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7"/>
  </p:notesMasterIdLst>
  <p:handoutMasterIdLst>
    <p:handoutMasterId r:id="rId58"/>
  </p:handoutMasterIdLst>
  <p:sldIdLst>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4" r:id="rId53"/>
    <p:sldId id="338" r:id="rId54"/>
    <p:sldId id="339" r:id="rId55"/>
    <p:sldId id="285" r:id="rId56"/>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shaoqiu" initials="t" lastIdx="5" clrIdx="0">
    <p:extLst>
      <p:ext uri="{19B8F6BF-5375-455C-9EA6-DF929625EA0E}">
        <p15:presenceInfo xmlns:p15="http://schemas.microsoft.com/office/powerpoint/2012/main" userId="S-1-5-21-147214757-305610072-1517763936-4613749" providerId="AD"/>
      </p:ext>
    </p:extLst>
  </p:cmAuthor>
  <p:cmAuthor id="2" name="董钰媛" initials="d" lastIdx="6" clrIdx="1">
    <p:extLst>
      <p:ext uri="{19B8F6BF-5375-455C-9EA6-DF929625EA0E}">
        <p15:presenceInfo xmlns:p15="http://schemas.microsoft.com/office/powerpoint/2012/main" userId="董钰媛"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5463"/>
    <a:srgbClr val="30B5C5"/>
    <a:srgbClr val="FEEEC1"/>
    <a:srgbClr val="FDE397"/>
    <a:srgbClr val="D0E8C4"/>
    <a:srgbClr val="81C15F"/>
    <a:srgbClr val="C7000B"/>
    <a:srgbClr val="56C4D2"/>
    <a:srgbClr val="D33941"/>
    <a:srgbClr val="BEE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7889" autoAdjust="0"/>
  </p:normalViewPr>
  <p:slideViewPr>
    <p:cSldViewPr snapToGrid="0" snapToObjects="1">
      <p:cViewPr varScale="1">
        <p:scale>
          <a:sx n="61" d="100"/>
          <a:sy n="61" d="100"/>
        </p:scale>
        <p:origin x="94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768" y="6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40B61-FF23-4096-B02E-BD73F027F59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CC2B3DB6-E5F2-403B-AF63-4A3BEE33994D}">
      <dgm:prSet phldrT="[文本]" custT="1"/>
      <dgm:spPr>
        <a:noFill/>
        <a:ln w="19050">
          <a:solidFill>
            <a:schemeClr val="tx1"/>
          </a:solidFill>
        </a:ln>
      </dgm:spPr>
      <dgm:t>
        <a:bodyPr/>
        <a:lstStyle/>
        <a:p>
          <a:r>
            <a:rPr lang="en-US" sz="1400" dirty="0" smtClean="0">
              <a:solidFill>
                <a:schemeClr val="tx1"/>
              </a:solidFill>
              <a:latin typeface="Huawei Sans" panose="020C0503030203020204" pitchFamily="34" charset="0"/>
              <a:cs typeface="Huawei Sans" panose="020C0503030203020204" pitchFamily="34" charset="0"/>
            </a:rPr>
            <a:t>Storage system O&amp;M management</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787F818A-6C37-4D27-BC4B-A1C23E1E0E9E}" type="parTrans" cxnId="{81C75A80-509C-4F2D-984B-88C722489F54}">
      <dgm:prSet/>
      <dgm:spPr/>
      <dgm:t>
        <a:bodyPr/>
        <a:lstStyle/>
        <a:p>
          <a:endParaRPr lang="zh-CN" altLang="en-US" sz="1400">
            <a:solidFill>
              <a:schemeClr val="tx1"/>
            </a:solidFill>
          </a:endParaRPr>
        </a:p>
      </dgm:t>
    </dgm:pt>
    <dgm:pt modelId="{5BF10833-2B3E-431D-8CFC-5893EC289297}" type="sibTrans" cxnId="{81C75A80-509C-4F2D-984B-88C722489F54}">
      <dgm:prSet/>
      <dgm:spPr/>
      <dgm:t>
        <a:bodyPr/>
        <a:lstStyle/>
        <a:p>
          <a:endParaRPr lang="zh-CN" altLang="en-US" sz="1400">
            <a:solidFill>
              <a:schemeClr val="tx1"/>
            </a:solidFill>
          </a:endParaRPr>
        </a:p>
      </dgm:t>
    </dgm:pt>
    <dgm:pt modelId="{9B2E7EB7-D31E-489B-A944-0AF1BCDC6C16}">
      <dgm:prSet phldrT="[文本]" custT="1"/>
      <dgm:spPr>
        <a:noFill/>
        <a:ln w="19050">
          <a:solidFill>
            <a:schemeClr val="tx1"/>
          </a:solidFill>
        </a:ln>
      </dgm:spPr>
      <dgm:t>
        <a:bodyPr/>
        <a:lstStyle/>
        <a:p>
          <a:r>
            <a:rPr lang="en-US" sz="1400" dirty="0" smtClean="0">
              <a:solidFill>
                <a:schemeClr val="tx1"/>
              </a:solidFill>
              <a:latin typeface="Huawei Sans" panose="020C0503030203020204" pitchFamily="34" charset="0"/>
              <a:cs typeface="Huawei Sans" panose="020C0503030203020204" pitchFamily="34" charset="0"/>
            </a:rPr>
            <a:t>O&amp;M overview</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2D015C7B-F056-4288-8D0A-8C53C8CB48D3}" type="parTrans" cxnId="{068CDDFD-2C2F-4BDC-8DD9-B2168705F6DB}">
      <dgm:prSet/>
      <dgm:spPr>
        <a:noFill/>
        <a:ln w="19050">
          <a:solidFill>
            <a:schemeClr val="tx1"/>
          </a:solidFill>
        </a:ln>
      </dgm:spPr>
      <dgm:t>
        <a:bodyPr/>
        <a:lstStyle/>
        <a:p>
          <a:endParaRPr lang="zh-CN" altLang="en-US" sz="1400">
            <a:solidFill>
              <a:schemeClr val="tx1"/>
            </a:solidFill>
          </a:endParaRPr>
        </a:p>
      </dgm:t>
    </dgm:pt>
    <dgm:pt modelId="{A82BAEFB-EAB7-4499-A25A-F82419802BD6}" type="sibTrans" cxnId="{068CDDFD-2C2F-4BDC-8DD9-B2168705F6DB}">
      <dgm:prSet/>
      <dgm:spPr/>
      <dgm:t>
        <a:bodyPr/>
        <a:lstStyle/>
        <a:p>
          <a:endParaRPr lang="zh-CN" altLang="en-US" sz="1400">
            <a:solidFill>
              <a:schemeClr val="tx1"/>
            </a:solidFill>
          </a:endParaRPr>
        </a:p>
      </dgm:t>
    </dgm:pt>
    <dgm:pt modelId="{61DBC4C8-530D-4D69-9E72-CEDC2550D175}">
      <dgm:prSet phldrT="[文本]" custT="1"/>
      <dgm:spPr>
        <a:noFill/>
        <a:ln w="19050">
          <a:solidFill>
            <a:schemeClr val="tx1"/>
          </a:solidFill>
        </a:ln>
      </dgm:spPr>
      <dgm:t>
        <a:bodyPr/>
        <a:lstStyle/>
        <a:p>
          <a:r>
            <a:rPr lang="en-US" sz="1400" dirty="0" smtClean="0">
              <a:solidFill>
                <a:schemeClr val="tx1"/>
              </a:solidFill>
              <a:latin typeface="Huawei Sans" panose="020C0503030203020204" pitchFamily="34" charset="0"/>
              <a:cs typeface="Huawei Sans" panose="020C0503030203020204" pitchFamily="34" charset="0"/>
            </a:rPr>
            <a:t>O&amp;M concepts</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19D24E88-A188-4308-B329-E2B862B10C6F}" type="parTrans" cxnId="{14FCBB61-B5E9-42CF-AFE8-228C8A0FA309}">
      <dgm:prSet/>
      <dgm:spPr>
        <a:noFill/>
        <a:ln w="19050">
          <a:solidFill>
            <a:schemeClr val="tx1"/>
          </a:solidFill>
        </a:ln>
      </dgm:spPr>
      <dgm:t>
        <a:bodyPr/>
        <a:lstStyle/>
        <a:p>
          <a:endParaRPr lang="zh-CN" altLang="en-US" sz="1400">
            <a:solidFill>
              <a:schemeClr val="tx1"/>
            </a:solidFill>
          </a:endParaRPr>
        </a:p>
      </dgm:t>
    </dgm:pt>
    <dgm:pt modelId="{8405AE38-92A9-412A-B503-A52763A2C61F}" type="sibTrans" cxnId="{14FCBB61-B5E9-42CF-AFE8-228C8A0FA309}">
      <dgm:prSet/>
      <dgm:spPr/>
      <dgm:t>
        <a:bodyPr/>
        <a:lstStyle/>
        <a:p>
          <a:endParaRPr lang="zh-CN" altLang="en-US" sz="1400">
            <a:solidFill>
              <a:schemeClr val="tx1"/>
            </a:solidFill>
          </a:endParaRPr>
        </a:p>
      </dgm:t>
    </dgm:pt>
    <dgm:pt modelId="{820C5890-0576-4E4F-B79F-3CCD9C58EE51}">
      <dgm:prSet phldrT="[文本]" custT="1"/>
      <dgm:spPr>
        <a:noFill/>
        <a:ln w="19050">
          <a:solidFill>
            <a:schemeClr val="tx1"/>
          </a:solidFill>
        </a:ln>
      </dgm:spPr>
      <dgm:t>
        <a:bodyPr/>
        <a:lstStyle/>
        <a:p>
          <a:r>
            <a:rPr lang="en-US" sz="1400" dirty="0" smtClean="0">
              <a:solidFill>
                <a:schemeClr val="tx1"/>
              </a:solidFill>
              <a:latin typeface="Huawei Sans" panose="020C0503030203020204" pitchFamily="34" charset="0"/>
              <a:cs typeface="Huawei Sans" panose="020C0503030203020204" pitchFamily="34" charset="0"/>
            </a:rPr>
            <a:t>O&amp;M handling process</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E64771E0-471A-4891-9DCF-2F0DDB5DE029}" type="parTrans" cxnId="{0630399F-CCB1-489B-AF07-E35E66382DD2}">
      <dgm:prSet/>
      <dgm:spPr>
        <a:noFill/>
        <a:ln w="19050">
          <a:solidFill>
            <a:schemeClr val="tx1"/>
          </a:solidFill>
        </a:ln>
      </dgm:spPr>
      <dgm:t>
        <a:bodyPr/>
        <a:lstStyle/>
        <a:p>
          <a:endParaRPr lang="zh-CN" altLang="en-US" sz="1400">
            <a:solidFill>
              <a:schemeClr val="tx1"/>
            </a:solidFill>
          </a:endParaRPr>
        </a:p>
      </dgm:t>
    </dgm:pt>
    <dgm:pt modelId="{7F776BF7-2CCC-4982-999E-0C333DD717CE}" type="sibTrans" cxnId="{0630399F-CCB1-489B-AF07-E35E66382DD2}">
      <dgm:prSet/>
      <dgm:spPr/>
      <dgm:t>
        <a:bodyPr/>
        <a:lstStyle/>
        <a:p>
          <a:endParaRPr lang="zh-CN" altLang="en-US" sz="1400">
            <a:solidFill>
              <a:schemeClr val="tx1"/>
            </a:solidFill>
          </a:endParaRPr>
        </a:p>
      </dgm:t>
    </dgm:pt>
    <dgm:pt modelId="{15349256-85DF-4B08-8C73-BA912261A998}">
      <dgm:prSet phldrT="[文本]" custT="1"/>
      <dgm:spPr>
        <a:noFill/>
        <a:ln w="19050">
          <a:solidFill>
            <a:schemeClr val="tx1"/>
          </a:solidFill>
        </a:ln>
      </dgm:spPr>
      <dgm:t>
        <a:bodyPr/>
        <a:lstStyle/>
        <a:p>
          <a:r>
            <a:rPr lang="en-US" sz="1400" dirty="0" smtClean="0">
              <a:solidFill>
                <a:schemeClr val="tx1"/>
              </a:solidFill>
              <a:latin typeface="Huawei Sans" panose="020C0503030203020204" pitchFamily="34" charset="0"/>
              <a:cs typeface="Huawei Sans" panose="020C0503030203020204" pitchFamily="34" charset="0"/>
            </a:rPr>
            <a:t>Common O&amp;M tools</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A12BFFA1-2135-4E7B-987A-B9F22A13F408}" type="parTrans" cxnId="{ECAA6982-0E30-4B77-8FBE-7485BFDF43FD}">
      <dgm:prSet/>
      <dgm:spPr>
        <a:noFill/>
        <a:ln w="19050">
          <a:solidFill>
            <a:schemeClr val="tx1"/>
          </a:solidFill>
        </a:ln>
      </dgm:spPr>
      <dgm:t>
        <a:bodyPr/>
        <a:lstStyle/>
        <a:p>
          <a:endParaRPr lang="zh-CN" altLang="en-US" sz="1400">
            <a:solidFill>
              <a:schemeClr val="tx1"/>
            </a:solidFill>
          </a:endParaRPr>
        </a:p>
      </dgm:t>
    </dgm:pt>
    <dgm:pt modelId="{ED14323C-2F67-4E6C-8769-B803529BEEAC}" type="sibTrans" cxnId="{ECAA6982-0E30-4B77-8FBE-7485BFDF43FD}">
      <dgm:prSet/>
      <dgm:spPr/>
      <dgm:t>
        <a:bodyPr/>
        <a:lstStyle/>
        <a:p>
          <a:endParaRPr lang="zh-CN" altLang="en-US" sz="1400">
            <a:solidFill>
              <a:schemeClr val="tx1"/>
            </a:solidFill>
          </a:endParaRPr>
        </a:p>
      </dgm:t>
    </dgm:pt>
    <dgm:pt modelId="{6455656B-1D51-4FFA-8541-00A6F18697F7}">
      <dgm:prSet phldrT="[文本]" custT="1"/>
      <dgm:spPr>
        <a:noFill/>
        <a:ln w="19050">
          <a:solidFill>
            <a:schemeClr val="tx1"/>
          </a:solidFill>
        </a:ln>
      </dgm:spPr>
      <dgm:t>
        <a:bodyPr/>
        <a:lstStyle/>
        <a:p>
          <a:r>
            <a:rPr lang="en-US" altLang="zh-CN" sz="14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DeviceManager</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1C29CFF5-8FD3-462B-98CC-8066941614F0}" type="parTrans" cxnId="{018C5C5C-72F4-4CE9-884E-3D52F585AB9D}">
      <dgm:prSet/>
      <dgm:spPr>
        <a:noFill/>
        <a:ln w="19050">
          <a:solidFill>
            <a:schemeClr val="tx1"/>
          </a:solidFill>
        </a:ln>
      </dgm:spPr>
      <dgm:t>
        <a:bodyPr/>
        <a:lstStyle/>
        <a:p>
          <a:endParaRPr lang="zh-CN" altLang="en-US" sz="1400">
            <a:solidFill>
              <a:schemeClr val="tx1"/>
            </a:solidFill>
          </a:endParaRPr>
        </a:p>
      </dgm:t>
    </dgm:pt>
    <dgm:pt modelId="{3A78CFB7-CC65-44A9-AF4A-B78C50B359E7}" type="sibTrans" cxnId="{018C5C5C-72F4-4CE9-884E-3D52F585AB9D}">
      <dgm:prSet/>
      <dgm:spPr/>
      <dgm:t>
        <a:bodyPr/>
        <a:lstStyle/>
        <a:p>
          <a:endParaRPr lang="zh-CN" altLang="en-US" sz="1400">
            <a:solidFill>
              <a:schemeClr val="tx1"/>
            </a:solidFill>
          </a:endParaRPr>
        </a:p>
      </dgm:t>
    </dgm:pt>
    <dgm:pt modelId="{EC513282-0959-4D52-A016-00F7770B950F}">
      <dgm:prSet custT="1"/>
      <dgm:spPr>
        <a:noFill/>
        <a:ln w="19050">
          <a:solidFill>
            <a:schemeClr val="tx1"/>
          </a:solidFill>
        </a:ln>
      </dgm:spPr>
      <dgm:t>
        <a:bodyPr/>
        <a:lstStyle/>
        <a:p>
          <a:r>
            <a:rPr lang="en-US" sz="1400" dirty="0" smtClean="0">
              <a:solidFill>
                <a:schemeClr val="tx1"/>
              </a:solidFill>
              <a:latin typeface="Huawei Sans" panose="020C0503030203020204" pitchFamily="34" charset="0"/>
              <a:cs typeface="Huawei Sans" panose="020C0503030203020204" pitchFamily="34" charset="0"/>
            </a:rPr>
            <a:t>Common O&amp;M scenarios</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06F45F0C-4303-43A2-A24E-E3F64B53EC88}" type="parTrans" cxnId="{4A64925F-21FC-42C1-80CC-FFD19143B638}">
      <dgm:prSet/>
      <dgm:spPr>
        <a:noFill/>
        <a:ln w="19050">
          <a:solidFill>
            <a:schemeClr val="tx1"/>
          </a:solidFill>
        </a:ln>
      </dgm:spPr>
      <dgm:t>
        <a:bodyPr/>
        <a:lstStyle/>
        <a:p>
          <a:endParaRPr lang="zh-CN" altLang="en-US" sz="1400">
            <a:solidFill>
              <a:schemeClr val="tx1"/>
            </a:solidFill>
          </a:endParaRPr>
        </a:p>
      </dgm:t>
    </dgm:pt>
    <dgm:pt modelId="{1C12AA37-4784-4374-AE55-B4AB618496BC}" type="sibTrans" cxnId="{4A64925F-21FC-42C1-80CC-FFD19143B638}">
      <dgm:prSet/>
      <dgm:spPr/>
      <dgm:t>
        <a:bodyPr/>
        <a:lstStyle/>
        <a:p>
          <a:endParaRPr lang="zh-CN" altLang="en-US" sz="1400">
            <a:solidFill>
              <a:schemeClr val="tx1"/>
            </a:solidFill>
          </a:endParaRPr>
        </a:p>
      </dgm:t>
    </dgm:pt>
    <dgm:pt modelId="{DFEC8FAD-D212-416C-9FA9-DEDBA308D2A1}">
      <dgm:prSet custT="1"/>
      <dgm:spPr>
        <a:noFill/>
        <a:ln w="19050">
          <a:solidFill>
            <a:schemeClr val="tx1"/>
          </a:solidFill>
        </a:ln>
      </dgm:spPr>
      <dgm:t>
        <a:bodyPr/>
        <a:lstStyle/>
        <a:p>
          <a:r>
            <a:rPr lang="en-US" altLang="zh-CN" sz="14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SmartKit</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F0C919BD-2ADB-462F-A65D-756E3D7DA88C}" type="parTrans" cxnId="{D9E9C730-9CCC-4857-8892-0FF6F47118EE}">
      <dgm:prSet/>
      <dgm:spPr>
        <a:noFill/>
        <a:ln w="19050">
          <a:solidFill>
            <a:schemeClr val="tx1"/>
          </a:solidFill>
        </a:ln>
      </dgm:spPr>
      <dgm:t>
        <a:bodyPr/>
        <a:lstStyle/>
        <a:p>
          <a:endParaRPr lang="zh-CN" altLang="en-US" sz="1400">
            <a:solidFill>
              <a:schemeClr val="tx1"/>
            </a:solidFill>
          </a:endParaRPr>
        </a:p>
      </dgm:t>
    </dgm:pt>
    <dgm:pt modelId="{6CCA8885-5DD3-4BDE-A607-39B5462B3D79}" type="sibTrans" cxnId="{D9E9C730-9CCC-4857-8892-0FF6F47118EE}">
      <dgm:prSet/>
      <dgm:spPr/>
      <dgm:t>
        <a:bodyPr/>
        <a:lstStyle/>
        <a:p>
          <a:endParaRPr lang="zh-CN" altLang="en-US" sz="1400">
            <a:solidFill>
              <a:schemeClr val="tx1"/>
            </a:solidFill>
          </a:endParaRPr>
        </a:p>
      </dgm:t>
    </dgm:pt>
    <dgm:pt modelId="{F0A948CC-6784-485B-B568-8ADEDFDD880A}">
      <dgm:prSet custT="1"/>
      <dgm:spPr>
        <a:noFill/>
        <a:ln w="19050">
          <a:solidFill>
            <a:schemeClr val="tx1"/>
          </a:solidFill>
        </a:ln>
      </dgm:spPr>
      <dgm:t>
        <a:bodyPr/>
        <a:lstStyle/>
        <a:p>
          <a:r>
            <a:rPr lang="en-US" altLang="zh-CN" sz="14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eSight</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16C4051A-BFFE-4EEA-B0C8-1CE995CB61A3}" type="parTrans" cxnId="{AAC2E8BB-259A-40E6-8D67-A6A105E70FEA}">
      <dgm:prSet/>
      <dgm:spPr>
        <a:noFill/>
        <a:ln w="19050">
          <a:solidFill>
            <a:schemeClr val="tx1"/>
          </a:solidFill>
        </a:ln>
      </dgm:spPr>
      <dgm:t>
        <a:bodyPr/>
        <a:lstStyle/>
        <a:p>
          <a:endParaRPr lang="zh-CN" altLang="en-US" sz="1400">
            <a:solidFill>
              <a:schemeClr val="tx1"/>
            </a:solidFill>
          </a:endParaRPr>
        </a:p>
      </dgm:t>
    </dgm:pt>
    <dgm:pt modelId="{7F8E5054-D5D2-4C5D-8150-BCF28626A07E}" type="sibTrans" cxnId="{AAC2E8BB-259A-40E6-8D67-A6A105E70FEA}">
      <dgm:prSet/>
      <dgm:spPr/>
      <dgm:t>
        <a:bodyPr/>
        <a:lstStyle/>
        <a:p>
          <a:endParaRPr lang="zh-CN" altLang="en-US" sz="1400">
            <a:solidFill>
              <a:schemeClr val="tx1"/>
            </a:solidFill>
          </a:endParaRPr>
        </a:p>
      </dgm:t>
    </dgm:pt>
    <dgm:pt modelId="{4B278BCB-5ACA-4786-AC1B-A2A66F52AF69}">
      <dgm:prSet custT="1"/>
      <dgm:spPr>
        <a:noFill/>
        <a:ln w="19050">
          <a:solidFill>
            <a:schemeClr val="tx1"/>
          </a:solidFill>
        </a:ln>
      </dgm:spPr>
      <dgm:t>
        <a:bodyPr/>
        <a:lstStyle/>
        <a:p>
          <a:r>
            <a:rPr lang="en-US" altLang="zh-CN"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DME</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C3A6162F-C50B-41AE-A8D1-4D9E38FF314A}" type="parTrans" cxnId="{718010BC-B62E-40D6-AE6F-208F8C19DC99}">
      <dgm:prSet/>
      <dgm:spPr>
        <a:noFill/>
        <a:ln w="19050">
          <a:solidFill>
            <a:schemeClr val="tx1"/>
          </a:solidFill>
        </a:ln>
      </dgm:spPr>
      <dgm:t>
        <a:bodyPr/>
        <a:lstStyle/>
        <a:p>
          <a:endParaRPr lang="zh-CN" altLang="en-US" sz="1400">
            <a:solidFill>
              <a:schemeClr val="tx1"/>
            </a:solidFill>
          </a:endParaRPr>
        </a:p>
      </dgm:t>
    </dgm:pt>
    <dgm:pt modelId="{30DF28AE-6E33-4570-8C1C-6D98769E9732}" type="sibTrans" cxnId="{718010BC-B62E-40D6-AE6F-208F8C19DC99}">
      <dgm:prSet/>
      <dgm:spPr/>
      <dgm:t>
        <a:bodyPr/>
        <a:lstStyle/>
        <a:p>
          <a:endParaRPr lang="zh-CN" altLang="en-US" sz="1400">
            <a:solidFill>
              <a:schemeClr val="tx1"/>
            </a:solidFill>
          </a:endParaRPr>
        </a:p>
      </dgm:t>
    </dgm:pt>
    <dgm:pt modelId="{64B3C718-0BD9-4C48-B74A-60668E987DAB}">
      <dgm:prSet custT="1"/>
      <dgm:spPr>
        <a:noFill/>
        <a:ln w="19050">
          <a:solidFill>
            <a:schemeClr val="tx1"/>
          </a:solidFill>
        </a:ln>
      </dgm:spPr>
      <dgm:t>
        <a:bodyPr/>
        <a:lstStyle/>
        <a:p>
          <a:r>
            <a:rPr lang="en-US" altLang="zh-CN"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eService</a:t>
          </a:r>
          <a:endPar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C1467221-C22E-46DD-9EE4-311FB9BE6565}" type="parTrans" cxnId="{C83C573C-EE93-4442-8ABE-8E90245BBEB4}">
      <dgm:prSet/>
      <dgm:spPr>
        <a:noFill/>
        <a:ln w="19050">
          <a:solidFill>
            <a:schemeClr val="tx1"/>
          </a:solidFill>
        </a:ln>
      </dgm:spPr>
      <dgm:t>
        <a:bodyPr/>
        <a:lstStyle/>
        <a:p>
          <a:endParaRPr lang="zh-CN" altLang="en-US" sz="1400">
            <a:solidFill>
              <a:schemeClr val="tx1"/>
            </a:solidFill>
          </a:endParaRPr>
        </a:p>
      </dgm:t>
    </dgm:pt>
    <dgm:pt modelId="{89F6C60B-F526-4F6D-9D1A-AED890FAE61C}" type="sibTrans" cxnId="{C83C573C-EE93-4442-8ABE-8E90245BBEB4}">
      <dgm:prSet/>
      <dgm:spPr/>
      <dgm:t>
        <a:bodyPr/>
        <a:lstStyle/>
        <a:p>
          <a:endParaRPr lang="zh-CN" altLang="en-US" sz="1400">
            <a:solidFill>
              <a:schemeClr val="tx1"/>
            </a:solidFill>
          </a:endParaRPr>
        </a:p>
      </dgm:t>
    </dgm:pt>
    <dgm:pt modelId="{F779B31E-1C83-4D8B-8C74-ED91CEDE50FA}" type="pres">
      <dgm:prSet presAssocID="{74140B61-FF23-4096-B02E-BD73F027F591}" presName="hierChild1" presStyleCnt="0">
        <dgm:presLayoutVars>
          <dgm:orgChart val="1"/>
          <dgm:chPref val="1"/>
          <dgm:dir/>
          <dgm:animOne val="branch"/>
          <dgm:animLvl val="lvl"/>
          <dgm:resizeHandles/>
        </dgm:presLayoutVars>
      </dgm:prSet>
      <dgm:spPr/>
      <dgm:t>
        <a:bodyPr/>
        <a:lstStyle/>
        <a:p>
          <a:endParaRPr lang="zh-CN" altLang="en-US"/>
        </a:p>
      </dgm:t>
    </dgm:pt>
    <dgm:pt modelId="{02786411-ECE5-43E6-BD51-70C0005BFF8B}" type="pres">
      <dgm:prSet presAssocID="{CC2B3DB6-E5F2-403B-AF63-4A3BEE33994D}" presName="hierRoot1" presStyleCnt="0">
        <dgm:presLayoutVars>
          <dgm:hierBranch val="init"/>
        </dgm:presLayoutVars>
      </dgm:prSet>
      <dgm:spPr/>
    </dgm:pt>
    <dgm:pt modelId="{3B7B0AEE-AD8A-44D6-9B28-4D838C6C57D3}" type="pres">
      <dgm:prSet presAssocID="{CC2B3DB6-E5F2-403B-AF63-4A3BEE33994D}" presName="rootComposite1" presStyleCnt="0"/>
      <dgm:spPr/>
    </dgm:pt>
    <dgm:pt modelId="{4B66E416-C0EE-4703-8BDE-9E4F1061B92E}" type="pres">
      <dgm:prSet presAssocID="{CC2B3DB6-E5F2-403B-AF63-4A3BEE33994D}" presName="rootText1" presStyleLbl="node0" presStyleIdx="0" presStyleCnt="1" custScaleX="225529" custScaleY="120583">
        <dgm:presLayoutVars>
          <dgm:chPref val="3"/>
        </dgm:presLayoutVars>
      </dgm:prSet>
      <dgm:spPr/>
      <dgm:t>
        <a:bodyPr/>
        <a:lstStyle/>
        <a:p>
          <a:endParaRPr lang="zh-CN" altLang="en-US"/>
        </a:p>
      </dgm:t>
    </dgm:pt>
    <dgm:pt modelId="{EC287306-EE0E-465C-9328-C37B93E6B7CE}" type="pres">
      <dgm:prSet presAssocID="{CC2B3DB6-E5F2-403B-AF63-4A3BEE33994D}" presName="rootConnector1" presStyleLbl="node1" presStyleIdx="0" presStyleCnt="0"/>
      <dgm:spPr/>
      <dgm:t>
        <a:bodyPr/>
        <a:lstStyle/>
        <a:p>
          <a:endParaRPr lang="zh-CN" altLang="en-US"/>
        </a:p>
      </dgm:t>
    </dgm:pt>
    <dgm:pt modelId="{741FE80D-88B5-409A-8876-093BEAA93888}" type="pres">
      <dgm:prSet presAssocID="{CC2B3DB6-E5F2-403B-AF63-4A3BEE33994D}" presName="hierChild2" presStyleCnt="0"/>
      <dgm:spPr/>
    </dgm:pt>
    <dgm:pt modelId="{EB649E2A-F76B-419B-A73E-25CF17FF4705}" type="pres">
      <dgm:prSet presAssocID="{2D015C7B-F056-4288-8D0A-8C53C8CB48D3}" presName="Name64" presStyleLbl="parChTrans1D2" presStyleIdx="0" presStyleCnt="3"/>
      <dgm:spPr/>
      <dgm:t>
        <a:bodyPr/>
        <a:lstStyle/>
        <a:p>
          <a:endParaRPr lang="zh-CN" altLang="en-US"/>
        </a:p>
      </dgm:t>
    </dgm:pt>
    <dgm:pt modelId="{376F1335-1930-461D-88A6-D62E276C8282}" type="pres">
      <dgm:prSet presAssocID="{9B2E7EB7-D31E-489B-A944-0AF1BCDC6C16}" presName="hierRoot2" presStyleCnt="0">
        <dgm:presLayoutVars>
          <dgm:hierBranch val="init"/>
        </dgm:presLayoutVars>
      </dgm:prSet>
      <dgm:spPr/>
    </dgm:pt>
    <dgm:pt modelId="{43F0752A-5269-4861-B4FC-7A02B99429EE}" type="pres">
      <dgm:prSet presAssocID="{9B2E7EB7-D31E-489B-A944-0AF1BCDC6C16}" presName="rootComposite" presStyleCnt="0"/>
      <dgm:spPr/>
    </dgm:pt>
    <dgm:pt modelId="{0A262155-848D-4172-BA32-7576A502F23A}" type="pres">
      <dgm:prSet presAssocID="{9B2E7EB7-D31E-489B-A944-0AF1BCDC6C16}" presName="rootText" presStyleLbl="node2" presStyleIdx="0" presStyleCnt="3" custScaleX="142298">
        <dgm:presLayoutVars>
          <dgm:chPref val="3"/>
        </dgm:presLayoutVars>
      </dgm:prSet>
      <dgm:spPr/>
      <dgm:t>
        <a:bodyPr/>
        <a:lstStyle/>
        <a:p>
          <a:endParaRPr lang="zh-CN" altLang="en-US"/>
        </a:p>
      </dgm:t>
    </dgm:pt>
    <dgm:pt modelId="{176A8D9F-F3FC-45F4-9C7B-BCA163A8B937}" type="pres">
      <dgm:prSet presAssocID="{9B2E7EB7-D31E-489B-A944-0AF1BCDC6C16}" presName="rootConnector" presStyleLbl="node2" presStyleIdx="0" presStyleCnt="3"/>
      <dgm:spPr/>
      <dgm:t>
        <a:bodyPr/>
        <a:lstStyle/>
        <a:p>
          <a:endParaRPr lang="zh-CN" altLang="en-US"/>
        </a:p>
      </dgm:t>
    </dgm:pt>
    <dgm:pt modelId="{A89C1CCD-FC0A-42A8-B18C-B119E68BAB93}" type="pres">
      <dgm:prSet presAssocID="{9B2E7EB7-D31E-489B-A944-0AF1BCDC6C16}" presName="hierChild4" presStyleCnt="0"/>
      <dgm:spPr/>
    </dgm:pt>
    <dgm:pt modelId="{F5E0A907-02DF-4161-B2C6-7DA61140EDCB}" type="pres">
      <dgm:prSet presAssocID="{19D24E88-A188-4308-B329-E2B862B10C6F}" presName="Name64" presStyleLbl="parChTrans1D3" presStyleIdx="0" presStyleCnt="7"/>
      <dgm:spPr/>
      <dgm:t>
        <a:bodyPr/>
        <a:lstStyle/>
        <a:p>
          <a:endParaRPr lang="zh-CN" altLang="en-US"/>
        </a:p>
      </dgm:t>
    </dgm:pt>
    <dgm:pt modelId="{B1FAE52E-BDCC-43F2-B28B-05050C4DF966}" type="pres">
      <dgm:prSet presAssocID="{61DBC4C8-530D-4D69-9E72-CEDC2550D175}" presName="hierRoot2" presStyleCnt="0">
        <dgm:presLayoutVars>
          <dgm:hierBranch val="init"/>
        </dgm:presLayoutVars>
      </dgm:prSet>
      <dgm:spPr/>
    </dgm:pt>
    <dgm:pt modelId="{1430F5DB-0325-446B-BF1C-AD5EB0444DAE}" type="pres">
      <dgm:prSet presAssocID="{61DBC4C8-530D-4D69-9E72-CEDC2550D175}" presName="rootComposite" presStyleCnt="0"/>
      <dgm:spPr/>
    </dgm:pt>
    <dgm:pt modelId="{99D31179-6444-453E-A972-01A2DBB176CC}" type="pres">
      <dgm:prSet presAssocID="{61DBC4C8-530D-4D69-9E72-CEDC2550D175}" presName="rootText" presStyleLbl="node3" presStyleIdx="0" presStyleCnt="7" custScaleX="140885" custScaleY="91721">
        <dgm:presLayoutVars>
          <dgm:chPref val="3"/>
        </dgm:presLayoutVars>
      </dgm:prSet>
      <dgm:spPr/>
      <dgm:t>
        <a:bodyPr/>
        <a:lstStyle/>
        <a:p>
          <a:endParaRPr lang="zh-CN" altLang="en-US"/>
        </a:p>
      </dgm:t>
    </dgm:pt>
    <dgm:pt modelId="{7E623447-138F-4A2D-9807-DA89E6D83377}" type="pres">
      <dgm:prSet presAssocID="{61DBC4C8-530D-4D69-9E72-CEDC2550D175}" presName="rootConnector" presStyleLbl="node3" presStyleIdx="0" presStyleCnt="7"/>
      <dgm:spPr/>
      <dgm:t>
        <a:bodyPr/>
        <a:lstStyle/>
        <a:p>
          <a:endParaRPr lang="zh-CN" altLang="en-US"/>
        </a:p>
      </dgm:t>
    </dgm:pt>
    <dgm:pt modelId="{91CFFB06-F5CF-4A6D-AB59-1916435D2D9A}" type="pres">
      <dgm:prSet presAssocID="{61DBC4C8-530D-4D69-9E72-CEDC2550D175}" presName="hierChild4" presStyleCnt="0"/>
      <dgm:spPr/>
    </dgm:pt>
    <dgm:pt modelId="{D09B39F6-FA8A-4213-B692-A71F49D346CF}" type="pres">
      <dgm:prSet presAssocID="{61DBC4C8-530D-4D69-9E72-CEDC2550D175}" presName="hierChild5" presStyleCnt="0"/>
      <dgm:spPr/>
    </dgm:pt>
    <dgm:pt modelId="{49BAFD31-E3CB-4FA8-99AB-96E7EB0E984E}" type="pres">
      <dgm:prSet presAssocID="{E64771E0-471A-4891-9DCF-2F0DDB5DE029}" presName="Name64" presStyleLbl="parChTrans1D3" presStyleIdx="1" presStyleCnt="7"/>
      <dgm:spPr/>
      <dgm:t>
        <a:bodyPr/>
        <a:lstStyle/>
        <a:p>
          <a:endParaRPr lang="zh-CN" altLang="en-US"/>
        </a:p>
      </dgm:t>
    </dgm:pt>
    <dgm:pt modelId="{AEB11F16-22FC-497E-9F11-F56875711E32}" type="pres">
      <dgm:prSet presAssocID="{820C5890-0576-4E4F-B79F-3CCD9C58EE51}" presName="hierRoot2" presStyleCnt="0">
        <dgm:presLayoutVars>
          <dgm:hierBranch val="init"/>
        </dgm:presLayoutVars>
      </dgm:prSet>
      <dgm:spPr/>
    </dgm:pt>
    <dgm:pt modelId="{F26F2A54-1D81-4707-A4AE-769941F6555B}" type="pres">
      <dgm:prSet presAssocID="{820C5890-0576-4E4F-B79F-3CCD9C58EE51}" presName="rootComposite" presStyleCnt="0"/>
      <dgm:spPr/>
    </dgm:pt>
    <dgm:pt modelId="{E0E9933C-7E8C-4927-A205-62357E448A24}" type="pres">
      <dgm:prSet presAssocID="{820C5890-0576-4E4F-B79F-3CCD9C58EE51}" presName="rootText" presStyleLbl="node3" presStyleIdx="1" presStyleCnt="7" custScaleX="140885" custScaleY="91721">
        <dgm:presLayoutVars>
          <dgm:chPref val="3"/>
        </dgm:presLayoutVars>
      </dgm:prSet>
      <dgm:spPr/>
      <dgm:t>
        <a:bodyPr/>
        <a:lstStyle/>
        <a:p>
          <a:endParaRPr lang="zh-CN" altLang="en-US"/>
        </a:p>
      </dgm:t>
    </dgm:pt>
    <dgm:pt modelId="{4AD9AA02-9640-4852-B846-3C5525966BEA}" type="pres">
      <dgm:prSet presAssocID="{820C5890-0576-4E4F-B79F-3CCD9C58EE51}" presName="rootConnector" presStyleLbl="node3" presStyleIdx="1" presStyleCnt="7"/>
      <dgm:spPr/>
      <dgm:t>
        <a:bodyPr/>
        <a:lstStyle/>
        <a:p>
          <a:endParaRPr lang="zh-CN" altLang="en-US"/>
        </a:p>
      </dgm:t>
    </dgm:pt>
    <dgm:pt modelId="{94216D73-2A0A-4A76-BFE4-EFCC9C8E9646}" type="pres">
      <dgm:prSet presAssocID="{820C5890-0576-4E4F-B79F-3CCD9C58EE51}" presName="hierChild4" presStyleCnt="0"/>
      <dgm:spPr/>
    </dgm:pt>
    <dgm:pt modelId="{2A85CCD0-A395-4AEB-A701-0ECF613E7774}" type="pres">
      <dgm:prSet presAssocID="{820C5890-0576-4E4F-B79F-3CCD9C58EE51}" presName="hierChild5" presStyleCnt="0"/>
      <dgm:spPr/>
    </dgm:pt>
    <dgm:pt modelId="{C9A8E5E6-3324-4B2D-A8D1-3CCE1929BC85}" type="pres">
      <dgm:prSet presAssocID="{9B2E7EB7-D31E-489B-A944-0AF1BCDC6C16}" presName="hierChild5" presStyleCnt="0"/>
      <dgm:spPr/>
    </dgm:pt>
    <dgm:pt modelId="{FC176796-EF49-46FD-8633-42D164B9CB73}" type="pres">
      <dgm:prSet presAssocID="{A12BFFA1-2135-4E7B-987A-B9F22A13F408}" presName="Name64" presStyleLbl="parChTrans1D2" presStyleIdx="1" presStyleCnt="3"/>
      <dgm:spPr/>
      <dgm:t>
        <a:bodyPr/>
        <a:lstStyle/>
        <a:p>
          <a:endParaRPr lang="zh-CN" altLang="en-US"/>
        </a:p>
      </dgm:t>
    </dgm:pt>
    <dgm:pt modelId="{61E25FDA-BC7C-49F4-B274-A44259FF9435}" type="pres">
      <dgm:prSet presAssocID="{15349256-85DF-4B08-8C73-BA912261A998}" presName="hierRoot2" presStyleCnt="0">
        <dgm:presLayoutVars>
          <dgm:hierBranch val="init"/>
        </dgm:presLayoutVars>
      </dgm:prSet>
      <dgm:spPr/>
    </dgm:pt>
    <dgm:pt modelId="{F50BD9AB-D87E-40B9-A6D3-1A4CEB4E7624}" type="pres">
      <dgm:prSet presAssocID="{15349256-85DF-4B08-8C73-BA912261A998}" presName="rootComposite" presStyleCnt="0"/>
      <dgm:spPr/>
    </dgm:pt>
    <dgm:pt modelId="{527A97A3-E7A2-404D-9272-65B505DFA0FC}" type="pres">
      <dgm:prSet presAssocID="{15349256-85DF-4B08-8C73-BA912261A998}" presName="rootText" presStyleLbl="node2" presStyleIdx="1" presStyleCnt="3" custScaleX="142298">
        <dgm:presLayoutVars>
          <dgm:chPref val="3"/>
        </dgm:presLayoutVars>
      </dgm:prSet>
      <dgm:spPr/>
      <dgm:t>
        <a:bodyPr/>
        <a:lstStyle/>
        <a:p>
          <a:endParaRPr lang="zh-CN" altLang="en-US"/>
        </a:p>
      </dgm:t>
    </dgm:pt>
    <dgm:pt modelId="{BF5E0641-860D-438F-A208-635C5598272D}" type="pres">
      <dgm:prSet presAssocID="{15349256-85DF-4B08-8C73-BA912261A998}" presName="rootConnector" presStyleLbl="node2" presStyleIdx="1" presStyleCnt="3"/>
      <dgm:spPr/>
      <dgm:t>
        <a:bodyPr/>
        <a:lstStyle/>
        <a:p>
          <a:endParaRPr lang="zh-CN" altLang="en-US"/>
        </a:p>
      </dgm:t>
    </dgm:pt>
    <dgm:pt modelId="{3A43C7F4-C28C-4F6B-AD4A-7C9A5E7085FF}" type="pres">
      <dgm:prSet presAssocID="{15349256-85DF-4B08-8C73-BA912261A998}" presName="hierChild4" presStyleCnt="0"/>
      <dgm:spPr/>
    </dgm:pt>
    <dgm:pt modelId="{32EDFCE1-3009-4FE4-8D8F-E5A18E83F49F}" type="pres">
      <dgm:prSet presAssocID="{1C29CFF5-8FD3-462B-98CC-8066941614F0}" presName="Name64" presStyleLbl="parChTrans1D3" presStyleIdx="2" presStyleCnt="7"/>
      <dgm:spPr/>
      <dgm:t>
        <a:bodyPr/>
        <a:lstStyle/>
        <a:p>
          <a:endParaRPr lang="zh-CN" altLang="en-US"/>
        </a:p>
      </dgm:t>
    </dgm:pt>
    <dgm:pt modelId="{514CD267-11E7-4D93-B1A7-A6DCE2BA09FA}" type="pres">
      <dgm:prSet presAssocID="{6455656B-1D51-4FFA-8541-00A6F18697F7}" presName="hierRoot2" presStyleCnt="0">
        <dgm:presLayoutVars>
          <dgm:hierBranch val="init"/>
        </dgm:presLayoutVars>
      </dgm:prSet>
      <dgm:spPr/>
    </dgm:pt>
    <dgm:pt modelId="{72FD0490-5A53-423D-ABF5-C2E4F7BFD14D}" type="pres">
      <dgm:prSet presAssocID="{6455656B-1D51-4FFA-8541-00A6F18697F7}" presName="rootComposite" presStyleCnt="0"/>
      <dgm:spPr/>
    </dgm:pt>
    <dgm:pt modelId="{9AB85AC8-E0BF-4D4A-9D96-3D63EE9AAD51}" type="pres">
      <dgm:prSet presAssocID="{6455656B-1D51-4FFA-8541-00A6F18697F7}" presName="rootText" presStyleLbl="node3" presStyleIdx="2" presStyleCnt="7" custScaleX="140885" custScaleY="91721">
        <dgm:presLayoutVars>
          <dgm:chPref val="3"/>
        </dgm:presLayoutVars>
      </dgm:prSet>
      <dgm:spPr/>
      <dgm:t>
        <a:bodyPr/>
        <a:lstStyle/>
        <a:p>
          <a:endParaRPr lang="zh-CN" altLang="en-US"/>
        </a:p>
      </dgm:t>
    </dgm:pt>
    <dgm:pt modelId="{4A229713-EF98-4C18-B3DE-9A937AE7B4D5}" type="pres">
      <dgm:prSet presAssocID="{6455656B-1D51-4FFA-8541-00A6F18697F7}" presName="rootConnector" presStyleLbl="node3" presStyleIdx="2" presStyleCnt="7"/>
      <dgm:spPr/>
      <dgm:t>
        <a:bodyPr/>
        <a:lstStyle/>
        <a:p>
          <a:endParaRPr lang="zh-CN" altLang="en-US"/>
        </a:p>
      </dgm:t>
    </dgm:pt>
    <dgm:pt modelId="{1BE6B6D2-3887-4361-BB6D-E2842CD191FF}" type="pres">
      <dgm:prSet presAssocID="{6455656B-1D51-4FFA-8541-00A6F18697F7}" presName="hierChild4" presStyleCnt="0"/>
      <dgm:spPr/>
    </dgm:pt>
    <dgm:pt modelId="{E86A21E6-0884-4D19-AFD1-78966013FC9B}" type="pres">
      <dgm:prSet presAssocID="{6455656B-1D51-4FFA-8541-00A6F18697F7}" presName="hierChild5" presStyleCnt="0"/>
      <dgm:spPr/>
    </dgm:pt>
    <dgm:pt modelId="{2EB94877-3A59-4077-B9A1-15EB6B3769B1}" type="pres">
      <dgm:prSet presAssocID="{F0C919BD-2ADB-462F-A65D-756E3D7DA88C}" presName="Name64" presStyleLbl="parChTrans1D3" presStyleIdx="3" presStyleCnt="7"/>
      <dgm:spPr/>
      <dgm:t>
        <a:bodyPr/>
        <a:lstStyle/>
        <a:p>
          <a:endParaRPr lang="zh-CN" altLang="en-US"/>
        </a:p>
      </dgm:t>
    </dgm:pt>
    <dgm:pt modelId="{A1063A6D-B7BE-493F-A92C-A10BCC554B7A}" type="pres">
      <dgm:prSet presAssocID="{DFEC8FAD-D212-416C-9FA9-DEDBA308D2A1}" presName="hierRoot2" presStyleCnt="0">
        <dgm:presLayoutVars>
          <dgm:hierBranch val="init"/>
        </dgm:presLayoutVars>
      </dgm:prSet>
      <dgm:spPr/>
    </dgm:pt>
    <dgm:pt modelId="{B363AFF1-F9DB-4762-A906-299E68F16730}" type="pres">
      <dgm:prSet presAssocID="{DFEC8FAD-D212-416C-9FA9-DEDBA308D2A1}" presName="rootComposite" presStyleCnt="0"/>
      <dgm:spPr/>
    </dgm:pt>
    <dgm:pt modelId="{5B4D14B9-CC68-436E-91EA-D77F2444F1FC}" type="pres">
      <dgm:prSet presAssocID="{DFEC8FAD-D212-416C-9FA9-DEDBA308D2A1}" presName="rootText" presStyleLbl="node3" presStyleIdx="3" presStyleCnt="7" custScaleX="140885" custScaleY="91721">
        <dgm:presLayoutVars>
          <dgm:chPref val="3"/>
        </dgm:presLayoutVars>
      </dgm:prSet>
      <dgm:spPr/>
      <dgm:t>
        <a:bodyPr/>
        <a:lstStyle/>
        <a:p>
          <a:endParaRPr lang="zh-CN" altLang="en-US"/>
        </a:p>
      </dgm:t>
    </dgm:pt>
    <dgm:pt modelId="{CB1AECBA-454D-459F-BC8D-B380E8CEF356}" type="pres">
      <dgm:prSet presAssocID="{DFEC8FAD-D212-416C-9FA9-DEDBA308D2A1}" presName="rootConnector" presStyleLbl="node3" presStyleIdx="3" presStyleCnt="7"/>
      <dgm:spPr/>
      <dgm:t>
        <a:bodyPr/>
        <a:lstStyle/>
        <a:p>
          <a:endParaRPr lang="zh-CN" altLang="en-US"/>
        </a:p>
      </dgm:t>
    </dgm:pt>
    <dgm:pt modelId="{9152E4F6-CAC3-4C20-BDD5-2C45F056AB1C}" type="pres">
      <dgm:prSet presAssocID="{DFEC8FAD-D212-416C-9FA9-DEDBA308D2A1}" presName="hierChild4" presStyleCnt="0"/>
      <dgm:spPr/>
    </dgm:pt>
    <dgm:pt modelId="{1F80A7CB-EA61-4B22-B51E-51A59FEC8129}" type="pres">
      <dgm:prSet presAssocID="{DFEC8FAD-D212-416C-9FA9-DEDBA308D2A1}" presName="hierChild5" presStyleCnt="0"/>
      <dgm:spPr/>
    </dgm:pt>
    <dgm:pt modelId="{6C37434B-863E-4B29-BCFE-36A53E5DFAB5}" type="pres">
      <dgm:prSet presAssocID="{16C4051A-BFFE-4EEA-B0C8-1CE995CB61A3}" presName="Name64" presStyleLbl="parChTrans1D3" presStyleIdx="4" presStyleCnt="7"/>
      <dgm:spPr/>
      <dgm:t>
        <a:bodyPr/>
        <a:lstStyle/>
        <a:p>
          <a:endParaRPr lang="zh-CN" altLang="en-US"/>
        </a:p>
      </dgm:t>
    </dgm:pt>
    <dgm:pt modelId="{46565812-5C34-437B-A9D1-4A2AB191FC21}" type="pres">
      <dgm:prSet presAssocID="{F0A948CC-6784-485B-B568-8ADEDFDD880A}" presName="hierRoot2" presStyleCnt="0">
        <dgm:presLayoutVars>
          <dgm:hierBranch val="init"/>
        </dgm:presLayoutVars>
      </dgm:prSet>
      <dgm:spPr/>
    </dgm:pt>
    <dgm:pt modelId="{F4F0F0FA-59C2-4109-9A91-76738CA5F9E4}" type="pres">
      <dgm:prSet presAssocID="{F0A948CC-6784-485B-B568-8ADEDFDD880A}" presName="rootComposite" presStyleCnt="0"/>
      <dgm:spPr/>
    </dgm:pt>
    <dgm:pt modelId="{22671444-1F7C-4DF1-9285-D60FC6109B41}" type="pres">
      <dgm:prSet presAssocID="{F0A948CC-6784-485B-B568-8ADEDFDD880A}" presName="rootText" presStyleLbl="node3" presStyleIdx="4" presStyleCnt="7" custScaleX="140885" custScaleY="91721">
        <dgm:presLayoutVars>
          <dgm:chPref val="3"/>
        </dgm:presLayoutVars>
      </dgm:prSet>
      <dgm:spPr/>
      <dgm:t>
        <a:bodyPr/>
        <a:lstStyle/>
        <a:p>
          <a:endParaRPr lang="zh-CN" altLang="en-US"/>
        </a:p>
      </dgm:t>
    </dgm:pt>
    <dgm:pt modelId="{B172C931-9FE9-49F6-A051-293D43BAED69}" type="pres">
      <dgm:prSet presAssocID="{F0A948CC-6784-485B-B568-8ADEDFDD880A}" presName="rootConnector" presStyleLbl="node3" presStyleIdx="4" presStyleCnt="7"/>
      <dgm:spPr/>
      <dgm:t>
        <a:bodyPr/>
        <a:lstStyle/>
        <a:p>
          <a:endParaRPr lang="zh-CN" altLang="en-US"/>
        </a:p>
      </dgm:t>
    </dgm:pt>
    <dgm:pt modelId="{80D65B55-A319-4385-8C2B-EA5C038B15C0}" type="pres">
      <dgm:prSet presAssocID="{F0A948CC-6784-485B-B568-8ADEDFDD880A}" presName="hierChild4" presStyleCnt="0"/>
      <dgm:spPr/>
    </dgm:pt>
    <dgm:pt modelId="{78E072EA-8727-4616-9104-505FD3D804FC}" type="pres">
      <dgm:prSet presAssocID="{F0A948CC-6784-485B-B568-8ADEDFDD880A}" presName="hierChild5" presStyleCnt="0"/>
      <dgm:spPr/>
    </dgm:pt>
    <dgm:pt modelId="{51E74190-A8E1-4B9B-A68F-9E3FB8DE4E7B}" type="pres">
      <dgm:prSet presAssocID="{C3A6162F-C50B-41AE-A8D1-4D9E38FF314A}" presName="Name64" presStyleLbl="parChTrans1D3" presStyleIdx="5" presStyleCnt="7"/>
      <dgm:spPr/>
      <dgm:t>
        <a:bodyPr/>
        <a:lstStyle/>
        <a:p>
          <a:endParaRPr lang="zh-CN" altLang="en-US"/>
        </a:p>
      </dgm:t>
    </dgm:pt>
    <dgm:pt modelId="{C8769C12-0AFC-4848-B109-12687F901410}" type="pres">
      <dgm:prSet presAssocID="{4B278BCB-5ACA-4786-AC1B-A2A66F52AF69}" presName="hierRoot2" presStyleCnt="0">
        <dgm:presLayoutVars>
          <dgm:hierBranch val="init"/>
        </dgm:presLayoutVars>
      </dgm:prSet>
      <dgm:spPr/>
    </dgm:pt>
    <dgm:pt modelId="{20DFADA7-1259-4C2B-8CFA-3415737D616D}" type="pres">
      <dgm:prSet presAssocID="{4B278BCB-5ACA-4786-AC1B-A2A66F52AF69}" presName="rootComposite" presStyleCnt="0"/>
      <dgm:spPr/>
    </dgm:pt>
    <dgm:pt modelId="{DB3044F8-8814-4BE6-97EF-3784BFD838C3}" type="pres">
      <dgm:prSet presAssocID="{4B278BCB-5ACA-4786-AC1B-A2A66F52AF69}" presName="rootText" presStyleLbl="node3" presStyleIdx="5" presStyleCnt="7" custScaleX="140885" custScaleY="91721">
        <dgm:presLayoutVars>
          <dgm:chPref val="3"/>
        </dgm:presLayoutVars>
      </dgm:prSet>
      <dgm:spPr/>
      <dgm:t>
        <a:bodyPr/>
        <a:lstStyle/>
        <a:p>
          <a:endParaRPr lang="zh-CN" altLang="en-US"/>
        </a:p>
      </dgm:t>
    </dgm:pt>
    <dgm:pt modelId="{FEEC1E61-DC4F-45F3-83AB-1C56C54D0059}" type="pres">
      <dgm:prSet presAssocID="{4B278BCB-5ACA-4786-AC1B-A2A66F52AF69}" presName="rootConnector" presStyleLbl="node3" presStyleIdx="5" presStyleCnt="7"/>
      <dgm:spPr/>
      <dgm:t>
        <a:bodyPr/>
        <a:lstStyle/>
        <a:p>
          <a:endParaRPr lang="zh-CN" altLang="en-US"/>
        </a:p>
      </dgm:t>
    </dgm:pt>
    <dgm:pt modelId="{690491D6-8D62-44AE-A5BC-632FF6EAA141}" type="pres">
      <dgm:prSet presAssocID="{4B278BCB-5ACA-4786-AC1B-A2A66F52AF69}" presName="hierChild4" presStyleCnt="0"/>
      <dgm:spPr/>
    </dgm:pt>
    <dgm:pt modelId="{B29D7A74-FED1-46E6-A66C-271D62EB9454}" type="pres">
      <dgm:prSet presAssocID="{4B278BCB-5ACA-4786-AC1B-A2A66F52AF69}" presName="hierChild5" presStyleCnt="0"/>
      <dgm:spPr/>
    </dgm:pt>
    <dgm:pt modelId="{D07E165C-3DDF-43E8-BDF1-5818EE82F587}" type="pres">
      <dgm:prSet presAssocID="{C1467221-C22E-46DD-9EE4-311FB9BE6565}" presName="Name64" presStyleLbl="parChTrans1D3" presStyleIdx="6" presStyleCnt="7"/>
      <dgm:spPr/>
      <dgm:t>
        <a:bodyPr/>
        <a:lstStyle/>
        <a:p>
          <a:endParaRPr lang="zh-CN" altLang="en-US"/>
        </a:p>
      </dgm:t>
    </dgm:pt>
    <dgm:pt modelId="{23D2DEFF-07CB-4A62-846A-11B59F2D66E6}" type="pres">
      <dgm:prSet presAssocID="{64B3C718-0BD9-4C48-B74A-60668E987DAB}" presName="hierRoot2" presStyleCnt="0">
        <dgm:presLayoutVars>
          <dgm:hierBranch val="init"/>
        </dgm:presLayoutVars>
      </dgm:prSet>
      <dgm:spPr/>
    </dgm:pt>
    <dgm:pt modelId="{1F2FB88F-D70D-436E-B228-7F6AC4448CFE}" type="pres">
      <dgm:prSet presAssocID="{64B3C718-0BD9-4C48-B74A-60668E987DAB}" presName="rootComposite" presStyleCnt="0"/>
      <dgm:spPr/>
    </dgm:pt>
    <dgm:pt modelId="{9E18164C-A6A6-44BE-9572-26D67D6E1914}" type="pres">
      <dgm:prSet presAssocID="{64B3C718-0BD9-4C48-B74A-60668E987DAB}" presName="rootText" presStyleLbl="node3" presStyleIdx="6" presStyleCnt="7" custScaleX="140885" custScaleY="91721">
        <dgm:presLayoutVars>
          <dgm:chPref val="3"/>
        </dgm:presLayoutVars>
      </dgm:prSet>
      <dgm:spPr/>
      <dgm:t>
        <a:bodyPr/>
        <a:lstStyle/>
        <a:p>
          <a:endParaRPr lang="zh-CN" altLang="en-US"/>
        </a:p>
      </dgm:t>
    </dgm:pt>
    <dgm:pt modelId="{3C100372-9DAC-4521-A362-9BB65610EF76}" type="pres">
      <dgm:prSet presAssocID="{64B3C718-0BD9-4C48-B74A-60668E987DAB}" presName="rootConnector" presStyleLbl="node3" presStyleIdx="6" presStyleCnt="7"/>
      <dgm:spPr/>
      <dgm:t>
        <a:bodyPr/>
        <a:lstStyle/>
        <a:p>
          <a:endParaRPr lang="zh-CN" altLang="en-US"/>
        </a:p>
      </dgm:t>
    </dgm:pt>
    <dgm:pt modelId="{64481E3F-2B57-4059-97D7-573E364B8B6A}" type="pres">
      <dgm:prSet presAssocID="{64B3C718-0BD9-4C48-B74A-60668E987DAB}" presName="hierChild4" presStyleCnt="0"/>
      <dgm:spPr/>
    </dgm:pt>
    <dgm:pt modelId="{83CF87E8-0BC5-41B9-A195-D8FE3592E3BD}" type="pres">
      <dgm:prSet presAssocID="{64B3C718-0BD9-4C48-B74A-60668E987DAB}" presName="hierChild5" presStyleCnt="0"/>
      <dgm:spPr/>
    </dgm:pt>
    <dgm:pt modelId="{E7D67CAE-76EB-467E-8612-E5B50EEB0C98}" type="pres">
      <dgm:prSet presAssocID="{15349256-85DF-4B08-8C73-BA912261A998}" presName="hierChild5" presStyleCnt="0"/>
      <dgm:spPr/>
    </dgm:pt>
    <dgm:pt modelId="{ACDD0AE5-D7C5-499C-9CA3-8401FF87C2DF}" type="pres">
      <dgm:prSet presAssocID="{06F45F0C-4303-43A2-A24E-E3F64B53EC88}" presName="Name64" presStyleLbl="parChTrans1D2" presStyleIdx="2" presStyleCnt="3"/>
      <dgm:spPr/>
      <dgm:t>
        <a:bodyPr/>
        <a:lstStyle/>
        <a:p>
          <a:endParaRPr lang="zh-CN" altLang="en-US"/>
        </a:p>
      </dgm:t>
    </dgm:pt>
    <dgm:pt modelId="{1A8463DA-8DAF-410A-9B18-9F3E19CD931C}" type="pres">
      <dgm:prSet presAssocID="{EC513282-0959-4D52-A016-00F7770B950F}" presName="hierRoot2" presStyleCnt="0">
        <dgm:presLayoutVars>
          <dgm:hierBranch val="init"/>
        </dgm:presLayoutVars>
      </dgm:prSet>
      <dgm:spPr/>
    </dgm:pt>
    <dgm:pt modelId="{1EBFC583-8A23-4297-AAA1-AFB75FA57104}" type="pres">
      <dgm:prSet presAssocID="{EC513282-0959-4D52-A016-00F7770B950F}" presName="rootComposite" presStyleCnt="0"/>
      <dgm:spPr/>
    </dgm:pt>
    <dgm:pt modelId="{C772420A-039D-4285-8CFD-043F1F423905}" type="pres">
      <dgm:prSet presAssocID="{EC513282-0959-4D52-A016-00F7770B950F}" presName="rootText" presStyleLbl="node2" presStyleIdx="2" presStyleCnt="3" custScaleX="142298">
        <dgm:presLayoutVars>
          <dgm:chPref val="3"/>
        </dgm:presLayoutVars>
      </dgm:prSet>
      <dgm:spPr/>
      <dgm:t>
        <a:bodyPr/>
        <a:lstStyle/>
        <a:p>
          <a:endParaRPr lang="zh-CN" altLang="en-US"/>
        </a:p>
      </dgm:t>
    </dgm:pt>
    <dgm:pt modelId="{407A310F-FCFB-4829-9262-F9415D64F383}" type="pres">
      <dgm:prSet presAssocID="{EC513282-0959-4D52-A016-00F7770B950F}" presName="rootConnector" presStyleLbl="node2" presStyleIdx="2" presStyleCnt="3"/>
      <dgm:spPr/>
      <dgm:t>
        <a:bodyPr/>
        <a:lstStyle/>
        <a:p>
          <a:endParaRPr lang="zh-CN" altLang="en-US"/>
        </a:p>
      </dgm:t>
    </dgm:pt>
    <dgm:pt modelId="{0EF12678-AB24-4DC8-B9F9-D7AFFEFB6946}" type="pres">
      <dgm:prSet presAssocID="{EC513282-0959-4D52-A016-00F7770B950F}" presName="hierChild4" presStyleCnt="0"/>
      <dgm:spPr/>
    </dgm:pt>
    <dgm:pt modelId="{7429AE6B-2F21-4F76-AC3D-AA64B5B963A4}" type="pres">
      <dgm:prSet presAssocID="{EC513282-0959-4D52-A016-00F7770B950F}" presName="hierChild5" presStyleCnt="0"/>
      <dgm:spPr/>
    </dgm:pt>
    <dgm:pt modelId="{DFB02E10-D3B3-4F75-9B6F-99E6179DA117}" type="pres">
      <dgm:prSet presAssocID="{CC2B3DB6-E5F2-403B-AF63-4A3BEE33994D}" presName="hierChild3" presStyleCnt="0"/>
      <dgm:spPr/>
    </dgm:pt>
  </dgm:ptLst>
  <dgm:cxnLst>
    <dgm:cxn modelId="{2D4F0C05-7A72-4CB6-897C-2C144FA8F63B}" type="presOf" srcId="{2D015C7B-F056-4288-8D0A-8C53C8CB48D3}" destId="{EB649E2A-F76B-419B-A73E-25CF17FF4705}" srcOrd="0" destOrd="0" presId="urn:microsoft.com/office/officeart/2009/3/layout/HorizontalOrganizationChart"/>
    <dgm:cxn modelId="{F3D3A264-0F1A-43F6-A2F6-1A769D8FD61B}" type="presOf" srcId="{16C4051A-BFFE-4EEA-B0C8-1CE995CB61A3}" destId="{6C37434B-863E-4B29-BCFE-36A53E5DFAB5}" srcOrd="0" destOrd="0" presId="urn:microsoft.com/office/officeart/2009/3/layout/HorizontalOrganizationChart"/>
    <dgm:cxn modelId="{A3A8AEB1-4607-427B-8677-895A006E3E6D}" type="presOf" srcId="{820C5890-0576-4E4F-B79F-3CCD9C58EE51}" destId="{4AD9AA02-9640-4852-B846-3C5525966BEA}" srcOrd="1" destOrd="0" presId="urn:microsoft.com/office/officeart/2009/3/layout/HorizontalOrganizationChart"/>
    <dgm:cxn modelId="{C356A6CA-31FD-4495-A25B-93FB18042FFF}" type="presOf" srcId="{4B278BCB-5ACA-4786-AC1B-A2A66F52AF69}" destId="{FEEC1E61-DC4F-45F3-83AB-1C56C54D0059}" srcOrd="1" destOrd="0" presId="urn:microsoft.com/office/officeart/2009/3/layout/HorizontalOrganizationChart"/>
    <dgm:cxn modelId="{90EA4D22-8A85-418B-825E-08F5FE310C86}" type="presOf" srcId="{06F45F0C-4303-43A2-A24E-E3F64B53EC88}" destId="{ACDD0AE5-D7C5-499C-9CA3-8401FF87C2DF}" srcOrd="0" destOrd="0" presId="urn:microsoft.com/office/officeart/2009/3/layout/HorizontalOrganizationChart"/>
    <dgm:cxn modelId="{30EF9A13-1A52-4534-BD45-B7926FCD6B82}" type="presOf" srcId="{DFEC8FAD-D212-416C-9FA9-DEDBA308D2A1}" destId="{CB1AECBA-454D-459F-BC8D-B380E8CEF356}" srcOrd="1" destOrd="0" presId="urn:microsoft.com/office/officeart/2009/3/layout/HorizontalOrganizationChart"/>
    <dgm:cxn modelId="{588B9822-8C04-453C-9120-C5DEFF081510}" type="presOf" srcId="{61DBC4C8-530D-4D69-9E72-CEDC2550D175}" destId="{99D31179-6444-453E-A972-01A2DBB176CC}" srcOrd="0" destOrd="0" presId="urn:microsoft.com/office/officeart/2009/3/layout/HorizontalOrganizationChart"/>
    <dgm:cxn modelId="{58493DD5-DE1D-496F-8E3D-48EA713B8872}" type="presOf" srcId="{9B2E7EB7-D31E-489B-A944-0AF1BCDC6C16}" destId="{176A8D9F-F3FC-45F4-9C7B-BCA163A8B937}" srcOrd="1" destOrd="0" presId="urn:microsoft.com/office/officeart/2009/3/layout/HorizontalOrganizationChart"/>
    <dgm:cxn modelId="{718010BC-B62E-40D6-AE6F-208F8C19DC99}" srcId="{15349256-85DF-4B08-8C73-BA912261A998}" destId="{4B278BCB-5ACA-4786-AC1B-A2A66F52AF69}" srcOrd="3" destOrd="0" parTransId="{C3A6162F-C50B-41AE-A8D1-4D9E38FF314A}" sibTransId="{30DF28AE-6E33-4570-8C1C-6D98769E9732}"/>
    <dgm:cxn modelId="{A073E173-BBE3-4683-A460-A83C5641D2A7}" type="presOf" srcId="{74140B61-FF23-4096-B02E-BD73F027F591}" destId="{F779B31E-1C83-4D8B-8C74-ED91CEDE50FA}" srcOrd="0" destOrd="0" presId="urn:microsoft.com/office/officeart/2009/3/layout/HorizontalOrganizationChart"/>
    <dgm:cxn modelId="{62A04CA0-91F7-468E-B77C-F74A2093B4A5}" type="presOf" srcId="{E64771E0-471A-4891-9DCF-2F0DDB5DE029}" destId="{49BAFD31-E3CB-4FA8-99AB-96E7EB0E984E}" srcOrd="0" destOrd="0" presId="urn:microsoft.com/office/officeart/2009/3/layout/HorizontalOrganizationChart"/>
    <dgm:cxn modelId="{881B4F87-7AA1-46A6-B76B-2461FAEA46B8}" type="presOf" srcId="{C1467221-C22E-46DD-9EE4-311FB9BE6565}" destId="{D07E165C-3DDF-43E8-BDF1-5818EE82F587}" srcOrd="0" destOrd="0" presId="urn:microsoft.com/office/officeart/2009/3/layout/HorizontalOrganizationChart"/>
    <dgm:cxn modelId="{08414FD4-93C9-45ED-A849-F0BECFE57E71}" type="presOf" srcId="{F0A948CC-6784-485B-B568-8ADEDFDD880A}" destId="{B172C931-9FE9-49F6-A051-293D43BAED69}" srcOrd="1" destOrd="0" presId="urn:microsoft.com/office/officeart/2009/3/layout/HorizontalOrganizationChart"/>
    <dgm:cxn modelId="{ECAA6982-0E30-4B77-8FBE-7485BFDF43FD}" srcId="{CC2B3DB6-E5F2-403B-AF63-4A3BEE33994D}" destId="{15349256-85DF-4B08-8C73-BA912261A998}" srcOrd="1" destOrd="0" parTransId="{A12BFFA1-2135-4E7B-987A-B9F22A13F408}" sibTransId="{ED14323C-2F67-4E6C-8769-B803529BEEAC}"/>
    <dgm:cxn modelId="{34A5106C-F9B6-436B-8F08-0F68B6D71E6C}" type="presOf" srcId="{C3A6162F-C50B-41AE-A8D1-4D9E38FF314A}" destId="{51E74190-A8E1-4B9B-A68F-9E3FB8DE4E7B}" srcOrd="0" destOrd="0" presId="urn:microsoft.com/office/officeart/2009/3/layout/HorizontalOrganizationChart"/>
    <dgm:cxn modelId="{D7BF88BC-F9A0-4271-9BAF-A46D6DA72F28}" type="presOf" srcId="{F0A948CC-6784-485B-B568-8ADEDFDD880A}" destId="{22671444-1F7C-4DF1-9285-D60FC6109B41}" srcOrd="0" destOrd="0" presId="urn:microsoft.com/office/officeart/2009/3/layout/HorizontalOrganizationChart"/>
    <dgm:cxn modelId="{E7D05104-8E72-4C80-81F7-654D35357492}" type="presOf" srcId="{F0C919BD-2ADB-462F-A65D-756E3D7DA88C}" destId="{2EB94877-3A59-4077-B9A1-15EB6B3769B1}" srcOrd="0" destOrd="0" presId="urn:microsoft.com/office/officeart/2009/3/layout/HorizontalOrganizationChart"/>
    <dgm:cxn modelId="{4A64925F-21FC-42C1-80CC-FFD19143B638}" srcId="{CC2B3DB6-E5F2-403B-AF63-4A3BEE33994D}" destId="{EC513282-0959-4D52-A016-00F7770B950F}" srcOrd="2" destOrd="0" parTransId="{06F45F0C-4303-43A2-A24E-E3F64B53EC88}" sibTransId="{1C12AA37-4784-4374-AE55-B4AB618496BC}"/>
    <dgm:cxn modelId="{FA4BC73B-2B14-445E-A797-783FC6C68011}" type="presOf" srcId="{15349256-85DF-4B08-8C73-BA912261A998}" destId="{BF5E0641-860D-438F-A208-635C5598272D}" srcOrd="1" destOrd="0" presId="urn:microsoft.com/office/officeart/2009/3/layout/HorizontalOrganizationChart"/>
    <dgm:cxn modelId="{74EA924E-1FFE-4584-BD3D-BA6DF0BB8AE6}" type="presOf" srcId="{EC513282-0959-4D52-A016-00F7770B950F}" destId="{C772420A-039D-4285-8CFD-043F1F423905}" srcOrd="0" destOrd="0" presId="urn:microsoft.com/office/officeart/2009/3/layout/HorizontalOrganizationChart"/>
    <dgm:cxn modelId="{81C75A80-509C-4F2D-984B-88C722489F54}" srcId="{74140B61-FF23-4096-B02E-BD73F027F591}" destId="{CC2B3DB6-E5F2-403B-AF63-4A3BEE33994D}" srcOrd="0" destOrd="0" parTransId="{787F818A-6C37-4D27-BC4B-A1C23E1E0E9E}" sibTransId="{5BF10833-2B3E-431D-8CFC-5893EC289297}"/>
    <dgm:cxn modelId="{87789F58-4780-4474-8010-7C8CE1D61448}" type="presOf" srcId="{CC2B3DB6-E5F2-403B-AF63-4A3BEE33994D}" destId="{4B66E416-C0EE-4703-8BDE-9E4F1061B92E}" srcOrd="0" destOrd="0" presId="urn:microsoft.com/office/officeart/2009/3/layout/HorizontalOrganizationChart"/>
    <dgm:cxn modelId="{9AC5BEF6-5AE5-405A-BAD4-6B4CC8BEF532}" type="presOf" srcId="{19D24E88-A188-4308-B329-E2B862B10C6F}" destId="{F5E0A907-02DF-4161-B2C6-7DA61140EDCB}" srcOrd="0" destOrd="0" presId="urn:microsoft.com/office/officeart/2009/3/layout/HorizontalOrganizationChart"/>
    <dgm:cxn modelId="{5B233D0E-85A8-466A-88FF-6316DD014C53}" type="presOf" srcId="{6455656B-1D51-4FFA-8541-00A6F18697F7}" destId="{9AB85AC8-E0BF-4D4A-9D96-3D63EE9AAD51}" srcOrd="0" destOrd="0" presId="urn:microsoft.com/office/officeart/2009/3/layout/HorizontalOrganizationChart"/>
    <dgm:cxn modelId="{068CDDFD-2C2F-4BDC-8DD9-B2168705F6DB}" srcId="{CC2B3DB6-E5F2-403B-AF63-4A3BEE33994D}" destId="{9B2E7EB7-D31E-489B-A944-0AF1BCDC6C16}" srcOrd="0" destOrd="0" parTransId="{2D015C7B-F056-4288-8D0A-8C53C8CB48D3}" sibTransId="{A82BAEFB-EAB7-4499-A25A-F82419802BD6}"/>
    <dgm:cxn modelId="{AAC2E8BB-259A-40E6-8D67-A6A105E70FEA}" srcId="{15349256-85DF-4B08-8C73-BA912261A998}" destId="{F0A948CC-6784-485B-B568-8ADEDFDD880A}" srcOrd="2" destOrd="0" parTransId="{16C4051A-BFFE-4EEA-B0C8-1CE995CB61A3}" sibTransId="{7F8E5054-D5D2-4C5D-8150-BCF28626A07E}"/>
    <dgm:cxn modelId="{D9E9C730-9CCC-4857-8892-0FF6F47118EE}" srcId="{15349256-85DF-4B08-8C73-BA912261A998}" destId="{DFEC8FAD-D212-416C-9FA9-DEDBA308D2A1}" srcOrd="1" destOrd="0" parTransId="{F0C919BD-2ADB-462F-A65D-756E3D7DA88C}" sibTransId="{6CCA8885-5DD3-4BDE-A607-39B5462B3D79}"/>
    <dgm:cxn modelId="{834A79C0-81BC-488B-A770-9AB7CDB4EFB6}" type="presOf" srcId="{4B278BCB-5ACA-4786-AC1B-A2A66F52AF69}" destId="{DB3044F8-8814-4BE6-97EF-3784BFD838C3}" srcOrd="0" destOrd="0" presId="urn:microsoft.com/office/officeart/2009/3/layout/HorizontalOrganizationChart"/>
    <dgm:cxn modelId="{6F2C06DD-776B-41A5-9F49-97827ADA030D}" type="presOf" srcId="{CC2B3DB6-E5F2-403B-AF63-4A3BEE33994D}" destId="{EC287306-EE0E-465C-9328-C37B93E6B7CE}" srcOrd="1" destOrd="0" presId="urn:microsoft.com/office/officeart/2009/3/layout/HorizontalOrganizationChart"/>
    <dgm:cxn modelId="{6EBAACEE-7D9D-4A0E-9159-AFC51DCB7C09}" type="presOf" srcId="{64B3C718-0BD9-4C48-B74A-60668E987DAB}" destId="{9E18164C-A6A6-44BE-9572-26D67D6E1914}" srcOrd="0" destOrd="0" presId="urn:microsoft.com/office/officeart/2009/3/layout/HorizontalOrganizationChart"/>
    <dgm:cxn modelId="{673D5549-995A-43DD-994E-2E96E081794D}" type="presOf" srcId="{15349256-85DF-4B08-8C73-BA912261A998}" destId="{527A97A3-E7A2-404D-9272-65B505DFA0FC}" srcOrd="0" destOrd="0" presId="urn:microsoft.com/office/officeart/2009/3/layout/HorizontalOrganizationChart"/>
    <dgm:cxn modelId="{0630399F-CCB1-489B-AF07-E35E66382DD2}" srcId="{9B2E7EB7-D31E-489B-A944-0AF1BCDC6C16}" destId="{820C5890-0576-4E4F-B79F-3CCD9C58EE51}" srcOrd="1" destOrd="0" parTransId="{E64771E0-471A-4891-9DCF-2F0DDB5DE029}" sibTransId="{7F776BF7-2CCC-4982-999E-0C333DD717CE}"/>
    <dgm:cxn modelId="{F6068F08-962E-440C-AFDA-EF9AD4B38697}" type="presOf" srcId="{A12BFFA1-2135-4E7B-987A-B9F22A13F408}" destId="{FC176796-EF49-46FD-8633-42D164B9CB73}" srcOrd="0" destOrd="0" presId="urn:microsoft.com/office/officeart/2009/3/layout/HorizontalOrganizationChart"/>
    <dgm:cxn modelId="{4F761DAA-520D-4133-A4EA-886733B0791E}" type="presOf" srcId="{1C29CFF5-8FD3-462B-98CC-8066941614F0}" destId="{32EDFCE1-3009-4FE4-8D8F-E5A18E83F49F}" srcOrd="0" destOrd="0" presId="urn:microsoft.com/office/officeart/2009/3/layout/HorizontalOrganizationChart"/>
    <dgm:cxn modelId="{47CB62B3-BC8F-4A25-AEDB-B4076A461998}" type="presOf" srcId="{6455656B-1D51-4FFA-8541-00A6F18697F7}" destId="{4A229713-EF98-4C18-B3DE-9A937AE7B4D5}" srcOrd="1" destOrd="0" presId="urn:microsoft.com/office/officeart/2009/3/layout/HorizontalOrganizationChart"/>
    <dgm:cxn modelId="{2D2B5422-61FD-4CFC-83DC-2DD1667D3304}" type="presOf" srcId="{61DBC4C8-530D-4D69-9E72-CEDC2550D175}" destId="{7E623447-138F-4A2D-9807-DA89E6D83377}" srcOrd="1" destOrd="0" presId="urn:microsoft.com/office/officeart/2009/3/layout/HorizontalOrganizationChart"/>
    <dgm:cxn modelId="{14FCBB61-B5E9-42CF-AFE8-228C8A0FA309}" srcId="{9B2E7EB7-D31E-489B-A944-0AF1BCDC6C16}" destId="{61DBC4C8-530D-4D69-9E72-CEDC2550D175}" srcOrd="0" destOrd="0" parTransId="{19D24E88-A188-4308-B329-E2B862B10C6F}" sibTransId="{8405AE38-92A9-412A-B503-A52763A2C61F}"/>
    <dgm:cxn modelId="{018C5C5C-72F4-4CE9-884E-3D52F585AB9D}" srcId="{15349256-85DF-4B08-8C73-BA912261A998}" destId="{6455656B-1D51-4FFA-8541-00A6F18697F7}" srcOrd="0" destOrd="0" parTransId="{1C29CFF5-8FD3-462B-98CC-8066941614F0}" sibTransId="{3A78CFB7-CC65-44A9-AF4A-B78C50B359E7}"/>
    <dgm:cxn modelId="{C83C573C-EE93-4442-8ABE-8E90245BBEB4}" srcId="{15349256-85DF-4B08-8C73-BA912261A998}" destId="{64B3C718-0BD9-4C48-B74A-60668E987DAB}" srcOrd="4" destOrd="0" parTransId="{C1467221-C22E-46DD-9EE4-311FB9BE6565}" sibTransId="{89F6C60B-F526-4F6D-9D1A-AED890FAE61C}"/>
    <dgm:cxn modelId="{F549CE91-BDAA-42B3-9DCD-F6BD34CC34A3}" type="presOf" srcId="{820C5890-0576-4E4F-B79F-3CCD9C58EE51}" destId="{E0E9933C-7E8C-4927-A205-62357E448A24}" srcOrd="0" destOrd="0" presId="urn:microsoft.com/office/officeart/2009/3/layout/HorizontalOrganizationChart"/>
    <dgm:cxn modelId="{0D31CA6C-D4E2-4E3B-AD1E-04223AD9228D}" type="presOf" srcId="{DFEC8FAD-D212-416C-9FA9-DEDBA308D2A1}" destId="{5B4D14B9-CC68-436E-91EA-D77F2444F1FC}" srcOrd="0" destOrd="0" presId="urn:microsoft.com/office/officeart/2009/3/layout/HorizontalOrganizationChart"/>
    <dgm:cxn modelId="{60331F1F-8CC5-4AC4-8F36-AA44A91E19D4}" type="presOf" srcId="{EC513282-0959-4D52-A016-00F7770B950F}" destId="{407A310F-FCFB-4829-9262-F9415D64F383}" srcOrd="1" destOrd="0" presId="urn:microsoft.com/office/officeart/2009/3/layout/HorizontalOrganizationChart"/>
    <dgm:cxn modelId="{E91A1336-C4AF-45E8-A1B4-B3843786DA72}" type="presOf" srcId="{64B3C718-0BD9-4C48-B74A-60668E987DAB}" destId="{3C100372-9DAC-4521-A362-9BB65610EF76}" srcOrd="1" destOrd="0" presId="urn:microsoft.com/office/officeart/2009/3/layout/HorizontalOrganizationChart"/>
    <dgm:cxn modelId="{39D902D7-1ABD-41C4-8699-68A814B31223}" type="presOf" srcId="{9B2E7EB7-D31E-489B-A944-0AF1BCDC6C16}" destId="{0A262155-848D-4172-BA32-7576A502F23A}" srcOrd="0" destOrd="0" presId="urn:microsoft.com/office/officeart/2009/3/layout/HorizontalOrganizationChart"/>
    <dgm:cxn modelId="{9E65622C-DD2B-41D5-9E29-3448072DF12A}" type="presParOf" srcId="{F779B31E-1C83-4D8B-8C74-ED91CEDE50FA}" destId="{02786411-ECE5-43E6-BD51-70C0005BFF8B}" srcOrd="0" destOrd="0" presId="urn:microsoft.com/office/officeart/2009/3/layout/HorizontalOrganizationChart"/>
    <dgm:cxn modelId="{3AFFF805-B6DB-4904-9CF7-B33D96DD5308}" type="presParOf" srcId="{02786411-ECE5-43E6-BD51-70C0005BFF8B}" destId="{3B7B0AEE-AD8A-44D6-9B28-4D838C6C57D3}" srcOrd="0" destOrd="0" presId="urn:microsoft.com/office/officeart/2009/3/layout/HorizontalOrganizationChart"/>
    <dgm:cxn modelId="{7031EDF4-0390-4956-ACE3-BF33D4F13F63}" type="presParOf" srcId="{3B7B0AEE-AD8A-44D6-9B28-4D838C6C57D3}" destId="{4B66E416-C0EE-4703-8BDE-9E4F1061B92E}" srcOrd="0" destOrd="0" presId="urn:microsoft.com/office/officeart/2009/3/layout/HorizontalOrganizationChart"/>
    <dgm:cxn modelId="{AB2B1CD7-E41C-416A-A449-FA31B5C67298}" type="presParOf" srcId="{3B7B0AEE-AD8A-44D6-9B28-4D838C6C57D3}" destId="{EC287306-EE0E-465C-9328-C37B93E6B7CE}" srcOrd="1" destOrd="0" presId="urn:microsoft.com/office/officeart/2009/3/layout/HorizontalOrganizationChart"/>
    <dgm:cxn modelId="{01FD2C4B-619A-483C-B84E-E1302BAC98D7}" type="presParOf" srcId="{02786411-ECE5-43E6-BD51-70C0005BFF8B}" destId="{741FE80D-88B5-409A-8876-093BEAA93888}" srcOrd="1" destOrd="0" presId="urn:microsoft.com/office/officeart/2009/3/layout/HorizontalOrganizationChart"/>
    <dgm:cxn modelId="{F6FDD4C6-63ED-46C1-94C6-2109D6F53A44}" type="presParOf" srcId="{741FE80D-88B5-409A-8876-093BEAA93888}" destId="{EB649E2A-F76B-419B-A73E-25CF17FF4705}" srcOrd="0" destOrd="0" presId="urn:microsoft.com/office/officeart/2009/3/layout/HorizontalOrganizationChart"/>
    <dgm:cxn modelId="{E0C45B75-355D-45B8-B995-4A26F5200CCC}" type="presParOf" srcId="{741FE80D-88B5-409A-8876-093BEAA93888}" destId="{376F1335-1930-461D-88A6-D62E276C8282}" srcOrd="1" destOrd="0" presId="urn:microsoft.com/office/officeart/2009/3/layout/HorizontalOrganizationChart"/>
    <dgm:cxn modelId="{3BE59AA2-3EBC-4301-8396-C5E3223A68FE}" type="presParOf" srcId="{376F1335-1930-461D-88A6-D62E276C8282}" destId="{43F0752A-5269-4861-B4FC-7A02B99429EE}" srcOrd="0" destOrd="0" presId="urn:microsoft.com/office/officeart/2009/3/layout/HorizontalOrganizationChart"/>
    <dgm:cxn modelId="{6E71830A-4867-4A50-A021-E52BDB4D6ECC}" type="presParOf" srcId="{43F0752A-5269-4861-B4FC-7A02B99429EE}" destId="{0A262155-848D-4172-BA32-7576A502F23A}" srcOrd="0" destOrd="0" presId="urn:microsoft.com/office/officeart/2009/3/layout/HorizontalOrganizationChart"/>
    <dgm:cxn modelId="{EA30F1AA-A0BD-4107-9920-4541E6312CD3}" type="presParOf" srcId="{43F0752A-5269-4861-B4FC-7A02B99429EE}" destId="{176A8D9F-F3FC-45F4-9C7B-BCA163A8B937}" srcOrd="1" destOrd="0" presId="urn:microsoft.com/office/officeart/2009/3/layout/HorizontalOrganizationChart"/>
    <dgm:cxn modelId="{4647296E-7470-45C7-952F-8B2D23AA5D9B}" type="presParOf" srcId="{376F1335-1930-461D-88A6-D62E276C8282}" destId="{A89C1CCD-FC0A-42A8-B18C-B119E68BAB93}" srcOrd="1" destOrd="0" presId="urn:microsoft.com/office/officeart/2009/3/layout/HorizontalOrganizationChart"/>
    <dgm:cxn modelId="{7DD0E204-0656-4B58-8955-DFB1C06D76D8}" type="presParOf" srcId="{A89C1CCD-FC0A-42A8-B18C-B119E68BAB93}" destId="{F5E0A907-02DF-4161-B2C6-7DA61140EDCB}" srcOrd="0" destOrd="0" presId="urn:microsoft.com/office/officeart/2009/3/layout/HorizontalOrganizationChart"/>
    <dgm:cxn modelId="{FA58A4A3-59BC-4097-8686-F2FE2B5A7E28}" type="presParOf" srcId="{A89C1CCD-FC0A-42A8-B18C-B119E68BAB93}" destId="{B1FAE52E-BDCC-43F2-B28B-05050C4DF966}" srcOrd="1" destOrd="0" presId="urn:microsoft.com/office/officeart/2009/3/layout/HorizontalOrganizationChart"/>
    <dgm:cxn modelId="{89B32E06-680D-48E7-9F65-C36A7435C8D5}" type="presParOf" srcId="{B1FAE52E-BDCC-43F2-B28B-05050C4DF966}" destId="{1430F5DB-0325-446B-BF1C-AD5EB0444DAE}" srcOrd="0" destOrd="0" presId="urn:microsoft.com/office/officeart/2009/3/layout/HorizontalOrganizationChart"/>
    <dgm:cxn modelId="{06F8DAE1-7E6C-4EAA-B6D7-EDE8A0D5B54B}" type="presParOf" srcId="{1430F5DB-0325-446B-BF1C-AD5EB0444DAE}" destId="{99D31179-6444-453E-A972-01A2DBB176CC}" srcOrd="0" destOrd="0" presId="urn:microsoft.com/office/officeart/2009/3/layout/HorizontalOrganizationChart"/>
    <dgm:cxn modelId="{AE298CA9-FB5E-4444-BDED-0782ECDFA8DB}" type="presParOf" srcId="{1430F5DB-0325-446B-BF1C-AD5EB0444DAE}" destId="{7E623447-138F-4A2D-9807-DA89E6D83377}" srcOrd="1" destOrd="0" presId="urn:microsoft.com/office/officeart/2009/3/layout/HorizontalOrganizationChart"/>
    <dgm:cxn modelId="{745AF886-7074-4133-8CED-1F0B45A2627A}" type="presParOf" srcId="{B1FAE52E-BDCC-43F2-B28B-05050C4DF966}" destId="{91CFFB06-F5CF-4A6D-AB59-1916435D2D9A}" srcOrd="1" destOrd="0" presId="urn:microsoft.com/office/officeart/2009/3/layout/HorizontalOrganizationChart"/>
    <dgm:cxn modelId="{CB39FFDC-9660-4775-A3A0-4D4EFA1509F0}" type="presParOf" srcId="{B1FAE52E-BDCC-43F2-B28B-05050C4DF966}" destId="{D09B39F6-FA8A-4213-B692-A71F49D346CF}" srcOrd="2" destOrd="0" presId="urn:microsoft.com/office/officeart/2009/3/layout/HorizontalOrganizationChart"/>
    <dgm:cxn modelId="{9AF00896-A5CE-4E96-AB86-37ED054FF4D2}" type="presParOf" srcId="{A89C1CCD-FC0A-42A8-B18C-B119E68BAB93}" destId="{49BAFD31-E3CB-4FA8-99AB-96E7EB0E984E}" srcOrd="2" destOrd="0" presId="urn:microsoft.com/office/officeart/2009/3/layout/HorizontalOrganizationChart"/>
    <dgm:cxn modelId="{B8A2D37D-99C5-4FEF-8437-4EAF35DE6678}" type="presParOf" srcId="{A89C1CCD-FC0A-42A8-B18C-B119E68BAB93}" destId="{AEB11F16-22FC-497E-9F11-F56875711E32}" srcOrd="3" destOrd="0" presId="urn:microsoft.com/office/officeart/2009/3/layout/HorizontalOrganizationChart"/>
    <dgm:cxn modelId="{ECC7D065-D91B-414C-A8CB-7E0569D364CE}" type="presParOf" srcId="{AEB11F16-22FC-497E-9F11-F56875711E32}" destId="{F26F2A54-1D81-4707-A4AE-769941F6555B}" srcOrd="0" destOrd="0" presId="urn:microsoft.com/office/officeart/2009/3/layout/HorizontalOrganizationChart"/>
    <dgm:cxn modelId="{03825C32-C9CD-4CD3-92EE-DF3F2E370899}" type="presParOf" srcId="{F26F2A54-1D81-4707-A4AE-769941F6555B}" destId="{E0E9933C-7E8C-4927-A205-62357E448A24}" srcOrd="0" destOrd="0" presId="urn:microsoft.com/office/officeart/2009/3/layout/HorizontalOrganizationChart"/>
    <dgm:cxn modelId="{721D6607-B213-47AB-9691-3C67EDDDC8D5}" type="presParOf" srcId="{F26F2A54-1D81-4707-A4AE-769941F6555B}" destId="{4AD9AA02-9640-4852-B846-3C5525966BEA}" srcOrd="1" destOrd="0" presId="urn:microsoft.com/office/officeart/2009/3/layout/HorizontalOrganizationChart"/>
    <dgm:cxn modelId="{09DD9CC3-7EA2-4240-9923-2E14DE5ADBE8}" type="presParOf" srcId="{AEB11F16-22FC-497E-9F11-F56875711E32}" destId="{94216D73-2A0A-4A76-BFE4-EFCC9C8E9646}" srcOrd="1" destOrd="0" presId="urn:microsoft.com/office/officeart/2009/3/layout/HorizontalOrganizationChart"/>
    <dgm:cxn modelId="{F76F0D4F-83B0-465A-99D8-514387278AF7}" type="presParOf" srcId="{AEB11F16-22FC-497E-9F11-F56875711E32}" destId="{2A85CCD0-A395-4AEB-A701-0ECF613E7774}" srcOrd="2" destOrd="0" presId="urn:microsoft.com/office/officeart/2009/3/layout/HorizontalOrganizationChart"/>
    <dgm:cxn modelId="{C7C08C58-C984-42DA-935E-99E83E823263}" type="presParOf" srcId="{376F1335-1930-461D-88A6-D62E276C8282}" destId="{C9A8E5E6-3324-4B2D-A8D1-3CCE1929BC85}" srcOrd="2" destOrd="0" presId="urn:microsoft.com/office/officeart/2009/3/layout/HorizontalOrganizationChart"/>
    <dgm:cxn modelId="{7BB7D2DF-72D8-45E4-B384-E8979EA4A1CA}" type="presParOf" srcId="{741FE80D-88B5-409A-8876-093BEAA93888}" destId="{FC176796-EF49-46FD-8633-42D164B9CB73}" srcOrd="2" destOrd="0" presId="urn:microsoft.com/office/officeart/2009/3/layout/HorizontalOrganizationChart"/>
    <dgm:cxn modelId="{9F26AD72-3761-43F6-9F32-DBBBF617501B}" type="presParOf" srcId="{741FE80D-88B5-409A-8876-093BEAA93888}" destId="{61E25FDA-BC7C-49F4-B274-A44259FF9435}" srcOrd="3" destOrd="0" presId="urn:microsoft.com/office/officeart/2009/3/layout/HorizontalOrganizationChart"/>
    <dgm:cxn modelId="{7D51EB7D-EEB9-4311-BB20-21E3A6A77174}" type="presParOf" srcId="{61E25FDA-BC7C-49F4-B274-A44259FF9435}" destId="{F50BD9AB-D87E-40B9-A6D3-1A4CEB4E7624}" srcOrd="0" destOrd="0" presId="urn:microsoft.com/office/officeart/2009/3/layout/HorizontalOrganizationChart"/>
    <dgm:cxn modelId="{2D7E827F-E177-408B-8339-EACDEEE0BBA6}" type="presParOf" srcId="{F50BD9AB-D87E-40B9-A6D3-1A4CEB4E7624}" destId="{527A97A3-E7A2-404D-9272-65B505DFA0FC}" srcOrd="0" destOrd="0" presId="urn:microsoft.com/office/officeart/2009/3/layout/HorizontalOrganizationChart"/>
    <dgm:cxn modelId="{6476111B-C97E-4C92-B753-5078FB35C42F}" type="presParOf" srcId="{F50BD9AB-D87E-40B9-A6D3-1A4CEB4E7624}" destId="{BF5E0641-860D-438F-A208-635C5598272D}" srcOrd="1" destOrd="0" presId="urn:microsoft.com/office/officeart/2009/3/layout/HorizontalOrganizationChart"/>
    <dgm:cxn modelId="{0942DEAC-EADA-46EF-B612-73B2BC8019BC}" type="presParOf" srcId="{61E25FDA-BC7C-49F4-B274-A44259FF9435}" destId="{3A43C7F4-C28C-4F6B-AD4A-7C9A5E7085FF}" srcOrd="1" destOrd="0" presId="urn:microsoft.com/office/officeart/2009/3/layout/HorizontalOrganizationChart"/>
    <dgm:cxn modelId="{6FCB0FA0-EF27-4F53-831B-93F5D1677CCE}" type="presParOf" srcId="{3A43C7F4-C28C-4F6B-AD4A-7C9A5E7085FF}" destId="{32EDFCE1-3009-4FE4-8D8F-E5A18E83F49F}" srcOrd="0" destOrd="0" presId="urn:microsoft.com/office/officeart/2009/3/layout/HorizontalOrganizationChart"/>
    <dgm:cxn modelId="{0195FAD9-CB90-4A69-82F1-746347B99C9E}" type="presParOf" srcId="{3A43C7F4-C28C-4F6B-AD4A-7C9A5E7085FF}" destId="{514CD267-11E7-4D93-B1A7-A6DCE2BA09FA}" srcOrd="1" destOrd="0" presId="urn:microsoft.com/office/officeart/2009/3/layout/HorizontalOrganizationChart"/>
    <dgm:cxn modelId="{D3B9FA94-0EA2-4227-B5BA-974BD5492BEC}" type="presParOf" srcId="{514CD267-11E7-4D93-B1A7-A6DCE2BA09FA}" destId="{72FD0490-5A53-423D-ABF5-C2E4F7BFD14D}" srcOrd="0" destOrd="0" presId="urn:microsoft.com/office/officeart/2009/3/layout/HorizontalOrganizationChart"/>
    <dgm:cxn modelId="{F549A12F-8A8D-4C40-9829-B8AA2F0C9A18}" type="presParOf" srcId="{72FD0490-5A53-423D-ABF5-C2E4F7BFD14D}" destId="{9AB85AC8-E0BF-4D4A-9D96-3D63EE9AAD51}" srcOrd="0" destOrd="0" presId="urn:microsoft.com/office/officeart/2009/3/layout/HorizontalOrganizationChart"/>
    <dgm:cxn modelId="{EC8C72C4-8E87-4F9A-B9C9-E030E9AC69DA}" type="presParOf" srcId="{72FD0490-5A53-423D-ABF5-C2E4F7BFD14D}" destId="{4A229713-EF98-4C18-B3DE-9A937AE7B4D5}" srcOrd="1" destOrd="0" presId="urn:microsoft.com/office/officeart/2009/3/layout/HorizontalOrganizationChart"/>
    <dgm:cxn modelId="{879D6761-7325-4569-BBFB-C9676568C5A0}" type="presParOf" srcId="{514CD267-11E7-4D93-B1A7-A6DCE2BA09FA}" destId="{1BE6B6D2-3887-4361-BB6D-E2842CD191FF}" srcOrd="1" destOrd="0" presId="urn:microsoft.com/office/officeart/2009/3/layout/HorizontalOrganizationChart"/>
    <dgm:cxn modelId="{1CD3BBE3-4BCB-4AA1-9B1A-1DA58A2E5290}" type="presParOf" srcId="{514CD267-11E7-4D93-B1A7-A6DCE2BA09FA}" destId="{E86A21E6-0884-4D19-AFD1-78966013FC9B}" srcOrd="2" destOrd="0" presId="urn:microsoft.com/office/officeart/2009/3/layout/HorizontalOrganizationChart"/>
    <dgm:cxn modelId="{C1EDA290-ACC1-44E2-A1E8-F9404105FF8E}" type="presParOf" srcId="{3A43C7F4-C28C-4F6B-AD4A-7C9A5E7085FF}" destId="{2EB94877-3A59-4077-B9A1-15EB6B3769B1}" srcOrd="2" destOrd="0" presId="urn:microsoft.com/office/officeart/2009/3/layout/HorizontalOrganizationChart"/>
    <dgm:cxn modelId="{57A4D139-64A1-424C-8549-1F651D083362}" type="presParOf" srcId="{3A43C7F4-C28C-4F6B-AD4A-7C9A5E7085FF}" destId="{A1063A6D-B7BE-493F-A92C-A10BCC554B7A}" srcOrd="3" destOrd="0" presId="urn:microsoft.com/office/officeart/2009/3/layout/HorizontalOrganizationChart"/>
    <dgm:cxn modelId="{AC3DC238-2410-40B3-8047-C90C3C4AB712}" type="presParOf" srcId="{A1063A6D-B7BE-493F-A92C-A10BCC554B7A}" destId="{B363AFF1-F9DB-4762-A906-299E68F16730}" srcOrd="0" destOrd="0" presId="urn:microsoft.com/office/officeart/2009/3/layout/HorizontalOrganizationChart"/>
    <dgm:cxn modelId="{A067302B-57D8-41FC-A4FD-D1F9D82FE231}" type="presParOf" srcId="{B363AFF1-F9DB-4762-A906-299E68F16730}" destId="{5B4D14B9-CC68-436E-91EA-D77F2444F1FC}" srcOrd="0" destOrd="0" presId="urn:microsoft.com/office/officeart/2009/3/layout/HorizontalOrganizationChart"/>
    <dgm:cxn modelId="{20DE294B-7913-4B2D-AF13-2B2DF62FA8C8}" type="presParOf" srcId="{B363AFF1-F9DB-4762-A906-299E68F16730}" destId="{CB1AECBA-454D-459F-BC8D-B380E8CEF356}" srcOrd="1" destOrd="0" presId="urn:microsoft.com/office/officeart/2009/3/layout/HorizontalOrganizationChart"/>
    <dgm:cxn modelId="{08306531-4B40-4C2D-A29D-81382B18C7BF}" type="presParOf" srcId="{A1063A6D-B7BE-493F-A92C-A10BCC554B7A}" destId="{9152E4F6-CAC3-4C20-BDD5-2C45F056AB1C}" srcOrd="1" destOrd="0" presId="urn:microsoft.com/office/officeart/2009/3/layout/HorizontalOrganizationChart"/>
    <dgm:cxn modelId="{AC75BBC5-3812-41C0-B1BD-F95BECC67E24}" type="presParOf" srcId="{A1063A6D-B7BE-493F-A92C-A10BCC554B7A}" destId="{1F80A7CB-EA61-4B22-B51E-51A59FEC8129}" srcOrd="2" destOrd="0" presId="urn:microsoft.com/office/officeart/2009/3/layout/HorizontalOrganizationChart"/>
    <dgm:cxn modelId="{A9EFE337-E5CA-4706-89D7-043028346126}" type="presParOf" srcId="{3A43C7F4-C28C-4F6B-AD4A-7C9A5E7085FF}" destId="{6C37434B-863E-4B29-BCFE-36A53E5DFAB5}" srcOrd="4" destOrd="0" presId="urn:microsoft.com/office/officeart/2009/3/layout/HorizontalOrganizationChart"/>
    <dgm:cxn modelId="{CD8EACF5-EC47-4FF9-925E-5FF38B2E9A89}" type="presParOf" srcId="{3A43C7F4-C28C-4F6B-AD4A-7C9A5E7085FF}" destId="{46565812-5C34-437B-A9D1-4A2AB191FC21}" srcOrd="5" destOrd="0" presId="urn:microsoft.com/office/officeart/2009/3/layout/HorizontalOrganizationChart"/>
    <dgm:cxn modelId="{B55F5816-BC46-4496-8FCF-8B37E0BBA64F}" type="presParOf" srcId="{46565812-5C34-437B-A9D1-4A2AB191FC21}" destId="{F4F0F0FA-59C2-4109-9A91-76738CA5F9E4}" srcOrd="0" destOrd="0" presId="urn:microsoft.com/office/officeart/2009/3/layout/HorizontalOrganizationChart"/>
    <dgm:cxn modelId="{E7F9858B-AE99-4369-A4B1-376AB931065F}" type="presParOf" srcId="{F4F0F0FA-59C2-4109-9A91-76738CA5F9E4}" destId="{22671444-1F7C-4DF1-9285-D60FC6109B41}" srcOrd="0" destOrd="0" presId="urn:microsoft.com/office/officeart/2009/3/layout/HorizontalOrganizationChart"/>
    <dgm:cxn modelId="{0D6952D1-DBD0-417D-912C-DE76A7F52AE5}" type="presParOf" srcId="{F4F0F0FA-59C2-4109-9A91-76738CA5F9E4}" destId="{B172C931-9FE9-49F6-A051-293D43BAED69}" srcOrd="1" destOrd="0" presId="urn:microsoft.com/office/officeart/2009/3/layout/HorizontalOrganizationChart"/>
    <dgm:cxn modelId="{DDB38B8C-696B-4DB4-8AD6-17EEF95E47FB}" type="presParOf" srcId="{46565812-5C34-437B-A9D1-4A2AB191FC21}" destId="{80D65B55-A319-4385-8C2B-EA5C038B15C0}" srcOrd="1" destOrd="0" presId="urn:microsoft.com/office/officeart/2009/3/layout/HorizontalOrganizationChart"/>
    <dgm:cxn modelId="{7167EA89-B868-4A3D-98F2-D6241034CDB3}" type="presParOf" srcId="{46565812-5C34-437B-A9D1-4A2AB191FC21}" destId="{78E072EA-8727-4616-9104-505FD3D804FC}" srcOrd="2" destOrd="0" presId="urn:microsoft.com/office/officeart/2009/3/layout/HorizontalOrganizationChart"/>
    <dgm:cxn modelId="{0A3D79D3-F504-468E-ADDA-FAECD3988B71}" type="presParOf" srcId="{3A43C7F4-C28C-4F6B-AD4A-7C9A5E7085FF}" destId="{51E74190-A8E1-4B9B-A68F-9E3FB8DE4E7B}" srcOrd="6" destOrd="0" presId="urn:microsoft.com/office/officeart/2009/3/layout/HorizontalOrganizationChart"/>
    <dgm:cxn modelId="{72199026-6115-4D7B-98B5-A453A58B55A2}" type="presParOf" srcId="{3A43C7F4-C28C-4F6B-AD4A-7C9A5E7085FF}" destId="{C8769C12-0AFC-4848-B109-12687F901410}" srcOrd="7" destOrd="0" presId="urn:microsoft.com/office/officeart/2009/3/layout/HorizontalOrganizationChart"/>
    <dgm:cxn modelId="{041AD7F6-2CDA-494A-8A52-04DA340AA8E9}" type="presParOf" srcId="{C8769C12-0AFC-4848-B109-12687F901410}" destId="{20DFADA7-1259-4C2B-8CFA-3415737D616D}" srcOrd="0" destOrd="0" presId="urn:microsoft.com/office/officeart/2009/3/layout/HorizontalOrganizationChart"/>
    <dgm:cxn modelId="{CCEC16FD-AF33-47A2-A7C6-8B32C33A2BC0}" type="presParOf" srcId="{20DFADA7-1259-4C2B-8CFA-3415737D616D}" destId="{DB3044F8-8814-4BE6-97EF-3784BFD838C3}" srcOrd="0" destOrd="0" presId="urn:microsoft.com/office/officeart/2009/3/layout/HorizontalOrganizationChart"/>
    <dgm:cxn modelId="{F2C78AFF-5EF5-4797-8C37-9249B3DF3469}" type="presParOf" srcId="{20DFADA7-1259-4C2B-8CFA-3415737D616D}" destId="{FEEC1E61-DC4F-45F3-83AB-1C56C54D0059}" srcOrd="1" destOrd="0" presId="urn:microsoft.com/office/officeart/2009/3/layout/HorizontalOrganizationChart"/>
    <dgm:cxn modelId="{97CEBF59-D42B-485A-AAD1-3FA220EAE963}" type="presParOf" srcId="{C8769C12-0AFC-4848-B109-12687F901410}" destId="{690491D6-8D62-44AE-A5BC-632FF6EAA141}" srcOrd="1" destOrd="0" presId="urn:microsoft.com/office/officeart/2009/3/layout/HorizontalOrganizationChart"/>
    <dgm:cxn modelId="{4CCF07DA-7E43-4774-ADEA-D4DA776329C9}" type="presParOf" srcId="{C8769C12-0AFC-4848-B109-12687F901410}" destId="{B29D7A74-FED1-46E6-A66C-271D62EB9454}" srcOrd="2" destOrd="0" presId="urn:microsoft.com/office/officeart/2009/3/layout/HorizontalOrganizationChart"/>
    <dgm:cxn modelId="{51CC3529-3979-4C55-A6FF-637BD0502741}" type="presParOf" srcId="{3A43C7F4-C28C-4F6B-AD4A-7C9A5E7085FF}" destId="{D07E165C-3DDF-43E8-BDF1-5818EE82F587}" srcOrd="8" destOrd="0" presId="urn:microsoft.com/office/officeart/2009/3/layout/HorizontalOrganizationChart"/>
    <dgm:cxn modelId="{A0CB22B3-8F42-401F-9EB6-D6C350E8D7E9}" type="presParOf" srcId="{3A43C7F4-C28C-4F6B-AD4A-7C9A5E7085FF}" destId="{23D2DEFF-07CB-4A62-846A-11B59F2D66E6}" srcOrd="9" destOrd="0" presId="urn:microsoft.com/office/officeart/2009/3/layout/HorizontalOrganizationChart"/>
    <dgm:cxn modelId="{714B16EF-69F3-44B8-8246-6910D5B73F1E}" type="presParOf" srcId="{23D2DEFF-07CB-4A62-846A-11B59F2D66E6}" destId="{1F2FB88F-D70D-436E-B228-7F6AC4448CFE}" srcOrd="0" destOrd="0" presId="urn:microsoft.com/office/officeart/2009/3/layout/HorizontalOrganizationChart"/>
    <dgm:cxn modelId="{298EBDDC-062F-4C8E-9427-E23EA4762C9D}" type="presParOf" srcId="{1F2FB88F-D70D-436E-B228-7F6AC4448CFE}" destId="{9E18164C-A6A6-44BE-9572-26D67D6E1914}" srcOrd="0" destOrd="0" presId="urn:microsoft.com/office/officeart/2009/3/layout/HorizontalOrganizationChart"/>
    <dgm:cxn modelId="{DBBB94D8-6BA5-42B6-A705-4D9AFD2ECBE3}" type="presParOf" srcId="{1F2FB88F-D70D-436E-B228-7F6AC4448CFE}" destId="{3C100372-9DAC-4521-A362-9BB65610EF76}" srcOrd="1" destOrd="0" presId="urn:microsoft.com/office/officeart/2009/3/layout/HorizontalOrganizationChart"/>
    <dgm:cxn modelId="{FB376581-9E30-4C7D-8A91-EFE839D6EF09}" type="presParOf" srcId="{23D2DEFF-07CB-4A62-846A-11B59F2D66E6}" destId="{64481E3F-2B57-4059-97D7-573E364B8B6A}" srcOrd="1" destOrd="0" presId="urn:microsoft.com/office/officeart/2009/3/layout/HorizontalOrganizationChart"/>
    <dgm:cxn modelId="{A4DF5984-87EB-4F0B-84C3-EF4599CB98E4}" type="presParOf" srcId="{23D2DEFF-07CB-4A62-846A-11B59F2D66E6}" destId="{83CF87E8-0BC5-41B9-A195-D8FE3592E3BD}" srcOrd="2" destOrd="0" presId="urn:microsoft.com/office/officeart/2009/3/layout/HorizontalOrganizationChart"/>
    <dgm:cxn modelId="{2C59D186-3A17-4EC8-93A4-7CDA1E17C0AD}" type="presParOf" srcId="{61E25FDA-BC7C-49F4-B274-A44259FF9435}" destId="{E7D67CAE-76EB-467E-8612-E5B50EEB0C98}" srcOrd="2" destOrd="0" presId="urn:microsoft.com/office/officeart/2009/3/layout/HorizontalOrganizationChart"/>
    <dgm:cxn modelId="{EB3FCEE3-94D1-43B6-9342-178303D3BFE4}" type="presParOf" srcId="{741FE80D-88B5-409A-8876-093BEAA93888}" destId="{ACDD0AE5-D7C5-499C-9CA3-8401FF87C2DF}" srcOrd="4" destOrd="0" presId="urn:microsoft.com/office/officeart/2009/3/layout/HorizontalOrganizationChart"/>
    <dgm:cxn modelId="{6F4D46C7-415A-4A13-863A-047C18CDD27B}" type="presParOf" srcId="{741FE80D-88B5-409A-8876-093BEAA93888}" destId="{1A8463DA-8DAF-410A-9B18-9F3E19CD931C}" srcOrd="5" destOrd="0" presId="urn:microsoft.com/office/officeart/2009/3/layout/HorizontalOrganizationChart"/>
    <dgm:cxn modelId="{C69E8107-FB04-47CD-B6B2-B21B1E35A573}" type="presParOf" srcId="{1A8463DA-8DAF-410A-9B18-9F3E19CD931C}" destId="{1EBFC583-8A23-4297-AAA1-AFB75FA57104}" srcOrd="0" destOrd="0" presId="urn:microsoft.com/office/officeart/2009/3/layout/HorizontalOrganizationChart"/>
    <dgm:cxn modelId="{B7699596-57A0-4B69-9238-04CF74248058}" type="presParOf" srcId="{1EBFC583-8A23-4297-AAA1-AFB75FA57104}" destId="{C772420A-039D-4285-8CFD-043F1F423905}" srcOrd="0" destOrd="0" presId="urn:microsoft.com/office/officeart/2009/3/layout/HorizontalOrganizationChart"/>
    <dgm:cxn modelId="{77D94AE7-05BE-4976-B20B-904F4C16095D}" type="presParOf" srcId="{1EBFC583-8A23-4297-AAA1-AFB75FA57104}" destId="{407A310F-FCFB-4829-9262-F9415D64F383}" srcOrd="1" destOrd="0" presId="urn:microsoft.com/office/officeart/2009/3/layout/HorizontalOrganizationChart"/>
    <dgm:cxn modelId="{F5963549-2A62-4BD6-BEA2-F55FCB136317}" type="presParOf" srcId="{1A8463DA-8DAF-410A-9B18-9F3E19CD931C}" destId="{0EF12678-AB24-4DC8-B9F9-D7AFFEFB6946}" srcOrd="1" destOrd="0" presId="urn:microsoft.com/office/officeart/2009/3/layout/HorizontalOrganizationChart"/>
    <dgm:cxn modelId="{ADFCF916-780F-4DEC-8B67-2117BC14FEEE}" type="presParOf" srcId="{1A8463DA-8DAF-410A-9B18-9F3E19CD931C}" destId="{7429AE6B-2F21-4F76-AC3D-AA64B5B963A4}" srcOrd="2" destOrd="0" presId="urn:microsoft.com/office/officeart/2009/3/layout/HorizontalOrganizationChart"/>
    <dgm:cxn modelId="{935C0013-3E85-4176-BE81-825844C85CB3}" type="presParOf" srcId="{02786411-ECE5-43E6-BD51-70C0005BFF8B}" destId="{DFB02E10-D3B3-4F75-9B6F-99E6179DA11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5801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Request for Change (RFC)</a:t>
            </a:r>
            <a:endParaRPr lang="en-US" altLang="zh-CN" dirty="0" smtClean="0"/>
          </a:p>
          <a:p>
            <a:pPr lvl="0"/>
            <a:r>
              <a:rPr lang="en-US" dirty="0" smtClean="0"/>
              <a:t>Post-implementation review (PIR)</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2189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Configuration item (CI)</a:t>
            </a:r>
            <a:endParaRPr lang="en-US" altLang="zh-CN" dirty="0" smtClean="0"/>
          </a:p>
          <a:p>
            <a:pPr lvl="0"/>
            <a:r>
              <a:rPr lang="en-US" dirty="0" smtClean="0"/>
              <a:t>Forward Schedule of Changes (FSC)</a:t>
            </a:r>
            <a:endParaRPr lang="en-US" altLang="zh-CN" dirty="0" smtClean="0"/>
          </a:p>
          <a:p>
            <a:pPr lvl="0"/>
            <a:r>
              <a:rPr lang="en-US" dirty="0" smtClean="0"/>
              <a:t>Change Advisory Board (CAB)</a:t>
            </a:r>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6132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3641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infrastructure configuration information provided by the configuration management provides support for other service management processes. For example, the information helps the incident and problem management personnel research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analyze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incidents and problems. The capability and availability management personnel </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analyze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assess the service capability and potential availability of the infrastructure based on the configuration information.</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configuration management, the most basic information unit is configuration items (CIs). All software, hardware, and documents, such as change requests, services, servers, environments, devices, network facilities, desktops, mobile devices, application systems, protocols, and telecom services, can be called configuration items.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CMDB stores not only the configuration information of specific components in the IT infrastructure, but also the relationship between CIs.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Configuration management is different from IT asset management. The latter is a measurement process used to control and manage the depreciation of assets that exceed a certain value. It records the acquisition time, price, depreciation period, depreciation calculation method, and asset status and location. Configuration management tracks not only the information about configuration items, but also the relationships between configuration items and information about the standards and authorization of configuration items. Configuration management also records the ongoing status and changes in configuration items.</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8892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89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68811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53158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3024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DeviceManager</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single-device O&amp;M software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SmartKit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 professional tool for Huawei technical support engineers. Features include compatibility evaluation, planning and design, one-click fault information collection, inspection, upgrades, and FRU replacement.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eSight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multi-device maintenance suite provided for customers. It facilitates fault monitoring and visualized O&amp;M.</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DME: intended for customers. It offers unified management of storage resource software, service catalogue orchestration, on-demand supply of storage services and data application services.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eService client: deployed in a customer's equipment room. It can detect exceptions in storage devices in real time and report them to the Huawei maintenance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center</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eService on the cloud: deployed in the Huawei maintenance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center</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It monitors devices on the network in real time and turns passive maintenance into active maintenance. It can even conduct maintenance for customers.</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52613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9277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4960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6612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err="1" smtClean="0"/>
              <a:t>SmartKit</a:t>
            </a:r>
            <a:r>
              <a:rPr lang="en-US" dirty="0" smtClean="0"/>
              <a:t> is a unified desktop management platform for all IT tools. It integrates various tools required for deploying, maintaining, and upgrading IT devices, and</a:t>
            </a:r>
            <a:r>
              <a:rPr lang="en-US" baseline="0" dirty="0" smtClean="0"/>
              <a:t> </a:t>
            </a:r>
            <a:r>
              <a:rPr lang="en-US" dirty="0" smtClean="0"/>
              <a:t>helping service and maintenance engineers perform precise operations on these devices</a:t>
            </a:r>
            <a:r>
              <a:rPr lang="en-US" baseline="0" dirty="0" smtClean="0"/>
              <a:t> to</a:t>
            </a:r>
            <a:r>
              <a:rPr lang="en-US" dirty="0" smtClean="0"/>
              <a:t> improve</a:t>
            </a:r>
            <a:r>
              <a:rPr lang="en-US" baseline="0" dirty="0" smtClean="0"/>
              <a:t> operating</a:t>
            </a:r>
            <a:r>
              <a:rPr lang="en-US" dirty="0" smtClean="0"/>
              <a:t> efficiency.</a:t>
            </a:r>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7551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Device: Adding the device you want to maintain</a:t>
            </a:r>
            <a:endParaRPr lang="en-US" altLang="zh-CN" dirty="0" smtClean="0"/>
          </a:p>
          <a:p>
            <a:pPr lvl="1"/>
            <a:r>
              <a:rPr lang="en-US" dirty="0" smtClean="0"/>
              <a:t>Devices are added and shared by multiple tools and scenarios.</a:t>
            </a:r>
            <a:endParaRPr lang="en-US" altLang="zh-CN" dirty="0" smtClean="0"/>
          </a:p>
          <a:p>
            <a:pPr lvl="1"/>
            <a:r>
              <a:rPr lang="en-US" dirty="0" smtClean="0"/>
              <a:t>Devices are imported/exported in a batch. You do not need to manually input information each time.</a:t>
            </a:r>
            <a:endParaRPr lang="en-US" altLang="zh-CN" dirty="0" smtClean="0"/>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Typical application scenarios for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SmartKit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are as follows: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Site Deployment Delivery (installation and deployment): performs deployment checks in a standard manner to ensure the normal running of equipment post deployment.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Routine Maintenance: You can perform routine inspections and maintenance on devices using the wizard.</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Upgrade/Patch Installation: You can upgrade devices and install patches using the process guide to improve efficiency.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Capacity Expansion: improves device performance or expands system capacity.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Parts Replacement: replaces faulty FRUs by following the wizard.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Troubleshooting: enables you to locate and solve common problems and faults with Huawei storage devices.</a:t>
            </a:r>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3073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5363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8877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Multi-vendor device adaptation for unified network-wide device management</a:t>
            </a:r>
          </a:p>
          <a:p>
            <a:pPr lvl="1"/>
            <a:r>
              <a:rPr lang="en-US" dirty="0" err="1" smtClean="0"/>
              <a:t>eSight</a:t>
            </a:r>
            <a:r>
              <a:rPr lang="en-US" dirty="0" smtClean="0"/>
              <a:t> provides unified management of Huawei servers, storage devices, virtualization devices, switches, routers, WLAN devices, firewalls, PON devices, </a:t>
            </a:r>
            <a:r>
              <a:rPr lang="en-US" dirty="0" err="1" smtClean="0"/>
              <a:t>eLTE</a:t>
            </a:r>
            <a:r>
              <a:rPr lang="en-US" dirty="0" smtClean="0"/>
              <a:t> devices, unified communications devices, telepresence devices, video surveillance devices, application systems, and equipment room facilities.</a:t>
            </a:r>
            <a:r>
              <a:rPr lang="en-US" baseline="0" dirty="0" smtClean="0"/>
              <a:t> It</a:t>
            </a:r>
            <a:r>
              <a:rPr lang="en-US" dirty="0" smtClean="0"/>
              <a:t> also pre-integrates capabilities to manage mainstream devices from third parties like HP, Cisco, and H3C.</a:t>
            </a:r>
          </a:p>
          <a:p>
            <a:r>
              <a:rPr lang="en-US" dirty="0" smtClean="0"/>
              <a:t>Component-based architecture for on-demand construction of enterprise O&amp;M platforms</a:t>
            </a:r>
          </a:p>
          <a:p>
            <a:pPr lvl="1"/>
            <a:r>
              <a:rPr lang="en-US" dirty="0" smtClean="0"/>
              <a:t>Using a component-based architecture, </a:t>
            </a:r>
            <a:r>
              <a:rPr lang="en-US" dirty="0" err="1" smtClean="0"/>
              <a:t>eSight</a:t>
            </a:r>
            <a:r>
              <a:rPr lang="en-US" dirty="0" smtClean="0"/>
              <a:t> provides various components for the unified </a:t>
            </a:r>
            <a:r>
              <a:rPr lang="en-US" dirty="0" err="1" smtClean="0"/>
              <a:t>eSight</a:t>
            </a:r>
            <a:r>
              <a:rPr lang="en-US" dirty="0" smtClean="0"/>
              <a:t> management platform. Customers can select components based on the site requirements.</a:t>
            </a:r>
          </a:p>
          <a:p>
            <a:r>
              <a:rPr lang="en-US" dirty="0" smtClean="0"/>
              <a:t>Lightweight web client for lower system maintenance and upgrade costs</a:t>
            </a:r>
          </a:p>
          <a:p>
            <a:pPr lvl="1"/>
            <a:r>
              <a:rPr lang="en-US" dirty="0" err="1" smtClean="0"/>
              <a:t>eSight</a:t>
            </a:r>
            <a:r>
              <a:rPr lang="en-US" dirty="0" smtClean="0"/>
              <a:t> uses the browser/server (B/S) architecture, which allows users to access the </a:t>
            </a:r>
            <a:r>
              <a:rPr lang="en-US" dirty="0" err="1" smtClean="0"/>
              <a:t>eSight</a:t>
            </a:r>
            <a:r>
              <a:rPr lang="en-US" dirty="0" smtClean="0"/>
              <a:t> client anytime anywhere without installing any plug-in. To</a:t>
            </a:r>
            <a:r>
              <a:rPr lang="en-US" baseline="0" dirty="0" smtClean="0"/>
              <a:t> perform a system </a:t>
            </a:r>
            <a:r>
              <a:rPr lang="en-US" dirty="0" smtClean="0"/>
              <a:t>upgrade or maintenance, the user needs only to update the server software.</a:t>
            </a:r>
          </a:p>
          <a:p>
            <a:endParaRPr lang="en-US" altLang="zh-CN" dirty="0" smtClean="0"/>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95941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83385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 many Huawei IT products, like storage devices, servers, and cloud computing products, are put into use, customers are setting higher requirements for troubleshooting efficiency. In traditional service support mode, technical support personnel provide local services manually. Faults may not be detected in a timely manner and information may not be delivered correctly. The eService cloud intelligent management system (eService for short) integrates cloud management, remote maintenance, automatic service request (SR) creation, and prediction and prevention functions to improve user O&amp;M capabilities and takes planned maintenance actions to prevent potential risks.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eService provides a self-service O&amp;M system for customers who demand precise information services.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on HUAWEI CLOUD, the eService cloud system conducts O&amp;M activities using big data analytics and artificial intelligence (AI) to identify faults in advance, reduce O&amp;M difficulties, and improve O&amp;M efficiency.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Data is encrypted for secure transmission. eService can access the customer's system only after being authorized by the customer.</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eService provides 24/7 secure, reliable, and proactive O&amp;M services. SRs can be created automatically.</a:t>
            </a:r>
            <a:endPar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Customers can use any PC to access eService at any time or place to check device information.</a:t>
            </a:r>
            <a:endParaRPr 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61462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eService enables the client to work on a cloud system.</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eService client is deployed on the customer side.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marL="720000" lvl="2" indent="0">
              <a:buNone/>
            </a:pP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It collects alarms on the customer devices and sends them to the eService cloud system for remote maintenance, such as inspections and log collection.</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eService cloud system is deployed at the Huawei technical support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center</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marL="360000" marR="0" lvl="1" indent="0" algn="l" defTabSz="1219304" rtl="0" eaLnBrk="1" fontAlgn="ctr" latinLnBrk="0" hangingPunct="1">
              <a:lnSpc>
                <a:spcPct val="125000"/>
              </a:lnSpc>
              <a:spcBef>
                <a:spcPts val="0"/>
              </a:spcBef>
              <a:spcAft>
                <a:spcPts val="600"/>
              </a:spcAft>
              <a:buClrTx/>
              <a:buSzTx/>
              <a:buFont typeface="Huawei Sans" panose="020C0503030203020204" pitchFamily="34" charset="0"/>
              <a:buNone/>
              <a:tabLst/>
              <a:defRPr/>
            </a:pP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The eService cloud system receives device alarms from the eService client in 24/7 mode, automatically notifies Huawei technical support personnel to handle the alarms in a timely manner, and supports automatic inspections and log collection for devices on the customer side.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34138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9442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6166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Using the maintenance check schedule, the system administrator can better understand the device's environment status. If an exception occurs, the system administrator can handle and maintain devices in a timely manner to ensure the storage system continues to run correctly.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on the frequency and required checks, routine maintenance is classified into the following categories: initial maintenance, daily maintenance, and weekly maintenance</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07690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16131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3861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Inspection using tools:</a:t>
            </a:r>
            <a:endParaRPr lang="en-US" altLang="zh-CN" dirty="0" smtClean="0"/>
          </a:p>
          <a:p>
            <a:pPr lvl="1"/>
            <a:r>
              <a:rPr lang="en-US" dirty="0" smtClean="0"/>
              <a:t>You can use </a:t>
            </a:r>
            <a:r>
              <a:rPr lang="en-US" dirty="0" err="1" smtClean="0"/>
              <a:t>SmartKit</a:t>
            </a:r>
            <a:r>
              <a:rPr lang="en-US" dirty="0" smtClean="0"/>
              <a:t> or </a:t>
            </a:r>
            <a:r>
              <a:rPr lang="en-US" dirty="0" err="1" smtClean="0"/>
              <a:t>DeviceManager</a:t>
            </a:r>
            <a:r>
              <a:rPr lang="en-US" dirty="0" smtClean="0"/>
              <a:t> to inspect storage devices.</a:t>
            </a:r>
            <a:endParaRPr lang="en-US" altLang="zh-CN" dirty="0" smtClean="0"/>
          </a:p>
          <a:p>
            <a:pPr lvl="1"/>
            <a:r>
              <a:rPr lang="en-US" dirty="0" smtClean="0"/>
              <a:t>If </a:t>
            </a:r>
            <a:r>
              <a:rPr lang="en-US" dirty="0" err="1" smtClean="0"/>
              <a:t>SmartKit</a:t>
            </a:r>
            <a:r>
              <a:rPr lang="en-US" dirty="0" smtClean="0"/>
              <a:t> is not installed, you can use the CLI to check the health status and operating status of a switch.</a:t>
            </a:r>
            <a:endParaRPr lang="en-US" altLang="zh-CN" dirty="0" smtClean="0"/>
          </a:p>
          <a:p>
            <a:r>
              <a:rPr lang="en-US" dirty="0" smtClean="0"/>
              <a:t>Manual inspection:</a:t>
            </a:r>
            <a:endParaRPr lang="en-US" altLang="zh-CN" dirty="0" smtClean="0"/>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Maintenance engineers perform routine maintenance on site to check the condition of the environment and cabinet and the device's operating indicators. This way</a:t>
            </a:r>
            <a:r>
              <a:rPr lang="en-US" dirty="0" smtClean="0"/>
              <a:t>, they can proactively understand the device running status and discover exceptions.</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2373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84876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2099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The following indicators are used to measure the performance of a storage system:</a:t>
            </a:r>
          </a:p>
          <a:p>
            <a:pPr lvl="1"/>
            <a:r>
              <a:rPr lang="en-US" dirty="0" smtClean="0"/>
              <a:t>IOPS indicates the number of processed I/</a:t>
            </a:r>
            <a:r>
              <a:rPr lang="en-US" dirty="0" err="1" smtClean="0"/>
              <a:t>Os</a:t>
            </a:r>
            <a:r>
              <a:rPr lang="en-US" dirty="0" smtClean="0"/>
              <a:t> per second. It measures the I/O processing capability of a storage system. It is a major performance indicator for online transaction processing (OLTP) services.</a:t>
            </a:r>
          </a:p>
          <a:p>
            <a:pPr lvl="1"/>
            <a:r>
              <a:rPr lang="en-US" dirty="0" smtClean="0"/>
              <a:t>Bandwidth indicates the amount of data that can be processed per second, and the basic unit is MB/s or GB/s. It measures the storage system throughput. It is a major performance indicator for online analytical processing (OLAP), media asset, and video surveillance services.</a:t>
            </a:r>
          </a:p>
          <a:p>
            <a:pPr lvl="1"/>
            <a:r>
              <a:rPr lang="en-US" dirty="0" smtClean="0"/>
              <a:t>Latency indicates the time duration from the initiation of an I/O request to the completion of I/O request processing. </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basic unit is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ms.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Common indicators include the average response time and maximum response time. For example, the latency of OLTP services must be less than 10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ms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the latency for a virtual desktop infrastructure (VDI) must be less than 30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ms.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The latency requirements for video on demand (VOD) and video surveillance services vary with bit rates</a:t>
            </a:r>
            <a:r>
              <a:rPr lang="en-US" dirty="0" smtClean="0"/>
              <a:t>.</a:t>
            </a:r>
          </a:p>
          <a:p>
            <a:endParaRPr lang="en-US" altLang="zh-CN" dirty="0" smtClean="0"/>
          </a:p>
          <a:p>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80315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8520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5003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214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9555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Field Replaceable Units (FRUs) are components that engineers can replace at the deployment site by referring to </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instruction manual</a:t>
            </a:r>
            <a:r>
              <a:rPr lang="en-US" dirty="0" smtClean="0"/>
              <a:t>.</a:t>
            </a:r>
            <a:endParaRPr lang="en-US" altLang="zh-CN" dirty="0" smtClean="0"/>
          </a:p>
          <a:p>
            <a:r>
              <a:rPr lang="en-US" dirty="0" smtClean="0"/>
              <a:t>Customer </a:t>
            </a:r>
            <a:r>
              <a:rPr lang="en-US" smtClean="0"/>
              <a:t>Replaceable Units </a:t>
            </a:r>
            <a:r>
              <a:rPr lang="en-US" dirty="0" smtClean="0"/>
              <a:t>(CRUs) are components that customers can replace at the deployment site by referring to the </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CRU instruction manual</a:t>
            </a:r>
            <a:r>
              <a:rPr lang="en-US" dirty="0" smtClean="0"/>
              <a:t>.</a:t>
            </a:r>
            <a:endParaRPr lang="en-US" altLang="zh-CN" dirty="0" smtClean="0"/>
          </a:p>
          <a:p>
            <a:endParaRPr lang="en-US" altLang="zh-CN" dirty="0" smtClean="0"/>
          </a:p>
          <a:p>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25227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6260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56250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9995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5292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Answers:</a:t>
            </a:r>
            <a:endParaRPr lang="en-US" altLang="zh-CN" smtClean="0"/>
          </a:p>
          <a:p>
            <a:pPr lvl="1"/>
            <a:r>
              <a:rPr lang="en-US" smtClean="0"/>
              <a:t>ABCD</a:t>
            </a:r>
          </a:p>
          <a:p>
            <a:pPr lvl="1"/>
            <a:r>
              <a:rPr lang="en-US" smtClean="0"/>
              <a:t>T</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24981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93605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94533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469503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390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O&amp;M provides technical assurance for products to deliver quality services. Its definition varies by company and business stage.</a:t>
            </a:r>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8403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175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Service level agreement (SLA)</a:t>
            </a:r>
            <a:endParaRPr lang="en-US" altLang="zh-CN" dirty="0" smtClean="0"/>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3309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Configuration management database (CMDB)</a:t>
            </a:r>
            <a:endParaRPr lang="en-US"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13823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2341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2048727359"/>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1816188908"/>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notesSlide" Target="../notesSlides/notesSlide11.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tags" Target="../tags/tag84.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notesSlide" Target="../notesSlides/notesSlide13.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notesSlide" Target="../notesSlides/notesSlide15.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3.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slide" Target="slide37.xml"/><Relationship Id="rId11" Type="http://schemas.openxmlformats.org/officeDocument/2006/relationships/slide" Target="slide21.xml"/><Relationship Id="rId5" Type="http://schemas.openxmlformats.org/officeDocument/2006/relationships/slide" Target="slide11.xml"/><Relationship Id="rId10" Type="http://schemas.openxmlformats.org/officeDocument/2006/relationships/slide" Target="slide20.xml"/><Relationship Id="rId4" Type="http://schemas.openxmlformats.org/officeDocument/2006/relationships/slide" Target="slide9.xml"/><Relationship Id="rId9" Type="http://schemas.openxmlformats.org/officeDocument/2006/relationships/slide" Target="slide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32.xml"/><Relationship Id="rId4"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34.xml"/><Relationship Id="rId4"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8.xml"/><Relationship Id="rId4"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7.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notesSlide" Target="../notesSlides/notesSlide9.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wrap="square">
            <a:noAutofit/>
          </a:bodyPr>
          <a:lstStyle/>
          <a:p>
            <a:r>
              <a:rPr lang="en-US" dirty="0" smtClean="0">
                <a:latin typeface="Huawei Sans" panose="020C0503030203020204" pitchFamily="34" charset="0"/>
              </a:rPr>
              <a:t>Storage System O&amp;M Management</a:t>
            </a:r>
            <a:endParaRPr lang="en-US" altLang="zh-CN" dirty="0">
              <a:latin typeface="Huawei Sans" panose="020C0503030203020204" pitchFamily="34" charset="0"/>
              <a:sym typeface="Huawei Sans" panose="020C0503030203020204" pitchFamily="34" charset="0"/>
            </a:endParaRPr>
          </a:p>
        </p:txBody>
      </p:sp>
      <p:sp>
        <p:nvSpPr>
          <p:cNvPr id="2" name="文本占位符 1"/>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57978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Problem Management Process</a:t>
            </a:r>
            <a:endParaRPr lang="en-US" altLang="zh-CN" dirty="0">
              <a:latin typeface="Huawei Sans" panose="020C0503030203020204" pitchFamily="34" charset="0"/>
              <a:sym typeface="Huawei Sans" panose="020C0503030203020204" pitchFamily="34" charset="0"/>
            </a:endParaRPr>
          </a:p>
        </p:txBody>
      </p:sp>
      <p:grpSp>
        <p:nvGrpSpPr>
          <p:cNvPr id="4" name="组合 3"/>
          <p:cNvGrpSpPr/>
          <p:nvPr/>
        </p:nvGrpSpPr>
        <p:grpSpPr>
          <a:xfrm>
            <a:off x="1422402" y="2132730"/>
            <a:ext cx="8822262" cy="3098989"/>
            <a:chOff x="1422402" y="2132730"/>
            <a:chExt cx="8822262" cy="3098989"/>
          </a:xfrm>
        </p:grpSpPr>
        <p:sp>
          <p:nvSpPr>
            <p:cNvPr id="3" name="圆角矩形 2"/>
            <p:cNvSpPr/>
            <p:nvPr/>
          </p:nvSpPr>
          <p:spPr>
            <a:xfrm>
              <a:off x="1422402" y="2132730"/>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Incident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圆角矩形 57"/>
            <p:cNvSpPr/>
            <p:nvPr/>
          </p:nvSpPr>
          <p:spPr>
            <a:xfrm>
              <a:off x="5063066" y="3673851"/>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Problem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圆角矩形 58"/>
            <p:cNvSpPr/>
            <p:nvPr/>
          </p:nvSpPr>
          <p:spPr>
            <a:xfrm>
              <a:off x="3242734" y="2132731"/>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Configuration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圆角矩形 59"/>
            <p:cNvSpPr/>
            <p:nvPr/>
          </p:nvSpPr>
          <p:spPr>
            <a:xfrm>
              <a:off x="5063066" y="2153603"/>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Service level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圆角矩形 60"/>
            <p:cNvSpPr/>
            <p:nvPr/>
          </p:nvSpPr>
          <p:spPr>
            <a:xfrm>
              <a:off x="6883398" y="2158130"/>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Capability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角矩形 61"/>
            <p:cNvSpPr/>
            <p:nvPr/>
          </p:nvSpPr>
          <p:spPr>
            <a:xfrm>
              <a:off x="8703730" y="2153415"/>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Availability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圆角矩形 62"/>
            <p:cNvSpPr/>
            <p:nvPr/>
          </p:nvSpPr>
          <p:spPr>
            <a:xfrm>
              <a:off x="5075643" y="4791452"/>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Change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圆柱形 63"/>
            <p:cNvSpPr/>
            <p:nvPr/>
          </p:nvSpPr>
          <p:spPr>
            <a:xfrm>
              <a:off x="8863504" y="3378200"/>
              <a:ext cx="1270000" cy="905933"/>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400" dirty="0" smtClean="0">
                  <a:solidFill>
                    <a:schemeClr val="tx1"/>
                  </a:solidFill>
                  <a:latin typeface="Huawei Sans" panose="020C0503030203020204" pitchFamily="34" charset="0"/>
                </a:rPr>
                <a:t>Problem database</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6" name="肘形连接符 65"/>
            <p:cNvCxnSpPr>
              <a:stCxn id="58" idx="1"/>
              <a:endCxn id="3" idx="2"/>
            </p:cNvCxnSpPr>
            <p:nvPr/>
          </p:nvCxnSpPr>
          <p:spPr>
            <a:xfrm rot="10800000">
              <a:off x="2192870" y="2572997"/>
              <a:ext cx="2870197" cy="132098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60" idx="2"/>
              <a:endCxn id="58" idx="0"/>
            </p:cNvCxnSpPr>
            <p:nvPr/>
          </p:nvCxnSpPr>
          <p:spPr>
            <a:xfrm>
              <a:off x="5833533" y="2593870"/>
              <a:ext cx="0" cy="1079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6633510" y="3831166"/>
              <a:ext cx="220048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H="1">
              <a:off x="6604000" y="3910600"/>
              <a:ext cx="2229994" cy="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2463800" y="2852585"/>
              <a:ext cx="71204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463800" y="2593682"/>
              <a:ext cx="0"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013201" y="2598397"/>
              <a:ext cx="0"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679266" y="2593682"/>
              <a:ext cx="0"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584267" y="2598585"/>
              <a:ext cx="0" cy="25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p:nvPr/>
          </p:nvCxnSpPr>
          <p:spPr>
            <a:xfrm>
              <a:off x="5603844" y="4116285"/>
              <a:ext cx="8467" cy="685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flipV="1">
              <a:off x="6052580" y="4116285"/>
              <a:ext cx="0" cy="685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2073033" y="3232794"/>
              <a:ext cx="2386752" cy="276999"/>
            </a:xfrm>
            <a:prstGeom prst="rect">
              <a:avLst/>
            </a:prstGeom>
          </p:spPr>
          <p:txBody>
            <a:bodyPr wrap="square">
              <a:noAutofit/>
            </a:bodyPr>
            <a:lstStyle/>
            <a:p>
              <a:pPr algn="ctr" fontAlgn="ctr"/>
              <a:r>
                <a:rPr lang="en-US" sz="1200" dirty="0" smtClean="0">
                  <a:latin typeface="Huawei Sans" panose="020C0503030203020204" pitchFamily="34" charset="0"/>
                </a:rPr>
                <a:t>Matching information, emergency measures, and quick recovery solution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矩形 89"/>
            <p:cNvSpPr/>
            <p:nvPr/>
          </p:nvSpPr>
          <p:spPr>
            <a:xfrm>
              <a:off x="7207282" y="3574171"/>
              <a:ext cx="840293" cy="276999"/>
            </a:xfrm>
            <a:prstGeom prst="rect">
              <a:avLst/>
            </a:prstGeom>
          </p:spPr>
          <p:txBody>
            <a:bodyPr wrap="square">
              <a:noAutofit/>
            </a:bodyPr>
            <a:lstStyle/>
            <a:p>
              <a:pPr algn="ctr" fontAlgn="ctr"/>
              <a:r>
                <a:rPr lang="en-US" sz="1200" dirty="0" smtClean="0">
                  <a:latin typeface="Huawei Sans" panose="020C0503030203020204" pitchFamily="34" charset="0"/>
                </a:rPr>
                <a:t>Record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矩形 90"/>
            <p:cNvSpPr/>
            <p:nvPr/>
          </p:nvSpPr>
          <p:spPr>
            <a:xfrm>
              <a:off x="7032552" y="3910922"/>
              <a:ext cx="1112381" cy="276999"/>
            </a:xfrm>
            <a:prstGeom prst="rect">
              <a:avLst/>
            </a:prstGeom>
          </p:spPr>
          <p:txBody>
            <a:bodyPr wrap="square">
              <a:noAutofit/>
            </a:bodyPr>
            <a:lstStyle/>
            <a:p>
              <a:pPr algn="ctr" fontAlgn="ctr"/>
              <a:r>
                <a:rPr lang="en-US" sz="1200" dirty="0" smtClean="0">
                  <a:latin typeface="Huawei Sans" panose="020C0503030203020204" pitchFamily="34" charset="0"/>
                </a:rPr>
                <a:t>Information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矩形 91"/>
            <p:cNvSpPr/>
            <p:nvPr/>
          </p:nvSpPr>
          <p:spPr>
            <a:xfrm>
              <a:off x="5867641" y="4249589"/>
              <a:ext cx="1994747" cy="646331"/>
            </a:xfrm>
            <a:prstGeom prst="rect">
              <a:avLst/>
            </a:prstGeom>
          </p:spPr>
          <p:txBody>
            <a:bodyPr wrap="square">
              <a:noAutofit/>
            </a:bodyPr>
            <a:lstStyle/>
            <a:p>
              <a:pPr algn="ctr" fontAlgn="ctr"/>
              <a:r>
                <a:rPr lang="en-US" sz="1200" dirty="0" smtClean="0">
                  <a:latin typeface="Huawei Sans" panose="020C0503030203020204" pitchFamily="34" charset="0"/>
                </a:rPr>
                <a:t>Post implementation review (PIR)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矩形 92"/>
            <p:cNvSpPr/>
            <p:nvPr/>
          </p:nvSpPr>
          <p:spPr>
            <a:xfrm>
              <a:off x="4176424" y="4253586"/>
              <a:ext cx="1598747" cy="461665"/>
            </a:xfrm>
            <a:prstGeom prst="rect">
              <a:avLst/>
            </a:prstGeom>
          </p:spPr>
          <p:txBody>
            <a:bodyPr wrap="square">
              <a:noAutofit/>
            </a:bodyPr>
            <a:lstStyle/>
            <a:p>
              <a:pPr algn="ctr" fontAlgn="ctr"/>
              <a:r>
                <a:rPr lang="en-US" sz="1200" dirty="0" smtClean="0">
                  <a:latin typeface="Huawei Sans" panose="020C0503030203020204" pitchFamily="34" charset="0"/>
                </a:rPr>
                <a:t>Change request (RFC)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矩形 93"/>
            <p:cNvSpPr/>
            <p:nvPr/>
          </p:nvSpPr>
          <p:spPr>
            <a:xfrm>
              <a:off x="5878995" y="3115380"/>
              <a:ext cx="1153557" cy="276999"/>
            </a:xfrm>
            <a:prstGeom prst="rect">
              <a:avLst/>
            </a:prstGeom>
          </p:spPr>
          <p:txBody>
            <a:bodyPr wrap="square">
              <a:noAutofit/>
            </a:bodyPr>
            <a:lstStyle/>
            <a:p>
              <a:pPr algn="ctr" fontAlgn="ctr"/>
              <a:r>
                <a:rPr lang="en-US" sz="1200" dirty="0" smtClean="0">
                  <a:latin typeface="Huawei Sans" panose="020C0503030203020204" pitchFamily="34" charset="0"/>
                </a:rPr>
                <a:t>Information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811329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Change Management</a:t>
            </a:r>
            <a:endParaRPr lang="en-US" altLang="zh-CN" dirty="0">
              <a:latin typeface="Huawei Sans" panose="020C0503030203020204" pitchFamily="34" charset="0"/>
              <a:sym typeface="Huawei Sans" panose="020C0503030203020204" pitchFamily="34" charset="0"/>
            </a:endParaRPr>
          </a:p>
        </p:txBody>
      </p:sp>
      <p:grpSp>
        <p:nvGrpSpPr>
          <p:cNvPr id="24" name="组合 23"/>
          <p:cNvGrpSpPr/>
          <p:nvPr/>
        </p:nvGrpSpPr>
        <p:grpSpPr>
          <a:xfrm>
            <a:off x="1260000" y="1260000"/>
            <a:ext cx="8671812" cy="1148181"/>
            <a:chOff x="1333425" y="1267292"/>
            <a:chExt cx="8671812" cy="1148181"/>
          </a:xfrm>
        </p:grpSpPr>
        <p:sp>
          <p:nvSpPr>
            <p:cNvPr id="3" name="MH_Other_1"/>
            <p:cNvSpPr/>
            <p:nvPr>
              <p:custDataLst>
                <p:tags r:id="rId15"/>
              </p:custDataLst>
            </p:nvPr>
          </p:nvSpPr>
          <p:spPr>
            <a:xfrm>
              <a:off x="1717600" y="1426949"/>
              <a:ext cx="357188" cy="355600"/>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MH_Other_2"/>
            <p:cNvSpPr/>
            <p:nvPr>
              <p:custDataLst>
                <p:tags r:id="rId16"/>
              </p:custDataLst>
            </p:nvPr>
          </p:nvSpPr>
          <p:spPr>
            <a:xfrm>
              <a:off x="1717600" y="1831763"/>
              <a:ext cx="357188" cy="357187"/>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3"/>
            <p:cNvSpPr/>
            <p:nvPr>
              <p:custDataLst>
                <p:tags r:id="rId17"/>
              </p:custDataLst>
            </p:nvPr>
          </p:nvSpPr>
          <p:spPr>
            <a:xfrm>
              <a:off x="1923975" y="1630149"/>
              <a:ext cx="355600" cy="355600"/>
            </a:xfrm>
            <a:prstGeom prst="diamond">
              <a:avLst/>
            </a:prstGeom>
            <a:solidFill>
              <a:schemeClr val="bg1">
                <a:lumMod val="7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4"/>
            <p:cNvSpPr/>
            <p:nvPr>
              <p:custDataLst>
                <p:tags r:id="rId18"/>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5"/>
            <p:cNvSpPr>
              <a:spLocks/>
            </p:cNvSpPr>
            <p:nvPr>
              <p:custDataLst>
                <p:tags r:id="rId19"/>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Text_1"/>
            <p:cNvSpPr/>
            <p:nvPr>
              <p:custDataLst>
                <p:tags r:id="rId20"/>
              </p:custDataLst>
            </p:nvPr>
          </p:nvSpPr>
          <p:spPr>
            <a:xfrm>
              <a:off x="1868413" y="1807949"/>
              <a:ext cx="8136824" cy="607524"/>
            </a:xfrm>
            <a:prstGeom prst="rect">
              <a:avLst/>
            </a:prstGeom>
          </p:spPr>
          <p:txBody>
            <a:bodyPr wrap="square">
              <a:noAutofit/>
            </a:bodyPr>
            <a:lstStyle/>
            <a:p>
              <a:pPr marL="742990" lvl="1" indent="-285750" fontAlgn="ctr">
                <a:buSzPct val="50000"/>
                <a:buFont typeface="Wingdings" panose="05000000000000000000" pitchFamily="2" charset="2"/>
                <a:buChar char="p"/>
              </a:pPr>
              <a:r>
                <a:rPr lang="en-US" sz="1200" dirty="0" smtClean="0">
                  <a:latin typeface="Huawei Sans" panose="020C0503030203020204" pitchFamily="34" charset="0"/>
                </a:rPr>
                <a:t>Ensure that all changes are effectively managed through standardized means and processes, and that approved changes are implemented with minimum risk, high efficiency, and high cost-effectiveness.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SubTitle_1"/>
            <p:cNvSpPr/>
            <p:nvPr>
              <p:custDataLst>
                <p:tags r:id="rId21"/>
              </p:custDataLst>
            </p:nvPr>
          </p:nvSpPr>
          <p:spPr>
            <a:xfrm>
              <a:off x="2279576" y="1298362"/>
              <a:ext cx="3503613" cy="538162"/>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 name="组合 25"/>
          <p:cNvGrpSpPr/>
          <p:nvPr/>
        </p:nvGrpSpPr>
        <p:grpSpPr>
          <a:xfrm>
            <a:off x="4320000" y="4320000"/>
            <a:ext cx="6808599" cy="1643151"/>
            <a:chOff x="4494139" y="4490824"/>
            <a:chExt cx="6808599" cy="1643151"/>
          </a:xfrm>
        </p:grpSpPr>
        <p:sp>
          <p:nvSpPr>
            <p:cNvPr id="10" name="MH_Other_6"/>
            <p:cNvSpPr/>
            <p:nvPr>
              <p:custDataLst>
                <p:tags r:id="rId8"/>
              </p:custDataLst>
            </p:nvPr>
          </p:nvSpPr>
          <p:spPr>
            <a:xfrm>
              <a:off x="4906888" y="4729037"/>
              <a:ext cx="355600" cy="355600"/>
            </a:xfrm>
            <a:prstGeom prst="diamond">
              <a:avLst/>
            </a:pr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7"/>
            <p:cNvSpPr/>
            <p:nvPr>
              <p:custDataLst>
                <p:tags r:id="rId9"/>
              </p:custDataLst>
            </p:nvPr>
          </p:nvSpPr>
          <p:spPr>
            <a:xfrm>
              <a:off x="4906888" y="5135437"/>
              <a:ext cx="355600" cy="355600"/>
            </a:xfrm>
            <a:prstGeom prst="diamond">
              <a:avLst/>
            </a:prstGeom>
            <a:solidFill>
              <a:srgbClr val="E7CCC7"/>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8"/>
            <p:cNvSpPr/>
            <p:nvPr>
              <p:custDataLst>
                <p:tags r:id="rId10"/>
              </p:custDataLst>
            </p:nvPr>
          </p:nvSpPr>
          <p:spPr>
            <a:xfrm>
              <a:off x="5111675" y="4932237"/>
              <a:ext cx="355600" cy="355600"/>
            </a:xfrm>
            <a:prstGeom prst="diamond">
              <a:avLst/>
            </a:prstGeom>
            <a:solidFill>
              <a:schemeClr val="accent3">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9"/>
            <p:cNvSpPr/>
            <p:nvPr>
              <p:custDataLst>
                <p:tags r:id="rId11"/>
              </p:custDataLst>
            </p:nvPr>
          </p:nvSpPr>
          <p:spPr>
            <a:xfrm>
              <a:off x="4521126"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10"/>
            <p:cNvSpPr/>
            <p:nvPr>
              <p:custDataLst>
                <p:tags r:id="rId12"/>
              </p:custDataLst>
            </p:nvPr>
          </p:nvSpPr>
          <p:spPr>
            <a:xfrm>
              <a:off x="4494139" y="4602037"/>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wrap="square" lIns="0" tIns="0" rIns="144000" bIns="0" anchor="ctr">
              <a:noAutofit/>
            </a:bodyPr>
            <a:lstStyle/>
            <a:p>
              <a:pPr algn="ctr" fontAlgn="ctr">
                <a:spcBef>
                  <a:spcPts val="0"/>
                </a:spcBef>
                <a:spcAft>
                  <a:spcPts val="0"/>
                </a:spcAft>
                <a:defRPr/>
              </a:pPr>
              <a:r>
                <a:rPr lang="en-US" sz="2400" b="1" dirty="0" smtClean="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Text_3"/>
            <p:cNvSpPr/>
            <p:nvPr>
              <p:custDataLst>
                <p:tags r:id="rId13"/>
              </p:custDataLst>
            </p:nvPr>
          </p:nvSpPr>
          <p:spPr>
            <a:xfrm>
              <a:off x="5577038" y="5084637"/>
              <a:ext cx="5725700" cy="1049338"/>
            </a:xfrm>
            <a:prstGeom prst="rect">
              <a:avLst/>
            </a:prstGeom>
          </p:spPr>
          <p:txBody>
            <a:bodyPr wrap="square">
              <a:noAutofit/>
            </a:bodyPr>
            <a:lstStyle/>
            <a:p>
              <a:pPr marL="171450" indent="-171450" fontAlgn="ctr">
                <a:buSzPct val="50000"/>
                <a:buFont typeface="Wingdings" panose="05000000000000000000" pitchFamily="2" charset="2"/>
                <a:buChar char="p"/>
              </a:pPr>
              <a:r>
                <a:rPr lang="en-US" sz="1200" dirty="0" smtClean="0">
                  <a:latin typeface="Huawei Sans" panose="020C0503030203020204" pitchFamily="34" charset="0"/>
                </a:rPr>
                <a:t>Receive, record, approve, plan, test, implement, and review change requests.</a:t>
              </a:r>
            </a:p>
            <a:p>
              <a:pPr marL="171450" indent="-171450" fontAlgn="ctr">
                <a:buSzPct val="50000"/>
                <a:buFont typeface="Wingdings" panose="05000000000000000000" pitchFamily="2" charset="2"/>
                <a:buChar char="p"/>
              </a:pPr>
              <a:r>
                <a:rPr lang="en-US" sz="1200" dirty="0" smtClean="0">
                  <a:latin typeface="Huawei Sans" panose="020C0503030203020204" pitchFamily="34" charset="0"/>
                </a:rPr>
                <a:t>Provide the IT infrastructure change report.</a:t>
              </a:r>
            </a:p>
            <a:p>
              <a:pPr marL="171450" indent="-171450" fontAlgn="ctr">
                <a:buSzPct val="50000"/>
                <a:buFont typeface="Wingdings" panose="05000000000000000000" pitchFamily="2" charset="2"/>
                <a:buChar char="p"/>
              </a:pPr>
              <a:r>
                <a:rPr lang="en-US" sz="1200" dirty="0" smtClean="0">
                  <a:latin typeface="Huawei Sans" panose="020C0503030203020204" pitchFamily="34" charset="0"/>
                </a:rPr>
                <a:t>Modify CMDB.</a:t>
              </a:r>
            </a:p>
            <a:p>
              <a:pPr marL="171450" indent="-171450" fontAlgn="ctr">
                <a:buSzPct val="50000"/>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SubTitle_3"/>
            <p:cNvSpPr/>
            <p:nvPr>
              <p:custDataLst>
                <p:tags r:id="rId14"/>
              </p:custDataLst>
            </p:nvPr>
          </p:nvSpPr>
          <p:spPr>
            <a:xfrm>
              <a:off x="5467275" y="4540253"/>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Task</a:t>
              </a:r>
              <a:endParaRPr lang="en-US" sz="2400" b="1" dirty="0">
                <a:latin typeface="Huawei Sans" panose="020C0503030203020204" pitchFamily="34" charset="0"/>
              </a:endParaRPr>
            </a:p>
          </p:txBody>
        </p:sp>
      </p:grpSp>
      <p:grpSp>
        <p:nvGrpSpPr>
          <p:cNvPr id="25" name="组合 24"/>
          <p:cNvGrpSpPr/>
          <p:nvPr/>
        </p:nvGrpSpPr>
        <p:grpSpPr>
          <a:xfrm>
            <a:off x="2880000" y="2628000"/>
            <a:ext cx="7694001" cy="1846182"/>
            <a:chOff x="2900288" y="2568442"/>
            <a:chExt cx="7694001" cy="1846182"/>
          </a:xfrm>
        </p:grpSpPr>
        <p:sp>
          <p:nvSpPr>
            <p:cNvPr id="17" name="MH_Other_11"/>
            <p:cNvSpPr/>
            <p:nvPr>
              <p:custDataLst>
                <p:tags r:id="rId1"/>
              </p:custDataLst>
            </p:nvPr>
          </p:nvSpPr>
          <p:spPr>
            <a:xfrm>
              <a:off x="3313038" y="2695441"/>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MH_Other_12"/>
            <p:cNvSpPr/>
            <p:nvPr>
              <p:custDataLst>
                <p:tags r:id="rId2"/>
              </p:custDataLst>
            </p:nvPr>
          </p:nvSpPr>
          <p:spPr>
            <a:xfrm>
              <a:off x="3313038" y="3101841"/>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3"/>
            <p:cNvSpPr/>
            <p:nvPr>
              <p:custDataLst>
                <p:tags r:id="rId3"/>
              </p:custDataLst>
            </p:nvPr>
          </p:nvSpPr>
          <p:spPr>
            <a:xfrm>
              <a:off x="3517825" y="2898641"/>
              <a:ext cx="355600" cy="355600"/>
            </a:xfrm>
            <a:prstGeom prst="diamond">
              <a:avLst/>
            </a:prstGeom>
            <a:solidFill>
              <a:schemeClr val="accent2">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4"/>
            <p:cNvSpPr/>
            <p:nvPr>
              <p:custDataLst>
                <p:tags r:id="rId4"/>
              </p:custDataLst>
            </p:nvPr>
          </p:nvSpPr>
          <p:spPr>
            <a:xfrm>
              <a:off x="2927276" y="2766154"/>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5"/>
            <p:cNvSpPr>
              <a:spLocks/>
            </p:cNvSpPr>
            <p:nvPr>
              <p:custDataLst>
                <p:tags r:id="rId5"/>
              </p:custDataLst>
            </p:nvPr>
          </p:nvSpPr>
          <p:spPr bwMode="auto">
            <a:xfrm>
              <a:off x="2900288" y="2568442"/>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Text_2"/>
            <p:cNvSpPr/>
            <p:nvPr>
              <p:custDataLst>
                <p:tags r:id="rId6"/>
              </p:custDataLst>
            </p:nvPr>
          </p:nvSpPr>
          <p:spPr>
            <a:xfrm>
              <a:off x="3927399" y="3051042"/>
              <a:ext cx="6666890" cy="1363582"/>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Change: An action that causes the status of one or more IT infrastructure CIs to change.</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Standard change (approved in advance)</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Request for Change (RFC)</a:t>
              </a:r>
            </a:p>
            <a:p>
              <a:pPr marL="285750" indent="-285750" fontAlgn="ctr">
                <a:buSzPct val="50000"/>
                <a:buFont typeface="Wingdings" panose="05000000000000000000" pitchFamily="2" charset="2"/>
                <a:buChar char="p"/>
              </a:pPr>
              <a:r>
                <a:rPr lang="en-US" sz="1200" dirty="0">
                  <a:latin typeface="Huawei Sans" panose="020C0503030203020204" pitchFamily="34" charset="0"/>
                </a:rPr>
                <a:t>Forward Schedule of Changes (</a:t>
              </a:r>
              <a:r>
                <a:rPr lang="en-US" sz="1200" dirty="0" smtClean="0">
                  <a:latin typeface="Huawei Sans" panose="020C0503030203020204" pitchFamily="34" charset="0"/>
                </a:rPr>
                <a:t>FSC)</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Change Advisory Board (CAB)</a:t>
              </a:r>
            </a:p>
            <a:p>
              <a:pPr marL="285750" indent="-285750" fontAlgn="ctr">
                <a:buSzPct val="50000"/>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SubTitle_2"/>
            <p:cNvSpPr/>
            <p:nvPr>
              <p:custDataLst>
                <p:tags r:id="rId7"/>
              </p:custDataLst>
            </p:nvPr>
          </p:nvSpPr>
          <p:spPr>
            <a:xfrm>
              <a:off x="3873425" y="2568442"/>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Definition</a:t>
              </a:r>
              <a:endParaRPr lang="en-US" sz="2400" b="1" dirty="0">
                <a:latin typeface="Huawei Sans" panose="020C0503030203020204" pitchFamily="34" charset="0"/>
              </a:endParaRPr>
            </a:p>
          </p:txBody>
        </p:sp>
      </p:grpSp>
    </p:spTree>
    <p:extLst>
      <p:ext uri="{BB962C8B-B14F-4D97-AF65-F5344CB8AC3E}">
        <p14:creationId xmlns:p14="http://schemas.microsoft.com/office/powerpoint/2010/main" val="2899492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Change Management Process</a:t>
            </a:r>
            <a:endParaRPr lang="en-US" altLang="zh-CN" dirty="0">
              <a:latin typeface="Huawei Sans" panose="020C0503030203020204" pitchFamily="34" charset="0"/>
              <a:sym typeface="Huawei Sans" panose="020C0503030203020204" pitchFamily="34" charset="0"/>
            </a:endParaRPr>
          </a:p>
        </p:txBody>
      </p:sp>
      <p:sp>
        <p:nvSpPr>
          <p:cNvPr id="11" name="文本占位符 10"/>
          <p:cNvSpPr>
            <a:spLocks noGrp="1"/>
          </p:cNvSpPr>
          <p:nvPr>
            <p:ph type="body" sz="quarter" idx="10"/>
          </p:nvPr>
        </p:nvSpPr>
        <p:spPr/>
        <p:txBody>
          <a:bodyPr/>
          <a:lstStyle/>
          <a:p>
            <a:r>
              <a:rPr lang="en-US" altLang="zh-CN" sz="1400" dirty="0"/>
              <a:t>The input information includes:</a:t>
            </a:r>
          </a:p>
          <a:p>
            <a:pPr lvl="1"/>
            <a:r>
              <a:rPr lang="en-US" altLang="zh-CN" sz="1200" dirty="0"/>
              <a:t>Change request</a:t>
            </a:r>
          </a:p>
          <a:p>
            <a:pPr lvl="1"/>
            <a:r>
              <a:rPr lang="en-US" altLang="zh-CN" sz="1200" dirty="0" smtClean="0"/>
              <a:t>Data </a:t>
            </a:r>
            <a:r>
              <a:rPr lang="en-US" altLang="zh-CN" sz="1200" dirty="0"/>
              <a:t>provided by the configuration management database, especially information about the impact of changes</a:t>
            </a:r>
          </a:p>
          <a:p>
            <a:pPr lvl="1"/>
            <a:r>
              <a:rPr lang="en-US" altLang="zh-CN" sz="1200" dirty="0"/>
              <a:t>Change implementation schedule</a:t>
            </a:r>
          </a:p>
          <a:p>
            <a:pPr lvl="1"/>
            <a:r>
              <a:rPr lang="en-US" altLang="zh-CN" sz="1200" dirty="0"/>
              <a:t>Capability database provided by capability management and budget information provided by the financial management process</a:t>
            </a:r>
          </a:p>
          <a:p>
            <a:endParaRPr lang="zh-CN" altLang="en-US" sz="2000" dirty="0"/>
          </a:p>
        </p:txBody>
      </p:sp>
      <p:grpSp>
        <p:nvGrpSpPr>
          <p:cNvPr id="34" name="组合 33"/>
          <p:cNvGrpSpPr/>
          <p:nvPr/>
        </p:nvGrpSpPr>
        <p:grpSpPr>
          <a:xfrm>
            <a:off x="6040512" y="2877559"/>
            <a:ext cx="5190067" cy="2966451"/>
            <a:chOff x="5075643" y="2324655"/>
            <a:chExt cx="5190067" cy="2966451"/>
          </a:xfrm>
        </p:grpSpPr>
        <p:sp>
          <p:nvSpPr>
            <p:cNvPr id="6" name="圆角矩形 5"/>
            <p:cNvSpPr/>
            <p:nvPr/>
          </p:nvSpPr>
          <p:spPr>
            <a:xfrm>
              <a:off x="6883109" y="4850839"/>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Incident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5075643" y="3616729"/>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Problem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6883109" y="2324655"/>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Change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8724776" y="3616729"/>
              <a:ext cx="1540934" cy="4402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a:solidFill>
                    <a:schemeClr val="tx1"/>
                  </a:solidFill>
                  <a:latin typeface="Huawei Sans" panose="020C0503030203020204" pitchFamily="34" charset="0"/>
                </a:rPr>
                <a:t>Release </a:t>
              </a:r>
              <a:r>
                <a:rPr lang="en-US" sz="1200" dirty="0" smtClean="0">
                  <a:solidFill>
                    <a:schemeClr val="tx1"/>
                  </a:solidFill>
                  <a:latin typeface="Huawei Sans" panose="020C0503030203020204" pitchFamily="34" charset="0"/>
                </a:rPr>
                <a:t>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肘形连接符 12"/>
            <p:cNvCxnSpPr>
              <a:stCxn id="6" idx="1"/>
              <a:endCxn id="7" idx="2"/>
            </p:cNvCxnSpPr>
            <p:nvPr/>
          </p:nvCxnSpPr>
          <p:spPr>
            <a:xfrm rot="10800000">
              <a:off x="5846111" y="4056997"/>
              <a:ext cx="1036999" cy="101397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7" idx="0"/>
              <a:endCxn id="8" idx="1"/>
            </p:cNvCxnSpPr>
            <p:nvPr/>
          </p:nvCxnSpPr>
          <p:spPr>
            <a:xfrm rot="5400000" flipH="1" flipV="1">
              <a:off x="5828639" y="2562260"/>
              <a:ext cx="1071940" cy="103699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8" idx="3"/>
              <a:endCxn id="9" idx="0"/>
            </p:cNvCxnSpPr>
            <p:nvPr/>
          </p:nvCxnSpPr>
          <p:spPr>
            <a:xfrm>
              <a:off x="8424043" y="2544789"/>
              <a:ext cx="1071200" cy="107194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9" idx="2"/>
              <a:endCxn id="6" idx="3"/>
            </p:cNvCxnSpPr>
            <p:nvPr/>
          </p:nvCxnSpPr>
          <p:spPr>
            <a:xfrm rot="5400000">
              <a:off x="8452655" y="4028384"/>
              <a:ext cx="1013977" cy="107120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流程图: 联系 19"/>
            <p:cNvSpPr/>
            <p:nvPr/>
          </p:nvSpPr>
          <p:spPr>
            <a:xfrm>
              <a:off x="6998413" y="3468562"/>
              <a:ext cx="1310326" cy="736600"/>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fontAlgn="ctr"/>
              <a:r>
                <a:rPr lang="en-US" sz="1200" dirty="0" smtClean="0">
                  <a:solidFill>
                    <a:schemeClr val="tx1"/>
                  </a:solidFill>
                  <a:latin typeface="Huawei Sans" panose="020C0503030203020204" pitchFamily="34" charset="0"/>
                </a:rPr>
                <a:t>Configuration</a:t>
              </a:r>
              <a:endPar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solidFill>
                    <a:schemeClr val="tx1"/>
                  </a:solidFill>
                  <a:latin typeface="Huawei Sans" panose="020C0503030203020204" pitchFamily="34" charset="0"/>
                </a:rPr>
                <a:t>management</a:t>
              </a:r>
              <a:endParaRPr lang="en-US" sz="1200" dirty="0">
                <a:solidFill>
                  <a:schemeClr val="tx1"/>
                </a:solidFill>
                <a:latin typeface="Huawei Sans" panose="020C0503030203020204" pitchFamily="34" charset="0"/>
              </a:endParaRPr>
            </a:p>
          </p:txBody>
        </p:sp>
        <p:cxnSp>
          <p:nvCxnSpPr>
            <p:cNvPr id="23" name="直接箭头连接符 22"/>
            <p:cNvCxnSpPr>
              <a:stCxn id="9" idx="1"/>
              <a:endCxn id="20" idx="6"/>
            </p:cNvCxnSpPr>
            <p:nvPr/>
          </p:nvCxnSpPr>
          <p:spPr>
            <a:xfrm flipH="1" flipV="1">
              <a:off x="8308739" y="3836862"/>
              <a:ext cx="416037" cy="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8" idx="2"/>
              <a:endCxn id="20" idx="0"/>
            </p:cNvCxnSpPr>
            <p:nvPr/>
          </p:nvCxnSpPr>
          <p:spPr>
            <a:xfrm>
              <a:off x="7653576" y="2764922"/>
              <a:ext cx="0" cy="70364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0" idx="2"/>
              <a:endCxn id="7" idx="3"/>
            </p:cNvCxnSpPr>
            <p:nvPr/>
          </p:nvCxnSpPr>
          <p:spPr>
            <a:xfrm flipH="1">
              <a:off x="6616577" y="3836862"/>
              <a:ext cx="381836" cy="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0" idx="4"/>
              <a:endCxn id="6" idx="0"/>
            </p:cNvCxnSpPr>
            <p:nvPr/>
          </p:nvCxnSpPr>
          <p:spPr>
            <a:xfrm>
              <a:off x="7653576" y="4205162"/>
              <a:ext cx="0" cy="64567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2" name="文本占位符 10"/>
          <p:cNvSpPr txBox="1">
            <a:spLocks/>
          </p:cNvSpPr>
          <p:nvPr/>
        </p:nvSpPr>
        <p:spPr bwMode="auto">
          <a:xfrm>
            <a:off x="731838" y="3532881"/>
            <a:ext cx="5079089" cy="244051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ltLang="zh-CN" sz="1400" dirty="0"/>
              <a:t>The output information includes:</a:t>
            </a:r>
          </a:p>
          <a:p>
            <a:pPr lvl="1"/>
            <a:r>
              <a:rPr lang="en-US" altLang="zh-CN" sz="1200" dirty="0"/>
              <a:t>Updated change implementation schedule</a:t>
            </a:r>
          </a:p>
          <a:p>
            <a:pPr lvl="1"/>
            <a:r>
              <a:rPr lang="en-US" altLang="zh-CN" sz="1200" dirty="0"/>
              <a:t>Signals that trigger the start of configuration management and release management</a:t>
            </a:r>
          </a:p>
          <a:p>
            <a:pPr lvl="1"/>
            <a:r>
              <a:rPr lang="en-US" altLang="zh-CN" sz="1200" dirty="0"/>
              <a:t>Agenda, minutes, and action items </a:t>
            </a:r>
            <a:r>
              <a:rPr lang="en-US" altLang="zh-CN" sz="1200" dirty="0" smtClean="0"/>
              <a:t>for </a:t>
            </a:r>
            <a:r>
              <a:rPr lang="en-US" altLang="zh-CN" sz="1200" dirty="0"/>
              <a:t>CAB</a:t>
            </a:r>
          </a:p>
          <a:p>
            <a:pPr lvl="1"/>
            <a:r>
              <a:rPr lang="en-US" altLang="zh-CN" sz="1200" dirty="0"/>
              <a:t>Change management report</a:t>
            </a:r>
          </a:p>
        </p:txBody>
      </p:sp>
    </p:spTree>
    <p:extLst>
      <p:ext uri="{BB962C8B-B14F-4D97-AF65-F5344CB8AC3E}">
        <p14:creationId xmlns:p14="http://schemas.microsoft.com/office/powerpoint/2010/main" val="410328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Configuration Management</a:t>
            </a:r>
            <a:endParaRPr lang="en-US" altLang="zh-CN" dirty="0">
              <a:latin typeface="Huawei Sans" panose="020C0503030203020204" pitchFamily="34" charset="0"/>
              <a:sym typeface="Huawei Sans" panose="020C0503030203020204" pitchFamily="34" charset="0"/>
            </a:endParaRPr>
          </a:p>
        </p:txBody>
      </p:sp>
      <p:grpSp>
        <p:nvGrpSpPr>
          <p:cNvPr id="24" name="组合 23"/>
          <p:cNvGrpSpPr/>
          <p:nvPr/>
        </p:nvGrpSpPr>
        <p:grpSpPr>
          <a:xfrm>
            <a:off x="1260000" y="1260000"/>
            <a:ext cx="10617276" cy="1710981"/>
            <a:chOff x="1333425" y="1267292"/>
            <a:chExt cx="10617276" cy="1710981"/>
          </a:xfrm>
        </p:grpSpPr>
        <p:sp>
          <p:nvSpPr>
            <p:cNvPr id="3" name="MH_Other_1"/>
            <p:cNvSpPr/>
            <p:nvPr>
              <p:custDataLst>
                <p:tags r:id="rId15"/>
              </p:custDataLst>
            </p:nvPr>
          </p:nvSpPr>
          <p:spPr>
            <a:xfrm>
              <a:off x="1717600" y="1426949"/>
              <a:ext cx="357188" cy="355600"/>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MH_Other_2"/>
            <p:cNvSpPr/>
            <p:nvPr>
              <p:custDataLst>
                <p:tags r:id="rId16"/>
              </p:custDataLst>
            </p:nvPr>
          </p:nvSpPr>
          <p:spPr>
            <a:xfrm>
              <a:off x="1717600" y="1831763"/>
              <a:ext cx="357188" cy="357187"/>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3"/>
            <p:cNvSpPr/>
            <p:nvPr>
              <p:custDataLst>
                <p:tags r:id="rId17"/>
              </p:custDataLst>
            </p:nvPr>
          </p:nvSpPr>
          <p:spPr>
            <a:xfrm>
              <a:off x="1923975" y="1630149"/>
              <a:ext cx="355600" cy="355600"/>
            </a:xfrm>
            <a:prstGeom prst="diamond">
              <a:avLst/>
            </a:prstGeom>
            <a:solidFill>
              <a:schemeClr val="bg1">
                <a:lumMod val="7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4"/>
            <p:cNvSpPr/>
            <p:nvPr>
              <p:custDataLst>
                <p:tags r:id="rId18"/>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5"/>
            <p:cNvSpPr>
              <a:spLocks/>
            </p:cNvSpPr>
            <p:nvPr>
              <p:custDataLst>
                <p:tags r:id="rId19"/>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Text_1"/>
            <p:cNvSpPr/>
            <p:nvPr>
              <p:custDataLst>
                <p:tags r:id="rId20"/>
              </p:custDataLst>
            </p:nvPr>
          </p:nvSpPr>
          <p:spPr>
            <a:xfrm>
              <a:off x="2335137" y="1807948"/>
              <a:ext cx="9615564" cy="1170325"/>
            </a:xfrm>
            <a:prstGeom prst="rect">
              <a:avLst/>
            </a:prstGeom>
          </p:spPr>
          <p:txBody>
            <a:bodyPr wrap="square">
              <a:noAutofit/>
            </a:bodyPr>
            <a:lstStyle/>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Measure the value of all IT assets and configuration items used in organizations and services.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Provide accurate information about IT infrastructure configuration for other service management processes.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lvl="1" indent="-285750" fontAlgn="ctr">
                <a:buSzPct val="50000"/>
                <a:buFont typeface="Wingdings" panose="05000000000000000000" pitchFamily="2" charset="2"/>
                <a:buChar char="p"/>
              </a:pPr>
              <a:r>
                <a:rPr lang="en-US" sz="1200" dirty="0">
                  <a:latin typeface="Huawei Sans" panose="020C0503030203020204" pitchFamily="34" charset="0"/>
                </a:rPr>
                <a:t>Support operations conducted to manage incidents, problems, changes, and </a:t>
              </a:r>
              <a:r>
                <a:rPr lang="en-US" sz="1200" dirty="0" smtClean="0">
                  <a:latin typeface="Huawei Sans" panose="020C0503030203020204" pitchFamily="34" charset="0"/>
                </a:rPr>
                <a:t>releases.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Verify the correctness of the configuration records related to the IT infrastructure and correct any detected errors.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SubTitle_1"/>
            <p:cNvSpPr/>
            <p:nvPr>
              <p:custDataLst>
                <p:tags r:id="rId21"/>
              </p:custDataLst>
            </p:nvPr>
          </p:nvSpPr>
          <p:spPr>
            <a:xfrm>
              <a:off x="2279576" y="1298362"/>
              <a:ext cx="3503613" cy="538162"/>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 name="组合 25"/>
          <p:cNvGrpSpPr/>
          <p:nvPr/>
        </p:nvGrpSpPr>
        <p:grpSpPr>
          <a:xfrm>
            <a:off x="4500000" y="4500000"/>
            <a:ext cx="6987708" cy="1630794"/>
            <a:chOff x="4494139" y="4935668"/>
            <a:chExt cx="6987708" cy="1630794"/>
          </a:xfrm>
        </p:grpSpPr>
        <p:sp>
          <p:nvSpPr>
            <p:cNvPr id="10" name="MH_Other_6"/>
            <p:cNvSpPr/>
            <p:nvPr>
              <p:custDataLst>
                <p:tags r:id="rId8"/>
              </p:custDataLst>
            </p:nvPr>
          </p:nvSpPr>
          <p:spPr>
            <a:xfrm>
              <a:off x="4906888" y="5173881"/>
              <a:ext cx="355600" cy="355600"/>
            </a:xfrm>
            <a:prstGeom prst="diamond">
              <a:avLst/>
            </a:pr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7"/>
            <p:cNvSpPr/>
            <p:nvPr>
              <p:custDataLst>
                <p:tags r:id="rId9"/>
              </p:custDataLst>
            </p:nvPr>
          </p:nvSpPr>
          <p:spPr>
            <a:xfrm>
              <a:off x="4906888" y="5580281"/>
              <a:ext cx="355600" cy="355600"/>
            </a:xfrm>
            <a:prstGeom prst="diamond">
              <a:avLst/>
            </a:prstGeom>
            <a:solidFill>
              <a:srgbClr val="E7CCC7"/>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8"/>
            <p:cNvSpPr/>
            <p:nvPr>
              <p:custDataLst>
                <p:tags r:id="rId10"/>
              </p:custDataLst>
            </p:nvPr>
          </p:nvSpPr>
          <p:spPr>
            <a:xfrm>
              <a:off x="5111675" y="5377081"/>
              <a:ext cx="355600" cy="355600"/>
            </a:xfrm>
            <a:prstGeom prst="diamond">
              <a:avLst/>
            </a:prstGeom>
            <a:solidFill>
              <a:schemeClr val="accent3">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9"/>
            <p:cNvSpPr/>
            <p:nvPr>
              <p:custDataLst>
                <p:tags r:id="rId11"/>
              </p:custDataLst>
            </p:nvPr>
          </p:nvSpPr>
          <p:spPr>
            <a:xfrm>
              <a:off x="4521126" y="4935668"/>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10"/>
            <p:cNvSpPr/>
            <p:nvPr>
              <p:custDataLst>
                <p:tags r:id="rId12"/>
              </p:custDataLst>
            </p:nvPr>
          </p:nvSpPr>
          <p:spPr>
            <a:xfrm>
              <a:off x="4494139" y="5046881"/>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wrap="square" lIns="0" tIns="0" rIns="144000" bIns="0" anchor="ctr">
              <a:noAutofit/>
            </a:bodyPr>
            <a:lstStyle/>
            <a:p>
              <a:pPr algn="ctr" fontAlgn="ctr">
                <a:spcBef>
                  <a:spcPts val="0"/>
                </a:spcBef>
                <a:spcAft>
                  <a:spcPts val="0"/>
                </a:spcAft>
                <a:defRPr/>
              </a:pPr>
              <a:r>
                <a:rPr lang="en-US" sz="2400" b="1" dirty="0" smtClean="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Text_3"/>
            <p:cNvSpPr/>
            <p:nvPr>
              <p:custDataLst>
                <p:tags r:id="rId13"/>
              </p:custDataLst>
            </p:nvPr>
          </p:nvSpPr>
          <p:spPr>
            <a:xfrm>
              <a:off x="5521249" y="5517124"/>
              <a:ext cx="5960598" cy="1049338"/>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Receive, record, approve, plan, test, implement, and review change requests.</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Provide the IT infrastructure change report.</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Modify CMDB.</a:t>
              </a:r>
            </a:p>
            <a:p>
              <a:pPr marL="285750" indent="-285750" fontAlgn="ctr">
                <a:buSzPct val="50000"/>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SubTitle_3"/>
            <p:cNvSpPr/>
            <p:nvPr>
              <p:custDataLst>
                <p:tags r:id="rId14"/>
              </p:custDataLst>
            </p:nvPr>
          </p:nvSpPr>
          <p:spPr>
            <a:xfrm>
              <a:off x="5467275" y="4985097"/>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Task</a:t>
              </a:r>
              <a:endParaRPr lang="en-US" sz="2400" b="1" dirty="0">
                <a:latin typeface="Huawei Sans" panose="020C0503030203020204" pitchFamily="34" charset="0"/>
              </a:endParaRPr>
            </a:p>
          </p:txBody>
        </p:sp>
      </p:grpSp>
      <p:grpSp>
        <p:nvGrpSpPr>
          <p:cNvPr id="25" name="组合 24"/>
          <p:cNvGrpSpPr/>
          <p:nvPr/>
        </p:nvGrpSpPr>
        <p:grpSpPr>
          <a:xfrm>
            <a:off x="2880000" y="2880000"/>
            <a:ext cx="6742530" cy="1542371"/>
            <a:chOff x="2900288" y="3000929"/>
            <a:chExt cx="6742530" cy="1542371"/>
          </a:xfrm>
        </p:grpSpPr>
        <p:sp>
          <p:nvSpPr>
            <p:cNvPr id="17" name="MH_Other_11"/>
            <p:cNvSpPr/>
            <p:nvPr>
              <p:custDataLst>
                <p:tags r:id="rId1"/>
              </p:custDataLst>
            </p:nvPr>
          </p:nvSpPr>
          <p:spPr>
            <a:xfrm>
              <a:off x="3313038" y="3140285"/>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MH_Other_12"/>
            <p:cNvSpPr/>
            <p:nvPr>
              <p:custDataLst>
                <p:tags r:id="rId2"/>
              </p:custDataLst>
            </p:nvPr>
          </p:nvSpPr>
          <p:spPr>
            <a:xfrm>
              <a:off x="3313038" y="3546685"/>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3"/>
            <p:cNvSpPr/>
            <p:nvPr>
              <p:custDataLst>
                <p:tags r:id="rId3"/>
              </p:custDataLst>
            </p:nvPr>
          </p:nvSpPr>
          <p:spPr>
            <a:xfrm>
              <a:off x="3517825" y="3343485"/>
              <a:ext cx="355600" cy="355600"/>
            </a:xfrm>
            <a:prstGeom prst="diamond">
              <a:avLst/>
            </a:prstGeom>
            <a:solidFill>
              <a:schemeClr val="accent2">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4"/>
            <p:cNvSpPr/>
            <p:nvPr>
              <p:custDataLst>
                <p:tags r:id="rId4"/>
              </p:custDataLst>
            </p:nvPr>
          </p:nvSpPr>
          <p:spPr>
            <a:xfrm>
              <a:off x="2927276" y="3210998"/>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5"/>
            <p:cNvSpPr>
              <a:spLocks/>
            </p:cNvSpPr>
            <p:nvPr>
              <p:custDataLst>
                <p:tags r:id="rId5"/>
              </p:custDataLst>
            </p:nvPr>
          </p:nvSpPr>
          <p:spPr bwMode="auto">
            <a:xfrm>
              <a:off x="2900288" y="3000929"/>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Text_2"/>
            <p:cNvSpPr/>
            <p:nvPr>
              <p:custDataLst>
                <p:tags r:id="rId6"/>
              </p:custDataLst>
            </p:nvPr>
          </p:nvSpPr>
          <p:spPr>
            <a:xfrm>
              <a:off x="3927399" y="3495886"/>
              <a:ext cx="5715419" cy="1047414"/>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Identify and define configuration items.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Plan, define, and manage the configuration management database.</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Periodically verify the accuracy and integrity of CMDB.</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Detailed report of IT assets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SubTitle_2"/>
            <p:cNvSpPr/>
            <p:nvPr>
              <p:custDataLst>
                <p:tags r:id="rId7"/>
              </p:custDataLst>
            </p:nvPr>
          </p:nvSpPr>
          <p:spPr>
            <a:xfrm>
              <a:off x="3873425" y="3000929"/>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Definition</a:t>
              </a:r>
              <a:endParaRPr lang="en-US" sz="2400" b="1" dirty="0">
                <a:latin typeface="Huawei Sans" panose="020C0503030203020204" pitchFamily="34" charset="0"/>
              </a:endParaRPr>
            </a:p>
          </p:txBody>
        </p:sp>
      </p:grpSp>
    </p:spTree>
    <p:extLst>
      <p:ext uri="{BB962C8B-B14F-4D97-AF65-F5344CB8AC3E}">
        <p14:creationId xmlns:p14="http://schemas.microsoft.com/office/powerpoint/2010/main" val="2772177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Configuration Management Process</a:t>
            </a:r>
            <a:endParaRPr lang="en-US" altLang="zh-CN" dirty="0">
              <a:latin typeface="Huawei Sans" panose="020C0503030203020204" pitchFamily="34" charset="0"/>
              <a:sym typeface="Huawei Sans" panose="020C0503030203020204" pitchFamily="34" charset="0"/>
            </a:endParaRPr>
          </a:p>
        </p:txBody>
      </p:sp>
      <p:grpSp>
        <p:nvGrpSpPr>
          <p:cNvPr id="44" name="组合 43"/>
          <p:cNvGrpSpPr/>
          <p:nvPr/>
        </p:nvGrpSpPr>
        <p:grpSpPr>
          <a:xfrm>
            <a:off x="1761951" y="1227427"/>
            <a:ext cx="8715163" cy="4391110"/>
            <a:chOff x="1477682" y="1510157"/>
            <a:chExt cx="9060687" cy="4482330"/>
          </a:xfrm>
        </p:grpSpPr>
        <p:sp>
          <p:nvSpPr>
            <p:cNvPr id="4" name="圆角矩形 3"/>
            <p:cNvSpPr/>
            <p:nvPr/>
          </p:nvSpPr>
          <p:spPr>
            <a:xfrm>
              <a:off x="1556979" y="2023537"/>
              <a:ext cx="1338617"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Change request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1556981" y="3412069"/>
              <a:ext cx="1338617"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Release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1556983" y="4106335"/>
              <a:ext cx="1338617"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Implementation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1556983" y="4800601"/>
              <a:ext cx="1338617"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Comment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1556982" y="5494867"/>
              <a:ext cx="1338617"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End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1556980" y="2717803"/>
              <a:ext cx="1338617"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Categorization &amp; Plan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3584903" y="3894096"/>
              <a:ext cx="1769538" cy="8381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Release and distribute the hardware and software for the new version.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a:xfrm>
              <a:off x="6133696" y="2023537"/>
              <a:ext cx="2133605"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Report and audit configuration information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 12"/>
            <p:cNvSpPr/>
            <p:nvPr/>
          </p:nvSpPr>
          <p:spPr>
            <a:xfrm>
              <a:off x="6133695" y="2717803"/>
              <a:ext cx="2133605"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Report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角矩形 13"/>
            <p:cNvSpPr/>
            <p:nvPr/>
          </p:nvSpPr>
          <p:spPr>
            <a:xfrm>
              <a:off x="6133696" y="3412069"/>
              <a:ext cx="2133605"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Update information.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6133700" y="4106334"/>
              <a:ext cx="2133605"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Update CMDB &amp; DSL.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角矩形 15"/>
            <p:cNvSpPr/>
            <p:nvPr/>
          </p:nvSpPr>
          <p:spPr>
            <a:xfrm>
              <a:off x="6133693" y="5500683"/>
              <a:ext cx="2133605" cy="40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Check whether CMDB is updated.</a:t>
              </a:r>
              <a:endParaRPr lang="en-US" sz="1200" dirty="0">
                <a:solidFill>
                  <a:schemeClr val="tx1"/>
                </a:solidFill>
                <a:latin typeface="Huawei Sans" panose="020C0503030203020204" pitchFamily="34" charset="0"/>
              </a:endParaRPr>
            </a:p>
          </p:txBody>
        </p:sp>
        <p:sp>
          <p:nvSpPr>
            <p:cNvPr id="17" name="圆角矩形 16"/>
            <p:cNvSpPr/>
            <p:nvPr/>
          </p:nvSpPr>
          <p:spPr>
            <a:xfrm>
              <a:off x="9514936" y="2023537"/>
              <a:ext cx="664234" cy="39689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rIns="180000" rtlCol="0" anchor="ctr">
              <a:noAutofit/>
            </a:bodyPr>
            <a:lstStyle/>
            <a:p>
              <a:pPr algn="ctr" fontAlgn="ctr"/>
              <a:r>
                <a:rPr lang="en-US" sz="1200" dirty="0" smtClean="0">
                  <a:solidFill>
                    <a:schemeClr val="tx1"/>
                  </a:solidFill>
                  <a:latin typeface="Huawei Sans" panose="020C0503030203020204" pitchFamily="34" charset="0"/>
                </a:rPr>
                <a:t>Definitive software library</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角矩形 18"/>
            <p:cNvSpPr/>
            <p:nvPr/>
          </p:nvSpPr>
          <p:spPr>
            <a:xfrm>
              <a:off x="8862202" y="2023537"/>
              <a:ext cx="652734" cy="39689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rIns="180000" rtlCol="0" anchor="ctr">
              <a:noAutofit/>
            </a:bodyPr>
            <a:lstStyle/>
            <a:p>
              <a:pPr algn="ctr" fontAlgn="ctr"/>
              <a:r>
                <a:rPr lang="en-US" sz="1200" dirty="0" smtClean="0">
                  <a:solidFill>
                    <a:schemeClr val="tx1"/>
                  </a:solidFill>
                  <a:latin typeface="Huawei Sans" panose="020C0503030203020204" pitchFamily="34" charset="0"/>
                </a:rPr>
                <a:t>Configuration management database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rot="16200000">
              <a:off x="8945132" y="3839429"/>
              <a:ext cx="720301" cy="271982"/>
            </a:xfrm>
            <a:prstGeom prst="rect">
              <a:avLst/>
            </a:prstGeom>
          </p:spPr>
          <p:txBody>
            <a:bodyPr wrap="square" lIns="36000" rIns="36000">
              <a:noAutofit/>
            </a:bodyPr>
            <a:lstStyle/>
            <a:p>
              <a:pPr algn="ctr" fontAlgn="ctr"/>
              <a:r>
                <a:rPr lang="en-US" sz="1200" dirty="0" smtClean="0">
                  <a:latin typeface="Huawei Sans" panose="020C0503030203020204" pitchFamily="34" charset="0"/>
                </a:rPr>
                <a:t>(CMDB)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rot="16200000">
              <a:off x="9679009" y="3823938"/>
              <a:ext cx="561580" cy="271982"/>
            </a:xfrm>
            <a:prstGeom prst="rect">
              <a:avLst/>
            </a:prstGeom>
          </p:spPr>
          <p:txBody>
            <a:bodyPr wrap="square" lIns="36000" rIns="36000">
              <a:noAutofit/>
            </a:bodyPr>
            <a:lstStyle/>
            <a:p>
              <a:pPr algn="ctr" fontAlgn="ctr"/>
              <a:r>
                <a:rPr lang="en-US" sz="1200" dirty="0" smtClean="0">
                  <a:latin typeface="Huawei Sans" panose="020C0503030203020204" pitchFamily="34" charset="0"/>
                </a:rPr>
                <a:t>(DSL)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3" name="直接箭头连接符 22"/>
            <p:cNvCxnSpPr>
              <a:stCxn id="12" idx="1"/>
              <a:endCxn id="4" idx="3"/>
            </p:cNvCxnSpPr>
            <p:nvPr/>
          </p:nvCxnSpPr>
          <p:spPr>
            <a:xfrm flipH="1">
              <a:off x="2895596" y="2226737"/>
              <a:ext cx="32381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2895600" y="2921003"/>
              <a:ext cx="32381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2895593" y="3615269"/>
              <a:ext cx="32381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9" idx="3"/>
              <a:endCxn id="16" idx="1"/>
            </p:cNvCxnSpPr>
            <p:nvPr/>
          </p:nvCxnSpPr>
          <p:spPr>
            <a:xfrm>
              <a:off x="2895599" y="5698067"/>
              <a:ext cx="3238094" cy="58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7" idx="3"/>
              <a:endCxn id="11" idx="1"/>
            </p:cNvCxnSpPr>
            <p:nvPr/>
          </p:nvCxnSpPr>
          <p:spPr>
            <a:xfrm>
              <a:off x="2895600" y="4309535"/>
              <a:ext cx="689302" cy="365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1" idx="3"/>
              <a:endCxn id="15" idx="1"/>
            </p:cNvCxnSpPr>
            <p:nvPr/>
          </p:nvCxnSpPr>
          <p:spPr>
            <a:xfrm flipV="1">
              <a:off x="5354441" y="4309534"/>
              <a:ext cx="779259" cy="366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8282282" y="2240766"/>
              <a:ext cx="569672" cy="366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8267903" y="2926917"/>
              <a:ext cx="569672" cy="366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8287406" y="3629810"/>
              <a:ext cx="569672" cy="366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280217" y="4276246"/>
              <a:ext cx="569672" cy="366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8287406" y="5694407"/>
              <a:ext cx="569672" cy="366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477682" y="1510157"/>
              <a:ext cx="1633559" cy="267045"/>
            </a:xfrm>
            <a:prstGeom prst="rect">
              <a:avLst/>
            </a:prstGeom>
          </p:spPr>
          <p:txBody>
            <a:bodyPr wrap="square" lIns="36000" rIns="36000">
              <a:noAutofit/>
            </a:bodyPr>
            <a:lstStyle/>
            <a:p>
              <a:pPr algn="ctr" fontAlgn="ctr"/>
              <a:r>
                <a:rPr lang="en-US" sz="1200" dirty="0" smtClean="0">
                  <a:latin typeface="Huawei Sans" panose="020C0503030203020204" pitchFamily="34" charset="0"/>
                </a:rPr>
                <a:t>Change 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a:xfrm>
              <a:off x="6171688" y="1510157"/>
              <a:ext cx="1866876" cy="267045"/>
            </a:xfrm>
            <a:prstGeom prst="rect">
              <a:avLst/>
            </a:prstGeom>
          </p:spPr>
          <p:txBody>
            <a:bodyPr wrap="square" lIns="36000" rIns="36000">
              <a:noAutofit/>
            </a:bodyPr>
            <a:lstStyle/>
            <a:p>
              <a:pPr algn="ctr" fontAlgn="ctr"/>
              <a:r>
                <a:rPr lang="en-US" sz="1200" dirty="0">
                  <a:latin typeface="Huawei Sans" panose="020C0503030203020204" pitchFamily="34" charset="0"/>
                </a:rPr>
                <a:t>Release </a:t>
              </a:r>
              <a:r>
                <a:rPr lang="en-US" sz="1200" dirty="0" smtClean="0">
                  <a:latin typeface="Huawei Sans" panose="020C0503030203020204" pitchFamily="34" charset="0"/>
                </a:rPr>
                <a:t>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8491504" y="1513623"/>
              <a:ext cx="2046865" cy="267045"/>
            </a:xfrm>
            <a:prstGeom prst="rect">
              <a:avLst/>
            </a:prstGeom>
          </p:spPr>
          <p:txBody>
            <a:bodyPr wrap="square" lIns="36000" rIns="36000">
              <a:noAutofit/>
            </a:bodyPr>
            <a:lstStyle/>
            <a:p>
              <a:pPr algn="ctr" fontAlgn="ctr"/>
              <a:r>
                <a:rPr lang="en-US" sz="1200" dirty="0" smtClean="0">
                  <a:latin typeface="Huawei Sans" panose="020C0503030203020204" pitchFamily="34" charset="0"/>
                </a:rPr>
                <a:t>Configuration 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10350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a:t>Release </a:t>
            </a:r>
            <a:r>
              <a:rPr lang="en-US" dirty="0" smtClean="0">
                <a:latin typeface="Huawei Sans" panose="020C0503030203020204" pitchFamily="34" charset="0"/>
              </a:rPr>
              <a:t>Management</a:t>
            </a:r>
            <a:endParaRPr lang="en-US" altLang="zh-CN" dirty="0">
              <a:latin typeface="Huawei Sans" panose="020C0503030203020204" pitchFamily="34" charset="0"/>
              <a:sym typeface="Huawei Sans" panose="020C0503030203020204" pitchFamily="34" charset="0"/>
            </a:endParaRPr>
          </a:p>
        </p:txBody>
      </p:sp>
      <p:grpSp>
        <p:nvGrpSpPr>
          <p:cNvPr id="25" name="组合 24"/>
          <p:cNvGrpSpPr/>
          <p:nvPr/>
        </p:nvGrpSpPr>
        <p:grpSpPr>
          <a:xfrm>
            <a:off x="1260000" y="1260000"/>
            <a:ext cx="7232506" cy="1050246"/>
            <a:chOff x="1333425" y="1267292"/>
            <a:chExt cx="7232506" cy="1050246"/>
          </a:xfrm>
        </p:grpSpPr>
        <p:sp>
          <p:nvSpPr>
            <p:cNvPr id="3" name="MH_Other_1"/>
            <p:cNvSpPr/>
            <p:nvPr>
              <p:custDataLst>
                <p:tags r:id="rId15"/>
              </p:custDataLst>
            </p:nvPr>
          </p:nvSpPr>
          <p:spPr>
            <a:xfrm>
              <a:off x="1717600" y="1426949"/>
              <a:ext cx="357188" cy="355600"/>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MH_Other_2"/>
            <p:cNvSpPr/>
            <p:nvPr>
              <p:custDataLst>
                <p:tags r:id="rId16"/>
              </p:custDataLst>
            </p:nvPr>
          </p:nvSpPr>
          <p:spPr>
            <a:xfrm>
              <a:off x="1717600" y="1831763"/>
              <a:ext cx="357188" cy="357187"/>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3"/>
            <p:cNvSpPr/>
            <p:nvPr>
              <p:custDataLst>
                <p:tags r:id="rId17"/>
              </p:custDataLst>
            </p:nvPr>
          </p:nvSpPr>
          <p:spPr>
            <a:xfrm>
              <a:off x="1923975" y="1630149"/>
              <a:ext cx="355600" cy="355600"/>
            </a:xfrm>
            <a:prstGeom prst="diamond">
              <a:avLst/>
            </a:prstGeom>
            <a:solidFill>
              <a:schemeClr val="bg1">
                <a:lumMod val="7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4"/>
            <p:cNvSpPr/>
            <p:nvPr>
              <p:custDataLst>
                <p:tags r:id="rId18"/>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5"/>
            <p:cNvSpPr>
              <a:spLocks/>
            </p:cNvSpPr>
            <p:nvPr>
              <p:custDataLst>
                <p:tags r:id="rId19"/>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Text_1"/>
            <p:cNvSpPr/>
            <p:nvPr>
              <p:custDataLst>
                <p:tags r:id="rId20"/>
              </p:custDataLst>
            </p:nvPr>
          </p:nvSpPr>
          <p:spPr>
            <a:xfrm>
              <a:off x="2349504" y="1807949"/>
              <a:ext cx="6216427" cy="478518"/>
            </a:xfrm>
            <a:prstGeom prst="rect">
              <a:avLst/>
            </a:prstGeom>
          </p:spPr>
          <p:txBody>
            <a:bodyPr wrap="square">
              <a:noAutofit/>
            </a:bodyPr>
            <a:lstStyle/>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Comprehensively assess changes to IT services and ensure that all aspects (technical and non-technical) of a release are considered.</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SubTitle_1"/>
            <p:cNvSpPr/>
            <p:nvPr>
              <p:custDataLst>
                <p:tags r:id="rId21"/>
              </p:custDataLst>
            </p:nvPr>
          </p:nvSpPr>
          <p:spPr>
            <a:xfrm>
              <a:off x="2279576" y="1298362"/>
              <a:ext cx="3503613" cy="538162"/>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7" name="组合 26"/>
          <p:cNvGrpSpPr/>
          <p:nvPr/>
        </p:nvGrpSpPr>
        <p:grpSpPr>
          <a:xfrm>
            <a:off x="4320000" y="4248000"/>
            <a:ext cx="6138364" cy="1643151"/>
            <a:chOff x="4753632" y="4490824"/>
            <a:chExt cx="6138364" cy="1643151"/>
          </a:xfrm>
        </p:grpSpPr>
        <p:sp>
          <p:nvSpPr>
            <p:cNvPr id="10" name="MH_Other_6"/>
            <p:cNvSpPr/>
            <p:nvPr>
              <p:custDataLst>
                <p:tags r:id="rId8"/>
              </p:custDataLst>
            </p:nvPr>
          </p:nvSpPr>
          <p:spPr>
            <a:xfrm>
              <a:off x="5166381" y="4729037"/>
              <a:ext cx="355600" cy="355600"/>
            </a:xfrm>
            <a:prstGeom prst="diamond">
              <a:avLst/>
            </a:pr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7"/>
            <p:cNvSpPr/>
            <p:nvPr>
              <p:custDataLst>
                <p:tags r:id="rId9"/>
              </p:custDataLst>
            </p:nvPr>
          </p:nvSpPr>
          <p:spPr>
            <a:xfrm>
              <a:off x="5166381" y="5135437"/>
              <a:ext cx="355600" cy="355600"/>
            </a:xfrm>
            <a:prstGeom prst="diamond">
              <a:avLst/>
            </a:prstGeom>
            <a:solidFill>
              <a:srgbClr val="E7CCC7"/>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8"/>
            <p:cNvSpPr/>
            <p:nvPr>
              <p:custDataLst>
                <p:tags r:id="rId10"/>
              </p:custDataLst>
            </p:nvPr>
          </p:nvSpPr>
          <p:spPr>
            <a:xfrm>
              <a:off x="5371168" y="4932237"/>
              <a:ext cx="355600" cy="355600"/>
            </a:xfrm>
            <a:prstGeom prst="diamond">
              <a:avLst/>
            </a:prstGeom>
            <a:solidFill>
              <a:schemeClr val="accent3">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9"/>
            <p:cNvSpPr/>
            <p:nvPr>
              <p:custDataLst>
                <p:tags r:id="rId11"/>
              </p:custDataLst>
            </p:nvPr>
          </p:nvSpPr>
          <p:spPr>
            <a:xfrm>
              <a:off x="4780619"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10"/>
            <p:cNvSpPr/>
            <p:nvPr>
              <p:custDataLst>
                <p:tags r:id="rId12"/>
              </p:custDataLst>
            </p:nvPr>
          </p:nvSpPr>
          <p:spPr>
            <a:xfrm>
              <a:off x="4753632" y="4602037"/>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wrap="square" lIns="0" tIns="0" rIns="144000" bIns="0" anchor="ctr">
              <a:noAutofit/>
            </a:bodyPr>
            <a:lstStyle/>
            <a:p>
              <a:pPr algn="ctr" fontAlgn="ctr">
                <a:spcBef>
                  <a:spcPts val="0"/>
                </a:spcBef>
                <a:spcAft>
                  <a:spcPts val="0"/>
                </a:spcAft>
                <a:defRPr/>
              </a:pPr>
              <a:r>
                <a:rPr lang="en-US" sz="2400" b="1" dirty="0" smtClean="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Text_3"/>
            <p:cNvSpPr/>
            <p:nvPr>
              <p:custDataLst>
                <p:tags r:id="rId13"/>
              </p:custDataLst>
            </p:nvPr>
          </p:nvSpPr>
          <p:spPr>
            <a:xfrm>
              <a:off x="5726767" y="5084637"/>
              <a:ext cx="5165229" cy="1049338"/>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Release planning</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Design, development, and configuration release</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Release review</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Rollout plan</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Communication, preparation, and training</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Distribution and installation</a:t>
              </a:r>
            </a:p>
            <a:p>
              <a:pPr marL="285750" indent="-285750" fontAlgn="ctr">
                <a:buSzPct val="50000"/>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SubTitle_3"/>
            <p:cNvSpPr/>
            <p:nvPr>
              <p:custDataLst>
                <p:tags r:id="rId14"/>
              </p:custDataLst>
            </p:nvPr>
          </p:nvSpPr>
          <p:spPr>
            <a:xfrm>
              <a:off x="5652630" y="4540253"/>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Task</a:t>
              </a:r>
              <a:endParaRPr lang="en-US" sz="2400" b="1" dirty="0">
                <a:latin typeface="Huawei Sans" panose="020C0503030203020204" pitchFamily="34" charset="0"/>
              </a:endParaRPr>
            </a:p>
          </p:txBody>
        </p:sp>
      </p:grpSp>
      <p:grpSp>
        <p:nvGrpSpPr>
          <p:cNvPr id="26" name="组合 25"/>
          <p:cNvGrpSpPr/>
          <p:nvPr/>
        </p:nvGrpSpPr>
        <p:grpSpPr>
          <a:xfrm>
            <a:off x="2880000" y="2448000"/>
            <a:ext cx="7973658" cy="2194919"/>
            <a:chOff x="2900288" y="2432518"/>
            <a:chExt cx="7973658" cy="2194919"/>
          </a:xfrm>
        </p:grpSpPr>
        <p:sp>
          <p:nvSpPr>
            <p:cNvPr id="17" name="MH_Other_11"/>
            <p:cNvSpPr/>
            <p:nvPr>
              <p:custDataLst>
                <p:tags r:id="rId1"/>
              </p:custDataLst>
            </p:nvPr>
          </p:nvSpPr>
          <p:spPr>
            <a:xfrm>
              <a:off x="3313038" y="2559517"/>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MH_Other_12"/>
            <p:cNvSpPr/>
            <p:nvPr>
              <p:custDataLst>
                <p:tags r:id="rId2"/>
              </p:custDataLst>
            </p:nvPr>
          </p:nvSpPr>
          <p:spPr>
            <a:xfrm>
              <a:off x="3313038" y="2965917"/>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3"/>
            <p:cNvSpPr/>
            <p:nvPr>
              <p:custDataLst>
                <p:tags r:id="rId3"/>
              </p:custDataLst>
            </p:nvPr>
          </p:nvSpPr>
          <p:spPr>
            <a:xfrm>
              <a:off x="3542539" y="2750360"/>
              <a:ext cx="355600" cy="355600"/>
            </a:xfrm>
            <a:prstGeom prst="diamond">
              <a:avLst/>
            </a:prstGeom>
            <a:solidFill>
              <a:schemeClr val="accent2">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4"/>
            <p:cNvSpPr/>
            <p:nvPr>
              <p:custDataLst>
                <p:tags r:id="rId4"/>
              </p:custDataLst>
            </p:nvPr>
          </p:nvSpPr>
          <p:spPr>
            <a:xfrm>
              <a:off x="2927276" y="2630230"/>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5"/>
            <p:cNvSpPr>
              <a:spLocks/>
            </p:cNvSpPr>
            <p:nvPr>
              <p:custDataLst>
                <p:tags r:id="rId5"/>
              </p:custDataLst>
            </p:nvPr>
          </p:nvSpPr>
          <p:spPr bwMode="auto">
            <a:xfrm>
              <a:off x="2900288" y="2432518"/>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Text_2"/>
            <p:cNvSpPr/>
            <p:nvPr>
              <p:custDataLst>
                <p:tags r:id="rId6"/>
              </p:custDataLst>
            </p:nvPr>
          </p:nvSpPr>
          <p:spPr>
            <a:xfrm>
              <a:off x="3873424" y="2927218"/>
              <a:ext cx="7000522" cy="1700219"/>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Release</a:t>
              </a:r>
            </a:p>
            <a:p>
              <a:pPr marL="536575" lvl="2" indent="-177800" fontAlgn="ctr">
                <a:buSzPct val="50000"/>
                <a:buFont typeface="Wingdings" panose="05000000000000000000" pitchFamily="2" charset="2"/>
                <a:buChar char="n"/>
                <a:tabLst>
                  <a:tab pos="442913" algn="l"/>
                </a:tabLst>
              </a:pPr>
              <a:r>
                <a:rPr lang="en-US" sz="1200" dirty="0" smtClean="0">
                  <a:latin typeface="Huawei Sans" panose="020C0503030203020204" pitchFamily="34" charset="0"/>
                </a:rPr>
                <a:t>Delta release</a:t>
              </a:r>
            </a:p>
            <a:p>
              <a:pPr marL="536575" lvl="2" indent="-177800" fontAlgn="ctr">
                <a:buSzPct val="50000"/>
                <a:buFont typeface="Wingdings" panose="05000000000000000000" pitchFamily="2" charset="2"/>
                <a:buChar char="n"/>
                <a:tabLst>
                  <a:tab pos="442913" algn="l"/>
                </a:tabLst>
              </a:pPr>
              <a:r>
                <a:rPr lang="en-US" sz="1200" dirty="0" smtClean="0">
                  <a:latin typeface="Huawei Sans" panose="020C0503030203020204" pitchFamily="34" charset="0"/>
                </a:rPr>
                <a:t>Full release</a:t>
              </a:r>
            </a:p>
            <a:p>
              <a:pPr marL="536575" lvl="2" indent="-177800" fontAlgn="ctr">
                <a:buSzPct val="50000"/>
                <a:buFont typeface="Wingdings" panose="05000000000000000000" pitchFamily="2" charset="2"/>
                <a:buChar char="n"/>
                <a:tabLst>
                  <a:tab pos="442913" algn="l"/>
                </a:tabLst>
              </a:pPr>
              <a:r>
                <a:rPr lang="en-US" sz="1200" dirty="0" smtClean="0">
                  <a:latin typeface="Huawei Sans" panose="020C0503030203020204" pitchFamily="34" charset="0"/>
                </a:rPr>
                <a:t>Package release</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Emergency release</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Release policy</a:t>
              </a:r>
            </a:p>
            <a:p>
              <a:pPr marL="285750" indent="-285750" fontAlgn="ctr">
                <a:buSzPct val="50000"/>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SubTitle_2"/>
            <p:cNvSpPr/>
            <p:nvPr>
              <p:custDataLst>
                <p:tags r:id="rId7"/>
              </p:custDataLst>
            </p:nvPr>
          </p:nvSpPr>
          <p:spPr>
            <a:xfrm>
              <a:off x="3849613" y="2456673"/>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Definition</a:t>
              </a:r>
              <a:endParaRPr lang="en-US" sz="2400" b="1" dirty="0">
                <a:latin typeface="Huawei Sans" panose="020C0503030203020204" pitchFamily="34" charset="0"/>
              </a:endParaRPr>
            </a:p>
          </p:txBody>
        </p:sp>
      </p:grpSp>
    </p:spTree>
    <p:extLst>
      <p:ext uri="{BB962C8B-B14F-4D97-AF65-F5344CB8AC3E}">
        <p14:creationId xmlns:p14="http://schemas.microsoft.com/office/powerpoint/2010/main" val="181967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Release Management Process</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1890853" y="1082369"/>
            <a:ext cx="8737599" cy="4910473"/>
            <a:chOff x="1890853" y="1082369"/>
            <a:chExt cx="8737599" cy="4910473"/>
          </a:xfrm>
        </p:grpSpPr>
        <p:sp>
          <p:nvSpPr>
            <p:cNvPr id="5" name="矩形 4"/>
            <p:cNvSpPr/>
            <p:nvPr/>
          </p:nvSpPr>
          <p:spPr>
            <a:xfrm>
              <a:off x="1890853" y="1082369"/>
              <a:ext cx="8737599" cy="4910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1890853" y="1082369"/>
              <a:ext cx="2912533" cy="772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Design and development environment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4803386" y="1082369"/>
              <a:ext cx="2912533" cy="772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Controlled test environment</a:t>
              </a:r>
              <a:endParaRPr lang="en-US" dirty="0">
                <a:solidFill>
                  <a:schemeClr val="tx1"/>
                </a:solidFill>
                <a:latin typeface="Huawei Sans" panose="020C0503030203020204" pitchFamily="34" charset="0"/>
              </a:endParaRPr>
            </a:p>
          </p:txBody>
        </p:sp>
        <p:sp>
          <p:nvSpPr>
            <p:cNvPr id="8" name="矩形 7"/>
            <p:cNvSpPr/>
            <p:nvPr/>
          </p:nvSpPr>
          <p:spPr>
            <a:xfrm>
              <a:off x="7715919" y="1082369"/>
              <a:ext cx="2912533" cy="772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Production environment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2094053" y="1977023"/>
              <a:ext cx="8415867" cy="1665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2265533" y="2344668"/>
              <a:ext cx="516467" cy="118456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200" dirty="0" smtClean="0">
                  <a:solidFill>
                    <a:schemeClr val="tx1"/>
                  </a:solidFill>
                  <a:latin typeface="Huawei Sans" panose="020C0503030203020204" pitchFamily="34" charset="0"/>
                </a:rPr>
                <a:t>Release policy</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a:xfrm>
              <a:off x="2864505" y="2344668"/>
              <a:ext cx="516467" cy="118456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200" dirty="0" smtClean="0">
                  <a:solidFill>
                    <a:schemeClr val="tx1"/>
                  </a:solidFill>
                  <a:latin typeface="Huawei Sans" panose="020C0503030203020204" pitchFamily="34" charset="0"/>
                </a:rPr>
                <a:t>Release planning</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 12"/>
            <p:cNvSpPr/>
            <p:nvPr/>
          </p:nvSpPr>
          <p:spPr>
            <a:xfrm>
              <a:off x="3545982" y="2344668"/>
              <a:ext cx="1079499" cy="118456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200" dirty="0" smtClean="0">
                  <a:solidFill>
                    <a:schemeClr val="tx1"/>
                  </a:solidFill>
                  <a:latin typeface="Huawei Sans" panose="020C0503030203020204" pitchFamily="34" charset="0"/>
                </a:rPr>
                <a:t>Release design, </a:t>
              </a:r>
              <a:r>
                <a:rPr lang="en-US" sz="1200" dirty="0">
                  <a:solidFill>
                    <a:schemeClr val="tx1"/>
                  </a:solidFill>
                  <a:latin typeface="Huawei Sans" panose="020C0503030203020204" pitchFamily="34" charset="0"/>
                </a:rPr>
                <a:t>construction, </a:t>
              </a:r>
              <a:r>
                <a:rPr lang="en-US" sz="1200" dirty="0" smtClean="0">
                  <a:solidFill>
                    <a:schemeClr val="tx1"/>
                  </a:solidFill>
                  <a:latin typeface="Huawei Sans" panose="020C0503030203020204" pitchFamily="34" charset="0"/>
                </a:rPr>
                <a:t>and configuration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角矩形 13"/>
            <p:cNvSpPr/>
            <p:nvPr/>
          </p:nvSpPr>
          <p:spPr>
            <a:xfrm>
              <a:off x="4857774" y="2355978"/>
              <a:ext cx="1349977" cy="117325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Construction and</a:t>
              </a:r>
              <a:r>
                <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200" dirty="0" smtClean="0">
                  <a:solidFill>
                    <a:schemeClr val="tx1"/>
                  </a:solidFill>
                  <a:latin typeface="Huawei Sans" panose="020C0503030203020204" pitchFamily="34" charset="0"/>
                </a:rPr>
                <a:t>configuration release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6434870" y="2355978"/>
              <a:ext cx="1187391" cy="117325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Release test and acceptance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角矩形 15"/>
            <p:cNvSpPr/>
            <p:nvPr/>
          </p:nvSpPr>
          <p:spPr>
            <a:xfrm>
              <a:off x="8033243" y="2355978"/>
              <a:ext cx="673106" cy="118456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200" dirty="0">
                  <a:solidFill>
                    <a:schemeClr val="tx1"/>
                  </a:solidFill>
                  <a:latin typeface="Huawei Sans" panose="020C0503030203020204" pitchFamily="34" charset="0"/>
                </a:rPr>
                <a:t>Preliminary run planning</a:t>
              </a:r>
            </a:p>
          </p:txBody>
        </p:sp>
        <p:sp>
          <p:nvSpPr>
            <p:cNvPr id="17" name="圆角矩形 16"/>
            <p:cNvSpPr/>
            <p:nvPr/>
          </p:nvSpPr>
          <p:spPr>
            <a:xfrm>
              <a:off x="8938642" y="2220019"/>
              <a:ext cx="607478" cy="132052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200" dirty="0" smtClean="0">
                  <a:solidFill>
                    <a:schemeClr val="tx1"/>
                  </a:solidFill>
                  <a:latin typeface="Huawei Sans" panose="020C0503030203020204" pitchFamily="34" charset="0"/>
                </a:rPr>
                <a:t>Communication and training</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圆角矩形 17"/>
            <p:cNvSpPr/>
            <p:nvPr/>
          </p:nvSpPr>
          <p:spPr>
            <a:xfrm>
              <a:off x="9749320" y="2351349"/>
              <a:ext cx="595590" cy="1184568"/>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sz="1200" dirty="0" smtClean="0">
                  <a:solidFill>
                    <a:schemeClr val="tx1"/>
                  </a:solidFill>
                  <a:latin typeface="Huawei Sans" panose="020C0503030203020204" pitchFamily="34" charset="0"/>
                </a:rPr>
                <a:t>Distribution</a:t>
              </a:r>
              <a:endPar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solidFill>
                    <a:schemeClr val="tx1"/>
                  </a:solidFill>
                  <a:latin typeface="Huawei Sans" panose="020C0503030203020204" pitchFamily="34" charset="0"/>
                </a:rPr>
                <a:t>Installation</a:t>
              </a:r>
              <a:endParaRPr lang="en-US" sz="1200" dirty="0">
                <a:solidFill>
                  <a:schemeClr val="tx1"/>
                </a:solidFill>
                <a:latin typeface="Huawei Sans" panose="020C0503030203020204" pitchFamily="34" charset="0"/>
              </a:endParaRPr>
            </a:p>
          </p:txBody>
        </p:sp>
        <p:sp>
          <p:nvSpPr>
            <p:cNvPr id="22" name="矩形 21"/>
            <p:cNvSpPr/>
            <p:nvPr/>
          </p:nvSpPr>
          <p:spPr>
            <a:xfrm>
              <a:off x="4797449" y="1953051"/>
              <a:ext cx="2824812" cy="369332"/>
            </a:xfrm>
            <a:prstGeom prst="rect">
              <a:avLst/>
            </a:prstGeom>
          </p:spPr>
          <p:txBody>
            <a:bodyPr wrap="square">
              <a:noAutofit/>
            </a:bodyPr>
            <a:lstStyle/>
            <a:p>
              <a:pPr algn="ctr" fontAlgn="ctr"/>
              <a:r>
                <a:rPr lang="en-US" altLang="zh-CN" sz="1600" dirty="0">
                  <a:latin typeface="Huawei Sans" panose="020C0503030203020204" pitchFamily="34" charset="0"/>
                </a:rPr>
                <a:t>Release</a:t>
              </a:r>
              <a:r>
                <a:rPr lang="en-US" sz="1600" dirty="0" smtClean="0">
                  <a:latin typeface="Huawei Sans" panose="020C0503030203020204" pitchFamily="34" charset="0"/>
                </a:rPr>
                <a:t> management</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椭圆 22"/>
            <p:cNvSpPr/>
            <p:nvPr/>
          </p:nvSpPr>
          <p:spPr>
            <a:xfrm>
              <a:off x="2026960" y="4867244"/>
              <a:ext cx="8482960" cy="9936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rPr>
                <a:t>Configuration management database (CMDB)</a:t>
              </a:r>
              <a:endPar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dirty="0" smtClean="0">
                  <a:solidFill>
                    <a:schemeClr val="tx1"/>
                  </a:solidFill>
                  <a:latin typeface="Huawei Sans" panose="020C0503030203020204" pitchFamily="34" charset="0"/>
                </a:rPr>
                <a:t>Definitive Software Library (DSL)</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5" name="直接箭头连接符 24"/>
            <p:cNvCxnSpPr/>
            <p:nvPr/>
          </p:nvCxnSpPr>
          <p:spPr>
            <a:xfrm>
              <a:off x="2527291" y="3719931"/>
              <a:ext cx="8626" cy="14406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114504" y="3729893"/>
              <a:ext cx="7842" cy="13096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4085731" y="3722106"/>
              <a:ext cx="7842" cy="11905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665743" y="3655275"/>
              <a:ext cx="7842" cy="11905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6974619" y="3655274"/>
              <a:ext cx="7842" cy="11905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8371822" y="3698294"/>
              <a:ext cx="7842" cy="11905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9234539" y="3690219"/>
              <a:ext cx="7842" cy="130964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0047115" y="3729893"/>
              <a:ext cx="8626" cy="14406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470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rPr>
              <a:t>O&amp;M Overview</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dirty="0" smtClean="0">
                <a:latin typeface="Huawei Sans" panose="020C0503030203020204" pitchFamily="34" charset="0"/>
              </a:rPr>
              <a:t>O&amp;M Tools</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O&amp;M Scenarios</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918143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31838" y="349494"/>
            <a:ext cx="11002962" cy="497095"/>
          </a:xfrm>
        </p:spPr>
        <p:txBody>
          <a:bodyPr wrap="square">
            <a:noAutofit/>
          </a:bodyPr>
          <a:lstStyle/>
          <a:p>
            <a:r>
              <a:rPr lang="en-US" dirty="0" smtClean="0">
                <a:latin typeface="+mj-lt"/>
              </a:rPr>
              <a:t>Components of Huawei Enterprise Storage O&amp;M System</a:t>
            </a:r>
            <a:endParaRPr lang="en-US" altLang="zh-CN" dirty="0">
              <a:latin typeface="+mj-lt"/>
              <a:sym typeface="Huawei Sans" panose="020C0503030203020204" pitchFamily="34" charset="0"/>
            </a:endParaRPr>
          </a:p>
        </p:txBody>
      </p:sp>
      <p:grpSp>
        <p:nvGrpSpPr>
          <p:cNvPr id="2342" name="组合 2341"/>
          <p:cNvGrpSpPr/>
          <p:nvPr/>
        </p:nvGrpSpPr>
        <p:grpSpPr>
          <a:xfrm>
            <a:off x="711906" y="1012724"/>
            <a:ext cx="10794261" cy="4973155"/>
            <a:chOff x="711906" y="1061884"/>
            <a:chExt cx="10794261" cy="4973155"/>
          </a:xfrm>
        </p:grpSpPr>
        <p:sp>
          <p:nvSpPr>
            <p:cNvPr id="2164" name="圆角矩形 2163"/>
            <p:cNvSpPr/>
            <p:nvPr/>
          </p:nvSpPr>
          <p:spPr>
            <a:xfrm>
              <a:off x="8545105" y="1061885"/>
              <a:ext cx="2915058" cy="49731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altLang="zh-CN" dirty="0">
                  <a:solidFill>
                    <a:schemeClr val="tx1"/>
                  </a:solidFill>
                  <a:latin typeface="+mj-lt"/>
                  <a:ea typeface="方正兰亭黑简体" panose="02000000000000000000" pitchFamily="2" charset="-122"/>
                  <a:sym typeface="Huawei Sans" panose="020C0503030203020204" pitchFamily="34" charset="0"/>
                </a:rPr>
                <a:t>Huawei </a:t>
              </a:r>
              <a:r>
                <a:rPr lang="en-US" altLang="zh-CN" dirty="0" smtClean="0">
                  <a:solidFill>
                    <a:schemeClr val="tx1"/>
                  </a:solidFill>
                  <a:latin typeface="+mj-lt"/>
                  <a:ea typeface="方正兰亭黑简体" panose="02000000000000000000" pitchFamily="2" charset="-122"/>
                  <a:sym typeface="Huawei Sans" panose="020C0503030203020204" pitchFamily="34" charset="0"/>
                </a:rPr>
                <a:t>Technical</a:t>
              </a:r>
            </a:p>
            <a:p>
              <a:pPr algn="ctr" fontAlgn="ctr"/>
              <a:r>
                <a:rPr lang="en-US" altLang="zh-CN" dirty="0" smtClean="0">
                  <a:solidFill>
                    <a:schemeClr val="tx1"/>
                  </a:solidFill>
                  <a:latin typeface="+mj-lt"/>
                  <a:ea typeface="方正兰亭黑简体" panose="02000000000000000000" pitchFamily="2" charset="-122"/>
                  <a:sym typeface="Huawei Sans" panose="020C0503030203020204" pitchFamily="34" charset="0"/>
                </a:rPr>
                <a:t>Support Center</a:t>
              </a:r>
            </a:p>
            <a:p>
              <a:pPr algn="ctr" fontAlgn="ctr"/>
              <a:endParaRPr lang="en-US" altLang="zh-CN" sz="1200" dirty="0" smtClean="0">
                <a:solidFill>
                  <a:schemeClr val="tx1"/>
                </a:solidFill>
                <a:latin typeface="+mj-lt"/>
                <a:ea typeface="方正兰亭黑简体" panose="02000000000000000000" pitchFamily="2" charset="-122"/>
                <a:sym typeface="Huawei Sans" panose="020C0503030203020204" pitchFamily="34" charset="0"/>
              </a:endParaRP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Trouble submission</a:t>
              </a:r>
              <a:endParaRPr lang="en-US" altLang="zh-CN" sz="1200" dirty="0">
                <a:solidFill>
                  <a:schemeClr val="tx1"/>
                </a:solidFill>
                <a:latin typeface="+mj-lt"/>
                <a:ea typeface="方正兰亭黑简体" panose="02000000000000000000" pitchFamily="2" charset="-122"/>
                <a:sym typeface="Huawei Sans" panose="020C0503030203020204" pitchFamily="34" charset="0"/>
              </a:endParaRP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Remote processing</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grpSp>
          <p:nvGrpSpPr>
            <p:cNvPr id="2163" name="组合 2162"/>
            <p:cNvGrpSpPr/>
            <p:nvPr/>
          </p:nvGrpSpPr>
          <p:grpSpPr>
            <a:xfrm>
              <a:off x="711906" y="1061884"/>
              <a:ext cx="7748700" cy="4973155"/>
              <a:chOff x="711906" y="1061884"/>
              <a:chExt cx="7748700" cy="4973155"/>
            </a:xfrm>
          </p:grpSpPr>
          <p:sp>
            <p:nvSpPr>
              <p:cNvPr id="2162" name="圆角矩形 2161"/>
              <p:cNvSpPr/>
              <p:nvPr/>
            </p:nvSpPr>
            <p:spPr>
              <a:xfrm>
                <a:off x="731838" y="1061884"/>
                <a:ext cx="6275354" cy="497315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altLang="zh-CN" dirty="0">
                    <a:solidFill>
                      <a:schemeClr val="tx1"/>
                    </a:solidFill>
                    <a:latin typeface="+mj-lt"/>
                    <a:ea typeface="方正兰亭黑简体" panose="02000000000000000000" pitchFamily="2" charset="-122"/>
                    <a:sym typeface="Huawei Sans" panose="020C0503030203020204" pitchFamily="34" charset="0"/>
                  </a:rPr>
                  <a:t>Customer </a:t>
                </a:r>
                <a:r>
                  <a:rPr lang="en-US" altLang="zh-CN" dirty="0" smtClean="0">
                    <a:solidFill>
                      <a:schemeClr val="tx1"/>
                    </a:solidFill>
                    <a:latin typeface="+mj-lt"/>
                    <a:ea typeface="方正兰亭黑简体" panose="02000000000000000000" pitchFamily="2" charset="-122"/>
                    <a:sym typeface="Huawei Sans" panose="020C0503030203020204" pitchFamily="34" charset="0"/>
                  </a:rPr>
                  <a:t>Data Center</a:t>
                </a: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grpSp>
            <p:nvGrpSpPr>
              <p:cNvPr id="1032" name="组合 1031"/>
              <p:cNvGrpSpPr/>
              <p:nvPr/>
            </p:nvGrpSpPr>
            <p:grpSpPr>
              <a:xfrm>
                <a:off x="833735" y="1838257"/>
                <a:ext cx="4279553" cy="751757"/>
                <a:chOff x="833735" y="1838257"/>
                <a:chExt cx="4279553" cy="751757"/>
              </a:xfrm>
            </p:grpSpPr>
            <p:sp>
              <p:nvSpPr>
                <p:cNvPr id="10" name="矩形 9"/>
                <p:cNvSpPr/>
                <p:nvPr/>
              </p:nvSpPr>
              <p:spPr>
                <a:xfrm>
                  <a:off x="1471931" y="1838257"/>
                  <a:ext cx="3641357" cy="75175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grpSp>
              <p:nvGrpSpPr>
                <p:cNvPr id="1024" name="组合 1023"/>
                <p:cNvGrpSpPr/>
                <p:nvPr/>
              </p:nvGrpSpPr>
              <p:grpSpPr>
                <a:xfrm>
                  <a:off x="2177678" y="1892666"/>
                  <a:ext cx="2229863" cy="642938"/>
                  <a:chOff x="2071818" y="1890046"/>
                  <a:chExt cx="2229863" cy="642938"/>
                </a:xfrm>
              </p:grpSpPr>
              <p:grpSp>
                <p:nvGrpSpPr>
                  <p:cNvPr id="576" name="组合 1002"/>
                  <p:cNvGrpSpPr>
                    <a:grpSpLocks/>
                  </p:cNvGrpSpPr>
                  <p:nvPr/>
                </p:nvGrpSpPr>
                <p:grpSpPr bwMode="auto">
                  <a:xfrm>
                    <a:off x="2071818" y="1890046"/>
                    <a:ext cx="339725" cy="642938"/>
                    <a:chOff x="7356475" y="2392363"/>
                    <a:chExt cx="339725" cy="641350"/>
                  </a:xfrm>
                </p:grpSpPr>
                <p:sp>
                  <p:nvSpPr>
                    <p:cNvPr id="577"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78"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79"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0"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1"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2"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3"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4"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5"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6"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7"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8"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9"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621" name="组合 1002"/>
                  <p:cNvGrpSpPr>
                    <a:grpSpLocks/>
                  </p:cNvGrpSpPr>
                  <p:nvPr/>
                </p:nvGrpSpPr>
                <p:grpSpPr bwMode="auto">
                  <a:xfrm>
                    <a:off x="2701864" y="1890046"/>
                    <a:ext cx="339725" cy="642938"/>
                    <a:chOff x="7356475" y="2392363"/>
                    <a:chExt cx="339725" cy="641350"/>
                  </a:xfrm>
                </p:grpSpPr>
                <p:sp>
                  <p:nvSpPr>
                    <p:cNvPr id="622"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3"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4"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5"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6"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7"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8"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9"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0"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1"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2"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3"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4"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636" name="组合 1002"/>
                  <p:cNvGrpSpPr>
                    <a:grpSpLocks/>
                  </p:cNvGrpSpPr>
                  <p:nvPr/>
                </p:nvGrpSpPr>
                <p:grpSpPr bwMode="auto">
                  <a:xfrm>
                    <a:off x="3331910" y="1890046"/>
                    <a:ext cx="339725" cy="642938"/>
                    <a:chOff x="7356475" y="2392363"/>
                    <a:chExt cx="339725" cy="641350"/>
                  </a:xfrm>
                </p:grpSpPr>
                <p:sp>
                  <p:nvSpPr>
                    <p:cNvPr id="637"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8"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9"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0"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1"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2"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3"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4"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5"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6"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7"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8"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9"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650" name="组合 1002"/>
                  <p:cNvGrpSpPr>
                    <a:grpSpLocks/>
                  </p:cNvGrpSpPr>
                  <p:nvPr/>
                </p:nvGrpSpPr>
                <p:grpSpPr bwMode="auto">
                  <a:xfrm>
                    <a:off x="3961956" y="1890046"/>
                    <a:ext cx="339725" cy="642938"/>
                    <a:chOff x="7356475" y="2392363"/>
                    <a:chExt cx="339725" cy="641350"/>
                  </a:xfrm>
                </p:grpSpPr>
                <p:sp>
                  <p:nvSpPr>
                    <p:cNvPr id="651"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2"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3"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4"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5"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6"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7"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8"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9"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60"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61"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62"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63"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sp>
              <p:nvSpPr>
                <p:cNvPr id="1025" name="文本框 1024"/>
                <p:cNvSpPr txBox="1"/>
                <p:nvPr/>
              </p:nvSpPr>
              <p:spPr>
                <a:xfrm>
                  <a:off x="833735" y="2060247"/>
                  <a:ext cx="692818" cy="307777"/>
                </a:xfrm>
                <a:prstGeom prst="rect">
                  <a:avLst/>
                </a:prstGeom>
                <a:noFill/>
              </p:spPr>
              <p:txBody>
                <a:bodyPr wrap="none" rtlCol="0">
                  <a:spAutoFit/>
                </a:bodyPr>
                <a:lstStyle/>
                <a:p>
                  <a:pPr algn="r"/>
                  <a:r>
                    <a:rPr lang="en-US" altLang="zh-CN" sz="1400" dirty="0" smtClean="0">
                      <a:latin typeface="+mj-lt"/>
                    </a:rPr>
                    <a:t>Server</a:t>
                  </a:r>
                  <a:endParaRPr lang="zh-CN" altLang="en-US" sz="1400" dirty="0">
                    <a:latin typeface="+mj-lt"/>
                  </a:endParaRPr>
                </a:p>
              </p:txBody>
            </p:sp>
          </p:grpSp>
          <p:grpSp>
            <p:nvGrpSpPr>
              <p:cNvPr id="1031" name="组合 1030"/>
              <p:cNvGrpSpPr/>
              <p:nvPr/>
            </p:nvGrpSpPr>
            <p:grpSpPr>
              <a:xfrm>
                <a:off x="849765" y="2792971"/>
                <a:ext cx="4263523" cy="509832"/>
                <a:chOff x="849765" y="2792971"/>
                <a:chExt cx="4263523" cy="509832"/>
              </a:xfrm>
            </p:grpSpPr>
            <p:grpSp>
              <p:nvGrpSpPr>
                <p:cNvPr id="575" name="组合 574"/>
                <p:cNvGrpSpPr/>
                <p:nvPr/>
              </p:nvGrpSpPr>
              <p:grpSpPr>
                <a:xfrm>
                  <a:off x="2023046" y="2958725"/>
                  <a:ext cx="2539127" cy="178324"/>
                  <a:chOff x="2235232" y="3109914"/>
                  <a:chExt cx="2539127" cy="178324"/>
                </a:xfrm>
              </p:grpSpPr>
              <p:grpSp>
                <p:nvGrpSpPr>
                  <p:cNvPr id="397" name="组合 315"/>
                  <p:cNvGrpSpPr>
                    <a:grpSpLocks/>
                  </p:cNvGrpSpPr>
                  <p:nvPr/>
                </p:nvGrpSpPr>
                <p:grpSpPr bwMode="auto">
                  <a:xfrm>
                    <a:off x="2235232" y="3109914"/>
                    <a:ext cx="808648" cy="178324"/>
                    <a:chOff x="2851150" y="1166813"/>
                    <a:chExt cx="923925" cy="203200"/>
                  </a:xfrm>
                </p:grpSpPr>
                <p:sp>
                  <p:nvSpPr>
                    <p:cNvPr id="398" name="Freeform 240"/>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99" name="Freeform 241"/>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0" name="Freeform 242"/>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1" name="Freeform 243"/>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2" name="Freeform 244"/>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3" name="Freeform 245"/>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4" name="Freeform 246"/>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5" name="Freeform 247"/>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6" name="Freeform 248"/>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7" name="Freeform 249"/>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8" name="Freeform 250"/>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9" name="Freeform 251"/>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410" name="组合 315"/>
                  <p:cNvGrpSpPr>
                    <a:grpSpLocks/>
                  </p:cNvGrpSpPr>
                  <p:nvPr/>
                </p:nvGrpSpPr>
                <p:grpSpPr bwMode="auto">
                  <a:xfrm>
                    <a:off x="3965711" y="3109914"/>
                    <a:ext cx="808648" cy="178324"/>
                    <a:chOff x="2851150" y="1166813"/>
                    <a:chExt cx="923925" cy="203200"/>
                  </a:xfrm>
                </p:grpSpPr>
                <p:sp>
                  <p:nvSpPr>
                    <p:cNvPr id="411" name="Freeform 240"/>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2" name="Freeform 241"/>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3" name="Freeform 242"/>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4" name="Freeform 243"/>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5" name="Freeform 244"/>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6" name="Freeform 245"/>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7" name="Freeform 246"/>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8" name="Freeform 247"/>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9" name="Freeform 248"/>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20" name="Freeform 249"/>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21" name="Freeform 250"/>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22" name="Freeform 251"/>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sp>
              <p:nvSpPr>
                <p:cNvPr id="423" name="矩形 422"/>
                <p:cNvSpPr/>
                <p:nvPr/>
              </p:nvSpPr>
              <p:spPr>
                <a:xfrm>
                  <a:off x="1471931" y="2792971"/>
                  <a:ext cx="3641357" cy="50983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sp>
              <p:nvSpPr>
                <p:cNvPr id="669" name="文本框 668"/>
                <p:cNvSpPr txBox="1"/>
                <p:nvPr/>
              </p:nvSpPr>
              <p:spPr>
                <a:xfrm>
                  <a:off x="849765" y="2893999"/>
                  <a:ext cx="676788" cy="307777"/>
                </a:xfrm>
                <a:prstGeom prst="rect">
                  <a:avLst/>
                </a:prstGeom>
                <a:noFill/>
              </p:spPr>
              <p:txBody>
                <a:bodyPr wrap="none" rtlCol="0">
                  <a:spAutoFit/>
                </a:bodyPr>
                <a:lstStyle/>
                <a:p>
                  <a:pPr algn="r"/>
                  <a:r>
                    <a:rPr lang="en-US" altLang="zh-CN" sz="1400" dirty="0" smtClean="0">
                      <a:latin typeface="+mj-lt"/>
                    </a:rPr>
                    <a:t>Fabric</a:t>
                  </a:r>
                  <a:endParaRPr lang="zh-CN" altLang="en-US" sz="1400" dirty="0">
                    <a:latin typeface="+mj-lt"/>
                  </a:endParaRPr>
                </a:p>
              </p:txBody>
            </p:sp>
          </p:grpSp>
          <p:grpSp>
            <p:nvGrpSpPr>
              <p:cNvPr id="677" name="组合 676"/>
              <p:cNvGrpSpPr/>
              <p:nvPr/>
            </p:nvGrpSpPr>
            <p:grpSpPr>
              <a:xfrm>
                <a:off x="711906" y="3535187"/>
                <a:ext cx="4401382" cy="1223079"/>
                <a:chOff x="711906" y="3535187"/>
                <a:chExt cx="4401382" cy="1223079"/>
              </a:xfrm>
            </p:grpSpPr>
            <p:sp>
              <p:nvSpPr>
                <p:cNvPr id="424" name="矩形 423"/>
                <p:cNvSpPr/>
                <p:nvPr/>
              </p:nvSpPr>
              <p:spPr>
                <a:xfrm>
                  <a:off x="1471931" y="3535187"/>
                  <a:ext cx="3641357" cy="122307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sp>
              <p:nvSpPr>
                <p:cNvPr id="672" name="文本框 671"/>
                <p:cNvSpPr txBox="1"/>
                <p:nvPr/>
              </p:nvSpPr>
              <p:spPr>
                <a:xfrm>
                  <a:off x="711906" y="3851623"/>
                  <a:ext cx="814647" cy="307777"/>
                </a:xfrm>
                <a:prstGeom prst="rect">
                  <a:avLst/>
                </a:prstGeom>
                <a:noFill/>
              </p:spPr>
              <p:txBody>
                <a:bodyPr wrap="none" rtlCol="0">
                  <a:spAutoFit/>
                </a:bodyPr>
                <a:lstStyle/>
                <a:p>
                  <a:pPr algn="r"/>
                  <a:r>
                    <a:rPr lang="en-US" altLang="zh-CN" sz="1400" dirty="0" smtClean="0">
                      <a:latin typeface="+mj-lt"/>
                    </a:rPr>
                    <a:t>Storage</a:t>
                  </a:r>
                  <a:endParaRPr lang="zh-CN" altLang="en-US" sz="1400" dirty="0">
                    <a:latin typeface="+mj-lt"/>
                  </a:endParaRPr>
                </a:p>
              </p:txBody>
            </p:sp>
          </p:grpSp>
          <p:cxnSp>
            <p:nvCxnSpPr>
              <p:cNvPr id="1034" name="直接连接符 1033"/>
              <p:cNvCxnSpPr/>
              <p:nvPr/>
            </p:nvCxnSpPr>
            <p:spPr>
              <a:xfrm>
                <a:off x="2423741" y="2510219"/>
                <a:ext cx="1490591" cy="435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a:off x="2423741" y="2519925"/>
                <a:ext cx="271789" cy="432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flipH="1">
                <a:off x="2733739" y="2527203"/>
                <a:ext cx="288409" cy="418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a:off x="3053788" y="2501803"/>
                <a:ext cx="917005" cy="444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a:off x="3609083" y="2535604"/>
                <a:ext cx="386887" cy="410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flipH="1">
                <a:off x="2754742" y="2535604"/>
                <a:ext cx="830460" cy="404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flipH="1">
                <a:off x="4012757" y="2525615"/>
                <a:ext cx="196504" cy="414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flipH="1">
                <a:off x="2789505" y="2527203"/>
                <a:ext cx="1404849" cy="41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直接连接符 1055"/>
              <p:cNvCxnSpPr/>
              <p:nvPr/>
            </p:nvCxnSpPr>
            <p:spPr>
              <a:xfrm flipH="1">
                <a:off x="2183779" y="3112760"/>
                <a:ext cx="480725" cy="541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直接连接符 1057"/>
              <p:cNvCxnSpPr/>
              <p:nvPr/>
            </p:nvCxnSpPr>
            <p:spPr>
              <a:xfrm>
                <a:off x="2639147" y="3108590"/>
                <a:ext cx="566745" cy="734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直接连接符 1059"/>
              <p:cNvCxnSpPr/>
              <p:nvPr/>
            </p:nvCxnSpPr>
            <p:spPr>
              <a:xfrm>
                <a:off x="2675964" y="3124511"/>
                <a:ext cx="1744931" cy="590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直接连接符 1061"/>
              <p:cNvCxnSpPr/>
              <p:nvPr/>
            </p:nvCxnSpPr>
            <p:spPr>
              <a:xfrm flipH="1">
                <a:off x="3218374" y="3114758"/>
                <a:ext cx="1175383" cy="715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直接连接符 1063"/>
              <p:cNvCxnSpPr/>
              <p:nvPr/>
            </p:nvCxnSpPr>
            <p:spPr>
              <a:xfrm>
                <a:off x="4384326" y="3112760"/>
                <a:ext cx="54188" cy="835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6" name="组合 665"/>
              <p:cNvGrpSpPr/>
              <p:nvPr/>
            </p:nvGrpSpPr>
            <p:grpSpPr>
              <a:xfrm>
                <a:off x="1881593" y="3673655"/>
                <a:ext cx="2822032" cy="765440"/>
                <a:chOff x="1683461" y="3673655"/>
                <a:chExt cx="2822032" cy="765440"/>
              </a:xfrm>
            </p:grpSpPr>
            <p:grpSp>
              <p:nvGrpSpPr>
                <p:cNvPr id="11" name="组合 674"/>
                <p:cNvGrpSpPr>
                  <a:grpSpLocks/>
                </p:cNvGrpSpPr>
                <p:nvPr/>
              </p:nvGrpSpPr>
              <p:grpSpPr bwMode="auto">
                <a:xfrm>
                  <a:off x="1683461" y="3673655"/>
                  <a:ext cx="600075" cy="765440"/>
                  <a:chOff x="2536825" y="2174875"/>
                  <a:chExt cx="760413" cy="969963"/>
                </a:xfrm>
              </p:grpSpPr>
              <p:sp>
                <p:nvSpPr>
                  <p:cNvPr id="12" name="Freeform 530"/>
                  <p:cNvSpPr>
                    <a:spLocks/>
                  </p:cNvSpPr>
                  <p:nvPr/>
                </p:nvSpPr>
                <p:spPr bwMode="auto">
                  <a:xfrm>
                    <a:off x="2538413" y="2227263"/>
                    <a:ext cx="207963" cy="203200"/>
                  </a:xfrm>
                  <a:custGeom>
                    <a:avLst/>
                    <a:gdLst>
                      <a:gd name="T0" fmla="*/ 2147483646 w 444"/>
                      <a:gd name="T1" fmla="*/ 2147483646 h 434"/>
                      <a:gd name="T2" fmla="*/ 2147483646 w 444"/>
                      <a:gd name="T3" fmla="*/ 2147483646 h 434"/>
                      <a:gd name="T4" fmla="*/ 0 w 444"/>
                      <a:gd name="T5" fmla="*/ 2147483646 h 434"/>
                      <a:gd name="T6" fmla="*/ 0 w 444"/>
                      <a:gd name="T7" fmla="*/ 2147483646 h 434"/>
                      <a:gd name="T8" fmla="*/ 2147483646 w 444"/>
                      <a:gd name="T9" fmla="*/ 0 h 434"/>
                      <a:gd name="T10" fmla="*/ 2147483646 w 444"/>
                      <a:gd name="T11" fmla="*/ 0 h 434"/>
                      <a:gd name="T12" fmla="*/ 2147483646 w 444"/>
                      <a:gd name="T13" fmla="*/ 2147483646 h 434"/>
                      <a:gd name="T14" fmla="*/ 2147483646 w 444"/>
                      <a:gd name="T15" fmla="*/ 2147483646 h 434"/>
                      <a:gd name="T16" fmla="*/ 2147483646 w 444"/>
                      <a:gd name="T17" fmla="*/ 2147483646 h 434"/>
                      <a:gd name="T18" fmla="*/ 2147483646 w 444"/>
                      <a:gd name="T19" fmla="*/ 2147483646 h 434"/>
                      <a:gd name="T20" fmla="*/ 2147483646 w 444"/>
                      <a:gd name="T21" fmla="*/ 2147483646 h 4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434"/>
                      <a:gd name="T35" fmla="*/ 444 w 444"/>
                      <a:gd name="T36" fmla="*/ 434 h 4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434">
                        <a:moveTo>
                          <a:pt x="27" y="434"/>
                        </a:moveTo>
                        <a:lnTo>
                          <a:pt x="27" y="434"/>
                        </a:lnTo>
                        <a:cubicBezTo>
                          <a:pt x="12" y="434"/>
                          <a:pt x="0" y="422"/>
                          <a:pt x="0" y="407"/>
                        </a:cubicBezTo>
                        <a:lnTo>
                          <a:pt x="0" y="27"/>
                        </a:lnTo>
                        <a:cubicBezTo>
                          <a:pt x="0" y="12"/>
                          <a:pt x="12" y="0"/>
                          <a:pt x="27" y="0"/>
                        </a:cubicBezTo>
                        <a:lnTo>
                          <a:pt x="417" y="0"/>
                        </a:lnTo>
                        <a:cubicBezTo>
                          <a:pt x="432" y="0"/>
                          <a:pt x="444" y="12"/>
                          <a:pt x="444" y="27"/>
                        </a:cubicBezTo>
                        <a:cubicBezTo>
                          <a:pt x="444" y="42"/>
                          <a:pt x="432" y="53"/>
                          <a:pt x="417" y="53"/>
                        </a:cubicBezTo>
                        <a:lnTo>
                          <a:pt x="54" y="53"/>
                        </a:lnTo>
                        <a:lnTo>
                          <a:pt x="54" y="407"/>
                        </a:lnTo>
                        <a:cubicBezTo>
                          <a:pt x="54" y="422"/>
                          <a:pt x="42" y="434"/>
                          <a:pt x="27" y="4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3" name="Freeform 531"/>
                  <p:cNvSpPr>
                    <a:spLocks/>
                  </p:cNvSpPr>
                  <p:nvPr/>
                </p:nvSpPr>
                <p:spPr bwMode="auto">
                  <a:xfrm>
                    <a:off x="2720975" y="2227263"/>
                    <a:ext cx="209550" cy="161925"/>
                  </a:xfrm>
                  <a:custGeom>
                    <a:avLst/>
                    <a:gdLst>
                      <a:gd name="T0" fmla="*/ 2147483646 w 443"/>
                      <a:gd name="T1" fmla="*/ 2147483646 h 346"/>
                      <a:gd name="T2" fmla="*/ 2147483646 w 443"/>
                      <a:gd name="T3" fmla="*/ 2147483646 h 346"/>
                      <a:gd name="T4" fmla="*/ 2147483646 w 443"/>
                      <a:gd name="T5" fmla="*/ 2147483646 h 346"/>
                      <a:gd name="T6" fmla="*/ 2147483646 w 443"/>
                      <a:gd name="T7" fmla="*/ 2147483646 h 346"/>
                      <a:gd name="T8" fmla="*/ 2147483646 w 443"/>
                      <a:gd name="T9" fmla="*/ 2147483646 h 346"/>
                      <a:gd name="T10" fmla="*/ 2147483646 w 443"/>
                      <a:gd name="T11" fmla="*/ 2147483646 h 346"/>
                      <a:gd name="T12" fmla="*/ 0 w 443"/>
                      <a:gd name="T13" fmla="*/ 2147483646 h 346"/>
                      <a:gd name="T14" fmla="*/ 0 w 443"/>
                      <a:gd name="T15" fmla="*/ 0 h 346"/>
                      <a:gd name="T16" fmla="*/ 2147483646 w 443"/>
                      <a:gd name="T17" fmla="*/ 0 h 346"/>
                      <a:gd name="T18" fmla="*/ 2147483646 w 443"/>
                      <a:gd name="T19" fmla="*/ 21474836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
                      <a:gd name="T31" fmla="*/ 0 h 346"/>
                      <a:gd name="T32" fmla="*/ 443 w 443"/>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 h="346">
                        <a:moveTo>
                          <a:pt x="443" y="346"/>
                        </a:moveTo>
                        <a:lnTo>
                          <a:pt x="443" y="346"/>
                        </a:lnTo>
                        <a:lnTo>
                          <a:pt x="390" y="346"/>
                        </a:lnTo>
                        <a:lnTo>
                          <a:pt x="390" y="53"/>
                        </a:lnTo>
                        <a:lnTo>
                          <a:pt x="53" y="53"/>
                        </a:lnTo>
                        <a:lnTo>
                          <a:pt x="53" y="346"/>
                        </a:lnTo>
                        <a:lnTo>
                          <a:pt x="0" y="346"/>
                        </a:lnTo>
                        <a:lnTo>
                          <a:pt x="0" y="0"/>
                        </a:lnTo>
                        <a:lnTo>
                          <a:pt x="443" y="0"/>
                        </a:lnTo>
                        <a:lnTo>
                          <a:pt x="443" y="34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 name="Freeform 532"/>
                  <p:cNvSpPr>
                    <a:spLocks/>
                  </p:cNvSpPr>
                  <p:nvPr/>
                </p:nvSpPr>
                <p:spPr bwMode="auto">
                  <a:xfrm>
                    <a:off x="2905125" y="2227263"/>
                    <a:ext cx="207963" cy="161925"/>
                  </a:xfrm>
                  <a:custGeom>
                    <a:avLst/>
                    <a:gdLst>
                      <a:gd name="T0" fmla="*/ 2147483646 w 443"/>
                      <a:gd name="T1" fmla="*/ 2147483646 h 346"/>
                      <a:gd name="T2" fmla="*/ 2147483646 w 443"/>
                      <a:gd name="T3" fmla="*/ 2147483646 h 346"/>
                      <a:gd name="T4" fmla="*/ 2147483646 w 443"/>
                      <a:gd name="T5" fmla="*/ 2147483646 h 346"/>
                      <a:gd name="T6" fmla="*/ 2147483646 w 443"/>
                      <a:gd name="T7" fmla="*/ 2147483646 h 346"/>
                      <a:gd name="T8" fmla="*/ 2147483646 w 443"/>
                      <a:gd name="T9" fmla="*/ 2147483646 h 346"/>
                      <a:gd name="T10" fmla="*/ 2147483646 w 443"/>
                      <a:gd name="T11" fmla="*/ 2147483646 h 346"/>
                      <a:gd name="T12" fmla="*/ 0 w 443"/>
                      <a:gd name="T13" fmla="*/ 2147483646 h 346"/>
                      <a:gd name="T14" fmla="*/ 0 w 443"/>
                      <a:gd name="T15" fmla="*/ 0 h 346"/>
                      <a:gd name="T16" fmla="*/ 2147483646 w 443"/>
                      <a:gd name="T17" fmla="*/ 0 h 346"/>
                      <a:gd name="T18" fmla="*/ 2147483646 w 443"/>
                      <a:gd name="T19" fmla="*/ 21474836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
                      <a:gd name="T31" fmla="*/ 0 h 346"/>
                      <a:gd name="T32" fmla="*/ 443 w 443"/>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 h="346">
                        <a:moveTo>
                          <a:pt x="443" y="346"/>
                        </a:moveTo>
                        <a:lnTo>
                          <a:pt x="443" y="346"/>
                        </a:lnTo>
                        <a:lnTo>
                          <a:pt x="390" y="346"/>
                        </a:lnTo>
                        <a:lnTo>
                          <a:pt x="390" y="53"/>
                        </a:lnTo>
                        <a:lnTo>
                          <a:pt x="53" y="53"/>
                        </a:lnTo>
                        <a:lnTo>
                          <a:pt x="53" y="346"/>
                        </a:lnTo>
                        <a:lnTo>
                          <a:pt x="0" y="346"/>
                        </a:lnTo>
                        <a:lnTo>
                          <a:pt x="0" y="0"/>
                        </a:lnTo>
                        <a:lnTo>
                          <a:pt x="443" y="0"/>
                        </a:lnTo>
                        <a:lnTo>
                          <a:pt x="443" y="34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 name="Freeform 533"/>
                  <p:cNvSpPr>
                    <a:spLocks/>
                  </p:cNvSpPr>
                  <p:nvPr/>
                </p:nvSpPr>
                <p:spPr bwMode="auto">
                  <a:xfrm>
                    <a:off x="3089275" y="2227263"/>
                    <a:ext cx="207963" cy="161925"/>
                  </a:xfrm>
                  <a:custGeom>
                    <a:avLst/>
                    <a:gdLst>
                      <a:gd name="T0" fmla="*/ 2147483646 w 443"/>
                      <a:gd name="T1" fmla="*/ 2147483646 h 346"/>
                      <a:gd name="T2" fmla="*/ 2147483646 w 443"/>
                      <a:gd name="T3" fmla="*/ 2147483646 h 346"/>
                      <a:gd name="T4" fmla="*/ 2147483646 w 443"/>
                      <a:gd name="T5" fmla="*/ 2147483646 h 346"/>
                      <a:gd name="T6" fmla="*/ 2147483646 w 443"/>
                      <a:gd name="T7" fmla="*/ 2147483646 h 346"/>
                      <a:gd name="T8" fmla="*/ 2147483646 w 443"/>
                      <a:gd name="T9" fmla="*/ 2147483646 h 346"/>
                      <a:gd name="T10" fmla="*/ 2147483646 w 443"/>
                      <a:gd name="T11" fmla="*/ 2147483646 h 346"/>
                      <a:gd name="T12" fmla="*/ 0 w 443"/>
                      <a:gd name="T13" fmla="*/ 2147483646 h 346"/>
                      <a:gd name="T14" fmla="*/ 0 w 443"/>
                      <a:gd name="T15" fmla="*/ 2147483646 h 346"/>
                      <a:gd name="T16" fmla="*/ 2147483646 w 443"/>
                      <a:gd name="T17" fmla="*/ 0 h 346"/>
                      <a:gd name="T18" fmla="*/ 2147483646 w 443"/>
                      <a:gd name="T19" fmla="*/ 0 h 346"/>
                      <a:gd name="T20" fmla="*/ 2147483646 w 443"/>
                      <a:gd name="T21" fmla="*/ 2147483646 h 346"/>
                      <a:gd name="T22" fmla="*/ 2147483646 w 443"/>
                      <a:gd name="T23" fmla="*/ 2147483646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3"/>
                      <a:gd name="T37" fmla="*/ 0 h 346"/>
                      <a:gd name="T38" fmla="*/ 443 w 443"/>
                      <a:gd name="T39" fmla="*/ 346 h 3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3" h="346">
                        <a:moveTo>
                          <a:pt x="443" y="346"/>
                        </a:moveTo>
                        <a:lnTo>
                          <a:pt x="443" y="346"/>
                        </a:lnTo>
                        <a:lnTo>
                          <a:pt x="390" y="346"/>
                        </a:lnTo>
                        <a:lnTo>
                          <a:pt x="390" y="53"/>
                        </a:lnTo>
                        <a:lnTo>
                          <a:pt x="53" y="53"/>
                        </a:lnTo>
                        <a:lnTo>
                          <a:pt x="53" y="346"/>
                        </a:lnTo>
                        <a:lnTo>
                          <a:pt x="0" y="346"/>
                        </a:lnTo>
                        <a:lnTo>
                          <a:pt x="0" y="27"/>
                        </a:lnTo>
                        <a:cubicBezTo>
                          <a:pt x="0" y="12"/>
                          <a:pt x="12" y="0"/>
                          <a:pt x="26" y="0"/>
                        </a:cubicBezTo>
                        <a:lnTo>
                          <a:pt x="416" y="0"/>
                        </a:lnTo>
                        <a:cubicBezTo>
                          <a:pt x="431" y="0"/>
                          <a:pt x="443" y="12"/>
                          <a:pt x="443" y="27"/>
                        </a:cubicBezTo>
                        <a:lnTo>
                          <a:pt x="443" y="34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6" name="Freeform 534"/>
                  <p:cNvSpPr>
                    <a:spLocks/>
                  </p:cNvSpPr>
                  <p:nvPr/>
                </p:nvSpPr>
                <p:spPr bwMode="auto">
                  <a:xfrm>
                    <a:off x="2538413" y="2408238"/>
                    <a:ext cx="25400" cy="596900"/>
                  </a:xfrm>
                  <a:custGeom>
                    <a:avLst/>
                    <a:gdLst>
                      <a:gd name="T0" fmla="*/ 2147483646 w 54"/>
                      <a:gd name="T1" fmla="*/ 2147483646 h 1268"/>
                      <a:gd name="T2" fmla="*/ 2147483646 w 54"/>
                      <a:gd name="T3" fmla="*/ 2147483646 h 1268"/>
                      <a:gd name="T4" fmla="*/ 0 w 54"/>
                      <a:gd name="T5" fmla="*/ 2147483646 h 1268"/>
                      <a:gd name="T6" fmla="*/ 0 w 54"/>
                      <a:gd name="T7" fmla="*/ 0 h 1268"/>
                      <a:gd name="T8" fmla="*/ 2147483646 w 54"/>
                      <a:gd name="T9" fmla="*/ 0 h 1268"/>
                      <a:gd name="T10" fmla="*/ 2147483646 w 54"/>
                      <a:gd name="T11" fmla="*/ 2147483646 h 1268"/>
                      <a:gd name="T12" fmla="*/ 0 60000 65536"/>
                      <a:gd name="T13" fmla="*/ 0 60000 65536"/>
                      <a:gd name="T14" fmla="*/ 0 60000 65536"/>
                      <a:gd name="T15" fmla="*/ 0 60000 65536"/>
                      <a:gd name="T16" fmla="*/ 0 60000 65536"/>
                      <a:gd name="T17" fmla="*/ 0 60000 65536"/>
                      <a:gd name="T18" fmla="*/ 0 w 54"/>
                      <a:gd name="T19" fmla="*/ 0 h 1268"/>
                      <a:gd name="T20" fmla="*/ 54 w 54"/>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4" h="1268">
                        <a:moveTo>
                          <a:pt x="54" y="1268"/>
                        </a:moveTo>
                        <a:lnTo>
                          <a:pt x="54" y="1268"/>
                        </a:lnTo>
                        <a:lnTo>
                          <a:pt x="0" y="1268"/>
                        </a:lnTo>
                        <a:lnTo>
                          <a:pt x="0" y="0"/>
                        </a:lnTo>
                        <a:lnTo>
                          <a:pt x="54" y="0"/>
                        </a:lnTo>
                        <a:lnTo>
                          <a:pt x="54"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7" name="Freeform 535"/>
                  <p:cNvSpPr>
                    <a:spLocks/>
                  </p:cNvSpPr>
                  <p:nvPr/>
                </p:nvSpPr>
                <p:spPr bwMode="auto">
                  <a:xfrm>
                    <a:off x="2720975" y="2408238"/>
                    <a:ext cx="25400" cy="596900"/>
                  </a:xfrm>
                  <a:custGeom>
                    <a:avLst/>
                    <a:gdLst>
                      <a:gd name="T0" fmla="*/ 2147483646 w 53"/>
                      <a:gd name="T1" fmla="*/ 2147483646 h 1268"/>
                      <a:gd name="T2" fmla="*/ 2147483646 w 53"/>
                      <a:gd name="T3" fmla="*/ 2147483646 h 1268"/>
                      <a:gd name="T4" fmla="*/ 0 w 53"/>
                      <a:gd name="T5" fmla="*/ 2147483646 h 1268"/>
                      <a:gd name="T6" fmla="*/ 0 w 53"/>
                      <a:gd name="T7" fmla="*/ 0 h 1268"/>
                      <a:gd name="T8" fmla="*/ 2147483646 w 53"/>
                      <a:gd name="T9" fmla="*/ 0 h 1268"/>
                      <a:gd name="T10" fmla="*/ 2147483646 w 53"/>
                      <a:gd name="T11" fmla="*/ 2147483646 h 1268"/>
                      <a:gd name="T12" fmla="*/ 0 60000 65536"/>
                      <a:gd name="T13" fmla="*/ 0 60000 65536"/>
                      <a:gd name="T14" fmla="*/ 0 60000 65536"/>
                      <a:gd name="T15" fmla="*/ 0 60000 65536"/>
                      <a:gd name="T16" fmla="*/ 0 60000 65536"/>
                      <a:gd name="T17" fmla="*/ 0 60000 65536"/>
                      <a:gd name="T18" fmla="*/ 0 w 53"/>
                      <a:gd name="T19" fmla="*/ 0 h 1268"/>
                      <a:gd name="T20" fmla="*/ 53 w 53"/>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3" h="1268">
                        <a:moveTo>
                          <a:pt x="53" y="1268"/>
                        </a:moveTo>
                        <a:lnTo>
                          <a:pt x="53" y="1268"/>
                        </a:lnTo>
                        <a:lnTo>
                          <a:pt x="0" y="1268"/>
                        </a:lnTo>
                        <a:lnTo>
                          <a:pt x="0" y="0"/>
                        </a:lnTo>
                        <a:lnTo>
                          <a:pt x="53" y="0"/>
                        </a:lnTo>
                        <a:lnTo>
                          <a:pt x="53"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8" name="Freeform 536"/>
                  <p:cNvSpPr>
                    <a:spLocks/>
                  </p:cNvSpPr>
                  <p:nvPr/>
                </p:nvSpPr>
                <p:spPr bwMode="auto">
                  <a:xfrm>
                    <a:off x="2538413" y="2395538"/>
                    <a:ext cx="25400" cy="728663"/>
                  </a:xfrm>
                  <a:custGeom>
                    <a:avLst/>
                    <a:gdLst>
                      <a:gd name="T0" fmla="*/ 2147483646 w 54"/>
                      <a:gd name="T1" fmla="*/ 2147483646 h 1546"/>
                      <a:gd name="T2" fmla="*/ 2147483646 w 54"/>
                      <a:gd name="T3" fmla="*/ 2147483646 h 1546"/>
                      <a:gd name="T4" fmla="*/ 0 w 54"/>
                      <a:gd name="T5" fmla="*/ 2147483646 h 1546"/>
                      <a:gd name="T6" fmla="*/ 0 w 54"/>
                      <a:gd name="T7" fmla="*/ 2147483646 h 1546"/>
                      <a:gd name="T8" fmla="*/ 2147483646 w 54"/>
                      <a:gd name="T9" fmla="*/ 0 h 1546"/>
                      <a:gd name="T10" fmla="*/ 2147483646 w 54"/>
                      <a:gd name="T11" fmla="*/ 2147483646 h 1546"/>
                      <a:gd name="T12" fmla="*/ 2147483646 w 54"/>
                      <a:gd name="T13" fmla="*/ 2147483646 h 1546"/>
                      <a:gd name="T14" fmla="*/ 2147483646 w 54"/>
                      <a:gd name="T15" fmla="*/ 2147483646 h 1546"/>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546"/>
                      <a:gd name="T26" fmla="*/ 54 w 54"/>
                      <a:gd name="T27" fmla="*/ 1546 h 15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546">
                        <a:moveTo>
                          <a:pt x="27" y="1546"/>
                        </a:moveTo>
                        <a:lnTo>
                          <a:pt x="27" y="1546"/>
                        </a:lnTo>
                        <a:cubicBezTo>
                          <a:pt x="12" y="1546"/>
                          <a:pt x="0" y="1534"/>
                          <a:pt x="0" y="1519"/>
                        </a:cubicBezTo>
                        <a:lnTo>
                          <a:pt x="0" y="26"/>
                        </a:lnTo>
                        <a:cubicBezTo>
                          <a:pt x="0" y="11"/>
                          <a:pt x="12" y="0"/>
                          <a:pt x="27" y="0"/>
                        </a:cubicBezTo>
                        <a:cubicBezTo>
                          <a:pt x="42" y="0"/>
                          <a:pt x="54" y="11"/>
                          <a:pt x="54" y="26"/>
                        </a:cubicBezTo>
                        <a:lnTo>
                          <a:pt x="54" y="1519"/>
                        </a:lnTo>
                        <a:cubicBezTo>
                          <a:pt x="54" y="1534"/>
                          <a:pt x="42" y="1546"/>
                          <a:pt x="27" y="154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9" name="Freeform 537"/>
                  <p:cNvSpPr>
                    <a:spLocks/>
                  </p:cNvSpPr>
                  <p:nvPr/>
                </p:nvSpPr>
                <p:spPr bwMode="auto">
                  <a:xfrm>
                    <a:off x="2905125" y="2408238"/>
                    <a:ext cx="25400" cy="596900"/>
                  </a:xfrm>
                  <a:custGeom>
                    <a:avLst/>
                    <a:gdLst>
                      <a:gd name="T0" fmla="*/ 2147483646 w 53"/>
                      <a:gd name="T1" fmla="*/ 2147483646 h 1268"/>
                      <a:gd name="T2" fmla="*/ 2147483646 w 53"/>
                      <a:gd name="T3" fmla="*/ 2147483646 h 1268"/>
                      <a:gd name="T4" fmla="*/ 0 w 53"/>
                      <a:gd name="T5" fmla="*/ 2147483646 h 1268"/>
                      <a:gd name="T6" fmla="*/ 0 w 53"/>
                      <a:gd name="T7" fmla="*/ 0 h 1268"/>
                      <a:gd name="T8" fmla="*/ 2147483646 w 53"/>
                      <a:gd name="T9" fmla="*/ 0 h 1268"/>
                      <a:gd name="T10" fmla="*/ 2147483646 w 53"/>
                      <a:gd name="T11" fmla="*/ 2147483646 h 1268"/>
                      <a:gd name="T12" fmla="*/ 0 60000 65536"/>
                      <a:gd name="T13" fmla="*/ 0 60000 65536"/>
                      <a:gd name="T14" fmla="*/ 0 60000 65536"/>
                      <a:gd name="T15" fmla="*/ 0 60000 65536"/>
                      <a:gd name="T16" fmla="*/ 0 60000 65536"/>
                      <a:gd name="T17" fmla="*/ 0 60000 65536"/>
                      <a:gd name="T18" fmla="*/ 0 w 53"/>
                      <a:gd name="T19" fmla="*/ 0 h 1268"/>
                      <a:gd name="T20" fmla="*/ 53 w 53"/>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3" h="1268">
                        <a:moveTo>
                          <a:pt x="53" y="1268"/>
                        </a:moveTo>
                        <a:lnTo>
                          <a:pt x="53" y="1268"/>
                        </a:lnTo>
                        <a:lnTo>
                          <a:pt x="0" y="1268"/>
                        </a:lnTo>
                        <a:lnTo>
                          <a:pt x="0" y="0"/>
                        </a:lnTo>
                        <a:lnTo>
                          <a:pt x="53" y="0"/>
                        </a:lnTo>
                        <a:lnTo>
                          <a:pt x="53"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0" name="Freeform 538"/>
                  <p:cNvSpPr>
                    <a:spLocks/>
                  </p:cNvSpPr>
                  <p:nvPr/>
                </p:nvSpPr>
                <p:spPr bwMode="auto">
                  <a:xfrm>
                    <a:off x="2720975" y="2408238"/>
                    <a:ext cx="25400" cy="615950"/>
                  </a:xfrm>
                  <a:custGeom>
                    <a:avLst/>
                    <a:gdLst>
                      <a:gd name="T0" fmla="*/ 2147483646 w 53"/>
                      <a:gd name="T1" fmla="*/ 2147483646 h 1307"/>
                      <a:gd name="T2" fmla="*/ 2147483646 w 53"/>
                      <a:gd name="T3" fmla="*/ 2147483646 h 1307"/>
                      <a:gd name="T4" fmla="*/ 0 w 53"/>
                      <a:gd name="T5" fmla="*/ 2147483646 h 1307"/>
                      <a:gd name="T6" fmla="*/ 0 w 53"/>
                      <a:gd name="T7" fmla="*/ 0 h 1307"/>
                      <a:gd name="T8" fmla="*/ 2147483646 w 53"/>
                      <a:gd name="T9" fmla="*/ 0 h 1307"/>
                      <a:gd name="T10" fmla="*/ 2147483646 w 53"/>
                      <a:gd name="T11" fmla="*/ 2147483646 h 1307"/>
                      <a:gd name="T12" fmla="*/ 0 60000 65536"/>
                      <a:gd name="T13" fmla="*/ 0 60000 65536"/>
                      <a:gd name="T14" fmla="*/ 0 60000 65536"/>
                      <a:gd name="T15" fmla="*/ 0 60000 65536"/>
                      <a:gd name="T16" fmla="*/ 0 60000 65536"/>
                      <a:gd name="T17" fmla="*/ 0 60000 65536"/>
                      <a:gd name="T18" fmla="*/ 0 w 53"/>
                      <a:gd name="T19" fmla="*/ 0 h 1307"/>
                      <a:gd name="T20" fmla="*/ 53 w 53"/>
                      <a:gd name="T21" fmla="*/ 1307 h 1307"/>
                    </a:gdLst>
                    <a:ahLst/>
                    <a:cxnLst>
                      <a:cxn ang="T12">
                        <a:pos x="T0" y="T1"/>
                      </a:cxn>
                      <a:cxn ang="T13">
                        <a:pos x="T2" y="T3"/>
                      </a:cxn>
                      <a:cxn ang="T14">
                        <a:pos x="T4" y="T5"/>
                      </a:cxn>
                      <a:cxn ang="T15">
                        <a:pos x="T6" y="T7"/>
                      </a:cxn>
                      <a:cxn ang="T16">
                        <a:pos x="T8" y="T9"/>
                      </a:cxn>
                      <a:cxn ang="T17">
                        <a:pos x="T10" y="T11"/>
                      </a:cxn>
                    </a:cxnLst>
                    <a:rect l="T18" t="T19" r="T20" b="T21"/>
                    <a:pathLst>
                      <a:path w="53" h="1307">
                        <a:moveTo>
                          <a:pt x="53" y="1307"/>
                        </a:moveTo>
                        <a:lnTo>
                          <a:pt x="53" y="1307"/>
                        </a:lnTo>
                        <a:lnTo>
                          <a:pt x="0" y="1307"/>
                        </a:lnTo>
                        <a:lnTo>
                          <a:pt x="0" y="0"/>
                        </a:lnTo>
                        <a:lnTo>
                          <a:pt x="53" y="0"/>
                        </a:lnTo>
                        <a:lnTo>
                          <a:pt x="53" y="13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1" name="Freeform 539"/>
                  <p:cNvSpPr>
                    <a:spLocks/>
                  </p:cNvSpPr>
                  <p:nvPr/>
                </p:nvSpPr>
                <p:spPr bwMode="auto">
                  <a:xfrm>
                    <a:off x="3089275" y="2408238"/>
                    <a:ext cx="23813" cy="596900"/>
                  </a:xfrm>
                  <a:custGeom>
                    <a:avLst/>
                    <a:gdLst>
                      <a:gd name="T0" fmla="*/ 2147483646 w 53"/>
                      <a:gd name="T1" fmla="*/ 2147483646 h 1268"/>
                      <a:gd name="T2" fmla="*/ 2147483646 w 53"/>
                      <a:gd name="T3" fmla="*/ 2147483646 h 1268"/>
                      <a:gd name="T4" fmla="*/ 0 w 53"/>
                      <a:gd name="T5" fmla="*/ 2147483646 h 1268"/>
                      <a:gd name="T6" fmla="*/ 0 w 53"/>
                      <a:gd name="T7" fmla="*/ 0 h 1268"/>
                      <a:gd name="T8" fmla="*/ 2147483646 w 53"/>
                      <a:gd name="T9" fmla="*/ 0 h 1268"/>
                      <a:gd name="T10" fmla="*/ 2147483646 w 53"/>
                      <a:gd name="T11" fmla="*/ 2147483646 h 1268"/>
                      <a:gd name="T12" fmla="*/ 0 60000 65536"/>
                      <a:gd name="T13" fmla="*/ 0 60000 65536"/>
                      <a:gd name="T14" fmla="*/ 0 60000 65536"/>
                      <a:gd name="T15" fmla="*/ 0 60000 65536"/>
                      <a:gd name="T16" fmla="*/ 0 60000 65536"/>
                      <a:gd name="T17" fmla="*/ 0 60000 65536"/>
                      <a:gd name="T18" fmla="*/ 0 w 53"/>
                      <a:gd name="T19" fmla="*/ 0 h 1268"/>
                      <a:gd name="T20" fmla="*/ 53 w 53"/>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3" h="1268">
                        <a:moveTo>
                          <a:pt x="53" y="1268"/>
                        </a:moveTo>
                        <a:lnTo>
                          <a:pt x="53" y="1268"/>
                        </a:lnTo>
                        <a:lnTo>
                          <a:pt x="0" y="1268"/>
                        </a:lnTo>
                        <a:lnTo>
                          <a:pt x="0" y="0"/>
                        </a:lnTo>
                        <a:lnTo>
                          <a:pt x="53" y="0"/>
                        </a:lnTo>
                        <a:lnTo>
                          <a:pt x="53"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 name="Freeform 540"/>
                  <p:cNvSpPr>
                    <a:spLocks/>
                  </p:cNvSpPr>
                  <p:nvPr/>
                </p:nvSpPr>
                <p:spPr bwMode="auto">
                  <a:xfrm>
                    <a:off x="2905125" y="2408238"/>
                    <a:ext cx="25400" cy="703263"/>
                  </a:xfrm>
                  <a:custGeom>
                    <a:avLst/>
                    <a:gdLst>
                      <a:gd name="T0" fmla="*/ 2147483646 w 53"/>
                      <a:gd name="T1" fmla="*/ 2147483646 h 1494"/>
                      <a:gd name="T2" fmla="*/ 2147483646 w 53"/>
                      <a:gd name="T3" fmla="*/ 2147483646 h 1494"/>
                      <a:gd name="T4" fmla="*/ 0 w 53"/>
                      <a:gd name="T5" fmla="*/ 2147483646 h 1494"/>
                      <a:gd name="T6" fmla="*/ 0 w 53"/>
                      <a:gd name="T7" fmla="*/ 0 h 1494"/>
                      <a:gd name="T8" fmla="*/ 2147483646 w 53"/>
                      <a:gd name="T9" fmla="*/ 0 h 1494"/>
                      <a:gd name="T10" fmla="*/ 2147483646 w 53"/>
                      <a:gd name="T11" fmla="*/ 2147483646 h 1494"/>
                      <a:gd name="T12" fmla="*/ 0 60000 65536"/>
                      <a:gd name="T13" fmla="*/ 0 60000 65536"/>
                      <a:gd name="T14" fmla="*/ 0 60000 65536"/>
                      <a:gd name="T15" fmla="*/ 0 60000 65536"/>
                      <a:gd name="T16" fmla="*/ 0 60000 65536"/>
                      <a:gd name="T17" fmla="*/ 0 60000 65536"/>
                      <a:gd name="T18" fmla="*/ 0 w 53"/>
                      <a:gd name="T19" fmla="*/ 0 h 1494"/>
                      <a:gd name="T20" fmla="*/ 53 w 53"/>
                      <a:gd name="T21" fmla="*/ 1494 h 1494"/>
                    </a:gdLst>
                    <a:ahLst/>
                    <a:cxnLst>
                      <a:cxn ang="T12">
                        <a:pos x="T0" y="T1"/>
                      </a:cxn>
                      <a:cxn ang="T13">
                        <a:pos x="T2" y="T3"/>
                      </a:cxn>
                      <a:cxn ang="T14">
                        <a:pos x="T4" y="T5"/>
                      </a:cxn>
                      <a:cxn ang="T15">
                        <a:pos x="T6" y="T7"/>
                      </a:cxn>
                      <a:cxn ang="T16">
                        <a:pos x="T8" y="T9"/>
                      </a:cxn>
                      <a:cxn ang="T17">
                        <a:pos x="T10" y="T11"/>
                      </a:cxn>
                    </a:cxnLst>
                    <a:rect l="T18" t="T19" r="T20" b="T21"/>
                    <a:pathLst>
                      <a:path w="53" h="1494">
                        <a:moveTo>
                          <a:pt x="53" y="1494"/>
                        </a:moveTo>
                        <a:lnTo>
                          <a:pt x="53" y="1494"/>
                        </a:lnTo>
                        <a:lnTo>
                          <a:pt x="0" y="1494"/>
                        </a:lnTo>
                        <a:lnTo>
                          <a:pt x="0" y="0"/>
                        </a:lnTo>
                        <a:lnTo>
                          <a:pt x="53" y="0"/>
                        </a:lnTo>
                        <a:lnTo>
                          <a:pt x="53" y="149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3" name="Freeform 541"/>
                  <p:cNvSpPr>
                    <a:spLocks/>
                  </p:cNvSpPr>
                  <p:nvPr/>
                </p:nvSpPr>
                <p:spPr bwMode="auto">
                  <a:xfrm>
                    <a:off x="3271838" y="2389188"/>
                    <a:ext cx="25400" cy="722313"/>
                  </a:xfrm>
                  <a:custGeom>
                    <a:avLst/>
                    <a:gdLst>
                      <a:gd name="T0" fmla="*/ 2147483646 w 53"/>
                      <a:gd name="T1" fmla="*/ 2147483646 h 1533"/>
                      <a:gd name="T2" fmla="*/ 2147483646 w 53"/>
                      <a:gd name="T3" fmla="*/ 2147483646 h 1533"/>
                      <a:gd name="T4" fmla="*/ 0 w 53"/>
                      <a:gd name="T5" fmla="*/ 2147483646 h 1533"/>
                      <a:gd name="T6" fmla="*/ 0 w 53"/>
                      <a:gd name="T7" fmla="*/ 0 h 1533"/>
                      <a:gd name="T8" fmla="*/ 2147483646 w 53"/>
                      <a:gd name="T9" fmla="*/ 0 h 1533"/>
                      <a:gd name="T10" fmla="*/ 2147483646 w 53"/>
                      <a:gd name="T11" fmla="*/ 2147483646 h 1533"/>
                      <a:gd name="T12" fmla="*/ 0 60000 65536"/>
                      <a:gd name="T13" fmla="*/ 0 60000 65536"/>
                      <a:gd name="T14" fmla="*/ 0 60000 65536"/>
                      <a:gd name="T15" fmla="*/ 0 60000 65536"/>
                      <a:gd name="T16" fmla="*/ 0 60000 65536"/>
                      <a:gd name="T17" fmla="*/ 0 60000 65536"/>
                      <a:gd name="T18" fmla="*/ 0 w 53"/>
                      <a:gd name="T19" fmla="*/ 0 h 1533"/>
                      <a:gd name="T20" fmla="*/ 53 w 53"/>
                      <a:gd name="T21" fmla="*/ 1533 h 1533"/>
                    </a:gdLst>
                    <a:ahLst/>
                    <a:cxnLst>
                      <a:cxn ang="T12">
                        <a:pos x="T0" y="T1"/>
                      </a:cxn>
                      <a:cxn ang="T13">
                        <a:pos x="T2" y="T3"/>
                      </a:cxn>
                      <a:cxn ang="T14">
                        <a:pos x="T4" y="T5"/>
                      </a:cxn>
                      <a:cxn ang="T15">
                        <a:pos x="T6" y="T7"/>
                      </a:cxn>
                      <a:cxn ang="T16">
                        <a:pos x="T8" y="T9"/>
                      </a:cxn>
                      <a:cxn ang="T17">
                        <a:pos x="T10" y="T11"/>
                      </a:cxn>
                    </a:cxnLst>
                    <a:rect l="T18" t="T19" r="T20" b="T21"/>
                    <a:pathLst>
                      <a:path w="53" h="1533">
                        <a:moveTo>
                          <a:pt x="53" y="1533"/>
                        </a:moveTo>
                        <a:lnTo>
                          <a:pt x="53" y="1533"/>
                        </a:lnTo>
                        <a:lnTo>
                          <a:pt x="0" y="1533"/>
                        </a:lnTo>
                        <a:lnTo>
                          <a:pt x="0" y="0"/>
                        </a:lnTo>
                        <a:lnTo>
                          <a:pt x="53" y="0"/>
                        </a:lnTo>
                        <a:lnTo>
                          <a:pt x="53" y="153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4" name="Freeform 542"/>
                  <p:cNvSpPr>
                    <a:spLocks/>
                  </p:cNvSpPr>
                  <p:nvPr/>
                </p:nvSpPr>
                <p:spPr bwMode="auto">
                  <a:xfrm>
                    <a:off x="3089275" y="2408238"/>
                    <a:ext cx="23813" cy="615950"/>
                  </a:xfrm>
                  <a:custGeom>
                    <a:avLst/>
                    <a:gdLst>
                      <a:gd name="T0" fmla="*/ 2147483646 w 53"/>
                      <a:gd name="T1" fmla="*/ 2147483646 h 1307"/>
                      <a:gd name="T2" fmla="*/ 2147483646 w 53"/>
                      <a:gd name="T3" fmla="*/ 2147483646 h 1307"/>
                      <a:gd name="T4" fmla="*/ 0 w 53"/>
                      <a:gd name="T5" fmla="*/ 2147483646 h 1307"/>
                      <a:gd name="T6" fmla="*/ 0 w 53"/>
                      <a:gd name="T7" fmla="*/ 0 h 1307"/>
                      <a:gd name="T8" fmla="*/ 2147483646 w 53"/>
                      <a:gd name="T9" fmla="*/ 0 h 1307"/>
                      <a:gd name="T10" fmla="*/ 2147483646 w 53"/>
                      <a:gd name="T11" fmla="*/ 2147483646 h 1307"/>
                      <a:gd name="T12" fmla="*/ 0 60000 65536"/>
                      <a:gd name="T13" fmla="*/ 0 60000 65536"/>
                      <a:gd name="T14" fmla="*/ 0 60000 65536"/>
                      <a:gd name="T15" fmla="*/ 0 60000 65536"/>
                      <a:gd name="T16" fmla="*/ 0 60000 65536"/>
                      <a:gd name="T17" fmla="*/ 0 60000 65536"/>
                      <a:gd name="T18" fmla="*/ 0 w 53"/>
                      <a:gd name="T19" fmla="*/ 0 h 1307"/>
                      <a:gd name="T20" fmla="*/ 53 w 53"/>
                      <a:gd name="T21" fmla="*/ 1307 h 1307"/>
                    </a:gdLst>
                    <a:ahLst/>
                    <a:cxnLst>
                      <a:cxn ang="T12">
                        <a:pos x="T0" y="T1"/>
                      </a:cxn>
                      <a:cxn ang="T13">
                        <a:pos x="T2" y="T3"/>
                      </a:cxn>
                      <a:cxn ang="T14">
                        <a:pos x="T4" y="T5"/>
                      </a:cxn>
                      <a:cxn ang="T15">
                        <a:pos x="T6" y="T7"/>
                      </a:cxn>
                      <a:cxn ang="T16">
                        <a:pos x="T8" y="T9"/>
                      </a:cxn>
                      <a:cxn ang="T17">
                        <a:pos x="T10" y="T11"/>
                      </a:cxn>
                    </a:cxnLst>
                    <a:rect l="T18" t="T19" r="T20" b="T21"/>
                    <a:pathLst>
                      <a:path w="53" h="1307">
                        <a:moveTo>
                          <a:pt x="53" y="1307"/>
                        </a:moveTo>
                        <a:lnTo>
                          <a:pt x="53" y="1307"/>
                        </a:lnTo>
                        <a:lnTo>
                          <a:pt x="0" y="1307"/>
                        </a:lnTo>
                        <a:lnTo>
                          <a:pt x="0" y="0"/>
                        </a:lnTo>
                        <a:lnTo>
                          <a:pt x="53" y="0"/>
                        </a:lnTo>
                        <a:lnTo>
                          <a:pt x="53" y="13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5" name="Freeform 543"/>
                  <p:cNvSpPr>
                    <a:spLocks/>
                  </p:cNvSpPr>
                  <p:nvPr/>
                </p:nvSpPr>
                <p:spPr bwMode="auto">
                  <a:xfrm>
                    <a:off x="2720975" y="3024188"/>
                    <a:ext cx="25400"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6" name="Freeform 544"/>
                  <p:cNvSpPr>
                    <a:spLocks/>
                  </p:cNvSpPr>
                  <p:nvPr/>
                </p:nvSpPr>
                <p:spPr bwMode="auto">
                  <a:xfrm>
                    <a:off x="2720975" y="3024188"/>
                    <a:ext cx="25400"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7" name="Freeform 545"/>
                  <p:cNvSpPr>
                    <a:spLocks/>
                  </p:cNvSpPr>
                  <p:nvPr/>
                </p:nvSpPr>
                <p:spPr bwMode="auto">
                  <a:xfrm>
                    <a:off x="3089275" y="3024188"/>
                    <a:ext cx="23813"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8" name="Freeform 546"/>
                  <p:cNvSpPr>
                    <a:spLocks/>
                  </p:cNvSpPr>
                  <p:nvPr/>
                </p:nvSpPr>
                <p:spPr bwMode="auto">
                  <a:xfrm>
                    <a:off x="3089275" y="3024188"/>
                    <a:ext cx="23813"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9" name="Freeform 547"/>
                  <p:cNvSpPr>
                    <a:spLocks noEditPoints="1"/>
                  </p:cNvSpPr>
                  <p:nvPr/>
                </p:nvSpPr>
                <p:spPr bwMode="auto">
                  <a:xfrm>
                    <a:off x="2536825" y="2174875"/>
                    <a:ext cx="250825" cy="76200"/>
                  </a:xfrm>
                  <a:custGeom>
                    <a:avLst/>
                    <a:gdLst>
                      <a:gd name="T0" fmla="*/ 2147483646 w 534"/>
                      <a:gd name="T1" fmla="*/ 2147483646 h 162"/>
                      <a:gd name="T2" fmla="*/ 2147483646 w 534"/>
                      <a:gd name="T3" fmla="*/ 2147483646 h 162"/>
                      <a:gd name="T4" fmla="*/ 2147483646 w 534"/>
                      <a:gd name="T5" fmla="*/ 2147483646 h 162"/>
                      <a:gd name="T6" fmla="*/ 2147483646 w 534"/>
                      <a:gd name="T7" fmla="*/ 2147483646 h 162"/>
                      <a:gd name="T8" fmla="*/ 2147483646 w 534"/>
                      <a:gd name="T9" fmla="*/ 2147483646 h 162"/>
                      <a:gd name="T10" fmla="*/ 2147483646 w 534"/>
                      <a:gd name="T11" fmla="*/ 2147483646 h 162"/>
                      <a:gd name="T12" fmla="*/ 2147483646 w 534"/>
                      <a:gd name="T13" fmla="*/ 2147483646 h 162"/>
                      <a:gd name="T14" fmla="*/ 2147483646 w 534"/>
                      <a:gd name="T15" fmla="*/ 2147483646 h 162"/>
                      <a:gd name="T16" fmla="*/ 2147483646 w 534"/>
                      <a:gd name="T17" fmla="*/ 2147483646 h 162"/>
                      <a:gd name="T18" fmla="*/ 2147483646 w 534"/>
                      <a:gd name="T19" fmla="*/ 2147483646 h 162"/>
                      <a:gd name="T20" fmla="*/ 2147483646 w 534"/>
                      <a:gd name="T21" fmla="*/ 2147483646 h 162"/>
                      <a:gd name="T22" fmla="*/ 2147483646 w 534"/>
                      <a:gd name="T23" fmla="*/ 2147483646 h 162"/>
                      <a:gd name="T24" fmla="*/ 2147483646 w 534"/>
                      <a:gd name="T25" fmla="*/ 0 h 162"/>
                      <a:gd name="T26" fmla="*/ 2147483646 w 534"/>
                      <a:gd name="T27" fmla="*/ 0 h 162"/>
                      <a:gd name="T28" fmla="*/ 2147483646 w 534"/>
                      <a:gd name="T29" fmla="*/ 2147483646 h 162"/>
                      <a:gd name="T30" fmla="*/ 2147483646 w 534"/>
                      <a:gd name="T31" fmla="*/ 2147483646 h 162"/>
                      <a:gd name="T32" fmla="*/ 2147483646 w 534"/>
                      <a:gd name="T33" fmla="*/ 2147483646 h 162"/>
                      <a:gd name="T34" fmla="*/ 2147483646 w 534"/>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162"/>
                      <a:gd name="T56" fmla="*/ 534 w 534"/>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162">
                        <a:moveTo>
                          <a:pt x="100" y="109"/>
                        </a:moveTo>
                        <a:lnTo>
                          <a:pt x="100" y="109"/>
                        </a:lnTo>
                        <a:lnTo>
                          <a:pt x="399" y="109"/>
                        </a:lnTo>
                        <a:lnTo>
                          <a:pt x="447" y="54"/>
                        </a:lnTo>
                        <a:lnTo>
                          <a:pt x="163" y="54"/>
                        </a:lnTo>
                        <a:lnTo>
                          <a:pt x="100" y="109"/>
                        </a:lnTo>
                        <a:close/>
                        <a:moveTo>
                          <a:pt x="411" y="162"/>
                        </a:moveTo>
                        <a:lnTo>
                          <a:pt x="411" y="162"/>
                        </a:lnTo>
                        <a:lnTo>
                          <a:pt x="29" y="162"/>
                        </a:lnTo>
                        <a:cubicBezTo>
                          <a:pt x="18" y="162"/>
                          <a:pt x="8" y="156"/>
                          <a:pt x="4" y="145"/>
                        </a:cubicBezTo>
                        <a:cubicBezTo>
                          <a:pt x="0" y="135"/>
                          <a:pt x="3" y="123"/>
                          <a:pt x="11" y="116"/>
                        </a:cubicBezTo>
                        <a:lnTo>
                          <a:pt x="135" y="7"/>
                        </a:lnTo>
                        <a:cubicBezTo>
                          <a:pt x="140" y="3"/>
                          <a:pt x="146" y="0"/>
                          <a:pt x="153" y="0"/>
                        </a:cubicBezTo>
                        <a:lnTo>
                          <a:pt x="506" y="0"/>
                        </a:lnTo>
                        <a:cubicBezTo>
                          <a:pt x="516" y="0"/>
                          <a:pt x="525" y="6"/>
                          <a:pt x="530" y="16"/>
                        </a:cubicBezTo>
                        <a:cubicBezTo>
                          <a:pt x="534" y="25"/>
                          <a:pt x="533" y="37"/>
                          <a:pt x="526" y="44"/>
                        </a:cubicBezTo>
                        <a:lnTo>
                          <a:pt x="431" y="153"/>
                        </a:lnTo>
                        <a:cubicBezTo>
                          <a:pt x="426" y="159"/>
                          <a:pt x="419" y="162"/>
                          <a:pt x="411"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0" name="Freeform 548"/>
                  <p:cNvSpPr>
                    <a:spLocks noEditPoints="1"/>
                  </p:cNvSpPr>
                  <p:nvPr/>
                </p:nvSpPr>
                <p:spPr bwMode="auto">
                  <a:xfrm>
                    <a:off x="2720975" y="2174875"/>
                    <a:ext cx="228600" cy="76200"/>
                  </a:xfrm>
                  <a:custGeom>
                    <a:avLst/>
                    <a:gdLst>
                      <a:gd name="T0" fmla="*/ 2147483646 w 487"/>
                      <a:gd name="T1" fmla="*/ 2147483646 h 162"/>
                      <a:gd name="T2" fmla="*/ 2147483646 w 487"/>
                      <a:gd name="T3" fmla="*/ 2147483646 h 162"/>
                      <a:gd name="T4" fmla="*/ 2147483646 w 487"/>
                      <a:gd name="T5" fmla="*/ 2147483646 h 162"/>
                      <a:gd name="T6" fmla="*/ 2147483646 w 487"/>
                      <a:gd name="T7" fmla="*/ 2147483646 h 162"/>
                      <a:gd name="T8" fmla="*/ 2147483646 w 487"/>
                      <a:gd name="T9" fmla="*/ 2147483646 h 162"/>
                      <a:gd name="T10" fmla="*/ 2147483646 w 487"/>
                      <a:gd name="T11" fmla="*/ 2147483646 h 162"/>
                      <a:gd name="T12" fmla="*/ 2147483646 w 487"/>
                      <a:gd name="T13" fmla="*/ 2147483646 h 162"/>
                      <a:gd name="T14" fmla="*/ 2147483646 w 487"/>
                      <a:gd name="T15" fmla="*/ 2147483646 h 162"/>
                      <a:gd name="T16" fmla="*/ 2147483646 w 487"/>
                      <a:gd name="T17" fmla="*/ 2147483646 h 162"/>
                      <a:gd name="T18" fmla="*/ 2147483646 w 487"/>
                      <a:gd name="T19" fmla="*/ 2147483646 h 162"/>
                      <a:gd name="T20" fmla="*/ 2147483646 w 487"/>
                      <a:gd name="T21" fmla="*/ 2147483646 h 162"/>
                      <a:gd name="T22" fmla="*/ 2147483646 w 487"/>
                      <a:gd name="T23" fmla="*/ 2147483646 h 162"/>
                      <a:gd name="T24" fmla="*/ 2147483646 w 487"/>
                      <a:gd name="T25" fmla="*/ 0 h 162"/>
                      <a:gd name="T26" fmla="*/ 2147483646 w 487"/>
                      <a:gd name="T27" fmla="*/ 0 h 162"/>
                      <a:gd name="T28" fmla="*/ 2147483646 w 487"/>
                      <a:gd name="T29" fmla="*/ 2147483646 h 162"/>
                      <a:gd name="T30" fmla="*/ 2147483646 w 487"/>
                      <a:gd name="T31" fmla="*/ 2147483646 h 162"/>
                      <a:gd name="T32" fmla="*/ 2147483646 w 487"/>
                      <a:gd name="T33" fmla="*/ 2147483646 h 162"/>
                      <a:gd name="T34" fmla="*/ 2147483646 w 487"/>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7"/>
                      <a:gd name="T55" fmla="*/ 0 h 162"/>
                      <a:gd name="T56" fmla="*/ 487 w 487"/>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7" h="162">
                        <a:moveTo>
                          <a:pt x="80" y="109"/>
                        </a:moveTo>
                        <a:lnTo>
                          <a:pt x="80" y="109"/>
                        </a:lnTo>
                        <a:lnTo>
                          <a:pt x="400" y="109"/>
                        </a:lnTo>
                        <a:lnTo>
                          <a:pt x="421" y="54"/>
                        </a:lnTo>
                        <a:lnTo>
                          <a:pt x="120" y="54"/>
                        </a:lnTo>
                        <a:lnTo>
                          <a:pt x="80" y="109"/>
                        </a:lnTo>
                        <a:close/>
                        <a:moveTo>
                          <a:pt x="418" y="162"/>
                        </a:moveTo>
                        <a:lnTo>
                          <a:pt x="418" y="162"/>
                        </a:lnTo>
                        <a:lnTo>
                          <a:pt x="28" y="162"/>
                        </a:lnTo>
                        <a:cubicBezTo>
                          <a:pt x="18" y="162"/>
                          <a:pt x="9" y="157"/>
                          <a:pt x="4" y="148"/>
                        </a:cubicBezTo>
                        <a:cubicBezTo>
                          <a:pt x="0" y="139"/>
                          <a:pt x="1" y="128"/>
                          <a:pt x="7" y="120"/>
                        </a:cubicBezTo>
                        <a:lnTo>
                          <a:pt x="85" y="11"/>
                        </a:lnTo>
                        <a:cubicBezTo>
                          <a:pt x="90" y="4"/>
                          <a:pt x="98" y="0"/>
                          <a:pt x="107" y="0"/>
                        </a:cubicBezTo>
                        <a:lnTo>
                          <a:pt x="459" y="0"/>
                        </a:lnTo>
                        <a:cubicBezTo>
                          <a:pt x="468" y="0"/>
                          <a:pt x="476" y="5"/>
                          <a:pt x="481" y="12"/>
                        </a:cubicBezTo>
                        <a:cubicBezTo>
                          <a:pt x="486" y="19"/>
                          <a:pt x="487" y="28"/>
                          <a:pt x="484" y="36"/>
                        </a:cubicBezTo>
                        <a:lnTo>
                          <a:pt x="443" y="145"/>
                        </a:lnTo>
                        <a:cubicBezTo>
                          <a:pt x="439" y="156"/>
                          <a:pt x="429" y="162"/>
                          <a:pt x="418"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1" name="Freeform 549"/>
                  <p:cNvSpPr>
                    <a:spLocks noEditPoints="1"/>
                  </p:cNvSpPr>
                  <p:nvPr/>
                </p:nvSpPr>
                <p:spPr bwMode="auto">
                  <a:xfrm>
                    <a:off x="2903538" y="2174875"/>
                    <a:ext cx="209550" cy="76200"/>
                  </a:xfrm>
                  <a:custGeom>
                    <a:avLst/>
                    <a:gdLst>
                      <a:gd name="T0" fmla="*/ 2147483646 w 445"/>
                      <a:gd name="T1" fmla="*/ 2147483646 h 162"/>
                      <a:gd name="T2" fmla="*/ 2147483646 w 445"/>
                      <a:gd name="T3" fmla="*/ 2147483646 h 162"/>
                      <a:gd name="T4" fmla="*/ 2147483646 w 445"/>
                      <a:gd name="T5" fmla="*/ 2147483646 h 162"/>
                      <a:gd name="T6" fmla="*/ 2147483646 w 445"/>
                      <a:gd name="T7" fmla="*/ 2147483646 h 162"/>
                      <a:gd name="T8" fmla="*/ 2147483646 w 445"/>
                      <a:gd name="T9" fmla="*/ 2147483646 h 162"/>
                      <a:gd name="T10" fmla="*/ 2147483646 w 445"/>
                      <a:gd name="T11" fmla="*/ 2147483646 h 162"/>
                      <a:gd name="T12" fmla="*/ 2147483646 w 445"/>
                      <a:gd name="T13" fmla="*/ 2147483646 h 162"/>
                      <a:gd name="T14" fmla="*/ 2147483646 w 445"/>
                      <a:gd name="T15" fmla="*/ 2147483646 h 162"/>
                      <a:gd name="T16" fmla="*/ 2147483646 w 445"/>
                      <a:gd name="T17" fmla="*/ 2147483646 h 162"/>
                      <a:gd name="T18" fmla="*/ 2147483646 w 445"/>
                      <a:gd name="T19" fmla="*/ 2147483646 h 162"/>
                      <a:gd name="T20" fmla="*/ 2147483646 w 445"/>
                      <a:gd name="T21" fmla="*/ 2147483646 h 162"/>
                      <a:gd name="T22" fmla="*/ 2147483646 w 445"/>
                      <a:gd name="T23" fmla="*/ 2147483646 h 162"/>
                      <a:gd name="T24" fmla="*/ 2147483646 w 445"/>
                      <a:gd name="T25" fmla="*/ 2147483646 h 162"/>
                      <a:gd name="T26" fmla="*/ 2147483646 w 445"/>
                      <a:gd name="T27" fmla="*/ 0 h 162"/>
                      <a:gd name="T28" fmla="*/ 2147483646 w 445"/>
                      <a:gd name="T29" fmla="*/ 0 h 162"/>
                      <a:gd name="T30" fmla="*/ 2147483646 w 445"/>
                      <a:gd name="T31" fmla="*/ 2147483646 h 162"/>
                      <a:gd name="T32" fmla="*/ 2147483646 w 445"/>
                      <a:gd name="T33" fmla="*/ 2147483646 h 162"/>
                      <a:gd name="T34" fmla="*/ 2147483646 w 445"/>
                      <a:gd name="T35" fmla="*/ 2147483646 h 162"/>
                      <a:gd name="T36" fmla="*/ 2147483646 w 445"/>
                      <a:gd name="T37" fmla="*/ 2147483646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162"/>
                      <a:gd name="T59" fmla="*/ 445 w 445"/>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162">
                        <a:moveTo>
                          <a:pt x="67" y="109"/>
                        </a:moveTo>
                        <a:lnTo>
                          <a:pt x="67" y="109"/>
                        </a:lnTo>
                        <a:lnTo>
                          <a:pt x="386" y="109"/>
                        </a:lnTo>
                        <a:lnTo>
                          <a:pt x="376" y="54"/>
                        </a:lnTo>
                        <a:lnTo>
                          <a:pt x="87" y="54"/>
                        </a:lnTo>
                        <a:lnTo>
                          <a:pt x="67" y="109"/>
                        </a:lnTo>
                        <a:close/>
                        <a:moveTo>
                          <a:pt x="419" y="162"/>
                        </a:moveTo>
                        <a:lnTo>
                          <a:pt x="419" y="162"/>
                        </a:lnTo>
                        <a:cubicBezTo>
                          <a:pt x="418" y="162"/>
                          <a:pt x="418" y="162"/>
                          <a:pt x="418" y="162"/>
                        </a:cubicBezTo>
                        <a:lnTo>
                          <a:pt x="28" y="162"/>
                        </a:lnTo>
                        <a:cubicBezTo>
                          <a:pt x="19" y="162"/>
                          <a:pt x="11" y="158"/>
                          <a:pt x="6" y="151"/>
                        </a:cubicBezTo>
                        <a:cubicBezTo>
                          <a:pt x="1" y="144"/>
                          <a:pt x="0" y="135"/>
                          <a:pt x="3" y="126"/>
                        </a:cubicBezTo>
                        <a:lnTo>
                          <a:pt x="44" y="18"/>
                        </a:lnTo>
                        <a:cubicBezTo>
                          <a:pt x="48" y="7"/>
                          <a:pt x="58" y="0"/>
                          <a:pt x="69" y="0"/>
                        </a:cubicBezTo>
                        <a:lnTo>
                          <a:pt x="398" y="0"/>
                        </a:lnTo>
                        <a:cubicBezTo>
                          <a:pt x="411" y="0"/>
                          <a:pt x="422" y="10"/>
                          <a:pt x="424" y="22"/>
                        </a:cubicBezTo>
                        <a:lnTo>
                          <a:pt x="444" y="127"/>
                        </a:lnTo>
                        <a:cubicBezTo>
                          <a:pt x="445" y="130"/>
                          <a:pt x="445" y="133"/>
                          <a:pt x="445" y="136"/>
                        </a:cubicBezTo>
                        <a:cubicBezTo>
                          <a:pt x="445" y="151"/>
                          <a:pt x="433" y="162"/>
                          <a:pt x="419"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2" name="Freeform 550"/>
                  <p:cNvSpPr>
                    <a:spLocks noEditPoints="1"/>
                  </p:cNvSpPr>
                  <p:nvPr/>
                </p:nvSpPr>
                <p:spPr bwMode="auto">
                  <a:xfrm>
                    <a:off x="3078163" y="2174875"/>
                    <a:ext cx="219075" cy="76200"/>
                  </a:xfrm>
                  <a:custGeom>
                    <a:avLst/>
                    <a:gdLst>
                      <a:gd name="T0" fmla="*/ 2147483646 w 464"/>
                      <a:gd name="T1" fmla="*/ 2147483646 h 162"/>
                      <a:gd name="T2" fmla="*/ 2147483646 w 464"/>
                      <a:gd name="T3" fmla="*/ 2147483646 h 162"/>
                      <a:gd name="T4" fmla="*/ 2147483646 w 464"/>
                      <a:gd name="T5" fmla="*/ 2147483646 h 162"/>
                      <a:gd name="T6" fmla="*/ 2147483646 w 464"/>
                      <a:gd name="T7" fmla="*/ 2147483646 h 162"/>
                      <a:gd name="T8" fmla="*/ 2147483646 w 464"/>
                      <a:gd name="T9" fmla="*/ 2147483646 h 162"/>
                      <a:gd name="T10" fmla="*/ 2147483646 w 464"/>
                      <a:gd name="T11" fmla="*/ 2147483646 h 162"/>
                      <a:gd name="T12" fmla="*/ 2147483646 w 464"/>
                      <a:gd name="T13" fmla="*/ 2147483646 h 162"/>
                      <a:gd name="T14" fmla="*/ 2147483646 w 464"/>
                      <a:gd name="T15" fmla="*/ 2147483646 h 162"/>
                      <a:gd name="T16" fmla="*/ 2147483646 w 464"/>
                      <a:gd name="T17" fmla="*/ 2147483646 h 162"/>
                      <a:gd name="T18" fmla="*/ 2147483646 w 464"/>
                      <a:gd name="T19" fmla="*/ 2147483646 h 162"/>
                      <a:gd name="T20" fmla="*/ 2147483646 w 464"/>
                      <a:gd name="T21" fmla="*/ 2147483646 h 162"/>
                      <a:gd name="T22" fmla="*/ 2147483646 w 464"/>
                      <a:gd name="T23" fmla="*/ 2147483646 h 162"/>
                      <a:gd name="T24" fmla="*/ 2147483646 w 464"/>
                      <a:gd name="T25" fmla="*/ 2147483646 h 162"/>
                      <a:gd name="T26" fmla="*/ 2147483646 w 464"/>
                      <a:gd name="T27" fmla="*/ 0 h 162"/>
                      <a:gd name="T28" fmla="*/ 2147483646 w 464"/>
                      <a:gd name="T29" fmla="*/ 0 h 162"/>
                      <a:gd name="T30" fmla="*/ 2147483646 w 464"/>
                      <a:gd name="T31" fmla="*/ 2147483646 h 162"/>
                      <a:gd name="T32" fmla="*/ 2147483646 w 464"/>
                      <a:gd name="T33" fmla="*/ 2147483646 h 162"/>
                      <a:gd name="T34" fmla="*/ 2147483646 w 464"/>
                      <a:gd name="T35" fmla="*/ 2147483646 h 162"/>
                      <a:gd name="T36" fmla="*/ 2147483646 w 464"/>
                      <a:gd name="T37" fmla="*/ 2147483646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4"/>
                      <a:gd name="T58" fmla="*/ 0 h 162"/>
                      <a:gd name="T59" fmla="*/ 464 w 464"/>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4" h="162">
                        <a:moveTo>
                          <a:pt x="69" y="109"/>
                        </a:moveTo>
                        <a:lnTo>
                          <a:pt x="69" y="109"/>
                        </a:lnTo>
                        <a:lnTo>
                          <a:pt x="380" y="109"/>
                        </a:lnTo>
                        <a:lnTo>
                          <a:pt x="332" y="54"/>
                        </a:lnTo>
                        <a:lnTo>
                          <a:pt x="59" y="54"/>
                        </a:lnTo>
                        <a:lnTo>
                          <a:pt x="69" y="109"/>
                        </a:lnTo>
                        <a:close/>
                        <a:moveTo>
                          <a:pt x="438" y="162"/>
                        </a:moveTo>
                        <a:lnTo>
                          <a:pt x="438" y="162"/>
                        </a:lnTo>
                        <a:lnTo>
                          <a:pt x="437" y="162"/>
                        </a:lnTo>
                        <a:lnTo>
                          <a:pt x="47" y="162"/>
                        </a:lnTo>
                        <a:cubicBezTo>
                          <a:pt x="34" y="162"/>
                          <a:pt x="23" y="153"/>
                          <a:pt x="21" y="141"/>
                        </a:cubicBezTo>
                        <a:lnTo>
                          <a:pt x="1" y="32"/>
                        </a:lnTo>
                        <a:cubicBezTo>
                          <a:pt x="0" y="24"/>
                          <a:pt x="2" y="16"/>
                          <a:pt x="7" y="10"/>
                        </a:cubicBezTo>
                        <a:cubicBezTo>
                          <a:pt x="12" y="4"/>
                          <a:pt x="19" y="0"/>
                          <a:pt x="27" y="0"/>
                        </a:cubicBezTo>
                        <a:lnTo>
                          <a:pt x="345" y="0"/>
                        </a:lnTo>
                        <a:cubicBezTo>
                          <a:pt x="353" y="0"/>
                          <a:pt x="360" y="4"/>
                          <a:pt x="365" y="10"/>
                        </a:cubicBezTo>
                        <a:lnTo>
                          <a:pt x="456" y="116"/>
                        </a:lnTo>
                        <a:cubicBezTo>
                          <a:pt x="461" y="121"/>
                          <a:pt x="464" y="128"/>
                          <a:pt x="464" y="136"/>
                        </a:cubicBezTo>
                        <a:cubicBezTo>
                          <a:pt x="464" y="151"/>
                          <a:pt x="452" y="162"/>
                          <a:pt x="438"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3" name="Freeform 551"/>
                  <p:cNvSpPr>
                    <a:spLocks/>
                  </p:cNvSpPr>
                  <p:nvPr/>
                </p:nvSpPr>
                <p:spPr bwMode="auto">
                  <a:xfrm>
                    <a:off x="2552700" y="2382838"/>
                    <a:ext cx="742950" cy="12700"/>
                  </a:xfrm>
                  <a:custGeom>
                    <a:avLst/>
                    <a:gdLst>
                      <a:gd name="T0" fmla="*/ 2147483646 w 1579"/>
                      <a:gd name="T1" fmla="*/ 2147483646 h 26"/>
                      <a:gd name="T2" fmla="*/ 2147483646 w 1579"/>
                      <a:gd name="T3" fmla="*/ 2147483646 h 26"/>
                      <a:gd name="T4" fmla="*/ 0 w 1579"/>
                      <a:gd name="T5" fmla="*/ 2147483646 h 26"/>
                      <a:gd name="T6" fmla="*/ 0 w 1579"/>
                      <a:gd name="T7" fmla="*/ 0 h 26"/>
                      <a:gd name="T8" fmla="*/ 2147483646 w 1579"/>
                      <a:gd name="T9" fmla="*/ 0 h 26"/>
                      <a:gd name="T10" fmla="*/ 2147483646 w 1579"/>
                      <a:gd name="T11" fmla="*/ 2147483646 h 26"/>
                      <a:gd name="T12" fmla="*/ 0 60000 65536"/>
                      <a:gd name="T13" fmla="*/ 0 60000 65536"/>
                      <a:gd name="T14" fmla="*/ 0 60000 65536"/>
                      <a:gd name="T15" fmla="*/ 0 60000 65536"/>
                      <a:gd name="T16" fmla="*/ 0 60000 65536"/>
                      <a:gd name="T17" fmla="*/ 0 60000 65536"/>
                      <a:gd name="T18" fmla="*/ 0 w 1579"/>
                      <a:gd name="T19" fmla="*/ 0 h 26"/>
                      <a:gd name="T20" fmla="*/ 1579 w 157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79" h="26">
                        <a:moveTo>
                          <a:pt x="1579" y="26"/>
                        </a:moveTo>
                        <a:lnTo>
                          <a:pt x="1579" y="26"/>
                        </a:lnTo>
                        <a:lnTo>
                          <a:pt x="0" y="26"/>
                        </a:lnTo>
                        <a:lnTo>
                          <a:pt x="0" y="0"/>
                        </a:lnTo>
                        <a:lnTo>
                          <a:pt x="1579" y="0"/>
                        </a:lnTo>
                        <a:lnTo>
                          <a:pt x="1579" y="2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4" name="Freeform 552"/>
                  <p:cNvSpPr>
                    <a:spLocks/>
                  </p:cNvSpPr>
                  <p:nvPr/>
                </p:nvSpPr>
                <p:spPr bwMode="auto">
                  <a:xfrm>
                    <a:off x="2552700" y="2401888"/>
                    <a:ext cx="742950" cy="12700"/>
                  </a:xfrm>
                  <a:custGeom>
                    <a:avLst/>
                    <a:gdLst>
                      <a:gd name="T0" fmla="*/ 2147483646 w 1579"/>
                      <a:gd name="T1" fmla="*/ 2147483646 h 27"/>
                      <a:gd name="T2" fmla="*/ 2147483646 w 1579"/>
                      <a:gd name="T3" fmla="*/ 2147483646 h 27"/>
                      <a:gd name="T4" fmla="*/ 0 w 1579"/>
                      <a:gd name="T5" fmla="*/ 2147483646 h 27"/>
                      <a:gd name="T6" fmla="*/ 0 w 1579"/>
                      <a:gd name="T7" fmla="*/ 0 h 27"/>
                      <a:gd name="T8" fmla="*/ 2147483646 w 1579"/>
                      <a:gd name="T9" fmla="*/ 0 h 27"/>
                      <a:gd name="T10" fmla="*/ 2147483646 w 1579"/>
                      <a:gd name="T11" fmla="*/ 2147483646 h 27"/>
                      <a:gd name="T12" fmla="*/ 0 60000 65536"/>
                      <a:gd name="T13" fmla="*/ 0 60000 65536"/>
                      <a:gd name="T14" fmla="*/ 0 60000 65536"/>
                      <a:gd name="T15" fmla="*/ 0 60000 65536"/>
                      <a:gd name="T16" fmla="*/ 0 60000 65536"/>
                      <a:gd name="T17" fmla="*/ 0 60000 65536"/>
                      <a:gd name="T18" fmla="*/ 0 w 1579"/>
                      <a:gd name="T19" fmla="*/ 0 h 27"/>
                      <a:gd name="T20" fmla="*/ 1579 w 157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579" h="27">
                        <a:moveTo>
                          <a:pt x="1579" y="27"/>
                        </a:moveTo>
                        <a:lnTo>
                          <a:pt x="1579" y="27"/>
                        </a:lnTo>
                        <a:lnTo>
                          <a:pt x="0" y="27"/>
                        </a:lnTo>
                        <a:lnTo>
                          <a:pt x="0" y="0"/>
                        </a:lnTo>
                        <a:lnTo>
                          <a:pt x="1579" y="0"/>
                        </a:lnTo>
                        <a:lnTo>
                          <a:pt x="1579"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5" name="Freeform 553"/>
                  <p:cNvSpPr>
                    <a:spLocks/>
                  </p:cNvSpPr>
                  <p:nvPr/>
                </p:nvSpPr>
                <p:spPr bwMode="auto">
                  <a:xfrm>
                    <a:off x="2552700" y="2927350"/>
                    <a:ext cx="742950" cy="11113"/>
                  </a:xfrm>
                  <a:custGeom>
                    <a:avLst/>
                    <a:gdLst>
                      <a:gd name="T0" fmla="*/ 2147483646 w 1579"/>
                      <a:gd name="T1" fmla="*/ 2147483646 h 26"/>
                      <a:gd name="T2" fmla="*/ 2147483646 w 1579"/>
                      <a:gd name="T3" fmla="*/ 2147483646 h 26"/>
                      <a:gd name="T4" fmla="*/ 0 w 1579"/>
                      <a:gd name="T5" fmla="*/ 2147483646 h 26"/>
                      <a:gd name="T6" fmla="*/ 0 w 1579"/>
                      <a:gd name="T7" fmla="*/ 0 h 26"/>
                      <a:gd name="T8" fmla="*/ 2147483646 w 1579"/>
                      <a:gd name="T9" fmla="*/ 0 h 26"/>
                      <a:gd name="T10" fmla="*/ 2147483646 w 1579"/>
                      <a:gd name="T11" fmla="*/ 2147483646 h 26"/>
                      <a:gd name="T12" fmla="*/ 0 60000 65536"/>
                      <a:gd name="T13" fmla="*/ 0 60000 65536"/>
                      <a:gd name="T14" fmla="*/ 0 60000 65536"/>
                      <a:gd name="T15" fmla="*/ 0 60000 65536"/>
                      <a:gd name="T16" fmla="*/ 0 60000 65536"/>
                      <a:gd name="T17" fmla="*/ 0 60000 65536"/>
                      <a:gd name="T18" fmla="*/ 0 w 1579"/>
                      <a:gd name="T19" fmla="*/ 0 h 26"/>
                      <a:gd name="T20" fmla="*/ 1579 w 157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79" h="26">
                        <a:moveTo>
                          <a:pt x="1579" y="26"/>
                        </a:moveTo>
                        <a:lnTo>
                          <a:pt x="1579" y="26"/>
                        </a:lnTo>
                        <a:lnTo>
                          <a:pt x="0" y="26"/>
                        </a:lnTo>
                        <a:lnTo>
                          <a:pt x="0" y="0"/>
                        </a:lnTo>
                        <a:lnTo>
                          <a:pt x="1579" y="0"/>
                        </a:lnTo>
                        <a:lnTo>
                          <a:pt x="1579" y="2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6" name="Freeform 554"/>
                  <p:cNvSpPr>
                    <a:spLocks/>
                  </p:cNvSpPr>
                  <p:nvPr/>
                </p:nvSpPr>
                <p:spPr bwMode="auto">
                  <a:xfrm>
                    <a:off x="2552700" y="2944813"/>
                    <a:ext cx="742950" cy="12700"/>
                  </a:xfrm>
                  <a:custGeom>
                    <a:avLst/>
                    <a:gdLst>
                      <a:gd name="T0" fmla="*/ 2147483646 w 1579"/>
                      <a:gd name="T1" fmla="*/ 2147483646 h 27"/>
                      <a:gd name="T2" fmla="*/ 2147483646 w 1579"/>
                      <a:gd name="T3" fmla="*/ 2147483646 h 27"/>
                      <a:gd name="T4" fmla="*/ 0 w 1579"/>
                      <a:gd name="T5" fmla="*/ 2147483646 h 27"/>
                      <a:gd name="T6" fmla="*/ 0 w 1579"/>
                      <a:gd name="T7" fmla="*/ 0 h 27"/>
                      <a:gd name="T8" fmla="*/ 2147483646 w 1579"/>
                      <a:gd name="T9" fmla="*/ 0 h 27"/>
                      <a:gd name="T10" fmla="*/ 2147483646 w 1579"/>
                      <a:gd name="T11" fmla="*/ 2147483646 h 27"/>
                      <a:gd name="T12" fmla="*/ 0 60000 65536"/>
                      <a:gd name="T13" fmla="*/ 0 60000 65536"/>
                      <a:gd name="T14" fmla="*/ 0 60000 65536"/>
                      <a:gd name="T15" fmla="*/ 0 60000 65536"/>
                      <a:gd name="T16" fmla="*/ 0 60000 65536"/>
                      <a:gd name="T17" fmla="*/ 0 60000 65536"/>
                      <a:gd name="T18" fmla="*/ 0 w 1579"/>
                      <a:gd name="T19" fmla="*/ 0 h 27"/>
                      <a:gd name="T20" fmla="*/ 1579 w 157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579" h="27">
                        <a:moveTo>
                          <a:pt x="1579" y="27"/>
                        </a:moveTo>
                        <a:lnTo>
                          <a:pt x="1579" y="27"/>
                        </a:lnTo>
                        <a:lnTo>
                          <a:pt x="0" y="27"/>
                        </a:lnTo>
                        <a:lnTo>
                          <a:pt x="0" y="0"/>
                        </a:lnTo>
                        <a:lnTo>
                          <a:pt x="1579" y="0"/>
                        </a:lnTo>
                        <a:lnTo>
                          <a:pt x="1579"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7" name="Freeform 555"/>
                  <p:cNvSpPr>
                    <a:spLocks/>
                  </p:cNvSpPr>
                  <p:nvPr/>
                </p:nvSpPr>
                <p:spPr bwMode="auto">
                  <a:xfrm>
                    <a:off x="3043238" y="3098800"/>
                    <a:ext cx="254000" cy="25400"/>
                  </a:xfrm>
                  <a:custGeom>
                    <a:avLst/>
                    <a:gdLst>
                      <a:gd name="T0" fmla="*/ 2147483646 w 539"/>
                      <a:gd name="T1" fmla="*/ 2147483646 h 53"/>
                      <a:gd name="T2" fmla="*/ 2147483646 w 539"/>
                      <a:gd name="T3" fmla="*/ 2147483646 h 53"/>
                      <a:gd name="T4" fmla="*/ 2147483646 w 539"/>
                      <a:gd name="T5" fmla="*/ 2147483646 h 53"/>
                      <a:gd name="T6" fmla="*/ 0 w 539"/>
                      <a:gd name="T7" fmla="*/ 2147483646 h 53"/>
                      <a:gd name="T8" fmla="*/ 2147483646 w 539"/>
                      <a:gd name="T9" fmla="*/ 0 h 53"/>
                      <a:gd name="T10" fmla="*/ 2147483646 w 539"/>
                      <a:gd name="T11" fmla="*/ 0 h 53"/>
                      <a:gd name="T12" fmla="*/ 2147483646 w 539"/>
                      <a:gd name="T13" fmla="*/ 2147483646 h 53"/>
                      <a:gd name="T14" fmla="*/ 2147483646 w 539"/>
                      <a:gd name="T15" fmla="*/ 2147483646 h 53"/>
                      <a:gd name="T16" fmla="*/ 0 60000 65536"/>
                      <a:gd name="T17" fmla="*/ 0 60000 65536"/>
                      <a:gd name="T18" fmla="*/ 0 60000 65536"/>
                      <a:gd name="T19" fmla="*/ 0 60000 65536"/>
                      <a:gd name="T20" fmla="*/ 0 60000 65536"/>
                      <a:gd name="T21" fmla="*/ 0 60000 65536"/>
                      <a:gd name="T22" fmla="*/ 0 60000 65536"/>
                      <a:gd name="T23" fmla="*/ 0 60000 65536"/>
                      <a:gd name="T24" fmla="*/ 0 w 539"/>
                      <a:gd name="T25" fmla="*/ 0 h 53"/>
                      <a:gd name="T26" fmla="*/ 539 w 53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9" h="53">
                        <a:moveTo>
                          <a:pt x="512" y="53"/>
                        </a:moveTo>
                        <a:lnTo>
                          <a:pt x="512" y="53"/>
                        </a:lnTo>
                        <a:lnTo>
                          <a:pt x="27" y="53"/>
                        </a:lnTo>
                        <a:cubicBezTo>
                          <a:pt x="12" y="53"/>
                          <a:pt x="0" y="41"/>
                          <a:pt x="0" y="26"/>
                        </a:cubicBezTo>
                        <a:cubicBezTo>
                          <a:pt x="0" y="12"/>
                          <a:pt x="12" y="0"/>
                          <a:pt x="27" y="0"/>
                        </a:cubicBezTo>
                        <a:lnTo>
                          <a:pt x="512" y="0"/>
                        </a:lnTo>
                        <a:cubicBezTo>
                          <a:pt x="527" y="0"/>
                          <a:pt x="539" y="12"/>
                          <a:pt x="539" y="26"/>
                        </a:cubicBezTo>
                        <a:cubicBezTo>
                          <a:pt x="539" y="41"/>
                          <a:pt x="527" y="53"/>
                          <a:pt x="512" y="5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8" name="Freeform 556"/>
                  <p:cNvSpPr>
                    <a:spLocks/>
                  </p:cNvSpPr>
                  <p:nvPr/>
                </p:nvSpPr>
                <p:spPr bwMode="auto">
                  <a:xfrm>
                    <a:off x="2538413" y="3098800"/>
                    <a:ext cx="425450" cy="25400"/>
                  </a:xfrm>
                  <a:custGeom>
                    <a:avLst/>
                    <a:gdLst>
                      <a:gd name="T0" fmla="*/ 2147483646 w 907"/>
                      <a:gd name="T1" fmla="*/ 2147483646 h 53"/>
                      <a:gd name="T2" fmla="*/ 2147483646 w 907"/>
                      <a:gd name="T3" fmla="*/ 2147483646 h 53"/>
                      <a:gd name="T4" fmla="*/ 2147483646 w 907"/>
                      <a:gd name="T5" fmla="*/ 2147483646 h 53"/>
                      <a:gd name="T6" fmla="*/ 0 w 907"/>
                      <a:gd name="T7" fmla="*/ 2147483646 h 53"/>
                      <a:gd name="T8" fmla="*/ 2147483646 w 907"/>
                      <a:gd name="T9" fmla="*/ 0 h 53"/>
                      <a:gd name="T10" fmla="*/ 2147483646 w 907"/>
                      <a:gd name="T11" fmla="*/ 0 h 53"/>
                      <a:gd name="T12" fmla="*/ 2147483646 w 907"/>
                      <a:gd name="T13" fmla="*/ 2147483646 h 53"/>
                      <a:gd name="T14" fmla="*/ 2147483646 w 907"/>
                      <a:gd name="T15" fmla="*/ 2147483646 h 53"/>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53"/>
                      <a:gd name="T26" fmla="*/ 907 w 90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53">
                        <a:moveTo>
                          <a:pt x="881" y="53"/>
                        </a:moveTo>
                        <a:lnTo>
                          <a:pt x="881" y="53"/>
                        </a:lnTo>
                        <a:lnTo>
                          <a:pt x="27" y="53"/>
                        </a:lnTo>
                        <a:cubicBezTo>
                          <a:pt x="12" y="53"/>
                          <a:pt x="0" y="41"/>
                          <a:pt x="0" y="26"/>
                        </a:cubicBezTo>
                        <a:cubicBezTo>
                          <a:pt x="0" y="12"/>
                          <a:pt x="12" y="0"/>
                          <a:pt x="27" y="0"/>
                        </a:cubicBezTo>
                        <a:lnTo>
                          <a:pt x="881" y="0"/>
                        </a:lnTo>
                        <a:cubicBezTo>
                          <a:pt x="895" y="0"/>
                          <a:pt x="907" y="12"/>
                          <a:pt x="907" y="26"/>
                        </a:cubicBezTo>
                        <a:cubicBezTo>
                          <a:pt x="907" y="41"/>
                          <a:pt x="895" y="53"/>
                          <a:pt x="881" y="5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39" name="Freeform 557"/>
                  <p:cNvSpPr>
                    <a:spLocks/>
                  </p:cNvSpPr>
                  <p:nvPr/>
                </p:nvSpPr>
                <p:spPr bwMode="auto">
                  <a:xfrm>
                    <a:off x="2582863" y="2659063"/>
                    <a:ext cx="19050" cy="50800"/>
                  </a:xfrm>
                  <a:custGeom>
                    <a:avLst/>
                    <a:gdLst>
                      <a:gd name="T0" fmla="*/ 2147483646 w 40"/>
                      <a:gd name="T1" fmla="*/ 2147483646 h 108"/>
                      <a:gd name="T2" fmla="*/ 2147483646 w 40"/>
                      <a:gd name="T3" fmla="*/ 2147483646 h 108"/>
                      <a:gd name="T4" fmla="*/ 2147483646 w 40"/>
                      <a:gd name="T5" fmla="*/ 2147483646 h 108"/>
                      <a:gd name="T6" fmla="*/ 2147483646 w 40"/>
                      <a:gd name="T7" fmla="*/ 2147483646 h 108"/>
                      <a:gd name="T8" fmla="*/ 0 w 40"/>
                      <a:gd name="T9" fmla="*/ 2147483646 h 108"/>
                      <a:gd name="T10" fmla="*/ 0 w 40"/>
                      <a:gd name="T11" fmla="*/ 2147483646 h 108"/>
                      <a:gd name="T12" fmla="*/ 2147483646 w 40"/>
                      <a:gd name="T13" fmla="*/ 0 h 108"/>
                      <a:gd name="T14" fmla="*/ 2147483646 w 40"/>
                      <a:gd name="T15" fmla="*/ 0 h 108"/>
                      <a:gd name="T16" fmla="*/ 2147483646 w 40"/>
                      <a:gd name="T17" fmla="*/ 2147483646 h 108"/>
                      <a:gd name="T18" fmla="*/ 2147483646 w 40"/>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8"/>
                      <a:gd name="T32" fmla="*/ 40 w 4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8">
                        <a:moveTo>
                          <a:pt x="40" y="96"/>
                        </a:moveTo>
                        <a:lnTo>
                          <a:pt x="40" y="96"/>
                        </a:lnTo>
                        <a:cubicBezTo>
                          <a:pt x="40" y="103"/>
                          <a:pt x="35" y="108"/>
                          <a:pt x="28" y="108"/>
                        </a:cubicBezTo>
                        <a:lnTo>
                          <a:pt x="12" y="108"/>
                        </a:lnTo>
                        <a:cubicBezTo>
                          <a:pt x="6" y="108"/>
                          <a:pt x="0" y="103"/>
                          <a:pt x="0" y="96"/>
                        </a:cubicBezTo>
                        <a:lnTo>
                          <a:pt x="0" y="12"/>
                        </a:lnTo>
                        <a:cubicBezTo>
                          <a:pt x="0" y="5"/>
                          <a:pt x="6" y="0"/>
                          <a:pt x="12" y="0"/>
                        </a:cubicBezTo>
                        <a:lnTo>
                          <a:pt x="28" y="0"/>
                        </a:lnTo>
                        <a:cubicBezTo>
                          <a:pt x="35" y="0"/>
                          <a:pt x="40" y="5"/>
                          <a:pt x="40" y="12"/>
                        </a:cubicBezTo>
                        <a:lnTo>
                          <a:pt x="40"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0" name="Freeform 558"/>
                  <p:cNvSpPr>
                    <a:spLocks/>
                  </p:cNvSpPr>
                  <p:nvPr/>
                </p:nvSpPr>
                <p:spPr bwMode="auto">
                  <a:xfrm>
                    <a:off x="2767013" y="2659063"/>
                    <a:ext cx="19050" cy="50800"/>
                  </a:xfrm>
                  <a:custGeom>
                    <a:avLst/>
                    <a:gdLst>
                      <a:gd name="T0" fmla="*/ 2147483646 w 41"/>
                      <a:gd name="T1" fmla="*/ 2147483646 h 108"/>
                      <a:gd name="T2" fmla="*/ 2147483646 w 41"/>
                      <a:gd name="T3" fmla="*/ 2147483646 h 108"/>
                      <a:gd name="T4" fmla="*/ 2147483646 w 41"/>
                      <a:gd name="T5" fmla="*/ 2147483646 h 108"/>
                      <a:gd name="T6" fmla="*/ 2147483646 w 41"/>
                      <a:gd name="T7" fmla="*/ 2147483646 h 108"/>
                      <a:gd name="T8" fmla="*/ 0 w 41"/>
                      <a:gd name="T9" fmla="*/ 2147483646 h 108"/>
                      <a:gd name="T10" fmla="*/ 0 w 41"/>
                      <a:gd name="T11" fmla="*/ 2147483646 h 108"/>
                      <a:gd name="T12" fmla="*/ 2147483646 w 41"/>
                      <a:gd name="T13" fmla="*/ 0 h 108"/>
                      <a:gd name="T14" fmla="*/ 2147483646 w 41"/>
                      <a:gd name="T15" fmla="*/ 0 h 108"/>
                      <a:gd name="T16" fmla="*/ 2147483646 w 41"/>
                      <a:gd name="T17" fmla="*/ 2147483646 h 108"/>
                      <a:gd name="T18" fmla="*/ 2147483646 w 41"/>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08"/>
                      <a:gd name="T32" fmla="*/ 41 w 4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08">
                        <a:moveTo>
                          <a:pt x="41" y="96"/>
                        </a:moveTo>
                        <a:lnTo>
                          <a:pt x="41" y="96"/>
                        </a:lnTo>
                        <a:cubicBezTo>
                          <a:pt x="41" y="103"/>
                          <a:pt x="35" y="108"/>
                          <a:pt x="29" y="108"/>
                        </a:cubicBezTo>
                        <a:lnTo>
                          <a:pt x="12" y="108"/>
                        </a:lnTo>
                        <a:cubicBezTo>
                          <a:pt x="6" y="108"/>
                          <a:pt x="0" y="103"/>
                          <a:pt x="0" y="96"/>
                        </a:cubicBezTo>
                        <a:lnTo>
                          <a:pt x="0" y="12"/>
                        </a:lnTo>
                        <a:cubicBezTo>
                          <a:pt x="0" y="5"/>
                          <a:pt x="6" y="0"/>
                          <a:pt x="12" y="0"/>
                        </a:cubicBezTo>
                        <a:lnTo>
                          <a:pt x="29" y="0"/>
                        </a:lnTo>
                        <a:cubicBezTo>
                          <a:pt x="35" y="0"/>
                          <a:pt x="41" y="5"/>
                          <a:pt x="41" y="12"/>
                        </a:cubicBezTo>
                        <a:lnTo>
                          <a:pt x="41"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1" name="Freeform 559"/>
                  <p:cNvSpPr>
                    <a:spLocks/>
                  </p:cNvSpPr>
                  <p:nvPr/>
                </p:nvSpPr>
                <p:spPr bwMode="auto">
                  <a:xfrm>
                    <a:off x="2952750" y="2659063"/>
                    <a:ext cx="19050" cy="50800"/>
                  </a:xfrm>
                  <a:custGeom>
                    <a:avLst/>
                    <a:gdLst>
                      <a:gd name="T0" fmla="*/ 2147483646 w 40"/>
                      <a:gd name="T1" fmla="*/ 2147483646 h 108"/>
                      <a:gd name="T2" fmla="*/ 2147483646 w 40"/>
                      <a:gd name="T3" fmla="*/ 2147483646 h 108"/>
                      <a:gd name="T4" fmla="*/ 2147483646 w 40"/>
                      <a:gd name="T5" fmla="*/ 2147483646 h 108"/>
                      <a:gd name="T6" fmla="*/ 2147483646 w 40"/>
                      <a:gd name="T7" fmla="*/ 2147483646 h 108"/>
                      <a:gd name="T8" fmla="*/ 0 w 40"/>
                      <a:gd name="T9" fmla="*/ 2147483646 h 108"/>
                      <a:gd name="T10" fmla="*/ 0 w 40"/>
                      <a:gd name="T11" fmla="*/ 2147483646 h 108"/>
                      <a:gd name="T12" fmla="*/ 2147483646 w 40"/>
                      <a:gd name="T13" fmla="*/ 0 h 108"/>
                      <a:gd name="T14" fmla="*/ 2147483646 w 40"/>
                      <a:gd name="T15" fmla="*/ 0 h 108"/>
                      <a:gd name="T16" fmla="*/ 2147483646 w 40"/>
                      <a:gd name="T17" fmla="*/ 2147483646 h 108"/>
                      <a:gd name="T18" fmla="*/ 2147483646 w 40"/>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8"/>
                      <a:gd name="T32" fmla="*/ 40 w 4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8">
                        <a:moveTo>
                          <a:pt x="40" y="96"/>
                        </a:moveTo>
                        <a:lnTo>
                          <a:pt x="40" y="96"/>
                        </a:lnTo>
                        <a:cubicBezTo>
                          <a:pt x="40" y="103"/>
                          <a:pt x="34" y="108"/>
                          <a:pt x="28" y="108"/>
                        </a:cubicBezTo>
                        <a:lnTo>
                          <a:pt x="12" y="108"/>
                        </a:lnTo>
                        <a:cubicBezTo>
                          <a:pt x="5" y="108"/>
                          <a:pt x="0" y="103"/>
                          <a:pt x="0" y="96"/>
                        </a:cubicBezTo>
                        <a:lnTo>
                          <a:pt x="0" y="12"/>
                        </a:lnTo>
                        <a:cubicBezTo>
                          <a:pt x="0" y="5"/>
                          <a:pt x="5" y="0"/>
                          <a:pt x="12" y="0"/>
                        </a:cubicBezTo>
                        <a:lnTo>
                          <a:pt x="28" y="0"/>
                        </a:lnTo>
                        <a:cubicBezTo>
                          <a:pt x="34" y="0"/>
                          <a:pt x="40" y="5"/>
                          <a:pt x="40" y="12"/>
                        </a:cubicBezTo>
                        <a:lnTo>
                          <a:pt x="40"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2" name="Freeform 560"/>
                  <p:cNvSpPr>
                    <a:spLocks/>
                  </p:cNvSpPr>
                  <p:nvPr/>
                </p:nvSpPr>
                <p:spPr bwMode="auto">
                  <a:xfrm>
                    <a:off x="3136900" y="2659063"/>
                    <a:ext cx="19050" cy="50800"/>
                  </a:xfrm>
                  <a:custGeom>
                    <a:avLst/>
                    <a:gdLst>
                      <a:gd name="T0" fmla="*/ 2147483646 w 40"/>
                      <a:gd name="T1" fmla="*/ 2147483646 h 108"/>
                      <a:gd name="T2" fmla="*/ 2147483646 w 40"/>
                      <a:gd name="T3" fmla="*/ 2147483646 h 108"/>
                      <a:gd name="T4" fmla="*/ 2147483646 w 40"/>
                      <a:gd name="T5" fmla="*/ 2147483646 h 108"/>
                      <a:gd name="T6" fmla="*/ 2147483646 w 40"/>
                      <a:gd name="T7" fmla="*/ 2147483646 h 108"/>
                      <a:gd name="T8" fmla="*/ 0 w 40"/>
                      <a:gd name="T9" fmla="*/ 2147483646 h 108"/>
                      <a:gd name="T10" fmla="*/ 0 w 40"/>
                      <a:gd name="T11" fmla="*/ 2147483646 h 108"/>
                      <a:gd name="T12" fmla="*/ 2147483646 w 40"/>
                      <a:gd name="T13" fmla="*/ 0 h 108"/>
                      <a:gd name="T14" fmla="*/ 2147483646 w 40"/>
                      <a:gd name="T15" fmla="*/ 0 h 108"/>
                      <a:gd name="T16" fmla="*/ 2147483646 w 40"/>
                      <a:gd name="T17" fmla="*/ 2147483646 h 108"/>
                      <a:gd name="T18" fmla="*/ 2147483646 w 40"/>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8"/>
                      <a:gd name="T32" fmla="*/ 40 w 4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8">
                        <a:moveTo>
                          <a:pt x="40" y="96"/>
                        </a:moveTo>
                        <a:lnTo>
                          <a:pt x="40" y="96"/>
                        </a:lnTo>
                        <a:cubicBezTo>
                          <a:pt x="40" y="103"/>
                          <a:pt x="35" y="108"/>
                          <a:pt x="28" y="108"/>
                        </a:cubicBezTo>
                        <a:lnTo>
                          <a:pt x="12" y="108"/>
                        </a:lnTo>
                        <a:cubicBezTo>
                          <a:pt x="5" y="108"/>
                          <a:pt x="0" y="103"/>
                          <a:pt x="0" y="96"/>
                        </a:cubicBezTo>
                        <a:lnTo>
                          <a:pt x="0" y="12"/>
                        </a:lnTo>
                        <a:cubicBezTo>
                          <a:pt x="0" y="5"/>
                          <a:pt x="5" y="0"/>
                          <a:pt x="12" y="0"/>
                        </a:cubicBezTo>
                        <a:lnTo>
                          <a:pt x="28" y="0"/>
                        </a:lnTo>
                        <a:cubicBezTo>
                          <a:pt x="35" y="0"/>
                          <a:pt x="40" y="5"/>
                          <a:pt x="40" y="12"/>
                        </a:cubicBezTo>
                        <a:lnTo>
                          <a:pt x="40"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3" name="Freeform 561"/>
                  <p:cNvSpPr>
                    <a:spLocks/>
                  </p:cNvSpPr>
                  <p:nvPr/>
                </p:nvSpPr>
                <p:spPr bwMode="auto">
                  <a:xfrm>
                    <a:off x="2927350"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7" y="0"/>
                          <a:pt x="139" y="31"/>
                          <a:pt x="139" y="70"/>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4" name="Freeform 562"/>
                  <p:cNvSpPr>
                    <a:spLocks/>
                  </p:cNvSpPr>
                  <p:nvPr/>
                </p:nvSpPr>
                <p:spPr bwMode="auto">
                  <a:xfrm>
                    <a:off x="30273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7" y="0"/>
                          <a:pt x="139" y="31"/>
                          <a:pt x="139" y="70"/>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5" name="Freeform 563"/>
                  <p:cNvSpPr>
                    <a:spLocks/>
                  </p:cNvSpPr>
                  <p:nvPr/>
                </p:nvSpPr>
                <p:spPr bwMode="auto">
                  <a:xfrm>
                    <a:off x="262731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6" y="9"/>
                        </a:lnTo>
                        <a:lnTo>
                          <a:pt x="16" y="0"/>
                        </a:lnTo>
                        <a:lnTo>
                          <a:pt x="20" y="0"/>
                        </a:lnTo>
                        <a:lnTo>
                          <a:pt x="20" y="22"/>
                        </a:lnTo>
                        <a:lnTo>
                          <a:pt x="16" y="22"/>
                        </a:lnTo>
                        <a:lnTo>
                          <a:pt x="16"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6" name="Freeform 564"/>
                  <p:cNvSpPr>
                    <a:spLocks/>
                  </p:cNvSpPr>
                  <p:nvPr/>
                </p:nvSpPr>
                <p:spPr bwMode="auto">
                  <a:xfrm>
                    <a:off x="2638425"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5" y="17"/>
                          <a:pt x="15" y="13"/>
                        </a:cubicBezTo>
                        <a:lnTo>
                          <a:pt x="15" y="0"/>
                        </a:lnTo>
                        <a:lnTo>
                          <a:pt x="20" y="0"/>
                        </a:lnTo>
                        <a:lnTo>
                          <a:pt x="20" y="13"/>
                        </a:lnTo>
                        <a:cubicBezTo>
                          <a:pt x="20" y="16"/>
                          <a:pt x="20" y="18"/>
                          <a:pt x="19" y="19"/>
                        </a:cubicBezTo>
                        <a:cubicBezTo>
                          <a:pt x="17" y="21"/>
                          <a:pt x="14" y="22"/>
                          <a:pt x="10" y="22"/>
                        </a:cubicBezTo>
                        <a:cubicBezTo>
                          <a:pt x="6" y="22"/>
                          <a:pt x="4" y="21"/>
                          <a:pt x="2" y="19"/>
                        </a:cubicBezTo>
                        <a:cubicBezTo>
                          <a:pt x="1"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7" name="Freeform 565"/>
                  <p:cNvSpPr>
                    <a:spLocks noEditPoints="1"/>
                  </p:cNvSpPr>
                  <p:nvPr/>
                </p:nvSpPr>
                <p:spPr bwMode="auto">
                  <a:xfrm>
                    <a:off x="2647950" y="2314575"/>
                    <a:ext cx="12700"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20" y="22"/>
                        </a:lnTo>
                        <a:lnTo>
                          <a:pt x="17"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8" name="Freeform 566"/>
                  <p:cNvSpPr>
                    <a:spLocks/>
                  </p:cNvSpPr>
                  <p:nvPr/>
                </p:nvSpPr>
                <p:spPr bwMode="auto">
                  <a:xfrm>
                    <a:off x="2659063" y="2314575"/>
                    <a:ext cx="15875"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4"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49" name="Freeform 567"/>
                  <p:cNvSpPr>
                    <a:spLocks/>
                  </p:cNvSpPr>
                  <p:nvPr/>
                </p:nvSpPr>
                <p:spPr bwMode="auto">
                  <a:xfrm>
                    <a:off x="2676525" y="2314575"/>
                    <a:ext cx="7938"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1" y="22"/>
                        </a:lnTo>
                        <a:cubicBezTo>
                          <a:pt x="8" y="22"/>
                          <a:pt x="6" y="21"/>
                          <a:pt x="3" y="20"/>
                        </a:cubicBezTo>
                        <a:cubicBezTo>
                          <a:pt x="1" y="18"/>
                          <a:pt x="0" y="15"/>
                          <a:pt x="0" y="11"/>
                        </a:cubicBezTo>
                        <a:cubicBezTo>
                          <a:pt x="0" y="4"/>
                          <a:pt x="3" y="0"/>
                          <a:pt x="11" y="0"/>
                        </a:cubicBezTo>
                        <a:lnTo>
                          <a:pt x="19" y="0"/>
                        </a:lnTo>
                        <a:lnTo>
                          <a:pt x="19" y="4"/>
                        </a:lnTo>
                        <a:lnTo>
                          <a:pt x="11" y="4"/>
                        </a:lnTo>
                        <a:cubicBezTo>
                          <a:pt x="7" y="4"/>
                          <a:pt x="5"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0" name="Freeform 568"/>
                  <p:cNvSpPr>
                    <a:spLocks/>
                  </p:cNvSpPr>
                  <p:nvPr/>
                </p:nvSpPr>
                <p:spPr bwMode="auto">
                  <a:xfrm>
                    <a:off x="2687638" y="2314575"/>
                    <a:ext cx="1588"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1" name="Freeform 569"/>
                  <p:cNvSpPr>
                    <a:spLocks/>
                  </p:cNvSpPr>
                  <p:nvPr/>
                </p:nvSpPr>
                <p:spPr bwMode="auto">
                  <a:xfrm>
                    <a:off x="2592388"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1"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2" name="Freeform 570"/>
                  <p:cNvSpPr>
                    <a:spLocks/>
                  </p:cNvSpPr>
                  <p:nvPr/>
                </p:nvSpPr>
                <p:spPr bwMode="auto">
                  <a:xfrm>
                    <a:off x="2592388" y="2325688"/>
                    <a:ext cx="9525" cy="3175"/>
                  </a:xfrm>
                  <a:custGeom>
                    <a:avLst/>
                    <a:gdLst>
                      <a:gd name="T0" fmla="*/ 0 w 20"/>
                      <a:gd name="T1" fmla="*/ 2147483646 h 8"/>
                      <a:gd name="T2" fmla="*/ 0 w 20"/>
                      <a:gd name="T3" fmla="*/ 2147483646 h 8"/>
                      <a:gd name="T4" fmla="*/ 2147483646 w 20"/>
                      <a:gd name="T5" fmla="*/ 2147483646 h 8"/>
                      <a:gd name="T6" fmla="*/ 2147483646 w 20"/>
                      <a:gd name="T7" fmla="*/ 2147483646 h 8"/>
                      <a:gd name="T8" fmla="*/ 2147483646 w 20"/>
                      <a:gd name="T9" fmla="*/ 2147483646 h 8"/>
                      <a:gd name="T10" fmla="*/ 2147483646 w 20"/>
                      <a:gd name="T11" fmla="*/ 0 h 8"/>
                      <a:gd name="T12" fmla="*/ 2147483646 w 20"/>
                      <a:gd name="T13" fmla="*/ 0 h 8"/>
                      <a:gd name="T14" fmla="*/ 0 w 20"/>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1"/>
                        </a:moveTo>
                        <a:lnTo>
                          <a:pt x="0" y="1"/>
                        </a:lnTo>
                        <a:cubicBezTo>
                          <a:pt x="2" y="5"/>
                          <a:pt x="5" y="8"/>
                          <a:pt x="9" y="7"/>
                        </a:cubicBezTo>
                        <a:cubicBezTo>
                          <a:pt x="12" y="6"/>
                          <a:pt x="18" y="2"/>
                          <a:pt x="20" y="1"/>
                        </a:cubicBezTo>
                        <a:cubicBezTo>
                          <a:pt x="20" y="0"/>
                          <a:pt x="20" y="0"/>
                          <a:pt x="20" y="0"/>
                        </a:cubicBezTo>
                        <a:cubicBezTo>
                          <a:pt x="20" y="0"/>
                          <a:pt x="20" y="0"/>
                          <a:pt x="20"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3" name="Freeform 571"/>
                  <p:cNvSpPr>
                    <a:spLocks/>
                  </p:cNvSpPr>
                  <p:nvPr/>
                </p:nvSpPr>
                <p:spPr bwMode="auto">
                  <a:xfrm>
                    <a:off x="2589213" y="2317750"/>
                    <a:ext cx="12700" cy="7938"/>
                  </a:xfrm>
                  <a:custGeom>
                    <a:avLst/>
                    <a:gdLst>
                      <a:gd name="T0" fmla="*/ 2147483646 w 28"/>
                      <a:gd name="T1" fmla="*/ 2147483646 h 16"/>
                      <a:gd name="T2" fmla="*/ 2147483646 w 28"/>
                      <a:gd name="T3" fmla="*/ 2147483646 h 16"/>
                      <a:gd name="T4" fmla="*/ 2147483646 w 28"/>
                      <a:gd name="T5" fmla="*/ 2147483646 h 16"/>
                      <a:gd name="T6" fmla="*/ 2147483646 w 28"/>
                      <a:gd name="T7" fmla="*/ 2147483646 h 16"/>
                      <a:gd name="T8" fmla="*/ 2147483646 w 28"/>
                      <a:gd name="T9" fmla="*/ 2147483646 h 16"/>
                      <a:gd name="T10" fmla="*/ 2147483646 w 28"/>
                      <a:gd name="T11" fmla="*/ 2147483646 h 16"/>
                      <a:gd name="T12" fmla="*/ 2147483646 w 28"/>
                      <a:gd name="T13" fmla="*/ 2147483646 h 16"/>
                      <a:gd name="T14" fmla="*/ 2147483646 w 28"/>
                      <a:gd name="T15" fmla="*/ 0 h 16"/>
                      <a:gd name="T16" fmla="*/ 2147483646 w 28"/>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
                      <a:gd name="T29" fmla="*/ 28 w 2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8" y="15"/>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4" name="Freeform 572"/>
                  <p:cNvSpPr>
                    <a:spLocks/>
                  </p:cNvSpPr>
                  <p:nvPr/>
                </p:nvSpPr>
                <p:spPr bwMode="auto">
                  <a:xfrm>
                    <a:off x="2597150" y="2305050"/>
                    <a:ext cx="9525"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8" y="1"/>
                        </a:moveTo>
                        <a:lnTo>
                          <a:pt x="8" y="1"/>
                        </a:lnTo>
                        <a:cubicBezTo>
                          <a:pt x="2" y="2"/>
                          <a:pt x="1" y="7"/>
                          <a:pt x="1" y="7"/>
                        </a:cubicBezTo>
                        <a:cubicBezTo>
                          <a:pt x="0" y="10"/>
                          <a:pt x="1" y="14"/>
                          <a:pt x="1" y="14"/>
                        </a:cubicBezTo>
                        <a:cubicBezTo>
                          <a:pt x="3" y="22"/>
                          <a:pt x="12" y="35"/>
                          <a:pt x="13" y="37"/>
                        </a:cubicBezTo>
                        <a:cubicBezTo>
                          <a:pt x="14" y="38"/>
                          <a:pt x="14" y="38"/>
                          <a:pt x="14" y="38"/>
                        </a:cubicBezTo>
                        <a:cubicBezTo>
                          <a:pt x="14" y="37"/>
                          <a:pt x="14" y="37"/>
                          <a:pt x="14" y="37"/>
                        </a:cubicBezTo>
                        <a:cubicBezTo>
                          <a:pt x="17" y="8"/>
                          <a:pt x="11" y="0"/>
                          <a:pt x="11" y="0"/>
                        </a:cubicBezTo>
                        <a:cubicBezTo>
                          <a:pt x="10" y="0"/>
                          <a:pt x="8" y="1"/>
                          <a:pt x="8"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5" name="Freeform 573"/>
                  <p:cNvSpPr>
                    <a:spLocks/>
                  </p:cNvSpPr>
                  <p:nvPr/>
                </p:nvSpPr>
                <p:spPr bwMode="auto">
                  <a:xfrm>
                    <a:off x="260508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4" y="37"/>
                          <a:pt x="4" y="37"/>
                        </a:cubicBezTo>
                        <a:cubicBezTo>
                          <a:pt x="4" y="38"/>
                          <a:pt x="4" y="37"/>
                          <a:pt x="4" y="37"/>
                        </a:cubicBezTo>
                        <a:cubicBezTo>
                          <a:pt x="6" y="35"/>
                          <a:pt x="15"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6" name="Freeform 574"/>
                  <p:cNvSpPr>
                    <a:spLocks/>
                  </p:cNvSpPr>
                  <p:nvPr/>
                </p:nvSpPr>
                <p:spPr bwMode="auto">
                  <a:xfrm>
                    <a:off x="2608263" y="2325688"/>
                    <a:ext cx="9525"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7" name="Freeform 575"/>
                  <p:cNvSpPr>
                    <a:spLocks/>
                  </p:cNvSpPr>
                  <p:nvPr/>
                </p:nvSpPr>
                <p:spPr bwMode="auto">
                  <a:xfrm>
                    <a:off x="2608263" y="2317750"/>
                    <a:ext cx="12700" cy="7938"/>
                  </a:xfrm>
                  <a:custGeom>
                    <a:avLst/>
                    <a:gdLst>
                      <a:gd name="T0" fmla="*/ 0 w 28"/>
                      <a:gd name="T1" fmla="*/ 2147483646 h 16"/>
                      <a:gd name="T2" fmla="*/ 0 w 28"/>
                      <a:gd name="T3" fmla="*/ 2147483646 h 16"/>
                      <a:gd name="T4" fmla="*/ 0 w 28"/>
                      <a:gd name="T5" fmla="*/ 2147483646 h 16"/>
                      <a:gd name="T6" fmla="*/ 0 w 28"/>
                      <a:gd name="T7" fmla="*/ 2147483646 h 16"/>
                      <a:gd name="T8" fmla="*/ 0 w 28"/>
                      <a:gd name="T9" fmla="*/ 2147483646 h 16"/>
                      <a:gd name="T10" fmla="*/ 2147483646 w 28"/>
                      <a:gd name="T11" fmla="*/ 2147483646 h 16"/>
                      <a:gd name="T12" fmla="*/ 2147483646 w 28"/>
                      <a:gd name="T13" fmla="*/ 2147483646 h 16"/>
                      <a:gd name="T14" fmla="*/ 2147483646 w 28"/>
                      <a:gd name="T15" fmla="*/ 2147483646 h 16"/>
                      <a:gd name="T16" fmla="*/ 2147483646 w 28"/>
                      <a:gd name="T17" fmla="*/ 0 h 16"/>
                      <a:gd name="T18" fmla="*/ 0 w 28"/>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0" y="15"/>
                        </a:moveTo>
                        <a:lnTo>
                          <a:pt x="0" y="15"/>
                        </a:lnTo>
                        <a:cubicBezTo>
                          <a:pt x="0" y="15"/>
                          <a:pt x="0" y="15"/>
                          <a:pt x="0" y="15"/>
                        </a:cubicBezTo>
                        <a:cubicBezTo>
                          <a:pt x="0" y="15"/>
                          <a:pt x="0" y="16"/>
                          <a:pt x="0" y="16"/>
                        </a:cubicBezTo>
                        <a:cubicBezTo>
                          <a:pt x="3" y="16"/>
                          <a:pt x="15" y="16"/>
                          <a:pt x="16" y="16"/>
                        </a:cubicBezTo>
                        <a:cubicBezTo>
                          <a:pt x="16" y="16"/>
                          <a:pt x="17" y="16"/>
                          <a:pt x="19" y="15"/>
                        </a:cubicBezTo>
                        <a:cubicBezTo>
                          <a:pt x="19" y="15"/>
                          <a:pt x="23" y="13"/>
                          <a:pt x="26" y="9"/>
                        </a:cubicBezTo>
                        <a:cubicBezTo>
                          <a:pt x="26" y="9"/>
                          <a:pt x="28"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8" name="Freeform 576"/>
                  <p:cNvSpPr>
                    <a:spLocks/>
                  </p:cNvSpPr>
                  <p:nvPr/>
                </p:nvSpPr>
                <p:spPr bwMode="auto">
                  <a:xfrm>
                    <a:off x="2606675" y="2309813"/>
                    <a:ext cx="12700" cy="14288"/>
                  </a:xfrm>
                  <a:custGeom>
                    <a:avLst/>
                    <a:gdLst>
                      <a:gd name="T0" fmla="*/ 0 w 24"/>
                      <a:gd name="T1" fmla="*/ 2147483646 h 30"/>
                      <a:gd name="T2" fmla="*/ 0 w 24"/>
                      <a:gd name="T3" fmla="*/ 2147483646 h 30"/>
                      <a:gd name="T4" fmla="*/ 0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1" y="30"/>
                        </a:cubicBezTo>
                        <a:cubicBezTo>
                          <a:pt x="3" y="29"/>
                          <a:pt x="16" y="23"/>
                          <a:pt x="21" y="18"/>
                        </a:cubicBezTo>
                        <a:cubicBezTo>
                          <a:pt x="21" y="18"/>
                          <a:pt x="24" y="15"/>
                          <a:pt x="24" y="11"/>
                        </a:cubicBezTo>
                        <a:cubicBezTo>
                          <a:pt x="24" y="5"/>
                          <a:pt x="19" y="0"/>
                          <a:pt x="19" y="0"/>
                        </a:cubicBezTo>
                        <a:cubicBezTo>
                          <a:pt x="19"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59" name="Freeform 577"/>
                  <p:cNvSpPr>
                    <a:spLocks/>
                  </p:cNvSpPr>
                  <p:nvPr/>
                </p:nvSpPr>
                <p:spPr bwMode="auto">
                  <a:xfrm>
                    <a:off x="2813050"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5" y="9"/>
                        </a:lnTo>
                        <a:lnTo>
                          <a:pt x="15" y="0"/>
                        </a:lnTo>
                        <a:lnTo>
                          <a:pt x="20" y="0"/>
                        </a:lnTo>
                        <a:lnTo>
                          <a:pt x="20" y="22"/>
                        </a:lnTo>
                        <a:lnTo>
                          <a:pt x="15" y="22"/>
                        </a:lnTo>
                        <a:lnTo>
                          <a:pt x="15"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0" name="Freeform 578"/>
                  <p:cNvSpPr>
                    <a:spLocks/>
                  </p:cNvSpPr>
                  <p:nvPr/>
                </p:nvSpPr>
                <p:spPr bwMode="auto">
                  <a:xfrm>
                    <a:off x="282416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5" y="17"/>
                          <a:pt x="15" y="13"/>
                        </a:cubicBezTo>
                        <a:lnTo>
                          <a:pt x="15" y="0"/>
                        </a:lnTo>
                        <a:lnTo>
                          <a:pt x="20" y="0"/>
                        </a:lnTo>
                        <a:lnTo>
                          <a:pt x="20" y="13"/>
                        </a:lnTo>
                        <a:cubicBezTo>
                          <a:pt x="20" y="16"/>
                          <a:pt x="20" y="18"/>
                          <a:pt x="19" y="19"/>
                        </a:cubicBezTo>
                        <a:cubicBezTo>
                          <a:pt x="17" y="21"/>
                          <a:pt x="14" y="22"/>
                          <a:pt x="10" y="22"/>
                        </a:cubicBezTo>
                        <a:cubicBezTo>
                          <a:pt x="6" y="22"/>
                          <a:pt x="3" y="21"/>
                          <a:pt x="2" y="19"/>
                        </a:cubicBezTo>
                        <a:cubicBezTo>
                          <a:pt x="0"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1" name="Freeform 579"/>
                  <p:cNvSpPr>
                    <a:spLocks noEditPoints="1"/>
                  </p:cNvSpPr>
                  <p:nvPr/>
                </p:nvSpPr>
                <p:spPr bwMode="auto">
                  <a:xfrm>
                    <a:off x="2835275" y="2314575"/>
                    <a:ext cx="11113"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19" y="22"/>
                        </a:lnTo>
                        <a:lnTo>
                          <a:pt x="17"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2" name="Freeform 580"/>
                  <p:cNvSpPr>
                    <a:spLocks/>
                  </p:cNvSpPr>
                  <p:nvPr/>
                </p:nvSpPr>
                <p:spPr bwMode="auto">
                  <a:xfrm>
                    <a:off x="2844800" y="2314575"/>
                    <a:ext cx="17463"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3"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3" name="Freeform 581"/>
                  <p:cNvSpPr>
                    <a:spLocks/>
                  </p:cNvSpPr>
                  <p:nvPr/>
                </p:nvSpPr>
                <p:spPr bwMode="auto">
                  <a:xfrm>
                    <a:off x="2862263" y="2314575"/>
                    <a:ext cx="9525"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0" y="22"/>
                        </a:lnTo>
                        <a:cubicBezTo>
                          <a:pt x="8" y="22"/>
                          <a:pt x="5" y="21"/>
                          <a:pt x="3" y="20"/>
                        </a:cubicBezTo>
                        <a:cubicBezTo>
                          <a:pt x="1" y="18"/>
                          <a:pt x="0" y="15"/>
                          <a:pt x="0" y="11"/>
                        </a:cubicBezTo>
                        <a:cubicBezTo>
                          <a:pt x="0" y="4"/>
                          <a:pt x="3" y="0"/>
                          <a:pt x="11" y="0"/>
                        </a:cubicBezTo>
                        <a:lnTo>
                          <a:pt x="19" y="0"/>
                        </a:lnTo>
                        <a:lnTo>
                          <a:pt x="19" y="4"/>
                        </a:lnTo>
                        <a:lnTo>
                          <a:pt x="11" y="4"/>
                        </a:lnTo>
                        <a:cubicBezTo>
                          <a:pt x="7" y="4"/>
                          <a:pt x="5"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4" name="Freeform 582"/>
                  <p:cNvSpPr>
                    <a:spLocks/>
                  </p:cNvSpPr>
                  <p:nvPr/>
                </p:nvSpPr>
                <p:spPr bwMode="auto">
                  <a:xfrm>
                    <a:off x="2873375" y="2314575"/>
                    <a:ext cx="1588"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5" name="Freeform 583"/>
                  <p:cNvSpPr>
                    <a:spLocks/>
                  </p:cNvSpPr>
                  <p:nvPr/>
                </p:nvSpPr>
                <p:spPr bwMode="auto">
                  <a:xfrm>
                    <a:off x="2778125"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6" name="Freeform 584"/>
                  <p:cNvSpPr>
                    <a:spLocks/>
                  </p:cNvSpPr>
                  <p:nvPr/>
                </p:nvSpPr>
                <p:spPr bwMode="auto">
                  <a:xfrm>
                    <a:off x="2778125" y="2325688"/>
                    <a:ext cx="11113" cy="3175"/>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0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0"/>
                          <a:pt x="21" y="0"/>
                          <a:pt x="21" y="0"/>
                        </a:cubicBezTo>
                        <a:cubicBezTo>
                          <a:pt x="21" y="0"/>
                          <a:pt x="21" y="0"/>
                          <a:pt x="21"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7" name="Freeform 585"/>
                  <p:cNvSpPr>
                    <a:spLocks/>
                  </p:cNvSpPr>
                  <p:nvPr/>
                </p:nvSpPr>
                <p:spPr bwMode="auto">
                  <a:xfrm>
                    <a:off x="2776538" y="2317750"/>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7" y="15"/>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8" name="Freeform 586"/>
                  <p:cNvSpPr>
                    <a:spLocks/>
                  </p:cNvSpPr>
                  <p:nvPr/>
                </p:nvSpPr>
                <p:spPr bwMode="auto">
                  <a:xfrm>
                    <a:off x="2784475"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7" y="1"/>
                        </a:moveTo>
                        <a:lnTo>
                          <a:pt x="7" y="1"/>
                        </a:lnTo>
                        <a:cubicBezTo>
                          <a:pt x="2" y="2"/>
                          <a:pt x="1" y="7"/>
                          <a:pt x="1" y="7"/>
                        </a:cubicBezTo>
                        <a:cubicBezTo>
                          <a:pt x="0" y="10"/>
                          <a:pt x="1" y="14"/>
                          <a:pt x="1" y="14"/>
                        </a:cubicBezTo>
                        <a:cubicBezTo>
                          <a:pt x="3" y="22"/>
                          <a:pt x="11" y="35"/>
                          <a:pt x="13" y="37"/>
                        </a:cubicBezTo>
                        <a:cubicBezTo>
                          <a:pt x="13" y="38"/>
                          <a:pt x="14" y="38"/>
                          <a:pt x="14" y="38"/>
                        </a:cubicBezTo>
                        <a:cubicBezTo>
                          <a:pt x="14" y="37"/>
                          <a:pt x="14" y="37"/>
                          <a:pt x="14" y="37"/>
                        </a:cubicBezTo>
                        <a:cubicBezTo>
                          <a:pt x="17" y="8"/>
                          <a:pt x="11" y="0"/>
                          <a:pt x="11" y="0"/>
                        </a:cubicBezTo>
                        <a:cubicBezTo>
                          <a:pt x="10" y="0"/>
                          <a:pt x="7" y="1"/>
                          <a:pt x="7"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69" name="Freeform 587"/>
                  <p:cNvSpPr>
                    <a:spLocks/>
                  </p:cNvSpPr>
                  <p:nvPr/>
                </p:nvSpPr>
                <p:spPr bwMode="auto">
                  <a:xfrm>
                    <a:off x="2790825"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3" y="37"/>
                          <a:pt x="3" y="37"/>
                        </a:cubicBezTo>
                        <a:cubicBezTo>
                          <a:pt x="4" y="38"/>
                          <a:pt x="4" y="37"/>
                          <a:pt x="4" y="37"/>
                        </a:cubicBezTo>
                        <a:cubicBezTo>
                          <a:pt x="6" y="35"/>
                          <a:pt x="14"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0" name="Freeform 588"/>
                  <p:cNvSpPr>
                    <a:spLocks/>
                  </p:cNvSpPr>
                  <p:nvPr/>
                </p:nvSpPr>
                <p:spPr bwMode="auto">
                  <a:xfrm>
                    <a:off x="2794000" y="2325688"/>
                    <a:ext cx="11113"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1" name="Freeform 589"/>
                  <p:cNvSpPr>
                    <a:spLocks/>
                  </p:cNvSpPr>
                  <p:nvPr/>
                </p:nvSpPr>
                <p:spPr bwMode="auto">
                  <a:xfrm>
                    <a:off x="2794000" y="2317750"/>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5"/>
                          <a:pt x="0" y="15"/>
                        </a:cubicBezTo>
                        <a:cubicBezTo>
                          <a:pt x="0" y="15"/>
                          <a:pt x="0" y="16"/>
                          <a:pt x="0" y="16"/>
                        </a:cubicBezTo>
                        <a:cubicBezTo>
                          <a:pt x="3" y="16"/>
                          <a:pt x="15" y="16"/>
                          <a:pt x="15" y="16"/>
                        </a:cubicBezTo>
                        <a:cubicBezTo>
                          <a:pt x="15" y="16"/>
                          <a:pt x="17" y="16"/>
                          <a:pt x="19" y="15"/>
                        </a:cubicBezTo>
                        <a:cubicBezTo>
                          <a:pt x="19" y="15"/>
                          <a:pt x="23" y="13"/>
                          <a:pt x="26" y="9"/>
                        </a:cubicBezTo>
                        <a:cubicBezTo>
                          <a:pt x="26" y="9"/>
                          <a:pt x="27"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 name="Freeform 590"/>
                  <p:cNvSpPr>
                    <a:spLocks/>
                  </p:cNvSpPr>
                  <p:nvPr/>
                </p:nvSpPr>
                <p:spPr bwMode="auto">
                  <a:xfrm>
                    <a:off x="2794000" y="23098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5"/>
                          <a:pt x="18" y="0"/>
                          <a:pt x="18" y="0"/>
                        </a:cubicBezTo>
                        <a:cubicBezTo>
                          <a:pt x="18"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 name="Freeform 591"/>
                  <p:cNvSpPr>
                    <a:spLocks/>
                  </p:cNvSpPr>
                  <p:nvPr/>
                </p:nvSpPr>
                <p:spPr bwMode="auto">
                  <a:xfrm>
                    <a:off x="2997200"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5" y="9"/>
                        </a:lnTo>
                        <a:lnTo>
                          <a:pt x="15" y="0"/>
                        </a:lnTo>
                        <a:lnTo>
                          <a:pt x="20" y="0"/>
                        </a:lnTo>
                        <a:lnTo>
                          <a:pt x="20" y="22"/>
                        </a:lnTo>
                        <a:lnTo>
                          <a:pt x="15" y="22"/>
                        </a:lnTo>
                        <a:lnTo>
                          <a:pt x="15"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 name="Freeform 592"/>
                  <p:cNvSpPr>
                    <a:spLocks/>
                  </p:cNvSpPr>
                  <p:nvPr/>
                </p:nvSpPr>
                <p:spPr bwMode="auto">
                  <a:xfrm>
                    <a:off x="300831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5" y="17"/>
                          <a:pt x="15" y="13"/>
                        </a:cubicBezTo>
                        <a:lnTo>
                          <a:pt x="15" y="0"/>
                        </a:lnTo>
                        <a:lnTo>
                          <a:pt x="20" y="0"/>
                        </a:lnTo>
                        <a:lnTo>
                          <a:pt x="20" y="13"/>
                        </a:lnTo>
                        <a:cubicBezTo>
                          <a:pt x="20" y="16"/>
                          <a:pt x="20" y="18"/>
                          <a:pt x="19" y="19"/>
                        </a:cubicBezTo>
                        <a:cubicBezTo>
                          <a:pt x="17" y="21"/>
                          <a:pt x="14" y="22"/>
                          <a:pt x="10" y="22"/>
                        </a:cubicBezTo>
                        <a:cubicBezTo>
                          <a:pt x="6" y="22"/>
                          <a:pt x="3" y="21"/>
                          <a:pt x="2" y="19"/>
                        </a:cubicBezTo>
                        <a:cubicBezTo>
                          <a:pt x="1"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 name="Freeform 593"/>
                  <p:cNvSpPr>
                    <a:spLocks noEditPoints="1"/>
                  </p:cNvSpPr>
                  <p:nvPr/>
                </p:nvSpPr>
                <p:spPr bwMode="auto">
                  <a:xfrm>
                    <a:off x="3017838" y="2314575"/>
                    <a:ext cx="12700"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20" y="22"/>
                        </a:lnTo>
                        <a:lnTo>
                          <a:pt x="17"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 name="Freeform 594"/>
                  <p:cNvSpPr>
                    <a:spLocks/>
                  </p:cNvSpPr>
                  <p:nvPr/>
                </p:nvSpPr>
                <p:spPr bwMode="auto">
                  <a:xfrm>
                    <a:off x="3028950" y="2314575"/>
                    <a:ext cx="15875"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3"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 name="Freeform 595"/>
                  <p:cNvSpPr>
                    <a:spLocks/>
                  </p:cNvSpPr>
                  <p:nvPr/>
                </p:nvSpPr>
                <p:spPr bwMode="auto">
                  <a:xfrm>
                    <a:off x="3046413" y="2314575"/>
                    <a:ext cx="7938"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1" y="22"/>
                        </a:lnTo>
                        <a:cubicBezTo>
                          <a:pt x="8" y="22"/>
                          <a:pt x="6" y="21"/>
                          <a:pt x="3" y="20"/>
                        </a:cubicBezTo>
                        <a:cubicBezTo>
                          <a:pt x="1" y="18"/>
                          <a:pt x="0" y="15"/>
                          <a:pt x="0" y="11"/>
                        </a:cubicBezTo>
                        <a:cubicBezTo>
                          <a:pt x="0" y="4"/>
                          <a:pt x="3" y="0"/>
                          <a:pt x="11" y="0"/>
                        </a:cubicBezTo>
                        <a:lnTo>
                          <a:pt x="19" y="0"/>
                        </a:lnTo>
                        <a:lnTo>
                          <a:pt x="19" y="4"/>
                        </a:lnTo>
                        <a:lnTo>
                          <a:pt x="11" y="4"/>
                        </a:lnTo>
                        <a:cubicBezTo>
                          <a:pt x="7" y="4"/>
                          <a:pt x="5"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 name="Freeform 596"/>
                  <p:cNvSpPr>
                    <a:spLocks/>
                  </p:cNvSpPr>
                  <p:nvPr/>
                </p:nvSpPr>
                <p:spPr bwMode="auto">
                  <a:xfrm>
                    <a:off x="3055938" y="2314575"/>
                    <a:ext cx="3175"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 name="Freeform 597"/>
                  <p:cNvSpPr>
                    <a:spLocks/>
                  </p:cNvSpPr>
                  <p:nvPr/>
                </p:nvSpPr>
                <p:spPr bwMode="auto">
                  <a:xfrm>
                    <a:off x="2962275"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1"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 name="Freeform 598"/>
                  <p:cNvSpPr>
                    <a:spLocks/>
                  </p:cNvSpPr>
                  <p:nvPr/>
                </p:nvSpPr>
                <p:spPr bwMode="auto">
                  <a:xfrm>
                    <a:off x="2962275" y="2325688"/>
                    <a:ext cx="9525" cy="3175"/>
                  </a:xfrm>
                  <a:custGeom>
                    <a:avLst/>
                    <a:gdLst>
                      <a:gd name="T0" fmla="*/ 0 w 20"/>
                      <a:gd name="T1" fmla="*/ 2147483646 h 8"/>
                      <a:gd name="T2" fmla="*/ 0 w 20"/>
                      <a:gd name="T3" fmla="*/ 2147483646 h 8"/>
                      <a:gd name="T4" fmla="*/ 2147483646 w 20"/>
                      <a:gd name="T5" fmla="*/ 2147483646 h 8"/>
                      <a:gd name="T6" fmla="*/ 2147483646 w 20"/>
                      <a:gd name="T7" fmla="*/ 2147483646 h 8"/>
                      <a:gd name="T8" fmla="*/ 2147483646 w 20"/>
                      <a:gd name="T9" fmla="*/ 2147483646 h 8"/>
                      <a:gd name="T10" fmla="*/ 2147483646 w 20"/>
                      <a:gd name="T11" fmla="*/ 0 h 8"/>
                      <a:gd name="T12" fmla="*/ 2147483646 w 20"/>
                      <a:gd name="T13" fmla="*/ 0 h 8"/>
                      <a:gd name="T14" fmla="*/ 0 w 20"/>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1"/>
                        </a:moveTo>
                        <a:lnTo>
                          <a:pt x="0" y="1"/>
                        </a:lnTo>
                        <a:cubicBezTo>
                          <a:pt x="2" y="5"/>
                          <a:pt x="5" y="8"/>
                          <a:pt x="9" y="7"/>
                        </a:cubicBezTo>
                        <a:cubicBezTo>
                          <a:pt x="12" y="6"/>
                          <a:pt x="18" y="2"/>
                          <a:pt x="20" y="1"/>
                        </a:cubicBezTo>
                        <a:cubicBezTo>
                          <a:pt x="20" y="0"/>
                          <a:pt x="20" y="0"/>
                          <a:pt x="20" y="0"/>
                        </a:cubicBezTo>
                        <a:cubicBezTo>
                          <a:pt x="20" y="0"/>
                          <a:pt x="20" y="0"/>
                          <a:pt x="20"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 name="Freeform 599"/>
                  <p:cNvSpPr>
                    <a:spLocks/>
                  </p:cNvSpPr>
                  <p:nvPr/>
                </p:nvSpPr>
                <p:spPr bwMode="auto">
                  <a:xfrm>
                    <a:off x="2959100" y="2317750"/>
                    <a:ext cx="12700" cy="7938"/>
                  </a:xfrm>
                  <a:custGeom>
                    <a:avLst/>
                    <a:gdLst>
                      <a:gd name="T0" fmla="*/ 2147483646 w 28"/>
                      <a:gd name="T1" fmla="*/ 2147483646 h 16"/>
                      <a:gd name="T2" fmla="*/ 2147483646 w 28"/>
                      <a:gd name="T3" fmla="*/ 2147483646 h 16"/>
                      <a:gd name="T4" fmla="*/ 2147483646 w 28"/>
                      <a:gd name="T5" fmla="*/ 2147483646 h 16"/>
                      <a:gd name="T6" fmla="*/ 2147483646 w 28"/>
                      <a:gd name="T7" fmla="*/ 2147483646 h 16"/>
                      <a:gd name="T8" fmla="*/ 2147483646 w 28"/>
                      <a:gd name="T9" fmla="*/ 2147483646 h 16"/>
                      <a:gd name="T10" fmla="*/ 2147483646 w 28"/>
                      <a:gd name="T11" fmla="*/ 2147483646 h 16"/>
                      <a:gd name="T12" fmla="*/ 2147483646 w 28"/>
                      <a:gd name="T13" fmla="*/ 2147483646 h 16"/>
                      <a:gd name="T14" fmla="*/ 2147483646 w 28"/>
                      <a:gd name="T15" fmla="*/ 0 h 16"/>
                      <a:gd name="T16" fmla="*/ 2147483646 w 28"/>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
                      <a:gd name="T29" fmla="*/ 28 w 2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8" y="15"/>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 name="Freeform 600"/>
                  <p:cNvSpPr>
                    <a:spLocks/>
                  </p:cNvSpPr>
                  <p:nvPr/>
                </p:nvSpPr>
                <p:spPr bwMode="auto">
                  <a:xfrm>
                    <a:off x="296703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7" y="1"/>
                        </a:moveTo>
                        <a:lnTo>
                          <a:pt x="7" y="1"/>
                        </a:lnTo>
                        <a:cubicBezTo>
                          <a:pt x="2" y="2"/>
                          <a:pt x="1" y="7"/>
                          <a:pt x="1" y="7"/>
                        </a:cubicBezTo>
                        <a:cubicBezTo>
                          <a:pt x="0" y="10"/>
                          <a:pt x="1" y="14"/>
                          <a:pt x="1" y="14"/>
                        </a:cubicBezTo>
                        <a:cubicBezTo>
                          <a:pt x="3" y="22"/>
                          <a:pt x="11" y="35"/>
                          <a:pt x="13" y="37"/>
                        </a:cubicBezTo>
                        <a:cubicBezTo>
                          <a:pt x="13" y="38"/>
                          <a:pt x="14" y="38"/>
                          <a:pt x="14" y="38"/>
                        </a:cubicBezTo>
                        <a:cubicBezTo>
                          <a:pt x="14" y="37"/>
                          <a:pt x="14" y="37"/>
                          <a:pt x="14" y="37"/>
                        </a:cubicBezTo>
                        <a:cubicBezTo>
                          <a:pt x="17" y="8"/>
                          <a:pt x="11" y="0"/>
                          <a:pt x="11" y="0"/>
                        </a:cubicBezTo>
                        <a:cubicBezTo>
                          <a:pt x="10" y="0"/>
                          <a:pt x="7" y="1"/>
                          <a:pt x="7"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 name="Freeform 601"/>
                  <p:cNvSpPr>
                    <a:spLocks/>
                  </p:cNvSpPr>
                  <p:nvPr/>
                </p:nvSpPr>
                <p:spPr bwMode="auto">
                  <a:xfrm>
                    <a:off x="2974975"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3" y="37"/>
                          <a:pt x="3" y="37"/>
                        </a:cubicBezTo>
                        <a:cubicBezTo>
                          <a:pt x="4" y="38"/>
                          <a:pt x="4" y="37"/>
                          <a:pt x="4" y="37"/>
                        </a:cubicBezTo>
                        <a:cubicBezTo>
                          <a:pt x="6" y="35"/>
                          <a:pt x="14"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 name="Freeform 602"/>
                  <p:cNvSpPr>
                    <a:spLocks/>
                  </p:cNvSpPr>
                  <p:nvPr/>
                </p:nvSpPr>
                <p:spPr bwMode="auto">
                  <a:xfrm>
                    <a:off x="2978150" y="2325688"/>
                    <a:ext cx="9525"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 name="Freeform 603"/>
                  <p:cNvSpPr>
                    <a:spLocks/>
                  </p:cNvSpPr>
                  <p:nvPr/>
                </p:nvSpPr>
                <p:spPr bwMode="auto">
                  <a:xfrm>
                    <a:off x="2978150" y="2317750"/>
                    <a:ext cx="12700" cy="7938"/>
                  </a:xfrm>
                  <a:custGeom>
                    <a:avLst/>
                    <a:gdLst>
                      <a:gd name="T0" fmla="*/ 0 w 28"/>
                      <a:gd name="T1" fmla="*/ 2147483646 h 16"/>
                      <a:gd name="T2" fmla="*/ 0 w 28"/>
                      <a:gd name="T3" fmla="*/ 2147483646 h 16"/>
                      <a:gd name="T4" fmla="*/ 0 w 28"/>
                      <a:gd name="T5" fmla="*/ 2147483646 h 16"/>
                      <a:gd name="T6" fmla="*/ 0 w 28"/>
                      <a:gd name="T7" fmla="*/ 2147483646 h 16"/>
                      <a:gd name="T8" fmla="*/ 0 w 28"/>
                      <a:gd name="T9" fmla="*/ 2147483646 h 16"/>
                      <a:gd name="T10" fmla="*/ 2147483646 w 28"/>
                      <a:gd name="T11" fmla="*/ 2147483646 h 16"/>
                      <a:gd name="T12" fmla="*/ 2147483646 w 28"/>
                      <a:gd name="T13" fmla="*/ 2147483646 h 16"/>
                      <a:gd name="T14" fmla="*/ 2147483646 w 28"/>
                      <a:gd name="T15" fmla="*/ 2147483646 h 16"/>
                      <a:gd name="T16" fmla="*/ 2147483646 w 28"/>
                      <a:gd name="T17" fmla="*/ 0 h 16"/>
                      <a:gd name="T18" fmla="*/ 0 w 28"/>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0" y="15"/>
                        </a:moveTo>
                        <a:lnTo>
                          <a:pt x="0" y="15"/>
                        </a:lnTo>
                        <a:cubicBezTo>
                          <a:pt x="0" y="15"/>
                          <a:pt x="0" y="15"/>
                          <a:pt x="0" y="15"/>
                        </a:cubicBezTo>
                        <a:cubicBezTo>
                          <a:pt x="0" y="15"/>
                          <a:pt x="0" y="16"/>
                          <a:pt x="0" y="16"/>
                        </a:cubicBezTo>
                        <a:cubicBezTo>
                          <a:pt x="3" y="16"/>
                          <a:pt x="15" y="16"/>
                          <a:pt x="16" y="16"/>
                        </a:cubicBezTo>
                        <a:cubicBezTo>
                          <a:pt x="16" y="16"/>
                          <a:pt x="17" y="16"/>
                          <a:pt x="19" y="15"/>
                        </a:cubicBezTo>
                        <a:cubicBezTo>
                          <a:pt x="19" y="15"/>
                          <a:pt x="23" y="13"/>
                          <a:pt x="26" y="9"/>
                        </a:cubicBezTo>
                        <a:cubicBezTo>
                          <a:pt x="26" y="9"/>
                          <a:pt x="28"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6" name="Freeform 604"/>
                  <p:cNvSpPr>
                    <a:spLocks/>
                  </p:cNvSpPr>
                  <p:nvPr/>
                </p:nvSpPr>
                <p:spPr bwMode="auto">
                  <a:xfrm>
                    <a:off x="2976563" y="2309813"/>
                    <a:ext cx="11113" cy="14288"/>
                  </a:xfrm>
                  <a:custGeom>
                    <a:avLst/>
                    <a:gdLst>
                      <a:gd name="T0" fmla="*/ 0 w 24"/>
                      <a:gd name="T1" fmla="*/ 2147483646 h 30"/>
                      <a:gd name="T2" fmla="*/ 0 w 24"/>
                      <a:gd name="T3" fmla="*/ 2147483646 h 30"/>
                      <a:gd name="T4" fmla="*/ 0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1" y="30"/>
                        </a:cubicBezTo>
                        <a:cubicBezTo>
                          <a:pt x="3" y="29"/>
                          <a:pt x="15" y="23"/>
                          <a:pt x="21" y="18"/>
                        </a:cubicBezTo>
                        <a:cubicBezTo>
                          <a:pt x="21" y="18"/>
                          <a:pt x="24" y="15"/>
                          <a:pt x="24" y="11"/>
                        </a:cubicBezTo>
                        <a:cubicBezTo>
                          <a:pt x="24" y="5"/>
                          <a:pt x="19" y="0"/>
                          <a:pt x="19" y="0"/>
                        </a:cubicBezTo>
                        <a:cubicBezTo>
                          <a:pt x="19"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7" name="Freeform 605"/>
                  <p:cNvSpPr>
                    <a:spLocks/>
                  </p:cNvSpPr>
                  <p:nvPr/>
                </p:nvSpPr>
                <p:spPr bwMode="auto">
                  <a:xfrm>
                    <a:off x="317976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6" y="9"/>
                        </a:lnTo>
                        <a:lnTo>
                          <a:pt x="16" y="0"/>
                        </a:lnTo>
                        <a:lnTo>
                          <a:pt x="20" y="0"/>
                        </a:lnTo>
                        <a:lnTo>
                          <a:pt x="20" y="22"/>
                        </a:lnTo>
                        <a:lnTo>
                          <a:pt x="16" y="22"/>
                        </a:lnTo>
                        <a:lnTo>
                          <a:pt x="16"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8" name="Freeform 606"/>
                  <p:cNvSpPr>
                    <a:spLocks/>
                  </p:cNvSpPr>
                  <p:nvPr/>
                </p:nvSpPr>
                <p:spPr bwMode="auto">
                  <a:xfrm>
                    <a:off x="3190875"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6" y="17"/>
                          <a:pt x="16" y="13"/>
                        </a:cubicBezTo>
                        <a:lnTo>
                          <a:pt x="16" y="0"/>
                        </a:lnTo>
                        <a:lnTo>
                          <a:pt x="20" y="0"/>
                        </a:lnTo>
                        <a:lnTo>
                          <a:pt x="20" y="13"/>
                        </a:lnTo>
                        <a:cubicBezTo>
                          <a:pt x="20" y="16"/>
                          <a:pt x="20" y="18"/>
                          <a:pt x="19" y="19"/>
                        </a:cubicBezTo>
                        <a:cubicBezTo>
                          <a:pt x="17" y="21"/>
                          <a:pt x="14" y="22"/>
                          <a:pt x="10" y="22"/>
                        </a:cubicBezTo>
                        <a:cubicBezTo>
                          <a:pt x="6" y="22"/>
                          <a:pt x="4" y="21"/>
                          <a:pt x="2" y="19"/>
                        </a:cubicBezTo>
                        <a:cubicBezTo>
                          <a:pt x="1"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9" name="Freeform 607"/>
                  <p:cNvSpPr>
                    <a:spLocks noEditPoints="1"/>
                  </p:cNvSpPr>
                  <p:nvPr/>
                </p:nvSpPr>
                <p:spPr bwMode="auto">
                  <a:xfrm>
                    <a:off x="3201988" y="2314575"/>
                    <a:ext cx="11113"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20" y="22"/>
                        </a:lnTo>
                        <a:lnTo>
                          <a:pt x="18"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0" name="Freeform 608"/>
                  <p:cNvSpPr>
                    <a:spLocks/>
                  </p:cNvSpPr>
                  <p:nvPr/>
                </p:nvSpPr>
                <p:spPr bwMode="auto">
                  <a:xfrm>
                    <a:off x="3211513" y="2314575"/>
                    <a:ext cx="17463"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4"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1" name="Freeform 609"/>
                  <p:cNvSpPr>
                    <a:spLocks/>
                  </p:cNvSpPr>
                  <p:nvPr/>
                </p:nvSpPr>
                <p:spPr bwMode="auto">
                  <a:xfrm>
                    <a:off x="3228975" y="2314575"/>
                    <a:ext cx="9525"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1" y="22"/>
                        </a:lnTo>
                        <a:cubicBezTo>
                          <a:pt x="8" y="22"/>
                          <a:pt x="6" y="21"/>
                          <a:pt x="3" y="20"/>
                        </a:cubicBezTo>
                        <a:cubicBezTo>
                          <a:pt x="1" y="18"/>
                          <a:pt x="0" y="15"/>
                          <a:pt x="0" y="11"/>
                        </a:cubicBezTo>
                        <a:cubicBezTo>
                          <a:pt x="0" y="4"/>
                          <a:pt x="3" y="0"/>
                          <a:pt x="11" y="0"/>
                        </a:cubicBezTo>
                        <a:lnTo>
                          <a:pt x="19" y="0"/>
                        </a:lnTo>
                        <a:lnTo>
                          <a:pt x="19" y="4"/>
                        </a:lnTo>
                        <a:lnTo>
                          <a:pt x="11" y="4"/>
                        </a:lnTo>
                        <a:cubicBezTo>
                          <a:pt x="7" y="4"/>
                          <a:pt x="6"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2" name="Freeform 610"/>
                  <p:cNvSpPr>
                    <a:spLocks/>
                  </p:cNvSpPr>
                  <p:nvPr/>
                </p:nvSpPr>
                <p:spPr bwMode="auto">
                  <a:xfrm>
                    <a:off x="3240088" y="2314575"/>
                    <a:ext cx="3175"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3" name="Freeform 611"/>
                  <p:cNvSpPr>
                    <a:spLocks/>
                  </p:cNvSpPr>
                  <p:nvPr/>
                </p:nvSpPr>
                <p:spPr bwMode="auto">
                  <a:xfrm>
                    <a:off x="3144838"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1"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4" name="Freeform 612"/>
                  <p:cNvSpPr>
                    <a:spLocks/>
                  </p:cNvSpPr>
                  <p:nvPr/>
                </p:nvSpPr>
                <p:spPr bwMode="auto">
                  <a:xfrm>
                    <a:off x="3146425" y="2325688"/>
                    <a:ext cx="9525" cy="3175"/>
                  </a:xfrm>
                  <a:custGeom>
                    <a:avLst/>
                    <a:gdLst>
                      <a:gd name="T0" fmla="*/ 0 w 20"/>
                      <a:gd name="T1" fmla="*/ 2147483646 h 8"/>
                      <a:gd name="T2" fmla="*/ 0 w 20"/>
                      <a:gd name="T3" fmla="*/ 2147483646 h 8"/>
                      <a:gd name="T4" fmla="*/ 2147483646 w 20"/>
                      <a:gd name="T5" fmla="*/ 2147483646 h 8"/>
                      <a:gd name="T6" fmla="*/ 2147483646 w 20"/>
                      <a:gd name="T7" fmla="*/ 2147483646 h 8"/>
                      <a:gd name="T8" fmla="*/ 2147483646 w 20"/>
                      <a:gd name="T9" fmla="*/ 2147483646 h 8"/>
                      <a:gd name="T10" fmla="*/ 2147483646 w 20"/>
                      <a:gd name="T11" fmla="*/ 0 h 8"/>
                      <a:gd name="T12" fmla="*/ 2147483646 w 20"/>
                      <a:gd name="T13" fmla="*/ 0 h 8"/>
                      <a:gd name="T14" fmla="*/ 0 w 20"/>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1"/>
                        </a:moveTo>
                        <a:lnTo>
                          <a:pt x="0" y="1"/>
                        </a:lnTo>
                        <a:cubicBezTo>
                          <a:pt x="2" y="5"/>
                          <a:pt x="6" y="8"/>
                          <a:pt x="9" y="7"/>
                        </a:cubicBezTo>
                        <a:cubicBezTo>
                          <a:pt x="12" y="6"/>
                          <a:pt x="18" y="2"/>
                          <a:pt x="20" y="1"/>
                        </a:cubicBezTo>
                        <a:cubicBezTo>
                          <a:pt x="20" y="0"/>
                          <a:pt x="20" y="0"/>
                          <a:pt x="20" y="0"/>
                        </a:cubicBezTo>
                        <a:cubicBezTo>
                          <a:pt x="20" y="0"/>
                          <a:pt x="20" y="0"/>
                          <a:pt x="20"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5" name="Freeform 613"/>
                  <p:cNvSpPr>
                    <a:spLocks/>
                  </p:cNvSpPr>
                  <p:nvPr/>
                </p:nvSpPr>
                <p:spPr bwMode="auto">
                  <a:xfrm>
                    <a:off x="3143250" y="2317750"/>
                    <a:ext cx="12700" cy="7938"/>
                  </a:xfrm>
                  <a:custGeom>
                    <a:avLst/>
                    <a:gdLst>
                      <a:gd name="T0" fmla="*/ 2147483646 w 28"/>
                      <a:gd name="T1" fmla="*/ 2147483646 h 16"/>
                      <a:gd name="T2" fmla="*/ 2147483646 w 28"/>
                      <a:gd name="T3" fmla="*/ 2147483646 h 16"/>
                      <a:gd name="T4" fmla="*/ 2147483646 w 28"/>
                      <a:gd name="T5" fmla="*/ 2147483646 h 16"/>
                      <a:gd name="T6" fmla="*/ 2147483646 w 28"/>
                      <a:gd name="T7" fmla="*/ 2147483646 h 16"/>
                      <a:gd name="T8" fmla="*/ 2147483646 w 28"/>
                      <a:gd name="T9" fmla="*/ 2147483646 h 16"/>
                      <a:gd name="T10" fmla="*/ 2147483646 w 28"/>
                      <a:gd name="T11" fmla="*/ 2147483646 h 16"/>
                      <a:gd name="T12" fmla="*/ 2147483646 w 28"/>
                      <a:gd name="T13" fmla="*/ 2147483646 h 16"/>
                      <a:gd name="T14" fmla="*/ 2147483646 w 28"/>
                      <a:gd name="T15" fmla="*/ 0 h 16"/>
                      <a:gd name="T16" fmla="*/ 2147483646 w 28"/>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
                      <a:gd name="T29" fmla="*/ 28 w 2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8" y="15"/>
                          <a:pt x="27" y="15"/>
                          <a:pt x="27" y="15"/>
                        </a:cubicBezTo>
                        <a:cubicBezTo>
                          <a:pt x="19"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6" name="Freeform 614"/>
                  <p:cNvSpPr>
                    <a:spLocks/>
                  </p:cNvSpPr>
                  <p:nvPr/>
                </p:nvSpPr>
                <p:spPr bwMode="auto">
                  <a:xfrm>
                    <a:off x="315118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8" y="1"/>
                        </a:moveTo>
                        <a:lnTo>
                          <a:pt x="8" y="1"/>
                        </a:lnTo>
                        <a:cubicBezTo>
                          <a:pt x="2" y="2"/>
                          <a:pt x="1" y="7"/>
                          <a:pt x="1" y="7"/>
                        </a:cubicBezTo>
                        <a:cubicBezTo>
                          <a:pt x="0" y="10"/>
                          <a:pt x="1" y="14"/>
                          <a:pt x="1" y="14"/>
                        </a:cubicBezTo>
                        <a:cubicBezTo>
                          <a:pt x="3" y="22"/>
                          <a:pt x="12" y="35"/>
                          <a:pt x="13" y="37"/>
                        </a:cubicBezTo>
                        <a:cubicBezTo>
                          <a:pt x="14" y="38"/>
                          <a:pt x="14" y="38"/>
                          <a:pt x="14" y="38"/>
                        </a:cubicBezTo>
                        <a:cubicBezTo>
                          <a:pt x="14" y="37"/>
                          <a:pt x="14" y="37"/>
                          <a:pt x="14" y="37"/>
                        </a:cubicBezTo>
                        <a:cubicBezTo>
                          <a:pt x="17" y="8"/>
                          <a:pt x="11" y="0"/>
                          <a:pt x="11" y="0"/>
                        </a:cubicBezTo>
                        <a:cubicBezTo>
                          <a:pt x="10" y="0"/>
                          <a:pt x="8" y="1"/>
                          <a:pt x="8"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7" name="Freeform 615"/>
                  <p:cNvSpPr>
                    <a:spLocks/>
                  </p:cNvSpPr>
                  <p:nvPr/>
                </p:nvSpPr>
                <p:spPr bwMode="auto">
                  <a:xfrm>
                    <a:off x="315753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4" y="37"/>
                          <a:pt x="4" y="37"/>
                        </a:cubicBezTo>
                        <a:cubicBezTo>
                          <a:pt x="4" y="38"/>
                          <a:pt x="4" y="37"/>
                          <a:pt x="4" y="37"/>
                        </a:cubicBezTo>
                        <a:cubicBezTo>
                          <a:pt x="6" y="35"/>
                          <a:pt x="15"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8" name="Freeform 616"/>
                  <p:cNvSpPr>
                    <a:spLocks/>
                  </p:cNvSpPr>
                  <p:nvPr/>
                </p:nvSpPr>
                <p:spPr bwMode="auto">
                  <a:xfrm>
                    <a:off x="3162300" y="2325688"/>
                    <a:ext cx="9525"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99" name="Freeform 617"/>
                  <p:cNvSpPr>
                    <a:spLocks/>
                  </p:cNvSpPr>
                  <p:nvPr/>
                </p:nvSpPr>
                <p:spPr bwMode="auto">
                  <a:xfrm>
                    <a:off x="3162300" y="2317750"/>
                    <a:ext cx="12700" cy="7938"/>
                  </a:xfrm>
                  <a:custGeom>
                    <a:avLst/>
                    <a:gdLst>
                      <a:gd name="T0" fmla="*/ 0 w 28"/>
                      <a:gd name="T1" fmla="*/ 2147483646 h 16"/>
                      <a:gd name="T2" fmla="*/ 0 w 28"/>
                      <a:gd name="T3" fmla="*/ 2147483646 h 16"/>
                      <a:gd name="T4" fmla="*/ 0 w 28"/>
                      <a:gd name="T5" fmla="*/ 2147483646 h 16"/>
                      <a:gd name="T6" fmla="*/ 0 w 28"/>
                      <a:gd name="T7" fmla="*/ 2147483646 h 16"/>
                      <a:gd name="T8" fmla="*/ 0 w 28"/>
                      <a:gd name="T9" fmla="*/ 2147483646 h 16"/>
                      <a:gd name="T10" fmla="*/ 2147483646 w 28"/>
                      <a:gd name="T11" fmla="*/ 2147483646 h 16"/>
                      <a:gd name="T12" fmla="*/ 2147483646 w 28"/>
                      <a:gd name="T13" fmla="*/ 2147483646 h 16"/>
                      <a:gd name="T14" fmla="*/ 2147483646 w 28"/>
                      <a:gd name="T15" fmla="*/ 2147483646 h 16"/>
                      <a:gd name="T16" fmla="*/ 2147483646 w 28"/>
                      <a:gd name="T17" fmla="*/ 0 h 16"/>
                      <a:gd name="T18" fmla="*/ 0 w 28"/>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0" y="15"/>
                        </a:moveTo>
                        <a:lnTo>
                          <a:pt x="0" y="15"/>
                        </a:lnTo>
                        <a:cubicBezTo>
                          <a:pt x="0" y="15"/>
                          <a:pt x="0" y="15"/>
                          <a:pt x="0" y="15"/>
                        </a:cubicBezTo>
                        <a:cubicBezTo>
                          <a:pt x="0" y="15"/>
                          <a:pt x="0" y="16"/>
                          <a:pt x="0" y="16"/>
                        </a:cubicBezTo>
                        <a:cubicBezTo>
                          <a:pt x="3" y="16"/>
                          <a:pt x="15" y="16"/>
                          <a:pt x="16" y="16"/>
                        </a:cubicBezTo>
                        <a:cubicBezTo>
                          <a:pt x="16" y="16"/>
                          <a:pt x="17" y="16"/>
                          <a:pt x="19" y="15"/>
                        </a:cubicBezTo>
                        <a:cubicBezTo>
                          <a:pt x="19" y="15"/>
                          <a:pt x="23" y="13"/>
                          <a:pt x="26" y="9"/>
                        </a:cubicBezTo>
                        <a:cubicBezTo>
                          <a:pt x="26" y="9"/>
                          <a:pt x="28"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0" name="Freeform 618"/>
                  <p:cNvSpPr>
                    <a:spLocks/>
                  </p:cNvSpPr>
                  <p:nvPr/>
                </p:nvSpPr>
                <p:spPr bwMode="auto">
                  <a:xfrm>
                    <a:off x="3160713" y="2309813"/>
                    <a:ext cx="11113" cy="14288"/>
                  </a:xfrm>
                  <a:custGeom>
                    <a:avLst/>
                    <a:gdLst>
                      <a:gd name="T0" fmla="*/ 0 w 24"/>
                      <a:gd name="T1" fmla="*/ 2147483646 h 30"/>
                      <a:gd name="T2" fmla="*/ 0 w 24"/>
                      <a:gd name="T3" fmla="*/ 2147483646 h 30"/>
                      <a:gd name="T4" fmla="*/ 0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1" y="30"/>
                        </a:cubicBezTo>
                        <a:cubicBezTo>
                          <a:pt x="3" y="29"/>
                          <a:pt x="16" y="23"/>
                          <a:pt x="21" y="18"/>
                        </a:cubicBezTo>
                        <a:cubicBezTo>
                          <a:pt x="21" y="18"/>
                          <a:pt x="24" y="15"/>
                          <a:pt x="24" y="11"/>
                        </a:cubicBezTo>
                        <a:cubicBezTo>
                          <a:pt x="24" y="5"/>
                          <a:pt x="19" y="0"/>
                          <a:pt x="19" y="0"/>
                        </a:cubicBezTo>
                        <a:cubicBezTo>
                          <a:pt x="19"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101" name="组合 668"/>
                <p:cNvGrpSpPr>
                  <a:grpSpLocks/>
                </p:cNvGrpSpPr>
                <p:nvPr/>
              </p:nvGrpSpPr>
              <p:grpSpPr bwMode="auto">
                <a:xfrm>
                  <a:off x="2601841" y="3853307"/>
                  <a:ext cx="1023938" cy="585788"/>
                  <a:chOff x="914400" y="752476"/>
                  <a:chExt cx="1023938" cy="585788"/>
                </a:xfrm>
              </p:grpSpPr>
              <p:sp>
                <p:nvSpPr>
                  <p:cNvPr id="102" name="Freeform 24"/>
                  <p:cNvSpPr>
                    <a:spLocks/>
                  </p:cNvSpPr>
                  <p:nvPr/>
                </p:nvSpPr>
                <p:spPr bwMode="auto">
                  <a:xfrm>
                    <a:off x="914400" y="822326"/>
                    <a:ext cx="1023938" cy="495300"/>
                  </a:xfrm>
                  <a:custGeom>
                    <a:avLst/>
                    <a:gdLst>
                      <a:gd name="T0" fmla="*/ 2147483646 w 2175"/>
                      <a:gd name="T1" fmla="*/ 2147483646 h 1054"/>
                      <a:gd name="T2" fmla="*/ 2147483646 w 2175"/>
                      <a:gd name="T3" fmla="*/ 2147483646 h 1054"/>
                      <a:gd name="T4" fmla="*/ 2147483646 w 2175"/>
                      <a:gd name="T5" fmla="*/ 2147483646 h 1054"/>
                      <a:gd name="T6" fmla="*/ 2147483646 w 2175"/>
                      <a:gd name="T7" fmla="*/ 2147483646 h 1054"/>
                      <a:gd name="T8" fmla="*/ 2147483646 w 2175"/>
                      <a:gd name="T9" fmla="*/ 2147483646 h 1054"/>
                      <a:gd name="T10" fmla="*/ 2147483646 w 2175"/>
                      <a:gd name="T11" fmla="*/ 2147483646 h 1054"/>
                      <a:gd name="T12" fmla="*/ 2147483646 w 2175"/>
                      <a:gd name="T13" fmla="*/ 2147483646 h 1054"/>
                      <a:gd name="T14" fmla="*/ 2147483646 w 2175"/>
                      <a:gd name="T15" fmla="*/ 2147483646 h 1054"/>
                      <a:gd name="T16" fmla="*/ 2147483646 w 2175"/>
                      <a:gd name="T17" fmla="*/ 2147483646 h 1054"/>
                      <a:gd name="T18" fmla="*/ 2147483646 w 2175"/>
                      <a:gd name="T19" fmla="*/ 2147483646 h 1054"/>
                      <a:gd name="T20" fmla="*/ 2147483646 w 2175"/>
                      <a:gd name="T21" fmla="*/ 2147483646 h 1054"/>
                      <a:gd name="T22" fmla="*/ 2147483646 w 2175"/>
                      <a:gd name="T23" fmla="*/ 2147483646 h 1054"/>
                      <a:gd name="T24" fmla="*/ 0 w 2175"/>
                      <a:gd name="T25" fmla="*/ 2147483646 h 1054"/>
                      <a:gd name="T26" fmla="*/ 0 w 2175"/>
                      <a:gd name="T27" fmla="*/ 0 h 1054"/>
                      <a:gd name="T28" fmla="*/ 2147483646 w 2175"/>
                      <a:gd name="T29" fmla="*/ 0 h 1054"/>
                      <a:gd name="T30" fmla="*/ 2147483646 w 2175"/>
                      <a:gd name="T31" fmla="*/ 2147483646 h 10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5"/>
                      <a:gd name="T49" fmla="*/ 0 h 1054"/>
                      <a:gd name="T50" fmla="*/ 2175 w 2175"/>
                      <a:gd name="T51" fmla="*/ 1054 h 10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5" h="1054">
                        <a:moveTo>
                          <a:pt x="2175" y="1054"/>
                        </a:moveTo>
                        <a:lnTo>
                          <a:pt x="2175" y="1054"/>
                        </a:lnTo>
                        <a:lnTo>
                          <a:pt x="1672" y="1054"/>
                        </a:lnTo>
                        <a:cubicBezTo>
                          <a:pt x="1657" y="1054"/>
                          <a:pt x="1645" y="1042"/>
                          <a:pt x="1645" y="1027"/>
                        </a:cubicBezTo>
                        <a:cubicBezTo>
                          <a:pt x="1645" y="1013"/>
                          <a:pt x="1657" y="1001"/>
                          <a:pt x="1672" y="1001"/>
                        </a:cubicBezTo>
                        <a:lnTo>
                          <a:pt x="2121" y="1001"/>
                        </a:lnTo>
                        <a:lnTo>
                          <a:pt x="2121" y="53"/>
                        </a:lnTo>
                        <a:lnTo>
                          <a:pt x="54" y="53"/>
                        </a:lnTo>
                        <a:lnTo>
                          <a:pt x="54" y="1001"/>
                        </a:lnTo>
                        <a:lnTo>
                          <a:pt x="1463" y="1001"/>
                        </a:lnTo>
                        <a:cubicBezTo>
                          <a:pt x="1478" y="1001"/>
                          <a:pt x="1489" y="1013"/>
                          <a:pt x="1489" y="1027"/>
                        </a:cubicBezTo>
                        <a:cubicBezTo>
                          <a:pt x="1489" y="1042"/>
                          <a:pt x="1478" y="1054"/>
                          <a:pt x="1463" y="1054"/>
                        </a:cubicBezTo>
                        <a:lnTo>
                          <a:pt x="0" y="1054"/>
                        </a:lnTo>
                        <a:lnTo>
                          <a:pt x="0" y="0"/>
                        </a:lnTo>
                        <a:lnTo>
                          <a:pt x="2175" y="0"/>
                        </a:lnTo>
                        <a:lnTo>
                          <a:pt x="2175" y="105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3" name="Freeform 25"/>
                  <p:cNvSpPr>
                    <a:spLocks/>
                  </p:cNvSpPr>
                  <p:nvPr/>
                </p:nvSpPr>
                <p:spPr bwMode="auto">
                  <a:xfrm>
                    <a:off x="981075" y="825501"/>
                    <a:ext cx="17463" cy="488950"/>
                  </a:xfrm>
                  <a:custGeom>
                    <a:avLst/>
                    <a:gdLst>
                      <a:gd name="T0" fmla="*/ 2147483646 w 40"/>
                      <a:gd name="T1" fmla="*/ 2147483646 h 1041"/>
                      <a:gd name="T2" fmla="*/ 2147483646 w 40"/>
                      <a:gd name="T3" fmla="*/ 2147483646 h 1041"/>
                      <a:gd name="T4" fmla="*/ 0 w 40"/>
                      <a:gd name="T5" fmla="*/ 2147483646 h 1041"/>
                      <a:gd name="T6" fmla="*/ 0 w 40"/>
                      <a:gd name="T7" fmla="*/ 2147483646 h 1041"/>
                      <a:gd name="T8" fmla="*/ 2147483646 w 40"/>
                      <a:gd name="T9" fmla="*/ 0 h 1041"/>
                      <a:gd name="T10" fmla="*/ 2147483646 w 40"/>
                      <a:gd name="T11" fmla="*/ 2147483646 h 1041"/>
                      <a:gd name="T12" fmla="*/ 2147483646 w 40"/>
                      <a:gd name="T13" fmla="*/ 2147483646 h 1041"/>
                      <a:gd name="T14" fmla="*/ 2147483646 w 40"/>
                      <a:gd name="T15" fmla="*/ 2147483646 h 104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041"/>
                      <a:gd name="T26" fmla="*/ 40 w 40"/>
                      <a:gd name="T27" fmla="*/ 1041 h 10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041">
                        <a:moveTo>
                          <a:pt x="20" y="1041"/>
                        </a:moveTo>
                        <a:lnTo>
                          <a:pt x="20" y="1041"/>
                        </a:lnTo>
                        <a:cubicBezTo>
                          <a:pt x="9" y="1041"/>
                          <a:pt x="0" y="1032"/>
                          <a:pt x="0" y="1021"/>
                        </a:cubicBezTo>
                        <a:lnTo>
                          <a:pt x="0" y="20"/>
                        </a:lnTo>
                        <a:cubicBezTo>
                          <a:pt x="0" y="9"/>
                          <a:pt x="9" y="0"/>
                          <a:pt x="20" y="0"/>
                        </a:cubicBezTo>
                        <a:cubicBezTo>
                          <a:pt x="31" y="0"/>
                          <a:pt x="40" y="9"/>
                          <a:pt x="40" y="20"/>
                        </a:cubicBezTo>
                        <a:lnTo>
                          <a:pt x="40" y="1021"/>
                        </a:lnTo>
                        <a:cubicBezTo>
                          <a:pt x="40" y="1032"/>
                          <a:pt x="31" y="1041"/>
                          <a:pt x="20" y="104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4" name="Freeform 26"/>
                  <p:cNvSpPr>
                    <a:spLocks/>
                  </p:cNvSpPr>
                  <p:nvPr/>
                </p:nvSpPr>
                <p:spPr bwMode="auto">
                  <a:xfrm>
                    <a:off x="1858963" y="825501"/>
                    <a:ext cx="17463" cy="488950"/>
                  </a:xfrm>
                  <a:custGeom>
                    <a:avLst/>
                    <a:gdLst>
                      <a:gd name="T0" fmla="*/ 2147483646 w 40"/>
                      <a:gd name="T1" fmla="*/ 2147483646 h 1041"/>
                      <a:gd name="T2" fmla="*/ 2147483646 w 40"/>
                      <a:gd name="T3" fmla="*/ 2147483646 h 1041"/>
                      <a:gd name="T4" fmla="*/ 0 w 40"/>
                      <a:gd name="T5" fmla="*/ 2147483646 h 1041"/>
                      <a:gd name="T6" fmla="*/ 0 w 40"/>
                      <a:gd name="T7" fmla="*/ 2147483646 h 1041"/>
                      <a:gd name="T8" fmla="*/ 2147483646 w 40"/>
                      <a:gd name="T9" fmla="*/ 0 h 1041"/>
                      <a:gd name="T10" fmla="*/ 2147483646 w 40"/>
                      <a:gd name="T11" fmla="*/ 2147483646 h 1041"/>
                      <a:gd name="T12" fmla="*/ 2147483646 w 40"/>
                      <a:gd name="T13" fmla="*/ 2147483646 h 1041"/>
                      <a:gd name="T14" fmla="*/ 2147483646 w 40"/>
                      <a:gd name="T15" fmla="*/ 2147483646 h 104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041"/>
                      <a:gd name="T26" fmla="*/ 40 w 40"/>
                      <a:gd name="T27" fmla="*/ 1041 h 10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041">
                        <a:moveTo>
                          <a:pt x="20" y="1041"/>
                        </a:moveTo>
                        <a:lnTo>
                          <a:pt x="20" y="1041"/>
                        </a:lnTo>
                        <a:cubicBezTo>
                          <a:pt x="9" y="1041"/>
                          <a:pt x="0" y="1032"/>
                          <a:pt x="0" y="1021"/>
                        </a:cubicBezTo>
                        <a:lnTo>
                          <a:pt x="0" y="20"/>
                        </a:lnTo>
                        <a:cubicBezTo>
                          <a:pt x="0" y="9"/>
                          <a:pt x="9" y="0"/>
                          <a:pt x="20" y="0"/>
                        </a:cubicBezTo>
                        <a:cubicBezTo>
                          <a:pt x="31" y="0"/>
                          <a:pt x="40" y="9"/>
                          <a:pt x="40" y="20"/>
                        </a:cubicBezTo>
                        <a:lnTo>
                          <a:pt x="40" y="1021"/>
                        </a:lnTo>
                        <a:cubicBezTo>
                          <a:pt x="40" y="1032"/>
                          <a:pt x="31" y="1041"/>
                          <a:pt x="20" y="104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5" name="Freeform 27"/>
                  <p:cNvSpPr>
                    <a:spLocks/>
                  </p:cNvSpPr>
                  <p:nvPr/>
                </p:nvSpPr>
                <p:spPr bwMode="auto">
                  <a:xfrm>
                    <a:off x="1006475" y="752476"/>
                    <a:ext cx="831850" cy="60325"/>
                  </a:xfrm>
                  <a:custGeom>
                    <a:avLst/>
                    <a:gdLst>
                      <a:gd name="T0" fmla="*/ 2147483646 w 1766"/>
                      <a:gd name="T1" fmla="*/ 2147483646 h 126"/>
                      <a:gd name="T2" fmla="*/ 2147483646 w 1766"/>
                      <a:gd name="T3" fmla="*/ 2147483646 h 126"/>
                      <a:gd name="T4" fmla="*/ 0 w 1766"/>
                      <a:gd name="T5" fmla="*/ 2147483646 h 126"/>
                      <a:gd name="T6" fmla="*/ 2147483646 w 1766"/>
                      <a:gd name="T7" fmla="*/ 0 h 126"/>
                      <a:gd name="T8" fmla="*/ 2147483646 w 1766"/>
                      <a:gd name="T9" fmla="*/ 0 h 126"/>
                      <a:gd name="T10" fmla="*/ 2147483646 w 1766"/>
                      <a:gd name="T11" fmla="*/ 2147483646 h 126"/>
                      <a:gd name="T12" fmla="*/ 2147483646 w 1766"/>
                      <a:gd name="T13" fmla="*/ 2147483646 h 126"/>
                      <a:gd name="T14" fmla="*/ 2147483646 w 1766"/>
                      <a:gd name="T15" fmla="*/ 2147483646 h 126"/>
                      <a:gd name="T16" fmla="*/ 2147483646 w 1766"/>
                      <a:gd name="T17" fmla="*/ 2147483646 h 126"/>
                      <a:gd name="T18" fmla="*/ 2147483646 w 1766"/>
                      <a:gd name="T19" fmla="*/ 2147483646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6"/>
                      <a:gd name="T31" fmla="*/ 0 h 126"/>
                      <a:gd name="T32" fmla="*/ 1766 w 176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6" h="126">
                        <a:moveTo>
                          <a:pt x="12" y="126"/>
                        </a:moveTo>
                        <a:lnTo>
                          <a:pt x="12" y="126"/>
                        </a:lnTo>
                        <a:lnTo>
                          <a:pt x="0" y="101"/>
                        </a:lnTo>
                        <a:lnTo>
                          <a:pt x="216" y="0"/>
                        </a:lnTo>
                        <a:lnTo>
                          <a:pt x="1567" y="0"/>
                        </a:lnTo>
                        <a:lnTo>
                          <a:pt x="1766" y="102"/>
                        </a:lnTo>
                        <a:lnTo>
                          <a:pt x="1754" y="125"/>
                        </a:lnTo>
                        <a:lnTo>
                          <a:pt x="1561" y="27"/>
                        </a:lnTo>
                        <a:lnTo>
                          <a:pt x="222" y="27"/>
                        </a:lnTo>
                        <a:lnTo>
                          <a:pt x="12" y="12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6" name="Freeform 28"/>
                  <p:cNvSpPr>
                    <a:spLocks/>
                  </p:cNvSpPr>
                  <p:nvPr/>
                </p:nvSpPr>
                <p:spPr bwMode="auto">
                  <a:xfrm>
                    <a:off x="914400" y="800101"/>
                    <a:ext cx="1020763" cy="31750"/>
                  </a:xfrm>
                  <a:custGeom>
                    <a:avLst/>
                    <a:gdLst>
                      <a:gd name="T0" fmla="*/ 2147483646 w 2168"/>
                      <a:gd name="T1" fmla="*/ 2147483646 h 68"/>
                      <a:gd name="T2" fmla="*/ 2147483646 w 2168"/>
                      <a:gd name="T3" fmla="*/ 2147483646 h 68"/>
                      <a:gd name="T4" fmla="*/ 2147483646 w 2168"/>
                      <a:gd name="T5" fmla="*/ 2147483646 h 68"/>
                      <a:gd name="T6" fmla="*/ 2147483646 w 2168"/>
                      <a:gd name="T7" fmla="*/ 2147483646 h 68"/>
                      <a:gd name="T8" fmla="*/ 2147483646 w 2168"/>
                      <a:gd name="T9" fmla="*/ 2147483646 h 68"/>
                      <a:gd name="T10" fmla="*/ 0 w 2168"/>
                      <a:gd name="T11" fmla="*/ 2147483646 h 68"/>
                      <a:gd name="T12" fmla="*/ 2147483646 w 2168"/>
                      <a:gd name="T13" fmla="*/ 0 h 68"/>
                      <a:gd name="T14" fmla="*/ 2147483646 w 2168"/>
                      <a:gd name="T15" fmla="*/ 0 h 68"/>
                      <a:gd name="T16" fmla="*/ 2147483646 w 2168"/>
                      <a:gd name="T17" fmla="*/ 2147483646 h 68"/>
                      <a:gd name="T18" fmla="*/ 2147483646 w 2168"/>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8"/>
                      <a:gd name="T31" fmla="*/ 0 h 68"/>
                      <a:gd name="T32" fmla="*/ 2168 w 21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8" h="68">
                        <a:moveTo>
                          <a:pt x="2155" y="68"/>
                        </a:moveTo>
                        <a:lnTo>
                          <a:pt x="2155" y="68"/>
                        </a:lnTo>
                        <a:lnTo>
                          <a:pt x="2083" y="27"/>
                        </a:lnTo>
                        <a:lnTo>
                          <a:pt x="72" y="27"/>
                        </a:lnTo>
                        <a:lnTo>
                          <a:pt x="15" y="67"/>
                        </a:lnTo>
                        <a:lnTo>
                          <a:pt x="0" y="45"/>
                        </a:lnTo>
                        <a:lnTo>
                          <a:pt x="64" y="0"/>
                        </a:lnTo>
                        <a:lnTo>
                          <a:pt x="2090" y="0"/>
                        </a:lnTo>
                        <a:lnTo>
                          <a:pt x="2168" y="45"/>
                        </a:lnTo>
                        <a:lnTo>
                          <a:pt x="2155" y="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7" name="Freeform 29"/>
                  <p:cNvSpPr>
                    <a:spLocks/>
                  </p:cNvSpPr>
                  <p:nvPr/>
                </p:nvSpPr>
                <p:spPr bwMode="auto">
                  <a:xfrm>
                    <a:off x="950913" y="863601"/>
                    <a:ext cx="19050" cy="19050"/>
                  </a:xfrm>
                  <a:custGeom>
                    <a:avLst/>
                    <a:gdLst>
                      <a:gd name="T0" fmla="*/ 2147483646 w 43"/>
                      <a:gd name="T1" fmla="*/ 2147483646 h 43"/>
                      <a:gd name="T2" fmla="*/ 2147483646 w 43"/>
                      <a:gd name="T3" fmla="*/ 2147483646 h 43"/>
                      <a:gd name="T4" fmla="*/ 0 w 43"/>
                      <a:gd name="T5" fmla="*/ 2147483646 h 43"/>
                      <a:gd name="T6" fmla="*/ 0 w 43"/>
                      <a:gd name="T7" fmla="*/ 0 h 43"/>
                      <a:gd name="T8" fmla="*/ 2147483646 w 43"/>
                      <a:gd name="T9" fmla="*/ 0 h 43"/>
                      <a:gd name="T10" fmla="*/ 2147483646 w 43"/>
                      <a:gd name="T11" fmla="*/ 2147483646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43" y="43"/>
                        </a:moveTo>
                        <a:lnTo>
                          <a:pt x="43" y="43"/>
                        </a:lnTo>
                        <a:lnTo>
                          <a:pt x="0" y="43"/>
                        </a:lnTo>
                        <a:lnTo>
                          <a:pt x="0" y="0"/>
                        </a:lnTo>
                        <a:lnTo>
                          <a:pt x="43" y="0"/>
                        </a:lnTo>
                        <a:lnTo>
                          <a:pt x="43"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8" name="Freeform 30"/>
                  <p:cNvSpPr>
                    <a:spLocks/>
                  </p:cNvSpPr>
                  <p:nvPr/>
                </p:nvSpPr>
                <p:spPr bwMode="auto">
                  <a:xfrm>
                    <a:off x="1570038" y="1273176"/>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09" name="Freeform 31"/>
                  <p:cNvSpPr>
                    <a:spLocks/>
                  </p:cNvSpPr>
                  <p:nvPr/>
                </p:nvSpPr>
                <p:spPr bwMode="auto">
                  <a:xfrm>
                    <a:off x="1670050" y="1273176"/>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0" name="Freeform 32"/>
                  <p:cNvSpPr>
                    <a:spLocks/>
                  </p:cNvSpPr>
                  <p:nvPr/>
                </p:nvSpPr>
                <p:spPr bwMode="auto">
                  <a:xfrm>
                    <a:off x="979488" y="1060451"/>
                    <a:ext cx="889000" cy="33338"/>
                  </a:xfrm>
                  <a:custGeom>
                    <a:avLst/>
                    <a:gdLst>
                      <a:gd name="T0" fmla="*/ 2147483646 w 1889"/>
                      <a:gd name="T1" fmla="*/ 2147483646 h 71"/>
                      <a:gd name="T2" fmla="*/ 2147483646 w 1889"/>
                      <a:gd name="T3" fmla="*/ 2147483646 h 71"/>
                      <a:gd name="T4" fmla="*/ 2147483646 w 1889"/>
                      <a:gd name="T5" fmla="*/ 2147483646 h 71"/>
                      <a:gd name="T6" fmla="*/ 2147483646 w 1889"/>
                      <a:gd name="T7" fmla="*/ 2147483646 h 71"/>
                      <a:gd name="T8" fmla="*/ 2147483646 w 1889"/>
                      <a:gd name="T9" fmla="*/ 2147483646 h 71"/>
                      <a:gd name="T10" fmla="*/ 2147483646 w 1889"/>
                      <a:gd name="T11" fmla="*/ 2147483646 h 71"/>
                      <a:gd name="T12" fmla="*/ 2147483646 w 1889"/>
                      <a:gd name="T13" fmla="*/ 2147483646 h 71"/>
                      <a:gd name="T14" fmla="*/ 2147483646 w 1889"/>
                      <a:gd name="T15" fmla="*/ 0 h 71"/>
                      <a:gd name="T16" fmla="*/ 2147483646 w 1889"/>
                      <a:gd name="T17" fmla="*/ 2147483646 h 71"/>
                      <a:gd name="T18" fmla="*/ 2147483646 w 1889"/>
                      <a:gd name="T19" fmla="*/ 2147483646 h 71"/>
                      <a:gd name="T20" fmla="*/ 2147483646 w 1889"/>
                      <a:gd name="T21" fmla="*/ 2147483646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9"/>
                      <a:gd name="T34" fmla="*/ 0 h 71"/>
                      <a:gd name="T35" fmla="*/ 1889 w 1889"/>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9" h="71">
                        <a:moveTo>
                          <a:pt x="1868" y="71"/>
                        </a:moveTo>
                        <a:lnTo>
                          <a:pt x="1868" y="71"/>
                        </a:lnTo>
                        <a:cubicBezTo>
                          <a:pt x="1868" y="71"/>
                          <a:pt x="1867" y="71"/>
                          <a:pt x="1867" y="70"/>
                        </a:cubicBezTo>
                        <a:cubicBezTo>
                          <a:pt x="1863" y="70"/>
                          <a:pt x="1442" y="40"/>
                          <a:pt x="973" y="40"/>
                        </a:cubicBezTo>
                        <a:cubicBezTo>
                          <a:pt x="503" y="40"/>
                          <a:pt x="27" y="70"/>
                          <a:pt x="22" y="71"/>
                        </a:cubicBezTo>
                        <a:cubicBezTo>
                          <a:pt x="11" y="71"/>
                          <a:pt x="2" y="63"/>
                          <a:pt x="1" y="52"/>
                        </a:cubicBezTo>
                        <a:cubicBezTo>
                          <a:pt x="0" y="41"/>
                          <a:pt x="9" y="31"/>
                          <a:pt x="20" y="31"/>
                        </a:cubicBezTo>
                        <a:cubicBezTo>
                          <a:pt x="24" y="30"/>
                          <a:pt x="502" y="0"/>
                          <a:pt x="973" y="0"/>
                        </a:cubicBezTo>
                        <a:cubicBezTo>
                          <a:pt x="1443" y="0"/>
                          <a:pt x="1866" y="30"/>
                          <a:pt x="1870" y="31"/>
                        </a:cubicBezTo>
                        <a:cubicBezTo>
                          <a:pt x="1881" y="31"/>
                          <a:pt x="1889" y="41"/>
                          <a:pt x="1888" y="52"/>
                        </a:cubicBezTo>
                        <a:cubicBezTo>
                          <a:pt x="1887" y="63"/>
                          <a:pt x="1879" y="71"/>
                          <a:pt x="1868" y="7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1" name="Freeform 33"/>
                  <p:cNvSpPr>
                    <a:spLocks/>
                  </p:cNvSpPr>
                  <p:nvPr/>
                </p:nvSpPr>
                <p:spPr bwMode="auto">
                  <a:xfrm>
                    <a:off x="1771650" y="869951"/>
                    <a:ext cx="12700" cy="12700"/>
                  </a:xfrm>
                  <a:custGeom>
                    <a:avLst/>
                    <a:gdLst>
                      <a:gd name="T0" fmla="*/ 2147483646 w 27"/>
                      <a:gd name="T1" fmla="*/ 2147483646 h 28"/>
                      <a:gd name="T2" fmla="*/ 2147483646 w 27"/>
                      <a:gd name="T3" fmla="*/ 2147483646 h 28"/>
                      <a:gd name="T4" fmla="*/ 2147483646 w 27"/>
                      <a:gd name="T5" fmla="*/ 2147483646 h 28"/>
                      <a:gd name="T6" fmla="*/ 2147483646 w 27"/>
                      <a:gd name="T7" fmla="*/ 0 h 28"/>
                      <a:gd name="T8" fmla="*/ 2147483646 w 27"/>
                      <a:gd name="T9" fmla="*/ 0 h 28"/>
                      <a:gd name="T10" fmla="*/ 2147483646 w 27"/>
                      <a:gd name="T11" fmla="*/ 2147483646 h 28"/>
                      <a:gd name="T12" fmla="*/ 2147483646 w 27"/>
                      <a:gd name="T13" fmla="*/ 2147483646 h 28"/>
                      <a:gd name="T14" fmla="*/ 2147483646 w 27"/>
                      <a:gd name="T15" fmla="*/ 2147483646 h 28"/>
                      <a:gd name="T16" fmla="*/ 2147483646 w 27"/>
                      <a:gd name="T17" fmla="*/ 2147483646 h 28"/>
                      <a:gd name="T18" fmla="*/ 2147483646 w 27"/>
                      <a:gd name="T19" fmla="*/ 2147483646 h 28"/>
                      <a:gd name="T20" fmla="*/ 0 w 27"/>
                      <a:gd name="T21" fmla="*/ 2147483646 h 28"/>
                      <a:gd name="T22" fmla="*/ 0 w 27"/>
                      <a:gd name="T23" fmla="*/ 0 h 28"/>
                      <a:gd name="T24" fmla="*/ 2147483646 w 27"/>
                      <a:gd name="T25" fmla="*/ 0 h 28"/>
                      <a:gd name="T26" fmla="*/ 2147483646 w 27"/>
                      <a:gd name="T27" fmla="*/ 2147483646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7" y="11"/>
                        </a:moveTo>
                        <a:lnTo>
                          <a:pt x="7" y="11"/>
                        </a:lnTo>
                        <a:lnTo>
                          <a:pt x="21" y="11"/>
                        </a:lnTo>
                        <a:lnTo>
                          <a:pt x="21" y="0"/>
                        </a:lnTo>
                        <a:lnTo>
                          <a:pt x="27" y="0"/>
                        </a:lnTo>
                        <a:lnTo>
                          <a:pt x="27" y="28"/>
                        </a:lnTo>
                        <a:lnTo>
                          <a:pt x="21" y="28"/>
                        </a:lnTo>
                        <a:lnTo>
                          <a:pt x="21" y="16"/>
                        </a:lnTo>
                        <a:lnTo>
                          <a:pt x="7" y="16"/>
                        </a:lnTo>
                        <a:lnTo>
                          <a:pt x="7" y="28"/>
                        </a:lnTo>
                        <a:lnTo>
                          <a:pt x="0" y="28"/>
                        </a:lnTo>
                        <a:lnTo>
                          <a:pt x="0" y="0"/>
                        </a:lnTo>
                        <a:lnTo>
                          <a:pt x="7" y="0"/>
                        </a:lnTo>
                        <a:lnTo>
                          <a:pt x="7"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2" name="Freeform 34"/>
                  <p:cNvSpPr>
                    <a:spLocks/>
                  </p:cNvSpPr>
                  <p:nvPr/>
                </p:nvSpPr>
                <p:spPr bwMode="auto">
                  <a:xfrm>
                    <a:off x="1785938" y="869951"/>
                    <a:ext cx="12700" cy="12700"/>
                  </a:xfrm>
                  <a:custGeom>
                    <a:avLst/>
                    <a:gdLst>
                      <a:gd name="T0" fmla="*/ 2147483646 w 27"/>
                      <a:gd name="T1" fmla="*/ 2147483646 h 28"/>
                      <a:gd name="T2" fmla="*/ 2147483646 w 27"/>
                      <a:gd name="T3" fmla="*/ 2147483646 h 28"/>
                      <a:gd name="T4" fmla="*/ 2147483646 w 27"/>
                      <a:gd name="T5" fmla="*/ 2147483646 h 28"/>
                      <a:gd name="T6" fmla="*/ 2147483646 w 27"/>
                      <a:gd name="T7" fmla="*/ 2147483646 h 28"/>
                      <a:gd name="T8" fmla="*/ 2147483646 w 27"/>
                      <a:gd name="T9" fmla="*/ 0 h 28"/>
                      <a:gd name="T10" fmla="*/ 2147483646 w 27"/>
                      <a:gd name="T11" fmla="*/ 0 h 28"/>
                      <a:gd name="T12" fmla="*/ 2147483646 w 27"/>
                      <a:gd name="T13" fmla="*/ 2147483646 h 28"/>
                      <a:gd name="T14" fmla="*/ 2147483646 w 27"/>
                      <a:gd name="T15" fmla="*/ 2147483646 h 28"/>
                      <a:gd name="T16" fmla="*/ 2147483646 w 27"/>
                      <a:gd name="T17" fmla="*/ 2147483646 h 28"/>
                      <a:gd name="T18" fmla="*/ 2147483646 w 27"/>
                      <a:gd name="T19" fmla="*/ 2147483646 h 28"/>
                      <a:gd name="T20" fmla="*/ 0 w 27"/>
                      <a:gd name="T21" fmla="*/ 2147483646 h 28"/>
                      <a:gd name="T22" fmla="*/ 0 w 27"/>
                      <a:gd name="T23" fmla="*/ 0 h 28"/>
                      <a:gd name="T24" fmla="*/ 2147483646 w 27"/>
                      <a:gd name="T25" fmla="*/ 0 h 28"/>
                      <a:gd name="T26" fmla="*/ 2147483646 w 27"/>
                      <a:gd name="T27" fmla="*/ 2147483646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7" y="17"/>
                        </a:moveTo>
                        <a:lnTo>
                          <a:pt x="7" y="17"/>
                        </a:lnTo>
                        <a:cubicBezTo>
                          <a:pt x="7" y="22"/>
                          <a:pt x="8" y="24"/>
                          <a:pt x="13" y="24"/>
                        </a:cubicBezTo>
                        <a:cubicBezTo>
                          <a:pt x="19" y="24"/>
                          <a:pt x="20" y="22"/>
                          <a:pt x="20" y="17"/>
                        </a:cubicBezTo>
                        <a:lnTo>
                          <a:pt x="20" y="0"/>
                        </a:lnTo>
                        <a:lnTo>
                          <a:pt x="27" y="0"/>
                        </a:lnTo>
                        <a:lnTo>
                          <a:pt x="27" y="17"/>
                        </a:lnTo>
                        <a:cubicBezTo>
                          <a:pt x="27" y="21"/>
                          <a:pt x="26" y="23"/>
                          <a:pt x="25" y="25"/>
                        </a:cubicBezTo>
                        <a:cubicBezTo>
                          <a:pt x="22" y="27"/>
                          <a:pt x="19" y="28"/>
                          <a:pt x="13" y="28"/>
                        </a:cubicBezTo>
                        <a:cubicBezTo>
                          <a:pt x="8" y="28"/>
                          <a:pt x="4" y="27"/>
                          <a:pt x="2" y="25"/>
                        </a:cubicBezTo>
                        <a:cubicBezTo>
                          <a:pt x="1" y="23"/>
                          <a:pt x="0" y="21"/>
                          <a:pt x="0" y="17"/>
                        </a:cubicBezTo>
                        <a:lnTo>
                          <a:pt x="0" y="0"/>
                        </a:lnTo>
                        <a:lnTo>
                          <a:pt x="7" y="0"/>
                        </a:lnTo>
                        <a:lnTo>
                          <a:pt x="7"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3" name="Freeform 35"/>
                  <p:cNvSpPr>
                    <a:spLocks noEditPoints="1"/>
                  </p:cNvSpPr>
                  <p:nvPr/>
                </p:nvSpPr>
                <p:spPr bwMode="auto">
                  <a:xfrm>
                    <a:off x="1800225" y="869951"/>
                    <a:ext cx="14288" cy="12700"/>
                  </a:xfrm>
                  <a:custGeom>
                    <a:avLst/>
                    <a:gdLst>
                      <a:gd name="T0" fmla="*/ 2147483646 w 32"/>
                      <a:gd name="T1" fmla="*/ 2147483646 h 28"/>
                      <a:gd name="T2" fmla="*/ 2147483646 w 32"/>
                      <a:gd name="T3" fmla="*/ 2147483646 h 28"/>
                      <a:gd name="T4" fmla="*/ 2147483646 w 32"/>
                      <a:gd name="T5" fmla="*/ 2147483646 h 28"/>
                      <a:gd name="T6" fmla="*/ 2147483646 w 32"/>
                      <a:gd name="T7" fmla="*/ 2147483646 h 28"/>
                      <a:gd name="T8" fmla="*/ 2147483646 w 32"/>
                      <a:gd name="T9" fmla="*/ 2147483646 h 28"/>
                      <a:gd name="T10" fmla="*/ 2147483646 w 32"/>
                      <a:gd name="T11" fmla="*/ 0 h 28"/>
                      <a:gd name="T12" fmla="*/ 2147483646 w 32"/>
                      <a:gd name="T13" fmla="*/ 0 h 28"/>
                      <a:gd name="T14" fmla="*/ 2147483646 w 32"/>
                      <a:gd name="T15" fmla="*/ 2147483646 h 28"/>
                      <a:gd name="T16" fmla="*/ 2147483646 w 32"/>
                      <a:gd name="T17" fmla="*/ 2147483646 h 28"/>
                      <a:gd name="T18" fmla="*/ 2147483646 w 32"/>
                      <a:gd name="T19" fmla="*/ 2147483646 h 28"/>
                      <a:gd name="T20" fmla="*/ 2147483646 w 32"/>
                      <a:gd name="T21" fmla="*/ 2147483646 h 28"/>
                      <a:gd name="T22" fmla="*/ 2147483646 w 32"/>
                      <a:gd name="T23" fmla="*/ 2147483646 h 28"/>
                      <a:gd name="T24" fmla="*/ 0 w 32"/>
                      <a:gd name="T25" fmla="*/ 2147483646 h 28"/>
                      <a:gd name="T26" fmla="*/ 2147483646 w 32"/>
                      <a:gd name="T27" fmla="*/ 0 h 28"/>
                      <a:gd name="T28" fmla="*/ 2147483646 w 32"/>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8"/>
                      <a:gd name="T47" fmla="*/ 32 w 3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8">
                        <a:moveTo>
                          <a:pt x="11" y="16"/>
                        </a:moveTo>
                        <a:lnTo>
                          <a:pt x="11" y="16"/>
                        </a:lnTo>
                        <a:lnTo>
                          <a:pt x="20" y="16"/>
                        </a:lnTo>
                        <a:lnTo>
                          <a:pt x="16" y="6"/>
                        </a:lnTo>
                        <a:lnTo>
                          <a:pt x="11" y="16"/>
                        </a:lnTo>
                        <a:close/>
                        <a:moveTo>
                          <a:pt x="19" y="0"/>
                        </a:moveTo>
                        <a:lnTo>
                          <a:pt x="19" y="0"/>
                        </a:lnTo>
                        <a:lnTo>
                          <a:pt x="32" y="28"/>
                        </a:lnTo>
                        <a:lnTo>
                          <a:pt x="25" y="28"/>
                        </a:lnTo>
                        <a:lnTo>
                          <a:pt x="22" y="21"/>
                        </a:lnTo>
                        <a:lnTo>
                          <a:pt x="9" y="21"/>
                        </a:lnTo>
                        <a:lnTo>
                          <a:pt x="6" y="28"/>
                        </a:lnTo>
                        <a:lnTo>
                          <a:pt x="0" y="28"/>
                        </a:lnTo>
                        <a:lnTo>
                          <a:pt x="13" y="0"/>
                        </a:lnTo>
                        <a:lnTo>
                          <a:pt x="19"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4" name="Freeform 36"/>
                  <p:cNvSpPr>
                    <a:spLocks/>
                  </p:cNvSpPr>
                  <p:nvPr/>
                </p:nvSpPr>
                <p:spPr bwMode="auto">
                  <a:xfrm>
                    <a:off x="1812925" y="869951"/>
                    <a:ext cx="22225" cy="12700"/>
                  </a:xfrm>
                  <a:custGeom>
                    <a:avLst/>
                    <a:gdLst>
                      <a:gd name="T0" fmla="*/ 2147483646 w 47"/>
                      <a:gd name="T1" fmla="*/ 0 h 28"/>
                      <a:gd name="T2" fmla="*/ 2147483646 w 47"/>
                      <a:gd name="T3" fmla="*/ 0 h 28"/>
                      <a:gd name="T4" fmla="*/ 2147483646 w 47"/>
                      <a:gd name="T5" fmla="*/ 2147483646 h 28"/>
                      <a:gd name="T6" fmla="*/ 2147483646 w 47"/>
                      <a:gd name="T7" fmla="*/ 0 h 28"/>
                      <a:gd name="T8" fmla="*/ 2147483646 w 47"/>
                      <a:gd name="T9" fmla="*/ 0 h 28"/>
                      <a:gd name="T10" fmla="*/ 2147483646 w 47"/>
                      <a:gd name="T11" fmla="*/ 2147483646 h 28"/>
                      <a:gd name="T12" fmla="*/ 2147483646 w 47"/>
                      <a:gd name="T13" fmla="*/ 0 h 28"/>
                      <a:gd name="T14" fmla="*/ 2147483646 w 47"/>
                      <a:gd name="T15" fmla="*/ 0 h 28"/>
                      <a:gd name="T16" fmla="*/ 2147483646 w 47"/>
                      <a:gd name="T17" fmla="*/ 2147483646 h 28"/>
                      <a:gd name="T18" fmla="*/ 2147483646 w 47"/>
                      <a:gd name="T19" fmla="*/ 2147483646 h 28"/>
                      <a:gd name="T20" fmla="*/ 2147483646 w 47"/>
                      <a:gd name="T21" fmla="*/ 2147483646 h 28"/>
                      <a:gd name="T22" fmla="*/ 2147483646 w 47"/>
                      <a:gd name="T23" fmla="*/ 2147483646 h 28"/>
                      <a:gd name="T24" fmla="*/ 2147483646 w 47"/>
                      <a:gd name="T25" fmla="*/ 2147483646 h 28"/>
                      <a:gd name="T26" fmla="*/ 0 w 47"/>
                      <a:gd name="T27" fmla="*/ 0 h 28"/>
                      <a:gd name="T28" fmla="*/ 2147483646 w 47"/>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8"/>
                      <a:gd name="T47" fmla="*/ 47 w 4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8">
                        <a:moveTo>
                          <a:pt x="7" y="0"/>
                        </a:moveTo>
                        <a:lnTo>
                          <a:pt x="7" y="0"/>
                        </a:lnTo>
                        <a:lnTo>
                          <a:pt x="14" y="22"/>
                        </a:lnTo>
                        <a:lnTo>
                          <a:pt x="20" y="0"/>
                        </a:lnTo>
                        <a:lnTo>
                          <a:pt x="27" y="0"/>
                        </a:lnTo>
                        <a:lnTo>
                          <a:pt x="34" y="22"/>
                        </a:lnTo>
                        <a:lnTo>
                          <a:pt x="41" y="0"/>
                        </a:lnTo>
                        <a:lnTo>
                          <a:pt x="47" y="0"/>
                        </a:lnTo>
                        <a:lnTo>
                          <a:pt x="38" y="28"/>
                        </a:lnTo>
                        <a:lnTo>
                          <a:pt x="30" y="28"/>
                        </a:lnTo>
                        <a:lnTo>
                          <a:pt x="24" y="7"/>
                        </a:lnTo>
                        <a:lnTo>
                          <a:pt x="18" y="28"/>
                        </a:lnTo>
                        <a:lnTo>
                          <a:pt x="10" y="28"/>
                        </a:lnTo>
                        <a:lnTo>
                          <a:pt x="0" y="0"/>
                        </a:lnTo>
                        <a:lnTo>
                          <a:pt x="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5" name="Freeform 37"/>
                  <p:cNvSpPr>
                    <a:spLocks/>
                  </p:cNvSpPr>
                  <p:nvPr/>
                </p:nvSpPr>
                <p:spPr bwMode="auto">
                  <a:xfrm>
                    <a:off x="1835150" y="869951"/>
                    <a:ext cx="12700" cy="12700"/>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2147483646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0 w 24"/>
                      <a:gd name="T21" fmla="*/ 2147483646 h 28"/>
                      <a:gd name="T22" fmla="*/ 2147483646 w 24"/>
                      <a:gd name="T23" fmla="*/ 0 h 28"/>
                      <a:gd name="T24" fmla="*/ 2147483646 w 24"/>
                      <a:gd name="T25" fmla="*/ 0 h 28"/>
                      <a:gd name="T26" fmla="*/ 2147483646 w 24"/>
                      <a:gd name="T27" fmla="*/ 2147483646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7" y="11"/>
                        </a:moveTo>
                        <a:lnTo>
                          <a:pt x="7" y="11"/>
                        </a:lnTo>
                        <a:lnTo>
                          <a:pt x="24" y="11"/>
                        </a:lnTo>
                        <a:lnTo>
                          <a:pt x="24" y="16"/>
                        </a:lnTo>
                        <a:lnTo>
                          <a:pt x="7" y="16"/>
                        </a:lnTo>
                        <a:cubicBezTo>
                          <a:pt x="7" y="21"/>
                          <a:pt x="9" y="23"/>
                          <a:pt x="14" y="23"/>
                        </a:cubicBezTo>
                        <a:lnTo>
                          <a:pt x="24" y="23"/>
                        </a:lnTo>
                        <a:lnTo>
                          <a:pt x="24" y="28"/>
                        </a:lnTo>
                        <a:lnTo>
                          <a:pt x="14" y="28"/>
                        </a:lnTo>
                        <a:cubicBezTo>
                          <a:pt x="10" y="28"/>
                          <a:pt x="7" y="28"/>
                          <a:pt x="4" y="26"/>
                        </a:cubicBezTo>
                        <a:cubicBezTo>
                          <a:pt x="1" y="23"/>
                          <a:pt x="0" y="20"/>
                          <a:pt x="0" y="15"/>
                        </a:cubicBezTo>
                        <a:cubicBezTo>
                          <a:pt x="0" y="5"/>
                          <a:pt x="4" y="0"/>
                          <a:pt x="14" y="0"/>
                        </a:cubicBezTo>
                        <a:lnTo>
                          <a:pt x="24" y="0"/>
                        </a:lnTo>
                        <a:lnTo>
                          <a:pt x="24" y="5"/>
                        </a:lnTo>
                        <a:lnTo>
                          <a:pt x="14" y="5"/>
                        </a:lnTo>
                        <a:cubicBezTo>
                          <a:pt x="9" y="5"/>
                          <a:pt x="7" y="7"/>
                          <a:pt x="7"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6" name="Freeform 38"/>
                  <p:cNvSpPr>
                    <a:spLocks/>
                  </p:cNvSpPr>
                  <p:nvPr/>
                </p:nvSpPr>
                <p:spPr bwMode="auto">
                  <a:xfrm>
                    <a:off x="1849438" y="869951"/>
                    <a:ext cx="3175" cy="12700"/>
                  </a:xfrm>
                  <a:custGeom>
                    <a:avLst/>
                    <a:gdLst>
                      <a:gd name="T0" fmla="*/ 0 w 7"/>
                      <a:gd name="T1" fmla="*/ 0 h 28"/>
                      <a:gd name="T2" fmla="*/ 0 w 7"/>
                      <a:gd name="T3" fmla="*/ 0 h 28"/>
                      <a:gd name="T4" fmla="*/ 2147483646 w 7"/>
                      <a:gd name="T5" fmla="*/ 0 h 28"/>
                      <a:gd name="T6" fmla="*/ 2147483646 w 7"/>
                      <a:gd name="T7" fmla="*/ 2147483646 h 28"/>
                      <a:gd name="T8" fmla="*/ 0 w 7"/>
                      <a:gd name="T9" fmla="*/ 2147483646 h 28"/>
                      <a:gd name="T10" fmla="*/ 0 w 7"/>
                      <a:gd name="T11" fmla="*/ 0 h 28"/>
                      <a:gd name="T12" fmla="*/ 0 60000 65536"/>
                      <a:gd name="T13" fmla="*/ 0 60000 65536"/>
                      <a:gd name="T14" fmla="*/ 0 60000 65536"/>
                      <a:gd name="T15" fmla="*/ 0 60000 65536"/>
                      <a:gd name="T16" fmla="*/ 0 60000 65536"/>
                      <a:gd name="T17" fmla="*/ 0 60000 65536"/>
                      <a:gd name="T18" fmla="*/ 0 w 7"/>
                      <a:gd name="T19" fmla="*/ 0 h 28"/>
                      <a:gd name="T20" fmla="*/ 7 w 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 h="28">
                        <a:moveTo>
                          <a:pt x="0" y="0"/>
                        </a:moveTo>
                        <a:lnTo>
                          <a:pt x="0" y="0"/>
                        </a:lnTo>
                        <a:lnTo>
                          <a:pt x="7" y="0"/>
                        </a:lnTo>
                        <a:lnTo>
                          <a:pt x="7" y="28"/>
                        </a:lnTo>
                        <a:lnTo>
                          <a:pt x="0" y="2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7" name="Freeform 39"/>
                  <p:cNvSpPr>
                    <a:spLocks/>
                  </p:cNvSpPr>
                  <p:nvPr/>
                </p:nvSpPr>
                <p:spPr bwMode="auto">
                  <a:xfrm>
                    <a:off x="1725613" y="862013"/>
                    <a:ext cx="14288" cy="19050"/>
                  </a:xfrm>
                  <a:custGeom>
                    <a:avLst/>
                    <a:gdLst>
                      <a:gd name="T0" fmla="*/ 0 w 32"/>
                      <a:gd name="T1" fmla="*/ 2147483646 h 40"/>
                      <a:gd name="T2" fmla="*/ 0 w 32"/>
                      <a:gd name="T3" fmla="*/ 2147483646 h 40"/>
                      <a:gd name="T4" fmla="*/ 2147483646 w 32"/>
                      <a:gd name="T5" fmla="*/ 2147483646 h 40"/>
                      <a:gd name="T6" fmla="*/ 2147483646 w 32"/>
                      <a:gd name="T7" fmla="*/ 2147483646 h 40"/>
                      <a:gd name="T8" fmla="*/ 2147483646 w 32"/>
                      <a:gd name="T9" fmla="*/ 2147483646 h 40"/>
                      <a:gd name="T10" fmla="*/ 2147483646 w 32"/>
                      <a:gd name="T11" fmla="*/ 2147483646 h 40"/>
                      <a:gd name="T12" fmla="*/ 2147483646 w 32"/>
                      <a:gd name="T13" fmla="*/ 2147483646 h 40"/>
                      <a:gd name="T14" fmla="*/ 2147483646 w 32"/>
                      <a:gd name="T15" fmla="*/ 0 h 40"/>
                      <a:gd name="T16" fmla="*/ 0 w 32"/>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0"/>
                      <a:gd name="T29" fmla="*/ 32 w 3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0">
                        <a:moveTo>
                          <a:pt x="0" y="15"/>
                        </a:moveTo>
                        <a:lnTo>
                          <a:pt x="0" y="15"/>
                        </a:lnTo>
                        <a:cubicBezTo>
                          <a:pt x="1" y="20"/>
                          <a:pt x="5" y="23"/>
                          <a:pt x="5" y="23"/>
                        </a:cubicBezTo>
                        <a:cubicBezTo>
                          <a:pt x="11" y="30"/>
                          <a:pt x="27" y="38"/>
                          <a:pt x="31" y="40"/>
                        </a:cubicBezTo>
                        <a:cubicBezTo>
                          <a:pt x="31" y="40"/>
                          <a:pt x="31" y="40"/>
                          <a:pt x="31" y="40"/>
                        </a:cubicBezTo>
                        <a:cubicBezTo>
                          <a:pt x="31" y="40"/>
                          <a:pt x="32" y="40"/>
                          <a:pt x="32" y="39"/>
                        </a:cubicBezTo>
                        <a:cubicBezTo>
                          <a:pt x="21" y="17"/>
                          <a:pt x="7" y="0"/>
                          <a:pt x="7" y="0"/>
                        </a:cubicBezTo>
                        <a:cubicBezTo>
                          <a:pt x="7" y="0"/>
                          <a:pt x="0" y="7"/>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8" name="Freeform 40"/>
                  <p:cNvSpPr>
                    <a:spLocks/>
                  </p:cNvSpPr>
                  <p:nvPr/>
                </p:nvSpPr>
                <p:spPr bwMode="auto">
                  <a:xfrm>
                    <a:off x="1725613" y="884238"/>
                    <a:ext cx="12700" cy="4763"/>
                  </a:xfrm>
                  <a:custGeom>
                    <a:avLst/>
                    <a:gdLst>
                      <a:gd name="T0" fmla="*/ 0 w 27"/>
                      <a:gd name="T1" fmla="*/ 2147483646 h 10"/>
                      <a:gd name="T2" fmla="*/ 0 w 27"/>
                      <a:gd name="T3" fmla="*/ 2147483646 h 10"/>
                      <a:gd name="T4" fmla="*/ 2147483646 w 27"/>
                      <a:gd name="T5" fmla="*/ 2147483646 h 10"/>
                      <a:gd name="T6" fmla="*/ 2147483646 w 27"/>
                      <a:gd name="T7" fmla="*/ 0 h 10"/>
                      <a:gd name="T8" fmla="*/ 2147483646 w 27"/>
                      <a:gd name="T9" fmla="*/ 0 h 10"/>
                      <a:gd name="T10" fmla="*/ 2147483646 w 27"/>
                      <a:gd name="T11" fmla="*/ 0 h 10"/>
                      <a:gd name="T12" fmla="*/ 2147483646 w 27"/>
                      <a:gd name="T13" fmla="*/ 0 h 10"/>
                      <a:gd name="T14" fmla="*/ 0 w 27"/>
                      <a:gd name="T15" fmla="*/ 2147483646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0" y="1"/>
                        </a:moveTo>
                        <a:lnTo>
                          <a:pt x="0" y="1"/>
                        </a:lnTo>
                        <a:cubicBezTo>
                          <a:pt x="3" y="6"/>
                          <a:pt x="8" y="10"/>
                          <a:pt x="13" y="9"/>
                        </a:cubicBezTo>
                        <a:cubicBezTo>
                          <a:pt x="16" y="8"/>
                          <a:pt x="24" y="2"/>
                          <a:pt x="27" y="0"/>
                        </a:cubicBezTo>
                        <a:cubicBezTo>
                          <a:pt x="27" y="0"/>
                          <a:pt x="27" y="0"/>
                          <a:pt x="27" y="0"/>
                        </a:cubicBezTo>
                        <a:cubicBezTo>
                          <a:pt x="27" y="0"/>
                          <a:pt x="27" y="0"/>
                          <a:pt x="27"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19" name="Freeform 41"/>
                  <p:cNvSpPr>
                    <a:spLocks/>
                  </p:cNvSpPr>
                  <p:nvPr/>
                </p:nvSpPr>
                <p:spPr bwMode="auto">
                  <a:xfrm>
                    <a:off x="1722438" y="873126"/>
                    <a:ext cx="17463" cy="9525"/>
                  </a:xfrm>
                  <a:custGeom>
                    <a:avLst/>
                    <a:gdLst>
                      <a:gd name="T0" fmla="*/ 2147483646 w 37"/>
                      <a:gd name="T1" fmla="*/ 2147483646 h 21"/>
                      <a:gd name="T2" fmla="*/ 2147483646 w 37"/>
                      <a:gd name="T3" fmla="*/ 2147483646 h 21"/>
                      <a:gd name="T4" fmla="*/ 2147483646 w 37"/>
                      <a:gd name="T5" fmla="*/ 2147483646 h 21"/>
                      <a:gd name="T6" fmla="*/ 2147483646 w 37"/>
                      <a:gd name="T7" fmla="*/ 2147483646 h 21"/>
                      <a:gd name="T8" fmla="*/ 2147483646 w 37"/>
                      <a:gd name="T9" fmla="*/ 2147483646 h 21"/>
                      <a:gd name="T10" fmla="*/ 2147483646 w 37"/>
                      <a:gd name="T11" fmla="*/ 2147483646 h 21"/>
                      <a:gd name="T12" fmla="*/ 2147483646 w 37"/>
                      <a:gd name="T13" fmla="*/ 2147483646 h 21"/>
                      <a:gd name="T14" fmla="*/ 2147483646 w 37"/>
                      <a:gd name="T15" fmla="*/ 0 h 21"/>
                      <a:gd name="T16" fmla="*/ 2147483646 w 37"/>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1"/>
                      <a:gd name="T29" fmla="*/ 37 w 3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1">
                        <a:moveTo>
                          <a:pt x="3" y="12"/>
                        </a:moveTo>
                        <a:lnTo>
                          <a:pt x="3" y="12"/>
                        </a:lnTo>
                        <a:cubicBezTo>
                          <a:pt x="6" y="18"/>
                          <a:pt x="11" y="20"/>
                          <a:pt x="11" y="20"/>
                        </a:cubicBezTo>
                        <a:cubicBezTo>
                          <a:pt x="14" y="21"/>
                          <a:pt x="16" y="21"/>
                          <a:pt x="16" y="21"/>
                        </a:cubicBezTo>
                        <a:cubicBezTo>
                          <a:pt x="17" y="21"/>
                          <a:pt x="32" y="21"/>
                          <a:pt x="36" y="21"/>
                        </a:cubicBezTo>
                        <a:cubicBezTo>
                          <a:pt x="36" y="21"/>
                          <a:pt x="36" y="21"/>
                          <a:pt x="36" y="21"/>
                        </a:cubicBezTo>
                        <a:cubicBezTo>
                          <a:pt x="37" y="21"/>
                          <a:pt x="36" y="20"/>
                          <a:pt x="36" y="20"/>
                        </a:cubicBezTo>
                        <a:cubicBezTo>
                          <a:pt x="25" y="12"/>
                          <a:pt x="2" y="0"/>
                          <a:pt x="2" y="0"/>
                        </a:cubicBezTo>
                        <a:cubicBezTo>
                          <a:pt x="0" y="7"/>
                          <a:pt x="3" y="12"/>
                          <a:pt x="3"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20" name="Freeform 42"/>
                  <p:cNvSpPr>
                    <a:spLocks/>
                  </p:cNvSpPr>
                  <p:nvPr/>
                </p:nvSpPr>
                <p:spPr bwMode="auto">
                  <a:xfrm>
                    <a:off x="1733550" y="857251"/>
                    <a:ext cx="9525" cy="23813"/>
                  </a:xfrm>
                  <a:custGeom>
                    <a:avLst/>
                    <a:gdLst>
                      <a:gd name="T0" fmla="*/ 2147483646 w 22"/>
                      <a:gd name="T1" fmla="*/ 2147483646 h 49"/>
                      <a:gd name="T2" fmla="*/ 2147483646 w 22"/>
                      <a:gd name="T3" fmla="*/ 2147483646 h 49"/>
                      <a:gd name="T4" fmla="*/ 2147483646 w 22"/>
                      <a:gd name="T5" fmla="*/ 2147483646 h 49"/>
                      <a:gd name="T6" fmla="*/ 2147483646 w 22"/>
                      <a:gd name="T7" fmla="*/ 2147483646 h 49"/>
                      <a:gd name="T8" fmla="*/ 2147483646 w 22"/>
                      <a:gd name="T9" fmla="*/ 2147483646 h 49"/>
                      <a:gd name="T10" fmla="*/ 2147483646 w 22"/>
                      <a:gd name="T11" fmla="*/ 2147483646 h 49"/>
                      <a:gd name="T12" fmla="*/ 2147483646 w 22"/>
                      <a:gd name="T13" fmla="*/ 2147483646 h 49"/>
                      <a:gd name="T14" fmla="*/ 2147483646 w 22"/>
                      <a:gd name="T15" fmla="*/ 0 h 49"/>
                      <a:gd name="T16" fmla="*/ 2147483646 w 22"/>
                      <a:gd name="T17" fmla="*/ 214748364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9"/>
                      <a:gd name="T29" fmla="*/ 22 w 2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9">
                        <a:moveTo>
                          <a:pt x="10" y="1"/>
                        </a:moveTo>
                        <a:lnTo>
                          <a:pt x="10" y="1"/>
                        </a:lnTo>
                        <a:cubicBezTo>
                          <a:pt x="3" y="2"/>
                          <a:pt x="1" y="9"/>
                          <a:pt x="1" y="9"/>
                        </a:cubicBezTo>
                        <a:cubicBezTo>
                          <a:pt x="0" y="13"/>
                          <a:pt x="1" y="17"/>
                          <a:pt x="1" y="17"/>
                        </a:cubicBezTo>
                        <a:cubicBezTo>
                          <a:pt x="4" y="28"/>
                          <a:pt x="15" y="45"/>
                          <a:pt x="18" y="48"/>
                        </a:cubicBezTo>
                        <a:cubicBezTo>
                          <a:pt x="18" y="49"/>
                          <a:pt x="18" y="49"/>
                          <a:pt x="18" y="49"/>
                        </a:cubicBezTo>
                        <a:cubicBezTo>
                          <a:pt x="18" y="48"/>
                          <a:pt x="18" y="48"/>
                          <a:pt x="18" y="48"/>
                        </a:cubicBezTo>
                        <a:cubicBezTo>
                          <a:pt x="22" y="10"/>
                          <a:pt x="14" y="0"/>
                          <a:pt x="14" y="0"/>
                        </a:cubicBezTo>
                        <a:cubicBezTo>
                          <a:pt x="13" y="0"/>
                          <a:pt x="10" y="1"/>
                          <a:pt x="1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21" name="Freeform 43"/>
                  <p:cNvSpPr>
                    <a:spLocks/>
                  </p:cNvSpPr>
                  <p:nvPr/>
                </p:nvSpPr>
                <p:spPr bwMode="auto">
                  <a:xfrm>
                    <a:off x="1741488" y="857251"/>
                    <a:ext cx="11113" cy="23813"/>
                  </a:xfrm>
                  <a:custGeom>
                    <a:avLst/>
                    <a:gdLst>
                      <a:gd name="T0" fmla="*/ 2147483646 w 22"/>
                      <a:gd name="T1" fmla="*/ 2147483646 h 49"/>
                      <a:gd name="T2" fmla="*/ 2147483646 w 22"/>
                      <a:gd name="T3" fmla="*/ 2147483646 h 49"/>
                      <a:gd name="T4" fmla="*/ 2147483646 w 22"/>
                      <a:gd name="T5" fmla="*/ 2147483646 h 49"/>
                      <a:gd name="T6" fmla="*/ 2147483646 w 22"/>
                      <a:gd name="T7" fmla="*/ 2147483646 h 49"/>
                      <a:gd name="T8" fmla="*/ 2147483646 w 22"/>
                      <a:gd name="T9" fmla="*/ 2147483646 h 49"/>
                      <a:gd name="T10" fmla="*/ 2147483646 w 22"/>
                      <a:gd name="T11" fmla="*/ 2147483646 h 49"/>
                      <a:gd name="T12" fmla="*/ 2147483646 w 22"/>
                      <a:gd name="T13" fmla="*/ 2147483646 h 49"/>
                      <a:gd name="T14" fmla="*/ 2147483646 w 22"/>
                      <a:gd name="T15" fmla="*/ 2147483646 h 49"/>
                      <a:gd name="T16" fmla="*/ 2147483646 w 22"/>
                      <a:gd name="T17" fmla="*/ 0 h 49"/>
                      <a:gd name="T18" fmla="*/ 2147483646 w 22"/>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9"/>
                      <a:gd name="T32" fmla="*/ 22 w 2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9">
                        <a:moveTo>
                          <a:pt x="4" y="48"/>
                        </a:moveTo>
                        <a:lnTo>
                          <a:pt x="4" y="48"/>
                        </a:lnTo>
                        <a:cubicBezTo>
                          <a:pt x="4" y="48"/>
                          <a:pt x="4" y="48"/>
                          <a:pt x="4" y="48"/>
                        </a:cubicBezTo>
                        <a:cubicBezTo>
                          <a:pt x="4" y="49"/>
                          <a:pt x="4" y="48"/>
                          <a:pt x="4" y="48"/>
                        </a:cubicBezTo>
                        <a:cubicBezTo>
                          <a:pt x="7" y="45"/>
                          <a:pt x="18" y="28"/>
                          <a:pt x="21" y="17"/>
                        </a:cubicBezTo>
                        <a:cubicBezTo>
                          <a:pt x="21" y="17"/>
                          <a:pt x="22" y="12"/>
                          <a:pt x="21" y="9"/>
                        </a:cubicBezTo>
                        <a:cubicBezTo>
                          <a:pt x="21" y="9"/>
                          <a:pt x="19" y="2"/>
                          <a:pt x="12" y="1"/>
                        </a:cubicBezTo>
                        <a:cubicBezTo>
                          <a:pt x="12" y="1"/>
                          <a:pt x="10" y="0"/>
                          <a:pt x="8" y="0"/>
                        </a:cubicBezTo>
                        <a:cubicBezTo>
                          <a:pt x="8" y="0"/>
                          <a:pt x="0" y="10"/>
                          <a:pt x="4" y="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22" name="Freeform 44"/>
                  <p:cNvSpPr>
                    <a:spLocks/>
                  </p:cNvSpPr>
                  <p:nvPr/>
                </p:nvSpPr>
                <p:spPr bwMode="auto">
                  <a:xfrm>
                    <a:off x="1746250" y="884238"/>
                    <a:ext cx="12700" cy="4763"/>
                  </a:xfrm>
                  <a:custGeom>
                    <a:avLst/>
                    <a:gdLst>
                      <a:gd name="T0" fmla="*/ 0 w 27"/>
                      <a:gd name="T1" fmla="*/ 0 h 11"/>
                      <a:gd name="T2" fmla="*/ 0 w 27"/>
                      <a:gd name="T3" fmla="*/ 0 h 11"/>
                      <a:gd name="T4" fmla="*/ 0 w 27"/>
                      <a:gd name="T5" fmla="*/ 0 h 11"/>
                      <a:gd name="T6" fmla="*/ 2147483646 w 27"/>
                      <a:gd name="T7" fmla="*/ 2147483646 h 11"/>
                      <a:gd name="T8" fmla="*/ 2147483646 w 27"/>
                      <a:gd name="T9" fmla="*/ 2147483646 h 11"/>
                      <a:gd name="T10" fmla="*/ 0 w 27"/>
                      <a:gd name="T11" fmla="*/ 0 h 11"/>
                      <a:gd name="T12" fmla="*/ 0 w 27"/>
                      <a:gd name="T13" fmla="*/ 0 h 11"/>
                      <a:gd name="T14" fmla="*/ 0 60000 65536"/>
                      <a:gd name="T15" fmla="*/ 0 60000 65536"/>
                      <a:gd name="T16" fmla="*/ 0 60000 65536"/>
                      <a:gd name="T17" fmla="*/ 0 60000 65536"/>
                      <a:gd name="T18" fmla="*/ 0 60000 65536"/>
                      <a:gd name="T19" fmla="*/ 0 60000 65536"/>
                      <a:gd name="T20" fmla="*/ 0 60000 65536"/>
                      <a:gd name="T21" fmla="*/ 0 w 27"/>
                      <a:gd name="T22" fmla="*/ 0 h 11"/>
                      <a:gd name="T23" fmla="*/ 27 w 2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1">
                        <a:moveTo>
                          <a:pt x="0" y="0"/>
                        </a:moveTo>
                        <a:lnTo>
                          <a:pt x="0" y="0"/>
                        </a:lnTo>
                        <a:cubicBezTo>
                          <a:pt x="0" y="0"/>
                          <a:pt x="0" y="0"/>
                          <a:pt x="0" y="0"/>
                        </a:cubicBezTo>
                        <a:cubicBezTo>
                          <a:pt x="3" y="2"/>
                          <a:pt x="10" y="8"/>
                          <a:pt x="14" y="9"/>
                        </a:cubicBezTo>
                        <a:cubicBezTo>
                          <a:pt x="14" y="9"/>
                          <a:pt x="21" y="11"/>
                          <a:pt x="27"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23" name="Freeform 45"/>
                  <p:cNvSpPr>
                    <a:spLocks/>
                  </p:cNvSpPr>
                  <p:nvPr/>
                </p:nvSpPr>
                <p:spPr bwMode="auto">
                  <a:xfrm>
                    <a:off x="1746250" y="873126"/>
                    <a:ext cx="17463" cy="9525"/>
                  </a:xfrm>
                  <a:custGeom>
                    <a:avLst/>
                    <a:gdLst>
                      <a:gd name="T0" fmla="*/ 2147483646 w 37"/>
                      <a:gd name="T1" fmla="*/ 2147483646 h 21"/>
                      <a:gd name="T2" fmla="*/ 2147483646 w 37"/>
                      <a:gd name="T3" fmla="*/ 2147483646 h 21"/>
                      <a:gd name="T4" fmla="*/ 2147483646 w 37"/>
                      <a:gd name="T5" fmla="*/ 2147483646 h 21"/>
                      <a:gd name="T6" fmla="*/ 2147483646 w 37"/>
                      <a:gd name="T7" fmla="*/ 2147483646 h 21"/>
                      <a:gd name="T8" fmla="*/ 2147483646 w 37"/>
                      <a:gd name="T9" fmla="*/ 2147483646 h 21"/>
                      <a:gd name="T10" fmla="*/ 2147483646 w 37"/>
                      <a:gd name="T11" fmla="*/ 2147483646 h 21"/>
                      <a:gd name="T12" fmla="*/ 2147483646 w 37"/>
                      <a:gd name="T13" fmla="*/ 2147483646 h 21"/>
                      <a:gd name="T14" fmla="*/ 2147483646 w 37"/>
                      <a:gd name="T15" fmla="*/ 2147483646 h 21"/>
                      <a:gd name="T16" fmla="*/ 2147483646 w 37"/>
                      <a:gd name="T17" fmla="*/ 0 h 21"/>
                      <a:gd name="T18" fmla="*/ 2147483646 w 37"/>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 y="20"/>
                        </a:moveTo>
                        <a:lnTo>
                          <a:pt x="1" y="20"/>
                        </a:lnTo>
                        <a:cubicBezTo>
                          <a:pt x="1" y="20"/>
                          <a:pt x="0" y="20"/>
                          <a:pt x="1" y="21"/>
                        </a:cubicBezTo>
                        <a:cubicBezTo>
                          <a:pt x="1" y="21"/>
                          <a:pt x="1" y="21"/>
                          <a:pt x="1" y="21"/>
                        </a:cubicBezTo>
                        <a:cubicBezTo>
                          <a:pt x="5" y="21"/>
                          <a:pt x="21" y="21"/>
                          <a:pt x="21" y="21"/>
                        </a:cubicBezTo>
                        <a:cubicBezTo>
                          <a:pt x="21" y="21"/>
                          <a:pt x="23" y="21"/>
                          <a:pt x="26" y="20"/>
                        </a:cubicBezTo>
                        <a:cubicBezTo>
                          <a:pt x="26" y="20"/>
                          <a:pt x="32" y="18"/>
                          <a:pt x="34" y="12"/>
                        </a:cubicBezTo>
                        <a:cubicBezTo>
                          <a:pt x="34" y="12"/>
                          <a:pt x="37" y="6"/>
                          <a:pt x="35" y="0"/>
                        </a:cubicBezTo>
                        <a:cubicBezTo>
                          <a:pt x="35" y="0"/>
                          <a:pt x="12" y="12"/>
                          <a:pt x="1" y="2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24" name="Freeform 46"/>
                  <p:cNvSpPr>
                    <a:spLocks/>
                  </p:cNvSpPr>
                  <p:nvPr/>
                </p:nvSpPr>
                <p:spPr bwMode="auto">
                  <a:xfrm>
                    <a:off x="1744663" y="862013"/>
                    <a:ext cx="15875" cy="19050"/>
                  </a:xfrm>
                  <a:custGeom>
                    <a:avLst/>
                    <a:gdLst>
                      <a:gd name="T0" fmla="*/ 0 w 32"/>
                      <a:gd name="T1" fmla="*/ 2147483646 h 40"/>
                      <a:gd name="T2" fmla="*/ 0 w 32"/>
                      <a:gd name="T3" fmla="*/ 2147483646 h 40"/>
                      <a:gd name="T4" fmla="*/ 2147483646 w 32"/>
                      <a:gd name="T5" fmla="*/ 2147483646 h 40"/>
                      <a:gd name="T6" fmla="*/ 2147483646 w 32"/>
                      <a:gd name="T7" fmla="*/ 2147483646 h 40"/>
                      <a:gd name="T8" fmla="*/ 2147483646 w 32"/>
                      <a:gd name="T9" fmla="*/ 2147483646 h 40"/>
                      <a:gd name="T10" fmla="*/ 2147483646 w 32"/>
                      <a:gd name="T11" fmla="*/ 2147483646 h 40"/>
                      <a:gd name="T12" fmla="*/ 2147483646 w 32"/>
                      <a:gd name="T13" fmla="*/ 0 h 40"/>
                      <a:gd name="T14" fmla="*/ 0 w 32"/>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0"/>
                      <a:gd name="T26" fmla="*/ 32 w 3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0">
                        <a:moveTo>
                          <a:pt x="0" y="39"/>
                        </a:moveTo>
                        <a:lnTo>
                          <a:pt x="0" y="39"/>
                        </a:lnTo>
                        <a:cubicBezTo>
                          <a:pt x="0" y="39"/>
                          <a:pt x="0" y="39"/>
                          <a:pt x="1" y="40"/>
                        </a:cubicBezTo>
                        <a:cubicBezTo>
                          <a:pt x="1" y="40"/>
                          <a:pt x="1" y="40"/>
                          <a:pt x="1" y="40"/>
                        </a:cubicBezTo>
                        <a:cubicBezTo>
                          <a:pt x="5" y="38"/>
                          <a:pt x="21" y="30"/>
                          <a:pt x="27" y="23"/>
                        </a:cubicBezTo>
                        <a:cubicBezTo>
                          <a:pt x="27" y="23"/>
                          <a:pt x="31" y="20"/>
                          <a:pt x="32" y="15"/>
                        </a:cubicBezTo>
                        <a:cubicBezTo>
                          <a:pt x="32" y="7"/>
                          <a:pt x="25" y="0"/>
                          <a:pt x="25" y="0"/>
                        </a:cubicBezTo>
                        <a:cubicBezTo>
                          <a:pt x="25" y="0"/>
                          <a:pt x="11" y="17"/>
                          <a:pt x="0" y="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665" name="组合 664"/>
                <p:cNvGrpSpPr/>
                <p:nvPr/>
              </p:nvGrpSpPr>
              <p:grpSpPr>
                <a:xfrm>
                  <a:off x="3944083" y="3702495"/>
                  <a:ext cx="561410" cy="736600"/>
                  <a:chOff x="3944083" y="3702495"/>
                  <a:chExt cx="561410" cy="736600"/>
                </a:xfrm>
              </p:grpSpPr>
              <p:grpSp>
                <p:nvGrpSpPr>
                  <p:cNvPr id="718" name="组合 673"/>
                  <p:cNvGrpSpPr>
                    <a:grpSpLocks/>
                  </p:cNvGrpSpPr>
                  <p:nvPr/>
                </p:nvGrpSpPr>
                <p:grpSpPr bwMode="auto">
                  <a:xfrm>
                    <a:off x="3944083" y="3702495"/>
                    <a:ext cx="272900" cy="736600"/>
                    <a:chOff x="1211263" y="2133600"/>
                    <a:chExt cx="374650" cy="1011238"/>
                  </a:xfrm>
                </p:grpSpPr>
                <p:sp>
                  <p:nvSpPr>
                    <p:cNvPr id="719"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0"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1"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2"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3"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4"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5"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6"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7"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8"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29"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0"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1"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2"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3"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4"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5"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6"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7"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8"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39"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0"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1"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2"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3"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4"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5"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6"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7"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8"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49"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0"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1"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2"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3"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4"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5"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6"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7"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8"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59"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0"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1"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2"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3"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4"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5"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6"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7"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8"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69"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0"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1"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2"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3"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4"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5"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6"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7"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8"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79"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0"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1"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2"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3"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4"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5"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6"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7"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8"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89"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0"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1"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2"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3"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4"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5"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6"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7"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8"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799"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0"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1"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2"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3"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4"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5"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6"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7"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8"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09"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0"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1"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2"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3"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4"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5"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6"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7"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8"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19"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0"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1"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2"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3"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4"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5"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6"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7"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8"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29"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0"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1"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2"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3"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4"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5"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6"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7"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8"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39"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0"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1"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2"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3"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4"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5"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6"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7"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8"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49"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0"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1"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2"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3"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4"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5"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856"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nvGrpSpPr>
                  <p:cNvPr id="1405" name="组合 673"/>
                  <p:cNvGrpSpPr>
                    <a:grpSpLocks/>
                  </p:cNvGrpSpPr>
                  <p:nvPr/>
                </p:nvGrpSpPr>
                <p:grpSpPr bwMode="auto">
                  <a:xfrm>
                    <a:off x="4232593" y="3702495"/>
                    <a:ext cx="272900" cy="736600"/>
                    <a:chOff x="1211263" y="2133600"/>
                    <a:chExt cx="374650" cy="1011238"/>
                  </a:xfrm>
                </p:grpSpPr>
                <p:sp>
                  <p:nvSpPr>
                    <p:cNvPr id="1406"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07"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08"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09"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0"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1"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2"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3"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4"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5"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6"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7"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8"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19"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0"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1"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2"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3"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4"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5"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6"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7"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8"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29"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0"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1"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2"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3"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4"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5"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6"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7"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8"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39"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0"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1"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2"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3"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4"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5"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6"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7"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8"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49"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0"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1"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2"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3"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4"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5"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6"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7"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8"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59"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0"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1"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2"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3"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4"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5"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6"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7"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8"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69"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0"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1"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2"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3"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4"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5"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6"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7"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8"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79"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0"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1"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2"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3"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4"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5"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6"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7"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8"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89"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0"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1"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2"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3"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4"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5"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6"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7"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8"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499"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0"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1"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2"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3"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4"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5"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6"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7"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8"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09"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0"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1"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2"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3"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4"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5"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6"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7"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8"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19"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0"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1"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2"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3"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4"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5"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6"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7"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8"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29"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0"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1"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2"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3"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4"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5"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6"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7"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8"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39"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40"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41"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42"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1543"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grpSp>
          </p:grpSp>
          <p:sp>
            <p:nvSpPr>
              <p:cNvPr id="667" name="文本框 666"/>
              <p:cNvSpPr txBox="1"/>
              <p:nvPr/>
            </p:nvSpPr>
            <p:spPr>
              <a:xfrm>
                <a:off x="1870990" y="4428748"/>
                <a:ext cx="617477" cy="276999"/>
              </a:xfrm>
              <a:prstGeom prst="rect">
                <a:avLst/>
              </a:prstGeom>
              <a:noFill/>
            </p:spPr>
            <p:txBody>
              <a:bodyPr wrap="none" rtlCol="0">
                <a:spAutoFit/>
              </a:bodyPr>
              <a:lstStyle/>
              <a:p>
                <a:r>
                  <a:rPr lang="en-US" altLang="zh-CN" sz="1200" dirty="0" smtClean="0">
                    <a:latin typeface="+mj-lt"/>
                  </a:rPr>
                  <a:t>18000</a:t>
                </a:r>
                <a:endParaRPr lang="zh-CN" altLang="en-US" sz="1200" dirty="0">
                  <a:latin typeface="+mj-lt"/>
                </a:endParaRPr>
              </a:p>
            </p:txBody>
          </p:sp>
          <p:sp>
            <p:nvSpPr>
              <p:cNvPr id="2125" name="文本框 2124"/>
              <p:cNvSpPr txBox="1"/>
              <p:nvPr/>
            </p:nvSpPr>
            <p:spPr>
              <a:xfrm>
                <a:off x="3157684" y="4428748"/>
                <a:ext cx="369012" cy="276999"/>
              </a:xfrm>
              <a:prstGeom prst="rect">
                <a:avLst/>
              </a:prstGeom>
              <a:noFill/>
            </p:spPr>
            <p:txBody>
              <a:bodyPr wrap="none" rtlCol="0">
                <a:spAutoFit/>
              </a:bodyPr>
              <a:lstStyle/>
              <a:p>
                <a:r>
                  <a:rPr lang="en-US" altLang="zh-CN" sz="1200" dirty="0" smtClean="0">
                    <a:latin typeface="+mj-lt"/>
                  </a:rPr>
                  <a:t>V3</a:t>
                </a:r>
              </a:p>
            </p:txBody>
          </p:sp>
          <p:sp>
            <p:nvSpPr>
              <p:cNvPr id="2126" name="文本框 2125"/>
              <p:cNvSpPr txBox="1"/>
              <p:nvPr/>
            </p:nvSpPr>
            <p:spPr>
              <a:xfrm>
                <a:off x="4234469" y="4428748"/>
                <a:ext cx="530915" cy="276999"/>
              </a:xfrm>
              <a:prstGeom prst="rect">
                <a:avLst/>
              </a:prstGeom>
              <a:noFill/>
            </p:spPr>
            <p:txBody>
              <a:bodyPr wrap="none" rtlCol="0">
                <a:spAutoFit/>
              </a:bodyPr>
              <a:lstStyle/>
              <a:p>
                <a:r>
                  <a:rPr lang="en-US" altLang="zh-CN" sz="1200" dirty="0" smtClean="0">
                    <a:latin typeface="+mj-lt"/>
                  </a:rPr>
                  <a:t>9000</a:t>
                </a:r>
              </a:p>
            </p:txBody>
          </p:sp>
          <p:cxnSp>
            <p:nvCxnSpPr>
              <p:cNvPr id="2127" name="直接连接符 2126"/>
              <p:cNvCxnSpPr/>
              <p:nvPr/>
            </p:nvCxnSpPr>
            <p:spPr>
              <a:xfrm flipH="1">
                <a:off x="2222541" y="3124511"/>
                <a:ext cx="2108161" cy="531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8" name="矩形 2127"/>
              <p:cNvSpPr/>
              <p:nvPr/>
            </p:nvSpPr>
            <p:spPr>
              <a:xfrm>
                <a:off x="1672925" y="4842454"/>
                <a:ext cx="3338530" cy="1096338"/>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sz="1200" dirty="0" smtClean="0">
                    <a:solidFill>
                      <a:srgbClr val="C7000B"/>
                    </a:solidFill>
                    <a:latin typeface="+mj-lt"/>
                    <a:ea typeface="方正兰亭黑简体" panose="02000000000000000000" pitchFamily="2" charset="-122"/>
                    <a:sym typeface="Huawei Sans" panose="020C0503030203020204" pitchFamily="34" charset="0"/>
                  </a:rPr>
                  <a:t>DeviceManager</a:t>
                </a:r>
              </a:p>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Single Device Management</a:t>
                </a:r>
              </a:p>
              <a:p>
                <a:pPr algn="ctr" fontAlgn="ctr"/>
                <a:r>
                  <a:rPr lang="en-US" altLang="zh-CN" sz="1200" dirty="0">
                    <a:solidFill>
                      <a:srgbClr val="30B5C5"/>
                    </a:solidFill>
                    <a:latin typeface="+mj-lt"/>
                    <a:ea typeface="方正兰亭黑简体" panose="02000000000000000000" pitchFamily="2" charset="-122"/>
                    <a:sym typeface="Huawei Sans" panose="020C0503030203020204" pitchFamily="34" charset="0"/>
                  </a:rPr>
                  <a:t>O&amp;M </a:t>
                </a:r>
                <a:r>
                  <a:rPr lang="en-US" altLang="zh-CN" sz="1200" dirty="0" smtClean="0">
                    <a:solidFill>
                      <a:srgbClr val="30B5C5"/>
                    </a:solidFill>
                    <a:latin typeface="+mj-lt"/>
                    <a:ea typeface="方正兰亭黑简体" panose="02000000000000000000" pitchFamily="2" charset="-122"/>
                    <a:sym typeface="Huawei Sans" panose="020C0503030203020204" pitchFamily="34" charset="0"/>
                  </a:rPr>
                  <a:t>administrator</a:t>
                </a:r>
              </a:p>
              <a:p>
                <a:pPr algn="ctr" fontAlgn="ctr"/>
                <a:r>
                  <a:rPr lang="en-US" altLang="zh-CN" sz="1400" dirty="0" smtClean="0">
                    <a:solidFill>
                      <a:schemeClr val="tx1"/>
                    </a:solidFill>
                    <a:latin typeface="+mj-lt"/>
                    <a:ea typeface="方正兰亭黑简体" panose="02000000000000000000" pitchFamily="2" charset="-122"/>
                    <a:sym typeface="Huawei Sans" panose="020C0503030203020204" pitchFamily="34" charset="0"/>
                  </a:rPr>
                  <a:t>Configuring &amp; alarming</a:t>
                </a:r>
                <a:endParaRPr lang="zh-CN" altLang="en-US" sz="14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29" name="矩形 2128"/>
              <p:cNvSpPr/>
              <p:nvPr/>
            </p:nvSpPr>
            <p:spPr>
              <a:xfrm>
                <a:off x="1580177" y="3845418"/>
                <a:ext cx="1007358" cy="417220"/>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altLang="zh-CN" sz="1000" dirty="0" err="1" smtClean="0">
                    <a:solidFill>
                      <a:schemeClr val="tx1"/>
                    </a:solidFill>
                    <a:latin typeface="+mj-lt"/>
                    <a:ea typeface="方正兰亭黑简体" panose="02000000000000000000" pitchFamily="2" charset="-122"/>
                    <a:sym typeface="Huawei Sans" panose="020C0503030203020204" pitchFamily="34" charset="0"/>
                  </a:rPr>
                  <a:t>DeviceManager</a:t>
                </a:r>
                <a:endParaRPr lang="zh-CN" altLang="en-US" sz="10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30" name="矩形 2129"/>
              <p:cNvSpPr/>
              <p:nvPr/>
            </p:nvSpPr>
            <p:spPr>
              <a:xfrm>
                <a:off x="4060522" y="3845418"/>
                <a:ext cx="1027681" cy="417220"/>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altLang="zh-CN" sz="1000" dirty="0" err="1" smtClean="0">
                    <a:solidFill>
                      <a:schemeClr val="tx1"/>
                    </a:solidFill>
                    <a:latin typeface="+mj-lt"/>
                    <a:ea typeface="方正兰亭黑简体" panose="02000000000000000000" pitchFamily="2" charset="-122"/>
                    <a:sym typeface="Huawei Sans" panose="020C0503030203020204" pitchFamily="34" charset="0"/>
                  </a:rPr>
                  <a:t>DeviceManager</a:t>
                </a:r>
                <a:endParaRPr lang="zh-CN" altLang="en-US" sz="10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31" name="矩形 2130"/>
              <p:cNvSpPr/>
              <p:nvPr/>
            </p:nvSpPr>
            <p:spPr>
              <a:xfrm>
                <a:off x="2712422" y="3845418"/>
                <a:ext cx="1018835" cy="417220"/>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altLang="zh-CN" sz="1000" dirty="0" err="1" smtClean="0">
                    <a:solidFill>
                      <a:schemeClr val="tx1"/>
                    </a:solidFill>
                    <a:latin typeface="+mj-lt"/>
                    <a:ea typeface="方正兰亭黑简体" panose="02000000000000000000" pitchFamily="2" charset="-122"/>
                    <a:sym typeface="Huawei Sans" panose="020C0503030203020204" pitchFamily="34" charset="0"/>
                  </a:rPr>
                  <a:t>DeviceManager</a:t>
                </a:r>
                <a:endParaRPr lang="zh-CN" altLang="en-US" sz="10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32" name="矩形 2131"/>
              <p:cNvSpPr/>
              <p:nvPr/>
            </p:nvSpPr>
            <p:spPr>
              <a:xfrm>
                <a:off x="5385864" y="1413881"/>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sz="1200" dirty="0" smtClean="0">
                    <a:solidFill>
                      <a:srgbClr val="C7000B"/>
                    </a:solidFill>
                    <a:latin typeface="+mj-lt"/>
                    <a:ea typeface="方正兰亭黑简体" panose="02000000000000000000" pitchFamily="2" charset="-122"/>
                    <a:sym typeface="Huawei Sans" panose="020C0503030203020204" pitchFamily="34" charset="0"/>
                  </a:rPr>
                  <a:t>DME</a:t>
                </a:r>
              </a:p>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Storage resource control</a:t>
                </a:r>
              </a:p>
              <a:p>
                <a:pPr algn="ctr" fontAlgn="ctr"/>
                <a:r>
                  <a:rPr lang="en-US" altLang="zh-CN" sz="1200" dirty="0" smtClean="0">
                    <a:solidFill>
                      <a:srgbClr val="30B5C5"/>
                    </a:solidFill>
                    <a:latin typeface="+mj-lt"/>
                    <a:ea typeface="方正兰亭黑简体" panose="02000000000000000000" pitchFamily="2" charset="-122"/>
                    <a:sym typeface="Huawei Sans" panose="020C0503030203020204" pitchFamily="34" charset="0"/>
                  </a:rPr>
                  <a:t>O&amp;M administrator</a:t>
                </a: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Resource pooling &amp; service </a:t>
                </a:r>
                <a:r>
                  <a:rPr lang="en-US" altLang="zh-CN" sz="1200" dirty="0">
                    <a:solidFill>
                      <a:schemeClr val="tx1"/>
                    </a:solidFill>
                    <a:latin typeface="+mj-lt"/>
                    <a:ea typeface="方正兰亭黑简体" panose="02000000000000000000" pitchFamily="2" charset="-122"/>
                    <a:sym typeface="Huawei Sans" panose="020C0503030203020204" pitchFamily="34" charset="0"/>
                  </a:rPr>
                  <a:t>o</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rchestration</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33" name="矩形 2132"/>
              <p:cNvSpPr/>
              <p:nvPr/>
            </p:nvSpPr>
            <p:spPr>
              <a:xfrm>
                <a:off x="5385864" y="2528676"/>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sz="1200" dirty="0">
                    <a:solidFill>
                      <a:srgbClr val="C7000B"/>
                    </a:solidFill>
                    <a:latin typeface="+mj-lt"/>
                    <a:ea typeface="方正兰亭黑简体" panose="02000000000000000000" pitchFamily="2" charset="-122"/>
                    <a:sym typeface="Huawei Sans" panose="020C0503030203020204" pitchFamily="34" charset="0"/>
                  </a:rPr>
                  <a:t>eSight</a:t>
                </a:r>
                <a:endParaRPr lang="en-US" altLang="zh-CN" sz="1200" dirty="0" smtClean="0">
                  <a:solidFill>
                    <a:srgbClr val="C7000B"/>
                  </a:solidFill>
                  <a:latin typeface="+mj-lt"/>
                  <a:ea typeface="方正兰亭黑简体" panose="02000000000000000000" pitchFamily="2" charset="-122"/>
                  <a:sym typeface="Huawei Sans" panose="020C0503030203020204" pitchFamily="34" charset="0"/>
                </a:endParaRP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Multi-device management</a:t>
                </a:r>
              </a:p>
              <a:p>
                <a:pPr algn="ctr" fontAlgn="ctr"/>
                <a:r>
                  <a:rPr lang="en-US" altLang="zh-CN" sz="1200" dirty="0" smtClean="0">
                    <a:solidFill>
                      <a:srgbClr val="30B5C5"/>
                    </a:solidFill>
                    <a:latin typeface="+mj-lt"/>
                    <a:ea typeface="方正兰亭黑简体" panose="02000000000000000000" pitchFamily="2" charset="-122"/>
                    <a:sym typeface="Huawei Sans" panose="020C0503030203020204" pitchFamily="34" charset="0"/>
                  </a:rPr>
                  <a:t>O&amp;M administrator</a:t>
                </a: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Fault monitoring &amp; performance </a:t>
                </a:r>
                <a:r>
                  <a:rPr lang="en-US" altLang="zh-CN" sz="1200" dirty="0">
                    <a:solidFill>
                      <a:schemeClr val="tx1"/>
                    </a:solidFill>
                    <a:latin typeface="+mj-lt"/>
                    <a:ea typeface="方正兰亭黑简体" panose="02000000000000000000" pitchFamily="2" charset="-122"/>
                    <a:sym typeface="Huawei Sans" panose="020C0503030203020204" pitchFamily="34" charset="0"/>
                  </a:rPr>
                  <a:t>report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34" name="矩形 2133"/>
              <p:cNvSpPr/>
              <p:nvPr/>
            </p:nvSpPr>
            <p:spPr>
              <a:xfrm>
                <a:off x="5385864" y="3643471"/>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sz="1200" dirty="0" smtClean="0">
                    <a:solidFill>
                      <a:srgbClr val="C7000B"/>
                    </a:solidFill>
                    <a:latin typeface="+mj-lt"/>
                    <a:ea typeface="方正兰亭黑简体" panose="02000000000000000000" pitchFamily="2" charset="-122"/>
                    <a:sym typeface="Huawei Sans" panose="020C0503030203020204" pitchFamily="34" charset="0"/>
                  </a:rPr>
                  <a:t>eService</a:t>
                </a:r>
              </a:p>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Remote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maintenance</a:t>
                </a:r>
              </a:p>
              <a:p>
                <a:pPr algn="ctr" fontAlgn="ctr"/>
                <a:r>
                  <a:rPr lang="en-US" altLang="zh-CN" sz="1200" dirty="0" smtClean="0">
                    <a:solidFill>
                      <a:srgbClr val="30B5C5"/>
                    </a:solidFill>
                    <a:latin typeface="+mj-lt"/>
                    <a:ea typeface="方正兰亭黑简体" panose="02000000000000000000" pitchFamily="2" charset="-122"/>
                    <a:sym typeface="Huawei Sans" panose="020C0503030203020204" pitchFamily="34" charset="0"/>
                  </a:rPr>
                  <a:t>O&amp;M administrator</a:t>
                </a: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Fault monitoring &amp; fault feedback</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135" name="矩形 2134"/>
              <p:cNvSpPr/>
              <p:nvPr/>
            </p:nvSpPr>
            <p:spPr>
              <a:xfrm>
                <a:off x="5385864" y="4758266"/>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sz="1200" dirty="0" err="1" smtClean="0">
                    <a:solidFill>
                      <a:srgbClr val="C7000B"/>
                    </a:solidFill>
                    <a:latin typeface="+mj-lt"/>
                    <a:ea typeface="方正兰亭黑简体" panose="02000000000000000000" pitchFamily="2" charset="-122"/>
                    <a:sym typeface="Huawei Sans" panose="020C0503030203020204" pitchFamily="34" charset="0"/>
                  </a:rPr>
                  <a:t>SmartKit</a:t>
                </a:r>
                <a:endParaRPr lang="en-US" altLang="zh-CN" sz="1200" dirty="0" smtClean="0">
                  <a:solidFill>
                    <a:srgbClr val="C7000B"/>
                  </a:solidFill>
                  <a:latin typeface="+mj-lt"/>
                  <a:ea typeface="方正兰亭黑简体" panose="02000000000000000000" pitchFamily="2" charset="-122"/>
                  <a:sym typeface="Huawei Sans" panose="020C0503030203020204" pitchFamily="34" charset="0"/>
                </a:endParaRPr>
              </a:p>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Storage service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tool</a:t>
                </a:r>
              </a:p>
              <a:p>
                <a:pPr algn="ctr" fontAlgn="ctr"/>
                <a:r>
                  <a:rPr lang="en-US" altLang="zh-CN" sz="1200" dirty="0" smtClean="0">
                    <a:solidFill>
                      <a:srgbClr val="30B5C5"/>
                    </a:solidFill>
                    <a:latin typeface="+mj-lt"/>
                    <a:ea typeface="方正兰亭黑简体" panose="02000000000000000000" pitchFamily="2" charset="-122"/>
                    <a:sym typeface="Huawei Sans" panose="020C0503030203020204" pitchFamily="34" charset="0"/>
                  </a:rPr>
                  <a:t>Service </a:t>
                </a:r>
                <a:r>
                  <a:rPr lang="en-US" altLang="zh-CN" sz="1200" dirty="0">
                    <a:solidFill>
                      <a:srgbClr val="30B5C5"/>
                    </a:solidFill>
                    <a:latin typeface="+mj-lt"/>
                    <a:ea typeface="方正兰亭黑简体" panose="02000000000000000000" pitchFamily="2" charset="-122"/>
                    <a:sym typeface="Huawei Sans" panose="020C0503030203020204" pitchFamily="34" charset="0"/>
                  </a:rPr>
                  <a:t>personnel</a:t>
                </a:r>
              </a:p>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Delivery &amp; upgrade &amp; troubleshooting</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cxnSp>
            <p:nvCxnSpPr>
              <p:cNvPr id="679" name="肘形连接符 678"/>
              <p:cNvCxnSpPr>
                <a:stCxn id="2135" idx="1"/>
                <a:endCxn id="2132" idx="1"/>
              </p:cNvCxnSpPr>
              <p:nvPr/>
            </p:nvCxnSpPr>
            <p:spPr>
              <a:xfrm rot="10800000">
                <a:off x="5385864" y="1903247"/>
                <a:ext cx="12700" cy="3344385"/>
              </a:xfrm>
              <a:prstGeom prst="bentConnector3">
                <a:avLst>
                  <a:gd name="adj1" fmla="val 1269472"/>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48" name="直接连接符 2147"/>
              <p:cNvCxnSpPr>
                <a:stCxn id="10" idx="3"/>
              </p:cNvCxnSpPr>
              <p:nvPr/>
            </p:nvCxnSpPr>
            <p:spPr>
              <a:xfrm>
                <a:off x="5113288" y="2214136"/>
                <a:ext cx="12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49" name="直接连接符 2148"/>
              <p:cNvCxnSpPr>
                <a:stCxn id="423" idx="3"/>
              </p:cNvCxnSpPr>
              <p:nvPr/>
            </p:nvCxnSpPr>
            <p:spPr>
              <a:xfrm>
                <a:off x="5113288" y="3047887"/>
                <a:ext cx="12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1" name="直接连接符 2150"/>
              <p:cNvCxnSpPr>
                <a:stCxn id="424" idx="3"/>
              </p:cNvCxnSpPr>
              <p:nvPr/>
            </p:nvCxnSpPr>
            <p:spPr>
              <a:xfrm>
                <a:off x="5113288" y="4146727"/>
                <a:ext cx="12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4" name="直接连接符 2153"/>
              <p:cNvCxnSpPr>
                <a:endCxn id="2133" idx="1"/>
              </p:cNvCxnSpPr>
              <p:nvPr/>
            </p:nvCxnSpPr>
            <p:spPr>
              <a:xfrm>
                <a:off x="5257288" y="3018041"/>
                <a:ext cx="12857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0" name="直接连接符 2159"/>
              <p:cNvCxnSpPr>
                <a:endCxn id="2134" idx="1"/>
              </p:cNvCxnSpPr>
              <p:nvPr/>
            </p:nvCxnSpPr>
            <p:spPr>
              <a:xfrm flipV="1">
                <a:off x="5257288" y="4132836"/>
                <a:ext cx="12857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341" name="组合 2340"/>
            <p:cNvGrpSpPr/>
            <p:nvPr/>
          </p:nvGrpSpPr>
          <p:grpSpPr>
            <a:xfrm>
              <a:off x="8713898" y="4268109"/>
              <a:ext cx="2746265" cy="1551474"/>
              <a:chOff x="7698927" y="7258884"/>
              <a:chExt cx="2746265" cy="1551474"/>
            </a:xfrm>
          </p:grpSpPr>
          <p:sp>
            <p:nvSpPr>
              <p:cNvPr id="2266" name="矩形 2265"/>
              <p:cNvSpPr/>
              <p:nvPr/>
            </p:nvSpPr>
            <p:spPr>
              <a:xfrm>
                <a:off x="7698927" y="7673450"/>
                <a:ext cx="2032929" cy="307777"/>
              </a:xfrm>
              <a:prstGeom prst="rect">
                <a:avLst/>
              </a:prstGeom>
            </p:spPr>
            <p:txBody>
              <a:bodyPr wrap="none">
                <a:spAutoFit/>
              </a:bodyPr>
              <a:lstStyle/>
              <a:p>
                <a:r>
                  <a:rPr lang="en-US" altLang="zh-CN" sz="1400" dirty="0" smtClean="0">
                    <a:latin typeface="+mj-lt"/>
                    <a:ea typeface="Microsoft Yahei" panose="020B0503020204020204" pitchFamily="34" charset="-122"/>
                  </a:rPr>
                  <a:t>Device </a:t>
                </a:r>
                <a:r>
                  <a:rPr lang="en-US" altLang="zh-CN" sz="1400" dirty="0">
                    <a:latin typeface="+mj-lt"/>
                    <a:ea typeface="Microsoft Yahei" panose="020B0503020204020204" pitchFamily="34" charset="-122"/>
                  </a:rPr>
                  <a:t>archive system </a:t>
                </a:r>
              </a:p>
            </p:txBody>
          </p:sp>
          <p:sp>
            <p:nvSpPr>
              <p:cNvPr id="2267" name="矩形 2266"/>
              <p:cNvSpPr/>
              <p:nvPr/>
            </p:nvSpPr>
            <p:spPr>
              <a:xfrm>
                <a:off x="7698927" y="8088016"/>
                <a:ext cx="2746265" cy="307777"/>
              </a:xfrm>
              <a:prstGeom prst="rect">
                <a:avLst/>
              </a:prstGeom>
            </p:spPr>
            <p:txBody>
              <a:bodyPr wrap="none">
                <a:spAutoFit/>
              </a:bodyPr>
              <a:lstStyle/>
              <a:p>
                <a:r>
                  <a:rPr lang="en-US" altLang="zh-CN" sz="1400" dirty="0">
                    <a:latin typeface="+mj-lt"/>
                    <a:ea typeface="Microsoft Yahei" panose="020B0503020204020204" pitchFamily="34" charset="-122"/>
                  </a:rPr>
                  <a:t>Trouble order handling system </a:t>
                </a:r>
              </a:p>
            </p:txBody>
          </p:sp>
          <p:sp>
            <p:nvSpPr>
              <p:cNvPr id="2268" name="矩形 2267"/>
              <p:cNvSpPr/>
              <p:nvPr/>
            </p:nvSpPr>
            <p:spPr>
              <a:xfrm>
                <a:off x="7698927" y="8502581"/>
                <a:ext cx="2597186" cy="307777"/>
              </a:xfrm>
              <a:prstGeom prst="rect">
                <a:avLst/>
              </a:prstGeom>
            </p:spPr>
            <p:txBody>
              <a:bodyPr wrap="none">
                <a:spAutoFit/>
              </a:bodyPr>
              <a:lstStyle/>
              <a:p>
                <a:r>
                  <a:rPr lang="en-US" altLang="zh-CN" sz="1400" dirty="0">
                    <a:latin typeface="+mj-lt"/>
                    <a:ea typeface="Microsoft Yahei" panose="020B0503020204020204" pitchFamily="34" charset="-122"/>
                  </a:rPr>
                  <a:t>Fault diagnosis expert system</a:t>
                </a:r>
                <a:endParaRPr lang="zh-CN" altLang="en-US" sz="1400" dirty="0">
                  <a:latin typeface="+mj-lt"/>
                </a:endParaRPr>
              </a:p>
            </p:txBody>
          </p:sp>
          <p:sp>
            <p:nvSpPr>
              <p:cNvPr id="2269" name="矩形 2268"/>
              <p:cNvSpPr/>
              <p:nvPr/>
            </p:nvSpPr>
            <p:spPr>
              <a:xfrm>
                <a:off x="7698927" y="7258884"/>
                <a:ext cx="2064989" cy="307777"/>
              </a:xfrm>
              <a:prstGeom prst="rect">
                <a:avLst/>
              </a:prstGeom>
            </p:spPr>
            <p:txBody>
              <a:bodyPr wrap="none">
                <a:spAutoFit/>
              </a:bodyPr>
              <a:lstStyle/>
              <a:p>
                <a:r>
                  <a:rPr lang="en-US" altLang="zh-CN" sz="1400" dirty="0">
                    <a:latin typeface="+mj-lt"/>
                    <a:ea typeface="Microsoft Yahei" panose="020B0503020204020204" pitchFamily="34" charset="-122"/>
                  </a:rPr>
                  <a:t>Authentication system </a:t>
                </a:r>
              </a:p>
            </p:txBody>
          </p:sp>
        </p:grpSp>
        <p:grpSp>
          <p:nvGrpSpPr>
            <p:cNvPr id="2270" name="组合 2269"/>
            <p:cNvGrpSpPr/>
            <p:nvPr/>
          </p:nvGrpSpPr>
          <p:grpSpPr>
            <a:xfrm>
              <a:off x="9082460" y="2996641"/>
              <a:ext cx="1104059" cy="450592"/>
              <a:chOff x="7445375" y="2132013"/>
              <a:chExt cx="1184276" cy="484188"/>
            </a:xfrm>
            <a:solidFill>
              <a:srgbClr val="3C3C3B"/>
            </a:solidFill>
          </p:grpSpPr>
          <p:sp>
            <p:nvSpPr>
              <p:cNvPr id="2271" name="Freeform 160"/>
              <p:cNvSpPr>
                <a:spLocks noEditPoints="1"/>
              </p:cNvSpPr>
              <p:nvPr/>
            </p:nvSpPr>
            <p:spPr bwMode="auto">
              <a:xfrm>
                <a:off x="7445375" y="2154238"/>
                <a:ext cx="228600" cy="336550"/>
              </a:xfrm>
              <a:custGeom>
                <a:avLst/>
                <a:gdLst>
                  <a:gd name="T0" fmla="*/ 52 w 528"/>
                  <a:gd name="T1" fmla="*/ 630 h 782"/>
                  <a:gd name="T2" fmla="*/ 264 w 528"/>
                  <a:gd name="T3" fmla="*/ 688 h 782"/>
                  <a:gd name="T4" fmla="*/ 475 w 528"/>
                  <a:gd name="T5" fmla="*/ 630 h 782"/>
                  <a:gd name="T6" fmla="*/ 52 w 528"/>
                  <a:gd name="T7" fmla="*/ 630 h 782"/>
                  <a:gd name="T8" fmla="*/ 264 w 528"/>
                  <a:gd name="T9" fmla="*/ 53 h 782"/>
                  <a:gd name="T10" fmla="*/ 264 w 528"/>
                  <a:gd name="T11" fmla="*/ 252 h 782"/>
                  <a:gd name="T12" fmla="*/ 264 w 528"/>
                  <a:gd name="T13" fmla="*/ 53 h 782"/>
                  <a:gd name="T14" fmla="*/ 264 w 528"/>
                  <a:gd name="T15" fmla="*/ 353 h 782"/>
                  <a:gd name="T16" fmla="*/ 52 w 528"/>
                  <a:gd name="T17" fmla="*/ 245 h 782"/>
                  <a:gd name="T18" fmla="*/ 475 w 528"/>
                  <a:gd name="T19" fmla="*/ 245 h 782"/>
                  <a:gd name="T20" fmla="*/ 264 w 528"/>
                  <a:gd name="T21" fmla="*/ 353 h 782"/>
                  <a:gd name="T22" fmla="*/ 475 w 528"/>
                  <a:gd name="T23" fmla="*/ 347 h 782"/>
                  <a:gd name="T24" fmla="*/ 52 w 528"/>
                  <a:gd name="T25" fmla="*/ 347 h 782"/>
                  <a:gd name="T26" fmla="*/ 264 w 528"/>
                  <a:gd name="T27" fmla="*/ 406 h 782"/>
                  <a:gd name="T28" fmla="*/ 475 w 528"/>
                  <a:gd name="T29" fmla="*/ 347 h 782"/>
                  <a:gd name="T30" fmla="*/ 475 w 528"/>
                  <a:gd name="T31" fmla="*/ 441 h 782"/>
                  <a:gd name="T32" fmla="*/ 52 w 528"/>
                  <a:gd name="T33" fmla="*/ 441 h 782"/>
                  <a:gd name="T34" fmla="*/ 264 w 528"/>
                  <a:gd name="T35" fmla="*/ 500 h 782"/>
                  <a:gd name="T36" fmla="*/ 475 w 528"/>
                  <a:gd name="T37" fmla="*/ 441 h 782"/>
                  <a:gd name="T38" fmla="*/ 475 w 528"/>
                  <a:gd name="T39" fmla="*/ 536 h 782"/>
                  <a:gd name="T40" fmla="*/ 52 w 528"/>
                  <a:gd name="T41" fmla="*/ 536 h 782"/>
                  <a:gd name="T42" fmla="*/ 264 w 528"/>
                  <a:gd name="T43" fmla="*/ 594 h 782"/>
                  <a:gd name="T44" fmla="*/ 475 w 528"/>
                  <a:gd name="T45" fmla="*/ 536 h 782"/>
                  <a:gd name="T46" fmla="*/ 528 w 528"/>
                  <a:gd name="T47" fmla="*/ 630 h 782"/>
                  <a:gd name="T48" fmla="*/ 528 w 528"/>
                  <a:gd name="T49" fmla="*/ 441 h 782"/>
                  <a:gd name="T50" fmla="*/ 528 w 528"/>
                  <a:gd name="T51" fmla="*/ 348 h 782"/>
                  <a:gd name="T52" fmla="*/ 528 w 528"/>
                  <a:gd name="T53" fmla="*/ 160 h 782"/>
                  <a:gd name="T54" fmla="*/ 528 w 528"/>
                  <a:gd name="T55" fmla="*/ 152 h 782"/>
                  <a:gd name="T56" fmla="*/ 0 w 528"/>
                  <a:gd name="T57" fmla="*/ 152 h 782"/>
                  <a:gd name="T58" fmla="*/ 0 w 528"/>
                  <a:gd name="T59" fmla="*/ 160 h 782"/>
                  <a:gd name="T60" fmla="*/ 0 w 528"/>
                  <a:gd name="T61" fmla="*/ 254 h 782"/>
                  <a:gd name="T62" fmla="*/ 264 w 528"/>
                  <a:gd name="T63"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782">
                    <a:moveTo>
                      <a:pt x="52" y="630"/>
                    </a:moveTo>
                    <a:lnTo>
                      <a:pt x="52" y="630"/>
                    </a:lnTo>
                    <a:lnTo>
                      <a:pt x="52" y="628"/>
                    </a:lnTo>
                    <a:cubicBezTo>
                      <a:pt x="100" y="665"/>
                      <a:pt x="176" y="688"/>
                      <a:pt x="264" y="688"/>
                    </a:cubicBezTo>
                    <a:cubicBezTo>
                      <a:pt x="351" y="688"/>
                      <a:pt x="427" y="665"/>
                      <a:pt x="475" y="628"/>
                    </a:cubicBezTo>
                    <a:lnTo>
                      <a:pt x="475" y="630"/>
                    </a:lnTo>
                    <a:cubicBezTo>
                      <a:pt x="475" y="677"/>
                      <a:pt x="388" y="730"/>
                      <a:pt x="264" y="730"/>
                    </a:cubicBezTo>
                    <a:cubicBezTo>
                      <a:pt x="139" y="730"/>
                      <a:pt x="52" y="677"/>
                      <a:pt x="52" y="630"/>
                    </a:cubicBezTo>
                    <a:close/>
                    <a:moveTo>
                      <a:pt x="264" y="53"/>
                    </a:moveTo>
                    <a:lnTo>
                      <a:pt x="264" y="53"/>
                    </a:lnTo>
                    <a:cubicBezTo>
                      <a:pt x="388" y="53"/>
                      <a:pt x="475" y="105"/>
                      <a:pt x="475" y="152"/>
                    </a:cubicBezTo>
                    <a:cubicBezTo>
                      <a:pt x="475" y="200"/>
                      <a:pt x="388" y="252"/>
                      <a:pt x="264" y="252"/>
                    </a:cubicBezTo>
                    <a:cubicBezTo>
                      <a:pt x="139" y="252"/>
                      <a:pt x="52" y="200"/>
                      <a:pt x="52" y="152"/>
                    </a:cubicBezTo>
                    <a:cubicBezTo>
                      <a:pt x="52" y="105"/>
                      <a:pt x="139" y="53"/>
                      <a:pt x="264" y="53"/>
                    </a:cubicBezTo>
                    <a:close/>
                    <a:moveTo>
                      <a:pt x="264" y="353"/>
                    </a:moveTo>
                    <a:lnTo>
                      <a:pt x="264" y="353"/>
                    </a:lnTo>
                    <a:cubicBezTo>
                      <a:pt x="139" y="353"/>
                      <a:pt x="52" y="300"/>
                      <a:pt x="52" y="253"/>
                    </a:cubicBezTo>
                    <a:lnTo>
                      <a:pt x="52" y="245"/>
                    </a:lnTo>
                    <a:cubicBezTo>
                      <a:pt x="100" y="282"/>
                      <a:pt x="176" y="305"/>
                      <a:pt x="264" y="305"/>
                    </a:cubicBezTo>
                    <a:cubicBezTo>
                      <a:pt x="351" y="305"/>
                      <a:pt x="427" y="282"/>
                      <a:pt x="475" y="245"/>
                    </a:cubicBezTo>
                    <a:lnTo>
                      <a:pt x="475" y="253"/>
                    </a:lnTo>
                    <a:cubicBezTo>
                      <a:pt x="475" y="300"/>
                      <a:pt x="388" y="353"/>
                      <a:pt x="264" y="353"/>
                    </a:cubicBezTo>
                    <a:close/>
                    <a:moveTo>
                      <a:pt x="475" y="347"/>
                    </a:moveTo>
                    <a:lnTo>
                      <a:pt x="475" y="347"/>
                    </a:lnTo>
                    <a:cubicBezTo>
                      <a:pt x="475" y="394"/>
                      <a:pt x="388" y="447"/>
                      <a:pt x="264" y="447"/>
                    </a:cubicBezTo>
                    <a:cubicBezTo>
                      <a:pt x="139" y="447"/>
                      <a:pt x="52" y="394"/>
                      <a:pt x="52" y="347"/>
                    </a:cubicBezTo>
                    <a:lnTo>
                      <a:pt x="52" y="346"/>
                    </a:lnTo>
                    <a:cubicBezTo>
                      <a:pt x="100" y="382"/>
                      <a:pt x="176" y="406"/>
                      <a:pt x="264" y="406"/>
                    </a:cubicBezTo>
                    <a:cubicBezTo>
                      <a:pt x="351" y="406"/>
                      <a:pt x="427" y="382"/>
                      <a:pt x="475" y="346"/>
                    </a:cubicBezTo>
                    <a:lnTo>
                      <a:pt x="475" y="347"/>
                    </a:lnTo>
                    <a:close/>
                    <a:moveTo>
                      <a:pt x="475" y="441"/>
                    </a:moveTo>
                    <a:lnTo>
                      <a:pt x="475" y="441"/>
                    </a:lnTo>
                    <a:cubicBezTo>
                      <a:pt x="475" y="489"/>
                      <a:pt x="388" y="541"/>
                      <a:pt x="264" y="541"/>
                    </a:cubicBezTo>
                    <a:cubicBezTo>
                      <a:pt x="139" y="541"/>
                      <a:pt x="52" y="489"/>
                      <a:pt x="52" y="441"/>
                    </a:cubicBezTo>
                    <a:lnTo>
                      <a:pt x="52" y="440"/>
                    </a:lnTo>
                    <a:cubicBezTo>
                      <a:pt x="100" y="476"/>
                      <a:pt x="176" y="500"/>
                      <a:pt x="264" y="500"/>
                    </a:cubicBezTo>
                    <a:cubicBezTo>
                      <a:pt x="351" y="500"/>
                      <a:pt x="427" y="476"/>
                      <a:pt x="475" y="440"/>
                    </a:cubicBezTo>
                    <a:lnTo>
                      <a:pt x="475" y="441"/>
                    </a:lnTo>
                    <a:close/>
                    <a:moveTo>
                      <a:pt x="475" y="536"/>
                    </a:moveTo>
                    <a:lnTo>
                      <a:pt x="475" y="536"/>
                    </a:lnTo>
                    <a:cubicBezTo>
                      <a:pt x="475" y="583"/>
                      <a:pt x="388" y="635"/>
                      <a:pt x="264" y="635"/>
                    </a:cubicBezTo>
                    <a:cubicBezTo>
                      <a:pt x="139" y="635"/>
                      <a:pt x="52" y="583"/>
                      <a:pt x="52" y="536"/>
                    </a:cubicBezTo>
                    <a:lnTo>
                      <a:pt x="52" y="534"/>
                    </a:lnTo>
                    <a:cubicBezTo>
                      <a:pt x="100" y="571"/>
                      <a:pt x="176" y="594"/>
                      <a:pt x="264" y="594"/>
                    </a:cubicBezTo>
                    <a:cubicBezTo>
                      <a:pt x="351" y="594"/>
                      <a:pt x="427" y="571"/>
                      <a:pt x="475" y="534"/>
                    </a:cubicBezTo>
                    <a:lnTo>
                      <a:pt x="475" y="536"/>
                    </a:lnTo>
                    <a:close/>
                    <a:moveTo>
                      <a:pt x="528" y="630"/>
                    </a:moveTo>
                    <a:lnTo>
                      <a:pt x="528" y="630"/>
                    </a:lnTo>
                    <a:lnTo>
                      <a:pt x="528" y="442"/>
                    </a:lnTo>
                    <a:lnTo>
                      <a:pt x="528" y="441"/>
                    </a:lnTo>
                    <a:lnTo>
                      <a:pt x="528" y="348"/>
                    </a:lnTo>
                    <a:lnTo>
                      <a:pt x="528" y="348"/>
                    </a:lnTo>
                    <a:lnTo>
                      <a:pt x="528" y="347"/>
                    </a:lnTo>
                    <a:lnTo>
                      <a:pt x="528" y="160"/>
                    </a:lnTo>
                    <a:lnTo>
                      <a:pt x="527" y="160"/>
                    </a:lnTo>
                    <a:cubicBezTo>
                      <a:pt x="528" y="157"/>
                      <a:pt x="528" y="155"/>
                      <a:pt x="528" y="152"/>
                    </a:cubicBezTo>
                    <a:cubicBezTo>
                      <a:pt x="528" y="67"/>
                      <a:pt x="412" y="0"/>
                      <a:pt x="264" y="0"/>
                    </a:cubicBezTo>
                    <a:cubicBezTo>
                      <a:pt x="116" y="0"/>
                      <a:pt x="0" y="67"/>
                      <a:pt x="0" y="152"/>
                    </a:cubicBezTo>
                    <a:cubicBezTo>
                      <a:pt x="0" y="154"/>
                      <a:pt x="0" y="155"/>
                      <a:pt x="0" y="156"/>
                    </a:cubicBezTo>
                    <a:cubicBezTo>
                      <a:pt x="0" y="157"/>
                      <a:pt x="0" y="159"/>
                      <a:pt x="0" y="160"/>
                    </a:cubicBezTo>
                    <a:lnTo>
                      <a:pt x="0" y="253"/>
                    </a:lnTo>
                    <a:lnTo>
                      <a:pt x="0" y="254"/>
                    </a:lnTo>
                    <a:lnTo>
                      <a:pt x="0" y="630"/>
                    </a:lnTo>
                    <a:cubicBezTo>
                      <a:pt x="0" y="715"/>
                      <a:pt x="116" y="782"/>
                      <a:pt x="264" y="782"/>
                    </a:cubicBezTo>
                    <a:cubicBezTo>
                      <a:pt x="412" y="782"/>
                      <a:pt x="528" y="715"/>
                      <a:pt x="528" y="630"/>
                    </a:cubicBezTo>
                    <a:close/>
                  </a:path>
                </a:pathLst>
              </a:custGeom>
              <a:grpFill/>
              <a:ln w="0">
                <a:noFill/>
                <a:prstDash val="solid"/>
                <a:round/>
                <a:headEnd/>
                <a:tailEnd/>
              </a:ln>
            </p:spPr>
            <p:txBody>
              <a:bodyPr/>
              <a:lstStyle/>
              <a:p>
                <a:pPr defTabSz="511816" eaLnBrk="1" hangingPunct="1">
                  <a:defRPr/>
                </a:pPr>
                <a:endParaRPr lang="zh-CN" altLang="en-US">
                  <a:latin typeface="+mj-lt"/>
                </a:endParaRPr>
              </a:p>
            </p:txBody>
          </p:sp>
          <p:sp>
            <p:nvSpPr>
              <p:cNvPr id="2272" name="Freeform 161"/>
              <p:cNvSpPr>
                <a:spLocks noEditPoints="1"/>
              </p:cNvSpPr>
              <p:nvPr/>
            </p:nvSpPr>
            <p:spPr bwMode="auto">
              <a:xfrm>
                <a:off x="7715250" y="2154238"/>
                <a:ext cx="228600" cy="336550"/>
              </a:xfrm>
              <a:custGeom>
                <a:avLst/>
                <a:gdLst>
                  <a:gd name="T0" fmla="*/ 264 w 529"/>
                  <a:gd name="T1" fmla="*/ 53 h 782"/>
                  <a:gd name="T2" fmla="*/ 264 w 529"/>
                  <a:gd name="T3" fmla="*/ 252 h 782"/>
                  <a:gd name="T4" fmla="*/ 264 w 529"/>
                  <a:gd name="T5" fmla="*/ 53 h 782"/>
                  <a:gd name="T6" fmla="*/ 264 w 529"/>
                  <a:gd name="T7" fmla="*/ 353 h 782"/>
                  <a:gd name="T8" fmla="*/ 53 w 529"/>
                  <a:gd name="T9" fmla="*/ 245 h 782"/>
                  <a:gd name="T10" fmla="*/ 476 w 529"/>
                  <a:gd name="T11" fmla="*/ 245 h 782"/>
                  <a:gd name="T12" fmla="*/ 264 w 529"/>
                  <a:gd name="T13" fmla="*/ 353 h 782"/>
                  <a:gd name="T14" fmla="*/ 476 w 529"/>
                  <a:gd name="T15" fmla="*/ 347 h 782"/>
                  <a:gd name="T16" fmla="*/ 53 w 529"/>
                  <a:gd name="T17" fmla="*/ 347 h 782"/>
                  <a:gd name="T18" fmla="*/ 264 w 529"/>
                  <a:gd name="T19" fmla="*/ 406 h 782"/>
                  <a:gd name="T20" fmla="*/ 476 w 529"/>
                  <a:gd name="T21" fmla="*/ 347 h 782"/>
                  <a:gd name="T22" fmla="*/ 476 w 529"/>
                  <a:gd name="T23" fmla="*/ 441 h 782"/>
                  <a:gd name="T24" fmla="*/ 53 w 529"/>
                  <a:gd name="T25" fmla="*/ 441 h 782"/>
                  <a:gd name="T26" fmla="*/ 264 w 529"/>
                  <a:gd name="T27" fmla="*/ 500 h 782"/>
                  <a:gd name="T28" fmla="*/ 476 w 529"/>
                  <a:gd name="T29" fmla="*/ 441 h 782"/>
                  <a:gd name="T30" fmla="*/ 476 w 529"/>
                  <a:gd name="T31" fmla="*/ 536 h 782"/>
                  <a:gd name="T32" fmla="*/ 53 w 529"/>
                  <a:gd name="T33" fmla="*/ 536 h 782"/>
                  <a:gd name="T34" fmla="*/ 264 w 529"/>
                  <a:gd name="T35" fmla="*/ 594 h 782"/>
                  <a:gd name="T36" fmla="*/ 476 w 529"/>
                  <a:gd name="T37" fmla="*/ 536 h 782"/>
                  <a:gd name="T38" fmla="*/ 476 w 529"/>
                  <a:gd name="T39" fmla="*/ 630 h 782"/>
                  <a:gd name="T40" fmla="*/ 53 w 529"/>
                  <a:gd name="T41" fmla="*/ 630 h 782"/>
                  <a:gd name="T42" fmla="*/ 264 w 529"/>
                  <a:gd name="T43" fmla="*/ 688 h 782"/>
                  <a:gd name="T44" fmla="*/ 476 w 529"/>
                  <a:gd name="T45" fmla="*/ 630 h 782"/>
                  <a:gd name="T46" fmla="*/ 264 w 529"/>
                  <a:gd name="T47" fmla="*/ 782 h 782"/>
                  <a:gd name="T48" fmla="*/ 529 w 529"/>
                  <a:gd name="T49" fmla="*/ 442 h 782"/>
                  <a:gd name="T50" fmla="*/ 529 w 529"/>
                  <a:gd name="T51" fmla="*/ 348 h 782"/>
                  <a:gd name="T52" fmla="*/ 529 w 529"/>
                  <a:gd name="T53" fmla="*/ 347 h 782"/>
                  <a:gd name="T54" fmla="*/ 528 w 529"/>
                  <a:gd name="T55" fmla="*/ 160 h 782"/>
                  <a:gd name="T56" fmla="*/ 264 w 529"/>
                  <a:gd name="T57" fmla="*/ 0 h 782"/>
                  <a:gd name="T58" fmla="*/ 1 w 529"/>
                  <a:gd name="T59" fmla="*/ 156 h 782"/>
                  <a:gd name="T60" fmla="*/ 0 w 529"/>
                  <a:gd name="T61" fmla="*/ 253 h 782"/>
                  <a:gd name="T62" fmla="*/ 0 w 529"/>
                  <a:gd name="T63" fmla="*/ 63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9" h="782">
                    <a:moveTo>
                      <a:pt x="264" y="53"/>
                    </a:moveTo>
                    <a:lnTo>
                      <a:pt x="264" y="53"/>
                    </a:lnTo>
                    <a:cubicBezTo>
                      <a:pt x="389" y="53"/>
                      <a:pt x="476" y="105"/>
                      <a:pt x="476" y="152"/>
                    </a:cubicBezTo>
                    <a:cubicBezTo>
                      <a:pt x="476" y="200"/>
                      <a:pt x="389" y="252"/>
                      <a:pt x="264" y="252"/>
                    </a:cubicBezTo>
                    <a:cubicBezTo>
                      <a:pt x="140" y="252"/>
                      <a:pt x="53" y="200"/>
                      <a:pt x="53" y="152"/>
                    </a:cubicBezTo>
                    <a:cubicBezTo>
                      <a:pt x="53" y="105"/>
                      <a:pt x="140" y="53"/>
                      <a:pt x="264" y="53"/>
                    </a:cubicBezTo>
                    <a:close/>
                    <a:moveTo>
                      <a:pt x="264" y="353"/>
                    </a:moveTo>
                    <a:lnTo>
                      <a:pt x="264" y="353"/>
                    </a:lnTo>
                    <a:cubicBezTo>
                      <a:pt x="140" y="353"/>
                      <a:pt x="53" y="300"/>
                      <a:pt x="53" y="253"/>
                    </a:cubicBezTo>
                    <a:lnTo>
                      <a:pt x="53" y="245"/>
                    </a:lnTo>
                    <a:cubicBezTo>
                      <a:pt x="101" y="282"/>
                      <a:pt x="177" y="305"/>
                      <a:pt x="264" y="305"/>
                    </a:cubicBezTo>
                    <a:cubicBezTo>
                      <a:pt x="352" y="305"/>
                      <a:pt x="428" y="282"/>
                      <a:pt x="476" y="245"/>
                    </a:cubicBezTo>
                    <a:lnTo>
                      <a:pt x="476" y="253"/>
                    </a:lnTo>
                    <a:cubicBezTo>
                      <a:pt x="476" y="300"/>
                      <a:pt x="389" y="353"/>
                      <a:pt x="264" y="353"/>
                    </a:cubicBezTo>
                    <a:close/>
                    <a:moveTo>
                      <a:pt x="476" y="347"/>
                    </a:moveTo>
                    <a:lnTo>
                      <a:pt x="476" y="347"/>
                    </a:lnTo>
                    <a:cubicBezTo>
                      <a:pt x="476" y="394"/>
                      <a:pt x="389" y="447"/>
                      <a:pt x="264" y="447"/>
                    </a:cubicBezTo>
                    <a:cubicBezTo>
                      <a:pt x="140" y="447"/>
                      <a:pt x="53" y="394"/>
                      <a:pt x="53" y="347"/>
                    </a:cubicBezTo>
                    <a:lnTo>
                      <a:pt x="53" y="346"/>
                    </a:lnTo>
                    <a:cubicBezTo>
                      <a:pt x="101" y="382"/>
                      <a:pt x="177" y="406"/>
                      <a:pt x="264" y="406"/>
                    </a:cubicBezTo>
                    <a:cubicBezTo>
                      <a:pt x="352" y="406"/>
                      <a:pt x="428" y="382"/>
                      <a:pt x="476" y="346"/>
                    </a:cubicBezTo>
                    <a:lnTo>
                      <a:pt x="476" y="347"/>
                    </a:lnTo>
                    <a:close/>
                    <a:moveTo>
                      <a:pt x="476" y="441"/>
                    </a:moveTo>
                    <a:lnTo>
                      <a:pt x="476" y="441"/>
                    </a:lnTo>
                    <a:cubicBezTo>
                      <a:pt x="476" y="489"/>
                      <a:pt x="389" y="541"/>
                      <a:pt x="264" y="541"/>
                    </a:cubicBezTo>
                    <a:cubicBezTo>
                      <a:pt x="140" y="541"/>
                      <a:pt x="53" y="489"/>
                      <a:pt x="53" y="441"/>
                    </a:cubicBezTo>
                    <a:lnTo>
                      <a:pt x="53" y="440"/>
                    </a:lnTo>
                    <a:cubicBezTo>
                      <a:pt x="101" y="476"/>
                      <a:pt x="177" y="500"/>
                      <a:pt x="264" y="500"/>
                    </a:cubicBezTo>
                    <a:cubicBezTo>
                      <a:pt x="352" y="500"/>
                      <a:pt x="428" y="476"/>
                      <a:pt x="476" y="440"/>
                    </a:cubicBezTo>
                    <a:lnTo>
                      <a:pt x="476" y="441"/>
                    </a:lnTo>
                    <a:close/>
                    <a:moveTo>
                      <a:pt x="476" y="536"/>
                    </a:moveTo>
                    <a:lnTo>
                      <a:pt x="476" y="536"/>
                    </a:lnTo>
                    <a:cubicBezTo>
                      <a:pt x="476" y="583"/>
                      <a:pt x="389" y="635"/>
                      <a:pt x="264" y="635"/>
                    </a:cubicBezTo>
                    <a:cubicBezTo>
                      <a:pt x="140" y="635"/>
                      <a:pt x="53" y="583"/>
                      <a:pt x="53" y="536"/>
                    </a:cubicBezTo>
                    <a:lnTo>
                      <a:pt x="53" y="534"/>
                    </a:lnTo>
                    <a:cubicBezTo>
                      <a:pt x="101" y="571"/>
                      <a:pt x="177" y="594"/>
                      <a:pt x="264" y="594"/>
                    </a:cubicBezTo>
                    <a:cubicBezTo>
                      <a:pt x="352" y="594"/>
                      <a:pt x="428" y="571"/>
                      <a:pt x="476" y="534"/>
                    </a:cubicBezTo>
                    <a:lnTo>
                      <a:pt x="476" y="536"/>
                    </a:lnTo>
                    <a:close/>
                    <a:moveTo>
                      <a:pt x="476" y="630"/>
                    </a:moveTo>
                    <a:lnTo>
                      <a:pt x="476" y="630"/>
                    </a:lnTo>
                    <a:cubicBezTo>
                      <a:pt x="476" y="677"/>
                      <a:pt x="389" y="730"/>
                      <a:pt x="264" y="730"/>
                    </a:cubicBezTo>
                    <a:cubicBezTo>
                      <a:pt x="140" y="730"/>
                      <a:pt x="53" y="677"/>
                      <a:pt x="53" y="630"/>
                    </a:cubicBezTo>
                    <a:lnTo>
                      <a:pt x="53" y="628"/>
                    </a:lnTo>
                    <a:cubicBezTo>
                      <a:pt x="101" y="665"/>
                      <a:pt x="177" y="688"/>
                      <a:pt x="264" y="688"/>
                    </a:cubicBezTo>
                    <a:cubicBezTo>
                      <a:pt x="352" y="688"/>
                      <a:pt x="428" y="665"/>
                      <a:pt x="476" y="628"/>
                    </a:cubicBezTo>
                    <a:lnTo>
                      <a:pt x="476" y="630"/>
                    </a:lnTo>
                    <a:close/>
                    <a:moveTo>
                      <a:pt x="264" y="782"/>
                    </a:moveTo>
                    <a:lnTo>
                      <a:pt x="264" y="782"/>
                    </a:lnTo>
                    <a:cubicBezTo>
                      <a:pt x="413" y="782"/>
                      <a:pt x="529" y="715"/>
                      <a:pt x="529" y="630"/>
                    </a:cubicBezTo>
                    <a:lnTo>
                      <a:pt x="529" y="442"/>
                    </a:lnTo>
                    <a:lnTo>
                      <a:pt x="529" y="441"/>
                    </a:lnTo>
                    <a:lnTo>
                      <a:pt x="529" y="348"/>
                    </a:lnTo>
                    <a:lnTo>
                      <a:pt x="529" y="348"/>
                    </a:lnTo>
                    <a:lnTo>
                      <a:pt x="529" y="347"/>
                    </a:lnTo>
                    <a:lnTo>
                      <a:pt x="529" y="160"/>
                    </a:lnTo>
                    <a:lnTo>
                      <a:pt x="528" y="160"/>
                    </a:lnTo>
                    <a:cubicBezTo>
                      <a:pt x="528" y="157"/>
                      <a:pt x="529" y="155"/>
                      <a:pt x="529" y="152"/>
                    </a:cubicBezTo>
                    <a:cubicBezTo>
                      <a:pt x="529" y="67"/>
                      <a:pt x="413" y="0"/>
                      <a:pt x="264" y="0"/>
                    </a:cubicBezTo>
                    <a:cubicBezTo>
                      <a:pt x="116" y="0"/>
                      <a:pt x="0" y="67"/>
                      <a:pt x="0" y="152"/>
                    </a:cubicBezTo>
                    <a:cubicBezTo>
                      <a:pt x="0" y="154"/>
                      <a:pt x="1" y="155"/>
                      <a:pt x="1" y="156"/>
                    </a:cubicBezTo>
                    <a:cubicBezTo>
                      <a:pt x="0" y="157"/>
                      <a:pt x="0" y="159"/>
                      <a:pt x="0" y="160"/>
                    </a:cubicBezTo>
                    <a:lnTo>
                      <a:pt x="0" y="253"/>
                    </a:lnTo>
                    <a:lnTo>
                      <a:pt x="0" y="254"/>
                    </a:lnTo>
                    <a:lnTo>
                      <a:pt x="0" y="630"/>
                    </a:lnTo>
                    <a:cubicBezTo>
                      <a:pt x="0" y="715"/>
                      <a:pt x="116" y="782"/>
                      <a:pt x="264" y="782"/>
                    </a:cubicBezTo>
                    <a:close/>
                  </a:path>
                </a:pathLst>
              </a:custGeom>
              <a:grpFill/>
              <a:ln w="0">
                <a:noFill/>
                <a:prstDash val="solid"/>
                <a:round/>
                <a:headEnd/>
                <a:tailEnd/>
              </a:ln>
            </p:spPr>
            <p:txBody>
              <a:bodyPr/>
              <a:lstStyle/>
              <a:p>
                <a:pPr defTabSz="511816" eaLnBrk="1" hangingPunct="1">
                  <a:defRPr/>
                </a:pPr>
                <a:endParaRPr lang="zh-CN" altLang="en-US">
                  <a:latin typeface="+mj-lt"/>
                </a:endParaRPr>
              </a:p>
            </p:txBody>
          </p:sp>
          <p:sp>
            <p:nvSpPr>
              <p:cNvPr id="2273" name="Freeform 162"/>
              <p:cNvSpPr>
                <a:spLocks noEditPoints="1"/>
              </p:cNvSpPr>
              <p:nvPr/>
            </p:nvSpPr>
            <p:spPr bwMode="auto">
              <a:xfrm>
                <a:off x="7491413" y="2132013"/>
                <a:ext cx="1138238" cy="484188"/>
              </a:xfrm>
              <a:custGeom>
                <a:avLst/>
                <a:gdLst>
                  <a:gd name="T0" fmla="*/ 2209 w 2634"/>
                  <a:gd name="T1" fmla="*/ 531 h 1123"/>
                  <a:gd name="T2" fmla="*/ 2531 w 2634"/>
                  <a:gd name="T3" fmla="*/ 632 h 1123"/>
                  <a:gd name="T4" fmla="*/ 2209 w 2634"/>
                  <a:gd name="T5" fmla="*/ 531 h 1123"/>
                  <a:gd name="T6" fmla="*/ 2060 w 2634"/>
                  <a:gd name="T7" fmla="*/ 847 h 1123"/>
                  <a:gd name="T8" fmla="*/ 1248 w 2634"/>
                  <a:gd name="T9" fmla="*/ 765 h 1123"/>
                  <a:gd name="T10" fmla="*/ 2142 w 2634"/>
                  <a:gd name="T11" fmla="*/ 762 h 1123"/>
                  <a:gd name="T12" fmla="*/ 2142 w 2634"/>
                  <a:gd name="T13" fmla="*/ 765 h 1123"/>
                  <a:gd name="T14" fmla="*/ 2061 w 2634"/>
                  <a:gd name="T15" fmla="*/ 1023 h 1123"/>
                  <a:gd name="T16" fmla="*/ 1866 w 2634"/>
                  <a:gd name="T17" fmla="*/ 1023 h 1123"/>
                  <a:gd name="T18" fmla="*/ 2060 w 2634"/>
                  <a:gd name="T19" fmla="*/ 913 h 1123"/>
                  <a:gd name="T20" fmla="*/ 2061 w 2634"/>
                  <a:gd name="T21" fmla="*/ 1023 h 1123"/>
                  <a:gd name="T22" fmla="*/ 1584 w 2634"/>
                  <a:gd name="T23" fmla="*/ 913 h 1123"/>
                  <a:gd name="T24" fmla="*/ 1796 w 2634"/>
                  <a:gd name="T25" fmla="*/ 1023 h 1123"/>
                  <a:gd name="T26" fmla="*/ 1584 w 2634"/>
                  <a:gd name="T27" fmla="*/ 913 h 1123"/>
                  <a:gd name="T28" fmla="*/ 1330 w 2634"/>
                  <a:gd name="T29" fmla="*/ 237 h 1123"/>
                  <a:gd name="T30" fmla="*/ 2142 w 2634"/>
                  <a:gd name="T31" fmla="*/ 319 h 1123"/>
                  <a:gd name="T32" fmla="*/ 2142 w 2634"/>
                  <a:gd name="T33" fmla="*/ 696 h 1123"/>
                  <a:gd name="T34" fmla="*/ 1248 w 2634"/>
                  <a:gd name="T35" fmla="*/ 319 h 1123"/>
                  <a:gd name="T36" fmla="*/ 2127 w 2634"/>
                  <a:gd name="T37" fmla="*/ 66 h 1123"/>
                  <a:gd name="T38" fmla="*/ 2531 w 2634"/>
                  <a:gd name="T39" fmla="*/ 66 h 1123"/>
                  <a:gd name="T40" fmla="*/ 2207 w 2634"/>
                  <a:gd name="T41" fmla="*/ 298 h 1123"/>
                  <a:gd name="T42" fmla="*/ 2127 w 2634"/>
                  <a:gd name="T43" fmla="*/ 66 h 1123"/>
                  <a:gd name="T44" fmla="*/ 2209 w 2634"/>
                  <a:gd name="T45" fmla="*/ 364 h 1123"/>
                  <a:gd name="T46" fmla="*/ 2531 w 2634"/>
                  <a:gd name="T47" fmla="*/ 465 h 1123"/>
                  <a:gd name="T48" fmla="*/ 2209 w 2634"/>
                  <a:gd name="T49" fmla="*/ 364 h 1123"/>
                  <a:gd name="T50" fmla="*/ 2598 w 2634"/>
                  <a:gd name="T51" fmla="*/ 993 h 1123"/>
                  <a:gd name="T52" fmla="*/ 2565 w 2634"/>
                  <a:gd name="T53" fmla="*/ 0 h 1123"/>
                  <a:gd name="T54" fmla="*/ 2061 w 2634"/>
                  <a:gd name="T55" fmla="*/ 33 h 1123"/>
                  <a:gd name="T56" fmla="*/ 2060 w 2634"/>
                  <a:gd name="T57" fmla="*/ 171 h 1123"/>
                  <a:gd name="T58" fmla="*/ 1181 w 2634"/>
                  <a:gd name="T59" fmla="*/ 319 h 1123"/>
                  <a:gd name="T60" fmla="*/ 1330 w 2634"/>
                  <a:gd name="T61" fmla="*/ 913 h 1123"/>
                  <a:gd name="T62" fmla="*/ 1478 w 2634"/>
                  <a:gd name="T63" fmla="*/ 1023 h 1123"/>
                  <a:gd name="T64" fmla="*/ 818 w 2634"/>
                  <a:gd name="T65" fmla="*/ 919 h 1123"/>
                  <a:gd name="T66" fmla="*/ 751 w 2634"/>
                  <a:gd name="T67" fmla="*/ 919 h 1123"/>
                  <a:gd name="T68" fmla="*/ 191 w 2634"/>
                  <a:gd name="T69" fmla="*/ 1023 h 1123"/>
                  <a:gd name="T70" fmla="*/ 158 w 2634"/>
                  <a:gd name="T71" fmla="*/ 873 h 1123"/>
                  <a:gd name="T72" fmla="*/ 124 w 2634"/>
                  <a:gd name="T73" fmla="*/ 1023 h 1123"/>
                  <a:gd name="T74" fmla="*/ 0 w 2634"/>
                  <a:gd name="T75" fmla="*/ 1057 h 1123"/>
                  <a:gd name="T76" fmla="*/ 2094 w 2634"/>
                  <a:gd name="T77" fmla="*/ 1090 h 1123"/>
                  <a:gd name="T78" fmla="*/ 2292 w 2634"/>
                  <a:gd name="T79" fmla="*/ 1123 h 1123"/>
                  <a:gd name="T80" fmla="*/ 2292 w 2634"/>
                  <a:gd name="T81" fmla="*/ 984 h 1123"/>
                  <a:gd name="T82" fmla="*/ 2127 w 2634"/>
                  <a:gd name="T83" fmla="*/ 1023 h 1123"/>
                  <a:gd name="T84" fmla="*/ 2209 w 2634"/>
                  <a:gd name="T85" fmla="*/ 765 h 1123"/>
                  <a:gd name="T86" fmla="*/ 2531 w 2634"/>
                  <a:gd name="T87" fmla="*/ 699 h 1123"/>
                  <a:gd name="T88" fmla="*/ 2495 w 2634"/>
                  <a:gd name="T89" fmla="*/ 1053 h 1123"/>
                  <a:gd name="T90" fmla="*/ 2634 w 2634"/>
                  <a:gd name="T91" fmla="*/ 105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4" h="1123">
                    <a:moveTo>
                      <a:pt x="2209" y="531"/>
                    </a:moveTo>
                    <a:lnTo>
                      <a:pt x="2209" y="531"/>
                    </a:lnTo>
                    <a:lnTo>
                      <a:pt x="2531" y="531"/>
                    </a:lnTo>
                    <a:lnTo>
                      <a:pt x="2531" y="632"/>
                    </a:lnTo>
                    <a:lnTo>
                      <a:pt x="2209" y="632"/>
                    </a:lnTo>
                    <a:lnTo>
                      <a:pt x="2209" y="531"/>
                    </a:lnTo>
                    <a:close/>
                    <a:moveTo>
                      <a:pt x="2060" y="847"/>
                    </a:moveTo>
                    <a:lnTo>
                      <a:pt x="2060" y="847"/>
                    </a:lnTo>
                    <a:lnTo>
                      <a:pt x="1330" y="847"/>
                    </a:lnTo>
                    <a:cubicBezTo>
                      <a:pt x="1285" y="847"/>
                      <a:pt x="1248" y="810"/>
                      <a:pt x="1248" y="765"/>
                    </a:cubicBezTo>
                    <a:lnTo>
                      <a:pt x="1248" y="762"/>
                    </a:lnTo>
                    <a:lnTo>
                      <a:pt x="2142" y="762"/>
                    </a:lnTo>
                    <a:cubicBezTo>
                      <a:pt x="2142" y="762"/>
                      <a:pt x="2142" y="762"/>
                      <a:pt x="2142" y="762"/>
                    </a:cubicBezTo>
                    <a:lnTo>
                      <a:pt x="2142" y="765"/>
                    </a:lnTo>
                    <a:cubicBezTo>
                      <a:pt x="2142" y="810"/>
                      <a:pt x="2105" y="847"/>
                      <a:pt x="2060" y="847"/>
                    </a:cubicBezTo>
                    <a:close/>
                    <a:moveTo>
                      <a:pt x="2061" y="1023"/>
                    </a:moveTo>
                    <a:lnTo>
                      <a:pt x="2061" y="1023"/>
                    </a:lnTo>
                    <a:lnTo>
                      <a:pt x="1866" y="1023"/>
                    </a:lnTo>
                    <a:lnTo>
                      <a:pt x="1830" y="913"/>
                    </a:lnTo>
                    <a:lnTo>
                      <a:pt x="2060" y="913"/>
                    </a:lnTo>
                    <a:cubicBezTo>
                      <a:pt x="2060" y="913"/>
                      <a:pt x="2061" y="913"/>
                      <a:pt x="2061" y="913"/>
                    </a:cubicBezTo>
                    <a:lnTo>
                      <a:pt x="2061" y="1023"/>
                    </a:lnTo>
                    <a:close/>
                    <a:moveTo>
                      <a:pt x="1584" y="913"/>
                    </a:moveTo>
                    <a:lnTo>
                      <a:pt x="1584" y="913"/>
                    </a:lnTo>
                    <a:lnTo>
                      <a:pt x="1760" y="913"/>
                    </a:lnTo>
                    <a:lnTo>
                      <a:pt x="1796" y="1023"/>
                    </a:lnTo>
                    <a:lnTo>
                      <a:pt x="1548" y="1023"/>
                    </a:lnTo>
                    <a:lnTo>
                      <a:pt x="1584" y="913"/>
                    </a:lnTo>
                    <a:close/>
                    <a:moveTo>
                      <a:pt x="1330" y="237"/>
                    </a:moveTo>
                    <a:lnTo>
                      <a:pt x="1330" y="237"/>
                    </a:lnTo>
                    <a:lnTo>
                      <a:pt x="2060" y="237"/>
                    </a:lnTo>
                    <a:cubicBezTo>
                      <a:pt x="2105" y="237"/>
                      <a:pt x="2142" y="274"/>
                      <a:pt x="2142" y="319"/>
                    </a:cubicBezTo>
                    <a:lnTo>
                      <a:pt x="2142" y="696"/>
                    </a:lnTo>
                    <a:cubicBezTo>
                      <a:pt x="2142" y="696"/>
                      <a:pt x="2142" y="696"/>
                      <a:pt x="2142" y="696"/>
                    </a:cubicBezTo>
                    <a:lnTo>
                      <a:pt x="1248" y="696"/>
                    </a:lnTo>
                    <a:lnTo>
                      <a:pt x="1248" y="319"/>
                    </a:lnTo>
                    <a:cubicBezTo>
                      <a:pt x="1248" y="274"/>
                      <a:pt x="1285" y="237"/>
                      <a:pt x="1330" y="237"/>
                    </a:cubicBezTo>
                    <a:close/>
                    <a:moveTo>
                      <a:pt x="2127" y="66"/>
                    </a:moveTo>
                    <a:lnTo>
                      <a:pt x="2127" y="66"/>
                    </a:lnTo>
                    <a:lnTo>
                      <a:pt x="2531" y="66"/>
                    </a:lnTo>
                    <a:lnTo>
                      <a:pt x="2531" y="298"/>
                    </a:lnTo>
                    <a:lnTo>
                      <a:pt x="2207" y="298"/>
                    </a:lnTo>
                    <a:cubicBezTo>
                      <a:pt x="2200" y="249"/>
                      <a:pt x="2169" y="208"/>
                      <a:pt x="2127" y="187"/>
                    </a:cubicBezTo>
                    <a:lnTo>
                      <a:pt x="2127" y="66"/>
                    </a:lnTo>
                    <a:close/>
                    <a:moveTo>
                      <a:pt x="2209" y="364"/>
                    </a:moveTo>
                    <a:lnTo>
                      <a:pt x="2209" y="364"/>
                    </a:lnTo>
                    <a:lnTo>
                      <a:pt x="2531" y="364"/>
                    </a:lnTo>
                    <a:lnTo>
                      <a:pt x="2531" y="465"/>
                    </a:lnTo>
                    <a:lnTo>
                      <a:pt x="2209" y="465"/>
                    </a:lnTo>
                    <a:lnTo>
                      <a:pt x="2209" y="364"/>
                    </a:lnTo>
                    <a:close/>
                    <a:moveTo>
                      <a:pt x="2598" y="993"/>
                    </a:moveTo>
                    <a:lnTo>
                      <a:pt x="2598" y="993"/>
                    </a:lnTo>
                    <a:lnTo>
                      <a:pt x="2598" y="33"/>
                    </a:lnTo>
                    <a:cubicBezTo>
                      <a:pt x="2598" y="14"/>
                      <a:pt x="2583" y="0"/>
                      <a:pt x="2565" y="0"/>
                    </a:cubicBezTo>
                    <a:lnTo>
                      <a:pt x="2094" y="0"/>
                    </a:lnTo>
                    <a:cubicBezTo>
                      <a:pt x="2076" y="0"/>
                      <a:pt x="2061" y="14"/>
                      <a:pt x="2061" y="33"/>
                    </a:cubicBezTo>
                    <a:lnTo>
                      <a:pt x="2061" y="171"/>
                    </a:lnTo>
                    <a:cubicBezTo>
                      <a:pt x="2061" y="171"/>
                      <a:pt x="2060" y="171"/>
                      <a:pt x="2060" y="171"/>
                    </a:cubicBezTo>
                    <a:lnTo>
                      <a:pt x="1330" y="171"/>
                    </a:lnTo>
                    <a:cubicBezTo>
                      <a:pt x="1248" y="171"/>
                      <a:pt x="1181" y="237"/>
                      <a:pt x="1181" y="319"/>
                    </a:cubicBezTo>
                    <a:lnTo>
                      <a:pt x="1181" y="765"/>
                    </a:lnTo>
                    <a:cubicBezTo>
                      <a:pt x="1181" y="847"/>
                      <a:pt x="1248" y="913"/>
                      <a:pt x="1330" y="913"/>
                    </a:cubicBezTo>
                    <a:lnTo>
                      <a:pt x="1514" y="913"/>
                    </a:lnTo>
                    <a:lnTo>
                      <a:pt x="1478" y="1023"/>
                    </a:lnTo>
                    <a:lnTo>
                      <a:pt x="818" y="1023"/>
                    </a:lnTo>
                    <a:lnTo>
                      <a:pt x="818" y="919"/>
                    </a:lnTo>
                    <a:cubicBezTo>
                      <a:pt x="818" y="900"/>
                      <a:pt x="803" y="885"/>
                      <a:pt x="785" y="885"/>
                    </a:cubicBezTo>
                    <a:cubicBezTo>
                      <a:pt x="766" y="885"/>
                      <a:pt x="751" y="900"/>
                      <a:pt x="751" y="919"/>
                    </a:cubicBezTo>
                    <a:lnTo>
                      <a:pt x="751" y="1023"/>
                    </a:lnTo>
                    <a:lnTo>
                      <a:pt x="191" y="1023"/>
                    </a:lnTo>
                    <a:lnTo>
                      <a:pt x="191" y="906"/>
                    </a:lnTo>
                    <a:cubicBezTo>
                      <a:pt x="191" y="888"/>
                      <a:pt x="176" y="873"/>
                      <a:pt x="158" y="873"/>
                    </a:cubicBezTo>
                    <a:cubicBezTo>
                      <a:pt x="139" y="873"/>
                      <a:pt x="124" y="888"/>
                      <a:pt x="124" y="906"/>
                    </a:cubicBezTo>
                    <a:lnTo>
                      <a:pt x="124" y="1023"/>
                    </a:lnTo>
                    <a:lnTo>
                      <a:pt x="33" y="1023"/>
                    </a:lnTo>
                    <a:cubicBezTo>
                      <a:pt x="15" y="1023"/>
                      <a:pt x="0" y="1038"/>
                      <a:pt x="0" y="1057"/>
                    </a:cubicBezTo>
                    <a:cubicBezTo>
                      <a:pt x="0" y="1075"/>
                      <a:pt x="15" y="1090"/>
                      <a:pt x="33" y="1090"/>
                    </a:cubicBezTo>
                    <a:lnTo>
                      <a:pt x="2094" y="1090"/>
                    </a:lnTo>
                    <a:lnTo>
                      <a:pt x="2234" y="1090"/>
                    </a:lnTo>
                    <a:cubicBezTo>
                      <a:pt x="2246" y="1109"/>
                      <a:pt x="2267" y="1123"/>
                      <a:pt x="2292" y="1123"/>
                    </a:cubicBezTo>
                    <a:cubicBezTo>
                      <a:pt x="2330" y="1123"/>
                      <a:pt x="2362" y="1091"/>
                      <a:pt x="2362" y="1053"/>
                    </a:cubicBezTo>
                    <a:cubicBezTo>
                      <a:pt x="2362" y="1015"/>
                      <a:pt x="2330" y="984"/>
                      <a:pt x="2292" y="984"/>
                    </a:cubicBezTo>
                    <a:cubicBezTo>
                      <a:pt x="2264" y="984"/>
                      <a:pt x="2241" y="1000"/>
                      <a:pt x="2230" y="1023"/>
                    </a:cubicBezTo>
                    <a:lnTo>
                      <a:pt x="2127" y="1023"/>
                    </a:lnTo>
                    <a:lnTo>
                      <a:pt x="2127" y="897"/>
                    </a:lnTo>
                    <a:cubicBezTo>
                      <a:pt x="2176" y="873"/>
                      <a:pt x="2209" y="822"/>
                      <a:pt x="2209" y="765"/>
                    </a:cubicBezTo>
                    <a:lnTo>
                      <a:pt x="2209" y="699"/>
                    </a:lnTo>
                    <a:lnTo>
                      <a:pt x="2531" y="699"/>
                    </a:lnTo>
                    <a:lnTo>
                      <a:pt x="2531" y="992"/>
                    </a:lnTo>
                    <a:cubicBezTo>
                      <a:pt x="2510" y="1004"/>
                      <a:pt x="2495" y="1027"/>
                      <a:pt x="2495" y="1053"/>
                    </a:cubicBezTo>
                    <a:cubicBezTo>
                      <a:pt x="2495" y="1091"/>
                      <a:pt x="2526" y="1123"/>
                      <a:pt x="2565" y="1123"/>
                    </a:cubicBezTo>
                    <a:cubicBezTo>
                      <a:pt x="2603" y="1123"/>
                      <a:pt x="2634" y="1091"/>
                      <a:pt x="2634" y="1053"/>
                    </a:cubicBezTo>
                    <a:cubicBezTo>
                      <a:pt x="2634" y="1027"/>
                      <a:pt x="2619" y="1004"/>
                      <a:pt x="2598" y="993"/>
                    </a:cubicBezTo>
                    <a:close/>
                  </a:path>
                </a:pathLst>
              </a:custGeom>
              <a:grpFill/>
              <a:ln w="0">
                <a:noFill/>
                <a:prstDash val="solid"/>
                <a:round/>
                <a:headEnd/>
                <a:tailEnd/>
              </a:ln>
            </p:spPr>
            <p:txBody>
              <a:bodyPr/>
              <a:lstStyle/>
              <a:p>
                <a:pPr defTabSz="511816" eaLnBrk="1" hangingPunct="1">
                  <a:defRPr/>
                </a:pPr>
                <a:endParaRPr lang="zh-CN" altLang="en-US">
                  <a:latin typeface="+mj-lt"/>
                </a:endParaRPr>
              </a:p>
            </p:txBody>
          </p:sp>
        </p:grpSp>
        <p:sp>
          <p:nvSpPr>
            <p:cNvPr id="2274" name="矩形 2273"/>
            <p:cNvSpPr/>
            <p:nvPr/>
          </p:nvSpPr>
          <p:spPr>
            <a:xfrm>
              <a:off x="8945633" y="2512336"/>
              <a:ext cx="1425390" cy="523220"/>
            </a:xfrm>
            <a:prstGeom prst="rect">
              <a:avLst/>
            </a:prstGeom>
          </p:spPr>
          <p:txBody>
            <a:bodyPr wrap="none">
              <a:spAutoFit/>
            </a:bodyPr>
            <a:lstStyle/>
            <a:p>
              <a:pPr algn="ctr" fontAlgn="ctr"/>
              <a:r>
                <a:rPr lang="en-US" altLang="zh-CN" sz="1400" dirty="0" smtClean="0">
                  <a:solidFill>
                    <a:srgbClr val="C7000B"/>
                  </a:solidFill>
                  <a:latin typeface="+mj-lt"/>
                  <a:ea typeface="方正兰亭黑简体" panose="02000000000000000000" pitchFamily="2" charset="-122"/>
                  <a:sym typeface="Huawei Sans" panose="020C0503030203020204" pitchFamily="34" charset="0"/>
                </a:rPr>
                <a:t>eService</a:t>
              </a:r>
            </a:p>
            <a:p>
              <a:pPr algn="ctr" fontAlgn="ctr"/>
              <a:r>
                <a:rPr lang="en-US" altLang="zh-CN" sz="1400" dirty="0" smtClean="0">
                  <a:solidFill>
                    <a:srgbClr val="C7000B"/>
                  </a:solidFill>
                  <a:latin typeface="+mj-lt"/>
                  <a:ea typeface="方正兰亭黑简体" panose="02000000000000000000" pitchFamily="2" charset="-122"/>
                  <a:sym typeface="Huawei Sans" panose="020C0503030203020204" pitchFamily="34" charset="0"/>
                </a:rPr>
                <a:t>Cloud Platform</a:t>
              </a:r>
              <a:endParaRPr lang="en-US" altLang="zh-CN" sz="1400" dirty="0">
                <a:solidFill>
                  <a:srgbClr val="C7000B"/>
                </a:solidFill>
                <a:latin typeface="+mj-lt"/>
                <a:ea typeface="方正兰亭黑简体" panose="02000000000000000000" pitchFamily="2" charset="-122"/>
                <a:sym typeface="Huawei Sans" panose="020C0503030203020204" pitchFamily="34" charset="0"/>
              </a:endParaRPr>
            </a:p>
          </p:txBody>
        </p:sp>
        <p:grpSp>
          <p:nvGrpSpPr>
            <p:cNvPr id="2275" name="组合 329"/>
            <p:cNvGrpSpPr>
              <a:grpSpLocks/>
            </p:cNvGrpSpPr>
            <p:nvPr/>
          </p:nvGrpSpPr>
          <p:grpSpPr bwMode="auto">
            <a:xfrm>
              <a:off x="10624844" y="2949974"/>
              <a:ext cx="623882" cy="497259"/>
              <a:chOff x="2978150" y="3884613"/>
              <a:chExt cx="669925" cy="534988"/>
            </a:xfrm>
          </p:grpSpPr>
          <p:sp>
            <p:nvSpPr>
              <p:cNvPr id="2276" name="Freeform 102"/>
              <p:cNvSpPr>
                <a:spLocks/>
              </p:cNvSpPr>
              <p:nvPr/>
            </p:nvSpPr>
            <p:spPr bwMode="auto">
              <a:xfrm>
                <a:off x="3278188" y="3984626"/>
                <a:ext cx="119063" cy="215900"/>
              </a:xfrm>
              <a:custGeom>
                <a:avLst/>
                <a:gdLst>
                  <a:gd name="T0" fmla="*/ 2147483646 w 284"/>
                  <a:gd name="T1" fmla="*/ 2147483646 h 512"/>
                  <a:gd name="T2" fmla="*/ 2147483646 w 284"/>
                  <a:gd name="T3" fmla="*/ 2147483646 h 512"/>
                  <a:gd name="T4" fmla="*/ 2147483646 w 284"/>
                  <a:gd name="T5" fmla="*/ 2147483646 h 512"/>
                  <a:gd name="T6" fmla="*/ 0 w 284"/>
                  <a:gd name="T7" fmla="*/ 2147483646 h 512"/>
                  <a:gd name="T8" fmla="*/ 0 w 284"/>
                  <a:gd name="T9" fmla="*/ 2147483646 h 512"/>
                  <a:gd name="T10" fmla="*/ 2147483646 w 284"/>
                  <a:gd name="T11" fmla="*/ 0 h 512"/>
                  <a:gd name="T12" fmla="*/ 2147483646 w 284"/>
                  <a:gd name="T13" fmla="*/ 0 h 512"/>
                  <a:gd name="T14" fmla="*/ 2147483646 w 284"/>
                  <a:gd name="T15" fmla="*/ 2147483646 h 512"/>
                  <a:gd name="T16" fmla="*/ 2147483646 w 284"/>
                  <a:gd name="T17" fmla="*/ 2147483646 h 512"/>
                  <a:gd name="T18" fmla="*/ 2147483646 w 284"/>
                  <a:gd name="T19" fmla="*/ 2147483646 h 512"/>
                  <a:gd name="T20" fmla="*/ 2147483646 w 284"/>
                  <a:gd name="T21" fmla="*/ 2147483646 h 512"/>
                  <a:gd name="T22" fmla="*/ 2147483646 w 284"/>
                  <a:gd name="T23" fmla="*/ 2147483646 h 512"/>
                  <a:gd name="T24" fmla="*/ 2147483646 w 284"/>
                  <a:gd name="T25" fmla="*/ 2147483646 h 512"/>
                  <a:gd name="T26" fmla="*/ 2147483646 w 284"/>
                  <a:gd name="T27" fmla="*/ 2147483646 h 512"/>
                  <a:gd name="T28" fmla="*/ 2147483646 w 284"/>
                  <a:gd name="T29" fmla="*/ 2147483646 h 512"/>
                  <a:gd name="T30" fmla="*/ 2147483646 w 284"/>
                  <a:gd name="T31" fmla="*/ 2147483646 h 512"/>
                  <a:gd name="T32" fmla="*/ 2147483646 w 284"/>
                  <a:gd name="T33" fmla="*/ 2147483646 h 512"/>
                  <a:gd name="T34" fmla="*/ 2147483646 w 284"/>
                  <a:gd name="T35" fmla="*/ 2147483646 h 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512"/>
                  <a:gd name="T56" fmla="*/ 284 w 284"/>
                  <a:gd name="T57" fmla="*/ 512 h 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512">
                    <a:moveTo>
                      <a:pt x="152" y="512"/>
                    </a:moveTo>
                    <a:lnTo>
                      <a:pt x="152" y="512"/>
                    </a:lnTo>
                    <a:lnTo>
                      <a:pt x="36" y="512"/>
                    </a:lnTo>
                    <a:cubicBezTo>
                      <a:pt x="16" y="512"/>
                      <a:pt x="0" y="495"/>
                      <a:pt x="0" y="475"/>
                    </a:cubicBezTo>
                    <a:lnTo>
                      <a:pt x="0" y="36"/>
                    </a:lnTo>
                    <a:cubicBezTo>
                      <a:pt x="0" y="16"/>
                      <a:pt x="16" y="0"/>
                      <a:pt x="36" y="0"/>
                    </a:cubicBezTo>
                    <a:lnTo>
                      <a:pt x="248" y="0"/>
                    </a:lnTo>
                    <a:cubicBezTo>
                      <a:pt x="268" y="0"/>
                      <a:pt x="284" y="16"/>
                      <a:pt x="284" y="36"/>
                    </a:cubicBezTo>
                    <a:lnTo>
                      <a:pt x="284" y="306"/>
                    </a:lnTo>
                    <a:lnTo>
                      <a:pt x="258" y="306"/>
                    </a:lnTo>
                    <a:lnTo>
                      <a:pt x="258" y="36"/>
                    </a:lnTo>
                    <a:cubicBezTo>
                      <a:pt x="258" y="31"/>
                      <a:pt x="253" y="27"/>
                      <a:pt x="248" y="27"/>
                    </a:cubicBezTo>
                    <a:lnTo>
                      <a:pt x="36" y="27"/>
                    </a:lnTo>
                    <a:cubicBezTo>
                      <a:pt x="31" y="27"/>
                      <a:pt x="26" y="31"/>
                      <a:pt x="26" y="36"/>
                    </a:cubicBezTo>
                    <a:lnTo>
                      <a:pt x="26" y="475"/>
                    </a:lnTo>
                    <a:cubicBezTo>
                      <a:pt x="26" y="481"/>
                      <a:pt x="31" y="485"/>
                      <a:pt x="36" y="485"/>
                    </a:cubicBezTo>
                    <a:lnTo>
                      <a:pt x="152" y="485"/>
                    </a:lnTo>
                    <a:lnTo>
                      <a:pt x="152" y="51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77" name="Freeform 103"/>
              <p:cNvSpPr>
                <a:spLocks noEditPoints="1"/>
              </p:cNvSpPr>
              <p:nvPr/>
            </p:nvSpPr>
            <p:spPr bwMode="auto">
              <a:xfrm>
                <a:off x="3295650" y="4014788"/>
                <a:ext cx="82550" cy="41275"/>
              </a:xfrm>
              <a:custGeom>
                <a:avLst/>
                <a:gdLst>
                  <a:gd name="T0" fmla="*/ 2147483646 w 196"/>
                  <a:gd name="T1" fmla="*/ 2147483646 h 98"/>
                  <a:gd name="T2" fmla="*/ 2147483646 w 196"/>
                  <a:gd name="T3" fmla="*/ 2147483646 h 98"/>
                  <a:gd name="T4" fmla="*/ 2147483646 w 196"/>
                  <a:gd name="T5" fmla="*/ 2147483646 h 98"/>
                  <a:gd name="T6" fmla="*/ 2147483646 w 196"/>
                  <a:gd name="T7" fmla="*/ 2147483646 h 98"/>
                  <a:gd name="T8" fmla="*/ 2147483646 w 196"/>
                  <a:gd name="T9" fmla="*/ 2147483646 h 98"/>
                  <a:gd name="T10" fmla="*/ 2147483646 w 196"/>
                  <a:gd name="T11" fmla="*/ 2147483646 h 98"/>
                  <a:gd name="T12" fmla="*/ 2147483646 w 196"/>
                  <a:gd name="T13" fmla="*/ 2147483646 h 98"/>
                  <a:gd name="T14" fmla="*/ 2147483646 w 196"/>
                  <a:gd name="T15" fmla="*/ 2147483646 h 98"/>
                  <a:gd name="T16" fmla="*/ 0 w 196"/>
                  <a:gd name="T17" fmla="*/ 2147483646 h 98"/>
                  <a:gd name="T18" fmla="*/ 0 w 196"/>
                  <a:gd name="T19" fmla="*/ 0 h 98"/>
                  <a:gd name="T20" fmla="*/ 2147483646 w 196"/>
                  <a:gd name="T21" fmla="*/ 0 h 98"/>
                  <a:gd name="T22" fmla="*/ 2147483646 w 196"/>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98"/>
                  <a:gd name="T38" fmla="*/ 196 w 196"/>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98">
                    <a:moveTo>
                      <a:pt x="27" y="71"/>
                    </a:moveTo>
                    <a:lnTo>
                      <a:pt x="27" y="71"/>
                    </a:lnTo>
                    <a:lnTo>
                      <a:pt x="169" y="71"/>
                    </a:lnTo>
                    <a:lnTo>
                      <a:pt x="169" y="26"/>
                    </a:lnTo>
                    <a:lnTo>
                      <a:pt x="27" y="26"/>
                    </a:lnTo>
                    <a:lnTo>
                      <a:pt x="27" y="71"/>
                    </a:lnTo>
                    <a:close/>
                    <a:moveTo>
                      <a:pt x="196" y="98"/>
                    </a:moveTo>
                    <a:lnTo>
                      <a:pt x="196" y="98"/>
                    </a:lnTo>
                    <a:lnTo>
                      <a:pt x="0" y="98"/>
                    </a:lnTo>
                    <a:lnTo>
                      <a:pt x="0" y="0"/>
                    </a:lnTo>
                    <a:lnTo>
                      <a:pt x="196" y="0"/>
                    </a:lnTo>
                    <a:lnTo>
                      <a:pt x="196"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78" name="Freeform 104"/>
              <p:cNvSpPr>
                <a:spLocks noEditPoints="1"/>
              </p:cNvSpPr>
              <p:nvPr/>
            </p:nvSpPr>
            <p:spPr bwMode="auto">
              <a:xfrm>
                <a:off x="3295650" y="4060826"/>
                <a:ext cx="82550" cy="41275"/>
              </a:xfrm>
              <a:custGeom>
                <a:avLst/>
                <a:gdLst>
                  <a:gd name="T0" fmla="*/ 2147483646 w 196"/>
                  <a:gd name="T1" fmla="*/ 2147483646 h 98"/>
                  <a:gd name="T2" fmla="*/ 2147483646 w 196"/>
                  <a:gd name="T3" fmla="*/ 2147483646 h 98"/>
                  <a:gd name="T4" fmla="*/ 2147483646 w 196"/>
                  <a:gd name="T5" fmla="*/ 2147483646 h 98"/>
                  <a:gd name="T6" fmla="*/ 2147483646 w 196"/>
                  <a:gd name="T7" fmla="*/ 2147483646 h 98"/>
                  <a:gd name="T8" fmla="*/ 2147483646 w 196"/>
                  <a:gd name="T9" fmla="*/ 2147483646 h 98"/>
                  <a:gd name="T10" fmla="*/ 2147483646 w 196"/>
                  <a:gd name="T11" fmla="*/ 2147483646 h 98"/>
                  <a:gd name="T12" fmla="*/ 2147483646 w 196"/>
                  <a:gd name="T13" fmla="*/ 2147483646 h 98"/>
                  <a:gd name="T14" fmla="*/ 2147483646 w 196"/>
                  <a:gd name="T15" fmla="*/ 2147483646 h 98"/>
                  <a:gd name="T16" fmla="*/ 0 w 196"/>
                  <a:gd name="T17" fmla="*/ 2147483646 h 98"/>
                  <a:gd name="T18" fmla="*/ 0 w 196"/>
                  <a:gd name="T19" fmla="*/ 0 h 98"/>
                  <a:gd name="T20" fmla="*/ 2147483646 w 196"/>
                  <a:gd name="T21" fmla="*/ 0 h 98"/>
                  <a:gd name="T22" fmla="*/ 2147483646 w 196"/>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98"/>
                  <a:gd name="T38" fmla="*/ 196 w 196"/>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98">
                    <a:moveTo>
                      <a:pt x="27" y="71"/>
                    </a:moveTo>
                    <a:lnTo>
                      <a:pt x="27" y="71"/>
                    </a:lnTo>
                    <a:lnTo>
                      <a:pt x="169" y="71"/>
                    </a:lnTo>
                    <a:lnTo>
                      <a:pt x="169" y="26"/>
                    </a:lnTo>
                    <a:lnTo>
                      <a:pt x="27" y="26"/>
                    </a:lnTo>
                    <a:lnTo>
                      <a:pt x="27" y="71"/>
                    </a:lnTo>
                    <a:close/>
                    <a:moveTo>
                      <a:pt x="196" y="98"/>
                    </a:moveTo>
                    <a:lnTo>
                      <a:pt x="196" y="98"/>
                    </a:lnTo>
                    <a:lnTo>
                      <a:pt x="0" y="98"/>
                    </a:lnTo>
                    <a:lnTo>
                      <a:pt x="0" y="0"/>
                    </a:lnTo>
                    <a:lnTo>
                      <a:pt x="196" y="0"/>
                    </a:lnTo>
                    <a:lnTo>
                      <a:pt x="196"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79" name="Freeform 105"/>
              <p:cNvSpPr>
                <a:spLocks noEditPoints="1"/>
              </p:cNvSpPr>
              <p:nvPr/>
            </p:nvSpPr>
            <p:spPr bwMode="auto">
              <a:xfrm>
                <a:off x="3146425" y="3940176"/>
                <a:ext cx="142875" cy="260350"/>
              </a:xfrm>
              <a:custGeom>
                <a:avLst/>
                <a:gdLst>
                  <a:gd name="T0" fmla="*/ 2147483646 w 341"/>
                  <a:gd name="T1" fmla="*/ 2147483646 h 618"/>
                  <a:gd name="T2" fmla="*/ 2147483646 w 341"/>
                  <a:gd name="T3" fmla="*/ 2147483646 h 618"/>
                  <a:gd name="T4" fmla="*/ 2147483646 w 341"/>
                  <a:gd name="T5" fmla="*/ 2147483646 h 618"/>
                  <a:gd name="T6" fmla="*/ 2147483646 w 341"/>
                  <a:gd name="T7" fmla="*/ 2147483646 h 618"/>
                  <a:gd name="T8" fmla="*/ 2147483646 w 341"/>
                  <a:gd name="T9" fmla="*/ 2147483646 h 618"/>
                  <a:gd name="T10" fmla="*/ 2147483646 w 341"/>
                  <a:gd name="T11" fmla="*/ 2147483646 h 618"/>
                  <a:gd name="T12" fmla="*/ 2147483646 w 341"/>
                  <a:gd name="T13" fmla="*/ 2147483646 h 618"/>
                  <a:gd name="T14" fmla="*/ 2147483646 w 341"/>
                  <a:gd name="T15" fmla="*/ 2147483646 h 618"/>
                  <a:gd name="T16" fmla="*/ 2147483646 w 341"/>
                  <a:gd name="T17" fmla="*/ 2147483646 h 618"/>
                  <a:gd name="T18" fmla="*/ 2147483646 w 341"/>
                  <a:gd name="T19" fmla="*/ 2147483646 h 618"/>
                  <a:gd name="T20" fmla="*/ 2147483646 w 341"/>
                  <a:gd name="T21" fmla="*/ 2147483646 h 618"/>
                  <a:gd name="T22" fmla="*/ 2147483646 w 341"/>
                  <a:gd name="T23" fmla="*/ 2147483646 h 618"/>
                  <a:gd name="T24" fmla="*/ 2147483646 w 341"/>
                  <a:gd name="T25" fmla="*/ 2147483646 h 618"/>
                  <a:gd name="T26" fmla="*/ 0 w 341"/>
                  <a:gd name="T27" fmla="*/ 2147483646 h 618"/>
                  <a:gd name="T28" fmla="*/ 0 w 341"/>
                  <a:gd name="T29" fmla="*/ 2147483646 h 618"/>
                  <a:gd name="T30" fmla="*/ 2147483646 w 341"/>
                  <a:gd name="T31" fmla="*/ 0 h 618"/>
                  <a:gd name="T32" fmla="*/ 2147483646 w 341"/>
                  <a:gd name="T33" fmla="*/ 0 h 618"/>
                  <a:gd name="T34" fmla="*/ 2147483646 w 341"/>
                  <a:gd name="T35" fmla="*/ 2147483646 h 618"/>
                  <a:gd name="T36" fmla="*/ 2147483646 w 341"/>
                  <a:gd name="T37" fmla="*/ 2147483646 h 618"/>
                  <a:gd name="T38" fmla="*/ 2147483646 w 341"/>
                  <a:gd name="T39" fmla="*/ 2147483646 h 6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1"/>
                  <a:gd name="T61" fmla="*/ 0 h 618"/>
                  <a:gd name="T62" fmla="*/ 341 w 341"/>
                  <a:gd name="T63" fmla="*/ 618 h 6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1" h="618">
                    <a:moveTo>
                      <a:pt x="42" y="26"/>
                    </a:moveTo>
                    <a:lnTo>
                      <a:pt x="42" y="26"/>
                    </a:lnTo>
                    <a:cubicBezTo>
                      <a:pt x="34" y="26"/>
                      <a:pt x="27" y="33"/>
                      <a:pt x="27" y="41"/>
                    </a:cubicBezTo>
                    <a:lnTo>
                      <a:pt x="27" y="576"/>
                    </a:lnTo>
                    <a:cubicBezTo>
                      <a:pt x="27" y="584"/>
                      <a:pt x="34" y="591"/>
                      <a:pt x="42" y="591"/>
                    </a:cubicBezTo>
                    <a:lnTo>
                      <a:pt x="300" y="591"/>
                    </a:lnTo>
                    <a:cubicBezTo>
                      <a:pt x="308" y="591"/>
                      <a:pt x="315" y="584"/>
                      <a:pt x="315" y="576"/>
                    </a:cubicBezTo>
                    <a:lnTo>
                      <a:pt x="315" y="41"/>
                    </a:lnTo>
                    <a:cubicBezTo>
                      <a:pt x="315" y="33"/>
                      <a:pt x="308" y="26"/>
                      <a:pt x="300" y="26"/>
                    </a:cubicBezTo>
                    <a:lnTo>
                      <a:pt x="42" y="26"/>
                    </a:lnTo>
                    <a:close/>
                    <a:moveTo>
                      <a:pt x="300" y="618"/>
                    </a:moveTo>
                    <a:lnTo>
                      <a:pt x="300" y="618"/>
                    </a:lnTo>
                    <a:lnTo>
                      <a:pt x="42" y="618"/>
                    </a:lnTo>
                    <a:cubicBezTo>
                      <a:pt x="19" y="618"/>
                      <a:pt x="0" y="599"/>
                      <a:pt x="0" y="576"/>
                    </a:cubicBezTo>
                    <a:lnTo>
                      <a:pt x="0" y="41"/>
                    </a:lnTo>
                    <a:cubicBezTo>
                      <a:pt x="0" y="18"/>
                      <a:pt x="19" y="0"/>
                      <a:pt x="42" y="0"/>
                    </a:cubicBezTo>
                    <a:lnTo>
                      <a:pt x="300" y="0"/>
                    </a:lnTo>
                    <a:cubicBezTo>
                      <a:pt x="323" y="0"/>
                      <a:pt x="341" y="18"/>
                      <a:pt x="341" y="41"/>
                    </a:cubicBezTo>
                    <a:lnTo>
                      <a:pt x="341" y="576"/>
                    </a:lnTo>
                    <a:cubicBezTo>
                      <a:pt x="341" y="599"/>
                      <a:pt x="323" y="618"/>
                      <a:pt x="300" y="61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0" name="Freeform 106"/>
              <p:cNvSpPr>
                <a:spLocks noEditPoints="1"/>
              </p:cNvSpPr>
              <p:nvPr/>
            </p:nvSpPr>
            <p:spPr bwMode="auto">
              <a:xfrm>
                <a:off x="3168650" y="3976688"/>
                <a:ext cx="96838" cy="47625"/>
              </a:xfrm>
              <a:custGeom>
                <a:avLst/>
                <a:gdLst>
                  <a:gd name="T0" fmla="*/ 2147483646 w 232"/>
                  <a:gd name="T1" fmla="*/ 2147483646 h 114"/>
                  <a:gd name="T2" fmla="*/ 2147483646 w 232"/>
                  <a:gd name="T3" fmla="*/ 2147483646 h 114"/>
                  <a:gd name="T4" fmla="*/ 2147483646 w 232"/>
                  <a:gd name="T5" fmla="*/ 2147483646 h 114"/>
                  <a:gd name="T6" fmla="*/ 2147483646 w 232"/>
                  <a:gd name="T7" fmla="*/ 2147483646 h 114"/>
                  <a:gd name="T8" fmla="*/ 2147483646 w 232"/>
                  <a:gd name="T9" fmla="*/ 2147483646 h 114"/>
                  <a:gd name="T10" fmla="*/ 2147483646 w 232"/>
                  <a:gd name="T11" fmla="*/ 2147483646 h 114"/>
                  <a:gd name="T12" fmla="*/ 2147483646 w 232"/>
                  <a:gd name="T13" fmla="*/ 2147483646 h 114"/>
                  <a:gd name="T14" fmla="*/ 2147483646 w 232"/>
                  <a:gd name="T15" fmla="*/ 2147483646 h 114"/>
                  <a:gd name="T16" fmla="*/ 0 w 232"/>
                  <a:gd name="T17" fmla="*/ 2147483646 h 114"/>
                  <a:gd name="T18" fmla="*/ 0 w 232"/>
                  <a:gd name="T19" fmla="*/ 0 h 114"/>
                  <a:gd name="T20" fmla="*/ 2147483646 w 232"/>
                  <a:gd name="T21" fmla="*/ 0 h 114"/>
                  <a:gd name="T22" fmla="*/ 2147483646 w 232"/>
                  <a:gd name="T23" fmla="*/ 2147483646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114"/>
                  <a:gd name="T38" fmla="*/ 232 w 232"/>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114">
                    <a:moveTo>
                      <a:pt x="26" y="87"/>
                    </a:moveTo>
                    <a:lnTo>
                      <a:pt x="26" y="87"/>
                    </a:lnTo>
                    <a:lnTo>
                      <a:pt x="205" y="87"/>
                    </a:lnTo>
                    <a:lnTo>
                      <a:pt x="205" y="27"/>
                    </a:lnTo>
                    <a:lnTo>
                      <a:pt x="26" y="27"/>
                    </a:lnTo>
                    <a:lnTo>
                      <a:pt x="26" y="87"/>
                    </a:lnTo>
                    <a:close/>
                    <a:moveTo>
                      <a:pt x="232" y="114"/>
                    </a:moveTo>
                    <a:lnTo>
                      <a:pt x="232" y="114"/>
                    </a:lnTo>
                    <a:lnTo>
                      <a:pt x="0" y="114"/>
                    </a:lnTo>
                    <a:lnTo>
                      <a:pt x="0" y="0"/>
                    </a:lnTo>
                    <a:lnTo>
                      <a:pt x="232" y="0"/>
                    </a:lnTo>
                    <a:lnTo>
                      <a:pt x="232" y="1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1" name="Freeform 107"/>
              <p:cNvSpPr>
                <a:spLocks noEditPoints="1"/>
              </p:cNvSpPr>
              <p:nvPr/>
            </p:nvSpPr>
            <p:spPr bwMode="auto">
              <a:xfrm>
                <a:off x="3168650" y="4032251"/>
                <a:ext cx="96838" cy="47625"/>
              </a:xfrm>
              <a:custGeom>
                <a:avLst/>
                <a:gdLst>
                  <a:gd name="T0" fmla="*/ 2147483646 w 232"/>
                  <a:gd name="T1" fmla="*/ 2147483646 h 114"/>
                  <a:gd name="T2" fmla="*/ 2147483646 w 232"/>
                  <a:gd name="T3" fmla="*/ 2147483646 h 114"/>
                  <a:gd name="T4" fmla="*/ 2147483646 w 232"/>
                  <a:gd name="T5" fmla="*/ 2147483646 h 114"/>
                  <a:gd name="T6" fmla="*/ 2147483646 w 232"/>
                  <a:gd name="T7" fmla="*/ 2147483646 h 114"/>
                  <a:gd name="T8" fmla="*/ 2147483646 w 232"/>
                  <a:gd name="T9" fmla="*/ 2147483646 h 114"/>
                  <a:gd name="T10" fmla="*/ 2147483646 w 232"/>
                  <a:gd name="T11" fmla="*/ 2147483646 h 114"/>
                  <a:gd name="T12" fmla="*/ 2147483646 w 232"/>
                  <a:gd name="T13" fmla="*/ 2147483646 h 114"/>
                  <a:gd name="T14" fmla="*/ 2147483646 w 232"/>
                  <a:gd name="T15" fmla="*/ 2147483646 h 114"/>
                  <a:gd name="T16" fmla="*/ 0 w 232"/>
                  <a:gd name="T17" fmla="*/ 2147483646 h 114"/>
                  <a:gd name="T18" fmla="*/ 0 w 232"/>
                  <a:gd name="T19" fmla="*/ 0 h 114"/>
                  <a:gd name="T20" fmla="*/ 2147483646 w 232"/>
                  <a:gd name="T21" fmla="*/ 0 h 114"/>
                  <a:gd name="T22" fmla="*/ 2147483646 w 232"/>
                  <a:gd name="T23" fmla="*/ 2147483646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114"/>
                  <a:gd name="T38" fmla="*/ 232 w 232"/>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114">
                    <a:moveTo>
                      <a:pt x="26" y="87"/>
                    </a:moveTo>
                    <a:lnTo>
                      <a:pt x="26" y="87"/>
                    </a:lnTo>
                    <a:lnTo>
                      <a:pt x="205" y="87"/>
                    </a:lnTo>
                    <a:lnTo>
                      <a:pt x="205" y="26"/>
                    </a:lnTo>
                    <a:lnTo>
                      <a:pt x="26" y="26"/>
                    </a:lnTo>
                    <a:lnTo>
                      <a:pt x="26" y="87"/>
                    </a:lnTo>
                    <a:close/>
                    <a:moveTo>
                      <a:pt x="232" y="114"/>
                    </a:moveTo>
                    <a:lnTo>
                      <a:pt x="232" y="114"/>
                    </a:lnTo>
                    <a:lnTo>
                      <a:pt x="0" y="114"/>
                    </a:lnTo>
                    <a:lnTo>
                      <a:pt x="0" y="0"/>
                    </a:lnTo>
                    <a:lnTo>
                      <a:pt x="232" y="0"/>
                    </a:lnTo>
                    <a:lnTo>
                      <a:pt x="232" y="1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2" name="Freeform 108"/>
              <p:cNvSpPr>
                <a:spLocks/>
              </p:cNvSpPr>
              <p:nvPr/>
            </p:nvSpPr>
            <p:spPr bwMode="auto">
              <a:xfrm>
                <a:off x="3240088" y="4089401"/>
                <a:ext cx="20638" cy="12700"/>
              </a:xfrm>
              <a:custGeom>
                <a:avLst/>
                <a:gdLst>
                  <a:gd name="T0" fmla="*/ 0 w 48"/>
                  <a:gd name="T1" fmla="*/ 2147483646 h 28"/>
                  <a:gd name="T2" fmla="*/ 0 w 48"/>
                  <a:gd name="T3" fmla="*/ 2147483646 h 28"/>
                  <a:gd name="T4" fmla="*/ 2147483646 w 48"/>
                  <a:gd name="T5" fmla="*/ 2147483646 h 28"/>
                  <a:gd name="T6" fmla="*/ 2147483646 w 48"/>
                  <a:gd name="T7" fmla="*/ 0 h 28"/>
                  <a:gd name="T8" fmla="*/ 0 w 48"/>
                  <a:gd name="T9" fmla="*/ 0 h 28"/>
                  <a:gd name="T10" fmla="*/ 0 w 48"/>
                  <a:gd name="T11" fmla="*/ 2147483646 h 28"/>
                  <a:gd name="T12" fmla="*/ 0 60000 65536"/>
                  <a:gd name="T13" fmla="*/ 0 60000 65536"/>
                  <a:gd name="T14" fmla="*/ 0 60000 65536"/>
                  <a:gd name="T15" fmla="*/ 0 60000 65536"/>
                  <a:gd name="T16" fmla="*/ 0 60000 65536"/>
                  <a:gd name="T17" fmla="*/ 0 60000 65536"/>
                  <a:gd name="T18" fmla="*/ 0 w 48"/>
                  <a:gd name="T19" fmla="*/ 0 h 28"/>
                  <a:gd name="T20" fmla="*/ 48 w 4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8" h="28">
                    <a:moveTo>
                      <a:pt x="0" y="28"/>
                    </a:moveTo>
                    <a:lnTo>
                      <a:pt x="0" y="28"/>
                    </a:lnTo>
                    <a:lnTo>
                      <a:pt x="48" y="28"/>
                    </a:lnTo>
                    <a:lnTo>
                      <a:pt x="48" y="0"/>
                    </a:lnTo>
                    <a:lnTo>
                      <a:pt x="0" y="0"/>
                    </a:lnTo>
                    <a:lnTo>
                      <a:pt x="0" y="2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3" name="Freeform 109"/>
              <p:cNvSpPr>
                <a:spLocks/>
              </p:cNvSpPr>
              <p:nvPr/>
            </p:nvSpPr>
            <p:spPr bwMode="auto">
              <a:xfrm>
                <a:off x="3240088" y="4108451"/>
                <a:ext cx="20638" cy="12700"/>
              </a:xfrm>
              <a:custGeom>
                <a:avLst/>
                <a:gdLst>
                  <a:gd name="T0" fmla="*/ 0 w 48"/>
                  <a:gd name="T1" fmla="*/ 2147483646 h 27"/>
                  <a:gd name="T2" fmla="*/ 0 w 48"/>
                  <a:gd name="T3" fmla="*/ 2147483646 h 27"/>
                  <a:gd name="T4" fmla="*/ 2147483646 w 48"/>
                  <a:gd name="T5" fmla="*/ 2147483646 h 27"/>
                  <a:gd name="T6" fmla="*/ 2147483646 w 48"/>
                  <a:gd name="T7" fmla="*/ 0 h 27"/>
                  <a:gd name="T8" fmla="*/ 0 w 48"/>
                  <a:gd name="T9" fmla="*/ 0 h 27"/>
                  <a:gd name="T10" fmla="*/ 0 w 48"/>
                  <a:gd name="T11" fmla="*/ 2147483646 h 27"/>
                  <a:gd name="T12" fmla="*/ 0 60000 65536"/>
                  <a:gd name="T13" fmla="*/ 0 60000 65536"/>
                  <a:gd name="T14" fmla="*/ 0 60000 65536"/>
                  <a:gd name="T15" fmla="*/ 0 60000 65536"/>
                  <a:gd name="T16" fmla="*/ 0 60000 65536"/>
                  <a:gd name="T17" fmla="*/ 0 60000 65536"/>
                  <a:gd name="T18" fmla="*/ 0 w 48"/>
                  <a:gd name="T19" fmla="*/ 0 h 27"/>
                  <a:gd name="T20" fmla="*/ 48 w 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8" h="27">
                    <a:moveTo>
                      <a:pt x="0" y="27"/>
                    </a:moveTo>
                    <a:lnTo>
                      <a:pt x="0" y="27"/>
                    </a:lnTo>
                    <a:lnTo>
                      <a:pt x="48" y="27"/>
                    </a:lnTo>
                    <a:lnTo>
                      <a:pt x="48" y="0"/>
                    </a:lnTo>
                    <a:lnTo>
                      <a:pt x="0" y="0"/>
                    </a:lnTo>
                    <a:lnTo>
                      <a:pt x="0"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4" name="Freeform 110"/>
              <p:cNvSpPr>
                <a:spLocks noEditPoints="1"/>
              </p:cNvSpPr>
              <p:nvPr/>
            </p:nvSpPr>
            <p:spPr bwMode="auto">
              <a:xfrm>
                <a:off x="3038475" y="3984626"/>
                <a:ext cx="119063" cy="215900"/>
              </a:xfrm>
              <a:custGeom>
                <a:avLst/>
                <a:gdLst>
                  <a:gd name="T0" fmla="*/ 2147483646 w 284"/>
                  <a:gd name="T1" fmla="*/ 2147483646 h 512"/>
                  <a:gd name="T2" fmla="*/ 2147483646 w 284"/>
                  <a:gd name="T3" fmla="*/ 2147483646 h 512"/>
                  <a:gd name="T4" fmla="*/ 2147483646 w 284"/>
                  <a:gd name="T5" fmla="*/ 2147483646 h 512"/>
                  <a:gd name="T6" fmla="*/ 2147483646 w 284"/>
                  <a:gd name="T7" fmla="*/ 2147483646 h 512"/>
                  <a:gd name="T8" fmla="*/ 2147483646 w 284"/>
                  <a:gd name="T9" fmla="*/ 2147483646 h 512"/>
                  <a:gd name="T10" fmla="*/ 2147483646 w 284"/>
                  <a:gd name="T11" fmla="*/ 2147483646 h 512"/>
                  <a:gd name="T12" fmla="*/ 2147483646 w 284"/>
                  <a:gd name="T13" fmla="*/ 2147483646 h 512"/>
                  <a:gd name="T14" fmla="*/ 2147483646 w 284"/>
                  <a:gd name="T15" fmla="*/ 2147483646 h 512"/>
                  <a:gd name="T16" fmla="*/ 2147483646 w 284"/>
                  <a:gd name="T17" fmla="*/ 2147483646 h 512"/>
                  <a:gd name="T18" fmla="*/ 2147483646 w 284"/>
                  <a:gd name="T19" fmla="*/ 2147483646 h 512"/>
                  <a:gd name="T20" fmla="*/ 2147483646 w 284"/>
                  <a:gd name="T21" fmla="*/ 2147483646 h 512"/>
                  <a:gd name="T22" fmla="*/ 2147483646 w 284"/>
                  <a:gd name="T23" fmla="*/ 2147483646 h 512"/>
                  <a:gd name="T24" fmla="*/ 2147483646 w 284"/>
                  <a:gd name="T25" fmla="*/ 2147483646 h 512"/>
                  <a:gd name="T26" fmla="*/ 0 w 284"/>
                  <a:gd name="T27" fmla="*/ 2147483646 h 512"/>
                  <a:gd name="T28" fmla="*/ 0 w 284"/>
                  <a:gd name="T29" fmla="*/ 2147483646 h 512"/>
                  <a:gd name="T30" fmla="*/ 2147483646 w 284"/>
                  <a:gd name="T31" fmla="*/ 0 h 512"/>
                  <a:gd name="T32" fmla="*/ 2147483646 w 284"/>
                  <a:gd name="T33" fmla="*/ 0 h 512"/>
                  <a:gd name="T34" fmla="*/ 2147483646 w 284"/>
                  <a:gd name="T35" fmla="*/ 2147483646 h 512"/>
                  <a:gd name="T36" fmla="*/ 2147483646 w 284"/>
                  <a:gd name="T37" fmla="*/ 2147483646 h 512"/>
                  <a:gd name="T38" fmla="*/ 2147483646 w 284"/>
                  <a:gd name="T39" fmla="*/ 2147483646 h 5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512"/>
                  <a:gd name="T62" fmla="*/ 284 w 284"/>
                  <a:gd name="T63" fmla="*/ 512 h 5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512">
                    <a:moveTo>
                      <a:pt x="36" y="27"/>
                    </a:moveTo>
                    <a:lnTo>
                      <a:pt x="36" y="27"/>
                    </a:lnTo>
                    <a:cubicBezTo>
                      <a:pt x="31" y="27"/>
                      <a:pt x="26" y="31"/>
                      <a:pt x="26" y="36"/>
                    </a:cubicBezTo>
                    <a:lnTo>
                      <a:pt x="26" y="475"/>
                    </a:lnTo>
                    <a:cubicBezTo>
                      <a:pt x="26" y="481"/>
                      <a:pt x="31" y="485"/>
                      <a:pt x="36" y="485"/>
                    </a:cubicBezTo>
                    <a:lnTo>
                      <a:pt x="248" y="485"/>
                    </a:lnTo>
                    <a:cubicBezTo>
                      <a:pt x="253" y="485"/>
                      <a:pt x="257" y="481"/>
                      <a:pt x="257" y="475"/>
                    </a:cubicBezTo>
                    <a:lnTo>
                      <a:pt x="257" y="36"/>
                    </a:lnTo>
                    <a:cubicBezTo>
                      <a:pt x="257" y="31"/>
                      <a:pt x="253" y="27"/>
                      <a:pt x="248" y="27"/>
                    </a:cubicBezTo>
                    <a:lnTo>
                      <a:pt x="36" y="27"/>
                    </a:lnTo>
                    <a:close/>
                    <a:moveTo>
                      <a:pt x="248" y="512"/>
                    </a:moveTo>
                    <a:lnTo>
                      <a:pt x="248" y="512"/>
                    </a:lnTo>
                    <a:lnTo>
                      <a:pt x="36" y="512"/>
                    </a:lnTo>
                    <a:cubicBezTo>
                      <a:pt x="16" y="512"/>
                      <a:pt x="0" y="495"/>
                      <a:pt x="0" y="475"/>
                    </a:cubicBezTo>
                    <a:lnTo>
                      <a:pt x="0" y="36"/>
                    </a:lnTo>
                    <a:cubicBezTo>
                      <a:pt x="0" y="16"/>
                      <a:pt x="16" y="0"/>
                      <a:pt x="36" y="0"/>
                    </a:cubicBezTo>
                    <a:lnTo>
                      <a:pt x="248" y="0"/>
                    </a:lnTo>
                    <a:cubicBezTo>
                      <a:pt x="268" y="0"/>
                      <a:pt x="284" y="16"/>
                      <a:pt x="284" y="36"/>
                    </a:cubicBezTo>
                    <a:lnTo>
                      <a:pt x="284" y="475"/>
                    </a:lnTo>
                    <a:cubicBezTo>
                      <a:pt x="284" y="495"/>
                      <a:pt x="268" y="512"/>
                      <a:pt x="248" y="5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5" name="Freeform 111"/>
              <p:cNvSpPr>
                <a:spLocks noEditPoints="1"/>
              </p:cNvSpPr>
              <p:nvPr/>
            </p:nvSpPr>
            <p:spPr bwMode="auto">
              <a:xfrm>
                <a:off x="3055938" y="4014788"/>
                <a:ext cx="82550" cy="41275"/>
              </a:xfrm>
              <a:custGeom>
                <a:avLst/>
                <a:gdLst>
                  <a:gd name="T0" fmla="*/ 2147483646 w 195"/>
                  <a:gd name="T1" fmla="*/ 2147483646 h 98"/>
                  <a:gd name="T2" fmla="*/ 2147483646 w 195"/>
                  <a:gd name="T3" fmla="*/ 2147483646 h 98"/>
                  <a:gd name="T4" fmla="*/ 2147483646 w 195"/>
                  <a:gd name="T5" fmla="*/ 2147483646 h 98"/>
                  <a:gd name="T6" fmla="*/ 2147483646 w 195"/>
                  <a:gd name="T7" fmla="*/ 2147483646 h 98"/>
                  <a:gd name="T8" fmla="*/ 2147483646 w 195"/>
                  <a:gd name="T9" fmla="*/ 2147483646 h 98"/>
                  <a:gd name="T10" fmla="*/ 2147483646 w 195"/>
                  <a:gd name="T11" fmla="*/ 2147483646 h 98"/>
                  <a:gd name="T12" fmla="*/ 2147483646 w 195"/>
                  <a:gd name="T13" fmla="*/ 2147483646 h 98"/>
                  <a:gd name="T14" fmla="*/ 2147483646 w 195"/>
                  <a:gd name="T15" fmla="*/ 2147483646 h 98"/>
                  <a:gd name="T16" fmla="*/ 0 w 195"/>
                  <a:gd name="T17" fmla="*/ 2147483646 h 98"/>
                  <a:gd name="T18" fmla="*/ 0 w 195"/>
                  <a:gd name="T19" fmla="*/ 0 h 98"/>
                  <a:gd name="T20" fmla="*/ 2147483646 w 195"/>
                  <a:gd name="T21" fmla="*/ 0 h 98"/>
                  <a:gd name="T22" fmla="*/ 2147483646 w 195"/>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98"/>
                  <a:gd name="T38" fmla="*/ 195 w 195"/>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98">
                    <a:moveTo>
                      <a:pt x="27" y="71"/>
                    </a:moveTo>
                    <a:lnTo>
                      <a:pt x="27" y="71"/>
                    </a:lnTo>
                    <a:lnTo>
                      <a:pt x="169" y="71"/>
                    </a:lnTo>
                    <a:lnTo>
                      <a:pt x="169" y="26"/>
                    </a:lnTo>
                    <a:lnTo>
                      <a:pt x="27" y="26"/>
                    </a:lnTo>
                    <a:lnTo>
                      <a:pt x="27" y="71"/>
                    </a:lnTo>
                    <a:close/>
                    <a:moveTo>
                      <a:pt x="195" y="98"/>
                    </a:moveTo>
                    <a:lnTo>
                      <a:pt x="195" y="98"/>
                    </a:lnTo>
                    <a:lnTo>
                      <a:pt x="0" y="98"/>
                    </a:lnTo>
                    <a:lnTo>
                      <a:pt x="0" y="0"/>
                    </a:lnTo>
                    <a:lnTo>
                      <a:pt x="195" y="0"/>
                    </a:lnTo>
                    <a:lnTo>
                      <a:pt x="195"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6" name="Freeform 112"/>
              <p:cNvSpPr>
                <a:spLocks noEditPoints="1"/>
              </p:cNvSpPr>
              <p:nvPr/>
            </p:nvSpPr>
            <p:spPr bwMode="auto">
              <a:xfrm>
                <a:off x="3055938" y="4060826"/>
                <a:ext cx="82550" cy="41275"/>
              </a:xfrm>
              <a:custGeom>
                <a:avLst/>
                <a:gdLst>
                  <a:gd name="T0" fmla="*/ 2147483646 w 195"/>
                  <a:gd name="T1" fmla="*/ 2147483646 h 98"/>
                  <a:gd name="T2" fmla="*/ 2147483646 w 195"/>
                  <a:gd name="T3" fmla="*/ 2147483646 h 98"/>
                  <a:gd name="T4" fmla="*/ 2147483646 w 195"/>
                  <a:gd name="T5" fmla="*/ 2147483646 h 98"/>
                  <a:gd name="T6" fmla="*/ 2147483646 w 195"/>
                  <a:gd name="T7" fmla="*/ 2147483646 h 98"/>
                  <a:gd name="T8" fmla="*/ 2147483646 w 195"/>
                  <a:gd name="T9" fmla="*/ 2147483646 h 98"/>
                  <a:gd name="T10" fmla="*/ 2147483646 w 195"/>
                  <a:gd name="T11" fmla="*/ 2147483646 h 98"/>
                  <a:gd name="T12" fmla="*/ 2147483646 w 195"/>
                  <a:gd name="T13" fmla="*/ 2147483646 h 98"/>
                  <a:gd name="T14" fmla="*/ 2147483646 w 195"/>
                  <a:gd name="T15" fmla="*/ 2147483646 h 98"/>
                  <a:gd name="T16" fmla="*/ 0 w 195"/>
                  <a:gd name="T17" fmla="*/ 2147483646 h 98"/>
                  <a:gd name="T18" fmla="*/ 0 w 195"/>
                  <a:gd name="T19" fmla="*/ 0 h 98"/>
                  <a:gd name="T20" fmla="*/ 2147483646 w 195"/>
                  <a:gd name="T21" fmla="*/ 0 h 98"/>
                  <a:gd name="T22" fmla="*/ 2147483646 w 195"/>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98"/>
                  <a:gd name="T38" fmla="*/ 195 w 195"/>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98">
                    <a:moveTo>
                      <a:pt x="27" y="71"/>
                    </a:moveTo>
                    <a:lnTo>
                      <a:pt x="27" y="71"/>
                    </a:lnTo>
                    <a:lnTo>
                      <a:pt x="169" y="71"/>
                    </a:lnTo>
                    <a:lnTo>
                      <a:pt x="169" y="26"/>
                    </a:lnTo>
                    <a:lnTo>
                      <a:pt x="27" y="26"/>
                    </a:lnTo>
                    <a:lnTo>
                      <a:pt x="27" y="71"/>
                    </a:lnTo>
                    <a:close/>
                    <a:moveTo>
                      <a:pt x="195" y="98"/>
                    </a:moveTo>
                    <a:lnTo>
                      <a:pt x="195" y="98"/>
                    </a:lnTo>
                    <a:lnTo>
                      <a:pt x="0" y="98"/>
                    </a:lnTo>
                    <a:lnTo>
                      <a:pt x="0" y="0"/>
                    </a:lnTo>
                    <a:lnTo>
                      <a:pt x="195" y="0"/>
                    </a:lnTo>
                    <a:lnTo>
                      <a:pt x="195"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7" name="Freeform 113"/>
              <p:cNvSpPr>
                <a:spLocks/>
              </p:cNvSpPr>
              <p:nvPr/>
            </p:nvSpPr>
            <p:spPr bwMode="auto">
              <a:xfrm>
                <a:off x="3116263" y="4108451"/>
                <a:ext cx="15875" cy="9525"/>
              </a:xfrm>
              <a:custGeom>
                <a:avLst/>
                <a:gdLst>
                  <a:gd name="T0" fmla="*/ 0 w 39"/>
                  <a:gd name="T1" fmla="*/ 2147483646 h 22"/>
                  <a:gd name="T2" fmla="*/ 0 w 39"/>
                  <a:gd name="T3" fmla="*/ 2147483646 h 22"/>
                  <a:gd name="T4" fmla="*/ 2147483646 w 39"/>
                  <a:gd name="T5" fmla="*/ 2147483646 h 22"/>
                  <a:gd name="T6" fmla="*/ 2147483646 w 39"/>
                  <a:gd name="T7" fmla="*/ 0 h 22"/>
                  <a:gd name="T8" fmla="*/ 0 w 39"/>
                  <a:gd name="T9" fmla="*/ 0 h 22"/>
                  <a:gd name="T10" fmla="*/ 0 w 39"/>
                  <a:gd name="T11" fmla="*/ 2147483646 h 22"/>
                  <a:gd name="T12" fmla="*/ 0 60000 65536"/>
                  <a:gd name="T13" fmla="*/ 0 60000 65536"/>
                  <a:gd name="T14" fmla="*/ 0 60000 65536"/>
                  <a:gd name="T15" fmla="*/ 0 60000 65536"/>
                  <a:gd name="T16" fmla="*/ 0 60000 65536"/>
                  <a:gd name="T17" fmla="*/ 0 60000 65536"/>
                  <a:gd name="T18" fmla="*/ 0 w 39"/>
                  <a:gd name="T19" fmla="*/ 0 h 22"/>
                  <a:gd name="T20" fmla="*/ 39 w 3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9" h="22">
                    <a:moveTo>
                      <a:pt x="0" y="22"/>
                    </a:moveTo>
                    <a:lnTo>
                      <a:pt x="0" y="22"/>
                    </a:lnTo>
                    <a:lnTo>
                      <a:pt x="39" y="22"/>
                    </a:lnTo>
                    <a:lnTo>
                      <a:pt x="39" y="0"/>
                    </a:lnTo>
                    <a:lnTo>
                      <a:pt x="0" y="0"/>
                    </a:lnTo>
                    <a:lnTo>
                      <a:pt x="0" y="2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8" name="Freeform 114"/>
              <p:cNvSpPr>
                <a:spLocks/>
              </p:cNvSpPr>
              <p:nvPr/>
            </p:nvSpPr>
            <p:spPr bwMode="auto">
              <a:xfrm>
                <a:off x="3116263" y="4124326"/>
                <a:ext cx="15875" cy="9525"/>
              </a:xfrm>
              <a:custGeom>
                <a:avLst/>
                <a:gdLst>
                  <a:gd name="T0" fmla="*/ 0 w 39"/>
                  <a:gd name="T1" fmla="*/ 2147483646 h 23"/>
                  <a:gd name="T2" fmla="*/ 0 w 39"/>
                  <a:gd name="T3" fmla="*/ 2147483646 h 23"/>
                  <a:gd name="T4" fmla="*/ 2147483646 w 39"/>
                  <a:gd name="T5" fmla="*/ 2147483646 h 23"/>
                  <a:gd name="T6" fmla="*/ 2147483646 w 39"/>
                  <a:gd name="T7" fmla="*/ 0 h 23"/>
                  <a:gd name="T8" fmla="*/ 0 w 39"/>
                  <a:gd name="T9" fmla="*/ 0 h 23"/>
                  <a:gd name="T10" fmla="*/ 0 w 39"/>
                  <a:gd name="T11" fmla="*/ 2147483646 h 23"/>
                  <a:gd name="T12" fmla="*/ 0 60000 65536"/>
                  <a:gd name="T13" fmla="*/ 0 60000 65536"/>
                  <a:gd name="T14" fmla="*/ 0 60000 65536"/>
                  <a:gd name="T15" fmla="*/ 0 60000 65536"/>
                  <a:gd name="T16" fmla="*/ 0 60000 65536"/>
                  <a:gd name="T17" fmla="*/ 0 60000 65536"/>
                  <a:gd name="T18" fmla="*/ 0 w 39"/>
                  <a:gd name="T19" fmla="*/ 0 h 23"/>
                  <a:gd name="T20" fmla="*/ 39 w 3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9" h="23">
                    <a:moveTo>
                      <a:pt x="0" y="23"/>
                    </a:moveTo>
                    <a:lnTo>
                      <a:pt x="0" y="23"/>
                    </a:lnTo>
                    <a:lnTo>
                      <a:pt x="39" y="23"/>
                    </a:lnTo>
                    <a:lnTo>
                      <a:pt x="39" y="0"/>
                    </a:lnTo>
                    <a:lnTo>
                      <a:pt x="0" y="0"/>
                    </a:lnTo>
                    <a:lnTo>
                      <a:pt x="0" y="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89" name="Freeform 115"/>
              <p:cNvSpPr>
                <a:spLocks/>
              </p:cNvSpPr>
              <p:nvPr/>
            </p:nvSpPr>
            <p:spPr bwMode="auto">
              <a:xfrm>
                <a:off x="3405188" y="4268788"/>
                <a:ext cx="33338" cy="60325"/>
              </a:xfrm>
              <a:custGeom>
                <a:avLst/>
                <a:gdLst>
                  <a:gd name="T0" fmla="*/ 2147483646 w 78"/>
                  <a:gd name="T1" fmla="*/ 2147483646 h 143"/>
                  <a:gd name="T2" fmla="*/ 2147483646 w 78"/>
                  <a:gd name="T3" fmla="*/ 2147483646 h 143"/>
                  <a:gd name="T4" fmla="*/ 2147483646 w 78"/>
                  <a:gd name="T5" fmla="*/ 2147483646 h 143"/>
                  <a:gd name="T6" fmla="*/ 2147483646 w 78"/>
                  <a:gd name="T7" fmla="*/ 2147483646 h 143"/>
                  <a:gd name="T8" fmla="*/ 2147483646 w 78"/>
                  <a:gd name="T9" fmla="*/ 2147483646 h 143"/>
                  <a:gd name="T10" fmla="*/ 2147483646 w 78"/>
                  <a:gd name="T11" fmla="*/ 2147483646 h 143"/>
                  <a:gd name="T12" fmla="*/ 2147483646 w 78"/>
                  <a:gd name="T13" fmla="*/ 2147483646 h 143"/>
                  <a:gd name="T14" fmla="*/ 2147483646 w 78"/>
                  <a:gd name="T15" fmla="*/ 2147483646 h 143"/>
                  <a:gd name="T16" fmla="*/ 2147483646 w 7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43"/>
                  <a:gd name="T29" fmla="*/ 78 w 7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43">
                    <a:moveTo>
                      <a:pt x="23" y="143"/>
                    </a:moveTo>
                    <a:lnTo>
                      <a:pt x="23" y="143"/>
                    </a:lnTo>
                    <a:cubicBezTo>
                      <a:pt x="21" y="143"/>
                      <a:pt x="18" y="143"/>
                      <a:pt x="16" y="142"/>
                    </a:cubicBezTo>
                    <a:cubicBezTo>
                      <a:pt x="6" y="138"/>
                      <a:pt x="0" y="127"/>
                      <a:pt x="4" y="117"/>
                    </a:cubicBezTo>
                    <a:lnTo>
                      <a:pt x="37" y="16"/>
                    </a:lnTo>
                    <a:cubicBezTo>
                      <a:pt x="40" y="6"/>
                      <a:pt x="52" y="0"/>
                      <a:pt x="62" y="4"/>
                    </a:cubicBezTo>
                    <a:cubicBezTo>
                      <a:pt x="73" y="7"/>
                      <a:pt x="78" y="18"/>
                      <a:pt x="75" y="29"/>
                    </a:cubicBezTo>
                    <a:lnTo>
                      <a:pt x="42" y="129"/>
                    </a:lnTo>
                    <a:cubicBezTo>
                      <a:pt x="39" y="138"/>
                      <a:pt x="31" y="143"/>
                      <a:pt x="23" y="1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0" name="Freeform 116"/>
              <p:cNvSpPr>
                <a:spLocks/>
              </p:cNvSpPr>
              <p:nvPr/>
            </p:nvSpPr>
            <p:spPr bwMode="auto">
              <a:xfrm>
                <a:off x="3473450" y="4268788"/>
                <a:ext cx="36513" cy="60325"/>
              </a:xfrm>
              <a:custGeom>
                <a:avLst/>
                <a:gdLst>
                  <a:gd name="T0" fmla="*/ 2147483646 w 86"/>
                  <a:gd name="T1" fmla="*/ 2147483646 h 143"/>
                  <a:gd name="T2" fmla="*/ 2147483646 w 86"/>
                  <a:gd name="T3" fmla="*/ 2147483646 h 143"/>
                  <a:gd name="T4" fmla="*/ 2147483646 w 86"/>
                  <a:gd name="T5" fmla="*/ 2147483646 h 143"/>
                  <a:gd name="T6" fmla="*/ 2147483646 w 86"/>
                  <a:gd name="T7" fmla="*/ 2147483646 h 143"/>
                  <a:gd name="T8" fmla="*/ 2147483646 w 86"/>
                  <a:gd name="T9" fmla="*/ 2147483646 h 143"/>
                  <a:gd name="T10" fmla="*/ 2147483646 w 86"/>
                  <a:gd name="T11" fmla="*/ 2147483646 h 143"/>
                  <a:gd name="T12" fmla="*/ 2147483646 w 86"/>
                  <a:gd name="T13" fmla="*/ 2147483646 h 143"/>
                  <a:gd name="T14" fmla="*/ 2147483646 w 86"/>
                  <a:gd name="T15" fmla="*/ 2147483646 h 143"/>
                  <a:gd name="T16" fmla="*/ 2147483646 w 86"/>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43"/>
                  <a:gd name="T29" fmla="*/ 86 w 86"/>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43">
                    <a:moveTo>
                      <a:pt x="64" y="143"/>
                    </a:moveTo>
                    <a:lnTo>
                      <a:pt x="64" y="143"/>
                    </a:lnTo>
                    <a:cubicBezTo>
                      <a:pt x="56" y="143"/>
                      <a:pt x="48" y="138"/>
                      <a:pt x="45" y="130"/>
                    </a:cubicBezTo>
                    <a:lnTo>
                      <a:pt x="4" y="30"/>
                    </a:lnTo>
                    <a:cubicBezTo>
                      <a:pt x="0" y="20"/>
                      <a:pt x="5" y="8"/>
                      <a:pt x="15" y="4"/>
                    </a:cubicBezTo>
                    <a:cubicBezTo>
                      <a:pt x="25" y="0"/>
                      <a:pt x="37" y="5"/>
                      <a:pt x="41" y="15"/>
                    </a:cubicBezTo>
                    <a:lnTo>
                      <a:pt x="82" y="115"/>
                    </a:lnTo>
                    <a:cubicBezTo>
                      <a:pt x="86" y="126"/>
                      <a:pt x="81" y="137"/>
                      <a:pt x="71" y="141"/>
                    </a:cubicBezTo>
                    <a:cubicBezTo>
                      <a:pt x="69" y="142"/>
                      <a:pt x="66" y="143"/>
                      <a:pt x="64" y="1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1" name="Freeform 117"/>
              <p:cNvSpPr>
                <a:spLocks/>
              </p:cNvSpPr>
              <p:nvPr/>
            </p:nvSpPr>
            <p:spPr bwMode="auto">
              <a:xfrm>
                <a:off x="3384550" y="4311651"/>
                <a:ext cx="147638" cy="17463"/>
              </a:xfrm>
              <a:custGeom>
                <a:avLst/>
                <a:gdLst>
                  <a:gd name="T0" fmla="*/ 2147483646 w 351"/>
                  <a:gd name="T1" fmla="*/ 2147483646 h 40"/>
                  <a:gd name="T2" fmla="*/ 2147483646 w 351"/>
                  <a:gd name="T3" fmla="*/ 2147483646 h 40"/>
                  <a:gd name="T4" fmla="*/ 2147483646 w 351"/>
                  <a:gd name="T5" fmla="*/ 2147483646 h 40"/>
                  <a:gd name="T6" fmla="*/ 0 w 351"/>
                  <a:gd name="T7" fmla="*/ 2147483646 h 40"/>
                  <a:gd name="T8" fmla="*/ 2147483646 w 351"/>
                  <a:gd name="T9" fmla="*/ 0 h 40"/>
                  <a:gd name="T10" fmla="*/ 2147483646 w 351"/>
                  <a:gd name="T11" fmla="*/ 0 h 40"/>
                  <a:gd name="T12" fmla="*/ 2147483646 w 351"/>
                  <a:gd name="T13" fmla="*/ 2147483646 h 40"/>
                  <a:gd name="T14" fmla="*/ 2147483646 w 351"/>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351"/>
                  <a:gd name="T25" fmla="*/ 0 h 40"/>
                  <a:gd name="T26" fmla="*/ 351 w 35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1" h="40">
                    <a:moveTo>
                      <a:pt x="331" y="40"/>
                    </a:moveTo>
                    <a:lnTo>
                      <a:pt x="331" y="40"/>
                    </a:lnTo>
                    <a:lnTo>
                      <a:pt x="20" y="40"/>
                    </a:lnTo>
                    <a:cubicBezTo>
                      <a:pt x="9" y="40"/>
                      <a:pt x="0" y="31"/>
                      <a:pt x="0" y="20"/>
                    </a:cubicBezTo>
                    <a:cubicBezTo>
                      <a:pt x="0" y="9"/>
                      <a:pt x="9" y="0"/>
                      <a:pt x="20" y="0"/>
                    </a:cubicBezTo>
                    <a:lnTo>
                      <a:pt x="331" y="0"/>
                    </a:lnTo>
                    <a:cubicBezTo>
                      <a:pt x="342" y="0"/>
                      <a:pt x="351" y="9"/>
                      <a:pt x="351" y="20"/>
                    </a:cubicBezTo>
                    <a:cubicBezTo>
                      <a:pt x="351" y="31"/>
                      <a:pt x="342" y="40"/>
                      <a:pt x="331" y="4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2" name="Freeform 118"/>
              <p:cNvSpPr>
                <a:spLocks/>
              </p:cNvSpPr>
              <p:nvPr/>
            </p:nvSpPr>
            <p:spPr bwMode="auto">
              <a:xfrm>
                <a:off x="3340100" y="4227513"/>
                <a:ext cx="234950" cy="17463"/>
              </a:xfrm>
              <a:custGeom>
                <a:avLst/>
                <a:gdLst>
                  <a:gd name="T0" fmla="*/ 2147483646 w 558"/>
                  <a:gd name="T1" fmla="*/ 2147483646 h 40"/>
                  <a:gd name="T2" fmla="*/ 2147483646 w 558"/>
                  <a:gd name="T3" fmla="*/ 2147483646 h 40"/>
                  <a:gd name="T4" fmla="*/ 2147483646 w 558"/>
                  <a:gd name="T5" fmla="*/ 2147483646 h 40"/>
                  <a:gd name="T6" fmla="*/ 0 w 558"/>
                  <a:gd name="T7" fmla="*/ 2147483646 h 40"/>
                  <a:gd name="T8" fmla="*/ 2147483646 w 558"/>
                  <a:gd name="T9" fmla="*/ 0 h 40"/>
                  <a:gd name="T10" fmla="*/ 2147483646 w 558"/>
                  <a:gd name="T11" fmla="*/ 0 h 40"/>
                  <a:gd name="T12" fmla="*/ 2147483646 w 558"/>
                  <a:gd name="T13" fmla="*/ 2147483646 h 40"/>
                  <a:gd name="T14" fmla="*/ 2147483646 w 55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558"/>
                  <a:gd name="T25" fmla="*/ 0 h 40"/>
                  <a:gd name="T26" fmla="*/ 558 w 55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 h="40">
                    <a:moveTo>
                      <a:pt x="538" y="40"/>
                    </a:moveTo>
                    <a:lnTo>
                      <a:pt x="538" y="40"/>
                    </a:lnTo>
                    <a:lnTo>
                      <a:pt x="20" y="40"/>
                    </a:lnTo>
                    <a:cubicBezTo>
                      <a:pt x="9" y="40"/>
                      <a:pt x="0" y="31"/>
                      <a:pt x="0" y="20"/>
                    </a:cubicBezTo>
                    <a:cubicBezTo>
                      <a:pt x="0" y="9"/>
                      <a:pt x="9" y="0"/>
                      <a:pt x="20" y="0"/>
                    </a:cubicBezTo>
                    <a:lnTo>
                      <a:pt x="538" y="0"/>
                    </a:lnTo>
                    <a:cubicBezTo>
                      <a:pt x="549" y="0"/>
                      <a:pt x="558" y="9"/>
                      <a:pt x="558" y="20"/>
                    </a:cubicBezTo>
                    <a:cubicBezTo>
                      <a:pt x="558" y="31"/>
                      <a:pt x="549" y="40"/>
                      <a:pt x="538" y="4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3" name="Freeform 119"/>
              <p:cNvSpPr>
                <a:spLocks noEditPoints="1"/>
              </p:cNvSpPr>
              <p:nvPr/>
            </p:nvSpPr>
            <p:spPr bwMode="auto">
              <a:xfrm>
                <a:off x="3333750" y="4103688"/>
                <a:ext cx="249238" cy="180975"/>
              </a:xfrm>
              <a:custGeom>
                <a:avLst/>
                <a:gdLst>
                  <a:gd name="T0" fmla="*/ 2147483646 w 594"/>
                  <a:gd name="T1" fmla="*/ 2147483646 h 430"/>
                  <a:gd name="T2" fmla="*/ 2147483646 w 594"/>
                  <a:gd name="T3" fmla="*/ 2147483646 h 430"/>
                  <a:gd name="T4" fmla="*/ 2147483646 w 594"/>
                  <a:gd name="T5" fmla="*/ 2147483646 h 430"/>
                  <a:gd name="T6" fmla="*/ 2147483646 w 594"/>
                  <a:gd name="T7" fmla="*/ 2147483646 h 430"/>
                  <a:gd name="T8" fmla="*/ 2147483646 w 594"/>
                  <a:gd name="T9" fmla="*/ 2147483646 h 430"/>
                  <a:gd name="T10" fmla="*/ 2147483646 w 594"/>
                  <a:gd name="T11" fmla="*/ 2147483646 h 430"/>
                  <a:gd name="T12" fmla="*/ 2147483646 w 594"/>
                  <a:gd name="T13" fmla="*/ 2147483646 h 430"/>
                  <a:gd name="T14" fmla="*/ 2147483646 w 594"/>
                  <a:gd name="T15" fmla="*/ 2147483646 h 430"/>
                  <a:gd name="T16" fmla="*/ 2147483646 w 594"/>
                  <a:gd name="T17" fmla="*/ 2147483646 h 430"/>
                  <a:gd name="T18" fmla="*/ 2147483646 w 594"/>
                  <a:gd name="T19" fmla="*/ 2147483646 h 430"/>
                  <a:gd name="T20" fmla="*/ 2147483646 w 594"/>
                  <a:gd name="T21" fmla="*/ 2147483646 h 430"/>
                  <a:gd name="T22" fmla="*/ 2147483646 w 594"/>
                  <a:gd name="T23" fmla="*/ 2147483646 h 430"/>
                  <a:gd name="T24" fmla="*/ 2147483646 w 594"/>
                  <a:gd name="T25" fmla="*/ 2147483646 h 430"/>
                  <a:gd name="T26" fmla="*/ 0 w 594"/>
                  <a:gd name="T27" fmla="*/ 2147483646 h 430"/>
                  <a:gd name="T28" fmla="*/ 0 w 594"/>
                  <a:gd name="T29" fmla="*/ 2147483646 h 430"/>
                  <a:gd name="T30" fmla="*/ 2147483646 w 594"/>
                  <a:gd name="T31" fmla="*/ 0 h 430"/>
                  <a:gd name="T32" fmla="*/ 2147483646 w 594"/>
                  <a:gd name="T33" fmla="*/ 0 h 430"/>
                  <a:gd name="T34" fmla="*/ 2147483646 w 594"/>
                  <a:gd name="T35" fmla="*/ 2147483646 h 430"/>
                  <a:gd name="T36" fmla="*/ 2147483646 w 594"/>
                  <a:gd name="T37" fmla="*/ 2147483646 h 430"/>
                  <a:gd name="T38" fmla="*/ 2147483646 w 594"/>
                  <a:gd name="T39" fmla="*/ 2147483646 h 4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4"/>
                  <a:gd name="T61" fmla="*/ 0 h 430"/>
                  <a:gd name="T62" fmla="*/ 594 w 594"/>
                  <a:gd name="T63" fmla="*/ 430 h 4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4" h="430">
                    <a:moveTo>
                      <a:pt x="87" y="40"/>
                    </a:moveTo>
                    <a:lnTo>
                      <a:pt x="87" y="40"/>
                    </a:lnTo>
                    <a:cubicBezTo>
                      <a:pt x="61" y="40"/>
                      <a:pt x="40" y="61"/>
                      <a:pt x="40" y="87"/>
                    </a:cubicBezTo>
                    <a:lnTo>
                      <a:pt x="40" y="343"/>
                    </a:lnTo>
                    <a:cubicBezTo>
                      <a:pt x="40" y="369"/>
                      <a:pt x="61" y="390"/>
                      <a:pt x="87" y="390"/>
                    </a:cubicBezTo>
                    <a:lnTo>
                      <a:pt x="508" y="390"/>
                    </a:lnTo>
                    <a:cubicBezTo>
                      <a:pt x="533" y="390"/>
                      <a:pt x="554" y="369"/>
                      <a:pt x="554" y="343"/>
                    </a:cubicBezTo>
                    <a:lnTo>
                      <a:pt x="554" y="87"/>
                    </a:lnTo>
                    <a:cubicBezTo>
                      <a:pt x="554" y="61"/>
                      <a:pt x="533" y="40"/>
                      <a:pt x="508" y="40"/>
                    </a:cubicBezTo>
                    <a:lnTo>
                      <a:pt x="87" y="40"/>
                    </a:lnTo>
                    <a:close/>
                    <a:moveTo>
                      <a:pt x="508" y="430"/>
                    </a:moveTo>
                    <a:lnTo>
                      <a:pt x="508" y="430"/>
                    </a:lnTo>
                    <a:lnTo>
                      <a:pt x="87" y="430"/>
                    </a:lnTo>
                    <a:cubicBezTo>
                      <a:pt x="39" y="430"/>
                      <a:pt x="0" y="391"/>
                      <a:pt x="0" y="343"/>
                    </a:cubicBezTo>
                    <a:lnTo>
                      <a:pt x="0" y="87"/>
                    </a:lnTo>
                    <a:cubicBezTo>
                      <a:pt x="0" y="39"/>
                      <a:pt x="39" y="0"/>
                      <a:pt x="87" y="0"/>
                    </a:cubicBezTo>
                    <a:lnTo>
                      <a:pt x="508" y="0"/>
                    </a:lnTo>
                    <a:cubicBezTo>
                      <a:pt x="555" y="0"/>
                      <a:pt x="594" y="39"/>
                      <a:pt x="594" y="87"/>
                    </a:cubicBezTo>
                    <a:lnTo>
                      <a:pt x="594" y="343"/>
                    </a:lnTo>
                    <a:cubicBezTo>
                      <a:pt x="594" y="391"/>
                      <a:pt x="555" y="430"/>
                      <a:pt x="508" y="4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4" name="Freeform 120"/>
              <p:cNvSpPr>
                <a:spLocks/>
              </p:cNvSpPr>
              <p:nvPr/>
            </p:nvSpPr>
            <p:spPr bwMode="auto">
              <a:xfrm>
                <a:off x="3424238" y="4360863"/>
                <a:ext cx="57150"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5" name="Freeform 121"/>
              <p:cNvSpPr>
                <a:spLocks/>
              </p:cNvSpPr>
              <p:nvPr/>
            </p:nvSpPr>
            <p:spPr bwMode="auto">
              <a:xfrm>
                <a:off x="3513138" y="436086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sp>
            <p:nvSpPr>
              <p:cNvPr id="2296" name="Freeform 122"/>
              <p:cNvSpPr>
                <a:spLocks/>
              </p:cNvSpPr>
              <p:nvPr/>
            </p:nvSpPr>
            <p:spPr bwMode="auto">
              <a:xfrm>
                <a:off x="2978150" y="3884613"/>
                <a:ext cx="669925" cy="520700"/>
              </a:xfrm>
              <a:custGeom>
                <a:avLst/>
                <a:gdLst>
                  <a:gd name="T0" fmla="*/ 2147483646 w 1597"/>
                  <a:gd name="T1" fmla="*/ 2147483646 h 1238"/>
                  <a:gd name="T2" fmla="*/ 2147483646 w 1597"/>
                  <a:gd name="T3" fmla="*/ 2147483646 h 1238"/>
                  <a:gd name="T4" fmla="*/ 2147483646 w 1597"/>
                  <a:gd name="T5" fmla="*/ 2147483646 h 1238"/>
                  <a:gd name="T6" fmla="*/ 2147483646 w 1597"/>
                  <a:gd name="T7" fmla="*/ 2147483646 h 1238"/>
                  <a:gd name="T8" fmla="*/ 2147483646 w 1597"/>
                  <a:gd name="T9" fmla="*/ 2147483646 h 1238"/>
                  <a:gd name="T10" fmla="*/ 2147483646 w 1597"/>
                  <a:gd name="T11" fmla="*/ 2147483646 h 1238"/>
                  <a:gd name="T12" fmla="*/ 2147483646 w 1597"/>
                  <a:gd name="T13" fmla="*/ 2147483646 h 1238"/>
                  <a:gd name="T14" fmla="*/ 2147483646 w 1597"/>
                  <a:gd name="T15" fmla="*/ 2147483646 h 1238"/>
                  <a:gd name="T16" fmla="*/ 2147483646 w 1597"/>
                  <a:gd name="T17" fmla="*/ 2147483646 h 1238"/>
                  <a:gd name="T18" fmla="*/ 2147483646 w 1597"/>
                  <a:gd name="T19" fmla="*/ 2147483646 h 1238"/>
                  <a:gd name="T20" fmla="*/ 2147483646 w 1597"/>
                  <a:gd name="T21" fmla="*/ 2147483646 h 1238"/>
                  <a:gd name="T22" fmla="*/ 2147483646 w 1597"/>
                  <a:gd name="T23" fmla="*/ 2147483646 h 1238"/>
                  <a:gd name="T24" fmla="*/ 2147483646 w 1597"/>
                  <a:gd name="T25" fmla="*/ 2147483646 h 1238"/>
                  <a:gd name="T26" fmla="*/ 2147483646 w 1597"/>
                  <a:gd name="T27" fmla="*/ 2147483646 h 1238"/>
                  <a:gd name="T28" fmla="*/ 2147483646 w 1597"/>
                  <a:gd name="T29" fmla="*/ 2147483646 h 1238"/>
                  <a:gd name="T30" fmla="*/ 2147483646 w 1597"/>
                  <a:gd name="T31" fmla="*/ 2147483646 h 1238"/>
                  <a:gd name="T32" fmla="*/ 2147483646 w 1597"/>
                  <a:gd name="T33" fmla="*/ 2147483646 h 1238"/>
                  <a:gd name="T34" fmla="*/ 0 w 1597"/>
                  <a:gd name="T35" fmla="*/ 2147483646 h 1238"/>
                  <a:gd name="T36" fmla="*/ 0 w 1597"/>
                  <a:gd name="T37" fmla="*/ 2147483646 h 1238"/>
                  <a:gd name="T38" fmla="*/ 2147483646 w 1597"/>
                  <a:gd name="T39" fmla="*/ 0 h 1238"/>
                  <a:gd name="T40" fmla="*/ 2147483646 w 1597"/>
                  <a:gd name="T41" fmla="*/ 0 h 1238"/>
                  <a:gd name="T42" fmla="*/ 2147483646 w 1597"/>
                  <a:gd name="T43" fmla="*/ 2147483646 h 1238"/>
                  <a:gd name="T44" fmla="*/ 2147483646 w 1597"/>
                  <a:gd name="T45" fmla="*/ 2147483646 h 1238"/>
                  <a:gd name="T46" fmla="*/ 2147483646 w 1597"/>
                  <a:gd name="T47" fmla="*/ 2147483646 h 1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7"/>
                  <a:gd name="T73" fmla="*/ 0 h 1238"/>
                  <a:gd name="T74" fmla="*/ 1597 w 1597"/>
                  <a:gd name="T75" fmla="*/ 1238 h 1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7" h="1238">
                    <a:moveTo>
                      <a:pt x="1484" y="1238"/>
                    </a:moveTo>
                    <a:lnTo>
                      <a:pt x="1484" y="1238"/>
                    </a:lnTo>
                    <a:lnTo>
                      <a:pt x="1341" y="1238"/>
                    </a:lnTo>
                    <a:cubicBezTo>
                      <a:pt x="1323" y="1238"/>
                      <a:pt x="1308" y="1223"/>
                      <a:pt x="1308" y="1205"/>
                    </a:cubicBezTo>
                    <a:cubicBezTo>
                      <a:pt x="1308" y="1186"/>
                      <a:pt x="1323" y="1171"/>
                      <a:pt x="1341" y="1171"/>
                    </a:cubicBezTo>
                    <a:lnTo>
                      <a:pt x="1484" y="1171"/>
                    </a:lnTo>
                    <a:cubicBezTo>
                      <a:pt x="1509" y="1171"/>
                      <a:pt x="1530" y="1150"/>
                      <a:pt x="1530" y="1125"/>
                    </a:cubicBezTo>
                    <a:lnTo>
                      <a:pt x="1530" y="113"/>
                    </a:lnTo>
                    <a:cubicBezTo>
                      <a:pt x="1530" y="88"/>
                      <a:pt x="1509" y="67"/>
                      <a:pt x="1484" y="67"/>
                    </a:cubicBezTo>
                    <a:lnTo>
                      <a:pt x="113" y="67"/>
                    </a:lnTo>
                    <a:cubicBezTo>
                      <a:pt x="88" y="67"/>
                      <a:pt x="67" y="88"/>
                      <a:pt x="67" y="113"/>
                    </a:cubicBezTo>
                    <a:lnTo>
                      <a:pt x="67" y="1125"/>
                    </a:lnTo>
                    <a:cubicBezTo>
                      <a:pt x="67" y="1150"/>
                      <a:pt x="88" y="1171"/>
                      <a:pt x="113" y="1171"/>
                    </a:cubicBezTo>
                    <a:lnTo>
                      <a:pt x="1132" y="1171"/>
                    </a:lnTo>
                    <a:cubicBezTo>
                      <a:pt x="1151" y="1171"/>
                      <a:pt x="1166" y="1186"/>
                      <a:pt x="1166" y="1205"/>
                    </a:cubicBezTo>
                    <a:cubicBezTo>
                      <a:pt x="1166" y="1223"/>
                      <a:pt x="1151" y="1238"/>
                      <a:pt x="1132" y="1238"/>
                    </a:cubicBezTo>
                    <a:lnTo>
                      <a:pt x="113" y="1238"/>
                    </a:lnTo>
                    <a:cubicBezTo>
                      <a:pt x="51" y="1238"/>
                      <a:pt x="0" y="1187"/>
                      <a:pt x="0" y="1125"/>
                    </a:cubicBezTo>
                    <a:lnTo>
                      <a:pt x="0" y="113"/>
                    </a:lnTo>
                    <a:cubicBezTo>
                      <a:pt x="0" y="51"/>
                      <a:pt x="51" y="0"/>
                      <a:pt x="113" y="0"/>
                    </a:cubicBezTo>
                    <a:lnTo>
                      <a:pt x="1484" y="0"/>
                    </a:lnTo>
                    <a:cubicBezTo>
                      <a:pt x="1546" y="0"/>
                      <a:pt x="1597" y="51"/>
                      <a:pt x="1597" y="113"/>
                    </a:cubicBezTo>
                    <a:lnTo>
                      <a:pt x="1597" y="1125"/>
                    </a:lnTo>
                    <a:cubicBezTo>
                      <a:pt x="1597" y="1187"/>
                      <a:pt x="1546" y="1238"/>
                      <a:pt x="1484" y="12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mj-lt"/>
                </a:endParaRPr>
              </a:p>
            </p:txBody>
          </p:sp>
        </p:grpSp>
        <p:sp>
          <p:nvSpPr>
            <p:cNvPr id="2298" name="矩形 2297"/>
            <p:cNvSpPr/>
            <p:nvPr/>
          </p:nvSpPr>
          <p:spPr>
            <a:xfrm>
              <a:off x="10185100" y="3480966"/>
              <a:ext cx="1321067" cy="276999"/>
            </a:xfrm>
            <a:prstGeom prst="rect">
              <a:avLst/>
            </a:prstGeom>
          </p:spPr>
          <p:txBody>
            <a:bodyPr wrap="none">
              <a:spAutoFit/>
            </a:bodyPr>
            <a:lstStyle/>
            <a:p>
              <a:r>
                <a:rPr lang="en-US" altLang="zh-CN" sz="1200" dirty="0" smtClean="0">
                  <a:latin typeface="+mj-lt"/>
                  <a:ea typeface="Microsoft Yahei" panose="020B0503020204020204" pitchFamily="34" charset="-122"/>
                </a:rPr>
                <a:t>Remote control</a:t>
              </a:r>
              <a:endParaRPr lang="zh-CN" altLang="en-US" sz="1200" dirty="0">
                <a:latin typeface="+mj-lt"/>
              </a:endParaRPr>
            </a:p>
          </p:txBody>
        </p:sp>
        <p:cxnSp>
          <p:nvCxnSpPr>
            <p:cNvPr id="2300" name="直接箭头连接符 2299"/>
            <p:cNvCxnSpPr>
              <a:endCxn id="2132" idx="3"/>
            </p:cNvCxnSpPr>
            <p:nvPr/>
          </p:nvCxnSpPr>
          <p:spPr>
            <a:xfrm flipH="1" flipV="1">
              <a:off x="8460606" y="1903246"/>
              <a:ext cx="604112" cy="1233803"/>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01" name="直接箭头连接符 2300"/>
            <p:cNvCxnSpPr>
              <a:endCxn id="2133" idx="3"/>
            </p:cNvCxnSpPr>
            <p:nvPr/>
          </p:nvCxnSpPr>
          <p:spPr>
            <a:xfrm flipH="1" flipV="1">
              <a:off x="8460606" y="3018041"/>
              <a:ext cx="580275" cy="113425"/>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04" name="直接箭头连接符 2303"/>
            <p:cNvCxnSpPr>
              <a:endCxn id="2134" idx="3"/>
            </p:cNvCxnSpPr>
            <p:nvPr/>
          </p:nvCxnSpPr>
          <p:spPr>
            <a:xfrm flipH="1">
              <a:off x="8460606" y="3150954"/>
              <a:ext cx="596769" cy="981882"/>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07" name="直接箭头连接符 2306"/>
            <p:cNvCxnSpPr>
              <a:endCxn id="2135" idx="3"/>
            </p:cNvCxnSpPr>
            <p:nvPr/>
          </p:nvCxnSpPr>
          <p:spPr>
            <a:xfrm flipH="1">
              <a:off x="8460606" y="3254371"/>
              <a:ext cx="589330" cy="199326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12" name="直接箭头连接符 2311"/>
            <p:cNvCxnSpPr/>
            <p:nvPr/>
          </p:nvCxnSpPr>
          <p:spPr>
            <a:xfrm flipV="1">
              <a:off x="10154649" y="3169830"/>
              <a:ext cx="479820" cy="0"/>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012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Main Functions of </a:t>
            </a:r>
            <a:r>
              <a:rPr lang="en-US" dirty="0" err="1" smtClean="0">
                <a:latin typeface="Huawei Sans" panose="020C0503030203020204" pitchFamily="34" charset="0"/>
              </a:rPr>
              <a:t>DeviceManager</a:t>
            </a:r>
            <a:endParaRPr lang="en-US" dirty="0">
              <a:latin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800" dirty="0" err="1" smtClean="0">
                <a:latin typeface="Huawei Sans" panose="020C0503030203020204" pitchFamily="34" charset="0"/>
              </a:rPr>
              <a:t>DeviceManager</a:t>
            </a:r>
            <a:r>
              <a:rPr lang="en-US" sz="1800" dirty="0" smtClean="0">
                <a:latin typeface="Huawei Sans" panose="020C0503030203020204" pitchFamily="34" charset="0"/>
              </a:rPr>
              <a:t> is storage management software designed by Huawei for a single storage system. It can help you easily configure, manage, and maintain storage devices.</a:t>
            </a:r>
          </a:p>
          <a:p>
            <a:pPr algn="l"/>
            <a:r>
              <a:rPr lang="en-US" sz="1800" dirty="0" smtClean="0">
                <a:latin typeface="Huawei Sans" panose="020C0503030203020204" pitchFamily="34" charset="0"/>
              </a:rPr>
              <a:t>Main software functions include storage resource allocation, user management, data protection feature management, device performance monitoring, and alarm management.</a:t>
            </a:r>
          </a:p>
          <a:p>
            <a:endParaRPr lang="en-US" altLang="zh-CN" sz="1800" dirty="0">
              <a:latin typeface="Huawei Sans" panose="020C0503030203020204" pitchFamily="34" charset="0"/>
              <a:sym typeface="Huawei Sans" panose="020C0503030203020204" pitchFamily="34" charset="0"/>
            </a:endParaRPr>
          </a:p>
        </p:txBody>
      </p:sp>
      <p:pic>
        <p:nvPicPr>
          <p:cNvPr id="1026" name="Picture 2" descr="C:\Users\dwx889475\AppData\Roaming\eSpace_Desktop\UserData\dwx889475\imagefiles\originalImgfiles\47A5D16E-DE01-4E14-B588-E91A9375F0A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329" y="2957600"/>
            <a:ext cx="6502184" cy="296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9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pPr algn="l"/>
            <a:r>
              <a:rPr lang="en-US" dirty="0"/>
              <a:t>As the cost of storage devices decreases, large-capacity storage devices are being used by more and more enterprises to store data generated by service application and IT systems, such as email, documents, service data, and data backups. Effective management of storage devices is therefore critical to the continuity and stability of enterprise services.</a:t>
            </a:r>
            <a:endParaRPr lang="en-US" dirty="0">
              <a:latin typeface="Huawei Sans" panose="020C0503030203020204" pitchFamily="34" charset="0"/>
            </a:endParaRPr>
          </a:p>
        </p:txBody>
      </p:sp>
    </p:spTree>
    <p:extLst>
      <p:ext uri="{BB962C8B-B14F-4D97-AF65-F5344CB8AC3E}">
        <p14:creationId xmlns:p14="http://schemas.microsoft.com/office/powerpoint/2010/main" val="14214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Home Page of </a:t>
            </a:r>
            <a:r>
              <a:rPr lang="en-US" dirty="0" err="1" smtClean="0">
                <a:latin typeface="Huawei Sans" panose="020C0503030203020204" pitchFamily="34" charset="0"/>
              </a:rPr>
              <a:t>DeviceManager</a:t>
            </a:r>
            <a:endParaRPr lang="en-US" dirty="0">
              <a:latin typeface="Huawei Sans" panose="020C0503030203020204" pitchFamily="34" charset="0"/>
            </a:endParaRPr>
          </a:p>
        </p:txBody>
      </p:sp>
      <p:pic>
        <p:nvPicPr>
          <p:cNvPr id="2050" name="Picture 2" descr="C:\Users\dwx889475\AppData\Roaming\eSpace_Desktop\UserData\dwx889475\imagefiles\originalImgfiles\6C199DFB-ACC5-4DAF-B5CE-2F128CEDAB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213" y="1658371"/>
            <a:ext cx="9638753" cy="393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1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Introduction to </a:t>
            </a:r>
            <a:r>
              <a:rPr lang="en-US" dirty="0" err="1" smtClean="0">
                <a:latin typeface="Huawei Sans" panose="020C0503030203020204" pitchFamily="34" charset="0"/>
              </a:rPr>
              <a:t>SmartKit</a:t>
            </a:r>
            <a:endParaRPr lang="en-US" altLang="zh-CN" dirty="0">
              <a:latin typeface="Huawei Sans" panose="020C0503030203020204" pitchFamily="34" charset="0"/>
              <a:sym typeface="Huawei Sans" panose="020C0503030203020204" pitchFamily="34" charset="0"/>
            </a:endParaRPr>
          </a:p>
        </p:txBody>
      </p:sp>
      <p:grpSp>
        <p:nvGrpSpPr>
          <p:cNvPr id="5" name="组合 4"/>
          <p:cNvGrpSpPr/>
          <p:nvPr/>
        </p:nvGrpSpPr>
        <p:grpSpPr>
          <a:xfrm>
            <a:off x="3757740" y="2837781"/>
            <a:ext cx="4676520" cy="1457754"/>
            <a:chOff x="773322" y="2876634"/>
            <a:chExt cx="4676520" cy="1457754"/>
          </a:xfrm>
        </p:grpSpPr>
        <p:sp>
          <p:nvSpPr>
            <p:cNvPr id="6" name="TextBox 39"/>
            <p:cNvSpPr txBox="1"/>
            <p:nvPr/>
          </p:nvSpPr>
          <p:spPr>
            <a:xfrm>
              <a:off x="1918918" y="3092276"/>
              <a:ext cx="3530924" cy="369223"/>
            </a:xfrm>
            <a:prstGeom prst="rect">
              <a:avLst/>
            </a:prstGeom>
            <a:noFill/>
            <a:effectLst/>
          </p:spPr>
          <p:txBody>
            <a:bodyPr wrap="square" lIns="91326" tIns="45666" rIns="91326" bIns="45666" rtlCol="0">
              <a:noAutofit/>
            </a:bodyPr>
            <a:lstStyle/>
            <a:p>
              <a:pPr algn="ctr" fontAlgn="ctr">
                <a:defRPr/>
              </a:pPr>
              <a:r>
                <a:rPr lang="en-US" b="1" dirty="0" smtClean="0">
                  <a:latin typeface="Huawei Sans" panose="020C0503030203020204" pitchFamily="34" charset="0"/>
                </a:rPr>
                <a:t>2. Scenario-based guidance</a:t>
              </a:r>
              <a:endParaRPr lang="en-US" altLang="zh-CN"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extBox 42"/>
            <p:cNvSpPr txBox="1"/>
            <p:nvPr/>
          </p:nvSpPr>
          <p:spPr>
            <a:xfrm>
              <a:off x="2157126" y="3487801"/>
              <a:ext cx="2862811" cy="671793"/>
            </a:xfrm>
            <a:prstGeom prst="rect">
              <a:avLst/>
            </a:prstGeom>
            <a:noFill/>
            <a:effectLst/>
          </p:spPr>
          <p:txBody>
            <a:bodyPr wrap="square" lIns="143940" tIns="0" rIns="143940" bIns="0" rtlCol="0" anchor="ctr" anchorCtr="0">
              <a:noAutofit/>
            </a:bodyPr>
            <a:lstStyle/>
            <a:p>
              <a:pPr fontAlgn="ctr">
                <a:defRPr/>
              </a:pPr>
              <a:r>
                <a:rPr lang="en-US" sz="1400" b="1" dirty="0" smtClean="0">
                  <a:solidFill>
                    <a:schemeClr val="tx1">
                      <a:lumMod val="50000"/>
                      <a:lumOff val="50000"/>
                    </a:schemeClr>
                  </a:solidFill>
                  <a:latin typeface="Huawei Sans" panose="020C0503030203020204" pitchFamily="34" charset="0"/>
                </a:rPr>
                <a:t>Tools specific to each O&amp;M scenario can be downloaded on demand.</a:t>
              </a:r>
              <a:endParaRPr lang="en-US" altLang="zh-CN" sz="1400" b="1" kern="0" dirty="0">
                <a:solidFill>
                  <a:schemeClr val="tx1">
                    <a:lumMod val="50000"/>
                    <a:lumOff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 name="组合 47"/>
            <p:cNvGrpSpPr/>
            <p:nvPr/>
          </p:nvGrpSpPr>
          <p:grpSpPr>
            <a:xfrm>
              <a:off x="773322" y="2876634"/>
              <a:ext cx="1145596" cy="1449297"/>
              <a:chOff x="588338" y="1009227"/>
              <a:chExt cx="859462" cy="1087308"/>
            </a:xfrm>
          </p:grpSpPr>
          <p:sp>
            <p:nvSpPr>
              <p:cNvPr id="11" name="Freeform 6"/>
              <p:cNvSpPr>
                <a:spLocks noChangeAspect="1"/>
              </p:cNvSpPr>
              <p:nvPr/>
            </p:nvSpPr>
            <p:spPr bwMode="auto">
              <a:xfrm>
                <a:off x="588338" y="1009227"/>
                <a:ext cx="859462" cy="1087308"/>
              </a:xfrm>
              <a:custGeom>
                <a:avLst/>
                <a:gdLst>
                  <a:gd name="T0" fmla="*/ 1704 w 3410"/>
                  <a:gd name="T1" fmla="*/ 4314 h 4314"/>
                  <a:gd name="T2" fmla="*/ 2050 w 3410"/>
                  <a:gd name="T3" fmla="*/ 3924 h 4314"/>
                  <a:gd name="T4" fmla="*/ 2424 w 3410"/>
                  <a:gd name="T5" fmla="*/ 3508 h 4314"/>
                  <a:gd name="T6" fmla="*/ 2700 w 3410"/>
                  <a:gd name="T7" fmla="*/ 3192 h 4314"/>
                  <a:gd name="T8" fmla="*/ 2872 w 3410"/>
                  <a:gd name="T9" fmla="*/ 2984 h 4314"/>
                  <a:gd name="T10" fmla="*/ 3028 w 3410"/>
                  <a:gd name="T11" fmla="*/ 2784 h 4314"/>
                  <a:gd name="T12" fmla="*/ 3098 w 3410"/>
                  <a:gd name="T13" fmla="*/ 2686 h 4314"/>
                  <a:gd name="T14" fmla="*/ 3170 w 3410"/>
                  <a:gd name="T15" fmla="*/ 2574 h 4314"/>
                  <a:gd name="T16" fmla="*/ 3232 w 3410"/>
                  <a:gd name="T17" fmla="*/ 2460 h 4314"/>
                  <a:gd name="T18" fmla="*/ 3286 w 3410"/>
                  <a:gd name="T19" fmla="*/ 2342 h 4314"/>
                  <a:gd name="T20" fmla="*/ 3330 w 3410"/>
                  <a:gd name="T21" fmla="*/ 2220 h 4314"/>
                  <a:gd name="T22" fmla="*/ 3364 w 3410"/>
                  <a:gd name="T23" fmla="*/ 2096 h 4314"/>
                  <a:gd name="T24" fmla="*/ 3390 w 3410"/>
                  <a:gd name="T25" fmla="*/ 1968 h 4314"/>
                  <a:gd name="T26" fmla="*/ 3404 w 3410"/>
                  <a:gd name="T27" fmla="*/ 1838 h 4314"/>
                  <a:gd name="T28" fmla="*/ 3410 w 3410"/>
                  <a:gd name="T29" fmla="*/ 1706 h 4314"/>
                  <a:gd name="T30" fmla="*/ 3406 w 3410"/>
                  <a:gd name="T31" fmla="*/ 1618 h 4314"/>
                  <a:gd name="T32" fmla="*/ 3390 w 3410"/>
                  <a:gd name="T33" fmla="*/ 1446 h 4314"/>
                  <a:gd name="T34" fmla="*/ 3356 w 3410"/>
                  <a:gd name="T35" fmla="*/ 1280 h 4314"/>
                  <a:gd name="T36" fmla="*/ 3306 w 3410"/>
                  <a:gd name="T37" fmla="*/ 1120 h 4314"/>
                  <a:gd name="T38" fmla="*/ 3240 w 3410"/>
                  <a:gd name="T39" fmla="*/ 966 h 4314"/>
                  <a:gd name="T40" fmla="*/ 3162 w 3410"/>
                  <a:gd name="T41" fmla="*/ 822 h 4314"/>
                  <a:gd name="T42" fmla="*/ 3070 w 3410"/>
                  <a:gd name="T43" fmla="*/ 686 h 4314"/>
                  <a:gd name="T44" fmla="*/ 2966 w 3410"/>
                  <a:gd name="T45" fmla="*/ 560 h 4314"/>
                  <a:gd name="T46" fmla="*/ 2850 w 3410"/>
                  <a:gd name="T47" fmla="*/ 444 h 4314"/>
                  <a:gd name="T48" fmla="*/ 2724 w 3410"/>
                  <a:gd name="T49" fmla="*/ 340 h 4314"/>
                  <a:gd name="T50" fmla="*/ 2588 w 3410"/>
                  <a:gd name="T51" fmla="*/ 248 h 4314"/>
                  <a:gd name="T52" fmla="*/ 2444 w 3410"/>
                  <a:gd name="T53" fmla="*/ 168 h 4314"/>
                  <a:gd name="T54" fmla="*/ 2290 w 3410"/>
                  <a:gd name="T55" fmla="*/ 104 h 4314"/>
                  <a:gd name="T56" fmla="*/ 2130 w 3410"/>
                  <a:gd name="T57" fmla="*/ 54 h 4314"/>
                  <a:gd name="T58" fmla="*/ 1964 w 3410"/>
                  <a:gd name="T59" fmla="*/ 20 h 4314"/>
                  <a:gd name="T60" fmla="*/ 1792 w 3410"/>
                  <a:gd name="T61" fmla="*/ 2 h 4314"/>
                  <a:gd name="T62" fmla="*/ 1704 w 3410"/>
                  <a:gd name="T63" fmla="*/ 0 h 4314"/>
                  <a:gd name="T64" fmla="*/ 1530 w 3410"/>
                  <a:gd name="T65" fmla="*/ 10 h 4314"/>
                  <a:gd name="T66" fmla="*/ 1360 w 3410"/>
                  <a:gd name="T67" fmla="*/ 36 h 4314"/>
                  <a:gd name="T68" fmla="*/ 1198 w 3410"/>
                  <a:gd name="T69" fmla="*/ 78 h 4314"/>
                  <a:gd name="T70" fmla="*/ 1040 w 3410"/>
                  <a:gd name="T71" fmla="*/ 134 h 4314"/>
                  <a:gd name="T72" fmla="*/ 892 w 3410"/>
                  <a:gd name="T73" fmla="*/ 206 h 4314"/>
                  <a:gd name="T74" fmla="*/ 752 w 3410"/>
                  <a:gd name="T75" fmla="*/ 292 h 4314"/>
                  <a:gd name="T76" fmla="*/ 620 w 3410"/>
                  <a:gd name="T77" fmla="*/ 390 h 4314"/>
                  <a:gd name="T78" fmla="*/ 500 w 3410"/>
                  <a:gd name="T79" fmla="*/ 500 h 4314"/>
                  <a:gd name="T80" fmla="*/ 388 w 3410"/>
                  <a:gd name="T81" fmla="*/ 620 h 4314"/>
                  <a:gd name="T82" fmla="*/ 290 w 3410"/>
                  <a:gd name="T83" fmla="*/ 752 h 4314"/>
                  <a:gd name="T84" fmla="*/ 206 w 3410"/>
                  <a:gd name="T85" fmla="*/ 892 h 4314"/>
                  <a:gd name="T86" fmla="*/ 134 w 3410"/>
                  <a:gd name="T87" fmla="*/ 1042 h 4314"/>
                  <a:gd name="T88" fmla="*/ 76 w 3410"/>
                  <a:gd name="T89" fmla="*/ 1198 h 4314"/>
                  <a:gd name="T90" fmla="*/ 34 w 3410"/>
                  <a:gd name="T91" fmla="*/ 1362 h 4314"/>
                  <a:gd name="T92" fmla="*/ 8 w 3410"/>
                  <a:gd name="T93" fmla="*/ 1530 h 4314"/>
                  <a:gd name="T94" fmla="*/ 0 w 3410"/>
                  <a:gd name="T95" fmla="*/ 1706 h 4314"/>
                  <a:gd name="T96" fmla="*/ 0 w 3410"/>
                  <a:gd name="T97" fmla="*/ 1772 h 4314"/>
                  <a:gd name="T98" fmla="*/ 10 w 3410"/>
                  <a:gd name="T99" fmla="*/ 1902 h 4314"/>
                  <a:gd name="T100" fmla="*/ 30 w 3410"/>
                  <a:gd name="T101" fmla="*/ 2030 h 4314"/>
                  <a:gd name="T102" fmla="*/ 60 w 3410"/>
                  <a:gd name="T103" fmla="*/ 2158 h 4314"/>
                  <a:gd name="T104" fmla="*/ 100 w 3410"/>
                  <a:gd name="T105" fmla="*/ 2282 h 4314"/>
                  <a:gd name="T106" fmla="*/ 148 w 3410"/>
                  <a:gd name="T107" fmla="*/ 2402 h 4314"/>
                  <a:gd name="T108" fmla="*/ 206 w 3410"/>
                  <a:gd name="T109" fmla="*/ 2518 h 4314"/>
                  <a:gd name="T110" fmla="*/ 274 w 3410"/>
                  <a:gd name="T111" fmla="*/ 2632 h 4314"/>
                  <a:gd name="T112" fmla="*/ 310 w 3410"/>
                  <a:gd name="T113" fmla="*/ 2686 h 4314"/>
                  <a:gd name="T114" fmla="*/ 456 w 3410"/>
                  <a:gd name="T115" fmla="*/ 2884 h 4314"/>
                  <a:gd name="T116" fmla="*/ 622 w 3410"/>
                  <a:gd name="T117" fmla="*/ 3088 h 4314"/>
                  <a:gd name="T118" fmla="*/ 798 w 3410"/>
                  <a:gd name="T119" fmla="*/ 3296 h 4314"/>
                  <a:gd name="T120" fmla="*/ 1172 w 3410"/>
                  <a:gd name="T121" fmla="*/ 3718 h 4314"/>
                  <a:gd name="T122" fmla="*/ 1538 w 3410"/>
                  <a:gd name="T123" fmla="*/ 4124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0" h="4314">
                    <a:moveTo>
                      <a:pt x="1704" y="4314"/>
                    </a:moveTo>
                    <a:lnTo>
                      <a:pt x="1704" y="4314"/>
                    </a:lnTo>
                    <a:lnTo>
                      <a:pt x="1872" y="4124"/>
                    </a:lnTo>
                    <a:lnTo>
                      <a:pt x="2050" y="3924"/>
                    </a:lnTo>
                    <a:lnTo>
                      <a:pt x="2236" y="3718"/>
                    </a:lnTo>
                    <a:lnTo>
                      <a:pt x="2424" y="3508"/>
                    </a:lnTo>
                    <a:lnTo>
                      <a:pt x="2610" y="3296"/>
                    </a:lnTo>
                    <a:lnTo>
                      <a:pt x="2700" y="3192"/>
                    </a:lnTo>
                    <a:lnTo>
                      <a:pt x="2788" y="3088"/>
                    </a:lnTo>
                    <a:lnTo>
                      <a:pt x="2872" y="2984"/>
                    </a:lnTo>
                    <a:lnTo>
                      <a:pt x="2952" y="2884"/>
                    </a:lnTo>
                    <a:lnTo>
                      <a:pt x="3028" y="2784"/>
                    </a:lnTo>
                    <a:lnTo>
                      <a:pt x="3098" y="2686"/>
                    </a:lnTo>
                    <a:lnTo>
                      <a:pt x="3098" y="2686"/>
                    </a:lnTo>
                    <a:lnTo>
                      <a:pt x="3136" y="2630"/>
                    </a:lnTo>
                    <a:lnTo>
                      <a:pt x="3170" y="2574"/>
                    </a:lnTo>
                    <a:lnTo>
                      <a:pt x="3202" y="2518"/>
                    </a:lnTo>
                    <a:lnTo>
                      <a:pt x="3232" y="2460"/>
                    </a:lnTo>
                    <a:lnTo>
                      <a:pt x="3260" y="2400"/>
                    </a:lnTo>
                    <a:lnTo>
                      <a:pt x="3286" y="2342"/>
                    </a:lnTo>
                    <a:lnTo>
                      <a:pt x="3310" y="2280"/>
                    </a:lnTo>
                    <a:lnTo>
                      <a:pt x="3330" y="2220"/>
                    </a:lnTo>
                    <a:lnTo>
                      <a:pt x="3348" y="2158"/>
                    </a:lnTo>
                    <a:lnTo>
                      <a:pt x="3364" y="2096"/>
                    </a:lnTo>
                    <a:lnTo>
                      <a:pt x="3378" y="2032"/>
                    </a:lnTo>
                    <a:lnTo>
                      <a:pt x="3390" y="1968"/>
                    </a:lnTo>
                    <a:lnTo>
                      <a:pt x="3398" y="1904"/>
                    </a:lnTo>
                    <a:lnTo>
                      <a:pt x="3404" y="1838"/>
                    </a:lnTo>
                    <a:lnTo>
                      <a:pt x="3408" y="1772"/>
                    </a:lnTo>
                    <a:lnTo>
                      <a:pt x="3410" y="1706"/>
                    </a:lnTo>
                    <a:lnTo>
                      <a:pt x="3410" y="1706"/>
                    </a:lnTo>
                    <a:lnTo>
                      <a:pt x="3406" y="1618"/>
                    </a:lnTo>
                    <a:lnTo>
                      <a:pt x="3400" y="1530"/>
                    </a:lnTo>
                    <a:lnTo>
                      <a:pt x="3390" y="1446"/>
                    </a:lnTo>
                    <a:lnTo>
                      <a:pt x="3374" y="1362"/>
                    </a:lnTo>
                    <a:lnTo>
                      <a:pt x="3356" y="1280"/>
                    </a:lnTo>
                    <a:lnTo>
                      <a:pt x="3332" y="1198"/>
                    </a:lnTo>
                    <a:lnTo>
                      <a:pt x="3306" y="1120"/>
                    </a:lnTo>
                    <a:lnTo>
                      <a:pt x="3276" y="1042"/>
                    </a:lnTo>
                    <a:lnTo>
                      <a:pt x="3240" y="966"/>
                    </a:lnTo>
                    <a:lnTo>
                      <a:pt x="3204" y="892"/>
                    </a:lnTo>
                    <a:lnTo>
                      <a:pt x="3162" y="822"/>
                    </a:lnTo>
                    <a:lnTo>
                      <a:pt x="3118" y="752"/>
                    </a:lnTo>
                    <a:lnTo>
                      <a:pt x="3070" y="686"/>
                    </a:lnTo>
                    <a:lnTo>
                      <a:pt x="3020" y="620"/>
                    </a:lnTo>
                    <a:lnTo>
                      <a:pt x="2966" y="560"/>
                    </a:lnTo>
                    <a:lnTo>
                      <a:pt x="2910" y="500"/>
                    </a:lnTo>
                    <a:lnTo>
                      <a:pt x="2850" y="444"/>
                    </a:lnTo>
                    <a:lnTo>
                      <a:pt x="2788" y="390"/>
                    </a:lnTo>
                    <a:lnTo>
                      <a:pt x="2724" y="340"/>
                    </a:lnTo>
                    <a:lnTo>
                      <a:pt x="2658" y="292"/>
                    </a:lnTo>
                    <a:lnTo>
                      <a:pt x="2588" y="248"/>
                    </a:lnTo>
                    <a:lnTo>
                      <a:pt x="2516" y="206"/>
                    </a:lnTo>
                    <a:lnTo>
                      <a:pt x="2444" y="168"/>
                    </a:lnTo>
                    <a:lnTo>
                      <a:pt x="2368" y="134"/>
                    </a:lnTo>
                    <a:lnTo>
                      <a:pt x="2290" y="104"/>
                    </a:lnTo>
                    <a:lnTo>
                      <a:pt x="2212" y="78"/>
                    </a:lnTo>
                    <a:lnTo>
                      <a:pt x="2130" y="54"/>
                    </a:lnTo>
                    <a:lnTo>
                      <a:pt x="2048" y="36"/>
                    </a:lnTo>
                    <a:lnTo>
                      <a:pt x="1964" y="20"/>
                    </a:lnTo>
                    <a:lnTo>
                      <a:pt x="1878" y="10"/>
                    </a:lnTo>
                    <a:lnTo>
                      <a:pt x="1792" y="2"/>
                    </a:lnTo>
                    <a:lnTo>
                      <a:pt x="1704" y="0"/>
                    </a:lnTo>
                    <a:lnTo>
                      <a:pt x="1704" y="0"/>
                    </a:lnTo>
                    <a:lnTo>
                      <a:pt x="1616" y="2"/>
                    </a:lnTo>
                    <a:lnTo>
                      <a:pt x="1530" y="10"/>
                    </a:lnTo>
                    <a:lnTo>
                      <a:pt x="1444" y="20"/>
                    </a:lnTo>
                    <a:lnTo>
                      <a:pt x="1360" y="36"/>
                    </a:lnTo>
                    <a:lnTo>
                      <a:pt x="1278" y="54"/>
                    </a:lnTo>
                    <a:lnTo>
                      <a:pt x="1198" y="78"/>
                    </a:lnTo>
                    <a:lnTo>
                      <a:pt x="1118" y="104"/>
                    </a:lnTo>
                    <a:lnTo>
                      <a:pt x="1040" y="134"/>
                    </a:lnTo>
                    <a:lnTo>
                      <a:pt x="966" y="168"/>
                    </a:lnTo>
                    <a:lnTo>
                      <a:pt x="892" y="206"/>
                    </a:lnTo>
                    <a:lnTo>
                      <a:pt x="820" y="248"/>
                    </a:lnTo>
                    <a:lnTo>
                      <a:pt x="752" y="292"/>
                    </a:lnTo>
                    <a:lnTo>
                      <a:pt x="684" y="340"/>
                    </a:lnTo>
                    <a:lnTo>
                      <a:pt x="620" y="390"/>
                    </a:lnTo>
                    <a:lnTo>
                      <a:pt x="558" y="444"/>
                    </a:lnTo>
                    <a:lnTo>
                      <a:pt x="500" y="500"/>
                    </a:lnTo>
                    <a:lnTo>
                      <a:pt x="442" y="560"/>
                    </a:lnTo>
                    <a:lnTo>
                      <a:pt x="388" y="620"/>
                    </a:lnTo>
                    <a:lnTo>
                      <a:pt x="338" y="686"/>
                    </a:lnTo>
                    <a:lnTo>
                      <a:pt x="290" y="752"/>
                    </a:lnTo>
                    <a:lnTo>
                      <a:pt x="246" y="822"/>
                    </a:lnTo>
                    <a:lnTo>
                      <a:pt x="206" y="892"/>
                    </a:lnTo>
                    <a:lnTo>
                      <a:pt x="168" y="966"/>
                    </a:lnTo>
                    <a:lnTo>
                      <a:pt x="134" y="1042"/>
                    </a:lnTo>
                    <a:lnTo>
                      <a:pt x="104" y="1120"/>
                    </a:lnTo>
                    <a:lnTo>
                      <a:pt x="76" y="1198"/>
                    </a:lnTo>
                    <a:lnTo>
                      <a:pt x="54" y="1280"/>
                    </a:lnTo>
                    <a:lnTo>
                      <a:pt x="34" y="1362"/>
                    </a:lnTo>
                    <a:lnTo>
                      <a:pt x="20" y="1446"/>
                    </a:lnTo>
                    <a:lnTo>
                      <a:pt x="8" y="1530"/>
                    </a:lnTo>
                    <a:lnTo>
                      <a:pt x="2" y="1618"/>
                    </a:lnTo>
                    <a:lnTo>
                      <a:pt x="0" y="1706"/>
                    </a:lnTo>
                    <a:lnTo>
                      <a:pt x="0" y="1706"/>
                    </a:lnTo>
                    <a:lnTo>
                      <a:pt x="0" y="1772"/>
                    </a:lnTo>
                    <a:lnTo>
                      <a:pt x="4" y="1836"/>
                    </a:lnTo>
                    <a:lnTo>
                      <a:pt x="10" y="1902"/>
                    </a:lnTo>
                    <a:lnTo>
                      <a:pt x="20" y="1966"/>
                    </a:lnTo>
                    <a:lnTo>
                      <a:pt x="30" y="2030"/>
                    </a:lnTo>
                    <a:lnTo>
                      <a:pt x="44" y="2094"/>
                    </a:lnTo>
                    <a:lnTo>
                      <a:pt x="60" y="2158"/>
                    </a:lnTo>
                    <a:lnTo>
                      <a:pt x="78" y="2220"/>
                    </a:lnTo>
                    <a:lnTo>
                      <a:pt x="100" y="2282"/>
                    </a:lnTo>
                    <a:lnTo>
                      <a:pt x="122" y="2342"/>
                    </a:lnTo>
                    <a:lnTo>
                      <a:pt x="148" y="2402"/>
                    </a:lnTo>
                    <a:lnTo>
                      <a:pt x="176" y="2460"/>
                    </a:lnTo>
                    <a:lnTo>
                      <a:pt x="206" y="2518"/>
                    </a:lnTo>
                    <a:lnTo>
                      <a:pt x="238" y="2576"/>
                    </a:lnTo>
                    <a:lnTo>
                      <a:pt x="274" y="2632"/>
                    </a:lnTo>
                    <a:lnTo>
                      <a:pt x="310" y="2686"/>
                    </a:lnTo>
                    <a:lnTo>
                      <a:pt x="310" y="2686"/>
                    </a:lnTo>
                    <a:lnTo>
                      <a:pt x="380" y="2784"/>
                    </a:lnTo>
                    <a:lnTo>
                      <a:pt x="456" y="2884"/>
                    </a:lnTo>
                    <a:lnTo>
                      <a:pt x="536" y="2984"/>
                    </a:lnTo>
                    <a:lnTo>
                      <a:pt x="622" y="3088"/>
                    </a:lnTo>
                    <a:lnTo>
                      <a:pt x="708" y="3192"/>
                    </a:lnTo>
                    <a:lnTo>
                      <a:pt x="798" y="3296"/>
                    </a:lnTo>
                    <a:lnTo>
                      <a:pt x="984" y="3508"/>
                    </a:lnTo>
                    <a:lnTo>
                      <a:pt x="1172" y="3718"/>
                    </a:lnTo>
                    <a:lnTo>
                      <a:pt x="1358" y="3924"/>
                    </a:lnTo>
                    <a:lnTo>
                      <a:pt x="1538" y="4124"/>
                    </a:lnTo>
                    <a:lnTo>
                      <a:pt x="1704" y="4314"/>
                    </a:lnTo>
                    <a:close/>
                  </a:path>
                </a:pathLst>
              </a:custGeom>
              <a:solidFill>
                <a:srgbClr val="0076B0"/>
              </a:solidFill>
              <a:ln w="25400">
                <a:solidFill>
                  <a:srgbClr val="0076B0"/>
                </a:solidFill>
              </a:ln>
            </p:spPr>
            <p:txBody>
              <a:bodyPr vert="horz" wrap="square" lIns="121882" tIns="60941" rIns="121882" bIns="60941" numCol="1" anchor="t" anchorCtr="0" compatLnSpc="1">
                <a:prstTxWarp prst="textNoShape">
                  <a:avLst/>
                </a:prstTxWarp>
                <a:noAutofit/>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椭圆 11"/>
              <p:cNvSpPr/>
              <p:nvPr/>
            </p:nvSpPr>
            <p:spPr bwMode="auto">
              <a:xfrm>
                <a:off x="588338" y="1009227"/>
                <a:ext cx="859462" cy="859462"/>
              </a:xfrm>
              <a:prstGeom prst="ellipse">
                <a:avLst/>
              </a:prstGeom>
              <a:solidFill>
                <a:schemeClr val="bg1"/>
              </a:solidFill>
              <a:ln w="25400">
                <a:solidFill>
                  <a:srgbClr val="0076B0"/>
                </a:solidFill>
              </a:ln>
              <a:extLst/>
            </p:spPr>
            <p:txBody>
              <a:bodyPr vert="horz" wrap="square" lIns="121882" tIns="60941" rIns="121882" bIns="60941" numCol="1" anchor="t" anchorCtr="0" compatLnSpc="1">
                <a:prstTxWarp prst="textNoShape">
                  <a:avLst/>
                </a:prstTxWarp>
                <a:noAutofit/>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9" name="直接连接符 8"/>
            <p:cNvCxnSpPr/>
            <p:nvPr/>
          </p:nvCxnSpPr>
          <p:spPr>
            <a:xfrm>
              <a:off x="1345780" y="4334388"/>
              <a:ext cx="26087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63"/>
            <p:cNvSpPr>
              <a:spLocks/>
            </p:cNvSpPr>
            <p:nvPr/>
          </p:nvSpPr>
          <p:spPr bwMode="auto">
            <a:xfrm rot="14809691">
              <a:off x="1125120" y="3220619"/>
              <a:ext cx="441995" cy="538711"/>
            </a:xfrm>
            <a:custGeom>
              <a:avLst/>
              <a:gdLst/>
              <a:ahLst/>
              <a:cxnLst>
                <a:cxn ang="0">
                  <a:pos x="4913" y="0"/>
                </a:cxn>
                <a:cxn ang="0">
                  <a:pos x="11380" y="9251"/>
                </a:cxn>
                <a:cxn ang="0">
                  <a:pos x="8661" y="9251"/>
                </a:cxn>
                <a:cxn ang="0">
                  <a:pos x="8667" y="9270"/>
                </a:cxn>
                <a:cxn ang="0">
                  <a:pos x="4712" y="9270"/>
                </a:cxn>
                <a:cxn ang="0">
                  <a:pos x="6491" y="16420"/>
                </a:cxn>
                <a:cxn ang="0">
                  <a:pos x="0" y="7132"/>
                </a:cxn>
                <a:cxn ang="0">
                  <a:pos x="6689" y="7132"/>
                </a:cxn>
                <a:cxn ang="0">
                  <a:pos x="4913" y="0"/>
                </a:cxn>
              </a:cxnLst>
              <a:rect l="0" t="0" r="r" b="b"/>
              <a:pathLst>
                <a:path w="11380" h="16420">
                  <a:moveTo>
                    <a:pt x="4913" y="0"/>
                  </a:moveTo>
                  <a:lnTo>
                    <a:pt x="11380" y="9251"/>
                  </a:lnTo>
                  <a:lnTo>
                    <a:pt x="8661" y="9251"/>
                  </a:lnTo>
                  <a:lnTo>
                    <a:pt x="8667" y="9270"/>
                  </a:lnTo>
                  <a:lnTo>
                    <a:pt x="4712" y="9270"/>
                  </a:lnTo>
                  <a:lnTo>
                    <a:pt x="6491" y="16420"/>
                  </a:lnTo>
                  <a:lnTo>
                    <a:pt x="0" y="7132"/>
                  </a:lnTo>
                  <a:lnTo>
                    <a:pt x="6689" y="7132"/>
                  </a:lnTo>
                  <a:lnTo>
                    <a:pt x="4913" y="0"/>
                  </a:lnTo>
                  <a:close/>
                </a:path>
              </a:pathLst>
            </a:custGeom>
            <a:solidFill>
              <a:srgbClr val="0076B0"/>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vert="horz" wrap="square" lIns="121872" tIns="60936" rIns="121872" bIns="60936" numCol="1" anchor="t" anchorCtr="0" compatLnSpc="1">
              <a:prstTxWarp prst="textNoShape">
                <a:avLst/>
              </a:prstTxWarp>
              <a:noAutofit/>
            </a:bodyPr>
            <a:lstStyle/>
            <a:p>
              <a:pPr fontAlgn="ct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 name="组合 12"/>
          <p:cNvGrpSpPr/>
          <p:nvPr/>
        </p:nvGrpSpPr>
        <p:grpSpPr>
          <a:xfrm>
            <a:off x="1011364" y="1250376"/>
            <a:ext cx="4482808" cy="1457754"/>
            <a:chOff x="739751" y="1097340"/>
            <a:chExt cx="4482808" cy="1457754"/>
          </a:xfrm>
        </p:grpSpPr>
        <p:sp>
          <p:nvSpPr>
            <p:cNvPr id="14" name="TextBox 38"/>
            <p:cNvSpPr txBox="1"/>
            <p:nvPr/>
          </p:nvSpPr>
          <p:spPr>
            <a:xfrm>
              <a:off x="1893604" y="1205578"/>
              <a:ext cx="2754202" cy="369223"/>
            </a:xfrm>
            <a:prstGeom prst="rect">
              <a:avLst/>
            </a:prstGeom>
            <a:noFill/>
            <a:effectLst/>
          </p:spPr>
          <p:txBody>
            <a:bodyPr wrap="square" lIns="91326" tIns="45666" rIns="91326" bIns="45666" rtlCol="0">
              <a:noAutofit/>
            </a:bodyPr>
            <a:lstStyle/>
            <a:p>
              <a:pPr algn="ctr" fontAlgn="ctr">
                <a:defRPr/>
              </a:pPr>
              <a:r>
                <a:rPr lang="en-US" b="1" dirty="0" smtClean="0">
                  <a:latin typeface="Huawei Sans" panose="020C0503030203020204" pitchFamily="34" charset="0"/>
                </a:rPr>
                <a:t>1. Unified platform</a:t>
              </a:r>
              <a:endParaRPr lang="en-US" altLang="zh-CN"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5" name="组合 8"/>
            <p:cNvGrpSpPr/>
            <p:nvPr/>
          </p:nvGrpSpPr>
          <p:grpSpPr>
            <a:xfrm>
              <a:off x="739751" y="1097340"/>
              <a:ext cx="1145596" cy="1449297"/>
              <a:chOff x="588338" y="1009227"/>
              <a:chExt cx="859462" cy="1087308"/>
            </a:xfrm>
          </p:grpSpPr>
          <p:sp>
            <p:nvSpPr>
              <p:cNvPr id="19" name="Freeform 6"/>
              <p:cNvSpPr>
                <a:spLocks noChangeAspect="1"/>
              </p:cNvSpPr>
              <p:nvPr/>
            </p:nvSpPr>
            <p:spPr bwMode="auto">
              <a:xfrm>
                <a:off x="588338" y="1009227"/>
                <a:ext cx="859462" cy="1087308"/>
              </a:xfrm>
              <a:custGeom>
                <a:avLst/>
                <a:gdLst>
                  <a:gd name="T0" fmla="*/ 1704 w 3410"/>
                  <a:gd name="T1" fmla="*/ 4314 h 4314"/>
                  <a:gd name="T2" fmla="*/ 2050 w 3410"/>
                  <a:gd name="T3" fmla="*/ 3924 h 4314"/>
                  <a:gd name="T4" fmla="*/ 2424 w 3410"/>
                  <a:gd name="T5" fmla="*/ 3508 h 4314"/>
                  <a:gd name="T6" fmla="*/ 2700 w 3410"/>
                  <a:gd name="T7" fmla="*/ 3192 h 4314"/>
                  <a:gd name="T8" fmla="*/ 2872 w 3410"/>
                  <a:gd name="T9" fmla="*/ 2984 h 4314"/>
                  <a:gd name="T10" fmla="*/ 3028 w 3410"/>
                  <a:gd name="T11" fmla="*/ 2784 h 4314"/>
                  <a:gd name="T12" fmla="*/ 3098 w 3410"/>
                  <a:gd name="T13" fmla="*/ 2686 h 4314"/>
                  <a:gd name="T14" fmla="*/ 3170 w 3410"/>
                  <a:gd name="T15" fmla="*/ 2574 h 4314"/>
                  <a:gd name="T16" fmla="*/ 3232 w 3410"/>
                  <a:gd name="T17" fmla="*/ 2460 h 4314"/>
                  <a:gd name="T18" fmla="*/ 3286 w 3410"/>
                  <a:gd name="T19" fmla="*/ 2342 h 4314"/>
                  <a:gd name="T20" fmla="*/ 3330 w 3410"/>
                  <a:gd name="T21" fmla="*/ 2220 h 4314"/>
                  <a:gd name="T22" fmla="*/ 3364 w 3410"/>
                  <a:gd name="T23" fmla="*/ 2096 h 4314"/>
                  <a:gd name="T24" fmla="*/ 3390 w 3410"/>
                  <a:gd name="T25" fmla="*/ 1968 h 4314"/>
                  <a:gd name="T26" fmla="*/ 3404 w 3410"/>
                  <a:gd name="T27" fmla="*/ 1838 h 4314"/>
                  <a:gd name="T28" fmla="*/ 3410 w 3410"/>
                  <a:gd name="T29" fmla="*/ 1706 h 4314"/>
                  <a:gd name="T30" fmla="*/ 3406 w 3410"/>
                  <a:gd name="T31" fmla="*/ 1618 h 4314"/>
                  <a:gd name="T32" fmla="*/ 3390 w 3410"/>
                  <a:gd name="T33" fmla="*/ 1446 h 4314"/>
                  <a:gd name="T34" fmla="*/ 3356 w 3410"/>
                  <a:gd name="T35" fmla="*/ 1280 h 4314"/>
                  <a:gd name="T36" fmla="*/ 3306 w 3410"/>
                  <a:gd name="T37" fmla="*/ 1120 h 4314"/>
                  <a:gd name="T38" fmla="*/ 3240 w 3410"/>
                  <a:gd name="T39" fmla="*/ 966 h 4314"/>
                  <a:gd name="T40" fmla="*/ 3162 w 3410"/>
                  <a:gd name="T41" fmla="*/ 822 h 4314"/>
                  <a:gd name="T42" fmla="*/ 3070 w 3410"/>
                  <a:gd name="T43" fmla="*/ 686 h 4314"/>
                  <a:gd name="T44" fmla="*/ 2966 w 3410"/>
                  <a:gd name="T45" fmla="*/ 560 h 4314"/>
                  <a:gd name="T46" fmla="*/ 2850 w 3410"/>
                  <a:gd name="T47" fmla="*/ 444 h 4314"/>
                  <a:gd name="T48" fmla="*/ 2724 w 3410"/>
                  <a:gd name="T49" fmla="*/ 340 h 4314"/>
                  <a:gd name="T50" fmla="*/ 2588 w 3410"/>
                  <a:gd name="T51" fmla="*/ 248 h 4314"/>
                  <a:gd name="T52" fmla="*/ 2444 w 3410"/>
                  <a:gd name="T53" fmla="*/ 168 h 4314"/>
                  <a:gd name="T54" fmla="*/ 2290 w 3410"/>
                  <a:gd name="T55" fmla="*/ 104 h 4314"/>
                  <a:gd name="T56" fmla="*/ 2130 w 3410"/>
                  <a:gd name="T57" fmla="*/ 54 h 4314"/>
                  <a:gd name="T58" fmla="*/ 1964 w 3410"/>
                  <a:gd name="T59" fmla="*/ 20 h 4314"/>
                  <a:gd name="T60" fmla="*/ 1792 w 3410"/>
                  <a:gd name="T61" fmla="*/ 2 h 4314"/>
                  <a:gd name="T62" fmla="*/ 1704 w 3410"/>
                  <a:gd name="T63" fmla="*/ 0 h 4314"/>
                  <a:gd name="T64" fmla="*/ 1530 w 3410"/>
                  <a:gd name="T65" fmla="*/ 10 h 4314"/>
                  <a:gd name="T66" fmla="*/ 1360 w 3410"/>
                  <a:gd name="T67" fmla="*/ 36 h 4314"/>
                  <a:gd name="T68" fmla="*/ 1198 w 3410"/>
                  <a:gd name="T69" fmla="*/ 78 h 4314"/>
                  <a:gd name="T70" fmla="*/ 1040 w 3410"/>
                  <a:gd name="T71" fmla="*/ 134 h 4314"/>
                  <a:gd name="T72" fmla="*/ 892 w 3410"/>
                  <a:gd name="T73" fmla="*/ 206 h 4314"/>
                  <a:gd name="T74" fmla="*/ 752 w 3410"/>
                  <a:gd name="T75" fmla="*/ 292 h 4314"/>
                  <a:gd name="T76" fmla="*/ 620 w 3410"/>
                  <a:gd name="T77" fmla="*/ 390 h 4314"/>
                  <a:gd name="T78" fmla="*/ 500 w 3410"/>
                  <a:gd name="T79" fmla="*/ 500 h 4314"/>
                  <a:gd name="T80" fmla="*/ 388 w 3410"/>
                  <a:gd name="T81" fmla="*/ 620 h 4314"/>
                  <a:gd name="T82" fmla="*/ 290 w 3410"/>
                  <a:gd name="T83" fmla="*/ 752 h 4314"/>
                  <a:gd name="T84" fmla="*/ 206 w 3410"/>
                  <a:gd name="T85" fmla="*/ 892 h 4314"/>
                  <a:gd name="T86" fmla="*/ 134 w 3410"/>
                  <a:gd name="T87" fmla="*/ 1042 h 4314"/>
                  <a:gd name="T88" fmla="*/ 76 w 3410"/>
                  <a:gd name="T89" fmla="*/ 1198 h 4314"/>
                  <a:gd name="T90" fmla="*/ 34 w 3410"/>
                  <a:gd name="T91" fmla="*/ 1362 h 4314"/>
                  <a:gd name="T92" fmla="*/ 8 w 3410"/>
                  <a:gd name="T93" fmla="*/ 1530 h 4314"/>
                  <a:gd name="T94" fmla="*/ 0 w 3410"/>
                  <a:gd name="T95" fmla="*/ 1706 h 4314"/>
                  <a:gd name="T96" fmla="*/ 0 w 3410"/>
                  <a:gd name="T97" fmla="*/ 1772 h 4314"/>
                  <a:gd name="T98" fmla="*/ 10 w 3410"/>
                  <a:gd name="T99" fmla="*/ 1902 h 4314"/>
                  <a:gd name="T100" fmla="*/ 30 w 3410"/>
                  <a:gd name="T101" fmla="*/ 2030 h 4314"/>
                  <a:gd name="T102" fmla="*/ 60 w 3410"/>
                  <a:gd name="T103" fmla="*/ 2158 h 4314"/>
                  <a:gd name="T104" fmla="*/ 100 w 3410"/>
                  <a:gd name="T105" fmla="*/ 2282 h 4314"/>
                  <a:gd name="T106" fmla="*/ 148 w 3410"/>
                  <a:gd name="T107" fmla="*/ 2402 h 4314"/>
                  <a:gd name="T108" fmla="*/ 206 w 3410"/>
                  <a:gd name="T109" fmla="*/ 2518 h 4314"/>
                  <a:gd name="T110" fmla="*/ 274 w 3410"/>
                  <a:gd name="T111" fmla="*/ 2632 h 4314"/>
                  <a:gd name="T112" fmla="*/ 310 w 3410"/>
                  <a:gd name="T113" fmla="*/ 2686 h 4314"/>
                  <a:gd name="T114" fmla="*/ 456 w 3410"/>
                  <a:gd name="T115" fmla="*/ 2884 h 4314"/>
                  <a:gd name="T116" fmla="*/ 622 w 3410"/>
                  <a:gd name="T117" fmla="*/ 3088 h 4314"/>
                  <a:gd name="T118" fmla="*/ 798 w 3410"/>
                  <a:gd name="T119" fmla="*/ 3296 h 4314"/>
                  <a:gd name="T120" fmla="*/ 1172 w 3410"/>
                  <a:gd name="T121" fmla="*/ 3718 h 4314"/>
                  <a:gd name="T122" fmla="*/ 1538 w 3410"/>
                  <a:gd name="T123" fmla="*/ 4124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0" h="4314">
                    <a:moveTo>
                      <a:pt x="1704" y="4314"/>
                    </a:moveTo>
                    <a:lnTo>
                      <a:pt x="1704" y="4314"/>
                    </a:lnTo>
                    <a:lnTo>
                      <a:pt x="1872" y="4124"/>
                    </a:lnTo>
                    <a:lnTo>
                      <a:pt x="2050" y="3924"/>
                    </a:lnTo>
                    <a:lnTo>
                      <a:pt x="2236" y="3718"/>
                    </a:lnTo>
                    <a:lnTo>
                      <a:pt x="2424" y="3508"/>
                    </a:lnTo>
                    <a:lnTo>
                      <a:pt x="2610" y="3296"/>
                    </a:lnTo>
                    <a:lnTo>
                      <a:pt x="2700" y="3192"/>
                    </a:lnTo>
                    <a:lnTo>
                      <a:pt x="2788" y="3088"/>
                    </a:lnTo>
                    <a:lnTo>
                      <a:pt x="2872" y="2984"/>
                    </a:lnTo>
                    <a:lnTo>
                      <a:pt x="2952" y="2884"/>
                    </a:lnTo>
                    <a:lnTo>
                      <a:pt x="3028" y="2784"/>
                    </a:lnTo>
                    <a:lnTo>
                      <a:pt x="3098" y="2686"/>
                    </a:lnTo>
                    <a:lnTo>
                      <a:pt x="3098" y="2686"/>
                    </a:lnTo>
                    <a:lnTo>
                      <a:pt x="3136" y="2630"/>
                    </a:lnTo>
                    <a:lnTo>
                      <a:pt x="3170" y="2574"/>
                    </a:lnTo>
                    <a:lnTo>
                      <a:pt x="3202" y="2518"/>
                    </a:lnTo>
                    <a:lnTo>
                      <a:pt x="3232" y="2460"/>
                    </a:lnTo>
                    <a:lnTo>
                      <a:pt x="3260" y="2400"/>
                    </a:lnTo>
                    <a:lnTo>
                      <a:pt x="3286" y="2342"/>
                    </a:lnTo>
                    <a:lnTo>
                      <a:pt x="3310" y="2280"/>
                    </a:lnTo>
                    <a:lnTo>
                      <a:pt x="3330" y="2220"/>
                    </a:lnTo>
                    <a:lnTo>
                      <a:pt x="3348" y="2158"/>
                    </a:lnTo>
                    <a:lnTo>
                      <a:pt x="3364" y="2096"/>
                    </a:lnTo>
                    <a:lnTo>
                      <a:pt x="3378" y="2032"/>
                    </a:lnTo>
                    <a:lnTo>
                      <a:pt x="3390" y="1968"/>
                    </a:lnTo>
                    <a:lnTo>
                      <a:pt x="3398" y="1904"/>
                    </a:lnTo>
                    <a:lnTo>
                      <a:pt x="3404" y="1838"/>
                    </a:lnTo>
                    <a:lnTo>
                      <a:pt x="3408" y="1772"/>
                    </a:lnTo>
                    <a:lnTo>
                      <a:pt x="3410" y="1706"/>
                    </a:lnTo>
                    <a:lnTo>
                      <a:pt x="3410" y="1706"/>
                    </a:lnTo>
                    <a:lnTo>
                      <a:pt x="3406" y="1618"/>
                    </a:lnTo>
                    <a:lnTo>
                      <a:pt x="3400" y="1530"/>
                    </a:lnTo>
                    <a:lnTo>
                      <a:pt x="3390" y="1446"/>
                    </a:lnTo>
                    <a:lnTo>
                      <a:pt x="3374" y="1362"/>
                    </a:lnTo>
                    <a:lnTo>
                      <a:pt x="3356" y="1280"/>
                    </a:lnTo>
                    <a:lnTo>
                      <a:pt x="3332" y="1198"/>
                    </a:lnTo>
                    <a:lnTo>
                      <a:pt x="3306" y="1120"/>
                    </a:lnTo>
                    <a:lnTo>
                      <a:pt x="3276" y="1042"/>
                    </a:lnTo>
                    <a:lnTo>
                      <a:pt x="3240" y="966"/>
                    </a:lnTo>
                    <a:lnTo>
                      <a:pt x="3204" y="892"/>
                    </a:lnTo>
                    <a:lnTo>
                      <a:pt x="3162" y="822"/>
                    </a:lnTo>
                    <a:lnTo>
                      <a:pt x="3118" y="752"/>
                    </a:lnTo>
                    <a:lnTo>
                      <a:pt x="3070" y="686"/>
                    </a:lnTo>
                    <a:lnTo>
                      <a:pt x="3020" y="620"/>
                    </a:lnTo>
                    <a:lnTo>
                      <a:pt x="2966" y="560"/>
                    </a:lnTo>
                    <a:lnTo>
                      <a:pt x="2910" y="500"/>
                    </a:lnTo>
                    <a:lnTo>
                      <a:pt x="2850" y="444"/>
                    </a:lnTo>
                    <a:lnTo>
                      <a:pt x="2788" y="390"/>
                    </a:lnTo>
                    <a:lnTo>
                      <a:pt x="2724" y="340"/>
                    </a:lnTo>
                    <a:lnTo>
                      <a:pt x="2658" y="292"/>
                    </a:lnTo>
                    <a:lnTo>
                      <a:pt x="2588" y="248"/>
                    </a:lnTo>
                    <a:lnTo>
                      <a:pt x="2516" y="206"/>
                    </a:lnTo>
                    <a:lnTo>
                      <a:pt x="2444" y="168"/>
                    </a:lnTo>
                    <a:lnTo>
                      <a:pt x="2368" y="134"/>
                    </a:lnTo>
                    <a:lnTo>
                      <a:pt x="2290" y="104"/>
                    </a:lnTo>
                    <a:lnTo>
                      <a:pt x="2212" y="78"/>
                    </a:lnTo>
                    <a:lnTo>
                      <a:pt x="2130" y="54"/>
                    </a:lnTo>
                    <a:lnTo>
                      <a:pt x="2048" y="36"/>
                    </a:lnTo>
                    <a:lnTo>
                      <a:pt x="1964" y="20"/>
                    </a:lnTo>
                    <a:lnTo>
                      <a:pt x="1878" y="10"/>
                    </a:lnTo>
                    <a:lnTo>
                      <a:pt x="1792" y="2"/>
                    </a:lnTo>
                    <a:lnTo>
                      <a:pt x="1704" y="0"/>
                    </a:lnTo>
                    <a:lnTo>
                      <a:pt x="1704" y="0"/>
                    </a:lnTo>
                    <a:lnTo>
                      <a:pt x="1616" y="2"/>
                    </a:lnTo>
                    <a:lnTo>
                      <a:pt x="1530" y="10"/>
                    </a:lnTo>
                    <a:lnTo>
                      <a:pt x="1444" y="20"/>
                    </a:lnTo>
                    <a:lnTo>
                      <a:pt x="1360" y="36"/>
                    </a:lnTo>
                    <a:lnTo>
                      <a:pt x="1278" y="54"/>
                    </a:lnTo>
                    <a:lnTo>
                      <a:pt x="1198" y="78"/>
                    </a:lnTo>
                    <a:lnTo>
                      <a:pt x="1118" y="104"/>
                    </a:lnTo>
                    <a:lnTo>
                      <a:pt x="1040" y="134"/>
                    </a:lnTo>
                    <a:lnTo>
                      <a:pt x="966" y="168"/>
                    </a:lnTo>
                    <a:lnTo>
                      <a:pt x="892" y="206"/>
                    </a:lnTo>
                    <a:lnTo>
                      <a:pt x="820" y="248"/>
                    </a:lnTo>
                    <a:lnTo>
                      <a:pt x="752" y="292"/>
                    </a:lnTo>
                    <a:lnTo>
                      <a:pt x="684" y="340"/>
                    </a:lnTo>
                    <a:lnTo>
                      <a:pt x="620" y="390"/>
                    </a:lnTo>
                    <a:lnTo>
                      <a:pt x="558" y="444"/>
                    </a:lnTo>
                    <a:lnTo>
                      <a:pt x="500" y="500"/>
                    </a:lnTo>
                    <a:lnTo>
                      <a:pt x="442" y="560"/>
                    </a:lnTo>
                    <a:lnTo>
                      <a:pt x="388" y="620"/>
                    </a:lnTo>
                    <a:lnTo>
                      <a:pt x="338" y="686"/>
                    </a:lnTo>
                    <a:lnTo>
                      <a:pt x="290" y="752"/>
                    </a:lnTo>
                    <a:lnTo>
                      <a:pt x="246" y="822"/>
                    </a:lnTo>
                    <a:lnTo>
                      <a:pt x="206" y="892"/>
                    </a:lnTo>
                    <a:lnTo>
                      <a:pt x="168" y="966"/>
                    </a:lnTo>
                    <a:lnTo>
                      <a:pt x="134" y="1042"/>
                    </a:lnTo>
                    <a:lnTo>
                      <a:pt x="104" y="1120"/>
                    </a:lnTo>
                    <a:lnTo>
                      <a:pt x="76" y="1198"/>
                    </a:lnTo>
                    <a:lnTo>
                      <a:pt x="54" y="1280"/>
                    </a:lnTo>
                    <a:lnTo>
                      <a:pt x="34" y="1362"/>
                    </a:lnTo>
                    <a:lnTo>
                      <a:pt x="20" y="1446"/>
                    </a:lnTo>
                    <a:lnTo>
                      <a:pt x="8" y="1530"/>
                    </a:lnTo>
                    <a:lnTo>
                      <a:pt x="2" y="1618"/>
                    </a:lnTo>
                    <a:lnTo>
                      <a:pt x="0" y="1706"/>
                    </a:lnTo>
                    <a:lnTo>
                      <a:pt x="0" y="1706"/>
                    </a:lnTo>
                    <a:lnTo>
                      <a:pt x="0" y="1772"/>
                    </a:lnTo>
                    <a:lnTo>
                      <a:pt x="4" y="1836"/>
                    </a:lnTo>
                    <a:lnTo>
                      <a:pt x="10" y="1902"/>
                    </a:lnTo>
                    <a:lnTo>
                      <a:pt x="20" y="1966"/>
                    </a:lnTo>
                    <a:lnTo>
                      <a:pt x="30" y="2030"/>
                    </a:lnTo>
                    <a:lnTo>
                      <a:pt x="44" y="2094"/>
                    </a:lnTo>
                    <a:lnTo>
                      <a:pt x="60" y="2158"/>
                    </a:lnTo>
                    <a:lnTo>
                      <a:pt x="78" y="2220"/>
                    </a:lnTo>
                    <a:lnTo>
                      <a:pt x="100" y="2282"/>
                    </a:lnTo>
                    <a:lnTo>
                      <a:pt x="122" y="2342"/>
                    </a:lnTo>
                    <a:lnTo>
                      <a:pt x="148" y="2402"/>
                    </a:lnTo>
                    <a:lnTo>
                      <a:pt x="176" y="2460"/>
                    </a:lnTo>
                    <a:lnTo>
                      <a:pt x="206" y="2518"/>
                    </a:lnTo>
                    <a:lnTo>
                      <a:pt x="238" y="2576"/>
                    </a:lnTo>
                    <a:lnTo>
                      <a:pt x="274" y="2632"/>
                    </a:lnTo>
                    <a:lnTo>
                      <a:pt x="310" y="2686"/>
                    </a:lnTo>
                    <a:lnTo>
                      <a:pt x="310" y="2686"/>
                    </a:lnTo>
                    <a:lnTo>
                      <a:pt x="380" y="2784"/>
                    </a:lnTo>
                    <a:lnTo>
                      <a:pt x="456" y="2884"/>
                    </a:lnTo>
                    <a:lnTo>
                      <a:pt x="536" y="2984"/>
                    </a:lnTo>
                    <a:lnTo>
                      <a:pt x="622" y="3088"/>
                    </a:lnTo>
                    <a:lnTo>
                      <a:pt x="708" y="3192"/>
                    </a:lnTo>
                    <a:lnTo>
                      <a:pt x="798" y="3296"/>
                    </a:lnTo>
                    <a:lnTo>
                      <a:pt x="984" y="3508"/>
                    </a:lnTo>
                    <a:lnTo>
                      <a:pt x="1172" y="3718"/>
                    </a:lnTo>
                    <a:lnTo>
                      <a:pt x="1358" y="3924"/>
                    </a:lnTo>
                    <a:lnTo>
                      <a:pt x="1538" y="4124"/>
                    </a:lnTo>
                    <a:lnTo>
                      <a:pt x="1704" y="4314"/>
                    </a:lnTo>
                    <a:close/>
                  </a:path>
                </a:pathLst>
              </a:custGeom>
              <a:solidFill>
                <a:srgbClr val="558ED5"/>
              </a:solidFill>
              <a:ln w="25400">
                <a:solidFill>
                  <a:srgbClr val="558ED5"/>
                </a:solidFill>
              </a:ln>
            </p:spPr>
            <p:txBody>
              <a:bodyPr vert="horz" wrap="square" lIns="121882" tIns="60941" rIns="121882" bIns="60941" numCol="1" anchor="t" anchorCtr="0" compatLnSpc="1">
                <a:prstTxWarp prst="textNoShape">
                  <a:avLst/>
                </a:prstTxWarp>
                <a:noAutofit/>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椭圆 19"/>
              <p:cNvSpPr/>
              <p:nvPr/>
            </p:nvSpPr>
            <p:spPr bwMode="auto">
              <a:xfrm>
                <a:off x="588338" y="1009227"/>
                <a:ext cx="859462" cy="859462"/>
              </a:xfrm>
              <a:prstGeom prst="ellipse">
                <a:avLst/>
              </a:prstGeom>
              <a:solidFill>
                <a:schemeClr val="bg1"/>
              </a:solidFill>
              <a:ln w="25400">
                <a:solidFill>
                  <a:srgbClr val="558ED5"/>
                </a:solidFill>
              </a:ln>
              <a:extLst/>
            </p:spPr>
            <p:txBody>
              <a:bodyPr vert="horz" wrap="square" lIns="121882" tIns="60941" rIns="121882" bIns="60941" numCol="1" anchor="t" anchorCtr="0" compatLnSpc="1">
                <a:prstTxWarp prst="textNoShape">
                  <a:avLst/>
                </a:prstTxWarp>
                <a:noAutofit/>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6" name="等腰三角形 15"/>
            <p:cNvSpPr/>
            <p:nvPr/>
          </p:nvSpPr>
          <p:spPr>
            <a:xfrm>
              <a:off x="1028481" y="1441825"/>
              <a:ext cx="568131" cy="383924"/>
            </a:xfrm>
            <a:prstGeom prst="triangle">
              <a:avLst/>
            </a:prstGeom>
            <a:solidFill>
              <a:srgbClr val="558ED5"/>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vert="horz" wrap="square" lIns="121872" tIns="60936" rIns="121872" bIns="60936" numCol="1" anchor="t" anchorCtr="0" compatLnSpc="1">
              <a:prstTxWarp prst="textNoShape">
                <a:avLst/>
              </a:prstTxWarp>
              <a:noAutofit/>
            </a:bodyPr>
            <a:lstStyle/>
            <a:p>
              <a:pPr fontAlgn="ct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7" name="直接连接符 16"/>
            <p:cNvCxnSpPr/>
            <p:nvPr/>
          </p:nvCxnSpPr>
          <p:spPr>
            <a:xfrm>
              <a:off x="1312209" y="2555094"/>
              <a:ext cx="260873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51"/>
            <p:cNvSpPr txBox="1"/>
            <p:nvPr/>
          </p:nvSpPr>
          <p:spPr>
            <a:xfrm>
              <a:off x="2118767" y="1659818"/>
              <a:ext cx="3103792" cy="671793"/>
            </a:xfrm>
            <a:prstGeom prst="rect">
              <a:avLst/>
            </a:prstGeom>
            <a:noFill/>
            <a:effectLst/>
          </p:spPr>
          <p:txBody>
            <a:bodyPr wrap="square" lIns="143940" tIns="0" rIns="143940" bIns="0" rtlCol="0" anchor="ctr" anchorCtr="0">
              <a:noAutofit/>
            </a:bodyPr>
            <a:lstStyle/>
            <a:p>
              <a:pPr fontAlgn="ctr">
                <a:defRPr/>
              </a:pPr>
              <a:r>
                <a:rPr lang="en-US" sz="1400" b="1" dirty="0" smtClean="0">
                  <a:solidFill>
                    <a:schemeClr val="tx1">
                      <a:lumMod val="50000"/>
                      <a:lumOff val="50000"/>
                    </a:schemeClr>
                  </a:solidFill>
                  <a:latin typeface="Huawei Sans" panose="020C0503030203020204" pitchFamily="34" charset="0"/>
                </a:rPr>
                <a:t>The desktop tool management platform integrates O&amp;M tools for storage systems, servers, and cloud computing.</a:t>
              </a:r>
              <a:endParaRPr lang="en-US" sz="1400" b="1" dirty="0">
                <a:solidFill>
                  <a:schemeClr val="tx1">
                    <a:lumMod val="50000"/>
                    <a:lumOff val="50000"/>
                  </a:schemeClr>
                </a:solidFill>
                <a:latin typeface="Huawei Sans" panose="020C0503030203020204" pitchFamily="34" charset="0"/>
              </a:endParaRPr>
            </a:p>
          </p:txBody>
        </p:sp>
      </p:grpSp>
      <p:grpSp>
        <p:nvGrpSpPr>
          <p:cNvPr id="21" name="组合 20"/>
          <p:cNvGrpSpPr/>
          <p:nvPr/>
        </p:nvGrpSpPr>
        <p:grpSpPr>
          <a:xfrm>
            <a:off x="6697828" y="4425186"/>
            <a:ext cx="4480852" cy="1457754"/>
            <a:chOff x="767143" y="4712516"/>
            <a:chExt cx="4480852" cy="1457754"/>
          </a:xfrm>
        </p:grpSpPr>
        <p:sp>
          <p:nvSpPr>
            <p:cNvPr id="22" name="TextBox 56"/>
            <p:cNvSpPr txBox="1"/>
            <p:nvPr/>
          </p:nvSpPr>
          <p:spPr>
            <a:xfrm>
              <a:off x="1912739" y="4799057"/>
              <a:ext cx="3335256" cy="369223"/>
            </a:xfrm>
            <a:prstGeom prst="rect">
              <a:avLst/>
            </a:prstGeom>
            <a:noFill/>
            <a:effectLst/>
          </p:spPr>
          <p:txBody>
            <a:bodyPr wrap="square" lIns="91326" tIns="45666" rIns="91326" bIns="45666" rtlCol="0">
              <a:noAutofit/>
            </a:bodyPr>
            <a:lstStyle/>
            <a:p>
              <a:pPr algn="ctr" fontAlgn="ctr">
                <a:defRPr/>
              </a:pPr>
              <a:r>
                <a:rPr lang="en-US" b="1" dirty="0" smtClean="0">
                  <a:latin typeface="Huawei Sans" panose="020C0503030203020204" pitchFamily="34" charset="0"/>
                </a:rPr>
                <a:t>3. Standardized operations</a:t>
              </a:r>
              <a:endParaRPr lang="en-US" altLang="zh-CN"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3" name="组合 58"/>
            <p:cNvGrpSpPr/>
            <p:nvPr/>
          </p:nvGrpSpPr>
          <p:grpSpPr>
            <a:xfrm>
              <a:off x="767143" y="4712516"/>
              <a:ext cx="1145596" cy="1449297"/>
              <a:chOff x="588338" y="1009227"/>
              <a:chExt cx="859462" cy="1087308"/>
            </a:xfrm>
          </p:grpSpPr>
          <p:sp>
            <p:nvSpPr>
              <p:cNvPr id="27" name="Freeform 6"/>
              <p:cNvSpPr>
                <a:spLocks noChangeAspect="1"/>
              </p:cNvSpPr>
              <p:nvPr/>
            </p:nvSpPr>
            <p:spPr bwMode="auto">
              <a:xfrm>
                <a:off x="588338" y="1009227"/>
                <a:ext cx="859462" cy="1087308"/>
              </a:xfrm>
              <a:custGeom>
                <a:avLst/>
                <a:gdLst>
                  <a:gd name="T0" fmla="*/ 1704 w 3410"/>
                  <a:gd name="T1" fmla="*/ 4314 h 4314"/>
                  <a:gd name="T2" fmla="*/ 2050 w 3410"/>
                  <a:gd name="T3" fmla="*/ 3924 h 4314"/>
                  <a:gd name="T4" fmla="*/ 2424 w 3410"/>
                  <a:gd name="T5" fmla="*/ 3508 h 4314"/>
                  <a:gd name="T6" fmla="*/ 2700 w 3410"/>
                  <a:gd name="T7" fmla="*/ 3192 h 4314"/>
                  <a:gd name="T8" fmla="*/ 2872 w 3410"/>
                  <a:gd name="T9" fmla="*/ 2984 h 4314"/>
                  <a:gd name="T10" fmla="*/ 3028 w 3410"/>
                  <a:gd name="T11" fmla="*/ 2784 h 4314"/>
                  <a:gd name="T12" fmla="*/ 3098 w 3410"/>
                  <a:gd name="T13" fmla="*/ 2686 h 4314"/>
                  <a:gd name="T14" fmla="*/ 3170 w 3410"/>
                  <a:gd name="T15" fmla="*/ 2574 h 4314"/>
                  <a:gd name="T16" fmla="*/ 3232 w 3410"/>
                  <a:gd name="T17" fmla="*/ 2460 h 4314"/>
                  <a:gd name="T18" fmla="*/ 3286 w 3410"/>
                  <a:gd name="T19" fmla="*/ 2342 h 4314"/>
                  <a:gd name="T20" fmla="*/ 3330 w 3410"/>
                  <a:gd name="T21" fmla="*/ 2220 h 4314"/>
                  <a:gd name="T22" fmla="*/ 3364 w 3410"/>
                  <a:gd name="T23" fmla="*/ 2096 h 4314"/>
                  <a:gd name="T24" fmla="*/ 3390 w 3410"/>
                  <a:gd name="T25" fmla="*/ 1968 h 4314"/>
                  <a:gd name="T26" fmla="*/ 3404 w 3410"/>
                  <a:gd name="T27" fmla="*/ 1838 h 4314"/>
                  <a:gd name="T28" fmla="*/ 3410 w 3410"/>
                  <a:gd name="T29" fmla="*/ 1706 h 4314"/>
                  <a:gd name="T30" fmla="*/ 3406 w 3410"/>
                  <a:gd name="T31" fmla="*/ 1618 h 4314"/>
                  <a:gd name="T32" fmla="*/ 3390 w 3410"/>
                  <a:gd name="T33" fmla="*/ 1446 h 4314"/>
                  <a:gd name="T34" fmla="*/ 3356 w 3410"/>
                  <a:gd name="T35" fmla="*/ 1280 h 4314"/>
                  <a:gd name="T36" fmla="*/ 3306 w 3410"/>
                  <a:gd name="T37" fmla="*/ 1120 h 4314"/>
                  <a:gd name="T38" fmla="*/ 3240 w 3410"/>
                  <a:gd name="T39" fmla="*/ 966 h 4314"/>
                  <a:gd name="T40" fmla="*/ 3162 w 3410"/>
                  <a:gd name="T41" fmla="*/ 822 h 4314"/>
                  <a:gd name="T42" fmla="*/ 3070 w 3410"/>
                  <a:gd name="T43" fmla="*/ 686 h 4314"/>
                  <a:gd name="T44" fmla="*/ 2966 w 3410"/>
                  <a:gd name="T45" fmla="*/ 560 h 4314"/>
                  <a:gd name="T46" fmla="*/ 2850 w 3410"/>
                  <a:gd name="T47" fmla="*/ 444 h 4314"/>
                  <a:gd name="T48" fmla="*/ 2724 w 3410"/>
                  <a:gd name="T49" fmla="*/ 340 h 4314"/>
                  <a:gd name="T50" fmla="*/ 2588 w 3410"/>
                  <a:gd name="T51" fmla="*/ 248 h 4314"/>
                  <a:gd name="T52" fmla="*/ 2444 w 3410"/>
                  <a:gd name="T53" fmla="*/ 168 h 4314"/>
                  <a:gd name="T54" fmla="*/ 2290 w 3410"/>
                  <a:gd name="T55" fmla="*/ 104 h 4314"/>
                  <a:gd name="T56" fmla="*/ 2130 w 3410"/>
                  <a:gd name="T57" fmla="*/ 54 h 4314"/>
                  <a:gd name="T58" fmla="*/ 1964 w 3410"/>
                  <a:gd name="T59" fmla="*/ 20 h 4314"/>
                  <a:gd name="T60" fmla="*/ 1792 w 3410"/>
                  <a:gd name="T61" fmla="*/ 2 h 4314"/>
                  <a:gd name="T62" fmla="*/ 1704 w 3410"/>
                  <a:gd name="T63" fmla="*/ 0 h 4314"/>
                  <a:gd name="T64" fmla="*/ 1530 w 3410"/>
                  <a:gd name="T65" fmla="*/ 10 h 4314"/>
                  <a:gd name="T66" fmla="*/ 1360 w 3410"/>
                  <a:gd name="T67" fmla="*/ 36 h 4314"/>
                  <a:gd name="T68" fmla="*/ 1198 w 3410"/>
                  <a:gd name="T69" fmla="*/ 78 h 4314"/>
                  <a:gd name="T70" fmla="*/ 1040 w 3410"/>
                  <a:gd name="T71" fmla="*/ 134 h 4314"/>
                  <a:gd name="T72" fmla="*/ 892 w 3410"/>
                  <a:gd name="T73" fmla="*/ 206 h 4314"/>
                  <a:gd name="T74" fmla="*/ 752 w 3410"/>
                  <a:gd name="T75" fmla="*/ 292 h 4314"/>
                  <a:gd name="T76" fmla="*/ 620 w 3410"/>
                  <a:gd name="T77" fmla="*/ 390 h 4314"/>
                  <a:gd name="T78" fmla="*/ 500 w 3410"/>
                  <a:gd name="T79" fmla="*/ 500 h 4314"/>
                  <a:gd name="T80" fmla="*/ 388 w 3410"/>
                  <a:gd name="T81" fmla="*/ 620 h 4314"/>
                  <a:gd name="T82" fmla="*/ 290 w 3410"/>
                  <a:gd name="T83" fmla="*/ 752 h 4314"/>
                  <a:gd name="T84" fmla="*/ 206 w 3410"/>
                  <a:gd name="T85" fmla="*/ 892 h 4314"/>
                  <a:gd name="T86" fmla="*/ 134 w 3410"/>
                  <a:gd name="T87" fmla="*/ 1042 h 4314"/>
                  <a:gd name="T88" fmla="*/ 76 w 3410"/>
                  <a:gd name="T89" fmla="*/ 1198 h 4314"/>
                  <a:gd name="T90" fmla="*/ 34 w 3410"/>
                  <a:gd name="T91" fmla="*/ 1362 h 4314"/>
                  <a:gd name="T92" fmla="*/ 8 w 3410"/>
                  <a:gd name="T93" fmla="*/ 1530 h 4314"/>
                  <a:gd name="T94" fmla="*/ 0 w 3410"/>
                  <a:gd name="T95" fmla="*/ 1706 h 4314"/>
                  <a:gd name="T96" fmla="*/ 0 w 3410"/>
                  <a:gd name="T97" fmla="*/ 1772 h 4314"/>
                  <a:gd name="T98" fmla="*/ 10 w 3410"/>
                  <a:gd name="T99" fmla="*/ 1902 h 4314"/>
                  <a:gd name="T100" fmla="*/ 30 w 3410"/>
                  <a:gd name="T101" fmla="*/ 2030 h 4314"/>
                  <a:gd name="T102" fmla="*/ 60 w 3410"/>
                  <a:gd name="T103" fmla="*/ 2158 h 4314"/>
                  <a:gd name="T104" fmla="*/ 100 w 3410"/>
                  <a:gd name="T105" fmla="*/ 2282 h 4314"/>
                  <a:gd name="T106" fmla="*/ 148 w 3410"/>
                  <a:gd name="T107" fmla="*/ 2402 h 4314"/>
                  <a:gd name="T108" fmla="*/ 206 w 3410"/>
                  <a:gd name="T109" fmla="*/ 2518 h 4314"/>
                  <a:gd name="T110" fmla="*/ 274 w 3410"/>
                  <a:gd name="T111" fmla="*/ 2632 h 4314"/>
                  <a:gd name="T112" fmla="*/ 310 w 3410"/>
                  <a:gd name="T113" fmla="*/ 2686 h 4314"/>
                  <a:gd name="T114" fmla="*/ 456 w 3410"/>
                  <a:gd name="T115" fmla="*/ 2884 h 4314"/>
                  <a:gd name="T116" fmla="*/ 622 w 3410"/>
                  <a:gd name="T117" fmla="*/ 3088 h 4314"/>
                  <a:gd name="T118" fmla="*/ 798 w 3410"/>
                  <a:gd name="T119" fmla="*/ 3296 h 4314"/>
                  <a:gd name="T120" fmla="*/ 1172 w 3410"/>
                  <a:gd name="T121" fmla="*/ 3718 h 4314"/>
                  <a:gd name="T122" fmla="*/ 1538 w 3410"/>
                  <a:gd name="T123" fmla="*/ 4124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0" h="4314">
                    <a:moveTo>
                      <a:pt x="1704" y="4314"/>
                    </a:moveTo>
                    <a:lnTo>
                      <a:pt x="1704" y="4314"/>
                    </a:lnTo>
                    <a:lnTo>
                      <a:pt x="1872" y="4124"/>
                    </a:lnTo>
                    <a:lnTo>
                      <a:pt x="2050" y="3924"/>
                    </a:lnTo>
                    <a:lnTo>
                      <a:pt x="2236" y="3718"/>
                    </a:lnTo>
                    <a:lnTo>
                      <a:pt x="2424" y="3508"/>
                    </a:lnTo>
                    <a:lnTo>
                      <a:pt x="2610" y="3296"/>
                    </a:lnTo>
                    <a:lnTo>
                      <a:pt x="2700" y="3192"/>
                    </a:lnTo>
                    <a:lnTo>
                      <a:pt x="2788" y="3088"/>
                    </a:lnTo>
                    <a:lnTo>
                      <a:pt x="2872" y="2984"/>
                    </a:lnTo>
                    <a:lnTo>
                      <a:pt x="2952" y="2884"/>
                    </a:lnTo>
                    <a:lnTo>
                      <a:pt x="3028" y="2784"/>
                    </a:lnTo>
                    <a:lnTo>
                      <a:pt x="3098" y="2686"/>
                    </a:lnTo>
                    <a:lnTo>
                      <a:pt x="3098" y="2686"/>
                    </a:lnTo>
                    <a:lnTo>
                      <a:pt x="3136" y="2630"/>
                    </a:lnTo>
                    <a:lnTo>
                      <a:pt x="3170" y="2574"/>
                    </a:lnTo>
                    <a:lnTo>
                      <a:pt x="3202" y="2518"/>
                    </a:lnTo>
                    <a:lnTo>
                      <a:pt x="3232" y="2460"/>
                    </a:lnTo>
                    <a:lnTo>
                      <a:pt x="3260" y="2400"/>
                    </a:lnTo>
                    <a:lnTo>
                      <a:pt x="3286" y="2342"/>
                    </a:lnTo>
                    <a:lnTo>
                      <a:pt x="3310" y="2280"/>
                    </a:lnTo>
                    <a:lnTo>
                      <a:pt x="3330" y="2220"/>
                    </a:lnTo>
                    <a:lnTo>
                      <a:pt x="3348" y="2158"/>
                    </a:lnTo>
                    <a:lnTo>
                      <a:pt x="3364" y="2096"/>
                    </a:lnTo>
                    <a:lnTo>
                      <a:pt x="3378" y="2032"/>
                    </a:lnTo>
                    <a:lnTo>
                      <a:pt x="3390" y="1968"/>
                    </a:lnTo>
                    <a:lnTo>
                      <a:pt x="3398" y="1904"/>
                    </a:lnTo>
                    <a:lnTo>
                      <a:pt x="3404" y="1838"/>
                    </a:lnTo>
                    <a:lnTo>
                      <a:pt x="3408" y="1772"/>
                    </a:lnTo>
                    <a:lnTo>
                      <a:pt x="3410" y="1706"/>
                    </a:lnTo>
                    <a:lnTo>
                      <a:pt x="3410" y="1706"/>
                    </a:lnTo>
                    <a:lnTo>
                      <a:pt x="3406" y="1618"/>
                    </a:lnTo>
                    <a:lnTo>
                      <a:pt x="3400" y="1530"/>
                    </a:lnTo>
                    <a:lnTo>
                      <a:pt x="3390" y="1446"/>
                    </a:lnTo>
                    <a:lnTo>
                      <a:pt x="3374" y="1362"/>
                    </a:lnTo>
                    <a:lnTo>
                      <a:pt x="3356" y="1280"/>
                    </a:lnTo>
                    <a:lnTo>
                      <a:pt x="3332" y="1198"/>
                    </a:lnTo>
                    <a:lnTo>
                      <a:pt x="3306" y="1120"/>
                    </a:lnTo>
                    <a:lnTo>
                      <a:pt x="3276" y="1042"/>
                    </a:lnTo>
                    <a:lnTo>
                      <a:pt x="3240" y="966"/>
                    </a:lnTo>
                    <a:lnTo>
                      <a:pt x="3204" y="892"/>
                    </a:lnTo>
                    <a:lnTo>
                      <a:pt x="3162" y="822"/>
                    </a:lnTo>
                    <a:lnTo>
                      <a:pt x="3118" y="752"/>
                    </a:lnTo>
                    <a:lnTo>
                      <a:pt x="3070" y="686"/>
                    </a:lnTo>
                    <a:lnTo>
                      <a:pt x="3020" y="620"/>
                    </a:lnTo>
                    <a:lnTo>
                      <a:pt x="2966" y="560"/>
                    </a:lnTo>
                    <a:lnTo>
                      <a:pt x="2910" y="500"/>
                    </a:lnTo>
                    <a:lnTo>
                      <a:pt x="2850" y="444"/>
                    </a:lnTo>
                    <a:lnTo>
                      <a:pt x="2788" y="390"/>
                    </a:lnTo>
                    <a:lnTo>
                      <a:pt x="2724" y="340"/>
                    </a:lnTo>
                    <a:lnTo>
                      <a:pt x="2658" y="292"/>
                    </a:lnTo>
                    <a:lnTo>
                      <a:pt x="2588" y="248"/>
                    </a:lnTo>
                    <a:lnTo>
                      <a:pt x="2516" y="206"/>
                    </a:lnTo>
                    <a:lnTo>
                      <a:pt x="2444" y="168"/>
                    </a:lnTo>
                    <a:lnTo>
                      <a:pt x="2368" y="134"/>
                    </a:lnTo>
                    <a:lnTo>
                      <a:pt x="2290" y="104"/>
                    </a:lnTo>
                    <a:lnTo>
                      <a:pt x="2212" y="78"/>
                    </a:lnTo>
                    <a:lnTo>
                      <a:pt x="2130" y="54"/>
                    </a:lnTo>
                    <a:lnTo>
                      <a:pt x="2048" y="36"/>
                    </a:lnTo>
                    <a:lnTo>
                      <a:pt x="1964" y="20"/>
                    </a:lnTo>
                    <a:lnTo>
                      <a:pt x="1878" y="10"/>
                    </a:lnTo>
                    <a:lnTo>
                      <a:pt x="1792" y="2"/>
                    </a:lnTo>
                    <a:lnTo>
                      <a:pt x="1704" y="0"/>
                    </a:lnTo>
                    <a:lnTo>
                      <a:pt x="1704" y="0"/>
                    </a:lnTo>
                    <a:lnTo>
                      <a:pt x="1616" y="2"/>
                    </a:lnTo>
                    <a:lnTo>
                      <a:pt x="1530" y="10"/>
                    </a:lnTo>
                    <a:lnTo>
                      <a:pt x="1444" y="20"/>
                    </a:lnTo>
                    <a:lnTo>
                      <a:pt x="1360" y="36"/>
                    </a:lnTo>
                    <a:lnTo>
                      <a:pt x="1278" y="54"/>
                    </a:lnTo>
                    <a:lnTo>
                      <a:pt x="1198" y="78"/>
                    </a:lnTo>
                    <a:lnTo>
                      <a:pt x="1118" y="104"/>
                    </a:lnTo>
                    <a:lnTo>
                      <a:pt x="1040" y="134"/>
                    </a:lnTo>
                    <a:lnTo>
                      <a:pt x="966" y="168"/>
                    </a:lnTo>
                    <a:lnTo>
                      <a:pt x="892" y="206"/>
                    </a:lnTo>
                    <a:lnTo>
                      <a:pt x="820" y="248"/>
                    </a:lnTo>
                    <a:lnTo>
                      <a:pt x="752" y="292"/>
                    </a:lnTo>
                    <a:lnTo>
                      <a:pt x="684" y="340"/>
                    </a:lnTo>
                    <a:lnTo>
                      <a:pt x="620" y="390"/>
                    </a:lnTo>
                    <a:lnTo>
                      <a:pt x="558" y="444"/>
                    </a:lnTo>
                    <a:lnTo>
                      <a:pt x="500" y="500"/>
                    </a:lnTo>
                    <a:lnTo>
                      <a:pt x="442" y="560"/>
                    </a:lnTo>
                    <a:lnTo>
                      <a:pt x="388" y="620"/>
                    </a:lnTo>
                    <a:lnTo>
                      <a:pt x="338" y="686"/>
                    </a:lnTo>
                    <a:lnTo>
                      <a:pt x="290" y="752"/>
                    </a:lnTo>
                    <a:lnTo>
                      <a:pt x="246" y="822"/>
                    </a:lnTo>
                    <a:lnTo>
                      <a:pt x="206" y="892"/>
                    </a:lnTo>
                    <a:lnTo>
                      <a:pt x="168" y="966"/>
                    </a:lnTo>
                    <a:lnTo>
                      <a:pt x="134" y="1042"/>
                    </a:lnTo>
                    <a:lnTo>
                      <a:pt x="104" y="1120"/>
                    </a:lnTo>
                    <a:lnTo>
                      <a:pt x="76" y="1198"/>
                    </a:lnTo>
                    <a:lnTo>
                      <a:pt x="54" y="1280"/>
                    </a:lnTo>
                    <a:lnTo>
                      <a:pt x="34" y="1362"/>
                    </a:lnTo>
                    <a:lnTo>
                      <a:pt x="20" y="1446"/>
                    </a:lnTo>
                    <a:lnTo>
                      <a:pt x="8" y="1530"/>
                    </a:lnTo>
                    <a:lnTo>
                      <a:pt x="2" y="1618"/>
                    </a:lnTo>
                    <a:lnTo>
                      <a:pt x="0" y="1706"/>
                    </a:lnTo>
                    <a:lnTo>
                      <a:pt x="0" y="1706"/>
                    </a:lnTo>
                    <a:lnTo>
                      <a:pt x="0" y="1772"/>
                    </a:lnTo>
                    <a:lnTo>
                      <a:pt x="4" y="1836"/>
                    </a:lnTo>
                    <a:lnTo>
                      <a:pt x="10" y="1902"/>
                    </a:lnTo>
                    <a:lnTo>
                      <a:pt x="20" y="1966"/>
                    </a:lnTo>
                    <a:lnTo>
                      <a:pt x="30" y="2030"/>
                    </a:lnTo>
                    <a:lnTo>
                      <a:pt x="44" y="2094"/>
                    </a:lnTo>
                    <a:lnTo>
                      <a:pt x="60" y="2158"/>
                    </a:lnTo>
                    <a:lnTo>
                      <a:pt x="78" y="2220"/>
                    </a:lnTo>
                    <a:lnTo>
                      <a:pt x="100" y="2282"/>
                    </a:lnTo>
                    <a:lnTo>
                      <a:pt x="122" y="2342"/>
                    </a:lnTo>
                    <a:lnTo>
                      <a:pt x="148" y="2402"/>
                    </a:lnTo>
                    <a:lnTo>
                      <a:pt x="176" y="2460"/>
                    </a:lnTo>
                    <a:lnTo>
                      <a:pt x="206" y="2518"/>
                    </a:lnTo>
                    <a:lnTo>
                      <a:pt x="238" y="2576"/>
                    </a:lnTo>
                    <a:lnTo>
                      <a:pt x="274" y="2632"/>
                    </a:lnTo>
                    <a:lnTo>
                      <a:pt x="310" y="2686"/>
                    </a:lnTo>
                    <a:lnTo>
                      <a:pt x="310" y="2686"/>
                    </a:lnTo>
                    <a:lnTo>
                      <a:pt x="380" y="2784"/>
                    </a:lnTo>
                    <a:lnTo>
                      <a:pt x="456" y="2884"/>
                    </a:lnTo>
                    <a:lnTo>
                      <a:pt x="536" y="2984"/>
                    </a:lnTo>
                    <a:lnTo>
                      <a:pt x="622" y="3088"/>
                    </a:lnTo>
                    <a:lnTo>
                      <a:pt x="708" y="3192"/>
                    </a:lnTo>
                    <a:lnTo>
                      <a:pt x="798" y="3296"/>
                    </a:lnTo>
                    <a:lnTo>
                      <a:pt x="984" y="3508"/>
                    </a:lnTo>
                    <a:lnTo>
                      <a:pt x="1172" y="3718"/>
                    </a:lnTo>
                    <a:lnTo>
                      <a:pt x="1358" y="3924"/>
                    </a:lnTo>
                    <a:lnTo>
                      <a:pt x="1538" y="4124"/>
                    </a:lnTo>
                    <a:lnTo>
                      <a:pt x="1704" y="4314"/>
                    </a:lnTo>
                    <a:close/>
                  </a:path>
                </a:pathLst>
              </a:custGeom>
              <a:solidFill>
                <a:srgbClr val="0070C0"/>
              </a:solidFill>
              <a:ln w="25400">
                <a:solidFill>
                  <a:srgbClr val="0070C0"/>
                </a:solidFill>
              </a:ln>
            </p:spPr>
            <p:txBody>
              <a:bodyPr vert="horz" wrap="square" lIns="121882" tIns="60941" rIns="121882" bIns="60941" numCol="1" anchor="t" anchorCtr="0" compatLnSpc="1">
                <a:prstTxWarp prst="textNoShape">
                  <a:avLst/>
                </a:prstTxWarp>
                <a:noAutofit/>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椭圆 27"/>
              <p:cNvSpPr/>
              <p:nvPr/>
            </p:nvSpPr>
            <p:spPr bwMode="auto">
              <a:xfrm>
                <a:off x="588338" y="1009227"/>
                <a:ext cx="859462" cy="859462"/>
              </a:xfrm>
              <a:prstGeom prst="ellipse">
                <a:avLst/>
              </a:prstGeom>
              <a:solidFill>
                <a:schemeClr val="bg1"/>
              </a:solidFill>
              <a:ln w="25400">
                <a:solidFill>
                  <a:srgbClr val="0070C0"/>
                </a:solidFill>
              </a:ln>
              <a:extLst/>
            </p:spPr>
            <p:txBody>
              <a:bodyPr vert="horz" wrap="square" lIns="121882" tIns="60941" rIns="121882" bIns="60941" numCol="1" anchor="t" anchorCtr="0" compatLnSpc="1">
                <a:prstTxWarp prst="textNoShape">
                  <a:avLst/>
                </a:prstTxWarp>
                <a:noAutofit/>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24" name="直接连接符 23"/>
            <p:cNvCxnSpPr/>
            <p:nvPr/>
          </p:nvCxnSpPr>
          <p:spPr>
            <a:xfrm>
              <a:off x="1339601" y="6170270"/>
              <a:ext cx="319533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Freeform 45"/>
            <p:cNvSpPr>
              <a:spLocks/>
            </p:cNvSpPr>
            <p:nvPr/>
          </p:nvSpPr>
          <p:spPr bwMode="auto">
            <a:xfrm>
              <a:off x="989992" y="5099812"/>
              <a:ext cx="699888" cy="337347"/>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rgbClr val="0070C0"/>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vert="horz" wrap="square" lIns="121872" tIns="60936" rIns="121872" bIns="60936" numCol="1" anchor="t" anchorCtr="0" compatLnSpc="1">
              <a:prstTxWarp prst="textNoShape">
                <a:avLst/>
              </a:prstTxWarp>
              <a:noAutofit/>
            </a:bodyPr>
            <a:lstStyle/>
            <a:p>
              <a:pPr fontAlgn="ctr"/>
              <a:endParaRPr lang="en-US" altLang="zh-CN" sz="14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TextBox 42"/>
            <p:cNvSpPr txBox="1"/>
            <p:nvPr/>
          </p:nvSpPr>
          <p:spPr>
            <a:xfrm>
              <a:off x="2163869" y="5357325"/>
              <a:ext cx="2703589" cy="454963"/>
            </a:xfrm>
            <a:prstGeom prst="rect">
              <a:avLst/>
            </a:prstGeom>
            <a:noFill/>
            <a:effectLst/>
          </p:spPr>
          <p:txBody>
            <a:bodyPr wrap="square" lIns="143940" tIns="0" rIns="143940" bIns="0" rtlCol="0" anchor="ctr" anchorCtr="0">
              <a:noAutofit/>
            </a:bodyPr>
            <a:lstStyle/>
            <a:p>
              <a:pPr fontAlgn="ctr">
                <a:defRPr/>
              </a:pPr>
              <a:r>
                <a:rPr lang="en-US" sz="1400" b="1" dirty="0" smtClean="0">
                  <a:solidFill>
                    <a:schemeClr val="tx1">
                      <a:lumMod val="50000"/>
                      <a:lumOff val="50000"/>
                    </a:schemeClr>
                  </a:solidFill>
                  <a:latin typeface="Huawei Sans" panose="020C0503030203020204" pitchFamily="34" charset="0"/>
                </a:rPr>
                <a:t>The wizard guides you through operations based on different scenarios in an easy and intelligent manner.</a:t>
              </a:r>
              <a:endParaRPr lang="en-US" sz="1400" b="1" dirty="0">
                <a:solidFill>
                  <a:schemeClr val="tx1">
                    <a:lumMod val="50000"/>
                    <a:lumOff val="50000"/>
                  </a:schemeClr>
                </a:solidFill>
                <a:latin typeface="Huawei Sans" panose="020C0503030203020204" pitchFamily="34" charset="0"/>
              </a:endParaRPr>
            </a:p>
          </p:txBody>
        </p:sp>
      </p:grpSp>
    </p:spTree>
    <p:extLst>
      <p:ext uri="{BB962C8B-B14F-4D97-AF65-F5344CB8AC3E}">
        <p14:creationId xmlns:p14="http://schemas.microsoft.com/office/powerpoint/2010/main" val="2907283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Home Page of </a:t>
            </a:r>
            <a:r>
              <a:rPr lang="en-US" dirty="0" err="1" smtClean="0">
                <a:latin typeface="Huawei Sans" panose="020C0503030203020204" pitchFamily="34" charset="0"/>
              </a:rPr>
              <a:t>SmartKit</a:t>
            </a:r>
            <a:endParaRPr lang="en-US" altLang="zh-CN" dirty="0">
              <a:latin typeface="Huawei Sans" panose="020C0503030203020204" pitchFamily="34" charset="0"/>
              <a:sym typeface="Huawei Sans" panose="020C0503030203020204" pitchFamily="34" charset="0"/>
            </a:endParaRPr>
          </a:p>
        </p:txBody>
      </p:sp>
      <p:sp>
        <p:nvSpPr>
          <p:cNvPr id="35" name="文本占位符 34"/>
          <p:cNvSpPr>
            <a:spLocks noGrp="1"/>
          </p:cNvSpPr>
          <p:nvPr>
            <p:ph type="body" sz="quarter" idx="10"/>
          </p:nvPr>
        </p:nvSpPr>
        <p:spPr/>
        <p:txBody>
          <a:bodyPr wrap="square">
            <a:noAutofit/>
          </a:bodyPr>
          <a:lstStyle/>
          <a:p>
            <a:pPr algn="l"/>
            <a:r>
              <a:rPr lang="en-US" sz="1800" dirty="0" smtClean="0">
                <a:latin typeface="Huawei Sans" panose="020C0503030203020204" pitchFamily="34" charset="0"/>
              </a:rPr>
              <a:t>Standardized and process-based operations </a:t>
            </a:r>
            <a:r>
              <a:rPr lang="en-US" sz="1800" dirty="0"/>
              <a:t>for various service scenarios to improve operating </a:t>
            </a:r>
            <a:r>
              <a:rPr lang="en-US" sz="1800" dirty="0" smtClean="0"/>
              <a:t>efficiency</a:t>
            </a:r>
            <a:endParaRPr lang="en-US" altLang="zh-CN" sz="1800" dirty="0">
              <a:latin typeface="Huawei Sans" panose="020C0503030203020204" pitchFamily="34" charset="0"/>
              <a:sym typeface="Huawei Sans" panose="020C0503030203020204" pitchFamily="34" charset="0"/>
            </a:endParaRPr>
          </a:p>
        </p:txBody>
      </p:sp>
      <p:grpSp>
        <p:nvGrpSpPr>
          <p:cNvPr id="25" name="组合 24"/>
          <p:cNvGrpSpPr/>
          <p:nvPr/>
        </p:nvGrpSpPr>
        <p:grpSpPr>
          <a:xfrm>
            <a:off x="1297859" y="1941690"/>
            <a:ext cx="9504160" cy="4023175"/>
            <a:chOff x="1297859" y="1941690"/>
            <a:chExt cx="9504160" cy="4023175"/>
          </a:xfrm>
        </p:grpSpPr>
        <p:pic>
          <p:nvPicPr>
            <p:cNvPr id="6" name="图片 5"/>
            <p:cNvPicPr>
              <a:picLocks noChangeAspect="1"/>
            </p:cNvPicPr>
            <p:nvPr/>
          </p:nvPicPr>
          <p:blipFill rotWithShape="1">
            <a:blip r:embed="rId3"/>
            <a:srcRect b="11127"/>
            <a:stretch/>
          </p:blipFill>
          <p:spPr>
            <a:xfrm>
              <a:off x="2348603" y="1941690"/>
              <a:ext cx="7497261" cy="4023175"/>
            </a:xfrm>
            <a:prstGeom prst="rect">
              <a:avLst/>
            </a:prstGeom>
          </p:spPr>
        </p:pic>
        <p:sp>
          <p:nvSpPr>
            <p:cNvPr id="30" name="矩形 29"/>
            <p:cNvSpPr/>
            <p:nvPr/>
          </p:nvSpPr>
          <p:spPr bwMode="auto">
            <a:xfrm>
              <a:off x="2777408" y="3418339"/>
              <a:ext cx="6785679" cy="2518027"/>
            </a:xfrm>
            <a:prstGeom prst="rect">
              <a:avLst/>
            </a:prstGeom>
            <a:solidFill>
              <a:srgbClr val="FFFFFF">
                <a:alpha val="15000"/>
              </a:srgbClr>
            </a:solidFill>
            <a:ln w="12700" algn="ctr">
              <a:solidFill>
                <a:srgbClr val="C00000"/>
              </a:solidFill>
              <a:prstDash val="dash"/>
              <a:miter lim="800000"/>
              <a:headEnd/>
              <a:tailEnd/>
            </a:ln>
          </p:spPr>
          <p:txBody>
            <a:bodyPr wrap="square" lIns="36000" tIns="52800" rIns="36000" bIns="52800" rtlCol="0" anchor="ctr">
              <a:noAutofit/>
            </a:bodyPr>
            <a:lstStyle/>
            <a:p>
              <a:pPr algn="ctr" defTabSz="1219170" fontAlgn="ctr">
                <a:spcBef>
                  <a:spcPts val="0"/>
                </a:spcBef>
                <a:spcAft>
                  <a:spcPts val="0"/>
                </a:spcAft>
                <a:defRPr/>
              </a:pPr>
              <a:endParaRPr lang="en-US" altLang="zh-CN" sz="1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矩形 3"/>
            <p:cNvSpPr/>
            <p:nvPr/>
          </p:nvSpPr>
          <p:spPr bwMode="auto">
            <a:xfrm>
              <a:off x="5127119" y="3056544"/>
              <a:ext cx="2007934" cy="303291"/>
            </a:xfrm>
            <a:prstGeom prst="rect">
              <a:avLst/>
            </a:prstGeom>
            <a:solidFill>
              <a:srgbClr val="FFFFFF">
                <a:alpha val="15000"/>
              </a:srgbClr>
            </a:solidFill>
            <a:ln w="12700" algn="ctr">
              <a:solidFill>
                <a:srgbClr val="C00000"/>
              </a:solidFill>
              <a:prstDash val="dash"/>
              <a:miter lim="800000"/>
              <a:headEnd/>
              <a:tailEnd/>
            </a:ln>
          </p:spPr>
          <p:txBody>
            <a:bodyPr wrap="square" lIns="36000" tIns="52800" rIns="36000" bIns="52800" rtlCol="0" anchor="ctr">
              <a:noAutofit/>
            </a:bodyPr>
            <a:lstStyle/>
            <a:p>
              <a:pPr algn="ctr" defTabSz="1219170" fontAlgn="ctr">
                <a:spcBef>
                  <a:spcPts val="0"/>
                </a:spcBef>
                <a:spcAft>
                  <a:spcPts val="0"/>
                </a:spcAft>
                <a:defRPr/>
              </a:pPr>
              <a:endParaRPr lang="en-US" altLang="zh-CN" sz="1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文本框 4"/>
            <p:cNvSpPr txBox="1"/>
            <p:nvPr/>
          </p:nvSpPr>
          <p:spPr>
            <a:xfrm>
              <a:off x="6724278" y="2560252"/>
              <a:ext cx="908517" cy="338554"/>
            </a:xfrm>
            <a:prstGeom prst="rect">
              <a:avLst/>
            </a:prstGeom>
            <a:solidFill>
              <a:schemeClr val="bg1"/>
            </a:solidFill>
            <a:ln>
              <a:solidFill>
                <a:schemeClr val="tx1"/>
              </a:solidFill>
            </a:ln>
          </p:spPr>
          <p:txBody>
            <a:bodyPr wrap="square" lIns="36000" rIns="36000" rtlCol="0" anchor="ctr">
              <a:noAutofit/>
            </a:bodyPr>
            <a:lstStyle/>
            <a:p>
              <a:pPr algn="ctr" fontAlgn="ctr"/>
              <a:r>
                <a:rPr lang="en-US" sz="1400" b="1" dirty="0" smtClean="0">
                  <a:solidFill>
                    <a:srgbClr val="C00000"/>
                  </a:solidFill>
                  <a:latin typeface="Huawei Sans" panose="020C0503030203020204" pitchFamily="34" charset="0"/>
                </a:rPr>
                <a:t>Domain</a:t>
              </a:r>
              <a:endParaRPr lang="en-US" altLang="zh-CN" sz="14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连接符 6"/>
            <p:cNvCxnSpPr>
              <a:stCxn id="4" idx="0"/>
              <a:endCxn id="5" idx="1"/>
            </p:cNvCxnSpPr>
            <p:nvPr/>
          </p:nvCxnSpPr>
          <p:spPr>
            <a:xfrm flipV="1">
              <a:off x="6131086" y="2729529"/>
              <a:ext cx="593192" cy="327015"/>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bwMode="auto">
            <a:xfrm>
              <a:off x="8106414" y="3079557"/>
              <a:ext cx="932640" cy="196807"/>
            </a:xfrm>
            <a:prstGeom prst="rect">
              <a:avLst/>
            </a:prstGeom>
            <a:solidFill>
              <a:srgbClr val="FFFFFF">
                <a:alpha val="15000"/>
              </a:srgbClr>
            </a:solidFill>
            <a:ln w="12700" algn="ctr">
              <a:solidFill>
                <a:srgbClr val="C00000"/>
              </a:solidFill>
              <a:prstDash val="dash"/>
              <a:miter lim="800000"/>
              <a:headEnd/>
              <a:tailEnd/>
            </a:ln>
          </p:spPr>
          <p:txBody>
            <a:bodyPr wrap="square" lIns="36000" tIns="52800" rIns="36000" bIns="52800" rtlCol="0" anchor="ctr">
              <a:noAutofit/>
            </a:bodyPr>
            <a:lstStyle/>
            <a:p>
              <a:pPr algn="ctr" defTabSz="1219170" fontAlgn="ctr">
                <a:spcBef>
                  <a:spcPts val="0"/>
                </a:spcBef>
                <a:spcAft>
                  <a:spcPts val="0"/>
                </a:spcAft>
                <a:defRPr/>
              </a:pPr>
              <a:endParaRPr lang="en-US" altLang="zh-CN" sz="1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文本框 10"/>
            <p:cNvSpPr txBox="1"/>
            <p:nvPr/>
          </p:nvSpPr>
          <p:spPr>
            <a:xfrm>
              <a:off x="9485727" y="2489867"/>
              <a:ext cx="1316292" cy="750386"/>
            </a:xfrm>
            <a:prstGeom prst="rect">
              <a:avLst/>
            </a:prstGeom>
            <a:solidFill>
              <a:schemeClr val="bg1"/>
            </a:solidFill>
            <a:ln>
              <a:solidFill>
                <a:schemeClr val="tx1"/>
              </a:solidFill>
            </a:ln>
          </p:spPr>
          <p:txBody>
            <a:bodyPr wrap="square" lIns="36000" rIns="36000" rtlCol="0" anchor="ctr">
              <a:noAutofit/>
            </a:bodyPr>
            <a:lstStyle/>
            <a:p>
              <a:pPr algn="ctr" fontAlgn="ctr"/>
              <a:r>
                <a:rPr lang="en-US" sz="1400" b="1" dirty="0" smtClean="0">
                  <a:solidFill>
                    <a:srgbClr val="C00000"/>
                  </a:solidFill>
                  <a:latin typeface="Huawei Sans" panose="020C0503030203020204" pitchFamily="34" charset="0"/>
                </a:rPr>
                <a:t>Function management</a:t>
              </a:r>
              <a:endParaRPr lang="en-US" sz="1400" b="1" dirty="0">
                <a:solidFill>
                  <a:srgbClr val="C00000"/>
                </a:solidFill>
                <a:latin typeface="Huawei Sans" panose="020C0503030203020204" pitchFamily="34" charset="0"/>
              </a:endParaRPr>
            </a:p>
          </p:txBody>
        </p:sp>
        <p:cxnSp>
          <p:nvCxnSpPr>
            <p:cNvPr id="12" name="直接连接符 11"/>
            <p:cNvCxnSpPr>
              <a:stCxn id="10" idx="3"/>
              <a:endCxn id="11" idx="1"/>
            </p:cNvCxnSpPr>
            <p:nvPr/>
          </p:nvCxnSpPr>
          <p:spPr>
            <a:xfrm flipV="1">
              <a:off x="9039054" y="2865060"/>
              <a:ext cx="446673" cy="312901"/>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bwMode="auto">
            <a:xfrm>
              <a:off x="3124052" y="2060459"/>
              <a:ext cx="2873625" cy="318813"/>
            </a:xfrm>
            <a:prstGeom prst="rect">
              <a:avLst/>
            </a:prstGeom>
            <a:solidFill>
              <a:srgbClr val="FFFFFF">
                <a:alpha val="15000"/>
              </a:srgbClr>
            </a:solidFill>
            <a:ln w="12700" algn="ctr">
              <a:solidFill>
                <a:srgbClr val="C00000"/>
              </a:solidFill>
              <a:prstDash val="dash"/>
              <a:miter lim="800000"/>
              <a:headEnd/>
              <a:tailEnd/>
            </a:ln>
          </p:spPr>
          <p:txBody>
            <a:bodyPr wrap="square" lIns="36000" tIns="52800" rIns="36000" bIns="52800" rtlCol="0" anchor="ctr">
              <a:noAutofit/>
            </a:bodyPr>
            <a:lstStyle/>
            <a:p>
              <a:pPr algn="ctr" defTabSz="1219170" fontAlgn="ctr">
                <a:spcBef>
                  <a:spcPts val="0"/>
                </a:spcBef>
                <a:spcAft>
                  <a:spcPts val="0"/>
                </a:spcAft>
                <a:defRPr/>
              </a:pPr>
              <a:endParaRPr lang="en-US" altLang="zh-CN" sz="1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文本框 18"/>
            <p:cNvSpPr txBox="1"/>
            <p:nvPr/>
          </p:nvSpPr>
          <p:spPr>
            <a:xfrm>
              <a:off x="1297859" y="2292069"/>
              <a:ext cx="1382813" cy="503644"/>
            </a:xfrm>
            <a:prstGeom prst="rect">
              <a:avLst/>
            </a:prstGeom>
            <a:solidFill>
              <a:schemeClr val="bg1"/>
            </a:solidFill>
            <a:ln>
              <a:solidFill>
                <a:schemeClr val="tx1"/>
              </a:solidFill>
            </a:ln>
          </p:spPr>
          <p:txBody>
            <a:bodyPr wrap="square" lIns="36000" rIns="36000" rtlCol="0" anchor="ctr">
              <a:noAutofit/>
            </a:bodyPr>
            <a:lstStyle/>
            <a:p>
              <a:pPr algn="ctr" fontAlgn="ctr"/>
              <a:r>
                <a:rPr lang="en-US" sz="1400" b="1" dirty="0" smtClean="0">
                  <a:solidFill>
                    <a:srgbClr val="C00000"/>
                  </a:solidFill>
                  <a:latin typeface="Huawei Sans" panose="020C0503030203020204" pitchFamily="34" charset="0"/>
                </a:rPr>
                <a:t>Function navigation bar</a:t>
              </a:r>
              <a:endParaRPr lang="en-US" altLang="zh-CN" sz="14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 name="直接连接符 19"/>
            <p:cNvCxnSpPr>
              <a:stCxn id="30" idx="1"/>
              <a:endCxn id="31" idx="3"/>
            </p:cNvCxnSpPr>
            <p:nvPr/>
          </p:nvCxnSpPr>
          <p:spPr>
            <a:xfrm flipH="1">
              <a:off x="2583935" y="4677354"/>
              <a:ext cx="193474" cy="325239"/>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18" idx="2"/>
              <a:endCxn id="19" idx="3"/>
            </p:cNvCxnSpPr>
            <p:nvPr/>
          </p:nvCxnSpPr>
          <p:spPr>
            <a:xfrm rot="5400000">
              <a:off x="3538459" y="1521484"/>
              <a:ext cx="164620" cy="1880194"/>
            </a:xfrm>
            <a:prstGeom prst="bentConnector2">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377243" y="4587094"/>
              <a:ext cx="1206691" cy="830996"/>
            </a:xfrm>
            <a:prstGeom prst="rect">
              <a:avLst/>
            </a:prstGeom>
            <a:solidFill>
              <a:schemeClr val="bg1"/>
            </a:solidFill>
            <a:ln>
              <a:solidFill>
                <a:schemeClr val="tx1"/>
              </a:solidFill>
            </a:ln>
          </p:spPr>
          <p:txBody>
            <a:bodyPr wrap="square" lIns="36000" rIns="36000" rtlCol="0" anchor="ctr">
              <a:noAutofit/>
            </a:bodyPr>
            <a:lstStyle/>
            <a:p>
              <a:pPr algn="ctr" fontAlgn="ctr"/>
              <a:r>
                <a:rPr lang="en-US" sz="1400" b="1" dirty="0" smtClean="0">
                  <a:solidFill>
                    <a:srgbClr val="C00000"/>
                  </a:solidFill>
                  <a:latin typeface="Huawei Sans" panose="020C0503030203020204" pitchFamily="34" charset="0"/>
                </a:rPr>
                <a:t>Scenario-based entry</a:t>
              </a:r>
              <a:endParaRPr lang="en-US" altLang="zh-CN" sz="14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bwMode="auto">
            <a:xfrm>
              <a:off x="3235930" y="2861286"/>
              <a:ext cx="674237" cy="179326"/>
            </a:xfrm>
            <a:prstGeom prst="rect">
              <a:avLst/>
            </a:prstGeom>
            <a:solidFill>
              <a:srgbClr val="FFFFFF">
                <a:alpha val="15000"/>
              </a:srgbClr>
            </a:solidFill>
            <a:ln w="12700" algn="ctr">
              <a:solidFill>
                <a:srgbClr val="C00000"/>
              </a:solidFill>
              <a:prstDash val="dash"/>
              <a:miter lim="800000"/>
              <a:headEnd/>
              <a:tailEnd/>
            </a:ln>
          </p:spPr>
          <p:txBody>
            <a:bodyPr wrap="square" lIns="36000" tIns="52800" rIns="36000" bIns="52800" rtlCol="0" anchor="ctr">
              <a:noAutofit/>
            </a:bodyPr>
            <a:lstStyle/>
            <a:p>
              <a:pPr algn="ctr" defTabSz="1219170" fontAlgn="ctr">
                <a:spcBef>
                  <a:spcPts val="0"/>
                </a:spcBef>
                <a:spcAft>
                  <a:spcPts val="0"/>
                </a:spcAft>
                <a:defRPr/>
              </a:pPr>
              <a:endParaRPr lang="en-US" altLang="zh-CN" sz="1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文本框 21"/>
            <p:cNvSpPr txBox="1"/>
            <p:nvPr/>
          </p:nvSpPr>
          <p:spPr>
            <a:xfrm>
              <a:off x="1990208" y="3276363"/>
              <a:ext cx="716792" cy="326446"/>
            </a:xfrm>
            <a:prstGeom prst="rect">
              <a:avLst/>
            </a:prstGeom>
            <a:solidFill>
              <a:schemeClr val="bg1"/>
            </a:solidFill>
            <a:ln>
              <a:solidFill>
                <a:schemeClr val="tx1"/>
              </a:solidFill>
            </a:ln>
          </p:spPr>
          <p:txBody>
            <a:bodyPr wrap="square" lIns="36000" rIns="36000" rtlCol="0" anchor="ctr">
              <a:noAutofit/>
            </a:bodyPr>
            <a:lstStyle/>
            <a:p>
              <a:pPr algn="ctr" fontAlgn="ctr"/>
              <a:r>
                <a:rPr lang="en-US" sz="1400" b="1" dirty="0" smtClean="0">
                  <a:solidFill>
                    <a:srgbClr val="C00000"/>
                  </a:solidFill>
                  <a:latin typeface="Huawei Sans" panose="020C0503030203020204" pitchFamily="34" charset="0"/>
                </a:rPr>
                <a:t>Device</a:t>
              </a:r>
              <a:endParaRPr lang="en-US" sz="1400" b="1" dirty="0">
                <a:solidFill>
                  <a:srgbClr val="C00000"/>
                </a:solidFill>
                <a:latin typeface="Huawei Sans" panose="020C0503030203020204" pitchFamily="34" charset="0"/>
              </a:endParaRPr>
            </a:p>
          </p:txBody>
        </p:sp>
        <p:cxnSp>
          <p:nvCxnSpPr>
            <p:cNvPr id="24" name="肘形连接符 23"/>
            <p:cNvCxnSpPr>
              <a:stCxn id="21" idx="1"/>
              <a:endCxn id="22" idx="0"/>
            </p:cNvCxnSpPr>
            <p:nvPr/>
          </p:nvCxnSpPr>
          <p:spPr>
            <a:xfrm rot="10800000" flipV="1">
              <a:off x="2348604" y="2950949"/>
              <a:ext cx="887326" cy="325414"/>
            </a:xfrm>
            <a:prstGeom prst="bentConnector2">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1531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Introduction to DME</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890250" y="1027100"/>
            <a:ext cx="10406400" cy="5061766"/>
            <a:chOff x="890250" y="1271652"/>
            <a:chExt cx="10406400" cy="5061766"/>
          </a:xfrm>
        </p:grpSpPr>
        <p:sp>
          <p:nvSpPr>
            <p:cNvPr id="66" name="Rectangle 31"/>
            <p:cNvSpPr/>
            <p:nvPr/>
          </p:nvSpPr>
          <p:spPr>
            <a:xfrm>
              <a:off x="890251" y="4830889"/>
              <a:ext cx="10393095" cy="256081"/>
            </a:xfrm>
            <a:prstGeom prst="rect">
              <a:avLst/>
            </a:prstGeom>
            <a:solidFill>
              <a:srgbClr val="BEE9EE"/>
            </a:solidFill>
            <a:ln w="12700" cap="flat" cmpd="sng" algn="ctr">
              <a:noFill/>
              <a:prstDash val="solid"/>
              <a:miter lim="800000"/>
            </a:ln>
            <a:effectLst/>
          </p:spPr>
          <p:txBody>
            <a:bodyPr wrap="square" rtlCol="0" anchor="ctr">
              <a:noAutofit/>
            </a:bodyPr>
            <a:lstStyle/>
            <a:p>
              <a:pPr algn="ctr" defTabSz="914400" fontAlgn="ctr"/>
              <a:r>
                <a:rPr lang="en-US" sz="1400" b="1" dirty="0" smtClean="0">
                  <a:latin typeface="Huawei Sans" panose="020C0503030203020204" pitchFamily="34" charset="0"/>
                </a:rPr>
                <a:t>Southbound API</a:t>
              </a:r>
              <a:endParaRPr lang="en-US" sz="1400" b="1"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9" name="矩形 68"/>
            <p:cNvSpPr/>
            <p:nvPr/>
          </p:nvSpPr>
          <p:spPr bwMode="auto">
            <a:xfrm>
              <a:off x="890251" y="2340214"/>
              <a:ext cx="10393095" cy="2476713"/>
            </a:xfrm>
            <a:prstGeom prst="rect">
              <a:avLst/>
            </a:prstGeom>
            <a:solidFill>
              <a:srgbClr val="FFFFFF"/>
            </a:solidFill>
            <a:ln w="12700" cap="flat" cmpd="sng" algn="ctr">
              <a:solidFill>
                <a:srgbClr val="1D1D1A">
                  <a:lumMod val="50000"/>
                  <a:lumOff val="50000"/>
                </a:srgbClr>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ctr"/>
              <a:endParaRPr lang="en-US"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70" name="组合 69"/>
            <p:cNvGrpSpPr/>
            <p:nvPr/>
          </p:nvGrpSpPr>
          <p:grpSpPr>
            <a:xfrm>
              <a:off x="2095808" y="2459261"/>
              <a:ext cx="1056700" cy="462280"/>
              <a:chOff x="1721123" y="3279531"/>
              <a:chExt cx="745279" cy="639182"/>
            </a:xfrm>
            <a:solidFill>
              <a:srgbClr val="0070C0"/>
            </a:solidFill>
          </p:grpSpPr>
          <p:sp>
            <p:nvSpPr>
              <p:cNvPr id="71" name="六边形 3"/>
              <p:cNvSpPr>
                <a:spLocks noChangeAspect="1"/>
              </p:cNvSpPr>
              <p:nvPr/>
            </p:nvSpPr>
            <p:spPr>
              <a:xfrm>
                <a:off x="1766193" y="3279531"/>
                <a:ext cx="650850" cy="639182"/>
              </a:xfrm>
              <a:prstGeom prst="hexagon">
                <a:avLst/>
              </a:prstGeom>
              <a:solidFill>
                <a:srgbClr val="30B5C5"/>
              </a:solidFill>
              <a:ln w="12700" cap="flat" cmpd="sng" algn="ctr">
                <a:no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72" name="矩形 12"/>
              <p:cNvSpPr/>
              <p:nvPr/>
            </p:nvSpPr>
            <p:spPr>
              <a:xfrm>
                <a:off x="1721123" y="3403391"/>
                <a:ext cx="745279" cy="338554"/>
              </a:xfrm>
              <a:prstGeom prst="rect">
                <a:avLst/>
              </a:prstGeom>
              <a:noFill/>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Planning</a:t>
                </a:r>
                <a:endParaRPr kumimoji="0" lang="en-US" altLang="zh-CN" sz="1400" b="1"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sp>
          <p:nvSpPr>
            <p:cNvPr id="73" name="AutoShape 4"/>
            <p:cNvSpPr>
              <a:spLocks noChangeArrowheads="1"/>
            </p:cNvSpPr>
            <p:nvPr/>
          </p:nvSpPr>
          <p:spPr bwMode="gray">
            <a:xfrm>
              <a:off x="3484155" y="2654526"/>
              <a:ext cx="382574" cy="189206"/>
            </a:xfrm>
            <a:prstGeom prst="rightArrow">
              <a:avLst>
                <a:gd name="adj1" fmla="val 54375"/>
                <a:gd name="adj2" fmla="val 43660"/>
              </a:avLst>
            </a:prstGeom>
            <a:solidFill>
              <a:srgbClr val="30B5C5"/>
            </a:solidFill>
            <a:ln w="19050" cap="flat" cmpd="sng" algn="ctr">
              <a:noFill/>
              <a:prstDash val="solid"/>
              <a:miter lim="800000"/>
            </a:ln>
            <a:effectLst/>
          </p:spPr>
          <p:txBody>
            <a:bodyPr wrap="square" rtlCol="0" anchor="ctr">
              <a:noAutofit/>
            </a:bodyP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74" name="组合 73"/>
            <p:cNvGrpSpPr/>
            <p:nvPr/>
          </p:nvGrpSpPr>
          <p:grpSpPr>
            <a:xfrm>
              <a:off x="3887432" y="2466586"/>
              <a:ext cx="1960577" cy="462280"/>
              <a:chOff x="3032945" y="3286856"/>
              <a:chExt cx="1017749" cy="639182"/>
            </a:xfrm>
            <a:solidFill>
              <a:srgbClr val="0070C0"/>
            </a:solidFill>
          </p:grpSpPr>
          <p:sp>
            <p:nvSpPr>
              <p:cNvPr id="75" name="六边形 3"/>
              <p:cNvSpPr>
                <a:spLocks noChangeAspect="1"/>
              </p:cNvSpPr>
              <p:nvPr/>
            </p:nvSpPr>
            <p:spPr>
              <a:xfrm>
                <a:off x="3228153" y="3286856"/>
                <a:ext cx="634985" cy="639182"/>
              </a:xfrm>
              <a:prstGeom prst="hexagon">
                <a:avLst/>
              </a:prstGeom>
              <a:solidFill>
                <a:srgbClr val="30B5C5"/>
              </a:solidFill>
              <a:ln w="12700" cap="flat" cmpd="sng" algn="ctr">
                <a:no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76" name="矩形 12"/>
              <p:cNvSpPr/>
              <p:nvPr/>
            </p:nvSpPr>
            <p:spPr>
              <a:xfrm>
                <a:off x="3032945" y="3400588"/>
                <a:ext cx="1017749" cy="338554"/>
              </a:xfrm>
              <a:prstGeom prst="rect">
                <a:avLst/>
              </a:prstGeom>
              <a:noFill/>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Construction</a:t>
                </a:r>
                <a:endParaRPr lang="en-US" sz="1400" b="1" dirty="0">
                  <a:latin typeface="Huawei Sans" panose="020C0503030203020204" pitchFamily="34" charset="0"/>
                </a:endParaRPr>
              </a:p>
            </p:txBody>
          </p:sp>
        </p:grpSp>
        <p:grpSp>
          <p:nvGrpSpPr>
            <p:cNvPr id="77" name="组合 76"/>
            <p:cNvGrpSpPr/>
            <p:nvPr/>
          </p:nvGrpSpPr>
          <p:grpSpPr>
            <a:xfrm>
              <a:off x="6869162" y="2466586"/>
              <a:ext cx="842276" cy="462280"/>
              <a:chOff x="3252163" y="3286856"/>
              <a:chExt cx="594048" cy="639182"/>
            </a:xfrm>
            <a:solidFill>
              <a:srgbClr val="0070C0"/>
            </a:solidFill>
          </p:grpSpPr>
          <p:sp>
            <p:nvSpPr>
              <p:cNvPr id="78" name="六边形 3"/>
              <p:cNvSpPr>
                <a:spLocks noChangeAspect="1"/>
              </p:cNvSpPr>
              <p:nvPr/>
            </p:nvSpPr>
            <p:spPr>
              <a:xfrm>
                <a:off x="3252163" y="3286856"/>
                <a:ext cx="594048" cy="639182"/>
              </a:xfrm>
              <a:prstGeom prst="hexagon">
                <a:avLst/>
              </a:prstGeom>
              <a:solidFill>
                <a:srgbClr val="30B5C5"/>
              </a:solidFill>
              <a:ln w="12700" cap="flat" cmpd="sng" algn="ctr">
                <a:no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79" name="矩形 12"/>
              <p:cNvSpPr/>
              <p:nvPr/>
            </p:nvSpPr>
            <p:spPr>
              <a:xfrm>
                <a:off x="3291534" y="3400588"/>
                <a:ext cx="495420" cy="338554"/>
              </a:xfrm>
              <a:prstGeom prst="rect">
                <a:avLst/>
              </a:prstGeom>
              <a:noFill/>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O&amp;M</a:t>
                </a:r>
                <a:endParaRPr lang="en-US" sz="1400" b="1" dirty="0">
                  <a:latin typeface="Huawei Sans" panose="020C0503030203020204" pitchFamily="34" charset="0"/>
                </a:endParaRPr>
              </a:p>
            </p:txBody>
          </p:sp>
        </p:grpSp>
        <p:sp>
          <p:nvSpPr>
            <p:cNvPr id="80" name="AutoShape 4"/>
            <p:cNvSpPr>
              <a:spLocks noChangeArrowheads="1"/>
            </p:cNvSpPr>
            <p:nvPr/>
          </p:nvSpPr>
          <p:spPr bwMode="gray">
            <a:xfrm>
              <a:off x="5843602" y="2661851"/>
              <a:ext cx="382574" cy="189206"/>
            </a:xfrm>
            <a:prstGeom prst="rightArrow">
              <a:avLst>
                <a:gd name="adj1" fmla="val 54375"/>
                <a:gd name="adj2" fmla="val 43660"/>
              </a:avLst>
            </a:prstGeom>
            <a:solidFill>
              <a:srgbClr val="30B5C5"/>
            </a:solidFill>
            <a:ln w="19050" cap="flat" cmpd="sng" algn="ctr">
              <a:noFill/>
              <a:prstDash val="solid"/>
              <a:miter lim="800000"/>
            </a:ln>
            <a:effectLst/>
          </p:spPr>
          <p:txBody>
            <a:bodyPr wrap="square" rtlCol="0" anchor="ctr">
              <a:noAutofit/>
            </a:bodyP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81" name="组合 80"/>
            <p:cNvGrpSpPr/>
            <p:nvPr/>
          </p:nvGrpSpPr>
          <p:grpSpPr>
            <a:xfrm>
              <a:off x="8349265" y="2456188"/>
              <a:ext cx="2327676" cy="462280"/>
              <a:chOff x="2897162" y="3286856"/>
              <a:chExt cx="1208313" cy="639182"/>
            </a:xfrm>
            <a:solidFill>
              <a:srgbClr val="0070C0"/>
            </a:solidFill>
          </p:grpSpPr>
          <p:sp>
            <p:nvSpPr>
              <p:cNvPr id="82" name="六边形 3"/>
              <p:cNvSpPr>
                <a:spLocks noChangeAspect="1"/>
              </p:cNvSpPr>
              <p:nvPr/>
            </p:nvSpPr>
            <p:spPr>
              <a:xfrm>
                <a:off x="3159990" y="3286856"/>
                <a:ext cx="686220" cy="639182"/>
              </a:xfrm>
              <a:prstGeom prst="hexagon">
                <a:avLst/>
              </a:prstGeom>
              <a:solidFill>
                <a:srgbClr val="30B5C5"/>
              </a:solidFill>
              <a:ln w="12700" cap="flat" cmpd="sng" algn="ctr">
                <a:no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3" name="矩形 12"/>
              <p:cNvSpPr/>
              <p:nvPr/>
            </p:nvSpPr>
            <p:spPr>
              <a:xfrm>
                <a:off x="2897162" y="3385561"/>
                <a:ext cx="1208313" cy="338554"/>
              </a:xfrm>
              <a:prstGeom prst="rect">
                <a:avLst/>
              </a:prstGeom>
              <a:noFill/>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Optimization</a:t>
                </a:r>
                <a:endParaRPr lang="en-US" sz="1400" b="1" dirty="0">
                  <a:latin typeface="Huawei Sans" panose="020C0503030203020204" pitchFamily="34" charset="0"/>
                </a:endParaRPr>
              </a:p>
            </p:txBody>
          </p:sp>
        </p:grpSp>
        <p:sp>
          <p:nvSpPr>
            <p:cNvPr id="84" name="AutoShape 4"/>
            <p:cNvSpPr>
              <a:spLocks noChangeArrowheads="1"/>
            </p:cNvSpPr>
            <p:nvPr/>
          </p:nvSpPr>
          <p:spPr bwMode="gray">
            <a:xfrm>
              <a:off x="8253809" y="2661851"/>
              <a:ext cx="382574" cy="189206"/>
            </a:xfrm>
            <a:prstGeom prst="rightArrow">
              <a:avLst>
                <a:gd name="adj1" fmla="val 54375"/>
                <a:gd name="adj2" fmla="val 43660"/>
              </a:avLst>
            </a:prstGeom>
            <a:solidFill>
              <a:srgbClr val="30B5C5"/>
            </a:solidFill>
            <a:ln w="19050" cap="flat" cmpd="sng" algn="ctr">
              <a:noFill/>
              <a:prstDash val="solid"/>
              <a:miter lim="800000"/>
            </a:ln>
            <a:effectLst/>
          </p:spPr>
          <p:txBody>
            <a:bodyPr wrap="square" rtlCol="0" anchor="ctr">
              <a:noAutofit/>
            </a:bodyP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85" name="图片 84"/>
            <p:cNvPicPr>
              <a:picLocks noChangeAspect="1"/>
            </p:cNvPicPr>
            <p:nvPr/>
          </p:nvPicPr>
          <p:blipFill>
            <a:blip r:embed="rId3"/>
            <a:stretch>
              <a:fillRect/>
            </a:stretch>
          </p:blipFill>
          <p:spPr>
            <a:xfrm>
              <a:off x="1597238" y="3867034"/>
              <a:ext cx="1541477" cy="518884"/>
            </a:xfrm>
            <a:prstGeom prst="rect">
              <a:avLst/>
            </a:prstGeom>
            <a:ln>
              <a:noFill/>
            </a:ln>
            <a:effectLst>
              <a:outerShdw blurRad="190500" algn="tl" rotWithShape="0">
                <a:srgbClr val="000000">
                  <a:alpha val="70000"/>
                </a:srgbClr>
              </a:outerShdw>
            </a:effectLst>
          </p:spPr>
        </p:pic>
        <p:sp>
          <p:nvSpPr>
            <p:cNvPr id="86" name="流程图: 磁盘 95"/>
            <p:cNvSpPr/>
            <p:nvPr/>
          </p:nvSpPr>
          <p:spPr bwMode="auto">
            <a:xfrm>
              <a:off x="1361440" y="4325076"/>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r>
                <a:rPr lang="en-US" sz="1200" dirty="0" smtClean="0">
                  <a:latin typeface="Huawei Sans" panose="020C0503030203020204" pitchFamily="34" charset="0"/>
                </a:rPr>
                <a:t>Gold</a:t>
              </a: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7" name="流程图: 磁盘 95"/>
            <p:cNvSpPr/>
            <p:nvPr/>
          </p:nvSpPr>
          <p:spPr bwMode="auto">
            <a:xfrm>
              <a:off x="2117002" y="4325076"/>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r>
                <a:rPr lang="en-US" sz="1200" dirty="0" smtClean="0">
                  <a:latin typeface="Huawei Sans" panose="020C0503030203020204" pitchFamily="34" charset="0"/>
                </a:rPr>
                <a:t>Silver</a:t>
              </a: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8" name="流程图: 磁盘 95"/>
            <p:cNvSpPr/>
            <p:nvPr/>
          </p:nvSpPr>
          <p:spPr bwMode="auto">
            <a:xfrm>
              <a:off x="2878966" y="4328422"/>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r>
                <a:rPr lang="en-US" sz="1200" dirty="0" smtClean="0">
                  <a:latin typeface="Huawei Sans" panose="020C0503030203020204" pitchFamily="34" charset="0"/>
                </a:rPr>
                <a:t>Bronze</a:t>
              </a: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9" name="Text Box 9"/>
            <p:cNvSpPr txBox="1">
              <a:spLocks noChangeArrowheads="1"/>
            </p:cNvSpPr>
            <p:nvPr/>
          </p:nvSpPr>
          <p:spPr bwMode="gray">
            <a:xfrm>
              <a:off x="1529417" y="2987999"/>
              <a:ext cx="2080496" cy="683264"/>
            </a:xfrm>
            <a:prstGeom prst="rect">
              <a:avLst/>
            </a:prstGeom>
            <a:noFill/>
            <a:ln w="9525" algn="ctr">
              <a:noFill/>
              <a:miter lim="800000"/>
              <a:headEnd/>
              <a:tailEnd/>
            </a:ln>
          </p:spPr>
          <p:txBody>
            <a:bodyPr wrap="square" lIns="0" tIns="0" rIns="0" bIns="0">
              <a:noAutofit/>
            </a:bodyPr>
            <a:lstStyle/>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Service level-based pooling and consolidation</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Intelligent planning and automatic pooling</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90" name="Picture 2" descr="Image result for task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853" y="3851909"/>
              <a:ext cx="526771" cy="37152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icon stor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689" y="4338069"/>
              <a:ext cx="313230" cy="22091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2" descr="Image result for serv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4930" y="4368171"/>
              <a:ext cx="304674" cy="21488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6" descr="Image result for network switch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5747" y="4318816"/>
              <a:ext cx="425000" cy="299748"/>
            </a:xfrm>
            <a:prstGeom prst="rect">
              <a:avLst/>
            </a:prstGeom>
            <a:noFill/>
            <a:extLst>
              <a:ext uri="{909E8E84-426E-40DD-AFC4-6F175D3DCCD1}">
                <a14:hiddenFill xmlns:a14="http://schemas.microsoft.com/office/drawing/2010/main">
                  <a:solidFill>
                    <a:srgbClr val="FFFFFF"/>
                  </a:solidFill>
                </a14:hiddenFill>
              </a:ext>
            </a:extLst>
          </p:spPr>
        </p:pic>
        <p:sp>
          <p:nvSpPr>
            <p:cNvPr id="94" name="圆角矩形 93"/>
            <p:cNvSpPr/>
            <p:nvPr/>
          </p:nvSpPr>
          <p:spPr>
            <a:xfrm>
              <a:off x="4012637" y="4286212"/>
              <a:ext cx="1655881" cy="322837"/>
            </a:xfrm>
            <a:prstGeom prst="round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Text Box 9"/>
            <p:cNvSpPr txBox="1">
              <a:spLocks noChangeArrowheads="1"/>
            </p:cNvSpPr>
            <p:nvPr/>
          </p:nvSpPr>
          <p:spPr bwMode="gray">
            <a:xfrm>
              <a:off x="4034602" y="3002692"/>
              <a:ext cx="1711272" cy="369332"/>
            </a:xfrm>
            <a:prstGeom prst="rect">
              <a:avLst/>
            </a:prstGeom>
            <a:noFill/>
            <a:ln w="9525" algn="ctr">
              <a:noFill/>
              <a:miter lim="800000"/>
              <a:headEnd/>
              <a:tailEnd/>
            </a:ln>
          </p:spPr>
          <p:txBody>
            <a:bodyPr wrap="square" lIns="0" tIns="0" rIns="0" bIns="0">
              <a:noAutofit/>
            </a:bodyPr>
            <a:lstStyle/>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Flexible automation modes</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Task </a:t>
              </a:r>
              <a:r>
                <a:rPr lang="en-US" sz="1200" dirty="0">
                  <a:latin typeface="Huawei Sans" panose="020C0503030203020204" pitchFamily="34" charset="0"/>
                </a:rPr>
                <a:t>scheduling</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96" name="Picture 2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9264" y="3839223"/>
              <a:ext cx="1754321" cy="779341"/>
            </a:xfrm>
            <a:prstGeom prst="rect">
              <a:avLst/>
            </a:prstGeom>
            <a:noFill/>
            <a:extLst>
              <a:ext uri="{909E8E84-426E-40DD-AFC4-6F175D3DCCD1}">
                <a14:hiddenFill xmlns:a14="http://schemas.microsoft.com/office/drawing/2010/main">
                  <a:solidFill>
                    <a:srgbClr val="FFFFFF"/>
                  </a:solidFill>
                </a14:hiddenFill>
              </a:ext>
            </a:extLst>
          </p:spPr>
        </p:pic>
        <p:sp>
          <p:nvSpPr>
            <p:cNvPr id="97" name="Text Box 9"/>
            <p:cNvSpPr txBox="1">
              <a:spLocks noChangeArrowheads="1"/>
            </p:cNvSpPr>
            <p:nvPr/>
          </p:nvSpPr>
          <p:spPr bwMode="gray">
            <a:xfrm>
              <a:off x="6341105" y="2985019"/>
              <a:ext cx="1914755" cy="683264"/>
            </a:xfrm>
            <a:prstGeom prst="rect">
              <a:avLst/>
            </a:prstGeom>
            <a:noFill/>
            <a:ln w="9525" algn="ctr">
              <a:noFill/>
              <a:miter lim="800000"/>
              <a:headEnd/>
              <a:tailEnd/>
            </a:ln>
          </p:spPr>
          <p:txBody>
            <a:bodyPr wrap="square" lIns="0" tIns="0" rIns="0" bIns="0">
              <a:noAutofit/>
            </a:bodyPr>
            <a:lstStyle/>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Automatic identification and proactive prevention</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Automatic analysis and quick locating</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98" name="流程图: 磁盘 95"/>
            <p:cNvSpPr/>
            <p:nvPr/>
          </p:nvSpPr>
          <p:spPr bwMode="auto">
            <a:xfrm>
              <a:off x="8958896" y="4025921"/>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r>
                <a:rPr lang="en-US" sz="1200" dirty="0" smtClean="0">
                  <a:latin typeface="Huawei Sans" panose="020C0503030203020204" pitchFamily="34" charset="0"/>
                </a:rPr>
                <a:t>Gold</a:t>
              </a: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99" name="流程图: 磁盘 95"/>
            <p:cNvSpPr/>
            <p:nvPr/>
          </p:nvSpPr>
          <p:spPr bwMode="auto">
            <a:xfrm>
              <a:off x="9714458" y="4025921"/>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r>
                <a:rPr lang="en-US" sz="1200" dirty="0" smtClean="0">
                  <a:latin typeface="Huawei Sans" panose="020C0503030203020204" pitchFamily="34" charset="0"/>
                </a:rPr>
                <a:t>Silver</a:t>
              </a: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00" name="Text Box 9"/>
            <p:cNvSpPr txBox="1">
              <a:spLocks noChangeArrowheads="1"/>
            </p:cNvSpPr>
            <p:nvPr/>
          </p:nvSpPr>
          <p:spPr bwMode="gray">
            <a:xfrm>
              <a:off x="8562600" y="2978851"/>
              <a:ext cx="2085429" cy="683264"/>
            </a:xfrm>
            <a:prstGeom prst="rect">
              <a:avLst/>
            </a:prstGeom>
            <a:noFill/>
            <a:ln w="9525" algn="ctr">
              <a:noFill/>
              <a:miter lim="800000"/>
              <a:headEnd/>
              <a:tailEnd/>
            </a:ln>
          </p:spPr>
          <p:txBody>
            <a:bodyPr wrap="square" lIns="0" tIns="0" rIns="0" bIns="0">
              <a:noAutofit/>
            </a:bodyPr>
            <a:lstStyle/>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Multi-dimensional analysis and optimization suggestions</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spcBef>
                  <a:spcPct val="30000"/>
                </a:spcBef>
                <a:buClr>
                  <a:srgbClr val="F8E5B9"/>
                </a:buClr>
                <a:buSzPct val="50000"/>
                <a:buFont typeface="Wingdings" pitchFamily="2" charset="2"/>
                <a:buNone/>
              </a:pPr>
              <a:r>
                <a:rPr lang="en-US" sz="1200" dirty="0" smtClean="0">
                  <a:latin typeface="Huawei Sans" panose="020C0503030203020204" pitchFamily="34" charset="0"/>
                </a:rPr>
                <a:t>One-click change and </a:t>
              </a:r>
              <a:r>
                <a:rPr lang="en-US" sz="1200" dirty="0">
                  <a:latin typeface="Huawei Sans" panose="020C0503030203020204" pitchFamily="34" charset="0"/>
                </a:rPr>
                <a:t>automated operations</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cxnSp>
          <p:nvCxnSpPr>
            <p:cNvPr id="101" name="曲线连接符 100"/>
            <p:cNvCxnSpPr>
              <a:stCxn id="98" idx="1"/>
              <a:endCxn id="99" idx="1"/>
            </p:cNvCxnSpPr>
            <p:nvPr/>
          </p:nvCxnSpPr>
          <p:spPr>
            <a:xfrm rot="5400000" flipH="1" flipV="1">
              <a:off x="9631443" y="3648140"/>
              <a:ext cx="12700" cy="755562"/>
            </a:xfrm>
            <a:prstGeom prst="curvedConnector3">
              <a:avLst>
                <a:gd name="adj1" fmla="val 1164709"/>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2" name="流程图: 磁盘 95"/>
            <p:cNvSpPr/>
            <p:nvPr/>
          </p:nvSpPr>
          <p:spPr bwMode="auto">
            <a:xfrm>
              <a:off x="8855572" y="4468153"/>
              <a:ext cx="292113" cy="140147"/>
            </a:xfrm>
            <a:prstGeom prst="flowChartMagneticDisk">
              <a:avLst/>
            </a:prstGeom>
            <a:solidFill>
              <a:srgbClr val="C1E8F4"/>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03" name="流程图: 磁盘 95"/>
            <p:cNvSpPr/>
            <p:nvPr/>
          </p:nvSpPr>
          <p:spPr bwMode="auto">
            <a:xfrm>
              <a:off x="9476716" y="4472515"/>
              <a:ext cx="292113" cy="140147"/>
            </a:xfrm>
            <a:prstGeom prst="flowChartMagneticDisk">
              <a:avLst/>
            </a:prstGeom>
            <a:solidFill>
              <a:srgbClr val="C1E8F4"/>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04" name="流程图: 磁盘 95"/>
            <p:cNvSpPr/>
            <p:nvPr/>
          </p:nvSpPr>
          <p:spPr bwMode="auto">
            <a:xfrm>
              <a:off x="10099860" y="4459699"/>
              <a:ext cx="292113" cy="140147"/>
            </a:xfrm>
            <a:prstGeom prst="flowChartMagneticDisk">
              <a:avLst/>
            </a:prstGeom>
            <a:solidFill>
              <a:srgbClr val="C1E8F4"/>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noAutofit/>
            </a:bodyPr>
            <a:lstStyle/>
            <a:p>
              <a:pPr algn="ctr" defTabSz="914277" eaLnBrk="0" fontAlgn="ctr" hangingPunct="0">
                <a:defRPr/>
              </a:pP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05" name="等腰三角形 104"/>
            <p:cNvSpPr/>
            <p:nvPr/>
          </p:nvSpPr>
          <p:spPr>
            <a:xfrm>
              <a:off x="9035304" y="4332555"/>
              <a:ext cx="1210613" cy="106108"/>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左右箭头 105"/>
            <p:cNvSpPr/>
            <p:nvPr/>
          </p:nvSpPr>
          <p:spPr>
            <a:xfrm>
              <a:off x="9207853" y="4502539"/>
              <a:ext cx="204172" cy="80510"/>
            </a:xfrm>
            <a:prstGeom prst="lef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左右箭头 106"/>
            <p:cNvSpPr/>
            <p:nvPr/>
          </p:nvSpPr>
          <p:spPr>
            <a:xfrm>
              <a:off x="9843387" y="4502540"/>
              <a:ext cx="204172" cy="80510"/>
            </a:xfrm>
            <a:prstGeom prst="lef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Rectangle 31"/>
            <p:cNvSpPr/>
            <p:nvPr/>
          </p:nvSpPr>
          <p:spPr>
            <a:xfrm>
              <a:off x="890250" y="2079425"/>
              <a:ext cx="10406399" cy="256081"/>
            </a:xfrm>
            <a:prstGeom prst="rect">
              <a:avLst/>
            </a:prstGeom>
            <a:solidFill>
              <a:srgbClr val="BEE9EE"/>
            </a:solidFill>
            <a:ln w="12700" cap="flat" cmpd="sng" algn="ctr">
              <a:noFill/>
              <a:prstDash val="solid"/>
              <a:miter lim="800000"/>
            </a:ln>
            <a:effectLst/>
          </p:spPr>
          <p:txBody>
            <a:bodyPr wrap="square" rtlCol="0" anchor="ctr">
              <a:noAutofit/>
            </a:bodyPr>
            <a:lstStyle/>
            <a:p>
              <a:pPr algn="ctr" defTabSz="914400" fontAlgn="ctr"/>
              <a:r>
                <a:rPr lang="en-US" sz="1400" b="1" dirty="0" smtClean="0">
                  <a:latin typeface="Huawei Sans" panose="020C0503030203020204" pitchFamily="34" charset="0"/>
                </a:rPr>
                <a:t>Northbound API</a:t>
              </a:r>
              <a:endParaRPr lang="en-US" sz="1400" b="1"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09" name="Rectangle 8"/>
            <p:cNvSpPr/>
            <p:nvPr/>
          </p:nvSpPr>
          <p:spPr>
            <a:xfrm>
              <a:off x="890250" y="1636198"/>
              <a:ext cx="3317788"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dirty="0" smtClean="0">
                  <a:latin typeface="Huawei Sans" panose="020C0503030203020204" pitchFamily="34" charset="0"/>
                </a:rPr>
                <a:t>Automation platform</a:t>
              </a:r>
              <a:endPar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0" name="Rectangle 8"/>
            <p:cNvSpPr/>
            <p:nvPr/>
          </p:nvSpPr>
          <p:spPr>
            <a:xfrm>
              <a:off x="4434556" y="1636198"/>
              <a:ext cx="3317788"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dirty="0" smtClean="0">
                  <a:latin typeface="Huawei Sans" panose="020C0503030203020204" pitchFamily="34" charset="0"/>
                </a:rPr>
                <a:t>Monitoring platform</a:t>
              </a:r>
              <a:endPar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1" name="Rectangle 8"/>
            <p:cNvSpPr/>
            <p:nvPr/>
          </p:nvSpPr>
          <p:spPr>
            <a:xfrm>
              <a:off x="7978862" y="1636198"/>
              <a:ext cx="3317788"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dirty="0" smtClean="0">
                  <a:latin typeface="Huawei Sans" panose="020C0503030203020204" pitchFamily="34" charset="0"/>
                </a:rPr>
                <a:t>Report platform</a:t>
              </a:r>
              <a:endPar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2" name="Rectangle 11"/>
            <p:cNvSpPr/>
            <p:nvPr/>
          </p:nvSpPr>
          <p:spPr>
            <a:xfrm>
              <a:off x="890250" y="1271652"/>
              <a:ext cx="10406399"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dirty="0" smtClean="0">
                  <a:latin typeface="Huawei Sans" panose="020C0503030203020204" pitchFamily="34" charset="0"/>
                </a:rPr>
                <a:t>ITSM</a:t>
              </a:r>
              <a:endPar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3" name="Up-Down Arrow 20"/>
            <p:cNvSpPr/>
            <p:nvPr/>
          </p:nvSpPr>
          <p:spPr>
            <a:xfrm>
              <a:off x="2424608" y="1901121"/>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4" name="Up-Down Arrow 20"/>
            <p:cNvSpPr/>
            <p:nvPr/>
          </p:nvSpPr>
          <p:spPr>
            <a:xfrm>
              <a:off x="5979986" y="1901121"/>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5" name="Up-Down Arrow 20"/>
            <p:cNvSpPr/>
            <p:nvPr/>
          </p:nvSpPr>
          <p:spPr>
            <a:xfrm>
              <a:off x="9535364" y="1891521"/>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7" name="矩形 116"/>
            <p:cNvSpPr/>
            <p:nvPr/>
          </p:nvSpPr>
          <p:spPr bwMode="auto">
            <a:xfrm>
              <a:off x="890251" y="5236247"/>
              <a:ext cx="10384539" cy="972050"/>
            </a:xfrm>
            <a:prstGeom prst="rect">
              <a:avLst/>
            </a:prstGeom>
            <a:solidFill>
              <a:srgbClr val="FFFFFF"/>
            </a:solidFill>
            <a:ln w="12700" cap="flat" cmpd="sng" algn="ctr">
              <a:solidFill>
                <a:srgbClr val="1D1D1A">
                  <a:lumMod val="50000"/>
                  <a:lumOff val="50000"/>
                </a:srgbClr>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ctr"/>
              <a:endParaRPr lang="en-US" altLang="zh-CN" sz="1200" kern="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8" name="Text Box 9"/>
            <p:cNvSpPr txBox="1">
              <a:spLocks noChangeArrowheads="1"/>
            </p:cNvSpPr>
            <p:nvPr/>
          </p:nvSpPr>
          <p:spPr bwMode="gray">
            <a:xfrm>
              <a:off x="3822677" y="5246402"/>
              <a:ext cx="2370579" cy="313932"/>
            </a:xfrm>
            <a:prstGeom prst="rect">
              <a:avLst/>
            </a:prstGeom>
            <a:noFill/>
            <a:ln w="9525" algn="ctr">
              <a:noFill/>
              <a:miter lim="800000"/>
              <a:headEnd/>
              <a:tailEnd/>
            </a:ln>
          </p:spPr>
          <p:txBody>
            <a:bodyPr wrap="square" lIns="0" tIns="0" rIns="0" bIns="0">
              <a:noAutofit/>
            </a:bodyPr>
            <a:lstStyle/>
            <a:p>
              <a:pPr algn="ctr" fontAlgn="ctr">
                <a:buClr>
                  <a:srgbClr val="F8E5B9"/>
                </a:buClr>
                <a:buSzPct val="50000"/>
                <a:buFont typeface="Wingdings" pitchFamily="2" charset="2"/>
                <a:buNone/>
              </a:pPr>
              <a:r>
                <a:rPr lang="en-US" sz="1200" dirty="0" smtClean="0">
                  <a:latin typeface="Huawei Sans" panose="020C0503030203020204" pitchFamily="34" charset="0"/>
                </a:rPr>
                <a:t>Huawei OceanStor</a:t>
              </a:r>
            </a:p>
            <a:p>
              <a:pPr algn="ctr" fontAlgn="ctr">
                <a:buClr>
                  <a:srgbClr val="F8E5B9"/>
                </a:buClr>
                <a:buSzPct val="50000"/>
                <a:buFont typeface="Wingdings" pitchFamily="2" charset="2"/>
                <a:buNone/>
              </a:pPr>
              <a:r>
                <a:rPr lang="en-US" sz="1200" dirty="0" smtClean="0">
                  <a:latin typeface="Huawei Sans" panose="020C0503030203020204" pitchFamily="34" charset="0"/>
                </a:rPr>
                <a:t>distributed storage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9" name="Text Box 9"/>
            <p:cNvSpPr txBox="1">
              <a:spLocks noChangeArrowheads="1"/>
            </p:cNvSpPr>
            <p:nvPr/>
          </p:nvSpPr>
          <p:spPr bwMode="gray">
            <a:xfrm>
              <a:off x="1512666" y="5256516"/>
              <a:ext cx="2039882" cy="313932"/>
            </a:xfrm>
            <a:prstGeom prst="rect">
              <a:avLst/>
            </a:prstGeom>
            <a:noFill/>
            <a:ln w="9525" algn="ctr">
              <a:noFill/>
              <a:miter lim="800000"/>
              <a:headEnd/>
              <a:tailEnd/>
            </a:ln>
          </p:spPr>
          <p:txBody>
            <a:bodyPr wrap="square" lIns="0" tIns="0" rIns="0" bIns="0">
              <a:noAutofit/>
            </a:bodyPr>
            <a:lstStyle/>
            <a:p>
              <a:pPr algn="ctr" fontAlgn="ctr">
                <a:buClr>
                  <a:srgbClr val="F8E5B9"/>
                </a:buClr>
                <a:buSzPct val="50000"/>
                <a:buFont typeface="Wingdings" pitchFamily="2" charset="2"/>
                <a:buNone/>
              </a:pPr>
              <a:r>
                <a:rPr lang="en-US" altLang="zh-CN" sz="1200" dirty="0" smtClean="0">
                  <a:latin typeface="Huawei Sans" panose="020C0503030203020204" pitchFamily="34" charset="0"/>
                </a:rPr>
                <a:t>Huawei </a:t>
              </a:r>
              <a:r>
                <a:rPr lang="en-US" sz="1200" dirty="0" smtClean="0">
                  <a:latin typeface="Huawei Sans" panose="020C0503030203020204" pitchFamily="34" charset="0"/>
                </a:rPr>
                <a:t>OceanStor</a:t>
              </a:r>
            </a:p>
            <a:p>
              <a:pPr algn="ctr" fontAlgn="ctr">
                <a:buClr>
                  <a:srgbClr val="F8E5B9"/>
                </a:buClr>
                <a:buSzPct val="50000"/>
                <a:buFont typeface="Wingdings" pitchFamily="2" charset="2"/>
                <a:buNone/>
              </a:pPr>
              <a:r>
                <a:rPr lang="en-US" sz="1200" dirty="0" smtClean="0">
                  <a:latin typeface="Huawei Sans" panose="020C0503030203020204" pitchFamily="34" charset="0"/>
                </a:rPr>
                <a:t>all-flash storage</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20" name="Text Box 9"/>
            <p:cNvSpPr txBox="1">
              <a:spLocks noChangeArrowheads="1"/>
            </p:cNvSpPr>
            <p:nvPr/>
          </p:nvSpPr>
          <p:spPr bwMode="gray">
            <a:xfrm>
              <a:off x="8464119" y="5354554"/>
              <a:ext cx="1545935" cy="159531"/>
            </a:xfrm>
            <a:prstGeom prst="rect">
              <a:avLst/>
            </a:prstGeom>
            <a:noFill/>
            <a:ln w="9525" algn="ctr">
              <a:noFill/>
              <a:miter lim="800000"/>
              <a:headEnd/>
              <a:tailEnd/>
            </a:ln>
          </p:spPr>
          <p:txBody>
            <a:bodyPr wrap="square" lIns="0" tIns="0" rIns="0" bIns="0">
              <a:noAutofit/>
            </a:bodyPr>
            <a:lstStyle/>
            <a:p>
              <a:pPr algn="ctr" fontAlgn="ctr">
                <a:lnSpc>
                  <a:spcPct val="85000"/>
                </a:lnSpc>
                <a:spcBef>
                  <a:spcPct val="30000"/>
                </a:spcBef>
                <a:buClr>
                  <a:srgbClr val="F8E5B9"/>
                </a:buClr>
                <a:buSzPct val="50000"/>
                <a:buFont typeface="Wingdings" pitchFamily="2" charset="2"/>
                <a:buNone/>
              </a:pPr>
              <a:r>
                <a:rPr lang="en-US" sz="1200" dirty="0" smtClean="0">
                  <a:latin typeface="Huawei Sans" panose="020C0503030203020204" pitchFamily="34" charset="0"/>
                </a:rPr>
                <a:t>Third-party storage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21" name="Text Box 9"/>
            <p:cNvSpPr txBox="1">
              <a:spLocks noChangeArrowheads="1"/>
            </p:cNvSpPr>
            <p:nvPr/>
          </p:nvSpPr>
          <p:spPr bwMode="gray">
            <a:xfrm>
              <a:off x="6153686" y="5354554"/>
              <a:ext cx="1968198" cy="159531"/>
            </a:xfrm>
            <a:prstGeom prst="rect">
              <a:avLst/>
            </a:prstGeom>
            <a:noFill/>
            <a:ln w="9525" algn="ctr">
              <a:noFill/>
              <a:miter lim="800000"/>
              <a:headEnd/>
              <a:tailEnd/>
            </a:ln>
          </p:spPr>
          <p:txBody>
            <a:bodyPr wrap="square" lIns="0" tIns="0" rIns="0" bIns="0">
              <a:noAutofit/>
            </a:bodyPr>
            <a:lstStyle/>
            <a:p>
              <a:pPr algn="ctr" fontAlgn="ctr">
                <a:lnSpc>
                  <a:spcPct val="85000"/>
                </a:lnSpc>
                <a:spcBef>
                  <a:spcPct val="30000"/>
                </a:spcBef>
                <a:buClr>
                  <a:srgbClr val="F8E5B9"/>
                </a:buClr>
                <a:buSzPct val="50000"/>
                <a:buFont typeface="Wingdings" pitchFamily="2" charset="2"/>
                <a:buNone/>
              </a:pPr>
              <a:r>
                <a:rPr lang="en-US" sz="1200" dirty="0" smtClean="0">
                  <a:latin typeface="Huawei Sans" panose="020C0503030203020204" pitchFamily="34" charset="0"/>
                </a:rPr>
                <a:t>FC switch</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122" name="Picture 461" descr="图片152"/>
            <p:cNvPicPr>
              <a:picLocks noChangeArrowheads="1"/>
            </p:cNvPicPr>
            <p:nvPr/>
          </p:nvPicPr>
          <p:blipFill>
            <a:blip r:embed="rId9" cstate="print"/>
            <a:srcRect/>
            <a:stretch>
              <a:fillRect/>
            </a:stretch>
          </p:blipFill>
          <p:spPr bwMode="auto">
            <a:xfrm>
              <a:off x="6642692" y="5820678"/>
              <a:ext cx="977992" cy="2017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3" name="Picture 152" descr="2shelf-straight"/>
            <p:cNvPicPr>
              <a:picLocks noChangeAspect="1" noChangeArrowheads="1"/>
            </p:cNvPicPr>
            <p:nvPr/>
          </p:nvPicPr>
          <p:blipFill>
            <a:blip r:embed="rId10" cstate="print"/>
            <a:srcRect/>
            <a:stretch>
              <a:fillRect/>
            </a:stretch>
          </p:blipFill>
          <p:spPr bwMode="auto">
            <a:xfrm>
              <a:off x="8861300" y="5771108"/>
              <a:ext cx="820906" cy="261371"/>
            </a:xfrm>
            <a:prstGeom prst="rect">
              <a:avLst/>
            </a:prstGeom>
            <a:noFill/>
            <a:ln w="9525">
              <a:noFill/>
              <a:miter lim="800000"/>
              <a:headEnd/>
              <a:tailEnd/>
            </a:ln>
          </p:spPr>
        </p:pic>
        <p:pic>
          <p:nvPicPr>
            <p:cNvPr id="124" name="image53.png" descr="图片 11"/>
            <p:cNvPicPr>
              <a:picLocks noChangeAspect="1"/>
            </p:cNvPicPr>
            <p:nvPr/>
          </p:nvPicPr>
          <p:blipFill>
            <a:blip r:embed="rId11">
              <a:extLst/>
            </a:blip>
            <a:stretch>
              <a:fillRect/>
            </a:stretch>
          </p:blipFill>
          <p:spPr>
            <a:xfrm>
              <a:off x="4794191" y="5665983"/>
              <a:ext cx="449718" cy="667435"/>
            </a:xfrm>
            <a:prstGeom prst="rect">
              <a:avLst/>
            </a:prstGeom>
            <a:ln w="12700">
              <a:miter lim="400000"/>
            </a:ln>
          </p:spPr>
        </p:pic>
        <p:grpSp>
          <p:nvGrpSpPr>
            <p:cNvPr id="125" name="Group 1609" descr="组合 30"/>
            <p:cNvGrpSpPr/>
            <p:nvPr/>
          </p:nvGrpSpPr>
          <p:grpSpPr>
            <a:xfrm>
              <a:off x="2150520" y="5629440"/>
              <a:ext cx="934787" cy="509774"/>
              <a:chOff x="0" y="186947"/>
              <a:chExt cx="1390787" cy="863751"/>
            </a:xfrm>
          </p:grpSpPr>
          <p:pic>
            <p:nvPicPr>
              <p:cNvPr id="126" name="image54.png" descr="Picture 2"/>
              <p:cNvPicPr>
                <a:picLocks noChangeAspect="1"/>
              </p:cNvPicPr>
              <p:nvPr/>
            </p:nvPicPr>
            <p:blipFill>
              <a:blip r:embed="rId12">
                <a:extLst/>
              </a:blip>
              <a:stretch>
                <a:fillRect/>
              </a:stretch>
            </p:blipFill>
            <p:spPr>
              <a:xfrm>
                <a:off x="0" y="186947"/>
                <a:ext cx="1386643" cy="863751"/>
              </a:xfrm>
              <a:prstGeom prst="rect">
                <a:avLst/>
              </a:prstGeom>
              <a:ln w="12700" cap="flat">
                <a:noFill/>
                <a:miter lim="400000"/>
              </a:ln>
              <a:effectLst>
                <a:outerShdw blurRad="241300" dist="114300" dir="2700000" rotWithShape="0">
                  <a:srgbClr val="333333">
                    <a:alpha val="64999"/>
                  </a:srgbClr>
                </a:outerShdw>
              </a:effectLst>
            </p:spPr>
          </p:pic>
          <p:pic>
            <p:nvPicPr>
              <p:cNvPr id="127" name="image55.png" descr="图片 13"/>
              <p:cNvPicPr>
                <a:picLocks noChangeAspect="1"/>
              </p:cNvPicPr>
              <p:nvPr/>
            </p:nvPicPr>
            <p:blipFill>
              <a:blip r:embed="rId13">
                <a:extLst/>
              </a:blip>
              <a:stretch>
                <a:fillRect/>
              </a:stretch>
            </p:blipFill>
            <p:spPr>
              <a:xfrm>
                <a:off x="530127" y="380869"/>
                <a:ext cx="860660" cy="669829"/>
              </a:xfrm>
              <a:prstGeom prst="rect">
                <a:avLst/>
              </a:prstGeom>
              <a:ln w="12700" cap="flat">
                <a:noFill/>
                <a:miter lim="400000"/>
              </a:ln>
              <a:effectLst/>
            </p:spPr>
          </p:pic>
        </p:grpSp>
        <p:sp>
          <p:nvSpPr>
            <p:cNvPr id="67" name="Up-Down Arrow 20"/>
            <p:cNvSpPr/>
            <p:nvPr/>
          </p:nvSpPr>
          <p:spPr>
            <a:xfrm>
              <a:off x="2937341" y="4945569"/>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8" name="Up-Down Arrow 20"/>
            <p:cNvSpPr/>
            <p:nvPr/>
          </p:nvSpPr>
          <p:spPr>
            <a:xfrm>
              <a:off x="8607542" y="4952328"/>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spTree>
    <p:extLst>
      <p:ext uri="{BB962C8B-B14F-4D97-AF65-F5344CB8AC3E}">
        <p14:creationId xmlns:p14="http://schemas.microsoft.com/office/powerpoint/2010/main" val="3833385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DME Functions and Features</a:t>
            </a:r>
            <a:endParaRPr lang="en-US" altLang="zh-CN" dirty="0">
              <a:latin typeface="Huawei Sans" panose="020C0503030203020204" pitchFamily="34" charset="0"/>
              <a:sym typeface="Huawei Sans" panose="020C0503030203020204" pitchFamily="34" charset="0"/>
            </a:endParaRPr>
          </a:p>
        </p:txBody>
      </p:sp>
      <p:grpSp>
        <p:nvGrpSpPr>
          <p:cNvPr id="69" name="组合 68"/>
          <p:cNvGrpSpPr/>
          <p:nvPr/>
        </p:nvGrpSpPr>
        <p:grpSpPr>
          <a:xfrm>
            <a:off x="712416" y="1130730"/>
            <a:ext cx="10824341" cy="4833841"/>
            <a:chOff x="712416" y="1130730"/>
            <a:chExt cx="10824341" cy="4833841"/>
          </a:xfrm>
        </p:grpSpPr>
        <p:grpSp>
          <p:nvGrpSpPr>
            <p:cNvPr id="64" name="组合 63"/>
            <p:cNvGrpSpPr/>
            <p:nvPr/>
          </p:nvGrpSpPr>
          <p:grpSpPr>
            <a:xfrm>
              <a:off x="1187869" y="1130730"/>
              <a:ext cx="10192306" cy="710722"/>
              <a:chOff x="1262300" y="1268956"/>
              <a:chExt cx="10192306" cy="873630"/>
            </a:xfrm>
          </p:grpSpPr>
          <p:sp>
            <p:nvSpPr>
              <p:cNvPr id="5" name="六边形 3"/>
              <p:cNvSpPr>
                <a:spLocks noChangeAspect="1"/>
              </p:cNvSpPr>
              <p:nvPr/>
            </p:nvSpPr>
            <p:spPr>
              <a:xfrm>
                <a:off x="1360590" y="1268956"/>
                <a:ext cx="1087701" cy="873630"/>
              </a:xfrm>
              <a:prstGeom prst="hexagon">
                <a:avLst/>
              </a:prstGeom>
              <a:solidFill>
                <a:srgbClr val="BEE9EE"/>
              </a:solidFill>
              <a:ln w="12700"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 name="矩形 12"/>
              <p:cNvSpPr/>
              <p:nvPr/>
            </p:nvSpPr>
            <p:spPr>
              <a:xfrm>
                <a:off x="1262300" y="1548323"/>
                <a:ext cx="1276311" cy="400110"/>
              </a:xfrm>
              <a:prstGeom prst="rect">
                <a:avLst/>
              </a:prstGeom>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Planning</a:t>
                </a:r>
                <a:endParaRPr kumimoji="0" lang="en-US" altLang="zh-CN" sz="1400" b="1"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7" name="AutoShape 4"/>
              <p:cNvSpPr>
                <a:spLocks noChangeArrowheads="1"/>
              </p:cNvSpPr>
              <p:nvPr/>
            </p:nvSpPr>
            <p:spPr bwMode="gray">
              <a:xfrm>
                <a:off x="3072518" y="1574966"/>
                <a:ext cx="269825" cy="261610"/>
              </a:xfrm>
              <a:prstGeom prst="rightArrow">
                <a:avLst>
                  <a:gd name="adj1" fmla="val 54375"/>
                  <a:gd name="adj2" fmla="val 43660"/>
                </a:avLst>
              </a:prstGeom>
              <a:solidFill>
                <a:srgbClr val="BEE9EE"/>
              </a:solidFill>
              <a:ln w="19050" cap="flat" cmpd="sng" algn="ctr">
                <a:solidFill>
                  <a:schemeClr val="bg1">
                    <a:lumMod val="85000"/>
                  </a:schemeClr>
                </a:solidFill>
                <a:prstDash val="solid"/>
                <a:miter lim="800000"/>
              </a:ln>
              <a:effectLst/>
            </p:spPr>
            <p:txBody>
              <a:bodyPr wrap="square" rtlCol="0" anchor="ctr">
                <a:noAutofit/>
              </a:bodyP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 name="AutoShape 4"/>
              <p:cNvSpPr>
                <a:spLocks noChangeArrowheads="1"/>
              </p:cNvSpPr>
              <p:nvPr/>
            </p:nvSpPr>
            <p:spPr bwMode="gray">
              <a:xfrm>
                <a:off x="6020554" y="1574966"/>
                <a:ext cx="269825" cy="261610"/>
              </a:xfrm>
              <a:prstGeom prst="rightArrow">
                <a:avLst>
                  <a:gd name="adj1" fmla="val 54375"/>
                  <a:gd name="adj2" fmla="val 43660"/>
                </a:avLst>
              </a:prstGeom>
              <a:solidFill>
                <a:srgbClr val="BEE9EE"/>
              </a:solidFill>
              <a:ln w="19050" cap="flat" cmpd="sng" algn="ctr">
                <a:solidFill>
                  <a:schemeClr val="bg1">
                    <a:lumMod val="85000"/>
                  </a:schemeClr>
                </a:solidFill>
                <a:prstDash val="solid"/>
                <a:miter lim="800000"/>
              </a:ln>
              <a:effectLst/>
            </p:spPr>
            <p:txBody>
              <a:bodyPr wrap="square" rtlCol="0" anchor="ctr">
                <a:noAutofit/>
              </a:bodyP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9" name="AutoShape 4"/>
              <p:cNvSpPr>
                <a:spLocks noChangeArrowheads="1"/>
              </p:cNvSpPr>
              <p:nvPr/>
            </p:nvSpPr>
            <p:spPr bwMode="gray">
              <a:xfrm>
                <a:off x="8913035" y="1574966"/>
                <a:ext cx="269825" cy="261610"/>
              </a:xfrm>
              <a:prstGeom prst="rightArrow">
                <a:avLst>
                  <a:gd name="adj1" fmla="val 54375"/>
                  <a:gd name="adj2" fmla="val 43660"/>
                </a:avLst>
              </a:prstGeom>
              <a:solidFill>
                <a:srgbClr val="BEE9EE"/>
              </a:solidFill>
              <a:ln w="19050" cap="flat" cmpd="sng" algn="ctr">
                <a:solidFill>
                  <a:schemeClr val="bg1">
                    <a:lumMod val="85000"/>
                  </a:schemeClr>
                </a:solidFill>
                <a:prstDash val="solid"/>
                <a:miter lim="800000"/>
              </a:ln>
              <a:effectLst/>
            </p:spPr>
            <p:txBody>
              <a:bodyPr wrap="square" rtlCol="0" anchor="ctr">
                <a:noAutofit/>
              </a:bodyP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1" name="六边形 3"/>
              <p:cNvSpPr>
                <a:spLocks noChangeAspect="1"/>
              </p:cNvSpPr>
              <p:nvPr/>
            </p:nvSpPr>
            <p:spPr>
              <a:xfrm>
                <a:off x="4082981" y="1268956"/>
                <a:ext cx="1316834" cy="873630"/>
              </a:xfrm>
              <a:prstGeom prst="hexagon">
                <a:avLst/>
              </a:prstGeom>
              <a:solidFill>
                <a:srgbClr val="BEE9EE"/>
              </a:solidFill>
              <a:ln w="12700"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2" name="矩形 12"/>
              <p:cNvSpPr/>
              <p:nvPr/>
            </p:nvSpPr>
            <p:spPr>
              <a:xfrm>
                <a:off x="3672884" y="1548323"/>
                <a:ext cx="2127383" cy="400110"/>
              </a:xfrm>
              <a:prstGeom prst="rect">
                <a:avLst/>
              </a:prstGeom>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Construction</a:t>
                </a:r>
                <a:endParaRPr lang="en-US" sz="1400" b="1" dirty="0">
                  <a:latin typeface="Huawei Sans" panose="020C0503030203020204" pitchFamily="34" charset="0"/>
                </a:endParaRPr>
              </a:p>
            </p:txBody>
          </p:sp>
          <p:sp>
            <p:nvSpPr>
              <p:cNvPr id="14" name="六边形 3"/>
              <p:cNvSpPr>
                <a:spLocks noChangeAspect="1"/>
              </p:cNvSpPr>
              <p:nvPr/>
            </p:nvSpPr>
            <p:spPr>
              <a:xfrm>
                <a:off x="6975057" y="1268956"/>
                <a:ext cx="1087701" cy="873630"/>
              </a:xfrm>
              <a:prstGeom prst="hexagon">
                <a:avLst/>
              </a:prstGeom>
              <a:solidFill>
                <a:srgbClr val="BEE9EE"/>
              </a:solidFill>
              <a:ln w="12700"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5" name="矩形 12"/>
              <p:cNvSpPr/>
              <p:nvPr/>
            </p:nvSpPr>
            <p:spPr>
              <a:xfrm>
                <a:off x="7097984" y="1548367"/>
                <a:ext cx="833884" cy="400110"/>
              </a:xfrm>
              <a:prstGeom prst="rect">
                <a:avLst/>
              </a:prstGeom>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O&amp;M</a:t>
                </a:r>
                <a:endParaRPr lang="en-US" sz="1400" b="1" dirty="0">
                  <a:latin typeface="Huawei Sans" panose="020C0503030203020204" pitchFamily="34" charset="0"/>
                </a:endParaRPr>
              </a:p>
            </p:txBody>
          </p:sp>
          <p:sp>
            <p:nvSpPr>
              <p:cNvPr id="17" name="六边形 3"/>
              <p:cNvSpPr>
                <a:spLocks noChangeAspect="1"/>
              </p:cNvSpPr>
              <p:nvPr/>
            </p:nvSpPr>
            <p:spPr>
              <a:xfrm>
                <a:off x="9703357" y="1268956"/>
                <a:ext cx="1316833" cy="873630"/>
              </a:xfrm>
              <a:prstGeom prst="hexagon">
                <a:avLst/>
              </a:prstGeom>
              <a:solidFill>
                <a:srgbClr val="BEE9EE"/>
              </a:solidFill>
              <a:ln w="12700" cap="flat" cmpd="sng" algn="ctr">
                <a:solidFill>
                  <a:schemeClr val="bg1">
                    <a:lumMod val="85000"/>
                  </a:schemeClr>
                </a:solidFill>
                <a:prstDash val="solid"/>
                <a:miter lim="800000"/>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8" name="矩形 12"/>
              <p:cNvSpPr/>
              <p:nvPr/>
            </p:nvSpPr>
            <p:spPr>
              <a:xfrm>
                <a:off x="9259300" y="1538940"/>
                <a:ext cx="2195306" cy="400110"/>
              </a:xfrm>
              <a:prstGeom prst="rect">
                <a:avLst/>
              </a:prstGeom>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dirty="0" smtClean="0">
                    <a:latin typeface="Huawei Sans" panose="020C0503030203020204" pitchFamily="34" charset="0"/>
                  </a:rPr>
                  <a:t>Optimization</a:t>
                </a:r>
                <a:endParaRPr lang="en-US" sz="1400" b="1" dirty="0">
                  <a:latin typeface="Huawei Sans" panose="020C0503030203020204" pitchFamily="34" charset="0"/>
                </a:endParaRPr>
              </a:p>
            </p:txBody>
          </p:sp>
        </p:grpSp>
        <p:grpSp>
          <p:nvGrpSpPr>
            <p:cNvPr id="67" name="组合 66"/>
            <p:cNvGrpSpPr/>
            <p:nvPr/>
          </p:nvGrpSpPr>
          <p:grpSpPr>
            <a:xfrm>
              <a:off x="753496" y="1876049"/>
              <a:ext cx="10783261" cy="3541427"/>
              <a:chOff x="752742" y="2015556"/>
              <a:chExt cx="10783261" cy="3541427"/>
            </a:xfrm>
          </p:grpSpPr>
          <p:sp>
            <p:nvSpPr>
              <p:cNvPr id="21" name="Rectangle 1"/>
              <p:cNvSpPr/>
              <p:nvPr/>
            </p:nvSpPr>
            <p:spPr>
              <a:xfrm>
                <a:off x="6418924" y="2048960"/>
                <a:ext cx="2303397" cy="3344586"/>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ctr"/>
                <a:endParaRPr lang="en-US" altLang="zh-CN" sz="1200" dirty="0" smtClean="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marL="285750" indent="-285750" fontAlgn="ctr">
                  <a:buFontTx/>
                  <a:buChar char="-"/>
                </a:pPr>
                <a:endParaRPr lang="en-US" altLang="zh-CN" sz="1200" dirty="0" smtClean="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2" name="矩形 51"/>
              <p:cNvSpPr/>
              <p:nvPr/>
            </p:nvSpPr>
            <p:spPr>
              <a:xfrm>
                <a:off x="6456530" y="5187651"/>
                <a:ext cx="1606227"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E2E topology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9" name="Rectangle 1"/>
              <p:cNvSpPr/>
              <p:nvPr/>
            </p:nvSpPr>
            <p:spPr>
              <a:xfrm>
                <a:off x="752742" y="2048960"/>
                <a:ext cx="2303397" cy="3351932"/>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ctr"/>
                <a:endParaRPr lang="en-US" altLang="zh-CN" sz="1200" dirty="0" smtClean="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0" name="Rectangle 1"/>
              <p:cNvSpPr/>
              <p:nvPr/>
            </p:nvSpPr>
            <p:spPr>
              <a:xfrm>
                <a:off x="3468850" y="2048960"/>
                <a:ext cx="2518312" cy="3344586"/>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ct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2" name="Rectangle 1"/>
              <p:cNvSpPr/>
              <p:nvPr/>
            </p:nvSpPr>
            <p:spPr>
              <a:xfrm>
                <a:off x="9166290" y="2040414"/>
                <a:ext cx="2303397" cy="3351932"/>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285750" indent="-285750" fontAlgn="ctr">
                  <a:buFontTx/>
                  <a:buChar char="-"/>
                </a:pP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6" name="矩形 25">
                <a:hlinkClick r:id="rId3" action="ppaction://hlinksldjump"/>
              </p:cNvPr>
              <p:cNvSpPr/>
              <p:nvPr/>
            </p:nvSpPr>
            <p:spPr>
              <a:xfrm>
                <a:off x="789915" y="2048540"/>
                <a:ext cx="2045778" cy="415498"/>
              </a:xfrm>
              <a:prstGeom prst="rect">
                <a:avLst/>
              </a:prstGeom>
            </p:spPr>
            <p:txBody>
              <a:bodyPr wrap="square">
                <a:noAutofit/>
              </a:bodyPr>
              <a:lstStyle/>
              <a:p>
                <a:pPr lvl="0" fontAlgn="ctr"/>
                <a:r>
                  <a:rPr lang="en-US" sz="1400" b="1" dirty="0" smtClean="0">
                    <a:latin typeface="Huawei Sans" panose="020C0503030203020204" pitchFamily="34" charset="0"/>
                  </a:rPr>
                  <a:t>SLA-based pooling and consolidation</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7" name="矩形 26"/>
              <p:cNvSpPr/>
              <p:nvPr/>
            </p:nvSpPr>
            <p:spPr>
              <a:xfrm>
                <a:off x="753496" y="2617081"/>
                <a:ext cx="2056797"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Workload evaluation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8" name="矩形 27"/>
              <p:cNvSpPr/>
              <p:nvPr/>
            </p:nvSpPr>
            <p:spPr>
              <a:xfrm>
                <a:off x="753496" y="2934690"/>
                <a:ext cx="1362874" cy="369332"/>
              </a:xfrm>
              <a:prstGeom prst="rect">
                <a:avLst/>
              </a:prstGeom>
            </p:spPr>
            <p:txBody>
              <a:bodyPr wrap="square">
                <a:noAutofit/>
              </a:bodyPr>
              <a:lstStyle/>
              <a:p>
                <a:pPr marL="285750" lvl="0" indent="-285750" fontAlgn="ctr">
                  <a:buFontTx/>
                  <a:buChar char="-"/>
                </a:pPr>
                <a:r>
                  <a:rPr lang="en-US" sz="1200" dirty="0" err="1" smtClean="0">
                    <a:latin typeface="Huawei Sans" panose="020C0503030203020204" pitchFamily="34" charset="0"/>
                  </a:rPr>
                  <a:t>QoS</a:t>
                </a:r>
                <a:r>
                  <a:rPr lang="en-US" sz="1200" dirty="0" smtClean="0">
                    <a:latin typeface="Huawei Sans" panose="020C0503030203020204" pitchFamily="34" charset="0"/>
                  </a:rPr>
                  <a:t>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9" name="矩形 28"/>
              <p:cNvSpPr/>
              <p:nvPr/>
            </p:nvSpPr>
            <p:spPr>
              <a:xfrm>
                <a:off x="753496" y="3219662"/>
                <a:ext cx="1936728"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Threshold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0" name="矩形 29"/>
              <p:cNvSpPr/>
              <p:nvPr/>
            </p:nvSpPr>
            <p:spPr>
              <a:xfrm>
                <a:off x="753495" y="3504634"/>
                <a:ext cx="1775585"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Scheduling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1" name="矩形 30"/>
              <p:cNvSpPr/>
              <p:nvPr/>
            </p:nvSpPr>
            <p:spPr>
              <a:xfrm>
                <a:off x="753496" y="3822243"/>
                <a:ext cx="163859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Quota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2" name="矩形 31"/>
              <p:cNvSpPr/>
              <p:nvPr/>
            </p:nvSpPr>
            <p:spPr>
              <a:xfrm>
                <a:off x="753496" y="4139852"/>
                <a:ext cx="1765806"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Protection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3" name="矩形 32">
                <a:hlinkClick r:id="rId4" action="ppaction://hlinksldjump"/>
              </p:cNvPr>
              <p:cNvSpPr/>
              <p:nvPr/>
            </p:nvSpPr>
            <p:spPr>
              <a:xfrm>
                <a:off x="3498346" y="2048540"/>
                <a:ext cx="2209259" cy="415498"/>
              </a:xfrm>
              <a:prstGeom prst="rect">
                <a:avLst/>
              </a:prstGeom>
            </p:spPr>
            <p:txBody>
              <a:bodyPr wrap="square">
                <a:noAutofit/>
              </a:bodyPr>
              <a:lstStyle/>
              <a:p>
                <a:pPr lvl="0" fontAlgn="ctr"/>
                <a:r>
                  <a:rPr lang="en-US" sz="1400" b="1" dirty="0" smtClean="0">
                    <a:latin typeface="Huawei Sans" panose="020C0503030203020204" pitchFamily="34" charset="0"/>
                  </a:rPr>
                  <a:t>Automatic provisioning</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4" name="矩形 33"/>
              <p:cNvSpPr/>
              <p:nvPr/>
            </p:nvSpPr>
            <p:spPr>
              <a:xfrm>
                <a:off x="3494250" y="2471070"/>
                <a:ext cx="2306017"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Full-process automation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5" name="矩形 34"/>
              <p:cNvSpPr/>
              <p:nvPr/>
            </p:nvSpPr>
            <p:spPr>
              <a:xfrm>
                <a:off x="3494250" y="2693402"/>
                <a:ext cx="2108164"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Auxiliary automation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6" name="矩形 35"/>
              <p:cNvSpPr/>
              <p:nvPr/>
            </p:nvSpPr>
            <p:spPr>
              <a:xfrm>
                <a:off x="3494250" y="3002032"/>
                <a:ext cx="2443214" cy="369332"/>
              </a:xfrm>
              <a:prstGeom prst="rect">
                <a:avLst/>
              </a:prstGeom>
            </p:spPr>
            <p:txBody>
              <a:bodyPr wrap="square">
                <a:noAutofit/>
              </a:bodyPr>
              <a:lstStyle/>
              <a:p>
                <a:pPr marL="285750" lvl="0" indent="-285750" fontAlgn="ctr">
                  <a:buFontTx/>
                  <a:buChar char="-"/>
                </a:pPr>
                <a:r>
                  <a:rPr lang="en-US" altLang="zh-CN" sz="1200" dirty="0" smtClean="0">
                    <a:latin typeface="Huawei Sans" panose="020C0503030203020204" pitchFamily="34" charset="0"/>
                  </a:rPr>
                  <a:t>Task </a:t>
                </a:r>
                <a:r>
                  <a:rPr lang="en-US" altLang="zh-CN" sz="1200" dirty="0">
                    <a:latin typeface="Huawei Sans" panose="020C0503030203020204" pitchFamily="34" charset="0"/>
                  </a:rPr>
                  <a:t>scheduling</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7" name="矩形 36"/>
              <p:cNvSpPr/>
              <p:nvPr/>
            </p:nvSpPr>
            <p:spPr>
              <a:xfrm>
                <a:off x="3494250" y="3497921"/>
                <a:ext cx="2108164"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Application templates</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8" name="矩形 37">
                <a:hlinkClick r:id="rId3" action="ppaction://hlinksldjump"/>
              </p:cNvPr>
              <p:cNvSpPr/>
              <p:nvPr/>
            </p:nvSpPr>
            <p:spPr>
              <a:xfrm>
                <a:off x="3498346" y="3846564"/>
                <a:ext cx="2209259" cy="415498"/>
              </a:xfrm>
              <a:prstGeom prst="rect">
                <a:avLst/>
              </a:prstGeom>
            </p:spPr>
            <p:txBody>
              <a:bodyPr wrap="square">
                <a:noAutofit/>
              </a:bodyPr>
              <a:lstStyle/>
              <a:p>
                <a:pPr lvl="0" fontAlgn="ctr"/>
                <a:r>
                  <a:rPr lang="en-US" sz="1400" b="1" dirty="0" smtClean="0">
                    <a:latin typeface="Huawei Sans" panose="020C0503030203020204" pitchFamily="34" charset="0"/>
                  </a:rPr>
                  <a:t>Automatic protection</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9" name="矩形 38"/>
              <p:cNvSpPr/>
              <p:nvPr/>
            </p:nvSpPr>
            <p:spPr>
              <a:xfrm>
                <a:off x="3494250" y="4174936"/>
                <a:ext cx="158575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Copy creation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0" name="矩形 39"/>
              <p:cNvSpPr/>
              <p:nvPr/>
            </p:nvSpPr>
            <p:spPr>
              <a:xfrm>
                <a:off x="3494249" y="4468225"/>
                <a:ext cx="1905565"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Copy visualization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1" name="矩形 40"/>
              <p:cNvSpPr/>
              <p:nvPr/>
            </p:nvSpPr>
            <p:spPr>
              <a:xfrm>
                <a:off x="3494250" y="4736395"/>
                <a:ext cx="158575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Copy enabling</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2" name="矩形 41">
                <a:hlinkClick r:id="rId5" action="ppaction://hlinksldjump"/>
              </p:cNvPr>
              <p:cNvSpPr/>
              <p:nvPr/>
            </p:nvSpPr>
            <p:spPr>
              <a:xfrm>
                <a:off x="6456976" y="2035862"/>
                <a:ext cx="2456060" cy="415498"/>
              </a:xfrm>
              <a:prstGeom prst="rect">
                <a:avLst/>
              </a:prstGeom>
            </p:spPr>
            <p:txBody>
              <a:bodyPr wrap="square">
                <a:noAutofit/>
              </a:bodyPr>
              <a:lstStyle/>
              <a:p>
                <a:pPr lvl="0" fontAlgn="ctr"/>
                <a:r>
                  <a:rPr lang="en-US" sz="1200" b="1" dirty="0" smtClean="0">
                    <a:latin typeface="Huawei Sans" panose="020C0503030203020204" pitchFamily="34" charset="0"/>
                  </a:rPr>
                  <a:t>Proactive problem identification</a:t>
                </a:r>
                <a:endParaRPr lang="en-US" altLang="zh-CN" sz="12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3" name="矩形 42"/>
              <p:cNvSpPr/>
              <p:nvPr/>
            </p:nvSpPr>
            <p:spPr>
              <a:xfrm>
                <a:off x="6427629" y="3186471"/>
                <a:ext cx="2810148"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Capacity prediction/</a:t>
                </a:r>
              </a:p>
              <a:p>
                <a:pPr marL="282575" lvl="0" fontAlgn="ctr"/>
                <a:r>
                  <a:rPr lang="en-US" sz="1200" dirty="0">
                    <a:latin typeface="Huawei Sans" panose="020C0503030203020204" pitchFamily="34" charset="0"/>
                  </a:rPr>
                  <a:t>p</a:t>
                </a:r>
                <a:r>
                  <a:rPr lang="en-US" sz="1200" dirty="0" smtClean="0">
                    <a:latin typeface="Huawei Sans" panose="020C0503030203020204" pitchFamily="34" charset="0"/>
                  </a:rPr>
                  <a:t>erformance prediction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4" name="矩形 43"/>
              <p:cNvSpPr/>
              <p:nvPr/>
            </p:nvSpPr>
            <p:spPr>
              <a:xfrm>
                <a:off x="6427628" y="3571640"/>
                <a:ext cx="2436237"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Disk service life prediction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5" name="矩形 44"/>
              <p:cNvSpPr/>
              <p:nvPr/>
            </p:nvSpPr>
            <p:spPr>
              <a:xfrm>
                <a:off x="6427629" y="2815850"/>
                <a:ext cx="3433953"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Capacity threshold/</a:t>
                </a:r>
              </a:p>
              <a:p>
                <a:pPr marL="292100" lvl="0" fontAlgn="ctr"/>
                <a:r>
                  <a:rPr lang="en-US" sz="1200" dirty="0">
                    <a:latin typeface="Huawei Sans" panose="020C0503030203020204" pitchFamily="34" charset="0"/>
                  </a:rPr>
                  <a:t>p</a:t>
                </a:r>
                <a:r>
                  <a:rPr lang="en-US" sz="1200" dirty="0" smtClean="0">
                    <a:latin typeface="Huawei Sans" panose="020C0503030203020204" pitchFamily="34" charset="0"/>
                  </a:rPr>
                  <a:t>erformance threshold</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6" name="矩形 45"/>
              <p:cNvSpPr/>
              <p:nvPr/>
            </p:nvSpPr>
            <p:spPr>
              <a:xfrm>
                <a:off x="6427629" y="3790213"/>
                <a:ext cx="244494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Disk health/abnormal load</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7" name="矩形 46"/>
              <p:cNvSpPr/>
              <p:nvPr/>
            </p:nvSpPr>
            <p:spPr>
              <a:xfrm>
                <a:off x="6427629" y="2425986"/>
                <a:ext cx="3433953"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Configuration compliance/</a:t>
                </a:r>
              </a:p>
              <a:p>
                <a:pPr marL="282575" lvl="0" fontAlgn="ctr"/>
                <a:r>
                  <a:rPr lang="en-US" sz="1200" dirty="0">
                    <a:latin typeface="Huawei Sans" panose="020C0503030203020204" pitchFamily="34" charset="0"/>
                  </a:rPr>
                  <a:t>d</a:t>
                </a:r>
                <a:r>
                  <a:rPr lang="en-US" sz="1200" dirty="0" smtClean="0">
                    <a:latin typeface="Huawei Sans" panose="020C0503030203020204" pitchFamily="34" charset="0"/>
                  </a:rPr>
                  <a:t>ata protection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8" name="矩形 47">
                <a:hlinkClick r:id="rId6" action="ppaction://hlinksldjump"/>
              </p:cNvPr>
              <p:cNvSpPr/>
              <p:nvPr/>
            </p:nvSpPr>
            <p:spPr>
              <a:xfrm>
                <a:off x="6458434" y="4030026"/>
                <a:ext cx="2398686" cy="415498"/>
              </a:xfrm>
              <a:prstGeom prst="rect">
                <a:avLst/>
              </a:prstGeom>
            </p:spPr>
            <p:txBody>
              <a:bodyPr wrap="square">
                <a:noAutofit/>
              </a:bodyPr>
              <a:lstStyle/>
              <a:p>
                <a:pPr lvl="0" fontAlgn="ctr"/>
                <a:r>
                  <a:rPr lang="en-US" sz="1200" b="1" dirty="0" smtClean="0">
                    <a:latin typeface="Huawei Sans" panose="020C0503030203020204" pitchFamily="34" charset="0"/>
                  </a:rPr>
                  <a:t>Automatic problem analysis</a:t>
                </a:r>
                <a:endParaRPr lang="en-US" altLang="zh-CN" sz="12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9" name="矩形 48"/>
              <p:cNvSpPr/>
              <p:nvPr/>
            </p:nvSpPr>
            <p:spPr>
              <a:xfrm>
                <a:off x="6436939" y="4246032"/>
                <a:ext cx="408320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Automatic masking/</a:t>
                </a:r>
              </a:p>
              <a:p>
                <a:pPr marL="273050" lvl="0" fontAlgn="ctr"/>
                <a:r>
                  <a:rPr lang="en-US" sz="1200" dirty="0" smtClean="0">
                    <a:latin typeface="Huawei Sans" panose="020C0503030203020204" pitchFamily="34" charset="0"/>
                  </a:rPr>
                  <a:t>aggregation/association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0" name="矩形 49">
                <a:hlinkClick r:id="rId7" action="ppaction://hlinksldjump"/>
              </p:cNvPr>
              <p:cNvSpPr/>
              <p:nvPr/>
            </p:nvSpPr>
            <p:spPr>
              <a:xfrm>
                <a:off x="6458434" y="4663485"/>
                <a:ext cx="1774845" cy="415498"/>
              </a:xfrm>
              <a:prstGeom prst="rect">
                <a:avLst/>
              </a:prstGeom>
            </p:spPr>
            <p:txBody>
              <a:bodyPr wrap="square">
                <a:noAutofit/>
              </a:bodyPr>
              <a:lstStyle/>
              <a:p>
                <a:pPr lvl="0" fontAlgn="ctr"/>
                <a:r>
                  <a:rPr lang="en-US" sz="1200" b="1" dirty="0" smtClean="0">
                    <a:latin typeface="Huawei Sans" panose="020C0503030203020204" pitchFamily="34" charset="0"/>
                  </a:rPr>
                  <a:t>Fast fault locating</a:t>
                </a:r>
                <a:endParaRPr lang="en-US" altLang="zh-CN" sz="12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1" name="矩形 50"/>
              <p:cNvSpPr/>
              <p:nvPr/>
            </p:nvSpPr>
            <p:spPr>
              <a:xfrm>
                <a:off x="6453906" y="4846432"/>
                <a:ext cx="2266967"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E2E performance analysis</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3" name="矩形 52">
                <a:hlinkClick r:id="rId8" action="ppaction://hlinksldjump"/>
              </p:cNvPr>
              <p:cNvSpPr/>
              <p:nvPr/>
            </p:nvSpPr>
            <p:spPr>
              <a:xfrm>
                <a:off x="9201923" y="2015556"/>
                <a:ext cx="2232000" cy="415498"/>
              </a:xfrm>
              <a:prstGeom prst="rect">
                <a:avLst/>
              </a:prstGeom>
            </p:spPr>
            <p:txBody>
              <a:bodyPr wrap="square">
                <a:noAutofit/>
              </a:bodyPr>
              <a:lstStyle/>
              <a:p>
                <a:pPr lvl="0" fontAlgn="ctr"/>
                <a:r>
                  <a:rPr lang="en-US" sz="1200" b="1" dirty="0" smtClean="0">
                    <a:latin typeface="Huawei Sans" panose="020C0503030203020204" pitchFamily="34" charset="0"/>
                  </a:rPr>
                  <a:t>Automatic problem resolution</a:t>
                </a:r>
                <a:endParaRPr lang="en-US" altLang="zh-CN" sz="12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4" name="矩形 53"/>
              <p:cNvSpPr/>
              <p:nvPr/>
            </p:nvSpPr>
            <p:spPr>
              <a:xfrm>
                <a:off x="9232607" y="2362586"/>
                <a:ext cx="1378346"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SLA change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5" name="矩形 54"/>
              <p:cNvSpPr/>
              <p:nvPr/>
            </p:nvSpPr>
            <p:spPr>
              <a:xfrm>
                <a:off x="9232607" y="2556951"/>
                <a:ext cx="2196000" cy="1200329"/>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Data flow (reclamation/migration)</a:t>
                </a:r>
                <a:endParaRPr lang="en-US" altLang="zh-CN" sz="1200" dirty="0" smtClean="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marL="285750" lvl="0" indent="-285750" fontAlgn="ctr">
                  <a:buFontTx/>
                  <a:buChar char="-"/>
                </a:pPr>
                <a:r>
                  <a:rPr lang="en-US" sz="1200" dirty="0" smtClean="0">
                    <a:latin typeface="Huawei Sans" panose="020C0503030203020204" pitchFamily="34" charset="0"/>
                  </a:rPr>
                  <a:t>Best practice implementation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6" name="矩形 55">
                <a:hlinkClick r:id="rId9" action="ppaction://hlinksldjump"/>
              </p:cNvPr>
              <p:cNvSpPr/>
              <p:nvPr/>
            </p:nvSpPr>
            <p:spPr>
              <a:xfrm>
                <a:off x="9266940" y="3459444"/>
                <a:ext cx="2269063" cy="415498"/>
              </a:xfrm>
              <a:prstGeom prst="rect">
                <a:avLst/>
              </a:prstGeom>
            </p:spPr>
            <p:txBody>
              <a:bodyPr wrap="square">
                <a:noAutofit/>
              </a:bodyPr>
              <a:lstStyle/>
              <a:p>
                <a:pPr lvl="0" fontAlgn="ctr"/>
                <a:r>
                  <a:rPr lang="en-US" sz="1200" b="1" dirty="0" smtClean="0">
                    <a:latin typeface="Huawei Sans" panose="020C0503030203020204" pitchFamily="34" charset="0"/>
                  </a:rPr>
                  <a:t>Multi-dimensional analysis</a:t>
                </a:r>
                <a:endParaRPr lang="en-US" altLang="zh-CN" sz="12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7" name="矩形 56"/>
              <p:cNvSpPr/>
              <p:nvPr/>
            </p:nvSpPr>
            <p:spPr>
              <a:xfrm>
                <a:off x="9235193" y="3649041"/>
                <a:ext cx="219600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SLA/cost/capacity/</a:t>
                </a:r>
              </a:p>
              <a:p>
                <a:pPr marL="300038" lvl="0" fontAlgn="ctr"/>
                <a:r>
                  <a:rPr lang="en-US" sz="1200" dirty="0">
                    <a:latin typeface="Huawei Sans" panose="020C0503030203020204" pitchFamily="34" charset="0"/>
                  </a:rPr>
                  <a:t>p</a:t>
                </a:r>
                <a:r>
                  <a:rPr lang="en-US" sz="1200" dirty="0" smtClean="0">
                    <a:latin typeface="Huawei Sans" panose="020C0503030203020204" pitchFamily="34" charset="0"/>
                  </a:rPr>
                  <a:t>erformance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8" name="矩形 57"/>
              <p:cNvSpPr/>
              <p:nvPr/>
            </p:nvSpPr>
            <p:spPr>
              <a:xfrm>
                <a:off x="9237777" y="3968554"/>
                <a:ext cx="219600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Application/device/</a:t>
                </a:r>
              </a:p>
              <a:p>
                <a:pPr marL="285750" lvl="0" fontAlgn="ctr"/>
                <a:r>
                  <a:rPr lang="en-US" sz="1200" dirty="0" smtClean="0">
                    <a:latin typeface="Huawei Sans" panose="020C0503030203020204" pitchFamily="34" charset="0"/>
                  </a:rPr>
                  <a:t>project/label</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9" name="矩形 58"/>
              <p:cNvSpPr/>
              <p:nvPr/>
            </p:nvSpPr>
            <p:spPr>
              <a:xfrm>
                <a:off x="9240149" y="4314485"/>
                <a:ext cx="219600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Customized report/</a:t>
                </a:r>
              </a:p>
              <a:p>
                <a:pPr marL="300038" lvl="0" fontAlgn="ctr"/>
                <a:r>
                  <a:rPr lang="en-US" sz="1200" dirty="0">
                    <a:latin typeface="Huawei Sans" panose="020C0503030203020204" pitchFamily="34" charset="0"/>
                  </a:rPr>
                  <a:t>l</a:t>
                </a:r>
                <a:r>
                  <a:rPr lang="en-US" sz="1200" dirty="0" smtClean="0">
                    <a:latin typeface="Huawei Sans" panose="020C0503030203020204" pitchFamily="34" charset="0"/>
                  </a:rPr>
                  <a:t>arge screen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0" name="矩形 59">
                <a:hlinkClick r:id="rId8" action="ppaction://hlinksldjump"/>
              </p:cNvPr>
              <p:cNvSpPr/>
              <p:nvPr/>
            </p:nvSpPr>
            <p:spPr>
              <a:xfrm>
                <a:off x="9266940" y="4629274"/>
                <a:ext cx="2112481" cy="307777"/>
              </a:xfrm>
              <a:prstGeom prst="rect">
                <a:avLst/>
              </a:prstGeom>
            </p:spPr>
            <p:txBody>
              <a:bodyPr wrap="square">
                <a:noAutofit/>
              </a:bodyPr>
              <a:lstStyle/>
              <a:p>
                <a:pPr fontAlgn="ctr"/>
                <a:r>
                  <a:rPr lang="en-US" sz="1200" b="1" dirty="0" smtClean="0">
                    <a:latin typeface="Huawei Sans" panose="020C0503030203020204" pitchFamily="34" charset="0"/>
                  </a:rPr>
                  <a:t>Autonomous operation</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矩形 60"/>
              <p:cNvSpPr/>
              <p:nvPr/>
            </p:nvSpPr>
            <p:spPr>
              <a:xfrm>
                <a:off x="9232607" y="4789082"/>
                <a:ext cx="223708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Policy-based autonomy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2" name="矩形 61"/>
              <p:cNvSpPr/>
              <p:nvPr/>
            </p:nvSpPr>
            <p:spPr>
              <a:xfrm>
                <a:off x="9237777" y="4991340"/>
                <a:ext cx="2196000" cy="369332"/>
              </a:xfrm>
              <a:prstGeom prst="rect">
                <a:avLst/>
              </a:prstGeom>
            </p:spPr>
            <p:txBody>
              <a:bodyPr wrap="square">
                <a:noAutofit/>
              </a:bodyPr>
              <a:lstStyle/>
              <a:p>
                <a:pPr marL="285750" lvl="0" indent="-285750" fontAlgn="ctr">
                  <a:buFontTx/>
                  <a:buChar char="-"/>
                </a:pPr>
                <a:r>
                  <a:rPr lang="en-US" sz="1200" dirty="0" smtClean="0">
                    <a:latin typeface="Huawei Sans" panose="020C0503030203020204" pitchFamily="34" charset="0"/>
                  </a:rPr>
                  <a:t>AI-based inference autonomy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grpSp>
          <p:nvGrpSpPr>
            <p:cNvPr id="68" name="组合 67"/>
            <p:cNvGrpSpPr/>
            <p:nvPr/>
          </p:nvGrpSpPr>
          <p:grpSpPr>
            <a:xfrm>
              <a:off x="712416" y="5352264"/>
              <a:ext cx="10716945" cy="612307"/>
              <a:chOff x="712416" y="5352264"/>
              <a:chExt cx="10716945" cy="612307"/>
            </a:xfrm>
          </p:grpSpPr>
          <p:sp>
            <p:nvSpPr>
              <p:cNvPr id="3" name="矩形 2"/>
              <p:cNvSpPr/>
              <p:nvPr/>
            </p:nvSpPr>
            <p:spPr>
              <a:xfrm>
                <a:off x="712416" y="5362282"/>
                <a:ext cx="10716945" cy="602289"/>
              </a:xfrm>
              <a:prstGeom prst="rect">
                <a:avLst/>
              </a:prstGeom>
              <a:solidFill>
                <a:srgbClr val="BEE9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a:hlinkClick r:id="rId10" action="ppaction://hlinksldjump"/>
              </p:cNvPr>
              <p:cNvSpPr>
                <a:spLocks/>
              </p:cNvSpPr>
              <p:nvPr/>
            </p:nvSpPr>
            <p:spPr>
              <a:xfrm>
                <a:off x="949446" y="5352264"/>
                <a:ext cx="1666409" cy="415498"/>
              </a:xfrm>
              <a:prstGeom prst="rect">
                <a:avLst/>
              </a:prstGeom>
            </p:spPr>
            <p:txBody>
              <a:bodyPr wrap="square">
                <a:noAutofit/>
              </a:bodyPr>
              <a:lstStyle/>
              <a:p>
                <a:pPr algn="ctr" fontAlgn="ctr"/>
                <a:r>
                  <a:rPr lang="en-US" sz="1600" b="1" dirty="0" smtClean="0">
                    <a:latin typeface="Huawei Sans" panose="020C0503030203020204" pitchFamily="34" charset="0"/>
                  </a:rPr>
                  <a:t>Infrastructure management</a:t>
                </a:r>
                <a:r>
                  <a:rPr lang="en-US" sz="1600" dirty="0" smtClean="0">
                    <a:latin typeface="Huawei Sans" panose="020C0503030203020204" pitchFamily="34" charset="0"/>
                  </a:rPr>
                  <a:t>                                                      </a:t>
                </a:r>
                <a:endParaRPr lang="en-US" altLang="zh-CN" sz="11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4" name="矩形 23">
                <a:hlinkClick r:id="rId10" action="ppaction://hlinksldjump"/>
              </p:cNvPr>
              <p:cNvSpPr>
                <a:spLocks/>
              </p:cNvSpPr>
              <p:nvPr/>
            </p:nvSpPr>
            <p:spPr>
              <a:xfrm>
                <a:off x="3855707" y="5352264"/>
                <a:ext cx="1579662" cy="415498"/>
              </a:xfrm>
              <a:prstGeom prst="rect">
                <a:avLst/>
              </a:prstGeom>
            </p:spPr>
            <p:txBody>
              <a:bodyPr wrap="square">
                <a:noAutofit/>
              </a:bodyPr>
              <a:lstStyle/>
              <a:p>
                <a:pPr algn="ctr" fontAlgn="ctr"/>
                <a:r>
                  <a:rPr lang="en-US" sz="1600" b="1" dirty="0" smtClean="0">
                    <a:latin typeface="Huawei Sans" panose="020C0503030203020204" pitchFamily="34" charset="0"/>
                  </a:rPr>
                  <a:t>User role management</a:t>
                </a:r>
                <a:endParaRPr lang="en-US" altLang="zh-CN" sz="16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5" name="矩形 24">
                <a:hlinkClick r:id="rId11" action="ppaction://hlinksldjump"/>
              </p:cNvPr>
              <p:cNvSpPr>
                <a:spLocks/>
              </p:cNvSpPr>
              <p:nvPr/>
            </p:nvSpPr>
            <p:spPr>
              <a:xfrm>
                <a:off x="9668229" y="5491964"/>
                <a:ext cx="1579662" cy="415498"/>
              </a:xfrm>
              <a:prstGeom prst="rect">
                <a:avLst/>
              </a:prstGeom>
            </p:spPr>
            <p:txBody>
              <a:bodyPr wrap="square">
                <a:noAutofit/>
              </a:bodyPr>
              <a:lstStyle/>
              <a:p>
                <a:pPr algn="ctr" fontAlgn="ctr"/>
                <a:r>
                  <a:rPr lang="en-US" sz="1600" b="1" dirty="0" smtClean="0">
                    <a:latin typeface="Huawei Sans" panose="020C0503030203020204" pitchFamily="34" charset="0"/>
                  </a:rPr>
                  <a:t>Open API</a:t>
                </a:r>
                <a:endParaRPr lang="en-US" altLang="zh-CN" sz="16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3" name="矩形 62">
                <a:hlinkClick r:id="rId10" action="ppaction://hlinksldjump"/>
              </p:cNvPr>
              <p:cNvSpPr>
                <a:spLocks/>
              </p:cNvSpPr>
              <p:nvPr/>
            </p:nvSpPr>
            <p:spPr>
              <a:xfrm>
                <a:off x="6769028" y="5352264"/>
                <a:ext cx="1579662" cy="415498"/>
              </a:xfrm>
              <a:prstGeom prst="rect">
                <a:avLst/>
              </a:prstGeom>
            </p:spPr>
            <p:txBody>
              <a:bodyPr wrap="square">
                <a:noAutofit/>
              </a:bodyPr>
              <a:lstStyle/>
              <a:p>
                <a:pPr algn="ctr" fontAlgn="ctr"/>
                <a:r>
                  <a:rPr lang="en-US" sz="1600" b="1" dirty="0" smtClean="0">
                    <a:latin typeface="Huawei Sans" panose="020C0503030203020204" pitchFamily="34" charset="0"/>
                  </a:rPr>
                  <a:t>Multi-DC management</a:t>
                </a:r>
                <a:endParaRPr lang="en-US" altLang="zh-CN" sz="16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grpSp>
    </p:spTree>
    <p:extLst>
      <p:ext uri="{BB962C8B-B14F-4D97-AF65-F5344CB8AC3E}">
        <p14:creationId xmlns:p14="http://schemas.microsoft.com/office/powerpoint/2010/main" val="1155976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Introduction to </a:t>
            </a:r>
            <a:r>
              <a:rPr lang="en-US" dirty="0" err="1" smtClean="0">
                <a:latin typeface="Huawei Sans" panose="020C0503030203020204" pitchFamily="34" charset="0"/>
              </a:rPr>
              <a:t>eSight</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800" dirty="0" err="1" smtClean="0">
                <a:latin typeface="Huawei Sans" panose="020C0503030203020204" pitchFamily="34" charset="0"/>
              </a:rPr>
              <a:t>eSight</a:t>
            </a:r>
            <a:r>
              <a:rPr lang="en-US" sz="1800" dirty="0" smtClean="0">
                <a:latin typeface="Huawei Sans" panose="020C0503030203020204" pitchFamily="34" charset="0"/>
              </a:rPr>
              <a:t> provides multi-vendor device adaptation for unified network-wide device management, component-based architecture for on-demand construction of enterprise O&amp;M platforms, and lightweight web client for lower system maintenance and upgrade costs.</a:t>
            </a:r>
          </a:p>
          <a:p>
            <a:pPr algn="l"/>
            <a:endParaRPr lang="en-US" altLang="zh-CN" sz="1800" dirty="0">
              <a:latin typeface="Huawei Sans" panose="020C0503030203020204" pitchFamily="34" charset="0"/>
              <a:sym typeface="Huawei Sans" panose="020C0503030203020204" pitchFamily="34" charset="0"/>
            </a:endParaRPr>
          </a:p>
        </p:txBody>
      </p:sp>
      <p:grpSp>
        <p:nvGrpSpPr>
          <p:cNvPr id="45" name="组合 44"/>
          <p:cNvGrpSpPr/>
          <p:nvPr/>
        </p:nvGrpSpPr>
        <p:grpSpPr>
          <a:xfrm>
            <a:off x="1259939" y="2361912"/>
            <a:ext cx="9807318" cy="3527544"/>
            <a:chOff x="1259939" y="2361912"/>
            <a:chExt cx="9807318" cy="3527544"/>
          </a:xfrm>
        </p:grpSpPr>
        <p:grpSp>
          <p:nvGrpSpPr>
            <p:cNvPr id="5" name="组合 348"/>
            <p:cNvGrpSpPr>
              <a:grpSpLocks/>
            </p:cNvGrpSpPr>
            <p:nvPr/>
          </p:nvGrpSpPr>
          <p:grpSpPr bwMode="auto">
            <a:xfrm>
              <a:off x="1278450" y="3598260"/>
              <a:ext cx="758825" cy="671512"/>
              <a:chOff x="1008063" y="555626"/>
              <a:chExt cx="758825" cy="669925"/>
            </a:xfrm>
          </p:grpSpPr>
          <p:sp>
            <p:nvSpPr>
              <p:cNvPr id="6" name="Freeform 25"/>
              <p:cNvSpPr>
                <a:spLocks noEditPoints="1"/>
              </p:cNvSpPr>
              <p:nvPr/>
            </p:nvSpPr>
            <p:spPr bwMode="auto">
              <a:xfrm>
                <a:off x="1409700" y="719138"/>
                <a:ext cx="265113" cy="454025"/>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7" name="Freeform 26"/>
              <p:cNvSpPr>
                <a:spLocks/>
              </p:cNvSpPr>
              <p:nvPr/>
            </p:nvSpPr>
            <p:spPr bwMode="auto">
              <a:xfrm>
                <a:off x="1008063" y="555626"/>
                <a:ext cx="738188" cy="465138"/>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 name="Freeform 27"/>
              <p:cNvSpPr>
                <a:spLocks/>
              </p:cNvSpPr>
              <p:nvPr/>
            </p:nvSpPr>
            <p:spPr bwMode="auto">
              <a:xfrm>
                <a:off x="1282700" y="1004888"/>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9" name="Freeform 28"/>
              <p:cNvSpPr>
                <a:spLocks/>
              </p:cNvSpPr>
              <p:nvPr/>
            </p:nvSpPr>
            <p:spPr bwMode="auto">
              <a:xfrm>
                <a:off x="1090613" y="1085851"/>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0" name="Freeform 29"/>
              <p:cNvSpPr>
                <a:spLocks noEditPoints="1"/>
              </p:cNvSpPr>
              <p:nvPr/>
            </p:nvSpPr>
            <p:spPr bwMode="auto">
              <a:xfrm>
                <a:off x="1543050" y="884238"/>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 name="Freeform 30"/>
              <p:cNvSpPr>
                <a:spLocks noEditPoints="1"/>
              </p:cNvSpPr>
              <p:nvPr/>
            </p:nvSpPr>
            <p:spPr bwMode="auto">
              <a:xfrm>
                <a:off x="1543050" y="947738"/>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2" name="Freeform 31"/>
              <p:cNvSpPr>
                <a:spLocks/>
              </p:cNvSpPr>
              <p:nvPr/>
            </p:nvSpPr>
            <p:spPr bwMode="auto">
              <a:xfrm>
                <a:off x="1689100" y="1093788"/>
                <a:ext cx="77788" cy="107950"/>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3" name="Freeform 32"/>
              <p:cNvSpPr>
                <a:spLocks/>
              </p:cNvSpPr>
              <p:nvPr/>
            </p:nvSpPr>
            <p:spPr bwMode="auto">
              <a:xfrm>
                <a:off x="1543050" y="1049338"/>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4" name="Freeform 33"/>
              <p:cNvSpPr>
                <a:spLocks/>
              </p:cNvSpPr>
              <p:nvPr/>
            </p:nvSpPr>
            <p:spPr bwMode="auto">
              <a:xfrm>
                <a:off x="1741488" y="1036638"/>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 name="Freeform 34"/>
              <p:cNvSpPr>
                <a:spLocks noEditPoints="1"/>
              </p:cNvSpPr>
              <p:nvPr/>
            </p:nvSpPr>
            <p:spPr bwMode="auto">
              <a:xfrm>
                <a:off x="1168400" y="647701"/>
                <a:ext cx="244475" cy="155575"/>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 name="Freeform 35"/>
              <p:cNvSpPr>
                <a:spLocks/>
              </p:cNvSpPr>
              <p:nvPr/>
            </p:nvSpPr>
            <p:spPr bwMode="auto">
              <a:xfrm>
                <a:off x="1163638" y="782638"/>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 name="Freeform 36"/>
              <p:cNvSpPr>
                <a:spLocks/>
              </p:cNvSpPr>
              <p:nvPr/>
            </p:nvSpPr>
            <p:spPr bwMode="auto">
              <a:xfrm>
                <a:off x="1343025" y="781051"/>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 name="Freeform 37"/>
              <p:cNvSpPr>
                <a:spLocks noEditPoints="1"/>
              </p:cNvSpPr>
              <p:nvPr/>
            </p:nvSpPr>
            <p:spPr bwMode="auto">
              <a:xfrm>
                <a:off x="1119188" y="838201"/>
                <a:ext cx="87313" cy="88900"/>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 name="Freeform 38"/>
              <p:cNvSpPr>
                <a:spLocks noEditPoints="1"/>
              </p:cNvSpPr>
              <p:nvPr/>
            </p:nvSpPr>
            <p:spPr bwMode="auto">
              <a:xfrm>
                <a:off x="1250950" y="849313"/>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 name="Freeform 39"/>
              <p:cNvSpPr>
                <a:spLocks/>
              </p:cNvSpPr>
              <p:nvPr/>
            </p:nvSpPr>
            <p:spPr bwMode="auto">
              <a:xfrm>
                <a:off x="1282700" y="790576"/>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1" name="Freeform 40"/>
              <p:cNvSpPr>
                <a:spLocks/>
              </p:cNvSpPr>
              <p:nvPr/>
            </p:nvSpPr>
            <p:spPr bwMode="auto">
              <a:xfrm>
                <a:off x="1062038" y="608013"/>
                <a:ext cx="628650" cy="355600"/>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2" name="Freeform 41"/>
              <p:cNvSpPr>
                <a:spLocks/>
              </p:cNvSpPr>
              <p:nvPr/>
            </p:nvSpPr>
            <p:spPr bwMode="auto">
              <a:xfrm>
                <a:off x="1582738" y="1160463"/>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3"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sp>
          <p:nvSpPr>
            <p:cNvPr id="24" name="文本框 23"/>
            <p:cNvSpPr txBox="1"/>
            <p:nvPr/>
          </p:nvSpPr>
          <p:spPr>
            <a:xfrm>
              <a:off x="1259939" y="4386607"/>
              <a:ext cx="889987" cy="369332"/>
            </a:xfrm>
            <a:prstGeom prst="rect">
              <a:avLst/>
            </a:prstGeom>
            <a:noFill/>
          </p:spPr>
          <p:txBody>
            <a:bodyPr wrap="none" rtlCol="0">
              <a:spAutoFit/>
            </a:bodyPr>
            <a:lstStyle/>
            <a:p>
              <a:r>
                <a:rPr lang="en-US" altLang="zh-CN" b="1" dirty="0" smtClean="0">
                  <a:solidFill>
                    <a:srgbClr val="C7000B"/>
                  </a:solidFill>
                </a:rPr>
                <a:t>eSight</a:t>
              </a:r>
              <a:endParaRPr lang="zh-CN" altLang="en-US" b="1" dirty="0">
                <a:solidFill>
                  <a:srgbClr val="C7000B"/>
                </a:solidFill>
              </a:endParaRPr>
            </a:p>
          </p:txBody>
        </p:sp>
        <p:sp>
          <p:nvSpPr>
            <p:cNvPr id="25" name="等腰三角形 24"/>
            <p:cNvSpPr/>
            <p:nvPr/>
          </p:nvSpPr>
          <p:spPr>
            <a:xfrm rot="16200000">
              <a:off x="1942870" y="2856504"/>
              <a:ext cx="2556387" cy="2024538"/>
            </a:xfrm>
            <a:prstGeom prst="triangle">
              <a:avLst/>
            </a:prstGeom>
            <a:solidFill>
              <a:srgbClr val="D0E8C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2295739" y="3545348"/>
              <a:ext cx="2140331" cy="584775"/>
            </a:xfrm>
            <a:prstGeom prst="rect">
              <a:avLst/>
            </a:prstGeom>
            <a:noFill/>
          </p:spPr>
          <p:txBody>
            <a:bodyPr wrap="none" rtlCol="0">
              <a:spAutoFit/>
            </a:bodyPr>
            <a:lstStyle/>
            <a:p>
              <a:pPr algn="ctr"/>
              <a:r>
                <a:rPr lang="en-US" altLang="zh-CN" dirty="0" smtClean="0"/>
                <a:t>Architecture</a:t>
              </a:r>
            </a:p>
            <a:p>
              <a:pPr algn="ctr"/>
              <a:r>
                <a:rPr lang="en-US" altLang="zh-CN" sz="1400" dirty="0" smtClean="0"/>
                <a:t>Platform </a:t>
              </a:r>
              <a:r>
                <a:rPr lang="en-US" altLang="zh-CN" sz="1400" dirty="0"/>
                <a:t>+</a:t>
              </a:r>
              <a:r>
                <a:rPr lang="zh-CN" altLang="en-US" sz="1400" dirty="0" smtClean="0"/>
                <a:t> </a:t>
              </a:r>
              <a:r>
                <a:rPr lang="en-US" altLang="zh-CN" sz="1400" dirty="0" smtClean="0"/>
                <a:t>Components</a:t>
              </a:r>
              <a:endParaRPr lang="zh-CN" altLang="en-US" sz="1400" dirty="0"/>
            </a:p>
          </p:txBody>
        </p:sp>
        <p:sp>
          <p:nvSpPr>
            <p:cNvPr id="28" name="矩形 27"/>
            <p:cNvSpPr/>
            <p:nvPr/>
          </p:nvSpPr>
          <p:spPr>
            <a:xfrm>
              <a:off x="4319717" y="5533590"/>
              <a:ext cx="6747540" cy="355866"/>
            </a:xfrm>
            <a:prstGeom prst="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eSight Basic </a:t>
              </a:r>
              <a:r>
                <a:rPr lang="en-US" altLang="zh-CN"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Management Platform </a:t>
              </a:r>
              <a:endParaRPr lang="zh-CN" altLang="en-US"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组合 43"/>
            <p:cNvGrpSpPr/>
            <p:nvPr/>
          </p:nvGrpSpPr>
          <p:grpSpPr>
            <a:xfrm>
              <a:off x="4319717" y="2361912"/>
              <a:ext cx="6747540" cy="3141672"/>
              <a:chOff x="5903419" y="2885524"/>
              <a:chExt cx="6747540" cy="3141672"/>
            </a:xfrm>
          </p:grpSpPr>
          <p:sp>
            <p:nvSpPr>
              <p:cNvPr id="29" name="矩形 28"/>
              <p:cNvSpPr/>
              <p:nvPr/>
            </p:nvSpPr>
            <p:spPr>
              <a:xfrm>
                <a:off x="5903419" y="2885524"/>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Switches/Routers/WLAN </a:t>
                </a: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Management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8152599" y="2885524"/>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PON Management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10401779" y="2885524"/>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矩形 33"/>
              <p:cNvSpPr/>
              <p:nvPr/>
            </p:nvSpPr>
            <p:spPr>
              <a:xfrm>
                <a:off x="5903419" y="3932748"/>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UC/Telepresence, Video </a:t>
                </a: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Surveillance Management </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矩形 38"/>
              <p:cNvSpPr/>
              <p:nvPr/>
            </p:nvSpPr>
            <p:spPr>
              <a:xfrm>
                <a:off x="8152599" y="3932748"/>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eLTE</a:t>
                </a: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Management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10401779" y="3932748"/>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Transport </a:t>
                </a: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Device Management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5903419" y="4979972"/>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Management </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矩形 41"/>
              <p:cNvSpPr/>
              <p:nvPr/>
            </p:nvSpPr>
            <p:spPr>
              <a:xfrm>
                <a:off x="8152599" y="4979972"/>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Servers/Virtual </a:t>
                </a:r>
                <a:r>
                  <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a:t>
                </a: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esources Management </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10401779" y="4979972"/>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Equipment</a:t>
                </a:r>
              </a:p>
              <a:p>
                <a:pPr algn="ctr" fontAlgn="ctr"/>
                <a:r>
                  <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Room Facility Management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3550618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Logical Architecture of </a:t>
            </a:r>
            <a:r>
              <a:rPr lang="en-US" dirty="0" err="1" smtClean="0">
                <a:latin typeface="Huawei Sans" panose="020C0503030203020204" pitchFamily="34" charset="0"/>
              </a:rPr>
              <a:t>eSight</a:t>
            </a:r>
            <a:endParaRPr lang="en-US" altLang="zh-CN" dirty="0">
              <a:latin typeface="Huawei Sans" panose="020C0503030203020204" pitchFamily="34" charset="0"/>
              <a:sym typeface="Huawei Sans" panose="020C0503030203020204" pitchFamily="34" charset="0"/>
            </a:endParaRPr>
          </a:p>
        </p:txBody>
      </p:sp>
      <p:grpSp>
        <p:nvGrpSpPr>
          <p:cNvPr id="60" name="组合 59"/>
          <p:cNvGrpSpPr/>
          <p:nvPr/>
        </p:nvGrpSpPr>
        <p:grpSpPr>
          <a:xfrm>
            <a:off x="731838" y="964402"/>
            <a:ext cx="10728325" cy="4988635"/>
            <a:chOff x="731838" y="964402"/>
            <a:chExt cx="10728325" cy="4988635"/>
          </a:xfrm>
        </p:grpSpPr>
        <p:sp>
          <p:nvSpPr>
            <p:cNvPr id="49" name="矩形 48"/>
            <p:cNvSpPr/>
            <p:nvPr/>
          </p:nvSpPr>
          <p:spPr>
            <a:xfrm>
              <a:off x="1521618" y="5597171"/>
              <a:ext cx="9148764" cy="355866"/>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Managed object: </a:t>
              </a:r>
              <a:r>
                <a:rPr lang="en-US" altLang="zh-CN"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server/storage/VM/switch/router firewall/……</a:t>
              </a:r>
              <a:endParaRPr lang="zh-CN" alt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7" name="组合 56"/>
            <p:cNvGrpSpPr/>
            <p:nvPr/>
          </p:nvGrpSpPr>
          <p:grpSpPr>
            <a:xfrm>
              <a:off x="731838" y="1483034"/>
              <a:ext cx="10728325" cy="3861355"/>
              <a:chOff x="731838" y="1168400"/>
              <a:chExt cx="10728325" cy="3861355"/>
            </a:xfrm>
          </p:grpSpPr>
          <p:sp>
            <p:nvSpPr>
              <p:cNvPr id="6" name="矩形 5"/>
              <p:cNvSpPr/>
              <p:nvPr/>
            </p:nvSpPr>
            <p:spPr>
              <a:xfrm>
                <a:off x="2187665" y="4623089"/>
                <a:ext cx="9148764" cy="355866"/>
              </a:xfrm>
              <a:prstGeom prst="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eSight Management Platform</a:t>
                </a:r>
                <a:endParaRPr lang="zh-CN" altLang="en-US"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2" name="组合 21"/>
              <p:cNvGrpSpPr/>
              <p:nvPr/>
            </p:nvGrpSpPr>
            <p:grpSpPr>
              <a:xfrm>
                <a:off x="2187666" y="1209368"/>
                <a:ext cx="9148763" cy="1467848"/>
                <a:chOff x="2311399" y="1209368"/>
                <a:chExt cx="9148763" cy="1467848"/>
              </a:xfrm>
            </p:grpSpPr>
            <p:sp>
              <p:nvSpPr>
                <p:cNvPr id="3" name="圆角矩形 2"/>
                <p:cNvSpPr/>
                <p:nvPr/>
              </p:nvSpPr>
              <p:spPr>
                <a:xfrm>
                  <a:off x="2311399" y="1209368"/>
                  <a:ext cx="9148763" cy="146784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grpSp>
              <p:nvGrpSpPr>
                <p:cNvPr id="21" name="组合 20"/>
                <p:cNvGrpSpPr/>
                <p:nvPr/>
              </p:nvGrpSpPr>
              <p:grpSpPr>
                <a:xfrm>
                  <a:off x="2381249" y="1334347"/>
                  <a:ext cx="9009063" cy="1342869"/>
                  <a:chOff x="-279400" y="-1495269"/>
                  <a:chExt cx="13068000" cy="1584000"/>
                </a:xfrm>
              </p:grpSpPr>
              <p:sp>
                <p:nvSpPr>
                  <p:cNvPr id="7" name="圆角矩形 6"/>
                  <p:cNvSpPr/>
                  <p:nvPr/>
                </p:nvSpPr>
                <p:spPr>
                  <a:xfrm>
                    <a:off x="-279400" y="-1495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WLAN Management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9" name="圆角矩形 8"/>
                  <p:cNvSpPr/>
                  <p:nvPr/>
                </p:nvSpPr>
                <p:spPr>
                  <a:xfrm>
                    <a:off x="4076600" y="-1495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Storage Capacity Management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0" name="圆角矩形 9"/>
                  <p:cNvSpPr/>
                  <p:nvPr/>
                </p:nvSpPr>
                <p:spPr>
                  <a:xfrm>
                    <a:off x="8432600" y="-1495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Server Stateless Computing</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1" name="圆角矩形 10"/>
                  <p:cNvSpPr/>
                  <p:nvPr/>
                </p:nvSpPr>
                <p:spPr>
                  <a:xfrm>
                    <a:off x="-279400" y="-1099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Network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SLA &amp; </a:t>
                    </a:r>
                    <a:r>
                      <a:rPr lang="en-US" altLang="zh-CN" sz="1200" dirty="0" err="1" smtClean="0">
                        <a:solidFill>
                          <a:schemeClr val="tx1"/>
                        </a:solidFill>
                        <a:latin typeface="+mj-lt"/>
                        <a:ea typeface="方正兰亭黑简体" panose="02000000000000000000" pitchFamily="2" charset="-122"/>
                        <a:sym typeface="Huawei Sans" panose="020C0503030203020204" pitchFamily="34" charset="0"/>
                      </a:rPr>
                      <a:t>QoS</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 </a:t>
                    </a:r>
                    <a:r>
                      <a:rPr lang="en-US" altLang="zh-CN" sz="1200" dirty="0">
                        <a:solidFill>
                          <a:schemeClr val="tx1"/>
                        </a:solidFill>
                        <a:latin typeface="+mj-lt"/>
                        <a:ea typeface="方正兰亭黑简体" panose="02000000000000000000" pitchFamily="2" charset="-122"/>
                        <a:sym typeface="Huawei Sans" panose="020C0503030203020204" pitchFamily="34" charset="0"/>
                      </a:rPr>
                      <a:t>management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2" name="圆角矩形 11"/>
                  <p:cNvSpPr/>
                  <p:nvPr/>
                </p:nvSpPr>
                <p:spPr>
                  <a:xfrm>
                    <a:off x="4076600" y="-1099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Storage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Network Analysis </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3" name="圆角矩形 12"/>
                  <p:cNvSpPr/>
                  <p:nvPr/>
                </p:nvSpPr>
                <p:spPr>
                  <a:xfrm>
                    <a:off x="8432600" y="-1099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Server Configuration and Deployment </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4" name="圆角矩形 13"/>
                  <p:cNvSpPr/>
                  <p:nvPr/>
                </p:nvSpPr>
                <p:spPr>
                  <a:xfrm>
                    <a:off x="-279400" y="-703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Network Traffic Analysis Management </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5" name="圆角矩形 14"/>
                  <p:cNvSpPr/>
                  <p:nvPr/>
                </p:nvSpPr>
                <p:spPr>
                  <a:xfrm>
                    <a:off x="4076600" y="-703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Business Service Management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6" name="圆角矩形 15"/>
                  <p:cNvSpPr/>
                  <p:nvPr/>
                </p:nvSpPr>
                <p:spPr>
                  <a:xfrm>
                    <a:off x="8432600" y="-703269"/>
                    <a:ext cx="4356000"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Report Management</a:t>
                    </a:r>
                  </a:p>
                </p:txBody>
              </p:sp>
              <p:sp>
                <p:nvSpPr>
                  <p:cNvPr id="18" name="圆角矩形 17"/>
                  <p:cNvSpPr/>
                  <p:nvPr/>
                </p:nvSpPr>
                <p:spPr>
                  <a:xfrm>
                    <a:off x="-279400" y="-307269"/>
                    <a:ext cx="4356000" cy="3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19" name="圆角矩形 18"/>
                  <p:cNvSpPr/>
                  <p:nvPr/>
                </p:nvSpPr>
                <p:spPr>
                  <a:xfrm>
                    <a:off x="4076600" y="-307269"/>
                    <a:ext cx="4356000" cy="3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0" name="圆角矩形 19"/>
                  <p:cNvSpPr/>
                  <p:nvPr/>
                </p:nvSpPr>
                <p:spPr>
                  <a:xfrm>
                    <a:off x="8432600" y="-307269"/>
                    <a:ext cx="4356000" cy="3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a:t>
                    </a:r>
                    <a:endParaRPr lang="en-US" altLang="zh-CN" sz="1200" dirty="0">
                      <a:solidFill>
                        <a:schemeClr val="tx1"/>
                      </a:solidFill>
                      <a:latin typeface="+mj-lt"/>
                      <a:ea typeface="方正兰亭黑简体" panose="02000000000000000000" pitchFamily="2" charset="-122"/>
                      <a:sym typeface="Huawei Sans" panose="020C0503030203020204" pitchFamily="34" charset="0"/>
                    </a:endParaRPr>
                  </a:p>
                </p:txBody>
              </p:sp>
            </p:grpSp>
          </p:grpSp>
          <p:grpSp>
            <p:nvGrpSpPr>
              <p:cNvPr id="48" name="组合 47"/>
              <p:cNvGrpSpPr/>
              <p:nvPr/>
            </p:nvGrpSpPr>
            <p:grpSpPr>
              <a:xfrm>
                <a:off x="2187666" y="2759305"/>
                <a:ext cx="9148763" cy="1820981"/>
                <a:chOff x="2311399" y="2959607"/>
                <a:chExt cx="9148763" cy="1820981"/>
              </a:xfrm>
            </p:grpSpPr>
            <p:sp>
              <p:nvSpPr>
                <p:cNvPr id="24" name="圆角矩形 23"/>
                <p:cNvSpPr/>
                <p:nvPr/>
              </p:nvSpPr>
              <p:spPr>
                <a:xfrm>
                  <a:off x="2311399" y="2959607"/>
                  <a:ext cx="9148763" cy="180356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sp>
              <p:nvSpPr>
                <p:cNvPr id="26" name="圆角矩形 25"/>
                <p:cNvSpPr/>
                <p:nvPr/>
              </p:nvSpPr>
              <p:spPr>
                <a:xfrm>
                  <a:off x="2381249" y="3102003"/>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Communication Devices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7" name="圆角矩形 26"/>
                <p:cNvSpPr/>
                <p:nvPr/>
              </p:nvSpPr>
              <p:spPr>
                <a:xfrm>
                  <a:off x="5384270" y="3102003"/>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Network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Devices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8" name="圆角矩形 27"/>
                <p:cNvSpPr/>
                <p:nvPr/>
              </p:nvSpPr>
              <p:spPr>
                <a:xfrm>
                  <a:off x="8387291" y="3102003"/>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err="1">
                      <a:solidFill>
                        <a:schemeClr val="tx1"/>
                      </a:solidFill>
                      <a:latin typeface="+mj-lt"/>
                      <a:ea typeface="方正兰亭黑简体" panose="02000000000000000000" pitchFamily="2" charset="-122"/>
                      <a:sym typeface="Huawei Sans" panose="020C0503030203020204" pitchFamily="34" charset="0"/>
                    </a:rPr>
                    <a:t>eLTE</a:t>
                  </a:r>
                  <a:r>
                    <a:rPr lang="en-US" altLang="zh-CN" sz="1200" dirty="0">
                      <a:solidFill>
                        <a:schemeClr val="tx1"/>
                      </a:solidFill>
                      <a:latin typeface="+mj-lt"/>
                      <a:ea typeface="方正兰亭黑简体" panose="02000000000000000000" pitchFamily="2" charset="-122"/>
                      <a:sym typeface="Huawei Sans" panose="020C0503030203020204" pitchFamily="34" charset="0"/>
                    </a:rPr>
                    <a:t>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Devices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29" name="圆角矩形 28"/>
                <p:cNvSpPr/>
                <p:nvPr/>
              </p:nvSpPr>
              <p:spPr>
                <a:xfrm>
                  <a:off x="2381249" y="3437720"/>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Telepresence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&amp; Videoconferencing</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0" name="圆角矩形 29"/>
                <p:cNvSpPr/>
                <p:nvPr/>
              </p:nvSpPr>
              <p:spPr>
                <a:xfrm>
                  <a:off x="5384270" y="3437720"/>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Virtual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Resources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1" name="圆角矩形 30"/>
                <p:cNvSpPr/>
                <p:nvPr/>
              </p:nvSpPr>
              <p:spPr>
                <a:xfrm>
                  <a:off x="8387291" y="3437720"/>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PON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Devices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2" name="圆角矩形 31"/>
                <p:cNvSpPr/>
                <p:nvPr/>
              </p:nvSpPr>
              <p:spPr>
                <a:xfrm>
                  <a:off x="2381249" y="3773437"/>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Terminals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3" name="圆角矩形 32"/>
                <p:cNvSpPr/>
                <p:nvPr/>
              </p:nvSpPr>
              <p:spPr>
                <a:xfrm>
                  <a:off x="5384270" y="3773437"/>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Servers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4" name="圆角矩形 33"/>
                <p:cNvSpPr/>
                <p:nvPr/>
              </p:nvSpPr>
              <p:spPr>
                <a:xfrm>
                  <a:off x="8387291" y="3773437"/>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Transport D</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evices</a:t>
                  </a:r>
                  <a:endParaRPr lang="en-US" altLang="zh-CN"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8" name="圆角矩形 37"/>
                <p:cNvSpPr/>
                <p:nvPr/>
              </p:nvSpPr>
              <p:spPr>
                <a:xfrm>
                  <a:off x="2381249" y="4109154"/>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Intelligent Video Surveillance</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39" name="圆角矩形 38"/>
                <p:cNvSpPr/>
                <p:nvPr/>
              </p:nvSpPr>
              <p:spPr>
                <a:xfrm>
                  <a:off x="5384270" y="4109154"/>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Storage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Devices</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40" name="圆角矩形 39"/>
                <p:cNvSpPr/>
                <p:nvPr/>
              </p:nvSpPr>
              <p:spPr>
                <a:xfrm>
                  <a:off x="8387291" y="4109154"/>
                  <a:ext cx="3003021"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Equipment </a:t>
                  </a: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Room Facilities </a:t>
                  </a:r>
                  <a:endParaRPr lang="en-US" altLang="zh-CN"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44" name="圆角矩形 43"/>
                <p:cNvSpPr/>
                <p:nvPr/>
              </p:nvSpPr>
              <p:spPr>
                <a:xfrm>
                  <a:off x="2381249" y="4444871"/>
                  <a:ext cx="3003021" cy="335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mj-lt"/>
                      <a:ea typeface="方正兰亭黑简体" panose="02000000000000000000" pitchFamily="2" charset="-122"/>
                      <a:sym typeface="Huawei Sans" panose="020C0503030203020204" pitchFamily="34" charset="0"/>
                    </a:rPr>
                    <a: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45" name="圆角矩形 44"/>
                <p:cNvSpPr/>
                <p:nvPr/>
              </p:nvSpPr>
              <p:spPr>
                <a:xfrm>
                  <a:off x="5384270" y="4444871"/>
                  <a:ext cx="3003021" cy="335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a:t>
                  </a:r>
                  <a:endParaRPr lang="zh-CN" altLang="en-US" sz="1200" dirty="0">
                    <a:solidFill>
                      <a:schemeClr val="tx1"/>
                    </a:solidFill>
                    <a:latin typeface="+mj-lt"/>
                    <a:ea typeface="方正兰亭黑简体" panose="02000000000000000000" pitchFamily="2" charset="-122"/>
                    <a:sym typeface="Huawei Sans" panose="020C0503030203020204" pitchFamily="34" charset="0"/>
                  </a:endParaRPr>
                </a:p>
              </p:txBody>
            </p:sp>
            <p:sp>
              <p:nvSpPr>
                <p:cNvPr id="46" name="圆角矩形 45"/>
                <p:cNvSpPr/>
                <p:nvPr/>
              </p:nvSpPr>
              <p:spPr>
                <a:xfrm>
                  <a:off x="8387291" y="4444871"/>
                  <a:ext cx="3003021" cy="335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smtClean="0">
                      <a:solidFill>
                        <a:schemeClr val="tx1"/>
                      </a:solidFill>
                      <a:latin typeface="+mj-lt"/>
                      <a:ea typeface="方正兰亭黑简体" panose="02000000000000000000" pitchFamily="2" charset="-122"/>
                      <a:sym typeface="Huawei Sans" panose="020C0503030203020204" pitchFamily="34" charset="0"/>
                    </a:rPr>
                    <a:t>……</a:t>
                  </a:r>
                  <a:endParaRPr lang="en-US" altLang="zh-CN" sz="1200" dirty="0">
                    <a:solidFill>
                      <a:schemeClr val="tx1"/>
                    </a:solidFill>
                    <a:latin typeface="+mj-lt"/>
                    <a:ea typeface="方正兰亭黑简体" panose="02000000000000000000" pitchFamily="2" charset="-122"/>
                    <a:sym typeface="Huawei Sans" panose="020C0503030203020204" pitchFamily="34" charset="0"/>
                  </a:endParaRPr>
                </a:p>
              </p:txBody>
            </p:sp>
          </p:grpSp>
          <p:sp>
            <p:nvSpPr>
              <p:cNvPr id="50" name="矩形 49"/>
              <p:cNvSpPr/>
              <p:nvPr/>
            </p:nvSpPr>
            <p:spPr>
              <a:xfrm>
                <a:off x="731838" y="1168400"/>
                <a:ext cx="10728325" cy="386135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sp>
            <p:nvSpPr>
              <p:cNvPr id="52" name="矩形 51"/>
              <p:cNvSpPr/>
              <p:nvPr/>
            </p:nvSpPr>
            <p:spPr>
              <a:xfrm>
                <a:off x="785538" y="3371052"/>
                <a:ext cx="1334020" cy="523220"/>
              </a:xfrm>
              <a:prstGeom prst="rect">
                <a:avLst/>
              </a:prstGeom>
            </p:spPr>
            <p:txBody>
              <a:bodyPr wrap="none">
                <a:spAutoFit/>
              </a:bodyPr>
              <a:lstStyle/>
              <a:p>
                <a:pPr algn="ctr"/>
                <a:r>
                  <a:rPr lang="en-US" altLang="zh-CN" sz="1400" dirty="0" smtClean="0"/>
                  <a:t>Device</a:t>
                </a:r>
              </a:p>
              <a:p>
                <a:pPr algn="ctr"/>
                <a:r>
                  <a:rPr lang="en-US" altLang="zh-CN" sz="1400" dirty="0" smtClean="0"/>
                  <a:t>Management </a:t>
                </a:r>
                <a:endParaRPr lang="en-US" altLang="zh-CN" sz="1400" dirty="0"/>
              </a:p>
            </p:txBody>
          </p:sp>
          <p:sp>
            <p:nvSpPr>
              <p:cNvPr id="53" name="矩形 52"/>
              <p:cNvSpPr/>
              <p:nvPr/>
            </p:nvSpPr>
            <p:spPr>
              <a:xfrm>
                <a:off x="908969" y="1740555"/>
                <a:ext cx="1220206" cy="523220"/>
              </a:xfrm>
              <a:prstGeom prst="rect">
                <a:avLst/>
              </a:prstGeom>
            </p:spPr>
            <p:txBody>
              <a:bodyPr wrap="none">
                <a:spAutoFit/>
              </a:bodyPr>
              <a:lstStyle/>
              <a:p>
                <a:pPr algn="ctr"/>
                <a:r>
                  <a:rPr lang="en-US" altLang="zh-CN" sz="1400" dirty="0" smtClean="0"/>
                  <a:t>Value-added</a:t>
                </a:r>
              </a:p>
              <a:p>
                <a:pPr algn="ctr"/>
                <a:r>
                  <a:rPr lang="en-US" altLang="zh-CN" sz="1400" dirty="0" smtClean="0"/>
                  <a:t>O&amp;M</a:t>
                </a:r>
                <a:endParaRPr lang="zh-CN" altLang="en-US" sz="1400" dirty="0"/>
              </a:p>
            </p:txBody>
          </p:sp>
          <p:sp>
            <p:nvSpPr>
              <p:cNvPr id="54" name="矩形 53"/>
              <p:cNvSpPr/>
              <p:nvPr/>
            </p:nvSpPr>
            <p:spPr>
              <a:xfrm>
                <a:off x="845651" y="4457680"/>
                <a:ext cx="1277914" cy="523220"/>
              </a:xfrm>
              <a:prstGeom prst="rect">
                <a:avLst/>
              </a:prstGeom>
            </p:spPr>
            <p:txBody>
              <a:bodyPr wrap="none">
                <a:spAutoFit/>
              </a:bodyPr>
              <a:lstStyle/>
              <a:p>
                <a:pPr algn="ctr"/>
                <a:r>
                  <a:rPr lang="en-US" altLang="zh-CN" sz="1400" dirty="0" smtClean="0"/>
                  <a:t>Management</a:t>
                </a:r>
              </a:p>
              <a:p>
                <a:pPr algn="ctr"/>
                <a:r>
                  <a:rPr lang="en-US" altLang="zh-CN" sz="1400" dirty="0" smtClean="0"/>
                  <a:t>Platform</a:t>
                </a:r>
                <a:endParaRPr lang="zh-CN" altLang="en-US" sz="1400" dirty="0"/>
              </a:p>
            </p:txBody>
          </p:sp>
        </p:grpSp>
        <p:sp>
          <p:nvSpPr>
            <p:cNvPr id="56" name="矩形 55"/>
            <p:cNvSpPr/>
            <p:nvPr/>
          </p:nvSpPr>
          <p:spPr>
            <a:xfrm>
              <a:off x="1521618" y="964402"/>
              <a:ext cx="9148764" cy="355866"/>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Administrator</a:t>
              </a:r>
              <a:endParaRPr lang="zh-CN" altLang="en-US"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上下箭头 57"/>
            <p:cNvSpPr/>
            <p:nvPr/>
          </p:nvSpPr>
          <p:spPr>
            <a:xfrm>
              <a:off x="5989913" y="5254621"/>
              <a:ext cx="212175" cy="343714"/>
            </a:xfrm>
            <a:prstGeom prst="upDownArrow">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sp>
          <p:nvSpPr>
            <p:cNvPr id="59" name="下箭头 58"/>
            <p:cNvSpPr/>
            <p:nvPr/>
          </p:nvSpPr>
          <p:spPr>
            <a:xfrm>
              <a:off x="5978893" y="1307561"/>
              <a:ext cx="234215" cy="298617"/>
            </a:xfrm>
            <a:prstGeom prst="downArrow">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zh-CN" altLang="en-US" dirty="0">
                <a:solidFill>
                  <a:schemeClr val="tx1"/>
                </a:solidFill>
                <a:latin typeface="+mj-lt"/>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060497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Introduction to eService</a:t>
            </a:r>
            <a:endParaRPr lang="en-US" dirty="0">
              <a:latin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200" dirty="0" smtClean="0">
                <a:latin typeface="Huawei Sans" panose="020C0503030203020204" pitchFamily="34" charset="0"/>
              </a:rPr>
              <a:t>Based on Cloud-Native, Huawei eService cloud intelligent management platform uses big data analysis and AI technologies to provide such services as automatic fault reporting, capacity and performance prediction, disk risk prediction, potential risk </a:t>
            </a:r>
            <a:r>
              <a:rPr lang="en-US" altLang="zh-CN" sz="1200" dirty="0" smtClean="0"/>
              <a:t>prevention,</a:t>
            </a:r>
            <a:r>
              <a:rPr lang="en-US" sz="1200" dirty="0" smtClean="0">
                <a:latin typeface="Huawei Sans" panose="020C0503030203020204" pitchFamily="34" charset="0"/>
              </a:rPr>
              <a:t> and providing a basis for capacity planning.</a:t>
            </a:r>
          </a:p>
          <a:p>
            <a:endParaRPr lang="en-US" altLang="zh-CN" sz="1200" dirty="0">
              <a:latin typeface="Huawei Sans" panose="020C0503030203020204" pitchFamily="34" charset="0"/>
              <a:sym typeface="Huawei Sans" panose="020C0503030203020204" pitchFamily="34" charset="0"/>
            </a:endParaRPr>
          </a:p>
        </p:txBody>
      </p:sp>
      <p:grpSp>
        <p:nvGrpSpPr>
          <p:cNvPr id="30" name="组合 29"/>
          <p:cNvGrpSpPr/>
          <p:nvPr/>
        </p:nvGrpSpPr>
        <p:grpSpPr>
          <a:xfrm>
            <a:off x="1349800" y="1965600"/>
            <a:ext cx="10086446" cy="4023660"/>
            <a:chOff x="904823" y="2141531"/>
            <a:chExt cx="10086446" cy="4341410"/>
          </a:xfrm>
        </p:grpSpPr>
        <p:sp>
          <p:nvSpPr>
            <p:cNvPr id="4" name="矩形 3"/>
            <p:cNvSpPr/>
            <p:nvPr/>
          </p:nvSpPr>
          <p:spPr>
            <a:xfrm>
              <a:off x="2222994" y="3808632"/>
              <a:ext cx="8768275" cy="2619802"/>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矩形 4"/>
            <p:cNvSpPr/>
            <p:nvPr/>
          </p:nvSpPr>
          <p:spPr>
            <a:xfrm>
              <a:off x="2222994" y="2141531"/>
              <a:ext cx="8768275" cy="634640"/>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object 12"/>
            <p:cNvSpPr txBox="1"/>
            <p:nvPr/>
          </p:nvSpPr>
          <p:spPr>
            <a:xfrm>
              <a:off x="968044" y="2343522"/>
              <a:ext cx="1255204" cy="273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400" dirty="0" smtClean="0">
                  <a:solidFill>
                    <a:schemeClr val="tx1"/>
                  </a:solidFill>
                  <a:latin typeface="Huawei Sans" panose="020C0503030203020204" pitchFamily="34" charset="0"/>
                </a:rPr>
                <a:t>Efficient O&amp;M</a:t>
              </a:r>
              <a:endParaRPr 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object 13"/>
            <p:cNvSpPr txBox="1"/>
            <p:nvPr/>
          </p:nvSpPr>
          <p:spPr>
            <a:xfrm>
              <a:off x="968044" y="3147957"/>
              <a:ext cx="1253512" cy="299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400" dirty="0" smtClean="0">
                  <a:solidFill>
                    <a:schemeClr val="tx1"/>
                  </a:solidFill>
                  <a:latin typeface="Huawei Sans" panose="020C0503030203020204" pitchFamily="34" charset="0"/>
                </a:rPr>
                <a:t>Technical support capabilities</a:t>
              </a:r>
              <a:endParaRPr lang="en-US" sz="1400" dirty="0">
                <a:solidFill>
                  <a:schemeClr val="tx1"/>
                </a:solidFill>
                <a:latin typeface="Huawei Sans" panose="020C0503030203020204" pitchFamily="34" charset="0"/>
              </a:endParaRPr>
            </a:p>
          </p:txBody>
        </p:sp>
        <p:sp>
          <p:nvSpPr>
            <p:cNvPr id="8" name="object 14"/>
            <p:cNvSpPr txBox="1"/>
            <p:nvPr/>
          </p:nvSpPr>
          <p:spPr>
            <a:xfrm>
              <a:off x="904823" y="5048955"/>
              <a:ext cx="1461052" cy="404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400" dirty="0" smtClean="0">
                  <a:solidFill>
                    <a:schemeClr val="tx1"/>
                  </a:solidFill>
                  <a:latin typeface="Huawei Sans" panose="020C0503030203020204" pitchFamily="34" charset="0"/>
                </a:rPr>
                <a:t>eService</a:t>
              </a:r>
              <a:endParaRPr 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object 48"/>
            <p:cNvSpPr txBox="1"/>
            <p:nvPr/>
          </p:nvSpPr>
          <p:spPr>
            <a:xfrm>
              <a:off x="2956814" y="2320441"/>
              <a:ext cx="1775168" cy="259618"/>
            </a:xfrm>
            <a:prstGeom prst="rect">
              <a:avLst/>
            </a:prstGeom>
          </p:spPr>
          <p:txBody>
            <a:bodyPr vert="horz" wrap="square" lIns="0" tIns="13332" rIns="0" bIns="0" rtlCol="0">
              <a:no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dirty="0" smtClean="0">
                  <a:solidFill>
                    <a:schemeClr val="tx1"/>
                  </a:solidFill>
                  <a:latin typeface="Huawei Sans" panose="020C0503030203020204" pitchFamily="34" charset="0"/>
                </a:rPr>
                <a:t>Reactive response</a:t>
              </a:r>
              <a:endPar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object 61"/>
            <p:cNvSpPr txBox="1"/>
            <p:nvPr/>
          </p:nvSpPr>
          <p:spPr>
            <a:xfrm>
              <a:off x="8645218" y="2188489"/>
              <a:ext cx="2110766" cy="752126"/>
            </a:xfrm>
            <a:prstGeom prst="rect">
              <a:avLst/>
            </a:prstGeom>
          </p:spPr>
          <p:txBody>
            <a:bodyPr vert="horz" wrap="square" lIns="0" tIns="13332" rIns="0" bIns="0" rtlCol="0">
              <a:no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dirty="0" smtClean="0">
                  <a:solidFill>
                    <a:schemeClr val="tx1"/>
                  </a:solidFill>
                  <a:latin typeface="Huawei Sans" panose="020C0503030203020204" pitchFamily="34" charset="0"/>
                </a:rPr>
                <a:t>Complex management for multiple devices</a:t>
              </a:r>
              <a:endPar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1" name="组合 10"/>
            <p:cNvGrpSpPr/>
            <p:nvPr/>
          </p:nvGrpSpPr>
          <p:grpSpPr>
            <a:xfrm>
              <a:off x="2222994" y="2969015"/>
              <a:ext cx="8768275" cy="1062965"/>
              <a:chOff x="2223573" y="2884808"/>
              <a:chExt cx="8770558" cy="1063242"/>
            </a:xfrm>
          </p:grpSpPr>
          <p:sp>
            <p:nvSpPr>
              <p:cNvPr id="12" name="矩形 11"/>
              <p:cNvSpPr/>
              <p:nvPr/>
            </p:nvSpPr>
            <p:spPr>
              <a:xfrm>
                <a:off x="2223573" y="2884808"/>
                <a:ext cx="8770558" cy="63480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object 71"/>
              <p:cNvSpPr txBox="1"/>
              <p:nvPr/>
            </p:nvSpPr>
            <p:spPr>
              <a:xfrm>
                <a:off x="9305931" y="2935385"/>
                <a:ext cx="1054819" cy="752322"/>
              </a:xfrm>
              <a:prstGeom prst="rect">
                <a:avLst/>
              </a:prstGeom>
            </p:spPr>
            <p:txBody>
              <a:bodyPr vert="horz" wrap="square" lIns="0" tIns="13332" rIns="0" bIns="0" rtlCol="0">
                <a:no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dirty="0" smtClean="0">
                    <a:solidFill>
                      <a:schemeClr val="tx1"/>
                    </a:solidFill>
                    <a:latin typeface="Huawei Sans" panose="020C0503030203020204" pitchFamily="34" charset="0"/>
                  </a:rPr>
                  <a:t>Asset platform</a:t>
                </a:r>
                <a:endParaRPr 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object 78"/>
              <p:cNvSpPr txBox="1"/>
              <p:nvPr/>
            </p:nvSpPr>
            <p:spPr>
              <a:xfrm>
                <a:off x="5063115" y="2949443"/>
                <a:ext cx="1056409" cy="998607"/>
              </a:xfrm>
              <a:prstGeom prst="rect">
                <a:avLst/>
              </a:prstGeom>
            </p:spPr>
            <p:txBody>
              <a:bodyPr vert="horz" wrap="square" lIns="0" tIns="13332" rIns="0" bIns="0" rtlCol="0">
                <a:no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dirty="0" smtClean="0">
                    <a:solidFill>
                      <a:schemeClr val="tx1"/>
                    </a:solidFill>
                    <a:latin typeface="Huawei Sans" panose="020C0503030203020204" pitchFamily="34" charset="0"/>
                  </a:rPr>
                  <a:t>Real-time analysis</a:t>
                </a:r>
                <a:endParaRPr lang="en-US" sz="1400" dirty="0">
                  <a:solidFill>
                    <a:schemeClr val="tx1"/>
                  </a:solidFill>
                  <a:latin typeface="Huawei Sans" panose="020C0503030203020204" pitchFamily="34" charset="0"/>
                </a:endParaRPr>
              </a:p>
            </p:txBody>
          </p:sp>
          <p:sp>
            <p:nvSpPr>
              <p:cNvPr id="15" name="object 85"/>
              <p:cNvSpPr txBox="1"/>
              <p:nvPr/>
            </p:nvSpPr>
            <p:spPr>
              <a:xfrm>
                <a:off x="2941708" y="2965907"/>
                <a:ext cx="1056409" cy="752322"/>
              </a:xfrm>
              <a:prstGeom prst="rect">
                <a:avLst/>
              </a:prstGeom>
            </p:spPr>
            <p:txBody>
              <a:bodyPr vert="horz" wrap="square" lIns="0" tIns="13332" rIns="0" bIns="0" rtlCol="0">
                <a:no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dirty="0" smtClean="0">
                    <a:solidFill>
                      <a:schemeClr val="tx1"/>
                    </a:solidFill>
                    <a:latin typeface="Huawei Sans" panose="020C0503030203020204" pitchFamily="34" charset="0"/>
                  </a:rPr>
                  <a:t>Rapid response</a:t>
                </a:r>
                <a:endParaRPr 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object 92"/>
              <p:cNvSpPr txBox="1"/>
              <p:nvPr/>
            </p:nvSpPr>
            <p:spPr>
              <a:xfrm>
                <a:off x="7184523" y="2935385"/>
                <a:ext cx="1056409" cy="998607"/>
              </a:xfrm>
              <a:prstGeom prst="rect">
                <a:avLst/>
              </a:prstGeom>
            </p:spPr>
            <p:txBody>
              <a:bodyPr vert="horz" wrap="square" lIns="0" tIns="13332" rIns="0" bIns="0" rtlCol="0">
                <a:noAutofit/>
              </a:bodyPr>
              <a:lstStyle/>
              <a:p>
                <a:pPr marL="12696" algn="ctr" fontAlgn="ctr">
                  <a:spcBef>
                    <a:spcPts val="105"/>
                  </a:spcBef>
                </a:pPr>
                <a:r>
                  <a:rPr lang="en-US" sz="1400" b="1" dirty="0" smtClean="0">
                    <a:latin typeface="Huawei Sans" panose="020C0503030203020204" pitchFamily="34" charset="0"/>
                  </a:rPr>
                  <a:t>Intelligent forecasting</a:t>
                </a:r>
                <a:endParaRPr lang="en-US"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 name="object 20"/>
            <p:cNvSpPr txBox="1"/>
            <p:nvPr/>
          </p:nvSpPr>
          <p:spPr>
            <a:xfrm>
              <a:off x="2397386" y="4473814"/>
              <a:ext cx="3004554" cy="752766"/>
            </a:xfrm>
            <a:prstGeom prst="rect">
              <a:avLst/>
            </a:prstGeom>
          </p:spPr>
          <p:txBody>
            <a:bodyPr vert="horz" wrap="square" lIns="0" tIns="13966" rIns="0" bIns="0" rtlCol="0">
              <a:noAutofit/>
            </a:bodyPr>
            <a:lstStyle/>
            <a:p>
              <a:pPr marL="12696" algn="ctr" fontAlgn="ctr">
                <a:spcBef>
                  <a:spcPts val="110"/>
                </a:spcBef>
              </a:pPr>
              <a:r>
                <a:rPr lang="en-US" sz="1200" dirty="0" smtClean="0">
                  <a:latin typeface="Huawei Sans" panose="020C0503030203020204" pitchFamily="34" charset="0"/>
                </a:rPr>
                <a:t>Proactive problem management</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object 93"/>
            <p:cNvSpPr txBox="1"/>
            <p:nvPr/>
          </p:nvSpPr>
          <p:spPr>
            <a:xfrm>
              <a:off x="2659945" y="4752447"/>
              <a:ext cx="2468043" cy="1562732"/>
            </a:xfrm>
            <a:prstGeom prst="rect">
              <a:avLst/>
            </a:prstGeom>
          </p:spPr>
          <p:txBody>
            <a:bodyPr vert="horz" wrap="square" lIns="0" tIns="11427" rIns="0" bIns="0" rtlCol="0">
              <a:noAutofit/>
            </a:bodyPr>
            <a:lstStyle/>
            <a:p>
              <a:pPr marL="243420" indent="-171450" defTabSz="914035" fontAlgn="ctr">
                <a:buSzPct val="50000"/>
                <a:buFont typeface="Wingdings" panose="05000000000000000000" pitchFamily="2" charset="2"/>
                <a:buChar char="l"/>
              </a:pPr>
              <a:r>
                <a:rPr lang="en-US" sz="1200" dirty="0" smtClean="0">
                  <a:latin typeface="Huawei Sans" panose="020C0503030203020204" pitchFamily="34" charset="0"/>
                </a:rPr>
                <a:t>24/7 remote monitoring for all IT devices, automatic fault reporting, and SR creation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43420" indent="-171450" defTabSz="914035" fontAlgn="ctr">
                <a:buSzPct val="50000"/>
                <a:buFont typeface="Wingdings" panose="05000000000000000000" pitchFamily="2" charset="2"/>
                <a:buChar char="l"/>
              </a:pPr>
              <a:r>
                <a:rPr lang="en-US" sz="1200" dirty="0" smtClean="0">
                  <a:latin typeface="Huawei Sans" panose="020C0503030203020204" pitchFamily="34" charset="0"/>
                </a:rPr>
                <a:t>Proactive problem handling reduces the troubleshooting duration and improves operating efficiency.</a:t>
              </a:r>
              <a:endParaRPr lang="en-US" sz="1200" dirty="0">
                <a:latin typeface="Huawei Sans" panose="020C0503030203020204" pitchFamily="34" charset="0"/>
              </a:endParaRPr>
            </a:p>
          </p:txBody>
        </p:sp>
        <p:sp>
          <p:nvSpPr>
            <p:cNvPr id="19" name="object 29"/>
            <p:cNvSpPr txBox="1"/>
            <p:nvPr/>
          </p:nvSpPr>
          <p:spPr>
            <a:xfrm>
              <a:off x="8301338" y="4471768"/>
              <a:ext cx="2137402" cy="752766"/>
            </a:xfrm>
            <a:prstGeom prst="rect">
              <a:avLst/>
            </a:prstGeom>
          </p:spPr>
          <p:txBody>
            <a:bodyPr vert="horz" wrap="square" lIns="0" tIns="13966" rIns="0" bIns="0" rtlCol="0">
              <a:noAutofit/>
            </a:bodyPr>
            <a:lstStyle/>
            <a:p>
              <a:pPr marL="12696" algn="ctr" fontAlgn="ctr">
                <a:spcBef>
                  <a:spcPts val="110"/>
                </a:spcBef>
              </a:pPr>
              <a:r>
                <a:rPr lang="en-US" sz="1200" dirty="0" smtClean="0">
                  <a:latin typeface="Huawei Sans" panose="020C0503030203020204" pitchFamily="34" charset="0"/>
                </a:rPr>
                <a:t>Asset management</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object 95"/>
            <p:cNvSpPr txBox="1"/>
            <p:nvPr/>
          </p:nvSpPr>
          <p:spPr>
            <a:xfrm>
              <a:off x="8368311" y="4694389"/>
              <a:ext cx="2512767" cy="1341133"/>
            </a:xfrm>
            <a:prstGeom prst="rect">
              <a:avLst/>
            </a:prstGeom>
          </p:spPr>
          <p:txBody>
            <a:bodyPr vert="horz" wrap="square" lIns="0" tIns="11427" rIns="0" bIns="0" rtlCol="0">
              <a:noAutofit/>
            </a:bodyPr>
            <a:lstStyle/>
            <a:p>
              <a:pPr marL="243442" indent="-171450" defTabSz="914309" fontAlgn="ctr">
                <a:buSzPct val="50000"/>
                <a:buFont typeface="Wingdings" panose="05000000000000000000" pitchFamily="2" charset="2"/>
                <a:buChar char="l"/>
              </a:pPr>
              <a:r>
                <a:rPr lang="en-US" sz="1200" dirty="0" smtClean="0">
                  <a:latin typeface="Huawei Sans" panose="020C0503030203020204" pitchFamily="34" charset="0"/>
                </a:rPr>
                <a:t>Collects device asset information for future reference.</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43442" indent="-171450" defTabSz="914309" fontAlgn="ctr">
                <a:buSzPct val="50000"/>
                <a:buFont typeface="Wingdings" panose="05000000000000000000" pitchFamily="2" charset="2"/>
                <a:buChar char="l"/>
              </a:pPr>
              <a:r>
                <a:rPr lang="en-US" sz="1200" dirty="0" smtClean="0">
                  <a:latin typeface="Huawei Sans" panose="020C0503030203020204" pitchFamily="34" charset="0"/>
                </a:rPr>
                <a:t>Provides product EOX information and device maintenance data.</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object 94"/>
            <p:cNvSpPr txBox="1"/>
            <p:nvPr/>
          </p:nvSpPr>
          <p:spPr>
            <a:xfrm>
              <a:off x="5458307" y="4698610"/>
              <a:ext cx="2697089" cy="1784331"/>
            </a:xfrm>
            <a:prstGeom prst="rect">
              <a:avLst/>
            </a:prstGeom>
          </p:spPr>
          <p:txBody>
            <a:bodyPr vert="horz" wrap="square" lIns="0" tIns="11427" rIns="0" bIns="0" rtlCol="0">
              <a:noAutofit/>
            </a:bodyPr>
            <a:lstStyle/>
            <a:p>
              <a:pPr marL="243420" indent="-171450" defTabSz="914035" fontAlgn="ctr">
                <a:buSzPct val="50000"/>
                <a:buFont typeface="Wingdings" panose="05000000000000000000" pitchFamily="2" charset="2"/>
                <a:buChar char="l"/>
              </a:pPr>
              <a:r>
                <a:rPr lang="en-US" sz="1200" dirty="0" smtClean="0">
                  <a:latin typeface="Huawei Sans" panose="020C0503030203020204" pitchFamily="34" charset="0"/>
                </a:rPr>
                <a:t>Intelligently identifies at-risk disks to ensure data security.</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43420" indent="-171450" defTabSz="914035" fontAlgn="ctr">
                <a:buSzPct val="50000"/>
                <a:buFont typeface="Wingdings" panose="05000000000000000000" pitchFamily="2" charset="2"/>
                <a:buChar char="l"/>
              </a:pPr>
              <a:r>
                <a:rPr lang="en-US" sz="1200" dirty="0" smtClean="0">
                  <a:latin typeface="Huawei Sans" panose="020C0503030203020204" pitchFamily="34" charset="0"/>
                </a:rPr>
                <a:t>Predicts capacity needs for in the next 12 months to facilitate procurement planning.</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43420" indent="-171450" defTabSz="914035" fontAlgn="ctr">
                <a:buSzPct val="50000"/>
                <a:buFont typeface="Wingdings" panose="05000000000000000000" pitchFamily="2" charset="2"/>
                <a:buChar char="l"/>
              </a:pPr>
              <a:r>
                <a:rPr lang="en-US" sz="1200" dirty="0" smtClean="0">
                  <a:latin typeface="Huawei Sans" panose="020C0503030203020204" pitchFamily="34" charset="0"/>
                </a:rPr>
                <a:t>Predicts performance bottlenecks based on performance fluctuation rules.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object 96"/>
            <p:cNvSpPr txBox="1"/>
            <p:nvPr/>
          </p:nvSpPr>
          <p:spPr>
            <a:xfrm>
              <a:off x="5100736" y="4473814"/>
              <a:ext cx="3544482" cy="751485"/>
            </a:xfrm>
            <a:prstGeom prst="rect">
              <a:avLst/>
            </a:prstGeom>
          </p:spPr>
          <p:txBody>
            <a:bodyPr vert="horz" wrap="square" lIns="0" tIns="12697" rIns="0" bIns="0" rtlCol="0">
              <a:noAutofit/>
            </a:bodyPr>
            <a:lstStyle/>
            <a:p>
              <a:pPr algn="ctr" fontAlgn="ctr">
                <a:spcBef>
                  <a:spcPts val="100"/>
                </a:spcBef>
                <a:tabLst>
                  <a:tab pos="352954" algn="l"/>
                </a:tabLst>
              </a:pPr>
              <a:r>
                <a:rPr lang="en-US" sz="1200" dirty="0" smtClean="0">
                  <a:latin typeface="Huawei Sans" panose="020C0503030203020204" pitchFamily="34" charset="0"/>
                </a:rPr>
                <a:t>Intelligent </a:t>
              </a:r>
              <a:r>
                <a:rPr lang="en-US" sz="1200" dirty="0">
                  <a:latin typeface="Huawei Sans" panose="020C0503030203020204" pitchFamily="34" charset="0"/>
                </a:rPr>
                <a:t>forecasting </a:t>
              </a:r>
              <a:r>
                <a:rPr lang="en-US" sz="1200" dirty="0" smtClean="0">
                  <a:latin typeface="Huawei Sans" panose="020C0503030203020204" pitchFamily="34" charset="0"/>
                </a:rPr>
                <a:t>and analysis</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文本框 22"/>
            <p:cNvSpPr txBox="1"/>
            <p:nvPr/>
          </p:nvSpPr>
          <p:spPr>
            <a:xfrm>
              <a:off x="4622648" y="3945799"/>
              <a:ext cx="4022570" cy="646075"/>
            </a:xfrm>
            <a:prstGeom prst="rect">
              <a:avLst/>
            </a:prstGeom>
            <a:noFill/>
          </p:spPr>
          <p:txBody>
            <a:bodyPr wrap="square" rtlCol="0">
              <a:noAutofit/>
            </a:bodyPr>
            <a:lstStyle/>
            <a:p>
              <a:pPr algn="ctr" fontAlgn="ctr"/>
              <a:r>
                <a:rPr lang="en-US" sz="1799" dirty="0" smtClean="0">
                  <a:latin typeface="Huawei Sans" panose="020C0503030203020204" pitchFamily="34" charset="0"/>
                </a:rPr>
                <a:t>Cloud platform capability building</a:t>
              </a:r>
              <a:endParaRPr lang="en-US" sz="1799"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文本框 23"/>
            <p:cNvSpPr txBox="1"/>
            <p:nvPr/>
          </p:nvSpPr>
          <p:spPr>
            <a:xfrm>
              <a:off x="5670129" y="2320441"/>
              <a:ext cx="2030336" cy="259618"/>
            </a:xfrm>
            <a:prstGeom prst="rect">
              <a:avLst/>
            </a:prstGeom>
          </p:spPr>
          <p:txBody>
            <a:bodyPr vert="horz" wrap="square" lIns="0" tIns="13332" rIns="0" bIns="0" rtlCol="0">
              <a:no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dirty="0" smtClean="0">
                  <a:solidFill>
                    <a:schemeClr val="tx1"/>
                  </a:solidFill>
                  <a:latin typeface="Huawei Sans" panose="020C0503030203020204" pitchFamily="34" charset="0"/>
                </a:rPr>
                <a:t>Service rollout delay</a:t>
              </a:r>
              <a:endParaRPr lang="en-US" sz="1400" dirty="0">
                <a:solidFill>
                  <a:schemeClr val="tx1"/>
                </a:solidFill>
                <a:latin typeface="Huawei Sans" panose="020C0503030203020204" pitchFamily="34" charset="0"/>
              </a:endParaRPr>
            </a:p>
          </p:txBody>
        </p:sp>
        <p:sp>
          <p:nvSpPr>
            <p:cNvPr id="25" name="矩形 24"/>
            <p:cNvSpPr/>
            <p:nvPr/>
          </p:nvSpPr>
          <p:spPr>
            <a:xfrm>
              <a:off x="2608717" y="4422741"/>
              <a:ext cx="2730707" cy="1913357"/>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矩形 25"/>
            <p:cNvSpPr/>
            <p:nvPr/>
          </p:nvSpPr>
          <p:spPr>
            <a:xfrm>
              <a:off x="5452160" y="4423747"/>
              <a:ext cx="2762614" cy="1913357"/>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矩形 26"/>
            <p:cNvSpPr/>
            <p:nvPr/>
          </p:nvSpPr>
          <p:spPr>
            <a:xfrm>
              <a:off x="8327509" y="4423747"/>
              <a:ext cx="2553570" cy="1913357"/>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下箭头 27"/>
            <p:cNvSpPr/>
            <p:nvPr/>
          </p:nvSpPr>
          <p:spPr>
            <a:xfrm>
              <a:off x="6311968" y="2776171"/>
              <a:ext cx="575914" cy="17958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下箭头 28"/>
            <p:cNvSpPr/>
            <p:nvPr/>
          </p:nvSpPr>
          <p:spPr>
            <a:xfrm>
              <a:off x="6319175" y="3603657"/>
              <a:ext cx="575914" cy="17958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302121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System Architecture of eService</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855626" y="944563"/>
            <a:ext cx="10453083" cy="4916609"/>
            <a:chOff x="855626" y="944563"/>
            <a:chExt cx="10453083" cy="4916609"/>
          </a:xfrm>
        </p:grpSpPr>
        <p:sp>
          <p:nvSpPr>
            <p:cNvPr id="5" name="矩形 4"/>
            <p:cNvSpPr/>
            <p:nvPr/>
          </p:nvSpPr>
          <p:spPr>
            <a:xfrm>
              <a:off x="9171789" y="1377215"/>
              <a:ext cx="2092963" cy="4478772"/>
            </a:xfrm>
            <a:prstGeom prst="rect">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fontAlgn="ct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矩形 5"/>
            <p:cNvSpPr/>
            <p:nvPr/>
          </p:nvSpPr>
          <p:spPr>
            <a:xfrm>
              <a:off x="855626" y="1356264"/>
              <a:ext cx="7800477" cy="4499724"/>
            </a:xfrm>
            <a:prstGeom prst="rect">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fontAlgn="ct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圆角矩形 6"/>
            <p:cNvSpPr/>
            <p:nvPr/>
          </p:nvSpPr>
          <p:spPr>
            <a:xfrm>
              <a:off x="983076" y="2638253"/>
              <a:ext cx="3918064" cy="3219853"/>
            </a:xfrm>
            <a:prstGeom prst="roundRect">
              <a:avLst>
                <a:gd name="adj" fmla="val 3862"/>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fontAlgn="ctr"/>
              <a:endParaRPr lang="en-US"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云形 7"/>
            <p:cNvSpPr/>
            <p:nvPr/>
          </p:nvSpPr>
          <p:spPr bwMode="auto">
            <a:xfrm rot="5400000">
              <a:off x="7432564" y="3323172"/>
              <a:ext cx="2930147" cy="311774"/>
            </a:xfrm>
            <a:prstGeom prst="cloud">
              <a:avLst/>
            </a:prstGeom>
            <a:noFill/>
            <a:ln>
              <a:solidFill>
                <a:schemeClr val="tx1"/>
              </a:solidFill>
            </a:ln>
            <a:effectLst/>
            <a:extLst/>
          </p:spPr>
          <p:style>
            <a:lnRef idx="1">
              <a:schemeClr val="accent5"/>
            </a:lnRef>
            <a:fillRef idx="3">
              <a:schemeClr val="accent5"/>
            </a:fillRef>
            <a:effectRef idx="2">
              <a:schemeClr val="accent5"/>
            </a:effectRef>
            <a:fontRef idx="minor">
              <a:schemeClr val="lt1"/>
            </a:fontRef>
          </p:style>
          <p:txBody>
            <a:bodyPr vert="horz" wrap="square" lIns="91437" tIns="45719" rIns="91437" bIns="45719" numCol="1" rtlCol="0" anchor="t" anchorCtr="0" compatLnSpc="1">
              <a:prstTxWarp prst="textNoShape">
                <a:avLst/>
              </a:prstTxWarp>
              <a:noAutofit/>
            </a:bodyPr>
            <a:lstStyle/>
            <a:p>
              <a:pPr defTabSz="914309" fontAlgn="ctr">
                <a:buClr>
                  <a:srgbClr val="CC9900"/>
                </a:buClr>
                <a:buFont typeface="Wingdings" pitchFamily="2" charset="2"/>
                <a:buChar char="n"/>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椭圆 8"/>
            <p:cNvSpPr/>
            <p:nvPr/>
          </p:nvSpPr>
          <p:spPr bwMode="auto">
            <a:xfrm>
              <a:off x="10467825" y="3130417"/>
              <a:ext cx="764609" cy="1218595"/>
            </a:xfrm>
            <a:prstGeom prst="ellipse">
              <a:avLst/>
            </a:prstGeom>
            <a:solidFill>
              <a:schemeClr val="bg1"/>
            </a:solidFill>
            <a:ln w="9525" cap="rnd" cmpd="sng" algn="ctr">
              <a:solidFill>
                <a:srgbClr val="000000">
                  <a:lumMod val="50000"/>
                  <a:lumOff val="50000"/>
                </a:srgbClr>
              </a:solidFill>
              <a:prstDash val="solid"/>
              <a:round/>
              <a:headEnd type="none" w="med" len="med"/>
              <a:tailEnd type="arrow"/>
            </a:ln>
            <a:effectLst/>
          </p:spPr>
          <p:txBody>
            <a:bodyPr wrap="square" rtlCol="0" anchor="ctr">
              <a:noAutofit/>
            </a:bodyPr>
            <a:lstStyle/>
            <a:p>
              <a:pPr algn="ct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TextBox 24"/>
            <p:cNvSpPr txBox="1"/>
            <p:nvPr/>
          </p:nvSpPr>
          <p:spPr>
            <a:xfrm>
              <a:off x="933946" y="2634200"/>
              <a:ext cx="879577" cy="303951"/>
            </a:xfrm>
            <a:prstGeom prst="rect">
              <a:avLst/>
            </a:prstGeom>
            <a:noFill/>
          </p:spPr>
          <p:txBody>
            <a:bodyPr wrap="square" lIns="121931" tIns="60966" rIns="121931" bIns="60966" rtlCol="0">
              <a:noAutofit/>
            </a:bodyPr>
            <a:lstStyle/>
            <a:p>
              <a:pPr defTabSz="914309" fontAlgn="ctr"/>
              <a:r>
                <a:rPr lang="en-US" sz="1200" b="1" dirty="0" smtClean="0">
                  <a:latin typeface="Huawei Sans" panose="020C0503030203020204" pitchFamily="34" charset="0"/>
                </a:rPr>
                <a:t>DC1</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15"/>
            <p:cNvSpPr>
              <a:spLocks/>
            </p:cNvSpPr>
            <p:nvPr/>
          </p:nvSpPr>
          <p:spPr bwMode="auto">
            <a:xfrm>
              <a:off x="983077" y="1961706"/>
              <a:ext cx="3917925" cy="561882"/>
            </a:xfrm>
            <a:prstGeom prst="roundRect">
              <a:avLst/>
            </a:prstGeom>
            <a:solidFill>
              <a:schemeClr val="bg1"/>
            </a:solidFill>
            <a:ln>
              <a:solidFill>
                <a:srgbClr val="000000"/>
              </a:solidFill>
            </a:ln>
            <a:extLst/>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TextBox 24"/>
            <p:cNvSpPr txBox="1"/>
            <p:nvPr/>
          </p:nvSpPr>
          <p:spPr>
            <a:xfrm>
              <a:off x="2576046" y="1593925"/>
              <a:ext cx="1526703" cy="235499"/>
            </a:xfrm>
            <a:prstGeom prst="rect">
              <a:avLst/>
            </a:prstGeom>
            <a:noFill/>
          </p:spPr>
          <p:txBody>
            <a:bodyPr wrap="square" lIns="121931" tIns="60966" rIns="121931" bIns="60966" rtlCol="0">
              <a:noAutofit/>
            </a:bodyPr>
            <a:lstStyle/>
            <a:p>
              <a:pPr defTabSz="914309" fontAlgn="ctr"/>
              <a:r>
                <a:rPr lang="en-US" sz="1400" b="1" dirty="0" err="1" smtClean="0">
                  <a:latin typeface="Huawei Sans" panose="020C0503030203020204" pitchFamily="34" charset="0"/>
                </a:rPr>
                <a:t>FusionCloud</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TextBox 24"/>
            <p:cNvSpPr txBox="1"/>
            <p:nvPr/>
          </p:nvSpPr>
          <p:spPr>
            <a:xfrm>
              <a:off x="2886459" y="2120362"/>
              <a:ext cx="1055493" cy="303946"/>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OC/SC</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4" name="Picture 458" descr="图片149"/>
            <p:cNvPicPr>
              <a:picLocks noChangeAspect="1" noChangeArrowheads="1"/>
            </p:cNvPicPr>
            <p:nvPr/>
          </p:nvPicPr>
          <p:blipFill>
            <a:blip r:embed="rId3" cstate="print"/>
            <a:srcRect/>
            <a:stretch>
              <a:fillRect/>
            </a:stretch>
          </p:blipFill>
          <p:spPr bwMode="auto">
            <a:xfrm>
              <a:off x="8041892" y="2359914"/>
              <a:ext cx="272998" cy="445430"/>
            </a:xfrm>
            <a:prstGeom prst="rect">
              <a:avLst/>
            </a:prstGeom>
            <a:noFill/>
            <a:ln w="9525">
              <a:noFill/>
              <a:miter lim="800000"/>
              <a:headEnd/>
              <a:tailEnd/>
            </a:ln>
          </p:spPr>
        </p:pic>
        <p:pic>
          <p:nvPicPr>
            <p:cNvPr id="15" name="Picture 2027" descr="图片252"/>
            <p:cNvPicPr>
              <a:picLocks noChangeAspect="1" noChangeArrowheads="1"/>
            </p:cNvPicPr>
            <p:nvPr/>
          </p:nvPicPr>
          <p:blipFill>
            <a:blip r:embed="rId4" cstate="print"/>
            <a:srcRect/>
            <a:stretch>
              <a:fillRect/>
            </a:stretch>
          </p:blipFill>
          <p:spPr bwMode="auto">
            <a:xfrm>
              <a:off x="8041893" y="4267036"/>
              <a:ext cx="275813" cy="448440"/>
            </a:xfrm>
            <a:prstGeom prst="rect">
              <a:avLst/>
            </a:prstGeom>
            <a:noFill/>
            <a:ln w="9525">
              <a:noFill/>
              <a:miter lim="800000"/>
              <a:headEnd/>
              <a:tailEnd/>
            </a:ln>
          </p:spPr>
        </p:pic>
        <p:cxnSp>
          <p:nvCxnSpPr>
            <p:cNvPr id="16" name="直接箭头连接符 15"/>
            <p:cNvCxnSpPr/>
            <p:nvPr/>
          </p:nvCxnSpPr>
          <p:spPr bwMode="auto">
            <a:xfrm>
              <a:off x="6700076" y="2584691"/>
              <a:ext cx="0" cy="1634651"/>
            </a:xfrm>
            <a:prstGeom prst="straightConnector1">
              <a:avLst/>
            </a:prstGeom>
            <a:solidFill>
              <a:srgbClr val="FFCC66"/>
            </a:solidFill>
            <a:ln w="19050" cap="rnd" cmpd="sng" algn="ctr">
              <a:solidFill>
                <a:schemeClr val="bg1">
                  <a:lumMod val="65000"/>
                </a:schemeClr>
              </a:solidFill>
              <a:prstDash val="solid"/>
              <a:round/>
              <a:headEnd type="none" w="med" len="med"/>
              <a:tailEnd type="none" w="med" len="med"/>
            </a:ln>
            <a:effectLst/>
          </p:spPr>
        </p:cxnSp>
        <p:cxnSp>
          <p:nvCxnSpPr>
            <p:cNvPr id="17" name="直接箭头连接符 16"/>
            <p:cNvCxnSpPr/>
            <p:nvPr/>
          </p:nvCxnSpPr>
          <p:spPr bwMode="auto">
            <a:xfrm>
              <a:off x="6693987" y="2582629"/>
              <a:ext cx="1329755" cy="1"/>
            </a:xfrm>
            <a:prstGeom prst="straightConnector1">
              <a:avLst/>
            </a:prstGeom>
            <a:solidFill>
              <a:srgbClr val="FFCC66"/>
            </a:solidFill>
            <a:ln w="12700" cap="rnd" cmpd="sng" algn="ctr">
              <a:solidFill>
                <a:schemeClr val="bg1">
                  <a:lumMod val="65000"/>
                </a:schemeClr>
              </a:solidFill>
              <a:prstDash val="solid"/>
              <a:round/>
              <a:headEnd type="none" w="med" len="med"/>
              <a:tailEnd type="triangle" w="med" len="med"/>
            </a:ln>
            <a:effectLst/>
          </p:spPr>
        </p:cxnSp>
        <p:sp>
          <p:nvSpPr>
            <p:cNvPr id="18" name="TextBox 24"/>
            <p:cNvSpPr txBox="1"/>
            <p:nvPr/>
          </p:nvSpPr>
          <p:spPr>
            <a:xfrm>
              <a:off x="5898408" y="1861278"/>
              <a:ext cx="1972281" cy="932091"/>
            </a:xfrm>
            <a:prstGeom prst="rect">
              <a:avLst/>
            </a:prstGeom>
            <a:noFill/>
          </p:spPr>
          <p:txBody>
            <a:bodyPr wrap="square" lIns="35999" tIns="60966" rIns="35999" bIns="60966" rtlCol="0">
              <a:noAutofit/>
            </a:bodyPr>
            <a:lstStyle/>
            <a:p>
              <a:pPr algn="ctr" defTabSz="914309" fontAlgn="ctr">
                <a:lnSpc>
                  <a:spcPts val="1600"/>
                </a:lnSpc>
              </a:pPr>
              <a:r>
                <a:rPr lang="en-US" sz="1200" dirty="0" smtClean="0">
                  <a:latin typeface="Huawei Sans" panose="020C0503030203020204" pitchFamily="34" charset="0"/>
                </a:rPr>
                <a:t>Email (optional channel)</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lnSpc>
                  <a:spcPts val="1600"/>
                </a:lnSpc>
              </a:pPr>
              <a:r>
                <a:rPr lang="en-US" sz="1200" dirty="0" smtClean="0">
                  <a:latin typeface="Huawei Sans" panose="020C0503030203020204" pitchFamily="34" charset="0"/>
                </a:rPr>
                <a:t>Supports only fault monitoring.</a:t>
              </a:r>
              <a:endParaRPr lang="en-US" sz="1200" dirty="0">
                <a:latin typeface="Huawei Sans" panose="020C0503030203020204" pitchFamily="34" charset="0"/>
              </a:endParaRPr>
            </a:p>
          </p:txBody>
        </p:sp>
        <p:sp>
          <p:nvSpPr>
            <p:cNvPr id="19" name="TextBox 24"/>
            <p:cNvSpPr txBox="1"/>
            <p:nvPr/>
          </p:nvSpPr>
          <p:spPr>
            <a:xfrm>
              <a:off x="6782443" y="4122145"/>
              <a:ext cx="795348" cy="607890"/>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HTTPS</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TextBox 24"/>
            <p:cNvSpPr txBox="1"/>
            <p:nvPr/>
          </p:nvSpPr>
          <p:spPr>
            <a:xfrm>
              <a:off x="7725876" y="2810122"/>
              <a:ext cx="847695" cy="623087"/>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Customer</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r>
                <a:rPr lang="en-US" sz="1200" b="1" dirty="0" smtClean="0">
                  <a:latin typeface="Huawei Sans" panose="020C0503030203020204" pitchFamily="34" charset="0"/>
                </a:rPr>
                <a:t>Email server</a:t>
              </a:r>
              <a:endParaRPr lang="en-US" sz="1200" b="1" dirty="0">
                <a:latin typeface="Huawei Sans" panose="020C0503030203020204" pitchFamily="34" charset="0"/>
              </a:endParaRPr>
            </a:p>
          </p:txBody>
        </p:sp>
        <p:sp>
          <p:nvSpPr>
            <p:cNvPr id="21" name="TextBox 24"/>
            <p:cNvSpPr txBox="1"/>
            <p:nvPr/>
          </p:nvSpPr>
          <p:spPr>
            <a:xfrm>
              <a:off x="7789824" y="4714819"/>
              <a:ext cx="896686" cy="600291"/>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Proxy server</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r>
                <a:rPr lang="en-US" sz="1200" b="1" dirty="0" smtClean="0">
                  <a:latin typeface="Huawei Sans" panose="020C0503030203020204" pitchFamily="34" charset="0"/>
                </a:rPr>
                <a:t>(Optional)</a:t>
              </a:r>
              <a:endParaRPr lang="en-US" sz="1200" b="1" dirty="0">
                <a:latin typeface="Huawei Sans" panose="020C0503030203020204" pitchFamily="34" charset="0"/>
              </a:endParaRPr>
            </a:p>
          </p:txBody>
        </p:sp>
        <p:sp>
          <p:nvSpPr>
            <p:cNvPr id="22" name="TextBox 24"/>
            <p:cNvSpPr txBox="1"/>
            <p:nvPr/>
          </p:nvSpPr>
          <p:spPr>
            <a:xfrm>
              <a:off x="3566987" y="944563"/>
              <a:ext cx="2415648" cy="668424"/>
            </a:xfrm>
            <a:prstGeom prst="rect">
              <a:avLst/>
            </a:prstGeom>
            <a:noFill/>
          </p:spPr>
          <p:txBody>
            <a:bodyPr wrap="square" lIns="121931" tIns="60966" rIns="121931" bIns="60966" rtlCol="0">
              <a:noAutofit/>
            </a:bodyPr>
            <a:lstStyle/>
            <a:p>
              <a:pPr algn="ctr" defTabSz="914309" fontAlgn="ctr"/>
              <a:r>
                <a:rPr lang="en-US" sz="1799" b="1" dirty="0" smtClean="0">
                  <a:latin typeface="Huawei Sans" panose="020C0503030203020204" pitchFamily="34" charset="0"/>
                </a:rPr>
                <a:t>Customer network</a:t>
              </a:r>
              <a:endParaRPr lang="en-US" sz="1799" b="1" dirty="0">
                <a:latin typeface="Huawei Sans" panose="020C0503030203020204" pitchFamily="34" charset="0"/>
              </a:endParaRPr>
            </a:p>
          </p:txBody>
        </p:sp>
        <p:sp>
          <p:nvSpPr>
            <p:cNvPr id="23" name="TextBox 24"/>
            <p:cNvSpPr txBox="1"/>
            <p:nvPr/>
          </p:nvSpPr>
          <p:spPr>
            <a:xfrm>
              <a:off x="6307923" y="1601979"/>
              <a:ext cx="1153250" cy="759860"/>
            </a:xfrm>
            <a:prstGeom prst="rect">
              <a:avLst/>
            </a:prstGeom>
            <a:noFill/>
          </p:spPr>
          <p:txBody>
            <a:bodyPr wrap="square" lIns="121931" tIns="60966" rIns="121931" bIns="60966" rtlCol="0">
              <a:noAutofit/>
            </a:bodyPr>
            <a:lstStyle/>
            <a:p>
              <a:pPr algn="ctr" defTabSz="914309" fontAlgn="ctr"/>
              <a:r>
                <a:rPr lang="en-US" sz="1600" b="1" dirty="0" smtClean="0">
                  <a:latin typeface="Huawei Sans" panose="020C0503030203020204" pitchFamily="34" charset="0"/>
                </a:rPr>
                <a:t>Intranet</a:t>
              </a:r>
              <a:endParaRPr lang="en-US" sz="1600" b="1" dirty="0">
                <a:latin typeface="Huawei Sans" panose="020C0503030203020204" pitchFamily="34" charset="0"/>
              </a:endParaRPr>
            </a:p>
          </p:txBody>
        </p:sp>
        <p:sp>
          <p:nvSpPr>
            <p:cNvPr id="24" name="TextBox 24"/>
            <p:cNvSpPr txBox="1"/>
            <p:nvPr/>
          </p:nvSpPr>
          <p:spPr>
            <a:xfrm>
              <a:off x="7725876" y="1496958"/>
              <a:ext cx="840980" cy="547102"/>
            </a:xfrm>
            <a:prstGeom prst="rect">
              <a:avLst/>
            </a:prstGeom>
            <a:noFill/>
          </p:spPr>
          <p:txBody>
            <a:bodyPr wrap="square" lIns="121931" tIns="60966" rIns="121931" bIns="60966" rtlCol="0">
              <a:noAutofit/>
            </a:bodyPr>
            <a:lstStyle/>
            <a:p>
              <a:pPr algn="ctr" defTabSz="914309" fontAlgn="ctr"/>
              <a:r>
                <a:rPr lang="en-US" sz="1600" b="1" dirty="0" smtClean="0">
                  <a:latin typeface="Huawei Sans" panose="020C0503030203020204" pitchFamily="34" charset="0"/>
                </a:rPr>
                <a:t>DMZ zone</a:t>
              </a:r>
              <a:endParaRPr lang="en-US" sz="1600" b="1" dirty="0">
                <a:latin typeface="Huawei Sans" panose="020C0503030203020204" pitchFamily="34" charset="0"/>
              </a:endParaRPr>
            </a:p>
          </p:txBody>
        </p:sp>
        <p:sp>
          <p:nvSpPr>
            <p:cNvPr id="25" name="TextBox 24"/>
            <p:cNvSpPr txBox="1"/>
            <p:nvPr/>
          </p:nvSpPr>
          <p:spPr>
            <a:xfrm>
              <a:off x="9038193" y="984747"/>
              <a:ext cx="2258735" cy="668424"/>
            </a:xfrm>
            <a:prstGeom prst="rect">
              <a:avLst/>
            </a:prstGeom>
            <a:noFill/>
          </p:spPr>
          <p:txBody>
            <a:bodyPr wrap="square" lIns="121931" tIns="60966" rIns="121931" bIns="60966" rtlCol="0">
              <a:noAutofit/>
            </a:bodyPr>
            <a:lstStyle/>
            <a:p>
              <a:pPr algn="ctr" defTabSz="914309" fontAlgn="ctr"/>
              <a:r>
                <a:rPr lang="en-US" sz="1799" b="1" dirty="0" smtClean="0">
                  <a:latin typeface="Huawei Sans" panose="020C0503030203020204" pitchFamily="34" charset="0"/>
                </a:rPr>
                <a:t>Huawei network</a:t>
              </a:r>
              <a:endParaRPr lang="en-US" sz="1799" b="1" dirty="0">
                <a:latin typeface="Huawei Sans" panose="020C0503030203020204" pitchFamily="34" charset="0"/>
              </a:endParaRPr>
            </a:p>
          </p:txBody>
        </p:sp>
        <p:pic>
          <p:nvPicPr>
            <p:cNvPr id="26" name="Picture 458" descr="图片149"/>
            <p:cNvPicPr>
              <a:picLocks noChangeAspect="1" noChangeArrowheads="1"/>
            </p:cNvPicPr>
            <p:nvPr/>
          </p:nvPicPr>
          <p:blipFill>
            <a:blip r:embed="rId3" cstate="print"/>
            <a:srcRect/>
            <a:stretch>
              <a:fillRect/>
            </a:stretch>
          </p:blipFill>
          <p:spPr bwMode="auto">
            <a:xfrm>
              <a:off x="9845025" y="2359914"/>
              <a:ext cx="272998" cy="445430"/>
            </a:xfrm>
            <a:prstGeom prst="rect">
              <a:avLst/>
            </a:prstGeom>
            <a:noFill/>
            <a:ln w="9525">
              <a:noFill/>
              <a:miter lim="800000"/>
              <a:headEnd/>
              <a:tailEnd/>
            </a:ln>
          </p:spPr>
        </p:pic>
        <p:pic>
          <p:nvPicPr>
            <p:cNvPr id="27" name="Picture 2027" descr="图片252"/>
            <p:cNvPicPr>
              <a:picLocks noChangeAspect="1" noChangeArrowheads="1"/>
            </p:cNvPicPr>
            <p:nvPr/>
          </p:nvPicPr>
          <p:blipFill>
            <a:blip r:embed="rId4" cstate="print"/>
            <a:srcRect/>
            <a:stretch>
              <a:fillRect/>
            </a:stretch>
          </p:blipFill>
          <p:spPr bwMode="auto">
            <a:xfrm>
              <a:off x="9845027" y="4267036"/>
              <a:ext cx="275813" cy="448440"/>
            </a:xfrm>
            <a:prstGeom prst="rect">
              <a:avLst/>
            </a:prstGeom>
            <a:noFill/>
            <a:ln w="9525">
              <a:noFill/>
              <a:miter lim="800000"/>
              <a:headEnd/>
              <a:tailEnd/>
            </a:ln>
          </p:spPr>
        </p:pic>
        <p:cxnSp>
          <p:nvCxnSpPr>
            <p:cNvPr id="28" name="直接箭头连接符 27"/>
            <p:cNvCxnSpPr/>
            <p:nvPr/>
          </p:nvCxnSpPr>
          <p:spPr bwMode="auto">
            <a:xfrm>
              <a:off x="8314891" y="2582629"/>
              <a:ext cx="1530136" cy="0"/>
            </a:xfrm>
            <a:prstGeom prst="straightConnector1">
              <a:avLst/>
            </a:prstGeom>
            <a:solidFill>
              <a:srgbClr val="FFCC66"/>
            </a:solidFill>
            <a:ln w="12700" cap="rnd" cmpd="sng" algn="ctr">
              <a:solidFill>
                <a:schemeClr val="bg1">
                  <a:lumMod val="65000"/>
                </a:schemeClr>
              </a:solidFill>
              <a:prstDash val="solid"/>
              <a:round/>
              <a:headEnd type="none" w="med" len="med"/>
              <a:tailEnd type="triangle" w="med" len="med"/>
            </a:ln>
            <a:effectLst/>
          </p:spPr>
        </p:cxnSp>
        <p:cxnSp>
          <p:nvCxnSpPr>
            <p:cNvPr id="29" name="直接箭头连接符 400"/>
            <p:cNvCxnSpPr>
              <a:stCxn id="15" idx="3"/>
              <a:endCxn id="27" idx="1"/>
            </p:cNvCxnSpPr>
            <p:nvPr/>
          </p:nvCxnSpPr>
          <p:spPr bwMode="auto">
            <a:xfrm>
              <a:off x="8317707" y="4491256"/>
              <a:ext cx="1527321" cy="0"/>
            </a:xfrm>
            <a:prstGeom prst="straightConnector1">
              <a:avLst/>
            </a:prstGeom>
            <a:solidFill>
              <a:srgbClr val="FFCC66"/>
            </a:solidFill>
            <a:ln w="19050" cap="rnd" cmpd="sng" algn="ctr">
              <a:solidFill>
                <a:schemeClr val="bg1">
                  <a:lumMod val="50000"/>
                </a:schemeClr>
              </a:solidFill>
              <a:prstDash val="solid"/>
              <a:round/>
              <a:headEnd type="none" w="med" len="med"/>
              <a:tailEnd type="triangle" w="med" len="med"/>
            </a:ln>
            <a:effectLst/>
          </p:spPr>
        </p:cxnSp>
        <p:pic>
          <p:nvPicPr>
            <p:cNvPr id="30" name="Picture 796" descr="图片582"/>
            <p:cNvPicPr>
              <a:picLocks noChangeAspect="1" noChangeArrowheads="1"/>
            </p:cNvPicPr>
            <p:nvPr/>
          </p:nvPicPr>
          <p:blipFill>
            <a:blip r:embed="rId5" cstate="print"/>
            <a:srcRect/>
            <a:stretch>
              <a:fillRect/>
            </a:stretch>
          </p:blipFill>
          <p:spPr bwMode="auto">
            <a:xfrm>
              <a:off x="10511478" y="3269783"/>
              <a:ext cx="642417" cy="434400"/>
            </a:xfrm>
            <a:prstGeom prst="rect">
              <a:avLst/>
            </a:prstGeom>
            <a:noFill/>
            <a:ln w="9525">
              <a:noFill/>
              <a:miter lim="800000"/>
              <a:headEnd/>
              <a:tailEnd/>
            </a:ln>
          </p:spPr>
        </p:pic>
        <p:cxnSp>
          <p:nvCxnSpPr>
            <p:cNvPr id="31" name="直接箭头连接符 469"/>
            <p:cNvCxnSpPr>
              <a:stCxn id="26" idx="3"/>
              <a:endCxn id="9" idx="0"/>
            </p:cNvCxnSpPr>
            <p:nvPr/>
          </p:nvCxnSpPr>
          <p:spPr bwMode="auto">
            <a:xfrm>
              <a:off x="10118024" y="2582629"/>
              <a:ext cx="732106" cy="547787"/>
            </a:xfrm>
            <a:prstGeom prst="bentConnector2">
              <a:avLst/>
            </a:prstGeom>
            <a:solidFill>
              <a:srgbClr val="FFCC66"/>
            </a:solidFill>
            <a:ln w="12700" cap="rnd" cmpd="sng" algn="ctr">
              <a:solidFill>
                <a:schemeClr val="bg1">
                  <a:lumMod val="65000"/>
                </a:schemeClr>
              </a:solidFill>
              <a:prstDash val="solid"/>
              <a:round/>
              <a:headEnd type="none" w="med" len="med"/>
              <a:tailEnd type="triangle" w="med" len="med"/>
            </a:ln>
            <a:effectLst/>
          </p:spPr>
        </p:cxnSp>
        <p:cxnSp>
          <p:nvCxnSpPr>
            <p:cNvPr id="32" name="直接箭头连接符 469"/>
            <p:cNvCxnSpPr>
              <a:stCxn id="27" idx="3"/>
              <a:endCxn id="9" idx="4"/>
            </p:cNvCxnSpPr>
            <p:nvPr/>
          </p:nvCxnSpPr>
          <p:spPr bwMode="auto">
            <a:xfrm flipV="1">
              <a:off x="10120840" y="4349011"/>
              <a:ext cx="729289" cy="142245"/>
            </a:xfrm>
            <a:prstGeom prst="bentConnector2">
              <a:avLst/>
            </a:prstGeom>
            <a:solidFill>
              <a:srgbClr val="FFCC66"/>
            </a:solidFill>
            <a:ln w="19050" cap="rnd" cmpd="sng" algn="ctr">
              <a:solidFill>
                <a:schemeClr val="bg1"/>
              </a:solidFill>
              <a:prstDash val="solid"/>
              <a:round/>
              <a:headEnd type="none" w="med" len="med"/>
              <a:tailEnd type="triangle" w="med" len="med"/>
            </a:ln>
            <a:effectLst/>
          </p:spPr>
        </p:cxnSp>
        <p:sp>
          <p:nvSpPr>
            <p:cNvPr id="33" name="TextBox 24"/>
            <p:cNvSpPr txBox="1"/>
            <p:nvPr/>
          </p:nvSpPr>
          <p:spPr>
            <a:xfrm>
              <a:off x="9572877" y="2810122"/>
              <a:ext cx="777441" cy="623087"/>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Huawei</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r>
                <a:rPr lang="en-US" sz="1200" b="1" dirty="0" smtClean="0">
                  <a:latin typeface="Huawei Sans" panose="020C0503030203020204" pitchFamily="34" charset="0"/>
                </a:rPr>
                <a:t>Email server</a:t>
              </a:r>
              <a:endParaRPr lang="en-US" sz="1200" b="1" dirty="0">
                <a:latin typeface="Huawei Sans" panose="020C0503030203020204" pitchFamily="34" charset="0"/>
              </a:endParaRPr>
            </a:p>
          </p:txBody>
        </p:sp>
        <p:sp>
          <p:nvSpPr>
            <p:cNvPr id="34" name="TextBox 24"/>
            <p:cNvSpPr txBox="1"/>
            <p:nvPr/>
          </p:nvSpPr>
          <p:spPr>
            <a:xfrm>
              <a:off x="9618313" y="4730034"/>
              <a:ext cx="737820" cy="455920"/>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HTTPS</a:t>
              </a:r>
            </a:p>
            <a:p>
              <a:pPr algn="ctr" defTabSz="914309" fontAlgn="ctr"/>
              <a:r>
                <a:rPr lang="en-US" sz="1200" b="1" dirty="0" smtClean="0">
                  <a:latin typeface="Huawei Sans" panose="020C0503030203020204" pitchFamily="34" charset="0"/>
                </a:rPr>
                <a:t>service</a:t>
              </a:r>
              <a:endParaRPr lang="en-US" sz="1200" b="1" dirty="0">
                <a:latin typeface="Huawei Sans" panose="020C0503030203020204" pitchFamily="34" charset="0"/>
              </a:endParaRPr>
            </a:p>
          </p:txBody>
        </p:sp>
        <p:sp>
          <p:nvSpPr>
            <p:cNvPr id="35" name="TextBox 24"/>
            <p:cNvSpPr txBox="1"/>
            <p:nvPr/>
          </p:nvSpPr>
          <p:spPr>
            <a:xfrm>
              <a:off x="10437928" y="3623089"/>
              <a:ext cx="870781" cy="668678"/>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eService</a:t>
              </a:r>
            </a:p>
            <a:p>
              <a:pPr algn="ctr" defTabSz="914309" fontAlgn="ctr"/>
              <a:r>
                <a:rPr lang="en-US" sz="1200" b="1" dirty="0" smtClean="0">
                  <a:latin typeface="Huawei Sans" panose="020C0503030203020204" pitchFamily="34" charset="0"/>
                </a:rPr>
                <a:t>cloud system</a:t>
              </a:r>
              <a:endParaRPr lang="en-US" sz="1200" b="1" dirty="0">
                <a:latin typeface="Huawei Sans" panose="020C0503030203020204" pitchFamily="34" charset="0"/>
              </a:endParaRPr>
            </a:p>
          </p:txBody>
        </p:sp>
        <p:sp>
          <p:nvSpPr>
            <p:cNvPr id="36" name="TextBox 24"/>
            <p:cNvSpPr txBox="1"/>
            <p:nvPr/>
          </p:nvSpPr>
          <p:spPr>
            <a:xfrm>
              <a:off x="1306453" y="2871199"/>
              <a:ext cx="879577" cy="303951"/>
            </a:xfrm>
            <a:prstGeom prst="rect">
              <a:avLst/>
            </a:prstGeom>
            <a:noFill/>
          </p:spPr>
          <p:txBody>
            <a:bodyPr wrap="square" lIns="121931" tIns="60966" rIns="121931" bIns="60966" rtlCol="0">
              <a:noAutofit/>
            </a:bodyPr>
            <a:lstStyle/>
            <a:p>
              <a:pPr defTabSz="914309" fontAlgn="ctr"/>
              <a:r>
                <a:rPr lang="en-US" sz="1200" b="1" dirty="0" smtClean="0">
                  <a:latin typeface="Huawei Sans" panose="020C0503030203020204" pitchFamily="34" charset="0"/>
                </a:rPr>
                <a:t>DC2</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7" name="Picture 10" descr="图片13"/>
            <p:cNvPicPr>
              <a:picLocks noChangeAspect="1" noChangeArrowheads="1"/>
            </p:cNvPicPr>
            <p:nvPr/>
          </p:nvPicPr>
          <p:blipFill>
            <a:blip r:embed="rId6" cstate="print"/>
            <a:srcRect/>
            <a:stretch>
              <a:fillRect/>
            </a:stretch>
          </p:blipFill>
          <p:spPr bwMode="auto">
            <a:xfrm>
              <a:off x="2451089" y="4751015"/>
              <a:ext cx="895703" cy="438945"/>
            </a:xfrm>
            <a:prstGeom prst="rect">
              <a:avLst/>
            </a:prstGeom>
            <a:noFill/>
            <a:ln w="9525">
              <a:noFill/>
              <a:miter lim="800000"/>
              <a:headEnd/>
              <a:tailEnd/>
            </a:ln>
          </p:spPr>
        </p:pic>
        <p:sp>
          <p:nvSpPr>
            <p:cNvPr id="38" name="Freeform 15"/>
            <p:cNvSpPr>
              <a:spLocks/>
            </p:cNvSpPr>
            <p:nvPr/>
          </p:nvSpPr>
          <p:spPr bwMode="auto">
            <a:xfrm>
              <a:off x="1443239" y="3142006"/>
              <a:ext cx="2659511" cy="942080"/>
            </a:xfrm>
            <a:prstGeom prst="roundRect">
              <a:avLst/>
            </a:prstGeom>
            <a:solidFill>
              <a:schemeClr val="bg1"/>
            </a:solidFill>
            <a:ln>
              <a:solidFill>
                <a:srgbClr val="000000"/>
              </a:solidFill>
            </a:ln>
            <a:extLst/>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9" name="组合 176"/>
            <p:cNvGrpSpPr/>
            <p:nvPr/>
          </p:nvGrpSpPr>
          <p:grpSpPr>
            <a:xfrm>
              <a:off x="1582186" y="3176074"/>
              <a:ext cx="454449" cy="300779"/>
              <a:chOff x="573088" y="1888583"/>
              <a:chExt cx="492125" cy="315912"/>
            </a:xfrm>
            <a:solidFill>
              <a:srgbClr val="FFFFFF"/>
            </a:solidFill>
          </p:grpSpPr>
          <p:sp>
            <p:nvSpPr>
              <p:cNvPr id="40" name="Freeform 11"/>
              <p:cNvSpPr>
                <a:spLocks noEditPoints="1"/>
              </p:cNvSpPr>
              <p:nvPr/>
            </p:nvSpPr>
            <p:spPr bwMode="auto">
              <a:xfrm>
                <a:off x="661988" y="2042570"/>
                <a:ext cx="336550" cy="84137"/>
              </a:xfrm>
              <a:custGeom>
                <a:avLst/>
                <a:gdLst>
                  <a:gd name="T0" fmla="*/ 0 w 90"/>
                  <a:gd name="T1" fmla="*/ 13 h 22"/>
                  <a:gd name="T2" fmla="*/ 9 w 90"/>
                  <a:gd name="T3" fmla="*/ 22 h 22"/>
                  <a:gd name="T4" fmla="*/ 81 w 90"/>
                  <a:gd name="T5" fmla="*/ 22 h 22"/>
                  <a:gd name="T6" fmla="*/ 90 w 90"/>
                  <a:gd name="T7" fmla="*/ 13 h 22"/>
                  <a:gd name="T8" fmla="*/ 90 w 90"/>
                  <a:gd name="T9" fmla="*/ 9 h 22"/>
                  <a:gd name="T10" fmla="*/ 81 w 90"/>
                  <a:gd name="T11" fmla="*/ 0 h 22"/>
                  <a:gd name="T12" fmla="*/ 9 w 90"/>
                  <a:gd name="T13" fmla="*/ 0 h 22"/>
                  <a:gd name="T14" fmla="*/ 0 w 90"/>
                  <a:gd name="T15" fmla="*/ 9 h 22"/>
                  <a:gd name="T16" fmla="*/ 0 w 90"/>
                  <a:gd name="T17" fmla="*/ 13 h 22"/>
                  <a:gd name="T18" fmla="*/ 5 w 90"/>
                  <a:gd name="T19" fmla="*/ 9 h 22"/>
                  <a:gd name="T20" fmla="*/ 9 w 90"/>
                  <a:gd name="T21" fmla="*/ 6 h 22"/>
                  <a:gd name="T22" fmla="*/ 81 w 90"/>
                  <a:gd name="T23" fmla="*/ 6 h 22"/>
                  <a:gd name="T24" fmla="*/ 85 w 90"/>
                  <a:gd name="T25" fmla="*/ 9 h 22"/>
                  <a:gd name="T26" fmla="*/ 85 w 90"/>
                  <a:gd name="T27" fmla="*/ 13 h 22"/>
                  <a:gd name="T28" fmla="*/ 81 w 90"/>
                  <a:gd name="T29" fmla="*/ 17 h 22"/>
                  <a:gd name="T30" fmla="*/ 9 w 90"/>
                  <a:gd name="T31" fmla="*/ 17 h 22"/>
                  <a:gd name="T32" fmla="*/ 5 w 90"/>
                  <a:gd name="T33" fmla="*/ 13 h 22"/>
                  <a:gd name="T34" fmla="*/ 5 w 90"/>
                  <a:gd name="T3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2">
                    <a:moveTo>
                      <a:pt x="0" y="13"/>
                    </a:moveTo>
                    <a:cubicBezTo>
                      <a:pt x="0" y="18"/>
                      <a:pt x="4" y="22"/>
                      <a:pt x="9" y="22"/>
                    </a:cubicBezTo>
                    <a:cubicBezTo>
                      <a:pt x="81" y="22"/>
                      <a:pt x="81" y="22"/>
                      <a:pt x="81" y="22"/>
                    </a:cubicBezTo>
                    <a:cubicBezTo>
                      <a:pt x="86" y="22"/>
                      <a:pt x="90" y="18"/>
                      <a:pt x="90" y="13"/>
                    </a:cubicBezTo>
                    <a:cubicBezTo>
                      <a:pt x="90" y="9"/>
                      <a:pt x="90" y="9"/>
                      <a:pt x="90" y="9"/>
                    </a:cubicBezTo>
                    <a:cubicBezTo>
                      <a:pt x="90" y="4"/>
                      <a:pt x="86" y="0"/>
                      <a:pt x="81" y="0"/>
                    </a:cubicBezTo>
                    <a:cubicBezTo>
                      <a:pt x="9" y="0"/>
                      <a:pt x="9" y="0"/>
                      <a:pt x="9" y="0"/>
                    </a:cubicBezTo>
                    <a:cubicBezTo>
                      <a:pt x="4" y="0"/>
                      <a:pt x="0" y="4"/>
                      <a:pt x="0" y="9"/>
                    </a:cubicBezTo>
                    <a:lnTo>
                      <a:pt x="0" y="13"/>
                    </a:lnTo>
                    <a:close/>
                    <a:moveTo>
                      <a:pt x="5" y="9"/>
                    </a:moveTo>
                    <a:cubicBezTo>
                      <a:pt x="5" y="7"/>
                      <a:pt x="7" y="6"/>
                      <a:pt x="9" y="6"/>
                    </a:cubicBezTo>
                    <a:cubicBezTo>
                      <a:pt x="81" y="6"/>
                      <a:pt x="81" y="6"/>
                      <a:pt x="81" y="6"/>
                    </a:cubicBezTo>
                    <a:cubicBezTo>
                      <a:pt x="83" y="6"/>
                      <a:pt x="85" y="7"/>
                      <a:pt x="85" y="9"/>
                    </a:cubicBezTo>
                    <a:cubicBezTo>
                      <a:pt x="85" y="13"/>
                      <a:pt x="85" y="13"/>
                      <a:pt x="85" y="13"/>
                    </a:cubicBezTo>
                    <a:cubicBezTo>
                      <a:pt x="85" y="15"/>
                      <a:pt x="83" y="17"/>
                      <a:pt x="81" y="17"/>
                    </a:cubicBezTo>
                    <a:cubicBezTo>
                      <a:pt x="9" y="17"/>
                      <a:pt x="9" y="17"/>
                      <a:pt x="9" y="17"/>
                    </a:cubicBezTo>
                    <a:cubicBezTo>
                      <a:pt x="7" y="17"/>
                      <a:pt x="5" y="15"/>
                      <a:pt x="5" y="13"/>
                    </a:cubicBez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Oval 12"/>
              <p:cNvSpPr>
                <a:spLocks noChangeArrowheads="1"/>
              </p:cNvSpPr>
              <p:nvPr/>
            </p:nvSpPr>
            <p:spPr bwMode="auto">
              <a:xfrm>
                <a:off x="1001713" y="2128838"/>
                <a:ext cx="30162"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Freeform 13"/>
              <p:cNvSpPr>
                <a:spLocks/>
              </p:cNvSpPr>
              <p:nvPr/>
            </p:nvSpPr>
            <p:spPr bwMode="auto">
              <a:xfrm>
                <a:off x="661988" y="2145758"/>
                <a:ext cx="336550" cy="23812"/>
              </a:xfrm>
              <a:custGeom>
                <a:avLst/>
                <a:gdLst>
                  <a:gd name="T0" fmla="*/ 3 w 90"/>
                  <a:gd name="T1" fmla="*/ 6 h 6"/>
                  <a:gd name="T2" fmla="*/ 87 w 90"/>
                  <a:gd name="T3" fmla="*/ 6 h 6"/>
                  <a:gd name="T4" fmla="*/ 90 w 90"/>
                  <a:gd name="T5" fmla="*/ 3 h 6"/>
                  <a:gd name="T6" fmla="*/ 87 w 90"/>
                  <a:gd name="T7" fmla="*/ 0 h 6"/>
                  <a:gd name="T8" fmla="*/ 3 w 90"/>
                  <a:gd name="T9" fmla="*/ 0 h 6"/>
                  <a:gd name="T10" fmla="*/ 0 w 90"/>
                  <a:gd name="T11" fmla="*/ 3 h 6"/>
                  <a:gd name="T12" fmla="*/ 3 w 9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0" h="6">
                    <a:moveTo>
                      <a:pt x="3" y="6"/>
                    </a:moveTo>
                    <a:cubicBezTo>
                      <a:pt x="87" y="6"/>
                      <a:pt x="87" y="6"/>
                      <a:pt x="87" y="6"/>
                    </a:cubicBezTo>
                    <a:cubicBezTo>
                      <a:pt x="89" y="6"/>
                      <a:pt x="90" y="4"/>
                      <a:pt x="90" y="3"/>
                    </a:cubicBezTo>
                    <a:cubicBezTo>
                      <a:pt x="90" y="1"/>
                      <a:pt x="89" y="0"/>
                      <a:pt x="8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Freeform 42"/>
              <p:cNvSpPr>
                <a:spLocks noEditPoints="1"/>
              </p:cNvSpPr>
              <p:nvPr/>
            </p:nvSpPr>
            <p:spPr bwMode="auto">
              <a:xfrm>
                <a:off x="573088" y="1888583"/>
                <a:ext cx="492125" cy="315912"/>
              </a:xfrm>
              <a:custGeom>
                <a:avLst/>
                <a:gdLst>
                  <a:gd name="T0" fmla="*/ 101 w 131"/>
                  <a:gd name="T1" fmla="*/ 22 h 82"/>
                  <a:gd name="T2" fmla="*/ 99 w 131"/>
                  <a:gd name="T3" fmla="*/ 22 h 82"/>
                  <a:gd name="T4" fmla="*/ 63 w 131"/>
                  <a:gd name="T5" fmla="*/ 0 h 82"/>
                  <a:gd name="T6" fmla="*/ 23 w 131"/>
                  <a:gd name="T7" fmla="*/ 33 h 82"/>
                  <a:gd name="T8" fmla="*/ 0 w 131"/>
                  <a:gd name="T9" fmla="*/ 58 h 82"/>
                  <a:gd name="T10" fmla="*/ 25 w 131"/>
                  <a:gd name="T11" fmla="*/ 82 h 82"/>
                  <a:gd name="T12" fmla="*/ 101 w 131"/>
                  <a:gd name="T13" fmla="*/ 82 h 82"/>
                  <a:gd name="T14" fmla="*/ 131 w 131"/>
                  <a:gd name="T15" fmla="*/ 52 h 82"/>
                  <a:gd name="T16" fmla="*/ 101 w 131"/>
                  <a:gd name="T17" fmla="*/ 22 h 82"/>
                  <a:gd name="T18" fmla="*/ 101 w 131"/>
                  <a:gd name="T19" fmla="*/ 77 h 82"/>
                  <a:gd name="T20" fmla="*/ 25 w 131"/>
                  <a:gd name="T21" fmla="*/ 77 h 82"/>
                  <a:gd name="T22" fmla="*/ 6 w 131"/>
                  <a:gd name="T23" fmla="*/ 58 h 82"/>
                  <a:gd name="T24" fmla="*/ 25 w 131"/>
                  <a:gd name="T25" fmla="*/ 38 h 82"/>
                  <a:gd name="T26" fmla="*/ 28 w 131"/>
                  <a:gd name="T27" fmla="*/ 39 h 82"/>
                  <a:gd name="T28" fmla="*/ 28 w 131"/>
                  <a:gd name="T29" fmla="*/ 37 h 82"/>
                  <a:gd name="T30" fmla="*/ 29 w 131"/>
                  <a:gd name="T31" fmla="*/ 33 h 82"/>
                  <a:gd name="T32" fmla="*/ 29 w 131"/>
                  <a:gd name="T33" fmla="*/ 33 h 82"/>
                  <a:gd name="T34" fmla="*/ 29 w 131"/>
                  <a:gd name="T35" fmla="*/ 32 h 82"/>
                  <a:gd name="T36" fmla="*/ 29 w 131"/>
                  <a:gd name="T37" fmla="*/ 32 h 82"/>
                  <a:gd name="T38" fmla="*/ 63 w 131"/>
                  <a:gd name="T39" fmla="*/ 6 h 82"/>
                  <a:gd name="T40" fmla="*/ 94 w 131"/>
                  <a:gd name="T41" fmla="*/ 23 h 82"/>
                  <a:gd name="T42" fmla="*/ 83 w 131"/>
                  <a:gd name="T43" fmla="*/ 28 h 82"/>
                  <a:gd name="T44" fmla="*/ 83 w 131"/>
                  <a:gd name="T45" fmla="*/ 32 h 82"/>
                  <a:gd name="T46" fmla="*/ 87 w 131"/>
                  <a:gd name="T47" fmla="*/ 32 h 82"/>
                  <a:gd name="T48" fmla="*/ 98 w 131"/>
                  <a:gd name="T49" fmla="*/ 28 h 82"/>
                  <a:gd name="T50" fmla="*/ 101 w 131"/>
                  <a:gd name="T51" fmla="*/ 28 h 82"/>
                  <a:gd name="T52" fmla="*/ 126 w 131"/>
                  <a:gd name="T53" fmla="*/ 52 h 82"/>
                  <a:gd name="T54" fmla="*/ 101 w 131"/>
                  <a:gd name="T5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82">
                    <a:moveTo>
                      <a:pt x="101" y="22"/>
                    </a:moveTo>
                    <a:cubicBezTo>
                      <a:pt x="101" y="22"/>
                      <a:pt x="100" y="22"/>
                      <a:pt x="99" y="22"/>
                    </a:cubicBezTo>
                    <a:cubicBezTo>
                      <a:pt x="92" y="9"/>
                      <a:pt x="78" y="0"/>
                      <a:pt x="63" y="0"/>
                    </a:cubicBezTo>
                    <a:cubicBezTo>
                      <a:pt x="44" y="0"/>
                      <a:pt x="27" y="14"/>
                      <a:pt x="23" y="33"/>
                    </a:cubicBezTo>
                    <a:cubicBezTo>
                      <a:pt x="11" y="34"/>
                      <a:pt x="0" y="45"/>
                      <a:pt x="0" y="58"/>
                    </a:cubicBezTo>
                    <a:cubicBezTo>
                      <a:pt x="0" y="71"/>
                      <a:pt x="12" y="82"/>
                      <a:pt x="25" y="82"/>
                    </a:cubicBezTo>
                    <a:cubicBezTo>
                      <a:pt x="101" y="82"/>
                      <a:pt x="101" y="82"/>
                      <a:pt x="101" y="82"/>
                    </a:cubicBezTo>
                    <a:cubicBezTo>
                      <a:pt x="118" y="82"/>
                      <a:pt x="131" y="69"/>
                      <a:pt x="131" y="52"/>
                    </a:cubicBezTo>
                    <a:cubicBezTo>
                      <a:pt x="131" y="36"/>
                      <a:pt x="118" y="22"/>
                      <a:pt x="101" y="22"/>
                    </a:cubicBezTo>
                    <a:close/>
                    <a:moveTo>
                      <a:pt x="101" y="77"/>
                    </a:moveTo>
                    <a:cubicBezTo>
                      <a:pt x="25" y="77"/>
                      <a:pt x="25" y="77"/>
                      <a:pt x="25" y="77"/>
                    </a:cubicBezTo>
                    <a:cubicBezTo>
                      <a:pt x="15" y="77"/>
                      <a:pt x="6" y="68"/>
                      <a:pt x="6" y="58"/>
                    </a:cubicBezTo>
                    <a:cubicBezTo>
                      <a:pt x="6" y="47"/>
                      <a:pt x="15" y="38"/>
                      <a:pt x="25" y="38"/>
                    </a:cubicBezTo>
                    <a:cubicBezTo>
                      <a:pt x="26" y="38"/>
                      <a:pt x="27" y="39"/>
                      <a:pt x="28" y="39"/>
                    </a:cubicBezTo>
                    <a:cubicBezTo>
                      <a:pt x="28" y="38"/>
                      <a:pt x="28" y="38"/>
                      <a:pt x="28" y="37"/>
                    </a:cubicBezTo>
                    <a:cubicBezTo>
                      <a:pt x="28" y="36"/>
                      <a:pt x="28" y="35"/>
                      <a:pt x="29" y="33"/>
                    </a:cubicBezTo>
                    <a:cubicBezTo>
                      <a:pt x="29" y="33"/>
                      <a:pt x="29" y="33"/>
                      <a:pt x="29" y="33"/>
                    </a:cubicBezTo>
                    <a:cubicBezTo>
                      <a:pt x="29" y="33"/>
                      <a:pt x="29" y="33"/>
                      <a:pt x="29" y="32"/>
                    </a:cubicBezTo>
                    <a:cubicBezTo>
                      <a:pt x="29" y="32"/>
                      <a:pt x="29" y="32"/>
                      <a:pt x="29" y="32"/>
                    </a:cubicBezTo>
                    <a:cubicBezTo>
                      <a:pt x="34" y="17"/>
                      <a:pt x="47" y="6"/>
                      <a:pt x="63" y="6"/>
                    </a:cubicBezTo>
                    <a:cubicBezTo>
                      <a:pt x="76" y="6"/>
                      <a:pt x="87" y="13"/>
                      <a:pt x="94" y="23"/>
                    </a:cubicBezTo>
                    <a:cubicBezTo>
                      <a:pt x="90" y="24"/>
                      <a:pt x="86" y="26"/>
                      <a:pt x="83" y="28"/>
                    </a:cubicBezTo>
                    <a:cubicBezTo>
                      <a:pt x="82" y="29"/>
                      <a:pt x="82" y="31"/>
                      <a:pt x="83" y="32"/>
                    </a:cubicBezTo>
                    <a:cubicBezTo>
                      <a:pt x="84" y="33"/>
                      <a:pt x="85" y="33"/>
                      <a:pt x="87" y="32"/>
                    </a:cubicBezTo>
                    <a:cubicBezTo>
                      <a:pt x="90" y="30"/>
                      <a:pt x="94" y="28"/>
                      <a:pt x="98" y="28"/>
                    </a:cubicBezTo>
                    <a:cubicBezTo>
                      <a:pt x="99" y="28"/>
                      <a:pt x="100" y="28"/>
                      <a:pt x="101" y="28"/>
                    </a:cubicBezTo>
                    <a:cubicBezTo>
                      <a:pt x="115" y="28"/>
                      <a:pt x="126" y="39"/>
                      <a:pt x="126" y="52"/>
                    </a:cubicBezTo>
                    <a:cubicBezTo>
                      <a:pt x="126" y="66"/>
                      <a:pt x="115" y="77"/>
                      <a:pt x="10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4" name="TextBox 24"/>
            <p:cNvSpPr txBox="1"/>
            <p:nvPr/>
          </p:nvSpPr>
          <p:spPr>
            <a:xfrm>
              <a:off x="2226614" y="3151625"/>
              <a:ext cx="1419792" cy="303946"/>
            </a:xfrm>
            <a:prstGeom prst="rect">
              <a:avLst/>
            </a:prstGeom>
            <a:noFill/>
          </p:spPr>
          <p:txBody>
            <a:bodyPr wrap="square" lIns="35999" tIns="60966" rIns="35999" bIns="60966" rtlCol="0">
              <a:noAutofit/>
            </a:bodyPr>
            <a:lstStyle/>
            <a:p>
              <a:pPr algn="ctr" defTabSz="914309" fontAlgn="ctr"/>
              <a:r>
                <a:rPr lang="en-US" sz="1400" b="1" dirty="0" smtClean="0">
                  <a:latin typeface="Huawei Sans" panose="020C0503030203020204" pitchFamily="34" charset="0"/>
                </a:rPr>
                <a:t>Cloud OS</a:t>
              </a: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24"/>
            <p:cNvSpPr txBox="1"/>
            <p:nvPr/>
          </p:nvSpPr>
          <p:spPr>
            <a:xfrm>
              <a:off x="1435702" y="3392511"/>
              <a:ext cx="2679447" cy="395126"/>
            </a:xfrm>
            <a:prstGeom prst="rect">
              <a:avLst/>
            </a:prstGeom>
            <a:noFill/>
          </p:spPr>
          <p:txBody>
            <a:bodyPr wrap="square" lIns="35999" tIns="60966" rIns="35999" bIns="60966" rtlCol="0">
              <a:noAutofit/>
            </a:bodyPr>
            <a:lstStyle/>
            <a:p>
              <a:pPr algn="ctr" defTabSz="914309" fontAlgn="ctr"/>
              <a:r>
                <a:rPr lang="en-US" sz="1200" dirty="0" smtClean="0">
                  <a:latin typeface="Huawei Sans" panose="020C0503030203020204" pitchFamily="34" charset="0"/>
                </a:rPr>
                <a:t>  Fusion Manager/Fusion Compute/Fusion Access/</a:t>
              </a:r>
              <a:r>
                <a:rPr lang="en-US" sz="1200" dirty="0" err="1" smtClean="0">
                  <a:latin typeface="Huawei Sans" panose="020C0503030203020204" pitchFamily="34" charset="0"/>
                </a:rPr>
                <a:t>FusionSphere</a:t>
              </a:r>
              <a:r>
                <a:rPr lang="en-US" sz="1200" dirty="0" smtClean="0">
                  <a:latin typeface="Huawei Sans" panose="020C0503030203020204" pitchFamily="34" charset="0"/>
                </a:rPr>
                <a:t> </a:t>
              </a:r>
              <a:r>
                <a:rPr lang="en-US" sz="1200" dirty="0" err="1" smtClean="0">
                  <a:latin typeface="Huawei Sans" panose="020C0503030203020204" pitchFamily="34" charset="0"/>
                </a:rPr>
                <a:t>OpenStack</a:t>
              </a:r>
              <a:r>
                <a:rPr lang="en-US" sz="1200" dirty="0" smtClean="0">
                  <a:latin typeface="Huawei Sans" panose="020C0503030203020204" pitchFamily="34" charset="0"/>
                </a:rPr>
                <a:t> OM</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6" name="直接箭头连接符 91"/>
            <p:cNvCxnSpPr>
              <a:endCxn id="57" idx="0"/>
            </p:cNvCxnSpPr>
            <p:nvPr/>
          </p:nvCxnSpPr>
          <p:spPr bwMode="auto">
            <a:xfrm>
              <a:off x="4120171" y="3293688"/>
              <a:ext cx="1543723" cy="702628"/>
            </a:xfrm>
            <a:prstGeom prst="bentConnector2">
              <a:avLst/>
            </a:prstGeom>
            <a:solidFill>
              <a:srgbClr val="FFCC66"/>
            </a:solidFill>
            <a:ln w="19050" cap="rnd" cmpd="sng" algn="ctr">
              <a:solidFill>
                <a:schemeClr val="bg1">
                  <a:lumMod val="50000"/>
                </a:schemeClr>
              </a:solidFill>
              <a:prstDash val="solid"/>
              <a:round/>
              <a:headEnd type="triangle" w="med" len="med"/>
              <a:tailEnd type="triangle" w="med" len="med"/>
            </a:ln>
            <a:effectLst/>
          </p:spPr>
        </p:cxnSp>
        <p:cxnSp>
          <p:nvCxnSpPr>
            <p:cNvPr id="47" name="直接箭头连接符 46"/>
            <p:cNvCxnSpPr/>
            <p:nvPr/>
          </p:nvCxnSpPr>
          <p:spPr bwMode="auto">
            <a:xfrm>
              <a:off x="4299668" y="4140222"/>
              <a:ext cx="265951" cy="1"/>
            </a:xfrm>
            <a:prstGeom prst="straightConnector1">
              <a:avLst/>
            </a:prstGeom>
            <a:solidFill>
              <a:srgbClr val="FFCC66"/>
            </a:solidFill>
            <a:ln w="19050" cap="rnd" cmpd="sng" algn="ctr">
              <a:solidFill>
                <a:srgbClr val="000000"/>
              </a:solidFill>
              <a:prstDash val="solid"/>
              <a:round/>
              <a:headEnd type="triangle" w="med" len="med"/>
              <a:tailEnd type="triangle" w="med" len="med"/>
            </a:ln>
            <a:effectLst/>
          </p:spPr>
        </p:cxnSp>
        <p:sp>
          <p:nvSpPr>
            <p:cNvPr id="48" name="矩形 47"/>
            <p:cNvSpPr/>
            <p:nvPr/>
          </p:nvSpPr>
          <p:spPr>
            <a:xfrm>
              <a:off x="2484072" y="4423901"/>
              <a:ext cx="790658" cy="374658"/>
            </a:xfrm>
            <a:prstGeom prst="rect">
              <a:avLst/>
            </a:prstGeom>
            <a:noFill/>
            <a:ln>
              <a:noFill/>
            </a:ln>
          </p:spPr>
          <p:txBody>
            <a:bodyPr wrap="square" lIns="91411" tIns="45706" rIns="91411" bIns="45706" anchor="ctr">
              <a:noAutofit/>
            </a:bodyPr>
            <a:lstStyle/>
            <a:p>
              <a:pPr defTabSz="914050" eaLnBrk="0" fontAlgn="ctr" hangingPunct="0">
                <a:defRPr/>
              </a:pPr>
              <a:r>
                <a:rPr lang="en-US" sz="1200" b="1" dirty="0" smtClean="0">
                  <a:latin typeface="Huawei Sans" panose="020C0503030203020204" pitchFamily="34" charset="0"/>
                </a:rPr>
                <a:t>Storage</a:t>
              </a: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9" name="直接箭头连接符 302"/>
            <p:cNvCxnSpPr/>
            <p:nvPr/>
          </p:nvCxnSpPr>
          <p:spPr bwMode="auto">
            <a:xfrm>
              <a:off x="4901000" y="2242648"/>
              <a:ext cx="762894" cy="1753669"/>
            </a:xfrm>
            <a:prstGeom prst="bentConnector2">
              <a:avLst/>
            </a:prstGeom>
            <a:solidFill>
              <a:srgbClr val="FFCC66"/>
            </a:solidFill>
            <a:ln w="12700" cap="rnd" cmpd="sng" algn="ctr">
              <a:solidFill>
                <a:schemeClr val="bg1">
                  <a:lumMod val="50000"/>
                </a:schemeClr>
              </a:solidFill>
              <a:prstDash val="solid"/>
              <a:round/>
              <a:headEnd type="triangle" w="med" len="med"/>
              <a:tailEnd type="triangle" w="med" len="med"/>
            </a:ln>
            <a:effectLst/>
          </p:spPr>
        </p:cxnSp>
        <p:grpSp>
          <p:nvGrpSpPr>
            <p:cNvPr id="50" name="组合 49"/>
            <p:cNvGrpSpPr/>
            <p:nvPr/>
          </p:nvGrpSpPr>
          <p:grpSpPr>
            <a:xfrm>
              <a:off x="4130480" y="3580008"/>
              <a:ext cx="686644" cy="1018357"/>
              <a:chOff x="4365759" y="3198771"/>
              <a:chExt cx="743571" cy="1980000"/>
            </a:xfrm>
            <a:solidFill>
              <a:schemeClr val="bg1"/>
            </a:solidFill>
          </p:grpSpPr>
          <p:sp>
            <p:nvSpPr>
              <p:cNvPr id="51" name="Freeform 15"/>
              <p:cNvSpPr>
                <a:spLocks/>
              </p:cNvSpPr>
              <p:nvPr/>
            </p:nvSpPr>
            <p:spPr bwMode="auto">
              <a:xfrm>
                <a:off x="4365759" y="3198771"/>
                <a:ext cx="743571" cy="1980000"/>
              </a:xfrm>
              <a:prstGeom prst="roundRect">
                <a:avLst/>
              </a:prstGeom>
              <a:grpFill/>
              <a:ln w="0">
                <a:solidFill>
                  <a:srgbClr val="000000"/>
                </a:solidFill>
                <a:prstDash val="solid"/>
                <a:round/>
                <a:headEnd/>
                <a:tailEnd/>
              </a:ln>
              <a:extLst/>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TextBox 24"/>
              <p:cNvSpPr txBox="1"/>
              <p:nvPr/>
            </p:nvSpPr>
            <p:spPr>
              <a:xfrm>
                <a:off x="4386163" y="3282532"/>
                <a:ext cx="704312" cy="542557"/>
              </a:xfrm>
              <a:prstGeom prst="rect">
                <a:avLst/>
              </a:prstGeom>
              <a:noFill/>
              <a:ln>
                <a:noFill/>
              </a:ln>
            </p:spPr>
            <p:txBody>
              <a:bodyPr wrap="square" lIns="35999" tIns="60966" rIns="35999" bIns="60966" rtlCol="0">
                <a:noAutofit/>
              </a:bodyPr>
              <a:lstStyle/>
              <a:p>
                <a:pPr algn="ctr" defTabSz="914309" fontAlgn="ctr"/>
                <a:r>
                  <a:rPr lang="en-US" sz="1400" b="1" dirty="0" err="1" smtClean="0">
                    <a:latin typeface="Huawei Sans" panose="020C0503030203020204" pitchFamily="34" charset="0"/>
                  </a:rPr>
                  <a:t>eSight</a:t>
                </a: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4" name="TextBox 24"/>
            <p:cNvSpPr txBox="1"/>
            <p:nvPr/>
          </p:nvSpPr>
          <p:spPr>
            <a:xfrm>
              <a:off x="4055659" y="3833063"/>
              <a:ext cx="848349" cy="531894"/>
            </a:xfrm>
            <a:prstGeom prst="rect">
              <a:avLst/>
            </a:prstGeom>
            <a:noFill/>
          </p:spPr>
          <p:txBody>
            <a:bodyPr wrap="square" lIns="35999" tIns="60966" rIns="35999" bIns="60966" rtlCol="0">
              <a:noAutofit/>
            </a:bodyPr>
            <a:lstStyle/>
            <a:p>
              <a:pPr algn="ctr" defTabSz="914309" fontAlgn="ctr"/>
              <a:r>
                <a:rPr lang="en-US" sz="1200" dirty="0" smtClean="0">
                  <a:latin typeface="Huawei Sans" panose="020C0503030203020204" pitchFamily="34" charset="0"/>
                </a:rPr>
                <a:t>Storage</a:t>
              </a:r>
            </a:p>
            <a:p>
              <a:pPr algn="ctr" defTabSz="914309" fontAlgn="ctr"/>
              <a:r>
                <a:rPr lang="en-US" sz="1200" dirty="0" smtClean="0">
                  <a:latin typeface="Huawei Sans" panose="020C0503030203020204" pitchFamily="34" charset="0"/>
                </a:rPr>
                <a:t>/Server</a:t>
              </a:r>
            </a:p>
            <a:p>
              <a:pPr algn="ctr" defTabSz="914309" fontAlgn="ctr"/>
              <a:r>
                <a:rPr lang="en-US" sz="1200" dirty="0" smtClean="0">
                  <a:latin typeface="Huawei Sans" panose="020C0503030203020204" pitchFamily="34" charset="0"/>
                </a:rPr>
                <a:t>/Network</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5" name="Picture 1440" descr="图片36"/>
            <p:cNvPicPr>
              <a:picLocks noChangeAspect="1" noChangeArrowheads="1"/>
            </p:cNvPicPr>
            <p:nvPr/>
          </p:nvPicPr>
          <p:blipFill>
            <a:blip r:embed="rId7" cstate="print"/>
            <a:srcRect/>
            <a:stretch>
              <a:fillRect/>
            </a:stretch>
          </p:blipFill>
          <p:spPr bwMode="auto">
            <a:xfrm>
              <a:off x="3208868" y="4343029"/>
              <a:ext cx="797484" cy="460892"/>
            </a:xfrm>
            <a:prstGeom prst="rect">
              <a:avLst/>
            </a:prstGeom>
            <a:noFill/>
            <a:ln w="9525">
              <a:noFill/>
              <a:miter lim="800000"/>
              <a:headEnd/>
              <a:tailEnd/>
            </a:ln>
          </p:spPr>
        </p:pic>
        <p:sp>
          <p:nvSpPr>
            <p:cNvPr id="56" name="矩形 55"/>
            <p:cNvSpPr/>
            <p:nvPr/>
          </p:nvSpPr>
          <p:spPr>
            <a:xfrm>
              <a:off x="3223771" y="4032693"/>
              <a:ext cx="860137" cy="374658"/>
            </a:xfrm>
            <a:prstGeom prst="rect">
              <a:avLst/>
            </a:prstGeom>
            <a:noFill/>
            <a:ln>
              <a:noFill/>
            </a:ln>
          </p:spPr>
          <p:txBody>
            <a:bodyPr wrap="square" lIns="91411" tIns="45706" rIns="91411" bIns="45706" anchor="ctr">
              <a:noAutofit/>
            </a:bodyPr>
            <a:lstStyle/>
            <a:p>
              <a:pPr defTabSz="914050" eaLnBrk="0" fontAlgn="ctr" hangingPunct="0">
                <a:defRPr/>
              </a:pPr>
              <a:r>
                <a:rPr lang="en-US" sz="1200" b="1" dirty="0" smtClean="0">
                  <a:latin typeface="Huawei Sans" panose="020C0503030203020204" pitchFamily="34" charset="0"/>
                </a:rPr>
                <a:t>Network</a:t>
              </a: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圆角矩形 56"/>
            <p:cNvSpPr/>
            <p:nvPr/>
          </p:nvSpPr>
          <p:spPr bwMode="auto">
            <a:xfrm>
              <a:off x="5118166" y="3996316"/>
              <a:ext cx="1091458" cy="1661337"/>
            </a:xfrm>
            <a:prstGeom prst="roundRect">
              <a:avLst>
                <a:gd name="adj" fmla="val 10636"/>
              </a:avLst>
            </a:prstGeom>
            <a:solidFill>
              <a:schemeClr val="bg1"/>
            </a:solidFill>
            <a:ln w="9525" cap="rnd" cmpd="sng" algn="ctr">
              <a:solidFill>
                <a:srgbClr val="000000"/>
              </a:solidFill>
              <a:prstDash val="solid"/>
              <a:round/>
              <a:headEnd type="none" w="med" len="med"/>
              <a:tailEnd type="arrow"/>
            </a:ln>
            <a:effectLst/>
          </p:spPr>
          <p:txBody>
            <a:bodyPr wrap="square" lIns="0" rIns="0" rtlCol="0" anchor="ctr">
              <a:noAutofit/>
            </a:bodyPr>
            <a:lstStyle/>
            <a:p>
              <a:pPr algn="ctr" defTabSz="914309" fontAlgn="ctr">
                <a:defRPr/>
              </a:pP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a:p>
              <a:pPr algn="ctr" defTabSz="914309" fontAlgn="ctr">
                <a:defRPr/>
              </a:pPr>
              <a:r>
                <a:rPr lang="en-US" sz="1200" b="1" dirty="0" smtClean="0">
                  <a:latin typeface="Huawei Sans" panose="020C0503030203020204" pitchFamily="34" charset="0"/>
                </a:rPr>
                <a:t>eService Client</a:t>
              </a:r>
            </a:p>
            <a:p>
              <a:pPr algn="ctr" defTabSz="914309" fontAlgn="ctr">
                <a:defRPr/>
              </a:pPr>
              <a:r>
                <a:rPr lang="en-US" sz="1200" dirty="0" smtClean="0">
                  <a:latin typeface="Huawei Sans" panose="020C0503030203020204" pitchFamily="34" charset="0"/>
                </a:rPr>
                <a:t>&amp; </a:t>
              </a:r>
              <a:r>
                <a:rPr lang="en-US" sz="1200" dirty="0" err="1" smtClean="0">
                  <a:latin typeface="Huawei Sans" panose="020C0503030203020204" pitchFamily="34" charset="0"/>
                </a:rPr>
                <a:t>FusionCare</a:t>
              </a:r>
              <a:endPar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8" name="Group 175"/>
            <p:cNvGrpSpPr>
              <a:grpSpLocks noChangeAspect="1"/>
            </p:cNvGrpSpPr>
            <p:nvPr/>
          </p:nvGrpSpPr>
          <p:grpSpPr bwMode="auto">
            <a:xfrm>
              <a:off x="5571866" y="4138988"/>
              <a:ext cx="213871" cy="376239"/>
              <a:chOff x="3278" y="2120"/>
              <a:chExt cx="355" cy="584"/>
            </a:xfrm>
          </p:grpSpPr>
          <p:sp>
            <p:nvSpPr>
              <p:cNvPr id="59" name="AutoShape 176"/>
              <p:cNvSpPr>
                <a:spLocks noChangeAspect="1" noChangeArrowheads="1" noTextEdit="1"/>
              </p:cNvSpPr>
              <p:nvPr/>
            </p:nvSpPr>
            <p:spPr bwMode="auto">
              <a:xfrm>
                <a:off x="3278" y="2120"/>
                <a:ext cx="355" cy="584"/>
              </a:xfrm>
              <a:prstGeom prst="rect">
                <a:avLst/>
              </a:prstGeom>
              <a:no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Freeform 177"/>
              <p:cNvSpPr>
                <a:spLocks/>
              </p:cNvSpPr>
              <p:nvPr/>
            </p:nvSpPr>
            <p:spPr bwMode="auto">
              <a:xfrm>
                <a:off x="3278" y="2120"/>
                <a:ext cx="355" cy="584"/>
              </a:xfrm>
              <a:custGeom>
                <a:avLst/>
                <a:gdLst/>
                <a:ahLst/>
                <a:cxnLst>
                  <a:cxn ang="0">
                    <a:pos x="9940" y="0"/>
                  </a:cxn>
                  <a:cxn ang="0">
                    <a:pos x="9940" y="0"/>
                  </a:cxn>
                  <a:cxn ang="0">
                    <a:pos x="9940" y="0"/>
                  </a:cxn>
                  <a:cxn ang="0">
                    <a:pos x="9940" y="13014"/>
                  </a:cxn>
                  <a:cxn ang="0">
                    <a:pos x="6586" y="16352"/>
                  </a:cxn>
                  <a:cxn ang="0">
                    <a:pos x="0" y="16352"/>
                  </a:cxn>
                  <a:cxn ang="0">
                    <a:pos x="0" y="3338"/>
                  </a:cxn>
                  <a:cxn ang="0">
                    <a:pos x="3345" y="1"/>
                  </a:cxn>
                  <a:cxn ang="0">
                    <a:pos x="9940" y="0"/>
                  </a:cxn>
                </a:cxnLst>
                <a:rect l="0" t="0" r="r" b="b"/>
                <a:pathLst>
                  <a:path w="9940" h="16352">
                    <a:moveTo>
                      <a:pt x="9940" y="0"/>
                    </a:moveTo>
                    <a:lnTo>
                      <a:pt x="9940" y="0"/>
                    </a:lnTo>
                    <a:lnTo>
                      <a:pt x="9940" y="0"/>
                    </a:lnTo>
                    <a:lnTo>
                      <a:pt x="9940" y="13014"/>
                    </a:lnTo>
                    <a:lnTo>
                      <a:pt x="6586" y="16352"/>
                    </a:lnTo>
                    <a:lnTo>
                      <a:pt x="0" y="16352"/>
                    </a:lnTo>
                    <a:lnTo>
                      <a:pt x="0" y="3338"/>
                    </a:lnTo>
                    <a:lnTo>
                      <a:pt x="3345" y="1"/>
                    </a:lnTo>
                    <a:lnTo>
                      <a:pt x="9940" y="0"/>
                    </a:lnTo>
                    <a:close/>
                  </a:path>
                </a:pathLst>
              </a:custGeom>
              <a:solidFill>
                <a:srgbClr val="5781A9"/>
              </a:solidFill>
              <a:ln w="9525">
                <a:noFill/>
                <a:round/>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Rectangle 178"/>
              <p:cNvSpPr>
                <a:spLocks noChangeArrowheads="1"/>
              </p:cNvSpPr>
              <p:nvPr/>
            </p:nvSpPr>
            <p:spPr bwMode="auto">
              <a:xfrm>
                <a:off x="3278" y="2239"/>
                <a:ext cx="235" cy="465"/>
              </a:xfrm>
              <a:prstGeom prst="rect">
                <a:avLst/>
              </a:prstGeom>
              <a:solidFill>
                <a:srgbClr val="4D7299"/>
              </a:solid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Freeform 179"/>
              <p:cNvSpPr>
                <a:spLocks/>
              </p:cNvSpPr>
              <p:nvPr/>
            </p:nvSpPr>
            <p:spPr bwMode="auto">
              <a:xfrm>
                <a:off x="3513" y="2120"/>
                <a:ext cx="120" cy="584"/>
              </a:xfrm>
              <a:custGeom>
                <a:avLst/>
                <a:gdLst/>
                <a:ahLst/>
                <a:cxnLst>
                  <a:cxn ang="0">
                    <a:pos x="3354" y="0"/>
                  </a:cxn>
                  <a:cxn ang="0">
                    <a:pos x="0" y="3338"/>
                  </a:cxn>
                  <a:cxn ang="0">
                    <a:pos x="0" y="16352"/>
                  </a:cxn>
                  <a:cxn ang="0">
                    <a:pos x="3354" y="13014"/>
                  </a:cxn>
                  <a:cxn ang="0">
                    <a:pos x="3354" y="0"/>
                  </a:cxn>
                </a:cxnLst>
                <a:rect l="0" t="0" r="r" b="b"/>
                <a:pathLst>
                  <a:path w="3354" h="16352">
                    <a:moveTo>
                      <a:pt x="3354" y="0"/>
                    </a:moveTo>
                    <a:lnTo>
                      <a:pt x="0" y="3338"/>
                    </a:lnTo>
                    <a:lnTo>
                      <a:pt x="0" y="16352"/>
                    </a:lnTo>
                    <a:lnTo>
                      <a:pt x="3354" y="13014"/>
                    </a:lnTo>
                    <a:lnTo>
                      <a:pt x="3354" y="0"/>
                    </a:lnTo>
                    <a:close/>
                  </a:path>
                </a:pathLst>
              </a:custGeom>
              <a:solidFill>
                <a:srgbClr val="004264"/>
              </a:solidFill>
              <a:ln w="9525">
                <a:noFill/>
                <a:round/>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Freeform 180"/>
              <p:cNvSpPr>
                <a:spLocks/>
              </p:cNvSpPr>
              <p:nvPr/>
            </p:nvSpPr>
            <p:spPr bwMode="auto">
              <a:xfrm>
                <a:off x="3278" y="2120"/>
                <a:ext cx="355" cy="119"/>
              </a:xfrm>
              <a:custGeom>
                <a:avLst/>
                <a:gdLst/>
                <a:ahLst/>
                <a:cxnLst>
                  <a:cxn ang="0">
                    <a:pos x="0" y="3338"/>
                  </a:cxn>
                  <a:cxn ang="0">
                    <a:pos x="6586" y="3338"/>
                  </a:cxn>
                  <a:cxn ang="0">
                    <a:pos x="9940" y="0"/>
                  </a:cxn>
                  <a:cxn ang="0">
                    <a:pos x="3345" y="1"/>
                  </a:cxn>
                  <a:cxn ang="0">
                    <a:pos x="0" y="3338"/>
                  </a:cxn>
                </a:cxnLst>
                <a:rect l="0" t="0" r="r" b="b"/>
                <a:pathLst>
                  <a:path w="9940" h="3338">
                    <a:moveTo>
                      <a:pt x="0" y="3338"/>
                    </a:moveTo>
                    <a:lnTo>
                      <a:pt x="6586" y="3338"/>
                    </a:lnTo>
                    <a:lnTo>
                      <a:pt x="9940" y="0"/>
                    </a:lnTo>
                    <a:lnTo>
                      <a:pt x="3345" y="1"/>
                    </a:lnTo>
                    <a:lnTo>
                      <a:pt x="0" y="3338"/>
                    </a:lnTo>
                    <a:close/>
                  </a:path>
                </a:pathLst>
              </a:custGeom>
              <a:solidFill>
                <a:srgbClr val="7FA6C8"/>
              </a:solidFill>
              <a:ln w="9525">
                <a:noFill/>
                <a:round/>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Rectangle 181"/>
              <p:cNvSpPr>
                <a:spLocks noChangeArrowheads="1"/>
              </p:cNvSpPr>
              <p:nvPr/>
            </p:nvSpPr>
            <p:spPr bwMode="auto">
              <a:xfrm>
                <a:off x="3352" y="2251"/>
                <a:ext cx="154" cy="58"/>
              </a:xfrm>
              <a:prstGeom prst="rect">
                <a:avLst/>
              </a:prstGeom>
              <a:solidFill>
                <a:srgbClr val="7FA6C8"/>
              </a:solid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Rectangle 182"/>
              <p:cNvSpPr>
                <a:spLocks noChangeArrowheads="1"/>
              </p:cNvSpPr>
              <p:nvPr/>
            </p:nvSpPr>
            <p:spPr bwMode="auto">
              <a:xfrm>
                <a:off x="3367" y="2264"/>
                <a:ext cx="127" cy="12"/>
              </a:xfrm>
              <a:prstGeom prst="rect">
                <a:avLst/>
              </a:prstGeom>
              <a:solidFill>
                <a:srgbClr val="004264"/>
              </a:solid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Rectangle 183"/>
              <p:cNvSpPr>
                <a:spLocks noChangeArrowheads="1"/>
              </p:cNvSpPr>
              <p:nvPr/>
            </p:nvSpPr>
            <p:spPr bwMode="auto">
              <a:xfrm>
                <a:off x="3367" y="2264"/>
                <a:ext cx="127" cy="12"/>
              </a:xfrm>
              <a:prstGeom prst="rect">
                <a:avLst/>
              </a:prstGeom>
              <a:noFill/>
              <a:ln w="3175">
                <a:solidFill>
                  <a:srgbClr val="1F1A17"/>
                </a:solid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Rectangle 184"/>
              <p:cNvSpPr>
                <a:spLocks noChangeArrowheads="1"/>
              </p:cNvSpPr>
              <p:nvPr/>
            </p:nvSpPr>
            <p:spPr bwMode="auto">
              <a:xfrm>
                <a:off x="3352" y="2321"/>
                <a:ext cx="154" cy="115"/>
              </a:xfrm>
              <a:prstGeom prst="rect">
                <a:avLst/>
              </a:prstGeom>
              <a:solidFill>
                <a:srgbClr val="7FA6C8"/>
              </a:solid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Rectangle 185"/>
              <p:cNvSpPr>
                <a:spLocks noChangeArrowheads="1"/>
              </p:cNvSpPr>
              <p:nvPr/>
            </p:nvSpPr>
            <p:spPr bwMode="auto">
              <a:xfrm>
                <a:off x="3352" y="2446"/>
                <a:ext cx="154" cy="231"/>
              </a:xfrm>
              <a:prstGeom prst="rect">
                <a:avLst/>
              </a:prstGeom>
              <a:solidFill>
                <a:srgbClr val="7FA6C8"/>
              </a:solid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Rectangle 186"/>
              <p:cNvSpPr>
                <a:spLocks noChangeArrowheads="1"/>
              </p:cNvSpPr>
              <p:nvPr/>
            </p:nvSpPr>
            <p:spPr bwMode="auto">
              <a:xfrm>
                <a:off x="3367" y="2347"/>
                <a:ext cx="127" cy="12"/>
              </a:xfrm>
              <a:prstGeom prst="rect">
                <a:avLst/>
              </a:prstGeom>
              <a:solidFill>
                <a:srgbClr val="004264"/>
              </a:solidFill>
              <a:ln w="9525">
                <a:no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Rectangle 187"/>
              <p:cNvSpPr>
                <a:spLocks noChangeArrowheads="1"/>
              </p:cNvSpPr>
              <p:nvPr/>
            </p:nvSpPr>
            <p:spPr bwMode="auto">
              <a:xfrm>
                <a:off x="3367" y="2347"/>
                <a:ext cx="127" cy="12"/>
              </a:xfrm>
              <a:prstGeom prst="rect">
                <a:avLst/>
              </a:prstGeom>
              <a:noFill/>
              <a:ln w="3175">
                <a:solidFill>
                  <a:srgbClr val="1F1A17"/>
                </a:solidFill>
                <a:miter lim="800000"/>
                <a:headEnd/>
                <a:tailEnd/>
              </a:ln>
            </p:spPr>
            <p:txBody>
              <a:bodyPr wrap="square">
                <a:noAutofit/>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71" name="直接箭头连接符 70"/>
            <p:cNvCxnSpPr/>
            <p:nvPr/>
          </p:nvCxnSpPr>
          <p:spPr bwMode="auto">
            <a:xfrm flipV="1">
              <a:off x="2518861" y="5289928"/>
              <a:ext cx="2609644" cy="1"/>
            </a:xfrm>
            <a:prstGeom prst="straightConnector1">
              <a:avLst/>
            </a:prstGeom>
            <a:solidFill>
              <a:srgbClr val="FFCC66"/>
            </a:solidFill>
            <a:ln w="19050" cap="rnd" cmpd="sng" algn="ctr">
              <a:solidFill>
                <a:schemeClr val="bg1">
                  <a:lumMod val="65000"/>
                </a:schemeClr>
              </a:solidFill>
              <a:prstDash val="solid"/>
              <a:round/>
              <a:headEnd type="triangle" w="med" len="med"/>
              <a:tailEnd type="triangle" w="med" len="med"/>
            </a:ln>
            <a:effectLst/>
          </p:spPr>
        </p:cxnSp>
        <p:cxnSp>
          <p:nvCxnSpPr>
            <p:cNvPr id="72" name="直接箭头连接符 71"/>
            <p:cNvCxnSpPr/>
            <p:nvPr/>
          </p:nvCxnSpPr>
          <p:spPr bwMode="auto">
            <a:xfrm>
              <a:off x="4814260" y="3735539"/>
              <a:ext cx="1878279" cy="0"/>
            </a:xfrm>
            <a:prstGeom prst="straightConnector1">
              <a:avLst/>
            </a:prstGeom>
            <a:solidFill>
              <a:srgbClr val="FFCC66"/>
            </a:solidFill>
            <a:ln w="12700" cap="rnd" cmpd="sng" algn="ctr">
              <a:solidFill>
                <a:schemeClr val="bg1">
                  <a:lumMod val="65000"/>
                </a:schemeClr>
              </a:solidFill>
              <a:prstDash val="dash"/>
              <a:round/>
              <a:headEnd type="none" w="med" len="med"/>
              <a:tailEnd type="triangle" w="med" len="med"/>
            </a:ln>
            <a:effectLst/>
          </p:spPr>
        </p:cxnSp>
        <p:pic>
          <p:nvPicPr>
            <p:cNvPr id="73" name="Picture 8" descr="图片8"/>
            <p:cNvPicPr>
              <a:picLocks noChangeAspect="1" noChangeArrowheads="1"/>
            </p:cNvPicPr>
            <p:nvPr/>
          </p:nvPicPr>
          <p:blipFill>
            <a:blip r:embed="rId8" cstate="print"/>
            <a:srcRect/>
            <a:stretch>
              <a:fillRect/>
            </a:stretch>
          </p:blipFill>
          <p:spPr bwMode="auto">
            <a:xfrm>
              <a:off x="1605228" y="5124118"/>
              <a:ext cx="935996" cy="449918"/>
            </a:xfrm>
            <a:prstGeom prst="rect">
              <a:avLst/>
            </a:prstGeom>
            <a:noFill/>
            <a:ln w="9525">
              <a:noFill/>
              <a:miter lim="800000"/>
              <a:headEnd/>
              <a:tailEnd/>
            </a:ln>
          </p:spPr>
        </p:pic>
        <p:sp>
          <p:nvSpPr>
            <p:cNvPr id="74" name="TextBox 24"/>
            <p:cNvSpPr txBox="1"/>
            <p:nvPr/>
          </p:nvSpPr>
          <p:spPr>
            <a:xfrm>
              <a:off x="6239437" y="4491256"/>
              <a:ext cx="1631252" cy="1317347"/>
            </a:xfrm>
            <a:prstGeom prst="rect">
              <a:avLst/>
            </a:prstGeom>
            <a:noFill/>
          </p:spPr>
          <p:txBody>
            <a:bodyPr wrap="square" lIns="35999" tIns="60966" rIns="35999" bIns="60966" rtlCol="0">
              <a:noAutofit/>
            </a:bodyPr>
            <a:lstStyle/>
            <a:p>
              <a:pPr defTabSz="914309" fontAlgn="ctr"/>
              <a:r>
                <a:rPr lang="en-US" sz="1200" dirty="0" smtClean="0">
                  <a:latin typeface="Huawei Sans" panose="020C0503030203020204" pitchFamily="34" charset="0"/>
                </a:rPr>
                <a:t>Fault monitoring</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dirty="0" smtClean="0">
                  <a:latin typeface="Huawei Sans" panose="020C0503030203020204" pitchFamily="34" charset="0"/>
                </a:rPr>
                <a:t>Remote inspection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dirty="0" smtClean="0">
                  <a:latin typeface="Huawei Sans" panose="020C0503030203020204" pitchFamily="34" charset="0"/>
                </a:rPr>
                <a:t>Remote log collection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dirty="0" smtClean="0">
                  <a:latin typeface="Huawei Sans" panose="020C0503030203020204" pitchFamily="34" charset="0"/>
                </a:rPr>
                <a:t>Capacity forecasting</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dirty="0" smtClean="0">
                  <a:latin typeface="Huawei Sans" panose="020C0503030203020204" pitchFamily="34" charset="0"/>
                </a:rPr>
                <a:t>Performance exception analysis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dirty="0" smtClean="0">
                  <a:latin typeface="Huawei Sans" panose="020C0503030203020204" pitchFamily="34" charset="0"/>
                </a:rPr>
                <a:t>Disk prediction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TextBox 24"/>
            <p:cNvSpPr txBox="1"/>
            <p:nvPr/>
          </p:nvSpPr>
          <p:spPr>
            <a:xfrm>
              <a:off x="5037605" y="5232127"/>
              <a:ext cx="1280124" cy="425526"/>
            </a:xfrm>
            <a:prstGeom prst="rect">
              <a:avLst/>
            </a:prstGeom>
            <a:noFill/>
          </p:spPr>
          <p:txBody>
            <a:bodyPr wrap="square" lIns="121931" tIns="60966" rIns="121931" bIns="60966" rtlCol="0">
              <a:noAutofit/>
            </a:bodyPr>
            <a:lstStyle/>
            <a:p>
              <a:pPr algn="ctr" defTabSz="914309" fontAlgn="ctr"/>
              <a:r>
                <a:rPr lang="en-US" sz="1200" b="1" dirty="0" smtClean="0">
                  <a:latin typeface="Huawei Sans" panose="020C0503030203020204" pitchFamily="34" charset="0"/>
                </a:rPr>
                <a:t>Maintenance host</a:t>
              </a:r>
              <a:endParaRPr lang="en-US" sz="1200" b="1" dirty="0">
                <a:latin typeface="Huawei Sans" panose="020C0503030203020204" pitchFamily="34" charset="0"/>
              </a:endParaRPr>
            </a:p>
          </p:txBody>
        </p:sp>
        <p:sp>
          <p:nvSpPr>
            <p:cNvPr id="76" name="矩形 75"/>
            <p:cNvSpPr/>
            <p:nvPr/>
          </p:nvSpPr>
          <p:spPr>
            <a:xfrm>
              <a:off x="1816740" y="4775350"/>
              <a:ext cx="680603" cy="374658"/>
            </a:xfrm>
            <a:prstGeom prst="rect">
              <a:avLst/>
            </a:prstGeom>
            <a:noFill/>
            <a:ln>
              <a:noFill/>
            </a:ln>
          </p:spPr>
          <p:txBody>
            <a:bodyPr wrap="square" lIns="91411" tIns="45706" rIns="91411" bIns="45706" anchor="ctr">
              <a:noAutofit/>
            </a:bodyPr>
            <a:lstStyle/>
            <a:p>
              <a:pPr defTabSz="914050" eaLnBrk="0" fontAlgn="ctr" hangingPunct="0">
                <a:defRPr/>
              </a:pPr>
              <a:r>
                <a:rPr lang="en-US" sz="1200" b="1" dirty="0" smtClean="0">
                  <a:latin typeface="Huawei Sans" panose="020C0503030203020204" pitchFamily="34" charset="0"/>
                </a:rPr>
                <a:t>Server</a:t>
              </a: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77" name="图片 7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60362" y="2442681"/>
              <a:ext cx="129462" cy="319024"/>
            </a:xfrm>
            <a:prstGeom prst="rect">
              <a:avLst/>
            </a:prstGeom>
          </p:spPr>
        </p:pic>
        <p:pic>
          <p:nvPicPr>
            <p:cNvPr id="78" name="图片 7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317231" y="2442681"/>
              <a:ext cx="129462" cy="319024"/>
            </a:xfrm>
            <a:prstGeom prst="rect">
              <a:avLst/>
            </a:prstGeom>
          </p:spPr>
        </p:pic>
        <p:pic>
          <p:nvPicPr>
            <p:cNvPr id="79" name="图片 7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317231" y="4321029"/>
              <a:ext cx="129462" cy="319024"/>
            </a:xfrm>
            <a:prstGeom prst="rect">
              <a:avLst/>
            </a:prstGeom>
          </p:spPr>
        </p:pic>
        <p:sp>
          <p:nvSpPr>
            <p:cNvPr id="80" name="圆角矩形 79"/>
            <p:cNvSpPr/>
            <p:nvPr/>
          </p:nvSpPr>
          <p:spPr>
            <a:xfrm>
              <a:off x="1258172" y="2877723"/>
              <a:ext cx="3645836" cy="2983449"/>
            </a:xfrm>
            <a:prstGeom prst="roundRect">
              <a:avLst>
                <a:gd name="adj" fmla="val 4727"/>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fontAlgn="ctr"/>
              <a:endParaRPr lang="en-US"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TextBox 24"/>
            <p:cNvSpPr txBox="1"/>
            <p:nvPr/>
          </p:nvSpPr>
          <p:spPr>
            <a:xfrm>
              <a:off x="1736788" y="4189963"/>
              <a:ext cx="844726" cy="668678"/>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Hardware layer</a:t>
              </a:r>
              <a:endParaRPr lang="en-US" sz="1200" b="1" dirty="0">
                <a:latin typeface="Huawei Sans" panose="020C0503030203020204" pitchFamily="34" charset="0"/>
              </a:endParaRPr>
            </a:p>
          </p:txBody>
        </p:sp>
        <p:cxnSp>
          <p:nvCxnSpPr>
            <p:cNvPr id="82" name="直接箭头连接符 81"/>
            <p:cNvCxnSpPr/>
            <p:nvPr/>
          </p:nvCxnSpPr>
          <p:spPr bwMode="auto">
            <a:xfrm>
              <a:off x="6195717" y="4227229"/>
              <a:ext cx="498658" cy="0"/>
            </a:xfrm>
            <a:prstGeom prst="straightConnector1">
              <a:avLst/>
            </a:prstGeom>
            <a:solidFill>
              <a:srgbClr val="FFCC66"/>
            </a:solidFill>
            <a:ln w="12700" cap="rnd" cmpd="sng" algn="ctr">
              <a:solidFill>
                <a:schemeClr val="bg1">
                  <a:lumMod val="50000"/>
                </a:schemeClr>
              </a:solidFill>
              <a:prstDash val="solid"/>
              <a:round/>
              <a:headEnd type="none" w="med" len="med"/>
              <a:tailEnd type="none" w="med" len="med"/>
            </a:ln>
            <a:effectLst/>
          </p:spPr>
        </p:cxnSp>
        <p:cxnSp>
          <p:nvCxnSpPr>
            <p:cNvPr id="83" name="直接箭头连接符 400"/>
            <p:cNvCxnSpPr/>
            <p:nvPr/>
          </p:nvCxnSpPr>
          <p:spPr bwMode="auto">
            <a:xfrm>
              <a:off x="6219644" y="4502606"/>
              <a:ext cx="1828413" cy="0"/>
            </a:xfrm>
            <a:prstGeom prst="straightConnector1">
              <a:avLst/>
            </a:prstGeom>
            <a:solidFill>
              <a:srgbClr val="FFCC66"/>
            </a:solidFill>
            <a:ln w="19050" cap="rnd" cmpd="sng" algn="ctr">
              <a:solidFill>
                <a:schemeClr val="bg1">
                  <a:lumMod val="50000"/>
                </a:schemeClr>
              </a:solidFill>
              <a:prstDash val="solid"/>
              <a:round/>
              <a:headEnd type="none" w="med" len="med"/>
              <a:tailEnd type="triangle" w="med" len="med"/>
            </a:ln>
            <a:effectLst/>
          </p:spPr>
        </p:cxnSp>
        <p:pic>
          <p:nvPicPr>
            <p:cNvPr id="84" name="图片 8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60362" y="4321029"/>
              <a:ext cx="129462" cy="319024"/>
            </a:xfrm>
            <a:prstGeom prst="rect">
              <a:avLst/>
            </a:prstGeom>
          </p:spPr>
        </p:pic>
        <p:pic>
          <p:nvPicPr>
            <p:cNvPr id="85" name="图片 8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549405" y="2442681"/>
              <a:ext cx="129462" cy="319024"/>
            </a:xfrm>
            <a:prstGeom prst="rect">
              <a:avLst/>
            </a:prstGeom>
          </p:spPr>
        </p:pic>
        <p:pic>
          <p:nvPicPr>
            <p:cNvPr id="86" name="图片 8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581881" y="4321029"/>
              <a:ext cx="129462" cy="319024"/>
            </a:xfrm>
            <a:prstGeom prst="rect">
              <a:avLst/>
            </a:prstGeom>
          </p:spPr>
        </p:pic>
        <p:pic>
          <p:nvPicPr>
            <p:cNvPr id="87" name="图片 8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27832" y="2442681"/>
              <a:ext cx="129462" cy="319024"/>
            </a:xfrm>
            <a:prstGeom prst="rect">
              <a:avLst/>
            </a:prstGeom>
          </p:spPr>
        </p:pic>
        <p:pic>
          <p:nvPicPr>
            <p:cNvPr id="88" name="图片 8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27832" y="4321029"/>
              <a:ext cx="129462" cy="319024"/>
            </a:xfrm>
            <a:prstGeom prst="rect">
              <a:avLst/>
            </a:prstGeom>
          </p:spPr>
        </p:pic>
        <p:sp>
          <p:nvSpPr>
            <p:cNvPr id="89" name="TextBox 24"/>
            <p:cNvSpPr txBox="1"/>
            <p:nvPr/>
          </p:nvSpPr>
          <p:spPr>
            <a:xfrm rot="16200000">
              <a:off x="8561099" y="3402658"/>
              <a:ext cx="684169" cy="270018"/>
            </a:xfrm>
            <a:prstGeom prst="rect">
              <a:avLst/>
            </a:prstGeom>
            <a:noFill/>
          </p:spPr>
          <p:txBody>
            <a:bodyPr wrap="square" lIns="35999" tIns="60966" rIns="35999" bIns="60966" rtlCol="0">
              <a:noAutofit/>
            </a:bodyPr>
            <a:lstStyle/>
            <a:p>
              <a:pPr algn="ctr" defTabSz="914309" fontAlgn="ctr"/>
              <a:r>
                <a:rPr lang="en-US" sz="1200" b="1" dirty="0" smtClean="0">
                  <a:latin typeface="Huawei Sans" panose="020C0503030203020204" pitchFamily="34" charset="0"/>
                </a:rPr>
                <a:t>Internet</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文本框 89"/>
            <p:cNvSpPr txBox="1"/>
            <p:nvPr/>
          </p:nvSpPr>
          <p:spPr>
            <a:xfrm>
              <a:off x="1657692" y="2045647"/>
              <a:ext cx="1413464" cy="334333"/>
            </a:xfrm>
            <a:prstGeom prst="rect">
              <a:avLst/>
            </a:prstGeom>
            <a:noFill/>
          </p:spPr>
          <p:txBody>
            <a:bodyPr wrap="square" rtlCol="0">
              <a:noAutofit/>
            </a:bodyPr>
            <a:lstStyle/>
            <a:p>
              <a:pPr fontAlgn="ctr"/>
              <a:r>
                <a:rPr lang="en-US" sz="1600" dirty="0" err="1" smtClean="0">
                  <a:latin typeface="Huawei Sans" panose="020C0503030203020204" pitchFamily="34" charset="0"/>
                </a:rPr>
                <a:t>ManageOne</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91" name="组合 90"/>
            <p:cNvGrpSpPr/>
            <p:nvPr/>
          </p:nvGrpSpPr>
          <p:grpSpPr>
            <a:xfrm>
              <a:off x="1223671" y="2017040"/>
              <a:ext cx="369424" cy="436856"/>
              <a:chOff x="1320800" y="873125"/>
              <a:chExt cx="557213" cy="414338"/>
            </a:xfrm>
            <a:solidFill>
              <a:srgbClr val="30B5C5"/>
            </a:solidFill>
          </p:grpSpPr>
          <p:sp>
            <p:nvSpPr>
              <p:cNvPr id="92"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9" name="组合 176"/>
            <p:cNvGrpSpPr/>
            <p:nvPr/>
          </p:nvGrpSpPr>
          <p:grpSpPr>
            <a:xfrm>
              <a:off x="1537526" y="3163765"/>
              <a:ext cx="454449" cy="300779"/>
              <a:chOff x="573088" y="1888583"/>
              <a:chExt cx="492125" cy="315912"/>
            </a:xfrm>
            <a:solidFill>
              <a:srgbClr val="30B5C5"/>
            </a:solidFill>
          </p:grpSpPr>
          <p:sp>
            <p:nvSpPr>
              <p:cNvPr id="120" name="Freeform 11"/>
              <p:cNvSpPr>
                <a:spLocks noEditPoints="1"/>
              </p:cNvSpPr>
              <p:nvPr/>
            </p:nvSpPr>
            <p:spPr bwMode="auto">
              <a:xfrm>
                <a:off x="661988" y="2042570"/>
                <a:ext cx="336550" cy="84137"/>
              </a:xfrm>
              <a:custGeom>
                <a:avLst/>
                <a:gdLst>
                  <a:gd name="T0" fmla="*/ 0 w 90"/>
                  <a:gd name="T1" fmla="*/ 13 h 22"/>
                  <a:gd name="T2" fmla="*/ 9 w 90"/>
                  <a:gd name="T3" fmla="*/ 22 h 22"/>
                  <a:gd name="T4" fmla="*/ 81 w 90"/>
                  <a:gd name="T5" fmla="*/ 22 h 22"/>
                  <a:gd name="T6" fmla="*/ 90 w 90"/>
                  <a:gd name="T7" fmla="*/ 13 h 22"/>
                  <a:gd name="T8" fmla="*/ 90 w 90"/>
                  <a:gd name="T9" fmla="*/ 9 h 22"/>
                  <a:gd name="T10" fmla="*/ 81 w 90"/>
                  <a:gd name="T11" fmla="*/ 0 h 22"/>
                  <a:gd name="T12" fmla="*/ 9 w 90"/>
                  <a:gd name="T13" fmla="*/ 0 h 22"/>
                  <a:gd name="T14" fmla="*/ 0 w 90"/>
                  <a:gd name="T15" fmla="*/ 9 h 22"/>
                  <a:gd name="T16" fmla="*/ 0 w 90"/>
                  <a:gd name="T17" fmla="*/ 13 h 22"/>
                  <a:gd name="T18" fmla="*/ 5 w 90"/>
                  <a:gd name="T19" fmla="*/ 9 h 22"/>
                  <a:gd name="T20" fmla="*/ 9 w 90"/>
                  <a:gd name="T21" fmla="*/ 6 h 22"/>
                  <a:gd name="T22" fmla="*/ 81 w 90"/>
                  <a:gd name="T23" fmla="*/ 6 h 22"/>
                  <a:gd name="T24" fmla="*/ 85 w 90"/>
                  <a:gd name="T25" fmla="*/ 9 h 22"/>
                  <a:gd name="T26" fmla="*/ 85 w 90"/>
                  <a:gd name="T27" fmla="*/ 13 h 22"/>
                  <a:gd name="T28" fmla="*/ 81 w 90"/>
                  <a:gd name="T29" fmla="*/ 17 h 22"/>
                  <a:gd name="T30" fmla="*/ 9 w 90"/>
                  <a:gd name="T31" fmla="*/ 17 h 22"/>
                  <a:gd name="T32" fmla="*/ 5 w 90"/>
                  <a:gd name="T33" fmla="*/ 13 h 22"/>
                  <a:gd name="T34" fmla="*/ 5 w 90"/>
                  <a:gd name="T3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2">
                    <a:moveTo>
                      <a:pt x="0" y="13"/>
                    </a:moveTo>
                    <a:cubicBezTo>
                      <a:pt x="0" y="18"/>
                      <a:pt x="4" y="22"/>
                      <a:pt x="9" y="22"/>
                    </a:cubicBezTo>
                    <a:cubicBezTo>
                      <a:pt x="81" y="22"/>
                      <a:pt x="81" y="22"/>
                      <a:pt x="81" y="22"/>
                    </a:cubicBezTo>
                    <a:cubicBezTo>
                      <a:pt x="86" y="22"/>
                      <a:pt x="90" y="18"/>
                      <a:pt x="90" y="13"/>
                    </a:cubicBezTo>
                    <a:cubicBezTo>
                      <a:pt x="90" y="9"/>
                      <a:pt x="90" y="9"/>
                      <a:pt x="90" y="9"/>
                    </a:cubicBezTo>
                    <a:cubicBezTo>
                      <a:pt x="90" y="4"/>
                      <a:pt x="86" y="0"/>
                      <a:pt x="81" y="0"/>
                    </a:cubicBezTo>
                    <a:cubicBezTo>
                      <a:pt x="9" y="0"/>
                      <a:pt x="9" y="0"/>
                      <a:pt x="9" y="0"/>
                    </a:cubicBezTo>
                    <a:cubicBezTo>
                      <a:pt x="4" y="0"/>
                      <a:pt x="0" y="4"/>
                      <a:pt x="0" y="9"/>
                    </a:cubicBezTo>
                    <a:lnTo>
                      <a:pt x="0" y="13"/>
                    </a:lnTo>
                    <a:close/>
                    <a:moveTo>
                      <a:pt x="5" y="9"/>
                    </a:moveTo>
                    <a:cubicBezTo>
                      <a:pt x="5" y="7"/>
                      <a:pt x="7" y="6"/>
                      <a:pt x="9" y="6"/>
                    </a:cubicBezTo>
                    <a:cubicBezTo>
                      <a:pt x="81" y="6"/>
                      <a:pt x="81" y="6"/>
                      <a:pt x="81" y="6"/>
                    </a:cubicBezTo>
                    <a:cubicBezTo>
                      <a:pt x="83" y="6"/>
                      <a:pt x="85" y="7"/>
                      <a:pt x="85" y="9"/>
                    </a:cubicBezTo>
                    <a:cubicBezTo>
                      <a:pt x="85" y="13"/>
                      <a:pt x="85" y="13"/>
                      <a:pt x="85" y="13"/>
                    </a:cubicBezTo>
                    <a:cubicBezTo>
                      <a:pt x="85" y="15"/>
                      <a:pt x="83" y="17"/>
                      <a:pt x="81" y="17"/>
                    </a:cubicBezTo>
                    <a:cubicBezTo>
                      <a:pt x="9" y="17"/>
                      <a:pt x="9" y="17"/>
                      <a:pt x="9" y="17"/>
                    </a:cubicBezTo>
                    <a:cubicBezTo>
                      <a:pt x="7" y="17"/>
                      <a:pt x="5" y="15"/>
                      <a:pt x="5" y="13"/>
                    </a:cubicBez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Oval 12"/>
              <p:cNvSpPr>
                <a:spLocks noChangeArrowheads="1"/>
              </p:cNvSpPr>
              <p:nvPr/>
            </p:nvSpPr>
            <p:spPr bwMode="auto">
              <a:xfrm>
                <a:off x="1001713" y="2128838"/>
                <a:ext cx="30162"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Freeform 13"/>
              <p:cNvSpPr>
                <a:spLocks/>
              </p:cNvSpPr>
              <p:nvPr/>
            </p:nvSpPr>
            <p:spPr bwMode="auto">
              <a:xfrm>
                <a:off x="661988" y="2145758"/>
                <a:ext cx="336550" cy="23812"/>
              </a:xfrm>
              <a:custGeom>
                <a:avLst/>
                <a:gdLst>
                  <a:gd name="T0" fmla="*/ 3 w 90"/>
                  <a:gd name="T1" fmla="*/ 6 h 6"/>
                  <a:gd name="T2" fmla="*/ 87 w 90"/>
                  <a:gd name="T3" fmla="*/ 6 h 6"/>
                  <a:gd name="T4" fmla="*/ 90 w 90"/>
                  <a:gd name="T5" fmla="*/ 3 h 6"/>
                  <a:gd name="T6" fmla="*/ 87 w 90"/>
                  <a:gd name="T7" fmla="*/ 0 h 6"/>
                  <a:gd name="T8" fmla="*/ 3 w 90"/>
                  <a:gd name="T9" fmla="*/ 0 h 6"/>
                  <a:gd name="T10" fmla="*/ 0 w 90"/>
                  <a:gd name="T11" fmla="*/ 3 h 6"/>
                  <a:gd name="T12" fmla="*/ 3 w 9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0" h="6">
                    <a:moveTo>
                      <a:pt x="3" y="6"/>
                    </a:moveTo>
                    <a:cubicBezTo>
                      <a:pt x="87" y="6"/>
                      <a:pt x="87" y="6"/>
                      <a:pt x="87" y="6"/>
                    </a:cubicBezTo>
                    <a:cubicBezTo>
                      <a:pt x="89" y="6"/>
                      <a:pt x="90" y="4"/>
                      <a:pt x="90" y="3"/>
                    </a:cubicBezTo>
                    <a:cubicBezTo>
                      <a:pt x="90" y="1"/>
                      <a:pt x="89" y="0"/>
                      <a:pt x="8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Freeform 42"/>
              <p:cNvSpPr>
                <a:spLocks noEditPoints="1"/>
              </p:cNvSpPr>
              <p:nvPr/>
            </p:nvSpPr>
            <p:spPr bwMode="auto">
              <a:xfrm>
                <a:off x="573088" y="1888583"/>
                <a:ext cx="492125" cy="315912"/>
              </a:xfrm>
              <a:custGeom>
                <a:avLst/>
                <a:gdLst>
                  <a:gd name="T0" fmla="*/ 101 w 131"/>
                  <a:gd name="T1" fmla="*/ 22 h 82"/>
                  <a:gd name="T2" fmla="*/ 99 w 131"/>
                  <a:gd name="T3" fmla="*/ 22 h 82"/>
                  <a:gd name="T4" fmla="*/ 63 w 131"/>
                  <a:gd name="T5" fmla="*/ 0 h 82"/>
                  <a:gd name="T6" fmla="*/ 23 w 131"/>
                  <a:gd name="T7" fmla="*/ 33 h 82"/>
                  <a:gd name="T8" fmla="*/ 0 w 131"/>
                  <a:gd name="T9" fmla="*/ 58 h 82"/>
                  <a:gd name="T10" fmla="*/ 25 w 131"/>
                  <a:gd name="T11" fmla="*/ 82 h 82"/>
                  <a:gd name="T12" fmla="*/ 101 w 131"/>
                  <a:gd name="T13" fmla="*/ 82 h 82"/>
                  <a:gd name="T14" fmla="*/ 131 w 131"/>
                  <a:gd name="T15" fmla="*/ 52 h 82"/>
                  <a:gd name="T16" fmla="*/ 101 w 131"/>
                  <a:gd name="T17" fmla="*/ 22 h 82"/>
                  <a:gd name="T18" fmla="*/ 101 w 131"/>
                  <a:gd name="T19" fmla="*/ 77 h 82"/>
                  <a:gd name="T20" fmla="*/ 25 w 131"/>
                  <a:gd name="T21" fmla="*/ 77 h 82"/>
                  <a:gd name="T22" fmla="*/ 6 w 131"/>
                  <a:gd name="T23" fmla="*/ 58 h 82"/>
                  <a:gd name="T24" fmla="*/ 25 w 131"/>
                  <a:gd name="T25" fmla="*/ 38 h 82"/>
                  <a:gd name="T26" fmla="*/ 28 w 131"/>
                  <a:gd name="T27" fmla="*/ 39 h 82"/>
                  <a:gd name="T28" fmla="*/ 28 w 131"/>
                  <a:gd name="T29" fmla="*/ 37 h 82"/>
                  <a:gd name="T30" fmla="*/ 29 w 131"/>
                  <a:gd name="T31" fmla="*/ 33 h 82"/>
                  <a:gd name="T32" fmla="*/ 29 w 131"/>
                  <a:gd name="T33" fmla="*/ 33 h 82"/>
                  <a:gd name="T34" fmla="*/ 29 w 131"/>
                  <a:gd name="T35" fmla="*/ 32 h 82"/>
                  <a:gd name="T36" fmla="*/ 29 w 131"/>
                  <a:gd name="T37" fmla="*/ 32 h 82"/>
                  <a:gd name="T38" fmla="*/ 63 w 131"/>
                  <a:gd name="T39" fmla="*/ 6 h 82"/>
                  <a:gd name="T40" fmla="*/ 94 w 131"/>
                  <a:gd name="T41" fmla="*/ 23 h 82"/>
                  <a:gd name="T42" fmla="*/ 83 w 131"/>
                  <a:gd name="T43" fmla="*/ 28 h 82"/>
                  <a:gd name="T44" fmla="*/ 83 w 131"/>
                  <a:gd name="T45" fmla="*/ 32 h 82"/>
                  <a:gd name="T46" fmla="*/ 87 w 131"/>
                  <a:gd name="T47" fmla="*/ 32 h 82"/>
                  <a:gd name="T48" fmla="*/ 98 w 131"/>
                  <a:gd name="T49" fmla="*/ 28 h 82"/>
                  <a:gd name="T50" fmla="*/ 101 w 131"/>
                  <a:gd name="T51" fmla="*/ 28 h 82"/>
                  <a:gd name="T52" fmla="*/ 126 w 131"/>
                  <a:gd name="T53" fmla="*/ 52 h 82"/>
                  <a:gd name="T54" fmla="*/ 101 w 131"/>
                  <a:gd name="T5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82">
                    <a:moveTo>
                      <a:pt x="101" y="22"/>
                    </a:moveTo>
                    <a:cubicBezTo>
                      <a:pt x="101" y="22"/>
                      <a:pt x="100" y="22"/>
                      <a:pt x="99" y="22"/>
                    </a:cubicBezTo>
                    <a:cubicBezTo>
                      <a:pt x="92" y="9"/>
                      <a:pt x="78" y="0"/>
                      <a:pt x="63" y="0"/>
                    </a:cubicBezTo>
                    <a:cubicBezTo>
                      <a:pt x="44" y="0"/>
                      <a:pt x="27" y="14"/>
                      <a:pt x="23" y="33"/>
                    </a:cubicBezTo>
                    <a:cubicBezTo>
                      <a:pt x="11" y="34"/>
                      <a:pt x="0" y="45"/>
                      <a:pt x="0" y="58"/>
                    </a:cubicBezTo>
                    <a:cubicBezTo>
                      <a:pt x="0" y="71"/>
                      <a:pt x="12" y="82"/>
                      <a:pt x="25" y="82"/>
                    </a:cubicBezTo>
                    <a:cubicBezTo>
                      <a:pt x="101" y="82"/>
                      <a:pt x="101" y="82"/>
                      <a:pt x="101" y="82"/>
                    </a:cubicBezTo>
                    <a:cubicBezTo>
                      <a:pt x="118" y="82"/>
                      <a:pt x="131" y="69"/>
                      <a:pt x="131" y="52"/>
                    </a:cubicBezTo>
                    <a:cubicBezTo>
                      <a:pt x="131" y="36"/>
                      <a:pt x="118" y="22"/>
                      <a:pt x="101" y="22"/>
                    </a:cubicBezTo>
                    <a:close/>
                    <a:moveTo>
                      <a:pt x="101" y="77"/>
                    </a:moveTo>
                    <a:cubicBezTo>
                      <a:pt x="25" y="77"/>
                      <a:pt x="25" y="77"/>
                      <a:pt x="25" y="77"/>
                    </a:cubicBezTo>
                    <a:cubicBezTo>
                      <a:pt x="15" y="77"/>
                      <a:pt x="6" y="68"/>
                      <a:pt x="6" y="58"/>
                    </a:cubicBezTo>
                    <a:cubicBezTo>
                      <a:pt x="6" y="47"/>
                      <a:pt x="15" y="38"/>
                      <a:pt x="25" y="38"/>
                    </a:cubicBezTo>
                    <a:cubicBezTo>
                      <a:pt x="26" y="38"/>
                      <a:pt x="27" y="39"/>
                      <a:pt x="28" y="39"/>
                    </a:cubicBezTo>
                    <a:cubicBezTo>
                      <a:pt x="28" y="38"/>
                      <a:pt x="28" y="38"/>
                      <a:pt x="28" y="37"/>
                    </a:cubicBezTo>
                    <a:cubicBezTo>
                      <a:pt x="28" y="36"/>
                      <a:pt x="28" y="35"/>
                      <a:pt x="29" y="33"/>
                    </a:cubicBezTo>
                    <a:cubicBezTo>
                      <a:pt x="29" y="33"/>
                      <a:pt x="29" y="33"/>
                      <a:pt x="29" y="33"/>
                    </a:cubicBezTo>
                    <a:cubicBezTo>
                      <a:pt x="29" y="33"/>
                      <a:pt x="29" y="33"/>
                      <a:pt x="29" y="32"/>
                    </a:cubicBezTo>
                    <a:cubicBezTo>
                      <a:pt x="29" y="32"/>
                      <a:pt x="29" y="32"/>
                      <a:pt x="29" y="32"/>
                    </a:cubicBezTo>
                    <a:cubicBezTo>
                      <a:pt x="34" y="17"/>
                      <a:pt x="47" y="6"/>
                      <a:pt x="63" y="6"/>
                    </a:cubicBezTo>
                    <a:cubicBezTo>
                      <a:pt x="76" y="6"/>
                      <a:pt x="87" y="13"/>
                      <a:pt x="94" y="23"/>
                    </a:cubicBezTo>
                    <a:cubicBezTo>
                      <a:pt x="90" y="24"/>
                      <a:pt x="86" y="26"/>
                      <a:pt x="83" y="28"/>
                    </a:cubicBezTo>
                    <a:cubicBezTo>
                      <a:pt x="82" y="29"/>
                      <a:pt x="82" y="31"/>
                      <a:pt x="83" y="32"/>
                    </a:cubicBezTo>
                    <a:cubicBezTo>
                      <a:pt x="84" y="33"/>
                      <a:pt x="85" y="33"/>
                      <a:pt x="87" y="32"/>
                    </a:cubicBezTo>
                    <a:cubicBezTo>
                      <a:pt x="90" y="30"/>
                      <a:pt x="94" y="28"/>
                      <a:pt x="98" y="28"/>
                    </a:cubicBezTo>
                    <a:cubicBezTo>
                      <a:pt x="99" y="28"/>
                      <a:pt x="100" y="28"/>
                      <a:pt x="101" y="28"/>
                    </a:cubicBezTo>
                    <a:cubicBezTo>
                      <a:pt x="115" y="28"/>
                      <a:pt x="126" y="39"/>
                      <a:pt x="126" y="52"/>
                    </a:cubicBezTo>
                    <a:cubicBezTo>
                      <a:pt x="126" y="66"/>
                      <a:pt x="115" y="77"/>
                      <a:pt x="10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noAutofit/>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53" name="直接箭头连接符 52"/>
            <p:cNvCxnSpPr/>
            <p:nvPr/>
          </p:nvCxnSpPr>
          <p:spPr bwMode="auto">
            <a:xfrm flipV="1">
              <a:off x="3340926" y="4931016"/>
              <a:ext cx="1785197" cy="1"/>
            </a:xfrm>
            <a:prstGeom prst="straightConnector1">
              <a:avLst/>
            </a:prstGeom>
            <a:solidFill>
              <a:srgbClr val="FFCC66"/>
            </a:solidFill>
            <a:ln w="19050" cap="rnd" cmpd="sng" algn="ctr">
              <a:solidFill>
                <a:schemeClr val="bg1">
                  <a:lumMod val="65000"/>
                </a:schemeClr>
              </a:solidFill>
              <a:prstDash val="solid"/>
              <a:round/>
              <a:headEnd type="triangle" w="med" len="med"/>
              <a:tailEnd type="triangle" w="med" len="med"/>
            </a:ln>
            <a:effectLst/>
          </p:spPr>
        </p:cxnSp>
      </p:grpSp>
    </p:spTree>
    <p:extLst>
      <p:ext uri="{BB962C8B-B14F-4D97-AF65-F5344CB8AC3E}">
        <p14:creationId xmlns:p14="http://schemas.microsoft.com/office/powerpoint/2010/main" val="584581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rPr>
              <a:t>O&amp;M Overview</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O&amp;M Tools</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dirty="0" smtClean="0">
                <a:latin typeface="Huawei Sans" panose="020C0503030203020204" pitchFamily="34" charset="0"/>
              </a:rPr>
              <a:t>O&amp;M Scenarios</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274583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dirty="0" smtClean="0"/>
              <a:t>On completion of this course, you will understand:</a:t>
            </a:r>
          </a:p>
          <a:p>
            <a:pPr lvl="1"/>
            <a:r>
              <a:rPr lang="en-US" dirty="0" smtClean="0"/>
              <a:t>General O&amp;M management process</a:t>
            </a:r>
            <a:endParaRPr lang="en-US" altLang="zh-CN" dirty="0" smtClean="0">
              <a:sym typeface="Huawei Sans" panose="020C0503030203020204" pitchFamily="34" charset="0"/>
            </a:endParaRPr>
          </a:p>
          <a:p>
            <a:pPr lvl="1"/>
            <a:r>
              <a:rPr lang="en-US" dirty="0" smtClean="0"/>
              <a:t>Common storage system O&amp;M management tools</a:t>
            </a:r>
            <a:endParaRPr lang="en-US" altLang="zh-CN" dirty="0" smtClean="0">
              <a:sym typeface="Huawei Sans" panose="020C0503030203020204" pitchFamily="34" charset="0"/>
            </a:endParaRPr>
          </a:p>
          <a:p>
            <a:pPr lvl="1"/>
            <a:r>
              <a:rPr lang="en-US" dirty="0"/>
              <a:t>Processes and methods to tackle typical storage </a:t>
            </a:r>
            <a:r>
              <a:rPr lang="en-US" dirty="0" smtClean="0"/>
              <a:t>system O&amp;M scenarios</a:t>
            </a:r>
            <a:endParaRPr lang="en-US" altLang="zh-CN" dirty="0">
              <a:sym typeface="Huawei Sans" panose="020C0503030203020204" pitchFamily="34" charset="0"/>
            </a:endParaRPr>
          </a:p>
        </p:txBody>
      </p:sp>
    </p:spTree>
    <p:extLst>
      <p:ext uri="{BB962C8B-B14F-4D97-AF65-F5344CB8AC3E}">
        <p14:creationId xmlns:p14="http://schemas.microsoft.com/office/powerpoint/2010/main" val="1932403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Routine Maintenance Items</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980243" y="1413234"/>
            <a:ext cx="10100201" cy="4653843"/>
            <a:chOff x="784331" y="1224792"/>
            <a:chExt cx="10676155" cy="4985161"/>
          </a:xfrm>
        </p:grpSpPr>
        <p:sp>
          <p:nvSpPr>
            <p:cNvPr id="8" name="椭圆 7"/>
            <p:cNvSpPr/>
            <p:nvPr/>
          </p:nvSpPr>
          <p:spPr>
            <a:xfrm>
              <a:off x="2104575" y="2751349"/>
              <a:ext cx="483664" cy="483664"/>
            </a:xfrm>
            <a:prstGeom prst="ellipse">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34"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TextBox 71"/>
            <p:cNvSpPr txBox="1"/>
            <p:nvPr/>
          </p:nvSpPr>
          <p:spPr>
            <a:xfrm>
              <a:off x="2009302" y="2771739"/>
              <a:ext cx="684854" cy="450711"/>
            </a:xfrm>
            <a:prstGeom prst="rect">
              <a:avLst/>
            </a:prstGeom>
            <a:noFill/>
          </p:spPr>
          <p:txBody>
            <a:bodyPr wrap="square" rtlCol="0">
              <a:noAutofit/>
            </a:bodyPr>
            <a:lstStyle/>
            <a:p>
              <a:pPr algn="ctr" fontAlgn="ctr"/>
              <a:r>
                <a:rPr lang="en-US" sz="2134" dirty="0" smtClean="0">
                  <a:solidFill>
                    <a:schemeClr val="bg1"/>
                  </a:solidFill>
                  <a:latin typeface="Huawei Sans" panose="020C0503030203020204" pitchFamily="34" charset="0"/>
                </a:rPr>
                <a:t>01</a:t>
              </a:r>
              <a:endParaRPr lang="en-US" altLang="zh-CN" sz="2134"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任意多边形 3"/>
            <p:cNvSpPr/>
            <p:nvPr/>
          </p:nvSpPr>
          <p:spPr bwMode="auto">
            <a:xfrm>
              <a:off x="784331" y="3079811"/>
              <a:ext cx="3124154" cy="2781563"/>
            </a:xfrm>
            <a:custGeom>
              <a:avLst/>
              <a:gdLst>
                <a:gd name="connsiteX0" fmla="*/ 0 w 2342573"/>
                <a:gd name="connsiteY0" fmla="*/ 0 h 2489720"/>
                <a:gd name="connsiteX1" fmla="*/ 2342573 w 2342573"/>
                <a:gd name="connsiteY1" fmla="*/ 0 h 2489720"/>
                <a:gd name="connsiteX2" fmla="*/ 2342573 w 2342573"/>
                <a:gd name="connsiteY2" fmla="*/ 2489720 h 2489720"/>
                <a:gd name="connsiteX3" fmla="*/ 0 w 2342573"/>
                <a:gd name="connsiteY3" fmla="*/ 2489720 h 2489720"/>
                <a:gd name="connsiteX4" fmla="*/ 0 w 2342573"/>
                <a:gd name="connsiteY4" fmla="*/ 0 h 2489720"/>
                <a:gd name="connsiteX0" fmla="*/ 0 w 2342573"/>
                <a:gd name="connsiteY0" fmla="*/ 463 h 2490183"/>
                <a:gd name="connsiteX1" fmla="*/ 981740 w 2342573"/>
                <a:gd name="connsiteY1" fmla="*/ 0 h 2490183"/>
                <a:gd name="connsiteX2" fmla="*/ 2342573 w 2342573"/>
                <a:gd name="connsiteY2" fmla="*/ 463 h 2490183"/>
                <a:gd name="connsiteX3" fmla="*/ 2342573 w 2342573"/>
                <a:gd name="connsiteY3" fmla="*/ 2490183 h 2490183"/>
                <a:gd name="connsiteX4" fmla="*/ 0 w 2342573"/>
                <a:gd name="connsiteY4" fmla="*/ 2490183 h 2490183"/>
                <a:gd name="connsiteX5" fmla="*/ 0 w 2342573"/>
                <a:gd name="connsiteY5"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5225 h 2494945"/>
                <a:gd name="connsiteX1" fmla="*/ 807050 w 2342573"/>
                <a:gd name="connsiteY1" fmla="*/ 4762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980087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14750 h 2504470"/>
                <a:gd name="connsiteX1" fmla="*/ 1024475 w 2342573"/>
                <a:gd name="connsiteY1" fmla="*/ 9525 h 2504470"/>
                <a:gd name="connsiteX2" fmla="*/ 1343309 w 2342573"/>
                <a:gd name="connsiteY2" fmla="*/ 0 h 2504470"/>
                <a:gd name="connsiteX3" fmla="*/ 2342573 w 2342573"/>
                <a:gd name="connsiteY3" fmla="*/ 14750 h 2504470"/>
                <a:gd name="connsiteX4" fmla="*/ 2342573 w 2342573"/>
                <a:gd name="connsiteY4" fmla="*/ 2504470 h 2504470"/>
                <a:gd name="connsiteX5" fmla="*/ 0 w 2342573"/>
                <a:gd name="connsiteY5" fmla="*/ 2504470 h 2504470"/>
                <a:gd name="connsiteX6" fmla="*/ 0 w 2342573"/>
                <a:gd name="connsiteY6" fmla="*/ 14750 h 2504470"/>
                <a:gd name="connsiteX0" fmla="*/ 0 w 2342573"/>
                <a:gd name="connsiteY0" fmla="*/ 5225 h 2494945"/>
                <a:gd name="connsiteX1" fmla="*/ 1024475 w 2342573"/>
                <a:gd name="connsiteY1" fmla="*/ 0 h 2494945"/>
                <a:gd name="connsiteX2" fmla="*/ 1343309 w 2342573"/>
                <a:gd name="connsiteY2" fmla="*/ 793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2834 w 2342573"/>
                <a:gd name="connsiteY2" fmla="*/ 31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77787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11609 h 2501329"/>
                <a:gd name="connsiteX1" fmla="*/ 1038762 w 2342573"/>
                <a:gd name="connsiteY1" fmla="*/ 15874 h 2501329"/>
                <a:gd name="connsiteX2" fmla="*/ 1316197 w 2342573"/>
                <a:gd name="connsiteY2" fmla="*/ 0 h 2501329"/>
                <a:gd name="connsiteX3" fmla="*/ 2342573 w 2342573"/>
                <a:gd name="connsiteY3" fmla="*/ 11609 h 2501329"/>
                <a:gd name="connsiteX4" fmla="*/ 2342573 w 2342573"/>
                <a:gd name="connsiteY4" fmla="*/ 2501329 h 2501329"/>
                <a:gd name="connsiteX5" fmla="*/ 0 w 2342573"/>
                <a:gd name="connsiteY5" fmla="*/ 2501329 h 2501329"/>
                <a:gd name="connsiteX6" fmla="*/ 0 w 2342573"/>
                <a:gd name="connsiteY6" fmla="*/ 11609 h 2501329"/>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00585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54510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8935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0510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4949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47833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65347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3029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119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4604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573" h="2489720">
                  <a:moveTo>
                    <a:pt x="0" y="0"/>
                  </a:moveTo>
                  <a:lnTo>
                    <a:pt x="926945" y="2678"/>
                  </a:lnTo>
                  <a:cubicBezTo>
                    <a:pt x="959869" y="224181"/>
                    <a:pt x="1361244" y="268771"/>
                    <a:pt x="1419261" y="2679"/>
                  </a:cubicBezTo>
                  <a:lnTo>
                    <a:pt x="2342573" y="0"/>
                  </a:lnTo>
                  <a:lnTo>
                    <a:pt x="2342573" y="2489720"/>
                  </a:lnTo>
                  <a:lnTo>
                    <a:pt x="0" y="2489720"/>
                  </a:lnTo>
                  <a:lnTo>
                    <a:pt x="0" y="0"/>
                  </a:lnTo>
                  <a:close/>
                </a:path>
              </a:pathLst>
            </a:custGeom>
            <a:noFill/>
            <a:ln w="9525">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3201" baseline="-25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TextBox 16"/>
            <p:cNvSpPr txBox="1"/>
            <p:nvPr/>
          </p:nvSpPr>
          <p:spPr bwMode="auto">
            <a:xfrm>
              <a:off x="1068823" y="4330732"/>
              <a:ext cx="2797677" cy="1879221"/>
            </a:xfrm>
            <a:prstGeom prst="rect">
              <a:avLst/>
            </a:prstGeom>
            <a:noFill/>
          </p:spPr>
          <p:txBody>
            <a:bodyPr wrap="square" rtlCol="0">
              <a:noAutofit/>
            </a:bodyPr>
            <a:lstStyle/>
            <a:p>
              <a:pPr marL="171450" indent="-171450" fontAlgn="ctr">
                <a:buSzPct val="50000"/>
                <a:buFont typeface="Wingdings" panose="05000000000000000000" pitchFamily="2" charset="2"/>
                <a:buChar char="l"/>
              </a:pPr>
              <a:r>
                <a:rPr lang="en-US" sz="1200" dirty="0" smtClean="0">
                  <a:latin typeface="Huawei Sans" panose="020C0503030203020204" pitchFamily="34" charset="0"/>
                </a:rPr>
                <a:t>Checking the </a:t>
              </a:r>
              <a:r>
                <a:rPr lang="en-US" sz="1200" dirty="0" err="1" smtClean="0">
                  <a:latin typeface="Huawei Sans" panose="020C0503030203020204" pitchFamily="34" charset="0"/>
                </a:rPr>
                <a:t>SmartKit</a:t>
              </a:r>
              <a:r>
                <a:rPr lang="en-US" sz="1200" dirty="0" smtClean="0">
                  <a:latin typeface="Huawei Sans" panose="020C0503030203020204" pitchFamily="34" charset="0"/>
                </a:rPr>
                <a:t> installation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buSzPct val="50000"/>
                <a:buFont typeface="Wingdings" panose="05000000000000000000" pitchFamily="2" charset="2"/>
                <a:buChar char="l"/>
                <a:defRPr/>
              </a:pPr>
              <a:r>
                <a:rPr lang="en-US" sz="1200" dirty="0" smtClean="0">
                  <a:latin typeface="Huawei Sans" panose="020C0503030203020204" pitchFamily="34" charset="0"/>
                </a:rPr>
                <a:t>Checking the </a:t>
              </a:r>
              <a:r>
                <a:rPr lang="en-US" altLang="zh-CN" sz="1200" dirty="0" smtClean="0">
                  <a:latin typeface="Huawei Sans" panose="020C0503030203020204" pitchFamily="34" charset="0"/>
                </a:rPr>
                <a:t>eService</a:t>
              </a:r>
              <a:r>
                <a:rPr lang="en-US" sz="1200" dirty="0" smtClean="0">
                  <a:latin typeface="Huawei Sans" panose="020C0503030203020204" pitchFamily="34" charset="0"/>
                </a:rPr>
                <a:t> installation and configuration</a:t>
              </a:r>
            </a:p>
            <a:p>
              <a:pPr marL="171450" indent="-171450" fontAlgn="ctr">
                <a:buSzPct val="50000"/>
                <a:buFont typeface="Wingdings" panose="05000000000000000000" pitchFamily="2" charset="2"/>
                <a:buChar char="l"/>
                <a:defRPr/>
              </a:pPr>
              <a:r>
                <a:rPr lang="en-US" sz="1200" dirty="0" smtClean="0">
                  <a:latin typeface="Huawei Sans" panose="020C0503030203020204" pitchFamily="34" charset="0"/>
                </a:rPr>
                <a:t>Checking the alarm policy configuration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Text Box 20"/>
            <p:cNvSpPr txBox="1">
              <a:spLocks noChangeArrowheads="1"/>
            </p:cNvSpPr>
            <p:nvPr/>
          </p:nvSpPr>
          <p:spPr bwMode="auto">
            <a:xfrm>
              <a:off x="1966879" y="3503479"/>
              <a:ext cx="1776371" cy="692345"/>
            </a:xfrm>
            <a:prstGeom prst="rect">
              <a:avLst/>
            </a:prstGeom>
          </p:spPr>
          <p:txBody>
            <a:bodyPr wrap="square" lIns="0" tIns="0" rIns="0" bIns="0">
              <a:noAutofit/>
            </a:bodyPr>
            <a:lstStyle>
              <a:defPPr>
                <a:defRPr lang="zh-CN"/>
              </a:defPPr>
              <a:lvl1pPr fontAlgn="auto">
                <a:spcBef>
                  <a:spcPts val="0"/>
                </a:spcBef>
                <a:spcAft>
                  <a:spcPts val="0"/>
                </a:spcAft>
                <a:defRPr kern="0">
                  <a:solidFill>
                    <a:srgbClr val="00B050"/>
                  </a:solidFill>
                  <a:latin typeface="Arial" pitchFamily="34" charset="0"/>
                  <a:ea typeface="微软雅黑" pitchFamily="34" charset="-122"/>
                  <a:cs typeface="Arial" pitchFamily="34" charset="0"/>
                </a:defRPr>
              </a:lvl1pPr>
            </a:lstStyle>
            <a:p>
              <a:pPr fontAlgn="ctr"/>
              <a:r>
                <a:rPr lang="en-US" sz="1400" dirty="0" smtClean="0">
                  <a:solidFill>
                    <a:srgbClr val="30B5C5"/>
                  </a:solidFill>
                  <a:latin typeface="Huawei Sans" panose="020C0503030203020204" pitchFamily="34" charset="0"/>
                </a:rPr>
                <a:t>Initial maintenance items</a:t>
              </a:r>
              <a:endParaRPr lang="en-US" altLang="zh-CN" sz="1400" dirty="0">
                <a:solidFill>
                  <a:srgbClr val="30B5C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弧形 6"/>
            <p:cNvSpPr/>
            <p:nvPr/>
          </p:nvSpPr>
          <p:spPr>
            <a:xfrm rot="21276795">
              <a:off x="2340878" y="1661451"/>
              <a:ext cx="3862335" cy="2529555"/>
            </a:xfrm>
            <a:prstGeom prst="arc">
              <a:avLst>
                <a:gd name="adj1" fmla="val 11192667"/>
                <a:gd name="adj2" fmla="val 20941462"/>
              </a:avLst>
            </a:prstGeom>
            <a:ln w="127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弧形 8"/>
            <p:cNvSpPr/>
            <p:nvPr/>
          </p:nvSpPr>
          <p:spPr>
            <a:xfrm rot="21276795">
              <a:off x="6061456" y="1224792"/>
              <a:ext cx="3976458" cy="2529555"/>
            </a:xfrm>
            <a:prstGeom prst="arc">
              <a:avLst>
                <a:gd name="adj1" fmla="val 11259817"/>
                <a:gd name="adj2" fmla="val 20936072"/>
              </a:avLst>
            </a:prstGeom>
            <a:ln w="127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任意多边形 10"/>
            <p:cNvSpPr/>
            <p:nvPr/>
          </p:nvSpPr>
          <p:spPr bwMode="auto">
            <a:xfrm>
              <a:off x="4539339" y="2601975"/>
              <a:ext cx="3124154" cy="2751290"/>
            </a:xfrm>
            <a:custGeom>
              <a:avLst/>
              <a:gdLst>
                <a:gd name="connsiteX0" fmla="*/ 0 w 2342573"/>
                <a:gd name="connsiteY0" fmla="*/ 0 h 2489720"/>
                <a:gd name="connsiteX1" fmla="*/ 2342573 w 2342573"/>
                <a:gd name="connsiteY1" fmla="*/ 0 h 2489720"/>
                <a:gd name="connsiteX2" fmla="*/ 2342573 w 2342573"/>
                <a:gd name="connsiteY2" fmla="*/ 2489720 h 2489720"/>
                <a:gd name="connsiteX3" fmla="*/ 0 w 2342573"/>
                <a:gd name="connsiteY3" fmla="*/ 2489720 h 2489720"/>
                <a:gd name="connsiteX4" fmla="*/ 0 w 2342573"/>
                <a:gd name="connsiteY4" fmla="*/ 0 h 2489720"/>
                <a:gd name="connsiteX0" fmla="*/ 0 w 2342573"/>
                <a:gd name="connsiteY0" fmla="*/ 463 h 2490183"/>
                <a:gd name="connsiteX1" fmla="*/ 981740 w 2342573"/>
                <a:gd name="connsiteY1" fmla="*/ 0 h 2490183"/>
                <a:gd name="connsiteX2" fmla="*/ 2342573 w 2342573"/>
                <a:gd name="connsiteY2" fmla="*/ 463 h 2490183"/>
                <a:gd name="connsiteX3" fmla="*/ 2342573 w 2342573"/>
                <a:gd name="connsiteY3" fmla="*/ 2490183 h 2490183"/>
                <a:gd name="connsiteX4" fmla="*/ 0 w 2342573"/>
                <a:gd name="connsiteY4" fmla="*/ 2490183 h 2490183"/>
                <a:gd name="connsiteX5" fmla="*/ 0 w 2342573"/>
                <a:gd name="connsiteY5"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5225 h 2494945"/>
                <a:gd name="connsiteX1" fmla="*/ 807050 w 2342573"/>
                <a:gd name="connsiteY1" fmla="*/ 4762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980087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14750 h 2504470"/>
                <a:gd name="connsiteX1" fmla="*/ 1024475 w 2342573"/>
                <a:gd name="connsiteY1" fmla="*/ 9525 h 2504470"/>
                <a:gd name="connsiteX2" fmla="*/ 1343309 w 2342573"/>
                <a:gd name="connsiteY2" fmla="*/ 0 h 2504470"/>
                <a:gd name="connsiteX3" fmla="*/ 2342573 w 2342573"/>
                <a:gd name="connsiteY3" fmla="*/ 14750 h 2504470"/>
                <a:gd name="connsiteX4" fmla="*/ 2342573 w 2342573"/>
                <a:gd name="connsiteY4" fmla="*/ 2504470 h 2504470"/>
                <a:gd name="connsiteX5" fmla="*/ 0 w 2342573"/>
                <a:gd name="connsiteY5" fmla="*/ 2504470 h 2504470"/>
                <a:gd name="connsiteX6" fmla="*/ 0 w 2342573"/>
                <a:gd name="connsiteY6" fmla="*/ 14750 h 2504470"/>
                <a:gd name="connsiteX0" fmla="*/ 0 w 2342573"/>
                <a:gd name="connsiteY0" fmla="*/ 5225 h 2494945"/>
                <a:gd name="connsiteX1" fmla="*/ 1024475 w 2342573"/>
                <a:gd name="connsiteY1" fmla="*/ 0 h 2494945"/>
                <a:gd name="connsiteX2" fmla="*/ 1343309 w 2342573"/>
                <a:gd name="connsiteY2" fmla="*/ 793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2834 w 2342573"/>
                <a:gd name="connsiteY2" fmla="*/ 31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77787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11609 h 2501329"/>
                <a:gd name="connsiteX1" fmla="*/ 1038762 w 2342573"/>
                <a:gd name="connsiteY1" fmla="*/ 15874 h 2501329"/>
                <a:gd name="connsiteX2" fmla="*/ 1316197 w 2342573"/>
                <a:gd name="connsiteY2" fmla="*/ 0 h 2501329"/>
                <a:gd name="connsiteX3" fmla="*/ 2342573 w 2342573"/>
                <a:gd name="connsiteY3" fmla="*/ 11609 h 2501329"/>
                <a:gd name="connsiteX4" fmla="*/ 2342573 w 2342573"/>
                <a:gd name="connsiteY4" fmla="*/ 2501329 h 2501329"/>
                <a:gd name="connsiteX5" fmla="*/ 0 w 2342573"/>
                <a:gd name="connsiteY5" fmla="*/ 2501329 h 2501329"/>
                <a:gd name="connsiteX6" fmla="*/ 0 w 2342573"/>
                <a:gd name="connsiteY6" fmla="*/ 11609 h 2501329"/>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00585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54510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8935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0510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4949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47833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65347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3029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119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4604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573" h="2489720">
                  <a:moveTo>
                    <a:pt x="0" y="0"/>
                  </a:moveTo>
                  <a:lnTo>
                    <a:pt x="926945" y="2678"/>
                  </a:lnTo>
                  <a:cubicBezTo>
                    <a:pt x="959869" y="224181"/>
                    <a:pt x="1361244" y="268771"/>
                    <a:pt x="1419261" y="2679"/>
                  </a:cubicBezTo>
                  <a:lnTo>
                    <a:pt x="2342573" y="0"/>
                  </a:lnTo>
                  <a:lnTo>
                    <a:pt x="2342573" y="2489720"/>
                  </a:lnTo>
                  <a:lnTo>
                    <a:pt x="0" y="2489720"/>
                  </a:lnTo>
                  <a:lnTo>
                    <a:pt x="0" y="0"/>
                  </a:lnTo>
                  <a:close/>
                </a:path>
              </a:pathLst>
            </a:custGeom>
            <a:noFill/>
            <a:ln w="9525">
              <a:solidFill>
                <a:srgbClr val="8FA1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3201" baseline="-25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椭圆 11"/>
            <p:cNvSpPr/>
            <p:nvPr/>
          </p:nvSpPr>
          <p:spPr>
            <a:xfrm>
              <a:off x="5859583" y="2273513"/>
              <a:ext cx="483664" cy="483664"/>
            </a:xfrm>
            <a:prstGeom prst="ellipse">
              <a:avLst/>
            </a:prstGeom>
            <a:solidFill>
              <a:srgbClr val="8FA1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34"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TextBox 101"/>
            <p:cNvSpPr txBox="1"/>
            <p:nvPr/>
          </p:nvSpPr>
          <p:spPr>
            <a:xfrm>
              <a:off x="5757958" y="2295630"/>
              <a:ext cx="684854" cy="450711"/>
            </a:xfrm>
            <a:prstGeom prst="rect">
              <a:avLst/>
            </a:prstGeom>
            <a:noFill/>
          </p:spPr>
          <p:txBody>
            <a:bodyPr wrap="square" rtlCol="0">
              <a:noAutofit/>
            </a:bodyPr>
            <a:lstStyle/>
            <a:p>
              <a:pPr algn="ctr" fontAlgn="ctr"/>
              <a:r>
                <a:rPr lang="en-US" sz="2134" dirty="0" smtClean="0">
                  <a:solidFill>
                    <a:schemeClr val="bg1"/>
                  </a:solidFill>
                  <a:latin typeface="Huawei Sans" panose="020C0503030203020204" pitchFamily="34" charset="0"/>
                </a:rPr>
                <a:t>02</a:t>
              </a:r>
              <a:endParaRPr lang="en-US" altLang="zh-CN" sz="2134"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TextBox 17"/>
            <p:cNvSpPr txBox="1"/>
            <p:nvPr/>
          </p:nvSpPr>
          <p:spPr bwMode="auto">
            <a:xfrm>
              <a:off x="4744842" y="3871547"/>
              <a:ext cx="2798316" cy="296719"/>
            </a:xfrm>
            <a:prstGeom prst="rect">
              <a:avLst/>
            </a:prstGeom>
            <a:noFill/>
          </p:spPr>
          <p:txBody>
            <a:bodyPr wrap="square" rtlCol="0">
              <a:noAutofit/>
            </a:bodyPr>
            <a:lstStyle/>
            <a:p>
              <a:pPr marL="171450" indent="-171450" fontAlgn="ctr">
                <a:buSzPct val="50000"/>
                <a:buFont typeface="Wingdings" panose="05000000000000000000" pitchFamily="2" charset="2"/>
                <a:buChar char="l"/>
              </a:pPr>
              <a:r>
                <a:rPr lang="en-US" sz="1200" dirty="0" smtClean="0">
                  <a:latin typeface="Huawei Sans" panose="020C0503030203020204" pitchFamily="34" charset="0"/>
                </a:rPr>
                <a:t>Checking and handling alarms</a:t>
              </a:r>
              <a:endParaRPr lang="en-US" sz="1200" dirty="0">
                <a:latin typeface="Huawei Sans" panose="020C0503030203020204" pitchFamily="34" charset="0"/>
              </a:endParaRPr>
            </a:p>
          </p:txBody>
        </p:sp>
        <p:sp>
          <p:nvSpPr>
            <p:cNvPr id="15" name="Text Box 24"/>
            <p:cNvSpPr txBox="1">
              <a:spLocks noChangeArrowheads="1"/>
            </p:cNvSpPr>
            <p:nvPr/>
          </p:nvSpPr>
          <p:spPr bwMode="auto">
            <a:xfrm>
              <a:off x="5565767" y="3132823"/>
              <a:ext cx="1850420" cy="461563"/>
            </a:xfrm>
            <a:prstGeom prst="rect">
              <a:avLst/>
            </a:prstGeom>
          </p:spPr>
          <p:txBody>
            <a:bodyPr wrap="square" lIns="0" tIns="0" rIns="0" bIns="0">
              <a:noAutofit/>
            </a:bodyPr>
            <a:lstStyle>
              <a:defPPr>
                <a:defRPr lang="zh-CN"/>
              </a:defPPr>
              <a:lvl1pPr fontAlgn="auto">
                <a:spcBef>
                  <a:spcPts val="0"/>
                </a:spcBef>
                <a:spcAft>
                  <a:spcPts val="0"/>
                </a:spcAft>
                <a:defRPr kern="0">
                  <a:solidFill>
                    <a:srgbClr val="0070C0"/>
                  </a:solidFill>
                  <a:latin typeface="Arial" pitchFamily="34" charset="0"/>
                  <a:ea typeface="微软雅黑" pitchFamily="34" charset="-122"/>
                  <a:cs typeface="Arial" pitchFamily="34" charset="0"/>
                </a:defRPr>
              </a:lvl1pPr>
            </a:lstStyle>
            <a:p>
              <a:pPr fontAlgn="ctr"/>
              <a:r>
                <a:rPr lang="en-US" sz="1400" dirty="0" smtClean="0">
                  <a:solidFill>
                    <a:srgbClr val="8FA1B4"/>
                  </a:solidFill>
                  <a:latin typeface="Huawei Sans" panose="020C0503030203020204" pitchFamily="34" charset="0"/>
                </a:rPr>
                <a:t>Daily maintenance item</a:t>
              </a:r>
              <a:endParaRPr lang="en-US" altLang="zh-CN" sz="1400" dirty="0">
                <a:solidFill>
                  <a:srgbClr val="8FA1B4"/>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任意多边形 15"/>
            <p:cNvSpPr/>
            <p:nvPr/>
          </p:nvSpPr>
          <p:spPr bwMode="auto">
            <a:xfrm>
              <a:off x="8336332" y="2129195"/>
              <a:ext cx="3124154" cy="2748350"/>
            </a:xfrm>
            <a:custGeom>
              <a:avLst/>
              <a:gdLst>
                <a:gd name="connsiteX0" fmla="*/ 0 w 2342573"/>
                <a:gd name="connsiteY0" fmla="*/ 0 h 2489720"/>
                <a:gd name="connsiteX1" fmla="*/ 2342573 w 2342573"/>
                <a:gd name="connsiteY1" fmla="*/ 0 h 2489720"/>
                <a:gd name="connsiteX2" fmla="*/ 2342573 w 2342573"/>
                <a:gd name="connsiteY2" fmla="*/ 2489720 h 2489720"/>
                <a:gd name="connsiteX3" fmla="*/ 0 w 2342573"/>
                <a:gd name="connsiteY3" fmla="*/ 2489720 h 2489720"/>
                <a:gd name="connsiteX4" fmla="*/ 0 w 2342573"/>
                <a:gd name="connsiteY4" fmla="*/ 0 h 2489720"/>
                <a:gd name="connsiteX0" fmla="*/ 0 w 2342573"/>
                <a:gd name="connsiteY0" fmla="*/ 463 h 2490183"/>
                <a:gd name="connsiteX1" fmla="*/ 981740 w 2342573"/>
                <a:gd name="connsiteY1" fmla="*/ 0 h 2490183"/>
                <a:gd name="connsiteX2" fmla="*/ 2342573 w 2342573"/>
                <a:gd name="connsiteY2" fmla="*/ 463 h 2490183"/>
                <a:gd name="connsiteX3" fmla="*/ 2342573 w 2342573"/>
                <a:gd name="connsiteY3" fmla="*/ 2490183 h 2490183"/>
                <a:gd name="connsiteX4" fmla="*/ 0 w 2342573"/>
                <a:gd name="connsiteY4" fmla="*/ 2490183 h 2490183"/>
                <a:gd name="connsiteX5" fmla="*/ 0 w 2342573"/>
                <a:gd name="connsiteY5"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5225 h 2494945"/>
                <a:gd name="connsiteX1" fmla="*/ 807050 w 2342573"/>
                <a:gd name="connsiteY1" fmla="*/ 4762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980087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14750 h 2504470"/>
                <a:gd name="connsiteX1" fmla="*/ 1024475 w 2342573"/>
                <a:gd name="connsiteY1" fmla="*/ 9525 h 2504470"/>
                <a:gd name="connsiteX2" fmla="*/ 1343309 w 2342573"/>
                <a:gd name="connsiteY2" fmla="*/ 0 h 2504470"/>
                <a:gd name="connsiteX3" fmla="*/ 2342573 w 2342573"/>
                <a:gd name="connsiteY3" fmla="*/ 14750 h 2504470"/>
                <a:gd name="connsiteX4" fmla="*/ 2342573 w 2342573"/>
                <a:gd name="connsiteY4" fmla="*/ 2504470 h 2504470"/>
                <a:gd name="connsiteX5" fmla="*/ 0 w 2342573"/>
                <a:gd name="connsiteY5" fmla="*/ 2504470 h 2504470"/>
                <a:gd name="connsiteX6" fmla="*/ 0 w 2342573"/>
                <a:gd name="connsiteY6" fmla="*/ 14750 h 2504470"/>
                <a:gd name="connsiteX0" fmla="*/ 0 w 2342573"/>
                <a:gd name="connsiteY0" fmla="*/ 5225 h 2494945"/>
                <a:gd name="connsiteX1" fmla="*/ 1024475 w 2342573"/>
                <a:gd name="connsiteY1" fmla="*/ 0 h 2494945"/>
                <a:gd name="connsiteX2" fmla="*/ 1343309 w 2342573"/>
                <a:gd name="connsiteY2" fmla="*/ 793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2834 w 2342573"/>
                <a:gd name="connsiteY2" fmla="*/ 31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77787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11609 h 2501329"/>
                <a:gd name="connsiteX1" fmla="*/ 1038762 w 2342573"/>
                <a:gd name="connsiteY1" fmla="*/ 15874 h 2501329"/>
                <a:gd name="connsiteX2" fmla="*/ 1316197 w 2342573"/>
                <a:gd name="connsiteY2" fmla="*/ 0 h 2501329"/>
                <a:gd name="connsiteX3" fmla="*/ 2342573 w 2342573"/>
                <a:gd name="connsiteY3" fmla="*/ 11609 h 2501329"/>
                <a:gd name="connsiteX4" fmla="*/ 2342573 w 2342573"/>
                <a:gd name="connsiteY4" fmla="*/ 2501329 h 2501329"/>
                <a:gd name="connsiteX5" fmla="*/ 0 w 2342573"/>
                <a:gd name="connsiteY5" fmla="*/ 2501329 h 2501329"/>
                <a:gd name="connsiteX6" fmla="*/ 0 w 2342573"/>
                <a:gd name="connsiteY6" fmla="*/ 11609 h 2501329"/>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00585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54510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8935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0510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4949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47833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65347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3029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119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4604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573" h="2489720">
                  <a:moveTo>
                    <a:pt x="0" y="0"/>
                  </a:moveTo>
                  <a:lnTo>
                    <a:pt x="926945" y="2678"/>
                  </a:lnTo>
                  <a:cubicBezTo>
                    <a:pt x="959869" y="224181"/>
                    <a:pt x="1361244" y="268771"/>
                    <a:pt x="1419261" y="2679"/>
                  </a:cubicBezTo>
                  <a:lnTo>
                    <a:pt x="2342573" y="0"/>
                  </a:lnTo>
                  <a:lnTo>
                    <a:pt x="2342573" y="2489720"/>
                  </a:lnTo>
                  <a:lnTo>
                    <a:pt x="0" y="2489720"/>
                  </a:lnTo>
                  <a:lnTo>
                    <a:pt x="0" y="0"/>
                  </a:lnTo>
                  <a:close/>
                </a:path>
              </a:pathLst>
            </a:custGeom>
            <a:noFill/>
            <a:ln w="9525">
              <a:solidFill>
                <a:srgbClr val="41546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3201" baseline="-25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椭圆 16"/>
            <p:cNvSpPr/>
            <p:nvPr/>
          </p:nvSpPr>
          <p:spPr>
            <a:xfrm>
              <a:off x="9656576" y="1800733"/>
              <a:ext cx="483664" cy="483664"/>
            </a:xfrm>
            <a:prstGeom prst="ellipse">
              <a:avLst/>
            </a:prstGeom>
            <a:solidFill>
              <a:srgbClr val="4154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334"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TextBox 107"/>
            <p:cNvSpPr txBox="1"/>
            <p:nvPr/>
          </p:nvSpPr>
          <p:spPr>
            <a:xfrm>
              <a:off x="9554951" y="1822850"/>
              <a:ext cx="684854" cy="450711"/>
            </a:xfrm>
            <a:prstGeom prst="rect">
              <a:avLst/>
            </a:prstGeom>
            <a:noFill/>
          </p:spPr>
          <p:txBody>
            <a:bodyPr wrap="square" rtlCol="0">
              <a:noAutofit/>
            </a:bodyPr>
            <a:lstStyle/>
            <a:p>
              <a:pPr algn="ctr" fontAlgn="ctr"/>
              <a:r>
                <a:rPr lang="en-US" sz="2134" dirty="0" smtClean="0">
                  <a:solidFill>
                    <a:schemeClr val="bg1"/>
                  </a:solidFill>
                  <a:latin typeface="Huawei Sans" panose="020C0503030203020204" pitchFamily="34" charset="0"/>
                </a:rPr>
                <a:t>03</a:t>
              </a:r>
              <a:endParaRPr lang="en-US" altLang="zh-CN" sz="2134"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Text Box 14"/>
            <p:cNvSpPr txBox="1">
              <a:spLocks noChangeArrowheads="1"/>
            </p:cNvSpPr>
            <p:nvPr/>
          </p:nvSpPr>
          <p:spPr bwMode="auto">
            <a:xfrm>
              <a:off x="9401208" y="2542492"/>
              <a:ext cx="1760686" cy="692345"/>
            </a:xfrm>
            <a:prstGeom prst="rect">
              <a:avLst/>
            </a:prstGeom>
          </p:spPr>
          <p:txBody>
            <a:bodyPr wrap="square" lIns="0" tIns="0" rIns="0" bIns="0">
              <a:noAutofit/>
            </a:bodyPr>
            <a:lstStyle>
              <a:defPPr>
                <a:defRPr lang="zh-CN"/>
              </a:defPPr>
              <a:lvl1pPr fontAlgn="auto">
                <a:spcBef>
                  <a:spcPts val="0"/>
                </a:spcBef>
                <a:spcAft>
                  <a:spcPts val="0"/>
                </a:spcAft>
                <a:defRPr sz="1600" kern="0">
                  <a:solidFill>
                    <a:srgbClr val="FF6600"/>
                  </a:solidFill>
                  <a:latin typeface="Arial" pitchFamily="34" charset="0"/>
                  <a:ea typeface="微软雅黑" pitchFamily="34" charset="-122"/>
                  <a:cs typeface="Arial" pitchFamily="34" charset="0"/>
                </a:defRPr>
              </a:lvl1pPr>
            </a:lstStyle>
            <a:p>
              <a:pPr fontAlgn="ctr"/>
              <a:r>
                <a:rPr lang="en-US" sz="1400" dirty="0" smtClean="0">
                  <a:solidFill>
                    <a:srgbClr val="415463"/>
                  </a:solidFill>
                  <a:latin typeface="Huawei Sans" panose="020C0503030203020204" pitchFamily="34" charset="0"/>
                </a:rPr>
                <a:t>Weekly maintenance items</a:t>
              </a:r>
              <a:endParaRPr lang="en-US" altLang="zh-CN" sz="1400" dirty="0" smtClean="0">
                <a:solidFill>
                  <a:srgbClr val="41546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fontAlgn="ctr"/>
              <a:endParaRPr lang="en-US" altLang="zh-CN" sz="1400" dirty="0">
                <a:solidFill>
                  <a:srgbClr val="41546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1" name="组合 921"/>
            <p:cNvGrpSpPr/>
            <p:nvPr/>
          </p:nvGrpSpPr>
          <p:grpSpPr>
            <a:xfrm>
              <a:off x="1105297" y="3476046"/>
              <a:ext cx="457309" cy="457304"/>
              <a:chOff x="4179894" y="2997231"/>
              <a:chExt cx="146051" cy="146050"/>
            </a:xfrm>
          </p:grpSpPr>
          <p:sp>
            <p:nvSpPr>
              <p:cNvPr id="29" name="Freeform 235"/>
              <p:cNvSpPr>
                <a:spLocks/>
              </p:cNvSpPr>
              <p:nvPr/>
            </p:nvSpPr>
            <p:spPr bwMode="auto">
              <a:xfrm>
                <a:off x="4179894" y="3028981"/>
                <a:ext cx="114300" cy="114300"/>
              </a:xfrm>
              <a:custGeom>
                <a:avLst/>
                <a:gdLst/>
                <a:ahLst/>
                <a:cxnLst>
                  <a:cxn ang="0">
                    <a:pos x="55" y="0"/>
                  </a:cxn>
                  <a:cxn ang="0">
                    <a:pos x="0" y="0"/>
                  </a:cxn>
                  <a:cxn ang="0">
                    <a:pos x="0" y="72"/>
                  </a:cxn>
                  <a:cxn ang="0">
                    <a:pos x="72" y="72"/>
                  </a:cxn>
                  <a:cxn ang="0">
                    <a:pos x="72" y="16"/>
                  </a:cxn>
                </a:cxnLst>
                <a:rect l="0" t="0" r="r" b="b"/>
                <a:pathLst>
                  <a:path w="72" h="72">
                    <a:moveTo>
                      <a:pt x="55" y="0"/>
                    </a:moveTo>
                    <a:lnTo>
                      <a:pt x="0" y="0"/>
                    </a:lnTo>
                    <a:lnTo>
                      <a:pt x="0" y="72"/>
                    </a:lnTo>
                    <a:lnTo>
                      <a:pt x="72" y="72"/>
                    </a:lnTo>
                    <a:lnTo>
                      <a:pt x="72" y="16"/>
                    </a:lnTo>
                  </a:path>
                </a:pathLst>
              </a:custGeom>
              <a:noFill/>
              <a:ln w="28575">
                <a:solidFill>
                  <a:srgbClr val="30B5C5"/>
                </a:solidFill>
                <a:prstDash val="solid"/>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Line 236"/>
              <p:cNvSpPr>
                <a:spLocks noChangeShapeType="1"/>
              </p:cNvSpPr>
              <p:nvPr/>
            </p:nvSpPr>
            <p:spPr bwMode="auto">
              <a:xfrm>
                <a:off x="4324357" y="2997231"/>
                <a:ext cx="1588" cy="50800"/>
              </a:xfrm>
              <a:prstGeom prst="line">
                <a:avLst/>
              </a:prstGeom>
              <a:noFill/>
              <a:ln w="28575">
                <a:solidFill>
                  <a:srgbClr val="30B5C5"/>
                </a:solidFill>
                <a:prstDash val="solid"/>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Line 237"/>
              <p:cNvSpPr>
                <a:spLocks noChangeShapeType="1"/>
              </p:cNvSpPr>
              <p:nvPr/>
            </p:nvSpPr>
            <p:spPr bwMode="auto">
              <a:xfrm>
                <a:off x="4275144" y="2997231"/>
                <a:ext cx="49213" cy="1588"/>
              </a:xfrm>
              <a:prstGeom prst="line">
                <a:avLst/>
              </a:prstGeom>
              <a:noFill/>
              <a:ln w="28575">
                <a:solidFill>
                  <a:srgbClr val="30B5C5"/>
                </a:solidFill>
                <a:prstDash val="solid"/>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Line 238"/>
              <p:cNvSpPr>
                <a:spLocks noChangeShapeType="1"/>
              </p:cNvSpPr>
              <p:nvPr/>
            </p:nvSpPr>
            <p:spPr bwMode="auto">
              <a:xfrm flipV="1">
                <a:off x="4225932" y="2997231"/>
                <a:ext cx="98425" cy="100014"/>
              </a:xfrm>
              <a:prstGeom prst="line">
                <a:avLst/>
              </a:prstGeom>
              <a:noFill/>
              <a:ln w="28575">
                <a:solidFill>
                  <a:srgbClr val="30B5C5"/>
                </a:solidFill>
                <a:prstDash val="solid"/>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 name="组合 78"/>
            <p:cNvGrpSpPr/>
            <p:nvPr/>
          </p:nvGrpSpPr>
          <p:grpSpPr>
            <a:xfrm>
              <a:off x="4782825" y="3088302"/>
              <a:ext cx="533527" cy="520698"/>
              <a:chOff x="13247414" y="2734139"/>
              <a:chExt cx="235051" cy="229399"/>
            </a:xfrm>
            <a:solidFill>
              <a:srgbClr val="20BA92"/>
            </a:solidFill>
          </p:grpSpPr>
          <p:sp>
            <p:nvSpPr>
              <p:cNvPr id="26" name="Freeform 809"/>
              <p:cNvSpPr>
                <a:spLocks/>
              </p:cNvSpPr>
              <p:nvPr/>
            </p:nvSpPr>
            <p:spPr bwMode="auto">
              <a:xfrm>
                <a:off x="13247414" y="2734139"/>
                <a:ext cx="235051" cy="151047"/>
              </a:xfrm>
              <a:custGeom>
                <a:avLst/>
                <a:gdLst/>
                <a:ahLst/>
                <a:cxnLst>
                  <a:cxn ang="0">
                    <a:pos x="159" y="177"/>
                  </a:cxn>
                  <a:cxn ang="0">
                    <a:pos x="252" y="176"/>
                  </a:cxn>
                  <a:cxn ang="0">
                    <a:pos x="271" y="166"/>
                  </a:cxn>
                  <a:cxn ang="0">
                    <a:pos x="280" y="147"/>
                  </a:cxn>
                  <a:cxn ang="0">
                    <a:pos x="280" y="133"/>
                  </a:cxn>
                  <a:cxn ang="0">
                    <a:pos x="271" y="116"/>
                  </a:cxn>
                  <a:cxn ang="0">
                    <a:pos x="253" y="105"/>
                  </a:cxn>
                  <a:cxn ang="0">
                    <a:pos x="242" y="97"/>
                  </a:cxn>
                  <a:cxn ang="0">
                    <a:pos x="249" y="71"/>
                  </a:cxn>
                  <a:cxn ang="0">
                    <a:pos x="244" y="46"/>
                  </a:cxn>
                  <a:cxn ang="0">
                    <a:pos x="222" y="19"/>
                  </a:cxn>
                  <a:cxn ang="0">
                    <a:pos x="189" y="10"/>
                  </a:cxn>
                  <a:cxn ang="0">
                    <a:pos x="161" y="16"/>
                  </a:cxn>
                  <a:cxn ang="0">
                    <a:pos x="136" y="39"/>
                  </a:cxn>
                  <a:cxn ang="0">
                    <a:pos x="127" y="30"/>
                  </a:cxn>
                  <a:cxn ang="0">
                    <a:pos x="108" y="25"/>
                  </a:cxn>
                  <a:cxn ang="0">
                    <a:pos x="95" y="27"/>
                  </a:cxn>
                  <a:cxn ang="0">
                    <a:pos x="80" y="39"/>
                  </a:cxn>
                  <a:cxn ang="0">
                    <a:pos x="73" y="57"/>
                  </a:cxn>
                  <a:cxn ang="0">
                    <a:pos x="67" y="61"/>
                  </a:cxn>
                  <a:cxn ang="0">
                    <a:pos x="34" y="71"/>
                  </a:cxn>
                  <a:cxn ang="0">
                    <a:pos x="14" y="97"/>
                  </a:cxn>
                  <a:cxn ang="0">
                    <a:pos x="9" y="119"/>
                  </a:cxn>
                  <a:cxn ang="0">
                    <a:pos x="19" y="151"/>
                  </a:cxn>
                  <a:cxn ang="0">
                    <a:pos x="42" y="171"/>
                  </a:cxn>
                  <a:cxn ang="0">
                    <a:pos x="66" y="177"/>
                  </a:cxn>
                  <a:cxn ang="0">
                    <a:pos x="59" y="187"/>
                  </a:cxn>
                  <a:cxn ang="0">
                    <a:pos x="36" y="179"/>
                  </a:cxn>
                  <a:cxn ang="0">
                    <a:pos x="9" y="155"/>
                  </a:cxn>
                  <a:cxn ang="0">
                    <a:pos x="0" y="119"/>
                  </a:cxn>
                  <a:cxn ang="0">
                    <a:pos x="4" y="94"/>
                  </a:cxn>
                  <a:cxn ang="0">
                    <a:pos x="28" y="64"/>
                  </a:cxn>
                  <a:cxn ang="0">
                    <a:pos x="66" y="52"/>
                  </a:cxn>
                  <a:cxn ang="0">
                    <a:pos x="70" y="38"/>
                  </a:cxn>
                  <a:cxn ang="0">
                    <a:pos x="86" y="22"/>
                  </a:cxn>
                  <a:cxn ang="0">
                    <a:pos x="108" y="16"/>
                  </a:cxn>
                  <a:cxn ang="0">
                    <a:pos x="122" y="17"/>
                  </a:cxn>
                  <a:cxn ang="0">
                    <a:pos x="134" y="25"/>
                  </a:cxn>
                  <a:cxn ang="0">
                    <a:pos x="174" y="2"/>
                  </a:cxn>
                  <a:cxn ang="0">
                    <a:pos x="203" y="2"/>
                  </a:cxn>
                  <a:cxn ang="0">
                    <a:pos x="238" y="21"/>
                  </a:cxn>
                  <a:cxn ang="0">
                    <a:pos x="257" y="57"/>
                  </a:cxn>
                  <a:cxn ang="0">
                    <a:pos x="258" y="83"/>
                  </a:cxn>
                  <a:cxn ang="0">
                    <a:pos x="261" y="97"/>
                  </a:cxn>
                  <a:cxn ang="0">
                    <a:pos x="280" y="111"/>
                  </a:cxn>
                  <a:cxn ang="0">
                    <a:pos x="289" y="132"/>
                  </a:cxn>
                  <a:cxn ang="0">
                    <a:pos x="289" y="149"/>
                  </a:cxn>
                  <a:cxn ang="0">
                    <a:pos x="277" y="172"/>
                  </a:cxn>
                  <a:cxn ang="0">
                    <a:pos x="255" y="185"/>
                  </a:cxn>
                </a:cxnLst>
                <a:rect l="0" t="0" r="r" b="b"/>
                <a:pathLst>
                  <a:path w="291" h="187">
                    <a:moveTo>
                      <a:pt x="246" y="187"/>
                    </a:moveTo>
                    <a:lnTo>
                      <a:pt x="159" y="187"/>
                    </a:lnTo>
                    <a:lnTo>
                      <a:pt x="159" y="177"/>
                    </a:lnTo>
                    <a:lnTo>
                      <a:pt x="246" y="177"/>
                    </a:lnTo>
                    <a:lnTo>
                      <a:pt x="246" y="177"/>
                    </a:lnTo>
                    <a:lnTo>
                      <a:pt x="252" y="176"/>
                    </a:lnTo>
                    <a:lnTo>
                      <a:pt x="260" y="174"/>
                    </a:lnTo>
                    <a:lnTo>
                      <a:pt x="266" y="171"/>
                    </a:lnTo>
                    <a:lnTo>
                      <a:pt x="271" y="166"/>
                    </a:lnTo>
                    <a:lnTo>
                      <a:pt x="275" y="161"/>
                    </a:lnTo>
                    <a:lnTo>
                      <a:pt x="278" y="155"/>
                    </a:lnTo>
                    <a:lnTo>
                      <a:pt x="280" y="147"/>
                    </a:lnTo>
                    <a:lnTo>
                      <a:pt x="282" y="141"/>
                    </a:lnTo>
                    <a:lnTo>
                      <a:pt x="282" y="141"/>
                    </a:lnTo>
                    <a:lnTo>
                      <a:pt x="280" y="133"/>
                    </a:lnTo>
                    <a:lnTo>
                      <a:pt x="278" y="127"/>
                    </a:lnTo>
                    <a:lnTo>
                      <a:pt x="275" y="121"/>
                    </a:lnTo>
                    <a:lnTo>
                      <a:pt x="271" y="116"/>
                    </a:lnTo>
                    <a:lnTo>
                      <a:pt x="266" y="111"/>
                    </a:lnTo>
                    <a:lnTo>
                      <a:pt x="260" y="108"/>
                    </a:lnTo>
                    <a:lnTo>
                      <a:pt x="253" y="105"/>
                    </a:lnTo>
                    <a:lnTo>
                      <a:pt x="247" y="105"/>
                    </a:lnTo>
                    <a:lnTo>
                      <a:pt x="239" y="104"/>
                    </a:lnTo>
                    <a:lnTo>
                      <a:pt x="242" y="97"/>
                    </a:lnTo>
                    <a:lnTo>
                      <a:pt x="242" y="97"/>
                    </a:lnTo>
                    <a:lnTo>
                      <a:pt x="247" y="85"/>
                    </a:lnTo>
                    <a:lnTo>
                      <a:pt x="249" y="71"/>
                    </a:lnTo>
                    <a:lnTo>
                      <a:pt x="249" y="71"/>
                    </a:lnTo>
                    <a:lnTo>
                      <a:pt x="249" y="58"/>
                    </a:lnTo>
                    <a:lnTo>
                      <a:pt x="244" y="46"/>
                    </a:lnTo>
                    <a:lnTo>
                      <a:pt x="239" y="36"/>
                    </a:lnTo>
                    <a:lnTo>
                      <a:pt x="232" y="27"/>
                    </a:lnTo>
                    <a:lnTo>
                      <a:pt x="222" y="19"/>
                    </a:lnTo>
                    <a:lnTo>
                      <a:pt x="213" y="14"/>
                    </a:lnTo>
                    <a:lnTo>
                      <a:pt x="200" y="11"/>
                    </a:lnTo>
                    <a:lnTo>
                      <a:pt x="189" y="10"/>
                    </a:lnTo>
                    <a:lnTo>
                      <a:pt x="189" y="10"/>
                    </a:lnTo>
                    <a:lnTo>
                      <a:pt x="174" y="11"/>
                    </a:lnTo>
                    <a:lnTo>
                      <a:pt x="161" y="16"/>
                    </a:lnTo>
                    <a:lnTo>
                      <a:pt x="149" y="24"/>
                    </a:lnTo>
                    <a:lnTo>
                      <a:pt x="139" y="35"/>
                    </a:lnTo>
                    <a:lnTo>
                      <a:pt x="136" y="39"/>
                    </a:lnTo>
                    <a:lnTo>
                      <a:pt x="133" y="35"/>
                    </a:lnTo>
                    <a:lnTo>
                      <a:pt x="133" y="35"/>
                    </a:lnTo>
                    <a:lnTo>
                      <a:pt x="127" y="30"/>
                    </a:lnTo>
                    <a:lnTo>
                      <a:pt x="120" y="27"/>
                    </a:lnTo>
                    <a:lnTo>
                      <a:pt x="114" y="25"/>
                    </a:lnTo>
                    <a:lnTo>
                      <a:pt x="108" y="25"/>
                    </a:lnTo>
                    <a:lnTo>
                      <a:pt x="108" y="25"/>
                    </a:lnTo>
                    <a:lnTo>
                      <a:pt x="102" y="25"/>
                    </a:lnTo>
                    <a:lnTo>
                      <a:pt x="95" y="27"/>
                    </a:lnTo>
                    <a:lnTo>
                      <a:pt x="89" y="30"/>
                    </a:lnTo>
                    <a:lnTo>
                      <a:pt x="84" y="35"/>
                    </a:lnTo>
                    <a:lnTo>
                      <a:pt x="80" y="39"/>
                    </a:lnTo>
                    <a:lnTo>
                      <a:pt x="76" y="44"/>
                    </a:lnTo>
                    <a:lnTo>
                      <a:pt x="75" y="50"/>
                    </a:lnTo>
                    <a:lnTo>
                      <a:pt x="73" y="57"/>
                    </a:lnTo>
                    <a:lnTo>
                      <a:pt x="73" y="61"/>
                    </a:lnTo>
                    <a:lnTo>
                      <a:pt x="67" y="61"/>
                    </a:lnTo>
                    <a:lnTo>
                      <a:pt x="67" y="61"/>
                    </a:lnTo>
                    <a:lnTo>
                      <a:pt x="55" y="63"/>
                    </a:lnTo>
                    <a:lnTo>
                      <a:pt x="44" y="66"/>
                    </a:lnTo>
                    <a:lnTo>
                      <a:pt x="34" y="71"/>
                    </a:lnTo>
                    <a:lnTo>
                      <a:pt x="26" y="78"/>
                    </a:lnTo>
                    <a:lnTo>
                      <a:pt x="19" y="86"/>
                    </a:lnTo>
                    <a:lnTo>
                      <a:pt x="14" y="97"/>
                    </a:lnTo>
                    <a:lnTo>
                      <a:pt x="11" y="108"/>
                    </a:lnTo>
                    <a:lnTo>
                      <a:pt x="9" y="119"/>
                    </a:lnTo>
                    <a:lnTo>
                      <a:pt x="9" y="119"/>
                    </a:lnTo>
                    <a:lnTo>
                      <a:pt x="11" y="130"/>
                    </a:lnTo>
                    <a:lnTo>
                      <a:pt x="14" y="141"/>
                    </a:lnTo>
                    <a:lnTo>
                      <a:pt x="19" y="151"/>
                    </a:lnTo>
                    <a:lnTo>
                      <a:pt x="25" y="160"/>
                    </a:lnTo>
                    <a:lnTo>
                      <a:pt x="33" y="166"/>
                    </a:lnTo>
                    <a:lnTo>
                      <a:pt x="42" y="171"/>
                    </a:lnTo>
                    <a:lnTo>
                      <a:pt x="53" y="176"/>
                    </a:lnTo>
                    <a:lnTo>
                      <a:pt x="64" y="177"/>
                    </a:lnTo>
                    <a:lnTo>
                      <a:pt x="66" y="177"/>
                    </a:lnTo>
                    <a:lnTo>
                      <a:pt x="130" y="177"/>
                    </a:lnTo>
                    <a:lnTo>
                      <a:pt x="130" y="187"/>
                    </a:lnTo>
                    <a:lnTo>
                      <a:pt x="59" y="187"/>
                    </a:lnTo>
                    <a:lnTo>
                      <a:pt x="59" y="187"/>
                    </a:lnTo>
                    <a:lnTo>
                      <a:pt x="47" y="183"/>
                    </a:lnTo>
                    <a:lnTo>
                      <a:pt x="36" y="179"/>
                    </a:lnTo>
                    <a:lnTo>
                      <a:pt x="26" y="172"/>
                    </a:lnTo>
                    <a:lnTo>
                      <a:pt x="17" y="165"/>
                    </a:lnTo>
                    <a:lnTo>
                      <a:pt x="9" y="155"/>
                    </a:lnTo>
                    <a:lnTo>
                      <a:pt x="4" y="144"/>
                    </a:lnTo>
                    <a:lnTo>
                      <a:pt x="1" y="132"/>
                    </a:lnTo>
                    <a:lnTo>
                      <a:pt x="0" y="119"/>
                    </a:lnTo>
                    <a:lnTo>
                      <a:pt x="0" y="119"/>
                    </a:lnTo>
                    <a:lnTo>
                      <a:pt x="1" y="105"/>
                    </a:lnTo>
                    <a:lnTo>
                      <a:pt x="4" y="94"/>
                    </a:lnTo>
                    <a:lnTo>
                      <a:pt x="11" y="82"/>
                    </a:lnTo>
                    <a:lnTo>
                      <a:pt x="19" y="72"/>
                    </a:lnTo>
                    <a:lnTo>
                      <a:pt x="28" y="64"/>
                    </a:lnTo>
                    <a:lnTo>
                      <a:pt x="39" y="58"/>
                    </a:lnTo>
                    <a:lnTo>
                      <a:pt x="51" y="53"/>
                    </a:lnTo>
                    <a:lnTo>
                      <a:pt x="66" y="52"/>
                    </a:lnTo>
                    <a:lnTo>
                      <a:pt x="66" y="52"/>
                    </a:lnTo>
                    <a:lnTo>
                      <a:pt x="67" y="44"/>
                    </a:lnTo>
                    <a:lnTo>
                      <a:pt x="70" y="38"/>
                    </a:lnTo>
                    <a:lnTo>
                      <a:pt x="75" y="31"/>
                    </a:lnTo>
                    <a:lnTo>
                      <a:pt x="80" y="25"/>
                    </a:lnTo>
                    <a:lnTo>
                      <a:pt x="86" y="22"/>
                    </a:lnTo>
                    <a:lnTo>
                      <a:pt x="92" y="19"/>
                    </a:lnTo>
                    <a:lnTo>
                      <a:pt x="100" y="16"/>
                    </a:lnTo>
                    <a:lnTo>
                      <a:pt x="108" y="16"/>
                    </a:lnTo>
                    <a:lnTo>
                      <a:pt x="108" y="16"/>
                    </a:lnTo>
                    <a:lnTo>
                      <a:pt x="116" y="16"/>
                    </a:lnTo>
                    <a:lnTo>
                      <a:pt x="122" y="17"/>
                    </a:lnTo>
                    <a:lnTo>
                      <a:pt x="128" y="21"/>
                    </a:lnTo>
                    <a:lnTo>
                      <a:pt x="134" y="25"/>
                    </a:lnTo>
                    <a:lnTo>
                      <a:pt x="134" y="25"/>
                    </a:lnTo>
                    <a:lnTo>
                      <a:pt x="145" y="14"/>
                    </a:lnTo>
                    <a:lnTo>
                      <a:pt x="159" y="6"/>
                    </a:lnTo>
                    <a:lnTo>
                      <a:pt x="174" y="2"/>
                    </a:lnTo>
                    <a:lnTo>
                      <a:pt x="189" y="0"/>
                    </a:lnTo>
                    <a:lnTo>
                      <a:pt x="189" y="0"/>
                    </a:lnTo>
                    <a:lnTo>
                      <a:pt x="203" y="2"/>
                    </a:lnTo>
                    <a:lnTo>
                      <a:pt x="216" y="5"/>
                    </a:lnTo>
                    <a:lnTo>
                      <a:pt x="228" y="11"/>
                    </a:lnTo>
                    <a:lnTo>
                      <a:pt x="238" y="21"/>
                    </a:lnTo>
                    <a:lnTo>
                      <a:pt x="247" y="31"/>
                    </a:lnTo>
                    <a:lnTo>
                      <a:pt x="253" y="42"/>
                    </a:lnTo>
                    <a:lnTo>
                      <a:pt x="257" y="57"/>
                    </a:lnTo>
                    <a:lnTo>
                      <a:pt x="258" y="71"/>
                    </a:lnTo>
                    <a:lnTo>
                      <a:pt x="258" y="71"/>
                    </a:lnTo>
                    <a:lnTo>
                      <a:pt x="258" y="83"/>
                    </a:lnTo>
                    <a:lnTo>
                      <a:pt x="253" y="96"/>
                    </a:lnTo>
                    <a:lnTo>
                      <a:pt x="253" y="96"/>
                    </a:lnTo>
                    <a:lnTo>
                      <a:pt x="261" y="97"/>
                    </a:lnTo>
                    <a:lnTo>
                      <a:pt x="269" y="102"/>
                    </a:lnTo>
                    <a:lnTo>
                      <a:pt x="275" y="105"/>
                    </a:lnTo>
                    <a:lnTo>
                      <a:pt x="280" y="111"/>
                    </a:lnTo>
                    <a:lnTo>
                      <a:pt x="285" y="118"/>
                    </a:lnTo>
                    <a:lnTo>
                      <a:pt x="288" y="125"/>
                    </a:lnTo>
                    <a:lnTo>
                      <a:pt x="289" y="132"/>
                    </a:lnTo>
                    <a:lnTo>
                      <a:pt x="291" y="141"/>
                    </a:lnTo>
                    <a:lnTo>
                      <a:pt x="291" y="141"/>
                    </a:lnTo>
                    <a:lnTo>
                      <a:pt x="289" y="149"/>
                    </a:lnTo>
                    <a:lnTo>
                      <a:pt x="286" y="158"/>
                    </a:lnTo>
                    <a:lnTo>
                      <a:pt x="283" y="166"/>
                    </a:lnTo>
                    <a:lnTo>
                      <a:pt x="277" y="172"/>
                    </a:lnTo>
                    <a:lnTo>
                      <a:pt x="271" y="179"/>
                    </a:lnTo>
                    <a:lnTo>
                      <a:pt x="263" y="182"/>
                    </a:lnTo>
                    <a:lnTo>
                      <a:pt x="255" y="185"/>
                    </a:lnTo>
                    <a:lnTo>
                      <a:pt x="246" y="187"/>
                    </a:lnTo>
                    <a:lnTo>
                      <a:pt x="246" y="187"/>
                    </a:lnTo>
                    <a:close/>
                  </a:path>
                </a:pathLst>
              </a:custGeom>
              <a:grpFill/>
              <a:ln w="9525">
                <a:solidFill>
                  <a:srgbClr val="8FA1B4"/>
                </a:solidFill>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Freeform 810"/>
              <p:cNvSpPr>
                <a:spLocks/>
              </p:cNvSpPr>
              <p:nvPr/>
            </p:nvSpPr>
            <p:spPr bwMode="auto">
              <a:xfrm>
                <a:off x="13326510" y="2919111"/>
                <a:ext cx="78349" cy="44427"/>
              </a:xfrm>
              <a:custGeom>
                <a:avLst/>
                <a:gdLst/>
                <a:ahLst/>
                <a:cxnLst>
                  <a:cxn ang="0">
                    <a:pos x="48" y="55"/>
                  </a:cxn>
                  <a:cxn ang="0">
                    <a:pos x="0" y="6"/>
                  </a:cxn>
                  <a:cxn ang="0">
                    <a:pos x="6" y="0"/>
                  </a:cxn>
                  <a:cxn ang="0">
                    <a:pos x="48" y="41"/>
                  </a:cxn>
                  <a:cxn ang="0">
                    <a:pos x="91" y="0"/>
                  </a:cxn>
                  <a:cxn ang="0">
                    <a:pos x="97" y="6"/>
                  </a:cxn>
                  <a:cxn ang="0">
                    <a:pos x="48" y="55"/>
                  </a:cxn>
                </a:cxnLst>
                <a:rect l="0" t="0" r="r" b="b"/>
                <a:pathLst>
                  <a:path w="97" h="55">
                    <a:moveTo>
                      <a:pt x="48" y="55"/>
                    </a:moveTo>
                    <a:lnTo>
                      <a:pt x="0" y="6"/>
                    </a:lnTo>
                    <a:lnTo>
                      <a:pt x="6" y="0"/>
                    </a:lnTo>
                    <a:lnTo>
                      <a:pt x="48" y="41"/>
                    </a:lnTo>
                    <a:lnTo>
                      <a:pt x="91" y="0"/>
                    </a:lnTo>
                    <a:lnTo>
                      <a:pt x="97" y="6"/>
                    </a:lnTo>
                    <a:lnTo>
                      <a:pt x="48" y="55"/>
                    </a:lnTo>
                    <a:close/>
                  </a:path>
                </a:pathLst>
              </a:custGeom>
              <a:grpFill/>
              <a:ln w="9525">
                <a:solidFill>
                  <a:srgbClr val="8FA1B4"/>
                </a:solidFill>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Rectangle 811"/>
              <p:cNvSpPr>
                <a:spLocks noChangeArrowheads="1"/>
              </p:cNvSpPr>
              <p:nvPr/>
            </p:nvSpPr>
            <p:spPr bwMode="auto">
              <a:xfrm>
                <a:off x="13362050" y="2810070"/>
                <a:ext cx="7268" cy="145393"/>
              </a:xfrm>
              <a:prstGeom prst="rect">
                <a:avLst/>
              </a:prstGeom>
              <a:grpFill/>
              <a:ln w="9525">
                <a:solidFill>
                  <a:srgbClr val="8FA1B4"/>
                </a:solidFill>
                <a:miter lim="800000"/>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 name="组合 83"/>
            <p:cNvGrpSpPr/>
            <p:nvPr/>
          </p:nvGrpSpPr>
          <p:grpSpPr>
            <a:xfrm>
              <a:off x="8581028" y="2541630"/>
              <a:ext cx="482721" cy="453237"/>
              <a:chOff x="7303754" y="1419154"/>
              <a:chExt cx="482956" cy="453456"/>
            </a:xfrm>
            <a:solidFill>
              <a:srgbClr val="415463"/>
            </a:solidFill>
          </p:grpSpPr>
          <p:sp>
            <p:nvSpPr>
              <p:cNvPr id="24" name="Freeform 688"/>
              <p:cNvSpPr>
                <a:spLocks noEditPoints="1"/>
              </p:cNvSpPr>
              <p:nvPr/>
            </p:nvSpPr>
            <p:spPr bwMode="auto">
              <a:xfrm>
                <a:off x="7303754" y="1419154"/>
                <a:ext cx="482956" cy="199647"/>
              </a:xfrm>
              <a:custGeom>
                <a:avLst/>
                <a:gdLst/>
                <a:ahLst/>
                <a:cxnLst>
                  <a:cxn ang="0">
                    <a:pos x="149" y="105"/>
                  </a:cxn>
                  <a:cxn ang="0">
                    <a:pos x="187" y="68"/>
                  </a:cxn>
                  <a:cxn ang="0">
                    <a:pos x="158" y="49"/>
                  </a:cxn>
                  <a:cxn ang="0">
                    <a:pos x="124" y="42"/>
                  </a:cxn>
                  <a:cxn ang="0">
                    <a:pos x="110" y="42"/>
                  </a:cxn>
                  <a:cxn ang="0">
                    <a:pos x="83" y="52"/>
                  </a:cxn>
                  <a:cxn ang="0">
                    <a:pos x="61" y="68"/>
                  </a:cxn>
                  <a:cxn ang="0">
                    <a:pos x="44" y="89"/>
                  </a:cxn>
                  <a:cxn ang="0">
                    <a:pos x="36" y="105"/>
                  </a:cxn>
                  <a:cxn ang="0">
                    <a:pos x="2" y="89"/>
                  </a:cxn>
                  <a:cxn ang="0">
                    <a:pos x="10" y="71"/>
                  </a:cxn>
                  <a:cxn ang="0">
                    <a:pos x="35" y="39"/>
                  </a:cxn>
                  <a:cxn ang="0">
                    <a:pos x="66" y="17"/>
                  </a:cxn>
                  <a:cxn ang="0">
                    <a:pos x="104" y="5"/>
                  </a:cxn>
                  <a:cxn ang="0">
                    <a:pos x="124" y="3"/>
                  </a:cxn>
                  <a:cxn ang="0">
                    <a:pos x="149" y="6"/>
                  </a:cxn>
                  <a:cxn ang="0">
                    <a:pos x="173" y="13"/>
                  </a:cxn>
                  <a:cxn ang="0">
                    <a:pos x="195" y="25"/>
                  </a:cxn>
                  <a:cxn ang="0">
                    <a:pos x="213" y="39"/>
                  </a:cxn>
                  <a:cxn ang="0">
                    <a:pos x="254" y="105"/>
                  </a:cxn>
                  <a:cxn ang="0">
                    <a:pos x="248" y="99"/>
                  </a:cxn>
                  <a:cxn ang="0">
                    <a:pos x="215" y="49"/>
                  </a:cxn>
                  <a:cxn ang="0">
                    <a:pos x="212" y="47"/>
                  </a:cxn>
                  <a:cxn ang="0">
                    <a:pos x="193" y="32"/>
                  </a:cxn>
                  <a:cxn ang="0">
                    <a:pos x="171" y="19"/>
                  </a:cxn>
                  <a:cxn ang="0">
                    <a:pos x="149" y="13"/>
                  </a:cxn>
                  <a:cxn ang="0">
                    <a:pos x="124" y="10"/>
                  </a:cxn>
                  <a:cxn ang="0">
                    <a:pos x="105" y="11"/>
                  </a:cxn>
                  <a:cxn ang="0">
                    <a:pos x="71" y="22"/>
                  </a:cxn>
                  <a:cxn ang="0">
                    <a:pos x="41" y="42"/>
                  </a:cxn>
                  <a:cxn ang="0">
                    <a:pos x="18" y="71"/>
                  </a:cxn>
                  <a:cxn ang="0">
                    <a:pos x="33" y="97"/>
                  </a:cxn>
                  <a:cxn ang="0">
                    <a:pos x="39" y="83"/>
                  </a:cxn>
                  <a:cxn ang="0">
                    <a:pos x="58" y="61"/>
                  </a:cxn>
                  <a:cxn ang="0">
                    <a:pos x="82" y="46"/>
                  </a:cxn>
                  <a:cxn ang="0">
                    <a:pos x="110" y="36"/>
                  </a:cxn>
                  <a:cxn ang="0">
                    <a:pos x="124" y="36"/>
                  </a:cxn>
                  <a:cxn ang="0">
                    <a:pos x="143" y="38"/>
                  </a:cxn>
                  <a:cxn ang="0">
                    <a:pos x="162" y="44"/>
                  </a:cxn>
                  <a:cxn ang="0">
                    <a:pos x="179" y="52"/>
                  </a:cxn>
                  <a:cxn ang="0">
                    <a:pos x="195" y="64"/>
                  </a:cxn>
                  <a:cxn ang="0">
                    <a:pos x="163" y="99"/>
                  </a:cxn>
                </a:cxnLst>
                <a:rect l="0" t="0" r="r" b="b"/>
                <a:pathLst>
                  <a:path w="254" h="105">
                    <a:moveTo>
                      <a:pt x="254" y="105"/>
                    </a:moveTo>
                    <a:lnTo>
                      <a:pt x="149" y="105"/>
                    </a:lnTo>
                    <a:lnTo>
                      <a:pt x="187" y="68"/>
                    </a:lnTo>
                    <a:lnTo>
                      <a:pt x="187" y="68"/>
                    </a:lnTo>
                    <a:lnTo>
                      <a:pt x="173" y="57"/>
                    </a:lnTo>
                    <a:lnTo>
                      <a:pt x="158" y="49"/>
                    </a:lnTo>
                    <a:lnTo>
                      <a:pt x="141" y="44"/>
                    </a:lnTo>
                    <a:lnTo>
                      <a:pt x="124" y="42"/>
                    </a:lnTo>
                    <a:lnTo>
                      <a:pt x="124" y="42"/>
                    </a:lnTo>
                    <a:lnTo>
                      <a:pt x="110" y="42"/>
                    </a:lnTo>
                    <a:lnTo>
                      <a:pt x="96" y="47"/>
                    </a:lnTo>
                    <a:lnTo>
                      <a:pt x="83" y="52"/>
                    </a:lnTo>
                    <a:lnTo>
                      <a:pt x="71" y="58"/>
                    </a:lnTo>
                    <a:lnTo>
                      <a:pt x="61" y="68"/>
                    </a:lnTo>
                    <a:lnTo>
                      <a:pt x="52" y="77"/>
                    </a:lnTo>
                    <a:lnTo>
                      <a:pt x="44" y="89"/>
                    </a:lnTo>
                    <a:lnTo>
                      <a:pt x="38" y="102"/>
                    </a:lnTo>
                    <a:lnTo>
                      <a:pt x="36" y="105"/>
                    </a:lnTo>
                    <a:lnTo>
                      <a:pt x="0" y="91"/>
                    </a:lnTo>
                    <a:lnTo>
                      <a:pt x="2" y="89"/>
                    </a:lnTo>
                    <a:lnTo>
                      <a:pt x="2" y="89"/>
                    </a:lnTo>
                    <a:lnTo>
                      <a:pt x="10" y="71"/>
                    </a:lnTo>
                    <a:lnTo>
                      <a:pt x="21" y="53"/>
                    </a:lnTo>
                    <a:lnTo>
                      <a:pt x="35" y="39"/>
                    </a:lnTo>
                    <a:lnTo>
                      <a:pt x="50" y="27"/>
                    </a:lnTo>
                    <a:lnTo>
                      <a:pt x="66" y="17"/>
                    </a:lnTo>
                    <a:lnTo>
                      <a:pt x="85" y="10"/>
                    </a:lnTo>
                    <a:lnTo>
                      <a:pt x="104" y="5"/>
                    </a:lnTo>
                    <a:lnTo>
                      <a:pt x="124" y="3"/>
                    </a:lnTo>
                    <a:lnTo>
                      <a:pt x="124" y="3"/>
                    </a:lnTo>
                    <a:lnTo>
                      <a:pt x="137" y="5"/>
                    </a:lnTo>
                    <a:lnTo>
                      <a:pt x="149" y="6"/>
                    </a:lnTo>
                    <a:lnTo>
                      <a:pt x="162" y="10"/>
                    </a:lnTo>
                    <a:lnTo>
                      <a:pt x="173" y="13"/>
                    </a:lnTo>
                    <a:lnTo>
                      <a:pt x="184" y="19"/>
                    </a:lnTo>
                    <a:lnTo>
                      <a:pt x="195" y="25"/>
                    </a:lnTo>
                    <a:lnTo>
                      <a:pt x="204" y="32"/>
                    </a:lnTo>
                    <a:lnTo>
                      <a:pt x="213" y="39"/>
                    </a:lnTo>
                    <a:lnTo>
                      <a:pt x="254" y="0"/>
                    </a:lnTo>
                    <a:lnTo>
                      <a:pt x="254" y="105"/>
                    </a:lnTo>
                    <a:close/>
                    <a:moveTo>
                      <a:pt x="163" y="99"/>
                    </a:moveTo>
                    <a:lnTo>
                      <a:pt x="248" y="99"/>
                    </a:lnTo>
                    <a:lnTo>
                      <a:pt x="248" y="14"/>
                    </a:lnTo>
                    <a:lnTo>
                      <a:pt x="215" y="49"/>
                    </a:lnTo>
                    <a:lnTo>
                      <a:pt x="212" y="47"/>
                    </a:lnTo>
                    <a:lnTo>
                      <a:pt x="212" y="47"/>
                    </a:lnTo>
                    <a:lnTo>
                      <a:pt x="202" y="38"/>
                    </a:lnTo>
                    <a:lnTo>
                      <a:pt x="193" y="32"/>
                    </a:lnTo>
                    <a:lnTo>
                      <a:pt x="182" y="25"/>
                    </a:lnTo>
                    <a:lnTo>
                      <a:pt x="171" y="19"/>
                    </a:lnTo>
                    <a:lnTo>
                      <a:pt x="160" y="16"/>
                    </a:lnTo>
                    <a:lnTo>
                      <a:pt x="149" y="13"/>
                    </a:lnTo>
                    <a:lnTo>
                      <a:pt x="137" y="11"/>
                    </a:lnTo>
                    <a:lnTo>
                      <a:pt x="124" y="10"/>
                    </a:lnTo>
                    <a:lnTo>
                      <a:pt x="124" y="10"/>
                    </a:lnTo>
                    <a:lnTo>
                      <a:pt x="105" y="11"/>
                    </a:lnTo>
                    <a:lnTo>
                      <a:pt x="88" y="16"/>
                    </a:lnTo>
                    <a:lnTo>
                      <a:pt x="71" y="22"/>
                    </a:lnTo>
                    <a:lnTo>
                      <a:pt x="55" y="32"/>
                    </a:lnTo>
                    <a:lnTo>
                      <a:pt x="41" y="42"/>
                    </a:lnTo>
                    <a:lnTo>
                      <a:pt x="27" y="57"/>
                    </a:lnTo>
                    <a:lnTo>
                      <a:pt x="18" y="71"/>
                    </a:lnTo>
                    <a:lnTo>
                      <a:pt x="8" y="88"/>
                    </a:lnTo>
                    <a:lnTo>
                      <a:pt x="33" y="97"/>
                    </a:lnTo>
                    <a:lnTo>
                      <a:pt x="33" y="97"/>
                    </a:lnTo>
                    <a:lnTo>
                      <a:pt x="39" y="83"/>
                    </a:lnTo>
                    <a:lnTo>
                      <a:pt x="47" y="72"/>
                    </a:lnTo>
                    <a:lnTo>
                      <a:pt x="58" y="61"/>
                    </a:lnTo>
                    <a:lnTo>
                      <a:pt x="69" y="52"/>
                    </a:lnTo>
                    <a:lnTo>
                      <a:pt x="82" y="46"/>
                    </a:lnTo>
                    <a:lnTo>
                      <a:pt x="96" y="41"/>
                    </a:lnTo>
                    <a:lnTo>
                      <a:pt x="110" y="36"/>
                    </a:lnTo>
                    <a:lnTo>
                      <a:pt x="124" y="36"/>
                    </a:lnTo>
                    <a:lnTo>
                      <a:pt x="124" y="36"/>
                    </a:lnTo>
                    <a:lnTo>
                      <a:pt x="133" y="36"/>
                    </a:lnTo>
                    <a:lnTo>
                      <a:pt x="143" y="38"/>
                    </a:lnTo>
                    <a:lnTo>
                      <a:pt x="152" y="39"/>
                    </a:lnTo>
                    <a:lnTo>
                      <a:pt x="162" y="44"/>
                    </a:lnTo>
                    <a:lnTo>
                      <a:pt x="171" y="47"/>
                    </a:lnTo>
                    <a:lnTo>
                      <a:pt x="179" y="52"/>
                    </a:lnTo>
                    <a:lnTo>
                      <a:pt x="187" y="58"/>
                    </a:lnTo>
                    <a:lnTo>
                      <a:pt x="195" y="64"/>
                    </a:lnTo>
                    <a:lnTo>
                      <a:pt x="196" y="68"/>
                    </a:lnTo>
                    <a:lnTo>
                      <a:pt x="163" y="99"/>
                    </a:lnTo>
                    <a:close/>
                  </a:path>
                </a:pathLst>
              </a:custGeom>
              <a:grpFill/>
              <a:ln w="3175">
                <a:solidFill>
                  <a:srgbClr val="415463"/>
                </a:solidFill>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Freeform 688"/>
              <p:cNvSpPr>
                <a:spLocks noEditPoints="1"/>
              </p:cNvSpPr>
              <p:nvPr/>
            </p:nvSpPr>
            <p:spPr bwMode="auto">
              <a:xfrm flipH="1" flipV="1">
                <a:off x="7303754" y="1672963"/>
                <a:ext cx="482956" cy="199647"/>
              </a:xfrm>
              <a:custGeom>
                <a:avLst/>
                <a:gdLst/>
                <a:ahLst/>
                <a:cxnLst>
                  <a:cxn ang="0">
                    <a:pos x="149" y="105"/>
                  </a:cxn>
                  <a:cxn ang="0">
                    <a:pos x="187" y="68"/>
                  </a:cxn>
                  <a:cxn ang="0">
                    <a:pos x="158" y="49"/>
                  </a:cxn>
                  <a:cxn ang="0">
                    <a:pos x="124" y="42"/>
                  </a:cxn>
                  <a:cxn ang="0">
                    <a:pos x="110" y="42"/>
                  </a:cxn>
                  <a:cxn ang="0">
                    <a:pos x="83" y="52"/>
                  </a:cxn>
                  <a:cxn ang="0">
                    <a:pos x="61" y="68"/>
                  </a:cxn>
                  <a:cxn ang="0">
                    <a:pos x="44" y="89"/>
                  </a:cxn>
                  <a:cxn ang="0">
                    <a:pos x="36" y="105"/>
                  </a:cxn>
                  <a:cxn ang="0">
                    <a:pos x="2" y="89"/>
                  </a:cxn>
                  <a:cxn ang="0">
                    <a:pos x="10" y="71"/>
                  </a:cxn>
                  <a:cxn ang="0">
                    <a:pos x="35" y="39"/>
                  </a:cxn>
                  <a:cxn ang="0">
                    <a:pos x="66" y="17"/>
                  </a:cxn>
                  <a:cxn ang="0">
                    <a:pos x="104" y="5"/>
                  </a:cxn>
                  <a:cxn ang="0">
                    <a:pos x="124" y="3"/>
                  </a:cxn>
                  <a:cxn ang="0">
                    <a:pos x="149" y="6"/>
                  </a:cxn>
                  <a:cxn ang="0">
                    <a:pos x="173" y="13"/>
                  </a:cxn>
                  <a:cxn ang="0">
                    <a:pos x="195" y="25"/>
                  </a:cxn>
                  <a:cxn ang="0">
                    <a:pos x="213" y="39"/>
                  </a:cxn>
                  <a:cxn ang="0">
                    <a:pos x="254" y="105"/>
                  </a:cxn>
                  <a:cxn ang="0">
                    <a:pos x="248" y="99"/>
                  </a:cxn>
                  <a:cxn ang="0">
                    <a:pos x="215" y="49"/>
                  </a:cxn>
                  <a:cxn ang="0">
                    <a:pos x="212" y="47"/>
                  </a:cxn>
                  <a:cxn ang="0">
                    <a:pos x="193" y="32"/>
                  </a:cxn>
                  <a:cxn ang="0">
                    <a:pos x="171" y="19"/>
                  </a:cxn>
                  <a:cxn ang="0">
                    <a:pos x="149" y="13"/>
                  </a:cxn>
                  <a:cxn ang="0">
                    <a:pos x="124" y="10"/>
                  </a:cxn>
                  <a:cxn ang="0">
                    <a:pos x="105" y="11"/>
                  </a:cxn>
                  <a:cxn ang="0">
                    <a:pos x="71" y="22"/>
                  </a:cxn>
                  <a:cxn ang="0">
                    <a:pos x="41" y="42"/>
                  </a:cxn>
                  <a:cxn ang="0">
                    <a:pos x="18" y="71"/>
                  </a:cxn>
                  <a:cxn ang="0">
                    <a:pos x="33" y="97"/>
                  </a:cxn>
                  <a:cxn ang="0">
                    <a:pos x="39" y="83"/>
                  </a:cxn>
                  <a:cxn ang="0">
                    <a:pos x="58" y="61"/>
                  </a:cxn>
                  <a:cxn ang="0">
                    <a:pos x="82" y="46"/>
                  </a:cxn>
                  <a:cxn ang="0">
                    <a:pos x="110" y="36"/>
                  </a:cxn>
                  <a:cxn ang="0">
                    <a:pos x="124" y="36"/>
                  </a:cxn>
                  <a:cxn ang="0">
                    <a:pos x="143" y="38"/>
                  </a:cxn>
                  <a:cxn ang="0">
                    <a:pos x="162" y="44"/>
                  </a:cxn>
                  <a:cxn ang="0">
                    <a:pos x="179" y="52"/>
                  </a:cxn>
                  <a:cxn ang="0">
                    <a:pos x="195" y="64"/>
                  </a:cxn>
                  <a:cxn ang="0">
                    <a:pos x="163" y="99"/>
                  </a:cxn>
                </a:cxnLst>
                <a:rect l="0" t="0" r="r" b="b"/>
                <a:pathLst>
                  <a:path w="254" h="105">
                    <a:moveTo>
                      <a:pt x="254" y="105"/>
                    </a:moveTo>
                    <a:lnTo>
                      <a:pt x="149" y="105"/>
                    </a:lnTo>
                    <a:lnTo>
                      <a:pt x="187" y="68"/>
                    </a:lnTo>
                    <a:lnTo>
                      <a:pt x="187" y="68"/>
                    </a:lnTo>
                    <a:lnTo>
                      <a:pt x="173" y="57"/>
                    </a:lnTo>
                    <a:lnTo>
                      <a:pt x="158" y="49"/>
                    </a:lnTo>
                    <a:lnTo>
                      <a:pt x="141" y="44"/>
                    </a:lnTo>
                    <a:lnTo>
                      <a:pt x="124" y="42"/>
                    </a:lnTo>
                    <a:lnTo>
                      <a:pt x="124" y="42"/>
                    </a:lnTo>
                    <a:lnTo>
                      <a:pt x="110" y="42"/>
                    </a:lnTo>
                    <a:lnTo>
                      <a:pt x="96" y="47"/>
                    </a:lnTo>
                    <a:lnTo>
                      <a:pt x="83" y="52"/>
                    </a:lnTo>
                    <a:lnTo>
                      <a:pt x="71" y="58"/>
                    </a:lnTo>
                    <a:lnTo>
                      <a:pt x="61" y="68"/>
                    </a:lnTo>
                    <a:lnTo>
                      <a:pt x="52" y="77"/>
                    </a:lnTo>
                    <a:lnTo>
                      <a:pt x="44" y="89"/>
                    </a:lnTo>
                    <a:lnTo>
                      <a:pt x="38" y="102"/>
                    </a:lnTo>
                    <a:lnTo>
                      <a:pt x="36" y="105"/>
                    </a:lnTo>
                    <a:lnTo>
                      <a:pt x="0" y="91"/>
                    </a:lnTo>
                    <a:lnTo>
                      <a:pt x="2" y="89"/>
                    </a:lnTo>
                    <a:lnTo>
                      <a:pt x="2" y="89"/>
                    </a:lnTo>
                    <a:lnTo>
                      <a:pt x="10" y="71"/>
                    </a:lnTo>
                    <a:lnTo>
                      <a:pt x="21" y="53"/>
                    </a:lnTo>
                    <a:lnTo>
                      <a:pt x="35" y="39"/>
                    </a:lnTo>
                    <a:lnTo>
                      <a:pt x="50" y="27"/>
                    </a:lnTo>
                    <a:lnTo>
                      <a:pt x="66" y="17"/>
                    </a:lnTo>
                    <a:lnTo>
                      <a:pt x="85" y="10"/>
                    </a:lnTo>
                    <a:lnTo>
                      <a:pt x="104" y="5"/>
                    </a:lnTo>
                    <a:lnTo>
                      <a:pt x="124" y="3"/>
                    </a:lnTo>
                    <a:lnTo>
                      <a:pt x="124" y="3"/>
                    </a:lnTo>
                    <a:lnTo>
                      <a:pt x="137" y="5"/>
                    </a:lnTo>
                    <a:lnTo>
                      <a:pt x="149" y="6"/>
                    </a:lnTo>
                    <a:lnTo>
                      <a:pt x="162" y="10"/>
                    </a:lnTo>
                    <a:lnTo>
                      <a:pt x="173" y="13"/>
                    </a:lnTo>
                    <a:lnTo>
                      <a:pt x="184" y="19"/>
                    </a:lnTo>
                    <a:lnTo>
                      <a:pt x="195" y="25"/>
                    </a:lnTo>
                    <a:lnTo>
                      <a:pt x="204" y="32"/>
                    </a:lnTo>
                    <a:lnTo>
                      <a:pt x="213" y="39"/>
                    </a:lnTo>
                    <a:lnTo>
                      <a:pt x="254" y="0"/>
                    </a:lnTo>
                    <a:lnTo>
                      <a:pt x="254" y="105"/>
                    </a:lnTo>
                    <a:close/>
                    <a:moveTo>
                      <a:pt x="163" y="99"/>
                    </a:moveTo>
                    <a:lnTo>
                      <a:pt x="248" y="99"/>
                    </a:lnTo>
                    <a:lnTo>
                      <a:pt x="248" y="14"/>
                    </a:lnTo>
                    <a:lnTo>
                      <a:pt x="215" y="49"/>
                    </a:lnTo>
                    <a:lnTo>
                      <a:pt x="212" y="47"/>
                    </a:lnTo>
                    <a:lnTo>
                      <a:pt x="212" y="47"/>
                    </a:lnTo>
                    <a:lnTo>
                      <a:pt x="202" y="38"/>
                    </a:lnTo>
                    <a:lnTo>
                      <a:pt x="193" y="32"/>
                    </a:lnTo>
                    <a:lnTo>
                      <a:pt x="182" y="25"/>
                    </a:lnTo>
                    <a:lnTo>
                      <a:pt x="171" y="19"/>
                    </a:lnTo>
                    <a:lnTo>
                      <a:pt x="160" y="16"/>
                    </a:lnTo>
                    <a:lnTo>
                      <a:pt x="149" y="13"/>
                    </a:lnTo>
                    <a:lnTo>
                      <a:pt x="137" y="11"/>
                    </a:lnTo>
                    <a:lnTo>
                      <a:pt x="124" y="10"/>
                    </a:lnTo>
                    <a:lnTo>
                      <a:pt x="124" y="10"/>
                    </a:lnTo>
                    <a:lnTo>
                      <a:pt x="105" y="11"/>
                    </a:lnTo>
                    <a:lnTo>
                      <a:pt x="88" y="16"/>
                    </a:lnTo>
                    <a:lnTo>
                      <a:pt x="71" y="22"/>
                    </a:lnTo>
                    <a:lnTo>
                      <a:pt x="55" y="32"/>
                    </a:lnTo>
                    <a:lnTo>
                      <a:pt x="41" y="42"/>
                    </a:lnTo>
                    <a:lnTo>
                      <a:pt x="27" y="57"/>
                    </a:lnTo>
                    <a:lnTo>
                      <a:pt x="18" y="71"/>
                    </a:lnTo>
                    <a:lnTo>
                      <a:pt x="8" y="88"/>
                    </a:lnTo>
                    <a:lnTo>
                      <a:pt x="33" y="97"/>
                    </a:lnTo>
                    <a:lnTo>
                      <a:pt x="33" y="97"/>
                    </a:lnTo>
                    <a:lnTo>
                      <a:pt x="39" y="83"/>
                    </a:lnTo>
                    <a:lnTo>
                      <a:pt x="47" y="72"/>
                    </a:lnTo>
                    <a:lnTo>
                      <a:pt x="58" y="61"/>
                    </a:lnTo>
                    <a:lnTo>
                      <a:pt x="69" y="52"/>
                    </a:lnTo>
                    <a:lnTo>
                      <a:pt x="82" y="46"/>
                    </a:lnTo>
                    <a:lnTo>
                      <a:pt x="96" y="41"/>
                    </a:lnTo>
                    <a:lnTo>
                      <a:pt x="110" y="36"/>
                    </a:lnTo>
                    <a:lnTo>
                      <a:pt x="124" y="36"/>
                    </a:lnTo>
                    <a:lnTo>
                      <a:pt x="124" y="36"/>
                    </a:lnTo>
                    <a:lnTo>
                      <a:pt x="133" y="36"/>
                    </a:lnTo>
                    <a:lnTo>
                      <a:pt x="143" y="38"/>
                    </a:lnTo>
                    <a:lnTo>
                      <a:pt x="152" y="39"/>
                    </a:lnTo>
                    <a:lnTo>
                      <a:pt x="162" y="44"/>
                    </a:lnTo>
                    <a:lnTo>
                      <a:pt x="171" y="47"/>
                    </a:lnTo>
                    <a:lnTo>
                      <a:pt x="179" y="52"/>
                    </a:lnTo>
                    <a:lnTo>
                      <a:pt x="187" y="58"/>
                    </a:lnTo>
                    <a:lnTo>
                      <a:pt x="195" y="64"/>
                    </a:lnTo>
                    <a:lnTo>
                      <a:pt x="196" y="68"/>
                    </a:lnTo>
                    <a:lnTo>
                      <a:pt x="163" y="99"/>
                    </a:lnTo>
                    <a:close/>
                  </a:path>
                </a:pathLst>
              </a:custGeom>
              <a:grpFill/>
              <a:ln w="3175">
                <a:solidFill>
                  <a:srgbClr val="415463"/>
                </a:solidFill>
                <a:round/>
                <a:headEnd/>
                <a:tailEnd/>
              </a:ln>
            </p:spPr>
            <p:txBody>
              <a:bodyPr vert="horz" wrap="square" lIns="121948" tIns="60974" rIns="121948" bIns="60974" numCol="1" anchor="t" anchorCtr="0" compatLnSpc="1">
                <a:prstTxWarp prst="textNoShape">
                  <a:avLst/>
                </a:prstTxWarp>
                <a:noAutofit/>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33" name="TextBox 16"/>
          <p:cNvSpPr txBox="1"/>
          <p:nvPr/>
        </p:nvSpPr>
        <p:spPr bwMode="auto">
          <a:xfrm>
            <a:off x="8591791" y="3345894"/>
            <a:ext cx="2559217" cy="1477328"/>
          </a:xfrm>
          <a:prstGeom prst="rect">
            <a:avLst/>
          </a:prstGeom>
          <a:noFill/>
        </p:spPr>
        <p:txBody>
          <a:bodyPr wrap="square" rtlCol="0">
            <a:noAutofit/>
          </a:bodyPr>
          <a:lstStyle/>
          <a:p>
            <a:pPr marL="171450" indent="-171450" fontAlgn="ctr">
              <a:buSzPct val="50000"/>
              <a:buFont typeface="Wingdings" panose="05000000000000000000" pitchFamily="2" charset="2"/>
              <a:buChar char="l"/>
            </a:pPr>
            <a:r>
              <a:rPr lang="en-US" sz="1200" dirty="0" smtClean="0">
                <a:latin typeface="Huawei Sans" panose="020C0503030203020204" pitchFamily="34" charset="0"/>
              </a:rPr>
              <a:t>Inspecting storage device</a:t>
            </a:r>
          </a:p>
          <a:p>
            <a:pPr marL="171450" indent="-171450" fontAlgn="ctr">
              <a:buSzPct val="50000"/>
              <a:buFont typeface="Wingdings" panose="05000000000000000000" pitchFamily="2" charset="2"/>
              <a:buChar char="l"/>
            </a:pPr>
            <a:r>
              <a:rPr lang="en-US" sz="1200" dirty="0" smtClean="0">
                <a:latin typeface="Huawei Sans" panose="020C0503030203020204" pitchFamily="34" charset="0"/>
              </a:rPr>
              <a:t>Checking the equipment room environment</a:t>
            </a:r>
          </a:p>
          <a:p>
            <a:pPr marL="171450" indent="-171450" fontAlgn="ctr">
              <a:buSzPct val="50000"/>
              <a:buFont typeface="Wingdings" panose="05000000000000000000" pitchFamily="2" charset="2"/>
              <a:buChar char="l"/>
            </a:pPr>
            <a:r>
              <a:rPr lang="en-US" sz="1200" dirty="0" smtClean="0">
                <a:latin typeface="Huawei Sans" panose="020C0503030203020204" pitchFamily="34" charset="0"/>
              </a:rPr>
              <a:t>Checking the rack's internal environment</a:t>
            </a:r>
            <a:endParaRPr lang="en-US" sz="1200" dirty="0">
              <a:latin typeface="Huawei Sans" panose="020C0503030203020204" pitchFamily="34" charset="0"/>
            </a:endParaRPr>
          </a:p>
        </p:txBody>
      </p:sp>
    </p:spTree>
    <p:extLst>
      <p:ext uri="{BB962C8B-B14F-4D97-AF65-F5344CB8AC3E}">
        <p14:creationId xmlns:p14="http://schemas.microsoft.com/office/powerpoint/2010/main" val="1178060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en-US" dirty="0" smtClean="0">
                <a:latin typeface="Huawei Sans" panose="020C0503030203020204" pitchFamily="34" charset="0"/>
              </a:rPr>
              <a:t>Quick Maintenance Process</a:t>
            </a:r>
            <a:endParaRPr lang="en-US" altLang="zh-CN" dirty="0">
              <a:latin typeface="Huawei Sans" panose="020C0503030203020204" pitchFamily="34" charset="0"/>
              <a:sym typeface="Huawei Sans" panose="020C0503030203020204" pitchFamily="34" charset="0"/>
            </a:endParaRPr>
          </a:p>
        </p:txBody>
      </p:sp>
      <p:grpSp>
        <p:nvGrpSpPr>
          <p:cNvPr id="4" name="组合 3"/>
          <p:cNvGrpSpPr/>
          <p:nvPr/>
        </p:nvGrpSpPr>
        <p:grpSpPr>
          <a:xfrm>
            <a:off x="1203158" y="1119189"/>
            <a:ext cx="9563262" cy="4788693"/>
            <a:chOff x="1659569" y="1257301"/>
            <a:chExt cx="9563262" cy="5064918"/>
          </a:xfrm>
        </p:grpSpPr>
        <p:grpSp>
          <p:nvGrpSpPr>
            <p:cNvPr id="2" name="组合 1"/>
            <p:cNvGrpSpPr/>
            <p:nvPr/>
          </p:nvGrpSpPr>
          <p:grpSpPr>
            <a:xfrm>
              <a:off x="1659569" y="1257301"/>
              <a:ext cx="3046663" cy="5064918"/>
              <a:chOff x="1659569" y="1257301"/>
              <a:chExt cx="3046663" cy="5064918"/>
            </a:xfrm>
          </p:grpSpPr>
          <p:sp>
            <p:nvSpPr>
              <p:cNvPr id="3" name="流程图: 终止 2"/>
              <p:cNvSpPr/>
              <p:nvPr/>
            </p:nvSpPr>
            <p:spPr>
              <a:xfrm>
                <a:off x="2410144" y="1257301"/>
                <a:ext cx="1400176" cy="292894"/>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Start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流程图: 终止 10"/>
              <p:cNvSpPr/>
              <p:nvPr/>
            </p:nvSpPr>
            <p:spPr>
              <a:xfrm>
                <a:off x="2410144" y="6045994"/>
                <a:ext cx="1400176" cy="276225"/>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End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a:spLocks/>
              </p:cNvSpPr>
              <p:nvPr/>
            </p:nvSpPr>
            <p:spPr>
              <a:xfrm>
                <a:off x="1659569" y="1721475"/>
                <a:ext cx="2901327" cy="457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Check indicator status</a:t>
                </a:r>
                <a:endPar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solidFill>
                      <a:schemeClr val="tx1"/>
                    </a:solidFill>
                    <a:latin typeface="Huawei Sans" panose="020C0503030203020204" pitchFamily="34" charset="0"/>
                  </a:rPr>
                  <a:t>and handle related exceptions.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 12"/>
              <p:cNvSpPr>
                <a:spLocks/>
              </p:cNvSpPr>
              <p:nvPr/>
            </p:nvSpPr>
            <p:spPr>
              <a:xfrm>
                <a:off x="1659569" y="2391750"/>
                <a:ext cx="2901327" cy="457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Check service status.</a:t>
                </a:r>
                <a:endPar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solidFill>
                      <a:schemeClr val="tx1"/>
                    </a:solidFill>
                    <a:latin typeface="Huawei Sans" panose="020C0503030203020204" pitchFamily="34" charset="0"/>
                  </a:rPr>
                  <a:t>and handle related exceptions.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角矩形 13"/>
              <p:cNvSpPr>
                <a:spLocks/>
              </p:cNvSpPr>
              <p:nvPr/>
            </p:nvSpPr>
            <p:spPr>
              <a:xfrm>
                <a:off x="1659569" y="3087074"/>
                <a:ext cx="2901327" cy="457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Check system performance</a:t>
                </a:r>
                <a:endPar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solidFill>
                      <a:schemeClr val="tx1"/>
                    </a:solidFill>
                    <a:latin typeface="Huawei Sans" panose="020C0503030203020204" pitchFamily="34" charset="0"/>
                  </a:rPr>
                  <a:t>and handle related exceptions.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a:spLocks/>
              </p:cNvSpPr>
              <p:nvPr/>
            </p:nvSpPr>
            <p:spPr>
              <a:xfrm>
                <a:off x="1659569" y="3764054"/>
                <a:ext cx="2901327" cy="3507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Check and clear alarms.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菱形 15"/>
              <p:cNvSpPr>
                <a:spLocks/>
              </p:cNvSpPr>
              <p:nvPr/>
            </p:nvSpPr>
            <p:spPr>
              <a:xfrm>
                <a:off x="1659569" y="4345091"/>
                <a:ext cx="2901327" cy="803625"/>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oAutofit/>
              </a:bodyPr>
              <a:lstStyle/>
              <a:p>
                <a:pPr algn="ctr" fontAlgn="ctr"/>
                <a:r>
                  <a:rPr lang="en-US" sz="1200" dirty="0" smtClean="0">
                    <a:solidFill>
                      <a:schemeClr val="tx1"/>
                    </a:solidFill>
                    <a:latin typeface="Huawei Sans" panose="020C0503030203020204" pitchFamily="34" charset="0"/>
                  </a:rPr>
                  <a:t>Can the preceding</a:t>
                </a:r>
              </a:p>
              <a:p>
                <a:pPr algn="ctr" fontAlgn="ctr"/>
                <a:r>
                  <a:rPr lang="en-US" sz="1200" dirty="0" smtClean="0">
                    <a:solidFill>
                      <a:schemeClr val="tx1"/>
                    </a:solidFill>
                    <a:latin typeface="Huawei Sans" panose="020C0503030203020204" pitchFamily="34" charset="0"/>
                  </a:rPr>
                  <a:t>exceptions be handled?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圆角矩形 16"/>
              <p:cNvSpPr>
                <a:spLocks/>
              </p:cNvSpPr>
              <p:nvPr/>
            </p:nvSpPr>
            <p:spPr>
              <a:xfrm>
                <a:off x="1659569" y="5482552"/>
                <a:ext cx="2901327" cy="3507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Collect information and report faults.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 name="直接箭头连接符 19"/>
              <p:cNvCxnSpPr>
                <a:stCxn id="3" idx="2"/>
                <a:endCxn id="12" idx="0"/>
              </p:cNvCxnSpPr>
              <p:nvPr/>
            </p:nvCxnSpPr>
            <p:spPr>
              <a:xfrm>
                <a:off x="3110232" y="1550195"/>
                <a:ext cx="1" cy="171280"/>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2" idx="2"/>
                <a:endCxn id="13" idx="0"/>
              </p:cNvCxnSpPr>
              <p:nvPr/>
            </p:nvCxnSpPr>
            <p:spPr>
              <a:xfrm>
                <a:off x="3110233" y="2178844"/>
                <a:ext cx="0" cy="212906"/>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3" idx="2"/>
                <a:endCxn id="14" idx="0"/>
              </p:cNvCxnSpPr>
              <p:nvPr/>
            </p:nvCxnSpPr>
            <p:spPr>
              <a:xfrm>
                <a:off x="3110233" y="2849120"/>
                <a:ext cx="0" cy="237954"/>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4" idx="2"/>
                <a:endCxn id="15" idx="0"/>
              </p:cNvCxnSpPr>
              <p:nvPr/>
            </p:nvCxnSpPr>
            <p:spPr>
              <a:xfrm>
                <a:off x="3110233" y="3544444"/>
                <a:ext cx="0" cy="219610"/>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5" idx="2"/>
                <a:endCxn id="16" idx="0"/>
              </p:cNvCxnSpPr>
              <p:nvPr/>
            </p:nvCxnSpPr>
            <p:spPr>
              <a:xfrm>
                <a:off x="3110233" y="4114801"/>
                <a:ext cx="0" cy="230289"/>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6" idx="2"/>
                <a:endCxn id="17" idx="0"/>
              </p:cNvCxnSpPr>
              <p:nvPr/>
            </p:nvCxnSpPr>
            <p:spPr>
              <a:xfrm>
                <a:off x="3110233" y="5148716"/>
                <a:ext cx="0" cy="333836"/>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16" idx="3"/>
                <a:endCxn id="11" idx="3"/>
              </p:cNvCxnSpPr>
              <p:nvPr/>
            </p:nvCxnSpPr>
            <p:spPr>
              <a:xfrm flipH="1">
                <a:off x="3810320" y="4746903"/>
                <a:ext cx="750576" cy="1437204"/>
              </a:xfrm>
              <a:prstGeom prst="bentConnector3">
                <a:avLst>
                  <a:gd name="adj1" fmla="val -3045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7" idx="2"/>
                <a:endCxn id="11" idx="0"/>
              </p:cNvCxnSpPr>
              <p:nvPr/>
            </p:nvCxnSpPr>
            <p:spPr>
              <a:xfrm flipH="1">
                <a:off x="3110232" y="5833300"/>
                <a:ext cx="1" cy="212694"/>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250658" y="4439125"/>
                <a:ext cx="455574" cy="307777"/>
              </a:xfrm>
              <a:prstGeom prst="rect">
                <a:avLst/>
              </a:prstGeom>
              <a:noFill/>
            </p:spPr>
            <p:txBody>
              <a:bodyPr wrap="square" rtlCol="0">
                <a:noAutofit/>
              </a:bodyPr>
              <a:lstStyle/>
              <a:p>
                <a:pPr fontAlgn="ctr"/>
                <a:r>
                  <a:rPr lang="en-US" sz="1200" dirty="0" smtClean="0">
                    <a:latin typeface="Huawei Sans" panose="020C0503030203020204" pitchFamily="34" charset="0"/>
                  </a:rPr>
                  <a:t>Yes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文本框 46"/>
              <p:cNvSpPr txBox="1"/>
              <p:nvPr/>
            </p:nvSpPr>
            <p:spPr>
              <a:xfrm>
                <a:off x="2766480" y="5109401"/>
                <a:ext cx="426720" cy="307777"/>
              </a:xfrm>
              <a:prstGeom prst="rect">
                <a:avLst/>
              </a:prstGeom>
              <a:noFill/>
            </p:spPr>
            <p:txBody>
              <a:bodyPr wrap="square" rtlCol="0">
                <a:noAutofit/>
              </a:bodyPr>
              <a:lstStyle/>
              <a:p>
                <a:pPr fontAlgn="ctr"/>
                <a:r>
                  <a:rPr lang="en-US" sz="1200" dirty="0" smtClean="0">
                    <a:latin typeface="Huawei Sans" panose="020C0503030203020204" pitchFamily="34" charset="0"/>
                  </a:rPr>
                  <a:t>No</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0" name="矩形 49"/>
            <p:cNvSpPr/>
            <p:nvPr/>
          </p:nvSpPr>
          <p:spPr>
            <a:xfrm>
              <a:off x="5007769" y="1721645"/>
              <a:ext cx="6215062"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rPr>
                <a:t>The indicators on the front and rear panels of the storage devices indicate the device running status and help you detect and rectify common hardware faults.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5007769" y="2315719"/>
              <a:ext cx="6215062" cy="62750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rPr>
                <a:t>By checking the system information and service status, </a:t>
              </a:r>
              <a:r>
                <a:rPr lang="en-US" sz="1200" dirty="0">
                  <a:solidFill>
                    <a:schemeClr val="tx1"/>
                  </a:solidFill>
                  <a:latin typeface="Huawei Sans" panose="020C0503030203020204" pitchFamily="34" charset="0"/>
                </a:rPr>
                <a:t>you can learn about the storage </a:t>
              </a:r>
              <a:r>
                <a:rPr lang="en-US" sz="1200" dirty="0" smtClean="0">
                  <a:solidFill>
                    <a:schemeClr val="tx1"/>
                  </a:solidFill>
                  <a:latin typeface="Huawei Sans" panose="020C0503030203020204" pitchFamily="34" charset="0"/>
                </a:rPr>
                <a:t>system's </a:t>
              </a:r>
              <a:r>
                <a:rPr lang="en-US" sz="1200" dirty="0">
                  <a:solidFill>
                    <a:schemeClr val="tx1"/>
                  </a:solidFill>
                  <a:latin typeface="Huawei Sans" panose="020C0503030203020204" pitchFamily="34" charset="0"/>
                </a:rPr>
                <a:t>basic information, alarms, capacity trends, and performance. You can also view the status of storage resource allocation and value-added features.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矩形 51"/>
            <p:cNvSpPr/>
            <p:nvPr/>
          </p:nvSpPr>
          <p:spPr>
            <a:xfrm>
              <a:off x="5007769" y="3087243"/>
              <a:ext cx="6215062"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rPr>
                <a:t>You can query the real-time and historical performance statistics on </a:t>
              </a:r>
              <a:r>
                <a:rPr lang="en-US" sz="1200" dirty="0" err="1" smtClean="0">
                  <a:solidFill>
                    <a:schemeClr val="tx1"/>
                  </a:solidFill>
                  <a:latin typeface="Huawei Sans" panose="020C0503030203020204" pitchFamily="34" charset="0"/>
                </a:rPr>
                <a:t>DeviceManager</a:t>
              </a:r>
              <a:r>
                <a:rPr lang="en-US" sz="1200" dirty="0" smtClean="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a:xfrm>
              <a:off x="5007769" y="3724982"/>
              <a:ext cx="6215062" cy="6201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rPr>
                <a:t>If a fault occurs in the storage system, </a:t>
              </a:r>
              <a:r>
                <a:rPr lang="en-US" sz="1200" dirty="0" err="1" smtClean="0">
                  <a:solidFill>
                    <a:schemeClr val="tx1"/>
                  </a:solidFill>
                  <a:latin typeface="Huawei Sans" panose="020C0503030203020204" pitchFamily="34" charset="0"/>
                </a:rPr>
                <a:t>DeviceManager</a:t>
              </a:r>
              <a:r>
                <a:rPr lang="en-US" sz="1200" dirty="0" smtClean="0">
                  <a:solidFill>
                    <a:schemeClr val="tx1"/>
                  </a:solidFill>
                  <a:latin typeface="Huawei Sans" panose="020C0503030203020204" pitchFamily="34" charset="0"/>
                </a:rPr>
                <a:t> automatically determines the severity of the fault and reports an alarm. Maintenance personnel should rectify the fault in a timely manner to prevent service interruption or data loss.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右箭头 53"/>
            <p:cNvSpPr/>
            <p:nvPr/>
          </p:nvSpPr>
          <p:spPr>
            <a:xfrm>
              <a:off x="4524287" y="1863035"/>
              <a:ext cx="385763" cy="206101"/>
            </a:xfrm>
            <a:prstGeom prst="rightArrow">
              <a:avLst>
                <a:gd name="adj1" fmla="val 34595"/>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右箭头 54"/>
            <p:cNvSpPr/>
            <p:nvPr/>
          </p:nvSpPr>
          <p:spPr>
            <a:xfrm>
              <a:off x="4524286" y="2517383"/>
              <a:ext cx="385763" cy="206101"/>
            </a:xfrm>
            <a:prstGeom prst="rightArrow">
              <a:avLst>
                <a:gd name="adj1" fmla="val 34595"/>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右箭头 55"/>
            <p:cNvSpPr/>
            <p:nvPr/>
          </p:nvSpPr>
          <p:spPr>
            <a:xfrm>
              <a:off x="4524287" y="3208430"/>
              <a:ext cx="385763" cy="206101"/>
            </a:xfrm>
            <a:prstGeom prst="rightArrow">
              <a:avLst>
                <a:gd name="adj1" fmla="val 34595"/>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右箭头 56"/>
            <p:cNvSpPr/>
            <p:nvPr/>
          </p:nvSpPr>
          <p:spPr>
            <a:xfrm>
              <a:off x="4524287" y="3836377"/>
              <a:ext cx="385763" cy="206101"/>
            </a:xfrm>
            <a:prstGeom prst="rightArrow">
              <a:avLst>
                <a:gd name="adj1" fmla="val 34595"/>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546582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latin typeface="Huawei Sans" panose="020C0503030203020204" pitchFamily="34" charset="0"/>
              </a:rPr>
              <a:t>O&amp;M Scenario 1: Inspection</a:t>
            </a:r>
            <a:endParaRPr lang="en-US" altLang="zh-CN" dirty="0">
              <a:latin typeface="Huawei Sans" panose="020C0503030203020204" pitchFamily="34" charset="0"/>
              <a:sym typeface="Huawei Sans" panose="020C0503030203020204" pitchFamily="34" charset="0"/>
            </a:endParaRPr>
          </a:p>
        </p:txBody>
      </p:sp>
      <p:cxnSp>
        <p:nvCxnSpPr>
          <p:cNvPr id="5" name="MH_Other_1"/>
          <p:cNvCxnSpPr/>
          <p:nvPr>
            <p:custDataLst>
              <p:tags r:id="rId1"/>
            </p:custDataLst>
          </p:nvPr>
        </p:nvCxnSpPr>
        <p:spPr>
          <a:xfrm>
            <a:off x="1246949" y="2160858"/>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rot="2871886">
            <a:off x="1808586" y="1467236"/>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fontAlgn="ctr"/>
            <a:r>
              <a:rPr lang="en-US" sz="2400" dirty="0" smtClean="0">
                <a:solidFill>
                  <a:srgbClr val="FEFFFF"/>
                </a:solidFill>
                <a:latin typeface="Huawei Sans" panose="020C0503030203020204" pitchFamily="34" charset="0"/>
              </a:rPr>
              <a:t>01</a:t>
            </a:r>
            <a:endParaRPr lang="en-US" altLang="zh-CN" sz="2400" dirty="0">
              <a:solidFill>
                <a:srgbClr val="FE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3"/>
          <p:cNvSpPr/>
          <p:nvPr>
            <p:custDataLst>
              <p:tags r:id="rId3"/>
            </p:custDataLst>
          </p:nvPr>
        </p:nvSpPr>
        <p:spPr>
          <a:xfrm>
            <a:off x="1516355" y="2222404"/>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2803694" y="1587223"/>
            <a:ext cx="2411773" cy="523220"/>
          </a:xfrm>
          <a:prstGeom prst="rect">
            <a:avLst/>
          </a:prstGeom>
          <a:noFill/>
        </p:spPr>
        <p:txBody>
          <a:bodyPr wrap="square" rtlCol="0">
            <a:noAutofit/>
          </a:bodyPr>
          <a:lstStyle/>
          <a:p>
            <a:pPr fontAlgn="ctr"/>
            <a:r>
              <a:rPr lang="en-US" sz="2800" dirty="0" smtClean="0">
                <a:latin typeface="Huawei Sans" panose="020C0503030203020204" pitchFamily="34" charset="0"/>
              </a:rPr>
              <a:t>Background</a:t>
            </a:r>
            <a:endParaRPr lang="en-US" altLang="zh-CN"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占位符 3"/>
          <p:cNvSpPr txBox="1">
            <a:spLocks/>
          </p:cNvSpPr>
          <p:nvPr/>
        </p:nvSpPr>
        <p:spPr>
          <a:xfrm>
            <a:off x="1552355" y="2160858"/>
            <a:ext cx="7330748" cy="2245518"/>
          </a:xfrm>
          <a:prstGeom prst="rect">
            <a:avLst/>
          </a:prstGeom>
        </p:spPr>
        <p:txBody>
          <a:bodyPr wrap="square">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r>
              <a:rPr lang="en-US" sz="2000" dirty="0" smtClean="0">
                <a:latin typeface="Huawei Sans" panose="020C0503030203020204" pitchFamily="34" charset="0"/>
              </a:rPr>
              <a:t>After the storage devices purchased by Company E are deployed, services are running properly. To ensure the storage security of core devices in the service system, Engineer A in the IT department is </a:t>
            </a:r>
            <a:r>
              <a:rPr lang="en-US" sz="2000" dirty="0">
                <a:latin typeface="Huawei Sans" panose="020C0503030203020204" pitchFamily="34" charset="0"/>
              </a:rPr>
              <a:t>in charge </a:t>
            </a:r>
            <a:r>
              <a:rPr lang="en-US" sz="2000" dirty="0" smtClean="0">
                <a:latin typeface="Huawei Sans" panose="020C0503030203020204" pitchFamily="34" charset="0"/>
              </a:rPr>
              <a:t>of inspecting storage devices. Help Engineer A design an inspection plan.</a:t>
            </a:r>
          </a:p>
          <a:p>
            <a:endParaRPr lang="en-US" altLang="zh-CN" sz="20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860285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latin typeface="Huawei Sans" panose="020C0503030203020204" pitchFamily="34" charset="0"/>
              </a:rPr>
              <a:t>Inspection Method</a:t>
            </a:r>
            <a:endParaRPr lang="en-US" altLang="zh-CN" dirty="0">
              <a:latin typeface="Huawei Sans" panose="020C0503030203020204" pitchFamily="34" charset="0"/>
              <a:cs typeface="Huawei Sans" panose="020C0503030203020204" pitchFamily="34" charset="0"/>
              <a:sym typeface="Huawei Sans" panose="020C0503030203020204" pitchFamily="34" charset="0"/>
            </a:endParaRPr>
          </a:p>
        </p:txBody>
      </p:sp>
      <p:grpSp>
        <p:nvGrpSpPr>
          <p:cNvPr id="3" name="组合 2"/>
          <p:cNvGrpSpPr/>
          <p:nvPr/>
        </p:nvGrpSpPr>
        <p:grpSpPr>
          <a:xfrm>
            <a:off x="5640571" y="3433929"/>
            <a:ext cx="1479866" cy="432979"/>
            <a:chOff x="5226833" y="2938677"/>
            <a:chExt cx="1479866" cy="432979"/>
          </a:xfrm>
        </p:grpSpPr>
        <p:pic>
          <p:nvPicPr>
            <p:cNvPr id="5" name="Picture 6" descr="F:\2012项目\美化图标\平面\0421png\41-1\未标题-9.png"/>
            <p:cNvPicPr>
              <a:picLocks noChangeAspect="1" noChangeArrowheads="1"/>
            </p:cNvPicPr>
            <p:nvPr/>
          </p:nvPicPr>
          <p:blipFill>
            <a:blip r:embed="rId3" cstate="print"/>
            <a:srcRect/>
            <a:stretch>
              <a:fillRect/>
            </a:stretch>
          </p:blipFill>
          <p:spPr bwMode="auto">
            <a:xfrm flipH="1">
              <a:off x="5226833" y="2938677"/>
              <a:ext cx="1479866" cy="432979"/>
            </a:xfrm>
            <a:prstGeom prst="rect">
              <a:avLst/>
            </a:prstGeom>
            <a:noFill/>
            <a:ln w="9525">
              <a:noFill/>
              <a:miter lim="800000"/>
              <a:headEnd/>
              <a:tailEnd/>
            </a:ln>
          </p:spPr>
        </p:pic>
        <p:pic>
          <p:nvPicPr>
            <p:cNvPr id="6" name="Picture 12" descr="F:\2012项目\美化图标\平面\0421png\41-1\未标题-15.png"/>
            <p:cNvPicPr>
              <a:picLocks noChangeAspect="1" noChangeArrowheads="1"/>
            </p:cNvPicPr>
            <p:nvPr/>
          </p:nvPicPr>
          <p:blipFill>
            <a:blip r:embed="rId4" cstate="print"/>
            <a:srcRect/>
            <a:stretch>
              <a:fillRect/>
            </a:stretch>
          </p:blipFill>
          <p:spPr bwMode="auto">
            <a:xfrm>
              <a:off x="6441590" y="2973969"/>
              <a:ext cx="176666" cy="282762"/>
            </a:xfrm>
            <a:prstGeom prst="rect">
              <a:avLst/>
            </a:prstGeom>
            <a:noFill/>
            <a:ln w="9525">
              <a:noFill/>
              <a:miter lim="800000"/>
              <a:headEnd/>
              <a:tailEnd/>
            </a:ln>
          </p:spPr>
        </p:pic>
      </p:grpSp>
      <p:grpSp>
        <p:nvGrpSpPr>
          <p:cNvPr id="7" name="组合 6"/>
          <p:cNvGrpSpPr/>
          <p:nvPr/>
        </p:nvGrpSpPr>
        <p:grpSpPr>
          <a:xfrm>
            <a:off x="2907969" y="4790819"/>
            <a:ext cx="1446888" cy="408237"/>
            <a:chOff x="3117362" y="4289038"/>
            <a:chExt cx="1446888" cy="408237"/>
          </a:xfrm>
        </p:grpSpPr>
        <p:pic>
          <p:nvPicPr>
            <p:cNvPr id="8" name="Picture 10" descr="F:\2012项目\美化图标\平面\0421png\41-1\未标题-13.png"/>
            <p:cNvPicPr>
              <a:picLocks noChangeArrowheads="1"/>
            </p:cNvPicPr>
            <p:nvPr/>
          </p:nvPicPr>
          <p:blipFill>
            <a:blip r:embed="rId5" cstate="print"/>
            <a:srcRect/>
            <a:stretch>
              <a:fillRect/>
            </a:stretch>
          </p:blipFill>
          <p:spPr bwMode="auto">
            <a:xfrm>
              <a:off x="3117362" y="4289038"/>
              <a:ext cx="1446888" cy="408237"/>
            </a:xfrm>
            <a:prstGeom prst="rect">
              <a:avLst/>
            </a:prstGeom>
            <a:noFill/>
            <a:ln w="9525">
              <a:noFill/>
              <a:miter lim="800000"/>
              <a:headEnd/>
              <a:tailEnd/>
            </a:ln>
          </p:spPr>
        </p:pic>
        <p:pic>
          <p:nvPicPr>
            <p:cNvPr id="9" name="Picture 12" descr="F:\2012项目\美化图标\平面\0421png\41-1\未标题-15.png"/>
            <p:cNvPicPr>
              <a:picLocks noChangeAspect="1" noChangeArrowheads="1"/>
            </p:cNvPicPr>
            <p:nvPr/>
          </p:nvPicPr>
          <p:blipFill>
            <a:blip r:embed="rId4" cstate="print"/>
            <a:srcRect/>
            <a:stretch>
              <a:fillRect/>
            </a:stretch>
          </p:blipFill>
          <p:spPr bwMode="auto">
            <a:xfrm>
              <a:off x="3228066" y="4381373"/>
              <a:ext cx="176666" cy="282762"/>
            </a:xfrm>
            <a:prstGeom prst="rect">
              <a:avLst/>
            </a:prstGeom>
            <a:noFill/>
            <a:ln w="9525">
              <a:noFill/>
              <a:miter lim="800000"/>
              <a:headEnd/>
              <a:tailEnd/>
            </a:ln>
          </p:spPr>
        </p:pic>
      </p:grpSp>
      <p:grpSp>
        <p:nvGrpSpPr>
          <p:cNvPr id="10" name="组合 9"/>
          <p:cNvGrpSpPr/>
          <p:nvPr/>
        </p:nvGrpSpPr>
        <p:grpSpPr>
          <a:xfrm>
            <a:off x="2871965" y="1617235"/>
            <a:ext cx="1483988" cy="449473"/>
            <a:chOff x="3047133" y="1179327"/>
            <a:chExt cx="1483988" cy="449473"/>
          </a:xfrm>
        </p:grpSpPr>
        <p:pic>
          <p:nvPicPr>
            <p:cNvPr id="11" name="Picture 7" descr="F:\2012项目\美化图标\平面\0421png\41-1\未标题-10.png"/>
            <p:cNvPicPr>
              <a:picLocks noChangeAspect="1" noChangeArrowheads="1"/>
            </p:cNvPicPr>
            <p:nvPr/>
          </p:nvPicPr>
          <p:blipFill>
            <a:blip r:embed="rId6" cstate="print"/>
            <a:srcRect/>
            <a:stretch>
              <a:fillRect/>
            </a:stretch>
          </p:blipFill>
          <p:spPr bwMode="auto">
            <a:xfrm>
              <a:off x="3047133" y="1179327"/>
              <a:ext cx="1483988" cy="449473"/>
            </a:xfrm>
            <a:prstGeom prst="rect">
              <a:avLst/>
            </a:prstGeom>
            <a:noFill/>
            <a:ln w="9525">
              <a:noFill/>
              <a:miter lim="800000"/>
              <a:headEnd/>
              <a:tailEnd/>
            </a:ln>
          </p:spPr>
        </p:pic>
        <p:pic>
          <p:nvPicPr>
            <p:cNvPr id="12" name="Picture 12" descr="F:\2012项目\美化图标\平面\0421png\41-1\未标题-15.png"/>
            <p:cNvPicPr>
              <a:picLocks noChangeAspect="1" noChangeArrowheads="1"/>
            </p:cNvPicPr>
            <p:nvPr/>
          </p:nvPicPr>
          <p:blipFill>
            <a:blip r:embed="rId4" cstate="print"/>
            <a:srcRect/>
            <a:stretch>
              <a:fillRect/>
            </a:stretch>
          </p:blipFill>
          <p:spPr bwMode="auto">
            <a:xfrm>
              <a:off x="3161773" y="1184382"/>
              <a:ext cx="176666" cy="282762"/>
            </a:xfrm>
            <a:prstGeom prst="rect">
              <a:avLst/>
            </a:prstGeom>
            <a:noFill/>
            <a:ln w="9525">
              <a:noFill/>
              <a:miter lim="800000"/>
              <a:headEnd/>
              <a:tailEnd/>
            </a:ln>
          </p:spPr>
        </p:pic>
      </p:grpSp>
      <p:grpSp>
        <p:nvGrpSpPr>
          <p:cNvPr id="13" name="组合 12"/>
          <p:cNvGrpSpPr/>
          <p:nvPr/>
        </p:nvGrpSpPr>
        <p:grpSpPr>
          <a:xfrm>
            <a:off x="819737" y="3397925"/>
            <a:ext cx="1479866" cy="432979"/>
            <a:chOff x="731404" y="3212045"/>
            <a:chExt cx="1479866" cy="432979"/>
          </a:xfrm>
        </p:grpSpPr>
        <p:pic>
          <p:nvPicPr>
            <p:cNvPr id="14" name="Picture 6" descr="F:\2012项目\美化图标\平面\0421png\41-1\未标题-9.png"/>
            <p:cNvPicPr>
              <a:picLocks noChangeAspect="1" noChangeArrowheads="1"/>
            </p:cNvPicPr>
            <p:nvPr/>
          </p:nvPicPr>
          <p:blipFill>
            <a:blip r:embed="rId3" cstate="print"/>
            <a:srcRect/>
            <a:stretch>
              <a:fillRect/>
            </a:stretch>
          </p:blipFill>
          <p:spPr bwMode="auto">
            <a:xfrm>
              <a:off x="731404" y="3212045"/>
              <a:ext cx="1479866" cy="432979"/>
            </a:xfrm>
            <a:prstGeom prst="rect">
              <a:avLst/>
            </a:prstGeom>
            <a:noFill/>
            <a:ln w="9525">
              <a:noFill/>
              <a:miter lim="800000"/>
              <a:headEnd/>
              <a:tailEnd/>
            </a:ln>
          </p:spPr>
        </p:pic>
        <p:pic>
          <p:nvPicPr>
            <p:cNvPr id="15" name="Picture 12" descr="F:\2012项目\美化图标\平面\0421png\41-1\未标题-15.png"/>
            <p:cNvPicPr>
              <a:picLocks noChangeAspect="1" noChangeArrowheads="1"/>
            </p:cNvPicPr>
            <p:nvPr/>
          </p:nvPicPr>
          <p:blipFill>
            <a:blip r:embed="rId4" cstate="print"/>
            <a:srcRect/>
            <a:stretch>
              <a:fillRect/>
            </a:stretch>
          </p:blipFill>
          <p:spPr bwMode="auto">
            <a:xfrm>
              <a:off x="819737" y="3263733"/>
              <a:ext cx="176666" cy="282762"/>
            </a:xfrm>
            <a:prstGeom prst="rect">
              <a:avLst/>
            </a:prstGeom>
            <a:noFill/>
            <a:ln w="9525">
              <a:noFill/>
              <a:miter lim="800000"/>
              <a:headEnd/>
              <a:tailEnd/>
            </a:ln>
          </p:spPr>
        </p:pic>
      </p:grpSp>
      <p:pic>
        <p:nvPicPr>
          <p:cNvPr id="16" name="Picture 4" descr="F:\2012项目\美化图标\平面\0421png\41-1\未标题-23.png"/>
          <p:cNvPicPr>
            <a:picLocks noChangeAspect="1" noChangeArrowheads="1"/>
          </p:cNvPicPr>
          <p:nvPr/>
        </p:nvPicPr>
        <p:blipFill>
          <a:blip r:embed="rId7" cstate="print"/>
          <a:srcRect/>
          <a:stretch>
            <a:fillRect/>
          </a:stretch>
        </p:blipFill>
        <p:spPr bwMode="auto">
          <a:xfrm>
            <a:off x="1140898" y="1289274"/>
            <a:ext cx="5777676" cy="4564520"/>
          </a:xfrm>
          <a:prstGeom prst="rect">
            <a:avLst/>
          </a:prstGeom>
          <a:noFill/>
          <a:ln w="9525">
            <a:noFill/>
            <a:miter lim="800000"/>
            <a:headEnd/>
            <a:tailEnd/>
          </a:ln>
        </p:spPr>
      </p:pic>
      <p:pic>
        <p:nvPicPr>
          <p:cNvPr id="17" name="Picture 32" descr="D:\My Documents\原系统桌面上的文件\png\41\未标题-22.png"/>
          <p:cNvPicPr>
            <a:picLocks noChangeAspect="1" noChangeArrowheads="1"/>
          </p:cNvPicPr>
          <p:nvPr/>
        </p:nvPicPr>
        <p:blipFill>
          <a:blip r:embed="rId8" cstate="print"/>
          <a:srcRect/>
          <a:stretch>
            <a:fillRect/>
          </a:stretch>
        </p:blipFill>
        <p:spPr bwMode="auto">
          <a:xfrm>
            <a:off x="7921346" y="2786788"/>
            <a:ext cx="3294964" cy="1684015"/>
          </a:xfrm>
          <a:prstGeom prst="rect">
            <a:avLst/>
          </a:prstGeom>
          <a:noFill/>
          <a:ln w="9525">
            <a:noFill/>
            <a:miter lim="800000"/>
            <a:headEnd/>
            <a:tailEnd/>
          </a:ln>
        </p:spPr>
      </p:pic>
      <p:pic>
        <p:nvPicPr>
          <p:cNvPr id="18" name="Picture 5" descr="F:\2012项目\美化图标\平面\0412\41\未标题-27.png"/>
          <p:cNvPicPr>
            <a:picLocks noChangeAspect="1" noChangeArrowheads="1"/>
          </p:cNvPicPr>
          <p:nvPr/>
        </p:nvPicPr>
        <p:blipFill>
          <a:blip r:embed="rId9" cstate="print"/>
          <a:srcRect/>
          <a:stretch>
            <a:fillRect/>
          </a:stretch>
        </p:blipFill>
        <p:spPr bwMode="auto">
          <a:xfrm>
            <a:off x="10168067" y="3650418"/>
            <a:ext cx="1250180" cy="1885006"/>
          </a:xfrm>
          <a:prstGeom prst="rect">
            <a:avLst/>
          </a:prstGeom>
          <a:noFill/>
          <a:ln w="9525">
            <a:noFill/>
            <a:miter lim="800000"/>
            <a:headEnd/>
            <a:tailEnd/>
          </a:ln>
        </p:spPr>
      </p:pic>
      <p:pic>
        <p:nvPicPr>
          <p:cNvPr id="19" name="Picture 34" descr="D:\My Documents\原系统桌面上的文件\png\41\未标题-16.png"/>
          <p:cNvPicPr>
            <a:picLocks noChangeAspect="1" noChangeArrowheads="1"/>
          </p:cNvPicPr>
          <p:nvPr/>
        </p:nvPicPr>
        <p:blipFill>
          <a:blip r:embed="rId10" cstate="print"/>
          <a:srcRect/>
          <a:stretch>
            <a:fillRect/>
          </a:stretch>
        </p:blipFill>
        <p:spPr bwMode="auto">
          <a:xfrm>
            <a:off x="7135545" y="2021467"/>
            <a:ext cx="776980" cy="2936560"/>
          </a:xfrm>
          <a:prstGeom prst="rect">
            <a:avLst/>
          </a:prstGeom>
          <a:noFill/>
          <a:ln w="9525">
            <a:noFill/>
            <a:miter lim="800000"/>
            <a:headEnd/>
            <a:tailEnd/>
          </a:ln>
        </p:spPr>
      </p:pic>
      <p:sp>
        <p:nvSpPr>
          <p:cNvPr id="20" name="矩形 19"/>
          <p:cNvSpPr/>
          <p:nvPr/>
        </p:nvSpPr>
        <p:spPr>
          <a:xfrm>
            <a:off x="3277911" y="1346722"/>
            <a:ext cx="1537743" cy="584775"/>
          </a:xfrm>
          <a:prstGeom prst="rect">
            <a:avLst/>
          </a:prstGeom>
        </p:spPr>
        <p:txBody>
          <a:bodyPr wrap="square">
            <a:noAutofit/>
          </a:bodyPr>
          <a:lstStyle/>
          <a:p>
            <a:pPr algn="ctr" fontAlgn="ctr"/>
            <a:r>
              <a:rPr lang="en-US" sz="1400" dirty="0" smtClean="0">
                <a:latin typeface="Huawei Sans" panose="020C0503030203020204" pitchFamily="34" charset="0"/>
              </a:rPr>
              <a:t>Check the storage system</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400" dirty="0" smtClean="0">
                <a:latin typeface="Huawei Sans" panose="020C0503030203020204" pitchFamily="34" charset="0"/>
              </a:rPr>
              <a:t>operating environment.</a:t>
            </a:r>
            <a:endParaRPr lang="en-US" sz="1400" dirty="0">
              <a:latin typeface="Huawei Sans" panose="020C0503030203020204" pitchFamily="34" charset="0"/>
            </a:endParaRPr>
          </a:p>
        </p:txBody>
      </p:sp>
      <p:sp>
        <p:nvSpPr>
          <p:cNvPr id="21" name="矩形 20"/>
          <p:cNvSpPr/>
          <p:nvPr/>
        </p:nvSpPr>
        <p:spPr>
          <a:xfrm>
            <a:off x="1284576" y="3391628"/>
            <a:ext cx="1404106" cy="338554"/>
          </a:xfrm>
          <a:prstGeom prst="rect">
            <a:avLst/>
          </a:prstGeom>
        </p:spPr>
        <p:txBody>
          <a:bodyPr wrap="square">
            <a:noAutofit/>
          </a:bodyPr>
          <a:lstStyle/>
          <a:p>
            <a:pPr algn="ctr" fontAlgn="ctr"/>
            <a:r>
              <a:rPr lang="en-US" sz="1400" dirty="0" smtClean="0">
                <a:latin typeface="Huawei Sans" panose="020C0503030203020204" pitchFamily="34" charset="0"/>
              </a:rPr>
              <a:t>Check indicators.</a:t>
            </a:r>
            <a:endParaRPr lang="en-US" sz="1400" dirty="0">
              <a:latin typeface="Huawei Sans" panose="020C0503030203020204" pitchFamily="34" charset="0"/>
            </a:endParaRPr>
          </a:p>
        </p:txBody>
      </p:sp>
      <p:sp>
        <p:nvSpPr>
          <p:cNvPr id="22" name="矩形 21"/>
          <p:cNvSpPr/>
          <p:nvPr/>
        </p:nvSpPr>
        <p:spPr>
          <a:xfrm>
            <a:off x="3251501" y="4757208"/>
            <a:ext cx="1760418" cy="584775"/>
          </a:xfrm>
          <a:prstGeom prst="rect">
            <a:avLst/>
          </a:prstGeom>
        </p:spPr>
        <p:txBody>
          <a:bodyPr wrap="square">
            <a:noAutofit/>
          </a:bodyPr>
          <a:lstStyle/>
          <a:p>
            <a:pPr algn="ctr" fontAlgn="ctr"/>
            <a:r>
              <a:rPr lang="en-US" sz="1400" dirty="0" smtClean="0">
                <a:latin typeface="Huawei Sans" panose="020C0503030203020204" pitchFamily="34" charset="0"/>
              </a:rPr>
              <a:t>Check the device</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400" dirty="0" smtClean="0">
                <a:latin typeface="Huawei Sans" panose="020C0503030203020204" pitchFamily="34" charset="0"/>
              </a:rPr>
              <a:t>running status.</a:t>
            </a:r>
            <a:endParaRPr lang="en-US" sz="1400" dirty="0">
              <a:latin typeface="Huawei Sans" panose="020C0503030203020204" pitchFamily="34" charset="0"/>
            </a:endParaRPr>
          </a:p>
        </p:txBody>
      </p:sp>
      <p:sp>
        <p:nvSpPr>
          <p:cNvPr id="23" name="矩形 22"/>
          <p:cNvSpPr/>
          <p:nvPr/>
        </p:nvSpPr>
        <p:spPr>
          <a:xfrm>
            <a:off x="5362759" y="3197359"/>
            <a:ext cx="1281100" cy="584775"/>
          </a:xfrm>
          <a:prstGeom prst="rect">
            <a:avLst/>
          </a:prstGeom>
        </p:spPr>
        <p:txBody>
          <a:bodyPr wrap="square">
            <a:noAutofit/>
          </a:bodyPr>
          <a:lstStyle/>
          <a:p>
            <a:pPr algn="ctr" fontAlgn="ctr"/>
            <a:r>
              <a:rPr lang="en-US" sz="1400" dirty="0" smtClean="0">
                <a:latin typeface="Huawei Sans" panose="020C0503030203020204" pitchFamily="34" charset="0"/>
              </a:rPr>
              <a:t>Check the service</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400" dirty="0" smtClean="0">
                <a:latin typeface="Huawei Sans" panose="020C0503030203020204" pitchFamily="34" charset="0"/>
              </a:rPr>
              <a:t>running status.</a:t>
            </a:r>
            <a:endParaRPr lang="en-US" sz="1400" dirty="0">
              <a:latin typeface="Huawei Sans" panose="020C0503030203020204" pitchFamily="34" charset="0"/>
            </a:endParaRPr>
          </a:p>
        </p:txBody>
      </p:sp>
      <p:sp>
        <p:nvSpPr>
          <p:cNvPr id="24" name="文本框 23"/>
          <p:cNvSpPr txBox="1"/>
          <p:nvPr/>
        </p:nvSpPr>
        <p:spPr bwMode="auto">
          <a:xfrm>
            <a:off x="3397243" y="3000286"/>
            <a:ext cx="1358733"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dirty="0" smtClean="0">
                <a:latin typeface="Huawei Sans" panose="020C0503030203020204" pitchFamily="34" charset="0"/>
              </a:rPr>
              <a:t>Manual</a:t>
            </a:r>
            <a:endParaRPr lang="en-US" altLang="zh-CN"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dirty="0" smtClean="0">
                <a:latin typeface="Huawei Sans" panose="020C0503030203020204" pitchFamily="34" charset="0"/>
              </a:rPr>
              <a:t>inspection</a:t>
            </a: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文本框 24"/>
          <p:cNvSpPr txBox="1"/>
          <p:nvPr/>
        </p:nvSpPr>
        <p:spPr bwMode="auto">
          <a:xfrm>
            <a:off x="8433115" y="3128270"/>
            <a:ext cx="2033267" cy="82732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2000" dirty="0" smtClean="0">
                <a:latin typeface="Huawei Sans" panose="020C0503030203020204" pitchFamily="34" charset="0"/>
              </a:rPr>
              <a:t>Inspection using tools</a:t>
            </a:r>
            <a:endParaRPr lang="en-US" altLang="zh-CN" sz="2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400" dirty="0" err="1" smtClean="0">
                <a:latin typeface="Huawei Sans" panose="020C0503030203020204" pitchFamily="34" charset="0"/>
              </a:rPr>
              <a:t>SmartKit</a:t>
            </a:r>
            <a:r>
              <a:rPr lang="en-US" sz="1400" dirty="0" smtClean="0">
                <a:latin typeface="Huawei Sans" panose="020C0503030203020204" pitchFamily="34" charset="0"/>
              </a:rPr>
              <a:t> inspection</a:t>
            </a: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400" dirty="0" err="1" smtClean="0">
                <a:latin typeface="Huawei Sans" panose="020C0503030203020204" pitchFamily="34" charset="0"/>
              </a:rPr>
              <a:t>DeviceManager</a:t>
            </a:r>
            <a:r>
              <a:rPr lang="en-US" sz="1400" dirty="0" smtClean="0">
                <a:latin typeface="Huawei Sans" panose="020C0503030203020204" pitchFamily="34" charset="0"/>
              </a:rPr>
              <a:t> inspection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024079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latin typeface="Huawei Sans" panose="020C0503030203020204" pitchFamily="34" charset="0"/>
              </a:rPr>
              <a:t>O&amp;M Scenario 2: Performance Monitoring</a:t>
            </a:r>
            <a:endParaRPr lang="en-US" altLang="zh-CN" dirty="0">
              <a:latin typeface="Huawei Sans" panose="020C0503030203020204" pitchFamily="34" charset="0"/>
              <a:sym typeface="Huawei Sans" panose="020C0503030203020204" pitchFamily="34" charset="0"/>
            </a:endParaRPr>
          </a:p>
        </p:txBody>
      </p:sp>
      <p:cxnSp>
        <p:nvCxnSpPr>
          <p:cNvPr id="5" name="MH_Other_1"/>
          <p:cNvCxnSpPr/>
          <p:nvPr>
            <p:custDataLst>
              <p:tags r:id="rId1"/>
            </p:custDataLst>
          </p:nvPr>
        </p:nvCxnSpPr>
        <p:spPr>
          <a:xfrm>
            <a:off x="1246949" y="2160858"/>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rot="2871886">
            <a:off x="1808586" y="1467236"/>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fontAlgn="ctr"/>
            <a:r>
              <a:rPr lang="en-US" sz="2400" dirty="0" smtClean="0">
                <a:solidFill>
                  <a:srgbClr val="FEFFFF"/>
                </a:solidFill>
                <a:latin typeface="Huawei Sans" panose="020C0503030203020204" pitchFamily="34" charset="0"/>
              </a:rPr>
              <a:t>02</a:t>
            </a:r>
            <a:endParaRPr lang="en-US" altLang="zh-CN" sz="2400" dirty="0">
              <a:solidFill>
                <a:srgbClr val="FE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3"/>
          <p:cNvSpPr/>
          <p:nvPr>
            <p:custDataLst>
              <p:tags r:id="rId3"/>
            </p:custDataLst>
          </p:nvPr>
        </p:nvSpPr>
        <p:spPr>
          <a:xfrm>
            <a:off x="1516355" y="2222404"/>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2803694" y="1587223"/>
            <a:ext cx="2298884" cy="523220"/>
          </a:xfrm>
          <a:prstGeom prst="rect">
            <a:avLst/>
          </a:prstGeom>
          <a:noFill/>
        </p:spPr>
        <p:txBody>
          <a:bodyPr wrap="square" rtlCol="0">
            <a:noAutofit/>
          </a:bodyPr>
          <a:lstStyle/>
          <a:p>
            <a:pPr fontAlgn="ctr"/>
            <a:r>
              <a:rPr lang="en-US" sz="2800" dirty="0" smtClean="0">
                <a:latin typeface="Huawei Sans" panose="020C0503030203020204" pitchFamily="34" charset="0"/>
              </a:rPr>
              <a:t>Background</a:t>
            </a:r>
            <a:endParaRPr lang="en-US" altLang="zh-CN"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占位符 3"/>
          <p:cNvSpPr txBox="1">
            <a:spLocks/>
          </p:cNvSpPr>
          <p:nvPr/>
        </p:nvSpPr>
        <p:spPr>
          <a:xfrm>
            <a:off x="1516355" y="2222404"/>
            <a:ext cx="7437052" cy="2245518"/>
          </a:xfrm>
          <a:prstGeom prst="rect">
            <a:avLst/>
          </a:prstGeom>
        </p:spPr>
        <p:txBody>
          <a:bodyPr wrap="square">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r>
              <a:rPr lang="en-US" sz="2000" dirty="0" smtClean="0">
                <a:latin typeface="Huawei Sans" panose="020C0503030203020204" pitchFamily="34" charset="0"/>
              </a:rPr>
              <a:t>Company E's business has gone online. To find out about the performance and usage of the storage device, Engineer B in the IT department is responsible for monitoring its performance. Help Engineer B monitor the performance of the storage device.</a:t>
            </a:r>
          </a:p>
          <a:p>
            <a:endParaRPr lang="en-US" altLang="zh-CN" sz="20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369184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Performance Monitoring Process</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805646" y="1301467"/>
            <a:ext cx="10631599" cy="4685907"/>
            <a:chOff x="-138098" y="1032034"/>
            <a:chExt cx="11248544" cy="4960954"/>
          </a:xfrm>
        </p:grpSpPr>
        <p:sp>
          <p:nvSpPr>
            <p:cNvPr id="4" name="流程图: 终止 3"/>
            <p:cNvSpPr/>
            <p:nvPr/>
          </p:nvSpPr>
          <p:spPr>
            <a:xfrm>
              <a:off x="5286772" y="1032034"/>
              <a:ext cx="1400176" cy="292893"/>
            </a:xfrm>
            <a:prstGeom prst="flowChartTerminator">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Start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流程图: 终止 4"/>
            <p:cNvSpPr/>
            <p:nvPr/>
          </p:nvSpPr>
          <p:spPr>
            <a:xfrm>
              <a:off x="5286772" y="5583293"/>
              <a:ext cx="1400176" cy="276225"/>
            </a:xfrm>
            <a:prstGeom prst="flowChartTerminator">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End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4797426" y="1594744"/>
              <a:ext cx="2378868" cy="457369"/>
            </a:xfrm>
            <a:prstGeom prst="roundRect">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Set performance monitoring parameters.</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4797426" y="2319598"/>
              <a:ext cx="2378868" cy="457369"/>
            </a:xfrm>
            <a:prstGeom prst="roundRect">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Configure the threshold.</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4797426" y="4791636"/>
              <a:ext cx="2378868" cy="457369"/>
            </a:xfrm>
            <a:prstGeom prst="roundRect">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View storage system performance information.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 name="直接箭头连接符 8"/>
            <p:cNvCxnSpPr>
              <a:stCxn id="4" idx="2"/>
              <a:endCxn id="6" idx="0"/>
            </p:cNvCxnSpPr>
            <p:nvPr/>
          </p:nvCxnSpPr>
          <p:spPr>
            <a:xfrm>
              <a:off x="5986861" y="1324927"/>
              <a:ext cx="0" cy="269817"/>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2"/>
              <a:endCxn id="7" idx="0"/>
            </p:cNvCxnSpPr>
            <p:nvPr/>
          </p:nvCxnSpPr>
          <p:spPr>
            <a:xfrm>
              <a:off x="5986861" y="2052113"/>
              <a:ext cx="0" cy="267485"/>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30" idx="2"/>
              <a:endCxn id="8" idx="0"/>
            </p:cNvCxnSpPr>
            <p:nvPr/>
          </p:nvCxnSpPr>
          <p:spPr>
            <a:xfrm>
              <a:off x="5986861" y="4084759"/>
              <a:ext cx="0" cy="706877"/>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5" idx="0"/>
            </p:cNvCxnSpPr>
            <p:nvPr/>
          </p:nvCxnSpPr>
          <p:spPr>
            <a:xfrm>
              <a:off x="5986861" y="5249005"/>
              <a:ext cx="0" cy="334288"/>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7502615" y="4355156"/>
              <a:ext cx="3607828" cy="350748"/>
            </a:xfrm>
            <a:prstGeom prst="roundRect">
              <a:avLst/>
            </a:prstGeom>
            <a:solidFill>
              <a:schemeClr val="bg1">
                <a:lumMod val="85000"/>
              </a:schemeClr>
            </a:solidFill>
            <a:ln w="127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View performance monitoring data.</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角矩形 13"/>
            <p:cNvSpPr/>
            <p:nvPr/>
          </p:nvSpPr>
          <p:spPr>
            <a:xfrm>
              <a:off x="7502617" y="4770880"/>
              <a:ext cx="3607829" cy="350748"/>
            </a:xfrm>
            <a:prstGeom prst="roundRect">
              <a:avLst/>
            </a:prstGeom>
            <a:solidFill>
              <a:schemeClr val="bg1">
                <a:lumMod val="85000"/>
              </a:schemeClr>
            </a:solidFill>
            <a:ln w="127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Check storage system alarm information.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7502617" y="5185412"/>
              <a:ext cx="3607828" cy="350748"/>
            </a:xfrm>
            <a:prstGeom prst="roundRect">
              <a:avLst/>
            </a:prstGeom>
            <a:solidFill>
              <a:schemeClr val="bg1">
                <a:lumMod val="85000"/>
              </a:schemeClr>
            </a:solidFill>
            <a:ln w="127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Check storage system event information.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角矩形 15"/>
            <p:cNvSpPr/>
            <p:nvPr/>
          </p:nvSpPr>
          <p:spPr>
            <a:xfrm>
              <a:off x="7502617" y="5599944"/>
              <a:ext cx="3607828" cy="350748"/>
            </a:xfrm>
            <a:prstGeom prst="roundRect">
              <a:avLst/>
            </a:prstGeom>
            <a:solidFill>
              <a:schemeClr val="bg1">
                <a:lumMod val="85000"/>
              </a:schemeClr>
            </a:solidFill>
            <a:ln w="127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Check storage system power consumption.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127748" y="1357853"/>
              <a:ext cx="5002362" cy="857003"/>
            </a:xfrm>
            <a:prstGeom prst="rect">
              <a:avLst/>
            </a:prstGeom>
            <a:noFill/>
          </p:spPr>
          <p:txBody>
            <a:bodyPr wrap="square" rtlCol="0">
              <a:noAutofit/>
            </a:bodyPr>
            <a:lstStyle/>
            <a:p>
              <a:pPr fontAlgn="ctr"/>
              <a:r>
                <a:rPr lang="en-US" sz="1200" dirty="0" smtClean="0">
                  <a:latin typeface="Huawei Sans" panose="020C0503030203020204" pitchFamily="34" charset="0"/>
                </a:rPr>
                <a:t>Different service scenarios have </a:t>
              </a:r>
              <a:r>
                <a:rPr lang="en-US" altLang="zh-CN" sz="1200" dirty="0" smtClean="0">
                  <a:latin typeface="Huawei Sans" panose="020C0503030203020204" pitchFamily="34" charset="0"/>
                </a:rPr>
                <a:t>varied</a:t>
              </a:r>
              <a:r>
                <a:rPr lang="en-US" sz="1200" dirty="0" smtClean="0">
                  <a:latin typeface="Huawei Sans" panose="020C0503030203020204" pitchFamily="34" charset="0"/>
                </a:rPr>
                <a:t> requirements on performance monitoring parameters. You can set performance monitoring parameters based on service requirements. Ensure that the performance monitoring function is enabled.</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127749" y="2301434"/>
              <a:ext cx="4705932" cy="782021"/>
            </a:xfrm>
            <a:prstGeom prst="rect">
              <a:avLst/>
            </a:prstGeom>
            <a:noFill/>
          </p:spPr>
          <p:txBody>
            <a:bodyPr wrap="square" rtlCol="0">
              <a:noAutofit/>
            </a:bodyPr>
            <a:lstStyle/>
            <a:p>
              <a:pPr fontAlgn="ctr"/>
              <a:r>
                <a:rPr lang="en-US" sz="1200" dirty="0" smtClean="0">
                  <a:latin typeface="Huawei Sans" panose="020C0503030203020204" pitchFamily="34" charset="0"/>
                </a:rPr>
                <a:t>Configure the threshold. If the threshold is exceeded, check the alarm information.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p:cNvSpPr txBox="1"/>
            <p:nvPr/>
          </p:nvSpPr>
          <p:spPr>
            <a:xfrm>
              <a:off x="-32787" y="4826226"/>
              <a:ext cx="4907401" cy="1010110"/>
            </a:xfrm>
            <a:prstGeom prst="rect">
              <a:avLst/>
            </a:prstGeom>
            <a:noFill/>
          </p:spPr>
          <p:txBody>
            <a:bodyPr wrap="square" rtlCol="0">
              <a:noAutofit/>
            </a:bodyPr>
            <a:lstStyle/>
            <a:p>
              <a:pPr fontAlgn="ctr"/>
              <a:r>
                <a:rPr lang="en-US" sz="1200" dirty="0" smtClean="0">
                  <a:latin typeface="Huawei Sans" panose="020C0503030203020204" pitchFamily="34" charset="0"/>
                </a:rPr>
                <a:t>View storage device performance information, including real-time monitoring data, alarms, events, and power consumption.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 name="直接连接符 19"/>
            <p:cNvCxnSpPr>
              <a:cxnSpLocks/>
            </p:cNvCxnSpPr>
            <p:nvPr/>
          </p:nvCxnSpPr>
          <p:spPr>
            <a:xfrm>
              <a:off x="-47930" y="1405669"/>
              <a:ext cx="11045829"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cxnSpLocks/>
            </p:cNvCxnSpPr>
            <p:nvPr/>
          </p:nvCxnSpPr>
          <p:spPr>
            <a:xfrm>
              <a:off x="-47930" y="2212764"/>
              <a:ext cx="11045829"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cxnSpLocks/>
            </p:cNvCxnSpPr>
            <p:nvPr/>
          </p:nvCxnSpPr>
          <p:spPr>
            <a:xfrm>
              <a:off x="-47930" y="3520900"/>
              <a:ext cx="11045829"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8" idx="3"/>
              <a:endCxn id="13" idx="1"/>
            </p:cNvCxnSpPr>
            <p:nvPr/>
          </p:nvCxnSpPr>
          <p:spPr>
            <a:xfrm flipV="1">
              <a:off x="7176294" y="4530530"/>
              <a:ext cx="326321" cy="48979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8" idx="3"/>
              <a:endCxn id="14" idx="1"/>
            </p:cNvCxnSpPr>
            <p:nvPr/>
          </p:nvCxnSpPr>
          <p:spPr>
            <a:xfrm flipV="1">
              <a:off x="7176294" y="4946255"/>
              <a:ext cx="326323" cy="7406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8" idx="3"/>
              <a:endCxn id="15" idx="1"/>
            </p:cNvCxnSpPr>
            <p:nvPr/>
          </p:nvCxnSpPr>
          <p:spPr>
            <a:xfrm>
              <a:off x="7176294" y="5020321"/>
              <a:ext cx="326323" cy="340465"/>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8" idx="3"/>
              <a:endCxn id="16" idx="1"/>
            </p:cNvCxnSpPr>
            <p:nvPr/>
          </p:nvCxnSpPr>
          <p:spPr>
            <a:xfrm>
              <a:off x="7176294" y="5020321"/>
              <a:ext cx="326323" cy="75499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连接符 26"/>
            <p:cNvCxnSpPr>
              <a:cxnSpLocks/>
            </p:cNvCxnSpPr>
            <p:nvPr/>
          </p:nvCxnSpPr>
          <p:spPr>
            <a:xfrm>
              <a:off x="-47930" y="5992988"/>
              <a:ext cx="11045829"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4797426" y="2976954"/>
              <a:ext cx="2378868" cy="457369"/>
            </a:xfrm>
            <a:prstGeom prst="roundRect">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Create a metric chart.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箭头连接符 28"/>
            <p:cNvCxnSpPr>
              <a:stCxn id="7" idx="2"/>
              <a:endCxn id="28" idx="0"/>
            </p:cNvCxnSpPr>
            <p:nvPr/>
          </p:nvCxnSpPr>
          <p:spPr>
            <a:xfrm>
              <a:off x="5986861" y="2776966"/>
              <a:ext cx="0" cy="199988"/>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4797426" y="3627391"/>
              <a:ext cx="2378868" cy="457369"/>
            </a:xfrm>
            <a:prstGeom prst="roundRect">
              <a:avLst/>
            </a:prstGeom>
            <a:noFill/>
            <a:ln w="254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Configure performance monitoring file dump.</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1" name="直接箭头连接符 30"/>
            <p:cNvCxnSpPr>
              <a:stCxn id="28" idx="2"/>
              <a:endCxn id="30" idx="0"/>
            </p:cNvCxnSpPr>
            <p:nvPr/>
          </p:nvCxnSpPr>
          <p:spPr>
            <a:xfrm>
              <a:off x="5986861" y="3434323"/>
              <a:ext cx="0" cy="193068"/>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15183" y="2937020"/>
              <a:ext cx="4582627" cy="782021"/>
            </a:xfrm>
            <a:prstGeom prst="rect">
              <a:avLst/>
            </a:prstGeom>
            <a:noFill/>
          </p:spPr>
          <p:txBody>
            <a:bodyPr wrap="square" rtlCol="0">
              <a:noAutofit/>
            </a:bodyPr>
            <a:lstStyle/>
            <a:p>
              <a:pPr fontAlgn="ctr"/>
              <a:r>
                <a:rPr lang="en-US" sz="1200" dirty="0" smtClean="0">
                  <a:latin typeface="Huawei Sans" panose="020C0503030203020204" pitchFamily="34" charset="0"/>
                </a:rPr>
                <a:t>Create a service-related indicator template so that you can view the indicators in a timely manner.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138098" y="3573896"/>
              <a:ext cx="4907401" cy="1466290"/>
            </a:xfrm>
            <a:prstGeom prst="rect">
              <a:avLst/>
            </a:prstGeom>
            <a:noFill/>
          </p:spPr>
          <p:txBody>
            <a:bodyPr wrap="square" rtlCol="0">
              <a:noAutofit/>
            </a:bodyPr>
            <a:lstStyle/>
            <a:p>
              <a:pPr fontAlgn="ctr"/>
              <a:r>
                <a:rPr lang="en-US" sz="1200" dirty="0" smtClean="0">
                  <a:latin typeface="Huawei Sans" panose="020C0503030203020204" pitchFamily="34" charset="0"/>
                </a:rPr>
                <a:t>After the dump function is enabled, newly generated performance monitoring files are automatically dumped to the specified application server through the SFTP or FTP protocol.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4" name="直接连接符 33"/>
            <p:cNvCxnSpPr>
              <a:cxnSpLocks/>
            </p:cNvCxnSpPr>
            <p:nvPr/>
          </p:nvCxnSpPr>
          <p:spPr>
            <a:xfrm>
              <a:off x="-47930" y="2884024"/>
              <a:ext cx="11045829"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cxnSpLocks/>
            </p:cNvCxnSpPr>
            <p:nvPr/>
          </p:nvCxnSpPr>
          <p:spPr>
            <a:xfrm>
              <a:off x="-47930" y="4312560"/>
              <a:ext cx="11045829" cy="0"/>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26278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Performance Monitoring Metrics</a:t>
            </a:r>
            <a:endParaRPr lang="en-US" altLang="zh-CN" dirty="0">
              <a:latin typeface="Huawei Sans" panose="020C0503030203020204" pitchFamily="34" charset="0"/>
              <a:sym typeface="Huawei Sans" panose="020C0503030203020204" pitchFamily="34" charset="0"/>
            </a:endParaRPr>
          </a:p>
        </p:txBody>
      </p:sp>
      <p:grpSp>
        <p:nvGrpSpPr>
          <p:cNvPr id="3" name="组合 2"/>
          <p:cNvGrpSpPr/>
          <p:nvPr/>
        </p:nvGrpSpPr>
        <p:grpSpPr>
          <a:xfrm>
            <a:off x="848751" y="1704569"/>
            <a:ext cx="6563073" cy="4165646"/>
            <a:chOff x="1297646" y="1452319"/>
            <a:chExt cx="6563073" cy="4165646"/>
          </a:xfrm>
        </p:grpSpPr>
        <p:sp>
          <p:nvSpPr>
            <p:cNvPr id="4" name="矩形 3"/>
            <p:cNvSpPr/>
            <p:nvPr/>
          </p:nvSpPr>
          <p:spPr bwMode="auto">
            <a:xfrm>
              <a:off x="3823100" y="1452319"/>
              <a:ext cx="1512000" cy="576000"/>
            </a:xfrm>
            <a:prstGeom prst="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algn="ctr" eaLnBrk="0" fontAlgn="ctr" hangingPunct="0">
                <a:spcBef>
                  <a:spcPts val="0"/>
                </a:spcBef>
                <a:spcAft>
                  <a:spcPts val="0"/>
                </a:spcAft>
                <a:buClr>
                  <a:srgbClr val="FF0000"/>
                </a:buClr>
                <a:buSzPct val="70000"/>
                <a:defRPr/>
              </a:pPr>
              <a:r>
                <a:rPr lang="en-US" sz="1600" dirty="0" smtClean="0">
                  <a:latin typeface="Huawei Sans" panose="020C0503030203020204" pitchFamily="34" charset="0"/>
                </a:rPr>
                <a:t>IOPS</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Oval 9"/>
            <p:cNvSpPr>
              <a:spLocks noChangeAspect="1" noChangeArrowheads="1"/>
            </p:cNvSpPr>
            <p:nvPr/>
          </p:nvSpPr>
          <p:spPr bwMode="gray">
            <a:xfrm>
              <a:off x="2959100" y="2377965"/>
              <a:ext cx="3240000" cy="3240000"/>
            </a:xfrm>
            <a:prstGeom prst="donut">
              <a:avLst>
                <a:gd name="adj" fmla="val 6787"/>
              </a:avLst>
            </a:prstGeom>
            <a:solidFill>
              <a:schemeClr val="bg1">
                <a:lumMod val="65000"/>
                <a:alpha val="40000"/>
              </a:schemeClr>
            </a:solidFill>
            <a:ln w="19050">
              <a:solidFill>
                <a:schemeClr val="bg1">
                  <a:alpha val="70000"/>
                </a:schemeClr>
              </a:solidFill>
            </a:ln>
            <a:effectLst>
              <a:outerShdw blurRad="76200" dir="2700000" algn="tl" rotWithShape="0">
                <a:prstClr val="black">
                  <a:alpha val="30000"/>
                </a:prstClr>
              </a:outerShdw>
            </a:effectLst>
            <a:sp3d contourW="12700" prstMaterial="plastic">
              <a:bevelT w="82550" h="101600" prst="convex"/>
              <a:contourClr>
                <a:schemeClr val="tx2">
                  <a:lumMod val="75000"/>
                </a:schemeClr>
              </a:contourClr>
            </a:sp3d>
          </p:spPr>
          <p:style>
            <a:lnRef idx="1">
              <a:schemeClr val="accent5"/>
            </a:lnRef>
            <a:fillRef idx="3">
              <a:schemeClr val="accent5"/>
            </a:fillRef>
            <a:effectRef idx="2">
              <a:schemeClr val="accent5"/>
            </a:effectRef>
            <a:fontRef idx="minor">
              <a:schemeClr val="lt1"/>
            </a:fontRef>
          </p:style>
          <p:txBody>
            <a:bodyPr wrap="square" anchor="ctr">
              <a:noAutofit/>
            </a:bodyPr>
            <a:lstStyle/>
            <a:p>
              <a:pPr marL="0" lvl="2" algn="ctr" fontAlgn="ctr">
                <a:spcBef>
                  <a:spcPts val="0"/>
                </a:spcBef>
                <a:spcAft>
                  <a:spcPts val="0"/>
                </a:spcAft>
                <a:buClr>
                  <a:srgbClr val="FF0000"/>
                </a:buClr>
                <a:buSzPct val="70000"/>
                <a:tabLst>
                  <a:tab pos="136525" algn="l"/>
                </a:tabLst>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 name="组合 23"/>
            <p:cNvGrpSpPr>
              <a:grpSpLocks/>
            </p:cNvGrpSpPr>
            <p:nvPr/>
          </p:nvGrpSpPr>
          <p:grpSpPr bwMode="auto">
            <a:xfrm>
              <a:off x="3678238" y="3097213"/>
              <a:ext cx="1800225" cy="1800225"/>
              <a:chOff x="3678988" y="3097853"/>
              <a:chExt cx="1800225" cy="1800225"/>
            </a:xfrm>
          </p:grpSpPr>
          <p:sp>
            <p:nvSpPr>
              <p:cNvPr id="12" name="椭圆 11"/>
              <p:cNvSpPr/>
              <p:nvPr/>
            </p:nvSpPr>
            <p:spPr bwMode="auto">
              <a:xfrm>
                <a:off x="3678988" y="3097853"/>
                <a:ext cx="1800225" cy="1800225"/>
              </a:xfrm>
              <a:prstGeom prst="ellipse">
                <a:avLst/>
              </a:prstGeom>
              <a:gradFill flip="none" rotWithShape="1">
                <a:gsLst>
                  <a:gs pos="0">
                    <a:srgbClr val="00DFF6"/>
                  </a:gs>
                  <a:gs pos="90000">
                    <a:srgbClr val="002774"/>
                  </a:gs>
                </a:gsLst>
                <a:lin ang="2700000" scaled="1"/>
                <a:tileRect/>
              </a:gradFill>
              <a:ln w="25400">
                <a:noFill/>
              </a:ln>
              <a:effectLst>
                <a:outerShdw blurRad="50800" dist="38100" dir="2700000" algn="tl" rotWithShape="0">
                  <a:prstClr val="black">
                    <a:alpha val="40000"/>
                  </a:prstClr>
                </a:outerShdw>
              </a:effectLst>
              <a:scene3d>
                <a:camera prst="orthographicFront"/>
                <a:lightRig rig="flat" dir="t"/>
              </a:scene3d>
              <a:sp3d contourW="25400" prstMaterial="plastic">
                <a:bevelT w="241300" h="254000" prst="divot"/>
                <a:contourClr>
                  <a:srgbClr val="AFEAFF"/>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marL="0" lvl="2" defTabSz="912813" eaLnBrk="0" fontAlgn="ctr" hangingPunct="0">
                  <a:spcBef>
                    <a:spcPts val="0"/>
                  </a:spcBef>
                  <a:spcAft>
                    <a:spcPts val="0"/>
                  </a:spcAft>
                  <a:buClr>
                    <a:srgbClr val="FF0000"/>
                  </a:buClr>
                  <a:buSzPct val="70000"/>
                  <a:buFont typeface="Wingdings" pitchFamily="2" charset="2"/>
                  <a:buChar char="u"/>
                  <a:defRPr/>
                </a:pPr>
                <a:endParaRPr lang="en-US" altLang="zh-CN"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椭圆 12"/>
              <p:cNvSpPr/>
              <p:nvPr/>
            </p:nvSpPr>
            <p:spPr bwMode="auto">
              <a:xfrm>
                <a:off x="3998684" y="3417549"/>
                <a:ext cx="1160832" cy="1160832"/>
              </a:xfrm>
              <a:prstGeom prst="ellipse">
                <a:avLst/>
              </a:prstGeom>
              <a:gradFill rotWithShape="1">
                <a:gsLst>
                  <a:gs pos="0">
                    <a:schemeClr val="bg2">
                      <a:gamma/>
                      <a:tint val="0"/>
                      <a:invGamma/>
                    </a:schemeClr>
                  </a:gs>
                  <a:gs pos="100000">
                    <a:schemeClr val="bg1">
                      <a:lumMod val="85000"/>
                    </a:schemeClr>
                  </a:gs>
                </a:gsLst>
                <a:lin ang="5400000" scaled="1"/>
              </a:gradFill>
              <a:ln w="15875" algn="ctr">
                <a:solidFill>
                  <a:schemeClr val="bg1">
                    <a:lumMod val="50000"/>
                  </a:schemeClr>
                </a:solidFill>
                <a:round/>
                <a:headEnd/>
                <a:tailEnd/>
              </a:ln>
              <a:effectLst/>
              <a:scene3d>
                <a:camera prst="orthographicFront">
                  <a:rot lat="0" lon="0" rev="0"/>
                </a:camera>
                <a:lightRig rig="flat" dir="t"/>
              </a:scene3d>
              <a:sp3d prstMaterial="metal">
                <a:bevelT w="101600"/>
              </a:sp3d>
            </p:spPr>
            <p:txBody>
              <a:bodyPr wrap="square" anchor="ctr">
                <a:noAutofit/>
              </a:bodyPr>
              <a:lstStyle/>
              <a:p>
                <a:pPr marL="0" lvl="2" algn="ctr" defTabSz="912813" eaLnBrk="0" fontAlgn="ctr" hangingPunct="0">
                  <a:spcBef>
                    <a:spcPts val="0"/>
                  </a:spcBef>
                  <a:spcAft>
                    <a:spcPts val="0"/>
                  </a:spcAft>
                  <a:buClr>
                    <a:schemeClr val="hlink"/>
                  </a:buClr>
                  <a:buSzPct val="80000"/>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Text Box 38"/>
              <p:cNvSpPr txBox="1">
                <a:spLocks noChangeArrowheads="1"/>
              </p:cNvSpPr>
              <p:nvPr/>
            </p:nvSpPr>
            <p:spPr bwMode="auto">
              <a:xfrm>
                <a:off x="3941380" y="3748749"/>
                <a:ext cx="1299856" cy="1015663"/>
              </a:xfrm>
              <a:prstGeom prst="rect">
                <a:avLst/>
              </a:prstGeom>
              <a:noFill/>
            </p:spPr>
            <p:txBody>
              <a:bodyPr wrap="square">
                <a:noAutofit/>
              </a:bodyPr>
              <a:lstStyle/>
              <a:p>
                <a:pPr algn="ctr" fontAlgn="ctr">
                  <a:spcBef>
                    <a:spcPts val="0"/>
                  </a:spcBef>
                  <a:spcAft>
                    <a:spcPts val="0"/>
                  </a:spcAft>
                  <a:buClr>
                    <a:schemeClr val="tx1"/>
                  </a:buClr>
                  <a:buSzPct val="120000"/>
                  <a:defRPr/>
                </a:pPr>
                <a:r>
                  <a:rPr lang="en-US" sz="1400" b="1" dirty="0" smtClean="0">
                    <a:effectLst>
                      <a:glow rad="45500">
                        <a:srgbClr val="00B0F0">
                          <a:alpha val="35000"/>
                        </a:srgbClr>
                      </a:glow>
                    </a:effectLst>
                    <a:latin typeface="Huawei Sans" panose="020C0503030203020204" pitchFamily="34" charset="0"/>
                  </a:rPr>
                  <a:t>Monitoring</a:t>
                </a:r>
                <a:endParaRPr lang="en-US" altLang="zh-CN" sz="1400" b="1" spc="300" dirty="0" smtClean="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spcBef>
                    <a:spcPts val="0"/>
                  </a:spcBef>
                  <a:spcAft>
                    <a:spcPts val="0"/>
                  </a:spcAft>
                  <a:buClr>
                    <a:schemeClr val="tx1"/>
                  </a:buClr>
                  <a:buSzPct val="120000"/>
                  <a:defRPr/>
                </a:pPr>
                <a:r>
                  <a:rPr lang="en-US" sz="1400" b="1" dirty="0" smtClean="0">
                    <a:effectLst>
                      <a:glow rad="45500">
                        <a:srgbClr val="00B0F0">
                          <a:alpha val="35000"/>
                        </a:srgbClr>
                      </a:glow>
                    </a:effectLst>
                    <a:latin typeface="Huawei Sans" panose="020C0503030203020204" pitchFamily="34" charset="0"/>
                  </a:rPr>
                  <a:t>metrics</a:t>
                </a:r>
                <a:endParaRPr lang="en-US" altLang="zh-CN" sz="14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 name="Freeform 6"/>
            <p:cNvSpPr>
              <a:spLocks/>
            </p:cNvSpPr>
            <p:nvPr/>
          </p:nvSpPr>
          <p:spPr bwMode="auto">
            <a:xfrm rot="10800000">
              <a:off x="4197830" y="2146527"/>
              <a:ext cx="759704" cy="1262835"/>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Freeform 6"/>
            <p:cNvSpPr>
              <a:spLocks/>
            </p:cNvSpPr>
            <p:nvPr/>
          </p:nvSpPr>
          <p:spPr bwMode="auto">
            <a:xfrm rot="3600000">
              <a:off x="3104795" y="3956227"/>
              <a:ext cx="759647" cy="1262929"/>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Freeform 6"/>
            <p:cNvSpPr>
              <a:spLocks/>
            </p:cNvSpPr>
            <p:nvPr/>
          </p:nvSpPr>
          <p:spPr bwMode="auto">
            <a:xfrm rot="18000000">
              <a:off x="5290922" y="3956227"/>
              <a:ext cx="759647" cy="1262929"/>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5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矩形 9"/>
            <p:cNvSpPr/>
            <p:nvPr/>
          </p:nvSpPr>
          <p:spPr bwMode="auto">
            <a:xfrm>
              <a:off x="6348719" y="4610312"/>
              <a:ext cx="1512000" cy="576000"/>
            </a:xfrm>
            <a:prstGeom prst="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algn="ctr" eaLnBrk="0" fontAlgn="ctr" hangingPunct="0">
                <a:spcBef>
                  <a:spcPts val="0"/>
                </a:spcBef>
                <a:spcAft>
                  <a:spcPts val="0"/>
                </a:spcAft>
                <a:buClr>
                  <a:srgbClr val="FF0000"/>
                </a:buClr>
                <a:buSzPct val="70000"/>
                <a:defRPr/>
              </a:pPr>
              <a:r>
                <a:rPr lang="en-US" sz="1600" dirty="0" smtClean="0">
                  <a:latin typeface="Huawei Sans" panose="020C0503030203020204" pitchFamily="34" charset="0"/>
                </a:rPr>
                <a:t>Latency</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矩形 10"/>
            <p:cNvSpPr/>
            <p:nvPr/>
          </p:nvSpPr>
          <p:spPr bwMode="auto">
            <a:xfrm>
              <a:off x="1297646" y="4610312"/>
              <a:ext cx="1512000" cy="576000"/>
            </a:xfrm>
            <a:prstGeom prst="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wrap="square" anchor="ctr">
              <a:noAutofit/>
              <a:sp3d/>
            </a:bodyPr>
            <a:lstStyle/>
            <a:p>
              <a:pPr algn="ctr" eaLnBrk="0" fontAlgn="ctr" hangingPunct="0">
                <a:spcBef>
                  <a:spcPts val="0"/>
                </a:spcBef>
                <a:spcAft>
                  <a:spcPts val="0"/>
                </a:spcAft>
                <a:buClr>
                  <a:srgbClr val="FF0000"/>
                </a:buClr>
                <a:buSzPct val="70000"/>
                <a:defRPr/>
              </a:pPr>
              <a:r>
                <a:rPr lang="en-US" sz="1600" b="1" dirty="0" smtClean="0">
                  <a:solidFill>
                    <a:schemeClr val="bg1"/>
                  </a:solidFill>
                  <a:latin typeface="Huawei Sans" panose="020C0503030203020204" pitchFamily="34" charset="0"/>
                </a:rPr>
                <a:t>Bandwidth</a:t>
              </a:r>
              <a:endParaRPr lang="en-US" altLang="zh-CN"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 name="线形标注 2 14"/>
          <p:cNvSpPr/>
          <p:nvPr/>
        </p:nvSpPr>
        <p:spPr bwMode="auto">
          <a:xfrm>
            <a:off x="6745182" y="1616378"/>
            <a:ext cx="4676756" cy="1860693"/>
          </a:xfrm>
          <a:prstGeom prst="borderCallout2">
            <a:avLst>
              <a:gd name="adj1" fmla="val 18750"/>
              <a:gd name="adj2" fmla="val -8333"/>
              <a:gd name="adj3" fmla="val 18750"/>
              <a:gd name="adj4" fmla="val -16667"/>
              <a:gd name="adj5" fmla="val 66206"/>
              <a:gd name="adj6" fmla="val -31932"/>
            </a:avLst>
          </a:prstGeom>
          <a:solidFill>
            <a:srgbClr val="C8C8C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indent="-285750" fontAlgn="ctr">
              <a:buFont typeface="Arial" panose="020B0604020202020204" pitchFamily="34" charset="0"/>
              <a:buChar char="•"/>
            </a:pPr>
            <a:r>
              <a:rPr lang="en-US" sz="1400" dirty="0" smtClean="0">
                <a:latin typeface="Huawei Sans" panose="020C0503030203020204" pitchFamily="34" charset="0"/>
              </a:rPr>
              <a:t>For applications with an I/O size smaller than 64 KB, focus </a:t>
            </a:r>
            <a:r>
              <a:rPr lang="en-US" altLang="zh-CN" sz="1400" dirty="0">
                <a:latin typeface="Huawei Sans" panose="020C0503030203020204" pitchFamily="34" charset="0"/>
              </a:rPr>
              <a:t>mainly </a:t>
            </a:r>
            <a:r>
              <a:rPr lang="en-US" sz="1400" dirty="0" smtClean="0">
                <a:latin typeface="Huawei Sans" panose="020C0503030203020204" pitchFamily="34" charset="0"/>
              </a:rPr>
              <a:t>on the IOPS.</a:t>
            </a:r>
          </a:p>
          <a:p>
            <a:pPr marL="285750" indent="-285750" fontAlgn="ctr">
              <a:buFont typeface="Arial" panose="020B0604020202020204" pitchFamily="34" charset="0"/>
              <a:buChar char="•"/>
            </a:pPr>
            <a:r>
              <a:rPr lang="en-US" sz="1400" dirty="0" smtClean="0">
                <a:latin typeface="Huawei Sans" panose="020C0503030203020204" pitchFamily="34" charset="0"/>
              </a:rPr>
              <a:t>For applications with an I/O size greater than or equal to 64 KB, focus </a:t>
            </a:r>
            <a:r>
              <a:rPr lang="en-US" altLang="zh-CN" sz="1400" dirty="0">
                <a:latin typeface="Huawei Sans" panose="020C0503030203020204" pitchFamily="34" charset="0"/>
              </a:rPr>
              <a:t>mainly </a:t>
            </a:r>
            <a:r>
              <a:rPr lang="en-US" sz="1400" dirty="0" smtClean="0">
                <a:latin typeface="Huawei Sans" panose="020C0503030203020204" pitchFamily="34" charset="0"/>
              </a:rPr>
              <a:t>on the bandwidth.</a:t>
            </a:r>
          </a:p>
        </p:txBody>
      </p:sp>
    </p:spTree>
    <p:extLst>
      <p:ext uri="{BB962C8B-B14F-4D97-AF65-F5344CB8AC3E}">
        <p14:creationId xmlns:p14="http://schemas.microsoft.com/office/powerpoint/2010/main" val="3675762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Performance Metrics</a:t>
            </a:r>
            <a:endParaRPr lang="en-US" altLang="zh-CN" dirty="0">
              <a:latin typeface="Huawei Sans" panose="020C0503030203020204" pitchFamily="34" charset="0"/>
              <a:sym typeface="Huawei Sans" panose="020C0503030203020204" pitchFamily="34" charset="0"/>
            </a:endParaRPr>
          </a:p>
        </p:txBody>
      </p:sp>
      <p:grpSp>
        <p:nvGrpSpPr>
          <p:cNvPr id="91" name="组合 90"/>
          <p:cNvGrpSpPr/>
          <p:nvPr/>
        </p:nvGrpSpPr>
        <p:grpSpPr>
          <a:xfrm>
            <a:off x="832003" y="1334160"/>
            <a:ext cx="10617650" cy="4238881"/>
            <a:chOff x="832003" y="1334160"/>
            <a:chExt cx="10617650" cy="4238881"/>
          </a:xfrm>
        </p:grpSpPr>
        <p:sp>
          <p:nvSpPr>
            <p:cNvPr id="29" name="Rectangle 5"/>
            <p:cNvSpPr>
              <a:spLocks noChangeArrowheads="1"/>
            </p:cNvSpPr>
            <p:nvPr/>
          </p:nvSpPr>
          <p:spPr bwMode="gray">
            <a:xfrm>
              <a:off x="1167917" y="1334160"/>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Rectangle 6"/>
            <p:cNvSpPr>
              <a:spLocks noChangeArrowheads="1"/>
            </p:cNvSpPr>
            <p:nvPr/>
          </p:nvSpPr>
          <p:spPr bwMode="gray">
            <a:xfrm>
              <a:off x="832003" y="1334160"/>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ctr" defTabSz="914400" eaLnBrk="0" fontAlgn="ctr" latinLnBrk="0" hangingPunct="0">
                <a:lnSpc>
                  <a:spcPct val="100000"/>
                </a:lnSpc>
                <a:spcBef>
                  <a:spcPts val="0"/>
                </a:spcBef>
                <a:spcAft>
                  <a:spcPts val="0"/>
                </a:spcAft>
                <a:buClrTx/>
                <a:buSzTx/>
                <a:buFontTx/>
                <a:buNone/>
                <a:tabLst/>
                <a:defRPr/>
              </a:pPr>
              <a:r>
                <a:rPr lang="en-US" sz="1200" dirty="0" smtClean="0">
                  <a:solidFill>
                    <a:schemeClr val="tx1"/>
                  </a:solidFill>
                  <a:latin typeface="Huawei Sans" panose="020C0503030203020204" pitchFamily="34" charset="0"/>
                </a:rPr>
                <a:t>1</a:t>
              </a:r>
              <a:endParaRPr lang="en-US" sz="1200" dirty="0">
                <a:solidFill>
                  <a:schemeClr val="tx1"/>
                </a:solidFill>
                <a:latin typeface="Huawei Sans" panose="020C0503030203020204" pitchFamily="34" charset="0"/>
              </a:endParaRPr>
            </a:p>
          </p:txBody>
        </p:sp>
        <p:sp>
          <p:nvSpPr>
            <p:cNvPr id="31" name="Rectangle 7"/>
            <p:cNvSpPr>
              <a:spLocks noChangeArrowheads="1"/>
            </p:cNvSpPr>
            <p:nvPr/>
          </p:nvSpPr>
          <p:spPr bwMode="gray">
            <a:xfrm>
              <a:off x="1263893" y="1373905"/>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Snapshot</a:t>
              </a:r>
              <a:endParaRPr lang="en-US" sz="1200" dirty="0">
                <a:solidFill>
                  <a:prstClr val="black"/>
                </a:solidFill>
                <a:latin typeface="Huawei Sans" panose="020C0503030203020204" pitchFamily="34" charset="0"/>
              </a:endParaRPr>
            </a:p>
          </p:txBody>
        </p:sp>
        <p:sp>
          <p:nvSpPr>
            <p:cNvPr id="26" name="Rectangle 9"/>
            <p:cNvSpPr>
              <a:spLocks noChangeArrowheads="1"/>
            </p:cNvSpPr>
            <p:nvPr/>
          </p:nvSpPr>
          <p:spPr bwMode="gray">
            <a:xfrm>
              <a:off x="1167917" y="197008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Rectangle 10"/>
            <p:cNvSpPr>
              <a:spLocks noChangeArrowheads="1"/>
            </p:cNvSpPr>
            <p:nvPr/>
          </p:nvSpPr>
          <p:spPr bwMode="gray">
            <a:xfrm>
              <a:off x="832003" y="197008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2</a:t>
              </a:r>
              <a:endParaRPr lang="en-US" sz="1200" dirty="0">
                <a:solidFill>
                  <a:prstClr val="black"/>
                </a:solidFill>
                <a:latin typeface="Huawei Sans" panose="020C0503030203020204" pitchFamily="34" charset="0"/>
              </a:endParaRPr>
            </a:p>
          </p:txBody>
        </p:sp>
        <p:sp>
          <p:nvSpPr>
            <p:cNvPr id="28" name="Rectangle 11"/>
            <p:cNvSpPr>
              <a:spLocks noChangeArrowheads="1"/>
            </p:cNvSpPr>
            <p:nvPr/>
          </p:nvSpPr>
          <p:spPr bwMode="gray">
            <a:xfrm>
              <a:off x="1263893" y="2010570"/>
              <a:ext cx="2543347" cy="34299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Front-end Ethernet port</a:t>
              </a:r>
              <a:endParaRPr lang="en-US" sz="1200" dirty="0">
                <a:solidFill>
                  <a:prstClr val="black"/>
                </a:solidFill>
                <a:latin typeface="Huawei Sans" panose="020C0503030203020204" pitchFamily="34" charset="0"/>
              </a:endParaRPr>
            </a:p>
          </p:txBody>
        </p:sp>
        <p:sp>
          <p:nvSpPr>
            <p:cNvPr id="23" name="Rectangle 13"/>
            <p:cNvSpPr>
              <a:spLocks noChangeArrowheads="1"/>
            </p:cNvSpPr>
            <p:nvPr/>
          </p:nvSpPr>
          <p:spPr bwMode="gray">
            <a:xfrm>
              <a:off x="1167917" y="2606018"/>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Rectangle 14"/>
            <p:cNvSpPr>
              <a:spLocks noChangeArrowheads="1"/>
            </p:cNvSpPr>
            <p:nvPr/>
          </p:nvSpPr>
          <p:spPr bwMode="gray">
            <a:xfrm>
              <a:off x="832003" y="2606018"/>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3</a:t>
              </a:r>
              <a:endParaRPr lang="en-US" sz="1200" dirty="0">
                <a:solidFill>
                  <a:prstClr val="black"/>
                </a:solidFill>
                <a:latin typeface="Huawei Sans" panose="020C0503030203020204" pitchFamily="34" charset="0"/>
              </a:endParaRPr>
            </a:p>
          </p:txBody>
        </p:sp>
        <p:sp>
          <p:nvSpPr>
            <p:cNvPr id="25" name="Rectangle 15"/>
            <p:cNvSpPr>
              <a:spLocks noChangeArrowheads="1"/>
            </p:cNvSpPr>
            <p:nvPr/>
          </p:nvSpPr>
          <p:spPr bwMode="gray">
            <a:xfrm>
              <a:off x="1263893" y="2646499"/>
              <a:ext cx="2543347" cy="34299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LUN priority</a:t>
              </a:r>
              <a:endParaRPr lang="en-US" sz="1200" dirty="0">
                <a:solidFill>
                  <a:prstClr val="black"/>
                </a:solidFill>
                <a:latin typeface="Huawei Sans" panose="020C0503030203020204" pitchFamily="34" charset="0"/>
              </a:endParaRPr>
            </a:p>
          </p:txBody>
        </p:sp>
        <p:sp>
          <p:nvSpPr>
            <p:cNvPr id="20" name="Rectangle 17"/>
            <p:cNvSpPr>
              <a:spLocks noChangeArrowheads="1"/>
            </p:cNvSpPr>
            <p:nvPr/>
          </p:nvSpPr>
          <p:spPr bwMode="gray">
            <a:xfrm>
              <a:off x="1167917" y="3243420"/>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Rectangle 18"/>
            <p:cNvSpPr>
              <a:spLocks noChangeArrowheads="1"/>
            </p:cNvSpPr>
            <p:nvPr/>
          </p:nvSpPr>
          <p:spPr bwMode="gray">
            <a:xfrm>
              <a:off x="832003" y="3243420"/>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4</a:t>
              </a:r>
              <a:endParaRPr lang="en-US" sz="1200" dirty="0">
                <a:solidFill>
                  <a:prstClr val="black"/>
                </a:solidFill>
                <a:latin typeface="Huawei Sans" panose="020C0503030203020204" pitchFamily="34" charset="0"/>
              </a:endParaRPr>
            </a:p>
          </p:txBody>
        </p:sp>
        <p:sp>
          <p:nvSpPr>
            <p:cNvPr id="22" name="Rectangle 19"/>
            <p:cNvSpPr>
              <a:spLocks noChangeArrowheads="1"/>
            </p:cNvSpPr>
            <p:nvPr/>
          </p:nvSpPr>
          <p:spPr bwMode="gray">
            <a:xfrm>
              <a:off x="1263893" y="3283165"/>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Back-end SAS port</a:t>
              </a:r>
              <a:endParaRPr lang="en-US" sz="1200" dirty="0">
                <a:solidFill>
                  <a:prstClr val="black"/>
                </a:solidFill>
                <a:latin typeface="Huawei Sans" panose="020C0503030203020204" pitchFamily="34" charset="0"/>
              </a:endParaRPr>
            </a:p>
          </p:txBody>
        </p:sp>
        <p:sp>
          <p:nvSpPr>
            <p:cNvPr id="17" name="Rectangle 21"/>
            <p:cNvSpPr>
              <a:spLocks noChangeArrowheads="1"/>
            </p:cNvSpPr>
            <p:nvPr/>
          </p:nvSpPr>
          <p:spPr bwMode="gray">
            <a:xfrm>
              <a:off x="1167917" y="387934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Rectangle 22"/>
            <p:cNvSpPr>
              <a:spLocks noChangeArrowheads="1"/>
            </p:cNvSpPr>
            <p:nvPr/>
          </p:nvSpPr>
          <p:spPr bwMode="gray">
            <a:xfrm>
              <a:off x="832003" y="387934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5</a:t>
              </a:r>
              <a:endParaRPr lang="en-US" sz="1200" dirty="0">
                <a:solidFill>
                  <a:prstClr val="black"/>
                </a:solidFill>
                <a:latin typeface="Huawei Sans" panose="020C0503030203020204" pitchFamily="34" charset="0"/>
              </a:endParaRPr>
            </a:p>
          </p:txBody>
        </p:sp>
        <p:sp>
          <p:nvSpPr>
            <p:cNvPr id="19" name="Rectangle 23"/>
            <p:cNvSpPr>
              <a:spLocks noChangeArrowheads="1"/>
            </p:cNvSpPr>
            <p:nvPr/>
          </p:nvSpPr>
          <p:spPr bwMode="gray">
            <a:xfrm>
              <a:off x="1263893" y="3919094"/>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Front-end FC port</a:t>
              </a:r>
              <a:endParaRPr lang="en-US" sz="1200" dirty="0">
                <a:solidFill>
                  <a:prstClr val="black"/>
                </a:solidFill>
                <a:latin typeface="Huawei Sans" panose="020C0503030203020204" pitchFamily="34" charset="0"/>
              </a:endParaRPr>
            </a:p>
          </p:txBody>
        </p:sp>
        <p:sp>
          <p:nvSpPr>
            <p:cNvPr id="14" name="Rectangle 17"/>
            <p:cNvSpPr>
              <a:spLocks noChangeArrowheads="1"/>
            </p:cNvSpPr>
            <p:nvPr/>
          </p:nvSpPr>
          <p:spPr bwMode="gray">
            <a:xfrm>
              <a:off x="1167917" y="451315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Rectangle 18"/>
            <p:cNvSpPr>
              <a:spLocks noChangeArrowheads="1"/>
            </p:cNvSpPr>
            <p:nvPr/>
          </p:nvSpPr>
          <p:spPr bwMode="gray">
            <a:xfrm>
              <a:off x="832003" y="451315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6</a:t>
              </a:r>
              <a:endParaRPr lang="en-US" sz="1200" dirty="0">
                <a:solidFill>
                  <a:prstClr val="black"/>
                </a:solidFill>
                <a:latin typeface="Huawei Sans" panose="020C0503030203020204" pitchFamily="34" charset="0"/>
              </a:endParaRPr>
            </a:p>
          </p:txBody>
        </p:sp>
        <p:sp>
          <p:nvSpPr>
            <p:cNvPr id="16" name="Rectangle 19"/>
            <p:cNvSpPr>
              <a:spLocks noChangeArrowheads="1"/>
            </p:cNvSpPr>
            <p:nvPr/>
          </p:nvSpPr>
          <p:spPr bwMode="gray">
            <a:xfrm>
              <a:off x="1263893" y="4552904"/>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Front-end bound port</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Rectangle 21"/>
            <p:cNvSpPr>
              <a:spLocks noChangeArrowheads="1"/>
            </p:cNvSpPr>
            <p:nvPr/>
          </p:nvSpPr>
          <p:spPr bwMode="gray">
            <a:xfrm>
              <a:off x="1167917" y="5149088"/>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Rectangle 22"/>
            <p:cNvSpPr>
              <a:spLocks noChangeArrowheads="1"/>
            </p:cNvSpPr>
            <p:nvPr/>
          </p:nvSpPr>
          <p:spPr bwMode="gray">
            <a:xfrm>
              <a:off x="832003" y="5149088"/>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7</a:t>
              </a:r>
              <a:endParaRPr lang="en-US" sz="1200" dirty="0">
                <a:solidFill>
                  <a:prstClr val="black"/>
                </a:solidFill>
                <a:latin typeface="Huawei Sans" panose="020C0503030203020204" pitchFamily="34" charset="0"/>
              </a:endParaRPr>
            </a:p>
          </p:txBody>
        </p:sp>
        <p:sp>
          <p:nvSpPr>
            <p:cNvPr id="13" name="Rectangle 23"/>
            <p:cNvSpPr>
              <a:spLocks noChangeArrowheads="1"/>
            </p:cNvSpPr>
            <p:nvPr/>
          </p:nvSpPr>
          <p:spPr bwMode="gray">
            <a:xfrm>
              <a:off x="1263893" y="5188833"/>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Disk</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5"/>
            <p:cNvSpPr>
              <a:spLocks noChangeArrowheads="1"/>
            </p:cNvSpPr>
            <p:nvPr/>
          </p:nvSpPr>
          <p:spPr bwMode="gray">
            <a:xfrm>
              <a:off x="4941136" y="1334160"/>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Rectangle 6"/>
            <p:cNvSpPr>
              <a:spLocks noChangeArrowheads="1"/>
            </p:cNvSpPr>
            <p:nvPr/>
          </p:nvSpPr>
          <p:spPr bwMode="gray">
            <a:xfrm>
              <a:off x="4605222" y="1334160"/>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1</a:t>
              </a:r>
              <a:endParaRPr lang="en-US" sz="1200" dirty="0">
                <a:solidFill>
                  <a:prstClr val="black"/>
                </a:solidFill>
                <a:latin typeface="Huawei Sans" panose="020C0503030203020204" pitchFamily="34" charset="0"/>
              </a:endParaRPr>
            </a:p>
          </p:txBody>
        </p:sp>
        <p:sp>
          <p:nvSpPr>
            <p:cNvPr id="60" name="Rectangle 7"/>
            <p:cNvSpPr>
              <a:spLocks noChangeArrowheads="1"/>
            </p:cNvSpPr>
            <p:nvPr/>
          </p:nvSpPr>
          <p:spPr bwMode="gray">
            <a:xfrm>
              <a:off x="5037112" y="1373905"/>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Logical port</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Rectangle 9"/>
            <p:cNvSpPr>
              <a:spLocks noChangeArrowheads="1"/>
            </p:cNvSpPr>
            <p:nvPr/>
          </p:nvSpPr>
          <p:spPr bwMode="gray">
            <a:xfrm>
              <a:off x="4941136" y="197008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Rectangle 10"/>
            <p:cNvSpPr>
              <a:spLocks noChangeArrowheads="1"/>
            </p:cNvSpPr>
            <p:nvPr/>
          </p:nvSpPr>
          <p:spPr bwMode="gray">
            <a:xfrm>
              <a:off x="4605222" y="197008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2</a:t>
              </a:r>
              <a:endParaRPr lang="en-US" sz="1200" dirty="0">
                <a:solidFill>
                  <a:prstClr val="black"/>
                </a:solidFill>
                <a:latin typeface="Huawei Sans" panose="020C0503030203020204" pitchFamily="34" charset="0"/>
              </a:endParaRPr>
            </a:p>
          </p:txBody>
        </p:sp>
        <p:sp>
          <p:nvSpPr>
            <p:cNvPr id="57" name="Rectangle 11"/>
            <p:cNvSpPr>
              <a:spLocks noChangeArrowheads="1"/>
            </p:cNvSpPr>
            <p:nvPr/>
          </p:nvSpPr>
          <p:spPr bwMode="gray">
            <a:xfrm>
              <a:off x="5037112" y="2010570"/>
              <a:ext cx="2543347" cy="34299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Host</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Rectangle 13"/>
            <p:cNvSpPr>
              <a:spLocks noChangeArrowheads="1"/>
            </p:cNvSpPr>
            <p:nvPr/>
          </p:nvSpPr>
          <p:spPr bwMode="gray">
            <a:xfrm>
              <a:off x="4941136" y="2606018"/>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Rectangle 14"/>
            <p:cNvSpPr>
              <a:spLocks noChangeArrowheads="1"/>
            </p:cNvSpPr>
            <p:nvPr/>
          </p:nvSpPr>
          <p:spPr bwMode="gray">
            <a:xfrm>
              <a:off x="4605222" y="2606018"/>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3</a:t>
              </a:r>
              <a:endParaRPr lang="en-US" sz="1200" dirty="0">
                <a:solidFill>
                  <a:prstClr val="black"/>
                </a:solidFill>
                <a:latin typeface="Huawei Sans" panose="020C0503030203020204" pitchFamily="34" charset="0"/>
              </a:endParaRPr>
            </a:p>
          </p:txBody>
        </p:sp>
        <p:sp>
          <p:nvSpPr>
            <p:cNvPr id="54" name="Rectangle 15"/>
            <p:cNvSpPr>
              <a:spLocks noChangeArrowheads="1"/>
            </p:cNvSpPr>
            <p:nvPr/>
          </p:nvSpPr>
          <p:spPr bwMode="gray">
            <a:xfrm>
              <a:off x="5037112" y="2646499"/>
              <a:ext cx="2543347" cy="34299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Controller</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Rectangle 17"/>
            <p:cNvSpPr>
              <a:spLocks noChangeArrowheads="1"/>
            </p:cNvSpPr>
            <p:nvPr/>
          </p:nvSpPr>
          <p:spPr bwMode="gray">
            <a:xfrm>
              <a:off x="4941136" y="3243420"/>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Rectangle 18"/>
            <p:cNvSpPr>
              <a:spLocks noChangeArrowheads="1"/>
            </p:cNvSpPr>
            <p:nvPr/>
          </p:nvSpPr>
          <p:spPr bwMode="gray">
            <a:xfrm>
              <a:off x="4605222" y="3243420"/>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4</a:t>
              </a:r>
              <a:endParaRPr lang="en-US" sz="1200" dirty="0">
                <a:solidFill>
                  <a:prstClr val="black"/>
                </a:solidFill>
                <a:latin typeface="Huawei Sans" panose="020C0503030203020204" pitchFamily="34" charset="0"/>
              </a:endParaRPr>
            </a:p>
          </p:txBody>
        </p:sp>
        <p:sp>
          <p:nvSpPr>
            <p:cNvPr id="51" name="Rectangle 19"/>
            <p:cNvSpPr>
              <a:spLocks noChangeArrowheads="1"/>
            </p:cNvSpPr>
            <p:nvPr/>
          </p:nvSpPr>
          <p:spPr bwMode="gray">
            <a:xfrm>
              <a:off x="5037112" y="3283165"/>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LUN</a:t>
              </a:r>
              <a:endParaRPr lang="en-US" sz="1200" dirty="0">
                <a:solidFill>
                  <a:prstClr val="black"/>
                </a:solidFill>
                <a:latin typeface="Huawei Sans" panose="020C0503030203020204" pitchFamily="34" charset="0"/>
              </a:endParaRPr>
            </a:p>
          </p:txBody>
        </p:sp>
        <p:sp>
          <p:nvSpPr>
            <p:cNvPr id="46" name="Rectangle 21"/>
            <p:cNvSpPr>
              <a:spLocks noChangeArrowheads="1"/>
            </p:cNvSpPr>
            <p:nvPr/>
          </p:nvSpPr>
          <p:spPr bwMode="gray">
            <a:xfrm>
              <a:off x="4941136" y="387934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Rectangle 22"/>
            <p:cNvSpPr>
              <a:spLocks noChangeArrowheads="1"/>
            </p:cNvSpPr>
            <p:nvPr/>
          </p:nvSpPr>
          <p:spPr bwMode="gray">
            <a:xfrm>
              <a:off x="4605222" y="387934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5</a:t>
              </a:r>
              <a:endParaRPr lang="en-US" sz="1200" dirty="0">
                <a:solidFill>
                  <a:prstClr val="black"/>
                </a:solidFill>
                <a:latin typeface="Huawei Sans" panose="020C0503030203020204" pitchFamily="34" charset="0"/>
              </a:endParaRPr>
            </a:p>
          </p:txBody>
        </p:sp>
        <p:sp>
          <p:nvSpPr>
            <p:cNvPr id="48" name="Rectangle 23"/>
            <p:cNvSpPr>
              <a:spLocks noChangeArrowheads="1"/>
            </p:cNvSpPr>
            <p:nvPr/>
          </p:nvSpPr>
          <p:spPr bwMode="gray">
            <a:xfrm>
              <a:off x="5037112" y="3919094"/>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Storage pool</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Rectangle 17"/>
            <p:cNvSpPr>
              <a:spLocks noChangeArrowheads="1"/>
            </p:cNvSpPr>
            <p:nvPr/>
          </p:nvSpPr>
          <p:spPr bwMode="gray">
            <a:xfrm>
              <a:off x="4941136" y="451315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Rectangle 18"/>
            <p:cNvSpPr>
              <a:spLocks noChangeArrowheads="1"/>
            </p:cNvSpPr>
            <p:nvPr/>
          </p:nvSpPr>
          <p:spPr bwMode="gray">
            <a:xfrm>
              <a:off x="4605222" y="451315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6</a:t>
              </a:r>
              <a:endParaRPr lang="en-US" sz="1200" dirty="0">
                <a:solidFill>
                  <a:prstClr val="black"/>
                </a:solidFill>
                <a:latin typeface="Huawei Sans" panose="020C0503030203020204" pitchFamily="34" charset="0"/>
              </a:endParaRPr>
            </a:p>
          </p:txBody>
        </p:sp>
        <p:sp>
          <p:nvSpPr>
            <p:cNvPr id="45" name="Rectangle 19"/>
            <p:cNvSpPr>
              <a:spLocks noChangeArrowheads="1"/>
            </p:cNvSpPr>
            <p:nvPr/>
          </p:nvSpPr>
          <p:spPr bwMode="gray">
            <a:xfrm>
              <a:off x="5037112" y="4552904"/>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err="1" smtClean="0">
                  <a:solidFill>
                    <a:prstClr val="black"/>
                  </a:solidFill>
                  <a:latin typeface="Huawei Sans" panose="020C0503030203020204" pitchFamily="34" charset="0"/>
                </a:rPr>
                <a:t>SmartQoS</a:t>
              </a:r>
              <a:r>
                <a:rPr lang="en-US" sz="1200" dirty="0" smtClean="0">
                  <a:solidFill>
                    <a:prstClr val="black"/>
                  </a:solidFill>
                  <a:latin typeface="Huawei Sans" panose="020C0503030203020204" pitchFamily="34" charset="0"/>
                </a:rPr>
                <a:t> policy</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Rectangle 21"/>
            <p:cNvSpPr>
              <a:spLocks noChangeArrowheads="1"/>
            </p:cNvSpPr>
            <p:nvPr/>
          </p:nvSpPr>
          <p:spPr bwMode="gray">
            <a:xfrm>
              <a:off x="4941136" y="5149088"/>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Rectangle 22"/>
            <p:cNvSpPr>
              <a:spLocks noChangeArrowheads="1"/>
            </p:cNvSpPr>
            <p:nvPr/>
          </p:nvSpPr>
          <p:spPr bwMode="gray">
            <a:xfrm>
              <a:off x="4605222" y="5149088"/>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7</a:t>
              </a:r>
              <a:endParaRPr lang="en-US" sz="1200" dirty="0">
                <a:solidFill>
                  <a:prstClr val="black"/>
                </a:solidFill>
                <a:latin typeface="Huawei Sans" panose="020C0503030203020204" pitchFamily="34" charset="0"/>
              </a:endParaRPr>
            </a:p>
          </p:txBody>
        </p:sp>
        <p:sp>
          <p:nvSpPr>
            <p:cNvPr id="42" name="Rectangle 23"/>
            <p:cNvSpPr>
              <a:spLocks noChangeArrowheads="1"/>
            </p:cNvSpPr>
            <p:nvPr/>
          </p:nvSpPr>
          <p:spPr bwMode="gray">
            <a:xfrm>
              <a:off x="5037112" y="5188833"/>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LUN group</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Rectangle 5"/>
            <p:cNvSpPr>
              <a:spLocks noChangeArrowheads="1"/>
            </p:cNvSpPr>
            <p:nvPr/>
          </p:nvSpPr>
          <p:spPr bwMode="gray">
            <a:xfrm>
              <a:off x="8714355" y="1334160"/>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Rectangle 6"/>
            <p:cNvSpPr>
              <a:spLocks noChangeArrowheads="1"/>
            </p:cNvSpPr>
            <p:nvPr/>
          </p:nvSpPr>
          <p:spPr bwMode="gray">
            <a:xfrm>
              <a:off x="8378441" y="1334160"/>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1</a:t>
              </a:r>
              <a:endParaRPr lang="en-US" sz="1200" dirty="0">
                <a:solidFill>
                  <a:prstClr val="black"/>
                </a:solidFill>
                <a:latin typeface="Huawei Sans" panose="020C0503030203020204" pitchFamily="34" charset="0"/>
              </a:endParaRPr>
            </a:p>
          </p:txBody>
        </p:sp>
        <p:sp>
          <p:nvSpPr>
            <p:cNvPr id="89" name="Rectangle 7"/>
            <p:cNvSpPr>
              <a:spLocks noChangeArrowheads="1"/>
            </p:cNvSpPr>
            <p:nvPr/>
          </p:nvSpPr>
          <p:spPr bwMode="gray">
            <a:xfrm>
              <a:off x="8810331" y="1373905"/>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Heterogeneous iSCSI link</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Rectangle 9"/>
            <p:cNvSpPr>
              <a:spLocks noChangeArrowheads="1"/>
            </p:cNvSpPr>
            <p:nvPr/>
          </p:nvSpPr>
          <p:spPr bwMode="gray">
            <a:xfrm>
              <a:off x="8714355" y="197008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Rectangle 10"/>
            <p:cNvSpPr>
              <a:spLocks noChangeArrowheads="1"/>
            </p:cNvSpPr>
            <p:nvPr/>
          </p:nvSpPr>
          <p:spPr bwMode="gray">
            <a:xfrm>
              <a:off x="8378441" y="197008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2</a:t>
              </a:r>
              <a:endParaRPr lang="en-US" sz="1200" dirty="0">
                <a:solidFill>
                  <a:prstClr val="black"/>
                </a:solidFill>
                <a:latin typeface="Huawei Sans" panose="020C0503030203020204" pitchFamily="34" charset="0"/>
              </a:endParaRPr>
            </a:p>
          </p:txBody>
        </p:sp>
        <p:sp>
          <p:nvSpPr>
            <p:cNvPr id="86" name="Rectangle 11"/>
            <p:cNvSpPr>
              <a:spLocks noChangeArrowheads="1"/>
            </p:cNvSpPr>
            <p:nvPr/>
          </p:nvSpPr>
          <p:spPr bwMode="gray">
            <a:xfrm>
              <a:off x="8810331" y="2010570"/>
              <a:ext cx="2543347" cy="34299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Heterogeneous FC link</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Rectangle 13"/>
            <p:cNvSpPr>
              <a:spLocks noChangeArrowheads="1"/>
            </p:cNvSpPr>
            <p:nvPr/>
          </p:nvSpPr>
          <p:spPr bwMode="gray">
            <a:xfrm>
              <a:off x="8714355" y="2606018"/>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Rectangle 14"/>
            <p:cNvSpPr>
              <a:spLocks noChangeArrowheads="1"/>
            </p:cNvSpPr>
            <p:nvPr/>
          </p:nvSpPr>
          <p:spPr bwMode="gray">
            <a:xfrm>
              <a:off x="8378441" y="2606018"/>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3</a:t>
              </a:r>
              <a:endParaRPr lang="en-US" sz="1200" dirty="0">
                <a:solidFill>
                  <a:prstClr val="black"/>
                </a:solidFill>
                <a:latin typeface="Huawei Sans" panose="020C0503030203020204" pitchFamily="34" charset="0"/>
              </a:endParaRPr>
            </a:p>
          </p:txBody>
        </p:sp>
        <p:sp>
          <p:nvSpPr>
            <p:cNvPr id="83" name="Rectangle 15"/>
            <p:cNvSpPr>
              <a:spLocks noChangeArrowheads="1"/>
            </p:cNvSpPr>
            <p:nvPr/>
          </p:nvSpPr>
          <p:spPr bwMode="gray">
            <a:xfrm>
              <a:off x="8810331" y="2646499"/>
              <a:ext cx="2543347" cy="34299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lIns="0" rIns="0"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Remote replication consistency group</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Rectangle 17"/>
            <p:cNvSpPr>
              <a:spLocks noChangeArrowheads="1"/>
            </p:cNvSpPr>
            <p:nvPr/>
          </p:nvSpPr>
          <p:spPr bwMode="gray">
            <a:xfrm>
              <a:off x="8714355" y="3243420"/>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Rectangle 18"/>
            <p:cNvSpPr>
              <a:spLocks noChangeArrowheads="1"/>
            </p:cNvSpPr>
            <p:nvPr/>
          </p:nvSpPr>
          <p:spPr bwMode="gray">
            <a:xfrm>
              <a:off x="8378441" y="3243420"/>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4</a:t>
              </a:r>
              <a:endParaRPr lang="en-US" sz="1200" dirty="0">
                <a:solidFill>
                  <a:prstClr val="black"/>
                </a:solidFill>
                <a:latin typeface="Huawei Sans" panose="020C0503030203020204" pitchFamily="34" charset="0"/>
              </a:endParaRPr>
            </a:p>
          </p:txBody>
        </p:sp>
        <p:sp>
          <p:nvSpPr>
            <p:cNvPr id="80" name="Rectangle 19"/>
            <p:cNvSpPr>
              <a:spLocks noChangeArrowheads="1"/>
            </p:cNvSpPr>
            <p:nvPr/>
          </p:nvSpPr>
          <p:spPr bwMode="gray">
            <a:xfrm>
              <a:off x="8810331" y="3283165"/>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FC replication link</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Rectangle 21"/>
            <p:cNvSpPr>
              <a:spLocks noChangeArrowheads="1"/>
            </p:cNvSpPr>
            <p:nvPr/>
          </p:nvSpPr>
          <p:spPr bwMode="gray">
            <a:xfrm>
              <a:off x="8714355" y="387934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Rectangle 22"/>
            <p:cNvSpPr>
              <a:spLocks noChangeArrowheads="1"/>
            </p:cNvSpPr>
            <p:nvPr/>
          </p:nvSpPr>
          <p:spPr bwMode="gray">
            <a:xfrm>
              <a:off x="8378441" y="387934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5</a:t>
              </a:r>
              <a:endParaRPr lang="en-US" sz="1200" dirty="0">
                <a:solidFill>
                  <a:prstClr val="black"/>
                </a:solidFill>
                <a:latin typeface="Huawei Sans" panose="020C0503030203020204" pitchFamily="34" charset="0"/>
              </a:endParaRPr>
            </a:p>
          </p:txBody>
        </p:sp>
        <p:sp>
          <p:nvSpPr>
            <p:cNvPr id="77" name="Rectangle 23"/>
            <p:cNvSpPr>
              <a:spLocks noChangeArrowheads="1"/>
            </p:cNvSpPr>
            <p:nvPr/>
          </p:nvSpPr>
          <p:spPr bwMode="gray">
            <a:xfrm>
              <a:off x="8810331" y="3919094"/>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Remote replication</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Rectangle 17"/>
            <p:cNvSpPr>
              <a:spLocks noChangeArrowheads="1"/>
            </p:cNvSpPr>
            <p:nvPr/>
          </p:nvSpPr>
          <p:spPr bwMode="gray">
            <a:xfrm>
              <a:off x="8714355" y="4513159"/>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Rectangle 18"/>
            <p:cNvSpPr>
              <a:spLocks noChangeArrowheads="1"/>
            </p:cNvSpPr>
            <p:nvPr/>
          </p:nvSpPr>
          <p:spPr bwMode="gray">
            <a:xfrm>
              <a:off x="8378441" y="4513159"/>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6</a:t>
              </a:r>
              <a:endParaRPr lang="en-US" sz="1200" dirty="0">
                <a:solidFill>
                  <a:prstClr val="black"/>
                </a:solidFill>
                <a:latin typeface="Huawei Sans" panose="020C0503030203020204" pitchFamily="34" charset="0"/>
              </a:endParaRPr>
            </a:p>
          </p:txBody>
        </p:sp>
        <p:sp>
          <p:nvSpPr>
            <p:cNvPr id="74" name="Rectangle 19"/>
            <p:cNvSpPr>
              <a:spLocks noChangeArrowheads="1"/>
            </p:cNvSpPr>
            <p:nvPr/>
          </p:nvSpPr>
          <p:spPr bwMode="gray">
            <a:xfrm>
              <a:off x="8810331" y="4552904"/>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System</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Rectangle 21"/>
            <p:cNvSpPr>
              <a:spLocks noChangeArrowheads="1"/>
            </p:cNvSpPr>
            <p:nvPr/>
          </p:nvSpPr>
          <p:spPr bwMode="gray">
            <a:xfrm>
              <a:off x="8714355" y="5149088"/>
              <a:ext cx="2735298"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Rectangle 22"/>
            <p:cNvSpPr>
              <a:spLocks noChangeArrowheads="1"/>
            </p:cNvSpPr>
            <p:nvPr/>
          </p:nvSpPr>
          <p:spPr bwMode="gray">
            <a:xfrm>
              <a:off x="8378441" y="5149088"/>
              <a:ext cx="383902" cy="4239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7</a:t>
              </a:r>
              <a:endParaRPr lang="en-US" sz="1200" dirty="0">
                <a:solidFill>
                  <a:prstClr val="black"/>
                </a:solidFill>
                <a:latin typeface="Huawei Sans" panose="020C0503030203020204" pitchFamily="34" charset="0"/>
              </a:endParaRPr>
            </a:p>
          </p:txBody>
        </p:sp>
        <p:sp>
          <p:nvSpPr>
            <p:cNvPr id="71" name="Rectangle 23"/>
            <p:cNvSpPr>
              <a:spLocks noChangeArrowheads="1"/>
            </p:cNvSpPr>
            <p:nvPr/>
          </p:nvSpPr>
          <p:spPr bwMode="gray">
            <a:xfrm>
              <a:off x="8810331" y="5188833"/>
              <a:ext cx="2543347" cy="34446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anchor="ctr">
              <a:noAutofit/>
            </a:bodyPr>
            <a:lstStyle/>
            <a:p>
              <a:pPr algn="ctr" fontAlgn="ctr">
                <a:spcBef>
                  <a:spcPts val="0"/>
                </a:spcBef>
                <a:spcAft>
                  <a:spcPts val="0"/>
                </a:spcAft>
              </a:pPr>
              <a:r>
                <a:rPr lang="en-US" sz="1200" dirty="0" smtClean="0">
                  <a:solidFill>
                    <a:prstClr val="black"/>
                  </a:solidFill>
                  <a:latin typeface="Huawei Sans" panose="020C0503030203020204" pitchFamily="34" charset="0"/>
                </a:rPr>
                <a:t>Host group</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1917218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latin typeface="Huawei Sans" panose="020C0503030203020204" pitchFamily="34" charset="0"/>
              </a:rPr>
              <a:t>O&amp;M Scenario 3: Parts Replacement</a:t>
            </a:r>
            <a:endParaRPr lang="en-US" altLang="zh-CN" dirty="0">
              <a:latin typeface="Huawei Sans" panose="020C0503030203020204" pitchFamily="34" charset="0"/>
              <a:sym typeface="Huawei Sans" panose="020C0503030203020204" pitchFamily="34" charset="0"/>
            </a:endParaRPr>
          </a:p>
        </p:txBody>
      </p:sp>
      <p:cxnSp>
        <p:nvCxnSpPr>
          <p:cNvPr id="5" name="MH_Other_1"/>
          <p:cNvCxnSpPr/>
          <p:nvPr>
            <p:custDataLst>
              <p:tags r:id="rId1"/>
            </p:custDataLst>
          </p:nvPr>
        </p:nvCxnSpPr>
        <p:spPr>
          <a:xfrm>
            <a:off x="1246949" y="2160858"/>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rot="2871886">
            <a:off x="1808586" y="1467236"/>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fontAlgn="ctr"/>
            <a:r>
              <a:rPr lang="en-US" sz="2400" dirty="0" smtClean="0">
                <a:solidFill>
                  <a:srgbClr val="FEFFFF"/>
                </a:solidFill>
                <a:latin typeface="Huawei Sans" panose="020C0503030203020204" pitchFamily="34" charset="0"/>
              </a:rPr>
              <a:t>03</a:t>
            </a:r>
            <a:endParaRPr lang="en-US" altLang="zh-CN" sz="2400" dirty="0">
              <a:solidFill>
                <a:srgbClr val="FE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3"/>
          <p:cNvSpPr/>
          <p:nvPr>
            <p:custDataLst>
              <p:tags r:id="rId3"/>
            </p:custDataLst>
          </p:nvPr>
        </p:nvSpPr>
        <p:spPr>
          <a:xfrm>
            <a:off x="1516355" y="2222404"/>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2803694" y="1587223"/>
            <a:ext cx="2298884" cy="523220"/>
          </a:xfrm>
          <a:prstGeom prst="rect">
            <a:avLst/>
          </a:prstGeom>
          <a:noFill/>
        </p:spPr>
        <p:txBody>
          <a:bodyPr wrap="square" rtlCol="0">
            <a:noAutofit/>
          </a:bodyPr>
          <a:lstStyle/>
          <a:p>
            <a:pPr fontAlgn="ctr"/>
            <a:r>
              <a:rPr lang="en-US" sz="2800" dirty="0" smtClean="0">
                <a:latin typeface="Huawei Sans" panose="020C0503030203020204" pitchFamily="34" charset="0"/>
              </a:rPr>
              <a:t>Background</a:t>
            </a:r>
            <a:endParaRPr lang="en-US" altLang="zh-CN" sz="2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占位符 3"/>
          <p:cNvSpPr txBox="1">
            <a:spLocks/>
          </p:cNvSpPr>
          <p:nvPr/>
        </p:nvSpPr>
        <p:spPr>
          <a:xfrm>
            <a:off x="1516355" y="2222404"/>
            <a:ext cx="7437052" cy="2245518"/>
          </a:xfrm>
          <a:prstGeom prst="rect">
            <a:avLst/>
          </a:prstGeom>
        </p:spPr>
        <p:txBody>
          <a:bodyPr wrap="square">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r>
              <a:rPr lang="en-US" sz="2000" dirty="0" smtClean="0">
                <a:latin typeface="Huawei Sans" panose="020C0503030203020204" pitchFamily="34" charset="0"/>
              </a:rPr>
              <a:t>After the storage system of </a:t>
            </a:r>
            <a:r>
              <a:rPr lang="en-US" sz="2000" dirty="0">
                <a:latin typeface="Huawei Sans" panose="020C0503030203020204" pitchFamily="34" charset="0"/>
              </a:rPr>
              <a:t>Company </a:t>
            </a:r>
            <a:r>
              <a:rPr lang="en-US" sz="2000" dirty="0" smtClean="0">
                <a:latin typeface="Huawei Sans" panose="020C0503030203020204" pitchFamily="34" charset="0"/>
              </a:rPr>
              <a:t>E has been running for a while, it reports a disk failure and the disk must be replaced. After receiving the disk replacement request, Huawei technical support's </a:t>
            </a:r>
            <a:r>
              <a:rPr lang="en-US" sz="2000" dirty="0">
                <a:latin typeface="Huawei Sans" panose="020C0503030203020204" pitchFamily="34" charset="0"/>
              </a:rPr>
              <a:t>E</a:t>
            </a:r>
            <a:r>
              <a:rPr lang="en-US" sz="2000" dirty="0" smtClean="0">
                <a:latin typeface="Huawei Sans" panose="020C0503030203020204" pitchFamily="34" charset="0"/>
              </a:rPr>
              <a:t>ngineer C is going to the customer site to perform the replacement.</a:t>
            </a:r>
            <a:endParaRPr lang="en-US" altLang="zh-CN" sz="20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879369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latin typeface="Huawei Sans" panose="020C0503030203020204" pitchFamily="34" charset="0"/>
              </a:rPr>
              <a:t>Parts Replacement Procedure</a:t>
            </a:r>
            <a:endParaRPr lang="en-US" dirty="0">
              <a:latin typeface="Huawei Sans" panose="020C0503030203020204" pitchFamily="34" charset="0"/>
            </a:endParaRPr>
          </a:p>
        </p:txBody>
      </p:sp>
      <p:grpSp>
        <p:nvGrpSpPr>
          <p:cNvPr id="4" name="组合 3"/>
          <p:cNvGrpSpPr/>
          <p:nvPr/>
        </p:nvGrpSpPr>
        <p:grpSpPr>
          <a:xfrm>
            <a:off x="887414" y="1006428"/>
            <a:ext cx="10572750" cy="4908596"/>
            <a:chOff x="347183" y="1161524"/>
            <a:chExt cx="9507407" cy="4671097"/>
          </a:xfrm>
          <a:noFill/>
        </p:grpSpPr>
        <p:sp>
          <p:nvSpPr>
            <p:cNvPr id="5" name="流程图: 决策 4"/>
            <p:cNvSpPr/>
            <p:nvPr/>
          </p:nvSpPr>
          <p:spPr>
            <a:xfrm>
              <a:off x="1998364" y="4181892"/>
              <a:ext cx="2042780" cy="440659"/>
            </a:xfrm>
            <a:prstGeom prst="flowChartDecis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Successful check</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流程图: 过程 5"/>
            <p:cNvSpPr/>
            <p:nvPr/>
          </p:nvSpPr>
          <p:spPr>
            <a:xfrm>
              <a:off x="1909312" y="1945871"/>
              <a:ext cx="2213462" cy="472092"/>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Log in to </a:t>
              </a:r>
              <a:r>
                <a:rPr lang="en-US" sz="1200" dirty="0" err="1" smtClean="0">
                  <a:solidFill>
                    <a:schemeClr val="tx1"/>
                  </a:solidFill>
                  <a:latin typeface="Huawei Sans" panose="020C0503030203020204" pitchFamily="34" charset="0"/>
                </a:rPr>
                <a:t>SmartKit</a:t>
              </a:r>
              <a:r>
                <a:rPr lang="en-US" sz="1200" dirty="0" smtClean="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流程图: 过程 6"/>
            <p:cNvSpPr/>
            <p:nvPr/>
          </p:nvSpPr>
          <p:spPr>
            <a:xfrm>
              <a:off x="347183" y="4026599"/>
              <a:ext cx="921611" cy="739773"/>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Rectify the fault as prompted.</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流程图: 过程 7"/>
            <p:cNvSpPr/>
            <p:nvPr/>
          </p:nvSpPr>
          <p:spPr>
            <a:xfrm>
              <a:off x="1909312" y="2769253"/>
              <a:ext cx="2213462" cy="423353"/>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100" dirty="0" smtClean="0">
                  <a:solidFill>
                    <a:schemeClr val="tx1"/>
                  </a:solidFill>
                  <a:latin typeface="Huawei Sans" panose="020C0503030203020204" pitchFamily="34" charset="0"/>
                </a:rPr>
                <a:t>Select the component to be replaced and start the replacement.</a:t>
              </a:r>
              <a:endParaRPr lang="en-US" altLang="zh-CN" sz="11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流程图: 过程 8"/>
            <p:cNvSpPr/>
            <p:nvPr/>
          </p:nvSpPr>
          <p:spPr>
            <a:xfrm>
              <a:off x="1909544" y="3474249"/>
              <a:ext cx="2212341" cy="444038"/>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Use the tool to perform the pre-replacement check.</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流程图: 过程 9"/>
            <p:cNvSpPr/>
            <p:nvPr/>
          </p:nvSpPr>
          <p:spPr>
            <a:xfrm>
              <a:off x="1909546" y="4982146"/>
              <a:ext cx="2212339" cy="489133"/>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Use the tool to power off the component.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 name="直接箭头连接符 10"/>
            <p:cNvCxnSpPr>
              <a:stCxn id="44" idx="2"/>
              <a:endCxn id="6" idx="0"/>
            </p:cNvCxnSpPr>
            <p:nvPr/>
          </p:nvCxnSpPr>
          <p:spPr>
            <a:xfrm>
              <a:off x="3013123" y="1601791"/>
              <a:ext cx="2920" cy="344080"/>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2"/>
              <a:endCxn id="8" idx="0"/>
            </p:cNvCxnSpPr>
            <p:nvPr/>
          </p:nvCxnSpPr>
          <p:spPr>
            <a:xfrm>
              <a:off x="3016043" y="2417963"/>
              <a:ext cx="0" cy="351290"/>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8" idx="2"/>
              <a:endCxn id="9" idx="0"/>
            </p:cNvCxnSpPr>
            <p:nvPr/>
          </p:nvCxnSpPr>
          <p:spPr>
            <a:xfrm flipH="1">
              <a:off x="3015714" y="3192606"/>
              <a:ext cx="329" cy="281643"/>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9" idx="2"/>
              <a:endCxn id="5" idx="0"/>
            </p:cNvCxnSpPr>
            <p:nvPr/>
          </p:nvCxnSpPr>
          <p:spPr>
            <a:xfrm>
              <a:off x="3015714" y="3918287"/>
              <a:ext cx="4039" cy="263605"/>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1"/>
              <a:endCxn id="7" idx="3"/>
            </p:cNvCxnSpPr>
            <p:nvPr/>
          </p:nvCxnSpPr>
          <p:spPr>
            <a:xfrm flipH="1" flipV="1">
              <a:off x="1268794" y="4396485"/>
              <a:ext cx="729570" cy="5736"/>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5" idx="2"/>
              <a:endCxn id="10" idx="0"/>
            </p:cNvCxnSpPr>
            <p:nvPr/>
          </p:nvCxnSpPr>
          <p:spPr>
            <a:xfrm flipH="1">
              <a:off x="3015716" y="4622551"/>
              <a:ext cx="4038" cy="359595"/>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流程图: 过程 16"/>
            <p:cNvSpPr/>
            <p:nvPr/>
          </p:nvSpPr>
          <p:spPr>
            <a:xfrm>
              <a:off x="4410695" y="1945871"/>
              <a:ext cx="1395610" cy="472092"/>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Remove cables from the component.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流程图: 过程 17"/>
            <p:cNvSpPr/>
            <p:nvPr/>
          </p:nvSpPr>
          <p:spPr>
            <a:xfrm>
              <a:off x="4410695" y="2769252"/>
              <a:ext cx="1400171" cy="423354"/>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Remove the component.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流程图: 过程 18"/>
            <p:cNvSpPr/>
            <p:nvPr/>
          </p:nvSpPr>
          <p:spPr>
            <a:xfrm>
              <a:off x="4410696" y="3474249"/>
              <a:ext cx="1400170" cy="444038"/>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Insert a new component.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流程图: 过程 19"/>
            <p:cNvSpPr/>
            <p:nvPr/>
          </p:nvSpPr>
          <p:spPr>
            <a:xfrm>
              <a:off x="4410695" y="4181891"/>
              <a:ext cx="1403200" cy="440659"/>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Connect cables.</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流程图: 过程 20"/>
            <p:cNvSpPr/>
            <p:nvPr/>
          </p:nvSpPr>
          <p:spPr>
            <a:xfrm>
              <a:off x="4410695" y="4828258"/>
              <a:ext cx="1403199" cy="764332"/>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Confirm that the replacement is complete on the tool.</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2" name="肘形连接符 21"/>
            <p:cNvCxnSpPr>
              <a:stCxn id="7" idx="0"/>
              <a:endCxn id="9" idx="1"/>
            </p:cNvCxnSpPr>
            <p:nvPr/>
          </p:nvCxnSpPr>
          <p:spPr>
            <a:xfrm rot="5400000" flipH="1" flipV="1">
              <a:off x="1193601" y="3310657"/>
              <a:ext cx="330331" cy="1101555"/>
            </a:xfrm>
            <a:prstGeom prst="bentConnector2">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7" idx="2"/>
              <a:endCxn id="18" idx="0"/>
            </p:cNvCxnSpPr>
            <p:nvPr/>
          </p:nvCxnSpPr>
          <p:spPr>
            <a:xfrm>
              <a:off x="5108500" y="2417963"/>
              <a:ext cx="2281" cy="351289"/>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8" idx="2"/>
              <a:endCxn id="19" idx="0"/>
            </p:cNvCxnSpPr>
            <p:nvPr/>
          </p:nvCxnSpPr>
          <p:spPr>
            <a:xfrm>
              <a:off x="5110781" y="3192606"/>
              <a:ext cx="0" cy="281643"/>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9" idx="2"/>
              <a:endCxn id="20" idx="0"/>
            </p:cNvCxnSpPr>
            <p:nvPr/>
          </p:nvCxnSpPr>
          <p:spPr>
            <a:xfrm>
              <a:off x="5110781" y="3918287"/>
              <a:ext cx="1514" cy="263604"/>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0" idx="2"/>
              <a:endCxn id="21" idx="0"/>
            </p:cNvCxnSpPr>
            <p:nvPr/>
          </p:nvCxnSpPr>
          <p:spPr>
            <a:xfrm>
              <a:off x="5112295" y="4622550"/>
              <a:ext cx="0" cy="205708"/>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流程图: 过程 26"/>
            <p:cNvSpPr/>
            <p:nvPr/>
          </p:nvSpPr>
          <p:spPr>
            <a:xfrm>
              <a:off x="6090166" y="1945871"/>
              <a:ext cx="1665301" cy="472092"/>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Check the system after the replacement.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流程图: 决策 27"/>
            <p:cNvSpPr/>
            <p:nvPr/>
          </p:nvSpPr>
          <p:spPr>
            <a:xfrm>
              <a:off x="6094437" y="2765671"/>
              <a:ext cx="1665301" cy="426936"/>
            </a:xfrm>
            <a:prstGeom prst="flowChartDecis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rtlCol="0" anchor="ctr">
              <a:noAutofit/>
            </a:bodyPr>
            <a:lstStyle/>
            <a:p>
              <a:pPr algn="ctr" fontAlgn="ctr"/>
              <a:r>
                <a:rPr lang="en-US" sz="1200" dirty="0" smtClean="0">
                  <a:solidFill>
                    <a:schemeClr val="tx1"/>
                  </a:solidFill>
                  <a:latin typeface="Huawei Sans" panose="020C0503030203020204" pitchFamily="34" charset="0"/>
                </a:rPr>
                <a:t>Successful check</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流程图: 过程 28"/>
            <p:cNvSpPr/>
            <p:nvPr/>
          </p:nvSpPr>
          <p:spPr>
            <a:xfrm>
              <a:off x="6090167" y="3474249"/>
              <a:ext cx="1665300" cy="442969"/>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Use the tool to perform the inspection.</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流程图: 决策 29"/>
            <p:cNvSpPr/>
            <p:nvPr/>
          </p:nvSpPr>
          <p:spPr>
            <a:xfrm>
              <a:off x="6094232" y="4300482"/>
              <a:ext cx="1661058" cy="578545"/>
            </a:xfrm>
            <a:prstGeom prst="flowChartDecis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Successful check</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1" name="直接箭头连接符 30"/>
            <p:cNvCxnSpPr>
              <a:stCxn id="27" idx="2"/>
              <a:endCxn id="28" idx="0"/>
            </p:cNvCxnSpPr>
            <p:nvPr/>
          </p:nvCxnSpPr>
          <p:spPr>
            <a:xfrm>
              <a:off x="6922817" y="2417963"/>
              <a:ext cx="4271" cy="347708"/>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8" idx="2"/>
              <a:endCxn id="29" idx="0"/>
            </p:cNvCxnSpPr>
            <p:nvPr/>
          </p:nvCxnSpPr>
          <p:spPr>
            <a:xfrm flipH="1">
              <a:off x="6922818" y="3192607"/>
              <a:ext cx="4270" cy="281642"/>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9" idx="2"/>
              <a:endCxn id="30" idx="0"/>
            </p:cNvCxnSpPr>
            <p:nvPr/>
          </p:nvCxnSpPr>
          <p:spPr>
            <a:xfrm>
              <a:off x="6922817" y="3917217"/>
              <a:ext cx="1944" cy="383264"/>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流程图: 终止 33"/>
            <p:cNvSpPr/>
            <p:nvPr/>
          </p:nvSpPr>
          <p:spPr>
            <a:xfrm>
              <a:off x="6146575" y="5392354"/>
              <a:ext cx="1552486" cy="440267"/>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End</a:t>
              </a:r>
              <a:endParaRPr lang="en-US" sz="1200" dirty="0">
                <a:solidFill>
                  <a:schemeClr val="tx1"/>
                </a:solidFill>
                <a:latin typeface="Huawei Sans" panose="020C0503030203020204" pitchFamily="34" charset="0"/>
              </a:endParaRPr>
            </a:p>
          </p:txBody>
        </p:sp>
        <p:cxnSp>
          <p:nvCxnSpPr>
            <p:cNvPr id="35" name="直接箭头连接符 34"/>
            <p:cNvCxnSpPr>
              <a:stCxn id="30" idx="2"/>
              <a:endCxn id="34" idx="0"/>
            </p:cNvCxnSpPr>
            <p:nvPr/>
          </p:nvCxnSpPr>
          <p:spPr>
            <a:xfrm flipH="1">
              <a:off x="6922818" y="4879027"/>
              <a:ext cx="1943" cy="513327"/>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流程图: 过程 35"/>
            <p:cNvSpPr/>
            <p:nvPr/>
          </p:nvSpPr>
          <p:spPr>
            <a:xfrm>
              <a:off x="8384072" y="2765671"/>
              <a:ext cx="1470518" cy="423402"/>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Rectify the fault as prompted.</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流程图: 过程 36"/>
            <p:cNvSpPr/>
            <p:nvPr/>
          </p:nvSpPr>
          <p:spPr>
            <a:xfrm>
              <a:off x="8384071" y="4354780"/>
              <a:ext cx="1470519" cy="469948"/>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Rectify the fault as prompted.</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8" name="直接箭头连接符 37"/>
            <p:cNvCxnSpPr>
              <a:stCxn id="30" idx="3"/>
              <a:endCxn id="37" idx="1"/>
            </p:cNvCxnSpPr>
            <p:nvPr/>
          </p:nvCxnSpPr>
          <p:spPr>
            <a:xfrm flipV="1">
              <a:off x="7755290" y="4589754"/>
              <a:ext cx="628781" cy="1"/>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8" idx="3"/>
              <a:endCxn id="36" idx="1"/>
            </p:cNvCxnSpPr>
            <p:nvPr/>
          </p:nvCxnSpPr>
          <p:spPr>
            <a:xfrm flipV="1">
              <a:off x="7759738" y="2977372"/>
              <a:ext cx="624334" cy="1767"/>
            </a:xfrm>
            <a:prstGeom prst="straightConnector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37" idx="0"/>
              <a:endCxn id="29" idx="3"/>
            </p:cNvCxnSpPr>
            <p:nvPr/>
          </p:nvCxnSpPr>
          <p:spPr>
            <a:xfrm rot="16200000" flipV="1">
              <a:off x="8107876" y="3343325"/>
              <a:ext cx="659046" cy="1363864"/>
            </a:xfrm>
            <a:prstGeom prst="bentConnector2">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36" idx="0"/>
              <a:endCxn id="27" idx="3"/>
            </p:cNvCxnSpPr>
            <p:nvPr/>
          </p:nvCxnSpPr>
          <p:spPr>
            <a:xfrm rot="16200000" flipV="1">
              <a:off x="8145523" y="1791862"/>
              <a:ext cx="583753" cy="1363864"/>
            </a:xfrm>
            <a:prstGeom prst="bentConnector2">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10" idx="2"/>
              <a:endCxn id="17" idx="0"/>
            </p:cNvCxnSpPr>
            <p:nvPr/>
          </p:nvCxnSpPr>
          <p:spPr>
            <a:xfrm rot="5400000" flipH="1" flipV="1">
              <a:off x="2299403" y="2662183"/>
              <a:ext cx="3525408" cy="2092784"/>
            </a:xfrm>
            <a:prstGeom prst="bentConnector5">
              <a:avLst>
                <a:gd name="adj1" fmla="val -6171"/>
                <a:gd name="adj2" fmla="val 59756"/>
                <a:gd name="adj3" fmla="val 106171"/>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肘形连接符 42"/>
            <p:cNvCxnSpPr>
              <a:stCxn id="21" idx="2"/>
              <a:endCxn id="27" idx="0"/>
            </p:cNvCxnSpPr>
            <p:nvPr/>
          </p:nvCxnSpPr>
          <p:spPr>
            <a:xfrm rot="5400000" flipH="1" flipV="1">
              <a:off x="4194197" y="2863970"/>
              <a:ext cx="3646719" cy="1810522"/>
            </a:xfrm>
            <a:prstGeom prst="bentConnector5">
              <a:avLst>
                <a:gd name="adj1" fmla="val -5965"/>
                <a:gd name="adj2" fmla="val 46381"/>
                <a:gd name="adj3" fmla="val 105965"/>
              </a:avLst>
            </a:prstGeom>
            <a:grpFill/>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流程图: 终止 43"/>
            <p:cNvSpPr/>
            <p:nvPr/>
          </p:nvSpPr>
          <p:spPr>
            <a:xfrm>
              <a:off x="2132003" y="1161524"/>
              <a:ext cx="1762241" cy="440267"/>
            </a:xfrm>
            <a:prstGeom prst="flowChartTermina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rPr>
                <a:t>Start</a:t>
              </a:r>
              <a:endParaRPr lang="en-US" altLang="zh-CN"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文本框 44"/>
            <p:cNvSpPr txBox="1"/>
            <p:nvPr/>
          </p:nvSpPr>
          <p:spPr>
            <a:xfrm>
              <a:off x="3098937" y="4578379"/>
              <a:ext cx="455574" cy="307777"/>
            </a:xfrm>
            <a:prstGeom prst="rect">
              <a:avLst/>
            </a:prstGeom>
            <a:grpFill/>
            <a:ln>
              <a:noFill/>
            </a:ln>
          </p:spPr>
          <p:txBody>
            <a:bodyPr wrap="square" lIns="36000" rIns="36000" rtlCol="0">
              <a:noAutofit/>
            </a:bodyPr>
            <a:lstStyle/>
            <a:p>
              <a:pPr fontAlgn="ctr"/>
              <a:r>
                <a:rPr lang="en-US" sz="1400" dirty="0" smtClean="0">
                  <a:latin typeface="Huawei Sans" panose="020C0503030203020204" pitchFamily="34" charset="0"/>
                </a:rPr>
                <a:t>Yes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文本框 45"/>
            <p:cNvSpPr txBox="1"/>
            <p:nvPr/>
          </p:nvSpPr>
          <p:spPr>
            <a:xfrm>
              <a:off x="1571643" y="4051686"/>
              <a:ext cx="426720" cy="321023"/>
            </a:xfrm>
            <a:prstGeom prst="rect">
              <a:avLst/>
            </a:prstGeom>
            <a:grpFill/>
            <a:ln>
              <a:noFill/>
            </a:ln>
          </p:spPr>
          <p:txBody>
            <a:bodyPr wrap="square" lIns="36000" rIns="36000" rtlCol="0">
              <a:noAutofit/>
            </a:bodyPr>
            <a:lstStyle/>
            <a:p>
              <a:pPr fontAlgn="ctr"/>
              <a:r>
                <a:rPr lang="en-US" sz="1400" dirty="0" smtClean="0">
                  <a:latin typeface="Huawei Sans" panose="020C0503030203020204" pitchFamily="34" charset="0"/>
                </a:rPr>
                <a:t>No</a:t>
              </a:r>
              <a:endParaRPr lang="en-US" sz="1400" dirty="0">
                <a:latin typeface="Huawei Sans" panose="020C0503030203020204" pitchFamily="34" charset="0"/>
              </a:endParaRPr>
            </a:p>
          </p:txBody>
        </p:sp>
        <p:sp>
          <p:nvSpPr>
            <p:cNvPr id="47" name="文本框 46"/>
            <p:cNvSpPr txBox="1"/>
            <p:nvPr/>
          </p:nvSpPr>
          <p:spPr>
            <a:xfrm>
              <a:off x="6961531" y="4828257"/>
              <a:ext cx="455574" cy="307777"/>
            </a:xfrm>
            <a:prstGeom prst="rect">
              <a:avLst/>
            </a:prstGeom>
            <a:grpFill/>
            <a:ln>
              <a:noFill/>
            </a:ln>
          </p:spPr>
          <p:txBody>
            <a:bodyPr wrap="square" lIns="36000" rIns="36000" rtlCol="0">
              <a:noAutofit/>
            </a:bodyPr>
            <a:lstStyle/>
            <a:p>
              <a:pPr fontAlgn="ctr"/>
              <a:r>
                <a:rPr lang="en-US" sz="1400" dirty="0" smtClean="0">
                  <a:latin typeface="Huawei Sans" panose="020C0503030203020204" pitchFamily="34" charset="0"/>
                </a:rPr>
                <a:t>Yes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文本框 47"/>
            <p:cNvSpPr txBox="1"/>
            <p:nvPr/>
          </p:nvSpPr>
          <p:spPr>
            <a:xfrm>
              <a:off x="7209171" y="3166472"/>
              <a:ext cx="455574" cy="307777"/>
            </a:xfrm>
            <a:prstGeom prst="rect">
              <a:avLst/>
            </a:prstGeom>
            <a:grpFill/>
            <a:ln>
              <a:noFill/>
            </a:ln>
          </p:spPr>
          <p:txBody>
            <a:bodyPr wrap="square" lIns="36000" rIns="36000" rtlCol="0">
              <a:noAutofit/>
            </a:bodyPr>
            <a:lstStyle/>
            <a:p>
              <a:pPr fontAlgn="ctr"/>
              <a:r>
                <a:rPr lang="en-US" sz="1400" dirty="0" smtClean="0">
                  <a:latin typeface="Huawei Sans" panose="020C0503030203020204" pitchFamily="34" charset="0"/>
                </a:rPr>
                <a:t>Yes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文本框 48"/>
            <p:cNvSpPr txBox="1"/>
            <p:nvPr/>
          </p:nvSpPr>
          <p:spPr>
            <a:xfrm>
              <a:off x="7919982" y="2661333"/>
              <a:ext cx="426720" cy="307777"/>
            </a:xfrm>
            <a:prstGeom prst="rect">
              <a:avLst/>
            </a:prstGeom>
            <a:grpFill/>
            <a:ln>
              <a:noFill/>
            </a:ln>
          </p:spPr>
          <p:txBody>
            <a:bodyPr wrap="square" lIns="36000" rIns="36000" rtlCol="0">
              <a:noAutofit/>
            </a:bodyPr>
            <a:lstStyle/>
            <a:p>
              <a:pPr fontAlgn="ctr"/>
              <a:r>
                <a:rPr lang="en-US" sz="1400" dirty="0" smtClean="0">
                  <a:latin typeface="Huawei Sans" panose="020C0503030203020204" pitchFamily="34" charset="0"/>
                </a:rPr>
                <a:t>No</a:t>
              </a:r>
              <a:endParaRPr lang="en-US" sz="1400" dirty="0">
                <a:latin typeface="Huawei Sans" panose="020C0503030203020204" pitchFamily="34" charset="0"/>
              </a:endParaRPr>
            </a:p>
          </p:txBody>
        </p:sp>
        <p:sp>
          <p:nvSpPr>
            <p:cNvPr id="50" name="文本框 49"/>
            <p:cNvSpPr txBox="1"/>
            <p:nvPr/>
          </p:nvSpPr>
          <p:spPr>
            <a:xfrm>
              <a:off x="7896927" y="4058814"/>
              <a:ext cx="426720" cy="307777"/>
            </a:xfrm>
            <a:prstGeom prst="rect">
              <a:avLst/>
            </a:prstGeom>
            <a:grpFill/>
            <a:ln>
              <a:noFill/>
            </a:ln>
          </p:spPr>
          <p:txBody>
            <a:bodyPr wrap="square" lIns="36000" rIns="36000" rtlCol="0">
              <a:noAutofit/>
            </a:bodyPr>
            <a:lstStyle/>
            <a:p>
              <a:pPr fontAlgn="ctr"/>
              <a:r>
                <a:rPr lang="en-US" sz="1400" dirty="0" smtClean="0">
                  <a:latin typeface="Huawei Sans" panose="020C0503030203020204" pitchFamily="34" charset="0"/>
                </a:rPr>
                <a:t>No</a:t>
              </a:r>
              <a:endParaRPr lang="en-US" sz="1400" dirty="0">
                <a:latin typeface="Huawei Sans" panose="020C0503030203020204" pitchFamily="34" charset="0"/>
              </a:endParaRPr>
            </a:p>
          </p:txBody>
        </p:sp>
      </p:grpSp>
    </p:spTree>
    <p:extLst>
      <p:ext uri="{BB962C8B-B14F-4D97-AF65-F5344CB8AC3E}">
        <p14:creationId xmlns:p14="http://schemas.microsoft.com/office/powerpoint/2010/main" val="3468873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b="1" dirty="0" smtClean="0">
                <a:latin typeface="Huawei Sans" panose="020C0503030203020204" pitchFamily="34" charset="0"/>
              </a:rPr>
              <a:t>O&amp;M Overview</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O&amp;M Tools</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dirty="0" smtClean="0">
                <a:solidFill>
                  <a:schemeClr val="bg1">
                    <a:lumMod val="50000"/>
                  </a:schemeClr>
                </a:solidFill>
                <a:latin typeface="Huawei Sans" panose="020C0503030203020204" pitchFamily="34" charset="0"/>
              </a:rPr>
              <a:t>O&amp;M Scenarios</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74741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Replaceable Parts</a:t>
            </a:r>
            <a:endParaRPr lang="en-US" altLang="zh-CN" dirty="0">
              <a:latin typeface="Huawei Sans" panose="020C0503030203020204" pitchFamily="34" charset="0"/>
              <a:sym typeface="Huawei Sans" panose="020C0503030203020204" pitchFamily="34" charset="0"/>
            </a:endParaRPr>
          </a:p>
        </p:txBody>
      </p:sp>
      <p:graphicFrame>
        <p:nvGraphicFramePr>
          <p:cNvPr id="5" name="表格 4"/>
          <p:cNvGraphicFramePr>
            <a:graphicFrameLocks noGrp="1"/>
          </p:cNvGraphicFramePr>
          <p:nvPr>
            <p:extLst/>
          </p:nvPr>
        </p:nvGraphicFramePr>
        <p:xfrm>
          <a:off x="1926083" y="1632188"/>
          <a:ext cx="8680957" cy="4168299"/>
        </p:xfrm>
        <a:graphic>
          <a:graphicData uri="http://schemas.openxmlformats.org/drawingml/2006/table">
            <a:tbl>
              <a:tblPr firstRow="1" bandRow="1"/>
              <a:tblGrid>
                <a:gridCol w="4217004"/>
                <a:gridCol w="4463953"/>
              </a:tblGrid>
              <a:tr h="457355">
                <a:tc>
                  <a:txBody>
                    <a:bodyPr/>
                    <a:lstStyle/>
                    <a:p>
                      <a:pPr fontAlgn="ctr"/>
                      <a:r>
                        <a:rPr lang="en-US" b="1" dirty="0" smtClean="0">
                          <a:latin typeface="Huawei Sans" panose="020C0503030203020204" pitchFamily="34" charset="0"/>
                        </a:rPr>
                        <a:t>FRU</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fontAlgn="ctr"/>
                      <a:r>
                        <a:rPr lang="en-US" b="1" dirty="0" smtClean="0">
                          <a:latin typeface="Huawei Sans" panose="020C0503030203020204" pitchFamily="34" charset="0"/>
                        </a:rPr>
                        <a:t>CRU</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3868">
                <a:tc>
                  <a:txBody>
                    <a:bodyPr/>
                    <a:lstStyle/>
                    <a:p>
                      <a:pPr fontAlgn="ctr"/>
                      <a:r>
                        <a:rPr lang="en-US" dirty="0" smtClean="0">
                          <a:latin typeface="Huawei Sans" panose="020C0503030203020204" pitchFamily="34" charset="0"/>
                        </a:rPr>
                        <a:t>Controller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Power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Interface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dirty="0" smtClean="0">
                          <a:latin typeface="Huawei Sans" panose="020C0503030203020204" pitchFamily="34" charset="0"/>
                        </a:rPr>
                        <a:t>BBU </a:t>
                      </a:r>
                      <a:r>
                        <a:rPr lang="en-US" altLang="zh-CN" dirty="0" smtClean="0">
                          <a:latin typeface="Huawei Sans" panose="020C0503030203020204" pitchFamily="34" charset="0"/>
                        </a:rPr>
                        <a:t>module</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System </a:t>
                      </a:r>
                      <a:r>
                        <a:rPr lang="en-US" dirty="0" err="1" smtClean="0">
                          <a:latin typeface="Huawei Sans" panose="020C0503030203020204" pitchFamily="34" charset="0"/>
                        </a:rPr>
                        <a:t>subrack</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Fan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Management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Disk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Cable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Expansion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Assistant cooling unit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Optical module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Quorum server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3868">
                <a:tc>
                  <a:txBody>
                    <a:bodyPr/>
                    <a:lstStyle/>
                    <a:p>
                      <a:pPr fontAlgn="ctr"/>
                      <a:r>
                        <a:rPr lang="en-US" dirty="0" smtClean="0">
                          <a:latin typeface="Huawei Sans" panose="020C0503030203020204" pitchFamily="34" charset="0"/>
                        </a:rPr>
                        <a:t>Data switch</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dirty="0" smtClean="0">
                          <a:latin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54268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Spare Parts Query Assistant</a:t>
            </a:r>
            <a:endParaRPr lang="en-US" altLang="zh-CN" dirty="0">
              <a:latin typeface="Huawei Sans" panose="020C0503030203020204" pitchFamily="34" charset="0"/>
              <a:sym typeface="Huawei Sans" panose="020C0503030203020204" pitchFamily="34" charset="0"/>
            </a:endParaRPr>
          </a:p>
        </p:txBody>
      </p:sp>
      <p:pic>
        <p:nvPicPr>
          <p:cNvPr id="3074" name="Picture 2" descr="C:\Users\dwx889475\AppData\Roaming\eSpace_Desktop\UserData\dwx889475\imagefiles\originalImgfiles\6BC07308-AC90-4973-B226-0D76A79F69C1.png"/>
          <p:cNvPicPr>
            <a:picLocks noChangeAspect="1" noChangeArrowheads="1"/>
          </p:cNvPicPr>
          <p:nvPr/>
        </p:nvPicPr>
        <p:blipFill rotWithShape="1">
          <a:blip r:embed="rId3">
            <a:extLst>
              <a:ext uri="{28A0092B-C50C-407E-A947-70E740481C1C}">
                <a14:useLocalDpi xmlns:a14="http://schemas.microsoft.com/office/drawing/2010/main" val="0"/>
              </a:ext>
            </a:extLst>
          </a:blip>
          <a:srcRect r="15801"/>
          <a:stretch/>
        </p:blipFill>
        <p:spPr bwMode="auto">
          <a:xfrm>
            <a:off x="1295004" y="1201420"/>
            <a:ext cx="10001646" cy="476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32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latin typeface="Huawei Sans" panose="020C0503030203020204" pitchFamily="34" charset="0"/>
              </a:rPr>
              <a:t>Key Points for Disk Replacement</a:t>
            </a:r>
            <a:endParaRPr lang="en-US" altLang="zh-CN" dirty="0">
              <a:latin typeface="Huawei Sans" panose="020C0503030203020204" pitchFamily="34" charset="0"/>
              <a:sym typeface="Huawei Sans" panose="020C0503030203020204" pitchFamily="34" charset="0"/>
            </a:endParaRPr>
          </a:p>
        </p:txBody>
      </p:sp>
      <p:sp>
        <p:nvSpPr>
          <p:cNvPr id="4" name="文本占位符 3"/>
          <p:cNvSpPr>
            <a:spLocks noGrp="1"/>
          </p:cNvSpPr>
          <p:nvPr>
            <p:ph type="body" sz="quarter" idx="10"/>
          </p:nvPr>
        </p:nvSpPr>
        <p:spPr/>
        <p:txBody>
          <a:bodyPr wrap="square">
            <a:noAutofit/>
          </a:bodyPr>
          <a:lstStyle/>
          <a:p>
            <a:pPr algn="l"/>
            <a:r>
              <a:rPr lang="en-US" sz="1800" dirty="0" smtClean="0">
                <a:latin typeface="Huawei Sans" panose="020C0503030203020204" pitchFamily="34" charset="0"/>
              </a:rPr>
              <a:t>When handling a disk module, hold only its edge to prevent damage.</a:t>
            </a:r>
          </a:p>
          <a:p>
            <a:pPr algn="l"/>
            <a:r>
              <a:rPr lang="en-US" sz="1800" dirty="0" smtClean="0">
                <a:latin typeface="Huawei Sans" panose="020C0503030203020204" pitchFamily="34" charset="0"/>
              </a:rPr>
              <a:t>Remove and insert a disk module with even force. Excessive force may damage the appearance of the disk module or cause faults.</a:t>
            </a:r>
          </a:p>
          <a:p>
            <a:pPr algn="l"/>
            <a:r>
              <a:rPr lang="en-US" sz="1800" dirty="0" smtClean="0">
                <a:latin typeface="Huawei Sans" panose="020C0503030203020204" pitchFamily="34" charset="0"/>
              </a:rPr>
              <a:t>To avoid damaging disk modules, wait at least 1 minute between removal and insertion.</a:t>
            </a:r>
          </a:p>
          <a:p>
            <a:pPr algn="l"/>
            <a:r>
              <a:rPr lang="en-US" sz="1800" dirty="0" smtClean="0">
                <a:latin typeface="Huawei Sans" panose="020C0503030203020204" pitchFamily="34" charset="0"/>
              </a:rPr>
              <a:t>To prevent data loss, </a:t>
            </a:r>
            <a:r>
              <a:rPr lang="en-US" sz="1800" dirty="0"/>
              <a:t>replace a disk module only when its Alarm/Location indicator </a:t>
            </a:r>
            <a:r>
              <a:rPr lang="en-US" sz="1800" dirty="0" smtClean="0"/>
              <a:t>is </a:t>
            </a:r>
            <a:r>
              <a:rPr lang="en-US" sz="1800" dirty="0"/>
              <a:t>steady yellow.</a:t>
            </a:r>
            <a:endParaRPr lang="en-US" sz="1800" dirty="0" smtClean="0">
              <a:latin typeface="Huawei Sans" panose="020C0503030203020204" pitchFamily="34" charset="0"/>
            </a:endParaRPr>
          </a:p>
          <a:p>
            <a:pPr algn="l"/>
            <a:r>
              <a:rPr lang="en-US" sz="1800" dirty="0" smtClean="0">
                <a:latin typeface="Huawei Sans" panose="020C0503030203020204" pitchFamily="34" charset="0"/>
              </a:rPr>
              <a:t>Complete the replacement within five minutes </a:t>
            </a:r>
            <a:r>
              <a:rPr lang="en-US" sz="1800" dirty="0" smtClean="0"/>
              <a:t>of</a:t>
            </a:r>
            <a:r>
              <a:rPr lang="en-US" sz="1800" dirty="0" smtClean="0">
                <a:latin typeface="Huawei Sans" panose="020C0503030203020204" pitchFamily="34" charset="0"/>
              </a:rPr>
              <a:t> removing a disk module. Otherwise, the system heat dissipation is compromised.</a:t>
            </a:r>
          </a:p>
          <a:p>
            <a:pPr algn="l"/>
            <a:r>
              <a:rPr lang="en-US" sz="1800" dirty="0" smtClean="0">
                <a:latin typeface="Huawei Sans" panose="020C0503030203020204" pitchFamily="34" charset="0"/>
              </a:rPr>
              <a:t>Use </a:t>
            </a:r>
            <a:r>
              <a:rPr lang="en-US" sz="1800" dirty="0" err="1" smtClean="0">
                <a:latin typeface="Huawei Sans" panose="020C0503030203020204" pitchFamily="34" charset="0"/>
              </a:rPr>
              <a:t>SmartKit</a:t>
            </a:r>
            <a:r>
              <a:rPr lang="en-US" sz="1800" dirty="0" smtClean="0">
                <a:latin typeface="Huawei Sans" panose="020C0503030203020204" pitchFamily="34" charset="0"/>
              </a:rPr>
              <a:t> to replace an at-risk disk (not faulty).</a:t>
            </a:r>
          </a:p>
          <a:p>
            <a:pPr algn="l"/>
            <a:r>
              <a:rPr lang="en-US" sz="1800" dirty="0" smtClean="0">
                <a:latin typeface="Huawei Sans" panose="020C0503030203020204" pitchFamily="34" charset="0"/>
              </a:rPr>
              <a:t>Ensure that the replacement disk is inserted into the same slot as the disk being </a:t>
            </a:r>
            <a:r>
              <a:rPr lang="en-US" altLang="zh-CN" sz="1800" dirty="0"/>
              <a:t>replaced</a:t>
            </a:r>
            <a:r>
              <a:rPr lang="en-US" sz="1800" dirty="0" smtClean="0">
                <a:latin typeface="Huawei Sans" panose="020C0503030203020204" pitchFamily="34" charset="0"/>
              </a:rPr>
              <a:t>. Otherwise, the system </a:t>
            </a:r>
            <a:r>
              <a:rPr lang="en-US" sz="1800" dirty="0"/>
              <a:t>might not run correctly.</a:t>
            </a:r>
            <a:endParaRPr lang="en-US" sz="1800" dirty="0">
              <a:latin typeface="Huawei Sans" panose="020C0503030203020204" pitchFamily="34" charset="0"/>
            </a:endParaRPr>
          </a:p>
        </p:txBody>
      </p:sp>
    </p:spTree>
    <p:extLst>
      <p:ext uri="{BB962C8B-B14F-4D97-AF65-F5344CB8AC3E}">
        <p14:creationId xmlns:p14="http://schemas.microsoft.com/office/powerpoint/2010/main" val="942855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Disk Replacement Using </a:t>
            </a:r>
            <a:r>
              <a:rPr lang="en-US" dirty="0" err="1" smtClean="0">
                <a:latin typeface="Huawei Sans" panose="020C0503030203020204" pitchFamily="34" charset="0"/>
              </a:rPr>
              <a:t>SmartKit</a:t>
            </a:r>
            <a:endParaRPr lang="en-US" altLang="zh-CN" dirty="0">
              <a:latin typeface="Huawei Sans" panose="020C0503030203020204" pitchFamily="34" charset="0"/>
              <a:sym typeface="Huawei Sans" panose="020C0503030203020204" pitchFamily="34" charset="0"/>
            </a:endParaRPr>
          </a:p>
        </p:txBody>
      </p:sp>
      <p:sp>
        <p:nvSpPr>
          <p:cNvPr id="5" name="文本占位符 4"/>
          <p:cNvSpPr>
            <a:spLocks noGrp="1"/>
          </p:cNvSpPr>
          <p:nvPr>
            <p:ph type="body" sz="quarter" idx="10"/>
          </p:nvPr>
        </p:nvSpPr>
        <p:spPr/>
        <p:txBody>
          <a:bodyPr wrap="square">
            <a:noAutofit/>
          </a:bodyPr>
          <a:lstStyle/>
          <a:p>
            <a:r>
              <a:rPr lang="en-US" dirty="0" smtClean="0">
                <a:latin typeface="Huawei Sans" panose="020C0503030203020204" pitchFamily="34" charset="0"/>
              </a:rPr>
              <a:t>Start </a:t>
            </a:r>
            <a:r>
              <a:rPr lang="en-US" dirty="0" err="1" smtClean="0">
                <a:latin typeface="Huawei Sans" panose="020C0503030203020204" pitchFamily="34" charset="0"/>
              </a:rPr>
              <a:t>SmartKit</a:t>
            </a:r>
            <a:r>
              <a:rPr lang="en-US" dirty="0" smtClean="0">
                <a:latin typeface="Huawei Sans" panose="020C0503030203020204" pitchFamily="34" charset="0"/>
              </a:rPr>
              <a:t> and select the parts replacement tool.</a:t>
            </a:r>
            <a:endParaRPr lang="en-US" altLang="zh-CN" dirty="0" smtClean="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pic>
        <p:nvPicPr>
          <p:cNvPr id="4098" name="Picture 2" descr="C:\Users\dwx889475\AppData\Roaming\eSpace_Desktop\UserData\dwx889475\imagefiles\originalImgfiles\D5A7A436-8DA6-49E6-84FF-A1E081B0091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1822776"/>
            <a:ext cx="6496050" cy="406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45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Disk Replacement Wizard</a:t>
            </a:r>
            <a:endParaRPr lang="en-US" altLang="zh-CN" dirty="0">
              <a:latin typeface="Huawei Sans" panose="020C0503030203020204" pitchFamily="34" charset="0"/>
              <a:sym typeface="Huawei Sans" panose="020C0503030203020204" pitchFamily="34" charset="0"/>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87" t="32098" r="43750" b="3699"/>
          <a:stretch/>
        </p:blipFill>
        <p:spPr>
          <a:xfrm>
            <a:off x="1821179" y="1554843"/>
            <a:ext cx="8859521" cy="3410857"/>
          </a:xfrm>
          <a:prstGeom prst="rect">
            <a:avLst/>
          </a:prstGeom>
          <a:ln w="12700">
            <a:solidFill>
              <a:schemeClr val="bg1">
                <a:lumMod val="85000"/>
              </a:schemeClr>
            </a:solidFill>
          </a:ln>
        </p:spPr>
      </p:pic>
    </p:spTree>
    <p:extLst>
      <p:ext uri="{BB962C8B-B14F-4D97-AF65-F5344CB8AC3E}">
        <p14:creationId xmlns:p14="http://schemas.microsoft.com/office/powerpoint/2010/main" val="339130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algn="l"/>
            <a:r>
              <a:rPr lang="en-US" sz="1800" dirty="0" smtClean="0">
                <a:latin typeface="Huawei Sans" panose="020C0503030203020204" pitchFamily="34" charset="0"/>
              </a:rPr>
              <a:t>(Multiple-answer question) Which of the following are common management software?</a:t>
            </a:r>
            <a:endParaRPr lang="en-US" altLang="zh-CN" sz="1800" dirty="0" smtClean="0">
              <a:latin typeface="Huawei Sans" panose="020C0503030203020204" pitchFamily="34" charset="0"/>
              <a:sym typeface="Huawei Sans" panose="020C0503030203020204" pitchFamily="34" charset="0"/>
            </a:endParaRPr>
          </a:p>
          <a:p>
            <a:pPr lvl="1" algn="l"/>
            <a:r>
              <a:rPr lang="en-US" sz="1600" dirty="0" err="1" smtClean="0">
                <a:latin typeface="Huawei Sans" panose="020C0503030203020204" pitchFamily="34" charset="0"/>
              </a:rPr>
              <a:t>DeviceManager</a:t>
            </a:r>
            <a:endParaRPr lang="en-US" altLang="zh-CN" sz="1600" dirty="0" smtClean="0">
              <a:latin typeface="Huawei Sans" panose="020C0503030203020204" pitchFamily="34" charset="0"/>
              <a:sym typeface="Huawei Sans" panose="020C0503030203020204" pitchFamily="34" charset="0"/>
            </a:endParaRPr>
          </a:p>
          <a:p>
            <a:pPr lvl="1" algn="l"/>
            <a:r>
              <a:rPr lang="en-US" sz="1600" dirty="0" err="1" smtClean="0">
                <a:latin typeface="Huawei Sans" panose="020C0503030203020204" pitchFamily="34" charset="0"/>
              </a:rPr>
              <a:t>eSight</a:t>
            </a:r>
            <a:endParaRPr lang="en-US" altLang="zh-CN" sz="1600" dirty="0" smtClean="0">
              <a:latin typeface="Huawei Sans" panose="020C0503030203020204" pitchFamily="34" charset="0"/>
              <a:sym typeface="Huawei Sans" panose="020C0503030203020204" pitchFamily="34" charset="0"/>
            </a:endParaRPr>
          </a:p>
          <a:p>
            <a:pPr lvl="1" algn="l"/>
            <a:r>
              <a:rPr lang="en-US" sz="1600" dirty="0" err="1" smtClean="0">
                <a:latin typeface="Huawei Sans" panose="020C0503030203020204" pitchFamily="34" charset="0"/>
              </a:rPr>
              <a:t>SmartKit</a:t>
            </a:r>
            <a:endParaRPr lang="en-US" altLang="zh-CN" sz="1600" dirty="0" smtClean="0">
              <a:latin typeface="Huawei Sans" panose="020C0503030203020204" pitchFamily="34" charset="0"/>
              <a:sym typeface="Huawei Sans" panose="020C0503030203020204" pitchFamily="34" charset="0"/>
            </a:endParaRPr>
          </a:p>
          <a:p>
            <a:pPr lvl="1" algn="l"/>
            <a:r>
              <a:rPr lang="en-US" sz="1600" dirty="0" smtClean="0">
                <a:latin typeface="Huawei Sans" panose="020C0503030203020204" pitchFamily="34" charset="0"/>
              </a:rPr>
              <a:t>eService </a:t>
            </a:r>
            <a:endParaRPr lang="en-US" altLang="zh-CN" sz="1600" dirty="0" smtClean="0">
              <a:latin typeface="Huawei Sans" panose="020C0503030203020204" pitchFamily="34" charset="0"/>
              <a:sym typeface="Huawei Sans" panose="020C0503030203020204" pitchFamily="34" charset="0"/>
            </a:endParaRPr>
          </a:p>
          <a:p>
            <a:pPr algn="l"/>
            <a:r>
              <a:rPr lang="en-US" sz="1800" dirty="0" smtClean="0">
                <a:latin typeface="Huawei Sans" panose="020C0503030203020204" pitchFamily="34" charset="0"/>
              </a:rPr>
              <a:t>(True or False) </a:t>
            </a:r>
            <a:r>
              <a:rPr lang="en-US" sz="1800" dirty="0" err="1" smtClean="0">
                <a:latin typeface="Huawei Sans" panose="020C0503030203020204" pitchFamily="34" charset="0"/>
              </a:rPr>
              <a:t>SmartKit</a:t>
            </a:r>
            <a:r>
              <a:rPr lang="en-US" sz="1800" dirty="0" smtClean="0">
                <a:latin typeface="Huawei Sans" panose="020C0503030203020204" pitchFamily="34" charset="0"/>
              </a:rPr>
              <a:t> integrates various tools required for deploying, maintaining, and upgrading IT devices, helping service and maintenance engineers perform precise operations on these devices to </a:t>
            </a:r>
            <a:r>
              <a:rPr lang="en-US" sz="1800" dirty="0"/>
              <a:t>improve operating </a:t>
            </a:r>
            <a:r>
              <a:rPr lang="en-US" sz="1800" dirty="0" smtClean="0">
                <a:latin typeface="Huawei Sans" panose="020C0503030203020204" pitchFamily="34" charset="0"/>
              </a:rPr>
              <a:t>efficiency.</a:t>
            </a:r>
            <a:endParaRPr lang="en-US" altLang="zh-CN" sz="1800" dirty="0" smtClean="0">
              <a:latin typeface="Huawei Sans" panose="020C0503030203020204" pitchFamily="34" charset="0"/>
              <a:sym typeface="Huawei Sans" panose="020C0503030203020204" pitchFamily="34" charset="0"/>
            </a:endParaRPr>
          </a:p>
          <a:p>
            <a:pPr algn="l"/>
            <a:endParaRPr lang="en-US" altLang="zh-CN" sz="18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890167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02046509"/>
              </p:ext>
            </p:extLst>
          </p:nvPr>
        </p:nvGraphicFramePr>
        <p:xfrm>
          <a:off x="1554480" y="1873250"/>
          <a:ext cx="885952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77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 Enterprise Service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sp>
          <p:nvSpPr>
            <p:cNvPr id="19" name="矩形 18">
              <a:extLst>
                <a:ext uri="{FF2B5EF4-FFF2-40B4-BE49-F238E27FC236}">
                  <a16:creationId xmlns:a16="http://schemas.microsoft.com/office/drawing/2014/main" xmlns=""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 Technical Support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124410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a:ea typeface="微软雅黑" panose="020B0503020204020204" pitchFamily="34" charset="-122"/>
              </a:rPr>
              <a:t>Huawei official websites</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Enterprise business: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Technical support: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en-US" altLang="zh-CN" dirty="0">
                <a:latin typeface="Huawei Sans" panose="020C0503030203020204" pitchFamily="34" charset="0"/>
                <a:ea typeface="微软雅黑" panose="020B0503020204020204" pitchFamily="34" charset="-122"/>
                <a:cs typeface="Huawei Sans" panose="020C0503030203020204" pitchFamily="34" charset="0"/>
              </a:rPr>
              <a:t> </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Online learning: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r>
              <a:rPr lang="en-US" altLang="zh-CN" dirty="0">
                <a:ea typeface="微软雅黑" panose="020B0503020204020204" pitchFamily="34" charset="-122"/>
              </a:rPr>
              <a:t>Popular tools</a:t>
            </a:r>
          </a:p>
          <a:p>
            <a:pPr lvl="1"/>
            <a:r>
              <a:rPr lang="en-US" altLang="zh-CN" dirty="0" err="1">
                <a:latin typeface="Huawei Sans" panose="020C0503030203020204" pitchFamily="34" charset="0"/>
                <a:ea typeface="微软雅黑" panose="020B0503020204020204" pitchFamily="34" charset="-122"/>
                <a:cs typeface="Huawei Sans" panose="020C0503030203020204" pitchFamily="34" charset="0"/>
              </a:rPr>
              <a:t>HedEx</a:t>
            </a:r>
            <a:r>
              <a:rPr lang="en-US" altLang="zh-CN" dirty="0">
                <a:latin typeface="Huawei Sans" panose="020C0503030203020204" pitchFamily="34" charset="0"/>
                <a:ea typeface="微软雅黑" panose="020B0503020204020204" pitchFamily="34" charset="-122"/>
                <a:cs typeface="Huawei Sans" panose="020C0503030203020204" pitchFamily="34" charset="0"/>
              </a:rPr>
              <a:t> Lite</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Network Document Tool Center</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Information Query Assistant</a:t>
            </a:r>
          </a:p>
          <a:p>
            <a:endParaRPr lang="zh-CN" altLang="en-US" dirty="0"/>
          </a:p>
        </p:txBody>
      </p:sp>
    </p:spTree>
    <p:extLst>
      <p:ext uri="{BB962C8B-B14F-4D97-AF65-F5344CB8AC3E}">
        <p14:creationId xmlns:p14="http://schemas.microsoft.com/office/powerpoint/2010/main" val="2123962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O&amp;M</a:t>
            </a:r>
            <a:endParaRPr lang="en-US" altLang="zh-CN" dirty="0">
              <a:latin typeface="Huawei Sans" panose="020C0503030203020204" pitchFamily="34" charset="0"/>
              <a:sym typeface="Huawei Sans" panose="020C0503030203020204" pitchFamily="34" charset="0"/>
            </a:endParaRPr>
          </a:p>
        </p:txBody>
      </p:sp>
      <p:sp>
        <p:nvSpPr>
          <p:cNvPr id="21" name="文本占位符 3"/>
          <p:cNvSpPr>
            <a:spLocks noGrp="1"/>
          </p:cNvSpPr>
          <p:nvPr>
            <p:ph type="body" sz="quarter" idx="10"/>
          </p:nvPr>
        </p:nvSpPr>
        <p:spPr/>
        <p:txBody>
          <a:bodyPr wrap="square">
            <a:noAutofit/>
          </a:bodyPr>
          <a:lstStyle/>
          <a:p>
            <a:pPr algn="l"/>
            <a:r>
              <a:rPr lang="en-US" sz="1800" dirty="0" smtClean="0">
                <a:latin typeface="Huawei Sans" panose="020C0503030203020204" pitchFamily="34" charset="0"/>
              </a:rPr>
              <a:t>O&amp;M is essentially the operation and maintenance of networks, servers, and services in each phase of their lifecycles to achieve a consistent and acceptable status in terms of cost, stability, and efficiency.</a:t>
            </a:r>
            <a:endParaRPr lang="en-US" altLang="zh-CN" sz="1800" dirty="0" smtClean="0">
              <a:latin typeface="Huawei Sans" panose="020C0503030203020204" pitchFamily="34" charset="0"/>
              <a:sym typeface="Huawei Sans" panose="020C0503030203020204" pitchFamily="34" charset="0"/>
            </a:endParaRPr>
          </a:p>
          <a:p>
            <a:pPr marL="0" indent="0" algn="l">
              <a:buNone/>
            </a:pPr>
            <a:endParaRPr lang="en-US" altLang="zh-CN" sz="1800" dirty="0">
              <a:latin typeface="Huawei Sans" panose="020C0503030203020204" pitchFamily="34" charset="0"/>
              <a:sym typeface="Huawei Sans" panose="020C0503030203020204" pitchFamily="34" charset="0"/>
            </a:endParaRPr>
          </a:p>
        </p:txBody>
      </p:sp>
      <p:grpSp>
        <p:nvGrpSpPr>
          <p:cNvPr id="20" name="组合 19"/>
          <p:cNvGrpSpPr/>
          <p:nvPr/>
        </p:nvGrpSpPr>
        <p:grpSpPr>
          <a:xfrm>
            <a:off x="3170715" y="2104592"/>
            <a:ext cx="7144191" cy="3930915"/>
            <a:chOff x="1778232" y="2070219"/>
            <a:chExt cx="7144191" cy="3930915"/>
          </a:xfrm>
        </p:grpSpPr>
        <p:pic>
          <p:nvPicPr>
            <p:cNvPr id="4" name="图片 3"/>
            <p:cNvPicPr>
              <a:picLocks noChangeAspect="1"/>
            </p:cNvPicPr>
            <p:nvPr/>
          </p:nvPicPr>
          <p:blipFill>
            <a:blip r:embed="rId3"/>
            <a:stretch>
              <a:fillRect/>
            </a:stretch>
          </p:blipFill>
          <p:spPr>
            <a:xfrm>
              <a:off x="3451992" y="2282059"/>
              <a:ext cx="3543300" cy="3429000"/>
            </a:xfrm>
            <a:prstGeom prst="rect">
              <a:avLst/>
            </a:prstGeom>
          </p:spPr>
        </p:pic>
        <p:sp>
          <p:nvSpPr>
            <p:cNvPr id="5" name="矩形 4"/>
            <p:cNvSpPr/>
            <p:nvPr/>
          </p:nvSpPr>
          <p:spPr>
            <a:xfrm>
              <a:off x="3619364" y="2836013"/>
              <a:ext cx="1986521" cy="307777"/>
            </a:xfrm>
            <a:prstGeom prst="rect">
              <a:avLst/>
            </a:prstGeom>
          </p:spPr>
          <p:txBody>
            <a:bodyPr wrap="square">
              <a:noAutofit/>
            </a:bodyPr>
            <a:lstStyle/>
            <a:p>
              <a:pPr algn="ctr" fontAlgn="ctr"/>
              <a:r>
                <a:rPr lang="en-US" sz="1200" dirty="0" smtClean="0">
                  <a:latin typeface="Huawei Sans" panose="020C0503030203020204" pitchFamily="34" charset="0"/>
                </a:rPr>
                <a:t>Maintenance 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4924782" y="2823516"/>
              <a:ext cx="1716092" cy="307777"/>
            </a:xfrm>
            <a:prstGeom prst="rect">
              <a:avLst/>
            </a:prstGeom>
          </p:spPr>
          <p:txBody>
            <a:bodyPr wrap="square">
              <a:noAutofit/>
            </a:bodyPr>
            <a:lstStyle/>
            <a:p>
              <a:pPr algn="ctr" fontAlgn="ctr"/>
              <a:r>
                <a:rPr lang="en-US" sz="1200" dirty="0" smtClean="0">
                  <a:latin typeface="Huawei Sans" panose="020C0503030203020204" pitchFamily="34" charset="0"/>
                </a:rPr>
                <a:t>Personnel organization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5541638" y="3803818"/>
              <a:ext cx="1702771" cy="307777"/>
            </a:xfrm>
            <a:prstGeom prst="rect">
              <a:avLst/>
            </a:prstGeom>
          </p:spPr>
          <p:txBody>
            <a:bodyPr wrap="square">
              <a:noAutofit/>
            </a:bodyPr>
            <a:lstStyle/>
            <a:p>
              <a:pPr algn="ctr" fontAlgn="ctr"/>
              <a:r>
                <a:rPr lang="en-US" sz="1200" dirty="0" smtClean="0">
                  <a:latin typeface="Huawei Sans" panose="020C0503030203020204" pitchFamily="34" charset="0"/>
                </a:rPr>
                <a:t>Platform configuration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5442981" y="4862361"/>
              <a:ext cx="785793" cy="307777"/>
            </a:xfrm>
            <a:prstGeom prst="rect">
              <a:avLst/>
            </a:prstGeom>
          </p:spPr>
          <p:txBody>
            <a:bodyPr wrap="square">
              <a:noAutofit/>
            </a:bodyPr>
            <a:lstStyle/>
            <a:p>
              <a:pPr fontAlgn="ctr"/>
              <a:r>
                <a:rPr lang="en-US" sz="1200" dirty="0" smtClean="0">
                  <a:latin typeface="Huawei Sans" panose="020C0503030203020204" pitchFamily="34" charset="0"/>
                </a:rPr>
                <a:t>Process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4019499" y="4816919"/>
              <a:ext cx="1279143" cy="307777"/>
            </a:xfrm>
            <a:prstGeom prst="rect">
              <a:avLst/>
            </a:prstGeom>
          </p:spPr>
          <p:txBody>
            <a:bodyPr wrap="square">
              <a:noAutofit/>
            </a:bodyPr>
            <a:lstStyle/>
            <a:p>
              <a:pPr algn="ctr" fontAlgn="ctr"/>
              <a:r>
                <a:rPr lang="en-US" sz="1200" dirty="0" smtClean="0">
                  <a:latin typeface="Huawei Sans" panose="020C0503030203020204" pitchFamily="34" charset="0"/>
                </a:rPr>
                <a:t>Standard system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3325842" y="3862852"/>
              <a:ext cx="1502946" cy="307777"/>
            </a:xfrm>
            <a:prstGeom prst="rect">
              <a:avLst/>
            </a:prstGeom>
          </p:spPr>
          <p:txBody>
            <a:bodyPr wrap="square">
              <a:noAutofit/>
            </a:bodyPr>
            <a:lstStyle/>
            <a:p>
              <a:pPr algn="ctr" fontAlgn="ctr"/>
              <a:r>
                <a:rPr lang="en-US" sz="1200" dirty="0" smtClean="0">
                  <a:latin typeface="Huawei Sans" panose="020C0503030203020204" pitchFamily="34" charset="0"/>
                </a:rPr>
                <a:t>Technical assurance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4109457" y="3616177"/>
              <a:ext cx="1503938" cy="335041"/>
            </a:xfrm>
            <a:prstGeom prst="rect">
              <a:avLst/>
            </a:prstGeom>
          </p:spPr>
          <p:txBody>
            <a:bodyPr wrap="square">
              <a:noAutofit/>
            </a:bodyPr>
            <a:lstStyle/>
            <a:p>
              <a:pPr fontAlgn="ctr"/>
              <a:r>
                <a:rPr lang="en-US" sz="1200" b="1" dirty="0" smtClean="0">
                  <a:solidFill>
                    <a:srgbClr val="00B0F0"/>
                  </a:solidFill>
                  <a:latin typeface="Huawei Sans" panose="020C0503030203020204" pitchFamily="34" charset="0"/>
                </a:rPr>
                <a:t>Management</a:t>
              </a:r>
              <a:endParaRPr lang="en-US" altLang="zh-CN" sz="1100" b="1"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5313550" y="3640180"/>
              <a:ext cx="1072730" cy="338554"/>
            </a:xfrm>
            <a:prstGeom prst="rect">
              <a:avLst/>
            </a:prstGeom>
          </p:spPr>
          <p:txBody>
            <a:bodyPr wrap="square">
              <a:noAutofit/>
            </a:bodyPr>
            <a:lstStyle/>
            <a:p>
              <a:pPr fontAlgn="ctr"/>
              <a:r>
                <a:rPr lang="en-US" sz="1200" b="1" dirty="0" smtClean="0">
                  <a:solidFill>
                    <a:schemeClr val="accent2"/>
                  </a:solidFill>
                  <a:latin typeface="Huawei Sans" panose="020C0503030203020204" pitchFamily="34" charset="0"/>
                </a:rPr>
                <a:t>Resource</a:t>
              </a:r>
              <a:endParaRPr lang="en-US" altLang="zh-CN" sz="1200" b="1"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4825452" y="4437253"/>
              <a:ext cx="1082348" cy="338554"/>
            </a:xfrm>
            <a:prstGeom prst="rect">
              <a:avLst/>
            </a:prstGeom>
          </p:spPr>
          <p:txBody>
            <a:bodyPr wrap="square">
              <a:noAutofit/>
            </a:bodyPr>
            <a:lstStyle/>
            <a:p>
              <a:pPr fontAlgn="ctr"/>
              <a:r>
                <a:rPr lang="en-US" sz="1200" b="1" dirty="0" smtClean="0">
                  <a:solidFill>
                    <a:schemeClr val="accent6">
                      <a:lumMod val="75000"/>
                    </a:schemeClr>
                  </a:solidFill>
                  <a:latin typeface="Huawei Sans" panose="020C0503030203020204" pitchFamily="34" charset="0"/>
                </a:rPr>
                <a:t>Standard</a:t>
              </a:r>
              <a:endParaRPr lang="en-US" altLang="zh-CN" sz="1100" b="1" dirty="0">
                <a:solidFill>
                  <a:schemeClr val="accent6">
                    <a:lumMod val="7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1877714" y="2150522"/>
              <a:ext cx="2523448" cy="830997"/>
            </a:xfrm>
            <a:prstGeom prst="rect">
              <a:avLst/>
            </a:prstGeom>
          </p:spPr>
          <p:txBody>
            <a:bodyPr wrap="square">
              <a:noAutofit/>
            </a:bodyPr>
            <a:lstStyle/>
            <a:p>
              <a:pPr marL="171450" indent="-171450" fontAlgn="ctr">
                <a:buFont typeface="Arial" panose="020B0604020202020204" pitchFamily="34" charset="0"/>
                <a:buChar char="•"/>
              </a:pPr>
              <a:r>
                <a:rPr lang="en-US" sz="1200" dirty="0" smtClean="0">
                  <a:latin typeface="Huawei Sans" panose="020C0503030203020204" pitchFamily="34" charset="0"/>
                </a:rPr>
                <a:t>Asset management</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Event management</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Energy efficiency management</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6393024" y="2070219"/>
              <a:ext cx="2066591" cy="830997"/>
            </a:xfrm>
            <a:prstGeom prst="rect">
              <a:avLst/>
            </a:prstGeom>
          </p:spPr>
          <p:txBody>
            <a:bodyPr wrap="square">
              <a:noAutofit/>
            </a:bodyPr>
            <a:lstStyle/>
            <a:p>
              <a:pPr marL="171450" indent="-171450" fontAlgn="ctr">
                <a:buFont typeface="Arial" panose="020B0604020202020204" pitchFamily="34" charset="0"/>
                <a:buChar char="•"/>
              </a:pPr>
              <a:r>
                <a:rPr lang="en-US" sz="1200" dirty="0" smtClean="0">
                  <a:latin typeface="Huawei Sans" panose="020C0503030203020204" pitchFamily="34" charset="0"/>
                </a:rPr>
                <a:t>Organizational structure</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Skill</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Personnel allocation</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6995292" y="3581059"/>
              <a:ext cx="1927131" cy="830997"/>
            </a:xfrm>
            <a:prstGeom prst="rect">
              <a:avLst/>
            </a:prstGeom>
          </p:spPr>
          <p:txBody>
            <a:bodyPr wrap="square">
              <a:noAutofit/>
            </a:bodyPr>
            <a:lstStyle/>
            <a:p>
              <a:pPr marL="171450" indent="-171450" fontAlgn="ctr">
                <a:buFont typeface="Arial" panose="020B0604020202020204" pitchFamily="34" charset="0"/>
                <a:buChar char="•"/>
              </a:pPr>
              <a:r>
                <a:rPr lang="en-US" sz="1200" dirty="0" smtClean="0">
                  <a:latin typeface="Huawei Sans" panose="020C0503030203020204" pitchFamily="34" charset="0"/>
                </a:rPr>
                <a:t>Maintenance tool</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Knowledge base</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Maintenance platform</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6393024" y="5091899"/>
              <a:ext cx="2462534" cy="830997"/>
            </a:xfrm>
            <a:prstGeom prst="rect">
              <a:avLst/>
            </a:prstGeom>
          </p:spPr>
          <p:txBody>
            <a:bodyPr wrap="square">
              <a:noAutofit/>
            </a:bodyPr>
            <a:lstStyle/>
            <a:p>
              <a:pPr marL="171450" indent="-171450" fontAlgn="ctr">
                <a:buFont typeface="Arial" panose="020B0604020202020204" pitchFamily="34" charset="0"/>
                <a:buChar char="•"/>
              </a:pPr>
              <a:r>
                <a:rPr lang="en-US" sz="1200" dirty="0" smtClean="0">
                  <a:latin typeface="Huawei Sans" panose="020C0503030203020204" pitchFamily="34" charset="0"/>
                </a:rPr>
                <a:t>Standard operation procedure</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Emergency response process</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Troubleshooting process</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1778232" y="3720237"/>
              <a:ext cx="1773242" cy="830997"/>
            </a:xfrm>
            <a:prstGeom prst="rect">
              <a:avLst/>
            </a:prstGeom>
          </p:spPr>
          <p:txBody>
            <a:bodyPr wrap="square">
              <a:noAutofit/>
            </a:bodyPr>
            <a:lstStyle/>
            <a:p>
              <a:pPr marL="171450" indent="-171450" fontAlgn="ctr">
                <a:buFont typeface="Arial" panose="020B0604020202020204" pitchFamily="34" charset="0"/>
                <a:buChar char="•"/>
              </a:pPr>
              <a:r>
                <a:rPr lang="en-US" sz="1200" dirty="0" smtClean="0">
                  <a:latin typeface="Huawei Sans" panose="020C0503030203020204" pitchFamily="34" charset="0"/>
                </a:rPr>
                <a:t>Device maintenance</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Device repair</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Risk identification</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3185464" y="5170137"/>
              <a:ext cx="1295547" cy="830997"/>
            </a:xfrm>
            <a:prstGeom prst="rect">
              <a:avLst/>
            </a:prstGeom>
          </p:spPr>
          <p:txBody>
            <a:bodyPr wrap="square">
              <a:noAutofit/>
            </a:bodyPr>
            <a:lstStyle/>
            <a:p>
              <a:pPr marL="171450" indent="-171450" fontAlgn="ctr">
                <a:buFont typeface="Arial" panose="020B0604020202020204" pitchFamily="34" charset="0"/>
                <a:buChar char="•"/>
              </a:pPr>
              <a:r>
                <a:rPr lang="en-US" sz="1200" dirty="0" smtClean="0">
                  <a:latin typeface="Huawei Sans" panose="020C0503030203020204" pitchFamily="34" charset="0"/>
                </a:rPr>
                <a:t>ITIL</a:t>
              </a:r>
            </a:p>
            <a:p>
              <a:pPr marL="171450" indent="-171450" fontAlgn="ctr">
                <a:buFont typeface="Arial" panose="020B0604020202020204" pitchFamily="34" charset="0"/>
                <a:buChar char="•"/>
              </a:pPr>
              <a:r>
                <a:rPr lang="en-US" sz="1200" dirty="0" smtClean="0">
                  <a:latin typeface="Huawei Sans" panose="020C0503030203020204" pitchFamily="34" charset="0"/>
                </a:rPr>
                <a:t>Uptime O&amp;M</a:t>
              </a:r>
            </a:p>
            <a:p>
              <a:pPr marL="171450" indent="-171450" fontAlgn="ctr">
                <a:buFont typeface="Arial" panose="020B0604020202020204" pitchFamily="34" charset="0"/>
                <a:buChar char="•"/>
              </a:pPr>
              <a:r>
                <a:rPr lang="en-US" sz="1200" dirty="0" smtClean="0">
                  <a:latin typeface="Huawei Sans" panose="020C0503030203020204" pitchFamily="34" charset="0"/>
                </a:rPr>
                <a:t>ISO 2000</a:t>
              </a:r>
            </a:p>
            <a:p>
              <a:pPr marL="171450" indent="-171450" fontAlgn="ctr">
                <a:buFont typeface="Arial" panose="020B0604020202020204" pitchFamily="34" charset="0"/>
                <a:buChar char="•"/>
              </a:pPr>
              <a:r>
                <a:rPr lang="en-US" sz="1200" dirty="0" smtClean="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20610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How to Perform O&amp;M</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600" dirty="0" smtClean="0">
                <a:latin typeface="Huawei Sans" panose="020C0503030203020204" pitchFamily="34" charset="0"/>
              </a:rPr>
              <a:t>Technical layer: Streamline the O&amp;M lifecycle of each product and identify the key measures of each task.</a:t>
            </a:r>
            <a:endParaRPr lang="en-US" altLang="zh-CN" sz="1600" dirty="0" smtClean="0">
              <a:latin typeface="Huawei Sans" panose="020C0503030203020204" pitchFamily="34" charset="0"/>
              <a:sym typeface="Huawei Sans" panose="020C0503030203020204" pitchFamily="34" charset="0"/>
            </a:endParaRPr>
          </a:p>
          <a:p>
            <a:r>
              <a:rPr lang="en-US" sz="1600" dirty="0" smtClean="0">
                <a:latin typeface="Huawei Sans" panose="020C0503030203020204" pitchFamily="34" charset="0"/>
              </a:rPr>
              <a:t>Process layer (ITIL process management framework): change, event, and problem management.</a:t>
            </a:r>
            <a:endParaRPr lang="en-US" altLang="zh-CN" sz="1600" dirty="0">
              <a:latin typeface="Huawei Sans" panose="020C0503030203020204" pitchFamily="34" charset="0"/>
              <a:sym typeface="Huawei Sans" panose="020C0503030203020204" pitchFamily="34" charset="0"/>
            </a:endParaRPr>
          </a:p>
        </p:txBody>
      </p:sp>
      <p:grpSp>
        <p:nvGrpSpPr>
          <p:cNvPr id="41" name="组合 40"/>
          <p:cNvGrpSpPr/>
          <p:nvPr/>
        </p:nvGrpSpPr>
        <p:grpSpPr>
          <a:xfrm>
            <a:off x="754919" y="2148966"/>
            <a:ext cx="8152621" cy="3669275"/>
            <a:chOff x="285553" y="2701761"/>
            <a:chExt cx="8487593" cy="3418483"/>
          </a:xfrm>
        </p:grpSpPr>
        <p:grpSp>
          <p:nvGrpSpPr>
            <p:cNvPr id="30" name="组合 29"/>
            <p:cNvGrpSpPr/>
            <p:nvPr/>
          </p:nvGrpSpPr>
          <p:grpSpPr>
            <a:xfrm>
              <a:off x="285553" y="3050872"/>
              <a:ext cx="8100911" cy="407746"/>
              <a:chOff x="1122830" y="3050872"/>
              <a:chExt cx="6845033" cy="407746"/>
            </a:xfrm>
          </p:grpSpPr>
          <p:sp>
            <p:nvSpPr>
              <p:cNvPr id="33" name="任意多边形 32"/>
              <p:cNvSpPr>
                <a:spLocks/>
              </p:cNvSpPr>
              <p:nvPr/>
            </p:nvSpPr>
            <p:spPr>
              <a:xfrm>
                <a:off x="1122830" y="3050872"/>
                <a:ext cx="118851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0" tIns="0" rIns="0" bIns="0" numCol="1" spcCol="1270" anchor="ctr" anchorCtr="0">
                <a:noAutofit/>
              </a:bodyPr>
              <a:lstStyle/>
              <a:p>
                <a:pPr marL="104775" lvl="0" algn="ctr" defTabSz="488950" rtl="0">
                  <a:lnSpc>
                    <a:spcPct val="90000"/>
                  </a:lnSpc>
                  <a:spcBef>
                    <a:spcPct val="0"/>
                  </a:spcBef>
                  <a:spcAft>
                    <a:spcPct val="35000"/>
                  </a:spcAft>
                </a:pPr>
                <a:r>
                  <a:rPr sz="1200" b="1" kern="1200" dirty="0"/>
                  <a:t>Requirement</a:t>
                </a:r>
                <a:endParaRPr lang="zh-CN" altLang="en-US"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任意多边形 33"/>
              <p:cNvSpPr>
                <a:spLocks/>
              </p:cNvSpPr>
              <p:nvPr/>
            </p:nvSpPr>
            <p:spPr>
              <a:xfrm>
                <a:off x="2065583" y="3050872"/>
                <a:ext cx="118851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225557"/>
                  <a:satOff val="-1705"/>
                  <a:lumOff val="-654"/>
                  <a:alphaOff val="0"/>
                </a:schemeClr>
              </a:fillRef>
              <a:effectRef idx="1">
                <a:schemeClr val="accent5">
                  <a:hueOff val="-1225557"/>
                  <a:satOff val="-1705"/>
                  <a:lumOff val="-654"/>
                  <a:alphaOff val="0"/>
                </a:schemeClr>
              </a:effectRef>
              <a:fontRef idx="minor">
                <a:schemeClr val="dk1"/>
              </a:fontRef>
            </p:style>
            <p:txBody>
              <a:bodyPr spcFirstLastPara="0" vert="horz" wrap="square" lIns="0" tIns="0" rIns="0" bIns="0" numCol="1" spcCol="1270" anchor="ctr" anchorCtr="0">
                <a:noAutofit/>
              </a:bodyPr>
              <a:lstStyle/>
              <a:p>
                <a:pPr lvl="0" algn="ctr" defTabSz="488950" rtl="0">
                  <a:spcBef>
                    <a:spcPct val="0"/>
                  </a:spcBef>
                </a:pPr>
                <a:r>
                  <a:rPr sz="1200" b="1" kern="1200" dirty="0" smtClean="0"/>
                  <a:t>Model</a:t>
                </a:r>
                <a:endParaRPr lang="en-US" sz="1200" b="1" kern="1200" dirty="0" smtClean="0"/>
              </a:p>
              <a:p>
                <a:pPr lvl="0" algn="ctr" defTabSz="488950" rtl="0">
                  <a:spcBef>
                    <a:spcPct val="0"/>
                  </a:spcBef>
                </a:pPr>
                <a:r>
                  <a:rPr sz="1200" b="1" kern="1200" dirty="0" smtClean="0"/>
                  <a:t>selection</a:t>
                </a:r>
                <a:endParaRPr lang="zh-CN" altLang="en-US"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任意多边形 34"/>
              <p:cNvSpPr>
                <a:spLocks/>
              </p:cNvSpPr>
              <p:nvPr/>
            </p:nvSpPr>
            <p:spPr>
              <a:xfrm>
                <a:off x="3008337" y="3050872"/>
                <a:ext cx="118851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51115"/>
                  <a:satOff val="-3409"/>
                  <a:lumOff val="-1307"/>
                  <a:alphaOff val="0"/>
                </a:schemeClr>
              </a:fillRef>
              <a:effectRef idx="1">
                <a:schemeClr val="accent5">
                  <a:hueOff val="-2451115"/>
                  <a:satOff val="-3409"/>
                  <a:lumOff val="-1307"/>
                  <a:alphaOff val="0"/>
                </a:schemeClr>
              </a:effectRef>
              <a:fontRef idx="minor">
                <a:schemeClr val="dk1"/>
              </a:fontRef>
            </p:style>
            <p:txBody>
              <a:bodyPr spcFirstLastPara="0" vert="horz" wrap="square" lIns="0" tIns="0" rIns="0" bIns="0" numCol="1" spcCol="1270" anchor="ctr" anchorCtr="0">
                <a:noAutofit/>
              </a:bodyPr>
              <a:lstStyle/>
              <a:p>
                <a:pPr lvl="0" algn="ctr" defTabSz="488950" rtl="0">
                  <a:spcBef>
                    <a:spcPct val="0"/>
                  </a:spcBef>
                </a:pPr>
                <a:r>
                  <a:rPr sz="1200" b="1" kern="1200" dirty="0"/>
                  <a:t>Design</a:t>
                </a:r>
                <a:endParaRPr lang="zh-CN" altLang="en-US"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任意多边形 35"/>
              <p:cNvSpPr>
                <a:spLocks/>
              </p:cNvSpPr>
              <p:nvPr/>
            </p:nvSpPr>
            <p:spPr>
              <a:xfrm>
                <a:off x="3910469" y="3050872"/>
                <a:ext cx="122913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txBody>
              <a:bodyPr spcFirstLastPara="0" vert="horz" wrap="square" lIns="0" tIns="0" rIns="0" bIns="0" numCol="1" spcCol="1270" anchor="ctr" anchorCtr="0">
                <a:noAutofit/>
              </a:bodyPr>
              <a:lstStyle/>
              <a:p>
                <a:pPr marL="152400" lvl="0" algn="ctr" defTabSz="488950" rtl="0">
                  <a:spcBef>
                    <a:spcPct val="0"/>
                  </a:spcBef>
                </a:pPr>
                <a:r>
                  <a:rPr sz="1200" b="1" kern="1200" dirty="0"/>
                  <a:t>Implementation</a:t>
                </a:r>
                <a:endParaRPr lang="zh-CN" altLang="en-US"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任意多边形 36"/>
              <p:cNvSpPr>
                <a:spLocks/>
              </p:cNvSpPr>
              <p:nvPr/>
            </p:nvSpPr>
            <p:spPr>
              <a:xfrm>
                <a:off x="4893844" y="3050872"/>
                <a:ext cx="118851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02230"/>
                  <a:satOff val="-6819"/>
                  <a:lumOff val="-2615"/>
                  <a:alphaOff val="0"/>
                </a:schemeClr>
              </a:fillRef>
              <a:effectRef idx="1">
                <a:schemeClr val="accent5">
                  <a:hueOff val="-4902230"/>
                  <a:satOff val="-6819"/>
                  <a:lumOff val="-2615"/>
                  <a:alphaOff val="0"/>
                </a:schemeClr>
              </a:effectRef>
              <a:fontRef idx="minor">
                <a:schemeClr val="dk1"/>
              </a:fontRef>
            </p:style>
            <p:txBody>
              <a:bodyPr spcFirstLastPara="0" vert="horz" wrap="square" lIns="0" tIns="0" rIns="0" bIns="0" numCol="1" spcCol="1270" anchor="ctr" anchorCtr="0">
                <a:noAutofit/>
              </a:bodyPr>
              <a:lstStyle/>
              <a:p>
                <a:pPr lvl="0" algn="ctr" defTabSz="488950" rtl="0">
                  <a:spcBef>
                    <a:spcPct val="0"/>
                  </a:spcBef>
                </a:pPr>
                <a:r>
                  <a:rPr sz="1200" b="1" kern="1200"/>
                  <a:t>Online</a:t>
                </a:r>
                <a:endParaRPr lang="zh-CN" altLang="en-US"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任意多边形 37"/>
              <p:cNvSpPr>
                <a:spLocks/>
              </p:cNvSpPr>
              <p:nvPr/>
            </p:nvSpPr>
            <p:spPr>
              <a:xfrm>
                <a:off x="5836597" y="3050872"/>
                <a:ext cx="118851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127787"/>
                  <a:satOff val="-8523"/>
                  <a:lumOff val="-3268"/>
                  <a:alphaOff val="0"/>
                </a:schemeClr>
              </a:fillRef>
              <a:effectRef idx="1">
                <a:schemeClr val="accent5">
                  <a:hueOff val="-6127787"/>
                  <a:satOff val="-8523"/>
                  <a:lumOff val="-3268"/>
                  <a:alphaOff val="0"/>
                </a:schemeClr>
              </a:effectRef>
              <a:fontRef idx="minor">
                <a:schemeClr val="dk1"/>
              </a:fontRef>
            </p:style>
            <p:txBody>
              <a:bodyPr spcFirstLastPara="0" vert="horz" wrap="square" lIns="0" tIns="0" rIns="0" bIns="0" numCol="1" spcCol="1270" anchor="ctr" anchorCtr="0">
                <a:noAutofit/>
              </a:bodyPr>
              <a:lstStyle/>
              <a:p>
                <a:pPr lvl="0" algn="ctr" defTabSz="488950" rtl="0">
                  <a:spcBef>
                    <a:spcPct val="0"/>
                  </a:spcBef>
                </a:pPr>
                <a:r>
                  <a:rPr sz="1200" b="1" kern="1200" dirty="0"/>
                  <a:t>O&amp;M</a:t>
                </a:r>
                <a:r>
                  <a:rPr sz="1200" b="1" kern="1200" dirty="0" smtClean="0"/>
                  <a:t>/</a:t>
                </a:r>
                <a:endParaRPr lang="en-US" sz="1200" b="1" kern="1200" dirty="0" smtClean="0"/>
              </a:p>
              <a:p>
                <a:pPr lvl="0" algn="ctr" defTabSz="488950" rtl="0">
                  <a:spcBef>
                    <a:spcPct val="0"/>
                  </a:spcBef>
                </a:pPr>
                <a:r>
                  <a:rPr sz="1200" b="1" kern="1200" dirty="0" smtClean="0"/>
                  <a:t>Operation</a:t>
                </a:r>
                <a:endParaRPr lang="zh-CN"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任意多边形 38"/>
              <p:cNvSpPr>
                <a:spLocks/>
              </p:cNvSpPr>
              <p:nvPr/>
            </p:nvSpPr>
            <p:spPr>
              <a:xfrm>
                <a:off x="6779349" y="3050872"/>
                <a:ext cx="1188514" cy="407746"/>
              </a:xfrm>
              <a:custGeom>
                <a:avLst/>
                <a:gdLst>
                  <a:gd name="connsiteX0" fmla="*/ 0 w 1019366"/>
                  <a:gd name="connsiteY0" fmla="*/ 0 h 407746"/>
                  <a:gd name="connsiteX1" fmla="*/ 815493 w 1019366"/>
                  <a:gd name="connsiteY1" fmla="*/ 0 h 407746"/>
                  <a:gd name="connsiteX2" fmla="*/ 1019366 w 1019366"/>
                  <a:gd name="connsiteY2" fmla="*/ 203873 h 407746"/>
                  <a:gd name="connsiteX3" fmla="*/ 815493 w 1019366"/>
                  <a:gd name="connsiteY3" fmla="*/ 407746 h 407746"/>
                  <a:gd name="connsiteX4" fmla="*/ 0 w 1019366"/>
                  <a:gd name="connsiteY4" fmla="*/ 407746 h 407746"/>
                  <a:gd name="connsiteX5" fmla="*/ 203873 w 1019366"/>
                  <a:gd name="connsiteY5" fmla="*/ 203873 h 407746"/>
                  <a:gd name="connsiteX6" fmla="*/ 0 w 1019366"/>
                  <a:gd name="connsiteY6" fmla="*/ 0 h 40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366" h="407746">
                    <a:moveTo>
                      <a:pt x="0" y="0"/>
                    </a:moveTo>
                    <a:lnTo>
                      <a:pt x="815493" y="0"/>
                    </a:lnTo>
                    <a:lnTo>
                      <a:pt x="1019366" y="203873"/>
                    </a:lnTo>
                    <a:lnTo>
                      <a:pt x="815493" y="407746"/>
                    </a:lnTo>
                    <a:lnTo>
                      <a:pt x="0" y="407746"/>
                    </a:lnTo>
                    <a:lnTo>
                      <a:pt x="203873" y="20387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sz="1200" b="1" kern="1200"/>
                  <a:t>Offline</a:t>
                </a:r>
                <a:endParaRPr lang="zh-CN" sz="1200" b="1" kern="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6" name="直接连接符 5"/>
            <p:cNvCxnSpPr/>
            <p:nvPr/>
          </p:nvCxnSpPr>
          <p:spPr bwMode="auto">
            <a:xfrm>
              <a:off x="584508" y="2705994"/>
              <a:ext cx="0" cy="287766"/>
            </a:xfrm>
            <a:prstGeom prst="line">
              <a:avLst/>
            </a:prstGeom>
            <a:ln>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7" name="直接连接符 6"/>
            <p:cNvCxnSpPr/>
            <p:nvPr/>
          </p:nvCxnSpPr>
          <p:spPr bwMode="auto">
            <a:xfrm>
              <a:off x="3735809" y="2737807"/>
              <a:ext cx="0" cy="287766"/>
            </a:xfrm>
            <a:prstGeom prst="line">
              <a:avLst/>
            </a:prstGeom>
            <a:ln>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8" name="直接连接符 7"/>
            <p:cNvCxnSpPr/>
            <p:nvPr/>
          </p:nvCxnSpPr>
          <p:spPr bwMode="auto">
            <a:xfrm>
              <a:off x="8294079" y="2737807"/>
              <a:ext cx="0" cy="287766"/>
            </a:xfrm>
            <a:prstGeom prst="line">
              <a:avLst/>
            </a:prstGeom>
            <a:ln>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sp>
          <p:nvSpPr>
            <p:cNvPr id="9" name="文本框 10"/>
            <p:cNvSpPr txBox="1">
              <a:spLocks noChangeArrowheads="1"/>
            </p:cNvSpPr>
            <p:nvPr/>
          </p:nvSpPr>
          <p:spPr bwMode="auto">
            <a:xfrm>
              <a:off x="465371" y="2710437"/>
              <a:ext cx="3398889" cy="2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fontAlgn="ctr">
                <a:lnSpc>
                  <a:spcPct val="100000"/>
                </a:lnSpc>
                <a:spcBef>
                  <a:spcPct val="0"/>
                </a:spcBef>
                <a:buFontTx/>
                <a:buNone/>
              </a:pPr>
              <a:r>
                <a:rPr lang="en-US" sz="1600" b="1" dirty="0" smtClean="0">
                  <a:solidFill>
                    <a:srgbClr val="000000"/>
                  </a:solidFill>
                  <a:latin typeface="Huawei Sans" panose="020C0503030203020204" pitchFamily="34" charset="0"/>
                </a:rPr>
                <a:t>Before the device goes online</a:t>
              </a:r>
              <a:endParaRPr lang="en-US" altLang="zh-CN" sz="16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11"/>
            <p:cNvSpPr txBox="1">
              <a:spLocks noChangeArrowheads="1"/>
            </p:cNvSpPr>
            <p:nvPr/>
          </p:nvSpPr>
          <p:spPr bwMode="auto">
            <a:xfrm>
              <a:off x="4512609" y="2701761"/>
              <a:ext cx="3134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fontAlgn="ctr">
                <a:lnSpc>
                  <a:spcPct val="100000"/>
                </a:lnSpc>
                <a:spcBef>
                  <a:spcPct val="0"/>
                </a:spcBef>
                <a:buFontTx/>
                <a:buNone/>
              </a:pPr>
              <a:r>
                <a:rPr lang="en-US" sz="1600" b="1" dirty="0" smtClean="0">
                  <a:solidFill>
                    <a:srgbClr val="000000"/>
                  </a:solidFill>
                  <a:latin typeface="Huawei Sans" panose="020C0503030203020204" pitchFamily="34" charset="0"/>
                </a:rPr>
                <a:t>O&amp;M/Operation period</a:t>
              </a:r>
              <a:endParaRPr lang="en-US" altLang="zh-CN" sz="16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bwMode="auto">
            <a:xfrm>
              <a:off x="1921259" y="3936386"/>
              <a:ext cx="2729394" cy="358069"/>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Service rollout and maintenance transfer specifications</a:t>
              </a:r>
              <a:endParaRPr lang="en-US" sz="1200" dirty="0">
                <a:solidFill>
                  <a:srgbClr val="000000"/>
                </a:solidFill>
                <a:latin typeface="Huawei Sans" panose="020C0503030203020204" pitchFamily="34" charset="0"/>
              </a:endParaRPr>
            </a:p>
          </p:txBody>
        </p:sp>
        <p:sp>
          <p:nvSpPr>
            <p:cNvPr id="12" name="圆角矩形 11"/>
            <p:cNvSpPr/>
            <p:nvPr/>
          </p:nvSpPr>
          <p:spPr bwMode="auto">
            <a:xfrm>
              <a:off x="1663015" y="3515897"/>
              <a:ext cx="2072792" cy="35183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defRPr/>
              </a:pPr>
              <a:r>
                <a:rPr lang="en-US" sz="1200" dirty="0" smtClean="0">
                  <a:solidFill>
                    <a:srgbClr val="000000"/>
                  </a:solidFill>
                  <a:latin typeface="Huawei Sans" panose="020C0503030203020204" pitchFamily="34" charset="0"/>
                </a:rPr>
                <a:t>Configuration selection and architecture design</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 12"/>
            <p:cNvSpPr/>
            <p:nvPr/>
          </p:nvSpPr>
          <p:spPr bwMode="auto">
            <a:xfrm>
              <a:off x="1921858" y="4356937"/>
              <a:ext cx="2724372" cy="358069"/>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Rollout and deployment specifications</a:t>
              </a:r>
              <a:endParaRPr lang="en-US" sz="1200" dirty="0">
                <a:solidFill>
                  <a:srgbClr val="000000"/>
                </a:solidFill>
                <a:latin typeface="Huawei Sans" panose="020C0503030203020204" pitchFamily="34" charset="0"/>
              </a:endParaRPr>
            </a:p>
          </p:txBody>
        </p:sp>
        <p:sp>
          <p:nvSpPr>
            <p:cNvPr id="14" name="圆角矩形 13"/>
            <p:cNvSpPr/>
            <p:nvPr/>
          </p:nvSpPr>
          <p:spPr bwMode="auto">
            <a:xfrm>
              <a:off x="4953607" y="4360841"/>
              <a:ext cx="3298163" cy="22339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Monitoring and security compliance</a:t>
              </a:r>
              <a:endParaRPr lang="en-US" sz="1200" dirty="0">
                <a:solidFill>
                  <a:srgbClr val="000000"/>
                </a:solidFill>
                <a:latin typeface="Huawei Sans" panose="020C0503030203020204" pitchFamily="34" charset="0"/>
              </a:endParaRPr>
            </a:p>
          </p:txBody>
        </p:sp>
        <p:sp>
          <p:nvSpPr>
            <p:cNvPr id="15" name="圆角矩形 14"/>
            <p:cNvSpPr/>
            <p:nvPr/>
          </p:nvSpPr>
          <p:spPr bwMode="auto">
            <a:xfrm>
              <a:off x="4953607" y="4649376"/>
              <a:ext cx="3298163" cy="22339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Capacity management and expansion</a:t>
              </a:r>
              <a:endParaRPr lang="en-US" sz="1200" dirty="0">
                <a:solidFill>
                  <a:srgbClr val="000000"/>
                </a:solidFill>
                <a:latin typeface="Huawei Sans" panose="020C0503030203020204" pitchFamily="34" charset="0"/>
              </a:endParaRPr>
            </a:p>
          </p:txBody>
        </p:sp>
        <p:sp>
          <p:nvSpPr>
            <p:cNvPr id="16" name="圆角矩形 15"/>
            <p:cNvSpPr/>
            <p:nvPr/>
          </p:nvSpPr>
          <p:spPr bwMode="auto">
            <a:xfrm>
              <a:off x="777408" y="5892949"/>
              <a:ext cx="7529390" cy="227295"/>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400" dirty="0" smtClean="0">
                  <a:solidFill>
                    <a:srgbClr val="000000"/>
                  </a:solidFill>
                  <a:latin typeface="Huawei Sans" panose="020C0503030203020204" pitchFamily="34" charset="0"/>
                </a:rPr>
                <a:t>PRR management (performance, reliability, and recoverability)</a:t>
              </a:r>
              <a:endParaRPr lang="en-US" sz="1400" dirty="0">
                <a:solidFill>
                  <a:srgbClr val="000000"/>
                </a:solidFill>
                <a:latin typeface="Huawei Sans" panose="020C0503030203020204" pitchFamily="34" charset="0"/>
              </a:endParaRPr>
            </a:p>
          </p:txBody>
        </p:sp>
        <p:sp>
          <p:nvSpPr>
            <p:cNvPr id="17" name="圆角矩形 16"/>
            <p:cNvSpPr/>
            <p:nvPr/>
          </p:nvSpPr>
          <p:spPr bwMode="auto">
            <a:xfrm>
              <a:off x="4953607" y="4935979"/>
              <a:ext cx="3298163" cy="22339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Performance and experience optimization</a:t>
              </a:r>
              <a:endParaRPr lang="en-US" sz="1200" dirty="0">
                <a:solidFill>
                  <a:srgbClr val="000000"/>
                </a:solidFill>
                <a:latin typeface="Huawei Sans" panose="020C0503030203020204" pitchFamily="34" charset="0"/>
              </a:endParaRPr>
            </a:p>
          </p:txBody>
        </p:sp>
        <p:sp>
          <p:nvSpPr>
            <p:cNvPr id="18" name="圆角矩形 17"/>
            <p:cNvSpPr/>
            <p:nvPr/>
          </p:nvSpPr>
          <p:spPr bwMode="auto">
            <a:xfrm>
              <a:off x="4953607" y="5472215"/>
              <a:ext cx="3298163" cy="22339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Cost and efficiency optimization</a:t>
              </a:r>
              <a:endParaRPr lang="en-US" sz="1200" dirty="0">
                <a:solidFill>
                  <a:srgbClr val="000000"/>
                </a:solidFill>
                <a:latin typeface="Huawei Sans" panose="020C0503030203020204" pitchFamily="34" charset="0"/>
              </a:endParaRPr>
            </a:p>
          </p:txBody>
        </p:sp>
        <p:sp>
          <p:nvSpPr>
            <p:cNvPr id="19" name="圆角矩形 18"/>
            <p:cNvSpPr/>
            <p:nvPr/>
          </p:nvSpPr>
          <p:spPr bwMode="auto">
            <a:xfrm>
              <a:off x="4953607" y="5204075"/>
              <a:ext cx="3298163" cy="22339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Emergency and DR drill</a:t>
              </a:r>
              <a:endParaRPr lang="en-US" sz="1200" dirty="0">
                <a:solidFill>
                  <a:srgbClr val="000000"/>
                </a:solidFill>
                <a:latin typeface="Huawei Sans" panose="020C0503030203020204" pitchFamily="34" charset="0"/>
              </a:endParaRPr>
            </a:p>
          </p:txBody>
        </p:sp>
        <p:sp>
          <p:nvSpPr>
            <p:cNvPr id="20" name="圆角矩形 19"/>
            <p:cNvSpPr/>
            <p:nvPr/>
          </p:nvSpPr>
          <p:spPr bwMode="auto">
            <a:xfrm>
              <a:off x="8446703" y="3426131"/>
              <a:ext cx="326443" cy="264918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wrap="square" anchor="ctr">
              <a:noAutofit/>
            </a:bodyPr>
            <a:lstStyle/>
            <a:p>
              <a:pPr algn="ctr" fontAlgn="ctr">
                <a:buFont typeface="Arial" pitchFamily="34" charset="0"/>
                <a:buNone/>
                <a:defRPr/>
              </a:pPr>
              <a:r>
                <a:rPr lang="en-US" sz="1400" dirty="0" smtClean="0">
                  <a:solidFill>
                    <a:srgbClr val="000000"/>
                  </a:solidFill>
                  <a:latin typeface="Huawei Sans" panose="020C0503030203020204" pitchFamily="34" charset="0"/>
                </a:rPr>
                <a:t>Operation</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20"/>
            <p:cNvSpPr/>
            <p:nvPr/>
          </p:nvSpPr>
          <p:spPr bwMode="auto">
            <a:xfrm>
              <a:off x="296218" y="3515897"/>
              <a:ext cx="1246328" cy="351831"/>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Requirement analysis</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角矩形 21"/>
            <p:cNvSpPr/>
            <p:nvPr/>
          </p:nvSpPr>
          <p:spPr bwMode="auto">
            <a:xfrm>
              <a:off x="6991351" y="3524084"/>
              <a:ext cx="1292151" cy="35243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wrap="square" anchor="ctr">
              <a:noAutofit/>
            </a:bodyPr>
            <a:lstStyle/>
            <a:p>
              <a:pPr algn="ctr" fontAlgn="ctr">
                <a:buFont typeface="Arial" pitchFamily="34" charset="0"/>
                <a:buNone/>
                <a:defRPr/>
              </a:pPr>
              <a:r>
                <a:rPr lang="en-US" sz="1200" dirty="0" smtClean="0">
                  <a:solidFill>
                    <a:srgbClr val="000000"/>
                  </a:solidFill>
                  <a:latin typeface="Huawei Sans" panose="020C0503030203020204" pitchFamily="34" charset="0"/>
                </a:rPr>
                <a:t>Offline specifications</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4" name="圆角矩形 23"/>
          <p:cNvSpPr/>
          <p:nvPr/>
        </p:nvSpPr>
        <p:spPr bwMode="auto">
          <a:xfrm>
            <a:off x="8965398" y="2356576"/>
            <a:ext cx="2207427" cy="3519698"/>
          </a:xfrm>
          <a:prstGeom prst="roundRect">
            <a:avLst>
              <a:gd name="adj" fmla="val 7341"/>
            </a:avLst>
          </a:prstGeom>
          <a:solidFill>
            <a:schemeClr val="bg1">
              <a:lumMod val="95000"/>
            </a:schemeClr>
          </a:solid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Rectangle 26"/>
          <p:cNvSpPr>
            <a:spLocks noChangeArrowheads="1"/>
          </p:cNvSpPr>
          <p:nvPr/>
        </p:nvSpPr>
        <p:spPr bwMode="auto">
          <a:xfrm>
            <a:off x="9081113" y="3236812"/>
            <a:ext cx="2055490" cy="277789"/>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wrap="square" lIns="0" tIns="0" rIns="0" bIns="0" anchor="ctr">
            <a:noAutofit/>
          </a:bodyPr>
          <a:lstStyle/>
          <a:p>
            <a:pPr algn="ctr" defTabSz="686206" fontAlgn="ctr">
              <a:defRPr/>
            </a:pPr>
            <a:r>
              <a:rPr lang="en-US" sz="1200" dirty="0" smtClean="0">
                <a:solidFill>
                  <a:srgbClr val="000000"/>
                </a:solidFill>
                <a:latin typeface="Huawei Sans" panose="020C0503030203020204" pitchFamily="34" charset="0"/>
              </a:rPr>
              <a:t>Event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ectangle 27"/>
          <p:cNvSpPr>
            <a:spLocks noChangeArrowheads="1"/>
          </p:cNvSpPr>
          <p:nvPr/>
        </p:nvSpPr>
        <p:spPr bwMode="auto">
          <a:xfrm>
            <a:off x="9081113" y="4338729"/>
            <a:ext cx="2055490" cy="478667"/>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wrap="square" lIns="0" tIns="0" rIns="0" bIns="0" anchor="ctr">
            <a:noAutofit/>
          </a:bodyPr>
          <a:lstStyle/>
          <a:p>
            <a:pPr algn="ctr" defTabSz="686206" fontAlgn="ctr">
              <a:defRPr/>
            </a:pPr>
            <a:r>
              <a:rPr lang="en-US" sz="1200" dirty="0" smtClean="0">
                <a:solidFill>
                  <a:srgbClr val="000000"/>
                </a:solidFill>
                <a:latin typeface="Huawei Sans" panose="020C0503030203020204" pitchFamily="34" charset="0"/>
              </a:rPr>
              <a:t>Configuration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ectangle 28"/>
          <p:cNvSpPr>
            <a:spLocks noChangeArrowheads="1"/>
          </p:cNvSpPr>
          <p:nvPr/>
        </p:nvSpPr>
        <p:spPr bwMode="auto">
          <a:xfrm>
            <a:off x="9081113" y="3624422"/>
            <a:ext cx="2055490" cy="229319"/>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wrap="square" lIns="0" tIns="0" rIns="0" bIns="0" anchor="ctr">
            <a:noAutofit/>
          </a:bodyPr>
          <a:lstStyle/>
          <a:p>
            <a:pPr algn="ctr" defTabSz="686206" fontAlgn="ctr">
              <a:defRPr/>
            </a:pPr>
            <a:r>
              <a:rPr lang="en-US" sz="1200" dirty="0" smtClean="0">
                <a:solidFill>
                  <a:srgbClr val="000000"/>
                </a:solidFill>
                <a:latin typeface="Huawei Sans" panose="020C0503030203020204" pitchFamily="34" charset="0"/>
              </a:rPr>
              <a:t>Problem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Rectangle 29"/>
          <p:cNvSpPr>
            <a:spLocks noChangeArrowheads="1"/>
          </p:cNvSpPr>
          <p:nvPr/>
        </p:nvSpPr>
        <p:spPr bwMode="auto">
          <a:xfrm>
            <a:off x="9081113" y="3963562"/>
            <a:ext cx="2055490" cy="265347"/>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wrap="square" lIns="0" tIns="0" rIns="0" bIns="0" anchor="ctr">
            <a:noAutofit/>
          </a:bodyPr>
          <a:lstStyle/>
          <a:p>
            <a:pPr algn="ctr" defTabSz="686206" fontAlgn="ctr">
              <a:defRPr/>
            </a:pPr>
            <a:r>
              <a:rPr lang="en-US" sz="1200" dirty="0" smtClean="0">
                <a:solidFill>
                  <a:srgbClr val="000000"/>
                </a:solidFill>
                <a:latin typeface="Huawei Sans" panose="020C0503030203020204" pitchFamily="34" charset="0"/>
              </a:rPr>
              <a:t>Change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Rectangle 27"/>
          <p:cNvSpPr>
            <a:spLocks noChangeArrowheads="1"/>
          </p:cNvSpPr>
          <p:nvPr/>
        </p:nvSpPr>
        <p:spPr bwMode="auto">
          <a:xfrm>
            <a:off x="9081113" y="4905287"/>
            <a:ext cx="2055490" cy="408441"/>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wrap="square" lIns="0" tIns="0" rIns="0" bIns="0" anchor="ctr">
            <a:noAutofit/>
          </a:bodyPr>
          <a:lstStyle/>
          <a:p>
            <a:pPr algn="ctr" defTabSz="686206" fontAlgn="ctr">
              <a:defRPr/>
            </a:pPr>
            <a:r>
              <a:rPr lang="en-US" altLang="zh-CN" sz="1200" dirty="0">
                <a:latin typeface="Huawei Sans" panose="020C0503030203020204" pitchFamily="34" charset="0"/>
              </a:rPr>
              <a:t>Release</a:t>
            </a:r>
            <a:r>
              <a:rPr lang="en-US" sz="1200" dirty="0" smtClean="0">
                <a:solidFill>
                  <a:srgbClr val="000000"/>
                </a:solidFill>
                <a:latin typeface="Huawei Sans" panose="020C0503030203020204" pitchFamily="34" charset="0"/>
              </a:rPr>
              <a:t>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圆角矩形 30"/>
          <p:cNvSpPr>
            <a:spLocks/>
          </p:cNvSpPr>
          <p:nvPr/>
        </p:nvSpPr>
        <p:spPr bwMode="auto">
          <a:xfrm>
            <a:off x="9081113" y="2536174"/>
            <a:ext cx="2055490" cy="546866"/>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eaLnBrk="0" fontAlgn="ctr" latinLnBrk="0" hangingPunct="0">
              <a:lnSpc>
                <a:spcPct val="100000"/>
              </a:lnSpc>
              <a:spcBef>
                <a:spcPts val="0"/>
              </a:spcBef>
              <a:buClrTx/>
              <a:buSzTx/>
              <a:buFontTx/>
              <a:buNone/>
              <a:tabLst/>
            </a:pPr>
            <a:r>
              <a:rPr lang="en-US" sz="1400" dirty="0" smtClean="0">
                <a:latin typeface="Huawei Sans" panose="020C0503030203020204" pitchFamily="34" charset="0"/>
              </a:rPr>
              <a:t>Process management</a:t>
            </a:r>
            <a:endParaRPr lang="en-US" sz="1400" dirty="0">
              <a:latin typeface="Huawei Sans" panose="020C0503030203020204" pitchFamily="34" charset="0"/>
            </a:endParaRPr>
          </a:p>
        </p:txBody>
      </p:sp>
      <p:sp>
        <p:nvSpPr>
          <p:cNvPr id="32" name="Rectangle 27"/>
          <p:cNvSpPr>
            <a:spLocks noChangeArrowheads="1"/>
          </p:cNvSpPr>
          <p:nvPr/>
        </p:nvSpPr>
        <p:spPr bwMode="auto">
          <a:xfrm>
            <a:off x="9081113" y="5406960"/>
            <a:ext cx="2055490" cy="244440"/>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wrap="square" lIns="0" tIns="0" rIns="0" bIns="0" anchor="ctr">
            <a:noAutofit/>
          </a:bodyPr>
          <a:lstStyle/>
          <a:p>
            <a:pPr algn="ctr" defTabSz="686206" fontAlgn="ctr">
              <a:defRPr/>
            </a:pPr>
            <a:r>
              <a:rPr lang="en-US" sz="1200" dirty="0" smtClean="0">
                <a:solidFill>
                  <a:srgbClr val="000000"/>
                </a:solidFill>
                <a:latin typeface="Huawei Sans" panose="020C0503030203020204" pitchFamily="34" charset="0"/>
              </a:rPr>
              <a: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03715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Event Management</a:t>
            </a:r>
            <a:endParaRPr lang="en-US" altLang="zh-CN" dirty="0">
              <a:latin typeface="Huawei Sans" panose="020C0503030203020204" pitchFamily="34" charset="0"/>
              <a:sym typeface="Huawei Sans" panose="020C0503030203020204" pitchFamily="34" charset="0"/>
            </a:endParaRPr>
          </a:p>
        </p:txBody>
      </p:sp>
      <p:grpSp>
        <p:nvGrpSpPr>
          <p:cNvPr id="24" name="组合 23"/>
          <p:cNvGrpSpPr/>
          <p:nvPr/>
        </p:nvGrpSpPr>
        <p:grpSpPr>
          <a:xfrm>
            <a:off x="1260000" y="1260000"/>
            <a:ext cx="7028255" cy="1588407"/>
            <a:chOff x="1333425" y="1267292"/>
            <a:chExt cx="7028255" cy="1588407"/>
          </a:xfrm>
        </p:grpSpPr>
        <p:sp>
          <p:nvSpPr>
            <p:cNvPr id="3" name="MH_Other_1"/>
            <p:cNvSpPr/>
            <p:nvPr>
              <p:custDataLst>
                <p:tags r:id="rId15"/>
              </p:custDataLst>
            </p:nvPr>
          </p:nvSpPr>
          <p:spPr>
            <a:xfrm>
              <a:off x="1717600" y="1426949"/>
              <a:ext cx="357188" cy="355600"/>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MH_Other_2"/>
            <p:cNvSpPr/>
            <p:nvPr>
              <p:custDataLst>
                <p:tags r:id="rId16"/>
              </p:custDataLst>
            </p:nvPr>
          </p:nvSpPr>
          <p:spPr>
            <a:xfrm>
              <a:off x="1717600" y="1831763"/>
              <a:ext cx="357188" cy="357187"/>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3"/>
            <p:cNvSpPr/>
            <p:nvPr>
              <p:custDataLst>
                <p:tags r:id="rId17"/>
              </p:custDataLst>
            </p:nvPr>
          </p:nvSpPr>
          <p:spPr>
            <a:xfrm>
              <a:off x="1923975" y="1630149"/>
              <a:ext cx="355600" cy="355600"/>
            </a:xfrm>
            <a:prstGeom prst="diamond">
              <a:avLst/>
            </a:prstGeom>
            <a:solidFill>
              <a:schemeClr val="bg1">
                <a:lumMod val="7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4"/>
            <p:cNvSpPr/>
            <p:nvPr>
              <p:custDataLst>
                <p:tags r:id="rId18"/>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5"/>
            <p:cNvSpPr>
              <a:spLocks/>
            </p:cNvSpPr>
            <p:nvPr>
              <p:custDataLst>
                <p:tags r:id="rId19"/>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Text_1"/>
            <p:cNvSpPr/>
            <p:nvPr>
              <p:custDataLst>
                <p:tags r:id="rId20"/>
              </p:custDataLst>
            </p:nvPr>
          </p:nvSpPr>
          <p:spPr>
            <a:xfrm>
              <a:off x="2335137" y="1807949"/>
              <a:ext cx="6026543" cy="1047750"/>
            </a:xfrm>
            <a:prstGeom prst="rect">
              <a:avLst/>
            </a:prstGeom>
          </p:spPr>
          <p:txBody>
            <a:bodyPr wrap="square">
              <a:noAutofit/>
            </a:bodyPr>
            <a:lstStyle/>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To restore services as soon as possible</a:t>
              </a:r>
            </a:p>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To minimize the impact </a:t>
              </a:r>
              <a:r>
                <a:rPr lang="en-US" sz="1200" dirty="0">
                  <a:latin typeface="Huawei Sans" panose="020C0503030203020204" pitchFamily="34" charset="0"/>
                </a:rPr>
                <a:t>emergencies have on services</a:t>
              </a:r>
              <a:endParaRPr lang="en-US" sz="1200" dirty="0" smtClean="0">
                <a:latin typeface="Huawei Sans" panose="020C0503030203020204" pitchFamily="34" charset="0"/>
              </a:endParaRPr>
            </a:p>
            <a:p>
              <a:pPr marL="285750" lvl="1" indent="-285750" fontAlgn="ctr">
                <a:buSzPct val="50000"/>
                <a:buFont typeface="Wingdings" panose="05000000000000000000" pitchFamily="2" charset="2"/>
                <a:buChar char="p"/>
              </a:pPr>
              <a:r>
                <a:rPr lang="en-US" sz="1200" dirty="0" smtClean="0">
                  <a:latin typeface="Huawei Sans" panose="020C0503030203020204" pitchFamily="34" charset="0"/>
                </a:rPr>
                <a:t>To ensure that service quality and availability meet the SLA requirements</a:t>
              </a:r>
              <a:endParaRPr lang="en-US" sz="1200" dirty="0">
                <a:latin typeface="Huawei Sans" panose="020C0503030203020204" pitchFamily="34" charset="0"/>
              </a:endParaRPr>
            </a:p>
          </p:txBody>
        </p:sp>
        <p:sp>
          <p:nvSpPr>
            <p:cNvPr id="9" name="MH_SubTitle_1"/>
            <p:cNvSpPr/>
            <p:nvPr>
              <p:custDataLst>
                <p:tags r:id="rId21"/>
              </p:custDataLst>
            </p:nvPr>
          </p:nvSpPr>
          <p:spPr>
            <a:xfrm>
              <a:off x="2279576" y="1298362"/>
              <a:ext cx="3503613" cy="538162"/>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 name="组合 25"/>
          <p:cNvGrpSpPr/>
          <p:nvPr/>
        </p:nvGrpSpPr>
        <p:grpSpPr>
          <a:xfrm>
            <a:off x="4500000" y="3960000"/>
            <a:ext cx="6678686" cy="1531938"/>
            <a:chOff x="4494139" y="4490824"/>
            <a:chExt cx="6678686" cy="1531938"/>
          </a:xfrm>
        </p:grpSpPr>
        <p:sp>
          <p:nvSpPr>
            <p:cNvPr id="10" name="MH_Other_6"/>
            <p:cNvSpPr/>
            <p:nvPr>
              <p:custDataLst>
                <p:tags r:id="rId8"/>
              </p:custDataLst>
            </p:nvPr>
          </p:nvSpPr>
          <p:spPr>
            <a:xfrm>
              <a:off x="4906888" y="4617824"/>
              <a:ext cx="355600" cy="355600"/>
            </a:xfrm>
            <a:prstGeom prst="diamond">
              <a:avLst/>
            </a:pr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7"/>
            <p:cNvSpPr/>
            <p:nvPr>
              <p:custDataLst>
                <p:tags r:id="rId9"/>
              </p:custDataLst>
            </p:nvPr>
          </p:nvSpPr>
          <p:spPr>
            <a:xfrm>
              <a:off x="4906888" y="5024224"/>
              <a:ext cx="355600" cy="355600"/>
            </a:xfrm>
            <a:prstGeom prst="diamond">
              <a:avLst/>
            </a:prstGeom>
            <a:solidFill>
              <a:srgbClr val="E7CCC7"/>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8"/>
            <p:cNvSpPr/>
            <p:nvPr>
              <p:custDataLst>
                <p:tags r:id="rId10"/>
              </p:custDataLst>
            </p:nvPr>
          </p:nvSpPr>
          <p:spPr>
            <a:xfrm>
              <a:off x="5111675" y="4821024"/>
              <a:ext cx="355600" cy="355600"/>
            </a:xfrm>
            <a:prstGeom prst="diamond">
              <a:avLst/>
            </a:prstGeom>
            <a:solidFill>
              <a:schemeClr val="accent3">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9"/>
            <p:cNvSpPr/>
            <p:nvPr>
              <p:custDataLst>
                <p:tags r:id="rId11"/>
              </p:custDataLst>
            </p:nvPr>
          </p:nvSpPr>
          <p:spPr>
            <a:xfrm>
              <a:off x="4521126"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10"/>
            <p:cNvSpPr/>
            <p:nvPr>
              <p:custDataLst>
                <p:tags r:id="rId12"/>
              </p:custDataLst>
            </p:nvPr>
          </p:nvSpPr>
          <p:spPr>
            <a:xfrm>
              <a:off x="4494139" y="4490824"/>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wrap="square" lIns="0" tIns="0" rIns="144000" bIns="0" anchor="ctr">
              <a:noAutofit/>
            </a:bodyPr>
            <a:lstStyle/>
            <a:p>
              <a:pPr algn="ctr" fontAlgn="ctr">
                <a:spcBef>
                  <a:spcPts val="0"/>
                </a:spcBef>
                <a:spcAft>
                  <a:spcPts val="0"/>
                </a:spcAft>
                <a:defRPr/>
              </a:pPr>
              <a:r>
                <a:rPr lang="en-US" sz="2400" b="1" dirty="0" smtClean="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Text_3"/>
            <p:cNvSpPr/>
            <p:nvPr>
              <p:custDataLst>
                <p:tags r:id="rId13"/>
              </p:custDataLst>
            </p:nvPr>
          </p:nvSpPr>
          <p:spPr>
            <a:xfrm>
              <a:off x="5467274" y="4973424"/>
              <a:ext cx="5705551" cy="1049338"/>
            </a:xfrm>
            <a:prstGeom prst="rect">
              <a:avLst/>
            </a:prstGeom>
          </p:spPr>
          <p:txBody>
            <a:bodyPr wrap="square">
              <a:noAutofit/>
            </a:bodyPr>
            <a:lstStyle/>
            <a:p>
              <a:pPr marL="171450" indent="-171450" fontAlgn="ctr">
                <a:buSzPct val="50000"/>
                <a:buFont typeface="Wingdings" panose="05000000000000000000" pitchFamily="2" charset="2"/>
                <a:buChar char="p"/>
              </a:pPr>
              <a:r>
                <a:rPr lang="en-US" sz="1200" dirty="0" smtClean="0">
                  <a:latin typeface="Huawei Sans" panose="020C0503030203020204" pitchFamily="34" charset="0"/>
                </a:rPr>
                <a:t>  Detection and recording</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Classification and online support</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Priority (based on the impact and urgency)</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Investigation and diagnosis</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Solution and recovery</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End</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Responsibilities, monitoring, tracking, and communication</a:t>
              </a:r>
              <a:endParaRPr lang="en-US" sz="1200" dirty="0">
                <a:latin typeface="Huawei Sans" panose="020C0503030203020204" pitchFamily="34" charset="0"/>
              </a:endParaRPr>
            </a:p>
          </p:txBody>
        </p:sp>
        <p:sp>
          <p:nvSpPr>
            <p:cNvPr id="16" name="MH_SubTitle_3"/>
            <p:cNvSpPr/>
            <p:nvPr>
              <p:custDataLst>
                <p:tags r:id="rId14"/>
              </p:custDataLst>
            </p:nvPr>
          </p:nvSpPr>
          <p:spPr>
            <a:xfrm>
              <a:off x="5467275" y="4490825"/>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Task</a:t>
              </a:r>
              <a:endParaRPr lang="en-US" sz="2400" b="1" dirty="0">
                <a:latin typeface="Huawei Sans" panose="020C0503030203020204" pitchFamily="34" charset="0"/>
              </a:endParaRPr>
            </a:p>
          </p:txBody>
        </p:sp>
      </p:grpSp>
      <p:grpSp>
        <p:nvGrpSpPr>
          <p:cNvPr id="25" name="组合 24"/>
          <p:cNvGrpSpPr/>
          <p:nvPr/>
        </p:nvGrpSpPr>
        <p:grpSpPr>
          <a:xfrm>
            <a:off x="2880000" y="2700000"/>
            <a:ext cx="7986787" cy="1500187"/>
            <a:chOff x="2900288" y="2914438"/>
            <a:chExt cx="7986787" cy="1500187"/>
          </a:xfrm>
        </p:grpSpPr>
        <p:sp>
          <p:nvSpPr>
            <p:cNvPr id="17" name="MH_Other_11"/>
            <p:cNvSpPr/>
            <p:nvPr>
              <p:custDataLst>
                <p:tags r:id="rId1"/>
              </p:custDataLst>
            </p:nvPr>
          </p:nvSpPr>
          <p:spPr>
            <a:xfrm>
              <a:off x="3313038" y="3041437"/>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MH_Other_12"/>
            <p:cNvSpPr/>
            <p:nvPr>
              <p:custDataLst>
                <p:tags r:id="rId2"/>
              </p:custDataLst>
            </p:nvPr>
          </p:nvSpPr>
          <p:spPr>
            <a:xfrm>
              <a:off x="3313038" y="3447837"/>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3"/>
            <p:cNvSpPr/>
            <p:nvPr>
              <p:custDataLst>
                <p:tags r:id="rId3"/>
              </p:custDataLst>
            </p:nvPr>
          </p:nvSpPr>
          <p:spPr>
            <a:xfrm>
              <a:off x="3517825" y="3244637"/>
              <a:ext cx="355600" cy="355600"/>
            </a:xfrm>
            <a:prstGeom prst="diamond">
              <a:avLst/>
            </a:prstGeom>
            <a:solidFill>
              <a:schemeClr val="accent2">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4"/>
            <p:cNvSpPr/>
            <p:nvPr>
              <p:custDataLst>
                <p:tags r:id="rId4"/>
              </p:custDataLst>
            </p:nvPr>
          </p:nvSpPr>
          <p:spPr>
            <a:xfrm>
              <a:off x="2927276" y="2914438"/>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5"/>
            <p:cNvSpPr>
              <a:spLocks/>
            </p:cNvSpPr>
            <p:nvPr>
              <p:custDataLst>
                <p:tags r:id="rId5"/>
              </p:custDataLst>
            </p:nvPr>
          </p:nvSpPr>
          <p:spPr bwMode="auto">
            <a:xfrm>
              <a:off x="2900288" y="2914438"/>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Text_2"/>
            <p:cNvSpPr/>
            <p:nvPr>
              <p:custDataLst>
                <p:tags r:id="rId6"/>
              </p:custDataLst>
            </p:nvPr>
          </p:nvSpPr>
          <p:spPr>
            <a:xfrm>
              <a:off x="3927399" y="3397038"/>
              <a:ext cx="6959676" cy="1017587"/>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Emergency</a:t>
              </a:r>
            </a:p>
            <a:p>
              <a:pPr marL="628650" lvl="1" indent="-285750" fontAlgn="ctr">
                <a:buSzPct val="50000"/>
                <a:buFont typeface="Wingdings" panose="05000000000000000000" pitchFamily="2" charset="2"/>
                <a:buChar char="n"/>
              </a:pPr>
              <a:r>
                <a:rPr lang="en-US" sz="1200" dirty="0" smtClean="0">
                  <a:latin typeface="Huawei Sans" panose="020C0503030203020204" pitchFamily="34" charset="0"/>
                </a:rPr>
                <a:t>Any event that causes or may cause service interruption or service quality deterioration</a:t>
              </a:r>
            </a:p>
            <a:p>
              <a:pPr marL="628650" lvl="1" indent="-285750" fontAlgn="ctr">
                <a:buSzPct val="50000"/>
                <a:buFont typeface="Wingdings" panose="05000000000000000000" pitchFamily="2" charset="2"/>
                <a:buChar char="n"/>
              </a:pPr>
              <a:r>
                <a:rPr lang="en-US" sz="1200" dirty="0" smtClean="0">
                  <a:latin typeface="Huawei Sans" panose="020C0503030203020204" pitchFamily="34" charset="0"/>
                </a:rPr>
                <a:t>Hardware faults, software faults, and service request interruption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SubTitle_2"/>
            <p:cNvSpPr/>
            <p:nvPr>
              <p:custDataLst>
                <p:tags r:id="rId7"/>
              </p:custDataLst>
            </p:nvPr>
          </p:nvSpPr>
          <p:spPr>
            <a:xfrm>
              <a:off x="3873425" y="2914438"/>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Definition</a:t>
              </a:r>
              <a:endParaRPr lang="en-US" sz="2400" b="1" dirty="0">
                <a:latin typeface="Huawei Sans" panose="020C0503030203020204" pitchFamily="34" charset="0"/>
              </a:endParaRPr>
            </a:p>
          </p:txBody>
        </p:sp>
      </p:grpSp>
    </p:spTree>
    <p:extLst>
      <p:ext uri="{BB962C8B-B14F-4D97-AF65-F5344CB8AC3E}">
        <p14:creationId xmlns:p14="http://schemas.microsoft.com/office/powerpoint/2010/main" val="362398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Event Management Process</a:t>
            </a:r>
            <a:endParaRPr lang="en-US" altLang="zh-CN" dirty="0">
              <a:latin typeface="Huawei Sans" panose="020C0503030203020204" pitchFamily="34" charset="0"/>
              <a:sym typeface="Huawei Sans" panose="020C0503030203020204" pitchFamily="34" charset="0"/>
            </a:endParaRPr>
          </a:p>
        </p:txBody>
      </p:sp>
      <p:grpSp>
        <p:nvGrpSpPr>
          <p:cNvPr id="4" name="组合 3"/>
          <p:cNvGrpSpPr/>
          <p:nvPr/>
        </p:nvGrpSpPr>
        <p:grpSpPr>
          <a:xfrm>
            <a:off x="2137972" y="944563"/>
            <a:ext cx="7916055" cy="5110995"/>
            <a:chOff x="2137972" y="944563"/>
            <a:chExt cx="7916055" cy="5110995"/>
          </a:xfrm>
        </p:grpSpPr>
        <p:sp>
          <p:nvSpPr>
            <p:cNvPr id="7" name="圆角矩形 6"/>
            <p:cNvSpPr/>
            <p:nvPr/>
          </p:nvSpPr>
          <p:spPr>
            <a:xfrm>
              <a:off x="2190191" y="1769579"/>
              <a:ext cx="1208290"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2310370" y="1812083"/>
              <a:ext cx="1176925" cy="307777"/>
            </a:xfrm>
            <a:prstGeom prst="rect">
              <a:avLst/>
            </a:prstGeom>
          </p:spPr>
          <p:txBody>
            <a:bodyPr wrap="square" anchor="ctr">
              <a:noAutofit/>
            </a:bodyPr>
            <a:lstStyle/>
            <a:p>
              <a:pPr fontAlgn="ctr"/>
              <a:r>
                <a:rPr lang="en-US" sz="1200" dirty="0" smtClean="0">
                  <a:latin typeface="Huawei Sans" panose="020C0503030203020204" pitchFamily="34" charset="0"/>
                </a:rPr>
                <a:t>Service desk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2190191" y="2280553"/>
              <a:ext cx="1208290"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2148267" y="2322633"/>
              <a:ext cx="1266873" cy="307777"/>
            </a:xfrm>
            <a:prstGeom prst="rect">
              <a:avLst/>
            </a:prstGeom>
          </p:spPr>
          <p:txBody>
            <a:bodyPr wrap="square" anchor="ctr">
              <a:noAutofit/>
            </a:bodyPr>
            <a:lstStyle/>
            <a:p>
              <a:pPr algn="ctr" fontAlgn="ctr"/>
              <a:r>
                <a:rPr lang="en-US" sz="1200" dirty="0" smtClean="0">
                  <a:latin typeface="Huawei Sans" panose="020C0503030203020204" pitchFamily="34" charset="0"/>
                </a:rPr>
                <a:t>Computer operations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2190191" y="2803196"/>
              <a:ext cx="1208290"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2359268" y="2857957"/>
              <a:ext cx="889987" cy="307777"/>
            </a:xfrm>
            <a:prstGeom prst="rect">
              <a:avLst/>
            </a:prstGeom>
          </p:spPr>
          <p:txBody>
            <a:bodyPr wrap="square" anchor="ctr">
              <a:noAutofit/>
            </a:bodyPr>
            <a:lstStyle/>
            <a:p>
              <a:pPr fontAlgn="ctr"/>
              <a:r>
                <a:rPr lang="en-US" sz="1200" dirty="0" smtClean="0">
                  <a:latin typeface="Huawei Sans" panose="020C0503030203020204" pitchFamily="34" charset="0"/>
                </a:rPr>
                <a:t>Network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 12"/>
            <p:cNvSpPr/>
            <p:nvPr/>
          </p:nvSpPr>
          <p:spPr>
            <a:xfrm>
              <a:off x="2190191" y="3325839"/>
              <a:ext cx="1208290"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2279003" y="3389452"/>
              <a:ext cx="1005403" cy="307777"/>
            </a:xfrm>
            <a:prstGeom prst="rect">
              <a:avLst/>
            </a:prstGeom>
          </p:spPr>
          <p:txBody>
            <a:bodyPr wrap="square" anchor="ctr">
              <a:noAutofit/>
            </a:bodyPr>
            <a:lstStyle/>
            <a:p>
              <a:pPr algn="ctr" fontAlgn="ctr"/>
              <a:r>
                <a:rPr lang="en-US" sz="1200" dirty="0" smtClean="0">
                  <a:latin typeface="Huawei Sans" panose="020C0503030203020204" pitchFamily="34" charset="0"/>
                </a:rPr>
                <a:t>Procedure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2190191" y="3845503"/>
              <a:ext cx="1208290"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2137972" y="3900428"/>
              <a:ext cx="1266873" cy="307777"/>
            </a:xfrm>
            <a:prstGeom prst="rect">
              <a:avLst/>
            </a:prstGeom>
          </p:spPr>
          <p:txBody>
            <a:bodyPr wrap="square" anchor="ctr">
              <a:noAutofit/>
            </a:bodyPr>
            <a:lstStyle/>
            <a:p>
              <a:pPr algn="ctr" fontAlgn="ctr"/>
              <a:r>
                <a:rPr lang="en-US" sz="1200" dirty="0" smtClean="0">
                  <a:latin typeface="Huawei Sans" panose="020C0503030203020204" pitchFamily="34" charset="0"/>
                </a:rPr>
                <a:t>Other sources of accidents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7" name="直接箭头连接符 16"/>
            <p:cNvCxnSpPr>
              <a:endCxn id="7" idx="3"/>
            </p:cNvCxnSpPr>
            <p:nvPr/>
          </p:nvCxnSpPr>
          <p:spPr>
            <a:xfrm flipH="1">
              <a:off x="3398481" y="1987081"/>
              <a:ext cx="330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3385781" y="2466819"/>
              <a:ext cx="330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385781" y="3529038"/>
              <a:ext cx="330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385781" y="4063005"/>
              <a:ext cx="330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715981" y="1987081"/>
              <a:ext cx="0" cy="2099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392646" y="3020698"/>
              <a:ext cx="126009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634285" y="1424234"/>
              <a:ext cx="1634067" cy="32127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4730591" y="1892929"/>
              <a:ext cx="1422464" cy="2154436"/>
            </a:xfrm>
            <a:prstGeom prst="rect">
              <a:avLst/>
            </a:prstGeom>
          </p:spPr>
          <p:txBody>
            <a:bodyPr wrap="square" anchor="ctr">
              <a:noAutofit/>
            </a:bodyPr>
            <a:lstStyle/>
            <a:p>
              <a:pPr fontAlgn="ctr"/>
              <a:r>
                <a:rPr lang="en-US" sz="1200" dirty="0" smtClean="0">
                  <a:latin typeface="Huawei Sans" panose="020C0503030203020204" pitchFamily="34" charset="0"/>
                </a:rPr>
                <a:t>Incident management process: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Identification and record</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Classification and initial support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Investigation and analysis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Solution and recovery</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buFont typeface="Arial" panose="020B0604020202020204" pitchFamily="34" charset="0"/>
                <a:buChar char="•"/>
              </a:pPr>
              <a:r>
                <a:rPr lang="en-US" sz="1200" dirty="0" smtClean="0">
                  <a:latin typeface="Huawei Sans" panose="020C0503030203020204" pitchFamily="34" charset="0"/>
                </a:rPr>
                <a:t>Incident termination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3550071" y="2541586"/>
              <a:ext cx="1125629" cy="261610"/>
            </a:xfrm>
            <a:prstGeom prst="rect">
              <a:avLst/>
            </a:prstGeom>
            <a:ln>
              <a:noFill/>
            </a:ln>
          </p:spPr>
          <p:txBody>
            <a:bodyPr wrap="square" anchor="ctr">
              <a:noAutofit/>
            </a:bodyPr>
            <a:lstStyle/>
            <a:p>
              <a:pPr algn="ctr" fontAlgn="ctr"/>
              <a:r>
                <a:rPr lang="en-US" sz="1200" dirty="0" smtClean="0">
                  <a:latin typeface="Huawei Sans" panose="020C0503030203020204" pitchFamily="34" charset="0"/>
                </a:rPr>
                <a:t>Input: accident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3648310" y="3085439"/>
              <a:ext cx="978929" cy="769441"/>
            </a:xfrm>
            <a:prstGeom prst="rect">
              <a:avLst/>
            </a:prstGeom>
            <a:ln>
              <a:noFill/>
            </a:ln>
          </p:spPr>
          <p:txBody>
            <a:bodyPr wrap="square" anchor="ctr">
              <a:noAutofit/>
            </a:bodyPr>
            <a:lstStyle/>
            <a:p>
              <a:pPr algn="ctr" fontAlgn="ctr"/>
              <a:r>
                <a:rPr lang="en-US" sz="1200" dirty="0" smtClean="0">
                  <a:latin typeface="Huawei Sans" panose="020C0503030203020204" pitchFamily="34" charset="0"/>
                </a:rPr>
                <a:t>Output: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200" dirty="0">
                  <a:latin typeface="Huawei Sans" panose="020C0503030203020204" pitchFamily="34" charset="0"/>
                </a:rPr>
                <a:t>s</a:t>
              </a:r>
              <a:r>
                <a:rPr lang="en-US" sz="1200" dirty="0" smtClean="0">
                  <a:latin typeface="Huawei Sans" panose="020C0503030203020204" pitchFamily="34" charset="0"/>
                </a:rPr>
                <a:t>olution&amp;</a:t>
              </a:r>
            </a:p>
            <a:p>
              <a:pPr algn="ctr" fontAlgn="ctr"/>
              <a:r>
                <a:rPr lang="en-US" sz="1200" dirty="0" smtClean="0">
                  <a:latin typeface="Huawei Sans" panose="020C0503030203020204" pitchFamily="34" charset="0"/>
                </a:rPr>
                <a:t>temporary measures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角矩形 29"/>
            <p:cNvSpPr/>
            <p:nvPr/>
          </p:nvSpPr>
          <p:spPr>
            <a:xfrm>
              <a:off x="8484732" y="1015404"/>
              <a:ext cx="1568653"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Service request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圆角矩形 31"/>
            <p:cNvSpPr/>
            <p:nvPr/>
          </p:nvSpPr>
          <p:spPr>
            <a:xfrm>
              <a:off x="8485374" y="1639931"/>
              <a:ext cx="1568653"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Problem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圆角矩形 33"/>
            <p:cNvSpPr/>
            <p:nvPr/>
          </p:nvSpPr>
          <p:spPr>
            <a:xfrm>
              <a:off x="8484090" y="2264458"/>
              <a:ext cx="1568653"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Change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圆角矩形 35"/>
            <p:cNvSpPr/>
            <p:nvPr/>
          </p:nvSpPr>
          <p:spPr>
            <a:xfrm>
              <a:off x="8485374" y="2888985"/>
              <a:ext cx="1568653"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Service level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圆角矩形 37"/>
            <p:cNvSpPr/>
            <p:nvPr/>
          </p:nvSpPr>
          <p:spPr>
            <a:xfrm>
              <a:off x="8485374" y="3509486"/>
              <a:ext cx="1568653"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Capability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角矩形 39"/>
            <p:cNvSpPr/>
            <p:nvPr/>
          </p:nvSpPr>
          <p:spPr>
            <a:xfrm>
              <a:off x="8484090" y="4151568"/>
              <a:ext cx="1568653"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rPr>
                <a:t>Availability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圆角矩形 41"/>
            <p:cNvSpPr/>
            <p:nvPr/>
          </p:nvSpPr>
          <p:spPr>
            <a:xfrm>
              <a:off x="3981250" y="5480884"/>
              <a:ext cx="2940136" cy="435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4227181" y="5316894"/>
              <a:ext cx="2365157" cy="738664"/>
            </a:xfrm>
            <a:prstGeom prst="rect">
              <a:avLst/>
            </a:prstGeom>
          </p:spPr>
          <p:txBody>
            <a:bodyPr wrap="square" anchor="ctr">
              <a:noAutofit/>
            </a:bodyPr>
            <a:lstStyle/>
            <a:p>
              <a:pPr algn="ctr" fontAlgn="ctr"/>
              <a:r>
                <a:rPr lang="en-US" sz="1200" dirty="0" smtClean="0">
                  <a:latin typeface="Huawei Sans" panose="020C0503030203020204" pitchFamily="34" charset="0"/>
                </a:rPr>
                <a:t>Configuration management database (CMDB)</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44"/>
            <p:cNvCxnSpPr/>
            <p:nvPr/>
          </p:nvCxnSpPr>
          <p:spPr>
            <a:xfrm>
              <a:off x="5411194" y="4719005"/>
              <a:ext cx="0" cy="67985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30" idx="1"/>
              <a:endCxn id="26" idx="0"/>
            </p:cNvCxnSpPr>
            <p:nvPr/>
          </p:nvCxnSpPr>
          <p:spPr>
            <a:xfrm rot="10800000" flipV="1">
              <a:off x="5451320" y="1232906"/>
              <a:ext cx="3033413" cy="191328"/>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cxnSpLocks/>
            </p:cNvCxnSpPr>
            <p:nvPr/>
          </p:nvCxnSpPr>
          <p:spPr>
            <a:xfrm flipV="1">
              <a:off x="6268675" y="1796720"/>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cxnSpLocks/>
            </p:cNvCxnSpPr>
            <p:nvPr/>
          </p:nvCxnSpPr>
          <p:spPr>
            <a:xfrm flipH="1">
              <a:off x="6268675" y="1876155"/>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6047997" y="944563"/>
              <a:ext cx="2199658" cy="261610"/>
            </a:xfrm>
            <a:prstGeom prst="rect">
              <a:avLst/>
            </a:prstGeom>
          </p:spPr>
          <p:txBody>
            <a:bodyPr wrap="square" anchor="ctr">
              <a:noAutofit/>
            </a:bodyPr>
            <a:lstStyle/>
            <a:p>
              <a:pPr fontAlgn="ctr"/>
              <a:r>
                <a:rPr lang="en-US" sz="1200" dirty="0" smtClean="0">
                  <a:latin typeface="Huawei Sans" panose="020C0503030203020204" pitchFamily="34" charset="0"/>
                </a:rPr>
                <a:t>Transfer and supervision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矩形 72"/>
            <p:cNvSpPr/>
            <p:nvPr/>
          </p:nvSpPr>
          <p:spPr>
            <a:xfrm>
              <a:off x="6648864" y="1536336"/>
              <a:ext cx="1469616" cy="261610"/>
            </a:xfrm>
            <a:prstGeom prst="rect">
              <a:avLst/>
            </a:prstGeom>
          </p:spPr>
          <p:txBody>
            <a:bodyPr wrap="square" anchor="ctr">
              <a:noAutofit/>
            </a:bodyPr>
            <a:lstStyle/>
            <a:p>
              <a:pPr algn="ctr" fontAlgn="ctr"/>
              <a:r>
                <a:rPr lang="en-US" sz="1200" dirty="0" smtClean="0">
                  <a:latin typeface="Huawei Sans" panose="020C0503030203020204" pitchFamily="34" charset="0"/>
                </a:rPr>
                <a:t>Accident data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6324228" y="1844774"/>
              <a:ext cx="2118888" cy="261610"/>
            </a:xfrm>
            <a:prstGeom prst="rect">
              <a:avLst/>
            </a:prstGeom>
          </p:spPr>
          <p:txBody>
            <a:bodyPr wrap="square" anchor="ctr">
              <a:noAutofit/>
            </a:bodyPr>
            <a:lstStyle/>
            <a:p>
              <a:pPr algn="ctr" fontAlgn="ctr"/>
              <a:r>
                <a:rPr lang="en-US" sz="1200" dirty="0" smtClean="0">
                  <a:latin typeface="Huawei Sans" panose="020C0503030203020204" pitchFamily="34" charset="0"/>
                </a:rPr>
                <a:t>Temporary measures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矩形 74"/>
            <p:cNvSpPr/>
            <p:nvPr/>
          </p:nvSpPr>
          <p:spPr>
            <a:xfrm>
              <a:off x="6523201" y="2166051"/>
              <a:ext cx="1720943" cy="261610"/>
            </a:xfrm>
            <a:prstGeom prst="rect">
              <a:avLst/>
            </a:prstGeom>
          </p:spPr>
          <p:txBody>
            <a:bodyPr wrap="square" anchor="ctr">
              <a:noAutofit/>
            </a:bodyPr>
            <a:lstStyle/>
            <a:p>
              <a:pPr algn="ctr" fontAlgn="ctr"/>
              <a:r>
                <a:rPr lang="en-US" sz="1200" dirty="0" smtClean="0">
                  <a:latin typeface="Huawei Sans" panose="020C0503030203020204" pitchFamily="34" charset="0"/>
                </a:rPr>
                <a:t>Change requirement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矩形 75"/>
            <p:cNvSpPr/>
            <p:nvPr/>
          </p:nvSpPr>
          <p:spPr>
            <a:xfrm>
              <a:off x="6975403" y="2484989"/>
              <a:ext cx="816538" cy="261610"/>
            </a:xfrm>
            <a:prstGeom prst="rect">
              <a:avLst/>
            </a:prstGeom>
          </p:spPr>
          <p:txBody>
            <a:bodyPr wrap="square" anchor="ctr">
              <a:noAutofit/>
            </a:bodyPr>
            <a:lstStyle/>
            <a:p>
              <a:pPr algn="ctr" fontAlgn="ctr"/>
              <a:r>
                <a:rPr lang="en-US" sz="1200" dirty="0" smtClean="0">
                  <a:latin typeface="Huawei Sans" panose="020C0503030203020204" pitchFamily="34" charset="0"/>
                </a:rPr>
                <a:t>Solution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5" name="直接箭头连接符 84"/>
            <p:cNvCxnSpPr>
              <a:cxnSpLocks/>
            </p:cNvCxnSpPr>
            <p:nvPr/>
          </p:nvCxnSpPr>
          <p:spPr>
            <a:xfrm flipV="1">
              <a:off x="6268675" y="2447489"/>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cxnSpLocks/>
            </p:cNvCxnSpPr>
            <p:nvPr/>
          </p:nvCxnSpPr>
          <p:spPr>
            <a:xfrm flipH="1">
              <a:off x="6268675" y="2526924"/>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cxnSpLocks/>
            </p:cNvCxnSpPr>
            <p:nvPr/>
          </p:nvCxnSpPr>
          <p:spPr>
            <a:xfrm flipV="1">
              <a:off x="6268675" y="3030828"/>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cxnSpLocks/>
            </p:cNvCxnSpPr>
            <p:nvPr/>
          </p:nvCxnSpPr>
          <p:spPr>
            <a:xfrm flipH="1">
              <a:off x="6268675" y="3110263"/>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6903959" y="2778441"/>
              <a:ext cx="959427" cy="261610"/>
            </a:xfrm>
            <a:prstGeom prst="rect">
              <a:avLst/>
            </a:prstGeom>
          </p:spPr>
          <p:txBody>
            <a:bodyPr wrap="square" anchor="ctr">
              <a:noAutofit/>
            </a:bodyPr>
            <a:lstStyle/>
            <a:p>
              <a:pPr algn="ctr" fontAlgn="ctr"/>
              <a:r>
                <a:rPr lang="en-US" sz="1200" dirty="0" smtClean="0">
                  <a:latin typeface="Huawei Sans" panose="020C0503030203020204" pitchFamily="34" charset="0"/>
                </a:rPr>
                <a:t>Report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矩形 89"/>
            <p:cNvSpPr/>
            <p:nvPr/>
          </p:nvSpPr>
          <p:spPr>
            <a:xfrm>
              <a:off x="6713634" y="3100587"/>
              <a:ext cx="1340076" cy="261610"/>
            </a:xfrm>
            <a:prstGeom prst="rect">
              <a:avLst/>
            </a:prstGeom>
          </p:spPr>
          <p:txBody>
            <a:bodyPr wrap="square" anchor="ctr">
              <a:noAutofit/>
            </a:bodyPr>
            <a:lstStyle/>
            <a:p>
              <a:pPr algn="ctr" fontAlgn="ctr"/>
              <a:r>
                <a:rPr lang="en-US" sz="1200" dirty="0" smtClean="0">
                  <a:latin typeface="Huawei Sans" panose="020C0503030203020204" pitchFamily="34" charset="0"/>
                </a:rPr>
                <a:t>SLA parameters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1" name="直接箭头连接符 90"/>
            <p:cNvCxnSpPr>
              <a:cxnSpLocks/>
            </p:cNvCxnSpPr>
            <p:nvPr/>
          </p:nvCxnSpPr>
          <p:spPr>
            <a:xfrm flipV="1">
              <a:off x="6268675" y="3725485"/>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cxnSpLocks/>
            </p:cNvCxnSpPr>
            <p:nvPr/>
          </p:nvCxnSpPr>
          <p:spPr>
            <a:xfrm flipV="1">
              <a:off x="6268675" y="4363826"/>
              <a:ext cx="2229994" cy="3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7041838" y="3459880"/>
              <a:ext cx="683669" cy="261610"/>
            </a:xfrm>
            <a:prstGeom prst="rect">
              <a:avLst/>
            </a:prstGeom>
          </p:spPr>
          <p:txBody>
            <a:bodyPr wrap="square" anchor="ctr">
              <a:noAutofit/>
            </a:bodyPr>
            <a:lstStyle/>
            <a:p>
              <a:pPr algn="ctr" fontAlgn="ctr"/>
              <a:r>
                <a:rPr lang="en-US" sz="1200" dirty="0" smtClean="0">
                  <a:latin typeface="Huawei Sans" panose="020C0503030203020204" pitchFamily="34" charset="0"/>
                </a:rPr>
                <a:t>Report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矩形 93"/>
            <p:cNvSpPr/>
            <p:nvPr/>
          </p:nvSpPr>
          <p:spPr>
            <a:xfrm>
              <a:off x="7041838" y="4105672"/>
              <a:ext cx="683669" cy="261610"/>
            </a:xfrm>
            <a:prstGeom prst="rect">
              <a:avLst/>
            </a:prstGeom>
          </p:spPr>
          <p:txBody>
            <a:bodyPr wrap="square" anchor="ctr">
              <a:noAutofit/>
            </a:bodyPr>
            <a:lstStyle/>
            <a:p>
              <a:pPr algn="ctr" fontAlgn="ctr"/>
              <a:r>
                <a:rPr lang="en-US" sz="1200" dirty="0" smtClean="0">
                  <a:latin typeface="Huawei Sans" panose="020C0503030203020204" pitchFamily="34" charset="0"/>
                </a:rPr>
                <a:t>Report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矩形 96"/>
            <p:cNvSpPr/>
            <p:nvPr/>
          </p:nvSpPr>
          <p:spPr>
            <a:xfrm>
              <a:off x="5487898" y="4954271"/>
              <a:ext cx="1866217" cy="261610"/>
            </a:xfrm>
            <a:prstGeom prst="rect">
              <a:avLst/>
            </a:prstGeom>
          </p:spPr>
          <p:txBody>
            <a:bodyPr wrap="square" anchor="ctr">
              <a:noAutofit/>
            </a:bodyPr>
            <a:lstStyle/>
            <a:p>
              <a:pPr fontAlgn="ctr"/>
              <a:r>
                <a:rPr lang="en-US" sz="1200" dirty="0" smtClean="0">
                  <a:latin typeface="Huawei Sans" panose="020C0503030203020204" pitchFamily="34" charset="0"/>
                </a:rPr>
                <a:t>Configuration information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427434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Problem Management</a:t>
            </a:r>
            <a:endParaRPr lang="en-US" altLang="zh-CN" dirty="0">
              <a:latin typeface="Huawei Sans" panose="020C0503030203020204" pitchFamily="34" charset="0"/>
              <a:sym typeface="Huawei Sans" panose="020C0503030203020204" pitchFamily="34" charset="0"/>
            </a:endParaRPr>
          </a:p>
        </p:txBody>
      </p:sp>
      <p:grpSp>
        <p:nvGrpSpPr>
          <p:cNvPr id="24" name="组合 23"/>
          <p:cNvGrpSpPr/>
          <p:nvPr/>
        </p:nvGrpSpPr>
        <p:grpSpPr>
          <a:xfrm>
            <a:off x="1260000" y="1260000"/>
            <a:ext cx="10034506" cy="1588407"/>
            <a:chOff x="1333425" y="1267292"/>
            <a:chExt cx="10034506" cy="1588407"/>
          </a:xfrm>
        </p:grpSpPr>
        <p:sp>
          <p:nvSpPr>
            <p:cNvPr id="3" name="MH_Other_1"/>
            <p:cNvSpPr/>
            <p:nvPr>
              <p:custDataLst>
                <p:tags r:id="rId15"/>
              </p:custDataLst>
            </p:nvPr>
          </p:nvSpPr>
          <p:spPr>
            <a:xfrm>
              <a:off x="1717600" y="1426949"/>
              <a:ext cx="357188" cy="355600"/>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MH_Other_2"/>
            <p:cNvSpPr/>
            <p:nvPr>
              <p:custDataLst>
                <p:tags r:id="rId16"/>
              </p:custDataLst>
            </p:nvPr>
          </p:nvSpPr>
          <p:spPr>
            <a:xfrm>
              <a:off x="1717600" y="1831763"/>
              <a:ext cx="357188" cy="357187"/>
            </a:xfrm>
            <a:prstGeom prst="diamond">
              <a:avLst/>
            </a:prstGeom>
            <a:solidFill>
              <a:schemeClr val="bg1">
                <a:lumMod val="9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3"/>
            <p:cNvSpPr/>
            <p:nvPr>
              <p:custDataLst>
                <p:tags r:id="rId17"/>
              </p:custDataLst>
            </p:nvPr>
          </p:nvSpPr>
          <p:spPr>
            <a:xfrm>
              <a:off x="1923975" y="1630149"/>
              <a:ext cx="355600" cy="355600"/>
            </a:xfrm>
            <a:prstGeom prst="diamond">
              <a:avLst/>
            </a:prstGeom>
            <a:solidFill>
              <a:schemeClr val="bg1">
                <a:lumMod val="75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4"/>
            <p:cNvSpPr/>
            <p:nvPr>
              <p:custDataLst>
                <p:tags r:id="rId18"/>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5"/>
            <p:cNvSpPr>
              <a:spLocks/>
            </p:cNvSpPr>
            <p:nvPr>
              <p:custDataLst>
                <p:tags r:id="rId19"/>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Text_1"/>
            <p:cNvSpPr/>
            <p:nvPr>
              <p:custDataLst>
                <p:tags r:id="rId20"/>
              </p:custDataLst>
            </p:nvPr>
          </p:nvSpPr>
          <p:spPr>
            <a:xfrm>
              <a:off x="2325717" y="1807949"/>
              <a:ext cx="9042214" cy="1047750"/>
            </a:xfrm>
            <a:prstGeom prst="rect">
              <a:avLst/>
            </a:prstGeom>
          </p:spPr>
          <p:txBody>
            <a:bodyPr wrap="square">
              <a:noAutofit/>
            </a:bodyPr>
            <a:lstStyle/>
            <a:p>
              <a:pPr marL="285750" lvl="1" indent="-285750" fontAlgn="ctr">
                <a:buSzPct val="50000"/>
                <a:buFont typeface="Wingdings" panose="05000000000000000000" pitchFamily="2" charset="2"/>
                <a:buChar char="p"/>
                <a:tabLst>
                  <a:tab pos="84138" algn="l"/>
                </a:tabLst>
              </a:pPr>
              <a:r>
                <a:rPr lang="en-US" sz="1200" dirty="0" smtClean="0">
                  <a:latin typeface="Huawei Sans" panose="020C0503030203020204" pitchFamily="34" charset="0"/>
                </a:rPr>
                <a:t>Locate the root cause of the problem and take measures to eliminate known errors.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lvl="1" indent="-285750" fontAlgn="ctr">
                <a:buSzPct val="50000"/>
                <a:buFont typeface="Wingdings" panose="05000000000000000000" pitchFamily="2" charset="2"/>
                <a:buChar char="p"/>
                <a:tabLst>
                  <a:tab pos="84138" algn="l"/>
                </a:tabLst>
              </a:pPr>
              <a:r>
                <a:rPr lang="en-US" sz="1200" dirty="0" smtClean="0">
                  <a:latin typeface="Huawei Sans" panose="020C0503030203020204" pitchFamily="34" charset="0"/>
                </a:rPr>
                <a:t>Minimize the number of incidents caused by IT infrastructure errors and the negative impact of problems. Prevent the recurrence of </a:t>
              </a:r>
              <a:r>
                <a:rPr lang="en-US" sz="1200" dirty="0">
                  <a:latin typeface="Huawei Sans" panose="020C0503030203020204" pitchFamily="34" charset="0"/>
                </a:rPr>
                <a:t>error-related emergencies</a:t>
              </a:r>
              <a:r>
                <a:rPr lang="en-US" sz="1200" dirty="0" smtClean="0">
                  <a:latin typeface="Huawei Sans" panose="020C0503030203020204" pitchFamily="34" charset="0"/>
                </a:rPr>
                <a:t>.</a:t>
              </a:r>
            </a:p>
            <a:p>
              <a:pPr lvl="1" fontAlgn="ctr">
                <a:buSzPct val="50000"/>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SubTitle_1"/>
            <p:cNvSpPr/>
            <p:nvPr>
              <p:custDataLst>
                <p:tags r:id="rId21"/>
              </p:custDataLst>
            </p:nvPr>
          </p:nvSpPr>
          <p:spPr>
            <a:xfrm>
              <a:off x="2279576" y="1298362"/>
              <a:ext cx="3503613" cy="538162"/>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 name="组合 25"/>
          <p:cNvGrpSpPr/>
          <p:nvPr/>
        </p:nvGrpSpPr>
        <p:grpSpPr>
          <a:xfrm>
            <a:off x="4500000" y="3960000"/>
            <a:ext cx="6192339" cy="1531938"/>
            <a:chOff x="4494139" y="4490824"/>
            <a:chExt cx="6192339" cy="1531938"/>
          </a:xfrm>
        </p:grpSpPr>
        <p:sp>
          <p:nvSpPr>
            <p:cNvPr id="10" name="MH_Other_6"/>
            <p:cNvSpPr/>
            <p:nvPr>
              <p:custDataLst>
                <p:tags r:id="rId8"/>
              </p:custDataLst>
            </p:nvPr>
          </p:nvSpPr>
          <p:spPr>
            <a:xfrm>
              <a:off x="4906888" y="4617824"/>
              <a:ext cx="355600" cy="355600"/>
            </a:xfrm>
            <a:prstGeom prst="diamond">
              <a:avLst/>
            </a:pr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7"/>
            <p:cNvSpPr/>
            <p:nvPr>
              <p:custDataLst>
                <p:tags r:id="rId9"/>
              </p:custDataLst>
            </p:nvPr>
          </p:nvSpPr>
          <p:spPr>
            <a:xfrm>
              <a:off x="4906888" y="5024224"/>
              <a:ext cx="355600" cy="355600"/>
            </a:xfrm>
            <a:prstGeom prst="diamond">
              <a:avLst/>
            </a:prstGeom>
            <a:solidFill>
              <a:srgbClr val="E7CCC7"/>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8"/>
            <p:cNvSpPr/>
            <p:nvPr>
              <p:custDataLst>
                <p:tags r:id="rId10"/>
              </p:custDataLst>
            </p:nvPr>
          </p:nvSpPr>
          <p:spPr>
            <a:xfrm>
              <a:off x="5111675" y="4821024"/>
              <a:ext cx="355600" cy="355600"/>
            </a:xfrm>
            <a:prstGeom prst="diamond">
              <a:avLst/>
            </a:prstGeom>
            <a:solidFill>
              <a:schemeClr val="accent3">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9"/>
            <p:cNvSpPr/>
            <p:nvPr>
              <p:custDataLst>
                <p:tags r:id="rId11"/>
              </p:custDataLst>
            </p:nvPr>
          </p:nvSpPr>
          <p:spPr>
            <a:xfrm>
              <a:off x="4521126"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10"/>
            <p:cNvSpPr/>
            <p:nvPr>
              <p:custDataLst>
                <p:tags r:id="rId12"/>
              </p:custDataLst>
            </p:nvPr>
          </p:nvSpPr>
          <p:spPr>
            <a:xfrm>
              <a:off x="4494139" y="4490824"/>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wrap="square" lIns="0" tIns="0" rIns="144000" bIns="0" anchor="ctr">
              <a:noAutofit/>
            </a:bodyPr>
            <a:lstStyle/>
            <a:p>
              <a:pPr algn="ctr" fontAlgn="ctr">
                <a:spcBef>
                  <a:spcPts val="0"/>
                </a:spcBef>
                <a:spcAft>
                  <a:spcPts val="0"/>
                </a:spcAft>
                <a:defRPr/>
              </a:pPr>
              <a:r>
                <a:rPr lang="en-US" sz="2400" b="1" dirty="0" smtClean="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Text_3"/>
            <p:cNvSpPr/>
            <p:nvPr>
              <p:custDataLst>
                <p:tags r:id="rId13"/>
              </p:custDataLst>
            </p:nvPr>
          </p:nvSpPr>
          <p:spPr>
            <a:xfrm>
              <a:off x="5521249" y="4973424"/>
              <a:ext cx="5165229" cy="1049338"/>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Problem control</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Known error control</a:t>
              </a: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Proactive problem management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631825" lvl="1" indent="-273050" fontAlgn="ctr">
                <a:buSzPct val="50000"/>
                <a:buFont typeface="Wingdings" panose="05000000000000000000" pitchFamily="2" charset="2"/>
                <a:buChar char="n"/>
              </a:pPr>
              <a:r>
                <a:rPr lang="en-US" sz="1200" dirty="0" smtClean="0">
                  <a:latin typeface="Huawei Sans" panose="020C0503030203020204" pitchFamily="34" charset="0"/>
                </a:rPr>
                <a:t>Trend analysis</a:t>
              </a:r>
            </a:p>
            <a:p>
              <a:pPr marL="631825" lvl="1" indent="-273050" fontAlgn="ctr">
                <a:buSzPct val="50000"/>
                <a:buFont typeface="Wingdings" panose="05000000000000000000" pitchFamily="2" charset="2"/>
                <a:buChar char="n"/>
              </a:pPr>
              <a:r>
                <a:rPr lang="en-US" sz="1200" dirty="0" smtClean="0">
                  <a:latin typeface="Huawei Sans" panose="020C0503030203020204" pitchFamily="34" charset="0"/>
                </a:rPr>
                <a:t>Review of major issues</a:t>
              </a:r>
            </a:p>
            <a:p>
              <a:pPr marL="171450" indent="-171450" fontAlgn="ctr">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SubTitle_3"/>
            <p:cNvSpPr/>
            <p:nvPr>
              <p:custDataLst>
                <p:tags r:id="rId14"/>
              </p:custDataLst>
            </p:nvPr>
          </p:nvSpPr>
          <p:spPr>
            <a:xfrm>
              <a:off x="5467275" y="4490825"/>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Task</a:t>
              </a:r>
              <a:endParaRPr lang="en-US" sz="2400" b="1" dirty="0">
                <a:latin typeface="Huawei Sans" panose="020C0503030203020204" pitchFamily="34" charset="0"/>
              </a:endParaRPr>
            </a:p>
          </p:txBody>
        </p:sp>
      </p:grpSp>
      <p:grpSp>
        <p:nvGrpSpPr>
          <p:cNvPr id="25" name="组合 24"/>
          <p:cNvGrpSpPr/>
          <p:nvPr/>
        </p:nvGrpSpPr>
        <p:grpSpPr>
          <a:xfrm>
            <a:off x="2880000" y="2700000"/>
            <a:ext cx="8845625" cy="1500187"/>
            <a:chOff x="2900288" y="2914438"/>
            <a:chExt cx="8845625" cy="1500187"/>
          </a:xfrm>
        </p:grpSpPr>
        <p:sp>
          <p:nvSpPr>
            <p:cNvPr id="17" name="MH_Other_11"/>
            <p:cNvSpPr/>
            <p:nvPr>
              <p:custDataLst>
                <p:tags r:id="rId1"/>
              </p:custDataLst>
            </p:nvPr>
          </p:nvSpPr>
          <p:spPr>
            <a:xfrm>
              <a:off x="3313038" y="3041437"/>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MH_Other_12"/>
            <p:cNvSpPr/>
            <p:nvPr>
              <p:custDataLst>
                <p:tags r:id="rId2"/>
              </p:custDataLst>
            </p:nvPr>
          </p:nvSpPr>
          <p:spPr>
            <a:xfrm>
              <a:off x="3313038" y="3447837"/>
              <a:ext cx="355600" cy="355600"/>
            </a:xfrm>
            <a:prstGeom prst="diamond">
              <a:avLst/>
            </a:pr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3"/>
            <p:cNvSpPr/>
            <p:nvPr>
              <p:custDataLst>
                <p:tags r:id="rId3"/>
              </p:custDataLst>
            </p:nvPr>
          </p:nvSpPr>
          <p:spPr>
            <a:xfrm>
              <a:off x="3517825" y="3244637"/>
              <a:ext cx="355600" cy="355600"/>
            </a:xfrm>
            <a:prstGeom prst="diamond">
              <a:avLst/>
            </a:prstGeom>
            <a:solidFill>
              <a:schemeClr val="accent2">
                <a:lumMod val="60000"/>
                <a:lumOff val="4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4"/>
            <p:cNvSpPr/>
            <p:nvPr>
              <p:custDataLst>
                <p:tags r:id="rId4"/>
              </p:custDataLst>
            </p:nvPr>
          </p:nvSpPr>
          <p:spPr>
            <a:xfrm>
              <a:off x="2927276" y="2914438"/>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wrap="square" anchor="ctr">
              <a:noAutofit/>
            </a:bodyP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5"/>
            <p:cNvSpPr>
              <a:spLocks/>
            </p:cNvSpPr>
            <p:nvPr>
              <p:custDataLst>
                <p:tags r:id="rId5"/>
              </p:custDataLst>
            </p:nvPr>
          </p:nvSpPr>
          <p:spPr bwMode="auto">
            <a:xfrm>
              <a:off x="2900288" y="2914438"/>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dirty="0" smtClean="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Text_2"/>
            <p:cNvSpPr/>
            <p:nvPr>
              <p:custDataLst>
                <p:tags r:id="rId6"/>
              </p:custDataLst>
            </p:nvPr>
          </p:nvSpPr>
          <p:spPr>
            <a:xfrm>
              <a:off x="3873424" y="3397038"/>
              <a:ext cx="7872489" cy="1017587"/>
            </a:xfrm>
            <a:prstGeom prst="rect">
              <a:avLst/>
            </a:prstGeom>
          </p:spPr>
          <p:txBody>
            <a:bodyPr wrap="square">
              <a:noAutofit/>
            </a:bodyPr>
            <a:lstStyle/>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Problem: obtained from multiple emergencies with the same symptom or a major incident; indicates that an error with unknown causes exists.</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p"/>
              </a:pPr>
              <a:r>
                <a:rPr lang="en-US" sz="1200" dirty="0" smtClean="0">
                  <a:latin typeface="Huawei Sans" panose="020C0503030203020204" pitchFamily="34" charset="0"/>
                </a:rPr>
                <a:t>Known errors: The root cause of a problem has been successfully located and a solution has been found.</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SubTitle_2"/>
            <p:cNvSpPr/>
            <p:nvPr>
              <p:custDataLst>
                <p:tags r:id="rId7"/>
              </p:custDataLst>
            </p:nvPr>
          </p:nvSpPr>
          <p:spPr>
            <a:xfrm>
              <a:off x="3873425" y="2914438"/>
              <a:ext cx="3505200" cy="536575"/>
            </a:xfrm>
            <a:prstGeom prst="rect">
              <a:avLst/>
            </a:prstGeom>
          </p:spPr>
          <p:txBody>
            <a:bodyPr wrap="square" anchor="b">
              <a:noAutofit/>
            </a:bodyPr>
            <a:lstStyle/>
            <a:p>
              <a:pPr fontAlgn="ctr">
                <a:spcBef>
                  <a:spcPts val="0"/>
                </a:spcBef>
                <a:spcAft>
                  <a:spcPts val="0"/>
                </a:spcAft>
                <a:defRPr/>
              </a:pPr>
              <a:r>
                <a:rPr lang="en-US" sz="2400" b="1" dirty="0" smtClean="0">
                  <a:latin typeface="Huawei Sans" panose="020C0503030203020204" pitchFamily="34" charset="0"/>
                </a:rPr>
                <a:t>Definition</a:t>
              </a:r>
              <a:endParaRPr lang="en-US" sz="2400" b="1" dirty="0">
                <a:latin typeface="Huawei Sans" panose="020C0503030203020204" pitchFamily="34" charset="0"/>
              </a:endParaRPr>
            </a:p>
          </p:txBody>
        </p:sp>
      </p:grpSp>
    </p:spTree>
    <p:extLst>
      <p:ext uri="{BB962C8B-B14F-4D97-AF65-F5344CB8AC3E}">
        <p14:creationId xmlns:p14="http://schemas.microsoft.com/office/powerpoint/2010/main" val="36522424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1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10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10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10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2"/>
</p:tagLst>
</file>

<file path=ppt/tags/tag108.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3"/>
</p:tagLst>
</file>

<file path=ppt/tags/tag109.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110.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3"/>
</p:tagLst>
</file>

<file path=ppt/tags/tag112.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2"/>
</p:tagLst>
</file>

<file path=ppt/tags/tag114.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2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2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2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2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2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3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3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3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3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3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4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4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4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4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4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4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5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5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5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5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5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6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6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6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6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6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6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7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7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7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7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7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8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8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8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8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8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8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9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9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9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9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9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9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9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9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9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0B5C5"/>
        </a:solidFill>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fontAlgn="ctr">
          <a:defRPr dirty="0">
            <a:solidFill>
              <a:schemeClr val="tx1"/>
            </a:solidFill>
            <a:latin typeface="+mj-lt"/>
            <a:ea typeface="方正兰亭黑简体" panose="02000000000000000000" pitchFamily="2" charset="-122"/>
            <a:sym typeface="Huawei Sans" panose="020C05030302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3.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1079</TotalTime>
  <Words>4788</Words>
  <Application>Microsoft Office PowerPoint</Application>
  <PresentationFormat>宽屏</PresentationFormat>
  <Paragraphs>823</Paragraphs>
  <Slides>49</Slides>
  <Notes>49</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49</vt:i4>
      </vt:variant>
    </vt:vector>
  </HeadingPairs>
  <TitlesOfParts>
    <vt:vector size="62" baseType="lpstr">
      <vt:lpstr>Microsoft Yahei</vt:lpstr>
      <vt:lpstr>方正兰亭黑简体</vt:lpstr>
      <vt:lpstr>宋体</vt:lpstr>
      <vt:lpstr>Microsoft YaHei</vt:lpstr>
      <vt:lpstr>Microsoft YaHei</vt:lpstr>
      <vt:lpstr>Arial</vt:lpstr>
      <vt:lpstr>Huawei Sans</vt:lpstr>
      <vt:lpstr>Times New Roman</vt:lpstr>
      <vt:lpstr>Wingdings</vt:lpstr>
      <vt:lpstr>1_标题页模板</vt:lpstr>
      <vt:lpstr>2_自功能页模板</vt:lpstr>
      <vt:lpstr>3_内容页模板</vt:lpstr>
      <vt:lpstr>4_感谢页模板</vt:lpstr>
      <vt:lpstr>Storage System O&amp;M Management</vt:lpstr>
      <vt:lpstr>PowerPoint 演示文稿</vt:lpstr>
      <vt:lpstr>PowerPoint 演示文稿</vt:lpstr>
      <vt:lpstr>PowerPoint 演示文稿</vt:lpstr>
      <vt:lpstr>O&amp;M</vt:lpstr>
      <vt:lpstr>How to Perform O&amp;M</vt:lpstr>
      <vt:lpstr>Event Management</vt:lpstr>
      <vt:lpstr>Event Management Process</vt:lpstr>
      <vt:lpstr>Problem Management</vt:lpstr>
      <vt:lpstr>Problem Management Process</vt:lpstr>
      <vt:lpstr>Change Management</vt:lpstr>
      <vt:lpstr>Change Management Process</vt:lpstr>
      <vt:lpstr>Configuration Management</vt:lpstr>
      <vt:lpstr>Configuration Management Process</vt:lpstr>
      <vt:lpstr>Release Management</vt:lpstr>
      <vt:lpstr>Release Management Process</vt:lpstr>
      <vt:lpstr>PowerPoint 演示文稿</vt:lpstr>
      <vt:lpstr>Components of Huawei Enterprise Storage O&amp;M System</vt:lpstr>
      <vt:lpstr>Main Functions of DeviceManager</vt:lpstr>
      <vt:lpstr>Home Page of DeviceManager</vt:lpstr>
      <vt:lpstr>Introduction to SmartKit</vt:lpstr>
      <vt:lpstr>Home Page of SmartKit</vt:lpstr>
      <vt:lpstr>Introduction to DME</vt:lpstr>
      <vt:lpstr>DME Functions and Features</vt:lpstr>
      <vt:lpstr>Introduction to eSight</vt:lpstr>
      <vt:lpstr>Logical Architecture of eSight</vt:lpstr>
      <vt:lpstr>Introduction to eService</vt:lpstr>
      <vt:lpstr>System Architecture of eService</vt:lpstr>
      <vt:lpstr>PowerPoint 演示文稿</vt:lpstr>
      <vt:lpstr>Routine Maintenance Items</vt:lpstr>
      <vt:lpstr>Quick Maintenance Process</vt:lpstr>
      <vt:lpstr>O&amp;M Scenario 1: Inspection</vt:lpstr>
      <vt:lpstr>Inspection Method</vt:lpstr>
      <vt:lpstr>O&amp;M Scenario 2: Performance Monitoring</vt:lpstr>
      <vt:lpstr>Performance Monitoring Process</vt:lpstr>
      <vt:lpstr>Performance Monitoring Metrics</vt:lpstr>
      <vt:lpstr>Performance Metrics</vt:lpstr>
      <vt:lpstr>O&amp;M Scenario 3: Parts Replacement</vt:lpstr>
      <vt:lpstr>Parts Replacement Procedure</vt:lpstr>
      <vt:lpstr>Replaceable Parts</vt:lpstr>
      <vt:lpstr>Spare Parts Query Assistant</vt:lpstr>
      <vt:lpstr>Key Points for Disk Replacement</vt:lpstr>
      <vt:lpstr>Disk Replacement Using SmartKit</vt:lpstr>
      <vt:lpstr>Disk Replacement Wizard</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183</cp:revision>
  <dcterms:created xsi:type="dcterms:W3CDTF">2018-11-29T10:16:29Z</dcterms:created>
  <dcterms:modified xsi:type="dcterms:W3CDTF">2020-09-24T03:01:36Z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(3)U9aQWeW4j19S3ZOjRYQCj+asayYvaUfSwAxD67A8BSpxl5O3mnPpS7d+XIEv2pHyU3Kh2Zmo
FeEcxVCfBhOI6LbTZTSSzIfvQnn2J/tsZOlX77ucFsSi6PKXBlo5kx6x/wlDyrPdpR056XK5
0WMI0PaFMvrYqkwPSqQBZ0XcJC9X2EwlZmnUFVTMNHIAxB+cXXNczMwyenw2R0v+NY8UsgfS
eZZS1/F+pTILOdiU5Z</vt:lpwstr>
  </property>
  <property fmtid="{D5CDD505-2E9C-101B-9397-08002B2CF9AE}" pid="3" name="_2015_ms_pID_7253431">
    <vt:lpwstr>/l3kk35ZzfPbYnuGV/DvFTfBDRerDDJ5uUr1b9MUG3zJuF+wqMMbtr
Z1b8k2vCtm6eqbCqU1OF5CMnS1JJH9MC6sKWOQIRcHzYR93w46umdpu6yptW7V4YKGbamgin
feHB2ev0DTBokYGYwP4AwSpuEIJo5Kv7qI4v2HutO1Hw4VsCJ3HvW0yqRsQFqh68tO3AocdU
hoqT6Y2a4/2QAneb3xcB2HfsDBNvJWVVK/Im</vt:lpwstr>
  </property>
  <property fmtid="{D5CDD505-2E9C-101B-9397-08002B2CF9AE}" pid="4" name="_2015_ms_pID_7253432">
    <vt:lpwstr>XQ==</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