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3"/>
  </p:notesMasterIdLst>
  <p:handoutMasterIdLst>
    <p:handoutMasterId r:id="rId54"/>
  </p:handoutMasterIdLst>
  <p:sldIdLst>
    <p:sldId id="286" r:id="rId8"/>
    <p:sldId id="287" r:id="rId9"/>
    <p:sldId id="329"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30" r:id="rId41"/>
    <p:sldId id="319" r:id="rId42"/>
    <p:sldId id="320" r:id="rId43"/>
    <p:sldId id="321" r:id="rId44"/>
    <p:sldId id="322" r:id="rId45"/>
    <p:sldId id="323" r:id="rId46"/>
    <p:sldId id="324" r:id="rId47"/>
    <p:sldId id="325" r:id="rId48"/>
    <p:sldId id="326" r:id="rId49"/>
    <p:sldId id="327" r:id="rId50"/>
    <p:sldId id="328" r:id="rId51"/>
    <p:sldId id="285" r:id="rId52"/>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FCC800"/>
    <a:srgbClr val="404040"/>
    <a:srgbClr val="151515"/>
    <a:srgbClr val="C7000B"/>
    <a:srgbClr val="575756"/>
    <a:srgbClr val="FFFFFF"/>
    <a:srgbClr val="DD4654"/>
    <a:srgbClr val="F3D2D5"/>
    <a:srgbClr val="E6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9" autoAdjust="0"/>
    <p:restoredTop sz="80046" autoAdjust="0"/>
  </p:normalViewPr>
  <p:slideViewPr>
    <p:cSldViewPr snapToGrid="0" snapToObjects="1">
      <p:cViewPr varScale="1">
        <p:scale>
          <a:sx n="56" d="100"/>
          <a:sy n="56" d="100"/>
        </p:scale>
        <p:origin x="107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768" y="6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05D9-40AE-40CA-BEFC-5D05332BC6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4685989-D284-40A5-804D-F87675310917}">
      <dgm:prSet phldrT="[文本]" custT="1"/>
      <dgm:spPr>
        <a:noFill/>
        <a:ln w="19050">
          <a:solidFill>
            <a:schemeClr val="tx1"/>
          </a:solidFill>
        </a:ln>
      </dgm:spPr>
      <dgm:t>
        <a:bodyPr/>
        <a:lstStyle/>
        <a:p>
          <a:r>
            <a:rPr sz="2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t>
          </a:r>
          <a:r>
            <a:rPr sz="24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solution</a:t>
          </a:r>
          <a:endParaRPr lang="zh-CN" altLang="en-US" sz="2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B4B2E270-CB61-43B5-A917-25D2D7AA55A5}" type="parTrans" cxnId="{F1F7D601-57A8-4A8F-BD67-292B6B9A55F4}">
      <dgm:prSet/>
      <dgm:spPr/>
      <dgm:t>
        <a:bodyPr/>
        <a:lstStyle/>
        <a:p>
          <a:endParaRPr lang="zh-CN" altLang="en-US" sz="1400">
            <a:latin typeface="Huawei Sans" panose="020C0503030203020204" pitchFamily="34" charset="0"/>
            <a:cs typeface="Huawei Sans" panose="020C0503030203020204" pitchFamily="34" charset="0"/>
          </a:endParaRPr>
        </a:p>
      </dgm:t>
    </dgm:pt>
    <dgm:pt modelId="{0BD0CDA0-3C09-41E9-A671-C54B9D5759BA}" type="sibTrans" cxnId="{F1F7D601-57A8-4A8F-BD67-292B6B9A55F4}">
      <dgm:prSet/>
      <dgm:spPr/>
      <dgm:t>
        <a:bodyPr/>
        <a:lstStyle/>
        <a:p>
          <a:endParaRPr lang="zh-CN" altLang="en-US" sz="1400">
            <a:latin typeface="Huawei Sans" panose="020C0503030203020204" pitchFamily="34" charset="0"/>
            <a:cs typeface="Huawei Sans" panose="020C0503030203020204" pitchFamily="34" charset="0"/>
          </a:endParaRPr>
        </a:p>
      </dgm:t>
    </dgm:pt>
    <dgm:pt modelId="{D2828A7E-1D9B-47A7-B40E-36503F3A6EB0}">
      <dgm:prSet phldrT="[文本]" custT="1"/>
      <dgm:spPr>
        <a:noFill/>
        <a:ln w="19050">
          <a:solidFill>
            <a:schemeClr val="tx1"/>
          </a:solidFill>
        </a:ln>
      </dgm:spPr>
      <dgm:t>
        <a:bodyPr/>
        <a:lstStyle/>
        <a:p>
          <a:r>
            <a:rPr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Overview</a:t>
          </a:r>
          <a:endParaRPr lang="en-US" altLang="zh-CN" sz="1800" b="1"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FFDB2B27-189D-4A05-9D0B-855BC257C7E4}" type="parTrans" cxnId="{AD6B8831-4B3D-40EC-A5EF-1515C952A3CC}">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9C058CEB-72FB-4BA1-98D1-E1BBA6A0A88B}" type="sibTrans" cxnId="{AD6B8831-4B3D-40EC-A5EF-1515C952A3CC}">
      <dgm:prSet/>
      <dgm:spPr/>
      <dgm:t>
        <a:bodyPr/>
        <a:lstStyle/>
        <a:p>
          <a:endParaRPr lang="zh-CN" altLang="en-US" sz="1400">
            <a:latin typeface="Huawei Sans" panose="020C0503030203020204" pitchFamily="34" charset="0"/>
            <a:cs typeface="Huawei Sans" panose="020C0503030203020204" pitchFamily="34" charset="0"/>
          </a:endParaRPr>
        </a:p>
      </dgm:t>
    </dgm:pt>
    <dgm:pt modelId="{A93CAA9A-A072-4E96-9CBB-FA418F43B029}">
      <dgm:prSet phldrT="[文本]" custT="1"/>
      <dgm:spPr>
        <a:noFill/>
        <a:ln w="19050">
          <a:solidFill>
            <a:schemeClr val="tx1"/>
          </a:solidFill>
        </a:ln>
      </dgm:spPr>
      <dgm:t>
        <a:bodyPr/>
        <a:lstStyle/>
        <a:p>
          <a:r>
            <a:rPr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Architecture</a:t>
          </a:r>
          <a:endParaRPr lang="en-US" altLang="zh-CN" sz="1800" b="1"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CADD7AFD-407D-41E0-AC0B-D5967572D22B}" type="parTrans" cxnId="{505F243A-0EBC-4347-B291-C495B16CB187}">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EFC97CA8-C037-41F5-8F2B-E5A924C901FF}" type="sibTrans" cxnId="{505F243A-0EBC-4347-B291-C495B16CB187}">
      <dgm:prSet/>
      <dgm:spPr/>
      <dgm:t>
        <a:bodyPr/>
        <a:lstStyle/>
        <a:p>
          <a:endParaRPr lang="zh-CN" altLang="en-US" sz="1400">
            <a:latin typeface="Huawei Sans" panose="020C0503030203020204" pitchFamily="34" charset="0"/>
            <a:cs typeface="Huawei Sans" panose="020C0503030203020204" pitchFamily="34" charset="0"/>
          </a:endParaRPr>
        </a:p>
      </dgm:t>
    </dgm:pt>
    <dgm:pt modelId="{C3483FA0-D115-4086-96B5-EC436C95583A}">
      <dgm:prSet phldrT="[文本]" custT="1"/>
      <dgm:spPr>
        <a:noFill/>
        <a:ln w="19050">
          <a:solidFill>
            <a:schemeClr val="tx1"/>
          </a:solidFill>
        </a:ln>
      </dgm:spPr>
      <dgm:t>
        <a:bodyPr/>
        <a:lstStyle/>
        <a:p>
          <a:r>
            <a:rPr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Network</a:t>
          </a:r>
          <a:endParaRPr lang="en-US" altLang="zh-CN" sz="1800" b="1"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3437631B-BD37-4AF1-BCDB-9049012F4B3F}" type="parTrans" cxnId="{5550DAD0-23A1-4482-81AF-0F181BFE7E08}">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C5D7FA3D-C51D-4C61-B6E1-61D06D21AF00}" type="sibTrans" cxnId="{5550DAD0-23A1-4482-81AF-0F181BFE7E08}">
      <dgm:prSet/>
      <dgm:spPr/>
      <dgm:t>
        <a:bodyPr/>
        <a:lstStyle/>
        <a:p>
          <a:endParaRPr lang="zh-CN" altLang="en-US" sz="1400">
            <a:latin typeface="Huawei Sans" panose="020C0503030203020204" pitchFamily="34" charset="0"/>
            <a:cs typeface="Huawei Sans" panose="020C0503030203020204" pitchFamily="34" charset="0"/>
          </a:endParaRPr>
        </a:p>
      </dgm:t>
    </dgm:pt>
    <dgm:pt modelId="{E12C1CFE-CAFA-4885-817D-298D7BE92354}">
      <dgm:prSet phldrT="[文本]" custT="1"/>
      <dgm:spPr>
        <a:noFill/>
        <a:ln w="19050">
          <a:solidFill>
            <a:schemeClr val="tx1"/>
          </a:solidFill>
        </a:ln>
      </dgm:spPr>
      <dgm:t>
        <a:bodyPr/>
        <a:lstStyle/>
        <a:p>
          <a:r>
            <a:rPr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Common technologies</a:t>
          </a:r>
          <a:endParaRPr lang="en-US" altLang="zh-CN" sz="1800" b="1"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312F6995-AC21-4402-A52E-F28E86E9EA91}" type="parTrans" cxnId="{C274BEA8-76B5-464F-9BAB-94341515A8FB}">
      <dgm:prSet/>
      <dgm:spPr/>
      <dgm:t>
        <a:bodyPr/>
        <a:lstStyle/>
        <a:p>
          <a:endParaRPr lang="zh-CN" altLang="en-US">
            <a:latin typeface="Huawei Sans" panose="020C0503030203020204" pitchFamily="34" charset="0"/>
            <a:cs typeface="Huawei Sans" panose="020C0503030203020204" pitchFamily="34" charset="0"/>
          </a:endParaRPr>
        </a:p>
      </dgm:t>
    </dgm:pt>
    <dgm:pt modelId="{165CCD3A-4EAB-45EB-9731-7CD5F2BE7641}" type="sibTrans" cxnId="{C274BEA8-76B5-464F-9BAB-94341515A8FB}">
      <dgm:prSet/>
      <dgm:spPr/>
      <dgm:t>
        <a:bodyPr/>
        <a:lstStyle/>
        <a:p>
          <a:endParaRPr lang="zh-CN" altLang="en-US">
            <a:latin typeface="Huawei Sans" panose="020C0503030203020204" pitchFamily="34" charset="0"/>
            <a:cs typeface="Huawei Sans" panose="020C0503030203020204" pitchFamily="34" charset="0"/>
          </a:endParaRPr>
        </a:p>
      </dgm:t>
    </dgm:pt>
    <dgm:pt modelId="{22F30D3E-C500-414B-9808-DAAB0213EC16}">
      <dgm:prSet phldrT="[文本]" custT="1"/>
      <dgm:spPr>
        <a:noFill/>
        <a:ln w="19050">
          <a:solidFill>
            <a:schemeClr val="tx1"/>
          </a:solidFill>
        </a:ln>
      </dgm:spPr>
      <dgm:t>
        <a:bodyPr/>
        <a:lstStyle/>
        <a:p>
          <a:r>
            <a:rPr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Applications</a:t>
          </a:r>
          <a:endParaRPr lang="en-US" altLang="zh-CN" sz="18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dgm:t>
    </dgm:pt>
    <dgm:pt modelId="{D500F7D7-6547-43B6-8AC0-84D3805EE88C}" type="parTrans" cxnId="{60EA9123-93D8-4534-B6D3-C51D2C7E50E1}">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43E7BC7D-A394-480D-ABC8-FB35329340F2}" type="sibTrans" cxnId="{60EA9123-93D8-4534-B6D3-C51D2C7E50E1}">
      <dgm:prSet/>
      <dgm:spPr/>
      <dgm:t>
        <a:bodyPr/>
        <a:lstStyle/>
        <a:p>
          <a:endParaRPr lang="zh-CN" altLang="en-US">
            <a:latin typeface="Huawei Sans" panose="020C0503030203020204" pitchFamily="34" charset="0"/>
            <a:cs typeface="Huawei Sans" panose="020C0503030203020204" pitchFamily="34" charset="0"/>
          </a:endParaRPr>
        </a:p>
      </dgm:t>
    </dgm:pt>
    <dgm:pt modelId="{F6F9C224-13E1-4566-A58C-19488BDB1662}" type="pres">
      <dgm:prSet presAssocID="{9CF905D9-40AE-40CA-BEFC-5D05332BC6A3}" presName="hierChild1" presStyleCnt="0">
        <dgm:presLayoutVars>
          <dgm:orgChart val="1"/>
          <dgm:chPref val="1"/>
          <dgm:dir/>
          <dgm:animOne val="branch"/>
          <dgm:animLvl val="lvl"/>
          <dgm:resizeHandles/>
        </dgm:presLayoutVars>
      </dgm:prSet>
      <dgm:spPr/>
      <dgm:t>
        <a:bodyPr/>
        <a:lstStyle/>
        <a:p>
          <a:endParaRPr lang="zh-CN" altLang="en-US"/>
        </a:p>
      </dgm:t>
    </dgm:pt>
    <dgm:pt modelId="{202B3AF6-A2AC-4A38-A425-7D4F5225CE88}" type="pres">
      <dgm:prSet presAssocID="{64685989-D284-40A5-804D-F87675310917}" presName="hierRoot1" presStyleCnt="0">
        <dgm:presLayoutVars>
          <dgm:hierBranch val="init"/>
        </dgm:presLayoutVars>
      </dgm:prSet>
      <dgm:spPr/>
    </dgm:pt>
    <dgm:pt modelId="{74A3DC6F-20BA-417C-BCC8-0D607D0A2538}" type="pres">
      <dgm:prSet presAssocID="{64685989-D284-40A5-804D-F87675310917}" presName="rootComposite1" presStyleCnt="0"/>
      <dgm:spPr/>
    </dgm:pt>
    <dgm:pt modelId="{BC48D57D-7B5A-4B36-B8F6-D7B0104BC14D}" type="pres">
      <dgm:prSet presAssocID="{64685989-D284-40A5-804D-F87675310917}" presName="rootText1" presStyleLbl="node0" presStyleIdx="0" presStyleCnt="1" custScaleX="134973" custScaleY="98439">
        <dgm:presLayoutVars>
          <dgm:chPref val="3"/>
        </dgm:presLayoutVars>
      </dgm:prSet>
      <dgm:spPr/>
      <dgm:t>
        <a:bodyPr/>
        <a:lstStyle/>
        <a:p>
          <a:endParaRPr lang="zh-CN" altLang="en-US"/>
        </a:p>
      </dgm:t>
    </dgm:pt>
    <dgm:pt modelId="{7B05D844-3177-4DE2-8E1A-36BF6211F021}" type="pres">
      <dgm:prSet presAssocID="{64685989-D284-40A5-804D-F87675310917}" presName="rootConnector1" presStyleLbl="node1" presStyleIdx="0" presStyleCnt="0"/>
      <dgm:spPr/>
      <dgm:t>
        <a:bodyPr/>
        <a:lstStyle/>
        <a:p>
          <a:endParaRPr lang="zh-CN" altLang="en-US"/>
        </a:p>
      </dgm:t>
    </dgm:pt>
    <dgm:pt modelId="{C3D83618-8A60-45F7-BDED-568172AB653D}" type="pres">
      <dgm:prSet presAssocID="{64685989-D284-40A5-804D-F87675310917}" presName="hierChild2" presStyleCnt="0"/>
      <dgm:spPr/>
    </dgm:pt>
    <dgm:pt modelId="{38C2DA23-BEB1-403D-AD50-2DCDEC1A32AC}" type="pres">
      <dgm:prSet presAssocID="{FFDB2B27-189D-4A05-9D0B-855BC257C7E4}" presName="Name64" presStyleLbl="parChTrans1D2" presStyleIdx="0" presStyleCnt="5"/>
      <dgm:spPr/>
      <dgm:t>
        <a:bodyPr/>
        <a:lstStyle/>
        <a:p>
          <a:endParaRPr lang="zh-CN" altLang="en-US"/>
        </a:p>
      </dgm:t>
    </dgm:pt>
    <dgm:pt modelId="{D4652A91-F7C5-4165-AAD0-0DAD2E8B3E99}" type="pres">
      <dgm:prSet presAssocID="{D2828A7E-1D9B-47A7-B40E-36503F3A6EB0}" presName="hierRoot2" presStyleCnt="0">
        <dgm:presLayoutVars>
          <dgm:hierBranch val="init"/>
        </dgm:presLayoutVars>
      </dgm:prSet>
      <dgm:spPr/>
    </dgm:pt>
    <dgm:pt modelId="{5A8BF25B-29EB-4CF7-87BC-02A1F2FFE7C3}" type="pres">
      <dgm:prSet presAssocID="{D2828A7E-1D9B-47A7-B40E-36503F3A6EB0}" presName="rootComposite" presStyleCnt="0"/>
      <dgm:spPr/>
    </dgm:pt>
    <dgm:pt modelId="{348C7642-B083-4C42-B2DB-E5AE8DABC1A3}" type="pres">
      <dgm:prSet presAssocID="{D2828A7E-1D9B-47A7-B40E-36503F3A6EB0}" presName="rootText" presStyleLbl="node2" presStyleIdx="0" presStyleCnt="5">
        <dgm:presLayoutVars>
          <dgm:chPref val="3"/>
        </dgm:presLayoutVars>
      </dgm:prSet>
      <dgm:spPr/>
      <dgm:t>
        <a:bodyPr/>
        <a:lstStyle/>
        <a:p>
          <a:endParaRPr lang="zh-CN" altLang="en-US"/>
        </a:p>
      </dgm:t>
    </dgm:pt>
    <dgm:pt modelId="{751299F5-C1AD-4521-AF7B-F8287A8BD7C8}" type="pres">
      <dgm:prSet presAssocID="{D2828A7E-1D9B-47A7-B40E-36503F3A6EB0}" presName="rootConnector" presStyleLbl="node2" presStyleIdx="0" presStyleCnt="5"/>
      <dgm:spPr/>
      <dgm:t>
        <a:bodyPr/>
        <a:lstStyle/>
        <a:p>
          <a:endParaRPr lang="zh-CN" altLang="en-US"/>
        </a:p>
      </dgm:t>
    </dgm:pt>
    <dgm:pt modelId="{9CA8FB9E-5718-4391-93AF-18BC24307782}" type="pres">
      <dgm:prSet presAssocID="{D2828A7E-1D9B-47A7-B40E-36503F3A6EB0}" presName="hierChild4" presStyleCnt="0"/>
      <dgm:spPr/>
    </dgm:pt>
    <dgm:pt modelId="{53ED7878-6424-4CB7-8412-BA7F476A2768}" type="pres">
      <dgm:prSet presAssocID="{D2828A7E-1D9B-47A7-B40E-36503F3A6EB0}" presName="hierChild5" presStyleCnt="0"/>
      <dgm:spPr/>
    </dgm:pt>
    <dgm:pt modelId="{C3F7FC10-9E2B-43D1-8C93-486C2EF0F73D}" type="pres">
      <dgm:prSet presAssocID="{CADD7AFD-407D-41E0-AC0B-D5967572D22B}" presName="Name64" presStyleLbl="parChTrans1D2" presStyleIdx="1" presStyleCnt="5"/>
      <dgm:spPr/>
      <dgm:t>
        <a:bodyPr/>
        <a:lstStyle/>
        <a:p>
          <a:endParaRPr lang="zh-CN" altLang="en-US"/>
        </a:p>
      </dgm:t>
    </dgm:pt>
    <dgm:pt modelId="{FFFF341D-E33B-4BED-9D16-F56EED1BDDAA}" type="pres">
      <dgm:prSet presAssocID="{A93CAA9A-A072-4E96-9CBB-FA418F43B029}" presName="hierRoot2" presStyleCnt="0">
        <dgm:presLayoutVars>
          <dgm:hierBranch val="init"/>
        </dgm:presLayoutVars>
      </dgm:prSet>
      <dgm:spPr/>
    </dgm:pt>
    <dgm:pt modelId="{FBDFA6D0-853D-4218-9DAD-66A750F73A91}" type="pres">
      <dgm:prSet presAssocID="{A93CAA9A-A072-4E96-9CBB-FA418F43B029}" presName="rootComposite" presStyleCnt="0"/>
      <dgm:spPr/>
    </dgm:pt>
    <dgm:pt modelId="{D61EDA54-D082-48C9-8DD5-1C387D45C940}" type="pres">
      <dgm:prSet presAssocID="{A93CAA9A-A072-4E96-9CBB-FA418F43B029}" presName="rootText" presStyleLbl="node2" presStyleIdx="1" presStyleCnt="5">
        <dgm:presLayoutVars>
          <dgm:chPref val="3"/>
        </dgm:presLayoutVars>
      </dgm:prSet>
      <dgm:spPr/>
      <dgm:t>
        <a:bodyPr/>
        <a:lstStyle/>
        <a:p>
          <a:endParaRPr lang="zh-CN" altLang="en-US"/>
        </a:p>
      </dgm:t>
    </dgm:pt>
    <dgm:pt modelId="{F7D95AD1-3DBC-4487-B3C0-BB171CEE0661}" type="pres">
      <dgm:prSet presAssocID="{A93CAA9A-A072-4E96-9CBB-FA418F43B029}" presName="rootConnector" presStyleLbl="node2" presStyleIdx="1" presStyleCnt="5"/>
      <dgm:spPr/>
      <dgm:t>
        <a:bodyPr/>
        <a:lstStyle/>
        <a:p>
          <a:endParaRPr lang="zh-CN" altLang="en-US"/>
        </a:p>
      </dgm:t>
    </dgm:pt>
    <dgm:pt modelId="{06B2C307-293E-4998-8DB4-E8038C57670F}" type="pres">
      <dgm:prSet presAssocID="{A93CAA9A-A072-4E96-9CBB-FA418F43B029}" presName="hierChild4" presStyleCnt="0"/>
      <dgm:spPr/>
    </dgm:pt>
    <dgm:pt modelId="{CD45A163-3BBD-4547-9E69-EF2EE7EBFF25}" type="pres">
      <dgm:prSet presAssocID="{A93CAA9A-A072-4E96-9CBB-FA418F43B029}" presName="hierChild5" presStyleCnt="0"/>
      <dgm:spPr/>
    </dgm:pt>
    <dgm:pt modelId="{548C51C7-187C-4E33-B964-3A76E9CD1A56}" type="pres">
      <dgm:prSet presAssocID="{3437631B-BD37-4AF1-BCDB-9049012F4B3F}" presName="Name64" presStyleLbl="parChTrans1D2" presStyleIdx="2" presStyleCnt="5"/>
      <dgm:spPr/>
      <dgm:t>
        <a:bodyPr/>
        <a:lstStyle/>
        <a:p>
          <a:endParaRPr lang="zh-CN" altLang="en-US"/>
        </a:p>
      </dgm:t>
    </dgm:pt>
    <dgm:pt modelId="{02E62323-00E9-46C8-B5BC-496E3CED28A7}" type="pres">
      <dgm:prSet presAssocID="{C3483FA0-D115-4086-96B5-EC436C95583A}" presName="hierRoot2" presStyleCnt="0">
        <dgm:presLayoutVars>
          <dgm:hierBranch val="init"/>
        </dgm:presLayoutVars>
      </dgm:prSet>
      <dgm:spPr/>
    </dgm:pt>
    <dgm:pt modelId="{93FA22FA-4C06-45A3-8B17-ED8F9D8D84F2}" type="pres">
      <dgm:prSet presAssocID="{C3483FA0-D115-4086-96B5-EC436C95583A}" presName="rootComposite" presStyleCnt="0"/>
      <dgm:spPr/>
    </dgm:pt>
    <dgm:pt modelId="{9374CAC0-99B7-4E31-B4C3-946C92506BE3}" type="pres">
      <dgm:prSet presAssocID="{C3483FA0-D115-4086-96B5-EC436C95583A}" presName="rootText" presStyleLbl="node2" presStyleIdx="2" presStyleCnt="5">
        <dgm:presLayoutVars>
          <dgm:chPref val="3"/>
        </dgm:presLayoutVars>
      </dgm:prSet>
      <dgm:spPr/>
      <dgm:t>
        <a:bodyPr/>
        <a:lstStyle/>
        <a:p>
          <a:endParaRPr lang="zh-CN" altLang="en-US"/>
        </a:p>
      </dgm:t>
    </dgm:pt>
    <dgm:pt modelId="{55580C28-4EC7-4C4F-AF6D-0EE04E27361B}" type="pres">
      <dgm:prSet presAssocID="{C3483FA0-D115-4086-96B5-EC436C95583A}" presName="rootConnector" presStyleLbl="node2" presStyleIdx="2" presStyleCnt="5"/>
      <dgm:spPr/>
      <dgm:t>
        <a:bodyPr/>
        <a:lstStyle/>
        <a:p>
          <a:endParaRPr lang="zh-CN" altLang="en-US"/>
        </a:p>
      </dgm:t>
    </dgm:pt>
    <dgm:pt modelId="{15E32BEF-0A9E-4FE9-A157-6847659B9720}" type="pres">
      <dgm:prSet presAssocID="{C3483FA0-D115-4086-96B5-EC436C95583A}" presName="hierChild4" presStyleCnt="0"/>
      <dgm:spPr/>
    </dgm:pt>
    <dgm:pt modelId="{DF2458CB-197D-4595-A4CB-05F998648848}" type="pres">
      <dgm:prSet presAssocID="{C3483FA0-D115-4086-96B5-EC436C95583A}" presName="hierChild5" presStyleCnt="0"/>
      <dgm:spPr/>
    </dgm:pt>
    <dgm:pt modelId="{42E0771C-7699-47A4-9ABD-B50779DA7B97}" type="pres">
      <dgm:prSet presAssocID="{312F6995-AC21-4402-A52E-F28E86E9EA91}" presName="Name64" presStyleLbl="parChTrans1D2" presStyleIdx="3" presStyleCnt="5"/>
      <dgm:spPr/>
      <dgm:t>
        <a:bodyPr/>
        <a:lstStyle/>
        <a:p>
          <a:endParaRPr lang="zh-CN" altLang="en-US"/>
        </a:p>
      </dgm:t>
    </dgm:pt>
    <dgm:pt modelId="{FA2612AD-6D8A-4143-B33C-5CEB58B47D96}" type="pres">
      <dgm:prSet presAssocID="{E12C1CFE-CAFA-4885-817D-298D7BE92354}" presName="hierRoot2" presStyleCnt="0">
        <dgm:presLayoutVars>
          <dgm:hierBranch val="init"/>
        </dgm:presLayoutVars>
      </dgm:prSet>
      <dgm:spPr/>
    </dgm:pt>
    <dgm:pt modelId="{4FED7045-C2EB-4D92-ADD8-2209B5BC6029}" type="pres">
      <dgm:prSet presAssocID="{E12C1CFE-CAFA-4885-817D-298D7BE92354}" presName="rootComposite" presStyleCnt="0"/>
      <dgm:spPr/>
    </dgm:pt>
    <dgm:pt modelId="{FCB8A75B-A625-423D-9DA1-CFFE1CDAFB97}" type="pres">
      <dgm:prSet presAssocID="{E12C1CFE-CAFA-4885-817D-298D7BE92354}" presName="rootText" presStyleLbl="node2" presStyleIdx="3" presStyleCnt="5">
        <dgm:presLayoutVars>
          <dgm:chPref val="3"/>
        </dgm:presLayoutVars>
      </dgm:prSet>
      <dgm:spPr/>
      <dgm:t>
        <a:bodyPr/>
        <a:lstStyle/>
        <a:p>
          <a:endParaRPr lang="zh-CN" altLang="en-US"/>
        </a:p>
      </dgm:t>
    </dgm:pt>
    <dgm:pt modelId="{BFE5E26B-B8CF-42D6-8FC9-DCD0264340CC}" type="pres">
      <dgm:prSet presAssocID="{E12C1CFE-CAFA-4885-817D-298D7BE92354}" presName="rootConnector" presStyleLbl="node2" presStyleIdx="3" presStyleCnt="5"/>
      <dgm:spPr/>
      <dgm:t>
        <a:bodyPr/>
        <a:lstStyle/>
        <a:p>
          <a:endParaRPr lang="zh-CN" altLang="en-US"/>
        </a:p>
      </dgm:t>
    </dgm:pt>
    <dgm:pt modelId="{305E1131-15F5-47B5-B9D0-E54D788608D9}" type="pres">
      <dgm:prSet presAssocID="{E12C1CFE-CAFA-4885-817D-298D7BE92354}" presName="hierChild4" presStyleCnt="0"/>
      <dgm:spPr/>
    </dgm:pt>
    <dgm:pt modelId="{DD5E468E-CE6C-4EA7-825A-01CB63652400}" type="pres">
      <dgm:prSet presAssocID="{E12C1CFE-CAFA-4885-817D-298D7BE92354}" presName="hierChild5" presStyleCnt="0"/>
      <dgm:spPr/>
    </dgm:pt>
    <dgm:pt modelId="{E67D7732-6A9E-458D-AC94-269E5853536D}" type="pres">
      <dgm:prSet presAssocID="{D500F7D7-6547-43B6-8AC0-84D3805EE88C}" presName="Name64" presStyleLbl="parChTrans1D2" presStyleIdx="4" presStyleCnt="5"/>
      <dgm:spPr/>
      <dgm:t>
        <a:bodyPr/>
        <a:lstStyle/>
        <a:p>
          <a:endParaRPr lang="zh-CN" altLang="en-US"/>
        </a:p>
      </dgm:t>
    </dgm:pt>
    <dgm:pt modelId="{A0D5BD8B-7AC4-4CF4-9669-1EC866FE0B5D}" type="pres">
      <dgm:prSet presAssocID="{22F30D3E-C500-414B-9808-DAAB0213EC16}" presName="hierRoot2" presStyleCnt="0">
        <dgm:presLayoutVars>
          <dgm:hierBranch val="init"/>
        </dgm:presLayoutVars>
      </dgm:prSet>
      <dgm:spPr/>
    </dgm:pt>
    <dgm:pt modelId="{F159FB34-DBF3-4B8A-B477-B18987D123B8}" type="pres">
      <dgm:prSet presAssocID="{22F30D3E-C500-414B-9808-DAAB0213EC16}" presName="rootComposite" presStyleCnt="0"/>
      <dgm:spPr/>
    </dgm:pt>
    <dgm:pt modelId="{8E8310E3-F3EC-4363-953E-C1DF52B1D1A8}" type="pres">
      <dgm:prSet presAssocID="{22F30D3E-C500-414B-9808-DAAB0213EC16}" presName="rootText" presStyleLbl="node2" presStyleIdx="4" presStyleCnt="5">
        <dgm:presLayoutVars>
          <dgm:chPref val="3"/>
        </dgm:presLayoutVars>
      </dgm:prSet>
      <dgm:spPr/>
      <dgm:t>
        <a:bodyPr/>
        <a:lstStyle/>
        <a:p>
          <a:endParaRPr lang="zh-CN" altLang="en-US"/>
        </a:p>
      </dgm:t>
    </dgm:pt>
    <dgm:pt modelId="{5653BC23-5307-4555-84F2-9371B18C32D4}" type="pres">
      <dgm:prSet presAssocID="{22F30D3E-C500-414B-9808-DAAB0213EC16}" presName="rootConnector" presStyleLbl="node2" presStyleIdx="4" presStyleCnt="5"/>
      <dgm:spPr/>
      <dgm:t>
        <a:bodyPr/>
        <a:lstStyle/>
        <a:p>
          <a:endParaRPr lang="zh-CN" altLang="en-US"/>
        </a:p>
      </dgm:t>
    </dgm:pt>
    <dgm:pt modelId="{6860BA5F-F86D-4F46-AAA3-2A8FC3523D41}" type="pres">
      <dgm:prSet presAssocID="{22F30D3E-C500-414B-9808-DAAB0213EC16}" presName="hierChild4" presStyleCnt="0"/>
      <dgm:spPr/>
    </dgm:pt>
    <dgm:pt modelId="{975C2854-DCEF-4909-9EBD-62893F08C154}" type="pres">
      <dgm:prSet presAssocID="{22F30D3E-C500-414B-9808-DAAB0213EC16}" presName="hierChild5" presStyleCnt="0"/>
      <dgm:spPr/>
    </dgm:pt>
    <dgm:pt modelId="{928AF123-F52E-4D52-82FF-F46D67824D4F}" type="pres">
      <dgm:prSet presAssocID="{64685989-D284-40A5-804D-F87675310917}" presName="hierChild3" presStyleCnt="0"/>
      <dgm:spPr/>
    </dgm:pt>
  </dgm:ptLst>
  <dgm:cxnLst>
    <dgm:cxn modelId="{0D292FEA-F057-4D18-AE21-C3EEBD91347B}" type="presOf" srcId="{D500F7D7-6547-43B6-8AC0-84D3805EE88C}" destId="{E67D7732-6A9E-458D-AC94-269E5853536D}" srcOrd="0" destOrd="0" presId="urn:microsoft.com/office/officeart/2009/3/layout/HorizontalOrganizationChart"/>
    <dgm:cxn modelId="{F6666915-4BB8-428A-99C6-1DC877C92121}" type="presOf" srcId="{E12C1CFE-CAFA-4885-817D-298D7BE92354}" destId="{BFE5E26B-B8CF-42D6-8FC9-DCD0264340CC}" srcOrd="1" destOrd="0" presId="urn:microsoft.com/office/officeart/2009/3/layout/HorizontalOrganizationChart"/>
    <dgm:cxn modelId="{8E965D6E-FF33-4DC0-9952-1B2F56705760}" type="presOf" srcId="{A93CAA9A-A072-4E96-9CBB-FA418F43B029}" destId="{F7D95AD1-3DBC-4487-B3C0-BB171CEE0661}" srcOrd="1" destOrd="0" presId="urn:microsoft.com/office/officeart/2009/3/layout/HorizontalOrganizationChart"/>
    <dgm:cxn modelId="{F8931388-D327-4CFD-B3A3-0A4F49BD94CB}" type="presOf" srcId="{A93CAA9A-A072-4E96-9CBB-FA418F43B029}" destId="{D61EDA54-D082-48C9-8DD5-1C387D45C940}" srcOrd="0" destOrd="0" presId="urn:microsoft.com/office/officeart/2009/3/layout/HorizontalOrganizationChart"/>
    <dgm:cxn modelId="{31CDF6B7-17EF-42FC-A413-9721D7FE4350}" type="presOf" srcId="{CADD7AFD-407D-41E0-AC0B-D5967572D22B}" destId="{C3F7FC10-9E2B-43D1-8C93-486C2EF0F73D}" srcOrd="0" destOrd="0" presId="urn:microsoft.com/office/officeart/2009/3/layout/HorizontalOrganizationChart"/>
    <dgm:cxn modelId="{2D3E9CF2-83D2-4C9A-A106-FBC2A1D16D64}" type="presOf" srcId="{22F30D3E-C500-414B-9808-DAAB0213EC16}" destId="{5653BC23-5307-4555-84F2-9371B18C32D4}" srcOrd="1" destOrd="0" presId="urn:microsoft.com/office/officeart/2009/3/layout/HorizontalOrganizationChart"/>
    <dgm:cxn modelId="{0557F170-5191-40AE-9CC5-0F46E6D17251}" type="presOf" srcId="{FFDB2B27-189D-4A05-9D0B-855BC257C7E4}" destId="{38C2DA23-BEB1-403D-AD50-2DCDEC1A32AC}" srcOrd="0" destOrd="0" presId="urn:microsoft.com/office/officeart/2009/3/layout/HorizontalOrganizationChart"/>
    <dgm:cxn modelId="{9213A134-3A4D-431D-9F7E-9FC722637A12}" type="presOf" srcId="{C3483FA0-D115-4086-96B5-EC436C95583A}" destId="{9374CAC0-99B7-4E31-B4C3-946C92506BE3}" srcOrd="0" destOrd="0" presId="urn:microsoft.com/office/officeart/2009/3/layout/HorizontalOrganizationChart"/>
    <dgm:cxn modelId="{DC415EDB-999E-4508-AE23-7F48DDE508C3}" type="presOf" srcId="{E12C1CFE-CAFA-4885-817D-298D7BE92354}" destId="{FCB8A75B-A625-423D-9DA1-CFFE1CDAFB97}" srcOrd="0" destOrd="0" presId="urn:microsoft.com/office/officeart/2009/3/layout/HorizontalOrganizationChart"/>
    <dgm:cxn modelId="{FF3A1DE5-C424-4C71-B636-E6DF85F194F7}" type="presOf" srcId="{64685989-D284-40A5-804D-F87675310917}" destId="{7B05D844-3177-4DE2-8E1A-36BF6211F021}" srcOrd="1" destOrd="0" presId="urn:microsoft.com/office/officeart/2009/3/layout/HorizontalOrganizationChart"/>
    <dgm:cxn modelId="{9F1AA7B1-41AC-4392-A740-FD4A2BE398D7}" type="presOf" srcId="{312F6995-AC21-4402-A52E-F28E86E9EA91}" destId="{42E0771C-7699-47A4-9ABD-B50779DA7B97}" srcOrd="0" destOrd="0" presId="urn:microsoft.com/office/officeart/2009/3/layout/HorizontalOrganizationChart"/>
    <dgm:cxn modelId="{60EA9123-93D8-4534-B6D3-C51D2C7E50E1}" srcId="{64685989-D284-40A5-804D-F87675310917}" destId="{22F30D3E-C500-414B-9808-DAAB0213EC16}" srcOrd="4" destOrd="0" parTransId="{D500F7D7-6547-43B6-8AC0-84D3805EE88C}" sibTransId="{43E7BC7D-A394-480D-ABC8-FB35329340F2}"/>
    <dgm:cxn modelId="{5E6F38E6-7847-476B-A619-13C99A96030B}" type="presOf" srcId="{22F30D3E-C500-414B-9808-DAAB0213EC16}" destId="{8E8310E3-F3EC-4363-953E-C1DF52B1D1A8}" srcOrd="0" destOrd="0" presId="urn:microsoft.com/office/officeart/2009/3/layout/HorizontalOrganizationChart"/>
    <dgm:cxn modelId="{9C4D832E-6FDE-4FEC-B821-A08702C09B04}" type="presOf" srcId="{3437631B-BD37-4AF1-BCDB-9049012F4B3F}" destId="{548C51C7-187C-4E33-B964-3A76E9CD1A56}" srcOrd="0" destOrd="0" presId="urn:microsoft.com/office/officeart/2009/3/layout/HorizontalOrganizationChart"/>
    <dgm:cxn modelId="{6F2C8D3A-9146-4831-9542-B83C79D86315}" type="presOf" srcId="{C3483FA0-D115-4086-96B5-EC436C95583A}" destId="{55580C28-4EC7-4C4F-AF6D-0EE04E27361B}" srcOrd="1" destOrd="0" presId="urn:microsoft.com/office/officeart/2009/3/layout/HorizontalOrganizationChart"/>
    <dgm:cxn modelId="{5550DAD0-23A1-4482-81AF-0F181BFE7E08}" srcId="{64685989-D284-40A5-804D-F87675310917}" destId="{C3483FA0-D115-4086-96B5-EC436C95583A}" srcOrd="2" destOrd="0" parTransId="{3437631B-BD37-4AF1-BCDB-9049012F4B3F}" sibTransId="{C5D7FA3D-C51D-4C61-B6E1-61D06D21AF00}"/>
    <dgm:cxn modelId="{05127DE6-7F3A-4C87-A47D-639CFD23D29C}" type="presOf" srcId="{D2828A7E-1D9B-47A7-B40E-36503F3A6EB0}" destId="{751299F5-C1AD-4521-AF7B-F8287A8BD7C8}" srcOrd="1" destOrd="0" presId="urn:microsoft.com/office/officeart/2009/3/layout/HorizontalOrganizationChart"/>
    <dgm:cxn modelId="{F0DDFEFF-286C-4EF9-B9B2-6893A85D688B}" type="presOf" srcId="{9CF905D9-40AE-40CA-BEFC-5D05332BC6A3}" destId="{F6F9C224-13E1-4566-A58C-19488BDB1662}" srcOrd="0" destOrd="0" presId="urn:microsoft.com/office/officeart/2009/3/layout/HorizontalOrganizationChart"/>
    <dgm:cxn modelId="{C274BEA8-76B5-464F-9BAB-94341515A8FB}" srcId="{64685989-D284-40A5-804D-F87675310917}" destId="{E12C1CFE-CAFA-4885-817D-298D7BE92354}" srcOrd="3" destOrd="0" parTransId="{312F6995-AC21-4402-A52E-F28E86E9EA91}" sibTransId="{165CCD3A-4EAB-45EB-9731-7CD5F2BE7641}"/>
    <dgm:cxn modelId="{AD6B8831-4B3D-40EC-A5EF-1515C952A3CC}" srcId="{64685989-D284-40A5-804D-F87675310917}" destId="{D2828A7E-1D9B-47A7-B40E-36503F3A6EB0}" srcOrd="0" destOrd="0" parTransId="{FFDB2B27-189D-4A05-9D0B-855BC257C7E4}" sibTransId="{9C058CEB-72FB-4BA1-98D1-E1BBA6A0A88B}"/>
    <dgm:cxn modelId="{F1F7D601-57A8-4A8F-BD67-292B6B9A55F4}" srcId="{9CF905D9-40AE-40CA-BEFC-5D05332BC6A3}" destId="{64685989-D284-40A5-804D-F87675310917}" srcOrd="0" destOrd="0" parTransId="{B4B2E270-CB61-43B5-A917-25D2D7AA55A5}" sibTransId="{0BD0CDA0-3C09-41E9-A671-C54B9D5759BA}"/>
    <dgm:cxn modelId="{E19A1233-F571-4156-866C-B4DFF0E75ABE}" type="presOf" srcId="{64685989-D284-40A5-804D-F87675310917}" destId="{BC48D57D-7B5A-4B36-B8F6-D7B0104BC14D}" srcOrd="0" destOrd="0" presId="urn:microsoft.com/office/officeart/2009/3/layout/HorizontalOrganizationChart"/>
    <dgm:cxn modelId="{B3008EC4-4648-4B17-B6CD-95C5DF490C46}" type="presOf" srcId="{D2828A7E-1D9B-47A7-B40E-36503F3A6EB0}" destId="{348C7642-B083-4C42-B2DB-E5AE8DABC1A3}" srcOrd="0" destOrd="0" presId="urn:microsoft.com/office/officeart/2009/3/layout/HorizontalOrganizationChart"/>
    <dgm:cxn modelId="{505F243A-0EBC-4347-B291-C495B16CB187}" srcId="{64685989-D284-40A5-804D-F87675310917}" destId="{A93CAA9A-A072-4E96-9CBB-FA418F43B029}" srcOrd="1" destOrd="0" parTransId="{CADD7AFD-407D-41E0-AC0B-D5967572D22B}" sibTransId="{EFC97CA8-C037-41F5-8F2B-E5A924C901FF}"/>
    <dgm:cxn modelId="{1EE7F65B-A13E-41D4-8707-DCB787A3A0F5}" type="presParOf" srcId="{F6F9C224-13E1-4566-A58C-19488BDB1662}" destId="{202B3AF6-A2AC-4A38-A425-7D4F5225CE88}" srcOrd="0" destOrd="0" presId="urn:microsoft.com/office/officeart/2009/3/layout/HorizontalOrganizationChart"/>
    <dgm:cxn modelId="{CA11718F-8A4A-481A-B665-E4AB36C01B86}" type="presParOf" srcId="{202B3AF6-A2AC-4A38-A425-7D4F5225CE88}" destId="{74A3DC6F-20BA-417C-BCC8-0D607D0A2538}" srcOrd="0" destOrd="0" presId="urn:microsoft.com/office/officeart/2009/3/layout/HorizontalOrganizationChart"/>
    <dgm:cxn modelId="{144E218D-6638-4A13-BB92-9C1BE817A834}" type="presParOf" srcId="{74A3DC6F-20BA-417C-BCC8-0D607D0A2538}" destId="{BC48D57D-7B5A-4B36-B8F6-D7B0104BC14D}" srcOrd="0" destOrd="0" presId="urn:microsoft.com/office/officeart/2009/3/layout/HorizontalOrganizationChart"/>
    <dgm:cxn modelId="{57402349-7C66-4B56-B2BA-B3E8AB1A0283}" type="presParOf" srcId="{74A3DC6F-20BA-417C-BCC8-0D607D0A2538}" destId="{7B05D844-3177-4DE2-8E1A-36BF6211F021}" srcOrd="1" destOrd="0" presId="urn:microsoft.com/office/officeart/2009/3/layout/HorizontalOrganizationChart"/>
    <dgm:cxn modelId="{08B58740-65DE-4785-9EE9-FAF1CEF96CC8}" type="presParOf" srcId="{202B3AF6-A2AC-4A38-A425-7D4F5225CE88}" destId="{C3D83618-8A60-45F7-BDED-568172AB653D}" srcOrd="1" destOrd="0" presId="urn:microsoft.com/office/officeart/2009/3/layout/HorizontalOrganizationChart"/>
    <dgm:cxn modelId="{4DBB5786-6CB8-4DD3-86A8-622C1356A5D7}" type="presParOf" srcId="{C3D83618-8A60-45F7-BDED-568172AB653D}" destId="{38C2DA23-BEB1-403D-AD50-2DCDEC1A32AC}" srcOrd="0" destOrd="0" presId="urn:microsoft.com/office/officeart/2009/3/layout/HorizontalOrganizationChart"/>
    <dgm:cxn modelId="{81411E1B-0D97-473F-B2FF-A39904519A1E}" type="presParOf" srcId="{C3D83618-8A60-45F7-BDED-568172AB653D}" destId="{D4652A91-F7C5-4165-AAD0-0DAD2E8B3E99}" srcOrd="1" destOrd="0" presId="urn:microsoft.com/office/officeart/2009/3/layout/HorizontalOrganizationChart"/>
    <dgm:cxn modelId="{0F97A5AC-87BB-4EB2-9DE1-E43CFF65B552}" type="presParOf" srcId="{D4652A91-F7C5-4165-AAD0-0DAD2E8B3E99}" destId="{5A8BF25B-29EB-4CF7-87BC-02A1F2FFE7C3}" srcOrd="0" destOrd="0" presId="urn:microsoft.com/office/officeart/2009/3/layout/HorizontalOrganizationChart"/>
    <dgm:cxn modelId="{0A65D4D3-BF61-499D-9CF2-7A261267878B}" type="presParOf" srcId="{5A8BF25B-29EB-4CF7-87BC-02A1F2FFE7C3}" destId="{348C7642-B083-4C42-B2DB-E5AE8DABC1A3}" srcOrd="0" destOrd="0" presId="urn:microsoft.com/office/officeart/2009/3/layout/HorizontalOrganizationChart"/>
    <dgm:cxn modelId="{4AEA4320-2CF4-42C7-9AED-AC6DFBD51FF6}" type="presParOf" srcId="{5A8BF25B-29EB-4CF7-87BC-02A1F2FFE7C3}" destId="{751299F5-C1AD-4521-AF7B-F8287A8BD7C8}" srcOrd="1" destOrd="0" presId="urn:microsoft.com/office/officeart/2009/3/layout/HorizontalOrganizationChart"/>
    <dgm:cxn modelId="{0E261094-F5AD-4E39-A064-9BB1F9FA2FF8}" type="presParOf" srcId="{D4652A91-F7C5-4165-AAD0-0DAD2E8B3E99}" destId="{9CA8FB9E-5718-4391-93AF-18BC24307782}" srcOrd="1" destOrd="0" presId="urn:microsoft.com/office/officeart/2009/3/layout/HorizontalOrganizationChart"/>
    <dgm:cxn modelId="{703B1F99-CE07-41F5-B162-FE90981869F1}" type="presParOf" srcId="{D4652A91-F7C5-4165-AAD0-0DAD2E8B3E99}" destId="{53ED7878-6424-4CB7-8412-BA7F476A2768}" srcOrd="2" destOrd="0" presId="urn:microsoft.com/office/officeart/2009/3/layout/HorizontalOrganizationChart"/>
    <dgm:cxn modelId="{FA412D9C-CE81-4077-A47D-2AC52E10C5FC}" type="presParOf" srcId="{C3D83618-8A60-45F7-BDED-568172AB653D}" destId="{C3F7FC10-9E2B-43D1-8C93-486C2EF0F73D}" srcOrd="2" destOrd="0" presId="urn:microsoft.com/office/officeart/2009/3/layout/HorizontalOrganizationChart"/>
    <dgm:cxn modelId="{7C3C04B0-AF42-4289-BB89-A615450802CA}" type="presParOf" srcId="{C3D83618-8A60-45F7-BDED-568172AB653D}" destId="{FFFF341D-E33B-4BED-9D16-F56EED1BDDAA}" srcOrd="3" destOrd="0" presId="urn:microsoft.com/office/officeart/2009/3/layout/HorizontalOrganizationChart"/>
    <dgm:cxn modelId="{66259B24-FEFF-4B05-BF35-A71638BEE8EB}" type="presParOf" srcId="{FFFF341D-E33B-4BED-9D16-F56EED1BDDAA}" destId="{FBDFA6D0-853D-4218-9DAD-66A750F73A91}" srcOrd="0" destOrd="0" presId="urn:microsoft.com/office/officeart/2009/3/layout/HorizontalOrganizationChart"/>
    <dgm:cxn modelId="{F7940710-9897-44BF-8866-D8C46E275F12}" type="presParOf" srcId="{FBDFA6D0-853D-4218-9DAD-66A750F73A91}" destId="{D61EDA54-D082-48C9-8DD5-1C387D45C940}" srcOrd="0" destOrd="0" presId="urn:microsoft.com/office/officeart/2009/3/layout/HorizontalOrganizationChart"/>
    <dgm:cxn modelId="{89906CA0-0E59-4ED4-8FBB-7A894E40C1DB}" type="presParOf" srcId="{FBDFA6D0-853D-4218-9DAD-66A750F73A91}" destId="{F7D95AD1-3DBC-4487-B3C0-BB171CEE0661}" srcOrd="1" destOrd="0" presId="urn:microsoft.com/office/officeart/2009/3/layout/HorizontalOrganizationChart"/>
    <dgm:cxn modelId="{1117B9AA-0D21-4717-9C9A-2AB7A4A1B3F1}" type="presParOf" srcId="{FFFF341D-E33B-4BED-9D16-F56EED1BDDAA}" destId="{06B2C307-293E-4998-8DB4-E8038C57670F}" srcOrd="1" destOrd="0" presId="urn:microsoft.com/office/officeart/2009/3/layout/HorizontalOrganizationChart"/>
    <dgm:cxn modelId="{06B82CA9-4417-454E-B308-EED5CDCAFD37}" type="presParOf" srcId="{FFFF341D-E33B-4BED-9D16-F56EED1BDDAA}" destId="{CD45A163-3BBD-4547-9E69-EF2EE7EBFF25}" srcOrd="2" destOrd="0" presId="urn:microsoft.com/office/officeart/2009/3/layout/HorizontalOrganizationChart"/>
    <dgm:cxn modelId="{ABDCD77D-DFF7-44E4-AA8A-F2FFE76CC8A7}" type="presParOf" srcId="{C3D83618-8A60-45F7-BDED-568172AB653D}" destId="{548C51C7-187C-4E33-B964-3A76E9CD1A56}" srcOrd="4" destOrd="0" presId="urn:microsoft.com/office/officeart/2009/3/layout/HorizontalOrganizationChart"/>
    <dgm:cxn modelId="{86F1F264-60CB-44F4-B7E4-6E622D158FAA}" type="presParOf" srcId="{C3D83618-8A60-45F7-BDED-568172AB653D}" destId="{02E62323-00E9-46C8-B5BC-496E3CED28A7}" srcOrd="5" destOrd="0" presId="urn:microsoft.com/office/officeart/2009/3/layout/HorizontalOrganizationChart"/>
    <dgm:cxn modelId="{FB55A04B-7F30-4BF0-AB0E-ECB664B23ED0}" type="presParOf" srcId="{02E62323-00E9-46C8-B5BC-496E3CED28A7}" destId="{93FA22FA-4C06-45A3-8B17-ED8F9D8D84F2}" srcOrd="0" destOrd="0" presId="urn:microsoft.com/office/officeart/2009/3/layout/HorizontalOrganizationChart"/>
    <dgm:cxn modelId="{97B753F0-13CB-48DC-95DC-1A324DD27C78}" type="presParOf" srcId="{93FA22FA-4C06-45A3-8B17-ED8F9D8D84F2}" destId="{9374CAC0-99B7-4E31-B4C3-946C92506BE3}" srcOrd="0" destOrd="0" presId="urn:microsoft.com/office/officeart/2009/3/layout/HorizontalOrganizationChart"/>
    <dgm:cxn modelId="{51C6B865-B9A0-4BC4-8386-D6921C63A684}" type="presParOf" srcId="{93FA22FA-4C06-45A3-8B17-ED8F9D8D84F2}" destId="{55580C28-4EC7-4C4F-AF6D-0EE04E27361B}" srcOrd="1" destOrd="0" presId="urn:microsoft.com/office/officeart/2009/3/layout/HorizontalOrganizationChart"/>
    <dgm:cxn modelId="{1573AD41-D708-40A8-9D2D-82C442EAB47F}" type="presParOf" srcId="{02E62323-00E9-46C8-B5BC-496E3CED28A7}" destId="{15E32BEF-0A9E-4FE9-A157-6847659B9720}" srcOrd="1" destOrd="0" presId="urn:microsoft.com/office/officeart/2009/3/layout/HorizontalOrganizationChart"/>
    <dgm:cxn modelId="{3F3F209E-9EB9-42B1-912B-88CD603C21F0}" type="presParOf" srcId="{02E62323-00E9-46C8-B5BC-496E3CED28A7}" destId="{DF2458CB-197D-4595-A4CB-05F998648848}" srcOrd="2" destOrd="0" presId="urn:microsoft.com/office/officeart/2009/3/layout/HorizontalOrganizationChart"/>
    <dgm:cxn modelId="{CB447C7E-07D8-4CCD-B299-4DE61C544C70}" type="presParOf" srcId="{C3D83618-8A60-45F7-BDED-568172AB653D}" destId="{42E0771C-7699-47A4-9ABD-B50779DA7B97}" srcOrd="6" destOrd="0" presId="urn:microsoft.com/office/officeart/2009/3/layout/HorizontalOrganizationChart"/>
    <dgm:cxn modelId="{567B1BDB-4BF4-42B2-A104-E6353CCDBC00}" type="presParOf" srcId="{C3D83618-8A60-45F7-BDED-568172AB653D}" destId="{FA2612AD-6D8A-4143-B33C-5CEB58B47D96}" srcOrd="7" destOrd="0" presId="urn:microsoft.com/office/officeart/2009/3/layout/HorizontalOrganizationChart"/>
    <dgm:cxn modelId="{B45ACB81-B338-4E82-9D4E-ECF0A0554E9C}" type="presParOf" srcId="{FA2612AD-6D8A-4143-B33C-5CEB58B47D96}" destId="{4FED7045-C2EB-4D92-ADD8-2209B5BC6029}" srcOrd="0" destOrd="0" presId="urn:microsoft.com/office/officeart/2009/3/layout/HorizontalOrganizationChart"/>
    <dgm:cxn modelId="{CCF4EC32-3B17-4A91-ACFC-0F1834C6792B}" type="presParOf" srcId="{4FED7045-C2EB-4D92-ADD8-2209B5BC6029}" destId="{FCB8A75B-A625-423D-9DA1-CFFE1CDAFB97}" srcOrd="0" destOrd="0" presId="urn:microsoft.com/office/officeart/2009/3/layout/HorizontalOrganizationChart"/>
    <dgm:cxn modelId="{003AAA6E-19AD-4535-BFB1-E58562D95228}" type="presParOf" srcId="{4FED7045-C2EB-4D92-ADD8-2209B5BC6029}" destId="{BFE5E26B-B8CF-42D6-8FC9-DCD0264340CC}" srcOrd="1" destOrd="0" presId="urn:microsoft.com/office/officeart/2009/3/layout/HorizontalOrganizationChart"/>
    <dgm:cxn modelId="{722E49D9-6B1F-4F64-B93E-7D2D30D14110}" type="presParOf" srcId="{FA2612AD-6D8A-4143-B33C-5CEB58B47D96}" destId="{305E1131-15F5-47B5-B9D0-E54D788608D9}" srcOrd="1" destOrd="0" presId="urn:microsoft.com/office/officeart/2009/3/layout/HorizontalOrganizationChart"/>
    <dgm:cxn modelId="{E82EC108-1605-405E-BA3A-817D57EE3EB7}" type="presParOf" srcId="{FA2612AD-6D8A-4143-B33C-5CEB58B47D96}" destId="{DD5E468E-CE6C-4EA7-825A-01CB63652400}" srcOrd="2" destOrd="0" presId="urn:microsoft.com/office/officeart/2009/3/layout/HorizontalOrganizationChart"/>
    <dgm:cxn modelId="{96CD0FBE-FC55-402F-8F1A-C8E29E0D5569}" type="presParOf" srcId="{C3D83618-8A60-45F7-BDED-568172AB653D}" destId="{E67D7732-6A9E-458D-AC94-269E5853536D}" srcOrd="8" destOrd="0" presId="urn:microsoft.com/office/officeart/2009/3/layout/HorizontalOrganizationChart"/>
    <dgm:cxn modelId="{B0E7D6F8-7473-4B4A-BB1D-679586D66D02}" type="presParOf" srcId="{C3D83618-8A60-45F7-BDED-568172AB653D}" destId="{A0D5BD8B-7AC4-4CF4-9669-1EC866FE0B5D}" srcOrd="9" destOrd="0" presId="urn:microsoft.com/office/officeart/2009/3/layout/HorizontalOrganizationChart"/>
    <dgm:cxn modelId="{DBCE7558-A43F-4A03-A8B9-0E62CA1C448B}" type="presParOf" srcId="{A0D5BD8B-7AC4-4CF4-9669-1EC866FE0B5D}" destId="{F159FB34-DBF3-4B8A-B477-B18987D123B8}" srcOrd="0" destOrd="0" presId="urn:microsoft.com/office/officeart/2009/3/layout/HorizontalOrganizationChart"/>
    <dgm:cxn modelId="{AAC3533F-2C9C-41E0-942D-E358221BA4BF}" type="presParOf" srcId="{F159FB34-DBF3-4B8A-B477-B18987D123B8}" destId="{8E8310E3-F3EC-4363-953E-C1DF52B1D1A8}" srcOrd="0" destOrd="0" presId="urn:microsoft.com/office/officeart/2009/3/layout/HorizontalOrganizationChart"/>
    <dgm:cxn modelId="{8A6F47A3-7CD9-460E-B6FC-D0B9D7078DFC}" type="presParOf" srcId="{F159FB34-DBF3-4B8A-B477-B18987D123B8}" destId="{5653BC23-5307-4555-84F2-9371B18C32D4}" srcOrd="1" destOrd="0" presId="urn:microsoft.com/office/officeart/2009/3/layout/HorizontalOrganizationChart"/>
    <dgm:cxn modelId="{FCAC5884-CFEE-4DD6-ABF9-3477DF4FE56B}" type="presParOf" srcId="{A0D5BD8B-7AC4-4CF4-9669-1EC866FE0B5D}" destId="{6860BA5F-F86D-4F46-AAA3-2A8FC3523D41}" srcOrd="1" destOrd="0" presId="urn:microsoft.com/office/officeart/2009/3/layout/HorizontalOrganizationChart"/>
    <dgm:cxn modelId="{9F5A28CC-2D45-4E2D-875B-6ED2034249AF}" type="presParOf" srcId="{A0D5BD8B-7AC4-4CF4-9669-1EC866FE0B5D}" destId="{975C2854-DCEF-4909-9EBD-62893F08C154}" srcOrd="2" destOrd="0" presId="urn:microsoft.com/office/officeart/2009/3/layout/HorizontalOrganizationChart"/>
    <dgm:cxn modelId="{322DFF86-7415-40AA-BCD1-42A54F87FBE4}" type="presParOf" srcId="{202B3AF6-A2AC-4A38-A425-7D4F5225CE88}" destId="{928AF123-F52E-4D52-82FF-F46D67824D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591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944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Data backup represents a complex application.</a:t>
            </a:r>
            <a:endParaRPr lang="zh-CN" altLang="zh-CN" dirty="0" smtClean="0"/>
          </a:p>
          <a:p>
            <a:pPr lvl="1"/>
            <a:r>
              <a:rPr lang="en-US" altLang="zh-CN" dirty="0" smtClean="0"/>
              <a:t>Different machines, operating systems, databases, application software, and storage devices</a:t>
            </a:r>
            <a:endParaRPr lang="zh-CN" altLang="zh-CN" dirty="0" smtClean="0"/>
          </a:p>
          <a:p>
            <a:pPr lvl="1"/>
            <a:r>
              <a:rPr lang="en-US" altLang="zh-CN" dirty="0" smtClean="0"/>
              <a:t>Different versions</a:t>
            </a:r>
            <a:endParaRPr lang="zh-CN" altLang="zh-CN" dirty="0" smtClean="0"/>
          </a:p>
          <a:p>
            <a:pPr lvl="0"/>
            <a:r>
              <a:rPr lang="en-US" altLang="zh-CN" dirty="0" smtClean="0"/>
              <a:t>Data backup generates numerous data copies.</a:t>
            </a:r>
            <a:endParaRPr lang="zh-CN" altLang="zh-CN" dirty="0" smtClean="0"/>
          </a:p>
          <a:p>
            <a:pPr lvl="1"/>
            <a:r>
              <a:rPr lang="en-US" altLang="zh-CN" dirty="0" smtClean="0"/>
              <a:t>Backup policies</a:t>
            </a:r>
            <a:endParaRPr lang="zh-CN" altLang="zh-CN" dirty="0" smtClean="0"/>
          </a:p>
          <a:p>
            <a:pPr lvl="1"/>
            <a:r>
              <a:rPr lang="en-US" altLang="zh-CN" dirty="0" smtClean="0"/>
              <a:t>Retention period</a:t>
            </a:r>
            <a:endParaRPr lang="zh-CN" altLang="zh-CN" dirty="0" smtClean="0"/>
          </a:p>
          <a:p>
            <a:pPr lvl="1"/>
            <a:r>
              <a:rPr lang="en-US" altLang="zh-CN" dirty="0" smtClean="0"/>
              <a:t>Offline protection</a:t>
            </a:r>
            <a:endParaRPr lang="zh-CN" altLang="zh-CN" dirty="0" smtClean="0"/>
          </a:p>
          <a:p>
            <a:pPr lvl="0"/>
            <a:r>
              <a:rPr lang="en-US" altLang="zh-CN" dirty="0" smtClean="0"/>
              <a:t>Data backup also brings security threats.</a:t>
            </a:r>
            <a:endParaRPr lang="zh-CN" altLang="zh-CN" dirty="0" smtClean="0"/>
          </a:p>
          <a:p>
            <a:pPr lvl="1"/>
            <a:r>
              <a:rPr lang="en-US" altLang="zh-CN" dirty="0" smtClean="0"/>
              <a:t>Highly centralized data</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041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2389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 backup system usually consists of the backup server, backup software, and backup media (storage devices).</a:t>
            </a:r>
            <a:endParaRPr lang="zh-CN" altLang="zh-CN" dirty="0" smtClean="0"/>
          </a:p>
          <a:p>
            <a:pPr lvl="0"/>
            <a:r>
              <a:rPr lang="en-US" altLang="zh-CN" dirty="0" smtClean="0"/>
              <a:t>Backup software:</a:t>
            </a:r>
            <a:endParaRPr lang="zh-CN" altLang="zh-CN" dirty="0" smtClean="0"/>
          </a:p>
          <a:p>
            <a:pPr lvl="1"/>
            <a:r>
              <a:rPr lang="en-US" altLang="zh-CN" dirty="0" smtClean="0"/>
              <a:t>Master server (backup management server) manages all modules of a backup system and monitors configurations and processes for backup policies, backup tasks, and recovery.</a:t>
            </a:r>
            <a:endParaRPr lang="zh-CN" altLang="zh-CN" dirty="0" smtClean="0"/>
          </a:p>
          <a:p>
            <a:pPr lvl="1"/>
            <a:r>
              <a:rPr lang="en-US" altLang="zh-CN" dirty="0" smtClean="0"/>
              <a:t>Media server manages media devices, their communications, and I/</a:t>
            </a:r>
            <a:r>
              <a:rPr lang="en-US" altLang="zh-CN" dirty="0" err="1" smtClean="0"/>
              <a:t>Os</a:t>
            </a:r>
            <a:r>
              <a:rPr lang="en-US" altLang="zh-CN" dirty="0" smtClean="0"/>
              <a:t>. It is the middleware between the backup servers and media.</a:t>
            </a:r>
            <a:endParaRPr lang="zh-CN" altLang="zh-CN" dirty="0" smtClean="0"/>
          </a:p>
          <a:p>
            <a:pPr lvl="1"/>
            <a:r>
              <a:rPr lang="en-US" altLang="zh-CN" dirty="0" smtClean="0"/>
              <a:t>Client (backup client) is the target backup device. The software module client communicates with the master server.</a:t>
            </a:r>
            <a:endParaRPr lang="zh-CN" altLang="zh-CN" dirty="0" smtClean="0"/>
          </a:p>
          <a:p>
            <a:pPr lvl="1"/>
            <a:r>
              <a:rPr lang="en-US" altLang="zh-CN" dirty="0" smtClean="0"/>
              <a:t>Agent (database agent) is used for database backup.</a:t>
            </a:r>
            <a:endParaRPr lang="zh-CN" altLang="zh-CN" dirty="0" smtClean="0"/>
          </a:p>
          <a:p>
            <a:pPr lvl="1"/>
            <a:r>
              <a:rPr lang="en-US" altLang="zh-CN" dirty="0" smtClean="0"/>
              <a:t>Management console is a user GUI for managing the backup software operations.</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1532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0132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All-in-one backup supports plug-and-play and is highly integrated and efficient.</a:t>
            </a:r>
            <a:endParaRPr lang="zh-CN" altLang="zh-CN" dirty="0" smtClean="0"/>
          </a:p>
          <a:p>
            <a:pPr lvl="0"/>
            <a:r>
              <a:rPr lang="en-US" altLang="zh-CN" dirty="0" smtClean="0"/>
              <a:t>Centralized backup provides secure and reliable backup for large-capacity data centers.</a:t>
            </a:r>
            <a:endParaRPr lang="zh-CN" altLang="zh-CN" dirty="0" smtClean="0"/>
          </a:p>
          <a:p>
            <a:pPr lvl="0"/>
            <a:r>
              <a:rPr lang="en-US" altLang="zh-CN" dirty="0" smtClean="0"/>
              <a:t>Virtual backup applies to virtual environments, such as </a:t>
            </a:r>
            <a:r>
              <a:rPr lang="en-US" altLang="zh-CN" dirty="0" err="1" smtClean="0"/>
              <a:t>FusionSphere</a:t>
            </a:r>
            <a:r>
              <a:rPr lang="en-US" altLang="zh-CN" dirty="0" smtClean="0"/>
              <a:t> and VMware.</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6610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102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 backup is the minimum requirement for disaster recovery. Currently, almost all service systems are backed up.</a:t>
            </a:r>
            <a:endParaRPr lang="zh-CN" altLang="zh-CN" dirty="0" smtClean="0"/>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All-in-one backup solutions can meet the requirements </a:t>
            </a:r>
            <a:r>
              <a:rPr lang="en-US" altLang="zh-CN" dirty="0" smtClean="0"/>
              <a:t>of small- and medium-sized enterprises or branches. For data centers, centralized backup solutions are required.</a:t>
            </a:r>
            <a:endParaRPr lang="zh-CN" altLang="zh-CN" dirty="0" smtClean="0"/>
          </a:p>
          <a:p>
            <a:pPr lvl="0"/>
            <a:r>
              <a:rPr lang="en-US" altLang="zh-CN" dirty="0" smtClean="0"/>
              <a:t>Suitable backup solutions can be provided to carriers, large enterprises, and the finance, government, education, and medical sectors for their services that require data backup.</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7296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Only HUAWEI CLOUD is supported at present.</a:t>
            </a:r>
            <a:endParaRPr lang="zh-CN" altLang="zh-CN" dirty="0" smtClean="0"/>
          </a:p>
          <a:p>
            <a:pPr lvl="0"/>
            <a:r>
              <a:rPr lang="en-US" altLang="zh-CN" dirty="0" smtClean="0"/>
              <a:t>DJ-DPS, the Huawei data protection service platform, defines and encapsulates </a:t>
            </a:r>
            <a:r>
              <a:rPr lang="en-US" altLang="zh-CN" dirty="0" err="1" smtClean="0"/>
              <a:t>OpenStack</a:t>
            </a:r>
            <a:r>
              <a:rPr lang="en-US" altLang="zh-CN" dirty="0" smtClean="0"/>
              <a:t>-based DR capabilities as services and provides standard </a:t>
            </a:r>
            <a:r>
              <a:rPr lang="en-US" altLang="zh-CN" dirty="0" err="1" smtClean="0"/>
              <a:t>RESTful</a:t>
            </a:r>
            <a:r>
              <a:rPr lang="en-US" altLang="zh-CN" dirty="0" smtClean="0"/>
              <a:t> APIs of the DR services for upper-layer applications. This allows the cloud management platform to provide </a:t>
            </a:r>
            <a:r>
              <a:rPr lang="en-US" altLang="zh-CN" dirty="0" err="1" smtClean="0"/>
              <a:t>BaaS</a:t>
            </a:r>
            <a:r>
              <a:rPr lang="en-US" altLang="zh-CN" dirty="0" smtClean="0"/>
              <a:t> and </a:t>
            </a:r>
            <a:r>
              <a:rPr lang="en-US" altLang="zh-CN" dirty="0" err="1" smtClean="0"/>
              <a:t>DRaaS</a:t>
            </a:r>
            <a:r>
              <a:rPr lang="en-US" altLang="zh-CN" dirty="0" smtClean="0"/>
              <a:t>. DJ-DPS receives DR service requests (such as application, modification, cancellation, query, and service execution) from the cloud management platform and converts them into API invoking requests for </a:t>
            </a:r>
            <a:r>
              <a:rPr lang="en-US" altLang="zh-CN" dirty="0" err="1" smtClean="0"/>
              <a:t>OpenStack</a:t>
            </a:r>
            <a:r>
              <a:rPr lang="en-US" altLang="zh-CN" dirty="0" smtClean="0"/>
              <a:t>.</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9522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970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791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For LAN-based backup, both data and control flows are transmitted over a LAN, consuming network resources.</a:t>
            </a:r>
            <a:endParaRPr lang="zh-CN" altLang="zh-CN" dirty="0" smtClean="0"/>
          </a:p>
          <a:p>
            <a:pPr lvl="0"/>
            <a:r>
              <a:rPr lang="en-US" altLang="zh-CN" dirty="0" smtClean="0"/>
              <a:t>Direction of backup data flows: The backup server sends a control flow to an application server where an agent is installed over a LAN. The application server responds to the request and sends the data to the backup server. The backup server receives and stores the data to a storage device. Backup is complete.</a:t>
            </a:r>
            <a:endParaRPr lang="zh-CN" altLang="zh-CN" dirty="0" smtClean="0"/>
          </a:p>
          <a:p>
            <a:pPr lvl="0"/>
            <a:r>
              <a:rPr lang="en-US" altLang="zh-CN" dirty="0" smtClean="0"/>
              <a:t>Strengths: The backup system and the application system are separated, conserving the application server's hardware resources during backup.</a:t>
            </a:r>
            <a:endParaRPr lang="zh-CN" altLang="zh-CN" dirty="0" smtClean="0"/>
          </a:p>
          <a:p>
            <a:pPr lvl="0"/>
            <a:r>
              <a:rPr lang="en-US" altLang="zh-CN" dirty="0" smtClean="0"/>
              <a:t>Weaknesses:</a:t>
            </a:r>
            <a:endParaRPr lang="zh-CN" altLang="zh-CN" dirty="0" smtClean="0"/>
          </a:p>
          <a:p>
            <a:pPr lvl="1"/>
            <a:r>
              <a:rPr lang="en-US" altLang="zh-CN" dirty="0" smtClean="0"/>
              <a:t>Additional backup servers increase hardware costs.</a:t>
            </a:r>
            <a:endParaRPr lang="zh-CN" altLang="zh-CN" dirty="0" smtClean="0"/>
          </a:p>
          <a:p>
            <a:pPr lvl="1"/>
            <a:r>
              <a:rPr lang="en-US" altLang="zh-CN" dirty="0" smtClean="0"/>
              <a:t>Backup agents adversely affect the performance of application servers.</a:t>
            </a:r>
            <a:endParaRPr lang="zh-CN" altLang="zh-CN" dirty="0" smtClean="0"/>
          </a:p>
          <a:p>
            <a:pPr lvl="1"/>
            <a:r>
              <a:rPr lang="en-US" altLang="zh-CN" dirty="0" smtClean="0"/>
              <a:t>Backup data is transmitted over the LAN, which adversely affects network performance.</a:t>
            </a:r>
            <a:endParaRPr lang="zh-CN" altLang="zh-CN" dirty="0" smtClean="0"/>
          </a:p>
          <a:p>
            <a:pPr lvl="1"/>
            <a:r>
              <a:rPr lang="en-US" altLang="zh-CN" dirty="0" smtClean="0"/>
              <a:t>Backup services must be separately maintained, complicating management and maintenance operations.</a:t>
            </a:r>
            <a:endParaRPr lang="zh-CN" altLang="zh-CN" dirty="0" smtClean="0"/>
          </a:p>
          <a:p>
            <a:pPr lvl="1"/>
            <a:r>
              <a:rPr lang="en-US" altLang="zh-CN" dirty="0" smtClean="0"/>
              <a:t>Users must be highly proficient at processing backup services.</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0511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Control flows are transmitted over a LAN, but data flows are not.</a:t>
            </a:r>
            <a:endParaRPr lang="zh-CN" altLang="zh-CN" dirty="0" smtClean="0"/>
          </a:p>
          <a:p>
            <a:pPr lvl="0"/>
            <a:r>
              <a:rPr lang="en-US" altLang="zh-CN" dirty="0" smtClean="0"/>
              <a:t>Direction of backup data flows: The backup server sends a control flow over a LAN to an application server where an agent is installed. The application server responds to the request and reads the production data. The media server reads the data from the application server and transmits the data to the backup media. Backup is complete.</a:t>
            </a:r>
            <a:endParaRPr lang="zh-CN" altLang="zh-CN" dirty="0" smtClean="0"/>
          </a:p>
          <a:p>
            <a:pPr lvl="0"/>
            <a:r>
              <a:rPr lang="en-US" altLang="zh-CN" dirty="0" smtClean="0"/>
              <a:t>Strengths: Backup data is transmitted without using LAN resources, significantly improving backup performance while maintaining high network performance.</a:t>
            </a:r>
            <a:endParaRPr lang="zh-CN" altLang="zh-CN" dirty="0" smtClean="0"/>
          </a:p>
          <a:p>
            <a:pPr lvl="0"/>
            <a:r>
              <a:rPr lang="en-US" altLang="zh-CN" dirty="0" smtClean="0"/>
              <a:t>Weaknesses:</a:t>
            </a:r>
            <a:endParaRPr lang="zh-CN" altLang="zh-CN" dirty="0" smtClean="0"/>
          </a:p>
          <a:p>
            <a:pPr lvl="1"/>
            <a:r>
              <a:rPr lang="en-US" altLang="zh-CN" dirty="0" smtClean="0"/>
              <a:t>Backup agents adversely affect the performance of application servers.</a:t>
            </a:r>
            <a:endParaRPr lang="zh-CN" altLang="zh-CN" dirty="0" smtClean="0"/>
          </a:p>
          <a:p>
            <a:pPr lvl="1"/>
            <a:r>
              <a:rPr lang="en-US" altLang="zh-CN" dirty="0" smtClean="0"/>
              <a:t>Expensive.</a:t>
            </a:r>
            <a:endParaRPr lang="zh-CN" altLang="zh-CN" dirty="0" smtClean="0"/>
          </a:p>
          <a:p>
            <a:pPr lvl="1"/>
            <a:r>
              <a:rPr lang="en-US" altLang="zh-CN" dirty="0" smtClean="0"/>
              <a:t>Devices must meet certain requirements.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00098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Control flows are transmitted over a LAN, but data flows are not.</a:t>
            </a:r>
            <a:endParaRPr lang="zh-CN" altLang="zh-CN" dirty="0" smtClean="0"/>
          </a:p>
          <a:p>
            <a:pPr lvl="0"/>
            <a:r>
              <a:rPr lang="en-US" altLang="zh-CN" dirty="0" smtClean="0"/>
              <a:t>Direction of backup data flows: Backup data is transmitted over an independent network without passing through production servers.</a:t>
            </a:r>
            <a:endParaRPr lang="zh-CN" altLang="zh-CN" dirty="0" smtClean="0"/>
          </a:p>
          <a:p>
            <a:pPr lvl="0"/>
            <a:r>
              <a:rPr lang="en-US" altLang="zh-CN" dirty="0" smtClean="0"/>
              <a:t>Strengths:</a:t>
            </a:r>
            <a:endParaRPr lang="zh-CN" altLang="zh-CN" dirty="0" smtClean="0"/>
          </a:p>
          <a:p>
            <a:pPr lvl="1"/>
            <a:r>
              <a:rPr lang="en-US" altLang="zh-CN" dirty="0" smtClean="0"/>
              <a:t>Backup data is transmitted without using LAN resources, so network performance is unaffected.</a:t>
            </a:r>
            <a:endParaRPr lang="zh-CN" altLang="zh-CN" dirty="0" smtClean="0"/>
          </a:p>
          <a:p>
            <a:pPr lvl="1"/>
            <a:r>
              <a:rPr lang="en-US" altLang="zh-CN" dirty="0" smtClean="0"/>
              <a:t>Host services are largely unaffected.</a:t>
            </a:r>
            <a:endParaRPr lang="zh-CN" altLang="zh-CN" dirty="0" smtClean="0"/>
          </a:p>
          <a:p>
            <a:pPr lvl="1"/>
            <a:r>
              <a:rPr lang="en-US" altLang="zh-CN" dirty="0" smtClean="0"/>
              <a:t>Backup performance is excellent.</a:t>
            </a:r>
            <a:endParaRPr lang="zh-CN" altLang="zh-CN" dirty="0" smtClean="0"/>
          </a:p>
          <a:p>
            <a:pPr lvl="0"/>
            <a:r>
              <a:rPr lang="en-US" altLang="zh-CN" dirty="0" smtClean="0"/>
              <a:t>Weaknesses:</a:t>
            </a:r>
            <a:endParaRPr lang="zh-CN" altLang="zh-CN" dirty="0" smtClean="0"/>
          </a:p>
          <a:p>
            <a:pPr lvl="1"/>
            <a:r>
              <a:rPr lang="en-US" altLang="zh-CN" dirty="0" smtClean="0"/>
              <a:t>Expensive</a:t>
            </a:r>
            <a:endParaRPr lang="zh-CN" altLang="zh-CN" dirty="0" smtClean="0"/>
          </a:p>
          <a:p>
            <a:pPr lvl="1"/>
            <a:r>
              <a:rPr lang="en-US" altLang="zh-CN" dirty="0" smtClean="0"/>
              <a:t>Devices must meet strict requirements.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1016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NDMP is a standard network backup protocol. It has supported SAN storage backup since NDMP4.0, but most vendors support only NAS backup. NDMP supports two backup networking modes: (local) 2-way networking and 3-way networking. NDMP is also a server-free backup networking mode.</a:t>
            </a:r>
            <a:endParaRPr lang="zh-CN" altLang="zh-CN" dirty="0" smtClean="0"/>
          </a:p>
          <a:p>
            <a:pPr lvl="0"/>
            <a:r>
              <a:rPr lang="en-US" altLang="zh-CN" dirty="0" smtClean="0"/>
              <a:t>In the local 2-way backup mode, backup data is transmitted from the NDMP host (primary storage) to directly connected tapes under the control of the Data Management Application (DMA) which is generally the backup software management server, not over the LAN. Tape drives must reside on NDMP backup units, so the backup server must use NDMP to detect tape libraries and load tapes.</a:t>
            </a:r>
            <a:endParaRPr lang="zh-CN" altLang="zh-CN" dirty="0" smtClean="0"/>
          </a:p>
          <a:p>
            <a:pPr lvl="0"/>
            <a:r>
              <a:rPr lang="en-US" altLang="zh-CN" dirty="0" smtClean="0"/>
              <a:t>The NAS device serves as the primary storage device. The backup server instructs the NAS device to start a backup through the NDMP host on the LAN. The NAS device sends the backup data to the tape device that is directly connected to the NAS device through the fibre channel. An NDMP-based backup creates file snapshots on the primary storage and backs up data based on these snapshots. During the backup process, files and directories are transferred to the backup server through NDMP and then indexed and maintained.</a:t>
            </a:r>
            <a:endParaRPr lang="zh-CN" altLang="zh-CN" dirty="0" smtClean="0"/>
          </a:p>
          <a:p>
            <a:pPr lvl="0"/>
            <a:r>
              <a:rPr lang="en-US" altLang="zh-CN" dirty="0" smtClean="0"/>
              <a:t>In the 3-way backup mode, backup data is transmitted from the NDMP host (storage device) to the backup server and then written to tapes through the media server. The tape drive must be connected to the media server so that backup data can be transmitted over the LAN.</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800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371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0130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Full backup backs</a:t>
            </a:r>
            <a:r>
              <a:rPr lang="en-US" altLang="zh-CN" baseline="0" dirty="0" smtClean="0"/>
              <a:t> </a:t>
            </a:r>
            <a:r>
              <a:rPr lang="en-US" altLang="zh-CN" dirty="0" smtClean="0"/>
              <a:t>up all data at a point in time.</a:t>
            </a:r>
            <a:endParaRPr lang="zh-CN" altLang="zh-CN" dirty="0" smtClean="0"/>
          </a:p>
          <a:p>
            <a:pPr lvl="1"/>
            <a:r>
              <a:rPr lang="en-US" altLang="zh-CN" dirty="0" smtClean="0"/>
              <a:t>Strengths: Data can be quickly recovered using the last full backup. Recovery operations are fast.</a:t>
            </a:r>
            <a:endParaRPr lang="zh-CN" altLang="zh-CN" dirty="0" smtClean="0"/>
          </a:p>
          <a:p>
            <a:pPr lvl="1"/>
            <a:r>
              <a:rPr lang="en-US" altLang="zh-CN" dirty="0" smtClean="0"/>
              <a:t>Weaknesses: Large storage space is required. A backup operation takes a long time.</a:t>
            </a:r>
            <a:endParaRPr lang="zh-CN" altLang="zh-CN" dirty="0" smtClean="0"/>
          </a:p>
          <a:p>
            <a:pPr lvl="0"/>
            <a:r>
              <a:rPr lang="en-US" altLang="zh-CN" dirty="0" smtClean="0"/>
              <a:t>Cumulative incremental backup, also called incremental backup, is based on the last full backup. If no previous backup has been performed, all files are backed up.</a:t>
            </a:r>
            <a:endParaRPr lang="zh-CN" altLang="zh-CN" dirty="0" smtClean="0"/>
          </a:p>
          <a:p>
            <a:pPr lvl="1"/>
            <a:r>
              <a:rPr lang="en-US" altLang="zh-CN" dirty="0" smtClean="0"/>
              <a:t>Strengths: It</a:t>
            </a:r>
            <a:r>
              <a:rPr lang="en-US" altLang="zh-CN" baseline="0" dirty="0" smtClean="0"/>
              <a:t> reduces </a:t>
            </a:r>
            <a:r>
              <a:rPr lang="en-US" altLang="zh-CN" dirty="0" smtClean="0"/>
              <a:t>the storage space required for</a:t>
            </a:r>
            <a:r>
              <a:rPr lang="en-US" altLang="zh-CN" baseline="0" dirty="0" smtClean="0"/>
              <a:t> creating </a:t>
            </a:r>
            <a:r>
              <a:rPr lang="en-US" altLang="zh-CN" dirty="0" smtClean="0"/>
              <a:t>a full backup each time. Recovery and backup operations are fast.</a:t>
            </a:r>
            <a:endParaRPr lang="zh-CN" altLang="zh-CN" dirty="0" smtClean="0"/>
          </a:p>
          <a:p>
            <a:pPr lvl="1"/>
            <a:r>
              <a:rPr lang="en-US" altLang="zh-CN" dirty="0" smtClean="0"/>
              <a:t>Weaknesses: The last full backup and the current incremental backup are both required to fully recover data. The recovery time is shorter than that of a differential backup.</a:t>
            </a:r>
            <a:endParaRPr lang="zh-CN" altLang="zh-CN" dirty="0" smtClean="0"/>
          </a:p>
          <a:p>
            <a:pPr lvl="0"/>
            <a:r>
              <a:rPr lang="en-US" altLang="zh-CN" dirty="0" smtClean="0"/>
              <a:t>Differential incremental backup, also called differential backup, is based on the last backup, regardless of the type of the last backup. If no previous backup has been performed, all files are backed up.</a:t>
            </a:r>
            <a:endParaRPr lang="zh-CN" altLang="zh-CN" dirty="0" smtClean="0"/>
          </a:p>
          <a:p>
            <a:pPr lvl="1"/>
            <a:r>
              <a:rPr lang="en-US" altLang="zh-CN" dirty="0" smtClean="0"/>
              <a:t>Strengths: It saves the most storage space and requires a short backup window.</a:t>
            </a:r>
            <a:endParaRPr lang="zh-CN" altLang="zh-CN" dirty="0" smtClean="0"/>
          </a:p>
          <a:p>
            <a:pPr lvl="1"/>
            <a:r>
              <a:rPr lang="en-US" altLang="zh-CN" dirty="0" smtClean="0"/>
              <a:t>Weaknesses: The last full backup and each differential incremental backup are both required to fully recover data, resulting in a lengthy recovery duration.</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8261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Selection of backup policies:</a:t>
            </a:r>
            <a:endParaRPr lang="zh-CN" altLang="zh-CN" dirty="0" smtClean="0"/>
          </a:p>
          <a:p>
            <a:pPr lvl="1"/>
            <a:r>
              <a:rPr lang="en-US" altLang="zh-CN" dirty="0" smtClean="0"/>
              <a:t>For operating systems and application software, a full backup should be performed when the operating systems are updated or new software is installed.</a:t>
            </a:r>
            <a:endParaRPr lang="zh-CN" altLang="zh-CN" dirty="0" smtClean="0"/>
          </a:p>
          <a:p>
            <a:pPr lvl="1"/>
            <a:r>
              <a:rPr lang="en-US" altLang="zh-CN" dirty="0" smtClean="0"/>
              <a:t>For critical application data that has a small total data volume but many data updates per day, a full backup should be performed within the backup window daily.</a:t>
            </a:r>
            <a:endParaRPr lang="zh-CN" altLang="zh-CN" dirty="0" smtClean="0"/>
          </a:p>
          <a:p>
            <a:pPr lvl="1"/>
            <a:r>
              <a:rPr lang="en-US" altLang="zh-CN" dirty="0" smtClean="0"/>
              <a:t>For critical applications that have fewer data updates per day, a full backup should be performed monthly or weekly.</a:t>
            </a:r>
            <a:r>
              <a:rPr lang="en-US" altLang="zh-CN" baseline="0" dirty="0" smtClean="0"/>
              <a:t> I</a:t>
            </a:r>
            <a:r>
              <a:rPr lang="en-US" altLang="zh-CN" dirty="0" smtClean="0"/>
              <a:t>ncremental backup operations should also be</a:t>
            </a:r>
            <a:r>
              <a:rPr lang="en-US" altLang="zh-CN" baseline="0" dirty="0" smtClean="0"/>
              <a:t> </a:t>
            </a:r>
            <a:r>
              <a:rPr lang="en-US" altLang="zh-CN" dirty="0" smtClean="0"/>
              <a:t>performed frequently.</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45237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Huawei Data Protection Appliance supports global, task-level, memory-level, and file-level deduplication.</a:t>
            </a:r>
            <a:endParaRPr lang="zh-CN" altLang="zh-CN" dirty="0" smtClean="0"/>
          </a:p>
          <a:p>
            <a:pPr lvl="0"/>
            <a:r>
              <a:rPr lang="en-US" altLang="zh-CN" dirty="0" smtClean="0"/>
              <a:t>Variable-length data segmentation algorithm: intelligent, content-based, variable-length slicing technology.</a:t>
            </a:r>
            <a:endParaRPr lang="zh-CN" altLang="zh-CN" dirty="0" smtClean="0"/>
          </a:p>
          <a:p>
            <a:pPr lvl="0"/>
            <a:r>
              <a:rPr lang="en-US" altLang="zh-CN" dirty="0" smtClean="0"/>
              <a:t>Shorter backup window: Backup data is transmitted after being </a:t>
            </a:r>
            <a:r>
              <a:rPr lang="en-US" altLang="zh-CN" dirty="0" err="1" smtClean="0"/>
              <a:t>deduplicated</a:t>
            </a:r>
            <a:r>
              <a:rPr lang="en-US" altLang="zh-CN" dirty="0" smtClean="0"/>
              <a:t> at the source side, which reduces network pressure and transmission time.</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83555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Huawei Data Protection Appliance supports source-side and parallel deduplication. Backup data is </a:t>
            </a:r>
            <a:r>
              <a:rPr lang="en-US" altLang="zh-CN" dirty="0" err="1" smtClean="0"/>
              <a:t>deduplicated</a:t>
            </a:r>
            <a:r>
              <a:rPr lang="en-US" altLang="zh-CN" dirty="0" smtClean="0"/>
              <a:t> before being transmitted to the storage media, greatly improving backup performance.</a:t>
            </a:r>
            <a:endParaRPr lang="zh-CN" altLang="zh-CN" dirty="0" smtClean="0"/>
          </a:p>
          <a:p>
            <a:pPr lvl="0"/>
            <a:r>
              <a:rPr lang="en-US" altLang="zh-CN" dirty="0" smtClean="0"/>
              <a:t>Data or files are sliced using an intelligent content-based deduplication algorithm. Then, fingerprints are created for data blocks by hashing, for querying identical fingerprints in fingerprint libraries. If identical fingerprints exist, it indicates that the same blocks are stored on the media servers. Existing blocks will be used to preserve backup capacity and bandwidth resources, and for streamlined data transfer and storage.</a:t>
            </a:r>
            <a:endParaRPr lang="zh-CN" altLang="zh-CN" dirty="0" smtClean="0"/>
          </a:p>
          <a:p>
            <a:pPr lvl="0"/>
            <a:r>
              <a:rPr lang="en-US" altLang="zh-CN" dirty="0" smtClean="0"/>
              <a:t>Digital transformations</a:t>
            </a:r>
            <a:r>
              <a:rPr lang="en-US" altLang="zh-CN" baseline="0" dirty="0" smtClean="0"/>
              <a:t> of enterprises </a:t>
            </a:r>
            <a:r>
              <a:rPr lang="en-US" altLang="zh-CN" dirty="0" smtClean="0"/>
              <a:t>have intensified the explosive growth of service data. The total amount of backup data that needs to be protected is also increasing sharply. In addition, more and more duplicate data is being generated from backup and archive operations. Mass redundant data consumes a lot of storage and bandwidth resources </a:t>
            </a:r>
            <a:r>
              <a:rPr lang="en-US" altLang="zh-CN" smtClean="0"/>
              <a:t>and leads </a:t>
            </a:r>
            <a:r>
              <a:rPr lang="en-US" altLang="zh-CN" dirty="0" smtClean="0"/>
              <a:t>to issues like long backup windows, which further affect the availability of service systems.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0924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370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Creates a fingerprint pool for deduplication to pool storage and computing resources for deduplication. A fingerprint pool contains a maximum number of 32 nodes.</a:t>
            </a:r>
            <a:endParaRPr lang="zh-CN" altLang="zh-CN" dirty="0" smtClean="0"/>
          </a:p>
          <a:p>
            <a:pPr lvl="0"/>
            <a:r>
              <a:rPr lang="en-US" altLang="zh-CN" dirty="0" smtClean="0"/>
              <a:t>Then</a:t>
            </a:r>
            <a:r>
              <a:rPr lang="en-US" altLang="zh-CN" baseline="0" dirty="0" smtClean="0"/>
              <a:t> </a:t>
            </a:r>
            <a:r>
              <a:rPr lang="en-US" altLang="zh-CN" dirty="0" smtClean="0"/>
              <a:t>creates fingerprint libraries in a fingerprint pool. All fingerprint libraries can simultaneously use the deduplication resources on each node in the fingerprint pool, for parallel deduplication.</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80556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Supports backup using the snapshot function of a storage system.</a:t>
            </a:r>
            <a:endParaRPr lang="zh-CN" altLang="zh-CN" dirty="0" smtClean="0"/>
          </a:p>
          <a:p>
            <a:pPr lvl="0"/>
            <a:r>
              <a:rPr lang="en-US" altLang="zh-CN" dirty="0" smtClean="0"/>
              <a:t>Supports agent-based backup.</a:t>
            </a:r>
            <a:endParaRPr lang="zh-CN" altLang="zh-CN" dirty="0" smtClean="0"/>
          </a:p>
          <a:p>
            <a:pPr lvl="0"/>
            <a:r>
              <a:rPr lang="en-US" altLang="zh-CN" dirty="0" smtClean="0"/>
              <a:t>Supports fast recovery.</a:t>
            </a:r>
            <a:endParaRPr lang="zh-CN" altLang="zh-CN" dirty="0" smtClean="0"/>
          </a:p>
          <a:p>
            <a:pPr lvl="1"/>
            <a:r>
              <a:rPr lang="en-US" altLang="zh-CN" dirty="0" smtClean="0"/>
              <a:t>Browses backup information and quickly recovers the selected object.</a:t>
            </a:r>
            <a:endParaRPr lang="zh-CN" altLang="zh-CN" dirty="0" smtClean="0"/>
          </a:p>
          <a:p>
            <a:pPr lvl="1"/>
            <a:r>
              <a:rPr lang="en-US" altLang="zh-CN" dirty="0" smtClean="0"/>
              <a:t>Consolidates incremental copies into a full copy in the background to quickly recover data.</a:t>
            </a:r>
            <a:endParaRPr lang="zh-CN" altLang="zh-CN" dirty="0" smtClean="0"/>
          </a:p>
          <a:p>
            <a:pPr lvl="1"/>
            <a:r>
              <a:rPr lang="en-US" altLang="zh-CN" dirty="0" smtClean="0"/>
              <a:t>Recovers data from hardware snapshots and performs fine-grained recovery using snapshots.</a:t>
            </a:r>
            <a:endParaRPr lang="zh-CN" altLang="zh-CN" dirty="0" smtClean="0"/>
          </a:p>
          <a:p>
            <a:pPr lvl="0"/>
            <a:r>
              <a:rPr lang="en-US" altLang="zh-CN" dirty="0" smtClean="0"/>
              <a:t>Recovers copies:</a:t>
            </a:r>
            <a:endParaRPr lang="zh-CN" altLang="zh-CN" dirty="0" smtClean="0"/>
          </a:p>
          <a:p>
            <a:pPr lvl="1"/>
            <a:r>
              <a:rPr lang="en-US" altLang="zh-CN" dirty="0" smtClean="0"/>
              <a:t>Storage array protection: native format, automatic storage detection, full integration (no script), and snapshot support</a:t>
            </a:r>
            <a:endParaRPr lang="zh-CN" altLang="zh-CN" dirty="0" smtClean="0"/>
          </a:p>
          <a:p>
            <a:pPr lvl="1"/>
            <a:r>
              <a:rPr lang="en-US" altLang="zh-CN" dirty="0" smtClean="0"/>
              <a:t>Storage array recovery: Recovers volumes, clones or mounts volumes, and copies data back.</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68559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File backup: Invokes the system API to traverse the directory structure in the file system and obtains the metadata information (such as the path, creation time, size, and attribute) of the file or folder through the API.</a:t>
            </a:r>
            <a:endParaRPr lang="zh-CN" altLang="zh-CN" dirty="0" smtClean="0"/>
          </a:p>
          <a:p>
            <a:pPr lvl="0"/>
            <a:r>
              <a:rPr lang="en-US" altLang="zh-CN" dirty="0" smtClean="0"/>
              <a:t>Volume backup: Allocates bitmaps according to a fixed block size to obtain data changes.</a:t>
            </a:r>
            <a:endParaRPr lang="zh-CN" altLang="zh-CN" dirty="0" smtClean="0"/>
          </a:p>
          <a:p>
            <a:pPr lvl="0"/>
            <a:r>
              <a:rPr lang="en-US" altLang="zh-CN" dirty="0" smtClean="0"/>
              <a:t>VMware backup: VDDK interface</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96371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Continuous data protection (CDP) represents a revolutionary breakthrough in data backup technologies and includes continuous backup and continuous replication.</a:t>
            </a:r>
            <a:endParaRPr lang="zh-CN" altLang="zh-CN" dirty="0" smtClean="0"/>
          </a:p>
          <a:p>
            <a:pPr lvl="0"/>
            <a:r>
              <a:rPr lang="en-US" altLang="zh-CN" dirty="0" smtClean="0"/>
              <a:t>Compared with conventional data protection solutions, the CDP solution continuously records and backs up data changes at a specified frequency. In certain cases, the RPO can be approximately 0. When a disaster occurs, data can be quickly recovered from a specified point in time before the incident.</a:t>
            </a:r>
            <a:endParaRPr lang="zh-CN" altLang="zh-CN" dirty="0" smtClean="0"/>
          </a:p>
          <a:p>
            <a:pPr lvl="0"/>
            <a:r>
              <a:rPr lang="en-US" altLang="zh-CN" dirty="0" smtClean="0"/>
              <a:t>Continuous backup is a block-level continuous data protection technology. A backup agent host, which is installed on the customer's production host, continuously backs up the data on the customer's production host to the internal storage system of the Data Protection Appliance and stores the data in the native format of the file system. When certain conditions are met, the internal storage system creates snapshots to manage multiple points in time.</a:t>
            </a:r>
            <a:endParaRPr lang="zh-CN" altLang="zh-CN" dirty="0" smtClean="0"/>
          </a:p>
          <a:p>
            <a:pPr lvl="0"/>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4751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pPr lvl="0"/>
            <a:r>
              <a:rPr lang="en-US" altLang="zh-CN" dirty="0" smtClean="0"/>
              <a:t>Continuous backup process:</a:t>
            </a:r>
            <a:endParaRPr lang="zh-CN" altLang="zh-CN" dirty="0" smtClean="0"/>
          </a:p>
          <a:p>
            <a:pPr lvl="1"/>
            <a:r>
              <a:rPr lang="en-US" altLang="zh-CN" dirty="0" smtClean="0"/>
              <a:t>The snapshot storage pool allocates the base volume.</a:t>
            </a:r>
          </a:p>
          <a:p>
            <a:pPr lvl="1"/>
            <a:r>
              <a:rPr lang="en-US" altLang="zh-CN" dirty="0" smtClean="0"/>
              <a:t>The agent client for continuous backup connects to the Data Protection Appliance's server.</a:t>
            </a:r>
            <a:endParaRPr lang="zh-CN" altLang="zh-CN" dirty="0" smtClean="0"/>
          </a:p>
          <a:p>
            <a:pPr lvl="1"/>
            <a:r>
              <a:rPr lang="en-US" altLang="zh-CN" dirty="0" smtClean="0"/>
              <a:t>The bypass monitoring drive in a partition of the production host continuously captures data changes and caches the same data changes to the memory pool.</a:t>
            </a:r>
            <a:endParaRPr lang="zh-CN" altLang="zh-CN" dirty="0" smtClean="0"/>
          </a:p>
          <a:p>
            <a:pPr lvl="1"/>
            <a:r>
              <a:rPr lang="en-US" altLang="zh-CN" dirty="0" smtClean="0"/>
              <a:t>The agent client for continuous backup continuously transfers data to a storage device in the Data </a:t>
            </a:r>
            <a:r>
              <a:rPr lang="en-US" altLang="zh-CN" smtClean="0"/>
              <a:t>Protection Appliance's </a:t>
            </a:r>
            <a:r>
              <a:rPr lang="en-US" altLang="zh-CN" dirty="0" smtClean="0"/>
              <a:t>snapshot storage pool.</a:t>
            </a:r>
            <a:endParaRPr lang="zh-CN" altLang="zh-CN" dirty="0" smtClean="0"/>
          </a:p>
          <a:p>
            <a:pPr lvl="1"/>
            <a:r>
              <a:rPr lang="en-US" altLang="zh-CN" dirty="0" smtClean="0"/>
              <a:t>Source data in the partition of the production host is written to the base volume.</a:t>
            </a:r>
            <a:endParaRPr lang="zh-CN" altLang="zh-CN" dirty="0" smtClean="0"/>
          </a:p>
          <a:p>
            <a:pPr lvl="1"/>
            <a:r>
              <a:rPr lang="en-US" altLang="zh-CN" dirty="0" smtClean="0"/>
              <a:t>Data changes on the production host are written to the log volume first, and then are written to the base volume storing the source data.</a:t>
            </a:r>
            <a:endParaRPr lang="zh-CN" altLang="zh-CN" dirty="0" smtClean="0"/>
          </a:p>
          <a:p>
            <a:pPr lvl="1"/>
            <a:r>
              <a:rPr lang="en-US" altLang="zh-CN" dirty="0" smtClean="0"/>
              <a:t>Snapshots of the base volume are managed based on the data retention policy for continuous backup.</a:t>
            </a:r>
            <a:endParaRPr lang="zh-CN" altLang="en-US" dirty="0"/>
          </a:p>
        </p:txBody>
      </p:sp>
    </p:spTree>
    <p:extLst>
      <p:ext uri="{BB962C8B-B14F-4D97-AF65-F5344CB8AC3E}">
        <p14:creationId xmlns:p14="http://schemas.microsoft.com/office/powerpoint/2010/main" val="411594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Production data capture</a:t>
            </a:r>
            <a:endParaRPr lang="zh-CN" altLang="zh-CN" dirty="0" smtClean="0"/>
          </a:p>
          <a:p>
            <a:pPr lvl="1"/>
            <a:r>
              <a:rPr lang="en-US" altLang="zh-CN" dirty="0" smtClean="0"/>
              <a:t>Data is captured in native format.</a:t>
            </a:r>
            <a:endParaRPr lang="zh-CN" altLang="zh-CN" dirty="0" smtClean="0"/>
          </a:p>
          <a:p>
            <a:pPr lvl="1"/>
            <a:r>
              <a:rPr lang="en-US" altLang="zh-CN" dirty="0" smtClean="0"/>
              <a:t>Format conversion is not required, and data is accessible upon being mounted.</a:t>
            </a:r>
            <a:endParaRPr lang="zh-CN" altLang="zh-CN" dirty="0" smtClean="0"/>
          </a:p>
          <a:p>
            <a:pPr lvl="1"/>
            <a:r>
              <a:rPr lang="en-US" altLang="zh-CN" dirty="0" smtClean="0"/>
              <a:t>SLA policy can be customized based on applications to intuitively show data retention time, RPO, RTO, and data storage locations.</a:t>
            </a:r>
            <a:endParaRPr lang="zh-CN" altLang="zh-CN" dirty="0" smtClean="0"/>
          </a:p>
          <a:p>
            <a:pPr lvl="0"/>
            <a:r>
              <a:rPr lang="en-US" altLang="zh-CN" dirty="0" smtClean="0"/>
              <a:t>Copy management</a:t>
            </a:r>
            <a:endParaRPr lang="zh-CN" altLang="zh-CN" dirty="0" smtClean="0"/>
          </a:p>
          <a:p>
            <a:r>
              <a:rPr lang="en-US" altLang="zh-CN" dirty="0" smtClean="0"/>
              <a:t>     1. Permanent incremental backup: Initial full backup and N incremental backups are performed. A full copy is generated at each incremental backup point in time. Damages to a copy at an incremental backup point in time will not impede recovery from any other point in time.</a:t>
            </a:r>
            <a:endParaRPr lang="zh-CN" altLang="zh-CN" dirty="0" smtClean="0"/>
          </a:p>
          <a:p>
            <a:r>
              <a:rPr lang="en-US" altLang="zh-CN" dirty="0" smtClean="0"/>
              <a:t>     2. No rollback: Point-in-time copies created through a virtual clone can direct to both source data and current incremental data and can be used directly for recovery.</a:t>
            </a:r>
            <a:endParaRPr lang="zh-CN" altLang="zh-CN" dirty="0" smtClean="0"/>
          </a:p>
          <a:p>
            <a:pPr lvl="0"/>
            <a:r>
              <a:rPr lang="en-US" altLang="zh-CN" dirty="0" smtClean="0"/>
              <a:t>Copy access and use</a:t>
            </a:r>
            <a:endParaRPr lang="zh-CN" altLang="zh-CN" dirty="0" smtClean="0"/>
          </a:p>
          <a:p>
            <a:pPr lvl="1"/>
            <a:r>
              <a:rPr lang="en-US" altLang="zh-CN" dirty="0" smtClean="0"/>
              <a:t>No data movement: Data is mounted in minutes, and data volume does not affect recovery efficiency.</a:t>
            </a:r>
            <a:endParaRPr lang="zh-CN" altLang="zh-CN" dirty="0" smtClean="0"/>
          </a:p>
          <a:p>
            <a:pPr lvl="1"/>
            <a:r>
              <a:rPr lang="en-US" altLang="zh-CN" dirty="0" smtClean="0"/>
              <a:t>A virtual copy can be mounted to multiple hosts.</a:t>
            </a:r>
            <a:endParaRPr lang="zh-CN" altLang="zh-CN" dirty="0" smtClean="0"/>
          </a:p>
          <a:p>
            <a:pPr lvl="1"/>
            <a:r>
              <a:rPr lang="en-US" altLang="zh-CN" dirty="0" smtClean="0"/>
              <a:t>Data can be recovered from any point in time.</a:t>
            </a:r>
            <a:endParaRPr lang="zh-CN" altLang="zh-CN" dirty="0" smtClean="0"/>
          </a:p>
          <a:p>
            <a:pPr lvl="1"/>
            <a:r>
              <a:rPr lang="en-US" altLang="zh-CN" dirty="0" smtClean="0"/>
              <a:t>The host automatically takes over the original production applications after the virtual copy is mounted.</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95290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3449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Backup process:</a:t>
            </a:r>
            <a:endParaRPr lang="zh-CN" altLang="zh-CN" dirty="0" smtClean="0"/>
          </a:p>
          <a:p>
            <a:pPr lvl="1"/>
            <a:r>
              <a:rPr lang="en-US" altLang="zh-CN" dirty="0" smtClean="0"/>
              <a:t>The backup client agent uses the API interface to invoke the backup API of the database, reads data in the database, and processes deduplication or encryption.</a:t>
            </a:r>
            <a:endParaRPr lang="zh-CN" altLang="zh-CN" dirty="0" smtClean="0"/>
          </a:p>
          <a:p>
            <a:pPr lvl="1"/>
            <a:r>
              <a:rPr lang="en-US" altLang="zh-CN" dirty="0" smtClean="0"/>
              <a:t>The backup client agent sends data to the Data Protection Appliance to complete the backup.</a:t>
            </a:r>
            <a:endParaRPr lang="zh-CN" altLang="zh-CN" dirty="0" smtClean="0"/>
          </a:p>
          <a:p>
            <a:pPr lvl="0"/>
            <a:r>
              <a:rPr lang="en-US" altLang="zh-CN" dirty="0" smtClean="0"/>
              <a:t>Data recovery process:</a:t>
            </a:r>
            <a:endParaRPr lang="zh-CN" altLang="zh-CN" dirty="0" smtClean="0"/>
          </a:p>
          <a:p>
            <a:pPr lvl="1"/>
            <a:r>
              <a:rPr lang="en-US" altLang="zh-CN" dirty="0" smtClean="0"/>
              <a:t>The administration console sends a recovery command to the backup client agent on the production server.</a:t>
            </a:r>
            <a:endParaRPr lang="zh-CN" altLang="zh-CN" dirty="0" smtClean="0"/>
          </a:p>
          <a:p>
            <a:pPr lvl="1"/>
            <a:r>
              <a:rPr lang="en-US" altLang="zh-CN" dirty="0" smtClean="0"/>
              <a:t>The backup client agent uses the API interface to invoke the database's recovery API.</a:t>
            </a:r>
            <a:endParaRPr lang="zh-CN" altLang="zh-CN" dirty="0" smtClean="0"/>
          </a:p>
          <a:p>
            <a:pPr lvl="1"/>
            <a:r>
              <a:rPr lang="en-US" altLang="zh-CN" dirty="0" smtClean="0"/>
              <a:t>The backup client agent reads data from the backup server and sends the same data to the recovery API to complete the recovery.</a:t>
            </a:r>
            <a:endParaRPr lang="zh-CN" altLang="zh-CN" dirty="0" smtClean="0"/>
          </a:p>
          <a:p>
            <a:pPr lvl="0"/>
            <a:r>
              <a:rPr lang="en-US" altLang="zh-CN" dirty="0" smtClean="0"/>
              <a:t>The Data Protection Appliance connects to the database through a dedicated API for backup. The API varies with databases. For example, Oracle’s RMAN interface and </a:t>
            </a:r>
            <a:r>
              <a:rPr lang="en-US" altLang="zh-CN" smtClean="0"/>
              <a:t>SQL Server's </a:t>
            </a:r>
            <a:r>
              <a:rPr lang="en-US" altLang="zh-CN" dirty="0" smtClean="0"/>
              <a:t>VDI interface.</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9760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Backup process:</a:t>
            </a:r>
            <a:endParaRPr lang="zh-CN" altLang="zh-CN" dirty="0" smtClean="0"/>
          </a:p>
          <a:p>
            <a:pPr lvl="1"/>
            <a:r>
              <a:rPr lang="en-US" altLang="zh-CN" dirty="0" smtClean="0"/>
              <a:t>Create a VM snapshot.</a:t>
            </a:r>
            <a:endParaRPr lang="zh-CN" altLang="zh-CN" dirty="0" smtClean="0"/>
          </a:p>
          <a:p>
            <a:pPr lvl="1"/>
            <a:r>
              <a:rPr lang="en-US" altLang="zh-CN" dirty="0" smtClean="0"/>
              <a:t>Back up VM data, including VM configuration information and virtual disk data. </a:t>
            </a:r>
          </a:p>
          <a:p>
            <a:pPr lvl="1"/>
            <a:r>
              <a:rPr lang="en-US" altLang="zh-CN" dirty="0" smtClean="0"/>
              <a:t>Obtain and back up valid blocks (full backup) or incremental blocks (incremental backup) on virtual disks with CBT.</a:t>
            </a:r>
            <a:endParaRPr lang="zh-CN" altLang="zh-CN" dirty="0" smtClean="0"/>
          </a:p>
          <a:p>
            <a:pPr lvl="1"/>
            <a:r>
              <a:rPr lang="en-US" altLang="zh-CN" dirty="0" smtClean="0"/>
              <a:t>Delete the VM snapshot created in step 1.</a:t>
            </a:r>
            <a:endParaRPr lang="zh-CN" altLang="zh-CN" dirty="0" smtClean="0"/>
          </a:p>
          <a:p>
            <a:pPr lvl="0"/>
            <a:r>
              <a:rPr lang="en-US" altLang="zh-CN" dirty="0" smtClean="0"/>
              <a:t>Recovery process:</a:t>
            </a:r>
            <a:endParaRPr lang="zh-CN" altLang="zh-CN" dirty="0" smtClean="0"/>
          </a:p>
          <a:p>
            <a:pPr lvl="1"/>
            <a:r>
              <a:rPr lang="en-US" altLang="zh-CN" dirty="0" smtClean="0"/>
              <a:t>For recovery to a new VM, create a VM based on the original configuration and manual configuration of the VM.</a:t>
            </a:r>
            <a:endParaRPr lang="zh-CN" altLang="zh-CN" dirty="0" smtClean="0"/>
          </a:p>
          <a:p>
            <a:pPr lvl="1"/>
            <a:r>
              <a:rPr lang="en-US" altLang="zh-CN" dirty="0" smtClean="0"/>
              <a:t>To recover</a:t>
            </a:r>
            <a:r>
              <a:rPr lang="en-US" altLang="zh-CN" baseline="0" dirty="0" smtClean="0"/>
              <a:t> </a:t>
            </a:r>
            <a:r>
              <a:rPr lang="en-US" altLang="zh-CN" dirty="0" smtClean="0"/>
              <a:t>by overwriting a VM, manually configure the VM to be overwritten.</a:t>
            </a:r>
            <a:endParaRPr lang="zh-CN" altLang="zh-CN" dirty="0" smtClean="0"/>
          </a:p>
          <a:p>
            <a:pPr lvl="1"/>
            <a:r>
              <a:rPr lang="en-US" altLang="zh-CN" dirty="0" smtClean="0"/>
              <a:t>Read the disk block data at the corresponding point in time from the Data Protection Appliance and write the same data to a disk of the VM created in step 1.</a:t>
            </a:r>
            <a:endParaRPr lang="zh-CN" altLang="zh-CN" dirty="0" smtClean="0"/>
          </a:p>
          <a:p>
            <a:pPr lvl="1"/>
            <a:r>
              <a:rPr lang="en-US" altLang="zh-CN" dirty="0" smtClean="0"/>
              <a:t>The backup and recovery solution for </a:t>
            </a:r>
            <a:r>
              <a:rPr lang="en-US" altLang="zh-CN" dirty="0" err="1" smtClean="0"/>
              <a:t>FusionCompute</a:t>
            </a:r>
            <a:r>
              <a:rPr lang="en-US" altLang="zh-CN" dirty="0" smtClean="0"/>
              <a:t> VMs in </a:t>
            </a:r>
            <a:r>
              <a:rPr lang="en-US" altLang="zh-CN" dirty="0" err="1" smtClean="0"/>
              <a:t>FusionStorage</a:t>
            </a:r>
            <a:r>
              <a:rPr lang="en-US" altLang="zh-CN" dirty="0" smtClean="0"/>
              <a:t> scenarios is different from the solution for virtual storage scenarios. In </a:t>
            </a:r>
            <a:r>
              <a:rPr lang="en-US" altLang="zh-CN" dirty="0" err="1" smtClean="0"/>
              <a:t>FusionStorage</a:t>
            </a:r>
            <a:r>
              <a:rPr lang="en-US" altLang="zh-CN" dirty="0" smtClean="0"/>
              <a:t> scenarios, VM disks correspond to LUN volumes on </a:t>
            </a:r>
            <a:r>
              <a:rPr lang="en-US" altLang="zh-CN" dirty="0" err="1" smtClean="0"/>
              <a:t>FusionStorage</a:t>
            </a:r>
            <a:r>
              <a:rPr lang="en-US" altLang="zh-CN" dirty="0" smtClean="0"/>
              <a:t>. Changed data blocks in VM disks are obtained through the bitmap provided by </a:t>
            </a:r>
            <a:r>
              <a:rPr lang="en-US" altLang="zh-CN" dirty="0" err="1" smtClean="0"/>
              <a:t>FusionStorage</a:t>
            </a:r>
            <a:r>
              <a:rPr lang="en-US" altLang="zh-CN" dirty="0" smtClean="0"/>
              <a:t>.</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461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Backup process:</a:t>
            </a:r>
            <a:endParaRPr lang="zh-CN" altLang="zh-CN" dirty="0" smtClean="0"/>
          </a:p>
          <a:p>
            <a:pPr lvl="1"/>
            <a:r>
              <a:rPr lang="en-US" altLang="zh-CN" dirty="0" smtClean="0"/>
              <a:t>The client on the service production system reads files and data to be backed up.</a:t>
            </a:r>
            <a:endParaRPr lang="zh-CN" altLang="zh-CN" dirty="0" smtClean="0"/>
          </a:p>
          <a:p>
            <a:pPr lvl="1"/>
            <a:r>
              <a:rPr lang="en-US" altLang="zh-CN" dirty="0" smtClean="0"/>
              <a:t>The client transmits data over the network.</a:t>
            </a:r>
            <a:endParaRPr lang="zh-CN" altLang="zh-CN" dirty="0" smtClean="0"/>
          </a:p>
          <a:p>
            <a:pPr lvl="1"/>
            <a:r>
              <a:rPr lang="en-US" altLang="zh-CN" dirty="0" smtClean="0"/>
              <a:t>The Data Protection Appliance receives and stores the data on physical media. The backup is complete.</a:t>
            </a:r>
            <a:endParaRPr lang="zh-CN" altLang="zh-CN" dirty="0" smtClean="0"/>
          </a:p>
          <a:p>
            <a:pPr lvl="0"/>
            <a:r>
              <a:rPr lang="en-US" altLang="zh-CN" dirty="0" smtClean="0"/>
              <a:t>Host status check (Windows and Linux)</a:t>
            </a:r>
            <a:endParaRPr lang="zh-CN" altLang="zh-CN" dirty="0" smtClean="0"/>
          </a:p>
          <a:p>
            <a:pPr lvl="1"/>
            <a:r>
              <a:rPr lang="en-US" altLang="zh-CN" dirty="0" smtClean="0"/>
              <a:t>Windows:</a:t>
            </a:r>
            <a:endParaRPr lang="zh-CN" altLang="zh-CN" dirty="0" smtClean="0"/>
          </a:p>
          <a:p>
            <a:pPr lvl="2"/>
            <a:r>
              <a:rPr lang="en-US" altLang="zh-CN" dirty="0" smtClean="0"/>
              <a:t>After installing the client, press </a:t>
            </a:r>
            <a:r>
              <a:rPr lang="en-US" altLang="zh-CN" dirty="0" err="1" smtClean="0"/>
              <a:t>Windows+R</a:t>
            </a:r>
            <a:r>
              <a:rPr lang="en-US" altLang="zh-CN" dirty="0" smtClean="0"/>
              <a:t>. In the Run dialog box that is displayed, enter </a:t>
            </a:r>
            <a:r>
              <a:rPr lang="en-US" altLang="zh-CN" dirty="0" err="1" smtClean="0"/>
              <a:t>services.msc</a:t>
            </a:r>
            <a:r>
              <a:rPr lang="en-US" altLang="zh-CN" dirty="0" smtClean="0"/>
              <a:t> to open the service management window. Then, check whether the client service was started normally. If the client service was started normally, check whether the client is connected to the server. If connected, you can create a standard backup plan for a file system.</a:t>
            </a:r>
            <a:endParaRPr lang="zh-CN" altLang="zh-CN" dirty="0" smtClean="0"/>
          </a:p>
          <a:p>
            <a:pPr lvl="1"/>
            <a:r>
              <a:rPr lang="en-US" altLang="zh-CN" dirty="0" smtClean="0"/>
              <a:t>Linux:</a:t>
            </a:r>
            <a:endParaRPr lang="zh-CN" altLang="zh-CN" dirty="0" smtClean="0"/>
          </a:p>
          <a:p>
            <a:pPr lvl="2"/>
            <a:r>
              <a:rPr lang="en-US" altLang="zh-CN" dirty="0" smtClean="0"/>
              <a:t>The process for backing up a Linux file system is similar the process for backing up a Windows file system. Check the host service or process. If the client is connected to the server, you can create a standard backup plan for a file system. The check commands used in CentOS 7 are as follows:</a:t>
            </a:r>
            <a:endParaRPr lang="zh-CN" altLang="zh-CN" dirty="0" smtClean="0"/>
          </a:p>
          <a:p>
            <a:pPr lvl="2"/>
            <a:r>
              <a:rPr lang="en-US" altLang="zh-CN" dirty="0" smtClean="0"/>
              <a:t>    </a:t>
            </a:r>
            <a:r>
              <a:rPr lang="en-US" altLang="zh-CN" dirty="0" err="1" smtClean="0"/>
              <a:t>systemctl</a:t>
            </a:r>
            <a:r>
              <a:rPr lang="en-US" altLang="zh-CN" dirty="0" smtClean="0"/>
              <a:t> status </a:t>
            </a:r>
            <a:r>
              <a:rPr lang="en-US" altLang="zh-CN" dirty="0" err="1" smtClean="0"/>
              <a:t>HWClientService.service</a:t>
            </a:r>
            <a:endParaRPr lang="zh-CN" altLang="zh-CN" dirty="0" smtClean="0"/>
          </a:p>
          <a:p>
            <a:pPr lvl="2"/>
            <a:r>
              <a:rPr lang="en-US" altLang="zh-CN" dirty="0" smtClean="0"/>
              <a:t>    </a:t>
            </a:r>
            <a:r>
              <a:rPr lang="en-US" altLang="zh-CN" dirty="0" err="1" smtClean="0"/>
              <a:t>ps</a:t>
            </a:r>
            <a:r>
              <a:rPr lang="en-US" altLang="zh-CN" dirty="0" smtClean="0"/>
              <a:t> -</a:t>
            </a:r>
            <a:r>
              <a:rPr lang="en-US" altLang="zh-CN" dirty="0" err="1" smtClean="0"/>
              <a:t>ef|grep</a:t>
            </a:r>
            <a:r>
              <a:rPr lang="en-US" altLang="zh-CN" dirty="0" smtClean="0"/>
              <a:t> </a:t>
            </a:r>
            <a:r>
              <a:rPr lang="en-US" altLang="zh-CN" dirty="0" err="1" smtClean="0"/>
              <a:t>esf</a:t>
            </a:r>
            <a:endParaRPr lang="zh-CN" altLang="zh-CN"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5683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887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Backup process:</a:t>
            </a:r>
            <a:endParaRPr lang="zh-CN" altLang="zh-CN" dirty="0" smtClean="0"/>
          </a:p>
          <a:p>
            <a:pPr lvl="1"/>
            <a:r>
              <a:rPr lang="en-US" altLang="zh-CN" dirty="0" smtClean="0"/>
              <a:t>Install the client to acquire information about the operating system.</a:t>
            </a:r>
            <a:endParaRPr lang="zh-CN" altLang="zh-CN" dirty="0" smtClean="0"/>
          </a:p>
          <a:p>
            <a:pPr lvl="1"/>
            <a:r>
              <a:rPr lang="en-US" altLang="zh-CN" dirty="0" smtClean="0"/>
              <a:t>For Windows, invoke the VSS interface to create a snapshot for the volume where the operating system resides. For Linux, select the data source to be backed up.</a:t>
            </a:r>
            <a:endParaRPr lang="zh-CN" altLang="zh-CN" dirty="0" smtClean="0"/>
          </a:p>
          <a:p>
            <a:pPr lvl="1"/>
            <a:r>
              <a:rPr lang="en-US" altLang="zh-CN" dirty="0" smtClean="0"/>
              <a:t>Read the data of the volume where the operating system resides and back up the same data to the storage media in the Data Protection Appliance.</a:t>
            </a:r>
            <a:endParaRPr lang="zh-CN" altLang="zh-CN" dirty="0" smtClean="0"/>
          </a:p>
          <a:p>
            <a:pPr lvl="1"/>
            <a:r>
              <a:rPr lang="en-US" altLang="zh-CN" dirty="0" smtClean="0"/>
              <a:t>The backup is complete (for Windows, delete the snapshot).</a:t>
            </a:r>
            <a:endParaRPr lang="zh-CN" altLang="zh-CN" dirty="0" smtClean="0"/>
          </a:p>
          <a:p>
            <a:pPr lvl="0"/>
            <a:r>
              <a:rPr lang="en-US" altLang="zh-CN" dirty="0" smtClean="0"/>
              <a:t>Recovery process:</a:t>
            </a:r>
            <a:endParaRPr lang="zh-CN" altLang="zh-CN" dirty="0" smtClean="0"/>
          </a:p>
          <a:p>
            <a:pPr lvl="1"/>
            <a:r>
              <a:rPr lang="en-US" altLang="zh-CN" dirty="0" smtClean="0"/>
              <a:t>Load the WinPE or </a:t>
            </a:r>
            <a:r>
              <a:rPr lang="en-US" altLang="zh-CN" dirty="0" err="1" smtClean="0"/>
              <a:t>LiveCD</a:t>
            </a:r>
            <a:r>
              <a:rPr lang="en-US" altLang="zh-CN" dirty="0" smtClean="0"/>
              <a:t> to boot the recovery environment. For Linux, install the client.</a:t>
            </a:r>
            <a:endParaRPr lang="zh-CN" altLang="zh-CN" dirty="0" smtClean="0"/>
          </a:p>
          <a:p>
            <a:pPr lvl="1"/>
            <a:r>
              <a:rPr lang="en-US" altLang="zh-CN" dirty="0" smtClean="0"/>
              <a:t>For Windows, manually partition the disk.</a:t>
            </a:r>
            <a:endParaRPr lang="zh-CN" altLang="zh-CN" dirty="0" smtClean="0"/>
          </a:p>
          <a:p>
            <a:pPr lvl="1"/>
            <a:r>
              <a:rPr lang="en-US" altLang="zh-CN" dirty="0" smtClean="0"/>
              <a:t>Recover the operating system data from the storage media to the specified system volume.</a:t>
            </a:r>
            <a:endParaRPr lang="zh-CN" altLang="zh-CN" dirty="0" smtClean="0"/>
          </a:p>
          <a:p>
            <a:pPr lvl="1"/>
            <a:r>
              <a:rPr lang="en-US" altLang="zh-CN" dirty="0" smtClean="0"/>
              <a:t>For Windows, use the system API to load the driver, modify the registry, and rectify BSOD. For Linux, modify the configuration file.</a:t>
            </a:r>
            <a:endParaRPr lang="zh-CN" altLang="zh-CN" dirty="0" smtClean="0"/>
          </a:p>
          <a:p>
            <a:pPr lvl="1"/>
            <a:r>
              <a:rPr lang="en-US" altLang="zh-CN" dirty="0" smtClean="0"/>
              <a:t>Reboot the operating system upon completion of recovery.</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48309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Answers:</a:t>
            </a:r>
          </a:p>
          <a:p>
            <a:pPr lvl="1"/>
            <a:r>
              <a:rPr lang="en-US" altLang="zh-CN" dirty="0" smtClean="0"/>
              <a:t>CD</a:t>
            </a:r>
          </a:p>
          <a:p>
            <a:pPr lvl="1"/>
            <a:r>
              <a:rPr lang="en-US" altLang="zh-CN" dirty="0" smtClean="0"/>
              <a:t>D</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08900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9999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19465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73081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39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Higher efficiency</a:t>
            </a:r>
            <a:endParaRPr lang="zh-CN" altLang="zh-CN" dirty="0" smtClean="0"/>
          </a:p>
          <a:p>
            <a:pPr lvl="1"/>
            <a:r>
              <a:rPr lang="en-US" altLang="zh-CN" dirty="0" smtClean="0"/>
              <a:t>Backup frequency in seconds</a:t>
            </a:r>
            <a:endParaRPr lang="zh-CN" altLang="zh-CN" dirty="0" smtClean="0"/>
          </a:p>
          <a:p>
            <a:pPr lvl="1"/>
            <a:r>
              <a:rPr lang="en-US" altLang="zh-CN" dirty="0" smtClean="0"/>
              <a:t>Linear increase in capacity and performance</a:t>
            </a:r>
            <a:endParaRPr lang="zh-CN" altLang="zh-CN" dirty="0" smtClean="0"/>
          </a:p>
          <a:p>
            <a:pPr lvl="0"/>
            <a:r>
              <a:rPr lang="en-US" altLang="zh-CN" dirty="0" smtClean="0"/>
              <a:t>Lower costs</a:t>
            </a:r>
            <a:endParaRPr lang="zh-CN" altLang="zh-CN" dirty="0" smtClean="0"/>
          </a:p>
          <a:p>
            <a:pPr lvl="1"/>
            <a:r>
              <a:rPr lang="en-US" altLang="zh-CN" dirty="0" smtClean="0"/>
              <a:t>Fewer non-production facilities</a:t>
            </a:r>
            <a:endParaRPr lang="zh-CN" altLang="zh-CN" dirty="0" smtClean="0"/>
          </a:p>
          <a:p>
            <a:pPr lvl="1"/>
            <a:r>
              <a:rPr lang="en-US" altLang="zh-CN" dirty="0" smtClean="0"/>
              <a:t>Reduced BC&amp;DR storage capacity</a:t>
            </a:r>
            <a:endParaRPr lang="zh-CN" altLang="zh-CN" dirty="0" smtClean="0"/>
          </a:p>
          <a:p>
            <a:pPr lvl="0"/>
            <a:r>
              <a:rPr lang="en-US" altLang="zh-CN" dirty="0" smtClean="0"/>
              <a:t>Better data utilization</a:t>
            </a:r>
            <a:endParaRPr lang="zh-CN" altLang="zh-CN" dirty="0" smtClean="0"/>
          </a:p>
          <a:p>
            <a:pPr lvl="1"/>
            <a:r>
              <a:rPr lang="en-US" altLang="zh-CN" dirty="0" smtClean="0"/>
              <a:t>Use of BC&amp;DR data in multiple scenarios, such as development and testing</a:t>
            </a:r>
            <a:endParaRPr lang="zh-CN" altLang="zh-CN" dirty="0" smtClean="0"/>
          </a:p>
          <a:p>
            <a:pPr lvl="1"/>
            <a:r>
              <a:rPr lang="en-US" altLang="zh-CN" dirty="0" smtClean="0"/>
              <a:t>Faster recovery of core services</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952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Definition:</a:t>
            </a:r>
            <a:endParaRPr lang="zh-CN" altLang="zh-CN" dirty="0" smtClean="0"/>
          </a:p>
          <a:p>
            <a:pPr lvl="1"/>
            <a:r>
              <a:rPr lang="en-US" altLang="zh-CN" dirty="0" smtClean="0"/>
              <a:t>To cope with file or data loss or damage, data in computer storage devices is replicated to large-capacity storage devices, such as tapes.</a:t>
            </a:r>
            <a:endParaRPr lang="zh-CN" altLang="zh-CN" dirty="0" smtClean="0"/>
          </a:p>
          <a:p>
            <a:pPr lvl="1"/>
            <a:r>
              <a:rPr lang="en-US" altLang="zh-CN" dirty="0" smtClean="0"/>
              <a:t>Backup is a type of replication operation. Generally, backup data is stored in another format.</a:t>
            </a:r>
            <a:endParaRPr lang="zh-CN" altLang="zh-CN" dirty="0" smtClean="0"/>
          </a:p>
          <a:p>
            <a:pPr lvl="1"/>
            <a:r>
              <a:rPr lang="en-US" altLang="zh-CN" dirty="0" smtClean="0"/>
              <a:t>Backup helps recover data when necessary.</a:t>
            </a:r>
            <a:endParaRPr lang="zh-CN" altLang="zh-CN" dirty="0" smtClean="0"/>
          </a:p>
          <a:p>
            <a:pPr lvl="0"/>
            <a:r>
              <a:rPr lang="en-US" altLang="zh-CN" dirty="0" smtClean="0"/>
              <a:t>A backup system usually consists of the following components:</a:t>
            </a:r>
            <a:endParaRPr lang="zh-CN" altLang="zh-CN" dirty="0" smtClean="0"/>
          </a:p>
          <a:p>
            <a:pPr lvl="1"/>
            <a:r>
              <a:rPr lang="en-US" altLang="zh-CN" dirty="0" smtClean="0"/>
              <a:t>Backup server: A backup server is a carrier where the backup software runs. Generally, a backup server can be a PC server or midrange computer.</a:t>
            </a:r>
            <a:endParaRPr lang="zh-CN" altLang="zh-CN" dirty="0" smtClean="0"/>
          </a:p>
          <a:p>
            <a:pPr lvl="1"/>
            <a:r>
              <a:rPr lang="en-US" altLang="zh-CN" dirty="0" smtClean="0"/>
              <a:t>Backup software: As the core of the backup system, the backup software copies production data to storage media and manages backup data.</a:t>
            </a:r>
            <a:endParaRPr lang="zh-CN" altLang="zh-CN" dirty="0" smtClean="0"/>
          </a:p>
          <a:p>
            <a:pPr lvl="1"/>
            <a:r>
              <a:rPr lang="en-US" altLang="zh-CN" dirty="0" smtClean="0"/>
              <a:t>Storage device: It is a device that stores backup data. Generally, a storage device is a disk array, physical tape library, or virtual tape library.</a:t>
            </a:r>
            <a:endParaRPr lang="zh-CN" altLang="en-US" dirty="0" smtClean="0"/>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8820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168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406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SLA: Service-level agreement</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91227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890561997"/>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077613">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4056204440"/>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02328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smtClean="0">
                <a:sym typeface="Huawei Sans" panose="020C0503030203020204" pitchFamily="34" charset="0"/>
              </a:rPr>
              <a:t>Backup Solution I</a:t>
            </a:r>
            <a:r>
              <a:rPr lang="en-US" altLang="zh-CN" smtClean="0">
                <a:sym typeface="Huawei Sans" panose="020C0503030203020204" pitchFamily="34" charset="0"/>
              </a:rPr>
              <a:t>ntroduction</a:t>
            </a:r>
            <a:endParaRPr lang="en-US" altLang="zh-CN" dirty="0">
              <a:sym typeface="Huawei Sans" panose="020C0503030203020204" pitchFamily="34" charset="0"/>
            </a:endParaRPr>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457657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sym typeface="Huawei Sans" panose="020C0503030203020204" pitchFamily="34" charset="0"/>
              </a:rPr>
              <a:t>Considerations</a:t>
            </a:r>
            <a:endParaRPr lang="en-US" dirty="0">
              <a:sym typeface="Huawei Sans" panose="020C0503030203020204" pitchFamily="34" charset="0"/>
            </a:endParaRPr>
          </a:p>
        </p:txBody>
      </p:sp>
      <p:sp>
        <p:nvSpPr>
          <p:cNvPr id="98307" name="Rectangle 3"/>
          <p:cNvSpPr>
            <a:spLocks noGrp="1" noChangeArrowheads="1"/>
          </p:cNvSpPr>
          <p:nvPr>
            <p:ph type="body" sz="quarter" idx="10"/>
          </p:nvPr>
        </p:nvSpPr>
        <p:spPr/>
        <p:txBody>
          <a:bodyPr/>
          <a:lstStyle/>
          <a:p>
            <a:r>
              <a:rPr lang="en-US" smtClean="0">
                <a:sym typeface="Huawei Sans" panose="020C0503030203020204" pitchFamily="34" charset="0"/>
              </a:rPr>
              <a:t>Effective data recovery must be guaranteed.</a:t>
            </a:r>
            <a:endParaRPr lang="en-US" dirty="0">
              <a:sym typeface="Huawei Sans" panose="020C0503030203020204" pitchFamily="34" charset="0"/>
            </a:endParaRPr>
          </a:p>
        </p:txBody>
      </p:sp>
      <p:sp>
        <p:nvSpPr>
          <p:cNvPr id="98309" name="Text Box 5"/>
          <p:cNvSpPr txBox="1">
            <a:spLocks noChangeArrowheads="1"/>
          </p:cNvSpPr>
          <p:nvPr/>
        </p:nvSpPr>
        <p:spPr bwMode="auto">
          <a:xfrm>
            <a:off x="2768600" y="3770622"/>
            <a:ext cx="3352800" cy="366713"/>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AutoNum type="arabicPeriod" startAt="3"/>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Fast recovery</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0" name="Text Box 6"/>
          <p:cNvSpPr txBox="1">
            <a:spLocks noChangeArrowheads="1"/>
          </p:cNvSpPr>
          <p:nvPr/>
        </p:nvSpPr>
        <p:spPr bwMode="auto">
          <a:xfrm>
            <a:off x="2768600" y="2308534"/>
            <a:ext cx="3352800" cy="366712"/>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AutoNum type="arabicPeriod"/>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Reliable recovery</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1" name="Text Box 7"/>
          <p:cNvSpPr txBox="1">
            <a:spLocks noChangeArrowheads="1"/>
          </p:cNvSpPr>
          <p:nvPr/>
        </p:nvSpPr>
        <p:spPr bwMode="auto">
          <a:xfrm>
            <a:off x="2768600" y="4532621"/>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AutoNum type="arabicPeriod" startAt="4"/>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Minimal system impact</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2" name="Text Box 8"/>
          <p:cNvSpPr txBox="1">
            <a:spLocks noChangeArrowheads="1"/>
          </p:cNvSpPr>
          <p:nvPr/>
        </p:nvSpPr>
        <p:spPr bwMode="auto">
          <a:xfrm>
            <a:off x="2768600" y="5294621"/>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AutoNum type="arabicPeriod" startAt="5"/>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 from a specified point in time</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3" name="Text Box 9"/>
          <p:cNvSpPr txBox="1">
            <a:spLocks noChangeArrowheads="1"/>
          </p:cNvSpPr>
          <p:nvPr/>
        </p:nvSpPr>
        <p:spPr bwMode="auto">
          <a:xfrm>
            <a:off x="2768600" y="3008621"/>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AutoNum type="arabicPeriod" startAt="2"/>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Availability of recovered data</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4" name="Text Box 10"/>
          <p:cNvSpPr txBox="1">
            <a:spLocks noChangeArrowheads="1"/>
          </p:cNvSpPr>
          <p:nvPr/>
        </p:nvSpPr>
        <p:spPr bwMode="auto">
          <a:xfrm>
            <a:off x="2954056" y="1701355"/>
            <a:ext cx="2893247"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spcBef>
                <a:spcPct val="50000"/>
              </a:spcBef>
            </a:pPr>
            <a:r>
              <a:rPr lang="en-US" sz="18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Objective: data recovery</a:t>
            </a:r>
            <a:endParaRPr lang="en-US" sz="18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6" name="Text Box 12"/>
          <p:cNvSpPr txBox="1">
            <a:spLocks noChangeArrowheads="1"/>
          </p:cNvSpPr>
          <p:nvPr/>
        </p:nvSpPr>
        <p:spPr bwMode="auto">
          <a:xfrm>
            <a:off x="7874000" y="4481168"/>
            <a:ext cx="2209800" cy="366713"/>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data identification</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7" name="Text Box 13"/>
          <p:cNvSpPr txBox="1">
            <a:spLocks noChangeArrowheads="1"/>
          </p:cNvSpPr>
          <p:nvPr/>
        </p:nvSpPr>
        <p:spPr bwMode="auto">
          <a:xfrm>
            <a:off x="7874000" y="1814168"/>
            <a:ext cx="2209800" cy="366713"/>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success rate</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8" name="Text Box 14"/>
          <p:cNvSpPr txBox="1">
            <a:spLocks noChangeArrowheads="1"/>
          </p:cNvSpPr>
          <p:nvPr/>
        </p:nvSpPr>
        <p:spPr bwMode="auto">
          <a:xfrm>
            <a:off x="7874000" y="5014567"/>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granularity</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19" name="Text Box 15"/>
          <p:cNvSpPr txBox="1">
            <a:spLocks noChangeArrowheads="1"/>
          </p:cNvSpPr>
          <p:nvPr/>
        </p:nvSpPr>
        <p:spPr bwMode="auto">
          <a:xfrm>
            <a:off x="7874000" y="5547967"/>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retention period</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20" name="Text Box 16"/>
          <p:cNvSpPr txBox="1">
            <a:spLocks noChangeArrowheads="1"/>
          </p:cNvSpPr>
          <p:nvPr/>
        </p:nvSpPr>
        <p:spPr bwMode="auto">
          <a:xfrm>
            <a:off x="7874000" y="3414367"/>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Compatibility for applications</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21" name="Text Box 17"/>
          <p:cNvSpPr txBox="1">
            <a:spLocks noChangeArrowheads="1"/>
          </p:cNvSpPr>
          <p:nvPr/>
        </p:nvSpPr>
        <p:spPr bwMode="auto">
          <a:xfrm>
            <a:off x="7950356" y="1364112"/>
            <a:ext cx="20574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sz="18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Requirements</a:t>
            </a:r>
            <a:endParaRPr lang="en-US" sz="18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22" name="Text Box 18"/>
          <p:cNvSpPr txBox="1">
            <a:spLocks noChangeArrowheads="1"/>
          </p:cNvSpPr>
          <p:nvPr/>
        </p:nvSpPr>
        <p:spPr bwMode="auto">
          <a:xfrm>
            <a:off x="7874000" y="2880967"/>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Off-site protection</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24" name="Text Box 20"/>
          <p:cNvSpPr txBox="1">
            <a:spLocks noChangeArrowheads="1"/>
          </p:cNvSpPr>
          <p:nvPr/>
        </p:nvSpPr>
        <p:spPr bwMode="auto">
          <a:xfrm>
            <a:off x="7874000" y="2361855"/>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Multiple data copies</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8326" name="AutoShape 22"/>
          <p:cNvCxnSpPr>
            <a:cxnSpLocks noChangeShapeType="1"/>
            <a:stCxn id="98324" idx="1"/>
            <a:endCxn id="98310" idx="3"/>
          </p:cNvCxnSpPr>
          <p:nvPr/>
        </p:nvCxnSpPr>
        <p:spPr bwMode="auto">
          <a:xfrm flipH="1" flipV="1">
            <a:off x="6121400" y="2491890"/>
            <a:ext cx="1752600" cy="6046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7" name="AutoShape 23"/>
          <p:cNvCxnSpPr>
            <a:cxnSpLocks noChangeShapeType="1"/>
            <a:stCxn id="98322" idx="1"/>
            <a:endCxn id="98310" idx="3"/>
          </p:cNvCxnSpPr>
          <p:nvPr/>
        </p:nvCxnSpPr>
        <p:spPr bwMode="auto">
          <a:xfrm flipH="1" flipV="1">
            <a:off x="6121400" y="2491890"/>
            <a:ext cx="1752600" cy="57957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8" name="AutoShape 24"/>
          <p:cNvCxnSpPr>
            <a:cxnSpLocks noChangeShapeType="1"/>
            <a:stCxn id="98317" idx="1"/>
            <a:endCxn id="98310" idx="3"/>
          </p:cNvCxnSpPr>
          <p:nvPr/>
        </p:nvCxnSpPr>
        <p:spPr bwMode="auto">
          <a:xfrm flipH="1">
            <a:off x="6121400" y="1997525"/>
            <a:ext cx="1752600" cy="49436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9" name="AutoShape 25"/>
          <p:cNvCxnSpPr>
            <a:cxnSpLocks noChangeShapeType="1"/>
            <a:stCxn id="98316" idx="1"/>
            <a:endCxn id="98309" idx="3"/>
          </p:cNvCxnSpPr>
          <p:nvPr/>
        </p:nvCxnSpPr>
        <p:spPr bwMode="auto">
          <a:xfrm flipH="1" flipV="1">
            <a:off x="6121400" y="3953979"/>
            <a:ext cx="1752600" cy="7105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0" name="AutoShape 26"/>
          <p:cNvCxnSpPr>
            <a:cxnSpLocks noChangeShapeType="1"/>
            <a:stCxn id="98318" idx="1"/>
            <a:endCxn id="98309" idx="3"/>
          </p:cNvCxnSpPr>
          <p:nvPr/>
        </p:nvCxnSpPr>
        <p:spPr bwMode="auto">
          <a:xfrm flipH="1" flipV="1">
            <a:off x="6121400" y="3953979"/>
            <a:ext cx="1752600" cy="1251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2" name="AutoShape 28"/>
          <p:cNvCxnSpPr>
            <a:cxnSpLocks noChangeShapeType="1"/>
            <a:stCxn id="98319" idx="1"/>
            <a:endCxn id="98312" idx="3"/>
          </p:cNvCxnSpPr>
          <p:nvPr/>
        </p:nvCxnSpPr>
        <p:spPr bwMode="auto">
          <a:xfrm flipH="1" flipV="1">
            <a:off x="6121400" y="5485121"/>
            <a:ext cx="1752600" cy="2533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3" name="AutoShape 29"/>
          <p:cNvCxnSpPr>
            <a:cxnSpLocks noChangeShapeType="1"/>
            <a:stCxn id="98318" idx="1"/>
            <a:endCxn id="98311" idx="3"/>
          </p:cNvCxnSpPr>
          <p:nvPr/>
        </p:nvCxnSpPr>
        <p:spPr bwMode="auto">
          <a:xfrm flipH="1" flipV="1">
            <a:off x="6121400" y="4723121"/>
            <a:ext cx="1752600" cy="4819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4" name="AutoShape 30"/>
          <p:cNvCxnSpPr>
            <a:cxnSpLocks noChangeShapeType="1"/>
            <a:stCxn id="98320" idx="1"/>
            <a:endCxn id="98313" idx="3"/>
          </p:cNvCxnSpPr>
          <p:nvPr/>
        </p:nvCxnSpPr>
        <p:spPr bwMode="auto">
          <a:xfrm flipH="1" flipV="1">
            <a:off x="6121400" y="3199121"/>
            <a:ext cx="1752600" cy="4057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336" name="Text Box 32"/>
          <p:cNvSpPr txBox="1">
            <a:spLocks noChangeArrowheads="1"/>
          </p:cNvSpPr>
          <p:nvPr/>
        </p:nvSpPr>
        <p:spPr bwMode="auto">
          <a:xfrm>
            <a:off x="7874000" y="3947767"/>
            <a:ext cx="2209800"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mode</a:t>
            </a:r>
            <a:endParaRPr lang="en-US"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8337" name="AutoShape 33"/>
          <p:cNvCxnSpPr>
            <a:cxnSpLocks noChangeShapeType="1"/>
            <a:stCxn id="98336" idx="1"/>
            <a:endCxn id="98309" idx="3"/>
          </p:cNvCxnSpPr>
          <p:nvPr/>
        </p:nvCxnSpPr>
        <p:spPr bwMode="auto">
          <a:xfrm flipH="1" flipV="1">
            <a:off x="6121400" y="3953979"/>
            <a:ext cx="1752600" cy="1842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926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3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7"/>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nodeType="afterEffect">
                                  <p:stCondLst>
                                    <p:cond delay="0"/>
                                  </p:stCondLst>
                                  <p:childTnLst>
                                    <p:set>
                                      <p:cBhvr>
                                        <p:cTn id="17" dur="1" fill="hold">
                                          <p:stCondLst>
                                            <p:cond delay="0"/>
                                          </p:stCondLst>
                                        </p:cTn>
                                        <p:tgtEl>
                                          <p:spTgt spid="98328"/>
                                        </p:tgtEl>
                                        <p:attrNameLst>
                                          <p:attrName>style.visibility</p:attrName>
                                        </p:attrNameLst>
                                      </p:cBhvr>
                                      <p:to>
                                        <p:strVal val="visible"/>
                                      </p:to>
                                    </p:set>
                                    <p:animEffect transition="in" filter="wipe(right)">
                                      <p:cBhvr>
                                        <p:cTn id="18" dur="500"/>
                                        <p:tgtEl>
                                          <p:spTgt spid="98328"/>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8324"/>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98326"/>
                                        </p:tgtEl>
                                        <p:attrNameLst>
                                          <p:attrName>style.visibility</p:attrName>
                                        </p:attrNameLst>
                                      </p:cBhvr>
                                      <p:to>
                                        <p:strVal val="visible"/>
                                      </p:to>
                                    </p:set>
                                    <p:animEffect transition="in" filter="wipe(right)">
                                      <p:cBhvr>
                                        <p:cTn id="25" dur="500"/>
                                        <p:tgtEl>
                                          <p:spTgt spid="98326"/>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98322"/>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2" fill="hold" nodeType="afterEffect">
                                  <p:stCondLst>
                                    <p:cond delay="0"/>
                                  </p:stCondLst>
                                  <p:childTnLst>
                                    <p:set>
                                      <p:cBhvr>
                                        <p:cTn id="31" dur="1" fill="hold">
                                          <p:stCondLst>
                                            <p:cond delay="0"/>
                                          </p:stCondLst>
                                        </p:cTn>
                                        <p:tgtEl>
                                          <p:spTgt spid="98327"/>
                                        </p:tgtEl>
                                        <p:attrNameLst>
                                          <p:attrName>style.visibility</p:attrName>
                                        </p:attrNameLst>
                                      </p:cBhvr>
                                      <p:to>
                                        <p:strVal val="visible"/>
                                      </p:to>
                                    </p:set>
                                    <p:animEffect transition="in" filter="wipe(right)">
                                      <p:cBhvr>
                                        <p:cTn id="32" dur="500"/>
                                        <p:tgtEl>
                                          <p:spTgt spid="983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313"/>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98320"/>
                                        </p:tgtEl>
                                        <p:attrNameLst>
                                          <p:attrName>style.visibility</p:attrName>
                                        </p:attrNameLst>
                                      </p:cBhvr>
                                      <p:to>
                                        <p:strVal val="visible"/>
                                      </p:to>
                                    </p:set>
                                  </p:childTnLst>
                                </p:cTn>
                              </p:par>
                            </p:childTnLst>
                          </p:cTn>
                        </p:par>
                        <p:par>
                          <p:cTn id="40" fill="hold" nodeType="afterGroup">
                            <p:stCondLst>
                              <p:cond delay="0"/>
                            </p:stCondLst>
                            <p:childTnLst>
                              <p:par>
                                <p:cTn id="41" presetID="22" presetClass="entr" presetSubtype="2" fill="hold" nodeType="afterEffect">
                                  <p:stCondLst>
                                    <p:cond delay="0"/>
                                  </p:stCondLst>
                                  <p:childTnLst>
                                    <p:set>
                                      <p:cBhvr>
                                        <p:cTn id="42" dur="1" fill="hold">
                                          <p:stCondLst>
                                            <p:cond delay="0"/>
                                          </p:stCondLst>
                                        </p:cTn>
                                        <p:tgtEl>
                                          <p:spTgt spid="98334"/>
                                        </p:tgtEl>
                                        <p:attrNameLst>
                                          <p:attrName>style.visibility</p:attrName>
                                        </p:attrNameLst>
                                      </p:cBhvr>
                                      <p:to>
                                        <p:strVal val="visible"/>
                                      </p:to>
                                    </p:set>
                                    <p:animEffect transition="in" filter="wipe(right)">
                                      <p:cBhvr>
                                        <p:cTn id="43" dur="500"/>
                                        <p:tgtEl>
                                          <p:spTgt spid="983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8309"/>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98336"/>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4" fill="hold" nodeType="afterEffect">
                                  <p:stCondLst>
                                    <p:cond delay="0"/>
                                  </p:stCondLst>
                                  <p:childTnLst>
                                    <p:set>
                                      <p:cBhvr>
                                        <p:cTn id="53" dur="1" fill="hold">
                                          <p:stCondLst>
                                            <p:cond delay="0"/>
                                          </p:stCondLst>
                                        </p:cTn>
                                        <p:tgtEl>
                                          <p:spTgt spid="98337"/>
                                        </p:tgtEl>
                                        <p:attrNameLst>
                                          <p:attrName>style.visibility</p:attrName>
                                        </p:attrNameLst>
                                      </p:cBhvr>
                                      <p:to>
                                        <p:strVal val="visible"/>
                                      </p:to>
                                    </p:set>
                                    <p:animEffect transition="in" filter="wipe(down)">
                                      <p:cBhvr>
                                        <p:cTn id="54" dur="500"/>
                                        <p:tgtEl>
                                          <p:spTgt spid="98337"/>
                                        </p:tgtEl>
                                      </p:cBhvr>
                                    </p:animEffec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98316"/>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2" fill="hold" nodeType="afterEffect">
                                  <p:stCondLst>
                                    <p:cond delay="0"/>
                                  </p:stCondLst>
                                  <p:childTnLst>
                                    <p:set>
                                      <p:cBhvr>
                                        <p:cTn id="60" dur="1" fill="hold">
                                          <p:stCondLst>
                                            <p:cond delay="0"/>
                                          </p:stCondLst>
                                        </p:cTn>
                                        <p:tgtEl>
                                          <p:spTgt spid="98329"/>
                                        </p:tgtEl>
                                        <p:attrNameLst>
                                          <p:attrName>style.visibility</p:attrName>
                                        </p:attrNameLst>
                                      </p:cBhvr>
                                      <p:to>
                                        <p:strVal val="visible"/>
                                      </p:to>
                                    </p:set>
                                    <p:animEffect transition="in" filter="wipe(right)">
                                      <p:cBhvr>
                                        <p:cTn id="61" dur="500"/>
                                        <p:tgtEl>
                                          <p:spTgt spid="98329"/>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98318"/>
                                        </p:tgtEl>
                                        <p:attrNameLst>
                                          <p:attrName>style.visibility</p:attrName>
                                        </p:attrNameLst>
                                      </p:cBhvr>
                                      <p:to>
                                        <p:strVal val="visible"/>
                                      </p:to>
                                    </p:set>
                                  </p:childTnLst>
                                </p:cTn>
                              </p:par>
                            </p:childTnLst>
                          </p:cTn>
                        </p:par>
                        <p:par>
                          <p:cTn id="65" fill="hold" nodeType="afterGroup">
                            <p:stCondLst>
                              <p:cond delay="1000"/>
                            </p:stCondLst>
                            <p:childTnLst>
                              <p:par>
                                <p:cTn id="66" presetID="22" presetClass="entr" presetSubtype="2" fill="hold" nodeType="afterEffect">
                                  <p:stCondLst>
                                    <p:cond delay="0"/>
                                  </p:stCondLst>
                                  <p:childTnLst>
                                    <p:set>
                                      <p:cBhvr>
                                        <p:cTn id="67" dur="1" fill="hold">
                                          <p:stCondLst>
                                            <p:cond delay="0"/>
                                          </p:stCondLst>
                                        </p:cTn>
                                        <p:tgtEl>
                                          <p:spTgt spid="98330"/>
                                        </p:tgtEl>
                                        <p:attrNameLst>
                                          <p:attrName>style.visibility</p:attrName>
                                        </p:attrNameLst>
                                      </p:cBhvr>
                                      <p:to>
                                        <p:strVal val="visible"/>
                                      </p:to>
                                    </p:set>
                                    <p:animEffect transition="in" filter="wipe(right)">
                                      <p:cBhvr>
                                        <p:cTn id="68" dur="500"/>
                                        <p:tgtEl>
                                          <p:spTgt spid="9833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8311"/>
                                        </p:tgtEl>
                                        <p:attrNameLst>
                                          <p:attrName>style.visibility</p:attrName>
                                        </p:attrNameLst>
                                      </p:cBhvr>
                                      <p:to>
                                        <p:strVal val="visible"/>
                                      </p:to>
                                    </p:set>
                                  </p:childTnLst>
                                </p:cTn>
                              </p:par>
                            </p:childTnLst>
                          </p:cTn>
                        </p:par>
                        <p:par>
                          <p:cTn id="73" fill="hold" nodeType="afterGroup">
                            <p:stCondLst>
                              <p:cond delay="0"/>
                            </p:stCondLst>
                            <p:childTnLst>
                              <p:par>
                                <p:cTn id="74" presetID="22" presetClass="entr" presetSubtype="2" fill="hold" nodeType="afterEffect">
                                  <p:stCondLst>
                                    <p:cond delay="0"/>
                                  </p:stCondLst>
                                  <p:childTnLst>
                                    <p:set>
                                      <p:cBhvr>
                                        <p:cTn id="75" dur="1" fill="hold">
                                          <p:stCondLst>
                                            <p:cond delay="0"/>
                                          </p:stCondLst>
                                        </p:cTn>
                                        <p:tgtEl>
                                          <p:spTgt spid="98333"/>
                                        </p:tgtEl>
                                        <p:attrNameLst>
                                          <p:attrName>style.visibility</p:attrName>
                                        </p:attrNameLst>
                                      </p:cBhvr>
                                      <p:to>
                                        <p:strVal val="visible"/>
                                      </p:to>
                                    </p:set>
                                    <p:animEffect transition="in" filter="wipe(right)">
                                      <p:cBhvr>
                                        <p:cTn id="76" dur="500"/>
                                        <p:tgtEl>
                                          <p:spTgt spid="983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8312"/>
                                        </p:tgtEl>
                                        <p:attrNameLst>
                                          <p:attrName>style.visibility</p:attrName>
                                        </p:attrNameLst>
                                      </p:cBhvr>
                                      <p:to>
                                        <p:strVal val="visible"/>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98319"/>
                                        </p:tgtEl>
                                        <p:attrNameLst>
                                          <p:attrName>style.visibility</p:attrName>
                                        </p:attrNameLst>
                                      </p:cBhvr>
                                      <p:to>
                                        <p:strVal val="visible"/>
                                      </p:to>
                                    </p:set>
                                  </p:childTnLst>
                                </p:cTn>
                              </p:par>
                            </p:childTnLst>
                          </p:cTn>
                        </p:par>
                        <p:par>
                          <p:cTn id="84" fill="hold" nodeType="afterGroup">
                            <p:stCondLst>
                              <p:cond delay="0"/>
                            </p:stCondLst>
                            <p:childTnLst>
                              <p:par>
                                <p:cTn id="85" presetID="22" presetClass="entr" presetSubtype="2" fill="hold" nodeType="afterEffect">
                                  <p:stCondLst>
                                    <p:cond delay="0"/>
                                  </p:stCondLst>
                                  <p:childTnLst>
                                    <p:set>
                                      <p:cBhvr>
                                        <p:cTn id="86" dur="1" fill="hold">
                                          <p:stCondLst>
                                            <p:cond delay="0"/>
                                          </p:stCondLst>
                                        </p:cTn>
                                        <p:tgtEl>
                                          <p:spTgt spid="98332"/>
                                        </p:tgtEl>
                                        <p:attrNameLst>
                                          <p:attrName>style.visibility</p:attrName>
                                        </p:attrNameLst>
                                      </p:cBhvr>
                                      <p:to>
                                        <p:strVal val="visible"/>
                                      </p:to>
                                    </p:set>
                                    <p:animEffect transition="in" filter="wipe(right)">
                                      <p:cBhvr>
                                        <p:cTn id="87" dur="500"/>
                                        <p:tgtEl>
                                          <p:spTgt spid="98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10" grpId="0" animBg="1"/>
      <p:bldP spid="98311" grpId="0" animBg="1"/>
      <p:bldP spid="98312" grpId="0" animBg="1"/>
      <p:bldP spid="98313" grpId="0" animBg="1"/>
      <p:bldP spid="98314" grpId="0"/>
      <p:bldP spid="98316" grpId="0" animBg="1"/>
      <p:bldP spid="98317" grpId="0" animBg="1"/>
      <p:bldP spid="98318" grpId="0" animBg="1"/>
      <p:bldP spid="98319" grpId="0" animBg="1"/>
      <p:bldP spid="98320" grpId="0" animBg="1"/>
      <p:bldP spid="98321" grpId="0"/>
      <p:bldP spid="98322" grpId="0" animBg="1"/>
      <p:bldP spid="98324" grpId="0" animBg="1"/>
      <p:bldP spid="983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34"/>
          <p:cNvSpPr>
            <a:spLocks noChangeArrowheads="1"/>
          </p:cNvSpPr>
          <p:nvPr/>
        </p:nvSpPr>
        <p:spPr bwMode="gray">
          <a:xfrm>
            <a:off x="2884351" y="1808284"/>
            <a:ext cx="5596270" cy="854356"/>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AutoShape 34"/>
          <p:cNvSpPr>
            <a:spLocks noChangeArrowheads="1"/>
          </p:cNvSpPr>
          <p:nvPr/>
        </p:nvSpPr>
        <p:spPr bwMode="gray">
          <a:xfrm>
            <a:off x="3131459" y="3027274"/>
            <a:ext cx="5596270" cy="854356"/>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Challenges to Data Backup</a:t>
            </a:r>
            <a:endParaRPr lang="en-US" altLang="zh-CN" dirty="0">
              <a:sym typeface="Huawei Sans" panose="020C0503030203020204" pitchFamily="34" charset="0"/>
            </a:endParaRPr>
          </a:p>
        </p:txBody>
      </p:sp>
      <p:grpSp>
        <p:nvGrpSpPr>
          <p:cNvPr id="40" name="Group 3"/>
          <p:cNvGrpSpPr>
            <a:grpSpLocks/>
          </p:cNvGrpSpPr>
          <p:nvPr/>
        </p:nvGrpSpPr>
        <p:grpSpPr bwMode="auto">
          <a:xfrm>
            <a:off x="-1640617" y="1035779"/>
            <a:ext cx="10034855" cy="4826000"/>
            <a:chOff x="-1400" y="1008"/>
            <a:chExt cx="6319" cy="3039"/>
          </a:xfrm>
        </p:grpSpPr>
        <p:sp>
          <p:nvSpPr>
            <p:cNvPr id="41" name="AutoShape 4"/>
            <p:cNvSpPr>
              <a:spLocks noChangeArrowheads="1"/>
            </p:cNvSpPr>
            <p:nvPr/>
          </p:nvSpPr>
          <p:spPr bwMode="ltGray">
            <a:xfrm rot="5400000">
              <a:off x="-1417"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CCCCCC">
                    <a:gamma/>
                    <a:tint val="45490"/>
                    <a:invGamma/>
                  </a:srgbClr>
                </a:gs>
                <a:gs pos="50000">
                  <a:srgbClr val="CCCCCC"/>
                </a:gs>
                <a:gs pos="100000">
                  <a:srgbClr val="CCCCCC">
                    <a:gamma/>
                    <a:tint val="45490"/>
                    <a:invGamma/>
                  </a:srgbClr>
                </a:gs>
              </a:gsLst>
              <a:lin ang="0" scaled="1"/>
            </a:gradFill>
            <a:ln w="9525" algn="ctr">
              <a:noFill/>
              <a:miter lim="800000"/>
              <a:headEnd/>
              <a:tailEnd/>
            </a:ln>
            <a:effectLst/>
          </p:spPr>
          <p:txBody>
            <a:bodyPr wrap="none" anchor="ct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AutoShape 5"/>
            <p:cNvSpPr>
              <a:spLocks noChangeArrowheads="1"/>
            </p:cNvSpPr>
            <p:nvPr/>
          </p:nvSpPr>
          <p:spPr bwMode="ltGray">
            <a:xfrm rot="5400000" flipH="1">
              <a:off x="-1162" y="1299"/>
              <a:ext cx="2540" cy="247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CCCCCC"/>
                </a:gs>
                <a:gs pos="100000">
                  <a:srgbClr val="CCCCCC">
                    <a:gamma/>
                    <a:tint val="0"/>
                    <a:invGamma/>
                  </a:srgbClr>
                </a:gs>
              </a:gsLst>
              <a:lin ang="5400000" scaled="1"/>
            </a:gradFill>
            <a:ln w="0" algn="ctr">
              <a:noFill/>
              <a:miter lim="800000"/>
              <a:headEnd/>
              <a:tailEnd/>
            </a:ln>
            <a:effectLst/>
          </p:spPr>
          <p:txBody>
            <a:bodyPr wrap="none" anchor="ct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Oval 23"/>
            <p:cNvSpPr>
              <a:spLocks noChangeArrowheads="1"/>
            </p:cNvSpPr>
            <p:nvPr/>
          </p:nvSpPr>
          <p:spPr bwMode="gray">
            <a:xfrm>
              <a:off x="1324" y="1588"/>
              <a:ext cx="163" cy="32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Oval 32"/>
            <p:cNvSpPr>
              <a:spLocks noChangeArrowheads="1"/>
            </p:cNvSpPr>
            <p:nvPr/>
          </p:nvSpPr>
          <p:spPr bwMode="gray">
            <a:xfrm>
              <a:off x="1516" y="2395"/>
              <a:ext cx="163" cy="32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6" name="Group 33"/>
            <p:cNvGrpSpPr>
              <a:grpSpLocks/>
            </p:cNvGrpSpPr>
            <p:nvPr/>
          </p:nvGrpSpPr>
          <p:grpSpPr bwMode="auto">
            <a:xfrm>
              <a:off x="1314" y="3041"/>
              <a:ext cx="3605" cy="538"/>
              <a:chOff x="1314" y="3041"/>
              <a:chExt cx="3605" cy="538"/>
            </a:xfrm>
          </p:grpSpPr>
          <p:sp>
            <p:nvSpPr>
              <p:cNvPr id="50" name="AutoShape 34"/>
              <p:cNvSpPr>
                <a:spLocks noChangeArrowheads="1"/>
              </p:cNvSpPr>
              <p:nvPr/>
            </p:nvSpPr>
            <p:spPr bwMode="gray">
              <a:xfrm>
                <a:off x="1395" y="3041"/>
                <a:ext cx="3524" cy="538"/>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Oval 41"/>
              <p:cNvSpPr>
                <a:spLocks noChangeArrowheads="1"/>
              </p:cNvSpPr>
              <p:nvPr/>
            </p:nvSpPr>
            <p:spPr bwMode="gray">
              <a:xfrm>
                <a:off x="1314" y="3076"/>
                <a:ext cx="163" cy="32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70" name="矩形 69"/>
          <p:cNvSpPr/>
          <p:nvPr/>
        </p:nvSpPr>
        <p:spPr>
          <a:xfrm>
            <a:off x="3021214" y="4457356"/>
            <a:ext cx="5706515" cy="461665"/>
          </a:xfrm>
          <a:prstGeom prst="rect">
            <a:avLst/>
          </a:prstGeom>
        </p:spPr>
        <p:txBody>
          <a:bodyPr wrap="square">
            <a:spAutoFit/>
          </a:bodyPr>
          <a:lstStyle/>
          <a:p>
            <a:pPr>
              <a:spcBef>
                <a:spcPct val="20000"/>
              </a:spcBef>
            </a:pPr>
            <a:r>
              <a:rPr lang="en-US" sz="2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Security threats</a:t>
            </a:r>
            <a:endParaRPr lang="en-US" sz="2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圆角矩形 71"/>
          <p:cNvSpPr/>
          <p:nvPr/>
        </p:nvSpPr>
        <p:spPr bwMode="auto">
          <a:xfrm>
            <a:off x="1673867" y="2119479"/>
            <a:ext cx="460191" cy="2516220"/>
          </a:xfrm>
          <a:prstGeom prst="roundRect">
            <a:avLst/>
          </a:prstGeom>
          <a:solidFill>
            <a:srgbClr val="FFFFFF">
              <a:lumMod val="95000"/>
            </a:srgbClr>
          </a:solidFill>
          <a:ln w="25400" cap="flat" cmpd="sng" algn="ctr">
            <a:solidFill>
              <a:srgbClr val="C0000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rot="16200000">
            <a:off x="1036688" y="3115881"/>
            <a:ext cx="1708377" cy="461665"/>
          </a:xfrm>
          <a:prstGeom prst="rect">
            <a:avLst/>
          </a:prstGeom>
        </p:spPr>
        <p:txBody>
          <a:bodyPr wrap="square">
            <a:spAutoFit/>
          </a:bodyPr>
          <a:lstStyle/>
          <a:p>
            <a:pPr defTabSz="914400" fontAlgn="t">
              <a:spcBef>
                <a:spcPct val="0"/>
              </a:spcBef>
              <a:spcAft>
                <a:spcPct val="0"/>
              </a:spcAft>
            </a:pPr>
            <a:r>
              <a:rPr lang="en-US" sz="2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Challenges</a:t>
            </a:r>
            <a:endParaRPr lang="en-US" altLang="zh-CN" sz="2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p:cNvSpPr/>
          <p:nvPr/>
        </p:nvSpPr>
        <p:spPr>
          <a:xfrm>
            <a:off x="3338114" y="3217947"/>
            <a:ext cx="3329758" cy="461665"/>
          </a:xfrm>
          <a:prstGeom prst="rect">
            <a:avLst/>
          </a:prstGeom>
        </p:spPr>
        <p:txBody>
          <a:bodyPr wrap="none">
            <a:spAutoFit/>
          </a:bodyPr>
          <a:lstStyle/>
          <a:p>
            <a:pPr lvl="0"/>
            <a:r>
              <a:rPr lang="en-US" sz="24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Numerous data copies</a:t>
            </a:r>
            <a:endParaRPr lang="en-US"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矩形 81"/>
          <p:cNvSpPr/>
          <p:nvPr/>
        </p:nvSpPr>
        <p:spPr>
          <a:xfrm>
            <a:off x="3085258" y="2039802"/>
            <a:ext cx="3294492" cy="461665"/>
          </a:xfrm>
          <a:prstGeom prst="rect">
            <a:avLst/>
          </a:prstGeom>
        </p:spPr>
        <p:txBody>
          <a:bodyPr wrap="none">
            <a:spAutoFit/>
          </a:bodyPr>
          <a:lstStyle/>
          <a:p>
            <a:pPr lvl="0"/>
            <a:r>
              <a:rPr lang="en-US" sz="24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complex application</a:t>
            </a:r>
            <a:endParaRPr lang="en-US"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4073098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Overview</a:t>
            </a:r>
          </a:p>
          <a:p>
            <a:r>
              <a:rPr lang="en-US" b="1" dirty="0" smtClean="0">
                <a:sym typeface="Huawei Sans" panose="020C0503030203020204" pitchFamily="34" charset="0"/>
              </a:rPr>
              <a:t>Architecture</a:t>
            </a:r>
          </a:p>
          <a:p>
            <a:r>
              <a:rPr lang="en-US" dirty="0" smtClean="0">
                <a:solidFill>
                  <a:schemeClr val="bg1">
                    <a:lumMod val="50000"/>
                  </a:schemeClr>
                </a:solidFill>
                <a:sym typeface="Huawei Sans" panose="020C0503030203020204" pitchFamily="34" charset="0"/>
              </a:rPr>
              <a:t>Network</a:t>
            </a:r>
          </a:p>
          <a:p>
            <a:r>
              <a:rPr lang="en-US" dirty="0" smtClean="0">
                <a:solidFill>
                  <a:schemeClr val="bg1">
                    <a:lumMod val="50000"/>
                  </a:schemeClr>
                </a:solidFill>
                <a:sym typeface="Huawei Sans" panose="020C0503030203020204" pitchFamily="34" charset="0"/>
              </a:rPr>
              <a:t>Common Technologies</a:t>
            </a:r>
          </a:p>
          <a:p>
            <a:r>
              <a:rPr lang="en-US" dirty="0" smtClean="0">
                <a:solidFill>
                  <a:schemeClr val="bg1">
                    <a:lumMod val="50000"/>
                  </a:schemeClr>
                </a:solidFill>
                <a:sym typeface="Huawei Sans" panose="020C0503030203020204" pitchFamily="34" charset="0"/>
              </a:rPr>
              <a:t>Applications</a:t>
            </a:r>
            <a:endParaRPr lang="en-US" altLang="zh-CN" dirty="0" smtClean="0">
              <a:solidFill>
                <a:schemeClr val="bg1">
                  <a:lumMod val="50000"/>
                </a:schemeClr>
              </a:solidFill>
              <a:sym typeface="Huawei Sans" panose="020C0503030203020204" pitchFamily="34" charset="0"/>
            </a:endParaRPr>
          </a:p>
          <a:p>
            <a:pPr marL="0" indent="0">
              <a:buNone/>
            </a:pPr>
            <a:endParaRPr lang="en-US" altLang="zh-CN" dirty="0">
              <a:sym typeface="Huawei Sans" panose="020C0503030203020204" pitchFamily="34" charset="0"/>
            </a:endParaRPr>
          </a:p>
        </p:txBody>
      </p:sp>
    </p:spTree>
    <p:extLst>
      <p:ext uri="{BB962C8B-B14F-4D97-AF65-F5344CB8AC3E}">
        <p14:creationId xmlns:p14="http://schemas.microsoft.com/office/powerpoint/2010/main" val="2888417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smtClean="0">
                <a:sym typeface="Huawei Sans" panose="020C0503030203020204" pitchFamily="34" charset="0"/>
              </a:rPr>
              <a:t>Components</a:t>
            </a:r>
            <a:endParaRPr lang="en-US" altLang="zh-CN" dirty="0">
              <a:sym typeface="Huawei Sans" panose="020C0503030203020204" pitchFamily="34" charset="0"/>
            </a:endParaRPr>
          </a:p>
        </p:txBody>
      </p:sp>
      <p:grpSp>
        <p:nvGrpSpPr>
          <p:cNvPr id="27" name="组合 26"/>
          <p:cNvGrpSpPr/>
          <p:nvPr/>
        </p:nvGrpSpPr>
        <p:grpSpPr>
          <a:xfrm>
            <a:off x="1265710" y="1519292"/>
            <a:ext cx="9235750" cy="4149684"/>
            <a:chOff x="1265710" y="1519292"/>
            <a:chExt cx="9235750" cy="4149684"/>
          </a:xfrm>
        </p:grpSpPr>
        <p:cxnSp>
          <p:nvCxnSpPr>
            <p:cNvPr id="3" name="直接连接符 2"/>
            <p:cNvCxnSpPr/>
            <p:nvPr/>
          </p:nvCxnSpPr>
          <p:spPr>
            <a:xfrm>
              <a:off x="5333396" y="2023454"/>
              <a:ext cx="0" cy="2525398"/>
            </a:xfrm>
            <a:prstGeom prst="line">
              <a:avLst/>
            </a:prstGeom>
            <a:noFill/>
            <a:ln w="19050">
              <a:solidFill>
                <a:schemeClr val="tx1"/>
              </a:solidFill>
              <a:round/>
              <a:headEnd type="none" w="med" len="med"/>
              <a:tailEnd type="triangle" w="med" len="med"/>
            </a:ln>
          </p:spPr>
        </p:cxnSp>
        <p:cxnSp>
          <p:nvCxnSpPr>
            <p:cNvPr id="4" name="直接连接符 3"/>
            <p:cNvCxnSpPr/>
            <p:nvPr/>
          </p:nvCxnSpPr>
          <p:spPr>
            <a:xfrm>
              <a:off x="4133396" y="3229974"/>
              <a:ext cx="96703" cy="222647"/>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a:endCxn id="24" idx="3"/>
            </p:cNvCxnSpPr>
            <p:nvPr/>
          </p:nvCxnSpPr>
          <p:spPr>
            <a:xfrm flipH="1">
              <a:off x="4363823" y="2597893"/>
              <a:ext cx="1245233" cy="585615"/>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a:stCxn id="25" idx="1"/>
            </p:cNvCxnSpPr>
            <p:nvPr/>
          </p:nvCxnSpPr>
          <p:spPr>
            <a:xfrm flipH="1">
              <a:off x="3595389" y="3181509"/>
              <a:ext cx="246942" cy="231068"/>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a:endCxn id="24" idx="1"/>
            </p:cNvCxnSpPr>
            <p:nvPr/>
          </p:nvCxnSpPr>
          <p:spPr>
            <a:xfrm>
              <a:off x="2683860" y="2735323"/>
              <a:ext cx="1060675" cy="448185"/>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4224050" y="3229974"/>
              <a:ext cx="1874688" cy="356614"/>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0" name="TextBox 47"/>
            <p:cNvSpPr txBox="1">
              <a:spLocks noChangeArrowheads="1"/>
            </p:cNvSpPr>
            <p:nvPr/>
          </p:nvSpPr>
          <p:spPr bwMode="auto">
            <a:xfrm>
              <a:off x="3296303" y="3966279"/>
              <a:ext cx="1035738" cy="392397"/>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 Box 158"/>
            <p:cNvSpPr txBox="1">
              <a:spLocks noChangeArrowheads="1"/>
            </p:cNvSpPr>
            <p:nvPr/>
          </p:nvSpPr>
          <p:spPr bwMode="auto">
            <a:xfrm>
              <a:off x="5632728" y="3918002"/>
              <a:ext cx="1046158" cy="175158"/>
            </a:xfrm>
            <a:prstGeom prst="rect">
              <a:avLst/>
            </a:prstGeom>
            <a:noFill/>
            <a:ln w="9525" algn="ctr">
              <a:noFill/>
              <a:miter lim="800000"/>
              <a:headEnd/>
              <a:tailEnd/>
            </a:ln>
          </p:spPr>
          <p:txBody>
            <a:bodyPr wrap="square" lIns="68562" tIns="34281" rIns="68562" bIns="34281">
              <a:spAutoFit/>
            </a:bodyPr>
            <a:lstStyle/>
            <a:p>
              <a:pPr algn="ctr" defTabSz="601106">
                <a:lnSpc>
                  <a:spcPct val="60000"/>
                </a:lnSpc>
                <a:spcBef>
                  <a:spcPct val="50000"/>
                </a:spcBef>
              </a:pP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media</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Line 11"/>
            <p:cNvSpPr>
              <a:spLocks noChangeShapeType="1"/>
            </p:cNvSpPr>
            <p:nvPr/>
          </p:nvSpPr>
          <p:spPr bwMode="auto">
            <a:xfrm rot="600000">
              <a:off x="3991614" y="2041219"/>
              <a:ext cx="44446" cy="260547"/>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 name="直接连接符 12"/>
            <p:cNvCxnSpPr/>
            <p:nvPr/>
          </p:nvCxnSpPr>
          <p:spPr>
            <a:xfrm>
              <a:off x="2647870" y="2021964"/>
              <a:ext cx="3920107" cy="232"/>
            </a:xfrm>
            <a:prstGeom prst="line">
              <a:avLst/>
            </a:prstGeom>
            <a:noFill/>
            <a:ln w="19050">
              <a:solidFill>
                <a:schemeClr val="tx1"/>
              </a:solidFill>
              <a:round/>
              <a:headEnd/>
              <a:tailEnd/>
            </a:ln>
          </p:spPr>
        </p:cxnSp>
        <p:sp>
          <p:nvSpPr>
            <p:cNvPr id="14" name="Line 11"/>
            <p:cNvSpPr>
              <a:spLocks noChangeShapeType="1"/>
            </p:cNvSpPr>
            <p:nvPr/>
          </p:nvSpPr>
          <p:spPr bwMode="auto">
            <a:xfrm rot="600000">
              <a:off x="3358230" y="2041178"/>
              <a:ext cx="40707" cy="223129"/>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11"/>
            <p:cNvSpPr>
              <a:spLocks noChangeShapeType="1"/>
            </p:cNvSpPr>
            <p:nvPr/>
          </p:nvSpPr>
          <p:spPr bwMode="auto">
            <a:xfrm rot="600000">
              <a:off x="5779709" y="2033129"/>
              <a:ext cx="39457" cy="229963"/>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Line 11"/>
            <p:cNvSpPr>
              <a:spLocks noChangeShapeType="1"/>
            </p:cNvSpPr>
            <p:nvPr/>
          </p:nvSpPr>
          <p:spPr bwMode="auto">
            <a:xfrm rot="600000">
              <a:off x="6283474" y="2033083"/>
              <a:ext cx="38357" cy="223556"/>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 name="直接连接符 16"/>
            <p:cNvCxnSpPr/>
            <p:nvPr/>
          </p:nvCxnSpPr>
          <p:spPr>
            <a:xfrm>
              <a:off x="3370375" y="2704829"/>
              <a:ext cx="475229" cy="390458"/>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8" name="直接连接符 17"/>
            <p:cNvCxnSpPr>
              <a:endCxn id="24" idx="0"/>
            </p:cNvCxnSpPr>
            <p:nvPr/>
          </p:nvCxnSpPr>
          <p:spPr>
            <a:xfrm>
              <a:off x="3973297" y="2720487"/>
              <a:ext cx="80882" cy="29987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9" name="Line 11"/>
            <p:cNvSpPr>
              <a:spLocks noChangeShapeType="1"/>
            </p:cNvSpPr>
            <p:nvPr/>
          </p:nvSpPr>
          <p:spPr bwMode="auto">
            <a:xfrm rot="600000">
              <a:off x="4721955" y="2040801"/>
              <a:ext cx="36237" cy="221769"/>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0" name="直接连接符 19"/>
            <p:cNvCxnSpPr>
              <a:endCxn id="25" idx="0"/>
            </p:cNvCxnSpPr>
            <p:nvPr/>
          </p:nvCxnSpPr>
          <p:spPr>
            <a:xfrm flipH="1">
              <a:off x="4104378" y="2626923"/>
              <a:ext cx="629572" cy="438082"/>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21" name="TextBox 40"/>
            <p:cNvSpPr txBox="1">
              <a:spLocks noChangeArrowheads="1"/>
            </p:cNvSpPr>
            <p:nvPr/>
          </p:nvSpPr>
          <p:spPr bwMode="auto">
            <a:xfrm>
              <a:off x="5473923" y="2746372"/>
              <a:ext cx="554302" cy="392397"/>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Media </a:t>
              </a:r>
            </a:p>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server</a:t>
              </a:r>
              <a:endParaRPr lang="en-US"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AutoShape 9"/>
            <p:cNvSpPr>
              <a:spLocks noChangeArrowheads="1"/>
            </p:cNvSpPr>
            <p:nvPr/>
          </p:nvSpPr>
          <p:spPr bwMode="auto">
            <a:xfrm>
              <a:off x="3480995" y="1524670"/>
              <a:ext cx="1221979" cy="255146"/>
            </a:xfrm>
            <a:prstGeom prst="roundRect">
              <a:avLst>
                <a:gd name="adj" fmla="val 16667"/>
              </a:avLst>
            </a:prstGeom>
            <a:solidFill>
              <a:srgbClr val="FFFFFF"/>
            </a:solidFill>
            <a:ln w="15875" algn="ctr">
              <a:solidFill>
                <a:srgbClr val="6FBBF9"/>
              </a:solidFill>
              <a:round/>
              <a:headEnd/>
              <a:tailEnd/>
            </a:ln>
          </p:spPr>
          <p:txBody>
            <a:bodyPr wrap="none" lIns="0" tIns="0" rIns="0" bIns="0" anchor="ctr"/>
            <a:lstStyle/>
            <a:p>
              <a:pPr algn="ctr" eaLnBrk="0" hangingPunct="0"/>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center</a:t>
              </a:r>
              <a:endParaRPr lang="en-US" altLang="zh-CN" sz="105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3" name="组合 163"/>
            <p:cNvGrpSpPr/>
            <p:nvPr/>
          </p:nvGrpSpPr>
          <p:grpSpPr>
            <a:xfrm>
              <a:off x="3744535" y="3020357"/>
              <a:ext cx="621889" cy="326301"/>
              <a:chOff x="4733763" y="3140968"/>
              <a:chExt cx="830900" cy="338442"/>
            </a:xfrm>
          </p:grpSpPr>
          <p:pic>
            <p:nvPicPr>
              <p:cNvPr id="24"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25" name="Rectangle 265"/>
              <p:cNvSpPr>
                <a:spLocks noChangeArrowheads="1"/>
              </p:cNvSpPr>
              <p:nvPr/>
            </p:nvSpPr>
            <p:spPr bwMode="auto">
              <a:xfrm>
                <a:off x="4864427" y="3187277"/>
                <a:ext cx="700236" cy="241677"/>
              </a:xfrm>
              <a:prstGeom prst="rect">
                <a:avLst/>
              </a:prstGeom>
              <a:noFill/>
              <a:ln w="9525" algn="ctr">
                <a:noFill/>
                <a:miter lim="800000"/>
                <a:headEnd/>
                <a:tailEnd/>
              </a:ln>
            </p:spPr>
            <p:txBody>
              <a:bodyPr wrap="square" lIns="78355" tIns="39177" rIns="78355" bIns="39177">
                <a:spAutoFit/>
              </a:bodyPr>
              <a:lstStyle/>
              <a:p>
                <a:pPr defTabSz="601106">
                  <a:spcBef>
                    <a:spcPct val="50000"/>
                  </a:spcBef>
                </a:pPr>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endParaRPr lang="en-US"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6" name="AutoShape 9"/>
            <p:cNvSpPr>
              <a:spLocks noChangeArrowheads="1"/>
            </p:cNvSpPr>
            <p:nvPr/>
          </p:nvSpPr>
          <p:spPr bwMode="auto">
            <a:xfrm>
              <a:off x="5627176" y="1519292"/>
              <a:ext cx="1012040" cy="288217"/>
            </a:xfrm>
            <a:prstGeom prst="roundRect">
              <a:avLst>
                <a:gd name="adj" fmla="val 16667"/>
              </a:avLst>
            </a:prstGeom>
            <a:solidFill>
              <a:srgbClr val="FFFFFF"/>
            </a:solidFill>
            <a:ln w="15875" algn="ctr">
              <a:solidFill>
                <a:srgbClr val="6FBBF9"/>
              </a:solidFill>
              <a:round/>
              <a:headEnd/>
              <a:tailEnd/>
            </a:ln>
          </p:spPr>
          <p:txBody>
            <a:bodyPr wrap="none" lIns="0" tIns="0" rIns="0" bIns="0" anchor="ctr"/>
            <a:lstStyle/>
            <a:p>
              <a:pPr algn="ctr" eaLnBrk="0" hangingPunct="0"/>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center</a:t>
              </a:r>
              <a:endParaRPr lang="en-US" altLang="zh-CN" sz="105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Line 11"/>
            <p:cNvSpPr>
              <a:spLocks noChangeShapeType="1"/>
            </p:cNvSpPr>
            <p:nvPr/>
          </p:nvSpPr>
          <p:spPr bwMode="auto">
            <a:xfrm rot="600000">
              <a:off x="2661468" y="2025719"/>
              <a:ext cx="42990" cy="254218"/>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1" name="直接连接符 30"/>
            <p:cNvCxnSpPr>
              <a:endCxn id="1061" idx="0"/>
            </p:cNvCxnSpPr>
            <p:nvPr/>
          </p:nvCxnSpPr>
          <p:spPr>
            <a:xfrm flipH="1">
              <a:off x="2505123" y="2776893"/>
              <a:ext cx="36046" cy="1606450"/>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51" name="TextBox 1055"/>
            <p:cNvSpPr txBox="1"/>
            <p:nvPr/>
          </p:nvSpPr>
          <p:spPr>
            <a:xfrm>
              <a:off x="3548298" y="2205901"/>
              <a:ext cx="501579" cy="223120"/>
            </a:xfrm>
            <a:prstGeom prst="rect">
              <a:avLst/>
            </a:prstGeom>
            <a:noFill/>
          </p:spPr>
          <p:txBody>
            <a:bodyPr wrap="square" lIns="68562" tIns="34281" rIns="68562" bIns="34281" rtlCol="0">
              <a:spAutoFit/>
            </a:bodyPr>
            <a:lstStyle/>
            <a:p>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2" name="Text Box 36"/>
            <p:cNvSpPr txBox="1">
              <a:spLocks noChangeArrowheads="1"/>
            </p:cNvSpPr>
            <p:nvPr/>
          </p:nvSpPr>
          <p:spPr bwMode="gray">
            <a:xfrm>
              <a:off x="2379622" y="1796666"/>
              <a:ext cx="679312" cy="240496"/>
            </a:xfrm>
            <a:prstGeom prst="rect">
              <a:avLst/>
            </a:prstGeom>
            <a:noFill/>
            <a:ln w="9525">
              <a:noFill/>
              <a:miter lim="800000"/>
              <a:headEnd/>
              <a:tailEnd/>
            </a:ln>
          </p:spPr>
          <p:txBody>
            <a:bodyPr lIns="0" tIns="0" rIns="0" bIns="0" anchor="ctr"/>
            <a:lstStyle/>
            <a:p>
              <a:pPr algn="ctr" defTabSz="601106"/>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altLang="zh-CN" sz="105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57" name="直接连接符 1056"/>
            <p:cNvCxnSpPr/>
            <p:nvPr/>
          </p:nvCxnSpPr>
          <p:spPr>
            <a:xfrm>
              <a:off x="4786323" y="3346658"/>
              <a:ext cx="122009" cy="1033906"/>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58" name="矩形 1057"/>
            <p:cNvSpPr/>
            <p:nvPr/>
          </p:nvSpPr>
          <p:spPr bwMode="auto">
            <a:xfrm>
              <a:off x="2347695" y="2081185"/>
              <a:ext cx="2867964" cy="988081"/>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9" name="矩形 1058"/>
            <p:cNvSpPr/>
            <p:nvPr/>
          </p:nvSpPr>
          <p:spPr bwMode="auto">
            <a:xfrm>
              <a:off x="5446338" y="2110724"/>
              <a:ext cx="1354970" cy="1134516"/>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0" name="直接连接符 1059"/>
            <p:cNvCxnSpPr/>
            <p:nvPr/>
          </p:nvCxnSpPr>
          <p:spPr>
            <a:xfrm>
              <a:off x="6730795" y="2703223"/>
              <a:ext cx="598928" cy="81524"/>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61" name="Rectangle 31"/>
            <p:cNvSpPr>
              <a:spLocks noChangeArrowheads="1"/>
            </p:cNvSpPr>
            <p:nvPr/>
          </p:nvSpPr>
          <p:spPr bwMode="auto">
            <a:xfrm>
              <a:off x="1265710" y="4383343"/>
              <a:ext cx="2478825" cy="11620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2" name="矩形 1061"/>
            <p:cNvSpPr/>
            <p:nvPr/>
          </p:nvSpPr>
          <p:spPr bwMode="auto">
            <a:xfrm>
              <a:off x="5437272" y="3274981"/>
              <a:ext cx="1332096" cy="837811"/>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3" name="Rectangle 31"/>
            <p:cNvSpPr>
              <a:spLocks noChangeArrowheads="1"/>
            </p:cNvSpPr>
            <p:nvPr/>
          </p:nvSpPr>
          <p:spPr bwMode="auto">
            <a:xfrm>
              <a:off x="7235088" y="4399037"/>
              <a:ext cx="2747036" cy="11463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4" name="Rectangle 31"/>
            <p:cNvSpPr>
              <a:spLocks noChangeArrowheads="1"/>
            </p:cNvSpPr>
            <p:nvPr/>
          </p:nvSpPr>
          <p:spPr bwMode="auto">
            <a:xfrm>
              <a:off x="7384364" y="2016638"/>
              <a:ext cx="3117096" cy="176184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5" name="文本占位符 1063"/>
            <p:cNvSpPr txBox="1">
              <a:spLocks/>
            </p:cNvSpPr>
            <p:nvPr/>
          </p:nvSpPr>
          <p:spPr>
            <a:xfrm>
              <a:off x="1279298" y="4749416"/>
              <a:ext cx="2480414" cy="916167"/>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a:spcBef>
                  <a:spcPts val="0"/>
                </a:spcBef>
                <a:buNone/>
              </a:pPr>
              <a:r>
                <a:rPr lang="en-US" sz="1050" dirty="0" smtClean="0">
                  <a:latin typeface="Huawei Sans" panose="020C0503030203020204" pitchFamily="34" charset="0"/>
                  <a:cs typeface="Huawei Sans" panose="020C0503030203020204" pitchFamily="34" charset="0"/>
                  <a:sym typeface="Huawei Sans" panose="020C0503030203020204" pitchFamily="34" charset="0"/>
                </a:rPr>
                <a:t>A client-side agent of backup software must be installed on service hosts that need to be backed up.</a:t>
              </a:r>
              <a:endParaRPr lang="en-US" sz="1050" dirty="0">
                <a:latin typeface="Huawei Sans" panose="020C0503030203020204" pitchFamily="34" charset="0"/>
                <a:cs typeface="Huawei Sans" panose="020C0503030203020204" pitchFamily="34" charset="0"/>
                <a:sym typeface="Huawei Sans" panose="020C0503030203020204" pitchFamily="34" charset="0"/>
              </a:endParaRPr>
            </a:p>
          </p:txBody>
        </p:sp>
        <p:sp>
          <p:nvSpPr>
            <p:cNvPr id="1066" name="Rectangle 31"/>
            <p:cNvSpPr>
              <a:spLocks noChangeArrowheads="1"/>
            </p:cNvSpPr>
            <p:nvPr/>
          </p:nvSpPr>
          <p:spPr bwMode="auto">
            <a:xfrm>
              <a:off x="3923043" y="4380564"/>
              <a:ext cx="3165913" cy="11480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7" name="文本占位符 1063"/>
            <p:cNvSpPr txBox="1">
              <a:spLocks/>
            </p:cNvSpPr>
            <p:nvPr/>
          </p:nvSpPr>
          <p:spPr bwMode="auto">
            <a:xfrm>
              <a:off x="3938221" y="4749416"/>
              <a:ext cx="3150736" cy="9195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spcBef>
                  <a:spcPts val="0"/>
                </a:spcBef>
                <a:spcAft>
                  <a:spcPts val="0"/>
                </a:spcAft>
                <a:buClrTx/>
                <a:buSzPct val="50000"/>
              </a:pP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data flows from the backup client to the backup server over the backup network.</a:t>
              </a:r>
              <a:endParaRPr lang="en-US" altLang="zh-CN" sz="105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indent="-179388">
                <a:spcBef>
                  <a:spcPts val="0"/>
                </a:spcBef>
                <a:spcAft>
                  <a:spcPts val="0"/>
                </a:spcAft>
                <a:buClrTx/>
                <a:buSzPct val="50000"/>
              </a:pP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TCP or IP network or Fibre Channel network</a:t>
              </a:r>
              <a:endParaRPr lang="en-US" altLang="zh-CN" sz="105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8" name="文本占位符 1063"/>
            <p:cNvSpPr txBox="1">
              <a:spLocks/>
            </p:cNvSpPr>
            <p:nvPr/>
          </p:nvSpPr>
          <p:spPr bwMode="auto">
            <a:xfrm>
              <a:off x="7235088" y="4749416"/>
              <a:ext cx="2747036" cy="839457"/>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spcBef>
                  <a:spcPts val="0"/>
                </a:spcBef>
                <a:spcAft>
                  <a:spcPts val="0"/>
                </a:spcAft>
                <a:buClrTx/>
                <a:buSzPct val="50000"/>
              </a:pP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Devices that store backup data.</a:t>
              </a:r>
              <a:endParaRPr lang="en-US" altLang="zh-CN" sz="105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indent="-179388">
                <a:spcBef>
                  <a:spcPts val="0"/>
                </a:spcBef>
                <a:spcAft>
                  <a:spcPts val="0"/>
                </a:spcAft>
                <a:buClrTx/>
                <a:buSzPct val="50000"/>
              </a:pPr>
              <a:r>
                <a:rPr lang="en-US"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E.g. </a:t>
              </a: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tape library, VTL, disk array, CD-ROM tower, and cloud storage</a:t>
              </a:r>
              <a:endParaRPr lang="en-US" altLang="zh-CN" sz="105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9" name="文本占位符 1063"/>
            <p:cNvSpPr txBox="1">
              <a:spLocks/>
            </p:cNvSpPr>
            <p:nvPr/>
          </p:nvSpPr>
          <p:spPr bwMode="auto">
            <a:xfrm>
              <a:off x="7384364" y="2477335"/>
              <a:ext cx="3039804" cy="1177097"/>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spcBef>
                  <a:spcPts val="0"/>
                </a:spcBef>
                <a:spcAft>
                  <a:spcPts val="0"/>
                </a:spcAft>
                <a:buClrTx/>
                <a:buSzPct val="50000"/>
              </a:pP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Consists of backup management software and servers.</a:t>
              </a:r>
            </a:p>
            <a:p>
              <a:pPr marL="179388" indent="-179388">
                <a:spcBef>
                  <a:spcPts val="0"/>
                </a:spcBef>
                <a:spcAft>
                  <a:spcPts val="0"/>
                </a:spcAft>
                <a:buClrTx/>
                <a:buSzPct val="50000"/>
              </a:pPr>
              <a:r>
                <a:rPr lang="en-US"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Automatically initiates and performs a backup task and reads and writes data from the backup client to the backup media.</a:t>
              </a:r>
              <a:endParaRPr lang="en-US" altLang="zh-CN" sz="105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1" name="TextBox 40"/>
            <p:cNvSpPr txBox="1">
              <a:spLocks noChangeArrowheads="1"/>
            </p:cNvSpPr>
            <p:nvPr/>
          </p:nvSpPr>
          <p:spPr bwMode="auto">
            <a:xfrm>
              <a:off x="5775038" y="2740124"/>
              <a:ext cx="1178053" cy="715562"/>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management server</a:t>
              </a:r>
              <a:endParaRPr lang="en-US" altLang="zh-CN"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2" name="TextBox 40"/>
            <p:cNvSpPr txBox="1">
              <a:spLocks noChangeArrowheads="1"/>
            </p:cNvSpPr>
            <p:nvPr/>
          </p:nvSpPr>
          <p:spPr bwMode="auto">
            <a:xfrm>
              <a:off x="1265710" y="2633400"/>
              <a:ext cx="1278462" cy="392397"/>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a:t>
              </a:r>
            </a:p>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server</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73" name="直接连接符 1072"/>
            <p:cNvCxnSpPr/>
            <p:nvPr/>
          </p:nvCxnSpPr>
          <p:spPr>
            <a:xfrm>
              <a:off x="6262154" y="3572971"/>
              <a:ext cx="1700577" cy="750812"/>
            </a:xfrm>
            <a:prstGeom prst="line">
              <a:avLst/>
            </a:prstGeom>
            <a:ln>
              <a:headEnd/>
              <a:tailEnd type="triangle"/>
            </a:ln>
          </p:spPr>
          <p:style>
            <a:lnRef idx="1">
              <a:schemeClr val="dk1"/>
            </a:lnRef>
            <a:fillRef idx="0">
              <a:schemeClr val="dk1"/>
            </a:fillRef>
            <a:effectRef idx="0">
              <a:schemeClr val="dk1"/>
            </a:effectRef>
            <a:fontRef idx="minor">
              <a:schemeClr val="tx1"/>
            </a:fontRef>
          </p:style>
        </p:cxnSp>
        <p:grpSp>
          <p:nvGrpSpPr>
            <p:cNvPr id="1086" name="组合 1085"/>
            <p:cNvGrpSpPr>
              <a:grpSpLocks noChangeAspect="1"/>
            </p:cNvGrpSpPr>
            <p:nvPr/>
          </p:nvGrpSpPr>
          <p:grpSpPr>
            <a:xfrm>
              <a:off x="3840896" y="2289138"/>
              <a:ext cx="408803" cy="487755"/>
              <a:chOff x="1596351" y="1240543"/>
              <a:chExt cx="864712" cy="1031715"/>
            </a:xfrm>
          </p:grpSpPr>
          <p:grpSp>
            <p:nvGrpSpPr>
              <p:cNvPr id="1087" name="组合 1086"/>
              <p:cNvGrpSpPr/>
              <p:nvPr/>
            </p:nvGrpSpPr>
            <p:grpSpPr>
              <a:xfrm>
                <a:off x="1596351" y="1240543"/>
                <a:ext cx="693123" cy="1008000"/>
                <a:chOff x="1596351" y="1240543"/>
                <a:chExt cx="693123" cy="1008000"/>
              </a:xfrm>
            </p:grpSpPr>
            <p:sp>
              <p:nvSpPr>
                <p:cNvPr id="1092" name="圆角矩形 109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3" name="矩形 109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4" name="矩形 109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5" name="矩形 109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6" name="矩形 109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7" name="矩形 109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88" name="组合 1087"/>
              <p:cNvGrpSpPr/>
              <p:nvPr/>
            </p:nvGrpSpPr>
            <p:grpSpPr>
              <a:xfrm>
                <a:off x="1819353" y="1692649"/>
                <a:ext cx="641710" cy="579609"/>
                <a:chOff x="1819353" y="1692649"/>
                <a:chExt cx="641710" cy="579609"/>
              </a:xfrm>
            </p:grpSpPr>
            <p:sp>
              <p:nvSpPr>
                <p:cNvPr id="1089" name="任意多边形 1088"/>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0" name="圆角矩形 1089"/>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1" name="圆角矩形 1090"/>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098" name="组合 1097"/>
            <p:cNvGrpSpPr/>
            <p:nvPr/>
          </p:nvGrpSpPr>
          <p:grpSpPr>
            <a:xfrm>
              <a:off x="2467788" y="2314416"/>
              <a:ext cx="398536" cy="477780"/>
              <a:chOff x="5570815" y="4017867"/>
              <a:chExt cx="876413" cy="1041804"/>
            </a:xfrm>
          </p:grpSpPr>
          <p:grpSp>
            <p:nvGrpSpPr>
              <p:cNvPr id="1099" name="组合 1098"/>
              <p:cNvGrpSpPr/>
              <p:nvPr/>
            </p:nvGrpSpPr>
            <p:grpSpPr>
              <a:xfrm>
                <a:off x="5570815" y="4017867"/>
                <a:ext cx="693123" cy="1008000"/>
                <a:chOff x="1596351" y="1240543"/>
                <a:chExt cx="693123" cy="1008000"/>
              </a:xfrm>
            </p:grpSpPr>
            <p:sp>
              <p:nvSpPr>
                <p:cNvPr id="1117" name="圆角矩形 111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8" name="矩形 111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9" name="矩形 111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0" name="矩形 111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1" name="矩形 112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2" name="矩形 112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00"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1"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2"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3"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4"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5"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6"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7"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8"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9"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0"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1"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2"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3"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4"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5"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6"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23" name="组合 1122"/>
            <p:cNvGrpSpPr/>
            <p:nvPr/>
          </p:nvGrpSpPr>
          <p:grpSpPr>
            <a:xfrm>
              <a:off x="4586936" y="2284095"/>
              <a:ext cx="398536" cy="477780"/>
              <a:chOff x="5570815" y="4017867"/>
              <a:chExt cx="876413" cy="1041804"/>
            </a:xfrm>
          </p:grpSpPr>
          <p:grpSp>
            <p:nvGrpSpPr>
              <p:cNvPr id="1124" name="组合 1123"/>
              <p:cNvGrpSpPr/>
              <p:nvPr/>
            </p:nvGrpSpPr>
            <p:grpSpPr>
              <a:xfrm>
                <a:off x="5570815" y="4017867"/>
                <a:ext cx="693123" cy="1008000"/>
                <a:chOff x="1596351" y="1240543"/>
                <a:chExt cx="693123" cy="1008000"/>
              </a:xfrm>
            </p:grpSpPr>
            <p:sp>
              <p:nvSpPr>
                <p:cNvPr id="1142" name="圆角矩形 114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3" name="矩形 114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4" name="矩形 114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5" name="矩形 114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6" name="矩形 114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7" name="矩形 114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25"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6"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7"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8"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9"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0"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1"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2"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3"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4"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5"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6"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7"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8"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9"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0"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1"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48" name="组合 1147"/>
            <p:cNvGrpSpPr/>
            <p:nvPr/>
          </p:nvGrpSpPr>
          <p:grpSpPr>
            <a:xfrm>
              <a:off x="5973537" y="3347292"/>
              <a:ext cx="364541" cy="498729"/>
              <a:chOff x="1596351" y="1240543"/>
              <a:chExt cx="693123" cy="1008000"/>
            </a:xfrm>
          </p:grpSpPr>
          <p:sp>
            <p:nvSpPr>
              <p:cNvPr id="1149" name="圆角矩形 114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0" name="矩形 114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1" name="矩形 115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2" name="矩形 115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3" name="矩形 115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4" name="矩形 115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55" name="组合 1154"/>
            <p:cNvGrpSpPr/>
            <p:nvPr/>
          </p:nvGrpSpPr>
          <p:grpSpPr>
            <a:xfrm>
              <a:off x="5577409" y="2276610"/>
              <a:ext cx="364541" cy="498729"/>
              <a:chOff x="1596351" y="1240543"/>
              <a:chExt cx="693123" cy="1008000"/>
            </a:xfrm>
          </p:grpSpPr>
          <p:sp>
            <p:nvSpPr>
              <p:cNvPr id="1156" name="圆角矩形 1155"/>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7" name="矩形 115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8" name="矩形 115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9" name="矩形 115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0" name="矩形 115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1" name="矩形 116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82" name="组合 1181"/>
            <p:cNvGrpSpPr/>
            <p:nvPr/>
          </p:nvGrpSpPr>
          <p:grpSpPr>
            <a:xfrm>
              <a:off x="3324144" y="3362497"/>
              <a:ext cx="490729" cy="555505"/>
              <a:chOff x="4325400" y="316519"/>
              <a:chExt cx="1007648" cy="1027990"/>
            </a:xfrm>
          </p:grpSpPr>
          <p:grpSp>
            <p:nvGrpSpPr>
              <p:cNvPr id="1183" name="组合 1182"/>
              <p:cNvGrpSpPr/>
              <p:nvPr/>
            </p:nvGrpSpPr>
            <p:grpSpPr>
              <a:xfrm>
                <a:off x="4325400" y="386269"/>
                <a:ext cx="1007648" cy="888489"/>
                <a:chOff x="4976774" y="6406237"/>
                <a:chExt cx="1425410" cy="1256848"/>
              </a:xfrm>
            </p:grpSpPr>
            <p:grpSp>
              <p:nvGrpSpPr>
                <p:cNvPr id="1190" name="组合 1189"/>
                <p:cNvGrpSpPr/>
                <p:nvPr/>
              </p:nvGrpSpPr>
              <p:grpSpPr>
                <a:xfrm>
                  <a:off x="5421698" y="6406237"/>
                  <a:ext cx="980486" cy="1256848"/>
                  <a:chOff x="7621955" y="2122692"/>
                  <a:chExt cx="980486" cy="1256848"/>
                </a:xfrm>
              </p:grpSpPr>
              <p:sp>
                <p:nvSpPr>
                  <p:cNvPr id="1197" name="圆角矩形 1196"/>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8" name="矩形 1197"/>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9" name="矩形 1198"/>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0" name="矩形 1199"/>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1" name="矩形 1200"/>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91" name="组合 1190"/>
                <p:cNvGrpSpPr/>
                <p:nvPr/>
              </p:nvGrpSpPr>
              <p:grpSpPr>
                <a:xfrm>
                  <a:off x="4976774" y="6406237"/>
                  <a:ext cx="980486" cy="1256848"/>
                  <a:chOff x="7621955" y="2122692"/>
                  <a:chExt cx="980486" cy="1256848"/>
                </a:xfrm>
              </p:grpSpPr>
              <p:sp>
                <p:nvSpPr>
                  <p:cNvPr id="1192" name="圆角矩形 1191"/>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3" name="矩形 1192"/>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4" name="矩形 1193"/>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5" name="矩形 1194"/>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6" name="矩形 1195"/>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4" name="组合 1183"/>
              <p:cNvGrpSpPr/>
              <p:nvPr/>
            </p:nvGrpSpPr>
            <p:grpSpPr>
              <a:xfrm>
                <a:off x="4482662" y="316519"/>
                <a:ext cx="693123" cy="1027990"/>
                <a:chOff x="7621955" y="1925355"/>
                <a:chExt cx="980486" cy="1454185"/>
              </a:xfrm>
            </p:grpSpPr>
            <p:sp>
              <p:nvSpPr>
                <p:cNvPr id="1185" name="圆角矩形 1184"/>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6" name="矩形 1185"/>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7" name="矩形 1186"/>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8" name="矩形 1187"/>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9" name="矩形 1188"/>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02" name="组合 1201"/>
            <p:cNvGrpSpPr/>
            <p:nvPr/>
          </p:nvGrpSpPr>
          <p:grpSpPr>
            <a:xfrm>
              <a:off x="4070875" y="3377992"/>
              <a:ext cx="490729" cy="555505"/>
              <a:chOff x="4325400" y="316519"/>
              <a:chExt cx="1007648" cy="1027990"/>
            </a:xfrm>
          </p:grpSpPr>
          <p:grpSp>
            <p:nvGrpSpPr>
              <p:cNvPr id="1203" name="组合 1202"/>
              <p:cNvGrpSpPr/>
              <p:nvPr/>
            </p:nvGrpSpPr>
            <p:grpSpPr>
              <a:xfrm>
                <a:off x="4325400" y="386269"/>
                <a:ext cx="1007648" cy="888489"/>
                <a:chOff x="4976774" y="6406237"/>
                <a:chExt cx="1425410" cy="1256848"/>
              </a:xfrm>
            </p:grpSpPr>
            <p:grpSp>
              <p:nvGrpSpPr>
                <p:cNvPr id="1210" name="组合 1209"/>
                <p:cNvGrpSpPr/>
                <p:nvPr/>
              </p:nvGrpSpPr>
              <p:grpSpPr>
                <a:xfrm>
                  <a:off x="5421698" y="6406237"/>
                  <a:ext cx="980486" cy="1256848"/>
                  <a:chOff x="7621955" y="2122692"/>
                  <a:chExt cx="980486" cy="1256848"/>
                </a:xfrm>
              </p:grpSpPr>
              <p:sp>
                <p:nvSpPr>
                  <p:cNvPr id="1217" name="圆角矩形 1216"/>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8" name="矩形 1217"/>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9" name="矩形 1218"/>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0" name="矩形 1219"/>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1" name="矩形 1220"/>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11" name="组合 1210"/>
                <p:cNvGrpSpPr/>
                <p:nvPr/>
              </p:nvGrpSpPr>
              <p:grpSpPr>
                <a:xfrm>
                  <a:off x="4976774" y="6406237"/>
                  <a:ext cx="980486" cy="1256848"/>
                  <a:chOff x="7621955" y="2122692"/>
                  <a:chExt cx="980486" cy="1256848"/>
                </a:xfrm>
              </p:grpSpPr>
              <p:sp>
                <p:nvSpPr>
                  <p:cNvPr id="1212" name="圆角矩形 1211"/>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3" name="矩形 1212"/>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4" name="矩形 1213"/>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5" name="矩形 1214"/>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6" name="矩形 1215"/>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04" name="组合 1203"/>
              <p:cNvGrpSpPr/>
              <p:nvPr/>
            </p:nvGrpSpPr>
            <p:grpSpPr>
              <a:xfrm>
                <a:off x="4482662" y="316519"/>
                <a:ext cx="693123" cy="1027990"/>
                <a:chOff x="7621955" y="1925355"/>
                <a:chExt cx="980486" cy="1454185"/>
              </a:xfrm>
            </p:grpSpPr>
            <p:sp>
              <p:nvSpPr>
                <p:cNvPr id="1205" name="圆角矩形 1204"/>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6" name="矩形 1205"/>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7" name="矩形 1206"/>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8" name="矩形 1207"/>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9" name="矩形 1208"/>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22" name="组合 1221"/>
            <p:cNvGrpSpPr/>
            <p:nvPr/>
          </p:nvGrpSpPr>
          <p:grpSpPr>
            <a:xfrm>
              <a:off x="6138754" y="2278148"/>
              <a:ext cx="375442" cy="492222"/>
              <a:chOff x="1596351" y="1240543"/>
              <a:chExt cx="693123" cy="1008000"/>
            </a:xfrm>
          </p:grpSpPr>
          <p:sp>
            <p:nvSpPr>
              <p:cNvPr id="1223" name="圆角矩形 122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4" name="矩形 122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5" name="矩形 122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6" name="矩形 122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7" name="矩形 122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8" name="矩形 122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1" name="组合 1240"/>
            <p:cNvGrpSpPr/>
            <p:nvPr/>
          </p:nvGrpSpPr>
          <p:grpSpPr>
            <a:xfrm>
              <a:off x="3217614" y="2294580"/>
              <a:ext cx="373794" cy="471101"/>
              <a:chOff x="9580971" y="3985830"/>
              <a:chExt cx="727494" cy="1038718"/>
            </a:xfrm>
          </p:grpSpPr>
          <p:grpSp>
            <p:nvGrpSpPr>
              <p:cNvPr id="1242" name="组合 1241"/>
              <p:cNvGrpSpPr/>
              <p:nvPr/>
            </p:nvGrpSpPr>
            <p:grpSpPr>
              <a:xfrm>
                <a:off x="9580971" y="3985830"/>
                <a:ext cx="693123" cy="1008000"/>
                <a:chOff x="1596351" y="1240543"/>
                <a:chExt cx="693123" cy="1008000"/>
              </a:xfrm>
            </p:grpSpPr>
            <p:sp>
              <p:nvSpPr>
                <p:cNvPr id="1252" name="圆角矩形 125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3" name="矩形 125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4" name="矩形 125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5" name="矩形 125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6" name="矩形 125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7" name="矩形 125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3" name="组合 1242"/>
              <p:cNvGrpSpPr/>
              <p:nvPr/>
            </p:nvGrpSpPr>
            <p:grpSpPr>
              <a:xfrm>
                <a:off x="9856718" y="4436505"/>
                <a:ext cx="451747" cy="588043"/>
                <a:chOff x="8356436" y="1363476"/>
                <a:chExt cx="756001" cy="984098"/>
              </a:xfrm>
            </p:grpSpPr>
            <p:grpSp>
              <p:nvGrpSpPr>
                <p:cNvPr id="1244" name="组合 1243"/>
                <p:cNvGrpSpPr/>
                <p:nvPr/>
              </p:nvGrpSpPr>
              <p:grpSpPr>
                <a:xfrm>
                  <a:off x="8356436" y="1363476"/>
                  <a:ext cx="756001" cy="984098"/>
                  <a:chOff x="2995127" y="697010"/>
                  <a:chExt cx="1007709" cy="1033674"/>
                </a:xfrm>
              </p:grpSpPr>
              <p:sp>
                <p:nvSpPr>
                  <p:cNvPr id="1250" name="任意多边形 1249"/>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1" name="椭圆 1250"/>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5" name="组合 1244"/>
                <p:cNvGrpSpPr/>
                <p:nvPr/>
              </p:nvGrpSpPr>
              <p:grpSpPr>
                <a:xfrm>
                  <a:off x="8580337" y="1725847"/>
                  <a:ext cx="290395" cy="422319"/>
                  <a:chOff x="1596351" y="1240543"/>
                  <a:chExt cx="693123" cy="1008000"/>
                </a:xfrm>
              </p:grpSpPr>
              <p:sp>
                <p:nvSpPr>
                  <p:cNvPr id="1246" name="圆角矩形 1245"/>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7" name="矩形 1246"/>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8" name="矩形 124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9" name="矩形 124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258" name="TextBox 40"/>
            <p:cNvSpPr txBox="1">
              <a:spLocks noChangeArrowheads="1"/>
            </p:cNvSpPr>
            <p:nvPr/>
          </p:nvSpPr>
          <p:spPr bwMode="auto">
            <a:xfrm>
              <a:off x="2514703" y="2805459"/>
              <a:ext cx="1278462" cy="230814"/>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Database server</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9" name="TextBox 40"/>
            <p:cNvSpPr txBox="1">
              <a:spLocks noChangeArrowheads="1"/>
            </p:cNvSpPr>
            <p:nvPr/>
          </p:nvSpPr>
          <p:spPr bwMode="auto">
            <a:xfrm>
              <a:off x="3527143" y="2775172"/>
              <a:ext cx="1278462" cy="230814"/>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 server</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0" name="TextBox 40"/>
            <p:cNvSpPr txBox="1">
              <a:spLocks noChangeArrowheads="1"/>
            </p:cNvSpPr>
            <p:nvPr/>
          </p:nvSpPr>
          <p:spPr bwMode="auto">
            <a:xfrm>
              <a:off x="3940525" y="2077076"/>
              <a:ext cx="1278462" cy="230814"/>
            </a:xfrm>
            <a:prstGeom prst="rect">
              <a:avLst/>
            </a:prstGeom>
            <a:noFill/>
            <a:ln w="9525">
              <a:noFill/>
              <a:miter lim="800000"/>
              <a:headEnd/>
              <a:tailEnd/>
            </a:ln>
          </p:spPr>
          <p:txBody>
            <a:bodyPr wrap="square" lIns="68562" tIns="34281" rIns="68562" bIns="34281">
              <a:spAutoFit/>
            </a:bodyPr>
            <a:lstStyle/>
            <a:p>
              <a:pPr algn="ctr"/>
              <a:r>
                <a:rPr lang="en-US" sz="105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文本框 1"/>
            <p:cNvSpPr txBox="1"/>
            <p:nvPr/>
          </p:nvSpPr>
          <p:spPr>
            <a:xfrm>
              <a:off x="1835756" y="4411898"/>
              <a:ext cx="1446673" cy="307777"/>
            </a:xfrm>
            <a:prstGeom prst="rect">
              <a:avLst/>
            </a:prstGeom>
            <a:noFill/>
          </p:spPr>
          <p:txBody>
            <a:bodyPr wrap="square" rtlCol="0">
              <a:spAutoFit/>
            </a:bodyPr>
            <a:lstStyle/>
            <a:p>
              <a:pPr algn="ctr"/>
              <a:r>
                <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t>
              </a:r>
              <a:r>
                <a:rPr lang="en-US" altLang="zh-CN"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client</a:t>
              </a:r>
              <a:endPar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文本框 189"/>
            <p:cNvSpPr txBox="1"/>
            <p:nvPr/>
          </p:nvSpPr>
          <p:spPr>
            <a:xfrm>
              <a:off x="4498988" y="4411898"/>
              <a:ext cx="1756916" cy="307777"/>
            </a:xfrm>
            <a:prstGeom prst="rect">
              <a:avLst/>
            </a:prstGeom>
            <a:noFill/>
          </p:spPr>
          <p:txBody>
            <a:bodyPr wrap="square" rtlCol="0">
              <a:spAutoFit/>
            </a:bodyPr>
            <a:lstStyle/>
            <a:p>
              <a:pPr algn="ctr"/>
              <a:r>
                <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t>
              </a:r>
              <a:r>
                <a:rPr lang="en-US" altLang="zh-CN"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network</a:t>
              </a:r>
              <a:endPar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文本框 190"/>
            <p:cNvSpPr txBox="1"/>
            <p:nvPr/>
          </p:nvSpPr>
          <p:spPr>
            <a:xfrm>
              <a:off x="7730148" y="4411898"/>
              <a:ext cx="1756916" cy="307777"/>
            </a:xfrm>
            <a:prstGeom prst="rect">
              <a:avLst/>
            </a:prstGeom>
            <a:noFill/>
          </p:spPr>
          <p:txBody>
            <a:bodyPr wrap="square" rtlCol="0">
              <a:spAutoFit/>
            </a:bodyPr>
            <a:lstStyle/>
            <a:p>
              <a:pPr algn="ctr"/>
              <a:r>
                <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media</a:t>
              </a:r>
            </a:p>
          </p:txBody>
        </p:sp>
        <p:sp>
          <p:nvSpPr>
            <p:cNvPr id="192" name="文本框 191"/>
            <p:cNvSpPr txBox="1"/>
            <p:nvPr/>
          </p:nvSpPr>
          <p:spPr>
            <a:xfrm>
              <a:off x="7557610" y="2063201"/>
              <a:ext cx="2751901" cy="307777"/>
            </a:xfrm>
            <a:prstGeom prst="rect">
              <a:avLst/>
            </a:prstGeom>
            <a:noFill/>
          </p:spPr>
          <p:txBody>
            <a:bodyPr wrap="square" rtlCol="0">
              <a:spAutoFit/>
            </a:bodyPr>
            <a:lstStyle/>
            <a:p>
              <a:pPr algn="ctr"/>
              <a:r>
                <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t>
              </a:r>
              <a:r>
                <a:rPr lang="en-US" altLang="zh-CN"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management system</a:t>
              </a:r>
              <a:endPar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418593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Huawei Sans" panose="020C0503030203020204" pitchFamily="34" charset="0"/>
                <a:sym typeface="Huawei Sans" panose="020C0503030203020204" pitchFamily="34" charset="0"/>
              </a:rPr>
              <a:t>Three Key Elements</a:t>
            </a:r>
            <a:endParaRPr lang="en-US" altLang="en-US" dirty="0" smtClean="0">
              <a:cs typeface="Huawei Sans" panose="020C0503030203020204" pitchFamily="34" charset="0"/>
              <a:sym typeface="Huawei Sans" panose="020C0503030203020204" pitchFamily="34" charset="0"/>
            </a:endParaRPr>
          </a:p>
        </p:txBody>
      </p:sp>
      <p:grpSp>
        <p:nvGrpSpPr>
          <p:cNvPr id="3" name="组合 2"/>
          <p:cNvGrpSpPr/>
          <p:nvPr/>
        </p:nvGrpSpPr>
        <p:grpSpPr>
          <a:xfrm>
            <a:off x="856398" y="1179578"/>
            <a:ext cx="10484599" cy="4282014"/>
            <a:chOff x="711201" y="1509185"/>
            <a:chExt cx="10979150" cy="4173953"/>
          </a:xfrm>
        </p:grpSpPr>
        <p:sp>
          <p:nvSpPr>
            <p:cNvPr id="51" name="Text Box 43"/>
            <p:cNvSpPr txBox="1">
              <a:spLocks noChangeArrowheads="1"/>
            </p:cNvSpPr>
            <p:nvPr/>
          </p:nvSpPr>
          <p:spPr bwMode="auto">
            <a:xfrm>
              <a:off x="6191251" y="2372785"/>
              <a:ext cx="4358216" cy="764116"/>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fontAlgn="base" hangingPunct="0">
                <a:spcBef>
                  <a:spcPct val="0"/>
                </a:spcBef>
                <a:spcAft>
                  <a:spcPct val="0"/>
                </a:spcAft>
                <a:defRPr/>
              </a:pPr>
              <a:r>
                <a:rPr lang="en-US"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 Time Objective (RTO)</a:t>
              </a:r>
            </a:p>
            <a:p>
              <a:pPr algn="ctr" defTabSz="1219170" fontAlgn="base" hangingPunct="0">
                <a:spcBef>
                  <a:spcPct val="0"/>
                </a:spcBef>
                <a:spcAft>
                  <a:spcPct val="0"/>
                </a:spcAft>
                <a:defRPr/>
              </a:pPr>
              <a:r>
                <a:rPr lang="en-US"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Tolerable downtime</a:t>
              </a:r>
              <a:endParaRPr lang="en-US" altLang="zh-CN" b="1"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AutoShape 7"/>
            <p:cNvSpPr>
              <a:spLocks noChangeArrowheads="1"/>
            </p:cNvSpPr>
            <p:nvPr/>
          </p:nvSpPr>
          <p:spPr bwMode="gray">
            <a:xfrm>
              <a:off x="5695951" y="3621618"/>
              <a:ext cx="5666316" cy="258233"/>
            </a:xfrm>
            <a:prstGeom prst="homePlate">
              <a:avLst>
                <a:gd name="adj" fmla="val 74929"/>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1" name="Text Box 8"/>
            <p:cNvSpPr txBox="1">
              <a:spLocks noChangeArrowheads="1"/>
            </p:cNvSpPr>
            <p:nvPr/>
          </p:nvSpPr>
          <p:spPr bwMode="gray">
            <a:xfrm>
              <a:off x="10708843" y="4270005"/>
              <a:ext cx="97007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 applications.</a:t>
              </a:r>
              <a:endParaRPr lang="en-US" altLang="ja-JP"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2" name="Text Box 10"/>
            <p:cNvSpPr txBox="1">
              <a:spLocks noChangeArrowheads="1"/>
            </p:cNvSpPr>
            <p:nvPr/>
          </p:nvSpPr>
          <p:spPr bwMode="gray">
            <a:xfrm>
              <a:off x="9105901" y="4144435"/>
              <a:ext cx="167314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recovery task ends.</a:t>
              </a:r>
              <a:endParaRPr lang="en-US" altLang="ja-JP"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3" name="Line 11"/>
            <p:cNvSpPr>
              <a:spLocks noChangeShapeType="1"/>
            </p:cNvSpPr>
            <p:nvPr/>
          </p:nvSpPr>
          <p:spPr bwMode="gray">
            <a:xfrm flipV="1">
              <a:off x="68770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5" name="Line 13"/>
            <p:cNvSpPr>
              <a:spLocks noChangeShapeType="1"/>
            </p:cNvSpPr>
            <p:nvPr/>
          </p:nvSpPr>
          <p:spPr bwMode="gray">
            <a:xfrm flipV="1">
              <a:off x="104203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6" name="Line 15"/>
            <p:cNvSpPr>
              <a:spLocks noChangeShapeType="1"/>
            </p:cNvSpPr>
            <p:nvPr/>
          </p:nvSpPr>
          <p:spPr bwMode="gray">
            <a:xfrm flipV="1">
              <a:off x="11190817"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AutoShape 17"/>
            <p:cNvSpPr>
              <a:spLocks noChangeArrowheads="1"/>
            </p:cNvSpPr>
            <p:nvPr/>
          </p:nvSpPr>
          <p:spPr bwMode="gray">
            <a:xfrm flipH="1">
              <a:off x="2745318" y="3621618"/>
              <a:ext cx="2933700" cy="258233"/>
            </a:xfrm>
            <a:prstGeom prst="homePlate">
              <a:avLst>
                <a:gd name="adj" fmla="val 604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8" name="Line 18"/>
            <p:cNvSpPr>
              <a:spLocks noChangeShapeType="1"/>
            </p:cNvSpPr>
            <p:nvPr/>
          </p:nvSpPr>
          <p:spPr bwMode="gray">
            <a:xfrm flipV="1">
              <a:off x="27622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9" name="Text Box 19"/>
            <p:cNvSpPr txBox="1">
              <a:spLocks noChangeArrowheads="1"/>
            </p:cNvSpPr>
            <p:nvPr/>
          </p:nvSpPr>
          <p:spPr bwMode="gray">
            <a:xfrm>
              <a:off x="2248741" y="4297432"/>
              <a:ext cx="92118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backup task ends.</a:t>
              </a:r>
              <a:endPar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0" name="Line 23"/>
            <p:cNvSpPr>
              <a:spLocks noChangeShapeType="1"/>
            </p:cNvSpPr>
            <p:nvPr/>
          </p:nvSpPr>
          <p:spPr bwMode="gray">
            <a:xfrm flipV="1">
              <a:off x="2745318" y="5171017"/>
              <a:ext cx="2933700"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ext Box 24"/>
            <p:cNvSpPr txBox="1">
              <a:spLocks noChangeArrowheads="1"/>
            </p:cNvSpPr>
            <p:nvPr/>
          </p:nvSpPr>
          <p:spPr bwMode="gray">
            <a:xfrm>
              <a:off x="3695701" y="5314951"/>
              <a:ext cx="647700"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en-US" sz="16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RPO</a:t>
              </a:r>
              <a:endParaRPr lang="en-US" sz="16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2" name="Line 26"/>
            <p:cNvSpPr>
              <a:spLocks noChangeShapeType="1"/>
            </p:cNvSpPr>
            <p:nvPr/>
          </p:nvSpPr>
          <p:spPr bwMode="gray">
            <a:xfrm>
              <a:off x="5679017" y="5171017"/>
              <a:ext cx="5511800"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3" name="AutoShape 28"/>
            <p:cNvSpPr>
              <a:spLocks noChangeArrowheads="1"/>
            </p:cNvSpPr>
            <p:nvPr/>
          </p:nvSpPr>
          <p:spPr bwMode="gray">
            <a:xfrm>
              <a:off x="5101167" y="3606800"/>
              <a:ext cx="1092200" cy="408517"/>
            </a:xfrm>
            <a:prstGeom prst="irregularSeal1">
              <a:avLst/>
            </a:prstGeom>
            <a:gradFill rotWithShape="1">
              <a:gsLst>
                <a:gs pos="0">
                  <a:srgbClr val="FFFF00"/>
                </a:gs>
                <a:gs pos="100000">
                  <a:srgbClr val="FF6600"/>
                </a:gs>
              </a:gsLst>
              <a:path path="shape">
                <a:fillToRect l="50000" t="50000" r="50000" b="50000"/>
              </a:path>
            </a:gradFill>
            <a:ln w="9525">
              <a:solidFill>
                <a:srgbClr val="FF0000"/>
              </a:solidFill>
              <a:miter lim="800000"/>
              <a:headEnd/>
              <a:tailEnd/>
            </a:ln>
          </p:spPr>
          <p:txBody>
            <a:bodyPr wrap="none"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0"/>
                </a:spcBef>
                <a:spcAft>
                  <a:spcPct val="0"/>
                </a:spcAft>
              </a:pPr>
              <a:endParaRPr lang="en-US" altLang="zh-CN" sz="2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4" name="Line 32"/>
            <p:cNvSpPr>
              <a:spLocks noChangeShapeType="1"/>
            </p:cNvSpPr>
            <p:nvPr/>
          </p:nvSpPr>
          <p:spPr bwMode="gray">
            <a:xfrm>
              <a:off x="2709333"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5" name="Line 33"/>
            <p:cNvSpPr>
              <a:spLocks noChangeShapeType="1"/>
            </p:cNvSpPr>
            <p:nvPr/>
          </p:nvSpPr>
          <p:spPr bwMode="gray">
            <a:xfrm>
              <a:off x="5645151"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5556" name="Group 34"/>
            <p:cNvGrpSpPr>
              <a:grpSpLocks/>
            </p:cNvGrpSpPr>
            <p:nvPr/>
          </p:nvGrpSpPr>
          <p:grpSpPr bwMode="auto">
            <a:xfrm>
              <a:off x="5092575" y="3879856"/>
              <a:ext cx="1125418" cy="888949"/>
              <a:chOff x="1872" y="1248"/>
              <a:chExt cx="461" cy="628"/>
            </a:xfrm>
          </p:grpSpPr>
          <p:sp>
            <p:nvSpPr>
              <p:cNvPr id="65572" name="Text Box 35"/>
              <p:cNvSpPr txBox="1">
                <a:spLocks noChangeArrowheads="1"/>
              </p:cNvSpPr>
              <p:nvPr/>
            </p:nvSpPr>
            <p:spPr bwMode="gray">
              <a:xfrm>
                <a:off x="1872" y="1543"/>
                <a:ext cx="46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fault or disaster occurs.</a:t>
                </a:r>
                <a:endParaRPr lang="en-US" altLang="ja-JP"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ja-JP"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73" name="Line 36"/>
              <p:cNvSpPr>
                <a:spLocks noChangeShapeType="1"/>
              </p:cNvSpPr>
              <p:nvPr/>
            </p:nvSpPr>
            <p:spPr bwMode="gray">
              <a:xfrm flipV="1">
                <a:off x="2100" y="1248"/>
                <a:ext cx="0" cy="27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5557" name="Line 37"/>
            <p:cNvSpPr>
              <a:spLocks noChangeShapeType="1"/>
            </p:cNvSpPr>
            <p:nvPr/>
          </p:nvSpPr>
          <p:spPr bwMode="gray">
            <a:xfrm>
              <a:off x="11190817"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8" name="Text Box 44"/>
            <p:cNvSpPr txBox="1">
              <a:spLocks noChangeArrowheads="1"/>
            </p:cNvSpPr>
            <p:nvPr/>
          </p:nvSpPr>
          <p:spPr bwMode="auto">
            <a:xfrm>
              <a:off x="2203451" y="5344584"/>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en-US" sz="16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00:00</a:t>
              </a:r>
              <a:endPar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9" name="Text Box 45"/>
            <p:cNvSpPr txBox="1">
              <a:spLocks noChangeArrowheads="1"/>
            </p:cNvSpPr>
            <p:nvPr/>
          </p:nvSpPr>
          <p:spPr bwMode="auto">
            <a:xfrm>
              <a:off x="5306484" y="5344584"/>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en-US" sz="16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06:00</a:t>
              </a:r>
              <a:endPar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0" name="Text Box 46"/>
            <p:cNvSpPr txBox="1">
              <a:spLocks noChangeArrowheads="1"/>
            </p:cNvSpPr>
            <p:nvPr/>
          </p:nvSpPr>
          <p:spPr bwMode="auto">
            <a:xfrm>
              <a:off x="10513484" y="5344584"/>
              <a:ext cx="1176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en-US" sz="16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12:00</a:t>
              </a:r>
              <a:endPar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1" name="Line 18"/>
            <p:cNvSpPr>
              <a:spLocks noChangeShapeType="1"/>
            </p:cNvSpPr>
            <p:nvPr/>
          </p:nvSpPr>
          <p:spPr bwMode="gray">
            <a:xfrm flipV="1">
              <a:off x="1096433" y="3877734"/>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2" name="Text Box 19"/>
            <p:cNvSpPr txBox="1">
              <a:spLocks noChangeArrowheads="1"/>
            </p:cNvSpPr>
            <p:nvPr/>
          </p:nvSpPr>
          <p:spPr bwMode="gray">
            <a:xfrm>
              <a:off x="766865" y="4310179"/>
              <a:ext cx="847701" cy="30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backup task starts.</a:t>
              </a:r>
            </a:p>
          </p:txBody>
        </p:sp>
        <p:sp>
          <p:nvSpPr>
            <p:cNvPr id="65563" name="Line 32"/>
            <p:cNvSpPr>
              <a:spLocks noChangeShapeType="1"/>
            </p:cNvSpPr>
            <p:nvPr/>
          </p:nvSpPr>
          <p:spPr bwMode="gray">
            <a:xfrm>
              <a:off x="1041400" y="4692652"/>
              <a:ext cx="0" cy="476249"/>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AutoShape 17"/>
            <p:cNvSpPr>
              <a:spLocks noChangeArrowheads="1"/>
            </p:cNvSpPr>
            <p:nvPr/>
          </p:nvSpPr>
          <p:spPr bwMode="gray">
            <a:xfrm flipH="1">
              <a:off x="711201" y="3621618"/>
              <a:ext cx="2044700" cy="234949"/>
            </a:xfrm>
            <a:prstGeom prst="homePlate">
              <a:avLst>
                <a:gd name="adj" fmla="val 604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5" name="Line 23"/>
            <p:cNvSpPr>
              <a:spLocks noChangeShapeType="1"/>
            </p:cNvSpPr>
            <p:nvPr/>
          </p:nvSpPr>
          <p:spPr bwMode="gray">
            <a:xfrm>
              <a:off x="1094318" y="5162551"/>
              <a:ext cx="1551516"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Text Box 40"/>
            <p:cNvSpPr txBox="1">
              <a:spLocks noChangeArrowheads="1"/>
            </p:cNvSpPr>
            <p:nvPr/>
          </p:nvSpPr>
          <p:spPr bwMode="auto">
            <a:xfrm>
              <a:off x="1488018" y="2372785"/>
              <a:ext cx="4487333" cy="764116"/>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eaLnBrk="0" fontAlgn="base">
                <a:spcBef>
                  <a:spcPct val="0"/>
                </a:spcBef>
                <a:spcAft>
                  <a:spcPct val="0"/>
                </a:spcAft>
                <a:defRPr/>
              </a:pPr>
              <a:r>
                <a:rPr lang="en-US"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 Point Objective (RPO)</a:t>
              </a:r>
            </a:p>
            <a:p>
              <a:pPr algn="ctr" defTabSz="1219170" eaLnBrk="0" fontAlgn="base">
                <a:spcBef>
                  <a:spcPct val="0"/>
                </a:spcBef>
                <a:spcAft>
                  <a:spcPct val="0"/>
                </a:spcAft>
                <a:defRPr/>
              </a:pPr>
              <a:r>
                <a:rPr lang="en-US"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Tolerable amount of lost data</a:t>
              </a:r>
              <a:endParaRPr lang="en-US" altLang="zh-CN" b="1"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 Box 43"/>
            <p:cNvSpPr txBox="1">
              <a:spLocks noChangeArrowheads="1"/>
            </p:cNvSpPr>
            <p:nvPr/>
          </p:nvSpPr>
          <p:spPr bwMode="auto">
            <a:xfrm>
              <a:off x="1488018" y="1509185"/>
              <a:ext cx="9120716" cy="681567"/>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eaLnBrk="0" fontAlgn="base" hangingPunct="0">
                <a:spcBef>
                  <a:spcPct val="0"/>
                </a:spcBef>
                <a:spcAft>
                  <a:spcPct val="0"/>
                </a:spcAft>
                <a:defRPr/>
              </a:pPr>
              <a:r>
                <a:rPr lang="en-US" sz="20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Window (BW)</a:t>
              </a:r>
            </a:p>
            <a:p>
              <a:pPr algn="ctr" defTabSz="1219170" eaLnBrk="0" fontAlgn="base" hangingPunct="0">
                <a:spcBef>
                  <a:spcPct val="0"/>
                </a:spcBef>
                <a:spcAft>
                  <a:spcPct val="0"/>
                </a:spcAft>
                <a:defRPr/>
              </a:pPr>
              <a:r>
                <a:rPr lang="en-US" sz="2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period for the backup system within a working period</a:t>
              </a:r>
              <a:endParaRPr lang="en-US" altLang="zh-CN" sz="2000" b="1"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Text Box 24"/>
            <p:cNvSpPr txBox="1">
              <a:spLocks noChangeArrowheads="1"/>
            </p:cNvSpPr>
            <p:nvPr/>
          </p:nvSpPr>
          <p:spPr bwMode="gray">
            <a:xfrm>
              <a:off x="8119534" y="5314951"/>
              <a:ext cx="759884"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en-US" sz="16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RTO</a:t>
              </a:r>
              <a:endParaRPr lang="en-US" sz="16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Text Box 24"/>
            <p:cNvSpPr txBox="1">
              <a:spLocks noChangeArrowheads="1"/>
            </p:cNvSpPr>
            <p:nvPr/>
          </p:nvSpPr>
          <p:spPr bwMode="gray">
            <a:xfrm>
              <a:off x="1488018" y="5314951"/>
              <a:ext cx="670983"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en-US" sz="16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BW</a:t>
              </a:r>
              <a:endParaRPr lang="en-US" sz="16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70" name="Line 18"/>
            <p:cNvSpPr>
              <a:spLocks noChangeShapeType="1"/>
            </p:cNvSpPr>
            <p:nvPr/>
          </p:nvSpPr>
          <p:spPr bwMode="auto">
            <a:xfrm>
              <a:off x="719668" y="3357033"/>
              <a:ext cx="10657417" cy="0"/>
            </a:xfrm>
            <a:prstGeom prst="line">
              <a:avLst/>
            </a:prstGeom>
            <a:noFill/>
            <a:ln w="31750">
              <a:solidFill>
                <a:srgbClr val="C0C0C0"/>
              </a:solidFill>
              <a:prstDash val="dash"/>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Text Box 24"/>
            <p:cNvSpPr txBox="1">
              <a:spLocks noChangeArrowheads="1"/>
            </p:cNvSpPr>
            <p:nvPr/>
          </p:nvSpPr>
          <p:spPr bwMode="gray">
            <a:xfrm>
              <a:off x="3312585" y="4220633"/>
              <a:ext cx="1534583" cy="745067"/>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can be recovered from any point in time during this period.</a:t>
              </a:r>
              <a:endParaRPr lang="en-US" altLang="ja-JP" sz="12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Text Box 8"/>
            <p:cNvSpPr txBox="1">
              <a:spLocks noChangeArrowheads="1"/>
            </p:cNvSpPr>
            <p:nvPr/>
          </p:nvSpPr>
          <p:spPr bwMode="gray">
            <a:xfrm>
              <a:off x="6536292" y="4306218"/>
              <a:ext cx="1616507" cy="15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lnSpc>
                  <a:spcPct val="85000"/>
                </a:lnSpc>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recovery task starts.</a:t>
              </a:r>
              <a:endParaRPr lang="en-US" altLang="ja-JP"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873599156"/>
      </p:ext>
    </p:extLst>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Backup Solutions</a:t>
            </a:r>
            <a:endParaRPr lang="en-US" altLang="zh-CN" dirty="0">
              <a:sym typeface="Huawei Sans" panose="020C0503030203020204" pitchFamily="34" charset="0"/>
            </a:endParaRPr>
          </a:p>
        </p:txBody>
      </p:sp>
      <p:grpSp>
        <p:nvGrpSpPr>
          <p:cNvPr id="57" name="组合 56"/>
          <p:cNvGrpSpPr/>
          <p:nvPr/>
        </p:nvGrpSpPr>
        <p:grpSpPr>
          <a:xfrm>
            <a:off x="848718" y="1091893"/>
            <a:ext cx="10505271" cy="4700108"/>
            <a:chOff x="848718" y="1091893"/>
            <a:chExt cx="10505271" cy="4700108"/>
          </a:xfrm>
        </p:grpSpPr>
        <p:grpSp>
          <p:nvGrpSpPr>
            <p:cNvPr id="3" name="组合 243"/>
            <p:cNvGrpSpPr/>
            <p:nvPr/>
          </p:nvGrpSpPr>
          <p:grpSpPr>
            <a:xfrm>
              <a:off x="4508355" y="3946332"/>
              <a:ext cx="3081395" cy="1845669"/>
              <a:chOff x="3372654" y="3157943"/>
              <a:chExt cx="2310445" cy="1383931"/>
            </a:xfrm>
          </p:grpSpPr>
          <p:grpSp>
            <p:nvGrpSpPr>
              <p:cNvPr id="4" name="Group 33"/>
              <p:cNvGrpSpPr>
                <a:grpSpLocks/>
              </p:cNvGrpSpPr>
              <p:nvPr/>
            </p:nvGrpSpPr>
            <p:grpSpPr bwMode="auto">
              <a:xfrm>
                <a:off x="3372654" y="4065060"/>
                <a:ext cx="447620" cy="451776"/>
                <a:chOff x="2976335" y="3656096"/>
                <a:chExt cx="2800711" cy="1708019"/>
              </a:xfrm>
            </p:grpSpPr>
            <p:pic>
              <p:nvPicPr>
                <p:cNvPr id="20" name="Picture 5" descr="2.png"/>
                <p:cNvPicPr>
                  <a:picLocks noChangeAspect="1"/>
                </p:cNvPicPr>
                <p:nvPr/>
              </p:nvPicPr>
              <p:blipFill>
                <a:blip r:embed="rId3" cstate="print"/>
                <a:srcRect/>
                <a:stretch>
                  <a:fillRect/>
                </a:stretch>
              </p:blipFill>
              <p:spPr bwMode="auto">
                <a:xfrm>
                  <a:off x="2976335" y="4318788"/>
                  <a:ext cx="2800711" cy="1045327"/>
                </a:xfrm>
                <a:prstGeom prst="rect">
                  <a:avLst/>
                </a:prstGeom>
                <a:noFill/>
                <a:ln w="9525">
                  <a:noFill/>
                  <a:miter lim="800000"/>
                  <a:headEnd/>
                  <a:tailEnd/>
                </a:ln>
              </p:spPr>
            </p:pic>
            <p:pic>
              <p:nvPicPr>
                <p:cNvPr id="21" name="Picture 6" descr="Server rack2.gif"/>
                <p:cNvPicPr>
                  <a:picLocks noChangeAspect="1"/>
                </p:cNvPicPr>
                <p:nvPr/>
              </p:nvPicPr>
              <p:blipFill>
                <a:blip r:embed="rId4" cstate="print">
                  <a:clrChange>
                    <a:clrFrom>
                      <a:srgbClr val="FFFFFF"/>
                    </a:clrFrom>
                    <a:clrTo>
                      <a:srgbClr val="FFFFFF">
                        <a:alpha val="0"/>
                      </a:srgbClr>
                    </a:clrTo>
                  </a:clrChange>
                  <a:lum bright="10000"/>
                </a:blip>
                <a:srcRect/>
                <a:stretch>
                  <a:fillRect/>
                </a:stretch>
              </p:blipFill>
              <p:spPr bwMode="auto">
                <a:xfrm>
                  <a:off x="3840487" y="3656096"/>
                  <a:ext cx="1149329" cy="1021100"/>
                </a:xfrm>
                <a:prstGeom prst="rect">
                  <a:avLst/>
                </a:prstGeom>
                <a:noFill/>
                <a:ln w="9525">
                  <a:noFill/>
                  <a:miter lim="800000"/>
                  <a:headEnd/>
                  <a:tailEnd/>
                </a:ln>
              </p:spPr>
            </p:pic>
            <p:pic>
              <p:nvPicPr>
                <p:cNvPr id="22" name="Picture 7" descr="6.png"/>
                <p:cNvPicPr>
                  <a:picLocks noChangeAspect="1"/>
                </p:cNvPicPr>
                <p:nvPr/>
              </p:nvPicPr>
              <p:blipFill>
                <a:blip r:embed="rId5" cstate="print"/>
                <a:srcRect/>
                <a:stretch>
                  <a:fillRect/>
                </a:stretch>
              </p:blipFill>
              <p:spPr bwMode="auto">
                <a:xfrm>
                  <a:off x="3037502" y="4050609"/>
                  <a:ext cx="974324" cy="707762"/>
                </a:xfrm>
                <a:prstGeom prst="rect">
                  <a:avLst/>
                </a:prstGeom>
                <a:noFill/>
                <a:ln w="9525">
                  <a:noFill/>
                  <a:miter lim="800000"/>
                  <a:headEnd/>
                  <a:tailEnd/>
                </a:ln>
              </p:spPr>
            </p:pic>
            <p:pic>
              <p:nvPicPr>
                <p:cNvPr id="23" name="Picture 9" descr="8.png"/>
                <p:cNvPicPr>
                  <a:picLocks noChangeAspect="1"/>
                </p:cNvPicPr>
                <p:nvPr/>
              </p:nvPicPr>
              <p:blipFill>
                <a:blip r:embed="rId6" cstate="print"/>
                <a:srcRect/>
                <a:stretch>
                  <a:fillRect/>
                </a:stretch>
              </p:blipFill>
              <p:spPr bwMode="auto">
                <a:xfrm>
                  <a:off x="4948139" y="4168423"/>
                  <a:ext cx="657105" cy="676624"/>
                </a:xfrm>
                <a:prstGeom prst="rect">
                  <a:avLst/>
                </a:prstGeom>
                <a:noFill/>
                <a:ln w="9525">
                  <a:noFill/>
                  <a:miter lim="800000"/>
                  <a:headEnd/>
                  <a:tailEnd/>
                </a:ln>
              </p:spPr>
            </p:pic>
          </p:grpSp>
          <p:grpSp>
            <p:nvGrpSpPr>
              <p:cNvPr id="5" name="Group 33"/>
              <p:cNvGrpSpPr>
                <a:grpSpLocks/>
              </p:cNvGrpSpPr>
              <p:nvPr/>
            </p:nvGrpSpPr>
            <p:grpSpPr bwMode="auto">
              <a:xfrm>
                <a:off x="3820274" y="4065060"/>
                <a:ext cx="522223" cy="387236"/>
                <a:chOff x="2976335" y="3703706"/>
                <a:chExt cx="2800711" cy="1708021"/>
              </a:xfrm>
            </p:grpSpPr>
            <p:pic>
              <p:nvPicPr>
                <p:cNvPr id="16" name="Picture 5" descr="2.png"/>
                <p:cNvPicPr>
                  <a:picLocks noChangeAspect="1"/>
                </p:cNvPicPr>
                <p:nvPr/>
              </p:nvPicPr>
              <p:blipFill>
                <a:blip r:embed="rId3" cstate="print"/>
                <a:srcRect/>
                <a:stretch>
                  <a:fillRect/>
                </a:stretch>
              </p:blipFill>
              <p:spPr bwMode="auto">
                <a:xfrm>
                  <a:off x="2976335" y="4366398"/>
                  <a:ext cx="2800711" cy="1045329"/>
                </a:xfrm>
                <a:prstGeom prst="rect">
                  <a:avLst/>
                </a:prstGeom>
                <a:noFill/>
                <a:ln w="9525">
                  <a:noFill/>
                  <a:miter lim="800000"/>
                  <a:headEnd/>
                  <a:tailEnd/>
                </a:ln>
              </p:spPr>
            </p:pic>
            <p:pic>
              <p:nvPicPr>
                <p:cNvPr id="17" name="Picture 6" descr="Server rack2.gif"/>
                <p:cNvPicPr>
                  <a:picLocks noChangeAspect="1"/>
                </p:cNvPicPr>
                <p:nvPr/>
              </p:nvPicPr>
              <p:blipFill>
                <a:blip r:embed="rId4" cstate="print">
                  <a:clrChange>
                    <a:clrFrom>
                      <a:srgbClr val="FFFFFF"/>
                    </a:clrFrom>
                    <a:clrTo>
                      <a:srgbClr val="FFFFFF">
                        <a:alpha val="0"/>
                      </a:srgbClr>
                    </a:clrTo>
                  </a:clrChange>
                  <a:lum bright="10000"/>
                </a:blip>
                <a:srcRect/>
                <a:stretch>
                  <a:fillRect/>
                </a:stretch>
              </p:blipFill>
              <p:spPr bwMode="auto">
                <a:xfrm>
                  <a:off x="3840484" y="3703706"/>
                  <a:ext cx="1149330" cy="1021100"/>
                </a:xfrm>
                <a:prstGeom prst="rect">
                  <a:avLst/>
                </a:prstGeom>
                <a:noFill/>
                <a:ln w="9525">
                  <a:noFill/>
                  <a:miter lim="800000"/>
                  <a:headEnd/>
                  <a:tailEnd/>
                </a:ln>
              </p:spPr>
            </p:pic>
            <p:pic>
              <p:nvPicPr>
                <p:cNvPr id="18" name="Picture 7" descr="6.png"/>
                <p:cNvPicPr>
                  <a:picLocks noChangeAspect="1"/>
                </p:cNvPicPr>
                <p:nvPr/>
              </p:nvPicPr>
              <p:blipFill>
                <a:blip r:embed="rId5" cstate="print"/>
                <a:srcRect/>
                <a:stretch>
                  <a:fillRect/>
                </a:stretch>
              </p:blipFill>
              <p:spPr bwMode="auto">
                <a:xfrm>
                  <a:off x="3037501" y="4098217"/>
                  <a:ext cx="974322" cy="707762"/>
                </a:xfrm>
                <a:prstGeom prst="rect">
                  <a:avLst/>
                </a:prstGeom>
                <a:noFill/>
                <a:ln w="9525">
                  <a:noFill/>
                  <a:miter lim="800000"/>
                  <a:headEnd/>
                  <a:tailEnd/>
                </a:ln>
              </p:spPr>
            </p:pic>
            <p:pic>
              <p:nvPicPr>
                <p:cNvPr id="19" name="Picture 9" descr="8.png"/>
                <p:cNvPicPr>
                  <a:picLocks noChangeAspect="1"/>
                </p:cNvPicPr>
                <p:nvPr/>
              </p:nvPicPr>
              <p:blipFill>
                <a:blip r:embed="rId6" cstate="print"/>
                <a:srcRect/>
                <a:stretch>
                  <a:fillRect/>
                </a:stretch>
              </p:blipFill>
              <p:spPr bwMode="auto">
                <a:xfrm>
                  <a:off x="4948137" y="4216034"/>
                  <a:ext cx="657108" cy="676621"/>
                </a:xfrm>
                <a:prstGeom prst="rect">
                  <a:avLst/>
                </a:prstGeom>
                <a:noFill/>
                <a:ln w="9525">
                  <a:noFill/>
                  <a:miter lim="800000"/>
                  <a:headEnd/>
                  <a:tailEnd/>
                </a:ln>
              </p:spPr>
            </p:pic>
          </p:grpSp>
          <p:sp>
            <p:nvSpPr>
              <p:cNvPr id="6" name="TextBox 269"/>
              <p:cNvSpPr txBox="1"/>
              <p:nvPr/>
            </p:nvSpPr>
            <p:spPr bwMode="ltGray">
              <a:xfrm>
                <a:off x="3391105" y="3755828"/>
                <a:ext cx="540232" cy="197547"/>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node</a:t>
                </a:r>
                <a:endParaRPr lang="en-US" altLang="zh-CN"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extBox 272"/>
              <p:cNvSpPr txBox="1"/>
              <p:nvPr/>
            </p:nvSpPr>
            <p:spPr bwMode="ltGray">
              <a:xfrm>
                <a:off x="4414842" y="4125407"/>
                <a:ext cx="1268257" cy="416467"/>
              </a:xfrm>
              <a:prstGeom prst="rect">
                <a:avLst/>
              </a:prstGeom>
              <a:noFill/>
              <a:ln w="9525">
                <a:noFill/>
                <a:miter lim="800000"/>
                <a:headEnd/>
                <a:tailEnd/>
              </a:ln>
            </p:spPr>
            <p:txBody>
              <a:bodyPr wrap="square" lIns="91419" tIns="45710" rIns="91419" bIns="45710" rtlCol="0" anchor="t" anchorCtr="0">
                <a:noAutofit/>
              </a:bodyPr>
              <a:lstStyle/>
              <a:p>
                <a:pPr algn="ctr" defTabSz="1521710">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resource pool</a:t>
                </a:r>
                <a:endParaRPr 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 name="Curved Connector 322"/>
              <p:cNvCxnSpPr>
                <a:stCxn id="10" idx="3"/>
                <a:endCxn id="13" idx="1"/>
              </p:cNvCxnSpPr>
              <p:nvPr/>
            </p:nvCxnSpPr>
            <p:spPr bwMode="auto">
              <a:xfrm>
                <a:off x="4054742" y="3268134"/>
                <a:ext cx="608473" cy="190818"/>
              </a:xfrm>
              <a:prstGeom prst="curvedConnector3">
                <a:avLst>
                  <a:gd name="adj1" fmla="val 50000"/>
                </a:avLst>
              </a:prstGeom>
              <a:solidFill>
                <a:srgbClr val="5482AB"/>
              </a:solidFill>
              <a:ln w="9525" cap="flat" cmpd="sng" algn="ctr">
                <a:solidFill>
                  <a:sysClr val="windowText" lastClr="000000"/>
                </a:solidFill>
                <a:prstDash val="solid"/>
                <a:round/>
                <a:headEnd type="arrow" w="med" len="med"/>
                <a:tailEnd type="arrow" w="med" len="med"/>
              </a:ln>
              <a:effectLst/>
            </p:spPr>
          </p:cxnSp>
          <p:cxnSp>
            <p:nvCxnSpPr>
              <p:cNvPr id="9" name="Curved Connector 355"/>
              <p:cNvCxnSpPr>
                <a:endCxn id="11" idx="0"/>
              </p:cNvCxnSpPr>
              <p:nvPr/>
            </p:nvCxnSpPr>
            <p:spPr bwMode="auto">
              <a:xfrm rot="16200000" flipH="1">
                <a:off x="3630563" y="3444929"/>
                <a:ext cx="233157" cy="1389"/>
              </a:xfrm>
              <a:prstGeom prst="curvedConnector3">
                <a:avLst>
                  <a:gd name="adj1" fmla="val 50000"/>
                </a:avLst>
              </a:prstGeom>
              <a:solidFill>
                <a:srgbClr val="5482AB"/>
              </a:solidFill>
              <a:ln w="19050" cap="flat" cmpd="sng" algn="ctr">
                <a:solidFill>
                  <a:sysClr val="windowText" lastClr="000000"/>
                </a:solidFill>
                <a:prstDash val="solid"/>
                <a:round/>
                <a:headEnd type="arrow"/>
                <a:tailEnd type="arrow"/>
              </a:ln>
              <a:effectLst/>
            </p:spPr>
          </p:cxnSp>
          <p:pic>
            <p:nvPicPr>
              <p:cNvPr id="10" name="图片 9"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3405364" y="3157943"/>
                <a:ext cx="649379" cy="220380"/>
              </a:xfrm>
              <a:prstGeom prst="rect">
                <a:avLst/>
              </a:prstGeom>
            </p:spPr>
          </p:pic>
          <p:pic>
            <p:nvPicPr>
              <p:cNvPr id="11" name="图片 10"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3423146" y="3562203"/>
                <a:ext cx="649379" cy="220380"/>
              </a:xfrm>
              <a:prstGeom prst="rect">
                <a:avLst/>
              </a:prstGeom>
            </p:spPr>
          </p:pic>
          <p:pic>
            <p:nvPicPr>
              <p:cNvPr id="12" name="Picture 2" descr="D:\work 2013\TR4A\效果图\3.5控制框_F.jpg"/>
              <p:cNvPicPr>
                <a:picLocks noChangeAspect="1" noChangeArrowheads="1"/>
              </p:cNvPicPr>
              <p:nvPr/>
            </p:nvPicPr>
            <p:blipFill>
              <a:blip r:embed="rId8" cstate="print"/>
              <a:srcRect/>
              <a:stretch>
                <a:fillRect/>
              </a:stretch>
            </p:blipFill>
            <p:spPr bwMode="auto">
              <a:xfrm>
                <a:off x="4663216" y="3190667"/>
                <a:ext cx="712308" cy="135001"/>
              </a:xfrm>
              <a:prstGeom prst="rect">
                <a:avLst/>
              </a:prstGeom>
              <a:noFill/>
            </p:spPr>
          </p:pic>
          <p:pic>
            <p:nvPicPr>
              <p:cNvPr id="13"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20000"/>
                        </a14:imgEffect>
                      </a14:imgLayer>
                    </a14:imgProps>
                  </a:ext>
                </a:extLst>
              </a:blip>
              <a:srcRect/>
              <a:stretch>
                <a:fillRect/>
              </a:stretch>
            </p:blipFill>
            <p:spPr bwMode="auto">
              <a:xfrm>
                <a:off x="4663216" y="3320540"/>
                <a:ext cx="717450" cy="276822"/>
              </a:xfrm>
              <a:prstGeom prst="rect">
                <a:avLst/>
              </a:prstGeom>
              <a:noFill/>
              <a:ln w="9525">
                <a:noFill/>
                <a:miter lim="800000"/>
                <a:headEnd/>
                <a:tailEnd/>
              </a:ln>
              <a:effectLst/>
            </p:spPr>
          </p:pic>
          <p:pic>
            <p:nvPicPr>
              <p:cNvPr id="14"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4663216" y="3577889"/>
                <a:ext cx="717450" cy="276822"/>
              </a:xfrm>
              <a:prstGeom prst="rect">
                <a:avLst/>
              </a:prstGeom>
              <a:noFill/>
              <a:ln w="9525">
                <a:noFill/>
                <a:miter lim="800000"/>
                <a:headEnd/>
                <a:tailEnd/>
              </a:ln>
              <a:effectLst/>
            </p:spPr>
          </p:pic>
          <p:pic>
            <p:nvPicPr>
              <p:cNvPr id="15"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4663216" y="3841747"/>
                <a:ext cx="717450" cy="276822"/>
              </a:xfrm>
              <a:prstGeom prst="rect">
                <a:avLst/>
              </a:prstGeom>
              <a:noFill/>
              <a:ln w="9525">
                <a:noFill/>
                <a:miter lim="800000"/>
                <a:headEnd/>
                <a:tailEnd/>
              </a:ln>
              <a:effectLst/>
            </p:spPr>
          </p:pic>
        </p:grpSp>
        <p:grpSp>
          <p:nvGrpSpPr>
            <p:cNvPr id="24" name="组合 237"/>
            <p:cNvGrpSpPr/>
            <p:nvPr/>
          </p:nvGrpSpPr>
          <p:grpSpPr>
            <a:xfrm>
              <a:off x="8371451" y="3488370"/>
              <a:ext cx="2982538" cy="2270238"/>
              <a:chOff x="6663757" y="2163699"/>
              <a:chExt cx="2284184" cy="1507380"/>
            </a:xfrm>
          </p:grpSpPr>
          <p:sp>
            <p:nvSpPr>
              <p:cNvPr id="25" name="TextBox 343"/>
              <p:cNvSpPr txBox="1"/>
              <p:nvPr/>
            </p:nvSpPr>
            <p:spPr bwMode="ltGray">
              <a:xfrm>
                <a:off x="7035931" y="2163699"/>
                <a:ext cx="1187475" cy="206783"/>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en-US" sz="13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Remote backup center</a:t>
                </a:r>
                <a:endParaRPr lang="en-US" sz="13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6" name="Picture 1314" descr="tape_library"/>
              <p:cNvPicPr>
                <a:picLocks noChangeAspect="1" noChangeArrowheads="1"/>
              </p:cNvPicPr>
              <p:nvPr/>
            </p:nvPicPr>
            <p:blipFill>
              <a:blip r:embed="rId12" cstate="print"/>
              <a:srcRect/>
              <a:stretch>
                <a:fillRect/>
              </a:stretch>
            </p:blipFill>
            <p:spPr bwMode="auto">
              <a:xfrm>
                <a:off x="8223403" y="2935915"/>
                <a:ext cx="297655" cy="514350"/>
              </a:xfrm>
              <a:prstGeom prst="rect">
                <a:avLst/>
              </a:prstGeom>
              <a:noFill/>
              <a:ln w="9525">
                <a:noFill/>
                <a:miter lim="800000"/>
                <a:headEnd/>
                <a:tailEnd/>
              </a:ln>
            </p:spPr>
          </p:pic>
          <p:cxnSp>
            <p:nvCxnSpPr>
              <p:cNvPr id="27" name="Curved Connector 347"/>
              <p:cNvCxnSpPr>
                <a:stCxn id="29" idx="2"/>
              </p:cNvCxnSpPr>
              <p:nvPr/>
            </p:nvCxnSpPr>
            <p:spPr bwMode="auto">
              <a:xfrm rot="16200000" flipH="1">
                <a:off x="8092678" y="2903642"/>
                <a:ext cx="193843" cy="67611"/>
              </a:xfrm>
              <a:prstGeom prst="curvedConnector3">
                <a:avLst>
                  <a:gd name="adj1" fmla="val 50000"/>
                </a:avLst>
              </a:prstGeom>
              <a:solidFill>
                <a:srgbClr val="5482AB"/>
              </a:solidFill>
              <a:ln w="9525" cap="flat" cmpd="sng" algn="ctr">
                <a:solidFill>
                  <a:sysClr val="windowText" lastClr="000000"/>
                </a:solidFill>
                <a:prstDash val="solid"/>
                <a:round/>
                <a:headEnd type="arrow"/>
                <a:tailEnd type="arrow"/>
              </a:ln>
              <a:effectLst/>
            </p:spPr>
          </p:cxnSp>
          <p:cxnSp>
            <p:nvCxnSpPr>
              <p:cNvPr id="28" name="Curved Connector 351"/>
              <p:cNvCxnSpPr>
                <a:stCxn id="35" idx="3"/>
                <a:endCxn id="29" idx="1"/>
              </p:cNvCxnSpPr>
              <p:nvPr/>
            </p:nvCxnSpPr>
            <p:spPr bwMode="auto">
              <a:xfrm flipV="1">
                <a:off x="7504390" y="2742953"/>
                <a:ext cx="319765" cy="3461"/>
              </a:xfrm>
              <a:prstGeom prst="curvedConnector3">
                <a:avLst>
                  <a:gd name="adj1" fmla="val 50000"/>
                </a:avLst>
              </a:prstGeom>
              <a:solidFill>
                <a:srgbClr val="5482AB"/>
              </a:solidFill>
              <a:ln w="9525" cap="flat" cmpd="sng" algn="ctr">
                <a:solidFill>
                  <a:sysClr val="windowText" lastClr="000000"/>
                </a:solidFill>
                <a:prstDash val="solid"/>
                <a:round/>
                <a:headEnd type="arrow"/>
                <a:tailEnd type="arrow"/>
              </a:ln>
              <a:effectLst/>
            </p:spPr>
          </p:cxnSp>
          <p:pic>
            <p:nvPicPr>
              <p:cNvPr id="29" name="图片 28"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7824155" y="2645379"/>
                <a:ext cx="663277" cy="195147"/>
              </a:xfrm>
              <a:prstGeom prst="rect">
                <a:avLst/>
              </a:prstGeom>
            </p:spPr>
          </p:pic>
          <p:grpSp>
            <p:nvGrpSpPr>
              <p:cNvPr id="30" name="组合 90"/>
              <p:cNvGrpSpPr/>
              <p:nvPr/>
            </p:nvGrpSpPr>
            <p:grpSpPr>
              <a:xfrm>
                <a:off x="6804032" y="2505621"/>
                <a:ext cx="700358" cy="832871"/>
                <a:chOff x="6693670" y="2578637"/>
                <a:chExt cx="979200" cy="1203720"/>
              </a:xfrm>
            </p:grpSpPr>
            <p:pic>
              <p:nvPicPr>
                <p:cNvPr id="34" name="Picture 2" descr="D:\work 2013\TR4A\效果图\3.5控制框_F.jpg"/>
                <p:cNvPicPr>
                  <a:picLocks noChangeAspect="1" noChangeArrowheads="1"/>
                </p:cNvPicPr>
                <p:nvPr/>
              </p:nvPicPr>
              <p:blipFill>
                <a:blip r:embed="rId8" cstate="print"/>
                <a:srcRect/>
                <a:stretch>
                  <a:fillRect/>
                </a:stretch>
              </p:blipFill>
              <p:spPr bwMode="auto">
                <a:xfrm>
                  <a:off x="6693670" y="2578637"/>
                  <a:ext cx="972000" cy="175103"/>
                </a:xfrm>
                <a:prstGeom prst="rect">
                  <a:avLst/>
                </a:prstGeom>
                <a:noFill/>
              </p:spPr>
            </p:pic>
            <p:pic>
              <p:nvPicPr>
                <p:cNvPr id="35"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20000"/>
                          </a14:imgEffect>
                        </a14:imgLayer>
                      </a14:imgProps>
                    </a:ext>
                  </a:extLst>
                </a:blip>
                <a:srcRect/>
                <a:stretch>
                  <a:fillRect/>
                </a:stretch>
              </p:blipFill>
              <p:spPr bwMode="auto">
                <a:xfrm>
                  <a:off x="6693670" y="2747087"/>
                  <a:ext cx="979200" cy="359117"/>
                </a:xfrm>
                <a:prstGeom prst="rect">
                  <a:avLst/>
                </a:prstGeom>
                <a:noFill/>
                <a:ln w="9525">
                  <a:noFill/>
                  <a:miter lim="800000"/>
                  <a:headEnd/>
                  <a:tailEnd/>
                </a:ln>
                <a:effectLst/>
              </p:spPr>
            </p:pic>
            <p:pic>
              <p:nvPicPr>
                <p:cNvPr id="36"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6693670" y="3080940"/>
                  <a:ext cx="979200" cy="359117"/>
                </a:xfrm>
                <a:prstGeom prst="rect">
                  <a:avLst/>
                </a:prstGeom>
                <a:noFill/>
                <a:ln w="9525">
                  <a:noFill/>
                  <a:miter lim="800000"/>
                  <a:headEnd/>
                  <a:tailEnd/>
                </a:ln>
                <a:effectLst/>
              </p:spPr>
            </p:pic>
            <p:pic>
              <p:nvPicPr>
                <p:cNvPr id="37"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6693670" y="3423240"/>
                  <a:ext cx="979200" cy="359117"/>
                </a:xfrm>
                <a:prstGeom prst="rect">
                  <a:avLst/>
                </a:prstGeom>
                <a:noFill/>
                <a:ln w="9525">
                  <a:noFill/>
                  <a:miter lim="800000"/>
                  <a:headEnd/>
                  <a:tailEnd/>
                </a:ln>
                <a:effectLst/>
              </p:spPr>
            </p:pic>
          </p:grpSp>
          <p:sp>
            <p:nvSpPr>
              <p:cNvPr id="31" name="TextBox 272"/>
              <p:cNvSpPr txBox="1"/>
              <p:nvPr/>
            </p:nvSpPr>
            <p:spPr bwMode="ltGray">
              <a:xfrm>
                <a:off x="6663757" y="3326957"/>
                <a:ext cx="1134890" cy="325352"/>
              </a:xfrm>
              <a:prstGeom prst="rect">
                <a:avLst/>
              </a:prstGeom>
              <a:noFill/>
              <a:ln w="9525">
                <a:noFill/>
                <a:miter lim="800000"/>
                <a:headEnd/>
                <a:tailEnd/>
              </a:ln>
            </p:spPr>
            <p:txBody>
              <a:bodyPr wrap="square" lIns="91419" tIns="45710" rIns="91419" bIns="45710" rtlCol="0" anchor="t" anchorCtr="0">
                <a:noAutofit/>
              </a:bodyPr>
              <a:lstStyle/>
              <a:p>
                <a:pPr algn="ctr" defTabSz="1521710">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Huawei </a:t>
                </a:r>
                <a:r>
                  <a:rPr lang="en-US" sz="12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OceanStor</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 storage resource pool</a:t>
                </a:r>
                <a:endParaRPr 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TextBox 272"/>
              <p:cNvSpPr txBox="1"/>
              <p:nvPr/>
            </p:nvSpPr>
            <p:spPr bwMode="ltGray">
              <a:xfrm>
                <a:off x="7824155" y="3447304"/>
                <a:ext cx="1123786" cy="223775"/>
              </a:xfrm>
              <a:prstGeom prst="rect">
                <a:avLst/>
              </a:prstGeom>
              <a:noFill/>
              <a:ln w="9525">
                <a:noFill/>
                <a:miter lim="800000"/>
                <a:headEnd/>
                <a:tailEnd/>
              </a:ln>
            </p:spPr>
            <p:txBody>
              <a:bodyPr wrap="square" lIns="91419" tIns="45710" rIns="91419" bIns="45710" rtlCol="0" anchor="t" anchorCtr="0">
                <a:noAutofit/>
              </a:bodyPr>
              <a:lstStyle/>
              <a:p>
                <a:pPr algn="ctr" defTabSz="1521710">
                  <a:lnSpc>
                    <a:spcPct val="90000"/>
                  </a:lnSpc>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Physical and  virtual tape library</a:t>
                </a:r>
                <a:endParaRPr 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TextBox 269"/>
              <p:cNvSpPr txBox="1"/>
              <p:nvPr/>
            </p:nvSpPr>
            <p:spPr bwMode="ltGray">
              <a:xfrm>
                <a:off x="7798647" y="2467774"/>
                <a:ext cx="576769" cy="143551"/>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node</a:t>
                </a:r>
                <a:endParaRPr lang="en-US" altLang="zh-CN"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pic>
          <p:nvPicPr>
            <p:cNvPr id="38" name="图片 37"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1468181" y="2207732"/>
              <a:ext cx="1356963" cy="460500"/>
            </a:xfrm>
            <a:prstGeom prst="rect">
              <a:avLst/>
            </a:prstGeom>
          </p:spPr>
        </p:pic>
        <p:sp>
          <p:nvSpPr>
            <p:cNvPr id="39" name="TextBox 265"/>
            <p:cNvSpPr txBox="1"/>
            <p:nvPr/>
          </p:nvSpPr>
          <p:spPr bwMode="ltGray">
            <a:xfrm>
              <a:off x="985795" y="1581078"/>
              <a:ext cx="2545856" cy="405653"/>
            </a:xfrm>
            <a:prstGeom prst="rect">
              <a:avLst/>
            </a:prstGeom>
            <a:noFill/>
            <a:ln w="9525">
              <a:noFill/>
              <a:miter lim="800000"/>
              <a:headEnd/>
              <a:tailEnd/>
            </a:ln>
          </p:spPr>
          <p:txBody>
            <a:bodyPr wrap="none" lIns="152137" tIns="76069" rIns="152137" bIns="76069" rtlCol="0" anchor="t" anchorCtr="0">
              <a:noAutofit/>
            </a:bodyPr>
            <a:lstStyle/>
            <a:p>
              <a:pPr defTabSz="1521710">
                <a:lnSpc>
                  <a:spcPts val="2663"/>
                </a:lnSpc>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Enterprise branch and SMB local backup</a:t>
              </a:r>
              <a:endParaRPr lang="en-US" sz="1600" b="1"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0" name="直接箭头连接符 39"/>
            <p:cNvCxnSpPr/>
            <p:nvPr/>
          </p:nvCxnSpPr>
          <p:spPr bwMode="auto">
            <a:xfrm>
              <a:off x="3180495" y="1791029"/>
              <a:ext cx="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237"/>
            <p:cNvSpPr txBox="1"/>
            <p:nvPr/>
          </p:nvSpPr>
          <p:spPr bwMode="ltGray">
            <a:xfrm>
              <a:off x="7097107" y="4347767"/>
              <a:ext cx="1457506" cy="454414"/>
            </a:xfrm>
            <a:prstGeom prst="rect">
              <a:avLst/>
            </a:prstGeom>
            <a:noFill/>
            <a:ln w="9525">
              <a:noFill/>
              <a:miter lim="800000"/>
              <a:headEnd/>
              <a:tailEnd/>
            </a:ln>
          </p:spPr>
          <p:txBody>
            <a:bodyPr wrap="square" lIns="152137" tIns="76069" rIns="152137" bIns="76069" rtlCol="0" anchor="t" anchorCtr="0">
              <a:noAutofit/>
            </a:bodyPr>
            <a:lstStyle/>
            <a:p>
              <a:pPr algn="ctr" defTabSz="1521710">
                <a:lnSpc>
                  <a:spcPct val="90000"/>
                </a:lnSpc>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Replication with deduplication</a:t>
              </a:r>
              <a:endParaRPr 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2" name="组合 15"/>
            <p:cNvGrpSpPr/>
            <p:nvPr/>
          </p:nvGrpSpPr>
          <p:grpSpPr>
            <a:xfrm>
              <a:off x="4209687" y="2906855"/>
              <a:ext cx="2862361" cy="1705841"/>
              <a:chOff x="948562" y="1122941"/>
              <a:chExt cx="2812792" cy="1132635"/>
            </a:xfrm>
          </p:grpSpPr>
          <p:sp>
            <p:nvSpPr>
              <p:cNvPr id="43" name="任意多边形 42"/>
              <p:cNvSpPr/>
              <p:nvPr/>
            </p:nvSpPr>
            <p:spPr>
              <a:xfrm flipH="1">
                <a:off x="948562" y="1397392"/>
                <a:ext cx="181364" cy="8581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chemeClr val="accent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buClrTx/>
                  <a:buSzTx/>
                  <a:buFontTx/>
                  <a:buNone/>
                </a:pP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1301351" y="1410055"/>
                <a:ext cx="2137661" cy="45719"/>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11"/>
              <p:cNvSpPr txBox="1">
                <a:spLocks noChangeArrowheads="1"/>
              </p:cNvSpPr>
              <p:nvPr/>
            </p:nvSpPr>
            <p:spPr bwMode="auto">
              <a:xfrm flipH="1">
                <a:off x="1226906" y="1122941"/>
                <a:ext cx="2534448" cy="255445"/>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eaLnBrk="1" hangingPunct="1">
                  <a:buClrTx/>
                  <a:buSzTx/>
                  <a:buFontTx/>
                  <a:buNone/>
                  <a:defRPr/>
                </a:pPr>
                <a:r>
                  <a:rPr lang="en-US" sz="19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Centralized backup</a:t>
                </a:r>
                <a:endParaRPr lang="en-US" altLang="zh-CN" sz="1900" b="1" kern="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6" name="组合 247"/>
            <p:cNvGrpSpPr/>
            <p:nvPr/>
          </p:nvGrpSpPr>
          <p:grpSpPr>
            <a:xfrm>
              <a:off x="848718" y="1091893"/>
              <a:ext cx="2936609" cy="1389360"/>
              <a:chOff x="620202" y="1017609"/>
              <a:chExt cx="2201883" cy="1041779"/>
            </a:xfrm>
          </p:grpSpPr>
          <p:grpSp>
            <p:nvGrpSpPr>
              <p:cNvPr id="47" name="组合 23"/>
              <p:cNvGrpSpPr/>
              <p:nvPr/>
            </p:nvGrpSpPr>
            <p:grpSpPr>
              <a:xfrm>
                <a:off x="867480" y="1017609"/>
                <a:ext cx="1954605" cy="365020"/>
                <a:chOff x="1294052" y="1132549"/>
                <a:chExt cx="2561675" cy="323227"/>
              </a:xfrm>
            </p:grpSpPr>
            <p:sp>
              <p:nvSpPr>
                <p:cNvPr id="49" name="矩形 48"/>
                <p:cNvSpPr/>
                <p:nvPr/>
              </p:nvSpPr>
              <p:spPr>
                <a:xfrm>
                  <a:off x="1294052" y="1410057"/>
                  <a:ext cx="2137661" cy="45719"/>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TextBox 11"/>
                <p:cNvSpPr txBox="1">
                  <a:spLocks noChangeArrowheads="1"/>
                </p:cNvSpPr>
                <p:nvPr/>
              </p:nvSpPr>
              <p:spPr bwMode="auto">
                <a:xfrm flipH="1">
                  <a:off x="1357550" y="1132549"/>
                  <a:ext cx="2498177" cy="255445"/>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eaLnBrk="1" hangingPunct="1">
                    <a:buClrTx/>
                    <a:buSzTx/>
                    <a:buFontTx/>
                    <a:buNone/>
                    <a:defRPr/>
                  </a:pPr>
                  <a:r>
                    <a:rPr lang="en-US" sz="19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All-in-one backup</a:t>
                  </a:r>
                  <a:endParaRPr lang="en-US" altLang="zh-CN" sz="1900" b="1" kern="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8" name="任意多边形 47"/>
              <p:cNvSpPr/>
              <p:nvPr/>
            </p:nvSpPr>
            <p:spPr>
              <a:xfrm flipH="1">
                <a:off x="620202" y="1338395"/>
                <a:ext cx="150961" cy="720993"/>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chemeClr val="accent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4106" tIns="57054" rIns="114106" bIns="57054"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1" name="TextBox 265"/>
            <p:cNvSpPr txBox="1"/>
            <p:nvPr/>
          </p:nvSpPr>
          <p:spPr bwMode="ltGray">
            <a:xfrm>
              <a:off x="4555367" y="3350143"/>
              <a:ext cx="2798346" cy="405653"/>
            </a:xfrm>
            <a:prstGeom prst="rect">
              <a:avLst/>
            </a:prstGeom>
            <a:noFill/>
            <a:ln w="9525">
              <a:noFill/>
              <a:miter lim="800000"/>
              <a:headEnd/>
              <a:tailEnd/>
            </a:ln>
          </p:spPr>
          <p:txBody>
            <a:bodyPr wrap="none" lIns="152137" tIns="76069" rIns="152137" bIns="76069" rtlCol="0" anchor="t" anchorCtr="0">
              <a:noAutofit/>
            </a:bodyPr>
            <a:lstStyle/>
            <a:p>
              <a:pPr defTabSz="1521710">
                <a:lnSpc>
                  <a:spcPts val="2663"/>
                </a:lnSpc>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Centralized backup for data centers</a:t>
              </a:r>
              <a:endParaRPr lang="en-US" sz="1600" b="1"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TextBox 272"/>
            <p:cNvSpPr txBox="1"/>
            <p:nvPr/>
          </p:nvSpPr>
          <p:spPr bwMode="ltGray">
            <a:xfrm>
              <a:off x="1236313" y="2703897"/>
              <a:ext cx="1870959" cy="495231"/>
            </a:xfrm>
            <a:prstGeom prst="rect">
              <a:avLst/>
            </a:prstGeom>
            <a:noFill/>
            <a:ln w="9525">
              <a:noFill/>
              <a:miter lim="800000"/>
              <a:headEnd/>
              <a:tailEnd/>
            </a:ln>
          </p:spPr>
          <p:txBody>
            <a:bodyPr wrap="none" lIns="121916" tIns="60959" rIns="121916" bIns="60959" rtlCol="0" anchor="t" anchorCtr="0">
              <a:noAutofit/>
            </a:bodyPr>
            <a:lstStyle/>
            <a:p>
              <a:pPr defTabSz="1521710">
                <a:lnSpc>
                  <a:spcPct val="90000"/>
                </a:lnSpc>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All-in-one backup node</a:t>
              </a:r>
              <a:endPar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3" name="Curved Connector 310"/>
            <p:cNvCxnSpPr/>
            <p:nvPr/>
          </p:nvCxnSpPr>
          <p:spPr bwMode="auto">
            <a:xfrm>
              <a:off x="3065001" y="2632924"/>
              <a:ext cx="1402757" cy="2192410"/>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cxnSp>
          <p:nvCxnSpPr>
            <p:cNvPr id="54" name="Curved Connector 318"/>
            <p:cNvCxnSpPr/>
            <p:nvPr/>
          </p:nvCxnSpPr>
          <p:spPr bwMode="auto">
            <a:xfrm flipV="1">
              <a:off x="7281282" y="4822648"/>
              <a:ext cx="908510" cy="2686"/>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sp>
          <p:nvSpPr>
            <p:cNvPr id="55" name="文本框 198"/>
            <p:cNvSpPr txBox="1"/>
            <p:nvPr/>
          </p:nvSpPr>
          <p:spPr>
            <a:xfrm>
              <a:off x="6837946" y="1972512"/>
              <a:ext cx="1286418" cy="184666"/>
            </a:xfrm>
            <a:prstGeom prst="rect">
              <a:avLst/>
            </a:prstGeom>
            <a:noFill/>
          </p:spPr>
          <p:txBody>
            <a:bodyPr wrap="square" lIns="0" tIns="0" rIns="0" bIns="0" rtlCol="0">
              <a:spAutoFit/>
            </a:bodyPr>
            <a:lstStyle/>
            <a:p>
              <a:pPr algn="ct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HUAWEI CLOUD</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Freeform 5"/>
            <p:cNvSpPr>
              <a:spLocks/>
            </p:cNvSpPr>
            <p:nvPr/>
          </p:nvSpPr>
          <p:spPr bwMode="auto">
            <a:xfrm>
              <a:off x="6871918" y="1241672"/>
              <a:ext cx="1218475" cy="688696"/>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solidFill>
              <a:schemeClr val="bg1">
                <a:lumMod val="95000"/>
              </a:schemeClr>
            </a:solidFill>
            <a:ln w="3175">
              <a:solidFill>
                <a:srgbClr val="0070C0"/>
              </a:solidFill>
              <a:round/>
              <a:headEnd/>
              <a:tailEnd/>
            </a:ln>
            <a:scene3d>
              <a:camera prst="orthographicFront">
                <a:rot lat="0" lon="0" rev="0"/>
              </a:camera>
              <a:lightRig rig="threePt" dir="t"/>
            </a:scene3d>
          </p:spPr>
          <p:txBody>
            <a:bodyPr vert="horz" wrap="square" lIns="91427" tIns="45714" rIns="91427" bIns="45714" numCol="1" anchor="t" anchorCtr="0" compatLnSpc="1">
              <a:prstTxWarp prst="textNoShape">
                <a:avLst/>
              </a:prstTxWarp>
            </a:bodyPr>
            <a:lstStyle/>
            <a:p>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8" name="Curved Connector 310"/>
            <p:cNvCxnSpPr/>
            <p:nvPr/>
          </p:nvCxnSpPr>
          <p:spPr bwMode="auto">
            <a:xfrm flipV="1">
              <a:off x="3065001" y="1652050"/>
              <a:ext cx="3791366" cy="980875"/>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cxnSp>
          <p:nvCxnSpPr>
            <p:cNvPr id="59" name="Curved Connector 310"/>
            <p:cNvCxnSpPr/>
            <p:nvPr/>
          </p:nvCxnSpPr>
          <p:spPr bwMode="auto">
            <a:xfrm rot="5400000" flipH="1" flipV="1">
              <a:off x="5845258" y="1966591"/>
              <a:ext cx="1410077" cy="1293776"/>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sp>
          <p:nvSpPr>
            <p:cNvPr id="60" name="TextBox 11"/>
            <p:cNvSpPr txBox="1">
              <a:spLocks noChangeArrowheads="1"/>
            </p:cNvSpPr>
            <p:nvPr/>
          </p:nvSpPr>
          <p:spPr bwMode="auto">
            <a:xfrm flipH="1">
              <a:off x="8107672" y="1487388"/>
              <a:ext cx="2688223" cy="384721"/>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ClrTx/>
                <a:buSzTx/>
                <a:buFontTx/>
                <a:buNone/>
                <a:defRPr/>
              </a:pPr>
              <a:r>
                <a:rPr lang="en-US" sz="19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Hybrid cloud backup</a:t>
              </a:r>
              <a:endParaRPr lang="en-US" altLang="zh-CN" sz="1900" b="1" kern="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矩形 60"/>
            <p:cNvSpPr/>
            <p:nvPr/>
          </p:nvSpPr>
          <p:spPr>
            <a:xfrm>
              <a:off x="8345697" y="1900047"/>
              <a:ext cx="2248278" cy="72465"/>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2" name="图片 61"/>
            <p:cNvPicPr>
              <a:picLocks noChangeAspect="1"/>
            </p:cNvPicPr>
            <p:nvPr/>
          </p:nvPicPr>
          <p:blipFill>
            <a:blip r:embed="rId13"/>
            <a:stretch>
              <a:fillRect/>
            </a:stretch>
          </p:blipFill>
          <p:spPr>
            <a:xfrm>
              <a:off x="7303404" y="1442004"/>
              <a:ext cx="386034" cy="386034"/>
            </a:xfrm>
            <a:prstGeom prst="rect">
              <a:avLst/>
            </a:prstGeom>
          </p:spPr>
        </p:pic>
      </p:grpSp>
    </p:spTree>
    <p:extLst>
      <p:ext uri="{BB962C8B-B14F-4D97-AF65-F5344CB8AC3E}">
        <p14:creationId xmlns:p14="http://schemas.microsoft.com/office/powerpoint/2010/main" val="180973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Huawei Sans" panose="020C0503030203020204" pitchFamily="34" charset="0"/>
                <a:sym typeface="Huawei Sans" panose="020C0503030203020204" pitchFamily="34" charset="0"/>
              </a:rPr>
              <a:t>All-In-One Backup Solution</a:t>
            </a:r>
            <a:endParaRPr lang="en-US" altLang="zh-CN" dirty="0">
              <a:cs typeface="Huawei Sans" panose="020C0503030203020204" pitchFamily="34" charset="0"/>
              <a:sym typeface="Huawei Sans" panose="020C0503030203020204" pitchFamily="34" charset="0"/>
            </a:endParaRPr>
          </a:p>
        </p:txBody>
      </p:sp>
      <p:graphicFrame>
        <p:nvGraphicFramePr>
          <p:cNvPr id="28" name="5a3f3aee-ac0e-471e-a910-c254a7ce9c85"/>
          <p:cNvGraphicFramePr>
            <a:graphicFrameLocks noGrp="1"/>
          </p:cNvGraphicFramePr>
          <p:nvPr>
            <p:extLst>
              <p:ext uri="{D42A27DB-BD31-4B8C-83A1-F6EECF244321}">
                <p14:modId xmlns:p14="http://schemas.microsoft.com/office/powerpoint/2010/main" val="185190625"/>
              </p:ext>
            </p:extLst>
          </p:nvPr>
        </p:nvGraphicFramePr>
        <p:xfrm>
          <a:off x="5979894" y="1142792"/>
          <a:ext cx="5095517" cy="4571313"/>
        </p:xfrm>
        <a:graphic>
          <a:graphicData uri="http://schemas.openxmlformats.org/drawingml/2006/table">
            <a:tbl>
              <a:tblPr firstRow="1" bandRow="1"/>
              <a:tblGrid>
                <a:gridCol w="1117151">
                  <a:extLst>
                    <a:ext uri="{9D8B030D-6E8A-4147-A177-3AD203B41FA5}">
                      <a16:colId xmlns="" xmlns:a16="http://schemas.microsoft.com/office/drawing/2014/main" val="20000"/>
                    </a:ext>
                  </a:extLst>
                </a:gridCol>
                <a:gridCol w="3978366">
                  <a:extLst>
                    <a:ext uri="{9D8B030D-6E8A-4147-A177-3AD203B41FA5}">
                      <a16:colId xmlns="" xmlns:a16="http://schemas.microsoft.com/office/drawing/2014/main" val="20001"/>
                    </a:ext>
                  </a:extLst>
                </a:gridCol>
              </a:tblGrid>
              <a:tr h="435481">
                <a:tc>
                  <a:txBody>
                    <a:bodyPr/>
                    <a:lstStyle>
                      <a:defPPr>
                        <a:defRPr lang="zh-CN"/>
                      </a:defPPr>
                      <a:lvl1pPr marL="0" algn="l" defTabSz="914400" rtl="0" eaLnBrk="1" latinLnBrk="0" hangingPunct="1">
                        <a:defRPr sz="1800" b="1" kern="1200">
                          <a:solidFill>
                            <a:schemeClr val="lt1"/>
                          </a:solidFill>
                          <a:latin typeface="Arial"/>
                          <a:ea typeface="华文细黑"/>
                          <a:cs typeface="宋体"/>
                        </a:defRPr>
                      </a:lvl1pPr>
                      <a:lvl2pPr marL="457200" algn="l" defTabSz="914400" rtl="0" eaLnBrk="1" latinLnBrk="0" hangingPunct="1">
                        <a:defRPr sz="1800" b="1" kern="1200">
                          <a:solidFill>
                            <a:schemeClr val="lt1"/>
                          </a:solidFill>
                          <a:latin typeface="Arial"/>
                          <a:ea typeface="华文细黑"/>
                          <a:cs typeface="宋体"/>
                        </a:defRPr>
                      </a:lvl2pPr>
                      <a:lvl3pPr marL="914400" algn="l" defTabSz="914400" rtl="0" eaLnBrk="1" latinLnBrk="0" hangingPunct="1">
                        <a:defRPr sz="1800" b="1" kern="1200">
                          <a:solidFill>
                            <a:schemeClr val="lt1"/>
                          </a:solidFill>
                          <a:latin typeface="Arial"/>
                          <a:ea typeface="华文细黑"/>
                          <a:cs typeface="宋体"/>
                        </a:defRPr>
                      </a:lvl3pPr>
                      <a:lvl4pPr marL="1371600" algn="l" defTabSz="914400" rtl="0" eaLnBrk="1" latinLnBrk="0" hangingPunct="1">
                        <a:defRPr sz="1800" b="1" kern="1200">
                          <a:solidFill>
                            <a:schemeClr val="lt1"/>
                          </a:solidFill>
                          <a:latin typeface="Arial"/>
                          <a:ea typeface="华文细黑"/>
                          <a:cs typeface="宋体"/>
                        </a:defRPr>
                      </a:lvl4pPr>
                      <a:lvl5pPr marL="1828800" algn="l" defTabSz="914400" rtl="0" eaLnBrk="1" latinLnBrk="0" hangingPunct="1">
                        <a:defRPr sz="1800" b="1" kern="1200">
                          <a:solidFill>
                            <a:schemeClr val="lt1"/>
                          </a:solidFill>
                          <a:latin typeface="Arial"/>
                          <a:ea typeface="华文细黑"/>
                          <a:cs typeface="宋体"/>
                        </a:defRPr>
                      </a:lvl5pPr>
                      <a:lvl6pPr marL="2286000" algn="l" defTabSz="914400" rtl="0" eaLnBrk="1" latinLnBrk="0" hangingPunct="1">
                        <a:defRPr sz="1800" b="1" kern="1200">
                          <a:solidFill>
                            <a:schemeClr val="lt1"/>
                          </a:solidFill>
                          <a:latin typeface="Arial"/>
                          <a:ea typeface="华文细黑"/>
                          <a:cs typeface="宋体"/>
                        </a:defRPr>
                      </a:lvl6pPr>
                      <a:lvl7pPr marL="2743200" algn="l" defTabSz="914400" rtl="0" eaLnBrk="1" latinLnBrk="0" hangingPunct="1">
                        <a:defRPr sz="1800" b="1" kern="1200">
                          <a:solidFill>
                            <a:schemeClr val="lt1"/>
                          </a:solidFill>
                          <a:latin typeface="Arial"/>
                          <a:ea typeface="华文细黑"/>
                          <a:cs typeface="宋体"/>
                        </a:defRPr>
                      </a:lvl7pPr>
                      <a:lvl8pPr marL="3200400" algn="l" defTabSz="914400" rtl="0" eaLnBrk="1" latinLnBrk="0" hangingPunct="1">
                        <a:defRPr sz="1800" b="1" kern="1200">
                          <a:solidFill>
                            <a:schemeClr val="lt1"/>
                          </a:solidFill>
                          <a:latin typeface="Arial"/>
                          <a:ea typeface="华文细黑"/>
                          <a:cs typeface="宋体"/>
                        </a:defRPr>
                      </a:lvl8pPr>
                      <a:lvl9pPr marL="3657600" algn="l" defTabSz="914400" rtl="0" eaLnBrk="1" latinLnBrk="0" hangingPunct="1">
                        <a:defRPr sz="1800" b="1" kern="1200">
                          <a:solidFill>
                            <a:schemeClr val="lt1"/>
                          </a:solidFill>
                          <a:latin typeface="Arial"/>
                          <a:ea typeface="华文细黑"/>
                          <a:cs typeface="宋体"/>
                        </a:defRPr>
                      </a:lvl9pPr>
                    </a:lstStyle>
                    <a:p>
                      <a:pPr marL="0" marR="0" lvl="0" indent="0" algn="l" defTabSz="912813" rtl="0" eaLnBrk="1" fontAlgn="base" latinLnBrk="0" hangingPunct="1">
                        <a:lnSpc>
                          <a:spcPct val="100000"/>
                        </a:lnSpc>
                        <a:spcBef>
                          <a:spcPts val="0"/>
                        </a:spcBef>
                        <a:spcAft>
                          <a:spcPts val="0"/>
                        </a:spcAft>
                        <a:buClrTx/>
                        <a:buSzTx/>
                        <a:buFontTx/>
                        <a:buNone/>
                        <a:tabLst/>
                      </a:pPr>
                      <a:r>
                        <a:rPr lang="en-US" sz="1400" b="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Item</a:t>
                      </a:r>
                      <a:endParaRPr kumimoji="0" lang="en-US" altLang="zh-CN" sz="1400" b="0" i="0" u="none" strike="noStrike" kern="1200" cap="none" normalizeH="0" baseline="0" dirty="0">
                        <a:ln>
                          <a:noFill/>
                        </a:ln>
                        <a:solidFill>
                          <a:schemeClr val="tx1"/>
                        </a:solidFill>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83127" marR="83127"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2813" rtl="0" eaLnBrk="1" fontAlgn="base" latinLnBrk="0" hangingPunct="1">
                        <a:lnSpc>
                          <a:spcPct val="100000"/>
                        </a:lnSpc>
                        <a:spcBef>
                          <a:spcPts val="0"/>
                        </a:spcBef>
                        <a:spcAft>
                          <a:spcPts val="0"/>
                        </a:spcAft>
                        <a:buClrTx/>
                        <a:buSzTx/>
                        <a:buFontTx/>
                        <a:buNone/>
                        <a:tabLst/>
                        <a:defRPr/>
                      </a:pPr>
                      <a:r>
                        <a:rPr lang="en-US" sz="1600" b="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Description</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83127" marR="83127" marT="30256" marB="3025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r h="619506">
                <a:tc>
                  <a:txBody>
                    <a:bodyPr/>
                    <a:lstStyle>
                      <a:defPPr>
                        <a:defRPr lang="zh-CN"/>
                      </a:defPPr>
                      <a:lvl1pPr marL="0" algn="l" defTabSz="914400" rtl="0" eaLnBrk="1" latinLnBrk="0" hangingPunct="1">
                        <a:defRPr sz="1800" kern="1200">
                          <a:solidFill>
                            <a:schemeClr val="dk1"/>
                          </a:solidFill>
                          <a:latin typeface="Arial"/>
                          <a:ea typeface="华文细黑"/>
                          <a:cs typeface="宋体"/>
                        </a:defRPr>
                      </a:lvl1pPr>
                      <a:lvl2pPr marL="457200" algn="l" defTabSz="914400" rtl="0" eaLnBrk="1" latinLnBrk="0" hangingPunct="1">
                        <a:defRPr sz="1800" kern="1200">
                          <a:solidFill>
                            <a:schemeClr val="dk1"/>
                          </a:solidFill>
                          <a:latin typeface="Arial"/>
                          <a:ea typeface="华文细黑"/>
                          <a:cs typeface="宋体"/>
                        </a:defRPr>
                      </a:lvl2pPr>
                      <a:lvl3pPr marL="914400" algn="l" defTabSz="914400" rtl="0" eaLnBrk="1" latinLnBrk="0" hangingPunct="1">
                        <a:defRPr sz="1800" kern="1200">
                          <a:solidFill>
                            <a:schemeClr val="dk1"/>
                          </a:solidFill>
                          <a:latin typeface="Arial"/>
                          <a:ea typeface="华文细黑"/>
                          <a:cs typeface="宋体"/>
                        </a:defRPr>
                      </a:lvl3pPr>
                      <a:lvl4pPr marL="1371600" algn="l" defTabSz="914400" rtl="0" eaLnBrk="1" latinLnBrk="0" hangingPunct="1">
                        <a:defRPr sz="1800" kern="1200">
                          <a:solidFill>
                            <a:schemeClr val="dk1"/>
                          </a:solidFill>
                          <a:latin typeface="Arial"/>
                          <a:ea typeface="华文细黑"/>
                          <a:cs typeface="宋体"/>
                        </a:defRPr>
                      </a:lvl4pPr>
                      <a:lvl5pPr marL="1828800" algn="l" defTabSz="914400" rtl="0" eaLnBrk="1" latinLnBrk="0" hangingPunct="1">
                        <a:defRPr sz="1800" kern="1200">
                          <a:solidFill>
                            <a:schemeClr val="dk1"/>
                          </a:solidFill>
                          <a:latin typeface="Arial"/>
                          <a:ea typeface="华文细黑"/>
                          <a:cs typeface="宋体"/>
                        </a:defRPr>
                      </a:lvl5pPr>
                      <a:lvl6pPr marL="2286000" algn="l" defTabSz="914400" rtl="0" eaLnBrk="1" latinLnBrk="0" hangingPunct="1">
                        <a:defRPr sz="1800" kern="1200">
                          <a:solidFill>
                            <a:schemeClr val="dk1"/>
                          </a:solidFill>
                          <a:latin typeface="Arial"/>
                          <a:ea typeface="华文细黑"/>
                          <a:cs typeface="宋体"/>
                        </a:defRPr>
                      </a:lvl6pPr>
                      <a:lvl7pPr marL="2743200" algn="l" defTabSz="914400" rtl="0" eaLnBrk="1" latinLnBrk="0" hangingPunct="1">
                        <a:defRPr sz="1800" kern="1200">
                          <a:solidFill>
                            <a:schemeClr val="dk1"/>
                          </a:solidFill>
                          <a:latin typeface="Arial"/>
                          <a:ea typeface="华文细黑"/>
                          <a:cs typeface="宋体"/>
                        </a:defRPr>
                      </a:lvl7pPr>
                      <a:lvl8pPr marL="3200400" algn="l" defTabSz="914400" rtl="0" eaLnBrk="1" latinLnBrk="0" hangingPunct="1">
                        <a:defRPr sz="1800" kern="1200">
                          <a:solidFill>
                            <a:schemeClr val="dk1"/>
                          </a:solidFill>
                          <a:latin typeface="Arial"/>
                          <a:ea typeface="华文细黑"/>
                          <a:cs typeface="宋体"/>
                        </a:defRPr>
                      </a:lvl8pPr>
                      <a:lvl9pPr marL="3657600" algn="l" defTabSz="914400" rtl="0" eaLnBrk="1" latinLnBrk="0" hangingPunct="1">
                        <a:defRPr sz="1800" kern="1200">
                          <a:solidFill>
                            <a:schemeClr val="dk1"/>
                          </a:solidFill>
                          <a:latin typeface="Arial"/>
                          <a:ea typeface="华文细黑"/>
                          <a:cs typeface="宋体"/>
                        </a:defRPr>
                      </a:lvl9p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3127" marR="83127"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 typeface="Webdings" pitchFamily="18" charset="2"/>
                        <a:buNone/>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Local backup for small data centers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49091" marR="49091" marT="30256" marB="3025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516326">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Benefits</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3127" marR="83127"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Integrated backup server and backup storage, greatly reducing device acquisition and maintenance costs</a:t>
                      </a:r>
                      <a:endParaRPr lang="en-US" altLang="zh-CN" sz="1200" kern="1200" dirty="0" smtClean="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Broad compatibility for various operating systems, databases, and virtualization environments</a:t>
                      </a:r>
                      <a:endParaRPr lang="en-US" altLang="zh-CN" sz="1200" kern="1200" dirty="0" smtClean="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Comprehensive protection for virtual, physical, and cloud environments. P2P, P2V, V2V, and V2P migration scenarios</a:t>
                      </a:r>
                      <a:endParaRPr lang="en-US" altLang="zh-CN" sz="1200" kern="1200" dirty="0" smtClean="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Deduplication and compression</a:t>
                      </a:r>
                      <a:endParaRPr lang="en-US" altLang="zh-CN" sz="1200" kern="1200" dirty="0" smtClean="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Web UI for easy management, operation, and maintenance</a:t>
                      </a:r>
                      <a:endParaRPr lang="en-US" altLang="zh-CN" sz="12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49091" marR="49091" marT="30256" marB="3025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grpSp>
        <p:nvGrpSpPr>
          <p:cNvPr id="22" name="组合 21"/>
          <p:cNvGrpSpPr/>
          <p:nvPr/>
        </p:nvGrpSpPr>
        <p:grpSpPr>
          <a:xfrm>
            <a:off x="1266669" y="1764675"/>
            <a:ext cx="4414052" cy="3327545"/>
            <a:chOff x="1725105" y="1966772"/>
            <a:chExt cx="4414052" cy="3327545"/>
          </a:xfrm>
        </p:grpSpPr>
        <p:grpSp>
          <p:nvGrpSpPr>
            <p:cNvPr id="3" name="组合 8"/>
            <p:cNvGrpSpPr/>
            <p:nvPr/>
          </p:nvGrpSpPr>
          <p:grpSpPr>
            <a:xfrm>
              <a:off x="1725105" y="1966772"/>
              <a:ext cx="4414052" cy="3327545"/>
              <a:chOff x="415941" y="1221904"/>
              <a:chExt cx="3376823" cy="3770344"/>
            </a:xfrm>
          </p:grpSpPr>
          <p:sp>
            <p:nvSpPr>
              <p:cNvPr id="4" name="圆角矩形 3"/>
              <p:cNvSpPr/>
              <p:nvPr/>
            </p:nvSpPr>
            <p:spPr bwMode="auto">
              <a:xfrm>
                <a:off x="415941" y="1221904"/>
                <a:ext cx="3294036" cy="3770344"/>
              </a:xfrm>
              <a:prstGeom prst="roundRect">
                <a:avLst>
                  <a:gd name="adj" fmla="val 2780"/>
                </a:avLst>
              </a:prstGeom>
              <a:solidFill>
                <a:schemeClr val="bg1"/>
              </a:solidFill>
              <a:ln w="15875" cap="flat" cmpd="sng" algn="ctr">
                <a:solidFill>
                  <a:srgbClr val="6FBBF9"/>
                </a:solidFill>
                <a:prstDash val="solid"/>
                <a:headEnd type="none" w="med" len="med"/>
                <a:tailEnd type="none" w="med" len="med"/>
              </a:ln>
              <a:effectLst/>
            </p:spPr>
            <p:txBody>
              <a:bodyPr lIns="68562" tIns="34281" rIns="68562" bIns="34281"/>
              <a:lstStyle/>
              <a:p>
                <a:pPr>
                  <a:defRPr/>
                </a:pP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Rectangle 9"/>
              <p:cNvSpPr>
                <a:spLocks noChangeArrowheads="1"/>
              </p:cNvSpPr>
              <p:nvPr/>
            </p:nvSpPr>
            <p:spPr bwMode="auto">
              <a:xfrm>
                <a:off x="524515" y="3796543"/>
                <a:ext cx="855238" cy="695662"/>
              </a:xfrm>
              <a:prstGeom prst="rect">
                <a:avLst/>
              </a:prstGeom>
              <a:noFill/>
              <a:ln w="9525" algn="ctr">
                <a:noFill/>
                <a:miter lim="800000"/>
                <a:headEnd/>
                <a:tailEnd/>
              </a:ln>
            </p:spPr>
            <p:txBody>
              <a:bodyPr wrap="square" lIns="59384" tIns="29692" rIns="59384" bIns="29692" anchor="ctr">
                <a:spAutoFit/>
              </a:bodyPr>
              <a:lstStyle/>
              <a:p>
                <a:pPr algn="ctr" defTabSz="642120"/>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642120"/>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Line 107"/>
              <p:cNvSpPr>
                <a:spLocks noChangeShapeType="1"/>
              </p:cNvSpPr>
              <p:nvPr/>
            </p:nvSpPr>
            <p:spPr bwMode="auto">
              <a:xfrm flipV="1">
                <a:off x="895238" y="1710120"/>
                <a:ext cx="2666013" cy="0"/>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Rectangle 23"/>
              <p:cNvSpPr>
                <a:spLocks noChangeArrowheads="1"/>
              </p:cNvSpPr>
              <p:nvPr/>
            </p:nvSpPr>
            <p:spPr bwMode="auto">
              <a:xfrm>
                <a:off x="421292" y="2073705"/>
                <a:ext cx="688354" cy="695662"/>
              </a:xfrm>
              <a:prstGeom prst="rect">
                <a:avLst/>
              </a:prstGeom>
              <a:noFill/>
              <a:ln w="9525" algn="ctr">
                <a:noFill/>
                <a:miter lim="800000"/>
                <a:headEnd/>
                <a:tailEnd/>
              </a:ln>
            </p:spPr>
            <p:txBody>
              <a:bodyPr wrap="square" lIns="59384" tIns="29692" rIns="59384" bIns="29692" anchor="ctr">
                <a:spAutoFit/>
              </a:bodyPr>
              <a:lstStyle/>
              <a:p>
                <a:pPr algn="ctr" defTabSz="642120"/>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server</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642120"/>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Line 4"/>
              <p:cNvSpPr>
                <a:spLocks noChangeShapeType="1"/>
              </p:cNvSpPr>
              <p:nvPr/>
            </p:nvSpPr>
            <p:spPr bwMode="auto">
              <a:xfrm>
                <a:off x="1301180"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Line 4"/>
              <p:cNvSpPr>
                <a:spLocks noChangeShapeType="1"/>
              </p:cNvSpPr>
              <p:nvPr/>
            </p:nvSpPr>
            <p:spPr bwMode="auto">
              <a:xfrm>
                <a:off x="1953121"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4"/>
              <p:cNvSpPr>
                <a:spLocks noChangeShapeType="1"/>
              </p:cNvSpPr>
              <p:nvPr/>
            </p:nvSpPr>
            <p:spPr bwMode="auto">
              <a:xfrm>
                <a:off x="3098769"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32"/>
              <p:cNvSpPr>
                <a:spLocks noChangeAspect="1" noEditPoints="1"/>
              </p:cNvSpPr>
              <p:nvPr/>
            </p:nvSpPr>
            <p:spPr bwMode="auto">
              <a:xfrm>
                <a:off x="2899289"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Rectangle 525"/>
              <p:cNvSpPr>
                <a:spLocks noChangeArrowheads="1"/>
              </p:cNvSpPr>
              <p:nvPr/>
            </p:nvSpPr>
            <p:spPr bwMode="auto">
              <a:xfrm>
                <a:off x="2339508" y="2878087"/>
                <a:ext cx="1371607" cy="418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1200" dirty="0" smtClean="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Protection Appliance</a:t>
                </a:r>
                <a:endParaRPr lang="en-US" altLang="zh-CN" sz="1200" kern="0" dirty="0" smtClean="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 name="直接连接符 12"/>
              <p:cNvCxnSpPr>
                <a:stCxn id="19" idx="13"/>
                <a:endCxn id="27" idx="2"/>
              </p:cNvCxnSpPr>
              <p:nvPr/>
            </p:nvCxnSpPr>
            <p:spPr bwMode="auto">
              <a:xfrm flipH="1" flipV="1">
                <a:off x="1666594" y="3429786"/>
                <a:ext cx="23913" cy="346260"/>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a:endCxn id="27" idx="2"/>
              </p:cNvCxnSpPr>
              <p:nvPr/>
            </p:nvCxnSpPr>
            <p:spPr bwMode="auto">
              <a:xfrm>
                <a:off x="1273740" y="2536689"/>
                <a:ext cx="392854" cy="893098"/>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a:endCxn id="27" idx="2"/>
              </p:cNvCxnSpPr>
              <p:nvPr/>
            </p:nvCxnSpPr>
            <p:spPr bwMode="auto">
              <a:xfrm flipH="1">
                <a:off x="1666594" y="2536689"/>
                <a:ext cx="266690" cy="893098"/>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组合 163"/>
              <p:cNvGrpSpPr/>
              <p:nvPr/>
            </p:nvGrpSpPr>
            <p:grpSpPr>
              <a:xfrm>
                <a:off x="1127249" y="2921660"/>
                <a:ext cx="1072747" cy="585325"/>
                <a:chOff x="4733763" y="3128390"/>
                <a:chExt cx="827425" cy="351020"/>
              </a:xfrm>
            </p:grpSpPr>
            <p:pic>
              <p:nvPicPr>
                <p:cNvPr id="26"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27" name="Rectangle 265"/>
                <p:cNvSpPr>
                  <a:spLocks noChangeArrowheads="1"/>
                </p:cNvSpPr>
                <p:nvPr/>
              </p:nvSpPr>
              <p:spPr bwMode="auto">
                <a:xfrm>
                  <a:off x="4821630" y="3128390"/>
                  <a:ext cx="656275" cy="304724"/>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Fibre Channel or IP</a:t>
                  </a: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 name="Rectangle 525"/>
              <p:cNvSpPr>
                <a:spLocks noChangeArrowheads="1"/>
              </p:cNvSpPr>
              <p:nvPr/>
            </p:nvSpPr>
            <p:spPr bwMode="auto">
              <a:xfrm>
                <a:off x="1370587" y="2382065"/>
                <a:ext cx="525691" cy="2092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altLang="zh-CN" sz="1200" b="1" kern="0" dirty="0" smtClean="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Freeform 32"/>
              <p:cNvSpPr>
                <a:spLocks noChangeAspect="1" noEditPoints="1"/>
              </p:cNvSpPr>
              <p:nvPr/>
            </p:nvSpPr>
            <p:spPr bwMode="auto">
              <a:xfrm>
                <a:off x="1753641"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Freeform 52"/>
              <p:cNvSpPr>
                <a:spLocks noChangeAspect="1" noEditPoints="1"/>
              </p:cNvSpPr>
              <p:nvPr/>
            </p:nvSpPr>
            <p:spPr bwMode="auto">
              <a:xfrm>
                <a:off x="1413901" y="3774184"/>
                <a:ext cx="497251" cy="72039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Freeform 32"/>
              <p:cNvSpPr>
                <a:spLocks noChangeAspect="1" noEditPoints="1"/>
              </p:cNvSpPr>
              <p:nvPr/>
            </p:nvSpPr>
            <p:spPr bwMode="auto">
              <a:xfrm>
                <a:off x="1101700"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1" name="直接连接符 20"/>
              <p:cNvCxnSpPr/>
              <p:nvPr/>
            </p:nvCxnSpPr>
            <p:spPr bwMode="auto">
              <a:xfrm>
                <a:off x="2406127" y="1590400"/>
                <a:ext cx="0" cy="2933717"/>
              </a:xfrm>
              <a:prstGeom prst="line">
                <a:avLst/>
              </a:prstGeom>
              <a:noFill/>
              <a:ln w="12700" cap="flat" cmpd="sng" algn="ctr">
                <a:solidFill>
                  <a:srgbClr val="FFFFFF">
                    <a:lumMod val="50000"/>
                  </a:srgbClr>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3"/>
              <p:cNvSpPr>
                <a:spLocks noChangeArrowheads="1"/>
              </p:cNvSpPr>
              <p:nvPr/>
            </p:nvSpPr>
            <p:spPr bwMode="auto">
              <a:xfrm>
                <a:off x="2866513" y="4265011"/>
                <a:ext cx="926251" cy="293311"/>
              </a:xfrm>
              <a:prstGeom prst="rect">
                <a:avLst/>
              </a:prstGeom>
              <a:noFill/>
              <a:ln w="9525">
                <a:noFill/>
                <a:miter lim="800000"/>
                <a:headEnd/>
                <a:tailEnd/>
              </a:ln>
            </p:spPr>
            <p:txBody>
              <a:bodyPr lIns="70087" tIns="35046" rIns="70087" bIns="35046"/>
              <a:lstStyle/>
              <a:p>
                <a:pPr marL="240317" indent="-240317" defTabSz="642120">
                  <a:lnSpc>
                    <a:spcPct val="120000"/>
                  </a:lnSpc>
                  <a:buClr>
                    <a:srgbClr val="72BFC5"/>
                  </a:buClr>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agent</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9" name="矩形 28"/>
            <p:cNvSpPr/>
            <p:nvPr/>
          </p:nvSpPr>
          <p:spPr>
            <a:xfrm>
              <a:off x="3741703" y="3093567"/>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矩形 29"/>
            <p:cNvSpPr/>
            <p:nvPr/>
          </p:nvSpPr>
          <p:spPr>
            <a:xfrm>
              <a:off x="2876915" y="3070176"/>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矩形 30"/>
            <p:cNvSpPr/>
            <p:nvPr/>
          </p:nvSpPr>
          <p:spPr>
            <a:xfrm>
              <a:off x="4700309" y="4694824"/>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58104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Centralized Backup Solution</a:t>
            </a:r>
            <a:endParaRPr lang="en-US" altLang="zh-CN" dirty="0">
              <a:sym typeface="Huawei Sans" panose="020C0503030203020204" pitchFamily="34" charset="0"/>
            </a:endParaRPr>
          </a:p>
        </p:txBody>
      </p:sp>
      <p:sp>
        <p:nvSpPr>
          <p:cNvPr id="7" name="Rectangle 3"/>
          <p:cNvSpPr>
            <a:spLocks noChangeArrowheads="1"/>
          </p:cNvSpPr>
          <p:nvPr/>
        </p:nvSpPr>
        <p:spPr bwMode="auto">
          <a:xfrm>
            <a:off x="1346644" y="4267104"/>
            <a:ext cx="1194930" cy="258864"/>
          </a:xfrm>
          <a:prstGeom prst="rect">
            <a:avLst/>
          </a:prstGeom>
          <a:noFill/>
          <a:ln w="9525">
            <a:noFill/>
            <a:miter lim="800000"/>
            <a:headEnd/>
            <a:tailEnd/>
          </a:ln>
        </p:spPr>
        <p:txBody>
          <a:bodyPr lIns="74887" tIns="37446" rIns="74887" bIns="37446"/>
          <a:lstStyle/>
          <a:p>
            <a:pPr marL="240317" indent="-240317" defTabSz="642120">
              <a:lnSpc>
                <a:spcPct val="120000"/>
              </a:lnSpc>
              <a:buClr>
                <a:srgbClr val="72BFC5"/>
              </a:buClr>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agent</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矩形 220"/>
          <p:cNvSpPr/>
          <p:nvPr/>
        </p:nvSpPr>
        <p:spPr>
          <a:xfrm>
            <a:off x="1098963" y="432563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1" name="组合 270"/>
          <p:cNvGrpSpPr/>
          <p:nvPr/>
        </p:nvGrpSpPr>
        <p:grpSpPr>
          <a:xfrm>
            <a:off x="736026" y="1265064"/>
            <a:ext cx="4715745" cy="2780542"/>
            <a:chOff x="272457" y="783481"/>
            <a:chExt cx="3535888" cy="2084923"/>
          </a:xfrm>
        </p:grpSpPr>
        <p:sp>
          <p:nvSpPr>
            <p:cNvPr id="32" name="Line 4"/>
            <p:cNvSpPr>
              <a:spLocks noChangeShapeType="1"/>
            </p:cNvSpPr>
            <p:nvPr/>
          </p:nvSpPr>
          <p:spPr bwMode="auto">
            <a:xfrm>
              <a:off x="751309"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Line 7"/>
            <p:cNvSpPr>
              <a:spLocks noChangeShapeType="1"/>
            </p:cNvSpPr>
            <p:nvPr/>
          </p:nvSpPr>
          <p:spPr bwMode="auto">
            <a:xfrm flipH="1">
              <a:off x="1240403" y="2215685"/>
              <a:ext cx="176445" cy="18560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Rectangle 9"/>
            <p:cNvSpPr>
              <a:spLocks noChangeArrowheads="1"/>
            </p:cNvSpPr>
            <p:nvPr/>
          </p:nvSpPr>
          <p:spPr bwMode="auto">
            <a:xfrm>
              <a:off x="272457" y="2350675"/>
              <a:ext cx="737356" cy="321897"/>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Line 11"/>
            <p:cNvSpPr>
              <a:spLocks noChangeShapeType="1"/>
            </p:cNvSpPr>
            <p:nvPr/>
          </p:nvSpPr>
          <p:spPr bwMode="auto">
            <a:xfrm>
              <a:off x="1969951" y="2143361"/>
              <a:ext cx="1049293" cy="263403"/>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Line 107"/>
            <p:cNvSpPr>
              <a:spLocks noChangeShapeType="1"/>
            </p:cNvSpPr>
            <p:nvPr/>
          </p:nvSpPr>
          <p:spPr bwMode="auto">
            <a:xfrm flipV="1">
              <a:off x="555332" y="1095160"/>
              <a:ext cx="3200000" cy="0"/>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7" name="组合 1011"/>
            <p:cNvGrpSpPr>
              <a:grpSpLocks/>
            </p:cNvGrpSpPr>
            <p:nvPr/>
          </p:nvGrpSpPr>
          <p:grpSpPr bwMode="auto">
            <a:xfrm>
              <a:off x="1008388" y="783481"/>
              <a:ext cx="2300256" cy="236895"/>
              <a:chOff x="1187624" y="5445224"/>
              <a:chExt cx="2592288" cy="288032"/>
            </a:xfrm>
          </p:grpSpPr>
          <p:sp>
            <p:nvSpPr>
              <p:cNvPr id="73" name="圆角矩形 66"/>
              <p:cNvSpPr/>
              <p:nvPr/>
            </p:nvSpPr>
            <p:spPr bwMode="auto">
              <a:xfrm>
                <a:off x="1187624" y="5445224"/>
                <a:ext cx="2592288" cy="288032"/>
              </a:xfrm>
              <a:prstGeom prst="roundRect">
                <a:avLst/>
              </a:prstGeom>
              <a:solidFill>
                <a:srgbClr val="0070C0"/>
              </a:solidFill>
              <a:ln>
                <a:noFill/>
              </a:ln>
              <a:effectLst>
                <a:outerShdw blurRad="40000" dist="23000" dir="5400000" rotWithShape="0">
                  <a:srgbClr val="000000">
                    <a:alpha val="35000"/>
                  </a:srgbClr>
                </a:outerShdw>
              </a:effectLst>
            </p:spPr>
            <p:txBody>
              <a:bodyPr lIns="0" rIns="0" anchor="ctr"/>
              <a:lstStyle/>
              <a:p>
                <a:pPr algn="ctr" defTabSz="976791" hangingPunct="0">
                  <a:lnSpc>
                    <a:spcPct val="93000"/>
                  </a:lnSpc>
                  <a:buClr>
                    <a:srgbClr val="000000"/>
                  </a:buClr>
                  <a:buSzPct val="100000"/>
                  <a:defRPr/>
                </a:pPr>
                <a:endParaRPr kumimoji="1" lang="en-US" altLang="zh-CN" sz="10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AutoShape 6"/>
              <p:cNvSpPr>
                <a:spLocks noChangeArrowheads="1"/>
              </p:cNvSpPr>
              <p:nvPr/>
            </p:nvSpPr>
            <p:spPr bwMode="auto">
              <a:xfrm>
                <a:off x="1187624" y="5445224"/>
                <a:ext cx="2587625" cy="276225"/>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rIns="0" anchor="ctr"/>
              <a:lstStyle/>
              <a:p>
                <a:pPr algn="ctr" defTabSz="976791" eaLnBrk="0" hangingPunct="0">
                  <a:lnSpc>
                    <a:spcPct val="93000"/>
                  </a:lnSpc>
                  <a:buClr>
                    <a:srgbClr val="000000"/>
                  </a:buClr>
                  <a:buSzPct val="100000"/>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Center</a:t>
                </a:r>
                <a:endParaRPr kumimoji="1" lang="en-US" altLang="zh-CN" sz="12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8" name="Line 168"/>
            <p:cNvSpPr>
              <a:spLocks noChangeShapeType="1"/>
            </p:cNvSpPr>
            <p:nvPr/>
          </p:nvSpPr>
          <p:spPr bwMode="auto">
            <a:xfrm flipH="1" flipV="1">
              <a:off x="608345" y="1867486"/>
              <a:ext cx="3200000" cy="0"/>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Line 169"/>
            <p:cNvSpPr>
              <a:spLocks noChangeShapeType="1"/>
            </p:cNvSpPr>
            <p:nvPr/>
          </p:nvSpPr>
          <p:spPr bwMode="auto">
            <a:xfrm flipH="1">
              <a:off x="751309"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Line 180"/>
            <p:cNvSpPr>
              <a:spLocks noChangeShapeType="1"/>
            </p:cNvSpPr>
            <p:nvPr/>
          </p:nvSpPr>
          <p:spPr bwMode="auto">
            <a:xfrm>
              <a:off x="1578103" y="1873760"/>
              <a:ext cx="1814" cy="321834"/>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Rectangle 10"/>
            <p:cNvSpPr>
              <a:spLocks noChangeArrowheads="1"/>
            </p:cNvSpPr>
            <p:nvPr/>
          </p:nvSpPr>
          <p:spPr bwMode="auto">
            <a:xfrm>
              <a:off x="2320207" y="2408039"/>
              <a:ext cx="633742" cy="460365"/>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Line 7"/>
            <p:cNvSpPr>
              <a:spLocks noChangeShapeType="1"/>
            </p:cNvSpPr>
            <p:nvPr/>
          </p:nvSpPr>
          <p:spPr bwMode="auto">
            <a:xfrm>
              <a:off x="1669918" y="2215685"/>
              <a:ext cx="254662" cy="190178"/>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Rectangle 18"/>
            <p:cNvSpPr>
              <a:spLocks noChangeArrowheads="1"/>
            </p:cNvSpPr>
            <p:nvPr/>
          </p:nvSpPr>
          <p:spPr bwMode="auto">
            <a:xfrm>
              <a:off x="2302970" y="1075142"/>
              <a:ext cx="819040" cy="391131"/>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management node</a:t>
              </a:r>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Rectangle 23"/>
            <p:cNvSpPr>
              <a:spLocks noChangeArrowheads="1"/>
            </p:cNvSpPr>
            <p:nvPr/>
          </p:nvSpPr>
          <p:spPr bwMode="auto">
            <a:xfrm>
              <a:off x="281480" y="1857829"/>
              <a:ext cx="1007003"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server</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5" name="组合 163"/>
            <p:cNvGrpSpPr/>
            <p:nvPr/>
          </p:nvGrpSpPr>
          <p:grpSpPr>
            <a:xfrm>
              <a:off x="1069852" y="2023962"/>
              <a:ext cx="1068628" cy="240282"/>
              <a:chOff x="4733763" y="3140968"/>
              <a:chExt cx="827425" cy="338442"/>
            </a:xfrm>
          </p:grpSpPr>
          <p:pic>
            <p:nvPicPr>
              <p:cNvPr id="71"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72" name="Rectangle 265"/>
              <p:cNvSpPr>
                <a:spLocks noChangeArrowheads="1"/>
              </p:cNvSpPr>
              <p:nvPr/>
            </p:nvSpPr>
            <p:spPr bwMode="auto">
              <a:xfrm>
                <a:off x="4817720" y="3158910"/>
                <a:ext cx="659512" cy="278595"/>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endParaRPr lang="en-US" altLang="zh-CN" sz="12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6" name="Freeform 32"/>
            <p:cNvSpPr>
              <a:spLocks noChangeAspect="1" noEditPoints="1"/>
            </p:cNvSpPr>
            <p:nvPr/>
          </p:nvSpPr>
          <p:spPr bwMode="auto">
            <a:xfrm>
              <a:off x="593807"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Line 4"/>
            <p:cNvSpPr>
              <a:spLocks noChangeShapeType="1"/>
            </p:cNvSpPr>
            <p:nvPr/>
          </p:nvSpPr>
          <p:spPr bwMode="auto">
            <a:xfrm>
              <a:off x="1133743"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Line 169"/>
            <p:cNvSpPr>
              <a:spLocks noChangeShapeType="1"/>
            </p:cNvSpPr>
            <p:nvPr/>
          </p:nvSpPr>
          <p:spPr bwMode="auto">
            <a:xfrm flipH="1">
              <a:off x="1133743"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32"/>
            <p:cNvSpPr>
              <a:spLocks noChangeAspect="1" noEditPoints="1"/>
            </p:cNvSpPr>
            <p:nvPr/>
          </p:nvSpPr>
          <p:spPr bwMode="auto">
            <a:xfrm>
              <a:off x="976241"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Line 4"/>
            <p:cNvSpPr>
              <a:spLocks noChangeShapeType="1"/>
            </p:cNvSpPr>
            <p:nvPr/>
          </p:nvSpPr>
          <p:spPr bwMode="auto">
            <a:xfrm>
              <a:off x="1865968"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Line 169"/>
            <p:cNvSpPr>
              <a:spLocks noChangeShapeType="1"/>
            </p:cNvSpPr>
            <p:nvPr/>
          </p:nvSpPr>
          <p:spPr bwMode="auto">
            <a:xfrm flipH="1">
              <a:off x="1865968"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reeform 32"/>
            <p:cNvSpPr>
              <a:spLocks noChangeAspect="1" noEditPoints="1"/>
            </p:cNvSpPr>
            <p:nvPr/>
          </p:nvSpPr>
          <p:spPr bwMode="auto">
            <a:xfrm>
              <a:off x="1708466"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Line 4"/>
            <p:cNvSpPr>
              <a:spLocks noChangeShapeType="1"/>
            </p:cNvSpPr>
            <p:nvPr/>
          </p:nvSpPr>
          <p:spPr bwMode="auto">
            <a:xfrm>
              <a:off x="2266013"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Line 169"/>
            <p:cNvSpPr>
              <a:spLocks noChangeShapeType="1"/>
            </p:cNvSpPr>
            <p:nvPr/>
          </p:nvSpPr>
          <p:spPr bwMode="auto">
            <a:xfrm flipH="1">
              <a:off x="2266013"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Freeform 32"/>
            <p:cNvSpPr>
              <a:spLocks noChangeAspect="1" noEditPoints="1"/>
            </p:cNvSpPr>
            <p:nvPr/>
          </p:nvSpPr>
          <p:spPr bwMode="auto">
            <a:xfrm>
              <a:off x="2108511"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Line 4"/>
            <p:cNvSpPr>
              <a:spLocks noChangeShapeType="1"/>
            </p:cNvSpPr>
            <p:nvPr/>
          </p:nvSpPr>
          <p:spPr bwMode="auto">
            <a:xfrm>
              <a:off x="3043725"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Line 169"/>
            <p:cNvSpPr>
              <a:spLocks noChangeShapeType="1"/>
            </p:cNvSpPr>
            <p:nvPr/>
          </p:nvSpPr>
          <p:spPr bwMode="auto">
            <a:xfrm flipH="1">
              <a:off x="3043725"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Line 4"/>
            <p:cNvSpPr>
              <a:spLocks noChangeShapeType="1"/>
            </p:cNvSpPr>
            <p:nvPr/>
          </p:nvSpPr>
          <p:spPr bwMode="auto">
            <a:xfrm>
              <a:off x="3454698"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Line 169"/>
            <p:cNvSpPr>
              <a:spLocks noChangeShapeType="1"/>
            </p:cNvSpPr>
            <p:nvPr/>
          </p:nvSpPr>
          <p:spPr bwMode="auto">
            <a:xfrm flipH="1">
              <a:off x="3454698"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Freeform 52"/>
            <p:cNvSpPr>
              <a:spLocks noChangeAspect="1" noEditPoints="1"/>
            </p:cNvSpPr>
            <p:nvPr/>
          </p:nvSpPr>
          <p:spPr bwMode="auto">
            <a:xfrm>
              <a:off x="1022838" y="2325373"/>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Freeform 52"/>
            <p:cNvSpPr>
              <a:spLocks noChangeAspect="1" noEditPoints="1"/>
            </p:cNvSpPr>
            <p:nvPr/>
          </p:nvSpPr>
          <p:spPr bwMode="auto">
            <a:xfrm>
              <a:off x="1634341" y="2333187"/>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615"/>
            <p:cNvSpPr>
              <a:spLocks noChangeArrowheads="1"/>
            </p:cNvSpPr>
            <p:nvPr/>
          </p:nvSpPr>
          <p:spPr bwMode="auto">
            <a:xfrm>
              <a:off x="1259325" y="1411287"/>
              <a:ext cx="458234"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Rectangle 18"/>
            <p:cNvSpPr>
              <a:spLocks noChangeArrowheads="1"/>
            </p:cNvSpPr>
            <p:nvPr/>
          </p:nvSpPr>
          <p:spPr bwMode="auto">
            <a:xfrm>
              <a:off x="2872956" y="1841836"/>
              <a:ext cx="900416" cy="321897"/>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service node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Freeform 52"/>
            <p:cNvSpPr>
              <a:spLocks noChangeAspect="1" noEditPoints="1"/>
            </p:cNvSpPr>
            <p:nvPr/>
          </p:nvSpPr>
          <p:spPr bwMode="auto">
            <a:xfrm>
              <a:off x="2933070" y="2331660"/>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0070C0"/>
            </a:solidFill>
            <a:ln>
              <a:solidFill>
                <a:schemeClr val="accent1"/>
              </a:solidFill>
            </a:ln>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Freeform 32"/>
            <p:cNvSpPr>
              <a:spLocks noChangeAspect="1" noEditPoints="1"/>
            </p:cNvSpPr>
            <p:nvPr/>
          </p:nvSpPr>
          <p:spPr bwMode="auto">
            <a:xfrm>
              <a:off x="2880290" y="1321756"/>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Freeform 32"/>
            <p:cNvSpPr>
              <a:spLocks noChangeAspect="1" noEditPoints="1"/>
            </p:cNvSpPr>
            <p:nvPr/>
          </p:nvSpPr>
          <p:spPr bwMode="auto">
            <a:xfrm>
              <a:off x="3291264" y="1321756"/>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22" name="矩形 221"/>
          <p:cNvSpPr/>
          <p:nvPr/>
        </p:nvSpPr>
        <p:spPr>
          <a:xfrm>
            <a:off x="1355919" y="2265467"/>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3" name="矩形 222"/>
          <p:cNvSpPr/>
          <p:nvPr/>
        </p:nvSpPr>
        <p:spPr>
          <a:xfrm>
            <a:off x="1862504" y="2265467"/>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4" name="矩形 223"/>
          <p:cNvSpPr/>
          <p:nvPr/>
        </p:nvSpPr>
        <p:spPr>
          <a:xfrm>
            <a:off x="2836430" y="2289289"/>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5" name="矩形 224"/>
          <p:cNvSpPr/>
          <p:nvPr/>
        </p:nvSpPr>
        <p:spPr>
          <a:xfrm>
            <a:off x="3347423" y="227460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7" name="组合 26"/>
          <p:cNvGrpSpPr/>
          <p:nvPr/>
        </p:nvGrpSpPr>
        <p:grpSpPr>
          <a:xfrm>
            <a:off x="4785330" y="1918167"/>
            <a:ext cx="6698706" cy="4141749"/>
            <a:chOff x="4948241" y="2225072"/>
            <a:chExt cx="6698706" cy="4141749"/>
          </a:xfrm>
        </p:grpSpPr>
        <p:grpSp>
          <p:nvGrpSpPr>
            <p:cNvPr id="3" name="Group 118"/>
            <p:cNvGrpSpPr>
              <a:grpSpLocks/>
            </p:cNvGrpSpPr>
            <p:nvPr/>
          </p:nvGrpSpPr>
          <p:grpSpPr bwMode="auto">
            <a:xfrm>
              <a:off x="7787976" y="2683928"/>
              <a:ext cx="1212353" cy="354671"/>
              <a:chOff x="2547" y="1797"/>
              <a:chExt cx="1013" cy="356"/>
            </a:xfrm>
          </p:grpSpPr>
          <p:pic>
            <p:nvPicPr>
              <p:cNvPr id="4" name="Picture 119" descr="CLOUD1"/>
              <p:cNvPicPr>
                <a:picLocks noChangeAspect="1" noChangeArrowheads="1"/>
              </p:cNvPicPr>
              <p:nvPr/>
            </p:nvPicPr>
            <p:blipFill>
              <a:blip r:embed="rId4" cstate="print"/>
              <a:srcRect/>
              <a:stretch>
                <a:fillRect/>
              </a:stretch>
            </p:blipFill>
            <p:spPr bwMode="auto">
              <a:xfrm>
                <a:off x="2566" y="1797"/>
                <a:ext cx="994" cy="356"/>
              </a:xfrm>
              <a:prstGeom prst="rect">
                <a:avLst/>
              </a:prstGeom>
              <a:noFill/>
              <a:ln w="9525">
                <a:noFill/>
                <a:miter lim="800000"/>
                <a:headEnd/>
                <a:tailEnd/>
              </a:ln>
            </p:spPr>
          </p:pic>
          <p:sp>
            <p:nvSpPr>
              <p:cNvPr id="5" name="Text Box 120"/>
              <p:cNvSpPr txBox="1">
                <a:spLocks noChangeArrowheads="1"/>
              </p:cNvSpPr>
              <p:nvPr/>
            </p:nvSpPr>
            <p:spPr bwMode="auto">
              <a:xfrm>
                <a:off x="2547" y="1834"/>
                <a:ext cx="919" cy="278"/>
              </a:xfrm>
              <a:prstGeom prst="rect">
                <a:avLst/>
              </a:prstGeom>
              <a:noFill/>
              <a:ln w="12700">
                <a:noFill/>
                <a:miter lim="800000"/>
                <a:headEnd/>
                <a:tailEnd/>
              </a:ln>
            </p:spPr>
            <p:txBody>
              <a:bodyPr wrap="square" lIns="91424" tIns="45712" rIns="91424" bIns="45712" anchor="ctr">
                <a:spAutoFit/>
              </a:bodyPr>
              <a:lstStyle/>
              <a:p>
                <a:pPr algn="ctr" defTabSz="976791">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IP network</a:t>
                </a:r>
                <a:endParaRPr lang="en-US" altLang="zh-CN"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 name="组合 395"/>
            <p:cNvGrpSpPr/>
            <p:nvPr/>
          </p:nvGrpSpPr>
          <p:grpSpPr>
            <a:xfrm>
              <a:off x="8660166" y="4027049"/>
              <a:ext cx="2986781" cy="2170938"/>
              <a:chOff x="2145874" y="3346572"/>
              <a:chExt cx="2239502" cy="1627826"/>
            </a:xfrm>
          </p:grpSpPr>
          <p:sp>
            <p:nvSpPr>
              <p:cNvPr id="9" name="Line 746"/>
              <p:cNvSpPr>
                <a:spLocks noChangeShapeType="1"/>
              </p:cNvSpPr>
              <p:nvPr/>
            </p:nvSpPr>
            <p:spPr bwMode="auto">
              <a:xfrm flipH="1">
                <a:off x="2987895" y="3997020"/>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15"/>
              <p:cNvSpPr>
                <a:spLocks noChangeShapeType="1"/>
              </p:cNvSpPr>
              <p:nvPr/>
            </p:nvSpPr>
            <p:spPr bwMode="auto">
              <a:xfrm>
                <a:off x="2808990" y="3599417"/>
                <a:ext cx="1368000" cy="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Line 16"/>
              <p:cNvSpPr>
                <a:spLocks noChangeShapeType="1"/>
              </p:cNvSpPr>
              <p:nvPr/>
            </p:nvSpPr>
            <p:spPr bwMode="auto">
              <a:xfrm>
                <a:off x="2988490" y="3606627"/>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Line 747"/>
              <p:cNvSpPr>
                <a:spLocks noChangeShapeType="1"/>
              </p:cNvSpPr>
              <p:nvPr/>
            </p:nvSpPr>
            <p:spPr bwMode="auto">
              <a:xfrm flipH="1">
                <a:off x="3308782" y="4086039"/>
                <a:ext cx="0" cy="360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Line 746"/>
              <p:cNvSpPr>
                <a:spLocks noChangeShapeType="1"/>
              </p:cNvSpPr>
              <p:nvPr/>
            </p:nvSpPr>
            <p:spPr bwMode="auto">
              <a:xfrm>
                <a:off x="2857181" y="4075321"/>
                <a:ext cx="792000" cy="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AutoShape 6"/>
              <p:cNvSpPr>
                <a:spLocks noChangeArrowheads="1"/>
              </p:cNvSpPr>
              <p:nvPr/>
            </p:nvSpPr>
            <p:spPr bwMode="auto">
              <a:xfrm>
                <a:off x="2985398" y="3346572"/>
                <a:ext cx="1080000" cy="180000"/>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tIns="0" rIns="0" bIns="0" anchor="ctr"/>
              <a:lstStyle/>
              <a:p>
                <a:pPr algn="ctr" eaLnBrk="0" hangingPunct="0">
                  <a:lnSpc>
                    <a:spcPct val="93000"/>
                  </a:lnSpc>
                  <a:buClr>
                    <a:srgbClr val="000000"/>
                  </a:buClr>
                  <a:buSzPct val="100000"/>
                  <a:defRPr/>
                </a:pPr>
                <a:r>
                  <a:rPr lang="en-US" sz="10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Branch</a:t>
                </a:r>
                <a:endParaRPr kumimoji="1" lang="en-US" altLang="zh-CN" sz="10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Freeform 32"/>
              <p:cNvSpPr>
                <a:spLocks noChangeAspect="1" noEditPoints="1"/>
              </p:cNvSpPr>
              <p:nvPr/>
            </p:nvSpPr>
            <p:spPr bwMode="auto">
              <a:xfrm>
                <a:off x="2853649" y="3681960"/>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Rectangle 615"/>
              <p:cNvSpPr>
                <a:spLocks noChangeArrowheads="1"/>
              </p:cNvSpPr>
              <p:nvPr/>
            </p:nvSpPr>
            <p:spPr bwMode="auto">
              <a:xfrm>
                <a:off x="2997423" y="3746988"/>
                <a:ext cx="458233"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Line 746"/>
              <p:cNvSpPr>
                <a:spLocks noChangeShapeType="1"/>
              </p:cNvSpPr>
              <p:nvPr/>
            </p:nvSpPr>
            <p:spPr bwMode="auto">
              <a:xfrm flipH="1">
                <a:off x="3486734" y="3997004"/>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Line 16"/>
              <p:cNvSpPr>
                <a:spLocks noChangeShapeType="1"/>
              </p:cNvSpPr>
              <p:nvPr/>
            </p:nvSpPr>
            <p:spPr bwMode="auto">
              <a:xfrm>
                <a:off x="3487329" y="3606611"/>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Freeform 32"/>
              <p:cNvSpPr>
                <a:spLocks noChangeAspect="1" noEditPoints="1"/>
              </p:cNvSpPr>
              <p:nvPr/>
            </p:nvSpPr>
            <p:spPr bwMode="auto">
              <a:xfrm>
                <a:off x="3352488" y="3681945"/>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Line 16"/>
              <p:cNvSpPr>
                <a:spLocks noChangeShapeType="1"/>
              </p:cNvSpPr>
              <p:nvPr/>
            </p:nvSpPr>
            <p:spPr bwMode="auto">
              <a:xfrm>
                <a:off x="4006116" y="3602814"/>
                <a:ext cx="0" cy="10800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reeform 32"/>
              <p:cNvSpPr>
                <a:spLocks noChangeAspect="1" noEditPoints="1"/>
              </p:cNvSpPr>
              <p:nvPr/>
            </p:nvSpPr>
            <p:spPr bwMode="auto">
              <a:xfrm>
                <a:off x="3871275" y="3686774"/>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Freeform 52"/>
              <p:cNvSpPr>
                <a:spLocks noEditPoints="1"/>
              </p:cNvSpPr>
              <p:nvPr/>
            </p:nvSpPr>
            <p:spPr bwMode="auto">
              <a:xfrm>
                <a:off x="3090082" y="4381219"/>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3" name="组合 163"/>
              <p:cNvGrpSpPr/>
              <p:nvPr/>
            </p:nvGrpSpPr>
            <p:grpSpPr>
              <a:xfrm>
                <a:off x="2870380" y="4145788"/>
                <a:ext cx="876805" cy="197795"/>
                <a:chOff x="4653481" y="3219664"/>
                <a:chExt cx="944338" cy="428143"/>
              </a:xfrm>
            </p:grpSpPr>
            <p:pic>
              <p:nvPicPr>
                <p:cNvPr id="29"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62780" y="3266207"/>
                  <a:ext cx="827425" cy="338442"/>
                </a:xfrm>
                <a:prstGeom prst="rect">
                  <a:avLst/>
                </a:prstGeom>
                <a:noFill/>
                <a:ln w="9525">
                  <a:noFill/>
                  <a:miter lim="800000"/>
                  <a:headEnd/>
                  <a:tailEnd/>
                </a:ln>
              </p:spPr>
            </p:pic>
            <p:sp>
              <p:nvSpPr>
                <p:cNvPr id="30" name="Rectangle 265"/>
                <p:cNvSpPr>
                  <a:spLocks noChangeArrowheads="1"/>
                </p:cNvSpPr>
                <p:nvPr/>
              </p:nvSpPr>
              <p:spPr bwMode="auto">
                <a:xfrm>
                  <a:off x="4653481" y="3219664"/>
                  <a:ext cx="944338" cy="428143"/>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endParaRPr lang="en-US" altLang="zh-CN" sz="12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4" name="Rectangle 23"/>
              <p:cNvSpPr>
                <a:spLocks noChangeArrowheads="1"/>
              </p:cNvSpPr>
              <p:nvPr/>
            </p:nvSpPr>
            <p:spPr bwMode="auto">
              <a:xfrm>
                <a:off x="2145874" y="3716151"/>
                <a:ext cx="715110"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server</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Rectangle 18"/>
              <p:cNvSpPr>
                <a:spLocks noChangeArrowheads="1"/>
              </p:cNvSpPr>
              <p:nvPr/>
            </p:nvSpPr>
            <p:spPr bwMode="auto">
              <a:xfrm>
                <a:off x="3665295" y="3988583"/>
                <a:ext cx="720081" cy="61383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All-in-one backup node</a:t>
                </a:r>
              </a:p>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Rectangle 9"/>
              <p:cNvSpPr>
                <a:spLocks noChangeArrowheads="1"/>
              </p:cNvSpPr>
              <p:nvPr/>
            </p:nvSpPr>
            <p:spPr bwMode="auto">
              <a:xfrm>
                <a:off x="2771952" y="4790968"/>
                <a:ext cx="1083926"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75" name="曲线连接符 439"/>
            <p:cNvCxnSpPr/>
            <p:nvPr/>
          </p:nvCxnSpPr>
          <p:spPr bwMode="auto">
            <a:xfrm rot="10800000">
              <a:off x="5310258" y="2489706"/>
              <a:ext cx="2655690" cy="274513"/>
            </a:xfrm>
            <a:prstGeom prst="curvedConnector3">
              <a:avLst>
                <a:gd name="adj1" fmla="val 50000"/>
              </a:avLst>
            </a:prstGeom>
            <a:solidFill>
              <a:srgbClr val="FFCC99"/>
            </a:solidFill>
            <a:ln w="19050" cap="flat" cmpd="sng" algn="ctr">
              <a:solidFill>
                <a:schemeClr val="bg1">
                  <a:lumMod val="50000"/>
                </a:schemeClr>
              </a:solidFill>
              <a:prstDash val="dash"/>
              <a:round/>
              <a:headEnd type="none" w="med" len="med"/>
              <a:tailEnd type="none" w="med" len="med"/>
            </a:ln>
            <a:effectLst/>
          </p:spPr>
        </p:cxnSp>
        <p:grpSp>
          <p:nvGrpSpPr>
            <p:cNvPr id="76" name="组合 387"/>
            <p:cNvGrpSpPr/>
            <p:nvPr/>
          </p:nvGrpSpPr>
          <p:grpSpPr>
            <a:xfrm>
              <a:off x="4948241" y="4051376"/>
              <a:ext cx="3758489" cy="2315445"/>
              <a:chOff x="-144598" y="3347903"/>
              <a:chExt cx="2818133" cy="1736181"/>
            </a:xfrm>
          </p:grpSpPr>
          <p:sp>
            <p:nvSpPr>
              <p:cNvPr id="77" name="Line 746"/>
              <p:cNvSpPr>
                <a:spLocks noChangeShapeType="1"/>
              </p:cNvSpPr>
              <p:nvPr/>
            </p:nvSpPr>
            <p:spPr bwMode="auto">
              <a:xfrm flipH="1">
                <a:off x="763008" y="3998351"/>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Line 15"/>
              <p:cNvSpPr>
                <a:spLocks noChangeShapeType="1"/>
              </p:cNvSpPr>
              <p:nvPr/>
            </p:nvSpPr>
            <p:spPr bwMode="auto">
              <a:xfrm>
                <a:off x="544286" y="3600748"/>
                <a:ext cx="1656000" cy="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Line 16"/>
              <p:cNvSpPr>
                <a:spLocks noChangeShapeType="1"/>
              </p:cNvSpPr>
              <p:nvPr/>
            </p:nvSpPr>
            <p:spPr bwMode="auto">
              <a:xfrm>
                <a:off x="763603" y="3607958"/>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Line 747"/>
              <p:cNvSpPr>
                <a:spLocks noChangeShapeType="1"/>
              </p:cNvSpPr>
              <p:nvPr/>
            </p:nvSpPr>
            <p:spPr bwMode="auto">
              <a:xfrm flipH="1">
                <a:off x="1079084" y="4087370"/>
                <a:ext cx="0" cy="360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Line 746"/>
              <p:cNvSpPr>
                <a:spLocks noChangeShapeType="1"/>
              </p:cNvSpPr>
              <p:nvPr/>
            </p:nvSpPr>
            <p:spPr bwMode="auto">
              <a:xfrm>
                <a:off x="640183" y="4076652"/>
                <a:ext cx="1512000" cy="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AutoShape 6"/>
              <p:cNvSpPr>
                <a:spLocks noChangeArrowheads="1"/>
              </p:cNvSpPr>
              <p:nvPr/>
            </p:nvSpPr>
            <p:spPr bwMode="auto">
              <a:xfrm>
                <a:off x="911518" y="3347903"/>
                <a:ext cx="1080000" cy="180000"/>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tIns="0" rIns="0" bIns="0" anchor="ctr"/>
              <a:lstStyle/>
              <a:p>
                <a:pPr algn="ctr" eaLnBrk="0" hangingPunct="0">
                  <a:lnSpc>
                    <a:spcPct val="93000"/>
                  </a:lnSpc>
                  <a:buClr>
                    <a:srgbClr val="000000"/>
                  </a:buClr>
                  <a:buSzPct val="100000"/>
                  <a:defRPr/>
                </a:pPr>
                <a:r>
                  <a:rPr lang="en-US" sz="10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Branch</a:t>
                </a:r>
                <a:endParaRPr kumimoji="1" lang="en-US" altLang="zh-CN" sz="10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Freeform 32"/>
              <p:cNvSpPr>
                <a:spLocks noChangeAspect="1" noEditPoints="1"/>
              </p:cNvSpPr>
              <p:nvPr/>
            </p:nvSpPr>
            <p:spPr bwMode="auto">
              <a:xfrm>
                <a:off x="636651" y="3683291"/>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Rectangle 615"/>
              <p:cNvSpPr>
                <a:spLocks noChangeArrowheads="1"/>
              </p:cNvSpPr>
              <p:nvPr/>
            </p:nvSpPr>
            <p:spPr bwMode="auto">
              <a:xfrm>
                <a:off x="1090514" y="3748319"/>
                <a:ext cx="458233"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0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Line 746"/>
              <p:cNvSpPr>
                <a:spLocks noChangeShapeType="1"/>
              </p:cNvSpPr>
              <p:nvPr/>
            </p:nvSpPr>
            <p:spPr bwMode="auto">
              <a:xfrm flipH="1">
                <a:off x="1555972" y="3998335"/>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Line 16"/>
              <p:cNvSpPr>
                <a:spLocks noChangeShapeType="1"/>
              </p:cNvSpPr>
              <p:nvPr/>
            </p:nvSpPr>
            <p:spPr bwMode="auto">
              <a:xfrm>
                <a:off x="1556567" y="3607942"/>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Freeform 32"/>
              <p:cNvSpPr>
                <a:spLocks noChangeAspect="1" noEditPoints="1"/>
              </p:cNvSpPr>
              <p:nvPr/>
            </p:nvSpPr>
            <p:spPr bwMode="auto">
              <a:xfrm>
                <a:off x="1421726" y="3683276"/>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Line 16"/>
              <p:cNvSpPr>
                <a:spLocks noChangeShapeType="1"/>
              </p:cNvSpPr>
              <p:nvPr/>
            </p:nvSpPr>
            <p:spPr bwMode="auto">
              <a:xfrm>
                <a:off x="1971991" y="3604145"/>
                <a:ext cx="0" cy="10800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Freeform 52"/>
              <p:cNvSpPr>
                <a:spLocks noEditPoints="1"/>
              </p:cNvSpPr>
              <p:nvPr/>
            </p:nvSpPr>
            <p:spPr bwMode="auto">
              <a:xfrm>
                <a:off x="860384" y="4382550"/>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Rectangle 18"/>
              <p:cNvSpPr>
                <a:spLocks noChangeArrowheads="1"/>
              </p:cNvSpPr>
              <p:nvPr/>
            </p:nvSpPr>
            <p:spPr bwMode="auto">
              <a:xfrm>
                <a:off x="2061019" y="3657988"/>
                <a:ext cx="612516"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service node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Rectangle 9"/>
              <p:cNvSpPr>
                <a:spLocks noChangeArrowheads="1"/>
              </p:cNvSpPr>
              <p:nvPr/>
            </p:nvSpPr>
            <p:spPr bwMode="auto">
              <a:xfrm>
                <a:off x="628266" y="4762187"/>
                <a:ext cx="901111" cy="321897"/>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Line 746"/>
              <p:cNvSpPr>
                <a:spLocks noChangeShapeType="1"/>
              </p:cNvSpPr>
              <p:nvPr/>
            </p:nvSpPr>
            <p:spPr bwMode="auto">
              <a:xfrm flipH="1">
                <a:off x="1971396" y="3999666"/>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Freeform 32"/>
              <p:cNvSpPr>
                <a:spLocks noChangeAspect="1" noEditPoints="1"/>
              </p:cNvSpPr>
              <p:nvPr/>
            </p:nvSpPr>
            <p:spPr bwMode="auto">
              <a:xfrm>
                <a:off x="1837150" y="3688105"/>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Rectangle 10"/>
              <p:cNvSpPr>
                <a:spLocks noChangeArrowheads="1"/>
              </p:cNvSpPr>
              <p:nvPr/>
            </p:nvSpPr>
            <p:spPr bwMode="auto">
              <a:xfrm>
                <a:off x="1521982" y="4775123"/>
                <a:ext cx="898827"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Line 11"/>
              <p:cNvSpPr>
                <a:spLocks noChangeShapeType="1"/>
              </p:cNvSpPr>
              <p:nvPr/>
            </p:nvSpPr>
            <p:spPr bwMode="auto">
              <a:xfrm>
                <a:off x="1415415" y="4261900"/>
                <a:ext cx="381662" cy="18287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98" name="组合 163"/>
              <p:cNvGrpSpPr/>
              <p:nvPr/>
            </p:nvGrpSpPr>
            <p:grpSpPr>
              <a:xfrm>
                <a:off x="652992" y="4147569"/>
                <a:ext cx="864987" cy="197795"/>
                <a:chOff x="4653064" y="3220641"/>
                <a:chExt cx="931610" cy="428143"/>
              </a:xfrm>
            </p:grpSpPr>
            <p:pic>
              <p:nvPicPr>
                <p:cNvPr id="105"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266207"/>
                  <a:ext cx="827425" cy="338442"/>
                </a:xfrm>
                <a:prstGeom prst="rect">
                  <a:avLst/>
                </a:prstGeom>
                <a:noFill/>
                <a:ln w="9525">
                  <a:noFill/>
                  <a:miter lim="800000"/>
                  <a:headEnd/>
                  <a:tailEnd/>
                </a:ln>
              </p:spPr>
            </p:pic>
            <p:sp>
              <p:nvSpPr>
                <p:cNvPr id="106" name="Rectangle 265"/>
                <p:cNvSpPr>
                  <a:spLocks noChangeArrowheads="1"/>
                </p:cNvSpPr>
                <p:nvPr/>
              </p:nvSpPr>
              <p:spPr bwMode="auto">
                <a:xfrm>
                  <a:off x="4653064" y="3220641"/>
                  <a:ext cx="931610" cy="428143"/>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endParaRPr lang="en-US" altLang="zh-CN" sz="12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99" name="Freeform 52"/>
              <p:cNvSpPr>
                <a:spLocks noEditPoints="1"/>
              </p:cNvSpPr>
              <p:nvPr/>
            </p:nvSpPr>
            <p:spPr bwMode="auto">
              <a:xfrm>
                <a:off x="1669592" y="4383875"/>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Line 746"/>
              <p:cNvSpPr>
                <a:spLocks noChangeShapeType="1"/>
              </p:cNvSpPr>
              <p:nvPr/>
            </p:nvSpPr>
            <p:spPr bwMode="auto">
              <a:xfrm flipH="1">
                <a:off x="1080243" y="3999666"/>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Line 16"/>
              <p:cNvSpPr>
                <a:spLocks noChangeShapeType="1"/>
              </p:cNvSpPr>
              <p:nvPr/>
            </p:nvSpPr>
            <p:spPr bwMode="auto">
              <a:xfrm>
                <a:off x="1080838" y="3609273"/>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Freeform 32"/>
              <p:cNvSpPr>
                <a:spLocks noChangeAspect="1" noEditPoints="1"/>
              </p:cNvSpPr>
              <p:nvPr/>
            </p:nvSpPr>
            <p:spPr bwMode="auto">
              <a:xfrm>
                <a:off x="945997" y="3684607"/>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Rectangle 23"/>
              <p:cNvSpPr>
                <a:spLocks noChangeArrowheads="1"/>
              </p:cNvSpPr>
              <p:nvPr/>
            </p:nvSpPr>
            <p:spPr bwMode="auto">
              <a:xfrm>
                <a:off x="-144598" y="3729677"/>
                <a:ext cx="718444"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server</a:t>
                </a:r>
                <a:endParaRPr lang="en-US" altLang="zh-CN"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107" name="曲线连接符 439"/>
            <p:cNvCxnSpPr>
              <a:stCxn id="95" idx="2"/>
            </p:cNvCxnSpPr>
            <p:nvPr/>
          </p:nvCxnSpPr>
          <p:spPr bwMode="auto">
            <a:xfrm flipV="1">
              <a:off x="7591493" y="2955274"/>
              <a:ext cx="397393" cy="1550327"/>
            </a:xfrm>
            <a:prstGeom prst="curvedConnector2">
              <a:avLst/>
            </a:prstGeom>
            <a:solidFill>
              <a:srgbClr val="FFCC99"/>
            </a:solidFill>
            <a:ln w="19050" cap="flat" cmpd="sng" algn="ctr">
              <a:solidFill>
                <a:schemeClr val="bg1">
                  <a:lumMod val="50000"/>
                </a:schemeClr>
              </a:solidFill>
              <a:prstDash val="dash"/>
              <a:round/>
              <a:headEnd type="none" w="med" len="med"/>
              <a:tailEnd type="none" w="med" len="med"/>
            </a:ln>
            <a:effectLst/>
          </p:spPr>
        </p:cxnSp>
        <p:cxnSp>
          <p:nvCxnSpPr>
            <p:cNvPr id="108" name="曲线连接符 439"/>
            <p:cNvCxnSpPr>
              <a:stCxn id="21" idx="3"/>
              <a:endCxn id="4" idx="3"/>
            </p:cNvCxnSpPr>
            <p:nvPr/>
          </p:nvCxnSpPr>
          <p:spPr bwMode="auto">
            <a:xfrm flipH="1" flipV="1">
              <a:off x="9000329" y="2861264"/>
              <a:ext cx="1961195" cy="1620017"/>
            </a:xfrm>
            <a:prstGeom prst="curvedConnector3">
              <a:avLst>
                <a:gd name="adj1" fmla="val -29984"/>
              </a:avLst>
            </a:prstGeom>
            <a:solidFill>
              <a:srgbClr val="FFCC99"/>
            </a:solidFill>
            <a:ln w="19050" cap="flat" cmpd="sng" algn="ctr">
              <a:solidFill>
                <a:schemeClr val="bg1">
                  <a:lumMod val="50000"/>
                </a:schemeClr>
              </a:solidFill>
              <a:prstDash val="dash"/>
              <a:round/>
              <a:headEnd type="none" w="med" len="med"/>
              <a:tailEnd type="none" w="med" len="med"/>
            </a:ln>
            <a:effectLst/>
          </p:spPr>
        </p:cxnSp>
        <p:sp>
          <p:nvSpPr>
            <p:cNvPr id="110" name="Rectangle 18"/>
            <p:cNvSpPr>
              <a:spLocks noChangeArrowheads="1"/>
            </p:cNvSpPr>
            <p:nvPr/>
          </p:nvSpPr>
          <p:spPr bwMode="auto">
            <a:xfrm>
              <a:off x="7922549" y="3683842"/>
              <a:ext cx="1491368"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software)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Rectangle 18"/>
            <p:cNvSpPr>
              <a:spLocks noChangeArrowheads="1"/>
            </p:cNvSpPr>
            <p:nvPr/>
          </p:nvSpPr>
          <p:spPr bwMode="auto">
            <a:xfrm>
              <a:off x="9778191" y="3700751"/>
              <a:ext cx="1701765"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software)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0" name="矩形 229"/>
            <p:cNvSpPr/>
            <p:nvPr/>
          </p:nvSpPr>
          <p:spPr>
            <a:xfrm>
              <a:off x="6533610" y="4679236"/>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1" name="矩形 230"/>
            <p:cNvSpPr/>
            <p:nvPr/>
          </p:nvSpPr>
          <p:spPr>
            <a:xfrm>
              <a:off x="7172204" y="4664259"/>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2" name="矩形 231"/>
            <p:cNvSpPr/>
            <p:nvPr/>
          </p:nvSpPr>
          <p:spPr>
            <a:xfrm>
              <a:off x="9727834" y="4657403"/>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3" name="矩形 232"/>
            <p:cNvSpPr/>
            <p:nvPr/>
          </p:nvSpPr>
          <p:spPr>
            <a:xfrm>
              <a:off x="10406996" y="464292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Rectangle 18"/>
            <p:cNvSpPr>
              <a:spLocks noChangeArrowheads="1"/>
            </p:cNvSpPr>
            <p:nvPr/>
          </p:nvSpPr>
          <p:spPr bwMode="auto">
            <a:xfrm>
              <a:off x="5227287" y="2225072"/>
              <a:ext cx="1535202"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software)</a:t>
              </a: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矩形 226"/>
            <p:cNvSpPr/>
            <p:nvPr/>
          </p:nvSpPr>
          <p:spPr>
            <a:xfrm>
              <a:off x="6386368" y="4231785"/>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endParaRPr lang="en-US" altLang="zh-CN" sz="1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600278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Huawei Sans" panose="020C0503030203020204" pitchFamily="34" charset="0"/>
                <a:sym typeface="Huawei Sans" panose="020C0503030203020204" pitchFamily="34" charset="0"/>
              </a:rPr>
              <a:t>Cloud Backup Solution</a:t>
            </a:r>
            <a:endParaRPr lang="en-US" altLang="zh-CN" dirty="0">
              <a:cs typeface="Huawei Sans" panose="020C0503030203020204" pitchFamily="34" charset="0"/>
              <a:sym typeface="Huawei Sans" panose="020C0503030203020204" pitchFamily="34" charset="0"/>
            </a:endParaRPr>
          </a:p>
        </p:txBody>
      </p:sp>
      <p:grpSp>
        <p:nvGrpSpPr>
          <p:cNvPr id="3" name="组合 2"/>
          <p:cNvGrpSpPr/>
          <p:nvPr/>
        </p:nvGrpSpPr>
        <p:grpSpPr>
          <a:xfrm>
            <a:off x="801278" y="1497923"/>
            <a:ext cx="5165589" cy="4104302"/>
            <a:chOff x="-120774" y="721927"/>
            <a:chExt cx="6930262" cy="5061186"/>
          </a:xfrm>
        </p:grpSpPr>
        <p:sp>
          <p:nvSpPr>
            <p:cNvPr id="4" name="圆角矩形 3"/>
            <p:cNvSpPr/>
            <p:nvPr/>
          </p:nvSpPr>
          <p:spPr bwMode="auto">
            <a:xfrm>
              <a:off x="-120774" y="721927"/>
              <a:ext cx="6768840" cy="5061186"/>
            </a:xfrm>
            <a:prstGeom prst="roundRect">
              <a:avLst>
                <a:gd name="adj" fmla="val 7859"/>
              </a:avLst>
            </a:prstGeom>
            <a:noFill/>
            <a:ln w="15875" cap="flat" cmpd="sng" algn="ctr">
              <a:solidFill>
                <a:srgbClr val="6FBBF9"/>
              </a:solidFill>
              <a:prstDash val="solid"/>
              <a:headEnd type="none" w="med" len="med"/>
              <a:tailEnd type="none" w="med" len="med"/>
            </a:ln>
            <a:effectLst/>
            <a:extLst/>
          </p:spPr>
          <p:txBody>
            <a:bodyPr lIns="91421" tIns="45710" rIns="91421" bIns="45710"/>
            <a:lstStyle/>
            <a:p>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圆角矩形 4"/>
            <p:cNvSpPr/>
            <p:nvPr/>
          </p:nvSpPr>
          <p:spPr>
            <a:xfrm>
              <a:off x="121559" y="2807691"/>
              <a:ext cx="3168941" cy="498702"/>
            </a:xfrm>
            <a:prstGeom prst="roundRect">
              <a:avLst/>
            </a:prstGeom>
            <a:solidFill>
              <a:srgbClr val="66CCFF"/>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Cloud platform</a:t>
              </a:r>
              <a:endParaRPr lang="en-US" altLang="zh-CN" sz="1200" b="1"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r>
                <a:rPr lang="en-US" sz="1200" dirty="0" err="1"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FusionSphere</a:t>
              </a: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err="1"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OpenStack</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 name="组合 43"/>
            <p:cNvGrpSpPr/>
            <p:nvPr/>
          </p:nvGrpSpPr>
          <p:grpSpPr>
            <a:xfrm>
              <a:off x="1104268" y="4613541"/>
              <a:ext cx="610972" cy="514834"/>
              <a:chOff x="1053295" y="3845617"/>
              <a:chExt cx="631875" cy="462515"/>
            </a:xfrm>
          </p:grpSpPr>
          <p:pic>
            <p:nvPicPr>
              <p:cNvPr id="35"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6"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pic>
          <p:nvPicPr>
            <p:cNvPr id="7" name="Picture 59" descr="图片30"/>
            <p:cNvPicPr>
              <a:picLocks noChangeAspect="1" noChangeArrowheads="1"/>
            </p:cNvPicPr>
            <p:nvPr/>
          </p:nvPicPr>
          <p:blipFill>
            <a:blip r:embed="rId4" cstate="print"/>
            <a:srcRect/>
            <a:stretch>
              <a:fillRect/>
            </a:stretch>
          </p:blipFill>
          <p:spPr bwMode="auto">
            <a:xfrm>
              <a:off x="807384" y="3573418"/>
              <a:ext cx="520476" cy="779701"/>
            </a:xfrm>
            <a:prstGeom prst="rect">
              <a:avLst/>
            </a:prstGeom>
            <a:noFill/>
            <a:ln w="9525">
              <a:noFill/>
              <a:miter lim="800000"/>
              <a:headEnd/>
              <a:tailEnd/>
            </a:ln>
          </p:spPr>
        </p:pic>
        <p:sp>
          <p:nvSpPr>
            <p:cNvPr id="8" name="等腰三角形 7"/>
            <p:cNvSpPr/>
            <p:nvPr/>
          </p:nvSpPr>
          <p:spPr bwMode="auto">
            <a:xfrm rot="10800000">
              <a:off x="902938" y="3379097"/>
              <a:ext cx="1824678" cy="230477"/>
            </a:xfrm>
            <a:prstGeom prst="triangle">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7" tIns="60964" rIns="121927" bIns="60964" numCol="1" rtlCol="0" anchor="t" anchorCtr="0" compatLnSpc="1">
              <a:prstTxWarp prst="textNoShape">
                <a:avLst/>
              </a:prstTxWarp>
            </a:bodyPr>
            <a:lstStyle/>
            <a:p>
              <a:pPr>
                <a:buClr>
                  <a:srgbClr val="CC9900"/>
                </a:buClr>
                <a:buFont typeface="Wingdings" pitchFamily="2" charset="2"/>
                <a:buChar char="n"/>
                <a:defRPr/>
              </a:pPr>
              <a:endParaRPr lang="en-US" altLang="zh-CN"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圆角矩形 8"/>
            <p:cNvSpPr/>
            <p:nvPr/>
          </p:nvSpPr>
          <p:spPr>
            <a:xfrm>
              <a:off x="114931" y="1201874"/>
              <a:ext cx="3205399" cy="723069"/>
            </a:xfrm>
            <a:prstGeom prst="roundRect">
              <a:avLst/>
            </a:prstGeom>
            <a:solidFill>
              <a:srgbClr val="0070C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service management platform</a:t>
              </a:r>
            </a:p>
            <a:p>
              <a:pPr algn="ctr">
                <a:defRPr/>
              </a:pPr>
              <a:r>
                <a:rPr lang="en-US" sz="1200" dirty="0" err="1"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ManageOne</a:t>
              </a: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SC</a:t>
              </a:r>
              <a:endParaRPr lang="en-US"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TextBox 81"/>
            <p:cNvSpPr txBox="1"/>
            <p:nvPr/>
          </p:nvSpPr>
          <p:spPr>
            <a:xfrm>
              <a:off x="469773" y="5178056"/>
              <a:ext cx="2691006" cy="417495"/>
            </a:xfrm>
            <a:prstGeom prst="rect">
              <a:avLst/>
            </a:prstGeom>
            <a:noFill/>
          </p:spPr>
          <p:txBody>
            <a:bodyPr wrap="square" lIns="121927" tIns="60964" rIns="121927" bIns="60964" rtlCol="0">
              <a:spAutoFit/>
            </a:bodyPr>
            <a:lstStyle/>
            <a:p>
              <a:pPr algn="ctr">
                <a:defRPr/>
              </a:pPr>
              <a:r>
                <a:rPr lang="en-US" sz="140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storage</a:t>
              </a:r>
              <a:endParaRPr lang="en-US" altLang="zh-CN" sz="1400" kern="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1" name="Picture 59" descr="图片30"/>
            <p:cNvPicPr>
              <a:picLocks noChangeAspect="1" noChangeArrowheads="1"/>
            </p:cNvPicPr>
            <p:nvPr/>
          </p:nvPicPr>
          <p:blipFill>
            <a:blip r:embed="rId4" cstate="print"/>
            <a:srcRect/>
            <a:stretch>
              <a:fillRect/>
            </a:stretch>
          </p:blipFill>
          <p:spPr bwMode="auto">
            <a:xfrm>
              <a:off x="1593295" y="3573418"/>
              <a:ext cx="520476" cy="779701"/>
            </a:xfrm>
            <a:prstGeom prst="rect">
              <a:avLst/>
            </a:prstGeom>
            <a:noFill/>
            <a:ln w="9525">
              <a:noFill/>
              <a:miter lim="800000"/>
              <a:headEnd/>
              <a:tailEnd/>
            </a:ln>
          </p:spPr>
        </p:pic>
        <p:pic>
          <p:nvPicPr>
            <p:cNvPr id="12" name="Picture 59" descr="图片30"/>
            <p:cNvPicPr>
              <a:picLocks noChangeAspect="1" noChangeArrowheads="1"/>
            </p:cNvPicPr>
            <p:nvPr/>
          </p:nvPicPr>
          <p:blipFill>
            <a:blip r:embed="rId4" cstate="print"/>
            <a:srcRect/>
            <a:stretch>
              <a:fillRect/>
            </a:stretch>
          </p:blipFill>
          <p:spPr bwMode="auto">
            <a:xfrm>
              <a:off x="2379205" y="3573418"/>
              <a:ext cx="520476" cy="779701"/>
            </a:xfrm>
            <a:prstGeom prst="rect">
              <a:avLst/>
            </a:prstGeom>
            <a:noFill/>
            <a:ln w="9525">
              <a:noFill/>
              <a:miter lim="800000"/>
              <a:headEnd/>
              <a:tailEnd/>
            </a:ln>
          </p:spPr>
        </p:pic>
        <p:sp>
          <p:nvSpPr>
            <p:cNvPr id="13" name="等腰三角形 12"/>
            <p:cNvSpPr/>
            <p:nvPr/>
          </p:nvSpPr>
          <p:spPr bwMode="auto">
            <a:xfrm rot="10800000">
              <a:off x="875837" y="4319479"/>
              <a:ext cx="1824678" cy="230477"/>
            </a:xfrm>
            <a:prstGeom prst="triangle">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7" tIns="60964" rIns="121927" bIns="60964" numCol="1" rtlCol="0" anchor="t" anchorCtr="0" compatLnSpc="1">
              <a:prstTxWarp prst="textNoShape">
                <a:avLst/>
              </a:prstTxWarp>
            </a:bodyPr>
            <a:lstStyle/>
            <a:p>
              <a:pPr>
                <a:buClr>
                  <a:srgbClr val="CC9900"/>
                </a:buClr>
                <a:buFont typeface="Wingdings" pitchFamily="2" charset="2"/>
                <a:buChar char="n"/>
                <a:defRPr/>
              </a:pPr>
              <a:endParaRPr lang="en-US" altLang="zh-CN"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圆角矩形 13"/>
            <p:cNvSpPr/>
            <p:nvPr/>
          </p:nvSpPr>
          <p:spPr>
            <a:xfrm>
              <a:off x="121560" y="2026812"/>
              <a:ext cx="3168937" cy="680483"/>
            </a:xfrm>
            <a:prstGeom prst="roundRect">
              <a:avLst/>
            </a:prstGeom>
            <a:solidFill>
              <a:srgbClr val="00B0F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protection service platform</a:t>
              </a:r>
              <a:endParaRPr lang="en-US" altLang="zh-CN" sz="1200" b="1"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DJ-DPS</a:t>
              </a:r>
              <a:endParaRPr lang="en-US" altLang="zh-CN" sz="1200" b="1" kern="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TextBox 95"/>
            <p:cNvSpPr txBox="1"/>
            <p:nvPr/>
          </p:nvSpPr>
          <p:spPr>
            <a:xfrm>
              <a:off x="3895689" y="5273513"/>
              <a:ext cx="2153409" cy="417495"/>
            </a:xfrm>
            <a:prstGeom prst="rect">
              <a:avLst/>
            </a:prstGeom>
            <a:noFill/>
          </p:spPr>
          <p:txBody>
            <a:bodyPr wrap="square" lIns="121927" tIns="60964" rIns="121927" bIns="60964" rtlCol="0">
              <a:spAutoFit/>
            </a:bodyPr>
            <a:lstStyle/>
            <a:p>
              <a:pPr algn="ctr">
                <a:defRPr/>
              </a:pPr>
              <a:r>
                <a:rPr lang="en-US" sz="140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a:t>
              </a:r>
              <a:endParaRPr lang="en-US" altLang="zh-CN" sz="1400" kern="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 name="组合 57"/>
            <p:cNvGrpSpPr/>
            <p:nvPr/>
          </p:nvGrpSpPr>
          <p:grpSpPr>
            <a:xfrm>
              <a:off x="4907913" y="4544317"/>
              <a:ext cx="610972" cy="705363"/>
              <a:chOff x="1053295" y="3674448"/>
              <a:chExt cx="631875" cy="633684"/>
            </a:xfrm>
          </p:grpSpPr>
          <p:pic>
            <p:nvPicPr>
              <p:cNvPr id="32"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3"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pic>
            <p:nvPicPr>
              <p:cNvPr id="34"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674448"/>
                <a:ext cx="631875" cy="291601"/>
              </a:xfrm>
              <a:prstGeom prst="rect">
                <a:avLst/>
              </a:prstGeom>
              <a:noFill/>
              <a:ln w="9525">
                <a:noFill/>
                <a:miter lim="800000"/>
                <a:headEnd/>
                <a:tailEnd/>
              </a:ln>
            </p:spPr>
          </p:pic>
        </p:grpSp>
        <p:grpSp>
          <p:nvGrpSpPr>
            <p:cNvPr id="17" name="组合 61"/>
            <p:cNvGrpSpPr/>
            <p:nvPr/>
          </p:nvGrpSpPr>
          <p:grpSpPr>
            <a:xfrm>
              <a:off x="4296605" y="4747563"/>
              <a:ext cx="610972" cy="514834"/>
              <a:chOff x="1053295" y="3845617"/>
              <a:chExt cx="631875" cy="462515"/>
            </a:xfrm>
          </p:grpSpPr>
          <p:pic>
            <p:nvPicPr>
              <p:cNvPr id="30"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1"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sp>
          <p:nvSpPr>
            <p:cNvPr id="18" name="右箭头 17"/>
            <p:cNvSpPr/>
            <p:nvPr/>
          </p:nvSpPr>
          <p:spPr bwMode="auto">
            <a:xfrm>
              <a:off x="3332199" y="2977416"/>
              <a:ext cx="684777" cy="202652"/>
            </a:xfrm>
            <a:prstGeom prst="rightArrow">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右箭头 18"/>
            <p:cNvSpPr>
              <a:spLocks noChangeAspect="1"/>
            </p:cNvSpPr>
            <p:nvPr/>
          </p:nvSpPr>
          <p:spPr bwMode="auto">
            <a:xfrm rot="19814291">
              <a:off x="2313428" y="4040603"/>
              <a:ext cx="2885522" cy="19514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右箭头 19"/>
            <p:cNvSpPr/>
            <p:nvPr/>
          </p:nvSpPr>
          <p:spPr bwMode="auto">
            <a:xfrm rot="5400000">
              <a:off x="4559600" y="3835200"/>
              <a:ext cx="1104256" cy="19205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圆角矩形 20"/>
            <p:cNvSpPr/>
            <p:nvPr/>
          </p:nvSpPr>
          <p:spPr>
            <a:xfrm>
              <a:off x="4058240" y="2765454"/>
              <a:ext cx="2448119" cy="572731"/>
            </a:xfrm>
            <a:prstGeom prst="roundRect">
              <a:avLst/>
            </a:prstGeom>
            <a:solidFill>
              <a:srgbClr val="00B0F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en-US" sz="12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BC&amp;DR management software</a:t>
              </a:r>
              <a:endParaRPr lang="en-US" altLang="zh-CN" sz="1200" b="1"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右箭头 21"/>
            <p:cNvSpPr/>
            <p:nvPr/>
          </p:nvSpPr>
          <p:spPr bwMode="auto">
            <a:xfrm>
              <a:off x="3906942" y="1824382"/>
              <a:ext cx="743670" cy="18830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右箭头 22"/>
            <p:cNvSpPr/>
            <p:nvPr/>
          </p:nvSpPr>
          <p:spPr bwMode="auto">
            <a:xfrm>
              <a:off x="3901117" y="1278901"/>
              <a:ext cx="749495" cy="165137"/>
            </a:xfrm>
            <a:prstGeom prst="rightArrow">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a:buClr>
                  <a:srgbClr val="5F5F5F"/>
                </a:buClr>
                <a:buSzPct val="80000"/>
              </a:pPr>
              <a:endParaRPr lang="en-US" altLang="zh-CN"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TextBox 116"/>
            <p:cNvSpPr txBox="1"/>
            <p:nvPr/>
          </p:nvSpPr>
          <p:spPr>
            <a:xfrm>
              <a:off x="4649410" y="1759701"/>
              <a:ext cx="1337168" cy="379543"/>
            </a:xfrm>
            <a:prstGeom prst="rect">
              <a:avLst/>
            </a:prstGeom>
            <a:noFill/>
          </p:spPr>
          <p:txBody>
            <a:bodyPr wrap="square" lIns="121927" tIns="60964" rIns="121927" bIns="60964" rtlCol="0">
              <a:spAutoFit/>
            </a:bodyPr>
            <a:lstStyle/>
            <a:p>
              <a:pPr>
                <a:defRPr/>
              </a:pPr>
              <a:r>
                <a:rPr lang="en-US" sz="120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2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117"/>
            <p:cNvSpPr txBox="1"/>
            <p:nvPr/>
          </p:nvSpPr>
          <p:spPr>
            <a:xfrm>
              <a:off x="4582305" y="1200784"/>
              <a:ext cx="2227183" cy="379543"/>
            </a:xfrm>
            <a:prstGeom prst="rect">
              <a:avLst/>
            </a:prstGeom>
            <a:noFill/>
          </p:spPr>
          <p:txBody>
            <a:bodyPr wrap="square" lIns="121927" tIns="60964" rIns="121927" bIns="60964" rtlCol="0">
              <a:spAutoFit/>
            </a:bodyPr>
            <a:lstStyle/>
            <a:p>
              <a:pPr>
                <a:defRPr/>
              </a:pPr>
              <a:r>
                <a:rPr lang="en-US" sz="120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Management flow</a:t>
              </a:r>
              <a:endParaRPr lang="en-US" altLang="zh-CN" sz="12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6" name="组合 72"/>
            <p:cNvGrpSpPr/>
            <p:nvPr/>
          </p:nvGrpSpPr>
          <p:grpSpPr>
            <a:xfrm>
              <a:off x="1783559" y="4613285"/>
              <a:ext cx="610972" cy="514834"/>
              <a:chOff x="1053295" y="3845617"/>
              <a:chExt cx="631875" cy="462515"/>
            </a:xfrm>
          </p:grpSpPr>
          <p:pic>
            <p:nvPicPr>
              <p:cNvPr id="28"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29"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sp>
          <p:nvSpPr>
            <p:cNvPr id="27" name="右箭头 26"/>
            <p:cNvSpPr/>
            <p:nvPr/>
          </p:nvSpPr>
          <p:spPr bwMode="auto">
            <a:xfrm rot="5400000">
              <a:off x="2717135" y="1889055"/>
              <a:ext cx="1382081" cy="175059"/>
            </a:xfrm>
            <a:prstGeom prst="rightArrow">
              <a:avLst>
                <a:gd name="adj1" fmla="val 50000"/>
                <a:gd name="adj2" fmla="val 59773"/>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a:buClr>
                  <a:srgbClr val="5F5F5F"/>
                </a:buClr>
                <a:buSzPct val="80000"/>
              </a:pPr>
              <a:endParaRPr lang="en-US" altLang="zh-CN"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7" name="TextBox 43"/>
          <p:cNvSpPr txBox="1"/>
          <p:nvPr/>
        </p:nvSpPr>
        <p:spPr>
          <a:xfrm>
            <a:off x="2827067" y="5593207"/>
            <a:ext cx="861080" cy="415474"/>
          </a:xfrm>
          <a:prstGeom prst="rect">
            <a:avLst/>
          </a:prstGeom>
          <a:noFill/>
        </p:spPr>
        <p:txBody>
          <a:bodyPr wrap="square" lIns="121892" tIns="60948" rIns="121892" bIns="60948" rtlCol="0">
            <a:spAutoFit/>
          </a:bodyPr>
          <a:lstStyle/>
          <a:p>
            <a:pPr defTabSz="914236"/>
            <a:r>
              <a:rPr lang="en-US" sz="1900" dirty="0" smtClean="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DC 1</a:t>
            </a:r>
            <a:endParaRPr lang="en-US" altLang="zh-CN" sz="1900" b="1" dirty="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TextBox 181"/>
          <p:cNvSpPr txBox="1"/>
          <p:nvPr/>
        </p:nvSpPr>
        <p:spPr>
          <a:xfrm>
            <a:off x="8442050" y="3178148"/>
            <a:ext cx="1670294" cy="415474"/>
          </a:xfrm>
          <a:prstGeom prst="rect">
            <a:avLst/>
          </a:prstGeom>
          <a:noFill/>
        </p:spPr>
        <p:txBody>
          <a:bodyPr wrap="square" lIns="121892" tIns="60948" rIns="121892" bIns="60948" rtlCol="0">
            <a:spAutoFit/>
          </a:bodyPr>
          <a:lstStyle/>
          <a:p>
            <a:pPr defTabSz="914236"/>
            <a:r>
              <a:rPr lang="en-US" sz="1900" dirty="0" smtClean="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Cloud DC 2</a:t>
            </a:r>
            <a:endParaRPr lang="en-US" altLang="zh-CN" sz="1900" b="1" dirty="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右箭头 38"/>
          <p:cNvSpPr/>
          <p:nvPr/>
        </p:nvSpPr>
        <p:spPr bwMode="auto">
          <a:xfrm flipV="1">
            <a:off x="5920987" y="2059127"/>
            <a:ext cx="1910492" cy="309709"/>
          </a:xfrm>
          <a:prstGeom prst="rightArrow">
            <a:avLst/>
          </a:prstGeom>
          <a:solidFill>
            <a:schemeClr val="accent1"/>
          </a:solidFill>
          <a:ln w="9525" cap="flat" cmpd="sng" algn="ctr">
            <a:solidFill>
              <a:schemeClr val="bg1"/>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sz="1400"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0" name="组合 39"/>
          <p:cNvGrpSpPr/>
          <p:nvPr/>
        </p:nvGrpSpPr>
        <p:grpSpPr>
          <a:xfrm>
            <a:off x="8023754" y="1467290"/>
            <a:ext cx="2495871" cy="1623288"/>
            <a:chOff x="7918272" y="2536672"/>
            <a:chExt cx="2681996" cy="1729271"/>
          </a:xfrm>
        </p:grpSpPr>
        <p:sp>
          <p:nvSpPr>
            <p:cNvPr id="41" name="Freeform 5"/>
            <p:cNvSpPr>
              <a:spLocks/>
            </p:cNvSpPr>
            <p:nvPr/>
          </p:nvSpPr>
          <p:spPr bwMode="auto">
            <a:xfrm>
              <a:off x="8367761" y="2809573"/>
              <a:ext cx="1775146" cy="970482"/>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noFill/>
            <a:ln w="3175">
              <a:solidFill>
                <a:srgbClr val="0070C0"/>
              </a:solidFill>
              <a:round/>
              <a:headEnd/>
              <a:tailEnd/>
            </a:ln>
            <a:scene3d>
              <a:camera prst="orthographicFront">
                <a:rot lat="0" lon="0" rev="0"/>
              </a:camera>
              <a:lightRig rig="threePt" dir="t"/>
            </a:scene3d>
          </p:spPr>
          <p:txBody>
            <a:bodyPr vert="horz" wrap="square" lIns="91427" tIns="45714" rIns="91427" bIns="45714" numCol="1" anchor="t" anchorCtr="0" compatLnSpc="1">
              <a:prstTxWarp prst="textNoShape">
                <a:avLst/>
              </a:prstTxWarp>
            </a:bodyPr>
            <a:lstStyle/>
            <a:p>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42"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9338977" y="3397666"/>
              <a:ext cx="455398" cy="263217"/>
            </a:xfrm>
            <a:prstGeom prst="rect">
              <a:avLst/>
            </a:prstGeom>
            <a:noFill/>
            <a:ln w="9525">
              <a:noFill/>
              <a:miter lim="800000"/>
              <a:headEnd/>
              <a:tailEnd/>
            </a:ln>
          </p:spPr>
        </p:pic>
        <p:pic>
          <p:nvPicPr>
            <p:cNvPr id="43"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9338977" y="3088878"/>
              <a:ext cx="455398" cy="263218"/>
            </a:xfrm>
            <a:prstGeom prst="rect">
              <a:avLst/>
            </a:prstGeom>
            <a:noFill/>
            <a:ln w="9525">
              <a:noFill/>
              <a:miter lim="800000"/>
              <a:headEnd/>
              <a:tailEnd/>
            </a:ln>
          </p:spPr>
        </p:pic>
        <p:pic>
          <p:nvPicPr>
            <p:cNvPr id="44"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8883329" y="3407977"/>
              <a:ext cx="455398" cy="263218"/>
            </a:xfrm>
            <a:prstGeom prst="rect">
              <a:avLst/>
            </a:prstGeom>
            <a:noFill/>
            <a:ln w="9525">
              <a:noFill/>
              <a:miter lim="800000"/>
              <a:headEnd/>
              <a:tailEnd/>
            </a:ln>
          </p:spPr>
        </p:pic>
        <p:pic>
          <p:nvPicPr>
            <p:cNvPr id="45"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8883329" y="3266056"/>
              <a:ext cx="455398" cy="263218"/>
            </a:xfrm>
            <a:prstGeom prst="rect">
              <a:avLst/>
            </a:prstGeom>
            <a:noFill/>
            <a:ln w="9525">
              <a:noFill/>
              <a:miter lim="800000"/>
              <a:headEnd/>
              <a:tailEnd/>
            </a:ln>
          </p:spPr>
        </p:pic>
        <p:sp>
          <p:nvSpPr>
            <p:cNvPr id="46" name="圆角矩形 45"/>
            <p:cNvSpPr/>
            <p:nvPr/>
          </p:nvSpPr>
          <p:spPr bwMode="auto">
            <a:xfrm>
              <a:off x="7918272" y="2536672"/>
              <a:ext cx="2681996" cy="1709177"/>
            </a:xfrm>
            <a:prstGeom prst="roundRect">
              <a:avLst>
                <a:gd name="adj" fmla="val 7859"/>
              </a:avLst>
            </a:prstGeom>
            <a:noFill/>
            <a:ln w="15875" cap="flat" cmpd="sng" algn="ctr">
              <a:solidFill>
                <a:srgbClr val="6FBBF9"/>
              </a:solidFill>
              <a:prstDash val="solid"/>
              <a:headEnd type="none" w="med" len="med"/>
              <a:tailEnd type="none" w="med" len="med"/>
            </a:ln>
            <a:effectLst/>
            <a:extLst/>
          </p:spPr>
          <p:txBody>
            <a:bodyPr lIns="91421" tIns="45710" rIns="91421" bIns="45710"/>
            <a:lstStyle/>
            <a:p>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矩形 46"/>
            <p:cNvSpPr/>
            <p:nvPr/>
          </p:nvSpPr>
          <p:spPr>
            <a:xfrm>
              <a:off x="8146327" y="3938072"/>
              <a:ext cx="2016287" cy="327871"/>
            </a:xfrm>
            <a:prstGeom prst="rect">
              <a:avLst/>
            </a:prstGeom>
          </p:spPr>
          <p:txBody>
            <a:bodyPr wrap="square">
              <a:spAutoFit/>
            </a:bodyPr>
            <a:lstStyle/>
            <a:p>
              <a:pPr lvl="0" algn="ctr">
                <a:defRPr/>
              </a:pPr>
              <a:r>
                <a:rPr lang="en-US" sz="1400" dirty="0" smtClea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HUAWEI CLOUD</a:t>
              </a:r>
              <a:endParaRPr lang="en-US" altLang="zh-CN" sz="14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9" name="文本框 48"/>
          <p:cNvSpPr txBox="1"/>
          <p:nvPr/>
        </p:nvSpPr>
        <p:spPr>
          <a:xfrm>
            <a:off x="6287457" y="4079643"/>
            <a:ext cx="518172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fontAlgn="ctr">
              <a:lnSpc>
                <a:spcPct val="150000"/>
              </a:lnSpc>
              <a:buSzPct val="50000"/>
              <a:buFont typeface="Wingdings" panose="05000000000000000000" pitchFamily="2" charset="2"/>
              <a:buChar char="p"/>
            </a:pP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Huawei's </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unique two-level cloud backup solution can store backup data in the local data center, in the backup resource pool of the cloud data center, or in the S3 space of the public cloud</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lnSpc>
                <a:spcPct val="150000"/>
              </a:lnSpc>
              <a:buSzPct val="50000"/>
              <a:buFont typeface="Wingdings" panose="05000000000000000000" pitchFamily="2" charset="2"/>
              <a:buChar char="p"/>
            </a:pP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Huawei </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VBS can back up data to the backup resource pool of the remote cloud data center and or in the S3 space of the public cloud, which can be used to build the two-level e-Government cloud</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AutoShape 44"/>
          <p:cNvSpPr>
            <a:spLocks noChangeArrowheads="1"/>
          </p:cNvSpPr>
          <p:nvPr/>
        </p:nvSpPr>
        <p:spPr bwMode="auto">
          <a:xfrm>
            <a:off x="6294913" y="3689285"/>
            <a:ext cx="5181703" cy="356640"/>
          </a:xfrm>
          <a:prstGeom prst="round2SameRect">
            <a:avLst>
              <a:gd name="adj1" fmla="val 0"/>
              <a:gd name="adj2" fmla="val 0"/>
            </a:avLst>
          </a:prstGeom>
          <a:solidFill>
            <a:srgbClr val="0070C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9953" tIns="14978" rIns="29953" bIns="14978" anchor="ctr" anchorCtr="1">
            <a:noAutofit/>
          </a:bodyPr>
          <a:lstStyle/>
          <a:p>
            <a:pPr defTabSz="1045484" eaLnBrk="0" hangingPunct="0">
              <a:buSzPct val="60000"/>
            </a:pPr>
            <a:r>
              <a:rPr lang="en-US"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Highlights</a:t>
            </a:r>
            <a:endParaRPr lang="en-US" altLang="zh-CN" b="1"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1" name="图片 50"/>
          <p:cNvPicPr>
            <a:picLocks noChangeAspect="1"/>
          </p:cNvPicPr>
          <p:nvPr/>
        </p:nvPicPr>
        <p:blipFill>
          <a:blip r:embed="rId5"/>
          <a:stretch>
            <a:fillRect/>
          </a:stretch>
        </p:blipFill>
        <p:spPr>
          <a:xfrm>
            <a:off x="8541532" y="2194031"/>
            <a:ext cx="352425" cy="352425"/>
          </a:xfrm>
          <a:prstGeom prst="rect">
            <a:avLst/>
          </a:prstGeom>
        </p:spPr>
      </p:pic>
    </p:spTree>
    <p:extLst>
      <p:ext uri="{BB962C8B-B14F-4D97-AF65-F5344CB8AC3E}">
        <p14:creationId xmlns:p14="http://schemas.microsoft.com/office/powerpoint/2010/main" val="2191085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Overview</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Architecture</a:t>
            </a:r>
            <a:endParaRPr lang="en-US" altLang="zh-CN" dirty="0" smtClean="0">
              <a:solidFill>
                <a:schemeClr val="bg1">
                  <a:lumMod val="50000"/>
                </a:schemeClr>
              </a:solidFill>
              <a:sym typeface="Huawei Sans" panose="020C0503030203020204" pitchFamily="34" charset="0"/>
            </a:endParaRPr>
          </a:p>
          <a:p>
            <a:r>
              <a:rPr lang="en-US" b="1" dirty="0" smtClean="0">
                <a:sym typeface="Huawei Sans" panose="020C0503030203020204" pitchFamily="34" charset="0"/>
              </a:rPr>
              <a:t>Network</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Common Technologies</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Applications</a:t>
            </a:r>
            <a:endParaRPr lang="en-US" altLang="zh-CN" dirty="0" smtClean="0">
              <a:solidFill>
                <a:schemeClr val="bg1">
                  <a:lumMod val="50000"/>
                </a:schemeClr>
              </a:solidFill>
              <a:sym typeface="Huawei Sans" panose="020C0503030203020204" pitchFamily="34" charset="0"/>
            </a:endParaRPr>
          </a:p>
          <a:p>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39810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marL="0" indent="0">
              <a:buNone/>
            </a:pPr>
            <a:r>
              <a:rPr lang="en-US" dirty="0" smtClean="0">
                <a:sym typeface="Huawei Sans" panose="020C0503030203020204" pitchFamily="34" charset="0"/>
              </a:rPr>
              <a:t>This course introduces storage backup solutions for data centers broken down into five key segments:</a:t>
            </a:r>
          </a:p>
          <a:p>
            <a:pPr lvl="1"/>
            <a:r>
              <a:rPr lang="en-US" dirty="0" smtClean="0">
                <a:cs typeface="Huawei Sans" panose="020C0503030203020204" pitchFamily="34" charset="0"/>
                <a:sym typeface="Huawei Sans" panose="020C0503030203020204" pitchFamily="34" charset="0"/>
              </a:rPr>
              <a:t>Overview</a:t>
            </a:r>
          </a:p>
          <a:p>
            <a:pPr lvl="1"/>
            <a:r>
              <a:rPr lang="en-US" dirty="0" smtClean="0">
                <a:cs typeface="Huawei Sans" panose="020C0503030203020204" pitchFamily="34" charset="0"/>
                <a:sym typeface="Huawei Sans" panose="020C0503030203020204" pitchFamily="34" charset="0"/>
              </a:rPr>
              <a:t>Architecture</a:t>
            </a:r>
          </a:p>
          <a:p>
            <a:pPr lvl="1"/>
            <a:r>
              <a:rPr lang="en-US" dirty="0" smtClean="0">
                <a:cs typeface="Huawei Sans" panose="020C0503030203020204" pitchFamily="34" charset="0"/>
                <a:sym typeface="Huawei Sans" panose="020C0503030203020204" pitchFamily="34" charset="0"/>
              </a:rPr>
              <a:t>N</a:t>
            </a:r>
            <a:r>
              <a:rPr lang="en-US" altLang="zh-CN" dirty="0" smtClean="0">
                <a:cs typeface="Huawei Sans" panose="020C0503030203020204" pitchFamily="34" charset="0"/>
                <a:sym typeface="Huawei Sans" panose="020C0503030203020204" pitchFamily="34" charset="0"/>
              </a:rPr>
              <a:t>etwork</a:t>
            </a:r>
            <a:endParaRPr lang="en-US" dirty="0" smtClean="0">
              <a:cs typeface="Huawei Sans" panose="020C0503030203020204" pitchFamily="34" charset="0"/>
              <a:sym typeface="Huawei Sans" panose="020C0503030203020204" pitchFamily="34" charset="0"/>
            </a:endParaRPr>
          </a:p>
          <a:p>
            <a:pPr lvl="1"/>
            <a:r>
              <a:rPr lang="en-US" dirty="0" smtClean="0">
                <a:cs typeface="Huawei Sans" panose="020C0503030203020204" pitchFamily="34" charset="0"/>
                <a:sym typeface="Huawei Sans" panose="020C0503030203020204" pitchFamily="34" charset="0"/>
              </a:rPr>
              <a:t>Common technologies</a:t>
            </a:r>
          </a:p>
          <a:p>
            <a:pPr lvl="1"/>
            <a:r>
              <a:rPr lang="en-US" dirty="0" smtClean="0">
                <a:cs typeface="Huawei Sans" panose="020C0503030203020204" pitchFamily="34" charset="0"/>
                <a:sym typeface="Huawei Sans" panose="020C0503030203020204" pitchFamily="34" charset="0"/>
              </a:rPr>
              <a:t>Typical applications</a:t>
            </a:r>
            <a:endParaRPr lang="en-US" dirty="0">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531012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Huawei Sans" panose="020C0503030203020204" pitchFamily="34" charset="0"/>
                <a:sym typeface="Huawei Sans" panose="020C0503030203020204" pitchFamily="34" charset="0"/>
              </a:rPr>
              <a:t>LAN-Base</a:t>
            </a:r>
            <a:endParaRPr lang="en-US" altLang="zh-CN" dirty="0">
              <a:cs typeface="Huawei Sans" panose="020C0503030203020204" pitchFamily="34" charset="0"/>
              <a:sym typeface="Huawei Sans" panose="020C0503030203020204" pitchFamily="34" charset="0"/>
            </a:endParaRPr>
          </a:p>
        </p:txBody>
      </p:sp>
      <p:grpSp>
        <p:nvGrpSpPr>
          <p:cNvPr id="155" name="组合 154"/>
          <p:cNvGrpSpPr/>
          <p:nvPr/>
        </p:nvGrpSpPr>
        <p:grpSpPr>
          <a:xfrm>
            <a:off x="2084254" y="1078054"/>
            <a:ext cx="8252625" cy="4696689"/>
            <a:chOff x="2099447" y="1296842"/>
            <a:chExt cx="8252625" cy="4696689"/>
          </a:xfrm>
        </p:grpSpPr>
        <p:sp>
          <p:nvSpPr>
            <p:cNvPr id="3" name="3df9af69-fd68-4a3d-bdd1-65592688b457"/>
            <p:cNvSpPr>
              <a:spLocks noChangeShapeType="1"/>
            </p:cNvSpPr>
            <p:nvPr/>
          </p:nvSpPr>
          <p:spPr bwMode="auto">
            <a:xfrm>
              <a:off x="7782003" y="2472845"/>
              <a:ext cx="20637" cy="2447925"/>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7f3f819e-5bbc-4860-a2ee-0c905dc3d996"/>
            <p:cNvSpPr>
              <a:spLocks noChangeShapeType="1"/>
            </p:cNvSpPr>
            <p:nvPr/>
          </p:nvSpPr>
          <p:spPr bwMode="auto">
            <a:xfrm>
              <a:off x="2826794" y="2472845"/>
              <a:ext cx="6362176"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4574f6f1-7c80-49cb-899e-831fa107315c"/>
            <p:cNvSpPr>
              <a:spLocks noChangeShapeType="1"/>
            </p:cNvSpPr>
            <p:nvPr/>
          </p:nvSpPr>
          <p:spPr bwMode="auto">
            <a:xfrm>
              <a:off x="3171693" y="2472845"/>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d06c7644-f78c-4082-84ca-48d549da8415"/>
            <p:cNvSpPr txBox="1">
              <a:spLocks noChangeArrowheads="1"/>
            </p:cNvSpPr>
            <p:nvPr/>
          </p:nvSpPr>
          <p:spPr bwMode="auto">
            <a:xfrm>
              <a:off x="2652547" y="4068595"/>
              <a:ext cx="1049614" cy="295417"/>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 service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552951ee-279e-44df-b775-9930b99060dc"/>
            <p:cNvSpPr>
              <a:spLocks noChangeShapeType="1"/>
            </p:cNvSpPr>
            <p:nvPr/>
          </p:nvSpPr>
          <p:spPr bwMode="auto">
            <a:xfrm>
              <a:off x="5245247" y="2472845"/>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0d035e5c-c225-4ae9-a079-86191f8e0b90"/>
            <p:cNvSpPr txBox="1">
              <a:spLocks noChangeArrowheads="1"/>
            </p:cNvSpPr>
            <p:nvPr/>
          </p:nvSpPr>
          <p:spPr bwMode="auto">
            <a:xfrm>
              <a:off x="4515105" y="4068595"/>
              <a:ext cx="1684403" cy="295417"/>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service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9a0ca74c-2ca5-4aba-be87-086ab3215a6c"/>
            <p:cNvSpPr txBox="1">
              <a:spLocks noChangeArrowheads="1"/>
            </p:cNvSpPr>
            <p:nvPr/>
          </p:nvSpPr>
          <p:spPr bwMode="auto">
            <a:xfrm>
              <a:off x="8266763" y="2145740"/>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d695a3dc-cb7e-4b85-8f08-339f20bbe570"/>
            <p:cNvSpPr>
              <a:spLocks noChangeShapeType="1"/>
            </p:cNvSpPr>
            <p:nvPr/>
          </p:nvSpPr>
          <p:spPr bwMode="auto">
            <a:xfrm>
              <a:off x="5974859" y="2112483"/>
              <a:ext cx="0" cy="360362"/>
            </a:xfrm>
            <a:prstGeom prst="line">
              <a:avLst/>
            </a:prstGeom>
            <a:noFill/>
            <a:ln w="5715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726b85b2-4bf0-4e11-a0ae-00e623fa1c3f"/>
            <p:cNvSpPr>
              <a:spLocks noChangeShapeType="1"/>
            </p:cNvSpPr>
            <p:nvPr/>
          </p:nvSpPr>
          <p:spPr bwMode="auto">
            <a:xfrm>
              <a:off x="3311791" y="2604862"/>
              <a:ext cx="4572000" cy="0"/>
            </a:xfrm>
            <a:prstGeom prst="line">
              <a:avLst/>
            </a:prstGeom>
            <a:noFill/>
            <a:ln w="31750">
              <a:solidFill>
                <a:srgbClr val="FF0000"/>
              </a:solidFill>
              <a:prstDash val="dash"/>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2f8e5088-bcb2-41ef-81ce-24df9cb4374b"/>
            <p:cNvSpPr>
              <a:spLocks noChangeShapeType="1"/>
            </p:cNvSpPr>
            <p:nvPr/>
          </p:nvSpPr>
          <p:spPr bwMode="auto">
            <a:xfrm>
              <a:off x="7921434" y="2591908"/>
              <a:ext cx="0" cy="457200"/>
            </a:xfrm>
            <a:prstGeom prst="line">
              <a:avLst/>
            </a:prstGeom>
            <a:noFill/>
            <a:ln w="31750">
              <a:solidFill>
                <a:srgbClr val="FF0000"/>
              </a:solidFill>
              <a:prstDash val="dash"/>
              <a:round/>
              <a:headEnd/>
              <a:tailEnd type="triangle" w="med" len="me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c04b6a45-950a-49d0-9527-9345844b3cb3"/>
            <p:cNvSpPr>
              <a:spLocks noChangeShapeType="1"/>
            </p:cNvSpPr>
            <p:nvPr/>
          </p:nvSpPr>
          <p:spPr bwMode="auto">
            <a:xfrm>
              <a:off x="3299250" y="2634358"/>
              <a:ext cx="0" cy="640080"/>
            </a:xfrm>
            <a:prstGeom prst="line">
              <a:avLst/>
            </a:prstGeom>
            <a:noFill/>
            <a:ln w="31750">
              <a:solidFill>
                <a:srgbClr val="FF0000"/>
              </a:solidFill>
              <a:prstDash val="dash"/>
              <a:round/>
              <a:headEnd type="triangle"/>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15c73018-ea53-4346-b5a5-422a994dbb9c"/>
            <p:cNvSpPr>
              <a:spLocks noChangeShapeType="1"/>
            </p:cNvSpPr>
            <p:nvPr/>
          </p:nvSpPr>
          <p:spPr bwMode="auto">
            <a:xfrm flipV="1">
              <a:off x="5415460" y="2720544"/>
              <a:ext cx="0" cy="365760"/>
            </a:xfrm>
            <a:prstGeom prst="line">
              <a:avLst/>
            </a:prstGeom>
            <a:noFill/>
            <a:ln w="31750">
              <a:solidFill>
                <a:srgbClr val="FF0000"/>
              </a:solidFill>
              <a:prstDash val="sys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8aaa49c5-3cd2-463e-943a-9714811e6838"/>
            <p:cNvSpPr>
              <a:spLocks noChangeShapeType="1"/>
            </p:cNvSpPr>
            <p:nvPr/>
          </p:nvSpPr>
          <p:spPr bwMode="auto">
            <a:xfrm>
              <a:off x="5447829" y="2705796"/>
              <a:ext cx="2194560" cy="0"/>
            </a:xfrm>
            <a:prstGeom prst="line">
              <a:avLst/>
            </a:prstGeom>
            <a:noFill/>
            <a:ln w="31750">
              <a:solidFill>
                <a:srgbClr val="FF0000"/>
              </a:solidFill>
              <a:prstDash val="sysDash"/>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02d26236-1f7e-4e11-8311-c69528a0f57c"/>
            <p:cNvSpPr>
              <a:spLocks noChangeShapeType="1"/>
            </p:cNvSpPr>
            <p:nvPr/>
          </p:nvSpPr>
          <p:spPr bwMode="auto">
            <a:xfrm>
              <a:off x="7670480" y="2727592"/>
              <a:ext cx="0" cy="320040"/>
            </a:xfrm>
            <a:prstGeom prst="line">
              <a:avLst/>
            </a:prstGeom>
            <a:noFill/>
            <a:ln w="31750">
              <a:solidFill>
                <a:srgbClr val="FF0000"/>
              </a:solidFill>
              <a:prstDash val="sysDash"/>
              <a:round/>
              <a:headEnd/>
              <a:tailEnd type="triangle" w="med" len="me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300e3c7e-d81c-4746-b746-2b4012c696a1"/>
            <p:cNvSpPr txBox="1">
              <a:spLocks noChangeArrowheads="1"/>
            </p:cNvSpPr>
            <p:nvPr/>
          </p:nvSpPr>
          <p:spPr bwMode="auto">
            <a:xfrm>
              <a:off x="3696191" y="2626192"/>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754b3bc3-5842-40fc-817b-5e49e790e21b"/>
            <p:cNvSpPr txBox="1">
              <a:spLocks noChangeArrowheads="1"/>
            </p:cNvSpPr>
            <p:nvPr/>
          </p:nvSpPr>
          <p:spPr bwMode="auto">
            <a:xfrm>
              <a:off x="5931310" y="2714638"/>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98df4e7b-2c7b-4c00-9396-5c57d790e19e"/>
            <p:cNvSpPr txBox="1">
              <a:spLocks noChangeArrowheads="1"/>
            </p:cNvSpPr>
            <p:nvPr/>
          </p:nvSpPr>
          <p:spPr bwMode="auto">
            <a:xfrm>
              <a:off x="8371114" y="5223393"/>
              <a:ext cx="1980958" cy="295417"/>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device</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0717563c-9132-4e3a-920b-8061f19b4dfc"/>
            <p:cNvSpPr>
              <a:spLocks noChangeShapeType="1"/>
            </p:cNvSpPr>
            <p:nvPr/>
          </p:nvSpPr>
          <p:spPr bwMode="gray">
            <a:xfrm>
              <a:off x="7677957" y="3970985"/>
              <a:ext cx="0" cy="792162"/>
            </a:xfrm>
            <a:prstGeom prst="line">
              <a:avLst/>
            </a:prstGeom>
            <a:noFill/>
            <a:ln w="31750">
              <a:solidFill>
                <a:srgbClr val="FF0000"/>
              </a:solidFill>
              <a:prstDash val="sysDash"/>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36e1d7fc-ebae-4b06-b485-5ea1523a9d8c"/>
            <p:cNvSpPr>
              <a:spLocks noChangeShapeType="1"/>
            </p:cNvSpPr>
            <p:nvPr/>
          </p:nvSpPr>
          <p:spPr bwMode="gray">
            <a:xfrm>
              <a:off x="7928911" y="3838253"/>
              <a:ext cx="0" cy="914400"/>
            </a:xfrm>
            <a:prstGeom prst="line">
              <a:avLst/>
            </a:prstGeom>
            <a:noFill/>
            <a:ln w="31750">
              <a:solidFill>
                <a:srgbClr val="FF0000"/>
              </a:solidFill>
              <a:prstDash val="dash"/>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dc3abf66-4d7b-4741-8448-f9c3ed51bc45"/>
            <p:cNvSpPr>
              <a:spLocks noChangeShapeType="1"/>
            </p:cNvSpPr>
            <p:nvPr/>
          </p:nvSpPr>
          <p:spPr bwMode="auto">
            <a:xfrm>
              <a:off x="3033390" y="2343131"/>
              <a:ext cx="502920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dc64dff6-b837-4895-9094-8bfc36127754"/>
            <p:cNvSpPr>
              <a:spLocks noChangeShapeType="1"/>
            </p:cNvSpPr>
            <p:nvPr/>
          </p:nvSpPr>
          <p:spPr bwMode="gray">
            <a:xfrm>
              <a:off x="3019960" y="2328383"/>
              <a:ext cx="0" cy="731520"/>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dc64dff6-b837-4895-9094-8bfc36127754"/>
            <p:cNvSpPr>
              <a:spLocks noChangeShapeType="1"/>
            </p:cNvSpPr>
            <p:nvPr/>
          </p:nvSpPr>
          <p:spPr bwMode="gray">
            <a:xfrm flipV="1">
              <a:off x="8023405" y="2328382"/>
              <a:ext cx="12370" cy="757921"/>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0d035e5c-c225-4ae9-a079-86191f8e0b90"/>
            <p:cNvSpPr txBox="1">
              <a:spLocks noChangeArrowheads="1"/>
            </p:cNvSpPr>
            <p:nvPr/>
          </p:nvSpPr>
          <p:spPr bwMode="auto">
            <a:xfrm>
              <a:off x="4320534" y="3416421"/>
              <a:ext cx="644054"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Agent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0d035e5c-c225-4ae9-a079-86191f8e0b90"/>
            <p:cNvSpPr txBox="1">
              <a:spLocks noChangeArrowheads="1"/>
            </p:cNvSpPr>
            <p:nvPr/>
          </p:nvSpPr>
          <p:spPr bwMode="auto">
            <a:xfrm>
              <a:off x="2191435" y="3416421"/>
              <a:ext cx="644054"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Agent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dc64dff6-b837-4895-9094-8bfc36127754"/>
            <p:cNvSpPr>
              <a:spLocks noChangeShapeType="1"/>
            </p:cNvSpPr>
            <p:nvPr/>
          </p:nvSpPr>
          <p:spPr bwMode="gray">
            <a:xfrm>
              <a:off x="5102637" y="2328383"/>
              <a:ext cx="0" cy="731520"/>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Groep 187"/>
            <p:cNvGrpSpPr/>
            <p:nvPr/>
          </p:nvGrpSpPr>
          <p:grpSpPr>
            <a:xfrm>
              <a:off x="2099447" y="5456799"/>
              <a:ext cx="1922156" cy="536732"/>
              <a:chOff x="1348790" y="5526075"/>
              <a:chExt cx="1922156" cy="536732"/>
            </a:xfrm>
          </p:grpSpPr>
          <p:sp>
            <p:nvSpPr>
              <p:cNvPr id="29" name="6e37974b-8f39-435b-ad4b-665c61fe9a72"/>
              <p:cNvSpPr txBox="1">
                <a:spLocks noChangeArrowheads="1"/>
              </p:cNvSpPr>
              <p:nvPr/>
            </p:nvSpPr>
            <p:spPr bwMode="auto">
              <a:xfrm>
                <a:off x="1348790" y="5526075"/>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ad3ff8a3-9fdf-4b66-b67c-0ec3283b4449"/>
              <p:cNvSpPr>
                <a:spLocks noChangeShapeType="1"/>
              </p:cNvSpPr>
              <p:nvPr/>
            </p:nvSpPr>
            <p:spPr bwMode="auto">
              <a:xfrm>
                <a:off x="2813746"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3d787423-1af5-4c86-8db1-ceab65d33764"/>
              <p:cNvSpPr>
                <a:spLocks noChangeShapeType="1"/>
              </p:cNvSpPr>
              <p:nvPr/>
            </p:nvSpPr>
            <p:spPr bwMode="auto">
              <a:xfrm>
                <a:off x="2813746"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c5f3b563-625c-4467-b3ec-d5e5741883aa"/>
              <p:cNvSpPr txBox="1">
                <a:spLocks noChangeArrowheads="1"/>
              </p:cNvSpPr>
              <p:nvPr/>
            </p:nvSpPr>
            <p:spPr bwMode="auto">
              <a:xfrm>
                <a:off x="1348790" y="5738957"/>
                <a:ext cx="768350" cy="323850"/>
              </a:xfrm>
              <a:prstGeom prst="rect">
                <a:avLst/>
              </a:prstGeom>
              <a:noFill/>
              <a:ln w="9525" algn="ctr">
                <a:noFill/>
                <a:miter lim="800000"/>
                <a:headEnd/>
                <a:tailEnd/>
              </a:ln>
            </p:spPr>
            <p:txBody>
              <a:bodyPr wrap="none" lIns="79200" tIns="39600" rIns="79200" bIns="39600">
                <a:no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Command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3" name="组合 32"/>
            <p:cNvGrpSpPr>
              <a:grpSpLocks noChangeAspect="1"/>
            </p:cNvGrpSpPr>
            <p:nvPr/>
          </p:nvGrpSpPr>
          <p:grpSpPr>
            <a:xfrm>
              <a:off x="2865026" y="3014198"/>
              <a:ext cx="844836" cy="1008000"/>
              <a:chOff x="1596351" y="1240543"/>
              <a:chExt cx="864712" cy="1031715"/>
            </a:xfrm>
          </p:grpSpPr>
          <p:grpSp>
            <p:nvGrpSpPr>
              <p:cNvPr id="34" name="组合 33"/>
              <p:cNvGrpSpPr/>
              <p:nvPr/>
            </p:nvGrpSpPr>
            <p:grpSpPr>
              <a:xfrm>
                <a:off x="1596351" y="1240543"/>
                <a:ext cx="693123" cy="1008000"/>
                <a:chOff x="1596351" y="1240543"/>
                <a:chExt cx="693123" cy="1008000"/>
              </a:xfrm>
            </p:grpSpPr>
            <p:sp>
              <p:nvSpPr>
                <p:cNvPr id="39" name="圆角矩形 3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5" name="组合 34"/>
              <p:cNvGrpSpPr/>
              <p:nvPr/>
            </p:nvGrpSpPr>
            <p:grpSpPr>
              <a:xfrm>
                <a:off x="1819353" y="1692649"/>
                <a:ext cx="641710" cy="579609"/>
                <a:chOff x="1819353" y="1692649"/>
                <a:chExt cx="641710" cy="579609"/>
              </a:xfrm>
            </p:grpSpPr>
            <p:sp>
              <p:nvSpPr>
                <p:cNvPr id="36" name="任意多边形 35"/>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圆角矩形 37"/>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45" name="Freeform 191"/>
            <p:cNvSpPr>
              <a:spLocks/>
            </p:cNvSpPr>
            <p:nvPr/>
          </p:nvSpPr>
          <p:spPr bwMode="auto">
            <a:xfrm>
              <a:off x="6092523" y="3144338"/>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6" name="组合 45"/>
            <p:cNvGrpSpPr/>
            <p:nvPr/>
          </p:nvGrpSpPr>
          <p:grpSpPr>
            <a:xfrm>
              <a:off x="4935942" y="3043311"/>
              <a:ext cx="727494" cy="1038718"/>
              <a:chOff x="9580971" y="3985830"/>
              <a:chExt cx="727494" cy="1038718"/>
            </a:xfrm>
          </p:grpSpPr>
          <p:grpSp>
            <p:nvGrpSpPr>
              <p:cNvPr id="47" name="组合 46"/>
              <p:cNvGrpSpPr/>
              <p:nvPr/>
            </p:nvGrpSpPr>
            <p:grpSpPr>
              <a:xfrm>
                <a:off x="9580971" y="3985830"/>
                <a:ext cx="693123" cy="1008000"/>
                <a:chOff x="1596351" y="1240543"/>
                <a:chExt cx="693123" cy="1008000"/>
              </a:xfrm>
            </p:grpSpPr>
            <p:sp>
              <p:nvSpPr>
                <p:cNvPr id="57" name="圆角矩形 5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矩形 6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矩形 6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8" name="组合 47"/>
              <p:cNvGrpSpPr/>
              <p:nvPr/>
            </p:nvGrpSpPr>
            <p:grpSpPr>
              <a:xfrm>
                <a:off x="9856718" y="4436505"/>
                <a:ext cx="451747" cy="588043"/>
                <a:chOff x="8356436" y="1363476"/>
                <a:chExt cx="756001" cy="984098"/>
              </a:xfrm>
            </p:grpSpPr>
            <p:grpSp>
              <p:nvGrpSpPr>
                <p:cNvPr id="49" name="组合 48"/>
                <p:cNvGrpSpPr/>
                <p:nvPr/>
              </p:nvGrpSpPr>
              <p:grpSpPr>
                <a:xfrm>
                  <a:off x="8356436" y="1363476"/>
                  <a:ext cx="756001" cy="984098"/>
                  <a:chOff x="2995127" y="697010"/>
                  <a:chExt cx="1007709" cy="1033674"/>
                </a:xfrm>
              </p:grpSpPr>
              <p:sp>
                <p:nvSpPr>
                  <p:cNvPr id="55" name="任意多边形 54"/>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椭圆 55"/>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0" name="组合 49"/>
                <p:cNvGrpSpPr/>
                <p:nvPr/>
              </p:nvGrpSpPr>
              <p:grpSpPr>
                <a:xfrm>
                  <a:off x="8580337" y="1725847"/>
                  <a:ext cx="290395" cy="422319"/>
                  <a:chOff x="1596351" y="1240543"/>
                  <a:chExt cx="693123" cy="1008000"/>
                </a:xfrm>
              </p:grpSpPr>
              <p:sp>
                <p:nvSpPr>
                  <p:cNvPr id="51" name="圆角矩形 50"/>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矩形 5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矩形 5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grpSp>
          <p:nvGrpSpPr>
            <p:cNvPr id="63" name="组合 62"/>
            <p:cNvGrpSpPr/>
            <p:nvPr/>
          </p:nvGrpSpPr>
          <p:grpSpPr>
            <a:xfrm>
              <a:off x="7379791" y="4858549"/>
              <a:ext cx="1008000" cy="936000"/>
              <a:chOff x="2731087" y="4020522"/>
              <a:chExt cx="1075940" cy="816173"/>
            </a:xfrm>
          </p:grpSpPr>
          <p:grpSp>
            <p:nvGrpSpPr>
              <p:cNvPr id="64" name="组合 63"/>
              <p:cNvGrpSpPr/>
              <p:nvPr/>
            </p:nvGrpSpPr>
            <p:grpSpPr>
              <a:xfrm>
                <a:off x="2731087" y="4020522"/>
                <a:ext cx="1075940" cy="262130"/>
                <a:chOff x="3452616" y="3954103"/>
                <a:chExt cx="2929367" cy="713678"/>
              </a:xfrm>
            </p:grpSpPr>
            <p:sp>
              <p:nvSpPr>
                <p:cNvPr id="105" name="矩形 104"/>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6" name="组合 105"/>
                <p:cNvGrpSpPr/>
                <p:nvPr/>
              </p:nvGrpSpPr>
              <p:grpSpPr>
                <a:xfrm>
                  <a:off x="3663035" y="4066044"/>
                  <a:ext cx="769434" cy="230706"/>
                  <a:chOff x="4550262" y="3256156"/>
                  <a:chExt cx="769434" cy="230706"/>
                </a:xfrm>
              </p:grpSpPr>
              <p:sp>
                <p:nvSpPr>
                  <p:cNvPr id="122" name="矩形 12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3" name="直接连接符 12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532583" y="4066044"/>
                  <a:ext cx="769434" cy="230706"/>
                  <a:chOff x="4550262" y="3256156"/>
                  <a:chExt cx="769434" cy="230706"/>
                </a:xfrm>
              </p:grpSpPr>
              <p:sp>
                <p:nvSpPr>
                  <p:cNvPr id="120" name="矩形 11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1" name="直接连接符 12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5402131" y="4066044"/>
                  <a:ext cx="769434" cy="230706"/>
                  <a:chOff x="4550262" y="3256156"/>
                  <a:chExt cx="769434" cy="230706"/>
                </a:xfrm>
              </p:grpSpPr>
              <p:sp>
                <p:nvSpPr>
                  <p:cNvPr id="118" name="矩形 11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9" name="直接连接符 11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a:off x="3663035" y="4330174"/>
                  <a:ext cx="769434" cy="230706"/>
                  <a:chOff x="4550262" y="3256156"/>
                  <a:chExt cx="769434" cy="230706"/>
                </a:xfrm>
              </p:grpSpPr>
              <p:sp>
                <p:nvSpPr>
                  <p:cNvPr id="116" name="矩形 11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7" name="直接连接符 11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4532583" y="4330174"/>
                  <a:ext cx="769434" cy="230706"/>
                  <a:chOff x="4550262" y="3256156"/>
                  <a:chExt cx="769434" cy="230706"/>
                </a:xfrm>
              </p:grpSpPr>
              <p:sp>
                <p:nvSpPr>
                  <p:cNvPr id="114" name="矩形 11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5" name="直接连接符 11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5402131" y="4330174"/>
                  <a:ext cx="769434" cy="230706"/>
                  <a:chOff x="4550262" y="3256156"/>
                  <a:chExt cx="769434" cy="230706"/>
                </a:xfrm>
              </p:grpSpPr>
              <p:sp>
                <p:nvSpPr>
                  <p:cNvPr id="112" name="矩形 11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3" name="直接连接符 11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2731087" y="4297543"/>
                <a:ext cx="1075940" cy="262130"/>
                <a:chOff x="3452616" y="3954103"/>
                <a:chExt cx="2929367" cy="713678"/>
              </a:xfrm>
            </p:grpSpPr>
            <p:sp>
              <p:nvSpPr>
                <p:cNvPr id="86" name="矩形 85"/>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7" name="组合 86"/>
                <p:cNvGrpSpPr/>
                <p:nvPr/>
              </p:nvGrpSpPr>
              <p:grpSpPr>
                <a:xfrm>
                  <a:off x="3663035" y="4066044"/>
                  <a:ext cx="769434" cy="230706"/>
                  <a:chOff x="4550262" y="3256156"/>
                  <a:chExt cx="769434" cy="230706"/>
                </a:xfrm>
              </p:grpSpPr>
              <p:sp>
                <p:nvSpPr>
                  <p:cNvPr id="103" name="矩形 10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4" name="直接连接符 10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4532583" y="4066044"/>
                  <a:ext cx="769434" cy="230706"/>
                  <a:chOff x="4550262" y="3256156"/>
                  <a:chExt cx="769434" cy="230706"/>
                </a:xfrm>
              </p:grpSpPr>
              <p:sp>
                <p:nvSpPr>
                  <p:cNvPr id="101" name="矩形 10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2" name="直接连接符 10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5402131" y="4066044"/>
                  <a:ext cx="769434" cy="230706"/>
                  <a:chOff x="4550262" y="3256156"/>
                  <a:chExt cx="769434" cy="230706"/>
                </a:xfrm>
              </p:grpSpPr>
              <p:sp>
                <p:nvSpPr>
                  <p:cNvPr id="99" name="矩形 9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0" name="直接连接符 9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3663035" y="4330174"/>
                  <a:ext cx="769434" cy="230706"/>
                  <a:chOff x="4550262" y="3256156"/>
                  <a:chExt cx="769434" cy="230706"/>
                </a:xfrm>
              </p:grpSpPr>
              <p:sp>
                <p:nvSpPr>
                  <p:cNvPr id="97" name="矩形 9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8" name="直接连接符 9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4532583" y="4330174"/>
                  <a:ext cx="769434" cy="230706"/>
                  <a:chOff x="4550262" y="3256156"/>
                  <a:chExt cx="769434" cy="230706"/>
                </a:xfrm>
              </p:grpSpPr>
              <p:sp>
                <p:nvSpPr>
                  <p:cNvPr id="95" name="矩形 9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6" name="直接连接符 9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5402131" y="4330174"/>
                  <a:ext cx="769434" cy="230706"/>
                  <a:chOff x="4550262" y="3256156"/>
                  <a:chExt cx="769434" cy="230706"/>
                </a:xfrm>
              </p:grpSpPr>
              <p:sp>
                <p:nvSpPr>
                  <p:cNvPr id="93" name="矩形 9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4" name="直接连接符 9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6" name="组合 65"/>
              <p:cNvGrpSpPr/>
              <p:nvPr/>
            </p:nvGrpSpPr>
            <p:grpSpPr>
              <a:xfrm>
                <a:off x="2731087" y="4574565"/>
                <a:ext cx="1075940" cy="262130"/>
                <a:chOff x="3452616" y="3954103"/>
                <a:chExt cx="2929367" cy="713678"/>
              </a:xfrm>
            </p:grpSpPr>
            <p:sp>
              <p:nvSpPr>
                <p:cNvPr id="67" name="矩形 66"/>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8" name="组合 67"/>
                <p:cNvGrpSpPr/>
                <p:nvPr/>
              </p:nvGrpSpPr>
              <p:grpSpPr>
                <a:xfrm>
                  <a:off x="3663035" y="4066044"/>
                  <a:ext cx="769434" cy="230706"/>
                  <a:chOff x="4550262" y="3256156"/>
                  <a:chExt cx="769434" cy="230706"/>
                </a:xfrm>
              </p:grpSpPr>
              <p:sp>
                <p:nvSpPr>
                  <p:cNvPr id="84" name="矩形 8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5" name="直接连接符 8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532583" y="4066044"/>
                  <a:ext cx="769434" cy="230706"/>
                  <a:chOff x="4550262" y="3256156"/>
                  <a:chExt cx="769434" cy="230706"/>
                </a:xfrm>
              </p:grpSpPr>
              <p:sp>
                <p:nvSpPr>
                  <p:cNvPr id="82" name="矩形 8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3" name="直接连接符 8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402131" y="4066044"/>
                  <a:ext cx="769434" cy="230706"/>
                  <a:chOff x="4550262" y="3256156"/>
                  <a:chExt cx="769434" cy="230706"/>
                </a:xfrm>
              </p:grpSpPr>
              <p:sp>
                <p:nvSpPr>
                  <p:cNvPr id="80" name="矩形 7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1" name="直接连接符 8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3663035" y="4330174"/>
                  <a:ext cx="769434" cy="230706"/>
                  <a:chOff x="4550262" y="3256156"/>
                  <a:chExt cx="769434" cy="230706"/>
                </a:xfrm>
              </p:grpSpPr>
              <p:sp>
                <p:nvSpPr>
                  <p:cNvPr id="78" name="矩形 7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9" name="直接连接符 7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4532583" y="4330174"/>
                  <a:ext cx="769434" cy="230706"/>
                  <a:chOff x="4550262" y="3256156"/>
                  <a:chExt cx="769434" cy="230706"/>
                </a:xfrm>
              </p:grpSpPr>
              <p:sp>
                <p:nvSpPr>
                  <p:cNvPr id="76" name="矩形 7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7" name="直接连接符 7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5402131" y="4330174"/>
                  <a:ext cx="769434" cy="230706"/>
                  <a:chOff x="4550262" y="3256156"/>
                  <a:chExt cx="769434" cy="230706"/>
                </a:xfrm>
              </p:grpSpPr>
              <p:sp>
                <p:nvSpPr>
                  <p:cNvPr id="74" name="矩形 7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5" name="直接连接符 7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124" name="组合 123"/>
            <p:cNvGrpSpPr/>
            <p:nvPr/>
          </p:nvGrpSpPr>
          <p:grpSpPr>
            <a:xfrm>
              <a:off x="7563076" y="3131069"/>
              <a:ext cx="562498" cy="872376"/>
              <a:chOff x="1596351" y="1240543"/>
              <a:chExt cx="693123" cy="1008000"/>
            </a:xfrm>
          </p:grpSpPr>
          <p:sp>
            <p:nvSpPr>
              <p:cNvPr id="125" name="圆角矩形 124"/>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1" name="组合 130"/>
            <p:cNvGrpSpPr/>
            <p:nvPr/>
          </p:nvGrpSpPr>
          <p:grpSpPr>
            <a:xfrm>
              <a:off x="5892046" y="1527904"/>
              <a:ext cx="203633" cy="604473"/>
              <a:chOff x="3939910" y="1151257"/>
              <a:chExt cx="247916" cy="735926"/>
            </a:xfrm>
          </p:grpSpPr>
          <p:sp>
            <p:nvSpPr>
              <p:cNvPr id="132" name="圆角矩形 131"/>
              <p:cNvSpPr/>
              <p:nvPr/>
            </p:nvSpPr>
            <p:spPr>
              <a:xfrm>
                <a:off x="3939910" y="1151257"/>
                <a:ext cx="247916" cy="45720"/>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3" name="组合 132"/>
              <p:cNvGrpSpPr/>
              <p:nvPr/>
            </p:nvGrpSpPr>
            <p:grpSpPr>
              <a:xfrm>
                <a:off x="3969717" y="1779183"/>
                <a:ext cx="188302" cy="108000"/>
                <a:chOff x="3934613" y="1798115"/>
                <a:chExt cx="188302" cy="108000"/>
              </a:xfrm>
            </p:grpSpPr>
            <p:sp>
              <p:nvSpPr>
                <p:cNvPr id="134" name="矩形 133"/>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矩形 135"/>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7" name="矩形 136"/>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矩形 137"/>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39" name="组合 138"/>
            <p:cNvGrpSpPr>
              <a:grpSpLocks noChangeAspect="1"/>
            </p:cNvGrpSpPr>
            <p:nvPr/>
          </p:nvGrpSpPr>
          <p:grpSpPr>
            <a:xfrm>
              <a:off x="5415460" y="1296842"/>
              <a:ext cx="1008000" cy="778085"/>
              <a:chOff x="865441" y="1926441"/>
              <a:chExt cx="1026340" cy="792242"/>
            </a:xfrm>
          </p:grpSpPr>
          <p:grpSp>
            <p:nvGrpSpPr>
              <p:cNvPr id="140" name="组合 139"/>
              <p:cNvGrpSpPr/>
              <p:nvPr/>
            </p:nvGrpSpPr>
            <p:grpSpPr>
              <a:xfrm>
                <a:off x="1542973" y="1926441"/>
                <a:ext cx="348808" cy="789861"/>
                <a:chOff x="3851537" y="1003002"/>
                <a:chExt cx="424662" cy="961629"/>
              </a:xfrm>
            </p:grpSpPr>
            <p:sp>
              <p:nvSpPr>
                <p:cNvPr id="145" name="圆角矩形 144"/>
                <p:cNvSpPr/>
                <p:nvPr/>
              </p:nvSpPr>
              <p:spPr>
                <a:xfrm>
                  <a:off x="3851537" y="1003002"/>
                  <a:ext cx="424662" cy="961629"/>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6" name="组合 145"/>
                <p:cNvGrpSpPr/>
                <p:nvPr/>
              </p:nvGrpSpPr>
              <p:grpSpPr>
                <a:xfrm>
                  <a:off x="3939910" y="1151256"/>
                  <a:ext cx="247916" cy="157787"/>
                  <a:chOff x="3939910" y="1151256"/>
                  <a:chExt cx="247916" cy="157787"/>
                </a:xfrm>
              </p:grpSpPr>
              <p:sp>
                <p:nvSpPr>
                  <p:cNvPr id="153" name="圆角矩形 152"/>
                  <p:cNvSpPr/>
                  <p:nvPr/>
                </p:nvSpPr>
                <p:spPr>
                  <a:xfrm>
                    <a:off x="3939910" y="1151256"/>
                    <a:ext cx="247916" cy="45719"/>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4" name="椭圆 153"/>
                  <p:cNvSpPr/>
                  <p:nvPr/>
                </p:nvSpPr>
                <p:spPr>
                  <a:xfrm>
                    <a:off x="4142107" y="12633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7" name="组合 146"/>
                <p:cNvGrpSpPr/>
                <p:nvPr/>
              </p:nvGrpSpPr>
              <p:grpSpPr>
                <a:xfrm>
                  <a:off x="3969717" y="1779183"/>
                  <a:ext cx="188302" cy="108000"/>
                  <a:chOff x="3934613" y="1798115"/>
                  <a:chExt cx="188302" cy="108000"/>
                </a:xfrm>
              </p:grpSpPr>
              <p:sp>
                <p:nvSpPr>
                  <p:cNvPr id="148" name="矩形 147"/>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矩形 148"/>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41" name="矩形 140"/>
              <p:cNvSpPr/>
              <p:nvPr/>
            </p:nvSpPr>
            <p:spPr>
              <a:xfrm>
                <a:off x="1126105" y="2630135"/>
                <a:ext cx="191174" cy="8854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2" name="组合 141"/>
              <p:cNvGrpSpPr/>
              <p:nvPr/>
            </p:nvGrpSpPr>
            <p:grpSpPr>
              <a:xfrm>
                <a:off x="865441" y="2097381"/>
                <a:ext cx="712502" cy="525696"/>
                <a:chOff x="2367195" y="2181956"/>
                <a:chExt cx="712502" cy="525696"/>
              </a:xfrm>
            </p:grpSpPr>
            <p:sp>
              <p:nvSpPr>
                <p:cNvPr id="143" name="圆角矩形 142"/>
                <p:cNvSpPr/>
                <p:nvPr/>
              </p:nvSpPr>
              <p:spPr>
                <a:xfrm>
                  <a:off x="2367195" y="2181956"/>
                  <a:ext cx="712502" cy="525696"/>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圆角矩形 143"/>
                <p:cNvSpPr/>
                <p:nvPr/>
              </p:nvSpPr>
              <p:spPr>
                <a:xfrm>
                  <a:off x="2396505" y="2213551"/>
                  <a:ext cx="653883" cy="462506"/>
                </a:xfrm>
                <a:prstGeom prst="roundRect">
                  <a:avLst>
                    <a:gd name="adj" fmla="val 5010"/>
                  </a:avLst>
                </a:prstGeom>
                <a:solidFill>
                  <a:schemeClr val="bg1"/>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Tree>
    <p:extLst>
      <p:ext uri="{BB962C8B-B14F-4D97-AF65-F5344CB8AC3E}">
        <p14:creationId xmlns:p14="http://schemas.microsoft.com/office/powerpoint/2010/main" val="4185353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cs typeface="Huawei Sans" panose="020C0503030203020204" pitchFamily="34" charset="0"/>
                <a:sym typeface="Huawei Sans" panose="020C0503030203020204" pitchFamily="34" charset="0"/>
              </a:rPr>
              <a:t>LAN-Free</a:t>
            </a:r>
            <a:endParaRPr lang="en-US" altLang="zh-CN" dirty="0">
              <a:cs typeface="Huawei Sans" panose="020C0503030203020204" pitchFamily="34" charset="0"/>
              <a:sym typeface="Huawei Sans" panose="020C0503030203020204" pitchFamily="34" charset="0"/>
            </a:endParaRPr>
          </a:p>
        </p:txBody>
      </p:sp>
      <p:grpSp>
        <p:nvGrpSpPr>
          <p:cNvPr id="137" name="组合 136"/>
          <p:cNvGrpSpPr/>
          <p:nvPr/>
        </p:nvGrpSpPr>
        <p:grpSpPr>
          <a:xfrm>
            <a:off x="2060744" y="1152095"/>
            <a:ext cx="8784630" cy="4400045"/>
            <a:chOff x="2208439" y="1537403"/>
            <a:chExt cx="8784630" cy="4400045"/>
          </a:xfrm>
        </p:grpSpPr>
        <p:sp>
          <p:nvSpPr>
            <p:cNvPr id="3" name="67b9bb78-6cd8-48df-ae06-1e8167754e6e"/>
            <p:cNvSpPr>
              <a:spLocks noChangeShapeType="1"/>
            </p:cNvSpPr>
            <p:nvPr/>
          </p:nvSpPr>
          <p:spPr bwMode="auto">
            <a:xfrm flipH="1">
              <a:off x="3808060" y="3946913"/>
              <a:ext cx="1210969" cy="527783"/>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19030" y="3946913"/>
              <a:ext cx="1183406" cy="56270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3df9af69-fd68-4a3d-bdd1-65592688b457"/>
            <p:cNvSpPr>
              <a:spLocks noChangeShapeType="1"/>
            </p:cNvSpPr>
            <p:nvPr/>
          </p:nvSpPr>
          <p:spPr bwMode="auto">
            <a:xfrm>
              <a:off x="8008149" y="1702044"/>
              <a:ext cx="20536" cy="236772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a:off x="5760489" y="3046745"/>
              <a:ext cx="2146501"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34265"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22692" y="2328952"/>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553825"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a4a8efa6-90ef-4a04-833d-84035375d86c"/>
            <p:cNvSpPr>
              <a:spLocks noChangeShapeType="1"/>
            </p:cNvSpPr>
            <p:nvPr/>
          </p:nvSpPr>
          <p:spPr bwMode="auto">
            <a:xfrm>
              <a:off x="2908702" y="3046744"/>
              <a:ext cx="1443995"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70"/>
            <p:cNvSpPr>
              <a:spLocks/>
            </p:cNvSpPr>
            <p:nvPr/>
          </p:nvSpPr>
          <p:spPr bwMode="auto">
            <a:xfrm>
              <a:off x="4168149" y="3527956"/>
              <a:ext cx="1778522" cy="837912"/>
            </a:xfrm>
            <a:custGeom>
              <a:avLst/>
              <a:gdLst>
                <a:gd name="T0" fmla="*/ 17987 w 1080"/>
                <a:gd name="T1" fmla="*/ 6329 h 791"/>
                <a:gd name="T2" fmla="*/ 17706 w 1080"/>
                <a:gd name="T3" fmla="*/ 5840 h 791"/>
                <a:gd name="T4" fmla="*/ 17244 w 1080"/>
                <a:gd name="T5" fmla="*/ 5435 h 791"/>
                <a:gd name="T6" fmla="*/ 17314 w 1080"/>
                <a:gd name="T7" fmla="*/ 5175 h 791"/>
                <a:gd name="T8" fmla="*/ 17351 w 1080"/>
                <a:gd name="T9" fmla="*/ 4914 h 791"/>
                <a:gd name="T10" fmla="*/ 17216 w 1080"/>
                <a:gd name="T11" fmla="*/ 4217 h 791"/>
                <a:gd name="T12" fmla="*/ 16180 w 1080"/>
                <a:gd name="T13" fmla="*/ 3040 h 791"/>
                <a:gd name="T14" fmla="*/ 14346 w 1080"/>
                <a:gd name="T15" fmla="*/ 2369 h 791"/>
                <a:gd name="T16" fmla="*/ 13123 w 1080"/>
                <a:gd name="T17" fmla="*/ 1292 h 791"/>
                <a:gd name="T18" fmla="*/ 11437 w 1080"/>
                <a:gd name="T19" fmla="*/ 262 h 791"/>
                <a:gd name="T20" fmla="*/ 8984 w 1080"/>
                <a:gd name="T21" fmla="*/ 16 h 791"/>
                <a:gd name="T22" fmla="*/ 7193 w 1080"/>
                <a:gd name="T23" fmla="*/ 378 h 791"/>
                <a:gd name="T24" fmla="*/ 5782 w 1080"/>
                <a:gd name="T25" fmla="*/ 1155 h 791"/>
                <a:gd name="T26" fmla="*/ 5024 w 1080"/>
                <a:gd name="T27" fmla="*/ 1832 h 791"/>
                <a:gd name="T28" fmla="*/ 4673 w 1080"/>
                <a:gd name="T29" fmla="*/ 1831 h 791"/>
                <a:gd name="T30" fmla="*/ 4293 w 1080"/>
                <a:gd name="T31" fmla="*/ 1832 h 791"/>
                <a:gd name="T32" fmla="*/ 2459 w 1080"/>
                <a:gd name="T33" fmla="*/ 2200 h 791"/>
                <a:gd name="T34" fmla="*/ 603 w 1080"/>
                <a:gd name="T35" fmla="*/ 3341 h 791"/>
                <a:gd name="T36" fmla="*/ 0 w 1080"/>
                <a:gd name="T37" fmla="*/ 4919 h 791"/>
                <a:gd name="T38" fmla="*/ 315 w 1080"/>
                <a:gd name="T39" fmla="*/ 5792 h 791"/>
                <a:gd name="T40" fmla="*/ 1069 w 1080"/>
                <a:gd name="T41" fmla="*/ 6531 h 791"/>
                <a:gd name="T42" fmla="*/ 1525 w 1080"/>
                <a:gd name="T43" fmla="*/ 7070 h 791"/>
                <a:gd name="T44" fmla="*/ 1003 w 1080"/>
                <a:gd name="T45" fmla="*/ 7647 h 791"/>
                <a:gd name="T46" fmla="*/ 772 w 1080"/>
                <a:gd name="T47" fmla="*/ 8307 h 791"/>
                <a:gd name="T48" fmla="*/ 1125 w 1080"/>
                <a:gd name="T49" fmla="*/ 9320 h 791"/>
                <a:gd name="T50" fmla="*/ 2415 w 1080"/>
                <a:gd name="T51" fmla="*/ 10151 h 791"/>
                <a:gd name="T52" fmla="*/ 4321 w 1080"/>
                <a:gd name="T53" fmla="*/ 10385 h 791"/>
                <a:gd name="T54" fmla="*/ 4386 w 1080"/>
                <a:gd name="T55" fmla="*/ 10364 h 791"/>
                <a:gd name="T56" fmla="*/ 4473 w 1080"/>
                <a:gd name="T57" fmla="*/ 10364 h 791"/>
                <a:gd name="T58" fmla="*/ 4510 w 1080"/>
                <a:gd name="T59" fmla="*/ 10385 h 791"/>
                <a:gd name="T60" fmla="*/ 4510 w 1080"/>
                <a:gd name="T61" fmla="*/ 10439 h 791"/>
                <a:gd name="T62" fmla="*/ 4510 w 1080"/>
                <a:gd name="T63" fmla="*/ 10499 h 791"/>
                <a:gd name="T64" fmla="*/ 4845 w 1080"/>
                <a:gd name="T65" fmla="*/ 11299 h 791"/>
                <a:gd name="T66" fmla="*/ 6068 w 1080"/>
                <a:gd name="T67" fmla="*/ 12094 h 791"/>
                <a:gd name="T68" fmla="*/ 7910 w 1080"/>
                <a:gd name="T69" fmla="*/ 12307 h 791"/>
                <a:gd name="T70" fmla="*/ 9207 w 1080"/>
                <a:gd name="T71" fmla="*/ 12032 h 791"/>
                <a:gd name="T72" fmla="*/ 10204 w 1080"/>
                <a:gd name="T73" fmla="*/ 11483 h 791"/>
                <a:gd name="T74" fmla="*/ 10884 w 1080"/>
                <a:gd name="T75" fmla="*/ 11078 h 791"/>
                <a:gd name="T76" fmla="*/ 11580 w 1080"/>
                <a:gd name="T77" fmla="*/ 11237 h 791"/>
                <a:gd name="T78" fmla="*/ 12326 w 1080"/>
                <a:gd name="T79" fmla="*/ 11265 h 791"/>
                <a:gd name="T80" fmla="*/ 13831 w 1080"/>
                <a:gd name="T81" fmla="*/ 11003 h 791"/>
                <a:gd name="T82" fmla="*/ 15186 w 1080"/>
                <a:gd name="T83" fmla="*/ 10179 h 791"/>
                <a:gd name="T84" fmla="*/ 15643 w 1080"/>
                <a:gd name="T85" fmla="*/ 9008 h 791"/>
                <a:gd name="T86" fmla="*/ 15643 w 1080"/>
                <a:gd name="T87" fmla="*/ 8927 h 791"/>
                <a:gd name="T88" fmla="*/ 15627 w 1080"/>
                <a:gd name="T89" fmla="*/ 8880 h 791"/>
                <a:gd name="T90" fmla="*/ 16144 w 1080"/>
                <a:gd name="T91" fmla="*/ 8693 h 791"/>
                <a:gd name="T92" fmla="*/ 17441 w 1080"/>
                <a:gd name="T93" fmla="*/ 8028 h 791"/>
                <a:gd name="T94" fmla="*/ 18059 w 1080"/>
                <a:gd name="T95" fmla="*/ 7046 h 7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0"/>
                <a:gd name="T145" fmla="*/ 0 h 791"/>
                <a:gd name="T146" fmla="*/ 1080 w 1080"/>
                <a:gd name="T147" fmla="*/ 791 h 7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0" h="791">
                  <a:moveTo>
                    <a:pt x="1079" y="428"/>
                  </a:moveTo>
                  <a:lnTo>
                    <a:pt x="1076" y="417"/>
                  </a:lnTo>
                  <a:lnTo>
                    <a:pt x="1073" y="406"/>
                  </a:lnTo>
                  <a:lnTo>
                    <a:pt x="1069" y="395"/>
                  </a:lnTo>
                  <a:lnTo>
                    <a:pt x="1063" y="385"/>
                  </a:lnTo>
                  <a:lnTo>
                    <a:pt x="1056" y="375"/>
                  </a:lnTo>
                  <a:lnTo>
                    <a:pt x="1048" y="366"/>
                  </a:lnTo>
                  <a:lnTo>
                    <a:pt x="1038" y="358"/>
                  </a:lnTo>
                  <a:lnTo>
                    <a:pt x="1029" y="349"/>
                  </a:lnTo>
                  <a:lnTo>
                    <a:pt x="1030" y="344"/>
                  </a:lnTo>
                  <a:lnTo>
                    <a:pt x="1032" y="339"/>
                  </a:lnTo>
                  <a:lnTo>
                    <a:pt x="1033" y="332"/>
                  </a:lnTo>
                  <a:lnTo>
                    <a:pt x="1034" y="327"/>
                  </a:lnTo>
                  <a:lnTo>
                    <a:pt x="1034" y="320"/>
                  </a:lnTo>
                  <a:lnTo>
                    <a:pt x="1035" y="315"/>
                  </a:lnTo>
                  <a:lnTo>
                    <a:pt x="1035" y="308"/>
                  </a:lnTo>
                  <a:lnTo>
                    <a:pt x="1034" y="302"/>
                  </a:lnTo>
                  <a:lnTo>
                    <a:pt x="1027" y="271"/>
                  </a:lnTo>
                  <a:lnTo>
                    <a:pt x="1013" y="243"/>
                  </a:lnTo>
                  <a:lnTo>
                    <a:pt x="993" y="217"/>
                  </a:lnTo>
                  <a:lnTo>
                    <a:pt x="965" y="195"/>
                  </a:lnTo>
                  <a:lnTo>
                    <a:pt x="934" y="176"/>
                  </a:lnTo>
                  <a:lnTo>
                    <a:pt x="896" y="161"/>
                  </a:lnTo>
                  <a:lnTo>
                    <a:pt x="856" y="152"/>
                  </a:lnTo>
                  <a:lnTo>
                    <a:pt x="812" y="146"/>
                  </a:lnTo>
                  <a:lnTo>
                    <a:pt x="801" y="113"/>
                  </a:lnTo>
                  <a:lnTo>
                    <a:pt x="783" y="83"/>
                  </a:lnTo>
                  <a:lnTo>
                    <a:pt x="756" y="56"/>
                  </a:lnTo>
                  <a:lnTo>
                    <a:pt x="721" y="34"/>
                  </a:lnTo>
                  <a:lnTo>
                    <a:pt x="682" y="17"/>
                  </a:lnTo>
                  <a:lnTo>
                    <a:pt x="636" y="5"/>
                  </a:lnTo>
                  <a:lnTo>
                    <a:pt x="588" y="0"/>
                  </a:lnTo>
                  <a:lnTo>
                    <a:pt x="536" y="1"/>
                  </a:lnTo>
                  <a:lnTo>
                    <a:pt x="498" y="5"/>
                  </a:lnTo>
                  <a:lnTo>
                    <a:pt x="462" y="14"/>
                  </a:lnTo>
                  <a:lnTo>
                    <a:pt x="429" y="24"/>
                  </a:lnTo>
                  <a:lnTo>
                    <a:pt x="397" y="39"/>
                  </a:lnTo>
                  <a:lnTo>
                    <a:pt x="370" y="56"/>
                  </a:lnTo>
                  <a:lnTo>
                    <a:pt x="345" y="74"/>
                  </a:lnTo>
                  <a:lnTo>
                    <a:pt x="324" y="96"/>
                  </a:lnTo>
                  <a:lnTo>
                    <a:pt x="308" y="118"/>
                  </a:lnTo>
                  <a:lnTo>
                    <a:pt x="300" y="118"/>
                  </a:lnTo>
                  <a:lnTo>
                    <a:pt x="294" y="118"/>
                  </a:lnTo>
                  <a:lnTo>
                    <a:pt x="286" y="117"/>
                  </a:lnTo>
                  <a:lnTo>
                    <a:pt x="279" y="117"/>
                  </a:lnTo>
                  <a:lnTo>
                    <a:pt x="271" y="117"/>
                  </a:lnTo>
                  <a:lnTo>
                    <a:pt x="264" y="118"/>
                  </a:lnTo>
                  <a:lnTo>
                    <a:pt x="256" y="118"/>
                  </a:lnTo>
                  <a:lnTo>
                    <a:pt x="248" y="118"/>
                  </a:lnTo>
                  <a:lnTo>
                    <a:pt x="196" y="127"/>
                  </a:lnTo>
                  <a:lnTo>
                    <a:pt x="147" y="141"/>
                  </a:lnTo>
                  <a:lnTo>
                    <a:pt x="104" y="160"/>
                  </a:lnTo>
                  <a:lnTo>
                    <a:pt x="67" y="185"/>
                  </a:lnTo>
                  <a:lnTo>
                    <a:pt x="36" y="214"/>
                  </a:lnTo>
                  <a:lnTo>
                    <a:pt x="15" y="245"/>
                  </a:lnTo>
                  <a:lnTo>
                    <a:pt x="3" y="280"/>
                  </a:lnTo>
                  <a:lnTo>
                    <a:pt x="0" y="316"/>
                  </a:lnTo>
                  <a:lnTo>
                    <a:pt x="3" y="335"/>
                  </a:lnTo>
                  <a:lnTo>
                    <a:pt x="9" y="355"/>
                  </a:lnTo>
                  <a:lnTo>
                    <a:pt x="19" y="372"/>
                  </a:lnTo>
                  <a:lnTo>
                    <a:pt x="31" y="390"/>
                  </a:lnTo>
                  <a:lnTo>
                    <a:pt x="46" y="405"/>
                  </a:lnTo>
                  <a:lnTo>
                    <a:pt x="64" y="419"/>
                  </a:lnTo>
                  <a:lnTo>
                    <a:pt x="83" y="432"/>
                  </a:lnTo>
                  <a:lnTo>
                    <a:pt x="105" y="443"/>
                  </a:lnTo>
                  <a:lnTo>
                    <a:pt x="91" y="454"/>
                  </a:lnTo>
                  <a:lnTo>
                    <a:pt x="79" y="466"/>
                  </a:lnTo>
                  <a:lnTo>
                    <a:pt x="69" y="478"/>
                  </a:lnTo>
                  <a:lnTo>
                    <a:pt x="60" y="491"/>
                  </a:lnTo>
                  <a:lnTo>
                    <a:pt x="54" y="505"/>
                  </a:lnTo>
                  <a:lnTo>
                    <a:pt x="49" y="518"/>
                  </a:lnTo>
                  <a:lnTo>
                    <a:pt x="46" y="533"/>
                  </a:lnTo>
                  <a:lnTo>
                    <a:pt x="47" y="547"/>
                  </a:lnTo>
                  <a:lnTo>
                    <a:pt x="53" y="574"/>
                  </a:lnTo>
                  <a:lnTo>
                    <a:pt x="67" y="598"/>
                  </a:lnTo>
                  <a:lnTo>
                    <a:pt x="88" y="620"/>
                  </a:lnTo>
                  <a:lnTo>
                    <a:pt x="114" y="637"/>
                  </a:lnTo>
                  <a:lnTo>
                    <a:pt x="144" y="651"/>
                  </a:lnTo>
                  <a:lnTo>
                    <a:pt x="179" y="661"/>
                  </a:lnTo>
                  <a:lnTo>
                    <a:pt x="217" y="666"/>
                  </a:lnTo>
                  <a:lnTo>
                    <a:pt x="258" y="666"/>
                  </a:lnTo>
                  <a:lnTo>
                    <a:pt x="259" y="666"/>
                  </a:lnTo>
                  <a:lnTo>
                    <a:pt x="260" y="666"/>
                  </a:lnTo>
                  <a:lnTo>
                    <a:pt x="262" y="665"/>
                  </a:lnTo>
                  <a:lnTo>
                    <a:pt x="264" y="665"/>
                  </a:lnTo>
                  <a:lnTo>
                    <a:pt x="265" y="665"/>
                  </a:lnTo>
                  <a:lnTo>
                    <a:pt x="267" y="665"/>
                  </a:lnTo>
                  <a:lnTo>
                    <a:pt x="268" y="665"/>
                  </a:lnTo>
                  <a:lnTo>
                    <a:pt x="269" y="665"/>
                  </a:lnTo>
                  <a:lnTo>
                    <a:pt x="269" y="666"/>
                  </a:lnTo>
                  <a:lnTo>
                    <a:pt x="269" y="667"/>
                  </a:lnTo>
                  <a:lnTo>
                    <a:pt x="269" y="669"/>
                  </a:lnTo>
                  <a:lnTo>
                    <a:pt x="269" y="670"/>
                  </a:lnTo>
                  <a:lnTo>
                    <a:pt x="269" y="672"/>
                  </a:lnTo>
                  <a:lnTo>
                    <a:pt x="269" y="673"/>
                  </a:lnTo>
                  <a:lnTo>
                    <a:pt x="269" y="674"/>
                  </a:lnTo>
                  <a:lnTo>
                    <a:pt x="269" y="676"/>
                  </a:lnTo>
                  <a:lnTo>
                    <a:pt x="275" y="701"/>
                  </a:lnTo>
                  <a:lnTo>
                    <a:pt x="289" y="725"/>
                  </a:lnTo>
                  <a:lnTo>
                    <a:pt x="308" y="745"/>
                  </a:lnTo>
                  <a:lnTo>
                    <a:pt x="333" y="762"/>
                  </a:lnTo>
                  <a:lnTo>
                    <a:pt x="362" y="776"/>
                  </a:lnTo>
                  <a:lnTo>
                    <a:pt x="396" y="785"/>
                  </a:lnTo>
                  <a:lnTo>
                    <a:pt x="433" y="790"/>
                  </a:lnTo>
                  <a:lnTo>
                    <a:pt x="472" y="790"/>
                  </a:lnTo>
                  <a:lnTo>
                    <a:pt x="499" y="786"/>
                  </a:lnTo>
                  <a:lnTo>
                    <a:pt x="524" y="780"/>
                  </a:lnTo>
                  <a:lnTo>
                    <a:pt x="549" y="772"/>
                  </a:lnTo>
                  <a:lnTo>
                    <a:pt x="571" y="762"/>
                  </a:lnTo>
                  <a:lnTo>
                    <a:pt x="592" y="750"/>
                  </a:lnTo>
                  <a:lnTo>
                    <a:pt x="609" y="737"/>
                  </a:lnTo>
                  <a:lnTo>
                    <a:pt x="624" y="722"/>
                  </a:lnTo>
                  <a:lnTo>
                    <a:pt x="636" y="707"/>
                  </a:lnTo>
                  <a:lnTo>
                    <a:pt x="649" y="711"/>
                  </a:lnTo>
                  <a:lnTo>
                    <a:pt x="662" y="715"/>
                  </a:lnTo>
                  <a:lnTo>
                    <a:pt x="676" y="718"/>
                  </a:lnTo>
                  <a:lnTo>
                    <a:pt x="691" y="721"/>
                  </a:lnTo>
                  <a:lnTo>
                    <a:pt x="705" y="722"/>
                  </a:lnTo>
                  <a:lnTo>
                    <a:pt x="720" y="723"/>
                  </a:lnTo>
                  <a:lnTo>
                    <a:pt x="735" y="723"/>
                  </a:lnTo>
                  <a:lnTo>
                    <a:pt x="751" y="722"/>
                  </a:lnTo>
                  <a:lnTo>
                    <a:pt x="789" y="717"/>
                  </a:lnTo>
                  <a:lnTo>
                    <a:pt x="825" y="706"/>
                  </a:lnTo>
                  <a:lnTo>
                    <a:pt x="857" y="692"/>
                  </a:lnTo>
                  <a:lnTo>
                    <a:pt x="884" y="673"/>
                  </a:lnTo>
                  <a:lnTo>
                    <a:pt x="906" y="653"/>
                  </a:lnTo>
                  <a:lnTo>
                    <a:pt x="922" y="630"/>
                  </a:lnTo>
                  <a:lnTo>
                    <a:pt x="932" y="604"/>
                  </a:lnTo>
                  <a:lnTo>
                    <a:pt x="933" y="578"/>
                  </a:lnTo>
                  <a:lnTo>
                    <a:pt x="933" y="577"/>
                  </a:lnTo>
                  <a:lnTo>
                    <a:pt x="933" y="575"/>
                  </a:lnTo>
                  <a:lnTo>
                    <a:pt x="933" y="573"/>
                  </a:lnTo>
                  <a:lnTo>
                    <a:pt x="933" y="572"/>
                  </a:lnTo>
                  <a:lnTo>
                    <a:pt x="932" y="571"/>
                  </a:lnTo>
                  <a:lnTo>
                    <a:pt x="932" y="570"/>
                  </a:lnTo>
                  <a:lnTo>
                    <a:pt x="932" y="569"/>
                  </a:lnTo>
                  <a:lnTo>
                    <a:pt x="932" y="567"/>
                  </a:lnTo>
                  <a:lnTo>
                    <a:pt x="963" y="558"/>
                  </a:lnTo>
                  <a:lnTo>
                    <a:pt x="993" y="546"/>
                  </a:lnTo>
                  <a:lnTo>
                    <a:pt x="1019" y="532"/>
                  </a:lnTo>
                  <a:lnTo>
                    <a:pt x="1040" y="515"/>
                  </a:lnTo>
                  <a:lnTo>
                    <a:pt x="1058" y="495"/>
                  </a:lnTo>
                  <a:lnTo>
                    <a:pt x="1070" y="473"/>
                  </a:lnTo>
                  <a:lnTo>
                    <a:pt x="1077" y="452"/>
                  </a:lnTo>
                  <a:lnTo>
                    <a:pt x="1079" y="428"/>
                  </a:lnTo>
                </a:path>
              </a:pathLst>
            </a:custGeom>
            <a:solidFill>
              <a:schemeClr val="accent1"/>
            </a:solidFill>
            <a:ln w="9525" cap="rnd">
              <a:noFill/>
              <a:round/>
              <a:headEnd/>
              <a:tailEnd/>
            </a:ln>
          </p:spPr>
          <p:txBody>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7ffa339-29ce-40bd-8b4a-d37cea316a6c"/>
            <p:cNvSpPr txBox="1">
              <a:spLocks noChangeArrowheads="1"/>
            </p:cNvSpPr>
            <p:nvPr/>
          </p:nvSpPr>
          <p:spPr bwMode="auto">
            <a:xfrm>
              <a:off x="4784004" y="3795917"/>
              <a:ext cx="511005"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endParaRPr lang="en-US"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a5a07353-dc41-40b2-9d27-d51fd89a5d0c"/>
            <p:cNvSpPr>
              <a:spLocks noChangeShapeType="1"/>
            </p:cNvSpPr>
            <p:nvPr/>
          </p:nvSpPr>
          <p:spPr bwMode="auto">
            <a:xfrm>
              <a:off x="5019030"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370424" y="2321757"/>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886750"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879232"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879555"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41875" y="1587076"/>
              <a:ext cx="0" cy="731520"/>
            </a:xfrm>
            <a:prstGeom prst="line">
              <a:avLst/>
            </a:prstGeom>
            <a:noFill/>
            <a:ln w="38100">
              <a:solidFill>
                <a:schemeClr val="hlink"/>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41875" y="1572328"/>
              <a:ext cx="5623560" cy="0"/>
            </a:xfrm>
            <a:prstGeom prst="line">
              <a:avLst/>
            </a:prstGeom>
            <a:noFill/>
            <a:ln w="38100">
              <a:solidFill>
                <a:schemeClr val="hlink"/>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169239" y="1557580"/>
              <a:ext cx="0" cy="792163"/>
            </a:xfrm>
            <a:prstGeom prst="line">
              <a:avLst/>
            </a:prstGeom>
            <a:noFill/>
            <a:ln w="38100">
              <a:solidFill>
                <a:srgbClr val="0099CC"/>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b6f96e72-742a-4477-a55c-cfbaf95d5306"/>
            <p:cNvSpPr>
              <a:spLocks/>
            </p:cNvSpPr>
            <p:nvPr/>
          </p:nvSpPr>
          <p:spPr bwMode="auto">
            <a:xfrm>
              <a:off x="2953531" y="3069743"/>
              <a:ext cx="5152282" cy="295417"/>
            </a:xfrm>
            <a:custGeom>
              <a:avLst/>
              <a:gdLst>
                <a:gd name="T0" fmla="*/ 2147483647 w 2062"/>
                <a:gd name="T1" fmla="*/ 2147483647 h 1201"/>
                <a:gd name="T2" fmla="*/ 2147483647 w 2062"/>
                <a:gd name="T3" fmla="*/ 2147483647 h 1201"/>
                <a:gd name="T4" fmla="*/ 2147483647 w 2062"/>
                <a:gd name="T5" fmla="*/ 2147483647 h 1201"/>
                <a:gd name="T6" fmla="*/ 2147483647 w 2062"/>
                <a:gd name="T7" fmla="*/ 2147483647 h 1201"/>
                <a:gd name="T8" fmla="*/ 2147483647 w 2062"/>
                <a:gd name="T9" fmla="*/ 2147483647 h 1201"/>
                <a:gd name="T10" fmla="*/ 0 60000 65536"/>
                <a:gd name="T11" fmla="*/ 0 60000 65536"/>
                <a:gd name="T12" fmla="*/ 0 60000 65536"/>
                <a:gd name="T13" fmla="*/ 0 60000 65536"/>
                <a:gd name="T14" fmla="*/ 0 60000 65536"/>
                <a:gd name="T15" fmla="*/ 0 w 2062"/>
                <a:gd name="T16" fmla="*/ 0 h 1201"/>
                <a:gd name="T17" fmla="*/ 2062 w 2062"/>
                <a:gd name="T18" fmla="*/ 1201 h 1201"/>
                <a:gd name="connsiteX0" fmla="*/ 1016 w 9195"/>
                <a:gd name="connsiteY0" fmla="*/ 9458 h 28791"/>
                <a:gd name="connsiteX1" fmla="*/ 153 w 9195"/>
                <a:gd name="connsiteY1" fmla="*/ 607 h 28791"/>
                <a:gd name="connsiteX2" fmla="*/ 4561 w 9195"/>
                <a:gd name="connsiteY2" fmla="*/ 28791 h 28791"/>
                <a:gd name="connsiteX3" fmla="*/ 9120 w 9195"/>
                <a:gd name="connsiteY3" fmla="*/ 815 h 28791"/>
                <a:gd name="connsiteX4" fmla="*/ 7214 w 9195"/>
                <a:gd name="connsiteY4" fmla="*/ 9616 h 28791"/>
                <a:gd name="connsiteX0" fmla="*/ 867 w 10047"/>
                <a:gd name="connsiteY0" fmla="*/ 4978 h 9876"/>
                <a:gd name="connsiteX1" fmla="*/ 213 w 10047"/>
                <a:gd name="connsiteY1" fmla="*/ 87 h 9876"/>
                <a:gd name="connsiteX2" fmla="*/ 5007 w 10047"/>
                <a:gd name="connsiteY2" fmla="*/ 9876 h 9876"/>
                <a:gd name="connsiteX3" fmla="*/ 9965 w 10047"/>
                <a:gd name="connsiteY3" fmla="*/ 159 h 9876"/>
                <a:gd name="connsiteX4" fmla="*/ 7893 w 10047"/>
                <a:gd name="connsiteY4" fmla="*/ 3216 h 9876"/>
                <a:gd name="connsiteX0" fmla="*/ 863 w 10040"/>
                <a:gd name="connsiteY0" fmla="*/ 5041 h 10000"/>
                <a:gd name="connsiteX1" fmla="*/ 212 w 10040"/>
                <a:gd name="connsiteY1" fmla="*/ 88 h 10000"/>
                <a:gd name="connsiteX2" fmla="*/ 4984 w 10040"/>
                <a:gd name="connsiteY2" fmla="*/ 10000 h 10000"/>
                <a:gd name="connsiteX3" fmla="*/ 9918 w 10040"/>
                <a:gd name="connsiteY3" fmla="*/ 161 h 10000"/>
                <a:gd name="connsiteX4" fmla="*/ 8706 w 10040"/>
                <a:gd name="connsiteY4" fmla="*/ 5709 h 10000"/>
                <a:gd name="connsiteX0" fmla="*/ 847 w 10024"/>
                <a:gd name="connsiteY0" fmla="*/ 5008 h 8820"/>
                <a:gd name="connsiteX1" fmla="*/ 196 w 10024"/>
                <a:gd name="connsiteY1" fmla="*/ 55 h 8820"/>
                <a:gd name="connsiteX2" fmla="*/ 4706 w 10024"/>
                <a:gd name="connsiteY2" fmla="*/ 8820 h 8820"/>
                <a:gd name="connsiteX3" fmla="*/ 9902 w 10024"/>
                <a:gd name="connsiteY3" fmla="*/ 128 h 8820"/>
                <a:gd name="connsiteX4" fmla="*/ 8690 w 10024"/>
                <a:gd name="connsiteY4" fmla="*/ 5676 h 8820"/>
                <a:gd name="connsiteX0" fmla="*/ 845 w 9991"/>
                <a:gd name="connsiteY0" fmla="*/ 5678 h 10000"/>
                <a:gd name="connsiteX1" fmla="*/ 196 w 9991"/>
                <a:gd name="connsiteY1" fmla="*/ 62 h 10000"/>
                <a:gd name="connsiteX2" fmla="*/ 4695 w 9991"/>
                <a:gd name="connsiteY2" fmla="*/ 10000 h 10000"/>
                <a:gd name="connsiteX3" fmla="*/ 9878 w 9991"/>
                <a:gd name="connsiteY3" fmla="*/ 145 h 10000"/>
                <a:gd name="connsiteX4" fmla="*/ 8538 w 9991"/>
                <a:gd name="connsiteY4" fmla="*/ 6218 h 10000"/>
                <a:gd name="connsiteX0" fmla="*/ 846 w 10355"/>
                <a:gd name="connsiteY0" fmla="*/ 5678 h 17489"/>
                <a:gd name="connsiteX1" fmla="*/ 196 w 10355"/>
                <a:gd name="connsiteY1" fmla="*/ 62 h 17489"/>
                <a:gd name="connsiteX2" fmla="*/ 4699 w 10355"/>
                <a:gd name="connsiteY2" fmla="*/ 10000 h 17489"/>
                <a:gd name="connsiteX3" fmla="*/ 9887 w 10355"/>
                <a:gd name="connsiteY3" fmla="*/ 145 h 17489"/>
                <a:gd name="connsiteX4" fmla="*/ 10089 w 10355"/>
                <a:gd name="connsiteY4" fmla="*/ 17489 h 17489"/>
                <a:gd name="connsiteX0" fmla="*/ 846 w 10218"/>
                <a:gd name="connsiteY0" fmla="*/ 5678 h 17489"/>
                <a:gd name="connsiteX1" fmla="*/ 196 w 10218"/>
                <a:gd name="connsiteY1" fmla="*/ 62 h 17489"/>
                <a:gd name="connsiteX2" fmla="*/ 4699 w 10218"/>
                <a:gd name="connsiteY2" fmla="*/ 10000 h 17489"/>
                <a:gd name="connsiteX3" fmla="*/ 9887 w 10218"/>
                <a:gd name="connsiteY3" fmla="*/ 145 h 17489"/>
                <a:gd name="connsiteX4" fmla="*/ 10089 w 10218"/>
                <a:gd name="connsiteY4" fmla="*/ 17489 h 17489"/>
                <a:gd name="connsiteX0" fmla="*/ 846 w 10328"/>
                <a:gd name="connsiteY0" fmla="*/ 5678 h 20740"/>
                <a:gd name="connsiteX1" fmla="*/ 196 w 10328"/>
                <a:gd name="connsiteY1" fmla="*/ 62 h 20740"/>
                <a:gd name="connsiteX2" fmla="*/ 4699 w 10328"/>
                <a:gd name="connsiteY2" fmla="*/ 10000 h 20740"/>
                <a:gd name="connsiteX3" fmla="*/ 9887 w 10328"/>
                <a:gd name="connsiteY3" fmla="*/ 145 h 20740"/>
                <a:gd name="connsiteX4" fmla="*/ 10272 w 10328"/>
                <a:gd name="connsiteY4" fmla="*/ 20740 h 20740"/>
                <a:gd name="connsiteX0" fmla="*/ 846 w 10856"/>
                <a:gd name="connsiteY0" fmla="*/ 5678 h 17706"/>
                <a:gd name="connsiteX1" fmla="*/ 196 w 10856"/>
                <a:gd name="connsiteY1" fmla="*/ 62 h 17706"/>
                <a:gd name="connsiteX2" fmla="*/ 4699 w 10856"/>
                <a:gd name="connsiteY2" fmla="*/ 10000 h 17706"/>
                <a:gd name="connsiteX3" fmla="*/ 9887 w 10856"/>
                <a:gd name="connsiteY3" fmla="*/ 145 h 17706"/>
                <a:gd name="connsiteX4" fmla="*/ 10847 w 10856"/>
                <a:gd name="connsiteY4" fmla="*/ 17706 h 17706"/>
                <a:gd name="connsiteX0" fmla="*/ 846 w 10854"/>
                <a:gd name="connsiteY0" fmla="*/ 5678 h 17706"/>
                <a:gd name="connsiteX1" fmla="*/ 196 w 10854"/>
                <a:gd name="connsiteY1" fmla="*/ 62 h 17706"/>
                <a:gd name="connsiteX2" fmla="*/ 4699 w 10854"/>
                <a:gd name="connsiteY2" fmla="*/ 10000 h 17706"/>
                <a:gd name="connsiteX3" fmla="*/ 9678 w 10854"/>
                <a:gd name="connsiteY3" fmla="*/ 1445 h 17706"/>
                <a:gd name="connsiteX4" fmla="*/ 10847 w 10854"/>
                <a:gd name="connsiteY4" fmla="*/ 17706 h 17706"/>
                <a:gd name="connsiteX0" fmla="*/ 846 w 10847"/>
                <a:gd name="connsiteY0" fmla="*/ 5678 h 17706"/>
                <a:gd name="connsiteX1" fmla="*/ 196 w 10847"/>
                <a:gd name="connsiteY1" fmla="*/ 62 h 17706"/>
                <a:gd name="connsiteX2" fmla="*/ 4699 w 10847"/>
                <a:gd name="connsiteY2" fmla="*/ 10000 h 17706"/>
                <a:gd name="connsiteX3" fmla="*/ 9678 w 10847"/>
                <a:gd name="connsiteY3" fmla="*/ 1445 h 17706"/>
                <a:gd name="connsiteX4" fmla="*/ 10847 w 10847"/>
                <a:gd name="connsiteY4" fmla="*/ 17706 h 17706"/>
                <a:gd name="connsiteX0" fmla="*/ 0 w 10001"/>
                <a:gd name="connsiteY0" fmla="*/ 4247 h 16275"/>
                <a:gd name="connsiteX1" fmla="*/ 3853 w 10001"/>
                <a:gd name="connsiteY1" fmla="*/ 8569 h 16275"/>
                <a:gd name="connsiteX2" fmla="*/ 8832 w 10001"/>
                <a:gd name="connsiteY2" fmla="*/ 14 h 16275"/>
                <a:gd name="connsiteX3" fmla="*/ 10001 w 10001"/>
                <a:gd name="connsiteY3" fmla="*/ 16275 h 16275"/>
                <a:gd name="connsiteX0" fmla="*/ 0 w 10696"/>
                <a:gd name="connsiteY0" fmla="*/ 0 h 16448"/>
                <a:gd name="connsiteX1" fmla="*/ 4548 w 10696"/>
                <a:gd name="connsiteY1" fmla="*/ 8742 h 16448"/>
                <a:gd name="connsiteX2" fmla="*/ 9527 w 10696"/>
                <a:gd name="connsiteY2" fmla="*/ 187 h 16448"/>
                <a:gd name="connsiteX3" fmla="*/ 10696 w 10696"/>
                <a:gd name="connsiteY3" fmla="*/ 16448 h 16448"/>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64"/>
                <a:gd name="connsiteY0" fmla="*/ 0 h 44985"/>
                <a:gd name="connsiteX1" fmla="*/ 4390 w 10664"/>
                <a:gd name="connsiteY1" fmla="*/ 44984 h 44985"/>
                <a:gd name="connsiteX2" fmla="*/ 9495 w 10664"/>
                <a:gd name="connsiteY2" fmla="*/ 1955 h 44985"/>
                <a:gd name="connsiteX3" fmla="*/ 10664 w 10664"/>
                <a:gd name="connsiteY3" fmla="*/ 18216 h 44985"/>
                <a:gd name="connsiteX0" fmla="*/ 0 w 10664"/>
                <a:gd name="connsiteY0" fmla="*/ 0 h 44985"/>
                <a:gd name="connsiteX1" fmla="*/ 4390 w 10664"/>
                <a:gd name="connsiteY1" fmla="*/ 44984 h 44985"/>
                <a:gd name="connsiteX2" fmla="*/ 9495 w 10664"/>
                <a:gd name="connsiteY2" fmla="*/ 1955 h 44985"/>
                <a:gd name="connsiteX3" fmla="*/ 10664 w 10664"/>
                <a:gd name="connsiteY3" fmla="*/ 18216 h 44985"/>
                <a:gd name="connsiteX0" fmla="*/ 0 w 10664"/>
                <a:gd name="connsiteY0" fmla="*/ 0 h 40566"/>
                <a:gd name="connsiteX1" fmla="*/ 4264 w 10664"/>
                <a:gd name="connsiteY1" fmla="*/ 40564 h 40566"/>
                <a:gd name="connsiteX2" fmla="*/ 9495 w 10664"/>
                <a:gd name="connsiteY2" fmla="*/ 1955 h 40566"/>
                <a:gd name="connsiteX3" fmla="*/ 10664 w 10664"/>
                <a:gd name="connsiteY3" fmla="*/ 18216 h 40566"/>
                <a:gd name="connsiteX0" fmla="*/ 0 w 10664"/>
                <a:gd name="connsiteY0" fmla="*/ 0 h 40866"/>
                <a:gd name="connsiteX1" fmla="*/ 4264 w 10664"/>
                <a:gd name="connsiteY1" fmla="*/ 40564 h 40866"/>
                <a:gd name="connsiteX2" fmla="*/ 10664 w 10664"/>
                <a:gd name="connsiteY2" fmla="*/ 18216 h 40866"/>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71"/>
                <a:gd name="connsiteX1" fmla="*/ 4264 w 10064"/>
                <a:gd name="connsiteY1" fmla="*/ 40564 h 40571"/>
                <a:gd name="connsiteX2" fmla="*/ 10064 w 10064"/>
                <a:gd name="connsiteY2" fmla="*/ 3189 h 40571"/>
                <a:gd name="connsiteX0" fmla="*/ 0 w 10064"/>
                <a:gd name="connsiteY0" fmla="*/ 0 h 44106"/>
                <a:gd name="connsiteX1" fmla="*/ 4169 w 10064"/>
                <a:gd name="connsiteY1" fmla="*/ 44100 h 44106"/>
                <a:gd name="connsiteX2" fmla="*/ 10064 w 10064"/>
                <a:gd name="connsiteY2" fmla="*/ 3189 h 44106"/>
                <a:gd name="connsiteX0" fmla="*/ 0 w 10064"/>
                <a:gd name="connsiteY0" fmla="*/ 0 h 44106"/>
                <a:gd name="connsiteX1" fmla="*/ 4169 w 10064"/>
                <a:gd name="connsiteY1" fmla="*/ 44100 h 44106"/>
                <a:gd name="connsiteX2" fmla="*/ 10064 w 10064"/>
                <a:gd name="connsiteY2" fmla="*/ 3189 h 44106"/>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5105"/>
                <a:gd name="connsiteX1" fmla="*/ 4327 w 10064"/>
                <a:gd name="connsiteY1" fmla="*/ 44100 h 45105"/>
                <a:gd name="connsiteX2" fmla="*/ 10064 w 10064"/>
                <a:gd name="connsiteY2" fmla="*/ 3189 h 45105"/>
                <a:gd name="connsiteX0" fmla="*/ 0 w 10064"/>
                <a:gd name="connsiteY0" fmla="*/ 0 h 49726"/>
                <a:gd name="connsiteX1" fmla="*/ 4327 w 10064"/>
                <a:gd name="connsiteY1" fmla="*/ 44100 h 49726"/>
                <a:gd name="connsiteX2" fmla="*/ 4867 w 10064"/>
                <a:gd name="connsiteY2" fmla="*/ 44655 h 49726"/>
                <a:gd name="connsiteX3" fmla="*/ 10064 w 10064"/>
                <a:gd name="connsiteY3" fmla="*/ 3189 h 49726"/>
                <a:gd name="connsiteX0" fmla="*/ 0 w 10064"/>
                <a:gd name="connsiteY0" fmla="*/ 0 h 49726"/>
                <a:gd name="connsiteX1" fmla="*/ 4327 w 10064"/>
                <a:gd name="connsiteY1" fmla="*/ 44100 h 49726"/>
                <a:gd name="connsiteX2" fmla="*/ 4867 w 10064"/>
                <a:gd name="connsiteY2" fmla="*/ 44655 h 49726"/>
                <a:gd name="connsiteX3" fmla="*/ 10064 w 10064"/>
                <a:gd name="connsiteY3" fmla="*/ 3189 h 49726"/>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4716"/>
                <a:gd name="connsiteX1" fmla="*/ 4327 w 10064"/>
                <a:gd name="connsiteY1" fmla="*/ 44100 h 44716"/>
                <a:gd name="connsiteX2" fmla="*/ 7551 w 10064"/>
                <a:gd name="connsiteY2" fmla="*/ 24324 h 44716"/>
                <a:gd name="connsiteX3" fmla="*/ 10064 w 10064"/>
                <a:gd name="connsiteY3" fmla="*/ 3189 h 44716"/>
                <a:gd name="connsiteX0" fmla="*/ 0 w 10064"/>
                <a:gd name="connsiteY0" fmla="*/ 0 h 44716"/>
                <a:gd name="connsiteX1" fmla="*/ 4327 w 10064"/>
                <a:gd name="connsiteY1" fmla="*/ 44100 h 44716"/>
                <a:gd name="connsiteX2" fmla="*/ 7551 w 10064"/>
                <a:gd name="connsiteY2" fmla="*/ 24324 h 44716"/>
                <a:gd name="connsiteX3" fmla="*/ 10064 w 10064"/>
                <a:gd name="connsiteY3" fmla="*/ 3189 h 44716"/>
                <a:gd name="connsiteX0" fmla="*/ 0 w 10064"/>
                <a:gd name="connsiteY0" fmla="*/ 0 h 44772"/>
                <a:gd name="connsiteX1" fmla="*/ 4327 w 10064"/>
                <a:gd name="connsiteY1" fmla="*/ 44100 h 44772"/>
                <a:gd name="connsiteX2" fmla="*/ 7551 w 10064"/>
                <a:gd name="connsiteY2" fmla="*/ 24324 h 44772"/>
                <a:gd name="connsiteX3" fmla="*/ 10064 w 10064"/>
                <a:gd name="connsiteY3" fmla="*/ 3189 h 44772"/>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3222"/>
                <a:gd name="connsiteX1" fmla="*/ 3980 w 10064"/>
                <a:gd name="connsiteY1" fmla="*/ 43216 h 43222"/>
                <a:gd name="connsiteX2" fmla="*/ 10064 w 10064"/>
                <a:gd name="connsiteY2" fmla="*/ 3189 h 43222"/>
                <a:gd name="connsiteX0" fmla="*/ 0 w 10064"/>
                <a:gd name="connsiteY0" fmla="*/ 0 h 44003"/>
                <a:gd name="connsiteX1" fmla="*/ 3980 w 10064"/>
                <a:gd name="connsiteY1" fmla="*/ 43216 h 44003"/>
                <a:gd name="connsiteX2" fmla="*/ 10064 w 10064"/>
                <a:gd name="connsiteY2" fmla="*/ 3189 h 44003"/>
                <a:gd name="connsiteX0" fmla="*/ 0 w 10064"/>
                <a:gd name="connsiteY0" fmla="*/ 0 h 44003"/>
                <a:gd name="connsiteX1" fmla="*/ 4264 w 10064"/>
                <a:gd name="connsiteY1" fmla="*/ 43216 h 44003"/>
                <a:gd name="connsiteX2" fmla="*/ 10064 w 10064"/>
                <a:gd name="connsiteY2" fmla="*/ 3189 h 44003"/>
                <a:gd name="connsiteX0" fmla="*/ 0 w 10064"/>
                <a:gd name="connsiteY0" fmla="*/ 0 h 37947"/>
                <a:gd name="connsiteX1" fmla="*/ 3664 w 10064"/>
                <a:gd name="connsiteY1" fmla="*/ 37028 h 37947"/>
                <a:gd name="connsiteX2" fmla="*/ 10064 w 10064"/>
                <a:gd name="connsiteY2" fmla="*/ 3189 h 37947"/>
                <a:gd name="connsiteX0" fmla="*/ 0 w 10064"/>
                <a:gd name="connsiteY0" fmla="*/ 0 h 39186"/>
                <a:gd name="connsiteX1" fmla="*/ 3664 w 10064"/>
                <a:gd name="connsiteY1" fmla="*/ 37028 h 39186"/>
                <a:gd name="connsiteX2" fmla="*/ 5941 w 10064"/>
                <a:gd name="connsiteY2" fmla="*/ 31395 h 39186"/>
                <a:gd name="connsiteX3" fmla="*/ 10064 w 10064"/>
                <a:gd name="connsiteY3" fmla="*/ 3189 h 39186"/>
                <a:gd name="connsiteX0" fmla="*/ 0 w 10064"/>
                <a:gd name="connsiteY0" fmla="*/ 0 h 40835"/>
                <a:gd name="connsiteX1" fmla="*/ 3664 w 10064"/>
                <a:gd name="connsiteY1" fmla="*/ 37028 h 40835"/>
                <a:gd name="connsiteX2" fmla="*/ 6004 w 10064"/>
                <a:gd name="connsiteY2" fmla="*/ 35815 h 40835"/>
                <a:gd name="connsiteX3" fmla="*/ 10064 w 10064"/>
                <a:gd name="connsiteY3" fmla="*/ 3189 h 40835"/>
                <a:gd name="connsiteX0" fmla="*/ 0 w 10064"/>
                <a:gd name="connsiteY0" fmla="*/ 0 h 40835"/>
                <a:gd name="connsiteX1" fmla="*/ 3664 w 10064"/>
                <a:gd name="connsiteY1" fmla="*/ 37028 h 40835"/>
                <a:gd name="connsiteX2" fmla="*/ 6004 w 10064"/>
                <a:gd name="connsiteY2" fmla="*/ 35815 h 40835"/>
                <a:gd name="connsiteX3" fmla="*/ 10064 w 10064"/>
                <a:gd name="connsiteY3" fmla="*/ 3189 h 40835"/>
                <a:gd name="connsiteX0" fmla="*/ 0 w 10064"/>
                <a:gd name="connsiteY0" fmla="*/ 0 h 40605"/>
                <a:gd name="connsiteX1" fmla="*/ 3664 w 10064"/>
                <a:gd name="connsiteY1" fmla="*/ 37028 h 40605"/>
                <a:gd name="connsiteX2" fmla="*/ 6004 w 10064"/>
                <a:gd name="connsiteY2" fmla="*/ 35815 h 40605"/>
                <a:gd name="connsiteX3" fmla="*/ 9351 w 10064"/>
                <a:gd name="connsiteY3" fmla="*/ 7529 h 40605"/>
                <a:gd name="connsiteX4" fmla="*/ 10064 w 10064"/>
                <a:gd name="connsiteY4" fmla="*/ 3189 h 40605"/>
                <a:gd name="connsiteX0" fmla="*/ 0 w 11327"/>
                <a:gd name="connsiteY0" fmla="*/ 0 h 58000"/>
                <a:gd name="connsiteX1" fmla="*/ 3664 w 11327"/>
                <a:gd name="connsiteY1" fmla="*/ 37028 h 58000"/>
                <a:gd name="connsiteX2" fmla="*/ 6004 w 11327"/>
                <a:gd name="connsiteY2" fmla="*/ 35815 h 58000"/>
                <a:gd name="connsiteX3" fmla="*/ 9351 w 11327"/>
                <a:gd name="connsiteY3" fmla="*/ 7529 h 58000"/>
                <a:gd name="connsiteX4" fmla="*/ 11327 w 11327"/>
                <a:gd name="connsiteY4" fmla="*/ 57994 h 58000"/>
                <a:gd name="connsiteX0" fmla="*/ 0 w 11327"/>
                <a:gd name="connsiteY0" fmla="*/ 752 h 58752"/>
                <a:gd name="connsiteX1" fmla="*/ 3664 w 11327"/>
                <a:gd name="connsiteY1" fmla="*/ 37780 h 58752"/>
                <a:gd name="connsiteX2" fmla="*/ 6004 w 11327"/>
                <a:gd name="connsiteY2" fmla="*/ 36567 h 58752"/>
                <a:gd name="connsiteX3" fmla="*/ 10424 w 11327"/>
                <a:gd name="connsiteY3" fmla="*/ 325 h 58752"/>
                <a:gd name="connsiteX4" fmla="*/ 11327 w 11327"/>
                <a:gd name="connsiteY4" fmla="*/ 58746 h 58752"/>
                <a:gd name="connsiteX0" fmla="*/ 0 w 11327"/>
                <a:gd name="connsiteY0" fmla="*/ 3856 h 61850"/>
                <a:gd name="connsiteX1" fmla="*/ 3664 w 11327"/>
                <a:gd name="connsiteY1" fmla="*/ 40884 h 61850"/>
                <a:gd name="connsiteX2" fmla="*/ 6004 w 11327"/>
                <a:gd name="connsiteY2" fmla="*/ 39671 h 61850"/>
                <a:gd name="connsiteX3" fmla="*/ 10424 w 11327"/>
                <a:gd name="connsiteY3" fmla="*/ 3429 h 61850"/>
                <a:gd name="connsiteX4" fmla="*/ 11024 w 11327"/>
                <a:gd name="connsiteY4" fmla="*/ 7849 h 61850"/>
                <a:gd name="connsiteX5" fmla="*/ 11327 w 11327"/>
                <a:gd name="connsiteY5" fmla="*/ 61850 h 61850"/>
                <a:gd name="connsiteX0" fmla="*/ 0 w 11106"/>
                <a:gd name="connsiteY0" fmla="*/ 3856 h 63618"/>
                <a:gd name="connsiteX1" fmla="*/ 3664 w 11106"/>
                <a:gd name="connsiteY1" fmla="*/ 40884 h 63618"/>
                <a:gd name="connsiteX2" fmla="*/ 6004 w 11106"/>
                <a:gd name="connsiteY2" fmla="*/ 39671 h 63618"/>
                <a:gd name="connsiteX3" fmla="*/ 10424 w 11106"/>
                <a:gd name="connsiteY3" fmla="*/ 3429 h 63618"/>
                <a:gd name="connsiteX4" fmla="*/ 11024 w 11106"/>
                <a:gd name="connsiteY4" fmla="*/ 7849 h 63618"/>
                <a:gd name="connsiteX5" fmla="*/ 11106 w 11106"/>
                <a:gd name="connsiteY5" fmla="*/ 63618 h 63618"/>
                <a:gd name="connsiteX0" fmla="*/ 0 w 11106"/>
                <a:gd name="connsiteY0" fmla="*/ 2887 h 62649"/>
                <a:gd name="connsiteX1" fmla="*/ 3664 w 11106"/>
                <a:gd name="connsiteY1" fmla="*/ 39915 h 62649"/>
                <a:gd name="connsiteX2" fmla="*/ 6004 w 11106"/>
                <a:gd name="connsiteY2" fmla="*/ 38702 h 62649"/>
                <a:gd name="connsiteX3" fmla="*/ 10424 w 11106"/>
                <a:gd name="connsiteY3" fmla="*/ 2460 h 62649"/>
                <a:gd name="connsiteX4" fmla="*/ 11024 w 11106"/>
                <a:gd name="connsiteY4" fmla="*/ 6880 h 62649"/>
                <a:gd name="connsiteX5" fmla="*/ 11106 w 11106"/>
                <a:gd name="connsiteY5" fmla="*/ 62649 h 62649"/>
                <a:gd name="connsiteX0" fmla="*/ 0 w 11106"/>
                <a:gd name="connsiteY0" fmla="*/ 2887 h 62649"/>
                <a:gd name="connsiteX1" fmla="*/ 3664 w 11106"/>
                <a:gd name="connsiteY1" fmla="*/ 39915 h 62649"/>
                <a:gd name="connsiteX2" fmla="*/ 6004 w 11106"/>
                <a:gd name="connsiteY2" fmla="*/ 38702 h 62649"/>
                <a:gd name="connsiteX3" fmla="*/ 10424 w 11106"/>
                <a:gd name="connsiteY3" fmla="*/ 2460 h 62649"/>
                <a:gd name="connsiteX4" fmla="*/ 11024 w 11106"/>
                <a:gd name="connsiteY4" fmla="*/ 6880 h 62649"/>
                <a:gd name="connsiteX5" fmla="*/ 11106 w 11106"/>
                <a:gd name="connsiteY5" fmla="*/ 62649 h 62649"/>
                <a:gd name="connsiteX0" fmla="*/ 0 w 11106"/>
                <a:gd name="connsiteY0" fmla="*/ 925 h 60687"/>
                <a:gd name="connsiteX1" fmla="*/ 3664 w 11106"/>
                <a:gd name="connsiteY1" fmla="*/ 37953 h 60687"/>
                <a:gd name="connsiteX2" fmla="*/ 6004 w 11106"/>
                <a:gd name="connsiteY2" fmla="*/ 36740 h 60687"/>
                <a:gd name="connsiteX3" fmla="*/ 10424 w 11106"/>
                <a:gd name="connsiteY3" fmla="*/ 498 h 60687"/>
                <a:gd name="connsiteX4" fmla="*/ 11024 w 11106"/>
                <a:gd name="connsiteY4" fmla="*/ 4918 h 60687"/>
                <a:gd name="connsiteX5" fmla="*/ 11106 w 11106"/>
                <a:gd name="connsiteY5" fmla="*/ 60687 h 60687"/>
                <a:gd name="connsiteX0" fmla="*/ 0 w 11108"/>
                <a:gd name="connsiteY0" fmla="*/ 925 h 60687"/>
                <a:gd name="connsiteX1" fmla="*/ 3664 w 11108"/>
                <a:gd name="connsiteY1" fmla="*/ 37953 h 60687"/>
                <a:gd name="connsiteX2" fmla="*/ 6004 w 11108"/>
                <a:gd name="connsiteY2" fmla="*/ 36740 h 60687"/>
                <a:gd name="connsiteX3" fmla="*/ 10424 w 11108"/>
                <a:gd name="connsiteY3" fmla="*/ 498 h 60687"/>
                <a:gd name="connsiteX4" fmla="*/ 11024 w 11108"/>
                <a:gd name="connsiteY4" fmla="*/ 4918 h 60687"/>
                <a:gd name="connsiteX5" fmla="*/ 11106 w 11108"/>
                <a:gd name="connsiteY5" fmla="*/ 60687 h 60687"/>
                <a:gd name="connsiteX0" fmla="*/ 0 w 11085"/>
                <a:gd name="connsiteY0" fmla="*/ 925 h 60687"/>
                <a:gd name="connsiteX1" fmla="*/ 3664 w 11085"/>
                <a:gd name="connsiteY1" fmla="*/ 37953 h 60687"/>
                <a:gd name="connsiteX2" fmla="*/ 6004 w 11085"/>
                <a:gd name="connsiteY2" fmla="*/ 36740 h 60687"/>
                <a:gd name="connsiteX3" fmla="*/ 10424 w 11085"/>
                <a:gd name="connsiteY3" fmla="*/ 498 h 60687"/>
                <a:gd name="connsiteX4" fmla="*/ 11024 w 11085"/>
                <a:gd name="connsiteY4" fmla="*/ 4918 h 60687"/>
                <a:gd name="connsiteX5" fmla="*/ 11060 w 11085"/>
                <a:gd name="connsiteY5" fmla="*/ 60687 h 60687"/>
                <a:gd name="connsiteX0" fmla="*/ 0 w 11088"/>
                <a:gd name="connsiteY0" fmla="*/ 925 h 60687"/>
                <a:gd name="connsiteX1" fmla="*/ 3664 w 11088"/>
                <a:gd name="connsiteY1" fmla="*/ 37953 h 60687"/>
                <a:gd name="connsiteX2" fmla="*/ 6004 w 11088"/>
                <a:gd name="connsiteY2" fmla="*/ 36740 h 60687"/>
                <a:gd name="connsiteX3" fmla="*/ 10424 w 11088"/>
                <a:gd name="connsiteY3" fmla="*/ 498 h 60687"/>
                <a:gd name="connsiteX4" fmla="*/ 11024 w 11088"/>
                <a:gd name="connsiteY4" fmla="*/ 4918 h 60687"/>
                <a:gd name="connsiteX5" fmla="*/ 11060 w 11088"/>
                <a:gd name="connsiteY5" fmla="*/ 60687 h 60687"/>
                <a:gd name="connsiteX0" fmla="*/ 0 w 11081"/>
                <a:gd name="connsiteY0" fmla="*/ 925 h 60687"/>
                <a:gd name="connsiteX1" fmla="*/ 3664 w 11081"/>
                <a:gd name="connsiteY1" fmla="*/ 37953 h 60687"/>
                <a:gd name="connsiteX2" fmla="*/ 6004 w 11081"/>
                <a:gd name="connsiteY2" fmla="*/ 36740 h 60687"/>
                <a:gd name="connsiteX3" fmla="*/ 10424 w 11081"/>
                <a:gd name="connsiteY3" fmla="*/ 498 h 60687"/>
                <a:gd name="connsiteX4" fmla="*/ 11024 w 11081"/>
                <a:gd name="connsiteY4" fmla="*/ 4918 h 60687"/>
                <a:gd name="connsiteX5" fmla="*/ 11060 w 11081"/>
                <a:gd name="connsiteY5" fmla="*/ 60687 h 60687"/>
                <a:gd name="connsiteX0" fmla="*/ 0 w 11091"/>
                <a:gd name="connsiteY0" fmla="*/ 925 h 60402"/>
                <a:gd name="connsiteX1" fmla="*/ 3664 w 11091"/>
                <a:gd name="connsiteY1" fmla="*/ 37953 h 60402"/>
                <a:gd name="connsiteX2" fmla="*/ 6004 w 11091"/>
                <a:gd name="connsiteY2" fmla="*/ 36740 h 60402"/>
                <a:gd name="connsiteX3" fmla="*/ 10424 w 11091"/>
                <a:gd name="connsiteY3" fmla="*/ 498 h 60402"/>
                <a:gd name="connsiteX4" fmla="*/ 11024 w 11091"/>
                <a:gd name="connsiteY4" fmla="*/ 4918 h 60402"/>
                <a:gd name="connsiteX5" fmla="*/ 11085 w 11091"/>
                <a:gd name="connsiteY5" fmla="*/ 60402 h 60402"/>
                <a:gd name="connsiteX0" fmla="*/ 0 w 11085"/>
                <a:gd name="connsiteY0" fmla="*/ 925 h 60402"/>
                <a:gd name="connsiteX1" fmla="*/ 3664 w 11085"/>
                <a:gd name="connsiteY1" fmla="*/ 37953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5" h="60402">
                  <a:moveTo>
                    <a:pt x="0" y="925"/>
                  </a:moveTo>
                  <a:cubicBezTo>
                    <a:pt x="803" y="10665"/>
                    <a:pt x="2622" y="35124"/>
                    <a:pt x="3623" y="42377"/>
                  </a:cubicBezTo>
                  <a:cubicBezTo>
                    <a:pt x="4624" y="49630"/>
                    <a:pt x="5056" y="41657"/>
                    <a:pt x="6004" y="36740"/>
                  </a:cubicBezTo>
                  <a:cubicBezTo>
                    <a:pt x="6962" y="30254"/>
                    <a:pt x="9619" y="6363"/>
                    <a:pt x="10424" y="498"/>
                  </a:cubicBezTo>
                  <a:cubicBezTo>
                    <a:pt x="10950" y="-91"/>
                    <a:pt x="10748" y="-1283"/>
                    <a:pt x="11024" y="4918"/>
                  </a:cubicBezTo>
                  <a:cubicBezTo>
                    <a:pt x="11127" y="15539"/>
                    <a:pt x="11064" y="51554"/>
                    <a:pt x="11085" y="60402"/>
                  </a:cubicBezTo>
                </a:path>
              </a:pathLst>
            </a:custGeom>
            <a:noFill/>
            <a:ln w="28575" cap="flat" cmpd="sng">
              <a:solidFill>
                <a:srgbClr val="FF0000"/>
              </a:solidFill>
              <a:prstDash val="dash"/>
              <a:round/>
              <a:headEnd type="none" w="med" len="med"/>
              <a:tailEnd type="triangle" w="lg" len="lg"/>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f044022c-30f2-4e4b-bc70-842bde9a038a"/>
            <p:cNvSpPr txBox="1">
              <a:spLocks noChangeArrowheads="1"/>
            </p:cNvSpPr>
            <p:nvPr/>
          </p:nvSpPr>
          <p:spPr bwMode="auto">
            <a:xfrm>
              <a:off x="8402352" y="2340575"/>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Media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63d802ec-a080-4466-8e62-de88705aaae8"/>
            <p:cNvSpPr>
              <a:spLocks noChangeArrowheads="1"/>
            </p:cNvSpPr>
            <p:nvPr/>
          </p:nvSpPr>
          <p:spPr bwMode="auto">
            <a:xfrm>
              <a:off x="5880641" y="5426503"/>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63d802ec-a080-4466-8e62-de88705aaae8"/>
            <p:cNvSpPr>
              <a:spLocks noChangeArrowheads="1"/>
            </p:cNvSpPr>
            <p:nvPr/>
          </p:nvSpPr>
          <p:spPr bwMode="auto">
            <a:xfrm>
              <a:off x="3005208" y="5409461"/>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98df4e7b-2c7b-4c00-9396-5c57d790e19e"/>
            <p:cNvSpPr txBox="1">
              <a:spLocks noChangeArrowheads="1"/>
            </p:cNvSpPr>
            <p:nvPr/>
          </p:nvSpPr>
          <p:spPr bwMode="auto">
            <a:xfrm>
              <a:off x="8789074" y="4461921"/>
              <a:ext cx="205630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device</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3df9af69-fd68-4a3d-bdd1-65592688b457"/>
            <p:cNvSpPr>
              <a:spLocks noChangeShapeType="1"/>
            </p:cNvSpPr>
            <p:nvPr/>
          </p:nvSpPr>
          <p:spPr bwMode="auto">
            <a:xfrm>
              <a:off x="2690824"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b6f96e72-742a-4477-a55c-cfbaf95d5306"/>
            <p:cNvSpPr>
              <a:spLocks/>
            </p:cNvSpPr>
            <p:nvPr/>
          </p:nvSpPr>
          <p:spPr bwMode="auto">
            <a:xfrm rot="20683075">
              <a:off x="4105761" y="4134540"/>
              <a:ext cx="3891300" cy="295417"/>
            </a:xfrm>
            <a:custGeom>
              <a:avLst/>
              <a:gdLst>
                <a:gd name="T0" fmla="*/ 2147483647 w 2062"/>
                <a:gd name="T1" fmla="*/ 2147483647 h 1201"/>
                <a:gd name="T2" fmla="*/ 2147483647 w 2062"/>
                <a:gd name="T3" fmla="*/ 2147483647 h 1201"/>
                <a:gd name="T4" fmla="*/ 2147483647 w 2062"/>
                <a:gd name="T5" fmla="*/ 2147483647 h 1201"/>
                <a:gd name="T6" fmla="*/ 2147483647 w 2062"/>
                <a:gd name="T7" fmla="*/ 2147483647 h 1201"/>
                <a:gd name="T8" fmla="*/ 2147483647 w 2062"/>
                <a:gd name="T9" fmla="*/ 2147483647 h 1201"/>
                <a:gd name="T10" fmla="*/ 0 60000 65536"/>
                <a:gd name="T11" fmla="*/ 0 60000 65536"/>
                <a:gd name="T12" fmla="*/ 0 60000 65536"/>
                <a:gd name="T13" fmla="*/ 0 60000 65536"/>
                <a:gd name="T14" fmla="*/ 0 60000 65536"/>
                <a:gd name="T15" fmla="*/ 0 w 2062"/>
                <a:gd name="T16" fmla="*/ 0 h 1201"/>
                <a:gd name="T17" fmla="*/ 2062 w 2062"/>
                <a:gd name="T18" fmla="*/ 1201 h 1201"/>
                <a:gd name="connsiteX0" fmla="*/ 1016 w 9195"/>
                <a:gd name="connsiteY0" fmla="*/ 9458 h 28791"/>
                <a:gd name="connsiteX1" fmla="*/ 153 w 9195"/>
                <a:gd name="connsiteY1" fmla="*/ 607 h 28791"/>
                <a:gd name="connsiteX2" fmla="*/ 4561 w 9195"/>
                <a:gd name="connsiteY2" fmla="*/ 28791 h 28791"/>
                <a:gd name="connsiteX3" fmla="*/ 9120 w 9195"/>
                <a:gd name="connsiteY3" fmla="*/ 815 h 28791"/>
                <a:gd name="connsiteX4" fmla="*/ 7214 w 9195"/>
                <a:gd name="connsiteY4" fmla="*/ 9616 h 28791"/>
                <a:gd name="connsiteX0" fmla="*/ 867 w 10047"/>
                <a:gd name="connsiteY0" fmla="*/ 4978 h 9876"/>
                <a:gd name="connsiteX1" fmla="*/ 213 w 10047"/>
                <a:gd name="connsiteY1" fmla="*/ 87 h 9876"/>
                <a:gd name="connsiteX2" fmla="*/ 5007 w 10047"/>
                <a:gd name="connsiteY2" fmla="*/ 9876 h 9876"/>
                <a:gd name="connsiteX3" fmla="*/ 9965 w 10047"/>
                <a:gd name="connsiteY3" fmla="*/ 159 h 9876"/>
                <a:gd name="connsiteX4" fmla="*/ 7893 w 10047"/>
                <a:gd name="connsiteY4" fmla="*/ 3216 h 9876"/>
                <a:gd name="connsiteX0" fmla="*/ 863 w 10040"/>
                <a:gd name="connsiteY0" fmla="*/ 5041 h 10000"/>
                <a:gd name="connsiteX1" fmla="*/ 212 w 10040"/>
                <a:gd name="connsiteY1" fmla="*/ 88 h 10000"/>
                <a:gd name="connsiteX2" fmla="*/ 4984 w 10040"/>
                <a:gd name="connsiteY2" fmla="*/ 10000 h 10000"/>
                <a:gd name="connsiteX3" fmla="*/ 9918 w 10040"/>
                <a:gd name="connsiteY3" fmla="*/ 161 h 10000"/>
                <a:gd name="connsiteX4" fmla="*/ 8706 w 10040"/>
                <a:gd name="connsiteY4" fmla="*/ 5709 h 10000"/>
                <a:gd name="connsiteX0" fmla="*/ 847 w 10024"/>
                <a:gd name="connsiteY0" fmla="*/ 5008 h 8820"/>
                <a:gd name="connsiteX1" fmla="*/ 196 w 10024"/>
                <a:gd name="connsiteY1" fmla="*/ 55 h 8820"/>
                <a:gd name="connsiteX2" fmla="*/ 4706 w 10024"/>
                <a:gd name="connsiteY2" fmla="*/ 8820 h 8820"/>
                <a:gd name="connsiteX3" fmla="*/ 9902 w 10024"/>
                <a:gd name="connsiteY3" fmla="*/ 128 h 8820"/>
                <a:gd name="connsiteX4" fmla="*/ 8690 w 10024"/>
                <a:gd name="connsiteY4" fmla="*/ 5676 h 8820"/>
                <a:gd name="connsiteX0" fmla="*/ 845 w 9991"/>
                <a:gd name="connsiteY0" fmla="*/ 5678 h 10000"/>
                <a:gd name="connsiteX1" fmla="*/ 196 w 9991"/>
                <a:gd name="connsiteY1" fmla="*/ 62 h 10000"/>
                <a:gd name="connsiteX2" fmla="*/ 4695 w 9991"/>
                <a:gd name="connsiteY2" fmla="*/ 10000 h 10000"/>
                <a:gd name="connsiteX3" fmla="*/ 9878 w 9991"/>
                <a:gd name="connsiteY3" fmla="*/ 145 h 10000"/>
                <a:gd name="connsiteX4" fmla="*/ 8538 w 9991"/>
                <a:gd name="connsiteY4" fmla="*/ 6218 h 10000"/>
                <a:gd name="connsiteX0" fmla="*/ 815 w 9969"/>
                <a:gd name="connsiteY0" fmla="*/ 5627 h 6167"/>
                <a:gd name="connsiteX1" fmla="*/ 165 w 9969"/>
                <a:gd name="connsiteY1" fmla="*/ 11 h 6167"/>
                <a:gd name="connsiteX2" fmla="*/ 4197 w 9969"/>
                <a:gd name="connsiteY2" fmla="*/ 4097 h 6167"/>
                <a:gd name="connsiteX3" fmla="*/ 9856 w 9969"/>
                <a:gd name="connsiteY3" fmla="*/ 94 h 6167"/>
                <a:gd name="connsiteX4" fmla="*/ 8515 w 9969"/>
                <a:gd name="connsiteY4" fmla="*/ 6167 h 6167"/>
                <a:gd name="connsiteX0" fmla="*/ 817 w 10651"/>
                <a:gd name="connsiteY0" fmla="*/ 37098 h 37974"/>
                <a:gd name="connsiteX1" fmla="*/ 165 w 10651"/>
                <a:gd name="connsiteY1" fmla="*/ 27992 h 37974"/>
                <a:gd name="connsiteX2" fmla="*/ 4209 w 10651"/>
                <a:gd name="connsiteY2" fmla="*/ 34617 h 37974"/>
                <a:gd name="connsiteX3" fmla="*/ 10568 w 10651"/>
                <a:gd name="connsiteY3" fmla="*/ 10 h 37974"/>
                <a:gd name="connsiteX4" fmla="*/ 8540 w 10651"/>
                <a:gd name="connsiteY4" fmla="*/ 37974 h 37974"/>
                <a:gd name="connsiteX0" fmla="*/ 817 w 10990"/>
                <a:gd name="connsiteY0" fmla="*/ 37098 h 37098"/>
                <a:gd name="connsiteX1" fmla="*/ 165 w 10990"/>
                <a:gd name="connsiteY1" fmla="*/ 27992 h 37098"/>
                <a:gd name="connsiteX2" fmla="*/ 4209 w 10990"/>
                <a:gd name="connsiteY2" fmla="*/ 34617 h 37098"/>
                <a:gd name="connsiteX3" fmla="*/ 10568 w 10990"/>
                <a:gd name="connsiteY3" fmla="*/ 10 h 37098"/>
                <a:gd name="connsiteX4" fmla="*/ 10691 w 10990"/>
                <a:gd name="connsiteY4" fmla="*/ 18996 h 37098"/>
                <a:gd name="connsiteX0" fmla="*/ 817 w 10849"/>
                <a:gd name="connsiteY0" fmla="*/ 37098 h 37098"/>
                <a:gd name="connsiteX1" fmla="*/ 165 w 10849"/>
                <a:gd name="connsiteY1" fmla="*/ 27992 h 37098"/>
                <a:gd name="connsiteX2" fmla="*/ 4209 w 10849"/>
                <a:gd name="connsiteY2" fmla="*/ 34617 h 37098"/>
                <a:gd name="connsiteX3" fmla="*/ 10568 w 10849"/>
                <a:gd name="connsiteY3" fmla="*/ 10 h 37098"/>
                <a:gd name="connsiteX4" fmla="*/ 10691 w 10849"/>
                <a:gd name="connsiteY4" fmla="*/ 18996 h 37098"/>
                <a:gd name="connsiteX0" fmla="*/ 13 w 10045"/>
                <a:gd name="connsiteY0" fmla="*/ 37098 h 37098"/>
                <a:gd name="connsiteX1" fmla="*/ 1801 w 10045"/>
                <a:gd name="connsiteY1" fmla="*/ 34318 h 37098"/>
                <a:gd name="connsiteX2" fmla="*/ 3405 w 10045"/>
                <a:gd name="connsiteY2" fmla="*/ 34617 h 37098"/>
                <a:gd name="connsiteX3" fmla="*/ 9764 w 10045"/>
                <a:gd name="connsiteY3" fmla="*/ 10 h 37098"/>
                <a:gd name="connsiteX4" fmla="*/ 9887 w 10045"/>
                <a:gd name="connsiteY4" fmla="*/ 18996 h 37098"/>
                <a:gd name="connsiteX0" fmla="*/ 39 w 8838"/>
                <a:gd name="connsiteY0" fmla="*/ 41315 h 41315"/>
                <a:gd name="connsiteX1" fmla="*/ 594 w 8838"/>
                <a:gd name="connsiteY1" fmla="*/ 34318 h 41315"/>
                <a:gd name="connsiteX2" fmla="*/ 2198 w 8838"/>
                <a:gd name="connsiteY2" fmla="*/ 34617 h 41315"/>
                <a:gd name="connsiteX3" fmla="*/ 8557 w 8838"/>
                <a:gd name="connsiteY3" fmla="*/ 10 h 41315"/>
                <a:gd name="connsiteX4" fmla="*/ 8680 w 8838"/>
                <a:gd name="connsiteY4" fmla="*/ 18996 h 41315"/>
                <a:gd name="connsiteX0" fmla="*/ 44 w 10000"/>
                <a:gd name="connsiteY0" fmla="*/ 9999 h 9999"/>
                <a:gd name="connsiteX1" fmla="*/ 672 w 10000"/>
                <a:gd name="connsiteY1" fmla="*/ 8305 h 9999"/>
                <a:gd name="connsiteX2" fmla="*/ 2487 w 10000"/>
                <a:gd name="connsiteY2" fmla="*/ 8378 h 9999"/>
                <a:gd name="connsiteX3" fmla="*/ 5727 w 10000"/>
                <a:gd name="connsiteY3" fmla="*/ 4396 h 9999"/>
                <a:gd name="connsiteX4" fmla="*/ 9682 w 10000"/>
                <a:gd name="connsiteY4" fmla="*/ 1 h 9999"/>
                <a:gd name="connsiteX5" fmla="*/ 9821 w 10000"/>
                <a:gd name="connsiteY5" fmla="*/ 4597 h 9999"/>
                <a:gd name="connsiteX0" fmla="*/ 44 w 10000"/>
                <a:gd name="connsiteY0" fmla="*/ 10000 h 10000"/>
                <a:gd name="connsiteX1" fmla="*/ 672 w 10000"/>
                <a:gd name="connsiteY1" fmla="*/ 8306 h 10000"/>
                <a:gd name="connsiteX2" fmla="*/ 2487 w 10000"/>
                <a:gd name="connsiteY2" fmla="*/ 8379 h 10000"/>
                <a:gd name="connsiteX3" fmla="*/ 5994 w 10000"/>
                <a:gd name="connsiteY3" fmla="*/ 4736 h 10000"/>
                <a:gd name="connsiteX4" fmla="*/ 9682 w 10000"/>
                <a:gd name="connsiteY4" fmla="*/ 1 h 10000"/>
                <a:gd name="connsiteX5" fmla="*/ 9821 w 10000"/>
                <a:gd name="connsiteY5" fmla="*/ 4597 h 10000"/>
                <a:gd name="connsiteX0" fmla="*/ 53 w 10009"/>
                <a:gd name="connsiteY0" fmla="*/ 10000 h 10000"/>
                <a:gd name="connsiteX1" fmla="*/ 681 w 10009"/>
                <a:gd name="connsiteY1" fmla="*/ 8306 h 10000"/>
                <a:gd name="connsiteX2" fmla="*/ 3179 w 10009"/>
                <a:gd name="connsiteY2" fmla="*/ 8209 h 10000"/>
                <a:gd name="connsiteX3" fmla="*/ 6003 w 10009"/>
                <a:gd name="connsiteY3" fmla="*/ 4736 h 10000"/>
                <a:gd name="connsiteX4" fmla="*/ 9691 w 10009"/>
                <a:gd name="connsiteY4" fmla="*/ 1 h 10000"/>
                <a:gd name="connsiteX5" fmla="*/ 9830 w 10009"/>
                <a:gd name="connsiteY5" fmla="*/ 4597 h 10000"/>
                <a:gd name="connsiteX0" fmla="*/ 53 w 10009"/>
                <a:gd name="connsiteY0" fmla="*/ 10000 h 10000"/>
                <a:gd name="connsiteX1" fmla="*/ 681 w 10009"/>
                <a:gd name="connsiteY1" fmla="*/ 8306 h 10000"/>
                <a:gd name="connsiteX2" fmla="*/ 3179 w 10009"/>
                <a:gd name="connsiteY2" fmla="*/ 8209 h 10000"/>
                <a:gd name="connsiteX3" fmla="*/ 6003 w 10009"/>
                <a:gd name="connsiteY3" fmla="*/ 4736 h 10000"/>
                <a:gd name="connsiteX4" fmla="*/ 9691 w 10009"/>
                <a:gd name="connsiteY4" fmla="*/ 1 h 10000"/>
                <a:gd name="connsiteX5" fmla="*/ 9830 w 10009"/>
                <a:gd name="connsiteY5" fmla="*/ 4597 h 10000"/>
                <a:gd name="connsiteX0" fmla="*/ 53 w 9890"/>
                <a:gd name="connsiteY0" fmla="*/ 10000 h 10000"/>
                <a:gd name="connsiteX1" fmla="*/ 681 w 9890"/>
                <a:gd name="connsiteY1" fmla="*/ 8306 h 10000"/>
                <a:gd name="connsiteX2" fmla="*/ 3179 w 9890"/>
                <a:gd name="connsiteY2" fmla="*/ 8209 h 10000"/>
                <a:gd name="connsiteX3" fmla="*/ 6003 w 9890"/>
                <a:gd name="connsiteY3" fmla="*/ 4736 h 10000"/>
                <a:gd name="connsiteX4" fmla="*/ 9691 w 9890"/>
                <a:gd name="connsiteY4" fmla="*/ 1 h 10000"/>
                <a:gd name="connsiteX5" fmla="*/ 9325 w 9890"/>
                <a:gd name="connsiteY5" fmla="*/ 5533 h 10000"/>
                <a:gd name="connsiteX0" fmla="*/ 54 w 9629"/>
                <a:gd name="connsiteY0" fmla="*/ 9319 h 9319"/>
                <a:gd name="connsiteX1" fmla="*/ 689 w 9629"/>
                <a:gd name="connsiteY1" fmla="*/ 7625 h 9319"/>
                <a:gd name="connsiteX2" fmla="*/ 3214 w 9629"/>
                <a:gd name="connsiteY2" fmla="*/ 7528 h 9319"/>
                <a:gd name="connsiteX3" fmla="*/ 6070 w 9629"/>
                <a:gd name="connsiteY3" fmla="*/ 4055 h 9319"/>
                <a:gd name="connsiteX4" fmla="*/ 9319 w 9629"/>
                <a:gd name="connsiteY4" fmla="*/ 1 h 9319"/>
                <a:gd name="connsiteX5" fmla="*/ 9429 w 9629"/>
                <a:gd name="connsiteY5" fmla="*/ 4852 h 9319"/>
                <a:gd name="connsiteX0" fmla="*/ 56 w 10153"/>
                <a:gd name="connsiteY0" fmla="*/ 10000 h 10000"/>
                <a:gd name="connsiteX1" fmla="*/ 716 w 10153"/>
                <a:gd name="connsiteY1" fmla="*/ 8182 h 10000"/>
                <a:gd name="connsiteX2" fmla="*/ 3338 w 10153"/>
                <a:gd name="connsiteY2" fmla="*/ 8078 h 10000"/>
                <a:gd name="connsiteX3" fmla="*/ 6304 w 10153"/>
                <a:gd name="connsiteY3" fmla="*/ 4351 h 10000"/>
                <a:gd name="connsiteX4" fmla="*/ 9678 w 10153"/>
                <a:gd name="connsiteY4" fmla="*/ 1 h 10000"/>
                <a:gd name="connsiteX5" fmla="*/ 10104 w 10153"/>
                <a:gd name="connsiteY5" fmla="*/ 4659 h 10000"/>
                <a:gd name="connsiteX0" fmla="*/ 56 w 10159"/>
                <a:gd name="connsiteY0" fmla="*/ 11010 h 11010"/>
                <a:gd name="connsiteX1" fmla="*/ 716 w 10159"/>
                <a:gd name="connsiteY1" fmla="*/ 9192 h 11010"/>
                <a:gd name="connsiteX2" fmla="*/ 3338 w 10159"/>
                <a:gd name="connsiteY2" fmla="*/ 9088 h 11010"/>
                <a:gd name="connsiteX3" fmla="*/ 6304 w 10159"/>
                <a:gd name="connsiteY3" fmla="*/ 5361 h 11010"/>
                <a:gd name="connsiteX4" fmla="*/ 9678 w 10159"/>
                <a:gd name="connsiteY4" fmla="*/ 1011 h 11010"/>
                <a:gd name="connsiteX5" fmla="*/ 10113 w 10159"/>
                <a:gd name="connsiteY5" fmla="*/ 579 h 11010"/>
                <a:gd name="connsiteX0" fmla="*/ 56 w 10177"/>
                <a:gd name="connsiteY0" fmla="*/ 12293 h 12293"/>
                <a:gd name="connsiteX1" fmla="*/ 716 w 10177"/>
                <a:gd name="connsiteY1" fmla="*/ 10475 h 12293"/>
                <a:gd name="connsiteX2" fmla="*/ 3338 w 10177"/>
                <a:gd name="connsiteY2" fmla="*/ 10371 h 12293"/>
                <a:gd name="connsiteX3" fmla="*/ 6304 w 10177"/>
                <a:gd name="connsiteY3" fmla="*/ 6644 h 12293"/>
                <a:gd name="connsiteX4" fmla="*/ 9678 w 10177"/>
                <a:gd name="connsiteY4" fmla="*/ 2294 h 12293"/>
                <a:gd name="connsiteX5" fmla="*/ 10138 w 10177"/>
                <a:gd name="connsiteY5" fmla="*/ 400 h 12293"/>
                <a:gd name="connsiteX0" fmla="*/ 56 w 10177"/>
                <a:gd name="connsiteY0" fmla="*/ 12293 h 12293"/>
                <a:gd name="connsiteX1" fmla="*/ 716 w 10177"/>
                <a:gd name="connsiteY1" fmla="*/ 10475 h 12293"/>
                <a:gd name="connsiteX2" fmla="*/ 3338 w 10177"/>
                <a:gd name="connsiteY2" fmla="*/ 10371 h 12293"/>
                <a:gd name="connsiteX3" fmla="*/ 6304 w 10177"/>
                <a:gd name="connsiteY3" fmla="*/ 6644 h 12293"/>
                <a:gd name="connsiteX4" fmla="*/ 9678 w 10177"/>
                <a:gd name="connsiteY4" fmla="*/ 2294 h 12293"/>
                <a:gd name="connsiteX5" fmla="*/ 10138 w 10177"/>
                <a:gd name="connsiteY5" fmla="*/ 400 h 12293"/>
                <a:gd name="connsiteX0" fmla="*/ 56 w 10177"/>
                <a:gd name="connsiteY0" fmla="*/ 12293 h 12293"/>
                <a:gd name="connsiteX1" fmla="*/ 716 w 10177"/>
                <a:gd name="connsiteY1" fmla="*/ 10475 h 12293"/>
                <a:gd name="connsiteX2" fmla="*/ 3338 w 10177"/>
                <a:gd name="connsiteY2" fmla="*/ 10371 h 12293"/>
                <a:gd name="connsiteX3" fmla="*/ 9678 w 10177"/>
                <a:gd name="connsiteY3" fmla="*/ 2294 h 12293"/>
                <a:gd name="connsiteX4" fmla="*/ 10138 w 10177"/>
                <a:gd name="connsiteY4" fmla="*/ 400 h 12293"/>
                <a:gd name="connsiteX0" fmla="*/ 0 w 10121"/>
                <a:gd name="connsiteY0" fmla="*/ 12293 h 12293"/>
                <a:gd name="connsiteX1" fmla="*/ 3282 w 10121"/>
                <a:gd name="connsiteY1" fmla="*/ 10371 h 12293"/>
                <a:gd name="connsiteX2" fmla="*/ 9622 w 10121"/>
                <a:gd name="connsiteY2" fmla="*/ 2294 h 12293"/>
                <a:gd name="connsiteX3" fmla="*/ 10082 w 10121"/>
                <a:gd name="connsiteY3" fmla="*/ 400 h 12293"/>
                <a:gd name="connsiteX0" fmla="*/ 0 w 10032"/>
                <a:gd name="connsiteY0" fmla="*/ 7959 h 10523"/>
                <a:gd name="connsiteX1" fmla="*/ 3193 w 10032"/>
                <a:gd name="connsiteY1" fmla="*/ 10371 h 10523"/>
                <a:gd name="connsiteX2" fmla="*/ 9533 w 10032"/>
                <a:gd name="connsiteY2" fmla="*/ 2294 h 10523"/>
                <a:gd name="connsiteX3" fmla="*/ 9993 w 10032"/>
                <a:gd name="connsiteY3" fmla="*/ 400 h 10523"/>
                <a:gd name="connsiteX0" fmla="*/ 0 w 10032"/>
                <a:gd name="connsiteY0" fmla="*/ 7959 h 10523"/>
                <a:gd name="connsiteX1" fmla="*/ 3193 w 10032"/>
                <a:gd name="connsiteY1" fmla="*/ 10371 h 10523"/>
                <a:gd name="connsiteX2" fmla="*/ 9533 w 10032"/>
                <a:gd name="connsiteY2" fmla="*/ 2294 h 10523"/>
                <a:gd name="connsiteX3" fmla="*/ 9993 w 10032"/>
                <a:gd name="connsiteY3" fmla="*/ 400 h 10523"/>
                <a:gd name="connsiteX0" fmla="*/ 0 w 10032"/>
                <a:gd name="connsiteY0" fmla="*/ 7959 h 7959"/>
                <a:gd name="connsiteX1" fmla="*/ 9533 w 10032"/>
                <a:gd name="connsiteY1" fmla="*/ 2294 h 7959"/>
                <a:gd name="connsiteX2" fmla="*/ 9993 w 10032"/>
                <a:gd name="connsiteY2" fmla="*/ 400 h 7959"/>
                <a:gd name="connsiteX0" fmla="*/ 0 w 9961"/>
                <a:gd name="connsiteY0" fmla="*/ 9497 h 9497"/>
                <a:gd name="connsiteX1" fmla="*/ 9961 w 9961"/>
                <a:gd name="connsiteY1" fmla="*/ 0 h 9497"/>
                <a:gd name="connsiteX0" fmla="*/ 0 w 10000"/>
                <a:gd name="connsiteY0" fmla="*/ 10000 h 10000"/>
                <a:gd name="connsiteX1" fmla="*/ 4950 w 10000"/>
                <a:gd name="connsiteY1" fmla="*/ 4851 h 10000"/>
                <a:gd name="connsiteX2" fmla="*/ 10000 w 10000"/>
                <a:gd name="connsiteY2" fmla="*/ 0 h 10000"/>
                <a:gd name="connsiteX0" fmla="*/ 0 w 10000"/>
                <a:gd name="connsiteY0" fmla="*/ 10000 h 10000"/>
                <a:gd name="connsiteX1" fmla="*/ 4844 w 10000"/>
                <a:gd name="connsiteY1" fmla="*/ 1606 h 10000"/>
                <a:gd name="connsiteX2" fmla="*/ 10000 w 10000"/>
                <a:gd name="connsiteY2" fmla="*/ 0 h 10000"/>
                <a:gd name="connsiteX0" fmla="*/ 0 w 10083"/>
                <a:gd name="connsiteY0" fmla="*/ 10289 h 10289"/>
                <a:gd name="connsiteX1" fmla="*/ 4927 w 10083"/>
                <a:gd name="connsiteY1" fmla="*/ 1606 h 10289"/>
                <a:gd name="connsiteX2" fmla="*/ 10083 w 10083"/>
                <a:gd name="connsiteY2" fmla="*/ 0 h 10289"/>
                <a:gd name="connsiteX0" fmla="*/ 0 w 10083"/>
                <a:gd name="connsiteY0" fmla="*/ 10289 h 10289"/>
                <a:gd name="connsiteX1" fmla="*/ 4927 w 10083"/>
                <a:gd name="connsiteY1" fmla="*/ 1606 h 10289"/>
                <a:gd name="connsiteX2" fmla="*/ 10083 w 10083"/>
                <a:gd name="connsiteY2" fmla="*/ 0 h 10289"/>
                <a:gd name="connsiteX0" fmla="*/ 0 w 10083"/>
                <a:gd name="connsiteY0" fmla="*/ 10289 h 10289"/>
                <a:gd name="connsiteX1" fmla="*/ 4953 w 10083"/>
                <a:gd name="connsiteY1" fmla="*/ 2417 h 10289"/>
                <a:gd name="connsiteX2" fmla="*/ 10083 w 10083"/>
                <a:gd name="connsiteY2" fmla="*/ 0 h 10289"/>
                <a:gd name="connsiteX0" fmla="*/ 0 w 10103"/>
                <a:gd name="connsiteY0" fmla="*/ 11563 h 11563"/>
                <a:gd name="connsiteX1" fmla="*/ 4953 w 10103"/>
                <a:gd name="connsiteY1" fmla="*/ 3691 h 11563"/>
                <a:gd name="connsiteX2" fmla="*/ 10103 w 10103"/>
                <a:gd name="connsiteY2" fmla="*/ 0 h 11563"/>
                <a:gd name="connsiteX0" fmla="*/ 0 w 10103"/>
                <a:gd name="connsiteY0" fmla="*/ 11563 h 11563"/>
                <a:gd name="connsiteX1" fmla="*/ 4953 w 10103"/>
                <a:gd name="connsiteY1" fmla="*/ 3691 h 11563"/>
                <a:gd name="connsiteX2" fmla="*/ 10103 w 10103"/>
                <a:gd name="connsiteY2" fmla="*/ 0 h 11563"/>
                <a:gd name="connsiteX0" fmla="*/ 0 w 9689"/>
                <a:gd name="connsiteY0" fmla="*/ 7872 h 28140"/>
                <a:gd name="connsiteX1" fmla="*/ 4953 w 9689"/>
                <a:gd name="connsiteY1" fmla="*/ 0 h 28140"/>
                <a:gd name="connsiteX2" fmla="*/ 9689 w 9689"/>
                <a:gd name="connsiteY2" fmla="*/ 27877 h 28140"/>
                <a:gd name="connsiteX0" fmla="*/ 0 w 10020"/>
                <a:gd name="connsiteY0" fmla="*/ 2797 h 9907"/>
                <a:gd name="connsiteX1" fmla="*/ 5112 w 10020"/>
                <a:gd name="connsiteY1" fmla="*/ 0 h 9907"/>
                <a:gd name="connsiteX2" fmla="*/ 10000 w 10020"/>
                <a:gd name="connsiteY2" fmla="*/ 9907 h 9907"/>
                <a:gd name="connsiteX0" fmla="*/ 0 w 10692"/>
                <a:gd name="connsiteY0" fmla="*/ 3899 h 11076"/>
                <a:gd name="connsiteX1" fmla="*/ 5102 w 10692"/>
                <a:gd name="connsiteY1" fmla="*/ 1076 h 11076"/>
                <a:gd name="connsiteX2" fmla="*/ 10467 w 10692"/>
                <a:gd name="connsiteY2" fmla="*/ 697 h 11076"/>
                <a:gd name="connsiteX3" fmla="*/ 9980 w 10692"/>
                <a:gd name="connsiteY3" fmla="*/ 11076 h 11076"/>
                <a:gd name="connsiteX0" fmla="*/ 0 w 10950"/>
                <a:gd name="connsiteY0" fmla="*/ 3899 h 11076"/>
                <a:gd name="connsiteX1" fmla="*/ 5102 w 10950"/>
                <a:gd name="connsiteY1" fmla="*/ 1076 h 11076"/>
                <a:gd name="connsiteX2" fmla="*/ 10467 w 10950"/>
                <a:gd name="connsiteY2" fmla="*/ 697 h 11076"/>
                <a:gd name="connsiteX3" fmla="*/ 10644 w 10950"/>
                <a:gd name="connsiteY3" fmla="*/ 1237 h 11076"/>
                <a:gd name="connsiteX4" fmla="*/ 9980 w 10950"/>
                <a:gd name="connsiteY4" fmla="*/ 11076 h 11076"/>
                <a:gd name="connsiteX0" fmla="*/ 0 w 11093"/>
                <a:gd name="connsiteY0" fmla="*/ 4012 h 11189"/>
                <a:gd name="connsiteX1" fmla="*/ 5102 w 11093"/>
                <a:gd name="connsiteY1" fmla="*/ 1189 h 11189"/>
                <a:gd name="connsiteX2" fmla="*/ 10675 w 11093"/>
                <a:gd name="connsiteY2" fmla="*/ 665 h 11189"/>
                <a:gd name="connsiteX3" fmla="*/ 10644 w 11093"/>
                <a:gd name="connsiteY3" fmla="*/ 1350 h 11189"/>
                <a:gd name="connsiteX4" fmla="*/ 9980 w 11093"/>
                <a:gd name="connsiteY4" fmla="*/ 11189 h 11189"/>
                <a:gd name="connsiteX0" fmla="*/ 0 w 11048"/>
                <a:gd name="connsiteY0" fmla="*/ 4012 h 11189"/>
                <a:gd name="connsiteX1" fmla="*/ 5102 w 11048"/>
                <a:gd name="connsiteY1" fmla="*/ 1189 h 11189"/>
                <a:gd name="connsiteX2" fmla="*/ 10675 w 11048"/>
                <a:gd name="connsiteY2" fmla="*/ 665 h 11189"/>
                <a:gd name="connsiteX3" fmla="*/ 10457 w 11048"/>
                <a:gd name="connsiteY3" fmla="*/ 1038 h 11189"/>
                <a:gd name="connsiteX4" fmla="*/ 9980 w 11048"/>
                <a:gd name="connsiteY4" fmla="*/ 11189 h 11189"/>
                <a:gd name="connsiteX0" fmla="*/ 0 w 10763"/>
                <a:gd name="connsiteY0" fmla="*/ 4146 h 11323"/>
                <a:gd name="connsiteX1" fmla="*/ 5102 w 10763"/>
                <a:gd name="connsiteY1" fmla="*/ 1323 h 11323"/>
                <a:gd name="connsiteX2" fmla="*/ 10280 w 10763"/>
                <a:gd name="connsiteY2" fmla="*/ 632 h 11323"/>
                <a:gd name="connsiteX3" fmla="*/ 10457 w 10763"/>
                <a:gd name="connsiteY3" fmla="*/ 1172 h 11323"/>
                <a:gd name="connsiteX4" fmla="*/ 9980 w 10763"/>
                <a:gd name="connsiteY4" fmla="*/ 11323 h 11323"/>
                <a:gd name="connsiteX0" fmla="*/ 0 w 11178"/>
                <a:gd name="connsiteY0" fmla="*/ 4230 h 11407"/>
                <a:gd name="connsiteX1" fmla="*/ 5102 w 11178"/>
                <a:gd name="connsiteY1" fmla="*/ 1407 h 11407"/>
                <a:gd name="connsiteX2" fmla="*/ 10836 w 11178"/>
                <a:gd name="connsiteY2" fmla="*/ 614 h 11407"/>
                <a:gd name="connsiteX3" fmla="*/ 10457 w 11178"/>
                <a:gd name="connsiteY3" fmla="*/ 1256 h 11407"/>
                <a:gd name="connsiteX4" fmla="*/ 9980 w 11178"/>
                <a:gd name="connsiteY4" fmla="*/ 11407 h 11407"/>
                <a:gd name="connsiteX0" fmla="*/ 0 w 10457"/>
                <a:gd name="connsiteY0" fmla="*/ 3791 h 10968"/>
                <a:gd name="connsiteX1" fmla="*/ 5102 w 10457"/>
                <a:gd name="connsiteY1" fmla="*/ 968 h 10968"/>
                <a:gd name="connsiteX2" fmla="*/ 10457 w 10457"/>
                <a:gd name="connsiteY2" fmla="*/ 817 h 10968"/>
                <a:gd name="connsiteX3" fmla="*/ 9980 w 10457"/>
                <a:gd name="connsiteY3" fmla="*/ 10968 h 10968"/>
                <a:gd name="connsiteX0" fmla="*/ 0 w 10784"/>
                <a:gd name="connsiteY0" fmla="*/ 4151 h 11328"/>
                <a:gd name="connsiteX1" fmla="*/ 5102 w 10784"/>
                <a:gd name="connsiteY1" fmla="*/ 1328 h 11328"/>
                <a:gd name="connsiteX2" fmla="*/ 10784 w 10784"/>
                <a:gd name="connsiteY2" fmla="*/ 691 h 11328"/>
                <a:gd name="connsiteX3" fmla="*/ 9980 w 10784"/>
                <a:gd name="connsiteY3" fmla="*/ 11328 h 11328"/>
                <a:gd name="connsiteX0" fmla="*/ 0 w 10784"/>
                <a:gd name="connsiteY0" fmla="*/ 3460 h 10637"/>
                <a:gd name="connsiteX1" fmla="*/ 5102 w 10784"/>
                <a:gd name="connsiteY1" fmla="*/ 637 h 10637"/>
                <a:gd name="connsiteX2" fmla="*/ 10784 w 10784"/>
                <a:gd name="connsiteY2" fmla="*/ 0 h 10637"/>
                <a:gd name="connsiteX3" fmla="*/ 9980 w 10784"/>
                <a:gd name="connsiteY3" fmla="*/ 10637 h 10637"/>
                <a:gd name="connsiteX0" fmla="*/ 0 w 10768"/>
                <a:gd name="connsiteY0" fmla="*/ 4121 h 11298"/>
                <a:gd name="connsiteX1" fmla="*/ 5102 w 10768"/>
                <a:gd name="connsiteY1" fmla="*/ 1298 h 11298"/>
                <a:gd name="connsiteX2" fmla="*/ 10768 w 10768"/>
                <a:gd name="connsiteY2" fmla="*/ 0 h 11298"/>
                <a:gd name="connsiteX3" fmla="*/ 9980 w 10768"/>
                <a:gd name="connsiteY3" fmla="*/ 11298 h 11298"/>
                <a:gd name="connsiteX0" fmla="*/ 0 w 10516"/>
                <a:gd name="connsiteY0" fmla="*/ 4145 h 11322"/>
                <a:gd name="connsiteX1" fmla="*/ 5102 w 10516"/>
                <a:gd name="connsiteY1" fmla="*/ 1322 h 11322"/>
                <a:gd name="connsiteX2" fmla="*/ 10516 w 10516"/>
                <a:gd name="connsiteY2" fmla="*/ 0 h 11322"/>
                <a:gd name="connsiteX3" fmla="*/ 9980 w 10516"/>
                <a:gd name="connsiteY3" fmla="*/ 11322 h 11322"/>
                <a:gd name="connsiteX0" fmla="*/ 0 w 10466"/>
                <a:gd name="connsiteY0" fmla="*/ 4189 h 11366"/>
                <a:gd name="connsiteX1" fmla="*/ 5102 w 10466"/>
                <a:gd name="connsiteY1" fmla="*/ 1366 h 11366"/>
                <a:gd name="connsiteX2" fmla="*/ 10466 w 10466"/>
                <a:gd name="connsiteY2" fmla="*/ 0 h 11366"/>
                <a:gd name="connsiteX3" fmla="*/ 9980 w 10466"/>
                <a:gd name="connsiteY3" fmla="*/ 11366 h 11366"/>
                <a:gd name="connsiteX0" fmla="*/ 0 w 10489"/>
                <a:gd name="connsiteY0" fmla="*/ 4112 h 11289"/>
                <a:gd name="connsiteX1" fmla="*/ 5102 w 10489"/>
                <a:gd name="connsiteY1" fmla="*/ 1289 h 11289"/>
                <a:gd name="connsiteX2" fmla="*/ 10489 w 10489"/>
                <a:gd name="connsiteY2" fmla="*/ 0 h 11289"/>
                <a:gd name="connsiteX3" fmla="*/ 9980 w 10489"/>
                <a:gd name="connsiteY3" fmla="*/ 11289 h 11289"/>
                <a:gd name="connsiteX0" fmla="*/ 0 w 10513"/>
                <a:gd name="connsiteY0" fmla="*/ 4072 h 11249"/>
                <a:gd name="connsiteX1" fmla="*/ 5102 w 10513"/>
                <a:gd name="connsiteY1" fmla="*/ 1249 h 11249"/>
                <a:gd name="connsiteX2" fmla="*/ 10513 w 10513"/>
                <a:gd name="connsiteY2" fmla="*/ 0 h 11249"/>
                <a:gd name="connsiteX3" fmla="*/ 9980 w 10513"/>
                <a:gd name="connsiteY3" fmla="*/ 11249 h 11249"/>
                <a:gd name="connsiteX0" fmla="*/ 0 w 10513"/>
                <a:gd name="connsiteY0" fmla="*/ 4072 h 12098"/>
                <a:gd name="connsiteX1" fmla="*/ 5102 w 10513"/>
                <a:gd name="connsiteY1" fmla="*/ 1249 h 12098"/>
                <a:gd name="connsiteX2" fmla="*/ 10513 w 10513"/>
                <a:gd name="connsiteY2" fmla="*/ 0 h 12098"/>
                <a:gd name="connsiteX3" fmla="*/ 9942 w 10513"/>
                <a:gd name="connsiteY3" fmla="*/ 12098 h 12098"/>
                <a:gd name="connsiteX0" fmla="*/ 0 w 10513"/>
                <a:gd name="connsiteY0" fmla="*/ 4072 h 12098"/>
                <a:gd name="connsiteX1" fmla="*/ 5102 w 10513"/>
                <a:gd name="connsiteY1" fmla="*/ 1249 h 12098"/>
                <a:gd name="connsiteX2" fmla="*/ 10513 w 10513"/>
                <a:gd name="connsiteY2" fmla="*/ 0 h 12098"/>
                <a:gd name="connsiteX3" fmla="*/ 9942 w 10513"/>
                <a:gd name="connsiteY3" fmla="*/ 12098 h 12098"/>
                <a:gd name="connsiteX0" fmla="*/ 0 w 10513"/>
                <a:gd name="connsiteY0" fmla="*/ 4072 h 12440"/>
                <a:gd name="connsiteX1" fmla="*/ 5102 w 10513"/>
                <a:gd name="connsiteY1" fmla="*/ 1249 h 12440"/>
                <a:gd name="connsiteX2" fmla="*/ 10513 w 10513"/>
                <a:gd name="connsiteY2" fmla="*/ 0 h 12440"/>
                <a:gd name="connsiteX3" fmla="*/ 9933 w 10513"/>
                <a:gd name="connsiteY3" fmla="*/ 12440 h 12440"/>
              </a:gdLst>
              <a:ahLst/>
              <a:cxnLst>
                <a:cxn ang="0">
                  <a:pos x="connsiteX0" y="connsiteY0"/>
                </a:cxn>
                <a:cxn ang="0">
                  <a:pos x="connsiteX1" y="connsiteY1"/>
                </a:cxn>
                <a:cxn ang="0">
                  <a:pos x="connsiteX2" y="connsiteY2"/>
                </a:cxn>
                <a:cxn ang="0">
                  <a:pos x="connsiteX3" y="connsiteY3"/>
                </a:cxn>
              </a:cxnLst>
              <a:rect l="l" t="t" r="r" b="b"/>
              <a:pathLst>
                <a:path w="10513" h="12440">
                  <a:moveTo>
                    <a:pt x="0" y="4072"/>
                  </a:moveTo>
                  <a:cubicBezTo>
                    <a:pt x="1552" y="2556"/>
                    <a:pt x="3431" y="1830"/>
                    <a:pt x="5102" y="1249"/>
                  </a:cubicBezTo>
                  <a:cubicBezTo>
                    <a:pt x="6845" y="753"/>
                    <a:pt x="9733" y="54"/>
                    <a:pt x="10513" y="0"/>
                  </a:cubicBezTo>
                  <a:cubicBezTo>
                    <a:pt x="10432" y="1730"/>
                    <a:pt x="10016" y="10999"/>
                    <a:pt x="9933" y="12440"/>
                  </a:cubicBezTo>
                </a:path>
              </a:pathLst>
            </a:custGeom>
            <a:noFill/>
            <a:ln w="28575" cap="flat" cmpd="sng">
              <a:solidFill>
                <a:srgbClr val="FF0000"/>
              </a:solidFill>
              <a:prstDash val="dash"/>
              <a:round/>
              <a:headEnd type="none" w="med" len="med"/>
              <a:tailEnd type="triangle" w="lg" len="lg"/>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Groep 680"/>
            <p:cNvGrpSpPr/>
            <p:nvPr/>
          </p:nvGrpSpPr>
          <p:grpSpPr>
            <a:xfrm>
              <a:off x="9049788" y="5419490"/>
              <a:ext cx="1943281" cy="517958"/>
              <a:chOff x="851880" y="5561332"/>
              <a:chExt cx="1943281" cy="517958"/>
            </a:xfrm>
          </p:grpSpPr>
          <p:sp>
            <p:nvSpPr>
              <p:cNvPr id="29" name="6e37974b-8f39-435b-ad4b-665c61fe9a72"/>
              <p:cNvSpPr txBox="1">
                <a:spLocks noChangeArrowheads="1"/>
              </p:cNvSpPr>
              <p:nvPr/>
            </p:nvSpPr>
            <p:spPr bwMode="auto">
              <a:xfrm>
                <a:off x="851880" y="5561332"/>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c5f3b563-625c-4467-b3ec-d5e5741883aa"/>
              <p:cNvSpPr txBox="1">
                <a:spLocks noChangeArrowheads="1"/>
              </p:cNvSpPr>
              <p:nvPr/>
            </p:nvSpPr>
            <p:spPr bwMode="auto">
              <a:xfrm>
                <a:off x="857833" y="5755440"/>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Command flow</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3" name="组合 32"/>
            <p:cNvGrpSpPr/>
            <p:nvPr/>
          </p:nvGrpSpPr>
          <p:grpSpPr>
            <a:xfrm>
              <a:off x="5984613" y="4350109"/>
              <a:ext cx="1007648" cy="1008000"/>
              <a:chOff x="4325400" y="316519"/>
              <a:chExt cx="1007648" cy="1027990"/>
            </a:xfrm>
          </p:grpSpPr>
          <p:grpSp>
            <p:nvGrpSpPr>
              <p:cNvPr id="34" name="组合 33"/>
              <p:cNvGrpSpPr/>
              <p:nvPr/>
            </p:nvGrpSpPr>
            <p:grpSpPr>
              <a:xfrm>
                <a:off x="4325400" y="386269"/>
                <a:ext cx="1007648" cy="888489"/>
                <a:chOff x="4976774" y="6406237"/>
                <a:chExt cx="1425410" cy="1256848"/>
              </a:xfrm>
            </p:grpSpPr>
            <p:grpSp>
              <p:nvGrpSpPr>
                <p:cNvPr id="41" name="组合 40"/>
                <p:cNvGrpSpPr/>
                <p:nvPr/>
              </p:nvGrpSpPr>
              <p:grpSpPr>
                <a:xfrm>
                  <a:off x="5421698" y="6406237"/>
                  <a:ext cx="980486" cy="1256848"/>
                  <a:chOff x="7621955" y="2122692"/>
                  <a:chExt cx="980486" cy="1256848"/>
                </a:xfrm>
              </p:grpSpPr>
              <p:sp>
                <p:nvSpPr>
                  <p:cNvPr id="48" name="圆角矩形 4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矩形 4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矩形 4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矩形 5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2" name="组合 41"/>
                <p:cNvGrpSpPr/>
                <p:nvPr/>
              </p:nvGrpSpPr>
              <p:grpSpPr>
                <a:xfrm>
                  <a:off x="4976774" y="6406237"/>
                  <a:ext cx="980486" cy="1256848"/>
                  <a:chOff x="7621955" y="2122692"/>
                  <a:chExt cx="980486" cy="1256848"/>
                </a:xfrm>
              </p:grpSpPr>
              <p:sp>
                <p:nvSpPr>
                  <p:cNvPr id="43" name="圆角矩形 4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矩形 4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矩形 4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矩形 4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5" name="组合 34"/>
              <p:cNvGrpSpPr/>
              <p:nvPr/>
            </p:nvGrpSpPr>
            <p:grpSpPr>
              <a:xfrm>
                <a:off x="4482662" y="316519"/>
                <a:ext cx="693123" cy="1027990"/>
                <a:chOff x="7621955" y="1925355"/>
                <a:chExt cx="980486" cy="1454185"/>
              </a:xfrm>
            </p:grpSpPr>
            <p:sp>
              <p:nvSpPr>
                <p:cNvPr id="36" name="圆角矩形 3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矩形 3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矩形 3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3" name="组合 52"/>
            <p:cNvGrpSpPr/>
            <p:nvPr/>
          </p:nvGrpSpPr>
          <p:grpSpPr>
            <a:xfrm>
              <a:off x="3065667" y="4328097"/>
              <a:ext cx="1007648" cy="1008000"/>
              <a:chOff x="4325400" y="316519"/>
              <a:chExt cx="1007648" cy="1027990"/>
            </a:xfrm>
          </p:grpSpPr>
          <p:grpSp>
            <p:nvGrpSpPr>
              <p:cNvPr id="54" name="组合 53"/>
              <p:cNvGrpSpPr/>
              <p:nvPr/>
            </p:nvGrpSpPr>
            <p:grpSpPr>
              <a:xfrm>
                <a:off x="4325400" y="386269"/>
                <a:ext cx="1007648" cy="888489"/>
                <a:chOff x="4976774" y="6406237"/>
                <a:chExt cx="1425410" cy="1256848"/>
              </a:xfrm>
            </p:grpSpPr>
            <p:grpSp>
              <p:nvGrpSpPr>
                <p:cNvPr id="61" name="组合 60"/>
                <p:cNvGrpSpPr/>
                <p:nvPr/>
              </p:nvGrpSpPr>
              <p:grpSpPr>
                <a:xfrm>
                  <a:off x="5421698" y="6406237"/>
                  <a:ext cx="980486" cy="1256848"/>
                  <a:chOff x="7621955" y="2122692"/>
                  <a:chExt cx="980486" cy="1256848"/>
                </a:xfrm>
              </p:grpSpPr>
              <p:sp>
                <p:nvSpPr>
                  <p:cNvPr id="68" name="圆角矩形 6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矩形 6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矩形 6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2" name="组合 61"/>
                <p:cNvGrpSpPr/>
                <p:nvPr/>
              </p:nvGrpSpPr>
              <p:grpSpPr>
                <a:xfrm>
                  <a:off x="4976774" y="6406237"/>
                  <a:ext cx="980486" cy="1256848"/>
                  <a:chOff x="7621955" y="2122692"/>
                  <a:chExt cx="980486" cy="1256848"/>
                </a:xfrm>
              </p:grpSpPr>
              <p:sp>
                <p:nvSpPr>
                  <p:cNvPr id="63" name="圆角矩形 6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5" name="组合 54"/>
              <p:cNvGrpSpPr/>
              <p:nvPr/>
            </p:nvGrpSpPr>
            <p:grpSpPr>
              <a:xfrm>
                <a:off x="4482662" y="316519"/>
                <a:ext cx="693123" cy="1027990"/>
                <a:chOff x="7621955" y="1925355"/>
                <a:chExt cx="980486" cy="1454185"/>
              </a:xfrm>
            </p:grpSpPr>
            <p:sp>
              <p:nvSpPr>
                <p:cNvPr id="56" name="圆角矩形 5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矩形 5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3" name="组合 72"/>
            <p:cNvGrpSpPr/>
            <p:nvPr/>
          </p:nvGrpSpPr>
          <p:grpSpPr>
            <a:xfrm>
              <a:off x="7709229" y="4104170"/>
              <a:ext cx="1007648" cy="1008000"/>
              <a:chOff x="4325400" y="316519"/>
              <a:chExt cx="1007648" cy="1027990"/>
            </a:xfrm>
          </p:grpSpPr>
          <p:grpSp>
            <p:nvGrpSpPr>
              <p:cNvPr id="74" name="组合 73"/>
              <p:cNvGrpSpPr/>
              <p:nvPr/>
            </p:nvGrpSpPr>
            <p:grpSpPr>
              <a:xfrm>
                <a:off x="4325400" y="386269"/>
                <a:ext cx="1007648" cy="888489"/>
                <a:chOff x="4976774" y="6406237"/>
                <a:chExt cx="1425410" cy="1256848"/>
              </a:xfrm>
            </p:grpSpPr>
            <p:grpSp>
              <p:nvGrpSpPr>
                <p:cNvPr id="81" name="组合 80"/>
                <p:cNvGrpSpPr/>
                <p:nvPr/>
              </p:nvGrpSpPr>
              <p:grpSpPr>
                <a:xfrm>
                  <a:off x="5421698" y="6406237"/>
                  <a:ext cx="980486" cy="1256848"/>
                  <a:chOff x="7621955" y="2122692"/>
                  <a:chExt cx="980486" cy="1256848"/>
                </a:xfrm>
              </p:grpSpPr>
              <p:sp>
                <p:nvSpPr>
                  <p:cNvPr id="88" name="圆角矩形 8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矩形 8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矩形 8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矩形 9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矩形 9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2" name="组合 81"/>
                <p:cNvGrpSpPr/>
                <p:nvPr/>
              </p:nvGrpSpPr>
              <p:grpSpPr>
                <a:xfrm>
                  <a:off x="4976774" y="6406237"/>
                  <a:ext cx="980486" cy="1256848"/>
                  <a:chOff x="7621955" y="2122692"/>
                  <a:chExt cx="980486" cy="1256848"/>
                </a:xfrm>
              </p:grpSpPr>
              <p:sp>
                <p:nvSpPr>
                  <p:cNvPr id="83" name="圆角矩形 8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矩形 8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矩形 8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矩形 8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8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5" name="组合 74"/>
              <p:cNvGrpSpPr/>
              <p:nvPr/>
            </p:nvGrpSpPr>
            <p:grpSpPr>
              <a:xfrm>
                <a:off x="4482662" y="316519"/>
                <a:ext cx="693123" cy="1027990"/>
                <a:chOff x="7621955" y="1925355"/>
                <a:chExt cx="980486" cy="1454185"/>
              </a:xfrm>
            </p:grpSpPr>
            <p:sp>
              <p:nvSpPr>
                <p:cNvPr id="76" name="圆角矩形 7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矩形 7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矩形 7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3" name="组合 92"/>
            <p:cNvGrpSpPr>
              <a:grpSpLocks noChangeAspect="1"/>
            </p:cNvGrpSpPr>
            <p:nvPr/>
          </p:nvGrpSpPr>
          <p:grpSpPr>
            <a:xfrm>
              <a:off x="2208439" y="2239769"/>
              <a:ext cx="785743" cy="937494"/>
              <a:chOff x="1596351" y="1240543"/>
              <a:chExt cx="864712" cy="1031715"/>
            </a:xfrm>
          </p:grpSpPr>
          <p:grpSp>
            <p:nvGrpSpPr>
              <p:cNvPr id="94" name="组合 93"/>
              <p:cNvGrpSpPr/>
              <p:nvPr/>
            </p:nvGrpSpPr>
            <p:grpSpPr>
              <a:xfrm>
                <a:off x="1596351" y="1240543"/>
                <a:ext cx="693123" cy="1008000"/>
                <a:chOff x="1596351" y="1240543"/>
                <a:chExt cx="693123" cy="1008000"/>
              </a:xfrm>
            </p:grpSpPr>
            <p:sp>
              <p:nvSpPr>
                <p:cNvPr id="99" name="圆角矩形 9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矩形 10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5" name="组合 94"/>
              <p:cNvGrpSpPr/>
              <p:nvPr/>
            </p:nvGrpSpPr>
            <p:grpSpPr>
              <a:xfrm>
                <a:off x="1819353" y="1692649"/>
                <a:ext cx="641710" cy="579609"/>
                <a:chOff x="1819353" y="1692649"/>
                <a:chExt cx="641710" cy="579609"/>
              </a:xfrm>
            </p:grpSpPr>
            <p:sp>
              <p:nvSpPr>
                <p:cNvPr id="96" name="任意多边形 95"/>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圆角矩形 96"/>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圆角矩形 97"/>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05" name="组合 104"/>
            <p:cNvGrpSpPr/>
            <p:nvPr/>
          </p:nvGrpSpPr>
          <p:grpSpPr>
            <a:xfrm>
              <a:off x="4719629" y="2263404"/>
              <a:ext cx="860396" cy="833380"/>
              <a:chOff x="5570815" y="4017867"/>
              <a:chExt cx="876413" cy="1041804"/>
            </a:xfrm>
          </p:grpSpPr>
          <p:grpSp>
            <p:nvGrpSpPr>
              <p:cNvPr id="106" name="组合 105"/>
              <p:cNvGrpSpPr/>
              <p:nvPr/>
            </p:nvGrpSpPr>
            <p:grpSpPr>
              <a:xfrm>
                <a:off x="5570815" y="4017867"/>
                <a:ext cx="693123" cy="1008000"/>
                <a:chOff x="1596351" y="1240543"/>
                <a:chExt cx="693123" cy="1008000"/>
              </a:xfrm>
            </p:grpSpPr>
            <p:sp>
              <p:nvSpPr>
                <p:cNvPr id="124" name="圆角矩形 12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矩形 12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07"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0" name="组合 129"/>
            <p:cNvGrpSpPr/>
            <p:nvPr/>
          </p:nvGrpSpPr>
          <p:grpSpPr>
            <a:xfrm>
              <a:off x="7634149" y="2049367"/>
              <a:ext cx="693123" cy="1008000"/>
              <a:chOff x="1596351" y="1240543"/>
              <a:chExt cx="693123" cy="1008000"/>
            </a:xfrm>
          </p:grpSpPr>
          <p:sp>
            <p:nvSpPr>
              <p:cNvPr id="131" name="圆角矩形 130"/>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矩形 13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4023811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Server-Free</a:t>
            </a:r>
            <a:endParaRPr lang="en-US" altLang="zh-CN" dirty="0">
              <a:sym typeface="Huawei Sans" panose="020C0503030203020204" pitchFamily="34" charset="0"/>
            </a:endParaRPr>
          </a:p>
        </p:txBody>
      </p:sp>
      <p:grpSp>
        <p:nvGrpSpPr>
          <p:cNvPr id="26" name="组合 25"/>
          <p:cNvGrpSpPr/>
          <p:nvPr/>
        </p:nvGrpSpPr>
        <p:grpSpPr>
          <a:xfrm>
            <a:off x="1711751" y="1091239"/>
            <a:ext cx="8937381" cy="4299295"/>
            <a:chOff x="2208439" y="1537403"/>
            <a:chExt cx="8937381" cy="4299295"/>
          </a:xfrm>
        </p:grpSpPr>
        <p:sp>
          <p:nvSpPr>
            <p:cNvPr id="3" name="67b9bb78-6cd8-48df-ae06-1e8167754e6e"/>
            <p:cNvSpPr>
              <a:spLocks noChangeShapeType="1"/>
            </p:cNvSpPr>
            <p:nvPr/>
          </p:nvSpPr>
          <p:spPr bwMode="auto">
            <a:xfrm flipH="1">
              <a:off x="3808060" y="3946913"/>
              <a:ext cx="1210969" cy="527783"/>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19030" y="3946913"/>
              <a:ext cx="1183406" cy="56270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3df9af69-fd68-4a3d-bdd1-65592688b457"/>
            <p:cNvSpPr>
              <a:spLocks noChangeShapeType="1"/>
            </p:cNvSpPr>
            <p:nvPr/>
          </p:nvSpPr>
          <p:spPr bwMode="auto">
            <a:xfrm>
              <a:off x="8008149" y="1702044"/>
              <a:ext cx="20536" cy="236772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flipV="1">
              <a:off x="5821156" y="3935820"/>
              <a:ext cx="1870066" cy="138406"/>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34265"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22692" y="2328952"/>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553825"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a4a8efa6-90ef-4a04-833d-84035375d86c"/>
            <p:cNvSpPr>
              <a:spLocks noChangeShapeType="1"/>
            </p:cNvSpPr>
            <p:nvPr/>
          </p:nvSpPr>
          <p:spPr bwMode="auto">
            <a:xfrm>
              <a:off x="2908702" y="3046744"/>
              <a:ext cx="1443995"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70"/>
            <p:cNvSpPr>
              <a:spLocks/>
            </p:cNvSpPr>
            <p:nvPr/>
          </p:nvSpPr>
          <p:spPr bwMode="auto">
            <a:xfrm>
              <a:off x="4168149" y="3527956"/>
              <a:ext cx="1778522" cy="837912"/>
            </a:xfrm>
            <a:custGeom>
              <a:avLst/>
              <a:gdLst>
                <a:gd name="T0" fmla="*/ 17987 w 1080"/>
                <a:gd name="T1" fmla="*/ 6329 h 791"/>
                <a:gd name="T2" fmla="*/ 17706 w 1080"/>
                <a:gd name="T3" fmla="*/ 5840 h 791"/>
                <a:gd name="T4" fmla="*/ 17244 w 1080"/>
                <a:gd name="T5" fmla="*/ 5435 h 791"/>
                <a:gd name="T6" fmla="*/ 17314 w 1080"/>
                <a:gd name="T7" fmla="*/ 5175 h 791"/>
                <a:gd name="T8" fmla="*/ 17351 w 1080"/>
                <a:gd name="T9" fmla="*/ 4914 h 791"/>
                <a:gd name="T10" fmla="*/ 17216 w 1080"/>
                <a:gd name="T11" fmla="*/ 4217 h 791"/>
                <a:gd name="T12" fmla="*/ 16180 w 1080"/>
                <a:gd name="T13" fmla="*/ 3040 h 791"/>
                <a:gd name="T14" fmla="*/ 14346 w 1080"/>
                <a:gd name="T15" fmla="*/ 2369 h 791"/>
                <a:gd name="T16" fmla="*/ 13123 w 1080"/>
                <a:gd name="T17" fmla="*/ 1292 h 791"/>
                <a:gd name="T18" fmla="*/ 11437 w 1080"/>
                <a:gd name="T19" fmla="*/ 262 h 791"/>
                <a:gd name="T20" fmla="*/ 8984 w 1080"/>
                <a:gd name="T21" fmla="*/ 16 h 791"/>
                <a:gd name="T22" fmla="*/ 7193 w 1080"/>
                <a:gd name="T23" fmla="*/ 378 h 791"/>
                <a:gd name="T24" fmla="*/ 5782 w 1080"/>
                <a:gd name="T25" fmla="*/ 1155 h 791"/>
                <a:gd name="T26" fmla="*/ 5024 w 1080"/>
                <a:gd name="T27" fmla="*/ 1832 h 791"/>
                <a:gd name="T28" fmla="*/ 4673 w 1080"/>
                <a:gd name="T29" fmla="*/ 1831 h 791"/>
                <a:gd name="T30" fmla="*/ 4293 w 1080"/>
                <a:gd name="T31" fmla="*/ 1832 h 791"/>
                <a:gd name="T32" fmla="*/ 2459 w 1080"/>
                <a:gd name="T33" fmla="*/ 2200 h 791"/>
                <a:gd name="T34" fmla="*/ 603 w 1080"/>
                <a:gd name="T35" fmla="*/ 3341 h 791"/>
                <a:gd name="T36" fmla="*/ 0 w 1080"/>
                <a:gd name="T37" fmla="*/ 4919 h 791"/>
                <a:gd name="T38" fmla="*/ 315 w 1080"/>
                <a:gd name="T39" fmla="*/ 5792 h 791"/>
                <a:gd name="T40" fmla="*/ 1069 w 1080"/>
                <a:gd name="T41" fmla="*/ 6531 h 791"/>
                <a:gd name="T42" fmla="*/ 1525 w 1080"/>
                <a:gd name="T43" fmla="*/ 7070 h 791"/>
                <a:gd name="T44" fmla="*/ 1003 w 1080"/>
                <a:gd name="T45" fmla="*/ 7647 h 791"/>
                <a:gd name="T46" fmla="*/ 772 w 1080"/>
                <a:gd name="T47" fmla="*/ 8307 h 791"/>
                <a:gd name="T48" fmla="*/ 1125 w 1080"/>
                <a:gd name="T49" fmla="*/ 9320 h 791"/>
                <a:gd name="T50" fmla="*/ 2415 w 1080"/>
                <a:gd name="T51" fmla="*/ 10151 h 791"/>
                <a:gd name="T52" fmla="*/ 4321 w 1080"/>
                <a:gd name="T53" fmla="*/ 10385 h 791"/>
                <a:gd name="T54" fmla="*/ 4386 w 1080"/>
                <a:gd name="T55" fmla="*/ 10364 h 791"/>
                <a:gd name="T56" fmla="*/ 4473 w 1080"/>
                <a:gd name="T57" fmla="*/ 10364 h 791"/>
                <a:gd name="T58" fmla="*/ 4510 w 1080"/>
                <a:gd name="T59" fmla="*/ 10385 h 791"/>
                <a:gd name="T60" fmla="*/ 4510 w 1080"/>
                <a:gd name="T61" fmla="*/ 10439 h 791"/>
                <a:gd name="T62" fmla="*/ 4510 w 1080"/>
                <a:gd name="T63" fmla="*/ 10499 h 791"/>
                <a:gd name="T64" fmla="*/ 4845 w 1080"/>
                <a:gd name="T65" fmla="*/ 11299 h 791"/>
                <a:gd name="T66" fmla="*/ 6068 w 1080"/>
                <a:gd name="T67" fmla="*/ 12094 h 791"/>
                <a:gd name="T68" fmla="*/ 7910 w 1080"/>
                <a:gd name="T69" fmla="*/ 12307 h 791"/>
                <a:gd name="T70" fmla="*/ 9207 w 1080"/>
                <a:gd name="T71" fmla="*/ 12032 h 791"/>
                <a:gd name="T72" fmla="*/ 10204 w 1080"/>
                <a:gd name="T73" fmla="*/ 11483 h 791"/>
                <a:gd name="T74" fmla="*/ 10884 w 1080"/>
                <a:gd name="T75" fmla="*/ 11078 h 791"/>
                <a:gd name="T76" fmla="*/ 11580 w 1080"/>
                <a:gd name="T77" fmla="*/ 11237 h 791"/>
                <a:gd name="T78" fmla="*/ 12326 w 1080"/>
                <a:gd name="T79" fmla="*/ 11265 h 791"/>
                <a:gd name="T80" fmla="*/ 13831 w 1080"/>
                <a:gd name="T81" fmla="*/ 11003 h 791"/>
                <a:gd name="T82" fmla="*/ 15186 w 1080"/>
                <a:gd name="T83" fmla="*/ 10179 h 791"/>
                <a:gd name="T84" fmla="*/ 15643 w 1080"/>
                <a:gd name="T85" fmla="*/ 9008 h 791"/>
                <a:gd name="T86" fmla="*/ 15643 w 1080"/>
                <a:gd name="T87" fmla="*/ 8927 h 791"/>
                <a:gd name="T88" fmla="*/ 15627 w 1080"/>
                <a:gd name="T89" fmla="*/ 8880 h 791"/>
                <a:gd name="T90" fmla="*/ 16144 w 1080"/>
                <a:gd name="T91" fmla="*/ 8693 h 791"/>
                <a:gd name="T92" fmla="*/ 17441 w 1080"/>
                <a:gd name="T93" fmla="*/ 8028 h 791"/>
                <a:gd name="T94" fmla="*/ 18059 w 1080"/>
                <a:gd name="T95" fmla="*/ 7046 h 7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0"/>
                <a:gd name="T145" fmla="*/ 0 h 791"/>
                <a:gd name="T146" fmla="*/ 1080 w 1080"/>
                <a:gd name="T147" fmla="*/ 791 h 7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0" h="791">
                  <a:moveTo>
                    <a:pt x="1079" y="428"/>
                  </a:moveTo>
                  <a:lnTo>
                    <a:pt x="1076" y="417"/>
                  </a:lnTo>
                  <a:lnTo>
                    <a:pt x="1073" y="406"/>
                  </a:lnTo>
                  <a:lnTo>
                    <a:pt x="1069" y="395"/>
                  </a:lnTo>
                  <a:lnTo>
                    <a:pt x="1063" y="385"/>
                  </a:lnTo>
                  <a:lnTo>
                    <a:pt x="1056" y="375"/>
                  </a:lnTo>
                  <a:lnTo>
                    <a:pt x="1048" y="366"/>
                  </a:lnTo>
                  <a:lnTo>
                    <a:pt x="1038" y="358"/>
                  </a:lnTo>
                  <a:lnTo>
                    <a:pt x="1029" y="349"/>
                  </a:lnTo>
                  <a:lnTo>
                    <a:pt x="1030" y="344"/>
                  </a:lnTo>
                  <a:lnTo>
                    <a:pt x="1032" y="339"/>
                  </a:lnTo>
                  <a:lnTo>
                    <a:pt x="1033" y="332"/>
                  </a:lnTo>
                  <a:lnTo>
                    <a:pt x="1034" y="327"/>
                  </a:lnTo>
                  <a:lnTo>
                    <a:pt x="1034" y="320"/>
                  </a:lnTo>
                  <a:lnTo>
                    <a:pt x="1035" y="315"/>
                  </a:lnTo>
                  <a:lnTo>
                    <a:pt x="1035" y="308"/>
                  </a:lnTo>
                  <a:lnTo>
                    <a:pt x="1034" y="302"/>
                  </a:lnTo>
                  <a:lnTo>
                    <a:pt x="1027" y="271"/>
                  </a:lnTo>
                  <a:lnTo>
                    <a:pt x="1013" y="243"/>
                  </a:lnTo>
                  <a:lnTo>
                    <a:pt x="993" y="217"/>
                  </a:lnTo>
                  <a:lnTo>
                    <a:pt x="965" y="195"/>
                  </a:lnTo>
                  <a:lnTo>
                    <a:pt x="934" y="176"/>
                  </a:lnTo>
                  <a:lnTo>
                    <a:pt x="896" y="161"/>
                  </a:lnTo>
                  <a:lnTo>
                    <a:pt x="856" y="152"/>
                  </a:lnTo>
                  <a:lnTo>
                    <a:pt x="812" y="146"/>
                  </a:lnTo>
                  <a:lnTo>
                    <a:pt x="801" y="113"/>
                  </a:lnTo>
                  <a:lnTo>
                    <a:pt x="783" y="83"/>
                  </a:lnTo>
                  <a:lnTo>
                    <a:pt x="756" y="56"/>
                  </a:lnTo>
                  <a:lnTo>
                    <a:pt x="721" y="34"/>
                  </a:lnTo>
                  <a:lnTo>
                    <a:pt x="682" y="17"/>
                  </a:lnTo>
                  <a:lnTo>
                    <a:pt x="636" y="5"/>
                  </a:lnTo>
                  <a:lnTo>
                    <a:pt x="588" y="0"/>
                  </a:lnTo>
                  <a:lnTo>
                    <a:pt x="536" y="1"/>
                  </a:lnTo>
                  <a:lnTo>
                    <a:pt x="498" y="5"/>
                  </a:lnTo>
                  <a:lnTo>
                    <a:pt x="462" y="14"/>
                  </a:lnTo>
                  <a:lnTo>
                    <a:pt x="429" y="24"/>
                  </a:lnTo>
                  <a:lnTo>
                    <a:pt x="397" y="39"/>
                  </a:lnTo>
                  <a:lnTo>
                    <a:pt x="370" y="56"/>
                  </a:lnTo>
                  <a:lnTo>
                    <a:pt x="345" y="74"/>
                  </a:lnTo>
                  <a:lnTo>
                    <a:pt x="324" y="96"/>
                  </a:lnTo>
                  <a:lnTo>
                    <a:pt x="308" y="118"/>
                  </a:lnTo>
                  <a:lnTo>
                    <a:pt x="300" y="118"/>
                  </a:lnTo>
                  <a:lnTo>
                    <a:pt x="294" y="118"/>
                  </a:lnTo>
                  <a:lnTo>
                    <a:pt x="286" y="117"/>
                  </a:lnTo>
                  <a:lnTo>
                    <a:pt x="279" y="117"/>
                  </a:lnTo>
                  <a:lnTo>
                    <a:pt x="271" y="117"/>
                  </a:lnTo>
                  <a:lnTo>
                    <a:pt x="264" y="118"/>
                  </a:lnTo>
                  <a:lnTo>
                    <a:pt x="256" y="118"/>
                  </a:lnTo>
                  <a:lnTo>
                    <a:pt x="248" y="118"/>
                  </a:lnTo>
                  <a:lnTo>
                    <a:pt x="196" y="127"/>
                  </a:lnTo>
                  <a:lnTo>
                    <a:pt x="147" y="141"/>
                  </a:lnTo>
                  <a:lnTo>
                    <a:pt x="104" y="160"/>
                  </a:lnTo>
                  <a:lnTo>
                    <a:pt x="67" y="185"/>
                  </a:lnTo>
                  <a:lnTo>
                    <a:pt x="36" y="214"/>
                  </a:lnTo>
                  <a:lnTo>
                    <a:pt x="15" y="245"/>
                  </a:lnTo>
                  <a:lnTo>
                    <a:pt x="3" y="280"/>
                  </a:lnTo>
                  <a:lnTo>
                    <a:pt x="0" y="316"/>
                  </a:lnTo>
                  <a:lnTo>
                    <a:pt x="3" y="335"/>
                  </a:lnTo>
                  <a:lnTo>
                    <a:pt x="9" y="355"/>
                  </a:lnTo>
                  <a:lnTo>
                    <a:pt x="19" y="372"/>
                  </a:lnTo>
                  <a:lnTo>
                    <a:pt x="31" y="390"/>
                  </a:lnTo>
                  <a:lnTo>
                    <a:pt x="46" y="405"/>
                  </a:lnTo>
                  <a:lnTo>
                    <a:pt x="64" y="419"/>
                  </a:lnTo>
                  <a:lnTo>
                    <a:pt x="83" y="432"/>
                  </a:lnTo>
                  <a:lnTo>
                    <a:pt x="105" y="443"/>
                  </a:lnTo>
                  <a:lnTo>
                    <a:pt x="91" y="454"/>
                  </a:lnTo>
                  <a:lnTo>
                    <a:pt x="79" y="466"/>
                  </a:lnTo>
                  <a:lnTo>
                    <a:pt x="69" y="478"/>
                  </a:lnTo>
                  <a:lnTo>
                    <a:pt x="60" y="491"/>
                  </a:lnTo>
                  <a:lnTo>
                    <a:pt x="54" y="505"/>
                  </a:lnTo>
                  <a:lnTo>
                    <a:pt x="49" y="518"/>
                  </a:lnTo>
                  <a:lnTo>
                    <a:pt x="46" y="533"/>
                  </a:lnTo>
                  <a:lnTo>
                    <a:pt x="47" y="547"/>
                  </a:lnTo>
                  <a:lnTo>
                    <a:pt x="53" y="574"/>
                  </a:lnTo>
                  <a:lnTo>
                    <a:pt x="67" y="598"/>
                  </a:lnTo>
                  <a:lnTo>
                    <a:pt x="88" y="620"/>
                  </a:lnTo>
                  <a:lnTo>
                    <a:pt x="114" y="637"/>
                  </a:lnTo>
                  <a:lnTo>
                    <a:pt x="144" y="651"/>
                  </a:lnTo>
                  <a:lnTo>
                    <a:pt x="179" y="661"/>
                  </a:lnTo>
                  <a:lnTo>
                    <a:pt x="217" y="666"/>
                  </a:lnTo>
                  <a:lnTo>
                    <a:pt x="258" y="666"/>
                  </a:lnTo>
                  <a:lnTo>
                    <a:pt x="259" y="666"/>
                  </a:lnTo>
                  <a:lnTo>
                    <a:pt x="260" y="666"/>
                  </a:lnTo>
                  <a:lnTo>
                    <a:pt x="262" y="665"/>
                  </a:lnTo>
                  <a:lnTo>
                    <a:pt x="264" y="665"/>
                  </a:lnTo>
                  <a:lnTo>
                    <a:pt x="265" y="665"/>
                  </a:lnTo>
                  <a:lnTo>
                    <a:pt x="267" y="665"/>
                  </a:lnTo>
                  <a:lnTo>
                    <a:pt x="268" y="665"/>
                  </a:lnTo>
                  <a:lnTo>
                    <a:pt x="269" y="665"/>
                  </a:lnTo>
                  <a:lnTo>
                    <a:pt x="269" y="666"/>
                  </a:lnTo>
                  <a:lnTo>
                    <a:pt x="269" y="667"/>
                  </a:lnTo>
                  <a:lnTo>
                    <a:pt x="269" y="669"/>
                  </a:lnTo>
                  <a:lnTo>
                    <a:pt x="269" y="670"/>
                  </a:lnTo>
                  <a:lnTo>
                    <a:pt x="269" y="672"/>
                  </a:lnTo>
                  <a:lnTo>
                    <a:pt x="269" y="673"/>
                  </a:lnTo>
                  <a:lnTo>
                    <a:pt x="269" y="674"/>
                  </a:lnTo>
                  <a:lnTo>
                    <a:pt x="269" y="676"/>
                  </a:lnTo>
                  <a:lnTo>
                    <a:pt x="275" y="701"/>
                  </a:lnTo>
                  <a:lnTo>
                    <a:pt x="289" y="725"/>
                  </a:lnTo>
                  <a:lnTo>
                    <a:pt x="308" y="745"/>
                  </a:lnTo>
                  <a:lnTo>
                    <a:pt x="333" y="762"/>
                  </a:lnTo>
                  <a:lnTo>
                    <a:pt x="362" y="776"/>
                  </a:lnTo>
                  <a:lnTo>
                    <a:pt x="396" y="785"/>
                  </a:lnTo>
                  <a:lnTo>
                    <a:pt x="433" y="790"/>
                  </a:lnTo>
                  <a:lnTo>
                    <a:pt x="472" y="790"/>
                  </a:lnTo>
                  <a:lnTo>
                    <a:pt x="499" y="786"/>
                  </a:lnTo>
                  <a:lnTo>
                    <a:pt x="524" y="780"/>
                  </a:lnTo>
                  <a:lnTo>
                    <a:pt x="549" y="772"/>
                  </a:lnTo>
                  <a:lnTo>
                    <a:pt x="571" y="762"/>
                  </a:lnTo>
                  <a:lnTo>
                    <a:pt x="592" y="750"/>
                  </a:lnTo>
                  <a:lnTo>
                    <a:pt x="609" y="737"/>
                  </a:lnTo>
                  <a:lnTo>
                    <a:pt x="624" y="722"/>
                  </a:lnTo>
                  <a:lnTo>
                    <a:pt x="636" y="707"/>
                  </a:lnTo>
                  <a:lnTo>
                    <a:pt x="649" y="711"/>
                  </a:lnTo>
                  <a:lnTo>
                    <a:pt x="662" y="715"/>
                  </a:lnTo>
                  <a:lnTo>
                    <a:pt x="676" y="718"/>
                  </a:lnTo>
                  <a:lnTo>
                    <a:pt x="691" y="721"/>
                  </a:lnTo>
                  <a:lnTo>
                    <a:pt x="705" y="722"/>
                  </a:lnTo>
                  <a:lnTo>
                    <a:pt x="720" y="723"/>
                  </a:lnTo>
                  <a:lnTo>
                    <a:pt x="735" y="723"/>
                  </a:lnTo>
                  <a:lnTo>
                    <a:pt x="751" y="722"/>
                  </a:lnTo>
                  <a:lnTo>
                    <a:pt x="789" y="717"/>
                  </a:lnTo>
                  <a:lnTo>
                    <a:pt x="825" y="706"/>
                  </a:lnTo>
                  <a:lnTo>
                    <a:pt x="857" y="692"/>
                  </a:lnTo>
                  <a:lnTo>
                    <a:pt x="884" y="673"/>
                  </a:lnTo>
                  <a:lnTo>
                    <a:pt x="906" y="653"/>
                  </a:lnTo>
                  <a:lnTo>
                    <a:pt x="922" y="630"/>
                  </a:lnTo>
                  <a:lnTo>
                    <a:pt x="932" y="604"/>
                  </a:lnTo>
                  <a:lnTo>
                    <a:pt x="933" y="578"/>
                  </a:lnTo>
                  <a:lnTo>
                    <a:pt x="933" y="577"/>
                  </a:lnTo>
                  <a:lnTo>
                    <a:pt x="933" y="575"/>
                  </a:lnTo>
                  <a:lnTo>
                    <a:pt x="933" y="573"/>
                  </a:lnTo>
                  <a:lnTo>
                    <a:pt x="933" y="572"/>
                  </a:lnTo>
                  <a:lnTo>
                    <a:pt x="932" y="571"/>
                  </a:lnTo>
                  <a:lnTo>
                    <a:pt x="932" y="570"/>
                  </a:lnTo>
                  <a:lnTo>
                    <a:pt x="932" y="569"/>
                  </a:lnTo>
                  <a:lnTo>
                    <a:pt x="932" y="567"/>
                  </a:lnTo>
                  <a:lnTo>
                    <a:pt x="963" y="558"/>
                  </a:lnTo>
                  <a:lnTo>
                    <a:pt x="993" y="546"/>
                  </a:lnTo>
                  <a:lnTo>
                    <a:pt x="1019" y="532"/>
                  </a:lnTo>
                  <a:lnTo>
                    <a:pt x="1040" y="515"/>
                  </a:lnTo>
                  <a:lnTo>
                    <a:pt x="1058" y="495"/>
                  </a:lnTo>
                  <a:lnTo>
                    <a:pt x="1070" y="473"/>
                  </a:lnTo>
                  <a:lnTo>
                    <a:pt x="1077" y="452"/>
                  </a:lnTo>
                  <a:lnTo>
                    <a:pt x="1079" y="428"/>
                  </a:lnTo>
                </a:path>
              </a:pathLst>
            </a:custGeom>
            <a:solidFill>
              <a:schemeClr val="accent1"/>
            </a:solidFill>
            <a:ln w="9525" cap="rnd">
              <a:noFill/>
              <a:round/>
              <a:headEnd/>
              <a:tailEnd/>
            </a:ln>
          </p:spPr>
          <p:txBody>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7ffa339-29ce-40bd-8b4a-d37cea316a6c"/>
            <p:cNvSpPr txBox="1">
              <a:spLocks noChangeArrowheads="1"/>
            </p:cNvSpPr>
            <p:nvPr/>
          </p:nvSpPr>
          <p:spPr bwMode="auto">
            <a:xfrm>
              <a:off x="4750866" y="3799204"/>
              <a:ext cx="511005"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endParaRPr lang="en-US"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a5a07353-dc41-40b2-9d27-d51fd89a5d0c"/>
            <p:cNvSpPr>
              <a:spLocks noChangeShapeType="1"/>
            </p:cNvSpPr>
            <p:nvPr/>
          </p:nvSpPr>
          <p:spPr bwMode="auto">
            <a:xfrm>
              <a:off x="5019030"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440409" y="2420103"/>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886750"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879232"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879555"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41875" y="1587076"/>
              <a:ext cx="0" cy="731520"/>
            </a:xfrm>
            <a:prstGeom prst="line">
              <a:avLst/>
            </a:prstGeom>
            <a:noFill/>
            <a:ln w="38100">
              <a:solidFill>
                <a:schemeClr val="hlink"/>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41875" y="1572328"/>
              <a:ext cx="5623560" cy="0"/>
            </a:xfrm>
            <a:prstGeom prst="line">
              <a:avLst/>
            </a:prstGeom>
            <a:noFill/>
            <a:ln w="38100">
              <a:solidFill>
                <a:schemeClr val="hlink"/>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169239" y="1557580"/>
              <a:ext cx="0" cy="792163"/>
            </a:xfrm>
            <a:prstGeom prst="line">
              <a:avLst/>
            </a:prstGeom>
            <a:noFill/>
            <a:ln w="38100">
              <a:solidFill>
                <a:srgbClr val="0099CC"/>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044022c-30f2-4e4b-bc70-842bde9a038a"/>
            <p:cNvSpPr txBox="1">
              <a:spLocks noChangeArrowheads="1"/>
            </p:cNvSpPr>
            <p:nvPr/>
          </p:nvSpPr>
          <p:spPr bwMode="auto">
            <a:xfrm>
              <a:off x="8427144" y="2378936"/>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Media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63d802ec-a080-4466-8e62-de88705aaae8"/>
            <p:cNvSpPr>
              <a:spLocks noChangeArrowheads="1"/>
            </p:cNvSpPr>
            <p:nvPr/>
          </p:nvSpPr>
          <p:spPr bwMode="auto">
            <a:xfrm>
              <a:off x="5529652" y="5390534"/>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63d802ec-a080-4466-8e62-de88705aaae8"/>
            <p:cNvSpPr>
              <a:spLocks noChangeArrowheads="1"/>
            </p:cNvSpPr>
            <p:nvPr/>
          </p:nvSpPr>
          <p:spPr bwMode="auto">
            <a:xfrm>
              <a:off x="2971617" y="5409461"/>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98df4e7b-2c7b-4c00-9396-5c57d790e19e"/>
            <p:cNvSpPr txBox="1">
              <a:spLocks noChangeArrowheads="1"/>
            </p:cNvSpPr>
            <p:nvPr/>
          </p:nvSpPr>
          <p:spPr bwMode="auto">
            <a:xfrm>
              <a:off x="8634174" y="4136868"/>
              <a:ext cx="205630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device</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3df9af69-fd68-4a3d-bdd1-65592688b457"/>
            <p:cNvSpPr>
              <a:spLocks noChangeShapeType="1"/>
            </p:cNvSpPr>
            <p:nvPr/>
          </p:nvSpPr>
          <p:spPr bwMode="auto">
            <a:xfrm>
              <a:off x="2690824"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ad3ff8a3-9fdf-4b66-b67c-0ec3283b4449"/>
            <p:cNvSpPr>
              <a:spLocks noChangeShapeType="1"/>
            </p:cNvSpPr>
            <p:nvPr/>
          </p:nvSpPr>
          <p:spPr bwMode="auto">
            <a:xfrm flipV="1">
              <a:off x="5026962" y="3234503"/>
              <a:ext cx="3138473" cy="295417"/>
            </a:xfrm>
            <a:custGeom>
              <a:avLst/>
              <a:gdLst>
                <a:gd name="connsiteX0" fmla="*/ 0 w 3703257"/>
                <a:gd name="connsiteY0" fmla="*/ 0 h 265574"/>
                <a:gd name="connsiteX1" fmla="*/ 3703257 w 3703257"/>
                <a:gd name="connsiteY1" fmla="*/ 265574 h 265574"/>
                <a:gd name="connsiteX0" fmla="*/ 0 w 3703257"/>
                <a:gd name="connsiteY0" fmla="*/ 0 h 444855"/>
                <a:gd name="connsiteX1" fmla="*/ 3703257 w 3703257"/>
                <a:gd name="connsiteY1" fmla="*/ 265574 h 444855"/>
                <a:gd name="connsiteX0" fmla="*/ 0 w 4315813"/>
                <a:gd name="connsiteY0" fmla="*/ 0 h 1282732"/>
                <a:gd name="connsiteX1" fmla="*/ 4315813 w 4315813"/>
                <a:gd name="connsiteY1" fmla="*/ 1169227 h 1282732"/>
                <a:gd name="connsiteX2" fmla="*/ 3703257 w 4315813"/>
                <a:gd name="connsiteY2" fmla="*/ 265574 h 1282732"/>
                <a:gd name="connsiteX0" fmla="*/ 0 w 4640107"/>
                <a:gd name="connsiteY0" fmla="*/ 0 h 1187909"/>
                <a:gd name="connsiteX1" fmla="*/ 4315813 w 4640107"/>
                <a:gd name="connsiteY1" fmla="*/ 1169227 h 1187909"/>
                <a:gd name="connsiteX2" fmla="*/ 4517149 w 4640107"/>
                <a:gd name="connsiteY2" fmla="*/ 716221 h 1187909"/>
                <a:gd name="connsiteX3" fmla="*/ 3703257 w 4640107"/>
                <a:gd name="connsiteY3" fmla="*/ 265574 h 1187909"/>
                <a:gd name="connsiteX0" fmla="*/ 0 w 4640107"/>
                <a:gd name="connsiteY0" fmla="*/ 0 h 1187909"/>
                <a:gd name="connsiteX1" fmla="*/ 4315813 w 4640107"/>
                <a:gd name="connsiteY1" fmla="*/ 1169227 h 1187909"/>
                <a:gd name="connsiteX2" fmla="*/ 4517149 w 4640107"/>
                <a:gd name="connsiteY2" fmla="*/ 716221 h 1187909"/>
                <a:gd name="connsiteX3" fmla="*/ 4611922 w 4640107"/>
                <a:gd name="connsiteY3" fmla="*/ 548851 h 1187909"/>
                <a:gd name="connsiteX0" fmla="*/ 0 w 4640107"/>
                <a:gd name="connsiteY0" fmla="*/ 0 h 1187909"/>
                <a:gd name="connsiteX1" fmla="*/ 4315813 w 4640107"/>
                <a:gd name="connsiteY1" fmla="*/ 1169227 h 1187909"/>
                <a:gd name="connsiteX2" fmla="*/ 4517149 w 4640107"/>
                <a:gd name="connsiteY2" fmla="*/ 716221 h 1187909"/>
                <a:gd name="connsiteX3" fmla="*/ 4535037 w 4640107"/>
                <a:gd name="connsiteY3" fmla="*/ 427403 h 1187909"/>
                <a:gd name="connsiteX0" fmla="*/ 0 w 4640107"/>
                <a:gd name="connsiteY0" fmla="*/ 0 h 1187909"/>
                <a:gd name="connsiteX1" fmla="*/ 4315813 w 4640107"/>
                <a:gd name="connsiteY1" fmla="*/ 1169227 h 1187909"/>
                <a:gd name="connsiteX2" fmla="*/ 4517149 w 4640107"/>
                <a:gd name="connsiteY2" fmla="*/ 716221 h 1187909"/>
                <a:gd name="connsiteX3" fmla="*/ 4348319 w 4640107"/>
                <a:gd name="connsiteY3" fmla="*/ 439548 h 1187909"/>
              </a:gdLst>
              <a:ahLst/>
              <a:cxnLst>
                <a:cxn ang="0">
                  <a:pos x="connsiteX0" y="connsiteY0"/>
                </a:cxn>
                <a:cxn ang="0">
                  <a:pos x="connsiteX1" y="connsiteY1"/>
                </a:cxn>
                <a:cxn ang="0">
                  <a:pos x="connsiteX2" y="connsiteY2"/>
                </a:cxn>
                <a:cxn ang="0">
                  <a:pos x="connsiteX3" y="connsiteY3"/>
                </a:cxn>
              </a:cxnLst>
              <a:rect l="l" t="t" r="r" b="b"/>
              <a:pathLst>
                <a:path w="4640107" h="1187909">
                  <a:moveTo>
                    <a:pt x="0" y="0"/>
                  </a:moveTo>
                  <a:cubicBezTo>
                    <a:pt x="424289" y="56453"/>
                    <a:pt x="3785451" y="1098661"/>
                    <a:pt x="4315813" y="1169227"/>
                  </a:cubicBezTo>
                  <a:cubicBezTo>
                    <a:pt x="4810011" y="1280208"/>
                    <a:pt x="4619242" y="866830"/>
                    <a:pt x="4517149" y="716221"/>
                  </a:cubicBezTo>
                  <a:cubicBezTo>
                    <a:pt x="4415056" y="565612"/>
                    <a:pt x="4225307" y="506267"/>
                    <a:pt x="4348319" y="439548"/>
                  </a:cubicBezTo>
                </a:path>
              </a:pathLst>
            </a:cu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2" name="组合 31"/>
            <p:cNvGrpSpPr>
              <a:grpSpLocks noChangeAspect="1"/>
            </p:cNvGrpSpPr>
            <p:nvPr/>
          </p:nvGrpSpPr>
          <p:grpSpPr>
            <a:xfrm>
              <a:off x="2208439" y="2239769"/>
              <a:ext cx="785743" cy="937494"/>
              <a:chOff x="1596351" y="1240543"/>
              <a:chExt cx="864712" cy="1031715"/>
            </a:xfrm>
          </p:grpSpPr>
          <p:grpSp>
            <p:nvGrpSpPr>
              <p:cNvPr id="33" name="组合 32"/>
              <p:cNvGrpSpPr/>
              <p:nvPr/>
            </p:nvGrpSpPr>
            <p:grpSpPr>
              <a:xfrm>
                <a:off x="1596351" y="1240543"/>
                <a:ext cx="693123" cy="1008000"/>
                <a:chOff x="1596351" y="1240543"/>
                <a:chExt cx="693123" cy="1008000"/>
              </a:xfrm>
            </p:grpSpPr>
            <p:sp>
              <p:nvSpPr>
                <p:cNvPr id="38" name="圆角矩形 3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4" name="组合 33"/>
              <p:cNvGrpSpPr/>
              <p:nvPr/>
            </p:nvGrpSpPr>
            <p:grpSpPr>
              <a:xfrm>
                <a:off x="1819353" y="1692649"/>
                <a:ext cx="641710" cy="579609"/>
                <a:chOff x="1819353" y="1692649"/>
                <a:chExt cx="641710" cy="579609"/>
              </a:xfrm>
            </p:grpSpPr>
            <p:sp>
              <p:nvSpPr>
                <p:cNvPr id="35" name="任意多边形 3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角矩形 3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4" name="组合 43"/>
            <p:cNvGrpSpPr/>
            <p:nvPr/>
          </p:nvGrpSpPr>
          <p:grpSpPr>
            <a:xfrm>
              <a:off x="4701970" y="2373504"/>
              <a:ext cx="860396" cy="833380"/>
              <a:chOff x="5570815" y="4017867"/>
              <a:chExt cx="876413" cy="1041804"/>
            </a:xfrm>
          </p:grpSpPr>
          <p:grpSp>
            <p:nvGrpSpPr>
              <p:cNvPr id="45" name="组合 44"/>
              <p:cNvGrpSpPr/>
              <p:nvPr/>
            </p:nvGrpSpPr>
            <p:grpSpPr>
              <a:xfrm>
                <a:off x="5570815" y="4017867"/>
                <a:ext cx="693123" cy="1008000"/>
                <a:chOff x="1596351" y="1240543"/>
                <a:chExt cx="693123" cy="1008000"/>
              </a:xfrm>
            </p:grpSpPr>
            <p:sp>
              <p:nvSpPr>
                <p:cNvPr id="63" name="圆角矩形 6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矩形 6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6"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组合 68"/>
            <p:cNvGrpSpPr/>
            <p:nvPr/>
          </p:nvGrpSpPr>
          <p:grpSpPr>
            <a:xfrm>
              <a:off x="7672305" y="2167316"/>
              <a:ext cx="693123" cy="1008000"/>
              <a:chOff x="1596351" y="1240543"/>
              <a:chExt cx="693123" cy="1008000"/>
            </a:xfrm>
          </p:grpSpPr>
          <p:sp>
            <p:nvSpPr>
              <p:cNvPr id="70" name="圆角矩形 69"/>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6" name="组合 75"/>
            <p:cNvGrpSpPr/>
            <p:nvPr/>
          </p:nvGrpSpPr>
          <p:grpSpPr>
            <a:xfrm>
              <a:off x="3065667" y="4328097"/>
              <a:ext cx="1007648" cy="1008000"/>
              <a:chOff x="4325400" y="316519"/>
              <a:chExt cx="1007648" cy="1027990"/>
            </a:xfrm>
          </p:grpSpPr>
          <p:grpSp>
            <p:nvGrpSpPr>
              <p:cNvPr id="77" name="组合 76"/>
              <p:cNvGrpSpPr/>
              <p:nvPr/>
            </p:nvGrpSpPr>
            <p:grpSpPr>
              <a:xfrm>
                <a:off x="4325400" y="386269"/>
                <a:ext cx="1007648" cy="888489"/>
                <a:chOff x="4976774" y="6406237"/>
                <a:chExt cx="1425410" cy="1256848"/>
              </a:xfrm>
            </p:grpSpPr>
            <p:grpSp>
              <p:nvGrpSpPr>
                <p:cNvPr id="84" name="组合 83"/>
                <p:cNvGrpSpPr/>
                <p:nvPr/>
              </p:nvGrpSpPr>
              <p:grpSpPr>
                <a:xfrm>
                  <a:off x="5421698" y="6406237"/>
                  <a:ext cx="980486" cy="1256848"/>
                  <a:chOff x="7621955" y="2122692"/>
                  <a:chExt cx="980486" cy="1256848"/>
                </a:xfrm>
              </p:grpSpPr>
              <p:sp>
                <p:nvSpPr>
                  <p:cNvPr id="91" name="圆角矩形 9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矩形 9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矩形 9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矩形 9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矩形 9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组合 84"/>
                <p:cNvGrpSpPr/>
                <p:nvPr/>
              </p:nvGrpSpPr>
              <p:grpSpPr>
                <a:xfrm>
                  <a:off x="4976774" y="6406237"/>
                  <a:ext cx="980486" cy="1256848"/>
                  <a:chOff x="7621955" y="2122692"/>
                  <a:chExt cx="980486" cy="1256848"/>
                </a:xfrm>
              </p:grpSpPr>
              <p:sp>
                <p:nvSpPr>
                  <p:cNvPr id="86" name="圆角矩形 8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8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矩形 8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矩形 8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矩形 8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8" name="组合 77"/>
              <p:cNvGrpSpPr/>
              <p:nvPr/>
            </p:nvGrpSpPr>
            <p:grpSpPr>
              <a:xfrm>
                <a:off x="4482662" y="316519"/>
                <a:ext cx="693123" cy="1027990"/>
                <a:chOff x="7621955" y="1925355"/>
                <a:chExt cx="980486" cy="1454185"/>
              </a:xfrm>
            </p:grpSpPr>
            <p:sp>
              <p:nvSpPr>
                <p:cNvPr id="79" name="圆角矩形 7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矩形 8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矩形 8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矩形 8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6" name="组合 95"/>
            <p:cNvGrpSpPr/>
            <p:nvPr/>
          </p:nvGrpSpPr>
          <p:grpSpPr>
            <a:xfrm>
              <a:off x="5545944" y="4301887"/>
              <a:ext cx="1007648" cy="1008000"/>
              <a:chOff x="4325400" y="316519"/>
              <a:chExt cx="1007648" cy="1027990"/>
            </a:xfrm>
          </p:grpSpPr>
          <p:grpSp>
            <p:nvGrpSpPr>
              <p:cNvPr id="97" name="组合 96"/>
              <p:cNvGrpSpPr/>
              <p:nvPr/>
            </p:nvGrpSpPr>
            <p:grpSpPr>
              <a:xfrm>
                <a:off x="4325400" y="386269"/>
                <a:ext cx="1007648" cy="888489"/>
                <a:chOff x="4976774" y="6406237"/>
                <a:chExt cx="1425410" cy="1256848"/>
              </a:xfrm>
            </p:grpSpPr>
            <p:grpSp>
              <p:nvGrpSpPr>
                <p:cNvPr id="104" name="组合 103"/>
                <p:cNvGrpSpPr/>
                <p:nvPr/>
              </p:nvGrpSpPr>
              <p:grpSpPr>
                <a:xfrm>
                  <a:off x="5421698" y="6406237"/>
                  <a:ext cx="980486" cy="1256848"/>
                  <a:chOff x="7621955" y="2122692"/>
                  <a:chExt cx="980486" cy="1256848"/>
                </a:xfrm>
              </p:grpSpPr>
              <p:sp>
                <p:nvSpPr>
                  <p:cNvPr id="111" name="圆角矩形 11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矩形 11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矩形 11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5" name="组合 104"/>
                <p:cNvGrpSpPr/>
                <p:nvPr/>
              </p:nvGrpSpPr>
              <p:grpSpPr>
                <a:xfrm>
                  <a:off x="4976774" y="6406237"/>
                  <a:ext cx="980486" cy="1256848"/>
                  <a:chOff x="7621955" y="2122692"/>
                  <a:chExt cx="980486" cy="1256848"/>
                </a:xfrm>
              </p:grpSpPr>
              <p:sp>
                <p:nvSpPr>
                  <p:cNvPr id="106" name="圆角矩形 10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0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矩形 10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矩形 10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矩形 10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8" name="组合 97"/>
              <p:cNvGrpSpPr/>
              <p:nvPr/>
            </p:nvGrpSpPr>
            <p:grpSpPr>
              <a:xfrm>
                <a:off x="4482662" y="316519"/>
                <a:ext cx="693123" cy="1027990"/>
                <a:chOff x="7621955" y="1925355"/>
                <a:chExt cx="980486" cy="1454185"/>
              </a:xfrm>
            </p:grpSpPr>
            <p:sp>
              <p:nvSpPr>
                <p:cNvPr id="99" name="圆角矩形 9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6" name="组合 115"/>
            <p:cNvGrpSpPr/>
            <p:nvPr/>
          </p:nvGrpSpPr>
          <p:grpSpPr>
            <a:xfrm>
              <a:off x="7576562" y="3820080"/>
              <a:ext cx="1007648" cy="1008000"/>
              <a:chOff x="4325400" y="316519"/>
              <a:chExt cx="1007648" cy="1027990"/>
            </a:xfrm>
          </p:grpSpPr>
          <p:grpSp>
            <p:nvGrpSpPr>
              <p:cNvPr id="117" name="组合 116"/>
              <p:cNvGrpSpPr/>
              <p:nvPr/>
            </p:nvGrpSpPr>
            <p:grpSpPr>
              <a:xfrm>
                <a:off x="4325400" y="386269"/>
                <a:ext cx="1007648" cy="888489"/>
                <a:chOff x="4976774" y="6406237"/>
                <a:chExt cx="1425410" cy="1256848"/>
              </a:xfrm>
            </p:grpSpPr>
            <p:grpSp>
              <p:nvGrpSpPr>
                <p:cNvPr id="124" name="组合 123"/>
                <p:cNvGrpSpPr/>
                <p:nvPr/>
              </p:nvGrpSpPr>
              <p:grpSpPr>
                <a:xfrm>
                  <a:off x="5421698" y="6406237"/>
                  <a:ext cx="980486" cy="1256848"/>
                  <a:chOff x="7621955" y="2122692"/>
                  <a:chExt cx="980486" cy="1256848"/>
                </a:xfrm>
              </p:grpSpPr>
              <p:sp>
                <p:nvSpPr>
                  <p:cNvPr id="131" name="圆角矩形 13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5" name="组合 124"/>
                <p:cNvGrpSpPr/>
                <p:nvPr/>
              </p:nvGrpSpPr>
              <p:grpSpPr>
                <a:xfrm>
                  <a:off x="4976774" y="6406237"/>
                  <a:ext cx="980486" cy="1256848"/>
                  <a:chOff x="7621955" y="2122692"/>
                  <a:chExt cx="980486" cy="1256848"/>
                </a:xfrm>
              </p:grpSpPr>
              <p:sp>
                <p:nvSpPr>
                  <p:cNvPr id="126" name="圆角矩形 12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 name="组合 117"/>
              <p:cNvGrpSpPr/>
              <p:nvPr/>
            </p:nvGrpSpPr>
            <p:grpSpPr>
              <a:xfrm>
                <a:off x="4482662" y="316519"/>
                <a:ext cx="693123" cy="1027990"/>
                <a:chOff x="7621955" y="1925355"/>
                <a:chExt cx="980486" cy="1454185"/>
              </a:xfrm>
            </p:grpSpPr>
            <p:sp>
              <p:nvSpPr>
                <p:cNvPr id="119" name="圆角矩形 11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矩形 11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矩形 12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矩形 12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矩形 12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36" name="Groep 680"/>
            <p:cNvGrpSpPr/>
            <p:nvPr/>
          </p:nvGrpSpPr>
          <p:grpSpPr>
            <a:xfrm>
              <a:off x="9249895" y="5259471"/>
              <a:ext cx="1895925" cy="577227"/>
              <a:chOff x="899236" y="5518129"/>
              <a:chExt cx="1895925" cy="577227"/>
            </a:xfrm>
          </p:grpSpPr>
          <p:sp>
            <p:nvSpPr>
              <p:cNvPr id="137" name="6e37974b-8f39-435b-ad4b-665c61fe9a72"/>
              <p:cNvSpPr txBox="1">
                <a:spLocks noChangeArrowheads="1"/>
              </p:cNvSpPr>
              <p:nvPr/>
            </p:nvSpPr>
            <p:spPr bwMode="auto">
              <a:xfrm>
                <a:off x="899236" y="5518129"/>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c5f3b563-625c-4467-b3ec-d5e5741883aa"/>
              <p:cNvSpPr txBox="1">
                <a:spLocks noChangeArrowheads="1"/>
              </p:cNvSpPr>
              <p:nvPr/>
            </p:nvSpPr>
            <p:spPr bwMode="auto">
              <a:xfrm>
                <a:off x="904349" y="5771506"/>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Command flow</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25207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Server-Less (NDMP)</a:t>
            </a:r>
            <a:endParaRPr lang="en-US" altLang="zh-CN" dirty="0">
              <a:sym typeface="Huawei Sans" panose="020C0503030203020204" pitchFamily="34" charset="0"/>
            </a:endParaRPr>
          </a:p>
        </p:txBody>
      </p:sp>
      <p:grpSp>
        <p:nvGrpSpPr>
          <p:cNvPr id="11" name="组合 10"/>
          <p:cNvGrpSpPr/>
          <p:nvPr/>
        </p:nvGrpSpPr>
        <p:grpSpPr>
          <a:xfrm>
            <a:off x="1854209" y="1114970"/>
            <a:ext cx="8483581" cy="4429066"/>
            <a:chOff x="2262735" y="1537403"/>
            <a:chExt cx="8483581" cy="4429066"/>
          </a:xfrm>
        </p:grpSpPr>
        <p:grpSp>
          <p:nvGrpSpPr>
            <p:cNvPr id="136" name="Groep 680"/>
            <p:cNvGrpSpPr/>
            <p:nvPr/>
          </p:nvGrpSpPr>
          <p:grpSpPr>
            <a:xfrm>
              <a:off x="8861219" y="5409113"/>
              <a:ext cx="1885097" cy="557356"/>
              <a:chOff x="910064" y="5510214"/>
              <a:chExt cx="1885097" cy="557356"/>
            </a:xfrm>
          </p:grpSpPr>
          <p:sp>
            <p:nvSpPr>
              <p:cNvPr id="137" name="6e37974b-8f39-435b-ad4b-665c61fe9a72"/>
              <p:cNvSpPr txBox="1">
                <a:spLocks noChangeArrowheads="1"/>
              </p:cNvSpPr>
              <p:nvPr/>
            </p:nvSpPr>
            <p:spPr bwMode="auto">
              <a:xfrm>
                <a:off x="910064" y="5510214"/>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flow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c5f3b563-625c-4467-b3ec-d5e5741883aa"/>
              <p:cNvSpPr txBox="1">
                <a:spLocks noChangeArrowheads="1"/>
              </p:cNvSpPr>
              <p:nvPr/>
            </p:nvSpPr>
            <p:spPr bwMode="auto">
              <a:xfrm>
                <a:off x="910064" y="5743720"/>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Command flow</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 name="组合 2"/>
            <p:cNvGrpSpPr/>
            <p:nvPr/>
          </p:nvGrpSpPr>
          <p:grpSpPr>
            <a:xfrm>
              <a:off x="2262735" y="1537403"/>
              <a:ext cx="7513578" cy="3885766"/>
              <a:chOff x="2262735" y="1537403"/>
              <a:chExt cx="7513578" cy="3885766"/>
            </a:xfrm>
          </p:grpSpPr>
          <p:sp>
            <p:nvSpPr>
              <p:cNvPr id="5" name="3df9af69-fd68-4a3d-bdd1-65592688b457"/>
              <p:cNvSpPr>
                <a:spLocks noChangeShapeType="1"/>
              </p:cNvSpPr>
              <p:nvPr/>
            </p:nvSpPr>
            <p:spPr bwMode="auto">
              <a:xfrm>
                <a:off x="8062445" y="1702044"/>
                <a:ext cx="0" cy="2069455"/>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30425" y="3185474"/>
                <a:ext cx="19944" cy="100792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a:off x="5564489" y="4074226"/>
                <a:ext cx="2181029" cy="75385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88561"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76988" y="2328952"/>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608121"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a4a8efa6-90ef-4a04-833d-84035375d86c"/>
              <p:cNvSpPr>
                <a:spLocks noChangeShapeType="1"/>
              </p:cNvSpPr>
              <p:nvPr/>
            </p:nvSpPr>
            <p:spPr bwMode="auto">
              <a:xfrm>
                <a:off x="2962998" y="3046743"/>
                <a:ext cx="1793268" cy="1117089"/>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a5a07353-dc41-40b2-9d27-d51fd89a5d0c"/>
              <p:cNvSpPr>
                <a:spLocks noChangeShapeType="1"/>
              </p:cNvSpPr>
              <p:nvPr/>
            </p:nvSpPr>
            <p:spPr bwMode="auto">
              <a:xfrm>
                <a:off x="5073326"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494705" y="2420103"/>
                <a:ext cx="1623489"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941046"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933528"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933851"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96171" y="1587076"/>
                <a:ext cx="0" cy="731520"/>
              </a:xfrm>
              <a:prstGeom prst="line">
                <a:avLst/>
              </a:prstGeom>
              <a:noFill/>
              <a:ln w="38100">
                <a:solidFill>
                  <a:srgbClr val="0563C1"/>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96171" y="1572328"/>
                <a:ext cx="5623560" cy="0"/>
              </a:xfrm>
              <a:prstGeom prst="line">
                <a:avLst/>
              </a:prstGeom>
              <a:noFill/>
              <a:ln w="38100">
                <a:solidFill>
                  <a:srgbClr val="0563C1"/>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223535" y="1557580"/>
                <a:ext cx="0" cy="792163"/>
              </a:xfrm>
              <a:prstGeom prst="line">
                <a:avLst/>
              </a:prstGeom>
              <a:noFill/>
              <a:ln w="38100">
                <a:solidFill>
                  <a:srgbClr val="0563C1"/>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044022c-30f2-4e4b-bc70-842bde9a038a"/>
              <p:cNvSpPr txBox="1">
                <a:spLocks noChangeArrowheads="1"/>
              </p:cNvSpPr>
              <p:nvPr/>
            </p:nvSpPr>
            <p:spPr bwMode="auto">
              <a:xfrm>
                <a:off x="8481440" y="2378936"/>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server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801688">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Media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63d802ec-a080-4466-8e62-de88705aaae8"/>
              <p:cNvSpPr>
                <a:spLocks noChangeArrowheads="1"/>
              </p:cNvSpPr>
              <p:nvPr/>
            </p:nvSpPr>
            <p:spPr bwMode="auto">
              <a:xfrm>
                <a:off x="4465591" y="5207725"/>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98df4e7b-2c7b-4c00-9396-5c57d790e19e"/>
              <p:cNvSpPr txBox="1">
                <a:spLocks noChangeArrowheads="1"/>
              </p:cNvSpPr>
              <p:nvPr/>
            </p:nvSpPr>
            <p:spPr bwMode="auto">
              <a:xfrm>
                <a:off x="7829886" y="4879631"/>
                <a:ext cx="632833"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Tapes</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3df9af69-fd68-4a3d-bdd1-65592688b457"/>
              <p:cNvSpPr>
                <a:spLocks noChangeShapeType="1"/>
              </p:cNvSpPr>
              <p:nvPr/>
            </p:nvSpPr>
            <p:spPr bwMode="auto">
              <a:xfrm>
                <a:off x="2745120"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2" name="组合 31"/>
              <p:cNvGrpSpPr>
                <a:grpSpLocks noChangeAspect="1"/>
              </p:cNvGrpSpPr>
              <p:nvPr/>
            </p:nvGrpSpPr>
            <p:grpSpPr>
              <a:xfrm>
                <a:off x="2262735" y="2239769"/>
                <a:ext cx="785743" cy="937494"/>
                <a:chOff x="1596351" y="1240543"/>
                <a:chExt cx="864712" cy="1031715"/>
              </a:xfrm>
            </p:grpSpPr>
            <p:grpSp>
              <p:nvGrpSpPr>
                <p:cNvPr id="33" name="组合 32"/>
                <p:cNvGrpSpPr/>
                <p:nvPr/>
              </p:nvGrpSpPr>
              <p:grpSpPr>
                <a:xfrm>
                  <a:off x="1596351" y="1240543"/>
                  <a:ext cx="693123" cy="1008000"/>
                  <a:chOff x="1596351" y="1240543"/>
                  <a:chExt cx="693123" cy="1008000"/>
                </a:xfrm>
              </p:grpSpPr>
              <p:sp>
                <p:nvSpPr>
                  <p:cNvPr id="38" name="圆角矩形 3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4" name="组合 33"/>
                <p:cNvGrpSpPr/>
                <p:nvPr/>
              </p:nvGrpSpPr>
              <p:grpSpPr>
                <a:xfrm>
                  <a:off x="1819353" y="1692649"/>
                  <a:ext cx="641710" cy="579609"/>
                  <a:chOff x="1819353" y="1692649"/>
                  <a:chExt cx="641710" cy="579609"/>
                </a:xfrm>
              </p:grpSpPr>
              <p:sp>
                <p:nvSpPr>
                  <p:cNvPr id="35" name="任意多边形 3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角矩形 3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4" name="组合 43"/>
              <p:cNvGrpSpPr/>
              <p:nvPr/>
            </p:nvGrpSpPr>
            <p:grpSpPr>
              <a:xfrm>
                <a:off x="4756266" y="2373504"/>
                <a:ext cx="860396" cy="833380"/>
                <a:chOff x="5570815" y="4017867"/>
                <a:chExt cx="876413" cy="1041804"/>
              </a:xfrm>
            </p:grpSpPr>
            <p:grpSp>
              <p:nvGrpSpPr>
                <p:cNvPr id="45" name="组合 44"/>
                <p:cNvGrpSpPr/>
                <p:nvPr/>
              </p:nvGrpSpPr>
              <p:grpSpPr>
                <a:xfrm>
                  <a:off x="5570815" y="4017867"/>
                  <a:ext cx="693123" cy="1008000"/>
                  <a:chOff x="1596351" y="1240543"/>
                  <a:chExt cx="693123" cy="1008000"/>
                </a:xfrm>
              </p:grpSpPr>
              <p:sp>
                <p:nvSpPr>
                  <p:cNvPr id="63" name="圆角矩形 6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矩形 6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6"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组合 68"/>
              <p:cNvGrpSpPr/>
              <p:nvPr/>
            </p:nvGrpSpPr>
            <p:grpSpPr>
              <a:xfrm>
                <a:off x="7726601" y="2167316"/>
                <a:ext cx="693123" cy="1008000"/>
                <a:chOff x="1596351" y="1240543"/>
                <a:chExt cx="693123" cy="1008000"/>
              </a:xfrm>
            </p:grpSpPr>
            <p:sp>
              <p:nvSpPr>
                <p:cNvPr id="70" name="圆角矩形 69"/>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6" name="组合 95"/>
              <p:cNvGrpSpPr/>
              <p:nvPr/>
            </p:nvGrpSpPr>
            <p:grpSpPr>
              <a:xfrm>
                <a:off x="4556841" y="4193402"/>
                <a:ext cx="1007648" cy="1008000"/>
                <a:chOff x="4325400" y="316519"/>
                <a:chExt cx="1007648" cy="1027990"/>
              </a:xfrm>
            </p:grpSpPr>
            <p:grpSp>
              <p:nvGrpSpPr>
                <p:cNvPr id="97" name="组合 96"/>
                <p:cNvGrpSpPr/>
                <p:nvPr/>
              </p:nvGrpSpPr>
              <p:grpSpPr>
                <a:xfrm>
                  <a:off x="4325400" y="386269"/>
                  <a:ext cx="1007648" cy="888489"/>
                  <a:chOff x="4976774" y="6406237"/>
                  <a:chExt cx="1425410" cy="1256848"/>
                </a:xfrm>
              </p:grpSpPr>
              <p:grpSp>
                <p:nvGrpSpPr>
                  <p:cNvPr id="104" name="组合 103"/>
                  <p:cNvGrpSpPr/>
                  <p:nvPr/>
                </p:nvGrpSpPr>
                <p:grpSpPr>
                  <a:xfrm>
                    <a:off x="5421698" y="6406237"/>
                    <a:ext cx="980486" cy="1256848"/>
                    <a:chOff x="7621955" y="2122692"/>
                    <a:chExt cx="980486" cy="1256848"/>
                  </a:xfrm>
                </p:grpSpPr>
                <p:sp>
                  <p:nvSpPr>
                    <p:cNvPr id="111" name="圆角矩形 11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矩形 11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矩形 11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5" name="组合 104"/>
                  <p:cNvGrpSpPr/>
                  <p:nvPr/>
                </p:nvGrpSpPr>
                <p:grpSpPr>
                  <a:xfrm>
                    <a:off x="4976774" y="6406237"/>
                    <a:ext cx="980486" cy="1256848"/>
                    <a:chOff x="7621955" y="2122692"/>
                    <a:chExt cx="980486" cy="1256848"/>
                  </a:xfrm>
                </p:grpSpPr>
                <p:sp>
                  <p:nvSpPr>
                    <p:cNvPr id="106" name="圆角矩形 10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0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矩形 10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矩形 10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矩形 10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8" name="组合 97"/>
                <p:cNvGrpSpPr/>
                <p:nvPr/>
              </p:nvGrpSpPr>
              <p:grpSpPr>
                <a:xfrm>
                  <a:off x="4482662" y="316519"/>
                  <a:ext cx="693123" cy="1027990"/>
                  <a:chOff x="7621955" y="1925355"/>
                  <a:chExt cx="980486" cy="1454185"/>
                </a:xfrm>
              </p:grpSpPr>
              <p:sp>
                <p:nvSpPr>
                  <p:cNvPr id="99" name="圆角矩形 9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6" name="组合 115"/>
              <p:cNvGrpSpPr/>
              <p:nvPr/>
            </p:nvGrpSpPr>
            <p:grpSpPr>
              <a:xfrm>
                <a:off x="7630858" y="3820080"/>
                <a:ext cx="1007648" cy="1008000"/>
                <a:chOff x="4325400" y="316519"/>
                <a:chExt cx="1007648" cy="1027990"/>
              </a:xfrm>
            </p:grpSpPr>
            <p:grpSp>
              <p:nvGrpSpPr>
                <p:cNvPr id="117" name="组合 116"/>
                <p:cNvGrpSpPr/>
                <p:nvPr/>
              </p:nvGrpSpPr>
              <p:grpSpPr>
                <a:xfrm>
                  <a:off x="4325400" y="386269"/>
                  <a:ext cx="1007648" cy="888489"/>
                  <a:chOff x="4976774" y="6406237"/>
                  <a:chExt cx="1425410" cy="1256848"/>
                </a:xfrm>
              </p:grpSpPr>
              <p:grpSp>
                <p:nvGrpSpPr>
                  <p:cNvPr id="124" name="组合 123"/>
                  <p:cNvGrpSpPr/>
                  <p:nvPr/>
                </p:nvGrpSpPr>
                <p:grpSpPr>
                  <a:xfrm>
                    <a:off x="5421698" y="6406237"/>
                    <a:ext cx="980486" cy="1256848"/>
                    <a:chOff x="7621955" y="2122692"/>
                    <a:chExt cx="980486" cy="1256848"/>
                  </a:xfrm>
                </p:grpSpPr>
                <p:sp>
                  <p:nvSpPr>
                    <p:cNvPr id="131" name="圆角矩形 13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5" name="组合 124"/>
                  <p:cNvGrpSpPr/>
                  <p:nvPr/>
                </p:nvGrpSpPr>
                <p:grpSpPr>
                  <a:xfrm>
                    <a:off x="4976774" y="6406237"/>
                    <a:ext cx="980486" cy="1256848"/>
                    <a:chOff x="7621955" y="2122692"/>
                    <a:chExt cx="980486" cy="1256848"/>
                  </a:xfrm>
                </p:grpSpPr>
                <p:sp>
                  <p:nvSpPr>
                    <p:cNvPr id="126" name="圆角矩形 12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 name="组合 117"/>
                <p:cNvGrpSpPr/>
                <p:nvPr/>
              </p:nvGrpSpPr>
              <p:grpSpPr>
                <a:xfrm>
                  <a:off x="4482662" y="316519"/>
                  <a:ext cx="693123" cy="1027990"/>
                  <a:chOff x="7621955" y="1925355"/>
                  <a:chExt cx="980486" cy="1454185"/>
                </a:xfrm>
              </p:grpSpPr>
              <p:sp>
                <p:nvSpPr>
                  <p:cNvPr id="119" name="圆角矩形 11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矩形 11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矩形 12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矩形 12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矩形 12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41" name="ad3ff8a3-9fdf-4b66-b67c-0ec3283b4449"/>
              <p:cNvSpPr>
                <a:spLocks noChangeShapeType="1"/>
              </p:cNvSpPr>
              <p:nvPr/>
            </p:nvSpPr>
            <p:spPr bwMode="auto">
              <a:xfrm flipV="1">
                <a:off x="5564488" y="4069764"/>
                <a:ext cx="1982631" cy="689922"/>
              </a:xfrm>
              <a:prstGeom prst="line">
                <a:avLst/>
              </a:pr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ad3ff8a3-9fdf-4b66-b67c-0ec3283b4449"/>
              <p:cNvSpPr>
                <a:spLocks noChangeShapeType="1"/>
              </p:cNvSpPr>
              <p:nvPr/>
            </p:nvSpPr>
            <p:spPr bwMode="auto">
              <a:xfrm flipV="1">
                <a:off x="5154802" y="3234502"/>
                <a:ext cx="3064929" cy="295417"/>
              </a:xfrm>
              <a:custGeom>
                <a:avLst/>
                <a:gdLst>
                  <a:gd name="connsiteX0" fmla="*/ 0 w 3703257"/>
                  <a:gd name="connsiteY0" fmla="*/ 0 h 265574"/>
                  <a:gd name="connsiteX1" fmla="*/ 3703257 w 3703257"/>
                  <a:gd name="connsiteY1" fmla="*/ 265574 h 265574"/>
                  <a:gd name="connsiteX0" fmla="*/ 0 w 3703257"/>
                  <a:gd name="connsiteY0" fmla="*/ 0 h 444855"/>
                  <a:gd name="connsiteX1" fmla="*/ 3703257 w 3703257"/>
                  <a:gd name="connsiteY1" fmla="*/ 265574 h 444855"/>
                  <a:gd name="connsiteX0" fmla="*/ 0 w 4315813"/>
                  <a:gd name="connsiteY0" fmla="*/ 0 h 1282732"/>
                  <a:gd name="connsiteX1" fmla="*/ 4315813 w 4315813"/>
                  <a:gd name="connsiteY1" fmla="*/ 1169227 h 1282732"/>
                  <a:gd name="connsiteX2" fmla="*/ 3703257 w 4315813"/>
                  <a:gd name="connsiteY2" fmla="*/ 265574 h 1282732"/>
                  <a:gd name="connsiteX0" fmla="*/ 0 w 4640107"/>
                  <a:gd name="connsiteY0" fmla="*/ 0 h 1187909"/>
                  <a:gd name="connsiteX1" fmla="*/ 4315813 w 4640107"/>
                  <a:gd name="connsiteY1" fmla="*/ 1169227 h 1187909"/>
                  <a:gd name="connsiteX2" fmla="*/ 4517149 w 4640107"/>
                  <a:gd name="connsiteY2" fmla="*/ 716221 h 1187909"/>
                  <a:gd name="connsiteX3" fmla="*/ 3703257 w 4640107"/>
                  <a:gd name="connsiteY3" fmla="*/ 265574 h 1187909"/>
                  <a:gd name="connsiteX0" fmla="*/ 0 w 4640107"/>
                  <a:gd name="connsiteY0" fmla="*/ 0 h 1187909"/>
                  <a:gd name="connsiteX1" fmla="*/ 4315813 w 4640107"/>
                  <a:gd name="connsiteY1" fmla="*/ 1169227 h 1187909"/>
                  <a:gd name="connsiteX2" fmla="*/ 4517149 w 4640107"/>
                  <a:gd name="connsiteY2" fmla="*/ 716221 h 1187909"/>
                  <a:gd name="connsiteX3" fmla="*/ 4611922 w 4640107"/>
                  <a:gd name="connsiteY3" fmla="*/ 548851 h 1187909"/>
                  <a:gd name="connsiteX0" fmla="*/ 0 w 4640107"/>
                  <a:gd name="connsiteY0" fmla="*/ 0 h 1187909"/>
                  <a:gd name="connsiteX1" fmla="*/ 4315813 w 4640107"/>
                  <a:gd name="connsiteY1" fmla="*/ 1169227 h 1187909"/>
                  <a:gd name="connsiteX2" fmla="*/ 4517149 w 4640107"/>
                  <a:gd name="connsiteY2" fmla="*/ 716221 h 1187909"/>
                  <a:gd name="connsiteX3" fmla="*/ 4535037 w 4640107"/>
                  <a:gd name="connsiteY3" fmla="*/ 427403 h 1187909"/>
                  <a:gd name="connsiteX0" fmla="*/ 0 w 4640107"/>
                  <a:gd name="connsiteY0" fmla="*/ 0 h 1187909"/>
                  <a:gd name="connsiteX1" fmla="*/ 4315813 w 4640107"/>
                  <a:gd name="connsiteY1" fmla="*/ 1169227 h 1187909"/>
                  <a:gd name="connsiteX2" fmla="*/ 4517149 w 4640107"/>
                  <a:gd name="connsiteY2" fmla="*/ 716221 h 1187909"/>
                  <a:gd name="connsiteX3" fmla="*/ 4348319 w 4640107"/>
                  <a:gd name="connsiteY3" fmla="*/ 439548 h 1187909"/>
                </a:gdLst>
                <a:ahLst/>
                <a:cxnLst>
                  <a:cxn ang="0">
                    <a:pos x="connsiteX0" y="connsiteY0"/>
                  </a:cxn>
                  <a:cxn ang="0">
                    <a:pos x="connsiteX1" y="connsiteY1"/>
                  </a:cxn>
                  <a:cxn ang="0">
                    <a:pos x="connsiteX2" y="connsiteY2"/>
                  </a:cxn>
                  <a:cxn ang="0">
                    <a:pos x="connsiteX3" y="connsiteY3"/>
                  </a:cxn>
                </a:cxnLst>
                <a:rect l="l" t="t" r="r" b="b"/>
                <a:pathLst>
                  <a:path w="4640107" h="1187909">
                    <a:moveTo>
                      <a:pt x="0" y="0"/>
                    </a:moveTo>
                    <a:cubicBezTo>
                      <a:pt x="424289" y="56453"/>
                      <a:pt x="3785451" y="1098661"/>
                      <a:pt x="4315813" y="1169227"/>
                    </a:cubicBezTo>
                    <a:cubicBezTo>
                      <a:pt x="4810011" y="1280208"/>
                      <a:pt x="4619242" y="866830"/>
                      <a:pt x="4517149" y="716221"/>
                    </a:cubicBezTo>
                    <a:cubicBezTo>
                      <a:pt x="4415056" y="565612"/>
                      <a:pt x="4225307" y="506267"/>
                      <a:pt x="4348319" y="439548"/>
                    </a:cubicBezTo>
                  </a:path>
                </a:pathLst>
              </a:cu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151257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Architecture Comparison</a:t>
            </a:r>
            <a:endParaRPr lang="en-US" altLang="zh-CN" dirty="0">
              <a:sym typeface="Huawei Sans" panose="020C0503030203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956387309"/>
              </p:ext>
            </p:extLst>
          </p:nvPr>
        </p:nvGraphicFramePr>
        <p:xfrm>
          <a:off x="791369" y="1087121"/>
          <a:ext cx="10609262" cy="4962690"/>
        </p:xfrm>
        <a:graphic>
          <a:graphicData uri="http://schemas.openxmlformats.org/drawingml/2006/table">
            <a:tbl>
              <a:tblPr firstRow="1" bandRow="1">
                <a:tableStyleId>{1FECB4D8-DB02-4DC6-A0A2-4F2EBAE1DC90}</a:tableStyleId>
              </a:tblPr>
              <a:tblGrid>
                <a:gridCol w="1382542"/>
                <a:gridCol w="3011516"/>
                <a:gridCol w="6215204"/>
              </a:tblGrid>
              <a:tr h="345469">
                <a:tc>
                  <a:txBody>
                    <a:bodyPr/>
                    <a:lstStyle/>
                    <a:p>
                      <a:pPr algn="l"/>
                      <a:r>
                        <a:rPr lang="en-US" sz="1600" b="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Architecture</a:t>
                      </a:r>
                      <a:endParaRPr lang="en-US" altLang="zh-CN" sz="16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a:r>
                        <a:rPr lang="en-US" sz="1600" b="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Strength</a:t>
                      </a:r>
                      <a:endParaRPr lang="en-US" altLang="zh-CN" sz="16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a:r>
                        <a:rPr lang="en-US" sz="1600" b="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Weakness</a:t>
                      </a:r>
                      <a:endParaRPr lang="en-US" altLang="zh-CN" sz="16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413283">
                <a:tc>
                  <a:txBody>
                    <a:bodyPr/>
                    <a:lstStyle/>
                    <a:p>
                      <a:pPr 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LAN-Base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The backup system and the application system are separated, conserving the application server's hardware resources during backup.</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Additional backup servers increase hardware costs.</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agents adversely affect the performance of application servers.</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data is transmitted over the LAN, which adversely affects network performance.</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services must be separately maintained, complicating management and maintenance operations.</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Users must be highly proficient at processing backup services.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7970">
                <a:tc>
                  <a:txBody>
                    <a:bodyPr/>
                    <a:lstStyle/>
                    <a:p>
                      <a:pPr 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LAN-Free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data is transmitted without using LAN resources, significantly improving backup performance while maintaining high network performance.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agents adversely affect the performance of application servers.</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Expensive.</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Devices must meet certain requirements.</a:t>
                      </a:r>
                      <a:endParaRPr lang="en-US" sz="12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6408">
                <a:tc>
                  <a:txBody>
                    <a:bodyPr/>
                    <a:lstStyle/>
                    <a:p>
                      <a:pPr 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Server-Free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data is transmitted using no LAN resources, and network performance remains unaffected.</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Host services remain nearly unaffected.</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performance is excellent.</a:t>
                      </a:r>
                      <a:endParaRPr lang="en-US" sz="12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Expensive.</a:t>
                      </a:r>
                    </a:p>
                    <a:p>
                      <a:pPr marL="0" marR="0" lvl="0" indent="0" algn="l" defTabSz="914034"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Devices must meet strict requirements.</a:t>
                      </a:r>
                      <a:endParaRPr lang="en-US" sz="12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9560">
                <a:tc>
                  <a:txBody>
                    <a:bodyPr/>
                    <a:lstStyle/>
                    <a:p>
                      <a:pPr 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NDMP</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and recovery are faster. The throughput depends on the speed of storage devices rather than the processing capability of the server, which significantly improves system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smtClean="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Server workloads are considerably reduced, but the backup software and its host server are still required to control the backup process. Metadata must be recorded in the backup software database, which still consumes CPU resources.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69165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Overview</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Architecture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Network</a:t>
            </a:r>
            <a:endParaRPr lang="en-US" altLang="zh-CN" dirty="0" smtClean="0">
              <a:solidFill>
                <a:schemeClr val="bg1">
                  <a:lumMod val="50000"/>
                </a:schemeClr>
              </a:solidFill>
              <a:sym typeface="Huawei Sans" panose="020C0503030203020204" pitchFamily="34" charset="0"/>
            </a:endParaRPr>
          </a:p>
          <a:p>
            <a:r>
              <a:rPr lang="en-US" b="1" dirty="0" smtClean="0">
                <a:sym typeface="Huawei Sans" panose="020C0503030203020204" pitchFamily="34" charset="0"/>
              </a:rPr>
              <a:t>Common Technologies</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Applications</a:t>
            </a:r>
            <a:endParaRPr lang="en-US" altLang="zh-CN" dirty="0" smtClean="0">
              <a:solidFill>
                <a:schemeClr val="bg1">
                  <a:lumMod val="50000"/>
                </a:schemeClr>
              </a:solidFill>
              <a:sym typeface="Huawei Sans" panose="020C0503030203020204" pitchFamily="34" charset="0"/>
            </a:endParaRPr>
          </a:p>
          <a:p>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487355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Common Backup Types</a:t>
            </a:r>
            <a:endParaRPr lang="en-US" altLang="zh-CN" dirty="0">
              <a:sym typeface="Huawei Sans" panose="020C0503030203020204" pitchFamily="34" charset="0"/>
            </a:endParaRPr>
          </a:p>
        </p:txBody>
      </p:sp>
      <p:sp>
        <p:nvSpPr>
          <p:cNvPr id="3" name="0a2696d7-3641-4bc7-ac5b-f287afa37407"/>
          <p:cNvSpPr txBox="1">
            <a:spLocks noChangeArrowheads="1"/>
          </p:cNvSpPr>
          <p:nvPr/>
        </p:nvSpPr>
        <p:spPr>
          <a:xfrm>
            <a:off x="2284235" y="1012408"/>
            <a:ext cx="1455152" cy="403224"/>
          </a:xfrm>
          <a:prstGeom prst="rect">
            <a:avLst/>
          </a:prstGeom>
        </p:spPr>
        <p:txBody>
          <a:bodyPr anchor="ct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gn="ctr">
              <a:lnSpc>
                <a:spcPct val="130000"/>
              </a:lnSpc>
              <a:buFont typeface="Wingdings" panose="05000000000000000000" pitchFamily="2" charset="2"/>
              <a:buNone/>
              <a:defRPr/>
            </a:pPr>
            <a:r>
              <a:rPr lang="en-US" sz="1400" dirty="0" smtClean="0">
                <a:latin typeface="Huawei Sans" panose="020C0503030203020204" pitchFamily="34" charset="0"/>
                <a:cs typeface="Huawei Sans" panose="020C0503030203020204" pitchFamily="34" charset="0"/>
                <a:sym typeface="Huawei Sans" panose="020C0503030203020204" pitchFamily="34" charset="0"/>
              </a:rPr>
              <a:t>Full backup</a:t>
            </a:r>
            <a:endParaRPr lang="en-US" altLang="ja-JP" sz="1400" dirty="0" smtClean="0">
              <a:latin typeface="Huawei Sans" panose="020C0503030203020204" pitchFamily="34" charset="0"/>
              <a:cs typeface="Huawei Sans" panose="020C0503030203020204" pitchFamily="34" charset="0"/>
              <a:sym typeface="Huawei Sans" panose="020C0503030203020204" pitchFamily="34" charset="0"/>
            </a:endParaRPr>
          </a:p>
        </p:txBody>
      </p:sp>
      <p:grpSp>
        <p:nvGrpSpPr>
          <p:cNvPr id="4" name="Groep 8"/>
          <p:cNvGrpSpPr/>
          <p:nvPr/>
        </p:nvGrpSpPr>
        <p:grpSpPr>
          <a:xfrm>
            <a:off x="4633882" y="1380934"/>
            <a:ext cx="2596477" cy="4349010"/>
            <a:chOff x="3367253" y="1965960"/>
            <a:chExt cx="2596477" cy="4349010"/>
          </a:xfrm>
        </p:grpSpPr>
        <p:sp>
          <p:nvSpPr>
            <p:cNvPr id="6" name="ce3c3ea2-edf3-4396-8eb6-b767fedb6401"/>
            <p:cNvSpPr>
              <a:spLocks noChangeArrowheads="1"/>
            </p:cNvSpPr>
            <p:nvPr/>
          </p:nvSpPr>
          <p:spPr bwMode="auto">
            <a:xfrm>
              <a:off x="4494787" y="3163560"/>
              <a:ext cx="3810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993e009f-c849-4ea4-a16c-7f45e78478ab"/>
            <p:cNvSpPr>
              <a:spLocks noChangeArrowheads="1"/>
            </p:cNvSpPr>
            <p:nvPr/>
          </p:nvSpPr>
          <p:spPr bwMode="auto">
            <a:xfrm>
              <a:off x="4494787" y="3529354"/>
              <a:ext cx="4572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ef922e8d-6b03-4c36-b85d-767417e60ec6"/>
            <p:cNvSpPr>
              <a:spLocks noChangeArrowheads="1"/>
            </p:cNvSpPr>
            <p:nvPr/>
          </p:nvSpPr>
          <p:spPr bwMode="auto">
            <a:xfrm>
              <a:off x="4494787" y="3895148"/>
              <a:ext cx="6858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71e9bb9f-0611-497f-b208-10913169ed30"/>
            <p:cNvSpPr>
              <a:spLocks noChangeArrowheads="1"/>
            </p:cNvSpPr>
            <p:nvPr/>
          </p:nvSpPr>
          <p:spPr bwMode="auto">
            <a:xfrm>
              <a:off x="4494787" y="4260942"/>
              <a:ext cx="9144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2b3f0d58-9141-4f8a-9ceb-49bbabdb93f1"/>
            <p:cNvSpPr>
              <a:spLocks noChangeArrowheads="1"/>
            </p:cNvSpPr>
            <p:nvPr/>
          </p:nvSpPr>
          <p:spPr bwMode="auto">
            <a:xfrm>
              <a:off x="3961387" y="4626738"/>
              <a:ext cx="1600200" cy="18288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eb029fc6-929c-4851-a16b-23cba12860a5"/>
            <p:cNvSpPr>
              <a:spLocks noChangeArrowheads="1"/>
            </p:cNvSpPr>
            <p:nvPr/>
          </p:nvSpPr>
          <p:spPr bwMode="auto">
            <a:xfrm>
              <a:off x="4494787" y="2797766"/>
              <a:ext cx="2286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81d2007-e613-4fac-844b-79bee1998126"/>
            <p:cNvSpPr>
              <a:spLocks noChangeArrowheads="1"/>
            </p:cNvSpPr>
            <p:nvPr/>
          </p:nvSpPr>
          <p:spPr bwMode="auto">
            <a:xfrm>
              <a:off x="4494787" y="2431972"/>
              <a:ext cx="762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6eaf0616-4b90-4e1c-b8a9-13a135ce6aad"/>
            <p:cNvSpPr>
              <a:spLocks noChangeArrowheads="1"/>
            </p:cNvSpPr>
            <p:nvPr/>
          </p:nvSpPr>
          <p:spPr bwMode="auto">
            <a:xfrm>
              <a:off x="3961387" y="2066178"/>
              <a:ext cx="533400" cy="18288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f7099c2-5592-49bb-b20a-84ddd5281558"/>
            <p:cNvSpPr>
              <a:spLocks noChangeShapeType="1"/>
            </p:cNvSpPr>
            <p:nvPr/>
          </p:nvSpPr>
          <p:spPr bwMode="auto">
            <a:xfrm>
              <a:off x="3872179"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87fb0269-0a74-4ad0-9bce-9a32806de38a"/>
            <p:cNvSpPr>
              <a:spLocks noChangeShapeType="1"/>
            </p:cNvSpPr>
            <p:nvPr/>
          </p:nvSpPr>
          <p:spPr bwMode="auto">
            <a:xfrm>
              <a:off x="44947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ebfd486b-73db-44e9-9721-0ea85f778d0a"/>
            <p:cNvSpPr>
              <a:spLocks noChangeShapeType="1"/>
            </p:cNvSpPr>
            <p:nvPr/>
          </p:nvSpPr>
          <p:spPr bwMode="auto">
            <a:xfrm>
              <a:off x="45709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12010fff-6c52-458f-a20a-fba631e20ccc"/>
            <p:cNvSpPr>
              <a:spLocks noChangeShapeType="1"/>
            </p:cNvSpPr>
            <p:nvPr/>
          </p:nvSpPr>
          <p:spPr bwMode="auto">
            <a:xfrm>
              <a:off x="47233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15283209-7017-467f-9b1d-7e22ffd3a3d7"/>
            <p:cNvSpPr>
              <a:spLocks noChangeShapeType="1"/>
            </p:cNvSpPr>
            <p:nvPr/>
          </p:nvSpPr>
          <p:spPr bwMode="auto">
            <a:xfrm>
              <a:off x="49519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ab2880af-f9e9-48e8-99d8-422f4c1a836c"/>
            <p:cNvSpPr>
              <a:spLocks noChangeShapeType="1"/>
            </p:cNvSpPr>
            <p:nvPr/>
          </p:nvSpPr>
          <p:spPr bwMode="auto">
            <a:xfrm>
              <a:off x="51805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7dffd60a-42fa-43ae-b9a1-9f98b9eb3de6"/>
            <p:cNvSpPr>
              <a:spLocks noChangeShapeType="1"/>
            </p:cNvSpPr>
            <p:nvPr/>
          </p:nvSpPr>
          <p:spPr bwMode="auto">
            <a:xfrm>
              <a:off x="54091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232b4fb1-bc92-4d55-a6e5-3d55f55c84dc"/>
            <p:cNvSpPr>
              <a:spLocks noChangeShapeType="1"/>
            </p:cNvSpPr>
            <p:nvPr/>
          </p:nvSpPr>
          <p:spPr bwMode="auto">
            <a:xfrm>
              <a:off x="55615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14dee510-3081-4fc6-b06e-57f0a0c33a59"/>
            <p:cNvSpPr txBox="1">
              <a:spLocks noChangeArrowheads="1"/>
            </p:cNvSpPr>
            <p:nvPr/>
          </p:nvSpPr>
          <p:spPr bwMode="auto">
            <a:xfrm>
              <a:off x="3367253" y="202807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ab2f464c-b102-47c2-a963-2cd87692a634"/>
            <p:cNvSpPr txBox="1">
              <a:spLocks noChangeArrowheads="1"/>
            </p:cNvSpPr>
            <p:nvPr/>
          </p:nvSpPr>
          <p:spPr bwMode="auto">
            <a:xfrm>
              <a:off x="3367253" y="2392940"/>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Mon.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d1c06efe-f2dc-465f-8b8b-c0faf9929566"/>
            <p:cNvSpPr txBox="1">
              <a:spLocks noChangeArrowheads="1"/>
            </p:cNvSpPr>
            <p:nvPr/>
          </p:nvSpPr>
          <p:spPr bwMode="auto">
            <a:xfrm>
              <a:off x="3367253" y="2757806"/>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Tue.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f9724b27-87da-4523-b046-d51dbc8fca92"/>
            <p:cNvSpPr txBox="1">
              <a:spLocks noChangeArrowheads="1"/>
            </p:cNvSpPr>
            <p:nvPr/>
          </p:nvSpPr>
          <p:spPr bwMode="auto">
            <a:xfrm>
              <a:off x="3367253" y="3122672"/>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Wed.</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0c2c0ecb-69d4-43f5-beda-ceb46f27bc18"/>
            <p:cNvSpPr txBox="1">
              <a:spLocks noChangeArrowheads="1"/>
            </p:cNvSpPr>
            <p:nvPr/>
          </p:nvSpPr>
          <p:spPr bwMode="auto">
            <a:xfrm>
              <a:off x="3367253" y="3487538"/>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Thu.</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516a93f1-c086-41cc-a5e8-9604c69f7466"/>
            <p:cNvSpPr txBox="1">
              <a:spLocks noChangeArrowheads="1"/>
            </p:cNvSpPr>
            <p:nvPr/>
          </p:nvSpPr>
          <p:spPr bwMode="auto">
            <a:xfrm>
              <a:off x="3367253" y="385240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Fri.</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67ea18ee-f13d-40a6-90f8-eb7ec426fb57"/>
            <p:cNvSpPr txBox="1">
              <a:spLocks noChangeArrowheads="1"/>
            </p:cNvSpPr>
            <p:nvPr/>
          </p:nvSpPr>
          <p:spPr bwMode="auto">
            <a:xfrm>
              <a:off x="3367253" y="4217270"/>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Sat.</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3fcf12b0-1edd-44df-a6cb-d0556c6292bf"/>
            <p:cNvSpPr txBox="1">
              <a:spLocks noChangeArrowheads="1"/>
            </p:cNvSpPr>
            <p:nvPr/>
          </p:nvSpPr>
          <p:spPr bwMode="auto">
            <a:xfrm>
              <a:off x="3367253" y="458213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c1b31288-83b9-48d3-bdf4-c1dc9f01320a"/>
            <p:cNvSpPr txBox="1">
              <a:spLocks noChangeArrowheads="1"/>
            </p:cNvSpPr>
            <p:nvPr/>
          </p:nvSpPr>
          <p:spPr bwMode="auto">
            <a:xfrm>
              <a:off x="3398710" y="5114647"/>
              <a:ext cx="2565020" cy="120032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1434" tIns="45717" rIns="91434" bIns="45717">
              <a:spAutoFit/>
            </a:bodyPr>
            <a:lstStyle/>
            <a:p>
              <a:pPr marL="174625" indent="-174625" defTabSz="801688" eaLnBrk="0" fontAlgn="ctr" hangingPunct="0">
                <a:buSzPct val="50000"/>
                <a:buFont typeface="Wingdings" pitchFamily="2" charset="2"/>
                <a:buChar char="l"/>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full backup is performed once a week.</a:t>
              </a:r>
              <a:endParaRPr lang="en-US" altLang="ja-JP"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4625" indent="-174625" defTabSz="801688" eaLnBrk="0" fontAlgn="ctr" hangingPunct="0">
                <a:buSzPct val="50000"/>
                <a:buFont typeface="Wingdings" pitchFamily="2" charset="2"/>
                <a:buChar char="l"/>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During the rest of the week, changes since the last full backup are backed up every day.</a:t>
              </a:r>
              <a:endParaRPr lang="en-US" altLang="ja-JP"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1" name="Groep 7"/>
          <p:cNvGrpSpPr/>
          <p:nvPr/>
        </p:nvGrpSpPr>
        <p:grpSpPr>
          <a:xfrm>
            <a:off x="1928601" y="1380855"/>
            <a:ext cx="2279422" cy="3648761"/>
            <a:chOff x="661972" y="1965881"/>
            <a:chExt cx="2279422" cy="3648761"/>
          </a:xfrm>
        </p:grpSpPr>
        <p:sp>
          <p:nvSpPr>
            <p:cNvPr id="32" name="33bf0825-96ff-4748-84dc-273a00b073ff"/>
            <p:cNvSpPr>
              <a:spLocks noChangeArrowheads="1"/>
            </p:cNvSpPr>
            <p:nvPr/>
          </p:nvSpPr>
          <p:spPr bwMode="auto">
            <a:xfrm>
              <a:off x="1271572" y="3160473"/>
              <a:ext cx="9159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950863b9-6554-4b66-b466-e9ece7d16a80"/>
            <p:cNvSpPr>
              <a:spLocks noChangeArrowheads="1"/>
            </p:cNvSpPr>
            <p:nvPr/>
          </p:nvSpPr>
          <p:spPr bwMode="auto">
            <a:xfrm>
              <a:off x="1271572" y="3526360"/>
              <a:ext cx="9921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a045780e-9ef4-4d36-9115-51db92094f10"/>
            <p:cNvSpPr>
              <a:spLocks noChangeArrowheads="1"/>
            </p:cNvSpPr>
            <p:nvPr/>
          </p:nvSpPr>
          <p:spPr bwMode="auto">
            <a:xfrm>
              <a:off x="1271572" y="3892247"/>
              <a:ext cx="12207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c260fee2-271b-4be1-b95b-795339880828"/>
            <p:cNvSpPr>
              <a:spLocks noChangeArrowheads="1"/>
            </p:cNvSpPr>
            <p:nvPr/>
          </p:nvSpPr>
          <p:spPr bwMode="auto">
            <a:xfrm>
              <a:off x="1271572" y="4258134"/>
              <a:ext cx="14493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f7013ecb-7eae-4254-bc16-5dc07639b7a2"/>
            <p:cNvSpPr>
              <a:spLocks noChangeArrowheads="1"/>
            </p:cNvSpPr>
            <p:nvPr/>
          </p:nvSpPr>
          <p:spPr bwMode="auto">
            <a:xfrm>
              <a:off x="1271572" y="4624019"/>
              <a:ext cx="16017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d776d6fd-e9d7-4739-abbd-7ced3556d849"/>
            <p:cNvSpPr>
              <a:spLocks noChangeArrowheads="1"/>
            </p:cNvSpPr>
            <p:nvPr/>
          </p:nvSpPr>
          <p:spPr bwMode="auto">
            <a:xfrm>
              <a:off x="1271572" y="2794586"/>
              <a:ext cx="7635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9e6441e7-f023-4787-a342-d70c6f8fdedf"/>
            <p:cNvSpPr>
              <a:spLocks noChangeArrowheads="1"/>
            </p:cNvSpPr>
            <p:nvPr/>
          </p:nvSpPr>
          <p:spPr bwMode="auto">
            <a:xfrm>
              <a:off x="1271572" y="2428699"/>
              <a:ext cx="609600"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917a6ce9-015d-48d6-8938-3e7968eba255"/>
            <p:cNvSpPr>
              <a:spLocks noChangeArrowheads="1"/>
            </p:cNvSpPr>
            <p:nvPr/>
          </p:nvSpPr>
          <p:spPr bwMode="auto">
            <a:xfrm>
              <a:off x="1271572" y="2067435"/>
              <a:ext cx="533400"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448bcfa-a197-44ea-a471-6c89b9ed4b18"/>
            <p:cNvSpPr>
              <a:spLocks noChangeShapeType="1"/>
            </p:cNvSpPr>
            <p:nvPr/>
          </p:nvSpPr>
          <p:spPr bwMode="auto">
            <a:xfrm>
              <a:off x="12715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f6a1c068-289e-4c1d-9d68-6993a8f9ee36"/>
            <p:cNvSpPr>
              <a:spLocks noChangeShapeType="1"/>
            </p:cNvSpPr>
            <p:nvPr/>
          </p:nvSpPr>
          <p:spPr bwMode="auto">
            <a:xfrm>
              <a:off x="18049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efda444e-add4-4f75-829d-e4519ff94256"/>
            <p:cNvSpPr>
              <a:spLocks noChangeShapeType="1"/>
            </p:cNvSpPr>
            <p:nvPr/>
          </p:nvSpPr>
          <p:spPr bwMode="auto">
            <a:xfrm>
              <a:off x="18811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157cce39-4bc3-4e6e-9874-540ce93a6615"/>
            <p:cNvSpPr>
              <a:spLocks noChangeShapeType="1"/>
            </p:cNvSpPr>
            <p:nvPr/>
          </p:nvSpPr>
          <p:spPr bwMode="auto">
            <a:xfrm>
              <a:off x="20351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10f658ba-a140-464f-8d6b-105ec67fc6dd"/>
            <p:cNvSpPr>
              <a:spLocks noChangeShapeType="1"/>
            </p:cNvSpPr>
            <p:nvPr/>
          </p:nvSpPr>
          <p:spPr bwMode="auto">
            <a:xfrm>
              <a:off x="21875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9bd74bb4-90e9-4010-bb98-08a5d25831ab"/>
            <p:cNvSpPr>
              <a:spLocks noChangeShapeType="1"/>
            </p:cNvSpPr>
            <p:nvPr/>
          </p:nvSpPr>
          <p:spPr bwMode="auto">
            <a:xfrm>
              <a:off x="22637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9a7bc867-d859-400e-b8ea-a351c3934ccc"/>
            <p:cNvSpPr>
              <a:spLocks noChangeShapeType="1"/>
            </p:cNvSpPr>
            <p:nvPr/>
          </p:nvSpPr>
          <p:spPr bwMode="auto">
            <a:xfrm>
              <a:off x="24923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6f2772ed-f71d-400d-a617-047786241469"/>
            <p:cNvSpPr>
              <a:spLocks noChangeShapeType="1"/>
            </p:cNvSpPr>
            <p:nvPr/>
          </p:nvSpPr>
          <p:spPr bwMode="auto">
            <a:xfrm>
              <a:off x="27209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75f95cf0-5119-4f9d-a052-b720bcf9bac4"/>
            <p:cNvSpPr>
              <a:spLocks noChangeShapeType="1"/>
            </p:cNvSpPr>
            <p:nvPr/>
          </p:nvSpPr>
          <p:spPr bwMode="auto">
            <a:xfrm>
              <a:off x="28733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746ce21b-156a-4c0f-a198-60e82b46773c"/>
            <p:cNvSpPr txBox="1">
              <a:spLocks noChangeArrowheads="1"/>
            </p:cNvSpPr>
            <p:nvPr/>
          </p:nvSpPr>
          <p:spPr bwMode="auto">
            <a:xfrm>
              <a:off x="661972" y="201168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5332743e-c433-4767-b4e7-a4c5d213cce6"/>
            <p:cNvSpPr txBox="1">
              <a:spLocks noChangeArrowheads="1"/>
            </p:cNvSpPr>
            <p:nvPr/>
          </p:nvSpPr>
          <p:spPr bwMode="auto">
            <a:xfrm>
              <a:off x="661972" y="237744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Mon.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6ca084f4-179f-4430-8402-828ea39b9f62"/>
            <p:cNvSpPr txBox="1">
              <a:spLocks noChangeArrowheads="1"/>
            </p:cNvSpPr>
            <p:nvPr/>
          </p:nvSpPr>
          <p:spPr bwMode="auto">
            <a:xfrm>
              <a:off x="661972" y="274320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Tue.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f51ce1a-ae93-44a2-9285-051412649b25"/>
            <p:cNvSpPr txBox="1">
              <a:spLocks noChangeArrowheads="1"/>
            </p:cNvSpPr>
            <p:nvPr/>
          </p:nvSpPr>
          <p:spPr bwMode="auto">
            <a:xfrm>
              <a:off x="661972" y="310896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Wed.</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7d7f25ef-47a7-47af-8866-c7024eb9c003"/>
            <p:cNvSpPr txBox="1">
              <a:spLocks noChangeArrowheads="1"/>
            </p:cNvSpPr>
            <p:nvPr/>
          </p:nvSpPr>
          <p:spPr bwMode="auto">
            <a:xfrm>
              <a:off x="661972" y="347472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Thu.</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fdf6fc85-3144-4cf0-855d-4d81e1427942"/>
            <p:cNvSpPr txBox="1">
              <a:spLocks noChangeArrowheads="1"/>
            </p:cNvSpPr>
            <p:nvPr/>
          </p:nvSpPr>
          <p:spPr bwMode="auto">
            <a:xfrm>
              <a:off x="661972" y="384048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Fri.</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95ad8ffb-8dce-4b9f-8978-efbb7ccc510e"/>
            <p:cNvSpPr txBox="1">
              <a:spLocks noChangeArrowheads="1"/>
            </p:cNvSpPr>
            <p:nvPr/>
          </p:nvSpPr>
          <p:spPr bwMode="auto">
            <a:xfrm>
              <a:off x="661972" y="420624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Sat.</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31f20e65-3048-4f60-9fa8-07485f0879e0"/>
            <p:cNvSpPr txBox="1">
              <a:spLocks noChangeArrowheads="1"/>
            </p:cNvSpPr>
            <p:nvPr/>
          </p:nvSpPr>
          <p:spPr bwMode="auto">
            <a:xfrm>
              <a:off x="661972" y="457200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94b94c4a-08b4-436b-a561-774bd94b4462"/>
            <p:cNvSpPr txBox="1">
              <a:spLocks noChangeArrowheads="1"/>
            </p:cNvSpPr>
            <p:nvPr/>
          </p:nvSpPr>
          <p:spPr bwMode="auto">
            <a:xfrm>
              <a:off x="703825" y="5114647"/>
              <a:ext cx="2237569" cy="49999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a:noAutofit/>
            </a:bodyPr>
            <a:lstStyle/>
            <a:p>
              <a:pPr marL="174625" indent="-174625" defTabSz="801688" eaLnBrk="0" fontAlgn="ctr" hangingPunct="0">
                <a:buSzPct val="50000"/>
                <a:buFont typeface="Wingdings" pitchFamily="2" charset="2"/>
                <a:buChar char="l"/>
                <a:defRPr/>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All data is fully backed up.</a:t>
              </a:r>
              <a:endParaRPr lang="en-US" altLang="zh-CN" sz="1200" kern="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4625" indent="-174625" defTabSz="801688" eaLnBrk="0" fontAlgn="ctr" hangingPunct="0">
                <a:buSzPct val="50000"/>
                <a:buFont typeface="Wingdings" pitchFamily="2" charset="2"/>
                <a:buChar char="l"/>
                <a:defRPr/>
              </a:pPr>
              <a:r>
                <a:rPr lang="en-US"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Easy management</a:t>
              </a:r>
              <a:endParaRPr lang="en-US" altLang="ja-JP" sz="1200" kern="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8" name="0a2696d7-3641-4bc7-ac5b-f287afa37407"/>
          <p:cNvSpPr txBox="1">
            <a:spLocks noChangeArrowheads="1"/>
          </p:cNvSpPr>
          <p:nvPr/>
        </p:nvSpPr>
        <p:spPr bwMode="gray">
          <a:xfrm>
            <a:off x="7161629" y="1076861"/>
            <a:ext cx="3056176" cy="35891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defTabSz="801688" rtl="0" eaLnBrk="1" fontAlgn="base" hangingPunct="1">
              <a:lnSpc>
                <a:spcPct val="140000"/>
              </a:lnSpc>
              <a:spcBef>
                <a:spcPct val="30000"/>
              </a:spcBef>
              <a:spcAft>
                <a:spcPct val="0"/>
              </a:spcAft>
              <a:buClr>
                <a:srgbClr val="808080"/>
              </a:buClr>
              <a:buSzPct val="60000"/>
              <a:buFont typeface="Wingdings" pitchFamily="2" charset="2"/>
              <a:buNone/>
              <a:tabLst>
                <a:tab pos="800100" algn="l"/>
              </a:tabLst>
              <a:defRPr sz="2000" b="0">
                <a:solidFill>
                  <a:schemeClr val="tx1"/>
                </a:solidFill>
                <a:latin typeface="Arial" panose="020B0604020202020204" pitchFamily="34" charset="0"/>
                <a:ea typeface="+mn-ea"/>
                <a:cs typeface="Arial" panose="020B0604020202020204" pitchFamily="34" charset="0"/>
              </a:defRPr>
            </a:lvl1pPr>
            <a:lvl2pPr marL="457200" indent="0" algn="l" defTabSz="801688" rtl="0" eaLnBrk="1" fontAlgn="base" hangingPunct="1">
              <a:lnSpc>
                <a:spcPct val="140000"/>
              </a:lnSpc>
              <a:spcBef>
                <a:spcPct val="30000"/>
              </a:spcBef>
              <a:spcAft>
                <a:spcPct val="0"/>
              </a:spcAft>
              <a:buClr>
                <a:schemeClr val="tx1"/>
              </a:buClr>
              <a:buSzPct val="50000"/>
              <a:buFont typeface="Wingdings" pitchFamily="2" charset="2"/>
              <a:buNone/>
              <a:defRPr sz="2000" b="1">
                <a:solidFill>
                  <a:schemeClr val="tx1"/>
                </a:solidFill>
                <a:latin typeface="Arial"/>
                <a:ea typeface="+mn-ea"/>
              </a:defRPr>
            </a:lvl2pPr>
            <a:lvl3pPr marL="914400" indent="0" algn="l" defTabSz="801688" rtl="0" eaLnBrk="1" fontAlgn="base" hangingPunct="1">
              <a:lnSpc>
                <a:spcPct val="140000"/>
              </a:lnSpc>
              <a:spcBef>
                <a:spcPct val="30000"/>
              </a:spcBef>
              <a:spcAft>
                <a:spcPct val="0"/>
              </a:spcAft>
              <a:buSzPct val="50000"/>
              <a:buFont typeface="Wingdings" pitchFamily="2" charset="2"/>
              <a:buNone/>
              <a:defRPr sz="1800" b="1">
                <a:solidFill>
                  <a:schemeClr val="tx1"/>
                </a:solidFill>
                <a:latin typeface="Arial" pitchFamily="34" charset="0"/>
                <a:ea typeface="+mn-ea"/>
              </a:defRPr>
            </a:lvl3pPr>
            <a:lvl4pPr marL="1371600" indent="0" algn="l" defTabSz="801688" rtl="0" eaLnBrk="1" fontAlgn="base" hangingPunct="1">
              <a:lnSpc>
                <a:spcPct val="140000"/>
              </a:lnSpc>
              <a:spcBef>
                <a:spcPct val="30000"/>
              </a:spcBef>
              <a:spcAft>
                <a:spcPct val="0"/>
              </a:spcAft>
              <a:buNone/>
              <a:defRPr sz="1600" b="1">
                <a:solidFill>
                  <a:schemeClr val="tx1"/>
                </a:solidFill>
                <a:latin typeface="Arial" pitchFamily="34" charset="0"/>
                <a:ea typeface="+mn-ea"/>
              </a:defRPr>
            </a:lvl4pPr>
            <a:lvl5pPr marL="18288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pitchFamily="34" charset="0"/>
                <a:ea typeface="+mn-ea"/>
              </a:defRPr>
            </a:lvl5pPr>
            <a:lvl6pPr marL="22860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6pPr>
            <a:lvl7pPr marL="27432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7pPr>
            <a:lvl8pPr marL="32004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8pPr>
            <a:lvl9pPr marL="36576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9pPr>
          </a:lstStyle>
          <a:p>
            <a:pPr algn="ctr">
              <a:lnSpc>
                <a:spcPct val="130000"/>
              </a:lnSpc>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Differential incremental backup</a:t>
            </a:r>
            <a:endParaRPr lang="en-US" altLang="ja-JP"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0a2696d7-3641-4bc7-ac5b-f287afa37407"/>
          <p:cNvSpPr txBox="1">
            <a:spLocks noChangeArrowheads="1"/>
          </p:cNvSpPr>
          <p:nvPr/>
        </p:nvSpPr>
        <p:spPr bwMode="gray">
          <a:xfrm>
            <a:off x="4208024" y="1071824"/>
            <a:ext cx="3106784" cy="32602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defTabSz="801688" rtl="0" eaLnBrk="1" fontAlgn="base" hangingPunct="1">
              <a:lnSpc>
                <a:spcPct val="140000"/>
              </a:lnSpc>
              <a:spcBef>
                <a:spcPct val="30000"/>
              </a:spcBef>
              <a:spcAft>
                <a:spcPct val="0"/>
              </a:spcAft>
              <a:buClr>
                <a:srgbClr val="808080"/>
              </a:buClr>
              <a:buSzPct val="60000"/>
              <a:buFont typeface="Wingdings" pitchFamily="2" charset="2"/>
              <a:buNone/>
              <a:tabLst>
                <a:tab pos="800100" algn="l"/>
              </a:tabLst>
              <a:defRPr sz="2000" b="0">
                <a:solidFill>
                  <a:schemeClr val="tx1"/>
                </a:solidFill>
                <a:latin typeface="Arial" panose="020B0604020202020204" pitchFamily="34" charset="0"/>
                <a:ea typeface="+mn-ea"/>
                <a:cs typeface="Arial" panose="020B0604020202020204" pitchFamily="34" charset="0"/>
              </a:defRPr>
            </a:lvl1pPr>
            <a:lvl2pPr marL="457200" indent="0" algn="l" defTabSz="801688" rtl="0" eaLnBrk="1" fontAlgn="base" hangingPunct="1">
              <a:lnSpc>
                <a:spcPct val="140000"/>
              </a:lnSpc>
              <a:spcBef>
                <a:spcPct val="30000"/>
              </a:spcBef>
              <a:spcAft>
                <a:spcPct val="0"/>
              </a:spcAft>
              <a:buClr>
                <a:schemeClr val="tx1"/>
              </a:buClr>
              <a:buSzPct val="50000"/>
              <a:buFont typeface="Wingdings" pitchFamily="2" charset="2"/>
              <a:buNone/>
              <a:defRPr sz="2000" b="1">
                <a:solidFill>
                  <a:schemeClr val="tx1"/>
                </a:solidFill>
                <a:latin typeface="Arial"/>
                <a:ea typeface="+mn-ea"/>
              </a:defRPr>
            </a:lvl2pPr>
            <a:lvl3pPr marL="914400" indent="0" algn="l" defTabSz="801688" rtl="0" eaLnBrk="1" fontAlgn="base" hangingPunct="1">
              <a:lnSpc>
                <a:spcPct val="140000"/>
              </a:lnSpc>
              <a:spcBef>
                <a:spcPct val="30000"/>
              </a:spcBef>
              <a:spcAft>
                <a:spcPct val="0"/>
              </a:spcAft>
              <a:buSzPct val="50000"/>
              <a:buFont typeface="Wingdings" pitchFamily="2" charset="2"/>
              <a:buNone/>
              <a:defRPr sz="1800" b="1">
                <a:solidFill>
                  <a:schemeClr val="tx1"/>
                </a:solidFill>
                <a:latin typeface="Arial" pitchFamily="34" charset="0"/>
                <a:ea typeface="+mn-ea"/>
              </a:defRPr>
            </a:lvl3pPr>
            <a:lvl4pPr marL="1371600" indent="0" algn="l" defTabSz="801688" rtl="0" eaLnBrk="1" fontAlgn="base" hangingPunct="1">
              <a:lnSpc>
                <a:spcPct val="140000"/>
              </a:lnSpc>
              <a:spcBef>
                <a:spcPct val="30000"/>
              </a:spcBef>
              <a:spcAft>
                <a:spcPct val="0"/>
              </a:spcAft>
              <a:buNone/>
              <a:defRPr sz="1600" b="1">
                <a:solidFill>
                  <a:schemeClr val="tx1"/>
                </a:solidFill>
                <a:latin typeface="Arial" pitchFamily="34" charset="0"/>
                <a:ea typeface="+mn-ea"/>
              </a:defRPr>
            </a:lvl4pPr>
            <a:lvl5pPr marL="18288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pitchFamily="34" charset="0"/>
                <a:ea typeface="+mn-ea"/>
              </a:defRPr>
            </a:lvl5pPr>
            <a:lvl6pPr marL="22860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6pPr>
            <a:lvl7pPr marL="27432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7pPr>
            <a:lvl8pPr marL="32004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8pPr>
            <a:lvl9pPr marL="36576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9pPr>
          </a:lstStyle>
          <a:p>
            <a:pPr algn="ctr">
              <a:lnSpc>
                <a:spcPct val="130000"/>
              </a:lnSpc>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Cumulative incremental backup</a:t>
            </a:r>
            <a:endParaRPr lang="en-US" altLang="ja-JP"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0" name="Groep 9"/>
          <p:cNvGrpSpPr/>
          <p:nvPr/>
        </p:nvGrpSpPr>
        <p:grpSpPr>
          <a:xfrm>
            <a:off x="7475688" y="1380934"/>
            <a:ext cx="2609868" cy="4164344"/>
            <a:chOff x="6209059" y="1965960"/>
            <a:chExt cx="2609868" cy="4164344"/>
          </a:xfrm>
        </p:grpSpPr>
        <p:sp>
          <p:nvSpPr>
            <p:cNvPr id="61" name="daab1cee-c66b-4c0b-aafc-df94e17b2ad0"/>
            <p:cNvSpPr txBox="1">
              <a:spLocks noChangeArrowheads="1"/>
            </p:cNvSpPr>
            <p:nvPr/>
          </p:nvSpPr>
          <p:spPr bwMode="auto">
            <a:xfrm>
              <a:off x="6263465" y="5114647"/>
              <a:ext cx="2555462" cy="10156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1434" tIns="45717" rIns="91434" bIns="45717">
              <a:spAutoFit/>
            </a:bodyPr>
            <a:lstStyle/>
            <a:p>
              <a:pPr marL="174625" indent="-174625" defTabSz="801688" eaLnBrk="0" fontAlgn="ctr" hangingPunct="0">
                <a:buSzPct val="50000"/>
                <a:buFont typeface="Wingdings" pitchFamily="2" charset="2"/>
                <a:buChar char="l"/>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full backup is performed once a week.</a:t>
              </a:r>
              <a:endParaRPr lang="en-US" altLang="ja-JP"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4625" indent="-174625" defTabSz="801688" eaLnBrk="0" fontAlgn="ctr" hangingPunct="0">
                <a:buSzPct val="50000"/>
                <a:buFont typeface="Wingdings" pitchFamily="2" charset="2"/>
                <a:buChar char="l"/>
                <a:defRPr/>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During the rest of the week, changes since the last backup are backed up every day.</a:t>
              </a:r>
              <a:endParaRPr lang="en-US" altLang="ja-JP" sz="1200"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06a7ee7a-c0e4-4015-870f-f1775fd3e2cf"/>
            <p:cNvSpPr>
              <a:spLocks noChangeArrowheads="1"/>
            </p:cNvSpPr>
            <p:nvPr/>
          </p:nvSpPr>
          <p:spPr bwMode="auto">
            <a:xfrm>
              <a:off x="7591810" y="3165147"/>
              <a:ext cx="1524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be220c8b-2a66-4717-957b-574e0a233ad2"/>
            <p:cNvSpPr>
              <a:spLocks noChangeArrowheads="1"/>
            </p:cNvSpPr>
            <p:nvPr/>
          </p:nvSpPr>
          <p:spPr bwMode="auto">
            <a:xfrm>
              <a:off x="7744210" y="3530941"/>
              <a:ext cx="762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7dcabd2b-6b45-4ce1-bede-429267801667"/>
            <p:cNvSpPr>
              <a:spLocks noChangeArrowheads="1"/>
            </p:cNvSpPr>
            <p:nvPr/>
          </p:nvSpPr>
          <p:spPr bwMode="auto">
            <a:xfrm>
              <a:off x="7820410" y="3896735"/>
              <a:ext cx="2286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681dd084-2a75-496d-bd4e-98a814009ec1"/>
            <p:cNvSpPr>
              <a:spLocks noChangeArrowheads="1"/>
            </p:cNvSpPr>
            <p:nvPr/>
          </p:nvSpPr>
          <p:spPr bwMode="auto">
            <a:xfrm>
              <a:off x="8049010" y="4262529"/>
              <a:ext cx="2286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6999abfc-2a35-48d1-9464-71d48d6b5e6a"/>
            <p:cNvSpPr>
              <a:spLocks noChangeArrowheads="1"/>
            </p:cNvSpPr>
            <p:nvPr/>
          </p:nvSpPr>
          <p:spPr bwMode="auto">
            <a:xfrm>
              <a:off x="6829810" y="4628326"/>
              <a:ext cx="1600200" cy="18288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a6bb26a9-bca3-47f3-b3a2-b786a075af3d"/>
            <p:cNvSpPr>
              <a:spLocks noChangeArrowheads="1"/>
            </p:cNvSpPr>
            <p:nvPr/>
          </p:nvSpPr>
          <p:spPr bwMode="auto">
            <a:xfrm>
              <a:off x="7439410" y="2799353"/>
              <a:ext cx="1524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1892658c-b867-447e-97ff-2187356f8bf6"/>
            <p:cNvSpPr>
              <a:spLocks noChangeArrowheads="1"/>
            </p:cNvSpPr>
            <p:nvPr/>
          </p:nvSpPr>
          <p:spPr bwMode="auto">
            <a:xfrm>
              <a:off x="7363210" y="2433559"/>
              <a:ext cx="762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e875ec69-7f73-4e7c-a856-c49f87ffda9c"/>
            <p:cNvSpPr>
              <a:spLocks noChangeArrowheads="1"/>
            </p:cNvSpPr>
            <p:nvPr/>
          </p:nvSpPr>
          <p:spPr bwMode="auto">
            <a:xfrm>
              <a:off x="6829810" y="2067765"/>
              <a:ext cx="533400" cy="18288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9e3dd14c-4572-4b3c-bc84-88e8cec8fe1f"/>
            <p:cNvSpPr>
              <a:spLocks noChangeShapeType="1"/>
            </p:cNvSpPr>
            <p:nvPr/>
          </p:nvSpPr>
          <p:spPr bwMode="auto">
            <a:xfrm>
              <a:off x="82776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a3a0737c-1f4d-4764-90a2-b6c55bc8ec81"/>
            <p:cNvSpPr>
              <a:spLocks noChangeShapeType="1"/>
            </p:cNvSpPr>
            <p:nvPr/>
          </p:nvSpPr>
          <p:spPr bwMode="auto">
            <a:xfrm>
              <a:off x="84300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ed52df6d-fcb1-4321-bcc2-9e48d1e45022"/>
            <p:cNvSpPr txBox="1">
              <a:spLocks noChangeArrowheads="1"/>
            </p:cNvSpPr>
            <p:nvPr/>
          </p:nvSpPr>
          <p:spPr bwMode="auto">
            <a:xfrm>
              <a:off x="6209059" y="2024898"/>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4c1e4d0a-4f75-4df7-944a-369e96aa683d"/>
            <p:cNvSpPr txBox="1">
              <a:spLocks noChangeArrowheads="1"/>
            </p:cNvSpPr>
            <p:nvPr/>
          </p:nvSpPr>
          <p:spPr bwMode="auto">
            <a:xfrm>
              <a:off x="6209059" y="2388851"/>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Mon.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ebad7ef4-d047-4a69-97e0-58c2270012a2"/>
            <p:cNvSpPr txBox="1">
              <a:spLocks noChangeArrowheads="1"/>
            </p:cNvSpPr>
            <p:nvPr/>
          </p:nvSpPr>
          <p:spPr bwMode="auto">
            <a:xfrm>
              <a:off x="6209059" y="2752804"/>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Tue.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a8f60f9d-ac89-47e0-bf3f-9ed3c6facb89"/>
            <p:cNvSpPr txBox="1">
              <a:spLocks noChangeArrowheads="1"/>
            </p:cNvSpPr>
            <p:nvPr/>
          </p:nvSpPr>
          <p:spPr bwMode="auto">
            <a:xfrm>
              <a:off x="6209059" y="3116757"/>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Wed.</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175774ca-5d3d-471b-a14e-9515d2cef19a"/>
            <p:cNvSpPr txBox="1">
              <a:spLocks noChangeArrowheads="1"/>
            </p:cNvSpPr>
            <p:nvPr/>
          </p:nvSpPr>
          <p:spPr bwMode="auto">
            <a:xfrm>
              <a:off x="6209059" y="3480710"/>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Thu.</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6d7aaef2-5b5a-4c5f-a6cc-5aa922587425"/>
            <p:cNvSpPr txBox="1">
              <a:spLocks noChangeArrowheads="1"/>
            </p:cNvSpPr>
            <p:nvPr/>
          </p:nvSpPr>
          <p:spPr bwMode="auto">
            <a:xfrm>
              <a:off x="6209059" y="3844663"/>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Fri.</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0091e47c-46b6-4c35-a180-284688cebc47"/>
            <p:cNvSpPr txBox="1">
              <a:spLocks noChangeArrowheads="1"/>
            </p:cNvSpPr>
            <p:nvPr/>
          </p:nvSpPr>
          <p:spPr bwMode="auto">
            <a:xfrm>
              <a:off x="6209059" y="4208616"/>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Sat.</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fa916853-d032-4c0e-9376-5f2d54872389"/>
            <p:cNvSpPr txBox="1">
              <a:spLocks noChangeArrowheads="1"/>
            </p:cNvSpPr>
            <p:nvPr/>
          </p:nvSpPr>
          <p:spPr bwMode="auto">
            <a:xfrm>
              <a:off x="6209059" y="4572571"/>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a3b43caa-fed6-4185-8b62-93dc21d589ba"/>
            <p:cNvSpPr>
              <a:spLocks noChangeShapeType="1"/>
            </p:cNvSpPr>
            <p:nvPr/>
          </p:nvSpPr>
          <p:spPr bwMode="auto">
            <a:xfrm>
              <a:off x="6818659"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7743218b-e9fc-49f8-b2c6-af8802dc566a"/>
            <p:cNvSpPr>
              <a:spLocks noChangeShapeType="1"/>
            </p:cNvSpPr>
            <p:nvPr/>
          </p:nvSpPr>
          <p:spPr bwMode="auto">
            <a:xfrm>
              <a:off x="73632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e73e517f-eb1a-411c-a3fc-03c1cf25edf9"/>
            <p:cNvSpPr>
              <a:spLocks noChangeShapeType="1"/>
            </p:cNvSpPr>
            <p:nvPr/>
          </p:nvSpPr>
          <p:spPr bwMode="auto">
            <a:xfrm>
              <a:off x="74394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ad83d3eb-1729-45c8-8c49-51aee3c47b47"/>
            <p:cNvSpPr>
              <a:spLocks noChangeShapeType="1"/>
            </p:cNvSpPr>
            <p:nvPr/>
          </p:nvSpPr>
          <p:spPr bwMode="auto">
            <a:xfrm>
              <a:off x="75918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dde76f71-7453-4705-a497-24f77c85a3a8"/>
            <p:cNvSpPr>
              <a:spLocks noChangeShapeType="1"/>
            </p:cNvSpPr>
            <p:nvPr/>
          </p:nvSpPr>
          <p:spPr bwMode="auto">
            <a:xfrm>
              <a:off x="77442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1180e3b8-1e9d-4b47-bbb6-7e6094c64ffc"/>
            <p:cNvSpPr>
              <a:spLocks noChangeShapeType="1"/>
            </p:cNvSpPr>
            <p:nvPr/>
          </p:nvSpPr>
          <p:spPr bwMode="auto">
            <a:xfrm>
              <a:off x="78204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0d8e63d0-5e89-4808-8c82-85fd2aa2d0ab"/>
            <p:cNvSpPr>
              <a:spLocks noChangeShapeType="1"/>
            </p:cNvSpPr>
            <p:nvPr/>
          </p:nvSpPr>
          <p:spPr bwMode="auto">
            <a:xfrm>
              <a:off x="80490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87" name="文本框 86"/>
          <p:cNvSpPr txBox="1"/>
          <p:nvPr/>
        </p:nvSpPr>
        <p:spPr>
          <a:xfrm>
            <a:off x="1155284" y="5786603"/>
            <a:ext cx="5506636" cy="276999"/>
          </a:xfrm>
          <a:prstGeom prst="rect">
            <a:avLst/>
          </a:prstGeom>
          <a:noFill/>
        </p:spPr>
        <p:txBody>
          <a:bodyPr wrap="none" rtlCol="0">
            <a:spAutoFit/>
          </a:bodyPr>
          <a:lstStyle/>
          <a:p>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The definitions of incremental backup may vary with the backup software.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198310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Backup Policies</a:t>
            </a:r>
            <a:endParaRPr lang="en-US" altLang="zh-CN" dirty="0">
              <a:sym typeface="Huawei Sans" panose="020C0503030203020204" pitchFamily="34" charset="0"/>
            </a:endParaRPr>
          </a:p>
        </p:txBody>
      </p:sp>
      <p:grpSp>
        <p:nvGrpSpPr>
          <p:cNvPr id="3" name="组合 2"/>
          <p:cNvGrpSpPr/>
          <p:nvPr/>
        </p:nvGrpSpPr>
        <p:grpSpPr>
          <a:xfrm>
            <a:off x="2836745" y="1259854"/>
            <a:ext cx="6956351" cy="4427735"/>
            <a:chOff x="2836745" y="1259854"/>
            <a:chExt cx="6956351" cy="4427735"/>
          </a:xfrm>
        </p:grpSpPr>
        <p:sp>
          <p:nvSpPr>
            <p:cNvPr id="5" name="任意多边形 4"/>
            <p:cNvSpPr/>
            <p:nvPr/>
          </p:nvSpPr>
          <p:spPr>
            <a:xfrm>
              <a:off x="5662883" y="1320508"/>
              <a:ext cx="4130213" cy="485232"/>
            </a:xfrm>
            <a:custGeom>
              <a:avLst/>
              <a:gdLst>
                <a:gd name="connsiteX0" fmla="*/ 80873 w 485231"/>
                <a:gd name="connsiteY0" fmla="*/ 0 h 3952846"/>
                <a:gd name="connsiteX1" fmla="*/ 404358 w 485231"/>
                <a:gd name="connsiteY1" fmla="*/ 0 h 3952846"/>
                <a:gd name="connsiteX2" fmla="*/ 485231 w 485231"/>
                <a:gd name="connsiteY2" fmla="*/ 80873 h 3952846"/>
                <a:gd name="connsiteX3" fmla="*/ 485231 w 485231"/>
                <a:gd name="connsiteY3" fmla="*/ 3952846 h 3952846"/>
                <a:gd name="connsiteX4" fmla="*/ 485231 w 485231"/>
                <a:gd name="connsiteY4" fmla="*/ 3952846 h 3952846"/>
                <a:gd name="connsiteX5" fmla="*/ 0 w 485231"/>
                <a:gd name="connsiteY5" fmla="*/ 3952846 h 3952846"/>
                <a:gd name="connsiteX6" fmla="*/ 0 w 485231"/>
                <a:gd name="connsiteY6" fmla="*/ 3952846 h 3952846"/>
                <a:gd name="connsiteX7" fmla="*/ 0 w 485231"/>
                <a:gd name="connsiteY7" fmla="*/ 80873 h 3952846"/>
                <a:gd name="connsiteX8" fmla="*/ 80873 w 485231"/>
                <a:gd name="connsiteY8" fmla="*/ 0 h 395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3952846">
                  <a:moveTo>
                    <a:pt x="485231" y="658820"/>
                  </a:moveTo>
                  <a:lnTo>
                    <a:pt x="485231" y="3294026"/>
                  </a:lnTo>
                  <a:cubicBezTo>
                    <a:pt x="485231" y="3657881"/>
                    <a:pt x="480786" y="3952842"/>
                    <a:pt x="475303" y="3952842"/>
                  </a:cubicBezTo>
                  <a:lnTo>
                    <a:pt x="0" y="3952842"/>
                  </a:lnTo>
                  <a:lnTo>
                    <a:pt x="0" y="3952842"/>
                  </a:lnTo>
                  <a:lnTo>
                    <a:pt x="0" y="4"/>
                  </a:lnTo>
                  <a:lnTo>
                    <a:pt x="0" y="4"/>
                  </a:lnTo>
                  <a:lnTo>
                    <a:pt x="475303" y="4"/>
                  </a:lnTo>
                  <a:cubicBezTo>
                    <a:pt x="480786" y="4"/>
                    <a:pt x="485231" y="294965"/>
                    <a:pt x="485231" y="658820"/>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7" bIns="147513"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Files, operating systems, databases, software, logs...</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任意多边形 5"/>
            <p:cNvSpPr/>
            <p:nvPr/>
          </p:nvSpPr>
          <p:spPr>
            <a:xfrm>
              <a:off x="2836747" y="1259854"/>
              <a:ext cx="2684246" cy="606539"/>
            </a:xfrm>
            <a:custGeom>
              <a:avLst/>
              <a:gdLst>
                <a:gd name="connsiteX0" fmla="*/ 0 w 2861613"/>
                <a:gd name="connsiteY0" fmla="*/ 101092 h 606539"/>
                <a:gd name="connsiteX1" fmla="*/ 101092 w 2861613"/>
                <a:gd name="connsiteY1" fmla="*/ 0 h 606539"/>
                <a:gd name="connsiteX2" fmla="*/ 2760521 w 2861613"/>
                <a:gd name="connsiteY2" fmla="*/ 0 h 606539"/>
                <a:gd name="connsiteX3" fmla="*/ 2861613 w 2861613"/>
                <a:gd name="connsiteY3" fmla="*/ 101092 h 606539"/>
                <a:gd name="connsiteX4" fmla="*/ 2861613 w 2861613"/>
                <a:gd name="connsiteY4" fmla="*/ 505447 h 606539"/>
                <a:gd name="connsiteX5" fmla="*/ 2760521 w 2861613"/>
                <a:gd name="connsiteY5" fmla="*/ 606539 h 606539"/>
                <a:gd name="connsiteX6" fmla="*/ 101092 w 2861613"/>
                <a:gd name="connsiteY6" fmla="*/ 606539 h 606539"/>
                <a:gd name="connsiteX7" fmla="*/ 0 w 2861613"/>
                <a:gd name="connsiteY7" fmla="*/ 505447 h 606539"/>
                <a:gd name="connsiteX8" fmla="*/ 0 w 2861613"/>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613" h="606539">
                  <a:moveTo>
                    <a:pt x="0" y="101092"/>
                  </a:moveTo>
                  <a:cubicBezTo>
                    <a:pt x="0" y="45260"/>
                    <a:pt x="45260" y="0"/>
                    <a:pt x="101092" y="0"/>
                  </a:cubicBezTo>
                  <a:lnTo>
                    <a:pt x="2760521" y="0"/>
                  </a:lnTo>
                  <a:cubicBezTo>
                    <a:pt x="2816353" y="0"/>
                    <a:pt x="2861613" y="45260"/>
                    <a:pt x="2861613" y="101092"/>
                  </a:cubicBezTo>
                  <a:lnTo>
                    <a:pt x="2861613" y="505447"/>
                  </a:lnTo>
                  <a:cubicBezTo>
                    <a:pt x="2861613" y="561279"/>
                    <a:pt x="2816353" y="606539"/>
                    <a:pt x="2760521"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to be backed up</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任意多边形 6"/>
            <p:cNvSpPr/>
            <p:nvPr/>
          </p:nvSpPr>
          <p:spPr>
            <a:xfrm>
              <a:off x="5662883" y="1957374"/>
              <a:ext cx="4126928" cy="485232"/>
            </a:xfrm>
            <a:custGeom>
              <a:avLst/>
              <a:gdLst>
                <a:gd name="connsiteX0" fmla="*/ 80873 w 485231"/>
                <a:gd name="connsiteY0" fmla="*/ 0 h 3918770"/>
                <a:gd name="connsiteX1" fmla="*/ 404358 w 485231"/>
                <a:gd name="connsiteY1" fmla="*/ 0 h 3918770"/>
                <a:gd name="connsiteX2" fmla="*/ 485231 w 485231"/>
                <a:gd name="connsiteY2" fmla="*/ 80873 h 3918770"/>
                <a:gd name="connsiteX3" fmla="*/ 485231 w 485231"/>
                <a:gd name="connsiteY3" fmla="*/ 3918770 h 3918770"/>
                <a:gd name="connsiteX4" fmla="*/ 485231 w 485231"/>
                <a:gd name="connsiteY4" fmla="*/ 3918770 h 3918770"/>
                <a:gd name="connsiteX5" fmla="*/ 0 w 485231"/>
                <a:gd name="connsiteY5" fmla="*/ 3918770 h 3918770"/>
                <a:gd name="connsiteX6" fmla="*/ 0 w 485231"/>
                <a:gd name="connsiteY6" fmla="*/ 3918770 h 3918770"/>
                <a:gd name="connsiteX7" fmla="*/ 0 w 485231"/>
                <a:gd name="connsiteY7" fmla="*/ 80873 h 3918770"/>
                <a:gd name="connsiteX8" fmla="*/ 80873 w 485231"/>
                <a:gd name="connsiteY8" fmla="*/ 0 h 391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3918770">
                  <a:moveTo>
                    <a:pt x="485231" y="653140"/>
                  </a:moveTo>
                  <a:lnTo>
                    <a:pt x="485231" y="3265630"/>
                  </a:lnTo>
                  <a:cubicBezTo>
                    <a:pt x="485231" y="3626347"/>
                    <a:pt x="480748" y="3918766"/>
                    <a:pt x="475217" y="3918766"/>
                  </a:cubicBezTo>
                  <a:lnTo>
                    <a:pt x="0" y="3918766"/>
                  </a:lnTo>
                  <a:lnTo>
                    <a:pt x="0" y="3918766"/>
                  </a:lnTo>
                  <a:lnTo>
                    <a:pt x="0" y="4"/>
                  </a:lnTo>
                  <a:lnTo>
                    <a:pt x="0" y="4"/>
                  </a:lnTo>
                  <a:lnTo>
                    <a:pt x="475217" y="4"/>
                  </a:lnTo>
                  <a:cubicBezTo>
                    <a:pt x="480748" y="4"/>
                    <a:pt x="485231" y="292423"/>
                    <a:pt x="485231" y="653140"/>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7" bIns="147513"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Disk, tape, cloud storage...</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任意多边形 7"/>
            <p:cNvSpPr/>
            <p:nvPr/>
          </p:nvSpPr>
          <p:spPr>
            <a:xfrm>
              <a:off x="2836747" y="1896720"/>
              <a:ext cx="2684246" cy="606539"/>
            </a:xfrm>
            <a:custGeom>
              <a:avLst/>
              <a:gdLst>
                <a:gd name="connsiteX0" fmla="*/ 0 w 2892405"/>
                <a:gd name="connsiteY0" fmla="*/ 101092 h 606539"/>
                <a:gd name="connsiteX1" fmla="*/ 101092 w 2892405"/>
                <a:gd name="connsiteY1" fmla="*/ 0 h 606539"/>
                <a:gd name="connsiteX2" fmla="*/ 2791313 w 2892405"/>
                <a:gd name="connsiteY2" fmla="*/ 0 h 606539"/>
                <a:gd name="connsiteX3" fmla="*/ 2892405 w 2892405"/>
                <a:gd name="connsiteY3" fmla="*/ 101092 h 606539"/>
                <a:gd name="connsiteX4" fmla="*/ 2892405 w 2892405"/>
                <a:gd name="connsiteY4" fmla="*/ 505447 h 606539"/>
                <a:gd name="connsiteX5" fmla="*/ 2791313 w 2892405"/>
                <a:gd name="connsiteY5" fmla="*/ 606539 h 606539"/>
                <a:gd name="connsiteX6" fmla="*/ 101092 w 2892405"/>
                <a:gd name="connsiteY6" fmla="*/ 606539 h 606539"/>
                <a:gd name="connsiteX7" fmla="*/ 0 w 2892405"/>
                <a:gd name="connsiteY7" fmla="*/ 505447 h 606539"/>
                <a:gd name="connsiteX8" fmla="*/ 0 w 2892405"/>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405" h="606539">
                  <a:moveTo>
                    <a:pt x="0" y="101092"/>
                  </a:moveTo>
                  <a:cubicBezTo>
                    <a:pt x="0" y="45260"/>
                    <a:pt x="45260" y="0"/>
                    <a:pt x="101092" y="0"/>
                  </a:cubicBezTo>
                  <a:lnTo>
                    <a:pt x="2791313" y="0"/>
                  </a:lnTo>
                  <a:cubicBezTo>
                    <a:pt x="2847145" y="0"/>
                    <a:pt x="2892405" y="45260"/>
                    <a:pt x="2892405" y="101092"/>
                  </a:cubicBezTo>
                  <a:lnTo>
                    <a:pt x="2892405" y="505447"/>
                  </a:lnTo>
                  <a:cubicBezTo>
                    <a:pt x="2892405" y="561279"/>
                    <a:pt x="2847145" y="606539"/>
                    <a:pt x="2791313"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media</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任意多边形 8"/>
            <p:cNvSpPr/>
            <p:nvPr/>
          </p:nvSpPr>
          <p:spPr>
            <a:xfrm>
              <a:off x="5658807" y="2594241"/>
              <a:ext cx="4131004"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1" rIns="271336" bIns="147513"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Full backup, incremental backup, and differential backup</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任意多边形 9"/>
            <p:cNvSpPr/>
            <p:nvPr/>
          </p:nvSpPr>
          <p:spPr>
            <a:xfrm>
              <a:off x="2836746" y="2533586"/>
              <a:ext cx="2684246"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type</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任意多边形 10"/>
            <p:cNvSpPr/>
            <p:nvPr/>
          </p:nvSpPr>
          <p:spPr>
            <a:xfrm>
              <a:off x="5658807" y="3231106"/>
              <a:ext cx="4131004"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Source-side deduplication and target-side deduplication</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任意多边形 11"/>
            <p:cNvSpPr/>
            <p:nvPr/>
          </p:nvSpPr>
          <p:spPr>
            <a:xfrm>
              <a:off x="2836746" y="3170452"/>
              <a:ext cx="2684247"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Deduplication policy</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任意多边形 12"/>
            <p:cNvSpPr/>
            <p:nvPr/>
          </p:nvSpPr>
          <p:spPr>
            <a:xfrm>
              <a:off x="5658806" y="3867972"/>
              <a:ext cx="4131005"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One month or one year</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任意多边形 13"/>
            <p:cNvSpPr/>
            <p:nvPr/>
          </p:nvSpPr>
          <p:spPr>
            <a:xfrm>
              <a:off x="2836745" y="3807318"/>
              <a:ext cx="2684247"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retention period</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任意多边形 14"/>
            <p:cNvSpPr/>
            <p:nvPr/>
          </p:nvSpPr>
          <p:spPr>
            <a:xfrm>
              <a:off x="5658806" y="4534901"/>
              <a:ext cx="4130522" cy="485231"/>
            </a:xfrm>
            <a:custGeom>
              <a:avLst/>
              <a:gdLst>
                <a:gd name="connsiteX0" fmla="*/ 80873 w 485231"/>
                <a:gd name="connsiteY0" fmla="*/ 0 h 4182861"/>
                <a:gd name="connsiteX1" fmla="*/ 404358 w 485231"/>
                <a:gd name="connsiteY1" fmla="*/ 0 h 4182861"/>
                <a:gd name="connsiteX2" fmla="*/ 485231 w 485231"/>
                <a:gd name="connsiteY2" fmla="*/ 80873 h 4182861"/>
                <a:gd name="connsiteX3" fmla="*/ 485231 w 485231"/>
                <a:gd name="connsiteY3" fmla="*/ 4182861 h 4182861"/>
                <a:gd name="connsiteX4" fmla="*/ 485231 w 485231"/>
                <a:gd name="connsiteY4" fmla="*/ 4182861 h 4182861"/>
                <a:gd name="connsiteX5" fmla="*/ 0 w 485231"/>
                <a:gd name="connsiteY5" fmla="*/ 4182861 h 4182861"/>
                <a:gd name="connsiteX6" fmla="*/ 0 w 485231"/>
                <a:gd name="connsiteY6" fmla="*/ 4182861 h 4182861"/>
                <a:gd name="connsiteX7" fmla="*/ 0 w 485231"/>
                <a:gd name="connsiteY7" fmla="*/ 80873 h 4182861"/>
                <a:gd name="connsiteX8" fmla="*/ 80873 w 485231"/>
                <a:gd name="connsiteY8" fmla="*/ 0 h 41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182861">
                  <a:moveTo>
                    <a:pt x="485231" y="697154"/>
                  </a:moveTo>
                  <a:lnTo>
                    <a:pt x="485231" y="3485707"/>
                  </a:lnTo>
                  <a:cubicBezTo>
                    <a:pt x="485231" y="3870735"/>
                    <a:pt x="481031" y="4182861"/>
                    <a:pt x="475849" y="4182861"/>
                  </a:cubicBezTo>
                  <a:lnTo>
                    <a:pt x="0" y="4182861"/>
                  </a:lnTo>
                  <a:lnTo>
                    <a:pt x="0" y="4182861"/>
                  </a:lnTo>
                  <a:lnTo>
                    <a:pt x="0" y="0"/>
                  </a:lnTo>
                  <a:lnTo>
                    <a:pt x="0" y="0"/>
                  </a:lnTo>
                  <a:lnTo>
                    <a:pt x="475849" y="0"/>
                  </a:lnTo>
                  <a:cubicBezTo>
                    <a:pt x="481031" y="0"/>
                    <a:pt x="485231" y="312126"/>
                    <a:pt x="485231" y="69715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Daily or weekly</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任意多边形 15"/>
            <p:cNvSpPr/>
            <p:nvPr/>
          </p:nvSpPr>
          <p:spPr>
            <a:xfrm>
              <a:off x="2836745" y="4444184"/>
              <a:ext cx="2684247" cy="606539"/>
            </a:xfrm>
            <a:custGeom>
              <a:avLst/>
              <a:gdLst>
                <a:gd name="connsiteX0" fmla="*/ 0 w 2631908"/>
                <a:gd name="connsiteY0" fmla="*/ 101092 h 606539"/>
                <a:gd name="connsiteX1" fmla="*/ 101092 w 2631908"/>
                <a:gd name="connsiteY1" fmla="*/ 0 h 606539"/>
                <a:gd name="connsiteX2" fmla="*/ 2530816 w 2631908"/>
                <a:gd name="connsiteY2" fmla="*/ 0 h 606539"/>
                <a:gd name="connsiteX3" fmla="*/ 2631908 w 2631908"/>
                <a:gd name="connsiteY3" fmla="*/ 101092 h 606539"/>
                <a:gd name="connsiteX4" fmla="*/ 2631908 w 2631908"/>
                <a:gd name="connsiteY4" fmla="*/ 505447 h 606539"/>
                <a:gd name="connsiteX5" fmla="*/ 2530816 w 2631908"/>
                <a:gd name="connsiteY5" fmla="*/ 606539 h 606539"/>
                <a:gd name="connsiteX6" fmla="*/ 101092 w 2631908"/>
                <a:gd name="connsiteY6" fmla="*/ 606539 h 606539"/>
                <a:gd name="connsiteX7" fmla="*/ 0 w 2631908"/>
                <a:gd name="connsiteY7" fmla="*/ 505447 h 606539"/>
                <a:gd name="connsiteX8" fmla="*/ 0 w 2631908"/>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908" h="606539">
                  <a:moveTo>
                    <a:pt x="0" y="101092"/>
                  </a:moveTo>
                  <a:cubicBezTo>
                    <a:pt x="0" y="45260"/>
                    <a:pt x="45260" y="0"/>
                    <a:pt x="101092" y="0"/>
                  </a:cubicBezTo>
                  <a:lnTo>
                    <a:pt x="2530816" y="0"/>
                  </a:lnTo>
                  <a:cubicBezTo>
                    <a:pt x="2586648" y="0"/>
                    <a:pt x="2631908" y="45260"/>
                    <a:pt x="2631908" y="101092"/>
                  </a:cubicBezTo>
                  <a:lnTo>
                    <a:pt x="2631908" y="505447"/>
                  </a:lnTo>
                  <a:cubicBezTo>
                    <a:pt x="2631908" y="561279"/>
                    <a:pt x="2586648" y="606539"/>
                    <a:pt x="2530816"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frequency</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任意多边形 16"/>
            <p:cNvSpPr/>
            <p:nvPr/>
          </p:nvSpPr>
          <p:spPr>
            <a:xfrm>
              <a:off x="5658806" y="5145257"/>
              <a:ext cx="4127487" cy="485231"/>
            </a:xfrm>
            <a:custGeom>
              <a:avLst/>
              <a:gdLst>
                <a:gd name="connsiteX0" fmla="*/ 80873 w 485231"/>
                <a:gd name="connsiteY0" fmla="*/ 0 h 4127487"/>
                <a:gd name="connsiteX1" fmla="*/ 404358 w 485231"/>
                <a:gd name="connsiteY1" fmla="*/ 0 h 4127487"/>
                <a:gd name="connsiteX2" fmla="*/ 485231 w 485231"/>
                <a:gd name="connsiteY2" fmla="*/ 80873 h 4127487"/>
                <a:gd name="connsiteX3" fmla="*/ 485231 w 485231"/>
                <a:gd name="connsiteY3" fmla="*/ 4127487 h 4127487"/>
                <a:gd name="connsiteX4" fmla="*/ 485231 w 485231"/>
                <a:gd name="connsiteY4" fmla="*/ 4127487 h 4127487"/>
                <a:gd name="connsiteX5" fmla="*/ 0 w 485231"/>
                <a:gd name="connsiteY5" fmla="*/ 4127487 h 4127487"/>
                <a:gd name="connsiteX6" fmla="*/ 0 w 485231"/>
                <a:gd name="connsiteY6" fmla="*/ 4127487 h 4127487"/>
                <a:gd name="connsiteX7" fmla="*/ 0 w 485231"/>
                <a:gd name="connsiteY7" fmla="*/ 80873 h 4127487"/>
                <a:gd name="connsiteX8" fmla="*/ 80873 w 485231"/>
                <a:gd name="connsiteY8" fmla="*/ 0 h 4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127487">
                  <a:moveTo>
                    <a:pt x="485231" y="687924"/>
                  </a:moveTo>
                  <a:lnTo>
                    <a:pt x="485231" y="3439563"/>
                  </a:lnTo>
                  <a:cubicBezTo>
                    <a:pt x="485231" y="3819493"/>
                    <a:pt x="480974" y="4127487"/>
                    <a:pt x="475723" y="4127487"/>
                  </a:cubicBezTo>
                  <a:lnTo>
                    <a:pt x="0" y="4127487"/>
                  </a:lnTo>
                  <a:lnTo>
                    <a:pt x="0" y="4127487"/>
                  </a:lnTo>
                  <a:lnTo>
                    <a:pt x="0" y="0"/>
                  </a:lnTo>
                  <a:lnTo>
                    <a:pt x="0" y="0"/>
                  </a:lnTo>
                  <a:lnTo>
                    <a:pt x="475723" y="0"/>
                  </a:lnTo>
                  <a:cubicBezTo>
                    <a:pt x="480974" y="0"/>
                    <a:pt x="485231" y="307994"/>
                    <a:pt x="485231" y="68792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One week or one month</a:t>
              </a:r>
              <a:endParaRPr lang="en-US" sz="14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任意多边形 17"/>
            <p:cNvSpPr/>
            <p:nvPr/>
          </p:nvSpPr>
          <p:spPr>
            <a:xfrm>
              <a:off x="2836746" y="5081050"/>
              <a:ext cx="2684247" cy="606539"/>
            </a:xfrm>
            <a:custGeom>
              <a:avLst/>
              <a:gdLst>
                <a:gd name="connsiteX0" fmla="*/ 0 w 2684247"/>
                <a:gd name="connsiteY0" fmla="*/ 101092 h 606539"/>
                <a:gd name="connsiteX1" fmla="*/ 101092 w 2684247"/>
                <a:gd name="connsiteY1" fmla="*/ 0 h 606539"/>
                <a:gd name="connsiteX2" fmla="*/ 2583155 w 2684247"/>
                <a:gd name="connsiteY2" fmla="*/ 0 h 606539"/>
                <a:gd name="connsiteX3" fmla="*/ 2684247 w 2684247"/>
                <a:gd name="connsiteY3" fmla="*/ 101092 h 606539"/>
                <a:gd name="connsiteX4" fmla="*/ 2684247 w 2684247"/>
                <a:gd name="connsiteY4" fmla="*/ 505447 h 606539"/>
                <a:gd name="connsiteX5" fmla="*/ 2583155 w 2684247"/>
                <a:gd name="connsiteY5" fmla="*/ 606539 h 606539"/>
                <a:gd name="connsiteX6" fmla="*/ 101092 w 2684247"/>
                <a:gd name="connsiteY6" fmla="*/ 606539 h 606539"/>
                <a:gd name="connsiteX7" fmla="*/ 0 w 2684247"/>
                <a:gd name="connsiteY7" fmla="*/ 505447 h 606539"/>
                <a:gd name="connsiteX8" fmla="*/ 0 w 2684247"/>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247" h="606539">
                  <a:moveTo>
                    <a:pt x="0" y="101092"/>
                  </a:moveTo>
                  <a:cubicBezTo>
                    <a:pt x="0" y="45260"/>
                    <a:pt x="45260" y="0"/>
                    <a:pt x="101092" y="0"/>
                  </a:cubicBezTo>
                  <a:lnTo>
                    <a:pt x="2583155" y="0"/>
                  </a:lnTo>
                  <a:cubicBezTo>
                    <a:pt x="2638987" y="0"/>
                    <a:pt x="2684247" y="45260"/>
                    <a:pt x="2684247" y="101092"/>
                  </a:cubicBezTo>
                  <a:lnTo>
                    <a:pt x="2684247" y="505447"/>
                  </a:lnTo>
                  <a:cubicBezTo>
                    <a:pt x="2684247" y="561279"/>
                    <a:pt x="2638987" y="606539"/>
                    <a:pt x="2583155"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en-US" sz="17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window</a:t>
              </a:r>
              <a:endParaRPr lang="en-US" sz="1700" kern="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416705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Deduplication</a:t>
            </a:r>
            <a:endParaRPr lang="en-US" altLang="zh-CN" dirty="0">
              <a:sym typeface="Huawei Sans" panose="020C0503030203020204" pitchFamily="34" charset="0"/>
            </a:endParaRPr>
          </a:p>
        </p:txBody>
      </p:sp>
      <p:grpSp>
        <p:nvGrpSpPr>
          <p:cNvPr id="3" name="组合 2"/>
          <p:cNvGrpSpPr/>
          <p:nvPr/>
        </p:nvGrpSpPr>
        <p:grpSpPr>
          <a:xfrm>
            <a:off x="1393887" y="1062666"/>
            <a:ext cx="9385445" cy="3179019"/>
            <a:chOff x="-1319634" y="817817"/>
            <a:chExt cx="8399547" cy="3011135"/>
          </a:xfrm>
        </p:grpSpPr>
        <p:sp>
          <p:nvSpPr>
            <p:cNvPr id="4" name="圆角右箭头 43"/>
            <p:cNvSpPr>
              <a:spLocks noChangeArrowheads="1"/>
            </p:cNvSpPr>
            <p:nvPr/>
          </p:nvSpPr>
          <p:spPr bwMode="auto">
            <a:xfrm rot="10800000" flipH="1">
              <a:off x="46393" y="2483290"/>
              <a:ext cx="3780539" cy="797172"/>
            </a:xfrm>
            <a:custGeom>
              <a:avLst/>
              <a:gdLst>
                <a:gd name="T0" fmla="*/ 4728369 w 21600"/>
                <a:gd name="T1" fmla="*/ 0 h 21600"/>
                <a:gd name="T2" fmla="*/ 4728369 w 21600"/>
                <a:gd name="T3" fmla="*/ 784543 h 21600"/>
                <a:gd name="T4" fmla="*/ 247948 w 21600"/>
                <a:gd name="T5" fmla="*/ 1393825 h 21600"/>
                <a:gd name="T6" fmla="*/ 5000625 w 21600"/>
                <a:gd name="T7" fmla="*/ 392271 h 21600"/>
                <a:gd name="T8" fmla="*/ 17694720 60000 65536"/>
                <a:gd name="T9" fmla="*/ 5898240 60000 65536"/>
                <a:gd name="T10" fmla="*/ 5898240 60000 65536"/>
                <a:gd name="T11" fmla="*/ 0 60000 65536"/>
                <a:gd name="T12" fmla="*/ 12427 w 21600"/>
                <a:gd name="T13" fmla="*/ 5031 h 21600"/>
                <a:gd name="T14" fmla="*/ 21397 w 21600"/>
                <a:gd name="T15" fmla="*/ 7127 h 21600"/>
              </a:gdLst>
              <a:ahLst/>
              <a:cxnLst>
                <a:cxn ang="T8">
                  <a:pos x="T0" y="T1"/>
                </a:cxn>
                <a:cxn ang="T9">
                  <a:pos x="T2" y="T3"/>
                </a:cxn>
                <a:cxn ang="T10">
                  <a:pos x="T4" y="T5"/>
                </a:cxn>
                <a:cxn ang="T11">
                  <a:pos x="T6" y="T7"/>
                </a:cxn>
              </a:cxnLst>
              <a:rect l="T12" t="T13" r="T14" b="T15"/>
              <a:pathLst>
                <a:path w="21600" h="21600">
                  <a:moveTo>
                    <a:pt x="21600" y="6079"/>
                  </a:moveTo>
                  <a:lnTo>
                    <a:pt x="20424" y="0"/>
                  </a:lnTo>
                  <a:lnTo>
                    <a:pt x="20424" y="5031"/>
                  </a:lnTo>
                  <a:lnTo>
                    <a:pt x="12427" y="5031"/>
                  </a:lnTo>
                  <a:cubicBezTo>
                    <a:pt x="5564" y="5031"/>
                    <a:pt x="0" y="8222"/>
                    <a:pt x="0" y="12158"/>
                  </a:cubicBezTo>
                  <a:lnTo>
                    <a:pt x="0" y="21600"/>
                  </a:lnTo>
                  <a:lnTo>
                    <a:pt x="2142" y="21600"/>
                  </a:lnTo>
                  <a:lnTo>
                    <a:pt x="2142" y="12158"/>
                  </a:lnTo>
                  <a:cubicBezTo>
                    <a:pt x="2142" y="9379"/>
                    <a:pt x="6747" y="7127"/>
                    <a:pt x="12427" y="7127"/>
                  </a:cubicBezTo>
                  <a:lnTo>
                    <a:pt x="20424" y="7127"/>
                  </a:lnTo>
                  <a:lnTo>
                    <a:pt x="20424" y="12158"/>
                  </a:lnTo>
                  <a:lnTo>
                    <a:pt x="21600" y="6079"/>
                  </a:lnTo>
                  <a:close/>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右箭头 35"/>
            <p:cNvSpPr>
              <a:spLocks/>
            </p:cNvSpPr>
            <p:nvPr/>
          </p:nvSpPr>
          <p:spPr bwMode="auto">
            <a:xfrm>
              <a:off x="490230" y="3200400"/>
              <a:ext cx="3369738" cy="151670"/>
            </a:xfrm>
            <a:prstGeom prst="rightArrow">
              <a:avLst>
                <a:gd name="adj1" fmla="val 50000"/>
                <a:gd name="adj2" fmla="val 49815"/>
              </a:avLst>
            </a:prstGeom>
            <a:solidFill>
              <a:schemeClr val="accent3">
                <a:lumMod val="75000"/>
              </a:schemeClr>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 name="组合 37"/>
            <p:cNvGrpSpPr>
              <a:grpSpLocks/>
            </p:cNvGrpSpPr>
            <p:nvPr/>
          </p:nvGrpSpPr>
          <p:grpSpPr bwMode="auto">
            <a:xfrm>
              <a:off x="1246188" y="3157538"/>
              <a:ext cx="1871662" cy="314325"/>
              <a:chOff x="0" y="0"/>
              <a:chExt cx="1774346" cy="713314"/>
            </a:xfrm>
          </p:grpSpPr>
          <p:sp>
            <p:nvSpPr>
              <p:cNvPr id="82" name="圆角矩形 100"/>
              <p:cNvSpPr>
                <a:spLocks noChangeArrowheads="1"/>
              </p:cNvSpPr>
              <p:nvPr/>
            </p:nvSpPr>
            <p:spPr bwMode="auto">
              <a:xfrm flipH="1">
                <a:off x="0" y="0"/>
                <a:ext cx="1774346" cy="713314"/>
              </a:xfrm>
              <a:prstGeom prst="roundRect">
                <a:avLst>
                  <a:gd name="adj" fmla="val 22417"/>
                </a:avLst>
              </a:prstGeom>
              <a:solidFill>
                <a:srgbClr val="D8D8D8"/>
              </a:solidFill>
              <a:ln w="12700">
                <a:solidFill>
                  <a:srgbClr val="BFBFBF"/>
                </a:solid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3" name="组合 101"/>
              <p:cNvGrpSpPr>
                <a:grpSpLocks/>
              </p:cNvGrpSpPr>
              <p:nvPr/>
            </p:nvGrpSpPr>
            <p:grpSpPr bwMode="auto">
              <a:xfrm>
                <a:off x="124851" y="289771"/>
                <a:ext cx="1529935" cy="116618"/>
                <a:chOff x="0" y="0"/>
                <a:chExt cx="1264409" cy="99602"/>
              </a:xfrm>
            </p:grpSpPr>
            <p:sp>
              <p:nvSpPr>
                <p:cNvPr id="110" name="矩形 128"/>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矩形 129"/>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椭圆 130"/>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平行四边形 131"/>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等腰三角形 132"/>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平行四边形 133"/>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椭圆 134"/>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矩形 135"/>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等腰三角形 136"/>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矩形 137"/>
                <p:cNvSpPr>
                  <a:spLocks noChangeArrowheads="1"/>
                </p:cNvSpPr>
                <p:nvPr/>
              </p:nvSpPr>
              <p:spPr bwMode="auto">
                <a:xfrm>
                  <a:off x="1077569"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等腰三角形 138"/>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平行四边形 139"/>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4" name="组合 102"/>
              <p:cNvGrpSpPr>
                <a:grpSpLocks/>
              </p:cNvGrpSpPr>
              <p:nvPr/>
            </p:nvGrpSpPr>
            <p:grpSpPr bwMode="auto">
              <a:xfrm flipH="1">
                <a:off x="124851" y="500625"/>
                <a:ext cx="1529935" cy="116618"/>
                <a:chOff x="0" y="0"/>
                <a:chExt cx="1264409" cy="99602"/>
              </a:xfrm>
            </p:grpSpPr>
            <p:sp>
              <p:nvSpPr>
                <p:cNvPr id="98" name="矩形 116"/>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矩形 117"/>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椭圆 118"/>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平行四边形 119"/>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等腰三角形 120"/>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平行四边形 121"/>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椭圆 122"/>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23"/>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等腰三角形 124"/>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25"/>
                <p:cNvSpPr>
                  <a:spLocks noChangeArrowheads="1"/>
                </p:cNvSpPr>
                <p:nvPr/>
              </p:nvSpPr>
              <p:spPr bwMode="auto">
                <a:xfrm>
                  <a:off x="1077569" y="0"/>
                  <a:ext cx="74701" cy="99600"/>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等腰三角形 126"/>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平行四边形 127"/>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组合 103"/>
              <p:cNvGrpSpPr>
                <a:grpSpLocks/>
              </p:cNvGrpSpPr>
              <p:nvPr/>
            </p:nvGrpSpPr>
            <p:grpSpPr bwMode="auto">
              <a:xfrm flipV="1">
                <a:off x="124851" y="78917"/>
                <a:ext cx="1529935" cy="116618"/>
                <a:chOff x="0" y="0"/>
                <a:chExt cx="1264409" cy="99602"/>
              </a:xfrm>
            </p:grpSpPr>
            <p:sp>
              <p:nvSpPr>
                <p:cNvPr id="86" name="矩形 104"/>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105"/>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椭圆 106"/>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平行四边形 107"/>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等腰三角形 108"/>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平行四边形 109"/>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椭圆 110"/>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矩形 111"/>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等腰三角形 112"/>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矩形 113"/>
                <p:cNvSpPr>
                  <a:spLocks noChangeArrowheads="1"/>
                </p:cNvSpPr>
                <p:nvPr/>
              </p:nvSpPr>
              <p:spPr bwMode="auto">
                <a:xfrm>
                  <a:off x="1077569"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等腰三角形 114"/>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平行四边形 115"/>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8" name="组合 38"/>
            <p:cNvGrpSpPr>
              <a:grpSpLocks/>
            </p:cNvGrpSpPr>
            <p:nvPr/>
          </p:nvGrpSpPr>
          <p:grpSpPr bwMode="auto">
            <a:xfrm>
              <a:off x="3177290" y="3372787"/>
              <a:ext cx="660192" cy="95856"/>
              <a:chOff x="0" y="0"/>
              <a:chExt cx="1028721" cy="187814"/>
            </a:xfrm>
          </p:grpSpPr>
          <p:sp>
            <p:nvSpPr>
              <p:cNvPr id="78" name="等腰三角形 96"/>
              <p:cNvSpPr>
                <a:spLocks noChangeArrowheads="1"/>
              </p:cNvSpPr>
              <p:nvPr/>
            </p:nvSpPr>
            <p:spPr bwMode="auto">
              <a:xfrm flipV="1">
                <a:off x="834965" y="0"/>
                <a:ext cx="193756" cy="187814"/>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平行四边形 97"/>
              <p:cNvSpPr>
                <a:spLocks noChangeArrowheads="1"/>
              </p:cNvSpPr>
              <p:nvPr/>
            </p:nvSpPr>
            <p:spPr bwMode="auto">
              <a:xfrm flipV="1">
                <a:off x="556644" y="0"/>
                <a:ext cx="193756" cy="187814"/>
              </a:xfrm>
              <a:prstGeom prst="parallelogram">
                <a:avLst>
                  <a:gd name="adj" fmla="val 24998"/>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98"/>
              <p:cNvSpPr>
                <a:spLocks noChangeArrowheads="1"/>
              </p:cNvSpPr>
              <p:nvPr/>
            </p:nvSpPr>
            <p:spPr bwMode="auto">
              <a:xfrm flipV="1">
                <a:off x="0" y="0"/>
                <a:ext cx="193756" cy="187814"/>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椭圆 99"/>
              <p:cNvSpPr>
                <a:spLocks noChangeArrowheads="1"/>
              </p:cNvSpPr>
              <p:nvPr/>
            </p:nvSpPr>
            <p:spPr bwMode="auto">
              <a:xfrm flipV="1">
                <a:off x="278322" y="0"/>
                <a:ext cx="193756" cy="187814"/>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9" name="矩形 39"/>
            <p:cNvSpPr>
              <a:spLocks noChangeArrowheads="1"/>
            </p:cNvSpPr>
            <p:nvPr/>
          </p:nvSpPr>
          <p:spPr bwMode="auto">
            <a:xfrm>
              <a:off x="773002" y="910550"/>
              <a:ext cx="4784725" cy="262371"/>
            </a:xfrm>
            <a:prstGeom prst="rect">
              <a:avLst/>
            </a:prstGeom>
            <a:noFill/>
            <a:ln w="9525">
              <a:noFill/>
              <a:miter lim="800000"/>
              <a:headEnd/>
              <a:tailEnd/>
            </a:ln>
          </p:spPr>
          <p:txBody>
            <a:bodyPr wrap="squar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 Reads fingerprint data.</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矩形 40"/>
            <p:cNvSpPr>
              <a:spLocks noChangeArrowheads="1"/>
            </p:cNvSpPr>
            <p:nvPr/>
          </p:nvSpPr>
          <p:spPr bwMode="auto">
            <a:xfrm>
              <a:off x="97027" y="3566581"/>
              <a:ext cx="4613380" cy="262371"/>
            </a:xfrm>
            <a:prstGeom prst="rect">
              <a:avLst/>
            </a:prstGeom>
            <a:noFill/>
            <a:ln w="9525">
              <a:noFill/>
              <a:miter lim="800000"/>
              <a:headEnd/>
              <a:tailEnd/>
            </a:ln>
          </p:spPr>
          <p:txBody>
            <a:bodyPr wrap="squar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2. Transfers data with deduplication (data blocks with deduplication).</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圆角右箭头 42"/>
            <p:cNvSpPr>
              <a:spLocks noChangeArrowheads="1"/>
            </p:cNvSpPr>
            <p:nvPr/>
          </p:nvSpPr>
          <p:spPr bwMode="auto">
            <a:xfrm rot="10800000" flipH="1" flipV="1">
              <a:off x="21409" y="1026099"/>
              <a:ext cx="3733619" cy="565417"/>
            </a:xfrm>
            <a:custGeom>
              <a:avLst/>
              <a:gdLst>
                <a:gd name="T0" fmla="*/ 4774914 w 21600"/>
                <a:gd name="T1" fmla="*/ 0 h 21600"/>
                <a:gd name="T2" fmla="*/ 4774914 w 21600"/>
                <a:gd name="T3" fmla="*/ 587067 h 21600"/>
                <a:gd name="T4" fmla="*/ 259704 w 21600"/>
                <a:gd name="T5" fmla="*/ 1042988 h 21600"/>
                <a:gd name="T6" fmla="*/ 5035550 w 21600"/>
                <a:gd name="T7" fmla="*/ 293534 h 21600"/>
                <a:gd name="T8" fmla="*/ 17694720 60000 65536"/>
                <a:gd name="T9" fmla="*/ 5898240 60000 65536"/>
                <a:gd name="T10" fmla="*/ 5898240 60000 65536"/>
                <a:gd name="T11" fmla="*/ 0 60000 65536"/>
                <a:gd name="T12" fmla="*/ 12427 w 21600"/>
                <a:gd name="T13" fmla="*/ 4989 h 21600"/>
                <a:gd name="T14" fmla="*/ 21400 w 21600"/>
                <a:gd name="T15" fmla="*/ 7169 h 21600"/>
              </a:gdLst>
              <a:ahLst/>
              <a:cxnLst>
                <a:cxn ang="T8">
                  <a:pos x="T0" y="T1"/>
                </a:cxn>
                <a:cxn ang="T9">
                  <a:pos x="T2" y="T3"/>
                </a:cxn>
                <a:cxn ang="T10">
                  <a:pos x="T4" y="T5"/>
                </a:cxn>
                <a:cxn ang="T11">
                  <a:pos x="T6" y="T7"/>
                </a:cxn>
              </a:cxnLst>
              <a:rect l="T12" t="T13" r="T14" b="T15"/>
              <a:pathLst>
                <a:path w="21600" h="21600">
                  <a:moveTo>
                    <a:pt x="21600" y="6079"/>
                  </a:moveTo>
                  <a:lnTo>
                    <a:pt x="20482" y="0"/>
                  </a:lnTo>
                  <a:lnTo>
                    <a:pt x="20482" y="4989"/>
                  </a:lnTo>
                  <a:lnTo>
                    <a:pt x="12427" y="4989"/>
                  </a:lnTo>
                  <a:cubicBezTo>
                    <a:pt x="5564" y="4989"/>
                    <a:pt x="0" y="8199"/>
                    <a:pt x="0" y="12158"/>
                  </a:cubicBezTo>
                  <a:lnTo>
                    <a:pt x="0" y="21600"/>
                  </a:lnTo>
                  <a:lnTo>
                    <a:pt x="2228" y="21600"/>
                  </a:lnTo>
                  <a:lnTo>
                    <a:pt x="2228" y="12158"/>
                  </a:lnTo>
                  <a:cubicBezTo>
                    <a:pt x="2228" y="9403"/>
                    <a:pt x="6794" y="7169"/>
                    <a:pt x="12427" y="7169"/>
                  </a:cubicBezTo>
                  <a:lnTo>
                    <a:pt x="20482" y="7169"/>
                  </a:lnTo>
                  <a:lnTo>
                    <a:pt x="20482" y="12158"/>
                  </a:lnTo>
                  <a:lnTo>
                    <a:pt x="21600" y="6079"/>
                  </a:lnTo>
                  <a:close/>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文本框 54"/>
            <p:cNvSpPr>
              <a:spLocks noChangeArrowheads="1"/>
            </p:cNvSpPr>
            <p:nvPr/>
          </p:nvSpPr>
          <p:spPr bwMode="auto">
            <a:xfrm>
              <a:off x="-1319634" y="2360572"/>
              <a:ext cx="1259880" cy="262371"/>
            </a:xfrm>
            <a:prstGeom prst="rect">
              <a:avLst/>
            </a:prstGeom>
            <a:noFill/>
            <a:ln w="9525">
              <a:noFill/>
              <a:miter lim="800000"/>
              <a:headEnd/>
              <a:tailEnd/>
            </a:ln>
          </p:spPr>
          <p:txBody>
            <a:bodyPr wrap="non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server</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矩形 41"/>
            <p:cNvSpPr>
              <a:spLocks noChangeArrowheads="1"/>
            </p:cNvSpPr>
            <p:nvPr/>
          </p:nvSpPr>
          <p:spPr bwMode="auto">
            <a:xfrm>
              <a:off x="3666477" y="817817"/>
              <a:ext cx="3151188" cy="262371"/>
            </a:xfrm>
            <a:prstGeom prst="rect">
              <a:avLst/>
            </a:prstGeom>
            <a:noFill/>
            <a:ln w="9525">
              <a:noFill/>
              <a:miter lim="800000"/>
              <a:headEnd/>
              <a:tailEnd/>
            </a:ln>
          </p:spPr>
          <p:txBody>
            <a:bodyPr>
              <a:spAutoFit/>
            </a:bodyPr>
            <a:lstStyle/>
            <a:p>
              <a:pPr algn="ct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3. Maps data blocks to the fingerprint library.</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 name="组合 13"/>
            <p:cNvGrpSpPr/>
            <p:nvPr/>
          </p:nvGrpSpPr>
          <p:grpSpPr>
            <a:xfrm>
              <a:off x="264076" y="1711310"/>
              <a:ext cx="3664868" cy="672768"/>
              <a:chOff x="264076" y="1711310"/>
              <a:chExt cx="3664868" cy="672768"/>
            </a:xfrm>
          </p:grpSpPr>
          <p:grpSp>
            <p:nvGrpSpPr>
              <p:cNvPr id="51" name="组合 163"/>
              <p:cNvGrpSpPr>
                <a:grpSpLocks/>
              </p:cNvGrpSpPr>
              <p:nvPr/>
            </p:nvGrpSpPr>
            <p:grpSpPr bwMode="auto">
              <a:xfrm>
                <a:off x="264076" y="1711310"/>
                <a:ext cx="1282407" cy="672768"/>
                <a:chOff x="-1143262" y="227520"/>
                <a:chExt cx="3135015" cy="2191810"/>
              </a:xfrm>
            </p:grpSpPr>
            <p:grpSp>
              <p:nvGrpSpPr>
                <p:cNvPr id="72" name="组合 184"/>
                <p:cNvGrpSpPr>
                  <a:grpSpLocks/>
                </p:cNvGrpSpPr>
                <p:nvPr/>
              </p:nvGrpSpPr>
              <p:grpSpPr bwMode="auto">
                <a:xfrm>
                  <a:off x="-208640" y="227520"/>
                  <a:ext cx="2200393" cy="1507603"/>
                  <a:chOff x="-532431" y="227520"/>
                  <a:chExt cx="2200393" cy="1507603"/>
                </a:xfrm>
              </p:grpSpPr>
              <p:sp>
                <p:nvSpPr>
                  <p:cNvPr id="77" name="椭圆 189"/>
                  <p:cNvSpPr>
                    <a:spLocks/>
                  </p:cNvSpPr>
                  <p:nvPr/>
                </p:nvSpPr>
                <p:spPr bwMode="auto">
                  <a:xfrm>
                    <a:off x="232032" y="227520"/>
                    <a:ext cx="1435930"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75" name="图片 187"/>
                  <p:cNvPicPr>
                    <a:picLocks noChangeAspect="1" noChangeArrowheads="1"/>
                  </p:cNvPicPr>
                  <p:nvPr/>
                </p:nvPicPr>
                <p:blipFill>
                  <a:blip r:embed="rId3" cstate="print">
                    <a:grayscl/>
                    <a:biLevel thresh="50000"/>
                  </a:blip>
                  <a:srcRect l="20583" t="3729" r="28641" b="4323"/>
                  <a:stretch>
                    <a:fillRect/>
                  </a:stretch>
                </p:blipFill>
                <p:spPr bwMode="auto">
                  <a:xfrm rot="2700000">
                    <a:off x="-532435" y="444540"/>
                    <a:ext cx="1290587" cy="1290579"/>
                  </a:xfrm>
                  <a:prstGeom prst="rect">
                    <a:avLst/>
                  </a:prstGeom>
                  <a:noFill/>
                  <a:ln w="9525">
                    <a:noFill/>
                    <a:miter lim="800000"/>
                    <a:headEnd/>
                    <a:tailEnd/>
                  </a:ln>
                </p:spPr>
              </p:pic>
            </p:grpSp>
            <p:sp>
              <p:nvSpPr>
                <p:cNvPr id="73" name="文本框 185"/>
                <p:cNvSpPr>
                  <a:spLocks noChangeArrowheads="1"/>
                </p:cNvSpPr>
                <p:nvPr/>
              </p:nvSpPr>
              <p:spPr bwMode="auto">
                <a:xfrm>
                  <a:off x="-1143262" y="1564553"/>
                  <a:ext cx="2552556" cy="854777"/>
                </a:xfrm>
                <a:prstGeom prst="rect">
                  <a:avLst/>
                </a:prstGeom>
                <a:noFill/>
                <a:ln w="9525">
                  <a:noFill/>
                  <a:miter lim="800000"/>
                  <a:headEnd/>
                  <a:tailEnd/>
                </a:ln>
              </p:spPr>
              <p:txBody>
                <a:bodyPr>
                  <a:spAutoFit/>
                </a:bodyPr>
                <a:lstStyle/>
                <a:p>
                  <a:pPr algn="ctr" eaLnBrk="1" hangingPunct="1">
                    <a:buFont typeface="Arial" pitchFamily="34" charset="0"/>
                    <a:buNone/>
                  </a:pPr>
                  <a:r>
                    <a:rPr lang="en-US" sz="1200" dirty="0" smtClean="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Memory-level</a:t>
                  </a:r>
                  <a:endParaRPr lang="en-US" altLang="zh-CN"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2" name="组合 164"/>
              <p:cNvGrpSpPr>
                <a:grpSpLocks/>
              </p:cNvGrpSpPr>
              <p:nvPr/>
            </p:nvGrpSpPr>
            <p:grpSpPr bwMode="auto">
              <a:xfrm>
                <a:off x="1129650" y="1711310"/>
                <a:ext cx="1209480" cy="672767"/>
                <a:chOff x="-1043800" y="227520"/>
                <a:chExt cx="2956739" cy="2191812"/>
              </a:xfrm>
            </p:grpSpPr>
            <p:grpSp>
              <p:nvGrpSpPr>
                <p:cNvPr id="66" name="组合 178"/>
                <p:cNvGrpSpPr>
                  <a:grpSpLocks/>
                </p:cNvGrpSpPr>
                <p:nvPr/>
              </p:nvGrpSpPr>
              <p:grpSpPr bwMode="auto">
                <a:xfrm>
                  <a:off x="-483227" y="227520"/>
                  <a:ext cx="2396166" cy="1435930"/>
                  <a:chOff x="-728204" y="227520"/>
                  <a:chExt cx="2396166" cy="1435930"/>
                </a:xfrm>
              </p:grpSpPr>
              <p:sp>
                <p:nvSpPr>
                  <p:cNvPr id="71" name="椭圆 183"/>
                  <p:cNvSpPr>
                    <a:spLocks/>
                  </p:cNvSpPr>
                  <p:nvPr/>
                </p:nvSpPr>
                <p:spPr bwMode="auto">
                  <a:xfrm>
                    <a:off x="232032" y="227520"/>
                    <a:ext cx="1435930"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9" name="图片 181"/>
                  <p:cNvPicPr>
                    <a:picLocks noChangeAspect="1" noChangeArrowheads="1"/>
                  </p:cNvPicPr>
                  <p:nvPr/>
                </p:nvPicPr>
                <p:blipFill>
                  <a:blip r:embed="rId4" cstate="print">
                    <a:grayscl/>
                    <a:biLevel thresh="50000"/>
                  </a:blip>
                  <a:srcRect/>
                  <a:stretch>
                    <a:fillRect/>
                  </a:stretch>
                </p:blipFill>
                <p:spPr bwMode="auto">
                  <a:xfrm>
                    <a:off x="-728204" y="330384"/>
                    <a:ext cx="978907" cy="1197335"/>
                  </a:xfrm>
                  <a:prstGeom prst="rect">
                    <a:avLst/>
                  </a:prstGeom>
                  <a:noFill/>
                  <a:ln w="9525">
                    <a:noFill/>
                    <a:bevel/>
                    <a:headEnd/>
                    <a:tailEnd/>
                  </a:ln>
                </p:spPr>
              </p:pic>
            </p:grpSp>
            <p:sp>
              <p:nvSpPr>
                <p:cNvPr id="67" name="文本框 179"/>
                <p:cNvSpPr>
                  <a:spLocks noChangeArrowheads="1"/>
                </p:cNvSpPr>
                <p:nvPr/>
              </p:nvSpPr>
              <p:spPr bwMode="auto">
                <a:xfrm>
                  <a:off x="-1043800" y="1564553"/>
                  <a:ext cx="2461544" cy="854779"/>
                </a:xfrm>
                <a:prstGeom prst="rect">
                  <a:avLst/>
                </a:prstGeom>
                <a:noFill/>
                <a:ln w="9525">
                  <a:noFill/>
                  <a:miter lim="800000"/>
                  <a:headEnd/>
                  <a:tailEnd/>
                </a:ln>
              </p:spPr>
              <p:txBody>
                <a:bodyPr>
                  <a:spAutoFit/>
                </a:bodyPr>
                <a:lstStyle/>
                <a:p>
                  <a:pPr algn="ctr" eaLnBrk="1" hangingPunct="1">
                    <a:buFont typeface="Arial" pitchFamily="34" charset="0"/>
                    <a:buNone/>
                  </a:pPr>
                  <a:r>
                    <a:rPr lang="en-US" sz="1200" dirty="0" smtClean="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File-level</a:t>
                  </a:r>
                  <a:endParaRPr lang="en-US" altLang="zh-CN"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3" name="组合 165"/>
              <p:cNvGrpSpPr>
                <a:grpSpLocks/>
              </p:cNvGrpSpPr>
              <p:nvPr/>
            </p:nvGrpSpPr>
            <p:grpSpPr bwMode="auto">
              <a:xfrm>
                <a:off x="1992221" y="1711310"/>
                <a:ext cx="1139286" cy="672767"/>
                <a:chOff x="-1117163" y="227520"/>
                <a:chExt cx="2785124" cy="2191812"/>
              </a:xfrm>
            </p:grpSpPr>
            <p:grpSp>
              <p:nvGrpSpPr>
                <p:cNvPr id="60" name="组合 172"/>
                <p:cNvGrpSpPr>
                  <a:grpSpLocks/>
                </p:cNvGrpSpPr>
                <p:nvPr/>
              </p:nvGrpSpPr>
              <p:grpSpPr bwMode="auto">
                <a:xfrm>
                  <a:off x="-1117163" y="227520"/>
                  <a:ext cx="2785124" cy="1435930"/>
                  <a:chOff x="-1117163" y="227520"/>
                  <a:chExt cx="2785124" cy="1435930"/>
                </a:xfrm>
              </p:grpSpPr>
              <p:sp>
                <p:nvSpPr>
                  <p:cNvPr id="65" name="椭圆 177"/>
                  <p:cNvSpPr>
                    <a:spLocks/>
                  </p:cNvSpPr>
                  <p:nvPr/>
                </p:nvSpPr>
                <p:spPr bwMode="auto">
                  <a:xfrm>
                    <a:off x="232032" y="227520"/>
                    <a:ext cx="1435929"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3" name="图片 175"/>
                  <p:cNvPicPr>
                    <a:picLocks noChangeAspect="1" noChangeArrowheads="1"/>
                  </p:cNvPicPr>
                  <p:nvPr/>
                </p:nvPicPr>
                <p:blipFill>
                  <a:blip r:embed="rId5" cstate="print">
                    <a:grayscl/>
                    <a:biLevel thresh="50000"/>
                  </a:blip>
                  <a:srcRect/>
                  <a:stretch>
                    <a:fillRect/>
                  </a:stretch>
                </p:blipFill>
                <p:spPr bwMode="auto">
                  <a:xfrm>
                    <a:off x="-1117163" y="265532"/>
                    <a:ext cx="1654679" cy="1397918"/>
                  </a:xfrm>
                  <a:prstGeom prst="rect">
                    <a:avLst/>
                  </a:prstGeom>
                  <a:noFill/>
                  <a:ln w="9525">
                    <a:noFill/>
                    <a:miter lim="800000"/>
                    <a:headEnd/>
                    <a:tailEnd/>
                  </a:ln>
                </p:spPr>
              </p:pic>
            </p:grpSp>
            <p:sp>
              <p:nvSpPr>
                <p:cNvPr id="61" name="文本框 173"/>
                <p:cNvSpPr>
                  <a:spLocks noChangeArrowheads="1"/>
                </p:cNvSpPr>
                <p:nvPr/>
              </p:nvSpPr>
              <p:spPr bwMode="auto">
                <a:xfrm>
                  <a:off x="-1040895" y="1564553"/>
                  <a:ext cx="1689330" cy="854779"/>
                </a:xfrm>
                <a:prstGeom prst="rect">
                  <a:avLst/>
                </a:prstGeom>
                <a:noFill/>
                <a:ln w="9525">
                  <a:noFill/>
                  <a:miter lim="800000"/>
                  <a:headEnd/>
                  <a:tailEnd/>
                </a:ln>
              </p:spPr>
              <p:txBody>
                <a:bodyPr>
                  <a:spAutoFit/>
                </a:bodyPr>
                <a:lstStyle/>
                <a:p>
                  <a:pPr algn="ctr" eaLnBrk="1" hangingPunct="1">
                    <a:buFont typeface="Arial" pitchFamily="34" charset="0"/>
                    <a:buNone/>
                  </a:pPr>
                  <a:r>
                    <a:rPr lang="en-US" sz="1200" dirty="0" smtClean="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Global</a:t>
                  </a:r>
                  <a:endParaRPr lang="en-US" altLang="zh-CN"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4" name="组合 166"/>
              <p:cNvGrpSpPr>
                <a:grpSpLocks/>
              </p:cNvGrpSpPr>
              <p:nvPr/>
            </p:nvGrpSpPr>
            <p:grpSpPr bwMode="auto">
              <a:xfrm>
                <a:off x="2735813" y="1711310"/>
                <a:ext cx="1193131" cy="672767"/>
                <a:chOff x="-1070449" y="227520"/>
                <a:chExt cx="2916772" cy="2191815"/>
              </a:xfrm>
            </p:grpSpPr>
            <p:sp>
              <p:nvSpPr>
                <p:cNvPr id="59" name="椭圆 171"/>
                <p:cNvSpPr>
                  <a:spLocks/>
                </p:cNvSpPr>
                <p:nvPr/>
              </p:nvSpPr>
              <p:spPr bwMode="auto">
                <a:xfrm>
                  <a:off x="410393" y="227520"/>
                  <a:ext cx="1435930" cy="1435929"/>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6" name="图片 168"/>
                <p:cNvPicPr>
                  <a:picLocks noChangeAspect="1" noChangeArrowheads="1"/>
                </p:cNvPicPr>
                <p:nvPr/>
              </p:nvPicPr>
              <p:blipFill>
                <a:blip r:embed="rId6" cstate="print">
                  <a:grayscl/>
                  <a:biLevel thresh="50000"/>
                </a:blip>
                <a:srcRect/>
                <a:stretch>
                  <a:fillRect/>
                </a:stretch>
              </p:blipFill>
              <p:spPr bwMode="auto">
                <a:xfrm>
                  <a:off x="-720916" y="424524"/>
                  <a:ext cx="1218882" cy="956490"/>
                </a:xfrm>
                <a:prstGeom prst="rect">
                  <a:avLst/>
                </a:prstGeom>
                <a:noFill/>
                <a:ln w="9525">
                  <a:noFill/>
                  <a:miter lim="800000"/>
                  <a:headEnd/>
                  <a:tailEnd/>
                </a:ln>
              </p:spPr>
            </p:pic>
            <p:sp>
              <p:nvSpPr>
                <p:cNvPr id="57" name="文本框 169"/>
                <p:cNvSpPr>
                  <a:spLocks noChangeArrowheads="1"/>
                </p:cNvSpPr>
                <p:nvPr/>
              </p:nvSpPr>
              <p:spPr bwMode="auto">
                <a:xfrm>
                  <a:off x="-1070449" y="1564555"/>
                  <a:ext cx="2190364" cy="854780"/>
                </a:xfrm>
                <a:prstGeom prst="rect">
                  <a:avLst/>
                </a:prstGeom>
                <a:noFill/>
                <a:ln w="9525">
                  <a:noFill/>
                  <a:miter lim="800000"/>
                  <a:headEnd/>
                  <a:tailEnd/>
                </a:ln>
              </p:spPr>
              <p:txBody>
                <a:bodyPr>
                  <a:spAutoFit/>
                </a:bodyPr>
                <a:lstStyle/>
                <a:p>
                  <a:pPr algn="ctr" eaLnBrk="1" hangingPunct="1">
                    <a:buFont typeface="Arial" pitchFamily="34" charset="0"/>
                    <a:buNone/>
                  </a:pPr>
                  <a:r>
                    <a:rPr lang="en-US" sz="1200" dirty="0" smtClean="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Task-level</a:t>
                  </a:r>
                  <a:endParaRPr lang="en-US" altLang="zh-CN"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5" name="组合 14"/>
            <p:cNvGrpSpPr/>
            <p:nvPr/>
          </p:nvGrpSpPr>
          <p:grpSpPr>
            <a:xfrm>
              <a:off x="4115529" y="1154241"/>
              <a:ext cx="2964384" cy="2393349"/>
              <a:chOff x="4115529" y="1154241"/>
              <a:chExt cx="2964384" cy="2393349"/>
            </a:xfrm>
          </p:grpSpPr>
          <p:sp>
            <p:nvSpPr>
              <p:cNvPr id="16" name="圆角矩形 49"/>
              <p:cNvSpPr>
                <a:spLocks noChangeArrowheads="1"/>
              </p:cNvSpPr>
              <p:nvPr/>
            </p:nvSpPr>
            <p:spPr bwMode="auto">
              <a:xfrm>
                <a:off x="4115529" y="1498002"/>
                <a:ext cx="1147763" cy="423863"/>
              </a:xfrm>
              <a:prstGeom prst="roundRect">
                <a:avLst>
                  <a:gd name="adj" fmla="val 8329"/>
                </a:avLst>
              </a:prstGeom>
              <a:solidFill>
                <a:schemeClr val="bg1"/>
              </a:solidFill>
              <a:ln w="25400">
                <a:no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7" name="组合 16"/>
              <p:cNvGrpSpPr/>
              <p:nvPr/>
            </p:nvGrpSpPr>
            <p:grpSpPr>
              <a:xfrm>
                <a:off x="4124613" y="1456842"/>
                <a:ext cx="1146175" cy="434417"/>
                <a:chOff x="5608639" y="1546784"/>
                <a:chExt cx="1146175" cy="434417"/>
              </a:xfrm>
            </p:grpSpPr>
            <p:grpSp>
              <p:nvGrpSpPr>
                <p:cNvPr id="41" name="组合 50"/>
                <p:cNvGrpSpPr>
                  <a:grpSpLocks noChangeAspect="1"/>
                </p:cNvGrpSpPr>
                <p:nvPr/>
              </p:nvGrpSpPr>
              <p:grpSpPr bwMode="auto">
                <a:xfrm>
                  <a:off x="5608639" y="1776413"/>
                  <a:ext cx="1146175" cy="204788"/>
                  <a:chOff x="0" y="0"/>
                  <a:chExt cx="2973601" cy="1063480"/>
                </a:xfrm>
              </p:grpSpPr>
              <p:pic>
                <p:nvPicPr>
                  <p:cNvPr id="43" name="Picture 2" descr="\\psf\Home\Desktop\Database.png"/>
                  <p:cNvPicPr>
                    <a:picLocks noChangeAspect="1" noChangeArrowheads="1"/>
                  </p:cNvPicPr>
                  <p:nvPr/>
                </p:nvPicPr>
                <p:blipFill>
                  <a:blip r:embed="rId7" cstate="print"/>
                  <a:srcRect/>
                  <a:stretch>
                    <a:fillRect/>
                  </a:stretch>
                </p:blipFill>
                <p:spPr bwMode="auto">
                  <a:xfrm>
                    <a:off x="0" y="582781"/>
                    <a:ext cx="704435" cy="480699"/>
                  </a:xfrm>
                  <a:prstGeom prst="rect">
                    <a:avLst/>
                  </a:prstGeom>
                  <a:noFill/>
                  <a:ln w="9525">
                    <a:noFill/>
                    <a:miter lim="800000"/>
                    <a:headEnd/>
                    <a:tailEnd/>
                  </a:ln>
                </p:spPr>
              </p:pic>
              <p:pic>
                <p:nvPicPr>
                  <p:cNvPr id="44" name="Picture 2" descr="\\psf\Home\Desktop\Database.png"/>
                  <p:cNvPicPr>
                    <a:picLocks noChangeAspect="1" noChangeArrowheads="1"/>
                  </p:cNvPicPr>
                  <p:nvPr/>
                </p:nvPicPr>
                <p:blipFill>
                  <a:blip r:embed="rId7" cstate="print"/>
                  <a:srcRect/>
                  <a:stretch>
                    <a:fillRect/>
                  </a:stretch>
                </p:blipFill>
                <p:spPr bwMode="auto">
                  <a:xfrm>
                    <a:off x="759802" y="0"/>
                    <a:ext cx="704435" cy="480699"/>
                  </a:xfrm>
                  <a:prstGeom prst="rect">
                    <a:avLst/>
                  </a:prstGeom>
                  <a:noFill/>
                  <a:ln w="9525">
                    <a:noFill/>
                    <a:miter lim="800000"/>
                    <a:headEnd/>
                    <a:tailEnd/>
                  </a:ln>
                </p:spPr>
              </p:pic>
              <p:pic>
                <p:nvPicPr>
                  <p:cNvPr id="45" name="Picture 2" descr="\\psf\Home\Desktop\Database.png"/>
                  <p:cNvPicPr>
                    <a:picLocks noChangeAspect="1" noChangeArrowheads="1"/>
                  </p:cNvPicPr>
                  <p:nvPr/>
                </p:nvPicPr>
                <p:blipFill>
                  <a:blip r:embed="rId7" cstate="print"/>
                  <a:srcRect/>
                  <a:stretch>
                    <a:fillRect/>
                  </a:stretch>
                </p:blipFill>
                <p:spPr bwMode="auto">
                  <a:xfrm>
                    <a:off x="26164" y="0"/>
                    <a:ext cx="704435" cy="480699"/>
                  </a:xfrm>
                  <a:prstGeom prst="rect">
                    <a:avLst/>
                  </a:prstGeom>
                  <a:noFill/>
                  <a:ln w="9525">
                    <a:noFill/>
                    <a:miter lim="800000"/>
                    <a:headEnd/>
                    <a:tailEnd/>
                  </a:ln>
                </p:spPr>
              </p:pic>
              <p:pic>
                <p:nvPicPr>
                  <p:cNvPr id="46" name="Picture 2" descr="\\psf\Home\Desktop\Database.png"/>
                  <p:cNvPicPr>
                    <a:picLocks noChangeAspect="1" noChangeArrowheads="1"/>
                  </p:cNvPicPr>
                  <p:nvPr/>
                </p:nvPicPr>
                <p:blipFill>
                  <a:blip r:embed="rId7" cstate="print"/>
                  <a:srcRect/>
                  <a:stretch>
                    <a:fillRect/>
                  </a:stretch>
                </p:blipFill>
                <p:spPr bwMode="auto">
                  <a:xfrm>
                    <a:off x="2269166" y="0"/>
                    <a:ext cx="704435" cy="480699"/>
                  </a:xfrm>
                  <a:prstGeom prst="rect">
                    <a:avLst/>
                  </a:prstGeom>
                  <a:noFill/>
                  <a:ln w="9525">
                    <a:noFill/>
                    <a:miter lim="800000"/>
                    <a:headEnd/>
                    <a:tailEnd/>
                  </a:ln>
                </p:spPr>
              </p:pic>
              <p:pic>
                <p:nvPicPr>
                  <p:cNvPr id="47" name="Picture 2" descr="\\psf\Home\Desktop\Database.png"/>
                  <p:cNvPicPr>
                    <a:picLocks noChangeAspect="1" noChangeArrowheads="1"/>
                  </p:cNvPicPr>
                  <p:nvPr/>
                </p:nvPicPr>
                <p:blipFill>
                  <a:blip r:embed="rId7" cstate="print"/>
                  <a:srcRect/>
                  <a:stretch>
                    <a:fillRect/>
                  </a:stretch>
                </p:blipFill>
                <p:spPr bwMode="auto">
                  <a:xfrm>
                    <a:off x="1519767" y="0"/>
                    <a:ext cx="704435" cy="480699"/>
                  </a:xfrm>
                  <a:prstGeom prst="rect">
                    <a:avLst/>
                  </a:prstGeom>
                  <a:noFill/>
                  <a:ln w="9525">
                    <a:noFill/>
                    <a:miter lim="800000"/>
                    <a:headEnd/>
                    <a:tailEnd/>
                  </a:ln>
                </p:spPr>
              </p:pic>
              <p:pic>
                <p:nvPicPr>
                  <p:cNvPr id="48" name="Picture 2" descr="\\psf\Home\Desktop\Database.png"/>
                  <p:cNvPicPr>
                    <a:picLocks noChangeAspect="1" noChangeArrowheads="1"/>
                  </p:cNvPicPr>
                  <p:nvPr/>
                </p:nvPicPr>
                <p:blipFill>
                  <a:blip r:embed="rId7" cstate="print"/>
                  <a:srcRect/>
                  <a:stretch>
                    <a:fillRect/>
                  </a:stretch>
                </p:blipFill>
                <p:spPr bwMode="auto">
                  <a:xfrm>
                    <a:off x="759802" y="582781"/>
                    <a:ext cx="704435" cy="480699"/>
                  </a:xfrm>
                  <a:prstGeom prst="rect">
                    <a:avLst/>
                  </a:prstGeom>
                  <a:noFill/>
                  <a:ln w="9525">
                    <a:noFill/>
                    <a:miter lim="800000"/>
                    <a:headEnd/>
                    <a:tailEnd/>
                  </a:ln>
                </p:spPr>
              </p:pic>
              <p:pic>
                <p:nvPicPr>
                  <p:cNvPr id="49" name="Picture 2" descr="\\psf\Home\Desktop\Database.png"/>
                  <p:cNvPicPr>
                    <a:picLocks noChangeAspect="1" noChangeArrowheads="1"/>
                  </p:cNvPicPr>
                  <p:nvPr/>
                </p:nvPicPr>
                <p:blipFill>
                  <a:blip r:embed="rId7" cstate="print"/>
                  <a:srcRect/>
                  <a:stretch>
                    <a:fillRect/>
                  </a:stretch>
                </p:blipFill>
                <p:spPr bwMode="auto">
                  <a:xfrm>
                    <a:off x="2269166" y="582781"/>
                    <a:ext cx="704435" cy="480699"/>
                  </a:xfrm>
                  <a:prstGeom prst="rect">
                    <a:avLst/>
                  </a:prstGeom>
                  <a:noFill/>
                  <a:ln w="9525">
                    <a:noFill/>
                    <a:miter lim="800000"/>
                    <a:headEnd/>
                    <a:tailEnd/>
                  </a:ln>
                </p:spPr>
              </p:pic>
              <p:pic>
                <p:nvPicPr>
                  <p:cNvPr id="50" name="Picture 2" descr="\\psf\Home\Desktop\Database.png"/>
                  <p:cNvPicPr>
                    <a:picLocks noChangeAspect="1" noChangeArrowheads="1"/>
                  </p:cNvPicPr>
                  <p:nvPr/>
                </p:nvPicPr>
                <p:blipFill>
                  <a:blip r:embed="rId7" cstate="print"/>
                  <a:srcRect/>
                  <a:stretch>
                    <a:fillRect/>
                  </a:stretch>
                </p:blipFill>
                <p:spPr bwMode="auto">
                  <a:xfrm>
                    <a:off x="1519767" y="582781"/>
                    <a:ext cx="704435" cy="480699"/>
                  </a:xfrm>
                  <a:prstGeom prst="rect">
                    <a:avLst/>
                  </a:prstGeom>
                  <a:noFill/>
                  <a:ln w="9525">
                    <a:noFill/>
                    <a:miter lim="800000"/>
                    <a:headEnd/>
                    <a:tailEnd/>
                  </a:ln>
                </p:spPr>
              </p:pic>
            </p:grpSp>
            <p:sp>
              <p:nvSpPr>
                <p:cNvPr id="42" name="文本框 51"/>
                <p:cNvSpPr>
                  <a:spLocks noChangeArrowheads="1"/>
                </p:cNvSpPr>
                <p:nvPr/>
              </p:nvSpPr>
              <p:spPr bwMode="auto">
                <a:xfrm>
                  <a:off x="5782298" y="1546784"/>
                  <a:ext cx="935657" cy="262370"/>
                </a:xfrm>
                <a:prstGeom prst="rect">
                  <a:avLst/>
                </a:prstGeom>
                <a:noFill/>
                <a:ln w="9525">
                  <a:noFill/>
                  <a:miter lim="800000"/>
                  <a:headEnd/>
                  <a:tailEnd/>
                </a:ln>
              </p:spPr>
              <p:txBody>
                <a:bodyPr wrap="non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unit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 name="组合 55"/>
              <p:cNvGrpSpPr>
                <a:grpSpLocks/>
              </p:cNvGrpSpPr>
              <p:nvPr/>
            </p:nvGrpSpPr>
            <p:grpSpPr bwMode="auto">
              <a:xfrm>
                <a:off x="5436252" y="1485393"/>
                <a:ext cx="1112837" cy="421481"/>
                <a:chOff x="0" y="0"/>
                <a:chExt cx="3673259" cy="1690159"/>
              </a:xfrm>
            </p:grpSpPr>
            <p:sp>
              <p:nvSpPr>
                <p:cNvPr id="32" name="圆角矩形 58"/>
                <p:cNvSpPr>
                  <a:spLocks noChangeArrowheads="1"/>
                </p:cNvSpPr>
                <p:nvPr/>
              </p:nvSpPr>
              <p:spPr bwMode="auto">
                <a:xfrm>
                  <a:off x="0" y="0"/>
                  <a:ext cx="3673259" cy="1690159"/>
                </a:xfrm>
                <a:prstGeom prst="roundRect">
                  <a:avLst>
                    <a:gd name="adj" fmla="val 8329"/>
                  </a:avLst>
                </a:prstGeom>
                <a:solidFill>
                  <a:schemeClr val="bg1"/>
                </a:solidFill>
                <a:ln w="25400">
                  <a:no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圆柱形 59"/>
                <p:cNvSpPr>
                  <a:spLocks/>
                </p:cNvSpPr>
                <p:nvPr/>
              </p:nvSpPr>
              <p:spPr bwMode="auto">
                <a:xfrm>
                  <a:off x="155979" y="641843"/>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圆柱形 60"/>
                <p:cNvSpPr>
                  <a:spLocks/>
                </p:cNvSpPr>
                <p:nvPr/>
              </p:nvSpPr>
              <p:spPr bwMode="auto">
                <a:xfrm>
                  <a:off x="1072985"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圆柱形 61"/>
                <p:cNvSpPr>
                  <a:spLocks/>
                </p:cNvSpPr>
                <p:nvPr/>
              </p:nvSpPr>
              <p:spPr bwMode="auto">
                <a:xfrm>
                  <a:off x="1925379"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柱形 62"/>
                <p:cNvSpPr>
                  <a:spLocks/>
                </p:cNvSpPr>
                <p:nvPr/>
              </p:nvSpPr>
              <p:spPr bwMode="auto">
                <a:xfrm>
                  <a:off x="2849312"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柱形 63"/>
                <p:cNvSpPr>
                  <a:spLocks/>
                </p:cNvSpPr>
                <p:nvPr/>
              </p:nvSpPr>
              <p:spPr bwMode="auto">
                <a:xfrm>
                  <a:off x="155979"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圆柱形 64"/>
                <p:cNvSpPr>
                  <a:spLocks/>
                </p:cNvSpPr>
                <p:nvPr/>
              </p:nvSpPr>
              <p:spPr bwMode="auto">
                <a:xfrm>
                  <a:off x="1072985"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圆柱形 65"/>
                <p:cNvSpPr>
                  <a:spLocks/>
                </p:cNvSpPr>
                <p:nvPr/>
              </p:nvSpPr>
              <p:spPr bwMode="auto">
                <a:xfrm>
                  <a:off x="1925379"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圆柱形 66"/>
                <p:cNvSpPr>
                  <a:spLocks/>
                </p:cNvSpPr>
                <p:nvPr/>
              </p:nvSpPr>
              <p:spPr bwMode="auto">
                <a:xfrm>
                  <a:off x="2849312"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9" name="文本框 56"/>
              <p:cNvSpPr>
                <a:spLocks noChangeArrowheads="1"/>
              </p:cNvSpPr>
              <p:nvPr/>
            </p:nvSpPr>
            <p:spPr bwMode="auto">
              <a:xfrm>
                <a:off x="5464552" y="1417951"/>
                <a:ext cx="1110679" cy="262371"/>
              </a:xfrm>
              <a:prstGeom prst="rect">
                <a:avLst/>
              </a:prstGeom>
              <a:noFill/>
              <a:ln w="9525">
                <a:noFill/>
                <a:miter lim="800000"/>
                <a:headEnd/>
                <a:tailEnd/>
              </a:ln>
            </p:spPr>
            <p:txBody>
              <a:bodyPr wrap="non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Processing unit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文本框 57"/>
              <p:cNvSpPr>
                <a:spLocks noChangeArrowheads="1"/>
              </p:cNvSpPr>
              <p:nvPr/>
            </p:nvSpPr>
            <p:spPr bwMode="auto">
              <a:xfrm>
                <a:off x="5910415" y="1862194"/>
                <a:ext cx="1169498" cy="262371"/>
              </a:xfrm>
              <a:prstGeom prst="rect">
                <a:avLst/>
              </a:prstGeom>
              <a:noFill/>
              <a:ln w="9525">
                <a:noFill/>
                <a:miter lim="800000"/>
                <a:headEnd/>
                <a:tailEnd/>
              </a:ln>
            </p:spPr>
            <p:txBody>
              <a:bodyPr wrap="none">
                <a:spAutoFit/>
              </a:bodyPr>
              <a:lstStyle/>
              <a:p>
                <a:pPr eaLnBrk="1" hangingPunct="1">
                  <a:buFont typeface="Arial" pitchFamily="34" charset="0"/>
                  <a:buNone/>
                </a:pP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Fingerprint pool</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手杖形箭头 53"/>
              <p:cNvSpPr>
                <a:spLocks noChangeArrowheads="1"/>
              </p:cNvSpPr>
              <p:nvPr/>
            </p:nvSpPr>
            <p:spPr bwMode="auto">
              <a:xfrm>
                <a:off x="4259550" y="1154241"/>
                <a:ext cx="2306142" cy="293891"/>
              </a:xfrm>
              <a:custGeom>
                <a:avLst/>
                <a:gdLst>
                  <a:gd name="T0" fmla="*/ 983037 w 21600"/>
                  <a:gd name="T1" fmla="*/ 0 h 21600"/>
                  <a:gd name="T2" fmla="*/ 324668 w 21600"/>
                  <a:gd name="T3" fmla="*/ 569913 h 21600"/>
                  <a:gd name="T4" fmla="*/ 1033518 w 21600"/>
                  <a:gd name="T5" fmla="*/ 219258 h 21600"/>
                  <a:gd name="T6" fmla="*/ 1664468 w 21600"/>
                  <a:gd name="T7" fmla="*/ 376908 h 21600"/>
                  <a:gd name="T8" fmla="*/ 2295525 w 21600"/>
                  <a:gd name="T9" fmla="*/ 219258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虚尾箭头 47"/>
              <p:cNvSpPr>
                <a:spLocks noChangeArrowheads="1"/>
              </p:cNvSpPr>
              <p:nvPr/>
            </p:nvSpPr>
            <p:spPr bwMode="auto">
              <a:xfrm rot="13766904">
                <a:off x="4635966" y="1985731"/>
                <a:ext cx="336947" cy="284163"/>
              </a:xfrm>
              <a:custGeom>
                <a:avLst/>
                <a:gdLst>
                  <a:gd name="T0" fmla="*/ 216790 w 21600"/>
                  <a:gd name="T1" fmla="*/ 0 h 21600"/>
                  <a:gd name="T2" fmla="*/ 0 w 21600"/>
                  <a:gd name="T3" fmla="*/ 142082 h 21600"/>
                  <a:gd name="T4" fmla="*/ 216790 w 21600"/>
                  <a:gd name="T5" fmla="*/ 284163 h 21600"/>
                  <a:gd name="T6" fmla="*/ 449263 w 21600"/>
                  <a:gd name="T7" fmla="*/ 142082 h 21600"/>
                  <a:gd name="T8" fmla="*/ 17694720 60000 65536"/>
                  <a:gd name="T9" fmla="*/ 11796480 60000 65536"/>
                  <a:gd name="T10" fmla="*/ 5898240 60000 65536"/>
                  <a:gd name="T11" fmla="*/ 0 60000 65536"/>
                  <a:gd name="T12" fmla="*/ 3375 w 21600"/>
                  <a:gd name="T13" fmla="*/ 6780 h 21600"/>
                  <a:gd name="T14" fmla="*/ 17440 w 21600"/>
                  <a:gd name="T15" fmla="*/ 14820 h 21600"/>
                </a:gdLst>
                <a:ahLst/>
                <a:cxnLst>
                  <a:cxn ang="T8">
                    <a:pos x="T0" y="T1"/>
                  </a:cxn>
                  <a:cxn ang="T9">
                    <a:pos x="T2" y="T3"/>
                  </a:cxn>
                  <a:cxn ang="T10">
                    <a:pos x="T4" y="T5"/>
                  </a:cxn>
                  <a:cxn ang="T11">
                    <a:pos x="T6" y="T7"/>
                  </a:cxn>
                </a:cxnLst>
                <a:rect l="T12" t="T13" r="T14" b="T15"/>
                <a:pathLst>
                  <a:path w="21600" h="21600">
                    <a:moveTo>
                      <a:pt x="10423" y="0"/>
                    </a:moveTo>
                    <a:lnTo>
                      <a:pt x="10423" y="6780"/>
                    </a:lnTo>
                    <a:lnTo>
                      <a:pt x="3375" y="6780"/>
                    </a:lnTo>
                    <a:lnTo>
                      <a:pt x="3375" y="14820"/>
                    </a:lnTo>
                    <a:lnTo>
                      <a:pt x="10423" y="14820"/>
                    </a:lnTo>
                    <a:lnTo>
                      <a:pt x="10423" y="21600"/>
                    </a:lnTo>
                    <a:lnTo>
                      <a:pt x="21600" y="10800"/>
                    </a:lnTo>
                    <a:lnTo>
                      <a:pt x="10423" y="0"/>
                    </a:lnTo>
                    <a:close/>
                  </a:path>
                  <a:path w="21600" h="21600">
                    <a:moveTo>
                      <a:pt x="1350" y="6780"/>
                    </a:moveTo>
                    <a:lnTo>
                      <a:pt x="1350" y="14820"/>
                    </a:lnTo>
                    <a:lnTo>
                      <a:pt x="2700" y="14820"/>
                    </a:lnTo>
                    <a:lnTo>
                      <a:pt x="2700" y="6780"/>
                    </a:lnTo>
                    <a:lnTo>
                      <a:pt x="1350" y="6780"/>
                    </a:lnTo>
                    <a:close/>
                  </a:path>
                  <a:path w="21600" h="21600">
                    <a:moveTo>
                      <a:pt x="0" y="6780"/>
                    </a:moveTo>
                    <a:lnTo>
                      <a:pt x="0" y="14820"/>
                    </a:lnTo>
                    <a:lnTo>
                      <a:pt x="675" y="14820"/>
                    </a:lnTo>
                    <a:lnTo>
                      <a:pt x="675" y="6780"/>
                    </a:lnTo>
                    <a:lnTo>
                      <a:pt x="0" y="6780"/>
                    </a:lnTo>
                    <a:close/>
                  </a:path>
                </a:pathLst>
              </a:custGeom>
              <a:gradFill rotWithShape="1">
                <a:gsLst>
                  <a:gs pos="0">
                    <a:srgbClr val="E23A0C"/>
                  </a:gs>
                  <a:gs pos="50000">
                    <a:srgbClr val="F8A662"/>
                  </a:gs>
                  <a:gs pos="100000">
                    <a:srgbClr val="E1ECFA"/>
                  </a:gs>
                </a:gsLst>
                <a:lin ang="10800000" scaled="1"/>
              </a:gradFill>
              <a:ln w="12700" cap="flat" cmpd="sng">
                <a:noFill/>
                <a:bevel/>
                <a:headEnd/>
                <a:tailEnd/>
              </a:ln>
            </p:spPr>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虚尾箭头 48"/>
              <p:cNvSpPr>
                <a:spLocks noChangeArrowheads="1"/>
              </p:cNvSpPr>
              <p:nvPr/>
            </p:nvSpPr>
            <p:spPr bwMode="auto">
              <a:xfrm rot="18390339">
                <a:off x="5546384" y="1969200"/>
                <a:ext cx="336947" cy="284162"/>
              </a:xfrm>
              <a:custGeom>
                <a:avLst/>
                <a:gdLst>
                  <a:gd name="T0" fmla="*/ 216790 w 21600"/>
                  <a:gd name="T1" fmla="*/ 0 h 21600"/>
                  <a:gd name="T2" fmla="*/ 0 w 21600"/>
                  <a:gd name="T3" fmla="*/ 142081 h 21600"/>
                  <a:gd name="T4" fmla="*/ 216790 w 21600"/>
                  <a:gd name="T5" fmla="*/ 284162 h 21600"/>
                  <a:gd name="T6" fmla="*/ 449262 w 21600"/>
                  <a:gd name="T7" fmla="*/ 142081 h 21600"/>
                  <a:gd name="T8" fmla="*/ 17694720 60000 65536"/>
                  <a:gd name="T9" fmla="*/ 11796480 60000 65536"/>
                  <a:gd name="T10" fmla="*/ 5898240 60000 65536"/>
                  <a:gd name="T11" fmla="*/ 0 60000 65536"/>
                  <a:gd name="T12" fmla="*/ 3375 w 21600"/>
                  <a:gd name="T13" fmla="*/ 6780 h 21600"/>
                  <a:gd name="T14" fmla="*/ 17440 w 21600"/>
                  <a:gd name="T15" fmla="*/ 14820 h 21600"/>
                </a:gdLst>
                <a:ahLst/>
                <a:cxnLst>
                  <a:cxn ang="T8">
                    <a:pos x="T0" y="T1"/>
                  </a:cxn>
                  <a:cxn ang="T9">
                    <a:pos x="T2" y="T3"/>
                  </a:cxn>
                  <a:cxn ang="T10">
                    <a:pos x="T4" y="T5"/>
                  </a:cxn>
                  <a:cxn ang="T11">
                    <a:pos x="T6" y="T7"/>
                  </a:cxn>
                </a:cxnLst>
                <a:rect l="T12" t="T13" r="T14" b="T15"/>
                <a:pathLst>
                  <a:path w="21600" h="21600">
                    <a:moveTo>
                      <a:pt x="10423" y="0"/>
                    </a:moveTo>
                    <a:lnTo>
                      <a:pt x="10423" y="6780"/>
                    </a:lnTo>
                    <a:lnTo>
                      <a:pt x="3375" y="6780"/>
                    </a:lnTo>
                    <a:lnTo>
                      <a:pt x="3375" y="14820"/>
                    </a:lnTo>
                    <a:lnTo>
                      <a:pt x="10423" y="14820"/>
                    </a:lnTo>
                    <a:lnTo>
                      <a:pt x="10423" y="21600"/>
                    </a:lnTo>
                    <a:lnTo>
                      <a:pt x="21600" y="10800"/>
                    </a:lnTo>
                    <a:lnTo>
                      <a:pt x="10423" y="0"/>
                    </a:lnTo>
                    <a:close/>
                  </a:path>
                  <a:path w="21600" h="21600">
                    <a:moveTo>
                      <a:pt x="1350" y="6780"/>
                    </a:moveTo>
                    <a:lnTo>
                      <a:pt x="1350" y="14820"/>
                    </a:lnTo>
                    <a:lnTo>
                      <a:pt x="2700" y="14820"/>
                    </a:lnTo>
                    <a:lnTo>
                      <a:pt x="2700" y="6780"/>
                    </a:lnTo>
                    <a:lnTo>
                      <a:pt x="1350" y="6780"/>
                    </a:lnTo>
                    <a:close/>
                  </a:path>
                  <a:path w="21600" h="21600">
                    <a:moveTo>
                      <a:pt x="0" y="6780"/>
                    </a:moveTo>
                    <a:lnTo>
                      <a:pt x="0" y="14820"/>
                    </a:lnTo>
                    <a:lnTo>
                      <a:pt x="675" y="14820"/>
                    </a:lnTo>
                    <a:lnTo>
                      <a:pt x="675" y="6780"/>
                    </a:lnTo>
                    <a:lnTo>
                      <a:pt x="0" y="6780"/>
                    </a:lnTo>
                    <a:close/>
                  </a:path>
                </a:pathLst>
              </a:custGeom>
              <a:gradFill rotWithShape="1">
                <a:gsLst>
                  <a:gs pos="0">
                    <a:srgbClr val="E23A0C"/>
                  </a:gs>
                  <a:gs pos="50000">
                    <a:srgbClr val="F8A662"/>
                  </a:gs>
                  <a:gs pos="100000">
                    <a:srgbClr val="E1ECFA"/>
                  </a:gs>
                </a:gsLst>
                <a:lin ang="10800000" scaled="1"/>
              </a:gradFill>
              <a:ln w="12700" cap="flat" cmpd="sng">
                <a:noFill/>
                <a:bevel/>
                <a:headEnd/>
                <a:tailEnd/>
              </a:ln>
            </p:spPr>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TextBox 156"/>
              <p:cNvSpPr txBox="1">
                <a:spLocks noChangeArrowheads="1"/>
              </p:cNvSpPr>
              <p:nvPr/>
            </p:nvSpPr>
            <p:spPr bwMode="auto">
              <a:xfrm>
                <a:off x="4423349" y="3285227"/>
                <a:ext cx="2010959" cy="2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6" rIns="0" bIns="45716">
                <a:spAutoFit/>
              </a:bodyPr>
              <a:lstStyle>
                <a:lvl1pPr defTabSz="1217613">
                  <a:lnSpc>
                    <a:spcPct val="90000"/>
                  </a:lnSpc>
                  <a:spcBef>
                    <a:spcPts val="1000"/>
                  </a:spcBef>
                  <a:buFont typeface="Arial" pitchFamily="34" charset="0"/>
                  <a:buChar char="•"/>
                  <a:defRPr kumimoji="1" sz="2800">
                    <a:solidFill>
                      <a:schemeClr val="tx1"/>
                    </a:solidFill>
                    <a:latin typeface="Arial" pitchFamily="34" charset="0"/>
                    <a:ea typeface="宋体" pitchFamily="2" charset="-122"/>
                  </a:defRPr>
                </a:lvl1pPr>
                <a:lvl2pPr marL="742950" indent="-285750" defTabSz="1217613">
                  <a:lnSpc>
                    <a:spcPct val="90000"/>
                  </a:lnSpc>
                  <a:spcBef>
                    <a:spcPts val="500"/>
                  </a:spcBef>
                  <a:buFont typeface="Arial" pitchFamily="34" charset="0"/>
                  <a:buChar char="•"/>
                  <a:defRPr kumimoji="1" sz="2400">
                    <a:solidFill>
                      <a:schemeClr val="tx1"/>
                    </a:solidFill>
                    <a:latin typeface="Arial" pitchFamily="34" charset="0"/>
                    <a:ea typeface="宋体" pitchFamily="2" charset="-122"/>
                  </a:defRPr>
                </a:lvl2pPr>
                <a:lvl3pPr marL="1143000" indent="-228600" defTabSz="1217613">
                  <a:lnSpc>
                    <a:spcPct val="90000"/>
                  </a:lnSpc>
                  <a:spcBef>
                    <a:spcPts val="500"/>
                  </a:spcBef>
                  <a:buFont typeface="Arial" pitchFamily="34" charset="0"/>
                  <a:buChar char="•"/>
                  <a:defRPr kumimoji="1" sz="2000">
                    <a:solidFill>
                      <a:schemeClr val="tx1"/>
                    </a:solidFill>
                    <a:latin typeface="Arial" pitchFamily="34" charset="0"/>
                    <a:ea typeface="宋体" pitchFamily="2" charset="-122"/>
                  </a:defRPr>
                </a:lvl3pPr>
                <a:lvl4pPr marL="1600200" indent="-228600" defTabSz="1217613">
                  <a:lnSpc>
                    <a:spcPct val="90000"/>
                  </a:lnSpc>
                  <a:spcBef>
                    <a:spcPts val="500"/>
                  </a:spcBef>
                  <a:buFont typeface="Arial" pitchFamily="34" charset="0"/>
                  <a:buChar char="•"/>
                  <a:defRPr kumimoji="1">
                    <a:solidFill>
                      <a:schemeClr val="tx1"/>
                    </a:solidFill>
                    <a:latin typeface="Arial" pitchFamily="34" charset="0"/>
                    <a:ea typeface="宋体" pitchFamily="2" charset="-122"/>
                  </a:defRPr>
                </a:lvl4pPr>
                <a:lvl5pPr marL="2057400" indent="-228600" defTabSz="1217613">
                  <a:lnSpc>
                    <a:spcPct val="90000"/>
                  </a:lnSpc>
                  <a:spcBef>
                    <a:spcPts val="500"/>
                  </a:spcBef>
                  <a:buFont typeface="Arial" pitchFamily="34" charset="0"/>
                  <a:buChar char="•"/>
                  <a:defRPr kumimoji="1">
                    <a:solidFill>
                      <a:schemeClr val="tx1"/>
                    </a:solidFill>
                    <a:latin typeface="Arial" pitchFamily="34" charset="0"/>
                    <a:ea typeface="宋体" pitchFamily="2" charset="-122"/>
                  </a:defRPr>
                </a:lvl5pPr>
                <a:lvl6pPr marL="25146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6pPr>
                <a:lvl7pPr marL="29718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7pPr>
                <a:lvl8pPr marL="34290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8pPr>
                <a:lvl9pPr marL="38862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9pPr>
              </a:lstStyle>
              <a:p>
                <a:pPr algn="ctr" eaLnBrk="1" hangingPunct="1">
                  <a:lnSpc>
                    <a:spcPct val="100000"/>
                  </a:lnSpc>
                  <a:spcBef>
                    <a:spcPct val="0"/>
                  </a:spcBef>
                  <a:buFontTx/>
                  <a:buNone/>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Centralized backup solution</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5" name="组合 24"/>
              <p:cNvGrpSpPr/>
              <p:nvPr/>
            </p:nvGrpSpPr>
            <p:grpSpPr>
              <a:xfrm>
                <a:off x="4458054" y="2292660"/>
                <a:ext cx="1569082" cy="999129"/>
                <a:chOff x="6192595" y="2412582"/>
                <a:chExt cx="1569082" cy="999129"/>
              </a:xfrm>
            </p:grpSpPr>
            <p:sp>
              <p:nvSpPr>
                <p:cNvPr id="26" name="AutoShape 2"/>
                <p:cNvSpPr>
                  <a:spLocks noChangeArrowheads="1"/>
                </p:cNvSpPr>
                <p:nvPr/>
              </p:nvSpPr>
              <p:spPr bwMode="auto">
                <a:xfrm>
                  <a:off x="6192595" y="2412582"/>
                  <a:ext cx="1569082" cy="999129"/>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90000"/>
                    </a:lnSpc>
                    <a:spcBef>
                      <a:spcPct val="20000"/>
                    </a:spcBef>
                    <a:buClr>
                      <a:srgbClr val="D30202"/>
                    </a:buClr>
                    <a:buSzPct val="66000"/>
                    <a:buFont typeface="Lucida Grande"/>
                    <a:buNone/>
                  </a:pP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Freeform 1255"/>
                <p:cNvSpPr>
                  <a:spLocks noEditPoints="1"/>
                </p:cNvSpPr>
                <p:nvPr/>
              </p:nvSpPr>
              <p:spPr bwMode="auto">
                <a:xfrm>
                  <a:off x="6437404" y="2620381"/>
                  <a:ext cx="321869" cy="519383"/>
                </a:xfrm>
                <a:custGeom>
                  <a:avLst/>
                  <a:gdLst>
                    <a:gd name="T0" fmla="*/ 222 w 227"/>
                    <a:gd name="T1" fmla="*/ 2 h 512"/>
                    <a:gd name="T2" fmla="*/ 227 w 227"/>
                    <a:gd name="T3" fmla="*/ 11 h 512"/>
                    <a:gd name="T4" fmla="*/ 226 w 227"/>
                    <a:gd name="T5" fmla="*/ 506 h 512"/>
                    <a:gd name="T6" fmla="*/ 219 w 227"/>
                    <a:gd name="T7" fmla="*/ 511 h 512"/>
                    <a:gd name="T8" fmla="*/ 8 w 227"/>
                    <a:gd name="T9" fmla="*/ 511 h 512"/>
                    <a:gd name="T10" fmla="*/ 2 w 227"/>
                    <a:gd name="T11" fmla="*/ 506 h 512"/>
                    <a:gd name="T12" fmla="*/ 0 w 227"/>
                    <a:gd name="T13" fmla="*/ 11 h 512"/>
                    <a:gd name="T14" fmla="*/ 5 w 227"/>
                    <a:gd name="T15" fmla="*/ 2 h 512"/>
                    <a:gd name="T16" fmla="*/ 46 w 227"/>
                    <a:gd name="T17" fmla="*/ 50 h 512"/>
                    <a:gd name="T18" fmla="*/ 189 w 227"/>
                    <a:gd name="T19" fmla="*/ 53 h 512"/>
                    <a:gd name="T20" fmla="*/ 193 w 227"/>
                    <a:gd name="T21" fmla="*/ 60 h 512"/>
                    <a:gd name="T22" fmla="*/ 191 w 227"/>
                    <a:gd name="T23" fmla="*/ 98 h 512"/>
                    <a:gd name="T24" fmla="*/ 185 w 227"/>
                    <a:gd name="T25" fmla="*/ 103 h 512"/>
                    <a:gd name="T26" fmla="*/ 41 w 227"/>
                    <a:gd name="T27" fmla="*/ 103 h 512"/>
                    <a:gd name="T28" fmla="*/ 36 w 227"/>
                    <a:gd name="T29" fmla="*/ 97 h 512"/>
                    <a:gd name="T30" fmla="*/ 35 w 227"/>
                    <a:gd name="T31" fmla="*/ 58 h 512"/>
                    <a:gd name="T32" fmla="*/ 39 w 227"/>
                    <a:gd name="T33" fmla="*/ 52 h 512"/>
                    <a:gd name="T34" fmla="*/ 181 w 227"/>
                    <a:gd name="T35" fmla="*/ 119 h 512"/>
                    <a:gd name="T36" fmla="*/ 189 w 227"/>
                    <a:gd name="T37" fmla="*/ 122 h 512"/>
                    <a:gd name="T38" fmla="*/ 193 w 227"/>
                    <a:gd name="T39" fmla="*/ 129 h 512"/>
                    <a:gd name="T40" fmla="*/ 191 w 227"/>
                    <a:gd name="T41" fmla="*/ 168 h 512"/>
                    <a:gd name="T42" fmla="*/ 184 w 227"/>
                    <a:gd name="T43" fmla="*/ 173 h 512"/>
                    <a:gd name="T44" fmla="*/ 41 w 227"/>
                    <a:gd name="T45" fmla="*/ 172 h 512"/>
                    <a:gd name="T46" fmla="*/ 35 w 227"/>
                    <a:gd name="T47" fmla="*/ 166 h 512"/>
                    <a:gd name="T48" fmla="*/ 35 w 227"/>
                    <a:gd name="T49" fmla="*/ 127 h 512"/>
                    <a:gd name="T50" fmla="*/ 40 w 227"/>
                    <a:gd name="T51" fmla="*/ 121 h 512"/>
                    <a:gd name="T52" fmla="*/ 182 w 227"/>
                    <a:gd name="T53" fmla="*/ 189 h 512"/>
                    <a:gd name="T54" fmla="*/ 190 w 227"/>
                    <a:gd name="T55" fmla="*/ 192 h 512"/>
                    <a:gd name="T56" fmla="*/ 193 w 227"/>
                    <a:gd name="T57" fmla="*/ 199 h 512"/>
                    <a:gd name="T58" fmla="*/ 191 w 227"/>
                    <a:gd name="T59" fmla="*/ 238 h 512"/>
                    <a:gd name="T60" fmla="*/ 184 w 227"/>
                    <a:gd name="T61" fmla="*/ 242 h 512"/>
                    <a:gd name="T62" fmla="*/ 40 w 227"/>
                    <a:gd name="T63" fmla="*/ 241 h 512"/>
                    <a:gd name="T64" fmla="*/ 35 w 227"/>
                    <a:gd name="T65" fmla="*/ 235 h 512"/>
                    <a:gd name="T66" fmla="*/ 35 w 227"/>
                    <a:gd name="T67" fmla="*/ 196 h 512"/>
                    <a:gd name="T68" fmla="*/ 40 w 227"/>
                    <a:gd name="T69" fmla="*/ 190 h 512"/>
                    <a:gd name="T70" fmla="*/ 182 w 227"/>
                    <a:gd name="T71" fmla="*/ 258 h 512"/>
                    <a:gd name="T72" fmla="*/ 190 w 227"/>
                    <a:gd name="T73" fmla="*/ 262 h 512"/>
                    <a:gd name="T74" fmla="*/ 193 w 227"/>
                    <a:gd name="T75" fmla="*/ 269 h 512"/>
                    <a:gd name="T76" fmla="*/ 190 w 227"/>
                    <a:gd name="T77" fmla="*/ 308 h 512"/>
                    <a:gd name="T78" fmla="*/ 183 w 227"/>
                    <a:gd name="T79" fmla="*/ 312 h 512"/>
                    <a:gd name="T80" fmla="*/ 40 w 227"/>
                    <a:gd name="T81" fmla="*/ 310 h 512"/>
                    <a:gd name="T82" fmla="*/ 35 w 227"/>
                    <a:gd name="T83" fmla="*/ 304 h 512"/>
                    <a:gd name="T84" fmla="*/ 35 w 227"/>
                    <a:gd name="T85" fmla="*/ 265 h 512"/>
                    <a:gd name="T86" fmla="*/ 41 w 227"/>
                    <a:gd name="T87" fmla="*/ 259 h 512"/>
                    <a:gd name="T88" fmla="*/ 117 w 227"/>
                    <a:gd name="T89" fmla="*/ 442 h 512"/>
                    <a:gd name="T90" fmla="*/ 126 w 227"/>
                    <a:gd name="T91" fmla="*/ 448 h 512"/>
                    <a:gd name="T92" fmla="*/ 128 w 227"/>
                    <a:gd name="T93" fmla="*/ 459 h 512"/>
                    <a:gd name="T94" fmla="*/ 124 w 227"/>
                    <a:gd name="T95" fmla="*/ 469 h 512"/>
                    <a:gd name="T96" fmla="*/ 114 w 227"/>
                    <a:gd name="T97" fmla="*/ 473 h 512"/>
                    <a:gd name="T98" fmla="*/ 104 w 227"/>
                    <a:gd name="T99" fmla="*/ 469 h 512"/>
                    <a:gd name="T100" fmla="*/ 99 w 227"/>
                    <a:gd name="T101" fmla="*/ 459 h 512"/>
                    <a:gd name="T102" fmla="*/ 102 w 227"/>
                    <a:gd name="T103" fmla="*/ 448 h 512"/>
                    <a:gd name="T104" fmla="*/ 111 w 227"/>
                    <a:gd name="T105" fmla="*/ 442 h 512"/>
                    <a:gd name="T106" fmla="*/ 191 w 227"/>
                    <a:gd name="T107" fmla="*/ 392 h 512"/>
                    <a:gd name="T108" fmla="*/ 191 w 227"/>
                    <a:gd name="T109" fmla="*/ 402 h 512"/>
                    <a:gd name="T110" fmla="*/ 38 w 227"/>
                    <a:gd name="T111" fmla="*/ 403 h 512"/>
                    <a:gd name="T112" fmla="*/ 35 w 227"/>
                    <a:gd name="T113" fmla="*/ 394 h 512"/>
                    <a:gd name="T114" fmla="*/ 39 w 227"/>
                    <a:gd name="T115" fmla="*/ 391 h 512"/>
                    <a:gd name="T116" fmla="*/ 192 w 227"/>
                    <a:gd name="T117" fmla="*/ 377 h 512"/>
                    <a:gd name="T118" fmla="*/ 190 w 227"/>
                    <a:gd name="T119" fmla="*/ 385 h 512"/>
                    <a:gd name="T120" fmla="*/ 36 w 227"/>
                    <a:gd name="T121" fmla="*/ 384 h 512"/>
                    <a:gd name="T122" fmla="*/ 36 w 227"/>
                    <a:gd name="T12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512">
                      <a:moveTo>
                        <a:pt x="12" y="0"/>
                      </a:moveTo>
                      <a:lnTo>
                        <a:pt x="215" y="0"/>
                      </a:lnTo>
                      <a:lnTo>
                        <a:pt x="216" y="0"/>
                      </a:lnTo>
                      <a:lnTo>
                        <a:pt x="216" y="0"/>
                      </a:lnTo>
                      <a:lnTo>
                        <a:pt x="217" y="0"/>
                      </a:lnTo>
                      <a:lnTo>
                        <a:pt x="217" y="0"/>
                      </a:lnTo>
                      <a:lnTo>
                        <a:pt x="218" y="0"/>
                      </a:lnTo>
                      <a:lnTo>
                        <a:pt x="219" y="1"/>
                      </a:lnTo>
                      <a:lnTo>
                        <a:pt x="219" y="1"/>
                      </a:lnTo>
                      <a:lnTo>
                        <a:pt x="220" y="1"/>
                      </a:lnTo>
                      <a:lnTo>
                        <a:pt x="220" y="1"/>
                      </a:lnTo>
                      <a:lnTo>
                        <a:pt x="221" y="1"/>
                      </a:lnTo>
                      <a:lnTo>
                        <a:pt x="221" y="2"/>
                      </a:lnTo>
                      <a:lnTo>
                        <a:pt x="222" y="2"/>
                      </a:lnTo>
                      <a:lnTo>
                        <a:pt x="222" y="2"/>
                      </a:lnTo>
                      <a:lnTo>
                        <a:pt x="223" y="4"/>
                      </a:lnTo>
                      <a:lnTo>
                        <a:pt x="223" y="4"/>
                      </a:lnTo>
                      <a:lnTo>
                        <a:pt x="224" y="5"/>
                      </a:lnTo>
                      <a:lnTo>
                        <a:pt x="224" y="5"/>
                      </a:lnTo>
                      <a:lnTo>
                        <a:pt x="224" y="5"/>
                      </a:lnTo>
                      <a:lnTo>
                        <a:pt x="225" y="6"/>
                      </a:lnTo>
                      <a:lnTo>
                        <a:pt x="225" y="6"/>
                      </a:lnTo>
                      <a:lnTo>
                        <a:pt x="225" y="7"/>
                      </a:lnTo>
                      <a:lnTo>
                        <a:pt x="226" y="7"/>
                      </a:lnTo>
                      <a:lnTo>
                        <a:pt x="226" y="8"/>
                      </a:lnTo>
                      <a:lnTo>
                        <a:pt x="226" y="8"/>
                      </a:lnTo>
                      <a:lnTo>
                        <a:pt x="226" y="9"/>
                      </a:lnTo>
                      <a:lnTo>
                        <a:pt x="226" y="9"/>
                      </a:lnTo>
                      <a:lnTo>
                        <a:pt x="227" y="10"/>
                      </a:lnTo>
                      <a:lnTo>
                        <a:pt x="227" y="11"/>
                      </a:lnTo>
                      <a:lnTo>
                        <a:pt x="227" y="11"/>
                      </a:lnTo>
                      <a:lnTo>
                        <a:pt x="227" y="12"/>
                      </a:lnTo>
                      <a:lnTo>
                        <a:pt x="227" y="12"/>
                      </a:lnTo>
                      <a:lnTo>
                        <a:pt x="227" y="13"/>
                      </a:lnTo>
                      <a:lnTo>
                        <a:pt x="227" y="499"/>
                      </a:lnTo>
                      <a:lnTo>
                        <a:pt x="227" y="500"/>
                      </a:lnTo>
                      <a:lnTo>
                        <a:pt x="227" y="500"/>
                      </a:lnTo>
                      <a:lnTo>
                        <a:pt x="227" y="502"/>
                      </a:lnTo>
                      <a:lnTo>
                        <a:pt x="227" y="502"/>
                      </a:lnTo>
                      <a:lnTo>
                        <a:pt x="227" y="503"/>
                      </a:lnTo>
                      <a:lnTo>
                        <a:pt x="226" y="503"/>
                      </a:lnTo>
                      <a:lnTo>
                        <a:pt x="226" y="504"/>
                      </a:lnTo>
                      <a:lnTo>
                        <a:pt x="226" y="505"/>
                      </a:lnTo>
                      <a:lnTo>
                        <a:pt x="226" y="505"/>
                      </a:lnTo>
                      <a:lnTo>
                        <a:pt x="226" y="506"/>
                      </a:lnTo>
                      <a:lnTo>
                        <a:pt x="225" y="506"/>
                      </a:lnTo>
                      <a:lnTo>
                        <a:pt x="225" y="507"/>
                      </a:lnTo>
                      <a:lnTo>
                        <a:pt x="225" y="507"/>
                      </a:lnTo>
                      <a:lnTo>
                        <a:pt x="224" y="508"/>
                      </a:lnTo>
                      <a:lnTo>
                        <a:pt x="224" y="508"/>
                      </a:lnTo>
                      <a:lnTo>
                        <a:pt x="224" y="508"/>
                      </a:lnTo>
                      <a:lnTo>
                        <a:pt x="223" y="509"/>
                      </a:lnTo>
                      <a:lnTo>
                        <a:pt x="223" y="509"/>
                      </a:lnTo>
                      <a:lnTo>
                        <a:pt x="222" y="510"/>
                      </a:lnTo>
                      <a:lnTo>
                        <a:pt x="222" y="510"/>
                      </a:lnTo>
                      <a:lnTo>
                        <a:pt x="221" y="510"/>
                      </a:lnTo>
                      <a:lnTo>
                        <a:pt x="221" y="511"/>
                      </a:lnTo>
                      <a:lnTo>
                        <a:pt x="220" y="511"/>
                      </a:lnTo>
                      <a:lnTo>
                        <a:pt x="220" y="511"/>
                      </a:lnTo>
                      <a:lnTo>
                        <a:pt x="219" y="511"/>
                      </a:lnTo>
                      <a:lnTo>
                        <a:pt x="219" y="511"/>
                      </a:lnTo>
                      <a:lnTo>
                        <a:pt x="218" y="512"/>
                      </a:lnTo>
                      <a:lnTo>
                        <a:pt x="217" y="512"/>
                      </a:lnTo>
                      <a:lnTo>
                        <a:pt x="217" y="512"/>
                      </a:lnTo>
                      <a:lnTo>
                        <a:pt x="216" y="512"/>
                      </a:lnTo>
                      <a:lnTo>
                        <a:pt x="216" y="512"/>
                      </a:lnTo>
                      <a:lnTo>
                        <a:pt x="215" y="512"/>
                      </a:lnTo>
                      <a:lnTo>
                        <a:pt x="12" y="512"/>
                      </a:lnTo>
                      <a:lnTo>
                        <a:pt x="12" y="512"/>
                      </a:lnTo>
                      <a:lnTo>
                        <a:pt x="11" y="512"/>
                      </a:lnTo>
                      <a:lnTo>
                        <a:pt x="10" y="512"/>
                      </a:lnTo>
                      <a:lnTo>
                        <a:pt x="10" y="512"/>
                      </a:lnTo>
                      <a:lnTo>
                        <a:pt x="9" y="512"/>
                      </a:lnTo>
                      <a:lnTo>
                        <a:pt x="9" y="511"/>
                      </a:lnTo>
                      <a:lnTo>
                        <a:pt x="8" y="511"/>
                      </a:lnTo>
                      <a:lnTo>
                        <a:pt x="8" y="511"/>
                      </a:lnTo>
                      <a:lnTo>
                        <a:pt x="7" y="511"/>
                      </a:lnTo>
                      <a:lnTo>
                        <a:pt x="7" y="511"/>
                      </a:lnTo>
                      <a:lnTo>
                        <a:pt x="6" y="510"/>
                      </a:lnTo>
                      <a:lnTo>
                        <a:pt x="6" y="510"/>
                      </a:lnTo>
                      <a:lnTo>
                        <a:pt x="5" y="510"/>
                      </a:lnTo>
                      <a:lnTo>
                        <a:pt x="5" y="509"/>
                      </a:lnTo>
                      <a:lnTo>
                        <a:pt x="4" y="509"/>
                      </a:lnTo>
                      <a:lnTo>
                        <a:pt x="4" y="508"/>
                      </a:lnTo>
                      <a:lnTo>
                        <a:pt x="3" y="508"/>
                      </a:lnTo>
                      <a:lnTo>
                        <a:pt x="3" y="508"/>
                      </a:lnTo>
                      <a:lnTo>
                        <a:pt x="3" y="507"/>
                      </a:lnTo>
                      <a:lnTo>
                        <a:pt x="2" y="507"/>
                      </a:lnTo>
                      <a:lnTo>
                        <a:pt x="2" y="506"/>
                      </a:lnTo>
                      <a:lnTo>
                        <a:pt x="2" y="506"/>
                      </a:lnTo>
                      <a:lnTo>
                        <a:pt x="1" y="505"/>
                      </a:lnTo>
                      <a:lnTo>
                        <a:pt x="1" y="505"/>
                      </a:lnTo>
                      <a:lnTo>
                        <a:pt x="1" y="504"/>
                      </a:lnTo>
                      <a:lnTo>
                        <a:pt x="1" y="503"/>
                      </a:lnTo>
                      <a:lnTo>
                        <a:pt x="1" y="503"/>
                      </a:lnTo>
                      <a:lnTo>
                        <a:pt x="0" y="502"/>
                      </a:lnTo>
                      <a:lnTo>
                        <a:pt x="0" y="502"/>
                      </a:lnTo>
                      <a:lnTo>
                        <a:pt x="0" y="500"/>
                      </a:lnTo>
                      <a:lnTo>
                        <a:pt x="0" y="500"/>
                      </a:lnTo>
                      <a:lnTo>
                        <a:pt x="0" y="499"/>
                      </a:lnTo>
                      <a:lnTo>
                        <a:pt x="0" y="13"/>
                      </a:lnTo>
                      <a:lnTo>
                        <a:pt x="0" y="12"/>
                      </a:lnTo>
                      <a:lnTo>
                        <a:pt x="0" y="12"/>
                      </a:lnTo>
                      <a:lnTo>
                        <a:pt x="0" y="11"/>
                      </a:lnTo>
                      <a:lnTo>
                        <a:pt x="0" y="11"/>
                      </a:lnTo>
                      <a:lnTo>
                        <a:pt x="1" y="10"/>
                      </a:lnTo>
                      <a:lnTo>
                        <a:pt x="1" y="9"/>
                      </a:lnTo>
                      <a:lnTo>
                        <a:pt x="1" y="9"/>
                      </a:lnTo>
                      <a:lnTo>
                        <a:pt x="1" y="8"/>
                      </a:lnTo>
                      <a:lnTo>
                        <a:pt x="1" y="8"/>
                      </a:lnTo>
                      <a:lnTo>
                        <a:pt x="2" y="7"/>
                      </a:lnTo>
                      <a:lnTo>
                        <a:pt x="2" y="7"/>
                      </a:lnTo>
                      <a:lnTo>
                        <a:pt x="2" y="6"/>
                      </a:lnTo>
                      <a:lnTo>
                        <a:pt x="3" y="6"/>
                      </a:lnTo>
                      <a:lnTo>
                        <a:pt x="3" y="5"/>
                      </a:lnTo>
                      <a:lnTo>
                        <a:pt x="3" y="5"/>
                      </a:lnTo>
                      <a:lnTo>
                        <a:pt x="4" y="5"/>
                      </a:lnTo>
                      <a:lnTo>
                        <a:pt x="4" y="4"/>
                      </a:lnTo>
                      <a:lnTo>
                        <a:pt x="5" y="4"/>
                      </a:lnTo>
                      <a:lnTo>
                        <a:pt x="5" y="2"/>
                      </a:lnTo>
                      <a:lnTo>
                        <a:pt x="6" y="2"/>
                      </a:lnTo>
                      <a:lnTo>
                        <a:pt x="6" y="2"/>
                      </a:lnTo>
                      <a:lnTo>
                        <a:pt x="7" y="1"/>
                      </a:lnTo>
                      <a:lnTo>
                        <a:pt x="7" y="1"/>
                      </a:lnTo>
                      <a:lnTo>
                        <a:pt x="8" y="1"/>
                      </a:lnTo>
                      <a:lnTo>
                        <a:pt x="8" y="1"/>
                      </a:lnTo>
                      <a:lnTo>
                        <a:pt x="9" y="1"/>
                      </a:lnTo>
                      <a:lnTo>
                        <a:pt x="9" y="0"/>
                      </a:lnTo>
                      <a:lnTo>
                        <a:pt x="10" y="0"/>
                      </a:lnTo>
                      <a:lnTo>
                        <a:pt x="10" y="0"/>
                      </a:lnTo>
                      <a:lnTo>
                        <a:pt x="11" y="0"/>
                      </a:lnTo>
                      <a:lnTo>
                        <a:pt x="12" y="0"/>
                      </a:lnTo>
                      <a:lnTo>
                        <a:pt x="12" y="0"/>
                      </a:lnTo>
                      <a:lnTo>
                        <a:pt x="12" y="0"/>
                      </a:lnTo>
                      <a:close/>
                      <a:moveTo>
                        <a:pt x="46" y="50"/>
                      </a:moveTo>
                      <a:lnTo>
                        <a:pt x="181" y="50"/>
                      </a:lnTo>
                      <a:lnTo>
                        <a:pt x="182" y="50"/>
                      </a:lnTo>
                      <a:lnTo>
                        <a:pt x="182" y="50"/>
                      </a:lnTo>
                      <a:lnTo>
                        <a:pt x="183" y="50"/>
                      </a:lnTo>
                      <a:lnTo>
                        <a:pt x="184" y="50"/>
                      </a:lnTo>
                      <a:lnTo>
                        <a:pt x="184" y="50"/>
                      </a:lnTo>
                      <a:lnTo>
                        <a:pt x="185" y="51"/>
                      </a:lnTo>
                      <a:lnTo>
                        <a:pt x="185" y="51"/>
                      </a:lnTo>
                      <a:lnTo>
                        <a:pt x="186" y="51"/>
                      </a:lnTo>
                      <a:lnTo>
                        <a:pt x="186" y="51"/>
                      </a:lnTo>
                      <a:lnTo>
                        <a:pt x="187" y="51"/>
                      </a:lnTo>
                      <a:lnTo>
                        <a:pt x="187" y="52"/>
                      </a:lnTo>
                      <a:lnTo>
                        <a:pt x="188" y="52"/>
                      </a:lnTo>
                      <a:lnTo>
                        <a:pt x="188" y="52"/>
                      </a:lnTo>
                      <a:lnTo>
                        <a:pt x="189" y="53"/>
                      </a:lnTo>
                      <a:lnTo>
                        <a:pt x="189" y="53"/>
                      </a:lnTo>
                      <a:lnTo>
                        <a:pt x="190" y="53"/>
                      </a:lnTo>
                      <a:lnTo>
                        <a:pt x="190" y="54"/>
                      </a:lnTo>
                      <a:lnTo>
                        <a:pt x="190" y="54"/>
                      </a:lnTo>
                      <a:lnTo>
                        <a:pt x="191" y="54"/>
                      </a:lnTo>
                      <a:lnTo>
                        <a:pt x="191" y="55"/>
                      </a:lnTo>
                      <a:lnTo>
                        <a:pt x="191" y="55"/>
                      </a:lnTo>
                      <a:lnTo>
                        <a:pt x="191" y="56"/>
                      </a:lnTo>
                      <a:lnTo>
                        <a:pt x="192" y="56"/>
                      </a:lnTo>
                      <a:lnTo>
                        <a:pt x="192" y="57"/>
                      </a:lnTo>
                      <a:lnTo>
                        <a:pt x="192" y="57"/>
                      </a:lnTo>
                      <a:lnTo>
                        <a:pt x="192" y="58"/>
                      </a:lnTo>
                      <a:lnTo>
                        <a:pt x="192" y="58"/>
                      </a:lnTo>
                      <a:lnTo>
                        <a:pt x="193" y="59"/>
                      </a:lnTo>
                      <a:lnTo>
                        <a:pt x="193" y="60"/>
                      </a:lnTo>
                      <a:lnTo>
                        <a:pt x="193" y="60"/>
                      </a:lnTo>
                      <a:lnTo>
                        <a:pt x="193" y="61"/>
                      </a:lnTo>
                      <a:lnTo>
                        <a:pt x="193" y="61"/>
                      </a:lnTo>
                      <a:lnTo>
                        <a:pt x="193" y="93"/>
                      </a:lnTo>
                      <a:lnTo>
                        <a:pt x="193" y="93"/>
                      </a:lnTo>
                      <a:lnTo>
                        <a:pt x="193" y="94"/>
                      </a:lnTo>
                      <a:lnTo>
                        <a:pt x="193" y="94"/>
                      </a:lnTo>
                      <a:lnTo>
                        <a:pt x="193" y="95"/>
                      </a:lnTo>
                      <a:lnTo>
                        <a:pt x="192" y="95"/>
                      </a:lnTo>
                      <a:lnTo>
                        <a:pt x="192" y="96"/>
                      </a:lnTo>
                      <a:lnTo>
                        <a:pt x="192" y="97"/>
                      </a:lnTo>
                      <a:lnTo>
                        <a:pt x="192" y="97"/>
                      </a:lnTo>
                      <a:lnTo>
                        <a:pt x="192" y="97"/>
                      </a:lnTo>
                      <a:lnTo>
                        <a:pt x="191" y="98"/>
                      </a:lnTo>
                      <a:lnTo>
                        <a:pt x="191" y="98"/>
                      </a:lnTo>
                      <a:lnTo>
                        <a:pt x="191" y="99"/>
                      </a:lnTo>
                      <a:lnTo>
                        <a:pt x="191" y="99"/>
                      </a:lnTo>
                      <a:lnTo>
                        <a:pt x="190" y="100"/>
                      </a:lnTo>
                      <a:lnTo>
                        <a:pt x="190" y="100"/>
                      </a:lnTo>
                      <a:lnTo>
                        <a:pt x="190" y="100"/>
                      </a:lnTo>
                      <a:lnTo>
                        <a:pt x="189" y="101"/>
                      </a:lnTo>
                      <a:lnTo>
                        <a:pt x="189" y="101"/>
                      </a:lnTo>
                      <a:lnTo>
                        <a:pt x="188" y="102"/>
                      </a:lnTo>
                      <a:lnTo>
                        <a:pt x="188" y="102"/>
                      </a:lnTo>
                      <a:lnTo>
                        <a:pt x="187" y="102"/>
                      </a:lnTo>
                      <a:lnTo>
                        <a:pt x="187" y="102"/>
                      </a:lnTo>
                      <a:lnTo>
                        <a:pt x="186" y="103"/>
                      </a:lnTo>
                      <a:lnTo>
                        <a:pt x="186" y="103"/>
                      </a:lnTo>
                      <a:lnTo>
                        <a:pt x="185" y="103"/>
                      </a:lnTo>
                      <a:lnTo>
                        <a:pt x="185" y="103"/>
                      </a:lnTo>
                      <a:lnTo>
                        <a:pt x="184" y="103"/>
                      </a:lnTo>
                      <a:lnTo>
                        <a:pt x="184" y="104"/>
                      </a:lnTo>
                      <a:lnTo>
                        <a:pt x="183" y="104"/>
                      </a:lnTo>
                      <a:lnTo>
                        <a:pt x="182" y="104"/>
                      </a:lnTo>
                      <a:lnTo>
                        <a:pt x="182" y="104"/>
                      </a:lnTo>
                      <a:lnTo>
                        <a:pt x="181" y="104"/>
                      </a:lnTo>
                      <a:lnTo>
                        <a:pt x="46" y="104"/>
                      </a:lnTo>
                      <a:lnTo>
                        <a:pt x="45" y="104"/>
                      </a:lnTo>
                      <a:lnTo>
                        <a:pt x="45" y="104"/>
                      </a:lnTo>
                      <a:lnTo>
                        <a:pt x="44" y="104"/>
                      </a:lnTo>
                      <a:lnTo>
                        <a:pt x="44" y="104"/>
                      </a:lnTo>
                      <a:lnTo>
                        <a:pt x="43" y="103"/>
                      </a:lnTo>
                      <a:lnTo>
                        <a:pt x="43" y="103"/>
                      </a:lnTo>
                      <a:lnTo>
                        <a:pt x="42" y="103"/>
                      </a:lnTo>
                      <a:lnTo>
                        <a:pt x="41" y="103"/>
                      </a:lnTo>
                      <a:lnTo>
                        <a:pt x="41" y="103"/>
                      </a:lnTo>
                      <a:lnTo>
                        <a:pt x="40" y="102"/>
                      </a:lnTo>
                      <a:lnTo>
                        <a:pt x="40" y="102"/>
                      </a:lnTo>
                      <a:lnTo>
                        <a:pt x="39" y="102"/>
                      </a:lnTo>
                      <a:lnTo>
                        <a:pt x="39" y="102"/>
                      </a:lnTo>
                      <a:lnTo>
                        <a:pt x="39" y="101"/>
                      </a:lnTo>
                      <a:lnTo>
                        <a:pt x="38" y="101"/>
                      </a:lnTo>
                      <a:lnTo>
                        <a:pt x="38" y="100"/>
                      </a:lnTo>
                      <a:lnTo>
                        <a:pt x="37" y="100"/>
                      </a:lnTo>
                      <a:lnTo>
                        <a:pt x="37" y="100"/>
                      </a:lnTo>
                      <a:lnTo>
                        <a:pt x="37" y="99"/>
                      </a:lnTo>
                      <a:lnTo>
                        <a:pt x="36" y="99"/>
                      </a:lnTo>
                      <a:lnTo>
                        <a:pt x="36" y="98"/>
                      </a:lnTo>
                      <a:lnTo>
                        <a:pt x="36" y="98"/>
                      </a:lnTo>
                      <a:lnTo>
                        <a:pt x="36" y="97"/>
                      </a:lnTo>
                      <a:lnTo>
                        <a:pt x="35" y="97"/>
                      </a:lnTo>
                      <a:lnTo>
                        <a:pt x="35" y="97"/>
                      </a:lnTo>
                      <a:lnTo>
                        <a:pt x="35" y="96"/>
                      </a:lnTo>
                      <a:lnTo>
                        <a:pt x="35" y="95"/>
                      </a:lnTo>
                      <a:lnTo>
                        <a:pt x="35" y="95"/>
                      </a:lnTo>
                      <a:lnTo>
                        <a:pt x="35" y="94"/>
                      </a:lnTo>
                      <a:lnTo>
                        <a:pt x="34" y="94"/>
                      </a:lnTo>
                      <a:lnTo>
                        <a:pt x="34" y="93"/>
                      </a:lnTo>
                      <a:lnTo>
                        <a:pt x="34" y="93"/>
                      </a:lnTo>
                      <a:lnTo>
                        <a:pt x="34" y="61"/>
                      </a:lnTo>
                      <a:lnTo>
                        <a:pt x="34" y="61"/>
                      </a:lnTo>
                      <a:lnTo>
                        <a:pt x="34" y="60"/>
                      </a:lnTo>
                      <a:lnTo>
                        <a:pt x="35" y="60"/>
                      </a:lnTo>
                      <a:lnTo>
                        <a:pt x="35" y="59"/>
                      </a:lnTo>
                      <a:lnTo>
                        <a:pt x="35" y="58"/>
                      </a:lnTo>
                      <a:lnTo>
                        <a:pt x="35" y="58"/>
                      </a:lnTo>
                      <a:lnTo>
                        <a:pt x="35" y="57"/>
                      </a:lnTo>
                      <a:lnTo>
                        <a:pt x="35" y="57"/>
                      </a:lnTo>
                      <a:lnTo>
                        <a:pt x="36" y="56"/>
                      </a:lnTo>
                      <a:lnTo>
                        <a:pt x="36" y="56"/>
                      </a:lnTo>
                      <a:lnTo>
                        <a:pt x="36" y="55"/>
                      </a:lnTo>
                      <a:lnTo>
                        <a:pt x="36" y="55"/>
                      </a:lnTo>
                      <a:lnTo>
                        <a:pt x="37" y="54"/>
                      </a:lnTo>
                      <a:lnTo>
                        <a:pt x="37" y="54"/>
                      </a:lnTo>
                      <a:lnTo>
                        <a:pt x="37" y="54"/>
                      </a:lnTo>
                      <a:lnTo>
                        <a:pt x="38" y="53"/>
                      </a:lnTo>
                      <a:lnTo>
                        <a:pt x="38" y="53"/>
                      </a:lnTo>
                      <a:lnTo>
                        <a:pt x="39" y="53"/>
                      </a:lnTo>
                      <a:lnTo>
                        <a:pt x="39" y="52"/>
                      </a:lnTo>
                      <a:lnTo>
                        <a:pt x="39" y="52"/>
                      </a:lnTo>
                      <a:lnTo>
                        <a:pt x="40" y="52"/>
                      </a:lnTo>
                      <a:lnTo>
                        <a:pt x="40" y="51"/>
                      </a:lnTo>
                      <a:lnTo>
                        <a:pt x="41" y="51"/>
                      </a:lnTo>
                      <a:lnTo>
                        <a:pt x="41" y="51"/>
                      </a:lnTo>
                      <a:lnTo>
                        <a:pt x="42" y="51"/>
                      </a:lnTo>
                      <a:lnTo>
                        <a:pt x="43" y="51"/>
                      </a:lnTo>
                      <a:lnTo>
                        <a:pt x="43" y="50"/>
                      </a:lnTo>
                      <a:lnTo>
                        <a:pt x="44" y="50"/>
                      </a:lnTo>
                      <a:lnTo>
                        <a:pt x="44" y="50"/>
                      </a:lnTo>
                      <a:lnTo>
                        <a:pt x="45" y="50"/>
                      </a:lnTo>
                      <a:lnTo>
                        <a:pt x="45" y="50"/>
                      </a:lnTo>
                      <a:lnTo>
                        <a:pt x="46" y="50"/>
                      </a:lnTo>
                      <a:lnTo>
                        <a:pt x="46" y="50"/>
                      </a:lnTo>
                      <a:close/>
                      <a:moveTo>
                        <a:pt x="46" y="119"/>
                      </a:moveTo>
                      <a:lnTo>
                        <a:pt x="181" y="119"/>
                      </a:lnTo>
                      <a:lnTo>
                        <a:pt x="182" y="119"/>
                      </a:lnTo>
                      <a:lnTo>
                        <a:pt x="182" y="119"/>
                      </a:lnTo>
                      <a:lnTo>
                        <a:pt x="183" y="119"/>
                      </a:lnTo>
                      <a:lnTo>
                        <a:pt x="184" y="120"/>
                      </a:lnTo>
                      <a:lnTo>
                        <a:pt x="184" y="120"/>
                      </a:lnTo>
                      <a:lnTo>
                        <a:pt x="185" y="120"/>
                      </a:lnTo>
                      <a:lnTo>
                        <a:pt x="185" y="120"/>
                      </a:lnTo>
                      <a:lnTo>
                        <a:pt x="186" y="120"/>
                      </a:lnTo>
                      <a:lnTo>
                        <a:pt x="186" y="120"/>
                      </a:lnTo>
                      <a:lnTo>
                        <a:pt x="187" y="121"/>
                      </a:lnTo>
                      <a:lnTo>
                        <a:pt x="187" y="121"/>
                      </a:lnTo>
                      <a:lnTo>
                        <a:pt x="188" y="121"/>
                      </a:lnTo>
                      <a:lnTo>
                        <a:pt x="188" y="122"/>
                      </a:lnTo>
                      <a:lnTo>
                        <a:pt x="189" y="122"/>
                      </a:lnTo>
                      <a:lnTo>
                        <a:pt x="189" y="122"/>
                      </a:lnTo>
                      <a:lnTo>
                        <a:pt x="190" y="123"/>
                      </a:lnTo>
                      <a:lnTo>
                        <a:pt x="190" y="123"/>
                      </a:lnTo>
                      <a:lnTo>
                        <a:pt x="190" y="123"/>
                      </a:lnTo>
                      <a:lnTo>
                        <a:pt x="191" y="124"/>
                      </a:lnTo>
                      <a:lnTo>
                        <a:pt x="191" y="124"/>
                      </a:lnTo>
                      <a:lnTo>
                        <a:pt x="191" y="125"/>
                      </a:lnTo>
                      <a:lnTo>
                        <a:pt x="191" y="125"/>
                      </a:lnTo>
                      <a:lnTo>
                        <a:pt x="192" y="126"/>
                      </a:lnTo>
                      <a:lnTo>
                        <a:pt x="192" y="126"/>
                      </a:lnTo>
                      <a:lnTo>
                        <a:pt x="192" y="127"/>
                      </a:lnTo>
                      <a:lnTo>
                        <a:pt x="192" y="127"/>
                      </a:lnTo>
                      <a:lnTo>
                        <a:pt x="192" y="128"/>
                      </a:lnTo>
                      <a:lnTo>
                        <a:pt x="193" y="128"/>
                      </a:lnTo>
                      <a:lnTo>
                        <a:pt x="193" y="129"/>
                      </a:lnTo>
                      <a:lnTo>
                        <a:pt x="193" y="129"/>
                      </a:lnTo>
                      <a:lnTo>
                        <a:pt x="193" y="130"/>
                      </a:lnTo>
                      <a:lnTo>
                        <a:pt x="193" y="131"/>
                      </a:lnTo>
                      <a:lnTo>
                        <a:pt x="193" y="162"/>
                      </a:lnTo>
                      <a:lnTo>
                        <a:pt x="193" y="162"/>
                      </a:lnTo>
                      <a:lnTo>
                        <a:pt x="193" y="163"/>
                      </a:lnTo>
                      <a:lnTo>
                        <a:pt x="193" y="164"/>
                      </a:lnTo>
                      <a:lnTo>
                        <a:pt x="193" y="164"/>
                      </a:lnTo>
                      <a:lnTo>
                        <a:pt x="192" y="165"/>
                      </a:lnTo>
                      <a:lnTo>
                        <a:pt x="192" y="165"/>
                      </a:lnTo>
                      <a:lnTo>
                        <a:pt x="192" y="166"/>
                      </a:lnTo>
                      <a:lnTo>
                        <a:pt x="192" y="166"/>
                      </a:lnTo>
                      <a:lnTo>
                        <a:pt x="192" y="167"/>
                      </a:lnTo>
                      <a:lnTo>
                        <a:pt x="191" y="167"/>
                      </a:lnTo>
                      <a:lnTo>
                        <a:pt x="191" y="168"/>
                      </a:lnTo>
                      <a:lnTo>
                        <a:pt x="191" y="168"/>
                      </a:lnTo>
                      <a:lnTo>
                        <a:pt x="191" y="169"/>
                      </a:lnTo>
                      <a:lnTo>
                        <a:pt x="190" y="169"/>
                      </a:lnTo>
                      <a:lnTo>
                        <a:pt x="190" y="169"/>
                      </a:lnTo>
                      <a:lnTo>
                        <a:pt x="190" y="170"/>
                      </a:lnTo>
                      <a:lnTo>
                        <a:pt x="189" y="170"/>
                      </a:lnTo>
                      <a:lnTo>
                        <a:pt x="189" y="171"/>
                      </a:lnTo>
                      <a:lnTo>
                        <a:pt x="188" y="171"/>
                      </a:lnTo>
                      <a:lnTo>
                        <a:pt x="188" y="171"/>
                      </a:lnTo>
                      <a:lnTo>
                        <a:pt x="187" y="171"/>
                      </a:lnTo>
                      <a:lnTo>
                        <a:pt x="187" y="172"/>
                      </a:lnTo>
                      <a:lnTo>
                        <a:pt x="186" y="172"/>
                      </a:lnTo>
                      <a:lnTo>
                        <a:pt x="186" y="172"/>
                      </a:lnTo>
                      <a:lnTo>
                        <a:pt x="185" y="172"/>
                      </a:lnTo>
                      <a:lnTo>
                        <a:pt x="185" y="173"/>
                      </a:lnTo>
                      <a:lnTo>
                        <a:pt x="184" y="173"/>
                      </a:lnTo>
                      <a:lnTo>
                        <a:pt x="184" y="173"/>
                      </a:lnTo>
                      <a:lnTo>
                        <a:pt x="183" y="173"/>
                      </a:lnTo>
                      <a:lnTo>
                        <a:pt x="182" y="173"/>
                      </a:lnTo>
                      <a:lnTo>
                        <a:pt x="182" y="173"/>
                      </a:lnTo>
                      <a:lnTo>
                        <a:pt x="181" y="173"/>
                      </a:lnTo>
                      <a:lnTo>
                        <a:pt x="46" y="173"/>
                      </a:lnTo>
                      <a:lnTo>
                        <a:pt x="45" y="173"/>
                      </a:lnTo>
                      <a:lnTo>
                        <a:pt x="45" y="173"/>
                      </a:lnTo>
                      <a:lnTo>
                        <a:pt x="44" y="173"/>
                      </a:lnTo>
                      <a:lnTo>
                        <a:pt x="44" y="173"/>
                      </a:lnTo>
                      <a:lnTo>
                        <a:pt x="43" y="173"/>
                      </a:lnTo>
                      <a:lnTo>
                        <a:pt x="43" y="173"/>
                      </a:lnTo>
                      <a:lnTo>
                        <a:pt x="42" y="172"/>
                      </a:lnTo>
                      <a:lnTo>
                        <a:pt x="41" y="172"/>
                      </a:lnTo>
                      <a:lnTo>
                        <a:pt x="41" y="172"/>
                      </a:lnTo>
                      <a:lnTo>
                        <a:pt x="40" y="172"/>
                      </a:lnTo>
                      <a:lnTo>
                        <a:pt x="40" y="171"/>
                      </a:lnTo>
                      <a:lnTo>
                        <a:pt x="39" y="171"/>
                      </a:lnTo>
                      <a:lnTo>
                        <a:pt x="39" y="171"/>
                      </a:lnTo>
                      <a:lnTo>
                        <a:pt x="39" y="171"/>
                      </a:lnTo>
                      <a:lnTo>
                        <a:pt x="38" y="170"/>
                      </a:lnTo>
                      <a:lnTo>
                        <a:pt x="38" y="170"/>
                      </a:lnTo>
                      <a:lnTo>
                        <a:pt x="37" y="169"/>
                      </a:lnTo>
                      <a:lnTo>
                        <a:pt x="37" y="169"/>
                      </a:lnTo>
                      <a:lnTo>
                        <a:pt x="37" y="169"/>
                      </a:lnTo>
                      <a:lnTo>
                        <a:pt x="36" y="168"/>
                      </a:lnTo>
                      <a:lnTo>
                        <a:pt x="36" y="168"/>
                      </a:lnTo>
                      <a:lnTo>
                        <a:pt x="36" y="167"/>
                      </a:lnTo>
                      <a:lnTo>
                        <a:pt x="36" y="167"/>
                      </a:lnTo>
                      <a:lnTo>
                        <a:pt x="35" y="166"/>
                      </a:lnTo>
                      <a:lnTo>
                        <a:pt x="35" y="166"/>
                      </a:lnTo>
                      <a:lnTo>
                        <a:pt x="35" y="165"/>
                      </a:lnTo>
                      <a:lnTo>
                        <a:pt x="35" y="165"/>
                      </a:lnTo>
                      <a:lnTo>
                        <a:pt x="35" y="164"/>
                      </a:lnTo>
                      <a:lnTo>
                        <a:pt x="35" y="164"/>
                      </a:lnTo>
                      <a:lnTo>
                        <a:pt x="34" y="163"/>
                      </a:lnTo>
                      <a:lnTo>
                        <a:pt x="34" y="162"/>
                      </a:lnTo>
                      <a:lnTo>
                        <a:pt x="34" y="162"/>
                      </a:lnTo>
                      <a:lnTo>
                        <a:pt x="34" y="131"/>
                      </a:lnTo>
                      <a:lnTo>
                        <a:pt x="34" y="130"/>
                      </a:lnTo>
                      <a:lnTo>
                        <a:pt x="34" y="129"/>
                      </a:lnTo>
                      <a:lnTo>
                        <a:pt x="35" y="129"/>
                      </a:lnTo>
                      <a:lnTo>
                        <a:pt x="35" y="128"/>
                      </a:lnTo>
                      <a:lnTo>
                        <a:pt x="35" y="128"/>
                      </a:lnTo>
                      <a:lnTo>
                        <a:pt x="35" y="127"/>
                      </a:lnTo>
                      <a:lnTo>
                        <a:pt x="35" y="127"/>
                      </a:lnTo>
                      <a:lnTo>
                        <a:pt x="35" y="126"/>
                      </a:lnTo>
                      <a:lnTo>
                        <a:pt x="36" y="126"/>
                      </a:lnTo>
                      <a:lnTo>
                        <a:pt x="36" y="125"/>
                      </a:lnTo>
                      <a:lnTo>
                        <a:pt x="36" y="125"/>
                      </a:lnTo>
                      <a:lnTo>
                        <a:pt x="36" y="124"/>
                      </a:lnTo>
                      <a:lnTo>
                        <a:pt x="37" y="124"/>
                      </a:lnTo>
                      <a:lnTo>
                        <a:pt x="37" y="123"/>
                      </a:lnTo>
                      <a:lnTo>
                        <a:pt x="37" y="123"/>
                      </a:lnTo>
                      <a:lnTo>
                        <a:pt x="38" y="123"/>
                      </a:lnTo>
                      <a:lnTo>
                        <a:pt x="38" y="122"/>
                      </a:lnTo>
                      <a:lnTo>
                        <a:pt x="39" y="122"/>
                      </a:lnTo>
                      <a:lnTo>
                        <a:pt x="39" y="122"/>
                      </a:lnTo>
                      <a:lnTo>
                        <a:pt x="39" y="121"/>
                      </a:lnTo>
                      <a:lnTo>
                        <a:pt x="40" y="121"/>
                      </a:lnTo>
                      <a:lnTo>
                        <a:pt x="40" y="121"/>
                      </a:lnTo>
                      <a:lnTo>
                        <a:pt x="41" y="120"/>
                      </a:lnTo>
                      <a:lnTo>
                        <a:pt x="41" y="120"/>
                      </a:lnTo>
                      <a:lnTo>
                        <a:pt x="42" y="120"/>
                      </a:lnTo>
                      <a:lnTo>
                        <a:pt x="43" y="120"/>
                      </a:lnTo>
                      <a:lnTo>
                        <a:pt x="43" y="120"/>
                      </a:lnTo>
                      <a:lnTo>
                        <a:pt x="44" y="120"/>
                      </a:lnTo>
                      <a:lnTo>
                        <a:pt x="44" y="119"/>
                      </a:lnTo>
                      <a:lnTo>
                        <a:pt x="45" y="119"/>
                      </a:lnTo>
                      <a:lnTo>
                        <a:pt x="45" y="119"/>
                      </a:lnTo>
                      <a:lnTo>
                        <a:pt x="46" y="119"/>
                      </a:lnTo>
                      <a:lnTo>
                        <a:pt x="46" y="119"/>
                      </a:lnTo>
                      <a:close/>
                      <a:moveTo>
                        <a:pt x="46" y="189"/>
                      </a:moveTo>
                      <a:lnTo>
                        <a:pt x="181" y="189"/>
                      </a:lnTo>
                      <a:lnTo>
                        <a:pt x="182" y="189"/>
                      </a:lnTo>
                      <a:lnTo>
                        <a:pt x="182" y="189"/>
                      </a:lnTo>
                      <a:lnTo>
                        <a:pt x="183" y="189"/>
                      </a:lnTo>
                      <a:lnTo>
                        <a:pt x="184" y="189"/>
                      </a:lnTo>
                      <a:lnTo>
                        <a:pt x="184" y="189"/>
                      </a:lnTo>
                      <a:lnTo>
                        <a:pt x="185" y="189"/>
                      </a:lnTo>
                      <a:lnTo>
                        <a:pt x="185" y="189"/>
                      </a:lnTo>
                      <a:lnTo>
                        <a:pt x="186" y="189"/>
                      </a:lnTo>
                      <a:lnTo>
                        <a:pt x="186" y="190"/>
                      </a:lnTo>
                      <a:lnTo>
                        <a:pt x="187" y="190"/>
                      </a:lnTo>
                      <a:lnTo>
                        <a:pt x="187" y="190"/>
                      </a:lnTo>
                      <a:lnTo>
                        <a:pt x="188" y="191"/>
                      </a:lnTo>
                      <a:lnTo>
                        <a:pt x="188" y="191"/>
                      </a:lnTo>
                      <a:lnTo>
                        <a:pt x="189" y="191"/>
                      </a:lnTo>
                      <a:lnTo>
                        <a:pt x="189" y="192"/>
                      </a:lnTo>
                      <a:lnTo>
                        <a:pt x="190" y="192"/>
                      </a:lnTo>
                      <a:lnTo>
                        <a:pt x="190" y="192"/>
                      </a:lnTo>
                      <a:lnTo>
                        <a:pt x="190" y="193"/>
                      </a:lnTo>
                      <a:lnTo>
                        <a:pt x="191" y="193"/>
                      </a:lnTo>
                      <a:lnTo>
                        <a:pt x="191" y="194"/>
                      </a:lnTo>
                      <a:lnTo>
                        <a:pt x="191" y="194"/>
                      </a:lnTo>
                      <a:lnTo>
                        <a:pt x="191" y="195"/>
                      </a:lnTo>
                      <a:lnTo>
                        <a:pt x="192" y="195"/>
                      </a:lnTo>
                      <a:lnTo>
                        <a:pt x="192" y="196"/>
                      </a:lnTo>
                      <a:lnTo>
                        <a:pt x="192" y="196"/>
                      </a:lnTo>
                      <a:lnTo>
                        <a:pt x="192" y="197"/>
                      </a:lnTo>
                      <a:lnTo>
                        <a:pt x="192" y="197"/>
                      </a:lnTo>
                      <a:lnTo>
                        <a:pt x="193" y="198"/>
                      </a:lnTo>
                      <a:lnTo>
                        <a:pt x="193" y="198"/>
                      </a:lnTo>
                      <a:lnTo>
                        <a:pt x="193" y="199"/>
                      </a:lnTo>
                      <a:lnTo>
                        <a:pt x="193" y="199"/>
                      </a:lnTo>
                      <a:lnTo>
                        <a:pt x="193" y="200"/>
                      </a:lnTo>
                      <a:lnTo>
                        <a:pt x="193" y="231"/>
                      </a:lnTo>
                      <a:lnTo>
                        <a:pt x="193" y="232"/>
                      </a:lnTo>
                      <a:lnTo>
                        <a:pt x="193" y="232"/>
                      </a:lnTo>
                      <a:lnTo>
                        <a:pt x="193" y="233"/>
                      </a:lnTo>
                      <a:lnTo>
                        <a:pt x="193" y="233"/>
                      </a:lnTo>
                      <a:lnTo>
                        <a:pt x="192" y="234"/>
                      </a:lnTo>
                      <a:lnTo>
                        <a:pt x="192" y="235"/>
                      </a:lnTo>
                      <a:lnTo>
                        <a:pt x="192" y="235"/>
                      </a:lnTo>
                      <a:lnTo>
                        <a:pt x="192" y="236"/>
                      </a:lnTo>
                      <a:lnTo>
                        <a:pt x="192" y="236"/>
                      </a:lnTo>
                      <a:lnTo>
                        <a:pt x="191" y="237"/>
                      </a:lnTo>
                      <a:lnTo>
                        <a:pt x="191" y="237"/>
                      </a:lnTo>
                      <a:lnTo>
                        <a:pt x="191" y="238"/>
                      </a:lnTo>
                      <a:lnTo>
                        <a:pt x="191" y="238"/>
                      </a:lnTo>
                      <a:lnTo>
                        <a:pt x="190" y="238"/>
                      </a:lnTo>
                      <a:lnTo>
                        <a:pt x="190" y="239"/>
                      </a:lnTo>
                      <a:lnTo>
                        <a:pt x="190" y="239"/>
                      </a:lnTo>
                      <a:lnTo>
                        <a:pt x="189" y="240"/>
                      </a:lnTo>
                      <a:lnTo>
                        <a:pt x="189" y="240"/>
                      </a:lnTo>
                      <a:lnTo>
                        <a:pt x="188" y="240"/>
                      </a:lnTo>
                      <a:lnTo>
                        <a:pt x="188" y="241"/>
                      </a:lnTo>
                      <a:lnTo>
                        <a:pt x="187" y="241"/>
                      </a:lnTo>
                      <a:lnTo>
                        <a:pt x="187" y="241"/>
                      </a:lnTo>
                      <a:lnTo>
                        <a:pt x="186" y="241"/>
                      </a:lnTo>
                      <a:lnTo>
                        <a:pt x="186" y="242"/>
                      </a:lnTo>
                      <a:lnTo>
                        <a:pt x="185" y="242"/>
                      </a:lnTo>
                      <a:lnTo>
                        <a:pt x="185" y="242"/>
                      </a:lnTo>
                      <a:lnTo>
                        <a:pt x="184" y="242"/>
                      </a:lnTo>
                      <a:lnTo>
                        <a:pt x="184" y="242"/>
                      </a:lnTo>
                      <a:lnTo>
                        <a:pt x="183" y="242"/>
                      </a:lnTo>
                      <a:lnTo>
                        <a:pt x="182" y="242"/>
                      </a:lnTo>
                      <a:lnTo>
                        <a:pt x="182" y="242"/>
                      </a:lnTo>
                      <a:lnTo>
                        <a:pt x="181" y="242"/>
                      </a:lnTo>
                      <a:lnTo>
                        <a:pt x="46" y="242"/>
                      </a:lnTo>
                      <a:lnTo>
                        <a:pt x="45" y="242"/>
                      </a:lnTo>
                      <a:lnTo>
                        <a:pt x="45" y="242"/>
                      </a:lnTo>
                      <a:lnTo>
                        <a:pt x="44" y="242"/>
                      </a:lnTo>
                      <a:lnTo>
                        <a:pt x="44" y="242"/>
                      </a:lnTo>
                      <a:lnTo>
                        <a:pt x="43" y="242"/>
                      </a:lnTo>
                      <a:lnTo>
                        <a:pt x="43" y="242"/>
                      </a:lnTo>
                      <a:lnTo>
                        <a:pt x="42" y="242"/>
                      </a:lnTo>
                      <a:lnTo>
                        <a:pt x="41" y="242"/>
                      </a:lnTo>
                      <a:lnTo>
                        <a:pt x="41" y="241"/>
                      </a:lnTo>
                      <a:lnTo>
                        <a:pt x="40" y="241"/>
                      </a:lnTo>
                      <a:lnTo>
                        <a:pt x="40" y="241"/>
                      </a:lnTo>
                      <a:lnTo>
                        <a:pt x="39" y="241"/>
                      </a:lnTo>
                      <a:lnTo>
                        <a:pt x="39" y="240"/>
                      </a:lnTo>
                      <a:lnTo>
                        <a:pt x="39" y="240"/>
                      </a:lnTo>
                      <a:lnTo>
                        <a:pt x="38" y="240"/>
                      </a:lnTo>
                      <a:lnTo>
                        <a:pt x="38" y="239"/>
                      </a:lnTo>
                      <a:lnTo>
                        <a:pt x="37" y="239"/>
                      </a:lnTo>
                      <a:lnTo>
                        <a:pt x="37" y="238"/>
                      </a:lnTo>
                      <a:lnTo>
                        <a:pt x="37" y="238"/>
                      </a:lnTo>
                      <a:lnTo>
                        <a:pt x="36" y="238"/>
                      </a:lnTo>
                      <a:lnTo>
                        <a:pt x="36" y="237"/>
                      </a:lnTo>
                      <a:lnTo>
                        <a:pt x="36" y="237"/>
                      </a:lnTo>
                      <a:lnTo>
                        <a:pt x="36" y="236"/>
                      </a:lnTo>
                      <a:lnTo>
                        <a:pt x="35" y="236"/>
                      </a:lnTo>
                      <a:lnTo>
                        <a:pt x="35" y="235"/>
                      </a:lnTo>
                      <a:lnTo>
                        <a:pt x="35" y="235"/>
                      </a:lnTo>
                      <a:lnTo>
                        <a:pt x="35" y="234"/>
                      </a:lnTo>
                      <a:lnTo>
                        <a:pt x="35" y="233"/>
                      </a:lnTo>
                      <a:lnTo>
                        <a:pt x="35" y="233"/>
                      </a:lnTo>
                      <a:lnTo>
                        <a:pt x="34" y="232"/>
                      </a:lnTo>
                      <a:lnTo>
                        <a:pt x="34" y="232"/>
                      </a:lnTo>
                      <a:lnTo>
                        <a:pt x="34" y="231"/>
                      </a:lnTo>
                      <a:lnTo>
                        <a:pt x="34" y="200"/>
                      </a:lnTo>
                      <a:lnTo>
                        <a:pt x="34" y="199"/>
                      </a:lnTo>
                      <a:lnTo>
                        <a:pt x="34" y="199"/>
                      </a:lnTo>
                      <a:lnTo>
                        <a:pt x="35" y="198"/>
                      </a:lnTo>
                      <a:lnTo>
                        <a:pt x="35" y="198"/>
                      </a:lnTo>
                      <a:lnTo>
                        <a:pt x="35" y="197"/>
                      </a:lnTo>
                      <a:lnTo>
                        <a:pt x="35" y="197"/>
                      </a:lnTo>
                      <a:lnTo>
                        <a:pt x="35" y="196"/>
                      </a:lnTo>
                      <a:lnTo>
                        <a:pt x="35" y="196"/>
                      </a:lnTo>
                      <a:lnTo>
                        <a:pt x="36" y="195"/>
                      </a:lnTo>
                      <a:lnTo>
                        <a:pt x="36" y="195"/>
                      </a:lnTo>
                      <a:lnTo>
                        <a:pt x="36" y="194"/>
                      </a:lnTo>
                      <a:lnTo>
                        <a:pt x="36" y="194"/>
                      </a:lnTo>
                      <a:lnTo>
                        <a:pt x="37" y="193"/>
                      </a:lnTo>
                      <a:lnTo>
                        <a:pt x="37" y="193"/>
                      </a:lnTo>
                      <a:lnTo>
                        <a:pt x="37" y="192"/>
                      </a:lnTo>
                      <a:lnTo>
                        <a:pt x="38" y="192"/>
                      </a:lnTo>
                      <a:lnTo>
                        <a:pt x="38" y="192"/>
                      </a:lnTo>
                      <a:lnTo>
                        <a:pt x="39" y="191"/>
                      </a:lnTo>
                      <a:lnTo>
                        <a:pt x="39" y="191"/>
                      </a:lnTo>
                      <a:lnTo>
                        <a:pt x="39" y="191"/>
                      </a:lnTo>
                      <a:lnTo>
                        <a:pt x="40" y="190"/>
                      </a:lnTo>
                      <a:lnTo>
                        <a:pt x="40" y="190"/>
                      </a:lnTo>
                      <a:lnTo>
                        <a:pt x="41" y="190"/>
                      </a:lnTo>
                      <a:lnTo>
                        <a:pt x="41" y="189"/>
                      </a:lnTo>
                      <a:lnTo>
                        <a:pt x="42" y="189"/>
                      </a:lnTo>
                      <a:lnTo>
                        <a:pt x="43" y="189"/>
                      </a:lnTo>
                      <a:lnTo>
                        <a:pt x="43" y="189"/>
                      </a:lnTo>
                      <a:lnTo>
                        <a:pt x="44" y="189"/>
                      </a:lnTo>
                      <a:lnTo>
                        <a:pt x="44" y="189"/>
                      </a:lnTo>
                      <a:lnTo>
                        <a:pt x="45" y="189"/>
                      </a:lnTo>
                      <a:lnTo>
                        <a:pt x="45" y="189"/>
                      </a:lnTo>
                      <a:lnTo>
                        <a:pt x="46" y="189"/>
                      </a:lnTo>
                      <a:lnTo>
                        <a:pt x="46" y="189"/>
                      </a:lnTo>
                      <a:close/>
                      <a:moveTo>
                        <a:pt x="46" y="258"/>
                      </a:moveTo>
                      <a:lnTo>
                        <a:pt x="181" y="258"/>
                      </a:lnTo>
                      <a:lnTo>
                        <a:pt x="182" y="258"/>
                      </a:lnTo>
                      <a:lnTo>
                        <a:pt x="182" y="258"/>
                      </a:lnTo>
                      <a:lnTo>
                        <a:pt x="183" y="258"/>
                      </a:lnTo>
                      <a:lnTo>
                        <a:pt x="184" y="258"/>
                      </a:lnTo>
                      <a:lnTo>
                        <a:pt x="184" y="258"/>
                      </a:lnTo>
                      <a:lnTo>
                        <a:pt x="185" y="259"/>
                      </a:lnTo>
                      <a:lnTo>
                        <a:pt x="185" y="259"/>
                      </a:lnTo>
                      <a:lnTo>
                        <a:pt x="186" y="259"/>
                      </a:lnTo>
                      <a:lnTo>
                        <a:pt x="186" y="259"/>
                      </a:lnTo>
                      <a:lnTo>
                        <a:pt x="187" y="259"/>
                      </a:lnTo>
                      <a:lnTo>
                        <a:pt x="187" y="260"/>
                      </a:lnTo>
                      <a:lnTo>
                        <a:pt x="188" y="260"/>
                      </a:lnTo>
                      <a:lnTo>
                        <a:pt x="188" y="260"/>
                      </a:lnTo>
                      <a:lnTo>
                        <a:pt x="189" y="261"/>
                      </a:lnTo>
                      <a:lnTo>
                        <a:pt x="189" y="261"/>
                      </a:lnTo>
                      <a:lnTo>
                        <a:pt x="190" y="261"/>
                      </a:lnTo>
                      <a:lnTo>
                        <a:pt x="190" y="262"/>
                      </a:lnTo>
                      <a:lnTo>
                        <a:pt x="190" y="262"/>
                      </a:lnTo>
                      <a:lnTo>
                        <a:pt x="191" y="263"/>
                      </a:lnTo>
                      <a:lnTo>
                        <a:pt x="191" y="263"/>
                      </a:lnTo>
                      <a:lnTo>
                        <a:pt x="191" y="263"/>
                      </a:lnTo>
                      <a:lnTo>
                        <a:pt x="191" y="264"/>
                      </a:lnTo>
                      <a:lnTo>
                        <a:pt x="192" y="264"/>
                      </a:lnTo>
                      <a:lnTo>
                        <a:pt x="192" y="265"/>
                      </a:lnTo>
                      <a:lnTo>
                        <a:pt x="192" y="265"/>
                      </a:lnTo>
                      <a:lnTo>
                        <a:pt x="192" y="266"/>
                      </a:lnTo>
                      <a:lnTo>
                        <a:pt x="192" y="266"/>
                      </a:lnTo>
                      <a:lnTo>
                        <a:pt x="193" y="267"/>
                      </a:lnTo>
                      <a:lnTo>
                        <a:pt x="193" y="268"/>
                      </a:lnTo>
                      <a:lnTo>
                        <a:pt x="193" y="268"/>
                      </a:lnTo>
                      <a:lnTo>
                        <a:pt x="193" y="269"/>
                      </a:lnTo>
                      <a:lnTo>
                        <a:pt x="193" y="269"/>
                      </a:lnTo>
                      <a:lnTo>
                        <a:pt x="193" y="301"/>
                      </a:lnTo>
                      <a:lnTo>
                        <a:pt x="193" y="301"/>
                      </a:lnTo>
                      <a:lnTo>
                        <a:pt x="193" y="302"/>
                      </a:lnTo>
                      <a:lnTo>
                        <a:pt x="193" y="302"/>
                      </a:lnTo>
                      <a:lnTo>
                        <a:pt x="193" y="303"/>
                      </a:lnTo>
                      <a:lnTo>
                        <a:pt x="192" y="303"/>
                      </a:lnTo>
                      <a:lnTo>
                        <a:pt x="192" y="304"/>
                      </a:lnTo>
                      <a:lnTo>
                        <a:pt x="192" y="304"/>
                      </a:lnTo>
                      <a:lnTo>
                        <a:pt x="192" y="305"/>
                      </a:lnTo>
                      <a:lnTo>
                        <a:pt x="192" y="305"/>
                      </a:lnTo>
                      <a:lnTo>
                        <a:pt x="191" y="306"/>
                      </a:lnTo>
                      <a:lnTo>
                        <a:pt x="191" y="306"/>
                      </a:lnTo>
                      <a:lnTo>
                        <a:pt x="191" y="307"/>
                      </a:lnTo>
                      <a:lnTo>
                        <a:pt x="191" y="307"/>
                      </a:lnTo>
                      <a:lnTo>
                        <a:pt x="190" y="308"/>
                      </a:lnTo>
                      <a:lnTo>
                        <a:pt x="190" y="308"/>
                      </a:lnTo>
                      <a:lnTo>
                        <a:pt x="190" y="309"/>
                      </a:lnTo>
                      <a:lnTo>
                        <a:pt x="189" y="309"/>
                      </a:lnTo>
                      <a:lnTo>
                        <a:pt x="189" y="309"/>
                      </a:lnTo>
                      <a:lnTo>
                        <a:pt x="188" y="310"/>
                      </a:lnTo>
                      <a:lnTo>
                        <a:pt x="188" y="310"/>
                      </a:lnTo>
                      <a:lnTo>
                        <a:pt x="187" y="310"/>
                      </a:lnTo>
                      <a:lnTo>
                        <a:pt x="187" y="310"/>
                      </a:lnTo>
                      <a:lnTo>
                        <a:pt x="186" y="311"/>
                      </a:lnTo>
                      <a:lnTo>
                        <a:pt x="186" y="311"/>
                      </a:lnTo>
                      <a:lnTo>
                        <a:pt x="185" y="311"/>
                      </a:lnTo>
                      <a:lnTo>
                        <a:pt x="185" y="311"/>
                      </a:lnTo>
                      <a:lnTo>
                        <a:pt x="184" y="311"/>
                      </a:lnTo>
                      <a:lnTo>
                        <a:pt x="184" y="312"/>
                      </a:lnTo>
                      <a:lnTo>
                        <a:pt x="183" y="312"/>
                      </a:lnTo>
                      <a:lnTo>
                        <a:pt x="182" y="312"/>
                      </a:lnTo>
                      <a:lnTo>
                        <a:pt x="182" y="312"/>
                      </a:lnTo>
                      <a:lnTo>
                        <a:pt x="181" y="312"/>
                      </a:lnTo>
                      <a:lnTo>
                        <a:pt x="46" y="312"/>
                      </a:lnTo>
                      <a:lnTo>
                        <a:pt x="45" y="312"/>
                      </a:lnTo>
                      <a:lnTo>
                        <a:pt x="45" y="312"/>
                      </a:lnTo>
                      <a:lnTo>
                        <a:pt x="44" y="312"/>
                      </a:lnTo>
                      <a:lnTo>
                        <a:pt x="44" y="312"/>
                      </a:lnTo>
                      <a:lnTo>
                        <a:pt x="43" y="311"/>
                      </a:lnTo>
                      <a:lnTo>
                        <a:pt x="43" y="311"/>
                      </a:lnTo>
                      <a:lnTo>
                        <a:pt x="42" y="311"/>
                      </a:lnTo>
                      <a:lnTo>
                        <a:pt x="41" y="311"/>
                      </a:lnTo>
                      <a:lnTo>
                        <a:pt x="41" y="311"/>
                      </a:lnTo>
                      <a:lnTo>
                        <a:pt x="40" y="310"/>
                      </a:lnTo>
                      <a:lnTo>
                        <a:pt x="40" y="310"/>
                      </a:lnTo>
                      <a:lnTo>
                        <a:pt x="39" y="310"/>
                      </a:lnTo>
                      <a:lnTo>
                        <a:pt x="39" y="310"/>
                      </a:lnTo>
                      <a:lnTo>
                        <a:pt x="39" y="309"/>
                      </a:lnTo>
                      <a:lnTo>
                        <a:pt x="38" y="309"/>
                      </a:lnTo>
                      <a:lnTo>
                        <a:pt x="38" y="309"/>
                      </a:lnTo>
                      <a:lnTo>
                        <a:pt x="37" y="308"/>
                      </a:lnTo>
                      <a:lnTo>
                        <a:pt x="37" y="308"/>
                      </a:lnTo>
                      <a:lnTo>
                        <a:pt x="37" y="307"/>
                      </a:lnTo>
                      <a:lnTo>
                        <a:pt x="36" y="307"/>
                      </a:lnTo>
                      <a:lnTo>
                        <a:pt x="36" y="306"/>
                      </a:lnTo>
                      <a:lnTo>
                        <a:pt x="36" y="306"/>
                      </a:lnTo>
                      <a:lnTo>
                        <a:pt x="36" y="305"/>
                      </a:lnTo>
                      <a:lnTo>
                        <a:pt x="35" y="305"/>
                      </a:lnTo>
                      <a:lnTo>
                        <a:pt x="35" y="304"/>
                      </a:lnTo>
                      <a:lnTo>
                        <a:pt x="35" y="304"/>
                      </a:lnTo>
                      <a:lnTo>
                        <a:pt x="35" y="303"/>
                      </a:lnTo>
                      <a:lnTo>
                        <a:pt x="35" y="303"/>
                      </a:lnTo>
                      <a:lnTo>
                        <a:pt x="35" y="302"/>
                      </a:lnTo>
                      <a:lnTo>
                        <a:pt x="34" y="302"/>
                      </a:lnTo>
                      <a:lnTo>
                        <a:pt x="34" y="301"/>
                      </a:lnTo>
                      <a:lnTo>
                        <a:pt x="34" y="301"/>
                      </a:lnTo>
                      <a:lnTo>
                        <a:pt x="34" y="269"/>
                      </a:lnTo>
                      <a:lnTo>
                        <a:pt x="34" y="269"/>
                      </a:lnTo>
                      <a:lnTo>
                        <a:pt x="34" y="268"/>
                      </a:lnTo>
                      <a:lnTo>
                        <a:pt x="35" y="268"/>
                      </a:lnTo>
                      <a:lnTo>
                        <a:pt x="35" y="267"/>
                      </a:lnTo>
                      <a:lnTo>
                        <a:pt x="35" y="266"/>
                      </a:lnTo>
                      <a:lnTo>
                        <a:pt x="35" y="266"/>
                      </a:lnTo>
                      <a:lnTo>
                        <a:pt x="35" y="265"/>
                      </a:lnTo>
                      <a:lnTo>
                        <a:pt x="35" y="265"/>
                      </a:lnTo>
                      <a:lnTo>
                        <a:pt x="36" y="264"/>
                      </a:lnTo>
                      <a:lnTo>
                        <a:pt x="36" y="264"/>
                      </a:lnTo>
                      <a:lnTo>
                        <a:pt x="36" y="263"/>
                      </a:lnTo>
                      <a:lnTo>
                        <a:pt x="36" y="263"/>
                      </a:lnTo>
                      <a:lnTo>
                        <a:pt x="37" y="263"/>
                      </a:lnTo>
                      <a:lnTo>
                        <a:pt x="37" y="262"/>
                      </a:lnTo>
                      <a:lnTo>
                        <a:pt x="37" y="262"/>
                      </a:lnTo>
                      <a:lnTo>
                        <a:pt x="38" y="261"/>
                      </a:lnTo>
                      <a:lnTo>
                        <a:pt x="38" y="261"/>
                      </a:lnTo>
                      <a:lnTo>
                        <a:pt x="39" y="261"/>
                      </a:lnTo>
                      <a:lnTo>
                        <a:pt x="39" y="260"/>
                      </a:lnTo>
                      <a:lnTo>
                        <a:pt x="39" y="260"/>
                      </a:lnTo>
                      <a:lnTo>
                        <a:pt x="40" y="260"/>
                      </a:lnTo>
                      <a:lnTo>
                        <a:pt x="40" y="259"/>
                      </a:lnTo>
                      <a:lnTo>
                        <a:pt x="41" y="259"/>
                      </a:lnTo>
                      <a:lnTo>
                        <a:pt x="41" y="259"/>
                      </a:lnTo>
                      <a:lnTo>
                        <a:pt x="42" y="259"/>
                      </a:lnTo>
                      <a:lnTo>
                        <a:pt x="43" y="259"/>
                      </a:lnTo>
                      <a:lnTo>
                        <a:pt x="43" y="258"/>
                      </a:lnTo>
                      <a:lnTo>
                        <a:pt x="44" y="258"/>
                      </a:lnTo>
                      <a:lnTo>
                        <a:pt x="44" y="258"/>
                      </a:lnTo>
                      <a:lnTo>
                        <a:pt x="45" y="258"/>
                      </a:lnTo>
                      <a:lnTo>
                        <a:pt x="45" y="258"/>
                      </a:lnTo>
                      <a:lnTo>
                        <a:pt x="46" y="258"/>
                      </a:lnTo>
                      <a:lnTo>
                        <a:pt x="46" y="258"/>
                      </a:lnTo>
                      <a:close/>
                      <a:moveTo>
                        <a:pt x="114" y="442"/>
                      </a:moveTo>
                      <a:lnTo>
                        <a:pt x="114" y="442"/>
                      </a:lnTo>
                      <a:lnTo>
                        <a:pt x="115" y="442"/>
                      </a:lnTo>
                      <a:lnTo>
                        <a:pt x="116" y="442"/>
                      </a:lnTo>
                      <a:lnTo>
                        <a:pt x="117" y="442"/>
                      </a:lnTo>
                      <a:lnTo>
                        <a:pt x="117" y="443"/>
                      </a:lnTo>
                      <a:lnTo>
                        <a:pt x="118" y="443"/>
                      </a:lnTo>
                      <a:lnTo>
                        <a:pt x="119" y="443"/>
                      </a:lnTo>
                      <a:lnTo>
                        <a:pt x="119" y="443"/>
                      </a:lnTo>
                      <a:lnTo>
                        <a:pt x="120" y="444"/>
                      </a:lnTo>
                      <a:lnTo>
                        <a:pt x="121" y="444"/>
                      </a:lnTo>
                      <a:lnTo>
                        <a:pt x="121" y="444"/>
                      </a:lnTo>
                      <a:lnTo>
                        <a:pt x="122" y="445"/>
                      </a:lnTo>
                      <a:lnTo>
                        <a:pt x="123" y="445"/>
                      </a:lnTo>
                      <a:lnTo>
                        <a:pt x="123" y="446"/>
                      </a:lnTo>
                      <a:lnTo>
                        <a:pt x="124" y="446"/>
                      </a:lnTo>
                      <a:lnTo>
                        <a:pt x="124" y="447"/>
                      </a:lnTo>
                      <a:lnTo>
                        <a:pt x="125" y="447"/>
                      </a:lnTo>
                      <a:lnTo>
                        <a:pt x="125" y="448"/>
                      </a:lnTo>
                      <a:lnTo>
                        <a:pt x="126" y="448"/>
                      </a:lnTo>
                      <a:lnTo>
                        <a:pt x="126" y="449"/>
                      </a:lnTo>
                      <a:lnTo>
                        <a:pt x="126" y="449"/>
                      </a:lnTo>
                      <a:lnTo>
                        <a:pt x="127" y="450"/>
                      </a:lnTo>
                      <a:lnTo>
                        <a:pt x="127" y="451"/>
                      </a:lnTo>
                      <a:lnTo>
                        <a:pt x="127" y="451"/>
                      </a:lnTo>
                      <a:lnTo>
                        <a:pt x="128" y="452"/>
                      </a:lnTo>
                      <a:lnTo>
                        <a:pt x="128" y="453"/>
                      </a:lnTo>
                      <a:lnTo>
                        <a:pt x="128" y="453"/>
                      </a:lnTo>
                      <a:lnTo>
                        <a:pt x="128" y="454"/>
                      </a:lnTo>
                      <a:lnTo>
                        <a:pt x="128" y="455"/>
                      </a:lnTo>
                      <a:lnTo>
                        <a:pt x="128" y="456"/>
                      </a:lnTo>
                      <a:lnTo>
                        <a:pt x="128" y="456"/>
                      </a:lnTo>
                      <a:lnTo>
                        <a:pt x="128" y="457"/>
                      </a:lnTo>
                      <a:lnTo>
                        <a:pt x="128" y="458"/>
                      </a:lnTo>
                      <a:lnTo>
                        <a:pt x="128" y="459"/>
                      </a:lnTo>
                      <a:lnTo>
                        <a:pt x="128" y="459"/>
                      </a:lnTo>
                      <a:lnTo>
                        <a:pt x="128" y="460"/>
                      </a:lnTo>
                      <a:lnTo>
                        <a:pt x="128" y="461"/>
                      </a:lnTo>
                      <a:lnTo>
                        <a:pt x="128" y="462"/>
                      </a:lnTo>
                      <a:lnTo>
                        <a:pt x="128" y="462"/>
                      </a:lnTo>
                      <a:lnTo>
                        <a:pt x="127" y="463"/>
                      </a:lnTo>
                      <a:lnTo>
                        <a:pt x="127" y="464"/>
                      </a:lnTo>
                      <a:lnTo>
                        <a:pt x="127" y="464"/>
                      </a:lnTo>
                      <a:lnTo>
                        <a:pt x="126" y="465"/>
                      </a:lnTo>
                      <a:lnTo>
                        <a:pt x="126" y="467"/>
                      </a:lnTo>
                      <a:lnTo>
                        <a:pt x="126" y="467"/>
                      </a:lnTo>
                      <a:lnTo>
                        <a:pt x="125" y="468"/>
                      </a:lnTo>
                      <a:lnTo>
                        <a:pt x="125" y="468"/>
                      </a:lnTo>
                      <a:lnTo>
                        <a:pt x="124" y="469"/>
                      </a:lnTo>
                      <a:lnTo>
                        <a:pt x="124" y="469"/>
                      </a:lnTo>
                      <a:lnTo>
                        <a:pt x="123" y="470"/>
                      </a:lnTo>
                      <a:lnTo>
                        <a:pt x="123" y="470"/>
                      </a:lnTo>
                      <a:lnTo>
                        <a:pt x="122" y="471"/>
                      </a:lnTo>
                      <a:lnTo>
                        <a:pt x="121" y="471"/>
                      </a:lnTo>
                      <a:lnTo>
                        <a:pt x="121" y="471"/>
                      </a:lnTo>
                      <a:lnTo>
                        <a:pt x="120" y="472"/>
                      </a:lnTo>
                      <a:lnTo>
                        <a:pt x="119" y="472"/>
                      </a:lnTo>
                      <a:lnTo>
                        <a:pt x="119" y="472"/>
                      </a:lnTo>
                      <a:lnTo>
                        <a:pt x="118" y="472"/>
                      </a:lnTo>
                      <a:lnTo>
                        <a:pt x="117" y="473"/>
                      </a:lnTo>
                      <a:lnTo>
                        <a:pt x="117" y="473"/>
                      </a:lnTo>
                      <a:lnTo>
                        <a:pt x="116" y="473"/>
                      </a:lnTo>
                      <a:lnTo>
                        <a:pt x="115" y="473"/>
                      </a:lnTo>
                      <a:lnTo>
                        <a:pt x="114" y="473"/>
                      </a:lnTo>
                      <a:lnTo>
                        <a:pt x="114" y="473"/>
                      </a:lnTo>
                      <a:lnTo>
                        <a:pt x="113" y="473"/>
                      </a:lnTo>
                      <a:lnTo>
                        <a:pt x="112" y="473"/>
                      </a:lnTo>
                      <a:lnTo>
                        <a:pt x="111" y="473"/>
                      </a:lnTo>
                      <a:lnTo>
                        <a:pt x="111" y="473"/>
                      </a:lnTo>
                      <a:lnTo>
                        <a:pt x="110" y="473"/>
                      </a:lnTo>
                      <a:lnTo>
                        <a:pt x="109" y="472"/>
                      </a:lnTo>
                      <a:lnTo>
                        <a:pt x="109" y="472"/>
                      </a:lnTo>
                      <a:lnTo>
                        <a:pt x="108" y="472"/>
                      </a:lnTo>
                      <a:lnTo>
                        <a:pt x="107" y="472"/>
                      </a:lnTo>
                      <a:lnTo>
                        <a:pt x="107" y="471"/>
                      </a:lnTo>
                      <a:lnTo>
                        <a:pt x="106" y="471"/>
                      </a:lnTo>
                      <a:lnTo>
                        <a:pt x="105" y="471"/>
                      </a:lnTo>
                      <a:lnTo>
                        <a:pt x="105" y="470"/>
                      </a:lnTo>
                      <a:lnTo>
                        <a:pt x="104" y="470"/>
                      </a:lnTo>
                      <a:lnTo>
                        <a:pt x="104" y="469"/>
                      </a:lnTo>
                      <a:lnTo>
                        <a:pt x="103" y="469"/>
                      </a:lnTo>
                      <a:lnTo>
                        <a:pt x="103" y="468"/>
                      </a:lnTo>
                      <a:lnTo>
                        <a:pt x="102" y="468"/>
                      </a:lnTo>
                      <a:lnTo>
                        <a:pt x="102" y="467"/>
                      </a:lnTo>
                      <a:lnTo>
                        <a:pt x="101" y="467"/>
                      </a:lnTo>
                      <a:lnTo>
                        <a:pt x="101" y="465"/>
                      </a:lnTo>
                      <a:lnTo>
                        <a:pt x="101" y="464"/>
                      </a:lnTo>
                      <a:lnTo>
                        <a:pt x="100" y="464"/>
                      </a:lnTo>
                      <a:lnTo>
                        <a:pt x="100" y="463"/>
                      </a:lnTo>
                      <a:lnTo>
                        <a:pt x="100" y="462"/>
                      </a:lnTo>
                      <a:lnTo>
                        <a:pt x="99" y="462"/>
                      </a:lnTo>
                      <a:lnTo>
                        <a:pt x="99" y="461"/>
                      </a:lnTo>
                      <a:lnTo>
                        <a:pt x="99" y="460"/>
                      </a:lnTo>
                      <a:lnTo>
                        <a:pt x="99" y="459"/>
                      </a:lnTo>
                      <a:lnTo>
                        <a:pt x="99" y="459"/>
                      </a:lnTo>
                      <a:lnTo>
                        <a:pt x="99" y="458"/>
                      </a:lnTo>
                      <a:lnTo>
                        <a:pt x="99" y="457"/>
                      </a:lnTo>
                      <a:lnTo>
                        <a:pt x="99" y="456"/>
                      </a:lnTo>
                      <a:lnTo>
                        <a:pt x="99" y="456"/>
                      </a:lnTo>
                      <a:lnTo>
                        <a:pt x="99" y="455"/>
                      </a:lnTo>
                      <a:lnTo>
                        <a:pt x="99" y="454"/>
                      </a:lnTo>
                      <a:lnTo>
                        <a:pt x="99" y="453"/>
                      </a:lnTo>
                      <a:lnTo>
                        <a:pt x="99" y="453"/>
                      </a:lnTo>
                      <a:lnTo>
                        <a:pt x="100" y="452"/>
                      </a:lnTo>
                      <a:lnTo>
                        <a:pt x="100" y="451"/>
                      </a:lnTo>
                      <a:lnTo>
                        <a:pt x="100" y="451"/>
                      </a:lnTo>
                      <a:lnTo>
                        <a:pt x="101" y="450"/>
                      </a:lnTo>
                      <a:lnTo>
                        <a:pt x="101" y="449"/>
                      </a:lnTo>
                      <a:lnTo>
                        <a:pt x="101" y="449"/>
                      </a:lnTo>
                      <a:lnTo>
                        <a:pt x="102" y="448"/>
                      </a:lnTo>
                      <a:lnTo>
                        <a:pt x="102" y="448"/>
                      </a:lnTo>
                      <a:lnTo>
                        <a:pt x="103" y="447"/>
                      </a:lnTo>
                      <a:lnTo>
                        <a:pt x="103" y="447"/>
                      </a:lnTo>
                      <a:lnTo>
                        <a:pt x="104" y="446"/>
                      </a:lnTo>
                      <a:lnTo>
                        <a:pt x="104" y="446"/>
                      </a:lnTo>
                      <a:lnTo>
                        <a:pt x="105" y="445"/>
                      </a:lnTo>
                      <a:lnTo>
                        <a:pt x="105" y="445"/>
                      </a:lnTo>
                      <a:lnTo>
                        <a:pt x="106" y="444"/>
                      </a:lnTo>
                      <a:lnTo>
                        <a:pt x="107" y="444"/>
                      </a:lnTo>
                      <a:lnTo>
                        <a:pt x="107" y="444"/>
                      </a:lnTo>
                      <a:lnTo>
                        <a:pt x="108" y="443"/>
                      </a:lnTo>
                      <a:lnTo>
                        <a:pt x="109" y="443"/>
                      </a:lnTo>
                      <a:lnTo>
                        <a:pt x="109" y="443"/>
                      </a:lnTo>
                      <a:lnTo>
                        <a:pt x="110" y="443"/>
                      </a:lnTo>
                      <a:lnTo>
                        <a:pt x="111" y="442"/>
                      </a:lnTo>
                      <a:lnTo>
                        <a:pt x="111" y="442"/>
                      </a:lnTo>
                      <a:lnTo>
                        <a:pt x="112" y="442"/>
                      </a:lnTo>
                      <a:lnTo>
                        <a:pt x="113" y="442"/>
                      </a:lnTo>
                      <a:lnTo>
                        <a:pt x="114" y="442"/>
                      </a:lnTo>
                      <a:lnTo>
                        <a:pt x="114" y="442"/>
                      </a:lnTo>
                      <a:close/>
                      <a:moveTo>
                        <a:pt x="39" y="391"/>
                      </a:moveTo>
                      <a:lnTo>
                        <a:pt x="188" y="391"/>
                      </a:lnTo>
                      <a:lnTo>
                        <a:pt x="189" y="391"/>
                      </a:lnTo>
                      <a:lnTo>
                        <a:pt x="189" y="391"/>
                      </a:lnTo>
                      <a:lnTo>
                        <a:pt x="189" y="391"/>
                      </a:lnTo>
                      <a:lnTo>
                        <a:pt x="190" y="391"/>
                      </a:lnTo>
                      <a:lnTo>
                        <a:pt x="190" y="392"/>
                      </a:lnTo>
                      <a:lnTo>
                        <a:pt x="190" y="392"/>
                      </a:lnTo>
                      <a:lnTo>
                        <a:pt x="191" y="392"/>
                      </a:lnTo>
                      <a:lnTo>
                        <a:pt x="191" y="392"/>
                      </a:lnTo>
                      <a:lnTo>
                        <a:pt x="191" y="393"/>
                      </a:lnTo>
                      <a:lnTo>
                        <a:pt x="191" y="393"/>
                      </a:lnTo>
                      <a:lnTo>
                        <a:pt x="192" y="393"/>
                      </a:lnTo>
                      <a:lnTo>
                        <a:pt x="192" y="393"/>
                      </a:lnTo>
                      <a:lnTo>
                        <a:pt x="192" y="394"/>
                      </a:lnTo>
                      <a:lnTo>
                        <a:pt x="192" y="394"/>
                      </a:lnTo>
                      <a:lnTo>
                        <a:pt x="192" y="394"/>
                      </a:lnTo>
                      <a:lnTo>
                        <a:pt x="192" y="396"/>
                      </a:lnTo>
                      <a:lnTo>
                        <a:pt x="192" y="399"/>
                      </a:lnTo>
                      <a:lnTo>
                        <a:pt x="192" y="400"/>
                      </a:lnTo>
                      <a:lnTo>
                        <a:pt x="192" y="400"/>
                      </a:lnTo>
                      <a:lnTo>
                        <a:pt x="192" y="400"/>
                      </a:lnTo>
                      <a:lnTo>
                        <a:pt x="192" y="401"/>
                      </a:lnTo>
                      <a:lnTo>
                        <a:pt x="192" y="401"/>
                      </a:lnTo>
                      <a:lnTo>
                        <a:pt x="191" y="402"/>
                      </a:lnTo>
                      <a:lnTo>
                        <a:pt x="191" y="402"/>
                      </a:lnTo>
                      <a:lnTo>
                        <a:pt x="191" y="402"/>
                      </a:lnTo>
                      <a:lnTo>
                        <a:pt x="191" y="402"/>
                      </a:lnTo>
                      <a:lnTo>
                        <a:pt x="190" y="403"/>
                      </a:lnTo>
                      <a:lnTo>
                        <a:pt x="190" y="403"/>
                      </a:lnTo>
                      <a:lnTo>
                        <a:pt x="190" y="403"/>
                      </a:lnTo>
                      <a:lnTo>
                        <a:pt x="189" y="403"/>
                      </a:lnTo>
                      <a:lnTo>
                        <a:pt x="189" y="403"/>
                      </a:lnTo>
                      <a:lnTo>
                        <a:pt x="189" y="403"/>
                      </a:lnTo>
                      <a:lnTo>
                        <a:pt x="188" y="403"/>
                      </a:lnTo>
                      <a:lnTo>
                        <a:pt x="39" y="403"/>
                      </a:lnTo>
                      <a:lnTo>
                        <a:pt x="39" y="403"/>
                      </a:lnTo>
                      <a:lnTo>
                        <a:pt x="38" y="403"/>
                      </a:lnTo>
                      <a:lnTo>
                        <a:pt x="38" y="403"/>
                      </a:lnTo>
                      <a:lnTo>
                        <a:pt x="38" y="403"/>
                      </a:lnTo>
                      <a:lnTo>
                        <a:pt x="37" y="403"/>
                      </a:lnTo>
                      <a:lnTo>
                        <a:pt x="37" y="403"/>
                      </a:lnTo>
                      <a:lnTo>
                        <a:pt x="37" y="402"/>
                      </a:lnTo>
                      <a:lnTo>
                        <a:pt x="36" y="402"/>
                      </a:lnTo>
                      <a:lnTo>
                        <a:pt x="36" y="402"/>
                      </a:lnTo>
                      <a:lnTo>
                        <a:pt x="36" y="402"/>
                      </a:lnTo>
                      <a:lnTo>
                        <a:pt x="36" y="401"/>
                      </a:lnTo>
                      <a:lnTo>
                        <a:pt x="36" y="401"/>
                      </a:lnTo>
                      <a:lnTo>
                        <a:pt x="35" y="400"/>
                      </a:lnTo>
                      <a:lnTo>
                        <a:pt x="35" y="400"/>
                      </a:lnTo>
                      <a:lnTo>
                        <a:pt x="35" y="400"/>
                      </a:lnTo>
                      <a:lnTo>
                        <a:pt x="35" y="399"/>
                      </a:lnTo>
                      <a:lnTo>
                        <a:pt x="35" y="396"/>
                      </a:lnTo>
                      <a:lnTo>
                        <a:pt x="35" y="394"/>
                      </a:lnTo>
                      <a:lnTo>
                        <a:pt x="35" y="394"/>
                      </a:lnTo>
                      <a:lnTo>
                        <a:pt x="35" y="394"/>
                      </a:lnTo>
                      <a:lnTo>
                        <a:pt x="36" y="393"/>
                      </a:lnTo>
                      <a:lnTo>
                        <a:pt x="36" y="393"/>
                      </a:lnTo>
                      <a:lnTo>
                        <a:pt x="36" y="393"/>
                      </a:lnTo>
                      <a:lnTo>
                        <a:pt x="36" y="393"/>
                      </a:lnTo>
                      <a:lnTo>
                        <a:pt x="36" y="392"/>
                      </a:lnTo>
                      <a:lnTo>
                        <a:pt x="37" y="392"/>
                      </a:lnTo>
                      <a:lnTo>
                        <a:pt x="37" y="392"/>
                      </a:lnTo>
                      <a:lnTo>
                        <a:pt x="37" y="392"/>
                      </a:lnTo>
                      <a:lnTo>
                        <a:pt x="38" y="391"/>
                      </a:lnTo>
                      <a:lnTo>
                        <a:pt x="38" y="391"/>
                      </a:lnTo>
                      <a:lnTo>
                        <a:pt x="38" y="391"/>
                      </a:lnTo>
                      <a:lnTo>
                        <a:pt x="39" y="391"/>
                      </a:lnTo>
                      <a:lnTo>
                        <a:pt x="39" y="391"/>
                      </a:lnTo>
                      <a:lnTo>
                        <a:pt x="39" y="391"/>
                      </a:lnTo>
                      <a:close/>
                      <a:moveTo>
                        <a:pt x="39" y="374"/>
                      </a:moveTo>
                      <a:lnTo>
                        <a:pt x="188" y="374"/>
                      </a:lnTo>
                      <a:lnTo>
                        <a:pt x="189" y="374"/>
                      </a:lnTo>
                      <a:lnTo>
                        <a:pt x="189" y="375"/>
                      </a:lnTo>
                      <a:lnTo>
                        <a:pt x="189" y="375"/>
                      </a:lnTo>
                      <a:lnTo>
                        <a:pt x="190" y="375"/>
                      </a:lnTo>
                      <a:lnTo>
                        <a:pt x="190" y="375"/>
                      </a:lnTo>
                      <a:lnTo>
                        <a:pt x="190" y="375"/>
                      </a:lnTo>
                      <a:lnTo>
                        <a:pt x="191" y="375"/>
                      </a:lnTo>
                      <a:lnTo>
                        <a:pt x="191" y="376"/>
                      </a:lnTo>
                      <a:lnTo>
                        <a:pt x="191" y="376"/>
                      </a:lnTo>
                      <a:lnTo>
                        <a:pt x="191" y="376"/>
                      </a:lnTo>
                      <a:lnTo>
                        <a:pt x="192" y="376"/>
                      </a:lnTo>
                      <a:lnTo>
                        <a:pt x="192" y="377"/>
                      </a:lnTo>
                      <a:lnTo>
                        <a:pt x="192" y="377"/>
                      </a:lnTo>
                      <a:lnTo>
                        <a:pt x="192" y="377"/>
                      </a:lnTo>
                      <a:lnTo>
                        <a:pt x="192" y="378"/>
                      </a:lnTo>
                      <a:lnTo>
                        <a:pt x="192" y="378"/>
                      </a:lnTo>
                      <a:lnTo>
                        <a:pt x="192" y="382"/>
                      </a:lnTo>
                      <a:lnTo>
                        <a:pt x="192" y="382"/>
                      </a:lnTo>
                      <a:lnTo>
                        <a:pt x="192" y="382"/>
                      </a:lnTo>
                      <a:lnTo>
                        <a:pt x="192" y="383"/>
                      </a:lnTo>
                      <a:lnTo>
                        <a:pt x="192" y="383"/>
                      </a:lnTo>
                      <a:lnTo>
                        <a:pt x="192" y="384"/>
                      </a:lnTo>
                      <a:lnTo>
                        <a:pt x="191" y="384"/>
                      </a:lnTo>
                      <a:lnTo>
                        <a:pt x="191" y="384"/>
                      </a:lnTo>
                      <a:lnTo>
                        <a:pt x="191" y="384"/>
                      </a:lnTo>
                      <a:lnTo>
                        <a:pt x="191" y="385"/>
                      </a:lnTo>
                      <a:lnTo>
                        <a:pt x="190" y="385"/>
                      </a:lnTo>
                      <a:lnTo>
                        <a:pt x="190" y="385"/>
                      </a:lnTo>
                      <a:lnTo>
                        <a:pt x="190" y="385"/>
                      </a:lnTo>
                      <a:lnTo>
                        <a:pt x="189" y="385"/>
                      </a:lnTo>
                      <a:lnTo>
                        <a:pt x="189" y="385"/>
                      </a:lnTo>
                      <a:lnTo>
                        <a:pt x="189" y="385"/>
                      </a:lnTo>
                      <a:lnTo>
                        <a:pt x="188" y="385"/>
                      </a:lnTo>
                      <a:lnTo>
                        <a:pt x="39" y="385"/>
                      </a:lnTo>
                      <a:lnTo>
                        <a:pt x="39" y="385"/>
                      </a:lnTo>
                      <a:lnTo>
                        <a:pt x="38" y="385"/>
                      </a:lnTo>
                      <a:lnTo>
                        <a:pt x="38" y="385"/>
                      </a:lnTo>
                      <a:lnTo>
                        <a:pt x="38" y="385"/>
                      </a:lnTo>
                      <a:lnTo>
                        <a:pt x="37" y="385"/>
                      </a:lnTo>
                      <a:lnTo>
                        <a:pt x="37" y="385"/>
                      </a:lnTo>
                      <a:lnTo>
                        <a:pt x="37" y="385"/>
                      </a:lnTo>
                      <a:lnTo>
                        <a:pt x="36" y="384"/>
                      </a:lnTo>
                      <a:lnTo>
                        <a:pt x="36" y="384"/>
                      </a:lnTo>
                      <a:lnTo>
                        <a:pt x="36" y="384"/>
                      </a:lnTo>
                      <a:lnTo>
                        <a:pt x="36" y="384"/>
                      </a:lnTo>
                      <a:lnTo>
                        <a:pt x="36" y="383"/>
                      </a:lnTo>
                      <a:lnTo>
                        <a:pt x="35" y="383"/>
                      </a:lnTo>
                      <a:lnTo>
                        <a:pt x="35" y="382"/>
                      </a:lnTo>
                      <a:lnTo>
                        <a:pt x="35" y="382"/>
                      </a:lnTo>
                      <a:lnTo>
                        <a:pt x="35" y="382"/>
                      </a:lnTo>
                      <a:lnTo>
                        <a:pt x="35" y="378"/>
                      </a:lnTo>
                      <a:lnTo>
                        <a:pt x="35" y="378"/>
                      </a:lnTo>
                      <a:lnTo>
                        <a:pt x="35" y="377"/>
                      </a:lnTo>
                      <a:lnTo>
                        <a:pt x="35" y="377"/>
                      </a:lnTo>
                      <a:lnTo>
                        <a:pt x="36" y="377"/>
                      </a:lnTo>
                      <a:lnTo>
                        <a:pt x="36" y="376"/>
                      </a:lnTo>
                      <a:lnTo>
                        <a:pt x="36" y="376"/>
                      </a:lnTo>
                      <a:lnTo>
                        <a:pt x="36" y="376"/>
                      </a:lnTo>
                      <a:lnTo>
                        <a:pt x="36" y="376"/>
                      </a:lnTo>
                      <a:lnTo>
                        <a:pt x="37" y="375"/>
                      </a:lnTo>
                      <a:lnTo>
                        <a:pt x="37" y="375"/>
                      </a:lnTo>
                      <a:lnTo>
                        <a:pt x="37" y="375"/>
                      </a:lnTo>
                      <a:lnTo>
                        <a:pt x="38" y="375"/>
                      </a:lnTo>
                      <a:lnTo>
                        <a:pt x="38" y="375"/>
                      </a:lnTo>
                      <a:lnTo>
                        <a:pt x="38" y="375"/>
                      </a:lnTo>
                      <a:lnTo>
                        <a:pt x="39" y="374"/>
                      </a:lnTo>
                      <a:lnTo>
                        <a:pt x="39" y="374"/>
                      </a:lnTo>
                      <a:lnTo>
                        <a:pt x="39" y="3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endParaRPr lang="en-US" altLang="zh-CN" sz="1200" dirty="0">
                    <a:ln w="0"/>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Freeform 1255"/>
                <p:cNvSpPr>
                  <a:spLocks noEditPoints="1"/>
                </p:cNvSpPr>
                <p:nvPr/>
              </p:nvSpPr>
              <p:spPr bwMode="auto">
                <a:xfrm>
                  <a:off x="6993359" y="2620381"/>
                  <a:ext cx="321869" cy="519383"/>
                </a:xfrm>
                <a:custGeom>
                  <a:avLst/>
                  <a:gdLst>
                    <a:gd name="T0" fmla="*/ 222 w 227"/>
                    <a:gd name="T1" fmla="*/ 2 h 512"/>
                    <a:gd name="T2" fmla="*/ 227 w 227"/>
                    <a:gd name="T3" fmla="*/ 11 h 512"/>
                    <a:gd name="T4" fmla="*/ 226 w 227"/>
                    <a:gd name="T5" fmla="*/ 506 h 512"/>
                    <a:gd name="T6" fmla="*/ 219 w 227"/>
                    <a:gd name="T7" fmla="*/ 511 h 512"/>
                    <a:gd name="T8" fmla="*/ 8 w 227"/>
                    <a:gd name="T9" fmla="*/ 511 h 512"/>
                    <a:gd name="T10" fmla="*/ 2 w 227"/>
                    <a:gd name="T11" fmla="*/ 506 h 512"/>
                    <a:gd name="T12" fmla="*/ 0 w 227"/>
                    <a:gd name="T13" fmla="*/ 11 h 512"/>
                    <a:gd name="T14" fmla="*/ 5 w 227"/>
                    <a:gd name="T15" fmla="*/ 2 h 512"/>
                    <a:gd name="T16" fmla="*/ 46 w 227"/>
                    <a:gd name="T17" fmla="*/ 50 h 512"/>
                    <a:gd name="T18" fmla="*/ 189 w 227"/>
                    <a:gd name="T19" fmla="*/ 53 h 512"/>
                    <a:gd name="T20" fmla="*/ 193 w 227"/>
                    <a:gd name="T21" fmla="*/ 60 h 512"/>
                    <a:gd name="T22" fmla="*/ 191 w 227"/>
                    <a:gd name="T23" fmla="*/ 98 h 512"/>
                    <a:gd name="T24" fmla="*/ 185 w 227"/>
                    <a:gd name="T25" fmla="*/ 103 h 512"/>
                    <a:gd name="T26" fmla="*/ 41 w 227"/>
                    <a:gd name="T27" fmla="*/ 103 h 512"/>
                    <a:gd name="T28" fmla="*/ 36 w 227"/>
                    <a:gd name="T29" fmla="*/ 97 h 512"/>
                    <a:gd name="T30" fmla="*/ 35 w 227"/>
                    <a:gd name="T31" fmla="*/ 58 h 512"/>
                    <a:gd name="T32" fmla="*/ 39 w 227"/>
                    <a:gd name="T33" fmla="*/ 52 h 512"/>
                    <a:gd name="T34" fmla="*/ 181 w 227"/>
                    <a:gd name="T35" fmla="*/ 119 h 512"/>
                    <a:gd name="T36" fmla="*/ 189 w 227"/>
                    <a:gd name="T37" fmla="*/ 122 h 512"/>
                    <a:gd name="T38" fmla="*/ 193 w 227"/>
                    <a:gd name="T39" fmla="*/ 129 h 512"/>
                    <a:gd name="T40" fmla="*/ 191 w 227"/>
                    <a:gd name="T41" fmla="*/ 168 h 512"/>
                    <a:gd name="T42" fmla="*/ 184 w 227"/>
                    <a:gd name="T43" fmla="*/ 173 h 512"/>
                    <a:gd name="T44" fmla="*/ 41 w 227"/>
                    <a:gd name="T45" fmla="*/ 172 h 512"/>
                    <a:gd name="T46" fmla="*/ 35 w 227"/>
                    <a:gd name="T47" fmla="*/ 166 h 512"/>
                    <a:gd name="T48" fmla="*/ 35 w 227"/>
                    <a:gd name="T49" fmla="*/ 127 h 512"/>
                    <a:gd name="T50" fmla="*/ 40 w 227"/>
                    <a:gd name="T51" fmla="*/ 121 h 512"/>
                    <a:gd name="T52" fmla="*/ 182 w 227"/>
                    <a:gd name="T53" fmla="*/ 189 h 512"/>
                    <a:gd name="T54" fmla="*/ 190 w 227"/>
                    <a:gd name="T55" fmla="*/ 192 h 512"/>
                    <a:gd name="T56" fmla="*/ 193 w 227"/>
                    <a:gd name="T57" fmla="*/ 199 h 512"/>
                    <a:gd name="T58" fmla="*/ 191 w 227"/>
                    <a:gd name="T59" fmla="*/ 238 h 512"/>
                    <a:gd name="T60" fmla="*/ 184 w 227"/>
                    <a:gd name="T61" fmla="*/ 242 h 512"/>
                    <a:gd name="T62" fmla="*/ 40 w 227"/>
                    <a:gd name="T63" fmla="*/ 241 h 512"/>
                    <a:gd name="T64" fmla="*/ 35 w 227"/>
                    <a:gd name="T65" fmla="*/ 235 h 512"/>
                    <a:gd name="T66" fmla="*/ 35 w 227"/>
                    <a:gd name="T67" fmla="*/ 196 h 512"/>
                    <a:gd name="T68" fmla="*/ 40 w 227"/>
                    <a:gd name="T69" fmla="*/ 190 h 512"/>
                    <a:gd name="T70" fmla="*/ 182 w 227"/>
                    <a:gd name="T71" fmla="*/ 258 h 512"/>
                    <a:gd name="T72" fmla="*/ 190 w 227"/>
                    <a:gd name="T73" fmla="*/ 262 h 512"/>
                    <a:gd name="T74" fmla="*/ 193 w 227"/>
                    <a:gd name="T75" fmla="*/ 269 h 512"/>
                    <a:gd name="T76" fmla="*/ 190 w 227"/>
                    <a:gd name="T77" fmla="*/ 308 h 512"/>
                    <a:gd name="T78" fmla="*/ 183 w 227"/>
                    <a:gd name="T79" fmla="*/ 312 h 512"/>
                    <a:gd name="T80" fmla="*/ 40 w 227"/>
                    <a:gd name="T81" fmla="*/ 310 h 512"/>
                    <a:gd name="T82" fmla="*/ 35 w 227"/>
                    <a:gd name="T83" fmla="*/ 304 h 512"/>
                    <a:gd name="T84" fmla="*/ 35 w 227"/>
                    <a:gd name="T85" fmla="*/ 265 h 512"/>
                    <a:gd name="T86" fmla="*/ 41 w 227"/>
                    <a:gd name="T87" fmla="*/ 259 h 512"/>
                    <a:gd name="T88" fmla="*/ 117 w 227"/>
                    <a:gd name="T89" fmla="*/ 442 h 512"/>
                    <a:gd name="T90" fmla="*/ 126 w 227"/>
                    <a:gd name="T91" fmla="*/ 448 h 512"/>
                    <a:gd name="T92" fmla="*/ 128 w 227"/>
                    <a:gd name="T93" fmla="*/ 459 h 512"/>
                    <a:gd name="T94" fmla="*/ 124 w 227"/>
                    <a:gd name="T95" fmla="*/ 469 h 512"/>
                    <a:gd name="T96" fmla="*/ 114 w 227"/>
                    <a:gd name="T97" fmla="*/ 473 h 512"/>
                    <a:gd name="T98" fmla="*/ 104 w 227"/>
                    <a:gd name="T99" fmla="*/ 469 h 512"/>
                    <a:gd name="T100" fmla="*/ 99 w 227"/>
                    <a:gd name="T101" fmla="*/ 459 h 512"/>
                    <a:gd name="T102" fmla="*/ 102 w 227"/>
                    <a:gd name="T103" fmla="*/ 448 h 512"/>
                    <a:gd name="T104" fmla="*/ 111 w 227"/>
                    <a:gd name="T105" fmla="*/ 442 h 512"/>
                    <a:gd name="T106" fmla="*/ 191 w 227"/>
                    <a:gd name="T107" fmla="*/ 392 h 512"/>
                    <a:gd name="T108" fmla="*/ 191 w 227"/>
                    <a:gd name="T109" fmla="*/ 402 h 512"/>
                    <a:gd name="T110" fmla="*/ 38 w 227"/>
                    <a:gd name="T111" fmla="*/ 403 h 512"/>
                    <a:gd name="T112" fmla="*/ 35 w 227"/>
                    <a:gd name="T113" fmla="*/ 394 h 512"/>
                    <a:gd name="T114" fmla="*/ 39 w 227"/>
                    <a:gd name="T115" fmla="*/ 391 h 512"/>
                    <a:gd name="T116" fmla="*/ 192 w 227"/>
                    <a:gd name="T117" fmla="*/ 377 h 512"/>
                    <a:gd name="T118" fmla="*/ 190 w 227"/>
                    <a:gd name="T119" fmla="*/ 385 h 512"/>
                    <a:gd name="T120" fmla="*/ 36 w 227"/>
                    <a:gd name="T121" fmla="*/ 384 h 512"/>
                    <a:gd name="T122" fmla="*/ 36 w 227"/>
                    <a:gd name="T12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512">
                      <a:moveTo>
                        <a:pt x="12" y="0"/>
                      </a:moveTo>
                      <a:lnTo>
                        <a:pt x="215" y="0"/>
                      </a:lnTo>
                      <a:lnTo>
                        <a:pt x="216" y="0"/>
                      </a:lnTo>
                      <a:lnTo>
                        <a:pt x="216" y="0"/>
                      </a:lnTo>
                      <a:lnTo>
                        <a:pt x="217" y="0"/>
                      </a:lnTo>
                      <a:lnTo>
                        <a:pt x="217" y="0"/>
                      </a:lnTo>
                      <a:lnTo>
                        <a:pt x="218" y="0"/>
                      </a:lnTo>
                      <a:lnTo>
                        <a:pt x="219" y="1"/>
                      </a:lnTo>
                      <a:lnTo>
                        <a:pt x="219" y="1"/>
                      </a:lnTo>
                      <a:lnTo>
                        <a:pt x="220" y="1"/>
                      </a:lnTo>
                      <a:lnTo>
                        <a:pt x="220" y="1"/>
                      </a:lnTo>
                      <a:lnTo>
                        <a:pt x="221" y="1"/>
                      </a:lnTo>
                      <a:lnTo>
                        <a:pt x="221" y="2"/>
                      </a:lnTo>
                      <a:lnTo>
                        <a:pt x="222" y="2"/>
                      </a:lnTo>
                      <a:lnTo>
                        <a:pt x="222" y="2"/>
                      </a:lnTo>
                      <a:lnTo>
                        <a:pt x="223" y="4"/>
                      </a:lnTo>
                      <a:lnTo>
                        <a:pt x="223" y="4"/>
                      </a:lnTo>
                      <a:lnTo>
                        <a:pt x="224" y="5"/>
                      </a:lnTo>
                      <a:lnTo>
                        <a:pt x="224" y="5"/>
                      </a:lnTo>
                      <a:lnTo>
                        <a:pt x="224" y="5"/>
                      </a:lnTo>
                      <a:lnTo>
                        <a:pt x="225" y="6"/>
                      </a:lnTo>
                      <a:lnTo>
                        <a:pt x="225" y="6"/>
                      </a:lnTo>
                      <a:lnTo>
                        <a:pt x="225" y="7"/>
                      </a:lnTo>
                      <a:lnTo>
                        <a:pt x="226" y="7"/>
                      </a:lnTo>
                      <a:lnTo>
                        <a:pt x="226" y="8"/>
                      </a:lnTo>
                      <a:lnTo>
                        <a:pt x="226" y="8"/>
                      </a:lnTo>
                      <a:lnTo>
                        <a:pt x="226" y="9"/>
                      </a:lnTo>
                      <a:lnTo>
                        <a:pt x="226" y="9"/>
                      </a:lnTo>
                      <a:lnTo>
                        <a:pt x="227" y="10"/>
                      </a:lnTo>
                      <a:lnTo>
                        <a:pt x="227" y="11"/>
                      </a:lnTo>
                      <a:lnTo>
                        <a:pt x="227" y="11"/>
                      </a:lnTo>
                      <a:lnTo>
                        <a:pt x="227" y="12"/>
                      </a:lnTo>
                      <a:lnTo>
                        <a:pt x="227" y="12"/>
                      </a:lnTo>
                      <a:lnTo>
                        <a:pt x="227" y="13"/>
                      </a:lnTo>
                      <a:lnTo>
                        <a:pt x="227" y="499"/>
                      </a:lnTo>
                      <a:lnTo>
                        <a:pt x="227" y="500"/>
                      </a:lnTo>
                      <a:lnTo>
                        <a:pt x="227" y="500"/>
                      </a:lnTo>
                      <a:lnTo>
                        <a:pt x="227" y="502"/>
                      </a:lnTo>
                      <a:lnTo>
                        <a:pt x="227" y="502"/>
                      </a:lnTo>
                      <a:lnTo>
                        <a:pt x="227" y="503"/>
                      </a:lnTo>
                      <a:lnTo>
                        <a:pt x="226" y="503"/>
                      </a:lnTo>
                      <a:lnTo>
                        <a:pt x="226" y="504"/>
                      </a:lnTo>
                      <a:lnTo>
                        <a:pt x="226" y="505"/>
                      </a:lnTo>
                      <a:lnTo>
                        <a:pt x="226" y="505"/>
                      </a:lnTo>
                      <a:lnTo>
                        <a:pt x="226" y="506"/>
                      </a:lnTo>
                      <a:lnTo>
                        <a:pt x="225" y="506"/>
                      </a:lnTo>
                      <a:lnTo>
                        <a:pt x="225" y="507"/>
                      </a:lnTo>
                      <a:lnTo>
                        <a:pt x="225" y="507"/>
                      </a:lnTo>
                      <a:lnTo>
                        <a:pt x="224" y="508"/>
                      </a:lnTo>
                      <a:lnTo>
                        <a:pt x="224" y="508"/>
                      </a:lnTo>
                      <a:lnTo>
                        <a:pt x="224" y="508"/>
                      </a:lnTo>
                      <a:lnTo>
                        <a:pt x="223" y="509"/>
                      </a:lnTo>
                      <a:lnTo>
                        <a:pt x="223" y="509"/>
                      </a:lnTo>
                      <a:lnTo>
                        <a:pt x="222" y="510"/>
                      </a:lnTo>
                      <a:lnTo>
                        <a:pt x="222" y="510"/>
                      </a:lnTo>
                      <a:lnTo>
                        <a:pt x="221" y="510"/>
                      </a:lnTo>
                      <a:lnTo>
                        <a:pt x="221" y="511"/>
                      </a:lnTo>
                      <a:lnTo>
                        <a:pt x="220" y="511"/>
                      </a:lnTo>
                      <a:lnTo>
                        <a:pt x="220" y="511"/>
                      </a:lnTo>
                      <a:lnTo>
                        <a:pt x="219" y="511"/>
                      </a:lnTo>
                      <a:lnTo>
                        <a:pt x="219" y="511"/>
                      </a:lnTo>
                      <a:lnTo>
                        <a:pt x="218" y="512"/>
                      </a:lnTo>
                      <a:lnTo>
                        <a:pt x="217" y="512"/>
                      </a:lnTo>
                      <a:lnTo>
                        <a:pt x="217" y="512"/>
                      </a:lnTo>
                      <a:lnTo>
                        <a:pt x="216" y="512"/>
                      </a:lnTo>
                      <a:lnTo>
                        <a:pt x="216" y="512"/>
                      </a:lnTo>
                      <a:lnTo>
                        <a:pt x="215" y="512"/>
                      </a:lnTo>
                      <a:lnTo>
                        <a:pt x="12" y="512"/>
                      </a:lnTo>
                      <a:lnTo>
                        <a:pt x="12" y="512"/>
                      </a:lnTo>
                      <a:lnTo>
                        <a:pt x="11" y="512"/>
                      </a:lnTo>
                      <a:lnTo>
                        <a:pt x="10" y="512"/>
                      </a:lnTo>
                      <a:lnTo>
                        <a:pt x="10" y="512"/>
                      </a:lnTo>
                      <a:lnTo>
                        <a:pt x="9" y="512"/>
                      </a:lnTo>
                      <a:lnTo>
                        <a:pt x="9" y="511"/>
                      </a:lnTo>
                      <a:lnTo>
                        <a:pt x="8" y="511"/>
                      </a:lnTo>
                      <a:lnTo>
                        <a:pt x="8" y="511"/>
                      </a:lnTo>
                      <a:lnTo>
                        <a:pt x="7" y="511"/>
                      </a:lnTo>
                      <a:lnTo>
                        <a:pt x="7" y="511"/>
                      </a:lnTo>
                      <a:lnTo>
                        <a:pt x="6" y="510"/>
                      </a:lnTo>
                      <a:lnTo>
                        <a:pt x="6" y="510"/>
                      </a:lnTo>
                      <a:lnTo>
                        <a:pt x="5" y="510"/>
                      </a:lnTo>
                      <a:lnTo>
                        <a:pt x="5" y="509"/>
                      </a:lnTo>
                      <a:lnTo>
                        <a:pt x="4" y="509"/>
                      </a:lnTo>
                      <a:lnTo>
                        <a:pt x="4" y="508"/>
                      </a:lnTo>
                      <a:lnTo>
                        <a:pt x="3" y="508"/>
                      </a:lnTo>
                      <a:lnTo>
                        <a:pt x="3" y="508"/>
                      </a:lnTo>
                      <a:lnTo>
                        <a:pt x="3" y="507"/>
                      </a:lnTo>
                      <a:lnTo>
                        <a:pt x="2" y="507"/>
                      </a:lnTo>
                      <a:lnTo>
                        <a:pt x="2" y="506"/>
                      </a:lnTo>
                      <a:lnTo>
                        <a:pt x="2" y="506"/>
                      </a:lnTo>
                      <a:lnTo>
                        <a:pt x="1" y="505"/>
                      </a:lnTo>
                      <a:lnTo>
                        <a:pt x="1" y="505"/>
                      </a:lnTo>
                      <a:lnTo>
                        <a:pt x="1" y="504"/>
                      </a:lnTo>
                      <a:lnTo>
                        <a:pt x="1" y="503"/>
                      </a:lnTo>
                      <a:lnTo>
                        <a:pt x="1" y="503"/>
                      </a:lnTo>
                      <a:lnTo>
                        <a:pt x="0" y="502"/>
                      </a:lnTo>
                      <a:lnTo>
                        <a:pt x="0" y="502"/>
                      </a:lnTo>
                      <a:lnTo>
                        <a:pt x="0" y="500"/>
                      </a:lnTo>
                      <a:lnTo>
                        <a:pt x="0" y="500"/>
                      </a:lnTo>
                      <a:lnTo>
                        <a:pt x="0" y="499"/>
                      </a:lnTo>
                      <a:lnTo>
                        <a:pt x="0" y="13"/>
                      </a:lnTo>
                      <a:lnTo>
                        <a:pt x="0" y="12"/>
                      </a:lnTo>
                      <a:lnTo>
                        <a:pt x="0" y="12"/>
                      </a:lnTo>
                      <a:lnTo>
                        <a:pt x="0" y="11"/>
                      </a:lnTo>
                      <a:lnTo>
                        <a:pt x="0" y="11"/>
                      </a:lnTo>
                      <a:lnTo>
                        <a:pt x="1" y="10"/>
                      </a:lnTo>
                      <a:lnTo>
                        <a:pt x="1" y="9"/>
                      </a:lnTo>
                      <a:lnTo>
                        <a:pt x="1" y="9"/>
                      </a:lnTo>
                      <a:lnTo>
                        <a:pt x="1" y="8"/>
                      </a:lnTo>
                      <a:lnTo>
                        <a:pt x="1" y="8"/>
                      </a:lnTo>
                      <a:lnTo>
                        <a:pt x="2" y="7"/>
                      </a:lnTo>
                      <a:lnTo>
                        <a:pt x="2" y="7"/>
                      </a:lnTo>
                      <a:lnTo>
                        <a:pt x="2" y="6"/>
                      </a:lnTo>
                      <a:lnTo>
                        <a:pt x="3" y="6"/>
                      </a:lnTo>
                      <a:lnTo>
                        <a:pt x="3" y="5"/>
                      </a:lnTo>
                      <a:lnTo>
                        <a:pt x="3" y="5"/>
                      </a:lnTo>
                      <a:lnTo>
                        <a:pt x="4" y="5"/>
                      </a:lnTo>
                      <a:lnTo>
                        <a:pt x="4" y="4"/>
                      </a:lnTo>
                      <a:lnTo>
                        <a:pt x="5" y="4"/>
                      </a:lnTo>
                      <a:lnTo>
                        <a:pt x="5" y="2"/>
                      </a:lnTo>
                      <a:lnTo>
                        <a:pt x="6" y="2"/>
                      </a:lnTo>
                      <a:lnTo>
                        <a:pt x="6" y="2"/>
                      </a:lnTo>
                      <a:lnTo>
                        <a:pt x="7" y="1"/>
                      </a:lnTo>
                      <a:lnTo>
                        <a:pt x="7" y="1"/>
                      </a:lnTo>
                      <a:lnTo>
                        <a:pt x="8" y="1"/>
                      </a:lnTo>
                      <a:lnTo>
                        <a:pt x="8" y="1"/>
                      </a:lnTo>
                      <a:lnTo>
                        <a:pt x="9" y="1"/>
                      </a:lnTo>
                      <a:lnTo>
                        <a:pt x="9" y="0"/>
                      </a:lnTo>
                      <a:lnTo>
                        <a:pt x="10" y="0"/>
                      </a:lnTo>
                      <a:lnTo>
                        <a:pt x="10" y="0"/>
                      </a:lnTo>
                      <a:lnTo>
                        <a:pt x="11" y="0"/>
                      </a:lnTo>
                      <a:lnTo>
                        <a:pt x="12" y="0"/>
                      </a:lnTo>
                      <a:lnTo>
                        <a:pt x="12" y="0"/>
                      </a:lnTo>
                      <a:lnTo>
                        <a:pt x="12" y="0"/>
                      </a:lnTo>
                      <a:close/>
                      <a:moveTo>
                        <a:pt x="46" y="50"/>
                      </a:moveTo>
                      <a:lnTo>
                        <a:pt x="181" y="50"/>
                      </a:lnTo>
                      <a:lnTo>
                        <a:pt x="182" y="50"/>
                      </a:lnTo>
                      <a:lnTo>
                        <a:pt x="182" y="50"/>
                      </a:lnTo>
                      <a:lnTo>
                        <a:pt x="183" y="50"/>
                      </a:lnTo>
                      <a:lnTo>
                        <a:pt x="184" y="50"/>
                      </a:lnTo>
                      <a:lnTo>
                        <a:pt x="184" y="50"/>
                      </a:lnTo>
                      <a:lnTo>
                        <a:pt x="185" y="51"/>
                      </a:lnTo>
                      <a:lnTo>
                        <a:pt x="185" y="51"/>
                      </a:lnTo>
                      <a:lnTo>
                        <a:pt x="186" y="51"/>
                      </a:lnTo>
                      <a:lnTo>
                        <a:pt x="186" y="51"/>
                      </a:lnTo>
                      <a:lnTo>
                        <a:pt x="187" y="51"/>
                      </a:lnTo>
                      <a:lnTo>
                        <a:pt x="187" y="52"/>
                      </a:lnTo>
                      <a:lnTo>
                        <a:pt x="188" y="52"/>
                      </a:lnTo>
                      <a:lnTo>
                        <a:pt x="188" y="52"/>
                      </a:lnTo>
                      <a:lnTo>
                        <a:pt x="189" y="53"/>
                      </a:lnTo>
                      <a:lnTo>
                        <a:pt x="189" y="53"/>
                      </a:lnTo>
                      <a:lnTo>
                        <a:pt x="190" y="53"/>
                      </a:lnTo>
                      <a:lnTo>
                        <a:pt x="190" y="54"/>
                      </a:lnTo>
                      <a:lnTo>
                        <a:pt x="190" y="54"/>
                      </a:lnTo>
                      <a:lnTo>
                        <a:pt x="191" y="54"/>
                      </a:lnTo>
                      <a:lnTo>
                        <a:pt x="191" y="55"/>
                      </a:lnTo>
                      <a:lnTo>
                        <a:pt x="191" y="55"/>
                      </a:lnTo>
                      <a:lnTo>
                        <a:pt x="191" y="56"/>
                      </a:lnTo>
                      <a:lnTo>
                        <a:pt x="192" y="56"/>
                      </a:lnTo>
                      <a:lnTo>
                        <a:pt x="192" y="57"/>
                      </a:lnTo>
                      <a:lnTo>
                        <a:pt x="192" y="57"/>
                      </a:lnTo>
                      <a:lnTo>
                        <a:pt x="192" y="58"/>
                      </a:lnTo>
                      <a:lnTo>
                        <a:pt x="192" y="58"/>
                      </a:lnTo>
                      <a:lnTo>
                        <a:pt x="193" y="59"/>
                      </a:lnTo>
                      <a:lnTo>
                        <a:pt x="193" y="60"/>
                      </a:lnTo>
                      <a:lnTo>
                        <a:pt x="193" y="60"/>
                      </a:lnTo>
                      <a:lnTo>
                        <a:pt x="193" y="61"/>
                      </a:lnTo>
                      <a:lnTo>
                        <a:pt x="193" y="61"/>
                      </a:lnTo>
                      <a:lnTo>
                        <a:pt x="193" y="93"/>
                      </a:lnTo>
                      <a:lnTo>
                        <a:pt x="193" y="93"/>
                      </a:lnTo>
                      <a:lnTo>
                        <a:pt x="193" y="94"/>
                      </a:lnTo>
                      <a:lnTo>
                        <a:pt x="193" y="94"/>
                      </a:lnTo>
                      <a:lnTo>
                        <a:pt x="193" y="95"/>
                      </a:lnTo>
                      <a:lnTo>
                        <a:pt x="192" y="95"/>
                      </a:lnTo>
                      <a:lnTo>
                        <a:pt x="192" y="96"/>
                      </a:lnTo>
                      <a:lnTo>
                        <a:pt x="192" y="97"/>
                      </a:lnTo>
                      <a:lnTo>
                        <a:pt x="192" y="97"/>
                      </a:lnTo>
                      <a:lnTo>
                        <a:pt x="192" y="97"/>
                      </a:lnTo>
                      <a:lnTo>
                        <a:pt x="191" y="98"/>
                      </a:lnTo>
                      <a:lnTo>
                        <a:pt x="191" y="98"/>
                      </a:lnTo>
                      <a:lnTo>
                        <a:pt x="191" y="99"/>
                      </a:lnTo>
                      <a:lnTo>
                        <a:pt x="191" y="99"/>
                      </a:lnTo>
                      <a:lnTo>
                        <a:pt x="190" y="100"/>
                      </a:lnTo>
                      <a:lnTo>
                        <a:pt x="190" y="100"/>
                      </a:lnTo>
                      <a:lnTo>
                        <a:pt x="190" y="100"/>
                      </a:lnTo>
                      <a:lnTo>
                        <a:pt x="189" y="101"/>
                      </a:lnTo>
                      <a:lnTo>
                        <a:pt x="189" y="101"/>
                      </a:lnTo>
                      <a:lnTo>
                        <a:pt x="188" y="102"/>
                      </a:lnTo>
                      <a:lnTo>
                        <a:pt x="188" y="102"/>
                      </a:lnTo>
                      <a:lnTo>
                        <a:pt x="187" y="102"/>
                      </a:lnTo>
                      <a:lnTo>
                        <a:pt x="187" y="102"/>
                      </a:lnTo>
                      <a:lnTo>
                        <a:pt x="186" y="103"/>
                      </a:lnTo>
                      <a:lnTo>
                        <a:pt x="186" y="103"/>
                      </a:lnTo>
                      <a:lnTo>
                        <a:pt x="185" y="103"/>
                      </a:lnTo>
                      <a:lnTo>
                        <a:pt x="185" y="103"/>
                      </a:lnTo>
                      <a:lnTo>
                        <a:pt x="184" y="103"/>
                      </a:lnTo>
                      <a:lnTo>
                        <a:pt x="184" y="104"/>
                      </a:lnTo>
                      <a:lnTo>
                        <a:pt x="183" y="104"/>
                      </a:lnTo>
                      <a:lnTo>
                        <a:pt x="182" y="104"/>
                      </a:lnTo>
                      <a:lnTo>
                        <a:pt x="182" y="104"/>
                      </a:lnTo>
                      <a:lnTo>
                        <a:pt x="181" y="104"/>
                      </a:lnTo>
                      <a:lnTo>
                        <a:pt x="46" y="104"/>
                      </a:lnTo>
                      <a:lnTo>
                        <a:pt x="45" y="104"/>
                      </a:lnTo>
                      <a:lnTo>
                        <a:pt x="45" y="104"/>
                      </a:lnTo>
                      <a:lnTo>
                        <a:pt x="44" y="104"/>
                      </a:lnTo>
                      <a:lnTo>
                        <a:pt x="44" y="104"/>
                      </a:lnTo>
                      <a:lnTo>
                        <a:pt x="43" y="103"/>
                      </a:lnTo>
                      <a:lnTo>
                        <a:pt x="43" y="103"/>
                      </a:lnTo>
                      <a:lnTo>
                        <a:pt x="42" y="103"/>
                      </a:lnTo>
                      <a:lnTo>
                        <a:pt x="41" y="103"/>
                      </a:lnTo>
                      <a:lnTo>
                        <a:pt x="41" y="103"/>
                      </a:lnTo>
                      <a:lnTo>
                        <a:pt x="40" y="102"/>
                      </a:lnTo>
                      <a:lnTo>
                        <a:pt x="40" y="102"/>
                      </a:lnTo>
                      <a:lnTo>
                        <a:pt x="39" y="102"/>
                      </a:lnTo>
                      <a:lnTo>
                        <a:pt x="39" y="102"/>
                      </a:lnTo>
                      <a:lnTo>
                        <a:pt x="39" y="101"/>
                      </a:lnTo>
                      <a:lnTo>
                        <a:pt x="38" y="101"/>
                      </a:lnTo>
                      <a:lnTo>
                        <a:pt x="38" y="100"/>
                      </a:lnTo>
                      <a:lnTo>
                        <a:pt x="37" y="100"/>
                      </a:lnTo>
                      <a:lnTo>
                        <a:pt x="37" y="100"/>
                      </a:lnTo>
                      <a:lnTo>
                        <a:pt x="37" y="99"/>
                      </a:lnTo>
                      <a:lnTo>
                        <a:pt x="36" y="99"/>
                      </a:lnTo>
                      <a:lnTo>
                        <a:pt x="36" y="98"/>
                      </a:lnTo>
                      <a:lnTo>
                        <a:pt x="36" y="98"/>
                      </a:lnTo>
                      <a:lnTo>
                        <a:pt x="36" y="97"/>
                      </a:lnTo>
                      <a:lnTo>
                        <a:pt x="35" y="97"/>
                      </a:lnTo>
                      <a:lnTo>
                        <a:pt x="35" y="97"/>
                      </a:lnTo>
                      <a:lnTo>
                        <a:pt x="35" y="96"/>
                      </a:lnTo>
                      <a:lnTo>
                        <a:pt x="35" y="95"/>
                      </a:lnTo>
                      <a:lnTo>
                        <a:pt x="35" y="95"/>
                      </a:lnTo>
                      <a:lnTo>
                        <a:pt x="35" y="94"/>
                      </a:lnTo>
                      <a:lnTo>
                        <a:pt x="34" y="94"/>
                      </a:lnTo>
                      <a:lnTo>
                        <a:pt x="34" y="93"/>
                      </a:lnTo>
                      <a:lnTo>
                        <a:pt x="34" y="93"/>
                      </a:lnTo>
                      <a:lnTo>
                        <a:pt x="34" y="61"/>
                      </a:lnTo>
                      <a:lnTo>
                        <a:pt x="34" y="61"/>
                      </a:lnTo>
                      <a:lnTo>
                        <a:pt x="34" y="60"/>
                      </a:lnTo>
                      <a:lnTo>
                        <a:pt x="35" y="60"/>
                      </a:lnTo>
                      <a:lnTo>
                        <a:pt x="35" y="59"/>
                      </a:lnTo>
                      <a:lnTo>
                        <a:pt x="35" y="58"/>
                      </a:lnTo>
                      <a:lnTo>
                        <a:pt x="35" y="58"/>
                      </a:lnTo>
                      <a:lnTo>
                        <a:pt x="35" y="57"/>
                      </a:lnTo>
                      <a:lnTo>
                        <a:pt x="35" y="57"/>
                      </a:lnTo>
                      <a:lnTo>
                        <a:pt x="36" y="56"/>
                      </a:lnTo>
                      <a:lnTo>
                        <a:pt x="36" y="56"/>
                      </a:lnTo>
                      <a:lnTo>
                        <a:pt x="36" y="55"/>
                      </a:lnTo>
                      <a:lnTo>
                        <a:pt x="36" y="55"/>
                      </a:lnTo>
                      <a:lnTo>
                        <a:pt x="37" y="54"/>
                      </a:lnTo>
                      <a:lnTo>
                        <a:pt x="37" y="54"/>
                      </a:lnTo>
                      <a:lnTo>
                        <a:pt x="37" y="54"/>
                      </a:lnTo>
                      <a:lnTo>
                        <a:pt x="38" y="53"/>
                      </a:lnTo>
                      <a:lnTo>
                        <a:pt x="38" y="53"/>
                      </a:lnTo>
                      <a:lnTo>
                        <a:pt x="39" y="53"/>
                      </a:lnTo>
                      <a:lnTo>
                        <a:pt x="39" y="52"/>
                      </a:lnTo>
                      <a:lnTo>
                        <a:pt x="39" y="52"/>
                      </a:lnTo>
                      <a:lnTo>
                        <a:pt x="40" y="52"/>
                      </a:lnTo>
                      <a:lnTo>
                        <a:pt x="40" y="51"/>
                      </a:lnTo>
                      <a:lnTo>
                        <a:pt x="41" y="51"/>
                      </a:lnTo>
                      <a:lnTo>
                        <a:pt x="41" y="51"/>
                      </a:lnTo>
                      <a:lnTo>
                        <a:pt x="42" y="51"/>
                      </a:lnTo>
                      <a:lnTo>
                        <a:pt x="43" y="51"/>
                      </a:lnTo>
                      <a:lnTo>
                        <a:pt x="43" y="50"/>
                      </a:lnTo>
                      <a:lnTo>
                        <a:pt x="44" y="50"/>
                      </a:lnTo>
                      <a:lnTo>
                        <a:pt x="44" y="50"/>
                      </a:lnTo>
                      <a:lnTo>
                        <a:pt x="45" y="50"/>
                      </a:lnTo>
                      <a:lnTo>
                        <a:pt x="45" y="50"/>
                      </a:lnTo>
                      <a:lnTo>
                        <a:pt x="46" y="50"/>
                      </a:lnTo>
                      <a:lnTo>
                        <a:pt x="46" y="50"/>
                      </a:lnTo>
                      <a:close/>
                      <a:moveTo>
                        <a:pt x="46" y="119"/>
                      </a:moveTo>
                      <a:lnTo>
                        <a:pt x="181" y="119"/>
                      </a:lnTo>
                      <a:lnTo>
                        <a:pt x="182" y="119"/>
                      </a:lnTo>
                      <a:lnTo>
                        <a:pt x="182" y="119"/>
                      </a:lnTo>
                      <a:lnTo>
                        <a:pt x="183" y="119"/>
                      </a:lnTo>
                      <a:lnTo>
                        <a:pt x="184" y="120"/>
                      </a:lnTo>
                      <a:lnTo>
                        <a:pt x="184" y="120"/>
                      </a:lnTo>
                      <a:lnTo>
                        <a:pt x="185" y="120"/>
                      </a:lnTo>
                      <a:lnTo>
                        <a:pt x="185" y="120"/>
                      </a:lnTo>
                      <a:lnTo>
                        <a:pt x="186" y="120"/>
                      </a:lnTo>
                      <a:lnTo>
                        <a:pt x="186" y="120"/>
                      </a:lnTo>
                      <a:lnTo>
                        <a:pt x="187" y="121"/>
                      </a:lnTo>
                      <a:lnTo>
                        <a:pt x="187" y="121"/>
                      </a:lnTo>
                      <a:lnTo>
                        <a:pt x="188" y="121"/>
                      </a:lnTo>
                      <a:lnTo>
                        <a:pt x="188" y="122"/>
                      </a:lnTo>
                      <a:lnTo>
                        <a:pt x="189" y="122"/>
                      </a:lnTo>
                      <a:lnTo>
                        <a:pt x="189" y="122"/>
                      </a:lnTo>
                      <a:lnTo>
                        <a:pt x="190" y="123"/>
                      </a:lnTo>
                      <a:lnTo>
                        <a:pt x="190" y="123"/>
                      </a:lnTo>
                      <a:lnTo>
                        <a:pt x="190" y="123"/>
                      </a:lnTo>
                      <a:lnTo>
                        <a:pt x="191" y="124"/>
                      </a:lnTo>
                      <a:lnTo>
                        <a:pt x="191" y="124"/>
                      </a:lnTo>
                      <a:lnTo>
                        <a:pt x="191" y="125"/>
                      </a:lnTo>
                      <a:lnTo>
                        <a:pt x="191" y="125"/>
                      </a:lnTo>
                      <a:lnTo>
                        <a:pt x="192" y="126"/>
                      </a:lnTo>
                      <a:lnTo>
                        <a:pt x="192" y="126"/>
                      </a:lnTo>
                      <a:lnTo>
                        <a:pt x="192" y="127"/>
                      </a:lnTo>
                      <a:lnTo>
                        <a:pt x="192" y="127"/>
                      </a:lnTo>
                      <a:lnTo>
                        <a:pt x="192" y="128"/>
                      </a:lnTo>
                      <a:lnTo>
                        <a:pt x="193" y="128"/>
                      </a:lnTo>
                      <a:lnTo>
                        <a:pt x="193" y="129"/>
                      </a:lnTo>
                      <a:lnTo>
                        <a:pt x="193" y="129"/>
                      </a:lnTo>
                      <a:lnTo>
                        <a:pt x="193" y="130"/>
                      </a:lnTo>
                      <a:lnTo>
                        <a:pt x="193" y="131"/>
                      </a:lnTo>
                      <a:lnTo>
                        <a:pt x="193" y="162"/>
                      </a:lnTo>
                      <a:lnTo>
                        <a:pt x="193" y="162"/>
                      </a:lnTo>
                      <a:lnTo>
                        <a:pt x="193" y="163"/>
                      </a:lnTo>
                      <a:lnTo>
                        <a:pt x="193" y="164"/>
                      </a:lnTo>
                      <a:lnTo>
                        <a:pt x="193" y="164"/>
                      </a:lnTo>
                      <a:lnTo>
                        <a:pt x="192" y="165"/>
                      </a:lnTo>
                      <a:lnTo>
                        <a:pt x="192" y="165"/>
                      </a:lnTo>
                      <a:lnTo>
                        <a:pt x="192" y="166"/>
                      </a:lnTo>
                      <a:lnTo>
                        <a:pt x="192" y="166"/>
                      </a:lnTo>
                      <a:lnTo>
                        <a:pt x="192" y="167"/>
                      </a:lnTo>
                      <a:lnTo>
                        <a:pt x="191" y="167"/>
                      </a:lnTo>
                      <a:lnTo>
                        <a:pt x="191" y="168"/>
                      </a:lnTo>
                      <a:lnTo>
                        <a:pt x="191" y="168"/>
                      </a:lnTo>
                      <a:lnTo>
                        <a:pt x="191" y="169"/>
                      </a:lnTo>
                      <a:lnTo>
                        <a:pt x="190" y="169"/>
                      </a:lnTo>
                      <a:lnTo>
                        <a:pt x="190" y="169"/>
                      </a:lnTo>
                      <a:lnTo>
                        <a:pt x="190" y="170"/>
                      </a:lnTo>
                      <a:lnTo>
                        <a:pt x="189" y="170"/>
                      </a:lnTo>
                      <a:lnTo>
                        <a:pt x="189" y="171"/>
                      </a:lnTo>
                      <a:lnTo>
                        <a:pt x="188" y="171"/>
                      </a:lnTo>
                      <a:lnTo>
                        <a:pt x="188" y="171"/>
                      </a:lnTo>
                      <a:lnTo>
                        <a:pt x="187" y="171"/>
                      </a:lnTo>
                      <a:lnTo>
                        <a:pt x="187" y="172"/>
                      </a:lnTo>
                      <a:lnTo>
                        <a:pt x="186" y="172"/>
                      </a:lnTo>
                      <a:lnTo>
                        <a:pt x="186" y="172"/>
                      </a:lnTo>
                      <a:lnTo>
                        <a:pt x="185" y="172"/>
                      </a:lnTo>
                      <a:lnTo>
                        <a:pt x="185" y="173"/>
                      </a:lnTo>
                      <a:lnTo>
                        <a:pt x="184" y="173"/>
                      </a:lnTo>
                      <a:lnTo>
                        <a:pt x="184" y="173"/>
                      </a:lnTo>
                      <a:lnTo>
                        <a:pt x="183" y="173"/>
                      </a:lnTo>
                      <a:lnTo>
                        <a:pt x="182" y="173"/>
                      </a:lnTo>
                      <a:lnTo>
                        <a:pt x="182" y="173"/>
                      </a:lnTo>
                      <a:lnTo>
                        <a:pt x="181" y="173"/>
                      </a:lnTo>
                      <a:lnTo>
                        <a:pt x="46" y="173"/>
                      </a:lnTo>
                      <a:lnTo>
                        <a:pt x="45" y="173"/>
                      </a:lnTo>
                      <a:lnTo>
                        <a:pt x="45" y="173"/>
                      </a:lnTo>
                      <a:lnTo>
                        <a:pt x="44" y="173"/>
                      </a:lnTo>
                      <a:lnTo>
                        <a:pt x="44" y="173"/>
                      </a:lnTo>
                      <a:lnTo>
                        <a:pt x="43" y="173"/>
                      </a:lnTo>
                      <a:lnTo>
                        <a:pt x="43" y="173"/>
                      </a:lnTo>
                      <a:lnTo>
                        <a:pt x="42" y="172"/>
                      </a:lnTo>
                      <a:lnTo>
                        <a:pt x="41" y="172"/>
                      </a:lnTo>
                      <a:lnTo>
                        <a:pt x="41" y="172"/>
                      </a:lnTo>
                      <a:lnTo>
                        <a:pt x="40" y="172"/>
                      </a:lnTo>
                      <a:lnTo>
                        <a:pt x="40" y="171"/>
                      </a:lnTo>
                      <a:lnTo>
                        <a:pt x="39" y="171"/>
                      </a:lnTo>
                      <a:lnTo>
                        <a:pt x="39" y="171"/>
                      </a:lnTo>
                      <a:lnTo>
                        <a:pt x="39" y="171"/>
                      </a:lnTo>
                      <a:lnTo>
                        <a:pt x="38" y="170"/>
                      </a:lnTo>
                      <a:lnTo>
                        <a:pt x="38" y="170"/>
                      </a:lnTo>
                      <a:lnTo>
                        <a:pt x="37" y="169"/>
                      </a:lnTo>
                      <a:lnTo>
                        <a:pt x="37" y="169"/>
                      </a:lnTo>
                      <a:lnTo>
                        <a:pt x="37" y="169"/>
                      </a:lnTo>
                      <a:lnTo>
                        <a:pt x="36" y="168"/>
                      </a:lnTo>
                      <a:lnTo>
                        <a:pt x="36" y="168"/>
                      </a:lnTo>
                      <a:lnTo>
                        <a:pt x="36" y="167"/>
                      </a:lnTo>
                      <a:lnTo>
                        <a:pt x="36" y="167"/>
                      </a:lnTo>
                      <a:lnTo>
                        <a:pt x="35" y="166"/>
                      </a:lnTo>
                      <a:lnTo>
                        <a:pt x="35" y="166"/>
                      </a:lnTo>
                      <a:lnTo>
                        <a:pt x="35" y="165"/>
                      </a:lnTo>
                      <a:lnTo>
                        <a:pt x="35" y="165"/>
                      </a:lnTo>
                      <a:lnTo>
                        <a:pt x="35" y="164"/>
                      </a:lnTo>
                      <a:lnTo>
                        <a:pt x="35" y="164"/>
                      </a:lnTo>
                      <a:lnTo>
                        <a:pt x="34" y="163"/>
                      </a:lnTo>
                      <a:lnTo>
                        <a:pt x="34" y="162"/>
                      </a:lnTo>
                      <a:lnTo>
                        <a:pt x="34" y="162"/>
                      </a:lnTo>
                      <a:lnTo>
                        <a:pt x="34" y="131"/>
                      </a:lnTo>
                      <a:lnTo>
                        <a:pt x="34" y="130"/>
                      </a:lnTo>
                      <a:lnTo>
                        <a:pt x="34" y="129"/>
                      </a:lnTo>
                      <a:lnTo>
                        <a:pt x="35" y="129"/>
                      </a:lnTo>
                      <a:lnTo>
                        <a:pt x="35" y="128"/>
                      </a:lnTo>
                      <a:lnTo>
                        <a:pt x="35" y="128"/>
                      </a:lnTo>
                      <a:lnTo>
                        <a:pt x="35" y="127"/>
                      </a:lnTo>
                      <a:lnTo>
                        <a:pt x="35" y="127"/>
                      </a:lnTo>
                      <a:lnTo>
                        <a:pt x="35" y="126"/>
                      </a:lnTo>
                      <a:lnTo>
                        <a:pt x="36" y="126"/>
                      </a:lnTo>
                      <a:lnTo>
                        <a:pt x="36" y="125"/>
                      </a:lnTo>
                      <a:lnTo>
                        <a:pt x="36" y="125"/>
                      </a:lnTo>
                      <a:lnTo>
                        <a:pt x="36" y="124"/>
                      </a:lnTo>
                      <a:lnTo>
                        <a:pt x="37" y="124"/>
                      </a:lnTo>
                      <a:lnTo>
                        <a:pt x="37" y="123"/>
                      </a:lnTo>
                      <a:lnTo>
                        <a:pt x="37" y="123"/>
                      </a:lnTo>
                      <a:lnTo>
                        <a:pt x="38" y="123"/>
                      </a:lnTo>
                      <a:lnTo>
                        <a:pt x="38" y="122"/>
                      </a:lnTo>
                      <a:lnTo>
                        <a:pt x="39" y="122"/>
                      </a:lnTo>
                      <a:lnTo>
                        <a:pt x="39" y="122"/>
                      </a:lnTo>
                      <a:lnTo>
                        <a:pt x="39" y="121"/>
                      </a:lnTo>
                      <a:lnTo>
                        <a:pt x="40" y="121"/>
                      </a:lnTo>
                      <a:lnTo>
                        <a:pt x="40" y="121"/>
                      </a:lnTo>
                      <a:lnTo>
                        <a:pt x="41" y="120"/>
                      </a:lnTo>
                      <a:lnTo>
                        <a:pt x="41" y="120"/>
                      </a:lnTo>
                      <a:lnTo>
                        <a:pt x="42" y="120"/>
                      </a:lnTo>
                      <a:lnTo>
                        <a:pt x="43" y="120"/>
                      </a:lnTo>
                      <a:lnTo>
                        <a:pt x="43" y="120"/>
                      </a:lnTo>
                      <a:lnTo>
                        <a:pt x="44" y="120"/>
                      </a:lnTo>
                      <a:lnTo>
                        <a:pt x="44" y="119"/>
                      </a:lnTo>
                      <a:lnTo>
                        <a:pt x="45" y="119"/>
                      </a:lnTo>
                      <a:lnTo>
                        <a:pt x="45" y="119"/>
                      </a:lnTo>
                      <a:lnTo>
                        <a:pt x="46" y="119"/>
                      </a:lnTo>
                      <a:lnTo>
                        <a:pt x="46" y="119"/>
                      </a:lnTo>
                      <a:close/>
                      <a:moveTo>
                        <a:pt x="46" y="189"/>
                      </a:moveTo>
                      <a:lnTo>
                        <a:pt x="181" y="189"/>
                      </a:lnTo>
                      <a:lnTo>
                        <a:pt x="182" y="189"/>
                      </a:lnTo>
                      <a:lnTo>
                        <a:pt x="182" y="189"/>
                      </a:lnTo>
                      <a:lnTo>
                        <a:pt x="183" y="189"/>
                      </a:lnTo>
                      <a:lnTo>
                        <a:pt x="184" y="189"/>
                      </a:lnTo>
                      <a:lnTo>
                        <a:pt x="184" y="189"/>
                      </a:lnTo>
                      <a:lnTo>
                        <a:pt x="185" y="189"/>
                      </a:lnTo>
                      <a:lnTo>
                        <a:pt x="185" y="189"/>
                      </a:lnTo>
                      <a:lnTo>
                        <a:pt x="186" y="189"/>
                      </a:lnTo>
                      <a:lnTo>
                        <a:pt x="186" y="190"/>
                      </a:lnTo>
                      <a:lnTo>
                        <a:pt x="187" y="190"/>
                      </a:lnTo>
                      <a:lnTo>
                        <a:pt x="187" y="190"/>
                      </a:lnTo>
                      <a:lnTo>
                        <a:pt x="188" y="191"/>
                      </a:lnTo>
                      <a:lnTo>
                        <a:pt x="188" y="191"/>
                      </a:lnTo>
                      <a:lnTo>
                        <a:pt x="189" y="191"/>
                      </a:lnTo>
                      <a:lnTo>
                        <a:pt x="189" y="192"/>
                      </a:lnTo>
                      <a:lnTo>
                        <a:pt x="190" y="192"/>
                      </a:lnTo>
                      <a:lnTo>
                        <a:pt x="190" y="192"/>
                      </a:lnTo>
                      <a:lnTo>
                        <a:pt x="190" y="193"/>
                      </a:lnTo>
                      <a:lnTo>
                        <a:pt x="191" y="193"/>
                      </a:lnTo>
                      <a:lnTo>
                        <a:pt x="191" y="194"/>
                      </a:lnTo>
                      <a:lnTo>
                        <a:pt x="191" y="194"/>
                      </a:lnTo>
                      <a:lnTo>
                        <a:pt x="191" y="195"/>
                      </a:lnTo>
                      <a:lnTo>
                        <a:pt x="192" y="195"/>
                      </a:lnTo>
                      <a:lnTo>
                        <a:pt x="192" y="196"/>
                      </a:lnTo>
                      <a:lnTo>
                        <a:pt x="192" y="196"/>
                      </a:lnTo>
                      <a:lnTo>
                        <a:pt x="192" y="197"/>
                      </a:lnTo>
                      <a:lnTo>
                        <a:pt x="192" y="197"/>
                      </a:lnTo>
                      <a:lnTo>
                        <a:pt x="193" y="198"/>
                      </a:lnTo>
                      <a:lnTo>
                        <a:pt x="193" y="198"/>
                      </a:lnTo>
                      <a:lnTo>
                        <a:pt x="193" y="199"/>
                      </a:lnTo>
                      <a:lnTo>
                        <a:pt x="193" y="199"/>
                      </a:lnTo>
                      <a:lnTo>
                        <a:pt x="193" y="200"/>
                      </a:lnTo>
                      <a:lnTo>
                        <a:pt x="193" y="231"/>
                      </a:lnTo>
                      <a:lnTo>
                        <a:pt x="193" y="232"/>
                      </a:lnTo>
                      <a:lnTo>
                        <a:pt x="193" y="232"/>
                      </a:lnTo>
                      <a:lnTo>
                        <a:pt x="193" y="233"/>
                      </a:lnTo>
                      <a:lnTo>
                        <a:pt x="193" y="233"/>
                      </a:lnTo>
                      <a:lnTo>
                        <a:pt x="192" y="234"/>
                      </a:lnTo>
                      <a:lnTo>
                        <a:pt x="192" y="235"/>
                      </a:lnTo>
                      <a:lnTo>
                        <a:pt x="192" y="235"/>
                      </a:lnTo>
                      <a:lnTo>
                        <a:pt x="192" y="236"/>
                      </a:lnTo>
                      <a:lnTo>
                        <a:pt x="192" y="236"/>
                      </a:lnTo>
                      <a:lnTo>
                        <a:pt x="191" y="237"/>
                      </a:lnTo>
                      <a:lnTo>
                        <a:pt x="191" y="237"/>
                      </a:lnTo>
                      <a:lnTo>
                        <a:pt x="191" y="238"/>
                      </a:lnTo>
                      <a:lnTo>
                        <a:pt x="191" y="238"/>
                      </a:lnTo>
                      <a:lnTo>
                        <a:pt x="190" y="238"/>
                      </a:lnTo>
                      <a:lnTo>
                        <a:pt x="190" y="239"/>
                      </a:lnTo>
                      <a:lnTo>
                        <a:pt x="190" y="239"/>
                      </a:lnTo>
                      <a:lnTo>
                        <a:pt x="189" y="240"/>
                      </a:lnTo>
                      <a:lnTo>
                        <a:pt x="189" y="240"/>
                      </a:lnTo>
                      <a:lnTo>
                        <a:pt x="188" y="240"/>
                      </a:lnTo>
                      <a:lnTo>
                        <a:pt x="188" y="241"/>
                      </a:lnTo>
                      <a:lnTo>
                        <a:pt x="187" y="241"/>
                      </a:lnTo>
                      <a:lnTo>
                        <a:pt x="187" y="241"/>
                      </a:lnTo>
                      <a:lnTo>
                        <a:pt x="186" y="241"/>
                      </a:lnTo>
                      <a:lnTo>
                        <a:pt x="186" y="242"/>
                      </a:lnTo>
                      <a:lnTo>
                        <a:pt x="185" y="242"/>
                      </a:lnTo>
                      <a:lnTo>
                        <a:pt x="185" y="242"/>
                      </a:lnTo>
                      <a:lnTo>
                        <a:pt x="184" y="242"/>
                      </a:lnTo>
                      <a:lnTo>
                        <a:pt x="184" y="242"/>
                      </a:lnTo>
                      <a:lnTo>
                        <a:pt x="183" y="242"/>
                      </a:lnTo>
                      <a:lnTo>
                        <a:pt x="182" y="242"/>
                      </a:lnTo>
                      <a:lnTo>
                        <a:pt x="182" y="242"/>
                      </a:lnTo>
                      <a:lnTo>
                        <a:pt x="181" y="242"/>
                      </a:lnTo>
                      <a:lnTo>
                        <a:pt x="46" y="242"/>
                      </a:lnTo>
                      <a:lnTo>
                        <a:pt x="45" y="242"/>
                      </a:lnTo>
                      <a:lnTo>
                        <a:pt x="45" y="242"/>
                      </a:lnTo>
                      <a:lnTo>
                        <a:pt x="44" y="242"/>
                      </a:lnTo>
                      <a:lnTo>
                        <a:pt x="44" y="242"/>
                      </a:lnTo>
                      <a:lnTo>
                        <a:pt x="43" y="242"/>
                      </a:lnTo>
                      <a:lnTo>
                        <a:pt x="43" y="242"/>
                      </a:lnTo>
                      <a:lnTo>
                        <a:pt x="42" y="242"/>
                      </a:lnTo>
                      <a:lnTo>
                        <a:pt x="41" y="242"/>
                      </a:lnTo>
                      <a:lnTo>
                        <a:pt x="41" y="241"/>
                      </a:lnTo>
                      <a:lnTo>
                        <a:pt x="40" y="241"/>
                      </a:lnTo>
                      <a:lnTo>
                        <a:pt x="40" y="241"/>
                      </a:lnTo>
                      <a:lnTo>
                        <a:pt x="39" y="241"/>
                      </a:lnTo>
                      <a:lnTo>
                        <a:pt x="39" y="240"/>
                      </a:lnTo>
                      <a:lnTo>
                        <a:pt x="39" y="240"/>
                      </a:lnTo>
                      <a:lnTo>
                        <a:pt x="38" y="240"/>
                      </a:lnTo>
                      <a:lnTo>
                        <a:pt x="38" y="239"/>
                      </a:lnTo>
                      <a:lnTo>
                        <a:pt x="37" y="239"/>
                      </a:lnTo>
                      <a:lnTo>
                        <a:pt x="37" y="238"/>
                      </a:lnTo>
                      <a:lnTo>
                        <a:pt x="37" y="238"/>
                      </a:lnTo>
                      <a:lnTo>
                        <a:pt x="36" y="238"/>
                      </a:lnTo>
                      <a:lnTo>
                        <a:pt x="36" y="237"/>
                      </a:lnTo>
                      <a:lnTo>
                        <a:pt x="36" y="237"/>
                      </a:lnTo>
                      <a:lnTo>
                        <a:pt x="36" y="236"/>
                      </a:lnTo>
                      <a:lnTo>
                        <a:pt x="35" y="236"/>
                      </a:lnTo>
                      <a:lnTo>
                        <a:pt x="35" y="235"/>
                      </a:lnTo>
                      <a:lnTo>
                        <a:pt x="35" y="235"/>
                      </a:lnTo>
                      <a:lnTo>
                        <a:pt x="35" y="234"/>
                      </a:lnTo>
                      <a:lnTo>
                        <a:pt x="35" y="233"/>
                      </a:lnTo>
                      <a:lnTo>
                        <a:pt x="35" y="233"/>
                      </a:lnTo>
                      <a:lnTo>
                        <a:pt x="34" y="232"/>
                      </a:lnTo>
                      <a:lnTo>
                        <a:pt x="34" y="232"/>
                      </a:lnTo>
                      <a:lnTo>
                        <a:pt x="34" y="231"/>
                      </a:lnTo>
                      <a:lnTo>
                        <a:pt x="34" y="200"/>
                      </a:lnTo>
                      <a:lnTo>
                        <a:pt x="34" y="199"/>
                      </a:lnTo>
                      <a:lnTo>
                        <a:pt x="34" y="199"/>
                      </a:lnTo>
                      <a:lnTo>
                        <a:pt x="35" y="198"/>
                      </a:lnTo>
                      <a:lnTo>
                        <a:pt x="35" y="198"/>
                      </a:lnTo>
                      <a:lnTo>
                        <a:pt x="35" y="197"/>
                      </a:lnTo>
                      <a:lnTo>
                        <a:pt x="35" y="197"/>
                      </a:lnTo>
                      <a:lnTo>
                        <a:pt x="35" y="196"/>
                      </a:lnTo>
                      <a:lnTo>
                        <a:pt x="35" y="196"/>
                      </a:lnTo>
                      <a:lnTo>
                        <a:pt x="36" y="195"/>
                      </a:lnTo>
                      <a:lnTo>
                        <a:pt x="36" y="195"/>
                      </a:lnTo>
                      <a:lnTo>
                        <a:pt x="36" y="194"/>
                      </a:lnTo>
                      <a:lnTo>
                        <a:pt x="36" y="194"/>
                      </a:lnTo>
                      <a:lnTo>
                        <a:pt x="37" y="193"/>
                      </a:lnTo>
                      <a:lnTo>
                        <a:pt x="37" y="193"/>
                      </a:lnTo>
                      <a:lnTo>
                        <a:pt x="37" y="192"/>
                      </a:lnTo>
                      <a:lnTo>
                        <a:pt x="38" y="192"/>
                      </a:lnTo>
                      <a:lnTo>
                        <a:pt x="38" y="192"/>
                      </a:lnTo>
                      <a:lnTo>
                        <a:pt x="39" y="191"/>
                      </a:lnTo>
                      <a:lnTo>
                        <a:pt x="39" y="191"/>
                      </a:lnTo>
                      <a:lnTo>
                        <a:pt x="39" y="191"/>
                      </a:lnTo>
                      <a:lnTo>
                        <a:pt x="40" y="190"/>
                      </a:lnTo>
                      <a:lnTo>
                        <a:pt x="40" y="190"/>
                      </a:lnTo>
                      <a:lnTo>
                        <a:pt x="41" y="190"/>
                      </a:lnTo>
                      <a:lnTo>
                        <a:pt x="41" y="189"/>
                      </a:lnTo>
                      <a:lnTo>
                        <a:pt x="42" y="189"/>
                      </a:lnTo>
                      <a:lnTo>
                        <a:pt x="43" y="189"/>
                      </a:lnTo>
                      <a:lnTo>
                        <a:pt x="43" y="189"/>
                      </a:lnTo>
                      <a:lnTo>
                        <a:pt x="44" y="189"/>
                      </a:lnTo>
                      <a:lnTo>
                        <a:pt x="44" y="189"/>
                      </a:lnTo>
                      <a:lnTo>
                        <a:pt x="45" y="189"/>
                      </a:lnTo>
                      <a:lnTo>
                        <a:pt x="45" y="189"/>
                      </a:lnTo>
                      <a:lnTo>
                        <a:pt x="46" y="189"/>
                      </a:lnTo>
                      <a:lnTo>
                        <a:pt x="46" y="189"/>
                      </a:lnTo>
                      <a:close/>
                      <a:moveTo>
                        <a:pt x="46" y="258"/>
                      </a:moveTo>
                      <a:lnTo>
                        <a:pt x="181" y="258"/>
                      </a:lnTo>
                      <a:lnTo>
                        <a:pt x="182" y="258"/>
                      </a:lnTo>
                      <a:lnTo>
                        <a:pt x="182" y="258"/>
                      </a:lnTo>
                      <a:lnTo>
                        <a:pt x="183" y="258"/>
                      </a:lnTo>
                      <a:lnTo>
                        <a:pt x="184" y="258"/>
                      </a:lnTo>
                      <a:lnTo>
                        <a:pt x="184" y="258"/>
                      </a:lnTo>
                      <a:lnTo>
                        <a:pt x="185" y="259"/>
                      </a:lnTo>
                      <a:lnTo>
                        <a:pt x="185" y="259"/>
                      </a:lnTo>
                      <a:lnTo>
                        <a:pt x="186" y="259"/>
                      </a:lnTo>
                      <a:lnTo>
                        <a:pt x="186" y="259"/>
                      </a:lnTo>
                      <a:lnTo>
                        <a:pt x="187" y="259"/>
                      </a:lnTo>
                      <a:lnTo>
                        <a:pt x="187" y="260"/>
                      </a:lnTo>
                      <a:lnTo>
                        <a:pt x="188" y="260"/>
                      </a:lnTo>
                      <a:lnTo>
                        <a:pt x="188" y="260"/>
                      </a:lnTo>
                      <a:lnTo>
                        <a:pt x="189" y="261"/>
                      </a:lnTo>
                      <a:lnTo>
                        <a:pt x="189" y="261"/>
                      </a:lnTo>
                      <a:lnTo>
                        <a:pt x="190" y="261"/>
                      </a:lnTo>
                      <a:lnTo>
                        <a:pt x="190" y="262"/>
                      </a:lnTo>
                      <a:lnTo>
                        <a:pt x="190" y="262"/>
                      </a:lnTo>
                      <a:lnTo>
                        <a:pt x="191" y="263"/>
                      </a:lnTo>
                      <a:lnTo>
                        <a:pt x="191" y="263"/>
                      </a:lnTo>
                      <a:lnTo>
                        <a:pt x="191" y="263"/>
                      </a:lnTo>
                      <a:lnTo>
                        <a:pt x="191" y="264"/>
                      </a:lnTo>
                      <a:lnTo>
                        <a:pt x="192" y="264"/>
                      </a:lnTo>
                      <a:lnTo>
                        <a:pt x="192" y="265"/>
                      </a:lnTo>
                      <a:lnTo>
                        <a:pt x="192" y="265"/>
                      </a:lnTo>
                      <a:lnTo>
                        <a:pt x="192" y="266"/>
                      </a:lnTo>
                      <a:lnTo>
                        <a:pt x="192" y="266"/>
                      </a:lnTo>
                      <a:lnTo>
                        <a:pt x="193" y="267"/>
                      </a:lnTo>
                      <a:lnTo>
                        <a:pt x="193" y="268"/>
                      </a:lnTo>
                      <a:lnTo>
                        <a:pt x="193" y="268"/>
                      </a:lnTo>
                      <a:lnTo>
                        <a:pt x="193" y="269"/>
                      </a:lnTo>
                      <a:lnTo>
                        <a:pt x="193" y="269"/>
                      </a:lnTo>
                      <a:lnTo>
                        <a:pt x="193" y="301"/>
                      </a:lnTo>
                      <a:lnTo>
                        <a:pt x="193" y="301"/>
                      </a:lnTo>
                      <a:lnTo>
                        <a:pt x="193" y="302"/>
                      </a:lnTo>
                      <a:lnTo>
                        <a:pt x="193" y="302"/>
                      </a:lnTo>
                      <a:lnTo>
                        <a:pt x="193" y="303"/>
                      </a:lnTo>
                      <a:lnTo>
                        <a:pt x="192" y="303"/>
                      </a:lnTo>
                      <a:lnTo>
                        <a:pt x="192" y="304"/>
                      </a:lnTo>
                      <a:lnTo>
                        <a:pt x="192" y="304"/>
                      </a:lnTo>
                      <a:lnTo>
                        <a:pt x="192" y="305"/>
                      </a:lnTo>
                      <a:lnTo>
                        <a:pt x="192" y="305"/>
                      </a:lnTo>
                      <a:lnTo>
                        <a:pt x="191" y="306"/>
                      </a:lnTo>
                      <a:lnTo>
                        <a:pt x="191" y="306"/>
                      </a:lnTo>
                      <a:lnTo>
                        <a:pt x="191" y="307"/>
                      </a:lnTo>
                      <a:lnTo>
                        <a:pt x="191" y="307"/>
                      </a:lnTo>
                      <a:lnTo>
                        <a:pt x="190" y="308"/>
                      </a:lnTo>
                      <a:lnTo>
                        <a:pt x="190" y="308"/>
                      </a:lnTo>
                      <a:lnTo>
                        <a:pt x="190" y="309"/>
                      </a:lnTo>
                      <a:lnTo>
                        <a:pt x="189" y="309"/>
                      </a:lnTo>
                      <a:lnTo>
                        <a:pt x="189" y="309"/>
                      </a:lnTo>
                      <a:lnTo>
                        <a:pt x="188" y="310"/>
                      </a:lnTo>
                      <a:lnTo>
                        <a:pt x="188" y="310"/>
                      </a:lnTo>
                      <a:lnTo>
                        <a:pt x="187" y="310"/>
                      </a:lnTo>
                      <a:lnTo>
                        <a:pt x="187" y="310"/>
                      </a:lnTo>
                      <a:lnTo>
                        <a:pt x="186" y="311"/>
                      </a:lnTo>
                      <a:lnTo>
                        <a:pt x="186" y="311"/>
                      </a:lnTo>
                      <a:lnTo>
                        <a:pt x="185" y="311"/>
                      </a:lnTo>
                      <a:lnTo>
                        <a:pt x="185" y="311"/>
                      </a:lnTo>
                      <a:lnTo>
                        <a:pt x="184" y="311"/>
                      </a:lnTo>
                      <a:lnTo>
                        <a:pt x="184" y="312"/>
                      </a:lnTo>
                      <a:lnTo>
                        <a:pt x="183" y="312"/>
                      </a:lnTo>
                      <a:lnTo>
                        <a:pt x="182" y="312"/>
                      </a:lnTo>
                      <a:lnTo>
                        <a:pt x="182" y="312"/>
                      </a:lnTo>
                      <a:lnTo>
                        <a:pt x="181" y="312"/>
                      </a:lnTo>
                      <a:lnTo>
                        <a:pt x="46" y="312"/>
                      </a:lnTo>
                      <a:lnTo>
                        <a:pt x="45" y="312"/>
                      </a:lnTo>
                      <a:lnTo>
                        <a:pt x="45" y="312"/>
                      </a:lnTo>
                      <a:lnTo>
                        <a:pt x="44" y="312"/>
                      </a:lnTo>
                      <a:lnTo>
                        <a:pt x="44" y="312"/>
                      </a:lnTo>
                      <a:lnTo>
                        <a:pt x="43" y="311"/>
                      </a:lnTo>
                      <a:lnTo>
                        <a:pt x="43" y="311"/>
                      </a:lnTo>
                      <a:lnTo>
                        <a:pt x="42" y="311"/>
                      </a:lnTo>
                      <a:lnTo>
                        <a:pt x="41" y="311"/>
                      </a:lnTo>
                      <a:lnTo>
                        <a:pt x="41" y="311"/>
                      </a:lnTo>
                      <a:lnTo>
                        <a:pt x="40" y="310"/>
                      </a:lnTo>
                      <a:lnTo>
                        <a:pt x="40" y="310"/>
                      </a:lnTo>
                      <a:lnTo>
                        <a:pt x="39" y="310"/>
                      </a:lnTo>
                      <a:lnTo>
                        <a:pt x="39" y="310"/>
                      </a:lnTo>
                      <a:lnTo>
                        <a:pt x="39" y="309"/>
                      </a:lnTo>
                      <a:lnTo>
                        <a:pt x="38" y="309"/>
                      </a:lnTo>
                      <a:lnTo>
                        <a:pt x="38" y="309"/>
                      </a:lnTo>
                      <a:lnTo>
                        <a:pt x="37" y="308"/>
                      </a:lnTo>
                      <a:lnTo>
                        <a:pt x="37" y="308"/>
                      </a:lnTo>
                      <a:lnTo>
                        <a:pt x="37" y="307"/>
                      </a:lnTo>
                      <a:lnTo>
                        <a:pt x="36" y="307"/>
                      </a:lnTo>
                      <a:lnTo>
                        <a:pt x="36" y="306"/>
                      </a:lnTo>
                      <a:lnTo>
                        <a:pt x="36" y="306"/>
                      </a:lnTo>
                      <a:lnTo>
                        <a:pt x="36" y="305"/>
                      </a:lnTo>
                      <a:lnTo>
                        <a:pt x="35" y="305"/>
                      </a:lnTo>
                      <a:lnTo>
                        <a:pt x="35" y="304"/>
                      </a:lnTo>
                      <a:lnTo>
                        <a:pt x="35" y="304"/>
                      </a:lnTo>
                      <a:lnTo>
                        <a:pt x="35" y="303"/>
                      </a:lnTo>
                      <a:lnTo>
                        <a:pt x="35" y="303"/>
                      </a:lnTo>
                      <a:lnTo>
                        <a:pt x="35" y="302"/>
                      </a:lnTo>
                      <a:lnTo>
                        <a:pt x="34" y="302"/>
                      </a:lnTo>
                      <a:lnTo>
                        <a:pt x="34" y="301"/>
                      </a:lnTo>
                      <a:lnTo>
                        <a:pt x="34" y="301"/>
                      </a:lnTo>
                      <a:lnTo>
                        <a:pt x="34" y="269"/>
                      </a:lnTo>
                      <a:lnTo>
                        <a:pt x="34" y="269"/>
                      </a:lnTo>
                      <a:lnTo>
                        <a:pt x="34" y="268"/>
                      </a:lnTo>
                      <a:lnTo>
                        <a:pt x="35" y="268"/>
                      </a:lnTo>
                      <a:lnTo>
                        <a:pt x="35" y="267"/>
                      </a:lnTo>
                      <a:lnTo>
                        <a:pt x="35" y="266"/>
                      </a:lnTo>
                      <a:lnTo>
                        <a:pt x="35" y="266"/>
                      </a:lnTo>
                      <a:lnTo>
                        <a:pt x="35" y="265"/>
                      </a:lnTo>
                      <a:lnTo>
                        <a:pt x="35" y="265"/>
                      </a:lnTo>
                      <a:lnTo>
                        <a:pt x="36" y="264"/>
                      </a:lnTo>
                      <a:lnTo>
                        <a:pt x="36" y="264"/>
                      </a:lnTo>
                      <a:lnTo>
                        <a:pt x="36" y="263"/>
                      </a:lnTo>
                      <a:lnTo>
                        <a:pt x="36" y="263"/>
                      </a:lnTo>
                      <a:lnTo>
                        <a:pt x="37" y="263"/>
                      </a:lnTo>
                      <a:lnTo>
                        <a:pt x="37" y="262"/>
                      </a:lnTo>
                      <a:lnTo>
                        <a:pt x="37" y="262"/>
                      </a:lnTo>
                      <a:lnTo>
                        <a:pt x="38" y="261"/>
                      </a:lnTo>
                      <a:lnTo>
                        <a:pt x="38" y="261"/>
                      </a:lnTo>
                      <a:lnTo>
                        <a:pt x="39" y="261"/>
                      </a:lnTo>
                      <a:lnTo>
                        <a:pt x="39" y="260"/>
                      </a:lnTo>
                      <a:lnTo>
                        <a:pt x="39" y="260"/>
                      </a:lnTo>
                      <a:lnTo>
                        <a:pt x="40" y="260"/>
                      </a:lnTo>
                      <a:lnTo>
                        <a:pt x="40" y="259"/>
                      </a:lnTo>
                      <a:lnTo>
                        <a:pt x="41" y="259"/>
                      </a:lnTo>
                      <a:lnTo>
                        <a:pt x="41" y="259"/>
                      </a:lnTo>
                      <a:lnTo>
                        <a:pt x="42" y="259"/>
                      </a:lnTo>
                      <a:lnTo>
                        <a:pt x="43" y="259"/>
                      </a:lnTo>
                      <a:lnTo>
                        <a:pt x="43" y="258"/>
                      </a:lnTo>
                      <a:lnTo>
                        <a:pt x="44" y="258"/>
                      </a:lnTo>
                      <a:lnTo>
                        <a:pt x="44" y="258"/>
                      </a:lnTo>
                      <a:lnTo>
                        <a:pt x="45" y="258"/>
                      </a:lnTo>
                      <a:lnTo>
                        <a:pt x="45" y="258"/>
                      </a:lnTo>
                      <a:lnTo>
                        <a:pt x="46" y="258"/>
                      </a:lnTo>
                      <a:lnTo>
                        <a:pt x="46" y="258"/>
                      </a:lnTo>
                      <a:close/>
                      <a:moveTo>
                        <a:pt x="114" y="442"/>
                      </a:moveTo>
                      <a:lnTo>
                        <a:pt x="114" y="442"/>
                      </a:lnTo>
                      <a:lnTo>
                        <a:pt x="115" y="442"/>
                      </a:lnTo>
                      <a:lnTo>
                        <a:pt x="116" y="442"/>
                      </a:lnTo>
                      <a:lnTo>
                        <a:pt x="117" y="442"/>
                      </a:lnTo>
                      <a:lnTo>
                        <a:pt x="117" y="443"/>
                      </a:lnTo>
                      <a:lnTo>
                        <a:pt x="118" y="443"/>
                      </a:lnTo>
                      <a:lnTo>
                        <a:pt x="119" y="443"/>
                      </a:lnTo>
                      <a:lnTo>
                        <a:pt x="119" y="443"/>
                      </a:lnTo>
                      <a:lnTo>
                        <a:pt x="120" y="444"/>
                      </a:lnTo>
                      <a:lnTo>
                        <a:pt x="121" y="444"/>
                      </a:lnTo>
                      <a:lnTo>
                        <a:pt x="121" y="444"/>
                      </a:lnTo>
                      <a:lnTo>
                        <a:pt x="122" y="445"/>
                      </a:lnTo>
                      <a:lnTo>
                        <a:pt x="123" y="445"/>
                      </a:lnTo>
                      <a:lnTo>
                        <a:pt x="123" y="446"/>
                      </a:lnTo>
                      <a:lnTo>
                        <a:pt x="124" y="446"/>
                      </a:lnTo>
                      <a:lnTo>
                        <a:pt x="124" y="447"/>
                      </a:lnTo>
                      <a:lnTo>
                        <a:pt x="125" y="447"/>
                      </a:lnTo>
                      <a:lnTo>
                        <a:pt x="125" y="448"/>
                      </a:lnTo>
                      <a:lnTo>
                        <a:pt x="126" y="448"/>
                      </a:lnTo>
                      <a:lnTo>
                        <a:pt x="126" y="449"/>
                      </a:lnTo>
                      <a:lnTo>
                        <a:pt x="126" y="449"/>
                      </a:lnTo>
                      <a:lnTo>
                        <a:pt x="127" y="450"/>
                      </a:lnTo>
                      <a:lnTo>
                        <a:pt x="127" y="451"/>
                      </a:lnTo>
                      <a:lnTo>
                        <a:pt x="127" y="451"/>
                      </a:lnTo>
                      <a:lnTo>
                        <a:pt x="128" y="452"/>
                      </a:lnTo>
                      <a:lnTo>
                        <a:pt x="128" y="453"/>
                      </a:lnTo>
                      <a:lnTo>
                        <a:pt x="128" y="453"/>
                      </a:lnTo>
                      <a:lnTo>
                        <a:pt x="128" y="454"/>
                      </a:lnTo>
                      <a:lnTo>
                        <a:pt x="128" y="455"/>
                      </a:lnTo>
                      <a:lnTo>
                        <a:pt x="128" y="456"/>
                      </a:lnTo>
                      <a:lnTo>
                        <a:pt x="128" y="456"/>
                      </a:lnTo>
                      <a:lnTo>
                        <a:pt x="128" y="457"/>
                      </a:lnTo>
                      <a:lnTo>
                        <a:pt x="128" y="458"/>
                      </a:lnTo>
                      <a:lnTo>
                        <a:pt x="128" y="459"/>
                      </a:lnTo>
                      <a:lnTo>
                        <a:pt x="128" y="459"/>
                      </a:lnTo>
                      <a:lnTo>
                        <a:pt x="128" y="460"/>
                      </a:lnTo>
                      <a:lnTo>
                        <a:pt x="128" y="461"/>
                      </a:lnTo>
                      <a:lnTo>
                        <a:pt x="128" y="462"/>
                      </a:lnTo>
                      <a:lnTo>
                        <a:pt x="128" y="462"/>
                      </a:lnTo>
                      <a:lnTo>
                        <a:pt x="127" y="463"/>
                      </a:lnTo>
                      <a:lnTo>
                        <a:pt x="127" y="464"/>
                      </a:lnTo>
                      <a:lnTo>
                        <a:pt x="127" y="464"/>
                      </a:lnTo>
                      <a:lnTo>
                        <a:pt x="126" y="465"/>
                      </a:lnTo>
                      <a:lnTo>
                        <a:pt x="126" y="467"/>
                      </a:lnTo>
                      <a:lnTo>
                        <a:pt x="126" y="467"/>
                      </a:lnTo>
                      <a:lnTo>
                        <a:pt x="125" y="468"/>
                      </a:lnTo>
                      <a:lnTo>
                        <a:pt x="125" y="468"/>
                      </a:lnTo>
                      <a:lnTo>
                        <a:pt x="124" y="469"/>
                      </a:lnTo>
                      <a:lnTo>
                        <a:pt x="124" y="469"/>
                      </a:lnTo>
                      <a:lnTo>
                        <a:pt x="123" y="470"/>
                      </a:lnTo>
                      <a:lnTo>
                        <a:pt x="123" y="470"/>
                      </a:lnTo>
                      <a:lnTo>
                        <a:pt x="122" y="471"/>
                      </a:lnTo>
                      <a:lnTo>
                        <a:pt x="121" y="471"/>
                      </a:lnTo>
                      <a:lnTo>
                        <a:pt x="121" y="471"/>
                      </a:lnTo>
                      <a:lnTo>
                        <a:pt x="120" y="472"/>
                      </a:lnTo>
                      <a:lnTo>
                        <a:pt x="119" y="472"/>
                      </a:lnTo>
                      <a:lnTo>
                        <a:pt x="119" y="472"/>
                      </a:lnTo>
                      <a:lnTo>
                        <a:pt x="118" y="472"/>
                      </a:lnTo>
                      <a:lnTo>
                        <a:pt x="117" y="473"/>
                      </a:lnTo>
                      <a:lnTo>
                        <a:pt x="117" y="473"/>
                      </a:lnTo>
                      <a:lnTo>
                        <a:pt x="116" y="473"/>
                      </a:lnTo>
                      <a:lnTo>
                        <a:pt x="115" y="473"/>
                      </a:lnTo>
                      <a:lnTo>
                        <a:pt x="114" y="473"/>
                      </a:lnTo>
                      <a:lnTo>
                        <a:pt x="114" y="473"/>
                      </a:lnTo>
                      <a:lnTo>
                        <a:pt x="113" y="473"/>
                      </a:lnTo>
                      <a:lnTo>
                        <a:pt x="112" y="473"/>
                      </a:lnTo>
                      <a:lnTo>
                        <a:pt x="111" y="473"/>
                      </a:lnTo>
                      <a:lnTo>
                        <a:pt x="111" y="473"/>
                      </a:lnTo>
                      <a:lnTo>
                        <a:pt x="110" y="473"/>
                      </a:lnTo>
                      <a:lnTo>
                        <a:pt x="109" y="472"/>
                      </a:lnTo>
                      <a:lnTo>
                        <a:pt x="109" y="472"/>
                      </a:lnTo>
                      <a:lnTo>
                        <a:pt x="108" y="472"/>
                      </a:lnTo>
                      <a:lnTo>
                        <a:pt x="107" y="472"/>
                      </a:lnTo>
                      <a:lnTo>
                        <a:pt x="107" y="471"/>
                      </a:lnTo>
                      <a:lnTo>
                        <a:pt x="106" y="471"/>
                      </a:lnTo>
                      <a:lnTo>
                        <a:pt x="105" y="471"/>
                      </a:lnTo>
                      <a:lnTo>
                        <a:pt x="105" y="470"/>
                      </a:lnTo>
                      <a:lnTo>
                        <a:pt x="104" y="470"/>
                      </a:lnTo>
                      <a:lnTo>
                        <a:pt x="104" y="469"/>
                      </a:lnTo>
                      <a:lnTo>
                        <a:pt x="103" y="469"/>
                      </a:lnTo>
                      <a:lnTo>
                        <a:pt x="103" y="468"/>
                      </a:lnTo>
                      <a:lnTo>
                        <a:pt x="102" y="468"/>
                      </a:lnTo>
                      <a:lnTo>
                        <a:pt x="102" y="467"/>
                      </a:lnTo>
                      <a:lnTo>
                        <a:pt x="101" y="467"/>
                      </a:lnTo>
                      <a:lnTo>
                        <a:pt x="101" y="465"/>
                      </a:lnTo>
                      <a:lnTo>
                        <a:pt x="101" y="464"/>
                      </a:lnTo>
                      <a:lnTo>
                        <a:pt x="100" y="464"/>
                      </a:lnTo>
                      <a:lnTo>
                        <a:pt x="100" y="463"/>
                      </a:lnTo>
                      <a:lnTo>
                        <a:pt x="100" y="462"/>
                      </a:lnTo>
                      <a:lnTo>
                        <a:pt x="99" y="462"/>
                      </a:lnTo>
                      <a:lnTo>
                        <a:pt x="99" y="461"/>
                      </a:lnTo>
                      <a:lnTo>
                        <a:pt x="99" y="460"/>
                      </a:lnTo>
                      <a:lnTo>
                        <a:pt x="99" y="459"/>
                      </a:lnTo>
                      <a:lnTo>
                        <a:pt x="99" y="459"/>
                      </a:lnTo>
                      <a:lnTo>
                        <a:pt x="99" y="458"/>
                      </a:lnTo>
                      <a:lnTo>
                        <a:pt x="99" y="457"/>
                      </a:lnTo>
                      <a:lnTo>
                        <a:pt x="99" y="456"/>
                      </a:lnTo>
                      <a:lnTo>
                        <a:pt x="99" y="456"/>
                      </a:lnTo>
                      <a:lnTo>
                        <a:pt x="99" y="455"/>
                      </a:lnTo>
                      <a:lnTo>
                        <a:pt x="99" y="454"/>
                      </a:lnTo>
                      <a:lnTo>
                        <a:pt x="99" y="453"/>
                      </a:lnTo>
                      <a:lnTo>
                        <a:pt x="99" y="453"/>
                      </a:lnTo>
                      <a:lnTo>
                        <a:pt x="100" y="452"/>
                      </a:lnTo>
                      <a:lnTo>
                        <a:pt x="100" y="451"/>
                      </a:lnTo>
                      <a:lnTo>
                        <a:pt x="100" y="451"/>
                      </a:lnTo>
                      <a:lnTo>
                        <a:pt x="101" y="450"/>
                      </a:lnTo>
                      <a:lnTo>
                        <a:pt x="101" y="449"/>
                      </a:lnTo>
                      <a:lnTo>
                        <a:pt x="101" y="449"/>
                      </a:lnTo>
                      <a:lnTo>
                        <a:pt x="102" y="448"/>
                      </a:lnTo>
                      <a:lnTo>
                        <a:pt x="102" y="448"/>
                      </a:lnTo>
                      <a:lnTo>
                        <a:pt x="103" y="447"/>
                      </a:lnTo>
                      <a:lnTo>
                        <a:pt x="103" y="447"/>
                      </a:lnTo>
                      <a:lnTo>
                        <a:pt x="104" y="446"/>
                      </a:lnTo>
                      <a:lnTo>
                        <a:pt x="104" y="446"/>
                      </a:lnTo>
                      <a:lnTo>
                        <a:pt x="105" y="445"/>
                      </a:lnTo>
                      <a:lnTo>
                        <a:pt x="105" y="445"/>
                      </a:lnTo>
                      <a:lnTo>
                        <a:pt x="106" y="444"/>
                      </a:lnTo>
                      <a:lnTo>
                        <a:pt x="107" y="444"/>
                      </a:lnTo>
                      <a:lnTo>
                        <a:pt x="107" y="444"/>
                      </a:lnTo>
                      <a:lnTo>
                        <a:pt x="108" y="443"/>
                      </a:lnTo>
                      <a:lnTo>
                        <a:pt x="109" y="443"/>
                      </a:lnTo>
                      <a:lnTo>
                        <a:pt x="109" y="443"/>
                      </a:lnTo>
                      <a:lnTo>
                        <a:pt x="110" y="443"/>
                      </a:lnTo>
                      <a:lnTo>
                        <a:pt x="111" y="442"/>
                      </a:lnTo>
                      <a:lnTo>
                        <a:pt x="111" y="442"/>
                      </a:lnTo>
                      <a:lnTo>
                        <a:pt x="112" y="442"/>
                      </a:lnTo>
                      <a:lnTo>
                        <a:pt x="113" y="442"/>
                      </a:lnTo>
                      <a:lnTo>
                        <a:pt x="114" y="442"/>
                      </a:lnTo>
                      <a:lnTo>
                        <a:pt x="114" y="442"/>
                      </a:lnTo>
                      <a:close/>
                      <a:moveTo>
                        <a:pt x="39" y="391"/>
                      </a:moveTo>
                      <a:lnTo>
                        <a:pt x="188" y="391"/>
                      </a:lnTo>
                      <a:lnTo>
                        <a:pt x="189" y="391"/>
                      </a:lnTo>
                      <a:lnTo>
                        <a:pt x="189" y="391"/>
                      </a:lnTo>
                      <a:lnTo>
                        <a:pt x="189" y="391"/>
                      </a:lnTo>
                      <a:lnTo>
                        <a:pt x="190" y="391"/>
                      </a:lnTo>
                      <a:lnTo>
                        <a:pt x="190" y="392"/>
                      </a:lnTo>
                      <a:lnTo>
                        <a:pt x="190" y="392"/>
                      </a:lnTo>
                      <a:lnTo>
                        <a:pt x="191" y="392"/>
                      </a:lnTo>
                      <a:lnTo>
                        <a:pt x="191" y="392"/>
                      </a:lnTo>
                      <a:lnTo>
                        <a:pt x="191" y="393"/>
                      </a:lnTo>
                      <a:lnTo>
                        <a:pt x="191" y="393"/>
                      </a:lnTo>
                      <a:lnTo>
                        <a:pt x="192" y="393"/>
                      </a:lnTo>
                      <a:lnTo>
                        <a:pt x="192" y="393"/>
                      </a:lnTo>
                      <a:lnTo>
                        <a:pt x="192" y="394"/>
                      </a:lnTo>
                      <a:lnTo>
                        <a:pt x="192" y="394"/>
                      </a:lnTo>
                      <a:lnTo>
                        <a:pt x="192" y="394"/>
                      </a:lnTo>
                      <a:lnTo>
                        <a:pt x="192" y="396"/>
                      </a:lnTo>
                      <a:lnTo>
                        <a:pt x="192" y="399"/>
                      </a:lnTo>
                      <a:lnTo>
                        <a:pt x="192" y="400"/>
                      </a:lnTo>
                      <a:lnTo>
                        <a:pt x="192" y="400"/>
                      </a:lnTo>
                      <a:lnTo>
                        <a:pt x="192" y="400"/>
                      </a:lnTo>
                      <a:lnTo>
                        <a:pt x="192" y="401"/>
                      </a:lnTo>
                      <a:lnTo>
                        <a:pt x="192" y="401"/>
                      </a:lnTo>
                      <a:lnTo>
                        <a:pt x="191" y="402"/>
                      </a:lnTo>
                      <a:lnTo>
                        <a:pt x="191" y="402"/>
                      </a:lnTo>
                      <a:lnTo>
                        <a:pt x="191" y="402"/>
                      </a:lnTo>
                      <a:lnTo>
                        <a:pt x="191" y="402"/>
                      </a:lnTo>
                      <a:lnTo>
                        <a:pt x="190" y="403"/>
                      </a:lnTo>
                      <a:lnTo>
                        <a:pt x="190" y="403"/>
                      </a:lnTo>
                      <a:lnTo>
                        <a:pt x="190" y="403"/>
                      </a:lnTo>
                      <a:lnTo>
                        <a:pt x="189" y="403"/>
                      </a:lnTo>
                      <a:lnTo>
                        <a:pt x="189" y="403"/>
                      </a:lnTo>
                      <a:lnTo>
                        <a:pt x="189" y="403"/>
                      </a:lnTo>
                      <a:lnTo>
                        <a:pt x="188" y="403"/>
                      </a:lnTo>
                      <a:lnTo>
                        <a:pt x="39" y="403"/>
                      </a:lnTo>
                      <a:lnTo>
                        <a:pt x="39" y="403"/>
                      </a:lnTo>
                      <a:lnTo>
                        <a:pt x="38" y="403"/>
                      </a:lnTo>
                      <a:lnTo>
                        <a:pt x="38" y="403"/>
                      </a:lnTo>
                      <a:lnTo>
                        <a:pt x="38" y="403"/>
                      </a:lnTo>
                      <a:lnTo>
                        <a:pt x="37" y="403"/>
                      </a:lnTo>
                      <a:lnTo>
                        <a:pt x="37" y="403"/>
                      </a:lnTo>
                      <a:lnTo>
                        <a:pt x="37" y="402"/>
                      </a:lnTo>
                      <a:lnTo>
                        <a:pt x="36" y="402"/>
                      </a:lnTo>
                      <a:lnTo>
                        <a:pt x="36" y="402"/>
                      </a:lnTo>
                      <a:lnTo>
                        <a:pt x="36" y="402"/>
                      </a:lnTo>
                      <a:lnTo>
                        <a:pt x="36" y="401"/>
                      </a:lnTo>
                      <a:lnTo>
                        <a:pt x="36" y="401"/>
                      </a:lnTo>
                      <a:lnTo>
                        <a:pt x="35" y="400"/>
                      </a:lnTo>
                      <a:lnTo>
                        <a:pt x="35" y="400"/>
                      </a:lnTo>
                      <a:lnTo>
                        <a:pt x="35" y="400"/>
                      </a:lnTo>
                      <a:lnTo>
                        <a:pt x="35" y="399"/>
                      </a:lnTo>
                      <a:lnTo>
                        <a:pt x="35" y="396"/>
                      </a:lnTo>
                      <a:lnTo>
                        <a:pt x="35" y="394"/>
                      </a:lnTo>
                      <a:lnTo>
                        <a:pt x="35" y="394"/>
                      </a:lnTo>
                      <a:lnTo>
                        <a:pt x="35" y="394"/>
                      </a:lnTo>
                      <a:lnTo>
                        <a:pt x="36" y="393"/>
                      </a:lnTo>
                      <a:lnTo>
                        <a:pt x="36" y="393"/>
                      </a:lnTo>
                      <a:lnTo>
                        <a:pt x="36" y="393"/>
                      </a:lnTo>
                      <a:lnTo>
                        <a:pt x="36" y="393"/>
                      </a:lnTo>
                      <a:lnTo>
                        <a:pt x="36" y="392"/>
                      </a:lnTo>
                      <a:lnTo>
                        <a:pt x="37" y="392"/>
                      </a:lnTo>
                      <a:lnTo>
                        <a:pt x="37" y="392"/>
                      </a:lnTo>
                      <a:lnTo>
                        <a:pt x="37" y="392"/>
                      </a:lnTo>
                      <a:lnTo>
                        <a:pt x="38" y="391"/>
                      </a:lnTo>
                      <a:lnTo>
                        <a:pt x="38" y="391"/>
                      </a:lnTo>
                      <a:lnTo>
                        <a:pt x="38" y="391"/>
                      </a:lnTo>
                      <a:lnTo>
                        <a:pt x="39" y="391"/>
                      </a:lnTo>
                      <a:lnTo>
                        <a:pt x="39" y="391"/>
                      </a:lnTo>
                      <a:lnTo>
                        <a:pt x="39" y="391"/>
                      </a:lnTo>
                      <a:close/>
                      <a:moveTo>
                        <a:pt x="39" y="374"/>
                      </a:moveTo>
                      <a:lnTo>
                        <a:pt x="188" y="374"/>
                      </a:lnTo>
                      <a:lnTo>
                        <a:pt x="189" y="374"/>
                      </a:lnTo>
                      <a:lnTo>
                        <a:pt x="189" y="375"/>
                      </a:lnTo>
                      <a:lnTo>
                        <a:pt x="189" y="375"/>
                      </a:lnTo>
                      <a:lnTo>
                        <a:pt x="190" y="375"/>
                      </a:lnTo>
                      <a:lnTo>
                        <a:pt x="190" y="375"/>
                      </a:lnTo>
                      <a:lnTo>
                        <a:pt x="190" y="375"/>
                      </a:lnTo>
                      <a:lnTo>
                        <a:pt x="191" y="375"/>
                      </a:lnTo>
                      <a:lnTo>
                        <a:pt x="191" y="376"/>
                      </a:lnTo>
                      <a:lnTo>
                        <a:pt x="191" y="376"/>
                      </a:lnTo>
                      <a:lnTo>
                        <a:pt x="191" y="376"/>
                      </a:lnTo>
                      <a:lnTo>
                        <a:pt x="192" y="376"/>
                      </a:lnTo>
                      <a:lnTo>
                        <a:pt x="192" y="377"/>
                      </a:lnTo>
                      <a:lnTo>
                        <a:pt x="192" y="377"/>
                      </a:lnTo>
                      <a:lnTo>
                        <a:pt x="192" y="377"/>
                      </a:lnTo>
                      <a:lnTo>
                        <a:pt x="192" y="378"/>
                      </a:lnTo>
                      <a:lnTo>
                        <a:pt x="192" y="378"/>
                      </a:lnTo>
                      <a:lnTo>
                        <a:pt x="192" y="382"/>
                      </a:lnTo>
                      <a:lnTo>
                        <a:pt x="192" y="382"/>
                      </a:lnTo>
                      <a:lnTo>
                        <a:pt x="192" y="382"/>
                      </a:lnTo>
                      <a:lnTo>
                        <a:pt x="192" y="383"/>
                      </a:lnTo>
                      <a:lnTo>
                        <a:pt x="192" y="383"/>
                      </a:lnTo>
                      <a:lnTo>
                        <a:pt x="192" y="384"/>
                      </a:lnTo>
                      <a:lnTo>
                        <a:pt x="191" y="384"/>
                      </a:lnTo>
                      <a:lnTo>
                        <a:pt x="191" y="384"/>
                      </a:lnTo>
                      <a:lnTo>
                        <a:pt x="191" y="384"/>
                      </a:lnTo>
                      <a:lnTo>
                        <a:pt x="191" y="385"/>
                      </a:lnTo>
                      <a:lnTo>
                        <a:pt x="190" y="385"/>
                      </a:lnTo>
                      <a:lnTo>
                        <a:pt x="190" y="385"/>
                      </a:lnTo>
                      <a:lnTo>
                        <a:pt x="190" y="385"/>
                      </a:lnTo>
                      <a:lnTo>
                        <a:pt x="189" y="385"/>
                      </a:lnTo>
                      <a:lnTo>
                        <a:pt x="189" y="385"/>
                      </a:lnTo>
                      <a:lnTo>
                        <a:pt x="189" y="385"/>
                      </a:lnTo>
                      <a:lnTo>
                        <a:pt x="188" y="385"/>
                      </a:lnTo>
                      <a:lnTo>
                        <a:pt x="39" y="385"/>
                      </a:lnTo>
                      <a:lnTo>
                        <a:pt x="39" y="385"/>
                      </a:lnTo>
                      <a:lnTo>
                        <a:pt x="38" y="385"/>
                      </a:lnTo>
                      <a:lnTo>
                        <a:pt x="38" y="385"/>
                      </a:lnTo>
                      <a:lnTo>
                        <a:pt x="38" y="385"/>
                      </a:lnTo>
                      <a:lnTo>
                        <a:pt x="37" y="385"/>
                      </a:lnTo>
                      <a:lnTo>
                        <a:pt x="37" y="385"/>
                      </a:lnTo>
                      <a:lnTo>
                        <a:pt x="37" y="385"/>
                      </a:lnTo>
                      <a:lnTo>
                        <a:pt x="36" y="384"/>
                      </a:lnTo>
                      <a:lnTo>
                        <a:pt x="36" y="384"/>
                      </a:lnTo>
                      <a:lnTo>
                        <a:pt x="36" y="384"/>
                      </a:lnTo>
                      <a:lnTo>
                        <a:pt x="36" y="384"/>
                      </a:lnTo>
                      <a:lnTo>
                        <a:pt x="36" y="383"/>
                      </a:lnTo>
                      <a:lnTo>
                        <a:pt x="35" y="383"/>
                      </a:lnTo>
                      <a:lnTo>
                        <a:pt x="35" y="382"/>
                      </a:lnTo>
                      <a:lnTo>
                        <a:pt x="35" y="382"/>
                      </a:lnTo>
                      <a:lnTo>
                        <a:pt x="35" y="382"/>
                      </a:lnTo>
                      <a:lnTo>
                        <a:pt x="35" y="378"/>
                      </a:lnTo>
                      <a:lnTo>
                        <a:pt x="35" y="378"/>
                      </a:lnTo>
                      <a:lnTo>
                        <a:pt x="35" y="377"/>
                      </a:lnTo>
                      <a:lnTo>
                        <a:pt x="35" y="377"/>
                      </a:lnTo>
                      <a:lnTo>
                        <a:pt x="36" y="377"/>
                      </a:lnTo>
                      <a:lnTo>
                        <a:pt x="36" y="376"/>
                      </a:lnTo>
                      <a:lnTo>
                        <a:pt x="36" y="376"/>
                      </a:lnTo>
                      <a:lnTo>
                        <a:pt x="36" y="376"/>
                      </a:lnTo>
                      <a:lnTo>
                        <a:pt x="36" y="376"/>
                      </a:lnTo>
                      <a:lnTo>
                        <a:pt x="37" y="375"/>
                      </a:lnTo>
                      <a:lnTo>
                        <a:pt x="37" y="375"/>
                      </a:lnTo>
                      <a:lnTo>
                        <a:pt x="37" y="375"/>
                      </a:lnTo>
                      <a:lnTo>
                        <a:pt x="38" y="375"/>
                      </a:lnTo>
                      <a:lnTo>
                        <a:pt x="38" y="375"/>
                      </a:lnTo>
                      <a:lnTo>
                        <a:pt x="38" y="375"/>
                      </a:lnTo>
                      <a:lnTo>
                        <a:pt x="39" y="374"/>
                      </a:lnTo>
                      <a:lnTo>
                        <a:pt x="39" y="374"/>
                      </a:lnTo>
                      <a:lnTo>
                        <a:pt x="39" y="3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Freeform 52"/>
                <p:cNvSpPr>
                  <a:spLocks noEditPoints="1"/>
                </p:cNvSpPr>
                <p:nvPr/>
              </p:nvSpPr>
              <p:spPr bwMode="auto">
                <a:xfrm>
                  <a:off x="7301138" y="2848173"/>
                  <a:ext cx="277410" cy="304679"/>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23" name="Rectangle 23"/>
          <p:cNvSpPr/>
          <p:nvPr/>
        </p:nvSpPr>
        <p:spPr bwMode="auto">
          <a:xfrm>
            <a:off x="1141891" y="4211000"/>
            <a:ext cx="4823856" cy="692139"/>
          </a:xfrm>
          <a:prstGeom prst="rect">
            <a:avLst/>
          </a:prstGeom>
          <a:solidFill>
            <a:schemeClr val="bg1"/>
          </a:solidFill>
          <a:ln w="3175"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Global deduplication</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 fingerprint library is shared globally.</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Highlights</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high deduplication ratio for optimal resource utilization</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Rectangle 23"/>
          <p:cNvSpPr/>
          <p:nvPr/>
        </p:nvSpPr>
        <p:spPr bwMode="auto">
          <a:xfrm>
            <a:off x="1141891" y="4989823"/>
            <a:ext cx="4823855" cy="732527"/>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lvl="0"/>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Task-level deduplication</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 tasks for different types of applications use independent fingerprint databases.</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Highlights</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high fingerprint query efficiency and low memory usage</a:t>
            </a:r>
            <a:endPar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Rectangle 23"/>
          <p:cNvSpPr/>
          <p:nvPr/>
        </p:nvSpPr>
        <p:spPr bwMode="auto">
          <a:xfrm>
            <a:off x="6211302" y="4211000"/>
            <a:ext cx="4819045" cy="692139"/>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Memory-level deduplication</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Fingerprint query and calculation are performed in the memory.</a:t>
            </a:r>
            <a:endParaRPr lang="en-US" altLang="zh-CN"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Highlights</a:t>
            </a: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conserved disk I/O resources for higher query efficiency</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Rectangle 23"/>
          <p:cNvSpPr/>
          <p:nvPr/>
        </p:nvSpPr>
        <p:spPr bwMode="auto">
          <a:xfrm>
            <a:off x="6211302" y="4989823"/>
            <a:ext cx="4819045" cy="732527"/>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lvl="0"/>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File-level deduplication</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One fingerprint is created for each file, eliminating the need for data slicing.</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lvl="0" indent="-171450"/>
            <a:r>
              <a:rPr lang="en-US" sz="1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Highlights</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higher deduplication ratio</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5" name="组合 54"/>
          <p:cNvGrpSpPr/>
          <p:nvPr/>
        </p:nvGrpSpPr>
        <p:grpSpPr>
          <a:xfrm>
            <a:off x="2324721" y="1999531"/>
            <a:ext cx="786380" cy="748352"/>
            <a:chOff x="1532401" y="2414078"/>
            <a:chExt cx="877733" cy="809986"/>
          </a:xfrm>
        </p:grpSpPr>
        <p:grpSp>
          <p:nvGrpSpPr>
            <p:cNvPr id="154" name="组合 153"/>
            <p:cNvGrpSpPr/>
            <p:nvPr/>
          </p:nvGrpSpPr>
          <p:grpSpPr>
            <a:xfrm>
              <a:off x="1532401" y="2414078"/>
              <a:ext cx="558726" cy="743036"/>
              <a:chOff x="9580971" y="3985830"/>
              <a:chExt cx="727494" cy="1038718"/>
            </a:xfrm>
          </p:grpSpPr>
          <p:grpSp>
            <p:nvGrpSpPr>
              <p:cNvPr id="155" name="组合 154"/>
              <p:cNvGrpSpPr/>
              <p:nvPr/>
            </p:nvGrpSpPr>
            <p:grpSpPr>
              <a:xfrm>
                <a:off x="9580971" y="3985830"/>
                <a:ext cx="693123" cy="1008000"/>
                <a:chOff x="1596351" y="1240543"/>
                <a:chExt cx="693123" cy="1008000"/>
              </a:xfrm>
            </p:grpSpPr>
            <p:sp>
              <p:nvSpPr>
                <p:cNvPr id="165" name="圆角矩形 164"/>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6" name="矩形 16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7" name="矩形 16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矩形 16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矩形 16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矩形 16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6" name="组合 155"/>
              <p:cNvGrpSpPr/>
              <p:nvPr/>
            </p:nvGrpSpPr>
            <p:grpSpPr>
              <a:xfrm>
                <a:off x="9856718" y="4436505"/>
                <a:ext cx="451747" cy="588043"/>
                <a:chOff x="8356436" y="1363476"/>
                <a:chExt cx="756001" cy="984098"/>
              </a:xfrm>
            </p:grpSpPr>
            <p:grpSp>
              <p:nvGrpSpPr>
                <p:cNvPr id="157" name="组合 156"/>
                <p:cNvGrpSpPr/>
                <p:nvPr/>
              </p:nvGrpSpPr>
              <p:grpSpPr>
                <a:xfrm>
                  <a:off x="8356436" y="1363476"/>
                  <a:ext cx="756001" cy="984098"/>
                  <a:chOff x="2995127" y="697010"/>
                  <a:chExt cx="1007709" cy="1033674"/>
                </a:xfrm>
              </p:grpSpPr>
              <p:sp>
                <p:nvSpPr>
                  <p:cNvPr id="163" name="任意多边形 162"/>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椭圆 163"/>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8" name="组合 157"/>
                <p:cNvGrpSpPr/>
                <p:nvPr/>
              </p:nvGrpSpPr>
              <p:grpSpPr>
                <a:xfrm>
                  <a:off x="8580337" y="1725847"/>
                  <a:ext cx="290395" cy="422319"/>
                  <a:chOff x="1596351" y="1240543"/>
                  <a:chExt cx="693123" cy="1008000"/>
                </a:xfrm>
              </p:grpSpPr>
              <p:sp>
                <p:nvSpPr>
                  <p:cNvPr id="159" name="圆角矩形 158"/>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矩形 16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矩形 16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grpSp>
          <p:nvGrpSpPr>
            <p:cNvPr id="142" name="组合 141"/>
            <p:cNvGrpSpPr>
              <a:grpSpLocks noChangeAspect="1"/>
            </p:cNvGrpSpPr>
            <p:nvPr/>
          </p:nvGrpSpPr>
          <p:grpSpPr>
            <a:xfrm>
              <a:off x="1847203" y="2552413"/>
              <a:ext cx="562931" cy="671651"/>
              <a:chOff x="1596351" y="1240543"/>
              <a:chExt cx="864712" cy="1031715"/>
            </a:xfrm>
          </p:grpSpPr>
          <p:grpSp>
            <p:nvGrpSpPr>
              <p:cNvPr id="143" name="组合 142"/>
              <p:cNvGrpSpPr/>
              <p:nvPr/>
            </p:nvGrpSpPr>
            <p:grpSpPr>
              <a:xfrm>
                <a:off x="1596351" y="1240543"/>
                <a:ext cx="693123" cy="1008000"/>
                <a:chOff x="1596351" y="1240543"/>
                <a:chExt cx="693123" cy="1008000"/>
              </a:xfrm>
            </p:grpSpPr>
            <p:sp>
              <p:nvSpPr>
                <p:cNvPr id="148" name="圆角矩形 14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矩形 14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4" name="组合 143"/>
              <p:cNvGrpSpPr/>
              <p:nvPr/>
            </p:nvGrpSpPr>
            <p:grpSpPr>
              <a:xfrm>
                <a:off x="1819353" y="1692649"/>
                <a:ext cx="641710" cy="579609"/>
                <a:chOff x="1819353" y="1692649"/>
                <a:chExt cx="641710" cy="579609"/>
              </a:xfrm>
            </p:grpSpPr>
            <p:sp>
              <p:nvSpPr>
                <p:cNvPr id="145" name="任意多边形 14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圆角矩形 14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圆角矩形 14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71" name="矩形 170"/>
          <p:cNvSpPr/>
          <p:nvPr/>
        </p:nvSpPr>
        <p:spPr>
          <a:xfrm>
            <a:off x="999599" y="5761258"/>
            <a:ext cx="6364131" cy="276999"/>
          </a:xfrm>
          <a:prstGeom prst="rect">
            <a:avLst/>
          </a:prstGeom>
        </p:spPr>
        <p:txBody>
          <a:bodyPr wrap="square">
            <a:spAutoFit/>
          </a:bodyPr>
          <a:lstStyle/>
          <a:p>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Fingerprint: It is a unique value calculated based on a data block by hashing.</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560978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47323" y="2240436"/>
            <a:ext cx="7723970" cy="3616959"/>
            <a:chOff x="2071963" y="2249003"/>
            <a:chExt cx="7723970" cy="3897796"/>
          </a:xfrm>
        </p:grpSpPr>
        <p:pic>
          <p:nvPicPr>
            <p:cNvPr id="7" name="图片 6" descr="C:\Users\s00220874\AppData\Roaming\eSpace_Desktop\UserData\s00220874\imagefiles\8AABB159-5085-4584-AC94-42E4F14A1017.png"/>
            <p:cNvPicPr/>
            <p:nvPr/>
          </p:nvPicPr>
          <p:blipFill>
            <a:blip r:embed="rId3">
              <a:extLst>
                <a:ext uri="{28A0092B-C50C-407E-A947-70E740481C1C}">
                  <a14:useLocalDpi xmlns:a14="http://schemas.microsoft.com/office/drawing/2010/main" val="0"/>
                </a:ext>
              </a:extLst>
            </a:blip>
            <a:srcRect/>
            <a:stretch>
              <a:fillRect/>
            </a:stretch>
          </p:blipFill>
          <p:spPr bwMode="auto">
            <a:xfrm>
              <a:off x="2071963" y="2404534"/>
              <a:ext cx="7723970" cy="3742265"/>
            </a:xfrm>
            <a:prstGeom prst="rect">
              <a:avLst/>
            </a:prstGeom>
            <a:noFill/>
            <a:ln>
              <a:noFill/>
            </a:ln>
          </p:spPr>
        </p:pic>
        <p:sp>
          <p:nvSpPr>
            <p:cNvPr id="3" name="文本框 2"/>
            <p:cNvSpPr txBox="1"/>
            <p:nvPr/>
          </p:nvSpPr>
          <p:spPr>
            <a:xfrm>
              <a:off x="3859022" y="2249003"/>
              <a:ext cx="2025412" cy="497511"/>
            </a:xfrm>
            <a:prstGeom prst="rect">
              <a:avLst/>
            </a:prstGeom>
            <a:solidFill>
              <a:schemeClr val="bg1"/>
            </a:solidFill>
          </p:spPr>
          <p:txBody>
            <a:bodyPr wrap="square" rtlCol="0">
              <a:spAutoFit/>
            </a:bodyPr>
            <a:lstStyle/>
            <a:p>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 Calculates the fingerprints of data blocks.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文本框 5"/>
            <p:cNvSpPr txBox="1"/>
            <p:nvPr/>
          </p:nvSpPr>
          <p:spPr>
            <a:xfrm>
              <a:off x="3861997" y="2719396"/>
              <a:ext cx="2022438" cy="497511"/>
            </a:xfrm>
            <a:prstGeom prst="rect">
              <a:avLst/>
            </a:prstGeom>
            <a:solidFill>
              <a:schemeClr val="bg1"/>
            </a:solidFill>
          </p:spPr>
          <p:txBody>
            <a:bodyPr wrap="square" rtlCol="0">
              <a:spAutoFit/>
            </a:bodyPr>
            <a:lstStyle/>
            <a:p>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2. Queries fingerprints in the fingerprint library.</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3859023" y="3597978"/>
              <a:ext cx="2025412" cy="298506"/>
            </a:xfrm>
            <a:prstGeom prst="rect">
              <a:avLst/>
            </a:prstGeom>
            <a:solidFill>
              <a:schemeClr val="bg1"/>
            </a:solidFill>
          </p:spPr>
          <p:txBody>
            <a:bodyPr wrap="square" lIns="0" rIns="0" rtlCol="0">
              <a:spAutoFit/>
            </a:bodyPr>
            <a:lstStyle/>
            <a:p>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3. Returns the query result.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文本框 8"/>
            <p:cNvSpPr txBox="1"/>
            <p:nvPr/>
          </p:nvSpPr>
          <p:spPr>
            <a:xfrm>
              <a:off x="3753239" y="4687722"/>
              <a:ext cx="2022438" cy="497511"/>
            </a:xfrm>
            <a:prstGeom prst="rect">
              <a:avLst/>
            </a:prstGeom>
            <a:solidFill>
              <a:schemeClr val="bg1"/>
            </a:solidFill>
          </p:spPr>
          <p:txBody>
            <a:bodyPr wrap="square" rtlCol="0">
              <a:spAutoFit/>
            </a:bodyPr>
            <a:lstStyle/>
            <a:p>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3. Transfers data blocks without deduplication.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9"/>
            <p:cNvSpPr txBox="1"/>
            <p:nvPr/>
          </p:nvSpPr>
          <p:spPr>
            <a:xfrm>
              <a:off x="5970695" y="4163279"/>
              <a:ext cx="1429695" cy="497511"/>
            </a:xfrm>
            <a:prstGeom prst="rect">
              <a:avLst/>
            </a:prstGeom>
            <a:solidFill>
              <a:schemeClr val="bg1">
                <a:lumMod val="95000"/>
              </a:schemeClr>
            </a:solidFill>
          </p:spPr>
          <p:txBody>
            <a:bodyPr wrap="square" lIns="0" rIns="0" rtlCol="0">
              <a:spAutoFit/>
            </a:bodyPr>
            <a:lstStyle/>
            <a:p>
              <a:pPr 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Deduplication fingerprint library</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文本框 11"/>
            <p:cNvSpPr txBox="1"/>
            <p:nvPr/>
          </p:nvSpPr>
          <p:spPr>
            <a:xfrm>
              <a:off x="8468674" y="5143396"/>
              <a:ext cx="1087702" cy="696515"/>
            </a:xfrm>
            <a:prstGeom prst="rect">
              <a:avLst/>
            </a:prstGeom>
            <a:solidFill>
              <a:schemeClr val="bg1">
                <a:lumMod val="95000"/>
              </a:schemeClr>
            </a:solidFill>
          </p:spPr>
          <p:txBody>
            <a:bodyPr wrap="square" rtlCol="0">
              <a:spAutoFit/>
            </a:bodyPr>
            <a:lstStyle/>
            <a:p>
              <a:pPr 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Protection Appliance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文本框 12"/>
            <p:cNvSpPr txBox="1"/>
            <p:nvPr/>
          </p:nvSpPr>
          <p:spPr>
            <a:xfrm>
              <a:off x="6382684" y="5713545"/>
              <a:ext cx="1846433" cy="298506"/>
            </a:xfrm>
            <a:prstGeom prst="rect">
              <a:avLst/>
            </a:prstGeom>
            <a:solidFill>
              <a:schemeClr val="bg1">
                <a:lumMod val="95000"/>
              </a:schemeClr>
            </a:solidFill>
          </p:spPr>
          <p:txBody>
            <a:bodyPr wrap="square" rtlCol="0">
              <a:spAutoFit/>
            </a:bodyPr>
            <a:lstStyle/>
            <a:p>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pool</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 name="标题 1"/>
          <p:cNvSpPr>
            <a:spLocks noGrp="1"/>
          </p:cNvSpPr>
          <p:nvPr>
            <p:ph type="title"/>
          </p:nvPr>
        </p:nvSpPr>
        <p:spPr/>
        <p:txBody>
          <a:bodyPr/>
          <a:lstStyle/>
          <a:p>
            <a:r>
              <a:rPr lang="en-US" smtClean="0">
                <a:sym typeface="Huawei Sans" panose="020C0503030203020204" pitchFamily="34" charset="0"/>
              </a:rPr>
              <a:t>Source-Side Deduplication</a:t>
            </a:r>
            <a:endParaRPr lang="en-US" altLang="zh-CN" dirty="0">
              <a:sym typeface="Huawei Sans" panose="020C0503030203020204" pitchFamily="34" charset="0"/>
            </a:endParaRPr>
          </a:p>
        </p:txBody>
      </p:sp>
      <p:sp>
        <p:nvSpPr>
          <p:cNvPr id="5" name="文本占位符 4"/>
          <p:cNvSpPr>
            <a:spLocks noGrp="1"/>
          </p:cNvSpPr>
          <p:nvPr>
            <p:ph type="body" sz="quarter" idx="10"/>
          </p:nvPr>
        </p:nvSpPr>
        <p:spPr/>
        <p:txBody>
          <a:bodyPr/>
          <a:lstStyle/>
          <a:p>
            <a:r>
              <a:rPr lang="en-US" altLang="zh-CN" sz="2000" dirty="0" smtClean="0">
                <a:sym typeface="Huawei Sans" panose="020C0503030203020204" pitchFamily="34" charset="0"/>
              </a:rPr>
              <a:t>Huawei Data Protection Appliance supports deduplication. That is, data is </a:t>
            </a:r>
            <a:r>
              <a:rPr lang="en-US" altLang="zh-CN" sz="2000" dirty="0" err="1" smtClean="0">
                <a:sym typeface="Huawei Sans" panose="020C0503030203020204" pitchFamily="34" charset="0"/>
              </a:rPr>
              <a:t>deduplicated</a:t>
            </a:r>
            <a:r>
              <a:rPr lang="en-US" altLang="zh-CN" sz="2000" dirty="0" smtClean="0">
                <a:sym typeface="Huawei Sans" panose="020C0503030203020204" pitchFamily="34" charset="0"/>
              </a:rPr>
              <a:t> before being transferred to the storage media, greatly improving backup performance.</a:t>
            </a:r>
          </a:p>
          <a:p>
            <a:endParaRPr lang="zh-CN" altLang="en-US" sz="2000" dirty="0">
              <a:sym typeface="Huawei Sans" panose="020C0503030203020204" pitchFamily="34" charset="0"/>
            </a:endParaRPr>
          </a:p>
        </p:txBody>
      </p:sp>
    </p:spTree>
    <p:extLst>
      <p:ext uri="{BB962C8B-B14F-4D97-AF65-F5344CB8AC3E}">
        <p14:creationId xmlns:p14="http://schemas.microsoft.com/office/powerpoint/2010/main" val="551507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Huawei Sans" panose="020C0503030203020204" pitchFamily="34" charset="0"/>
              </a:rPr>
              <a:t>After completing this course, you will be able to understand and </a:t>
            </a:r>
            <a:r>
              <a:rPr lang="en-US" altLang="zh-CN" dirty="0" smtClean="0">
                <a:sym typeface="Huawei Sans" panose="020C0503030203020204" pitchFamily="34" charset="0"/>
              </a:rPr>
              <a:t>master:</a:t>
            </a:r>
          </a:p>
          <a:p>
            <a:pPr lvl="1"/>
            <a:r>
              <a:rPr lang="en-US" altLang="zh-CN" sz="2000" dirty="0">
                <a:sym typeface="Huawei Sans" panose="020C0503030203020204" pitchFamily="34" charset="0"/>
              </a:rPr>
              <a:t>Technologies </a:t>
            </a:r>
            <a:r>
              <a:rPr lang="en-US" altLang="zh-CN" sz="2000" dirty="0" smtClean="0">
                <a:sym typeface="Huawei Sans" panose="020C0503030203020204" pitchFamily="34" charset="0"/>
              </a:rPr>
              <a:t>for </a:t>
            </a:r>
            <a:r>
              <a:rPr lang="en-US" altLang="zh-CN" sz="2000" dirty="0">
                <a:sym typeface="Huawei Sans" panose="020C0503030203020204" pitchFamily="34" charset="0"/>
              </a:rPr>
              <a:t>storage backup solutions for data centers</a:t>
            </a:r>
          </a:p>
          <a:p>
            <a:pPr lvl="1"/>
            <a:r>
              <a:rPr lang="en-US" altLang="zh-CN" sz="2000" dirty="0">
                <a:sym typeface="Huawei Sans" panose="020C0503030203020204" pitchFamily="34" charset="0"/>
              </a:rPr>
              <a:t>Technical differences between backup and disaster recovery solutions</a:t>
            </a:r>
          </a:p>
          <a:p>
            <a:pPr lvl="1"/>
            <a:r>
              <a:rPr lang="en-US" altLang="zh-CN" sz="2000" dirty="0">
                <a:sym typeface="Huawei Sans" panose="020C0503030203020204" pitchFamily="34" charset="0"/>
              </a:rPr>
              <a:t>Deployment of </a:t>
            </a:r>
            <a:r>
              <a:rPr lang="en-US" altLang="zh-CN" sz="2000" dirty="0" smtClean="0">
                <a:sym typeface="Huawei Sans" panose="020C0503030203020204" pitchFamily="34" charset="0"/>
              </a:rPr>
              <a:t>backup solutions</a:t>
            </a:r>
            <a:endParaRPr lang="en-US" altLang="zh-CN" sz="2000" dirty="0">
              <a:sym typeface="Huawei Sans" panose="020C0503030203020204" pitchFamily="34" charset="0"/>
            </a:endParaRP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398281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Parallel Deduplication</a:t>
            </a:r>
            <a:endParaRPr lang="en-US" altLang="zh-CN" dirty="0">
              <a:sym typeface="Huawei Sans" panose="020C0503030203020204" pitchFamily="34" charset="0"/>
            </a:endParaRPr>
          </a:p>
        </p:txBody>
      </p:sp>
      <p:sp>
        <p:nvSpPr>
          <p:cNvPr id="4" name="矩形 3"/>
          <p:cNvSpPr/>
          <p:nvPr/>
        </p:nvSpPr>
        <p:spPr>
          <a:xfrm>
            <a:off x="7450201" y="2098295"/>
            <a:ext cx="3811618" cy="2877711"/>
          </a:xfrm>
          <a:prstGeom prst="rect">
            <a:avLst/>
          </a:prstGeom>
          <a:ln>
            <a:solidFill>
              <a:schemeClr val="tx1"/>
            </a:solidFill>
            <a:prstDash val="lgDash"/>
          </a:ln>
        </p:spPr>
        <p:txBody>
          <a:bodyPr wrap="square">
            <a:spAutoFit/>
          </a:bodyPr>
          <a:lstStyle/>
          <a:p>
            <a:pPr>
              <a:lnSpc>
                <a:spcPct val="150000"/>
              </a:lnSpc>
              <a:spcBef>
                <a:spcPts val="600"/>
              </a:spcBef>
              <a:spcAft>
                <a:spcPts val="600"/>
              </a:spcAft>
            </a:pPr>
            <a:r>
              <a:rPr lang="en-US"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Parallel deduplication:</a:t>
            </a:r>
            <a:endParaRPr lang="en-US" altLang="zh-CN"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nSpc>
                <a:spcPct val="150000"/>
              </a:lnSpc>
              <a:spcBef>
                <a:spcPts val="600"/>
              </a:spcBef>
              <a:spcAft>
                <a:spcPts val="600"/>
              </a:spcAft>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Deduplication fingerprint libraries are created on multiple nodes and fingerprints are distributed on these nodes. This effectively addresses the poor performance provided by a single node and saves storage space.</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728662" y="1240037"/>
            <a:ext cx="6078539" cy="4732656"/>
          </a:xfrm>
          <a:prstGeom prst="rect">
            <a:avLst/>
          </a:prstGeom>
        </p:spPr>
      </p:pic>
    </p:spTree>
    <p:extLst>
      <p:ext uri="{BB962C8B-B14F-4D97-AF65-F5344CB8AC3E}">
        <p14:creationId xmlns:p14="http://schemas.microsoft.com/office/powerpoint/2010/main" val="3748812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Snapshot Backup</a:t>
            </a:r>
            <a:endParaRPr lang="en-US" dirty="0">
              <a:sym typeface="Huawei Sans" panose="020C0503030203020204" pitchFamily="34" charset="0"/>
            </a:endParaRPr>
          </a:p>
        </p:txBody>
      </p:sp>
      <p:grpSp>
        <p:nvGrpSpPr>
          <p:cNvPr id="4" name="组合 3"/>
          <p:cNvGrpSpPr/>
          <p:nvPr/>
        </p:nvGrpSpPr>
        <p:grpSpPr>
          <a:xfrm>
            <a:off x="2609918" y="1057561"/>
            <a:ext cx="7745181" cy="4572487"/>
            <a:chOff x="558163" y="1490663"/>
            <a:chExt cx="3768302" cy="2671764"/>
          </a:xfrm>
        </p:grpSpPr>
        <p:sp>
          <p:nvSpPr>
            <p:cNvPr id="5" name="Rounded Rectangle 3"/>
            <p:cNvSpPr/>
            <p:nvPr/>
          </p:nvSpPr>
          <p:spPr>
            <a:xfrm>
              <a:off x="1352550" y="1931988"/>
              <a:ext cx="2692400" cy="86201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4213">
                <a:defRPr/>
              </a:pPr>
              <a:endParaRPr lang="en-US" altLang="zh-CN" sz="14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Rectangle 41"/>
            <p:cNvSpPr>
              <a:spLocks noChangeArrowheads="1"/>
            </p:cNvSpPr>
            <p:nvPr/>
          </p:nvSpPr>
          <p:spPr bwMode="auto">
            <a:xfrm>
              <a:off x="2910634" y="1763218"/>
              <a:ext cx="730921" cy="179827"/>
            </a:xfrm>
            <a:prstGeom prst="rect">
              <a:avLst/>
            </a:prstGeom>
            <a:noFill/>
            <a:ln w="9525">
              <a:noFill/>
              <a:miter lim="800000"/>
              <a:headEnd/>
              <a:tailEnd/>
            </a:ln>
          </p:spPr>
          <p:txBody>
            <a:bodyPr wrap="none" lIns="91422" tIns="45711" rIns="91422" bIns="45711">
              <a:spAutoFit/>
            </a:bodyPr>
            <a:lstStyle/>
            <a:p>
              <a:pPr algn="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copies.</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extBox 32"/>
            <p:cNvSpPr txBox="1">
              <a:spLocks noChangeArrowheads="1"/>
            </p:cNvSpPr>
            <p:nvPr/>
          </p:nvSpPr>
          <p:spPr bwMode="auto">
            <a:xfrm>
              <a:off x="558163" y="1547418"/>
              <a:ext cx="1128520" cy="305714"/>
            </a:xfrm>
            <a:prstGeom prst="rect">
              <a:avLst/>
            </a:prstGeom>
            <a:noFill/>
            <a:ln w="9525">
              <a:noFill/>
              <a:miter lim="800000"/>
              <a:headEnd/>
              <a:tailEnd/>
            </a:ln>
          </p:spPr>
          <p:txBody>
            <a:bodyPr wrap="square" lIns="91422" tIns="45711" rIns="91422" bIns="45711">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LUN or volume</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TextBox 33"/>
            <p:cNvSpPr txBox="1">
              <a:spLocks noChangeArrowheads="1"/>
            </p:cNvSpPr>
            <p:nvPr/>
          </p:nvSpPr>
          <p:spPr bwMode="auto">
            <a:xfrm>
              <a:off x="3005138" y="3738563"/>
              <a:ext cx="942975" cy="179827"/>
            </a:xfrm>
            <a:prstGeom prst="rect">
              <a:avLst/>
            </a:prstGeom>
            <a:noFill/>
            <a:ln w="9525">
              <a:noFill/>
              <a:miter lim="800000"/>
              <a:headEnd/>
              <a:tailEnd/>
            </a:ln>
          </p:spPr>
          <p:txBody>
            <a:bodyPr lIns="91422" tIns="45711" rIns="91422" bIns="45711">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Agent (media agent)</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TextBox 34"/>
            <p:cNvSpPr txBox="1">
              <a:spLocks noChangeArrowheads="1"/>
            </p:cNvSpPr>
            <p:nvPr/>
          </p:nvSpPr>
          <p:spPr bwMode="auto">
            <a:xfrm>
              <a:off x="3643237" y="3141223"/>
              <a:ext cx="683228" cy="305714"/>
            </a:xfrm>
            <a:prstGeom prst="rect">
              <a:avLst/>
            </a:prstGeom>
            <a:noFill/>
            <a:ln w="9525">
              <a:noFill/>
              <a:miter lim="800000"/>
              <a:headEnd/>
              <a:tailEnd/>
            </a:ln>
          </p:spPr>
          <p:txBody>
            <a:bodyPr wrap="square" lIns="91422" tIns="45711" rIns="91422" bIns="45711">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Mount or Index</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0" name="Production LUN"/>
            <p:cNvPicPr>
              <a:picLocks noChangeAspect="1"/>
            </p:cNvPicPr>
            <p:nvPr/>
          </p:nvPicPr>
          <p:blipFill>
            <a:blip r:embed="rId3" cstate="print"/>
            <a:srcRect/>
            <a:stretch>
              <a:fillRect/>
            </a:stretch>
          </p:blipFill>
          <p:spPr bwMode="auto">
            <a:xfrm>
              <a:off x="1527175" y="1490663"/>
              <a:ext cx="485775" cy="549275"/>
            </a:xfrm>
            <a:prstGeom prst="rect">
              <a:avLst/>
            </a:prstGeom>
            <a:noFill/>
            <a:ln w="9525">
              <a:noFill/>
              <a:miter lim="800000"/>
              <a:headEnd/>
              <a:tailEnd/>
            </a:ln>
          </p:spPr>
        </p:pic>
        <p:pic>
          <p:nvPicPr>
            <p:cNvPr id="11" name="MediaAgent"/>
            <p:cNvPicPr>
              <a:picLocks noChangeAspect="1"/>
            </p:cNvPicPr>
            <p:nvPr/>
          </p:nvPicPr>
          <p:blipFill>
            <a:blip r:embed="rId4" cstate="print"/>
            <a:srcRect/>
            <a:stretch>
              <a:fillRect/>
            </a:stretch>
          </p:blipFill>
          <p:spPr bwMode="auto">
            <a:xfrm>
              <a:off x="2792413" y="2863850"/>
              <a:ext cx="914400" cy="914400"/>
            </a:xfrm>
            <a:prstGeom prst="rect">
              <a:avLst/>
            </a:prstGeom>
            <a:noFill/>
            <a:ln w="9525">
              <a:noFill/>
              <a:miter lim="800000"/>
              <a:headEnd/>
              <a:tailEnd/>
            </a:ln>
          </p:spPr>
        </p:pic>
        <p:pic>
          <p:nvPicPr>
            <p:cNvPr id="12" name="Storage Array"/>
            <p:cNvPicPr>
              <a:picLocks noChangeAspect="1"/>
            </p:cNvPicPr>
            <p:nvPr/>
          </p:nvPicPr>
          <p:blipFill>
            <a:blip r:embed="rId5" cstate="print"/>
            <a:srcRect/>
            <a:stretch>
              <a:fillRect/>
            </a:stretch>
          </p:blipFill>
          <p:spPr bwMode="auto">
            <a:xfrm>
              <a:off x="908050" y="2555875"/>
              <a:ext cx="1671638" cy="457200"/>
            </a:xfrm>
            <a:prstGeom prst="rect">
              <a:avLst/>
            </a:prstGeom>
            <a:noFill/>
            <a:ln w="9525">
              <a:noFill/>
              <a:miter lim="800000"/>
              <a:headEnd/>
              <a:tailEnd/>
            </a:ln>
          </p:spPr>
        </p:pic>
        <p:grpSp>
          <p:nvGrpSpPr>
            <p:cNvPr id="13" name="Group 14"/>
            <p:cNvGrpSpPr>
              <a:grpSpLocks/>
            </p:cNvGrpSpPr>
            <p:nvPr/>
          </p:nvGrpSpPr>
          <p:grpSpPr bwMode="auto">
            <a:xfrm>
              <a:off x="2038350" y="2016127"/>
              <a:ext cx="1909763" cy="827624"/>
              <a:chOff x="2091210" y="2487210"/>
              <a:chExt cx="1909290" cy="827586"/>
            </a:xfrm>
          </p:grpSpPr>
          <p:sp>
            <p:nvSpPr>
              <p:cNvPr id="25" name="TextBox 39"/>
              <p:cNvSpPr txBox="1">
                <a:spLocks noChangeArrowheads="1"/>
              </p:cNvSpPr>
              <p:nvPr/>
            </p:nvSpPr>
            <p:spPr bwMode="auto">
              <a:xfrm>
                <a:off x="2575278" y="3009086"/>
                <a:ext cx="1324342" cy="305710"/>
              </a:xfrm>
              <a:prstGeom prst="rect">
                <a:avLst/>
              </a:prstGeom>
              <a:noFill/>
              <a:ln w="9525">
                <a:noFill/>
                <a:miter lim="800000"/>
                <a:headEnd/>
                <a:tailEnd/>
              </a:ln>
            </p:spPr>
            <p:txBody>
              <a:bodyPr wrap="square">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is taken every two hours.</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6" name="Snapshot"/>
              <p:cNvPicPr>
                <a:picLocks noChangeAspect="1"/>
              </p:cNvPicPr>
              <p:nvPr/>
            </p:nvPicPr>
            <p:blipFill>
              <a:blip r:embed="rId6" cstate="print">
                <a:grayscl/>
              </a:blip>
              <a:srcRect/>
              <a:stretch>
                <a:fillRect/>
              </a:stretch>
            </p:blipFill>
            <p:spPr bwMode="auto">
              <a:xfrm>
                <a:off x="2091210" y="2487210"/>
                <a:ext cx="484068" cy="287824"/>
              </a:xfrm>
              <a:prstGeom prst="rect">
                <a:avLst/>
              </a:prstGeom>
              <a:noFill/>
              <a:ln w="9525">
                <a:noFill/>
                <a:miter lim="800000"/>
                <a:headEnd/>
                <a:tailEnd/>
              </a:ln>
            </p:spPr>
          </p:pic>
          <p:pic>
            <p:nvPicPr>
              <p:cNvPr id="27" name="Snapshot"/>
              <p:cNvPicPr>
                <a:picLocks noChangeAspect="1"/>
              </p:cNvPicPr>
              <p:nvPr/>
            </p:nvPicPr>
            <p:blipFill>
              <a:blip r:embed="rId6" cstate="print">
                <a:grayscl/>
              </a:blip>
              <a:srcRect/>
              <a:stretch>
                <a:fillRect/>
              </a:stretch>
            </p:blipFill>
            <p:spPr bwMode="auto">
              <a:xfrm>
                <a:off x="2654536" y="2487210"/>
                <a:ext cx="484068" cy="287824"/>
              </a:xfrm>
              <a:prstGeom prst="rect">
                <a:avLst/>
              </a:prstGeom>
              <a:noFill/>
              <a:ln w="9525">
                <a:noFill/>
                <a:miter lim="800000"/>
                <a:headEnd/>
                <a:tailEnd/>
              </a:ln>
            </p:spPr>
          </p:pic>
          <p:pic>
            <p:nvPicPr>
              <p:cNvPr id="28" name="Snapshot"/>
              <p:cNvPicPr>
                <a:picLocks noChangeAspect="1"/>
              </p:cNvPicPr>
              <p:nvPr/>
            </p:nvPicPr>
            <p:blipFill>
              <a:blip r:embed="rId6" cstate="print">
                <a:grayscl/>
              </a:blip>
              <a:srcRect/>
              <a:stretch>
                <a:fillRect/>
              </a:stretch>
            </p:blipFill>
            <p:spPr bwMode="auto">
              <a:xfrm>
                <a:off x="3211632" y="2487210"/>
                <a:ext cx="484068" cy="287824"/>
              </a:xfrm>
              <a:prstGeom prst="rect">
                <a:avLst/>
              </a:prstGeom>
              <a:noFill/>
              <a:ln w="9525">
                <a:noFill/>
                <a:miter lim="800000"/>
                <a:headEnd/>
                <a:tailEnd/>
              </a:ln>
            </p:spPr>
          </p:pic>
          <p:pic>
            <p:nvPicPr>
              <p:cNvPr id="29" name="Snapshot"/>
              <p:cNvPicPr>
                <a:picLocks noChangeAspect="1"/>
              </p:cNvPicPr>
              <p:nvPr/>
            </p:nvPicPr>
            <p:blipFill>
              <a:blip r:embed="rId6" cstate="print">
                <a:grayscl/>
              </a:blip>
              <a:srcRect/>
              <a:stretch>
                <a:fillRect/>
              </a:stretch>
            </p:blipFill>
            <p:spPr bwMode="auto">
              <a:xfrm>
                <a:off x="2243610" y="2639610"/>
                <a:ext cx="484068" cy="287824"/>
              </a:xfrm>
              <a:prstGeom prst="rect">
                <a:avLst/>
              </a:prstGeom>
              <a:noFill/>
              <a:ln w="9525">
                <a:noFill/>
                <a:miter lim="800000"/>
                <a:headEnd/>
                <a:tailEnd/>
              </a:ln>
            </p:spPr>
          </p:pic>
          <p:pic>
            <p:nvPicPr>
              <p:cNvPr id="30" name="Snapshot"/>
              <p:cNvPicPr>
                <a:picLocks noChangeAspect="1"/>
              </p:cNvPicPr>
              <p:nvPr/>
            </p:nvPicPr>
            <p:blipFill>
              <a:blip r:embed="rId6" cstate="print">
                <a:grayscl/>
              </a:blip>
              <a:srcRect/>
              <a:stretch>
                <a:fillRect/>
              </a:stretch>
            </p:blipFill>
            <p:spPr bwMode="auto">
              <a:xfrm>
                <a:off x="2806936" y="2639610"/>
                <a:ext cx="484068" cy="287824"/>
              </a:xfrm>
              <a:prstGeom prst="rect">
                <a:avLst/>
              </a:prstGeom>
              <a:noFill/>
              <a:ln w="9525">
                <a:noFill/>
                <a:miter lim="800000"/>
                <a:headEnd/>
                <a:tailEnd/>
              </a:ln>
            </p:spPr>
          </p:pic>
          <p:pic>
            <p:nvPicPr>
              <p:cNvPr id="31" name="Snapshot"/>
              <p:cNvPicPr>
                <a:picLocks noChangeAspect="1"/>
              </p:cNvPicPr>
              <p:nvPr/>
            </p:nvPicPr>
            <p:blipFill>
              <a:blip r:embed="rId6" cstate="print">
                <a:grayscl/>
              </a:blip>
              <a:srcRect/>
              <a:stretch>
                <a:fillRect/>
              </a:stretch>
            </p:blipFill>
            <p:spPr bwMode="auto">
              <a:xfrm>
                <a:off x="3364032" y="2639610"/>
                <a:ext cx="484068" cy="287824"/>
              </a:xfrm>
              <a:prstGeom prst="rect">
                <a:avLst/>
              </a:prstGeom>
              <a:noFill/>
              <a:ln w="9525">
                <a:noFill/>
                <a:miter lim="800000"/>
                <a:headEnd/>
                <a:tailEnd/>
              </a:ln>
            </p:spPr>
          </p:pic>
          <p:pic>
            <p:nvPicPr>
              <p:cNvPr id="32" name="Snapshot"/>
              <p:cNvPicPr>
                <a:picLocks noChangeAspect="1"/>
              </p:cNvPicPr>
              <p:nvPr/>
            </p:nvPicPr>
            <p:blipFill>
              <a:blip r:embed="rId6" cstate="print">
                <a:grayscl/>
              </a:blip>
              <a:srcRect/>
              <a:stretch>
                <a:fillRect/>
              </a:stretch>
            </p:blipFill>
            <p:spPr bwMode="auto">
              <a:xfrm>
                <a:off x="2396010" y="2792010"/>
                <a:ext cx="484068" cy="287824"/>
              </a:xfrm>
              <a:prstGeom prst="rect">
                <a:avLst/>
              </a:prstGeom>
              <a:noFill/>
              <a:ln w="9525">
                <a:noFill/>
                <a:miter lim="800000"/>
                <a:headEnd/>
                <a:tailEnd/>
              </a:ln>
            </p:spPr>
          </p:pic>
          <p:pic>
            <p:nvPicPr>
              <p:cNvPr id="33" name="Snapshot"/>
              <p:cNvPicPr>
                <a:picLocks noChangeAspect="1"/>
              </p:cNvPicPr>
              <p:nvPr/>
            </p:nvPicPr>
            <p:blipFill>
              <a:blip r:embed="rId6" cstate="print">
                <a:grayscl/>
              </a:blip>
              <a:srcRect/>
              <a:stretch>
                <a:fillRect/>
              </a:stretch>
            </p:blipFill>
            <p:spPr bwMode="auto">
              <a:xfrm>
                <a:off x="2959336" y="2792010"/>
                <a:ext cx="484068" cy="287824"/>
              </a:xfrm>
              <a:prstGeom prst="rect">
                <a:avLst/>
              </a:prstGeom>
              <a:noFill/>
              <a:ln w="9525">
                <a:noFill/>
                <a:miter lim="800000"/>
                <a:headEnd/>
                <a:tailEnd/>
              </a:ln>
            </p:spPr>
          </p:pic>
          <p:pic>
            <p:nvPicPr>
              <p:cNvPr id="34" name="Snapshot"/>
              <p:cNvPicPr>
                <a:picLocks noChangeAspect="1"/>
              </p:cNvPicPr>
              <p:nvPr/>
            </p:nvPicPr>
            <p:blipFill>
              <a:blip r:embed="rId6" cstate="print">
                <a:grayscl/>
              </a:blip>
              <a:srcRect/>
              <a:stretch>
                <a:fillRect/>
              </a:stretch>
            </p:blipFill>
            <p:spPr bwMode="auto">
              <a:xfrm>
                <a:off x="3516432" y="2792010"/>
                <a:ext cx="484068" cy="287824"/>
              </a:xfrm>
              <a:prstGeom prst="rect">
                <a:avLst/>
              </a:prstGeom>
              <a:noFill/>
              <a:ln w="9525">
                <a:noFill/>
                <a:miter lim="800000"/>
                <a:headEnd/>
                <a:tailEnd/>
              </a:ln>
            </p:spPr>
          </p:pic>
        </p:grpSp>
        <p:sp>
          <p:nvSpPr>
            <p:cNvPr id="14" name="Storage Array"/>
            <p:cNvSpPr txBox="1">
              <a:spLocks noChangeArrowheads="1"/>
            </p:cNvSpPr>
            <p:nvPr/>
          </p:nvSpPr>
          <p:spPr bwMode="auto">
            <a:xfrm>
              <a:off x="1225550" y="2911475"/>
              <a:ext cx="1036638" cy="179827"/>
            </a:xfrm>
            <a:prstGeom prst="rect">
              <a:avLst/>
            </a:prstGeom>
            <a:noFill/>
            <a:ln w="9525">
              <a:noFill/>
              <a:miter lim="800000"/>
              <a:headEnd/>
              <a:tailEnd/>
            </a:ln>
          </p:spPr>
          <p:txBody>
            <a:bodyPr lIns="91422" tIns="45711" rIns="91422" bIns="45711">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Storage array</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5" name="Picture 26"/>
            <p:cNvPicPr>
              <a:picLocks noChangeAspect="1"/>
            </p:cNvPicPr>
            <p:nvPr/>
          </p:nvPicPr>
          <p:blipFill>
            <a:blip r:embed="rId7" cstate="print"/>
            <a:srcRect/>
            <a:stretch>
              <a:fillRect/>
            </a:stretch>
          </p:blipFill>
          <p:spPr bwMode="auto">
            <a:xfrm rot="14955121" flipH="1">
              <a:off x="3310731" y="2564607"/>
              <a:ext cx="733425" cy="731838"/>
            </a:xfrm>
            <a:prstGeom prst="rect">
              <a:avLst/>
            </a:prstGeom>
            <a:noFill/>
            <a:ln w="9525">
              <a:noFill/>
              <a:miter lim="800000"/>
              <a:headEnd/>
              <a:tailEnd/>
            </a:ln>
          </p:spPr>
        </p:pic>
        <p:grpSp>
          <p:nvGrpSpPr>
            <p:cNvPr id="16" name="Retention Copy Graphic"/>
            <p:cNvGrpSpPr>
              <a:grpSpLocks/>
            </p:cNvGrpSpPr>
            <p:nvPr/>
          </p:nvGrpSpPr>
          <p:grpSpPr bwMode="auto">
            <a:xfrm>
              <a:off x="669925" y="3332095"/>
              <a:ext cx="1654175" cy="830332"/>
              <a:chOff x="681572" y="3935064"/>
              <a:chExt cx="1653330" cy="829589"/>
            </a:xfrm>
          </p:grpSpPr>
          <p:sp>
            <p:nvSpPr>
              <p:cNvPr id="19" name="Retention Copy Box"/>
              <p:cNvSpPr>
                <a:spLocks noChangeArrowheads="1"/>
              </p:cNvSpPr>
              <p:nvPr/>
            </p:nvSpPr>
            <p:spPr bwMode="auto">
              <a:xfrm>
                <a:off x="681572" y="4099933"/>
                <a:ext cx="1653330" cy="664720"/>
              </a:xfrm>
              <a:prstGeom prst="roundRect">
                <a:avLst>
                  <a:gd name="adj" fmla="val 16667"/>
                </a:avLst>
              </a:prstGeom>
              <a:solidFill>
                <a:srgbClr val="FFFFFF"/>
              </a:solidFill>
              <a:ln w="57150">
                <a:solidFill>
                  <a:schemeClr val="accent1"/>
                </a:solidFill>
                <a:miter lim="800000"/>
                <a:headEnd/>
                <a:tailEnd/>
              </a:ln>
            </p:spPr>
            <p:txBody>
              <a:bodyPr anchor="ctr"/>
              <a:lstStyle/>
              <a:p>
                <a:pPr marL="255588" indent="-255588" algn="ctr" defTabSz="684213" eaLnBrk="0" hangingPunct="0">
                  <a:spcBef>
                    <a:spcPts val="450"/>
                  </a:spcBef>
                  <a:buClr>
                    <a:srgbClr val="800000"/>
                  </a:buClr>
                  <a:buSzPct val="100000"/>
                  <a:buFont typeface="Webdings" pitchFamily="18" charset="2"/>
                  <a:buChar char=""/>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Retention Copy Text"/>
              <p:cNvSpPr>
                <a:spLocks noChangeArrowheads="1"/>
              </p:cNvSpPr>
              <p:nvPr/>
            </p:nvSpPr>
            <p:spPr bwMode="auto">
              <a:xfrm>
                <a:off x="1377197" y="3935064"/>
                <a:ext cx="672101" cy="179677"/>
              </a:xfrm>
              <a:prstGeom prst="rect">
                <a:avLst/>
              </a:prstGeom>
              <a:noFill/>
              <a:ln w="9525">
                <a:noFill/>
                <a:miter lim="800000"/>
                <a:headEnd/>
                <a:tailEnd/>
              </a:ln>
            </p:spPr>
            <p:txBody>
              <a:bodyPr wrap="none">
                <a:spAutoFit/>
              </a:bodyPr>
              <a:lstStyle/>
              <a:p>
                <a:pPr algn="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Retains copies.</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Disk Text"/>
              <p:cNvSpPr txBox="1">
                <a:spLocks noChangeArrowheads="1"/>
              </p:cNvSpPr>
              <p:nvPr/>
            </p:nvSpPr>
            <p:spPr bwMode="auto">
              <a:xfrm>
                <a:off x="756336" y="4529865"/>
                <a:ext cx="623888" cy="179677"/>
              </a:xfrm>
              <a:prstGeom prst="rect">
                <a:avLst/>
              </a:prstGeom>
              <a:noFill/>
              <a:ln w="9525">
                <a:noFill/>
                <a:miter lim="800000"/>
                <a:headEnd/>
                <a:tailEnd/>
              </a:ln>
            </p:spPr>
            <p:txBody>
              <a:bodyPr>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Disk</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ape Text"/>
              <p:cNvSpPr txBox="1">
                <a:spLocks noChangeArrowheads="1"/>
              </p:cNvSpPr>
              <p:nvPr/>
            </p:nvSpPr>
            <p:spPr bwMode="auto">
              <a:xfrm>
                <a:off x="1718006" y="4529865"/>
                <a:ext cx="420689" cy="179677"/>
              </a:xfrm>
              <a:prstGeom prst="rect">
                <a:avLst/>
              </a:prstGeom>
              <a:noFill/>
              <a:ln w="9525">
                <a:noFill/>
                <a:miter lim="800000"/>
                <a:headEnd/>
                <a:tailEnd/>
              </a:ln>
            </p:spPr>
            <p:txBody>
              <a:bodyPr>
                <a:spAutoFit/>
              </a:bodyPr>
              <a:lstStyle/>
              <a:p>
                <a:pPr algn="ctr" defTabSz="685800" eaLnBrk="0" hangingPunct="0">
                  <a:buSzPct val="100000"/>
                </a:pPr>
                <a:r>
                  <a:rPr lang="en-US"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Tape</a:t>
                </a:r>
                <a:endParaRPr lang="en-US"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3" name="Tape Drive"/>
              <p:cNvPicPr>
                <a:picLocks noChangeAspect="1"/>
              </p:cNvPicPr>
              <p:nvPr/>
            </p:nvPicPr>
            <p:blipFill>
              <a:blip r:embed="rId8" cstate="print"/>
              <a:srcRect/>
              <a:stretch>
                <a:fillRect/>
              </a:stretch>
            </p:blipFill>
            <p:spPr bwMode="auto">
              <a:xfrm>
                <a:off x="1714902" y="4240913"/>
                <a:ext cx="426896" cy="326236"/>
              </a:xfrm>
              <a:prstGeom prst="rect">
                <a:avLst/>
              </a:prstGeom>
              <a:noFill/>
              <a:ln w="9525">
                <a:noFill/>
                <a:miter lim="800000"/>
                <a:headEnd/>
                <a:tailEnd/>
              </a:ln>
            </p:spPr>
          </p:pic>
          <p:pic>
            <p:nvPicPr>
              <p:cNvPr id="24" name="Disk Picture"/>
              <p:cNvPicPr>
                <a:picLocks noChangeAspect="1"/>
              </p:cNvPicPr>
              <p:nvPr/>
            </p:nvPicPr>
            <p:blipFill>
              <a:blip r:embed="rId9" cstate="print"/>
              <a:srcRect/>
              <a:stretch>
                <a:fillRect/>
              </a:stretch>
            </p:blipFill>
            <p:spPr bwMode="auto">
              <a:xfrm>
                <a:off x="908432" y="4195366"/>
                <a:ext cx="319697" cy="358819"/>
              </a:xfrm>
              <a:prstGeom prst="rect">
                <a:avLst/>
              </a:prstGeom>
              <a:noFill/>
              <a:ln w="9525">
                <a:noFill/>
                <a:miter lim="800000"/>
                <a:headEnd/>
                <a:tailEnd/>
              </a:ln>
            </p:spPr>
          </p:pic>
        </p:grpSp>
        <p:pic>
          <p:nvPicPr>
            <p:cNvPr id="17" name="Picture 38"/>
            <p:cNvPicPr>
              <a:picLocks noChangeAspect="1"/>
            </p:cNvPicPr>
            <p:nvPr/>
          </p:nvPicPr>
          <p:blipFill>
            <a:blip r:embed="rId10" cstate="print"/>
            <a:srcRect/>
            <a:stretch>
              <a:fillRect/>
            </a:stretch>
          </p:blipFill>
          <p:spPr bwMode="auto">
            <a:xfrm rot="17458952" flipH="1">
              <a:off x="2226469" y="3423444"/>
              <a:ext cx="730250" cy="731838"/>
            </a:xfrm>
            <a:prstGeom prst="rect">
              <a:avLst/>
            </a:prstGeom>
            <a:noFill/>
            <a:ln w="9525">
              <a:noFill/>
              <a:miter lim="800000"/>
              <a:headEnd/>
              <a:tailEnd/>
            </a:ln>
          </p:spPr>
        </p:pic>
        <p:pic>
          <p:nvPicPr>
            <p:cNvPr id="18" name="Picture 39"/>
            <p:cNvPicPr>
              <a:picLocks noChangeAspect="1"/>
            </p:cNvPicPr>
            <p:nvPr/>
          </p:nvPicPr>
          <p:blipFill>
            <a:blip r:embed="rId11" cstate="print"/>
            <a:srcRect/>
            <a:stretch>
              <a:fillRect/>
            </a:stretch>
          </p:blipFill>
          <p:spPr bwMode="auto">
            <a:xfrm rot="-4714424" flipH="1" flipV="1">
              <a:off x="1572419" y="1731169"/>
              <a:ext cx="731838" cy="730250"/>
            </a:xfrm>
            <a:prstGeom prst="rect">
              <a:avLst/>
            </a:prstGeom>
            <a:noFill/>
            <a:ln w="9525">
              <a:noFill/>
              <a:miter lim="800000"/>
              <a:headEnd/>
              <a:tailEnd/>
            </a:ln>
          </p:spPr>
        </p:pic>
      </p:grpSp>
    </p:spTree>
    <p:extLst>
      <p:ext uri="{BB962C8B-B14F-4D97-AF65-F5344CB8AC3E}">
        <p14:creationId xmlns:p14="http://schemas.microsoft.com/office/powerpoint/2010/main" val="2488334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30"/>
          <p:cNvSpPr>
            <a:spLocks noGrp="1"/>
          </p:cNvSpPr>
          <p:nvPr>
            <p:ph type="title"/>
          </p:nvPr>
        </p:nvSpPr>
        <p:spPr/>
        <p:txBody>
          <a:bodyPr/>
          <a:lstStyle/>
          <a:p>
            <a:r>
              <a:rPr lang="en-US" smtClean="0">
                <a:sym typeface="Huawei Sans" panose="020C0503030203020204" pitchFamily="34" charset="0"/>
              </a:rPr>
              <a:t>Standard Backup</a:t>
            </a:r>
            <a:endParaRPr lang="en-US" altLang="zh-CN" dirty="0">
              <a:sym typeface="Huawei Sans" panose="020C0503030203020204" pitchFamily="34" charset="0"/>
            </a:endParaRPr>
          </a:p>
        </p:txBody>
      </p:sp>
      <p:grpSp>
        <p:nvGrpSpPr>
          <p:cNvPr id="32" name="组合 31"/>
          <p:cNvGrpSpPr/>
          <p:nvPr/>
        </p:nvGrpSpPr>
        <p:grpSpPr>
          <a:xfrm>
            <a:off x="744678" y="989102"/>
            <a:ext cx="10720606" cy="4891994"/>
            <a:chOff x="744678" y="989102"/>
            <a:chExt cx="10720606" cy="4891994"/>
          </a:xfrm>
        </p:grpSpPr>
        <p:sp>
          <p:nvSpPr>
            <p:cNvPr id="3" name="右箭头标注 329">
              <a:extLst>
                <a:ext uri="{FF2B5EF4-FFF2-40B4-BE49-F238E27FC236}">
                  <a16:creationId xmlns="" xmlns:a16="http://schemas.microsoft.com/office/drawing/2014/main" id="{7BB69BF6-80B3-A342-8340-83D79A42899E}"/>
                </a:ext>
              </a:extLst>
            </p:cNvPr>
            <p:cNvSpPr/>
            <p:nvPr/>
          </p:nvSpPr>
          <p:spPr>
            <a:xfrm>
              <a:off x="5581088" y="1216063"/>
              <a:ext cx="2250960" cy="4066473"/>
            </a:xfrm>
            <a:prstGeom prst="rightArrowCallout">
              <a:avLst>
                <a:gd name="adj1" fmla="val 27925"/>
                <a:gd name="adj2" fmla="val 27390"/>
                <a:gd name="adj3" fmla="val 19265"/>
                <a:gd name="adj4" fmla="val 649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Arial"/>
                  <a:ea typeface="+mn-ea"/>
                  <a:cs typeface="+mn-cs"/>
                </a:defRPr>
              </a:lvl1pPr>
              <a:lvl2pPr marL="456877" algn="l" rtl="0" fontAlgn="base">
                <a:spcBef>
                  <a:spcPct val="0"/>
                </a:spcBef>
                <a:spcAft>
                  <a:spcPct val="0"/>
                </a:spcAft>
                <a:defRPr kern="1200">
                  <a:solidFill>
                    <a:schemeClr val="lt1"/>
                  </a:solidFill>
                  <a:latin typeface="Arial"/>
                  <a:ea typeface="+mn-ea"/>
                  <a:cs typeface="+mn-cs"/>
                </a:defRPr>
              </a:lvl2pPr>
              <a:lvl3pPr marL="913753" algn="l" rtl="0" fontAlgn="base">
                <a:spcBef>
                  <a:spcPct val="0"/>
                </a:spcBef>
                <a:spcAft>
                  <a:spcPct val="0"/>
                </a:spcAft>
                <a:defRPr kern="1200">
                  <a:solidFill>
                    <a:schemeClr val="lt1"/>
                  </a:solidFill>
                  <a:latin typeface="Arial"/>
                  <a:ea typeface="+mn-ea"/>
                  <a:cs typeface="+mn-cs"/>
                </a:defRPr>
              </a:lvl3pPr>
              <a:lvl4pPr marL="1370630" algn="l" rtl="0" fontAlgn="base">
                <a:spcBef>
                  <a:spcPct val="0"/>
                </a:spcBef>
                <a:spcAft>
                  <a:spcPct val="0"/>
                </a:spcAft>
                <a:defRPr kern="1200">
                  <a:solidFill>
                    <a:schemeClr val="lt1"/>
                  </a:solidFill>
                  <a:latin typeface="Arial"/>
                  <a:ea typeface="+mn-ea"/>
                  <a:cs typeface="+mn-cs"/>
                </a:defRPr>
              </a:lvl4pPr>
              <a:lvl5pPr marL="1827505" algn="l" rtl="0" fontAlgn="base">
                <a:spcBef>
                  <a:spcPct val="0"/>
                </a:spcBef>
                <a:spcAft>
                  <a:spcPct val="0"/>
                </a:spcAft>
                <a:defRPr kern="1200">
                  <a:solidFill>
                    <a:schemeClr val="lt1"/>
                  </a:solidFill>
                  <a:latin typeface="Arial"/>
                  <a:ea typeface="+mn-ea"/>
                  <a:cs typeface="+mn-cs"/>
                </a:defRPr>
              </a:lvl5pPr>
              <a:lvl6pPr marL="2284380" algn="l" defTabSz="913753" rtl="0" eaLnBrk="1" latinLnBrk="0" hangingPunct="1">
                <a:defRPr kern="1200">
                  <a:solidFill>
                    <a:schemeClr val="lt1"/>
                  </a:solidFill>
                  <a:latin typeface="Arial"/>
                  <a:ea typeface="+mn-ea"/>
                  <a:cs typeface="+mn-cs"/>
                </a:defRPr>
              </a:lvl6pPr>
              <a:lvl7pPr marL="2741257" algn="l" defTabSz="913753" rtl="0" eaLnBrk="1" latinLnBrk="0" hangingPunct="1">
                <a:defRPr kern="1200">
                  <a:solidFill>
                    <a:schemeClr val="lt1"/>
                  </a:solidFill>
                  <a:latin typeface="Arial"/>
                  <a:ea typeface="+mn-ea"/>
                  <a:cs typeface="+mn-cs"/>
                </a:defRPr>
              </a:lvl7pPr>
              <a:lvl8pPr marL="3198134" algn="l" defTabSz="913753" rtl="0" eaLnBrk="1" latinLnBrk="0" hangingPunct="1">
                <a:defRPr kern="1200">
                  <a:solidFill>
                    <a:schemeClr val="lt1"/>
                  </a:solidFill>
                  <a:latin typeface="Arial"/>
                  <a:ea typeface="+mn-ea"/>
                  <a:cs typeface="+mn-cs"/>
                </a:defRPr>
              </a:lvl8pPr>
              <a:lvl9pPr marL="3655010" algn="l" defTabSz="913753" rtl="0" eaLnBrk="1" latinLnBrk="0" hangingPunct="1">
                <a:defRPr kern="1200">
                  <a:solidFill>
                    <a:schemeClr val="lt1"/>
                  </a:solidFill>
                  <a:latin typeface="Arial"/>
                  <a:ea typeface="+mn-ea"/>
                  <a:cs typeface="+mn-cs"/>
                </a:defRPr>
              </a:lvl9pPr>
            </a:lstStyle>
            <a:p>
              <a:pPr algn="ctr" defTabSz="914034" fontAlgn="auto">
                <a:spcBef>
                  <a:spcPts val="0"/>
                </a:spcBef>
                <a:spcAft>
                  <a:spcPts val="0"/>
                </a:spcAft>
                <a:defRPr/>
              </a:pPr>
              <a:endParaRPr kumimoji="1" lang="en-US" altLang="zh-CN" sz="1799"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文本框 330">
              <a:extLst>
                <a:ext uri="{FF2B5EF4-FFF2-40B4-BE49-F238E27FC236}">
                  <a16:creationId xmlns="" xmlns:a16="http://schemas.microsoft.com/office/drawing/2014/main" id="{D8C8EEC2-DBBB-4743-BBA2-4364A6CADD11}"/>
                </a:ext>
              </a:extLst>
            </p:cNvPr>
            <p:cNvSpPr txBox="1"/>
            <p:nvPr/>
          </p:nvSpPr>
          <p:spPr>
            <a:xfrm flipH="1">
              <a:off x="5584365" y="1442961"/>
              <a:ext cx="1426561"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Permanent incremental backup</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文本框 331">
              <a:extLst>
                <a:ext uri="{FF2B5EF4-FFF2-40B4-BE49-F238E27FC236}">
                  <a16:creationId xmlns="" xmlns:a16="http://schemas.microsoft.com/office/drawing/2014/main" id="{0E64810B-CA2C-0743-97D3-94D24808D26E}"/>
                </a:ext>
              </a:extLst>
            </p:cNvPr>
            <p:cNvSpPr txBox="1"/>
            <p:nvPr/>
          </p:nvSpPr>
          <p:spPr>
            <a:xfrm flipH="1">
              <a:off x="5584365" y="2109136"/>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Parallel deduplication</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文本框 332">
              <a:extLst>
                <a:ext uri="{FF2B5EF4-FFF2-40B4-BE49-F238E27FC236}">
                  <a16:creationId xmlns="" xmlns:a16="http://schemas.microsoft.com/office/drawing/2014/main" id="{9929223D-50AA-9841-95E6-BA094E9CA315}"/>
                </a:ext>
              </a:extLst>
            </p:cNvPr>
            <p:cNvSpPr txBox="1"/>
            <p:nvPr/>
          </p:nvSpPr>
          <p:spPr>
            <a:xfrm flipH="1">
              <a:off x="5584365" y="2608454"/>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Source-side deduplication</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333">
              <a:extLst>
                <a:ext uri="{FF2B5EF4-FFF2-40B4-BE49-F238E27FC236}">
                  <a16:creationId xmlns="" xmlns:a16="http://schemas.microsoft.com/office/drawing/2014/main" id="{C121CD3E-5B7F-CE45-8970-FBC8F5A2B393}"/>
                </a:ext>
              </a:extLst>
            </p:cNvPr>
            <p:cNvSpPr txBox="1"/>
            <p:nvPr/>
          </p:nvSpPr>
          <p:spPr>
            <a:xfrm flipH="1">
              <a:off x="5584365" y="3089963"/>
              <a:ext cx="1346933" cy="27699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Compression</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334">
              <a:extLst>
                <a:ext uri="{FF2B5EF4-FFF2-40B4-BE49-F238E27FC236}">
                  <a16:creationId xmlns="" xmlns:a16="http://schemas.microsoft.com/office/drawing/2014/main" id="{9D55B30C-5E4A-1940-8BDC-C9E6786C8703}"/>
                </a:ext>
              </a:extLst>
            </p:cNvPr>
            <p:cNvSpPr txBox="1"/>
            <p:nvPr/>
          </p:nvSpPr>
          <p:spPr>
            <a:xfrm flipH="1">
              <a:off x="5569069" y="3386806"/>
              <a:ext cx="1441858" cy="27699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Encryption</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文本框 335">
              <a:extLst>
                <a:ext uri="{FF2B5EF4-FFF2-40B4-BE49-F238E27FC236}">
                  <a16:creationId xmlns="" xmlns:a16="http://schemas.microsoft.com/office/drawing/2014/main" id="{42CD74BD-CFF6-0546-8654-19E2FF8FEE39}"/>
                </a:ext>
              </a:extLst>
            </p:cNvPr>
            <p:cNvSpPr txBox="1"/>
            <p:nvPr/>
          </p:nvSpPr>
          <p:spPr>
            <a:xfrm flipH="1">
              <a:off x="5561612" y="3662322"/>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Multi-channel backup</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336">
              <a:extLst>
                <a:ext uri="{FF2B5EF4-FFF2-40B4-BE49-F238E27FC236}">
                  <a16:creationId xmlns="" xmlns:a16="http://schemas.microsoft.com/office/drawing/2014/main" id="{55D4D938-4833-964F-812E-A73A8C468D6A}"/>
                </a:ext>
              </a:extLst>
            </p:cNvPr>
            <p:cNvSpPr txBox="1"/>
            <p:nvPr/>
          </p:nvSpPr>
          <p:spPr>
            <a:xfrm flipH="1">
              <a:off x="5565250" y="4158665"/>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Agent-free backup</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337">
              <a:extLst>
                <a:ext uri="{FF2B5EF4-FFF2-40B4-BE49-F238E27FC236}">
                  <a16:creationId xmlns="" xmlns:a16="http://schemas.microsoft.com/office/drawing/2014/main" id="{376B241C-3284-EB4F-AA0A-F8C9BBD22A34}"/>
                </a:ext>
              </a:extLst>
            </p:cNvPr>
            <p:cNvSpPr txBox="1"/>
            <p:nvPr/>
          </p:nvSpPr>
          <p:spPr>
            <a:xfrm flipH="1">
              <a:off x="5561637" y="4620330"/>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en-US" sz="120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Concurrent backup</a:t>
              </a:r>
              <a:endParaRPr lang="en-US"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 name="组合 11">
              <a:extLst>
                <a:ext uri="{FF2B5EF4-FFF2-40B4-BE49-F238E27FC236}">
                  <a16:creationId xmlns="" xmlns:a16="http://schemas.microsoft.com/office/drawing/2014/main" id="{0D39E3F2-7B89-3B46-BA22-CF10A2554F92}"/>
                </a:ext>
              </a:extLst>
            </p:cNvPr>
            <p:cNvGrpSpPr/>
            <p:nvPr/>
          </p:nvGrpSpPr>
          <p:grpSpPr>
            <a:xfrm>
              <a:off x="6938871" y="1635367"/>
              <a:ext cx="2287428" cy="2659678"/>
              <a:chOff x="6648636" y="1863107"/>
              <a:chExt cx="2547143" cy="1679346"/>
            </a:xfrm>
          </p:grpSpPr>
          <p:sp>
            <p:nvSpPr>
              <p:cNvPr id="13" name="圆角矩形 344">
                <a:extLst>
                  <a:ext uri="{FF2B5EF4-FFF2-40B4-BE49-F238E27FC236}">
                    <a16:creationId xmlns="" xmlns:a16="http://schemas.microsoft.com/office/drawing/2014/main" id="{3CE64921-A17D-9A45-9A58-25C51B68B438}"/>
                  </a:ext>
                </a:extLst>
              </p:cNvPr>
              <p:cNvSpPr/>
              <p:nvPr/>
            </p:nvSpPr>
            <p:spPr>
              <a:xfrm>
                <a:off x="7352895" y="2228605"/>
                <a:ext cx="1404774" cy="1313848"/>
              </a:xfrm>
              <a:prstGeom prst="roundRect">
                <a:avLst>
                  <a:gd name="adj" fmla="val 2624"/>
                </a:avLst>
              </a:prstGeom>
              <a:noFill/>
              <a:ln w="127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algn="ctr" defTabSz="914034" fontAlgn="auto">
                  <a:spcBef>
                    <a:spcPts val="0"/>
                  </a:spcBef>
                  <a:spcAft>
                    <a:spcPts val="0"/>
                  </a:spcAft>
                  <a:buClr>
                    <a:srgbClr val="CC9900"/>
                  </a:buClr>
                  <a:buFont typeface="Wingdings" pitchFamily="2" charset="2"/>
                  <a:buChar char="n"/>
                </a:pPr>
                <a:endParaRPr lang="en-US" altLang="zh-CN" sz="9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文本框 347">
                <a:extLst>
                  <a:ext uri="{FF2B5EF4-FFF2-40B4-BE49-F238E27FC236}">
                    <a16:creationId xmlns="" xmlns:a16="http://schemas.microsoft.com/office/drawing/2014/main" id="{5A1ACFEE-E4E6-2B49-93C6-C85A5C37F15F}"/>
                  </a:ext>
                </a:extLst>
              </p:cNvPr>
              <p:cNvSpPr txBox="1"/>
              <p:nvPr/>
            </p:nvSpPr>
            <p:spPr>
              <a:xfrm>
                <a:off x="6648636" y="1863107"/>
                <a:ext cx="2547143" cy="36907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algn="ctr" defTabSz="914034" fontAlgn="auto">
                  <a:spcBef>
                    <a:spcPts val="0"/>
                  </a:spcBef>
                  <a:spcAft>
                    <a:spcPts val="0"/>
                  </a:spcAft>
                </a:pPr>
                <a:r>
                  <a:rPr lang="en-US" sz="15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Huawei Data Protection Appliance</a:t>
                </a:r>
                <a:endParaRPr lang="en-US"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 name="组合 1"/>
            <p:cNvGrpSpPr/>
            <p:nvPr/>
          </p:nvGrpSpPr>
          <p:grpSpPr>
            <a:xfrm>
              <a:off x="9083778" y="1299329"/>
              <a:ext cx="2335889" cy="3963166"/>
              <a:chOff x="9311712" y="1278250"/>
              <a:chExt cx="2335889" cy="3963166"/>
            </a:xfrm>
          </p:grpSpPr>
          <p:sp>
            <p:nvSpPr>
              <p:cNvPr id="16" name="文本框 15">
                <a:extLst>
                  <a:ext uri="{FF2B5EF4-FFF2-40B4-BE49-F238E27FC236}">
                    <a16:creationId xmlns="" xmlns:a16="http://schemas.microsoft.com/office/drawing/2014/main" id="{92666A6F-BC9D-498B-93E7-5855038503EF}"/>
                  </a:ext>
                </a:extLst>
              </p:cNvPr>
              <p:cNvSpPr txBox="1"/>
              <p:nvPr/>
            </p:nvSpPr>
            <p:spPr>
              <a:xfrm>
                <a:off x="9626955" y="1531760"/>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en-US" sz="15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Disk</a:t>
                </a:r>
                <a:endParaRPr lang="en-US"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文本框 16">
                <a:extLst>
                  <a:ext uri="{FF2B5EF4-FFF2-40B4-BE49-F238E27FC236}">
                    <a16:creationId xmlns="" xmlns:a16="http://schemas.microsoft.com/office/drawing/2014/main" id="{B2083982-EFC5-4D20-A562-99B1B27C1296}"/>
                  </a:ext>
                </a:extLst>
              </p:cNvPr>
              <p:cNvSpPr txBox="1"/>
              <p:nvPr/>
            </p:nvSpPr>
            <p:spPr>
              <a:xfrm>
                <a:off x="9626955" y="2212681"/>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en-US" sz="1599" dirty="0" smtClean="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Tape</a:t>
                </a:r>
                <a:endParaRPr lang="en-US" sz="1599" dirty="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文本框 17">
                <a:extLst>
                  <a:ext uri="{FF2B5EF4-FFF2-40B4-BE49-F238E27FC236}">
                    <a16:creationId xmlns="" xmlns:a16="http://schemas.microsoft.com/office/drawing/2014/main" id="{3C8FB749-DB42-412D-903F-1CAC8044E27E}"/>
                  </a:ext>
                </a:extLst>
              </p:cNvPr>
              <p:cNvSpPr txBox="1"/>
              <p:nvPr/>
            </p:nvSpPr>
            <p:spPr>
              <a:xfrm>
                <a:off x="9626955" y="3098029"/>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en-US" sz="15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Cloud</a:t>
                </a:r>
                <a:endParaRPr lang="en-US"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文本框 18">
                <a:extLst>
                  <a:ext uri="{FF2B5EF4-FFF2-40B4-BE49-F238E27FC236}">
                    <a16:creationId xmlns="" xmlns:a16="http://schemas.microsoft.com/office/drawing/2014/main" id="{81EA836B-1B4E-48FE-8C49-4963700D2AF8}"/>
                  </a:ext>
                </a:extLst>
              </p:cNvPr>
              <p:cNvSpPr txBox="1"/>
              <p:nvPr/>
            </p:nvSpPr>
            <p:spPr>
              <a:xfrm>
                <a:off x="9426626" y="3956619"/>
                <a:ext cx="2090551" cy="338426"/>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en-US" sz="1599" dirty="0" smtClean="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Blu-ray optical disc</a:t>
                </a:r>
                <a:endParaRPr lang="en-US" sz="1599" dirty="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文本框 19">
                <a:extLst>
                  <a:ext uri="{FF2B5EF4-FFF2-40B4-BE49-F238E27FC236}">
                    <a16:creationId xmlns="" xmlns:a16="http://schemas.microsoft.com/office/drawing/2014/main" id="{D0970CB4-6832-4699-8693-5F01EE515076}"/>
                  </a:ext>
                </a:extLst>
              </p:cNvPr>
              <p:cNvSpPr txBox="1"/>
              <p:nvPr/>
            </p:nvSpPr>
            <p:spPr>
              <a:xfrm>
                <a:off x="9626955" y="4632618"/>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en-US" sz="15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Object storage</a:t>
                </a:r>
                <a:endParaRPr lang="en-US"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圆角矩形 356">
                <a:extLst>
                  <a:ext uri="{FF2B5EF4-FFF2-40B4-BE49-F238E27FC236}">
                    <a16:creationId xmlns="" xmlns:a16="http://schemas.microsoft.com/office/drawing/2014/main" id="{01B88F7D-B056-4F92-A20B-9DB681B344AF}"/>
                  </a:ext>
                </a:extLst>
              </p:cNvPr>
              <p:cNvSpPr/>
              <p:nvPr/>
            </p:nvSpPr>
            <p:spPr>
              <a:xfrm>
                <a:off x="9381617" y="1407097"/>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圆角矩形 357">
                <a:extLst>
                  <a:ext uri="{FF2B5EF4-FFF2-40B4-BE49-F238E27FC236}">
                    <a16:creationId xmlns="" xmlns:a16="http://schemas.microsoft.com/office/drawing/2014/main" id="{ADC22298-9910-46A7-BE93-A1154269A0C3}"/>
                  </a:ext>
                </a:extLst>
              </p:cNvPr>
              <p:cNvSpPr/>
              <p:nvPr/>
            </p:nvSpPr>
            <p:spPr>
              <a:xfrm>
                <a:off x="9381617" y="2108618"/>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圆角矩形 358">
                <a:extLst>
                  <a:ext uri="{FF2B5EF4-FFF2-40B4-BE49-F238E27FC236}">
                    <a16:creationId xmlns="" xmlns:a16="http://schemas.microsoft.com/office/drawing/2014/main" id="{0F19E0A9-3C4D-4336-822C-64D665DBA5AC}"/>
                  </a:ext>
                </a:extLst>
              </p:cNvPr>
              <p:cNvSpPr/>
              <p:nvPr/>
            </p:nvSpPr>
            <p:spPr>
              <a:xfrm>
                <a:off x="9381617" y="2810139"/>
                <a:ext cx="2180571" cy="881850"/>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圆角矩形 359">
                <a:extLst>
                  <a:ext uri="{FF2B5EF4-FFF2-40B4-BE49-F238E27FC236}">
                    <a16:creationId xmlns="" xmlns:a16="http://schemas.microsoft.com/office/drawing/2014/main" id="{FA39CB3D-D2D1-424B-851C-8C4BE9111437}"/>
                  </a:ext>
                </a:extLst>
              </p:cNvPr>
              <p:cNvSpPr/>
              <p:nvPr/>
            </p:nvSpPr>
            <p:spPr>
              <a:xfrm>
                <a:off x="9381617" y="3831050"/>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圆角矩形 360">
                <a:extLst>
                  <a:ext uri="{FF2B5EF4-FFF2-40B4-BE49-F238E27FC236}">
                    <a16:creationId xmlns="" xmlns:a16="http://schemas.microsoft.com/office/drawing/2014/main" id="{89DAEB91-DE52-463A-B013-B0DBD19F2B5F}"/>
                  </a:ext>
                </a:extLst>
              </p:cNvPr>
              <p:cNvSpPr/>
              <p:nvPr/>
            </p:nvSpPr>
            <p:spPr>
              <a:xfrm>
                <a:off x="9381617" y="4532572"/>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圆角矩形 370">
                <a:extLst>
                  <a:ext uri="{FF2B5EF4-FFF2-40B4-BE49-F238E27FC236}">
                    <a16:creationId xmlns="" xmlns:a16="http://schemas.microsoft.com/office/drawing/2014/main" id="{DD77B5AC-71E5-4EFA-8B3C-B3D1C880A106}"/>
                  </a:ext>
                </a:extLst>
              </p:cNvPr>
              <p:cNvSpPr/>
              <p:nvPr/>
            </p:nvSpPr>
            <p:spPr>
              <a:xfrm>
                <a:off x="9311712" y="1278250"/>
                <a:ext cx="2335889" cy="3963166"/>
              </a:xfrm>
              <a:prstGeom prst="roundRect">
                <a:avLst>
                  <a:gd name="adj" fmla="val 2624"/>
                </a:avLst>
              </a:prstGeom>
              <a:noFill/>
              <a:ln w="12700" cap="flat" cmpd="sng" algn="ctr">
                <a:solidFill>
                  <a:schemeClr val="bg1">
                    <a:lumMod val="6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7" name="矩形: 圆角 152">
              <a:extLst>
                <a:ext uri="{FF2B5EF4-FFF2-40B4-BE49-F238E27FC236}">
                  <a16:creationId xmlns="" xmlns:a16="http://schemas.microsoft.com/office/drawing/2014/main" id="{9FE461F8-4766-46AE-84F5-D266C4EE6DA8}"/>
                </a:ext>
              </a:extLst>
            </p:cNvPr>
            <p:cNvSpPr/>
            <p:nvPr/>
          </p:nvSpPr>
          <p:spPr>
            <a:xfrm>
              <a:off x="750257" y="2769989"/>
              <a:ext cx="2306266" cy="100344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34">
                <a:lnSpc>
                  <a:spcPct val="120000"/>
                </a:lnSpc>
                <a:spcAft>
                  <a:spcPts val="600"/>
                </a:spcAft>
              </a:pPr>
              <a:r>
                <a:rPr lang="en-US"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Operating systems</a:t>
              </a:r>
              <a:endParaRPr lang="en-US" altLang="zh-CN" sz="1399" b="1" u="sng"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034">
                <a:lnSpc>
                  <a:spcPct val="120000"/>
                </a:lnSpc>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Red Hat, and SUSE</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矩形: 圆角 153">
              <a:extLst>
                <a:ext uri="{FF2B5EF4-FFF2-40B4-BE49-F238E27FC236}">
                  <a16:creationId xmlns="" xmlns:a16="http://schemas.microsoft.com/office/drawing/2014/main" id="{B05D8C7D-762E-4F93-9CA6-ACD94A14E398}"/>
                </a:ext>
              </a:extLst>
            </p:cNvPr>
            <p:cNvSpPr/>
            <p:nvPr/>
          </p:nvSpPr>
          <p:spPr>
            <a:xfrm>
              <a:off x="744678" y="3918185"/>
              <a:ext cx="2311845" cy="1358992"/>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34">
                <a:lnSpc>
                  <a:spcPct val="120000"/>
                </a:lnSpc>
                <a:spcAft>
                  <a:spcPts val="600"/>
                </a:spcAft>
              </a:pPr>
              <a:r>
                <a:rPr lang="en-US"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Virtualization platforms</a:t>
              </a:r>
              <a:endParaRPr lang="en-US" altLang="zh-CN"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034">
                <a:lnSpc>
                  <a:spcPct val="120000"/>
                </a:lnSpc>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VMware, H3C CAS, </a:t>
              </a:r>
              <a:r>
                <a:rPr lang="en-US" sz="1200" dirty="0" err="1"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XenServer</a:t>
              </a: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Hyper-V,</a:t>
              </a:r>
            </a:p>
            <a:p>
              <a:pPr algn="ctr" defTabSz="914034">
                <a:lnSpc>
                  <a:spcPct val="120000"/>
                </a:lnSpc>
              </a:pPr>
              <a:r>
                <a:rPr lang="en-US" sz="1200" dirty="0" err="1"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FusionCompute</a:t>
              </a: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and Huawei HCS</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矩形: 圆角 154">
              <a:extLst>
                <a:ext uri="{FF2B5EF4-FFF2-40B4-BE49-F238E27FC236}">
                  <a16:creationId xmlns="" xmlns:a16="http://schemas.microsoft.com/office/drawing/2014/main" id="{6B76487A-636E-4D38-8950-DD56233CB4BA}"/>
                </a:ext>
              </a:extLst>
            </p:cNvPr>
            <p:cNvSpPr/>
            <p:nvPr/>
          </p:nvSpPr>
          <p:spPr>
            <a:xfrm>
              <a:off x="768503" y="989102"/>
              <a:ext cx="4769558" cy="982707"/>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034">
                <a:lnSpc>
                  <a:spcPct val="120000"/>
                </a:lnSpc>
                <a:spcAft>
                  <a:spcPts val="600"/>
                </a:spcAft>
              </a:pPr>
              <a:r>
                <a:rPr lang="en-US"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File systems</a:t>
              </a:r>
              <a:endParaRPr lang="en-US" altLang="zh-CN"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034">
                <a:lnSpc>
                  <a:spcPct val="120000"/>
                </a:lnSpc>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Linux, and UNIX</a:t>
              </a:r>
            </a:p>
            <a:p>
              <a:pPr algn="ctr" defTabSz="914034">
                <a:lnSpc>
                  <a:spcPct val="120000"/>
                </a:lnSpc>
              </a:pPr>
              <a:r>
                <a:rPr lang="en-US" sz="1200" dirty="0" err="1"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NeoKylin</a:t>
              </a: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err="1"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Kylin</a:t>
              </a: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and Huawei Euler</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矩形: 圆角 157">
              <a:extLst>
                <a:ext uri="{FF2B5EF4-FFF2-40B4-BE49-F238E27FC236}">
                  <a16:creationId xmlns="" xmlns:a16="http://schemas.microsoft.com/office/drawing/2014/main" id="{1130FCE4-0909-4EBE-9290-027A91965004}"/>
                </a:ext>
              </a:extLst>
            </p:cNvPr>
            <p:cNvSpPr/>
            <p:nvPr/>
          </p:nvSpPr>
          <p:spPr>
            <a:xfrm>
              <a:off x="3171086" y="2769990"/>
              <a:ext cx="2366974" cy="2531672"/>
            </a:xfrm>
            <a:prstGeom prst="roundRect">
              <a:avLst>
                <a:gd name="adj" fmla="val 4725"/>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034" fontAlgn="ctr">
                <a:lnSpc>
                  <a:spcPct val="120000"/>
                </a:lnSpc>
              </a:pPr>
              <a:r>
                <a:rPr lang="en-US"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Databases</a:t>
              </a:r>
              <a:endParaRPr lang="en-US" altLang="zh-CN" sz="1399" b="1" u="sng"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SzPct val="50000"/>
                <a:buFont typeface="Wingdings" panose="05000000000000000000" pitchFamily="2" charset="2"/>
                <a:buChar char="l"/>
              </a:pP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 RMAN (Recovery Manager)</a:t>
              </a:r>
              <a:endParaRPr lang="en-US" altLang="zh-CN"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SzPct val="50000"/>
                <a:buFont typeface="Wingdings" panose="05000000000000000000" pitchFamily="2" charset="2"/>
                <a:buChar char="l"/>
              </a:pP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SQL Server: Virtual Device Interface (VDI)</a:t>
              </a:r>
              <a:endParaRPr lang="en-US" altLang="zh-CN"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SzPct val="50000"/>
                <a:buFont typeface="Wingdings" panose="05000000000000000000" pitchFamily="2" charset="2"/>
                <a:buChar char="l"/>
              </a:pP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DB2: Vendor</a:t>
              </a:r>
            </a:p>
            <a:p>
              <a:pPr marL="171450" indent="-171450" fontAlgn="ctr">
                <a:lnSpc>
                  <a:spcPct val="120000"/>
                </a:lnSpc>
                <a:buSzPct val="50000"/>
                <a:buFont typeface="Wingdings" panose="05000000000000000000" pitchFamily="2" charset="2"/>
                <a:buChar char="l"/>
              </a:pP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MySQL: MySQL Plugin</a:t>
              </a:r>
            </a:p>
            <a:p>
              <a:pPr marL="171450" indent="-171450" fontAlgn="ctr">
                <a:lnSpc>
                  <a:spcPct val="120000"/>
                </a:lnSpc>
                <a:buSzPct val="50000"/>
                <a:buFont typeface="Wingdings" panose="05000000000000000000" pitchFamily="2" charset="2"/>
                <a:buChar char="l"/>
              </a:pPr>
              <a:r>
                <a:rPr lang="en-US" sz="1200" dirty="0" err="1"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GBase</a:t>
              </a: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err="1"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GBase</a:t>
              </a: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API</a:t>
              </a:r>
            </a:p>
            <a:p>
              <a:pPr marL="171450" indent="-171450" fontAlgn="ctr">
                <a:lnSpc>
                  <a:spcPct val="120000"/>
                </a:lnSpc>
                <a:buSzPct val="50000"/>
                <a:buFont typeface="Wingdings" panose="05000000000000000000" pitchFamily="2" charset="2"/>
                <a:buChar char="l"/>
              </a:pP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Informix, </a:t>
              </a:r>
              <a:r>
                <a:rPr lang="en-US" sz="1200" dirty="0" err="1"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Dameng</a:t>
              </a: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err="1"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Kingbase</a:t>
              </a: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and </a:t>
              </a:r>
              <a:r>
                <a:rPr lang="en-US" sz="1200" dirty="0" err="1"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Shentong</a:t>
              </a:r>
              <a:r>
                <a:rPr lang="en-US" sz="12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export and import</a:t>
              </a:r>
              <a:endParaRPr lang="en-US" altLang="zh-CN"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3604794"/>
              <a:ext cx="1192681" cy="337090"/>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3022019"/>
              <a:ext cx="1192681" cy="337090"/>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2439244"/>
              <a:ext cx="1192681" cy="337090"/>
            </a:xfrm>
            <a:prstGeom prst="rect">
              <a:avLst/>
            </a:prstGeom>
          </p:spPr>
        </p:pic>
        <p:sp>
          <p:nvSpPr>
            <p:cNvPr id="38" name="矩形: 圆角 154">
              <a:extLst>
                <a:ext uri="{FF2B5EF4-FFF2-40B4-BE49-F238E27FC236}">
                  <a16:creationId xmlns="" xmlns:a16="http://schemas.microsoft.com/office/drawing/2014/main" id="{6B76487A-636E-4D38-8950-DD56233CB4BA}"/>
                </a:ext>
              </a:extLst>
            </p:cNvPr>
            <p:cNvSpPr/>
            <p:nvPr/>
          </p:nvSpPr>
          <p:spPr>
            <a:xfrm>
              <a:off x="768824" y="2030905"/>
              <a:ext cx="4769558" cy="660565"/>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034">
                <a:lnSpc>
                  <a:spcPct val="120000"/>
                </a:lnSpc>
                <a:spcAft>
                  <a:spcPts val="600"/>
                </a:spcAft>
              </a:pPr>
              <a:r>
                <a:rPr lang="en-US"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Volumes</a:t>
              </a:r>
              <a:endParaRPr lang="en-US" altLang="zh-CN" sz="13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034">
                <a:lnSpc>
                  <a:spcPct val="120000"/>
                </a:lnSpc>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and Linux</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圆角矩形 44">
              <a:extLst>
                <a:ext uri="{FF2B5EF4-FFF2-40B4-BE49-F238E27FC236}">
                  <a16:creationId xmlns="" xmlns:a16="http://schemas.microsoft.com/office/drawing/2014/main" id="{C12C6C30-FCF6-42B4-AF39-AB066A47EE29}"/>
                </a:ext>
              </a:extLst>
            </p:cNvPr>
            <p:cNvSpPr/>
            <p:nvPr/>
          </p:nvSpPr>
          <p:spPr>
            <a:xfrm>
              <a:off x="808477" y="5484727"/>
              <a:ext cx="4156257" cy="396369"/>
            </a:xfrm>
            <a:prstGeom prst="roundRect">
              <a:avLst/>
            </a:prstGeom>
            <a:solidFill>
              <a:srgbClr val="0070C0"/>
            </a:solidFill>
            <a:ln w="12700" cap="flat" cmpd="sng" algn="ctr">
              <a:noFill/>
              <a:prstDash val="solid"/>
              <a:miter lim="800000"/>
            </a:ln>
            <a:effectLst/>
          </p:spPr>
          <p:txBody>
            <a:bodyPr rtlCol="0" anchor="ctr"/>
            <a:lstStyle/>
            <a:p>
              <a:pPr algn="ctr" defTabSz="914034">
                <a:defRPr/>
              </a:pPr>
              <a:r>
                <a:rPr lang="en-US"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data capture</a:t>
              </a:r>
              <a:endParaRPr lang="en-US"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圆角矩形 42">
              <a:extLst>
                <a:ext uri="{FF2B5EF4-FFF2-40B4-BE49-F238E27FC236}">
                  <a16:creationId xmlns="" xmlns:a16="http://schemas.microsoft.com/office/drawing/2014/main" id="{AB2E90B6-E660-4206-894D-A1B9A5DDF575}"/>
                </a:ext>
              </a:extLst>
            </p:cNvPr>
            <p:cNvSpPr/>
            <p:nvPr/>
          </p:nvSpPr>
          <p:spPr>
            <a:xfrm>
              <a:off x="7255802" y="5484727"/>
              <a:ext cx="1827977" cy="391538"/>
            </a:xfrm>
            <a:prstGeom prst="roundRect">
              <a:avLst/>
            </a:prstGeom>
            <a:solidFill>
              <a:srgbClr val="0070C0"/>
            </a:solidFill>
            <a:ln w="12700" cap="flat" cmpd="sng" algn="ctr">
              <a:noFill/>
              <a:prstDash val="solid"/>
              <a:miter lim="800000"/>
            </a:ln>
            <a:effectLst/>
          </p:spPr>
          <p:txBody>
            <a:bodyPr rtlCol="0" anchor="ctr"/>
            <a:lstStyle/>
            <a:p>
              <a:pPr algn="ctr" defTabSz="914034"/>
              <a:r>
                <a:rPr lang="en-US" sz="14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management</a:t>
              </a:r>
              <a:endParaRPr lang="en-US" sz="14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圆角矩形 42">
              <a:extLst>
                <a:ext uri="{FF2B5EF4-FFF2-40B4-BE49-F238E27FC236}">
                  <a16:creationId xmlns="" xmlns:a16="http://schemas.microsoft.com/office/drawing/2014/main" id="{AB2E90B6-E660-4206-894D-A1B9A5DDF575}"/>
                </a:ext>
              </a:extLst>
            </p:cNvPr>
            <p:cNvSpPr/>
            <p:nvPr/>
          </p:nvSpPr>
          <p:spPr>
            <a:xfrm>
              <a:off x="9637307" y="5484727"/>
              <a:ext cx="1827977" cy="391538"/>
            </a:xfrm>
            <a:prstGeom prst="roundRect">
              <a:avLst/>
            </a:prstGeom>
            <a:solidFill>
              <a:srgbClr val="0070C0"/>
            </a:solidFill>
            <a:ln w="12700" cap="flat" cmpd="sng" algn="ctr">
              <a:noFill/>
              <a:prstDash val="solid"/>
              <a:miter lim="800000"/>
            </a:ln>
            <a:effectLst/>
          </p:spPr>
          <p:txBody>
            <a:bodyPr rtlCol="0" anchor="ctr"/>
            <a:lstStyle/>
            <a:p>
              <a:pPr algn="ctr" defTabSz="914034"/>
              <a:r>
                <a:rPr lang="en-US" sz="140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D2D2R or D2C</a:t>
              </a:r>
              <a:endParaRPr lang="en-US" altLang="zh-CN" sz="1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上箭头 349">
              <a:extLst>
                <a:ext uri="{FF2B5EF4-FFF2-40B4-BE49-F238E27FC236}">
                  <a16:creationId xmlns="" xmlns:a16="http://schemas.microsoft.com/office/drawing/2014/main" id="{78E0CAF3-E0D2-4403-A83B-285167BE5318}"/>
                </a:ext>
              </a:extLst>
            </p:cNvPr>
            <p:cNvSpPr/>
            <p:nvPr/>
          </p:nvSpPr>
          <p:spPr>
            <a:xfrm rot="5400000">
              <a:off x="8693744" y="3132378"/>
              <a:ext cx="622809" cy="29706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endParaRPr kumimoji="1" lang="en-US" altLang="zh-CN" sz="17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380033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Continuous Backup</a:t>
            </a:r>
            <a:endParaRPr lang="en-US" altLang="zh-CN" dirty="0">
              <a:sym typeface="Huawei Sans" panose="020C0503030203020204" pitchFamily="34" charset="0"/>
            </a:endParaRPr>
          </a:p>
        </p:txBody>
      </p:sp>
      <p:sp>
        <p:nvSpPr>
          <p:cNvPr id="4" name="矩形 3"/>
          <p:cNvSpPr/>
          <p:nvPr/>
        </p:nvSpPr>
        <p:spPr>
          <a:xfrm>
            <a:off x="8068068" y="1778864"/>
            <a:ext cx="3269286" cy="3400931"/>
          </a:xfrm>
          <a:prstGeom prst="rect">
            <a:avLst/>
          </a:prstGeom>
          <a:ln w="3175">
            <a:solidFill>
              <a:schemeClr val="tx1"/>
            </a:solidFill>
            <a:prstDash val="lgDash"/>
          </a:ln>
        </p:spPr>
        <p:txBody>
          <a:bodyPr wrap="square">
            <a:spAutoFit/>
          </a:bodyPr>
          <a:lstStyle/>
          <a:p>
            <a:pPr>
              <a:lnSpc>
                <a:spcPct val="150000"/>
              </a:lnSpc>
              <a:spcBef>
                <a:spcPts val="600"/>
              </a:spcBef>
              <a:spcAft>
                <a:spcPts val="600"/>
              </a:spcAft>
            </a:pPr>
            <a:r>
              <a:rPr lang="en-US"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Continuous backup:</a:t>
            </a:r>
            <a:endParaRPr lang="en-US" altLang="zh-CN" b="1" kern="1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nSpc>
                <a:spcPct val="150000"/>
              </a:lnSpc>
              <a:spcBef>
                <a:spcPts val="600"/>
              </a:spcBef>
              <a:spcAft>
                <a:spcPts val="6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on production hosts is continuously backed up to the backup media.</a:t>
            </a:r>
            <a:endParaRPr lang="en-US" altLang="zh-CN" sz="1400" kern="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nSpc>
                <a:spcPct val="150000"/>
              </a:lnSpc>
              <a:spcBef>
                <a:spcPts val="600"/>
              </a:spcBef>
              <a:spcAft>
                <a:spcPts val="600"/>
              </a:spcAft>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With block-level continuous data protection, data can be stored in native format and both host-level and volume-level backups are supported.</a:t>
            </a:r>
          </a:p>
        </p:txBody>
      </p:sp>
      <p:pic>
        <p:nvPicPr>
          <p:cNvPr id="3" name="图片 2"/>
          <p:cNvPicPr>
            <a:picLocks noChangeAspect="1"/>
          </p:cNvPicPr>
          <p:nvPr/>
        </p:nvPicPr>
        <p:blipFill>
          <a:blip r:embed="rId3"/>
          <a:stretch>
            <a:fillRect/>
          </a:stretch>
        </p:blipFill>
        <p:spPr>
          <a:xfrm>
            <a:off x="731838" y="1537687"/>
            <a:ext cx="7336230" cy="3883284"/>
          </a:xfrm>
          <a:prstGeom prst="rect">
            <a:avLst/>
          </a:prstGeom>
        </p:spPr>
      </p:pic>
    </p:spTree>
    <p:extLst>
      <p:ext uri="{BB962C8B-B14F-4D97-AF65-F5344CB8AC3E}">
        <p14:creationId xmlns:p14="http://schemas.microsoft.com/office/powerpoint/2010/main" val="2486421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29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sym typeface="Huawei Sans" panose="020C0503030203020204" pitchFamily="34" charset="0"/>
              </a:rPr>
              <a:t>Advanced Backup</a:t>
            </a:r>
            <a:endParaRPr lang="en-US" altLang="zh-CN" dirty="0">
              <a:sym typeface="Huawei Sans" panose="020C0503030203020204" pitchFamily="34" charset="0"/>
            </a:endParaRPr>
          </a:p>
        </p:txBody>
      </p:sp>
      <p:grpSp>
        <p:nvGrpSpPr>
          <p:cNvPr id="2" name="组合 1"/>
          <p:cNvGrpSpPr/>
          <p:nvPr/>
        </p:nvGrpSpPr>
        <p:grpSpPr>
          <a:xfrm>
            <a:off x="686724" y="979073"/>
            <a:ext cx="10773440" cy="5045975"/>
            <a:chOff x="686724" y="979073"/>
            <a:chExt cx="10773440" cy="5045975"/>
          </a:xfrm>
        </p:grpSpPr>
        <p:sp>
          <p:nvSpPr>
            <p:cNvPr id="9" name="圆角矩形 42">
              <a:extLst>
                <a:ext uri="{FF2B5EF4-FFF2-40B4-BE49-F238E27FC236}">
                  <a16:creationId xmlns="" xmlns:a16="http://schemas.microsoft.com/office/drawing/2014/main" id="{AB2E90B6-E660-4206-894D-A1B9A5DDF575}"/>
                </a:ext>
              </a:extLst>
            </p:cNvPr>
            <p:cNvSpPr/>
            <p:nvPr/>
          </p:nvSpPr>
          <p:spPr>
            <a:xfrm>
              <a:off x="4448170" y="5603171"/>
              <a:ext cx="3310039" cy="418665"/>
            </a:xfrm>
            <a:prstGeom prst="roundRect">
              <a:avLst/>
            </a:prstGeom>
            <a:solidFill>
              <a:srgbClr val="0070C0"/>
            </a:solidFill>
            <a:ln w="12700" cap="flat" cmpd="sng" algn="ctr">
              <a:noFill/>
              <a:prstDash val="solid"/>
              <a:miter lim="800000"/>
            </a:ln>
            <a:effectLst/>
          </p:spPr>
          <p:txBody>
            <a:bodyPr rtlCol="0" anchor="ctr"/>
            <a:lstStyle/>
            <a:p>
              <a:pPr algn="ctr" defTabSz="914034"/>
              <a:r>
                <a:rPr lang="en-US"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management</a:t>
              </a:r>
              <a:endParaRPr lang="en-US"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矩形 9">
              <a:extLst>
                <a:ext uri="{FF2B5EF4-FFF2-40B4-BE49-F238E27FC236}">
                  <a16:creationId xmlns="" xmlns:a16="http://schemas.microsoft.com/office/drawing/2014/main" id="{2B81EE56-932F-40B9-B973-B8291BEC9531}"/>
                </a:ext>
              </a:extLst>
            </p:cNvPr>
            <p:cNvSpPr/>
            <p:nvPr/>
          </p:nvSpPr>
          <p:spPr>
            <a:xfrm>
              <a:off x="4436825" y="4260830"/>
              <a:ext cx="3310038" cy="1296165"/>
            </a:xfrm>
            <a:prstGeom prst="rect">
              <a:avLst/>
            </a:prstGeom>
            <a:noFill/>
            <a:ln>
              <a:solidFill>
                <a:schemeClr val="tx1"/>
              </a:solidFill>
              <a:prstDash val="lgDash"/>
            </a:ln>
          </p:spPr>
          <p:txBody>
            <a:bodyPr wrap="square" rtlCol="0" anchor="ctr" anchorCtr="0">
              <a:noAutofit/>
            </a:bodyPr>
            <a:lstStyle/>
            <a:p>
              <a:pPr algn="ctr" defTabSz="914034">
                <a:lnSpc>
                  <a:spcPct val="120000"/>
                </a:lnSpc>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The system periodically creates a snapshot copy for any point in time for the base volume and deletes a snapshot when a copy expires.</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圆角矩形 43">
              <a:extLst>
                <a:ext uri="{FF2B5EF4-FFF2-40B4-BE49-F238E27FC236}">
                  <a16:creationId xmlns="" xmlns:a16="http://schemas.microsoft.com/office/drawing/2014/main" id="{6954AC68-198E-4711-AB14-6A1BE91ABB9C}"/>
                </a:ext>
              </a:extLst>
            </p:cNvPr>
            <p:cNvSpPr/>
            <p:nvPr/>
          </p:nvSpPr>
          <p:spPr>
            <a:xfrm>
              <a:off x="9124242" y="5606383"/>
              <a:ext cx="2335921" cy="418665"/>
            </a:xfrm>
            <a:prstGeom prst="roundRect">
              <a:avLst/>
            </a:prstGeom>
            <a:solidFill>
              <a:srgbClr val="0070C0"/>
            </a:solidFill>
            <a:ln w="12700" cap="flat" cmpd="sng" algn="ctr">
              <a:noFill/>
              <a:prstDash val="solid"/>
              <a:miter lim="800000"/>
            </a:ln>
            <a:effectLst/>
          </p:spPr>
          <p:txBody>
            <a:bodyPr rtlCol="0" anchor="ctr"/>
            <a:lstStyle/>
            <a:p>
              <a:pPr algn="ctr" defTabSz="914034"/>
              <a:r>
                <a:rPr lang="en-US"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access and use</a:t>
              </a:r>
              <a:endParaRPr lang="en-US"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圆角矩形 44">
              <a:extLst>
                <a:ext uri="{FF2B5EF4-FFF2-40B4-BE49-F238E27FC236}">
                  <a16:creationId xmlns="" xmlns:a16="http://schemas.microsoft.com/office/drawing/2014/main" id="{C12C6C30-FCF6-42B4-AF39-AB066A47EE29}"/>
                </a:ext>
              </a:extLst>
            </p:cNvPr>
            <p:cNvSpPr/>
            <p:nvPr/>
          </p:nvSpPr>
          <p:spPr>
            <a:xfrm>
              <a:off x="736869" y="5596148"/>
              <a:ext cx="2587686" cy="418665"/>
            </a:xfrm>
            <a:prstGeom prst="roundRect">
              <a:avLst/>
            </a:prstGeom>
            <a:solidFill>
              <a:srgbClr val="0070C0"/>
            </a:solidFill>
            <a:ln w="12700" cap="flat" cmpd="sng" algn="ctr">
              <a:noFill/>
              <a:prstDash val="solid"/>
              <a:miter lim="800000"/>
            </a:ln>
            <a:effectLst/>
          </p:spPr>
          <p:txBody>
            <a:bodyPr rtlCol="0" anchor="ctr"/>
            <a:lstStyle/>
            <a:p>
              <a:pPr algn="ctr" defTabSz="914034">
                <a:defRPr/>
              </a:pPr>
              <a:r>
                <a:rPr lang="en-US"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Production data capture</a:t>
              </a:r>
              <a:endParaRPr lang="en-US"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文本框 47">
              <a:extLst>
                <a:ext uri="{FF2B5EF4-FFF2-40B4-BE49-F238E27FC236}">
                  <a16:creationId xmlns="" xmlns:a16="http://schemas.microsoft.com/office/drawing/2014/main" id="{50A267E9-E663-4C5F-8428-339C8ABC0B64}"/>
                </a:ext>
              </a:extLst>
            </p:cNvPr>
            <p:cNvSpPr txBox="1"/>
            <p:nvPr/>
          </p:nvSpPr>
          <p:spPr>
            <a:xfrm>
              <a:off x="736869" y="4706656"/>
              <a:ext cx="2587686" cy="850339"/>
            </a:xfrm>
            <a:prstGeom prst="rect">
              <a:avLst/>
            </a:prstGeom>
            <a:noFill/>
            <a:ln>
              <a:solidFill>
                <a:schemeClr val="tx1"/>
              </a:solidFill>
              <a:prstDash val="lgDash"/>
            </a:ln>
          </p:spPr>
          <p:txBody>
            <a:bodyPr wrap="square" rtlCol="0" anchor="ctr" anchorCtr="0">
              <a:noAutofit/>
            </a:bodyPr>
            <a:lstStyle>
              <a:defPPr>
                <a:defRPr lang="zh-CN"/>
              </a:defPPr>
              <a:lvl1pPr algn="ctr">
                <a:lnSpc>
                  <a:spcPct val="120000"/>
                </a:lnSpc>
                <a:defRPr sz="1200">
                  <a:latin typeface="Arial" panose="020B0503020204020204" pitchFamily="34" charset="-122"/>
                  <a:ea typeface="微软雅黑" panose="020B0503020204020204" pitchFamily="34" charset="-122"/>
                </a:defRPr>
              </a:lvl1pPr>
            </a:lstStyle>
            <a:p>
              <a:pPr defTabSz="914034">
                <a:defRPr/>
              </a:pPr>
              <a:r>
                <a:rPr lang="en-US"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Users can obtain application-consistent production data copies in native format.</a:t>
              </a:r>
              <a:endParaRPr lang="en-US"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 name="组合 4">
              <a:extLst>
                <a:ext uri="{FF2B5EF4-FFF2-40B4-BE49-F238E27FC236}">
                  <a16:creationId xmlns="" xmlns:a16="http://schemas.microsoft.com/office/drawing/2014/main" id="{8EDFA934-F42D-4A90-BD35-89171FA47C70}"/>
                </a:ext>
              </a:extLst>
            </p:cNvPr>
            <p:cNvGrpSpPr/>
            <p:nvPr/>
          </p:nvGrpSpPr>
          <p:grpSpPr>
            <a:xfrm>
              <a:off x="3192354" y="2378195"/>
              <a:ext cx="1244471" cy="1311015"/>
              <a:chOff x="3718971" y="2894398"/>
              <a:chExt cx="1259053" cy="1342705"/>
            </a:xfrm>
          </p:grpSpPr>
          <p:sp>
            <p:nvSpPr>
              <p:cNvPr id="28" name="右箭头 15">
                <a:extLst>
                  <a:ext uri="{FF2B5EF4-FFF2-40B4-BE49-F238E27FC236}">
                    <a16:creationId xmlns="" xmlns:a16="http://schemas.microsoft.com/office/drawing/2014/main" id="{C70D8351-7232-4ADB-A352-09343E0D94ED}"/>
                  </a:ext>
                </a:extLst>
              </p:cNvPr>
              <p:cNvSpPr/>
              <p:nvPr/>
            </p:nvSpPr>
            <p:spPr>
              <a:xfrm>
                <a:off x="3969913" y="2894398"/>
                <a:ext cx="836747" cy="674365"/>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文本框 28">
                <a:extLst>
                  <a:ext uri="{FF2B5EF4-FFF2-40B4-BE49-F238E27FC236}">
                    <a16:creationId xmlns="" xmlns:a16="http://schemas.microsoft.com/office/drawing/2014/main" id="{DB7CAE6D-178B-470C-9AB4-52B44B30F185}"/>
                  </a:ext>
                </a:extLst>
              </p:cNvPr>
              <p:cNvSpPr txBox="1"/>
              <p:nvPr/>
            </p:nvSpPr>
            <p:spPr>
              <a:xfrm>
                <a:off x="3718971" y="3575149"/>
                <a:ext cx="1259053" cy="661954"/>
              </a:xfrm>
              <a:prstGeom prst="rect">
                <a:avLst/>
              </a:prstGeom>
              <a:noFill/>
            </p:spPr>
            <p:txBody>
              <a:bodyPr wrap="square" rtlCol="0">
                <a:spAutoFit/>
              </a:bodyPr>
              <a:lstStyle/>
              <a:p>
                <a:pPr algn="ctr" defTabSz="914034">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Permanent incremental backup</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 name="矩形 6">
              <a:extLst>
                <a:ext uri="{FF2B5EF4-FFF2-40B4-BE49-F238E27FC236}">
                  <a16:creationId xmlns="" xmlns:a16="http://schemas.microsoft.com/office/drawing/2014/main" id="{3CA76201-8A23-4639-9995-FD28863B3F25}"/>
                </a:ext>
              </a:extLst>
            </p:cNvPr>
            <p:cNvSpPr/>
            <p:nvPr/>
          </p:nvSpPr>
          <p:spPr>
            <a:xfrm>
              <a:off x="4436824" y="979073"/>
              <a:ext cx="3310039" cy="3135108"/>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 name="组合 172">
              <a:extLst>
                <a:ext uri="{FF2B5EF4-FFF2-40B4-BE49-F238E27FC236}">
                  <a16:creationId xmlns="" xmlns:a16="http://schemas.microsoft.com/office/drawing/2014/main" id="{75DFCD0A-7DF3-4B0B-A27D-2BE89790F152}"/>
                </a:ext>
              </a:extLst>
            </p:cNvPr>
            <p:cNvGrpSpPr/>
            <p:nvPr/>
          </p:nvGrpSpPr>
          <p:grpSpPr>
            <a:xfrm>
              <a:off x="6823531" y="1176522"/>
              <a:ext cx="854231" cy="2559835"/>
              <a:chOff x="7202553" y="2163519"/>
              <a:chExt cx="598924" cy="3011783"/>
            </a:xfrm>
          </p:grpSpPr>
          <p:sp>
            <p:nvSpPr>
              <p:cNvPr id="18" name="圆角矩形 21">
                <a:extLst>
                  <a:ext uri="{FF2B5EF4-FFF2-40B4-BE49-F238E27FC236}">
                    <a16:creationId xmlns="" xmlns:a16="http://schemas.microsoft.com/office/drawing/2014/main" id="{B15E50CF-6D6E-44DC-8576-35FF16B72119}"/>
                  </a:ext>
                </a:extLst>
              </p:cNvPr>
              <p:cNvSpPr/>
              <p:nvPr/>
            </p:nvSpPr>
            <p:spPr>
              <a:xfrm>
                <a:off x="7202553" y="2163519"/>
                <a:ext cx="598924" cy="3011783"/>
              </a:xfrm>
              <a:prstGeom prst="roundRect">
                <a:avLst/>
              </a:prstGeom>
              <a:noFill/>
              <a:ln w="9525" cap="flat" cmpd="sng" algn="ctr">
                <a:solidFill>
                  <a:schemeClr val="bg1">
                    <a:lumMod val="65000"/>
                  </a:schemeClr>
                </a:solidFill>
                <a:prstDash val="sysDash"/>
              </a:ln>
              <a:effectLst/>
            </p:spPr>
            <p:txBody>
              <a:bodyPr rtlCol="0" anchor="ctr"/>
              <a:lstStyle/>
              <a:p>
                <a:pPr algn="ctr" defTabSz="914034">
                  <a:buClr>
                    <a:srgbClr val="CC9900"/>
                  </a:buClr>
                  <a:buFont typeface="Wingdings" pitchFamily="2" charset="2"/>
                  <a:buChar char="n"/>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流程图: 磁盘 174">
                <a:extLst>
                  <a:ext uri="{FF2B5EF4-FFF2-40B4-BE49-F238E27FC236}">
                    <a16:creationId xmlns="" xmlns:a16="http://schemas.microsoft.com/office/drawing/2014/main" id="{A54AEA87-82A1-42C7-AA36-D8BAB42DBBFA}"/>
                  </a:ext>
                </a:extLst>
              </p:cNvPr>
              <p:cNvSpPr/>
              <p:nvPr/>
            </p:nvSpPr>
            <p:spPr>
              <a:xfrm>
                <a:off x="7287131" y="2338318"/>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流程图: 磁盘 175">
                <a:extLst>
                  <a:ext uri="{FF2B5EF4-FFF2-40B4-BE49-F238E27FC236}">
                    <a16:creationId xmlns="" xmlns:a16="http://schemas.microsoft.com/office/drawing/2014/main" id="{E9F014C3-64A2-41CF-A714-B8E53C3026FA}"/>
                  </a:ext>
                </a:extLst>
              </p:cNvPr>
              <p:cNvSpPr/>
              <p:nvPr/>
            </p:nvSpPr>
            <p:spPr>
              <a:xfrm>
                <a:off x="7287131" y="2986513"/>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流程图: 磁盘 176">
                <a:extLst>
                  <a:ext uri="{FF2B5EF4-FFF2-40B4-BE49-F238E27FC236}">
                    <a16:creationId xmlns="" xmlns:a16="http://schemas.microsoft.com/office/drawing/2014/main" id="{1E70BC70-15E6-4E5A-8BF0-FF0755E72E61}"/>
                  </a:ext>
                </a:extLst>
              </p:cNvPr>
              <p:cNvSpPr/>
              <p:nvPr/>
            </p:nvSpPr>
            <p:spPr>
              <a:xfrm>
                <a:off x="7287131" y="3634708"/>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流程图: 磁盘 177">
                <a:extLst>
                  <a:ext uri="{FF2B5EF4-FFF2-40B4-BE49-F238E27FC236}">
                    <a16:creationId xmlns="" xmlns:a16="http://schemas.microsoft.com/office/drawing/2014/main" id="{FBF7E62D-4AE4-4B3B-B685-33029D665E59}"/>
                  </a:ext>
                </a:extLst>
              </p:cNvPr>
              <p:cNvSpPr/>
              <p:nvPr/>
            </p:nvSpPr>
            <p:spPr>
              <a:xfrm>
                <a:off x="7287131" y="4463227"/>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文本框 22">
                <a:extLst>
                  <a:ext uri="{FF2B5EF4-FFF2-40B4-BE49-F238E27FC236}">
                    <a16:creationId xmlns="" xmlns:a16="http://schemas.microsoft.com/office/drawing/2014/main" id="{B94CB82F-B7AF-4B2F-BEA9-FF96E6B20F55}"/>
                  </a:ext>
                </a:extLst>
              </p:cNvPr>
              <p:cNvSpPr txBox="1"/>
              <p:nvPr/>
            </p:nvSpPr>
            <p:spPr>
              <a:xfrm>
                <a:off x="7258807" y="4172038"/>
                <a:ext cx="186794" cy="271586"/>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en-US" sz="900"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altLang="zh-CN" sz="900" b="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文本框 23">
                <a:extLst>
                  <a:ext uri="{FF2B5EF4-FFF2-40B4-BE49-F238E27FC236}">
                    <a16:creationId xmlns="" xmlns:a16="http://schemas.microsoft.com/office/drawing/2014/main" id="{DE9B817E-DEE4-42A4-86DA-87024062FF47}"/>
                  </a:ext>
                </a:extLst>
              </p:cNvPr>
              <p:cNvSpPr txBox="1"/>
              <p:nvPr/>
            </p:nvSpPr>
            <p:spPr>
              <a:xfrm>
                <a:off x="7216650" y="2488196"/>
                <a:ext cx="575019" cy="325904"/>
              </a:xfrm>
              <a:prstGeom prst="rect">
                <a:avLst/>
              </a:prstGeom>
              <a:noFill/>
            </p:spPr>
            <p:txBody>
              <a:bodyPr wrap="square" rtlCol="0">
                <a:spAutoFit/>
              </a:bodyPr>
              <a:lstStyle/>
              <a:p>
                <a:pPr algn="ctr" defTabSz="914034">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1</a:t>
                </a:r>
                <a:endParaRPr lang="en-US" altLang="zh-CN" sz="12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文本框 24">
                <a:extLst>
                  <a:ext uri="{FF2B5EF4-FFF2-40B4-BE49-F238E27FC236}">
                    <a16:creationId xmlns="" xmlns:a16="http://schemas.microsoft.com/office/drawing/2014/main" id="{A618E624-377B-4D2C-859C-1DE4B5DC94F6}"/>
                  </a:ext>
                </a:extLst>
              </p:cNvPr>
              <p:cNvSpPr txBox="1"/>
              <p:nvPr/>
            </p:nvSpPr>
            <p:spPr>
              <a:xfrm>
                <a:off x="7216650" y="3106601"/>
                <a:ext cx="584826"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2</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文本框 25">
                <a:extLst>
                  <a:ext uri="{FF2B5EF4-FFF2-40B4-BE49-F238E27FC236}">
                    <a16:creationId xmlns="" xmlns:a16="http://schemas.microsoft.com/office/drawing/2014/main" id="{1AB5E934-395B-4F25-8277-10AF6DE6F5F4}"/>
                  </a:ext>
                </a:extLst>
              </p:cNvPr>
              <p:cNvSpPr txBox="1"/>
              <p:nvPr/>
            </p:nvSpPr>
            <p:spPr>
              <a:xfrm>
                <a:off x="7202553" y="3764561"/>
                <a:ext cx="575023"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3</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文本框 26">
                <a:extLst>
                  <a:ext uri="{FF2B5EF4-FFF2-40B4-BE49-F238E27FC236}">
                    <a16:creationId xmlns="" xmlns:a16="http://schemas.microsoft.com/office/drawing/2014/main" id="{2E62E67C-E817-4CA0-B7A2-8C2A5AB42352}"/>
                  </a:ext>
                </a:extLst>
              </p:cNvPr>
              <p:cNvSpPr txBox="1"/>
              <p:nvPr/>
            </p:nvSpPr>
            <p:spPr>
              <a:xfrm>
                <a:off x="7206663" y="4606600"/>
                <a:ext cx="575021"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en-US"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Copy </a:t>
                </a:r>
                <a:r>
                  <a:rPr lang="en-US" sz="1200" i="1"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4" name="文本框 13">
              <a:extLst>
                <a:ext uri="{FF2B5EF4-FFF2-40B4-BE49-F238E27FC236}">
                  <a16:creationId xmlns="" xmlns:a16="http://schemas.microsoft.com/office/drawing/2014/main" id="{1E479183-100B-4838-B235-344BFD962BEE}"/>
                </a:ext>
              </a:extLst>
            </p:cNvPr>
            <p:cNvSpPr txBox="1"/>
            <p:nvPr/>
          </p:nvSpPr>
          <p:spPr>
            <a:xfrm>
              <a:off x="4448170" y="3034141"/>
              <a:ext cx="1074333" cy="276999"/>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en-US"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Base volume</a:t>
              </a:r>
              <a:endParaRPr lang="en-US"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5" name="直接箭头连接符 184">
              <a:extLst>
                <a:ext uri="{FF2B5EF4-FFF2-40B4-BE49-F238E27FC236}">
                  <a16:creationId xmlns="" xmlns:a16="http://schemas.microsoft.com/office/drawing/2014/main" id="{99D8AC51-BC5D-4373-B20A-49E833B13125}"/>
                </a:ext>
              </a:extLst>
            </p:cNvPr>
            <p:cNvCxnSpPr/>
            <p:nvPr/>
          </p:nvCxnSpPr>
          <p:spPr>
            <a:xfrm>
              <a:off x="5118602" y="2677396"/>
              <a:ext cx="575775" cy="0"/>
            </a:xfrm>
            <a:prstGeom prst="straightConnector1">
              <a:avLst/>
            </a:prstGeom>
            <a:noFill/>
            <a:ln w="38100" cap="flat" cmpd="sng" algn="ctr">
              <a:solidFill>
                <a:srgbClr val="0070C0"/>
              </a:solidFill>
              <a:prstDash val="solid"/>
              <a:miter lim="800000"/>
              <a:tailEnd type="triangle"/>
            </a:ln>
            <a:effectLst/>
          </p:spPr>
        </p:cxnSp>
        <p:sp>
          <p:nvSpPr>
            <p:cNvPr id="16" name="文本框 15">
              <a:extLst>
                <a:ext uri="{FF2B5EF4-FFF2-40B4-BE49-F238E27FC236}">
                  <a16:creationId xmlns="" xmlns:a16="http://schemas.microsoft.com/office/drawing/2014/main" id="{38B54C0E-74B1-4837-99E7-2B40360CC02F}"/>
                </a:ext>
              </a:extLst>
            </p:cNvPr>
            <p:cNvSpPr txBox="1"/>
            <p:nvPr/>
          </p:nvSpPr>
          <p:spPr>
            <a:xfrm>
              <a:off x="6675767" y="3763338"/>
              <a:ext cx="1144865" cy="276999"/>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en-US"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Clone volume</a:t>
              </a:r>
              <a:endParaRPr lang="en-US"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文本框 16">
              <a:extLst>
                <a:ext uri="{FF2B5EF4-FFF2-40B4-BE49-F238E27FC236}">
                  <a16:creationId xmlns="" xmlns:a16="http://schemas.microsoft.com/office/drawing/2014/main" id="{1730AA67-F1A9-4151-8F31-FA94633343DB}"/>
                </a:ext>
              </a:extLst>
            </p:cNvPr>
            <p:cNvSpPr txBox="1"/>
            <p:nvPr/>
          </p:nvSpPr>
          <p:spPr>
            <a:xfrm>
              <a:off x="4957948" y="2699397"/>
              <a:ext cx="869149" cy="276999"/>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en-US"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a:t>
              </a:r>
              <a:endParaRPr lang="en-US"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文本框 30">
              <a:extLst>
                <a:ext uri="{FF2B5EF4-FFF2-40B4-BE49-F238E27FC236}">
                  <a16:creationId xmlns="" xmlns:a16="http://schemas.microsoft.com/office/drawing/2014/main" id="{E0C140D5-521C-4905-B1CF-9B57323A1B39}"/>
                </a:ext>
              </a:extLst>
            </p:cNvPr>
            <p:cNvSpPr txBox="1"/>
            <p:nvPr/>
          </p:nvSpPr>
          <p:spPr>
            <a:xfrm>
              <a:off x="7791864" y="2191565"/>
              <a:ext cx="1195047" cy="646331"/>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en-US"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mount and recovery in minutes</a:t>
              </a:r>
              <a:endParaRPr lang="en-US" altLang="zh-CN" b="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矩形 33">
              <a:extLst>
                <a:ext uri="{FF2B5EF4-FFF2-40B4-BE49-F238E27FC236}">
                  <a16:creationId xmlns="" xmlns:a16="http://schemas.microsoft.com/office/drawing/2014/main" id="{FFF8652D-E8FE-491A-B646-8F4F67193FFD}"/>
                </a:ext>
              </a:extLst>
            </p:cNvPr>
            <p:cNvSpPr/>
            <p:nvPr/>
          </p:nvSpPr>
          <p:spPr>
            <a:xfrm>
              <a:off x="9124242" y="979073"/>
              <a:ext cx="2335921" cy="2038715"/>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1399"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矩形 34">
              <a:extLst>
                <a:ext uri="{FF2B5EF4-FFF2-40B4-BE49-F238E27FC236}">
                  <a16:creationId xmlns="" xmlns:a16="http://schemas.microsoft.com/office/drawing/2014/main" id="{C510422B-B14D-46B0-8DD2-5B0C368E41F7}"/>
                </a:ext>
              </a:extLst>
            </p:cNvPr>
            <p:cNvSpPr/>
            <p:nvPr/>
          </p:nvSpPr>
          <p:spPr>
            <a:xfrm>
              <a:off x="9270999" y="1175868"/>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Fast recovery</a:t>
              </a:r>
              <a:endParaRPr lang="en-US" sz="13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矩形 35">
              <a:extLst>
                <a:ext uri="{FF2B5EF4-FFF2-40B4-BE49-F238E27FC236}">
                  <a16:creationId xmlns="" xmlns:a16="http://schemas.microsoft.com/office/drawing/2014/main" id="{FE49B190-D090-4A3C-919C-ED2962B55396}"/>
                </a:ext>
              </a:extLst>
            </p:cNvPr>
            <p:cNvSpPr/>
            <p:nvPr/>
          </p:nvSpPr>
          <p:spPr>
            <a:xfrm>
              <a:off x="9270999" y="1776261"/>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Development and testing</a:t>
              </a:r>
              <a:endParaRPr lang="en-US" sz="13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矩形 36">
              <a:extLst>
                <a:ext uri="{FF2B5EF4-FFF2-40B4-BE49-F238E27FC236}">
                  <a16:creationId xmlns="" xmlns:a16="http://schemas.microsoft.com/office/drawing/2014/main" id="{D4F9AD74-F15C-4394-B86C-C3512EF2605C}"/>
                </a:ext>
              </a:extLst>
            </p:cNvPr>
            <p:cNvSpPr/>
            <p:nvPr/>
          </p:nvSpPr>
          <p:spPr>
            <a:xfrm>
              <a:off x="9270999" y="2355979"/>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data extraction</a:t>
              </a:r>
              <a:endParaRPr lang="en-US" sz="13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右箭头 49">
              <a:extLst>
                <a:ext uri="{FF2B5EF4-FFF2-40B4-BE49-F238E27FC236}">
                  <a16:creationId xmlns="" xmlns:a16="http://schemas.microsoft.com/office/drawing/2014/main" id="{BCCF71E2-4262-4B11-8B65-586949714602}"/>
                </a:ext>
              </a:extLst>
            </p:cNvPr>
            <p:cNvSpPr/>
            <p:nvPr/>
          </p:nvSpPr>
          <p:spPr>
            <a:xfrm>
              <a:off x="7953301" y="1633530"/>
              <a:ext cx="1100811" cy="611761"/>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clock-needles_73440">
              <a:extLst>
                <a:ext uri="{FF2B5EF4-FFF2-40B4-BE49-F238E27FC236}">
                  <a16:creationId xmlns="" xmlns:a16="http://schemas.microsoft.com/office/drawing/2014/main" id="{9CD94F39-56D1-45E4-9F34-DA9293F6BD28}"/>
                </a:ext>
              </a:extLst>
            </p:cNvPr>
            <p:cNvSpPr>
              <a:spLocks noChangeAspect="1"/>
            </p:cNvSpPr>
            <p:nvPr/>
          </p:nvSpPr>
          <p:spPr bwMode="auto">
            <a:xfrm>
              <a:off x="8229602" y="1264458"/>
              <a:ext cx="374182" cy="369070"/>
            </a:xfrm>
            <a:custGeom>
              <a:avLst/>
              <a:gdLst>
                <a:gd name="connsiteX0" fmla="*/ 217580 w 604251"/>
                <a:gd name="connsiteY0" fmla="*/ 134237 h 603334"/>
                <a:gd name="connsiteX1" fmla="*/ 230116 w 604251"/>
                <a:gd name="connsiteY1" fmla="*/ 142936 h 603334"/>
                <a:gd name="connsiteX2" fmla="*/ 319480 w 604251"/>
                <a:gd name="connsiteY2" fmla="*/ 281915 h 603334"/>
                <a:gd name="connsiteX3" fmla="*/ 430489 w 604251"/>
                <a:gd name="connsiteY3" fmla="*/ 281915 h 603334"/>
                <a:gd name="connsiteX4" fmla="*/ 450348 w 604251"/>
                <a:gd name="connsiteY4" fmla="*/ 301741 h 603334"/>
                <a:gd name="connsiteX5" fmla="*/ 430489 w 604251"/>
                <a:gd name="connsiteY5" fmla="*/ 321567 h 603334"/>
                <a:gd name="connsiteX6" fmla="*/ 308756 w 604251"/>
                <a:gd name="connsiteY6" fmla="*/ 321567 h 603334"/>
                <a:gd name="connsiteX7" fmla="*/ 308557 w 604251"/>
                <a:gd name="connsiteY7" fmla="*/ 321567 h 603334"/>
                <a:gd name="connsiteX8" fmla="*/ 306373 w 604251"/>
                <a:gd name="connsiteY8" fmla="*/ 321369 h 603334"/>
                <a:gd name="connsiteX9" fmla="*/ 305777 w 604251"/>
                <a:gd name="connsiteY9" fmla="*/ 321369 h 603334"/>
                <a:gd name="connsiteX10" fmla="*/ 304189 w 604251"/>
                <a:gd name="connsiteY10" fmla="*/ 320972 h 603334"/>
                <a:gd name="connsiteX11" fmla="*/ 303394 w 604251"/>
                <a:gd name="connsiteY11" fmla="*/ 320774 h 603334"/>
                <a:gd name="connsiteX12" fmla="*/ 301806 w 604251"/>
                <a:gd name="connsiteY12" fmla="*/ 320378 h 603334"/>
                <a:gd name="connsiteX13" fmla="*/ 301210 w 604251"/>
                <a:gd name="connsiteY13" fmla="*/ 320179 h 603334"/>
                <a:gd name="connsiteX14" fmla="*/ 299422 w 604251"/>
                <a:gd name="connsiteY14" fmla="*/ 319188 h 603334"/>
                <a:gd name="connsiteX15" fmla="*/ 299224 w 604251"/>
                <a:gd name="connsiteY15" fmla="*/ 319188 h 603334"/>
                <a:gd name="connsiteX16" fmla="*/ 297437 w 604251"/>
                <a:gd name="connsiteY16" fmla="*/ 317998 h 603334"/>
                <a:gd name="connsiteX17" fmla="*/ 296841 w 604251"/>
                <a:gd name="connsiteY17" fmla="*/ 317602 h 603334"/>
                <a:gd name="connsiteX18" fmla="*/ 295649 w 604251"/>
                <a:gd name="connsiteY18" fmla="*/ 316611 h 603334"/>
                <a:gd name="connsiteX19" fmla="*/ 295054 w 604251"/>
                <a:gd name="connsiteY19" fmla="*/ 316016 h 603334"/>
                <a:gd name="connsiteX20" fmla="*/ 293862 w 604251"/>
                <a:gd name="connsiteY20" fmla="*/ 314826 h 603334"/>
                <a:gd name="connsiteX21" fmla="*/ 293465 w 604251"/>
                <a:gd name="connsiteY21" fmla="*/ 314430 h 603334"/>
                <a:gd name="connsiteX22" fmla="*/ 292075 w 604251"/>
                <a:gd name="connsiteY22" fmla="*/ 312447 h 603334"/>
                <a:gd name="connsiteX23" fmla="*/ 291876 w 604251"/>
                <a:gd name="connsiteY23" fmla="*/ 312447 h 603334"/>
                <a:gd name="connsiteX24" fmla="*/ 196555 w 604251"/>
                <a:gd name="connsiteY24" fmla="*/ 164348 h 603334"/>
                <a:gd name="connsiteX25" fmla="*/ 202512 w 604251"/>
                <a:gd name="connsiteY25" fmla="*/ 136988 h 603334"/>
                <a:gd name="connsiteX26" fmla="*/ 217580 w 604251"/>
                <a:gd name="connsiteY26" fmla="*/ 134237 h 603334"/>
                <a:gd name="connsiteX27" fmla="*/ 282368 w 604251"/>
                <a:gd name="connsiteY27" fmla="*/ 40447 h 603334"/>
                <a:gd name="connsiteX28" fmla="*/ 40508 w 604251"/>
                <a:gd name="connsiteY28" fmla="*/ 281939 h 603334"/>
                <a:gd name="connsiteX29" fmla="*/ 80818 w 604251"/>
                <a:gd name="connsiteY29" fmla="*/ 281939 h 603334"/>
                <a:gd name="connsiteX30" fmla="*/ 100675 w 604251"/>
                <a:gd name="connsiteY30" fmla="*/ 301766 h 603334"/>
                <a:gd name="connsiteX31" fmla="*/ 80818 w 604251"/>
                <a:gd name="connsiteY31" fmla="*/ 321593 h 603334"/>
                <a:gd name="connsiteX32" fmla="*/ 40508 w 604251"/>
                <a:gd name="connsiteY32" fmla="*/ 321593 h 603334"/>
                <a:gd name="connsiteX33" fmla="*/ 282368 w 604251"/>
                <a:gd name="connsiteY33" fmla="*/ 563085 h 603334"/>
                <a:gd name="connsiteX34" fmla="*/ 282368 w 604251"/>
                <a:gd name="connsiteY34" fmla="*/ 522638 h 603334"/>
                <a:gd name="connsiteX35" fmla="*/ 302225 w 604251"/>
                <a:gd name="connsiteY35" fmla="*/ 502811 h 603334"/>
                <a:gd name="connsiteX36" fmla="*/ 322082 w 604251"/>
                <a:gd name="connsiteY36" fmla="*/ 522638 h 603334"/>
                <a:gd name="connsiteX37" fmla="*/ 322082 w 604251"/>
                <a:gd name="connsiteY37" fmla="*/ 563085 h 603334"/>
                <a:gd name="connsiteX38" fmla="*/ 563941 w 604251"/>
                <a:gd name="connsiteY38" fmla="*/ 321593 h 603334"/>
                <a:gd name="connsiteX39" fmla="*/ 523433 w 604251"/>
                <a:gd name="connsiteY39" fmla="*/ 321593 h 603334"/>
                <a:gd name="connsiteX40" fmla="*/ 503576 w 604251"/>
                <a:gd name="connsiteY40" fmla="*/ 301766 h 603334"/>
                <a:gd name="connsiteX41" fmla="*/ 523433 w 604251"/>
                <a:gd name="connsiteY41" fmla="*/ 281939 h 603334"/>
                <a:gd name="connsiteX42" fmla="*/ 563941 w 604251"/>
                <a:gd name="connsiteY42" fmla="*/ 281939 h 603334"/>
                <a:gd name="connsiteX43" fmla="*/ 322082 w 604251"/>
                <a:gd name="connsiteY43" fmla="*/ 40447 h 603334"/>
                <a:gd name="connsiteX44" fmla="*/ 322082 w 604251"/>
                <a:gd name="connsiteY44" fmla="*/ 80696 h 603334"/>
                <a:gd name="connsiteX45" fmla="*/ 302225 w 604251"/>
                <a:gd name="connsiteY45" fmla="*/ 100523 h 603334"/>
                <a:gd name="connsiteX46" fmla="*/ 282368 w 604251"/>
                <a:gd name="connsiteY46" fmla="*/ 80696 h 603334"/>
                <a:gd name="connsiteX47" fmla="*/ 302225 w 604251"/>
                <a:gd name="connsiteY47" fmla="*/ 0 h 603334"/>
                <a:gd name="connsiteX48" fmla="*/ 604251 w 604251"/>
                <a:gd name="connsiteY48" fmla="*/ 301766 h 603334"/>
                <a:gd name="connsiteX49" fmla="*/ 302225 w 604251"/>
                <a:gd name="connsiteY49" fmla="*/ 603334 h 603334"/>
                <a:gd name="connsiteX50" fmla="*/ 0 w 604251"/>
                <a:gd name="connsiteY50" fmla="*/ 301766 h 603334"/>
                <a:gd name="connsiteX51" fmla="*/ 302225 w 604251"/>
                <a:gd name="connsiteY51" fmla="*/ 0 h 60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251" h="603334">
                  <a:moveTo>
                    <a:pt x="217580" y="134237"/>
                  </a:moveTo>
                  <a:cubicBezTo>
                    <a:pt x="222570" y="135303"/>
                    <a:pt x="227137" y="138277"/>
                    <a:pt x="230116" y="142936"/>
                  </a:cubicBezTo>
                  <a:lnTo>
                    <a:pt x="319480" y="281915"/>
                  </a:lnTo>
                  <a:lnTo>
                    <a:pt x="430489" y="281915"/>
                  </a:lnTo>
                  <a:cubicBezTo>
                    <a:pt x="441412" y="281915"/>
                    <a:pt x="450348" y="290639"/>
                    <a:pt x="450348" y="301741"/>
                  </a:cubicBezTo>
                  <a:cubicBezTo>
                    <a:pt x="450348" y="312645"/>
                    <a:pt x="441412" y="321567"/>
                    <a:pt x="430489" y="321567"/>
                  </a:cubicBezTo>
                  <a:lnTo>
                    <a:pt x="308756" y="321567"/>
                  </a:lnTo>
                  <a:cubicBezTo>
                    <a:pt x="308557" y="321567"/>
                    <a:pt x="308557" y="321567"/>
                    <a:pt x="308557" y="321567"/>
                  </a:cubicBezTo>
                  <a:cubicBezTo>
                    <a:pt x="307763" y="321567"/>
                    <a:pt x="307167" y="321369"/>
                    <a:pt x="306373" y="321369"/>
                  </a:cubicBezTo>
                  <a:cubicBezTo>
                    <a:pt x="306174" y="321369"/>
                    <a:pt x="305976" y="321369"/>
                    <a:pt x="305777" y="321369"/>
                  </a:cubicBezTo>
                  <a:cubicBezTo>
                    <a:pt x="305181" y="321171"/>
                    <a:pt x="304586" y="321171"/>
                    <a:pt x="304189" y="320972"/>
                  </a:cubicBezTo>
                  <a:cubicBezTo>
                    <a:pt x="303990" y="320972"/>
                    <a:pt x="303593" y="320774"/>
                    <a:pt x="303394" y="320774"/>
                  </a:cubicBezTo>
                  <a:cubicBezTo>
                    <a:pt x="302997" y="320576"/>
                    <a:pt x="302401" y="320576"/>
                    <a:pt x="301806" y="320378"/>
                  </a:cubicBezTo>
                  <a:cubicBezTo>
                    <a:pt x="301607" y="320179"/>
                    <a:pt x="301408" y="320179"/>
                    <a:pt x="301210" y="320179"/>
                  </a:cubicBezTo>
                  <a:cubicBezTo>
                    <a:pt x="300614" y="319783"/>
                    <a:pt x="300018" y="319584"/>
                    <a:pt x="299422" y="319188"/>
                  </a:cubicBezTo>
                  <a:cubicBezTo>
                    <a:pt x="299422" y="319188"/>
                    <a:pt x="299224" y="319188"/>
                    <a:pt x="299224" y="319188"/>
                  </a:cubicBezTo>
                  <a:cubicBezTo>
                    <a:pt x="298628" y="318791"/>
                    <a:pt x="298032" y="318395"/>
                    <a:pt x="297437" y="317998"/>
                  </a:cubicBezTo>
                  <a:cubicBezTo>
                    <a:pt x="297238" y="317800"/>
                    <a:pt x="297039" y="317602"/>
                    <a:pt x="296841" y="317602"/>
                  </a:cubicBezTo>
                  <a:cubicBezTo>
                    <a:pt x="296444" y="317205"/>
                    <a:pt x="296047" y="317007"/>
                    <a:pt x="295649" y="316611"/>
                  </a:cubicBezTo>
                  <a:cubicBezTo>
                    <a:pt x="295451" y="316412"/>
                    <a:pt x="295252" y="316214"/>
                    <a:pt x="295054" y="316016"/>
                  </a:cubicBezTo>
                  <a:cubicBezTo>
                    <a:pt x="294458" y="315619"/>
                    <a:pt x="294259" y="315223"/>
                    <a:pt x="293862" y="314826"/>
                  </a:cubicBezTo>
                  <a:cubicBezTo>
                    <a:pt x="293663" y="314628"/>
                    <a:pt x="293465" y="314628"/>
                    <a:pt x="293465" y="314430"/>
                  </a:cubicBezTo>
                  <a:cubicBezTo>
                    <a:pt x="292869" y="313835"/>
                    <a:pt x="292472" y="313240"/>
                    <a:pt x="292075" y="312447"/>
                  </a:cubicBezTo>
                  <a:cubicBezTo>
                    <a:pt x="292075" y="312447"/>
                    <a:pt x="291876" y="312447"/>
                    <a:pt x="291876" y="312447"/>
                  </a:cubicBezTo>
                  <a:lnTo>
                    <a:pt x="196555" y="164348"/>
                  </a:lnTo>
                  <a:cubicBezTo>
                    <a:pt x="190597" y="155228"/>
                    <a:pt x="193377" y="142936"/>
                    <a:pt x="202512" y="136988"/>
                  </a:cubicBezTo>
                  <a:cubicBezTo>
                    <a:pt x="207179" y="134014"/>
                    <a:pt x="212591" y="133171"/>
                    <a:pt x="217580" y="134237"/>
                  </a:cubicBezTo>
                  <a:close/>
                  <a:moveTo>
                    <a:pt x="282368" y="40447"/>
                  </a:moveTo>
                  <a:cubicBezTo>
                    <a:pt x="153297" y="50162"/>
                    <a:pt x="50238" y="153064"/>
                    <a:pt x="40508" y="281939"/>
                  </a:cubicBezTo>
                  <a:lnTo>
                    <a:pt x="80818" y="281939"/>
                  </a:lnTo>
                  <a:cubicBezTo>
                    <a:pt x="91740" y="281939"/>
                    <a:pt x="100675" y="290663"/>
                    <a:pt x="100675" y="301766"/>
                  </a:cubicBezTo>
                  <a:cubicBezTo>
                    <a:pt x="100675" y="312671"/>
                    <a:pt x="91740" y="321593"/>
                    <a:pt x="80818" y="321593"/>
                  </a:cubicBezTo>
                  <a:lnTo>
                    <a:pt x="40508" y="321593"/>
                  </a:lnTo>
                  <a:cubicBezTo>
                    <a:pt x="50238" y="450270"/>
                    <a:pt x="153297" y="553370"/>
                    <a:pt x="282368" y="563085"/>
                  </a:cubicBezTo>
                  <a:lnTo>
                    <a:pt x="282368" y="522638"/>
                  </a:lnTo>
                  <a:cubicBezTo>
                    <a:pt x="282368" y="511734"/>
                    <a:pt x="291105" y="502811"/>
                    <a:pt x="302225" y="502811"/>
                  </a:cubicBezTo>
                  <a:cubicBezTo>
                    <a:pt x="313146" y="502811"/>
                    <a:pt x="322082" y="511734"/>
                    <a:pt x="322082" y="522638"/>
                  </a:cubicBezTo>
                  <a:lnTo>
                    <a:pt x="322082" y="563085"/>
                  </a:lnTo>
                  <a:cubicBezTo>
                    <a:pt x="450954" y="553370"/>
                    <a:pt x="554211" y="450270"/>
                    <a:pt x="563941" y="321593"/>
                  </a:cubicBezTo>
                  <a:lnTo>
                    <a:pt x="523433" y="321593"/>
                  </a:lnTo>
                  <a:cubicBezTo>
                    <a:pt x="512511" y="321593"/>
                    <a:pt x="503576" y="312671"/>
                    <a:pt x="503576" y="301766"/>
                  </a:cubicBezTo>
                  <a:cubicBezTo>
                    <a:pt x="503576" y="290663"/>
                    <a:pt x="512511" y="281939"/>
                    <a:pt x="523433" y="281939"/>
                  </a:cubicBezTo>
                  <a:lnTo>
                    <a:pt x="563941" y="281939"/>
                  </a:lnTo>
                  <a:cubicBezTo>
                    <a:pt x="554211" y="153064"/>
                    <a:pt x="450954" y="50162"/>
                    <a:pt x="322082" y="40447"/>
                  </a:cubicBezTo>
                  <a:lnTo>
                    <a:pt x="322082" y="80696"/>
                  </a:lnTo>
                  <a:cubicBezTo>
                    <a:pt x="322082" y="91600"/>
                    <a:pt x="313146" y="100523"/>
                    <a:pt x="302225" y="100523"/>
                  </a:cubicBezTo>
                  <a:cubicBezTo>
                    <a:pt x="291105" y="100523"/>
                    <a:pt x="282368" y="91600"/>
                    <a:pt x="282368" y="80696"/>
                  </a:cubicBezTo>
                  <a:close/>
                  <a:moveTo>
                    <a:pt x="302225" y="0"/>
                  </a:moveTo>
                  <a:cubicBezTo>
                    <a:pt x="468826" y="0"/>
                    <a:pt x="604251" y="135418"/>
                    <a:pt x="604251" y="301766"/>
                  </a:cubicBezTo>
                  <a:cubicBezTo>
                    <a:pt x="604251" y="468114"/>
                    <a:pt x="468826" y="603334"/>
                    <a:pt x="302225" y="603334"/>
                  </a:cubicBezTo>
                  <a:cubicBezTo>
                    <a:pt x="135624" y="603334"/>
                    <a:pt x="0" y="468114"/>
                    <a:pt x="0" y="301766"/>
                  </a:cubicBezTo>
                  <a:cubicBezTo>
                    <a:pt x="0" y="135418"/>
                    <a:pt x="135624" y="0"/>
                    <a:pt x="302225" y="0"/>
                  </a:cubicBezTo>
                  <a:close/>
                </a:path>
              </a:pathLst>
            </a:custGeom>
            <a:solidFill>
              <a:schemeClr val="bg1">
                <a:lumMod val="50000"/>
              </a:schemeClr>
            </a:solidFill>
            <a:ln>
              <a:noFill/>
            </a:ln>
          </p:spPr>
          <p:txBody>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圆角 58">
              <a:extLst>
                <a:ext uri="{FF2B5EF4-FFF2-40B4-BE49-F238E27FC236}">
                  <a16:creationId xmlns="" xmlns:a16="http://schemas.microsoft.com/office/drawing/2014/main" id="{6ECAE4AA-37D6-401E-B528-15C3BAFF205B}"/>
                </a:ext>
              </a:extLst>
            </p:cNvPr>
            <p:cNvSpPr/>
            <p:nvPr/>
          </p:nvSpPr>
          <p:spPr>
            <a:xfrm>
              <a:off x="736869" y="1100381"/>
              <a:ext cx="2615860" cy="3013800"/>
            </a:xfrm>
            <a:prstGeom prst="roundRect">
              <a:avLst>
                <a:gd name="adj" fmla="val 4244"/>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endParaRPr lang="en-US" altLang="zh-CN" sz="1799"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文本框 60">
              <a:extLst>
                <a:ext uri="{FF2B5EF4-FFF2-40B4-BE49-F238E27FC236}">
                  <a16:creationId xmlns="" xmlns:a16="http://schemas.microsoft.com/office/drawing/2014/main" id="{8971AC74-1D2E-4C37-8FF1-6B3CE4808F0C}"/>
                </a:ext>
              </a:extLst>
            </p:cNvPr>
            <p:cNvSpPr txBox="1"/>
            <p:nvPr/>
          </p:nvSpPr>
          <p:spPr>
            <a:xfrm>
              <a:off x="1665852" y="1280060"/>
              <a:ext cx="795411" cy="338426"/>
            </a:xfrm>
            <a:prstGeom prst="rect">
              <a:avLst/>
            </a:prstGeom>
            <a:noFill/>
          </p:spPr>
          <p:txBody>
            <a:bodyPr wrap="none" rtlCol="0">
              <a:spAutoFit/>
            </a:bodyPr>
            <a:lstStyle/>
            <a:p>
              <a:pPr algn="ctr" defTabSz="914034"/>
              <a:r>
                <a:rPr lang="en-US" sz="15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a:t>
              </a:r>
              <a:endParaRPr lang="en-US" altLang="zh-CN" sz="15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文本框 61">
              <a:extLst>
                <a:ext uri="{FF2B5EF4-FFF2-40B4-BE49-F238E27FC236}">
                  <a16:creationId xmlns="" xmlns:a16="http://schemas.microsoft.com/office/drawing/2014/main" id="{1876B541-ED4F-4A05-963D-265B07253F18}"/>
                </a:ext>
              </a:extLst>
            </p:cNvPr>
            <p:cNvSpPr txBox="1"/>
            <p:nvPr/>
          </p:nvSpPr>
          <p:spPr>
            <a:xfrm>
              <a:off x="1462271" y="2402744"/>
              <a:ext cx="1202573" cy="338426"/>
            </a:xfrm>
            <a:prstGeom prst="rect">
              <a:avLst/>
            </a:prstGeom>
            <a:noFill/>
          </p:spPr>
          <p:txBody>
            <a:bodyPr wrap="none" rtlCol="0">
              <a:spAutoFit/>
            </a:bodyPr>
            <a:lstStyle/>
            <a:p>
              <a:pPr algn="ctr" defTabSz="914034"/>
              <a:r>
                <a:rPr lang="en-US" sz="15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SQL Server</a:t>
              </a:r>
              <a:endParaRPr lang="en-US" altLang="zh-CN" sz="15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矩形 62">
              <a:extLst>
                <a:ext uri="{FF2B5EF4-FFF2-40B4-BE49-F238E27FC236}">
                  <a16:creationId xmlns="" xmlns:a16="http://schemas.microsoft.com/office/drawing/2014/main" id="{AD0C2CD7-8440-4B85-9B62-598CAFDF0C71}"/>
                </a:ext>
              </a:extLst>
            </p:cNvPr>
            <p:cNvSpPr/>
            <p:nvPr/>
          </p:nvSpPr>
          <p:spPr>
            <a:xfrm>
              <a:off x="1441432" y="1817837"/>
              <a:ext cx="1244251" cy="338426"/>
            </a:xfrm>
            <a:prstGeom prst="rect">
              <a:avLst/>
            </a:prstGeom>
          </p:spPr>
          <p:txBody>
            <a:bodyPr wrap="none">
              <a:spAutoFit/>
            </a:bodyPr>
            <a:lstStyle/>
            <a:p>
              <a:pPr algn="ctr" defTabSz="914034"/>
              <a:r>
                <a:rPr lang="en-US" sz="15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 RAC</a:t>
              </a:r>
              <a:endParaRPr lang="en-US" sz="15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a:extLst>
                <a:ext uri="{FF2B5EF4-FFF2-40B4-BE49-F238E27FC236}">
                  <a16:creationId xmlns="" xmlns:a16="http://schemas.microsoft.com/office/drawing/2014/main" id="{8C8C3B49-10D0-475B-8F85-5E99BCD6D3B9}"/>
                </a:ext>
              </a:extLst>
            </p:cNvPr>
            <p:cNvSpPr/>
            <p:nvPr/>
          </p:nvSpPr>
          <p:spPr>
            <a:xfrm>
              <a:off x="1581695" y="2931111"/>
              <a:ext cx="963725" cy="338426"/>
            </a:xfrm>
            <a:prstGeom prst="rect">
              <a:avLst/>
            </a:prstGeom>
          </p:spPr>
          <p:txBody>
            <a:bodyPr wrap="none">
              <a:spAutoFit/>
            </a:bodyPr>
            <a:lstStyle/>
            <a:p>
              <a:pPr algn="ctr" defTabSz="914034"/>
              <a:r>
                <a:rPr lang="en-US" sz="15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VMware</a:t>
              </a:r>
              <a:endParaRPr lang="en-US" sz="15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a:extLst>
                <a:ext uri="{FF2B5EF4-FFF2-40B4-BE49-F238E27FC236}">
                  <a16:creationId xmlns="" xmlns:a16="http://schemas.microsoft.com/office/drawing/2014/main" id="{97C84E23-8CB3-40F1-AB80-B0D5924D78A9}"/>
                </a:ext>
              </a:extLst>
            </p:cNvPr>
            <p:cNvSpPr/>
            <p:nvPr/>
          </p:nvSpPr>
          <p:spPr>
            <a:xfrm>
              <a:off x="686724" y="3480507"/>
              <a:ext cx="2753666" cy="338426"/>
            </a:xfrm>
            <a:prstGeom prst="rect">
              <a:avLst/>
            </a:prstGeom>
          </p:spPr>
          <p:txBody>
            <a:bodyPr wrap="square">
              <a:spAutoFit/>
            </a:bodyPr>
            <a:lstStyle/>
            <a:p>
              <a:pPr algn="ctr" defTabSz="914034"/>
              <a:r>
                <a:rPr lang="en-US" sz="15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NTFS file system</a:t>
              </a:r>
              <a:endParaRPr lang="en-US" sz="15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圆角矩形 161"/>
            <p:cNvSpPr/>
            <p:nvPr/>
          </p:nvSpPr>
          <p:spPr>
            <a:xfrm>
              <a:off x="5694786" y="1409986"/>
              <a:ext cx="806055" cy="300491"/>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copy 1</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圆角矩形 161"/>
            <p:cNvSpPr/>
            <p:nvPr/>
          </p:nvSpPr>
          <p:spPr>
            <a:xfrm>
              <a:off x="5694786" y="3361602"/>
              <a:ext cx="806055" cy="365709"/>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copy 1</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圆角矩形 161"/>
            <p:cNvSpPr/>
            <p:nvPr/>
          </p:nvSpPr>
          <p:spPr>
            <a:xfrm>
              <a:off x="5694786" y="2879843"/>
              <a:ext cx="824151" cy="342114"/>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copy 1</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圆角矩形 161"/>
            <p:cNvSpPr/>
            <p:nvPr/>
          </p:nvSpPr>
          <p:spPr>
            <a:xfrm>
              <a:off x="5702605" y="1876019"/>
              <a:ext cx="798236" cy="342744"/>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copy 1</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圆角矩形 161"/>
            <p:cNvSpPr/>
            <p:nvPr/>
          </p:nvSpPr>
          <p:spPr>
            <a:xfrm>
              <a:off x="5702606" y="2378195"/>
              <a:ext cx="816332" cy="342115"/>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en-US"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 copy 1</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4" name="直接箭头连接符 184">
              <a:extLst>
                <a:ext uri="{FF2B5EF4-FFF2-40B4-BE49-F238E27FC236}">
                  <a16:creationId xmlns="" xmlns:a16="http://schemas.microsoft.com/office/drawing/2014/main" id="{99D8AC51-BC5D-4373-B20A-49E833B13125}"/>
                </a:ext>
              </a:extLst>
            </p:cNvPr>
            <p:cNvCxnSpPr/>
            <p:nvPr/>
          </p:nvCxnSpPr>
          <p:spPr>
            <a:xfrm>
              <a:off x="6494296" y="1550244"/>
              <a:ext cx="449867"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5" name="直接箭头连接符 184">
              <a:extLst>
                <a:ext uri="{FF2B5EF4-FFF2-40B4-BE49-F238E27FC236}">
                  <a16:creationId xmlns="" xmlns:a16="http://schemas.microsoft.com/office/drawing/2014/main" id="{99D8AC51-BC5D-4373-B20A-49E833B13125}"/>
                </a:ext>
              </a:extLst>
            </p:cNvPr>
            <p:cNvCxnSpPr/>
            <p:nvPr/>
          </p:nvCxnSpPr>
          <p:spPr>
            <a:xfrm>
              <a:off x="6500841" y="2054286"/>
              <a:ext cx="443322"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7" name="直接箭头连接符 184">
              <a:extLst>
                <a:ext uri="{FF2B5EF4-FFF2-40B4-BE49-F238E27FC236}">
                  <a16:creationId xmlns="" xmlns:a16="http://schemas.microsoft.com/office/drawing/2014/main" id="{99D8AC51-BC5D-4373-B20A-49E833B13125}"/>
                </a:ext>
              </a:extLst>
            </p:cNvPr>
            <p:cNvCxnSpPr/>
            <p:nvPr/>
          </p:nvCxnSpPr>
          <p:spPr>
            <a:xfrm>
              <a:off x="6486477" y="2652098"/>
              <a:ext cx="457686"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8" name="直接箭头连接符 184">
              <a:extLst>
                <a:ext uri="{FF2B5EF4-FFF2-40B4-BE49-F238E27FC236}">
                  <a16:creationId xmlns="" xmlns:a16="http://schemas.microsoft.com/office/drawing/2014/main" id="{99D8AC51-BC5D-4373-B20A-49E833B13125}"/>
                </a:ext>
              </a:extLst>
            </p:cNvPr>
            <p:cNvCxnSpPr/>
            <p:nvPr/>
          </p:nvCxnSpPr>
          <p:spPr>
            <a:xfrm>
              <a:off x="6525174" y="3427152"/>
              <a:ext cx="418989"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grpSp>
          <p:nvGrpSpPr>
            <p:cNvPr id="67" name="组合 66"/>
            <p:cNvGrpSpPr/>
            <p:nvPr/>
          </p:nvGrpSpPr>
          <p:grpSpPr>
            <a:xfrm>
              <a:off x="4647499" y="2426944"/>
              <a:ext cx="356785" cy="590843"/>
              <a:chOff x="5061208" y="3084744"/>
              <a:chExt cx="360000" cy="576000"/>
            </a:xfrm>
          </p:grpSpPr>
          <p:sp>
            <p:nvSpPr>
              <p:cNvPr id="68" name="圆角矩形 67"/>
              <p:cNvSpPr/>
              <p:nvPr/>
            </p:nvSpPr>
            <p:spPr>
              <a:xfrm>
                <a:off x="5061208" y="3084744"/>
                <a:ext cx="360000" cy="576000"/>
              </a:xfrm>
              <a:prstGeom prst="roundRect">
                <a:avLst>
                  <a:gd name="adj" fmla="val 5779"/>
                </a:avLst>
              </a:prstGeom>
              <a:solidFill>
                <a:srgbClr val="0070C0"/>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矩形 68"/>
              <p:cNvSpPr/>
              <p:nvPr/>
            </p:nvSpPr>
            <p:spPr>
              <a:xfrm>
                <a:off x="5061537" y="3186195"/>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矩形 69"/>
              <p:cNvSpPr/>
              <p:nvPr/>
            </p:nvSpPr>
            <p:spPr>
              <a:xfrm>
                <a:off x="5061537" y="3342547"/>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5061537" y="3498899"/>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2" name="文本框 71">
              <a:extLst>
                <a:ext uri="{FF2B5EF4-FFF2-40B4-BE49-F238E27FC236}">
                  <a16:creationId xmlns="" xmlns:a16="http://schemas.microsoft.com/office/drawing/2014/main" id="{E0C140D5-521C-4905-B1CF-9B57323A1B39}"/>
                </a:ext>
              </a:extLst>
            </p:cNvPr>
            <p:cNvSpPr txBox="1"/>
            <p:nvPr/>
          </p:nvSpPr>
          <p:spPr>
            <a:xfrm>
              <a:off x="7801764" y="3960753"/>
              <a:ext cx="1195047" cy="276891"/>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en-US"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a:t>
              </a:r>
              <a:endParaRPr lang="en-US"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右箭头 49">
              <a:extLst>
                <a:ext uri="{FF2B5EF4-FFF2-40B4-BE49-F238E27FC236}">
                  <a16:creationId xmlns="" xmlns:a16="http://schemas.microsoft.com/office/drawing/2014/main" id="{BCCF71E2-4262-4B11-8B65-586949714602}"/>
                </a:ext>
              </a:extLst>
            </p:cNvPr>
            <p:cNvSpPr/>
            <p:nvPr/>
          </p:nvSpPr>
          <p:spPr>
            <a:xfrm>
              <a:off x="7963201" y="3450866"/>
              <a:ext cx="1100811" cy="611761"/>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a:extLst>
                <a:ext uri="{FF2B5EF4-FFF2-40B4-BE49-F238E27FC236}">
                  <a16:creationId xmlns="" xmlns:a16="http://schemas.microsoft.com/office/drawing/2014/main" id="{FFF8652D-E8FE-491A-B646-8F4F67193FFD}"/>
                </a:ext>
              </a:extLst>
            </p:cNvPr>
            <p:cNvSpPr/>
            <p:nvPr/>
          </p:nvSpPr>
          <p:spPr>
            <a:xfrm>
              <a:off x="9132408" y="3180910"/>
              <a:ext cx="2327756" cy="1277447"/>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1399"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a:extLst>
                <a:ext uri="{FF2B5EF4-FFF2-40B4-BE49-F238E27FC236}">
                  <a16:creationId xmlns="" xmlns:a16="http://schemas.microsoft.com/office/drawing/2014/main" id="{C510422B-B14D-46B0-8DD2-5B0C368E41F7}"/>
                </a:ext>
              </a:extLst>
            </p:cNvPr>
            <p:cNvSpPr/>
            <p:nvPr/>
          </p:nvSpPr>
          <p:spPr>
            <a:xfrm>
              <a:off x="9271000" y="3296424"/>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 to the </a:t>
              </a:r>
            </a:p>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same host</a:t>
              </a:r>
              <a:endParaRPr lang="en-US" sz="13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矩形 80">
              <a:extLst>
                <a:ext uri="{FF2B5EF4-FFF2-40B4-BE49-F238E27FC236}">
                  <a16:creationId xmlns="" xmlns:a16="http://schemas.microsoft.com/office/drawing/2014/main" id="{FE49B190-D090-4A3C-919C-ED2962B55396}"/>
                </a:ext>
              </a:extLst>
            </p:cNvPr>
            <p:cNvSpPr/>
            <p:nvPr/>
          </p:nvSpPr>
          <p:spPr>
            <a:xfrm>
              <a:off x="9271000" y="3896818"/>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 to </a:t>
              </a:r>
            </a:p>
            <a:p>
              <a:pPr algn="ctr" defTabSz="914034">
                <a:defRPr/>
              </a:pPr>
              <a:r>
                <a:rPr lang="en-US" sz="1399"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another host</a:t>
              </a:r>
              <a:endParaRPr lang="en-US" sz="1399"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a:extLst>
                <a:ext uri="{FF2B5EF4-FFF2-40B4-BE49-F238E27FC236}">
                  <a16:creationId xmlns="" xmlns:a16="http://schemas.microsoft.com/office/drawing/2014/main" id="{2B81EE56-932F-40B9-B973-B8291BEC9531}"/>
                </a:ext>
              </a:extLst>
            </p:cNvPr>
            <p:cNvSpPr/>
            <p:nvPr/>
          </p:nvSpPr>
          <p:spPr>
            <a:xfrm>
              <a:off x="9132407" y="4535935"/>
              <a:ext cx="2327756" cy="1021060"/>
            </a:xfrm>
            <a:prstGeom prst="rect">
              <a:avLst/>
            </a:prstGeom>
            <a:noFill/>
            <a:ln>
              <a:solidFill>
                <a:schemeClr val="tx1"/>
              </a:solidFill>
              <a:prstDash val="lgDash"/>
            </a:ln>
          </p:spPr>
          <p:txBody>
            <a:bodyPr wrap="square" rtlCol="0" anchor="ctr" anchorCtr="0">
              <a:noAutofit/>
            </a:bodyPr>
            <a:lstStyle/>
            <a:p>
              <a:pPr algn="ctr" defTabSz="914034">
                <a:lnSpc>
                  <a:spcPct val="120000"/>
                </a:lnSpc>
                <a:defRPr/>
              </a:pPr>
              <a:r>
                <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Users can access and use virtual copies on demand </a:t>
              </a:r>
              <a:r>
                <a:rPr lang="en-US" altLang="zh-CN"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 </a:t>
              </a:r>
              <a:r>
                <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instantly and benefit from diverse data services.</a:t>
              </a:r>
            </a:p>
          </p:txBody>
        </p:sp>
      </p:grpSp>
    </p:spTree>
    <p:extLst>
      <p:ext uri="{BB962C8B-B14F-4D97-AF65-F5344CB8AC3E}">
        <p14:creationId xmlns:p14="http://schemas.microsoft.com/office/powerpoint/2010/main" val="2709046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smtClean="0">
                <a:sym typeface="Huawei Sans" panose="020C0503030203020204" pitchFamily="34" charset="0"/>
              </a:rPr>
              <a:t>Overview</a:t>
            </a:r>
            <a:endParaRPr lang="en-US" altLang="zh-CN" dirty="0" smtClean="0">
              <a:sym typeface="Huawei Sans" panose="020C0503030203020204" pitchFamily="34" charset="0"/>
            </a:endParaRPr>
          </a:p>
          <a:p>
            <a:r>
              <a:rPr lang="en-US" dirty="0" smtClean="0">
                <a:sym typeface="Huawei Sans" panose="020C0503030203020204" pitchFamily="34" charset="0"/>
              </a:rPr>
              <a:t>Architecture</a:t>
            </a:r>
            <a:endParaRPr lang="en-US" altLang="zh-CN" dirty="0" smtClean="0">
              <a:sym typeface="Huawei Sans" panose="020C0503030203020204" pitchFamily="34" charset="0"/>
            </a:endParaRPr>
          </a:p>
          <a:p>
            <a:r>
              <a:rPr lang="en-US" dirty="0" smtClean="0">
                <a:sym typeface="Huawei Sans" panose="020C0503030203020204" pitchFamily="34" charset="0"/>
              </a:rPr>
              <a:t>Network</a:t>
            </a:r>
            <a:endParaRPr lang="en-US" altLang="zh-CN" dirty="0" smtClean="0">
              <a:sym typeface="Huawei Sans" panose="020C0503030203020204" pitchFamily="34" charset="0"/>
            </a:endParaRPr>
          </a:p>
          <a:p>
            <a:r>
              <a:rPr lang="en-US" dirty="0" smtClean="0">
                <a:sym typeface="Huawei Sans" panose="020C0503030203020204" pitchFamily="34" charset="0"/>
              </a:rPr>
              <a:t>Common Technologies</a:t>
            </a:r>
            <a:endParaRPr lang="en-US" altLang="zh-CN" dirty="0" smtClean="0">
              <a:sym typeface="Huawei Sans" panose="020C0503030203020204" pitchFamily="34" charset="0"/>
            </a:endParaRPr>
          </a:p>
          <a:p>
            <a:r>
              <a:rPr lang="en-US" b="1" dirty="0" smtClean="0">
                <a:sym typeface="Huawei Sans" panose="020C0503030203020204" pitchFamily="34" charset="0"/>
              </a:rPr>
              <a:t>Applications</a:t>
            </a:r>
            <a:endParaRPr lang="en-US" altLang="zh-CN" b="1"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942469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Database</a:t>
            </a:r>
            <a:endParaRPr lang="en-US" altLang="zh-CN" dirty="0">
              <a:sym typeface="Huawei Sans" panose="020C0503030203020204" pitchFamily="34" charset="0"/>
            </a:endParaRPr>
          </a:p>
        </p:txBody>
      </p:sp>
      <p:sp>
        <p:nvSpPr>
          <p:cNvPr id="9" name="文本框 8"/>
          <p:cNvSpPr txBox="1"/>
          <p:nvPr/>
        </p:nvSpPr>
        <p:spPr>
          <a:xfrm>
            <a:off x="4001868" y="5292415"/>
            <a:ext cx="4649030" cy="276999"/>
          </a:xfrm>
          <a:prstGeom prst="rect">
            <a:avLst/>
          </a:prstGeom>
          <a:noFill/>
        </p:spPr>
        <p:txBody>
          <a:bodyPr wrap="none" rtlCol="0">
            <a:spAutoFit/>
          </a:bodyPr>
          <a:lstStyle/>
          <a:p>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The preceding figure uses the Oracle database as an example.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1918952" y="1285034"/>
            <a:ext cx="8066261" cy="3943789"/>
          </a:xfrm>
          <a:prstGeom prst="rect">
            <a:avLst/>
          </a:prstGeom>
        </p:spPr>
      </p:pic>
      <p:sp>
        <p:nvSpPr>
          <p:cNvPr id="7" name="文本框 6"/>
          <p:cNvSpPr txBox="1"/>
          <p:nvPr/>
        </p:nvSpPr>
        <p:spPr>
          <a:xfrm>
            <a:off x="1390325" y="4911822"/>
            <a:ext cx="9581469" cy="369332"/>
          </a:xfrm>
          <a:prstGeom prst="rect">
            <a:avLst/>
          </a:prstGeom>
          <a:noFill/>
        </p:spPr>
        <p:txBody>
          <a:bodyPr wrap="none" rtlCol="0">
            <a:spAutoFit/>
          </a:bodyPr>
          <a:lstStyle/>
          <a:p>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Databases, such as </a:t>
            </a:r>
            <a:r>
              <a:rPr lang="en-US"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GaussDB</a:t>
            </a:r>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Oracle, SQL Server, MySQL, DB2, and </a:t>
            </a:r>
            <a:r>
              <a:rPr lang="en-US"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GBase</a:t>
            </a:r>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are supported.</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016163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Virtualization Platform</a:t>
            </a:r>
            <a:endParaRPr lang="en-US" altLang="zh-CN" dirty="0">
              <a:sym typeface="Huawei Sans" panose="020C0503030203020204" pitchFamily="34" charset="0"/>
            </a:endParaRPr>
          </a:p>
        </p:txBody>
      </p:sp>
      <p:sp>
        <p:nvSpPr>
          <p:cNvPr id="8" name="文本框 7"/>
          <p:cNvSpPr txBox="1"/>
          <p:nvPr/>
        </p:nvSpPr>
        <p:spPr>
          <a:xfrm>
            <a:off x="818203" y="5091259"/>
            <a:ext cx="10555594" cy="584775"/>
          </a:xfrm>
          <a:prstGeom prst="rect">
            <a:avLst/>
          </a:prstGeom>
          <a:noFill/>
        </p:spPr>
        <p:txBody>
          <a:bodyPr wrap="square" rtlCol="0">
            <a:spAutoFit/>
          </a:bodyPr>
          <a:lstStyle/>
          <a:p>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Virtualization platforms, such as VMware, </a:t>
            </a:r>
            <a:r>
              <a:rPr lang="en-US" sz="16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FusionCompute</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HCS, CAS, </a:t>
            </a:r>
            <a:r>
              <a:rPr lang="en-US" sz="16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OpenStack</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6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XenServer</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and Hyper-V, are supported.</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矩形 3"/>
          <p:cNvSpPr/>
          <p:nvPr/>
        </p:nvSpPr>
        <p:spPr>
          <a:xfrm>
            <a:off x="5901179" y="2714920"/>
            <a:ext cx="989815"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0" name="图片 9"/>
          <p:cNvPicPr>
            <a:picLocks noChangeAspect="1"/>
          </p:cNvPicPr>
          <p:nvPr/>
        </p:nvPicPr>
        <p:blipFill>
          <a:blip r:embed="rId3"/>
          <a:stretch>
            <a:fillRect/>
          </a:stretch>
        </p:blipFill>
        <p:spPr>
          <a:xfrm>
            <a:off x="2571817" y="1125951"/>
            <a:ext cx="6095665" cy="3950105"/>
          </a:xfrm>
          <a:prstGeom prst="rect">
            <a:avLst/>
          </a:prstGeom>
        </p:spPr>
      </p:pic>
    </p:spTree>
    <p:extLst>
      <p:ext uri="{BB962C8B-B14F-4D97-AF65-F5344CB8AC3E}">
        <p14:creationId xmlns:p14="http://schemas.microsoft.com/office/powerpoint/2010/main" val="290514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File System</a:t>
            </a:r>
            <a:endParaRPr lang="en-US" altLang="zh-CN" dirty="0">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1942696" y="1375848"/>
            <a:ext cx="8144885" cy="4020399"/>
          </a:xfrm>
          <a:prstGeom prst="rect">
            <a:avLst/>
          </a:prstGeom>
        </p:spPr>
      </p:pic>
    </p:spTree>
    <p:extLst>
      <p:ext uri="{BB962C8B-B14F-4D97-AF65-F5344CB8AC3E}">
        <p14:creationId xmlns:p14="http://schemas.microsoft.com/office/powerpoint/2010/main" val="2219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b="1" dirty="0" smtClean="0">
                <a:sym typeface="Huawei Sans" panose="020C0503030203020204" pitchFamily="34" charset="0"/>
              </a:rPr>
              <a:t>Overview</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Architecture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Network</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Common Technologies</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Applications</a:t>
            </a:r>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634562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Operating System</a:t>
            </a:r>
            <a:endParaRPr lang="en-US" dirty="0">
              <a:sym typeface="Huawei Sans" panose="020C0503030203020204" pitchFamily="34" charset="0"/>
            </a:endParaRPr>
          </a:p>
        </p:txBody>
      </p:sp>
      <p:sp>
        <p:nvSpPr>
          <p:cNvPr id="7" name="文本框 6"/>
          <p:cNvSpPr txBox="1"/>
          <p:nvPr/>
        </p:nvSpPr>
        <p:spPr>
          <a:xfrm>
            <a:off x="2454913" y="1303457"/>
            <a:ext cx="1148071" cy="369332"/>
          </a:xfrm>
          <a:prstGeom prst="rect">
            <a:avLst/>
          </a:prstGeom>
          <a:noFill/>
        </p:spPr>
        <p:txBody>
          <a:bodyPr wrap="none" rtlCol="0">
            <a:spAutoFit/>
          </a:bodyPr>
          <a:lstStyle/>
          <a:p>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a:t>
            </a:r>
            <a:endParaRPr lang="en-US"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8855740" y="3634127"/>
            <a:ext cx="742511" cy="369332"/>
          </a:xfrm>
          <a:prstGeom prst="rect">
            <a:avLst/>
          </a:prstGeom>
          <a:noFill/>
        </p:spPr>
        <p:txBody>
          <a:bodyPr wrap="none" rtlCol="0">
            <a:spAutoFit/>
          </a:bodyPr>
          <a:lstStyle/>
          <a:p>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Linux</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矩形 4"/>
          <p:cNvSpPr/>
          <p:nvPr/>
        </p:nvSpPr>
        <p:spPr>
          <a:xfrm>
            <a:off x="5919019" y="4256785"/>
            <a:ext cx="5541144" cy="1384995"/>
          </a:xfrm>
          <a:prstGeom prst="rect">
            <a:avLst/>
          </a:prstGeom>
          <a:ln>
            <a:solidFill>
              <a:schemeClr val="tx1"/>
            </a:solidFill>
            <a:prstDash val="dash"/>
          </a:ln>
        </p:spPr>
        <p:txBody>
          <a:bodyPr wrap="square">
            <a:spAutoFit/>
          </a:bodyPr>
          <a:lstStyle/>
          <a:p>
            <a:pPr>
              <a:lnSpc>
                <a:spcPct val="150000"/>
              </a:lnSpc>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One of the defining features of Linux operating systems is that everything is a file. Therefore, to back up a Linux operating system, we only need to back up the files in the operating system, modify configuration file, and boot upon recovery.</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5919019" y="1073361"/>
            <a:ext cx="5579581" cy="2434103"/>
          </a:xfrm>
          <a:prstGeom prst="rect">
            <a:avLst/>
          </a:prstGeom>
        </p:spPr>
      </p:pic>
      <p:pic>
        <p:nvPicPr>
          <p:cNvPr id="4" name="图片 3"/>
          <p:cNvPicPr>
            <a:picLocks noChangeAspect="1"/>
          </p:cNvPicPr>
          <p:nvPr/>
        </p:nvPicPr>
        <p:blipFill>
          <a:blip r:embed="rId4"/>
          <a:stretch>
            <a:fillRect/>
          </a:stretch>
        </p:blipFill>
        <p:spPr>
          <a:xfrm>
            <a:off x="893966" y="1632805"/>
            <a:ext cx="4950073" cy="4246885"/>
          </a:xfrm>
          <a:prstGeom prst="rect">
            <a:avLst/>
          </a:prstGeom>
        </p:spPr>
      </p:pic>
    </p:spTree>
    <p:extLst>
      <p:ext uri="{BB962C8B-B14F-4D97-AF65-F5344CB8AC3E}">
        <p14:creationId xmlns:p14="http://schemas.microsoft.com/office/powerpoint/2010/main" val="204231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sz="1600" dirty="0" smtClean="0">
                <a:sym typeface="Huawei Sans" panose="020C0503030203020204" pitchFamily="34" charset="0"/>
              </a:rPr>
              <a:t>(Multiple-answer question) Which are not common backup types?</a:t>
            </a:r>
            <a:endParaRPr lang="en-US" altLang="zh-CN" sz="1600" dirty="0" smtClean="0">
              <a:cs typeface="+mn-ea"/>
              <a:sym typeface="Huawei Sans" panose="020C0503030203020204" pitchFamily="34" charset="0"/>
            </a:endParaRPr>
          </a:p>
          <a:p>
            <a:pPr marL="744537" lvl="1" indent="-342900">
              <a:buFont typeface="+mj-lt"/>
              <a:buAutoNum type="alphaUcPeriod"/>
            </a:pPr>
            <a:r>
              <a:rPr lang="en-US" sz="1400" dirty="0" smtClean="0">
                <a:sym typeface="Huawei Sans" panose="020C0503030203020204" pitchFamily="34" charset="0"/>
              </a:rPr>
              <a:t>Full backup</a:t>
            </a:r>
            <a:endParaRPr lang="en-US" altLang="zh-CN" sz="1400" dirty="0" smtClean="0">
              <a:cs typeface="+mn-ea"/>
              <a:sym typeface="Huawei Sans" panose="020C0503030203020204" pitchFamily="34" charset="0"/>
            </a:endParaRPr>
          </a:p>
          <a:p>
            <a:pPr marL="744537" lvl="1" indent="-342900">
              <a:buFont typeface="+mj-lt"/>
              <a:buAutoNum type="alphaUcPeriod"/>
            </a:pPr>
            <a:r>
              <a:rPr lang="en-US" sz="1400" dirty="0" smtClean="0">
                <a:sym typeface="Huawei Sans" panose="020C0503030203020204" pitchFamily="34" charset="0"/>
              </a:rPr>
              <a:t>Incremental backup</a:t>
            </a:r>
            <a:endParaRPr lang="en-US" altLang="zh-CN" sz="1400" dirty="0" smtClean="0">
              <a:cs typeface="+mn-ea"/>
              <a:sym typeface="Huawei Sans" panose="020C0503030203020204" pitchFamily="34" charset="0"/>
            </a:endParaRPr>
          </a:p>
          <a:p>
            <a:pPr marL="744537" lvl="1" indent="-342900">
              <a:buFont typeface="+mj-lt"/>
              <a:buAutoNum type="alphaUcPeriod"/>
            </a:pPr>
            <a:r>
              <a:rPr lang="en-US" sz="1400" dirty="0" smtClean="0">
                <a:sym typeface="Huawei Sans" panose="020C0503030203020204" pitchFamily="34" charset="0"/>
              </a:rPr>
              <a:t>Extension backup</a:t>
            </a:r>
            <a:endParaRPr lang="en-US" altLang="zh-CN" sz="1400" dirty="0" smtClean="0">
              <a:cs typeface="+mn-ea"/>
              <a:sym typeface="Huawei Sans" panose="020C0503030203020204" pitchFamily="34" charset="0"/>
            </a:endParaRPr>
          </a:p>
          <a:p>
            <a:pPr marL="744537" lvl="1" indent="-342900">
              <a:buFont typeface="+mj-lt"/>
              <a:buAutoNum type="alphaUcPeriod"/>
            </a:pPr>
            <a:r>
              <a:rPr lang="en-US" sz="1400" dirty="0" smtClean="0">
                <a:sym typeface="Huawei Sans" panose="020C0503030203020204" pitchFamily="34" charset="0"/>
              </a:rPr>
              <a:t>Elastic backup</a:t>
            </a:r>
            <a:endParaRPr lang="en-US" altLang="zh-CN" sz="1400" dirty="0" smtClean="0">
              <a:cs typeface="+mn-ea"/>
              <a:sym typeface="Huawei Sans" panose="020C0503030203020204" pitchFamily="34" charset="0"/>
            </a:endParaRPr>
          </a:p>
          <a:p>
            <a:r>
              <a:rPr lang="en-US" altLang="zh-CN" sz="1600" dirty="0" smtClean="0">
                <a:sym typeface="Huawei Sans" panose="020C0503030203020204" pitchFamily="34" charset="0"/>
              </a:rPr>
              <a:t>(Single-answer question) </a:t>
            </a:r>
            <a:r>
              <a:rPr lang="en-US" sz="1600" dirty="0" smtClean="0">
                <a:sym typeface="Huawei Sans" panose="020C0503030203020204" pitchFamily="34" charset="0"/>
              </a:rPr>
              <a:t>Which is not a common backup topology?</a:t>
            </a:r>
            <a:endParaRPr lang="en-US" altLang="zh-CN" sz="1600" dirty="0" smtClean="0">
              <a:cs typeface="+mn-ea"/>
              <a:sym typeface="Huawei Sans" panose="020C0503030203020204" pitchFamily="34" charset="0"/>
            </a:endParaRPr>
          </a:p>
          <a:p>
            <a:pPr marL="744537" lvl="1" indent="-342900">
              <a:buFont typeface="+mj-lt"/>
              <a:buAutoNum type="alphaUcPeriod"/>
            </a:pPr>
            <a:r>
              <a:rPr lang="en-US" sz="1400" dirty="0" smtClean="0">
                <a:sym typeface="Huawei Sans" panose="020C0503030203020204" pitchFamily="34" charset="0"/>
              </a:rPr>
              <a:t>LAN-Base</a:t>
            </a:r>
          </a:p>
          <a:p>
            <a:pPr marL="744537" lvl="1" indent="-342900">
              <a:buFont typeface="+mj-lt"/>
              <a:buAutoNum type="alphaUcPeriod"/>
            </a:pPr>
            <a:r>
              <a:rPr lang="en-US" sz="1400" dirty="0" smtClean="0">
                <a:sym typeface="Huawei Sans" panose="020C0503030203020204" pitchFamily="34" charset="0"/>
              </a:rPr>
              <a:t>LAN-Free</a:t>
            </a:r>
          </a:p>
          <a:p>
            <a:pPr marL="744537" lvl="1" indent="-342900">
              <a:buFont typeface="+mj-lt"/>
              <a:buAutoNum type="alphaUcPeriod"/>
            </a:pPr>
            <a:r>
              <a:rPr lang="en-US" sz="1400" dirty="0" smtClean="0">
                <a:sym typeface="Huawei Sans" panose="020C0503030203020204" pitchFamily="34" charset="0"/>
              </a:rPr>
              <a:t>Server-Free</a:t>
            </a:r>
          </a:p>
          <a:p>
            <a:pPr marL="744537" lvl="1" indent="-342900">
              <a:buFont typeface="+mj-lt"/>
              <a:buAutoNum type="alphaUcPeriod"/>
            </a:pPr>
            <a:r>
              <a:rPr lang="en-US" sz="1400" dirty="0" smtClean="0">
                <a:sym typeface="Huawei Sans" panose="020C0503030203020204" pitchFamily="34" charset="0"/>
              </a:rPr>
              <a:t>Server-Base</a:t>
            </a:r>
          </a:p>
          <a:p>
            <a:pPr marL="0" indent="0">
              <a:buNone/>
            </a:pPr>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a:cs typeface="+mn-ea"/>
              <a:sym typeface="Huawei Sans" panose="020C0503030203020204" pitchFamily="34" charset="0"/>
            </a:endParaRPr>
          </a:p>
        </p:txBody>
      </p:sp>
    </p:spTree>
    <p:extLst>
      <p:ext uri="{BB962C8B-B14F-4D97-AF65-F5344CB8AC3E}">
        <p14:creationId xmlns:p14="http://schemas.microsoft.com/office/powerpoint/2010/main" val="2237315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875223340"/>
              </p:ext>
            </p:extLst>
          </p:nvPr>
        </p:nvGraphicFramePr>
        <p:xfrm>
          <a:off x="1700276" y="2045109"/>
          <a:ext cx="8791448" cy="3854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19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3965528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sym typeface="Huawei Sans" panose="020C0503030203020204" pitchFamily="34" charset="0"/>
              </a:rPr>
              <a:t>Huawei official websites</a:t>
            </a:r>
          </a:p>
          <a:p>
            <a:pPr lvl="1"/>
            <a:r>
              <a:rPr lang="en-US" altLang="zh-CN" sz="1800" dirty="0" smtClean="0">
                <a:sym typeface="Huawei Sans" panose="020C0503030203020204" pitchFamily="34" charset="0"/>
              </a:rPr>
              <a:t>Enterprise business: </a:t>
            </a:r>
            <a:r>
              <a:rPr lang="en-US" altLang="zh-CN" sz="1800" dirty="0" smtClean="0">
                <a:sym typeface="Huawei Sans" panose="020C0503030203020204" pitchFamily="34" charset="0"/>
                <a:hlinkClick r:id="rId3"/>
              </a:rPr>
              <a:t>https://e.huawei.com/en/</a:t>
            </a:r>
            <a:endParaRPr lang="en-US" altLang="zh-CN" sz="1800" dirty="0" smtClean="0">
              <a:sym typeface="Huawei Sans" panose="020C0503030203020204" pitchFamily="34" charset="0"/>
            </a:endParaRPr>
          </a:p>
          <a:p>
            <a:pPr lvl="1"/>
            <a:r>
              <a:rPr lang="en-US" altLang="zh-CN" sz="1800" dirty="0" smtClean="0">
                <a:sym typeface="Huawei Sans" panose="020C0503030203020204" pitchFamily="34" charset="0"/>
              </a:rPr>
              <a:t>Technical support: </a:t>
            </a:r>
            <a:r>
              <a:rPr lang="en-US" altLang="zh-CN" sz="1800" dirty="0" smtClean="0">
                <a:sym typeface="Huawei Sans" panose="020C0503030203020204" pitchFamily="34" charset="0"/>
                <a:hlinkClick r:id="rId4"/>
              </a:rPr>
              <a:t>https://support.huawei.com/enterprise/en/index.html</a:t>
            </a:r>
            <a:r>
              <a:rPr lang="en-US" altLang="zh-CN" sz="1800" dirty="0" smtClean="0">
                <a:sym typeface="Huawei Sans" panose="020C0503030203020204" pitchFamily="34" charset="0"/>
              </a:rPr>
              <a:t> </a:t>
            </a:r>
          </a:p>
          <a:p>
            <a:pPr lvl="1"/>
            <a:r>
              <a:rPr lang="en-US" altLang="zh-CN" sz="1800" dirty="0" smtClean="0">
                <a:sym typeface="Huawei Sans" panose="020C0503030203020204" pitchFamily="34" charset="0"/>
              </a:rPr>
              <a:t>Online learning: </a:t>
            </a:r>
            <a:r>
              <a:rPr lang="en-US" altLang="zh-CN" sz="1800" dirty="0" smtClean="0">
                <a:sym typeface="Huawei Sans" panose="020C0503030203020204" pitchFamily="34" charset="0"/>
                <a:hlinkClick r:id="rId5"/>
              </a:rPr>
              <a:t>https://www.huawei.com/en/learning</a:t>
            </a:r>
            <a:endParaRPr lang="en-US" altLang="zh-CN" sz="1800" dirty="0" smtClean="0">
              <a:sym typeface="Huawei Sans" panose="020C0503030203020204" pitchFamily="34" charset="0"/>
            </a:endParaRPr>
          </a:p>
          <a:p>
            <a:r>
              <a:rPr lang="en-US" altLang="zh-CN" sz="2000" dirty="0" smtClean="0">
                <a:sym typeface="Huawei Sans" panose="020C0503030203020204" pitchFamily="34" charset="0"/>
              </a:rPr>
              <a:t>Popular tools</a:t>
            </a:r>
          </a:p>
          <a:p>
            <a:pPr lvl="1"/>
            <a:r>
              <a:rPr lang="en-US" altLang="zh-CN" sz="1800" dirty="0" smtClean="0">
                <a:sym typeface="Huawei Sans" panose="020C0503030203020204" pitchFamily="34" charset="0"/>
              </a:rPr>
              <a:t>HedEx Lite</a:t>
            </a:r>
          </a:p>
          <a:p>
            <a:pPr lvl="1"/>
            <a:r>
              <a:rPr lang="en-US" altLang="zh-CN" sz="1800" dirty="0" smtClean="0">
                <a:sym typeface="Huawei Sans" panose="020C0503030203020204" pitchFamily="34" charset="0"/>
              </a:rPr>
              <a:t>Network Document Tool Center</a:t>
            </a:r>
          </a:p>
          <a:p>
            <a:pPr lvl="1"/>
            <a:r>
              <a:rPr lang="en-US" altLang="zh-CN" sz="1800" dirty="0" smtClean="0">
                <a:sym typeface="Huawei Sans" panose="020C0503030203020204" pitchFamily="34" charset="0"/>
              </a:rPr>
              <a:t>Information Query Assistant</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788402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Why Is Backup Important?</a:t>
            </a:r>
            <a:endParaRPr lang="en-US" dirty="0">
              <a:sym typeface="Huawei Sans" panose="020C0503030203020204" pitchFamily="34" charset="0"/>
            </a:endParaRPr>
          </a:p>
        </p:txBody>
      </p:sp>
      <p:grpSp>
        <p:nvGrpSpPr>
          <p:cNvPr id="9" name="组合 8"/>
          <p:cNvGrpSpPr/>
          <p:nvPr/>
        </p:nvGrpSpPr>
        <p:grpSpPr>
          <a:xfrm>
            <a:off x="748885" y="1205113"/>
            <a:ext cx="10694231" cy="4466959"/>
            <a:chOff x="442638" y="1459271"/>
            <a:chExt cx="11303275" cy="4721355"/>
          </a:xfrm>
        </p:grpSpPr>
        <p:grpSp>
          <p:nvGrpSpPr>
            <p:cNvPr id="16" name="组合 15"/>
            <p:cNvGrpSpPr/>
            <p:nvPr/>
          </p:nvGrpSpPr>
          <p:grpSpPr>
            <a:xfrm>
              <a:off x="6084019" y="1459271"/>
              <a:ext cx="5649913" cy="2257068"/>
              <a:chOff x="4886717" y="4134082"/>
              <a:chExt cx="6859196" cy="1717604"/>
            </a:xfrm>
          </p:grpSpPr>
          <p:sp>
            <p:nvSpPr>
              <p:cNvPr id="3" name="Rectangle 35"/>
              <p:cNvSpPr>
                <a:spLocks noChangeArrowheads="1"/>
              </p:cNvSpPr>
              <p:nvPr/>
            </p:nvSpPr>
            <p:spPr bwMode="gray">
              <a:xfrm>
                <a:off x="4886717" y="4134082"/>
                <a:ext cx="6859196" cy="402527"/>
              </a:xfrm>
              <a:prstGeom prst="roundRect">
                <a:avLst>
                  <a:gd name="adj" fmla="val 16667"/>
                </a:avLst>
              </a:prstGeom>
              <a:solidFill>
                <a:srgbClr val="0070C0"/>
              </a:solidFill>
              <a:ln w="28575" algn="ctr">
                <a:noFill/>
                <a:miter lim="800000"/>
                <a:headEnd/>
                <a:tailEnd/>
              </a:ln>
            </p:spPr>
            <p:txBody>
              <a:bodyPr lIns="114260" tIns="114260" rIns="114260" bIns="11426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endParaRPr lang="en-US" altLang="zh-CN" sz="2400" dirty="0">
                  <a:solidFill>
                    <a:schemeClr val="tx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Rectangle 16"/>
              <p:cNvSpPr>
                <a:spLocks noChangeArrowheads="1"/>
              </p:cNvSpPr>
              <p:nvPr/>
            </p:nvSpPr>
            <p:spPr bwMode="gray">
              <a:xfrm>
                <a:off x="6612700" y="4620088"/>
                <a:ext cx="1681738" cy="1231598"/>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114260" tIns="114260" rIns="114260" bIns="114260" anchor="ctr"/>
              <a:lstStyle/>
              <a:p>
                <a:pPr algn="ctr">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Software and hardware failures</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Rectangle 32"/>
              <p:cNvSpPr>
                <a:spLocks noChangeArrowheads="1"/>
              </p:cNvSpPr>
              <p:nvPr/>
            </p:nvSpPr>
            <p:spPr bwMode="gray">
              <a:xfrm>
                <a:off x="10039764"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114260" tIns="114260" rIns="114260" bIns="114260" anchor="ctr"/>
              <a:lstStyle/>
              <a:p>
                <a:pPr algn="ctr">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Natural disasters</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Rectangle 24"/>
              <p:cNvSpPr>
                <a:spLocks noChangeArrowheads="1"/>
              </p:cNvSpPr>
              <p:nvPr/>
            </p:nvSpPr>
            <p:spPr bwMode="gray">
              <a:xfrm>
                <a:off x="8326233"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114260" tIns="114260" rIns="114260" bIns="114260" anchor="ctr"/>
              <a:lstStyle/>
              <a:p>
                <a:pPr algn="ctr">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Viruses and hacker attacks</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Rectangle 8"/>
              <p:cNvSpPr>
                <a:spLocks noChangeArrowheads="1"/>
              </p:cNvSpPr>
              <p:nvPr/>
            </p:nvSpPr>
            <p:spPr bwMode="gray">
              <a:xfrm>
                <a:off x="4899168"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114260" tIns="114260" rIns="114260" bIns="114260" anchor="ctr"/>
              <a:lstStyle/>
              <a:p>
                <a:pPr algn="ctr">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Human errors</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矩形 5"/>
              <p:cNvSpPr>
                <a:spLocks noChangeArrowheads="1"/>
              </p:cNvSpPr>
              <p:nvPr/>
            </p:nvSpPr>
            <p:spPr bwMode="auto">
              <a:xfrm>
                <a:off x="4886718" y="4206527"/>
                <a:ext cx="6834784" cy="2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a:spcBef>
                    <a:spcPct val="50000"/>
                  </a:spcBef>
                </a:pPr>
                <a:r>
                  <a:rPr lang="en-US" sz="16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Risks of data loss</a:t>
                </a:r>
                <a:endParaRPr lang="en-US" altLang="zh-CN"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 name="组合 14"/>
            <p:cNvGrpSpPr/>
            <p:nvPr/>
          </p:nvGrpSpPr>
          <p:grpSpPr>
            <a:xfrm>
              <a:off x="442638" y="1459273"/>
              <a:ext cx="5523211" cy="2257065"/>
              <a:chOff x="469901" y="1459273"/>
              <a:chExt cx="4216719" cy="1723166"/>
            </a:xfrm>
          </p:grpSpPr>
          <p:sp>
            <p:nvSpPr>
              <p:cNvPr id="13" name="Rectangle 35"/>
              <p:cNvSpPr>
                <a:spLocks noChangeArrowheads="1"/>
              </p:cNvSpPr>
              <p:nvPr/>
            </p:nvSpPr>
            <p:spPr bwMode="gray">
              <a:xfrm>
                <a:off x="469901" y="1459273"/>
                <a:ext cx="4216719" cy="404078"/>
              </a:xfrm>
              <a:prstGeom prst="roundRect">
                <a:avLst>
                  <a:gd name="adj" fmla="val 16667"/>
                </a:avLst>
              </a:prstGeom>
              <a:solidFill>
                <a:srgbClr val="0070C0"/>
              </a:solidFill>
              <a:ln w="28575" algn="ctr">
                <a:noFill/>
                <a:miter lim="800000"/>
                <a:headEnd/>
                <a:tailEnd/>
              </a:ln>
            </p:spPr>
            <p:txBody>
              <a:bodyPr lIns="114260" tIns="114260" rIns="114260" bIns="114260" anchor="ctr"/>
              <a:lstStyle>
                <a:lvl1pPr marL="342900" indent="-342900">
                  <a:defRPr>
                    <a:solidFill>
                      <a:schemeClr val="tx1"/>
                    </a:solidFill>
                    <a:latin typeface="Arial" panose="020F0502020204030204" pitchFamily="34" charset="0"/>
                    <a:ea typeface="宋体" panose="02010600030101010101" pitchFamily="2" charset="-122"/>
                  </a:defRPr>
                </a:lvl1pPr>
                <a:lvl2pPr>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marL="0" lvl="1" algn="ctr">
                  <a:spcBef>
                    <a:spcPct val="50000"/>
                  </a:spcBef>
                </a:pPr>
                <a:r>
                  <a:rPr lang="en-US" sz="16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Legal requirements on data protection</a:t>
                </a:r>
                <a:endParaRPr lang="en-US" altLang="zh-CN"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4" name="Picture 2" descr="“compliance”的图片搜索结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1" y="1946852"/>
                <a:ext cx="4216719" cy="12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738430" y="3970673"/>
              <a:ext cx="11007483" cy="977960"/>
              <a:chOff x="738430" y="1626874"/>
              <a:chExt cx="11007483" cy="977960"/>
            </a:xfrm>
          </p:grpSpPr>
          <p:sp>
            <p:nvSpPr>
              <p:cNvPr id="21" name="矩形 20"/>
              <p:cNvSpPr/>
              <p:nvPr/>
            </p:nvSpPr>
            <p:spPr>
              <a:xfrm>
                <a:off x="1634450" y="1856634"/>
                <a:ext cx="3560061" cy="422896"/>
              </a:xfrm>
              <a:prstGeom prst="rect">
                <a:avLst/>
              </a:prstGeom>
            </p:spPr>
            <p:txBody>
              <a:bodyPr wrap="square">
                <a:spAutoFit/>
              </a:bodyPr>
              <a:lstStyle/>
              <a:p>
                <a:pPr defTabSz="914217">
                  <a:defRPr/>
                </a:pPr>
                <a:r>
                  <a:rPr lang="en-US"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Higher efficiency</a:t>
                </a:r>
                <a:endPar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2" name="组合 21"/>
              <p:cNvGrpSpPr/>
              <p:nvPr/>
            </p:nvGrpSpPr>
            <p:grpSpPr>
              <a:xfrm>
                <a:off x="738430" y="1829886"/>
                <a:ext cx="834004" cy="420591"/>
                <a:chOff x="10325100" y="1325563"/>
                <a:chExt cx="922338" cy="465138"/>
              </a:xfrm>
            </p:grpSpPr>
            <p:sp>
              <p:nvSpPr>
                <p:cNvPr id="27" name="Freeform 68"/>
                <p:cNvSpPr>
                  <a:spLocks/>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Freeform 69"/>
                <p:cNvSpPr>
                  <a:spLocks/>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Freeform 70"/>
                <p:cNvSpPr>
                  <a:spLocks/>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Freeform 71"/>
                <p:cNvSpPr>
                  <a:spLocks/>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Freeform 72"/>
                <p:cNvSpPr>
                  <a:spLocks/>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Freeform 73"/>
                <p:cNvSpPr>
                  <a:spLocks/>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Freeform 26"/>
                <p:cNvSpPr>
                  <a:spLocks/>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Freeform 27"/>
                <p:cNvSpPr>
                  <a:spLocks/>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Freeform 28"/>
                <p:cNvSpPr>
                  <a:spLocks/>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Freeform 29"/>
                <p:cNvSpPr>
                  <a:spLocks/>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Freeform 30"/>
                <p:cNvSpPr>
                  <a:spLocks/>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Freeform 31"/>
                <p:cNvSpPr>
                  <a:spLocks/>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Freeform 32"/>
                <p:cNvSpPr>
                  <a:spLocks/>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reeform 33"/>
                <p:cNvSpPr>
                  <a:spLocks/>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Freeform 34"/>
                <p:cNvSpPr>
                  <a:spLocks/>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Freeform 35"/>
                <p:cNvSpPr>
                  <a:spLocks/>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Freeform 36"/>
                <p:cNvSpPr>
                  <a:spLocks/>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Freeform 37"/>
                <p:cNvSpPr>
                  <a:spLocks/>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Freeform 38"/>
                <p:cNvSpPr>
                  <a:spLocks/>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Freeform 39"/>
                <p:cNvSpPr>
                  <a:spLocks/>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3" name="矩形 22"/>
              <p:cNvSpPr/>
              <p:nvPr/>
            </p:nvSpPr>
            <p:spPr>
              <a:xfrm>
                <a:off x="5287431" y="1856634"/>
                <a:ext cx="2250622" cy="422896"/>
              </a:xfrm>
              <a:prstGeom prst="rect">
                <a:avLst/>
              </a:prstGeom>
            </p:spPr>
            <p:txBody>
              <a:bodyPr wrap="square">
                <a:spAutoFit/>
              </a:bodyPr>
              <a:lstStyle/>
              <a:p>
                <a:pPr algn="ctr" defTabSz="914217">
                  <a:defRPr/>
                </a:pPr>
                <a:r>
                  <a:rPr lang="en-US"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Lower costs</a:t>
                </a:r>
                <a:endPar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矩形 23"/>
              <p:cNvSpPr/>
              <p:nvPr/>
            </p:nvSpPr>
            <p:spPr>
              <a:xfrm>
                <a:off x="8991352" y="1856634"/>
                <a:ext cx="2754561" cy="748200"/>
              </a:xfrm>
              <a:prstGeom prst="rect">
                <a:avLst/>
              </a:prstGeom>
            </p:spPr>
            <p:txBody>
              <a:bodyPr wrap="square">
                <a:spAutoFit/>
              </a:bodyPr>
              <a:lstStyle/>
              <a:p>
                <a:pPr algn="ctr" defTabSz="914217">
                  <a:defRPr/>
                </a:pPr>
                <a:r>
                  <a:rPr lang="en-US"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Better data utilization</a:t>
                </a:r>
                <a:endParaRPr lang="en-US" altLang="zh-CN" sz="2000" b="1" kern="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Freeform 193"/>
              <p:cNvSpPr>
                <a:spLocks noEditPoints="1"/>
              </p:cNvSpPr>
              <p:nvPr/>
            </p:nvSpPr>
            <p:spPr bwMode="auto">
              <a:xfrm>
                <a:off x="8185686" y="1804540"/>
                <a:ext cx="756994" cy="523195"/>
              </a:xfrm>
              <a:custGeom>
                <a:avLst/>
                <a:gdLst>
                  <a:gd name="T0" fmla="*/ 2147483646 w 486"/>
                  <a:gd name="T1" fmla="*/ 2147483646 h 408"/>
                  <a:gd name="T2" fmla="*/ 2147483646 w 486"/>
                  <a:gd name="T3" fmla="*/ 2147483646 h 408"/>
                  <a:gd name="T4" fmla="*/ 2147483646 w 486"/>
                  <a:gd name="T5" fmla="*/ 2147483646 h 408"/>
                  <a:gd name="T6" fmla="*/ 2147483646 w 486"/>
                  <a:gd name="T7" fmla="*/ 2147483646 h 408"/>
                  <a:gd name="T8" fmla="*/ 2147483646 w 486"/>
                  <a:gd name="T9" fmla="*/ 2147483646 h 408"/>
                  <a:gd name="T10" fmla="*/ 2147483646 w 486"/>
                  <a:gd name="T11" fmla="*/ 2147483646 h 408"/>
                  <a:gd name="T12" fmla="*/ 2147483646 w 486"/>
                  <a:gd name="T13" fmla="*/ 2147483646 h 408"/>
                  <a:gd name="T14" fmla="*/ 2147483646 w 486"/>
                  <a:gd name="T15" fmla="*/ 2147483646 h 408"/>
                  <a:gd name="T16" fmla="*/ 2147483646 w 486"/>
                  <a:gd name="T17" fmla="*/ 2147483646 h 408"/>
                  <a:gd name="T18" fmla="*/ 2147483646 w 486"/>
                  <a:gd name="T19" fmla="*/ 2147483646 h 408"/>
                  <a:gd name="T20" fmla="*/ 2147483646 w 486"/>
                  <a:gd name="T21" fmla="*/ 2147483646 h 408"/>
                  <a:gd name="T22" fmla="*/ 2147483646 w 486"/>
                  <a:gd name="T23" fmla="*/ 2147483646 h 408"/>
                  <a:gd name="T24" fmla="*/ 2147483646 w 486"/>
                  <a:gd name="T25" fmla="*/ 2147483646 h 408"/>
                  <a:gd name="T26" fmla="*/ 2147483646 w 486"/>
                  <a:gd name="T27" fmla="*/ 2147483646 h 408"/>
                  <a:gd name="T28" fmla="*/ 2147483646 w 486"/>
                  <a:gd name="T29" fmla="*/ 2147483646 h 408"/>
                  <a:gd name="T30" fmla="*/ 2147483646 w 486"/>
                  <a:gd name="T31" fmla="*/ 2147483646 h 408"/>
                  <a:gd name="T32" fmla="*/ 2147483646 w 486"/>
                  <a:gd name="T33" fmla="*/ 2147483646 h 408"/>
                  <a:gd name="T34" fmla="*/ 2147483646 w 486"/>
                  <a:gd name="T35" fmla="*/ 2147483646 h 408"/>
                  <a:gd name="T36" fmla="*/ 2147483646 w 486"/>
                  <a:gd name="T37" fmla="*/ 2147483646 h 408"/>
                  <a:gd name="T38" fmla="*/ 2147483646 w 486"/>
                  <a:gd name="T39" fmla="*/ 2147483646 h 408"/>
                  <a:gd name="T40" fmla="*/ 2147483646 w 486"/>
                  <a:gd name="T41" fmla="*/ 2147483646 h 408"/>
                  <a:gd name="T42" fmla="*/ 2147483646 w 486"/>
                  <a:gd name="T43" fmla="*/ 2147483646 h 408"/>
                  <a:gd name="T44" fmla="*/ 2147483646 w 486"/>
                  <a:gd name="T45" fmla="*/ 0 h 408"/>
                  <a:gd name="T46" fmla="*/ 2147483646 w 486"/>
                  <a:gd name="T47" fmla="*/ 2147483646 h 408"/>
                  <a:gd name="T48" fmla="*/ 2147483646 w 486"/>
                  <a:gd name="T49" fmla="*/ 2147483646 h 408"/>
                  <a:gd name="T50" fmla="*/ 2147483646 w 486"/>
                  <a:gd name="T51" fmla="*/ 2147483646 h 408"/>
                  <a:gd name="T52" fmla="*/ 2147483646 w 486"/>
                  <a:gd name="T53" fmla="*/ 2147483646 h 408"/>
                  <a:gd name="T54" fmla="*/ 2147483646 w 486"/>
                  <a:gd name="T55" fmla="*/ 2147483646 h 408"/>
                  <a:gd name="T56" fmla="*/ 2147483646 w 486"/>
                  <a:gd name="T57" fmla="*/ 2147483646 h 408"/>
                  <a:gd name="T58" fmla="*/ 2147483646 w 486"/>
                  <a:gd name="T59" fmla="*/ 2147483646 h 408"/>
                  <a:gd name="T60" fmla="*/ 2147483646 w 486"/>
                  <a:gd name="T61" fmla="*/ 2147483646 h 408"/>
                  <a:gd name="T62" fmla="*/ 2147483646 w 486"/>
                  <a:gd name="T63" fmla="*/ 2147483646 h 408"/>
                  <a:gd name="T64" fmla="*/ 2147483646 w 486"/>
                  <a:gd name="T65" fmla="*/ 2147483646 h 408"/>
                  <a:gd name="T66" fmla="*/ 2147483646 w 486"/>
                  <a:gd name="T67" fmla="*/ 2147483646 h 408"/>
                  <a:gd name="T68" fmla="*/ 2147483646 w 486"/>
                  <a:gd name="T69" fmla="*/ 2147483646 h 408"/>
                  <a:gd name="T70" fmla="*/ 2147483646 w 486"/>
                  <a:gd name="T71" fmla="*/ 2147483646 h 408"/>
                  <a:gd name="T72" fmla="*/ 2147483646 w 486"/>
                  <a:gd name="T73" fmla="*/ 2147483646 h 408"/>
                  <a:gd name="T74" fmla="*/ 2147483646 w 486"/>
                  <a:gd name="T75" fmla="*/ 2147483646 h 408"/>
                  <a:gd name="T76" fmla="*/ 2147483646 w 486"/>
                  <a:gd name="T77" fmla="*/ 2147483646 h 408"/>
                  <a:gd name="T78" fmla="*/ 2147483646 w 486"/>
                  <a:gd name="T79" fmla="*/ 2147483646 h 408"/>
                  <a:gd name="T80" fmla="*/ 2147483646 w 486"/>
                  <a:gd name="T81" fmla="*/ 2147483646 h 408"/>
                  <a:gd name="T82" fmla="*/ 2147483646 w 486"/>
                  <a:gd name="T83" fmla="*/ 2147483646 h 408"/>
                  <a:gd name="T84" fmla="*/ 2147483646 w 486"/>
                  <a:gd name="T85" fmla="*/ 2147483646 h 408"/>
                  <a:gd name="T86" fmla="*/ 2147483646 w 486"/>
                  <a:gd name="T87" fmla="*/ 2147483646 h 408"/>
                  <a:gd name="T88" fmla="*/ 2147483646 w 486"/>
                  <a:gd name="T89" fmla="*/ 2147483646 h 408"/>
                  <a:gd name="T90" fmla="*/ 2147483646 w 486"/>
                  <a:gd name="T91" fmla="*/ 2147483646 h 408"/>
                  <a:gd name="T92" fmla="*/ 2147483646 w 486"/>
                  <a:gd name="T93" fmla="*/ 2147483646 h 408"/>
                  <a:gd name="T94" fmla="*/ 2147483646 w 486"/>
                  <a:gd name="T95" fmla="*/ 2147483646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6" h="408">
                    <a:moveTo>
                      <a:pt x="198" y="268"/>
                    </a:moveTo>
                    <a:lnTo>
                      <a:pt x="198" y="268"/>
                    </a:lnTo>
                    <a:cubicBezTo>
                      <a:pt x="183" y="268"/>
                      <a:pt x="174" y="273"/>
                      <a:pt x="168" y="280"/>
                    </a:cubicBezTo>
                    <a:cubicBezTo>
                      <a:pt x="166" y="279"/>
                      <a:pt x="165" y="279"/>
                      <a:pt x="164" y="278"/>
                    </a:cubicBezTo>
                    <a:cubicBezTo>
                      <a:pt x="131" y="271"/>
                      <a:pt x="108" y="254"/>
                      <a:pt x="108" y="235"/>
                    </a:cubicBezTo>
                    <a:lnTo>
                      <a:pt x="108" y="219"/>
                    </a:lnTo>
                    <a:cubicBezTo>
                      <a:pt x="127" y="235"/>
                      <a:pt x="158" y="246"/>
                      <a:pt x="195" y="246"/>
                    </a:cubicBezTo>
                    <a:cubicBezTo>
                      <a:pt x="231" y="246"/>
                      <a:pt x="262" y="235"/>
                      <a:pt x="281" y="219"/>
                    </a:cubicBezTo>
                    <a:lnTo>
                      <a:pt x="281" y="260"/>
                    </a:lnTo>
                    <a:cubicBezTo>
                      <a:pt x="256" y="264"/>
                      <a:pt x="234" y="267"/>
                      <a:pt x="198" y="268"/>
                    </a:cubicBezTo>
                    <a:close/>
                    <a:moveTo>
                      <a:pt x="195" y="20"/>
                    </a:moveTo>
                    <a:lnTo>
                      <a:pt x="195" y="20"/>
                    </a:lnTo>
                    <a:cubicBezTo>
                      <a:pt x="242" y="20"/>
                      <a:pt x="281" y="41"/>
                      <a:pt x="281" y="66"/>
                    </a:cubicBezTo>
                    <a:cubicBezTo>
                      <a:pt x="281" y="91"/>
                      <a:pt x="242" y="112"/>
                      <a:pt x="195" y="112"/>
                    </a:cubicBezTo>
                    <a:cubicBezTo>
                      <a:pt x="148" y="112"/>
                      <a:pt x="108" y="91"/>
                      <a:pt x="108" y="66"/>
                    </a:cubicBezTo>
                    <a:cubicBezTo>
                      <a:pt x="108" y="41"/>
                      <a:pt x="148" y="20"/>
                      <a:pt x="195" y="20"/>
                    </a:cubicBezTo>
                    <a:close/>
                    <a:moveTo>
                      <a:pt x="281" y="124"/>
                    </a:moveTo>
                    <a:lnTo>
                      <a:pt x="281" y="124"/>
                    </a:lnTo>
                    <a:cubicBezTo>
                      <a:pt x="281" y="149"/>
                      <a:pt x="242" y="170"/>
                      <a:pt x="195" y="170"/>
                    </a:cubicBezTo>
                    <a:cubicBezTo>
                      <a:pt x="148" y="170"/>
                      <a:pt x="108" y="149"/>
                      <a:pt x="108" y="124"/>
                    </a:cubicBezTo>
                    <a:lnTo>
                      <a:pt x="108" y="105"/>
                    </a:lnTo>
                    <a:cubicBezTo>
                      <a:pt x="127" y="121"/>
                      <a:pt x="158" y="132"/>
                      <a:pt x="195" y="132"/>
                    </a:cubicBezTo>
                    <a:cubicBezTo>
                      <a:pt x="231" y="132"/>
                      <a:pt x="262" y="121"/>
                      <a:pt x="281" y="105"/>
                    </a:cubicBezTo>
                    <a:lnTo>
                      <a:pt x="281" y="124"/>
                    </a:lnTo>
                    <a:close/>
                    <a:moveTo>
                      <a:pt x="108" y="180"/>
                    </a:moveTo>
                    <a:lnTo>
                      <a:pt x="108" y="180"/>
                    </a:lnTo>
                    <a:lnTo>
                      <a:pt x="108" y="166"/>
                    </a:lnTo>
                    <a:lnTo>
                      <a:pt x="108" y="164"/>
                    </a:lnTo>
                    <a:cubicBezTo>
                      <a:pt x="127" y="180"/>
                      <a:pt x="159" y="191"/>
                      <a:pt x="195" y="191"/>
                    </a:cubicBezTo>
                    <a:cubicBezTo>
                      <a:pt x="231" y="191"/>
                      <a:pt x="262" y="180"/>
                      <a:pt x="281" y="164"/>
                    </a:cubicBezTo>
                    <a:lnTo>
                      <a:pt x="281" y="180"/>
                    </a:lnTo>
                    <a:cubicBezTo>
                      <a:pt x="281" y="205"/>
                      <a:pt x="242" y="226"/>
                      <a:pt x="195" y="226"/>
                    </a:cubicBezTo>
                    <a:cubicBezTo>
                      <a:pt x="148" y="226"/>
                      <a:pt x="108" y="205"/>
                      <a:pt x="108" y="180"/>
                    </a:cubicBezTo>
                    <a:close/>
                    <a:moveTo>
                      <a:pt x="478" y="294"/>
                    </a:moveTo>
                    <a:lnTo>
                      <a:pt x="478" y="294"/>
                    </a:lnTo>
                    <a:lnTo>
                      <a:pt x="426" y="282"/>
                    </a:lnTo>
                    <a:cubicBezTo>
                      <a:pt x="387" y="253"/>
                      <a:pt x="356" y="250"/>
                      <a:pt x="302" y="257"/>
                    </a:cubicBezTo>
                    <a:lnTo>
                      <a:pt x="302" y="180"/>
                    </a:lnTo>
                    <a:lnTo>
                      <a:pt x="302" y="124"/>
                    </a:lnTo>
                    <a:lnTo>
                      <a:pt x="302" y="69"/>
                    </a:lnTo>
                    <a:lnTo>
                      <a:pt x="301" y="69"/>
                    </a:lnTo>
                    <a:cubicBezTo>
                      <a:pt x="301" y="68"/>
                      <a:pt x="302" y="67"/>
                      <a:pt x="302" y="66"/>
                    </a:cubicBezTo>
                    <a:cubicBezTo>
                      <a:pt x="302" y="29"/>
                      <a:pt x="255" y="0"/>
                      <a:pt x="195" y="0"/>
                    </a:cubicBezTo>
                    <a:cubicBezTo>
                      <a:pt x="135" y="0"/>
                      <a:pt x="88" y="29"/>
                      <a:pt x="88" y="66"/>
                    </a:cubicBezTo>
                    <a:cubicBezTo>
                      <a:pt x="88" y="67"/>
                      <a:pt x="88" y="67"/>
                      <a:pt x="88" y="68"/>
                    </a:cubicBezTo>
                    <a:cubicBezTo>
                      <a:pt x="88" y="68"/>
                      <a:pt x="88" y="69"/>
                      <a:pt x="88" y="69"/>
                    </a:cubicBezTo>
                    <a:lnTo>
                      <a:pt x="88" y="124"/>
                    </a:lnTo>
                    <a:lnTo>
                      <a:pt x="88" y="166"/>
                    </a:lnTo>
                    <a:lnTo>
                      <a:pt x="88" y="180"/>
                    </a:lnTo>
                    <a:lnTo>
                      <a:pt x="88" y="235"/>
                    </a:lnTo>
                    <a:cubicBezTo>
                      <a:pt x="88" y="264"/>
                      <a:pt x="116" y="289"/>
                      <a:pt x="160" y="298"/>
                    </a:cubicBezTo>
                    <a:cubicBezTo>
                      <a:pt x="160" y="298"/>
                      <a:pt x="160" y="298"/>
                      <a:pt x="161" y="298"/>
                    </a:cubicBezTo>
                    <a:cubicBezTo>
                      <a:pt x="161" y="312"/>
                      <a:pt x="173" y="323"/>
                      <a:pt x="189" y="323"/>
                    </a:cubicBezTo>
                    <a:lnTo>
                      <a:pt x="196" y="323"/>
                    </a:lnTo>
                    <a:cubicBezTo>
                      <a:pt x="203" y="323"/>
                      <a:pt x="216" y="323"/>
                      <a:pt x="230" y="323"/>
                    </a:cubicBezTo>
                    <a:cubicBezTo>
                      <a:pt x="207" y="327"/>
                      <a:pt x="179" y="329"/>
                      <a:pt x="172" y="328"/>
                    </a:cubicBezTo>
                    <a:cubicBezTo>
                      <a:pt x="164" y="325"/>
                      <a:pt x="111" y="290"/>
                      <a:pt x="66" y="259"/>
                    </a:cubicBezTo>
                    <a:cubicBezTo>
                      <a:pt x="53" y="249"/>
                      <a:pt x="29" y="238"/>
                      <a:pt x="14" y="256"/>
                    </a:cubicBezTo>
                    <a:cubicBezTo>
                      <a:pt x="0" y="273"/>
                      <a:pt x="5" y="289"/>
                      <a:pt x="10" y="296"/>
                    </a:cubicBezTo>
                    <a:cubicBezTo>
                      <a:pt x="10" y="296"/>
                      <a:pt x="11" y="297"/>
                      <a:pt x="11" y="297"/>
                    </a:cubicBezTo>
                    <a:cubicBezTo>
                      <a:pt x="24" y="308"/>
                      <a:pt x="139" y="403"/>
                      <a:pt x="188" y="407"/>
                    </a:cubicBezTo>
                    <a:cubicBezTo>
                      <a:pt x="192" y="408"/>
                      <a:pt x="196" y="408"/>
                      <a:pt x="200" y="408"/>
                    </a:cubicBezTo>
                    <a:cubicBezTo>
                      <a:pt x="241" y="408"/>
                      <a:pt x="317" y="393"/>
                      <a:pt x="354" y="385"/>
                    </a:cubicBezTo>
                    <a:cubicBezTo>
                      <a:pt x="358" y="388"/>
                      <a:pt x="362" y="390"/>
                      <a:pt x="367" y="391"/>
                    </a:cubicBezTo>
                    <a:cubicBezTo>
                      <a:pt x="379" y="392"/>
                      <a:pt x="389" y="383"/>
                      <a:pt x="390" y="372"/>
                    </a:cubicBezTo>
                    <a:cubicBezTo>
                      <a:pt x="391" y="360"/>
                      <a:pt x="382" y="350"/>
                      <a:pt x="370" y="349"/>
                    </a:cubicBezTo>
                    <a:cubicBezTo>
                      <a:pt x="360" y="348"/>
                      <a:pt x="351" y="355"/>
                      <a:pt x="349" y="365"/>
                    </a:cubicBezTo>
                    <a:cubicBezTo>
                      <a:pt x="308" y="374"/>
                      <a:pt x="224" y="391"/>
                      <a:pt x="190" y="387"/>
                    </a:cubicBezTo>
                    <a:cubicBezTo>
                      <a:pt x="154" y="384"/>
                      <a:pt x="60" y="312"/>
                      <a:pt x="26" y="283"/>
                    </a:cubicBezTo>
                    <a:cubicBezTo>
                      <a:pt x="25" y="281"/>
                      <a:pt x="23" y="276"/>
                      <a:pt x="29" y="269"/>
                    </a:cubicBezTo>
                    <a:cubicBezTo>
                      <a:pt x="34" y="262"/>
                      <a:pt x="50" y="272"/>
                      <a:pt x="54" y="275"/>
                    </a:cubicBezTo>
                    <a:cubicBezTo>
                      <a:pt x="91" y="301"/>
                      <a:pt x="156" y="345"/>
                      <a:pt x="167" y="347"/>
                    </a:cubicBezTo>
                    <a:cubicBezTo>
                      <a:pt x="174" y="348"/>
                      <a:pt x="265" y="346"/>
                      <a:pt x="278" y="327"/>
                    </a:cubicBezTo>
                    <a:cubicBezTo>
                      <a:pt x="281" y="322"/>
                      <a:pt x="281" y="317"/>
                      <a:pt x="278" y="312"/>
                    </a:cubicBezTo>
                    <a:cubicBezTo>
                      <a:pt x="274" y="306"/>
                      <a:pt x="269" y="303"/>
                      <a:pt x="196" y="303"/>
                    </a:cubicBezTo>
                    <a:lnTo>
                      <a:pt x="189" y="303"/>
                    </a:lnTo>
                    <a:cubicBezTo>
                      <a:pt x="183" y="303"/>
                      <a:pt x="181" y="300"/>
                      <a:pt x="181" y="297"/>
                    </a:cubicBezTo>
                    <a:cubicBezTo>
                      <a:pt x="181" y="293"/>
                      <a:pt x="186" y="289"/>
                      <a:pt x="199" y="288"/>
                    </a:cubicBezTo>
                    <a:cubicBezTo>
                      <a:pt x="238" y="287"/>
                      <a:pt x="261" y="284"/>
                      <a:pt x="290" y="279"/>
                    </a:cubicBezTo>
                    <a:cubicBezTo>
                      <a:pt x="290" y="279"/>
                      <a:pt x="291" 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01"/>
                    </a:cubicBezTo>
                    <a:lnTo>
                      <a:pt x="459" y="310"/>
                    </a:lnTo>
                    <a:lnTo>
                      <a:pt x="446" y="330"/>
                    </a:lnTo>
                    <a:cubicBezTo>
                      <a:pt x="435" y="329"/>
                      <a:pt x="425" y="338"/>
                      <a:pt x="424" y="349"/>
                    </a:cubicBezTo>
                    <a:cubicBezTo>
                      <a:pt x="423" y="360"/>
                      <a:pt x="432" y="371"/>
                      <a:pt x="444" y="371"/>
                    </a:cubicBezTo>
                    <a:cubicBezTo>
                      <a:pt x="455" y="372"/>
                      <a:pt x="465" y="364"/>
                      <a:pt x="466" y="352"/>
                    </a:cubicBezTo>
                    <a:cubicBezTo>
                      <a:pt x="466" y="348"/>
                      <a:pt x="465" y="344"/>
                      <a:pt x="463" y="340"/>
                    </a:cubicBezTo>
                    <a:lnTo>
                      <a:pt x="484" y="309"/>
                    </a:lnTo>
                    <a:cubicBezTo>
                      <a:pt x="486" y="306"/>
                      <a:pt x="486" y="303"/>
                      <a:pt x="485" y="300"/>
                    </a:cubicBezTo>
                    <a:cubicBezTo>
                      <a:pt x="484" y="297"/>
                      <a:pt x="481" y="294"/>
                      <a:pt x="478" y="294"/>
                    </a:cubicBezTo>
                    <a:close/>
                  </a:path>
                </a:pathLst>
              </a:custGeom>
              <a:solidFill>
                <a:srgbClr val="0070C0"/>
              </a:solidFill>
              <a:ln>
                <a:noFill/>
              </a:ln>
              <a:extLst/>
            </p:spPr>
            <p:txBody>
              <a:bodyPr/>
              <a:lstStyle/>
              <a:p>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Freeform 36"/>
              <p:cNvSpPr>
                <a:spLocks noEditPoints="1"/>
              </p:cNvSpPr>
              <p:nvPr/>
            </p:nvSpPr>
            <p:spPr bwMode="auto">
              <a:xfrm>
                <a:off x="4848180" y="1626874"/>
                <a:ext cx="735556" cy="702484"/>
              </a:xfrm>
              <a:custGeom>
                <a:avLst/>
                <a:gdLst/>
                <a:ahLst/>
                <a:cxnLst>
                  <a:cxn ang="0">
                    <a:pos x="15168" y="14448"/>
                  </a:cxn>
                  <a:cxn ang="0">
                    <a:pos x="14256" y="12672"/>
                  </a:cxn>
                  <a:cxn ang="0">
                    <a:pos x="13440" y="10272"/>
                  </a:cxn>
                  <a:cxn ang="0">
                    <a:pos x="12000" y="8160"/>
                  </a:cxn>
                  <a:cxn ang="0">
                    <a:pos x="10128" y="6384"/>
                  </a:cxn>
                  <a:cxn ang="0">
                    <a:pos x="7920" y="4992"/>
                  </a:cxn>
                  <a:cxn ang="0">
                    <a:pos x="5472" y="4128"/>
                  </a:cxn>
                  <a:cxn ang="0">
                    <a:pos x="1440" y="5664"/>
                  </a:cxn>
                  <a:cxn ang="0">
                    <a:pos x="384" y="7440"/>
                  </a:cxn>
                  <a:cxn ang="0">
                    <a:pos x="0" y="9360"/>
                  </a:cxn>
                  <a:cxn ang="0">
                    <a:pos x="240" y="11952"/>
                  </a:cxn>
                  <a:cxn ang="0">
                    <a:pos x="2064" y="14304"/>
                  </a:cxn>
                  <a:cxn ang="0">
                    <a:pos x="1824" y="16272"/>
                  </a:cxn>
                  <a:cxn ang="0">
                    <a:pos x="5760" y="2208"/>
                  </a:cxn>
                  <a:cxn ang="0">
                    <a:pos x="6479" y="1680"/>
                  </a:cxn>
                  <a:cxn ang="0">
                    <a:pos x="7824" y="1248"/>
                  </a:cxn>
                  <a:cxn ang="0">
                    <a:pos x="9264" y="1440"/>
                  </a:cxn>
                  <a:cxn ang="0">
                    <a:pos x="9792" y="1920"/>
                  </a:cxn>
                  <a:cxn ang="0">
                    <a:pos x="9888" y="2736"/>
                  </a:cxn>
                  <a:cxn ang="0">
                    <a:pos x="9360" y="3408"/>
                  </a:cxn>
                  <a:cxn ang="0">
                    <a:pos x="8352" y="3840"/>
                  </a:cxn>
                  <a:cxn ang="0">
                    <a:pos x="6432" y="4128"/>
                  </a:cxn>
                  <a:cxn ang="0">
                    <a:pos x="6288" y="3552"/>
                  </a:cxn>
                  <a:cxn ang="0">
                    <a:pos x="8640" y="2880"/>
                  </a:cxn>
                  <a:cxn ang="0">
                    <a:pos x="9120" y="2448"/>
                  </a:cxn>
                  <a:cxn ang="0">
                    <a:pos x="8929" y="2160"/>
                  </a:cxn>
                  <a:cxn ang="0">
                    <a:pos x="7968" y="2065"/>
                  </a:cxn>
                  <a:cxn ang="0">
                    <a:pos x="6816" y="2448"/>
                  </a:cxn>
                  <a:cxn ang="0">
                    <a:pos x="5808" y="3072"/>
                  </a:cxn>
                  <a:cxn ang="0">
                    <a:pos x="2448" y="4080"/>
                  </a:cxn>
                  <a:cxn ang="0">
                    <a:pos x="5184" y="2496"/>
                  </a:cxn>
                  <a:cxn ang="0">
                    <a:pos x="5280" y="1296"/>
                  </a:cxn>
                  <a:cxn ang="0">
                    <a:pos x="5664" y="144"/>
                  </a:cxn>
                  <a:cxn ang="0">
                    <a:pos x="3072" y="192"/>
                  </a:cxn>
                  <a:cxn ang="0">
                    <a:pos x="624" y="960"/>
                  </a:cxn>
                  <a:cxn ang="0">
                    <a:pos x="864" y="2256"/>
                  </a:cxn>
                  <a:cxn ang="0">
                    <a:pos x="1824" y="3120"/>
                  </a:cxn>
                  <a:cxn ang="0">
                    <a:pos x="2448" y="4080"/>
                  </a:cxn>
                  <a:cxn ang="0">
                    <a:pos x="6048" y="13536"/>
                  </a:cxn>
                  <a:cxn ang="0">
                    <a:pos x="5520" y="12864"/>
                  </a:cxn>
                  <a:cxn ang="0">
                    <a:pos x="5232" y="12480"/>
                  </a:cxn>
                  <a:cxn ang="0">
                    <a:pos x="5184" y="10752"/>
                  </a:cxn>
                  <a:cxn ang="0">
                    <a:pos x="6384" y="12240"/>
                  </a:cxn>
                  <a:cxn ang="0">
                    <a:pos x="6624" y="12336"/>
                  </a:cxn>
                  <a:cxn ang="0">
                    <a:pos x="6816" y="12240"/>
                  </a:cxn>
                  <a:cxn ang="0">
                    <a:pos x="6816" y="11184"/>
                  </a:cxn>
                  <a:cxn ang="0">
                    <a:pos x="5616" y="9888"/>
                  </a:cxn>
                  <a:cxn ang="0">
                    <a:pos x="5232" y="9168"/>
                  </a:cxn>
                  <a:cxn ang="0">
                    <a:pos x="5184" y="8112"/>
                  </a:cxn>
                  <a:cxn ang="0">
                    <a:pos x="5424" y="7584"/>
                  </a:cxn>
                  <a:cxn ang="0">
                    <a:pos x="5856" y="7248"/>
                  </a:cxn>
                  <a:cxn ang="0">
                    <a:pos x="7248" y="6816"/>
                  </a:cxn>
                  <a:cxn ang="0">
                    <a:pos x="7728" y="7440"/>
                  </a:cxn>
                  <a:cxn ang="0">
                    <a:pos x="7968" y="7824"/>
                  </a:cxn>
                  <a:cxn ang="0">
                    <a:pos x="6864" y="9216"/>
                  </a:cxn>
                  <a:cxn ang="0">
                    <a:pos x="6816" y="8016"/>
                  </a:cxn>
                  <a:cxn ang="0">
                    <a:pos x="6479" y="8064"/>
                  </a:cxn>
                  <a:cxn ang="0">
                    <a:pos x="6479" y="8688"/>
                  </a:cxn>
                  <a:cxn ang="0">
                    <a:pos x="6720" y="9264"/>
                  </a:cxn>
                  <a:cxn ang="0">
                    <a:pos x="7968" y="10608"/>
                  </a:cxn>
                  <a:cxn ang="0">
                    <a:pos x="8160" y="12000"/>
                  </a:cxn>
                  <a:cxn ang="0">
                    <a:pos x="8016" y="12624"/>
                  </a:cxn>
                  <a:cxn ang="0">
                    <a:pos x="7632" y="13008"/>
                  </a:cxn>
                </a:cxnLst>
                <a:rect l="0" t="0" r="r" b="b"/>
                <a:pathLst>
                  <a:path w="15408" h="16272">
                    <a:moveTo>
                      <a:pt x="1824" y="16272"/>
                    </a:moveTo>
                    <a:lnTo>
                      <a:pt x="15408" y="16272"/>
                    </a:lnTo>
                    <a:lnTo>
                      <a:pt x="15168" y="14448"/>
                    </a:lnTo>
                    <a:lnTo>
                      <a:pt x="13632" y="14496"/>
                    </a:lnTo>
                    <a:lnTo>
                      <a:pt x="14352" y="13488"/>
                    </a:lnTo>
                    <a:lnTo>
                      <a:pt x="14256" y="12672"/>
                    </a:lnTo>
                    <a:lnTo>
                      <a:pt x="14016" y="11856"/>
                    </a:lnTo>
                    <a:lnTo>
                      <a:pt x="13776" y="11040"/>
                    </a:lnTo>
                    <a:lnTo>
                      <a:pt x="13440" y="10272"/>
                    </a:lnTo>
                    <a:lnTo>
                      <a:pt x="13008" y="9552"/>
                    </a:lnTo>
                    <a:lnTo>
                      <a:pt x="12528" y="8832"/>
                    </a:lnTo>
                    <a:lnTo>
                      <a:pt x="12000" y="8160"/>
                    </a:lnTo>
                    <a:lnTo>
                      <a:pt x="11424" y="7536"/>
                    </a:lnTo>
                    <a:lnTo>
                      <a:pt x="10800" y="6960"/>
                    </a:lnTo>
                    <a:lnTo>
                      <a:pt x="10128" y="6384"/>
                    </a:lnTo>
                    <a:lnTo>
                      <a:pt x="9456" y="5856"/>
                    </a:lnTo>
                    <a:lnTo>
                      <a:pt x="8688" y="5424"/>
                    </a:lnTo>
                    <a:lnTo>
                      <a:pt x="7920" y="4992"/>
                    </a:lnTo>
                    <a:lnTo>
                      <a:pt x="7104" y="4656"/>
                    </a:lnTo>
                    <a:lnTo>
                      <a:pt x="6288" y="4368"/>
                    </a:lnTo>
                    <a:lnTo>
                      <a:pt x="5472" y="4128"/>
                    </a:lnTo>
                    <a:lnTo>
                      <a:pt x="2736" y="4656"/>
                    </a:lnTo>
                    <a:lnTo>
                      <a:pt x="2016" y="5136"/>
                    </a:lnTo>
                    <a:lnTo>
                      <a:pt x="1440" y="5664"/>
                    </a:lnTo>
                    <a:lnTo>
                      <a:pt x="1008" y="6191"/>
                    </a:lnTo>
                    <a:lnTo>
                      <a:pt x="624" y="6816"/>
                    </a:lnTo>
                    <a:lnTo>
                      <a:pt x="384" y="7440"/>
                    </a:lnTo>
                    <a:lnTo>
                      <a:pt x="192" y="8064"/>
                    </a:lnTo>
                    <a:lnTo>
                      <a:pt x="48" y="8736"/>
                    </a:lnTo>
                    <a:lnTo>
                      <a:pt x="0" y="9360"/>
                    </a:lnTo>
                    <a:lnTo>
                      <a:pt x="48" y="10032"/>
                    </a:lnTo>
                    <a:lnTo>
                      <a:pt x="48" y="10704"/>
                    </a:lnTo>
                    <a:lnTo>
                      <a:pt x="240" y="11952"/>
                    </a:lnTo>
                    <a:lnTo>
                      <a:pt x="480" y="13152"/>
                    </a:lnTo>
                    <a:lnTo>
                      <a:pt x="672" y="14160"/>
                    </a:lnTo>
                    <a:lnTo>
                      <a:pt x="2064" y="14304"/>
                    </a:lnTo>
                    <a:lnTo>
                      <a:pt x="96" y="14976"/>
                    </a:lnTo>
                    <a:lnTo>
                      <a:pt x="336" y="16272"/>
                    </a:lnTo>
                    <a:lnTo>
                      <a:pt x="1824" y="16272"/>
                    </a:lnTo>
                    <a:close/>
                    <a:moveTo>
                      <a:pt x="5424" y="2736"/>
                    </a:moveTo>
                    <a:lnTo>
                      <a:pt x="5568" y="2448"/>
                    </a:lnTo>
                    <a:lnTo>
                      <a:pt x="5760" y="2208"/>
                    </a:lnTo>
                    <a:lnTo>
                      <a:pt x="6000" y="2016"/>
                    </a:lnTo>
                    <a:lnTo>
                      <a:pt x="6192" y="1824"/>
                    </a:lnTo>
                    <a:lnTo>
                      <a:pt x="6479" y="1680"/>
                    </a:lnTo>
                    <a:lnTo>
                      <a:pt x="6720" y="1536"/>
                    </a:lnTo>
                    <a:lnTo>
                      <a:pt x="7296" y="1344"/>
                    </a:lnTo>
                    <a:lnTo>
                      <a:pt x="7824" y="1248"/>
                    </a:lnTo>
                    <a:lnTo>
                      <a:pt x="8352" y="1248"/>
                    </a:lnTo>
                    <a:lnTo>
                      <a:pt x="8832" y="1296"/>
                    </a:lnTo>
                    <a:lnTo>
                      <a:pt x="9264" y="1440"/>
                    </a:lnTo>
                    <a:lnTo>
                      <a:pt x="9504" y="1584"/>
                    </a:lnTo>
                    <a:lnTo>
                      <a:pt x="9648" y="1728"/>
                    </a:lnTo>
                    <a:lnTo>
                      <a:pt x="9792" y="1920"/>
                    </a:lnTo>
                    <a:lnTo>
                      <a:pt x="9888" y="2112"/>
                    </a:lnTo>
                    <a:lnTo>
                      <a:pt x="9936" y="2448"/>
                    </a:lnTo>
                    <a:lnTo>
                      <a:pt x="9888" y="2736"/>
                    </a:lnTo>
                    <a:lnTo>
                      <a:pt x="9744" y="2976"/>
                    </a:lnTo>
                    <a:lnTo>
                      <a:pt x="9600" y="3216"/>
                    </a:lnTo>
                    <a:lnTo>
                      <a:pt x="9360" y="3408"/>
                    </a:lnTo>
                    <a:lnTo>
                      <a:pt x="9168" y="3552"/>
                    </a:lnTo>
                    <a:lnTo>
                      <a:pt x="8929" y="3648"/>
                    </a:lnTo>
                    <a:lnTo>
                      <a:pt x="8352" y="3840"/>
                    </a:lnTo>
                    <a:lnTo>
                      <a:pt x="7680" y="3984"/>
                    </a:lnTo>
                    <a:lnTo>
                      <a:pt x="7008" y="4080"/>
                    </a:lnTo>
                    <a:lnTo>
                      <a:pt x="6432" y="4128"/>
                    </a:lnTo>
                    <a:lnTo>
                      <a:pt x="6000" y="4128"/>
                    </a:lnTo>
                    <a:lnTo>
                      <a:pt x="5664" y="3648"/>
                    </a:lnTo>
                    <a:lnTo>
                      <a:pt x="6288" y="3552"/>
                    </a:lnTo>
                    <a:lnTo>
                      <a:pt x="7296" y="3312"/>
                    </a:lnTo>
                    <a:lnTo>
                      <a:pt x="8256" y="3024"/>
                    </a:lnTo>
                    <a:lnTo>
                      <a:pt x="8640" y="2880"/>
                    </a:lnTo>
                    <a:lnTo>
                      <a:pt x="8880" y="2736"/>
                    </a:lnTo>
                    <a:lnTo>
                      <a:pt x="9072" y="2592"/>
                    </a:lnTo>
                    <a:lnTo>
                      <a:pt x="9120" y="2448"/>
                    </a:lnTo>
                    <a:lnTo>
                      <a:pt x="9072" y="2352"/>
                    </a:lnTo>
                    <a:lnTo>
                      <a:pt x="9024" y="2256"/>
                    </a:lnTo>
                    <a:lnTo>
                      <a:pt x="8929" y="2160"/>
                    </a:lnTo>
                    <a:lnTo>
                      <a:pt x="8640" y="2112"/>
                    </a:lnTo>
                    <a:lnTo>
                      <a:pt x="8304" y="2065"/>
                    </a:lnTo>
                    <a:lnTo>
                      <a:pt x="7968" y="2065"/>
                    </a:lnTo>
                    <a:lnTo>
                      <a:pt x="7584" y="2160"/>
                    </a:lnTo>
                    <a:lnTo>
                      <a:pt x="7200" y="2256"/>
                    </a:lnTo>
                    <a:lnTo>
                      <a:pt x="6816" y="2448"/>
                    </a:lnTo>
                    <a:lnTo>
                      <a:pt x="6432" y="2592"/>
                    </a:lnTo>
                    <a:lnTo>
                      <a:pt x="6096" y="2832"/>
                    </a:lnTo>
                    <a:lnTo>
                      <a:pt x="5808" y="3072"/>
                    </a:lnTo>
                    <a:lnTo>
                      <a:pt x="5568" y="3312"/>
                    </a:lnTo>
                    <a:lnTo>
                      <a:pt x="5424" y="2736"/>
                    </a:lnTo>
                    <a:close/>
                    <a:moveTo>
                      <a:pt x="2448" y="4080"/>
                    </a:moveTo>
                    <a:lnTo>
                      <a:pt x="5232" y="3360"/>
                    </a:lnTo>
                    <a:lnTo>
                      <a:pt x="5184" y="2928"/>
                    </a:lnTo>
                    <a:lnTo>
                      <a:pt x="5184" y="2496"/>
                    </a:lnTo>
                    <a:lnTo>
                      <a:pt x="5184" y="2112"/>
                    </a:lnTo>
                    <a:lnTo>
                      <a:pt x="5232" y="1680"/>
                    </a:lnTo>
                    <a:lnTo>
                      <a:pt x="5280" y="1296"/>
                    </a:lnTo>
                    <a:lnTo>
                      <a:pt x="5376" y="912"/>
                    </a:lnTo>
                    <a:lnTo>
                      <a:pt x="5520" y="480"/>
                    </a:lnTo>
                    <a:lnTo>
                      <a:pt x="5664" y="144"/>
                    </a:lnTo>
                    <a:lnTo>
                      <a:pt x="3648" y="0"/>
                    </a:lnTo>
                    <a:lnTo>
                      <a:pt x="3552" y="528"/>
                    </a:lnTo>
                    <a:lnTo>
                      <a:pt x="3072" y="192"/>
                    </a:lnTo>
                    <a:lnTo>
                      <a:pt x="1200" y="480"/>
                    </a:lnTo>
                    <a:lnTo>
                      <a:pt x="1872" y="1872"/>
                    </a:lnTo>
                    <a:lnTo>
                      <a:pt x="624" y="960"/>
                    </a:lnTo>
                    <a:lnTo>
                      <a:pt x="0" y="1776"/>
                    </a:lnTo>
                    <a:lnTo>
                      <a:pt x="432" y="2016"/>
                    </a:lnTo>
                    <a:lnTo>
                      <a:pt x="864" y="2256"/>
                    </a:lnTo>
                    <a:lnTo>
                      <a:pt x="1200" y="2544"/>
                    </a:lnTo>
                    <a:lnTo>
                      <a:pt x="1536" y="2832"/>
                    </a:lnTo>
                    <a:lnTo>
                      <a:pt x="1824" y="3120"/>
                    </a:lnTo>
                    <a:lnTo>
                      <a:pt x="2064" y="3408"/>
                    </a:lnTo>
                    <a:lnTo>
                      <a:pt x="2256" y="3744"/>
                    </a:lnTo>
                    <a:lnTo>
                      <a:pt x="2448" y="4080"/>
                    </a:lnTo>
                    <a:close/>
                    <a:moveTo>
                      <a:pt x="7248" y="13152"/>
                    </a:moveTo>
                    <a:lnTo>
                      <a:pt x="7248" y="13536"/>
                    </a:lnTo>
                    <a:lnTo>
                      <a:pt x="6048" y="13536"/>
                    </a:lnTo>
                    <a:lnTo>
                      <a:pt x="6048" y="13152"/>
                    </a:lnTo>
                    <a:lnTo>
                      <a:pt x="5664" y="13008"/>
                    </a:lnTo>
                    <a:lnTo>
                      <a:pt x="5520" y="12864"/>
                    </a:lnTo>
                    <a:lnTo>
                      <a:pt x="5424" y="12768"/>
                    </a:lnTo>
                    <a:lnTo>
                      <a:pt x="5328" y="12624"/>
                    </a:lnTo>
                    <a:lnTo>
                      <a:pt x="5232" y="12480"/>
                    </a:lnTo>
                    <a:lnTo>
                      <a:pt x="5184" y="12288"/>
                    </a:lnTo>
                    <a:lnTo>
                      <a:pt x="5184" y="12144"/>
                    </a:lnTo>
                    <a:lnTo>
                      <a:pt x="5184" y="10752"/>
                    </a:lnTo>
                    <a:lnTo>
                      <a:pt x="6384" y="10752"/>
                    </a:lnTo>
                    <a:lnTo>
                      <a:pt x="6384" y="12144"/>
                    </a:lnTo>
                    <a:lnTo>
                      <a:pt x="6384" y="12240"/>
                    </a:lnTo>
                    <a:lnTo>
                      <a:pt x="6432" y="12288"/>
                    </a:lnTo>
                    <a:lnTo>
                      <a:pt x="6528" y="12336"/>
                    </a:lnTo>
                    <a:lnTo>
                      <a:pt x="6624" y="12336"/>
                    </a:lnTo>
                    <a:lnTo>
                      <a:pt x="6720" y="12336"/>
                    </a:lnTo>
                    <a:lnTo>
                      <a:pt x="6768" y="12288"/>
                    </a:lnTo>
                    <a:lnTo>
                      <a:pt x="6816" y="12240"/>
                    </a:lnTo>
                    <a:lnTo>
                      <a:pt x="6864" y="12144"/>
                    </a:lnTo>
                    <a:lnTo>
                      <a:pt x="6864" y="11424"/>
                    </a:lnTo>
                    <a:lnTo>
                      <a:pt x="6816" y="11184"/>
                    </a:lnTo>
                    <a:lnTo>
                      <a:pt x="6672" y="10992"/>
                    </a:lnTo>
                    <a:lnTo>
                      <a:pt x="6336" y="10608"/>
                    </a:lnTo>
                    <a:lnTo>
                      <a:pt x="5616" y="9888"/>
                    </a:lnTo>
                    <a:lnTo>
                      <a:pt x="5424" y="9648"/>
                    </a:lnTo>
                    <a:lnTo>
                      <a:pt x="5280" y="9408"/>
                    </a:lnTo>
                    <a:lnTo>
                      <a:pt x="5232" y="9168"/>
                    </a:lnTo>
                    <a:lnTo>
                      <a:pt x="5184" y="8976"/>
                    </a:lnTo>
                    <a:lnTo>
                      <a:pt x="5184" y="8304"/>
                    </a:lnTo>
                    <a:lnTo>
                      <a:pt x="5184" y="8112"/>
                    </a:lnTo>
                    <a:lnTo>
                      <a:pt x="5232" y="7872"/>
                    </a:lnTo>
                    <a:lnTo>
                      <a:pt x="5328" y="7728"/>
                    </a:lnTo>
                    <a:lnTo>
                      <a:pt x="5424" y="7584"/>
                    </a:lnTo>
                    <a:lnTo>
                      <a:pt x="5520" y="7440"/>
                    </a:lnTo>
                    <a:lnTo>
                      <a:pt x="5664" y="7344"/>
                    </a:lnTo>
                    <a:lnTo>
                      <a:pt x="5856" y="7248"/>
                    </a:lnTo>
                    <a:lnTo>
                      <a:pt x="6048" y="7200"/>
                    </a:lnTo>
                    <a:lnTo>
                      <a:pt x="6048" y="6816"/>
                    </a:lnTo>
                    <a:lnTo>
                      <a:pt x="7248" y="6816"/>
                    </a:lnTo>
                    <a:lnTo>
                      <a:pt x="7248" y="7200"/>
                    </a:lnTo>
                    <a:lnTo>
                      <a:pt x="7584" y="7344"/>
                    </a:lnTo>
                    <a:lnTo>
                      <a:pt x="7728" y="7440"/>
                    </a:lnTo>
                    <a:lnTo>
                      <a:pt x="7824" y="7536"/>
                    </a:lnTo>
                    <a:lnTo>
                      <a:pt x="7920" y="7680"/>
                    </a:lnTo>
                    <a:lnTo>
                      <a:pt x="7968" y="7824"/>
                    </a:lnTo>
                    <a:lnTo>
                      <a:pt x="8016" y="8208"/>
                    </a:lnTo>
                    <a:lnTo>
                      <a:pt x="8016" y="9216"/>
                    </a:lnTo>
                    <a:lnTo>
                      <a:pt x="6864" y="9216"/>
                    </a:lnTo>
                    <a:lnTo>
                      <a:pt x="6864" y="8112"/>
                    </a:lnTo>
                    <a:lnTo>
                      <a:pt x="6816" y="8064"/>
                    </a:lnTo>
                    <a:lnTo>
                      <a:pt x="6816" y="8016"/>
                    </a:lnTo>
                    <a:lnTo>
                      <a:pt x="6672" y="7968"/>
                    </a:lnTo>
                    <a:lnTo>
                      <a:pt x="6576" y="7968"/>
                    </a:lnTo>
                    <a:lnTo>
                      <a:pt x="6479" y="8064"/>
                    </a:lnTo>
                    <a:lnTo>
                      <a:pt x="6432" y="8160"/>
                    </a:lnTo>
                    <a:lnTo>
                      <a:pt x="6432" y="8304"/>
                    </a:lnTo>
                    <a:lnTo>
                      <a:pt x="6479" y="8688"/>
                    </a:lnTo>
                    <a:lnTo>
                      <a:pt x="6479" y="8880"/>
                    </a:lnTo>
                    <a:lnTo>
                      <a:pt x="6576" y="9024"/>
                    </a:lnTo>
                    <a:lnTo>
                      <a:pt x="6720" y="9264"/>
                    </a:lnTo>
                    <a:lnTo>
                      <a:pt x="6912" y="9456"/>
                    </a:lnTo>
                    <a:lnTo>
                      <a:pt x="7584" y="10176"/>
                    </a:lnTo>
                    <a:lnTo>
                      <a:pt x="7968" y="10608"/>
                    </a:lnTo>
                    <a:lnTo>
                      <a:pt x="8112" y="10944"/>
                    </a:lnTo>
                    <a:lnTo>
                      <a:pt x="8160" y="11280"/>
                    </a:lnTo>
                    <a:lnTo>
                      <a:pt x="8160" y="12000"/>
                    </a:lnTo>
                    <a:lnTo>
                      <a:pt x="8112" y="12240"/>
                    </a:lnTo>
                    <a:lnTo>
                      <a:pt x="8112" y="12432"/>
                    </a:lnTo>
                    <a:lnTo>
                      <a:pt x="8016" y="12624"/>
                    </a:lnTo>
                    <a:lnTo>
                      <a:pt x="7920" y="12768"/>
                    </a:lnTo>
                    <a:lnTo>
                      <a:pt x="7824" y="12912"/>
                    </a:lnTo>
                    <a:lnTo>
                      <a:pt x="7632" y="13008"/>
                    </a:lnTo>
                    <a:lnTo>
                      <a:pt x="7488" y="13104"/>
                    </a:lnTo>
                    <a:lnTo>
                      <a:pt x="7248" y="1315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47" name="Straight Connector 54"/>
            <p:cNvCxnSpPr/>
            <p:nvPr/>
          </p:nvCxnSpPr>
          <p:spPr>
            <a:xfrm>
              <a:off x="485510" y="4997696"/>
              <a:ext cx="1123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15048" y="5113716"/>
              <a:ext cx="9430865" cy="999943"/>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0"/>
                </a:spcBef>
                <a:spcAft>
                  <a:spcPct val="0"/>
                </a:spcAft>
              </a:pPr>
              <a:r>
                <a:rPr lang="en-US" sz="2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More than 30% of users use backup copies for development and testing, and more than 20% of users have a cloud-based disaster recovery system.</a:t>
              </a:r>
              <a:endParaRPr lang="en-US" sz="2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文本框 48"/>
            <p:cNvSpPr txBox="1"/>
            <p:nvPr/>
          </p:nvSpPr>
          <p:spPr>
            <a:xfrm>
              <a:off x="485510" y="5161338"/>
              <a:ext cx="2012842" cy="1019288"/>
            </a:xfrm>
            <a:prstGeom prst="rect">
              <a:avLst/>
            </a:prstGeom>
            <a:noFill/>
          </p:spPr>
          <p:txBody>
            <a:bodyPr wrap="square" rtlCol="0">
              <a:spAutoFit/>
            </a:bodyPr>
            <a:lstStyle/>
            <a:p>
              <a:pPr algn="l">
                <a:lnSpc>
                  <a:spcPts val="3440"/>
                </a:lnSpc>
              </a:pPr>
              <a:r>
                <a:rPr lang="en-US" sz="32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Gartner:</a:t>
              </a:r>
            </a:p>
            <a:p>
              <a:pPr algn="l">
                <a:lnSpc>
                  <a:spcPts val="3440"/>
                </a:lnSpc>
              </a:pPr>
              <a:endParaRPr lang="en-US" altLang="zh-CN" sz="32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60312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What Is a Backup?</a:t>
            </a:r>
            <a:endParaRPr 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sz="2000" dirty="0" smtClean="0">
                <a:sym typeface="Huawei Sans" panose="020C0503030203020204" pitchFamily="34" charset="0"/>
              </a:rPr>
              <a:t>In information technology and data management, a backup refers to a copy of data in a file system or database that can be used to swiftly and promptly recover the valid data and resume normal system operations when a disaster or </a:t>
            </a:r>
            <a:r>
              <a:rPr lang="en-US" sz="2000" dirty="0" err="1" smtClean="0">
                <a:sym typeface="Huawei Sans" panose="020C0503030203020204" pitchFamily="34" charset="0"/>
              </a:rPr>
              <a:t>misoperation</a:t>
            </a:r>
            <a:r>
              <a:rPr lang="en-US" sz="2000" dirty="0" smtClean="0">
                <a:sym typeface="Huawei Sans" panose="020C0503030203020204" pitchFamily="34" charset="0"/>
              </a:rPr>
              <a:t> occurs.</a:t>
            </a:r>
            <a:endParaRPr lang="en-US" altLang="zh-CN" sz="2000" dirty="0">
              <a:sym typeface="Huawei Sans" panose="020C0503030203020204" pitchFamily="34" charset="0"/>
            </a:endParaRPr>
          </a:p>
        </p:txBody>
      </p:sp>
      <p:grpSp>
        <p:nvGrpSpPr>
          <p:cNvPr id="121" name="组合 120"/>
          <p:cNvGrpSpPr/>
          <p:nvPr/>
        </p:nvGrpSpPr>
        <p:grpSpPr>
          <a:xfrm>
            <a:off x="6521684" y="2635998"/>
            <a:ext cx="4511092" cy="3139779"/>
            <a:chOff x="2735683" y="2435771"/>
            <a:chExt cx="6451380" cy="4055312"/>
          </a:xfrm>
        </p:grpSpPr>
        <p:sp>
          <p:nvSpPr>
            <p:cNvPr id="4" name="Rectangle 14"/>
            <p:cNvSpPr>
              <a:spLocks noChangeArrowheads="1"/>
            </p:cNvSpPr>
            <p:nvPr/>
          </p:nvSpPr>
          <p:spPr bwMode="auto">
            <a:xfrm>
              <a:off x="3518677" y="4006903"/>
              <a:ext cx="3770312" cy="133350"/>
            </a:xfrm>
            <a:prstGeom prst="rect">
              <a:avLst/>
            </a:prstGeom>
            <a:gradFill rotWithShape="0">
              <a:gsLst>
                <a:gs pos="0">
                  <a:srgbClr val="2199BF"/>
                </a:gs>
                <a:gs pos="50000">
                  <a:srgbClr val="B0DBE8"/>
                </a:gs>
                <a:gs pos="100000">
                  <a:srgbClr val="2199BF"/>
                </a:gs>
              </a:gsLst>
              <a:lin ang="5400000" scaled="1"/>
            </a:gradFill>
            <a:ln w="9525">
              <a:solidFill>
                <a:srgbClr val="1F8DAF"/>
              </a:solidFill>
              <a:miter lim="800000"/>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 name="Group 15"/>
            <p:cNvGrpSpPr>
              <a:grpSpLocks/>
            </p:cNvGrpSpPr>
            <p:nvPr/>
          </p:nvGrpSpPr>
          <p:grpSpPr bwMode="auto">
            <a:xfrm>
              <a:off x="5210952" y="4941941"/>
              <a:ext cx="1495425" cy="731837"/>
              <a:chOff x="4080" y="2714"/>
              <a:chExt cx="1157" cy="492"/>
            </a:xfrm>
          </p:grpSpPr>
          <p:sp>
            <p:nvSpPr>
              <p:cNvPr id="6" name="Line 16"/>
              <p:cNvSpPr>
                <a:spLocks noChangeShapeType="1"/>
              </p:cNvSpPr>
              <p:nvPr/>
            </p:nvSpPr>
            <p:spPr bwMode="auto">
              <a:xfrm flipV="1">
                <a:off x="4784" y="2714"/>
                <a:ext cx="453" cy="488"/>
              </a:xfrm>
              <a:prstGeom prst="line">
                <a:avLst/>
              </a:prstGeom>
              <a:noFill/>
              <a:ln w="57150">
                <a:solidFill>
                  <a:srgbClr val="990000"/>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Line 17"/>
              <p:cNvSpPr>
                <a:spLocks noChangeShapeType="1"/>
              </p:cNvSpPr>
              <p:nvPr/>
            </p:nvSpPr>
            <p:spPr bwMode="auto">
              <a:xfrm flipH="1" flipV="1">
                <a:off x="4080" y="2752"/>
                <a:ext cx="427" cy="454"/>
              </a:xfrm>
              <a:prstGeom prst="line">
                <a:avLst/>
              </a:prstGeom>
              <a:noFill/>
              <a:ln w="57150">
                <a:solidFill>
                  <a:srgbClr val="990000"/>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8" name="Line 18"/>
            <p:cNvSpPr>
              <a:spLocks noChangeShapeType="1"/>
            </p:cNvSpPr>
            <p:nvPr/>
          </p:nvSpPr>
          <p:spPr bwMode="auto">
            <a:xfrm flipV="1">
              <a:off x="5247464" y="4081516"/>
              <a:ext cx="0" cy="752475"/>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Line 20"/>
            <p:cNvSpPr>
              <a:spLocks noChangeShapeType="1"/>
            </p:cNvSpPr>
            <p:nvPr/>
          </p:nvSpPr>
          <p:spPr bwMode="auto">
            <a:xfrm flipV="1">
              <a:off x="6687327" y="4081516"/>
              <a:ext cx="0" cy="752475"/>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21"/>
            <p:cNvSpPr>
              <a:spLocks noChangeShapeType="1"/>
            </p:cNvSpPr>
            <p:nvPr/>
          </p:nvSpPr>
          <p:spPr bwMode="auto">
            <a:xfrm>
              <a:off x="5787214" y="3665591"/>
              <a:ext cx="0" cy="376237"/>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 Box 22"/>
            <p:cNvSpPr txBox="1">
              <a:spLocks noChangeArrowheads="1"/>
            </p:cNvSpPr>
            <p:nvPr/>
          </p:nvSpPr>
          <p:spPr bwMode="auto">
            <a:xfrm>
              <a:off x="6905769" y="4651579"/>
              <a:ext cx="1770252" cy="322572"/>
            </a:xfrm>
            <a:prstGeom prst="rect">
              <a:avLst/>
            </a:prstGeom>
            <a:noFill/>
            <a:ln w="9525">
              <a:noFill/>
              <a:miter lim="800000"/>
              <a:headEnd/>
              <a:tailEnd/>
            </a:ln>
          </p:spPr>
          <p:txBody>
            <a:bodyPr wrap="none">
              <a:spAutoFit/>
            </a:bodyPr>
            <a:lstStyle/>
            <a:p>
              <a:pPr eaLnBrk="0" hangingPunct="0">
                <a:lnSpc>
                  <a:spcPct val="70000"/>
                </a:lnSpc>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Media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Text Box 23"/>
            <p:cNvSpPr txBox="1">
              <a:spLocks noChangeArrowheads="1"/>
            </p:cNvSpPr>
            <p:nvPr/>
          </p:nvSpPr>
          <p:spPr bwMode="auto">
            <a:xfrm>
              <a:off x="2735683" y="3968203"/>
              <a:ext cx="759269" cy="322572"/>
            </a:xfrm>
            <a:prstGeom prst="rect">
              <a:avLst/>
            </a:prstGeom>
            <a:noFill/>
            <a:ln w="9525">
              <a:noFill/>
              <a:miter lim="800000"/>
              <a:headEnd/>
              <a:tailEnd/>
            </a:ln>
          </p:spPr>
          <p:txBody>
            <a:bodyPr wrap="none">
              <a:spAutoFit/>
            </a:bodyPr>
            <a:lstStyle/>
            <a:p>
              <a:pPr eaLnBrk="0" hangingPunct="0">
                <a:lnSpc>
                  <a:spcPct val="70000"/>
                </a:lnSpc>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Rectangle 24"/>
            <p:cNvSpPr>
              <a:spLocks noChangeArrowheads="1"/>
            </p:cNvSpPr>
            <p:nvPr/>
          </p:nvSpPr>
          <p:spPr bwMode="auto">
            <a:xfrm>
              <a:off x="6582808" y="5817791"/>
              <a:ext cx="2604255" cy="278266"/>
            </a:xfrm>
            <a:prstGeom prst="rect">
              <a:avLst/>
            </a:prstGeom>
            <a:noFill/>
            <a:ln w="9525">
              <a:noFill/>
              <a:miter lim="800000"/>
              <a:headEnd/>
              <a:tailEnd/>
            </a:ln>
          </p:spPr>
          <p:txBody>
            <a:bodyPr wrap="none" lIns="0" tIns="0" rIns="0" bIns="0">
              <a:spAutoFit/>
            </a:bodyPr>
            <a:lstStyle/>
            <a:p>
              <a:pPr>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storage device</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Line 54"/>
            <p:cNvSpPr>
              <a:spLocks noChangeShapeType="1"/>
            </p:cNvSpPr>
            <p:nvPr/>
          </p:nvSpPr>
          <p:spPr bwMode="auto">
            <a:xfrm rot="16200000" flipH="1" flipV="1">
              <a:off x="5478421" y="2731372"/>
              <a:ext cx="6400" cy="2700338"/>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Text Box 300"/>
            <p:cNvSpPr txBox="1">
              <a:spLocks noChangeArrowheads="1"/>
            </p:cNvSpPr>
            <p:nvPr/>
          </p:nvSpPr>
          <p:spPr bwMode="auto">
            <a:xfrm>
              <a:off x="3021932" y="4529509"/>
              <a:ext cx="1928624" cy="675787"/>
            </a:xfrm>
            <a:prstGeom prst="rect">
              <a:avLst/>
            </a:prstGeom>
            <a:noFill/>
            <a:ln w="9525">
              <a:noFill/>
              <a:miter lim="800000"/>
              <a:headEnd/>
              <a:tailEnd/>
            </a:ln>
          </p:spPr>
          <p:txBody>
            <a:bodyPr wrap="square">
              <a:spAutoFit/>
            </a:bodyPr>
            <a:lstStyle/>
            <a:p>
              <a:pPr eaLnBrk="0" hangingPunct="0">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Management server</a:t>
              </a:r>
              <a:endParaRPr lang="en-US" alt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Line 21"/>
            <p:cNvSpPr>
              <a:spLocks noChangeShapeType="1"/>
            </p:cNvSpPr>
            <p:nvPr/>
          </p:nvSpPr>
          <p:spPr bwMode="auto">
            <a:xfrm>
              <a:off x="4730226" y="3665591"/>
              <a:ext cx="0" cy="376237"/>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 Box 22"/>
            <p:cNvSpPr txBox="1">
              <a:spLocks noChangeArrowheads="1"/>
            </p:cNvSpPr>
            <p:nvPr/>
          </p:nvSpPr>
          <p:spPr bwMode="auto">
            <a:xfrm>
              <a:off x="4513435" y="2435771"/>
              <a:ext cx="2357127" cy="322572"/>
            </a:xfrm>
            <a:prstGeom prst="rect">
              <a:avLst/>
            </a:prstGeom>
            <a:noFill/>
            <a:ln w="9525">
              <a:noFill/>
              <a:miter lim="800000"/>
              <a:headEnd/>
              <a:tailEnd/>
            </a:ln>
          </p:spPr>
          <p:txBody>
            <a:bodyPr wrap="none">
              <a:spAutoFit/>
            </a:bodyPr>
            <a:lstStyle/>
            <a:p>
              <a:pPr eaLnBrk="0" hangingPunct="0">
                <a:lnSpc>
                  <a:spcPct val="70000"/>
                </a:lnSpc>
                <a:defRPr/>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Application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8" name="组合 17"/>
            <p:cNvGrpSpPr>
              <a:grpSpLocks noChangeAspect="1"/>
            </p:cNvGrpSpPr>
            <p:nvPr/>
          </p:nvGrpSpPr>
          <p:grpSpPr>
            <a:xfrm>
              <a:off x="4107571" y="2844511"/>
              <a:ext cx="717214" cy="855730"/>
              <a:chOff x="1596351" y="1240543"/>
              <a:chExt cx="864712" cy="1031715"/>
            </a:xfrm>
          </p:grpSpPr>
          <p:grpSp>
            <p:nvGrpSpPr>
              <p:cNvPr id="19" name="组合 18"/>
              <p:cNvGrpSpPr/>
              <p:nvPr/>
            </p:nvGrpSpPr>
            <p:grpSpPr>
              <a:xfrm>
                <a:off x="1596351" y="1240543"/>
                <a:ext cx="693123" cy="1008000"/>
                <a:chOff x="1596351" y="1240543"/>
                <a:chExt cx="693123" cy="1008000"/>
              </a:xfrm>
            </p:grpSpPr>
            <p:sp>
              <p:nvSpPr>
                <p:cNvPr id="24" name="圆角矩形 2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矩形 2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矩形 2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矩形 2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矩形 2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矩形 2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 name="组合 19"/>
              <p:cNvGrpSpPr/>
              <p:nvPr/>
            </p:nvGrpSpPr>
            <p:grpSpPr>
              <a:xfrm>
                <a:off x="1819353" y="1692649"/>
                <a:ext cx="641710" cy="579609"/>
                <a:chOff x="1819353" y="1692649"/>
                <a:chExt cx="641710" cy="579609"/>
              </a:xfrm>
            </p:grpSpPr>
            <p:sp>
              <p:nvSpPr>
                <p:cNvPr id="21" name="任意多边形 20"/>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圆角矩形 21"/>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圆角矩形 22"/>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0" name="组合 29"/>
            <p:cNvGrpSpPr>
              <a:grpSpLocks noChangeAspect="1"/>
            </p:cNvGrpSpPr>
            <p:nvPr/>
          </p:nvGrpSpPr>
          <p:grpSpPr>
            <a:xfrm>
              <a:off x="5468055" y="2857238"/>
              <a:ext cx="1008000" cy="778085"/>
              <a:chOff x="865441" y="1926441"/>
              <a:chExt cx="1026340" cy="792242"/>
            </a:xfrm>
          </p:grpSpPr>
          <p:grpSp>
            <p:nvGrpSpPr>
              <p:cNvPr id="31" name="组合 30"/>
              <p:cNvGrpSpPr/>
              <p:nvPr/>
            </p:nvGrpSpPr>
            <p:grpSpPr>
              <a:xfrm>
                <a:off x="1542973" y="1926441"/>
                <a:ext cx="348808" cy="789861"/>
                <a:chOff x="3851537" y="1003002"/>
                <a:chExt cx="424662" cy="961629"/>
              </a:xfrm>
            </p:grpSpPr>
            <p:sp>
              <p:nvSpPr>
                <p:cNvPr id="36" name="圆角矩形 35"/>
                <p:cNvSpPr/>
                <p:nvPr/>
              </p:nvSpPr>
              <p:spPr>
                <a:xfrm>
                  <a:off x="3851537" y="1003002"/>
                  <a:ext cx="424662" cy="961629"/>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7" name="组合 36"/>
                <p:cNvGrpSpPr/>
                <p:nvPr/>
              </p:nvGrpSpPr>
              <p:grpSpPr>
                <a:xfrm>
                  <a:off x="3939910" y="1151256"/>
                  <a:ext cx="247916" cy="157787"/>
                  <a:chOff x="3939910" y="1151256"/>
                  <a:chExt cx="247916" cy="157787"/>
                </a:xfrm>
              </p:grpSpPr>
              <p:sp>
                <p:nvSpPr>
                  <p:cNvPr id="44" name="圆角矩形 43"/>
                  <p:cNvSpPr/>
                  <p:nvPr/>
                </p:nvSpPr>
                <p:spPr>
                  <a:xfrm>
                    <a:off x="3939910" y="1151256"/>
                    <a:ext cx="247916" cy="45719"/>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椭圆 44"/>
                  <p:cNvSpPr/>
                  <p:nvPr/>
                </p:nvSpPr>
                <p:spPr>
                  <a:xfrm>
                    <a:off x="4142107" y="12633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8" name="组合 37"/>
                <p:cNvGrpSpPr/>
                <p:nvPr/>
              </p:nvGrpSpPr>
              <p:grpSpPr>
                <a:xfrm>
                  <a:off x="3969717" y="1779183"/>
                  <a:ext cx="188302" cy="108000"/>
                  <a:chOff x="3934613" y="1798115"/>
                  <a:chExt cx="188302" cy="108000"/>
                </a:xfrm>
              </p:grpSpPr>
              <p:sp>
                <p:nvSpPr>
                  <p:cNvPr id="39" name="矩形 38"/>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32" name="矩形 31"/>
              <p:cNvSpPr/>
              <p:nvPr/>
            </p:nvSpPr>
            <p:spPr>
              <a:xfrm>
                <a:off x="1126105" y="2630135"/>
                <a:ext cx="191174" cy="8854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3" name="组合 32"/>
              <p:cNvGrpSpPr/>
              <p:nvPr/>
            </p:nvGrpSpPr>
            <p:grpSpPr>
              <a:xfrm>
                <a:off x="865441" y="2097381"/>
                <a:ext cx="712502" cy="525696"/>
                <a:chOff x="2367195" y="2181956"/>
                <a:chExt cx="712502" cy="525696"/>
              </a:xfrm>
            </p:grpSpPr>
            <p:sp>
              <p:nvSpPr>
                <p:cNvPr id="34" name="圆角矩形 33"/>
                <p:cNvSpPr/>
                <p:nvPr/>
              </p:nvSpPr>
              <p:spPr>
                <a:xfrm>
                  <a:off x="2367195" y="2181956"/>
                  <a:ext cx="712502" cy="525696"/>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圆角矩形 34"/>
                <p:cNvSpPr/>
                <p:nvPr/>
              </p:nvSpPr>
              <p:spPr>
                <a:xfrm>
                  <a:off x="2396505" y="2213551"/>
                  <a:ext cx="653883" cy="462506"/>
                </a:xfrm>
                <a:prstGeom prst="roundRect">
                  <a:avLst>
                    <a:gd name="adj" fmla="val 5010"/>
                  </a:avLst>
                </a:prstGeom>
                <a:solidFill>
                  <a:schemeClr val="bg1"/>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6" name="组合 45"/>
            <p:cNvGrpSpPr/>
            <p:nvPr/>
          </p:nvGrpSpPr>
          <p:grpSpPr>
            <a:xfrm>
              <a:off x="4869061" y="4364143"/>
              <a:ext cx="562498" cy="872376"/>
              <a:chOff x="1596351" y="1240543"/>
              <a:chExt cx="693123" cy="1008000"/>
            </a:xfrm>
          </p:grpSpPr>
          <p:sp>
            <p:nvSpPr>
              <p:cNvPr id="47" name="圆角矩形 4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矩形 4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矩形 4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矩形 4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矩形 5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3" name="组合 52"/>
            <p:cNvGrpSpPr/>
            <p:nvPr/>
          </p:nvGrpSpPr>
          <p:grpSpPr>
            <a:xfrm>
              <a:off x="6399554" y="4438482"/>
              <a:ext cx="562498" cy="872376"/>
              <a:chOff x="1596351" y="1240543"/>
              <a:chExt cx="693123" cy="1008000"/>
            </a:xfrm>
          </p:grpSpPr>
          <p:sp>
            <p:nvSpPr>
              <p:cNvPr id="54" name="圆角矩形 5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矩形 5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矩形 5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矩形 5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0" name="组合 59"/>
            <p:cNvGrpSpPr/>
            <p:nvPr/>
          </p:nvGrpSpPr>
          <p:grpSpPr>
            <a:xfrm>
              <a:off x="5463501" y="5555083"/>
              <a:ext cx="1008000" cy="936000"/>
              <a:chOff x="2731087" y="4020522"/>
              <a:chExt cx="1075940" cy="816173"/>
            </a:xfrm>
          </p:grpSpPr>
          <p:grpSp>
            <p:nvGrpSpPr>
              <p:cNvPr id="61" name="组合 60"/>
              <p:cNvGrpSpPr/>
              <p:nvPr/>
            </p:nvGrpSpPr>
            <p:grpSpPr>
              <a:xfrm>
                <a:off x="2731087" y="4020522"/>
                <a:ext cx="1075940" cy="262130"/>
                <a:chOff x="3452616" y="3954103"/>
                <a:chExt cx="2929367" cy="713678"/>
              </a:xfrm>
            </p:grpSpPr>
            <p:sp>
              <p:nvSpPr>
                <p:cNvPr id="102" name="矩形 101"/>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3" name="组合 102"/>
                <p:cNvGrpSpPr/>
                <p:nvPr/>
              </p:nvGrpSpPr>
              <p:grpSpPr>
                <a:xfrm>
                  <a:off x="3663035" y="4066044"/>
                  <a:ext cx="769434" cy="230706"/>
                  <a:chOff x="4550262" y="3256156"/>
                  <a:chExt cx="769434" cy="230706"/>
                </a:xfrm>
              </p:grpSpPr>
              <p:sp>
                <p:nvSpPr>
                  <p:cNvPr id="119" name="矩形 11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0" name="直接连接符 11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4532583" y="4066044"/>
                  <a:ext cx="769434" cy="230706"/>
                  <a:chOff x="4550262" y="3256156"/>
                  <a:chExt cx="769434" cy="230706"/>
                </a:xfrm>
              </p:grpSpPr>
              <p:sp>
                <p:nvSpPr>
                  <p:cNvPr id="117" name="矩形 11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8" name="直接连接符 11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5402131" y="4066044"/>
                  <a:ext cx="769434" cy="230706"/>
                  <a:chOff x="4550262" y="3256156"/>
                  <a:chExt cx="769434" cy="230706"/>
                </a:xfrm>
              </p:grpSpPr>
              <p:sp>
                <p:nvSpPr>
                  <p:cNvPr id="115" name="矩形 11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6" name="直接连接符 11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3663035" y="4330174"/>
                  <a:ext cx="769434" cy="230706"/>
                  <a:chOff x="4550262" y="3256156"/>
                  <a:chExt cx="769434" cy="230706"/>
                </a:xfrm>
              </p:grpSpPr>
              <p:sp>
                <p:nvSpPr>
                  <p:cNvPr id="113" name="矩形 11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4" name="直接连接符 11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532583" y="4330174"/>
                  <a:ext cx="769434" cy="230706"/>
                  <a:chOff x="4550262" y="3256156"/>
                  <a:chExt cx="769434" cy="230706"/>
                </a:xfrm>
              </p:grpSpPr>
              <p:sp>
                <p:nvSpPr>
                  <p:cNvPr id="111" name="矩形 11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2" name="直接连接符 11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5402131" y="4330174"/>
                  <a:ext cx="769434" cy="230706"/>
                  <a:chOff x="4550262" y="3256156"/>
                  <a:chExt cx="769434" cy="230706"/>
                </a:xfrm>
              </p:grpSpPr>
              <p:sp>
                <p:nvSpPr>
                  <p:cNvPr id="109" name="矩形 10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0" name="直接连接符 10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2" name="组合 61"/>
              <p:cNvGrpSpPr/>
              <p:nvPr/>
            </p:nvGrpSpPr>
            <p:grpSpPr>
              <a:xfrm>
                <a:off x="2731087" y="4297543"/>
                <a:ext cx="1075940" cy="262130"/>
                <a:chOff x="3452616" y="3954103"/>
                <a:chExt cx="2929367" cy="713678"/>
              </a:xfrm>
            </p:grpSpPr>
            <p:sp>
              <p:nvSpPr>
                <p:cNvPr id="83" name="矩形 82"/>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4" name="组合 83"/>
                <p:cNvGrpSpPr/>
                <p:nvPr/>
              </p:nvGrpSpPr>
              <p:grpSpPr>
                <a:xfrm>
                  <a:off x="3663035" y="4066044"/>
                  <a:ext cx="769434" cy="230706"/>
                  <a:chOff x="4550262" y="3256156"/>
                  <a:chExt cx="769434" cy="230706"/>
                </a:xfrm>
              </p:grpSpPr>
              <p:sp>
                <p:nvSpPr>
                  <p:cNvPr id="100" name="矩形 9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1" name="直接连接符 10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4532583" y="4066044"/>
                  <a:ext cx="769434" cy="230706"/>
                  <a:chOff x="4550262" y="3256156"/>
                  <a:chExt cx="769434" cy="230706"/>
                </a:xfrm>
              </p:grpSpPr>
              <p:sp>
                <p:nvSpPr>
                  <p:cNvPr id="98" name="矩形 9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9" name="直接连接符 9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5402131" y="4066044"/>
                  <a:ext cx="769434" cy="230706"/>
                  <a:chOff x="4550262" y="3256156"/>
                  <a:chExt cx="769434" cy="230706"/>
                </a:xfrm>
              </p:grpSpPr>
              <p:sp>
                <p:nvSpPr>
                  <p:cNvPr id="96" name="矩形 9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7" name="直接连接符 9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663035" y="4330174"/>
                  <a:ext cx="769434" cy="230706"/>
                  <a:chOff x="4550262" y="3256156"/>
                  <a:chExt cx="769434" cy="230706"/>
                </a:xfrm>
              </p:grpSpPr>
              <p:sp>
                <p:nvSpPr>
                  <p:cNvPr id="94" name="矩形 9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5" name="直接连接符 9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4532583" y="4330174"/>
                  <a:ext cx="769434" cy="230706"/>
                  <a:chOff x="4550262" y="3256156"/>
                  <a:chExt cx="769434" cy="230706"/>
                </a:xfrm>
              </p:grpSpPr>
              <p:sp>
                <p:nvSpPr>
                  <p:cNvPr id="92" name="矩形 9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3" name="直接连接符 9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5402131" y="4330174"/>
                  <a:ext cx="769434" cy="230706"/>
                  <a:chOff x="4550262" y="3256156"/>
                  <a:chExt cx="769434" cy="230706"/>
                </a:xfrm>
              </p:grpSpPr>
              <p:sp>
                <p:nvSpPr>
                  <p:cNvPr id="90" name="矩形 8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1" name="直接连接符 9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3" name="组合 62"/>
              <p:cNvGrpSpPr/>
              <p:nvPr/>
            </p:nvGrpSpPr>
            <p:grpSpPr>
              <a:xfrm>
                <a:off x="2731087" y="4574565"/>
                <a:ext cx="1075940" cy="262130"/>
                <a:chOff x="3452616" y="3954103"/>
                <a:chExt cx="2929367" cy="713678"/>
              </a:xfrm>
            </p:grpSpPr>
            <p:sp>
              <p:nvSpPr>
                <p:cNvPr id="64" name="矩形 63"/>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5" name="组合 64"/>
                <p:cNvGrpSpPr/>
                <p:nvPr/>
              </p:nvGrpSpPr>
              <p:grpSpPr>
                <a:xfrm>
                  <a:off x="3663035" y="4066044"/>
                  <a:ext cx="769434" cy="230706"/>
                  <a:chOff x="4550262" y="3256156"/>
                  <a:chExt cx="769434" cy="230706"/>
                </a:xfrm>
              </p:grpSpPr>
              <p:sp>
                <p:nvSpPr>
                  <p:cNvPr id="81" name="矩形 8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2" name="直接连接符 8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4532583" y="4066044"/>
                  <a:ext cx="769434" cy="230706"/>
                  <a:chOff x="4550262" y="3256156"/>
                  <a:chExt cx="769434" cy="230706"/>
                </a:xfrm>
              </p:grpSpPr>
              <p:sp>
                <p:nvSpPr>
                  <p:cNvPr id="79" name="矩形 7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0" name="直接连接符 7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402131" y="4066044"/>
                  <a:ext cx="769434" cy="230706"/>
                  <a:chOff x="4550262" y="3256156"/>
                  <a:chExt cx="769434" cy="230706"/>
                </a:xfrm>
              </p:grpSpPr>
              <p:sp>
                <p:nvSpPr>
                  <p:cNvPr id="77" name="矩形 7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3663035" y="4330174"/>
                  <a:ext cx="769434" cy="230706"/>
                  <a:chOff x="4550262" y="3256156"/>
                  <a:chExt cx="769434" cy="230706"/>
                </a:xfrm>
              </p:grpSpPr>
              <p:sp>
                <p:nvSpPr>
                  <p:cNvPr id="75" name="矩形 7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6" name="直接连接符 7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532583" y="4330174"/>
                  <a:ext cx="769434" cy="230706"/>
                  <a:chOff x="4550262" y="3256156"/>
                  <a:chExt cx="769434" cy="230706"/>
                </a:xfrm>
              </p:grpSpPr>
              <p:sp>
                <p:nvSpPr>
                  <p:cNvPr id="73" name="矩形 7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4" name="直接连接符 7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402131" y="4330174"/>
                  <a:ext cx="769434" cy="230706"/>
                  <a:chOff x="4550262" y="3256156"/>
                  <a:chExt cx="769434" cy="230706"/>
                </a:xfrm>
              </p:grpSpPr>
              <p:sp>
                <p:nvSpPr>
                  <p:cNvPr id="71" name="矩形 7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2" name="直接连接符 7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grpSp>
        <p:nvGrpSpPr>
          <p:cNvPr id="124" name="组合 123"/>
          <p:cNvGrpSpPr/>
          <p:nvPr/>
        </p:nvGrpSpPr>
        <p:grpSpPr>
          <a:xfrm>
            <a:off x="887567" y="2802264"/>
            <a:ext cx="6157118" cy="1642250"/>
            <a:chOff x="502608" y="2767047"/>
            <a:chExt cx="6157118" cy="1642250"/>
          </a:xfrm>
        </p:grpSpPr>
        <p:sp>
          <p:nvSpPr>
            <p:cNvPr id="122" name="矩形 121"/>
            <p:cNvSpPr/>
            <p:nvPr/>
          </p:nvSpPr>
          <p:spPr>
            <a:xfrm>
              <a:off x="567194" y="3725330"/>
              <a:ext cx="5327099" cy="369332"/>
            </a:xfrm>
            <a:prstGeom prst="rect">
              <a:avLst/>
            </a:prstGeom>
          </p:spPr>
          <p:txBody>
            <a:bodyPr wrap="none">
              <a:spAutoFit/>
            </a:bodyPr>
            <a:lstStyle/>
            <a:p>
              <a:r>
                <a:rPr lang="en-US"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Purpose</a:t>
              </a:r>
              <a:r>
                <a:rPr lang="en-US"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Recovers data when an accident occurs.</a:t>
              </a:r>
              <a:endParaRPr lang="en-US" altLang="zh-CN"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矩形 122"/>
            <p:cNvSpPr/>
            <p:nvPr/>
          </p:nvSpPr>
          <p:spPr>
            <a:xfrm>
              <a:off x="563726" y="3081681"/>
              <a:ext cx="6096000" cy="369332"/>
            </a:xfrm>
            <a:prstGeom prst="rect">
              <a:avLst/>
            </a:prstGeom>
          </p:spPr>
          <p:txBody>
            <a:bodyPr>
              <a:spAutoFit/>
            </a:bodyPr>
            <a:lstStyle/>
            <a:p>
              <a:r>
                <a:rPr lang="en-US"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Nature</a:t>
              </a:r>
              <a:r>
                <a:rPr lang="en-US"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Stores a copy of data elsewhere.</a:t>
              </a:r>
              <a:endParaRPr lang="en-US" altLang="zh-CN"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圆角矩形 124"/>
            <p:cNvSpPr/>
            <p:nvPr/>
          </p:nvSpPr>
          <p:spPr>
            <a:xfrm>
              <a:off x="502608" y="2767047"/>
              <a:ext cx="5444704" cy="16422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7742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lang="en-US" dirty="0" smtClean="0">
                <a:sym typeface="Huawei Sans" panose="020C0503030203020204" pitchFamily="34" charset="0"/>
              </a:rPr>
              <a:t>Why Is Backup Irreplaceable?</a:t>
            </a:r>
            <a:endParaRPr lang="en-US" altLang="zh-CN" dirty="0">
              <a:sym typeface="Huawei Sans" panose="020C0503030203020204" pitchFamily="34" charset="0"/>
            </a:endParaRPr>
          </a:p>
        </p:txBody>
      </p:sp>
      <p:sp>
        <p:nvSpPr>
          <p:cNvPr id="33" name="Oval 622"/>
          <p:cNvSpPr>
            <a:spLocks noChangeArrowheads="1"/>
          </p:cNvSpPr>
          <p:nvPr/>
        </p:nvSpPr>
        <p:spPr bwMode="auto">
          <a:xfrm>
            <a:off x="2323507" y="3759677"/>
            <a:ext cx="6983755" cy="1911420"/>
          </a:xfrm>
          <a:prstGeom prst="ellipse">
            <a:avLst/>
          </a:prstGeom>
          <a:gradFill rotWithShape="1">
            <a:gsLst>
              <a:gs pos="0">
                <a:srgbClr val="B2B2B2">
                  <a:alpha val="60001"/>
                </a:srgbClr>
              </a:gs>
              <a:gs pos="100000">
                <a:srgbClr val="B2B2B2">
                  <a:gamma/>
                  <a:shade val="46275"/>
                  <a:invGamma/>
                  <a:alpha val="0"/>
                </a:srgbClr>
              </a:gs>
            </a:gsLst>
            <a:path path="shape">
              <a:fillToRect l="50000" t="50000" r="50000" b="50000"/>
            </a:path>
          </a:gradFill>
          <a:ln w="9525">
            <a:noFill/>
            <a:round/>
            <a:headEnd/>
            <a:tailEnd/>
          </a:ln>
          <a:effectLst/>
        </p:spPr>
        <p:txBody>
          <a:bodyPr wrap="none"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AutoShape 589"/>
          <p:cNvSpPr>
            <a:spLocks noChangeArrowheads="1"/>
          </p:cNvSpPr>
          <p:nvPr/>
        </p:nvSpPr>
        <p:spPr bwMode="auto">
          <a:xfrm>
            <a:off x="2249285" y="4807821"/>
            <a:ext cx="7560840" cy="183424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lumMod val="85000"/>
            </a:schemeClr>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reeform 596"/>
          <p:cNvSpPr>
            <a:spLocks/>
          </p:cNvSpPr>
          <p:nvPr/>
        </p:nvSpPr>
        <p:spPr bwMode="auto">
          <a:xfrm>
            <a:off x="2209433" y="1057805"/>
            <a:ext cx="2614138" cy="3841999"/>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bg1">
              <a:lumMod val="85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Box 55"/>
          <p:cNvSpPr txBox="1"/>
          <p:nvPr/>
        </p:nvSpPr>
        <p:spPr>
          <a:xfrm>
            <a:off x="2443860" y="1572583"/>
            <a:ext cx="2523416" cy="338554"/>
          </a:xfrm>
          <a:prstGeom prst="rect">
            <a:avLst/>
          </a:prstGeom>
          <a:noFill/>
        </p:spPr>
        <p:txBody>
          <a:bodyPr wrap="square" rtlCol="0">
            <a:spAutoFit/>
          </a:bodyPr>
          <a:lstStyle/>
          <a:p>
            <a:pPr>
              <a:buNone/>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Two servers </a:t>
            </a:r>
            <a:r>
              <a:rPr lang="en-US"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 name="组合 168"/>
          <p:cNvGrpSpPr/>
          <p:nvPr/>
        </p:nvGrpSpPr>
        <p:grpSpPr>
          <a:xfrm>
            <a:off x="2333565" y="2042584"/>
            <a:ext cx="1347262" cy="1985041"/>
            <a:chOff x="1750856" y="1513820"/>
            <a:chExt cx="1080120" cy="1098105"/>
          </a:xfrm>
        </p:grpSpPr>
        <p:sp>
          <p:nvSpPr>
            <p:cNvPr id="159" name="Rounded Rectangle 44"/>
            <p:cNvSpPr/>
            <p:nvPr/>
          </p:nvSpPr>
          <p:spPr bwMode="gray">
            <a:xfrm>
              <a:off x="1772657" y="1707654"/>
              <a:ext cx="1000629" cy="904271"/>
            </a:xfrm>
            <a:prstGeom prst="roundRect">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TextBox 160"/>
            <p:cNvSpPr txBox="1"/>
            <p:nvPr/>
          </p:nvSpPr>
          <p:spPr>
            <a:xfrm>
              <a:off x="1838429" y="1513820"/>
              <a:ext cx="904973" cy="173054"/>
            </a:xfrm>
            <a:prstGeom prst="rect">
              <a:avLst/>
            </a:prstGeom>
            <a:noFill/>
          </p:spPr>
          <p:txBody>
            <a:bodyPr wrap="square" rtlCol="0">
              <a:spAutoFit/>
            </a:bodyPr>
            <a:lstStyle/>
            <a:p>
              <a:pPr>
                <a:buNone/>
              </a:pPr>
              <a:r>
                <a:rPr lang="en-US" sz="14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Availability</a:t>
              </a:r>
              <a:endParaRPr lang="en-US" sz="14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TextBox 162"/>
            <p:cNvSpPr txBox="1"/>
            <p:nvPr/>
          </p:nvSpPr>
          <p:spPr>
            <a:xfrm>
              <a:off x="1750856" y="1789758"/>
              <a:ext cx="1080120" cy="623148"/>
            </a:xfrm>
            <a:prstGeom prst="rect">
              <a:avLst/>
            </a:prstGeom>
            <a:noFill/>
          </p:spPr>
          <p:txBody>
            <a:bodyPr wrap="square" rtlCol="0">
              <a:spAutoFit/>
            </a:bodyPr>
            <a:lstStyle/>
            <a:p>
              <a:pPr marL="180000" indent="-180000" fontAlgn="ctr">
                <a:lnSpc>
                  <a:spcPct val="140000"/>
                </a:lnSpc>
                <a:buSzPct val="50000"/>
                <a:buFont typeface="Wingdings" panose="05000000000000000000" pitchFamily="2" charset="2"/>
                <a:buChar char="l"/>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High system availability</a:t>
              </a:r>
              <a:endParaRPr lang="en-US" altLang="zh-CN"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80000" indent="-180000" fontAlgn="ctr">
                <a:lnSpc>
                  <a:spcPct val="140000"/>
                </a:lnSpc>
                <a:buSzPct val="50000"/>
                <a:buFont typeface="Wingdings" panose="05000000000000000000" pitchFamily="2" charset="2"/>
                <a:buChar char="l"/>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Physical fault tolerance</a:t>
              </a:r>
              <a:endParaRPr 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 name="组合 167"/>
          <p:cNvGrpSpPr/>
          <p:nvPr/>
        </p:nvGrpSpPr>
        <p:grpSpPr>
          <a:xfrm>
            <a:off x="3685072" y="2042182"/>
            <a:ext cx="1252679" cy="1985444"/>
            <a:chOff x="2693048" y="1510799"/>
            <a:chExt cx="1080120" cy="988943"/>
          </a:xfrm>
        </p:grpSpPr>
        <p:sp>
          <p:nvSpPr>
            <p:cNvPr id="160" name="Rounded Rectangle 44"/>
            <p:cNvSpPr/>
            <p:nvPr/>
          </p:nvSpPr>
          <p:spPr bwMode="gray">
            <a:xfrm>
              <a:off x="2693048" y="1685529"/>
              <a:ext cx="960354" cy="814213"/>
            </a:xfrm>
            <a:prstGeom prst="roundRect">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TextBox 161"/>
            <p:cNvSpPr txBox="1"/>
            <p:nvPr/>
          </p:nvSpPr>
          <p:spPr>
            <a:xfrm>
              <a:off x="2809808" y="1510799"/>
              <a:ext cx="792088" cy="153303"/>
            </a:xfrm>
            <a:prstGeom prst="rect">
              <a:avLst/>
            </a:prstGeom>
            <a:noFill/>
          </p:spPr>
          <p:txBody>
            <a:bodyPr wrap="square" rtlCol="0">
              <a:spAutoFit/>
            </a:bodyPr>
            <a:lstStyle/>
            <a:p>
              <a:pPr>
                <a:buNone/>
              </a:pPr>
              <a:r>
                <a:rPr lang="en-US" sz="14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Security</a:t>
              </a:r>
              <a:endParaRPr lang="en-US" sz="14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6" name="TextBox 165"/>
            <p:cNvSpPr txBox="1"/>
            <p:nvPr/>
          </p:nvSpPr>
          <p:spPr>
            <a:xfrm>
              <a:off x="2693048" y="1758021"/>
              <a:ext cx="1080120" cy="561087"/>
            </a:xfrm>
            <a:prstGeom prst="rect">
              <a:avLst/>
            </a:prstGeom>
            <a:noFill/>
          </p:spPr>
          <p:txBody>
            <a:bodyPr wrap="square" rtlCol="0">
              <a:spAutoFit/>
            </a:bodyPr>
            <a:lstStyle/>
            <a:p>
              <a:pPr marL="180000" indent="-180000" fontAlgn="ctr">
                <a:lnSpc>
                  <a:spcPct val="140000"/>
                </a:lnSpc>
                <a:buSzPct val="50000"/>
                <a:buFont typeface="Wingdings" panose="05000000000000000000" pitchFamily="2" charset="2"/>
                <a:buChar char="l"/>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Accidental deletion</a:t>
              </a:r>
              <a:endParaRPr lang="en-US" altLang="zh-CN"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80000" indent="-180000" fontAlgn="ctr">
                <a:lnSpc>
                  <a:spcPct val="140000"/>
                </a:lnSpc>
                <a:buSzPct val="50000"/>
                <a:buFont typeface="Wingdings" panose="05000000000000000000" pitchFamily="2" charset="2"/>
                <a:buChar char="l"/>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Logical damage</a:t>
              </a:r>
              <a:endParaRPr 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4" name="Freeform 124"/>
          <p:cNvSpPr/>
          <p:nvPr/>
        </p:nvSpPr>
        <p:spPr>
          <a:xfrm flipH="1">
            <a:off x="3202071" y="4007088"/>
            <a:ext cx="432048" cy="697715"/>
          </a:xfrm>
          <a:custGeom>
            <a:avLst/>
            <a:gdLst>
              <a:gd name="connsiteX0" fmla="*/ 0 w 2207173"/>
              <a:gd name="connsiteY0" fmla="*/ 709448 h 1056289"/>
              <a:gd name="connsiteX1" fmla="*/ 725214 w 2207173"/>
              <a:gd name="connsiteY1" fmla="*/ 630620 h 1056289"/>
              <a:gd name="connsiteX2" fmla="*/ 1545021 w 2207173"/>
              <a:gd name="connsiteY2" fmla="*/ 346841 h 1056289"/>
              <a:gd name="connsiteX3" fmla="*/ 1371600 w 2207173"/>
              <a:gd name="connsiteY3" fmla="*/ 0 h 1056289"/>
              <a:gd name="connsiteX4" fmla="*/ 2207173 w 2207173"/>
              <a:gd name="connsiteY4" fmla="*/ 394138 h 1056289"/>
              <a:gd name="connsiteX5" fmla="*/ 1813035 w 2207173"/>
              <a:gd name="connsiteY5" fmla="*/ 1040524 h 1056289"/>
              <a:gd name="connsiteX6" fmla="*/ 1655380 w 2207173"/>
              <a:gd name="connsiteY6" fmla="*/ 662151 h 1056289"/>
              <a:gd name="connsiteX7" fmla="*/ 882869 w 2207173"/>
              <a:gd name="connsiteY7" fmla="*/ 961696 h 1056289"/>
              <a:gd name="connsiteX8" fmla="*/ 63062 w 2207173"/>
              <a:gd name="connsiteY8" fmla="*/ 1056289 h 1056289"/>
              <a:gd name="connsiteX9" fmla="*/ 0 w 2207173"/>
              <a:gd name="connsiteY9" fmla="*/ 709448 h 1056289"/>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1098330">
                <a:moveTo>
                  <a:pt x="0" y="709448"/>
                </a:moveTo>
                <a:cubicBezTo>
                  <a:pt x="110359" y="638503"/>
                  <a:pt x="467711" y="691054"/>
                  <a:pt x="725214" y="630620"/>
                </a:cubicBezTo>
                <a:cubicBezTo>
                  <a:pt x="982717" y="570186"/>
                  <a:pt x="1195552" y="520261"/>
                  <a:pt x="1545021" y="346841"/>
                </a:cubicBezTo>
                <a:lnTo>
                  <a:pt x="1371600" y="0"/>
                </a:lnTo>
                <a:lnTo>
                  <a:pt x="2207173" y="394138"/>
                </a:lnTo>
                <a:lnTo>
                  <a:pt x="1813035" y="1040524"/>
                </a:lnTo>
                <a:lnTo>
                  <a:pt x="1655380" y="662151"/>
                </a:lnTo>
                <a:cubicBezTo>
                  <a:pt x="1324304" y="756744"/>
                  <a:pt x="1148255" y="896006"/>
                  <a:pt x="882869" y="961696"/>
                </a:cubicBezTo>
                <a:cubicBezTo>
                  <a:pt x="617483" y="1027386"/>
                  <a:pt x="210207" y="1098330"/>
                  <a:pt x="63062" y="1056289"/>
                </a:cubicBezTo>
                <a:lnTo>
                  <a:pt x="0" y="709448"/>
                </a:lnTo>
                <a:close/>
              </a:path>
            </a:pathLst>
          </a:custGeom>
          <a:solidFill>
            <a:schemeClr val="bg1">
              <a:lumMod val="75000"/>
            </a:schemeClr>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defTabSz="914400">
              <a:defRPr/>
            </a:pPr>
            <a:endParaRPr lang="en-US" sz="12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Freeform 124"/>
          <p:cNvSpPr/>
          <p:nvPr/>
        </p:nvSpPr>
        <p:spPr>
          <a:xfrm>
            <a:off x="4118294" y="3996766"/>
            <a:ext cx="432048" cy="697715"/>
          </a:xfrm>
          <a:custGeom>
            <a:avLst/>
            <a:gdLst>
              <a:gd name="connsiteX0" fmla="*/ 0 w 2207173"/>
              <a:gd name="connsiteY0" fmla="*/ 709448 h 1056289"/>
              <a:gd name="connsiteX1" fmla="*/ 725214 w 2207173"/>
              <a:gd name="connsiteY1" fmla="*/ 630620 h 1056289"/>
              <a:gd name="connsiteX2" fmla="*/ 1545021 w 2207173"/>
              <a:gd name="connsiteY2" fmla="*/ 346841 h 1056289"/>
              <a:gd name="connsiteX3" fmla="*/ 1371600 w 2207173"/>
              <a:gd name="connsiteY3" fmla="*/ 0 h 1056289"/>
              <a:gd name="connsiteX4" fmla="*/ 2207173 w 2207173"/>
              <a:gd name="connsiteY4" fmla="*/ 394138 h 1056289"/>
              <a:gd name="connsiteX5" fmla="*/ 1813035 w 2207173"/>
              <a:gd name="connsiteY5" fmla="*/ 1040524 h 1056289"/>
              <a:gd name="connsiteX6" fmla="*/ 1655380 w 2207173"/>
              <a:gd name="connsiteY6" fmla="*/ 662151 h 1056289"/>
              <a:gd name="connsiteX7" fmla="*/ 882869 w 2207173"/>
              <a:gd name="connsiteY7" fmla="*/ 961696 h 1056289"/>
              <a:gd name="connsiteX8" fmla="*/ 63062 w 2207173"/>
              <a:gd name="connsiteY8" fmla="*/ 1056289 h 1056289"/>
              <a:gd name="connsiteX9" fmla="*/ 0 w 2207173"/>
              <a:gd name="connsiteY9" fmla="*/ 709448 h 1056289"/>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1098330">
                <a:moveTo>
                  <a:pt x="0" y="709448"/>
                </a:moveTo>
                <a:cubicBezTo>
                  <a:pt x="110359" y="638503"/>
                  <a:pt x="467711" y="691054"/>
                  <a:pt x="725214" y="630620"/>
                </a:cubicBezTo>
                <a:cubicBezTo>
                  <a:pt x="982717" y="570186"/>
                  <a:pt x="1195552" y="520261"/>
                  <a:pt x="1545021" y="346841"/>
                </a:cubicBezTo>
                <a:lnTo>
                  <a:pt x="1371600" y="0"/>
                </a:lnTo>
                <a:lnTo>
                  <a:pt x="2207173" y="394138"/>
                </a:lnTo>
                <a:lnTo>
                  <a:pt x="1813035" y="1040524"/>
                </a:lnTo>
                <a:lnTo>
                  <a:pt x="1655380" y="662151"/>
                </a:lnTo>
                <a:cubicBezTo>
                  <a:pt x="1324304" y="756744"/>
                  <a:pt x="1148255" y="896006"/>
                  <a:pt x="882869" y="961696"/>
                </a:cubicBezTo>
                <a:cubicBezTo>
                  <a:pt x="617483" y="1027386"/>
                  <a:pt x="210207" y="1098330"/>
                  <a:pt x="63062" y="1056289"/>
                </a:cubicBezTo>
                <a:lnTo>
                  <a:pt x="0" y="709448"/>
                </a:lnTo>
                <a:close/>
              </a:path>
            </a:pathLst>
          </a:custGeom>
          <a:solidFill>
            <a:schemeClr val="bg1">
              <a:lumMod val="75000"/>
            </a:schemeClr>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defTabSz="914400">
              <a:defRPr/>
            </a:pPr>
            <a:endParaRPr lang="en-US" sz="12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597"/>
          <p:cNvSpPr>
            <a:spLocks/>
          </p:cNvSpPr>
          <p:nvPr/>
        </p:nvSpPr>
        <p:spPr bwMode="auto">
          <a:xfrm flipH="1">
            <a:off x="4931583" y="1057806"/>
            <a:ext cx="2196244" cy="3713932"/>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accent6">
              <a:lumMod val="60000"/>
              <a:lumOff val="40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TextBox 57"/>
          <p:cNvSpPr txBox="1"/>
          <p:nvPr/>
        </p:nvSpPr>
        <p:spPr>
          <a:xfrm>
            <a:off x="5236383" y="1472548"/>
            <a:ext cx="1546663" cy="584775"/>
          </a:xfrm>
          <a:prstGeom prst="rect">
            <a:avLst/>
          </a:prstGeom>
          <a:noFill/>
          <a:scene3d>
            <a:camera prst="orthographicFront"/>
            <a:lightRig rig="threePt" dir="t"/>
          </a:scene3d>
          <a:sp3d/>
        </p:spPr>
        <p:txBody>
          <a:bodyPr wrap="square" rtlCol="0">
            <a:spAutoFit/>
          </a:bodyPr>
          <a:lstStyle/>
          <a:p>
            <a:pPr algn="ctr">
              <a:buNone/>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System script </a:t>
            </a:r>
            <a:r>
              <a:rPr lang="en-US"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6" name="TextBox 185"/>
          <p:cNvSpPr txBox="1"/>
          <p:nvPr/>
        </p:nvSpPr>
        <p:spPr>
          <a:xfrm>
            <a:off x="4931583" y="1974959"/>
            <a:ext cx="2304256" cy="2246769"/>
          </a:xfrm>
          <a:prstGeom prst="rect">
            <a:avLst/>
          </a:prstGeom>
          <a:noFill/>
          <a:scene3d>
            <a:camera prst="orthographicFront"/>
            <a:lightRig rig="threePt" dir="t"/>
          </a:scene3d>
          <a:sp3d/>
        </p:spPr>
        <p:txBody>
          <a:bodyPr wrap="square" rtlCol="0">
            <a:spAutoFit/>
          </a:bodyPr>
          <a:lstStyle/>
          <a:p>
            <a:pPr marL="179388" indent="-179388"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Heterogeneous networks</a:t>
            </a:r>
          </a:p>
          <a:p>
            <a:pPr marL="179388" indent="-179388"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Fault tolerance</a:t>
            </a:r>
          </a:p>
          <a:p>
            <a:pPr marL="179388" indent="-179388"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Openness</a:t>
            </a:r>
          </a:p>
          <a:p>
            <a:pPr marL="179388" indent="-179388"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Complex backup policies</a:t>
            </a:r>
          </a:p>
          <a:p>
            <a:pPr marL="179388" indent="-179388"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Large databases</a:t>
            </a:r>
          </a:p>
          <a:p>
            <a:pPr marL="263525" indent="-263525" fontAlgn="ctr">
              <a:lnSpc>
                <a:spcPct val="140000"/>
              </a:lnSpc>
              <a:buClr>
                <a:schemeClr val="bg1">
                  <a:lumMod val="50000"/>
                </a:schemeClr>
              </a:buClr>
              <a:buSzPct val="60000"/>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Special devices, such as tape libraries</a:t>
            </a:r>
            <a:endParaRPr lang="en-US" altLang="zh-CN"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Freeform 596"/>
          <p:cNvSpPr>
            <a:spLocks/>
          </p:cNvSpPr>
          <p:nvPr/>
        </p:nvSpPr>
        <p:spPr bwMode="auto">
          <a:xfrm>
            <a:off x="7376719" y="1047376"/>
            <a:ext cx="2736304" cy="3841999"/>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bg1">
              <a:lumMod val="85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5" name="TextBox 194"/>
          <p:cNvSpPr txBox="1"/>
          <p:nvPr/>
        </p:nvSpPr>
        <p:spPr>
          <a:xfrm>
            <a:off x="8220825" y="1573393"/>
            <a:ext cx="1296144" cy="338554"/>
          </a:xfrm>
          <a:prstGeom prst="rect">
            <a:avLst/>
          </a:prstGeom>
          <a:noFill/>
        </p:spPr>
        <p:txBody>
          <a:bodyPr wrap="square" rtlCol="0">
            <a:spAutoFit/>
          </a:bodyPr>
          <a:lstStyle/>
          <a:p>
            <a:pPr>
              <a:buNone/>
            </a:pPr>
            <a:r>
              <a:rPr lang="en-US" sz="1600" i="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6" name="Rectangle 3"/>
          <p:cNvSpPr txBox="1">
            <a:spLocks noChangeArrowheads="1"/>
          </p:cNvSpPr>
          <p:nvPr/>
        </p:nvSpPr>
        <p:spPr bwMode="auto">
          <a:xfrm>
            <a:off x="7552960" y="2003311"/>
            <a:ext cx="2664098" cy="2177132"/>
          </a:xfrm>
          <a:prstGeom prst="rect">
            <a:avLst/>
          </a:prstGeom>
          <a:noFill/>
          <a:ln w="9525" algn="ctr">
            <a:noFill/>
            <a:miter lim="800000"/>
            <a:headEnd/>
            <a:tailEnd/>
          </a:ln>
          <a:effectLst/>
        </p:spPr>
        <p:txBody>
          <a:bodyPr vert="horz" wrap="square" lIns="68562" tIns="34281" rIns="68562" bIns="34281" numCol="1" anchor="t" anchorCtr="0" compatLnSpc="1">
            <a:prstTxWarp prst="textNoShape">
              <a:avLst/>
            </a:prstTxWarp>
          </a:bodyPr>
          <a:lstStyle/>
          <a:p>
            <a:pPr marL="180000" indent="-180000" fontAlgn="ctr">
              <a:lnSpc>
                <a:spcPct val="140000"/>
              </a:lnSpc>
              <a:spcBef>
                <a:spcPts val="792"/>
              </a:spcBef>
              <a:buSzPct val="50000"/>
              <a:buFont typeface="Wingdings" panose="05000000000000000000" pitchFamily="2" charset="2"/>
              <a:buChar char="l"/>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cluster </a:t>
            </a:r>
            <a:r>
              <a:rPr lang="en-US" sz="12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p>
          <a:p>
            <a:pPr marL="180000" indent="-180000" defTabSz="685617" fontAlgn="ctr">
              <a:lnSpc>
                <a:spcPct val="140000"/>
              </a:lnSpc>
              <a:spcBef>
                <a:spcPts val="792"/>
              </a:spcBef>
              <a:buSzPct val="50000"/>
              <a:buFont typeface="Wingdings" panose="05000000000000000000" pitchFamily="2" charset="2"/>
              <a:buChar char="l"/>
              <a:defRPr/>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RAID array </a:t>
            </a:r>
            <a:r>
              <a:rPr lang="en-US" sz="12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altLang="zh-TW"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80000" indent="-180000" defTabSz="685617" fontAlgn="ctr">
              <a:lnSpc>
                <a:spcPct val="140000"/>
              </a:lnSpc>
              <a:spcBef>
                <a:spcPts val="792"/>
              </a:spcBef>
              <a:buSzPct val="50000"/>
              <a:buFont typeface="Wingdings" panose="05000000000000000000" pitchFamily="2" charset="2"/>
              <a:buChar char="l"/>
              <a:defRPr/>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 dual-controller disk array </a:t>
            </a:r>
            <a:r>
              <a:rPr lang="en-US" sz="12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altLang="zh-TW"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80000" indent="-180000" defTabSz="685617" fontAlgn="ctr">
              <a:lnSpc>
                <a:spcPct val="140000"/>
              </a:lnSpc>
              <a:spcBef>
                <a:spcPts val="792"/>
              </a:spcBef>
              <a:buSzPct val="50000"/>
              <a:buFont typeface="Wingdings" panose="05000000000000000000" pitchFamily="2" charset="2"/>
              <a:buChar char="l"/>
              <a:defRPr/>
            </a:pP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System script </a:t>
            </a:r>
            <a:r>
              <a:rPr lang="en-US" sz="12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Backup</a:t>
            </a:r>
            <a:endParaRPr lang="en-US" altLang="zh-CN"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175"/>
          <p:cNvSpPr txBox="1"/>
          <p:nvPr/>
        </p:nvSpPr>
        <p:spPr>
          <a:xfrm>
            <a:off x="2832130" y="3719848"/>
            <a:ext cx="441772" cy="307777"/>
          </a:xfrm>
          <a:prstGeom prst="rect">
            <a:avLst/>
          </a:prstGeom>
          <a:noFill/>
        </p:spPr>
        <p:txBody>
          <a:bodyPr wrap="square" rtlCol="0">
            <a:spAutoFit/>
          </a:bodyPr>
          <a:lstStyle/>
          <a:p>
            <a:pPr>
              <a:buNone/>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altLang="zh-CN"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TextBox 175"/>
          <p:cNvSpPr txBox="1"/>
          <p:nvPr/>
        </p:nvSpPr>
        <p:spPr>
          <a:xfrm>
            <a:off x="3974589" y="3688989"/>
            <a:ext cx="500891" cy="307777"/>
          </a:xfrm>
          <a:prstGeom prst="rect">
            <a:avLst/>
          </a:prstGeom>
          <a:noFill/>
        </p:spPr>
        <p:txBody>
          <a:bodyPr wrap="square" rtlCol="0">
            <a:spAutoFit/>
          </a:bodyPr>
          <a:lstStyle/>
          <a:p>
            <a:pPr>
              <a:buNone/>
            </a:pPr>
            <a:r>
              <a:rPr lang="en-US" altLang="zh-CN" sz="1400"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en-US" altLang="zh-CN"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文本框 1"/>
          <p:cNvSpPr txBox="1"/>
          <p:nvPr/>
        </p:nvSpPr>
        <p:spPr>
          <a:xfrm>
            <a:off x="5170880" y="5269872"/>
            <a:ext cx="2382080" cy="646331"/>
          </a:xfrm>
          <a:prstGeom prst="rect">
            <a:avLst/>
          </a:prstGeom>
          <a:noFill/>
        </p:spPr>
        <p:txBody>
          <a:bodyPr wrap="square" rtlCol="0">
            <a:spAutoFit/>
          </a:bodyPr>
          <a:lstStyle/>
          <a:p>
            <a:pPr>
              <a:buNone/>
            </a:pP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Supported</a:t>
            </a:r>
          </a:p>
          <a:p>
            <a:r>
              <a:rPr lang="en-US" altLang="zh-CN"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Not supported</a:t>
            </a:r>
            <a:endParaRPr lang="en-US" altLang="zh-CN"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0585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a:spLocks noGrp="1"/>
          </p:cNvSpPr>
          <p:nvPr>
            <p:ph type="title"/>
          </p:nvPr>
        </p:nvSpPr>
        <p:spPr/>
        <p:txBody>
          <a:bodyPr/>
          <a:lstStyle/>
          <a:p>
            <a:pPr lvl="0"/>
            <a:r>
              <a:rPr lang="en-US" dirty="0" smtClean="0">
                <a:sym typeface="Huawei Sans" panose="020C0503030203020204" pitchFamily="34" charset="0"/>
              </a:rPr>
              <a:t>Backup and DR</a:t>
            </a:r>
            <a:endParaRPr lang="en-US" altLang="zh-CN" dirty="0">
              <a:sym typeface="Huawei Sans" panose="020C0503030203020204" pitchFamily="34" charset="0"/>
            </a:endParaRPr>
          </a:p>
        </p:txBody>
      </p:sp>
      <p:grpSp>
        <p:nvGrpSpPr>
          <p:cNvPr id="3" name="组合 2"/>
          <p:cNvGrpSpPr/>
          <p:nvPr/>
        </p:nvGrpSpPr>
        <p:grpSpPr>
          <a:xfrm>
            <a:off x="1094450" y="1210527"/>
            <a:ext cx="10214524" cy="4661260"/>
            <a:chOff x="1704050" y="1475998"/>
            <a:chExt cx="10214524" cy="4661260"/>
          </a:xfrm>
        </p:grpSpPr>
        <p:sp>
          <p:nvSpPr>
            <p:cNvPr id="5" name="Freeform 13"/>
            <p:cNvSpPr>
              <a:spLocks/>
            </p:cNvSpPr>
            <p:nvPr/>
          </p:nvSpPr>
          <p:spPr bwMode="auto">
            <a:xfrm>
              <a:off x="2785467" y="1475998"/>
              <a:ext cx="6856215" cy="3473999"/>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a:gsLst>
                <a:gs pos="0">
                  <a:srgbClr val="000000">
                    <a:alpha val="10000"/>
                  </a:srgbClr>
                </a:gs>
                <a:gs pos="50000">
                  <a:srgbClr val="000000">
                    <a:alpha val="25000"/>
                  </a:srgbClr>
                </a:gs>
                <a:gs pos="100000">
                  <a:srgbClr val="000000">
                    <a:alpha val="5000"/>
                  </a:srgbClr>
                </a:gs>
              </a:gsLst>
              <a:lin ang="0" scaled="0"/>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51432" tIns="25717" rIns="51432" bIns="25717" anchor="ctr"/>
            <a:lstStyle/>
            <a:p>
              <a:pPr defTabSz="514176">
                <a:buClr>
                  <a:srgbClr val="5F5F5F"/>
                </a:buClr>
                <a:buSzPct val="80000"/>
                <a:defRPr/>
              </a:pPr>
              <a:endParaRPr lang="en-US" sz="1300" b="1"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rapezoid 5"/>
            <p:cNvSpPr/>
            <p:nvPr/>
          </p:nvSpPr>
          <p:spPr bwMode="auto">
            <a:xfrm>
              <a:off x="4005698" y="4196527"/>
              <a:ext cx="3999458" cy="1274750"/>
            </a:xfrm>
            <a:prstGeom prst="trapezoid">
              <a:avLst>
                <a:gd name="adj" fmla="val 127821"/>
              </a:avLst>
            </a:prstGeom>
            <a:gradFill>
              <a:gsLst>
                <a:gs pos="0">
                  <a:schemeClr val="tx2">
                    <a:alpha val="0"/>
                  </a:schemeClr>
                </a:gs>
                <a:gs pos="100000">
                  <a:srgbClr val="FF6600"/>
                </a:gs>
              </a:gsLst>
              <a:lin ang="5400000" scaled="0"/>
            </a:gradFill>
            <a:ln w="9525" cap="flat" cmpd="sng" algn="ctr">
              <a:noFill/>
              <a:prstDash val="solid"/>
              <a:round/>
              <a:headEnd type="none" w="med" len="med"/>
              <a:tailEnd type="none" w="med" len="med"/>
            </a:ln>
            <a:effectLst/>
          </p:spPr>
          <p:txBody>
            <a:bodyPr lIns="51435" tIns="25717" rIns="51435" bIns="25717"/>
            <a:lstStyle/>
            <a:p>
              <a:pPr eaLnBrk="0" hangingPunct="0">
                <a:buClr>
                  <a:srgbClr val="5F5F5F"/>
                </a:buClr>
                <a:buSzPct val="80000"/>
                <a:buFont typeface="Wingdings" pitchFamily="2" charset="2"/>
                <a:buNone/>
                <a:defRPr/>
              </a:pPr>
              <a:endParaRPr lang="en-US" sz="13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itle 43"/>
            <p:cNvSpPr txBox="1">
              <a:spLocks/>
            </p:cNvSpPr>
            <p:nvPr/>
          </p:nvSpPr>
          <p:spPr>
            <a:xfrm>
              <a:off x="3473485" y="1513257"/>
              <a:ext cx="5413059" cy="513601"/>
            </a:xfrm>
            <a:prstGeom prst="rect">
              <a:avLst/>
            </a:prstGeom>
            <a:noFill/>
          </p:spPr>
          <p:txBody>
            <a:bodyPr wrap="square" lIns="51435" tIns="25717" rIns="51435" bIns="25717">
              <a:spAutoFit/>
            </a:bodyPr>
            <a:lstStyle/>
            <a:p>
              <a:pPr algn="ctr">
                <a:lnSpc>
                  <a:spcPct val="150000"/>
                </a:lnSpc>
                <a:buClr>
                  <a:srgbClr val="5F5F5F"/>
                </a:buClr>
                <a:buSzPct val="80000"/>
                <a:buFont typeface="Wingdings" pitchFamily="2" charset="2"/>
                <a:buNone/>
                <a:defRPr/>
              </a:pPr>
              <a:r>
                <a:rPr lang="en-US"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vs. DR</a:t>
              </a:r>
              <a:endParaRPr lang="en-US" altLang="zh-CN" sz="2000" b="1" dirty="0">
                <a:ln w="3175">
                  <a:noFill/>
                </a:ln>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Rectangle 21"/>
            <p:cNvSpPr>
              <a:spLocks noChangeArrowheads="1"/>
            </p:cNvSpPr>
            <p:nvPr/>
          </p:nvSpPr>
          <p:spPr bwMode="auto">
            <a:xfrm>
              <a:off x="3097834" y="2523645"/>
              <a:ext cx="289361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en-US"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a:t>
              </a:r>
              <a:endParaRPr lang="en-US" altLang="zh-CN" sz="14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missing data.</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damaged data.</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historical data.</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pPr>
              <a:r>
                <a:rPr lang="en-US" sz="14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Directly takes over services.</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Rectangle 63"/>
            <p:cNvSpPr>
              <a:spLocks noChangeArrowheads="1"/>
            </p:cNvSpPr>
            <p:nvPr/>
          </p:nvSpPr>
          <p:spPr bwMode="auto">
            <a:xfrm>
              <a:off x="6641084" y="2523645"/>
              <a:ext cx="2916725" cy="20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en-US"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DR:</a:t>
              </a:r>
              <a:endParaRPr lang="en-US" altLang="zh-CN" sz="14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data from a recent point in time.</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Directly takes over services.</a:t>
              </a:r>
            </a:p>
            <a:p>
              <a:pPr marL="179388" lvl="1" indent="-179388">
                <a:spcBef>
                  <a:spcPts val="300"/>
                </a:spcBef>
                <a:buClr>
                  <a:srgbClr val="C00000"/>
                </a:buClr>
                <a:buSzPct val="90000"/>
              </a:pPr>
              <a:r>
                <a:rPr lang="en-US" altLang="zh-CN" sz="1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missing data.</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pPr>
              <a:r>
                <a:rPr lang="en-US" altLang="zh-CN" sz="1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damaged data.</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lvl="1">
                <a:spcBef>
                  <a:spcPts val="300"/>
                </a:spcBef>
                <a:buClr>
                  <a:srgbClr val="C00000"/>
                </a:buClr>
                <a:buSzPct val="90000"/>
              </a:pPr>
              <a:endPar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endParaRPr lang="en-US" altLang="zh-CN" sz="11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27345" lvl="1" indent="-127345">
                <a:lnSpc>
                  <a:spcPct val="90000"/>
                </a:lnSpc>
                <a:spcBef>
                  <a:spcPts val="300"/>
                </a:spcBef>
                <a:buClr>
                  <a:srgbClr val="C00000"/>
                </a:buClr>
                <a:buSzPct val="90000"/>
              </a:pPr>
              <a:endPar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16"/>
            <p:cNvSpPr txBox="1">
              <a:spLocks noChangeAspect="1"/>
            </p:cNvSpPr>
            <p:nvPr/>
          </p:nvSpPr>
          <p:spPr>
            <a:xfrm>
              <a:off x="1704050" y="5489986"/>
              <a:ext cx="8824276" cy="6472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485801" lvl="1" indent="-214225" algn="ctr" defTabSz="457200" eaLnBrk="0" hangingPunct="0">
                <a:buClr>
                  <a:srgbClr val="990000"/>
                </a:buClr>
                <a:buSzPct val="60000"/>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focuses on data recoverability, while DR is focused on application continuity.</a:t>
              </a:r>
              <a:endParaRPr lang="en-US" altLang="zh-CN" sz="16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485801" lvl="1" indent="-214225" algn="ctr" defTabSz="457200" eaLnBrk="0" hangingPunct="0">
                <a:buClr>
                  <a:srgbClr val="990000"/>
                </a:buClr>
                <a:buSzPct val="60000"/>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is the basis of DR.</a:t>
              </a:r>
              <a:endPar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5" name="Picture 32" descr="22.png"/>
            <p:cNvPicPr>
              <a:picLocks noChangeAspect="1"/>
            </p:cNvPicPr>
            <p:nvPr>
              <p:custDataLst>
                <p:tags r:id="rId1"/>
              </p:custDataLst>
            </p:nvPr>
          </p:nvPicPr>
          <p:blipFill>
            <a:blip r:embed="rId5" cstate="print"/>
            <a:stretch>
              <a:fillRect/>
            </a:stretch>
          </p:blipFill>
          <p:spPr>
            <a:xfrm>
              <a:off x="4940763" y="4661964"/>
              <a:ext cx="883019" cy="775212"/>
            </a:xfrm>
            <a:prstGeom prst="rect">
              <a:avLst/>
            </a:prstGeom>
          </p:spPr>
        </p:pic>
        <p:grpSp>
          <p:nvGrpSpPr>
            <p:cNvPr id="2" name="组合 27"/>
            <p:cNvGrpSpPr/>
            <p:nvPr/>
          </p:nvGrpSpPr>
          <p:grpSpPr>
            <a:xfrm>
              <a:off x="6293460" y="4733973"/>
              <a:ext cx="735535" cy="680515"/>
              <a:chOff x="4617523" y="4218317"/>
              <a:chExt cx="664580" cy="680515"/>
            </a:xfrm>
          </p:grpSpPr>
          <p:sp>
            <p:nvSpPr>
              <p:cNvPr id="26" name="Oval 47"/>
              <p:cNvSpPr/>
              <p:nvPr/>
            </p:nvSpPr>
            <p:spPr bwMode="auto">
              <a:xfrm>
                <a:off x="4617523" y="4218836"/>
                <a:ext cx="664580" cy="679996"/>
              </a:xfrm>
              <a:prstGeom prst="ellipse">
                <a:avLst/>
              </a:prstGeom>
              <a:solidFill>
                <a:schemeClr val="bg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algn="ctr">
                  <a:buClr>
                    <a:srgbClr val="5F5F5F"/>
                  </a:buClr>
                  <a:buSzPct val="80000"/>
                  <a:defRPr/>
                </a:pPr>
                <a:endParaRPr lang="en-US" altLang="zh-CN"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7" name="Picture 2"/>
              <p:cNvPicPr>
                <a:picLocks noChangeAspect="1" noChangeArrowheads="1"/>
              </p:cNvPicPr>
              <p:nvPr>
                <p:custDataLst>
                  <p:tags r:id="rId2"/>
                </p:custDataLst>
              </p:nvPr>
            </p:nvPicPr>
            <p:blipFill>
              <a:blip r:embed="rId6" cstate="print"/>
              <a:srcRect/>
              <a:stretch>
                <a:fillRect/>
              </a:stretch>
            </p:blipFill>
            <p:spPr bwMode="auto">
              <a:xfrm>
                <a:off x="4719767" y="4218317"/>
                <a:ext cx="460093" cy="596060"/>
              </a:xfrm>
              <a:prstGeom prst="rect">
                <a:avLst/>
              </a:prstGeom>
              <a:noFill/>
              <a:ln w="9525">
                <a:noFill/>
                <a:miter lim="800000"/>
                <a:headEnd/>
                <a:tailEnd/>
              </a:ln>
            </p:spPr>
          </p:pic>
        </p:grpSp>
        <p:pic>
          <p:nvPicPr>
            <p:cNvPr id="21" name="Picture 3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5309" y="2815766"/>
              <a:ext cx="1305775" cy="990600"/>
            </a:xfrm>
            <a:prstGeom prst="rect">
              <a:avLst/>
            </a:prstGeom>
            <a:noFill/>
            <a:ln w="9525">
              <a:noFill/>
              <a:miter lim="800000"/>
              <a:headEnd/>
              <a:tailEnd/>
            </a:ln>
          </p:spPr>
        </p:pic>
        <p:sp>
          <p:nvSpPr>
            <p:cNvPr id="14" name="文本框 13"/>
            <p:cNvSpPr txBox="1"/>
            <p:nvPr/>
          </p:nvSpPr>
          <p:spPr>
            <a:xfrm>
              <a:off x="9641682" y="3014180"/>
              <a:ext cx="2276892" cy="646331"/>
            </a:xfrm>
            <a:prstGeom prst="rect">
              <a:avLst/>
            </a:prstGeom>
            <a:noFill/>
          </p:spPr>
          <p:txBody>
            <a:bodyPr wrap="square" rtlCol="0">
              <a:spAutoFit/>
            </a:bodyPr>
            <a:lstStyle/>
            <a:p>
              <a:pPr>
                <a:buNone/>
              </a:pP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Supported</a:t>
              </a:r>
            </a:p>
            <a:p>
              <a:r>
                <a:rPr lang="en-US" altLang="zh-CN"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Not supported</a:t>
              </a:r>
              <a:endParaRPr lang="en-US" altLang="zh-CN"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9890650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1988549" y="1277180"/>
            <a:ext cx="6856215" cy="3473999"/>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a:gsLst>
              <a:gs pos="0">
                <a:srgbClr val="000000">
                  <a:alpha val="10000"/>
                </a:srgbClr>
              </a:gs>
              <a:gs pos="50000">
                <a:srgbClr val="000000">
                  <a:alpha val="25000"/>
                </a:srgbClr>
              </a:gs>
              <a:gs pos="100000">
                <a:srgbClr val="000000">
                  <a:alpha val="5000"/>
                </a:srgbClr>
              </a:gs>
            </a:gsLst>
            <a:lin ang="0" scaled="0"/>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51432" tIns="25717" rIns="51432" bIns="25717" anchor="ctr"/>
          <a:lstStyle/>
          <a:p>
            <a:pPr defTabSz="514176">
              <a:buClr>
                <a:srgbClr val="5F5F5F"/>
              </a:buClr>
              <a:buSzPct val="80000"/>
              <a:defRPr/>
            </a:pPr>
            <a:endParaRPr lang="en-US" sz="1300" b="1"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rapezoid 5"/>
          <p:cNvSpPr/>
          <p:nvPr/>
        </p:nvSpPr>
        <p:spPr bwMode="auto">
          <a:xfrm>
            <a:off x="3341133" y="3908121"/>
            <a:ext cx="3999458" cy="1293495"/>
          </a:xfrm>
          <a:prstGeom prst="trapezoid">
            <a:avLst>
              <a:gd name="adj" fmla="val 127821"/>
            </a:avLst>
          </a:prstGeom>
          <a:gradFill>
            <a:gsLst>
              <a:gs pos="0">
                <a:schemeClr val="tx2">
                  <a:alpha val="0"/>
                </a:schemeClr>
              </a:gs>
              <a:gs pos="100000">
                <a:srgbClr val="FF6600"/>
              </a:gs>
            </a:gsLst>
            <a:lin ang="5400000" scaled="0"/>
          </a:gradFill>
          <a:ln w="9525" cap="flat" cmpd="sng" algn="ctr">
            <a:noFill/>
            <a:prstDash val="solid"/>
            <a:round/>
            <a:headEnd type="none" w="med" len="med"/>
            <a:tailEnd type="none" w="med" len="med"/>
          </a:ln>
          <a:effectLst/>
        </p:spPr>
        <p:txBody>
          <a:bodyPr lIns="51435" tIns="25717" rIns="51435" bIns="25717"/>
          <a:lstStyle/>
          <a:p>
            <a:pPr eaLnBrk="0" hangingPunct="0">
              <a:buClr>
                <a:srgbClr val="5F5F5F"/>
              </a:buClr>
              <a:buSzPct val="80000"/>
              <a:buFont typeface="Wingdings" pitchFamily="2" charset="2"/>
              <a:buNone/>
              <a:defRPr/>
            </a:pPr>
            <a:endParaRPr lang="en-US" sz="13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itle 43"/>
          <p:cNvSpPr txBox="1">
            <a:spLocks/>
          </p:cNvSpPr>
          <p:nvPr/>
        </p:nvSpPr>
        <p:spPr>
          <a:xfrm>
            <a:off x="2676567" y="1314439"/>
            <a:ext cx="5413059" cy="467435"/>
          </a:xfrm>
          <a:prstGeom prst="rect">
            <a:avLst/>
          </a:prstGeom>
          <a:noFill/>
        </p:spPr>
        <p:txBody>
          <a:bodyPr wrap="square" lIns="51435" tIns="25717" rIns="51435" bIns="25717">
            <a:spAutoFit/>
          </a:bodyPr>
          <a:lstStyle/>
          <a:p>
            <a:pPr algn="ctr">
              <a:lnSpc>
                <a:spcPct val="150000"/>
              </a:lnSpc>
              <a:buClr>
                <a:srgbClr val="5F5F5F"/>
              </a:buClr>
              <a:buSzPct val="80000"/>
              <a:buFont typeface="Wingdings" pitchFamily="2" charset="2"/>
              <a:buNone/>
              <a:defRPr/>
            </a:pPr>
            <a:r>
              <a:rPr lang="en-US"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vs. Archiving</a:t>
            </a:r>
            <a:endParaRPr lang="en-US" altLang="zh-CN" b="1" dirty="0">
              <a:ln w="3175">
                <a:noFill/>
              </a:ln>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Rectangle 21"/>
          <p:cNvSpPr>
            <a:spLocks noChangeArrowheads="1"/>
          </p:cNvSpPr>
          <p:nvPr/>
        </p:nvSpPr>
        <p:spPr bwMode="auto">
          <a:xfrm>
            <a:off x="2100503" y="2244068"/>
            <a:ext cx="27815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en-US"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a:t>
            </a:r>
            <a:endParaRPr lang="en-US" altLang="zh-CN" sz="14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Recovers data and system.</a:t>
            </a: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Meets the SLA (RPO and RTO).</a:t>
            </a:r>
            <a:endParaRPr lang="en-US" altLang="zh-CN"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Retains source data at the original location.</a:t>
            </a:r>
            <a:endParaRPr lang="en-US" alt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Provides control over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retention.</a:t>
            </a:r>
            <a:endParaRPr lang="en-US" altLang="en-US"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Rectangle 63"/>
          <p:cNvSpPr>
            <a:spLocks noChangeArrowheads="1"/>
          </p:cNvSpPr>
          <p:nvPr/>
        </p:nvSpPr>
        <p:spPr bwMode="auto">
          <a:xfrm>
            <a:off x="5870903" y="2244068"/>
            <a:ext cx="2973861"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en-US" sz="14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Archiving:</a:t>
            </a:r>
            <a:endParaRPr lang="en-US" altLang="zh-CN" sz="14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Retains data for a long time period.</a:t>
            </a:r>
            <a:endParaRPr lang="en-US" alt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Meets legal and efficiency requirements.</a:t>
            </a:r>
            <a:endParaRPr lang="en-US" altLang="en-US"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Only retains data copies and deletes source data.</a:t>
            </a:r>
          </a:p>
          <a:p>
            <a:pPr marL="179388" lvl="1" indent="-179388">
              <a:spcBef>
                <a:spcPts val="300"/>
              </a:spcBef>
              <a:buClr>
                <a:srgbClr val="C00000"/>
              </a:buClr>
              <a:buSzPct val="90000"/>
              <a:buFont typeface="Wingdings" pitchFamily="2" charset="2"/>
              <a:buChar char="ü"/>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Provides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control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over </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object retention.</a:t>
            </a:r>
            <a:endParaRPr lang="en-US" altLang="zh-CN" sz="12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27345" lvl="1" indent="-127345">
              <a:lnSpc>
                <a:spcPct val="90000"/>
              </a:lnSpc>
              <a:spcBef>
                <a:spcPts val="300"/>
              </a:spcBef>
              <a:buClr>
                <a:srgbClr val="C00000"/>
              </a:buClr>
              <a:buSzPct val="90000"/>
            </a:pPr>
            <a:endPar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16"/>
          <p:cNvSpPr txBox="1">
            <a:spLocks noChangeAspect="1"/>
          </p:cNvSpPr>
          <p:nvPr/>
        </p:nvSpPr>
        <p:spPr>
          <a:xfrm>
            <a:off x="1524513" y="5201615"/>
            <a:ext cx="7778279" cy="6472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rtlCol="0" anchor="ctr"/>
          <a:lstStyle/>
          <a:p>
            <a:pPr marL="485801" lvl="1" indent="-214225" algn="ctr" defTabSz="457200" eaLnBrk="0" hangingPunct="0">
              <a:buClr>
                <a:srgbClr val="990000"/>
              </a:buClr>
              <a:buSzPct val="60000"/>
              <a:defRPr/>
            </a:pP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 is for data recovery and archiving is for legal compliance.</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5" name="Picture 32" descr="22.png"/>
          <p:cNvPicPr>
            <a:picLocks noChangeAspect="1"/>
          </p:cNvPicPr>
          <p:nvPr>
            <p:custDataLst>
              <p:tags r:id="rId1"/>
            </p:custDataLst>
          </p:nvPr>
        </p:nvPicPr>
        <p:blipFill>
          <a:blip r:embed="rId5" cstate="print"/>
          <a:stretch>
            <a:fillRect/>
          </a:stretch>
        </p:blipFill>
        <p:spPr>
          <a:xfrm>
            <a:off x="4296746" y="4356300"/>
            <a:ext cx="862470" cy="775212"/>
          </a:xfrm>
          <a:prstGeom prst="rect">
            <a:avLst/>
          </a:prstGeom>
        </p:spPr>
      </p:pic>
      <p:grpSp>
        <p:nvGrpSpPr>
          <p:cNvPr id="2" name="组合 27"/>
          <p:cNvGrpSpPr/>
          <p:nvPr/>
        </p:nvGrpSpPr>
        <p:grpSpPr>
          <a:xfrm>
            <a:off x="5664898" y="4428309"/>
            <a:ext cx="720080" cy="680515"/>
            <a:chOff x="4617523" y="4218317"/>
            <a:chExt cx="664580" cy="680515"/>
          </a:xfrm>
        </p:grpSpPr>
        <p:sp>
          <p:nvSpPr>
            <p:cNvPr id="26" name="Oval 47"/>
            <p:cNvSpPr/>
            <p:nvPr/>
          </p:nvSpPr>
          <p:spPr bwMode="auto">
            <a:xfrm>
              <a:off x="4617523" y="4218836"/>
              <a:ext cx="664580" cy="679996"/>
            </a:xfrm>
            <a:prstGeom prst="ellipse">
              <a:avLst/>
            </a:prstGeom>
            <a:solidFill>
              <a:schemeClr val="bg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algn="ctr">
                <a:buClr>
                  <a:srgbClr val="5F5F5F"/>
                </a:buClr>
                <a:buSzPct val="80000"/>
                <a:defRPr/>
              </a:pPr>
              <a:endParaRPr lang="en-US" altLang="zh-CN"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7" name="Picture 2"/>
            <p:cNvPicPr>
              <a:picLocks noChangeAspect="1" noChangeArrowheads="1"/>
            </p:cNvPicPr>
            <p:nvPr>
              <p:custDataLst>
                <p:tags r:id="rId2"/>
              </p:custDataLst>
            </p:nvPr>
          </p:nvPicPr>
          <p:blipFill>
            <a:blip r:embed="rId6" cstate="print"/>
            <a:srcRect/>
            <a:stretch>
              <a:fillRect/>
            </a:stretch>
          </p:blipFill>
          <p:spPr bwMode="auto">
            <a:xfrm>
              <a:off x="4719767" y="4218317"/>
              <a:ext cx="460093" cy="596060"/>
            </a:xfrm>
            <a:prstGeom prst="rect">
              <a:avLst/>
            </a:prstGeom>
            <a:noFill/>
            <a:ln w="9525">
              <a:noFill/>
              <a:miter lim="800000"/>
              <a:headEnd/>
              <a:tailEnd/>
            </a:ln>
          </p:spPr>
        </p:pic>
      </p:grpSp>
      <p:pic>
        <p:nvPicPr>
          <p:cNvPr id="21" name="Picture 3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87975" y="2681335"/>
            <a:ext cx="1305775" cy="990600"/>
          </a:xfrm>
          <a:prstGeom prst="rect">
            <a:avLst/>
          </a:prstGeom>
          <a:noFill/>
          <a:ln w="9525">
            <a:noFill/>
            <a:miter lim="800000"/>
            <a:headEnd/>
            <a:tailEnd/>
          </a:ln>
        </p:spPr>
      </p:pic>
      <p:sp>
        <p:nvSpPr>
          <p:cNvPr id="18" name="标题 1"/>
          <p:cNvSpPr>
            <a:spLocks noGrp="1"/>
          </p:cNvSpPr>
          <p:nvPr>
            <p:ph type="title"/>
          </p:nvPr>
        </p:nvSpPr>
        <p:spPr/>
        <p:txBody>
          <a:bodyPr/>
          <a:lstStyle/>
          <a:p>
            <a:pPr lvl="0"/>
            <a:r>
              <a:rPr lang="en-US" dirty="0" smtClean="0">
                <a:sym typeface="Huawei Sans" panose="020C0503030203020204" pitchFamily="34" charset="0"/>
              </a:rPr>
              <a:t>Backup and Archiving</a:t>
            </a:r>
            <a:endParaRPr lang="en-US" altLang="zh-CN" dirty="0">
              <a:sym typeface="Huawei Sans" panose="020C0503030203020204" pitchFamily="34" charset="0"/>
            </a:endParaRPr>
          </a:p>
        </p:txBody>
      </p:sp>
      <p:sp>
        <p:nvSpPr>
          <p:cNvPr id="14" name="文本框 13"/>
          <p:cNvSpPr txBox="1"/>
          <p:nvPr/>
        </p:nvSpPr>
        <p:spPr>
          <a:xfrm>
            <a:off x="9097642" y="2853469"/>
            <a:ext cx="2276892" cy="646331"/>
          </a:xfrm>
          <a:prstGeom prst="rect">
            <a:avLst/>
          </a:prstGeom>
          <a:noFill/>
        </p:spPr>
        <p:txBody>
          <a:bodyPr wrap="square" rtlCol="0">
            <a:spAutoFit/>
          </a:bodyPr>
          <a:lstStyle/>
          <a:p>
            <a:pPr>
              <a:buNone/>
            </a:pP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Supported</a:t>
            </a:r>
          </a:p>
          <a:p>
            <a:r>
              <a:rPr lang="en-US" altLang="zh-CN"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Not supported</a:t>
            </a:r>
            <a:endParaRPr lang="en-US" altLang="zh-CN"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20687243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j0kbgeWL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RtYPQ6Zd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j0kbgeWL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RtYPQ6Zd_files\slide0001_image001.emz"/>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795</TotalTime>
  <Words>5633</Words>
  <Application>Microsoft Office PowerPoint</Application>
  <PresentationFormat>宽屏</PresentationFormat>
  <Paragraphs>747</Paragraphs>
  <Slides>45</Slides>
  <Notes>45</Notes>
  <HiddenSlides>1</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45</vt:i4>
      </vt:variant>
    </vt:vector>
  </HeadingPairs>
  <TitlesOfParts>
    <vt:vector size="58" baseType="lpstr">
      <vt:lpstr>Lucida Grande</vt:lpstr>
      <vt:lpstr>方正兰亭黑简体</vt:lpstr>
      <vt:lpstr>宋体</vt:lpstr>
      <vt:lpstr>Microsoft YaHei</vt:lpstr>
      <vt:lpstr>Microsoft YaHei</vt:lpstr>
      <vt:lpstr>Arial</vt:lpstr>
      <vt:lpstr>Huawei Sans</vt:lpstr>
      <vt:lpstr>Webdings</vt:lpstr>
      <vt:lpstr>Wingdings</vt:lpstr>
      <vt:lpstr>1_标题页模板</vt:lpstr>
      <vt:lpstr>2_自功能页模板</vt:lpstr>
      <vt:lpstr>3_内容页模板</vt:lpstr>
      <vt:lpstr>4_感谢页模板</vt:lpstr>
      <vt:lpstr>Backup Solution Introduction</vt:lpstr>
      <vt:lpstr>PowerPoint 演示文稿</vt:lpstr>
      <vt:lpstr>PowerPoint 演示文稿</vt:lpstr>
      <vt:lpstr>PowerPoint 演示文稿</vt:lpstr>
      <vt:lpstr>Why Is Backup Important?</vt:lpstr>
      <vt:lpstr>What Is a Backup?</vt:lpstr>
      <vt:lpstr>Why Is Backup Irreplaceable?</vt:lpstr>
      <vt:lpstr>Backup and DR</vt:lpstr>
      <vt:lpstr>Backup and Archiving</vt:lpstr>
      <vt:lpstr>Considerations</vt:lpstr>
      <vt:lpstr>Challenges to Data Backup</vt:lpstr>
      <vt:lpstr>PowerPoint 演示文稿</vt:lpstr>
      <vt:lpstr>Components</vt:lpstr>
      <vt:lpstr>Three Key Elements</vt:lpstr>
      <vt:lpstr>Backup Solutions</vt:lpstr>
      <vt:lpstr>All-In-One Backup Solution</vt:lpstr>
      <vt:lpstr>Centralized Backup Solution</vt:lpstr>
      <vt:lpstr>Cloud Backup Solution</vt:lpstr>
      <vt:lpstr>PowerPoint 演示文稿</vt:lpstr>
      <vt:lpstr>LAN-Base</vt:lpstr>
      <vt:lpstr>LAN-Free</vt:lpstr>
      <vt:lpstr>Server-Free</vt:lpstr>
      <vt:lpstr>Server-Less (NDMP)</vt:lpstr>
      <vt:lpstr>Architecture Comparison</vt:lpstr>
      <vt:lpstr>PowerPoint 演示文稿</vt:lpstr>
      <vt:lpstr>Common Backup Types</vt:lpstr>
      <vt:lpstr>Backup Policies</vt:lpstr>
      <vt:lpstr>Deduplication</vt:lpstr>
      <vt:lpstr>Source-Side Deduplication</vt:lpstr>
      <vt:lpstr>Parallel Deduplication</vt:lpstr>
      <vt:lpstr>Snapshot Backup</vt:lpstr>
      <vt:lpstr>Standard Backup</vt:lpstr>
      <vt:lpstr>Continuous Backup</vt:lpstr>
      <vt:lpstr>PowerPoint 演示文稿</vt:lpstr>
      <vt:lpstr>Advanced Backup</vt:lpstr>
      <vt:lpstr>PowerPoint 演示文稿</vt:lpstr>
      <vt:lpstr>Database</vt:lpstr>
      <vt:lpstr>Virtualization Platform</vt:lpstr>
      <vt:lpstr>File System</vt:lpstr>
      <vt:lpstr>Operating System</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231</cp:revision>
  <dcterms:created xsi:type="dcterms:W3CDTF">2018-11-29T10:16:29Z</dcterms:created>
  <dcterms:modified xsi:type="dcterms:W3CDTF">2020-09-24T03:01:13Z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(3)PN6Ha/FTt6XoueRh5zQQJSYoG2AbmvHufqFlDOhRQnRySU6Ng2Z2I+kOHeYYrbesHst1ev9v
ntTef7mzdEPLpRphKLvvRGsl1UPqhlzrKBiqpbys73d4ehAup5V6bUZ2Pm/sTOONmR3Jglrj
nteTfF57Y2YXDjoDAx80/Q40e+Q8Tda6BUheoIDSPCoXH8lREQWoy1TwdCpj+kBiN0xXdrYo
E6ztBSO+zK/kbnISec</vt:lpwstr>
  </property>
  <property fmtid="{D5CDD505-2E9C-101B-9397-08002B2CF9AE}" pid="3" name="_2015_ms_pID_7253431">
    <vt:lpwstr>A68FiCjXSI4STxyfw2bjWBHHeSs2YgDw8e4LtGbI+Mk7QBGoGKLMkv
l593ZDUcd9LBFK/LxE12beuE55hkffoDY2nvSrGk/TmwGIAaOSmAAT4NQ3L33YKTY3M4iJpP
1INhPWHZyDrPxAU3WovpU8OHvmUR7BxQF0yVrOIguLias8pYdmO2OzwQpBT+vYxPKgO5Tbzy
ArehIKclz4kXKL0fCtN8wPU5D/c3xOMzzPAq</vt:lpwstr>
  </property>
  <property fmtid="{D5CDD505-2E9C-101B-9397-08002B2CF9AE}" pid="4" name="_2015_ms_pID_7253432">
    <vt:lpwstr>RA==</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