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63"/>
  </p:notesMasterIdLst>
  <p:handoutMasterIdLst>
    <p:handoutMasterId r:id="rId64"/>
  </p:handoutMasterIdLst>
  <p:sldIdLst>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40" r:id="rId39"/>
    <p:sldId id="319" r:id="rId40"/>
    <p:sldId id="320" r:id="rId41"/>
    <p:sldId id="321" r:id="rId42"/>
    <p:sldId id="322" r:id="rId43"/>
    <p:sldId id="323" r:id="rId44"/>
    <p:sldId id="324" r:id="rId45"/>
    <p:sldId id="325" r:id="rId46"/>
    <p:sldId id="326" r:id="rId47"/>
    <p:sldId id="327" r:id="rId48"/>
    <p:sldId id="328" r:id="rId49"/>
    <p:sldId id="329" r:id="rId50"/>
    <p:sldId id="341" r:id="rId51"/>
    <p:sldId id="330" r:id="rId52"/>
    <p:sldId id="331" r:id="rId53"/>
    <p:sldId id="332" r:id="rId54"/>
    <p:sldId id="333" r:id="rId55"/>
    <p:sldId id="334" r:id="rId56"/>
    <p:sldId id="335" r:id="rId57"/>
    <p:sldId id="336" r:id="rId58"/>
    <p:sldId id="339" r:id="rId59"/>
    <p:sldId id="344" r:id="rId60"/>
    <p:sldId id="345" r:id="rId61"/>
    <p:sldId id="285" r:id="rId62"/>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7000B"/>
    <a:srgbClr val="404040"/>
    <a:srgbClr val="151515"/>
    <a:srgbClr val="575756"/>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8" autoAdjust="0"/>
    <p:restoredTop sz="85121" autoAdjust="0"/>
  </p:normalViewPr>
  <p:slideViewPr>
    <p:cSldViewPr snapToGrid="0" snapToObjects="1">
      <p:cViewPr varScale="1">
        <p:scale>
          <a:sx n="59" d="100"/>
          <a:sy n="59" d="100"/>
        </p:scale>
        <p:origin x="956"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996" y="114"/>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905D9-40AE-40CA-BEFC-5D05332BC6A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64685989-D284-40A5-804D-F87675310917}">
      <dgm:prSet phldrT="[文本]" custT="1"/>
      <dgm:spPr>
        <a:noFill/>
        <a:ln>
          <a:solidFill>
            <a:schemeClr val="tx1"/>
          </a:solidFill>
        </a:ln>
      </dgm:spPr>
      <dgm:t>
        <a:bodyPr/>
        <a:lstStyle/>
        <a:p>
          <a:r>
            <a:rPr lang="en-US" altLang="zh-CN" sz="2000" b="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Data Protection Technologies and Applications</a:t>
          </a:r>
          <a:endParaRPr lang="zh-CN" altLang="en-US" sz="2000" b="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B4B2E270-CB61-43B5-A917-25D2D7AA55A5}" type="parTrans" cxnId="{F1F7D601-57A8-4A8F-BD67-292B6B9A55F4}">
      <dgm:prSet/>
      <dgm:spPr/>
      <dgm:t>
        <a:bodyPr/>
        <a:lstStyle/>
        <a:p>
          <a:endParaRPr lang="zh-CN" altLang="en-US" sz="1400"/>
        </a:p>
      </dgm:t>
    </dgm:pt>
    <dgm:pt modelId="{0BD0CDA0-3C09-41E9-A671-C54B9D5759BA}" type="sibTrans" cxnId="{F1F7D601-57A8-4A8F-BD67-292B6B9A55F4}">
      <dgm:prSet/>
      <dgm:spPr/>
      <dgm:t>
        <a:bodyPr/>
        <a:lstStyle/>
        <a:p>
          <a:endParaRPr lang="zh-CN" altLang="en-US" sz="1400"/>
        </a:p>
      </dgm:t>
    </dgm:pt>
    <dgm:pt modelId="{D2828A7E-1D9B-47A7-B40E-36503F3A6EB0}">
      <dgm:prSet phldrT="[文本]" custT="1"/>
      <dgm:spPr>
        <a:noFill/>
        <a:ln>
          <a:solidFill>
            <a:schemeClr val="tx1"/>
          </a:solidFill>
        </a:ln>
      </dgm:spPr>
      <dgm:t>
        <a:bodyPr/>
        <a:lstStyle/>
        <a:p>
          <a:r>
            <a:rPr lang="en-US" altLang="zh-CN" sz="18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endParaRPr lang="zh-CN" altLang="en-US"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FFDB2B27-189D-4A05-9D0B-855BC257C7E4}" type="parTrans" cxnId="{AD6B8831-4B3D-40EC-A5EF-1515C952A3CC}">
      <dgm:prSet custT="1"/>
      <dgm:spPr>
        <a:noFill/>
        <a:ln>
          <a:solidFill>
            <a:schemeClr val="tx1"/>
          </a:solidFill>
        </a:ln>
      </dgm:spPr>
      <dgm:t>
        <a:bodyPr/>
        <a:lstStyle/>
        <a:p>
          <a:endParaRPr lang="zh-CN" altLang="en-US" sz="300">
            <a:solidFill>
              <a:schemeClr val="tx1"/>
            </a:solidFill>
          </a:endParaRPr>
        </a:p>
      </dgm:t>
    </dgm:pt>
    <dgm:pt modelId="{9C058CEB-72FB-4BA1-98D1-E1BBA6A0A88B}" type="sibTrans" cxnId="{AD6B8831-4B3D-40EC-A5EF-1515C952A3CC}">
      <dgm:prSet/>
      <dgm:spPr/>
      <dgm:t>
        <a:bodyPr/>
        <a:lstStyle/>
        <a:p>
          <a:endParaRPr lang="zh-CN" altLang="en-US" sz="1400"/>
        </a:p>
      </dgm:t>
    </dgm:pt>
    <dgm:pt modelId="{A93CAA9A-A072-4E96-9CBB-FA418F43B029}">
      <dgm:prSet phldrT="[文本]" custT="1"/>
      <dgm:spPr>
        <a:noFill/>
        <a:ln>
          <a:solidFill>
            <a:schemeClr val="tx1"/>
          </a:solidFill>
        </a:ln>
      </dgm:spPr>
      <dgm:t>
        <a:bodyPr/>
        <a:lstStyle/>
        <a:p>
          <a:r>
            <a:rPr lang="en-US" altLang="zh-CN" sz="18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HyperClone</a:t>
          </a:r>
        </a:p>
      </dgm:t>
    </dgm:pt>
    <dgm:pt modelId="{CADD7AFD-407D-41E0-AC0B-D5967572D22B}" type="parTrans" cxnId="{505F243A-0EBC-4347-B291-C495B16CB187}">
      <dgm:prSet custT="1"/>
      <dgm:spPr>
        <a:noFill/>
        <a:ln>
          <a:solidFill>
            <a:schemeClr val="tx1"/>
          </a:solidFill>
        </a:ln>
      </dgm:spPr>
      <dgm:t>
        <a:bodyPr/>
        <a:lstStyle/>
        <a:p>
          <a:endParaRPr lang="zh-CN" altLang="en-US" sz="300">
            <a:solidFill>
              <a:schemeClr val="tx1"/>
            </a:solidFill>
          </a:endParaRPr>
        </a:p>
      </dgm:t>
    </dgm:pt>
    <dgm:pt modelId="{EFC97CA8-C037-41F5-8F2B-E5A924C901FF}" type="sibTrans" cxnId="{505F243A-0EBC-4347-B291-C495B16CB187}">
      <dgm:prSet/>
      <dgm:spPr/>
      <dgm:t>
        <a:bodyPr/>
        <a:lstStyle/>
        <a:p>
          <a:endParaRPr lang="zh-CN" altLang="en-US" sz="1400"/>
        </a:p>
      </dgm:t>
    </dgm:pt>
    <dgm:pt modelId="{C3483FA0-D115-4086-96B5-EC436C95583A}">
      <dgm:prSet phldrT="[文本]" custT="1"/>
      <dgm:spPr>
        <a:noFill/>
        <a:ln>
          <a:solidFill>
            <a:schemeClr val="tx1"/>
          </a:solidFill>
        </a:ln>
      </dgm:spPr>
      <dgm:t>
        <a:bodyPr/>
        <a:lstStyle/>
        <a:p>
          <a:r>
            <a:rPr lang="en-US" altLang="zh-CN" sz="18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HyperReplication</a:t>
          </a:r>
        </a:p>
      </dgm:t>
    </dgm:pt>
    <dgm:pt modelId="{3437631B-BD37-4AF1-BCDB-9049012F4B3F}" type="parTrans" cxnId="{5550DAD0-23A1-4482-81AF-0F181BFE7E08}">
      <dgm:prSet custT="1"/>
      <dgm:spPr>
        <a:noFill/>
        <a:ln>
          <a:solidFill>
            <a:schemeClr val="tx1"/>
          </a:solidFill>
        </a:ln>
      </dgm:spPr>
      <dgm:t>
        <a:bodyPr/>
        <a:lstStyle/>
        <a:p>
          <a:endParaRPr lang="zh-CN" altLang="en-US" sz="300">
            <a:solidFill>
              <a:schemeClr val="tx1"/>
            </a:solidFill>
          </a:endParaRPr>
        </a:p>
      </dgm:t>
    </dgm:pt>
    <dgm:pt modelId="{C5D7FA3D-C51D-4C61-B6E1-61D06D21AF00}" type="sibTrans" cxnId="{5550DAD0-23A1-4482-81AF-0F181BFE7E08}">
      <dgm:prSet/>
      <dgm:spPr/>
      <dgm:t>
        <a:bodyPr/>
        <a:lstStyle/>
        <a:p>
          <a:endParaRPr lang="zh-CN" altLang="en-US" sz="1400"/>
        </a:p>
      </dgm:t>
    </dgm:pt>
    <dgm:pt modelId="{E12C1CFE-CAFA-4885-817D-298D7BE92354}">
      <dgm:prSet phldrT="[文本]" custT="1"/>
      <dgm:spPr>
        <a:noFill/>
        <a:ln>
          <a:solidFill>
            <a:schemeClr val="tx1"/>
          </a:solidFill>
        </a:ln>
      </dgm:spPr>
      <dgm:t>
        <a:bodyPr/>
        <a:lstStyle/>
        <a:p>
          <a:r>
            <a:rPr lang="en-US" altLang="zh-CN" sz="18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p>
      </dgm:t>
    </dgm:pt>
    <dgm:pt modelId="{312F6995-AC21-4402-A52E-F28E86E9EA91}" type="parTrans" cxnId="{C274BEA8-76B5-464F-9BAB-94341515A8FB}">
      <dgm:prSet/>
      <dgm:spPr>
        <a:noFill/>
        <a:ln>
          <a:solidFill>
            <a:schemeClr val="tx1"/>
          </a:solidFill>
        </a:ln>
      </dgm:spPr>
      <dgm:t>
        <a:bodyPr/>
        <a:lstStyle/>
        <a:p>
          <a:endParaRPr lang="zh-CN" altLang="en-US">
            <a:solidFill>
              <a:schemeClr val="tx1"/>
            </a:solidFill>
          </a:endParaRPr>
        </a:p>
      </dgm:t>
    </dgm:pt>
    <dgm:pt modelId="{165CCD3A-4EAB-45EB-9731-7CD5F2BE7641}" type="sibTrans" cxnId="{C274BEA8-76B5-464F-9BAB-94341515A8FB}">
      <dgm:prSet/>
      <dgm:spPr/>
      <dgm:t>
        <a:bodyPr/>
        <a:lstStyle/>
        <a:p>
          <a:endParaRPr lang="zh-CN" altLang="en-US"/>
        </a:p>
      </dgm:t>
    </dgm:pt>
    <dgm:pt modelId="{F6F9C224-13E1-4566-A58C-19488BDB1662}" type="pres">
      <dgm:prSet presAssocID="{9CF905D9-40AE-40CA-BEFC-5D05332BC6A3}" presName="hierChild1" presStyleCnt="0">
        <dgm:presLayoutVars>
          <dgm:orgChart val="1"/>
          <dgm:chPref val="1"/>
          <dgm:dir/>
          <dgm:animOne val="branch"/>
          <dgm:animLvl val="lvl"/>
          <dgm:resizeHandles/>
        </dgm:presLayoutVars>
      </dgm:prSet>
      <dgm:spPr/>
      <dgm:t>
        <a:bodyPr/>
        <a:lstStyle/>
        <a:p>
          <a:endParaRPr lang="zh-CN" altLang="en-US"/>
        </a:p>
      </dgm:t>
    </dgm:pt>
    <dgm:pt modelId="{202B3AF6-A2AC-4A38-A425-7D4F5225CE88}" type="pres">
      <dgm:prSet presAssocID="{64685989-D284-40A5-804D-F87675310917}" presName="hierRoot1" presStyleCnt="0">
        <dgm:presLayoutVars>
          <dgm:hierBranch val="init"/>
        </dgm:presLayoutVars>
      </dgm:prSet>
      <dgm:spPr/>
    </dgm:pt>
    <dgm:pt modelId="{74A3DC6F-20BA-417C-BCC8-0D607D0A2538}" type="pres">
      <dgm:prSet presAssocID="{64685989-D284-40A5-804D-F87675310917}" presName="rootComposite1" presStyleCnt="0"/>
      <dgm:spPr/>
    </dgm:pt>
    <dgm:pt modelId="{BC48D57D-7B5A-4B36-B8F6-D7B0104BC14D}" type="pres">
      <dgm:prSet presAssocID="{64685989-D284-40A5-804D-F87675310917}" presName="rootText1" presStyleLbl="node0" presStyleIdx="0" presStyleCnt="1" custScaleX="99325" custScaleY="123673">
        <dgm:presLayoutVars>
          <dgm:chPref val="3"/>
        </dgm:presLayoutVars>
      </dgm:prSet>
      <dgm:spPr/>
      <dgm:t>
        <a:bodyPr/>
        <a:lstStyle/>
        <a:p>
          <a:endParaRPr lang="zh-CN" altLang="en-US"/>
        </a:p>
      </dgm:t>
    </dgm:pt>
    <dgm:pt modelId="{7B05D844-3177-4DE2-8E1A-36BF6211F021}" type="pres">
      <dgm:prSet presAssocID="{64685989-D284-40A5-804D-F87675310917}" presName="rootConnector1" presStyleLbl="node1" presStyleIdx="0" presStyleCnt="0"/>
      <dgm:spPr/>
      <dgm:t>
        <a:bodyPr/>
        <a:lstStyle/>
        <a:p>
          <a:endParaRPr lang="zh-CN" altLang="en-US"/>
        </a:p>
      </dgm:t>
    </dgm:pt>
    <dgm:pt modelId="{C3D83618-8A60-45F7-BDED-568172AB653D}" type="pres">
      <dgm:prSet presAssocID="{64685989-D284-40A5-804D-F87675310917}" presName="hierChild2" presStyleCnt="0"/>
      <dgm:spPr/>
    </dgm:pt>
    <dgm:pt modelId="{38C2DA23-BEB1-403D-AD50-2DCDEC1A32AC}" type="pres">
      <dgm:prSet presAssocID="{FFDB2B27-189D-4A05-9D0B-855BC257C7E4}" presName="Name64" presStyleLbl="parChTrans1D2" presStyleIdx="0" presStyleCnt="4" custSzX="395585"/>
      <dgm:spPr/>
      <dgm:t>
        <a:bodyPr/>
        <a:lstStyle/>
        <a:p>
          <a:endParaRPr lang="zh-CN" altLang="en-US"/>
        </a:p>
      </dgm:t>
    </dgm:pt>
    <dgm:pt modelId="{D4652A91-F7C5-4165-AAD0-0DAD2E8B3E99}" type="pres">
      <dgm:prSet presAssocID="{D2828A7E-1D9B-47A7-B40E-36503F3A6EB0}" presName="hierRoot2" presStyleCnt="0">
        <dgm:presLayoutVars>
          <dgm:hierBranch val="init"/>
        </dgm:presLayoutVars>
      </dgm:prSet>
      <dgm:spPr/>
    </dgm:pt>
    <dgm:pt modelId="{5A8BF25B-29EB-4CF7-87BC-02A1F2FFE7C3}" type="pres">
      <dgm:prSet presAssocID="{D2828A7E-1D9B-47A7-B40E-36503F3A6EB0}" presName="rootComposite" presStyleCnt="0"/>
      <dgm:spPr/>
    </dgm:pt>
    <dgm:pt modelId="{348C7642-B083-4C42-B2DB-E5AE8DABC1A3}" type="pres">
      <dgm:prSet presAssocID="{D2828A7E-1D9B-47A7-B40E-36503F3A6EB0}" presName="rootText" presStyleLbl="node2" presStyleIdx="0" presStyleCnt="4" custScaleX="83989" custScaleY="57234">
        <dgm:presLayoutVars>
          <dgm:chPref val="3"/>
        </dgm:presLayoutVars>
      </dgm:prSet>
      <dgm:spPr/>
      <dgm:t>
        <a:bodyPr/>
        <a:lstStyle/>
        <a:p>
          <a:endParaRPr lang="zh-CN" altLang="en-US"/>
        </a:p>
      </dgm:t>
    </dgm:pt>
    <dgm:pt modelId="{751299F5-C1AD-4521-AF7B-F8287A8BD7C8}" type="pres">
      <dgm:prSet presAssocID="{D2828A7E-1D9B-47A7-B40E-36503F3A6EB0}" presName="rootConnector" presStyleLbl="node2" presStyleIdx="0" presStyleCnt="4"/>
      <dgm:spPr/>
      <dgm:t>
        <a:bodyPr/>
        <a:lstStyle/>
        <a:p>
          <a:endParaRPr lang="zh-CN" altLang="en-US"/>
        </a:p>
      </dgm:t>
    </dgm:pt>
    <dgm:pt modelId="{9CA8FB9E-5718-4391-93AF-18BC24307782}" type="pres">
      <dgm:prSet presAssocID="{D2828A7E-1D9B-47A7-B40E-36503F3A6EB0}" presName="hierChild4" presStyleCnt="0"/>
      <dgm:spPr/>
    </dgm:pt>
    <dgm:pt modelId="{53ED7878-6424-4CB7-8412-BA7F476A2768}" type="pres">
      <dgm:prSet presAssocID="{D2828A7E-1D9B-47A7-B40E-36503F3A6EB0}" presName="hierChild5" presStyleCnt="0"/>
      <dgm:spPr/>
    </dgm:pt>
    <dgm:pt modelId="{C3F7FC10-9E2B-43D1-8C93-486C2EF0F73D}" type="pres">
      <dgm:prSet presAssocID="{CADD7AFD-407D-41E0-AC0B-D5967572D22B}" presName="Name64" presStyleLbl="parChTrans1D2" presStyleIdx="1" presStyleCnt="4" custSzX="395585"/>
      <dgm:spPr/>
      <dgm:t>
        <a:bodyPr/>
        <a:lstStyle/>
        <a:p>
          <a:endParaRPr lang="zh-CN" altLang="en-US"/>
        </a:p>
      </dgm:t>
    </dgm:pt>
    <dgm:pt modelId="{FFFF341D-E33B-4BED-9D16-F56EED1BDDAA}" type="pres">
      <dgm:prSet presAssocID="{A93CAA9A-A072-4E96-9CBB-FA418F43B029}" presName="hierRoot2" presStyleCnt="0">
        <dgm:presLayoutVars>
          <dgm:hierBranch val="init"/>
        </dgm:presLayoutVars>
      </dgm:prSet>
      <dgm:spPr/>
    </dgm:pt>
    <dgm:pt modelId="{FBDFA6D0-853D-4218-9DAD-66A750F73A91}" type="pres">
      <dgm:prSet presAssocID="{A93CAA9A-A072-4E96-9CBB-FA418F43B029}" presName="rootComposite" presStyleCnt="0"/>
      <dgm:spPr/>
    </dgm:pt>
    <dgm:pt modelId="{D61EDA54-D082-48C9-8DD5-1C387D45C940}" type="pres">
      <dgm:prSet presAssocID="{A93CAA9A-A072-4E96-9CBB-FA418F43B029}" presName="rootText" presStyleLbl="node2" presStyleIdx="1" presStyleCnt="4" custScaleX="83989" custScaleY="57234">
        <dgm:presLayoutVars>
          <dgm:chPref val="3"/>
        </dgm:presLayoutVars>
      </dgm:prSet>
      <dgm:spPr/>
      <dgm:t>
        <a:bodyPr/>
        <a:lstStyle/>
        <a:p>
          <a:endParaRPr lang="zh-CN" altLang="en-US"/>
        </a:p>
      </dgm:t>
    </dgm:pt>
    <dgm:pt modelId="{F7D95AD1-3DBC-4487-B3C0-BB171CEE0661}" type="pres">
      <dgm:prSet presAssocID="{A93CAA9A-A072-4E96-9CBB-FA418F43B029}" presName="rootConnector" presStyleLbl="node2" presStyleIdx="1" presStyleCnt="4"/>
      <dgm:spPr/>
      <dgm:t>
        <a:bodyPr/>
        <a:lstStyle/>
        <a:p>
          <a:endParaRPr lang="zh-CN" altLang="en-US"/>
        </a:p>
      </dgm:t>
    </dgm:pt>
    <dgm:pt modelId="{06B2C307-293E-4998-8DB4-E8038C57670F}" type="pres">
      <dgm:prSet presAssocID="{A93CAA9A-A072-4E96-9CBB-FA418F43B029}" presName="hierChild4" presStyleCnt="0"/>
      <dgm:spPr/>
    </dgm:pt>
    <dgm:pt modelId="{CD45A163-3BBD-4547-9E69-EF2EE7EBFF25}" type="pres">
      <dgm:prSet presAssocID="{A93CAA9A-A072-4E96-9CBB-FA418F43B029}" presName="hierChild5" presStyleCnt="0"/>
      <dgm:spPr/>
    </dgm:pt>
    <dgm:pt modelId="{548C51C7-187C-4E33-B964-3A76E9CD1A56}" type="pres">
      <dgm:prSet presAssocID="{3437631B-BD37-4AF1-BCDB-9049012F4B3F}" presName="Name64" presStyleLbl="parChTrans1D2" presStyleIdx="2" presStyleCnt="4" custSzX="395585"/>
      <dgm:spPr/>
      <dgm:t>
        <a:bodyPr/>
        <a:lstStyle/>
        <a:p>
          <a:endParaRPr lang="zh-CN" altLang="en-US"/>
        </a:p>
      </dgm:t>
    </dgm:pt>
    <dgm:pt modelId="{02E62323-00E9-46C8-B5BC-496E3CED28A7}" type="pres">
      <dgm:prSet presAssocID="{C3483FA0-D115-4086-96B5-EC436C95583A}" presName="hierRoot2" presStyleCnt="0">
        <dgm:presLayoutVars>
          <dgm:hierBranch val="init"/>
        </dgm:presLayoutVars>
      </dgm:prSet>
      <dgm:spPr/>
    </dgm:pt>
    <dgm:pt modelId="{93FA22FA-4C06-45A3-8B17-ED8F9D8D84F2}" type="pres">
      <dgm:prSet presAssocID="{C3483FA0-D115-4086-96B5-EC436C95583A}" presName="rootComposite" presStyleCnt="0"/>
      <dgm:spPr/>
    </dgm:pt>
    <dgm:pt modelId="{9374CAC0-99B7-4E31-B4C3-946C92506BE3}" type="pres">
      <dgm:prSet presAssocID="{C3483FA0-D115-4086-96B5-EC436C95583A}" presName="rootText" presStyleLbl="node2" presStyleIdx="2" presStyleCnt="4" custScaleX="83989" custScaleY="57234">
        <dgm:presLayoutVars>
          <dgm:chPref val="3"/>
        </dgm:presLayoutVars>
      </dgm:prSet>
      <dgm:spPr/>
      <dgm:t>
        <a:bodyPr/>
        <a:lstStyle/>
        <a:p>
          <a:endParaRPr lang="zh-CN" altLang="en-US"/>
        </a:p>
      </dgm:t>
    </dgm:pt>
    <dgm:pt modelId="{55580C28-4EC7-4C4F-AF6D-0EE04E27361B}" type="pres">
      <dgm:prSet presAssocID="{C3483FA0-D115-4086-96B5-EC436C95583A}" presName="rootConnector" presStyleLbl="node2" presStyleIdx="2" presStyleCnt="4"/>
      <dgm:spPr/>
      <dgm:t>
        <a:bodyPr/>
        <a:lstStyle/>
        <a:p>
          <a:endParaRPr lang="zh-CN" altLang="en-US"/>
        </a:p>
      </dgm:t>
    </dgm:pt>
    <dgm:pt modelId="{15E32BEF-0A9E-4FE9-A157-6847659B9720}" type="pres">
      <dgm:prSet presAssocID="{C3483FA0-D115-4086-96B5-EC436C95583A}" presName="hierChild4" presStyleCnt="0"/>
      <dgm:spPr/>
    </dgm:pt>
    <dgm:pt modelId="{DF2458CB-197D-4595-A4CB-05F998648848}" type="pres">
      <dgm:prSet presAssocID="{C3483FA0-D115-4086-96B5-EC436C95583A}" presName="hierChild5" presStyleCnt="0"/>
      <dgm:spPr/>
    </dgm:pt>
    <dgm:pt modelId="{42E0771C-7699-47A4-9ABD-B50779DA7B97}" type="pres">
      <dgm:prSet presAssocID="{312F6995-AC21-4402-A52E-F28E86E9EA91}" presName="Name64" presStyleLbl="parChTrans1D2" presStyleIdx="3" presStyleCnt="4" custSzX="395585"/>
      <dgm:spPr/>
      <dgm:t>
        <a:bodyPr/>
        <a:lstStyle/>
        <a:p>
          <a:endParaRPr lang="zh-CN" altLang="en-US"/>
        </a:p>
      </dgm:t>
    </dgm:pt>
    <dgm:pt modelId="{FA2612AD-6D8A-4143-B33C-5CEB58B47D96}" type="pres">
      <dgm:prSet presAssocID="{E12C1CFE-CAFA-4885-817D-298D7BE92354}" presName="hierRoot2" presStyleCnt="0">
        <dgm:presLayoutVars>
          <dgm:hierBranch val="init"/>
        </dgm:presLayoutVars>
      </dgm:prSet>
      <dgm:spPr/>
    </dgm:pt>
    <dgm:pt modelId="{4FED7045-C2EB-4D92-ADD8-2209B5BC6029}" type="pres">
      <dgm:prSet presAssocID="{E12C1CFE-CAFA-4885-817D-298D7BE92354}" presName="rootComposite" presStyleCnt="0"/>
      <dgm:spPr/>
    </dgm:pt>
    <dgm:pt modelId="{FCB8A75B-A625-423D-9DA1-CFFE1CDAFB97}" type="pres">
      <dgm:prSet presAssocID="{E12C1CFE-CAFA-4885-817D-298D7BE92354}" presName="rootText" presStyleLbl="node2" presStyleIdx="3" presStyleCnt="4" custScaleX="83989" custScaleY="57234">
        <dgm:presLayoutVars>
          <dgm:chPref val="3"/>
        </dgm:presLayoutVars>
      </dgm:prSet>
      <dgm:spPr/>
      <dgm:t>
        <a:bodyPr/>
        <a:lstStyle/>
        <a:p>
          <a:endParaRPr lang="zh-CN" altLang="en-US"/>
        </a:p>
      </dgm:t>
    </dgm:pt>
    <dgm:pt modelId="{BFE5E26B-B8CF-42D6-8FC9-DCD0264340CC}" type="pres">
      <dgm:prSet presAssocID="{E12C1CFE-CAFA-4885-817D-298D7BE92354}" presName="rootConnector" presStyleLbl="node2" presStyleIdx="3" presStyleCnt="4"/>
      <dgm:spPr/>
      <dgm:t>
        <a:bodyPr/>
        <a:lstStyle/>
        <a:p>
          <a:endParaRPr lang="zh-CN" altLang="en-US"/>
        </a:p>
      </dgm:t>
    </dgm:pt>
    <dgm:pt modelId="{305E1131-15F5-47B5-B9D0-E54D788608D9}" type="pres">
      <dgm:prSet presAssocID="{E12C1CFE-CAFA-4885-817D-298D7BE92354}" presName="hierChild4" presStyleCnt="0"/>
      <dgm:spPr/>
    </dgm:pt>
    <dgm:pt modelId="{DD5E468E-CE6C-4EA7-825A-01CB63652400}" type="pres">
      <dgm:prSet presAssocID="{E12C1CFE-CAFA-4885-817D-298D7BE92354}" presName="hierChild5" presStyleCnt="0"/>
      <dgm:spPr/>
    </dgm:pt>
    <dgm:pt modelId="{928AF123-F52E-4D52-82FF-F46D67824D4F}" type="pres">
      <dgm:prSet presAssocID="{64685989-D284-40A5-804D-F87675310917}" presName="hierChild3" presStyleCnt="0"/>
      <dgm:spPr/>
    </dgm:pt>
  </dgm:ptLst>
  <dgm:cxnLst>
    <dgm:cxn modelId="{EDD5F1DB-D8A6-457E-A1C2-B2F1971F65EC}" type="presOf" srcId="{D2828A7E-1D9B-47A7-B40E-36503F3A6EB0}" destId="{348C7642-B083-4C42-B2DB-E5AE8DABC1A3}" srcOrd="0" destOrd="0" presId="urn:microsoft.com/office/officeart/2009/3/layout/HorizontalOrganizationChart"/>
    <dgm:cxn modelId="{48AC5EB3-D825-4584-A6CC-950FE10FE951}" type="presOf" srcId="{3437631B-BD37-4AF1-BCDB-9049012F4B3F}" destId="{548C51C7-187C-4E33-B964-3A76E9CD1A56}" srcOrd="0" destOrd="0" presId="urn:microsoft.com/office/officeart/2009/3/layout/HorizontalOrganizationChart"/>
    <dgm:cxn modelId="{E82FAD43-00FF-40BE-AC54-1F7F4AADADBB}" type="presOf" srcId="{A93CAA9A-A072-4E96-9CBB-FA418F43B029}" destId="{D61EDA54-D082-48C9-8DD5-1C387D45C940}" srcOrd="0" destOrd="0" presId="urn:microsoft.com/office/officeart/2009/3/layout/HorizontalOrganizationChart"/>
    <dgm:cxn modelId="{CD356A96-5367-40A5-AF77-73ECE631E071}" type="presOf" srcId="{9CF905D9-40AE-40CA-BEFC-5D05332BC6A3}" destId="{F6F9C224-13E1-4566-A58C-19488BDB1662}" srcOrd="0" destOrd="0" presId="urn:microsoft.com/office/officeart/2009/3/layout/HorizontalOrganizationChart"/>
    <dgm:cxn modelId="{FEEA4344-ADFD-4B22-8E84-9292ABB8E453}" type="presOf" srcId="{E12C1CFE-CAFA-4885-817D-298D7BE92354}" destId="{FCB8A75B-A625-423D-9DA1-CFFE1CDAFB97}" srcOrd="0" destOrd="0" presId="urn:microsoft.com/office/officeart/2009/3/layout/HorizontalOrganizationChart"/>
    <dgm:cxn modelId="{A6D3EC8A-EC71-4D18-9C28-E32922C9D1E4}" type="presOf" srcId="{FFDB2B27-189D-4A05-9D0B-855BC257C7E4}" destId="{38C2DA23-BEB1-403D-AD50-2DCDEC1A32AC}" srcOrd="0" destOrd="0" presId="urn:microsoft.com/office/officeart/2009/3/layout/HorizontalOrganizationChart"/>
    <dgm:cxn modelId="{505F243A-0EBC-4347-B291-C495B16CB187}" srcId="{64685989-D284-40A5-804D-F87675310917}" destId="{A93CAA9A-A072-4E96-9CBB-FA418F43B029}" srcOrd="1" destOrd="0" parTransId="{CADD7AFD-407D-41E0-AC0B-D5967572D22B}" sibTransId="{EFC97CA8-C037-41F5-8F2B-E5A924C901FF}"/>
    <dgm:cxn modelId="{6EE445BE-9AEC-4DC2-8351-395A24F4B7D9}" type="presOf" srcId="{312F6995-AC21-4402-A52E-F28E86E9EA91}" destId="{42E0771C-7699-47A4-9ABD-B50779DA7B97}" srcOrd="0" destOrd="0" presId="urn:microsoft.com/office/officeart/2009/3/layout/HorizontalOrganizationChart"/>
    <dgm:cxn modelId="{C84695FA-73B0-447A-814F-4227533D3BDD}" type="presOf" srcId="{A93CAA9A-A072-4E96-9CBB-FA418F43B029}" destId="{F7D95AD1-3DBC-4487-B3C0-BB171CEE0661}" srcOrd="1" destOrd="0" presId="urn:microsoft.com/office/officeart/2009/3/layout/HorizontalOrganizationChart"/>
    <dgm:cxn modelId="{8EAA9D50-27F6-4A41-B7CE-90E97BEFD43D}" type="presOf" srcId="{E12C1CFE-CAFA-4885-817D-298D7BE92354}" destId="{BFE5E26B-B8CF-42D6-8FC9-DCD0264340CC}" srcOrd="1" destOrd="0" presId="urn:microsoft.com/office/officeart/2009/3/layout/HorizontalOrganizationChart"/>
    <dgm:cxn modelId="{F1F7D601-57A8-4A8F-BD67-292B6B9A55F4}" srcId="{9CF905D9-40AE-40CA-BEFC-5D05332BC6A3}" destId="{64685989-D284-40A5-804D-F87675310917}" srcOrd="0" destOrd="0" parTransId="{B4B2E270-CB61-43B5-A917-25D2D7AA55A5}" sibTransId="{0BD0CDA0-3C09-41E9-A671-C54B9D5759BA}"/>
    <dgm:cxn modelId="{149124DA-3744-4B69-B042-02BD65564E91}" type="presOf" srcId="{C3483FA0-D115-4086-96B5-EC436C95583A}" destId="{55580C28-4EC7-4C4F-AF6D-0EE04E27361B}" srcOrd="1" destOrd="0" presId="urn:microsoft.com/office/officeart/2009/3/layout/HorizontalOrganizationChart"/>
    <dgm:cxn modelId="{C274BEA8-76B5-464F-9BAB-94341515A8FB}" srcId="{64685989-D284-40A5-804D-F87675310917}" destId="{E12C1CFE-CAFA-4885-817D-298D7BE92354}" srcOrd="3" destOrd="0" parTransId="{312F6995-AC21-4402-A52E-F28E86E9EA91}" sibTransId="{165CCD3A-4EAB-45EB-9731-7CD5F2BE7641}"/>
    <dgm:cxn modelId="{5550DAD0-23A1-4482-81AF-0F181BFE7E08}" srcId="{64685989-D284-40A5-804D-F87675310917}" destId="{C3483FA0-D115-4086-96B5-EC436C95583A}" srcOrd="2" destOrd="0" parTransId="{3437631B-BD37-4AF1-BCDB-9049012F4B3F}" sibTransId="{C5D7FA3D-C51D-4C61-B6E1-61D06D21AF00}"/>
    <dgm:cxn modelId="{FC891296-E916-41F6-965A-086C901EA9C5}" type="presOf" srcId="{CADD7AFD-407D-41E0-AC0B-D5967572D22B}" destId="{C3F7FC10-9E2B-43D1-8C93-486C2EF0F73D}" srcOrd="0" destOrd="0" presId="urn:microsoft.com/office/officeart/2009/3/layout/HorizontalOrganizationChart"/>
    <dgm:cxn modelId="{AD6B8831-4B3D-40EC-A5EF-1515C952A3CC}" srcId="{64685989-D284-40A5-804D-F87675310917}" destId="{D2828A7E-1D9B-47A7-B40E-36503F3A6EB0}" srcOrd="0" destOrd="0" parTransId="{FFDB2B27-189D-4A05-9D0B-855BC257C7E4}" sibTransId="{9C058CEB-72FB-4BA1-98D1-E1BBA6A0A88B}"/>
    <dgm:cxn modelId="{0ABEA88B-F902-4DF4-B825-06A4BB83BE45}" type="presOf" srcId="{64685989-D284-40A5-804D-F87675310917}" destId="{7B05D844-3177-4DE2-8E1A-36BF6211F021}" srcOrd="1" destOrd="0" presId="urn:microsoft.com/office/officeart/2009/3/layout/HorizontalOrganizationChart"/>
    <dgm:cxn modelId="{9CF01440-DE10-412B-B063-9C334E554BCC}" type="presOf" srcId="{D2828A7E-1D9B-47A7-B40E-36503F3A6EB0}" destId="{751299F5-C1AD-4521-AF7B-F8287A8BD7C8}" srcOrd="1" destOrd="0" presId="urn:microsoft.com/office/officeart/2009/3/layout/HorizontalOrganizationChart"/>
    <dgm:cxn modelId="{63E35CE5-48FB-44C6-822B-7D3224354119}" type="presOf" srcId="{C3483FA0-D115-4086-96B5-EC436C95583A}" destId="{9374CAC0-99B7-4E31-B4C3-946C92506BE3}" srcOrd="0" destOrd="0" presId="urn:microsoft.com/office/officeart/2009/3/layout/HorizontalOrganizationChart"/>
    <dgm:cxn modelId="{A744BE56-428D-4439-9007-35B9B136A744}" type="presOf" srcId="{64685989-D284-40A5-804D-F87675310917}" destId="{BC48D57D-7B5A-4B36-B8F6-D7B0104BC14D}" srcOrd="0" destOrd="0" presId="urn:microsoft.com/office/officeart/2009/3/layout/HorizontalOrganizationChart"/>
    <dgm:cxn modelId="{282016C2-010F-4F57-9B15-D0808436AB5E}" type="presParOf" srcId="{F6F9C224-13E1-4566-A58C-19488BDB1662}" destId="{202B3AF6-A2AC-4A38-A425-7D4F5225CE88}" srcOrd="0" destOrd="0" presId="urn:microsoft.com/office/officeart/2009/3/layout/HorizontalOrganizationChart"/>
    <dgm:cxn modelId="{8796BBC1-6D90-4E98-A9BA-A524F4EE1904}" type="presParOf" srcId="{202B3AF6-A2AC-4A38-A425-7D4F5225CE88}" destId="{74A3DC6F-20BA-417C-BCC8-0D607D0A2538}" srcOrd="0" destOrd="0" presId="urn:microsoft.com/office/officeart/2009/3/layout/HorizontalOrganizationChart"/>
    <dgm:cxn modelId="{92281278-FA42-4477-9D90-E637D1B529AB}" type="presParOf" srcId="{74A3DC6F-20BA-417C-BCC8-0D607D0A2538}" destId="{BC48D57D-7B5A-4B36-B8F6-D7B0104BC14D}" srcOrd="0" destOrd="0" presId="urn:microsoft.com/office/officeart/2009/3/layout/HorizontalOrganizationChart"/>
    <dgm:cxn modelId="{EAA00D1B-40B6-4D78-9C53-BB7952EC0F34}" type="presParOf" srcId="{74A3DC6F-20BA-417C-BCC8-0D607D0A2538}" destId="{7B05D844-3177-4DE2-8E1A-36BF6211F021}" srcOrd="1" destOrd="0" presId="urn:microsoft.com/office/officeart/2009/3/layout/HorizontalOrganizationChart"/>
    <dgm:cxn modelId="{1BCE1367-1F2B-46DA-93F5-BE9A7E7AB961}" type="presParOf" srcId="{202B3AF6-A2AC-4A38-A425-7D4F5225CE88}" destId="{C3D83618-8A60-45F7-BDED-568172AB653D}" srcOrd="1" destOrd="0" presId="urn:microsoft.com/office/officeart/2009/3/layout/HorizontalOrganizationChart"/>
    <dgm:cxn modelId="{38BEF850-8D43-4F05-B3E5-851ED980FE3E}" type="presParOf" srcId="{C3D83618-8A60-45F7-BDED-568172AB653D}" destId="{38C2DA23-BEB1-403D-AD50-2DCDEC1A32AC}" srcOrd="0" destOrd="0" presId="urn:microsoft.com/office/officeart/2009/3/layout/HorizontalOrganizationChart"/>
    <dgm:cxn modelId="{60065EF7-961A-46CF-B7A8-26E127C85FE0}" type="presParOf" srcId="{C3D83618-8A60-45F7-BDED-568172AB653D}" destId="{D4652A91-F7C5-4165-AAD0-0DAD2E8B3E99}" srcOrd="1" destOrd="0" presId="urn:microsoft.com/office/officeart/2009/3/layout/HorizontalOrganizationChart"/>
    <dgm:cxn modelId="{E45F6DD4-FAD2-4987-A666-9BA733833A05}" type="presParOf" srcId="{D4652A91-F7C5-4165-AAD0-0DAD2E8B3E99}" destId="{5A8BF25B-29EB-4CF7-87BC-02A1F2FFE7C3}" srcOrd="0" destOrd="0" presId="urn:microsoft.com/office/officeart/2009/3/layout/HorizontalOrganizationChart"/>
    <dgm:cxn modelId="{376A671F-121D-4EEE-A26C-B7A2488B9F01}" type="presParOf" srcId="{5A8BF25B-29EB-4CF7-87BC-02A1F2FFE7C3}" destId="{348C7642-B083-4C42-B2DB-E5AE8DABC1A3}" srcOrd="0" destOrd="0" presId="urn:microsoft.com/office/officeart/2009/3/layout/HorizontalOrganizationChart"/>
    <dgm:cxn modelId="{BA5A52C0-ADFE-4C9B-A48B-7DBB75EFBA08}" type="presParOf" srcId="{5A8BF25B-29EB-4CF7-87BC-02A1F2FFE7C3}" destId="{751299F5-C1AD-4521-AF7B-F8287A8BD7C8}" srcOrd="1" destOrd="0" presId="urn:microsoft.com/office/officeart/2009/3/layout/HorizontalOrganizationChart"/>
    <dgm:cxn modelId="{4FCA41F4-493E-4511-940F-DA89CB6CC724}" type="presParOf" srcId="{D4652A91-F7C5-4165-AAD0-0DAD2E8B3E99}" destId="{9CA8FB9E-5718-4391-93AF-18BC24307782}" srcOrd="1" destOrd="0" presId="urn:microsoft.com/office/officeart/2009/3/layout/HorizontalOrganizationChart"/>
    <dgm:cxn modelId="{00E3EE57-F97E-4D9F-9667-FC04BA8F9412}" type="presParOf" srcId="{D4652A91-F7C5-4165-AAD0-0DAD2E8B3E99}" destId="{53ED7878-6424-4CB7-8412-BA7F476A2768}" srcOrd="2" destOrd="0" presId="urn:microsoft.com/office/officeart/2009/3/layout/HorizontalOrganizationChart"/>
    <dgm:cxn modelId="{D9CA4F8C-DB43-4B2E-BC2A-D024BA4D2680}" type="presParOf" srcId="{C3D83618-8A60-45F7-BDED-568172AB653D}" destId="{C3F7FC10-9E2B-43D1-8C93-486C2EF0F73D}" srcOrd="2" destOrd="0" presId="urn:microsoft.com/office/officeart/2009/3/layout/HorizontalOrganizationChart"/>
    <dgm:cxn modelId="{DD62693B-4534-4469-91FB-1D5F32D35EF6}" type="presParOf" srcId="{C3D83618-8A60-45F7-BDED-568172AB653D}" destId="{FFFF341D-E33B-4BED-9D16-F56EED1BDDAA}" srcOrd="3" destOrd="0" presId="urn:microsoft.com/office/officeart/2009/3/layout/HorizontalOrganizationChart"/>
    <dgm:cxn modelId="{BC33A040-3182-49D9-BF70-DA9F6361FC75}" type="presParOf" srcId="{FFFF341D-E33B-4BED-9D16-F56EED1BDDAA}" destId="{FBDFA6D0-853D-4218-9DAD-66A750F73A91}" srcOrd="0" destOrd="0" presId="urn:microsoft.com/office/officeart/2009/3/layout/HorizontalOrganizationChart"/>
    <dgm:cxn modelId="{E2266460-4D15-480E-B6EE-E480229B1F88}" type="presParOf" srcId="{FBDFA6D0-853D-4218-9DAD-66A750F73A91}" destId="{D61EDA54-D082-48C9-8DD5-1C387D45C940}" srcOrd="0" destOrd="0" presId="urn:microsoft.com/office/officeart/2009/3/layout/HorizontalOrganizationChart"/>
    <dgm:cxn modelId="{2AC41ABC-0255-4923-94D4-07555839046F}" type="presParOf" srcId="{FBDFA6D0-853D-4218-9DAD-66A750F73A91}" destId="{F7D95AD1-3DBC-4487-B3C0-BB171CEE0661}" srcOrd="1" destOrd="0" presId="urn:microsoft.com/office/officeart/2009/3/layout/HorizontalOrganizationChart"/>
    <dgm:cxn modelId="{81B5D02E-0793-4AA2-A7A2-78A2EE6DD5DD}" type="presParOf" srcId="{FFFF341D-E33B-4BED-9D16-F56EED1BDDAA}" destId="{06B2C307-293E-4998-8DB4-E8038C57670F}" srcOrd="1" destOrd="0" presId="urn:microsoft.com/office/officeart/2009/3/layout/HorizontalOrganizationChart"/>
    <dgm:cxn modelId="{C776AE33-3A53-4902-962C-9B92BA9FF5A2}" type="presParOf" srcId="{FFFF341D-E33B-4BED-9D16-F56EED1BDDAA}" destId="{CD45A163-3BBD-4547-9E69-EF2EE7EBFF25}" srcOrd="2" destOrd="0" presId="urn:microsoft.com/office/officeart/2009/3/layout/HorizontalOrganizationChart"/>
    <dgm:cxn modelId="{E854E5B8-11B4-4133-B5C1-A2A9613B93E4}" type="presParOf" srcId="{C3D83618-8A60-45F7-BDED-568172AB653D}" destId="{548C51C7-187C-4E33-B964-3A76E9CD1A56}" srcOrd="4" destOrd="0" presId="urn:microsoft.com/office/officeart/2009/3/layout/HorizontalOrganizationChart"/>
    <dgm:cxn modelId="{17547DC5-5AEF-4405-8694-2160A21D7183}" type="presParOf" srcId="{C3D83618-8A60-45F7-BDED-568172AB653D}" destId="{02E62323-00E9-46C8-B5BC-496E3CED28A7}" srcOrd="5" destOrd="0" presId="urn:microsoft.com/office/officeart/2009/3/layout/HorizontalOrganizationChart"/>
    <dgm:cxn modelId="{BE9C3663-CD6D-46EC-83BF-B1286C4B6CB1}" type="presParOf" srcId="{02E62323-00E9-46C8-B5BC-496E3CED28A7}" destId="{93FA22FA-4C06-45A3-8B17-ED8F9D8D84F2}" srcOrd="0" destOrd="0" presId="urn:microsoft.com/office/officeart/2009/3/layout/HorizontalOrganizationChart"/>
    <dgm:cxn modelId="{D3A65FCC-D544-4630-A343-54B375DAFBE4}" type="presParOf" srcId="{93FA22FA-4C06-45A3-8B17-ED8F9D8D84F2}" destId="{9374CAC0-99B7-4E31-B4C3-946C92506BE3}" srcOrd="0" destOrd="0" presId="urn:microsoft.com/office/officeart/2009/3/layout/HorizontalOrganizationChart"/>
    <dgm:cxn modelId="{F0CC61FE-3F4C-4B11-BC79-043AAEEC3874}" type="presParOf" srcId="{93FA22FA-4C06-45A3-8B17-ED8F9D8D84F2}" destId="{55580C28-4EC7-4C4F-AF6D-0EE04E27361B}" srcOrd="1" destOrd="0" presId="urn:microsoft.com/office/officeart/2009/3/layout/HorizontalOrganizationChart"/>
    <dgm:cxn modelId="{479AD1F8-A509-4EC7-B8AB-5B39BFE4DE89}" type="presParOf" srcId="{02E62323-00E9-46C8-B5BC-496E3CED28A7}" destId="{15E32BEF-0A9E-4FE9-A157-6847659B9720}" srcOrd="1" destOrd="0" presId="urn:microsoft.com/office/officeart/2009/3/layout/HorizontalOrganizationChart"/>
    <dgm:cxn modelId="{825972E9-D989-4D2F-AB3F-CC13002740AC}" type="presParOf" srcId="{02E62323-00E9-46C8-B5BC-496E3CED28A7}" destId="{DF2458CB-197D-4595-A4CB-05F998648848}" srcOrd="2" destOrd="0" presId="urn:microsoft.com/office/officeart/2009/3/layout/HorizontalOrganizationChart"/>
    <dgm:cxn modelId="{FFC759B8-4C9C-4F24-940E-49C9E975E603}" type="presParOf" srcId="{C3D83618-8A60-45F7-BDED-568172AB653D}" destId="{42E0771C-7699-47A4-9ABD-B50779DA7B97}" srcOrd="6" destOrd="0" presId="urn:microsoft.com/office/officeart/2009/3/layout/HorizontalOrganizationChart"/>
    <dgm:cxn modelId="{2DA83C20-53A6-4122-ABAA-4D89EF68FA36}" type="presParOf" srcId="{C3D83618-8A60-45F7-BDED-568172AB653D}" destId="{FA2612AD-6D8A-4143-B33C-5CEB58B47D96}" srcOrd="7" destOrd="0" presId="urn:microsoft.com/office/officeart/2009/3/layout/HorizontalOrganizationChart"/>
    <dgm:cxn modelId="{A709247B-0F1F-46EF-A39A-6BE5BA093999}" type="presParOf" srcId="{FA2612AD-6D8A-4143-B33C-5CEB58B47D96}" destId="{4FED7045-C2EB-4D92-ADD8-2209B5BC6029}" srcOrd="0" destOrd="0" presId="urn:microsoft.com/office/officeart/2009/3/layout/HorizontalOrganizationChart"/>
    <dgm:cxn modelId="{86D02C1B-AF5A-4686-8F22-23CC1F561ABB}" type="presParOf" srcId="{4FED7045-C2EB-4D92-ADD8-2209B5BC6029}" destId="{FCB8A75B-A625-423D-9DA1-CFFE1CDAFB97}" srcOrd="0" destOrd="0" presId="urn:microsoft.com/office/officeart/2009/3/layout/HorizontalOrganizationChart"/>
    <dgm:cxn modelId="{EB525A40-5109-4E60-92CE-8DEEAC608941}" type="presParOf" srcId="{4FED7045-C2EB-4D92-ADD8-2209B5BC6029}" destId="{BFE5E26B-B8CF-42D6-8FC9-DCD0264340CC}" srcOrd="1" destOrd="0" presId="urn:microsoft.com/office/officeart/2009/3/layout/HorizontalOrganizationChart"/>
    <dgm:cxn modelId="{B6BBA81D-A8F4-4DBD-8167-639E55185DED}" type="presParOf" srcId="{FA2612AD-6D8A-4143-B33C-5CEB58B47D96}" destId="{305E1131-15F5-47B5-B9D0-E54D788608D9}" srcOrd="1" destOrd="0" presId="urn:microsoft.com/office/officeart/2009/3/layout/HorizontalOrganizationChart"/>
    <dgm:cxn modelId="{57A16B08-77AF-4F78-89A9-F50DD645D36C}" type="presParOf" srcId="{FA2612AD-6D8A-4143-B33C-5CEB58B47D96}" destId="{DD5E468E-CE6C-4EA7-825A-01CB63652400}" srcOrd="2" destOrd="0" presId="urn:microsoft.com/office/officeart/2009/3/layout/HorizontalOrganizationChart"/>
    <dgm:cxn modelId="{FA7C0BD0-D2F6-424D-876F-AD9B106FB511}" type="presParOf" srcId="{202B3AF6-A2AC-4A38-A425-7D4F5225CE88}" destId="{928AF123-F52E-4D52-82FF-F46D67824D4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0771C-7699-47A4-9ABD-B50779DA7B97}">
      <dsp:nvSpPr>
        <dsp:cNvPr id="0" name=""/>
        <dsp:cNvSpPr/>
      </dsp:nvSpPr>
      <dsp:spPr>
        <a:xfrm>
          <a:off x="3524995" y="2491127"/>
          <a:ext cx="709026" cy="1592989"/>
        </a:xfrm>
        <a:custGeom>
          <a:avLst/>
          <a:gdLst/>
          <a:ahLst/>
          <a:cxnLst/>
          <a:rect l="0" t="0" r="0" b="0"/>
          <a:pathLst>
            <a:path>
              <a:moveTo>
                <a:pt x="0" y="0"/>
              </a:moveTo>
              <a:lnTo>
                <a:pt x="354513" y="0"/>
              </a:lnTo>
              <a:lnTo>
                <a:pt x="354513" y="1592989"/>
              </a:lnTo>
              <a:lnTo>
                <a:pt x="709026" y="15929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48C51C7-187C-4E33-B964-3A76E9CD1A56}">
      <dsp:nvSpPr>
        <dsp:cNvPr id="0" name=""/>
        <dsp:cNvSpPr/>
      </dsp:nvSpPr>
      <dsp:spPr>
        <a:xfrm>
          <a:off x="3524995" y="2491127"/>
          <a:ext cx="709026" cy="530996"/>
        </a:xfrm>
        <a:custGeom>
          <a:avLst/>
          <a:gdLst/>
          <a:ahLst/>
          <a:cxnLst/>
          <a:rect l="0" t="0" r="0" b="0"/>
          <a:pathLst>
            <a:path>
              <a:moveTo>
                <a:pt x="0" y="0"/>
              </a:moveTo>
              <a:lnTo>
                <a:pt x="354513" y="0"/>
              </a:lnTo>
              <a:lnTo>
                <a:pt x="354513" y="530996"/>
              </a:lnTo>
              <a:lnTo>
                <a:pt x="709026" y="530996"/>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F7FC10-9E2B-43D1-8C93-486C2EF0F73D}">
      <dsp:nvSpPr>
        <dsp:cNvPr id="0" name=""/>
        <dsp:cNvSpPr/>
      </dsp:nvSpPr>
      <dsp:spPr>
        <a:xfrm>
          <a:off x="3524995" y="1960130"/>
          <a:ext cx="709026" cy="530996"/>
        </a:xfrm>
        <a:custGeom>
          <a:avLst/>
          <a:gdLst/>
          <a:ahLst/>
          <a:cxnLst/>
          <a:rect l="0" t="0" r="0" b="0"/>
          <a:pathLst>
            <a:path>
              <a:moveTo>
                <a:pt x="0" y="530996"/>
              </a:moveTo>
              <a:lnTo>
                <a:pt x="354513" y="530996"/>
              </a:lnTo>
              <a:lnTo>
                <a:pt x="354513" y="0"/>
              </a:lnTo>
              <a:lnTo>
                <a:pt x="70902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8C2DA23-BEB1-403D-AD50-2DCDEC1A32AC}">
      <dsp:nvSpPr>
        <dsp:cNvPr id="0" name=""/>
        <dsp:cNvSpPr/>
      </dsp:nvSpPr>
      <dsp:spPr>
        <a:xfrm>
          <a:off x="3524995" y="898137"/>
          <a:ext cx="709026" cy="1592989"/>
        </a:xfrm>
        <a:custGeom>
          <a:avLst/>
          <a:gdLst/>
          <a:ahLst/>
          <a:cxnLst/>
          <a:rect l="0" t="0" r="0" b="0"/>
          <a:pathLst>
            <a:path>
              <a:moveTo>
                <a:pt x="0" y="1592989"/>
              </a:moveTo>
              <a:lnTo>
                <a:pt x="354513" y="1592989"/>
              </a:lnTo>
              <a:lnTo>
                <a:pt x="354513" y="0"/>
              </a:lnTo>
              <a:lnTo>
                <a:pt x="70902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C48D57D-7B5A-4B36-B8F6-D7B0104BC14D}">
      <dsp:nvSpPr>
        <dsp:cNvPr id="0" name=""/>
        <dsp:cNvSpPr/>
      </dsp:nvSpPr>
      <dsp:spPr>
        <a:xfrm>
          <a:off x="3792" y="1822510"/>
          <a:ext cx="3521203" cy="133723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zh-CN" sz="2000" b="0" kern="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 Data Protection Technologies and Applications</a:t>
          </a:r>
          <a:endParaRPr lang="zh-CN" altLang="en-US" sz="2000" b="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3792" y="1822510"/>
        <a:ext cx="3521203" cy="1337233"/>
      </dsp:txXfrm>
    </dsp:sp>
    <dsp:sp modelId="{348C7642-B083-4C42-B2DB-E5AE8DABC1A3}">
      <dsp:nvSpPr>
        <dsp:cNvPr id="0" name=""/>
        <dsp:cNvSpPr/>
      </dsp:nvSpPr>
      <dsp:spPr>
        <a:xfrm>
          <a:off x="4234022" y="588711"/>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endParaRPr lang="zh-CN" altLang="en-US" sz="18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4234022" y="588711"/>
        <a:ext cx="2977521" cy="618851"/>
      </dsp:txXfrm>
    </dsp:sp>
    <dsp:sp modelId="{D61EDA54-D082-48C9-8DD5-1C387D45C940}">
      <dsp:nvSpPr>
        <dsp:cNvPr id="0" name=""/>
        <dsp:cNvSpPr/>
      </dsp:nvSpPr>
      <dsp:spPr>
        <a:xfrm>
          <a:off x="4234022" y="1650705"/>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HyperClone</a:t>
          </a:r>
        </a:p>
      </dsp:txBody>
      <dsp:txXfrm>
        <a:off x="4234022" y="1650705"/>
        <a:ext cx="2977521" cy="618851"/>
      </dsp:txXfrm>
    </dsp:sp>
    <dsp:sp modelId="{9374CAC0-99B7-4E31-B4C3-946C92506BE3}">
      <dsp:nvSpPr>
        <dsp:cNvPr id="0" name=""/>
        <dsp:cNvSpPr/>
      </dsp:nvSpPr>
      <dsp:spPr>
        <a:xfrm>
          <a:off x="4234022" y="2712698"/>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HyperReplication</a:t>
          </a:r>
        </a:p>
      </dsp:txBody>
      <dsp:txXfrm>
        <a:off x="4234022" y="2712698"/>
        <a:ext cx="2977521" cy="618851"/>
      </dsp:txXfrm>
    </dsp:sp>
    <dsp:sp modelId="{FCB8A75B-A625-423D-9DA1-CFFE1CDAFB97}">
      <dsp:nvSpPr>
        <dsp:cNvPr id="0" name=""/>
        <dsp:cNvSpPr/>
      </dsp:nvSpPr>
      <dsp:spPr>
        <a:xfrm>
          <a:off x="4234022" y="3774691"/>
          <a:ext cx="2977521" cy="618851"/>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p>
      </dsp:txBody>
      <dsp:txXfrm>
        <a:off x="4234022" y="3774691"/>
        <a:ext cx="2977521" cy="61885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6909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01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351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951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latin typeface="Huawei Sans" panose="020C0503030203020204" pitchFamily="34" charset="0"/>
              </a:rPr>
              <a:t>Snapshot configuration terms:</a:t>
            </a:r>
          </a:p>
          <a:p>
            <a:pPr lvl="1"/>
            <a:r>
              <a:rPr lang="en-US" altLang="zh-CN" dirty="0" smtClean="0">
                <a:latin typeface="Huawei Sans" panose="020C0503030203020204" pitchFamily="34" charset="0"/>
              </a:rPr>
              <a:t>Activated: This status indicates that the snapshot is</a:t>
            </a:r>
            <a:r>
              <a:rPr lang="en-US" altLang="zh-CN" baseline="0" dirty="0" smtClean="0">
                <a:latin typeface="Huawei Sans" panose="020C0503030203020204" pitchFamily="34" charset="0"/>
              </a:rPr>
              <a:t> </a:t>
            </a:r>
            <a:r>
              <a:rPr lang="en-US" altLang="zh-CN" dirty="0" smtClean="0">
                <a:latin typeface="Huawei Sans" panose="020C0503030203020204" pitchFamily="34" charset="0"/>
              </a:rPr>
              <a:t>available.</a:t>
            </a:r>
          </a:p>
          <a:p>
            <a:pPr lvl="1"/>
            <a:r>
              <a:rPr lang="en-US" altLang="zh-CN" dirty="0" smtClean="0">
                <a:latin typeface="Huawei Sans" panose="020C0503030203020204" pitchFamily="34" charset="0"/>
              </a:rPr>
              <a:t>Inactive: This status indicates that the snapshot is</a:t>
            </a:r>
            <a:r>
              <a:rPr lang="en-US" altLang="zh-CN" baseline="0" dirty="0" smtClean="0">
                <a:latin typeface="Huawei Sans" panose="020C0503030203020204" pitchFamily="34" charset="0"/>
              </a:rPr>
              <a:t> un</a:t>
            </a:r>
            <a:r>
              <a:rPr lang="en-US" altLang="zh-CN" dirty="0" smtClean="0">
                <a:latin typeface="Huawei Sans" panose="020C0503030203020204" pitchFamily="34" charset="0"/>
              </a:rPr>
              <a:t>available.</a:t>
            </a:r>
          </a:p>
          <a:p>
            <a:pPr lvl="1"/>
            <a:r>
              <a:rPr lang="en-US" altLang="zh-CN" dirty="0" smtClean="0">
                <a:latin typeface="Huawei Sans" panose="020C0503030203020204" pitchFamily="34" charset="0"/>
              </a:rPr>
              <a:t>Reactivates a snapshot:</a:t>
            </a:r>
            <a:r>
              <a:rPr lang="en-US" altLang="zh-CN" baseline="0" dirty="0" smtClean="0">
                <a:latin typeface="Huawei Sans" panose="020C0503030203020204" pitchFamily="34" charset="0"/>
              </a:rPr>
              <a:t> Combination of the </a:t>
            </a:r>
            <a:r>
              <a:rPr lang="en-US" altLang="zh-CN" dirty="0" smtClean="0">
                <a:latin typeface="Huawei Sans" panose="020C0503030203020204" pitchFamily="34" charset="0"/>
              </a:rPr>
              <a:t>command for deactivating and activating a snapshot.</a:t>
            </a:r>
          </a:p>
          <a:p>
            <a:pPr lvl="1"/>
            <a:r>
              <a:rPr lang="en-US" altLang="zh-CN" dirty="0" smtClean="0">
                <a:latin typeface="Huawei Sans" panose="020C0503030203020204" pitchFamily="34" charset="0"/>
              </a:rPr>
              <a:t>Snapshot consistency group: </a:t>
            </a:r>
            <a:r>
              <a:rPr lang="en-US" altLang="zh-CN" baseline="0" dirty="0" smtClean="0">
                <a:latin typeface="Huawei Sans" panose="020C0503030203020204" pitchFamily="34" charset="0"/>
              </a:rPr>
              <a:t>To ensure that all snapshots, simultaneously created by multiple LUNs for the same type of services, </a:t>
            </a:r>
            <a:r>
              <a:rPr lang="en-US" altLang="zh-CN" dirty="0" smtClean="0">
                <a:latin typeface="Huawei Sans" panose="020C0503030203020204" pitchFamily="34" charset="0"/>
              </a:rPr>
              <a:t>are consistent in time, you need to add these LUNs to a protection group (PG) and create a snapshot consistency group (CG) for the PG for unified management. </a:t>
            </a:r>
          </a:p>
          <a:p>
            <a:pPr lvl="0"/>
            <a:r>
              <a:rPr lang="en-US" altLang="zh-CN" dirty="0"/>
              <a:t>For details, see Huawei Data Storage Infocenter: </a:t>
            </a:r>
            <a:r>
              <a:rPr lang="en-US" altLang="zh-CN" sz="1100" b="0" i="0" kern="1200" baseline="0" dirty="0" smtClean="0">
                <a:solidFill>
                  <a:schemeClr val="tx1"/>
                </a:solidFill>
                <a:effectLst/>
                <a:latin typeface="Huawei Sans" panose="020C0503030203020204" pitchFamily="34" charset="0"/>
                <a:ea typeface="方正兰亭黑简体" panose="02000000000000000000" pitchFamily="2" charset="-122"/>
                <a:cs typeface="+mn-cs"/>
              </a:rPr>
              <a:t>http://support-it.huawei.com/storage/#/home</a:t>
            </a:r>
            <a:endParaRPr lang="en-US" altLang="zh-CN" dirty="0" smtClean="0">
              <a:latin typeface="Huawei Sans" panose="020C0503030203020204" pitchFamily="34" charset="0"/>
            </a:endParaRPr>
          </a:p>
        </p:txBody>
      </p:sp>
      <p:sp>
        <p:nvSpPr>
          <p:cNvPr id="5" name="幻灯片图像占位符 4"/>
          <p:cNvSpPr>
            <a:spLocks noGrp="1" noRot="1" noChangeAspect="1"/>
          </p:cNvSpPr>
          <p:nvPr>
            <p:ph type="sldImg"/>
          </p:nvPr>
        </p:nvSpPr>
        <p:spPr>
          <a:xfrm>
            <a:off x="584200" y="765175"/>
            <a:ext cx="5930900" cy="3336925"/>
          </a:xfrm>
        </p:spPr>
      </p:sp>
    </p:spTree>
    <p:extLst>
      <p:ext uri="{BB962C8B-B14F-4D97-AF65-F5344CB8AC3E}">
        <p14:creationId xmlns:p14="http://schemas.microsoft.com/office/powerpoint/2010/main" val="3631503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9500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8875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146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13143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For more information, log in to http://support-it.huawei.com/docs/zh-cn/dorado-v6.</a:t>
            </a:r>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51311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47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4047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HyperClone generates one or multiple copies of source data to achieve point-in-time backup, which can be used to restore the source data in the event of data corruption.</a:t>
            </a:r>
            <a:endParaRPr lang="zh-CN" altLang="en-US"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63134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Data analysis researches on a great amount of data to extract useful information, draw conclusions, and support decision-making. The analysis services use data on target LUNs to prevent the analysis and production services from</a:t>
            </a:r>
            <a:r>
              <a:rPr lang="en-US" altLang="zh-CN" baseline="0" dirty="0" smtClean="0"/>
              <a:t> competing for </a:t>
            </a:r>
            <a:r>
              <a:rPr lang="en-US" altLang="zh-CN" dirty="0" smtClean="0"/>
              <a:t>source LUN resources, ensuring system performance.</a:t>
            </a:r>
          </a:p>
          <a:p>
            <a:r>
              <a:rPr lang="en-US" altLang="zh-CN" dirty="0" smtClean="0"/>
              <a:t>HyperClone can create multiple copies of the same source </a:t>
            </a:r>
            <a:r>
              <a:rPr lang="en-US" altLang="zh-CN" noProof="0" dirty="0" smtClean="0"/>
              <a:t>LUN for </a:t>
            </a:r>
            <a:r>
              <a:rPr lang="en-US" altLang="zh-CN" dirty="0" smtClean="0"/>
              <a:t>multiple target LUNs</a:t>
            </a:r>
            <a:r>
              <a:rPr lang="en-US" altLang="zh-CN" noProof="0" dirty="0" smtClean="0"/>
              <a:t>.</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0208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9454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5794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With digitalization promoted in a wide range of industries, data has become critically important to the efficient operation of enterprises and public institutions, and users require increasingly higher data storage stability. Although many vendors can offer highly reliable storage devices, irrecoverable damage caused by natural disasters to production systems cannot be prevented.</a:t>
            </a:r>
          </a:p>
          <a:p>
            <a:pPr lvl="0"/>
            <a:r>
              <a:rPr lang="en-US" altLang="zh-CN" smtClean="0"/>
              <a:t>Note 1: A primary site is a production center that includes the primary storage system, application servers, and links.</a:t>
            </a:r>
          </a:p>
          <a:p>
            <a:pPr lvl="0"/>
            <a:r>
              <a:rPr lang="en-US" altLang="zh-CN" smtClean="0"/>
              <a:t>Note 2: A secondary site is a backup center that includes the secondary storage system, application servers, and links.</a:t>
            </a:r>
          </a:p>
          <a:p>
            <a:pPr lvl="0"/>
            <a:r>
              <a:rPr lang="en-US" altLang="zh-CN" smtClean="0"/>
              <a:t>Note 3: Unless otherwise specified, hosts mentioned in this document refer to application servers.</a:t>
            </a:r>
            <a:endParaRPr lang="zh-CN" altLang="en-US" noProof="0" smtClean="0"/>
          </a:p>
          <a:p>
            <a:pPr lvl="1"/>
            <a:endParaRPr lang="zh-CN" altLang="en-US" noProof="0"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91094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altLang="zh-CN" dirty="0" smtClean="0"/>
              <a:t>Recovery Point Objective (RPO): It refers to the minimum time period for recovering data upon a failure or disaster. Data can</a:t>
            </a:r>
            <a:r>
              <a:rPr lang="en-US" altLang="zh-CN" baseline="0" dirty="0" smtClean="0"/>
              <a:t> be restored to the point in time after a disaster occurs</a:t>
            </a:r>
            <a:r>
              <a:rPr lang="en-US" altLang="zh-CN" dirty="0" smtClean="0"/>
              <a:t>. It also refers to the tolerable amount of lost data. RPO indicates the timing period in asynchronous remote replication.</a:t>
            </a:r>
            <a:endParaRPr lang="zh-CN" altLang="en-US" dirty="0" smtClean="0"/>
          </a:p>
          <a:p>
            <a:r>
              <a:rPr lang="en-US" altLang="zh-CN" dirty="0" smtClean="0"/>
              <a:t>Recovery Time Objective (RTO): It refers to the maximum acceptable time period required to bring one or more applications and associated data back from an outage to a correct operational state. RTO uses the recovery time point as the objective and ensures that the standby host can take over services as quickly as possible. It also refers to the tolerable service interruption time. RTO of asynchronous remote replication depends on host services and fault scenarios.</a:t>
            </a:r>
          </a:p>
        </p:txBody>
      </p:sp>
    </p:spTree>
    <p:extLst>
      <p:ext uri="{BB962C8B-B14F-4D97-AF65-F5344CB8AC3E}">
        <p14:creationId xmlns:p14="http://schemas.microsoft.com/office/powerpoint/2010/main" val="3354652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9103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 pair refers to the data replication relationship between a primary LUN and a secondary LUN. In HyperReplication, data can be replicated only from the primary LUN to the secondary LUN through a remote replication link. Before the data synchronization, a pair is necessary for data replication between the primary and secondary LUNs. The pair relationship establishment is similar to the process of dialing a number to set up a connection between two phones. In configuring HyperReplication, a pair consists of a primary LUN on the primary storage system and a secondary LUN on the secondary storage system.</a:t>
            </a:r>
          </a:p>
          <a:p>
            <a:r>
              <a:rPr lang="en-US" altLang="zh-CN" dirty="0" smtClean="0"/>
              <a:t>A pair for HyperReplication: A pair is formed after HyperReplication is created. Multiple associated pairs can form a consistency group.</a:t>
            </a:r>
          </a:p>
          <a:p>
            <a:r>
              <a:rPr lang="en-US" altLang="zh-CN" dirty="0" smtClean="0"/>
              <a:t>Data synchronization: After the HyperReplication pair is created, data on the primary LUN is initially synchronized to the secondary LUN in full mode by manual or automatic manner. The incremental synchronization of data on the primary LUN is periodically performed on the secondary LUN.</a:t>
            </a:r>
          </a:p>
          <a:p>
            <a:r>
              <a:rPr lang="en-US" altLang="zh-CN" dirty="0" smtClean="0"/>
              <a:t>Service switchover:  Users can determine whether a primary/secondary switchover can be performed by viewing the data status. A new pair is formed by the primary-secondary switchover.</a:t>
            </a:r>
          </a:p>
          <a:p>
            <a:r>
              <a:rPr lang="en-US" altLang="zh-CN" dirty="0" smtClean="0"/>
              <a:t>Data recovery: Data on the secondary storage system is synchronized to the primary storage system. The old pair is recovered by the primary-secondary switchover.</a:t>
            </a:r>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37674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Description: If Initial Synchronization is set to "The data on primary and secondary resources is consistent and data synchronization is not required", a newly created remote replication pair is in the Normal state.</a:t>
            </a:r>
            <a:endParaRPr lang="zh-CN" altLang="en-US"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77150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sym typeface="Arial" panose="020B0604020202020204" pitchFamily="34" charset="0"/>
              </a:rPr>
              <a:t>Currently, Dorado V6 6.0.0 does not support s</a:t>
            </a:r>
            <a:r>
              <a:rPr lang="en-US" altLang="zh-CN" smtClean="0"/>
              <a:t>ynchronous remote replication.</a:t>
            </a:r>
            <a:endParaRPr lang="en-US" altLang="zh-CN" smtClean="0">
              <a:sym typeface="Arial" panose="020B0604020202020204" pitchFamily="34" charset="0"/>
            </a:endParaRPr>
          </a:p>
          <a:p>
            <a:r>
              <a:rPr lang="en-US" altLang="zh-CN" smtClean="0">
                <a:sym typeface="Arial" panose="020B0604020202020204" pitchFamily="34" charset="0"/>
              </a:rPr>
              <a:t>Key points: the read and write process of a</a:t>
            </a:r>
            <a:r>
              <a:rPr lang="en-US" altLang="zh-CN" smtClean="0"/>
              <a:t>synchronous remote replication</a:t>
            </a:r>
            <a:endParaRPr lang="en-US" altLang="zh-CN" smtClean="0">
              <a:sym typeface="Arial" panose="020B0604020202020204" pitchFamily="34" charset="0"/>
            </a:endParaRPr>
          </a:p>
          <a:p>
            <a:r>
              <a:rPr lang="en-US" altLang="zh-CN" smtClean="0">
                <a:sym typeface="Arial" panose="020B0604020202020204" pitchFamily="34" charset="0"/>
              </a:rPr>
              <a:t>A host delivers an I/O request to a cache.</a:t>
            </a:r>
          </a:p>
          <a:p>
            <a:r>
              <a:rPr lang="en-US" altLang="zh-CN" smtClean="0">
                <a:sym typeface="Arial" panose="020B0604020202020204" pitchFamily="34" charset="0"/>
              </a:rPr>
              <a:t>DCL records differences and writes data to the primary LUN.</a:t>
            </a:r>
          </a:p>
          <a:p>
            <a:r>
              <a:rPr lang="en-US" altLang="zh-CN" smtClean="0">
                <a:sym typeface="Arial" panose="020B0604020202020204" pitchFamily="34" charset="0"/>
              </a:rPr>
              <a:t>Snapshots of primary and secondary LUNs are activated.</a:t>
            </a:r>
          </a:p>
          <a:p>
            <a:r>
              <a:rPr lang="en-US" altLang="zh-CN" smtClean="0"/>
              <a:t>Incremental data of the primary LUN is synchronized to the secondary LUN.</a:t>
            </a:r>
            <a:endParaRPr lang="en-US" altLang="zh-CN" smtClean="0">
              <a:sym typeface="Arial" panose="020B0604020202020204" pitchFamily="34" charset="0"/>
            </a:endParaRPr>
          </a:p>
          <a:p>
            <a:r>
              <a:rPr lang="en-US" altLang="zh-CN" smtClean="0">
                <a:sym typeface="Arial" panose="020B0604020202020204" pitchFamily="34" charset="0"/>
              </a:rPr>
              <a:t>The storage system checks whether data differences are eliminated by DCL based on the write operation.</a:t>
            </a:r>
          </a:p>
          <a:p>
            <a:r>
              <a:rPr lang="en-US" altLang="zh-CN" smtClean="0">
                <a:sym typeface="Arial" panose="020B0604020202020204" pitchFamily="34" charset="0"/>
              </a:rPr>
              <a:t>The snapshot is stopped.</a:t>
            </a:r>
            <a:endParaRPr lang="en-US" altLang="zh-CN" smtClean="0"/>
          </a:p>
          <a:p>
            <a:r>
              <a:rPr lang="en-US" altLang="zh-CN" smtClean="0"/>
              <a:t>Logs of DCL are stored in four disks randomly selected by the storage system. Operation and execution logs are stored in the database of the system.</a:t>
            </a:r>
            <a:endParaRPr lang="zh-CN" altLang="zh-CN" smtClean="0"/>
          </a:p>
          <a:p>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7087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43879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When the primary site of HyperReplication suffers a disaster, the secondary site can quickly take over services to protect service continuity.</a:t>
            </a:r>
          </a:p>
          <a:p>
            <a:r>
              <a:rPr lang="en-US" altLang="zh-CN" dirty="0" smtClean="0"/>
              <a:t>HyperReplication not only implements remote data backup but also recovers services as soon as possible in the case of a disaster to maintain service continuity.</a:t>
            </a:r>
          </a:p>
          <a:p>
            <a:pPr lvl="0"/>
            <a:r>
              <a:rPr lang="en-US" altLang="zh-CN" dirty="0" smtClean="0"/>
              <a:t>Requirements for running services on the secondary storage system:</a:t>
            </a:r>
            <a:endParaRPr lang="zh-CN" altLang="en-US" dirty="0" smtClean="0"/>
          </a:p>
          <a:p>
            <a:pPr lvl="1"/>
            <a:r>
              <a:rPr lang="en-US" altLang="zh-CN" dirty="0" smtClean="0"/>
              <a:t>Before a disaster occurs, data in the primary LUN is consistent with that in the secondary LUN. If data in the secondary LUN is incomplete, services may fail to be switched.</a:t>
            </a:r>
            <a:endParaRPr lang="zh-CN" altLang="en-US" dirty="0" smtClean="0"/>
          </a:p>
          <a:p>
            <a:pPr lvl="1"/>
            <a:r>
              <a:rPr lang="en-US" altLang="zh-CN" dirty="0" smtClean="0"/>
              <a:t>Services on the production host have also been configured on the standby host.</a:t>
            </a:r>
          </a:p>
          <a:p>
            <a:pPr lvl="1"/>
            <a:r>
              <a:rPr lang="en-US" altLang="zh-CN" dirty="0" smtClean="0"/>
              <a:t>The secondary storage system allows a host to access a LUN in a LUN group mapped to the host.</a:t>
            </a:r>
          </a:p>
          <a:p>
            <a:pPr lvl="0"/>
            <a:r>
              <a:rPr lang="en-US" altLang="zh-CN" dirty="0" smtClean="0"/>
              <a:t>When a disaster occurs, the primary site is invalid, and the HyperReplication links between the primary and secondary LUNs are down. In this case, the administrator needs to manually set read/write permission of the secondary LUN to writable mode to implement the service switchover.</a:t>
            </a:r>
          </a:p>
          <a:p>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91849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After the primary site of HyperReplication fails, the secondary site temporarily takes over services of the primary site. When the primary site recovers, services are switched back.</a:t>
            </a:r>
            <a:endParaRPr lang="zh-CN" altLang="en-US" dirty="0" smtClean="0"/>
          </a:p>
          <a:p>
            <a:r>
              <a:rPr lang="en-US" altLang="zh-CN" dirty="0" smtClean="0"/>
              <a:t>After the primary site recovers from a disaster, it is required to rebuild a HyperReplication relationship between the primary and secondary storage systems and use data on the secondary site to recover data on the primary site.</a:t>
            </a:r>
          </a:p>
          <a:p>
            <a:r>
              <a:rPr lang="en-US" altLang="zh-CN" dirty="0" smtClean="0"/>
              <a:t>In an asynchronous remote replication scenario, the storage system performs data synchronization multiple times until the data difference between the primary and secondary LUN is small. Then, the storage system stops services and performs the last synchronization. In this way, no data is lost and service downtime is minimized.</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792284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r>
              <a:rPr lang="en-US" altLang="zh-CN" dirty="0" smtClean="0"/>
              <a:t>Disaster recovery at the primary site:</a:t>
            </a:r>
            <a:endParaRPr lang="zh-CN" altLang="en-US" dirty="0" smtClean="0"/>
          </a:p>
          <a:p>
            <a:pPr lvl="1"/>
            <a:r>
              <a:rPr lang="en-US" altLang="zh-CN" dirty="0" smtClean="0"/>
              <a:t>When the primary storage system recovers from a disaster, links between the primary and secondary sites are recovered.</a:t>
            </a:r>
          </a:p>
          <a:p>
            <a:pPr lvl="1"/>
            <a:r>
              <a:rPr lang="en-US" altLang="zh-CN" dirty="0" smtClean="0"/>
              <a:t>After the links are recovered, manually switch over the primary and secondary sites on the primary storage system to convert secondary LUNs into primary LUNs on the secondary storage system.</a:t>
            </a:r>
          </a:p>
          <a:p>
            <a:pPr lvl="0"/>
            <a:r>
              <a:rPr lang="en-US" altLang="zh-CN" dirty="0" smtClean="0"/>
              <a:t>Data recovery at the primary site:</a:t>
            </a:r>
          </a:p>
          <a:p>
            <a:pPr lvl="1"/>
            <a:r>
              <a:rPr lang="en-US" altLang="zh-CN" dirty="0" smtClean="0"/>
              <a:t>Enable protection for secondary resource and set the secondary LUN to read-only. </a:t>
            </a:r>
          </a:p>
          <a:p>
            <a:pPr lvl="1"/>
            <a:r>
              <a:rPr lang="en-US" altLang="zh-CN" dirty="0" smtClean="0"/>
              <a:t>Perform synchronization for multiple times during idle hours to copy data on the primary LUN to the secondary LUN.</a:t>
            </a:r>
          </a:p>
          <a:p>
            <a:pPr lvl="0"/>
            <a:r>
              <a:rPr lang="en-US" altLang="zh-CN" dirty="0" smtClean="0"/>
              <a:t>Service recovery on the primary site:</a:t>
            </a:r>
          </a:p>
          <a:p>
            <a:pPr lvl="1"/>
            <a:r>
              <a:rPr lang="en-US" altLang="zh-CN" dirty="0" smtClean="0"/>
              <a:t>Stop services at the secondary site. Start synchronization again to eliminate the difference between the two LUNs caused by host writes during the previous synchronization. </a:t>
            </a:r>
          </a:p>
          <a:p>
            <a:pPr lvl="1"/>
            <a:r>
              <a:rPr lang="en-US" altLang="zh-CN" dirty="0" smtClean="0"/>
              <a:t>Split the pair and set the secondary LUN to writable. Then perform a primary-secondary switchover to restore the pre-disaster pair.</a:t>
            </a:r>
          </a:p>
          <a:p>
            <a:pPr lvl="1"/>
            <a:r>
              <a:rPr lang="en-US" altLang="zh-CN" dirty="0" smtClean="0"/>
              <a:t>After the pair recovers, perform synchronization on the primary storage system and enable protection for secondary resource.</a:t>
            </a:r>
            <a:endParaRPr lang="zh-CN" altLang="en-US" dirty="0" smtClean="0"/>
          </a:p>
          <a:p>
            <a:pPr lvl="1"/>
            <a:endParaRPr lang="en-US" altLang="zh-CN" dirty="0" smtClean="0"/>
          </a:p>
          <a:p>
            <a:pPr lvl="1"/>
            <a:endParaRPr lang="en-US" altLang="zh-CN" dirty="0" smtClean="0"/>
          </a:p>
          <a:p>
            <a:pPr lvl="0"/>
            <a:endParaRPr lang="en-US" altLang="zh-CN" dirty="0" smtClean="0"/>
          </a:p>
          <a:p>
            <a:endParaRPr lang="zh-CN" altLang="en-US" dirty="0"/>
          </a:p>
        </p:txBody>
      </p:sp>
    </p:spTree>
    <p:extLst>
      <p:ext uri="{BB962C8B-B14F-4D97-AF65-F5344CB8AC3E}">
        <p14:creationId xmlns:p14="http://schemas.microsoft.com/office/powerpoint/2010/main" val="1437756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In medium- and large-size database applications, data, logs, and change records are stored in different but associated LUNs in the storage system. Data association among these LUNs is ensured by upper-layer services of hosts at the primary site. This association must be maintained when these LUNs are replicated to the secondary site. If the association is unavailable, DR and backup data of the secondary storage system cannot be used to recover services. In this case, HyperReplication pairs of these LUNs can be added to a consistency group. This slide introduces the consistency group function of HyperReplication by comparing and analyzing data invalidity of a storage system with a consistency group and a storage system without a consistency group.</a:t>
            </a:r>
            <a:endParaRPr lang="zh-CN" altLang="en-US" dirty="0" smtClean="0"/>
          </a:p>
          <a:p>
            <a:r>
              <a:rPr lang="en-US" altLang="zh-CN" dirty="0" smtClean="0"/>
              <a:t>By creating a consistency group, users can perform synchronization, splitting, and primary-secondary switchovers for a single HyperReplication pair or for multiple HyperReplication pairs in a consistency group.  Note the following when creating a </a:t>
            </a:r>
            <a:r>
              <a:rPr lang="en-US" altLang="zh-CN" dirty="0" err="1" smtClean="0"/>
              <a:t>HyperReplication</a:t>
            </a:r>
            <a:r>
              <a:rPr lang="en-US" altLang="zh-CN" dirty="0" smtClean="0"/>
              <a:t> consistency group:</a:t>
            </a:r>
            <a:endParaRPr lang="zh-CN" altLang="en-US" dirty="0" smtClean="0"/>
          </a:p>
          <a:p>
            <a:pPr lvl="1"/>
            <a:r>
              <a:rPr lang="en-US" altLang="zh-CN" dirty="0" smtClean="0"/>
              <a:t>HyperReplication pairs can only be added to a consistency group on the primary storage system, and all secondary LUNs of HyperReplication pairs must lie in the same remote storage system. </a:t>
            </a:r>
            <a:endParaRPr lang="zh-CN" altLang="en-US" dirty="0" smtClean="0"/>
          </a:p>
          <a:p>
            <a:pPr lvl="1"/>
            <a:r>
              <a:rPr lang="en-US" altLang="zh-CN" dirty="0" smtClean="0"/>
              <a:t>LUNs of different HyperReplication pairs in a consistency group can lie in different working controllers.</a:t>
            </a:r>
            <a:endParaRPr lang="zh-CN" altLang="en-US" dirty="0" smtClean="0"/>
          </a:p>
          <a:p>
            <a:pPr lvl="1"/>
            <a:r>
              <a:rPr lang="en-US" altLang="zh-CN" dirty="0" smtClean="0"/>
              <a:t>HyperReplication pairs in a consistency group must belong to the same replication mode.</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79982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This solution belongs to Huawei Business Continuity and Disaster Recovery Solution. In the Disaster Recovery Data Center Solution (Geo-Redundant Mode), three data centers coexist. The continuity of core services can be ensured when two data centers are damaged, remarkably improving availability of the disaster recovery solution. The primary site, intra-city DR center, and inter-city DR center are the three data centers in the solution.</a:t>
            </a:r>
          </a:p>
          <a:p>
            <a:pPr lvl="1"/>
            <a:r>
              <a:rPr lang="en-US" altLang="zh-CN" dirty="0" smtClean="0"/>
              <a:t>Primary site provides services externally.</a:t>
            </a:r>
            <a:endParaRPr lang="zh-CN" altLang="en-US" dirty="0" smtClean="0"/>
          </a:p>
          <a:p>
            <a:pPr lvl="1"/>
            <a:r>
              <a:rPr lang="en-US" altLang="zh-CN" dirty="0" smtClean="0"/>
              <a:t>Intra-city DR center</a:t>
            </a:r>
            <a:r>
              <a:rPr lang="en-US" altLang="zh-CN" baseline="0" dirty="0" smtClean="0"/>
              <a:t> </a:t>
            </a:r>
            <a:r>
              <a:rPr lang="en-US" altLang="zh-CN" dirty="0" smtClean="0"/>
              <a:t>locates at a place dozens of kilometers away from the primary site. Fiber Channel network–based direct connection is recommended. Synchronous replication is implemented, which is level-1 disaster recovery protection of the geo-redundant solution.</a:t>
            </a:r>
            <a:endParaRPr lang="zh-CN" altLang="en-US" dirty="0" smtClean="0"/>
          </a:p>
          <a:p>
            <a:pPr lvl="1"/>
            <a:r>
              <a:rPr lang="en-US" altLang="zh-CN" dirty="0" smtClean="0"/>
              <a:t>Inter-city DR center locates at a place hundreds of or thousands of kilometers away from the primary site to cope with regional disasters. Periodic asynchronous replication DR is implemented, which is level-2 DR protection of the geo-redundant solution.</a:t>
            </a:r>
            <a:endParaRPr lang="zh-CN" altLang="en-US" dirty="0" smtClean="0"/>
          </a:p>
          <a:p>
            <a:pPr lvl="0"/>
            <a:r>
              <a:rPr lang="en-US" altLang="zh-CN" dirty="0" smtClean="0"/>
              <a:t>Geo-redundancy can be used when you want to take multi-protection for data and services in the primary site.</a:t>
            </a:r>
            <a:endParaRPr lang="zh-CN" altLang="en-US" dirty="0" smtClean="0"/>
          </a:p>
          <a:p>
            <a:pPr lvl="1"/>
            <a:r>
              <a:rPr lang="en-US" altLang="zh-CN" dirty="0" smtClean="0"/>
              <a:t>Service DR:  If a disaster occurs in the primary site, the intra-city DR center can quickly take over services. If disasters occur in both the primary site and the intra-city DR center, the inter-city DR center can restore production services using data copies. In this way, service continuity is ensured to the maximum.</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46638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Functions of HyperReplication are as follows:</a:t>
            </a:r>
          </a:p>
          <a:p>
            <a:r>
              <a:rPr lang="en-US" altLang="zh-CN" dirty="0" smtClean="0"/>
              <a:t>Collecting data from n (a number) service sites to the central DR and backup site, taking a snapshot of a secondary LUN, and mapping the secondary LUN to a host. The snapshot can be used for data analysis and data mining.</a:t>
            </a:r>
          </a:p>
          <a:p>
            <a:r>
              <a:rPr lang="en-US" altLang="zh-CN" dirty="0" smtClean="0"/>
              <a:t>Allowing the central DR and backup site to take over services temporarily when any service site (01 to n) has a disaster and switching back services when the site recovers.</a:t>
            </a:r>
          </a:p>
          <a:p>
            <a:r>
              <a:rPr lang="en-US" altLang="zh-CN" dirty="0" smtClean="0"/>
              <a:t>Performing replication tasks (using the asynchronous remote replication mode) from service site 02 to the central DR and backup site, which is 500 km away from service site 02.</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91696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Deploy the BCManager eReplication host in the DR center and install BCManager eReplication Server on the host. Install BCManager eReplication Agent on the service and standby host in the primary site. </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10903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30672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42205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485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26305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Active-active storage design of HyperMetro:</a:t>
            </a:r>
          </a:p>
          <a:p>
            <a:pPr lvl="1"/>
            <a:r>
              <a:rPr lang="en-US" altLang="zh-CN" dirty="0" smtClean="0"/>
              <a:t>A-A structure: Active-active LUNs are readable and writable in both data centers and data is synchronized in real time.</a:t>
            </a:r>
            <a:endParaRPr lang="zh-CN" altLang="en-US" dirty="0" smtClean="0"/>
          </a:p>
          <a:p>
            <a:pPr lvl="1"/>
            <a:r>
              <a:rPr lang="en-US" altLang="zh-CN" dirty="0" smtClean="0"/>
              <a:t>High-reliability design: The double-arbitration mechanism and cross-DC bad block repair improve system reliability.</a:t>
            </a:r>
            <a:endParaRPr lang="zh-CN" altLang="en-US" dirty="0" smtClean="0"/>
          </a:p>
          <a:p>
            <a:pPr lvl="1"/>
            <a:r>
              <a:rPr lang="en-US" altLang="zh-CN" dirty="0" smtClean="0"/>
              <a:t>High-performance design: Multiple performance tuning measures are provided, reducing latency of interactions between two data centers and improving service performance by 30%.</a:t>
            </a:r>
          </a:p>
          <a:p>
            <a:pPr lvl="1"/>
            <a:r>
              <a:rPr lang="en-US" altLang="zh-CN" dirty="0" smtClean="0"/>
              <a:t>Flexible scalability design: Heterogeneous storage arrays, snapshot, and remote replication interworking are supported. The Disaster Recovery Data Center Solution (Active-Active Data Center) can be expanded to the Disaster Recovery Data Center Solution (Geo-Redundant).</a:t>
            </a:r>
            <a:endParaRPr lang="zh-CN" altLang="en-US"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88174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08193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When no quorum server is configured or the quorum server is inaccessible, HyperMetro works in static priority mode. When an arbitration occurs, the preferred site wins the arbitration and provides services. </a:t>
            </a:r>
            <a:endParaRPr lang="zh-CN" altLang="en-US" dirty="0" smtClean="0"/>
          </a:p>
          <a:p>
            <a:pPr lvl="1"/>
            <a:r>
              <a:rPr lang="en-US" altLang="zh-CN" dirty="0" smtClean="0"/>
              <a:t>If the links between the storage arrays are down or the non-preferred site breaks down, LUNs at the preferred site continue providing Metro services and the LUNs at the non-preferred site stop.</a:t>
            </a:r>
          </a:p>
          <a:p>
            <a:pPr lvl="1"/>
            <a:r>
              <a:rPr lang="en-US" altLang="zh-CN" dirty="0" smtClean="0"/>
              <a:t>When the preferred site is faulty, the non-preferred site cannot automatically take over HyperMetro services. As a result, the services stop and you need to forcibly start the non-preferred site to provide services for the host.</a:t>
            </a:r>
            <a:endParaRPr lang="zh-CN" altLang="en-US"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81282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An independent physical server or VM is used as the quorum server. It is recommended that the quorum server be deployed at a dedicated site that is in a different fault domain from the two DCs. In this way, when a disaster occurs in the single data center, the quorum server still works.</a:t>
            </a:r>
            <a:endParaRPr lang="zh-CN" altLang="en-US" dirty="0" smtClean="0"/>
          </a:p>
          <a:p>
            <a:r>
              <a:rPr lang="en-US" altLang="zh-CN" dirty="0" smtClean="0"/>
              <a:t>In quorum server mode, in the event of a DC failure or disconnection between the storage systems, each storage system sends an arbitration request to the quorum server, and only the winner continues providing services. The preferred site takes precedence in arbitration.</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9532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r>
              <a:rPr lang="en-US" altLang="zh-CN" dirty="0" smtClean="0"/>
              <a:t>Other faulty types and arbitration results:</a:t>
            </a:r>
          </a:p>
          <a:p>
            <a:pPr lvl="1"/>
            <a:r>
              <a:rPr lang="en-US" altLang="zh-CN" dirty="0" smtClean="0"/>
              <a:t>Links between storage systems are down and the quorum server fails (example of the storage system in data center A): The HyperMetro pair is in the normal status. The host can access the other storage system. </a:t>
            </a:r>
          </a:p>
          <a:p>
            <a:pPr lvl="1"/>
            <a:r>
              <a:rPr lang="en-US" altLang="zh-CN" dirty="0" smtClean="0"/>
              <a:t>Links between a storage and the quorum server and the host are down concurrently (example of the storage system in data center A): The HyperMetro pair is in the normal status. The host can access the other storage system. </a:t>
            </a:r>
            <a:endParaRPr lang="zh-CN" altLang="en-US" dirty="0" smtClean="0"/>
          </a:p>
          <a:p>
            <a:pPr lvl="1"/>
            <a:r>
              <a:rPr lang="en-US" altLang="zh-CN" dirty="0" smtClean="0"/>
              <a:t>Replication links between storage arrays are down and links between the host and the non-preferred site (data center B) are down concurrently: The HyperMetro pair is in the </a:t>
            </a:r>
            <a:r>
              <a:rPr lang="en-US" altLang="zh-CN" b="1" dirty="0" smtClean="0"/>
              <a:t>To be synchronized</a:t>
            </a:r>
            <a:r>
              <a:rPr lang="en-US" altLang="zh-CN" dirty="0" smtClean="0"/>
              <a:t> state. LUNs in data center B stop services.</a:t>
            </a:r>
            <a:endParaRPr lang="zh-CN" altLang="en-US" dirty="0" smtClean="0"/>
          </a:p>
          <a:p>
            <a:pPr lvl="1"/>
            <a:r>
              <a:rPr lang="en-US" altLang="zh-CN" dirty="0" smtClean="0"/>
              <a:t>After replicate links between storage arrays are down, Links between a storage system and the host and the quorum server are concurrently down again (example of the storage system in data center A: The HyperMetro pair is in the </a:t>
            </a:r>
            <a:r>
              <a:rPr lang="en-US" altLang="zh-CN" b="1" dirty="0" smtClean="0"/>
              <a:t>To be synchronized </a:t>
            </a:r>
            <a:r>
              <a:rPr lang="en-US" altLang="zh-CN" dirty="0" smtClean="0"/>
              <a:t>state. The HyperMetro service is interrupted.</a:t>
            </a:r>
            <a:endParaRPr lang="zh-CN" altLang="en-US" dirty="0" smtClean="0"/>
          </a:p>
          <a:p>
            <a:pPr lvl="1"/>
            <a:r>
              <a:rPr lang="en-US" altLang="zh-CN" dirty="0" smtClean="0"/>
              <a:t>One storage array is faulty and it is disconnected from the host. In addition, the links between the quorum server and the other storage array are down (example of the storage system in data center A): The HyperMetro pair is in the </a:t>
            </a:r>
            <a:r>
              <a:rPr lang="en-US" altLang="zh-CN" b="1" dirty="0" smtClean="0"/>
              <a:t>To be synchronized</a:t>
            </a:r>
            <a:r>
              <a:rPr lang="en-US" altLang="zh-CN" dirty="0" smtClean="0"/>
              <a:t> state. Data center A is faulty and LUNs in data center B stop services.</a:t>
            </a:r>
            <a:endParaRPr lang="zh-CN" altLang="en-US" dirty="0" smtClean="0"/>
          </a:p>
          <a:p>
            <a:endParaRPr lang="zh-CN" altLang="en-US" dirty="0" smtClean="0"/>
          </a:p>
          <a:p>
            <a:endParaRPr lang="zh-CN" altLang="en-US" dirty="0" smtClean="0"/>
          </a:p>
          <a:p>
            <a:endParaRPr lang="zh-CN" altLang="en-US" dirty="0"/>
          </a:p>
        </p:txBody>
      </p:sp>
    </p:spTree>
    <p:extLst>
      <p:ext uri="{BB962C8B-B14F-4D97-AF65-F5344CB8AC3E}">
        <p14:creationId xmlns:p14="http://schemas.microsoft.com/office/powerpoint/2010/main" val="556321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Dual-Write Principle</a:t>
            </a:r>
          </a:p>
          <a:p>
            <a:pPr lvl="1"/>
            <a:r>
              <a:rPr lang="en-US" altLang="zh-CN" smtClean="0"/>
              <a:t>A host delivers an I/O write request.</a:t>
            </a:r>
            <a:endParaRPr lang="zh-CN" altLang="en-US" smtClean="0"/>
          </a:p>
          <a:p>
            <a:pPr lvl="1"/>
            <a:r>
              <a:rPr lang="en-US" altLang="zh-CN" smtClean="0"/>
              <a:t>A distributed lock is applied.</a:t>
            </a:r>
            <a:endParaRPr lang="zh-CN" altLang="en-US" smtClean="0"/>
          </a:p>
          <a:p>
            <a:pPr lvl="1"/>
            <a:r>
              <a:rPr lang="en-US" altLang="zh-CN" smtClean="0"/>
              <a:t>The local storage array writes data to the local cache and sends the write request to the remote storage array.</a:t>
            </a:r>
            <a:endParaRPr lang="zh-CN" altLang="en-US" smtClean="0"/>
          </a:p>
          <a:p>
            <a:pPr lvl="1"/>
            <a:r>
              <a:rPr lang="en-US" altLang="zh-CN" smtClean="0"/>
              <a:t>The data is written into the local cache and remote storage array successfully. The remote storage array returns a write success message to the local storage array.</a:t>
            </a:r>
            <a:endParaRPr lang="zh-CN" altLang="en-US" smtClean="0"/>
          </a:p>
          <a:p>
            <a:pPr lvl="1"/>
            <a:r>
              <a:rPr lang="en-US" altLang="zh-CN" smtClean="0"/>
              <a:t>The data is written into both the local and remote storage arrays successfully and the storage arrays return a write success message to the host.</a:t>
            </a:r>
            <a:endParaRPr lang="zh-CN" altLang="en-US"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52934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Data consistency at the application layer: Cross–data center databases, applications deployed in a cluster, and shared storage architecture</a:t>
            </a:r>
            <a:endParaRPr lang="zh-CN" altLang="en-US" dirty="0" smtClean="0"/>
          </a:p>
          <a:p>
            <a:r>
              <a:rPr lang="en-US" altLang="zh-CN" dirty="0" smtClean="0"/>
              <a:t>Dual-write of I/Os, real-time data consistency</a:t>
            </a:r>
            <a:endParaRPr lang="zh-CN" altLang="en-US" dirty="0" smtClean="0"/>
          </a:p>
          <a:p>
            <a:r>
              <a:rPr lang="en-US" altLang="zh-CN" dirty="0" smtClean="0"/>
              <a:t>Data consistency at the storage layer</a:t>
            </a:r>
            <a:endParaRPr lang="zh-CN" altLang="en-US" dirty="0" smtClean="0"/>
          </a:p>
          <a:p>
            <a:r>
              <a:rPr lang="en-US" altLang="zh-CN" dirty="0" smtClean="0"/>
              <a:t>Dual-write of I/Os ensures consistent data.</a:t>
            </a:r>
            <a:endParaRPr lang="zh-CN" altLang="en-US" dirty="0" smtClean="0"/>
          </a:p>
          <a:p>
            <a:r>
              <a:rPr lang="en-US" altLang="zh-CN" dirty="0" smtClean="0"/>
              <a:t>In normal conditions, the application I/Os that are delivered are concurrently written into both storage arrays, ensuring data consistency between the two storage arrays.</a:t>
            </a:r>
            <a:endParaRPr lang="zh-CN" altLang="en-US" dirty="0" smtClean="0"/>
          </a:p>
          <a:p>
            <a:r>
              <a:rPr lang="en-US" altLang="zh-CN" dirty="0" smtClean="0"/>
              <a:t>Differential data recording upon the breakdown of a single storage array</a:t>
            </a:r>
            <a:endParaRPr lang="zh-CN" altLang="en-US" dirty="0" smtClean="0"/>
          </a:p>
          <a:p>
            <a:r>
              <a:rPr lang="en-US" altLang="zh-CN" dirty="0" smtClean="0"/>
              <a:t>If a storage array breaks down, data is written into the other storage array that is working properly and data changes are recorded in a data change log (DCL). After the storage array is recovered and connected to the system again, the data changes in the DCL are written into the storage array in incremental mode.</a:t>
            </a:r>
            <a:endParaRPr lang="zh-CN" altLang="en-US" dirty="0" smtClean="0"/>
          </a:p>
          <a:p>
            <a:r>
              <a:rPr lang="en-US" altLang="zh-CN" dirty="0" smtClean="0"/>
              <a:t>Distributed lock management (DLM): Only one host is allowed to write data to a storage address at a time when multiple hosts are accessing the address simultaneously. This ensures data consistency.</a:t>
            </a:r>
            <a:endParaRPr lang="zh-CN" altLang="en-US" dirty="0" smtClean="0"/>
          </a:p>
          <a:p>
            <a:endParaRPr 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97050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1201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02608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3754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Purposes of a snapshot:</a:t>
            </a:r>
          </a:p>
          <a:p>
            <a:pPr lvl="1"/>
            <a:r>
              <a:rPr lang="en-US" altLang="zh-CN" smtClean="0"/>
              <a:t>Backup and archiving: A snapshot can be used to serve as a data source for backup and archiving.</a:t>
            </a:r>
          </a:p>
          <a:p>
            <a:pPr lvl="1"/>
            <a:r>
              <a:rPr lang="en-US" altLang="zh-CN" smtClean="0"/>
              <a:t>Quick recovery: A snapshot flexibly and frequently generates recovery points in time for data on storage devices, enabling fast data recovery when necessary.</a:t>
            </a:r>
          </a:p>
          <a:p>
            <a:pPr lvl="1"/>
            <a:r>
              <a:rPr lang="en-US" altLang="zh-CN" smtClean="0"/>
              <a:t>Instant generation: A snapshot is instantaneously generated without interrupting host services. It is a data duplicate of the source LUN at a specific point in time.</a:t>
            </a:r>
            <a:endParaRPr lang="zh-CN" altLang="en-US" smtClean="0"/>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81797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pPr marL="0" indent="0">
              <a:buNone/>
            </a:pPr>
            <a:endParaRPr lang="zh-CN" altLang="en-US" dirty="0"/>
          </a:p>
        </p:txBody>
      </p:sp>
    </p:spTree>
    <p:extLst>
      <p:ext uri="{BB962C8B-B14F-4D97-AF65-F5344CB8AC3E}">
        <p14:creationId xmlns:p14="http://schemas.microsoft.com/office/powerpoint/2010/main" val="35872486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Answers:</a:t>
            </a:r>
          </a:p>
          <a:p>
            <a:pPr lvl="1"/>
            <a:r>
              <a:rPr lang="en-US" altLang="zh-CN" dirty="0" smtClean="0"/>
              <a:t>T</a:t>
            </a:r>
          </a:p>
          <a:p>
            <a:pPr lvl="1"/>
            <a:r>
              <a:rPr lang="en-US" altLang="zh-CN" dirty="0" smtClean="0"/>
              <a:t>AB</a:t>
            </a:r>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3200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smtClean="0"/>
              <a:t>Answers:</a:t>
            </a:r>
          </a:p>
          <a:p>
            <a:pPr lvl="1"/>
            <a:r>
              <a:rPr lang="en-US" altLang="zh-CN" smtClean="0"/>
              <a:t>AC</a:t>
            </a:r>
          </a:p>
          <a:p>
            <a:endParaRPr lang="zh-CN" altLang="en-US"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16755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80760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90264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390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Common snapshot terms:</a:t>
            </a:r>
          </a:p>
          <a:p>
            <a:pPr lvl="1"/>
            <a:r>
              <a:rPr lang="en-US" altLang="zh-CN" dirty="0" smtClean="0"/>
              <a:t>Source volume: A volume that stores the source data of a snapshot. It is presented as a LUN to users.</a:t>
            </a:r>
          </a:p>
          <a:p>
            <a:pPr lvl="1"/>
            <a:r>
              <a:rPr lang="en-US" altLang="zh-CN" dirty="0" smtClean="0"/>
              <a:t>Snapshot volume: A data copy logically generated after a virtual snapshot is created for a source LUN. It is presented as a LUN to users.</a:t>
            </a:r>
          </a:p>
          <a:p>
            <a:pPr lvl="1"/>
            <a:r>
              <a:rPr lang="en-US" altLang="zh-CN" dirty="0" smtClean="0"/>
              <a:t>Redirect on write: When data is modified, new space is allocated to new data. After the new data has been written successfully, the original space is released.</a:t>
            </a:r>
          </a:p>
          <a:p>
            <a:pPr lvl="1"/>
            <a:r>
              <a:rPr lang="en-US" altLang="zh-CN" dirty="0" smtClean="0"/>
              <a:t>Snapshot rollback: Data of a snapshot LUN is copied to the source LUN. In this way, data of the source LUN is recovered to state at the point in time when the snapshot LUN was activated.</a:t>
            </a:r>
            <a:endParaRPr lang="zh-CN" altLang="zh-CN" dirty="0" smtClean="0"/>
          </a:p>
          <a:p>
            <a:pPr lvl="1"/>
            <a:r>
              <a:rPr lang="en-US" altLang="zh-CN" dirty="0" smtClean="0"/>
              <a:t>Inactive: A snapshot is unavailable. The opposite status is activated.</a:t>
            </a:r>
            <a:endParaRPr lang="zh-CN" altLang="zh-CN" dirty="0" smtClean="0"/>
          </a:p>
          <a:p>
            <a:endParaRPr 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4002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919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9171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9334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xmlns=""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2457576218"/>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077613">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296489894"/>
              </p:ext>
            </p:extLst>
          </p:nvPr>
        </p:nvGraphicFramePr>
        <p:xfrm>
          <a:off x="1007533" y="2680416"/>
          <a:ext cx="1017714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02328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xmlns=""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xmlns=""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xmlns=""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xmlns=""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54.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ctrTitle"/>
          </p:nvPr>
        </p:nvSpPr>
        <p:spPr/>
        <p:txBody>
          <a:bodyPr wrap="square">
            <a:noAutofit/>
          </a:bodyPr>
          <a:lstStyle/>
          <a:p>
            <a:r>
              <a:rPr lang="en-US" dirty="0" smtClean="0">
                <a:sym typeface="Huawei Sans" panose="020C0503030203020204" pitchFamily="34" charset="0"/>
              </a:rPr>
              <a:t>Storage Data Protection Technologies and Applications</a:t>
            </a:r>
            <a:endParaRPr lang="en-US" altLang="zh-CN" dirty="0">
              <a:sym typeface="Huawei Sans" panose="020C0503030203020204" pitchFamily="34" charset="0"/>
            </a:endParaRPr>
          </a:p>
        </p:txBody>
      </p:sp>
    </p:spTree>
    <p:extLst>
      <p:ext uri="{BB962C8B-B14F-4D97-AF65-F5344CB8AC3E}">
        <p14:creationId xmlns:p14="http://schemas.microsoft.com/office/powerpoint/2010/main" val="163680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Key Technologies of HyperSnap: Duplicate</a:t>
            </a:r>
            <a:endParaRPr lang="en-US" altLang="zh-CN" dirty="0">
              <a:sym typeface="Huawei Sans" panose="020C0503030203020204" pitchFamily="34" charset="0"/>
            </a:endParaRPr>
          </a:p>
        </p:txBody>
      </p:sp>
      <p:sp>
        <p:nvSpPr>
          <p:cNvPr id="108" name="矩形标注 107"/>
          <p:cNvSpPr/>
          <p:nvPr/>
        </p:nvSpPr>
        <p:spPr bwMode="auto">
          <a:xfrm>
            <a:off x="5551839" y="4073143"/>
            <a:ext cx="2979814" cy="847199"/>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Text Box 49"/>
          <p:cNvSpPr txBox="1">
            <a:spLocks noChangeArrowheads="1"/>
          </p:cNvSpPr>
          <p:nvPr/>
        </p:nvSpPr>
        <p:spPr bwMode="auto">
          <a:xfrm>
            <a:off x="5532723" y="4177529"/>
            <a:ext cx="3263973" cy="1003303"/>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pPr>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Snapshots are</a:t>
            </a: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6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virtual</a:t>
            </a: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so they can be duplicated quickly.</a:t>
            </a:r>
          </a:p>
          <a:p>
            <a:pPr defTabSz="801688"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2" name="组合 41"/>
          <p:cNvGrpSpPr/>
          <p:nvPr/>
        </p:nvGrpSpPr>
        <p:grpSpPr>
          <a:xfrm>
            <a:off x="1659797" y="2080925"/>
            <a:ext cx="2851800" cy="2649266"/>
            <a:chOff x="1659797" y="2080925"/>
            <a:chExt cx="2851800" cy="2649266"/>
          </a:xfrm>
        </p:grpSpPr>
        <p:grpSp>
          <p:nvGrpSpPr>
            <p:cNvPr id="116" name="Group 3"/>
            <p:cNvGrpSpPr>
              <a:grpSpLocks/>
            </p:cNvGrpSpPr>
            <p:nvPr/>
          </p:nvGrpSpPr>
          <p:grpSpPr bwMode="auto">
            <a:xfrm>
              <a:off x="1787082" y="2533302"/>
              <a:ext cx="504825" cy="719138"/>
              <a:chOff x="2976" y="3264"/>
              <a:chExt cx="720" cy="577"/>
            </a:xfrm>
            <a:solidFill>
              <a:srgbClr val="94DAE2"/>
            </a:solidFill>
          </p:grpSpPr>
          <p:grpSp>
            <p:nvGrpSpPr>
              <p:cNvPr id="199" name="Group 4"/>
              <p:cNvGrpSpPr>
                <a:grpSpLocks/>
              </p:cNvGrpSpPr>
              <p:nvPr/>
            </p:nvGrpSpPr>
            <p:grpSpPr bwMode="auto">
              <a:xfrm>
                <a:off x="2976" y="3616"/>
                <a:ext cx="720" cy="225"/>
                <a:chOff x="2304" y="2166"/>
                <a:chExt cx="288" cy="90"/>
              </a:xfrm>
              <a:grpFill/>
            </p:grpSpPr>
            <p:sp>
              <p:nvSpPr>
                <p:cNvPr id="215"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6"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0" name="Group 7"/>
              <p:cNvGrpSpPr>
                <a:grpSpLocks/>
              </p:cNvGrpSpPr>
              <p:nvPr/>
            </p:nvGrpSpPr>
            <p:grpSpPr bwMode="auto">
              <a:xfrm>
                <a:off x="2976" y="3552"/>
                <a:ext cx="720" cy="225"/>
                <a:chOff x="2304" y="2166"/>
                <a:chExt cx="288" cy="90"/>
              </a:xfrm>
              <a:grpFill/>
            </p:grpSpPr>
            <p:sp>
              <p:nvSpPr>
                <p:cNvPr id="213"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4"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1" name="Group 10"/>
              <p:cNvGrpSpPr>
                <a:grpSpLocks/>
              </p:cNvGrpSpPr>
              <p:nvPr/>
            </p:nvGrpSpPr>
            <p:grpSpPr bwMode="auto">
              <a:xfrm>
                <a:off x="2976" y="3489"/>
                <a:ext cx="720" cy="225"/>
                <a:chOff x="2304" y="2166"/>
                <a:chExt cx="288" cy="90"/>
              </a:xfrm>
              <a:grpFill/>
            </p:grpSpPr>
            <p:sp>
              <p:nvSpPr>
                <p:cNvPr id="211"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2"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2" name="Group 13"/>
              <p:cNvGrpSpPr>
                <a:grpSpLocks/>
              </p:cNvGrpSpPr>
              <p:nvPr/>
            </p:nvGrpSpPr>
            <p:grpSpPr bwMode="auto">
              <a:xfrm>
                <a:off x="2976" y="3419"/>
                <a:ext cx="720" cy="225"/>
                <a:chOff x="2304" y="2166"/>
                <a:chExt cx="288" cy="90"/>
              </a:xfrm>
              <a:grpFill/>
            </p:grpSpPr>
            <p:sp>
              <p:nvSpPr>
                <p:cNvPr id="209"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0"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3" name="Group 16"/>
              <p:cNvGrpSpPr>
                <a:grpSpLocks/>
              </p:cNvGrpSpPr>
              <p:nvPr/>
            </p:nvGrpSpPr>
            <p:grpSpPr bwMode="auto">
              <a:xfrm>
                <a:off x="2976" y="3349"/>
                <a:ext cx="720" cy="225"/>
                <a:chOff x="2304" y="2166"/>
                <a:chExt cx="288" cy="90"/>
              </a:xfrm>
              <a:grpFill/>
            </p:grpSpPr>
            <p:sp>
              <p:nvSpPr>
                <p:cNvPr id="207"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8"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4" name="Group 19"/>
              <p:cNvGrpSpPr>
                <a:grpSpLocks/>
              </p:cNvGrpSpPr>
              <p:nvPr/>
            </p:nvGrpSpPr>
            <p:grpSpPr bwMode="auto">
              <a:xfrm>
                <a:off x="2976" y="3264"/>
                <a:ext cx="720" cy="225"/>
                <a:chOff x="2304" y="2112"/>
                <a:chExt cx="288" cy="90"/>
              </a:xfrm>
              <a:grpFill/>
            </p:grpSpPr>
            <p:sp>
              <p:nvSpPr>
                <p:cNvPr id="205"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6"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7" name="Group 22"/>
            <p:cNvGrpSpPr>
              <a:grpSpLocks/>
            </p:cNvGrpSpPr>
            <p:nvPr/>
          </p:nvGrpSpPr>
          <p:grpSpPr bwMode="auto">
            <a:xfrm>
              <a:off x="2939607" y="2531715"/>
              <a:ext cx="504825" cy="719137"/>
              <a:chOff x="2784" y="96"/>
              <a:chExt cx="336" cy="311"/>
            </a:xfrm>
            <a:solidFill>
              <a:srgbClr val="FEEEC1"/>
            </a:solidFill>
          </p:grpSpPr>
          <p:grpSp>
            <p:nvGrpSpPr>
              <p:cNvPr id="182" name="Group 23"/>
              <p:cNvGrpSpPr>
                <a:grpSpLocks/>
              </p:cNvGrpSpPr>
              <p:nvPr/>
            </p:nvGrpSpPr>
            <p:grpSpPr bwMode="auto">
              <a:xfrm>
                <a:off x="2784" y="276"/>
                <a:ext cx="336" cy="131"/>
                <a:chOff x="2784" y="240"/>
                <a:chExt cx="336" cy="131"/>
              </a:xfrm>
              <a:grpFill/>
            </p:grpSpPr>
            <p:sp>
              <p:nvSpPr>
                <p:cNvPr id="197"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8"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3" name="Group 26"/>
              <p:cNvGrpSpPr>
                <a:grpSpLocks/>
              </p:cNvGrpSpPr>
              <p:nvPr/>
            </p:nvGrpSpPr>
            <p:grpSpPr bwMode="auto">
              <a:xfrm>
                <a:off x="2784" y="240"/>
                <a:ext cx="336" cy="131"/>
                <a:chOff x="2784" y="240"/>
                <a:chExt cx="336" cy="131"/>
              </a:xfrm>
              <a:grpFill/>
            </p:grpSpPr>
            <p:sp>
              <p:nvSpPr>
                <p:cNvPr id="195"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6"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4" name="Group 29"/>
              <p:cNvGrpSpPr>
                <a:grpSpLocks/>
              </p:cNvGrpSpPr>
              <p:nvPr/>
            </p:nvGrpSpPr>
            <p:grpSpPr bwMode="auto">
              <a:xfrm>
                <a:off x="2784" y="208"/>
                <a:ext cx="336" cy="131"/>
                <a:chOff x="2784" y="240"/>
                <a:chExt cx="336" cy="131"/>
              </a:xfrm>
              <a:grpFill/>
            </p:grpSpPr>
            <p:sp>
              <p:nvSpPr>
                <p:cNvPr id="193"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4"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5" name="Group 32"/>
              <p:cNvGrpSpPr>
                <a:grpSpLocks/>
              </p:cNvGrpSpPr>
              <p:nvPr/>
            </p:nvGrpSpPr>
            <p:grpSpPr bwMode="auto">
              <a:xfrm>
                <a:off x="2784" y="172"/>
                <a:ext cx="336" cy="131"/>
                <a:chOff x="2784" y="240"/>
                <a:chExt cx="336" cy="131"/>
              </a:xfrm>
              <a:grpFill/>
            </p:grpSpPr>
            <p:sp>
              <p:nvSpPr>
                <p:cNvPr id="191"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2"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6" name="Group 35"/>
              <p:cNvGrpSpPr>
                <a:grpSpLocks/>
              </p:cNvGrpSpPr>
              <p:nvPr/>
            </p:nvGrpSpPr>
            <p:grpSpPr bwMode="auto">
              <a:xfrm>
                <a:off x="2784" y="136"/>
                <a:ext cx="336" cy="131"/>
                <a:chOff x="2784" y="240"/>
                <a:chExt cx="336" cy="131"/>
              </a:xfrm>
              <a:grpFill/>
            </p:grpSpPr>
            <p:sp>
              <p:nvSpPr>
                <p:cNvPr id="189"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0"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87"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8"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8" name="Text Box 50"/>
            <p:cNvSpPr txBox="1">
              <a:spLocks noChangeArrowheads="1"/>
            </p:cNvSpPr>
            <p:nvPr/>
          </p:nvSpPr>
          <p:spPr bwMode="auto">
            <a:xfrm>
              <a:off x="2939966" y="2853915"/>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grpSp>
          <p:nvGrpSpPr>
            <p:cNvPr id="119" name="Group 51"/>
            <p:cNvGrpSpPr>
              <a:grpSpLocks/>
            </p:cNvGrpSpPr>
            <p:nvPr/>
          </p:nvGrpSpPr>
          <p:grpSpPr bwMode="auto">
            <a:xfrm>
              <a:off x="2111874" y="4006291"/>
              <a:ext cx="504825" cy="719137"/>
              <a:chOff x="2784" y="96"/>
              <a:chExt cx="336" cy="311"/>
            </a:xfrm>
            <a:solidFill>
              <a:srgbClr val="FEEEC1"/>
            </a:solidFill>
          </p:grpSpPr>
          <p:grpSp>
            <p:nvGrpSpPr>
              <p:cNvPr id="165" name="Group 52"/>
              <p:cNvGrpSpPr>
                <a:grpSpLocks/>
              </p:cNvGrpSpPr>
              <p:nvPr/>
            </p:nvGrpSpPr>
            <p:grpSpPr bwMode="auto">
              <a:xfrm>
                <a:off x="2784" y="276"/>
                <a:ext cx="336" cy="131"/>
                <a:chOff x="2784" y="240"/>
                <a:chExt cx="336" cy="131"/>
              </a:xfrm>
              <a:grpFill/>
            </p:grpSpPr>
            <p:sp>
              <p:nvSpPr>
                <p:cNvPr id="180" name="Oval 5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Oval 5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6" name="Group 55"/>
              <p:cNvGrpSpPr>
                <a:grpSpLocks/>
              </p:cNvGrpSpPr>
              <p:nvPr/>
            </p:nvGrpSpPr>
            <p:grpSpPr bwMode="auto">
              <a:xfrm>
                <a:off x="2784" y="240"/>
                <a:ext cx="336" cy="131"/>
                <a:chOff x="2784" y="240"/>
                <a:chExt cx="336" cy="131"/>
              </a:xfrm>
              <a:grpFill/>
            </p:grpSpPr>
            <p:sp>
              <p:nvSpPr>
                <p:cNvPr id="178" name="Oval 5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9" name="Oval 5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7" name="Group 58"/>
              <p:cNvGrpSpPr>
                <a:grpSpLocks/>
              </p:cNvGrpSpPr>
              <p:nvPr/>
            </p:nvGrpSpPr>
            <p:grpSpPr bwMode="auto">
              <a:xfrm>
                <a:off x="2784" y="208"/>
                <a:ext cx="336" cy="131"/>
                <a:chOff x="2784" y="240"/>
                <a:chExt cx="336" cy="131"/>
              </a:xfrm>
              <a:grpFill/>
            </p:grpSpPr>
            <p:sp>
              <p:nvSpPr>
                <p:cNvPr id="176" name="Oval 5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7" name="Oval 6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8" name="Group 61"/>
              <p:cNvGrpSpPr>
                <a:grpSpLocks/>
              </p:cNvGrpSpPr>
              <p:nvPr/>
            </p:nvGrpSpPr>
            <p:grpSpPr bwMode="auto">
              <a:xfrm>
                <a:off x="2784" y="172"/>
                <a:ext cx="336" cy="131"/>
                <a:chOff x="2784" y="240"/>
                <a:chExt cx="336" cy="131"/>
              </a:xfrm>
              <a:grpFill/>
            </p:grpSpPr>
            <p:sp>
              <p:nvSpPr>
                <p:cNvPr id="174" name="Oval 6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5" name="Oval 6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9" name="Group 64"/>
              <p:cNvGrpSpPr>
                <a:grpSpLocks/>
              </p:cNvGrpSpPr>
              <p:nvPr/>
            </p:nvGrpSpPr>
            <p:grpSpPr bwMode="auto">
              <a:xfrm>
                <a:off x="2784" y="136"/>
                <a:ext cx="336" cy="131"/>
                <a:chOff x="2784" y="240"/>
                <a:chExt cx="336" cy="131"/>
              </a:xfrm>
              <a:grpFill/>
            </p:grpSpPr>
            <p:sp>
              <p:nvSpPr>
                <p:cNvPr id="172" name="Oval 6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3" name="Oval 6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0" name="Oval 6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1" name="Oval 6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0" name="Text Box 69"/>
            <p:cNvSpPr txBox="1">
              <a:spLocks noChangeArrowheads="1"/>
            </p:cNvSpPr>
            <p:nvPr/>
          </p:nvSpPr>
          <p:spPr bwMode="auto">
            <a:xfrm>
              <a:off x="2120369" y="432821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1" name="Line 70"/>
            <p:cNvSpPr>
              <a:spLocks noChangeShapeType="1"/>
            </p:cNvSpPr>
            <p:nvPr/>
          </p:nvSpPr>
          <p:spPr bwMode="auto">
            <a:xfrm flipH="1">
              <a:off x="2399905" y="3290031"/>
              <a:ext cx="756084" cy="721667"/>
            </a:xfrm>
            <a:prstGeom prst="line">
              <a:avLst/>
            </a:prstGeom>
            <a:noFill/>
            <a:ln w="9525">
              <a:solidFill>
                <a:schemeClr val="tx1"/>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2" name="Group 71"/>
            <p:cNvGrpSpPr>
              <a:grpSpLocks/>
            </p:cNvGrpSpPr>
            <p:nvPr/>
          </p:nvGrpSpPr>
          <p:grpSpPr bwMode="auto">
            <a:xfrm>
              <a:off x="3056436" y="4011053"/>
              <a:ext cx="504825" cy="719138"/>
              <a:chOff x="2784" y="96"/>
              <a:chExt cx="336" cy="311"/>
            </a:xfrm>
            <a:solidFill>
              <a:srgbClr val="FEEEC1"/>
            </a:solidFill>
          </p:grpSpPr>
          <p:grpSp>
            <p:nvGrpSpPr>
              <p:cNvPr id="148" name="Group 72"/>
              <p:cNvGrpSpPr>
                <a:grpSpLocks/>
              </p:cNvGrpSpPr>
              <p:nvPr/>
            </p:nvGrpSpPr>
            <p:grpSpPr bwMode="auto">
              <a:xfrm>
                <a:off x="2784" y="276"/>
                <a:ext cx="336" cy="131"/>
                <a:chOff x="2784" y="240"/>
                <a:chExt cx="336" cy="131"/>
              </a:xfrm>
              <a:grpFill/>
            </p:grpSpPr>
            <p:sp>
              <p:nvSpPr>
                <p:cNvPr id="163" name="Oval 7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Oval 7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9" name="Group 75"/>
              <p:cNvGrpSpPr>
                <a:grpSpLocks/>
              </p:cNvGrpSpPr>
              <p:nvPr/>
            </p:nvGrpSpPr>
            <p:grpSpPr bwMode="auto">
              <a:xfrm>
                <a:off x="2784" y="240"/>
                <a:ext cx="336" cy="131"/>
                <a:chOff x="2784" y="240"/>
                <a:chExt cx="336" cy="131"/>
              </a:xfrm>
              <a:grpFill/>
            </p:grpSpPr>
            <p:sp>
              <p:nvSpPr>
                <p:cNvPr id="161" name="Oval 7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Oval 7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0" name="Group 78"/>
              <p:cNvGrpSpPr>
                <a:grpSpLocks/>
              </p:cNvGrpSpPr>
              <p:nvPr/>
            </p:nvGrpSpPr>
            <p:grpSpPr bwMode="auto">
              <a:xfrm>
                <a:off x="2784" y="208"/>
                <a:ext cx="336" cy="131"/>
                <a:chOff x="2784" y="240"/>
                <a:chExt cx="336" cy="131"/>
              </a:xfrm>
              <a:grpFill/>
            </p:grpSpPr>
            <p:sp>
              <p:nvSpPr>
                <p:cNvPr id="159" name="Oval 7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Oval 8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1" name="Group 81"/>
              <p:cNvGrpSpPr>
                <a:grpSpLocks/>
              </p:cNvGrpSpPr>
              <p:nvPr/>
            </p:nvGrpSpPr>
            <p:grpSpPr bwMode="auto">
              <a:xfrm>
                <a:off x="2784" y="172"/>
                <a:ext cx="336" cy="131"/>
                <a:chOff x="2784" y="240"/>
                <a:chExt cx="336" cy="131"/>
              </a:xfrm>
              <a:grpFill/>
            </p:grpSpPr>
            <p:sp>
              <p:nvSpPr>
                <p:cNvPr id="157" name="Oval 8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8" name="Oval 8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2" name="Group 84"/>
              <p:cNvGrpSpPr>
                <a:grpSpLocks/>
              </p:cNvGrpSpPr>
              <p:nvPr/>
            </p:nvGrpSpPr>
            <p:grpSpPr bwMode="auto">
              <a:xfrm>
                <a:off x="2784" y="136"/>
                <a:ext cx="336" cy="131"/>
                <a:chOff x="2784" y="240"/>
                <a:chExt cx="336" cy="131"/>
              </a:xfrm>
              <a:grpFill/>
            </p:grpSpPr>
            <p:sp>
              <p:nvSpPr>
                <p:cNvPr id="155" name="Oval 8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Oval 8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3" name="Oval 8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4" name="Oval 8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3" name="Text Box 89"/>
            <p:cNvSpPr txBox="1">
              <a:spLocks noChangeArrowheads="1"/>
            </p:cNvSpPr>
            <p:nvPr/>
          </p:nvSpPr>
          <p:spPr bwMode="auto">
            <a:xfrm>
              <a:off x="3056473" y="432821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4" name="Line 90"/>
            <p:cNvSpPr>
              <a:spLocks noChangeShapeType="1"/>
            </p:cNvSpPr>
            <p:nvPr/>
          </p:nvSpPr>
          <p:spPr bwMode="auto">
            <a:xfrm>
              <a:off x="3228533" y="3252440"/>
              <a:ext cx="35470" cy="757671"/>
            </a:xfrm>
            <a:prstGeom prst="line">
              <a:avLst/>
            </a:prstGeom>
            <a:noFill/>
            <a:ln w="9525">
              <a:solidFill>
                <a:schemeClr val="tx1"/>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5" name="Group 91"/>
            <p:cNvGrpSpPr>
              <a:grpSpLocks/>
            </p:cNvGrpSpPr>
            <p:nvPr/>
          </p:nvGrpSpPr>
          <p:grpSpPr bwMode="auto">
            <a:xfrm>
              <a:off x="3985124" y="4011053"/>
              <a:ext cx="504825" cy="719138"/>
              <a:chOff x="2784" y="96"/>
              <a:chExt cx="336" cy="311"/>
            </a:xfrm>
            <a:solidFill>
              <a:srgbClr val="FEEEC1"/>
            </a:solidFill>
          </p:grpSpPr>
          <p:grpSp>
            <p:nvGrpSpPr>
              <p:cNvPr id="131" name="Group 92"/>
              <p:cNvGrpSpPr>
                <a:grpSpLocks/>
              </p:cNvGrpSpPr>
              <p:nvPr/>
            </p:nvGrpSpPr>
            <p:grpSpPr bwMode="auto">
              <a:xfrm>
                <a:off x="2784" y="276"/>
                <a:ext cx="336" cy="131"/>
                <a:chOff x="2784" y="240"/>
                <a:chExt cx="336" cy="131"/>
              </a:xfrm>
              <a:grpFill/>
            </p:grpSpPr>
            <p:sp>
              <p:nvSpPr>
                <p:cNvPr id="146" name="Oval 9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Oval 9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2" name="Group 95"/>
              <p:cNvGrpSpPr>
                <a:grpSpLocks/>
              </p:cNvGrpSpPr>
              <p:nvPr/>
            </p:nvGrpSpPr>
            <p:grpSpPr bwMode="auto">
              <a:xfrm>
                <a:off x="2784" y="240"/>
                <a:ext cx="336" cy="131"/>
                <a:chOff x="2784" y="240"/>
                <a:chExt cx="336" cy="131"/>
              </a:xfrm>
              <a:grpFill/>
            </p:grpSpPr>
            <p:sp>
              <p:nvSpPr>
                <p:cNvPr id="144" name="Oval 9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Oval 9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3" name="Group 98"/>
              <p:cNvGrpSpPr>
                <a:grpSpLocks/>
              </p:cNvGrpSpPr>
              <p:nvPr/>
            </p:nvGrpSpPr>
            <p:grpSpPr bwMode="auto">
              <a:xfrm>
                <a:off x="2784" y="208"/>
                <a:ext cx="336" cy="131"/>
                <a:chOff x="2784" y="240"/>
                <a:chExt cx="336" cy="131"/>
              </a:xfrm>
              <a:grpFill/>
            </p:grpSpPr>
            <p:sp>
              <p:nvSpPr>
                <p:cNvPr id="142" name="Oval 99"/>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Oval 100"/>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4" name="Group 101"/>
              <p:cNvGrpSpPr>
                <a:grpSpLocks/>
              </p:cNvGrpSpPr>
              <p:nvPr/>
            </p:nvGrpSpPr>
            <p:grpSpPr bwMode="auto">
              <a:xfrm>
                <a:off x="2784" y="172"/>
                <a:ext cx="336" cy="131"/>
                <a:chOff x="2784" y="240"/>
                <a:chExt cx="336" cy="131"/>
              </a:xfrm>
              <a:grpFill/>
            </p:grpSpPr>
            <p:sp>
              <p:nvSpPr>
                <p:cNvPr id="140" name="Oval 102"/>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Oval 103"/>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5" name="Group 104"/>
              <p:cNvGrpSpPr>
                <a:grpSpLocks/>
              </p:cNvGrpSpPr>
              <p:nvPr/>
            </p:nvGrpSpPr>
            <p:grpSpPr bwMode="auto">
              <a:xfrm>
                <a:off x="2784" y="136"/>
                <a:ext cx="336" cy="131"/>
                <a:chOff x="2784" y="240"/>
                <a:chExt cx="336" cy="131"/>
              </a:xfrm>
              <a:grpFill/>
            </p:grpSpPr>
            <p:sp>
              <p:nvSpPr>
                <p:cNvPr id="138" name="Oval 105"/>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Oval 106"/>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6" name="Oval 107"/>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7" name="Oval 108"/>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6" name="Text Box 109"/>
            <p:cNvSpPr txBox="1">
              <a:spLocks noChangeArrowheads="1"/>
            </p:cNvSpPr>
            <p:nvPr/>
          </p:nvSpPr>
          <p:spPr bwMode="auto">
            <a:xfrm>
              <a:off x="3992577" y="432821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7" name="Line 110"/>
            <p:cNvSpPr>
              <a:spLocks noChangeShapeType="1"/>
            </p:cNvSpPr>
            <p:nvPr/>
          </p:nvSpPr>
          <p:spPr bwMode="auto">
            <a:xfrm>
              <a:off x="3336011" y="3290030"/>
              <a:ext cx="900100" cy="756085"/>
            </a:xfrm>
            <a:prstGeom prst="line">
              <a:avLst/>
            </a:prstGeom>
            <a:noFill/>
            <a:ln w="9525">
              <a:solidFill>
                <a:schemeClr val="tx1"/>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8" name="直接箭头连接符 127"/>
            <p:cNvCxnSpPr>
              <a:stCxn id="213" idx="6"/>
              <a:endCxn id="118" idx="1"/>
            </p:cNvCxnSpPr>
            <p:nvPr/>
          </p:nvCxnSpPr>
          <p:spPr>
            <a:xfrm flipV="1">
              <a:off x="2291907" y="3001624"/>
              <a:ext cx="648059" cy="37069"/>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Line 70"/>
            <p:cNvSpPr>
              <a:spLocks noChangeShapeType="1"/>
            </p:cNvSpPr>
            <p:nvPr/>
          </p:nvSpPr>
          <p:spPr bwMode="auto">
            <a:xfrm flipH="1">
              <a:off x="2399905" y="3290031"/>
              <a:ext cx="756084" cy="721667"/>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Line 90"/>
            <p:cNvSpPr>
              <a:spLocks noChangeShapeType="1"/>
            </p:cNvSpPr>
            <p:nvPr/>
          </p:nvSpPr>
          <p:spPr bwMode="auto">
            <a:xfrm>
              <a:off x="3228533" y="3252440"/>
              <a:ext cx="35470" cy="757671"/>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Line 110"/>
            <p:cNvSpPr>
              <a:spLocks noChangeShapeType="1"/>
            </p:cNvSpPr>
            <p:nvPr/>
          </p:nvSpPr>
          <p:spPr bwMode="auto">
            <a:xfrm>
              <a:off x="3336011" y="3290030"/>
              <a:ext cx="900100" cy="756085"/>
            </a:xfrm>
            <a:prstGeom prst="line">
              <a:avLst/>
            </a:prstGeom>
            <a:noFill/>
            <a:ln w="9525">
              <a:solidFill>
                <a:schemeClr val="tx1"/>
              </a:solidFill>
              <a:prstDash val="dash"/>
              <a:round/>
              <a:headEnd/>
              <a:tailEnd type="triangle" w="med" len="med"/>
            </a:ln>
          </p:spPr>
          <p:txBody>
            <a:bodyPr wrap="square" anchor="ctr">
              <a:noAutofit/>
            </a:bodyPr>
            <a:lstStyle/>
            <a:p>
              <a:pPr defTabSz="914400" fontAlgn="ctr">
                <a:spcBef>
                  <a:spcPct val="0"/>
                </a:spcBef>
                <a:spcAft>
                  <a:spcPct val="0"/>
                </a:spcAft>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TextBox 103"/>
            <p:cNvSpPr txBox="1"/>
            <p:nvPr/>
          </p:nvSpPr>
          <p:spPr>
            <a:xfrm>
              <a:off x="1659797" y="2080925"/>
              <a:ext cx="759393" cy="553470"/>
            </a:xfrm>
            <a:prstGeom prst="rect">
              <a:avLst/>
            </a:prstGeom>
            <a:noFill/>
          </p:spPr>
          <p:txBody>
            <a:bodyPr wrap="square" rtlCol="0">
              <a:noAutofit/>
            </a:bodyPr>
            <a:lstStyle/>
            <a:p>
              <a:pPr algn="ctr" defTabSz="914400" fontAlgn="ctr">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Source volume</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TextBox 104"/>
            <p:cNvSpPr txBox="1"/>
            <p:nvPr/>
          </p:nvSpPr>
          <p:spPr>
            <a:xfrm>
              <a:off x="2747751" y="2286757"/>
              <a:ext cx="903449" cy="461665"/>
            </a:xfrm>
            <a:prstGeom prst="rect">
              <a:avLst/>
            </a:prstGeom>
            <a:noFill/>
          </p:spPr>
          <p:txBody>
            <a:bodyPr wrap="square" rtlCol="0">
              <a:noAutofit/>
            </a:bodyPr>
            <a:lstStyle/>
            <a:p>
              <a:pPr algn="ctr" defTabSz="914400" fontAlgn="ctr">
                <a:spcBef>
                  <a:spcPct val="0"/>
                </a:spcBef>
                <a:spcAft>
                  <a:spcPct val="0"/>
                </a:spcAft>
              </a:pP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Snapshot</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1" name="组合 110"/>
          <p:cNvGrpSpPr/>
          <p:nvPr/>
        </p:nvGrpSpPr>
        <p:grpSpPr>
          <a:xfrm>
            <a:off x="5610822" y="1736812"/>
            <a:ext cx="2979814" cy="881859"/>
            <a:chOff x="4855050" y="1491131"/>
            <a:chExt cx="2979814" cy="895278"/>
          </a:xfrm>
        </p:grpSpPr>
        <p:sp>
          <p:nvSpPr>
            <p:cNvPr id="112" name="矩形标注 111"/>
            <p:cNvSpPr/>
            <p:nvPr/>
          </p:nvSpPr>
          <p:spPr bwMode="auto">
            <a:xfrm>
              <a:off x="4855050" y="1491131"/>
              <a:ext cx="2979814" cy="895278"/>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Text Box 48"/>
            <p:cNvSpPr txBox="1">
              <a:spLocks noChangeArrowheads="1"/>
            </p:cNvSpPr>
            <p:nvPr/>
          </p:nvSpPr>
          <p:spPr bwMode="auto">
            <a:xfrm>
              <a:off x="4915057" y="1971925"/>
              <a:ext cx="2757789" cy="268666"/>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buSzPct val="60000"/>
              </a:pP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14" name="矩形 113"/>
          <p:cNvSpPr/>
          <p:nvPr/>
        </p:nvSpPr>
        <p:spPr>
          <a:xfrm>
            <a:off x="5607607" y="1761779"/>
            <a:ext cx="2983029" cy="338554"/>
          </a:xfrm>
          <a:prstGeom prst="rect">
            <a:avLst/>
          </a:prstGeom>
        </p:spPr>
        <p:txBody>
          <a:bodyPr wrap="square">
            <a:noAutofit/>
          </a:bodyPr>
          <a:lstStyle/>
          <a:p>
            <a:pPr defTabSz="801688" fontAlgn="ctr">
              <a:spcBef>
                <a:spcPct val="0"/>
              </a:spcBef>
              <a:spcAft>
                <a:spcPct val="0"/>
              </a:spcAft>
              <a:buSzPct val="60000"/>
            </a:pPr>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How can I obtain</a:t>
            </a: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6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multiple duplicates of</a:t>
            </a:r>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the same snapshot?</a:t>
            </a:r>
            <a:endPar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9" name="组合 128"/>
          <p:cNvGrpSpPr>
            <a:grpSpLocks noChangeAspect="1"/>
          </p:cNvGrpSpPr>
          <p:nvPr/>
        </p:nvGrpSpPr>
        <p:grpSpPr>
          <a:xfrm>
            <a:off x="9332642" y="4429578"/>
            <a:ext cx="1152241" cy="1080000"/>
            <a:chOff x="5173663" y="2378076"/>
            <a:chExt cx="506412" cy="474662"/>
          </a:xfrm>
          <a:solidFill>
            <a:schemeClr val="tx1">
              <a:lumMod val="65000"/>
              <a:lumOff val="35000"/>
            </a:schemeClr>
          </a:solidFill>
        </p:grpSpPr>
        <p:sp>
          <p:nvSpPr>
            <p:cNvPr id="130" name="Freeform 127"/>
            <p:cNvSpPr>
              <a:spLocks noEditPoints="1"/>
            </p:cNvSpPr>
            <p:nvPr/>
          </p:nvSpPr>
          <p:spPr bwMode="auto">
            <a:xfrm>
              <a:off x="5384800" y="2378076"/>
              <a:ext cx="212725" cy="212725"/>
            </a:xfrm>
            <a:custGeom>
              <a:avLst/>
              <a:gdLst>
                <a:gd name="T0" fmla="*/ 125 w 249"/>
                <a:gd name="T1" fmla="*/ 24 h 249"/>
                <a:gd name="T2" fmla="*/ 125 w 249"/>
                <a:gd name="T3" fmla="*/ 24 h 249"/>
                <a:gd name="T4" fmla="*/ 25 w 249"/>
                <a:gd name="T5" fmla="*/ 124 h 249"/>
                <a:gd name="T6" fmla="*/ 125 w 249"/>
                <a:gd name="T7" fmla="*/ 224 h 249"/>
                <a:gd name="T8" fmla="*/ 225 w 249"/>
                <a:gd name="T9" fmla="*/ 124 h 249"/>
                <a:gd name="T10" fmla="*/ 125 w 249"/>
                <a:gd name="T11" fmla="*/ 24 h 249"/>
                <a:gd name="T12" fmla="*/ 125 w 249"/>
                <a:gd name="T13" fmla="*/ 249 h 249"/>
                <a:gd name="T14" fmla="*/ 125 w 249"/>
                <a:gd name="T15" fmla="*/ 249 h 249"/>
                <a:gd name="T16" fmla="*/ 0 w 249"/>
                <a:gd name="T17" fmla="*/ 124 h 249"/>
                <a:gd name="T18" fmla="*/ 125 w 249"/>
                <a:gd name="T19" fmla="*/ 0 h 249"/>
                <a:gd name="T20" fmla="*/ 249 w 249"/>
                <a:gd name="T21" fmla="*/ 124 h 249"/>
                <a:gd name="T22" fmla="*/ 125 w 249"/>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49">
                  <a:moveTo>
                    <a:pt x="125" y="24"/>
                  </a:moveTo>
                  <a:lnTo>
                    <a:pt x="125" y="24"/>
                  </a:lnTo>
                  <a:cubicBezTo>
                    <a:pt x="70" y="24"/>
                    <a:pt x="25" y="69"/>
                    <a:pt x="25" y="124"/>
                  </a:cubicBezTo>
                  <a:cubicBezTo>
                    <a:pt x="25" y="179"/>
                    <a:pt x="70" y="224"/>
                    <a:pt x="125" y="224"/>
                  </a:cubicBezTo>
                  <a:cubicBezTo>
                    <a:pt x="180" y="224"/>
                    <a:pt x="225" y="179"/>
                    <a:pt x="225" y="124"/>
                  </a:cubicBezTo>
                  <a:cubicBezTo>
                    <a:pt x="225" y="69"/>
                    <a:pt x="180" y="24"/>
                    <a:pt x="125" y="24"/>
                  </a:cubicBezTo>
                  <a:close/>
                  <a:moveTo>
                    <a:pt x="125" y="249"/>
                  </a:moveTo>
                  <a:lnTo>
                    <a:pt x="125" y="249"/>
                  </a:lnTo>
                  <a:cubicBezTo>
                    <a:pt x="56" y="249"/>
                    <a:pt x="0" y="193"/>
                    <a:pt x="0" y="124"/>
                  </a:cubicBezTo>
                  <a:cubicBezTo>
                    <a:pt x="0" y="56"/>
                    <a:pt x="56" y="0"/>
                    <a:pt x="125" y="0"/>
                  </a:cubicBezTo>
                  <a:cubicBezTo>
                    <a:pt x="194" y="0"/>
                    <a:pt x="249" y="56"/>
                    <a:pt x="249" y="124"/>
                  </a:cubicBezTo>
                  <a:cubicBezTo>
                    <a:pt x="249" y="193"/>
                    <a:pt x="194" y="249"/>
                    <a:pt x="125" y="249"/>
                  </a:cubicBezTo>
                  <a:close/>
                </a:path>
              </a:pathLst>
            </a:custGeom>
            <a:grpFill/>
            <a:ln w="0">
              <a:noFill/>
              <a:prstDash val="solid"/>
              <a:round/>
              <a:headEnd/>
              <a:tailEnd/>
            </a:ln>
          </p:spPr>
          <p:txBody>
            <a:bodyPr/>
            <a:lstStyle/>
            <a:p>
              <a:pPr defTabSz="543689">
                <a:defRPr/>
              </a:pPr>
              <a:endParaRPr lang="zh-CN" altLang="en-US" sz="3201"/>
            </a:p>
          </p:txBody>
        </p:sp>
        <p:sp>
          <p:nvSpPr>
            <p:cNvPr id="217" name="Freeform 128"/>
            <p:cNvSpPr>
              <a:spLocks noEditPoints="1"/>
            </p:cNvSpPr>
            <p:nvPr/>
          </p:nvSpPr>
          <p:spPr bwMode="auto">
            <a:xfrm>
              <a:off x="5189538" y="2625726"/>
              <a:ext cx="200025" cy="142875"/>
            </a:xfrm>
            <a:custGeom>
              <a:avLst/>
              <a:gdLst>
                <a:gd name="T0" fmla="*/ 19 w 235"/>
                <a:gd name="T1" fmla="*/ 147 h 167"/>
                <a:gd name="T2" fmla="*/ 19 w 235"/>
                <a:gd name="T3" fmla="*/ 147 h 167"/>
                <a:gd name="T4" fmla="*/ 215 w 235"/>
                <a:gd name="T5" fmla="*/ 147 h 167"/>
                <a:gd name="T6" fmla="*/ 215 w 235"/>
                <a:gd name="T7" fmla="*/ 19 h 167"/>
                <a:gd name="T8" fmla="*/ 19 w 235"/>
                <a:gd name="T9" fmla="*/ 19 h 167"/>
                <a:gd name="T10" fmla="*/ 19 w 235"/>
                <a:gd name="T11" fmla="*/ 147 h 167"/>
                <a:gd name="T12" fmla="*/ 225 w 235"/>
                <a:gd name="T13" fmla="*/ 167 h 167"/>
                <a:gd name="T14" fmla="*/ 225 w 235"/>
                <a:gd name="T15" fmla="*/ 167 h 167"/>
                <a:gd name="T16" fmla="*/ 9 w 235"/>
                <a:gd name="T17" fmla="*/ 167 h 167"/>
                <a:gd name="T18" fmla="*/ 0 w 235"/>
                <a:gd name="T19" fmla="*/ 157 h 167"/>
                <a:gd name="T20" fmla="*/ 0 w 235"/>
                <a:gd name="T21" fmla="*/ 10 h 167"/>
                <a:gd name="T22" fmla="*/ 9 w 235"/>
                <a:gd name="T23" fmla="*/ 0 h 167"/>
                <a:gd name="T24" fmla="*/ 225 w 235"/>
                <a:gd name="T25" fmla="*/ 0 h 167"/>
                <a:gd name="T26" fmla="*/ 235 w 235"/>
                <a:gd name="T27" fmla="*/ 10 h 167"/>
                <a:gd name="T28" fmla="*/ 235 w 235"/>
                <a:gd name="T29" fmla="*/ 157 h 167"/>
                <a:gd name="T30" fmla="*/ 225 w 235"/>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67">
                  <a:moveTo>
                    <a:pt x="19" y="147"/>
                  </a:moveTo>
                  <a:lnTo>
                    <a:pt x="19" y="147"/>
                  </a:lnTo>
                  <a:lnTo>
                    <a:pt x="215" y="147"/>
                  </a:lnTo>
                  <a:lnTo>
                    <a:pt x="215" y="19"/>
                  </a:lnTo>
                  <a:lnTo>
                    <a:pt x="19" y="19"/>
                  </a:lnTo>
                  <a:lnTo>
                    <a:pt x="19" y="147"/>
                  </a:lnTo>
                  <a:close/>
                  <a:moveTo>
                    <a:pt x="225" y="167"/>
                  </a:moveTo>
                  <a:lnTo>
                    <a:pt x="225" y="167"/>
                  </a:lnTo>
                  <a:lnTo>
                    <a:pt x="9" y="167"/>
                  </a:lnTo>
                  <a:cubicBezTo>
                    <a:pt x="4" y="167"/>
                    <a:pt x="0" y="163"/>
                    <a:pt x="0" y="157"/>
                  </a:cubicBezTo>
                  <a:lnTo>
                    <a:pt x="0" y="10"/>
                  </a:lnTo>
                  <a:cubicBezTo>
                    <a:pt x="0" y="4"/>
                    <a:pt x="4" y="0"/>
                    <a:pt x="9" y="0"/>
                  </a:cubicBezTo>
                  <a:lnTo>
                    <a:pt x="225" y="0"/>
                  </a:lnTo>
                  <a:cubicBezTo>
                    <a:pt x="230" y="0"/>
                    <a:pt x="235" y="4"/>
                    <a:pt x="235" y="10"/>
                  </a:cubicBezTo>
                  <a:lnTo>
                    <a:pt x="235" y="157"/>
                  </a:lnTo>
                  <a:cubicBezTo>
                    <a:pt x="235" y="163"/>
                    <a:pt x="230" y="167"/>
                    <a:pt x="225" y="167"/>
                  </a:cubicBezTo>
                  <a:close/>
                </a:path>
              </a:pathLst>
            </a:custGeom>
            <a:grpFill/>
            <a:ln w="0">
              <a:noFill/>
              <a:prstDash val="solid"/>
              <a:round/>
              <a:headEnd/>
              <a:tailEnd/>
            </a:ln>
          </p:spPr>
          <p:txBody>
            <a:bodyPr/>
            <a:lstStyle/>
            <a:p>
              <a:pPr defTabSz="543689">
                <a:defRPr/>
              </a:pPr>
              <a:endParaRPr lang="zh-CN" altLang="en-US" sz="3201"/>
            </a:p>
          </p:txBody>
        </p:sp>
        <p:sp>
          <p:nvSpPr>
            <p:cNvPr id="218" name="Freeform 129"/>
            <p:cNvSpPr>
              <a:spLocks/>
            </p:cNvSpPr>
            <p:nvPr/>
          </p:nvSpPr>
          <p:spPr bwMode="auto">
            <a:xfrm>
              <a:off x="5173663" y="2778126"/>
              <a:ext cx="231775" cy="28575"/>
            </a:xfrm>
            <a:custGeom>
              <a:avLst/>
              <a:gdLst>
                <a:gd name="T0" fmla="*/ 244 w 272"/>
                <a:gd name="T1" fmla="*/ 0 h 34"/>
                <a:gd name="T2" fmla="*/ 244 w 272"/>
                <a:gd name="T3" fmla="*/ 0 h 34"/>
                <a:gd name="T4" fmla="*/ 19 w 272"/>
                <a:gd name="T5" fmla="*/ 0 h 34"/>
                <a:gd name="T6" fmla="*/ 0 w 272"/>
                <a:gd name="T7" fmla="*/ 18 h 34"/>
                <a:gd name="T8" fmla="*/ 0 w 272"/>
                <a:gd name="T9" fmla="*/ 34 h 34"/>
                <a:gd name="T10" fmla="*/ 272 w 272"/>
                <a:gd name="T11" fmla="*/ 34 h 34"/>
                <a:gd name="T12" fmla="*/ 272 w 272"/>
                <a:gd name="T13" fmla="*/ 18 h 34"/>
                <a:gd name="T14" fmla="*/ 244 w 27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34">
                  <a:moveTo>
                    <a:pt x="244" y="0"/>
                  </a:moveTo>
                  <a:lnTo>
                    <a:pt x="244" y="0"/>
                  </a:lnTo>
                  <a:lnTo>
                    <a:pt x="19" y="0"/>
                  </a:lnTo>
                  <a:lnTo>
                    <a:pt x="0" y="18"/>
                  </a:lnTo>
                  <a:lnTo>
                    <a:pt x="0" y="34"/>
                  </a:lnTo>
                  <a:lnTo>
                    <a:pt x="272" y="34"/>
                  </a:lnTo>
                  <a:lnTo>
                    <a:pt x="272" y="18"/>
                  </a:lnTo>
                  <a:lnTo>
                    <a:pt x="244" y="0"/>
                  </a:lnTo>
                  <a:close/>
                </a:path>
              </a:pathLst>
            </a:custGeom>
            <a:grpFill/>
            <a:ln w="0">
              <a:noFill/>
              <a:prstDash val="solid"/>
              <a:round/>
              <a:headEnd/>
              <a:tailEnd/>
            </a:ln>
          </p:spPr>
          <p:txBody>
            <a:bodyPr/>
            <a:lstStyle/>
            <a:p>
              <a:pPr defTabSz="543689">
                <a:defRPr/>
              </a:pPr>
              <a:endParaRPr lang="zh-CN" altLang="en-US" sz="3201"/>
            </a:p>
          </p:txBody>
        </p:sp>
        <p:sp>
          <p:nvSpPr>
            <p:cNvPr id="219" name="Freeform 130"/>
            <p:cNvSpPr>
              <a:spLocks/>
            </p:cNvSpPr>
            <p:nvPr/>
          </p:nvSpPr>
          <p:spPr bwMode="auto">
            <a:xfrm>
              <a:off x="5305425" y="2800351"/>
              <a:ext cx="206375" cy="41275"/>
            </a:xfrm>
            <a:custGeom>
              <a:avLst/>
              <a:gdLst>
                <a:gd name="T0" fmla="*/ 241 w 241"/>
                <a:gd name="T1" fmla="*/ 48 h 48"/>
                <a:gd name="T2" fmla="*/ 241 w 241"/>
                <a:gd name="T3" fmla="*/ 48 h 48"/>
                <a:gd name="T4" fmla="*/ 12 w 241"/>
                <a:gd name="T5" fmla="*/ 48 h 48"/>
                <a:gd name="T6" fmla="*/ 0 w 241"/>
                <a:gd name="T7" fmla="*/ 36 h 48"/>
                <a:gd name="T8" fmla="*/ 0 w 241"/>
                <a:gd name="T9" fmla="*/ 0 h 48"/>
                <a:gd name="T10" fmla="*/ 25 w 241"/>
                <a:gd name="T11" fmla="*/ 0 h 48"/>
                <a:gd name="T12" fmla="*/ 25 w 241"/>
                <a:gd name="T13" fmla="*/ 24 h 48"/>
                <a:gd name="T14" fmla="*/ 241 w 241"/>
                <a:gd name="T15" fmla="*/ 24 h 48"/>
                <a:gd name="T16" fmla="*/ 241 w 24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8">
                  <a:moveTo>
                    <a:pt x="241" y="48"/>
                  </a:moveTo>
                  <a:lnTo>
                    <a:pt x="241" y="48"/>
                  </a:lnTo>
                  <a:lnTo>
                    <a:pt x="12" y="48"/>
                  </a:lnTo>
                  <a:cubicBezTo>
                    <a:pt x="6" y="48"/>
                    <a:pt x="0" y="43"/>
                    <a:pt x="0" y="36"/>
                  </a:cubicBezTo>
                  <a:lnTo>
                    <a:pt x="0" y="0"/>
                  </a:lnTo>
                  <a:lnTo>
                    <a:pt x="25" y="0"/>
                  </a:lnTo>
                  <a:lnTo>
                    <a:pt x="25" y="24"/>
                  </a:lnTo>
                  <a:lnTo>
                    <a:pt x="241" y="24"/>
                  </a:lnTo>
                  <a:lnTo>
                    <a:pt x="241" y="48"/>
                  </a:lnTo>
                  <a:close/>
                </a:path>
              </a:pathLst>
            </a:custGeom>
            <a:grpFill/>
            <a:ln w="0">
              <a:noFill/>
              <a:prstDash val="solid"/>
              <a:round/>
              <a:headEnd/>
              <a:tailEnd/>
            </a:ln>
          </p:spPr>
          <p:txBody>
            <a:bodyPr/>
            <a:lstStyle/>
            <a:p>
              <a:pPr defTabSz="543689">
                <a:defRPr/>
              </a:pPr>
              <a:endParaRPr lang="zh-CN" altLang="en-US" sz="3201"/>
            </a:p>
          </p:txBody>
        </p:sp>
        <p:sp>
          <p:nvSpPr>
            <p:cNvPr id="220" name="Freeform 131"/>
            <p:cNvSpPr>
              <a:spLocks/>
            </p:cNvSpPr>
            <p:nvPr/>
          </p:nvSpPr>
          <p:spPr bwMode="auto">
            <a:xfrm>
              <a:off x="5324475" y="2584451"/>
              <a:ext cx="355600" cy="257175"/>
            </a:xfrm>
            <a:custGeom>
              <a:avLst/>
              <a:gdLst>
                <a:gd name="T0" fmla="*/ 406 w 418"/>
                <a:gd name="T1" fmla="*/ 300 h 300"/>
                <a:gd name="T2" fmla="*/ 406 w 418"/>
                <a:gd name="T3" fmla="*/ 300 h 300"/>
                <a:gd name="T4" fmla="*/ 328 w 418"/>
                <a:gd name="T5" fmla="*/ 300 h 300"/>
                <a:gd name="T6" fmla="*/ 328 w 418"/>
                <a:gd name="T7" fmla="*/ 276 h 300"/>
                <a:gd name="T8" fmla="*/ 394 w 418"/>
                <a:gd name="T9" fmla="*/ 276 h 300"/>
                <a:gd name="T10" fmla="*/ 394 w 418"/>
                <a:gd name="T11" fmla="*/ 73 h 300"/>
                <a:gd name="T12" fmla="*/ 317 w 418"/>
                <a:gd name="T13" fmla="*/ 29 h 300"/>
                <a:gd name="T14" fmla="*/ 266 w 418"/>
                <a:gd name="T15" fmla="*/ 84 h 300"/>
                <a:gd name="T16" fmla="*/ 249 w 418"/>
                <a:gd name="T17" fmla="*/ 86 h 300"/>
                <a:gd name="T18" fmla="*/ 216 w 418"/>
                <a:gd name="T19" fmla="*/ 61 h 300"/>
                <a:gd name="T20" fmla="*/ 173 w 418"/>
                <a:gd name="T21" fmla="*/ 61 h 300"/>
                <a:gd name="T22" fmla="*/ 141 w 418"/>
                <a:gd name="T23" fmla="*/ 86 h 300"/>
                <a:gd name="T24" fmla="*/ 124 w 418"/>
                <a:gd name="T25" fmla="*/ 85 h 300"/>
                <a:gd name="T26" fmla="*/ 73 w 418"/>
                <a:gd name="T27" fmla="*/ 29 h 300"/>
                <a:gd name="T28" fmla="*/ 14 w 418"/>
                <a:gd name="T29" fmla="*/ 68 h 300"/>
                <a:gd name="T30" fmla="*/ 0 w 418"/>
                <a:gd name="T31" fmla="*/ 47 h 300"/>
                <a:gd name="T32" fmla="*/ 69 w 418"/>
                <a:gd name="T33" fmla="*/ 3 h 300"/>
                <a:gd name="T34" fmla="*/ 85 w 418"/>
                <a:gd name="T35" fmla="*/ 5 h 300"/>
                <a:gd name="T36" fmla="*/ 134 w 418"/>
                <a:gd name="T37" fmla="*/ 60 h 300"/>
                <a:gd name="T38" fmla="*/ 161 w 418"/>
                <a:gd name="T39" fmla="*/ 39 h 300"/>
                <a:gd name="T40" fmla="*/ 168 w 418"/>
                <a:gd name="T41" fmla="*/ 36 h 300"/>
                <a:gd name="T42" fmla="*/ 220 w 418"/>
                <a:gd name="T43" fmla="*/ 36 h 300"/>
                <a:gd name="T44" fmla="*/ 227 w 418"/>
                <a:gd name="T45" fmla="*/ 39 h 300"/>
                <a:gd name="T46" fmla="*/ 255 w 418"/>
                <a:gd name="T47" fmla="*/ 59 h 300"/>
                <a:gd name="T48" fmla="*/ 306 w 418"/>
                <a:gd name="T49" fmla="*/ 5 h 300"/>
                <a:gd name="T50" fmla="*/ 321 w 418"/>
                <a:gd name="T51" fmla="*/ 3 h 300"/>
                <a:gd name="T52" fmla="*/ 413 w 418"/>
                <a:gd name="T53" fmla="*/ 57 h 300"/>
                <a:gd name="T54" fmla="*/ 418 w 418"/>
                <a:gd name="T55" fmla="*/ 67 h 300"/>
                <a:gd name="T56" fmla="*/ 418 w 418"/>
                <a:gd name="T57" fmla="*/ 288 h 300"/>
                <a:gd name="T58" fmla="*/ 406 w 418"/>
                <a:gd name="T5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300">
                  <a:moveTo>
                    <a:pt x="406" y="300"/>
                  </a:moveTo>
                  <a:lnTo>
                    <a:pt x="406" y="300"/>
                  </a:lnTo>
                  <a:lnTo>
                    <a:pt x="328" y="300"/>
                  </a:lnTo>
                  <a:lnTo>
                    <a:pt x="328" y="276"/>
                  </a:lnTo>
                  <a:lnTo>
                    <a:pt x="394" y="276"/>
                  </a:lnTo>
                  <a:lnTo>
                    <a:pt x="394" y="73"/>
                  </a:lnTo>
                  <a:cubicBezTo>
                    <a:pt x="375" y="61"/>
                    <a:pt x="335" y="38"/>
                    <a:pt x="317" y="29"/>
                  </a:cubicBezTo>
                  <a:lnTo>
                    <a:pt x="266" y="84"/>
                  </a:lnTo>
                  <a:cubicBezTo>
                    <a:pt x="262" y="89"/>
                    <a:pt x="255" y="89"/>
                    <a:pt x="249" y="86"/>
                  </a:cubicBezTo>
                  <a:lnTo>
                    <a:pt x="216" y="61"/>
                  </a:lnTo>
                  <a:lnTo>
                    <a:pt x="173" y="61"/>
                  </a:lnTo>
                  <a:lnTo>
                    <a:pt x="141" y="86"/>
                  </a:lnTo>
                  <a:cubicBezTo>
                    <a:pt x="136" y="90"/>
                    <a:pt x="128" y="90"/>
                    <a:pt x="124" y="85"/>
                  </a:cubicBezTo>
                  <a:lnTo>
                    <a:pt x="73" y="29"/>
                  </a:lnTo>
                  <a:lnTo>
                    <a:pt x="14" y="68"/>
                  </a:lnTo>
                  <a:lnTo>
                    <a:pt x="0" y="47"/>
                  </a:lnTo>
                  <a:lnTo>
                    <a:pt x="69" y="3"/>
                  </a:lnTo>
                  <a:cubicBezTo>
                    <a:pt x="74" y="0"/>
                    <a:pt x="80" y="1"/>
                    <a:pt x="85" y="5"/>
                  </a:cubicBezTo>
                  <a:lnTo>
                    <a:pt x="134" y="60"/>
                  </a:lnTo>
                  <a:lnTo>
                    <a:pt x="161" y="39"/>
                  </a:lnTo>
                  <a:cubicBezTo>
                    <a:pt x="163" y="37"/>
                    <a:pt x="166" y="36"/>
                    <a:pt x="168" y="36"/>
                  </a:cubicBezTo>
                  <a:lnTo>
                    <a:pt x="220" y="36"/>
                  </a:lnTo>
                  <a:cubicBezTo>
                    <a:pt x="223" y="36"/>
                    <a:pt x="225" y="37"/>
                    <a:pt x="227" y="39"/>
                  </a:cubicBezTo>
                  <a:lnTo>
                    <a:pt x="255" y="59"/>
                  </a:lnTo>
                  <a:lnTo>
                    <a:pt x="306" y="5"/>
                  </a:lnTo>
                  <a:cubicBezTo>
                    <a:pt x="309" y="1"/>
                    <a:pt x="316" y="0"/>
                    <a:pt x="321" y="3"/>
                  </a:cubicBezTo>
                  <a:cubicBezTo>
                    <a:pt x="323" y="4"/>
                    <a:pt x="393" y="42"/>
                    <a:pt x="413" y="57"/>
                  </a:cubicBezTo>
                  <a:cubicBezTo>
                    <a:pt x="417" y="59"/>
                    <a:pt x="418" y="63"/>
                    <a:pt x="418" y="67"/>
                  </a:cubicBezTo>
                  <a:lnTo>
                    <a:pt x="418" y="288"/>
                  </a:lnTo>
                  <a:cubicBezTo>
                    <a:pt x="418" y="295"/>
                    <a:pt x="413" y="300"/>
                    <a:pt x="406" y="300"/>
                  </a:cubicBezTo>
                  <a:close/>
                </a:path>
              </a:pathLst>
            </a:custGeom>
            <a:grpFill/>
            <a:ln w="0">
              <a:noFill/>
              <a:prstDash val="solid"/>
              <a:round/>
              <a:headEnd/>
              <a:tailEnd/>
            </a:ln>
          </p:spPr>
          <p:txBody>
            <a:bodyPr/>
            <a:lstStyle/>
            <a:p>
              <a:pPr defTabSz="543689">
                <a:defRPr/>
              </a:pPr>
              <a:endParaRPr lang="zh-CN" altLang="en-US" sz="3201"/>
            </a:p>
          </p:txBody>
        </p:sp>
        <p:sp>
          <p:nvSpPr>
            <p:cNvPr id="221" name="Freeform 132"/>
            <p:cNvSpPr>
              <a:spLocks/>
            </p:cNvSpPr>
            <p:nvPr/>
          </p:nvSpPr>
          <p:spPr bwMode="auto">
            <a:xfrm>
              <a:off x="5500688" y="2808288"/>
              <a:ext cx="42863" cy="44450"/>
            </a:xfrm>
            <a:custGeom>
              <a:avLst/>
              <a:gdLst>
                <a:gd name="T0" fmla="*/ 25 w 51"/>
                <a:gd name="T1" fmla="*/ 52 h 52"/>
                <a:gd name="T2" fmla="*/ 25 w 51"/>
                <a:gd name="T3" fmla="*/ 52 h 52"/>
                <a:gd name="T4" fmla="*/ 0 w 51"/>
                <a:gd name="T5" fmla="*/ 26 h 52"/>
                <a:gd name="T6" fmla="*/ 25 w 51"/>
                <a:gd name="T7" fmla="*/ 0 h 52"/>
                <a:gd name="T8" fmla="*/ 51 w 51"/>
                <a:gd name="T9" fmla="*/ 26 h 52"/>
                <a:gd name="T10" fmla="*/ 25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5" y="52"/>
                  </a:moveTo>
                  <a:lnTo>
                    <a:pt x="25" y="52"/>
                  </a:lnTo>
                  <a:cubicBezTo>
                    <a:pt x="11" y="52"/>
                    <a:pt x="0" y="40"/>
                    <a:pt x="0" y="26"/>
                  </a:cubicBezTo>
                  <a:cubicBezTo>
                    <a:pt x="0" y="12"/>
                    <a:pt x="11" y="0"/>
                    <a:pt x="25" y="0"/>
                  </a:cubicBezTo>
                  <a:cubicBezTo>
                    <a:pt x="39" y="0"/>
                    <a:pt x="51" y="12"/>
                    <a:pt x="51" y="26"/>
                  </a:cubicBezTo>
                  <a:cubicBezTo>
                    <a:pt x="51" y="40"/>
                    <a:pt x="39" y="52"/>
                    <a:pt x="25" y="52"/>
                  </a:cubicBezTo>
                  <a:close/>
                </a:path>
              </a:pathLst>
            </a:custGeom>
            <a:grpFill/>
            <a:ln w="0">
              <a:noFill/>
              <a:prstDash val="solid"/>
              <a:round/>
              <a:headEnd/>
              <a:tailEnd/>
            </a:ln>
          </p:spPr>
          <p:txBody>
            <a:bodyPr/>
            <a:lstStyle/>
            <a:p>
              <a:pPr defTabSz="543689">
                <a:defRPr/>
              </a:pPr>
              <a:endParaRPr lang="zh-CN" altLang="en-US" sz="3201"/>
            </a:p>
          </p:txBody>
        </p:sp>
        <p:sp>
          <p:nvSpPr>
            <p:cNvPr id="222" name="Freeform 133"/>
            <p:cNvSpPr>
              <a:spLocks/>
            </p:cNvSpPr>
            <p:nvPr/>
          </p:nvSpPr>
          <p:spPr bwMode="auto">
            <a:xfrm>
              <a:off x="5567363" y="2808288"/>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lstStyle/>
            <a:p>
              <a:pPr defTabSz="543689">
                <a:defRPr/>
              </a:pPr>
              <a:endParaRPr lang="zh-CN" altLang="en-US" sz="3201"/>
            </a:p>
          </p:txBody>
        </p:sp>
        <p:sp>
          <p:nvSpPr>
            <p:cNvPr id="223" name="Freeform 134"/>
            <p:cNvSpPr>
              <a:spLocks/>
            </p:cNvSpPr>
            <p:nvPr/>
          </p:nvSpPr>
          <p:spPr bwMode="auto">
            <a:xfrm>
              <a:off x="5459413" y="2625726"/>
              <a:ext cx="63500" cy="152400"/>
            </a:xfrm>
            <a:custGeom>
              <a:avLst/>
              <a:gdLst>
                <a:gd name="T0" fmla="*/ 6 w 75"/>
                <a:gd name="T1" fmla="*/ 0 h 177"/>
                <a:gd name="T2" fmla="*/ 6 w 75"/>
                <a:gd name="T3" fmla="*/ 0 h 177"/>
                <a:gd name="T4" fmla="*/ 16 w 75"/>
                <a:gd name="T5" fmla="*/ 36 h 177"/>
                <a:gd name="T6" fmla="*/ 0 w 75"/>
                <a:gd name="T7" fmla="*/ 137 h 177"/>
                <a:gd name="T8" fmla="*/ 39 w 75"/>
                <a:gd name="T9" fmla="*/ 177 h 177"/>
                <a:gd name="T10" fmla="*/ 75 w 75"/>
                <a:gd name="T11" fmla="*/ 137 h 177"/>
                <a:gd name="T12" fmla="*/ 56 w 75"/>
                <a:gd name="T13" fmla="*/ 37 h 177"/>
                <a:gd name="T14" fmla="*/ 64 w 75"/>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7">
                  <a:moveTo>
                    <a:pt x="6" y="0"/>
                  </a:moveTo>
                  <a:lnTo>
                    <a:pt x="6" y="0"/>
                  </a:lnTo>
                  <a:lnTo>
                    <a:pt x="16" y="36"/>
                  </a:lnTo>
                  <a:lnTo>
                    <a:pt x="0" y="137"/>
                  </a:lnTo>
                  <a:lnTo>
                    <a:pt x="39" y="177"/>
                  </a:lnTo>
                  <a:lnTo>
                    <a:pt x="75" y="137"/>
                  </a:lnTo>
                  <a:lnTo>
                    <a:pt x="56" y="37"/>
                  </a:lnTo>
                  <a:lnTo>
                    <a:pt x="64" y="0"/>
                  </a:lnTo>
                </a:path>
              </a:pathLst>
            </a:custGeom>
            <a:grpFill/>
            <a:ln w="0">
              <a:noFill/>
              <a:prstDash val="solid"/>
              <a:round/>
              <a:headEnd/>
              <a:tailEnd/>
            </a:ln>
          </p:spPr>
          <p:txBody>
            <a:bodyPr/>
            <a:lstStyle/>
            <a:p>
              <a:pPr defTabSz="543689">
                <a:defRPr/>
              </a:pPr>
              <a:endParaRPr lang="zh-CN" altLang="en-US" sz="3201"/>
            </a:p>
          </p:txBody>
        </p:sp>
      </p:grpSp>
      <p:grpSp>
        <p:nvGrpSpPr>
          <p:cNvPr id="224" name="组合 320"/>
          <p:cNvGrpSpPr>
            <a:grpSpLocks noChangeAspect="1"/>
          </p:cNvGrpSpPr>
          <p:nvPr/>
        </p:nvGrpSpPr>
        <p:grpSpPr bwMode="auto">
          <a:xfrm>
            <a:off x="9713509" y="1857372"/>
            <a:ext cx="789613" cy="1080000"/>
            <a:chOff x="649288" y="2289176"/>
            <a:chExt cx="561975" cy="769938"/>
          </a:xfrm>
          <a:solidFill>
            <a:schemeClr val="bg1">
              <a:lumMod val="50000"/>
            </a:schemeClr>
          </a:solidFill>
        </p:grpSpPr>
        <p:sp>
          <p:nvSpPr>
            <p:cNvPr id="225"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6"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7"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8"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29"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230"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grpSp>
    </p:spTree>
    <p:extLst>
      <p:ext uri="{BB962C8B-B14F-4D97-AF65-F5344CB8AC3E}">
        <p14:creationId xmlns:p14="http://schemas.microsoft.com/office/powerpoint/2010/main" val="2992523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Key Technologies of HyperSnap</a:t>
            </a:r>
            <a:r>
              <a:rPr lang="en-US" dirty="0">
                <a:sym typeface="Huawei Sans" panose="020C0503030203020204" pitchFamily="34" charset="0"/>
              </a:rPr>
              <a:t>:</a:t>
            </a:r>
            <a:r>
              <a:rPr lang="en-US" dirty="0" smtClean="0">
                <a:sym typeface="Huawei Sans" panose="020C0503030203020204" pitchFamily="34" charset="0"/>
              </a:rPr>
              <a:t> Rollback Before Write</a:t>
            </a:r>
            <a:endParaRPr lang="en-US" dirty="0">
              <a:sym typeface="Huawei Sans" panose="020C0503030203020204" pitchFamily="34" charset="0"/>
            </a:endParaRPr>
          </a:p>
        </p:txBody>
      </p:sp>
      <p:grpSp>
        <p:nvGrpSpPr>
          <p:cNvPr id="42" name="组合 41"/>
          <p:cNvGrpSpPr/>
          <p:nvPr/>
        </p:nvGrpSpPr>
        <p:grpSpPr>
          <a:xfrm>
            <a:off x="1291832" y="1801293"/>
            <a:ext cx="7557262" cy="3834340"/>
            <a:chOff x="1291832" y="1974914"/>
            <a:chExt cx="7557262" cy="3834340"/>
          </a:xfrm>
        </p:grpSpPr>
        <p:sp>
          <p:nvSpPr>
            <p:cNvPr id="50" name="矩形标注 49"/>
            <p:cNvSpPr/>
            <p:nvPr/>
          </p:nvSpPr>
          <p:spPr bwMode="auto">
            <a:xfrm>
              <a:off x="5448804" y="3500647"/>
              <a:ext cx="2979814" cy="2308607"/>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Text Box 49"/>
            <p:cNvSpPr txBox="1">
              <a:spLocks noChangeArrowheads="1"/>
            </p:cNvSpPr>
            <p:nvPr/>
          </p:nvSpPr>
          <p:spPr bwMode="auto">
            <a:xfrm>
              <a:off x="5512074" y="3541352"/>
              <a:ext cx="2774087" cy="2171314"/>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pPr>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During rollback, when a host</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4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writes data</a:t>
              </a:r>
              <a:r>
                <a:rPr lang="en-US" sz="1400"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to a source LUN</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the snapshot copies the data blocks to the source LUN, and then the host continues to write data.</a:t>
              </a:r>
            </a:p>
            <a:p>
              <a:pPr defTabSz="801688" fontAlgn="ctr">
                <a:spcBef>
                  <a:spcPct val="0"/>
                </a:spcBef>
                <a:spcAft>
                  <a:spcPct val="0"/>
                </a:spcAft>
              </a:pPr>
              <a:r>
                <a:rPr lang="en-US" sz="14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When no host reads or writes data</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the snapshot data is rolled back to the source volume in sequence.</a:t>
              </a:r>
            </a:p>
            <a:p>
              <a:pPr defTabSz="801688" fontAlgn="ctr">
                <a:spcBef>
                  <a:spcPct val="0"/>
                </a:spcBef>
                <a:spcAft>
                  <a:spcPct val="0"/>
                </a:spcAft>
              </a:pP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4" name="组合 53"/>
            <p:cNvGrpSpPr/>
            <p:nvPr/>
          </p:nvGrpSpPr>
          <p:grpSpPr>
            <a:xfrm>
              <a:off x="5448804" y="1974914"/>
              <a:ext cx="3141832" cy="499380"/>
              <a:chOff x="4855050" y="1879430"/>
              <a:chExt cx="2979814" cy="506979"/>
            </a:xfrm>
          </p:grpSpPr>
          <p:sp>
            <p:nvSpPr>
              <p:cNvPr id="55" name="矩形标注 54"/>
              <p:cNvSpPr/>
              <p:nvPr/>
            </p:nvSpPr>
            <p:spPr bwMode="auto">
              <a:xfrm>
                <a:off x="4855050" y="1879430"/>
                <a:ext cx="2979814" cy="506979"/>
              </a:xfrm>
              <a:prstGeom prst="wedgeRectCallout">
                <a:avLst>
                  <a:gd name="adj1" fmla="val 71037"/>
                  <a:gd name="adj2" fmla="val -451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 Box 48"/>
              <p:cNvSpPr txBox="1">
                <a:spLocks noChangeArrowheads="1"/>
              </p:cNvSpPr>
              <p:nvPr/>
            </p:nvSpPr>
            <p:spPr bwMode="auto">
              <a:xfrm>
                <a:off x="4915057" y="1971925"/>
                <a:ext cx="2757789" cy="268666"/>
              </a:xfrm>
              <a:prstGeom prst="rect">
                <a:avLst/>
              </a:prstGeom>
              <a:noFill/>
              <a:ln w="9525" algn="ctr">
                <a:noFill/>
                <a:miter lim="800000"/>
                <a:headEnd/>
                <a:tailEnd/>
              </a:ln>
            </p:spPr>
            <p:txBody>
              <a:bodyPr wrap="square" lIns="79200" tIns="39600" rIns="79200" bIns="39600">
                <a:noAutofit/>
              </a:bodyPr>
              <a:lstStyle/>
              <a:p>
                <a:pPr defTabSz="801688" fontAlgn="ctr">
                  <a:spcBef>
                    <a:spcPct val="0"/>
                  </a:spcBef>
                  <a:spcAft>
                    <a:spcPct val="0"/>
                  </a:spcAft>
                  <a:buSzPct val="60000"/>
                </a:pP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7" name="矩形 56"/>
            <p:cNvSpPr/>
            <p:nvPr/>
          </p:nvSpPr>
          <p:spPr>
            <a:xfrm>
              <a:off x="5448804" y="2067266"/>
              <a:ext cx="3400290" cy="338554"/>
            </a:xfrm>
            <a:prstGeom prst="rect">
              <a:avLst/>
            </a:prstGeom>
          </p:spPr>
          <p:txBody>
            <a:bodyPr wrap="square">
              <a:noAutofit/>
            </a:bodyPr>
            <a:lstStyle/>
            <a:p>
              <a:pPr defTabSz="801688" fontAlgn="ctr">
                <a:spcBef>
                  <a:spcPct val="0"/>
                </a:spcBef>
                <a:spcAft>
                  <a:spcPct val="0"/>
                </a:spcAft>
                <a:buSzPct val="60000"/>
              </a:pPr>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How can I</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4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instantly</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recover data?</a:t>
              </a:r>
              <a:endPar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 name="组合 3"/>
            <p:cNvGrpSpPr/>
            <p:nvPr/>
          </p:nvGrpSpPr>
          <p:grpSpPr>
            <a:xfrm>
              <a:off x="1291832" y="2618671"/>
              <a:ext cx="3513918" cy="1568771"/>
              <a:chOff x="1291832" y="2618671"/>
              <a:chExt cx="3513918" cy="1568771"/>
            </a:xfrm>
          </p:grpSpPr>
          <p:grpSp>
            <p:nvGrpSpPr>
              <p:cNvPr id="59" name="Group 3"/>
              <p:cNvGrpSpPr>
                <a:grpSpLocks/>
              </p:cNvGrpSpPr>
              <p:nvPr/>
            </p:nvGrpSpPr>
            <p:grpSpPr bwMode="auto">
              <a:xfrm>
                <a:off x="1431728" y="3167220"/>
                <a:ext cx="715568" cy="1020222"/>
                <a:chOff x="2976" y="3264"/>
                <a:chExt cx="720" cy="577"/>
              </a:xfrm>
              <a:solidFill>
                <a:srgbClr val="94DAE2"/>
              </a:solidFill>
            </p:grpSpPr>
            <p:grpSp>
              <p:nvGrpSpPr>
                <p:cNvPr id="84" name="Group 4"/>
                <p:cNvGrpSpPr>
                  <a:grpSpLocks/>
                </p:cNvGrpSpPr>
                <p:nvPr/>
              </p:nvGrpSpPr>
              <p:grpSpPr bwMode="auto">
                <a:xfrm>
                  <a:off x="2976" y="3616"/>
                  <a:ext cx="720" cy="225"/>
                  <a:chOff x="2304" y="2166"/>
                  <a:chExt cx="288" cy="90"/>
                </a:xfrm>
                <a:grpFill/>
              </p:grpSpPr>
              <p:sp>
                <p:nvSpPr>
                  <p:cNvPr id="100"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5" name="Group 7"/>
                <p:cNvGrpSpPr>
                  <a:grpSpLocks/>
                </p:cNvGrpSpPr>
                <p:nvPr/>
              </p:nvGrpSpPr>
              <p:grpSpPr bwMode="auto">
                <a:xfrm>
                  <a:off x="2976" y="3552"/>
                  <a:ext cx="720" cy="225"/>
                  <a:chOff x="2304" y="2166"/>
                  <a:chExt cx="288" cy="90"/>
                </a:xfrm>
                <a:grpFill/>
              </p:grpSpPr>
              <p:sp>
                <p:nvSpPr>
                  <p:cNvPr id="98"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6" name="Group 10"/>
                <p:cNvGrpSpPr>
                  <a:grpSpLocks/>
                </p:cNvGrpSpPr>
                <p:nvPr/>
              </p:nvGrpSpPr>
              <p:grpSpPr bwMode="auto">
                <a:xfrm>
                  <a:off x="2976" y="3489"/>
                  <a:ext cx="720" cy="225"/>
                  <a:chOff x="2304" y="2166"/>
                  <a:chExt cx="288" cy="90"/>
                </a:xfrm>
                <a:grpFill/>
              </p:grpSpPr>
              <p:sp>
                <p:nvSpPr>
                  <p:cNvPr id="96"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7" name="Group 13"/>
                <p:cNvGrpSpPr>
                  <a:grpSpLocks/>
                </p:cNvGrpSpPr>
                <p:nvPr/>
              </p:nvGrpSpPr>
              <p:grpSpPr bwMode="auto">
                <a:xfrm>
                  <a:off x="2976" y="3419"/>
                  <a:ext cx="720" cy="225"/>
                  <a:chOff x="2304" y="2166"/>
                  <a:chExt cx="288" cy="90"/>
                </a:xfrm>
                <a:grpFill/>
              </p:grpSpPr>
              <p:sp>
                <p:nvSpPr>
                  <p:cNvPr id="94"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8" name="Group 16"/>
                <p:cNvGrpSpPr>
                  <a:grpSpLocks/>
                </p:cNvGrpSpPr>
                <p:nvPr/>
              </p:nvGrpSpPr>
              <p:grpSpPr bwMode="auto">
                <a:xfrm>
                  <a:off x="2976" y="3349"/>
                  <a:ext cx="720" cy="225"/>
                  <a:chOff x="2304" y="2166"/>
                  <a:chExt cx="288" cy="90"/>
                </a:xfrm>
                <a:grpFill/>
              </p:grpSpPr>
              <p:sp>
                <p:nvSpPr>
                  <p:cNvPr id="92"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9" name="Group 19"/>
                <p:cNvGrpSpPr>
                  <a:grpSpLocks/>
                </p:cNvGrpSpPr>
                <p:nvPr/>
              </p:nvGrpSpPr>
              <p:grpSpPr bwMode="auto">
                <a:xfrm>
                  <a:off x="2976" y="3264"/>
                  <a:ext cx="720" cy="225"/>
                  <a:chOff x="2304" y="2112"/>
                  <a:chExt cx="288" cy="90"/>
                </a:xfrm>
                <a:grpFill/>
              </p:grpSpPr>
              <p:sp>
                <p:nvSpPr>
                  <p:cNvPr id="90"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60" name="Group 22"/>
              <p:cNvGrpSpPr>
                <a:grpSpLocks/>
              </p:cNvGrpSpPr>
              <p:nvPr/>
            </p:nvGrpSpPr>
            <p:grpSpPr bwMode="auto">
              <a:xfrm>
                <a:off x="3830331" y="3167220"/>
                <a:ext cx="715568" cy="1020221"/>
                <a:chOff x="2784" y="96"/>
                <a:chExt cx="336" cy="311"/>
              </a:xfrm>
              <a:solidFill>
                <a:srgbClr val="FEEEC1"/>
              </a:solidFill>
            </p:grpSpPr>
            <p:grpSp>
              <p:nvGrpSpPr>
                <p:cNvPr id="67" name="Group 23"/>
                <p:cNvGrpSpPr>
                  <a:grpSpLocks/>
                </p:cNvGrpSpPr>
                <p:nvPr/>
              </p:nvGrpSpPr>
              <p:grpSpPr bwMode="auto">
                <a:xfrm>
                  <a:off x="2784" y="276"/>
                  <a:ext cx="336" cy="131"/>
                  <a:chOff x="2784" y="240"/>
                  <a:chExt cx="336" cy="131"/>
                </a:xfrm>
                <a:grpFill/>
              </p:grpSpPr>
              <p:sp>
                <p:nvSpPr>
                  <p:cNvPr id="82"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8" name="Group 26"/>
                <p:cNvGrpSpPr>
                  <a:grpSpLocks/>
                </p:cNvGrpSpPr>
                <p:nvPr/>
              </p:nvGrpSpPr>
              <p:grpSpPr bwMode="auto">
                <a:xfrm>
                  <a:off x="2784" y="240"/>
                  <a:ext cx="336" cy="131"/>
                  <a:chOff x="2784" y="240"/>
                  <a:chExt cx="336" cy="131"/>
                </a:xfrm>
                <a:grpFill/>
              </p:grpSpPr>
              <p:sp>
                <p:nvSpPr>
                  <p:cNvPr id="80"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Group 29"/>
                <p:cNvGrpSpPr>
                  <a:grpSpLocks/>
                </p:cNvGrpSpPr>
                <p:nvPr/>
              </p:nvGrpSpPr>
              <p:grpSpPr bwMode="auto">
                <a:xfrm>
                  <a:off x="2784" y="208"/>
                  <a:ext cx="336" cy="131"/>
                  <a:chOff x="2784" y="240"/>
                  <a:chExt cx="336" cy="131"/>
                </a:xfrm>
                <a:grpFill/>
              </p:grpSpPr>
              <p:sp>
                <p:nvSpPr>
                  <p:cNvPr id="78"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0" name="Group 32"/>
                <p:cNvGrpSpPr>
                  <a:grpSpLocks/>
                </p:cNvGrpSpPr>
                <p:nvPr/>
              </p:nvGrpSpPr>
              <p:grpSpPr bwMode="auto">
                <a:xfrm>
                  <a:off x="2784" y="172"/>
                  <a:ext cx="336" cy="131"/>
                  <a:chOff x="2784" y="240"/>
                  <a:chExt cx="336" cy="131"/>
                </a:xfrm>
                <a:grpFill/>
              </p:grpSpPr>
              <p:sp>
                <p:nvSpPr>
                  <p:cNvPr id="76"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1" name="Group 35"/>
                <p:cNvGrpSpPr>
                  <a:grpSpLocks/>
                </p:cNvGrpSpPr>
                <p:nvPr/>
              </p:nvGrpSpPr>
              <p:grpSpPr bwMode="auto">
                <a:xfrm>
                  <a:off x="2784" y="136"/>
                  <a:ext cx="336" cy="131"/>
                  <a:chOff x="2784" y="240"/>
                  <a:chExt cx="336" cy="131"/>
                </a:xfrm>
                <a:grpFill/>
              </p:grpSpPr>
              <p:sp>
                <p:nvSpPr>
                  <p:cNvPr id="74"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2"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61" name="Text Box 50"/>
              <p:cNvSpPr txBox="1">
                <a:spLocks noChangeArrowheads="1"/>
              </p:cNvSpPr>
              <p:nvPr/>
            </p:nvSpPr>
            <p:spPr bwMode="auto">
              <a:xfrm>
                <a:off x="3923149" y="3626921"/>
                <a:ext cx="568713" cy="326196"/>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62" name="Line 90"/>
              <p:cNvSpPr>
                <a:spLocks noChangeShapeType="1"/>
              </p:cNvSpPr>
              <p:nvPr/>
            </p:nvSpPr>
            <p:spPr bwMode="auto">
              <a:xfrm flipH="1">
                <a:off x="2248272" y="3780155"/>
                <a:ext cx="1428957" cy="0"/>
              </a:xfrm>
              <a:prstGeom prst="line">
                <a:avLst/>
              </a:prstGeom>
              <a:noFill/>
              <a:ln w="9525">
                <a:solidFill>
                  <a:srgbClr val="FF0000"/>
                </a:solidFill>
                <a:prstDash val="dash"/>
                <a:round/>
                <a:headEnd/>
                <a:tailEnd type="triangle" w="med" len="med"/>
              </a:ln>
            </p:spPr>
            <p:txBody>
              <a:bodyPr wrap="square" anchor="ctr">
                <a:spAutoFit/>
              </a:bodyPr>
              <a:lstStyle/>
              <a:p>
                <a:pPr defTabSz="914400" fontAlgn="t">
                  <a:spcBef>
                    <a:spcPct val="0"/>
                  </a:spcBef>
                  <a:spcAft>
                    <a:spcPct val="0"/>
                  </a:spcAft>
                </a:pPr>
                <a:endParaRPr lang="zh-CN" altLang="en-US"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63" name="直接箭头连接符 62"/>
              <p:cNvCxnSpPr>
                <a:stCxn id="98" idx="6"/>
                <a:endCxn id="83" idx="2"/>
              </p:cNvCxnSpPr>
              <p:nvPr/>
            </p:nvCxnSpPr>
            <p:spPr>
              <a:xfrm>
                <a:off x="2147296" y="3884205"/>
                <a:ext cx="1683036" cy="55562"/>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113"/>
              <p:cNvSpPr txBox="1"/>
              <p:nvPr/>
            </p:nvSpPr>
            <p:spPr>
              <a:xfrm>
                <a:off x="2341091" y="3186442"/>
                <a:ext cx="1235271" cy="584775"/>
              </a:xfrm>
              <a:prstGeom prst="rect">
                <a:avLst/>
              </a:prstGeom>
              <a:noFill/>
            </p:spPr>
            <p:txBody>
              <a:bodyPr wrap="square" rtlCol="0">
                <a:spAutoFit/>
              </a:bodyPr>
              <a:lstStyle/>
              <a:p>
                <a:pPr algn="ctr" defTabSz="914400" fontAlgn="ctr">
                  <a:spcBef>
                    <a:spcPct val="0"/>
                  </a:spcBef>
                  <a:spcAft>
                    <a:spcPct val="0"/>
                  </a:spcAft>
                </a:pPr>
                <a:r>
                  <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Snapshot rollback</a:t>
                </a: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TextBox 114"/>
              <p:cNvSpPr txBox="1"/>
              <p:nvPr/>
            </p:nvSpPr>
            <p:spPr>
              <a:xfrm>
                <a:off x="1291832" y="2618671"/>
                <a:ext cx="1049259" cy="584775"/>
              </a:xfrm>
              <a:prstGeom prst="rect">
                <a:avLst/>
              </a:prstGeom>
              <a:noFill/>
            </p:spPr>
            <p:txBody>
              <a:bodyPr wrap="square" rtlCol="0">
                <a:spAutoFit/>
              </a:bodyPr>
              <a:lstStyle/>
              <a:p>
                <a:pPr algn="ctr" defTabSz="914400" fontAlgn="ctr">
                  <a:spcBef>
                    <a:spcPct val="0"/>
                  </a:spcBef>
                  <a:spcAft>
                    <a:spcPct val="0"/>
                  </a:spcAft>
                </a:pPr>
                <a:r>
                  <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Source volume</a:t>
                </a: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TextBox 115"/>
              <p:cNvSpPr txBox="1"/>
              <p:nvPr/>
            </p:nvSpPr>
            <p:spPr>
              <a:xfrm>
                <a:off x="3570479" y="2782279"/>
                <a:ext cx="1235271" cy="338554"/>
              </a:xfrm>
              <a:prstGeom prst="rect">
                <a:avLst/>
              </a:prstGeom>
              <a:noFill/>
            </p:spPr>
            <p:txBody>
              <a:bodyPr wrap="square" rtlCol="0">
                <a:spAutoFit/>
              </a:bodyPr>
              <a:lstStyle/>
              <a:p>
                <a:pPr algn="ctr" defTabSz="914400" fontAlgn="ctr">
                  <a:spcBef>
                    <a:spcPct val="0"/>
                  </a:spcBef>
                  <a:spcAft>
                    <a:spcPct val="0"/>
                  </a:spcAft>
                </a:pPr>
                <a:r>
                  <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Snapshot</a:t>
                </a:r>
                <a:endPar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58" name="组合 57"/>
          <p:cNvGrpSpPr>
            <a:grpSpLocks noChangeAspect="1"/>
          </p:cNvGrpSpPr>
          <p:nvPr/>
        </p:nvGrpSpPr>
        <p:grpSpPr>
          <a:xfrm>
            <a:off x="9332642" y="4255957"/>
            <a:ext cx="1152241" cy="1080000"/>
            <a:chOff x="5173663" y="2378076"/>
            <a:chExt cx="506412" cy="474662"/>
          </a:xfrm>
          <a:solidFill>
            <a:schemeClr val="tx1">
              <a:lumMod val="65000"/>
              <a:lumOff val="35000"/>
            </a:schemeClr>
          </a:solidFill>
        </p:grpSpPr>
        <p:sp>
          <p:nvSpPr>
            <p:cNvPr id="102" name="Freeform 127"/>
            <p:cNvSpPr>
              <a:spLocks noEditPoints="1"/>
            </p:cNvSpPr>
            <p:nvPr/>
          </p:nvSpPr>
          <p:spPr bwMode="auto">
            <a:xfrm>
              <a:off x="5384800" y="2378076"/>
              <a:ext cx="212725" cy="212725"/>
            </a:xfrm>
            <a:custGeom>
              <a:avLst/>
              <a:gdLst>
                <a:gd name="T0" fmla="*/ 125 w 249"/>
                <a:gd name="T1" fmla="*/ 24 h 249"/>
                <a:gd name="T2" fmla="*/ 125 w 249"/>
                <a:gd name="T3" fmla="*/ 24 h 249"/>
                <a:gd name="T4" fmla="*/ 25 w 249"/>
                <a:gd name="T5" fmla="*/ 124 h 249"/>
                <a:gd name="T6" fmla="*/ 125 w 249"/>
                <a:gd name="T7" fmla="*/ 224 h 249"/>
                <a:gd name="T8" fmla="*/ 225 w 249"/>
                <a:gd name="T9" fmla="*/ 124 h 249"/>
                <a:gd name="T10" fmla="*/ 125 w 249"/>
                <a:gd name="T11" fmla="*/ 24 h 249"/>
                <a:gd name="T12" fmla="*/ 125 w 249"/>
                <a:gd name="T13" fmla="*/ 249 h 249"/>
                <a:gd name="T14" fmla="*/ 125 w 249"/>
                <a:gd name="T15" fmla="*/ 249 h 249"/>
                <a:gd name="T16" fmla="*/ 0 w 249"/>
                <a:gd name="T17" fmla="*/ 124 h 249"/>
                <a:gd name="T18" fmla="*/ 125 w 249"/>
                <a:gd name="T19" fmla="*/ 0 h 249"/>
                <a:gd name="T20" fmla="*/ 249 w 249"/>
                <a:gd name="T21" fmla="*/ 124 h 249"/>
                <a:gd name="T22" fmla="*/ 125 w 249"/>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49">
                  <a:moveTo>
                    <a:pt x="125" y="24"/>
                  </a:moveTo>
                  <a:lnTo>
                    <a:pt x="125" y="24"/>
                  </a:lnTo>
                  <a:cubicBezTo>
                    <a:pt x="70" y="24"/>
                    <a:pt x="25" y="69"/>
                    <a:pt x="25" y="124"/>
                  </a:cubicBezTo>
                  <a:cubicBezTo>
                    <a:pt x="25" y="179"/>
                    <a:pt x="70" y="224"/>
                    <a:pt x="125" y="224"/>
                  </a:cubicBezTo>
                  <a:cubicBezTo>
                    <a:pt x="180" y="224"/>
                    <a:pt x="225" y="179"/>
                    <a:pt x="225" y="124"/>
                  </a:cubicBezTo>
                  <a:cubicBezTo>
                    <a:pt x="225" y="69"/>
                    <a:pt x="180" y="24"/>
                    <a:pt x="125" y="24"/>
                  </a:cubicBezTo>
                  <a:close/>
                  <a:moveTo>
                    <a:pt x="125" y="249"/>
                  </a:moveTo>
                  <a:lnTo>
                    <a:pt x="125" y="249"/>
                  </a:lnTo>
                  <a:cubicBezTo>
                    <a:pt x="56" y="249"/>
                    <a:pt x="0" y="193"/>
                    <a:pt x="0" y="124"/>
                  </a:cubicBezTo>
                  <a:cubicBezTo>
                    <a:pt x="0" y="56"/>
                    <a:pt x="56" y="0"/>
                    <a:pt x="125" y="0"/>
                  </a:cubicBezTo>
                  <a:cubicBezTo>
                    <a:pt x="194" y="0"/>
                    <a:pt x="249" y="56"/>
                    <a:pt x="249" y="124"/>
                  </a:cubicBezTo>
                  <a:cubicBezTo>
                    <a:pt x="249" y="193"/>
                    <a:pt x="194" y="249"/>
                    <a:pt x="125" y="249"/>
                  </a:cubicBezTo>
                  <a:close/>
                </a:path>
              </a:pathLst>
            </a:custGeom>
            <a:grpFill/>
            <a:ln w="0">
              <a:noFill/>
              <a:prstDash val="solid"/>
              <a:round/>
              <a:headEnd/>
              <a:tailEnd/>
            </a:ln>
          </p:spPr>
          <p:txBody>
            <a:bodyPr/>
            <a:lstStyle/>
            <a:p>
              <a:pPr defTabSz="543689">
                <a:defRPr/>
              </a:pPr>
              <a:endParaRPr lang="zh-CN" altLang="en-US" sz="3201"/>
            </a:p>
          </p:txBody>
        </p:sp>
        <p:sp>
          <p:nvSpPr>
            <p:cNvPr id="103" name="Freeform 128"/>
            <p:cNvSpPr>
              <a:spLocks noEditPoints="1"/>
            </p:cNvSpPr>
            <p:nvPr/>
          </p:nvSpPr>
          <p:spPr bwMode="auto">
            <a:xfrm>
              <a:off x="5189538" y="2625726"/>
              <a:ext cx="200025" cy="142875"/>
            </a:xfrm>
            <a:custGeom>
              <a:avLst/>
              <a:gdLst>
                <a:gd name="T0" fmla="*/ 19 w 235"/>
                <a:gd name="T1" fmla="*/ 147 h 167"/>
                <a:gd name="T2" fmla="*/ 19 w 235"/>
                <a:gd name="T3" fmla="*/ 147 h 167"/>
                <a:gd name="T4" fmla="*/ 215 w 235"/>
                <a:gd name="T5" fmla="*/ 147 h 167"/>
                <a:gd name="T6" fmla="*/ 215 w 235"/>
                <a:gd name="T7" fmla="*/ 19 h 167"/>
                <a:gd name="T8" fmla="*/ 19 w 235"/>
                <a:gd name="T9" fmla="*/ 19 h 167"/>
                <a:gd name="T10" fmla="*/ 19 w 235"/>
                <a:gd name="T11" fmla="*/ 147 h 167"/>
                <a:gd name="T12" fmla="*/ 225 w 235"/>
                <a:gd name="T13" fmla="*/ 167 h 167"/>
                <a:gd name="T14" fmla="*/ 225 w 235"/>
                <a:gd name="T15" fmla="*/ 167 h 167"/>
                <a:gd name="T16" fmla="*/ 9 w 235"/>
                <a:gd name="T17" fmla="*/ 167 h 167"/>
                <a:gd name="T18" fmla="*/ 0 w 235"/>
                <a:gd name="T19" fmla="*/ 157 h 167"/>
                <a:gd name="T20" fmla="*/ 0 w 235"/>
                <a:gd name="T21" fmla="*/ 10 h 167"/>
                <a:gd name="T22" fmla="*/ 9 w 235"/>
                <a:gd name="T23" fmla="*/ 0 h 167"/>
                <a:gd name="T24" fmla="*/ 225 w 235"/>
                <a:gd name="T25" fmla="*/ 0 h 167"/>
                <a:gd name="T26" fmla="*/ 235 w 235"/>
                <a:gd name="T27" fmla="*/ 10 h 167"/>
                <a:gd name="T28" fmla="*/ 235 w 235"/>
                <a:gd name="T29" fmla="*/ 157 h 167"/>
                <a:gd name="T30" fmla="*/ 225 w 235"/>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167">
                  <a:moveTo>
                    <a:pt x="19" y="147"/>
                  </a:moveTo>
                  <a:lnTo>
                    <a:pt x="19" y="147"/>
                  </a:lnTo>
                  <a:lnTo>
                    <a:pt x="215" y="147"/>
                  </a:lnTo>
                  <a:lnTo>
                    <a:pt x="215" y="19"/>
                  </a:lnTo>
                  <a:lnTo>
                    <a:pt x="19" y="19"/>
                  </a:lnTo>
                  <a:lnTo>
                    <a:pt x="19" y="147"/>
                  </a:lnTo>
                  <a:close/>
                  <a:moveTo>
                    <a:pt x="225" y="167"/>
                  </a:moveTo>
                  <a:lnTo>
                    <a:pt x="225" y="167"/>
                  </a:lnTo>
                  <a:lnTo>
                    <a:pt x="9" y="167"/>
                  </a:lnTo>
                  <a:cubicBezTo>
                    <a:pt x="4" y="167"/>
                    <a:pt x="0" y="163"/>
                    <a:pt x="0" y="157"/>
                  </a:cubicBezTo>
                  <a:lnTo>
                    <a:pt x="0" y="10"/>
                  </a:lnTo>
                  <a:cubicBezTo>
                    <a:pt x="0" y="4"/>
                    <a:pt x="4" y="0"/>
                    <a:pt x="9" y="0"/>
                  </a:cubicBezTo>
                  <a:lnTo>
                    <a:pt x="225" y="0"/>
                  </a:lnTo>
                  <a:cubicBezTo>
                    <a:pt x="230" y="0"/>
                    <a:pt x="235" y="4"/>
                    <a:pt x="235" y="10"/>
                  </a:cubicBezTo>
                  <a:lnTo>
                    <a:pt x="235" y="157"/>
                  </a:lnTo>
                  <a:cubicBezTo>
                    <a:pt x="235" y="163"/>
                    <a:pt x="230" y="167"/>
                    <a:pt x="225" y="167"/>
                  </a:cubicBezTo>
                  <a:close/>
                </a:path>
              </a:pathLst>
            </a:custGeom>
            <a:grpFill/>
            <a:ln w="0">
              <a:noFill/>
              <a:prstDash val="solid"/>
              <a:round/>
              <a:headEnd/>
              <a:tailEnd/>
            </a:ln>
          </p:spPr>
          <p:txBody>
            <a:bodyPr/>
            <a:lstStyle/>
            <a:p>
              <a:pPr defTabSz="543689">
                <a:defRPr/>
              </a:pPr>
              <a:endParaRPr lang="zh-CN" altLang="en-US" sz="3201"/>
            </a:p>
          </p:txBody>
        </p:sp>
        <p:sp>
          <p:nvSpPr>
            <p:cNvPr id="104" name="Freeform 129"/>
            <p:cNvSpPr>
              <a:spLocks/>
            </p:cNvSpPr>
            <p:nvPr/>
          </p:nvSpPr>
          <p:spPr bwMode="auto">
            <a:xfrm>
              <a:off x="5173663" y="2778126"/>
              <a:ext cx="231775" cy="28575"/>
            </a:xfrm>
            <a:custGeom>
              <a:avLst/>
              <a:gdLst>
                <a:gd name="T0" fmla="*/ 244 w 272"/>
                <a:gd name="T1" fmla="*/ 0 h 34"/>
                <a:gd name="T2" fmla="*/ 244 w 272"/>
                <a:gd name="T3" fmla="*/ 0 h 34"/>
                <a:gd name="T4" fmla="*/ 19 w 272"/>
                <a:gd name="T5" fmla="*/ 0 h 34"/>
                <a:gd name="T6" fmla="*/ 0 w 272"/>
                <a:gd name="T7" fmla="*/ 18 h 34"/>
                <a:gd name="T8" fmla="*/ 0 w 272"/>
                <a:gd name="T9" fmla="*/ 34 h 34"/>
                <a:gd name="T10" fmla="*/ 272 w 272"/>
                <a:gd name="T11" fmla="*/ 34 h 34"/>
                <a:gd name="T12" fmla="*/ 272 w 272"/>
                <a:gd name="T13" fmla="*/ 18 h 34"/>
                <a:gd name="T14" fmla="*/ 244 w 27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34">
                  <a:moveTo>
                    <a:pt x="244" y="0"/>
                  </a:moveTo>
                  <a:lnTo>
                    <a:pt x="244" y="0"/>
                  </a:lnTo>
                  <a:lnTo>
                    <a:pt x="19" y="0"/>
                  </a:lnTo>
                  <a:lnTo>
                    <a:pt x="0" y="18"/>
                  </a:lnTo>
                  <a:lnTo>
                    <a:pt x="0" y="34"/>
                  </a:lnTo>
                  <a:lnTo>
                    <a:pt x="272" y="34"/>
                  </a:lnTo>
                  <a:lnTo>
                    <a:pt x="272" y="18"/>
                  </a:lnTo>
                  <a:lnTo>
                    <a:pt x="244" y="0"/>
                  </a:lnTo>
                  <a:close/>
                </a:path>
              </a:pathLst>
            </a:custGeom>
            <a:grpFill/>
            <a:ln w="0">
              <a:noFill/>
              <a:prstDash val="solid"/>
              <a:round/>
              <a:headEnd/>
              <a:tailEnd/>
            </a:ln>
          </p:spPr>
          <p:txBody>
            <a:bodyPr/>
            <a:lstStyle/>
            <a:p>
              <a:pPr defTabSz="543689">
                <a:defRPr/>
              </a:pPr>
              <a:endParaRPr lang="zh-CN" altLang="en-US" sz="3201"/>
            </a:p>
          </p:txBody>
        </p:sp>
        <p:sp>
          <p:nvSpPr>
            <p:cNvPr id="105" name="Freeform 130"/>
            <p:cNvSpPr>
              <a:spLocks/>
            </p:cNvSpPr>
            <p:nvPr/>
          </p:nvSpPr>
          <p:spPr bwMode="auto">
            <a:xfrm>
              <a:off x="5305425" y="2800351"/>
              <a:ext cx="206375" cy="41275"/>
            </a:xfrm>
            <a:custGeom>
              <a:avLst/>
              <a:gdLst>
                <a:gd name="T0" fmla="*/ 241 w 241"/>
                <a:gd name="T1" fmla="*/ 48 h 48"/>
                <a:gd name="T2" fmla="*/ 241 w 241"/>
                <a:gd name="T3" fmla="*/ 48 h 48"/>
                <a:gd name="T4" fmla="*/ 12 w 241"/>
                <a:gd name="T5" fmla="*/ 48 h 48"/>
                <a:gd name="T6" fmla="*/ 0 w 241"/>
                <a:gd name="T7" fmla="*/ 36 h 48"/>
                <a:gd name="T8" fmla="*/ 0 w 241"/>
                <a:gd name="T9" fmla="*/ 0 h 48"/>
                <a:gd name="T10" fmla="*/ 25 w 241"/>
                <a:gd name="T11" fmla="*/ 0 h 48"/>
                <a:gd name="T12" fmla="*/ 25 w 241"/>
                <a:gd name="T13" fmla="*/ 24 h 48"/>
                <a:gd name="T14" fmla="*/ 241 w 241"/>
                <a:gd name="T15" fmla="*/ 24 h 48"/>
                <a:gd name="T16" fmla="*/ 241 w 24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8">
                  <a:moveTo>
                    <a:pt x="241" y="48"/>
                  </a:moveTo>
                  <a:lnTo>
                    <a:pt x="241" y="48"/>
                  </a:lnTo>
                  <a:lnTo>
                    <a:pt x="12" y="48"/>
                  </a:lnTo>
                  <a:cubicBezTo>
                    <a:pt x="6" y="48"/>
                    <a:pt x="0" y="43"/>
                    <a:pt x="0" y="36"/>
                  </a:cubicBezTo>
                  <a:lnTo>
                    <a:pt x="0" y="0"/>
                  </a:lnTo>
                  <a:lnTo>
                    <a:pt x="25" y="0"/>
                  </a:lnTo>
                  <a:lnTo>
                    <a:pt x="25" y="24"/>
                  </a:lnTo>
                  <a:lnTo>
                    <a:pt x="241" y="24"/>
                  </a:lnTo>
                  <a:lnTo>
                    <a:pt x="241" y="48"/>
                  </a:lnTo>
                  <a:close/>
                </a:path>
              </a:pathLst>
            </a:custGeom>
            <a:grpFill/>
            <a:ln w="0">
              <a:noFill/>
              <a:prstDash val="solid"/>
              <a:round/>
              <a:headEnd/>
              <a:tailEnd/>
            </a:ln>
          </p:spPr>
          <p:txBody>
            <a:bodyPr/>
            <a:lstStyle/>
            <a:p>
              <a:pPr defTabSz="543689">
                <a:defRPr/>
              </a:pPr>
              <a:endParaRPr lang="zh-CN" altLang="en-US" sz="3201"/>
            </a:p>
          </p:txBody>
        </p:sp>
        <p:sp>
          <p:nvSpPr>
            <p:cNvPr id="106" name="Freeform 131"/>
            <p:cNvSpPr>
              <a:spLocks/>
            </p:cNvSpPr>
            <p:nvPr/>
          </p:nvSpPr>
          <p:spPr bwMode="auto">
            <a:xfrm>
              <a:off x="5324475" y="2584451"/>
              <a:ext cx="355600" cy="257175"/>
            </a:xfrm>
            <a:custGeom>
              <a:avLst/>
              <a:gdLst>
                <a:gd name="T0" fmla="*/ 406 w 418"/>
                <a:gd name="T1" fmla="*/ 300 h 300"/>
                <a:gd name="T2" fmla="*/ 406 w 418"/>
                <a:gd name="T3" fmla="*/ 300 h 300"/>
                <a:gd name="T4" fmla="*/ 328 w 418"/>
                <a:gd name="T5" fmla="*/ 300 h 300"/>
                <a:gd name="T6" fmla="*/ 328 w 418"/>
                <a:gd name="T7" fmla="*/ 276 h 300"/>
                <a:gd name="T8" fmla="*/ 394 w 418"/>
                <a:gd name="T9" fmla="*/ 276 h 300"/>
                <a:gd name="T10" fmla="*/ 394 w 418"/>
                <a:gd name="T11" fmla="*/ 73 h 300"/>
                <a:gd name="T12" fmla="*/ 317 w 418"/>
                <a:gd name="T13" fmla="*/ 29 h 300"/>
                <a:gd name="T14" fmla="*/ 266 w 418"/>
                <a:gd name="T15" fmla="*/ 84 h 300"/>
                <a:gd name="T16" fmla="*/ 249 w 418"/>
                <a:gd name="T17" fmla="*/ 86 h 300"/>
                <a:gd name="T18" fmla="*/ 216 w 418"/>
                <a:gd name="T19" fmla="*/ 61 h 300"/>
                <a:gd name="T20" fmla="*/ 173 w 418"/>
                <a:gd name="T21" fmla="*/ 61 h 300"/>
                <a:gd name="T22" fmla="*/ 141 w 418"/>
                <a:gd name="T23" fmla="*/ 86 h 300"/>
                <a:gd name="T24" fmla="*/ 124 w 418"/>
                <a:gd name="T25" fmla="*/ 85 h 300"/>
                <a:gd name="T26" fmla="*/ 73 w 418"/>
                <a:gd name="T27" fmla="*/ 29 h 300"/>
                <a:gd name="T28" fmla="*/ 14 w 418"/>
                <a:gd name="T29" fmla="*/ 68 h 300"/>
                <a:gd name="T30" fmla="*/ 0 w 418"/>
                <a:gd name="T31" fmla="*/ 47 h 300"/>
                <a:gd name="T32" fmla="*/ 69 w 418"/>
                <a:gd name="T33" fmla="*/ 3 h 300"/>
                <a:gd name="T34" fmla="*/ 85 w 418"/>
                <a:gd name="T35" fmla="*/ 5 h 300"/>
                <a:gd name="T36" fmla="*/ 134 w 418"/>
                <a:gd name="T37" fmla="*/ 60 h 300"/>
                <a:gd name="T38" fmla="*/ 161 w 418"/>
                <a:gd name="T39" fmla="*/ 39 h 300"/>
                <a:gd name="T40" fmla="*/ 168 w 418"/>
                <a:gd name="T41" fmla="*/ 36 h 300"/>
                <a:gd name="T42" fmla="*/ 220 w 418"/>
                <a:gd name="T43" fmla="*/ 36 h 300"/>
                <a:gd name="T44" fmla="*/ 227 w 418"/>
                <a:gd name="T45" fmla="*/ 39 h 300"/>
                <a:gd name="T46" fmla="*/ 255 w 418"/>
                <a:gd name="T47" fmla="*/ 59 h 300"/>
                <a:gd name="T48" fmla="*/ 306 w 418"/>
                <a:gd name="T49" fmla="*/ 5 h 300"/>
                <a:gd name="T50" fmla="*/ 321 w 418"/>
                <a:gd name="T51" fmla="*/ 3 h 300"/>
                <a:gd name="T52" fmla="*/ 413 w 418"/>
                <a:gd name="T53" fmla="*/ 57 h 300"/>
                <a:gd name="T54" fmla="*/ 418 w 418"/>
                <a:gd name="T55" fmla="*/ 67 h 300"/>
                <a:gd name="T56" fmla="*/ 418 w 418"/>
                <a:gd name="T57" fmla="*/ 288 h 300"/>
                <a:gd name="T58" fmla="*/ 406 w 418"/>
                <a:gd name="T59"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8" h="300">
                  <a:moveTo>
                    <a:pt x="406" y="300"/>
                  </a:moveTo>
                  <a:lnTo>
                    <a:pt x="406" y="300"/>
                  </a:lnTo>
                  <a:lnTo>
                    <a:pt x="328" y="300"/>
                  </a:lnTo>
                  <a:lnTo>
                    <a:pt x="328" y="276"/>
                  </a:lnTo>
                  <a:lnTo>
                    <a:pt x="394" y="276"/>
                  </a:lnTo>
                  <a:lnTo>
                    <a:pt x="394" y="73"/>
                  </a:lnTo>
                  <a:cubicBezTo>
                    <a:pt x="375" y="61"/>
                    <a:pt x="335" y="38"/>
                    <a:pt x="317" y="29"/>
                  </a:cubicBezTo>
                  <a:lnTo>
                    <a:pt x="266" y="84"/>
                  </a:lnTo>
                  <a:cubicBezTo>
                    <a:pt x="262" y="89"/>
                    <a:pt x="255" y="89"/>
                    <a:pt x="249" y="86"/>
                  </a:cubicBezTo>
                  <a:lnTo>
                    <a:pt x="216" y="61"/>
                  </a:lnTo>
                  <a:lnTo>
                    <a:pt x="173" y="61"/>
                  </a:lnTo>
                  <a:lnTo>
                    <a:pt x="141" y="86"/>
                  </a:lnTo>
                  <a:cubicBezTo>
                    <a:pt x="136" y="90"/>
                    <a:pt x="128" y="90"/>
                    <a:pt x="124" y="85"/>
                  </a:cubicBezTo>
                  <a:lnTo>
                    <a:pt x="73" y="29"/>
                  </a:lnTo>
                  <a:lnTo>
                    <a:pt x="14" y="68"/>
                  </a:lnTo>
                  <a:lnTo>
                    <a:pt x="0" y="47"/>
                  </a:lnTo>
                  <a:lnTo>
                    <a:pt x="69" y="3"/>
                  </a:lnTo>
                  <a:cubicBezTo>
                    <a:pt x="74" y="0"/>
                    <a:pt x="80" y="1"/>
                    <a:pt x="85" y="5"/>
                  </a:cubicBezTo>
                  <a:lnTo>
                    <a:pt x="134" y="60"/>
                  </a:lnTo>
                  <a:lnTo>
                    <a:pt x="161" y="39"/>
                  </a:lnTo>
                  <a:cubicBezTo>
                    <a:pt x="163" y="37"/>
                    <a:pt x="166" y="36"/>
                    <a:pt x="168" y="36"/>
                  </a:cubicBezTo>
                  <a:lnTo>
                    <a:pt x="220" y="36"/>
                  </a:lnTo>
                  <a:cubicBezTo>
                    <a:pt x="223" y="36"/>
                    <a:pt x="225" y="37"/>
                    <a:pt x="227" y="39"/>
                  </a:cubicBezTo>
                  <a:lnTo>
                    <a:pt x="255" y="59"/>
                  </a:lnTo>
                  <a:lnTo>
                    <a:pt x="306" y="5"/>
                  </a:lnTo>
                  <a:cubicBezTo>
                    <a:pt x="309" y="1"/>
                    <a:pt x="316" y="0"/>
                    <a:pt x="321" y="3"/>
                  </a:cubicBezTo>
                  <a:cubicBezTo>
                    <a:pt x="323" y="4"/>
                    <a:pt x="393" y="42"/>
                    <a:pt x="413" y="57"/>
                  </a:cubicBezTo>
                  <a:cubicBezTo>
                    <a:pt x="417" y="59"/>
                    <a:pt x="418" y="63"/>
                    <a:pt x="418" y="67"/>
                  </a:cubicBezTo>
                  <a:lnTo>
                    <a:pt x="418" y="288"/>
                  </a:lnTo>
                  <a:cubicBezTo>
                    <a:pt x="418" y="295"/>
                    <a:pt x="413" y="300"/>
                    <a:pt x="406" y="300"/>
                  </a:cubicBezTo>
                  <a:close/>
                </a:path>
              </a:pathLst>
            </a:custGeom>
            <a:grpFill/>
            <a:ln w="0">
              <a:noFill/>
              <a:prstDash val="solid"/>
              <a:round/>
              <a:headEnd/>
              <a:tailEnd/>
            </a:ln>
          </p:spPr>
          <p:txBody>
            <a:bodyPr/>
            <a:lstStyle/>
            <a:p>
              <a:pPr defTabSz="543689">
                <a:defRPr/>
              </a:pPr>
              <a:endParaRPr lang="zh-CN" altLang="en-US" sz="3201"/>
            </a:p>
          </p:txBody>
        </p:sp>
        <p:sp>
          <p:nvSpPr>
            <p:cNvPr id="107" name="Freeform 132"/>
            <p:cNvSpPr>
              <a:spLocks/>
            </p:cNvSpPr>
            <p:nvPr/>
          </p:nvSpPr>
          <p:spPr bwMode="auto">
            <a:xfrm>
              <a:off x="5500688" y="2808288"/>
              <a:ext cx="42863" cy="44450"/>
            </a:xfrm>
            <a:custGeom>
              <a:avLst/>
              <a:gdLst>
                <a:gd name="T0" fmla="*/ 25 w 51"/>
                <a:gd name="T1" fmla="*/ 52 h 52"/>
                <a:gd name="T2" fmla="*/ 25 w 51"/>
                <a:gd name="T3" fmla="*/ 52 h 52"/>
                <a:gd name="T4" fmla="*/ 0 w 51"/>
                <a:gd name="T5" fmla="*/ 26 h 52"/>
                <a:gd name="T6" fmla="*/ 25 w 51"/>
                <a:gd name="T7" fmla="*/ 0 h 52"/>
                <a:gd name="T8" fmla="*/ 51 w 51"/>
                <a:gd name="T9" fmla="*/ 26 h 52"/>
                <a:gd name="T10" fmla="*/ 25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5" y="52"/>
                  </a:moveTo>
                  <a:lnTo>
                    <a:pt x="25" y="52"/>
                  </a:lnTo>
                  <a:cubicBezTo>
                    <a:pt x="11" y="52"/>
                    <a:pt x="0" y="40"/>
                    <a:pt x="0" y="26"/>
                  </a:cubicBezTo>
                  <a:cubicBezTo>
                    <a:pt x="0" y="12"/>
                    <a:pt x="11" y="0"/>
                    <a:pt x="25" y="0"/>
                  </a:cubicBezTo>
                  <a:cubicBezTo>
                    <a:pt x="39" y="0"/>
                    <a:pt x="51" y="12"/>
                    <a:pt x="51" y="26"/>
                  </a:cubicBezTo>
                  <a:cubicBezTo>
                    <a:pt x="51" y="40"/>
                    <a:pt x="39" y="52"/>
                    <a:pt x="25" y="52"/>
                  </a:cubicBezTo>
                  <a:close/>
                </a:path>
              </a:pathLst>
            </a:custGeom>
            <a:grpFill/>
            <a:ln w="0">
              <a:noFill/>
              <a:prstDash val="solid"/>
              <a:round/>
              <a:headEnd/>
              <a:tailEnd/>
            </a:ln>
          </p:spPr>
          <p:txBody>
            <a:bodyPr/>
            <a:lstStyle/>
            <a:p>
              <a:pPr defTabSz="543689">
                <a:defRPr/>
              </a:pPr>
              <a:endParaRPr lang="zh-CN" altLang="en-US" sz="3201"/>
            </a:p>
          </p:txBody>
        </p:sp>
        <p:sp>
          <p:nvSpPr>
            <p:cNvPr id="108" name="Freeform 133"/>
            <p:cNvSpPr>
              <a:spLocks/>
            </p:cNvSpPr>
            <p:nvPr/>
          </p:nvSpPr>
          <p:spPr bwMode="auto">
            <a:xfrm>
              <a:off x="5567363" y="2808288"/>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lstStyle/>
            <a:p>
              <a:pPr defTabSz="543689">
                <a:defRPr/>
              </a:pPr>
              <a:endParaRPr lang="zh-CN" altLang="en-US" sz="3201"/>
            </a:p>
          </p:txBody>
        </p:sp>
        <p:sp>
          <p:nvSpPr>
            <p:cNvPr id="109" name="Freeform 134"/>
            <p:cNvSpPr>
              <a:spLocks/>
            </p:cNvSpPr>
            <p:nvPr/>
          </p:nvSpPr>
          <p:spPr bwMode="auto">
            <a:xfrm>
              <a:off x="5459413" y="2625726"/>
              <a:ext cx="63500" cy="152400"/>
            </a:xfrm>
            <a:custGeom>
              <a:avLst/>
              <a:gdLst>
                <a:gd name="T0" fmla="*/ 6 w 75"/>
                <a:gd name="T1" fmla="*/ 0 h 177"/>
                <a:gd name="T2" fmla="*/ 6 w 75"/>
                <a:gd name="T3" fmla="*/ 0 h 177"/>
                <a:gd name="T4" fmla="*/ 16 w 75"/>
                <a:gd name="T5" fmla="*/ 36 h 177"/>
                <a:gd name="T6" fmla="*/ 0 w 75"/>
                <a:gd name="T7" fmla="*/ 137 h 177"/>
                <a:gd name="T8" fmla="*/ 39 w 75"/>
                <a:gd name="T9" fmla="*/ 177 h 177"/>
                <a:gd name="T10" fmla="*/ 75 w 75"/>
                <a:gd name="T11" fmla="*/ 137 h 177"/>
                <a:gd name="T12" fmla="*/ 56 w 75"/>
                <a:gd name="T13" fmla="*/ 37 h 177"/>
                <a:gd name="T14" fmla="*/ 64 w 75"/>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7">
                  <a:moveTo>
                    <a:pt x="6" y="0"/>
                  </a:moveTo>
                  <a:lnTo>
                    <a:pt x="6" y="0"/>
                  </a:lnTo>
                  <a:lnTo>
                    <a:pt x="16" y="36"/>
                  </a:lnTo>
                  <a:lnTo>
                    <a:pt x="0" y="137"/>
                  </a:lnTo>
                  <a:lnTo>
                    <a:pt x="39" y="177"/>
                  </a:lnTo>
                  <a:lnTo>
                    <a:pt x="75" y="137"/>
                  </a:lnTo>
                  <a:lnTo>
                    <a:pt x="56" y="37"/>
                  </a:lnTo>
                  <a:lnTo>
                    <a:pt x="64" y="0"/>
                  </a:lnTo>
                </a:path>
              </a:pathLst>
            </a:custGeom>
            <a:grpFill/>
            <a:ln w="0">
              <a:noFill/>
              <a:prstDash val="solid"/>
              <a:round/>
              <a:headEnd/>
              <a:tailEnd/>
            </a:ln>
          </p:spPr>
          <p:txBody>
            <a:bodyPr/>
            <a:lstStyle/>
            <a:p>
              <a:pPr defTabSz="543689">
                <a:defRPr/>
              </a:pPr>
              <a:endParaRPr lang="zh-CN" altLang="en-US" sz="3201"/>
            </a:p>
          </p:txBody>
        </p:sp>
      </p:grpSp>
      <p:grpSp>
        <p:nvGrpSpPr>
          <p:cNvPr id="110" name="组合 320"/>
          <p:cNvGrpSpPr>
            <a:grpSpLocks noChangeAspect="1"/>
          </p:cNvGrpSpPr>
          <p:nvPr/>
        </p:nvGrpSpPr>
        <p:grpSpPr bwMode="auto">
          <a:xfrm>
            <a:off x="9713509" y="1683751"/>
            <a:ext cx="789613" cy="1080000"/>
            <a:chOff x="649288" y="2289176"/>
            <a:chExt cx="561975" cy="769938"/>
          </a:xfrm>
          <a:solidFill>
            <a:schemeClr val="bg1">
              <a:lumMod val="50000"/>
            </a:schemeClr>
          </a:solidFill>
        </p:grpSpPr>
        <p:sp>
          <p:nvSpPr>
            <p:cNvPr id="111" name="Freeform 78"/>
            <p:cNvSpPr>
              <a:spLocks noEditPoints="1"/>
            </p:cNvSpPr>
            <p:nvPr/>
          </p:nvSpPr>
          <p:spPr bwMode="auto">
            <a:xfrm>
              <a:off x="768350" y="2289176"/>
              <a:ext cx="323850" cy="327025"/>
            </a:xfrm>
            <a:custGeom>
              <a:avLst/>
              <a:gdLst>
                <a:gd name="T0" fmla="*/ 2147483646 w 775"/>
                <a:gd name="T1" fmla="*/ 2147483646 h 776"/>
                <a:gd name="T2" fmla="*/ 2147483646 w 775"/>
                <a:gd name="T3" fmla="*/ 2147483646 h 776"/>
                <a:gd name="T4" fmla="*/ 2147483646 w 775"/>
                <a:gd name="T5" fmla="*/ 2147483646 h 776"/>
                <a:gd name="T6" fmla="*/ 2147483646 w 775"/>
                <a:gd name="T7" fmla="*/ 2147483646 h 776"/>
                <a:gd name="T8" fmla="*/ 2147483646 w 775"/>
                <a:gd name="T9" fmla="*/ 2147483646 h 776"/>
                <a:gd name="T10" fmla="*/ 2147483646 w 775"/>
                <a:gd name="T11" fmla="*/ 2147483646 h 776"/>
                <a:gd name="T12" fmla="*/ 2147483646 w 775"/>
                <a:gd name="T13" fmla="*/ 2147483646 h 776"/>
                <a:gd name="T14" fmla="*/ 2147483646 w 775"/>
                <a:gd name="T15" fmla="*/ 2147483646 h 776"/>
                <a:gd name="T16" fmla="*/ 0 w 775"/>
                <a:gd name="T17" fmla="*/ 2147483646 h 776"/>
                <a:gd name="T18" fmla="*/ 2147483646 w 775"/>
                <a:gd name="T19" fmla="*/ 0 h 776"/>
                <a:gd name="T20" fmla="*/ 2147483646 w 775"/>
                <a:gd name="T21" fmla="*/ 2147483646 h 776"/>
                <a:gd name="T22" fmla="*/ 2147483646 w 775"/>
                <a:gd name="T23" fmla="*/ 2147483646 h 7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5"/>
                <a:gd name="T37" fmla="*/ 0 h 776"/>
                <a:gd name="T38" fmla="*/ 775 w 775"/>
                <a:gd name="T39" fmla="*/ 776 h 7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5" h="776">
                  <a:moveTo>
                    <a:pt x="387" y="67"/>
                  </a:moveTo>
                  <a:lnTo>
                    <a:pt x="387" y="67"/>
                  </a:lnTo>
                  <a:cubicBezTo>
                    <a:pt x="210" y="67"/>
                    <a:pt x="66" y="211"/>
                    <a:pt x="66" y="388"/>
                  </a:cubicBezTo>
                  <a:cubicBezTo>
                    <a:pt x="66" y="565"/>
                    <a:pt x="210" y="709"/>
                    <a:pt x="387" y="709"/>
                  </a:cubicBezTo>
                  <a:cubicBezTo>
                    <a:pt x="565" y="709"/>
                    <a:pt x="709" y="565"/>
                    <a:pt x="709" y="388"/>
                  </a:cubicBezTo>
                  <a:cubicBezTo>
                    <a:pt x="709" y="211"/>
                    <a:pt x="565" y="67"/>
                    <a:pt x="387" y="67"/>
                  </a:cubicBezTo>
                  <a:close/>
                  <a:moveTo>
                    <a:pt x="387" y="776"/>
                  </a:moveTo>
                  <a:lnTo>
                    <a:pt x="387" y="776"/>
                  </a:lnTo>
                  <a:cubicBezTo>
                    <a:pt x="174" y="776"/>
                    <a:pt x="0" y="602"/>
                    <a:pt x="0" y="388"/>
                  </a:cubicBezTo>
                  <a:cubicBezTo>
                    <a:pt x="0" y="174"/>
                    <a:pt x="174" y="0"/>
                    <a:pt x="387" y="0"/>
                  </a:cubicBezTo>
                  <a:cubicBezTo>
                    <a:pt x="601" y="0"/>
                    <a:pt x="775" y="174"/>
                    <a:pt x="775" y="388"/>
                  </a:cubicBezTo>
                  <a:cubicBezTo>
                    <a:pt x="775" y="602"/>
                    <a:pt x="601" y="776"/>
                    <a:pt x="387" y="776"/>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2" name="Freeform 79"/>
            <p:cNvSpPr>
              <a:spLocks/>
            </p:cNvSpPr>
            <p:nvPr/>
          </p:nvSpPr>
          <p:spPr bwMode="auto">
            <a:xfrm>
              <a:off x="649288" y="2652713"/>
              <a:ext cx="561975" cy="390525"/>
            </a:xfrm>
            <a:custGeom>
              <a:avLst/>
              <a:gdLst>
                <a:gd name="T0" fmla="*/ 2147483646 w 1337"/>
                <a:gd name="T1" fmla="*/ 2147483646 h 932"/>
                <a:gd name="T2" fmla="*/ 2147483646 w 1337"/>
                <a:gd name="T3" fmla="*/ 2147483646 h 932"/>
                <a:gd name="T4" fmla="*/ 2147483646 w 1337"/>
                <a:gd name="T5" fmla="*/ 2147483646 h 932"/>
                <a:gd name="T6" fmla="*/ 2147483646 w 1337"/>
                <a:gd name="T7" fmla="*/ 2147483646 h 932"/>
                <a:gd name="T8" fmla="*/ 2147483646 w 1337"/>
                <a:gd name="T9" fmla="*/ 2147483646 h 932"/>
                <a:gd name="T10" fmla="*/ 2147483646 w 1337"/>
                <a:gd name="T11" fmla="*/ 2147483646 h 932"/>
                <a:gd name="T12" fmla="*/ 2147483646 w 1337"/>
                <a:gd name="T13" fmla="*/ 2147483646 h 932"/>
                <a:gd name="T14" fmla="*/ 2147483646 w 1337"/>
                <a:gd name="T15" fmla="*/ 2147483646 h 932"/>
                <a:gd name="T16" fmla="*/ 2147483646 w 1337"/>
                <a:gd name="T17" fmla="*/ 2147483646 h 932"/>
                <a:gd name="T18" fmla="*/ 2147483646 w 1337"/>
                <a:gd name="T19" fmla="*/ 2147483646 h 932"/>
                <a:gd name="T20" fmla="*/ 2147483646 w 1337"/>
                <a:gd name="T21" fmla="*/ 2147483646 h 932"/>
                <a:gd name="T22" fmla="*/ 2147483646 w 1337"/>
                <a:gd name="T23" fmla="*/ 2147483646 h 932"/>
                <a:gd name="T24" fmla="*/ 2147483646 w 1337"/>
                <a:gd name="T25" fmla="*/ 2147483646 h 932"/>
                <a:gd name="T26" fmla="*/ 2147483646 w 1337"/>
                <a:gd name="T27" fmla="*/ 2147483646 h 932"/>
                <a:gd name="T28" fmla="*/ 2147483646 w 1337"/>
                <a:gd name="T29" fmla="*/ 2147483646 h 932"/>
                <a:gd name="T30" fmla="*/ 0 w 1337"/>
                <a:gd name="T31" fmla="*/ 2147483646 h 932"/>
                <a:gd name="T32" fmla="*/ 0 w 1337"/>
                <a:gd name="T33" fmla="*/ 2147483646 h 932"/>
                <a:gd name="T34" fmla="*/ 2147483646 w 1337"/>
                <a:gd name="T35" fmla="*/ 2147483646 h 932"/>
                <a:gd name="T36" fmla="*/ 2147483646 w 1337"/>
                <a:gd name="T37" fmla="*/ 2147483646 h 932"/>
                <a:gd name="T38" fmla="*/ 2147483646 w 1337"/>
                <a:gd name="T39" fmla="*/ 2147483646 h 932"/>
                <a:gd name="T40" fmla="*/ 2147483646 w 1337"/>
                <a:gd name="T41" fmla="*/ 2147483646 h 932"/>
                <a:gd name="T42" fmla="*/ 2147483646 w 1337"/>
                <a:gd name="T43" fmla="*/ 2147483646 h 932"/>
                <a:gd name="T44" fmla="*/ 2147483646 w 1337"/>
                <a:gd name="T45" fmla="*/ 2147483646 h 932"/>
                <a:gd name="T46" fmla="*/ 2147483646 w 1337"/>
                <a:gd name="T47" fmla="*/ 2147483646 h 932"/>
                <a:gd name="T48" fmla="*/ 2147483646 w 1337"/>
                <a:gd name="T49" fmla="*/ 2147483646 h 9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7"/>
                <a:gd name="T76" fmla="*/ 0 h 932"/>
                <a:gd name="T77" fmla="*/ 1337 w 1337"/>
                <a:gd name="T78" fmla="*/ 932 h 9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7" h="932">
                  <a:moveTo>
                    <a:pt x="1304" y="932"/>
                  </a:moveTo>
                  <a:lnTo>
                    <a:pt x="1304" y="932"/>
                  </a:lnTo>
                  <a:lnTo>
                    <a:pt x="1080" y="932"/>
                  </a:lnTo>
                  <a:lnTo>
                    <a:pt x="1080" y="866"/>
                  </a:lnTo>
                  <a:lnTo>
                    <a:pt x="1270" y="866"/>
                  </a:lnTo>
                  <a:lnTo>
                    <a:pt x="1270" y="429"/>
                  </a:lnTo>
                  <a:cubicBezTo>
                    <a:pt x="1270" y="255"/>
                    <a:pt x="1151" y="108"/>
                    <a:pt x="983" y="71"/>
                  </a:cubicBezTo>
                  <a:lnTo>
                    <a:pt x="694" y="412"/>
                  </a:lnTo>
                  <a:cubicBezTo>
                    <a:pt x="681" y="427"/>
                    <a:pt x="656" y="427"/>
                    <a:pt x="643" y="412"/>
                  </a:cubicBezTo>
                  <a:lnTo>
                    <a:pt x="353" y="71"/>
                  </a:lnTo>
                  <a:cubicBezTo>
                    <a:pt x="186" y="108"/>
                    <a:pt x="67" y="255"/>
                    <a:pt x="67" y="429"/>
                  </a:cubicBezTo>
                  <a:lnTo>
                    <a:pt x="67" y="866"/>
                  </a:lnTo>
                  <a:lnTo>
                    <a:pt x="896" y="866"/>
                  </a:lnTo>
                  <a:lnTo>
                    <a:pt x="896" y="932"/>
                  </a:lnTo>
                  <a:lnTo>
                    <a:pt x="33" y="932"/>
                  </a:lnTo>
                  <a:cubicBezTo>
                    <a:pt x="15" y="932"/>
                    <a:pt x="0" y="917"/>
                    <a:pt x="0" y="899"/>
                  </a:cubicBezTo>
                  <a:lnTo>
                    <a:pt x="0" y="429"/>
                  </a:lnTo>
                  <a:cubicBezTo>
                    <a:pt x="0" y="217"/>
                    <a:pt x="152" y="37"/>
                    <a:pt x="361" y="2"/>
                  </a:cubicBezTo>
                  <a:cubicBezTo>
                    <a:pt x="372" y="0"/>
                    <a:pt x="384" y="4"/>
                    <a:pt x="392" y="13"/>
                  </a:cubicBezTo>
                  <a:lnTo>
                    <a:pt x="668" y="339"/>
                  </a:lnTo>
                  <a:lnTo>
                    <a:pt x="945" y="13"/>
                  </a:lnTo>
                  <a:cubicBezTo>
                    <a:pt x="953" y="4"/>
                    <a:pt x="965" y="0"/>
                    <a:pt x="976" y="2"/>
                  </a:cubicBezTo>
                  <a:cubicBezTo>
                    <a:pt x="1185" y="37"/>
                    <a:pt x="1337" y="216"/>
                    <a:pt x="1337" y="429"/>
                  </a:cubicBezTo>
                  <a:lnTo>
                    <a:pt x="1337" y="899"/>
                  </a:lnTo>
                  <a:cubicBezTo>
                    <a:pt x="1337" y="917"/>
                    <a:pt x="1322" y="932"/>
                    <a:pt x="1304" y="93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3" name="Freeform 80"/>
            <p:cNvSpPr>
              <a:spLocks/>
            </p:cNvSpPr>
            <p:nvPr/>
          </p:nvSpPr>
          <p:spPr bwMode="auto">
            <a:xfrm>
              <a:off x="879475" y="2667001"/>
              <a:ext cx="101600" cy="149225"/>
            </a:xfrm>
            <a:custGeom>
              <a:avLst/>
              <a:gdLst>
                <a:gd name="T0" fmla="*/ 2147483646 w 239"/>
                <a:gd name="T1" fmla="*/ 2147483646 h 357"/>
                <a:gd name="T2" fmla="*/ 2147483646 w 239"/>
                <a:gd name="T3" fmla="*/ 2147483646 h 357"/>
                <a:gd name="T4" fmla="*/ 2147483646 w 239"/>
                <a:gd name="T5" fmla="*/ 2147483646 h 357"/>
                <a:gd name="T6" fmla="*/ 2147483646 w 239"/>
                <a:gd name="T7" fmla="*/ 0 h 357"/>
                <a:gd name="T8" fmla="*/ 0 w 239"/>
                <a:gd name="T9" fmla="*/ 0 h 357"/>
                <a:gd name="T10" fmla="*/ 2147483646 w 239"/>
                <a:gd name="T11" fmla="*/ 2147483646 h 357"/>
                <a:gd name="T12" fmla="*/ 2147483646 w 239"/>
                <a:gd name="T13" fmla="*/ 2147483646 h 357"/>
                <a:gd name="T14" fmla="*/ 2147483646 w 239"/>
                <a:gd name="T15" fmla="*/ 2147483646 h 357"/>
                <a:gd name="T16" fmla="*/ 2147483646 w 239"/>
                <a:gd name="T17" fmla="*/ 2147483646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357"/>
                <a:gd name="T29" fmla="*/ 239 w 239"/>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357">
                  <a:moveTo>
                    <a:pt x="210" y="260"/>
                  </a:moveTo>
                  <a:lnTo>
                    <a:pt x="210" y="260"/>
                  </a:lnTo>
                  <a:lnTo>
                    <a:pt x="135" y="112"/>
                  </a:lnTo>
                  <a:lnTo>
                    <a:pt x="239" y="0"/>
                  </a:lnTo>
                  <a:lnTo>
                    <a:pt x="0" y="0"/>
                  </a:lnTo>
                  <a:lnTo>
                    <a:pt x="104" y="112"/>
                  </a:lnTo>
                  <a:lnTo>
                    <a:pt x="29" y="260"/>
                  </a:lnTo>
                  <a:lnTo>
                    <a:pt x="119" y="357"/>
                  </a:lnTo>
                  <a:lnTo>
                    <a:pt x="210" y="26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4" name="Freeform 81"/>
            <p:cNvSpPr>
              <a:spLocks/>
            </p:cNvSpPr>
            <p:nvPr/>
          </p:nvSpPr>
          <p:spPr bwMode="auto">
            <a:xfrm>
              <a:off x="803275" y="2652713"/>
              <a:ext cx="254000" cy="28575"/>
            </a:xfrm>
            <a:custGeom>
              <a:avLst/>
              <a:gdLst>
                <a:gd name="T0" fmla="*/ 2147483646 w 605"/>
                <a:gd name="T1" fmla="*/ 2147483646 h 67"/>
                <a:gd name="T2" fmla="*/ 2147483646 w 605"/>
                <a:gd name="T3" fmla="*/ 2147483646 h 67"/>
                <a:gd name="T4" fmla="*/ 0 w 605"/>
                <a:gd name="T5" fmla="*/ 2147483646 h 67"/>
                <a:gd name="T6" fmla="*/ 0 w 605"/>
                <a:gd name="T7" fmla="*/ 0 h 67"/>
                <a:gd name="T8" fmla="*/ 2147483646 w 605"/>
                <a:gd name="T9" fmla="*/ 0 h 67"/>
                <a:gd name="T10" fmla="*/ 2147483646 w 605"/>
                <a:gd name="T11" fmla="*/ 2147483646 h 67"/>
                <a:gd name="T12" fmla="*/ 0 60000 65536"/>
                <a:gd name="T13" fmla="*/ 0 60000 65536"/>
                <a:gd name="T14" fmla="*/ 0 60000 65536"/>
                <a:gd name="T15" fmla="*/ 0 60000 65536"/>
                <a:gd name="T16" fmla="*/ 0 60000 65536"/>
                <a:gd name="T17" fmla="*/ 0 60000 65536"/>
                <a:gd name="T18" fmla="*/ 0 w 605"/>
                <a:gd name="T19" fmla="*/ 0 h 67"/>
                <a:gd name="T20" fmla="*/ 605 w 605"/>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05" h="67">
                  <a:moveTo>
                    <a:pt x="605" y="67"/>
                  </a:moveTo>
                  <a:lnTo>
                    <a:pt x="605" y="67"/>
                  </a:lnTo>
                  <a:lnTo>
                    <a:pt x="0" y="67"/>
                  </a:lnTo>
                  <a:lnTo>
                    <a:pt x="0" y="0"/>
                  </a:lnTo>
                  <a:lnTo>
                    <a:pt x="605" y="0"/>
                  </a:lnTo>
                  <a:lnTo>
                    <a:pt x="605" y="67"/>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5" name="Freeform 82"/>
            <p:cNvSpPr>
              <a:spLocks/>
            </p:cNvSpPr>
            <p:nvPr/>
          </p:nvSpPr>
          <p:spPr bwMode="auto">
            <a:xfrm>
              <a:off x="990600" y="3000376"/>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sp>
          <p:nvSpPr>
            <p:cNvPr id="116" name="Freeform 83"/>
            <p:cNvSpPr>
              <a:spLocks/>
            </p:cNvSpPr>
            <p:nvPr/>
          </p:nvSpPr>
          <p:spPr bwMode="auto">
            <a:xfrm>
              <a:off x="1081088" y="3000376"/>
              <a:ext cx="57150"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7" y="0"/>
                    <a:pt x="139" y="31"/>
                    <a:pt x="139" y="69"/>
                  </a:cubicBezTo>
                  <a:cubicBezTo>
                    <a:pt x="139" y="107"/>
                    <a:pt x="107" y="138"/>
                    <a:pt x="69"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n>
                  <a:solidFill>
                    <a:srgbClr val="FFFFFF"/>
                  </a:solidFill>
                </a:ln>
              </a:endParaRPr>
            </a:p>
          </p:txBody>
        </p:sp>
      </p:grpSp>
    </p:spTree>
    <p:extLst>
      <p:ext uri="{BB962C8B-B14F-4D97-AF65-F5344CB8AC3E}">
        <p14:creationId xmlns:p14="http://schemas.microsoft.com/office/powerpoint/2010/main" val="345361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Application Scenario</a:t>
            </a:r>
            <a:endParaRPr lang="en-US" altLang="zh-CN" dirty="0">
              <a:sym typeface="Huawei Sans" panose="020C0503030203020204" pitchFamily="34" charset="0"/>
            </a:endParaRPr>
          </a:p>
        </p:txBody>
      </p:sp>
      <p:grpSp>
        <p:nvGrpSpPr>
          <p:cNvPr id="3" name="组合 2"/>
          <p:cNvGrpSpPr/>
          <p:nvPr/>
        </p:nvGrpSpPr>
        <p:grpSpPr>
          <a:xfrm>
            <a:off x="851294" y="1040715"/>
            <a:ext cx="10585636" cy="5320293"/>
            <a:chOff x="851294" y="1040715"/>
            <a:chExt cx="10585636" cy="5320293"/>
          </a:xfrm>
        </p:grpSpPr>
        <p:grpSp>
          <p:nvGrpSpPr>
            <p:cNvPr id="24" name="组合 23"/>
            <p:cNvGrpSpPr/>
            <p:nvPr/>
          </p:nvGrpSpPr>
          <p:grpSpPr>
            <a:xfrm>
              <a:off x="851294" y="1421677"/>
              <a:ext cx="3901981" cy="3263493"/>
              <a:chOff x="1085420" y="1798818"/>
              <a:chExt cx="4055905" cy="3255830"/>
            </a:xfrm>
          </p:grpSpPr>
          <p:grpSp>
            <p:nvGrpSpPr>
              <p:cNvPr id="8" name="组合 7"/>
              <p:cNvGrpSpPr/>
              <p:nvPr/>
            </p:nvGrpSpPr>
            <p:grpSpPr>
              <a:xfrm>
                <a:off x="1085420" y="2386991"/>
                <a:ext cx="3925160" cy="2667657"/>
                <a:chOff x="1085420" y="2095171"/>
                <a:chExt cx="3925160" cy="2667657"/>
              </a:xfrm>
            </p:grpSpPr>
            <p:pic>
              <p:nvPicPr>
                <p:cNvPr id="5" name="图片 4"/>
                <p:cNvPicPr>
                  <a:picLocks noChangeAspect="1"/>
                </p:cNvPicPr>
                <p:nvPr/>
              </p:nvPicPr>
              <p:blipFill>
                <a:blip r:embed="rId3"/>
                <a:stretch>
                  <a:fillRect/>
                </a:stretch>
              </p:blipFill>
              <p:spPr>
                <a:xfrm>
                  <a:off x="1085420" y="2095171"/>
                  <a:ext cx="3925160" cy="2667657"/>
                </a:xfrm>
                <a:prstGeom prst="rect">
                  <a:avLst/>
                </a:prstGeom>
              </p:spPr>
            </p:pic>
            <p:sp>
              <p:nvSpPr>
                <p:cNvPr id="7" name="乘号 6"/>
                <p:cNvSpPr/>
                <p:nvPr/>
              </p:nvSpPr>
              <p:spPr>
                <a:xfrm>
                  <a:off x="4394200" y="2286000"/>
                  <a:ext cx="482600" cy="533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文本框 8"/>
              <p:cNvSpPr txBox="1"/>
              <p:nvPr/>
            </p:nvSpPr>
            <p:spPr>
              <a:xfrm>
                <a:off x="4099925" y="1798818"/>
                <a:ext cx="1041400" cy="583402"/>
              </a:xfrm>
              <a:prstGeom prst="rect">
                <a:avLst/>
              </a:prstGeom>
              <a:noFill/>
            </p:spPr>
            <p:txBody>
              <a:bodyPr wrap="square" rtlCol="0">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Source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文本框 9"/>
              <p:cNvSpPr txBox="1"/>
              <p:nvPr/>
            </p:nvSpPr>
            <p:spPr>
              <a:xfrm>
                <a:off x="2413672" y="3092636"/>
                <a:ext cx="1189489" cy="583402"/>
              </a:xfrm>
              <a:prstGeom prst="rect">
                <a:avLst/>
              </a:prstGeom>
              <a:noFill/>
            </p:spPr>
            <p:txBody>
              <a:bodyPr wrap="square" rtlCol="0">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Snapshot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3" name="矩形 22"/>
            <p:cNvSpPr/>
            <p:nvPr/>
          </p:nvSpPr>
          <p:spPr>
            <a:xfrm>
              <a:off x="1751394" y="5622344"/>
              <a:ext cx="3356676" cy="738664"/>
            </a:xfrm>
            <a:prstGeom prst="rect">
              <a:avLst/>
            </a:prstGeom>
          </p:spPr>
          <p:txBody>
            <a:bodyPr wrap="square">
              <a:noAutofit/>
            </a:bodyPr>
            <a:lstStyle/>
            <a:p>
              <a:pPr marL="285750" indent="-285750" fontAlgn="ctr">
                <a:buSzPct val="50000"/>
                <a:buFont typeface="Wingdings" panose="05000000000000000000" pitchFamily="2" charset="2"/>
                <a:buChar char="l"/>
              </a:pPr>
              <a:r>
                <a:rPr lang="en-US" sz="14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Continuous data protection</a:t>
              </a:r>
              <a:endParaRPr lang="en-US" altLang="zh-CN" sz="1400" dirty="0">
                <a:solidFill>
                  <a:srgbClr val="C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5" name="TextBox 5"/>
            <p:cNvSpPr txBox="1"/>
            <p:nvPr/>
          </p:nvSpPr>
          <p:spPr>
            <a:xfrm>
              <a:off x="7642718" y="5616382"/>
              <a:ext cx="3794212" cy="523220"/>
            </a:xfrm>
            <a:prstGeom prst="rect">
              <a:avLst/>
            </a:prstGeom>
            <a:noFill/>
          </p:spPr>
          <p:txBody>
            <a:bodyPr wrap="square" rtlCol="0">
              <a:noAutofit/>
            </a:bodyPr>
            <a:lstStyle/>
            <a:p>
              <a:pPr marL="285750" indent="-285750" fontAlgn="ctr">
                <a:buSzPct val="50000"/>
                <a:buFont typeface="Wingdings" panose="05000000000000000000" pitchFamily="2" charset="2"/>
                <a:buChar char="l"/>
              </a:pPr>
              <a:r>
                <a:rPr lang="en-US" sz="14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Data backup and restoration</a:t>
              </a:r>
              <a:endParaRPr lang="en-US" altLang="zh-CN" sz="1400" b="1" dirty="0">
                <a:solidFill>
                  <a:srgbClr val="C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6" name="图片 5"/>
            <p:cNvPicPr>
              <a:picLocks noChangeAspect="1"/>
            </p:cNvPicPr>
            <p:nvPr/>
          </p:nvPicPr>
          <p:blipFill>
            <a:blip r:embed="rId4"/>
            <a:stretch>
              <a:fillRect/>
            </a:stretch>
          </p:blipFill>
          <p:spPr>
            <a:xfrm>
              <a:off x="4991754" y="1579884"/>
              <a:ext cx="5906087" cy="3270464"/>
            </a:xfrm>
            <a:prstGeom prst="rect">
              <a:avLst/>
            </a:prstGeom>
          </p:spPr>
        </p:pic>
        <p:sp>
          <p:nvSpPr>
            <p:cNvPr id="13" name="文本框 12"/>
            <p:cNvSpPr txBox="1"/>
            <p:nvPr/>
          </p:nvSpPr>
          <p:spPr>
            <a:xfrm>
              <a:off x="7480963" y="2886537"/>
              <a:ext cx="927668" cy="46166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Duplicate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文本框 14"/>
            <p:cNvSpPr txBox="1"/>
            <p:nvPr/>
          </p:nvSpPr>
          <p:spPr>
            <a:xfrm>
              <a:off x="8345059" y="2886537"/>
              <a:ext cx="927668" cy="46166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Duplicate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9209155" y="2886537"/>
              <a:ext cx="927668" cy="46166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Duplicate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10060335" y="2886537"/>
              <a:ext cx="927668" cy="46166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Duplicate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Box 34"/>
            <p:cNvSpPr txBox="1"/>
            <p:nvPr/>
          </p:nvSpPr>
          <p:spPr>
            <a:xfrm>
              <a:off x="10164114" y="4846761"/>
              <a:ext cx="919121" cy="738664"/>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Decision-making support</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19" name="TextBox 35"/>
            <p:cNvSpPr txBox="1"/>
            <p:nvPr/>
          </p:nvSpPr>
          <p:spPr>
            <a:xfrm>
              <a:off x="9242820" y="4846761"/>
              <a:ext cx="921294" cy="523220"/>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Data analysis</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0" name="TextBox 36"/>
            <p:cNvSpPr txBox="1"/>
            <p:nvPr/>
          </p:nvSpPr>
          <p:spPr>
            <a:xfrm>
              <a:off x="8445542" y="4846761"/>
              <a:ext cx="754140" cy="523220"/>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Data test</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1" name="TextBox 38"/>
            <p:cNvSpPr txBox="1"/>
            <p:nvPr/>
          </p:nvSpPr>
          <p:spPr>
            <a:xfrm>
              <a:off x="7452162" y="4846761"/>
              <a:ext cx="1044646" cy="738664"/>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Report generation</a:t>
              </a:r>
              <a:endParaRPr lang="en-US" altLang="zh-CN" sz="1200"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26" name="文本框 25"/>
            <p:cNvSpPr txBox="1"/>
            <p:nvPr/>
          </p:nvSpPr>
          <p:spPr>
            <a:xfrm>
              <a:off x="4905477" y="1040715"/>
              <a:ext cx="1041400" cy="584775"/>
            </a:xfrm>
            <a:prstGeom prst="rect">
              <a:avLst/>
            </a:prstGeom>
            <a:noFill/>
          </p:spPr>
          <p:txBody>
            <a:bodyPr wrap="square" rtlCol="0">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Source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文本框 26"/>
            <p:cNvSpPr txBox="1"/>
            <p:nvPr/>
          </p:nvSpPr>
          <p:spPr>
            <a:xfrm>
              <a:off x="6198442" y="1052345"/>
              <a:ext cx="1133004" cy="584775"/>
            </a:xfrm>
            <a:prstGeom prst="rect">
              <a:avLst/>
            </a:prstGeom>
            <a:noFill/>
          </p:spPr>
          <p:txBody>
            <a:bodyPr wrap="square" rtlCol="0">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Snapshot LUN</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997664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smtClean="0">
                <a:solidFill>
                  <a:schemeClr val="tx1"/>
                </a:solidFill>
                <a:sym typeface="Huawei Sans" panose="020C0503030203020204" pitchFamily="34" charset="0"/>
              </a:rPr>
              <a:t>Configuration Process</a:t>
            </a:r>
            <a:endParaRPr lang="en-US" altLang="zh-CN" dirty="0">
              <a:solidFill>
                <a:schemeClr val="tx1"/>
              </a:solidFill>
              <a:sym typeface="Huawei Sans" panose="020C0503030203020204" pitchFamily="34" charset="0"/>
            </a:endParaRPr>
          </a:p>
        </p:txBody>
      </p:sp>
      <p:sp>
        <p:nvSpPr>
          <p:cNvPr id="9" name="圆角矩形 8"/>
          <p:cNvSpPr/>
          <p:nvPr/>
        </p:nvSpPr>
        <p:spPr bwMode="auto">
          <a:xfrm>
            <a:off x="4539372" y="4024075"/>
            <a:ext cx="2192019" cy="54933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snapshot.</a:t>
            </a:r>
            <a:endParaRPr 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2" name="直接箭头连接符 11"/>
          <p:cNvCxnSpPr>
            <a:stCxn id="32" idx="2"/>
            <a:endCxn id="19" idx="0"/>
          </p:cNvCxnSpPr>
          <p:nvPr/>
        </p:nvCxnSpPr>
        <p:spPr bwMode="auto">
          <a:xfrm>
            <a:off x="5635381" y="1963953"/>
            <a:ext cx="1" cy="36149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4" name="直接箭头连接符 13"/>
          <p:cNvCxnSpPr>
            <a:stCxn id="19" idx="2"/>
            <a:endCxn id="20" idx="0"/>
          </p:cNvCxnSpPr>
          <p:nvPr/>
        </p:nvCxnSpPr>
        <p:spPr bwMode="auto">
          <a:xfrm>
            <a:off x="5635382" y="2874781"/>
            <a:ext cx="0" cy="335438"/>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6" name="直接箭头连接符 15"/>
          <p:cNvCxnSpPr>
            <a:stCxn id="20" idx="2"/>
            <a:endCxn id="9" idx="0"/>
          </p:cNvCxnSpPr>
          <p:nvPr/>
        </p:nvCxnSpPr>
        <p:spPr bwMode="auto">
          <a:xfrm>
            <a:off x="5635382" y="3759554"/>
            <a:ext cx="0" cy="26452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8" name="直接箭头连接符 17"/>
          <p:cNvCxnSpPr>
            <a:stCxn id="9" idx="2"/>
            <a:endCxn id="33" idx="0"/>
          </p:cNvCxnSpPr>
          <p:nvPr/>
        </p:nvCxnSpPr>
        <p:spPr bwMode="auto">
          <a:xfrm flipH="1">
            <a:off x="5635381" y="4573410"/>
            <a:ext cx="1" cy="41610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2" name="直接连接符 21"/>
          <p:cNvCxnSpPr/>
          <p:nvPr/>
        </p:nvCxnSpPr>
        <p:spPr bwMode="auto">
          <a:xfrm>
            <a:off x="3999019" y="2146764"/>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直接连接符 22"/>
          <p:cNvCxnSpPr/>
          <p:nvPr/>
        </p:nvCxnSpPr>
        <p:spPr bwMode="auto">
          <a:xfrm>
            <a:off x="3999019" y="3104578"/>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4" name="直接连接符 23"/>
          <p:cNvCxnSpPr/>
          <p:nvPr/>
        </p:nvCxnSpPr>
        <p:spPr bwMode="auto">
          <a:xfrm>
            <a:off x="3999019" y="4724411"/>
            <a:ext cx="3272724"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5" name="文本框 24"/>
          <p:cNvSpPr txBox="1"/>
          <p:nvPr/>
        </p:nvSpPr>
        <p:spPr bwMode="auto">
          <a:xfrm>
            <a:off x="2387588" y="2071035"/>
            <a:ext cx="2093970" cy="105815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 Check the availability of the snapshot function.</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bwMode="auto">
          <a:xfrm>
            <a:off x="2433062" y="4011139"/>
            <a:ext cx="2093970" cy="4118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lnSpc>
                <a:spcPct val="15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2. Create a snapshot.</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bwMode="auto">
          <a:xfrm>
            <a:off x="7042255" y="2811231"/>
            <a:ext cx="2968519" cy="138132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Perform this operation when a storage system does not have the source LUN of a snapshot</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32" name="流程图: 终止 31"/>
          <p:cNvSpPr/>
          <p:nvPr/>
        </p:nvSpPr>
        <p:spPr>
          <a:xfrm>
            <a:off x="4599447" y="1422039"/>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Start</a:t>
            </a:r>
            <a:endParaRPr 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流程图: 终止 32"/>
          <p:cNvSpPr/>
          <p:nvPr/>
        </p:nvSpPr>
        <p:spPr>
          <a:xfrm>
            <a:off x="4599447" y="4989519"/>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End</a:t>
            </a:r>
            <a:endParaRPr lang="en-US" sz="16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角矩形 18"/>
          <p:cNvSpPr/>
          <p:nvPr/>
        </p:nvSpPr>
        <p:spPr bwMode="auto">
          <a:xfrm>
            <a:off x="4539372" y="2325446"/>
            <a:ext cx="2192019" cy="54933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Check the license file.</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角矩形 19"/>
          <p:cNvSpPr/>
          <p:nvPr/>
        </p:nvSpPr>
        <p:spPr bwMode="auto">
          <a:xfrm>
            <a:off x="4539372" y="3210219"/>
            <a:ext cx="2192019" cy="54933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source LUN.</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角矩形 20"/>
          <p:cNvSpPr/>
          <p:nvPr/>
        </p:nvSpPr>
        <p:spPr bwMode="auto">
          <a:xfrm>
            <a:off x="7684240" y="1212609"/>
            <a:ext cx="1447665" cy="36279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en-US" altLang="zh-CN" sz="1600" kern="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Required</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角矩形 25"/>
          <p:cNvSpPr/>
          <p:nvPr/>
        </p:nvSpPr>
        <p:spPr bwMode="auto">
          <a:xfrm>
            <a:off x="7684240" y="1662052"/>
            <a:ext cx="1447665" cy="36279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Optional</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128008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dirty="0" smtClean="0">
                <a:solidFill>
                  <a:schemeClr val="bg1">
                    <a:lumMod val="50000"/>
                  </a:schemeClr>
                </a:solidFill>
                <a:sym typeface="Huawei Sans" panose="020C0503030203020204" pitchFamily="34" charset="0"/>
              </a:rPr>
              <a:t>HyperSnap </a:t>
            </a:r>
          </a:p>
          <a:p>
            <a:r>
              <a:rPr lang="en-US" b="1" dirty="0" smtClean="0">
                <a:sym typeface="Huawei Sans" panose="020C0503030203020204" pitchFamily="34" charset="0"/>
              </a:rPr>
              <a:t>HyperClone </a:t>
            </a:r>
          </a:p>
          <a:p>
            <a:r>
              <a:rPr lang="en-US" dirty="0" smtClean="0">
                <a:solidFill>
                  <a:schemeClr val="bg1">
                    <a:lumMod val="50000"/>
                  </a:schemeClr>
                </a:solidFill>
                <a:sym typeface="Huawei Sans" panose="020C0503030203020204" pitchFamily="34" charset="0"/>
              </a:rPr>
              <a:t>HyperReplication </a:t>
            </a:r>
          </a:p>
          <a:p>
            <a:r>
              <a:rPr lang="en-US" dirty="0" smtClean="0">
                <a:solidFill>
                  <a:schemeClr val="bg1">
                    <a:lumMod val="50000"/>
                  </a:schemeClr>
                </a:solidFill>
                <a:sym typeface="Huawei Sans" panose="020C0503030203020204" pitchFamily="34" charset="0"/>
              </a:rPr>
              <a:t>HyperMetro</a:t>
            </a:r>
            <a:endParaRPr lang="en-US" altLang="zh-CN" dirty="0" smtClean="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1422274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en-US" dirty="0" smtClean="0">
                <a:sym typeface="Huawei Sans" panose="020C0503030203020204" pitchFamily="34" charset="0"/>
              </a:rPr>
              <a:t>Overview</a:t>
            </a:r>
            <a:endParaRPr lang="en-US" altLang="zh-CN" dirty="0">
              <a:sym typeface="Huawei Sans" panose="020C0503030203020204" pitchFamily="34" charset="0"/>
            </a:endParaRPr>
          </a:p>
        </p:txBody>
      </p:sp>
      <p:sp>
        <p:nvSpPr>
          <p:cNvPr id="2" name="文本占位符 1"/>
          <p:cNvSpPr>
            <a:spLocks noGrp="1"/>
          </p:cNvSpPr>
          <p:nvPr>
            <p:ph type="body" sz="quarter" idx="10"/>
          </p:nvPr>
        </p:nvSpPr>
        <p:spPr/>
        <p:txBody>
          <a:bodyPr wrap="square" anchor="t">
            <a:noAutofit/>
          </a:bodyPr>
          <a:lstStyle/>
          <a:p>
            <a:pPr marL="300038" indent="-300038">
              <a:lnSpc>
                <a:spcPct val="150000"/>
              </a:lnSpc>
              <a:buClr>
                <a:schemeClr val="tx1"/>
              </a:buClr>
              <a:defRPr/>
            </a:pPr>
            <a:r>
              <a:rPr lang="en-US" sz="2000" b="1" dirty="0" smtClean="0">
                <a:sym typeface="Huawei Sans" panose="020C0503030203020204" pitchFamily="34" charset="0"/>
              </a:rPr>
              <a:t>Definition</a:t>
            </a:r>
            <a:endParaRPr lang="en-US" altLang="zh-CN" sz="2000" b="1" dirty="0" smtClean="0">
              <a:sym typeface="Huawei Sans" panose="020C0503030203020204" pitchFamily="34" charset="0"/>
            </a:endParaRPr>
          </a:p>
          <a:p>
            <a:pPr marL="757278" lvl="1" indent="-300038">
              <a:lnSpc>
                <a:spcPct val="150000"/>
              </a:lnSpc>
              <a:buClr>
                <a:schemeClr val="tx2"/>
              </a:buClr>
              <a:buSzPct val="60000"/>
              <a:defRPr/>
            </a:pPr>
            <a:r>
              <a:rPr lang="en-US" dirty="0" smtClean="0">
                <a:sym typeface="Huawei Sans" panose="020C0503030203020204" pitchFamily="34" charset="0"/>
              </a:rPr>
              <a:t>HyperClone creates a full data copy (a target LUN) of a source LUN at a specified point in time (synchronization start time).</a:t>
            </a:r>
            <a:endParaRPr lang="en-US" altLang="zh-CN" dirty="0" smtClean="0">
              <a:cs typeface="Arial" pitchFamily="34" charset="0"/>
              <a:sym typeface="Huawei Sans" panose="020C0503030203020204" pitchFamily="34" charset="0"/>
            </a:endParaRPr>
          </a:p>
          <a:p>
            <a:pPr marL="300038" indent="-300038">
              <a:lnSpc>
                <a:spcPct val="150000"/>
              </a:lnSpc>
              <a:buClr>
                <a:schemeClr val="tx1"/>
              </a:buClr>
              <a:defRPr/>
            </a:pPr>
            <a:r>
              <a:rPr lang="en-US" sz="2000" b="1" dirty="0" smtClean="0">
                <a:sym typeface="Huawei Sans" panose="020C0503030203020204" pitchFamily="34" charset="0"/>
              </a:rPr>
              <a:t>Features</a:t>
            </a:r>
            <a:endParaRPr lang="en-US" altLang="zh-CN" sz="2000" b="1" dirty="0" smtClean="0">
              <a:sym typeface="Huawei Sans" panose="020C0503030203020204" pitchFamily="34" charset="0"/>
            </a:endParaRPr>
          </a:p>
          <a:p>
            <a:pPr marL="757278" lvl="1" indent="-300038">
              <a:lnSpc>
                <a:spcPct val="150000"/>
              </a:lnSpc>
              <a:buClr>
                <a:schemeClr val="tx2"/>
              </a:buClr>
              <a:buSzPct val="60000"/>
              <a:defRPr/>
            </a:pPr>
            <a:r>
              <a:rPr lang="en-US" dirty="0" smtClean="0">
                <a:sym typeface="Huawei Sans" panose="020C0503030203020204" pitchFamily="34" charset="0"/>
              </a:rPr>
              <a:t>A target LUN can be read and written during synchronization.</a:t>
            </a:r>
            <a:endParaRPr lang="en-US" altLang="zh-CN" dirty="0" smtClean="0">
              <a:cs typeface="Arial" pitchFamily="34" charset="0"/>
              <a:sym typeface="Huawei Sans" panose="020C0503030203020204" pitchFamily="34" charset="0"/>
            </a:endParaRPr>
          </a:p>
          <a:p>
            <a:pPr marL="757278" lvl="1" indent="-300038">
              <a:lnSpc>
                <a:spcPct val="150000"/>
              </a:lnSpc>
              <a:buClr>
                <a:schemeClr val="tx2"/>
              </a:buClr>
              <a:buSzPct val="60000"/>
              <a:defRPr/>
            </a:pPr>
            <a:r>
              <a:rPr lang="en-US" dirty="0" smtClean="0">
                <a:sym typeface="Huawei Sans" panose="020C0503030203020204" pitchFamily="34" charset="0"/>
              </a:rPr>
              <a:t>Full synchronization and incremental synchronization are supported.</a:t>
            </a:r>
            <a:endParaRPr lang="en-US" altLang="zh-CN" dirty="0" smtClean="0">
              <a:cs typeface="Arial" pitchFamily="34" charset="0"/>
              <a:sym typeface="Huawei Sans" panose="020C0503030203020204" pitchFamily="34" charset="0"/>
            </a:endParaRPr>
          </a:p>
          <a:p>
            <a:pPr marL="757278" lvl="1" indent="-300038">
              <a:lnSpc>
                <a:spcPct val="150000"/>
              </a:lnSpc>
              <a:buClr>
                <a:schemeClr val="tx2"/>
              </a:buClr>
              <a:buSzPct val="60000"/>
              <a:defRPr/>
            </a:pPr>
            <a:r>
              <a:rPr lang="en-US" dirty="0" smtClean="0">
                <a:sym typeface="Huawei Sans" panose="020C0503030203020204" pitchFamily="34" charset="0"/>
              </a:rPr>
              <a:t>Forward synchronization and reverse synchronization are supported.</a:t>
            </a:r>
            <a:endParaRPr lang="en-US" altLang="zh-CN" dirty="0" smtClean="0">
              <a:cs typeface="Arial" pitchFamily="34" charset="0"/>
              <a:sym typeface="Huawei Sans" panose="020C0503030203020204" pitchFamily="34" charset="0"/>
            </a:endParaRPr>
          </a:p>
          <a:p>
            <a:pPr marL="757278" lvl="1" indent="-300038">
              <a:lnSpc>
                <a:spcPct val="150000"/>
              </a:lnSpc>
              <a:buClr>
                <a:schemeClr val="tx2"/>
              </a:buClr>
              <a:buSzPct val="60000"/>
              <a:defRPr/>
            </a:pPr>
            <a:r>
              <a:rPr lang="en-US" dirty="0" smtClean="0">
                <a:sym typeface="Huawei Sans" panose="020C0503030203020204" pitchFamily="34" charset="0"/>
              </a:rPr>
              <a:t>Consistency groups are supported.</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082262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dirty="0" smtClean="0">
                <a:sym typeface="Huawei Sans" panose="020C0503030203020204" pitchFamily="34" charset="0"/>
              </a:rPr>
              <a:t>How HyperClone Works</a:t>
            </a:r>
            <a:endParaRPr lang="en-US"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en-US" altLang="zh-CN" sz="1600" dirty="0" smtClean="0">
                <a:sym typeface="Huawei Sans" panose="020C0503030203020204" pitchFamily="34" charset="0"/>
              </a:rPr>
              <a:t>Definition: A Clone is a consistent data copy of source data at a specific point in time. It functions as a complete data copy after data synchronization and as a data backup that is accessible to hosts.</a:t>
            </a:r>
          </a:p>
          <a:p>
            <a:r>
              <a:rPr lang="en-US" altLang="zh-CN" sz="1600" dirty="0" smtClean="0">
                <a:sym typeface="Huawei Sans" panose="020C0503030203020204" pitchFamily="34" charset="0"/>
              </a:rPr>
              <a:t>Main features:</a:t>
            </a:r>
          </a:p>
          <a:p>
            <a:pPr lvl="1"/>
            <a:r>
              <a:rPr lang="en-US" altLang="zh-CN" sz="1400" dirty="0" smtClean="0">
                <a:sym typeface="Huawei Sans" panose="020C0503030203020204" pitchFamily="34" charset="0"/>
              </a:rPr>
              <a:t>Quick clone generation: A storage system can generate a clone within several seconds to obtain a consistency copy of source data. The generated clone can be read and written immediately. Users can configure different deduplication and compression attributes for the generated clone.</a:t>
            </a:r>
          </a:p>
          <a:p>
            <a:pPr lvl="1"/>
            <a:r>
              <a:rPr lang="en-US" altLang="zh-CN" sz="1400" dirty="0" smtClean="0">
                <a:sym typeface="Huawei Sans" panose="020C0503030203020204" pitchFamily="34" charset="0"/>
              </a:rPr>
              <a:t>Online splitting: A split can be performed to cancel the association between a source LUN and a clone LUN without interrupting services. The split read and write operation on the clone LUN will not affect the I/O process of the source LUN.</a:t>
            </a:r>
            <a:endParaRPr lang="en-US" altLang="zh-CN" sz="1400" dirty="0">
              <a:sym typeface="Huawei Sans" panose="020C0503030203020204" pitchFamily="34" charset="0"/>
            </a:endParaRPr>
          </a:p>
        </p:txBody>
      </p:sp>
      <p:grpSp>
        <p:nvGrpSpPr>
          <p:cNvPr id="4" name="组合 3"/>
          <p:cNvGrpSpPr/>
          <p:nvPr/>
        </p:nvGrpSpPr>
        <p:grpSpPr>
          <a:xfrm>
            <a:off x="2826003" y="4132189"/>
            <a:ext cx="6539994" cy="1734839"/>
            <a:chOff x="2818431" y="4382848"/>
            <a:chExt cx="6539994" cy="1734839"/>
          </a:xfrm>
        </p:grpSpPr>
        <p:sp>
          <p:nvSpPr>
            <p:cNvPr id="158" name="圆柱形 157"/>
            <p:cNvSpPr/>
            <p:nvPr/>
          </p:nvSpPr>
          <p:spPr>
            <a:xfrm>
              <a:off x="7908883" y="4382848"/>
              <a:ext cx="1449542" cy="168815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7" name="圆柱形 156"/>
            <p:cNvSpPr/>
            <p:nvPr/>
          </p:nvSpPr>
          <p:spPr>
            <a:xfrm>
              <a:off x="5331442" y="4429530"/>
              <a:ext cx="1449542" cy="1688157"/>
            </a:xfrm>
            <a:prstGeom prst="ca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 name="圆柱形 1"/>
            <p:cNvSpPr/>
            <p:nvPr/>
          </p:nvSpPr>
          <p:spPr>
            <a:xfrm>
              <a:off x="2818431" y="4382848"/>
              <a:ext cx="1449542" cy="1688157"/>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09" name="Group 50"/>
            <p:cNvGrpSpPr>
              <a:grpSpLocks/>
            </p:cNvGrpSpPr>
            <p:nvPr/>
          </p:nvGrpSpPr>
          <p:grpSpPr bwMode="auto">
            <a:xfrm>
              <a:off x="3070459" y="4916604"/>
              <a:ext cx="969450" cy="967514"/>
              <a:chOff x="744" y="1158"/>
              <a:chExt cx="504" cy="438"/>
            </a:xfrm>
            <a:solidFill>
              <a:srgbClr val="69BCD9"/>
            </a:solidFill>
          </p:grpSpPr>
          <p:sp>
            <p:nvSpPr>
              <p:cNvPr id="110" name="Rectangle 51"/>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Rectangle 52"/>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d</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Rectangle 53"/>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g</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Rectangle 54"/>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j</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Rectangle 55"/>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b</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Rectangle 56"/>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e</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Rectangle 57"/>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Rectangle 58"/>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k</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Rectangle 59"/>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c</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Rectangle 60"/>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f</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Rectangle 61"/>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err="1" smtClean="0">
                    <a:latin typeface="Huawei Sans" panose="020C0503030203020204" pitchFamily="34" charset="0"/>
                    <a:ea typeface="方正兰亭黑简体" panose="02000000000000000000" pitchFamily="2" charset="-122"/>
                    <a:sym typeface="Huawei Sans" panose="020C0503030203020204" pitchFamily="34" charset="0"/>
                  </a:rPr>
                  <a:t>i</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Rectangle 62"/>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l</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2" name="Group 63"/>
            <p:cNvGrpSpPr>
              <a:grpSpLocks/>
            </p:cNvGrpSpPr>
            <p:nvPr/>
          </p:nvGrpSpPr>
          <p:grpSpPr bwMode="auto">
            <a:xfrm>
              <a:off x="5590099" y="4916604"/>
              <a:ext cx="972748" cy="967514"/>
              <a:chOff x="744" y="1158"/>
              <a:chExt cx="504" cy="438"/>
            </a:xfrm>
            <a:solidFill>
              <a:srgbClr val="69BCD9"/>
            </a:solidFill>
          </p:grpSpPr>
          <p:sp>
            <p:nvSpPr>
              <p:cNvPr id="123" name="Rectangle 64"/>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 name="Rectangle 65"/>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d</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Rectangle 66"/>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g</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Rectangle 67"/>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j</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Rectangle 68"/>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b</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Rectangle 69"/>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e</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Rectangle 70"/>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Rectangle 71"/>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k</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Rectangle 72"/>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c</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Rectangle 73"/>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f</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Rectangle 74"/>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err="1" smtClean="0">
                    <a:latin typeface="Huawei Sans" panose="020C0503030203020204" pitchFamily="34" charset="0"/>
                    <a:ea typeface="方正兰亭黑简体" panose="02000000000000000000" pitchFamily="2" charset="-122"/>
                    <a:sym typeface="Huawei Sans" panose="020C0503030203020204" pitchFamily="34" charset="0"/>
                  </a:rPr>
                  <a:t>i</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Rectangle 75"/>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l</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7" name="AutoShape 78"/>
            <p:cNvSpPr>
              <a:spLocks noChangeArrowheads="1"/>
            </p:cNvSpPr>
            <p:nvPr/>
          </p:nvSpPr>
          <p:spPr bwMode="auto">
            <a:xfrm>
              <a:off x="4295800" y="5007026"/>
              <a:ext cx="1015615" cy="379059"/>
            </a:xfrm>
            <a:prstGeom prst="rightArrow">
              <a:avLst>
                <a:gd name="adj1" fmla="val 50000"/>
                <a:gd name="adj2" fmla="val 41739"/>
              </a:avLst>
            </a:prstGeom>
            <a:solidFill>
              <a:schemeClr val="bg1"/>
            </a:solidFill>
            <a:ln w="22225">
              <a:solidFill>
                <a:srgbClr val="0070C0"/>
              </a:solidFill>
              <a:miter lim="800000"/>
              <a:headEnd/>
              <a:tailEnd/>
            </a:ln>
          </p:spPr>
          <p:txBody>
            <a:bodyPr wrap="square" lIns="18288" tIns="18288" rIns="18288" bIns="18288" anchor="ctr">
              <a:noAutofit/>
            </a:bodyPr>
            <a:lstStyle/>
            <a:p>
              <a:pP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Text Box 79"/>
            <p:cNvSpPr txBox="1">
              <a:spLocks noChangeArrowheads="1"/>
            </p:cNvSpPr>
            <p:nvPr/>
          </p:nvSpPr>
          <p:spPr bwMode="auto">
            <a:xfrm>
              <a:off x="4252731" y="4516326"/>
              <a:ext cx="1035642" cy="590931"/>
            </a:xfrm>
            <a:prstGeom prst="rect">
              <a:avLst/>
            </a:prstGeom>
            <a:noFill/>
            <a:ln w="22225">
              <a:noFill/>
              <a:miter lim="800000"/>
              <a:headEnd/>
              <a:tailEnd/>
            </a:ln>
          </p:spPr>
          <p:txBody>
            <a:bodyPr wrap="square" lIns="18288" tIns="18288" rIns="18288" bIns="18288" anchor="ctr">
              <a:noAutofit/>
            </a:bodyPr>
            <a:lstStyle/>
            <a:p>
              <a:pPr algn="ctr" eaLnBrk="0" fontAlgn="ctr" hangingPunct="0">
                <a:spcBef>
                  <a:spcPct val="50000"/>
                </a:spcBef>
                <a:buClr>
                  <a:schemeClr val="accent1"/>
                </a:buClr>
                <a:buSzPct val="90000"/>
                <a:buFont typeface="Wingdings" pitchFamily="2" charset="2"/>
                <a:buNone/>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Create HyperClone.</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0" name="Group 63"/>
            <p:cNvGrpSpPr>
              <a:grpSpLocks/>
            </p:cNvGrpSpPr>
            <p:nvPr/>
          </p:nvGrpSpPr>
          <p:grpSpPr bwMode="auto">
            <a:xfrm>
              <a:off x="8147023" y="4899514"/>
              <a:ext cx="972748" cy="967514"/>
              <a:chOff x="744" y="1158"/>
              <a:chExt cx="504" cy="438"/>
            </a:xfrm>
            <a:solidFill>
              <a:srgbClr val="69BCD9"/>
            </a:solidFill>
          </p:grpSpPr>
          <p:sp>
            <p:nvSpPr>
              <p:cNvPr id="141" name="Rectangle 64"/>
              <p:cNvSpPr>
                <a:spLocks noChangeArrowheads="1"/>
              </p:cNvSpPr>
              <p:nvPr/>
            </p:nvSpPr>
            <p:spPr bwMode="auto">
              <a:xfrm>
                <a:off x="74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Rectangle 65"/>
              <p:cNvSpPr>
                <a:spLocks noChangeArrowheads="1"/>
              </p:cNvSpPr>
              <p:nvPr/>
            </p:nvSpPr>
            <p:spPr bwMode="auto">
              <a:xfrm>
                <a:off x="74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d</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Rectangle 66"/>
              <p:cNvSpPr>
                <a:spLocks noChangeArrowheads="1"/>
              </p:cNvSpPr>
              <p:nvPr/>
            </p:nvSpPr>
            <p:spPr bwMode="auto">
              <a:xfrm>
                <a:off x="74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g</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Rectangle 67"/>
              <p:cNvSpPr>
                <a:spLocks noChangeArrowheads="1"/>
              </p:cNvSpPr>
              <p:nvPr/>
            </p:nvSpPr>
            <p:spPr bwMode="auto">
              <a:xfrm>
                <a:off x="74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j</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Rectangle 68"/>
              <p:cNvSpPr>
                <a:spLocks noChangeArrowheads="1"/>
              </p:cNvSpPr>
              <p:nvPr/>
            </p:nvSpPr>
            <p:spPr bwMode="auto">
              <a:xfrm>
                <a:off x="92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b</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Rectangle 69"/>
              <p:cNvSpPr>
                <a:spLocks noChangeArrowheads="1"/>
              </p:cNvSpPr>
              <p:nvPr/>
            </p:nvSpPr>
            <p:spPr bwMode="auto">
              <a:xfrm>
                <a:off x="92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e</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Rectangle 70"/>
              <p:cNvSpPr>
                <a:spLocks noChangeArrowheads="1"/>
              </p:cNvSpPr>
              <p:nvPr/>
            </p:nvSpPr>
            <p:spPr bwMode="auto">
              <a:xfrm>
                <a:off x="92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Rectangle 71"/>
              <p:cNvSpPr>
                <a:spLocks noChangeArrowheads="1"/>
              </p:cNvSpPr>
              <p:nvPr/>
            </p:nvSpPr>
            <p:spPr bwMode="auto">
              <a:xfrm>
                <a:off x="92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k</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Rectangle 72"/>
              <p:cNvSpPr>
                <a:spLocks noChangeArrowheads="1"/>
              </p:cNvSpPr>
              <p:nvPr/>
            </p:nvSpPr>
            <p:spPr bwMode="auto">
              <a:xfrm>
                <a:off x="1104" y="1158"/>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c</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Rectangle 73"/>
              <p:cNvSpPr>
                <a:spLocks noChangeArrowheads="1"/>
              </p:cNvSpPr>
              <p:nvPr/>
            </p:nvSpPr>
            <p:spPr bwMode="auto">
              <a:xfrm>
                <a:off x="1104" y="1272"/>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f</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Rectangle 74"/>
              <p:cNvSpPr>
                <a:spLocks noChangeArrowheads="1"/>
              </p:cNvSpPr>
              <p:nvPr/>
            </p:nvSpPr>
            <p:spPr bwMode="auto">
              <a:xfrm>
                <a:off x="1104" y="1386"/>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err="1" smtClean="0">
                    <a:latin typeface="Huawei Sans" panose="020C0503030203020204" pitchFamily="34" charset="0"/>
                    <a:ea typeface="方正兰亭黑简体" panose="02000000000000000000" pitchFamily="2" charset="-122"/>
                    <a:sym typeface="Huawei Sans" panose="020C0503030203020204" pitchFamily="34" charset="0"/>
                  </a:rPr>
                  <a:t>i</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Rectangle 75"/>
              <p:cNvSpPr>
                <a:spLocks noChangeArrowheads="1"/>
              </p:cNvSpPr>
              <p:nvPr/>
            </p:nvSpPr>
            <p:spPr bwMode="auto">
              <a:xfrm>
                <a:off x="1104" y="1500"/>
                <a:ext cx="144" cy="96"/>
              </a:xfrm>
              <a:prstGeom prst="rect">
                <a:avLst/>
              </a:prstGeom>
              <a:grpFill/>
              <a:ln w="9525">
                <a:solidFill>
                  <a:schemeClr val="tx1"/>
                </a:solidFill>
                <a:miter lim="800000"/>
                <a:headEnd/>
                <a:tailEnd/>
              </a:ln>
            </p:spPr>
            <p:txBody>
              <a:bodyPr wrap="square" anchor="ctr">
                <a:noAutofit/>
              </a:bodyPr>
              <a:lstStyle/>
              <a:p>
                <a:pPr algn="ct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l</a:t>
                </a:r>
                <a:endParaRPr lang="en-US" altLang="zh-TW"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3" name="Group 76"/>
            <p:cNvGrpSpPr>
              <a:grpSpLocks/>
            </p:cNvGrpSpPr>
            <p:nvPr/>
          </p:nvGrpSpPr>
          <p:grpSpPr bwMode="auto">
            <a:xfrm>
              <a:off x="6800637" y="4450636"/>
              <a:ext cx="1325076" cy="929068"/>
              <a:chOff x="2339" y="1284"/>
              <a:chExt cx="622" cy="456"/>
            </a:xfrm>
            <a:solidFill>
              <a:srgbClr val="0070C0"/>
            </a:solidFill>
          </p:grpSpPr>
          <p:sp>
            <p:nvSpPr>
              <p:cNvPr id="155" name="AutoShape 78"/>
              <p:cNvSpPr>
                <a:spLocks noChangeArrowheads="1"/>
              </p:cNvSpPr>
              <p:nvPr/>
            </p:nvSpPr>
            <p:spPr bwMode="auto">
              <a:xfrm>
                <a:off x="2343" y="1554"/>
                <a:ext cx="618" cy="186"/>
              </a:xfrm>
              <a:prstGeom prst="rightArrow">
                <a:avLst>
                  <a:gd name="adj1" fmla="val 50000"/>
                  <a:gd name="adj2" fmla="val 41739"/>
                </a:avLst>
              </a:prstGeom>
              <a:solidFill>
                <a:schemeClr val="bg1"/>
              </a:solidFill>
              <a:ln w="22225">
                <a:solidFill>
                  <a:srgbClr val="0070C0"/>
                </a:solidFill>
                <a:miter lim="800000"/>
                <a:headEnd/>
                <a:tailEnd/>
              </a:ln>
            </p:spPr>
            <p:txBody>
              <a:bodyPr wrap="square" lIns="18288" tIns="18288" rIns="18288" bIns="18288" anchor="ctr">
                <a:noAutofit/>
              </a:bodyPr>
              <a:lstStyle/>
              <a:p>
                <a:pP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Text Box 79"/>
              <p:cNvSpPr txBox="1">
                <a:spLocks noChangeArrowheads="1"/>
              </p:cNvSpPr>
              <p:nvPr/>
            </p:nvSpPr>
            <p:spPr bwMode="auto">
              <a:xfrm>
                <a:off x="2339" y="1284"/>
                <a:ext cx="500" cy="381"/>
              </a:xfrm>
              <a:prstGeom prst="rect">
                <a:avLst/>
              </a:prstGeom>
              <a:noFill/>
              <a:ln w="22225">
                <a:noFill/>
                <a:miter lim="800000"/>
                <a:headEnd/>
                <a:tailEnd/>
              </a:ln>
            </p:spPr>
            <p:txBody>
              <a:bodyPr wrap="square" lIns="18288" tIns="18288" rIns="18288" bIns="18288" anchor="ctr">
                <a:noAutofit/>
              </a:bodyPr>
              <a:lstStyle/>
              <a:p>
                <a:pPr algn="ctr" eaLnBrk="0" fontAlgn="ctr" hangingPunct="0">
                  <a:spcBef>
                    <a:spcPct val="50000"/>
                  </a:spcBef>
                  <a:buClr>
                    <a:schemeClr val="accent1"/>
                  </a:buClr>
                  <a:buSzPct val="90000"/>
                  <a:buFont typeface="Wingdings" pitchFamily="2" charset="2"/>
                  <a:buNone/>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Synchronize HyperClone.</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399722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Huawei Sans" panose="020C0503030203020204" pitchFamily="34" charset="0"/>
              </a:rPr>
              <a:t>HyperClone Principles: Synchronization</a:t>
            </a:r>
            <a:endParaRPr lang="en-US" altLang="zh-CN" dirty="0">
              <a:sym typeface="Huawei Sans" panose="020C0503030203020204" pitchFamily="34" charset="0"/>
            </a:endParaRPr>
          </a:p>
        </p:txBody>
      </p:sp>
      <p:grpSp>
        <p:nvGrpSpPr>
          <p:cNvPr id="3" name="组合 2"/>
          <p:cNvGrpSpPr/>
          <p:nvPr/>
        </p:nvGrpSpPr>
        <p:grpSpPr>
          <a:xfrm>
            <a:off x="970168" y="1053423"/>
            <a:ext cx="3641759" cy="4700085"/>
            <a:chOff x="1055440" y="1536706"/>
            <a:chExt cx="3641759" cy="4700085"/>
          </a:xfrm>
        </p:grpSpPr>
        <p:sp>
          <p:nvSpPr>
            <p:cNvPr id="74" name="文本框 73"/>
            <p:cNvSpPr txBox="1"/>
            <p:nvPr/>
          </p:nvSpPr>
          <p:spPr>
            <a:xfrm>
              <a:off x="1346732" y="5929014"/>
              <a:ext cx="3350467"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Copy all data a and b to the target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75" name="组合 74"/>
            <p:cNvGrpSpPr/>
            <p:nvPr/>
          </p:nvGrpSpPr>
          <p:grpSpPr>
            <a:xfrm>
              <a:off x="1055440" y="1536706"/>
              <a:ext cx="3641759" cy="4662140"/>
              <a:chOff x="727276" y="1139906"/>
              <a:chExt cx="3742632" cy="4662140"/>
            </a:xfrm>
          </p:grpSpPr>
          <p:sp>
            <p:nvSpPr>
              <p:cNvPr id="76" name="圆柱形 75"/>
              <p:cNvSpPr/>
              <p:nvPr/>
            </p:nvSpPr>
            <p:spPr>
              <a:xfrm>
                <a:off x="1073775" y="3239438"/>
                <a:ext cx="1216860" cy="802664"/>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圆柱形 78"/>
              <p:cNvSpPr/>
              <p:nvPr/>
            </p:nvSpPr>
            <p:spPr>
              <a:xfrm>
                <a:off x="2893205" y="3239438"/>
                <a:ext cx="1216860" cy="802664"/>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圆角矩形 79"/>
              <p:cNvSpPr/>
              <p:nvPr/>
            </p:nvSpPr>
            <p:spPr>
              <a:xfrm>
                <a:off x="2121325" y="1885449"/>
                <a:ext cx="900526" cy="606227"/>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矩形 82"/>
              <p:cNvSpPr/>
              <p:nvPr/>
            </p:nvSpPr>
            <p:spPr>
              <a:xfrm>
                <a:off x="2369429" y="197460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矩形 83"/>
              <p:cNvSpPr/>
              <p:nvPr/>
            </p:nvSpPr>
            <p:spPr>
              <a:xfrm>
                <a:off x="2369429" y="2220966"/>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矩形 96"/>
              <p:cNvSpPr/>
              <p:nvPr/>
            </p:nvSpPr>
            <p:spPr>
              <a:xfrm>
                <a:off x="1461089" y="3506993"/>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 name="矩形 97"/>
              <p:cNvSpPr/>
              <p:nvPr/>
            </p:nvSpPr>
            <p:spPr>
              <a:xfrm>
                <a:off x="1461089" y="3753352"/>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3321324" y="3506993"/>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矩形 104"/>
              <p:cNvSpPr/>
              <p:nvPr/>
            </p:nvSpPr>
            <p:spPr>
              <a:xfrm>
                <a:off x="3321324" y="3753352"/>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6" name="直接箭头连接符 105"/>
              <p:cNvCxnSpPr>
                <a:stCxn id="76" idx="1"/>
                <a:endCxn id="80" idx="1"/>
              </p:cNvCxnSpPr>
              <p:nvPr/>
            </p:nvCxnSpPr>
            <p:spPr>
              <a:xfrm flipV="1">
                <a:off x="1682205" y="2188563"/>
                <a:ext cx="439120" cy="1050875"/>
              </a:xfrm>
              <a:prstGeom prst="straightConnector1">
                <a:avLst/>
              </a:prstGeom>
              <a:noFill/>
              <a:ln w="9525" cap="flat" cmpd="sng" algn="ctr">
                <a:solidFill>
                  <a:srgbClr val="0070C0"/>
                </a:solidFill>
                <a:prstDash val="solid"/>
                <a:tailEnd type="triangle"/>
              </a:ln>
              <a:effectLst/>
            </p:spPr>
          </p:cxnSp>
          <p:cxnSp>
            <p:nvCxnSpPr>
              <p:cNvPr id="107" name="直接箭头连接符 106"/>
              <p:cNvCxnSpPr>
                <a:stCxn id="80" idx="3"/>
                <a:endCxn id="79" idx="1"/>
              </p:cNvCxnSpPr>
              <p:nvPr/>
            </p:nvCxnSpPr>
            <p:spPr>
              <a:xfrm>
                <a:off x="3021851" y="2188563"/>
                <a:ext cx="479784" cy="1050875"/>
              </a:xfrm>
              <a:prstGeom prst="straightConnector1">
                <a:avLst/>
              </a:prstGeom>
              <a:noFill/>
              <a:ln w="9525" cap="flat" cmpd="sng" algn="ctr">
                <a:solidFill>
                  <a:srgbClr val="0070C0"/>
                </a:solidFill>
                <a:prstDash val="solid"/>
                <a:tailEnd type="triangle"/>
              </a:ln>
              <a:effectLst/>
            </p:spPr>
          </p:cxnSp>
          <p:cxnSp>
            <p:nvCxnSpPr>
              <p:cNvPr id="110" name="直接连接符 109"/>
              <p:cNvCxnSpPr>
                <a:stCxn id="76" idx="4"/>
                <a:endCxn id="79" idx="2"/>
              </p:cNvCxnSpPr>
              <p:nvPr/>
            </p:nvCxnSpPr>
            <p:spPr>
              <a:xfrm>
                <a:off x="2290635" y="3640770"/>
                <a:ext cx="602569" cy="0"/>
              </a:xfrm>
              <a:prstGeom prst="line">
                <a:avLst/>
              </a:prstGeom>
              <a:noFill/>
              <a:ln w="9525" cap="flat" cmpd="sng" algn="ctr">
                <a:solidFill>
                  <a:srgbClr val="0070C0"/>
                </a:solidFill>
                <a:prstDash val="dash"/>
              </a:ln>
              <a:effectLst/>
            </p:spPr>
          </p:cxnSp>
          <p:sp>
            <p:nvSpPr>
              <p:cNvPr id="111" name="流程图: 联系 110"/>
              <p:cNvSpPr/>
              <p:nvPr/>
            </p:nvSpPr>
            <p:spPr>
              <a:xfrm>
                <a:off x="2468047" y="3339013"/>
                <a:ext cx="209902" cy="207444"/>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流程图: 联系 111"/>
              <p:cNvSpPr/>
              <p:nvPr/>
            </p:nvSpPr>
            <p:spPr>
              <a:xfrm>
                <a:off x="1548679" y="2524106"/>
                <a:ext cx="209902" cy="201418"/>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流程图: 联系 112"/>
              <p:cNvSpPr/>
              <p:nvPr/>
            </p:nvSpPr>
            <p:spPr>
              <a:xfrm>
                <a:off x="3348879" y="2527366"/>
                <a:ext cx="209902" cy="199579"/>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3</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文本框 113"/>
              <p:cNvSpPr txBox="1"/>
              <p:nvPr/>
            </p:nvSpPr>
            <p:spPr>
              <a:xfrm>
                <a:off x="1276015" y="4044216"/>
                <a:ext cx="804728"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Source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文本框 114"/>
              <p:cNvSpPr txBox="1"/>
              <p:nvPr/>
            </p:nvSpPr>
            <p:spPr>
              <a:xfrm>
                <a:off x="3072001" y="4044216"/>
                <a:ext cx="99748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Target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文本框 115"/>
              <p:cNvSpPr txBox="1"/>
              <p:nvPr/>
            </p:nvSpPr>
            <p:spPr>
              <a:xfrm>
                <a:off x="2042937" y="2574124"/>
                <a:ext cx="1030113"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Snapshot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流程图: 联系 116"/>
              <p:cNvSpPr/>
              <p:nvPr/>
            </p:nvSpPr>
            <p:spPr>
              <a:xfrm>
                <a:off x="727276" y="467753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流程图: 联系 117"/>
              <p:cNvSpPr/>
              <p:nvPr/>
            </p:nvSpPr>
            <p:spPr>
              <a:xfrm>
                <a:off x="727276" y="51037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流程图: 联系 118"/>
              <p:cNvSpPr/>
              <p:nvPr/>
            </p:nvSpPr>
            <p:spPr>
              <a:xfrm>
                <a:off x="727276" y="5616844"/>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3</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文本框 119"/>
              <p:cNvSpPr txBox="1"/>
              <p:nvPr/>
            </p:nvSpPr>
            <p:spPr>
              <a:xfrm>
                <a:off x="1073774" y="4620270"/>
                <a:ext cx="2561757"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Create a HyperClone pair.</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文本框 120"/>
              <p:cNvSpPr txBox="1"/>
              <p:nvPr/>
            </p:nvSpPr>
            <p:spPr>
              <a:xfrm>
                <a:off x="1073774" y="4999126"/>
                <a:ext cx="3396134" cy="394395"/>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Create a snapshot for the source LUN after synchronization is started.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文本框 121"/>
              <p:cNvSpPr txBox="1"/>
              <p:nvPr/>
            </p:nvSpPr>
            <p:spPr>
              <a:xfrm>
                <a:off x="1570124" y="1139906"/>
                <a:ext cx="2539941"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Scenario 1: Initial synchronization and full copy are performed.</a:t>
                </a:r>
                <a:endParaRPr kumimoji="0" lang="en-US" altLang="zh-CN"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3" name="组合 122"/>
          <p:cNvGrpSpPr/>
          <p:nvPr/>
        </p:nvGrpSpPr>
        <p:grpSpPr>
          <a:xfrm>
            <a:off x="4650409" y="1053423"/>
            <a:ext cx="3912047" cy="5007390"/>
            <a:chOff x="4819296" y="970536"/>
            <a:chExt cx="4075865" cy="5007390"/>
          </a:xfrm>
        </p:grpSpPr>
        <p:grpSp>
          <p:nvGrpSpPr>
            <p:cNvPr id="124" name="组合 123"/>
            <p:cNvGrpSpPr/>
            <p:nvPr/>
          </p:nvGrpSpPr>
          <p:grpSpPr>
            <a:xfrm>
              <a:off x="4819296" y="4916745"/>
              <a:ext cx="4075865" cy="1061181"/>
              <a:chOff x="5641304" y="4995115"/>
              <a:chExt cx="4075865" cy="1061181"/>
            </a:xfrm>
          </p:grpSpPr>
          <p:sp>
            <p:nvSpPr>
              <p:cNvPr id="146" name="流程图: 联系 145"/>
              <p:cNvSpPr/>
              <p:nvPr/>
            </p:nvSpPr>
            <p:spPr>
              <a:xfrm>
                <a:off x="5641304" y="50498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流程图: 联系 146"/>
              <p:cNvSpPr/>
              <p:nvPr/>
            </p:nvSpPr>
            <p:spPr>
              <a:xfrm>
                <a:off x="5641304" y="557880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文本框 147"/>
              <p:cNvSpPr txBox="1"/>
              <p:nvPr/>
            </p:nvSpPr>
            <p:spPr>
              <a:xfrm>
                <a:off x="5875109" y="4995115"/>
                <a:ext cx="3536132"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Create a snapshot for the source LUN after a second synchronization.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文本框 148"/>
              <p:cNvSpPr txBox="1"/>
              <p:nvPr/>
            </p:nvSpPr>
            <p:spPr>
              <a:xfrm>
                <a:off x="5875109" y="5533076"/>
                <a:ext cx="3842060"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Copy incremental data c to the target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5" name="圆柱形 124"/>
            <p:cNvSpPr/>
            <p:nvPr/>
          </p:nvSpPr>
          <p:spPr>
            <a:xfrm>
              <a:off x="4974346" y="3289354"/>
              <a:ext cx="1216860" cy="1079371"/>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圆柱形 125"/>
            <p:cNvSpPr/>
            <p:nvPr/>
          </p:nvSpPr>
          <p:spPr>
            <a:xfrm>
              <a:off x="6793775" y="3289355"/>
              <a:ext cx="1216860" cy="107937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圆角矩形 126"/>
            <p:cNvSpPr/>
            <p:nvPr/>
          </p:nvSpPr>
          <p:spPr>
            <a:xfrm>
              <a:off x="6021896" y="1935366"/>
              <a:ext cx="900526" cy="823859"/>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6274540" y="202193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6274540" y="2268296"/>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矩形 129"/>
            <p:cNvSpPr/>
            <p:nvPr/>
          </p:nvSpPr>
          <p:spPr>
            <a:xfrm>
              <a:off x="5361660" y="364211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矩形 130"/>
            <p:cNvSpPr/>
            <p:nvPr/>
          </p:nvSpPr>
          <p:spPr>
            <a:xfrm>
              <a:off x="5361660" y="3888475"/>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7221895" y="3627045"/>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7221895" y="3873404"/>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4" name="直接箭头连接符 133"/>
            <p:cNvCxnSpPr>
              <a:stCxn id="125" idx="1"/>
              <a:endCxn id="127" idx="1"/>
            </p:cNvCxnSpPr>
            <p:nvPr/>
          </p:nvCxnSpPr>
          <p:spPr>
            <a:xfrm flipV="1">
              <a:off x="5582776" y="2347296"/>
              <a:ext cx="439120" cy="942058"/>
            </a:xfrm>
            <a:prstGeom prst="straightConnector1">
              <a:avLst/>
            </a:prstGeom>
            <a:noFill/>
            <a:ln w="9525" cap="flat" cmpd="sng" algn="ctr">
              <a:solidFill>
                <a:srgbClr val="0070C0"/>
              </a:solidFill>
              <a:prstDash val="solid"/>
              <a:tailEnd type="triangle"/>
            </a:ln>
            <a:effectLst/>
          </p:spPr>
        </p:cxnSp>
        <p:cxnSp>
          <p:nvCxnSpPr>
            <p:cNvPr id="135" name="直接箭头连接符 134"/>
            <p:cNvCxnSpPr>
              <a:stCxn id="127" idx="3"/>
              <a:endCxn id="126" idx="1"/>
            </p:cNvCxnSpPr>
            <p:nvPr/>
          </p:nvCxnSpPr>
          <p:spPr>
            <a:xfrm>
              <a:off x="6922422" y="2347296"/>
              <a:ext cx="479783" cy="942059"/>
            </a:xfrm>
            <a:prstGeom prst="straightConnector1">
              <a:avLst/>
            </a:prstGeom>
            <a:noFill/>
            <a:ln w="9525" cap="flat" cmpd="sng" algn="ctr">
              <a:solidFill>
                <a:srgbClr val="0070C0"/>
              </a:solidFill>
              <a:prstDash val="solid"/>
              <a:tailEnd type="triangle"/>
            </a:ln>
            <a:effectLst/>
          </p:spPr>
        </p:cxnSp>
        <p:cxnSp>
          <p:nvCxnSpPr>
            <p:cNvPr id="136" name="直接连接符 135"/>
            <p:cNvCxnSpPr>
              <a:stCxn id="125" idx="4"/>
              <a:endCxn id="126" idx="2"/>
            </p:cNvCxnSpPr>
            <p:nvPr/>
          </p:nvCxnSpPr>
          <p:spPr>
            <a:xfrm>
              <a:off x="6191206" y="3829040"/>
              <a:ext cx="602569" cy="0"/>
            </a:xfrm>
            <a:prstGeom prst="line">
              <a:avLst/>
            </a:prstGeom>
            <a:noFill/>
            <a:ln w="9525" cap="flat" cmpd="sng" algn="ctr">
              <a:solidFill>
                <a:srgbClr val="0070C0"/>
              </a:solidFill>
              <a:prstDash val="dash"/>
            </a:ln>
            <a:effectLst/>
          </p:spPr>
        </p:cxnSp>
        <p:sp>
          <p:nvSpPr>
            <p:cNvPr id="137" name="流程图: 联系 136"/>
            <p:cNvSpPr/>
            <p:nvPr/>
          </p:nvSpPr>
          <p:spPr>
            <a:xfrm>
              <a:off x="5439007" y="257402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流程图: 联系 137"/>
            <p:cNvSpPr/>
            <p:nvPr/>
          </p:nvSpPr>
          <p:spPr>
            <a:xfrm>
              <a:off x="7248739" y="2574023"/>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文本框 138"/>
            <p:cNvSpPr txBox="1"/>
            <p:nvPr/>
          </p:nvSpPr>
          <p:spPr>
            <a:xfrm>
              <a:off x="5145451" y="4384921"/>
              <a:ext cx="880677"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Source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文本框 139"/>
            <p:cNvSpPr txBox="1"/>
            <p:nvPr/>
          </p:nvSpPr>
          <p:spPr>
            <a:xfrm>
              <a:off x="6944137" y="4369579"/>
              <a:ext cx="99748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Target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文本框 140"/>
            <p:cNvSpPr txBox="1"/>
            <p:nvPr/>
          </p:nvSpPr>
          <p:spPr>
            <a:xfrm>
              <a:off x="5822224" y="2885074"/>
              <a:ext cx="1124346"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Snapshot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矩形 141"/>
            <p:cNvSpPr/>
            <p:nvPr/>
          </p:nvSpPr>
          <p:spPr>
            <a:xfrm>
              <a:off x="5361660" y="4165182"/>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矩形 142"/>
            <p:cNvSpPr/>
            <p:nvPr/>
          </p:nvSpPr>
          <p:spPr>
            <a:xfrm>
              <a:off x="7221895" y="4129031"/>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矩形 143"/>
            <p:cNvSpPr/>
            <p:nvPr/>
          </p:nvSpPr>
          <p:spPr>
            <a:xfrm>
              <a:off x="6274540" y="2545002"/>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文本框 144"/>
            <p:cNvSpPr txBox="1"/>
            <p:nvPr/>
          </p:nvSpPr>
          <p:spPr>
            <a:xfrm>
              <a:off x="5029198" y="970536"/>
              <a:ext cx="3125958" cy="95410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Scenario 2: Synchronization is performed again after the first synchronization, and differential copy is performed.</a:t>
              </a:r>
              <a:endParaRPr kumimoji="0" lang="en-US" altLang="zh-CN"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0" name="组合 149"/>
          <p:cNvGrpSpPr/>
          <p:nvPr/>
        </p:nvGrpSpPr>
        <p:grpSpPr>
          <a:xfrm>
            <a:off x="8291831" y="2005099"/>
            <a:ext cx="3701827" cy="2531381"/>
            <a:chOff x="8822654" y="2177782"/>
            <a:chExt cx="3685625" cy="2531381"/>
          </a:xfrm>
        </p:grpSpPr>
        <p:grpSp>
          <p:nvGrpSpPr>
            <p:cNvPr id="151" name="组合 150"/>
            <p:cNvGrpSpPr/>
            <p:nvPr/>
          </p:nvGrpSpPr>
          <p:grpSpPr>
            <a:xfrm>
              <a:off x="8840646" y="2177782"/>
              <a:ext cx="2374236" cy="307777"/>
              <a:chOff x="9035686" y="2299855"/>
              <a:chExt cx="2374236" cy="307777"/>
            </a:xfrm>
          </p:grpSpPr>
          <p:sp>
            <p:nvSpPr>
              <p:cNvPr id="163" name="矩形 162"/>
              <p:cNvSpPr/>
              <p:nvPr/>
            </p:nvSpPr>
            <p:spPr>
              <a:xfrm>
                <a:off x="9035686" y="2359302"/>
                <a:ext cx="404318" cy="188882"/>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矩形 163"/>
              <p:cNvSpPr/>
              <p:nvPr/>
            </p:nvSpPr>
            <p:spPr>
              <a:xfrm>
                <a:off x="9593796" y="2359302"/>
                <a:ext cx="404318" cy="188882"/>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5" name="文本框 164"/>
              <p:cNvSpPr txBox="1"/>
              <p:nvPr/>
            </p:nvSpPr>
            <p:spPr>
              <a:xfrm>
                <a:off x="10151906" y="2299855"/>
                <a:ext cx="1258016"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Stored data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2" name="组合 151"/>
            <p:cNvGrpSpPr/>
            <p:nvPr/>
          </p:nvGrpSpPr>
          <p:grpSpPr>
            <a:xfrm>
              <a:off x="8822654" y="2784240"/>
              <a:ext cx="3685625" cy="523220"/>
              <a:chOff x="9035686" y="3426073"/>
              <a:chExt cx="3685625" cy="523220"/>
            </a:xfrm>
          </p:grpSpPr>
          <p:sp>
            <p:nvSpPr>
              <p:cNvPr id="159" name="矩形 158"/>
              <p:cNvSpPr/>
              <p:nvPr/>
            </p:nvSpPr>
            <p:spPr>
              <a:xfrm>
                <a:off x="10122232" y="3489889"/>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矩形 159"/>
              <p:cNvSpPr/>
              <p:nvPr/>
            </p:nvSpPr>
            <p:spPr>
              <a:xfrm>
                <a:off x="9035686" y="3489889"/>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矩形 160"/>
              <p:cNvSpPr/>
              <p:nvPr/>
            </p:nvSpPr>
            <p:spPr>
              <a:xfrm>
                <a:off x="9578959" y="3489889"/>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文本框 161"/>
              <p:cNvSpPr txBox="1"/>
              <p:nvPr/>
            </p:nvSpPr>
            <p:spPr>
              <a:xfrm>
                <a:off x="10626970" y="3426073"/>
                <a:ext cx="2094341"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Newly copied data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153" name="直接连接符 152"/>
            <p:cNvCxnSpPr/>
            <p:nvPr/>
          </p:nvCxnSpPr>
          <p:spPr>
            <a:xfrm>
              <a:off x="8840646" y="4580509"/>
              <a:ext cx="602569" cy="0"/>
            </a:xfrm>
            <a:prstGeom prst="line">
              <a:avLst/>
            </a:prstGeom>
            <a:noFill/>
            <a:ln w="12700" cap="flat" cmpd="sng" algn="ctr">
              <a:solidFill>
                <a:srgbClr val="0070C0"/>
              </a:solidFill>
              <a:prstDash val="dash"/>
            </a:ln>
            <a:effectLst/>
          </p:spPr>
        </p:cxnSp>
        <p:sp>
          <p:nvSpPr>
            <p:cNvPr id="154" name="矩形 153"/>
            <p:cNvSpPr/>
            <p:nvPr/>
          </p:nvSpPr>
          <p:spPr>
            <a:xfrm>
              <a:off x="8827572" y="3417373"/>
              <a:ext cx="334001" cy="163871"/>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5" name="文本框 154"/>
            <p:cNvSpPr txBox="1"/>
            <p:nvPr/>
          </p:nvSpPr>
          <p:spPr>
            <a:xfrm>
              <a:off x="9235505" y="3352780"/>
              <a:ext cx="2747527"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New data written to the host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56" name="直接箭头连接符 155"/>
            <p:cNvCxnSpPr/>
            <p:nvPr/>
          </p:nvCxnSpPr>
          <p:spPr>
            <a:xfrm>
              <a:off x="8827572" y="4079976"/>
              <a:ext cx="558110" cy="0"/>
            </a:xfrm>
            <a:prstGeom prst="straightConnector1">
              <a:avLst/>
            </a:prstGeom>
            <a:noFill/>
            <a:ln w="12700" cap="flat" cmpd="sng" algn="ctr">
              <a:solidFill>
                <a:srgbClr val="0070C0"/>
              </a:solidFill>
              <a:prstDash val="solid"/>
              <a:tailEnd type="triangle"/>
            </a:ln>
            <a:effectLst/>
          </p:spPr>
        </p:cxnSp>
        <p:sp>
          <p:nvSpPr>
            <p:cNvPr id="157" name="文本框 156"/>
            <p:cNvSpPr txBox="1"/>
            <p:nvPr/>
          </p:nvSpPr>
          <p:spPr>
            <a:xfrm>
              <a:off x="9420730" y="3807060"/>
              <a:ext cx="2786841"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Internal signal flow of the storage system</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8" name="文本框 157"/>
            <p:cNvSpPr txBox="1"/>
            <p:nvPr/>
          </p:nvSpPr>
          <p:spPr>
            <a:xfrm>
              <a:off x="9429307" y="4401386"/>
              <a:ext cx="1785575" cy="307777"/>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HyperClone pair</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81477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Huawei Sans" panose="020C0503030203020204" pitchFamily="34" charset="0"/>
              </a:rPr>
              <a:t>HyperClone Principles: Reverse Synchronization</a:t>
            </a:r>
            <a:endParaRPr lang="en-US" altLang="zh-CN" dirty="0">
              <a:sym typeface="Huawei Sans" panose="020C0503030203020204" pitchFamily="34" charset="0"/>
            </a:endParaRPr>
          </a:p>
        </p:txBody>
      </p:sp>
      <p:grpSp>
        <p:nvGrpSpPr>
          <p:cNvPr id="127" name="组合 126"/>
          <p:cNvGrpSpPr/>
          <p:nvPr/>
        </p:nvGrpSpPr>
        <p:grpSpPr>
          <a:xfrm>
            <a:off x="8039486" y="1080233"/>
            <a:ext cx="4019959" cy="2107992"/>
            <a:chOff x="8346651" y="2277357"/>
            <a:chExt cx="4045609" cy="2107992"/>
          </a:xfrm>
        </p:grpSpPr>
        <p:grpSp>
          <p:nvGrpSpPr>
            <p:cNvPr id="128" name="组合 127"/>
            <p:cNvGrpSpPr/>
            <p:nvPr/>
          </p:nvGrpSpPr>
          <p:grpSpPr>
            <a:xfrm>
              <a:off x="8367482" y="2277357"/>
              <a:ext cx="2883425" cy="523220"/>
              <a:chOff x="9035686" y="2293070"/>
              <a:chExt cx="3057121" cy="523220"/>
            </a:xfrm>
          </p:grpSpPr>
          <p:sp>
            <p:nvSpPr>
              <p:cNvPr id="157" name="矩形 156"/>
              <p:cNvSpPr/>
              <p:nvPr/>
            </p:nvSpPr>
            <p:spPr>
              <a:xfrm>
                <a:off x="9035686" y="2359302"/>
                <a:ext cx="404318" cy="188882"/>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8" name="矩形 157"/>
              <p:cNvSpPr/>
              <p:nvPr/>
            </p:nvSpPr>
            <p:spPr>
              <a:xfrm>
                <a:off x="9593796" y="2359302"/>
                <a:ext cx="404318" cy="188882"/>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9" name="文本框 158"/>
              <p:cNvSpPr txBox="1"/>
              <p:nvPr/>
            </p:nvSpPr>
            <p:spPr>
              <a:xfrm>
                <a:off x="10654375" y="2293070"/>
                <a:ext cx="1438432"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Stored data</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矩形 159"/>
              <p:cNvSpPr/>
              <p:nvPr/>
            </p:nvSpPr>
            <p:spPr>
              <a:xfrm>
                <a:off x="10142239" y="2359302"/>
                <a:ext cx="404318" cy="188882"/>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9" name="组合 138"/>
            <p:cNvGrpSpPr/>
            <p:nvPr/>
          </p:nvGrpSpPr>
          <p:grpSpPr>
            <a:xfrm>
              <a:off x="8346651" y="2761036"/>
              <a:ext cx="4045609" cy="523220"/>
              <a:chOff x="9035686" y="3451296"/>
              <a:chExt cx="4136236" cy="523220"/>
            </a:xfrm>
          </p:grpSpPr>
          <p:sp>
            <p:nvSpPr>
              <p:cNvPr id="147" name="矩形 146"/>
              <p:cNvSpPr/>
              <p:nvPr/>
            </p:nvSpPr>
            <p:spPr>
              <a:xfrm>
                <a:off x="10122232" y="3489889"/>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矩形 147"/>
              <p:cNvSpPr/>
              <p:nvPr/>
            </p:nvSpPr>
            <p:spPr>
              <a:xfrm>
                <a:off x="9035686" y="3489889"/>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3" name="矩形 152"/>
              <p:cNvSpPr/>
              <p:nvPr/>
            </p:nvSpPr>
            <p:spPr>
              <a:xfrm>
                <a:off x="9578959" y="3489889"/>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5" name="文本框 154"/>
              <p:cNvSpPr txBox="1"/>
              <p:nvPr/>
            </p:nvSpPr>
            <p:spPr>
              <a:xfrm>
                <a:off x="11083077" y="3451296"/>
                <a:ext cx="2088845"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Newly copied data</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6" name="矩形 155"/>
              <p:cNvSpPr/>
              <p:nvPr/>
            </p:nvSpPr>
            <p:spPr>
              <a:xfrm>
                <a:off x="10649047" y="3489889"/>
                <a:ext cx="404318" cy="145939"/>
              </a:xfrm>
              <a:prstGeom prst="rect">
                <a:avLst/>
              </a:prstGeom>
              <a:no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0" name="组合 139"/>
            <p:cNvGrpSpPr/>
            <p:nvPr/>
          </p:nvGrpSpPr>
          <p:grpSpPr>
            <a:xfrm>
              <a:off x="8374843" y="3173917"/>
              <a:ext cx="3157682" cy="1211432"/>
              <a:chOff x="8827572" y="3335265"/>
              <a:chExt cx="3275683" cy="1219763"/>
            </a:xfrm>
          </p:grpSpPr>
          <p:cxnSp>
            <p:nvCxnSpPr>
              <p:cNvPr id="141" name="直接连接符 140"/>
              <p:cNvCxnSpPr/>
              <p:nvPr/>
            </p:nvCxnSpPr>
            <p:spPr>
              <a:xfrm>
                <a:off x="8840646" y="4423754"/>
                <a:ext cx="602569" cy="0"/>
              </a:xfrm>
              <a:prstGeom prst="line">
                <a:avLst/>
              </a:prstGeom>
              <a:noFill/>
              <a:ln w="12700" cap="flat" cmpd="sng" algn="ctr">
                <a:solidFill>
                  <a:srgbClr val="0070C0"/>
                </a:solidFill>
                <a:prstDash val="dash"/>
              </a:ln>
              <a:effectLst/>
            </p:spPr>
          </p:cxnSp>
          <p:sp>
            <p:nvSpPr>
              <p:cNvPr id="142" name="矩形 141"/>
              <p:cNvSpPr/>
              <p:nvPr/>
            </p:nvSpPr>
            <p:spPr>
              <a:xfrm>
                <a:off x="8827572" y="3417373"/>
                <a:ext cx="404318" cy="145939"/>
              </a:xfrm>
              <a:prstGeom prst="rect">
                <a:avLst/>
              </a:prstGeom>
              <a:solidFill>
                <a:srgbClr val="FFFFFF">
                  <a:lumMod val="65000"/>
                </a:srgbClr>
              </a:solidFill>
              <a:ln w="2540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3" name="文本框 142"/>
              <p:cNvSpPr txBox="1"/>
              <p:nvPr/>
            </p:nvSpPr>
            <p:spPr>
              <a:xfrm>
                <a:off x="9321299" y="3335265"/>
                <a:ext cx="2781956" cy="526818"/>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New data written to the host</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44" name="直接箭头连接符 143"/>
              <p:cNvCxnSpPr/>
              <p:nvPr/>
            </p:nvCxnSpPr>
            <p:spPr>
              <a:xfrm>
                <a:off x="8827572" y="3940516"/>
                <a:ext cx="558110" cy="0"/>
              </a:xfrm>
              <a:prstGeom prst="straightConnector1">
                <a:avLst/>
              </a:prstGeom>
              <a:noFill/>
              <a:ln w="12700" cap="flat" cmpd="sng" algn="ctr">
                <a:solidFill>
                  <a:srgbClr val="0070C0"/>
                </a:solidFill>
                <a:prstDash val="solid"/>
                <a:tailEnd type="triangle"/>
              </a:ln>
              <a:effectLst/>
            </p:spPr>
          </p:cxnSp>
          <p:sp>
            <p:nvSpPr>
              <p:cNvPr id="145" name="文本框 144"/>
              <p:cNvSpPr txBox="1"/>
              <p:nvPr/>
            </p:nvSpPr>
            <p:spPr>
              <a:xfrm>
                <a:off x="9394692" y="3689042"/>
                <a:ext cx="2129964" cy="74374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Internal signal flow of the storage system</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文本框 145"/>
              <p:cNvSpPr txBox="1"/>
              <p:nvPr/>
            </p:nvSpPr>
            <p:spPr>
              <a:xfrm>
                <a:off x="9390481" y="4245134"/>
                <a:ext cx="1785575" cy="30989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HyperClone pair</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3" name="组合 2"/>
          <p:cNvGrpSpPr/>
          <p:nvPr/>
        </p:nvGrpSpPr>
        <p:grpSpPr>
          <a:xfrm>
            <a:off x="990259" y="1039086"/>
            <a:ext cx="3983437" cy="4975578"/>
            <a:chOff x="924431" y="1362131"/>
            <a:chExt cx="3983437" cy="4975578"/>
          </a:xfrm>
        </p:grpSpPr>
        <p:sp>
          <p:nvSpPr>
            <p:cNvPr id="97" name="文本框 96"/>
            <p:cNvSpPr txBox="1"/>
            <p:nvPr/>
          </p:nvSpPr>
          <p:spPr>
            <a:xfrm>
              <a:off x="1484048" y="1362131"/>
              <a:ext cx="2704744"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Scenario 1: Full copy</a:t>
              </a:r>
              <a:endParaRPr kumimoji="0" lang="en-US" altLang="zh-CN"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61" name="组合 160"/>
            <p:cNvGrpSpPr/>
            <p:nvPr/>
          </p:nvGrpSpPr>
          <p:grpSpPr>
            <a:xfrm>
              <a:off x="924431" y="5174612"/>
              <a:ext cx="3983437" cy="1163097"/>
              <a:chOff x="1019436" y="5170199"/>
              <a:chExt cx="3983437" cy="1163097"/>
            </a:xfrm>
          </p:grpSpPr>
          <p:sp>
            <p:nvSpPr>
              <p:cNvPr id="162" name="文本框 161"/>
              <p:cNvSpPr txBox="1"/>
              <p:nvPr/>
            </p:nvSpPr>
            <p:spPr>
              <a:xfrm>
                <a:off x="1243789" y="5810076"/>
                <a:ext cx="2758239"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Copy all data a, b, c, and d to </a:t>
                </a:r>
                <a:r>
                  <a:rPr lang="en-US" sz="1400" kern="0" noProof="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the</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source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3" name="流程图: 联系 162"/>
              <p:cNvSpPr/>
              <p:nvPr/>
            </p:nvSpPr>
            <p:spPr>
              <a:xfrm>
                <a:off x="1019436" y="5231130"/>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流程图: 联系 163"/>
              <p:cNvSpPr/>
              <p:nvPr/>
            </p:nvSpPr>
            <p:spPr>
              <a:xfrm>
                <a:off x="1019436" y="5863288"/>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5" name="文本框 164"/>
              <p:cNvSpPr txBox="1"/>
              <p:nvPr/>
            </p:nvSpPr>
            <p:spPr>
              <a:xfrm>
                <a:off x="1264333" y="5170199"/>
                <a:ext cx="3738540"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Create a snapshot </a:t>
                </a:r>
                <a:r>
                  <a:rPr lang="en-US" sz="1400"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of</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the target LUN after the reverse synchronization is started.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66" name="组合 165"/>
            <p:cNvGrpSpPr/>
            <p:nvPr/>
          </p:nvGrpSpPr>
          <p:grpSpPr>
            <a:xfrm>
              <a:off x="1115494" y="1734905"/>
              <a:ext cx="3036290" cy="3392931"/>
              <a:chOff x="895835" y="1615200"/>
              <a:chExt cx="3036290" cy="3392931"/>
            </a:xfrm>
          </p:grpSpPr>
          <p:sp>
            <p:nvSpPr>
              <p:cNvPr id="167" name="圆柱形 166"/>
              <p:cNvSpPr/>
              <p:nvPr/>
            </p:nvSpPr>
            <p:spPr>
              <a:xfrm>
                <a:off x="895835" y="3227336"/>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8" name="圆柱形 167"/>
              <p:cNvSpPr/>
              <p:nvPr/>
            </p:nvSpPr>
            <p:spPr>
              <a:xfrm>
                <a:off x="2715265" y="3227336"/>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圆角矩形 168"/>
              <p:cNvSpPr/>
              <p:nvPr/>
            </p:nvSpPr>
            <p:spPr>
              <a:xfrm>
                <a:off x="1943385" y="1615200"/>
                <a:ext cx="900526" cy="978373"/>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0" name="矩形 169"/>
              <p:cNvSpPr/>
              <p:nvPr/>
            </p:nvSpPr>
            <p:spPr>
              <a:xfrm>
                <a:off x="2191489" y="1687043"/>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1" name="矩形 170"/>
              <p:cNvSpPr/>
              <p:nvPr/>
            </p:nvSpPr>
            <p:spPr>
              <a:xfrm>
                <a:off x="2191489" y="1886105"/>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72" name="直接箭头连接符 171"/>
              <p:cNvCxnSpPr>
                <a:stCxn id="169" idx="1"/>
                <a:endCxn id="167" idx="1"/>
              </p:cNvCxnSpPr>
              <p:nvPr/>
            </p:nvCxnSpPr>
            <p:spPr>
              <a:xfrm flipH="1">
                <a:off x="1504265" y="2104387"/>
                <a:ext cx="439120" cy="1122949"/>
              </a:xfrm>
              <a:prstGeom prst="straightConnector1">
                <a:avLst/>
              </a:prstGeom>
              <a:noFill/>
              <a:ln w="9525" cap="flat" cmpd="sng" algn="ctr">
                <a:solidFill>
                  <a:srgbClr val="0070C0"/>
                </a:solidFill>
                <a:prstDash val="solid"/>
                <a:tailEnd type="triangle"/>
              </a:ln>
              <a:effectLst/>
            </p:spPr>
          </p:cxnSp>
          <p:cxnSp>
            <p:nvCxnSpPr>
              <p:cNvPr id="173" name="直接箭头连接符 172"/>
              <p:cNvCxnSpPr>
                <a:stCxn id="168" idx="1"/>
                <a:endCxn id="169" idx="3"/>
              </p:cNvCxnSpPr>
              <p:nvPr/>
            </p:nvCxnSpPr>
            <p:spPr>
              <a:xfrm flipH="1" flipV="1">
                <a:off x="2843911" y="2104387"/>
                <a:ext cx="479784" cy="1122949"/>
              </a:xfrm>
              <a:prstGeom prst="straightConnector1">
                <a:avLst/>
              </a:prstGeom>
              <a:noFill/>
              <a:ln w="9525" cap="flat" cmpd="sng" algn="ctr">
                <a:solidFill>
                  <a:srgbClr val="0070C0"/>
                </a:solidFill>
                <a:prstDash val="solid"/>
                <a:tailEnd type="triangle"/>
              </a:ln>
              <a:effectLst/>
            </p:spPr>
          </p:cxnSp>
          <p:cxnSp>
            <p:nvCxnSpPr>
              <p:cNvPr id="174" name="直接连接符 173"/>
              <p:cNvCxnSpPr>
                <a:stCxn id="167" idx="4"/>
                <a:endCxn id="168" idx="2"/>
              </p:cNvCxnSpPr>
              <p:nvPr/>
            </p:nvCxnSpPr>
            <p:spPr>
              <a:xfrm>
                <a:off x="2112695" y="3857111"/>
                <a:ext cx="602570" cy="0"/>
              </a:xfrm>
              <a:prstGeom prst="line">
                <a:avLst/>
              </a:prstGeom>
              <a:noFill/>
              <a:ln w="9525" cap="flat" cmpd="sng" algn="ctr">
                <a:solidFill>
                  <a:srgbClr val="0070C0"/>
                </a:solidFill>
                <a:prstDash val="dash"/>
              </a:ln>
              <a:effectLst/>
            </p:spPr>
          </p:cxnSp>
          <p:sp>
            <p:nvSpPr>
              <p:cNvPr id="175" name="流程图: 联系 174"/>
              <p:cNvSpPr/>
              <p:nvPr/>
            </p:nvSpPr>
            <p:spPr>
              <a:xfrm>
                <a:off x="1360496" y="2512004"/>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6" name="流程图: 联系 175"/>
              <p:cNvSpPr/>
              <p:nvPr/>
            </p:nvSpPr>
            <p:spPr>
              <a:xfrm>
                <a:off x="3170228" y="2512004"/>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7" name="文本框 176"/>
              <p:cNvSpPr txBox="1"/>
              <p:nvPr/>
            </p:nvSpPr>
            <p:spPr>
              <a:xfrm>
                <a:off x="1043401" y="4484692"/>
                <a:ext cx="827811"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Source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8" name="文本框 177"/>
              <p:cNvSpPr txBox="1"/>
              <p:nvPr/>
            </p:nvSpPr>
            <p:spPr>
              <a:xfrm>
                <a:off x="2881389" y="4484911"/>
                <a:ext cx="99748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Target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9" name="文本框 178"/>
              <p:cNvSpPr txBox="1"/>
              <p:nvPr/>
            </p:nvSpPr>
            <p:spPr>
              <a:xfrm>
                <a:off x="1924000" y="2675227"/>
                <a:ext cx="989565"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Snapshot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0" name="矩形 179"/>
              <p:cNvSpPr/>
              <p:nvPr/>
            </p:nvSpPr>
            <p:spPr>
              <a:xfrm>
                <a:off x="1288498" y="3595311"/>
                <a:ext cx="404318" cy="145939"/>
              </a:xfrm>
              <a:prstGeom prst="rect">
                <a:avLst/>
              </a:prstGeom>
              <a:noFill/>
              <a:ln w="25400" cap="flat" cmpd="sng" algn="ctr">
                <a:solidFill>
                  <a:srgbClr val="FFC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矩形 180"/>
              <p:cNvSpPr/>
              <p:nvPr/>
            </p:nvSpPr>
            <p:spPr>
              <a:xfrm>
                <a:off x="1288498" y="3803570"/>
                <a:ext cx="404318" cy="145939"/>
              </a:xfrm>
              <a:prstGeom prst="rect">
                <a:avLst/>
              </a:prstGeom>
              <a:noFill/>
              <a:ln w="25400" cap="flat" cmpd="sng" algn="ctr">
                <a:solidFill>
                  <a:srgbClr val="92D05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2" name="矩形 181"/>
              <p:cNvSpPr/>
              <p:nvPr/>
            </p:nvSpPr>
            <p:spPr>
              <a:xfrm>
                <a:off x="1288498" y="3999224"/>
                <a:ext cx="404318" cy="145939"/>
              </a:xfrm>
              <a:prstGeom prst="rect">
                <a:avLst/>
              </a:prstGeom>
              <a:noFill/>
              <a:ln w="25400" cap="flat" cmpd="sng" algn="ctr">
                <a:solidFill>
                  <a:srgbClr val="FFFFFF">
                    <a:lumMod val="65000"/>
                  </a:srgbClr>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3" name="矩形 182"/>
              <p:cNvSpPr/>
              <p:nvPr/>
            </p:nvSpPr>
            <p:spPr>
              <a:xfrm>
                <a:off x="1288498" y="4207483"/>
                <a:ext cx="404318" cy="145939"/>
              </a:xfrm>
              <a:prstGeom prst="rect">
                <a:avLst/>
              </a:prstGeom>
              <a:no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4" name="矩形 183"/>
              <p:cNvSpPr/>
              <p:nvPr/>
            </p:nvSpPr>
            <p:spPr>
              <a:xfrm>
                <a:off x="2191489" y="2104386"/>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5" name="矩形 184"/>
              <p:cNvSpPr/>
              <p:nvPr/>
            </p:nvSpPr>
            <p:spPr>
              <a:xfrm>
                <a:off x="2191489" y="2306973"/>
                <a:ext cx="404318" cy="176082"/>
              </a:xfrm>
              <a:prstGeom prst="rect">
                <a:avLst/>
              </a:prstGeom>
              <a:solidFill>
                <a:srgbClr val="FFFFFF">
                  <a:lumMod val="50000"/>
                </a:srgbClr>
              </a:solidFill>
              <a:ln w="1905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6" name="矩形 185"/>
              <p:cNvSpPr/>
              <p:nvPr/>
            </p:nvSpPr>
            <p:spPr>
              <a:xfrm>
                <a:off x="3102578" y="3584951"/>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7" name="矩形 186"/>
              <p:cNvSpPr/>
              <p:nvPr/>
            </p:nvSpPr>
            <p:spPr>
              <a:xfrm>
                <a:off x="3102578" y="3784013"/>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8" name="矩形 187"/>
              <p:cNvSpPr/>
              <p:nvPr/>
            </p:nvSpPr>
            <p:spPr>
              <a:xfrm>
                <a:off x="3102578" y="4002294"/>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9" name="矩形 188"/>
              <p:cNvSpPr/>
              <p:nvPr/>
            </p:nvSpPr>
            <p:spPr>
              <a:xfrm>
                <a:off x="3102578" y="4204881"/>
                <a:ext cx="404318" cy="176082"/>
              </a:xfrm>
              <a:prstGeom prst="rect">
                <a:avLst/>
              </a:prstGeom>
              <a:solidFill>
                <a:srgbClr val="FFFFFF">
                  <a:lumMod val="50000"/>
                </a:srgbClr>
              </a:solidFill>
              <a:ln w="19050" cap="flat" cmpd="sng" algn="ctr">
                <a:solidFill>
                  <a:srgbClr val="CCFF99"/>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 name="组合 3"/>
          <p:cNvGrpSpPr/>
          <p:nvPr/>
        </p:nvGrpSpPr>
        <p:grpSpPr>
          <a:xfrm>
            <a:off x="4880410" y="1074809"/>
            <a:ext cx="4595767" cy="4880298"/>
            <a:chOff x="4907868" y="1362131"/>
            <a:chExt cx="4595767" cy="4880298"/>
          </a:xfrm>
        </p:grpSpPr>
        <p:grpSp>
          <p:nvGrpSpPr>
            <p:cNvPr id="98" name="组合 97"/>
            <p:cNvGrpSpPr/>
            <p:nvPr/>
          </p:nvGrpSpPr>
          <p:grpSpPr>
            <a:xfrm>
              <a:off x="5121980" y="5157192"/>
              <a:ext cx="4381655" cy="1085237"/>
              <a:chOff x="5641304" y="4995115"/>
              <a:chExt cx="5098296" cy="1085237"/>
            </a:xfrm>
          </p:grpSpPr>
          <p:sp>
            <p:nvSpPr>
              <p:cNvPr id="104" name="流程图: 联系 103"/>
              <p:cNvSpPr/>
              <p:nvPr/>
            </p:nvSpPr>
            <p:spPr>
              <a:xfrm>
                <a:off x="5641304" y="5049822"/>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流程图: 联系 107"/>
              <p:cNvSpPr/>
              <p:nvPr/>
            </p:nvSpPr>
            <p:spPr>
              <a:xfrm>
                <a:off x="5641304" y="560285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文本框 110"/>
              <p:cNvSpPr txBox="1"/>
              <p:nvPr/>
            </p:nvSpPr>
            <p:spPr>
              <a:xfrm>
                <a:off x="5875110" y="4995115"/>
                <a:ext cx="4421535" cy="738664"/>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Create a snapshot </a:t>
                </a:r>
                <a:r>
                  <a:rPr lang="en-US" sz="1400"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of</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the target LUN after the reverse synchronization is started.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文本框 124"/>
              <p:cNvSpPr txBox="1"/>
              <p:nvPr/>
            </p:nvSpPr>
            <p:spPr>
              <a:xfrm>
                <a:off x="5875109" y="5557132"/>
                <a:ext cx="4864491"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Copy incremental data d to the source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6" name="文本框 125"/>
            <p:cNvSpPr txBox="1"/>
            <p:nvPr/>
          </p:nvSpPr>
          <p:spPr>
            <a:xfrm>
              <a:off x="5221800" y="1362131"/>
              <a:ext cx="2836006" cy="523220"/>
            </a:xfrm>
            <a:prstGeom prst="rect">
              <a:avLst/>
            </a:prstGeom>
            <a:noFill/>
          </p:spPr>
          <p:txBody>
            <a:bodyPr wrap="square"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Scenario 2: Differential copy</a:t>
              </a:r>
              <a:endParaRPr kumimoji="0" lang="en-US" altLang="zh-CN" sz="14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0" name="圆柱形 189"/>
            <p:cNvSpPr/>
            <p:nvPr/>
          </p:nvSpPr>
          <p:spPr>
            <a:xfrm>
              <a:off x="4907868" y="3347041"/>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1" name="圆柱形 190"/>
            <p:cNvSpPr/>
            <p:nvPr/>
          </p:nvSpPr>
          <p:spPr>
            <a:xfrm>
              <a:off x="6727298" y="3347041"/>
              <a:ext cx="1216860" cy="1259550"/>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2" name="圆角矩形 191"/>
            <p:cNvSpPr/>
            <p:nvPr/>
          </p:nvSpPr>
          <p:spPr>
            <a:xfrm>
              <a:off x="5955418" y="1734905"/>
              <a:ext cx="900526" cy="978373"/>
            </a:xfrm>
            <a:prstGeom prst="roundRect">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3" name="矩形 192"/>
            <p:cNvSpPr/>
            <p:nvPr/>
          </p:nvSpPr>
          <p:spPr>
            <a:xfrm>
              <a:off x="6203522" y="1806748"/>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4" name="矩形 193"/>
            <p:cNvSpPr/>
            <p:nvPr/>
          </p:nvSpPr>
          <p:spPr>
            <a:xfrm>
              <a:off x="6203522" y="2005810"/>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95" name="直接箭头连接符 194"/>
            <p:cNvCxnSpPr>
              <a:stCxn id="192" idx="1"/>
              <a:endCxn id="190" idx="1"/>
            </p:cNvCxnSpPr>
            <p:nvPr/>
          </p:nvCxnSpPr>
          <p:spPr>
            <a:xfrm flipH="1">
              <a:off x="5516298" y="2224092"/>
              <a:ext cx="439120" cy="1122949"/>
            </a:xfrm>
            <a:prstGeom prst="straightConnector1">
              <a:avLst/>
            </a:prstGeom>
            <a:noFill/>
            <a:ln w="9525" cap="flat" cmpd="sng" algn="ctr">
              <a:solidFill>
                <a:srgbClr val="0070C0"/>
              </a:solidFill>
              <a:prstDash val="solid"/>
              <a:tailEnd type="triangle"/>
            </a:ln>
            <a:effectLst/>
          </p:spPr>
        </p:cxnSp>
        <p:cxnSp>
          <p:nvCxnSpPr>
            <p:cNvPr id="196" name="直接箭头连接符 195"/>
            <p:cNvCxnSpPr>
              <a:stCxn id="191" idx="1"/>
              <a:endCxn id="192" idx="3"/>
            </p:cNvCxnSpPr>
            <p:nvPr/>
          </p:nvCxnSpPr>
          <p:spPr>
            <a:xfrm flipH="1" flipV="1">
              <a:off x="6855944" y="2224092"/>
              <a:ext cx="479784" cy="1122949"/>
            </a:xfrm>
            <a:prstGeom prst="straightConnector1">
              <a:avLst/>
            </a:prstGeom>
            <a:noFill/>
            <a:ln w="9525" cap="flat" cmpd="sng" algn="ctr">
              <a:solidFill>
                <a:srgbClr val="0070C0"/>
              </a:solidFill>
              <a:prstDash val="solid"/>
              <a:tailEnd type="triangle"/>
            </a:ln>
            <a:effectLst/>
          </p:spPr>
        </p:cxnSp>
        <p:cxnSp>
          <p:nvCxnSpPr>
            <p:cNvPr id="197" name="直接连接符 196"/>
            <p:cNvCxnSpPr>
              <a:stCxn id="190" idx="4"/>
              <a:endCxn id="191" idx="2"/>
            </p:cNvCxnSpPr>
            <p:nvPr/>
          </p:nvCxnSpPr>
          <p:spPr>
            <a:xfrm>
              <a:off x="6124728" y="3976816"/>
              <a:ext cx="602570" cy="0"/>
            </a:xfrm>
            <a:prstGeom prst="line">
              <a:avLst/>
            </a:prstGeom>
            <a:noFill/>
            <a:ln w="9525" cap="flat" cmpd="sng" algn="ctr">
              <a:solidFill>
                <a:srgbClr val="0070C0"/>
              </a:solidFill>
              <a:prstDash val="dash"/>
            </a:ln>
            <a:effectLst/>
          </p:spPr>
        </p:cxnSp>
        <p:sp>
          <p:nvSpPr>
            <p:cNvPr id="198" name="流程图: 联系 197"/>
            <p:cNvSpPr/>
            <p:nvPr/>
          </p:nvSpPr>
          <p:spPr>
            <a:xfrm>
              <a:off x="5372529" y="263170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流程图: 联系 198"/>
            <p:cNvSpPr/>
            <p:nvPr/>
          </p:nvSpPr>
          <p:spPr>
            <a:xfrm>
              <a:off x="7182261" y="2631709"/>
              <a:ext cx="209902" cy="185202"/>
            </a:xfrm>
            <a:prstGeom prst="flowChartConnector">
              <a:avLst/>
            </a:prstGeom>
            <a:no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0" name="文本框 199"/>
            <p:cNvSpPr txBox="1"/>
            <p:nvPr/>
          </p:nvSpPr>
          <p:spPr>
            <a:xfrm>
              <a:off x="5159034" y="4602484"/>
              <a:ext cx="796383"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Source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文本框 200"/>
            <p:cNvSpPr txBox="1"/>
            <p:nvPr/>
          </p:nvSpPr>
          <p:spPr>
            <a:xfrm>
              <a:off x="6883039" y="4602703"/>
              <a:ext cx="99748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Target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2" name="文本框 201"/>
            <p:cNvSpPr txBox="1"/>
            <p:nvPr/>
          </p:nvSpPr>
          <p:spPr>
            <a:xfrm>
              <a:off x="5869828" y="2753536"/>
              <a:ext cx="1029409"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Snapshot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矩形 202"/>
            <p:cNvSpPr/>
            <p:nvPr/>
          </p:nvSpPr>
          <p:spPr>
            <a:xfrm>
              <a:off x="6203522" y="2224091"/>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4" name="矩形 203"/>
            <p:cNvSpPr/>
            <p:nvPr/>
          </p:nvSpPr>
          <p:spPr>
            <a:xfrm>
              <a:off x="6203522" y="2426678"/>
              <a:ext cx="404318" cy="176082"/>
            </a:xfrm>
            <a:prstGeom prst="rect">
              <a:avLst/>
            </a:prstGeom>
            <a:solidFill>
              <a:srgbClr val="FFFFFF">
                <a:lumMod val="50000"/>
              </a:srgbClr>
            </a:solidFill>
            <a:ln w="19050" cap="flat" cmpd="sng" algn="ctr">
              <a:solidFill>
                <a:srgbClr val="0070C0"/>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5" name="矩形 204"/>
            <p:cNvSpPr/>
            <p:nvPr/>
          </p:nvSpPr>
          <p:spPr>
            <a:xfrm>
              <a:off x="7114611" y="3704656"/>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6" name="矩形 205"/>
            <p:cNvSpPr/>
            <p:nvPr/>
          </p:nvSpPr>
          <p:spPr>
            <a:xfrm>
              <a:off x="7114611" y="3903718"/>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7" name="矩形 206"/>
            <p:cNvSpPr/>
            <p:nvPr/>
          </p:nvSpPr>
          <p:spPr>
            <a:xfrm>
              <a:off x="7114611" y="4121999"/>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8" name="矩形 207"/>
            <p:cNvSpPr/>
            <p:nvPr/>
          </p:nvSpPr>
          <p:spPr>
            <a:xfrm>
              <a:off x="7114611" y="4324586"/>
              <a:ext cx="404318" cy="176082"/>
            </a:xfrm>
            <a:prstGeom prst="rect">
              <a:avLst/>
            </a:prstGeom>
            <a:solidFill>
              <a:srgbClr val="FFFFFF">
                <a:lumMod val="50000"/>
              </a:srgbClr>
            </a:solidFill>
            <a:ln w="19050" cap="flat" cmpd="sng" algn="ctr">
              <a:solidFill>
                <a:srgbClr val="CCFF99"/>
              </a:solidFill>
              <a:prstDash val="dash"/>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9" name="矩形 208"/>
            <p:cNvSpPr/>
            <p:nvPr/>
          </p:nvSpPr>
          <p:spPr>
            <a:xfrm>
              <a:off x="5324176" y="3712247"/>
              <a:ext cx="404318" cy="145939"/>
            </a:xfrm>
            <a:prstGeom prst="rect">
              <a:avLst/>
            </a:prstGeom>
            <a:solidFill>
              <a:srgbClr val="00000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0" name="矩形 209"/>
            <p:cNvSpPr/>
            <p:nvPr/>
          </p:nvSpPr>
          <p:spPr>
            <a:xfrm>
              <a:off x="5324176" y="3911309"/>
              <a:ext cx="404318" cy="145939"/>
            </a:xfrm>
            <a:prstGeom prst="rect">
              <a:avLst/>
            </a:prstGeom>
            <a:solidFill>
              <a:srgbClr val="92D050"/>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1" name="矩形 210"/>
            <p:cNvSpPr/>
            <p:nvPr/>
          </p:nvSpPr>
          <p:spPr>
            <a:xfrm>
              <a:off x="5324176" y="4129590"/>
              <a:ext cx="404318" cy="145939"/>
            </a:xfrm>
            <a:prstGeom prst="rect">
              <a:avLst/>
            </a:prstGeom>
            <a:solidFill>
              <a:srgbClr val="FFFFFF">
                <a:lumMod val="75000"/>
              </a:srgbClr>
            </a:solidFill>
            <a:ln w="25400" cap="flat" cmpd="sng" algn="ctr">
              <a:solidFill>
                <a:srgbClr val="00000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2" name="矩形 211"/>
            <p:cNvSpPr/>
            <p:nvPr/>
          </p:nvSpPr>
          <p:spPr>
            <a:xfrm>
              <a:off x="5324176" y="4332177"/>
              <a:ext cx="404318" cy="176082"/>
            </a:xfrm>
            <a:prstGeom prst="rect">
              <a:avLst/>
            </a:prstGeom>
            <a:no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1935724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sym typeface="Huawei Sans" panose="020C0503030203020204" pitchFamily="34" charset="0"/>
              </a:rPr>
              <a:t>HyperSnap Principles: Restrictions on Feature Configuration</a:t>
            </a:r>
            <a:endParaRPr lang="en-US" altLang="zh-CN" dirty="0">
              <a:sym typeface="Huawei Sans" panose="020C0503030203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552846514"/>
              </p:ext>
            </p:extLst>
          </p:nvPr>
        </p:nvGraphicFramePr>
        <p:xfrm>
          <a:off x="731838" y="1592102"/>
          <a:ext cx="10728325" cy="4248471"/>
        </p:xfrm>
        <a:graphic>
          <a:graphicData uri="http://schemas.openxmlformats.org/drawingml/2006/table">
            <a:tbl>
              <a:tblPr firstRow="1" bandRow="1">
                <a:tableStyleId>{5C22544A-7EE6-4342-B048-85BDC9FD1C3A}</a:tableStyleId>
              </a:tblPr>
              <a:tblGrid>
                <a:gridCol w="2052343"/>
                <a:gridCol w="8675982"/>
              </a:tblGrid>
              <a:tr h="508500">
                <a:tc>
                  <a:txBody>
                    <a:bodyPr/>
                    <a:lstStyle/>
                    <a:p>
                      <a:pPr algn="ctr" fontAlgn="ctr">
                        <a:lnSpc>
                          <a:spcPct val="100000"/>
                        </a:lnSpc>
                        <a:spcBef>
                          <a:spcPts val="800"/>
                        </a:spcBef>
                        <a:spcAft>
                          <a:spcPts val="800"/>
                        </a:spcAft>
                      </a:pP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Feature</a:t>
                      </a:r>
                      <a:endParaRPr lang="en-US" sz="16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ct val="100000"/>
                        </a:lnSpc>
                        <a:spcBef>
                          <a:spcPts val="800"/>
                        </a:spcBef>
                        <a:spcAft>
                          <a:spcPts val="800"/>
                        </a:spcAft>
                      </a:pP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Restriction</a:t>
                      </a:r>
                      <a:endParaRPr lang="en-US" sz="16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84088">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HyperSnap</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source LUN of HyperSnap can be used as a source LUN of HyperClone, but a LUN of HyperSnap</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cannot be used as a target LUN of HyperClone.</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569">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member</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 of HyperMetro can be used as a source or a target LUN of HyperClone.</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4088">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Primary and secondary LUNs of HyperReplication can be used as source or target LUNs of HyperClone.</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4088">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SmartMigration</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source or target LUN of HyperClone cannot be used as the source or target LUN of SmartMigration.</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569">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SmartVirtualization</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heterogeneous LUN cannot be used as a source or target LUN of HyperClone.</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569">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HyperCDP</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fontAlgn="ctr">
                        <a:lnSpc>
                          <a:spcPct val="100000"/>
                        </a:lnSpc>
                        <a:spcBef>
                          <a:spcPts val="800"/>
                        </a:spcBef>
                        <a:spcAft>
                          <a:spcPts val="800"/>
                        </a:spcAft>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source LUN of HyperCDP can be used as a source or target LUN of HyperClone.</a:t>
                      </a:r>
                      <a:endParaRPr lang="en-US" sz="1400" kern="100" dirty="0">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marL="90000" marR="90000" marT="46800" marB="468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5369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noAutofit/>
          </a:bodyPr>
          <a:lstStyle/>
          <a:p>
            <a:r>
              <a:rPr lang="en-US" dirty="0" smtClean="0">
                <a:sym typeface="Huawei Sans" panose="020C0503030203020204" pitchFamily="34" charset="0"/>
              </a:rPr>
              <a:t>Traditional data protection solutions </a:t>
            </a:r>
            <a:r>
              <a:rPr lang="en-US" altLang="zh-CN" dirty="0" smtClean="0">
                <a:sym typeface="Huawei Sans" panose="020C0503030203020204" pitchFamily="34" charset="0"/>
              </a:rPr>
              <a:t>provide only </a:t>
            </a:r>
            <a:r>
              <a:rPr lang="en-US" dirty="0" smtClean="0">
                <a:sym typeface="Huawei Sans" panose="020C0503030203020204" pitchFamily="34" charset="0"/>
              </a:rPr>
              <a:t>periodic data backup. Therefore, problems such as no backup window, inconsistent data, and adverse effects on production systems inevitably occur.</a:t>
            </a:r>
            <a:endParaRPr lang="en-US" altLang="zh-CN" dirty="0" smtClean="0">
              <a:sym typeface="Huawei Sans" panose="020C0503030203020204" pitchFamily="34" charset="0"/>
            </a:endParaRPr>
          </a:p>
          <a:p>
            <a:r>
              <a:rPr lang="en-US" dirty="0" smtClean="0">
                <a:sym typeface="Huawei Sans" panose="020C0503030203020204" pitchFamily="34" charset="0"/>
              </a:rPr>
              <a:t>This course describes storage data protection technologies such as HyperSnap, HyperClone, HyperReplication, and HyperMetro, which are new data protection methods.</a:t>
            </a:r>
            <a:endParaRPr lang="en-US" altLang="zh-CN" dirty="0">
              <a:sym typeface="Huawei Sans" panose="020C0503030203020204" pitchFamily="34" charset="0"/>
            </a:endParaRPr>
          </a:p>
        </p:txBody>
      </p:sp>
    </p:spTree>
    <p:extLst>
      <p:ext uri="{BB962C8B-B14F-4D97-AF65-F5344CB8AC3E}">
        <p14:creationId xmlns:p14="http://schemas.microsoft.com/office/powerpoint/2010/main" val="3098006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sym typeface="Huawei Sans" panose="020C0503030203020204" pitchFamily="34" charset="0"/>
              </a:rPr>
              <a:t>Application Scenarios: Data Backup and Restoration</a:t>
            </a:r>
            <a:endParaRPr lang="en-US" altLang="zh-CN" dirty="0">
              <a:sym typeface="Huawei Sans" panose="020C0503030203020204" pitchFamily="34" charset="0"/>
            </a:endParaRPr>
          </a:p>
        </p:txBody>
      </p:sp>
      <p:grpSp>
        <p:nvGrpSpPr>
          <p:cNvPr id="12" name="组合 11"/>
          <p:cNvGrpSpPr/>
          <p:nvPr/>
        </p:nvGrpSpPr>
        <p:grpSpPr>
          <a:xfrm>
            <a:off x="2127550" y="1154820"/>
            <a:ext cx="4150683" cy="4569500"/>
            <a:chOff x="5463216" y="1285200"/>
            <a:chExt cx="4150683" cy="4569500"/>
          </a:xfrm>
        </p:grpSpPr>
        <p:pic>
          <p:nvPicPr>
            <p:cNvPr id="3" name="图片 2"/>
            <p:cNvPicPr>
              <a:picLocks noChangeAspect="1"/>
            </p:cNvPicPr>
            <p:nvPr/>
          </p:nvPicPr>
          <p:blipFill>
            <a:blip r:embed="rId3"/>
            <a:stretch>
              <a:fillRect/>
            </a:stretch>
          </p:blipFill>
          <p:spPr>
            <a:xfrm>
              <a:off x="6546484" y="1795884"/>
              <a:ext cx="2861769" cy="4058816"/>
            </a:xfrm>
            <a:prstGeom prst="rect">
              <a:avLst/>
            </a:prstGeom>
          </p:spPr>
        </p:pic>
        <p:sp>
          <p:nvSpPr>
            <p:cNvPr id="4" name="文本框 3"/>
            <p:cNvSpPr txBox="1"/>
            <p:nvPr/>
          </p:nvSpPr>
          <p:spPr>
            <a:xfrm>
              <a:off x="5463216" y="1893501"/>
              <a:ext cx="1047384" cy="523220"/>
            </a:xfrm>
            <a:prstGeom prst="rect">
              <a:avLst/>
            </a:prstGeom>
            <a:solidFill>
              <a:srgbClr val="0070C0"/>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Time point 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文本框 6"/>
            <p:cNvSpPr txBox="1"/>
            <p:nvPr/>
          </p:nvSpPr>
          <p:spPr>
            <a:xfrm>
              <a:off x="5463216" y="3007517"/>
              <a:ext cx="1047384" cy="523220"/>
            </a:xfrm>
            <a:prstGeom prst="rect">
              <a:avLst/>
            </a:prstGeom>
            <a:solidFill>
              <a:srgbClr val="0070C0"/>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Time point B</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5463216" y="3988317"/>
              <a:ext cx="1047384" cy="523220"/>
            </a:xfrm>
            <a:prstGeom prst="rect">
              <a:avLst/>
            </a:prstGeom>
            <a:solidFill>
              <a:srgbClr val="0070C0"/>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Time point C</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文本框 8"/>
            <p:cNvSpPr txBox="1"/>
            <p:nvPr/>
          </p:nvSpPr>
          <p:spPr>
            <a:xfrm>
              <a:off x="5463216" y="4969560"/>
              <a:ext cx="1047384" cy="523220"/>
            </a:xfrm>
            <a:prstGeom prst="rect">
              <a:avLst/>
            </a:prstGeom>
            <a:solidFill>
              <a:srgbClr val="0070C0"/>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Time point D</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文本框 9"/>
            <p:cNvSpPr txBox="1"/>
            <p:nvPr/>
          </p:nvSpPr>
          <p:spPr>
            <a:xfrm>
              <a:off x="6744505" y="1285200"/>
              <a:ext cx="1232863" cy="523220"/>
            </a:xfrm>
            <a:prstGeom prst="rect">
              <a:avLst/>
            </a:prstGeom>
            <a:solidFill>
              <a:schemeClr val="bg1"/>
            </a:solidFill>
          </p:spPr>
          <p:txBody>
            <a:bodyPr wrap="square" rtlCol="0" anchor="ctr">
              <a:noAutofit/>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Source LUN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文本框 10"/>
            <p:cNvSpPr txBox="1"/>
            <p:nvPr/>
          </p:nvSpPr>
          <p:spPr>
            <a:xfrm>
              <a:off x="8347720" y="1360965"/>
              <a:ext cx="1266179" cy="307777"/>
            </a:xfrm>
            <a:prstGeom prst="rect">
              <a:avLst/>
            </a:prstGeom>
            <a:solidFill>
              <a:schemeClr val="bg1"/>
            </a:solidFill>
          </p:spPr>
          <p:txBody>
            <a:bodyPr wrap="square" rtlCol="0" anchor="ctr">
              <a:noAutofit/>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Target LUN</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 name="文本框 12"/>
          <p:cNvSpPr txBox="1"/>
          <p:nvPr/>
        </p:nvSpPr>
        <p:spPr>
          <a:xfrm>
            <a:off x="3800931" y="1963084"/>
            <a:ext cx="501963" cy="307777"/>
          </a:xfrm>
          <a:prstGeom prst="rect">
            <a:avLst/>
          </a:prstGeom>
          <a:solidFill>
            <a:srgbClr val="69BCD9"/>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文本框 13"/>
          <p:cNvSpPr txBox="1"/>
          <p:nvPr/>
        </p:nvSpPr>
        <p:spPr>
          <a:xfrm>
            <a:off x="3800931" y="2988200"/>
            <a:ext cx="501963" cy="307777"/>
          </a:xfrm>
          <a:prstGeom prst="rect">
            <a:avLst/>
          </a:prstGeom>
          <a:solidFill>
            <a:srgbClr val="69BCD9"/>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文本框 14"/>
          <p:cNvSpPr txBox="1"/>
          <p:nvPr/>
        </p:nvSpPr>
        <p:spPr>
          <a:xfrm>
            <a:off x="5343361" y="2988200"/>
            <a:ext cx="501963" cy="307777"/>
          </a:xfrm>
          <a:prstGeom prst="rect">
            <a:avLst/>
          </a:prstGeom>
          <a:solidFill>
            <a:srgbClr val="69BCD9"/>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文本框 15"/>
          <p:cNvSpPr txBox="1"/>
          <p:nvPr/>
        </p:nvSpPr>
        <p:spPr>
          <a:xfrm>
            <a:off x="5343360" y="4019343"/>
            <a:ext cx="501963" cy="307777"/>
          </a:xfrm>
          <a:prstGeom prst="rect">
            <a:avLst/>
          </a:prstGeom>
          <a:solidFill>
            <a:srgbClr val="69BCD9"/>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文本框 16"/>
          <p:cNvSpPr txBox="1"/>
          <p:nvPr/>
        </p:nvSpPr>
        <p:spPr>
          <a:xfrm>
            <a:off x="5394161" y="5071256"/>
            <a:ext cx="501963" cy="307777"/>
          </a:xfrm>
          <a:prstGeom prst="rect">
            <a:avLst/>
          </a:prstGeom>
          <a:solidFill>
            <a:srgbClr val="69BCD9"/>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文本框 17"/>
          <p:cNvSpPr txBox="1"/>
          <p:nvPr/>
        </p:nvSpPr>
        <p:spPr>
          <a:xfrm>
            <a:off x="3800931" y="5070708"/>
            <a:ext cx="501963" cy="307777"/>
          </a:xfrm>
          <a:prstGeom prst="rect">
            <a:avLst/>
          </a:prstGeom>
          <a:solidFill>
            <a:srgbClr val="69BCD9"/>
          </a:solidFill>
        </p:spPr>
        <p:txBody>
          <a:bodyPr wrap="square" rtlCol="0" anchor="ctr">
            <a:noAutofit/>
          </a:bodyPr>
          <a:lstStyle/>
          <a:p>
            <a:pPr algn="ctr" fontAlgn="ctr"/>
            <a:r>
              <a:rPr lang="en-US" sz="14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文本框 18"/>
          <p:cNvSpPr txBox="1"/>
          <p:nvPr/>
        </p:nvSpPr>
        <p:spPr>
          <a:xfrm>
            <a:off x="3800930" y="4029454"/>
            <a:ext cx="501963" cy="307777"/>
          </a:xfrm>
          <a:prstGeom prst="rect">
            <a:avLst/>
          </a:prstGeom>
          <a:solidFill>
            <a:srgbClr val="69BCD9"/>
          </a:solidFill>
        </p:spPr>
        <p:txBody>
          <a:bodyPr wrap="square" rtlCol="0" anchor="ctr">
            <a:noAutofit/>
          </a:bodyPr>
          <a:lstStyle/>
          <a:p>
            <a:pPr algn="ctr" fontAlgn="ctr"/>
            <a:endParaRPr lang="en-US" altLang="zh-CN" sz="14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乘号 19"/>
          <p:cNvSpPr/>
          <p:nvPr/>
        </p:nvSpPr>
        <p:spPr>
          <a:xfrm>
            <a:off x="3943339" y="4070729"/>
            <a:ext cx="232884" cy="272951"/>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文本框 20"/>
          <p:cNvSpPr txBox="1"/>
          <p:nvPr/>
        </p:nvSpPr>
        <p:spPr>
          <a:xfrm>
            <a:off x="6348125" y="1917064"/>
            <a:ext cx="3289023" cy="307777"/>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Create HyperCopy.</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文本框 21"/>
          <p:cNvSpPr txBox="1"/>
          <p:nvPr/>
        </p:nvSpPr>
        <p:spPr>
          <a:xfrm>
            <a:off x="6348125" y="2560513"/>
            <a:ext cx="4636409" cy="1061829"/>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Synchronize data on a source LUN to a target LUN. In this case, the target LUN stores the data on the source LUN at time point B.</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文本框 22"/>
          <p:cNvSpPr txBox="1"/>
          <p:nvPr/>
        </p:nvSpPr>
        <p:spPr>
          <a:xfrm>
            <a:off x="6348125" y="4006977"/>
            <a:ext cx="3289023" cy="307777"/>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Data on the source LUN is lost.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文本框 23"/>
          <p:cNvSpPr txBox="1"/>
          <p:nvPr/>
        </p:nvSpPr>
        <p:spPr>
          <a:xfrm>
            <a:off x="6348125" y="4622851"/>
            <a:ext cx="4258036" cy="1061829"/>
          </a:xfrm>
          <a:prstGeom prst="rect">
            <a:avLst/>
          </a:prstGeom>
          <a:solidFill>
            <a:schemeClr val="bg1"/>
          </a:solidFill>
        </p:spPr>
        <p:txBody>
          <a:bodyPr wrap="square" rtlCol="0" anchor="ctr">
            <a:noAutofit/>
          </a:bodyPr>
          <a:lstStyle/>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Reversely synchronize data on the target LUN to the source LUN. In this case, the source LUN is restored to the status at time point B.</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09866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sym typeface="Huawei Sans" panose="020C0503030203020204" pitchFamily="34" charset="0"/>
              </a:rPr>
              <a:t>Application Scenarios: Data Analysis and Reproduction</a:t>
            </a:r>
            <a:endParaRPr lang="en-US" altLang="zh-CN" dirty="0">
              <a:sym typeface="Huawei Sans" panose="020C0503030203020204" pitchFamily="34" charset="0"/>
            </a:endParaRPr>
          </a:p>
        </p:txBody>
      </p:sp>
      <p:grpSp>
        <p:nvGrpSpPr>
          <p:cNvPr id="3" name="组合 2"/>
          <p:cNvGrpSpPr/>
          <p:nvPr/>
        </p:nvGrpSpPr>
        <p:grpSpPr>
          <a:xfrm>
            <a:off x="723863" y="1696837"/>
            <a:ext cx="5754804" cy="3548667"/>
            <a:chOff x="1127570" y="1879717"/>
            <a:chExt cx="5754804" cy="3548667"/>
          </a:xfrm>
        </p:grpSpPr>
        <p:sp>
          <p:nvSpPr>
            <p:cNvPr id="40" name="圆柱形 39"/>
            <p:cNvSpPr/>
            <p:nvPr/>
          </p:nvSpPr>
          <p:spPr>
            <a:xfrm>
              <a:off x="2853119" y="2621532"/>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圆柱形 41"/>
            <p:cNvSpPr/>
            <p:nvPr/>
          </p:nvSpPr>
          <p:spPr>
            <a:xfrm>
              <a:off x="1419692"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圆柱形 42"/>
            <p:cNvSpPr/>
            <p:nvPr/>
          </p:nvSpPr>
          <p:spPr>
            <a:xfrm>
              <a:off x="2853119"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圆柱形 43"/>
            <p:cNvSpPr/>
            <p:nvPr/>
          </p:nvSpPr>
          <p:spPr>
            <a:xfrm>
              <a:off x="4286546" y="4076556"/>
              <a:ext cx="748146" cy="692727"/>
            </a:xfrm>
            <a:prstGeom prst="can">
              <a:avLst/>
            </a:prstGeom>
            <a:solidFill>
              <a:srgbClr val="FFFFFF"/>
            </a:solidFill>
            <a:ln w="2540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5" name="组合 1002"/>
            <p:cNvGrpSpPr>
              <a:grpSpLocks/>
            </p:cNvGrpSpPr>
            <p:nvPr/>
          </p:nvGrpSpPr>
          <p:grpSpPr bwMode="auto">
            <a:xfrm>
              <a:off x="4391628" y="2556284"/>
              <a:ext cx="543936" cy="642938"/>
              <a:chOff x="7356475" y="2392363"/>
              <a:chExt cx="339725" cy="641350"/>
            </a:xfrm>
          </p:grpSpPr>
          <p:sp>
            <p:nvSpPr>
              <p:cNvPr id="4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w="0">
                <a:noFill/>
                <a:round/>
                <a:headEnd/>
                <a:tailEnd/>
              </a:ln>
              <a:extLst/>
            </p:spPr>
            <p:txBody>
              <a:bodyPr wrap="square">
                <a:noAutofit/>
              </a:bodyPr>
              <a:lstStyle/>
              <a:p>
                <a:pPr fontAlgn="ctr"/>
                <a:endParaRPr lang="en-US" altLang="zh-CN"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59" name="直接连接符 58"/>
            <p:cNvCxnSpPr>
              <a:stCxn id="40" idx="3"/>
              <a:endCxn id="43" idx="1"/>
            </p:cNvCxnSpPr>
            <p:nvPr/>
          </p:nvCxnSpPr>
          <p:spPr>
            <a:xfrm>
              <a:off x="3227192" y="3314259"/>
              <a:ext cx="0" cy="762297"/>
            </a:xfrm>
            <a:prstGeom prst="line">
              <a:avLst/>
            </a:prstGeom>
            <a:noFill/>
            <a:ln w="9525" cap="flat" cmpd="sng" algn="ctr">
              <a:solidFill>
                <a:srgbClr val="0070C0"/>
              </a:solidFill>
              <a:prstDash val="solid"/>
            </a:ln>
            <a:effectLst/>
          </p:spPr>
        </p:cxnSp>
        <p:cxnSp>
          <p:nvCxnSpPr>
            <p:cNvPr id="60" name="肘形连接符 59"/>
            <p:cNvCxnSpPr>
              <a:endCxn id="42" idx="1"/>
            </p:cNvCxnSpPr>
            <p:nvPr/>
          </p:nvCxnSpPr>
          <p:spPr>
            <a:xfrm rot="10800000" flipV="1">
              <a:off x="1793766" y="3695406"/>
              <a:ext cx="1433427" cy="381149"/>
            </a:xfrm>
            <a:prstGeom prst="bentConnector2">
              <a:avLst/>
            </a:prstGeom>
            <a:noFill/>
            <a:ln w="9525" cap="flat" cmpd="sng" algn="ctr">
              <a:solidFill>
                <a:srgbClr val="0070C0"/>
              </a:solidFill>
              <a:prstDash val="solid"/>
            </a:ln>
            <a:effectLst/>
          </p:spPr>
        </p:cxnSp>
        <p:cxnSp>
          <p:nvCxnSpPr>
            <p:cNvPr id="61" name="肘形连接符 60"/>
            <p:cNvCxnSpPr>
              <a:endCxn id="44" idx="1"/>
            </p:cNvCxnSpPr>
            <p:nvPr/>
          </p:nvCxnSpPr>
          <p:spPr>
            <a:xfrm>
              <a:off x="3227192" y="3695406"/>
              <a:ext cx="1433427" cy="381150"/>
            </a:xfrm>
            <a:prstGeom prst="bentConnector2">
              <a:avLst/>
            </a:prstGeom>
            <a:noFill/>
            <a:ln w="9525" cap="flat" cmpd="sng" algn="ctr">
              <a:solidFill>
                <a:srgbClr val="0070C0"/>
              </a:solidFill>
              <a:prstDash val="solid"/>
            </a:ln>
            <a:effectLst/>
          </p:spPr>
        </p:cxnSp>
        <p:cxnSp>
          <p:nvCxnSpPr>
            <p:cNvPr id="62" name="直接箭头连接符 61"/>
            <p:cNvCxnSpPr/>
            <p:nvPr/>
          </p:nvCxnSpPr>
          <p:spPr>
            <a:xfrm>
              <a:off x="4785601" y="3199222"/>
              <a:ext cx="0" cy="877334"/>
            </a:xfrm>
            <a:prstGeom prst="straightConnector1">
              <a:avLst/>
            </a:prstGeom>
            <a:noFill/>
            <a:ln w="9525" cap="flat" cmpd="sng" algn="ctr">
              <a:solidFill>
                <a:srgbClr val="0070C0"/>
              </a:solidFill>
              <a:prstDash val="solid"/>
              <a:tailEnd type="triangle"/>
            </a:ln>
            <a:effectLst/>
          </p:spPr>
        </p:cxnSp>
        <p:sp>
          <p:nvSpPr>
            <p:cNvPr id="63" name="文本框 62"/>
            <p:cNvSpPr txBox="1"/>
            <p:nvPr/>
          </p:nvSpPr>
          <p:spPr>
            <a:xfrm>
              <a:off x="1127570" y="3089334"/>
              <a:ext cx="1692394" cy="830997"/>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Reproducing </a:t>
              </a:r>
              <a:r>
                <a:rPr kumimoji="0" lang="en-US" sz="1600" b="0" i="1"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n</a:t>
              </a:r>
              <a:r>
                <a:rPr kumimoji="0" lang="en-US"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pieces of data</a:t>
              </a: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文本框 63"/>
            <p:cNvSpPr txBox="1"/>
            <p:nvPr/>
          </p:nvSpPr>
          <p:spPr>
            <a:xfrm>
              <a:off x="1267172" y="4905164"/>
              <a:ext cx="1053186"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Target LUN (1)</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文本框 64"/>
            <p:cNvSpPr txBox="1"/>
            <p:nvPr/>
          </p:nvSpPr>
          <p:spPr>
            <a:xfrm>
              <a:off x="2648686" y="4905164"/>
              <a:ext cx="1229752"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Target LUN (</a:t>
              </a:r>
              <a:r>
                <a:rPr kumimoji="0" lang="en-US" sz="1400" b="0" i="1"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n-1</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文本框 65"/>
            <p:cNvSpPr txBox="1"/>
            <p:nvPr/>
          </p:nvSpPr>
          <p:spPr>
            <a:xfrm>
              <a:off x="4070275" y="4895582"/>
              <a:ext cx="1278711" cy="523220"/>
            </a:xfrm>
            <a:prstGeom prst="rect">
              <a:avLst/>
            </a:prstGeom>
            <a:noFill/>
          </p:spPr>
          <p:txBody>
            <a:bodyPr wrap="square" rtlCol="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Target LUN (</a:t>
              </a:r>
              <a:r>
                <a:rPr kumimoji="0" lang="en-US" sz="1400" b="0" i="1"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n</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文本框 66"/>
            <p:cNvSpPr txBox="1"/>
            <p:nvPr/>
          </p:nvSpPr>
          <p:spPr>
            <a:xfrm>
              <a:off x="5034692" y="3123590"/>
              <a:ext cx="1847682" cy="830997"/>
            </a:xfrm>
            <a:prstGeom prst="rect">
              <a:avLst/>
            </a:prstGeom>
            <a:noFill/>
            <a:ln>
              <a:solidFill>
                <a:srgbClr val="C00000"/>
              </a:solidFill>
            </a:ln>
          </p:spPr>
          <p:txBody>
            <a:bodyPr wrap="square" rtlCol="0" anchor="ctr">
              <a:noAutofit/>
            </a:bodyPr>
            <a:lstStyle/>
            <a:p>
              <a:pPr marL="0" marR="0" lvl="0" indent="0" algn="ctr" defTabSz="914400" eaLnBrk="1" fontAlgn="ctr" latinLnBrk="0" hangingPunct="1">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Only for data analysis</a:t>
              </a: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文本框 67"/>
            <p:cNvSpPr txBox="1"/>
            <p:nvPr/>
          </p:nvSpPr>
          <p:spPr>
            <a:xfrm>
              <a:off x="2797931" y="1951027"/>
              <a:ext cx="950699" cy="646331"/>
            </a:xfrm>
            <a:prstGeom prst="rect">
              <a:avLst/>
            </a:prstGeom>
            <a:noFill/>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Source LUN</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文本框 68"/>
            <p:cNvSpPr txBox="1"/>
            <p:nvPr/>
          </p:nvSpPr>
          <p:spPr>
            <a:xfrm>
              <a:off x="3839978" y="1879717"/>
              <a:ext cx="1726031" cy="646331"/>
            </a:xfrm>
            <a:prstGeom prst="rect">
              <a:avLst/>
            </a:prstGeom>
            <a:noFill/>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analysis host</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0" name="文本框 69"/>
          <p:cNvSpPr txBox="1"/>
          <p:nvPr/>
        </p:nvSpPr>
        <p:spPr>
          <a:xfrm>
            <a:off x="6926837" y="1340191"/>
            <a:ext cx="4245294" cy="2308324"/>
          </a:xfrm>
          <a:prstGeom prst="rect">
            <a:avLst/>
          </a:prstGeom>
          <a:noFill/>
        </p:spPr>
        <p:txBody>
          <a:bodyPr wrap="square" rtlCol="0">
            <a:noAutofit/>
          </a:bodyPr>
          <a:lstStyle/>
          <a:p>
            <a:pPr marL="0" marR="0" lvl="0" indent="0" defTabSz="914400" eaLnBrk="1" fontAlgn="ctr"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analysis</a:t>
            </a:r>
            <a:endParaRPr kumimoji="0" lang="en-US" altLang="zh-CN" sz="16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marR="0" lvl="0" indent="0" defTabSz="914400" eaLnBrk="1" fontAlgn="ctr"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3D3F43"/>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The data analysis service uses data on a target LUN to prevent the data analysis service and production service from contending for resources of a source LUN and affecting performance.</a:t>
            </a: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6926837" y="4125050"/>
            <a:ext cx="4533326" cy="1200329"/>
          </a:xfrm>
          <a:prstGeom prst="rect">
            <a:avLst/>
          </a:prstGeom>
        </p:spPr>
        <p:txBody>
          <a:bodyPr wrap="square">
            <a:noAutofit/>
          </a:bodyPr>
          <a:lstStyle/>
          <a:p>
            <a:pPr marL="0" marR="0" lvl="0" indent="0" defTabSz="914400" eaLnBrk="1" fontAlgn="ctr"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reproduction</a:t>
            </a:r>
            <a:endParaRPr kumimoji="0" lang="en-US" altLang="zh-CN" sz="1600" b="1" i="0" u="none" strike="noStrike" kern="0" cap="none" spc="0" normalizeH="0" baseline="0" noProof="0" dirty="0" smtClean="0">
              <a:ln>
                <a:noFill/>
              </a:ln>
              <a:solidFill>
                <a:srgbClr val="C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marR="0" lvl="0" indent="0" defTabSz="914400" eaLnBrk="1" fontAlgn="ctr"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3D3F43"/>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HyperClone can create multiple copies of the same source LUN for </a:t>
            </a:r>
            <a:r>
              <a:rPr lang="en-US" sz="1600" kern="0" dirty="0" smtClean="0">
                <a:solidFill>
                  <a:srgbClr val="3D3F43"/>
                </a:solidFill>
                <a:latin typeface="Huawei Sans" panose="020C0503030203020204" pitchFamily="34" charset="0"/>
                <a:ea typeface="方正兰亭黑简体" panose="02000000000000000000" pitchFamily="2" charset="-122"/>
                <a:sym typeface="Huawei Sans" panose="020C0503030203020204" pitchFamily="34" charset="0"/>
              </a:rPr>
              <a:t>multiple target LUNs</a:t>
            </a:r>
            <a:r>
              <a:rPr kumimoji="0" lang="en-US" sz="1600" b="0" i="0" u="none" strike="noStrike" kern="0" cap="none" spc="0" normalizeH="0" baseline="0" noProof="0" dirty="0" smtClean="0">
                <a:ln>
                  <a:noFill/>
                </a:ln>
                <a:solidFill>
                  <a:srgbClr val="3D3F43"/>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a:t>
            </a:r>
          </a:p>
        </p:txBody>
      </p:sp>
    </p:spTree>
    <p:extLst>
      <p:ext uri="{BB962C8B-B14F-4D97-AF65-F5344CB8AC3E}">
        <p14:creationId xmlns:p14="http://schemas.microsoft.com/office/powerpoint/2010/main" val="332970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smtClean="0">
                <a:sym typeface="Huawei Sans" panose="020C0503030203020204" pitchFamily="34" charset="0"/>
              </a:rPr>
              <a:t>Configuration Process</a:t>
            </a:r>
            <a:endParaRPr lang="en-US" altLang="zh-CN" dirty="0">
              <a:sym typeface="Huawei Sans" panose="020C0503030203020204" pitchFamily="34" charset="0"/>
            </a:endParaRPr>
          </a:p>
        </p:txBody>
      </p:sp>
      <p:sp>
        <p:nvSpPr>
          <p:cNvPr id="5" name="圆角矩形 4"/>
          <p:cNvSpPr/>
          <p:nvPr/>
        </p:nvSpPr>
        <p:spPr>
          <a:xfrm>
            <a:off x="4693449" y="2081327"/>
            <a:ext cx="2184400" cy="4699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Check the license.</a:t>
            </a:r>
            <a:endPar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3805429" y="3311396"/>
            <a:ext cx="1860295" cy="54926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clone pair.</a:t>
            </a:r>
            <a:endPar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直接箭头连接符 10"/>
          <p:cNvCxnSpPr>
            <a:stCxn id="20" idx="2"/>
            <a:endCxn id="5" idx="0"/>
          </p:cNvCxnSpPr>
          <p:nvPr/>
        </p:nvCxnSpPr>
        <p:spPr>
          <a:xfrm>
            <a:off x="5785649" y="1783930"/>
            <a:ext cx="0" cy="297397"/>
          </a:xfrm>
          <a:prstGeom prst="straightConnector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a:endCxn id="7" idx="0"/>
          </p:cNvCxnSpPr>
          <p:nvPr/>
        </p:nvCxnSpPr>
        <p:spPr>
          <a:xfrm rot="10800000" flipV="1">
            <a:off x="4735578" y="2734218"/>
            <a:ext cx="1050075" cy="577178"/>
          </a:xfrm>
          <a:prstGeom prst="bentConnector2">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6200000" flipH="1">
            <a:off x="6350986" y="1985890"/>
            <a:ext cx="372026" cy="1502700"/>
          </a:xfrm>
          <a:prstGeom prst="bentConnector3">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7288349" y="3393153"/>
            <a:ext cx="0" cy="298280"/>
          </a:xfrm>
          <a:prstGeom prst="straightConnector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7" idx="2"/>
            <a:endCxn id="22" idx="0"/>
          </p:cNvCxnSpPr>
          <p:nvPr/>
        </p:nvCxnSpPr>
        <p:spPr>
          <a:xfrm rot="16200000" flipH="1">
            <a:off x="4719969" y="3876272"/>
            <a:ext cx="1139323" cy="1108106"/>
          </a:xfrm>
          <a:prstGeom prst="bentConnector3">
            <a:avLst>
              <a:gd name="adj1" fmla="val 47801"/>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肘形连接符 22"/>
          <p:cNvCxnSpPr>
            <a:endCxn id="22" idx="0"/>
          </p:cNvCxnSpPr>
          <p:nvPr/>
        </p:nvCxnSpPr>
        <p:spPr>
          <a:xfrm rot="5400000">
            <a:off x="6138261" y="3849899"/>
            <a:ext cx="855510" cy="1444666"/>
          </a:xfrm>
          <a:prstGeom prst="bentConnector3">
            <a:avLst>
              <a:gd name="adj1" fmla="val 29502"/>
            </a:avLst>
          </a:prstGeom>
          <a:solidFill>
            <a:srgbClr val="ACDAEA"/>
          </a:solid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流程图: 终止 19"/>
          <p:cNvSpPr/>
          <p:nvPr/>
        </p:nvSpPr>
        <p:spPr>
          <a:xfrm>
            <a:off x="4749715" y="1242016"/>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Start</a:t>
            </a:r>
            <a:endPar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流程图: 终止 21"/>
          <p:cNvSpPr/>
          <p:nvPr/>
        </p:nvSpPr>
        <p:spPr>
          <a:xfrm>
            <a:off x="4807749" y="4999987"/>
            <a:ext cx="2071868" cy="541914"/>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End</a:t>
            </a:r>
            <a:endPar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6206599" y="3691433"/>
            <a:ext cx="2163500" cy="50540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a:t>
            </a:r>
            <a:r>
              <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a:t>
            </a:r>
            <a:r>
              <a:rPr lang="en-US"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lone consistency group.</a:t>
            </a:r>
            <a:endPar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6206599" y="2923252"/>
            <a:ext cx="2163500" cy="502059"/>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78" fontAlgn="ctr">
              <a:spcBef>
                <a:spcPts val="0"/>
              </a:spcBef>
              <a:spcAft>
                <a:spcPts val="0"/>
              </a:spcAft>
            </a:pPr>
            <a:r>
              <a:rPr lang="en-US" sz="14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protection group.</a:t>
            </a:r>
            <a:endParaRPr lang="en-US" sz="14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343114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HyperSnap </a:t>
            </a:r>
          </a:p>
          <a:p>
            <a:r>
              <a:rPr lang="en-US"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HyperClone </a:t>
            </a:r>
          </a:p>
          <a:p>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HyperReplication </a:t>
            </a:r>
          </a:p>
          <a:p>
            <a:r>
              <a:rPr lang="en-US"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HyperMetro</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80824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en-US" dirty="0" smtClean="0">
                <a:sym typeface="Huawei Sans" panose="020C0503030203020204" pitchFamily="34" charset="0"/>
              </a:rPr>
              <a:t>Overview</a:t>
            </a:r>
            <a:endParaRPr lang="en-US" altLang="zh-CN" dirty="0">
              <a:sym typeface="Huawei Sans" panose="020C0503030203020204" pitchFamily="34" charset="0"/>
            </a:endParaRPr>
          </a:p>
        </p:txBody>
      </p:sp>
      <p:sp>
        <p:nvSpPr>
          <p:cNvPr id="2" name="文本占位符 1"/>
          <p:cNvSpPr>
            <a:spLocks noGrp="1"/>
          </p:cNvSpPr>
          <p:nvPr>
            <p:ph type="body" sz="quarter" idx="10"/>
          </p:nvPr>
        </p:nvSpPr>
        <p:spPr/>
        <p:txBody>
          <a:bodyPr wrap="square">
            <a:noAutofit/>
          </a:bodyPr>
          <a:lstStyle/>
          <a:p>
            <a:r>
              <a:rPr lang="en-US" dirty="0" smtClean="0">
                <a:sym typeface="Huawei Sans" panose="020C0503030203020204" pitchFamily="34" charset="0"/>
              </a:rPr>
              <a:t>As a core technology for DR and backup, HyperReplication can realize remote data backup and disaster recovery.</a:t>
            </a:r>
          </a:p>
          <a:p>
            <a:endParaRPr lang="en-US" altLang="zh-CN" dirty="0">
              <a:sym typeface="Huawei Sans" panose="020C0503030203020204" pitchFamily="34" charset="0"/>
            </a:endParaRPr>
          </a:p>
        </p:txBody>
      </p:sp>
      <p:graphicFrame>
        <p:nvGraphicFramePr>
          <p:cNvPr id="40" name="表格 39"/>
          <p:cNvGraphicFramePr>
            <a:graphicFrameLocks noGrp="1"/>
          </p:cNvGraphicFramePr>
          <p:nvPr>
            <p:extLst>
              <p:ext uri="{D42A27DB-BD31-4B8C-83A1-F6EECF244321}">
                <p14:modId xmlns:p14="http://schemas.microsoft.com/office/powerpoint/2010/main" val="2214900891"/>
              </p:ext>
            </p:extLst>
          </p:nvPr>
        </p:nvGraphicFramePr>
        <p:xfrm>
          <a:off x="1370358" y="2335580"/>
          <a:ext cx="9721081" cy="2952327"/>
        </p:xfrm>
        <a:graphic>
          <a:graphicData uri="http://schemas.openxmlformats.org/drawingml/2006/table">
            <a:tbl>
              <a:tblPr firstRow="1" bandRow="1"/>
              <a:tblGrid>
                <a:gridCol w="2125257"/>
                <a:gridCol w="4211157"/>
                <a:gridCol w="3384667"/>
              </a:tblGrid>
              <a:tr h="425697">
                <a:tc>
                  <a:txBody>
                    <a:bodyPr/>
                    <a:lstStyle/>
                    <a:p>
                      <a:pPr marL="0" algn="ctr" defTabSz="914400" rtl="0" eaLnBrk="1" fontAlgn="ctr" latinLnBrk="0" hangingPunct="1">
                        <a:lnSpc>
                          <a:spcPct val="100000"/>
                        </a:lnSpc>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Function</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fontAlgn="ctr" latinLnBrk="0" hangingPunct="1">
                        <a:lnSpc>
                          <a:spcPct val="100000"/>
                        </a:lnSpc>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Purpose</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ctr" defTabSz="914400" rtl="0" eaLnBrk="1" fontAlgn="ctr" latinLnBrk="0" hangingPunct="1">
                        <a:lnSpc>
                          <a:spcPct val="100000"/>
                        </a:lnSpc>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Benefit</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842210">
                <a:tc>
                  <a:txBody>
                    <a:bodyPr/>
                    <a:lstStyle/>
                    <a:p>
                      <a:pPr marL="0" algn="ctr"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Remote backup and recovery</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Recovers service data using backup data in the remote storage system when the data is invalid.</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Prevents damage caused by data loss in the event</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of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at the primary site becoming unavailable.</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842210">
                <a:tc>
                  <a:txBody>
                    <a:bodyPr/>
                    <a:lstStyle/>
                    <a:p>
                      <a:pPr marL="0" algn="ctr"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Continuous service support</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Quickly switches service data from the primary site to the secondary site to protect service continuity when a disaster occurs.</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Prevents damage caused by a service interruption upon a failure at the primary site.</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842210">
                <a:tc>
                  <a:txBody>
                    <a:bodyPr/>
                    <a:lstStyle/>
                    <a:p>
                      <a:pPr marL="0" algn="ctr"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DR</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Recovers data at the primary site using backup data at the secondary site after a disaster.</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Prevents damage caused by service data loss or a long recovery duration after a disaster.</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436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r>
              <a:rPr lang="en-US" dirty="0" smtClean="0">
                <a:sym typeface="Huawei Sans" panose="020C0503030203020204" pitchFamily="34" charset="0"/>
              </a:rPr>
              <a:t>Introduction to DR and Backup</a:t>
            </a:r>
            <a:endParaRPr lang="en-US" altLang="zh-CN" dirty="0">
              <a:sym typeface="Huawei Sans" panose="020C0503030203020204" pitchFamily="34"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935" y="3219340"/>
            <a:ext cx="2448272" cy="234182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160" y="3707149"/>
            <a:ext cx="3562847" cy="1600423"/>
          </a:xfrm>
          <a:prstGeom prst="rect">
            <a:avLst/>
          </a:prstGeom>
        </p:spPr>
      </p:pic>
      <p:sp>
        <p:nvSpPr>
          <p:cNvPr id="12" name="空心弧 11"/>
          <p:cNvSpPr/>
          <p:nvPr/>
        </p:nvSpPr>
        <p:spPr bwMode="auto">
          <a:xfrm>
            <a:off x="4078227" y="3903416"/>
            <a:ext cx="3312368" cy="1908212"/>
          </a:xfrm>
          <a:prstGeom prst="blockArc">
            <a:avLst/>
          </a:prstGeom>
          <a:solidFill>
            <a:srgbClr val="ACDAEA">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ctr"/>
            <a:endParaRPr lang="en-US" altLang="zh-CN" dirty="0" smtClean="0">
              <a:solidFill>
                <a:srgbClr val="000000">
                  <a:alpha val="88000"/>
                </a:srgb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圆角矩形标注 12"/>
          <p:cNvSpPr/>
          <p:nvPr/>
        </p:nvSpPr>
        <p:spPr bwMode="auto">
          <a:xfrm>
            <a:off x="1341923" y="1340768"/>
            <a:ext cx="9866904" cy="1851063"/>
          </a:xfrm>
          <a:prstGeom prst="wedgeRoundRectCallout">
            <a:avLst>
              <a:gd name="adj1" fmla="val -34477"/>
              <a:gd name="adj2" fmla="val 61128"/>
              <a:gd name="adj3" fmla="val 16667"/>
            </a:avLst>
          </a:prstGeom>
          <a:solidFill>
            <a:srgbClr val="FFFFFF">
              <a:lumMod val="9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5750" marR="0" lvl="0" indent="-285750" defTabSz="914400" eaLnBrk="1" fontAlgn="ctr" latinLnBrk="0" hangingPunct="1">
              <a:lnSpc>
                <a:spcPct val="100000"/>
              </a:lnSpc>
              <a:spcBef>
                <a:spcPts val="600"/>
              </a:spcBef>
              <a:spcAft>
                <a:spcPts val="600"/>
              </a:spcAft>
              <a:buClrTx/>
              <a:buSzPct val="50000"/>
              <a:buFont typeface="Wingdings" panose="05000000000000000000" pitchFamily="2" charset="2"/>
              <a:buChar char="l"/>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When the HyperReplication feature is used, two data centers work in active/standby mode. The primary</a:t>
            </a:r>
            <a:r>
              <a:rPr kumimoji="0" lang="en-US" sz="1400" b="0"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site</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is in the service running status, and the DR center is in the non-service running status.</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marR="0" lvl="0" indent="-285750" defTabSz="914400" eaLnBrk="1" fontAlgn="ctr" latinLnBrk="0" hangingPunct="1">
              <a:lnSpc>
                <a:spcPct val="100000"/>
              </a:lnSpc>
              <a:spcBef>
                <a:spcPts val="600"/>
              </a:spcBef>
              <a:spcAft>
                <a:spcPts val="600"/>
              </a:spcAft>
              <a:buClrTx/>
              <a:buSzPct val="50000"/>
              <a:buFont typeface="Wingdings" panose="05000000000000000000" pitchFamily="2" charset="2"/>
              <a:buChar char="l"/>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For active/standby DR, </a:t>
            </a:r>
            <a:r>
              <a:rPr lang="en-US" sz="1400"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if</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a device in data center A is faulty or </a:t>
            </a:r>
            <a:r>
              <a:rPr lang="en-US" sz="1400"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if</a:t>
            </a: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the entire data center A is faulty, services are automatically switched to data center 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marR="0" lvl="0" indent="-285750" defTabSz="914400" eaLnBrk="1" fontAlgn="ctr" latinLnBrk="0" hangingPunct="1">
              <a:lnSpc>
                <a:spcPct val="100000"/>
              </a:lnSpc>
              <a:spcBef>
                <a:spcPts val="600"/>
              </a:spcBef>
              <a:spcAft>
                <a:spcPts val="600"/>
              </a:spcAft>
              <a:buClrTx/>
              <a:buSzPct val="50000"/>
              <a:buFont typeface="Wingdings" panose="05000000000000000000" pitchFamily="2" charset="2"/>
              <a:buChar char="l"/>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For backup, data center B backs up only data in data center A and does not carry services when data center A is faulty.</a:t>
            </a:r>
            <a:endParaRPr kumimoji="0" lang="en-US" altLang="zh-CN" sz="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文本框 13"/>
          <p:cNvSpPr txBox="1"/>
          <p:nvPr/>
        </p:nvSpPr>
        <p:spPr bwMode="auto">
          <a:xfrm>
            <a:off x="907263" y="5516805"/>
            <a:ext cx="3982848"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A (</a:t>
            </a:r>
            <a:r>
              <a:rPr lang="en-US" sz="1800" b="1"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primary site</a:t>
            </a:r>
            <a:r>
              <a:rPr kumimoji="0" lang="en-US"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5" name="文本框 14"/>
          <p:cNvSpPr txBox="1"/>
          <p:nvPr/>
        </p:nvSpPr>
        <p:spPr bwMode="auto">
          <a:xfrm>
            <a:off x="7737333" y="5339822"/>
            <a:ext cx="3817974" cy="36565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B (</a:t>
            </a:r>
            <a:r>
              <a:rPr lang="en-US" sz="1800" b="1"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secondary site</a:t>
            </a:r>
            <a:r>
              <a:rPr kumimoji="0" lang="en-US"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t>
            </a:r>
          </a:p>
        </p:txBody>
      </p:sp>
    </p:spTree>
    <p:extLst>
      <p:ext uri="{BB962C8B-B14F-4D97-AF65-F5344CB8AC3E}">
        <p14:creationId xmlns:p14="http://schemas.microsoft.com/office/powerpoint/2010/main" val="3716798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wrap="square">
            <a:noAutofit/>
          </a:bodyPr>
          <a:lstStyle/>
          <a:p>
            <a:r>
              <a:rPr lang="en-US" dirty="0" smtClean="0">
                <a:sym typeface="Huawei Sans" panose="020C0503030203020204" pitchFamily="34" charset="0"/>
              </a:rPr>
              <a:t>HyperReplication Concepts</a:t>
            </a:r>
            <a:endParaRPr lang="en-US" altLang="zh-CN" dirty="0">
              <a:sym typeface="Huawei Sans" panose="020C0503030203020204" pitchFamily="34" charset="0"/>
            </a:endParaRPr>
          </a:p>
        </p:txBody>
      </p:sp>
      <p:sp>
        <p:nvSpPr>
          <p:cNvPr id="2" name="文本占位符 1"/>
          <p:cNvSpPr>
            <a:spLocks noGrp="1"/>
          </p:cNvSpPr>
          <p:nvPr>
            <p:ph type="body" sz="quarter" idx="10"/>
          </p:nvPr>
        </p:nvSpPr>
        <p:spPr/>
        <p:txBody>
          <a:bodyPr wrap="square">
            <a:noAutofit/>
          </a:bodyPr>
          <a:lstStyle/>
          <a:p>
            <a:r>
              <a:rPr lang="en-US" sz="2000" dirty="0" smtClean="0">
                <a:sym typeface="Huawei Sans" panose="020C0503030203020204" pitchFamily="34" charset="0"/>
              </a:rPr>
              <a:t>Question: What are HyperReplication pairs, consistency groups, synchronization, splitting, primary/secondary switchover, data status, and writable secondary LUNs?</a:t>
            </a:r>
            <a:endParaRPr lang="en-US" altLang="zh-CN" sz="2000" dirty="0" smtClean="0">
              <a:sym typeface="Huawei Sans" panose="020C0503030203020204" pitchFamily="34" charset="0"/>
            </a:endParaRPr>
          </a:p>
          <a:p>
            <a:r>
              <a:rPr lang="en-US" altLang="zh-CN" sz="2000" dirty="0">
                <a:sym typeface="Huawei Sans" panose="020C0503030203020204" pitchFamily="34" charset="0"/>
              </a:rPr>
              <a:t>HyperReplication</a:t>
            </a:r>
            <a:r>
              <a:rPr lang="en-US" sz="2000" dirty="0" smtClean="0">
                <a:sym typeface="Huawei Sans" panose="020C0503030203020204" pitchFamily="34" charset="0"/>
              </a:rPr>
              <a:t> implements remote backup and recovery of service data with the following phases: creating a HyperReplication relationship, data synchronization, service switchover, and data recovery. What do these phases entail?</a:t>
            </a:r>
            <a:endParaRPr lang="en-US" sz="2000" dirty="0">
              <a:sym typeface="Huawei Sans" panose="020C0503030203020204" pitchFamily="34" charset="0"/>
            </a:endParaRPr>
          </a:p>
        </p:txBody>
      </p:sp>
      <p:pic>
        <p:nvPicPr>
          <p:cNvPr id="64" name="图片 63"/>
          <p:cNvPicPr>
            <a:picLocks noChangeAspect="1"/>
          </p:cNvPicPr>
          <p:nvPr/>
        </p:nvPicPr>
        <p:blipFill rotWithShape="1">
          <a:blip r:embed="rId3">
            <a:extLst>
              <a:ext uri="{28A0092B-C50C-407E-A947-70E740481C1C}">
                <a14:useLocalDpi xmlns:a14="http://schemas.microsoft.com/office/drawing/2010/main" val="0"/>
              </a:ext>
            </a:extLst>
          </a:blip>
          <a:srcRect t="18093" b="5609"/>
          <a:stretch/>
        </p:blipFill>
        <p:spPr>
          <a:xfrm>
            <a:off x="5764120" y="3549445"/>
            <a:ext cx="5541039" cy="2378111"/>
          </a:xfrm>
          <a:prstGeom prst="rect">
            <a:avLst/>
          </a:prstGeom>
        </p:spPr>
      </p:pic>
    </p:spTree>
    <p:extLst>
      <p:ext uri="{BB962C8B-B14F-4D97-AF65-F5344CB8AC3E}">
        <p14:creationId xmlns:p14="http://schemas.microsoft.com/office/powerpoint/2010/main" val="15233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r>
              <a:rPr lang="en-US" smtClean="0">
                <a:sym typeface="Huawei Sans" panose="020C0503030203020204" pitchFamily="34" charset="0"/>
              </a:rPr>
              <a:t>Phases for Realizing Remote Backup and Recovery of Service Data</a:t>
            </a:r>
            <a:endParaRPr lang="en-US" altLang="zh-CN" dirty="0">
              <a:sym typeface="Huawei Sans" panose="020C0503030203020204" pitchFamily="34" charset="0"/>
            </a:endParaRPr>
          </a:p>
        </p:txBody>
      </p:sp>
      <p:sp>
        <p:nvSpPr>
          <p:cNvPr id="131" name="文本框 130"/>
          <p:cNvSpPr txBox="1"/>
          <p:nvPr/>
        </p:nvSpPr>
        <p:spPr bwMode="auto">
          <a:xfrm>
            <a:off x="1214033" y="1479340"/>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1. Create a HyperReplication pair.</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文本框 132"/>
          <p:cNvSpPr txBox="1"/>
          <p:nvPr/>
        </p:nvSpPr>
        <p:spPr bwMode="auto">
          <a:xfrm>
            <a:off x="6709590" y="1548312"/>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2. Synchronize data.</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文本框 134"/>
          <p:cNvSpPr txBox="1"/>
          <p:nvPr/>
        </p:nvSpPr>
        <p:spPr bwMode="auto">
          <a:xfrm>
            <a:off x="945440" y="3762125"/>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3. Switch over services.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文本框 136"/>
          <p:cNvSpPr txBox="1"/>
          <p:nvPr/>
        </p:nvSpPr>
        <p:spPr bwMode="auto">
          <a:xfrm>
            <a:off x="6633874" y="3757494"/>
            <a:ext cx="4195805" cy="33488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4. Recover data.</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 name="组合 1"/>
          <p:cNvGrpSpPr/>
          <p:nvPr/>
        </p:nvGrpSpPr>
        <p:grpSpPr>
          <a:xfrm>
            <a:off x="1697793" y="1982374"/>
            <a:ext cx="3535387" cy="1578443"/>
            <a:chOff x="1697793" y="1982374"/>
            <a:chExt cx="3535387" cy="1578443"/>
          </a:xfrm>
        </p:grpSpPr>
        <p:sp>
          <p:nvSpPr>
            <p:cNvPr id="3" name="矩形 2"/>
            <p:cNvSpPr/>
            <p:nvPr/>
          </p:nvSpPr>
          <p:spPr>
            <a:xfrm>
              <a:off x="2676693" y="2315180"/>
              <a:ext cx="1377300" cy="461665"/>
            </a:xfrm>
            <a:prstGeom prst="rect">
              <a:avLst/>
            </a:prstGeom>
            <a:solidFill>
              <a:schemeClr val="bg1"/>
            </a:solidFill>
          </p:spPr>
          <p:txBody>
            <a:bodyPr wrap="none">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Link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1697793" y="1982374"/>
              <a:ext cx="1082348" cy="276999"/>
            </a:xfrm>
            <a:prstGeom prst="rect">
              <a:avLst/>
            </a:prstGeom>
            <a:solidFill>
              <a:schemeClr val="bg1"/>
            </a:solidFill>
          </p:spPr>
          <p:txBody>
            <a:bodyPr wrap="none">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a:t>
              </a:r>
            </a:p>
          </p:txBody>
        </p:sp>
        <p:sp>
          <p:nvSpPr>
            <p:cNvPr id="14" name="矩形 13"/>
            <p:cNvSpPr/>
            <p:nvPr/>
          </p:nvSpPr>
          <p:spPr>
            <a:xfrm>
              <a:off x="3974502" y="1982623"/>
              <a:ext cx="1258678" cy="276999"/>
            </a:xfrm>
            <a:prstGeom prst="rect">
              <a:avLst/>
            </a:prstGeom>
            <a:solidFill>
              <a:schemeClr val="bg1"/>
            </a:solidFill>
          </p:spPr>
          <p:txBody>
            <a:bodyPr wrap="none">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Secondary LUN</a:t>
              </a:r>
            </a:p>
          </p:txBody>
        </p:sp>
        <p:grpSp>
          <p:nvGrpSpPr>
            <p:cNvPr id="556" name="组合 555"/>
            <p:cNvGrpSpPr/>
            <p:nvPr/>
          </p:nvGrpSpPr>
          <p:grpSpPr>
            <a:xfrm>
              <a:off x="1800963" y="2244151"/>
              <a:ext cx="3152773" cy="1316666"/>
              <a:chOff x="1996321" y="2173165"/>
              <a:chExt cx="3152773" cy="1316666"/>
            </a:xfrm>
          </p:grpSpPr>
          <p:cxnSp>
            <p:nvCxnSpPr>
              <p:cNvPr id="557" name="直接连接符 556"/>
              <p:cNvCxnSpPr/>
              <p:nvPr/>
            </p:nvCxnSpPr>
            <p:spPr>
              <a:xfrm>
                <a:off x="2638681" y="2820118"/>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58" name="组合 557"/>
              <p:cNvGrpSpPr/>
              <p:nvPr/>
            </p:nvGrpSpPr>
            <p:grpSpPr bwMode="gray">
              <a:xfrm>
                <a:off x="1996321" y="2431736"/>
                <a:ext cx="636096" cy="590664"/>
                <a:chOff x="3155364" y="4938258"/>
                <a:chExt cx="1008000" cy="936005"/>
              </a:xfrm>
            </p:grpSpPr>
            <p:sp>
              <p:nvSpPr>
                <p:cNvPr id="625" name="矩形 624"/>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26" name="组合 625"/>
                <p:cNvGrpSpPr/>
                <p:nvPr/>
              </p:nvGrpSpPr>
              <p:grpSpPr bwMode="gray">
                <a:xfrm>
                  <a:off x="3227770" y="4985410"/>
                  <a:ext cx="264764" cy="97178"/>
                  <a:chOff x="4550262" y="3256156"/>
                  <a:chExt cx="769434" cy="230706"/>
                </a:xfrm>
              </p:grpSpPr>
              <p:sp>
                <p:nvSpPr>
                  <p:cNvPr id="680" name="矩形 6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81" name="直接连接符 6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27" name="组合 626"/>
                <p:cNvGrpSpPr/>
                <p:nvPr/>
              </p:nvGrpSpPr>
              <p:grpSpPr bwMode="gray">
                <a:xfrm>
                  <a:off x="3526982" y="4985410"/>
                  <a:ext cx="264764" cy="97178"/>
                  <a:chOff x="4550262" y="3256156"/>
                  <a:chExt cx="769434" cy="230706"/>
                </a:xfrm>
              </p:grpSpPr>
              <p:sp>
                <p:nvSpPr>
                  <p:cNvPr id="678" name="矩形 6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9" name="直接连接符 6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28" name="组合 627"/>
                <p:cNvGrpSpPr/>
                <p:nvPr/>
              </p:nvGrpSpPr>
              <p:grpSpPr bwMode="gray">
                <a:xfrm>
                  <a:off x="3826195" y="4985410"/>
                  <a:ext cx="264764" cy="97178"/>
                  <a:chOff x="4550262" y="3256156"/>
                  <a:chExt cx="769434" cy="230706"/>
                </a:xfrm>
              </p:grpSpPr>
              <p:sp>
                <p:nvSpPr>
                  <p:cNvPr id="676" name="矩形 6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7" name="直接连接符 6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29" name="组合 628"/>
                <p:cNvGrpSpPr/>
                <p:nvPr/>
              </p:nvGrpSpPr>
              <p:grpSpPr bwMode="gray">
                <a:xfrm>
                  <a:off x="3227770" y="5096666"/>
                  <a:ext cx="264764" cy="97178"/>
                  <a:chOff x="4550262" y="3256156"/>
                  <a:chExt cx="769434" cy="230706"/>
                </a:xfrm>
              </p:grpSpPr>
              <p:sp>
                <p:nvSpPr>
                  <p:cNvPr id="674" name="矩形 6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5" name="直接连接符 6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0" name="组合 629"/>
                <p:cNvGrpSpPr/>
                <p:nvPr/>
              </p:nvGrpSpPr>
              <p:grpSpPr bwMode="gray">
                <a:xfrm>
                  <a:off x="3526982" y="5096666"/>
                  <a:ext cx="264764" cy="97178"/>
                  <a:chOff x="4550262" y="3256156"/>
                  <a:chExt cx="769434" cy="230706"/>
                </a:xfrm>
              </p:grpSpPr>
              <p:sp>
                <p:nvSpPr>
                  <p:cNvPr id="672" name="矩形 6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3" name="直接连接符 6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1" name="组合 630"/>
                <p:cNvGrpSpPr/>
                <p:nvPr/>
              </p:nvGrpSpPr>
              <p:grpSpPr bwMode="gray">
                <a:xfrm>
                  <a:off x="3826195" y="5096666"/>
                  <a:ext cx="264764" cy="97178"/>
                  <a:chOff x="4550262" y="3256156"/>
                  <a:chExt cx="769434" cy="230706"/>
                </a:xfrm>
              </p:grpSpPr>
              <p:sp>
                <p:nvSpPr>
                  <p:cNvPr id="670" name="矩形 6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71" name="直接连接符 6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32" name="矩形 631"/>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33" name="组合 632"/>
                <p:cNvGrpSpPr/>
                <p:nvPr/>
              </p:nvGrpSpPr>
              <p:grpSpPr bwMode="gray">
                <a:xfrm>
                  <a:off x="3227770" y="5303103"/>
                  <a:ext cx="264764" cy="97178"/>
                  <a:chOff x="4550262" y="3256156"/>
                  <a:chExt cx="769434" cy="230706"/>
                </a:xfrm>
              </p:grpSpPr>
              <p:sp>
                <p:nvSpPr>
                  <p:cNvPr id="668" name="矩形 66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9" name="直接连接符 66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4" name="组合 633"/>
                <p:cNvGrpSpPr/>
                <p:nvPr/>
              </p:nvGrpSpPr>
              <p:grpSpPr bwMode="gray">
                <a:xfrm>
                  <a:off x="3526982" y="5303103"/>
                  <a:ext cx="264764" cy="97178"/>
                  <a:chOff x="4550262" y="3256156"/>
                  <a:chExt cx="769434" cy="230706"/>
                </a:xfrm>
              </p:grpSpPr>
              <p:sp>
                <p:nvSpPr>
                  <p:cNvPr id="666" name="矩形 6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7" name="直接连接符 6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5" name="组合 634"/>
                <p:cNvGrpSpPr/>
                <p:nvPr/>
              </p:nvGrpSpPr>
              <p:grpSpPr bwMode="gray">
                <a:xfrm>
                  <a:off x="3826195" y="5303103"/>
                  <a:ext cx="264764" cy="97178"/>
                  <a:chOff x="4550262" y="3256156"/>
                  <a:chExt cx="769434" cy="230706"/>
                </a:xfrm>
              </p:grpSpPr>
              <p:sp>
                <p:nvSpPr>
                  <p:cNvPr id="664" name="矩形 6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5" name="直接连接符 6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6" name="组合 635"/>
                <p:cNvGrpSpPr/>
                <p:nvPr/>
              </p:nvGrpSpPr>
              <p:grpSpPr bwMode="gray">
                <a:xfrm>
                  <a:off x="3227770" y="5414359"/>
                  <a:ext cx="264764" cy="97178"/>
                  <a:chOff x="4550262" y="3256156"/>
                  <a:chExt cx="769434" cy="230706"/>
                </a:xfrm>
              </p:grpSpPr>
              <p:sp>
                <p:nvSpPr>
                  <p:cNvPr id="662" name="矩形 6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3" name="直接连接符 6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7" name="组合 636"/>
                <p:cNvGrpSpPr/>
                <p:nvPr/>
              </p:nvGrpSpPr>
              <p:grpSpPr bwMode="gray">
                <a:xfrm>
                  <a:off x="3526982" y="5414359"/>
                  <a:ext cx="264764" cy="97178"/>
                  <a:chOff x="4550262" y="3256156"/>
                  <a:chExt cx="769434" cy="230706"/>
                </a:xfrm>
              </p:grpSpPr>
              <p:sp>
                <p:nvSpPr>
                  <p:cNvPr id="660" name="矩形 6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61" name="直接连接符 6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38" name="组合 637"/>
                <p:cNvGrpSpPr/>
                <p:nvPr/>
              </p:nvGrpSpPr>
              <p:grpSpPr bwMode="gray">
                <a:xfrm>
                  <a:off x="3826195" y="5414359"/>
                  <a:ext cx="264764" cy="97178"/>
                  <a:chOff x="4550262" y="3256156"/>
                  <a:chExt cx="769434" cy="230706"/>
                </a:xfrm>
              </p:grpSpPr>
              <p:sp>
                <p:nvSpPr>
                  <p:cNvPr id="658" name="矩形 65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9" name="直接连接符 65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39" name="矩形 638"/>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40" name="组合 639"/>
                <p:cNvGrpSpPr/>
                <p:nvPr/>
              </p:nvGrpSpPr>
              <p:grpSpPr bwMode="gray">
                <a:xfrm>
                  <a:off x="3227770" y="5620800"/>
                  <a:ext cx="264764" cy="97178"/>
                  <a:chOff x="4550262" y="3256156"/>
                  <a:chExt cx="769434" cy="230706"/>
                </a:xfrm>
              </p:grpSpPr>
              <p:sp>
                <p:nvSpPr>
                  <p:cNvPr id="656" name="矩形 65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7" name="直接连接符 65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1" name="组合 640"/>
                <p:cNvGrpSpPr/>
                <p:nvPr/>
              </p:nvGrpSpPr>
              <p:grpSpPr bwMode="gray">
                <a:xfrm>
                  <a:off x="3526982" y="5620800"/>
                  <a:ext cx="264764" cy="97178"/>
                  <a:chOff x="4550262" y="3256156"/>
                  <a:chExt cx="769434" cy="230706"/>
                </a:xfrm>
              </p:grpSpPr>
              <p:sp>
                <p:nvSpPr>
                  <p:cNvPr id="654" name="矩形 65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5" name="直接连接符 65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2" name="组合 641"/>
                <p:cNvGrpSpPr/>
                <p:nvPr/>
              </p:nvGrpSpPr>
              <p:grpSpPr bwMode="gray">
                <a:xfrm>
                  <a:off x="3826195" y="5620800"/>
                  <a:ext cx="264764" cy="97178"/>
                  <a:chOff x="4550262" y="3256156"/>
                  <a:chExt cx="769434" cy="230706"/>
                </a:xfrm>
              </p:grpSpPr>
              <p:sp>
                <p:nvSpPr>
                  <p:cNvPr id="652" name="矩形 65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3" name="直接连接符 65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3" name="组合 642"/>
                <p:cNvGrpSpPr/>
                <p:nvPr/>
              </p:nvGrpSpPr>
              <p:grpSpPr bwMode="gray">
                <a:xfrm>
                  <a:off x="3227770" y="5732056"/>
                  <a:ext cx="264764" cy="97178"/>
                  <a:chOff x="4550262" y="3256156"/>
                  <a:chExt cx="769434" cy="230706"/>
                </a:xfrm>
              </p:grpSpPr>
              <p:sp>
                <p:nvSpPr>
                  <p:cNvPr id="650" name="矩形 64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1" name="直接连接符 65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4" name="组合 643"/>
                <p:cNvGrpSpPr/>
                <p:nvPr/>
              </p:nvGrpSpPr>
              <p:grpSpPr bwMode="gray">
                <a:xfrm>
                  <a:off x="3526982" y="5732056"/>
                  <a:ext cx="264764" cy="97178"/>
                  <a:chOff x="4550262" y="3256156"/>
                  <a:chExt cx="769434" cy="230706"/>
                </a:xfrm>
              </p:grpSpPr>
              <p:sp>
                <p:nvSpPr>
                  <p:cNvPr id="648" name="矩形 64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9" name="直接连接符 64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45" name="组合 644"/>
                <p:cNvGrpSpPr/>
                <p:nvPr/>
              </p:nvGrpSpPr>
              <p:grpSpPr bwMode="gray">
                <a:xfrm>
                  <a:off x="3826195" y="5732056"/>
                  <a:ext cx="264764" cy="97178"/>
                  <a:chOff x="4550262" y="3256156"/>
                  <a:chExt cx="769434" cy="230706"/>
                </a:xfrm>
              </p:grpSpPr>
              <p:sp>
                <p:nvSpPr>
                  <p:cNvPr id="646" name="矩形 64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7" name="直接连接符 64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559" name="组合 558"/>
              <p:cNvGrpSpPr/>
              <p:nvPr/>
            </p:nvGrpSpPr>
            <p:grpSpPr bwMode="gray">
              <a:xfrm>
                <a:off x="4512998" y="2449006"/>
                <a:ext cx="636096" cy="590664"/>
                <a:chOff x="3155364" y="4938258"/>
                <a:chExt cx="1008000" cy="936005"/>
              </a:xfrm>
            </p:grpSpPr>
            <p:sp>
              <p:nvSpPr>
                <p:cNvPr id="568" name="矩形 567"/>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69" name="组合 568"/>
                <p:cNvGrpSpPr/>
                <p:nvPr/>
              </p:nvGrpSpPr>
              <p:grpSpPr bwMode="gray">
                <a:xfrm>
                  <a:off x="3227770" y="4985410"/>
                  <a:ext cx="264764" cy="97178"/>
                  <a:chOff x="4550262" y="3256156"/>
                  <a:chExt cx="769434" cy="230706"/>
                </a:xfrm>
              </p:grpSpPr>
              <p:sp>
                <p:nvSpPr>
                  <p:cNvPr id="623" name="矩形 6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4" name="直接连接符 6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0" name="组合 569"/>
                <p:cNvGrpSpPr/>
                <p:nvPr/>
              </p:nvGrpSpPr>
              <p:grpSpPr bwMode="gray">
                <a:xfrm>
                  <a:off x="3526982" y="4985410"/>
                  <a:ext cx="264764" cy="97178"/>
                  <a:chOff x="4550262" y="3256156"/>
                  <a:chExt cx="769434" cy="230706"/>
                </a:xfrm>
              </p:grpSpPr>
              <p:sp>
                <p:nvSpPr>
                  <p:cNvPr id="621" name="矩形 6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2" name="直接连接符 6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1" name="组合 570"/>
                <p:cNvGrpSpPr/>
                <p:nvPr/>
              </p:nvGrpSpPr>
              <p:grpSpPr bwMode="gray">
                <a:xfrm>
                  <a:off x="3826195" y="4985410"/>
                  <a:ext cx="264764" cy="97178"/>
                  <a:chOff x="4550262" y="3256156"/>
                  <a:chExt cx="769434" cy="230706"/>
                </a:xfrm>
              </p:grpSpPr>
              <p:sp>
                <p:nvSpPr>
                  <p:cNvPr id="619" name="矩形 6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0" name="直接连接符 6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2" name="组合 571"/>
                <p:cNvGrpSpPr/>
                <p:nvPr/>
              </p:nvGrpSpPr>
              <p:grpSpPr bwMode="gray">
                <a:xfrm>
                  <a:off x="3227770" y="5096666"/>
                  <a:ext cx="264764" cy="97178"/>
                  <a:chOff x="4550262" y="3256156"/>
                  <a:chExt cx="769434" cy="230706"/>
                </a:xfrm>
              </p:grpSpPr>
              <p:sp>
                <p:nvSpPr>
                  <p:cNvPr id="617" name="矩形 6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8" name="直接连接符 6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3" name="组合 572"/>
                <p:cNvGrpSpPr/>
                <p:nvPr/>
              </p:nvGrpSpPr>
              <p:grpSpPr bwMode="gray">
                <a:xfrm>
                  <a:off x="3526982" y="5096666"/>
                  <a:ext cx="264764" cy="97178"/>
                  <a:chOff x="4550262" y="3256156"/>
                  <a:chExt cx="769434" cy="230706"/>
                </a:xfrm>
              </p:grpSpPr>
              <p:sp>
                <p:nvSpPr>
                  <p:cNvPr id="615" name="矩形 6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6" name="直接连接符 6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4" name="组合 573"/>
                <p:cNvGrpSpPr/>
                <p:nvPr/>
              </p:nvGrpSpPr>
              <p:grpSpPr bwMode="gray">
                <a:xfrm>
                  <a:off x="3826195" y="5096666"/>
                  <a:ext cx="264764" cy="97178"/>
                  <a:chOff x="4550262" y="3256156"/>
                  <a:chExt cx="769434" cy="230706"/>
                </a:xfrm>
              </p:grpSpPr>
              <p:sp>
                <p:nvSpPr>
                  <p:cNvPr id="613" name="矩形 6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4" name="直接连接符 6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75" name="矩形 574"/>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76" name="组合 575"/>
                <p:cNvGrpSpPr/>
                <p:nvPr/>
              </p:nvGrpSpPr>
              <p:grpSpPr bwMode="gray">
                <a:xfrm>
                  <a:off x="3227770" y="5303103"/>
                  <a:ext cx="264764" cy="97178"/>
                  <a:chOff x="4550262" y="3256156"/>
                  <a:chExt cx="769434" cy="230706"/>
                </a:xfrm>
              </p:grpSpPr>
              <p:sp>
                <p:nvSpPr>
                  <p:cNvPr id="611" name="矩形 61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2" name="直接连接符 61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7" name="组合 576"/>
                <p:cNvGrpSpPr/>
                <p:nvPr/>
              </p:nvGrpSpPr>
              <p:grpSpPr bwMode="gray">
                <a:xfrm>
                  <a:off x="3526982" y="5303103"/>
                  <a:ext cx="264764" cy="97178"/>
                  <a:chOff x="4550262" y="3256156"/>
                  <a:chExt cx="769434" cy="230706"/>
                </a:xfrm>
              </p:grpSpPr>
              <p:sp>
                <p:nvSpPr>
                  <p:cNvPr id="609" name="矩形 60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0" name="直接连接符 60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8" name="组合 577"/>
                <p:cNvGrpSpPr/>
                <p:nvPr/>
              </p:nvGrpSpPr>
              <p:grpSpPr bwMode="gray">
                <a:xfrm>
                  <a:off x="3826195" y="5303103"/>
                  <a:ext cx="264764" cy="97178"/>
                  <a:chOff x="4550262" y="3256156"/>
                  <a:chExt cx="769434" cy="230706"/>
                </a:xfrm>
              </p:grpSpPr>
              <p:sp>
                <p:nvSpPr>
                  <p:cNvPr id="607" name="矩形 60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8" name="直接连接符 60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79" name="组合 578"/>
                <p:cNvGrpSpPr/>
                <p:nvPr/>
              </p:nvGrpSpPr>
              <p:grpSpPr bwMode="gray">
                <a:xfrm>
                  <a:off x="3227770" y="5414359"/>
                  <a:ext cx="264764" cy="97178"/>
                  <a:chOff x="4550262" y="3256156"/>
                  <a:chExt cx="769434" cy="230706"/>
                </a:xfrm>
              </p:grpSpPr>
              <p:sp>
                <p:nvSpPr>
                  <p:cNvPr id="605" name="矩形 60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6" name="直接连接符 60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0" name="组合 579"/>
                <p:cNvGrpSpPr/>
                <p:nvPr/>
              </p:nvGrpSpPr>
              <p:grpSpPr bwMode="gray">
                <a:xfrm>
                  <a:off x="3526982" y="5414359"/>
                  <a:ext cx="264764" cy="97178"/>
                  <a:chOff x="4550262" y="3256156"/>
                  <a:chExt cx="769434" cy="230706"/>
                </a:xfrm>
              </p:grpSpPr>
              <p:sp>
                <p:nvSpPr>
                  <p:cNvPr id="603" name="矩形 60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4" name="直接连接符 60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1" name="组合 580"/>
                <p:cNvGrpSpPr/>
                <p:nvPr/>
              </p:nvGrpSpPr>
              <p:grpSpPr bwMode="gray">
                <a:xfrm>
                  <a:off x="3826195" y="5414359"/>
                  <a:ext cx="264764" cy="97178"/>
                  <a:chOff x="4550262" y="3256156"/>
                  <a:chExt cx="769434" cy="230706"/>
                </a:xfrm>
              </p:grpSpPr>
              <p:sp>
                <p:nvSpPr>
                  <p:cNvPr id="601" name="矩形 60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2" name="直接连接符 60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82" name="矩形 581"/>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83" name="组合 582"/>
                <p:cNvGrpSpPr/>
                <p:nvPr/>
              </p:nvGrpSpPr>
              <p:grpSpPr bwMode="gray">
                <a:xfrm>
                  <a:off x="3227770" y="5620800"/>
                  <a:ext cx="264764" cy="97178"/>
                  <a:chOff x="4550262" y="3256156"/>
                  <a:chExt cx="769434" cy="230706"/>
                </a:xfrm>
              </p:grpSpPr>
              <p:sp>
                <p:nvSpPr>
                  <p:cNvPr id="599" name="矩形 59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00" name="直接连接符 59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4" name="组合 583"/>
                <p:cNvGrpSpPr/>
                <p:nvPr/>
              </p:nvGrpSpPr>
              <p:grpSpPr bwMode="gray">
                <a:xfrm>
                  <a:off x="3526982" y="5620800"/>
                  <a:ext cx="264764" cy="97178"/>
                  <a:chOff x="4550262" y="3256156"/>
                  <a:chExt cx="769434" cy="230706"/>
                </a:xfrm>
              </p:grpSpPr>
              <p:sp>
                <p:nvSpPr>
                  <p:cNvPr id="597" name="矩形 59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8" name="直接连接符 59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5" name="组合 584"/>
                <p:cNvGrpSpPr/>
                <p:nvPr/>
              </p:nvGrpSpPr>
              <p:grpSpPr bwMode="gray">
                <a:xfrm>
                  <a:off x="3826195" y="5620800"/>
                  <a:ext cx="264764" cy="97178"/>
                  <a:chOff x="4550262" y="3256156"/>
                  <a:chExt cx="769434" cy="230706"/>
                </a:xfrm>
              </p:grpSpPr>
              <p:sp>
                <p:nvSpPr>
                  <p:cNvPr id="595" name="矩形 59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6" name="直接连接符 59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6" name="组合 585"/>
                <p:cNvGrpSpPr/>
                <p:nvPr/>
              </p:nvGrpSpPr>
              <p:grpSpPr bwMode="gray">
                <a:xfrm>
                  <a:off x="3227770" y="5732056"/>
                  <a:ext cx="264764" cy="97178"/>
                  <a:chOff x="4550262" y="3256156"/>
                  <a:chExt cx="769434" cy="230706"/>
                </a:xfrm>
              </p:grpSpPr>
              <p:sp>
                <p:nvSpPr>
                  <p:cNvPr id="593" name="矩形 59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4" name="直接连接符 59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7" name="组合 586"/>
                <p:cNvGrpSpPr/>
                <p:nvPr/>
              </p:nvGrpSpPr>
              <p:grpSpPr bwMode="gray">
                <a:xfrm>
                  <a:off x="3526982" y="5732056"/>
                  <a:ext cx="264764" cy="97178"/>
                  <a:chOff x="4550262" y="3256156"/>
                  <a:chExt cx="769434" cy="230706"/>
                </a:xfrm>
              </p:grpSpPr>
              <p:sp>
                <p:nvSpPr>
                  <p:cNvPr id="591" name="矩形 59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2" name="直接连接符 59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88" name="组合 587"/>
                <p:cNvGrpSpPr/>
                <p:nvPr/>
              </p:nvGrpSpPr>
              <p:grpSpPr bwMode="gray">
                <a:xfrm>
                  <a:off x="3826195" y="5732056"/>
                  <a:ext cx="264764" cy="97178"/>
                  <a:chOff x="4550262" y="3256156"/>
                  <a:chExt cx="769434" cy="230706"/>
                </a:xfrm>
              </p:grpSpPr>
              <p:sp>
                <p:nvSpPr>
                  <p:cNvPr id="589" name="矩形 58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90" name="直接连接符 58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560" name="圆柱形 559"/>
              <p:cNvSpPr/>
              <p:nvPr/>
            </p:nvSpPr>
            <p:spPr>
              <a:xfrm>
                <a:off x="2333089" y="2173165"/>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61" name="直接连接符 560"/>
              <p:cNvCxnSpPr/>
              <p:nvPr/>
            </p:nvCxnSpPr>
            <p:spPr>
              <a:xfrm>
                <a:off x="2632417" y="2885214"/>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62" name="组合 561"/>
              <p:cNvGrpSpPr/>
              <p:nvPr/>
            </p:nvGrpSpPr>
            <p:grpSpPr>
              <a:xfrm>
                <a:off x="3206051" y="2655763"/>
                <a:ext cx="629273" cy="342302"/>
                <a:chOff x="6829605" y="5135631"/>
                <a:chExt cx="629273" cy="342302"/>
              </a:xfrm>
            </p:grpSpPr>
            <p:sp>
              <p:nvSpPr>
                <p:cNvPr id="566" name="云形 565"/>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文本框 566"/>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563" name="圆柱形 562"/>
              <p:cNvSpPr/>
              <p:nvPr/>
            </p:nvSpPr>
            <p:spPr>
              <a:xfrm>
                <a:off x="4231812" y="2182799"/>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4" name="右大括号 563"/>
              <p:cNvSpPr/>
              <p:nvPr/>
            </p:nvSpPr>
            <p:spPr>
              <a:xfrm rot="5400000" flipV="1">
                <a:off x="3483363" y="2209191"/>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5" name="文本框 564"/>
              <p:cNvSpPr txBox="1"/>
              <p:nvPr/>
            </p:nvSpPr>
            <p:spPr>
              <a:xfrm>
                <a:off x="3285240" y="3212832"/>
                <a:ext cx="574934" cy="276999"/>
              </a:xfrm>
              <a:prstGeom prst="rect">
                <a:avLst/>
              </a:prstGeom>
              <a:noFill/>
            </p:spPr>
            <p:txBody>
              <a:bodyPr wrap="square" rtlCol="0">
                <a:spAutoFit/>
              </a:bodyPr>
              <a:lstStyle/>
              <a:p>
                <a:pPr algn="ctr"/>
                <a:r>
                  <a:rPr lang="en-US" altLang="zh-CN" sz="1200" dirty="0" smtClean="0"/>
                  <a:t>Pair</a:t>
                </a:r>
                <a:endParaRPr lang="zh-CN" altLang="en-US" sz="1200" dirty="0"/>
              </a:p>
            </p:txBody>
          </p:sp>
        </p:grpSp>
      </p:grpSp>
      <p:grpSp>
        <p:nvGrpSpPr>
          <p:cNvPr id="4" name="组合 3"/>
          <p:cNvGrpSpPr/>
          <p:nvPr/>
        </p:nvGrpSpPr>
        <p:grpSpPr>
          <a:xfrm>
            <a:off x="6642674" y="2041851"/>
            <a:ext cx="4403736" cy="1491876"/>
            <a:chOff x="6642674" y="2041851"/>
            <a:chExt cx="4403736" cy="1491876"/>
          </a:xfrm>
        </p:grpSpPr>
        <p:sp>
          <p:nvSpPr>
            <p:cNvPr id="23" name="矩形 22"/>
            <p:cNvSpPr/>
            <p:nvPr/>
          </p:nvSpPr>
          <p:spPr>
            <a:xfrm>
              <a:off x="8105065" y="2321556"/>
              <a:ext cx="1492396" cy="230484"/>
            </a:xfrm>
            <a:prstGeom prst="rect">
              <a:avLst/>
            </a:prstGeom>
            <a:solidFill>
              <a:schemeClr val="bg1"/>
            </a:solidFill>
          </p:spPr>
          <p:txBody>
            <a:bodyPr wrap="none" lIns="0" tIns="0" rIns="0" bIns="0">
              <a:no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Li</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nk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6642674" y="2066942"/>
              <a:ext cx="1082348" cy="171683"/>
            </a:xfrm>
            <a:prstGeom prst="rect">
              <a:avLst/>
            </a:prstGeom>
            <a:solidFill>
              <a:schemeClr val="bg1"/>
            </a:solidFill>
          </p:spPr>
          <p:txBody>
            <a:bodyPr wrap="none" anchor="ctr">
              <a:no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a:t>
              </a:r>
            </a:p>
          </p:txBody>
        </p:sp>
        <p:sp>
          <p:nvSpPr>
            <p:cNvPr id="25" name="矩形 24"/>
            <p:cNvSpPr/>
            <p:nvPr/>
          </p:nvSpPr>
          <p:spPr>
            <a:xfrm>
              <a:off x="9787732" y="2041851"/>
              <a:ext cx="1258678" cy="171683"/>
            </a:xfrm>
            <a:prstGeom prst="rect">
              <a:avLst/>
            </a:prstGeom>
            <a:solidFill>
              <a:schemeClr val="bg1"/>
            </a:solidFill>
          </p:spPr>
          <p:txBody>
            <a:bodyPr wrap="none" anchor="ctr">
              <a:no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Secondary LUN</a:t>
              </a:r>
            </a:p>
          </p:txBody>
        </p:sp>
        <p:grpSp>
          <p:nvGrpSpPr>
            <p:cNvPr id="682" name="组合 681"/>
            <p:cNvGrpSpPr/>
            <p:nvPr/>
          </p:nvGrpSpPr>
          <p:grpSpPr>
            <a:xfrm>
              <a:off x="7271055" y="2081702"/>
              <a:ext cx="3152773" cy="1452025"/>
              <a:chOff x="6918018" y="1767117"/>
              <a:chExt cx="3152773" cy="1452025"/>
            </a:xfrm>
          </p:grpSpPr>
          <p:grpSp>
            <p:nvGrpSpPr>
              <p:cNvPr id="683" name="组合 682"/>
              <p:cNvGrpSpPr/>
              <p:nvPr/>
            </p:nvGrpSpPr>
            <p:grpSpPr>
              <a:xfrm>
                <a:off x="6918018" y="1902476"/>
                <a:ext cx="3152773" cy="1316666"/>
                <a:chOff x="2384992" y="4860755"/>
                <a:chExt cx="3152773" cy="1316666"/>
              </a:xfrm>
            </p:grpSpPr>
            <p:cxnSp>
              <p:nvCxnSpPr>
                <p:cNvPr id="685" name="直接连接符 684"/>
                <p:cNvCxnSpPr/>
                <p:nvPr/>
              </p:nvCxnSpPr>
              <p:spPr>
                <a:xfrm>
                  <a:off x="3027352" y="5507708"/>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86" name="组合 685"/>
                <p:cNvGrpSpPr/>
                <p:nvPr/>
              </p:nvGrpSpPr>
              <p:grpSpPr bwMode="gray">
                <a:xfrm>
                  <a:off x="2384992" y="5119326"/>
                  <a:ext cx="636096" cy="590664"/>
                  <a:chOff x="3155364" y="4938258"/>
                  <a:chExt cx="1008000" cy="936005"/>
                </a:xfrm>
              </p:grpSpPr>
              <p:sp>
                <p:nvSpPr>
                  <p:cNvPr id="753" name="矩形 752"/>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54" name="组合 753"/>
                  <p:cNvGrpSpPr/>
                  <p:nvPr/>
                </p:nvGrpSpPr>
                <p:grpSpPr bwMode="gray">
                  <a:xfrm>
                    <a:off x="3227770" y="4985410"/>
                    <a:ext cx="264764" cy="97178"/>
                    <a:chOff x="4550262" y="3256156"/>
                    <a:chExt cx="769434" cy="230706"/>
                  </a:xfrm>
                </p:grpSpPr>
                <p:sp>
                  <p:nvSpPr>
                    <p:cNvPr id="808" name="矩形 8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9" name="直接连接符 8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5" name="组合 754"/>
                  <p:cNvGrpSpPr/>
                  <p:nvPr/>
                </p:nvGrpSpPr>
                <p:grpSpPr bwMode="gray">
                  <a:xfrm>
                    <a:off x="3526982" y="4985410"/>
                    <a:ext cx="264764" cy="97178"/>
                    <a:chOff x="4550262" y="3256156"/>
                    <a:chExt cx="769434" cy="230706"/>
                  </a:xfrm>
                </p:grpSpPr>
                <p:sp>
                  <p:nvSpPr>
                    <p:cNvPr id="806" name="矩形 8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7" name="直接连接符 8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6" name="组合 755"/>
                  <p:cNvGrpSpPr/>
                  <p:nvPr/>
                </p:nvGrpSpPr>
                <p:grpSpPr bwMode="gray">
                  <a:xfrm>
                    <a:off x="3826195" y="4985410"/>
                    <a:ext cx="264764" cy="97178"/>
                    <a:chOff x="4550262" y="3256156"/>
                    <a:chExt cx="769434" cy="230706"/>
                  </a:xfrm>
                </p:grpSpPr>
                <p:sp>
                  <p:nvSpPr>
                    <p:cNvPr id="804" name="矩形 8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5" name="直接连接符 8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7" name="组合 756"/>
                  <p:cNvGrpSpPr/>
                  <p:nvPr/>
                </p:nvGrpSpPr>
                <p:grpSpPr bwMode="gray">
                  <a:xfrm>
                    <a:off x="3227770" y="5096666"/>
                    <a:ext cx="264764" cy="97178"/>
                    <a:chOff x="4550262" y="3256156"/>
                    <a:chExt cx="769434" cy="230706"/>
                  </a:xfrm>
                </p:grpSpPr>
                <p:sp>
                  <p:nvSpPr>
                    <p:cNvPr id="802" name="矩形 8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3" name="直接连接符 8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8" name="组合 757"/>
                  <p:cNvGrpSpPr/>
                  <p:nvPr/>
                </p:nvGrpSpPr>
                <p:grpSpPr bwMode="gray">
                  <a:xfrm>
                    <a:off x="3526982" y="5096666"/>
                    <a:ext cx="264764" cy="97178"/>
                    <a:chOff x="4550262" y="3256156"/>
                    <a:chExt cx="769434" cy="230706"/>
                  </a:xfrm>
                </p:grpSpPr>
                <p:sp>
                  <p:nvSpPr>
                    <p:cNvPr id="800" name="矩形 7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1" name="直接连接符 8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9" name="组合 758"/>
                  <p:cNvGrpSpPr/>
                  <p:nvPr/>
                </p:nvGrpSpPr>
                <p:grpSpPr bwMode="gray">
                  <a:xfrm>
                    <a:off x="3826195" y="5096666"/>
                    <a:ext cx="264764" cy="97178"/>
                    <a:chOff x="4550262" y="3256156"/>
                    <a:chExt cx="769434" cy="230706"/>
                  </a:xfrm>
                </p:grpSpPr>
                <p:sp>
                  <p:nvSpPr>
                    <p:cNvPr id="798" name="矩形 7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9" name="直接连接符 7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60" name="矩形 759"/>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61" name="组合 760"/>
                  <p:cNvGrpSpPr/>
                  <p:nvPr/>
                </p:nvGrpSpPr>
                <p:grpSpPr bwMode="gray">
                  <a:xfrm>
                    <a:off x="3227770" y="5303103"/>
                    <a:ext cx="264764" cy="97178"/>
                    <a:chOff x="4550262" y="3256156"/>
                    <a:chExt cx="769434" cy="230706"/>
                  </a:xfrm>
                </p:grpSpPr>
                <p:sp>
                  <p:nvSpPr>
                    <p:cNvPr id="796" name="矩形 7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7" name="直接连接符 7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2" name="组合 761"/>
                  <p:cNvGrpSpPr/>
                  <p:nvPr/>
                </p:nvGrpSpPr>
                <p:grpSpPr bwMode="gray">
                  <a:xfrm>
                    <a:off x="3526982" y="5303103"/>
                    <a:ext cx="264764" cy="97178"/>
                    <a:chOff x="4550262" y="3256156"/>
                    <a:chExt cx="769434" cy="230706"/>
                  </a:xfrm>
                </p:grpSpPr>
                <p:sp>
                  <p:nvSpPr>
                    <p:cNvPr id="794" name="矩形 7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5" name="直接连接符 7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3" name="组合 762"/>
                  <p:cNvGrpSpPr/>
                  <p:nvPr/>
                </p:nvGrpSpPr>
                <p:grpSpPr bwMode="gray">
                  <a:xfrm>
                    <a:off x="3826195" y="5303103"/>
                    <a:ext cx="264764" cy="97178"/>
                    <a:chOff x="4550262" y="3256156"/>
                    <a:chExt cx="769434" cy="230706"/>
                  </a:xfrm>
                </p:grpSpPr>
                <p:sp>
                  <p:nvSpPr>
                    <p:cNvPr id="792" name="矩形 7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3" name="直接连接符 7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4" name="组合 763"/>
                  <p:cNvGrpSpPr/>
                  <p:nvPr/>
                </p:nvGrpSpPr>
                <p:grpSpPr bwMode="gray">
                  <a:xfrm>
                    <a:off x="3227770" y="5414359"/>
                    <a:ext cx="264764" cy="97178"/>
                    <a:chOff x="4550262" y="3256156"/>
                    <a:chExt cx="769434" cy="230706"/>
                  </a:xfrm>
                </p:grpSpPr>
                <p:sp>
                  <p:nvSpPr>
                    <p:cNvPr id="790" name="矩形 7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1" name="直接连接符 7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5" name="组合 764"/>
                  <p:cNvGrpSpPr/>
                  <p:nvPr/>
                </p:nvGrpSpPr>
                <p:grpSpPr bwMode="gray">
                  <a:xfrm>
                    <a:off x="3526982" y="5414359"/>
                    <a:ext cx="264764" cy="97178"/>
                    <a:chOff x="4550262" y="3256156"/>
                    <a:chExt cx="769434" cy="230706"/>
                  </a:xfrm>
                </p:grpSpPr>
                <p:sp>
                  <p:nvSpPr>
                    <p:cNvPr id="788" name="矩形 7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9" name="直接连接符 7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6" name="组合 765"/>
                  <p:cNvGrpSpPr/>
                  <p:nvPr/>
                </p:nvGrpSpPr>
                <p:grpSpPr bwMode="gray">
                  <a:xfrm>
                    <a:off x="3826195" y="5414359"/>
                    <a:ext cx="264764" cy="97178"/>
                    <a:chOff x="4550262" y="3256156"/>
                    <a:chExt cx="769434" cy="230706"/>
                  </a:xfrm>
                </p:grpSpPr>
                <p:sp>
                  <p:nvSpPr>
                    <p:cNvPr id="786" name="矩形 7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7" name="直接连接符 7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67" name="矩形 766"/>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68" name="组合 767"/>
                  <p:cNvGrpSpPr/>
                  <p:nvPr/>
                </p:nvGrpSpPr>
                <p:grpSpPr bwMode="gray">
                  <a:xfrm>
                    <a:off x="3227770" y="5620800"/>
                    <a:ext cx="264764" cy="97178"/>
                    <a:chOff x="4550262" y="3256156"/>
                    <a:chExt cx="769434" cy="230706"/>
                  </a:xfrm>
                </p:grpSpPr>
                <p:sp>
                  <p:nvSpPr>
                    <p:cNvPr id="784" name="矩形 7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5" name="直接连接符 7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9" name="组合 768"/>
                  <p:cNvGrpSpPr/>
                  <p:nvPr/>
                </p:nvGrpSpPr>
                <p:grpSpPr bwMode="gray">
                  <a:xfrm>
                    <a:off x="3526982" y="5620800"/>
                    <a:ext cx="264764" cy="97178"/>
                    <a:chOff x="4550262" y="3256156"/>
                    <a:chExt cx="769434" cy="230706"/>
                  </a:xfrm>
                </p:grpSpPr>
                <p:sp>
                  <p:nvSpPr>
                    <p:cNvPr id="782" name="矩形 7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3" name="直接连接符 7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0" name="组合 769"/>
                  <p:cNvGrpSpPr/>
                  <p:nvPr/>
                </p:nvGrpSpPr>
                <p:grpSpPr bwMode="gray">
                  <a:xfrm>
                    <a:off x="3826195" y="5620800"/>
                    <a:ext cx="264764" cy="97178"/>
                    <a:chOff x="4550262" y="3256156"/>
                    <a:chExt cx="769434" cy="230706"/>
                  </a:xfrm>
                </p:grpSpPr>
                <p:sp>
                  <p:nvSpPr>
                    <p:cNvPr id="780" name="矩形 7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1" name="直接连接符 7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1" name="组合 770"/>
                  <p:cNvGrpSpPr/>
                  <p:nvPr/>
                </p:nvGrpSpPr>
                <p:grpSpPr bwMode="gray">
                  <a:xfrm>
                    <a:off x="3227770" y="5732056"/>
                    <a:ext cx="264764" cy="97178"/>
                    <a:chOff x="4550262" y="3256156"/>
                    <a:chExt cx="769434" cy="230706"/>
                  </a:xfrm>
                </p:grpSpPr>
                <p:sp>
                  <p:nvSpPr>
                    <p:cNvPr id="778" name="矩形 7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9" name="直接连接符 7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2" name="组合 771"/>
                  <p:cNvGrpSpPr/>
                  <p:nvPr/>
                </p:nvGrpSpPr>
                <p:grpSpPr bwMode="gray">
                  <a:xfrm>
                    <a:off x="3526982" y="5732056"/>
                    <a:ext cx="264764" cy="97178"/>
                    <a:chOff x="4550262" y="3256156"/>
                    <a:chExt cx="769434" cy="230706"/>
                  </a:xfrm>
                </p:grpSpPr>
                <p:sp>
                  <p:nvSpPr>
                    <p:cNvPr id="776" name="矩形 7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7" name="直接连接符 7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3" name="组合 772"/>
                  <p:cNvGrpSpPr/>
                  <p:nvPr/>
                </p:nvGrpSpPr>
                <p:grpSpPr bwMode="gray">
                  <a:xfrm>
                    <a:off x="3826195" y="5732056"/>
                    <a:ext cx="264764" cy="97178"/>
                    <a:chOff x="4550262" y="3256156"/>
                    <a:chExt cx="769434" cy="230706"/>
                  </a:xfrm>
                </p:grpSpPr>
                <p:sp>
                  <p:nvSpPr>
                    <p:cNvPr id="774" name="矩形 7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5" name="直接连接符 7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687" name="组合 686"/>
                <p:cNvGrpSpPr/>
                <p:nvPr/>
              </p:nvGrpSpPr>
              <p:grpSpPr bwMode="gray">
                <a:xfrm>
                  <a:off x="4901669" y="5136596"/>
                  <a:ext cx="636096" cy="590664"/>
                  <a:chOff x="3155364" y="4938258"/>
                  <a:chExt cx="1008000" cy="936005"/>
                </a:xfrm>
              </p:grpSpPr>
              <p:sp>
                <p:nvSpPr>
                  <p:cNvPr id="696" name="矩形 695"/>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97" name="组合 696"/>
                  <p:cNvGrpSpPr/>
                  <p:nvPr/>
                </p:nvGrpSpPr>
                <p:grpSpPr bwMode="gray">
                  <a:xfrm>
                    <a:off x="3227770" y="4985410"/>
                    <a:ext cx="264764" cy="97178"/>
                    <a:chOff x="4550262" y="3256156"/>
                    <a:chExt cx="769434" cy="230706"/>
                  </a:xfrm>
                </p:grpSpPr>
                <p:sp>
                  <p:nvSpPr>
                    <p:cNvPr id="751" name="矩形 7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52" name="直接连接符 7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8" name="组合 697"/>
                  <p:cNvGrpSpPr/>
                  <p:nvPr/>
                </p:nvGrpSpPr>
                <p:grpSpPr bwMode="gray">
                  <a:xfrm>
                    <a:off x="3526982" y="4985410"/>
                    <a:ext cx="264764" cy="97178"/>
                    <a:chOff x="4550262" y="3256156"/>
                    <a:chExt cx="769434" cy="230706"/>
                  </a:xfrm>
                </p:grpSpPr>
                <p:sp>
                  <p:nvSpPr>
                    <p:cNvPr id="749" name="矩形 7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50" name="直接连接符 7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9" name="组合 698"/>
                  <p:cNvGrpSpPr/>
                  <p:nvPr/>
                </p:nvGrpSpPr>
                <p:grpSpPr bwMode="gray">
                  <a:xfrm>
                    <a:off x="3826195" y="4985410"/>
                    <a:ext cx="264764" cy="97178"/>
                    <a:chOff x="4550262" y="3256156"/>
                    <a:chExt cx="769434" cy="230706"/>
                  </a:xfrm>
                </p:grpSpPr>
                <p:sp>
                  <p:nvSpPr>
                    <p:cNvPr id="747" name="矩形 7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8" name="直接连接符 7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0" name="组合 699"/>
                  <p:cNvGrpSpPr/>
                  <p:nvPr/>
                </p:nvGrpSpPr>
                <p:grpSpPr bwMode="gray">
                  <a:xfrm>
                    <a:off x="3227770" y="5096666"/>
                    <a:ext cx="264764" cy="97178"/>
                    <a:chOff x="4550262" y="3256156"/>
                    <a:chExt cx="769434" cy="230706"/>
                  </a:xfrm>
                </p:grpSpPr>
                <p:sp>
                  <p:nvSpPr>
                    <p:cNvPr id="745" name="矩形 7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6" name="直接连接符 7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1" name="组合 700"/>
                  <p:cNvGrpSpPr/>
                  <p:nvPr/>
                </p:nvGrpSpPr>
                <p:grpSpPr bwMode="gray">
                  <a:xfrm>
                    <a:off x="3526982" y="5096666"/>
                    <a:ext cx="264764" cy="97178"/>
                    <a:chOff x="4550262" y="3256156"/>
                    <a:chExt cx="769434" cy="230706"/>
                  </a:xfrm>
                </p:grpSpPr>
                <p:sp>
                  <p:nvSpPr>
                    <p:cNvPr id="743" name="矩形 7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4" name="直接连接符 7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2" name="组合 701"/>
                  <p:cNvGrpSpPr/>
                  <p:nvPr/>
                </p:nvGrpSpPr>
                <p:grpSpPr bwMode="gray">
                  <a:xfrm>
                    <a:off x="3826195" y="5096666"/>
                    <a:ext cx="264764" cy="97178"/>
                    <a:chOff x="4550262" y="3256156"/>
                    <a:chExt cx="769434" cy="230706"/>
                  </a:xfrm>
                </p:grpSpPr>
                <p:sp>
                  <p:nvSpPr>
                    <p:cNvPr id="741" name="矩形 7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2" name="直接连接符 7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03" name="矩形 702"/>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04" name="组合 703"/>
                  <p:cNvGrpSpPr/>
                  <p:nvPr/>
                </p:nvGrpSpPr>
                <p:grpSpPr bwMode="gray">
                  <a:xfrm>
                    <a:off x="3227770" y="5303103"/>
                    <a:ext cx="264764" cy="97178"/>
                    <a:chOff x="4550262" y="3256156"/>
                    <a:chExt cx="769434" cy="230706"/>
                  </a:xfrm>
                </p:grpSpPr>
                <p:sp>
                  <p:nvSpPr>
                    <p:cNvPr id="739" name="矩形 7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0" name="直接连接符 7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5" name="组合 704"/>
                  <p:cNvGrpSpPr/>
                  <p:nvPr/>
                </p:nvGrpSpPr>
                <p:grpSpPr bwMode="gray">
                  <a:xfrm>
                    <a:off x="3526982" y="5303103"/>
                    <a:ext cx="264764" cy="97178"/>
                    <a:chOff x="4550262" y="3256156"/>
                    <a:chExt cx="769434" cy="230706"/>
                  </a:xfrm>
                </p:grpSpPr>
                <p:sp>
                  <p:nvSpPr>
                    <p:cNvPr id="737" name="矩形 7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8" name="直接连接符 7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6" name="组合 705"/>
                  <p:cNvGrpSpPr/>
                  <p:nvPr/>
                </p:nvGrpSpPr>
                <p:grpSpPr bwMode="gray">
                  <a:xfrm>
                    <a:off x="3826195" y="5303103"/>
                    <a:ext cx="264764" cy="97178"/>
                    <a:chOff x="4550262" y="3256156"/>
                    <a:chExt cx="769434" cy="230706"/>
                  </a:xfrm>
                </p:grpSpPr>
                <p:sp>
                  <p:nvSpPr>
                    <p:cNvPr id="735" name="矩形 7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6" name="直接连接符 7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7" name="组合 706"/>
                  <p:cNvGrpSpPr/>
                  <p:nvPr/>
                </p:nvGrpSpPr>
                <p:grpSpPr bwMode="gray">
                  <a:xfrm>
                    <a:off x="3227770" y="5414359"/>
                    <a:ext cx="264764" cy="97178"/>
                    <a:chOff x="4550262" y="3256156"/>
                    <a:chExt cx="769434" cy="230706"/>
                  </a:xfrm>
                </p:grpSpPr>
                <p:sp>
                  <p:nvSpPr>
                    <p:cNvPr id="733" name="矩形 7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4" name="直接连接符 7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8" name="组合 707"/>
                  <p:cNvGrpSpPr/>
                  <p:nvPr/>
                </p:nvGrpSpPr>
                <p:grpSpPr bwMode="gray">
                  <a:xfrm>
                    <a:off x="3526982" y="5414359"/>
                    <a:ext cx="264764" cy="97178"/>
                    <a:chOff x="4550262" y="3256156"/>
                    <a:chExt cx="769434" cy="230706"/>
                  </a:xfrm>
                </p:grpSpPr>
                <p:sp>
                  <p:nvSpPr>
                    <p:cNvPr id="731" name="矩形 7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2" name="直接连接符 7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9" name="组合 708"/>
                  <p:cNvGrpSpPr/>
                  <p:nvPr/>
                </p:nvGrpSpPr>
                <p:grpSpPr bwMode="gray">
                  <a:xfrm>
                    <a:off x="3826195" y="5414359"/>
                    <a:ext cx="264764" cy="97178"/>
                    <a:chOff x="4550262" y="3256156"/>
                    <a:chExt cx="769434" cy="230706"/>
                  </a:xfrm>
                </p:grpSpPr>
                <p:sp>
                  <p:nvSpPr>
                    <p:cNvPr id="729" name="矩形 7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0" name="直接连接符 7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10" name="矩形 709"/>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11" name="组合 710"/>
                  <p:cNvGrpSpPr/>
                  <p:nvPr/>
                </p:nvGrpSpPr>
                <p:grpSpPr bwMode="gray">
                  <a:xfrm>
                    <a:off x="3227770" y="5620800"/>
                    <a:ext cx="264764" cy="97178"/>
                    <a:chOff x="4550262" y="3256156"/>
                    <a:chExt cx="769434" cy="230706"/>
                  </a:xfrm>
                </p:grpSpPr>
                <p:sp>
                  <p:nvSpPr>
                    <p:cNvPr id="727" name="矩形 7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8" name="直接连接符 7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2" name="组合 711"/>
                  <p:cNvGrpSpPr/>
                  <p:nvPr/>
                </p:nvGrpSpPr>
                <p:grpSpPr bwMode="gray">
                  <a:xfrm>
                    <a:off x="3526982" y="5620800"/>
                    <a:ext cx="264764" cy="97178"/>
                    <a:chOff x="4550262" y="3256156"/>
                    <a:chExt cx="769434" cy="230706"/>
                  </a:xfrm>
                </p:grpSpPr>
                <p:sp>
                  <p:nvSpPr>
                    <p:cNvPr id="725" name="矩形 7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6" name="直接连接符 7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3" name="组合 712"/>
                  <p:cNvGrpSpPr/>
                  <p:nvPr/>
                </p:nvGrpSpPr>
                <p:grpSpPr bwMode="gray">
                  <a:xfrm>
                    <a:off x="3826195" y="5620800"/>
                    <a:ext cx="264764" cy="97178"/>
                    <a:chOff x="4550262" y="3256156"/>
                    <a:chExt cx="769434" cy="230706"/>
                  </a:xfrm>
                </p:grpSpPr>
                <p:sp>
                  <p:nvSpPr>
                    <p:cNvPr id="723" name="矩形 7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4" name="直接连接符 7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4" name="组合 713"/>
                  <p:cNvGrpSpPr/>
                  <p:nvPr/>
                </p:nvGrpSpPr>
                <p:grpSpPr bwMode="gray">
                  <a:xfrm>
                    <a:off x="3227770" y="5732056"/>
                    <a:ext cx="264764" cy="97178"/>
                    <a:chOff x="4550262" y="3256156"/>
                    <a:chExt cx="769434" cy="230706"/>
                  </a:xfrm>
                </p:grpSpPr>
                <p:sp>
                  <p:nvSpPr>
                    <p:cNvPr id="721" name="矩形 7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2" name="直接连接符 7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5" name="组合 714"/>
                  <p:cNvGrpSpPr/>
                  <p:nvPr/>
                </p:nvGrpSpPr>
                <p:grpSpPr bwMode="gray">
                  <a:xfrm>
                    <a:off x="3526982" y="5732056"/>
                    <a:ext cx="264764" cy="97178"/>
                    <a:chOff x="4550262" y="3256156"/>
                    <a:chExt cx="769434" cy="230706"/>
                  </a:xfrm>
                </p:grpSpPr>
                <p:sp>
                  <p:nvSpPr>
                    <p:cNvPr id="719" name="矩形 7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0" name="直接连接符 7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6" name="组合 715"/>
                  <p:cNvGrpSpPr/>
                  <p:nvPr/>
                </p:nvGrpSpPr>
                <p:grpSpPr bwMode="gray">
                  <a:xfrm>
                    <a:off x="3826195" y="5732056"/>
                    <a:ext cx="264764" cy="97178"/>
                    <a:chOff x="4550262" y="3256156"/>
                    <a:chExt cx="769434" cy="230706"/>
                  </a:xfrm>
                </p:grpSpPr>
                <p:sp>
                  <p:nvSpPr>
                    <p:cNvPr id="717" name="矩形 7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8" name="直接连接符 7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688" name="圆柱形 687"/>
                <p:cNvSpPr/>
                <p:nvPr/>
              </p:nvSpPr>
              <p:spPr>
                <a:xfrm>
                  <a:off x="2721760" y="4860755"/>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89" name="直接连接符 688"/>
                <p:cNvCxnSpPr/>
                <p:nvPr/>
              </p:nvCxnSpPr>
              <p:spPr>
                <a:xfrm>
                  <a:off x="3021088" y="5572804"/>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90" name="组合 689"/>
                <p:cNvGrpSpPr/>
                <p:nvPr/>
              </p:nvGrpSpPr>
              <p:grpSpPr>
                <a:xfrm>
                  <a:off x="3594722" y="5343353"/>
                  <a:ext cx="629273" cy="342302"/>
                  <a:chOff x="6829605" y="5135631"/>
                  <a:chExt cx="629273" cy="342302"/>
                </a:xfrm>
              </p:grpSpPr>
              <p:sp>
                <p:nvSpPr>
                  <p:cNvPr id="694" name="云形 693"/>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文本框 694"/>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691" name="圆柱形 690"/>
                <p:cNvSpPr/>
                <p:nvPr/>
              </p:nvSpPr>
              <p:spPr>
                <a:xfrm>
                  <a:off x="4620483" y="4870389"/>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2" name="右大括号 691"/>
                <p:cNvSpPr/>
                <p:nvPr/>
              </p:nvSpPr>
              <p:spPr>
                <a:xfrm rot="5400000" flipV="1">
                  <a:off x="3872034" y="4896781"/>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3" name="文本框 692"/>
                <p:cNvSpPr txBox="1"/>
                <p:nvPr/>
              </p:nvSpPr>
              <p:spPr>
                <a:xfrm>
                  <a:off x="3673911" y="5900422"/>
                  <a:ext cx="574934" cy="276999"/>
                </a:xfrm>
                <a:prstGeom prst="rect">
                  <a:avLst/>
                </a:prstGeom>
                <a:noFill/>
              </p:spPr>
              <p:txBody>
                <a:bodyPr wrap="square" rtlCol="0">
                  <a:spAutoFit/>
                </a:bodyPr>
                <a:lstStyle/>
                <a:p>
                  <a:pPr algn="ctr"/>
                  <a:r>
                    <a:rPr lang="en-US" altLang="zh-CN" sz="1200" dirty="0" smtClean="0"/>
                    <a:t>Pair</a:t>
                  </a:r>
                  <a:endParaRPr lang="zh-CN" altLang="en-US" sz="1200" dirty="0"/>
                </a:p>
              </p:txBody>
            </p:sp>
          </p:grpSp>
          <p:cxnSp>
            <p:nvCxnSpPr>
              <p:cNvPr id="684" name="曲线连接符 683"/>
              <p:cNvCxnSpPr/>
              <p:nvPr/>
            </p:nvCxnSpPr>
            <p:spPr>
              <a:xfrm rot="16200000" flipH="1">
                <a:off x="8480728" y="822572"/>
                <a:ext cx="9634" cy="1898723"/>
              </a:xfrm>
              <a:prstGeom prst="curvedConnector3">
                <a:avLst>
                  <a:gd name="adj1" fmla="val -2197104"/>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1153345" y="4218917"/>
            <a:ext cx="4317180" cy="1512933"/>
            <a:chOff x="1304830" y="4399789"/>
            <a:chExt cx="4317180" cy="1512933"/>
          </a:xfrm>
        </p:grpSpPr>
        <p:sp>
          <p:nvSpPr>
            <p:cNvPr id="15" name="矩形 14"/>
            <p:cNvSpPr/>
            <p:nvPr/>
          </p:nvSpPr>
          <p:spPr>
            <a:xfrm>
              <a:off x="2866249" y="4645790"/>
              <a:ext cx="1377300" cy="461665"/>
            </a:xfrm>
            <a:prstGeom prst="rect">
              <a:avLst/>
            </a:prstGeom>
            <a:solidFill>
              <a:schemeClr val="bg1"/>
            </a:solidFill>
          </p:spPr>
          <p:txBody>
            <a:bodyPr wrap="none">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L</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ink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1304830" y="4439473"/>
              <a:ext cx="1082348" cy="276999"/>
            </a:xfrm>
            <a:prstGeom prst="rect">
              <a:avLst/>
            </a:prstGeom>
            <a:solidFill>
              <a:schemeClr val="bg1"/>
            </a:solidFill>
          </p:spPr>
          <p:txBody>
            <a:bodyPr wrap="none">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a:t>
              </a:r>
            </a:p>
          </p:txBody>
        </p:sp>
        <p:sp>
          <p:nvSpPr>
            <p:cNvPr id="17" name="矩形 16"/>
            <p:cNvSpPr/>
            <p:nvPr/>
          </p:nvSpPr>
          <p:spPr>
            <a:xfrm>
              <a:off x="4363332" y="4399789"/>
              <a:ext cx="1258678" cy="276999"/>
            </a:xfrm>
            <a:prstGeom prst="rect">
              <a:avLst/>
            </a:prstGeom>
            <a:solidFill>
              <a:schemeClr val="bg1"/>
            </a:solidFill>
          </p:spPr>
          <p:txBody>
            <a:bodyPr wrap="none">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Secondary LUN</a:t>
              </a:r>
            </a:p>
          </p:txBody>
        </p:sp>
        <p:grpSp>
          <p:nvGrpSpPr>
            <p:cNvPr id="810" name="组合 809"/>
            <p:cNvGrpSpPr/>
            <p:nvPr/>
          </p:nvGrpSpPr>
          <p:grpSpPr>
            <a:xfrm>
              <a:off x="1991088" y="4605690"/>
              <a:ext cx="3152773" cy="1307032"/>
              <a:chOff x="6494693" y="4495012"/>
              <a:chExt cx="3152773" cy="1307032"/>
            </a:xfrm>
          </p:grpSpPr>
          <p:cxnSp>
            <p:nvCxnSpPr>
              <p:cNvPr id="811" name="直接连接符 810"/>
              <p:cNvCxnSpPr/>
              <p:nvPr/>
            </p:nvCxnSpPr>
            <p:spPr>
              <a:xfrm>
                <a:off x="7137053" y="5132331"/>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12" name="组合 811"/>
              <p:cNvGrpSpPr/>
              <p:nvPr/>
            </p:nvGrpSpPr>
            <p:grpSpPr bwMode="gray">
              <a:xfrm>
                <a:off x="6494693" y="4743949"/>
                <a:ext cx="636096" cy="590664"/>
                <a:chOff x="3155364" y="4938258"/>
                <a:chExt cx="1008000" cy="936005"/>
              </a:xfrm>
            </p:grpSpPr>
            <p:sp>
              <p:nvSpPr>
                <p:cNvPr id="879" name="矩形 878"/>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80" name="组合 879"/>
                <p:cNvGrpSpPr/>
                <p:nvPr/>
              </p:nvGrpSpPr>
              <p:grpSpPr bwMode="gray">
                <a:xfrm>
                  <a:off x="3227770" y="4985410"/>
                  <a:ext cx="264764" cy="97178"/>
                  <a:chOff x="4550262" y="3256156"/>
                  <a:chExt cx="769434" cy="230706"/>
                </a:xfrm>
              </p:grpSpPr>
              <p:sp>
                <p:nvSpPr>
                  <p:cNvPr id="934" name="矩形 93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5" name="直接连接符 93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1" name="组合 880"/>
                <p:cNvGrpSpPr/>
                <p:nvPr/>
              </p:nvGrpSpPr>
              <p:grpSpPr bwMode="gray">
                <a:xfrm>
                  <a:off x="3526982" y="4985410"/>
                  <a:ext cx="264764" cy="97178"/>
                  <a:chOff x="4550262" y="3256156"/>
                  <a:chExt cx="769434" cy="230706"/>
                </a:xfrm>
              </p:grpSpPr>
              <p:sp>
                <p:nvSpPr>
                  <p:cNvPr id="932" name="矩形 93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3" name="直接连接符 93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2" name="组合 881"/>
                <p:cNvGrpSpPr/>
                <p:nvPr/>
              </p:nvGrpSpPr>
              <p:grpSpPr bwMode="gray">
                <a:xfrm>
                  <a:off x="3826195" y="4985410"/>
                  <a:ext cx="264764" cy="97178"/>
                  <a:chOff x="4550262" y="3256156"/>
                  <a:chExt cx="769434" cy="230706"/>
                </a:xfrm>
              </p:grpSpPr>
              <p:sp>
                <p:nvSpPr>
                  <p:cNvPr id="930" name="矩形 92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1" name="直接连接符 93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3" name="组合 882"/>
                <p:cNvGrpSpPr/>
                <p:nvPr/>
              </p:nvGrpSpPr>
              <p:grpSpPr bwMode="gray">
                <a:xfrm>
                  <a:off x="3227770" y="5096666"/>
                  <a:ext cx="264764" cy="97178"/>
                  <a:chOff x="4550262" y="3256156"/>
                  <a:chExt cx="769434" cy="230706"/>
                </a:xfrm>
              </p:grpSpPr>
              <p:sp>
                <p:nvSpPr>
                  <p:cNvPr id="928" name="矩形 92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9" name="直接连接符 92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4" name="组合 883"/>
                <p:cNvGrpSpPr/>
                <p:nvPr/>
              </p:nvGrpSpPr>
              <p:grpSpPr bwMode="gray">
                <a:xfrm>
                  <a:off x="3526982" y="5096666"/>
                  <a:ext cx="264764" cy="97178"/>
                  <a:chOff x="4550262" y="3256156"/>
                  <a:chExt cx="769434" cy="230706"/>
                </a:xfrm>
              </p:grpSpPr>
              <p:sp>
                <p:nvSpPr>
                  <p:cNvPr id="926" name="矩形 92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7" name="直接连接符 92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5" name="组合 884"/>
                <p:cNvGrpSpPr/>
                <p:nvPr/>
              </p:nvGrpSpPr>
              <p:grpSpPr bwMode="gray">
                <a:xfrm>
                  <a:off x="3826195" y="5096666"/>
                  <a:ext cx="264764" cy="97178"/>
                  <a:chOff x="4550262" y="3256156"/>
                  <a:chExt cx="769434" cy="230706"/>
                </a:xfrm>
              </p:grpSpPr>
              <p:sp>
                <p:nvSpPr>
                  <p:cNvPr id="924" name="矩形 92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5" name="直接连接符 92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86" name="矩形 885"/>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87" name="组合 886"/>
                <p:cNvGrpSpPr/>
                <p:nvPr/>
              </p:nvGrpSpPr>
              <p:grpSpPr bwMode="gray">
                <a:xfrm>
                  <a:off x="3227770" y="5303103"/>
                  <a:ext cx="264764" cy="97178"/>
                  <a:chOff x="4550262" y="3256156"/>
                  <a:chExt cx="769434" cy="230706"/>
                </a:xfrm>
              </p:grpSpPr>
              <p:sp>
                <p:nvSpPr>
                  <p:cNvPr id="922" name="矩形 92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3" name="直接连接符 92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8" name="组合 887"/>
                <p:cNvGrpSpPr/>
                <p:nvPr/>
              </p:nvGrpSpPr>
              <p:grpSpPr bwMode="gray">
                <a:xfrm>
                  <a:off x="3526982" y="5303103"/>
                  <a:ext cx="264764" cy="97178"/>
                  <a:chOff x="4550262" y="3256156"/>
                  <a:chExt cx="769434" cy="230706"/>
                </a:xfrm>
              </p:grpSpPr>
              <p:sp>
                <p:nvSpPr>
                  <p:cNvPr id="920" name="矩形 91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21" name="直接连接符 92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89" name="组合 888"/>
                <p:cNvGrpSpPr/>
                <p:nvPr/>
              </p:nvGrpSpPr>
              <p:grpSpPr bwMode="gray">
                <a:xfrm>
                  <a:off x="3826195" y="5303103"/>
                  <a:ext cx="264764" cy="97178"/>
                  <a:chOff x="4550262" y="3256156"/>
                  <a:chExt cx="769434" cy="230706"/>
                </a:xfrm>
              </p:grpSpPr>
              <p:sp>
                <p:nvSpPr>
                  <p:cNvPr id="918" name="矩形 91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9" name="直接连接符 91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0" name="组合 889"/>
                <p:cNvGrpSpPr/>
                <p:nvPr/>
              </p:nvGrpSpPr>
              <p:grpSpPr bwMode="gray">
                <a:xfrm>
                  <a:off x="3227770" y="5414359"/>
                  <a:ext cx="264764" cy="97178"/>
                  <a:chOff x="4550262" y="3256156"/>
                  <a:chExt cx="769434" cy="230706"/>
                </a:xfrm>
              </p:grpSpPr>
              <p:sp>
                <p:nvSpPr>
                  <p:cNvPr id="916" name="矩形 91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7" name="直接连接符 91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1" name="组合 890"/>
                <p:cNvGrpSpPr/>
                <p:nvPr/>
              </p:nvGrpSpPr>
              <p:grpSpPr bwMode="gray">
                <a:xfrm>
                  <a:off x="3526982" y="5414359"/>
                  <a:ext cx="264764" cy="97178"/>
                  <a:chOff x="4550262" y="3256156"/>
                  <a:chExt cx="769434" cy="230706"/>
                </a:xfrm>
              </p:grpSpPr>
              <p:sp>
                <p:nvSpPr>
                  <p:cNvPr id="914" name="矩形 91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5" name="直接连接符 91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2" name="组合 891"/>
                <p:cNvGrpSpPr/>
                <p:nvPr/>
              </p:nvGrpSpPr>
              <p:grpSpPr bwMode="gray">
                <a:xfrm>
                  <a:off x="3826195" y="5414359"/>
                  <a:ext cx="264764" cy="97178"/>
                  <a:chOff x="4550262" y="3256156"/>
                  <a:chExt cx="769434" cy="230706"/>
                </a:xfrm>
              </p:grpSpPr>
              <p:sp>
                <p:nvSpPr>
                  <p:cNvPr id="912" name="矩形 91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3" name="直接连接符 91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93" name="矩形 892"/>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94" name="组合 893"/>
                <p:cNvGrpSpPr/>
                <p:nvPr/>
              </p:nvGrpSpPr>
              <p:grpSpPr bwMode="gray">
                <a:xfrm>
                  <a:off x="3227770" y="5620800"/>
                  <a:ext cx="264764" cy="97178"/>
                  <a:chOff x="4550262" y="3256156"/>
                  <a:chExt cx="769434" cy="230706"/>
                </a:xfrm>
              </p:grpSpPr>
              <p:sp>
                <p:nvSpPr>
                  <p:cNvPr id="910" name="矩形 90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11" name="直接连接符 91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5" name="组合 894"/>
                <p:cNvGrpSpPr/>
                <p:nvPr/>
              </p:nvGrpSpPr>
              <p:grpSpPr bwMode="gray">
                <a:xfrm>
                  <a:off x="3526982" y="5620800"/>
                  <a:ext cx="264764" cy="97178"/>
                  <a:chOff x="4550262" y="3256156"/>
                  <a:chExt cx="769434" cy="230706"/>
                </a:xfrm>
              </p:grpSpPr>
              <p:sp>
                <p:nvSpPr>
                  <p:cNvPr id="908" name="矩形 9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9" name="直接连接符 9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6" name="组合 895"/>
                <p:cNvGrpSpPr/>
                <p:nvPr/>
              </p:nvGrpSpPr>
              <p:grpSpPr bwMode="gray">
                <a:xfrm>
                  <a:off x="3826195" y="5620800"/>
                  <a:ext cx="264764" cy="97178"/>
                  <a:chOff x="4550262" y="3256156"/>
                  <a:chExt cx="769434" cy="230706"/>
                </a:xfrm>
              </p:grpSpPr>
              <p:sp>
                <p:nvSpPr>
                  <p:cNvPr id="906" name="矩形 9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7" name="直接连接符 9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7" name="组合 896"/>
                <p:cNvGrpSpPr/>
                <p:nvPr/>
              </p:nvGrpSpPr>
              <p:grpSpPr bwMode="gray">
                <a:xfrm>
                  <a:off x="3227770" y="5732056"/>
                  <a:ext cx="264764" cy="97178"/>
                  <a:chOff x="4550262" y="3256156"/>
                  <a:chExt cx="769434" cy="230706"/>
                </a:xfrm>
              </p:grpSpPr>
              <p:sp>
                <p:nvSpPr>
                  <p:cNvPr id="904" name="矩形 9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5" name="直接连接符 9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8" name="组合 897"/>
                <p:cNvGrpSpPr/>
                <p:nvPr/>
              </p:nvGrpSpPr>
              <p:grpSpPr bwMode="gray">
                <a:xfrm>
                  <a:off x="3526982" y="5732056"/>
                  <a:ext cx="264764" cy="97178"/>
                  <a:chOff x="4550262" y="3256156"/>
                  <a:chExt cx="769434" cy="230706"/>
                </a:xfrm>
              </p:grpSpPr>
              <p:sp>
                <p:nvSpPr>
                  <p:cNvPr id="902" name="矩形 9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3" name="直接连接符 9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99" name="组合 898"/>
                <p:cNvGrpSpPr/>
                <p:nvPr/>
              </p:nvGrpSpPr>
              <p:grpSpPr bwMode="gray">
                <a:xfrm>
                  <a:off x="3826195" y="5732056"/>
                  <a:ext cx="264764" cy="97178"/>
                  <a:chOff x="4550262" y="3256156"/>
                  <a:chExt cx="769434" cy="230706"/>
                </a:xfrm>
              </p:grpSpPr>
              <p:sp>
                <p:nvSpPr>
                  <p:cNvPr id="900" name="矩形 8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1" name="直接连接符 9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813" name="组合 812"/>
              <p:cNvGrpSpPr/>
              <p:nvPr/>
            </p:nvGrpSpPr>
            <p:grpSpPr bwMode="gray">
              <a:xfrm>
                <a:off x="9011370" y="4761219"/>
                <a:ext cx="636096" cy="590664"/>
                <a:chOff x="3155364" y="4938258"/>
                <a:chExt cx="1008000" cy="936005"/>
              </a:xfrm>
            </p:grpSpPr>
            <p:sp>
              <p:nvSpPr>
                <p:cNvPr id="822" name="矩形 821"/>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23" name="组合 822"/>
                <p:cNvGrpSpPr/>
                <p:nvPr/>
              </p:nvGrpSpPr>
              <p:grpSpPr bwMode="gray">
                <a:xfrm>
                  <a:off x="3227770" y="4985410"/>
                  <a:ext cx="264764" cy="97178"/>
                  <a:chOff x="4550262" y="3256156"/>
                  <a:chExt cx="769434" cy="230706"/>
                </a:xfrm>
              </p:grpSpPr>
              <p:sp>
                <p:nvSpPr>
                  <p:cNvPr id="877" name="矩形 87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8" name="直接连接符 87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4" name="组合 823"/>
                <p:cNvGrpSpPr/>
                <p:nvPr/>
              </p:nvGrpSpPr>
              <p:grpSpPr bwMode="gray">
                <a:xfrm>
                  <a:off x="3526982" y="4985410"/>
                  <a:ext cx="264764" cy="97178"/>
                  <a:chOff x="4550262" y="3256156"/>
                  <a:chExt cx="769434" cy="230706"/>
                </a:xfrm>
              </p:grpSpPr>
              <p:sp>
                <p:nvSpPr>
                  <p:cNvPr id="875" name="矩形 87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6" name="直接连接符 87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5" name="组合 824"/>
                <p:cNvGrpSpPr/>
                <p:nvPr/>
              </p:nvGrpSpPr>
              <p:grpSpPr bwMode="gray">
                <a:xfrm>
                  <a:off x="3826195" y="4985410"/>
                  <a:ext cx="264764" cy="97178"/>
                  <a:chOff x="4550262" y="3256156"/>
                  <a:chExt cx="769434" cy="230706"/>
                </a:xfrm>
              </p:grpSpPr>
              <p:sp>
                <p:nvSpPr>
                  <p:cNvPr id="873" name="矩形 87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4" name="直接连接符 87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6" name="组合 825"/>
                <p:cNvGrpSpPr/>
                <p:nvPr/>
              </p:nvGrpSpPr>
              <p:grpSpPr bwMode="gray">
                <a:xfrm>
                  <a:off x="3227770" y="5096666"/>
                  <a:ext cx="264764" cy="97178"/>
                  <a:chOff x="4550262" y="3256156"/>
                  <a:chExt cx="769434" cy="230706"/>
                </a:xfrm>
              </p:grpSpPr>
              <p:sp>
                <p:nvSpPr>
                  <p:cNvPr id="871" name="矩形 87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2" name="直接连接符 87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7" name="组合 826"/>
                <p:cNvGrpSpPr/>
                <p:nvPr/>
              </p:nvGrpSpPr>
              <p:grpSpPr bwMode="gray">
                <a:xfrm>
                  <a:off x="3526982" y="5096666"/>
                  <a:ext cx="264764" cy="97178"/>
                  <a:chOff x="4550262" y="3256156"/>
                  <a:chExt cx="769434" cy="230706"/>
                </a:xfrm>
              </p:grpSpPr>
              <p:sp>
                <p:nvSpPr>
                  <p:cNvPr id="869" name="矩形 86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0" name="直接连接符 86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28" name="组合 827"/>
                <p:cNvGrpSpPr/>
                <p:nvPr/>
              </p:nvGrpSpPr>
              <p:grpSpPr bwMode="gray">
                <a:xfrm>
                  <a:off x="3826195" y="5096666"/>
                  <a:ext cx="264764" cy="97178"/>
                  <a:chOff x="4550262" y="3256156"/>
                  <a:chExt cx="769434" cy="230706"/>
                </a:xfrm>
              </p:grpSpPr>
              <p:sp>
                <p:nvSpPr>
                  <p:cNvPr id="867" name="矩形 86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8" name="直接连接符 86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29" name="矩形 828"/>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30" name="组合 829"/>
                <p:cNvGrpSpPr/>
                <p:nvPr/>
              </p:nvGrpSpPr>
              <p:grpSpPr bwMode="gray">
                <a:xfrm>
                  <a:off x="3227770" y="5303103"/>
                  <a:ext cx="264764" cy="97178"/>
                  <a:chOff x="4550262" y="3256156"/>
                  <a:chExt cx="769434" cy="230706"/>
                </a:xfrm>
              </p:grpSpPr>
              <p:sp>
                <p:nvSpPr>
                  <p:cNvPr id="865" name="矩形 86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6" name="直接连接符 86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1" name="组合 830"/>
                <p:cNvGrpSpPr/>
                <p:nvPr/>
              </p:nvGrpSpPr>
              <p:grpSpPr bwMode="gray">
                <a:xfrm>
                  <a:off x="3526982" y="5303103"/>
                  <a:ext cx="264764" cy="97178"/>
                  <a:chOff x="4550262" y="3256156"/>
                  <a:chExt cx="769434" cy="230706"/>
                </a:xfrm>
              </p:grpSpPr>
              <p:sp>
                <p:nvSpPr>
                  <p:cNvPr id="863" name="矩形 8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4" name="直接连接符 8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2" name="组合 831"/>
                <p:cNvGrpSpPr/>
                <p:nvPr/>
              </p:nvGrpSpPr>
              <p:grpSpPr bwMode="gray">
                <a:xfrm>
                  <a:off x="3826195" y="5303103"/>
                  <a:ext cx="264764" cy="97178"/>
                  <a:chOff x="4550262" y="3256156"/>
                  <a:chExt cx="769434" cy="230706"/>
                </a:xfrm>
              </p:grpSpPr>
              <p:sp>
                <p:nvSpPr>
                  <p:cNvPr id="861" name="矩形 8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2" name="直接连接符 8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3" name="组合 832"/>
                <p:cNvGrpSpPr/>
                <p:nvPr/>
              </p:nvGrpSpPr>
              <p:grpSpPr bwMode="gray">
                <a:xfrm>
                  <a:off x="3227770" y="5414359"/>
                  <a:ext cx="264764" cy="97178"/>
                  <a:chOff x="4550262" y="3256156"/>
                  <a:chExt cx="769434" cy="230706"/>
                </a:xfrm>
              </p:grpSpPr>
              <p:sp>
                <p:nvSpPr>
                  <p:cNvPr id="859" name="矩形 8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60" name="直接连接符 8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4" name="组合 833"/>
                <p:cNvGrpSpPr/>
                <p:nvPr/>
              </p:nvGrpSpPr>
              <p:grpSpPr bwMode="gray">
                <a:xfrm>
                  <a:off x="3526982" y="5414359"/>
                  <a:ext cx="264764" cy="97178"/>
                  <a:chOff x="4550262" y="3256156"/>
                  <a:chExt cx="769434" cy="230706"/>
                </a:xfrm>
              </p:grpSpPr>
              <p:sp>
                <p:nvSpPr>
                  <p:cNvPr id="857" name="矩形 8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8" name="直接连接符 8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5" name="组合 834"/>
                <p:cNvGrpSpPr/>
                <p:nvPr/>
              </p:nvGrpSpPr>
              <p:grpSpPr bwMode="gray">
                <a:xfrm>
                  <a:off x="3826195" y="5414359"/>
                  <a:ext cx="264764" cy="97178"/>
                  <a:chOff x="4550262" y="3256156"/>
                  <a:chExt cx="769434" cy="230706"/>
                </a:xfrm>
              </p:grpSpPr>
              <p:sp>
                <p:nvSpPr>
                  <p:cNvPr id="855" name="矩形 8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6" name="直接连接符 8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36" name="矩形 835"/>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37" name="组合 836"/>
                <p:cNvGrpSpPr/>
                <p:nvPr/>
              </p:nvGrpSpPr>
              <p:grpSpPr bwMode="gray">
                <a:xfrm>
                  <a:off x="3227770" y="5620800"/>
                  <a:ext cx="264764" cy="97178"/>
                  <a:chOff x="4550262" y="3256156"/>
                  <a:chExt cx="769434" cy="230706"/>
                </a:xfrm>
              </p:grpSpPr>
              <p:sp>
                <p:nvSpPr>
                  <p:cNvPr id="853" name="矩形 8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4" name="直接连接符 8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8" name="组合 837"/>
                <p:cNvGrpSpPr/>
                <p:nvPr/>
              </p:nvGrpSpPr>
              <p:grpSpPr bwMode="gray">
                <a:xfrm>
                  <a:off x="3526982" y="5620800"/>
                  <a:ext cx="264764" cy="97178"/>
                  <a:chOff x="4550262" y="3256156"/>
                  <a:chExt cx="769434" cy="230706"/>
                </a:xfrm>
              </p:grpSpPr>
              <p:sp>
                <p:nvSpPr>
                  <p:cNvPr id="851" name="矩形 8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2" name="直接连接符 8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39" name="组合 838"/>
                <p:cNvGrpSpPr/>
                <p:nvPr/>
              </p:nvGrpSpPr>
              <p:grpSpPr bwMode="gray">
                <a:xfrm>
                  <a:off x="3826195" y="5620800"/>
                  <a:ext cx="264764" cy="97178"/>
                  <a:chOff x="4550262" y="3256156"/>
                  <a:chExt cx="769434" cy="230706"/>
                </a:xfrm>
              </p:grpSpPr>
              <p:sp>
                <p:nvSpPr>
                  <p:cNvPr id="849" name="矩形 8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50" name="直接连接符 8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40" name="组合 839"/>
                <p:cNvGrpSpPr/>
                <p:nvPr/>
              </p:nvGrpSpPr>
              <p:grpSpPr bwMode="gray">
                <a:xfrm>
                  <a:off x="3227770" y="5732056"/>
                  <a:ext cx="264764" cy="97178"/>
                  <a:chOff x="4550262" y="3256156"/>
                  <a:chExt cx="769434" cy="230706"/>
                </a:xfrm>
              </p:grpSpPr>
              <p:sp>
                <p:nvSpPr>
                  <p:cNvPr id="847" name="矩形 8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48" name="直接连接符 8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41" name="组合 840"/>
                <p:cNvGrpSpPr/>
                <p:nvPr/>
              </p:nvGrpSpPr>
              <p:grpSpPr bwMode="gray">
                <a:xfrm>
                  <a:off x="3526982" y="5732056"/>
                  <a:ext cx="264764" cy="97178"/>
                  <a:chOff x="4550262" y="3256156"/>
                  <a:chExt cx="769434" cy="230706"/>
                </a:xfrm>
              </p:grpSpPr>
              <p:sp>
                <p:nvSpPr>
                  <p:cNvPr id="845" name="矩形 8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46" name="直接连接符 8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42" name="组合 841"/>
                <p:cNvGrpSpPr/>
                <p:nvPr/>
              </p:nvGrpSpPr>
              <p:grpSpPr bwMode="gray">
                <a:xfrm>
                  <a:off x="3826195" y="5732056"/>
                  <a:ext cx="264764" cy="97178"/>
                  <a:chOff x="4550262" y="3256156"/>
                  <a:chExt cx="769434" cy="230706"/>
                </a:xfrm>
              </p:grpSpPr>
              <p:sp>
                <p:nvSpPr>
                  <p:cNvPr id="843" name="矩形 8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44" name="直接连接符 8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814" name="圆柱形 813"/>
              <p:cNvSpPr/>
              <p:nvPr/>
            </p:nvSpPr>
            <p:spPr>
              <a:xfrm>
                <a:off x="8728944" y="4530047"/>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15" name="直接连接符 814"/>
              <p:cNvCxnSpPr/>
              <p:nvPr/>
            </p:nvCxnSpPr>
            <p:spPr>
              <a:xfrm>
                <a:off x="7130789" y="5197427"/>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16" name="组合 815"/>
              <p:cNvGrpSpPr/>
              <p:nvPr/>
            </p:nvGrpSpPr>
            <p:grpSpPr>
              <a:xfrm>
                <a:off x="7704423" y="4967976"/>
                <a:ext cx="629273" cy="342302"/>
                <a:chOff x="6829605" y="5135631"/>
                <a:chExt cx="629273" cy="342302"/>
              </a:xfrm>
            </p:grpSpPr>
            <p:sp>
              <p:nvSpPr>
                <p:cNvPr id="820" name="云形 819"/>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1" name="文本框 820"/>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817" name="圆柱形 816"/>
              <p:cNvSpPr/>
              <p:nvPr/>
            </p:nvSpPr>
            <p:spPr>
              <a:xfrm>
                <a:off x="6779477" y="449501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8" name="右大括号 817"/>
              <p:cNvSpPr/>
              <p:nvPr/>
            </p:nvSpPr>
            <p:spPr>
              <a:xfrm rot="5400000" flipV="1">
                <a:off x="7981735" y="4521404"/>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19" name="文本框 818"/>
              <p:cNvSpPr txBox="1"/>
              <p:nvPr/>
            </p:nvSpPr>
            <p:spPr>
              <a:xfrm>
                <a:off x="7783612" y="5525045"/>
                <a:ext cx="574934" cy="276999"/>
              </a:xfrm>
              <a:prstGeom prst="rect">
                <a:avLst/>
              </a:prstGeom>
              <a:noFill/>
            </p:spPr>
            <p:txBody>
              <a:bodyPr wrap="square" rtlCol="0">
                <a:spAutoFit/>
              </a:bodyPr>
              <a:lstStyle/>
              <a:p>
                <a:pPr algn="ctr"/>
                <a:r>
                  <a:rPr lang="en-US" altLang="zh-CN" sz="1200" dirty="0" smtClean="0"/>
                  <a:t>Pair</a:t>
                </a:r>
                <a:endParaRPr lang="zh-CN" altLang="en-US" sz="1200" dirty="0"/>
              </a:p>
            </p:txBody>
          </p:sp>
        </p:grpSp>
      </p:grpSp>
      <p:grpSp>
        <p:nvGrpSpPr>
          <p:cNvPr id="6" name="组合 5"/>
          <p:cNvGrpSpPr/>
          <p:nvPr/>
        </p:nvGrpSpPr>
        <p:grpSpPr>
          <a:xfrm>
            <a:off x="6666291" y="4302888"/>
            <a:ext cx="4362299" cy="1480749"/>
            <a:chOff x="6729803" y="4449758"/>
            <a:chExt cx="4362299" cy="1480749"/>
          </a:xfrm>
        </p:grpSpPr>
        <p:sp>
          <p:nvSpPr>
            <p:cNvPr id="19" name="矩形 18"/>
            <p:cNvSpPr/>
            <p:nvPr/>
          </p:nvSpPr>
          <p:spPr>
            <a:xfrm>
              <a:off x="6729803" y="4449758"/>
              <a:ext cx="1082348" cy="171683"/>
            </a:xfrm>
            <a:prstGeom prst="rect">
              <a:avLst/>
            </a:prstGeom>
            <a:solidFill>
              <a:schemeClr val="bg1"/>
            </a:solidFill>
          </p:spPr>
          <p:txBody>
            <a:bodyPr wrap="none" anchor="ctr">
              <a:no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a:t>
              </a:r>
            </a:p>
          </p:txBody>
        </p:sp>
        <p:sp>
          <p:nvSpPr>
            <p:cNvPr id="20" name="矩形 19"/>
            <p:cNvSpPr/>
            <p:nvPr/>
          </p:nvSpPr>
          <p:spPr>
            <a:xfrm>
              <a:off x="9833424" y="4456618"/>
              <a:ext cx="1258678" cy="171683"/>
            </a:xfrm>
            <a:prstGeom prst="rect">
              <a:avLst/>
            </a:prstGeom>
            <a:solidFill>
              <a:schemeClr val="bg1"/>
            </a:solidFill>
          </p:spPr>
          <p:txBody>
            <a:bodyPr wrap="none" anchor="ctr">
              <a:no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Secondary LUN</a:t>
              </a:r>
            </a:p>
          </p:txBody>
        </p:sp>
        <p:grpSp>
          <p:nvGrpSpPr>
            <p:cNvPr id="937" name="组合 936"/>
            <p:cNvGrpSpPr/>
            <p:nvPr/>
          </p:nvGrpSpPr>
          <p:grpSpPr>
            <a:xfrm>
              <a:off x="7271055" y="4460193"/>
              <a:ext cx="3152773" cy="1470314"/>
              <a:chOff x="6892088" y="3954546"/>
              <a:chExt cx="3152773" cy="1470314"/>
            </a:xfrm>
          </p:grpSpPr>
          <p:grpSp>
            <p:nvGrpSpPr>
              <p:cNvPr id="938" name="组合 937"/>
              <p:cNvGrpSpPr/>
              <p:nvPr/>
            </p:nvGrpSpPr>
            <p:grpSpPr>
              <a:xfrm>
                <a:off x="6892088" y="4117828"/>
                <a:ext cx="3152773" cy="1307032"/>
                <a:chOff x="6494693" y="4495012"/>
                <a:chExt cx="3152773" cy="1307032"/>
              </a:xfrm>
            </p:grpSpPr>
            <p:cxnSp>
              <p:nvCxnSpPr>
                <p:cNvPr id="940" name="直接连接符 939"/>
                <p:cNvCxnSpPr/>
                <p:nvPr/>
              </p:nvCxnSpPr>
              <p:spPr>
                <a:xfrm>
                  <a:off x="7137053" y="5132331"/>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41" name="组合 940"/>
                <p:cNvGrpSpPr/>
                <p:nvPr/>
              </p:nvGrpSpPr>
              <p:grpSpPr bwMode="gray">
                <a:xfrm>
                  <a:off x="6494693" y="4743949"/>
                  <a:ext cx="636096" cy="590664"/>
                  <a:chOff x="3155364" y="4938258"/>
                  <a:chExt cx="1008000" cy="936005"/>
                </a:xfrm>
              </p:grpSpPr>
              <p:sp>
                <p:nvSpPr>
                  <p:cNvPr id="1008" name="矩形 1007"/>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09" name="组合 1008"/>
                  <p:cNvGrpSpPr/>
                  <p:nvPr/>
                </p:nvGrpSpPr>
                <p:grpSpPr bwMode="gray">
                  <a:xfrm>
                    <a:off x="3227770" y="4985410"/>
                    <a:ext cx="264764" cy="97178"/>
                    <a:chOff x="4550262" y="3256156"/>
                    <a:chExt cx="769434" cy="230706"/>
                  </a:xfrm>
                </p:grpSpPr>
                <p:sp>
                  <p:nvSpPr>
                    <p:cNvPr id="1063" name="矩形 10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4" name="直接连接符 10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0" name="组合 1009"/>
                  <p:cNvGrpSpPr/>
                  <p:nvPr/>
                </p:nvGrpSpPr>
                <p:grpSpPr bwMode="gray">
                  <a:xfrm>
                    <a:off x="3526982" y="4985410"/>
                    <a:ext cx="264764" cy="97178"/>
                    <a:chOff x="4550262" y="3256156"/>
                    <a:chExt cx="769434" cy="230706"/>
                  </a:xfrm>
                </p:grpSpPr>
                <p:sp>
                  <p:nvSpPr>
                    <p:cNvPr id="1061" name="矩形 10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2" name="直接连接符 10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1" name="组合 1010"/>
                  <p:cNvGrpSpPr/>
                  <p:nvPr/>
                </p:nvGrpSpPr>
                <p:grpSpPr bwMode="gray">
                  <a:xfrm>
                    <a:off x="3826195" y="4985410"/>
                    <a:ext cx="264764" cy="97178"/>
                    <a:chOff x="4550262" y="3256156"/>
                    <a:chExt cx="769434" cy="230706"/>
                  </a:xfrm>
                </p:grpSpPr>
                <p:sp>
                  <p:nvSpPr>
                    <p:cNvPr id="1059" name="矩形 10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0" name="直接连接符 10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2" name="组合 1011"/>
                  <p:cNvGrpSpPr/>
                  <p:nvPr/>
                </p:nvGrpSpPr>
                <p:grpSpPr bwMode="gray">
                  <a:xfrm>
                    <a:off x="3227770" y="5096666"/>
                    <a:ext cx="264764" cy="97178"/>
                    <a:chOff x="4550262" y="3256156"/>
                    <a:chExt cx="769434" cy="230706"/>
                  </a:xfrm>
                </p:grpSpPr>
                <p:sp>
                  <p:nvSpPr>
                    <p:cNvPr id="1057" name="矩形 10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8" name="直接连接符 10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3" name="组合 1012"/>
                  <p:cNvGrpSpPr/>
                  <p:nvPr/>
                </p:nvGrpSpPr>
                <p:grpSpPr bwMode="gray">
                  <a:xfrm>
                    <a:off x="3526982" y="5096666"/>
                    <a:ext cx="264764" cy="97178"/>
                    <a:chOff x="4550262" y="3256156"/>
                    <a:chExt cx="769434" cy="230706"/>
                  </a:xfrm>
                </p:grpSpPr>
                <p:sp>
                  <p:nvSpPr>
                    <p:cNvPr id="1055" name="矩形 10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6" name="直接连接符 10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4" name="组合 1013"/>
                  <p:cNvGrpSpPr/>
                  <p:nvPr/>
                </p:nvGrpSpPr>
                <p:grpSpPr bwMode="gray">
                  <a:xfrm>
                    <a:off x="3826195" y="5096666"/>
                    <a:ext cx="264764" cy="97178"/>
                    <a:chOff x="4550262" y="3256156"/>
                    <a:chExt cx="769434" cy="230706"/>
                  </a:xfrm>
                </p:grpSpPr>
                <p:sp>
                  <p:nvSpPr>
                    <p:cNvPr id="1053" name="矩形 10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4" name="直接连接符 10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15" name="矩形 1014"/>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16" name="组合 1015"/>
                  <p:cNvGrpSpPr/>
                  <p:nvPr/>
                </p:nvGrpSpPr>
                <p:grpSpPr bwMode="gray">
                  <a:xfrm>
                    <a:off x="3227770" y="5303103"/>
                    <a:ext cx="264764" cy="97178"/>
                    <a:chOff x="4550262" y="3256156"/>
                    <a:chExt cx="769434" cy="230706"/>
                  </a:xfrm>
                </p:grpSpPr>
                <p:sp>
                  <p:nvSpPr>
                    <p:cNvPr id="1051" name="矩形 10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2" name="直接连接符 10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7" name="组合 1016"/>
                  <p:cNvGrpSpPr/>
                  <p:nvPr/>
                </p:nvGrpSpPr>
                <p:grpSpPr bwMode="gray">
                  <a:xfrm>
                    <a:off x="3526982" y="5303103"/>
                    <a:ext cx="264764" cy="97178"/>
                    <a:chOff x="4550262" y="3256156"/>
                    <a:chExt cx="769434" cy="230706"/>
                  </a:xfrm>
                </p:grpSpPr>
                <p:sp>
                  <p:nvSpPr>
                    <p:cNvPr id="1049" name="矩形 10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0" name="直接连接符 10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8" name="组合 1017"/>
                  <p:cNvGrpSpPr/>
                  <p:nvPr/>
                </p:nvGrpSpPr>
                <p:grpSpPr bwMode="gray">
                  <a:xfrm>
                    <a:off x="3826195" y="5303103"/>
                    <a:ext cx="264764" cy="97178"/>
                    <a:chOff x="4550262" y="3256156"/>
                    <a:chExt cx="769434" cy="230706"/>
                  </a:xfrm>
                </p:grpSpPr>
                <p:sp>
                  <p:nvSpPr>
                    <p:cNvPr id="1047" name="矩形 10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8" name="直接连接符 10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9" name="组合 1018"/>
                  <p:cNvGrpSpPr/>
                  <p:nvPr/>
                </p:nvGrpSpPr>
                <p:grpSpPr bwMode="gray">
                  <a:xfrm>
                    <a:off x="3227770" y="5414359"/>
                    <a:ext cx="264764" cy="97178"/>
                    <a:chOff x="4550262" y="3256156"/>
                    <a:chExt cx="769434" cy="230706"/>
                  </a:xfrm>
                </p:grpSpPr>
                <p:sp>
                  <p:nvSpPr>
                    <p:cNvPr id="1045" name="矩形 10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6" name="直接连接符 10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0" name="组合 1019"/>
                  <p:cNvGrpSpPr/>
                  <p:nvPr/>
                </p:nvGrpSpPr>
                <p:grpSpPr bwMode="gray">
                  <a:xfrm>
                    <a:off x="3526982" y="5414359"/>
                    <a:ext cx="264764" cy="97178"/>
                    <a:chOff x="4550262" y="3256156"/>
                    <a:chExt cx="769434" cy="230706"/>
                  </a:xfrm>
                </p:grpSpPr>
                <p:sp>
                  <p:nvSpPr>
                    <p:cNvPr id="1043" name="矩形 10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4" name="直接连接符 10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1" name="组合 1020"/>
                  <p:cNvGrpSpPr/>
                  <p:nvPr/>
                </p:nvGrpSpPr>
                <p:grpSpPr bwMode="gray">
                  <a:xfrm>
                    <a:off x="3826195" y="5414359"/>
                    <a:ext cx="264764" cy="97178"/>
                    <a:chOff x="4550262" y="3256156"/>
                    <a:chExt cx="769434" cy="230706"/>
                  </a:xfrm>
                </p:grpSpPr>
                <p:sp>
                  <p:nvSpPr>
                    <p:cNvPr id="1041" name="矩形 10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2" name="直接连接符 10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22" name="矩形 1021"/>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23" name="组合 1022"/>
                  <p:cNvGrpSpPr/>
                  <p:nvPr/>
                </p:nvGrpSpPr>
                <p:grpSpPr bwMode="gray">
                  <a:xfrm>
                    <a:off x="3227770" y="5620800"/>
                    <a:ext cx="264764" cy="97178"/>
                    <a:chOff x="4550262" y="3256156"/>
                    <a:chExt cx="769434" cy="230706"/>
                  </a:xfrm>
                </p:grpSpPr>
                <p:sp>
                  <p:nvSpPr>
                    <p:cNvPr id="1039" name="矩形 10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0" name="直接连接符 10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4" name="组合 1023"/>
                  <p:cNvGrpSpPr/>
                  <p:nvPr/>
                </p:nvGrpSpPr>
                <p:grpSpPr bwMode="gray">
                  <a:xfrm>
                    <a:off x="3526982" y="5620800"/>
                    <a:ext cx="264764" cy="97178"/>
                    <a:chOff x="4550262" y="3256156"/>
                    <a:chExt cx="769434" cy="230706"/>
                  </a:xfrm>
                </p:grpSpPr>
                <p:sp>
                  <p:nvSpPr>
                    <p:cNvPr id="1037" name="矩形 10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8" name="直接连接符 10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5" name="组合 1024"/>
                  <p:cNvGrpSpPr/>
                  <p:nvPr/>
                </p:nvGrpSpPr>
                <p:grpSpPr bwMode="gray">
                  <a:xfrm>
                    <a:off x="3826195" y="5620800"/>
                    <a:ext cx="264764" cy="97178"/>
                    <a:chOff x="4550262" y="3256156"/>
                    <a:chExt cx="769434" cy="230706"/>
                  </a:xfrm>
                </p:grpSpPr>
                <p:sp>
                  <p:nvSpPr>
                    <p:cNvPr id="1035" name="矩形 10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6" name="直接连接符 10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6" name="组合 1025"/>
                  <p:cNvGrpSpPr/>
                  <p:nvPr/>
                </p:nvGrpSpPr>
                <p:grpSpPr bwMode="gray">
                  <a:xfrm>
                    <a:off x="3227770" y="5732056"/>
                    <a:ext cx="264764" cy="97178"/>
                    <a:chOff x="4550262" y="3256156"/>
                    <a:chExt cx="769434" cy="230706"/>
                  </a:xfrm>
                </p:grpSpPr>
                <p:sp>
                  <p:nvSpPr>
                    <p:cNvPr id="1033" name="矩形 10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4" name="直接连接符 10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7" name="组合 1026"/>
                  <p:cNvGrpSpPr/>
                  <p:nvPr/>
                </p:nvGrpSpPr>
                <p:grpSpPr bwMode="gray">
                  <a:xfrm>
                    <a:off x="3526982" y="5732056"/>
                    <a:ext cx="264764" cy="97178"/>
                    <a:chOff x="4550262" y="3256156"/>
                    <a:chExt cx="769434" cy="230706"/>
                  </a:xfrm>
                </p:grpSpPr>
                <p:sp>
                  <p:nvSpPr>
                    <p:cNvPr id="1031" name="矩形 10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2" name="直接连接符 10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8" name="组合 1027"/>
                  <p:cNvGrpSpPr/>
                  <p:nvPr/>
                </p:nvGrpSpPr>
                <p:grpSpPr bwMode="gray">
                  <a:xfrm>
                    <a:off x="3826195" y="5732056"/>
                    <a:ext cx="264764" cy="97178"/>
                    <a:chOff x="4550262" y="3256156"/>
                    <a:chExt cx="769434" cy="230706"/>
                  </a:xfrm>
                </p:grpSpPr>
                <p:sp>
                  <p:nvSpPr>
                    <p:cNvPr id="1029" name="矩形 10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0" name="直接连接符 10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942" name="组合 941"/>
                <p:cNvGrpSpPr/>
                <p:nvPr/>
              </p:nvGrpSpPr>
              <p:grpSpPr bwMode="gray">
                <a:xfrm>
                  <a:off x="9011370" y="4761219"/>
                  <a:ext cx="636096" cy="590664"/>
                  <a:chOff x="3155364" y="4938258"/>
                  <a:chExt cx="1008000" cy="936005"/>
                </a:xfrm>
              </p:grpSpPr>
              <p:sp>
                <p:nvSpPr>
                  <p:cNvPr id="951" name="矩形 950"/>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52" name="组合 951"/>
                  <p:cNvGrpSpPr/>
                  <p:nvPr/>
                </p:nvGrpSpPr>
                <p:grpSpPr bwMode="gray">
                  <a:xfrm>
                    <a:off x="3227770" y="4985410"/>
                    <a:ext cx="264764" cy="97178"/>
                    <a:chOff x="4550262" y="3256156"/>
                    <a:chExt cx="769434" cy="230706"/>
                  </a:xfrm>
                </p:grpSpPr>
                <p:sp>
                  <p:nvSpPr>
                    <p:cNvPr id="1006" name="矩形 10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7" name="直接连接符 10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3" name="组合 952"/>
                  <p:cNvGrpSpPr/>
                  <p:nvPr/>
                </p:nvGrpSpPr>
                <p:grpSpPr bwMode="gray">
                  <a:xfrm>
                    <a:off x="3526982" y="4985410"/>
                    <a:ext cx="264764" cy="97178"/>
                    <a:chOff x="4550262" y="3256156"/>
                    <a:chExt cx="769434" cy="230706"/>
                  </a:xfrm>
                </p:grpSpPr>
                <p:sp>
                  <p:nvSpPr>
                    <p:cNvPr id="1004" name="矩形 10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5" name="直接连接符 10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4" name="组合 953"/>
                  <p:cNvGrpSpPr/>
                  <p:nvPr/>
                </p:nvGrpSpPr>
                <p:grpSpPr bwMode="gray">
                  <a:xfrm>
                    <a:off x="3826195" y="4985410"/>
                    <a:ext cx="264764" cy="97178"/>
                    <a:chOff x="4550262" y="3256156"/>
                    <a:chExt cx="769434" cy="230706"/>
                  </a:xfrm>
                </p:grpSpPr>
                <p:sp>
                  <p:nvSpPr>
                    <p:cNvPr id="1002" name="矩形 10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3" name="直接连接符 10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5" name="组合 954"/>
                  <p:cNvGrpSpPr/>
                  <p:nvPr/>
                </p:nvGrpSpPr>
                <p:grpSpPr bwMode="gray">
                  <a:xfrm>
                    <a:off x="3227770" y="5096666"/>
                    <a:ext cx="264764" cy="97178"/>
                    <a:chOff x="4550262" y="3256156"/>
                    <a:chExt cx="769434" cy="230706"/>
                  </a:xfrm>
                </p:grpSpPr>
                <p:sp>
                  <p:nvSpPr>
                    <p:cNvPr id="1000" name="矩形 9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01" name="直接连接符 10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6" name="组合 955"/>
                  <p:cNvGrpSpPr/>
                  <p:nvPr/>
                </p:nvGrpSpPr>
                <p:grpSpPr bwMode="gray">
                  <a:xfrm>
                    <a:off x="3526982" y="5096666"/>
                    <a:ext cx="264764" cy="97178"/>
                    <a:chOff x="4550262" y="3256156"/>
                    <a:chExt cx="769434" cy="230706"/>
                  </a:xfrm>
                </p:grpSpPr>
                <p:sp>
                  <p:nvSpPr>
                    <p:cNvPr id="998" name="矩形 9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9" name="直接连接符 9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57" name="组合 956"/>
                  <p:cNvGrpSpPr/>
                  <p:nvPr/>
                </p:nvGrpSpPr>
                <p:grpSpPr bwMode="gray">
                  <a:xfrm>
                    <a:off x="3826195" y="5096666"/>
                    <a:ext cx="264764" cy="97178"/>
                    <a:chOff x="4550262" y="3256156"/>
                    <a:chExt cx="769434" cy="230706"/>
                  </a:xfrm>
                </p:grpSpPr>
                <p:sp>
                  <p:nvSpPr>
                    <p:cNvPr id="996" name="矩形 9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7" name="直接连接符 9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58" name="矩形 957"/>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59" name="组合 958"/>
                  <p:cNvGrpSpPr/>
                  <p:nvPr/>
                </p:nvGrpSpPr>
                <p:grpSpPr bwMode="gray">
                  <a:xfrm>
                    <a:off x="3227770" y="5303103"/>
                    <a:ext cx="264764" cy="97178"/>
                    <a:chOff x="4550262" y="3256156"/>
                    <a:chExt cx="769434" cy="230706"/>
                  </a:xfrm>
                </p:grpSpPr>
                <p:sp>
                  <p:nvSpPr>
                    <p:cNvPr id="994" name="矩形 9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5" name="直接连接符 9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0" name="组合 959"/>
                  <p:cNvGrpSpPr/>
                  <p:nvPr/>
                </p:nvGrpSpPr>
                <p:grpSpPr bwMode="gray">
                  <a:xfrm>
                    <a:off x="3526982" y="5303103"/>
                    <a:ext cx="264764" cy="97178"/>
                    <a:chOff x="4550262" y="3256156"/>
                    <a:chExt cx="769434" cy="230706"/>
                  </a:xfrm>
                </p:grpSpPr>
                <p:sp>
                  <p:nvSpPr>
                    <p:cNvPr id="992" name="矩形 9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3" name="直接连接符 9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1" name="组合 960"/>
                  <p:cNvGrpSpPr/>
                  <p:nvPr/>
                </p:nvGrpSpPr>
                <p:grpSpPr bwMode="gray">
                  <a:xfrm>
                    <a:off x="3826195" y="5303103"/>
                    <a:ext cx="264764" cy="97178"/>
                    <a:chOff x="4550262" y="3256156"/>
                    <a:chExt cx="769434" cy="230706"/>
                  </a:xfrm>
                </p:grpSpPr>
                <p:sp>
                  <p:nvSpPr>
                    <p:cNvPr id="990" name="矩形 9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91" name="直接连接符 9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2" name="组合 961"/>
                  <p:cNvGrpSpPr/>
                  <p:nvPr/>
                </p:nvGrpSpPr>
                <p:grpSpPr bwMode="gray">
                  <a:xfrm>
                    <a:off x="3227770" y="5414359"/>
                    <a:ext cx="264764" cy="97178"/>
                    <a:chOff x="4550262" y="3256156"/>
                    <a:chExt cx="769434" cy="230706"/>
                  </a:xfrm>
                </p:grpSpPr>
                <p:sp>
                  <p:nvSpPr>
                    <p:cNvPr id="988" name="矩形 9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9" name="直接连接符 9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3" name="组合 962"/>
                  <p:cNvGrpSpPr/>
                  <p:nvPr/>
                </p:nvGrpSpPr>
                <p:grpSpPr bwMode="gray">
                  <a:xfrm>
                    <a:off x="3526982" y="5414359"/>
                    <a:ext cx="264764" cy="97178"/>
                    <a:chOff x="4550262" y="3256156"/>
                    <a:chExt cx="769434" cy="230706"/>
                  </a:xfrm>
                </p:grpSpPr>
                <p:sp>
                  <p:nvSpPr>
                    <p:cNvPr id="986" name="矩形 9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7" name="直接连接符 9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4" name="组合 963"/>
                  <p:cNvGrpSpPr/>
                  <p:nvPr/>
                </p:nvGrpSpPr>
                <p:grpSpPr bwMode="gray">
                  <a:xfrm>
                    <a:off x="3826195" y="5414359"/>
                    <a:ext cx="264764" cy="97178"/>
                    <a:chOff x="4550262" y="3256156"/>
                    <a:chExt cx="769434" cy="230706"/>
                  </a:xfrm>
                </p:grpSpPr>
                <p:sp>
                  <p:nvSpPr>
                    <p:cNvPr id="984" name="矩形 9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5" name="直接连接符 9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65" name="矩形 964"/>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66" name="组合 965"/>
                  <p:cNvGrpSpPr/>
                  <p:nvPr/>
                </p:nvGrpSpPr>
                <p:grpSpPr bwMode="gray">
                  <a:xfrm>
                    <a:off x="3227770" y="5620800"/>
                    <a:ext cx="264764" cy="97178"/>
                    <a:chOff x="4550262" y="3256156"/>
                    <a:chExt cx="769434" cy="230706"/>
                  </a:xfrm>
                </p:grpSpPr>
                <p:sp>
                  <p:nvSpPr>
                    <p:cNvPr id="982" name="矩形 9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3" name="直接连接符 9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7" name="组合 966"/>
                  <p:cNvGrpSpPr/>
                  <p:nvPr/>
                </p:nvGrpSpPr>
                <p:grpSpPr bwMode="gray">
                  <a:xfrm>
                    <a:off x="3526982" y="5620800"/>
                    <a:ext cx="264764" cy="97178"/>
                    <a:chOff x="4550262" y="3256156"/>
                    <a:chExt cx="769434" cy="230706"/>
                  </a:xfrm>
                </p:grpSpPr>
                <p:sp>
                  <p:nvSpPr>
                    <p:cNvPr id="980" name="矩形 9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81" name="直接连接符 9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8" name="组合 967"/>
                  <p:cNvGrpSpPr/>
                  <p:nvPr/>
                </p:nvGrpSpPr>
                <p:grpSpPr bwMode="gray">
                  <a:xfrm>
                    <a:off x="3826195" y="5620800"/>
                    <a:ext cx="264764" cy="97178"/>
                    <a:chOff x="4550262" y="3256156"/>
                    <a:chExt cx="769434" cy="230706"/>
                  </a:xfrm>
                </p:grpSpPr>
                <p:sp>
                  <p:nvSpPr>
                    <p:cNvPr id="978" name="矩形 9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9" name="直接连接符 9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69" name="组合 968"/>
                  <p:cNvGrpSpPr/>
                  <p:nvPr/>
                </p:nvGrpSpPr>
                <p:grpSpPr bwMode="gray">
                  <a:xfrm>
                    <a:off x="3227770" y="5732056"/>
                    <a:ext cx="264764" cy="97178"/>
                    <a:chOff x="4550262" y="3256156"/>
                    <a:chExt cx="769434" cy="230706"/>
                  </a:xfrm>
                </p:grpSpPr>
                <p:sp>
                  <p:nvSpPr>
                    <p:cNvPr id="976" name="矩形 9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7" name="直接连接符 9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70" name="组合 969"/>
                  <p:cNvGrpSpPr/>
                  <p:nvPr/>
                </p:nvGrpSpPr>
                <p:grpSpPr bwMode="gray">
                  <a:xfrm>
                    <a:off x="3526982" y="5732056"/>
                    <a:ext cx="264764" cy="97178"/>
                    <a:chOff x="4550262" y="3256156"/>
                    <a:chExt cx="769434" cy="230706"/>
                  </a:xfrm>
                </p:grpSpPr>
                <p:sp>
                  <p:nvSpPr>
                    <p:cNvPr id="974" name="矩形 9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5" name="直接连接符 9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71" name="组合 970"/>
                  <p:cNvGrpSpPr/>
                  <p:nvPr/>
                </p:nvGrpSpPr>
                <p:grpSpPr bwMode="gray">
                  <a:xfrm>
                    <a:off x="3826195" y="5732056"/>
                    <a:ext cx="264764" cy="97178"/>
                    <a:chOff x="4550262" y="3256156"/>
                    <a:chExt cx="769434" cy="230706"/>
                  </a:xfrm>
                </p:grpSpPr>
                <p:sp>
                  <p:nvSpPr>
                    <p:cNvPr id="972" name="矩形 9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3" name="直接连接符 9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sp>
              <p:nvSpPr>
                <p:cNvPr id="943" name="圆柱形 942"/>
                <p:cNvSpPr/>
                <p:nvPr/>
              </p:nvSpPr>
              <p:spPr>
                <a:xfrm>
                  <a:off x="8728944" y="4530047"/>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44" name="直接连接符 943"/>
                <p:cNvCxnSpPr/>
                <p:nvPr/>
              </p:nvCxnSpPr>
              <p:spPr>
                <a:xfrm>
                  <a:off x="7130789" y="5197427"/>
                  <a:ext cx="188058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45" name="组合 944"/>
                <p:cNvGrpSpPr/>
                <p:nvPr/>
              </p:nvGrpSpPr>
              <p:grpSpPr>
                <a:xfrm>
                  <a:off x="7704423" y="4967976"/>
                  <a:ext cx="629273" cy="342302"/>
                  <a:chOff x="6829605" y="5135631"/>
                  <a:chExt cx="629273" cy="342302"/>
                </a:xfrm>
              </p:grpSpPr>
              <p:sp>
                <p:nvSpPr>
                  <p:cNvPr id="949" name="云形 948"/>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0" name="文本框 949"/>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946" name="圆柱形 945"/>
                <p:cNvSpPr/>
                <p:nvPr/>
              </p:nvSpPr>
              <p:spPr>
                <a:xfrm>
                  <a:off x="6779477" y="449501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7" name="右大括号 946"/>
                <p:cNvSpPr/>
                <p:nvPr/>
              </p:nvSpPr>
              <p:spPr>
                <a:xfrm rot="5400000" flipV="1">
                  <a:off x="7981735" y="4521404"/>
                  <a:ext cx="193676" cy="1870558"/>
                </a:xfrm>
                <a:prstGeom prst="rightBrace">
                  <a:avLst>
                    <a:gd name="adj1" fmla="val 60507"/>
                    <a:gd name="adj2" fmla="val 50126"/>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48" name="文本框 947"/>
                <p:cNvSpPr txBox="1"/>
                <p:nvPr/>
              </p:nvSpPr>
              <p:spPr>
                <a:xfrm>
                  <a:off x="7783612" y="5525045"/>
                  <a:ext cx="574934" cy="276999"/>
                </a:xfrm>
                <a:prstGeom prst="rect">
                  <a:avLst/>
                </a:prstGeom>
                <a:noFill/>
              </p:spPr>
              <p:txBody>
                <a:bodyPr wrap="square" rtlCol="0">
                  <a:spAutoFit/>
                </a:bodyPr>
                <a:lstStyle/>
                <a:p>
                  <a:pPr algn="ctr"/>
                  <a:r>
                    <a:rPr lang="en-US" altLang="zh-CN" sz="1200" dirty="0" smtClean="0"/>
                    <a:t>Pair</a:t>
                  </a:r>
                  <a:endParaRPr lang="zh-CN" altLang="en-US" sz="1200" dirty="0"/>
                </a:p>
              </p:txBody>
            </p:sp>
          </p:grpSp>
          <p:cxnSp>
            <p:nvCxnSpPr>
              <p:cNvPr id="939" name="曲线连接符 938"/>
              <p:cNvCxnSpPr/>
              <p:nvPr/>
            </p:nvCxnSpPr>
            <p:spPr>
              <a:xfrm rot="16200000" flipV="1">
                <a:off x="8398936" y="2997330"/>
                <a:ext cx="35035" cy="1949467"/>
              </a:xfrm>
              <a:prstGeom prst="curvedConnector3">
                <a:avLst>
                  <a:gd name="adj1" fmla="val 752490"/>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8105065" y="4610965"/>
              <a:ext cx="1377300" cy="461665"/>
            </a:xfrm>
            <a:prstGeom prst="rect">
              <a:avLst/>
            </a:prstGeom>
            <a:noFill/>
          </p:spPr>
          <p:txBody>
            <a:bodyPr wrap="none">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L</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ink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465510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lstStyle/>
          <a:p>
            <a:r>
              <a:rPr lang="en-US" smtClean="0">
                <a:sym typeface="Huawei Sans" panose="020C0503030203020204" pitchFamily="34" charset="0"/>
              </a:rPr>
              <a:t>Running Status of a Pair</a:t>
            </a:r>
            <a:endParaRPr lang="en-US" altLang="zh-CN" dirty="0">
              <a:sym typeface="Huawei Sans" panose="020C0503030203020204" pitchFamily="34" charset="0"/>
            </a:endParaRPr>
          </a:p>
        </p:txBody>
      </p:sp>
      <p:sp>
        <p:nvSpPr>
          <p:cNvPr id="2" name="文本占位符 1"/>
          <p:cNvSpPr>
            <a:spLocks noGrp="1"/>
          </p:cNvSpPr>
          <p:nvPr>
            <p:ph type="body" sz="quarter" idx="10"/>
          </p:nvPr>
        </p:nvSpPr>
        <p:spPr/>
        <p:txBody>
          <a:bodyPr/>
          <a:lstStyle/>
          <a:p>
            <a:r>
              <a:rPr lang="en-US" sz="1600" dirty="0" smtClean="0">
                <a:sym typeface="Huawei Sans" panose="020C0503030203020204" pitchFamily="34" charset="0"/>
              </a:rPr>
              <a:t>By viewing the running status of a pair, you can perform synchronization, splitting, and primary/secondary switchover operations on HyperReplication. After performing an operation, you can view the running status of the pair to check whether the operation is successful.</a:t>
            </a:r>
            <a:endParaRPr lang="en-US" sz="1600" dirty="0">
              <a:sym typeface="Huawei Sans" panose="020C0503030203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641682755"/>
              </p:ext>
            </p:extLst>
          </p:nvPr>
        </p:nvGraphicFramePr>
        <p:xfrm>
          <a:off x="803628" y="2261469"/>
          <a:ext cx="10584743" cy="3642240"/>
        </p:xfrm>
        <a:graphic>
          <a:graphicData uri="http://schemas.openxmlformats.org/drawingml/2006/table">
            <a:tbl>
              <a:tblPr firstRow="1" bandRow="1"/>
              <a:tblGrid>
                <a:gridCol w="1381285"/>
                <a:gridCol w="9203458"/>
              </a:tblGrid>
              <a:tr h="210524">
                <a:tc>
                  <a:txBody>
                    <a:bodyPr/>
                    <a:lstStyle/>
                    <a:p>
                      <a:pPr algn="ctr" fontAlgn="ctr">
                        <a:lnSpc>
                          <a:spcPct val="100000"/>
                        </a:lnSpc>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Running Status</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Description</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47599">
                <a:tc>
                  <a:txBody>
                    <a:bodyPr/>
                    <a:lstStyle/>
                    <a:p>
                      <a:pPr algn="ct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Normal</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Indicates that data synchronization between the primary and secondary LUNs is complete.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Splitting</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Indicates that data replication between the primary and secondary LUNs is suspended. A pair of primary and secondary LUNs is manually split for service needs. As a result, the running status of the pair changes to the splitting status.</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Interrupted</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Indicates that the pair relationship between the primary and secondary LUNs is interrupted because the link used by HyperReplication is down or the primary or secondary LUN of HyperReplication is faulty.</a:t>
                      </a:r>
                      <a:r>
                        <a:rPr lang="en-US" sz="1200" baseline="0" dirty="0" smtClean="0">
                          <a:latin typeface="Huawei Sans" panose="020C0503030203020204" pitchFamily="34" charset="0"/>
                          <a:ea typeface="方正兰亭黑简体" panose="02000000000000000000" pitchFamily="2" charset="-122"/>
                          <a:sym typeface="Huawei Sans" panose="020C0503030203020204" pitchFamily="34" charset="0"/>
                        </a:rPr>
                        <a:t> T</a:t>
                      </a: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he pair running status is faulty.</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To be recovered</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Indicates that if HyperReplication needs to be restored using a manual policy after the fault caused by a pair interruption is rectified, the pair running status changes to the to-be-recovered status. This status indicates that users need to manually synchronize data between the original primary LUN and the secondary LUN to restore the pair.</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Invalid</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Indicates that if the original attributes of a primary or secondary LUN change when a pair is interrupted (for example, when the HyperReplication link is down, the pair is deleted on the primary or secondary end), the pair running status changes to the invalid status because the primary and secondary system configurations become inconsistent.</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266813">
                <a:tc>
                  <a:txBody>
                    <a:bodyPr/>
                    <a:lstStyle/>
                    <a:p>
                      <a:pPr algn="ct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Synchronizing</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fontAlgn="ctr">
                        <a:lnSpc>
                          <a:spcPct val="10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When the primary LUN is synchronizing data to the secondary LUN, the secondary LUN cannot be read or written.</a:t>
                      </a:r>
                      <a:r>
                        <a:rPr lang="en-US" sz="1200" baseline="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If a disaster occurs, data on the secondary LUN cannot be used for service recovery. When the secondary LUN is in the complete status, data on it can be used for service recovery.</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667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How Asynchronous Remote Replication Works</a:t>
            </a:r>
            <a:endParaRPr lang="en-US" altLang="zh-CN" dirty="0">
              <a:cs typeface="+mn-ea"/>
              <a:sym typeface="Huawei Sans" panose="020C0503030203020204" pitchFamily="34" charset="0"/>
            </a:endParaRPr>
          </a:p>
        </p:txBody>
      </p:sp>
      <p:sp>
        <p:nvSpPr>
          <p:cNvPr id="3" name="文本占位符 2"/>
          <p:cNvSpPr>
            <a:spLocks noGrp="1"/>
          </p:cNvSpPr>
          <p:nvPr>
            <p:ph type="body" sz="quarter" idx="10"/>
          </p:nvPr>
        </p:nvSpPr>
        <p:spPr>
          <a:xfrm>
            <a:off x="731839" y="1052514"/>
            <a:ext cx="3496906" cy="4875042"/>
          </a:xfrm>
        </p:spPr>
        <p:txBody>
          <a:bodyPr wrap="square">
            <a:noAutofit/>
          </a:bodyPr>
          <a:lstStyle/>
          <a:p>
            <a:pPr algn="l"/>
            <a:r>
              <a:rPr lang="en-US" sz="1800" dirty="0" smtClean="0">
                <a:sym typeface="Huawei Sans" panose="020C0503030203020204" pitchFamily="34" charset="0"/>
              </a:rPr>
              <a:t>Draw a schematic diagram of synchronous remote replication b</a:t>
            </a:r>
            <a:r>
              <a:rPr lang="en-US" altLang="zh-CN" sz="1800" dirty="0" smtClean="0">
                <a:sym typeface="Huawei Sans" panose="020C0503030203020204" pitchFamily="34" charset="0"/>
              </a:rPr>
              <a:t>ased on </a:t>
            </a:r>
            <a:r>
              <a:rPr lang="en-US" altLang="zh-CN" sz="1800" dirty="0">
                <a:sym typeface="Huawei Sans" panose="020C0503030203020204" pitchFamily="34" charset="0"/>
              </a:rPr>
              <a:t>known asynchronous remote </a:t>
            </a:r>
            <a:r>
              <a:rPr lang="en-US" altLang="zh-CN" sz="1800" dirty="0" smtClean="0">
                <a:sym typeface="Huawei Sans" panose="020C0503030203020204" pitchFamily="34" charset="0"/>
              </a:rPr>
              <a:t>replication.</a:t>
            </a:r>
            <a:endParaRPr lang="en-US" altLang="zh-CN" sz="1800" dirty="0">
              <a:sym typeface="Huawei Sans" panose="020C0503030203020204" pitchFamily="34" charset="0"/>
            </a:endParaRPr>
          </a:p>
        </p:txBody>
      </p:sp>
      <p:grpSp>
        <p:nvGrpSpPr>
          <p:cNvPr id="20" name="组合 19"/>
          <p:cNvGrpSpPr/>
          <p:nvPr/>
        </p:nvGrpSpPr>
        <p:grpSpPr>
          <a:xfrm>
            <a:off x="4131166" y="1197311"/>
            <a:ext cx="7364608" cy="4789630"/>
            <a:chOff x="1150358" y="1162587"/>
            <a:chExt cx="4767919" cy="5166872"/>
          </a:xfrm>
        </p:grpSpPr>
        <p:sp>
          <p:nvSpPr>
            <p:cNvPr id="21" name="矩形 20"/>
            <p:cNvSpPr/>
            <p:nvPr/>
          </p:nvSpPr>
          <p:spPr>
            <a:xfrm>
              <a:off x="1162042" y="2101920"/>
              <a:ext cx="1194607" cy="4189897"/>
            </a:xfrm>
            <a:prstGeom prst="rect">
              <a:avLst/>
            </a:prstGeom>
            <a:solidFill>
              <a:schemeClr val="bg1">
                <a:lumMod val="9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94175" y="2849336"/>
              <a:ext cx="1264694" cy="3366032"/>
            </a:xfrm>
            <a:prstGeom prst="rect">
              <a:avLst/>
            </a:prstGeom>
            <a:solidFill>
              <a:schemeClr val="bg1">
                <a:lumMod val="95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487786" y="2915383"/>
              <a:ext cx="600384" cy="601929"/>
              <a:chOff x="1422472" y="3094265"/>
              <a:chExt cx="600384" cy="601929"/>
            </a:xfrm>
          </p:grpSpPr>
          <p:sp>
            <p:nvSpPr>
              <p:cNvPr id="111" name="圆柱形 110"/>
              <p:cNvSpPr/>
              <p:nvPr/>
            </p:nvSpPr>
            <p:spPr>
              <a:xfrm>
                <a:off x="1427699" y="3094265"/>
                <a:ext cx="589929" cy="528446"/>
              </a:xfrm>
              <a:prstGeom prst="can">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文本框 111"/>
              <p:cNvSpPr txBox="1"/>
              <p:nvPr/>
            </p:nvSpPr>
            <p:spPr>
              <a:xfrm>
                <a:off x="1422472" y="3198167"/>
                <a:ext cx="600384" cy="498027"/>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Primary</a:t>
                </a:r>
              </a:p>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LUN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4" name="组合 23"/>
            <p:cNvGrpSpPr/>
            <p:nvPr/>
          </p:nvGrpSpPr>
          <p:grpSpPr>
            <a:xfrm>
              <a:off x="4726719" y="2915717"/>
              <a:ext cx="902811" cy="565567"/>
              <a:chOff x="1271258" y="3094265"/>
              <a:chExt cx="902811" cy="565567"/>
            </a:xfrm>
          </p:grpSpPr>
          <p:sp>
            <p:nvSpPr>
              <p:cNvPr id="109" name="圆柱形 108"/>
              <p:cNvSpPr/>
              <p:nvPr/>
            </p:nvSpPr>
            <p:spPr>
              <a:xfrm>
                <a:off x="1427699" y="3094265"/>
                <a:ext cx="589929" cy="528446"/>
              </a:xfrm>
              <a:prstGeom prst="can">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p:cNvSpPr txBox="1"/>
              <p:nvPr/>
            </p:nvSpPr>
            <p:spPr>
              <a:xfrm>
                <a:off x="1271258" y="3198167"/>
                <a:ext cx="902811" cy="461665"/>
              </a:xfrm>
              <a:prstGeom prst="rect">
                <a:avLst/>
              </a:prstGeom>
              <a:noFill/>
            </p:spPr>
            <p:txBody>
              <a:bodyPr wrap="none" rtlCol="0">
                <a:spAutoFit/>
              </a:bodyPr>
              <a:lstStyle/>
              <a:p>
                <a:pPr 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Secondary</a:t>
                </a:r>
              </a:p>
              <a:p>
                <a:pPr algn="ctr"/>
                <a:r>
                  <a:rPr lang="en-US" altLang="zh-CN" sz="1200" dirty="0" smtClean="0"/>
                  <a:t>Cache</a:t>
                </a:r>
                <a:endParaRPr lang="zh-CN" altLang="en-US" sz="1200" dirty="0"/>
              </a:p>
            </p:txBody>
          </p:sp>
        </p:grpSp>
        <p:grpSp>
          <p:nvGrpSpPr>
            <p:cNvPr id="25" name="组合 24"/>
            <p:cNvGrpSpPr/>
            <p:nvPr/>
          </p:nvGrpSpPr>
          <p:grpSpPr>
            <a:xfrm>
              <a:off x="1484849" y="2172433"/>
              <a:ext cx="589929" cy="528446"/>
              <a:chOff x="1427699" y="3094265"/>
              <a:chExt cx="589929" cy="528446"/>
            </a:xfrm>
          </p:grpSpPr>
          <p:sp>
            <p:nvSpPr>
              <p:cNvPr id="107" name="圆柱形 106"/>
              <p:cNvSpPr/>
              <p:nvPr/>
            </p:nvSpPr>
            <p:spPr>
              <a:xfrm>
                <a:off x="1427699" y="3094265"/>
                <a:ext cx="589929" cy="528446"/>
              </a:xfrm>
              <a:prstGeom prst="can">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p:cNvSpPr txBox="1"/>
              <p:nvPr/>
            </p:nvSpPr>
            <p:spPr>
              <a:xfrm>
                <a:off x="1519872" y="3280522"/>
                <a:ext cx="421910" cy="276999"/>
              </a:xfrm>
              <a:prstGeom prst="rect">
                <a:avLst/>
              </a:prstGeom>
              <a:noFill/>
            </p:spPr>
            <p:txBody>
              <a:bodyPr wrap="none" rtlCol="0">
                <a:spAutoFit/>
              </a:bodyPr>
              <a:lstStyle/>
              <a:p>
                <a:pPr algn="ctr"/>
                <a:r>
                  <a:rPr lang="en-US" altLang="zh-CN" sz="1200" dirty="0" smtClean="0"/>
                  <a:t>RM</a:t>
                </a:r>
                <a:endParaRPr lang="zh-CN" altLang="en-US" sz="1200" dirty="0"/>
              </a:p>
            </p:txBody>
          </p:sp>
        </p:grpSp>
        <p:grpSp>
          <p:nvGrpSpPr>
            <p:cNvPr id="26" name="组合 25"/>
            <p:cNvGrpSpPr/>
            <p:nvPr/>
          </p:nvGrpSpPr>
          <p:grpSpPr>
            <a:xfrm>
              <a:off x="1484296" y="3653867"/>
              <a:ext cx="589929" cy="572327"/>
              <a:chOff x="1427699" y="3094265"/>
              <a:chExt cx="589929" cy="572327"/>
            </a:xfrm>
          </p:grpSpPr>
          <p:sp>
            <p:nvSpPr>
              <p:cNvPr id="105" name="圆柱形 104"/>
              <p:cNvSpPr/>
              <p:nvPr/>
            </p:nvSpPr>
            <p:spPr>
              <a:xfrm>
                <a:off x="1427699" y="3094265"/>
                <a:ext cx="589929" cy="528446"/>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1476389" y="3168566"/>
                <a:ext cx="470331" cy="498026"/>
              </a:xfrm>
              <a:prstGeom prst="rect">
                <a:avLst/>
              </a:prstGeom>
              <a:noFill/>
            </p:spPr>
            <p:txBody>
              <a:bodyPr wrap="none" rtlCol="0">
                <a:spAutoFit/>
              </a:bodyPr>
              <a:lstStyle/>
              <a:p>
                <a:pPr algn="ctr"/>
                <a:r>
                  <a:rPr lang="en-US" altLang="zh-CN" sz="1200" dirty="0" smtClean="0"/>
                  <a:t>Primary</a:t>
                </a:r>
              </a:p>
              <a:p>
                <a:pPr algn="ctr"/>
                <a:r>
                  <a:rPr lang="en-US" altLang="zh-CN" sz="1200" dirty="0" smtClean="0"/>
                  <a:t>LUN</a:t>
                </a:r>
                <a:endParaRPr lang="zh-CN" altLang="en-US" sz="1200" dirty="0"/>
              </a:p>
            </p:txBody>
          </p:sp>
        </p:grpSp>
        <p:grpSp>
          <p:nvGrpSpPr>
            <p:cNvPr id="27" name="组合 26"/>
            <p:cNvGrpSpPr/>
            <p:nvPr/>
          </p:nvGrpSpPr>
          <p:grpSpPr>
            <a:xfrm>
              <a:off x="1246381" y="4351831"/>
              <a:ext cx="1045532" cy="533509"/>
              <a:chOff x="1192069" y="3094265"/>
              <a:chExt cx="1045532" cy="533509"/>
            </a:xfrm>
          </p:grpSpPr>
          <p:sp>
            <p:nvSpPr>
              <p:cNvPr id="103" name="圆柱形 102"/>
              <p:cNvSpPr/>
              <p:nvPr/>
            </p:nvSpPr>
            <p:spPr>
              <a:xfrm>
                <a:off x="1427699" y="3094265"/>
                <a:ext cx="589929" cy="528446"/>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1192069" y="3129747"/>
                <a:ext cx="1045532" cy="498027"/>
              </a:xfrm>
              <a:prstGeom prst="rect">
                <a:avLst/>
              </a:prstGeom>
              <a:noFill/>
            </p:spPr>
            <p:txBody>
              <a:bodyPr wrap="square" rtlCol="0">
                <a:spAutoFit/>
              </a:bodyPr>
              <a:lstStyle/>
              <a:p>
                <a:pPr algn="ctr"/>
                <a:r>
                  <a:rPr lang="en-US" altLang="zh-CN" sz="1200" dirty="0"/>
                  <a:t>Snapshot of the primary LUN</a:t>
                </a:r>
              </a:p>
            </p:txBody>
          </p:sp>
        </p:grpSp>
        <p:grpSp>
          <p:nvGrpSpPr>
            <p:cNvPr id="28" name="组合 27"/>
            <p:cNvGrpSpPr/>
            <p:nvPr/>
          </p:nvGrpSpPr>
          <p:grpSpPr>
            <a:xfrm>
              <a:off x="1160004" y="5034575"/>
              <a:ext cx="1145919" cy="632865"/>
              <a:chOff x="1105692" y="3094265"/>
              <a:chExt cx="1145919" cy="632865"/>
            </a:xfrm>
          </p:grpSpPr>
          <p:sp>
            <p:nvSpPr>
              <p:cNvPr id="101" name="圆柱形 100"/>
              <p:cNvSpPr/>
              <p:nvPr/>
            </p:nvSpPr>
            <p:spPr>
              <a:xfrm>
                <a:off x="1427699" y="3094265"/>
                <a:ext cx="589929" cy="528446"/>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1105692" y="3229103"/>
                <a:ext cx="1145919" cy="498027"/>
              </a:xfrm>
              <a:prstGeom prst="rect">
                <a:avLst/>
              </a:prstGeom>
              <a:noFill/>
            </p:spPr>
            <p:txBody>
              <a:bodyPr wrap="square" rtlCol="0">
                <a:spAutoFit/>
              </a:bodyPr>
              <a:lstStyle/>
              <a:p>
                <a:pPr algn="ctr"/>
                <a:r>
                  <a:rPr lang="en-US" altLang="zh-CN" sz="1200" dirty="0"/>
                  <a:t>Snapshot of the primary LUN</a:t>
                </a:r>
              </a:p>
            </p:txBody>
          </p:sp>
        </p:grpSp>
        <p:grpSp>
          <p:nvGrpSpPr>
            <p:cNvPr id="29" name="组合 1002"/>
            <p:cNvGrpSpPr>
              <a:grpSpLocks/>
            </p:cNvGrpSpPr>
            <p:nvPr/>
          </p:nvGrpSpPr>
          <p:grpSpPr bwMode="auto">
            <a:xfrm>
              <a:off x="1564136" y="1162587"/>
              <a:ext cx="342134" cy="627879"/>
              <a:chOff x="7356475" y="2392363"/>
              <a:chExt cx="339725" cy="641350"/>
            </a:xfrm>
          </p:grpSpPr>
          <p:sp>
            <p:nvSpPr>
              <p:cNvPr id="88"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89"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0"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1"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2"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3"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4"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5"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6"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7"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8"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99"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sp>
            <p:nvSpPr>
              <p:cNvPr id="100"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w="0">
                <a:noFill/>
                <a:round/>
                <a:headEnd/>
                <a:tailEnd/>
              </a:ln>
              <a:extLst/>
            </p:spPr>
            <p:txBody>
              <a:bodyPr/>
              <a:lstStyle/>
              <a:p>
                <a:endParaRPr lang="zh-CN" altLang="en-US" sz="1100">
                  <a:cs typeface="Huawei Sans" panose="020C0503030203020204" pitchFamily="34" charset="0"/>
                  <a:sym typeface="Huawei Sans Light" panose="020C0303030203020204" pitchFamily="34" charset="0"/>
                </a:endParaRPr>
              </a:p>
            </p:txBody>
          </p:sp>
        </p:grpSp>
        <p:sp>
          <p:nvSpPr>
            <p:cNvPr id="30" name="文本框 29"/>
            <p:cNvSpPr txBox="1"/>
            <p:nvPr/>
          </p:nvSpPr>
          <p:spPr>
            <a:xfrm>
              <a:off x="1921658" y="1386409"/>
              <a:ext cx="511679"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Host</a:t>
              </a:r>
            </a:p>
          </p:txBody>
        </p:sp>
        <p:grpSp>
          <p:nvGrpSpPr>
            <p:cNvPr id="31" name="组合 30"/>
            <p:cNvGrpSpPr/>
            <p:nvPr/>
          </p:nvGrpSpPr>
          <p:grpSpPr>
            <a:xfrm>
              <a:off x="2767692" y="2106386"/>
              <a:ext cx="669472" cy="669472"/>
              <a:chOff x="2694214" y="2106386"/>
              <a:chExt cx="669472" cy="669472"/>
            </a:xfrm>
          </p:grpSpPr>
          <p:sp>
            <p:nvSpPr>
              <p:cNvPr id="84" name="圆角矩形 83"/>
              <p:cNvSpPr/>
              <p:nvPr/>
            </p:nvSpPr>
            <p:spPr>
              <a:xfrm>
                <a:off x="2694214" y="2106386"/>
                <a:ext cx="669472" cy="669472"/>
              </a:xfrm>
              <a:prstGeom prst="roundRect">
                <a:avLst>
                  <a:gd name="adj" fmla="val 10976"/>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2725062" y="2503978"/>
                <a:ext cx="177067" cy="177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2950760" y="2349500"/>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3156228" y="2181623"/>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942705" y="2101920"/>
              <a:ext cx="669472" cy="669472"/>
              <a:chOff x="2694214" y="2106386"/>
              <a:chExt cx="669472" cy="669472"/>
            </a:xfrm>
          </p:grpSpPr>
          <p:sp>
            <p:nvSpPr>
              <p:cNvPr id="80" name="圆角矩形 79"/>
              <p:cNvSpPr/>
              <p:nvPr/>
            </p:nvSpPr>
            <p:spPr>
              <a:xfrm>
                <a:off x="2694214" y="2106386"/>
                <a:ext cx="669472" cy="669472"/>
              </a:xfrm>
              <a:prstGeom prst="roundRect">
                <a:avLst>
                  <a:gd name="adj" fmla="val 10976"/>
                </a:avLst>
              </a:prstGeom>
              <a:solidFill>
                <a:srgbClr val="FEEE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725062" y="2503978"/>
                <a:ext cx="177067" cy="177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950760" y="2349500"/>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3156228" y="2181623"/>
                <a:ext cx="177067" cy="17706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箭头连接符 32"/>
            <p:cNvCxnSpPr>
              <a:stCxn id="84" idx="3"/>
              <a:endCxn id="80" idx="1"/>
            </p:cNvCxnSpPr>
            <p:nvPr/>
          </p:nvCxnSpPr>
          <p:spPr>
            <a:xfrm flipV="1">
              <a:off x="3437164" y="2436656"/>
              <a:ext cx="505541" cy="44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07" idx="4"/>
              <a:endCxn id="84" idx="1"/>
            </p:cNvCxnSpPr>
            <p:nvPr/>
          </p:nvCxnSpPr>
          <p:spPr>
            <a:xfrm>
              <a:off x="2074778" y="2436656"/>
              <a:ext cx="692914" cy="44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4733176" y="3654201"/>
              <a:ext cx="902811" cy="548296"/>
              <a:chOff x="1267549" y="3094265"/>
              <a:chExt cx="902811" cy="548296"/>
            </a:xfrm>
          </p:grpSpPr>
          <p:sp>
            <p:nvSpPr>
              <p:cNvPr id="78" name="圆柱形 77"/>
              <p:cNvSpPr/>
              <p:nvPr/>
            </p:nvSpPr>
            <p:spPr>
              <a:xfrm>
                <a:off x="1427699" y="3094265"/>
                <a:ext cx="589929" cy="528446"/>
              </a:xfrm>
              <a:prstGeom prst="can">
                <a:avLst/>
              </a:prstGeom>
              <a:solidFill>
                <a:srgbClr val="94DA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1267549" y="3180896"/>
                <a:ext cx="902811" cy="461665"/>
              </a:xfrm>
              <a:prstGeom prst="rect">
                <a:avLst/>
              </a:prstGeom>
              <a:noFill/>
            </p:spPr>
            <p:txBody>
              <a:bodyPr wrap="none" rtlCol="0">
                <a:spAutoFit/>
              </a:bodyPr>
              <a:lstStyle/>
              <a:p>
                <a:pPr 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Secondary</a:t>
                </a:r>
              </a:p>
              <a:p>
                <a:pPr algn="ctr"/>
                <a:r>
                  <a:rPr lang="en-US" altLang="zh-CN" sz="1200" dirty="0" smtClean="0"/>
                  <a:t>LUN</a:t>
                </a:r>
                <a:endParaRPr lang="zh-CN" altLang="en-US" sz="1200" dirty="0"/>
              </a:p>
            </p:txBody>
          </p:sp>
        </p:grpSp>
        <p:grpSp>
          <p:nvGrpSpPr>
            <p:cNvPr id="36" name="组合 35"/>
            <p:cNvGrpSpPr/>
            <p:nvPr/>
          </p:nvGrpSpPr>
          <p:grpSpPr>
            <a:xfrm>
              <a:off x="4639203" y="4355564"/>
              <a:ext cx="1088472" cy="534143"/>
              <a:chOff x="4639203" y="4355564"/>
              <a:chExt cx="1088472" cy="534143"/>
            </a:xfrm>
          </p:grpSpPr>
          <p:sp>
            <p:nvSpPr>
              <p:cNvPr id="76" name="圆柱形 75"/>
              <p:cNvSpPr/>
              <p:nvPr/>
            </p:nvSpPr>
            <p:spPr>
              <a:xfrm>
                <a:off x="4891041" y="4355564"/>
                <a:ext cx="589929" cy="528446"/>
              </a:xfrm>
              <a:prstGeom prst="can">
                <a:avLst/>
              </a:prstGeom>
              <a:solidFill>
                <a:srgbClr val="94DA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4639203" y="4391681"/>
                <a:ext cx="1088472" cy="498026"/>
              </a:xfrm>
              <a:prstGeom prst="rect">
                <a:avLst/>
              </a:prstGeom>
              <a:noFill/>
            </p:spPr>
            <p:txBody>
              <a:bodyPr wrap="square" rtlCol="0">
                <a:spAutoFit/>
              </a:bodyPr>
              <a:lstStyle/>
              <a:p>
                <a:pPr algn="ctr"/>
                <a:r>
                  <a:rPr lang="en-US" altLang="zh-CN" sz="1200" dirty="0"/>
                  <a:t>Snapshot of the secondary LUN</a:t>
                </a:r>
              </a:p>
            </p:txBody>
          </p:sp>
        </p:grpSp>
        <p:grpSp>
          <p:nvGrpSpPr>
            <p:cNvPr id="37" name="组合 36"/>
            <p:cNvGrpSpPr/>
            <p:nvPr/>
          </p:nvGrpSpPr>
          <p:grpSpPr>
            <a:xfrm>
              <a:off x="4638024" y="5034909"/>
              <a:ext cx="1095963" cy="580728"/>
              <a:chOff x="1174682" y="3094265"/>
              <a:chExt cx="1095963" cy="580728"/>
            </a:xfrm>
          </p:grpSpPr>
          <p:sp>
            <p:nvSpPr>
              <p:cNvPr id="74" name="圆柱形 73"/>
              <p:cNvSpPr/>
              <p:nvPr/>
            </p:nvSpPr>
            <p:spPr>
              <a:xfrm>
                <a:off x="1427699" y="3094265"/>
                <a:ext cx="589929" cy="528446"/>
              </a:xfrm>
              <a:prstGeom prst="can">
                <a:avLst/>
              </a:prstGeom>
              <a:solidFill>
                <a:srgbClr val="94DA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1174682" y="3176966"/>
                <a:ext cx="1095963" cy="498027"/>
              </a:xfrm>
              <a:prstGeom prst="rect">
                <a:avLst/>
              </a:prstGeom>
              <a:noFill/>
            </p:spPr>
            <p:txBody>
              <a:bodyPr wrap="square" rtlCol="0">
                <a:spAutoFit/>
              </a:bodyPr>
              <a:lstStyle/>
              <a:p>
                <a:pPr algn="ctr"/>
                <a:r>
                  <a:rPr lang="en-US" altLang="zh-CN" sz="1200" dirty="0"/>
                  <a:t>Snapshot of the secondary LUN</a:t>
                </a:r>
              </a:p>
            </p:txBody>
          </p:sp>
        </p:grpSp>
        <p:cxnSp>
          <p:nvCxnSpPr>
            <p:cNvPr id="38" name="直接箭头连接符 37"/>
            <p:cNvCxnSpPr/>
            <p:nvPr/>
          </p:nvCxnSpPr>
          <p:spPr>
            <a:xfrm>
              <a:off x="1695070" y="1866302"/>
              <a:ext cx="0" cy="306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07" idx="1"/>
            </p:cNvCxnSpPr>
            <p:nvPr/>
          </p:nvCxnSpPr>
          <p:spPr>
            <a:xfrm flipH="1" flipV="1">
              <a:off x="1770064" y="1866302"/>
              <a:ext cx="9750" cy="3061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3486388" y="1831204"/>
              <a:ext cx="470000" cy="276999"/>
            </a:xfrm>
            <a:prstGeom prst="rect">
              <a:avLst/>
            </a:prstGeom>
            <a:noFill/>
          </p:spPr>
          <p:txBody>
            <a:bodyPr wrap="none" rtlCol="0">
              <a:spAutoFit/>
            </a:bodyPr>
            <a:lstStyle/>
            <a:p>
              <a:r>
                <a:rPr lang="en-US" altLang="zh-CN" sz="1200" dirty="0" smtClean="0"/>
                <a:t>DCL</a:t>
              </a:r>
              <a:endParaRPr lang="zh-CN" altLang="en-US" sz="1200" dirty="0"/>
            </a:p>
          </p:txBody>
        </p:sp>
        <p:cxnSp>
          <p:nvCxnSpPr>
            <p:cNvPr id="41" name="直接箭头连接符 40"/>
            <p:cNvCxnSpPr>
              <a:stCxn id="78" idx="3"/>
              <a:endCxn id="76" idx="1"/>
            </p:cNvCxnSpPr>
            <p:nvPr/>
          </p:nvCxnSpPr>
          <p:spPr>
            <a:xfrm flipH="1">
              <a:off x="5186006" y="4182647"/>
              <a:ext cx="2285"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76" idx="3"/>
              <a:endCxn id="74" idx="1"/>
            </p:cNvCxnSpPr>
            <p:nvPr/>
          </p:nvCxnSpPr>
          <p:spPr>
            <a:xfrm>
              <a:off x="5186006" y="4884010"/>
              <a:ext cx="0" cy="1508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05" idx="3"/>
              <a:endCxn id="103" idx="1"/>
            </p:cNvCxnSpPr>
            <p:nvPr/>
          </p:nvCxnSpPr>
          <p:spPr>
            <a:xfrm flipH="1">
              <a:off x="1776976" y="4182313"/>
              <a:ext cx="2285" cy="1695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103" idx="3"/>
              <a:endCxn id="101" idx="1"/>
            </p:cNvCxnSpPr>
            <p:nvPr/>
          </p:nvCxnSpPr>
          <p:spPr>
            <a:xfrm>
              <a:off x="1776976" y="4880277"/>
              <a:ext cx="0" cy="1542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1150358" y="6030643"/>
              <a:ext cx="1205093" cy="298816"/>
            </a:xfrm>
            <a:prstGeom prst="rect">
              <a:avLst/>
            </a:prstGeom>
            <a:noFill/>
          </p:spPr>
          <p:txBody>
            <a:bodyPr wrap="none" rtlCol="0">
              <a:spAutoFit/>
            </a:bodyPr>
            <a:lstStyle/>
            <a:p>
              <a:r>
                <a:rPr lang="en-US" altLang="zh-CN" sz="1200" dirty="0"/>
                <a:t>Primary </a:t>
              </a:r>
              <a:r>
                <a:rPr lang="en-US" altLang="zh-CN" sz="1200" dirty="0" smtClean="0"/>
                <a:t>Storage System</a:t>
              </a:r>
              <a:endParaRPr lang="en-US" altLang="zh-CN" sz="1200" dirty="0"/>
            </a:p>
          </p:txBody>
        </p:sp>
        <p:sp>
          <p:nvSpPr>
            <p:cNvPr id="46" name="文本框 45"/>
            <p:cNvSpPr txBox="1"/>
            <p:nvPr/>
          </p:nvSpPr>
          <p:spPr>
            <a:xfrm>
              <a:off x="4567892" y="5919355"/>
              <a:ext cx="1350385" cy="298816"/>
            </a:xfrm>
            <a:prstGeom prst="rect">
              <a:avLst/>
            </a:prstGeom>
            <a:noFill/>
          </p:spPr>
          <p:txBody>
            <a:bodyPr wrap="none" rtlCol="0">
              <a:spAutoFit/>
            </a:bodyPr>
            <a:lstStyle/>
            <a:p>
              <a:r>
                <a:rPr lang="en-US" altLang="zh-CN" sz="1200" dirty="0"/>
                <a:t>Secondary </a:t>
              </a:r>
              <a:r>
                <a:rPr lang="en-US" altLang="zh-CN" sz="1200" dirty="0" smtClean="0"/>
                <a:t>Storage System </a:t>
              </a:r>
              <a:endParaRPr lang="en-US" altLang="zh-CN" sz="1200" dirty="0"/>
            </a:p>
          </p:txBody>
        </p:sp>
        <p:sp>
          <p:nvSpPr>
            <p:cNvPr id="47" name="文本框 46"/>
            <p:cNvSpPr txBox="1"/>
            <p:nvPr/>
          </p:nvSpPr>
          <p:spPr>
            <a:xfrm>
              <a:off x="3200680" y="5653736"/>
              <a:ext cx="470000" cy="276999"/>
            </a:xfrm>
            <a:prstGeom prst="rect">
              <a:avLst/>
            </a:prstGeom>
            <a:noFill/>
          </p:spPr>
          <p:txBody>
            <a:bodyPr wrap="none" rtlCol="0">
              <a:spAutoFit/>
            </a:bodyPr>
            <a:lstStyle/>
            <a:p>
              <a:r>
                <a:rPr lang="en-US" altLang="zh-CN" sz="1200" dirty="0" smtClean="0"/>
                <a:t>DCL</a:t>
              </a:r>
              <a:endParaRPr lang="zh-CN" altLang="en-US" sz="1200" dirty="0"/>
            </a:p>
          </p:txBody>
        </p:sp>
        <p:sp>
          <p:nvSpPr>
            <p:cNvPr id="48" name="禁止符 47"/>
            <p:cNvSpPr/>
            <p:nvPr/>
          </p:nvSpPr>
          <p:spPr>
            <a:xfrm>
              <a:off x="1924534" y="4925736"/>
              <a:ext cx="209761" cy="349519"/>
            </a:xfrm>
            <a:prstGeom prst="noSmoking">
              <a:avLst>
                <a:gd name="adj" fmla="val 12566"/>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禁止符 48"/>
            <p:cNvSpPr/>
            <p:nvPr/>
          </p:nvSpPr>
          <p:spPr>
            <a:xfrm>
              <a:off x="5286493" y="4909834"/>
              <a:ext cx="209761" cy="349519"/>
            </a:xfrm>
            <a:prstGeom prst="noSmoking">
              <a:avLst>
                <a:gd name="adj" fmla="val 12566"/>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箭头连接符 49"/>
            <p:cNvCxnSpPr/>
            <p:nvPr/>
          </p:nvCxnSpPr>
          <p:spPr>
            <a:xfrm>
              <a:off x="5151446" y="3480950"/>
              <a:ext cx="3710" cy="173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5243192" y="3466434"/>
              <a:ext cx="10166"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720198" y="3466100"/>
              <a:ext cx="3710" cy="173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H="1" flipV="1">
              <a:off x="1821632" y="3466434"/>
              <a:ext cx="10166"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1326730" y="1833956"/>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1</a:t>
              </a:r>
              <a:endParaRPr lang="zh-CN" altLang="en-US" sz="1200" dirty="0"/>
            </a:p>
          </p:txBody>
        </p:sp>
        <p:sp>
          <p:nvSpPr>
            <p:cNvPr id="55" name="椭圆 54"/>
            <p:cNvSpPr/>
            <p:nvPr/>
          </p:nvSpPr>
          <p:spPr>
            <a:xfrm>
              <a:off x="1967015" y="1842017"/>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a:t>
              </a:r>
              <a:endParaRPr lang="zh-CN" altLang="en-US" sz="1200" dirty="0"/>
            </a:p>
          </p:txBody>
        </p:sp>
        <p:sp>
          <p:nvSpPr>
            <p:cNvPr id="56" name="椭圆 55"/>
            <p:cNvSpPr/>
            <p:nvPr/>
          </p:nvSpPr>
          <p:spPr>
            <a:xfrm>
              <a:off x="1326730" y="2682432"/>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1</a:t>
              </a:r>
              <a:endParaRPr lang="zh-CN" altLang="en-US" sz="1200" dirty="0"/>
            </a:p>
          </p:txBody>
        </p:sp>
        <p:cxnSp>
          <p:nvCxnSpPr>
            <p:cNvPr id="57" name="直接箭头连接符 56"/>
            <p:cNvCxnSpPr/>
            <p:nvPr/>
          </p:nvCxnSpPr>
          <p:spPr>
            <a:xfrm>
              <a:off x="1712872" y="2722816"/>
              <a:ext cx="3710" cy="1732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flipV="1">
              <a:off x="1814306" y="2723150"/>
              <a:ext cx="10166" cy="1729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1951182" y="2682906"/>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2</a:t>
              </a:r>
              <a:endParaRPr lang="zh-CN" altLang="en-US" sz="1200" dirty="0"/>
            </a:p>
          </p:txBody>
        </p:sp>
        <p:sp>
          <p:nvSpPr>
            <p:cNvPr id="60" name="椭圆 59"/>
            <p:cNvSpPr/>
            <p:nvPr/>
          </p:nvSpPr>
          <p:spPr>
            <a:xfrm>
              <a:off x="2482178" y="2161383"/>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3</a:t>
              </a:r>
              <a:endParaRPr lang="zh-CN" altLang="en-US" sz="1200" dirty="0"/>
            </a:p>
          </p:txBody>
        </p:sp>
        <p:sp>
          <p:nvSpPr>
            <p:cNvPr id="61" name="椭圆 60"/>
            <p:cNvSpPr/>
            <p:nvPr/>
          </p:nvSpPr>
          <p:spPr>
            <a:xfrm>
              <a:off x="1332978" y="4178504"/>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4</a:t>
              </a:r>
              <a:endParaRPr lang="zh-CN" altLang="en-US" sz="1200" dirty="0"/>
            </a:p>
          </p:txBody>
        </p:sp>
        <p:sp>
          <p:nvSpPr>
            <p:cNvPr id="62" name="椭圆 61"/>
            <p:cNvSpPr/>
            <p:nvPr/>
          </p:nvSpPr>
          <p:spPr>
            <a:xfrm>
              <a:off x="4794533" y="4170118"/>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4</a:t>
              </a:r>
              <a:endParaRPr lang="zh-CN" altLang="en-US" sz="1200" dirty="0"/>
            </a:p>
          </p:txBody>
        </p:sp>
        <p:cxnSp>
          <p:nvCxnSpPr>
            <p:cNvPr id="63" name="直接箭头连接符 62"/>
            <p:cNvCxnSpPr>
              <a:stCxn id="112" idx="3"/>
              <a:endCxn id="110" idx="1"/>
            </p:cNvCxnSpPr>
            <p:nvPr/>
          </p:nvCxnSpPr>
          <p:spPr>
            <a:xfrm flipV="1">
              <a:off x="2088171" y="3250452"/>
              <a:ext cx="2638548" cy="178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103" idx="4"/>
              <a:endCxn id="110" idx="1"/>
            </p:cNvCxnSpPr>
            <p:nvPr/>
          </p:nvCxnSpPr>
          <p:spPr>
            <a:xfrm flipV="1">
              <a:off x="2071940" y="3250452"/>
              <a:ext cx="2654779" cy="13656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3299272" y="3727768"/>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5</a:t>
              </a:r>
              <a:endParaRPr lang="zh-CN" altLang="en-US" sz="1200" dirty="0"/>
            </a:p>
          </p:txBody>
        </p:sp>
        <p:sp>
          <p:nvSpPr>
            <p:cNvPr id="66" name="椭圆 65"/>
            <p:cNvSpPr/>
            <p:nvPr/>
          </p:nvSpPr>
          <p:spPr>
            <a:xfrm>
              <a:off x="3279130" y="2965749"/>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5</a:t>
              </a:r>
              <a:endParaRPr lang="zh-CN" altLang="en-US" sz="1200" dirty="0"/>
            </a:p>
          </p:txBody>
        </p:sp>
        <p:sp>
          <p:nvSpPr>
            <p:cNvPr id="67" name="椭圆 66"/>
            <p:cNvSpPr/>
            <p:nvPr/>
          </p:nvSpPr>
          <p:spPr>
            <a:xfrm>
              <a:off x="1321768" y="4838144"/>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7</a:t>
              </a:r>
              <a:endParaRPr lang="zh-CN" altLang="en-US" sz="1200" dirty="0"/>
            </a:p>
          </p:txBody>
        </p:sp>
        <p:sp>
          <p:nvSpPr>
            <p:cNvPr id="68" name="椭圆 67"/>
            <p:cNvSpPr/>
            <p:nvPr/>
          </p:nvSpPr>
          <p:spPr>
            <a:xfrm>
              <a:off x="4726252" y="4861990"/>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7</a:t>
              </a:r>
              <a:endParaRPr lang="zh-CN" altLang="en-US" sz="1200" dirty="0"/>
            </a:p>
          </p:txBody>
        </p:sp>
        <p:cxnSp>
          <p:nvCxnSpPr>
            <p:cNvPr id="69" name="直接连接符 68"/>
            <p:cNvCxnSpPr/>
            <p:nvPr/>
          </p:nvCxnSpPr>
          <p:spPr>
            <a:xfrm>
              <a:off x="2356649" y="4838144"/>
              <a:ext cx="223752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2374650" y="4925737"/>
              <a:ext cx="223752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云形 70"/>
            <p:cNvSpPr/>
            <p:nvPr/>
          </p:nvSpPr>
          <p:spPr>
            <a:xfrm>
              <a:off x="3002663" y="4677399"/>
              <a:ext cx="910403" cy="464871"/>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WAN</a:t>
              </a:r>
              <a:endParaRPr lang="zh-CN" altLang="en-US" sz="1200" dirty="0">
                <a:solidFill>
                  <a:schemeClr val="tx1"/>
                </a:solidFill>
              </a:endParaRPr>
            </a:p>
          </p:txBody>
        </p:sp>
        <p:sp>
          <p:nvSpPr>
            <p:cNvPr id="72" name="文本框 71"/>
            <p:cNvSpPr txBox="1"/>
            <p:nvPr/>
          </p:nvSpPr>
          <p:spPr>
            <a:xfrm>
              <a:off x="2638590" y="4408182"/>
              <a:ext cx="1713931"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HyperReplication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Link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椭圆 72"/>
            <p:cNvSpPr/>
            <p:nvPr/>
          </p:nvSpPr>
          <p:spPr>
            <a:xfrm>
              <a:off x="3576504" y="2191794"/>
              <a:ext cx="139841" cy="233013"/>
            </a:xfrm>
            <a:prstGeom prst="ellipse">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6</a:t>
              </a:r>
              <a:endParaRPr lang="zh-CN" altLang="en-US" sz="1200" dirty="0"/>
            </a:p>
          </p:txBody>
        </p:sp>
      </p:grpSp>
    </p:spTree>
    <p:extLst>
      <p:ext uri="{BB962C8B-B14F-4D97-AF65-F5344CB8AC3E}">
        <p14:creationId xmlns:p14="http://schemas.microsoft.com/office/powerpoint/2010/main" val="24761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wrap="square">
            <a:noAutofit/>
          </a:bodyPr>
          <a:lstStyle/>
          <a:p>
            <a:r>
              <a:rPr lang="en-US" dirty="0" smtClean="0">
                <a:sym typeface="Huawei Sans" panose="020C0503030203020204" pitchFamily="34" charset="0"/>
              </a:rPr>
              <a:t>On completion of this course, you will be able to understand the principles, configuration methods, and application scenarios of the following features:</a:t>
            </a:r>
            <a:endParaRPr lang="en-US" altLang="zh-CN" dirty="0" smtClean="0">
              <a:sym typeface="Huawei Sans" panose="020C0503030203020204" pitchFamily="34" charset="0"/>
            </a:endParaRPr>
          </a:p>
          <a:p>
            <a:pPr lvl="1"/>
            <a:r>
              <a:rPr lang="en-US" dirty="0" smtClean="0">
                <a:sym typeface="Huawei Sans" panose="020C0503030203020204" pitchFamily="34" charset="0"/>
              </a:rPr>
              <a:t>HyperSnap</a:t>
            </a:r>
            <a:endParaRPr lang="en-US" altLang="zh-CN" dirty="0" smtClean="0">
              <a:sym typeface="Huawei Sans" panose="020C0503030203020204" pitchFamily="34" charset="0"/>
            </a:endParaRPr>
          </a:p>
          <a:p>
            <a:pPr lvl="1"/>
            <a:r>
              <a:rPr lang="en-US" dirty="0" smtClean="0">
                <a:sym typeface="Huawei Sans" panose="020C0503030203020204" pitchFamily="34" charset="0"/>
              </a:rPr>
              <a:t>HyperClone</a:t>
            </a:r>
            <a:endParaRPr lang="en-US" altLang="zh-CN" dirty="0" smtClean="0">
              <a:sym typeface="Huawei Sans" panose="020C0503030203020204" pitchFamily="34" charset="0"/>
            </a:endParaRPr>
          </a:p>
          <a:p>
            <a:pPr lvl="1"/>
            <a:r>
              <a:rPr lang="en-US" dirty="0" smtClean="0">
                <a:sym typeface="Huawei Sans" panose="020C0503030203020204" pitchFamily="34" charset="0"/>
              </a:rPr>
              <a:t>HyperReplication</a:t>
            </a:r>
            <a:endParaRPr lang="en-US" altLang="zh-CN" dirty="0" smtClean="0">
              <a:sym typeface="Huawei Sans" panose="020C0503030203020204" pitchFamily="34" charset="0"/>
            </a:endParaRPr>
          </a:p>
          <a:p>
            <a:pPr lvl="1"/>
            <a:r>
              <a:rPr lang="en-US" dirty="0" smtClean="0">
                <a:sym typeface="Huawei Sans" panose="020C0503030203020204" pitchFamily="34" charset="0"/>
              </a:rPr>
              <a:t>HyperMetro</a:t>
            </a:r>
            <a:endParaRPr lang="en-US" altLang="zh-CN" dirty="0" smtClean="0">
              <a:sym typeface="Huawei Sans" panose="020C0503030203020204" pitchFamily="34" charset="0"/>
            </a:endParaRPr>
          </a:p>
          <a:p>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858975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HyperReplication Service Switchover</a:t>
            </a:r>
            <a:endParaRPr lang="en-US" altLang="zh-CN" dirty="0">
              <a:cs typeface="+mn-ea"/>
              <a:sym typeface="Huawei Sans" panose="020C0503030203020204" pitchFamily="34" charset="0"/>
            </a:endParaRPr>
          </a:p>
        </p:txBody>
      </p:sp>
      <p:grpSp>
        <p:nvGrpSpPr>
          <p:cNvPr id="816" name="组合 815"/>
          <p:cNvGrpSpPr/>
          <p:nvPr/>
        </p:nvGrpSpPr>
        <p:grpSpPr>
          <a:xfrm>
            <a:off x="762582" y="1089103"/>
            <a:ext cx="5207772" cy="2581355"/>
            <a:chOff x="762582" y="1047973"/>
            <a:chExt cx="5207772" cy="2581355"/>
          </a:xfrm>
        </p:grpSpPr>
        <p:cxnSp>
          <p:nvCxnSpPr>
            <p:cNvPr id="674" name="直接连接符 673"/>
            <p:cNvCxnSpPr>
              <a:endCxn id="723" idx="1"/>
            </p:cNvCxnSpPr>
            <p:nvPr/>
          </p:nvCxnSpPr>
          <p:spPr>
            <a:xfrm>
              <a:off x="2627419" y="2894901"/>
              <a:ext cx="1978163" cy="2671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bwMode="auto">
            <a:xfrm>
              <a:off x="1712400" y="3356003"/>
              <a:ext cx="3270816"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1. Normal production at the primary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0" name="圆角矩形 659"/>
            <p:cNvSpPr/>
            <p:nvPr/>
          </p:nvSpPr>
          <p:spPr>
            <a:xfrm>
              <a:off x="801100" y="1068569"/>
              <a:ext cx="2251174"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1" name="组合 660"/>
            <p:cNvGrpSpPr/>
            <p:nvPr/>
          </p:nvGrpSpPr>
          <p:grpSpPr bwMode="gray">
            <a:xfrm>
              <a:off x="1991323" y="2441206"/>
              <a:ext cx="636096" cy="590664"/>
              <a:chOff x="3155364" y="4938258"/>
              <a:chExt cx="1008000" cy="936005"/>
            </a:xfrm>
          </p:grpSpPr>
          <p:sp>
            <p:nvSpPr>
              <p:cNvPr id="757" name="矩形 756"/>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58" name="组合 757"/>
              <p:cNvGrpSpPr/>
              <p:nvPr/>
            </p:nvGrpSpPr>
            <p:grpSpPr bwMode="gray">
              <a:xfrm>
                <a:off x="3227770" y="4985410"/>
                <a:ext cx="264764" cy="97178"/>
                <a:chOff x="4550262" y="3256156"/>
                <a:chExt cx="769434" cy="230706"/>
              </a:xfrm>
            </p:grpSpPr>
            <p:sp>
              <p:nvSpPr>
                <p:cNvPr id="812" name="矩形 81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13" name="直接连接符 81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59" name="组合 758"/>
              <p:cNvGrpSpPr/>
              <p:nvPr/>
            </p:nvGrpSpPr>
            <p:grpSpPr bwMode="gray">
              <a:xfrm>
                <a:off x="3526982" y="4985410"/>
                <a:ext cx="264764" cy="97178"/>
                <a:chOff x="4550262" y="3256156"/>
                <a:chExt cx="769434" cy="230706"/>
              </a:xfrm>
            </p:grpSpPr>
            <p:sp>
              <p:nvSpPr>
                <p:cNvPr id="810" name="矩形 80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11" name="直接连接符 81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0" name="组合 759"/>
              <p:cNvGrpSpPr/>
              <p:nvPr/>
            </p:nvGrpSpPr>
            <p:grpSpPr bwMode="gray">
              <a:xfrm>
                <a:off x="3826195" y="4985410"/>
                <a:ext cx="264764" cy="97178"/>
                <a:chOff x="4550262" y="3256156"/>
                <a:chExt cx="769434" cy="230706"/>
              </a:xfrm>
            </p:grpSpPr>
            <p:sp>
              <p:nvSpPr>
                <p:cNvPr id="808" name="矩形 8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9" name="直接连接符 8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1" name="组合 760"/>
              <p:cNvGrpSpPr/>
              <p:nvPr/>
            </p:nvGrpSpPr>
            <p:grpSpPr bwMode="gray">
              <a:xfrm>
                <a:off x="3227770" y="5096666"/>
                <a:ext cx="264764" cy="97178"/>
                <a:chOff x="4550262" y="3256156"/>
                <a:chExt cx="769434" cy="230706"/>
              </a:xfrm>
            </p:grpSpPr>
            <p:sp>
              <p:nvSpPr>
                <p:cNvPr id="806" name="矩形 80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7" name="直接连接符 80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2" name="组合 761"/>
              <p:cNvGrpSpPr/>
              <p:nvPr/>
            </p:nvGrpSpPr>
            <p:grpSpPr bwMode="gray">
              <a:xfrm>
                <a:off x="3526982" y="5096666"/>
                <a:ext cx="264764" cy="97178"/>
                <a:chOff x="4550262" y="3256156"/>
                <a:chExt cx="769434" cy="230706"/>
              </a:xfrm>
            </p:grpSpPr>
            <p:sp>
              <p:nvSpPr>
                <p:cNvPr id="804" name="矩形 8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5" name="直接连接符 8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3" name="组合 762"/>
              <p:cNvGrpSpPr/>
              <p:nvPr/>
            </p:nvGrpSpPr>
            <p:grpSpPr bwMode="gray">
              <a:xfrm>
                <a:off x="3826195" y="5096666"/>
                <a:ext cx="264764" cy="97178"/>
                <a:chOff x="4550262" y="3256156"/>
                <a:chExt cx="769434" cy="230706"/>
              </a:xfrm>
            </p:grpSpPr>
            <p:sp>
              <p:nvSpPr>
                <p:cNvPr id="802" name="矩形 8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3" name="直接连接符 8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64" name="矩形 763"/>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65" name="组合 764"/>
              <p:cNvGrpSpPr/>
              <p:nvPr/>
            </p:nvGrpSpPr>
            <p:grpSpPr bwMode="gray">
              <a:xfrm>
                <a:off x="3227770" y="5303103"/>
                <a:ext cx="264764" cy="97178"/>
                <a:chOff x="4550262" y="3256156"/>
                <a:chExt cx="769434" cy="230706"/>
              </a:xfrm>
            </p:grpSpPr>
            <p:sp>
              <p:nvSpPr>
                <p:cNvPr id="800" name="矩形 7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01" name="直接连接符 8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6" name="组合 765"/>
              <p:cNvGrpSpPr/>
              <p:nvPr/>
            </p:nvGrpSpPr>
            <p:grpSpPr bwMode="gray">
              <a:xfrm>
                <a:off x="3526982" y="5303103"/>
                <a:ext cx="264764" cy="97178"/>
                <a:chOff x="4550262" y="3256156"/>
                <a:chExt cx="769434" cy="230706"/>
              </a:xfrm>
            </p:grpSpPr>
            <p:sp>
              <p:nvSpPr>
                <p:cNvPr id="798" name="矩形 7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9" name="直接连接符 7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7" name="组合 766"/>
              <p:cNvGrpSpPr/>
              <p:nvPr/>
            </p:nvGrpSpPr>
            <p:grpSpPr bwMode="gray">
              <a:xfrm>
                <a:off x="3826195" y="5303103"/>
                <a:ext cx="264764" cy="97178"/>
                <a:chOff x="4550262" y="3256156"/>
                <a:chExt cx="769434" cy="230706"/>
              </a:xfrm>
            </p:grpSpPr>
            <p:sp>
              <p:nvSpPr>
                <p:cNvPr id="796" name="矩形 7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7" name="直接连接符 7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8" name="组合 767"/>
              <p:cNvGrpSpPr/>
              <p:nvPr/>
            </p:nvGrpSpPr>
            <p:grpSpPr bwMode="gray">
              <a:xfrm>
                <a:off x="3227770" y="5414359"/>
                <a:ext cx="264764" cy="97178"/>
                <a:chOff x="4550262" y="3256156"/>
                <a:chExt cx="769434" cy="230706"/>
              </a:xfrm>
            </p:grpSpPr>
            <p:sp>
              <p:nvSpPr>
                <p:cNvPr id="794" name="矩形 7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5" name="直接连接符 7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69" name="组合 768"/>
              <p:cNvGrpSpPr/>
              <p:nvPr/>
            </p:nvGrpSpPr>
            <p:grpSpPr bwMode="gray">
              <a:xfrm>
                <a:off x="3526982" y="5414359"/>
                <a:ext cx="264764" cy="97178"/>
                <a:chOff x="4550262" y="3256156"/>
                <a:chExt cx="769434" cy="230706"/>
              </a:xfrm>
            </p:grpSpPr>
            <p:sp>
              <p:nvSpPr>
                <p:cNvPr id="792" name="矩形 7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3" name="直接连接符 7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0" name="组合 769"/>
              <p:cNvGrpSpPr/>
              <p:nvPr/>
            </p:nvGrpSpPr>
            <p:grpSpPr bwMode="gray">
              <a:xfrm>
                <a:off x="3826195" y="5414359"/>
                <a:ext cx="264764" cy="97178"/>
                <a:chOff x="4550262" y="3256156"/>
                <a:chExt cx="769434" cy="230706"/>
              </a:xfrm>
            </p:grpSpPr>
            <p:sp>
              <p:nvSpPr>
                <p:cNvPr id="790" name="矩形 7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91" name="直接连接符 7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71" name="矩形 770"/>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72" name="组合 771"/>
              <p:cNvGrpSpPr/>
              <p:nvPr/>
            </p:nvGrpSpPr>
            <p:grpSpPr bwMode="gray">
              <a:xfrm>
                <a:off x="3227770" y="5620800"/>
                <a:ext cx="264764" cy="97178"/>
                <a:chOff x="4550262" y="3256156"/>
                <a:chExt cx="769434" cy="230706"/>
              </a:xfrm>
            </p:grpSpPr>
            <p:sp>
              <p:nvSpPr>
                <p:cNvPr id="788" name="矩形 7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9" name="直接连接符 7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3" name="组合 772"/>
              <p:cNvGrpSpPr/>
              <p:nvPr/>
            </p:nvGrpSpPr>
            <p:grpSpPr bwMode="gray">
              <a:xfrm>
                <a:off x="3526982" y="5620800"/>
                <a:ext cx="264764" cy="97178"/>
                <a:chOff x="4550262" y="3256156"/>
                <a:chExt cx="769434" cy="230706"/>
              </a:xfrm>
            </p:grpSpPr>
            <p:sp>
              <p:nvSpPr>
                <p:cNvPr id="786" name="矩形 7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7" name="直接连接符 7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4" name="组合 773"/>
              <p:cNvGrpSpPr/>
              <p:nvPr/>
            </p:nvGrpSpPr>
            <p:grpSpPr bwMode="gray">
              <a:xfrm>
                <a:off x="3826195" y="5620800"/>
                <a:ext cx="264764" cy="97178"/>
                <a:chOff x="4550262" y="3256156"/>
                <a:chExt cx="769434" cy="230706"/>
              </a:xfrm>
            </p:grpSpPr>
            <p:sp>
              <p:nvSpPr>
                <p:cNvPr id="784" name="矩形 7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5" name="直接连接符 7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5" name="组合 774"/>
              <p:cNvGrpSpPr/>
              <p:nvPr/>
            </p:nvGrpSpPr>
            <p:grpSpPr bwMode="gray">
              <a:xfrm>
                <a:off x="3227770" y="5732056"/>
                <a:ext cx="264764" cy="97178"/>
                <a:chOff x="4550262" y="3256156"/>
                <a:chExt cx="769434" cy="230706"/>
              </a:xfrm>
            </p:grpSpPr>
            <p:sp>
              <p:nvSpPr>
                <p:cNvPr id="782" name="矩形 7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3" name="直接连接符 7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6" name="组合 775"/>
              <p:cNvGrpSpPr/>
              <p:nvPr/>
            </p:nvGrpSpPr>
            <p:grpSpPr bwMode="gray">
              <a:xfrm>
                <a:off x="3526982" y="5732056"/>
                <a:ext cx="264764" cy="97178"/>
                <a:chOff x="4550262" y="3256156"/>
                <a:chExt cx="769434" cy="230706"/>
              </a:xfrm>
            </p:grpSpPr>
            <p:sp>
              <p:nvSpPr>
                <p:cNvPr id="780" name="矩形 7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81" name="直接连接符 7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77" name="组合 776"/>
              <p:cNvGrpSpPr/>
              <p:nvPr/>
            </p:nvGrpSpPr>
            <p:grpSpPr bwMode="gray">
              <a:xfrm>
                <a:off x="3826195" y="5732056"/>
                <a:ext cx="264764" cy="97178"/>
                <a:chOff x="4550262" y="3256156"/>
                <a:chExt cx="769434" cy="230706"/>
              </a:xfrm>
            </p:grpSpPr>
            <p:sp>
              <p:nvSpPr>
                <p:cNvPr id="778" name="矩形 7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79" name="直接连接符 7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662" name="组合 661"/>
            <p:cNvGrpSpPr/>
            <p:nvPr/>
          </p:nvGrpSpPr>
          <p:grpSpPr>
            <a:xfrm>
              <a:off x="2084469" y="1333994"/>
              <a:ext cx="437394" cy="636096"/>
              <a:chOff x="1596351" y="1240543"/>
              <a:chExt cx="693123" cy="1008000"/>
            </a:xfrm>
          </p:grpSpPr>
          <p:sp>
            <p:nvSpPr>
              <p:cNvPr id="751" name="圆角矩形 750"/>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2" name="矩形 751"/>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3" name="矩形 75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4" name="矩形 75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5" name="矩形 754"/>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756" name="矩形 755"/>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663" name="组合 662"/>
            <p:cNvGrpSpPr/>
            <p:nvPr/>
          </p:nvGrpSpPr>
          <p:grpSpPr>
            <a:xfrm>
              <a:off x="2333953" y="2250858"/>
              <a:ext cx="726481" cy="564943"/>
              <a:chOff x="5988140" y="4182533"/>
              <a:chExt cx="726481" cy="564943"/>
            </a:xfrm>
          </p:grpSpPr>
          <p:sp>
            <p:nvSpPr>
              <p:cNvPr id="749" name="圆柱形 748"/>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0" name="文本框 749"/>
              <p:cNvSpPr txBox="1"/>
              <p:nvPr/>
            </p:nvSpPr>
            <p:spPr>
              <a:xfrm>
                <a:off x="5988140" y="4285811"/>
                <a:ext cx="726481" cy="461665"/>
              </a:xfrm>
              <a:prstGeom prst="rect">
                <a:avLst/>
              </a:prstGeom>
              <a:noFill/>
            </p:spPr>
            <p:txBody>
              <a:bodyPr wrap="none" rtlCol="0">
                <a:spAutoFit/>
              </a:bodyPr>
              <a:lstStyle/>
              <a:p>
                <a:pPr algn="ctr"/>
                <a:r>
                  <a:rPr lang="en-US" altLang="zh-CN" sz="1200" dirty="0" smtClean="0"/>
                  <a:t>Primary</a:t>
                </a:r>
              </a:p>
              <a:p>
                <a:pPr algn="ctr"/>
                <a:r>
                  <a:rPr lang="en-US" altLang="zh-CN" sz="1200" dirty="0" smtClean="0"/>
                  <a:t>LUN</a:t>
                </a:r>
                <a:endParaRPr lang="zh-CN" altLang="en-US" sz="1200" dirty="0"/>
              </a:p>
            </p:txBody>
          </p:sp>
        </p:grpSp>
        <p:cxnSp>
          <p:nvCxnSpPr>
            <p:cNvPr id="664" name="直接箭头连接符 663"/>
            <p:cNvCxnSpPr>
              <a:stCxn id="751" idx="2"/>
              <a:endCxn id="757" idx="0"/>
            </p:cNvCxnSpPr>
            <p:nvPr/>
          </p:nvCxnSpPr>
          <p:spPr>
            <a:xfrm>
              <a:off x="2303166" y="1970090"/>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5" name="文本框 664"/>
            <p:cNvSpPr txBox="1"/>
            <p:nvPr/>
          </p:nvSpPr>
          <p:spPr>
            <a:xfrm>
              <a:off x="1700594" y="1047973"/>
              <a:ext cx="1287532"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Production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host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6" name="文本框 665"/>
            <p:cNvSpPr txBox="1"/>
            <p:nvPr/>
          </p:nvSpPr>
          <p:spPr>
            <a:xfrm>
              <a:off x="4247489" y="1065630"/>
              <a:ext cx="1096775"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Standby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host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67" name="组合 666"/>
            <p:cNvGrpSpPr/>
            <p:nvPr/>
          </p:nvGrpSpPr>
          <p:grpSpPr bwMode="gray">
            <a:xfrm>
              <a:off x="4559890" y="2458476"/>
              <a:ext cx="636096" cy="590664"/>
              <a:chOff x="3155364" y="4938258"/>
              <a:chExt cx="1008000" cy="936005"/>
            </a:xfrm>
          </p:grpSpPr>
          <p:sp>
            <p:nvSpPr>
              <p:cNvPr id="692" name="矩形 691"/>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93" name="组合 692"/>
              <p:cNvGrpSpPr/>
              <p:nvPr/>
            </p:nvGrpSpPr>
            <p:grpSpPr bwMode="gray">
              <a:xfrm>
                <a:off x="3227770" y="4985410"/>
                <a:ext cx="264764" cy="97178"/>
                <a:chOff x="4550262" y="3256156"/>
                <a:chExt cx="769434" cy="230706"/>
              </a:xfrm>
            </p:grpSpPr>
            <p:sp>
              <p:nvSpPr>
                <p:cNvPr id="747" name="矩形 7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8" name="直接连接符 7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4" name="组合 693"/>
              <p:cNvGrpSpPr/>
              <p:nvPr/>
            </p:nvGrpSpPr>
            <p:grpSpPr bwMode="gray">
              <a:xfrm>
                <a:off x="3526982" y="4985410"/>
                <a:ext cx="264764" cy="97178"/>
                <a:chOff x="4550262" y="3256156"/>
                <a:chExt cx="769434" cy="230706"/>
              </a:xfrm>
            </p:grpSpPr>
            <p:sp>
              <p:nvSpPr>
                <p:cNvPr id="745" name="矩形 7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6" name="直接连接符 7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5" name="组合 694"/>
              <p:cNvGrpSpPr/>
              <p:nvPr/>
            </p:nvGrpSpPr>
            <p:grpSpPr bwMode="gray">
              <a:xfrm>
                <a:off x="3826195" y="4985410"/>
                <a:ext cx="264764" cy="97178"/>
                <a:chOff x="4550262" y="3256156"/>
                <a:chExt cx="769434" cy="230706"/>
              </a:xfrm>
            </p:grpSpPr>
            <p:sp>
              <p:nvSpPr>
                <p:cNvPr id="743" name="矩形 7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4" name="直接连接符 7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6" name="组合 695"/>
              <p:cNvGrpSpPr/>
              <p:nvPr/>
            </p:nvGrpSpPr>
            <p:grpSpPr bwMode="gray">
              <a:xfrm>
                <a:off x="3227770" y="5096666"/>
                <a:ext cx="264764" cy="97178"/>
                <a:chOff x="4550262" y="3256156"/>
                <a:chExt cx="769434" cy="230706"/>
              </a:xfrm>
            </p:grpSpPr>
            <p:sp>
              <p:nvSpPr>
                <p:cNvPr id="741" name="矩形 7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2" name="直接连接符 7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7" name="组合 696"/>
              <p:cNvGrpSpPr/>
              <p:nvPr/>
            </p:nvGrpSpPr>
            <p:grpSpPr bwMode="gray">
              <a:xfrm>
                <a:off x="3526982" y="5096666"/>
                <a:ext cx="264764" cy="97178"/>
                <a:chOff x="4550262" y="3256156"/>
                <a:chExt cx="769434" cy="230706"/>
              </a:xfrm>
            </p:grpSpPr>
            <p:sp>
              <p:nvSpPr>
                <p:cNvPr id="739" name="矩形 7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40" name="直接连接符 7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98" name="组合 697"/>
              <p:cNvGrpSpPr/>
              <p:nvPr/>
            </p:nvGrpSpPr>
            <p:grpSpPr bwMode="gray">
              <a:xfrm>
                <a:off x="3826195" y="5096666"/>
                <a:ext cx="264764" cy="97178"/>
                <a:chOff x="4550262" y="3256156"/>
                <a:chExt cx="769434" cy="230706"/>
              </a:xfrm>
            </p:grpSpPr>
            <p:sp>
              <p:nvSpPr>
                <p:cNvPr id="737" name="矩形 7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8" name="直接连接符 7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99" name="矩形 698"/>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00" name="组合 699"/>
              <p:cNvGrpSpPr/>
              <p:nvPr/>
            </p:nvGrpSpPr>
            <p:grpSpPr bwMode="gray">
              <a:xfrm>
                <a:off x="3227770" y="5303103"/>
                <a:ext cx="264764" cy="97178"/>
                <a:chOff x="4550262" y="3256156"/>
                <a:chExt cx="769434" cy="230706"/>
              </a:xfrm>
            </p:grpSpPr>
            <p:sp>
              <p:nvSpPr>
                <p:cNvPr id="735" name="矩形 7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6" name="直接连接符 7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1" name="组合 700"/>
              <p:cNvGrpSpPr/>
              <p:nvPr/>
            </p:nvGrpSpPr>
            <p:grpSpPr bwMode="gray">
              <a:xfrm>
                <a:off x="3526982" y="5303103"/>
                <a:ext cx="264764" cy="97178"/>
                <a:chOff x="4550262" y="3256156"/>
                <a:chExt cx="769434" cy="230706"/>
              </a:xfrm>
            </p:grpSpPr>
            <p:sp>
              <p:nvSpPr>
                <p:cNvPr id="733" name="矩形 7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4" name="直接连接符 7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2" name="组合 701"/>
              <p:cNvGrpSpPr/>
              <p:nvPr/>
            </p:nvGrpSpPr>
            <p:grpSpPr bwMode="gray">
              <a:xfrm>
                <a:off x="3826195" y="5303103"/>
                <a:ext cx="264764" cy="97178"/>
                <a:chOff x="4550262" y="3256156"/>
                <a:chExt cx="769434" cy="230706"/>
              </a:xfrm>
            </p:grpSpPr>
            <p:sp>
              <p:nvSpPr>
                <p:cNvPr id="731" name="矩形 7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2" name="直接连接符 7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3" name="组合 702"/>
              <p:cNvGrpSpPr/>
              <p:nvPr/>
            </p:nvGrpSpPr>
            <p:grpSpPr bwMode="gray">
              <a:xfrm>
                <a:off x="3227770" y="5414359"/>
                <a:ext cx="264764" cy="97178"/>
                <a:chOff x="4550262" y="3256156"/>
                <a:chExt cx="769434" cy="230706"/>
              </a:xfrm>
            </p:grpSpPr>
            <p:sp>
              <p:nvSpPr>
                <p:cNvPr id="729" name="矩形 7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30" name="直接连接符 7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4" name="组合 703"/>
              <p:cNvGrpSpPr/>
              <p:nvPr/>
            </p:nvGrpSpPr>
            <p:grpSpPr bwMode="gray">
              <a:xfrm>
                <a:off x="3526982" y="5414359"/>
                <a:ext cx="264764" cy="97178"/>
                <a:chOff x="4550262" y="3256156"/>
                <a:chExt cx="769434" cy="230706"/>
              </a:xfrm>
            </p:grpSpPr>
            <p:sp>
              <p:nvSpPr>
                <p:cNvPr id="727" name="矩形 7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8" name="直接连接符 7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5" name="组合 704"/>
              <p:cNvGrpSpPr/>
              <p:nvPr/>
            </p:nvGrpSpPr>
            <p:grpSpPr bwMode="gray">
              <a:xfrm>
                <a:off x="3826195" y="5414359"/>
                <a:ext cx="264764" cy="97178"/>
                <a:chOff x="4550262" y="3256156"/>
                <a:chExt cx="769434" cy="230706"/>
              </a:xfrm>
            </p:grpSpPr>
            <p:sp>
              <p:nvSpPr>
                <p:cNvPr id="725" name="矩形 7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6" name="直接连接符 7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706" name="矩形 705"/>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707" name="组合 706"/>
              <p:cNvGrpSpPr/>
              <p:nvPr/>
            </p:nvGrpSpPr>
            <p:grpSpPr bwMode="gray">
              <a:xfrm>
                <a:off x="3227770" y="5620800"/>
                <a:ext cx="264764" cy="97178"/>
                <a:chOff x="4550262" y="3256156"/>
                <a:chExt cx="769434" cy="230706"/>
              </a:xfrm>
            </p:grpSpPr>
            <p:sp>
              <p:nvSpPr>
                <p:cNvPr id="723" name="矩形 7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4" name="直接连接符 7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8" name="组合 707"/>
              <p:cNvGrpSpPr/>
              <p:nvPr/>
            </p:nvGrpSpPr>
            <p:grpSpPr bwMode="gray">
              <a:xfrm>
                <a:off x="3526982" y="5620800"/>
                <a:ext cx="264764" cy="97178"/>
                <a:chOff x="4550262" y="3256156"/>
                <a:chExt cx="769434" cy="230706"/>
              </a:xfrm>
            </p:grpSpPr>
            <p:sp>
              <p:nvSpPr>
                <p:cNvPr id="721" name="矩形 7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2" name="直接连接符 7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09" name="组合 708"/>
              <p:cNvGrpSpPr/>
              <p:nvPr/>
            </p:nvGrpSpPr>
            <p:grpSpPr bwMode="gray">
              <a:xfrm>
                <a:off x="3826195" y="5620800"/>
                <a:ext cx="264764" cy="97178"/>
                <a:chOff x="4550262" y="3256156"/>
                <a:chExt cx="769434" cy="230706"/>
              </a:xfrm>
            </p:grpSpPr>
            <p:sp>
              <p:nvSpPr>
                <p:cNvPr id="719" name="矩形 7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20" name="直接连接符 7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0" name="组合 709"/>
              <p:cNvGrpSpPr/>
              <p:nvPr/>
            </p:nvGrpSpPr>
            <p:grpSpPr bwMode="gray">
              <a:xfrm>
                <a:off x="3227770" y="5732056"/>
                <a:ext cx="264764" cy="97178"/>
                <a:chOff x="4550262" y="3256156"/>
                <a:chExt cx="769434" cy="230706"/>
              </a:xfrm>
            </p:grpSpPr>
            <p:sp>
              <p:nvSpPr>
                <p:cNvPr id="717" name="矩形 7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8" name="直接连接符 7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1" name="组合 710"/>
              <p:cNvGrpSpPr/>
              <p:nvPr/>
            </p:nvGrpSpPr>
            <p:grpSpPr bwMode="gray">
              <a:xfrm>
                <a:off x="3526982" y="5732056"/>
                <a:ext cx="264764" cy="97178"/>
                <a:chOff x="4550262" y="3256156"/>
                <a:chExt cx="769434" cy="230706"/>
              </a:xfrm>
            </p:grpSpPr>
            <p:sp>
              <p:nvSpPr>
                <p:cNvPr id="715" name="矩形 7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6" name="直接连接符 7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712" name="组合 711"/>
              <p:cNvGrpSpPr/>
              <p:nvPr/>
            </p:nvGrpSpPr>
            <p:grpSpPr bwMode="gray">
              <a:xfrm>
                <a:off x="3826195" y="5732056"/>
                <a:ext cx="264764" cy="97178"/>
                <a:chOff x="4550262" y="3256156"/>
                <a:chExt cx="769434" cy="230706"/>
              </a:xfrm>
            </p:grpSpPr>
            <p:sp>
              <p:nvSpPr>
                <p:cNvPr id="713" name="矩形 7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714" name="直接连接符 7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668" name="组合 667"/>
            <p:cNvGrpSpPr/>
            <p:nvPr/>
          </p:nvGrpSpPr>
          <p:grpSpPr>
            <a:xfrm>
              <a:off x="4653036" y="1351264"/>
              <a:ext cx="437394" cy="636096"/>
              <a:chOff x="1596351" y="1240543"/>
              <a:chExt cx="693123" cy="1008000"/>
            </a:xfrm>
          </p:grpSpPr>
          <p:sp>
            <p:nvSpPr>
              <p:cNvPr id="686" name="圆角矩形 685"/>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87" name="矩形 68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88" name="矩形 68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89" name="矩形 68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90" name="矩形 68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691" name="矩形 69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669" name="组合 668"/>
            <p:cNvGrpSpPr/>
            <p:nvPr/>
          </p:nvGrpSpPr>
          <p:grpSpPr>
            <a:xfrm>
              <a:off x="4102077" y="2233333"/>
              <a:ext cx="902811" cy="585256"/>
              <a:chOff x="5929525" y="4182533"/>
              <a:chExt cx="902811" cy="585256"/>
            </a:xfrm>
          </p:grpSpPr>
          <p:sp>
            <p:nvSpPr>
              <p:cNvPr id="684" name="圆柱形 683"/>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5" name="文本框 684"/>
              <p:cNvSpPr txBox="1"/>
              <p:nvPr/>
            </p:nvSpPr>
            <p:spPr>
              <a:xfrm>
                <a:off x="5929525" y="4306124"/>
                <a:ext cx="902811" cy="461665"/>
              </a:xfrm>
              <a:prstGeom prst="rect">
                <a:avLst/>
              </a:prstGeom>
              <a:noFill/>
            </p:spPr>
            <p:txBody>
              <a:bodyPr wrap="none" rtlCol="0">
                <a:spAutoFit/>
              </a:bodyPr>
              <a:lstStyle/>
              <a:p>
                <a:pPr algn="ctr"/>
                <a:r>
                  <a:rPr lang="en-US" altLang="zh-CN" sz="1200" dirty="0" smtClean="0"/>
                  <a:t>Secondary</a:t>
                </a:r>
              </a:p>
              <a:p>
                <a:pPr algn="ctr"/>
                <a:r>
                  <a:rPr lang="en-US" altLang="zh-CN" sz="1200" dirty="0" smtClean="0"/>
                  <a:t>LUN</a:t>
                </a:r>
                <a:endParaRPr lang="en-US" altLang="zh-CN" sz="1200" dirty="0"/>
              </a:p>
            </p:txBody>
          </p:sp>
        </p:grpSp>
        <p:cxnSp>
          <p:nvCxnSpPr>
            <p:cNvPr id="670" name="直接箭头连接符 669"/>
            <p:cNvCxnSpPr>
              <a:stCxn id="686" idx="2"/>
              <a:endCxn id="692" idx="0"/>
            </p:cNvCxnSpPr>
            <p:nvPr/>
          </p:nvCxnSpPr>
          <p:spPr>
            <a:xfrm>
              <a:off x="4871733" y="1987360"/>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71" name="文本框 670"/>
            <p:cNvSpPr txBox="1"/>
            <p:nvPr/>
          </p:nvSpPr>
          <p:spPr>
            <a:xfrm>
              <a:off x="1445431" y="3072664"/>
              <a:ext cx="1297150" cy="276999"/>
            </a:xfrm>
            <a:prstGeom prst="rect">
              <a:avLst/>
            </a:prstGeom>
            <a:noFill/>
          </p:spPr>
          <p:txBody>
            <a:bodyPr wrap="none" rtlCol="0">
              <a:spAutoFit/>
            </a:bodyPr>
            <a:lstStyle/>
            <a:p>
              <a:r>
                <a:rPr lang="en-US" altLang="zh-CN" sz="1200" dirty="0"/>
                <a:t>Primary </a:t>
              </a:r>
              <a:r>
                <a:rPr lang="en-US" altLang="zh-CN" sz="1200" dirty="0" smtClean="0"/>
                <a:t>storage</a:t>
              </a:r>
              <a:endParaRPr lang="en-US" altLang="zh-CN" sz="1200" dirty="0"/>
            </a:p>
          </p:txBody>
        </p:sp>
        <p:sp>
          <p:nvSpPr>
            <p:cNvPr id="672" name="文本框 671"/>
            <p:cNvSpPr txBox="1"/>
            <p:nvPr/>
          </p:nvSpPr>
          <p:spPr>
            <a:xfrm>
              <a:off x="4383144" y="3044276"/>
              <a:ext cx="1473480" cy="276999"/>
            </a:xfrm>
            <a:prstGeom prst="rect">
              <a:avLst/>
            </a:prstGeom>
            <a:noFill/>
          </p:spPr>
          <p:txBody>
            <a:bodyPr wrap="none" rtlCol="0">
              <a:spAutoFit/>
            </a:bodyPr>
            <a:lstStyle/>
            <a:p>
              <a:r>
                <a:rPr lang="en-US" altLang="zh-CN" sz="1200" dirty="0"/>
                <a:t>Secondary </a:t>
              </a:r>
              <a:r>
                <a:rPr lang="en-US" altLang="zh-CN" sz="1200" dirty="0" smtClean="0"/>
                <a:t>storage</a:t>
              </a:r>
              <a:endParaRPr lang="en-US" altLang="zh-CN" sz="1200" dirty="0"/>
            </a:p>
          </p:txBody>
        </p:sp>
        <p:cxnSp>
          <p:nvCxnSpPr>
            <p:cNvPr id="673" name="直接连接符 672"/>
            <p:cNvCxnSpPr>
              <a:stCxn id="771" idx="3"/>
              <a:endCxn id="706" idx="1"/>
            </p:cNvCxnSpPr>
            <p:nvPr/>
          </p:nvCxnSpPr>
          <p:spPr>
            <a:xfrm>
              <a:off x="2627419" y="2937019"/>
              <a:ext cx="1932471"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675" name="组合 674"/>
            <p:cNvGrpSpPr/>
            <p:nvPr/>
          </p:nvGrpSpPr>
          <p:grpSpPr>
            <a:xfrm>
              <a:off x="3125580" y="2800856"/>
              <a:ext cx="629273" cy="342302"/>
              <a:chOff x="6829605" y="5135631"/>
              <a:chExt cx="629273" cy="342302"/>
            </a:xfrm>
          </p:grpSpPr>
          <p:sp>
            <p:nvSpPr>
              <p:cNvPr id="682" name="云形 681"/>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文本框 682"/>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676" name="文本框 675"/>
            <p:cNvSpPr txBox="1"/>
            <p:nvPr/>
          </p:nvSpPr>
          <p:spPr>
            <a:xfrm>
              <a:off x="2774040" y="2395663"/>
              <a:ext cx="1619205" cy="461665"/>
            </a:xfrm>
            <a:prstGeom prst="rect">
              <a:avLst/>
            </a:prstGeom>
            <a:noFill/>
          </p:spPr>
          <p:txBody>
            <a:bodyPr wrap="square" rtlCol="0">
              <a:spAutoFit/>
            </a:bodyPr>
            <a:lstStyle/>
            <a:p>
              <a:pPr algn="ctr"/>
              <a:r>
                <a:rPr lang="en-US" altLang="zh-CN" sz="1200" dirty="0" smtClean="0"/>
                <a:t>Replication</a:t>
              </a:r>
            </a:p>
            <a:p>
              <a:pPr algn="ctr"/>
              <a:r>
                <a:rPr lang="en-US" altLang="zh-CN" sz="1200" dirty="0" smtClean="0"/>
                <a:t>Link</a:t>
              </a:r>
              <a:endParaRPr lang="en-US" altLang="zh-CN" sz="1200" dirty="0"/>
            </a:p>
          </p:txBody>
        </p:sp>
        <p:sp>
          <p:nvSpPr>
            <p:cNvPr id="678" name="文本框 677"/>
            <p:cNvSpPr txBox="1"/>
            <p:nvPr/>
          </p:nvSpPr>
          <p:spPr>
            <a:xfrm>
              <a:off x="762582" y="1968761"/>
              <a:ext cx="1544278" cy="461665"/>
            </a:xfrm>
            <a:prstGeom prst="rect">
              <a:avLst/>
            </a:prstGeom>
            <a:noFill/>
          </p:spPr>
          <p:txBody>
            <a:bodyPr wrap="squar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Services run by the production host</a:t>
              </a:r>
            </a:p>
          </p:txBody>
        </p:sp>
        <p:sp>
          <p:nvSpPr>
            <p:cNvPr id="679" name="同心圆 678"/>
            <p:cNvSpPr/>
            <p:nvPr/>
          </p:nvSpPr>
          <p:spPr>
            <a:xfrm>
              <a:off x="2581728" y="1242833"/>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2B230"/>
                  </a:solidFill>
                  <a:latin typeface="+mn-ea"/>
                </a:rPr>
                <a:t>√</a:t>
              </a:r>
              <a:endParaRPr lang="zh-CN" altLang="en-US" b="1" dirty="0">
                <a:solidFill>
                  <a:srgbClr val="62B230"/>
                </a:solidFill>
                <a:latin typeface="+mn-ea"/>
              </a:endParaRPr>
            </a:p>
          </p:txBody>
        </p:sp>
        <p:sp>
          <p:nvSpPr>
            <p:cNvPr id="680" name="圆角矩形 679"/>
            <p:cNvSpPr/>
            <p:nvPr/>
          </p:nvSpPr>
          <p:spPr>
            <a:xfrm>
              <a:off x="4048550" y="1074815"/>
              <a:ext cx="1921804"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1" name="曲线连接符 680"/>
            <p:cNvCxnSpPr>
              <a:stCxn id="749" idx="1"/>
              <a:endCxn id="684" idx="1"/>
            </p:cNvCxnSpPr>
            <p:nvPr/>
          </p:nvCxnSpPr>
          <p:spPr>
            <a:xfrm rot="5400000" flipH="1" flipV="1">
              <a:off x="3594900" y="1328727"/>
              <a:ext cx="17525" cy="1826739"/>
            </a:xfrm>
            <a:prstGeom prst="curvedConnector3">
              <a:avLst>
                <a:gd name="adj1" fmla="val 1404422"/>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sp>
          <p:nvSpPr>
            <p:cNvPr id="677" name="文本框 676"/>
            <p:cNvSpPr txBox="1"/>
            <p:nvPr/>
          </p:nvSpPr>
          <p:spPr>
            <a:xfrm>
              <a:off x="4070749" y="1981718"/>
              <a:ext cx="889988"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Read-only</a:t>
              </a:r>
            </a:p>
          </p:txBody>
        </p:sp>
      </p:grpSp>
      <p:grpSp>
        <p:nvGrpSpPr>
          <p:cNvPr id="974" name="组合 973"/>
          <p:cNvGrpSpPr/>
          <p:nvPr/>
        </p:nvGrpSpPr>
        <p:grpSpPr>
          <a:xfrm>
            <a:off x="7207590" y="1026901"/>
            <a:ext cx="3935533" cy="2599177"/>
            <a:chOff x="7207590" y="1026901"/>
            <a:chExt cx="3935533" cy="2599177"/>
          </a:xfrm>
        </p:grpSpPr>
        <p:sp>
          <p:nvSpPr>
            <p:cNvPr id="11" name="文本框 10"/>
            <p:cNvSpPr txBox="1"/>
            <p:nvPr/>
          </p:nvSpPr>
          <p:spPr bwMode="auto">
            <a:xfrm>
              <a:off x="7939879" y="3352753"/>
              <a:ext cx="251582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2. A disaster at the primary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973" name="组合 972"/>
            <p:cNvGrpSpPr/>
            <p:nvPr/>
          </p:nvGrpSpPr>
          <p:grpSpPr>
            <a:xfrm>
              <a:off x="7207590" y="1026901"/>
              <a:ext cx="3935533" cy="2283922"/>
              <a:chOff x="7207590" y="1026901"/>
              <a:chExt cx="3935533" cy="2283922"/>
            </a:xfrm>
          </p:grpSpPr>
          <p:cxnSp>
            <p:nvCxnSpPr>
              <p:cNvPr id="818" name="直接连接符 817"/>
              <p:cNvCxnSpPr/>
              <p:nvPr/>
            </p:nvCxnSpPr>
            <p:spPr>
              <a:xfrm>
                <a:off x="8190143" y="2869956"/>
                <a:ext cx="1880283" cy="12256"/>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9" name="禁止符 818"/>
              <p:cNvSpPr/>
              <p:nvPr/>
            </p:nvSpPr>
            <p:spPr>
              <a:xfrm>
                <a:off x="8148311" y="1199665"/>
                <a:ext cx="362450" cy="363164"/>
              </a:xfrm>
              <a:prstGeom prst="noSmoking">
                <a:avLst>
                  <a:gd name="adj" fmla="val 9358"/>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0" name="圆角矩形 819"/>
              <p:cNvSpPr/>
              <p:nvPr/>
            </p:nvSpPr>
            <p:spPr>
              <a:xfrm>
                <a:off x="7207590" y="1047497"/>
                <a:ext cx="1395077"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1" name="组合 820"/>
              <p:cNvGrpSpPr/>
              <p:nvPr/>
            </p:nvGrpSpPr>
            <p:grpSpPr bwMode="gray">
              <a:xfrm>
                <a:off x="7543801" y="2420134"/>
                <a:ext cx="634846" cy="590664"/>
                <a:chOff x="3155364" y="4938258"/>
                <a:chExt cx="1008000" cy="936005"/>
              </a:xfrm>
            </p:grpSpPr>
            <p:sp>
              <p:nvSpPr>
                <p:cNvPr id="914" name="矩形 913"/>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15" name="组合 914"/>
                <p:cNvGrpSpPr/>
                <p:nvPr/>
              </p:nvGrpSpPr>
              <p:grpSpPr bwMode="gray">
                <a:xfrm>
                  <a:off x="3227770" y="4985410"/>
                  <a:ext cx="264764" cy="97178"/>
                  <a:chOff x="4550262" y="3256156"/>
                  <a:chExt cx="769434" cy="230706"/>
                </a:xfrm>
              </p:grpSpPr>
              <p:sp>
                <p:nvSpPr>
                  <p:cNvPr id="969" name="矩形 96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70" name="直接连接符 96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6" name="组合 915"/>
                <p:cNvGrpSpPr/>
                <p:nvPr/>
              </p:nvGrpSpPr>
              <p:grpSpPr bwMode="gray">
                <a:xfrm>
                  <a:off x="3526982" y="4985410"/>
                  <a:ext cx="264764" cy="97178"/>
                  <a:chOff x="4550262" y="3256156"/>
                  <a:chExt cx="769434" cy="230706"/>
                </a:xfrm>
              </p:grpSpPr>
              <p:sp>
                <p:nvSpPr>
                  <p:cNvPr id="967" name="矩形 96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8" name="直接连接符 96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7" name="组合 916"/>
                <p:cNvGrpSpPr/>
                <p:nvPr/>
              </p:nvGrpSpPr>
              <p:grpSpPr bwMode="gray">
                <a:xfrm>
                  <a:off x="3826195" y="4985410"/>
                  <a:ext cx="264764" cy="97178"/>
                  <a:chOff x="4550262" y="3256156"/>
                  <a:chExt cx="769434" cy="230706"/>
                </a:xfrm>
              </p:grpSpPr>
              <p:sp>
                <p:nvSpPr>
                  <p:cNvPr id="965" name="矩形 96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6" name="直接连接符 96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8" name="组合 917"/>
                <p:cNvGrpSpPr/>
                <p:nvPr/>
              </p:nvGrpSpPr>
              <p:grpSpPr bwMode="gray">
                <a:xfrm>
                  <a:off x="3227770" y="5096666"/>
                  <a:ext cx="264764" cy="97178"/>
                  <a:chOff x="4550262" y="3256156"/>
                  <a:chExt cx="769434" cy="230706"/>
                </a:xfrm>
              </p:grpSpPr>
              <p:sp>
                <p:nvSpPr>
                  <p:cNvPr id="963" name="矩形 9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4" name="直接连接符 9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19" name="组合 918"/>
                <p:cNvGrpSpPr/>
                <p:nvPr/>
              </p:nvGrpSpPr>
              <p:grpSpPr bwMode="gray">
                <a:xfrm>
                  <a:off x="3526982" y="5096666"/>
                  <a:ext cx="264764" cy="97178"/>
                  <a:chOff x="4550262" y="3256156"/>
                  <a:chExt cx="769434" cy="230706"/>
                </a:xfrm>
              </p:grpSpPr>
              <p:sp>
                <p:nvSpPr>
                  <p:cNvPr id="961" name="矩形 9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2" name="直接连接符 9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0" name="组合 919"/>
                <p:cNvGrpSpPr/>
                <p:nvPr/>
              </p:nvGrpSpPr>
              <p:grpSpPr bwMode="gray">
                <a:xfrm>
                  <a:off x="3826195" y="5096666"/>
                  <a:ext cx="264764" cy="97178"/>
                  <a:chOff x="4550262" y="3256156"/>
                  <a:chExt cx="769434" cy="230706"/>
                </a:xfrm>
              </p:grpSpPr>
              <p:sp>
                <p:nvSpPr>
                  <p:cNvPr id="959" name="矩形 9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60" name="直接连接符 9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21" name="矩形 920"/>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22" name="组合 921"/>
                <p:cNvGrpSpPr/>
                <p:nvPr/>
              </p:nvGrpSpPr>
              <p:grpSpPr bwMode="gray">
                <a:xfrm>
                  <a:off x="3227770" y="5303103"/>
                  <a:ext cx="264764" cy="97178"/>
                  <a:chOff x="4550262" y="3256156"/>
                  <a:chExt cx="769434" cy="230706"/>
                </a:xfrm>
              </p:grpSpPr>
              <p:sp>
                <p:nvSpPr>
                  <p:cNvPr id="957" name="矩形 9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8" name="直接连接符 9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3" name="组合 922"/>
                <p:cNvGrpSpPr/>
                <p:nvPr/>
              </p:nvGrpSpPr>
              <p:grpSpPr bwMode="gray">
                <a:xfrm>
                  <a:off x="3526982" y="5303103"/>
                  <a:ext cx="264764" cy="97178"/>
                  <a:chOff x="4550262" y="3256156"/>
                  <a:chExt cx="769434" cy="230706"/>
                </a:xfrm>
              </p:grpSpPr>
              <p:sp>
                <p:nvSpPr>
                  <p:cNvPr id="955" name="矩形 9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6" name="直接连接符 9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4" name="组合 923"/>
                <p:cNvGrpSpPr/>
                <p:nvPr/>
              </p:nvGrpSpPr>
              <p:grpSpPr bwMode="gray">
                <a:xfrm>
                  <a:off x="3826195" y="5303103"/>
                  <a:ext cx="264764" cy="97178"/>
                  <a:chOff x="4550262" y="3256156"/>
                  <a:chExt cx="769434" cy="230706"/>
                </a:xfrm>
              </p:grpSpPr>
              <p:sp>
                <p:nvSpPr>
                  <p:cNvPr id="953" name="矩形 9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4" name="直接连接符 9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5" name="组合 924"/>
                <p:cNvGrpSpPr/>
                <p:nvPr/>
              </p:nvGrpSpPr>
              <p:grpSpPr bwMode="gray">
                <a:xfrm>
                  <a:off x="3227770" y="5414359"/>
                  <a:ext cx="264764" cy="97178"/>
                  <a:chOff x="4550262" y="3256156"/>
                  <a:chExt cx="769434" cy="230706"/>
                </a:xfrm>
              </p:grpSpPr>
              <p:sp>
                <p:nvSpPr>
                  <p:cNvPr id="951" name="矩形 9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2" name="直接连接符 9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6" name="组合 925"/>
                <p:cNvGrpSpPr/>
                <p:nvPr/>
              </p:nvGrpSpPr>
              <p:grpSpPr bwMode="gray">
                <a:xfrm>
                  <a:off x="3526982" y="5414359"/>
                  <a:ext cx="264764" cy="97178"/>
                  <a:chOff x="4550262" y="3256156"/>
                  <a:chExt cx="769434" cy="230706"/>
                </a:xfrm>
              </p:grpSpPr>
              <p:sp>
                <p:nvSpPr>
                  <p:cNvPr id="949" name="矩形 9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50" name="直接连接符 9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27" name="组合 926"/>
                <p:cNvGrpSpPr/>
                <p:nvPr/>
              </p:nvGrpSpPr>
              <p:grpSpPr bwMode="gray">
                <a:xfrm>
                  <a:off x="3826195" y="5414359"/>
                  <a:ext cx="264764" cy="97178"/>
                  <a:chOff x="4550262" y="3256156"/>
                  <a:chExt cx="769434" cy="230706"/>
                </a:xfrm>
              </p:grpSpPr>
              <p:sp>
                <p:nvSpPr>
                  <p:cNvPr id="947" name="矩形 9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8" name="直接连接符 9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928" name="矩形 927"/>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929" name="组合 928"/>
                <p:cNvGrpSpPr/>
                <p:nvPr/>
              </p:nvGrpSpPr>
              <p:grpSpPr bwMode="gray">
                <a:xfrm>
                  <a:off x="3227770" y="5620800"/>
                  <a:ext cx="264764" cy="97178"/>
                  <a:chOff x="4550262" y="3256156"/>
                  <a:chExt cx="769434" cy="230706"/>
                </a:xfrm>
              </p:grpSpPr>
              <p:sp>
                <p:nvSpPr>
                  <p:cNvPr id="945" name="矩形 9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6" name="直接连接符 9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0" name="组合 929"/>
                <p:cNvGrpSpPr/>
                <p:nvPr/>
              </p:nvGrpSpPr>
              <p:grpSpPr bwMode="gray">
                <a:xfrm>
                  <a:off x="3526982" y="5620800"/>
                  <a:ext cx="264764" cy="97178"/>
                  <a:chOff x="4550262" y="3256156"/>
                  <a:chExt cx="769434" cy="230706"/>
                </a:xfrm>
              </p:grpSpPr>
              <p:sp>
                <p:nvSpPr>
                  <p:cNvPr id="943" name="矩形 9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4" name="直接连接符 9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1" name="组合 930"/>
                <p:cNvGrpSpPr/>
                <p:nvPr/>
              </p:nvGrpSpPr>
              <p:grpSpPr bwMode="gray">
                <a:xfrm>
                  <a:off x="3826195" y="5620800"/>
                  <a:ext cx="264764" cy="97178"/>
                  <a:chOff x="4550262" y="3256156"/>
                  <a:chExt cx="769434" cy="230706"/>
                </a:xfrm>
              </p:grpSpPr>
              <p:sp>
                <p:nvSpPr>
                  <p:cNvPr id="941" name="矩形 9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2" name="直接连接符 9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2" name="组合 931"/>
                <p:cNvGrpSpPr/>
                <p:nvPr/>
              </p:nvGrpSpPr>
              <p:grpSpPr bwMode="gray">
                <a:xfrm>
                  <a:off x="3227770" y="5732056"/>
                  <a:ext cx="264764" cy="97178"/>
                  <a:chOff x="4550262" y="3256156"/>
                  <a:chExt cx="769434" cy="230706"/>
                </a:xfrm>
              </p:grpSpPr>
              <p:sp>
                <p:nvSpPr>
                  <p:cNvPr id="939" name="矩形 9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40" name="直接连接符 9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3" name="组合 932"/>
                <p:cNvGrpSpPr/>
                <p:nvPr/>
              </p:nvGrpSpPr>
              <p:grpSpPr bwMode="gray">
                <a:xfrm>
                  <a:off x="3526982" y="5732056"/>
                  <a:ext cx="264764" cy="97178"/>
                  <a:chOff x="4550262" y="3256156"/>
                  <a:chExt cx="769434" cy="230706"/>
                </a:xfrm>
              </p:grpSpPr>
              <p:sp>
                <p:nvSpPr>
                  <p:cNvPr id="937" name="矩形 9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8" name="直接连接符 9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934" name="组合 933"/>
                <p:cNvGrpSpPr/>
                <p:nvPr/>
              </p:nvGrpSpPr>
              <p:grpSpPr bwMode="gray">
                <a:xfrm>
                  <a:off x="3826195" y="5732056"/>
                  <a:ext cx="264764" cy="97178"/>
                  <a:chOff x="4550262" y="3256156"/>
                  <a:chExt cx="769434" cy="230706"/>
                </a:xfrm>
              </p:grpSpPr>
              <p:sp>
                <p:nvSpPr>
                  <p:cNvPr id="935" name="矩形 9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36" name="直接连接符 9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822" name="组合 821"/>
              <p:cNvGrpSpPr/>
              <p:nvPr/>
            </p:nvGrpSpPr>
            <p:grpSpPr>
              <a:xfrm>
                <a:off x="7636764" y="1312922"/>
                <a:ext cx="436535" cy="636096"/>
                <a:chOff x="1596351" y="1240543"/>
                <a:chExt cx="693123" cy="1008000"/>
              </a:xfrm>
            </p:grpSpPr>
            <p:sp>
              <p:nvSpPr>
                <p:cNvPr id="908" name="圆角矩形 907"/>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09" name="矩形 90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0" name="矩形 90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1" name="矩形 91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2" name="矩形 91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913" name="矩形 91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823" name="组合 822"/>
              <p:cNvGrpSpPr/>
              <p:nvPr/>
            </p:nvGrpSpPr>
            <p:grpSpPr>
              <a:xfrm>
                <a:off x="7896144" y="2229786"/>
                <a:ext cx="726481" cy="556517"/>
                <a:chOff x="5998546" y="4182533"/>
                <a:chExt cx="727911" cy="556517"/>
              </a:xfrm>
            </p:grpSpPr>
            <p:sp>
              <p:nvSpPr>
                <p:cNvPr id="906" name="圆柱形 905"/>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7" name="文本框 906"/>
                <p:cNvSpPr txBox="1"/>
                <p:nvPr/>
              </p:nvSpPr>
              <p:spPr>
                <a:xfrm>
                  <a:off x="5998546" y="4277385"/>
                  <a:ext cx="727911" cy="461665"/>
                </a:xfrm>
                <a:prstGeom prst="rect">
                  <a:avLst/>
                </a:prstGeom>
                <a:noFill/>
              </p:spPr>
              <p:txBody>
                <a:bodyPr wrap="none" rtlCol="0">
                  <a:spAutoFit/>
                </a:bodyPr>
                <a:lstStyle/>
                <a:p>
                  <a:pPr algn="ctr"/>
                  <a:r>
                    <a:rPr lang="en-US" altLang="zh-CN" sz="1200" dirty="0" smtClean="0"/>
                    <a:t>Primary</a:t>
                  </a:r>
                </a:p>
                <a:p>
                  <a:pPr algn="ctr"/>
                  <a:r>
                    <a:rPr lang="en-US" altLang="zh-CN" sz="1200" dirty="0" smtClean="0"/>
                    <a:t>LUN</a:t>
                  </a:r>
                  <a:endParaRPr lang="en-US" altLang="zh-CN" sz="1200" dirty="0"/>
                </a:p>
              </p:txBody>
            </p:sp>
          </p:grpSp>
          <p:cxnSp>
            <p:nvCxnSpPr>
              <p:cNvPr id="824" name="直接箭头连接符 823"/>
              <p:cNvCxnSpPr>
                <a:stCxn id="908" idx="2"/>
                <a:endCxn id="914" idx="0"/>
              </p:cNvCxnSpPr>
              <p:nvPr/>
            </p:nvCxnSpPr>
            <p:spPr>
              <a:xfrm>
                <a:off x="7855031" y="1949018"/>
                <a:ext cx="6193"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5" name="文本框 824"/>
              <p:cNvSpPr txBox="1"/>
              <p:nvPr/>
            </p:nvSpPr>
            <p:spPr>
              <a:xfrm>
                <a:off x="7253643" y="1026901"/>
                <a:ext cx="1285002"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Production host</a:t>
                </a:r>
              </a:p>
            </p:txBody>
          </p:sp>
          <p:sp>
            <p:nvSpPr>
              <p:cNvPr id="826" name="文本框 825"/>
              <p:cNvSpPr txBox="1"/>
              <p:nvPr/>
            </p:nvSpPr>
            <p:spPr>
              <a:xfrm>
                <a:off x="9758639" y="1038145"/>
                <a:ext cx="1094620"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Standby host</a:t>
                </a:r>
              </a:p>
            </p:txBody>
          </p:sp>
          <p:grpSp>
            <p:nvGrpSpPr>
              <p:cNvPr id="827" name="组合 826"/>
              <p:cNvGrpSpPr/>
              <p:nvPr/>
            </p:nvGrpSpPr>
            <p:grpSpPr bwMode="gray">
              <a:xfrm>
                <a:off x="10070426" y="2430991"/>
                <a:ext cx="634846" cy="590664"/>
                <a:chOff x="3155364" y="4938258"/>
                <a:chExt cx="1008000" cy="936005"/>
              </a:xfrm>
            </p:grpSpPr>
            <p:sp>
              <p:nvSpPr>
                <p:cNvPr id="849" name="矩形 848"/>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50" name="组合 849"/>
                <p:cNvGrpSpPr/>
                <p:nvPr/>
              </p:nvGrpSpPr>
              <p:grpSpPr bwMode="gray">
                <a:xfrm>
                  <a:off x="3227770" y="4985410"/>
                  <a:ext cx="264764" cy="97178"/>
                  <a:chOff x="4550262" y="3256156"/>
                  <a:chExt cx="769434" cy="230706"/>
                </a:xfrm>
              </p:grpSpPr>
              <p:sp>
                <p:nvSpPr>
                  <p:cNvPr id="904" name="矩形 90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5" name="直接连接符 90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1" name="组合 850"/>
                <p:cNvGrpSpPr/>
                <p:nvPr/>
              </p:nvGrpSpPr>
              <p:grpSpPr bwMode="gray">
                <a:xfrm>
                  <a:off x="3526982" y="4985410"/>
                  <a:ext cx="264764" cy="97178"/>
                  <a:chOff x="4550262" y="3256156"/>
                  <a:chExt cx="769434" cy="230706"/>
                </a:xfrm>
              </p:grpSpPr>
              <p:sp>
                <p:nvSpPr>
                  <p:cNvPr id="902" name="矩形 90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3" name="直接连接符 90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2" name="组合 851"/>
                <p:cNvGrpSpPr/>
                <p:nvPr/>
              </p:nvGrpSpPr>
              <p:grpSpPr bwMode="gray">
                <a:xfrm>
                  <a:off x="3826195" y="4985410"/>
                  <a:ext cx="264764" cy="97178"/>
                  <a:chOff x="4550262" y="3256156"/>
                  <a:chExt cx="769434" cy="230706"/>
                </a:xfrm>
              </p:grpSpPr>
              <p:sp>
                <p:nvSpPr>
                  <p:cNvPr id="900" name="矩形 89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901" name="直接连接符 90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3" name="组合 852"/>
                <p:cNvGrpSpPr/>
                <p:nvPr/>
              </p:nvGrpSpPr>
              <p:grpSpPr bwMode="gray">
                <a:xfrm>
                  <a:off x="3227770" y="5096666"/>
                  <a:ext cx="264764" cy="97178"/>
                  <a:chOff x="4550262" y="3256156"/>
                  <a:chExt cx="769434" cy="230706"/>
                </a:xfrm>
              </p:grpSpPr>
              <p:sp>
                <p:nvSpPr>
                  <p:cNvPr id="898" name="矩形 89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9" name="直接连接符 89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4" name="组合 853"/>
                <p:cNvGrpSpPr/>
                <p:nvPr/>
              </p:nvGrpSpPr>
              <p:grpSpPr bwMode="gray">
                <a:xfrm>
                  <a:off x="3526982" y="5096666"/>
                  <a:ext cx="264764" cy="97178"/>
                  <a:chOff x="4550262" y="3256156"/>
                  <a:chExt cx="769434" cy="230706"/>
                </a:xfrm>
              </p:grpSpPr>
              <p:sp>
                <p:nvSpPr>
                  <p:cNvPr id="896" name="矩形 89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7" name="直接连接符 89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5" name="组合 854"/>
                <p:cNvGrpSpPr/>
                <p:nvPr/>
              </p:nvGrpSpPr>
              <p:grpSpPr bwMode="gray">
                <a:xfrm>
                  <a:off x="3826195" y="5096666"/>
                  <a:ext cx="264764" cy="97178"/>
                  <a:chOff x="4550262" y="3256156"/>
                  <a:chExt cx="769434" cy="230706"/>
                </a:xfrm>
              </p:grpSpPr>
              <p:sp>
                <p:nvSpPr>
                  <p:cNvPr id="894" name="矩形 8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5" name="直接连接符 8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56" name="矩形 855"/>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57" name="组合 856"/>
                <p:cNvGrpSpPr/>
                <p:nvPr/>
              </p:nvGrpSpPr>
              <p:grpSpPr bwMode="gray">
                <a:xfrm>
                  <a:off x="3227770" y="5303103"/>
                  <a:ext cx="264764" cy="97178"/>
                  <a:chOff x="4550262" y="3256156"/>
                  <a:chExt cx="769434" cy="230706"/>
                </a:xfrm>
              </p:grpSpPr>
              <p:sp>
                <p:nvSpPr>
                  <p:cNvPr id="892" name="矩形 8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3" name="直接连接符 8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8" name="组合 857"/>
                <p:cNvGrpSpPr/>
                <p:nvPr/>
              </p:nvGrpSpPr>
              <p:grpSpPr bwMode="gray">
                <a:xfrm>
                  <a:off x="3526982" y="5303103"/>
                  <a:ext cx="264764" cy="97178"/>
                  <a:chOff x="4550262" y="3256156"/>
                  <a:chExt cx="769434" cy="230706"/>
                </a:xfrm>
              </p:grpSpPr>
              <p:sp>
                <p:nvSpPr>
                  <p:cNvPr id="890" name="矩形 8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91" name="直接连接符 8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59" name="组合 858"/>
                <p:cNvGrpSpPr/>
                <p:nvPr/>
              </p:nvGrpSpPr>
              <p:grpSpPr bwMode="gray">
                <a:xfrm>
                  <a:off x="3826195" y="5303103"/>
                  <a:ext cx="264764" cy="97178"/>
                  <a:chOff x="4550262" y="3256156"/>
                  <a:chExt cx="769434" cy="230706"/>
                </a:xfrm>
              </p:grpSpPr>
              <p:sp>
                <p:nvSpPr>
                  <p:cNvPr id="888" name="矩形 8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9" name="直接连接符 8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0" name="组合 859"/>
                <p:cNvGrpSpPr/>
                <p:nvPr/>
              </p:nvGrpSpPr>
              <p:grpSpPr bwMode="gray">
                <a:xfrm>
                  <a:off x="3227770" y="5414359"/>
                  <a:ext cx="264764" cy="97178"/>
                  <a:chOff x="4550262" y="3256156"/>
                  <a:chExt cx="769434" cy="230706"/>
                </a:xfrm>
              </p:grpSpPr>
              <p:sp>
                <p:nvSpPr>
                  <p:cNvPr id="886" name="矩形 8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7" name="直接连接符 8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1" name="组合 860"/>
                <p:cNvGrpSpPr/>
                <p:nvPr/>
              </p:nvGrpSpPr>
              <p:grpSpPr bwMode="gray">
                <a:xfrm>
                  <a:off x="3526982" y="5414359"/>
                  <a:ext cx="264764" cy="97178"/>
                  <a:chOff x="4550262" y="3256156"/>
                  <a:chExt cx="769434" cy="230706"/>
                </a:xfrm>
              </p:grpSpPr>
              <p:sp>
                <p:nvSpPr>
                  <p:cNvPr id="884" name="矩形 8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5" name="直接连接符 8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2" name="组合 861"/>
                <p:cNvGrpSpPr/>
                <p:nvPr/>
              </p:nvGrpSpPr>
              <p:grpSpPr bwMode="gray">
                <a:xfrm>
                  <a:off x="3826195" y="5414359"/>
                  <a:ext cx="264764" cy="97178"/>
                  <a:chOff x="4550262" y="3256156"/>
                  <a:chExt cx="769434" cy="230706"/>
                </a:xfrm>
              </p:grpSpPr>
              <p:sp>
                <p:nvSpPr>
                  <p:cNvPr id="882" name="矩形 8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3" name="直接连接符 8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863" name="矩形 862"/>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864" name="组合 863"/>
                <p:cNvGrpSpPr/>
                <p:nvPr/>
              </p:nvGrpSpPr>
              <p:grpSpPr bwMode="gray">
                <a:xfrm>
                  <a:off x="3227770" y="5620800"/>
                  <a:ext cx="264764" cy="97178"/>
                  <a:chOff x="4550262" y="3256156"/>
                  <a:chExt cx="769434" cy="230706"/>
                </a:xfrm>
              </p:grpSpPr>
              <p:sp>
                <p:nvSpPr>
                  <p:cNvPr id="880" name="矩形 8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81" name="直接连接符 8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5" name="组合 864"/>
                <p:cNvGrpSpPr/>
                <p:nvPr/>
              </p:nvGrpSpPr>
              <p:grpSpPr bwMode="gray">
                <a:xfrm>
                  <a:off x="3526982" y="5620800"/>
                  <a:ext cx="264764" cy="97178"/>
                  <a:chOff x="4550262" y="3256156"/>
                  <a:chExt cx="769434" cy="230706"/>
                </a:xfrm>
              </p:grpSpPr>
              <p:sp>
                <p:nvSpPr>
                  <p:cNvPr id="878" name="矩形 8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9" name="直接连接符 8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6" name="组合 865"/>
                <p:cNvGrpSpPr/>
                <p:nvPr/>
              </p:nvGrpSpPr>
              <p:grpSpPr bwMode="gray">
                <a:xfrm>
                  <a:off x="3826195" y="5620800"/>
                  <a:ext cx="264764" cy="97178"/>
                  <a:chOff x="4550262" y="3256156"/>
                  <a:chExt cx="769434" cy="230706"/>
                </a:xfrm>
              </p:grpSpPr>
              <p:sp>
                <p:nvSpPr>
                  <p:cNvPr id="876" name="矩形 8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7" name="直接连接符 8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7" name="组合 866"/>
                <p:cNvGrpSpPr/>
                <p:nvPr/>
              </p:nvGrpSpPr>
              <p:grpSpPr bwMode="gray">
                <a:xfrm>
                  <a:off x="3227770" y="5732056"/>
                  <a:ext cx="264764" cy="97178"/>
                  <a:chOff x="4550262" y="3256156"/>
                  <a:chExt cx="769434" cy="230706"/>
                </a:xfrm>
              </p:grpSpPr>
              <p:sp>
                <p:nvSpPr>
                  <p:cNvPr id="874" name="矩形 8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5" name="直接连接符 8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8" name="组合 867"/>
                <p:cNvGrpSpPr/>
                <p:nvPr/>
              </p:nvGrpSpPr>
              <p:grpSpPr bwMode="gray">
                <a:xfrm>
                  <a:off x="3526982" y="5732056"/>
                  <a:ext cx="264764" cy="97178"/>
                  <a:chOff x="4550262" y="3256156"/>
                  <a:chExt cx="769434" cy="230706"/>
                </a:xfrm>
              </p:grpSpPr>
              <p:sp>
                <p:nvSpPr>
                  <p:cNvPr id="872" name="矩形 8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3" name="直接连接符 8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869" name="组合 868"/>
                <p:cNvGrpSpPr/>
                <p:nvPr/>
              </p:nvGrpSpPr>
              <p:grpSpPr bwMode="gray">
                <a:xfrm>
                  <a:off x="3826195" y="5732056"/>
                  <a:ext cx="264764" cy="97178"/>
                  <a:chOff x="4550262" y="3256156"/>
                  <a:chExt cx="769434" cy="230706"/>
                </a:xfrm>
              </p:grpSpPr>
              <p:sp>
                <p:nvSpPr>
                  <p:cNvPr id="870" name="矩形 8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871" name="直接连接符 8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828" name="组合 827"/>
              <p:cNvGrpSpPr/>
              <p:nvPr/>
            </p:nvGrpSpPr>
            <p:grpSpPr>
              <a:xfrm>
                <a:off x="10163389" y="1323779"/>
                <a:ext cx="436535" cy="636096"/>
                <a:chOff x="1596351" y="1240543"/>
                <a:chExt cx="693123" cy="1008000"/>
              </a:xfrm>
            </p:grpSpPr>
            <p:sp>
              <p:nvSpPr>
                <p:cNvPr id="843" name="圆角矩形 842"/>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4" name="矩形 84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5" name="矩形 84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6" name="矩形 84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7" name="矩形 84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848" name="矩形 84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829" name="组合 828"/>
              <p:cNvGrpSpPr/>
              <p:nvPr/>
            </p:nvGrpSpPr>
            <p:grpSpPr>
              <a:xfrm>
                <a:off x="9573865" y="2205848"/>
                <a:ext cx="902811" cy="574539"/>
                <a:chOff x="5889799" y="4182533"/>
                <a:chExt cx="904588" cy="574539"/>
              </a:xfrm>
            </p:grpSpPr>
            <p:sp>
              <p:nvSpPr>
                <p:cNvPr id="841" name="圆柱形 840"/>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2" name="文本框 841"/>
                <p:cNvSpPr txBox="1"/>
                <p:nvPr/>
              </p:nvSpPr>
              <p:spPr>
                <a:xfrm>
                  <a:off x="5889799" y="4295407"/>
                  <a:ext cx="904588" cy="461665"/>
                </a:xfrm>
                <a:prstGeom prst="rect">
                  <a:avLst/>
                </a:prstGeom>
                <a:noFill/>
              </p:spPr>
              <p:txBody>
                <a:bodyPr wrap="none" rtlCol="0">
                  <a:spAutoFit/>
                </a:bodyPr>
                <a:lstStyle/>
                <a:p>
                  <a:pPr algn="ctr"/>
                  <a:r>
                    <a:rPr lang="en-US" altLang="zh-CN" sz="1200" dirty="0" smtClean="0"/>
                    <a:t>Secondary</a:t>
                  </a:r>
                </a:p>
                <a:p>
                  <a:pPr algn="ctr"/>
                  <a:r>
                    <a:rPr lang="en-US" altLang="zh-CN" sz="1200" dirty="0" smtClean="0"/>
                    <a:t>LUN</a:t>
                  </a:r>
                  <a:endParaRPr lang="en-US" altLang="zh-CN" sz="1200" dirty="0"/>
                </a:p>
              </p:txBody>
            </p:sp>
          </p:grpSp>
          <p:cxnSp>
            <p:nvCxnSpPr>
              <p:cNvPr id="830" name="直接箭头连接符 829"/>
              <p:cNvCxnSpPr>
                <a:stCxn id="843" idx="2"/>
                <a:endCxn id="849" idx="0"/>
              </p:cNvCxnSpPr>
              <p:nvPr/>
            </p:nvCxnSpPr>
            <p:spPr>
              <a:xfrm>
                <a:off x="10381657" y="1959875"/>
                <a:ext cx="6193"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31" name="文本框 830"/>
              <p:cNvSpPr txBox="1"/>
              <p:nvPr/>
            </p:nvSpPr>
            <p:spPr>
              <a:xfrm>
                <a:off x="7302122" y="3023213"/>
                <a:ext cx="1345240" cy="276999"/>
              </a:xfrm>
              <a:prstGeom prst="rect">
                <a:avLst/>
              </a:prstGeom>
              <a:noFill/>
            </p:spPr>
            <p:txBody>
              <a:bodyPr wrap="none" rtlCol="0">
                <a:spAutoFit/>
              </a:bodyPr>
              <a:lstStyle/>
              <a:p>
                <a:r>
                  <a:rPr lang="en-US" altLang="zh-CN" sz="1200" dirty="0"/>
                  <a:t>Primary storage </a:t>
                </a:r>
                <a:endParaRPr lang="zh-CN" altLang="en-US" sz="1200" dirty="0"/>
              </a:p>
            </p:txBody>
          </p:sp>
          <p:sp>
            <p:nvSpPr>
              <p:cNvPr id="832" name="文本框 831"/>
              <p:cNvSpPr txBox="1"/>
              <p:nvPr/>
            </p:nvSpPr>
            <p:spPr>
              <a:xfrm>
                <a:off x="9649467" y="3033824"/>
                <a:ext cx="1473480" cy="276999"/>
              </a:xfrm>
              <a:prstGeom prst="rect">
                <a:avLst/>
              </a:prstGeom>
              <a:noFill/>
            </p:spPr>
            <p:txBody>
              <a:bodyPr wrap="none" rtlCol="0">
                <a:spAutoFit/>
              </a:bodyPr>
              <a:lstStyle/>
              <a:p>
                <a:r>
                  <a:rPr lang="en-US" altLang="zh-CN" sz="1200" dirty="0"/>
                  <a:t>Secondary </a:t>
                </a:r>
                <a:r>
                  <a:rPr lang="en-US" altLang="zh-CN" sz="1200" dirty="0" smtClean="0"/>
                  <a:t>storage</a:t>
                </a:r>
                <a:endParaRPr lang="en-US" altLang="zh-CN" sz="1200" dirty="0"/>
              </a:p>
            </p:txBody>
          </p:sp>
          <p:cxnSp>
            <p:nvCxnSpPr>
              <p:cNvPr id="833" name="直接连接符 832"/>
              <p:cNvCxnSpPr>
                <a:stCxn id="928" idx="3"/>
                <a:endCxn id="863" idx="1"/>
              </p:cNvCxnSpPr>
              <p:nvPr/>
            </p:nvCxnSpPr>
            <p:spPr>
              <a:xfrm>
                <a:off x="8178647" y="2915947"/>
                <a:ext cx="1891779" cy="1085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34" name="组合 833"/>
              <p:cNvGrpSpPr/>
              <p:nvPr/>
            </p:nvGrpSpPr>
            <p:grpSpPr>
              <a:xfrm>
                <a:off x="8927322" y="2773371"/>
                <a:ext cx="628037" cy="342302"/>
                <a:chOff x="6829605" y="5135631"/>
                <a:chExt cx="629273" cy="342302"/>
              </a:xfrm>
            </p:grpSpPr>
            <p:sp>
              <p:nvSpPr>
                <p:cNvPr id="839" name="云形 838"/>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文本框 839"/>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835" name="文本框 834"/>
              <p:cNvSpPr txBox="1"/>
              <p:nvPr/>
            </p:nvSpPr>
            <p:spPr>
              <a:xfrm>
                <a:off x="8547958" y="2330565"/>
                <a:ext cx="1264376" cy="461665"/>
              </a:xfrm>
              <a:prstGeom prst="rect">
                <a:avLst/>
              </a:prstGeom>
              <a:noFill/>
            </p:spPr>
            <p:txBody>
              <a:bodyPr wrap="square" rtlCol="0">
                <a:spAutoFit/>
              </a:bodyPr>
              <a:lstStyle/>
              <a:p>
                <a:r>
                  <a:rPr lang="en-US" altLang="zh-CN" sz="1200" dirty="0" smtClean="0"/>
                  <a:t>Disconnected</a:t>
                </a:r>
              </a:p>
              <a:p>
                <a:pPr algn="ctr"/>
                <a:r>
                  <a:rPr lang="en-US" altLang="zh-CN" sz="1200" dirty="0" smtClean="0"/>
                  <a:t>Link</a:t>
                </a:r>
                <a:endParaRPr lang="zh-CN" altLang="en-US" sz="1200" dirty="0"/>
              </a:p>
            </p:txBody>
          </p:sp>
          <p:sp>
            <p:nvSpPr>
              <p:cNvPr id="836" name="文本框 835"/>
              <p:cNvSpPr txBox="1"/>
              <p:nvPr/>
            </p:nvSpPr>
            <p:spPr>
              <a:xfrm>
                <a:off x="9541845" y="1946374"/>
                <a:ext cx="888239"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Read-only</a:t>
                </a:r>
              </a:p>
            </p:txBody>
          </p:sp>
          <p:sp>
            <p:nvSpPr>
              <p:cNvPr id="837" name="圆角矩形 836"/>
              <p:cNvSpPr/>
              <p:nvPr/>
            </p:nvSpPr>
            <p:spPr>
              <a:xfrm>
                <a:off x="9598943" y="1047330"/>
                <a:ext cx="1544180"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乘号 837"/>
              <p:cNvSpPr/>
              <p:nvPr/>
            </p:nvSpPr>
            <p:spPr>
              <a:xfrm>
                <a:off x="9056167" y="2804310"/>
                <a:ext cx="432075" cy="432926"/>
              </a:xfrm>
              <a:prstGeom prst="mathMultiply">
                <a:avLst>
                  <a:gd name="adj1" fmla="val 591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36" name="组合 1135"/>
          <p:cNvGrpSpPr/>
          <p:nvPr/>
        </p:nvGrpSpPr>
        <p:grpSpPr>
          <a:xfrm>
            <a:off x="2622156" y="3734722"/>
            <a:ext cx="8010059" cy="2279557"/>
            <a:chOff x="2622156" y="3734722"/>
            <a:chExt cx="8010059" cy="2279557"/>
          </a:xfrm>
        </p:grpSpPr>
        <p:sp>
          <p:nvSpPr>
            <p:cNvPr id="976" name="文本框 975"/>
            <p:cNvSpPr txBox="1"/>
            <p:nvPr/>
          </p:nvSpPr>
          <p:spPr bwMode="auto">
            <a:xfrm>
              <a:off x="7230151" y="5002525"/>
              <a:ext cx="340206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3. Service taken over by the secondary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8" name="圆角矩形 977"/>
            <p:cNvSpPr/>
            <p:nvPr/>
          </p:nvSpPr>
          <p:spPr>
            <a:xfrm>
              <a:off x="2622156" y="3755318"/>
              <a:ext cx="1391782"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9" name="组合 978"/>
            <p:cNvGrpSpPr/>
            <p:nvPr/>
          </p:nvGrpSpPr>
          <p:grpSpPr bwMode="gray">
            <a:xfrm>
              <a:off x="2952987" y="5127955"/>
              <a:ext cx="636096" cy="590664"/>
              <a:chOff x="3155364" y="4938258"/>
              <a:chExt cx="1008000" cy="936005"/>
            </a:xfrm>
          </p:grpSpPr>
          <p:sp>
            <p:nvSpPr>
              <p:cNvPr id="1076" name="矩形 1075"/>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77" name="组合 1076"/>
              <p:cNvGrpSpPr/>
              <p:nvPr/>
            </p:nvGrpSpPr>
            <p:grpSpPr bwMode="gray">
              <a:xfrm>
                <a:off x="3227770" y="4985410"/>
                <a:ext cx="264764" cy="97178"/>
                <a:chOff x="4550262" y="3256156"/>
                <a:chExt cx="769434" cy="230706"/>
              </a:xfrm>
            </p:grpSpPr>
            <p:sp>
              <p:nvSpPr>
                <p:cNvPr id="1131" name="矩形 11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32" name="直接连接符 11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78" name="组合 1077"/>
              <p:cNvGrpSpPr/>
              <p:nvPr/>
            </p:nvGrpSpPr>
            <p:grpSpPr bwMode="gray">
              <a:xfrm>
                <a:off x="3526982" y="4985410"/>
                <a:ext cx="264764" cy="97178"/>
                <a:chOff x="4550262" y="3256156"/>
                <a:chExt cx="769434" cy="230706"/>
              </a:xfrm>
            </p:grpSpPr>
            <p:sp>
              <p:nvSpPr>
                <p:cNvPr id="1129" name="矩形 11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30" name="直接连接符 11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79" name="组合 1078"/>
              <p:cNvGrpSpPr/>
              <p:nvPr/>
            </p:nvGrpSpPr>
            <p:grpSpPr bwMode="gray">
              <a:xfrm>
                <a:off x="3826195" y="4985410"/>
                <a:ext cx="264764" cy="97178"/>
                <a:chOff x="4550262" y="3256156"/>
                <a:chExt cx="769434" cy="230706"/>
              </a:xfrm>
            </p:grpSpPr>
            <p:sp>
              <p:nvSpPr>
                <p:cNvPr id="1127" name="矩形 11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8" name="直接连接符 11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0" name="组合 1079"/>
              <p:cNvGrpSpPr/>
              <p:nvPr/>
            </p:nvGrpSpPr>
            <p:grpSpPr bwMode="gray">
              <a:xfrm>
                <a:off x="3227770" y="5096666"/>
                <a:ext cx="264764" cy="97178"/>
                <a:chOff x="4550262" y="3256156"/>
                <a:chExt cx="769434" cy="230706"/>
              </a:xfrm>
            </p:grpSpPr>
            <p:sp>
              <p:nvSpPr>
                <p:cNvPr id="1125" name="矩形 11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6" name="直接连接符 11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1" name="组合 1080"/>
              <p:cNvGrpSpPr/>
              <p:nvPr/>
            </p:nvGrpSpPr>
            <p:grpSpPr bwMode="gray">
              <a:xfrm>
                <a:off x="3526982" y="5096666"/>
                <a:ext cx="264764" cy="97178"/>
                <a:chOff x="4550262" y="3256156"/>
                <a:chExt cx="769434" cy="230706"/>
              </a:xfrm>
            </p:grpSpPr>
            <p:sp>
              <p:nvSpPr>
                <p:cNvPr id="1123" name="矩形 11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4" name="直接连接符 11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2" name="组合 1081"/>
              <p:cNvGrpSpPr/>
              <p:nvPr/>
            </p:nvGrpSpPr>
            <p:grpSpPr bwMode="gray">
              <a:xfrm>
                <a:off x="3826195" y="5096666"/>
                <a:ext cx="264764" cy="97178"/>
                <a:chOff x="4550262" y="3256156"/>
                <a:chExt cx="769434" cy="230706"/>
              </a:xfrm>
            </p:grpSpPr>
            <p:sp>
              <p:nvSpPr>
                <p:cNvPr id="1121" name="矩形 11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2" name="直接连接符 11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83" name="矩形 1082"/>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84" name="组合 1083"/>
              <p:cNvGrpSpPr/>
              <p:nvPr/>
            </p:nvGrpSpPr>
            <p:grpSpPr bwMode="gray">
              <a:xfrm>
                <a:off x="3227770" y="5303103"/>
                <a:ext cx="264764" cy="97178"/>
                <a:chOff x="4550262" y="3256156"/>
                <a:chExt cx="769434" cy="230706"/>
              </a:xfrm>
            </p:grpSpPr>
            <p:sp>
              <p:nvSpPr>
                <p:cNvPr id="1119" name="矩形 11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20" name="直接连接符 11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5" name="组合 1084"/>
              <p:cNvGrpSpPr/>
              <p:nvPr/>
            </p:nvGrpSpPr>
            <p:grpSpPr bwMode="gray">
              <a:xfrm>
                <a:off x="3526982" y="5303103"/>
                <a:ext cx="264764" cy="97178"/>
                <a:chOff x="4550262" y="3256156"/>
                <a:chExt cx="769434" cy="230706"/>
              </a:xfrm>
            </p:grpSpPr>
            <p:sp>
              <p:nvSpPr>
                <p:cNvPr id="1117" name="矩形 11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8" name="直接连接符 11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6" name="组合 1085"/>
              <p:cNvGrpSpPr/>
              <p:nvPr/>
            </p:nvGrpSpPr>
            <p:grpSpPr bwMode="gray">
              <a:xfrm>
                <a:off x="3826195" y="5303103"/>
                <a:ext cx="264764" cy="97178"/>
                <a:chOff x="4550262" y="3256156"/>
                <a:chExt cx="769434" cy="230706"/>
              </a:xfrm>
            </p:grpSpPr>
            <p:sp>
              <p:nvSpPr>
                <p:cNvPr id="1115" name="矩形 11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6" name="直接连接符 11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7" name="组合 1086"/>
              <p:cNvGrpSpPr/>
              <p:nvPr/>
            </p:nvGrpSpPr>
            <p:grpSpPr bwMode="gray">
              <a:xfrm>
                <a:off x="3227770" y="5414359"/>
                <a:ext cx="264764" cy="97178"/>
                <a:chOff x="4550262" y="3256156"/>
                <a:chExt cx="769434" cy="230706"/>
              </a:xfrm>
            </p:grpSpPr>
            <p:sp>
              <p:nvSpPr>
                <p:cNvPr id="1113" name="矩形 11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4" name="直接连接符 11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8" name="组合 1087"/>
              <p:cNvGrpSpPr/>
              <p:nvPr/>
            </p:nvGrpSpPr>
            <p:grpSpPr bwMode="gray">
              <a:xfrm>
                <a:off x="3526982" y="5414359"/>
                <a:ext cx="264764" cy="97178"/>
                <a:chOff x="4550262" y="3256156"/>
                <a:chExt cx="769434" cy="230706"/>
              </a:xfrm>
            </p:grpSpPr>
            <p:sp>
              <p:nvSpPr>
                <p:cNvPr id="1111" name="矩形 111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2" name="直接连接符 111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89" name="组合 1088"/>
              <p:cNvGrpSpPr/>
              <p:nvPr/>
            </p:nvGrpSpPr>
            <p:grpSpPr bwMode="gray">
              <a:xfrm>
                <a:off x="3826195" y="5414359"/>
                <a:ext cx="264764" cy="97178"/>
                <a:chOff x="4550262" y="3256156"/>
                <a:chExt cx="769434" cy="230706"/>
              </a:xfrm>
            </p:grpSpPr>
            <p:sp>
              <p:nvSpPr>
                <p:cNvPr id="1109" name="矩形 110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10" name="直接连接符 110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90" name="矩形 1089"/>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91" name="组合 1090"/>
              <p:cNvGrpSpPr/>
              <p:nvPr/>
            </p:nvGrpSpPr>
            <p:grpSpPr bwMode="gray">
              <a:xfrm>
                <a:off x="3227770" y="5620800"/>
                <a:ext cx="264764" cy="97178"/>
                <a:chOff x="4550262" y="3256156"/>
                <a:chExt cx="769434" cy="230706"/>
              </a:xfrm>
            </p:grpSpPr>
            <p:sp>
              <p:nvSpPr>
                <p:cNvPr id="1107" name="矩形 110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8" name="直接连接符 110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2" name="组合 1091"/>
              <p:cNvGrpSpPr/>
              <p:nvPr/>
            </p:nvGrpSpPr>
            <p:grpSpPr bwMode="gray">
              <a:xfrm>
                <a:off x="3526982" y="5620800"/>
                <a:ext cx="264764" cy="97178"/>
                <a:chOff x="4550262" y="3256156"/>
                <a:chExt cx="769434" cy="230706"/>
              </a:xfrm>
            </p:grpSpPr>
            <p:sp>
              <p:nvSpPr>
                <p:cNvPr id="1105" name="矩形 110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6" name="直接连接符 110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3" name="组合 1092"/>
              <p:cNvGrpSpPr/>
              <p:nvPr/>
            </p:nvGrpSpPr>
            <p:grpSpPr bwMode="gray">
              <a:xfrm>
                <a:off x="3826195" y="5620800"/>
                <a:ext cx="264764" cy="97178"/>
                <a:chOff x="4550262" y="3256156"/>
                <a:chExt cx="769434" cy="230706"/>
              </a:xfrm>
            </p:grpSpPr>
            <p:sp>
              <p:nvSpPr>
                <p:cNvPr id="1103" name="矩形 110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4" name="直接连接符 110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4" name="组合 1093"/>
              <p:cNvGrpSpPr/>
              <p:nvPr/>
            </p:nvGrpSpPr>
            <p:grpSpPr bwMode="gray">
              <a:xfrm>
                <a:off x="3227770" y="5732056"/>
                <a:ext cx="264764" cy="97178"/>
                <a:chOff x="4550262" y="3256156"/>
                <a:chExt cx="769434" cy="230706"/>
              </a:xfrm>
            </p:grpSpPr>
            <p:sp>
              <p:nvSpPr>
                <p:cNvPr id="1101" name="矩形 110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2" name="直接连接符 110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5" name="组合 1094"/>
              <p:cNvGrpSpPr/>
              <p:nvPr/>
            </p:nvGrpSpPr>
            <p:grpSpPr bwMode="gray">
              <a:xfrm>
                <a:off x="3526982" y="5732056"/>
                <a:ext cx="264764" cy="97178"/>
                <a:chOff x="4550262" y="3256156"/>
                <a:chExt cx="769434" cy="230706"/>
              </a:xfrm>
            </p:grpSpPr>
            <p:sp>
              <p:nvSpPr>
                <p:cNvPr id="1099" name="矩形 109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100" name="直接连接符 109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96" name="组合 1095"/>
              <p:cNvGrpSpPr/>
              <p:nvPr/>
            </p:nvGrpSpPr>
            <p:grpSpPr bwMode="gray">
              <a:xfrm>
                <a:off x="3826195" y="5732056"/>
                <a:ext cx="264764" cy="97178"/>
                <a:chOff x="4550262" y="3256156"/>
                <a:chExt cx="769434" cy="230706"/>
              </a:xfrm>
            </p:grpSpPr>
            <p:sp>
              <p:nvSpPr>
                <p:cNvPr id="1097" name="矩形 109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98" name="直接连接符 109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980" name="组合 979"/>
            <p:cNvGrpSpPr/>
            <p:nvPr/>
          </p:nvGrpSpPr>
          <p:grpSpPr>
            <a:xfrm>
              <a:off x="3046133" y="4020743"/>
              <a:ext cx="437394" cy="636096"/>
              <a:chOff x="1596351" y="1240543"/>
              <a:chExt cx="693123" cy="1008000"/>
            </a:xfrm>
          </p:grpSpPr>
          <p:sp>
            <p:nvSpPr>
              <p:cNvPr id="1070" name="圆角矩形 1069"/>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1" name="矩形 107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2" name="矩形 107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3" name="矩形 107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4" name="矩形 107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75" name="矩形 107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981" name="组合 980"/>
            <p:cNvGrpSpPr/>
            <p:nvPr/>
          </p:nvGrpSpPr>
          <p:grpSpPr>
            <a:xfrm>
              <a:off x="3283858" y="4937607"/>
              <a:ext cx="726481" cy="541867"/>
              <a:chOff x="5976381" y="4182533"/>
              <a:chExt cx="726481" cy="541867"/>
            </a:xfrm>
          </p:grpSpPr>
          <p:sp>
            <p:nvSpPr>
              <p:cNvPr id="1068" name="圆柱形 1067"/>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9" name="文本框 1068"/>
              <p:cNvSpPr txBox="1"/>
              <p:nvPr/>
            </p:nvSpPr>
            <p:spPr>
              <a:xfrm>
                <a:off x="5976381" y="4253086"/>
                <a:ext cx="726481" cy="461665"/>
              </a:xfrm>
              <a:prstGeom prst="rect">
                <a:avLst/>
              </a:prstGeom>
              <a:noFill/>
            </p:spPr>
            <p:txBody>
              <a:bodyPr wrap="none" rtlCol="0">
                <a:spAutoFit/>
              </a:bodyPr>
              <a:lstStyle/>
              <a:p>
                <a:pPr algn="ctr"/>
                <a:r>
                  <a:rPr lang="en-US" altLang="zh-CN" sz="1200" dirty="0" smtClean="0"/>
                  <a:t>Primary</a:t>
                </a:r>
              </a:p>
              <a:p>
                <a:pPr algn="ctr"/>
                <a:r>
                  <a:rPr lang="en-US" altLang="zh-CN" sz="1200" dirty="0" smtClean="0"/>
                  <a:t>LUN</a:t>
                </a:r>
                <a:endParaRPr lang="en-US" altLang="zh-CN" sz="1200" dirty="0"/>
              </a:p>
            </p:txBody>
          </p:sp>
        </p:grpSp>
        <p:cxnSp>
          <p:nvCxnSpPr>
            <p:cNvPr id="982" name="直接箭头连接符 981"/>
            <p:cNvCxnSpPr>
              <a:stCxn id="1070" idx="2"/>
              <a:endCxn id="1076" idx="0"/>
            </p:cNvCxnSpPr>
            <p:nvPr/>
          </p:nvCxnSpPr>
          <p:spPr>
            <a:xfrm>
              <a:off x="3264830" y="4656839"/>
              <a:ext cx="6205" cy="47111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3" name="文本框 982"/>
            <p:cNvSpPr txBox="1"/>
            <p:nvPr/>
          </p:nvSpPr>
          <p:spPr>
            <a:xfrm>
              <a:off x="2662258" y="3734722"/>
              <a:ext cx="1287532"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Production host</a:t>
              </a:r>
            </a:p>
          </p:txBody>
        </p:sp>
        <p:sp>
          <p:nvSpPr>
            <p:cNvPr id="984" name="文本框 983"/>
            <p:cNvSpPr txBox="1"/>
            <p:nvPr/>
          </p:nvSpPr>
          <p:spPr>
            <a:xfrm>
              <a:off x="5349879" y="3752379"/>
              <a:ext cx="1096775"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Standby host</a:t>
              </a:r>
            </a:p>
          </p:txBody>
        </p:sp>
        <p:grpSp>
          <p:nvGrpSpPr>
            <p:cNvPr id="985" name="组合 984"/>
            <p:cNvGrpSpPr/>
            <p:nvPr/>
          </p:nvGrpSpPr>
          <p:grpSpPr bwMode="gray">
            <a:xfrm>
              <a:off x="5662280" y="5145225"/>
              <a:ext cx="636096" cy="590664"/>
              <a:chOff x="3155364" y="4938258"/>
              <a:chExt cx="1008000" cy="936005"/>
            </a:xfrm>
          </p:grpSpPr>
          <p:sp>
            <p:nvSpPr>
              <p:cNvPr id="1011" name="矩形 1010"/>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12" name="组合 1011"/>
              <p:cNvGrpSpPr/>
              <p:nvPr/>
            </p:nvGrpSpPr>
            <p:grpSpPr bwMode="gray">
              <a:xfrm>
                <a:off x="3227770" y="4985410"/>
                <a:ext cx="264764" cy="97178"/>
                <a:chOff x="4550262" y="3256156"/>
                <a:chExt cx="769434" cy="230706"/>
              </a:xfrm>
            </p:grpSpPr>
            <p:sp>
              <p:nvSpPr>
                <p:cNvPr id="1066" name="矩形 10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7" name="直接连接符 10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3" name="组合 1012"/>
              <p:cNvGrpSpPr/>
              <p:nvPr/>
            </p:nvGrpSpPr>
            <p:grpSpPr bwMode="gray">
              <a:xfrm>
                <a:off x="3526982" y="4985410"/>
                <a:ext cx="264764" cy="97178"/>
                <a:chOff x="4550262" y="3256156"/>
                <a:chExt cx="769434" cy="230706"/>
              </a:xfrm>
            </p:grpSpPr>
            <p:sp>
              <p:nvSpPr>
                <p:cNvPr id="1064" name="矩形 10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5" name="直接连接符 10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4" name="组合 1013"/>
              <p:cNvGrpSpPr/>
              <p:nvPr/>
            </p:nvGrpSpPr>
            <p:grpSpPr bwMode="gray">
              <a:xfrm>
                <a:off x="3826195" y="4985410"/>
                <a:ext cx="264764" cy="97178"/>
                <a:chOff x="4550262" y="3256156"/>
                <a:chExt cx="769434" cy="230706"/>
              </a:xfrm>
            </p:grpSpPr>
            <p:sp>
              <p:nvSpPr>
                <p:cNvPr id="1062" name="矩形 10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3" name="直接连接符 10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5" name="组合 1014"/>
              <p:cNvGrpSpPr/>
              <p:nvPr/>
            </p:nvGrpSpPr>
            <p:grpSpPr bwMode="gray">
              <a:xfrm>
                <a:off x="3227770" y="5096666"/>
                <a:ext cx="264764" cy="97178"/>
                <a:chOff x="4550262" y="3256156"/>
                <a:chExt cx="769434" cy="230706"/>
              </a:xfrm>
            </p:grpSpPr>
            <p:sp>
              <p:nvSpPr>
                <p:cNvPr id="1060" name="矩形 10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61" name="直接连接符 10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6" name="组合 1015"/>
              <p:cNvGrpSpPr/>
              <p:nvPr/>
            </p:nvGrpSpPr>
            <p:grpSpPr bwMode="gray">
              <a:xfrm>
                <a:off x="3526982" y="5096666"/>
                <a:ext cx="264764" cy="97178"/>
                <a:chOff x="4550262" y="3256156"/>
                <a:chExt cx="769434" cy="230706"/>
              </a:xfrm>
            </p:grpSpPr>
            <p:sp>
              <p:nvSpPr>
                <p:cNvPr id="1058" name="矩形 105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9" name="直接连接符 105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17" name="组合 1016"/>
              <p:cNvGrpSpPr/>
              <p:nvPr/>
            </p:nvGrpSpPr>
            <p:grpSpPr bwMode="gray">
              <a:xfrm>
                <a:off x="3826195" y="5096666"/>
                <a:ext cx="264764" cy="97178"/>
                <a:chOff x="4550262" y="3256156"/>
                <a:chExt cx="769434" cy="230706"/>
              </a:xfrm>
            </p:grpSpPr>
            <p:sp>
              <p:nvSpPr>
                <p:cNvPr id="1056" name="矩形 105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7" name="直接连接符 105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18" name="矩形 1017"/>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19" name="组合 1018"/>
              <p:cNvGrpSpPr/>
              <p:nvPr/>
            </p:nvGrpSpPr>
            <p:grpSpPr bwMode="gray">
              <a:xfrm>
                <a:off x="3227770" y="5303103"/>
                <a:ext cx="264764" cy="97178"/>
                <a:chOff x="4550262" y="3256156"/>
                <a:chExt cx="769434" cy="230706"/>
              </a:xfrm>
            </p:grpSpPr>
            <p:sp>
              <p:nvSpPr>
                <p:cNvPr id="1054" name="矩形 105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5" name="直接连接符 105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0" name="组合 1019"/>
              <p:cNvGrpSpPr/>
              <p:nvPr/>
            </p:nvGrpSpPr>
            <p:grpSpPr bwMode="gray">
              <a:xfrm>
                <a:off x="3526982" y="5303103"/>
                <a:ext cx="264764" cy="97178"/>
                <a:chOff x="4550262" y="3256156"/>
                <a:chExt cx="769434" cy="230706"/>
              </a:xfrm>
            </p:grpSpPr>
            <p:sp>
              <p:nvSpPr>
                <p:cNvPr id="1052" name="矩形 105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3" name="直接连接符 105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1" name="组合 1020"/>
              <p:cNvGrpSpPr/>
              <p:nvPr/>
            </p:nvGrpSpPr>
            <p:grpSpPr bwMode="gray">
              <a:xfrm>
                <a:off x="3826195" y="5303103"/>
                <a:ext cx="264764" cy="97178"/>
                <a:chOff x="4550262" y="3256156"/>
                <a:chExt cx="769434" cy="230706"/>
              </a:xfrm>
            </p:grpSpPr>
            <p:sp>
              <p:nvSpPr>
                <p:cNvPr id="1050" name="矩形 104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51" name="直接连接符 105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2" name="组合 1021"/>
              <p:cNvGrpSpPr/>
              <p:nvPr/>
            </p:nvGrpSpPr>
            <p:grpSpPr bwMode="gray">
              <a:xfrm>
                <a:off x="3227770" y="5414359"/>
                <a:ext cx="264764" cy="97178"/>
                <a:chOff x="4550262" y="3256156"/>
                <a:chExt cx="769434" cy="230706"/>
              </a:xfrm>
            </p:grpSpPr>
            <p:sp>
              <p:nvSpPr>
                <p:cNvPr id="1048" name="矩形 104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9" name="直接连接符 104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3" name="组合 1022"/>
              <p:cNvGrpSpPr/>
              <p:nvPr/>
            </p:nvGrpSpPr>
            <p:grpSpPr bwMode="gray">
              <a:xfrm>
                <a:off x="3526982" y="5414359"/>
                <a:ext cx="264764" cy="97178"/>
                <a:chOff x="4550262" y="3256156"/>
                <a:chExt cx="769434" cy="230706"/>
              </a:xfrm>
            </p:grpSpPr>
            <p:sp>
              <p:nvSpPr>
                <p:cNvPr id="1046" name="矩形 104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7" name="直接连接符 104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4" name="组合 1023"/>
              <p:cNvGrpSpPr/>
              <p:nvPr/>
            </p:nvGrpSpPr>
            <p:grpSpPr bwMode="gray">
              <a:xfrm>
                <a:off x="3826195" y="5414359"/>
                <a:ext cx="264764" cy="97178"/>
                <a:chOff x="4550262" y="3256156"/>
                <a:chExt cx="769434" cy="230706"/>
              </a:xfrm>
            </p:grpSpPr>
            <p:sp>
              <p:nvSpPr>
                <p:cNvPr id="1044" name="矩形 104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5" name="直接连接符 104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1025" name="矩形 1024"/>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1026" name="组合 1025"/>
              <p:cNvGrpSpPr/>
              <p:nvPr/>
            </p:nvGrpSpPr>
            <p:grpSpPr bwMode="gray">
              <a:xfrm>
                <a:off x="3227770" y="5620800"/>
                <a:ext cx="264764" cy="97178"/>
                <a:chOff x="4550262" y="3256156"/>
                <a:chExt cx="769434" cy="230706"/>
              </a:xfrm>
            </p:grpSpPr>
            <p:sp>
              <p:nvSpPr>
                <p:cNvPr id="1042" name="矩形 104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3" name="直接连接符 104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7" name="组合 1026"/>
              <p:cNvGrpSpPr/>
              <p:nvPr/>
            </p:nvGrpSpPr>
            <p:grpSpPr bwMode="gray">
              <a:xfrm>
                <a:off x="3526982" y="5620800"/>
                <a:ext cx="264764" cy="97178"/>
                <a:chOff x="4550262" y="3256156"/>
                <a:chExt cx="769434" cy="230706"/>
              </a:xfrm>
            </p:grpSpPr>
            <p:sp>
              <p:nvSpPr>
                <p:cNvPr id="1040" name="矩形 103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41" name="直接连接符 104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8" name="组合 1027"/>
              <p:cNvGrpSpPr/>
              <p:nvPr/>
            </p:nvGrpSpPr>
            <p:grpSpPr bwMode="gray">
              <a:xfrm>
                <a:off x="3826195" y="5620800"/>
                <a:ext cx="264764" cy="97178"/>
                <a:chOff x="4550262" y="3256156"/>
                <a:chExt cx="769434" cy="230706"/>
              </a:xfrm>
            </p:grpSpPr>
            <p:sp>
              <p:nvSpPr>
                <p:cNvPr id="1038" name="矩形 103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9" name="直接连接符 103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29" name="组合 1028"/>
              <p:cNvGrpSpPr/>
              <p:nvPr/>
            </p:nvGrpSpPr>
            <p:grpSpPr bwMode="gray">
              <a:xfrm>
                <a:off x="3227770" y="5732056"/>
                <a:ext cx="264764" cy="97178"/>
                <a:chOff x="4550262" y="3256156"/>
                <a:chExt cx="769434" cy="230706"/>
              </a:xfrm>
            </p:grpSpPr>
            <p:sp>
              <p:nvSpPr>
                <p:cNvPr id="1036" name="矩形 103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7" name="直接连接符 103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30" name="组合 1029"/>
              <p:cNvGrpSpPr/>
              <p:nvPr/>
            </p:nvGrpSpPr>
            <p:grpSpPr bwMode="gray">
              <a:xfrm>
                <a:off x="3526982" y="5732056"/>
                <a:ext cx="264764" cy="97178"/>
                <a:chOff x="4550262" y="3256156"/>
                <a:chExt cx="769434" cy="230706"/>
              </a:xfrm>
            </p:grpSpPr>
            <p:sp>
              <p:nvSpPr>
                <p:cNvPr id="1034" name="矩形 103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5" name="直接连接符 103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1031" name="组合 1030"/>
              <p:cNvGrpSpPr/>
              <p:nvPr/>
            </p:nvGrpSpPr>
            <p:grpSpPr bwMode="gray">
              <a:xfrm>
                <a:off x="3826195" y="5732056"/>
                <a:ext cx="264764" cy="97178"/>
                <a:chOff x="4550262" y="3256156"/>
                <a:chExt cx="769434" cy="230706"/>
              </a:xfrm>
            </p:grpSpPr>
            <p:sp>
              <p:nvSpPr>
                <p:cNvPr id="1032" name="矩形 103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1033" name="直接连接符 103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986" name="组合 985"/>
            <p:cNvGrpSpPr/>
            <p:nvPr/>
          </p:nvGrpSpPr>
          <p:grpSpPr>
            <a:xfrm>
              <a:off x="5755426" y="4038013"/>
              <a:ext cx="437394" cy="636096"/>
              <a:chOff x="1596351" y="1240543"/>
              <a:chExt cx="693123" cy="1008000"/>
            </a:xfrm>
          </p:grpSpPr>
          <p:sp>
            <p:nvSpPr>
              <p:cNvPr id="1005" name="圆角矩形 1004"/>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6" name="矩形 100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7" name="矩形 100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8" name="矩形 100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09" name="矩形 100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1010" name="矩形 100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987" name="组合 986"/>
            <p:cNvGrpSpPr/>
            <p:nvPr/>
          </p:nvGrpSpPr>
          <p:grpSpPr>
            <a:xfrm>
              <a:off x="5199474" y="4920082"/>
              <a:ext cx="902811" cy="565418"/>
              <a:chOff x="5924532" y="4182533"/>
              <a:chExt cx="902811" cy="565418"/>
            </a:xfrm>
          </p:grpSpPr>
          <p:sp>
            <p:nvSpPr>
              <p:cNvPr id="1003" name="圆柱形 1002"/>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4" name="文本框 1003"/>
              <p:cNvSpPr txBox="1"/>
              <p:nvPr/>
            </p:nvSpPr>
            <p:spPr>
              <a:xfrm>
                <a:off x="5924532" y="4286286"/>
                <a:ext cx="902811" cy="461665"/>
              </a:xfrm>
              <a:prstGeom prst="rect">
                <a:avLst/>
              </a:prstGeom>
              <a:noFill/>
            </p:spPr>
            <p:txBody>
              <a:bodyPr wrap="none" rtlCol="0">
                <a:spAutoFit/>
              </a:bodyPr>
              <a:lstStyle/>
              <a:p>
                <a:pPr algn="ctr"/>
                <a:r>
                  <a:rPr lang="en-US" altLang="zh-CN" sz="1200" dirty="0" smtClean="0"/>
                  <a:t>Secondary</a:t>
                </a:r>
              </a:p>
              <a:p>
                <a:pPr algn="ctr"/>
                <a:r>
                  <a:rPr lang="en-US" altLang="zh-CN" sz="1200" dirty="0" smtClean="0"/>
                  <a:t>LUN</a:t>
                </a:r>
                <a:endParaRPr lang="zh-CN" altLang="en-US" sz="1200" dirty="0"/>
              </a:p>
            </p:txBody>
          </p:sp>
        </p:grpSp>
        <p:cxnSp>
          <p:nvCxnSpPr>
            <p:cNvPr id="988" name="直接箭头连接符 987"/>
            <p:cNvCxnSpPr>
              <a:stCxn id="1005" idx="2"/>
              <a:endCxn id="1011" idx="0"/>
            </p:cNvCxnSpPr>
            <p:nvPr/>
          </p:nvCxnSpPr>
          <p:spPr>
            <a:xfrm>
              <a:off x="5974123" y="4674109"/>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9" name="文本框 988"/>
            <p:cNvSpPr txBox="1"/>
            <p:nvPr/>
          </p:nvSpPr>
          <p:spPr>
            <a:xfrm>
              <a:off x="2710832" y="5731034"/>
              <a:ext cx="1345240" cy="276999"/>
            </a:xfrm>
            <a:prstGeom prst="rect">
              <a:avLst/>
            </a:prstGeom>
            <a:noFill/>
          </p:spPr>
          <p:txBody>
            <a:bodyPr wrap="none" rtlCol="0">
              <a:spAutoFit/>
            </a:bodyPr>
            <a:lstStyle/>
            <a:p>
              <a:r>
                <a:rPr lang="en-US" altLang="zh-CN" sz="1200" dirty="0"/>
                <a:t>Primary storage </a:t>
              </a:r>
              <a:endParaRPr lang="zh-CN" altLang="en-US" sz="1200" dirty="0"/>
            </a:p>
          </p:txBody>
        </p:sp>
        <p:sp>
          <p:nvSpPr>
            <p:cNvPr id="990" name="文本框 989"/>
            <p:cNvSpPr txBox="1"/>
            <p:nvPr/>
          </p:nvSpPr>
          <p:spPr>
            <a:xfrm>
              <a:off x="5485534" y="5731025"/>
              <a:ext cx="1521570" cy="276999"/>
            </a:xfrm>
            <a:prstGeom prst="rect">
              <a:avLst/>
            </a:prstGeom>
            <a:noFill/>
          </p:spPr>
          <p:txBody>
            <a:bodyPr wrap="none" rtlCol="0">
              <a:spAutoFit/>
            </a:bodyPr>
            <a:lstStyle/>
            <a:p>
              <a:r>
                <a:rPr lang="en-US" altLang="zh-CN" sz="1200" dirty="0"/>
                <a:t>Secondary storage </a:t>
              </a:r>
              <a:endParaRPr lang="zh-CN" altLang="en-US" sz="1200" dirty="0"/>
            </a:p>
          </p:txBody>
        </p:sp>
        <p:cxnSp>
          <p:nvCxnSpPr>
            <p:cNvPr id="991" name="直接连接符 990"/>
            <p:cNvCxnSpPr>
              <a:stCxn id="1090" idx="3"/>
              <a:endCxn id="1025" idx="1"/>
            </p:cNvCxnSpPr>
            <p:nvPr/>
          </p:nvCxnSpPr>
          <p:spPr>
            <a:xfrm>
              <a:off x="3589083" y="5623768"/>
              <a:ext cx="207319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2" name="直接连接符 991"/>
            <p:cNvCxnSpPr/>
            <p:nvPr/>
          </p:nvCxnSpPr>
          <p:spPr>
            <a:xfrm>
              <a:off x="3603662" y="5578364"/>
              <a:ext cx="2015759" cy="109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93" name="组合 992"/>
            <p:cNvGrpSpPr/>
            <p:nvPr/>
          </p:nvGrpSpPr>
          <p:grpSpPr>
            <a:xfrm>
              <a:off x="4398394" y="5487605"/>
              <a:ext cx="629273" cy="342302"/>
              <a:chOff x="6829605" y="5135631"/>
              <a:chExt cx="629273" cy="342302"/>
            </a:xfrm>
          </p:grpSpPr>
          <p:sp>
            <p:nvSpPr>
              <p:cNvPr id="1001" name="云形 1000"/>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文本框 1001"/>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994" name="文本框 993"/>
            <p:cNvSpPr txBox="1"/>
            <p:nvPr/>
          </p:nvSpPr>
          <p:spPr>
            <a:xfrm>
              <a:off x="4019511" y="5050184"/>
              <a:ext cx="1135182" cy="461665"/>
            </a:xfrm>
            <a:prstGeom prst="rect">
              <a:avLst/>
            </a:prstGeom>
            <a:noFill/>
          </p:spPr>
          <p:txBody>
            <a:bodyPr wrap="square" rtlCol="0">
              <a:spAutoFit/>
            </a:bodyPr>
            <a:lstStyle/>
            <a:p>
              <a:r>
                <a:rPr lang="en-US" altLang="zh-CN" sz="1200" dirty="0"/>
                <a:t>Disconnected</a:t>
              </a:r>
            </a:p>
            <a:p>
              <a:pPr algn="ctr"/>
              <a:r>
                <a:rPr lang="en-US" altLang="zh-CN" sz="1200" dirty="0"/>
                <a:t>Link</a:t>
              </a:r>
              <a:endParaRPr lang="zh-CN" altLang="en-US" sz="1200" dirty="0"/>
            </a:p>
          </p:txBody>
        </p:sp>
        <p:sp>
          <p:nvSpPr>
            <p:cNvPr id="995" name="文本框 994"/>
            <p:cNvSpPr txBox="1"/>
            <p:nvPr/>
          </p:nvSpPr>
          <p:spPr>
            <a:xfrm>
              <a:off x="5159400" y="4660608"/>
              <a:ext cx="976549" cy="276999"/>
            </a:xfrm>
            <a:prstGeom prst="rect">
              <a:avLst/>
            </a:prstGeom>
            <a:noFill/>
          </p:spPr>
          <p:txBody>
            <a:bodyPr wrap="none" rtlCol="0">
              <a:spAutoFit/>
            </a:bodyPr>
            <a:lstStyle/>
            <a:p>
              <a:r>
                <a:rPr lang="en-US" altLang="zh-CN" sz="1200" dirty="0"/>
                <a:t>Read/Write</a:t>
              </a:r>
              <a:endParaRPr lang="zh-CN" altLang="en-US" sz="1200" dirty="0"/>
            </a:p>
          </p:txBody>
        </p:sp>
        <p:sp>
          <p:nvSpPr>
            <p:cNvPr id="996" name="圆角矩形 995"/>
            <p:cNvSpPr/>
            <p:nvPr/>
          </p:nvSpPr>
          <p:spPr>
            <a:xfrm>
              <a:off x="5180133" y="3761564"/>
              <a:ext cx="1794622"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禁止符 996"/>
            <p:cNvSpPr/>
            <p:nvPr/>
          </p:nvSpPr>
          <p:spPr>
            <a:xfrm>
              <a:off x="3546259" y="3958515"/>
              <a:ext cx="363164" cy="363164"/>
            </a:xfrm>
            <a:prstGeom prst="noSmoking">
              <a:avLst>
                <a:gd name="adj" fmla="val 9358"/>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8" name="乘号 997"/>
            <p:cNvSpPr/>
            <p:nvPr/>
          </p:nvSpPr>
          <p:spPr>
            <a:xfrm>
              <a:off x="4456748" y="5502156"/>
              <a:ext cx="432926" cy="432926"/>
            </a:xfrm>
            <a:prstGeom prst="mathMultiply">
              <a:avLst>
                <a:gd name="adj1" fmla="val 591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文本框 998"/>
            <p:cNvSpPr txBox="1"/>
            <p:nvPr/>
          </p:nvSpPr>
          <p:spPr>
            <a:xfrm>
              <a:off x="6298376" y="4476898"/>
              <a:ext cx="810407" cy="1200329"/>
            </a:xfrm>
            <a:prstGeom prst="rect">
              <a:avLst/>
            </a:prstGeom>
            <a:noFill/>
          </p:spPr>
          <p:txBody>
            <a:bodyPr wrap="square" rtlCol="0">
              <a:spAutoFit/>
            </a:bodyPr>
            <a:lstStyle/>
            <a:p>
              <a:r>
                <a:rPr lang="en-US" altLang="zh-CN" sz="1200" dirty="0" smtClean="0"/>
                <a:t>Services taken over by the standby host</a:t>
              </a:r>
              <a:endParaRPr lang="zh-CN" altLang="en-US" sz="1200" dirty="0"/>
            </a:p>
          </p:txBody>
        </p:sp>
        <p:sp>
          <p:nvSpPr>
            <p:cNvPr id="1000" name="同心圆 999"/>
            <p:cNvSpPr/>
            <p:nvPr/>
          </p:nvSpPr>
          <p:spPr>
            <a:xfrm>
              <a:off x="6326010" y="3929582"/>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2B230"/>
                  </a:solidFill>
                  <a:latin typeface="+mn-ea"/>
                </a:rPr>
                <a:t>√</a:t>
              </a:r>
              <a:endParaRPr lang="zh-CN" altLang="en-US" b="1" dirty="0">
                <a:solidFill>
                  <a:srgbClr val="62B230"/>
                </a:solidFill>
                <a:latin typeface="+mn-ea"/>
              </a:endParaRPr>
            </a:p>
          </p:txBody>
        </p:sp>
      </p:grpSp>
    </p:spTree>
    <p:extLst>
      <p:ext uri="{BB962C8B-B14F-4D97-AF65-F5344CB8AC3E}">
        <p14:creationId xmlns:p14="http://schemas.microsoft.com/office/powerpoint/2010/main" val="16223588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HyperReplication Data Recovery</a:t>
            </a:r>
            <a:endParaRPr lang="en-US" dirty="0">
              <a:sym typeface="Huawei Sans" panose="020C0503030203020204" pitchFamily="34" charset="0"/>
            </a:endParaRPr>
          </a:p>
        </p:txBody>
      </p:sp>
      <p:sp>
        <p:nvSpPr>
          <p:cNvPr id="11" name="文本框 10"/>
          <p:cNvSpPr txBox="1"/>
          <p:nvPr/>
        </p:nvSpPr>
        <p:spPr bwMode="auto">
          <a:xfrm>
            <a:off x="7708973" y="3316547"/>
            <a:ext cx="285027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2. Data recovery at the primary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文本框 197"/>
          <p:cNvSpPr txBox="1"/>
          <p:nvPr/>
        </p:nvSpPr>
        <p:spPr>
          <a:xfrm>
            <a:off x="1409793" y="991360"/>
            <a:ext cx="1287532"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Production host</a:t>
            </a:r>
          </a:p>
        </p:txBody>
      </p:sp>
      <p:sp>
        <p:nvSpPr>
          <p:cNvPr id="199" name="文本框 198"/>
          <p:cNvSpPr txBox="1"/>
          <p:nvPr/>
        </p:nvSpPr>
        <p:spPr>
          <a:xfrm>
            <a:off x="3710064" y="1009017"/>
            <a:ext cx="1096775"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Standby host</a:t>
            </a:r>
          </a:p>
        </p:txBody>
      </p:sp>
      <p:grpSp>
        <p:nvGrpSpPr>
          <p:cNvPr id="7" name="组合 6"/>
          <p:cNvGrpSpPr/>
          <p:nvPr/>
        </p:nvGrpSpPr>
        <p:grpSpPr>
          <a:xfrm>
            <a:off x="1281435" y="1011956"/>
            <a:ext cx="4408608" cy="2578681"/>
            <a:chOff x="1281435" y="1011956"/>
            <a:chExt cx="4408608" cy="2578681"/>
          </a:xfrm>
        </p:grpSpPr>
        <p:sp>
          <p:nvSpPr>
            <p:cNvPr id="10" name="文本框 9"/>
            <p:cNvSpPr txBox="1"/>
            <p:nvPr/>
          </p:nvSpPr>
          <p:spPr bwMode="auto">
            <a:xfrm>
              <a:off x="1922865" y="3317312"/>
              <a:ext cx="305768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1. Disaster recovery at the primary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92" name="直接连接符 191"/>
            <p:cNvCxnSpPr/>
            <p:nvPr/>
          </p:nvCxnSpPr>
          <p:spPr>
            <a:xfrm>
              <a:off x="2331513" y="2820938"/>
              <a:ext cx="168584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3" name="圆角矩形 192"/>
            <p:cNvSpPr/>
            <p:nvPr/>
          </p:nvSpPr>
          <p:spPr>
            <a:xfrm>
              <a:off x="1281435" y="1011956"/>
              <a:ext cx="1471597"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4" name="组合 193"/>
            <p:cNvGrpSpPr/>
            <p:nvPr/>
          </p:nvGrpSpPr>
          <p:grpSpPr bwMode="gray">
            <a:xfrm>
              <a:off x="1651362" y="2384593"/>
              <a:ext cx="636096" cy="590664"/>
              <a:chOff x="3155364" y="4938258"/>
              <a:chExt cx="1008000" cy="936005"/>
            </a:xfrm>
          </p:grpSpPr>
          <p:sp>
            <p:nvSpPr>
              <p:cNvPr id="287" name="矩形 286"/>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88" name="组合 287"/>
              <p:cNvGrpSpPr/>
              <p:nvPr/>
            </p:nvGrpSpPr>
            <p:grpSpPr bwMode="gray">
              <a:xfrm>
                <a:off x="3227770" y="4985410"/>
                <a:ext cx="264764" cy="97178"/>
                <a:chOff x="4550262" y="3256156"/>
                <a:chExt cx="769434" cy="230706"/>
              </a:xfrm>
            </p:grpSpPr>
            <p:sp>
              <p:nvSpPr>
                <p:cNvPr id="342" name="矩形 34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43" name="直接连接符 34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89" name="组合 288"/>
              <p:cNvGrpSpPr/>
              <p:nvPr/>
            </p:nvGrpSpPr>
            <p:grpSpPr bwMode="gray">
              <a:xfrm>
                <a:off x="3526982" y="4985410"/>
                <a:ext cx="264764" cy="97178"/>
                <a:chOff x="4550262" y="3256156"/>
                <a:chExt cx="769434" cy="230706"/>
              </a:xfrm>
            </p:grpSpPr>
            <p:sp>
              <p:nvSpPr>
                <p:cNvPr id="340" name="矩形 33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41" name="直接连接符 34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0" name="组合 289"/>
              <p:cNvGrpSpPr/>
              <p:nvPr/>
            </p:nvGrpSpPr>
            <p:grpSpPr bwMode="gray">
              <a:xfrm>
                <a:off x="3826195" y="4985410"/>
                <a:ext cx="264764" cy="97178"/>
                <a:chOff x="4550262" y="3256156"/>
                <a:chExt cx="769434" cy="230706"/>
              </a:xfrm>
            </p:grpSpPr>
            <p:sp>
              <p:nvSpPr>
                <p:cNvPr id="338" name="矩形 33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9" name="直接连接符 33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1" name="组合 290"/>
              <p:cNvGrpSpPr/>
              <p:nvPr/>
            </p:nvGrpSpPr>
            <p:grpSpPr bwMode="gray">
              <a:xfrm>
                <a:off x="3227770" y="5096666"/>
                <a:ext cx="264764" cy="97178"/>
                <a:chOff x="4550262" y="3256156"/>
                <a:chExt cx="769434" cy="230706"/>
              </a:xfrm>
            </p:grpSpPr>
            <p:sp>
              <p:nvSpPr>
                <p:cNvPr id="336" name="矩形 33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7" name="直接连接符 33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2" name="组合 291"/>
              <p:cNvGrpSpPr/>
              <p:nvPr/>
            </p:nvGrpSpPr>
            <p:grpSpPr bwMode="gray">
              <a:xfrm>
                <a:off x="3526982" y="5096666"/>
                <a:ext cx="264764" cy="97178"/>
                <a:chOff x="4550262" y="3256156"/>
                <a:chExt cx="769434" cy="230706"/>
              </a:xfrm>
            </p:grpSpPr>
            <p:sp>
              <p:nvSpPr>
                <p:cNvPr id="334" name="矩形 33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5" name="直接连接符 33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3" name="组合 292"/>
              <p:cNvGrpSpPr/>
              <p:nvPr/>
            </p:nvGrpSpPr>
            <p:grpSpPr bwMode="gray">
              <a:xfrm>
                <a:off x="3826195" y="5096666"/>
                <a:ext cx="264764" cy="97178"/>
                <a:chOff x="4550262" y="3256156"/>
                <a:chExt cx="769434" cy="230706"/>
              </a:xfrm>
            </p:grpSpPr>
            <p:sp>
              <p:nvSpPr>
                <p:cNvPr id="332" name="矩形 33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3" name="直接连接符 33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294" name="矩形 293"/>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95" name="组合 294"/>
              <p:cNvGrpSpPr/>
              <p:nvPr/>
            </p:nvGrpSpPr>
            <p:grpSpPr bwMode="gray">
              <a:xfrm>
                <a:off x="3227770" y="5303103"/>
                <a:ext cx="264764" cy="97178"/>
                <a:chOff x="4550262" y="3256156"/>
                <a:chExt cx="769434" cy="230706"/>
              </a:xfrm>
            </p:grpSpPr>
            <p:sp>
              <p:nvSpPr>
                <p:cNvPr id="330" name="矩形 32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31" name="直接连接符 33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6" name="组合 295"/>
              <p:cNvGrpSpPr/>
              <p:nvPr/>
            </p:nvGrpSpPr>
            <p:grpSpPr bwMode="gray">
              <a:xfrm>
                <a:off x="3526982" y="5303103"/>
                <a:ext cx="264764" cy="97178"/>
                <a:chOff x="4550262" y="3256156"/>
                <a:chExt cx="769434" cy="230706"/>
              </a:xfrm>
            </p:grpSpPr>
            <p:sp>
              <p:nvSpPr>
                <p:cNvPr id="328" name="矩形 32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9" name="直接连接符 32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7" name="组合 296"/>
              <p:cNvGrpSpPr/>
              <p:nvPr/>
            </p:nvGrpSpPr>
            <p:grpSpPr bwMode="gray">
              <a:xfrm>
                <a:off x="3826195" y="5303103"/>
                <a:ext cx="264764" cy="97178"/>
                <a:chOff x="4550262" y="3256156"/>
                <a:chExt cx="769434" cy="230706"/>
              </a:xfrm>
            </p:grpSpPr>
            <p:sp>
              <p:nvSpPr>
                <p:cNvPr id="326" name="矩形 32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7" name="直接连接符 32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8" name="组合 297"/>
              <p:cNvGrpSpPr/>
              <p:nvPr/>
            </p:nvGrpSpPr>
            <p:grpSpPr bwMode="gray">
              <a:xfrm>
                <a:off x="3227770" y="5414359"/>
                <a:ext cx="264764" cy="97178"/>
                <a:chOff x="4550262" y="3256156"/>
                <a:chExt cx="769434" cy="230706"/>
              </a:xfrm>
            </p:grpSpPr>
            <p:sp>
              <p:nvSpPr>
                <p:cNvPr id="324" name="矩形 32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5" name="直接连接符 32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99" name="组合 298"/>
              <p:cNvGrpSpPr/>
              <p:nvPr/>
            </p:nvGrpSpPr>
            <p:grpSpPr bwMode="gray">
              <a:xfrm>
                <a:off x="3526982" y="5414359"/>
                <a:ext cx="264764" cy="97178"/>
                <a:chOff x="4550262" y="3256156"/>
                <a:chExt cx="769434" cy="230706"/>
              </a:xfrm>
            </p:grpSpPr>
            <p:sp>
              <p:nvSpPr>
                <p:cNvPr id="322" name="矩形 32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3" name="直接连接符 32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0" name="组合 299"/>
              <p:cNvGrpSpPr/>
              <p:nvPr/>
            </p:nvGrpSpPr>
            <p:grpSpPr bwMode="gray">
              <a:xfrm>
                <a:off x="3826195" y="5414359"/>
                <a:ext cx="264764" cy="97178"/>
                <a:chOff x="4550262" y="3256156"/>
                <a:chExt cx="769434" cy="230706"/>
              </a:xfrm>
            </p:grpSpPr>
            <p:sp>
              <p:nvSpPr>
                <p:cNvPr id="320" name="矩形 31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21" name="直接连接符 32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301" name="矩形 300"/>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02" name="组合 301"/>
              <p:cNvGrpSpPr/>
              <p:nvPr/>
            </p:nvGrpSpPr>
            <p:grpSpPr bwMode="gray">
              <a:xfrm>
                <a:off x="3227770" y="5620800"/>
                <a:ext cx="264764" cy="97178"/>
                <a:chOff x="4550262" y="3256156"/>
                <a:chExt cx="769434" cy="230706"/>
              </a:xfrm>
            </p:grpSpPr>
            <p:sp>
              <p:nvSpPr>
                <p:cNvPr id="318" name="矩形 31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9" name="直接连接符 31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3" name="组合 302"/>
              <p:cNvGrpSpPr/>
              <p:nvPr/>
            </p:nvGrpSpPr>
            <p:grpSpPr bwMode="gray">
              <a:xfrm>
                <a:off x="3526982" y="5620800"/>
                <a:ext cx="264764" cy="97178"/>
                <a:chOff x="4550262" y="3256156"/>
                <a:chExt cx="769434" cy="230706"/>
              </a:xfrm>
            </p:grpSpPr>
            <p:sp>
              <p:nvSpPr>
                <p:cNvPr id="316" name="矩形 31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7" name="直接连接符 31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4" name="组合 303"/>
              <p:cNvGrpSpPr/>
              <p:nvPr/>
            </p:nvGrpSpPr>
            <p:grpSpPr bwMode="gray">
              <a:xfrm>
                <a:off x="3826195" y="5620800"/>
                <a:ext cx="264764" cy="97178"/>
                <a:chOff x="4550262" y="3256156"/>
                <a:chExt cx="769434" cy="230706"/>
              </a:xfrm>
            </p:grpSpPr>
            <p:sp>
              <p:nvSpPr>
                <p:cNvPr id="314" name="矩形 31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5" name="直接连接符 31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5" name="组合 304"/>
              <p:cNvGrpSpPr/>
              <p:nvPr/>
            </p:nvGrpSpPr>
            <p:grpSpPr bwMode="gray">
              <a:xfrm>
                <a:off x="3227770" y="5732056"/>
                <a:ext cx="264764" cy="97178"/>
                <a:chOff x="4550262" y="3256156"/>
                <a:chExt cx="769434" cy="230706"/>
              </a:xfrm>
            </p:grpSpPr>
            <p:sp>
              <p:nvSpPr>
                <p:cNvPr id="312" name="矩形 31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3" name="直接连接符 31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6" name="组合 305"/>
              <p:cNvGrpSpPr/>
              <p:nvPr/>
            </p:nvGrpSpPr>
            <p:grpSpPr bwMode="gray">
              <a:xfrm>
                <a:off x="3526982" y="5732056"/>
                <a:ext cx="264764" cy="97178"/>
                <a:chOff x="4550262" y="3256156"/>
                <a:chExt cx="769434" cy="230706"/>
              </a:xfrm>
            </p:grpSpPr>
            <p:sp>
              <p:nvSpPr>
                <p:cNvPr id="310" name="矩形 30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11" name="直接连接符 31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07" name="组合 306"/>
              <p:cNvGrpSpPr/>
              <p:nvPr/>
            </p:nvGrpSpPr>
            <p:grpSpPr bwMode="gray">
              <a:xfrm>
                <a:off x="3826195" y="5732056"/>
                <a:ext cx="264764" cy="97178"/>
                <a:chOff x="4550262" y="3256156"/>
                <a:chExt cx="769434" cy="230706"/>
              </a:xfrm>
            </p:grpSpPr>
            <p:sp>
              <p:nvSpPr>
                <p:cNvPr id="308" name="矩形 30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09" name="直接连接符 30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195" name="组合 194"/>
            <p:cNvGrpSpPr/>
            <p:nvPr/>
          </p:nvGrpSpPr>
          <p:grpSpPr>
            <a:xfrm>
              <a:off x="1744508" y="1277381"/>
              <a:ext cx="437394" cy="636096"/>
              <a:chOff x="1596351" y="1240543"/>
              <a:chExt cx="693123" cy="1008000"/>
            </a:xfrm>
          </p:grpSpPr>
          <p:sp>
            <p:nvSpPr>
              <p:cNvPr id="281" name="圆角矩形 280"/>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2" name="矩形 281"/>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3" name="矩形 28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4" name="矩形 28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5" name="矩形 284"/>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86" name="矩形 285"/>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196" name="组合 195"/>
            <p:cNvGrpSpPr/>
            <p:nvPr/>
          </p:nvGrpSpPr>
          <p:grpSpPr>
            <a:xfrm>
              <a:off x="1922865" y="2194245"/>
              <a:ext cx="902811" cy="541867"/>
              <a:chOff x="5867853" y="4182533"/>
              <a:chExt cx="902811" cy="541867"/>
            </a:xfrm>
          </p:grpSpPr>
          <p:sp>
            <p:nvSpPr>
              <p:cNvPr id="279" name="圆柱形 278"/>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0" name="文本框 279"/>
              <p:cNvSpPr txBox="1"/>
              <p:nvPr/>
            </p:nvSpPr>
            <p:spPr>
              <a:xfrm>
                <a:off x="5867853" y="4185908"/>
                <a:ext cx="902811" cy="461665"/>
              </a:xfrm>
              <a:prstGeom prst="rect">
                <a:avLst/>
              </a:prstGeom>
              <a:noFill/>
            </p:spPr>
            <p:txBody>
              <a:bodyPr wrap="none" rtlCol="0">
                <a:spAutoFit/>
              </a:bodyPr>
              <a:lstStyle/>
              <a:p>
                <a:pPr algn="ctr"/>
                <a:r>
                  <a:rPr lang="en-US" altLang="zh-CN" sz="1200" dirty="0" smtClean="0"/>
                  <a:t>Secondary</a:t>
                </a:r>
              </a:p>
              <a:p>
                <a:pPr algn="ctr"/>
                <a:r>
                  <a:rPr lang="en-US" altLang="zh-CN" sz="1200" dirty="0" smtClean="0"/>
                  <a:t>LUN</a:t>
                </a:r>
                <a:endParaRPr lang="en-US" altLang="zh-CN" sz="1200" dirty="0"/>
              </a:p>
            </p:txBody>
          </p:sp>
        </p:grpSp>
        <p:cxnSp>
          <p:nvCxnSpPr>
            <p:cNvPr id="197" name="直接箭头连接符 196"/>
            <p:cNvCxnSpPr>
              <a:stCxn id="281" idx="2"/>
              <a:endCxn id="287" idx="0"/>
            </p:cNvCxnSpPr>
            <p:nvPr/>
          </p:nvCxnSpPr>
          <p:spPr>
            <a:xfrm>
              <a:off x="1963205" y="1913477"/>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00" name="组合 199"/>
            <p:cNvGrpSpPr/>
            <p:nvPr/>
          </p:nvGrpSpPr>
          <p:grpSpPr bwMode="gray">
            <a:xfrm>
              <a:off x="4022465" y="2401863"/>
              <a:ext cx="636096" cy="590664"/>
              <a:chOff x="3155364" y="4938258"/>
              <a:chExt cx="1008000" cy="936005"/>
            </a:xfrm>
          </p:grpSpPr>
          <p:sp>
            <p:nvSpPr>
              <p:cNvPr id="222" name="矩形 221"/>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23" name="组合 222"/>
              <p:cNvGrpSpPr/>
              <p:nvPr/>
            </p:nvGrpSpPr>
            <p:grpSpPr bwMode="gray">
              <a:xfrm>
                <a:off x="3227770" y="4985410"/>
                <a:ext cx="264764" cy="97178"/>
                <a:chOff x="4550262" y="3256156"/>
                <a:chExt cx="769434" cy="230706"/>
              </a:xfrm>
            </p:grpSpPr>
            <p:sp>
              <p:nvSpPr>
                <p:cNvPr id="277" name="矩形 27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8" name="直接连接符 27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4" name="组合 223"/>
              <p:cNvGrpSpPr/>
              <p:nvPr/>
            </p:nvGrpSpPr>
            <p:grpSpPr bwMode="gray">
              <a:xfrm>
                <a:off x="3526982" y="4985410"/>
                <a:ext cx="264764" cy="97178"/>
                <a:chOff x="4550262" y="3256156"/>
                <a:chExt cx="769434" cy="230706"/>
              </a:xfrm>
            </p:grpSpPr>
            <p:sp>
              <p:nvSpPr>
                <p:cNvPr id="275" name="矩形 27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6" name="直接连接符 27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5" name="组合 224"/>
              <p:cNvGrpSpPr/>
              <p:nvPr/>
            </p:nvGrpSpPr>
            <p:grpSpPr bwMode="gray">
              <a:xfrm>
                <a:off x="3826195" y="4985410"/>
                <a:ext cx="264764" cy="97178"/>
                <a:chOff x="4550262" y="3256156"/>
                <a:chExt cx="769434" cy="230706"/>
              </a:xfrm>
            </p:grpSpPr>
            <p:sp>
              <p:nvSpPr>
                <p:cNvPr id="273" name="矩形 27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4" name="直接连接符 27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6" name="组合 225"/>
              <p:cNvGrpSpPr/>
              <p:nvPr/>
            </p:nvGrpSpPr>
            <p:grpSpPr bwMode="gray">
              <a:xfrm>
                <a:off x="3227770" y="5096666"/>
                <a:ext cx="264764" cy="97178"/>
                <a:chOff x="4550262" y="3256156"/>
                <a:chExt cx="769434" cy="230706"/>
              </a:xfrm>
            </p:grpSpPr>
            <p:sp>
              <p:nvSpPr>
                <p:cNvPr id="271" name="矩形 27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2" name="直接连接符 27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7" name="组合 226"/>
              <p:cNvGrpSpPr/>
              <p:nvPr/>
            </p:nvGrpSpPr>
            <p:grpSpPr bwMode="gray">
              <a:xfrm>
                <a:off x="3526982" y="5096666"/>
                <a:ext cx="264764" cy="97178"/>
                <a:chOff x="4550262" y="3256156"/>
                <a:chExt cx="769434" cy="230706"/>
              </a:xfrm>
            </p:grpSpPr>
            <p:sp>
              <p:nvSpPr>
                <p:cNvPr id="269" name="矩形 26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70" name="直接连接符 26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28" name="组合 227"/>
              <p:cNvGrpSpPr/>
              <p:nvPr/>
            </p:nvGrpSpPr>
            <p:grpSpPr bwMode="gray">
              <a:xfrm>
                <a:off x="3826195" y="5096666"/>
                <a:ext cx="264764" cy="97178"/>
                <a:chOff x="4550262" y="3256156"/>
                <a:chExt cx="769434" cy="230706"/>
              </a:xfrm>
            </p:grpSpPr>
            <p:sp>
              <p:nvSpPr>
                <p:cNvPr id="267" name="矩形 26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8" name="直接连接符 26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229" name="矩形 228"/>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30" name="组合 229"/>
              <p:cNvGrpSpPr/>
              <p:nvPr/>
            </p:nvGrpSpPr>
            <p:grpSpPr bwMode="gray">
              <a:xfrm>
                <a:off x="3227770" y="5303103"/>
                <a:ext cx="264764" cy="97178"/>
                <a:chOff x="4550262" y="3256156"/>
                <a:chExt cx="769434" cy="230706"/>
              </a:xfrm>
            </p:grpSpPr>
            <p:sp>
              <p:nvSpPr>
                <p:cNvPr id="265" name="矩形 26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6" name="直接连接符 26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1" name="组合 230"/>
              <p:cNvGrpSpPr/>
              <p:nvPr/>
            </p:nvGrpSpPr>
            <p:grpSpPr bwMode="gray">
              <a:xfrm>
                <a:off x="3526982" y="5303103"/>
                <a:ext cx="264764" cy="97178"/>
                <a:chOff x="4550262" y="3256156"/>
                <a:chExt cx="769434" cy="230706"/>
              </a:xfrm>
            </p:grpSpPr>
            <p:sp>
              <p:nvSpPr>
                <p:cNvPr id="263" name="矩形 26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4" name="直接连接符 26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2" name="组合 231"/>
              <p:cNvGrpSpPr/>
              <p:nvPr/>
            </p:nvGrpSpPr>
            <p:grpSpPr bwMode="gray">
              <a:xfrm>
                <a:off x="3826195" y="5303103"/>
                <a:ext cx="264764" cy="97178"/>
                <a:chOff x="4550262" y="3256156"/>
                <a:chExt cx="769434" cy="230706"/>
              </a:xfrm>
            </p:grpSpPr>
            <p:sp>
              <p:nvSpPr>
                <p:cNvPr id="261" name="矩形 26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2" name="直接连接符 26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3" name="组合 232"/>
              <p:cNvGrpSpPr/>
              <p:nvPr/>
            </p:nvGrpSpPr>
            <p:grpSpPr bwMode="gray">
              <a:xfrm>
                <a:off x="3227770" y="5414359"/>
                <a:ext cx="264764" cy="97178"/>
                <a:chOff x="4550262" y="3256156"/>
                <a:chExt cx="769434" cy="230706"/>
              </a:xfrm>
            </p:grpSpPr>
            <p:sp>
              <p:nvSpPr>
                <p:cNvPr id="259" name="矩形 25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60" name="直接连接符 25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4" name="组合 233"/>
              <p:cNvGrpSpPr/>
              <p:nvPr/>
            </p:nvGrpSpPr>
            <p:grpSpPr bwMode="gray">
              <a:xfrm>
                <a:off x="3526982" y="5414359"/>
                <a:ext cx="264764" cy="97178"/>
                <a:chOff x="4550262" y="3256156"/>
                <a:chExt cx="769434" cy="230706"/>
              </a:xfrm>
            </p:grpSpPr>
            <p:sp>
              <p:nvSpPr>
                <p:cNvPr id="257" name="矩形 25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8" name="直接连接符 25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5" name="组合 234"/>
              <p:cNvGrpSpPr/>
              <p:nvPr/>
            </p:nvGrpSpPr>
            <p:grpSpPr bwMode="gray">
              <a:xfrm>
                <a:off x="3826195" y="5414359"/>
                <a:ext cx="264764" cy="97178"/>
                <a:chOff x="4550262" y="3256156"/>
                <a:chExt cx="769434" cy="230706"/>
              </a:xfrm>
            </p:grpSpPr>
            <p:sp>
              <p:nvSpPr>
                <p:cNvPr id="255" name="矩形 25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6" name="直接连接符 25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236" name="矩形 235"/>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237" name="组合 236"/>
              <p:cNvGrpSpPr/>
              <p:nvPr/>
            </p:nvGrpSpPr>
            <p:grpSpPr bwMode="gray">
              <a:xfrm>
                <a:off x="3227770" y="5620800"/>
                <a:ext cx="264764" cy="97178"/>
                <a:chOff x="4550262" y="3256156"/>
                <a:chExt cx="769434" cy="230706"/>
              </a:xfrm>
            </p:grpSpPr>
            <p:sp>
              <p:nvSpPr>
                <p:cNvPr id="253" name="矩形 25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4" name="直接连接符 25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8" name="组合 237"/>
              <p:cNvGrpSpPr/>
              <p:nvPr/>
            </p:nvGrpSpPr>
            <p:grpSpPr bwMode="gray">
              <a:xfrm>
                <a:off x="3526982" y="5620800"/>
                <a:ext cx="264764" cy="97178"/>
                <a:chOff x="4550262" y="3256156"/>
                <a:chExt cx="769434" cy="230706"/>
              </a:xfrm>
            </p:grpSpPr>
            <p:sp>
              <p:nvSpPr>
                <p:cNvPr id="251" name="矩形 2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2" name="直接连接符 2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39" name="组合 238"/>
              <p:cNvGrpSpPr/>
              <p:nvPr/>
            </p:nvGrpSpPr>
            <p:grpSpPr bwMode="gray">
              <a:xfrm>
                <a:off x="3826195" y="5620800"/>
                <a:ext cx="264764" cy="97178"/>
                <a:chOff x="4550262" y="3256156"/>
                <a:chExt cx="769434" cy="230706"/>
              </a:xfrm>
            </p:grpSpPr>
            <p:sp>
              <p:nvSpPr>
                <p:cNvPr id="249" name="矩形 2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50" name="直接连接符 2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40" name="组合 239"/>
              <p:cNvGrpSpPr/>
              <p:nvPr/>
            </p:nvGrpSpPr>
            <p:grpSpPr bwMode="gray">
              <a:xfrm>
                <a:off x="3227770" y="5732056"/>
                <a:ext cx="264764" cy="97178"/>
                <a:chOff x="4550262" y="3256156"/>
                <a:chExt cx="769434" cy="230706"/>
              </a:xfrm>
            </p:grpSpPr>
            <p:sp>
              <p:nvSpPr>
                <p:cNvPr id="247" name="矩形 2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48" name="直接连接符 2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41" name="组合 240"/>
              <p:cNvGrpSpPr/>
              <p:nvPr/>
            </p:nvGrpSpPr>
            <p:grpSpPr bwMode="gray">
              <a:xfrm>
                <a:off x="3526982" y="5732056"/>
                <a:ext cx="264764" cy="97178"/>
                <a:chOff x="4550262" y="3256156"/>
                <a:chExt cx="769434" cy="230706"/>
              </a:xfrm>
            </p:grpSpPr>
            <p:sp>
              <p:nvSpPr>
                <p:cNvPr id="245" name="矩形 2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46" name="直接连接符 2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242" name="组合 241"/>
              <p:cNvGrpSpPr/>
              <p:nvPr/>
            </p:nvGrpSpPr>
            <p:grpSpPr bwMode="gray">
              <a:xfrm>
                <a:off x="3826195" y="5732056"/>
                <a:ext cx="264764" cy="97178"/>
                <a:chOff x="4550262" y="3256156"/>
                <a:chExt cx="769434" cy="230706"/>
              </a:xfrm>
            </p:grpSpPr>
            <p:sp>
              <p:nvSpPr>
                <p:cNvPr id="243" name="矩形 2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244" name="直接连接符 2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201" name="组合 200"/>
            <p:cNvGrpSpPr/>
            <p:nvPr/>
          </p:nvGrpSpPr>
          <p:grpSpPr>
            <a:xfrm>
              <a:off x="4115611" y="1294651"/>
              <a:ext cx="437394" cy="636096"/>
              <a:chOff x="1596351" y="1240543"/>
              <a:chExt cx="693123" cy="1008000"/>
            </a:xfrm>
          </p:grpSpPr>
          <p:sp>
            <p:nvSpPr>
              <p:cNvPr id="216" name="圆角矩形 215"/>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17" name="矩形 21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18" name="矩形 21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19" name="矩形 21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20" name="矩形 21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221" name="矩形 22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202" name="组合 201"/>
            <p:cNvGrpSpPr/>
            <p:nvPr/>
          </p:nvGrpSpPr>
          <p:grpSpPr>
            <a:xfrm>
              <a:off x="3622051" y="2176720"/>
              <a:ext cx="726481" cy="541867"/>
              <a:chOff x="5986924" y="4182533"/>
              <a:chExt cx="726481" cy="541867"/>
            </a:xfrm>
          </p:grpSpPr>
          <p:sp>
            <p:nvSpPr>
              <p:cNvPr id="214" name="圆柱形 213"/>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5" name="文本框 214"/>
              <p:cNvSpPr txBox="1"/>
              <p:nvPr/>
            </p:nvSpPr>
            <p:spPr>
              <a:xfrm>
                <a:off x="5986924" y="4226618"/>
                <a:ext cx="726481" cy="461665"/>
              </a:xfrm>
              <a:prstGeom prst="rect">
                <a:avLst/>
              </a:prstGeom>
              <a:noFill/>
            </p:spPr>
            <p:txBody>
              <a:bodyPr wrap="none" rtlCol="0">
                <a:spAutoFit/>
              </a:bodyPr>
              <a:lstStyle/>
              <a:p>
                <a:pPr algn="ctr"/>
                <a:r>
                  <a:rPr lang="en-US" altLang="zh-CN" sz="1200" dirty="0" smtClean="0"/>
                  <a:t>Primary</a:t>
                </a:r>
              </a:p>
              <a:p>
                <a:pPr algn="ctr"/>
                <a:r>
                  <a:rPr lang="en-US" altLang="zh-CN" sz="1200" dirty="0" smtClean="0"/>
                  <a:t>LUN</a:t>
                </a:r>
                <a:endParaRPr lang="en-US" altLang="zh-CN" sz="1200" dirty="0"/>
              </a:p>
            </p:txBody>
          </p:sp>
        </p:grpSp>
        <p:cxnSp>
          <p:nvCxnSpPr>
            <p:cNvPr id="203" name="直接箭头连接符 202"/>
            <p:cNvCxnSpPr>
              <a:stCxn id="216" idx="2"/>
              <a:endCxn id="222" idx="0"/>
            </p:cNvCxnSpPr>
            <p:nvPr/>
          </p:nvCxnSpPr>
          <p:spPr>
            <a:xfrm>
              <a:off x="4334308" y="1930747"/>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4" name="文本框 203"/>
            <p:cNvSpPr txBox="1"/>
            <p:nvPr/>
          </p:nvSpPr>
          <p:spPr>
            <a:xfrm>
              <a:off x="1458367" y="2987672"/>
              <a:ext cx="1345240" cy="276999"/>
            </a:xfrm>
            <a:prstGeom prst="rect">
              <a:avLst/>
            </a:prstGeom>
            <a:noFill/>
          </p:spPr>
          <p:txBody>
            <a:bodyPr wrap="none" rtlCol="0">
              <a:spAutoFit/>
            </a:bodyPr>
            <a:lstStyle/>
            <a:p>
              <a:r>
                <a:rPr lang="en-US" altLang="zh-CN" sz="1200" dirty="0" smtClean="0"/>
                <a:t>Primary </a:t>
              </a:r>
              <a:r>
                <a:rPr lang="en-US" altLang="zh-CN" sz="1200" dirty="0"/>
                <a:t>storage </a:t>
              </a:r>
              <a:endParaRPr lang="zh-CN" altLang="en-US" sz="1200" dirty="0"/>
            </a:p>
          </p:txBody>
        </p:sp>
        <p:sp>
          <p:nvSpPr>
            <p:cNvPr id="205" name="文本框 204"/>
            <p:cNvSpPr txBox="1"/>
            <p:nvPr/>
          </p:nvSpPr>
          <p:spPr>
            <a:xfrm>
              <a:off x="3757231" y="2987663"/>
              <a:ext cx="1521570" cy="276999"/>
            </a:xfrm>
            <a:prstGeom prst="rect">
              <a:avLst/>
            </a:prstGeom>
            <a:noFill/>
          </p:spPr>
          <p:txBody>
            <a:bodyPr wrap="none" rtlCol="0">
              <a:spAutoFit/>
            </a:bodyPr>
            <a:lstStyle/>
            <a:p>
              <a:r>
                <a:rPr lang="en-US" altLang="zh-CN" sz="1200" dirty="0" smtClean="0"/>
                <a:t>Secondary </a:t>
              </a:r>
              <a:r>
                <a:rPr lang="en-US" altLang="zh-CN" sz="1200" dirty="0"/>
                <a:t>storage </a:t>
              </a:r>
              <a:endParaRPr lang="zh-CN" altLang="en-US" sz="1200" dirty="0"/>
            </a:p>
          </p:txBody>
        </p:sp>
        <p:cxnSp>
          <p:nvCxnSpPr>
            <p:cNvPr id="206" name="直接连接符 205"/>
            <p:cNvCxnSpPr>
              <a:stCxn id="301" idx="3"/>
              <a:endCxn id="236" idx="1"/>
            </p:cNvCxnSpPr>
            <p:nvPr/>
          </p:nvCxnSpPr>
          <p:spPr>
            <a:xfrm>
              <a:off x="2287458" y="2880406"/>
              <a:ext cx="173500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07" name="组合 206"/>
            <p:cNvGrpSpPr/>
            <p:nvPr/>
          </p:nvGrpSpPr>
          <p:grpSpPr>
            <a:xfrm>
              <a:off x="2902813" y="2718587"/>
              <a:ext cx="629273" cy="342302"/>
              <a:chOff x="6829605" y="5135631"/>
              <a:chExt cx="629273" cy="342302"/>
            </a:xfrm>
          </p:grpSpPr>
          <p:sp>
            <p:nvSpPr>
              <p:cNvPr id="212" name="云形 211"/>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文本框 212"/>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208" name="文本框 207"/>
            <p:cNvSpPr txBox="1"/>
            <p:nvPr/>
          </p:nvSpPr>
          <p:spPr>
            <a:xfrm>
              <a:off x="2793535" y="2269284"/>
              <a:ext cx="842022" cy="461665"/>
            </a:xfrm>
            <a:prstGeom prst="rect">
              <a:avLst/>
            </a:prstGeom>
            <a:noFill/>
          </p:spPr>
          <p:txBody>
            <a:bodyPr wrap="square" rtlCol="0">
              <a:spAutoFit/>
            </a:bodyPr>
            <a:lstStyle/>
            <a:p>
              <a:pPr algn="ctr"/>
              <a:r>
                <a:rPr lang="en-US" altLang="zh-CN" sz="1200" dirty="0" smtClean="0"/>
                <a:t>Link</a:t>
              </a:r>
            </a:p>
            <a:p>
              <a:pPr algn="ctr"/>
              <a:r>
                <a:rPr lang="en-US" altLang="zh-CN" sz="1200" dirty="0" smtClean="0"/>
                <a:t>Recovery</a:t>
              </a:r>
              <a:endParaRPr lang="zh-CN" altLang="en-US" sz="1200" dirty="0"/>
            </a:p>
          </p:txBody>
        </p:sp>
        <p:sp>
          <p:nvSpPr>
            <p:cNvPr id="209" name="文本框 208"/>
            <p:cNvSpPr txBox="1"/>
            <p:nvPr/>
          </p:nvSpPr>
          <p:spPr>
            <a:xfrm>
              <a:off x="4654259" y="1793096"/>
              <a:ext cx="951129" cy="830997"/>
            </a:xfrm>
            <a:prstGeom prst="rect">
              <a:avLst/>
            </a:prstGeom>
            <a:noFill/>
          </p:spPr>
          <p:txBody>
            <a:bodyPr wrap="square" rtlCol="0">
              <a:spAutoFit/>
            </a:bodyPr>
            <a:lstStyle/>
            <a:p>
              <a:r>
                <a:rPr lang="en-US" altLang="zh-CN" sz="1200" dirty="0"/>
                <a:t>Services run by the standby </a:t>
              </a:r>
              <a:r>
                <a:rPr lang="en-US" altLang="zh-CN" sz="1200" dirty="0" smtClean="0"/>
                <a:t>host</a:t>
              </a:r>
              <a:r>
                <a:rPr lang="en-US" altLang="zh-CN" sz="1200" dirty="0"/>
                <a:t>.</a:t>
              </a:r>
            </a:p>
          </p:txBody>
        </p:sp>
        <p:sp>
          <p:nvSpPr>
            <p:cNvPr id="210" name="同心圆 209"/>
            <p:cNvSpPr/>
            <p:nvPr/>
          </p:nvSpPr>
          <p:spPr>
            <a:xfrm>
              <a:off x="4604113" y="1186220"/>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2B230"/>
                  </a:solidFill>
                  <a:latin typeface="+mn-ea"/>
                </a:rPr>
                <a:t>√</a:t>
              </a:r>
              <a:endParaRPr lang="zh-CN" altLang="en-US" b="1" dirty="0">
                <a:solidFill>
                  <a:srgbClr val="62B230"/>
                </a:solidFill>
                <a:latin typeface="+mn-ea"/>
              </a:endParaRPr>
            </a:p>
          </p:txBody>
        </p:sp>
        <p:sp>
          <p:nvSpPr>
            <p:cNvPr id="211" name="圆角矩形 210"/>
            <p:cNvSpPr/>
            <p:nvPr/>
          </p:nvSpPr>
          <p:spPr>
            <a:xfrm>
              <a:off x="3642304" y="1018202"/>
              <a:ext cx="2047739"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4" name="组合 343"/>
          <p:cNvGrpSpPr/>
          <p:nvPr/>
        </p:nvGrpSpPr>
        <p:grpSpPr>
          <a:xfrm>
            <a:off x="6987100" y="1002603"/>
            <a:ext cx="4003590" cy="2279557"/>
            <a:chOff x="1388533" y="1026901"/>
            <a:chExt cx="4003590" cy="2279557"/>
          </a:xfrm>
        </p:grpSpPr>
        <p:cxnSp>
          <p:nvCxnSpPr>
            <p:cNvPr id="345" name="直接连接符 344"/>
            <p:cNvCxnSpPr/>
            <p:nvPr/>
          </p:nvCxnSpPr>
          <p:spPr>
            <a:xfrm>
              <a:off x="2331513" y="2856479"/>
              <a:ext cx="168584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6" name="圆角矩形 345"/>
            <p:cNvSpPr/>
            <p:nvPr/>
          </p:nvSpPr>
          <p:spPr>
            <a:xfrm>
              <a:off x="1388533" y="1047497"/>
              <a:ext cx="1372940"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7" name="组合 346"/>
            <p:cNvGrpSpPr/>
            <p:nvPr/>
          </p:nvGrpSpPr>
          <p:grpSpPr bwMode="gray">
            <a:xfrm>
              <a:off x="1700522" y="2420134"/>
              <a:ext cx="636096" cy="590664"/>
              <a:chOff x="3155364" y="4938258"/>
              <a:chExt cx="1008000" cy="936005"/>
            </a:xfrm>
          </p:grpSpPr>
          <p:sp>
            <p:nvSpPr>
              <p:cNvPr id="439" name="矩形 438"/>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440" name="组合 439"/>
              <p:cNvGrpSpPr/>
              <p:nvPr/>
            </p:nvGrpSpPr>
            <p:grpSpPr bwMode="gray">
              <a:xfrm>
                <a:off x="3227770" y="4985410"/>
                <a:ext cx="264764" cy="97178"/>
                <a:chOff x="4550262" y="3256156"/>
                <a:chExt cx="769434" cy="230706"/>
              </a:xfrm>
            </p:grpSpPr>
            <p:sp>
              <p:nvSpPr>
                <p:cNvPr id="494" name="矩形 49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95" name="直接连接符 49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1" name="组合 440"/>
              <p:cNvGrpSpPr/>
              <p:nvPr/>
            </p:nvGrpSpPr>
            <p:grpSpPr bwMode="gray">
              <a:xfrm>
                <a:off x="3526982" y="4985410"/>
                <a:ext cx="264764" cy="97178"/>
                <a:chOff x="4550262" y="3256156"/>
                <a:chExt cx="769434" cy="230706"/>
              </a:xfrm>
            </p:grpSpPr>
            <p:sp>
              <p:nvSpPr>
                <p:cNvPr id="492" name="矩形 49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93" name="直接连接符 49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2" name="组合 441"/>
              <p:cNvGrpSpPr/>
              <p:nvPr/>
            </p:nvGrpSpPr>
            <p:grpSpPr bwMode="gray">
              <a:xfrm>
                <a:off x="3826195" y="4985410"/>
                <a:ext cx="264764" cy="97178"/>
                <a:chOff x="4550262" y="3256156"/>
                <a:chExt cx="769434" cy="230706"/>
              </a:xfrm>
            </p:grpSpPr>
            <p:sp>
              <p:nvSpPr>
                <p:cNvPr id="490" name="矩形 48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91" name="直接连接符 49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3" name="组合 442"/>
              <p:cNvGrpSpPr/>
              <p:nvPr/>
            </p:nvGrpSpPr>
            <p:grpSpPr bwMode="gray">
              <a:xfrm>
                <a:off x="3227770" y="5096666"/>
                <a:ext cx="264764" cy="97178"/>
                <a:chOff x="4550262" y="3256156"/>
                <a:chExt cx="769434" cy="230706"/>
              </a:xfrm>
            </p:grpSpPr>
            <p:sp>
              <p:nvSpPr>
                <p:cNvPr id="488" name="矩形 48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9" name="直接连接符 48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4" name="组合 443"/>
              <p:cNvGrpSpPr/>
              <p:nvPr/>
            </p:nvGrpSpPr>
            <p:grpSpPr bwMode="gray">
              <a:xfrm>
                <a:off x="3526982" y="5096666"/>
                <a:ext cx="264764" cy="97178"/>
                <a:chOff x="4550262" y="3256156"/>
                <a:chExt cx="769434" cy="230706"/>
              </a:xfrm>
            </p:grpSpPr>
            <p:sp>
              <p:nvSpPr>
                <p:cNvPr id="486" name="矩形 4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7" name="直接连接符 4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5" name="组合 444"/>
              <p:cNvGrpSpPr/>
              <p:nvPr/>
            </p:nvGrpSpPr>
            <p:grpSpPr bwMode="gray">
              <a:xfrm>
                <a:off x="3826195" y="5096666"/>
                <a:ext cx="264764" cy="97178"/>
                <a:chOff x="4550262" y="3256156"/>
                <a:chExt cx="769434" cy="230706"/>
              </a:xfrm>
            </p:grpSpPr>
            <p:sp>
              <p:nvSpPr>
                <p:cNvPr id="484" name="矩形 4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5" name="直接连接符 4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446" name="矩形 445"/>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447" name="组合 446"/>
              <p:cNvGrpSpPr/>
              <p:nvPr/>
            </p:nvGrpSpPr>
            <p:grpSpPr bwMode="gray">
              <a:xfrm>
                <a:off x="3227770" y="5303103"/>
                <a:ext cx="264764" cy="97178"/>
                <a:chOff x="4550262" y="3256156"/>
                <a:chExt cx="769434" cy="230706"/>
              </a:xfrm>
            </p:grpSpPr>
            <p:sp>
              <p:nvSpPr>
                <p:cNvPr id="482" name="矩形 4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3" name="直接连接符 4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8" name="组合 447"/>
              <p:cNvGrpSpPr/>
              <p:nvPr/>
            </p:nvGrpSpPr>
            <p:grpSpPr bwMode="gray">
              <a:xfrm>
                <a:off x="3526982" y="5303103"/>
                <a:ext cx="264764" cy="97178"/>
                <a:chOff x="4550262" y="3256156"/>
                <a:chExt cx="769434" cy="230706"/>
              </a:xfrm>
            </p:grpSpPr>
            <p:sp>
              <p:nvSpPr>
                <p:cNvPr id="480" name="矩形 4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81" name="直接连接符 4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49" name="组合 448"/>
              <p:cNvGrpSpPr/>
              <p:nvPr/>
            </p:nvGrpSpPr>
            <p:grpSpPr bwMode="gray">
              <a:xfrm>
                <a:off x="3826195" y="5303103"/>
                <a:ext cx="264764" cy="97178"/>
                <a:chOff x="4550262" y="3256156"/>
                <a:chExt cx="769434" cy="230706"/>
              </a:xfrm>
            </p:grpSpPr>
            <p:sp>
              <p:nvSpPr>
                <p:cNvPr id="478" name="矩形 4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9" name="直接连接符 4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0" name="组合 449"/>
              <p:cNvGrpSpPr/>
              <p:nvPr/>
            </p:nvGrpSpPr>
            <p:grpSpPr bwMode="gray">
              <a:xfrm>
                <a:off x="3227770" y="5414359"/>
                <a:ext cx="264764" cy="97178"/>
                <a:chOff x="4550262" y="3256156"/>
                <a:chExt cx="769434" cy="230706"/>
              </a:xfrm>
            </p:grpSpPr>
            <p:sp>
              <p:nvSpPr>
                <p:cNvPr id="476" name="矩形 4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7" name="直接连接符 4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1" name="组合 450"/>
              <p:cNvGrpSpPr/>
              <p:nvPr/>
            </p:nvGrpSpPr>
            <p:grpSpPr bwMode="gray">
              <a:xfrm>
                <a:off x="3526982" y="5414359"/>
                <a:ext cx="264764" cy="97178"/>
                <a:chOff x="4550262" y="3256156"/>
                <a:chExt cx="769434" cy="230706"/>
              </a:xfrm>
            </p:grpSpPr>
            <p:sp>
              <p:nvSpPr>
                <p:cNvPr id="474" name="矩形 4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5" name="直接连接符 4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2" name="组合 451"/>
              <p:cNvGrpSpPr/>
              <p:nvPr/>
            </p:nvGrpSpPr>
            <p:grpSpPr bwMode="gray">
              <a:xfrm>
                <a:off x="3826195" y="5414359"/>
                <a:ext cx="264764" cy="97178"/>
                <a:chOff x="4550262" y="3256156"/>
                <a:chExt cx="769434" cy="230706"/>
              </a:xfrm>
            </p:grpSpPr>
            <p:sp>
              <p:nvSpPr>
                <p:cNvPr id="472" name="矩形 4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3" name="直接连接符 4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453" name="矩形 452"/>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454" name="组合 453"/>
              <p:cNvGrpSpPr/>
              <p:nvPr/>
            </p:nvGrpSpPr>
            <p:grpSpPr bwMode="gray">
              <a:xfrm>
                <a:off x="3227770" y="5620800"/>
                <a:ext cx="264764" cy="97178"/>
                <a:chOff x="4550262" y="3256156"/>
                <a:chExt cx="769434" cy="230706"/>
              </a:xfrm>
            </p:grpSpPr>
            <p:sp>
              <p:nvSpPr>
                <p:cNvPr id="470" name="矩形 4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71" name="直接连接符 4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5" name="组合 454"/>
              <p:cNvGrpSpPr/>
              <p:nvPr/>
            </p:nvGrpSpPr>
            <p:grpSpPr bwMode="gray">
              <a:xfrm>
                <a:off x="3526982" y="5620800"/>
                <a:ext cx="264764" cy="97178"/>
                <a:chOff x="4550262" y="3256156"/>
                <a:chExt cx="769434" cy="230706"/>
              </a:xfrm>
            </p:grpSpPr>
            <p:sp>
              <p:nvSpPr>
                <p:cNvPr id="468" name="矩形 46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9" name="直接连接符 46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6" name="组合 455"/>
              <p:cNvGrpSpPr/>
              <p:nvPr/>
            </p:nvGrpSpPr>
            <p:grpSpPr bwMode="gray">
              <a:xfrm>
                <a:off x="3826195" y="5620800"/>
                <a:ext cx="264764" cy="97178"/>
                <a:chOff x="4550262" y="3256156"/>
                <a:chExt cx="769434" cy="230706"/>
              </a:xfrm>
            </p:grpSpPr>
            <p:sp>
              <p:nvSpPr>
                <p:cNvPr id="466" name="矩形 4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7" name="直接连接符 4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7" name="组合 456"/>
              <p:cNvGrpSpPr/>
              <p:nvPr/>
            </p:nvGrpSpPr>
            <p:grpSpPr bwMode="gray">
              <a:xfrm>
                <a:off x="3227770" y="5732056"/>
                <a:ext cx="264764" cy="97178"/>
                <a:chOff x="4550262" y="3256156"/>
                <a:chExt cx="769434" cy="230706"/>
              </a:xfrm>
            </p:grpSpPr>
            <p:sp>
              <p:nvSpPr>
                <p:cNvPr id="464" name="矩形 4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5" name="直接连接符 4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8" name="组合 457"/>
              <p:cNvGrpSpPr/>
              <p:nvPr/>
            </p:nvGrpSpPr>
            <p:grpSpPr bwMode="gray">
              <a:xfrm>
                <a:off x="3526982" y="5732056"/>
                <a:ext cx="264764" cy="97178"/>
                <a:chOff x="4550262" y="3256156"/>
                <a:chExt cx="769434" cy="230706"/>
              </a:xfrm>
            </p:grpSpPr>
            <p:sp>
              <p:nvSpPr>
                <p:cNvPr id="462" name="矩形 4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3" name="直接连接符 4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459" name="组合 458"/>
              <p:cNvGrpSpPr/>
              <p:nvPr/>
            </p:nvGrpSpPr>
            <p:grpSpPr bwMode="gray">
              <a:xfrm>
                <a:off x="3826195" y="5732056"/>
                <a:ext cx="264764" cy="97178"/>
                <a:chOff x="4550262" y="3256156"/>
                <a:chExt cx="769434" cy="230706"/>
              </a:xfrm>
            </p:grpSpPr>
            <p:sp>
              <p:nvSpPr>
                <p:cNvPr id="460" name="矩形 4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61" name="直接连接符 4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348" name="组合 347"/>
            <p:cNvGrpSpPr/>
            <p:nvPr/>
          </p:nvGrpSpPr>
          <p:grpSpPr>
            <a:xfrm>
              <a:off x="1793668" y="1312922"/>
              <a:ext cx="437394" cy="636096"/>
              <a:chOff x="1596351" y="1240543"/>
              <a:chExt cx="693123" cy="1008000"/>
            </a:xfrm>
          </p:grpSpPr>
          <p:sp>
            <p:nvSpPr>
              <p:cNvPr id="433" name="圆角矩形 432"/>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4" name="矩形 43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5" name="矩形 43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6" name="矩形 43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7" name="矩形 43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438" name="矩形 43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349" name="组合 348"/>
            <p:cNvGrpSpPr/>
            <p:nvPr/>
          </p:nvGrpSpPr>
          <p:grpSpPr>
            <a:xfrm>
              <a:off x="1940427" y="2229786"/>
              <a:ext cx="902811" cy="565077"/>
              <a:chOff x="5885415" y="4182533"/>
              <a:chExt cx="902811" cy="565077"/>
            </a:xfrm>
          </p:grpSpPr>
          <p:sp>
            <p:nvSpPr>
              <p:cNvPr id="431" name="圆柱形 430"/>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2" name="文本框 431"/>
              <p:cNvSpPr txBox="1"/>
              <p:nvPr/>
            </p:nvSpPr>
            <p:spPr>
              <a:xfrm>
                <a:off x="5885415" y="4285945"/>
                <a:ext cx="902811" cy="461665"/>
              </a:xfrm>
              <a:prstGeom prst="rect">
                <a:avLst/>
              </a:prstGeom>
              <a:noFill/>
            </p:spPr>
            <p:txBody>
              <a:bodyPr wrap="none" rtlCol="0">
                <a:spAutoFit/>
              </a:bodyPr>
              <a:lstStyle/>
              <a:p>
                <a:pPr algn="ctr"/>
                <a:r>
                  <a:rPr lang="en-US" altLang="zh-CN" sz="1200" dirty="0" smtClean="0"/>
                  <a:t>Secondary</a:t>
                </a:r>
              </a:p>
              <a:p>
                <a:pPr algn="ctr"/>
                <a:r>
                  <a:rPr lang="en-US" altLang="zh-CN" sz="1200" dirty="0" smtClean="0"/>
                  <a:t>LUN</a:t>
                </a:r>
                <a:endParaRPr lang="en-US" altLang="zh-CN" sz="1200" dirty="0"/>
              </a:p>
            </p:txBody>
          </p:sp>
        </p:grpSp>
        <p:cxnSp>
          <p:nvCxnSpPr>
            <p:cNvPr id="350" name="直接箭头连接符 349"/>
            <p:cNvCxnSpPr>
              <a:stCxn id="433" idx="2"/>
              <a:endCxn id="439" idx="0"/>
            </p:cNvCxnSpPr>
            <p:nvPr/>
          </p:nvCxnSpPr>
          <p:spPr>
            <a:xfrm>
              <a:off x="2012365" y="1949018"/>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1" name="文本框 350"/>
            <p:cNvSpPr txBox="1"/>
            <p:nvPr/>
          </p:nvSpPr>
          <p:spPr>
            <a:xfrm>
              <a:off x="1466640" y="1026901"/>
              <a:ext cx="1287532" cy="276999"/>
            </a:xfrm>
            <a:prstGeom prst="rect">
              <a:avLst/>
            </a:prstGeom>
            <a:noFill/>
          </p:spPr>
          <p:txBody>
            <a:bodyPr wrap="none" rtlCol="0">
              <a:spAutoFit/>
            </a:bodyPr>
            <a:lstStyle/>
            <a:p>
              <a:r>
                <a:rPr lang="en-US" altLang="zh-CN" sz="1200" dirty="0"/>
                <a:t>Production host</a:t>
              </a:r>
            </a:p>
          </p:txBody>
        </p:sp>
        <p:sp>
          <p:nvSpPr>
            <p:cNvPr id="352" name="文本框 351"/>
            <p:cNvSpPr txBox="1"/>
            <p:nvPr/>
          </p:nvSpPr>
          <p:spPr>
            <a:xfrm>
              <a:off x="3799350" y="1044558"/>
              <a:ext cx="1096775" cy="276999"/>
            </a:xfrm>
            <a:prstGeom prst="rect">
              <a:avLst/>
            </a:prstGeom>
            <a:noFill/>
          </p:spPr>
          <p:txBody>
            <a:bodyPr wrap="none" rtlCol="0">
              <a:spAutoFit/>
            </a:bodyPr>
            <a:lstStyle/>
            <a:p>
              <a:r>
                <a:rPr lang="en-US" altLang="zh-CN" sz="1200" dirty="0"/>
                <a:t>Standby host</a:t>
              </a:r>
            </a:p>
          </p:txBody>
        </p:sp>
        <p:grpSp>
          <p:nvGrpSpPr>
            <p:cNvPr id="353" name="组合 352"/>
            <p:cNvGrpSpPr/>
            <p:nvPr/>
          </p:nvGrpSpPr>
          <p:grpSpPr bwMode="gray">
            <a:xfrm>
              <a:off x="4022465" y="2437404"/>
              <a:ext cx="636096" cy="590664"/>
              <a:chOff x="3155364" y="4938258"/>
              <a:chExt cx="1008000" cy="936005"/>
            </a:xfrm>
          </p:grpSpPr>
          <p:sp>
            <p:nvSpPr>
              <p:cNvPr id="374" name="矩形 373"/>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75" name="组合 374"/>
              <p:cNvGrpSpPr/>
              <p:nvPr/>
            </p:nvGrpSpPr>
            <p:grpSpPr bwMode="gray">
              <a:xfrm>
                <a:off x="3227770" y="4985410"/>
                <a:ext cx="264764" cy="97178"/>
                <a:chOff x="4550262" y="3256156"/>
                <a:chExt cx="769434" cy="230706"/>
              </a:xfrm>
            </p:grpSpPr>
            <p:sp>
              <p:nvSpPr>
                <p:cNvPr id="429" name="矩形 4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30" name="直接连接符 4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6" name="组合 375"/>
              <p:cNvGrpSpPr/>
              <p:nvPr/>
            </p:nvGrpSpPr>
            <p:grpSpPr bwMode="gray">
              <a:xfrm>
                <a:off x="3526982" y="4985410"/>
                <a:ext cx="264764" cy="97178"/>
                <a:chOff x="4550262" y="3256156"/>
                <a:chExt cx="769434" cy="230706"/>
              </a:xfrm>
            </p:grpSpPr>
            <p:sp>
              <p:nvSpPr>
                <p:cNvPr id="427" name="矩形 4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8" name="直接连接符 4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7" name="组合 376"/>
              <p:cNvGrpSpPr/>
              <p:nvPr/>
            </p:nvGrpSpPr>
            <p:grpSpPr bwMode="gray">
              <a:xfrm>
                <a:off x="3826195" y="4985410"/>
                <a:ext cx="264764" cy="97178"/>
                <a:chOff x="4550262" y="3256156"/>
                <a:chExt cx="769434" cy="230706"/>
              </a:xfrm>
            </p:grpSpPr>
            <p:sp>
              <p:nvSpPr>
                <p:cNvPr id="425" name="矩形 4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6" name="直接连接符 4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8" name="组合 377"/>
              <p:cNvGrpSpPr/>
              <p:nvPr/>
            </p:nvGrpSpPr>
            <p:grpSpPr bwMode="gray">
              <a:xfrm>
                <a:off x="3227770" y="5096666"/>
                <a:ext cx="264764" cy="97178"/>
                <a:chOff x="4550262" y="3256156"/>
                <a:chExt cx="769434" cy="230706"/>
              </a:xfrm>
            </p:grpSpPr>
            <p:sp>
              <p:nvSpPr>
                <p:cNvPr id="423" name="矩形 4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4" name="直接连接符 4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79" name="组合 378"/>
              <p:cNvGrpSpPr/>
              <p:nvPr/>
            </p:nvGrpSpPr>
            <p:grpSpPr bwMode="gray">
              <a:xfrm>
                <a:off x="3526982" y="5096666"/>
                <a:ext cx="264764" cy="97178"/>
                <a:chOff x="4550262" y="3256156"/>
                <a:chExt cx="769434" cy="230706"/>
              </a:xfrm>
            </p:grpSpPr>
            <p:sp>
              <p:nvSpPr>
                <p:cNvPr id="421" name="矩形 4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2" name="直接连接符 4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0" name="组合 379"/>
              <p:cNvGrpSpPr/>
              <p:nvPr/>
            </p:nvGrpSpPr>
            <p:grpSpPr bwMode="gray">
              <a:xfrm>
                <a:off x="3826195" y="5096666"/>
                <a:ext cx="264764" cy="97178"/>
                <a:chOff x="4550262" y="3256156"/>
                <a:chExt cx="769434" cy="230706"/>
              </a:xfrm>
            </p:grpSpPr>
            <p:sp>
              <p:nvSpPr>
                <p:cNvPr id="419" name="矩形 4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20" name="直接连接符 4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381" name="矩形 380"/>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82" name="组合 381"/>
              <p:cNvGrpSpPr/>
              <p:nvPr/>
            </p:nvGrpSpPr>
            <p:grpSpPr bwMode="gray">
              <a:xfrm>
                <a:off x="3227770" y="5303103"/>
                <a:ext cx="264764" cy="97178"/>
                <a:chOff x="4550262" y="3256156"/>
                <a:chExt cx="769434" cy="230706"/>
              </a:xfrm>
            </p:grpSpPr>
            <p:sp>
              <p:nvSpPr>
                <p:cNvPr id="417" name="矩形 4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8" name="直接连接符 4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3" name="组合 382"/>
              <p:cNvGrpSpPr/>
              <p:nvPr/>
            </p:nvGrpSpPr>
            <p:grpSpPr bwMode="gray">
              <a:xfrm>
                <a:off x="3526982" y="5303103"/>
                <a:ext cx="264764" cy="97178"/>
                <a:chOff x="4550262" y="3256156"/>
                <a:chExt cx="769434" cy="230706"/>
              </a:xfrm>
            </p:grpSpPr>
            <p:sp>
              <p:nvSpPr>
                <p:cNvPr id="415" name="矩形 41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6" name="直接连接符 41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4" name="组合 383"/>
              <p:cNvGrpSpPr/>
              <p:nvPr/>
            </p:nvGrpSpPr>
            <p:grpSpPr bwMode="gray">
              <a:xfrm>
                <a:off x="3826195" y="5303103"/>
                <a:ext cx="264764" cy="97178"/>
                <a:chOff x="4550262" y="3256156"/>
                <a:chExt cx="769434" cy="230706"/>
              </a:xfrm>
            </p:grpSpPr>
            <p:sp>
              <p:nvSpPr>
                <p:cNvPr id="413" name="矩形 41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4" name="直接连接符 41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5" name="组合 384"/>
              <p:cNvGrpSpPr/>
              <p:nvPr/>
            </p:nvGrpSpPr>
            <p:grpSpPr bwMode="gray">
              <a:xfrm>
                <a:off x="3227770" y="5414359"/>
                <a:ext cx="264764" cy="97178"/>
                <a:chOff x="4550262" y="3256156"/>
                <a:chExt cx="769434" cy="230706"/>
              </a:xfrm>
            </p:grpSpPr>
            <p:sp>
              <p:nvSpPr>
                <p:cNvPr id="411" name="矩形 41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2" name="直接连接符 41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6" name="组合 385"/>
              <p:cNvGrpSpPr/>
              <p:nvPr/>
            </p:nvGrpSpPr>
            <p:grpSpPr bwMode="gray">
              <a:xfrm>
                <a:off x="3526982" y="5414359"/>
                <a:ext cx="264764" cy="97178"/>
                <a:chOff x="4550262" y="3256156"/>
                <a:chExt cx="769434" cy="230706"/>
              </a:xfrm>
            </p:grpSpPr>
            <p:sp>
              <p:nvSpPr>
                <p:cNvPr id="409" name="矩形 40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10" name="直接连接符 40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87" name="组合 386"/>
              <p:cNvGrpSpPr/>
              <p:nvPr/>
            </p:nvGrpSpPr>
            <p:grpSpPr bwMode="gray">
              <a:xfrm>
                <a:off x="3826195" y="5414359"/>
                <a:ext cx="264764" cy="97178"/>
                <a:chOff x="4550262" y="3256156"/>
                <a:chExt cx="769434" cy="230706"/>
              </a:xfrm>
            </p:grpSpPr>
            <p:sp>
              <p:nvSpPr>
                <p:cNvPr id="407" name="矩形 40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8" name="直接连接符 40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388" name="矩形 387"/>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389" name="组合 388"/>
              <p:cNvGrpSpPr/>
              <p:nvPr/>
            </p:nvGrpSpPr>
            <p:grpSpPr bwMode="gray">
              <a:xfrm>
                <a:off x="3227770" y="5620800"/>
                <a:ext cx="264764" cy="97178"/>
                <a:chOff x="4550262" y="3256156"/>
                <a:chExt cx="769434" cy="230706"/>
              </a:xfrm>
            </p:grpSpPr>
            <p:sp>
              <p:nvSpPr>
                <p:cNvPr id="405" name="矩形 40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6" name="直接连接符 40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0" name="组合 389"/>
              <p:cNvGrpSpPr/>
              <p:nvPr/>
            </p:nvGrpSpPr>
            <p:grpSpPr bwMode="gray">
              <a:xfrm>
                <a:off x="3526982" y="5620800"/>
                <a:ext cx="264764" cy="97178"/>
                <a:chOff x="4550262" y="3256156"/>
                <a:chExt cx="769434" cy="230706"/>
              </a:xfrm>
            </p:grpSpPr>
            <p:sp>
              <p:nvSpPr>
                <p:cNvPr id="403" name="矩形 40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4" name="直接连接符 40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1" name="组合 390"/>
              <p:cNvGrpSpPr/>
              <p:nvPr/>
            </p:nvGrpSpPr>
            <p:grpSpPr bwMode="gray">
              <a:xfrm>
                <a:off x="3826195" y="5620800"/>
                <a:ext cx="264764" cy="97178"/>
                <a:chOff x="4550262" y="3256156"/>
                <a:chExt cx="769434" cy="230706"/>
              </a:xfrm>
            </p:grpSpPr>
            <p:sp>
              <p:nvSpPr>
                <p:cNvPr id="401" name="矩形 40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2" name="直接连接符 40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2" name="组合 391"/>
              <p:cNvGrpSpPr/>
              <p:nvPr/>
            </p:nvGrpSpPr>
            <p:grpSpPr bwMode="gray">
              <a:xfrm>
                <a:off x="3227770" y="5732056"/>
                <a:ext cx="264764" cy="97178"/>
                <a:chOff x="4550262" y="3256156"/>
                <a:chExt cx="769434" cy="230706"/>
              </a:xfrm>
            </p:grpSpPr>
            <p:sp>
              <p:nvSpPr>
                <p:cNvPr id="399" name="矩形 39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400" name="直接连接符 39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3" name="组合 392"/>
              <p:cNvGrpSpPr/>
              <p:nvPr/>
            </p:nvGrpSpPr>
            <p:grpSpPr bwMode="gray">
              <a:xfrm>
                <a:off x="3526982" y="5732056"/>
                <a:ext cx="264764" cy="97178"/>
                <a:chOff x="4550262" y="3256156"/>
                <a:chExt cx="769434" cy="230706"/>
              </a:xfrm>
            </p:grpSpPr>
            <p:sp>
              <p:nvSpPr>
                <p:cNvPr id="397" name="矩形 39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98" name="直接连接符 39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394" name="组合 393"/>
              <p:cNvGrpSpPr/>
              <p:nvPr/>
            </p:nvGrpSpPr>
            <p:grpSpPr bwMode="gray">
              <a:xfrm>
                <a:off x="3826195" y="5732056"/>
                <a:ext cx="264764" cy="97178"/>
                <a:chOff x="4550262" y="3256156"/>
                <a:chExt cx="769434" cy="230706"/>
              </a:xfrm>
            </p:grpSpPr>
            <p:sp>
              <p:nvSpPr>
                <p:cNvPr id="395" name="矩形 39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396" name="直接连接符 39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354" name="组合 353"/>
            <p:cNvGrpSpPr/>
            <p:nvPr/>
          </p:nvGrpSpPr>
          <p:grpSpPr>
            <a:xfrm>
              <a:off x="4115611" y="1330192"/>
              <a:ext cx="437394" cy="636096"/>
              <a:chOff x="1596351" y="1240543"/>
              <a:chExt cx="693123" cy="1008000"/>
            </a:xfrm>
          </p:grpSpPr>
          <p:sp>
            <p:nvSpPr>
              <p:cNvPr id="368" name="圆角矩形 367"/>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69" name="矩形 36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0" name="矩形 36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1" name="矩形 37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2" name="矩形 37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373" name="矩形 37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355" name="组合 354"/>
            <p:cNvGrpSpPr/>
            <p:nvPr/>
          </p:nvGrpSpPr>
          <p:grpSpPr>
            <a:xfrm>
              <a:off x="3614032" y="2212261"/>
              <a:ext cx="726481" cy="541867"/>
              <a:chOff x="5978905" y="4182533"/>
              <a:chExt cx="726481" cy="541867"/>
            </a:xfrm>
          </p:grpSpPr>
          <p:sp>
            <p:nvSpPr>
              <p:cNvPr id="366" name="圆柱形 365"/>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7" name="文本框 366"/>
              <p:cNvSpPr txBox="1"/>
              <p:nvPr/>
            </p:nvSpPr>
            <p:spPr>
              <a:xfrm>
                <a:off x="5978905" y="4256679"/>
                <a:ext cx="726481" cy="461665"/>
              </a:xfrm>
              <a:prstGeom prst="rect">
                <a:avLst/>
              </a:prstGeom>
              <a:noFill/>
            </p:spPr>
            <p:txBody>
              <a:bodyPr wrap="none" rtlCol="0">
                <a:spAutoFit/>
              </a:bodyPr>
              <a:lstStyle/>
              <a:p>
                <a:pPr algn="ctr"/>
                <a:r>
                  <a:rPr lang="en-US" altLang="zh-CN" sz="1200" dirty="0" smtClean="0"/>
                  <a:t>Primary</a:t>
                </a:r>
              </a:p>
              <a:p>
                <a:pPr algn="ctr"/>
                <a:r>
                  <a:rPr lang="en-US" altLang="zh-CN" sz="1200" dirty="0" smtClean="0"/>
                  <a:t>LUN</a:t>
                </a:r>
                <a:endParaRPr lang="en-US" altLang="zh-CN" sz="1200" dirty="0"/>
              </a:p>
            </p:txBody>
          </p:sp>
        </p:grpSp>
        <p:cxnSp>
          <p:nvCxnSpPr>
            <p:cNvPr id="356" name="直接箭头连接符 355"/>
            <p:cNvCxnSpPr>
              <a:stCxn id="368" idx="2"/>
              <a:endCxn id="374" idx="0"/>
            </p:cNvCxnSpPr>
            <p:nvPr/>
          </p:nvCxnSpPr>
          <p:spPr>
            <a:xfrm>
              <a:off x="4334308" y="1966288"/>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7" name="文本框 356"/>
            <p:cNvSpPr txBox="1"/>
            <p:nvPr/>
          </p:nvSpPr>
          <p:spPr>
            <a:xfrm>
              <a:off x="1458367" y="3023213"/>
              <a:ext cx="1345240" cy="276999"/>
            </a:xfrm>
            <a:prstGeom prst="rect">
              <a:avLst/>
            </a:prstGeom>
            <a:noFill/>
          </p:spPr>
          <p:txBody>
            <a:bodyPr wrap="none" rtlCol="0">
              <a:spAutoFit/>
            </a:bodyPr>
            <a:lstStyle/>
            <a:p>
              <a:r>
                <a:rPr lang="en-US" altLang="zh-CN" sz="1200" dirty="0"/>
                <a:t>Primary storage </a:t>
              </a:r>
              <a:endParaRPr lang="zh-CN" altLang="en-US" sz="1200" dirty="0"/>
            </a:p>
          </p:txBody>
        </p:sp>
        <p:sp>
          <p:nvSpPr>
            <p:cNvPr id="358" name="文本框 357"/>
            <p:cNvSpPr txBox="1"/>
            <p:nvPr/>
          </p:nvSpPr>
          <p:spPr>
            <a:xfrm>
              <a:off x="3845719" y="3023204"/>
              <a:ext cx="1521570" cy="276999"/>
            </a:xfrm>
            <a:prstGeom prst="rect">
              <a:avLst/>
            </a:prstGeom>
            <a:noFill/>
          </p:spPr>
          <p:txBody>
            <a:bodyPr wrap="none" rtlCol="0">
              <a:spAutoFit/>
            </a:bodyPr>
            <a:lstStyle/>
            <a:p>
              <a:r>
                <a:rPr lang="en-US" altLang="zh-CN" sz="1200" dirty="0"/>
                <a:t>Secondary storage </a:t>
              </a:r>
              <a:endParaRPr lang="zh-CN" altLang="en-US" sz="1200" dirty="0"/>
            </a:p>
          </p:txBody>
        </p:sp>
        <p:cxnSp>
          <p:nvCxnSpPr>
            <p:cNvPr id="359" name="直接连接符 358"/>
            <p:cNvCxnSpPr>
              <a:stCxn id="453" idx="3"/>
              <a:endCxn id="388" idx="1"/>
            </p:cNvCxnSpPr>
            <p:nvPr/>
          </p:nvCxnSpPr>
          <p:spPr>
            <a:xfrm>
              <a:off x="2336618" y="2915947"/>
              <a:ext cx="1685847"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60" name="组合 359"/>
            <p:cNvGrpSpPr/>
            <p:nvPr/>
          </p:nvGrpSpPr>
          <p:grpSpPr>
            <a:xfrm>
              <a:off x="2902813" y="2754128"/>
              <a:ext cx="629273" cy="342302"/>
              <a:chOff x="6829605" y="5135631"/>
              <a:chExt cx="629273" cy="342302"/>
            </a:xfrm>
          </p:grpSpPr>
          <p:sp>
            <p:nvSpPr>
              <p:cNvPr id="364" name="云形 363"/>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文本框 364"/>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361" name="文本框 360"/>
            <p:cNvSpPr txBox="1"/>
            <p:nvPr/>
          </p:nvSpPr>
          <p:spPr>
            <a:xfrm>
              <a:off x="2776794" y="2300794"/>
              <a:ext cx="842022" cy="461665"/>
            </a:xfrm>
            <a:prstGeom prst="rect">
              <a:avLst/>
            </a:prstGeom>
            <a:noFill/>
          </p:spPr>
          <p:txBody>
            <a:bodyPr wrap="square" rtlCol="0">
              <a:spAutoFit/>
            </a:bodyPr>
            <a:lstStyle/>
            <a:p>
              <a:pPr algn="ctr"/>
              <a:r>
                <a:rPr lang="en-US" altLang="zh-CN" sz="1200" dirty="0" smtClean="0"/>
                <a:t>New</a:t>
              </a:r>
            </a:p>
            <a:p>
              <a:pPr algn="ctr"/>
              <a:r>
                <a:rPr lang="en-US" altLang="zh-CN" sz="1200" dirty="0"/>
                <a:t>Link</a:t>
              </a:r>
              <a:endParaRPr lang="zh-CN" altLang="en-US" sz="1200" dirty="0"/>
            </a:p>
          </p:txBody>
        </p:sp>
        <p:sp>
          <p:nvSpPr>
            <p:cNvPr id="362" name="文本框 361"/>
            <p:cNvSpPr txBox="1"/>
            <p:nvPr/>
          </p:nvSpPr>
          <p:spPr>
            <a:xfrm>
              <a:off x="2710573" y="1553699"/>
              <a:ext cx="998846" cy="461665"/>
            </a:xfrm>
            <a:prstGeom prst="rect">
              <a:avLst/>
            </a:prstGeom>
            <a:noFill/>
          </p:spPr>
          <p:txBody>
            <a:bodyPr wrap="square" rtlCol="0">
              <a:spAutoFit/>
            </a:bodyPr>
            <a:lstStyle/>
            <a:p>
              <a:pPr 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Data recovered</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3" name="圆角矩形 362"/>
            <p:cNvSpPr/>
            <p:nvPr/>
          </p:nvSpPr>
          <p:spPr>
            <a:xfrm>
              <a:off x="3642304" y="1053743"/>
              <a:ext cx="1749819"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96" name="曲线连接符 495"/>
          <p:cNvCxnSpPr/>
          <p:nvPr/>
        </p:nvCxnSpPr>
        <p:spPr>
          <a:xfrm rot="16200000" flipH="1" flipV="1">
            <a:off x="8779354" y="1406667"/>
            <a:ext cx="17525" cy="1580115"/>
          </a:xfrm>
          <a:prstGeom prst="curvedConnector3">
            <a:avLst>
              <a:gd name="adj1" fmla="val -1304422"/>
            </a:avLst>
          </a:prstGeom>
          <a:ln w="12700">
            <a:solidFill>
              <a:srgbClr val="ED6D00"/>
            </a:solidFill>
            <a:tailEnd type="triangle"/>
          </a:ln>
        </p:spPr>
        <p:style>
          <a:lnRef idx="1">
            <a:schemeClr val="accent1"/>
          </a:lnRef>
          <a:fillRef idx="0">
            <a:schemeClr val="accent1"/>
          </a:fillRef>
          <a:effectRef idx="0">
            <a:schemeClr val="accent1"/>
          </a:effectRef>
          <a:fontRef idx="minor">
            <a:schemeClr val="tx1"/>
          </a:fontRef>
        </p:style>
      </p:cxnSp>
      <p:grpSp>
        <p:nvGrpSpPr>
          <p:cNvPr id="653" name="组合 652"/>
          <p:cNvGrpSpPr/>
          <p:nvPr/>
        </p:nvGrpSpPr>
        <p:grpSpPr>
          <a:xfrm>
            <a:off x="3131778" y="3717438"/>
            <a:ext cx="7609836" cy="2279557"/>
            <a:chOff x="3131778" y="3650060"/>
            <a:chExt cx="7609836" cy="2279557"/>
          </a:xfrm>
        </p:grpSpPr>
        <p:sp>
          <p:nvSpPr>
            <p:cNvPr id="498" name="文本框 497"/>
            <p:cNvSpPr txBox="1"/>
            <p:nvPr/>
          </p:nvSpPr>
          <p:spPr bwMode="auto">
            <a:xfrm>
              <a:off x="7740128" y="4532839"/>
              <a:ext cx="3001486"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3. Service recovery at the primary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0" name="圆角矩形 499"/>
            <p:cNvSpPr/>
            <p:nvPr/>
          </p:nvSpPr>
          <p:spPr>
            <a:xfrm>
              <a:off x="3131778" y="3670656"/>
              <a:ext cx="1775899"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1" name="组合 500"/>
            <p:cNvGrpSpPr/>
            <p:nvPr/>
          </p:nvGrpSpPr>
          <p:grpSpPr bwMode="gray">
            <a:xfrm>
              <a:off x="3846726" y="5043293"/>
              <a:ext cx="636096" cy="590664"/>
              <a:chOff x="3155364" y="4938258"/>
              <a:chExt cx="1008000" cy="936005"/>
            </a:xfrm>
          </p:grpSpPr>
          <p:sp>
            <p:nvSpPr>
              <p:cNvPr id="596" name="矩形 595"/>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97" name="组合 596"/>
              <p:cNvGrpSpPr/>
              <p:nvPr/>
            </p:nvGrpSpPr>
            <p:grpSpPr bwMode="gray">
              <a:xfrm>
                <a:off x="3227770" y="4985410"/>
                <a:ext cx="264764" cy="97178"/>
                <a:chOff x="4550262" y="3256156"/>
                <a:chExt cx="769434" cy="230706"/>
              </a:xfrm>
            </p:grpSpPr>
            <p:sp>
              <p:nvSpPr>
                <p:cNvPr id="651" name="矩形 65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2" name="直接连接符 65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98" name="组合 597"/>
              <p:cNvGrpSpPr/>
              <p:nvPr/>
            </p:nvGrpSpPr>
            <p:grpSpPr bwMode="gray">
              <a:xfrm>
                <a:off x="3526982" y="4985410"/>
                <a:ext cx="264764" cy="97178"/>
                <a:chOff x="4550262" y="3256156"/>
                <a:chExt cx="769434" cy="230706"/>
              </a:xfrm>
            </p:grpSpPr>
            <p:sp>
              <p:nvSpPr>
                <p:cNvPr id="649" name="矩形 64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50" name="直接连接符 64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99" name="组合 598"/>
              <p:cNvGrpSpPr/>
              <p:nvPr/>
            </p:nvGrpSpPr>
            <p:grpSpPr bwMode="gray">
              <a:xfrm>
                <a:off x="3826195" y="4985410"/>
                <a:ext cx="264764" cy="97178"/>
                <a:chOff x="4550262" y="3256156"/>
                <a:chExt cx="769434" cy="230706"/>
              </a:xfrm>
            </p:grpSpPr>
            <p:sp>
              <p:nvSpPr>
                <p:cNvPr id="647" name="矩形 64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8" name="直接连接符 64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0" name="组合 599"/>
              <p:cNvGrpSpPr/>
              <p:nvPr/>
            </p:nvGrpSpPr>
            <p:grpSpPr bwMode="gray">
              <a:xfrm>
                <a:off x="3227770" y="5096666"/>
                <a:ext cx="264764" cy="97178"/>
                <a:chOff x="4550262" y="3256156"/>
                <a:chExt cx="769434" cy="230706"/>
              </a:xfrm>
            </p:grpSpPr>
            <p:sp>
              <p:nvSpPr>
                <p:cNvPr id="645" name="矩形 64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6" name="直接连接符 64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1" name="组合 600"/>
              <p:cNvGrpSpPr/>
              <p:nvPr/>
            </p:nvGrpSpPr>
            <p:grpSpPr bwMode="gray">
              <a:xfrm>
                <a:off x="3526982" y="5096666"/>
                <a:ext cx="264764" cy="97178"/>
                <a:chOff x="4550262" y="3256156"/>
                <a:chExt cx="769434" cy="230706"/>
              </a:xfrm>
            </p:grpSpPr>
            <p:sp>
              <p:nvSpPr>
                <p:cNvPr id="643" name="矩形 64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4" name="直接连接符 64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2" name="组合 601"/>
              <p:cNvGrpSpPr/>
              <p:nvPr/>
            </p:nvGrpSpPr>
            <p:grpSpPr bwMode="gray">
              <a:xfrm>
                <a:off x="3826195" y="5096666"/>
                <a:ext cx="264764" cy="97178"/>
                <a:chOff x="4550262" y="3256156"/>
                <a:chExt cx="769434" cy="230706"/>
              </a:xfrm>
            </p:grpSpPr>
            <p:sp>
              <p:nvSpPr>
                <p:cNvPr id="641" name="矩形 64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2" name="直接连接符 64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03" name="矩形 602"/>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04" name="组合 603"/>
              <p:cNvGrpSpPr/>
              <p:nvPr/>
            </p:nvGrpSpPr>
            <p:grpSpPr bwMode="gray">
              <a:xfrm>
                <a:off x="3227770" y="5303103"/>
                <a:ext cx="264764" cy="97178"/>
                <a:chOff x="4550262" y="3256156"/>
                <a:chExt cx="769434" cy="230706"/>
              </a:xfrm>
            </p:grpSpPr>
            <p:sp>
              <p:nvSpPr>
                <p:cNvPr id="639" name="矩形 63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40" name="直接连接符 63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5" name="组合 604"/>
              <p:cNvGrpSpPr/>
              <p:nvPr/>
            </p:nvGrpSpPr>
            <p:grpSpPr bwMode="gray">
              <a:xfrm>
                <a:off x="3526982" y="5303103"/>
                <a:ext cx="264764" cy="97178"/>
                <a:chOff x="4550262" y="3256156"/>
                <a:chExt cx="769434" cy="230706"/>
              </a:xfrm>
            </p:grpSpPr>
            <p:sp>
              <p:nvSpPr>
                <p:cNvPr id="637" name="矩形 63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8" name="直接连接符 63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6" name="组合 605"/>
              <p:cNvGrpSpPr/>
              <p:nvPr/>
            </p:nvGrpSpPr>
            <p:grpSpPr bwMode="gray">
              <a:xfrm>
                <a:off x="3826195" y="5303103"/>
                <a:ext cx="264764" cy="97178"/>
                <a:chOff x="4550262" y="3256156"/>
                <a:chExt cx="769434" cy="230706"/>
              </a:xfrm>
            </p:grpSpPr>
            <p:sp>
              <p:nvSpPr>
                <p:cNvPr id="635" name="矩形 63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6" name="直接连接符 63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7" name="组合 606"/>
              <p:cNvGrpSpPr/>
              <p:nvPr/>
            </p:nvGrpSpPr>
            <p:grpSpPr bwMode="gray">
              <a:xfrm>
                <a:off x="3227770" y="5414359"/>
                <a:ext cx="264764" cy="97178"/>
                <a:chOff x="4550262" y="3256156"/>
                <a:chExt cx="769434" cy="230706"/>
              </a:xfrm>
            </p:grpSpPr>
            <p:sp>
              <p:nvSpPr>
                <p:cNvPr id="633" name="矩形 63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4" name="直接连接符 63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8" name="组合 607"/>
              <p:cNvGrpSpPr/>
              <p:nvPr/>
            </p:nvGrpSpPr>
            <p:grpSpPr bwMode="gray">
              <a:xfrm>
                <a:off x="3526982" y="5414359"/>
                <a:ext cx="264764" cy="97178"/>
                <a:chOff x="4550262" y="3256156"/>
                <a:chExt cx="769434" cy="230706"/>
              </a:xfrm>
            </p:grpSpPr>
            <p:sp>
              <p:nvSpPr>
                <p:cNvPr id="631" name="矩形 63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2" name="直接连接符 63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09" name="组合 608"/>
              <p:cNvGrpSpPr/>
              <p:nvPr/>
            </p:nvGrpSpPr>
            <p:grpSpPr bwMode="gray">
              <a:xfrm>
                <a:off x="3826195" y="5414359"/>
                <a:ext cx="264764" cy="97178"/>
                <a:chOff x="4550262" y="3256156"/>
                <a:chExt cx="769434" cy="230706"/>
              </a:xfrm>
            </p:grpSpPr>
            <p:sp>
              <p:nvSpPr>
                <p:cNvPr id="629" name="矩形 62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30" name="直接连接符 62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610" name="矩形 609"/>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611" name="组合 610"/>
              <p:cNvGrpSpPr/>
              <p:nvPr/>
            </p:nvGrpSpPr>
            <p:grpSpPr bwMode="gray">
              <a:xfrm>
                <a:off x="3227770" y="5620800"/>
                <a:ext cx="264764" cy="97178"/>
                <a:chOff x="4550262" y="3256156"/>
                <a:chExt cx="769434" cy="230706"/>
              </a:xfrm>
            </p:grpSpPr>
            <p:sp>
              <p:nvSpPr>
                <p:cNvPr id="627" name="矩形 62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8" name="直接连接符 62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2" name="组合 611"/>
              <p:cNvGrpSpPr/>
              <p:nvPr/>
            </p:nvGrpSpPr>
            <p:grpSpPr bwMode="gray">
              <a:xfrm>
                <a:off x="3526982" y="5620800"/>
                <a:ext cx="264764" cy="97178"/>
                <a:chOff x="4550262" y="3256156"/>
                <a:chExt cx="769434" cy="230706"/>
              </a:xfrm>
            </p:grpSpPr>
            <p:sp>
              <p:nvSpPr>
                <p:cNvPr id="625" name="矩形 624"/>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6" name="直接连接符 625"/>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3" name="组合 612"/>
              <p:cNvGrpSpPr/>
              <p:nvPr/>
            </p:nvGrpSpPr>
            <p:grpSpPr bwMode="gray">
              <a:xfrm>
                <a:off x="3826195" y="5620800"/>
                <a:ext cx="264764" cy="97178"/>
                <a:chOff x="4550262" y="3256156"/>
                <a:chExt cx="769434" cy="230706"/>
              </a:xfrm>
            </p:grpSpPr>
            <p:sp>
              <p:nvSpPr>
                <p:cNvPr id="623" name="矩形 622"/>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4" name="直接连接符 623"/>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4" name="组合 613"/>
              <p:cNvGrpSpPr/>
              <p:nvPr/>
            </p:nvGrpSpPr>
            <p:grpSpPr bwMode="gray">
              <a:xfrm>
                <a:off x="3227770" y="5732056"/>
                <a:ext cx="264764" cy="97178"/>
                <a:chOff x="4550262" y="3256156"/>
                <a:chExt cx="769434" cy="230706"/>
              </a:xfrm>
            </p:grpSpPr>
            <p:sp>
              <p:nvSpPr>
                <p:cNvPr id="621" name="矩形 620"/>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2" name="直接连接符 621"/>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5" name="组合 614"/>
              <p:cNvGrpSpPr/>
              <p:nvPr/>
            </p:nvGrpSpPr>
            <p:grpSpPr bwMode="gray">
              <a:xfrm>
                <a:off x="3526982" y="5732056"/>
                <a:ext cx="264764" cy="97178"/>
                <a:chOff x="4550262" y="3256156"/>
                <a:chExt cx="769434" cy="230706"/>
              </a:xfrm>
            </p:grpSpPr>
            <p:sp>
              <p:nvSpPr>
                <p:cNvPr id="619" name="矩形 618"/>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20" name="直接连接符 619"/>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616" name="组合 615"/>
              <p:cNvGrpSpPr/>
              <p:nvPr/>
            </p:nvGrpSpPr>
            <p:grpSpPr bwMode="gray">
              <a:xfrm>
                <a:off x="3826195" y="5732056"/>
                <a:ext cx="264764" cy="97178"/>
                <a:chOff x="4550262" y="3256156"/>
                <a:chExt cx="769434" cy="230706"/>
              </a:xfrm>
            </p:grpSpPr>
            <p:sp>
              <p:nvSpPr>
                <p:cNvPr id="617" name="矩形 616"/>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618" name="直接连接符 617"/>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502" name="组合 501"/>
            <p:cNvGrpSpPr/>
            <p:nvPr/>
          </p:nvGrpSpPr>
          <p:grpSpPr>
            <a:xfrm>
              <a:off x="3939872" y="3936081"/>
              <a:ext cx="437394" cy="636096"/>
              <a:chOff x="1596351" y="1240543"/>
              <a:chExt cx="693123" cy="1008000"/>
            </a:xfrm>
          </p:grpSpPr>
          <p:sp>
            <p:nvSpPr>
              <p:cNvPr id="590" name="圆角矩形 589"/>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1" name="矩形 59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2" name="矩形 59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3" name="矩形 59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4" name="矩形 59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95" name="矩形 59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503" name="组合 502"/>
            <p:cNvGrpSpPr/>
            <p:nvPr/>
          </p:nvGrpSpPr>
          <p:grpSpPr>
            <a:xfrm>
              <a:off x="4199228" y="4852945"/>
              <a:ext cx="726481" cy="541867"/>
              <a:chOff x="5998012" y="4182533"/>
              <a:chExt cx="726481" cy="541867"/>
            </a:xfrm>
          </p:grpSpPr>
          <p:sp>
            <p:nvSpPr>
              <p:cNvPr id="588" name="圆柱形 587"/>
              <p:cNvSpPr/>
              <p:nvPr/>
            </p:nvSpPr>
            <p:spPr>
              <a:xfrm>
                <a:off x="6063084" y="418253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9" name="文本框 588"/>
              <p:cNvSpPr txBox="1"/>
              <p:nvPr/>
            </p:nvSpPr>
            <p:spPr>
              <a:xfrm>
                <a:off x="5998012" y="4258670"/>
                <a:ext cx="726481" cy="461665"/>
              </a:xfrm>
              <a:prstGeom prst="rect">
                <a:avLst/>
              </a:prstGeom>
              <a:noFill/>
            </p:spPr>
            <p:txBody>
              <a:bodyPr wrap="none" rtlCol="0">
                <a:spAutoFit/>
              </a:bodyPr>
              <a:lstStyle/>
              <a:p>
                <a:pPr algn="ctr"/>
                <a:r>
                  <a:rPr lang="en-US" altLang="zh-CN" sz="1200" dirty="0" smtClean="0"/>
                  <a:t>Primary</a:t>
                </a:r>
              </a:p>
              <a:p>
                <a:pPr algn="ctr"/>
                <a:r>
                  <a:rPr lang="en-US" altLang="zh-CN" sz="1200" dirty="0" smtClean="0"/>
                  <a:t>LUN</a:t>
                </a:r>
                <a:endParaRPr lang="en-US" altLang="zh-CN" sz="1200" dirty="0"/>
              </a:p>
            </p:txBody>
          </p:sp>
        </p:grpSp>
        <p:cxnSp>
          <p:nvCxnSpPr>
            <p:cNvPr id="504" name="直接箭头连接符 503"/>
            <p:cNvCxnSpPr>
              <a:stCxn id="590" idx="2"/>
              <a:endCxn id="596" idx="0"/>
            </p:cNvCxnSpPr>
            <p:nvPr/>
          </p:nvCxnSpPr>
          <p:spPr>
            <a:xfrm>
              <a:off x="4158569" y="4572177"/>
              <a:ext cx="6205" cy="471116"/>
            </a:xfrm>
            <a:prstGeom prst="straightConnector1">
              <a:avLst/>
            </a:prstGeom>
            <a:ln w="12700">
              <a:solidFill>
                <a:srgbClr val="ED6D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5" name="文本框 504"/>
            <p:cNvSpPr txBox="1"/>
            <p:nvPr/>
          </p:nvSpPr>
          <p:spPr>
            <a:xfrm>
              <a:off x="3555997" y="3650060"/>
              <a:ext cx="1287532" cy="276999"/>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Production host</a:t>
              </a:r>
            </a:p>
          </p:txBody>
        </p:sp>
        <p:sp>
          <p:nvSpPr>
            <p:cNvPr id="506" name="文本框 505"/>
            <p:cNvSpPr txBox="1"/>
            <p:nvPr/>
          </p:nvSpPr>
          <p:spPr>
            <a:xfrm>
              <a:off x="6152848" y="3667717"/>
              <a:ext cx="1096775" cy="276999"/>
            </a:xfrm>
            <a:prstGeom prst="rect">
              <a:avLst/>
            </a:prstGeom>
            <a:noFill/>
          </p:spPr>
          <p:txBody>
            <a:bodyPr wrap="none" rtlCol="0">
              <a:spAutoFit/>
            </a:bodyPr>
            <a:lstStyle/>
            <a:p>
              <a:r>
                <a:rPr lang="en-US" altLang="zh-CN" sz="1200" dirty="0"/>
                <a:t>Standby host</a:t>
              </a:r>
            </a:p>
          </p:txBody>
        </p:sp>
        <p:grpSp>
          <p:nvGrpSpPr>
            <p:cNvPr id="507" name="组合 506"/>
            <p:cNvGrpSpPr/>
            <p:nvPr/>
          </p:nvGrpSpPr>
          <p:grpSpPr bwMode="gray">
            <a:xfrm>
              <a:off x="6316971" y="5060563"/>
              <a:ext cx="636096" cy="590664"/>
              <a:chOff x="3155364" y="4938258"/>
              <a:chExt cx="1008000" cy="936005"/>
            </a:xfrm>
          </p:grpSpPr>
          <p:sp>
            <p:nvSpPr>
              <p:cNvPr id="531" name="矩形 530"/>
              <p:cNvSpPr/>
              <p:nvPr/>
            </p:nvSpPr>
            <p:spPr bwMode="gray">
              <a:xfrm>
                <a:off x="3155364" y="493825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32" name="组合 531"/>
              <p:cNvGrpSpPr/>
              <p:nvPr/>
            </p:nvGrpSpPr>
            <p:grpSpPr bwMode="gray">
              <a:xfrm>
                <a:off x="3227770" y="4985410"/>
                <a:ext cx="264764" cy="97178"/>
                <a:chOff x="4550262" y="3256156"/>
                <a:chExt cx="769434" cy="230706"/>
              </a:xfrm>
            </p:grpSpPr>
            <p:sp>
              <p:nvSpPr>
                <p:cNvPr id="586" name="矩形 58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7" name="直接连接符 58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3" name="组合 532"/>
              <p:cNvGrpSpPr/>
              <p:nvPr/>
            </p:nvGrpSpPr>
            <p:grpSpPr bwMode="gray">
              <a:xfrm>
                <a:off x="3526982" y="4985410"/>
                <a:ext cx="264764" cy="97178"/>
                <a:chOff x="4550262" y="3256156"/>
                <a:chExt cx="769434" cy="230706"/>
              </a:xfrm>
            </p:grpSpPr>
            <p:sp>
              <p:nvSpPr>
                <p:cNvPr id="584" name="矩形 58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5" name="直接连接符 58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4" name="组合 533"/>
              <p:cNvGrpSpPr/>
              <p:nvPr/>
            </p:nvGrpSpPr>
            <p:grpSpPr bwMode="gray">
              <a:xfrm>
                <a:off x="3826195" y="4985410"/>
                <a:ext cx="264764" cy="97178"/>
                <a:chOff x="4550262" y="3256156"/>
                <a:chExt cx="769434" cy="230706"/>
              </a:xfrm>
            </p:grpSpPr>
            <p:sp>
              <p:nvSpPr>
                <p:cNvPr id="582" name="矩形 58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3" name="直接连接符 58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5" name="组合 534"/>
              <p:cNvGrpSpPr/>
              <p:nvPr/>
            </p:nvGrpSpPr>
            <p:grpSpPr bwMode="gray">
              <a:xfrm>
                <a:off x="3227770" y="5096666"/>
                <a:ext cx="264764" cy="97178"/>
                <a:chOff x="4550262" y="3256156"/>
                <a:chExt cx="769434" cy="230706"/>
              </a:xfrm>
            </p:grpSpPr>
            <p:sp>
              <p:nvSpPr>
                <p:cNvPr id="580" name="矩形 57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81" name="直接连接符 58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6" name="组合 535"/>
              <p:cNvGrpSpPr/>
              <p:nvPr/>
            </p:nvGrpSpPr>
            <p:grpSpPr bwMode="gray">
              <a:xfrm>
                <a:off x="3526982" y="5096666"/>
                <a:ext cx="264764" cy="97178"/>
                <a:chOff x="4550262" y="3256156"/>
                <a:chExt cx="769434" cy="230706"/>
              </a:xfrm>
            </p:grpSpPr>
            <p:sp>
              <p:nvSpPr>
                <p:cNvPr id="578" name="矩形 57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9" name="直接连接符 57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37" name="组合 536"/>
              <p:cNvGrpSpPr/>
              <p:nvPr/>
            </p:nvGrpSpPr>
            <p:grpSpPr bwMode="gray">
              <a:xfrm>
                <a:off x="3826195" y="5096666"/>
                <a:ext cx="264764" cy="97178"/>
                <a:chOff x="4550262" y="3256156"/>
                <a:chExt cx="769434" cy="230706"/>
              </a:xfrm>
            </p:grpSpPr>
            <p:sp>
              <p:nvSpPr>
                <p:cNvPr id="576" name="矩形 57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7" name="直接连接符 57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38" name="矩形 537"/>
              <p:cNvSpPr/>
              <p:nvPr/>
            </p:nvSpPr>
            <p:spPr bwMode="gray">
              <a:xfrm>
                <a:off x="3155364" y="5255951"/>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39" name="组合 538"/>
              <p:cNvGrpSpPr/>
              <p:nvPr/>
            </p:nvGrpSpPr>
            <p:grpSpPr bwMode="gray">
              <a:xfrm>
                <a:off x="3227770" y="5303103"/>
                <a:ext cx="264764" cy="97178"/>
                <a:chOff x="4550262" y="3256156"/>
                <a:chExt cx="769434" cy="230706"/>
              </a:xfrm>
            </p:grpSpPr>
            <p:sp>
              <p:nvSpPr>
                <p:cNvPr id="574" name="矩形 57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5" name="直接连接符 57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0" name="组合 539"/>
              <p:cNvGrpSpPr/>
              <p:nvPr/>
            </p:nvGrpSpPr>
            <p:grpSpPr bwMode="gray">
              <a:xfrm>
                <a:off x="3526982" y="5303103"/>
                <a:ext cx="264764" cy="97178"/>
                <a:chOff x="4550262" y="3256156"/>
                <a:chExt cx="769434" cy="230706"/>
              </a:xfrm>
            </p:grpSpPr>
            <p:sp>
              <p:nvSpPr>
                <p:cNvPr id="572" name="矩形 57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3" name="直接连接符 57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bwMode="gray">
              <a:xfrm>
                <a:off x="3826195" y="5303103"/>
                <a:ext cx="264764" cy="97178"/>
                <a:chOff x="4550262" y="3256156"/>
                <a:chExt cx="769434" cy="230706"/>
              </a:xfrm>
            </p:grpSpPr>
            <p:sp>
              <p:nvSpPr>
                <p:cNvPr id="570" name="矩形 56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71" name="直接连接符 57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2" name="组合 541"/>
              <p:cNvGrpSpPr/>
              <p:nvPr/>
            </p:nvGrpSpPr>
            <p:grpSpPr bwMode="gray">
              <a:xfrm>
                <a:off x="3227770" y="5414359"/>
                <a:ext cx="264764" cy="97178"/>
                <a:chOff x="4550262" y="3256156"/>
                <a:chExt cx="769434" cy="230706"/>
              </a:xfrm>
            </p:grpSpPr>
            <p:sp>
              <p:nvSpPr>
                <p:cNvPr id="568" name="矩形 56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9" name="直接连接符 56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3" name="组合 542"/>
              <p:cNvGrpSpPr/>
              <p:nvPr/>
            </p:nvGrpSpPr>
            <p:grpSpPr bwMode="gray">
              <a:xfrm>
                <a:off x="3526982" y="5414359"/>
                <a:ext cx="264764" cy="97178"/>
                <a:chOff x="4550262" y="3256156"/>
                <a:chExt cx="769434" cy="230706"/>
              </a:xfrm>
            </p:grpSpPr>
            <p:sp>
              <p:nvSpPr>
                <p:cNvPr id="566" name="矩形 56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7" name="直接连接符 56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4" name="组合 543"/>
              <p:cNvGrpSpPr/>
              <p:nvPr/>
            </p:nvGrpSpPr>
            <p:grpSpPr bwMode="gray">
              <a:xfrm>
                <a:off x="3826195" y="5414359"/>
                <a:ext cx="264764" cy="97178"/>
                <a:chOff x="4550262" y="3256156"/>
                <a:chExt cx="769434" cy="230706"/>
              </a:xfrm>
            </p:grpSpPr>
            <p:sp>
              <p:nvSpPr>
                <p:cNvPr id="564" name="矩形 56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5" name="直接连接符 56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sp>
            <p:nvSpPr>
              <p:cNvPr id="545" name="矩形 544"/>
              <p:cNvSpPr/>
              <p:nvPr/>
            </p:nvSpPr>
            <p:spPr bwMode="gray">
              <a:xfrm>
                <a:off x="3155364" y="5573648"/>
                <a:ext cx="1008000" cy="300615"/>
              </a:xfrm>
              <a:prstGeom prst="rect">
                <a:avLst/>
              </a:prstGeom>
              <a:solidFill>
                <a:srgbClr val="30B5C5"/>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grpSp>
            <p:nvGrpSpPr>
              <p:cNvPr id="546" name="组合 545"/>
              <p:cNvGrpSpPr/>
              <p:nvPr/>
            </p:nvGrpSpPr>
            <p:grpSpPr bwMode="gray">
              <a:xfrm>
                <a:off x="3227770" y="5620800"/>
                <a:ext cx="264764" cy="97178"/>
                <a:chOff x="4550262" y="3256156"/>
                <a:chExt cx="769434" cy="230706"/>
              </a:xfrm>
            </p:grpSpPr>
            <p:sp>
              <p:nvSpPr>
                <p:cNvPr id="562" name="矩形 56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3" name="直接连接符 56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7" name="组合 546"/>
              <p:cNvGrpSpPr/>
              <p:nvPr/>
            </p:nvGrpSpPr>
            <p:grpSpPr bwMode="gray">
              <a:xfrm>
                <a:off x="3526982" y="5620800"/>
                <a:ext cx="264764" cy="97178"/>
                <a:chOff x="4550262" y="3256156"/>
                <a:chExt cx="769434" cy="230706"/>
              </a:xfrm>
            </p:grpSpPr>
            <p:sp>
              <p:nvSpPr>
                <p:cNvPr id="560" name="矩形 559"/>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61" name="直接连接符 560"/>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8" name="组合 547"/>
              <p:cNvGrpSpPr/>
              <p:nvPr/>
            </p:nvGrpSpPr>
            <p:grpSpPr bwMode="gray">
              <a:xfrm>
                <a:off x="3826195" y="5620800"/>
                <a:ext cx="264764" cy="97178"/>
                <a:chOff x="4550262" y="3256156"/>
                <a:chExt cx="769434" cy="230706"/>
              </a:xfrm>
            </p:grpSpPr>
            <p:sp>
              <p:nvSpPr>
                <p:cNvPr id="558" name="矩形 557"/>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9" name="直接连接符 558"/>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49" name="组合 548"/>
              <p:cNvGrpSpPr/>
              <p:nvPr/>
            </p:nvGrpSpPr>
            <p:grpSpPr bwMode="gray">
              <a:xfrm>
                <a:off x="3227770" y="5732056"/>
                <a:ext cx="264764" cy="97178"/>
                <a:chOff x="4550262" y="3256156"/>
                <a:chExt cx="769434" cy="230706"/>
              </a:xfrm>
            </p:grpSpPr>
            <p:sp>
              <p:nvSpPr>
                <p:cNvPr id="556" name="矩形 555"/>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7" name="直接连接符 556"/>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50" name="组合 549"/>
              <p:cNvGrpSpPr/>
              <p:nvPr/>
            </p:nvGrpSpPr>
            <p:grpSpPr bwMode="gray">
              <a:xfrm>
                <a:off x="3526982" y="5732056"/>
                <a:ext cx="264764" cy="97178"/>
                <a:chOff x="4550262" y="3256156"/>
                <a:chExt cx="769434" cy="230706"/>
              </a:xfrm>
            </p:grpSpPr>
            <p:sp>
              <p:nvSpPr>
                <p:cNvPr id="554" name="矩形 553"/>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5" name="直接连接符 554"/>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nvGrpSpPr>
              <p:cNvPr id="551" name="组合 550"/>
              <p:cNvGrpSpPr/>
              <p:nvPr/>
            </p:nvGrpSpPr>
            <p:grpSpPr bwMode="gray">
              <a:xfrm>
                <a:off x="3826195" y="5732056"/>
                <a:ext cx="264764" cy="97178"/>
                <a:chOff x="4550262" y="3256156"/>
                <a:chExt cx="769434" cy="230706"/>
              </a:xfrm>
            </p:grpSpPr>
            <p:sp>
              <p:nvSpPr>
                <p:cNvPr id="552" name="矩形 551"/>
                <p:cNvSpPr/>
                <p:nvPr/>
              </p:nvSpPr>
              <p:spPr bwMode="gray">
                <a:xfrm>
                  <a:off x="4550262" y="3269414"/>
                  <a:ext cx="769434" cy="217448"/>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Arial" panose="020B0604020202020204" pitchFamily="34" charset="0"/>
                    <a:sym typeface="Huawei Sans Light" panose="020C0303030203020204" pitchFamily="34" charset="0"/>
                  </a:endParaRPr>
                </a:p>
              </p:txBody>
            </p:sp>
            <p:cxnSp>
              <p:nvCxnSpPr>
                <p:cNvPr id="553" name="直接连接符 552"/>
                <p:cNvCxnSpPr/>
                <p:nvPr/>
              </p:nvCxnSpPr>
              <p:spPr bwMode="gray">
                <a:xfrm>
                  <a:off x="5096107" y="3256156"/>
                  <a:ext cx="111513" cy="230706"/>
                </a:xfrm>
                <a:prstGeom prst="line">
                  <a:avLst/>
                </a:prstGeom>
                <a:ln w="19050">
                  <a:solidFill>
                    <a:srgbClr val="30B5C5"/>
                  </a:solidFill>
                </a:ln>
              </p:spPr>
              <p:style>
                <a:lnRef idx="1">
                  <a:schemeClr val="accent1"/>
                </a:lnRef>
                <a:fillRef idx="0">
                  <a:schemeClr val="accent1"/>
                </a:fillRef>
                <a:effectRef idx="0">
                  <a:schemeClr val="accent1"/>
                </a:effectRef>
                <a:fontRef idx="minor">
                  <a:schemeClr val="tx1"/>
                </a:fontRef>
              </p:style>
            </p:cxnSp>
          </p:grpSp>
        </p:grpSp>
        <p:grpSp>
          <p:nvGrpSpPr>
            <p:cNvPr id="508" name="组合 507"/>
            <p:cNvGrpSpPr/>
            <p:nvPr/>
          </p:nvGrpSpPr>
          <p:grpSpPr>
            <a:xfrm>
              <a:off x="6410117" y="3953351"/>
              <a:ext cx="437394" cy="636096"/>
              <a:chOff x="1596351" y="1240543"/>
              <a:chExt cx="693123" cy="1008000"/>
            </a:xfrm>
          </p:grpSpPr>
          <p:sp>
            <p:nvSpPr>
              <p:cNvPr id="525" name="圆角矩形 524"/>
              <p:cNvSpPr/>
              <p:nvPr/>
            </p:nvSpPr>
            <p:spPr>
              <a:xfrm>
                <a:off x="1596351" y="1240543"/>
                <a:ext cx="693123" cy="1008000"/>
              </a:xfrm>
              <a:prstGeom prst="roundRect">
                <a:avLst>
                  <a:gd name="adj" fmla="val 5010"/>
                </a:avLst>
              </a:prstGeom>
              <a:solidFill>
                <a:srgbClr val="30B5C5"/>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6" name="矩形 52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7" name="矩形 52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8" name="矩形 52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29" name="矩形 52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sp>
            <p:nvSpPr>
              <p:cNvPr id="530" name="矩形 52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Arial" panose="020B0604020202020204" pitchFamily="34" charset="0"/>
                  <a:sym typeface="Huawei Sans Light" panose="020C0303030203020204" pitchFamily="34" charset="0"/>
                </a:endParaRPr>
              </a:p>
            </p:txBody>
          </p:sp>
        </p:grpSp>
        <p:grpSp>
          <p:nvGrpSpPr>
            <p:cNvPr id="509" name="组合 508"/>
            <p:cNvGrpSpPr/>
            <p:nvPr/>
          </p:nvGrpSpPr>
          <p:grpSpPr>
            <a:xfrm>
              <a:off x="5828033" y="4835420"/>
              <a:ext cx="902811" cy="633970"/>
              <a:chOff x="5898400" y="4182533"/>
              <a:chExt cx="902811" cy="633970"/>
            </a:xfrm>
          </p:grpSpPr>
          <p:sp>
            <p:nvSpPr>
              <p:cNvPr id="523" name="圆柱形 522"/>
              <p:cNvSpPr/>
              <p:nvPr/>
            </p:nvSpPr>
            <p:spPr>
              <a:xfrm>
                <a:off x="6063084" y="418253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4" name="文本框 523"/>
              <p:cNvSpPr txBox="1"/>
              <p:nvPr/>
            </p:nvSpPr>
            <p:spPr>
              <a:xfrm>
                <a:off x="5898400" y="4354838"/>
                <a:ext cx="902811" cy="461665"/>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Secondary</a:t>
                </a:r>
              </a:p>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LUN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510" name="直接箭头连接符 509"/>
            <p:cNvCxnSpPr>
              <a:stCxn id="525" idx="2"/>
              <a:endCxn id="531" idx="0"/>
            </p:cNvCxnSpPr>
            <p:nvPr/>
          </p:nvCxnSpPr>
          <p:spPr>
            <a:xfrm>
              <a:off x="6628814" y="4589447"/>
              <a:ext cx="6205" cy="471116"/>
            </a:xfrm>
            <a:prstGeom prst="straightConnector1">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1" name="文本框 510"/>
            <p:cNvSpPr txBox="1"/>
            <p:nvPr/>
          </p:nvSpPr>
          <p:spPr>
            <a:xfrm>
              <a:off x="3556446" y="5646372"/>
              <a:ext cx="1297150" cy="276999"/>
            </a:xfrm>
            <a:prstGeom prst="rect">
              <a:avLst/>
            </a:prstGeom>
            <a:noFill/>
          </p:spPr>
          <p:txBody>
            <a:bodyPr wrap="none" rtlCol="0">
              <a:spAutoFit/>
            </a:bodyPr>
            <a:lstStyle/>
            <a:p>
              <a:r>
                <a:rPr lang="en-US" altLang="zh-CN" sz="1200" dirty="0"/>
                <a:t>Primary </a:t>
              </a:r>
              <a:r>
                <a:rPr lang="en-US" altLang="zh-CN" sz="1200" dirty="0" smtClean="0"/>
                <a:t>storage</a:t>
              </a:r>
              <a:endParaRPr lang="zh-CN" altLang="en-US" sz="1200" dirty="0"/>
            </a:p>
          </p:txBody>
        </p:sp>
        <p:sp>
          <p:nvSpPr>
            <p:cNvPr id="512" name="文本框 511"/>
            <p:cNvSpPr txBox="1"/>
            <p:nvPr/>
          </p:nvSpPr>
          <p:spPr>
            <a:xfrm>
              <a:off x="6140225" y="5646363"/>
              <a:ext cx="1521570" cy="276999"/>
            </a:xfrm>
            <a:prstGeom prst="rect">
              <a:avLst/>
            </a:prstGeom>
            <a:noFill/>
          </p:spPr>
          <p:txBody>
            <a:bodyPr wrap="none" rtlCol="0">
              <a:spAutoFit/>
            </a:bodyPr>
            <a:lstStyle/>
            <a:p>
              <a:r>
                <a:rPr lang="en-US" altLang="zh-CN" sz="1200" dirty="0" smtClean="0"/>
                <a:t>Secondary </a:t>
              </a:r>
              <a:r>
                <a:rPr lang="en-US" altLang="zh-CN" sz="1200" dirty="0"/>
                <a:t>storage </a:t>
              </a:r>
              <a:endParaRPr lang="zh-CN" altLang="en-US" sz="1200" dirty="0"/>
            </a:p>
          </p:txBody>
        </p:sp>
        <p:cxnSp>
          <p:nvCxnSpPr>
            <p:cNvPr id="513" name="直接连接符 512"/>
            <p:cNvCxnSpPr>
              <a:stCxn id="610" idx="3"/>
              <a:endCxn id="545" idx="1"/>
            </p:cNvCxnSpPr>
            <p:nvPr/>
          </p:nvCxnSpPr>
          <p:spPr>
            <a:xfrm>
              <a:off x="4482822" y="5539106"/>
              <a:ext cx="1834149" cy="1727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4" name="直接连接符 513"/>
            <p:cNvCxnSpPr>
              <a:stCxn id="610" idx="3"/>
            </p:cNvCxnSpPr>
            <p:nvPr/>
          </p:nvCxnSpPr>
          <p:spPr>
            <a:xfrm flipV="1">
              <a:off x="4482822" y="5514258"/>
              <a:ext cx="1834149"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515" name="组合 514"/>
            <p:cNvGrpSpPr/>
            <p:nvPr/>
          </p:nvGrpSpPr>
          <p:grpSpPr>
            <a:xfrm>
              <a:off x="5256286" y="5402943"/>
              <a:ext cx="629273" cy="342302"/>
              <a:chOff x="6829605" y="5135631"/>
              <a:chExt cx="629273" cy="342302"/>
            </a:xfrm>
          </p:grpSpPr>
          <p:sp>
            <p:nvSpPr>
              <p:cNvPr id="521" name="云形 520"/>
              <p:cNvSpPr/>
              <p:nvPr/>
            </p:nvSpPr>
            <p:spPr>
              <a:xfrm>
                <a:off x="6829605" y="5135631"/>
                <a:ext cx="629273" cy="34230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文本框 521"/>
              <p:cNvSpPr txBox="1"/>
              <p:nvPr/>
            </p:nvSpPr>
            <p:spPr>
              <a:xfrm>
                <a:off x="6873272" y="5172448"/>
                <a:ext cx="551754" cy="276999"/>
              </a:xfrm>
              <a:prstGeom prst="rect">
                <a:avLst/>
              </a:prstGeom>
              <a:noFill/>
            </p:spPr>
            <p:txBody>
              <a:bodyPr wrap="none" rtlCol="0">
                <a:spAutoFit/>
              </a:bodyPr>
              <a:lstStyle/>
              <a:p>
                <a:r>
                  <a:rPr lang="en-US" altLang="zh-CN" sz="1200" dirty="0" smtClean="0"/>
                  <a:t>WAN</a:t>
                </a:r>
                <a:endParaRPr lang="zh-CN" altLang="en-US" sz="1200" dirty="0"/>
              </a:p>
            </p:txBody>
          </p:sp>
        </p:grpSp>
        <p:sp>
          <p:nvSpPr>
            <p:cNvPr id="516" name="文本框 515"/>
            <p:cNvSpPr txBox="1"/>
            <p:nvPr/>
          </p:nvSpPr>
          <p:spPr>
            <a:xfrm>
              <a:off x="4916084" y="5026226"/>
              <a:ext cx="1059712" cy="461665"/>
            </a:xfrm>
            <a:prstGeom prst="rect">
              <a:avLst/>
            </a:prstGeom>
            <a:noFill/>
          </p:spPr>
          <p:txBody>
            <a:bodyPr wrap="square" rtlCol="0">
              <a:spAutoFit/>
            </a:bodyPr>
            <a:lstStyle/>
            <a:p>
              <a:pPr algn="ctr"/>
              <a:r>
                <a:rPr lang="en-US" altLang="zh-CN" sz="1200" dirty="0" smtClean="0"/>
                <a:t>Replication Link</a:t>
              </a:r>
              <a:endParaRPr lang="en-US" altLang="zh-CN" sz="1200" dirty="0"/>
            </a:p>
          </p:txBody>
        </p:sp>
        <p:sp>
          <p:nvSpPr>
            <p:cNvPr id="517" name="文本框 516"/>
            <p:cNvSpPr txBox="1"/>
            <p:nvPr/>
          </p:nvSpPr>
          <p:spPr>
            <a:xfrm>
              <a:off x="6611415" y="4631460"/>
              <a:ext cx="1043876" cy="461665"/>
            </a:xfrm>
            <a:prstGeom prst="rect">
              <a:avLst/>
            </a:prstGeom>
            <a:noFill/>
          </p:spPr>
          <p:txBody>
            <a:bodyPr wrap="none" rtlCol="0">
              <a:spAutoFit/>
            </a:bodyPr>
            <a:lstStyle/>
            <a:p>
              <a:r>
                <a:rPr lang="en-US" altLang="zh-CN" sz="1200" dirty="0"/>
                <a:t>Unreadable </a:t>
              </a:r>
            </a:p>
            <a:p>
              <a:r>
                <a:rPr lang="en-US" altLang="zh-CN" sz="1200" dirty="0" err="1" smtClean="0"/>
                <a:t>Unwritable</a:t>
              </a:r>
              <a:endParaRPr lang="en-US" altLang="zh-CN" sz="1200" dirty="0"/>
            </a:p>
          </p:txBody>
        </p:sp>
        <p:sp>
          <p:nvSpPr>
            <p:cNvPr id="518" name="文本框 517"/>
            <p:cNvSpPr txBox="1"/>
            <p:nvPr/>
          </p:nvSpPr>
          <p:spPr>
            <a:xfrm>
              <a:off x="3149515" y="4316720"/>
              <a:ext cx="945201" cy="830997"/>
            </a:xfrm>
            <a:prstGeom prst="rect">
              <a:avLst/>
            </a:prstGeom>
            <a:noFill/>
          </p:spPr>
          <p:txBody>
            <a:bodyPr wrap="square" rtlCol="0">
              <a:spAutoFit/>
            </a:bodyPr>
            <a:lstStyle/>
            <a:p>
              <a:r>
                <a:rPr lang="en-US" altLang="zh-CN" sz="1200" dirty="0"/>
                <a:t>Services run by the production host</a:t>
              </a:r>
            </a:p>
          </p:txBody>
        </p:sp>
        <p:sp>
          <p:nvSpPr>
            <p:cNvPr id="519" name="同心圆 518"/>
            <p:cNvSpPr/>
            <p:nvPr/>
          </p:nvSpPr>
          <p:spPr>
            <a:xfrm>
              <a:off x="4437131" y="3844920"/>
              <a:ext cx="344269" cy="344269"/>
            </a:xfrm>
            <a:prstGeom prst="donut">
              <a:avLst>
                <a:gd name="adj" fmla="val 8400"/>
              </a:avLst>
            </a:prstGeom>
            <a:solidFill>
              <a:srgbClr val="62B230"/>
            </a:solidFill>
            <a:ln>
              <a:solidFill>
                <a:srgbClr val="62B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62B230"/>
                  </a:solidFill>
                  <a:latin typeface="+mn-ea"/>
                </a:rPr>
                <a:t>√</a:t>
              </a:r>
              <a:endParaRPr lang="zh-CN" altLang="en-US" b="1" dirty="0">
                <a:solidFill>
                  <a:srgbClr val="62B230"/>
                </a:solidFill>
                <a:latin typeface="+mn-ea"/>
              </a:endParaRPr>
            </a:p>
          </p:txBody>
        </p:sp>
        <p:sp>
          <p:nvSpPr>
            <p:cNvPr id="520" name="圆角矩形 519"/>
            <p:cNvSpPr/>
            <p:nvPr/>
          </p:nvSpPr>
          <p:spPr>
            <a:xfrm>
              <a:off x="5936810" y="3676902"/>
              <a:ext cx="1715315" cy="225271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98028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75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Functions of a Consistency Group</a:t>
            </a:r>
            <a:endParaRPr lang="en-US" altLang="zh-CN" dirty="0">
              <a:sym typeface="Huawei Sans" panose="020C0503030203020204" pitchFamily="34" charset="0"/>
            </a:endParaRPr>
          </a:p>
        </p:txBody>
      </p:sp>
      <p:sp>
        <p:nvSpPr>
          <p:cNvPr id="12" name="文本框 11"/>
          <p:cNvSpPr txBox="1"/>
          <p:nvPr/>
        </p:nvSpPr>
        <p:spPr bwMode="auto">
          <a:xfrm>
            <a:off x="7034635" y="4889280"/>
            <a:ext cx="4245932"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3. Ensure </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data validity for the consistency group.</a:t>
            </a:r>
          </a:p>
        </p:txBody>
      </p:sp>
      <p:grpSp>
        <p:nvGrpSpPr>
          <p:cNvPr id="7" name="组合 6"/>
          <p:cNvGrpSpPr/>
          <p:nvPr/>
        </p:nvGrpSpPr>
        <p:grpSpPr>
          <a:xfrm>
            <a:off x="991398" y="1035556"/>
            <a:ext cx="4427625" cy="2642860"/>
            <a:chOff x="991398" y="1035556"/>
            <a:chExt cx="4427625" cy="2642860"/>
          </a:xfrm>
        </p:grpSpPr>
        <p:sp>
          <p:nvSpPr>
            <p:cNvPr id="10" name="文本框 9"/>
            <p:cNvSpPr txBox="1"/>
            <p:nvPr/>
          </p:nvSpPr>
          <p:spPr bwMode="auto">
            <a:xfrm>
              <a:off x="1889785" y="3405091"/>
              <a:ext cx="2684438"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1. Create a consistency group.</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9" name="组合 118"/>
            <p:cNvGrpSpPr/>
            <p:nvPr/>
          </p:nvGrpSpPr>
          <p:grpSpPr>
            <a:xfrm>
              <a:off x="991398" y="1035556"/>
              <a:ext cx="4427625" cy="2334175"/>
              <a:chOff x="861803" y="4238084"/>
              <a:chExt cx="4427625" cy="2334175"/>
            </a:xfrm>
          </p:grpSpPr>
          <p:sp>
            <p:nvSpPr>
              <p:cNvPr id="120" name="矩形 119"/>
              <p:cNvSpPr/>
              <p:nvPr/>
            </p:nvSpPr>
            <p:spPr>
              <a:xfrm>
                <a:off x="3640670" y="4244242"/>
                <a:ext cx="1648758"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柱形 120"/>
              <p:cNvSpPr/>
              <p:nvPr/>
            </p:nvSpPr>
            <p:spPr>
              <a:xfrm>
                <a:off x="3863769" y="451869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圆柱形 121"/>
              <p:cNvSpPr/>
              <p:nvPr/>
            </p:nvSpPr>
            <p:spPr>
              <a:xfrm>
                <a:off x="1443004" y="4518692"/>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圆柱形 122"/>
              <p:cNvSpPr/>
              <p:nvPr/>
            </p:nvSpPr>
            <p:spPr>
              <a:xfrm>
                <a:off x="3879843" y="5263765"/>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4" name="圆柱形 123"/>
              <p:cNvSpPr/>
              <p:nvPr/>
            </p:nvSpPr>
            <p:spPr>
              <a:xfrm>
                <a:off x="1443004" y="5259116"/>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圆柱形 124"/>
              <p:cNvSpPr/>
              <p:nvPr/>
            </p:nvSpPr>
            <p:spPr>
              <a:xfrm>
                <a:off x="3879843" y="5971124"/>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圆柱形 125"/>
              <p:cNvSpPr/>
              <p:nvPr/>
            </p:nvSpPr>
            <p:spPr>
              <a:xfrm>
                <a:off x="1443004" y="5971124"/>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7" name="文本框 126"/>
              <p:cNvSpPr txBox="1"/>
              <p:nvPr/>
            </p:nvSpPr>
            <p:spPr>
              <a:xfrm>
                <a:off x="861803" y="4258636"/>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01</a:t>
                </a:r>
              </a:p>
            </p:txBody>
          </p:sp>
          <p:sp>
            <p:nvSpPr>
              <p:cNvPr id="128" name="文本框 127"/>
              <p:cNvSpPr txBox="1"/>
              <p:nvPr/>
            </p:nvSpPr>
            <p:spPr>
              <a:xfrm>
                <a:off x="861803" y="5024556"/>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文本框 128"/>
              <p:cNvSpPr txBox="1"/>
              <p:nvPr/>
            </p:nvSpPr>
            <p:spPr>
              <a:xfrm>
                <a:off x="861803" y="5750851"/>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0" name="文本框 129"/>
              <p:cNvSpPr txBox="1"/>
              <p:nvPr/>
            </p:nvSpPr>
            <p:spPr>
              <a:xfrm>
                <a:off x="3753073" y="4287213"/>
                <a:ext cx="1479892" cy="276999"/>
              </a:xfrm>
              <a:prstGeom prst="rect">
                <a:avLst/>
              </a:prstGeom>
              <a:noFill/>
            </p:spPr>
            <p:txBody>
              <a:bodyPr wrap="none" rtlCol="0">
                <a:spAutoFit/>
              </a:bodyPr>
              <a:lstStyle/>
              <a:p>
                <a:r>
                  <a:rPr lang="en-US" altLang="zh-CN" sz="1200" dirty="0"/>
                  <a:t>Secondary LUN 01</a:t>
                </a:r>
              </a:p>
            </p:txBody>
          </p:sp>
          <p:sp>
            <p:nvSpPr>
              <p:cNvPr id="131" name="文本框 130"/>
              <p:cNvSpPr txBox="1"/>
              <p:nvPr/>
            </p:nvSpPr>
            <p:spPr>
              <a:xfrm>
                <a:off x="3714410" y="5024556"/>
                <a:ext cx="1479892" cy="276999"/>
              </a:xfrm>
              <a:prstGeom prst="rect">
                <a:avLst/>
              </a:prstGeom>
              <a:noFill/>
            </p:spPr>
            <p:txBody>
              <a:bodyPr wrap="none" rtlCol="0">
                <a:spAutoFit/>
              </a:bodyPr>
              <a:lstStyle/>
              <a:p>
                <a:r>
                  <a:rPr lang="en-US" altLang="zh-CN" sz="1200" dirty="0"/>
                  <a:t>Secondary LUN </a:t>
                </a:r>
                <a:r>
                  <a:rPr lang="en-US" altLang="zh-CN" sz="1200" dirty="0" smtClean="0"/>
                  <a:t>02</a:t>
                </a:r>
                <a:endParaRPr lang="en-US" altLang="zh-CN" sz="1200" dirty="0"/>
              </a:p>
            </p:txBody>
          </p:sp>
          <p:sp>
            <p:nvSpPr>
              <p:cNvPr id="132" name="文本框 131"/>
              <p:cNvSpPr txBox="1"/>
              <p:nvPr/>
            </p:nvSpPr>
            <p:spPr>
              <a:xfrm>
                <a:off x="3735438" y="5750851"/>
                <a:ext cx="147989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Secondary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矩形 132"/>
              <p:cNvSpPr/>
              <p:nvPr/>
            </p:nvSpPr>
            <p:spPr>
              <a:xfrm>
                <a:off x="861803" y="4244242"/>
                <a:ext cx="1302453"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箭头连接符 133"/>
              <p:cNvCxnSpPr/>
              <p:nvPr/>
            </p:nvCxnSpPr>
            <p:spPr>
              <a:xfrm>
                <a:off x="2070066" y="4874293"/>
                <a:ext cx="1768306" cy="0"/>
              </a:xfrm>
              <a:prstGeom prst="straightConnector1">
                <a:avLst/>
              </a:prstGeom>
              <a:ln w="12700">
                <a:solidFill>
                  <a:srgbClr val="30B5C5"/>
                </a:solidFill>
                <a:tailEnd type="triangle"/>
              </a:ln>
            </p:spPr>
            <p:style>
              <a:lnRef idx="1">
                <a:schemeClr val="accent1"/>
              </a:lnRef>
              <a:fillRef idx="0">
                <a:schemeClr val="accent1"/>
              </a:fillRef>
              <a:effectRef idx="0">
                <a:schemeClr val="accent1"/>
              </a:effectRef>
              <a:fontRef idx="minor">
                <a:schemeClr val="tx1"/>
              </a:fontRef>
            </p:style>
          </p:cxnSp>
          <p:sp>
            <p:nvSpPr>
              <p:cNvPr id="135" name="文本框 134"/>
              <p:cNvSpPr txBox="1"/>
              <p:nvPr/>
            </p:nvSpPr>
            <p:spPr>
              <a:xfrm>
                <a:off x="2235609" y="4647817"/>
                <a:ext cx="1377300" cy="461665"/>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Task 01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圆角矩形 135"/>
              <p:cNvSpPr/>
              <p:nvPr/>
            </p:nvSpPr>
            <p:spPr>
              <a:xfrm>
                <a:off x="2258579" y="4244243"/>
                <a:ext cx="1298112" cy="232801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文本框 136"/>
              <p:cNvSpPr txBox="1"/>
              <p:nvPr/>
            </p:nvSpPr>
            <p:spPr>
              <a:xfrm>
                <a:off x="2649594" y="4238084"/>
                <a:ext cx="617477" cy="276999"/>
              </a:xfrm>
              <a:prstGeom prst="rect">
                <a:avLst/>
              </a:prstGeom>
              <a:noFill/>
            </p:spPr>
            <p:txBody>
              <a:bodyPr wrap="none" rtlCol="0">
                <a:spAutoFit/>
              </a:bodyPr>
              <a:lstStyle/>
              <a:p>
                <a:r>
                  <a:rPr lang="en-US" altLang="zh-CN" sz="1200" b="1" dirty="0" smtClean="0"/>
                  <a:t>CG 01</a:t>
                </a:r>
                <a:endParaRPr lang="zh-CN" altLang="en-US" sz="1200" b="1" dirty="0"/>
              </a:p>
            </p:txBody>
          </p:sp>
          <p:cxnSp>
            <p:nvCxnSpPr>
              <p:cNvPr id="138" name="直接箭头连接符 137"/>
              <p:cNvCxnSpPr/>
              <p:nvPr/>
            </p:nvCxnSpPr>
            <p:spPr>
              <a:xfrm>
                <a:off x="2065112" y="5584775"/>
                <a:ext cx="1768306" cy="0"/>
              </a:xfrm>
              <a:prstGeom prst="straightConnector1">
                <a:avLst/>
              </a:prstGeom>
              <a:ln w="12700">
                <a:solidFill>
                  <a:srgbClr val="30B5C5"/>
                </a:solidFill>
                <a:tailEnd type="triangle"/>
              </a:ln>
            </p:spPr>
            <p:style>
              <a:lnRef idx="1">
                <a:schemeClr val="accent1"/>
              </a:lnRef>
              <a:fillRef idx="0">
                <a:schemeClr val="accent1"/>
              </a:fillRef>
              <a:effectRef idx="0">
                <a:schemeClr val="accent1"/>
              </a:effectRef>
              <a:fontRef idx="minor">
                <a:schemeClr val="tx1"/>
              </a:fontRef>
            </p:style>
          </p:cxnSp>
          <p:sp>
            <p:nvSpPr>
              <p:cNvPr id="139" name="文本框 138"/>
              <p:cNvSpPr txBox="1"/>
              <p:nvPr/>
            </p:nvSpPr>
            <p:spPr>
              <a:xfrm>
                <a:off x="2240908" y="5347104"/>
                <a:ext cx="1377300" cy="461665"/>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Task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0" name="直接箭头连接符 139"/>
              <p:cNvCxnSpPr/>
              <p:nvPr/>
            </p:nvCxnSpPr>
            <p:spPr>
              <a:xfrm>
                <a:off x="2040958" y="6283564"/>
                <a:ext cx="1768306" cy="0"/>
              </a:xfrm>
              <a:prstGeom prst="straightConnector1">
                <a:avLst/>
              </a:prstGeom>
              <a:ln w="12700">
                <a:solidFill>
                  <a:srgbClr val="30B5C5"/>
                </a:solidFill>
                <a:tailEnd type="triangle"/>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2236417" y="6036061"/>
                <a:ext cx="1377300" cy="461665"/>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Task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5" name="组合 14"/>
          <p:cNvGrpSpPr/>
          <p:nvPr/>
        </p:nvGrpSpPr>
        <p:grpSpPr>
          <a:xfrm>
            <a:off x="6906003" y="1016399"/>
            <a:ext cx="4462745" cy="2682568"/>
            <a:chOff x="7101508" y="1016399"/>
            <a:chExt cx="4462745" cy="2682568"/>
          </a:xfrm>
        </p:grpSpPr>
        <p:sp>
          <p:nvSpPr>
            <p:cNvPr id="11" name="文本框 10"/>
            <p:cNvSpPr txBox="1"/>
            <p:nvPr/>
          </p:nvSpPr>
          <p:spPr bwMode="auto">
            <a:xfrm>
              <a:off x="7317143" y="3425642"/>
              <a:ext cx="4247110"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2. Stop </a:t>
              </a:r>
              <a:r>
                <a:rPr lang="en-US" sz="1200" dirty="0">
                  <a:latin typeface="Huawei Sans" panose="020C0503030203020204" pitchFamily="34" charset="0"/>
                  <a:ea typeface="方正兰亭黑简体" panose="02000000000000000000" pitchFamily="2" charset="-122"/>
                  <a:sym typeface="Huawei Sans" panose="020C0503030203020204" pitchFamily="34" charset="0"/>
                </a:rPr>
                <a:t>replication tasks for the consistency group.</a:t>
              </a:r>
            </a:p>
          </p:txBody>
        </p:sp>
        <p:grpSp>
          <p:nvGrpSpPr>
            <p:cNvPr id="142" name="组合 141"/>
            <p:cNvGrpSpPr/>
            <p:nvPr/>
          </p:nvGrpSpPr>
          <p:grpSpPr>
            <a:xfrm>
              <a:off x="7101508" y="1016399"/>
              <a:ext cx="4358655" cy="2353331"/>
              <a:chOff x="6788941" y="1016399"/>
              <a:chExt cx="4358655" cy="2353331"/>
            </a:xfrm>
          </p:grpSpPr>
          <p:sp>
            <p:nvSpPr>
              <p:cNvPr id="144" name="矩形 143"/>
              <p:cNvSpPr/>
              <p:nvPr/>
            </p:nvSpPr>
            <p:spPr>
              <a:xfrm>
                <a:off x="9731944" y="1041713"/>
                <a:ext cx="1415652"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柱形 144"/>
              <p:cNvSpPr/>
              <p:nvPr/>
            </p:nvSpPr>
            <p:spPr>
              <a:xfrm>
                <a:off x="9955043" y="1316163"/>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6" name="圆柱形 145"/>
              <p:cNvSpPr/>
              <p:nvPr/>
            </p:nvSpPr>
            <p:spPr>
              <a:xfrm>
                <a:off x="7534278" y="1316163"/>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圆柱形 146"/>
              <p:cNvSpPr/>
              <p:nvPr/>
            </p:nvSpPr>
            <p:spPr>
              <a:xfrm>
                <a:off x="9971117" y="2061236"/>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8" name="圆柱形 147"/>
              <p:cNvSpPr/>
              <p:nvPr/>
            </p:nvSpPr>
            <p:spPr>
              <a:xfrm>
                <a:off x="7534278" y="2056587"/>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9" name="圆柱形 148"/>
              <p:cNvSpPr/>
              <p:nvPr/>
            </p:nvSpPr>
            <p:spPr>
              <a:xfrm>
                <a:off x="9971117" y="2768595"/>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0" name="圆柱形 149"/>
              <p:cNvSpPr/>
              <p:nvPr/>
            </p:nvSpPr>
            <p:spPr>
              <a:xfrm>
                <a:off x="7534278" y="2768595"/>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矩形 156"/>
              <p:cNvSpPr/>
              <p:nvPr/>
            </p:nvSpPr>
            <p:spPr>
              <a:xfrm>
                <a:off x="6788941" y="1041713"/>
                <a:ext cx="1466590"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8" name="直接箭头连接符 157"/>
              <p:cNvCxnSpPr/>
              <p:nvPr/>
            </p:nvCxnSpPr>
            <p:spPr>
              <a:xfrm>
                <a:off x="8161340" y="1671764"/>
                <a:ext cx="1768306" cy="0"/>
              </a:xfrm>
              <a:prstGeom prst="straightConnector1">
                <a:avLst/>
              </a:prstGeom>
              <a:ln w="12700">
                <a:solidFill>
                  <a:srgbClr val="C7000B"/>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0" name="圆角矩形 159"/>
              <p:cNvSpPr/>
              <p:nvPr/>
            </p:nvSpPr>
            <p:spPr>
              <a:xfrm>
                <a:off x="8349853" y="1041714"/>
                <a:ext cx="1298112" cy="232801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160"/>
              <p:cNvSpPr txBox="1"/>
              <p:nvPr/>
            </p:nvSpPr>
            <p:spPr>
              <a:xfrm>
                <a:off x="8682964" y="1016399"/>
                <a:ext cx="617477" cy="276999"/>
              </a:xfrm>
              <a:prstGeom prst="rect">
                <a:avLst/>
              </a:prstGeom>
              <a:noFill/>
            </p:spPr>
            <p:txBody>
              <a:bodyPr wrap="none" rtlCol="0">
                <a:spAutoFit/>
              </a:bodyPr>
              <a:lstStyle/>
              <a:p>
                <a:r>
                  <a:rPr lang="en-US" altLang="zh-CN" sz="1200" b="1" dirty="0" smtClean="0"/>
                  <a:t>CG 01</a:t>
                </a:r>
                <a:endParaRPr lang="zh-CN" altLang="en-US" sz="1200" b="1" dirty="0"/>
              </a:p>
            </p:txBody>
          </p:sp>
          <p:cxnSp>
            <p:nvCxnSpPr>
              <p:cNvPr id="162" name="直接箭头连接符 161"/>
              <p:cNvCxnSpPr/>
              <p:nvPr/>
            </p:nvCxnSpPr>
            <p:spPr>
              <a:xfrm>
                <a:off x="8156386" y="2382246"/>
                <a:ext cx="1768306" cy="0"/>
              </a:xfrm>
              <a:prstGeom prst="straightConnector1">
                <a:avLst/>
              </a:prstGeom>
              <a:ln w="12700">
                <a:solidFill>
                  <a:srgbClr val="C7000B"/>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p:nvPr/>
            </p:nvCxnSpPr>
            <p:spPr>
              <a:xfrm>
                <a:off x="8132232" y="3081035"/>
                <a:ext cx="1768306" cy="0"/>
              </a:xfrm>
              <a:prstGeom prst="straightConnector1">
                <a:avLst/>
              </a:prstGeom>
              <a:ln w="12700">
                <a:solidFill>
                  <a:srgbClr val="C7000B"/>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6" name="禁止符 165"/>
              <p:cNvSpPr/>
              <p:nvPr/>
            </p:nvSpPr>
            <p:spPr>
              <a:xfrm>
                <a:off x="8881629" y="1600205"/>
                <a:ext cx="234560" cy="234560"/>
              </a:xfrm>
              <a:prstGeom prst="noSmoking">
                <a:avLst>
                  <a:gd name="adj" fmla="val 7767"/>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7" name="禁止符 166"/>
              <p:cNvSpPr/>
              <p:nvPr/>
            </p:nvSpPr>
            <p:spPr>
              <a:xfrm>
                <a:off x="8881629" y="3039528"/>
                <a:ext cx="234560" cy="234560"/>
              </a:xfrm>
              <a:prstGeom prst="noSmoking">
                <a:avLst>
                  <a:gd name="adj" fmla="val 7767"/>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8" name="乘号 167"/>
              <p:cNvSpPr/>
              <p:nvPr/>
            </p:nvSpPr>
            <p:spPr>
              <a:xfrm>
                <a:off x="8856574" y="2271979"/>
                <a:ext cx="303547" cy="303547"/>
              </a:xfrm>
              <a:prstGeom prst="mathMultiply">
                <a:avLst>
                  <a:gd name="adj1" fmla="val 9573"/>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文本框 168"/>
            <p:cNvSpPr txBox="1"/>
            <p:nvPr/>
          </p:nvSpPr>
          <p:spPr>
            <a:xfrm>
              <a:off x="7200649" y="1070610"/>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01</a:t>
              </a:r>
            </a:p>
          </p:txBody>
        </p:sp>
        <p:sp>
          <p:nvSpPr>
            <p:cNvPr id="170" name="文本框 169"/>
            <p:cNvSpPr txBox="1"/>
            <p:nvPr/>
          </p:nvSpPr>
          <p:spPr>
            <a:xfrm>
              <a:off x="7200649" y="1836530"/>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文本框 170"/>
            <p:cNvSpPr txBox="1"/>
            <p:nvPr/>
          </p:nvSpPr>
          <p:spPr>
            <a:xfrm>
              <a:off x="7200649" y="2562825"/>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文本框 171"/>
            <p:cNvSpPr txBox="1"/>
            <p:nvPr/>
          </p:nvSpPr>
          <p:spPr>
            <a:xfrm>
              <a:off x="10084361" y="1128027"/>
              <a:ext cx="1479892" cy="276999"/>
            </a:xfrm>
            <a:prstGeom prst="rect">
              <a:avLst/>
            </a:prstGeom>
            <a:noFill/>
          </p:spPr>
          <p:txBody>
            <a:bodyPr wrap="none" rtlCol="0">
              <a:spAutoFit/>
            </a:bodyPr>
            <a:lstStyle/>
            <a:p>
              <a:r>
                <a:rPr lang="en-US" altLang="zh-CN" sz="1200" dirty="0"/>
                <a:t>Secondary LUN 01</a:t>
              </a:r>
            </a:p>
          </p:txBody>
        </p:sp>
        <p:sp>
          <p:nvSpPr>
            <p:cNvPr id="173" name="文本框 172"/>
            <p:cNvSpPr txBox="1"/>
            <p:nvPr/>
          </p:nvSpPr>
          <p:spPr>
            <a:xfrm>
              <a:off x="10045698" y="1865370"/>
              <a:ext cx="1479892" cy="276999"/>
            </a:xfrm>
            <a:prstGeom prst="rect">
              <a:avLst/>
            </a:prstGeom>
            <a:noFill/>
          </p:spPr>
          <p:txBody>
            <a:bodyPr wrap="none" rtlCol="0">
              <a:spAutoFit/>
            </a:bodyPr>
            <a:lstStyle/>
            <a:p>
              <a:r>
                <a:rPr lang="en-US" altLang="zh-CN" sz="1200" dirty="0"/>
                <a:t>Secondary LUN </a:t>
              </a:r>
              <a:r>
                <a:rPr lang="en-US" altLang="zh-CN" sz="1200" dirty="0" smtClean="0"/>
                <a:t>02</a:t>
              </a:r>
              <a:endParaRPr lang="en-US" altLang="zh-CN" sz="1200" dirty="0"/>
            </a:p>
          </p:txBody>
        </p:sp>
        <p:sp>
          <p:nvSpPr>
            <p:cNvPr id="174" name="文本框 173"/>
            <p:cNvSpPr txBox="1"/>
            <p:nvPr/>
          </p:nvSpPr>
          <p:spPr>
            <a:xfrm>
              <a:off x="10066726" y="2591665"/>
              <a:ext cx="147989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Secondary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5" name="文本框 174"/>
            <p:cNvSpPr txBox="1"/>
            <p:nvPr/>
          </p:nvSpPr>
          <p:spPr>
            <a:xfrm>
              <a:off x="8691713" y="1244550"/>
              <a:ext cx="1377300" cy="461665"/>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Task 01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文本框 175"/>
            <p:cNvSpPr txBox="1"/>
            <p:nvPr/>
          </p:nvSpPr>
          <p:spPr>
            <a:xfrm>
              <a:off x="8697012" y="1943837"/>
              <a:ext cx="1377300" cy="461665"/>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Task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文本框 176"/>
            <p:cNvSpPr txBox="1"/>
            <p:nvPr/>
          </p:nvSpPr>
          <p:spPr>
            <a:xfrm>
              <a:off x="8692521" y="2632794"/>
              <a:ext cx="1377300" cy="461665"/>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Task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8" name="组合 177"/>
          <p:cNvGrpSpPr/>
          <p:nvPr/>
        </p:nvGrpSpPr>
        <p:grpSpPr>
          <a:xfrm>
            <a:off x="2489201" y="3724185"/>
            <a:ext cx="4515943" cy="2294063"/>
            <a:chOff x="667177" y="4218928"/>
            <a:chExt cx="4515943" cy="2353331"/>
          </a:xfrm>
        </p:grpSpPr>
        <p:sp>
          <p:nvSpPr>
            <p:cNvPr id="179" name="矩形 178"/>
            <p:cNvSpPr/>
            <p:nvPr/>
          </p:nvSpPr>
          <p:spPr>
            <a:xfrm>
              <a:off x="3640670" y="4244242"/>
              <a:ext cx="1542450"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圆柱形 179"/>
            <p:cNvSpPr/>
            <p:nvPr/>
          </p:nvSpPr>
          <p:spPr>
            <a:xfrm>
              <a:off x="3863769" y="4518692"/>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1" name="圆柱形 180"/>
            <p:cNvSpPr/>
            <p:nvPr/>
          </p:nvSpPr>
          <p:spPr>
            <a:xfrm>
              <a:off x="1443004" y="4518692"/>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2" name="圆柱形 181"/>
            <p:cNvSpPr/>
            <p:nvPr/>
          </p:nvSpPr>
          <p:spPr>
            <a:xfrm>
              <a:off x="3879843" y="5263765"/>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3" name="圆柱形 182"/>
            <p:cNvSpPr/>
            <p:nvPr/>
          </p:nvSpPr>
          <p:spPr>
            <a:xfrm>
              <a:off x="1443004" y="5259116"/>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4" name="圆柱形 183"/>
            <p:cNvSpPr/>
            <p:nvPr/>
          </p:nvSpPr>
          <p:spPr>
            <a:xfrm>
              <a:off x="3879843" y="5971124"/>
              <a:ext cx="562791" cy="541867"/>
            </a:xfrm>
            <a:prstGeom prst="can">
              <a:avLst/>
            </a:prstGeom>
            <a:solidFill>
              <a:srgbClr val="30B5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5" name="圆柱形 184"/>
            <p:cNvSpPr/>
            <p:nvPr/>
          </p:nvSpPr>
          <p:spPr>
            <a:xfrm>
              <a:off x="1443004" y="5971124"/>
              <a:ext cx="562791" cy="541867"/>
            </a:xfrm>
            <a:prstGeom prst="can">
              <a:avLst/>
            </a:prstGeom>
            <a:solidFill>
              <a:srgbClr val="ED6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2" name="矩形 191"/>
            <p:cNvSpPr/>
            <p:nvPr/>
          </p:nvSpPr>
          <p:spPr>
            <a:xfrm>
              <a:off x="667177" y="4244242"/>
              <a:ext cx="1497080" cy="2328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3" name="直接箭头连接符 192"/>
            <p:cNvCxnSpPr/>
            <p:nvPr/>
          </p:nvCxnSpPr>
          <p:spPr>
            <a:xfrm>
              <a:off x="2070066" y="4874293"/>
              <a:ext cx="1768306" cy="0"/>
            </a:xfrm>
            <a:prstGeom prst="straightConnector1">
              <a:avLst/>
            </a:prstGeom>
            <a:ln w="12700">
              <a:solidFill>
                <a:srgbClr val="30B5C5"/>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5" name="圆角矩形 194"/>
            <p:cNvSpPr/>
            <p:nvPr/>
          </p:nvSpPr>
          <p:spPr>
            <a:xfrm>
              <a:off x="2258579" y="4244243"/>
              <a:ext cx="1298112" cy="232801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文本框 195"/>
            <p:cNvSpPr txBox="1"/>
            <p:nvPr/>
          </p:nvSpPr>
          <p:spPr>
            <a:xfrm>
              <a:off x="2599740" y="4218928"/>
              <a:ext cx="617477" cy="276999"/>
            </a:xfrm>
            <a:prstGeom prst="rect">
              <a:avLst/>
            </a:prstGeom>
            <a:noFill/>
          </p:spPr>
          <p:txBody>
            <a:bodyPr wrap="none" rtlCol="0">
              <a:spAutoFit/>
            </a:bodyPr>
            <a:lstStyle/>
            <a:p>
              <a:r>
                <a:rPr lang="en-US" altLang="zh-CN" sz="1200" b="1" dirty="0"/>
                <a:t>CG 01</a:t>
              </a:r>
              <a:endParaRPr lang="zh-CN" altLang="en-US" sz="1200" b="1" dirty="0"/>
            </a:p>
          </p:txBody>
        </p:sp>
        <p:cxnSp>
          <p:nvCxnSpPr>
            <p:cNvPr id="197" name="直接箭头连接符 196"/>
            <p:cNvCxnSpPr/>
            <p:nvPr/>
          </p:nvCxnSpPr>
          <p:spPr>
            <a:xfrm>
              <a:off x="2065112" y="5584775"/>
              <a:ext cx="1768306" cy="0"/>
            </a:xfrm>
            <a:prstGeom prst="straightConnector1">
              <a:avLst/>
            </a:prstGeom>
            <a:ln w="12700">
              <a:solidFill>
                <a:srgbClr val="30B5C5"/>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9" name="直接箭头连接符 198"/>
            <p:cNvCxnSpPr/>
            <p:nvPr/>
          </p:nvCxnSpPr>
          <p:spPr>
            <a:xfrm>
              <a:off x="2040958" y="6283564"/>
              <a:ext cx="1768306" cy="0"/>
            </a:xfrm>
            <a:prstGeom prst="straightConnector1">
              <a:avLst/>
            </a:prstGeom>
            <a:ln w="12700">
              <a:solidFill>
                <a:srgbClr val="30B5C5"/>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01" name="文本框 200"/>
          <p:cNvSpPr txBox="1"/>
          <p:nvPr/>
        </p:nvSpPr>
        <p:spPr>
          <a:xfrm>
            <a:off x="4057150" y="4117747"/>
            <a:ext cx="1377300" cy="461665"/>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Task 01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文本框 201"/>
          <p:cNvSpPr txBox="1"/>
          <p:nvPr/>
        </p:nvSpPr>
        <p:spPr>
          <a:xfrm>
            <a:off x="4062449" y="4817034"/>
            <a:ext cx="1377300" cy="461665"/>
          </a:xfrm>
          <a:prstGeom prst="rect">
            <a:avLst/>
          </a:prstGeom>
          <a:noFill/>
        </p:spPr>
        <p:txBody>
          <a:bodyPr wrap="none" rtlCol="0">
            <a:spAutoFit/>
          </a:bodyPr>
          <a:lstStyle/>
          <a:p>
            <a:pPr algn="ctr" fontAlgn="ct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Task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文本框 202"/>
          <p:cNvSpPr txBox="1"/>
          <p:nvPr/>
        </p:nvSpPr>
        <p:spPr>
          <a:xfrm>
            <a:off x="4057958" y="5505991"/>
            <a:ext cx="1377300" cy="461665"/>
          </a:xfrm>
          <a:prstGeom prst="rect">
            <a:avLst/>
          </a:prstGeom>
          <a:noFill/>
        </p:spPr>
        <p:txBody>
          <a:bodyPr wrap="none" rtlCol="0">
            <a:spAutoFit/>
          </a:bodyPr>
          <a:lstStyle/>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HyperReplication</a:t>
            </a:r>
          </a:p>
          <a:p>
            <a:pPr algn="ct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Task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文本框 203"/>
          <p:cNvSpPr txBox="1"/>
          <p:nvPr/>
        </p:nvSpPr>
        <p:spPr>
          <a:xfrm>
            <a:off x="2583008" y="3756841"/>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01</a:t>
            </a:r>
          </a:p>
        </p:txBody>
      </p:sp>
      <p:sp>
        <p:nvSpPr>
          <p:cNvPr id="205" name="文本框 204"/>
          <p:cNvSpPr txBox="1"/>
          <p:nvPr/>
        </p:nvSpPr>
        <p:spPr>
          <a:xfrm>
            <a:off x="2583008" y="4522761"/>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文本框 205"/>
          <p:cNvSpPr txBox="1"/>
          <p:nvPr/>
        </p:nvSpPr>
        <p:spPr>
          <a:xfrm>
            <a:off x="2583008" y="5249056"/>
            <a:ext cx="130356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Primary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文本框 206"/>
          <p:cNvSpPr txBox="1"/>
          <p:nvPr/>
        </p:nvSpPr>
        <p:spPr>
          <a:xfrm>
            <a:off x="5523172" y="3771502"/>
            <a:ext cx="1479892" cy="276999"/>
          </a:xfrm>
          <a:prstGeom prst="rect">
            <a:avLst/>
          </a:prstGeom>
          <a:noFill/>
        </p:spPr>
        <p:txBody>
          <a:bodyPr wrap="none" rtlCol="0">
            <a:spAutoFit/>
          </a:bodyPr>
          <a:lstStyle/>
          <a:p>
            <a:r>
              <a:rPr lang="en-US" altLang="zh-CN" sz="1200" dirty="0"/>
              <a:t>Secondary LUN 01</a:t>
            </a:r>
          </a:p>
        </p:txBody>
      </p:sp>
      <p:sp>
        <p:nvSpPr>
          <p:cNvPr id="208" name="文本框 207"/>
          <p:cNvSpPr txBox="1"/>
          <p:nvPr/>
        </p:nvSpPr>
        <p:spPr>
          <a:xfrm>
            <a:off x="5484509" y="4508845"/>
            <a:ext cx="1479892" cy="276999"/>
          </a:xfrm>
          <a:prstGeom prst="rect">
            <a:avLst/>
          </a:prstGeom>
          <a:noFill/>
        </p:spPr>
        <p:txBody>
          <a:bodyPr wrap="none" rtlCol="0">
            <a:spAutoFit/>
          </a:bodyPr>
          <a:lstStyle/>
          <a:p>
            <a:r>
              <a:rPr lang="en-US" altLang="zh-CN" sz="1200" dirty="0"/>
              <a:t>Secondary LUN </a:t>
            </a:r>
            <a:r>
              <a:rPr lang="en-US" altLang="zh-CN" sz="1200" dirty="0" smtClean="0"/>
              <a:t>02</a:t>
            </a:r>
            <a:endParaRPr lang="en-US" altLang="zh-CN" sz="1200" dirty="0"/>
          </a:p>
        </p:txBody>
      </p:sp>
      <p:sp>
        <p:nvSpPr>
          <p:cNvPr id="209" name="文本框 208"/>
          <p:cNvSpPr txBox="1"/>
          <p:nvPr/>
        </p:nvSpPr>
        <p:spPr>
          <a:xfrm>
            <a:off x="5505537" y="5235140"/>
            <a:ext cx="1479892" cy="276999"/>
          </a:xfrm>
          <a:prstGeom prst="rect">
            <a:avLst/>
          </a:prstGeom>
          <a:noFill/>
        </p:spPr>
        <p:txBody>
          <a:bodyPr wrap="none" rtlCol="0">
            <a:spAutoFit/>
          </a:bodyPr>
          <a:lstStyle/>
          <a:p>
            <a:pPr fontAlgn="ctr"/>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Secondary LUN </a:t>
            </a:r>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03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364469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wrap="square">
            <a:noAutofit/>
          </a:bodyPr>
          <a:lstStyle/>
          <a:p>
            <a:r>
              <a:rPr lang="en-US" dirty="0" smtClean="0">
                <a:sym typeface="Huawei Sans" panose="020C0503030203020204" pitchFamily="34" charset="0"/>
              </a:rPr>
              <a:t>Typical Application Scenarios</a:t>
            </a:r>
            <a:endParaRPr lang="en-US" altLang="zh-CN" dirty="0">
              <a:sym typeface="Huawei Sans" panose="020C0503030203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01292498"/>
              </p:ext>
            </p:extLst>
          </p:nvPr>
        </p:nvGraphicFramePr>
        <p:xfrm>
          <a:off x="731840" y="1078031"/>
          <a:ext cx="10728324" cy="4968879"/>
        </p:xfrm>
        <a:graphic>
          <a:graphicData uri="http://schemas.openxmlformats.org/drawingml/2006/table">
            <a:tbl>
              <a:tblPr firstRow="1" bandRow="1"/>
              <a:tblGrid>
                <a:gridCol w="1730374"/>
                <a:gridCol w="4152900"/>
                <a:gridCol w="4845050"/>
              </a:tblGrid>
              <a:tr h="704421">
                <a:tc>
                  <a:txBody>
                    <a:bodyPr/>
                    <a:lstStyle/>
                    <a:p>
                      <a:pPr algn="ctr" fontAlgn="ctr">
                        <a:lnSpc>
                          <a:spcPct val="100000"/>
                        </a:lnSpc>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Analysis Item</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Central DR and Backup</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Geo-redundancy</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2744805">
                <a:tc>
                  <a:txBody>
                    <a:bodyPr/>
                    <a:lstStyle/>
                    <a:p>
                      <a:pPr algn="ctr" fontAlgn="ctr">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Scenario feature</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Backup data is managed centrally so that data analysis and data mining can be performed without affecting services.</a:t>
                      </a:r>
                    </a:p>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When a disaster occurs at any service site, the central DR and</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backup site can quickly take over its services and recover data, achieving unified service data management.</a:t>
                      </a:r>
                    </a:p>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 mode can be selected for a service site flexibly based on the distance between the service site and the central DR and backup site.</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tc>
                <a:tc>
                  <a:txBody>
                    <a:bodyPr/>
                    <a:lstStyle/>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Three data centers are deployed in two cities to perform real-time backup and remote backup concurrently.</a:t>
                      </a:r>
                    </a:p>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Service data is backed up to an intra-city DR center in real time through a high-speed link.</a:t>
                      </a:r>
                    </a:p>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When data in the primary</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site</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becomes invalid, services are quickly switched to the intra-city DR center.</a:t>
                      </a:r>
                    </a:p>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If a disaster damages the primary</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site</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and the DR center in the same city, an inter-city DR center takes over services and implements DR.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30547">
                <a:tc>
                  <a:txBody>
                    <a:bodyPr/>
                    <a:lstStyle/>
                    <a:p>
                      <a:pPr algn="ctr" fontAlgn="ctr">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 mode</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algn="l" fontAlgn="ctr">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Asynchronous remote</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replication</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tc>
                <a:tc>
                  <a:txBody>
                    <a:bodyPr/>
                    <a:lstStyle/>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Intra-city: asynchronous</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remote r</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eplication</a:t>
                      </a:r>
                    </a:p>
                    <a:p>
                      <a:pPr algn="l" fontAlgn="ctr">
                        <a:lnSpc>
                          <a:spcPct val="100000"/>
                        </a:lnSpc>
                        <a:buFont typeface="Arial" panose="020B0604020202020204" pitchFamily="34" charset="0"/>
                        <a:buNone/>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Inter-city: asynchronous remote</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replication</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889106">
                <a:tc>
                  <a:txBody>
                    <a:bodyPr/>
                    <a:lstStyle/>
                    <a:p>
                      <a:pPr algn="ctr" fontAlgn="ctr">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Maximum distance for</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DR and backup</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l" fontAlgn="ctr">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Asynchronous remote</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r</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eplication: no restrictions</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algn="l" fontAlgn="ctr">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Asynchronous remote</a:t>
                      </a:r>
                      <a:r>
                        <a:rPr lang="en-US" sz="1400" baseline="0" dirty="0" smtClean="0">
                          <a:latin typeface="Huawei Sans" panose="020C0503030203020204" pitchFamily="34" charset="0"/>
                          <a:ea typeface="方正兰亭黑简体" panose="02000000000000000000" pitchFamily="2" charset="-122"/>
                          <a:sym typeface="Huawei Sans" panose="020C0503030203020204" pitchFamily="34" charset="0"/>
                        </a:rPr>
                        <a:t> r</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eplication: no restrictions</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7013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wrap="square">
            <a:noAutofit/>
          </a:bodyPr>
          <a:lstStyle/>
          <a:p>
            <a:r>
              <a:rPr lang="en-US" dirty="0" smtClean="0">
                <a:sym typeface="Huawei Sans" panose="020C0503030203020204" pitchFamily="34" charset="0"/>
              </a:rPr>
              <a:t>Central DR and Backup Scenario</a:t>
            </a:r>
            <a:endParaRPr lang="en-US" altLang="zh-CN" dirty="0">
              <a:sym typeface="Huawei Sans" panose="020C0503030203020204" pitchFamily="34" charset="0"/>
            </a:endParaRPr>
          </a:p>
        </p:txBody>
      </p:sp>
      <p:sp>
        <p:nvSpPr>
          <p:cNvPr id="4" name="文本占位符 3"/>
          <p:cNvSpPr>
            <a:spLocks noGrp="1"/>
          </p:cNvSpPr>
          <p:nvPr>
            <p:ph type="body" sz="quarter" idx="10"/>
          </p:nvPr>
        </p:nvSpPr>
        <p:spPr/>
        <p:txBody>
          <a:bodyPr wrap="square">
            <a:noAutofit/>
          </a:bodyPr>
          <a:lstStyle/>
          <a:p>
            <a:r>
              <a:rPr lang="en-US" sz="1600" dirty="0" smtClean="0">
                <a:sym typeface="Huawei Sans" panose="020C0503030203020204" pitchFamily="34" charset="0"/>
              </a:rPr>
              <a:t>Central DR and backup refer to backing up service data from different places to the same site for centralized management. Service data at multiple service sites is centrally backed up to and managed at the central DR and backup site. When a disaster occurs, the central DR and backup site can take over services from the service site and recover data.</a:t>
            </a:r>
            <a:endParaRPr lang="en-US" sz="1600" dirty="0">
              <a:sym typeface="Huawei Sans" panose="020C0503030203020204" pitchFamily="34" charset="0"/>
            </a:endParaRPr>
          </a:p>
        </p:txBody>
      </p:sp>
      <p:grpSp>
        <p:nvGrpSpPr>
          <p:cNvPr id="8" name="组合 7"/>
          <p:cNvGrpSpPr/>
          <p:nvPr/>
        </p:nvGrpSpPr>
        <p:grpSpPr>
          <a:xfrm>
            <a:off x="2208062" y="2407117"/>
            <a:ext cx="8186461" cy="3492388"/>
            <a:chOff x="2208062" y="2407117"/>
            <a:chExt cx="8186461" cy="3492388"/>
          </a:xfrm>
        </p:grpSpPr>
        <p:sp>
          <p:nvSpPr>
            <p:cNvPr id="122" name="矩形 121"/>
            <p:cNvSpPr/>
            <p:nvPr/>
          </p:nvSpPr>
          <p:spPr bwMode="auto">
            <a:xfrm>
              <a:off x="7334183" y="2407117"/>
              <a:ext cx="1624794" cy="3492388"/>
            </a:xfrm>
            <a:prstGeom prst="rect">
              <a:avLst/>
            </a:prstGeom>
            <a:solidFill>
              <a:schemeClr val="bg1">
                <a:lumMod val="85000"/>
              </a:schemeClr>
            </a:solidFill>
            <a:ln w="1905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2725671" y="2910385"/>
              <a:ext cx="468052" cy="645046"/>
              <a:chOff x="1955540" y="3356992"/>
              <a:chExt cx="468052" cy="645046"/>
            </a:xfrm>
            <a:solidFill>
              <a:schemeClr val="bg1"/>
            </a:solidFill>
          </p:grpSpPr>
          <p:sp>
            <p:nvSpPr>
              <p:cNvPr id="9" name="圆柱形 8"/>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柱形 6"/>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柱形 5"/>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圆柱形 1"/>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2" name="组合 11"/>
            <p:cNvGrpSpPr/>
            <p:nvPr/>
          </p:nvGrpSpPr>
          <p:grpSpPr>
            <a:xfrm>
              <a:off x="2725671" y="4712970"/>
              <a:ext cx="468052" cy="645046"/>
              <a:chOff x="1955540" y="3356992"/>
              <a:chExt cx="468052" cy="645046"/>
            </a:xfrm>
            <a:solidFill>
              <a:schemeClr val="bg1"/>
            </a:solidFill>
          </p:grpSpPr>
          <p:sp>
            <p:nvSpPr>
              <p:cNvPr id="13" name="圆柱形 12"/>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圆柱形 13"/>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柱形 14"/>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圆柱形 15"/>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 name="组合 16"/>
            <p:cNvGrpSpPr/>
            <p:nvPr/>
          </p:nvGrpSpPr>
          <p:grpSpPr>
            <a:xfrm>
              <a:off x="7893482" y="2910385"/>
              <a:ext cx="468052" cy="645046"/>
              <a:chOff x="1955540" y="3356992"/>
              <a:chExt cx="468052" cy="645046"/>
            </a:xfrm>
            <a:solidFill>
              <a:schemeClr val="bg1"/>
            </a:solidFill>
          </p:grpSpPr>
          <p:sp>
            <p:nvSpPr>
              <p:cNvPr id="18" name="圆柱形 17"/>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柱形 18"/>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圆柱形 19"/>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柱形 20"/>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 name="组合 21"/>
            <p:cNvGrpSpPr/>
            <p:nvPr/>
          </p:nvGrpSpPr>
          <p:grpSpPr>
            <a:xfrm>
              <a:off x="7893482" y="4712970"/>
              <a:ext cx="468052" cy="645046"/>
              <a:chOff x="1955540" y="3356992"/>
              <a:chExt cx="468052" cy="645046"/>
            </a:xfrm>
            <a:solidFill>
              <a:schemeClr val="bg1"/>
            </a:solidFill>
          </p:grpSpPr>
          <p:sp>
            <p:nvSpPr>
              <p:cNvPr id="23" name="圆柱形 22"/>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柱形 23"/>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柱形 24"/>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柱形 25"/>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9" name="组合 68"/>
            <p:cNvGrpSpPr/>
            <p:nvPr/>
          </p:nvGrpSpPr>
          <p:grpSpPr>
            <a:xfrm>
              <a:off x="4165831" y="2910385"/>
              <a:ext cx="768130" cy="699367"/>
              <a:chOff x="3395700" y="3356992"/>
              <a:chExt cx="768130" cy="699367"/>
            </a:xfrm>
            <a:solidFill>
              <a:schemeClr val="bg1"/>
            </a:solidFill>
          </p:grpSpPr>
          <p:grpSp>
            <p:nvGrpSpPr>
              <p:cNvPr id="29" name="组合 28"/>
              <p:cNvGrpSpPr/>
              <p:nvPr/>
            </p:nvGrpSpPr>
            <p:grpSpPr>
              <a:xfrm>
                <a:off x="3395700" y="3356992"/>
                <a:ext cx="468052" cy="645046"/>
                <a:chOff x="1955540" y="3356992"/>
                <a:chExt cx="468052" cy="645046"/>
              </a:xfrm>
              <a:grpFill/>
            </p:grpSpPr>
            <p:sp>
              <p:nvSpPr>
                <p:cNvPr id="30" name="圆柱形 29"/>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圆柱形 30"/>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圆柱形 31"/>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柱形 32"/>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6" name="组合 45"/>
              <p:cNvGrpSpPr/>
              <p:nvPr/>
            </p:nvGrpSpPr>
            <p:grpSpPr>
              <a:xfrm>
                <a:off x="3755740" y="3731221"/>
                <a:ext cx="408090" cy="325138"/>
                <a:chOff x="4007768" y="3723168"/>
                <a:chExt cx="540060" cy="389908"/>
              </a:xfrm>
              <a:grpFill/>
            </p:grpSpPr>
            <p:sp>
              <p:nvSpPr>
                <p:cNvPr id="40" name="流程图: 准备 39"/>
                <p:cNvSpPr/>
                <p:nvPr/>
              </p:nvSpPr>
              <p:spPr bwMode="auto">
                <a:xfrm>
                  <a:off x="4170534" y="3723168"/>
                  <a:ext cx="214527" cy="136020"/>
                </a:xfrm>
                <a:prstGeom prst="flowChartPreparation">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圆角矩形 38"/>
                <p:cNvSpPr/>
                <p:nvPr/>
              </p:nvSpPr>
              <p:spPr bwMode="auto">
                <a:xfrm>
                  <a:off x="4007768" y="3785542"/>
                  <a:ext cx="540060" cy="327534"/>
                </a:xfrm>
                <a:prstGeom prst="roundRect">
                  <a:avLst>
                    <a:gd name="adj" fmla="val 12305"/>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椭圆 40"/>
                <p:cNvSpPr/>
                <p:nvPr/>
              </p:nvSpPr>
              <p:spPr bwMode="auto">
                <a:xfrm>
                  <a:off x="4169037" y="3840367"/>
                  <a:ext cx="216024" cy="21788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椭圆 41"/>
                <p:cNvSpPr/>
                <p:nvPr/>
              </p:nvSpPr>
              <p:spPr bwMode="auto">
                <a:xfrm>
                  <a:off x="4458091" y="3821854"/>
                  <a:ext cx="45719" cy="45719"/>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5" name="组合 44"/>
                <p:cNvGrpSpPr/>
                <p:nvPr/>
              </p:nvGrpSpPr>
              <p:grpSpPr>
                <a:xfrm>
                  <a:off x="4215217" y="3867573"/>
                  <a:ext cx="116587" cy="157242"/>
                  <a:chOff x="4215217" y="3873157"/>
                  <a:chExt cx="119139" cy="151658"/>
                </a:xfrm>
                <a:grpFill/>
              </p:grpSpPr>
              <p:sp>
                <p:nvSpPr>
                  <p:cNvPr id="43" name="等腰三角形 42"/>
                  <p:cNvSpPr/>
                  <p:nvPr/>
                </p:nvSpPr>
                <p:spPr bwMode="auto">
                  <a:xfrm rot="3002078">
                    <a:off x="4244319" y="3851839"/>
                    <a:ext cx="68719" cy="11135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等腰三角形 43"/>
                  <p:cNvSpPr/>
                  <p:nvPr/>
                </p:nvSpPr>
                <p:spPr bwMode="auto">
                  <a:xfrm rot="13749898">
                    <a:off x="4235500" y="3927720"/>
                    <a:ext cx="76812" cy="117378"/>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grpSp>
          <p:nvGrpSpPr>
            <p:cNvPr id="52" name="组合 51"/>
            <p:cNvGrpSpPr/>
            <p:nvPr/>
          </p:nvGrpSpPr>
          <p:grpSpPr>
            <a:xfrm>
              <a:off x="9566431" y="3683854"/>
              <a:ext cx="540060" cy="849041"/>
              <a:chOff x="8796300" y="4056359"/>
              <a:chExt cx="540060" cy="849041"/>
            </a:xfrm>
            <a:solidFill>
              <a:schemeClr val="bg1"/>
            </a:solidFill>
          </p:grpSpPr>
          <p:sp>
            <p:nvSpPr>
              <p:cNvPr id="47" name="矩形 46"/>
              <p:cNvSpPr/>
              <p:nvPr/>
            </p:nvSpPr>
            <p:spPr bwMode="auto">
              <a:xfrm>
                <a:off x="8796300" y="4056359"/>
                <a:ext cx="540060" cy="849041"/>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矩形 47"/>
              <p:cNvSpPr/>
              <p:nvPr/>
            </p:nvSpPr>
            <p:spPr bwMode="auto">
              <a:xfrm>
                <a:off x="8880459" y="4149080"/>
                <a:ext cx="371742" cy="4571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矩形 48"/>
              <p:cNvSpPr/>
              <p:nvPr/>
            </p:nvSpPr>
            <p:spPr bwMode="auto">
              <a:xfrm>
                <a:off x="8880459" y="4241801"/>
                <a:ext cx="371742" cy="4571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矩形 49"/>
              <p:cNvSpPr/>
              <p:nvPr/>
            </p:nvSpPr>
            <p:spPr bwMode="auto">
              <a:xfrm>
                <a:off x="8880459" y="4334522"/>
                <a:ext cx="371742" cy="4571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椭圆 50"/>
              <p:cNvSpPr/>
              <p:nvPr/>
            </p:nvSpPr>
            <p:spPr bwMode="auto">
              <a:xfrm>
                <a:off x="8880459" y="4446948"/>
                <a:ext cx="59857" cy="59857"/>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0" name="组合 69"/>
            <p:cNvGrpSpPr/>
            <p:nvPr/>
          </p:nvGrpSpPr>
          <p:grpSpPr>
            <a:xfrm>
              <a:off x="4165831" y="4757234"/>
              <a:ext cx="768130" cy="699367"/>
              <a:chOff x="3395700" y="3356992"/>
              <a:chExt cx="768130" cy="699367"/>
            </a:xfrm>
            <a:solidFill>
              <a:schemeClr val="bg1"/>
            </a:solidFill>
          </p:grpSpPr>
          <p:grpSp>
            <p:nvGrpSpPr>
              <p:cNvPr id="71" name="组合 70"/>
              <p:cNvGrpSpPr/>
              <p:nvPr/>
            </p:nvGrpSpPr>
            <p:grpSpPr>
              <a:xfrm>
                <a:off x="3395700" y="3356992"/>
                <a:ext cx="468052" cy="645046"/>
                <a:chOff x="1955540" y="3356992"/>
                <a:chExt cx="468052" cy="645046"/>
              </a:xfrm>
              <a:grpFill/>
            </p:grpSpPr>
            <p:sp>
              <p:nvSpPr>
                <p:cNvPr id="80" name="圆柱形 79"/>
                <p:cNvSpPr/>
                <p:nvPr/>
              </p:nvSpPr>
              <p:spPr bwMode="auto">
                <a:xfrm>
                  <a:off x="1955540" y="37855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圆柱形 80"/>
                <p:cNvSpPr/>
                <p:nvPr/>
              </p:nvSpPr>
              <p:spPr bwMode="auto">
                <a:xfrm>
                  <a:off x="1955540" y="36426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圆柱形 81"/>
                <p:cNvSpPr/>
                <p:nvPr/>
              </p:nvSpPr>
              <p:spPr bwMode="auto">
                <a:xfrm>
                  <a:off x="1955540" y="349984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圆柱形 82"/>
                <p:cNvSpPr/>
                <p:nvPr/>
              </p:nvSpPr>
              <p:spPr bwMode="auto">
                <a:xfrm>
                  <a:off x="1955540" y="3356992"/>
                  <a:ext cx="468052" cy="216496"/>
                </a:xfrm>
                <a:prstGeom prst="can">
                  <a:avLst>
                    <a:gd name="adj" fmla="val 50000"/>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2" name="组合 71"/>
              <p:cNvGrpSpPr/>
              <p:nvPr/>
            </p:nvGrpSpPr>
            <p:grpSpPr>
              <a:xfrm>
                <a:off x="3755740" y="3731221"/>
                <a:ext cx="408090" cy="325138"/>
                <a:chOff x="4007768" y="3723168"/>
                <a:chExt cx="540060" cy="389908"/>
              </a:xfrm>
              <a:grpFill/>
            </p:grpSpPr>
            <p:sp>
              <p:nvSpPr>
                <p:cNvPr id="73" name="流程图: 准备 72"/>
                <p:cNvSpPr/>
                <p:nvPr/>
              </p:nvSpPr>
              <p:spPr bwMode="auto">
                <a:xfrm>
                  <a:off x="4170534" y="3723168"/>
                  <a:ext cx="214527" cy="136020"/>
                </a:xfrm>
                <a:prstGeom prst="flowChartPreparation">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圆角矩形 73"/>
                <p:cNvSpPr/>
                <p:nvPr/>
              </p:nvSpPr>
              <p:spPr bwMode="auto">
                <a:xfrm>
                  <a:off x="4007768" y="3785542"/>
                  <a:ext cx="540060" cy="327534"/>
                </a:xfrm>
                <a:prstGeom prst="roundRect">
                  <a:avLst>
                    <a:gd name="adj" fmla="val 12305"/>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椭圆 74"/>
                <p:cNvSpPr/>
                <p:nvPr/>
              </p:nvSpPr>
              <p:spPr bwMode="auto">
                <a:xfrm>
                  <a:off x="4169037" y="3840367"/>
                  <a:ext cx="216024" cy="217884"/>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椭圆 75"/>
                <p:cNvSpPr/>
                <p:nvPr/>
              </p:nvSpPr>
              <p:spPr bwMode="auto">
                <a:xfrm>
                  <a:off x="4458091" y="3821854"/>
                  <a:ext cx="45719" cy="45719"/>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7" name="组合 76"/>
                <p:cNvGrpSpPr/>
                <p:nvPr/>
              </p:nvGrpSpPr>
              <p:grpSpPr>
                <a:xfrm>
                  <a:off x="4215217" y="3867573"/>
                  <a:ext cx="116587" cy="157242"/>
                  <a:chOff x="4215217" y="3873157"/>
                  <a:chExt cx="119139" cy="151658"/>
                </a:xfrm>
                <a:grpFill/>
              </p:grpSpPr>
              <p:sp>
                <p:nvSpPr>
                  <p:cNvPr id="78" name="等腰三角形 77"/>
                  <p:cNvSpPr/>
                  <p:nvPr/>
                </p:nvSpPr>
                <p:spPr bwMode="auto">
                  <a:xfrm rot="3002078">
                    <a:off x="4244319" y="3851839"/>
                    <a:ext cx="68719" cy="111355"/>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等腰三角形 78"/>
                  <p:cNvSpPr/>
                  <p:nvPr/>
                </p:nvSpPr>
                <p:spPr bwMode="auto">
                  <a:xfrm rot="13749898">
                    <a:off x="4235500" y="3927720"/>
                    <a:ext cx="76812" cy="117378"/>
                  </a:xfrm>
                  <a:prstGeom prst="triangl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cxnSp>
          <p:nvCxnSpPr>
            <p:cNvPr id="87" name="直接箭头连接符 86"/>
            <p:cNvCxnSpPr/>
            <p:nvPr/>
          </p:nvCxnSpPr>
          <p:spPr bwMode="auto">
            <a:xfrm>
              <a:off x="3301735" y="3244070"/>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88" name="直接箭头连接符 87"/>
            <p:cNvCxnSpPr/>
            <p:nvPr/>
          </p:nvCxnSpPr>
          <p:spPr bwMode="auto">
            <a:xfrm>
              <a:off x="3301735" y="5042934"/>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89" name="直接箭头连接符 88"/>
            <p:cNvCxnSpPr/>
            <p:nvPr/>
          </p:nvCxnSpPr>
          <p:spPr bwMode="auto">
            <a:xfrm>
              <a:off x="7046151" y="3244070"/>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90" name="直接箭头连接符 89"/>
            <p:cNvCxnSpPr/>
            <p:nvPr/>
          </p:nvCxnSpPr>
          <p:spPr bwMode="auto">
            <a:xfrm>
              <a:off x="7046151" y="5042934"/>
              <a:ext cx="756084" cy="0"/>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cxnSp>
          <p:nvCxnSpPr>
            <p:cNvPr id="92" name="直接连接符 91"/>
            <p:cNvCxnSpPr/>
            <p:nvPr/>
          </p:nvCxnSpPr>
          <p:spPr bwMode="auto">
            <a:xfrm>
              <a:off x="4933961" y="3244070"/>
              <a:ext cx="74403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3" name="直接连接符 92"/>
            <p:cNvCxnSpPr/>
            <p:nvPr/>
          </p:nvCxnSpPr>
          <p:spPr bwMode="auto">
            <a:xfrm>
              <a:off x="4933961" y="5037911"/>
              <a:ext cx="74403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直接连接符 93"/>
            <p:cNvCxnSpPr>
              <a:endCxn id="47" idx="1"/>
            </p:cNvCxnSpPr>
            <p:nvPr/>
          </p:nvCxnSpPr>
          <p:spPr bwMode="auto">
            <a:xfrm>
              <a:off x="8445693" y="3219811"/>
              <a:ext cx="1120738" cy="8885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直接连接符 95"/>
            <p:cNvCxnSpPr>
              <a:endCxn id="47" idx="1"/>
            </p:cNvCxnSpPr>
            <p:nvPr/>
          </p:nvCxnSpPr>
          <p:spPr bwMode="auto">
            <a:xfrm flipV="1">
              <a:off x="8445693" y="4108375"/>
              <a:ext cx="1120738" cy="89995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0" name="文本框 99"/>
            <p:cNvSpPr txBox="1"/>
            <p:nvPr/>
          </p:nvSpPr>
          <p:spPr bwMode="auto">
            <a:xfrm>
              <a:off x="2236937" y="3498370"/>
              <a:ext cx="1409034"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Service site 02</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 name="文本框 100"/>
            <p:cNvSpPr txBox="1"/>
            <p:nvPr/>
          </p:nvSpPr>
          <p:spPr bwMode="auto">
            <a:xfrm>
              <a:off x="2401635" y="5410156"/>
              <a:ext cx="1244336"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Service site </a:t>
              </a:r>
              <a:r>
                <a:rPr lang="en-US" sz="1200" i="1" dirty="0" smtClean="0">
                  <a:latin typeface="Huawei Sans" panose="020C0503030203020204" pitchFamily="34" charset="0"/>
                  <a:ea typeface="方正兰亭黑简体" panose="02000000000000000000" pitchFamily="2" charset="-122"/>
                  <a:sym typeface="Huawei Sans" panose="020C0503030203020204" pitchFamily="34" charset="0"/>
                </a:rPr>
                <a:t>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文本框 101"/>
            <p:cNvSpPr txBox="1"/>
            <p:nvPr/>
          </p:nvSpPr>
          <p:spPr bwMode="auto">
            <a:xfrm>
              <a:off x="5730005" y="3518960"/>
              <a:ext cx="1377747"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Asynchronous</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 name="文本框 102"/>
            <p:cNvSpPr txBox="1"/>
            <p:nvPr/>
          </p:nvSpPr>
          <p:spPr bwMode="auto">
            <a:xfrm>
              <a:off x="5730005" y="5317823"/>
              <a:ext cx="1377747"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Asynchronous</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文本框 103"/>
            <p:cNvSpPr txBox="1"/>
            <p:nvPr/>
          </p:nvSpPr>
          <p:spPr bwMode="auto">
            <a:xfrm>
              <a:off x="7395784" y="5389099"/>
              <a:ext cx="1389531"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Central DR and backup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 name="文本框 104"/>
            <p:cNvSpPr txBox="1"/>
            <p:nvPr/>
          </p:nvSpPr>
          <p:spPr bwMode="auto">
            <a:xfrm>
              <a:off x="2208062" y="2516313"/>
              <a:ext cx="1466785"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Primary LUN 02</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文本框 105"/>
            <p:cNvSpPr txBox="1"/>
            <p:nvPr/>
          </p:nvSpPr>
          <p:spPr bwMode="auto">
            <a:xfrm>
              <a:off x="2208062" y="4339781"/>
              <a:ext cx="1466785"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Primary LUN </a:t>
              </a:r>
              <a:r>
                <a:rPr lang="en-US" sz="1200" i="1" dirty="0" smtClean="0">
                  <a:latin typeface="Huawei Sans" panose="020C0503030203020204" pitchFamily="34" charset="0"/>
                  <a:ea typeface="方正兰亭黑简体" panose="02000000000000000000" pitchFamily="2" charset="-122"/>
                  <a:sym typeface="Huawei Sans" panose="020C0503030203020204" pitchFamily="34" charset="0"/>
                </a:rPr>
                <a:t>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文本框 106"/>
            <p:cNvSpPr txBox="1"/>
            <p:nvPr/>
          </p:nvSpPr>
          <p:spPr bwMode="auto">
            <a:xfrm>
              <a:off x="5656438" y="2516313"/>
              <a:ext cx="1593586"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 02</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文本框 107"/>
            <p:cNvSpPr txBox="1"/>
            <p:nvPr/>
          </p:nvSpPr>
          <p:spPr bwMode="auto">
            <a:xfrm>
              <a:off x="5646161" y="4303030"/>
              <a:ext cx="1603863"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 </a:t>
              </a:r>
              <a:r>
                <a:rPr lang="en-US" sz="1200" i="1" dirty="0" smtClean="0">
                  <a:latin typeface="Huawei Sans" panose="020C0503030203020204" pitchFamily="34" charset="0"/>
                  <a:ea typeface="方正兰亭黑简体" panose="02000000000000000000" pitchFamily="2" charset="-122"/>
                  <a:sym typeface="Huawei Sans" panose="020C0503030203020204" pitchFamily="34" charset="0"/>
                </a:rPr>
                <a:t>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文本框 108"/>
            <p:cNvSpPr txBox="1"/>
            <p:nvPr/>
          </p:nvSpPr>
          <p:spPr bwMode="auto">
            <a:xfrm>
              <a:off x="7569446" y="2438240"/>
              <a:ext cx="1116124"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Secondary LUN 02</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文本框 109"/>
            <p:cNvSpPr txBox="1"/>
            <p:nvPr/>
          </p:nvSpPr>
          <p:spPr bwMode="auto">
            <a:xfrm>
              <a:off x="7569446" y="4172793"/>
              <a:ext cx="1116124"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Secondary LUN </a:t>
              </a:r>
              <a:r>
                <a:rPr lang="en-US" sz="1200" i="1" dirty="0" smtClean="0">
                  <a:latin typeface="Huawei Sans" panose="020C0503030203020204" pitchFamily="34" charset="0"/>
                  <a:ea typeface="方正兰亭黑简体" panose="02000000000000000000" pitchFamily="2" charset="-122"/>
                  <a:sym typeface="Huawei Sans" panose="020C0503030203020204" pitchFamily="34" charset="0"/>
                </a:rPr>
                <a:t>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文本框 110"/>
            <p:cNvSpPr txBox="1"/>
            <p:nvPr/>
          </p:nvSpPr>
          <p:spPr bwMode="auto">
            <a:xfrm>
              <a:off x="9278399" y="3410529"/>
              <a:ext cx="111612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Host</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7" name="组合 116"/>
            <p:cNvGrpSpPr/>
            <p:nvPr/>
          </p:nvGrpSpPr>
          <p:grpSpPr>
            <a:xfrm>
              <a:off x="5756135" y="2975808"/>
              <a:ext cx="1188132" cy="536525"/>
              <a:chOff x="5526064" y="3205603"/>
              <a:chExt cx="1188132" cy="536525"/>
            </a:xfrm>
            <a:solidFill>
              <a:schemeClr val="bg1"/>
            </a:solidFill>
          </p:grpSpPr>
          <p:sp>
            <p:nvSpPr>
              <p:cNvPr id="10" name="云形 9"/>
              <p:cNvSpPr/>
              <p:nvPr/>
            </p:nvSpPr>
            <p:spPr bwMode="auto">
              <a:xfrm rot="11053863">
                <a:off x="5526064" y="3205603"/>
                <a:ext cx="1188132" cy="536525"/>
              </a:xfrm>
              <a:prstGeom prst="cloud">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文本框 114"/>
              <p:cNvSpPr txBox="1"/>
              <p:nvPr/>
            </p:nvSpPr>
            <p:spPr bwMode="auto">
              <a:xfrm>
                <a:off x="5847395" y="3309494"/>
                <a:ext cx="648072" cy="273325"/>
              </a:xfrm>
              <a:prstGeom prst="rect">
                <a:avLst/>
              </a:prstGeom>
              <a:grp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WAN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8" name="组合 117"/>
            <p:cNvGrpSpPr/>
            <p:nvPr/>
          </p:nvGrpSpPr>
          <p:grpSpPr>
            <a:xfrm>
              <a:off x="5756135" y="4778393"/>
              <a:ext cx="1188132" cy="536525"/>
              <a:chOff x="5526064" y="5008188"/>
              <a:chExt cx="1188132" cy="536525"/>
            </a:xfrm>
            <a:solidFill>
              <a:schemeClr val="bg1"/>
            </a:solidFill>
          </p:grpSpPr>
          <p:sp>
            <p:nvSpPr>
              <p:cNvPr id="27" name="云形 26"/>
              <p:cNvSpPr/>
              <p:nvPr/>
            </p:nvSpPr>
            <p:spPr bwMode="auto">
              <a:xfrm rot="11053863">
                <a:off x="5526064" y="5008188"/>
                <a:ext cx="1188132" cy="536525"/>
              </a:xfrm>
              <a:prstGeom prst="cloud">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文本框 115"/>
              <p:cNvSpPr txBox="1"/>
              <p:nvPr/>
            </p:nvSpPr>
            <p:spPr bwMode="auto">
              <a:xfrm>
                <a:off x="5847395" y="5127902"/>
                <a:ext cx="648072" cy="273325"/>
              </a:xfrm>
              <a:prstGeom prst="rect">
                <a:avLst/>
              </a:prstGeom>
              <a:grp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WAN</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9" name="文本框 118"/>
            <p:cNvSpPr txBox="1"/>
            <p:nvPr/>
          </p:nvSpPr>
          <p:spPr bwMode="auto">
            <a:xfrm>
              <a:off x="2831738" y="3959531"/>
              <a:ext cx="361985" cy="444589"/>
            </a:xfrm>
            <a:prstGeom prst="rect">
              <a:avLst/>
            </a:prstGeom>
            <a:noFill/>
            <a:ln w="9525" algn="ctr">
              <a:noFill/>
              <a:miter lim="800000"/>
              <a:headEnd/>
              <a:tailEnd/>
            </a:ln>
          </p:spPr>
          <p:txBody>
            <a:bodyPr vert="eaVert"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文本框 119"/>
            <p:cNvSpPr txBox="1"/>
            <p:nvPr/>
          </p:nvSpPr>
          <p:spPr bwMode="auto">
            <a:xfrm>
              <a:off x="6241387" y="3959531"/>
              <a:ext cx="361985" cy="444589"/>
            </a:xfrm>
            <a:prstGeom prst="rect">
              <a:avLst/>
            </a:prstGeom>
            <a:noFill/>
            <a:ln w="9525" algn="ctr">
              <a:noFill/>
              <a:miter lim="800000"/>
              <a:headEnd/>
              <a:tailEnd/>
            </a:ln>
          </p:spPr>
          <p:txBody>
            <a:bodyPr vert="eaVert"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文本框 120"/>
            <p:cNvSpPr txBox="1"/>
            <p:nvPr/>
          </p:nvSpPr>
          <p:spPr bwMode="auto">
            <a:xfrm>
              <a:off x="8041628" y="3804894"/>
              <a:ext cx="361985" cy="444589"/>
            </a:xfrm>
            <a:prstGeom prst="rect">
              <a:avLst/>
            </a:prstGeom>
            <a:noFill/>
            <a:ln w="9525" algn="ctr">
              <a:noFill/>
              <a:miter lim="800000"/>
              <a:headEnd/>
              <a:tailEnd/>
            </a:ln>
          </p:spPr>
          <p:txBody>
            <a:bodyPr vert="eaVert"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951571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wrap="square">
            <a:noAutofit/>
          </a:bodyPr>
          <a:lstStyle/>
          <a:p>
            <a:r>
              <a:rPr lang="en-US" dirty="0" smtClean="0">
                <a:sym typeface="Huawei Sans" panose="020C0503030203020204" pitchFamily="34" charset="0"/>
              </a:rPr>
              <a:t>Realizing DR with BCManager eReplication</a:t>
            </a:r>
            <a:endParaRPr lang="en-US" altLang="zh-CN" dirty="0">
              <a:sym typeface="Huawei Sans" panose="020C0503030203020204" pitchFamily="34" charset="0"/>
            </a:endParaRPr>
          </a:p>
        </p:txBody>
      </p:sp>
      <p:sp>
        <p:nvSpPr>
          <p:cNvPr id="4" name="文本占位符 3"/>
          <p:cNvSpPr>
            <a:spLocks noGrp="1"/>
          </p:cNvSpPr>
          <p:nvPr>
            <p:ph type="body" sz="quarter" idx="10"/>
          </p:nvPr>
        </p:nvSpPr>
        <p:spPr/>
        <p:txBody>
          <a:bodyPr wrap="square">
            <a:noAutofit/>
          </a:bodyPr>
          <a:lstStyle/>
          <a:p>
            <a:r>
              <a:rPr lang="en-US" sz="1600" dirty="0" smtClean="0">
                <a:sym typeface="Huawei Sans" panose="020C0503030203020204" pitchFamily="34" charset="0"/>
              </a:rPr>
              <a:t>BCManager eReplication is a DR management software specially designed for </a:t>
            </a:r>
            <a:r>
              <a:rPr lang="en-US" altLang="zh-CN" sz="1600" dirty="0" smtClean="0">
                <a:sym typeface="Huawei Sans" panose="020C0503030203020204" pitchFamily="34" charset="0"/>
              </a:rPr>
              <a:t>typical </a:t>
            </a:r>
            <a:r>
              <a:rPr lang="en-US" sz="1600" dirty="0" smtClean="0">
                <a:sym typeface="Huawei Sans" panose="020C0503030203020204" pitchFamily="34" charset="0"/>
              </a:rPr>
              <a:t>Huawei DR solutions. It provides a visualized and process-based platform for simple and fast operations and monitoring based on data consistency, HyperSnap, and HyperReplication technologies.</a:t>
            </a:r>
            <a:endParaRPr lang="en-US" altLang="zh-CN" sz="1600" dirty="0">
              <a:sym typeface="Huawei Sans" panose="020C0503030203020204" pitchFamily="34" charset="0"/>
            </a:endParaRPr>
          </a:p>
        </p:txBody>
      </p:sp>
      <p:grpSp>
        <p:nvGrpSpPr>
          <p:cNvPr id="3" name="组合 2"/>
          <p:cNvGrpSpPr/>
          <p:nvPr/>
        </p:nvGrpSpPr>
        <p:grpSpPr>
          <a:xfrm>
            <a:off x="2251504" y="2209097"/>
            <a:ext cx="7688991" cy="3718459"/>
            <a:chOff x="2182559" y="2381433"/>
            <a:chExt cx="7688991" cy="3991678"/>
          </a:xfrm>
        </p:grpSpPr>
        <p:grpSp>
          <p:nvGrpSpPr>
            <p:cNvPr id="2" name="组合 1"/>
            <p:cNvGrpSpPr/>
            <p:nvPr/>
          </p:nvGrpSpPr>
          <p:grpSpPr>
            <a:xfrm>
              <a:off x="2182559" y="2524790"/>
              <a:ext cx="7688991" cy="3848321"/>
              <a:chOff x="2182559" y="2524790"/>
              <a:chExt cx="7688991" cy="3848321"/>
            </a:xfrm>
          </p:grpSpPr>
          <p:grpSp>
            <p:nvGrpSpPr>
              <p:cNvPr id="5" name="组合 4"/>
              <p:cNvGrpSpPr/>
              <p:nvPr/>
            </p:nvGrpSpPr>
            <p:grpSpPr>
              <a:xfrm>
                <a:off x="7845511" y="5123163"/>
                <a:ext cx="1008000" cy="936000"/>
                <a:chOff x="2731087" y="4020522"/>
                <a:chExt cx="1075940" cy="816173"/>
              </a:xfrm>
            </p:grpSpPr>
            <p:grpSp>
              <p:nvGrpSpPr>
                <p:cNvPr id="6" name="组合 5"/>
                <p:cNvGrpSpPr/>
                <p:nvPr/>
              </p:nvGrpSpPr>
              <p:grpSpPr>
                <a:xfrm>
                  <a:off x="2731087" y="4020522"/>
                  <a:ext cx="1075940" cy="262130"/>
                  <a:chOff x="3452616" y="3954103"/>
                  <a:chExt cx="2929367" cy="713678"/>
                </a:xfrm>
              </p:grpSpPr>
              <p:sp>
                <p:nvSpPr>
                  <p:cNvPr id="48" name="矩形 47"/>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49" name="组合 48"/>
                  <p:cNvGrpSpPr/>
                  <p:nvPr/>
                </p:nvGrpSpPr>
                <p:grpSpPr>
                  <a:xfrm>
                    <a:off x="3663035" y="4066044"/>
                    <a:ext cx="769434" cy="230706"/>
                    <a:chOff x="4550262" y="3256156"/>
                    <a:chExt cx="769434" cy="230706"/>
                  </a:xfrm>
                </p:grpSpPr>
                <p:sp>
                  <p:nvSpPr>
                    <p:cNvPr id="65" name="矩形 6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6" name="直接连接符 6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4532583" y="4066044"/>
                    <a:ext cx="769434" cy="230706"/>
                    <a:chOff x="4550262" y="3256156"/>
                    <a:chExt cx="769434" cy="230706"/>
                  </a:xfrm>
                </p:grpSpPr>
                <p:sp>
                  <p:nvSpPr>
                    <p:cNvPr id="63" name="矩形 6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4" name="直接连接符 6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5402131" y="4066044"/>
                    <a:ext cx="769434" cy="230706"/>
                    <a:chOff x="4550262" y="3256156"/>
                    <a:chExt cx="769434" cy="230706"/>
                  </a:xfrm>
                </p:grpSpPr>
                <p:sp>
                  <p:nvSpPr>
                    <p:cNvPr id="61" name="矩形 6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2" name="直接连接符 6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3663035" y="4330174"/>
                    <a:ext cx="769434" cy="230706"/>
                    <a:chOff x="4550262" y="3256156"/>
                    <a:chExt cx="769434" cy="230706"/>
                  </a:xfrm>
                </p:grpSpPr>
                <p:sp>
                  <p:nvSpPr>
                    <p:cNvPr id="59" name="矩形 5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60" name="直接连接符 5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532583" y="4330174"/>
                    <a:ext cx="769434" cy="230706"/>
                    <a:chOff x="4550262" y="3256156"/>
                    <a:chExt cx="769434" cy="230706"/>
                  </a:xfrm>
                </p:grpSpPr>
                <p:sp>
                  <p:nvSpPr>
                    <p:cNvPr id="57" name="矩形 5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8" name="直接连接符 5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402131" y="4330174"/>
                    <a:ext cx="769434" cy="230706"/>
                    <a:chOff x="4550262" y="3256156"/>
                    <a:chExt cx="769434" cy="230706"/>
                  </a:xfrm>
                </p:grpSpPr>
                <p:sp>
                  <p:nvSpPr>
                    <p:cNvPr id="55" name="矩形 5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56" name="直接连接符 5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7" name="组合 6"/>
                <p:cNvGrpSpPr/>
                <p:nvPr/>
              </p:nvGrpSpPr>
              <p:grpSpPr>
                <a:xfrm>
                  <a:off x="2731087" y="4297543"/>
                  <a:ext cx="1075940" cy="262130"/>
                  <a:chOff x="3452616" y="3954103"/>
                  <a:chExt cx="2929367" cy="713678"/>
                </a:xfrm>
              </p:grpSpPr>
              <p:sp>
                <p:nvSpPr>
                  <p:cNvPr id="29" name="矩形 2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30" name="组合 29"/>
                  <p:cNvGrpSpPr/>
                  <p:nvPr/>
                </p:nvGrpSpPr>
                <p:grpSpPr>
                  <a:xfrm>
                    <a:off x="3663035" y="4066044"/>
                    <a:ext cx="769434" cy="230706"/>
                    <a:chOff x="4550262" y="3256156"/>
                    <a:chExt cx="769434" cy="230706"/>
                  </a:xfrm>
                </p:grpSpPr>
                <p:sp>
                  <p:nvSpPr>
                    <p:cNvPr id="46" name="矩形 4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7" name="直接连接符 4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532583" y="4066044"/>
                    <a:ext cx="769434" cy="230706"/>
                    <a:chOff x="4550262" y="3256156"/>
                    <a:chExt cx="769434" cy="230706"/>
                  </a:xfrm>
                </p:grpSpPr>
                <p:sp>
                  <p:nvSpPr>
                    <p:cNvPr id="44" name="矩形 4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5" name="直接连接符 4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5402131" y="4066044"/>
                    <a:ext cx="769434" cy="230706"/>
                    <a:chOff x="4550262" y="3256156"/>
                    <a:chExt cx="769434" cy="230706"/>
                  </a:xfrm>
                </p:grpSpPr>
                <p:sp>
                  <p:nvSpPr>
                    <p:cNvPr id="42" name="矩形 4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3" name="直接连接符 4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663035" y="4330174"/>
                    <a:ext cx="769434" cy="230706"/>
                    <a:chOff x="4550262" y="3256156"/>
                    <a:chExt cx="769434" cy="230706"/>
                  </a:xfrm>
                </p:grpSpPr>
                <p:sp>
                  <p:nvSpPr>
                    <p:cNvPr id="40" name="矩形 3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41" name="直接连接符 4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532583" y="4330174"/>
                    <a:ext cx="769434" cy="230706"/>
                    <a:chOff x="4550262" y="3256156"/>
                    <a:chExt cx="769434" cy="230706"/>
                  </a:xfrm>
                </p:grpSpPr>
                <p:sp>
                  <p:nvSpPr>
                    <p:cNvPr id="38" name="矩形 3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9" name="直接连接符 3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5402131" y="4330174"/>
                    <a:ext cx="769434" cy="230706"/>
                    <a:chOff x="4550262" y="3256156"/>
                    <a:chExt cx="769434" cy="230706"/>
                  </a:xfrm>
                </p:grpSpPr>
                <p:sp>
                  <p:nvSpPr>
                    <p:cNvPr id="36" name="矩形 3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37" name="直接连接符 3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2731087" y="4574565"/>
                  <a:ext cx="1075940" cy="262130"/>
                  <a:chOff x="3452616" y="3954103"/>
                  <a:chExt cx="2929367" cy="713678"/>
                </a:xfrm>
              </p:grpSpPr>
              <p:sp>
                <p:nvSpPr>
                  <p:cNvPr id="9" name="矩形 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0" name="组合 9"/>
                  <p:cNvGrpSpPr/>
                  <p:nvPr/>
                </p:nvGrpSpPr>
                <p:grpSpPr>
                  <a:xfrm>
                    <a:off x="3663035" y="4066044"/>
                    <a:ext cx="769434" cy="230706"/>
                    <a:chOff x="4550262" y="3256156"/>
                    <a:chExt cx="769434" cy="230706"/>
                  </a:xfrm>
                </p:grpSpPr>
                <p:sp>
                  <p:nvSpPr>
                    <p:cNvPr id="27" name="矩形 2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8" name="直接连接符 2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4532583" y="4066044"/>
                    <a:ext cx="769434" cy="230706"/>
                    <a:chOff x="4550262" y="3256156"/>
                    <a:chExt cx="769434" cy="230706"/>
                  </a:xfrm>
                </p:grpSpPr>
                <p:sp>
                  <p:nvSpPr>
                    <p:cNvPr id="25" name="矩形 2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6" name="直接连接符 2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402131" y="4066044"/>
                    <a:ext cx="769434" cy="230706"/>
                    <a:chOff x="4550262" y="3256156"/>
                    <a:chExt cx="769434" cy="230706"/>
                  </a:xfrm>
                </p:grpSpPr>
                <p:sp>
                  <p:nvSpPr>
                    <p:cNvPr id="23" name="矩形 2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4" name="直接连接符 2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663035" y="4330174"/>
                    <a:ext cx="769434" cy="230706"/>
                    <a:chOff x="4550262" y="3256156"/>
                    <a:chExt cx="769434" cy="230706"/>
                  </a:xfrm>
                </p:grpSpPr>
                <p:sp>
                  <p:nvSpPr>
                    <p:cNvPr id="21" name="矩形 2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2" name="直接连接符 2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532583" y="4330174"/>
                    <a:ext cx="769434" cy="230706"/>
                    <a:chOff x="4550262" y="3256156"/>
                    <a:chExt cx="769434" cy="230706"/>
                  </a:xfrm>
                </p:grpSpPr>
                <p:sp>
                  <p:nvSpPr>
                    <p:cNvPr id="19" name="矩形 1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20" name="直接连接符 1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402131" y="4330174"/>
                    <a:ext cx="769434" cy="230706"/>
                    <a:chOff x="4550262" y="3256156"/>
                    <a:chExt cx="769434" cy="230706"/>
                  </a:xfrm>
                </p:grpSpPr>
                <p:sp>
                  <p:nvSpPr>
                    <p:cNvPr id="17" name="矩形 1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8" name="直接连接符 1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67" name="组合 66"/>
              <p:cNvGrpSpPr/>
              <p:nvPr/>
            </p:nvGrpSpPr>
            <p:grpSpPr>
              <a:xfrm>
                <a:off x="2970474" y="5129141"/>
                <a:ext cx="1008000" cy="936000"/>
                <a:chOff x="2731087" y="4020522"/>
                <a:chExt cx="1075940" cy="816173"/>
              </a:xfrm>
            </p:grpSpPr>
            <p:grpSp>
              <p:nvGrpSpPr>
                <p:cNvPr id="68" name="组合 67"/>
                <p:cNvGrpSpPr/>
                <p:nvPr/>
              </p:nvGrpSpPr>
              <p:grpSpPr>
                <a:xfrm>
                  <a:off x="2731087" y="4020522"/>
                  <a:ext cx="1075940" cy="262130"/>
                  <a:chOff x="3452616" y="3954103"/>
                  <a:chExt cx="2929367" cy="713678"/>
                </a:xfrm>
              </p:grpSpPr>
              <p:sp>
                <p:nvSpPr>
                  <p:cNvPr id="109" name="矩形 108"/>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110" name="组合 109"/>
                  <p:cNvGrpSpPr/>
                  <p:nvPr/>
                </p:nvGrpSpPr>
                <p:grpSpPr>
                  <a:xfrm>
                    <a:off x="3663035" y="4066044"/>
                    <a:ext cx="769434" cy="230706"/>
                    <a:chOff x="4550262" y="3256156"/>
                    <a:chExt cx="769434" cy="230706"/>
                  </a:xfrm>
                </p:grpSpPr>
                <p:sp>
                  <p:nvSpPr>
                    <p:cNvPr id="126" name="矩形 12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7" name="直接连接符 12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4532583" y="4066044"/>
                    <a:ext cx="769434" cy="230706"/>
                    <a:chOff x="4550262" y="3256156"/>
                    <a:chExt cx="769434" cy="230706"/>
                  </a:xfrm>
                </p:grpSpPr>
                <p:sp>
                  <p:nvSpPr>
                    <p:cNvPr id="124" name="矩形 12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5" name="直接连接符 12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5402131" y="4066044"/>
                    <a:ext cx="769434" cy="230706"/>
                    <a:chOff x="4550262" y="3256156"/>
                    <a:chExt cx="769434" cy="230706"/>
                  </a:xfrm>
                </p:grpSpPr>
                <p:sp>
                  <p:nvSpPr>
                    <p:cNvPr id="122" name="矩形 12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3" name="直接连接符 12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3663035" y="4330174"/>
                    <a:ext cx="769434" cy="230706"/>
                    <a:chOff x="4550262" y="3256156"/>
                    <a:chExt cx="769434" cy="230706"/>
                  </a:xfrm>
                </p:grpSpPr>
                <p:sp>
                  <p:nvSpPr>
                    <p:cNvPr id="120" name="矩形 11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21" name="直接连接符 12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4" name="组合 113"/>
                  <p:cNvGrpSpPr/>
                  <p:nvPr/>
                </p:nvGrpSpPr>
                <p:grpSpPr>
                  <a:xfrm>
                    <a:off x="4532583" y="4330174"/>
                    <a:ext cx="769434" cy="230706"/>
                    <a:chOff x="4550262" y="3256156"/>
                    <a:chExt cx="769434" cy="230706"/>
                  </a:xfrm>
                </p:grpSpPr>
                <p:sp>
                  <p:nvSpPr>
                    <p:cNvPr id="118" name="矩形 11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9" name="直接连接符 11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5402131" y="4330174"/>
                    <a:ext cx="769434" cy="230706"/>
                    <a:chOff x="4550262" y="3256156"/>
                    <a:chExt cx="769434" cy="230706"/>
                  </a:xfrm>
                </p:grpSpPr>
                <p:sp>
                  <p:nvSpPr>
                    <p:cNvPr id="116" name="矩形 11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17" name="直接连接符 11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9" name="组合 68"/>
                <p:cNvGrpSpPr/>
                <p:nvPr/>
              </p:nvGrpSpPr>
              <p:grpSpPr>
                <a:xfrm>
                  <a:off x="2731087" y="4297543"/>
                  <a:ext cx="1075940" cy="262130"/>
                  <a:chOff x="3452616" y="3954103"/>
                  <a:chExt cx="2929367" cy="713678"/>
                </a:xfrm>
              </p:grpSpPr>
              <p:sp>
                <p:nvSpPr>
                  <p:cNvPr id="90" name="矩形 89"/>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91" name="组合 90"/>
                  <p:cNvGrpSpPr/>
                  <p:nvPr/>
                </p:nvGrpSpPr>
                <p:grpSpPr>
                  <a:xfrm>
                    <a:off x="3663035" y="4066044"/>
                    <a:ext cx="769434" cy="230706"/>
                    <a:chOff x="4550262" y="3256156"/>
                    <a:chExt cx="769434" cy="230706"/>
                  </a:xfrm>
                </p:grpSpPr>
                <p:sp>
                  <p:nvSpPr>
                    <p:cNvPr id="107" name="矩形 10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8" name="直接连接符 10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4532583" y="4066044"/>
                    <a:ext cx="769434" cy="230706"/>
                    <a:chOff x="4550262" y="3256156"/>
                    <a:chExt cx="769434" cy="230706"/>
                  </a:xfrm>
                </p:grpSpPr>
                <p:sp>
                  <p:nvSpPr>
                    <p:cNvPr id="105" name="矩形 10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6" name="直接连接符 10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5402131" y="4066044"/>
                    <a:ext cx="769434" cy="230706"/>
                    <a:chOff x="4550262" y="3256156"/>
                    <a:chExt cx="769434" cy="230706"/>
                  </a:xfrm>
                </p:grpSpPr>
                <p:sp>
                  <p:nvSpPr>
                    <p:cNvPr id="103" name="矩形 10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4" name="直接连接符 10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3663035" y="4330174"/>
                    <a:ext cx="769434" cy="230706"/>
                    <a:chOff x="4550262" y="3256156"/>
                    <a:chExt cx="769434" cy="230706"/>
                  </a:xfrm>
                </p:grpSpPr>
                <p:sp>
                  <p:nvSpPr>
                    <p:cNvPr id="101" name="矩形 10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2" name="直接连接符 10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532583" y="4330174"/>
                    <a:ext cx="769434" cy="230706"/>
                    <a:chOff x="4550262" y="3256156"/>
                    <a:chExt cx="769434" cy="230706"/>
                  </a:xfrm>
                </p:grpSpPr>
                <p:sp>
                  <p:nvSpPr>
                    <p:cNvPr id="99" name="矩形 9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100" name="直接连接符 9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5402131" y="4330174"/>
                    <a:ext cx="769434" cy="230706"/>
                    <a:chOff x="4550262" y="3256156"/>
                    <a:chExt cx="769434" cy="230706"/>
                  </a:xfrm>
                </p:grpSpPr>
                <p:sp>
                  <p:nvSpPr>
                    <p:cNvPr id="97" name="矩形 9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98" name="直接连接符 9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70" name="组合 69"/>
                <p:cNvGrpSpPr/>
                <p:nvPr/>
              </p:nvGrpSpPr>
              <p:grpSpPr>
                <a:xfrm>
                  <a:off x="2731087" y="4574565"/>
                  <a:ext cx="1075940" cy="262130"/>
                  <a:chOff x="3452616" y="3954103"/>
                  <a:chExt cx="2929367" cy="713678"/>
                </a:xfrm>
              </p:grpSpPr>
              <p:sp>
                <p:nvSpPr>
                  <p:cNvPr id="71" name="矩形 70"/>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72" name="组合 71"/>
                  <p:cNvGrpSpPr/>
                  <p:nvPr/>
                </p:nvGrpSpPr>
                <p:grpSpPr>
                  <a:xfrm>
                    <a:off x="3663035" y="4066044"/>
                    <a:ext cx="769434" cy="230706"/>
                    <a:chOff x="4550262" y="3256156"/>
                    <a:chExt cx="769434" cy="230706"/>
                  </a:xfrm>
                </p:grpSpPr>
                <p:sp>
                  <p:nvSpPr>
                    <p:cNvPr id="88" name="矩形 8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9" name="直接连接符 8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4532583" y="4066044"/>
                    <a:ext cx="769434" cy="230706"/>
                    <a:chOff x="4550262" y="3256156"/>
                    <a:chExt cx="769434" cy="230706"/>
                  </a:xfrm>
                </p:grpSpPr>
                <p:sp>
                  <p:nvSpPr>
                    <p:cNvPr id="86" name="矩形 8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7" name="直接连接符 8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5402131" y="4066044"/>
                    <a:ext cx="769434" cy="230706"/>
                    <a:chOff x="4550262" y="3256156"/>
                    <a:chExt cx="769434" cy="230706"/>
                  </a:xfrm>
                </p:grpSpPr>
                <p:sp>
                  <p:nvSpPr>
                    <p:cNvPr id="84" name="矩形 8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5" name="直接连接符 8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3663035" y="4330174"/>
                    <a:ext cx="769434" cy="230706"/>
                    <a:chOff x="4550262" y="3256156"/>
                    <a:chExt cx="769434" cy="230706"/>
                  </a:xfrm>
                </p:grpSpPr>
                <p:sp>
                  <p:nvSpPr>
                    <p:cNvPr id="82" name="矩形 8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3" name="直接连接符 8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4532583" y="4330174"/>
                    <a:ext cx="769434" cy="230706"/>
                    <a:chOff x="4550262" y="3256156"/>
                    <a:chExt cx="769434" cy="230706"/>
                  </a:xfrm>
                </p:grpSpPr>
                <p:sp>
                  <p:nvSpPr>
                    <p:cNvPr id="80" name="矩形 7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81" name="直接连接符 8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5402131" y="4330174"/>
                    <a:ext cx="769434" cy="230706"/>
                    <a:chOff x="4550262" y="3256156"/>
                    <a:chExt cx="769434" cy="230706"/>
                  </a:xfrm>
                </p:grpSpPr>
                <p:sp>
                  <p:nvSpPr>
                    <p:cNvPr id="78" name="矩形 7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cxnSp>
                  <p:nvCxnSpPr>
                    <p:cNvPr id="79" name="直接连接符 7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128" name="组合 127"/>
              <p:cNvGrpSpPr/>
              <p:nvPr/>
            </p:nvGrpSpPr>
            <p:grpSpPr>
              <a:xfrm>
                <a:off x="8002949" y="3216829"/>
                <a:ext cx="693123" cy="1008000"/>
                <a:chOff x="1596351" y="1240543"/>
                <a:chExt cx="693123" cy="1008000"/>
              </a:xfrm>
            </p:grpSpPr>
            <p:sp>
              <p:nvSpPr>
                <p:cNvPr id="129" name="圆角矩形 12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0" name="矩形 12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1" name="矩形 13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2" name="矩形 13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3" name="矩形 13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4" name="矩形 13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35" name="组合 134"/>
              <p:cNvGrpSpPr/>
              <p:nvPr/>
            </p:nvGrpSpPr>
            <p:grpSpPr>
              <a:xfrm>
                <a:off x="3127912" y="3216829"/>
                <a:ext cx="693123" cy="1008000"/>
                <a:chOff x="1596351" y="1240543"/>
                <a:chExt cx="693123" cy="1008000"/>
              </a:xfrm>
            </p:grpSpPr>
            <p:sp>
              <p:nvSpPr>
                <p:cNvPr id="136" name="圆角矩形 135"/>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7" name="矩形 13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8" name="矩形 13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39" name="矩形 13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0" name="矩形 13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1" name="矩形 14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grpSp>
            <p:nvGrpSpPr>
              <p:cNvPr id="142" name="组合 141"/>
              <p:cNvGrpSpPr/>
              <p:nvPr/>
            </p:nvGrpSpPr>
            <p:grpSpPr>
              <a:xfrm>
                <a:off x="6269893" y="3685575"/>
                <a:ext cx="693123" cy="1008000"/>
                <a:chOff x="1596351" y="1240543"/>
                <a:chExt cx="693123" cy="1008000"/>
              </a:xfrm>
            </p:grpSpPr>
            <p:sp>
              <p:nvSpPr>
                <p:cNvPr id="143" name="圆角矩形 14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4" name="矩形 14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5" name="矩形 14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6" name="矩形 14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7" name="矩形 14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48" name="矩形 14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200"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cxnSp>
            <p:nvCxnSpPr>
              <p:cNvPr id="149" name="直接连接符 148"/>
              <p:cNvCxnSpPr>
                <a:stCxn id="136" idx="2"/>
                <a:endCxn id="109" idx="0"/>
              </p:cNvCxnSpPr>
              <p:nvPr/>
            </p:nvCxnSpPr>
            <p:spPr bwMode="auto">
              <a:xfrm>
                <a:off x="3474474" y="4224829"/>
                <a:ext cx="0" cy="904312"/>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1" name="直接连接符 150"/>
              <p:cNvCxnSpPr>
                <a:stCxn id="129" idx="2"/>
                <a:endCxn id="48" idx="0"/>
              </p:cNvCxnSpPr>
              <p:nvPr/>
            </p:nvCxnSpPr>
            <p:spPr bwMode="auto">
              <a:xfrm>
                <a:off x="8349511" y="4224829"/>
                <a:ext cx="0" cy="898334"/>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4" name="直接连接符 153"/>
              <p:cNvCxnSpPr>
                <a:stCxn id="29" idx="1"/>
                <a:endCxn id="90" idx="3"/>
              </p:cNvCxnSpPr>
              <p:nvPr/>
            </p:nvCxnSpPr>
            <p:spPr bwMode="auto">
              <a:xfrm flipH="1">
                <a:off x="3978474" y="5591163"/>
                <a:ext cx="3867037" cy="5978"/>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7" name="直接连接符 156"/>
              <p:cNvCxnSpPr/>
              <p:nvPr/>
            </p:nvCxnSpPr>
            <p:spPr bwMode="auto">
              <a:xfrm flipH="1">
                <a:off x="5501769" y="2704810"/>
                <a:ext cx="3867037" cy="5978"/>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58" name="直接连接符 157"/>
              <p:cNvCxnSpPr>
                <a:endCxn id="143" idx="0"/>
              </p:cNvCxnSpPr>
              <p:nvPr/>
            </p:nvCxnSpPr>
            <p:spPr bwMode="auto">
              <a:xfrm>
                <a:off x="6616455" y="2704810"/>
                <a:ext cx="0" cy="980765"/>
              </a:xfrm>
              <a:prstGeom prst="line">
                <a:avLst/>
              </a:prstGeom>
              <a:solidFill>
                <a:schemeClr val="accent1"/>
              </a:solidFill>
              <a:ln w="38100" cap="flat" cmpd="sng" algn="ctr">
                <a:solidFill>
                  <a:srgbClr val="92D050"/>
                </a:solidFill>
                <a:prstDash val="solid"/>
                <a:round/>
                <a:headEnd type="none" w="med" len="med"/>
                <a:tailEnd type="none" w="med" len="med"/>
              </a:ln>
              <a:effectLst/>
            </p:spPr>
          </p:cxnSp>
          <p:cxnSp>
            <p:nvCxnSpPr>
              <p:cNvPr id="162" name="直接连接符 161"/>
              <p:cNvCxnSpPr>
                <a:endCxn id="129" idx="0"/>
              </p:cNvCxnSpPr>
              <p:nvPr/>
            </p:nvCxnSpPr>
            <p:spPr bwMode="auto">
              <a:xfrm>
                <a:off x="8349511" y="2704810"/>
                <a:ext cx="0" cy="512019"/>
              </a:xfrm>
              <a:prstGeom prst="line">
                <a:avLst/>
              </a:prstGeom>
              <a:solidFill>
                <a:schemeClr val="accent1"/>
              </a:solidFill>
              <a:ln w="38100" cap="flat" cmpd="sng" algn="ctr">
                <a:solidFill>
                  <a:srgbClr val="92D050"/>
                </a:solidFill>
                <a:prstDash val="solid"/>
                <a:round/>
                <a:headEnd type="none" w="med" len="med"/>
                <a:tailEnd type="none" w="med" len="med"/>
              </a:ln>
              <a:effectLst/>
            </p:spPr>
          </p:cxnSp>
          <p:sp>
            <p:nvSpPr>
              <p:cNvPr id="166" name="文本框 165"/>
              <p:cNvSpPr txBox="1"/>
              <p:nvPr/>
            </p:nvSpPr>
            <p:spPr bwMode="auto">
              <a:xfrm>
                <a:off x="2642749" y="2810281"/>
                <a:ext cx="1684521" cy="457991"/>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Production host</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文本框 167"/>
              <p:cNvSpPr txBox="1"/>
              <p:nvPr/>
            </p:nvSpPr>
            <p:spPr bwMode="auto">
              <a:xfrm>
                <a:off x="2855016" y="6049057"/>
                <a:ext cx="1296767"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Storage system</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文本框 168"/>
              <p:cNvSpPr txBox="1"/>
              <p:nvPr/>
            </p:nvSpPr>
            <p:spPr bwMode="auto">
              <a:xfrm>
                <a:off x="7719518" y="6038841"/>
                <a:ext cx="1328810"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Storage system</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文本框 169"/>
              <p:cNvSpPr txBox="1"/>
              <p:nvPr/>
            </p:nvSpPr>
            <p:spPr bwMode="auto">
              <a:xfrm>
                <a:off x="8349510" y="4282845"/>
                <a:ext cx="125998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Standby host</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文本框 170"/>
              <p:cNvSpPr txBox="1"/>
              <p:nvPr/>
            </p:nvSpPr>
            <p:spPr bwMode="auto">
              <a:xfrm>
                <a:off x="5986462" y="4690445"/>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BCManager</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eReplication </a:t>
                </a: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Host</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文本框 172"/>
              <p:cNvSpPr txBox="1"/>
              <p:nvPr/>
            </p:nvSpPr>
            <p:spPr bwMode="auto">
              <a:xfrm>
                <a:off x="3708890" y="3419489"/>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BCManager</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eReplication </a:t>
                </a: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Agent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4" name="文本框 173"/>
              <p:cNvSpPr txBox="1"/>
              <p:nvPr/>
            </p:nvSpPr>
            <p:spPr bwMode="auto">
              <a:xfrm>
                <a:off x="5444526" y="2848826"/>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BCManager</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eReplication </a:t>
                </a: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Server</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5" name="文本框 174"/>
              <p:cNvSpPr txBox="1"/>
              <p:nvPr/>
            </p:nvSpPr>
            <p:spPr bwMode="auto">
              <a:xfrm>
                <a:off x="8525656" y="2770083"/>
                <a:ext cx="1259984" cy="642657"/>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BCManager</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eReplication </a:t>
                </a: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Agent</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6" name="文本框 175"/>
              <p:cNvSpPr txBox="1"/>
              <p:nvPr/>
            </p:nvSpPr>
            <p:spPr bwMode="auto">
              <a:xfrm>
                <a:off x="5464588" y="5352299"/>
                <a:ext cx="1498427" cy="457991"/>
              </a:xfrm>
              <a:prstGeom prst="rect">
                <a:avLst/>
              </a:prstGeom>
              <a:solidFill>
                <a:schemeClr val="bg1"/>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HyperReplication</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矩形 176"/>
              <p:cNvSpPr/>
              <p:nvPr/>
            </p:nvSpPr>
            <p:spPr bwMode="auto">
              <a:xfrm>
                <a:off x="2182559" y="2524790"/>
                <a:ext cx="2815211" cy="3848321"/>
              </a:xfrm>
              <a:prstGeom prst="rect">
                <a:avLst/>
              </a:prstGeom>
              <a:noFill/>
              <a:ln w="19050" cap="flat" cmpd="sng" algn="ctr">
                <a:solidFill>
                  <a:srgbClr val="0070C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矩形 177"/>
              <p:cNvSpPr/>
              <p:nvPr/>
            </p:nvSpPr>
            <p:spPr bwMode="auto">
              <a:xfrm>
                <a:off x="5303912" y="2524790"/>
                <a:ext cx="4567638" cy="3848321"/>
              </a:xfrm>
              <a:prstGeom prst="rect">
                <a:avLst/>
              </a:prstGeom>
              <a:noFill/>
              <a:ln w="19050" cap="flat" cmpd="sng" algn="ctr">
                <a:solidFill>
                  <a:srgbClr val="0070C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79" name="文本框 178"/>
            <p:cNvSpPr txBox="1"/>
            <p:nvPr/>
          </p:nvSpPr>
          <p:spPr bwMode="auto">
            <a:xfrm>
              <a:off x="2803227" y="2405338"/>
              <a:ext cx="1607258" cy="252383"/>
            </a:xfrm>
            <a:prstGeom prst="rect">
              <a:avLst/>
            </a:prstGeom>
            <a:solidFill>
              <a:schemeClr val="bg1"/>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Primary site</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文本框 179"/>
            <p:cNvSpPr txBox="1"/>
            <p:nvPr/>
          </p:nvSpPr>
          <p:spPr bwMode="auto">
            <a:xfrm>
              <a:off x="7117851" y="2381433"/>
              <a:ext cx="987893" cy="273325"/>
            </a:xfrm>
            <a:prstGeom prst="rect">
              <a:avLst/>
            </a:prstGeom>
            <a:solidFill>
              <a:schemeClr val="bg1"/>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DR center</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590695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en-US" dirty="0" smtClean="0">
                <a:sym typeface="Huawei Sans" panose="020C0503030203020204" pitchFamily="34" charset="0"/>
              </a:rPr>
              <a:t>Configuration Process</a:t>
            </a:r>
            <a:endParaRPr lang="en-US" altLang="zh-CN" dirty="0">
              <a:sym typeface="Huawei Sans" panose="020C0503030203020204" pitchFamily="34" charset="0"/>
            </a:endParaRPr>
          </a:p>
        </p:txBody>
      </p:sp>
      <p:grpSp>
        <p:nvGrpSpPr>
          <p:cNvPr id="126" name="组合 125"/>
          <p:cNvGrpSpPr/>
          <p:nvPr/>
        </p:nvGrpSpPr>
        <p:grpSpPr>
          <a:xfrm>
            <a:off x="2962263" y="1107103"/>
            <a:ext cx="4952391" cy="4794957"/>
            <a:chOff x="3535196" y="1586793"/>
            <a:chExt cx="4351453" cy="4320122"/>
          </a:xfrm>
        </p:grpSpPr>
        <p:sp>
          <p:nvSpPr>
            <p:cNvPr id="25" name="流程图: 终止 24"/>
            <p:cNvSpPr/>
            <p:nvPr/>
          </p:nvSpPr>
          <p:spPr>
            <a:xfrm>
              <a:off x="5028674" y="1586793"/>
              <a:ext cx="1172245" cy="258170"/>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Start</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流程图: 可选过程 25"/>
            <p:cNvSpPr/>
            <p:nvPr/>
          </p:nvSpPr>
          <p:spPr>
            <a:xfrm>
              <a:off x="4631198" y="2028286"/>
              <a:ext cx="1977755" cy="278229"/>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Check the license.</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流程图: 可选过程 26"/>
            <p:cNvSpPr/>
            <p:nvPr/>
          </p:nvSpPr>
          <p:spPr>
            <a:xfrm>
              <a:off x="4631197" y="2496338"/>
              <a:ext cx="1977755" cy="278229"/>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logical port.</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流程图: 终止 27"/>
            <p:cNvSpPr/>
            <p:nvPr/>
          </p:nvSpPr>
          <p:spPr>
            <a:xfrm>
              <a:off x="5005772" y="5648745"/>
              <a:ext cx="1090228" cy="258170"/>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End</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流程图: 可选过程 57"/>
            <p:cNvSpPr/>
            <p:nvPr/>
          </p:nvSpPr>
          <p:spPr>
            <a:xfrm>
              <a:off x="4631196" y="2964390"/>
              <a:ext cx="1977755" cy="278229"/>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Manage a route.</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流程图: 可选过程 68"/>
            <p:cNvSpPr/>
            <p:nvPr/>
          </p:nvSpPr>
          <p:spPr>
            <a:xfrm>
              <a:off x="4631810" y="3422639"/>
              <a:ext cx="1977755" cy="278229"/>
            </a:xfrm>
            <a:prstGeom prst="flowChartAlternateProcess">
              <a:avLst/>
            </a:prstGeom>
            <a:noFill/>
            <a:ln w="12700" cap="flat" cmpd="sng" algn="ctr">
              <a:solidFill>
                <a:schemeClr val="tx1"/>
              </a:solidFill>
              <a:prstDash val="solid"/>
              <a:miter lim="800000"/>
            </a:ln>
            <a:effectLst/>
          </p:spPr>
          <p:txBody>
            <a:bodyPr wrap="square" lIns="36000" rIns="36000"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an authentication user.</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流程图: 可选过程 70"/>
            <p:cNvSpPr/>
            <p:nvPr/>
          </p:nvSpPr>
          <p:spPr>
            <a:xfrm>
              <a:off x="4631196" y="3900494"/>
              <a:ext cx="1977755" cy="278229"/>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Add a remote device.</a:t>
              </a:r>
              <a:endParaRPr kumimoji="0" lang="en-US" altLang="zh-CN" sz="120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流程图: 可选过程 72"/>
            <p:cNvSpPr/>
            <p:nvPr/>
          </p:nvSpPr>
          <p:spPr>
            <a:xfrm>
              <a:off x="3535196" y="4827926"/>
              <a:ext cx="1839380" cy="425935"/>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HyperReplication pair.</a:t>
              </a:r>
              <a:endParaRPr kumimoji="0" lang="en-US" altLang="zh-CN" sz="120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流程图: 可选过程 73"/>
            <p:cNvSpPr/>
            <p:nvPr/>
          </p:nvSpPr>
          <p:spPr>
            <a:xfrm>
              <a:off x="5834420" y="4473214"/>
              <a:ext cx="2052229" cy="353582"/>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protection group.</a:t>
              </a:r>
              <a:endParaRPr kumimoji="0" lang="en-US" altLang="zh-CN" sz="120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流程图: 可选过程 87"/>
            <p:cNvSpPr/>
            <p:nvPr/>
          </p:nvSpPr>
          <p:spPr>
            <a:xfrm>
              <a:off x="5834420" y="5016617"/>
              <a:ext cx="2052229" cy="389147"/>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remote replication consistency group.</a:t>
              </a:r>
              <a:endParaRPr kumimoji="0" lang="en-US" altLang="zh-CN" sz="120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6" name="肘形连接符 95"/>
            <p:cNvCxnSpPr>
              <a:stCxn id="71" idx="2"/>
              <a:endCxn id="73" idx="0"/>
            </p:cNvCxnSpPr>
            <p:nvPr/>
          </p:nvCxnSpPr>
          <p:spPr bwMode="auto">
            <a:xfrm rot="5400000">
              <a:off x="4712878" y="3920731"/>
              <a:ext cx="649203" cy="1165187"/>
            </a:xfrm>
            <a:prstGeom prst="bentConnector3">
              <a:avLst>
                <a:gd name="adj1" fmla="val 21800"/>
              </a:avLst>
            </a:prstGeom>
            <a:solidFill>
              <a:schemeClr val="accent1"/>
            </a:solidFill>
            <a:ln w="12700" cap="flat" cmpd="sng" algn="ctr">
              <a:solidFill>
                <a:schemeClr val="tx1"/>
              </a:solidFill>
              <a:prstDash val="solid"/>
              <a:round/>
              <a:headEnd type="none" w="med" len="med"/>
              <a:tailEnd type="triangle"/>
            </a:ln>
            <a:effectLst/>
          </p:spPr>
        </p:cxnSp>
        <p:cxnSp>
          <p:nvCxnSpPr>
            <p:cNvPr id="99" name="肘形连接符 98"/>
            <p:cNvCxnSpPr>
              <a:stCxn id="71" idx="2"/>
              <a:endCxn id="74" idx="0"/>
            </p:cNvCxnSpPr>
            <p:nvPr/>
          </p:nvCxnSpPr>
          <p:spPr bwMode="auto">
            <a:xfrm rot="16200000" flipH="1">
              <a:off x="6093059" y="3705737"/>
              <a:ext cx="294491" cy="1240462"/>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cxnSp>
          <p:nvCxnSpPr>
            <p:cNvPr id="110" name="肘形连接符 109"/>
            <p:cNvCxnSpPr>
              <a:stCxn id="73" idx="2"/>
              <a:endCxn id="28" idx="0"/>
            </p:cNvCxnSpPr>
            <p:nvPr/>
          </p:nvCxnSpPr>
          <p:spPr bwMode="auto">
            <a:xfrm rot="16200000" flipH="1">
              <a:off x="4805444" y="4903303"/>
              <a:ext cx="394884" cy="1096000"/>
            </a:xfrm>
            <a:prstGeom prst="bentConnector3">
              <a:avLst>
                <a:gd name="adj1" fmla="val 70284"/>
              </a:avLst>
            </a:prstGeom>
            <a:solidFill>
              <a:schemeClr val="accent1"/>
            </a:solidFill>
            <a:ln w="12700" cap="flat" cmpd="sng" algn="ctr">
              <a:solidFill>
                <a:schemeClr val="tx1"/>
              </a:solidFill>
              <a:prstDash val="solid"/>
              <a:round/>
              <a:headEnd type="none" w="med" len="med"/>
              <a:tailEnd type="triangle"/>
            </a:ln>
            <a:effectLst/>
          </p:spPr>
        </p:cxnSp>
        <p:cxnSp>
          <p:nvCxnSpPr>
            <p:cNvPr id="114" name="肘形连接符 113"/>
            <p:cNvCxnSpPr>
              <a:stCxn id="88" idx="2"/>
              <a:endCxn id="28" idx="0"/>
            </p:cNvCxnSpPr>
            <p:nvPr/>
          </p:nvCxnSpPr>
          <p:spPr bwMode="auto">
            <a:xfrm rot="5400000">
              <a:off x="6084220" y="4872430"/>
              <a:ext cx="242981" cy="1309649"/>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grpSp>
      <p:sp>
        <p:nvSpPr>
          <p:cNvPr id="24" name="圆角矩形 23"/>
          <p:cNvSpPr/>
          <p:nvPr/>
        </p:nvSpPr>
        <p:spPr bwMode="auto">
          <a:xfrm>
            <a:off x="7684240" y="1212609"/>
            <a:ext cx="1447665" cy="36279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en-US" altLang="zh-CN" sz="1600" kern="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Required</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圆角矩形 29"/>
          <p:cNvSpPr/>
          <p:nvPr/>
        </p:nvSpPr>
        <p:spPr bwMode="auto">
          <a:xfrm>
            <a:off x="7684240" y="1662052"/>
            <a:ext cx="1447665" cy="36279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Optional</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 name="直接箭头连接符 2"/>
          <p:cNvCxnSpPr>
            <a:stCxn id="26" idx="2"/>
            <a:endCxn id="27" idx="0"/>
          </p:cNvCxnSpPr>
          <p:nvPr/>
        </p:nvCxnSpPr>
        <p:spPr bwMode="auto">
          <a:xfrm flipH="1">
            <a:off x="5335064" y="1905932"/>
            <a:ext cx="1" cy="2106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 name="直接箭头连接符 5"/>
          <p:cNvCxnSpPr>
            <a:stCxn id="27" idx="2"/>
            <a:endCxn id="58" idx="0"/>
          </p:cNvCxnSpPr>
          <p:nvPr/>
        </p:nvCxnSpPr>
        <p:spPr bwMode="auto">
          <a:xfrm flipH="1">
            <a:off x="5335063" y="2425428"/>
            <a:ext cx="1" cy="21068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8" name="直接箭头连接符 7"/>
          <p:cNvCxnSpPr>
            <a:stCxn id="25" idx="2"/>
            <a:endCxn id="26" idx="0"/>
          </p:cNvCxnSpPr>
          <p:nvPr/>
        </p:nvCxnSpPr>
        <p:spPr bwMode="auto">
          <a:xfrm>
            <a:off x="5329058" y="1393649"/>
            <a:ext cx="6007" cy="20347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1" name="直接箭头连接符 10"/>
          <p:cNvCxnSpPr>
            <a:stCxn id="58" idx="2"/>
            <a:endCxn id="69" idx="0"/>
          </p:cNvCxnSpPr>
          <p:nvPr/>
        </p:nvCxnSpPr>
        <p:spPr bwMode="auto">
          <a:xfrm>
            <a:off x="5335063" y="2944925"/>
            <a:ext cx="699" cy="19980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3" name="直接箭头连接符 12"/>
          <p:cNvCxnSpPr>
            <a:stCxn id="69" idx="2"/>
            <a:endCxn id="71" idx="0"/>
          </p:cNvCxnSpPr>
          <p:nvPr/>
        </p:nvCxnSpPr>
        <p:spPr bwMode="auto">
          <a:xfrm flipH="1">
            <a:off x="5335063" y="3453541"/>
            <a:ext cx="699" cy="22156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7" name="直接箭头连接符 16"/>
          <p:cNvCxnSpPr>
            <a:stCxn id="74" idx="2"/>
            <a:endCxn id="88" idx="0"/>
          </p:cNvCxnSpPr>
          <p:nvPr/>
        </p:nvCxnSpPr>
        <p:spPr bwMode="auto">
          <a:xfrm>
            <a:off x="6746833" y="4703222"/>
            <a:ext cx="0" cy="21068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44488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HyperSnap </a:t>
            </a:r>
          </a:p>
          <a:p>
            <a:r>
              <a:rPr lang="en-US"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HyperClone </a:t>
            </a:r>
          </a:p>
          <a:p>
            <a:r>
              <a:rPr lang="en-US"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rPr>
              <a:t>HyperReplication </a:t>
            </a:r>
          </a:p>
          <a:p>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HyperMetro</a:t>
            </a:r>
            <a:endParaRPr lang="en-US" altLang="zh-CN" dirty="0" smtClean="0">
              <a:solidFill>
                <a:schemeClr val="bg1">
                  <a:lumMod val="50000"/>
                </a:schemeClr>
              </a:solidFill>
              <a:latin typeface="Huawei Sans" panose="020C0503030203020204" pitchFamily="34" charset="0"/>
              <a:ea typeface="方正兰亭黑简体" panose="02000000000000000000" pitchFamily="2" charset="-122"/>
              <a:sym typeface="Huawei Sans" panose="020C0503030203020204" pitchFamily="34" charset="0"/>
            </a:endParaRPr>
          </a:p>
          <a:p>
            <a:pPr marL="0" indent="0">
              <a:buNone/>
            </a:pP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900813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en-US" dirty="0" smtClean="0">
                <a:sym typeface="Huawei Sans" panose="020C0503030203020204" pitchFamily="34" charset="0"/>
              </a:rPr>
              <a:t>Overview</a:t>
            </a:r>
            <a:endParaRPr lang="en-US" altLang="zh-CN" dirty="0">
              <a:sym typeface="Huawei Sans" panose="020C0503030203020204" pitchFamily="34" charset="0"/>
            </a:endParaRPr>
          </a:p>
        </p:txBody>
      </p:sp>
      <p:sp>
        <p:nvSpPr>
          <p:cNvPr id="2" name="文本占位符 1"/>
          <p:cNvSpPr>
            <a:spLocks noGrp="1"/>
          </p:cNvSpPr>
          <p:nvPr>
            <p:ph type="body" sz="quarter" idx="10"/>
          </p:nvPr>
        </p:nvSpPr>
        <p:spPr/>
        <p:txBody>
          <a:bodyPr wrap="square">
            <a:noAutofit/>
          </a:bodyPr>
          <a:lstStyle/>
          <a:p>
            <a:r>
              <a:rPr lang="en-US" dirty="0" smtClean="0">
                <a:sym typeface="Huawei Sans" panose="020C0503030203020204" pitchFamily="34" charset="0"/>
              </a:rPr>
              <a:t>HyperMetro is also called an active-active feature. Two data centers are backups for each other in the running status.</a:t>
            </a:r>
            <a:endParaRPr lang="en-US" altLang="zh-CN" dirty="0" smtClean="0">
              <a:sym typeface="Huawei Sans" panose="020C0503030203020204" pitchFamily="34" charset="0"/>
            </a:endParaRPr>
          </a:p>
          <a:p>
            <a:r>
              <a:rPr lang="en-US" dirty="0" smtClean="0">
                <a:sym typeface="Huawei Sans" panose="020C0503030203020204" pitchFamily="34" charset="0"/>
              </a:rPr>
              <a:t>If a device is faulty in a data center or if the entire center is faulty, the other data center will automatically take over services, solving the switchover problems of traditional DR centers. This ensures high data reliability and service continuity, and improves the resource utilization of the storage system.</a:t>
            </a:r>
            <a:endParaRPr lang="en-US" altLang="zh-CN" dirty="0">
              <a:sym typeface="Huawei Sans" panose="020C0503030203020204" pitchFamily="34" charset="0"/>
            </a:endParaRPr>
          </a:p>
        </p:txBody>
      </p:sp>
    </p:spTree>
    <p:extLst>
      <p:ext uri="{BB962C8B-B14F-4D97-AF65-F5344CB8AC3E}">
        <p14:creationId xmlns:p14="http://schemas.microsoft.com/office/powerpoint/2010/main" val="277260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wrap="square">
            <a:noAutofit/>
          </a:bodyPr>
          <a:lstStyle/>
          <a:p>
            <a:r>
              <a:rPr lang="en-US" b="1" dirty="0" smtClean="0">
                <a:sym typeface="Huawei Sans" panose="020C0503030203020204" pitchFamily="34" charset="0"/>
              </a:rPr>
              <a:t>HyperSnap </a:t>
            </a:r>
          </a:p>
          <a:p>
            <a:r>
              <a:rPr lang="en-US" dirty="0" smtClean="0">
                <a:solidFill>
                  <a:schemeClr val="bg1">
                    <a:lumMod val="50000"/>
                  </a:schemeClr>
                </a:solidFill>
                <a:sym typeface="Huawei Sans" panose="020C0503030203020204" pitchFamily="34" charset="0"/>
              </a:rPr>
              <a:t>HyperClone </a:t>
            </a:r>
          </a:p>
          <a:p>
            <a:r>
              <a:rPr lang="en-US" dirty="0" smtClean="0">
                <a:solidFill>
                  <a:schemeClr val="bg1">
                    <a:lumMod val="50000"/>
                  </a:schemeClr>
                </a:solidFill>
                <a:sym typeface="Huawei Sans" panose="020C0503030203020204" pitchFamily="34" charset="0"/>
              </a:rPr>
              <a:t>HyperReplication</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HyperMetro</a:t>
            </a:r>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3155023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Working Principles of HyperMetro</a:t>
            </a:r>
            <a:endParaRPr lang="en-US" dirty="0">
              <a:sym typeface="Huawei Sans" panose="020C0503030203020204" pitchFamily="34" charset="0"/>
            </a:endParaRPr>
          </a:p>
        </p:txBody>
      </p:sp>
      <p:grpSp>
        <p:nvGrpSpPr>
          <p:cNvPr id="222" name="组合 221"/>
          <p:cNvGrpSpPr/>
          <p:nvPr/>
        </p:nvGrpSpPr>
        <p:grpSpPr>
          <a:xfrm>
            <a:off x="862915" y="984337"/>
            <a:ext cx="8229600" cy="5063382"/>
            <a:chOff x="1967318" y="1357239"/>
            <a:chExt cx="8229600" cy="5063382"/>
          </a:xfrm>
        </p:grpSpPr>
        <p:grpSp>
          <p:nvGrpSpPr>
            <p:cNvPr id="223" name="组合 672"/>
            <p:cNvGrpSpPr>
              <a:grpSpLocks/>
            </p:cNvGrpSpPr>
            <p:nvPr/>
          </p:nvGrpSpPr>
          <p:grpSpPr bwMode="auto">
            <a:xfrm>
              <a:off x="2979366" y="4427141"/>
              <a:ext cx="1085718" cy="346738"/>
              <a:chOff x="8113713" y="876300"/>
              <a:chExt cx="1022350" cy="338138"/>
            </a:xfrm>
          </p:grpSpPr>
          <p:sp>
            <p:nvSpPr>
              <p:cNvPr id="346" name="Freeform 432"/>
              <p:cNvSpPr>
                <a:spLocks/>
              </p:cNvSpPr>
              <p:nvPr/>
            </p:nvSpPr>
            <p:spPr bwMode="auto">
              <a:xfrm>
                <a:off x="8113713" y="938213"/>
                <a:ext cx="1022350" cy="254000"/>
              </a:xfrm>
              <a:custGeom>
                <a:avLst/>
                <a:gdLst>
                  <a:gd name="T0" fmla="*/ 2147483647 w 2173"/>
                  <a:gd name="T1" fmla="*/ 2147483647 h 538"/>
                  <a:gd name="T2" fmla="*/ 2147483647 w 2173"/>
                  <a:gd name="T3" fmla="*/ 2147483647 h 538"/>
                  <a:gd name="T4" fmla="*/ 2147483647 w 2173"/>
                  <a:gd name="T5" fmla="*/ 2147483647 h 538"/>
                  <a:gd name="T6" fmla="*/ 2147483647 w 2173"/>
                  <a:gd name="T7" fmla="*/ 2147483647 h 538"/>
                  <a:gd name="T8" fmla="*/ 2147483647 w 2173"/>
                  <a:gd name="T9" fmla="*/ 2147483647 h 538"/>
                  <a:gd name="T10" fmla="*/ 2147483647 w 2173"/>
                  <a:gd name="T11" fmla="*/ 2147483647 h 538"/>
                  <a:gd name="T12" fmla="*/ 2147483647 w 2173"/>
                  <a:gd name="T13" fmla="*/ 2147483647 h 538"/>
                  <a:gd name="T14" fmla="*/ 2147483647 w 2173"/>
                  <a:gd name="T15" fmla="*/ 2147483647 h 538"/>
                  <a:gd name="T16" fmla="*/ 2147483647 w 2173"/>
                  <a:gd name="T17" fmla="*/ 2147483647 h 538"/>
                  <a:gd name="T18" fmla="*/ 2147483647 w 2173"/>
                  <a:gd name="T19" fmla="*/ 2147483647 h 538"/>
                  <a:gd name="T20" fmla="*/ 2147483647 w 2173"/>
                  <a:gd name="T21" fmla="*/ 2147483647 h 538"/>
                  <a:gd name="T22" fmla="*/ 2147483647 w 2173"/>
                  <a:gd name="T23" fmla="*/ 2147483647 h 538"/>
                  <a:gd name="T24" fmla="*/ 0 w 2173"/>
                  <a:gd name="T25" fmla="*/ 2147483647 h 538"/>
                  <a:gd name="T26" fmla="*/ 0 w 2173"/>
                  <a:gd name="T27" fmla="*/ 0 h 538"/>
                  <a:gd name="T28" fmla="*/ 2147483647 w 2173"/>
                  <a:gd name="T29" fmla="*/ 0 h 538"/>
                  <a:gd name="T30" fmla="*/ 2147483647 w 2173"/>
                  <a:gd name="T31" fmla="*/ 2147483647 h 5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3"/>
                  <a:gd name="T49" fmla="*/ 0 h 538"/>
                  <a:gd name="T50" fmla="*/ 2173 w 2173"/>
                  <a:gd name="T51" fmla="*/ 538 h 5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3" h="538">
                    <a:moveTo>
                      <a:pt x="2173" y="538"/>
                    </a:moveTo>
                    <a:lnTo>
                      <a:pt x="2173" y="538"/>
                    </a:lnTo>
                    <a:lnTo>
                      <a:pt x="1595" y="538"/>
                    </a:lnTo>
                    <a:cubicBezTo>
                      <a:pt x="1584" y="538"/>
                      <a:pt x="1575" y="529"/>
                      <a:pt x="1575" y="518"/>
                    </a:cubicBezTo>
                    <a:cubicBezTo>
                      <a:pt x="1575" y="507"/>
                      <a:pt x="1584" y="498"/>
                      <a:pt x="1595" y="498"/>
                    </a:cubicBezTo>
                    <a:lnTo>
                      <a:pt x="2133" y="498"/>
                    </a:lnTo>
                    <a:lnTo>
                      <a:pt x="2133" y="40"/>
                    </a:lnTo>
                    <a:lnTo>
                      <a:pt x="40" y="40"/>
                    </a:lnTo>
                    <a:lnTo>
                      <a:pt x="40" y="498"/>
                    </a:lnTo>
                    <a:lnTo>
                      <a:pt x="1382" y="498"/>
                    </a:lnTo>
                    <a:cubicBezTo>
                      <a:pt x="1393" y="498"/>
                      <a:pt x="1402" y="507"/>
                      <a:pt x="1402" y="518"/>
                    </a:cubicBezTo>
                    <a:cubicBezTo>
                      <a:pt x="1402" y="529"/>
                      <a:pt x="1393" y="538"/>
                      <a:pt x="1382" y="538"/>
                    </a:cubicBezTo>
                    <a:lnTo>
                      <a:pt x="0" y="538"/>
                    </a:lnTo>
                    <a:lnTo>
                      <a:pt x="0" y="0"/>
                    </a:lnTo>
                    <a:lnTo>
                      <a:pt x="2173" y="0"/>
                    </a:lnTo>
                    <a:lnTo>
                      <a:pt x="2173" y="53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Freeform 433"/>
              <p:cNvSpPr>
                <a:spLocks/>
              </p:cNvSpPr>
              <p:nvPr/>
            </p:nvSpPr>
            <p:spPr bwMode="auto">
              <a:xfrm>
                <a:off x="8113713" y="915988"/>
                <a:ext cx="1022350" cy="33338"/>
              </a:xfrm>
              <a:custGeom>
                <a:avLst/>
                <a:gdLst>
                  <a:gd name="T0" fmla="*/ 2147483647 w 2172"/>
                  <a:gd name="T1" fmla="*/ 2147483647 h 71"/>
                  <a:gd name="T2" fmla="*/ 2147483647 w 2172"/>
                  <a:gd name="T3" fmla="*/ 2147483647 h 71"/>
                  <a:gd name="T4" fmla="*/ 2147483647 w 2172"/>
                  <a:gd name="T5" fmla="*/ 2147483647 h 71"/>
                  <a:gd name="T6" fmla="*/ 2147483647 w 2172"/>
                  <a:gd name="T7" fmla="*/ 2147483647 h 71"/>
                  <a:gd name="T8" fmla="*/ 2147483647 w 2172"/>
                  <a:gd name="T9" fmla="*/ 2147483647 h 71"/>
                  <a:gd name="T10" fmla="*/ 0 w 2172"/>
                  <a:gd name="T11" fmla="*/ 2147483647 h 71"/>
                  <a:gd name="T12" fmla="*/ 2147483647 w 2172"/>
                  <a:gd name="T13" fmla="*/ 0 h 71"/>
                  <a:gd name="T14" fmla="*/ 2147483647 w 2172"/>
                  <a:gd name="T15" fmla="*/ 0 h 71"/>
                  <a:gd name="T16" fmla="*/ 2147483647 w 2172"/>
                  <a:gd name="T17" fmla="*/ 2147483647 h 71"/>
                  <a:gd name="T18" fmla="*/ 2147483647 w 2172"/>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2"/>
                  <a:gd name="T31" fmla="*/ 0 h 71"/>
                  <a:gd name="T32" fmla="*/ 2172 w 217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2" h="71">
                    <a:moveTo>
                      <a:pt x="2156" y="71"/>
                    </a:moveTo>
                    <a:lnTo>
                      <a:pt x="2156" y="71"/>
                    </a:lnTo>
                    <a:lnTo>
                      <a:pt x="2097" y="27"/>
                    </a:lnTo>
                    <a:lnTo>
                      <a:pt x="74" y="27"/>
                    </a:lnTo>
                    <a:lnTo>
                      <a:pt x="16" y="70"/>
                    </a:lnTo>
                    <a:lnTo>
                      <a:pt x="0" y="49"/>
                    </a:lnTo>
                    <a:lnTo>
                      <a:pt x="65" y="0"/>
                    </a:lnTo>
                    <a:lnTo>
                      <a:pt x="2106" y="0"/>
                    </a:lnTo>
                    <a:lnTo>
                      <a:pt x="2172" y="50"/>
                    </a:lnTo>
                    <a:lnTo>
                      <a:pt x="2156"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8" name="Freeform 434"/>
              <p:cNvSpPr>
                <a:spLocks/>
              </p:cNvSpPr>
              <p:nvPr/>
            </p:nvSpPr>
            <p:spPr bwMode="auto">
              <a:xfrm>
                <a:off x="8218488" y="876300"/>
                <a:ext cx="830263" cy="52388"/>
              </a:xfrm>
              <a:custGeom>
                <a:avLst/>
                <a:gdLst>
                  <a:gd name="T0" fmla="*/ 2147483647 w 1762"/>
                  <a:gd name="T1" fmla="*/ 2147483647 h 111"/>
                  <a:gd name="T2" fmla="*/ 2147483647 w 1762"/>
                  <a:gd name="T3" fmla="*/ 2147483647 h 111"/>
                  <a:gd name="T4" fmla="*/ 0 w 1762"/>
                  <a:gd name="T5" fmla="*/ 2147483647 h 111"/>
                  <a:gd name="T6" fmla="*/ 2147483647 w 1762"/>
                  <a:gd name="T7" fmla="*/ 0 h 111"/>
                  <a:gd name="T8" fmla="*/ 2147483647 w 1762"/>
                  <a:gd name="T9" fmla="*/ 2147483647 h 111"/>
                  <a:gd name="T10" fmla="*/ 2147483647 w 1762"/>
                  <a:gd name="T11" fmla="*/ 2147483647 h 111"/>
                  <a:gd name="T12" fmla="*/ 2147483647 w 1762"/>
                  <a:gd name="T13" fmla="*/ 2147483647 h 111"/>
                  <a:gd name="T14" fmla="*/ 2147483647 w 1762"/>
                  <a:gd name="T15" fmla="*/ 2147483647 h 111"/>
                  <a:gd name="T16" fmla="*/ 2147483647 w 1762"/>
                  <a:gd name="T17" fmla="*/ 2147483647 h 111"/>
                  <a:gd name="T18" fmla="*/ 2147483647 w 1762"/>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2"/>
                  <a:gd name="T31" fmla="*/ 0 h 111"/>
                  <a:gd name="T32" fmla="*/ 1762 w 1762"/>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2" h="111">
                    <a:moveTo>
                      <a:pt x="11" y="111"/>
                    </a:moveTo>
                    <a:lnTo>
                      <a:pt x="11" y="111"/>
                    </a:lnTo>
                    <a:lnTo>
                      <a:pt x="0" y="87"/>
                    </a:lnTo>
                    <a:lnTo>
                      <a:pt x="194" y="0"/>
                    </a:lnTo>
                    <a:lnTo>
                      <a:pt x="1586" y="1"/>
                    </a:lnTo>
                    <a:lnTo>
                      <a:pt x="1762" y="87"/>
                    </a:lnTo>
                    <a:lnTo>
                      <a:pt x="1751" y="111"/>
                    </a:lnTo>
                    <a:lnTo>
                      <a:pt x="1579" y="28"/>
                    </a:lnTo>
                    <a:lnTo>
                      <a:pt x="199" y="26"/>
                    </a:lnTo>
                    <a:lnTo>
                      <a:pt x="11" y="1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Freeform 435"/>
              <p:cNvSpPr>
                <a:spLocks/>
              </p:cNvSpPr>
              <p:nvPr/>
            </p:nvSpPr>
            <p:spPr bwMode="auto">
              <a:xfrm>
                <a:off x="8174038"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0" name="Freeform 436"/>
              <p:cNvSpPr>
                <a:spLocks/>
              </p:cNvSpPr>
              <p:nvPr/>
            </p:nvSpPr>
            <p:spPr bwMode="auto">
              <a:xfrm>
                <a:off x="9064625"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1" name="Freeform 437"/>
              <p:cNvSpPr>
                <a:spLocks/>
              </p:cNvSpPr>
              <p:nvPr/>
            </p:nvSpPr>
            <p:spPr bwMode="auto">
              <a:xfrm>
                <a:off x="8121650" y="1065213"/>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3"/>
                      <a:pt x="3" y="0"/>
                      <a:pt x="5" y="0"/>
                    </a:cubicBezTo>
                    <a:lnTo>
                      <a:pt x="125" y="0"/>
                    </a:lnTo>
                    <a:cubicBezTo>
                      <a:pt x="128" y="0"/>
                      <a:pt x="130" y="3"/>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2" name="Freeform 438"/>
              <p:cNvSpPr>
                <a:spLocks/>
              </p:cNvSpPr>
              <p:nvPr/>
            </p:nvSpPr>
            <p:spPr bwMode="auto">
              <a:xfrm>
                <a:off x="812165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3" name="Freeform 439"/>
              <p:cNvSpPr>
                <a:spLocks/>
              </p:cNvSpPr>
              <p:nvPr/>
            </p:nvSpPr>
            <p:spPr bwMode="auto">
              <a:xfrm>
                <a:off x="8121650" y="110807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4" name="Freeform 440"/>
              <p:cNvSpPr>
                <a:spLocks/>
              </p:cNvSpPr>
              <p:nvPr/>
            </p:nvSpPr>
            <p:spPr bwMode="auto">
              <a:xfrm>
                <a:off x="906780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5" name="Freeform 441"/>
              <p:cNvSpPr>
                <a:spLocks/>
              </p:cNvSpPr>
              <p:nvPr/>
            </p:nvSpPr>
            <p:spPr bwMode="auto">
              <a:xfrm>
                <a:off x="9067800" y="108902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6" name="Freeform 442"/>
              <p:cNvSpPr>
                <a:spLocks/>
              </p:cNvSpPr>
              <p:nvPr/>
            </p:nvSpPr>
            <p:spPr bwMode="auto">
              <a:xfrm>
                <a:off x="9088438" y="10287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7" name="Freeform 443"/>
              <p:cNvSpPr>
                <a:spLocks/>
              </p:cNvSpPr>
              <p:nvPr/>
            </p:nvSpPr>
            <p:spPr bwMode="auto">
              <a:xfrm>
                <a:off x="9088438" y="10033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8" name="Freeform 444"/>
              <p:cNvSpPr>
                <a:spLocks/>
              </p:cNvSpPr>
              <p:nvPr/>
            </p:nvSpPr>
            <p:spPr bwMode="auto">
              <a:xfrm>
                <a:off x="9086850" y="1055688"/>
                <a:ext cx="22225" cy="22225"/>
              </a:xfrm>
              <a:custGeom>
                <a:avLst/>
                <a:gdLst>
                  <a:gd name="T0" fmla="*/ 2147483647 w 47"/>
                  <a:gd name="T1" fmla="*/ 2147483647 h 47"/>
                  <a:gd name="T2" fmla="*/ 2147483647 w 47"/>
                  <a:gd name="T3" fmla="*/ 2147483647 h 47"/>
                  <a:gd name="T4" fmla="*/ 0 w 47"/>
                  <a:gd name="T5" fmla="*/ 2147483647 h 47"/>
                  <a:gd name="T6" fmla="*/ 0 w 47"/>
                  <a:gd name="T7" fmla="*/ 0 h 47"/>
                  <a:gd name="T8" fmla="*/ 2147483647 w 47"/>
                  <a:gd name="T9" fmla="*/ 0 h 47"/>
                  <a:gd name="T10" fmla="*/ 2147483647 w 47"/>
                  <a:gd name="T11" fmla="*/ 2147483647 h 47"/>
                  <a:gd name="T12" fmla="*/ 0 60000 65536"/>
                  <a:gd name="T13" fmla="*/ 0 60000 65536"/>
                  <a:gd name="T14" fmla="*/ 0 60000 65536"/>
                  <a:gd name="T15" fmla="*/ 0 60000 65536"/>
                  <a:gd name="T16" fmla="*/ 0 60000 65536"/>
                  <a:gd name="T17" fmla="*/ 0 60000 65536"/>
                  <a:gd name="T18" fmla="*/ 0 w 47"/>
                  <a:gd name="T19" fmla="*/ 0 h 47"/>
                  <a:gd name="T20" fmla="*/ 47 w 4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7" h="47">
                    <a:moveTo>
                      <a:pt x="47" y="47"/>
                    </a:moveTo>
                    <a:lnTo>
                      <a:pt x="47" y="47"/>
                    </a:lnTo>
                    <a:lnTo>
                      <a:pt x="0" y="47"/>
                    </a:lnTo>
                    <a:lnTo>
                      <a:pt x="0" y="0"/>
                    </a:lnTo>
                    <a:lnTo>
                      <a:pt x="47" y="0"/>
                    </a:lnTo>
                    <a:lnTo>
                      <a:pt x="47" y="4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9" name="Freeform 445"/>
              <p:cNvSpPr>
                <a:spLocks/>
              </p:cNvSpPr>
              <p:nvPr/>
            </p:nvSpPr>
            <p:spPr bwMode="auto">
              <a:xfrm>
                <a:off x="814070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0 h 9"/>
                  <a:gd name="T8" fmla="*/ 2147483647 w 8"/>
                  <a:gd name="T9" fmla="*/ 0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4"/>
                    </a:moveTo>
                    <a:lnTo>
                      <a:pt x="2" y="4"/>
                    </a:lnTo>
                    <a:lnTo>
                      <a:pt x="6" y="4"/>
                    </a:lnTo>
                    <a:lnTo>
                      <a:pt x="6" y="0"/>
                    </a:lnTo>
                    <a:lnTo>
                      <a:pt x="8" y="0"/>
                    </a:lnTo>
                    <a:lnTo>
                      <a:pt x="8" y="9"/>
                    </a:lnTo>
                    <a:lnTo>
                      <a:pt x="6" y="9"/>
                    </a:lnTo>
                    <a:lnTo>
                      <a:pt x="6" y="5"/>
                    </a:lnTo>
                    <a:lnTo>
                      <a:pt x="2" y="5"/>
                    </a:lnTo>
                    <a:lnTo>
                      <a:pt x="2" y="9"/>
                    </a:lnTo>
                    <a:lnTo>
                      <a:pt x="0" y="9"/>
                    </a:lnTo>
                    <a:lnTo>
                      <a:pt x="0" y="0"/>
                    </a:lnTo>
                    <a:lnTo>
                      <a:pt x="2" y="0"/>
                    </a:lnTo>
                    <a:lnTo>
                      <a:pt x="2"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0" name="Freeform 446"/>
              <p:cNvSpPr>
                <a:spLocks/>
              </p:cNvSpPr>
              <p:nvPr/>
            </p:nvSpPr>
            <p:spPr bwMode="auto">
              <a:xfrm>
                <a:off x="8145463"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0 h 9"/>
                  <a:gd name="T10" fmla="*/ 2147483647 w 8"/>
                  <a:gd name="T11" fmla="*/ 0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5"/>
                    </a:moveTo>
                    <a:lnTo>
                      <a:pt x="2" y="5"/>
                    </a:lnTo>
                    <a:cubicBezTo>
                      <a:pt x="2" y="7"/>
                      <a:pt x="3" y="7"/>
                      <a:pt x="4" y="7"/>
                    </a:cubicBezTo>
                    <a:cubicBezTo>
                      <a:pt x="6" y="7"/>
                      <a:pt x="6" y="7"/>
                      <a:pt x="6" y="5"/>
                    </a:cubicBezTo>
                    <a:lnTo>
                      <a:pt x="6" y="0"/>
                    </a:lnTo>
                    <a:lnTo>
                      <a:pt x="8" y="0"/>
                    </a:lnTo>
                    <a:lnTo>
                      <a:pt x="8" y="5"/>
                    </a:lnTo>
                    <a:cubicBezTo>
                      <a:pt x="8" y="6"/>
                      <a:pt x="8" y="7"/>
                      <a:pt x="8" y="8"/>
                    </a:cubicBezTo>
                    <a:cubicBezTo>
                      <a:pt x="7" y="8"/>
                      <a:pt x="6" y="9"/>
                      <a:pt x="4" y="9"/>
                    </a:cubicBezTo>
                    <a:cubicBezTo>
                      <a:pt x="3" y="9"/>
                      <a:pt x="2" y="8"/>
                      <a:pt x="1" y="8"/>
                    </a:cubicBezTo>
                    <a:cubicBezTo>
                      <a:pt x="0" y="7"/>
                      <a:pt x="0" y="6"/>
                      <a:pt x="0" y="5"/>
                    </a:cubicBezTo>
                    <a:lnTo>
                      <a:pt x="0" y="0"/>
                    </a:lnTo>
                    <a:lnTo>
                      <a:pt x="2" y="0"/>
                    </a:lnTo>
                    <a:lnTo>
                      <a:pt x="2"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1" name="Freeform 447"/>
              <p:cNvSpPr>
                <a:spLocks noEditPoints="1"/>
              </p:cNvSpPr>
              <p:nvPr/>
            </p:nvSpPr>
            <p:spPr bwMode="auto">
              <a:xfrm>
                <a:off x="8150225" y="1154113"/>
                <a:ext cx="3175" cy="4763"/>
              </a:xfrm>
              <a:custGeom>
                <a:avLst/>
                <a:gdLst>
                  <a:gd name="T0" fmla="*/ 2147483647 w 10"/>
                  <a:gd name="T1" fmla="*/ 0 h 9"/>
                  <a:gd name="T2" fmla="*/ 2147483647 w 10"/>
                  <a:gd name="T3" fmla="*/ 0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0 w 10"/>
                  <a:gd name="T15" fmla="*/ 2147483647 h 9"/>
                  <a:gd name="T16" fmla="*/ 2147483647 w 10"/>
                  <a:gd name="T17" fmla="*/ 0 h 9"/>
                  <a:gd name="T18" fmla="*/ 2147483647 w 10"/>
                  <a:gd name="T19" fmla="*/ 0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
                  <a:gd name="T47" fmla="*/ 10 w 10"/>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
                    <a:moveTo>
                      <a:pt x="6" y="0"/>
                    </a:moveTo>
                    <a:lnTo>
                      <a:pt x="6" y="0"/>
                    </a:lnTo>
                    <a:lnTo>
                      <a:pt x="10" y="9"/>
                    </a:lnTo>
                    <a:lnTo>
                      <a:pt x="8" y="9"/>
                    </a:lnTo>
                    <a:lnTo>
                      <a:pt x="7" y="7"/>
                    </a:lnTo>
                    <a:lnTo>
                      <a:pt x="3" y="7"/>
                    </a:lnTo>
                    <a:lnTo>
                      <a:pt x="3" y="9"/>
                    </a:lnTo>
                    <a:lnTo>
                      <a:pt x="0" y="9"/>
                    </a:lnTo>
                    <a:lnTo>
                      <a:pt x="4" y="0"/>
                    </a:lnTo>
                    <a:lnTo>
                      <a:pt x="6" y="0"/>
                    </a:lnTo>
                    <a:close/>
                    <a:moveTo>
                      <a:pt x="4" y="5"/>
                    </a:moveTo>
                    <a:lnTo>
                      <a:pt x="4" y="5"/>
                    </a:lnTo>
                    <a:lnTo>
                      <a:pt x="7" y="5"/>
                    </a:lnTo>
                    <a:lnTo>
                      <a:pt x="5" y="2"/>
                    </a:lnTo>
                    <a:lnTo>
                      <a:pt x="4"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2" name="Freeform 448"/>
              <p:cNvSpPr>
                <a:spLocks/>
              </p:cNvSpPr>
              <p:nvPr/>
            </p:nvSpPr>
            <p:spPr bwMode="auto">
              <a:xfrm>
                <a:off x="8153400" y="1154113"/>
                <a:ext cx="6350" cy="4763"/>
              </a:xfrm>
              <a:custGeom>
                <a:avLst/>
                <a:gdLst>
                  <a:gd name="T0" fmla="*/ 2147483647 w 14"/>
                  <a:gd name="T1" fmla="*/ 0 h 9"/>
                  <a:gd name="T2" fmla="*/ 2147483647 w 14"/>
                  <a:gd name="T3" fmla="*/ 0 h 9"/>
                  <a:gd name="T4" fmla="*/ 2147483647 w 14"/>
                  <a:gd name="T5" fmla="*/ 2147483647 h 9"/>
                  <a:gd name="T6" fmla="*/ 2147483647 w 14"/>
                  <a:gd name="T7" fmla="*/ 0 h 9"/>
                  <a:gd name="T8" fmla="*/ 2147483647 w 14"/>
                  <a:gd name="T9" fmla="*/ 0 h 9"/>
                  <a:gd name="T10" fmla="*/ 2147483647 w 14"/>
                  <a:gd name="T11" fmla="*/ 2147483647 h 9"/>
                  <a:gd name="T12" fmla="*/ 2147483647 w 14"/>
                  <a:gd name="T13" fmla="*/ 0 h 9"/>
                  <a:gd name="T14" fmla="*/ 2147483647 w 14"/>
                  <a:gd name="T15" fmla="*/ 0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0 w 14"/>
                  <a:gd name="T27" fmla="*/ 0 h 9"/>
                  <a:gd name="T28" fmla="*/ 2147483647 w 14"/>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9"/>
                  <a:gd name="T47" fmla="*/ 14 w 1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9">
                    <a:moveTo>
                      <a:pt x="2" y="0"/>
                    </a:moveTo>
                    <a:lnTo>
                      <a:pt x="2" y="0"/>
                    </a:lnTo>
                    <a:lnTo>
                      <a:pt x="4" y="7"/>
                    </a:lnTo>
                    <a:lnTo>
                      <a:pt x="6" y="0"/>
                    </a:lnTo>
                    <a:lnTo>
                      <a:pt x="8" y="0"/>
                    </a:lnTo>
                    <a:lnTo>
                      <a:pt x="10" y="7"/>
                    </a:lnTo>
                    <a:lnTo>
                      <a:pt x="12" y="0"/>
                    </a:lnTo>
                    <a:lnTo>
                      <a:pt x="14" y="0"/>
                    </a:lnTo>
                    <a:lnTo>
                      <a:pt x="11" y="9"/>
                    </a:lnTo>
                    <a:lnTo>
                      <a:pt x="9" y="9"/>
                    </a:lnTo>
                    <a:lnTo>
                      <a:pt x="7" y="2"/>
                    </a:lnTo>
                    <a:lnTo>
                      <a:pt x="5" y="9"/>
                    </a:lnTo>
                    <a:lnTo>
                      <a:pt x="3" y="9"/>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3" name="Freeform 449"/>
              <p:cNvSpPr>
                <a:spLocks/>
              </p:cNvSpPr>
              <p:nvPr/>
            </p:nvSpPr>
            <p:spPr bwMode="auto">
              <a:xfrm>
                <a:off x="815975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2147483647 w 8"/>
                  <a:gd name="T23" fmla="*/ 0 h 9"/>
                  <a:gd name="T24" fmla="*/ 2147483647 w 8"/>
                  <a:gd name="T25" fmla="*/ 0 h 9"/>
                  <a:gd name="T26" fmla="*/ 2147483647 w 8"/>
                  <a:gd name="T27" fmla="*/ 2147483647 h 9"/>
                  <a:gd name="T28" fmla="*/ 2147483647 w 8"/>
                  <a:gd name="T29" fmla="*/ 2147483647 h 9"/>
                  <a:gd name="T30" fmla="*/ 2147483647 w 8"/>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9"/>
                  <a:gd name="T50" fmla="*/ 8 w 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9">
                    <a:moveTo>
                      <a:pt x="2" y="4"/>
                    </a:moveTo>
                    <a:lnTo>
                      <a:pt x="2" y="4"/>
                    </a:lnTo>
                    <a:lnTo>
                      <a:pt x="8" y="4"/>
                    </a:lnTo>
                    <a:lnTo>
                      <a:pt x="8" y="5"/>
                    </a:lnTo>
                    <a:lnTo>
                      <a:pt x="2" y="5"/>
                    </a:lnTo>
                    <a:cubicBezTo>
                      <a:pt x="2" y="7"/>
                      <a:pt x="3" y="7"/>
                      <a:pt x="5" y="7"/>
                    </a:cubicBezTo>
                    <a:lnTo>
                      <a:pt x="8" y="7"/>
                    </a:lnTo>
                    <a:lnTo>
                      <a:pt x="8" y="9"/>
                    </a:lnTo>
                    <a:lnTo>
                      <a:pt x="5" y="9"/>
                    </a:lnTo>
                    <a:cubicBezTo>
                      <a:pt x="3" y="9"/>
                      <a:pt x="3" y="9"/>
                      <a:pt x="2" y="8"/>
                    </a:cubicBezTo>
                    <a:cubicBezTo>
                      <a:pt x="1" y="7"/>
                      <a:pt x="0" y="6"/>
                      <a:pt x="0" y="5"/>
                    </a:cubicBezTo>
                    <a:cubicBezTo>
                      <a:pt x="0" y="2"/>
                      <a:pt x="2" y="0"/>
                      <a:pt x="5" y="0"/>
                    </a:cubicBezTo>
                    <a:lnTo>
                      <a:pt x="8" y="0"/>
                    </a:lnTo>
                    <a:lnTo>
                      <a:pt x="8" y="2"/>
                    </a:lnTo>
                    <a:lnTo>
                      <a:pt x="5" y="2"/>
                    </a:lnTo>
                    <a:cubicBezTo>
                      <a:pt x="3" y="2"/>
                      <a:pt x="3" y="2"/>
                      <a:pt x="2"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4" name="Freeform 450"/>
              <p:cNvSpPr>
                <a:spLocks/>
              </p:cNvSpPr>
              <p:nvPr/>
            </p:nvSpPr>
            <p:spPr bwMode="auto">
              <a:xfrm>
                <a:off x="8164513" y="1154113"/>
                <a:ext cx="1588" cy="4763"/>
              </a:xfrm>
              <a:custGeom>
                <a:avLst/>
                <a:gdLst>
                  <a:gd name="T0" fmla="*/ 0 w 2"/>
                  <a:gd name="T1" fmla="*/ 0 h 9"/>
                  <a:gd name="T2" fmla="*/ 0 w 2"/>
                  <a:gd name="T3" fmla="*/ 0 h 9"/>
                  <a:gd name="T4" fmla="*/ 2147483647 w 2"/>
                  <a:gd name="T5" fmla="*/ 0 h 9"/>
                  <a:gd name="T6" fmla="*/ 2147483647 w 2"/>
                  <a:gd name="T7" fmla="*/ 2147483647 h 9"/>
                  <a:gd name="T8" fmla="*/ 0 w 2"/>
                  <a:gd name="T9" fmla="*/ 2147483647 h 9"/>
                  <a:gd name="T10" fmla="*/ 0 w 2"/>
                  <a:gd name="T11" fmla="*/ 0 h 9"/>
                  <a:gd name="T12" fmla="*/ 0 60000 65536"/>
                  <a:gd name="T13" fmla="*/ 0 60000 65536"/>
                  <a:gd name="T14" fmla="*/ 0 60000 65536"/>
                  <a:gd name="T15" fmla="*/ 0 60000 65536"/>
                  <a:gd name="T16" fmla="*/ 0 60000 65536"/>
                  <a:gd name="T17" fmla="*/ 0 60000 65536"/>
                  <a:gd name="T18" fmla="*/ 0 w 2"/>
                  <a:gd name="T19" fmla="*/ 0 h 9"/>
                  <a:gd name="T20" fmla="*/ 2 w 2"/>
                  <a:gd name="T21" fmla="*/ 9 h 9"/>
                </a:gdLst>
                <a:ahLst/>
                <a:cxnLst>
                  <a:cxn ang="T12">
                    <a:pos x="T0" y="T1"/>
                  </a:cxn>
                  <a:cxn ang="T13">
                    <a:pos x="T2" y="T3"/>
                  </a:cxn>
                  <a:cxn ang="T14">
                    <a:pos x="T4" y="T5"/>
                  </a:cxn>
                  <a:cxn ang="T15">
                    <a:pos x="T6" y="T7"/>
                  </a:cxn>
                  <a:cxn ang="T16">
                    <a:pos x="T8" y="T9"/>
                  </a:cxn>
                  <a:cxn ang="T17">
                    <a:pos x="T10" y="T11"/>
                  </a:cxn>
                </a:cxnLst>
                <a:rect l="T18" t="T19" r="T20" b="T21"/>
                <a:pathLst>
                  <a:path w="2" h="9">
                    <a:moveTo>
                      <a:pt x="0" y="0"/>
                    </a:moveTo>
                    <a:lnTo>
                      <a:pt x="0" y="0"/>
                    </a:lnTo>
                    <a:lnTo>
                      <a:pt x="2" y="0"/>
                    </a:lnTo>
                    <a:lnTo>
                      <a:pt x="2" y="9"/>
                    </a:lnTo>
                    <a:lnTo>
                      <a:pt x="0" y="9"/>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5" name="Freeform 451"/>
              <p:cNvSpPr>
                <a:spLocks/>
              </p:cNvSpPr>
              <p:nvPr/>
            </p:nvSpPr>
            <p:spPr bwMode="auto">
              <a:xfrm>
                <a:off x="8142288" y="1138238"/>
                <a:ext cx="9525" cy="11113"/>
              </a:xfrm>
              <a:custGeom>
                <a:avLst/>
                <a:gdLst>
                  <a:gd name="T0" fmla="*/ 2147483647 w 19"/>
                  <a:gd name="T1" fmla="*/ 2147483647 h 24"/>
                  <a:gd name="T2" fmla="*/ 2147483647 w 19"/>
                  <a:gd name="T3" fmla="*/ 2147483647 h 24"/>
                  <a:gd name="T4" fmla="*/ 2147483647 w 19"/>
                  <a:gd name="T5" fmla="*/ 2147483647 h 24"/>
                  <a:gd name="T6" fmla="*/ 2147483647 w 19"/>
                  <a:gd name="T7" fmla="*/ 2147483647 h 24"/>
                  <a:gd name="T8" fmla="*/ 2147483647 w 19"/>
                  <a:gd name="T9" fmla="*/ 2147483647 h 24"/>
                  <a:gd name="T10" fmla="*/ 2147483647 w 19"/>
                  <a:gd name="T11" fmla="*/ 2147483647 h 24"/>
                  <a:gd name="T12" fmla="*/ 2147483647 w 19"/>
                  <a:gd name="T13" fmla="*/ 0 h 24"/>
                  <a:gd name="T14" fmla="*/ 2147483647 w 19"/>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4"/>
                  <a:gd name="T26" fmla="*/ 19 w 1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4">
                    <a:moveTo>
                      <a:pt x="1" y="9"/>
                    </a:moveTo>
                    <a:lnTo>
                      <a:pt x="1" y="9"/>
                    </a:lnTo>
                    <a:cubicBezTo>
                      <a:pt x="1" y="12"/>
                      <a:pt x="3" y="14"/>
                      <a:pt x="3" y="14"/>
                    </a:cubicBezTo>
                    <a:cubicBezTo>
                      <a:pt x="7" y="18"/>
                      <a:pt x="17" y="22"/>
                      <a:pt x="19" y="23"/>
                    </a:cubicBezTo>
                    <a:cubicBezTo>
                      <a:pt x="19" y="23"/>
                      <a:pt x="19" y="24"/>
                      <a:pt x="19" y="23"/>
                    </a:cubicBezTo>
                    <a:cubicBezTo>
                      <a:pt x="19" y="23"/>
                      <a:pt x="19" y="23"/>
                      <a:pt x="19" y="23"/>
                    </a:cubicBezTo>
                    <a:cubicBezTo>
                      <a:pt x="13" y="10"/>
                      <a:pt x="5" y="0"/>
                      <a:pt x="5" y="0"/>
                    </a:cubicBezTo>
                    <a:cubicBezTo>
                      <a:pt x="5" y="0"/>
                      <a:pt x="0" y="4"/>
                      <a:pt x="1"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6" name="Freeform 452"/>
              <p:cNvSpPr>
                <a:spLocks/>
              </p:cNvSpPr>
              <p:nvPr/>
            </p:nvSpPr>
            <p:spPr bwMode="auto">
              <a:xfrm>
                <a:off x="8143875" y="1150938"/>
                <a:ext cx="7938" cy="3175"/>
              </a:xfrm>
              <a:custGeom>
                <a:avLst/>
                <a:gdLst>
                  <a:gd name="T0" fmla="*/ 0 w 17"/>
                  <a:gd name="T1" fmla="*/ 0 h 6"/>
                  <a:gd name="T2" fmla="*/ 0 w 17"/>
                  <a:gd name="T3" fmla="*/ 0 h 6"/>
                  <a:gd name="T4" fmla="*/ 2147483647 w 17"/>
                  <a:gd name="T5" fmla="*/ 2147483647 h 6"/>
                  <a:gd name="T6" fmla="*/ 2147483647 w 17"/>
                  <a:gd name="T7" fmla="*/ 0 h 6"/>
                  <a:gd name="T8" fmla="*/ 2147483647 w 17"/>
                  <a:gd name="T9" fmla="*/ 0 h 6"/>
                  <a:gd name="T10" fmla="*/ 2147483647 w 17"/>
                  <a:gd name="T11" fmla="*/ 0 h 6"/>
                  <a:gd name="T12" fmla="*/ 2147483647 w 17"/>
                  <a:gd name="T13" fmla="*/ 0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0" y="0"/>
                    </a:lnTo>
                    <a:cubicBezTo>
                      <a:pt x="2" y="3"/>
                      <a:pt x="5" y="6"/>
                      <a:pt x="8" y="5"/>
                    </a:cubicBezTo>
                    <a:cubicBezTo>
                      <a:pt x="10" y="4"/>
                      <a:pt x="15" y="1"/>
                      <a:pt x="16" y="0"/>
                    </a:cubicBezTo>
                    <a:cubicBezTo>
                      <a:pt x="17" y="0"/>
                      <a:pt x="16" y="0"/>
                      <a:pt x="16" y="0"/>
                    </a:cubicBezTo>
                    <a:cubicBezTo>
                      <a:pt x="16" y="0"/>
                      <a:pt x="16" y="0"/>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7" name="Freeform 453"/>
              <p:cNvSpPr>
                <a:spLocks/>
              </p:cNvSpPr>
              <p:nvPr/>
            </p:nvSpPr>
            <p:spPr bwMode="auto">
              <a:xfrm>
                <a:off x="8140700" y="1144588"/>
                <a:ext cx="11113" cy="4763"/>
              </a:xfrm>
              <a:custGeom>
                <a:avLst/>
                <a:gdLst>
                  <a:gd name="T0" fmla="*/ 0 w 21"/>
                  <a:gd name="T1" fmla="*/ 2147483647 h 12"/>
                  <a:gd name="T2" fmla="*/ 0 w 21"/>
                  <a:gd name="T3" fmla="*/ 2147483647 h 12"/>
                  <a:gd name="T4" fmla="*/ 0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0 w 21"/>
                  <a:gd name="T19" fmla="*/ 0 h 12"/>
                  <a:gd name="T20" fmla="*/ 0 w 21"/>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0" y="2"/>
                    </a:moveTo>
                    <a:lnTo>
                      <a:pt x="0" y="2"/>
                    </a:lnTo>
                    <a:lnTo>
                      <a:pt x="0" y="4"/>
                    </a:lnTo>
                    <a:cubicBezTo>
                      <a:pt x="0" y="6"/>
                      <a:pt x="1" y="7"/>
                      <a:pt x="1" y="7"/>
                    </a:cubicBezTo>
                    <a:cubicBezTo>
                      <a:pt x="2" y="11"/>
                      <a:pt x="6" y="12"/>
                      <a:pt x="6" y="12"/>
                    </a:cubicBezTo>
                    <a:cubicBezTo>
                      <a:pt x="7" y="12"/>
                      <a:pt x="9" y="12"/>
                      <a:pt x="9" y="12"/>
                    </a:cubicBezTo>
                    <a:cubicBezTo>
                      <a:pt x="9" y="12"/>
                      <a:pt x="18" y="12"/>
                      <a:pt x="21" y="12"/>
                    </a:cubicBezTo>
                    <a:cubicBezTo>
                      <a:pt x="21" y="12"/>
                      <a:pt x="21" y="12"/>
                      <a:pt x="21" y="12"/>
                    </a:cubicBezTo>
                    <a:cubicBezTo>
                      <a:pt x="21" y="12"/>
                      <a:pt x="21" y="12"/>
                      <a:pt x="21" y="12"/>
                    </a:cubicBezTo>
                    <a:cubicBezTo>
                      <a:pt x="14" y="7"/>
                      <a:pt x="0" y="0"/>
                      <a:pt x="0" y="0"/>
                    </a:cubicBezTo>
                    <a:cubicBezTo>
                      <a:pt x="0" y="1"/>
                      <a:pt x="0" y="1"/>
                      <a:pt x="0" y="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8" name="Freeform 454"/>
              <p:cNvSpPr>
                <a:spLocks/>
              </p:cNvSpPr>
              <p:nvPr/>
            </p:nvSpPr>
            <p:spPr bwMode="auto">
              <a:xfrm>
                <a:off x="814705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0 h 29"/>
                  <a:gd name="T16" fmla="*/ 2147483647 w 13"/>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9"/>
                  <a:gd name="T29" fmla="*/ 13 w 1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9">
                    <a:moveTo>
                      <a:pt x="6" y="1"/>
                    </a:moveTo>
                    <a:lnTo>
                      <a:pt x="6" y="1"/>
                    </a:lnTo>
                    <a:cubicBezTo>
                      <a:pt x="2" y="2"/>
                      <a:pt x="1" y="6"/>
                      <a:pt x="1" y="6"/>
                    </a:cubicBezTo>
                    <a:cubicBezTo>
                      <a:pt x="0" y="8"/>
                      <a:pt x="1" y="11"/>
                      <a:pt x="1" y="11"/>
                    </a:cubicBezTo>
                    <a:cubicBezTo>
                      <a:pt x="2" y="17"/>
                      <a:pt x="9" y="27"/>
                      <a:pt x="11" y="29"/>
                    </a:cubicBezTo>
                    <a:cubicBezTo>
                      <a:pt x="11" y="29"/>
                      <a:pt x="11" y="29"/>
                      <a:pt x="11" y="29"/>
                    </a:cubicBezTo>
                    <a:cubicBezTo>
                      <a:pt x="11" y="29"/>
                      <a:pt x="11" y="29"/>
                      <a:pt x="11" y="29"/>
                    </a:cubicBezTo>
                    <a:cubicBezTo>
                      <a:pt x="13" y="6"/>
                      <a:pt x="9" y="0"/>
                      <a:pt x="9" y="0"/>
                    </a:cubicBezTo>
                    <a:cubicBezTo>
                      <a:pt x="8" y="0"/>
                      <a:pt x="6" y="1"/>
                      <a:pt x="6"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9" name="Freeform 455"/>
              <p:cNvSpPr>
                <a:spLocks/>
              </p:cNvSpPr>
              <p:nvPr/>
            </p:nvSpPr>
            <p:spPr bwMode="auto">
              <a:xfrm>
                <a:off x="815340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2147483647 h 29"/>
                  <a:gd name="T16" fmla="*/ 2147483647 w 13"/>
                  <a:gd name="T17" fmla="*/ 0 h 29"/>
                  <a:gd name="T18" fmla="*/ 2147483647 w 13"/>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2" y="29"/>
                    </a:moveTo>
                    <a:lnTo>
                      <a:pt x="2" y="29"/>
                    </a:lnTo>
                    <a:cubicBezTo>
                      <a:pt x="2" y="29"/>
                      <a:pt x="2" y="29"/>
                      <a:pt x="2" y="29"/>
                    </a:cubicBezTo>
                    <a:cubicBezTo>
                      <a:pt x="2" y="29"/>
                      <a:pt x="2" y="29"/>
                      <a:pt x="2" y="29"/>
                    </a:cubicBezTo>
                    <a:cubicBezTo>
                      <a:pt x="4" y="27"/>
                      <a:pt x="11" y="17"/>
                      <a:pt x="12" y="11"/>
                    </a:cubicBezTo>
                    <a:cubicBezTo>
                      <a:pt x="12" y="11"/>
                      <a:pt x="13" y="8"/>
                      <a:pt x="12" y="6"/>
                    </a:cubicBezTo>
                    <a:cubicBezTo>
                      <a:pt x="12" y="6"/>
                      <a:pt x="11" y="2"/>
                      <a:pt x="7" y="1"/>
                    </a:cubicBezTo>
                    <a:cubicBezTo>
                      <a:pt x="7" y="1"/>
                      <a:pt x="6" y="0"/>
                      <a:pt x="4" y="0"/>
                    </a:cubicBezTo>
                    <a:cubicBezTo>
                      <a:pt x="4" y="0"/>
                      <a:pt x="0" y="6"/>
                      <a:pt x="2"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Freeform 456"/>
              <p:cNvSpPr>
                <a:spLocks/>
              </p:cNvSpPr>
              <p:nvPr/>
            </p:nvSpPr>
            <p:spPr bwMode="auto">
              <a:xfrm>
                <a:off x="8156575" y="1150938"/>
                <a:ext cx="6350" cy="3175"/>
              </a:xfrm>
              <a:custGeom>
                <a:avLst/>
                <a:gdLst>
                  <a:gd name="T0" fmla="*/ 0 w 16"/>
                  <a:gd name="T1" fmla="*/ 0 h 6"/>
                  <a:gd name="T2" fmla="*/ 0 w 16"/>
                  <a:gd name="T3" fmla="*/ 0 h 6"/>
                  <a:gd name="T4" fmla="*/ 0 w 16"/>
                  <a:gd name="T5" fmla="*/ 0 h 6"/>
                  <a:gd name="T6" fmla="*/ 0 w 16"/>
                  <a:gd name="T7" fmla="*/ 0 h 6"/>
                  <a:gd name="T8" fmla="*/ 2147483647 w 16"/>
                  <a:gd name="T9" fmla="*/ 2147483647 h 6"/>
                  <a:gd name="T10" fmla="*/ 2147483647 w 16"/>
                  <a:gd name="T11" fmla="*/ 0 h 6"/>
                  <a:gd name="T12" fmla="*/ 0 w 16"/>
                  <a:gd name="T13" fmla="*/ 0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0"/>
                    </a:moveTo>
                    <a:lnTo>
                      <a:pt x="0" y="0"/>
                    </a:lnTo>
                    <a:cubicBezTo>
                      <a:pt x="0" y="0"/>
                      <a:pt x="0" y="0"/>
                      <a:pt x="0" y="0"/>
                    </a:cubicBezTo>
                    <a:cubicBezTo>
                      <a:pt x="0" y="0"/>
                      <a:pt x="0" y="0"/>
                      <a:pt x="0" y="0"/>
                    </a:cubicBezTo>
                    <a:cubicBezTo>
                      <a:pt x="1" y="1"/>
                      <a:pt x="6" y="4"/>
                      <a:pt x="8" y="5"/>
                    </a:cubicBezTo>
                    <a:cubicBezTo>
                      <a:pt x="8" y="5"/>
                      <a:pt x="12" y="6"/>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1" name="Freeform 457"/>
              <p:cNvSpPr>
                <a:spLocks/>
              </p:cNvSpPr>
              <p:nvPr/>
            </p:nvSpPr>
            <p:spPr bwMode="auto">
              <a:xfrm>
                <a:off x="8154988" y="1144588"/>
                <a:ext cx="11113" cy="4763"/>
              </a:xfrm>
              <a:custGeom>
                <a:avLst/>
                <a:gdLst>
                  <a:gd name="T0" fmla="*/ 0 w 21"/>
                  <a:gd name="T1" fmla="*/ 2147483647 h 12"/>
                  <a:gd name="T2" fmla="*/ 0 w 21"/>
                  <a:gd name="T3" fmla="*/ 2147483647 h 12"/>
                  <a:gd name="T4" fmla="*/ 0 w 21"/>
                  <a:gd name="T5" fmla="*/ 2147483647 h 12"/>
                  <a:gd name="T6" fmla="*/ 0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2147483647 w 21"/>
                  <a:gd name="T19" fmla="*/ 2147483647 h 12"/>
                  <a:gd name="T20" fmla="*/ 2147483647 w 21"/>
                  <a:gd name="T21" fmla="*/ 0 h 12"/>
                  <a:gd name="T22" fmla="*/ 0 w 21"/>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0" y="12"/>
                    </a:moveTo>
                    <a:lnTo>
                      <a:pt x="0" y="12"/>
                    </a:lnTo>
                    <a:cubicBezTo>
                      <a:pt x="0" y="12"/>
                      <a:pt x="0" y="12"/>
                      <a:pt x="0" y="12"/>
                    </a:cubicBezTo>
                    <a:cubicBezTo>
                      <a:pt x="0" y="12"/>
                      <a:pt x="0" y="12"/>
                      <a:pt x="1" y="12"/>
                    </a:cubicBezTo>
                    <a:cubicBezTo>
                      <a:pt x="3" y="12"/>
                      <a:pt x="12" y="12"/>
                      <a:pt x="13" y="12"/>
                    </a:cubicBezTo>
                    <a:cubicBezTo>
                      <a:pt x="13" y="12"/>
                      <a:pt x="14" y="12"/>
                      <a:pt x="15" y="12"/>
                    </a:cubicBezTo>
                    <a:cubicBezTo>
                      <a:pt x="15" y="12"/>
                      <a:pt x="19" y="11"/>
                      <a:pt x="21" y="7"/>
                    </a:cubicBezTo>
                    <a:cubicBezTo>
                      <a:pt x="21" y="7"/>
                      <a:pt x="21" y="6"/>
                      <a:pt x="21" y="4"/>
                    </a:cubicBezTo>
                    <a:lnTo>
                      <a:pt x="21" y="2"/>
                    </a:lnTo>
                    <a:cubicBezTo>
                      <a:pt x="21" y="2"/>
                      <a:pt x="21" y="1"/>
                      <a:pt x="21" y="0"/>
                    </a:cubicBezTo>
                    <a:cubicBezTo>
                      <a:pt x="21" y="0"/>
                      <a:pt x="7" y="7"/>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Freeform 458"/>
              <p:cNvSpPr>
                <a:spLocks/>
              </p:cNvSpPr>
              <p:nvPr/>
            </p:nvSpPr>
            <p:spPr bwMode="auto">
              <a:xfrm>
                <a:off x="8154988" y="1138238"/>
                <a:ext cx="9525" cy="11113"/>
              </a:xfrm>
              <a:custGeom>
                <a:avLst/>
                <a:gdLst>
                  <a:gd name="T0" fmla="*/ 0 w 19"/>
                  <a:gd name="T1" fmla="*/ 2147483647 h 24"/>
                  <a:gd name="T2" fmla="*/ 0 w 19"/>
                  <a:gd name="T3" fmla="*/ 2147483647 h 24"/>
                  <a:gd name="T4" fmla="*/ 0 w 19"/>
                  <a:gd name="T5" fmla="*/ 2147483647 h 24"/>
                  <a:gd name="T6" fmla="*/ 0 w 19"/>
                  <a:gd name="T7" fmla="*/ 2147483647 h 24"/>
                  <a:gd name="T8" fmla="*/ 0 w 19"/>
                  <a:gd name="T9" fmla="*/ 2147483647 h 24"/>
                  <a:gd name="T10" fmla="*/ 2147483647 w 19"/>
                  <a:gd name="T11" fmla="*/ 2147483647 h 24"/>
                  <a:gd name="T12" fmla="*/ 2147483647 w 19"/>
                  <a:gd name="T13" fmla="*/ 2147483647 h 24"/>
                  <a:gd name="T14" fmla="*/ 2147483647 w 19"/>
                  <a:gd name="T15" fmla="*/ 0 h 24"/>
                  <a:gd name="T16" fmla="*/ 0 w 19"/>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4"/>
                  <a:gd name="T29" fmla="*/ 19 w 1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4">
                    <a:moveTo>
                      <a:pt x="0" y="23"/>
                    </a:moveTo>
                    <a:lnTo>
                      <a:pt x="0" y="23"/>
                    </a:lnTo>
                    <a:cubicBezTo>
                      <a:pt x="0" y="23"/>
                      <a:pt x="0" y="23"/>
                      <a:pt x="0" y="23"/>
                    </a:cubicBezTo>
                    <a:cubicBezTo>
                      <a:pt x="0" y="23"/>
                      <a:pt x="0" y="24"/>
                      <a:pt x="0" y="23"/>
                    </a:cubicBezTo>
                    <a:cubicBezTo>
                      <a:pt x="3" y="22"/>
                      <a:pt x="12" y="18"/>
                      <a:pt x="16" y="14"/>
                    </a:cubicBezTo>
                    <a:cubicBezTo>
                      <a:pt x="16" y="14"/>
                      <a:pt x="18" y="12"/>
                      <a:pt x="19" y="8"/>
                    </a:cubicBezTo>
                    <a:cubicBezTo>
                      <a:pt x="19" y="4"/>
                      <a:pt x="14" y="0"/>
                      <a:pt x="14" y="0"/>
                    </a:cubicBezTo>
                    <a:cubicBezTo>
                      <a:pt x="14" y="0"/>
                      <a:pt x="6" y="10"/>
                      <a:pt x="0" y="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3" name="Freeform 459"/>
              <p:cNvSpPr>
                <a:spLocks/>
              </p:cNvSpPr>
              <p:nvPr/>
            </p:nvSpPr>
            <p:spPr bwMode="auto">
              <a:xfrm>
                <a:off x="8177213" y="1050925"/>
                <a:ext cx="892175" cy="34925"/>
              </a:xfrm>
              <a:custGeom>
                <a:avLst/>
                <a:gdLst>
                  <a:gd name="T0" fmla="*/ 2147483647 w 1896"/>
                  <a:gd name="T1" fmla="*/ 2147483647 h 71"/>
                  <a:gd name="T2" fmla="*/ 2147483647 w 1896"/>
                  <a:gd name="T3" fmla="*/ 2147483647 h 71"/>
                  <a:gd name="T4" fmla="*/ 2147483647 w 1896"/>
                  <a:gd name="T5" fmla="*/ 2147483647 h 71"/>
                  <a:gd name="T6" fmla="*/ 2147483647 w 1896"/>
                  <a:gd name="T7" fmla="*/ 2147483647 h 71"/>
                  <a:gd name="T8" fmla="*/ 0 w 1896"/>
                  <a:gd name="T9" fmla="*/ 2147483647 h 71"/>
                  <a:gd name="T10" fmla="*/ 2147483647 w 1896"/>
                  <a:gd name="T11" fmla="*/ 0 h 71"/>
                  <a:gd name="T12" fmla="*/ 2147483647 w 1896"/>
                  <a:gd name="T13" fmla="*/ 0 h 71"/>
                  <a:gd name="T14" fmla="*/ 2147483647 w 1896"/>
                  <a:gd name="T15" fmla="*/ 2147483647 h 71"/>
                  <a:gd name="T16" fmla="*/ 2147483647 w 1896"/>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6"/>
                  <a:gd name="T28" fmla="*/ 0 h 71"/>
                  <a:gd name="T29" fmla="*/ 1896 w 189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6" h="71">
                    <a:moveTo>
                      <a:pt x="1894" y="71"/>
                    </a:moveTo>
                    <a:lnTo>
                      <a:pt x="1894" y="71"/>
                    </a:lnTo>
                    <a:cubicBezTo>
                      <a:pt x="1889" y="70"/>
                      <a:pt x="1395" y="40"/>
                      <a:pt x="920" y="40"/>
                    </a:cubicBezTo>
                    <a:cubicBezTo>
                      <a:pt x="445" y="40"/>
                      <a:pt x="7" y="70"/>
                      <a:pt x="3" y="71"/>
                    </a:cubicBezTo>
                    <a:lnTo>
                      <a:pt x="0" y="31"/>
                    </a:lnTo>
                    <a:cubicBezTo>
                      <a:pt x="4" y="31"/>
                      <a:pt x="443" y="0"/>
                      <a:pt x="920" y="0"/>
                    </a:cubicBezTo>
                    <a:cubicBezTo>
                      <a:pt x="1396" y="0"/>
                      <a:pt x="1891" y="31"/>
                      <a:pt x="1896" y="31"/>
                    </a:cubicBezTo>
                    <a:lnTo>
                      <a:pt x="1894"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Freeform 460"/>
              <p:cNvSpPr>
                <a:spLocks/>
              </p:cNvSpPr>
              <p:nvPr/>
            </p:nvSpPr>
            <p:spPr bwMode="auto">
              <a:xfrm>
                <a:off x="8956675" y="987425"/>
                <a:ext cx="12700" cy="14288"/>
              </a:xfrm>
              <a:custGeom>
                <a:avLst/>
                <a:gdLst>
                  <a:gd name="T0" fmla="*/ 2147483647 w 27"/>
                  <a:gd name="T1" fmla="*/ 2147483647 h 28"/>
                  <a:gd name="T2" fmla="*/ 2147483647 w 27"/>
                  <a:gd name="T3" fmla="*/ 2147483647 h 28"/>
                  <a:gd name="T4" fmla="*/ 2147483647 w 27"/>
                  <a:gd name="T5" fmla="*/ 2147483647 h 28"/>
                  <a:gd name="T6" fmla="*/ 2147483647 w 27"/>
                  <a:gd name="T7" fmla="*/ 0 h 28"/>
                  <a:gd name="T8" fmla="*/ 2147483647 w 27"/>
                  <a:gd name="T9" fmla="*/ 0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0 w 27"/>
                  <a:gd name="T21" fmla="*/ 2147483647 h 28"/>
                  <a:gd name="T22" fmla="*/ 0 w 27"/>
                  <a:gd name="T23" fmla="*/ 0 h 28"/>
                  <a:gd name="T24" fmla="*/ 2147483647 w 27"/>
                  <a:gd name="T25" fmla="*/ 0 h 28"/>
                  <a:gd name="T26" fmla="*/ 2147483647 w 27"/>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6" y="11"/>
                    </a:moveTo>
                    <a:lnTo>
                      <a:pt x="6" y="11"/>
                    </a:lnTo>
                    <a:lnTo>
                      <a:pt x="21" y="11"/>
                    </a:lnTo>
                    <a:lnTo>
                      <a:pt x="21" y="0"/>
                    </a:lnTo>
                    <a:lnTo>
                      <a:pt x="27" y="0"/>
                    </a:lnTo>
                    <a:lnTo>
                      <a:pt x="27" y="28"/>
                    </a:lnTo>
                    <a:lnTo>
                      <a:pt x="21" y="28"/>
                    </a:lnTo>
                    <a:lnTo>
                      <a:pt x="21" y="16"/>
                    </a:lnTo>
                    <a:lnTo>
                      <a:pt x="6" y="16"/>
                    </a:lnTo>
                    <a:lnTo>
                      <a:pt x="6" y="28"/>
                    </a:lnTo>
                    <a:lnTo>
                      <a:pt x="0" y="28"/>
                    </a:lnTo>
                    <a:lnTo>
                      <a:pt x="0" y="0"/>
                    </a:lnTo>
                    <a:lnTo>
                      <a:pt x="6" y="0"/>
                    </a:lnTo>
                    <a:lnTo>
                      <a:pt x="6"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5" name="Freeform 461"/>
              <p:cNvSpPr>
                <a:spLocks/>
              </p:cNvSpPr>
              <p:nvPr/>
            </p:nvSpPr>
            <p:spPr bwMode="auto">
              <a:xfrm>
                <a:off x="8972550" y="987425"/>
                <a:ext cx="12700" cy="14288"/>
              </a:xfrm>
              <a:custGeom>
                <a:avLst/>
                <a:gdLst>
                  <a:gd name="T0" fmla="*/ 2147483647 w 26"/>
                  <a:gd name="T1" fmla="*/ 2147483647 h 28"/>
                  <a:gd name="T2" fmla="*/ 2147483647 w 26"/>
                  <a:gd name="T3" fmla="*/ 2147483647 h 28"/>
                  <a:gd name="T4" fmla="*/ 2147483647 w 26"/>
                  <a:gd name="T5" fmla="*/ 2147483647 h 28"/>
                  <a:gd name="T6" fmla="*/ 2147483647 w 26"/>
                  <a:gd name="T7" fmla="*/ 2147483647 h 28"/>
                  <a:gd name="T8" fmla="*/ 2147483647 w 26"/>
                  <a:gd name="T9" fmla="*/ 0 h 28"/>
                  <a:gd name="T10" fmla="*/ 2147483647 w 26"/>
                  <a:gd name="T11" fmla="*/ 0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0 w 26"/>
                  <a:gd name="T21" fmla="*/ 2147483647 h 28"/>
                  <a:gd name="T22" fmla="*/ 0 w 26"/>
                  <a:gd name="T23" fmla="*/ 0 h 28"/>
                  <a:gd name="T24" fmla="*/ 2147483647 w 26"/>
                  <a:gd name="T25" fmla="*/ 0 h 28"/>
                  <a:gd name="T26" fmla="*/ 2147483647 w 26"/>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8"/>
                  <a:gd name="T44" fmla="*/ 26 w 26"/>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8">
                    <a:moveTo>
                      <a:pt x="6" y="17"/>
                    </a:moveTo>
                    <a:lnTo>
                      <a:pt x="6" y="17"/>
                    </a:lnTo>
                    <a:cubicBezTo>
                      <a:pt x="6" y="22"/>
                      <a:pt x="8" y="24"/>
                      <a:pt x="13" y="24"/>
                    </a:cubicBezTo>
                    <a:cubicBezTo>
                      <a:pt x="18" y="24"/>
                      <a:pt x="20" y="22"/>
                      <a:pt x="20" y="17"/>
                    </a:cubicBezTo>
                    <a:lnTo>
                      <a:pt x="20" y="0"/>
                    </a:lnTo>
                    <a:lnTo>
                      <a:pt x="26" y="0"/>
                    </a:lnTo>
                    <a:lnTo>
                      <a:pt x="26" y="17"/>
                    </a:lnTo>
                    <a:cubicBezTo>
                      <a:pt x="26" y="21"/>
                      <a:pt x="26" y="23"/>
                      <a:pt x="25" y="25"/>
                    </a:cubicBezTo>
                    <a:cubicBezTo>
                      <a:pt x="22" y="27"/>
                      <a:pt x="18" y="28"/>
                      <a:pt x="13" y="28"/>
                    </a:cubicBezTo>
                    <a:cubicBezTo>
                      <a:pt x="8" y="28"/>
                      <a:pt x="4" y="27"/>
                      <a:pt x="2" y="25"/>
                    </a:cubicBezTo>
                    <a:cubicBezTo>
                      <a:pt x="0" y="23"/>
                      <a:pt x="0" y="21"/>
                      <a:pt x="0" y="17"/>
                    </a:cubicBezTo>
                    <a:lnTo>
                      <a:pt x="0" y="0"/>
                    </a:lnTo>
                    <a:lnTo>
                      <a:pt x="6" y="0"/>
                    </a:lnTo>
                    <a:lnTo>
                      <a:pt x="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6" name="Freeform 462"/>
              <p:cNvSpPr>
                <a:spLocks noEditPoints="1"/>
              </p:cNvSpPr>
              <p:nvPr/>
            </p:nvSpPr>
            <p:spPr bwMode="auto">
              <a:xfrm>
                <a:off x="8985250" y="987425"/>
                <a:ext cx="15875" cy="14288"/>
              </a:xfrm>
              <a:custGeom>
                <a:avLst/>
                <a:gdLst>
                  <a:gd name="T0" fmla="*/ 2147483647 w 32"/>
                  <a:gd name="T1" fmla="*/ 2147483647 h 28"/>
                  <a:gd name="T2" fmla="*/ 2147483647 w 32"/>
                  <a:gd name="T3" fmla="*/ 2147483647 h 28"/>
                  <a:gd name="T4" fmla="*/ 2147483647 w 32"/>
                  <a:gd name="T5" fmla="*/ 2147483647 h 28"/>
                  <a:gd name="T6" fmla="*/ 2147483647 w 32"/>
                  <a:gd name="T7" fmla="*/ 2147483647 h 28"/>
                  <a:gd name="T8" fmla="*/ 2147483647 w 32"/>
                  <a:gd name="T9" fmla="*/ 2147483647 h 28"/>
                  <a:gd name="T10" fmla="*/ 2147483647 w 32"/>
                  <a:gd name="T11" fmla="*/ 0 h 28"/>
                  <a:gd name="T12" fmla="*/ 2147483647 w 32"/>
                  <a:gd name="T13" fmla="*/ 0 h 28"/>
                  <a:gd name="T14" fmla="*/ 2147483647 w 32"/>
                  <a:gd name="T15" fmla="*/ 2147483647 h 28"/>
                  <a:gd name="T16" fmla="*/ 2147483647 w 32"/>
                  <a:gd name="T17" fmla="*/ 2147483647 h 28"/>
                  <a:gd name="T18" fmla="*/ 2147483647 w 32"/>
                  <a:gd name="T19" fmla="*/ 2147483647 h 28"/>
                  <a:gd name="T20" fmla="*/ 2147483647 w 32"/>
                  <a:gd name="T21" fmla="*/ 2147483647 h 28"/>
                  <a:gd name="T22" fmla="*/ 2147483647 w 32"/>
                  <a:gd name="T23" fmla="*/ 2147483647 h 28"/>
                  <a:gd name="T24" fmla="*/ 0 w 32"/>
                  <a:gd name="T25" fmla="*/ 2147483647 h 28"/>
                  <a:gd name="T26" fmla="*/ 2147483647 w 32"/>
                  <a:gd name="T27" fmla="*/ 0 h 28"/>
                  <a:gd name="T28" fmla="*/ 2147483647 w 32"/>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8"/>
                  <a:gd name="T47" fmla="*/ 32 w 3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8">
                    <a:moveTo>
                      <a:pt x="11" y="16"/>
                    </a:moveTo>
                    <a:lnTo>
                      <a:pt x="11" y="16"/>
                    </a:lnTo>
                    <a:lnTo>
                      <a:pt x="20" y="16"/>
                    </a:lnTo>
                    <a:lnTo>
                      <a:pt x="15" y="6"/>
                    </a:lnTo>
                    <a:lnTo>
                      <a:pt x="11" y="16"/>
                    </a:lnTo>
                    <a:close/>
                    <a:moveTo>
                      <a:pt x="19" y="0"/>
                    </a:moveTo>
                    <a:lnTo>
                      <a:pt x="19" y="0"/>
                    </a:lnTo>
                    <a:lnTo>
                      <a:pt x="32" y="28"/>
                    </a:lnTo>
                    <a:lnTo>
                      <a:pt x="25" y="28"/>
                    </a:lnTo>
                    <a:lnTo>
                      <a:pt x="22" y="21"/>
                    </a:lnTo>
                    <a:lnTo>
                      <a:pt x="9" y="21"/>
                    </a:lnTo>
                    <a:lnTo>
                      <a:pt x="6" y="28"/>
                    </a:lnTo>
                    <a:lnTo>
                      <a:pt x="0" y="28"/>
                    </a:lnTo>
                    <a:lnTo>
                      <a:pt x="12" y="0"/>
                    </a:lnTo>
                    <a:lnTo>
                      <a:pt x="19"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7" name="Freeform 463"/>
              <p:cNvSpPr>
                <a:spLocks/>
              </p:cNvSpPr>
              <p:nvPr/>
            </p:nvSpPr>
            <p:spPr bwMode="auto">
              <a:xfrm>
                <a:off x="8997950" y="987425"/>
                <a:ext cx="22225" cy="14288"/>
              </a:xfrm>
              <a:custGeom>
                <a:avLst/>
                <a:gdLst>
                  <a:gd name="T0" fmla="*/ 2147483647 w 47"/>
                  <a:gd name="T1" fmla="*/ 0 h 28"/>
                  <a:gd name="T2" fmla="*/ 2147483647 w 47"/>
                  <a:gd name="T3" fmla="*/ 0 h 28"/>
                  <a:gd name="T4" fmla="*/ 2147483647 w 47"/>
                  <a:gd name="T5" fmla="*/ 2147483647 h 28"/>
                  <a:gd name="T6" fmla="*/ 2147483647 w 47"/>
                  <a:gd name="T7" fmla="*/ 0 h 28"/>
                  <a:gd name="T8" fmla="*/ 2147483647 w 47"/>
                  <a:gd name="T9" fmla="*/ 0 h 28"/>
                  <a:gd name="T10" fmla="*/ 2147483647 w 47"/>
                  <a:gd name="T11" fmla="*/ 2147483647 h 28"/>
                  <a:gd name="T12" fmla="*/ 2147483647 w 47"/>
                  <a:gd name="T13" fmla="*/ 0 h 28"/>
                  <a:gd name="T14" fmla="*/ 2147483647 w 47"/>
                  <a:gd name="T15" fmla="*/ 0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0 w 47"/>
                  <a:gd name="T27" fmla="*/ 0 h 28"/>
                  <a:gd name="T28" fmla="*/ 2147483647 w 47"/>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28"/>
                  <a:gd name="T47" fmla="*/ 47 w 4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28">
                    <a:moveTo>
                      <a:pt x="7" y="0"/>
                    </a:moveTo>
                    <a:lnTo>
                      <a:pt x="7" y="0"/>
                    </a:lnTo>
                    <a:lnTo>
                      <a:pt x="14" y="22"/>
                    </a:lnTo>
                    <a:lnTo>
                      <a:pt x="20" y="0"/>
                    </a:lnTo>
                    <a:lnTo>
                      <a:pt x="27" y="0"/>
                    </a:lnTo>
                    <a:lnTo>
                      <a:pt x="34" y="22"/>
                    </a:lnTo>
                    <a:lnTo>
                      <a:pt x="40" y="0"/>
                    </a:lnTo>
                    <a:lnTo>
                      <a:pt x="47" y="0"/>
                    </a:lnTo>
                    <a:lnTo>
                      <a:pt x="38" y="28"/>
                    </a:lnTo>
                    <a:lnTo>
                      <a:pt x="30" y="28"/>
                    </a:lnTo>
                    <a:lnTo>
                      <a:pt x="23" y="7"/>
                    </a:lnTo>
                    <a:lnTo>
                      <a:pt x="18" y="28"/>
                    </a:lnTo>
                    <a:lnTo>
                      <a:pt x="10" y="28"/>
                    </a:lnTo>
                    <a:lnTo>
                      <a:pt x="0" y="0"/>
                    </a:lnTo>
                    <a:lnTo>
                      <a:pt x="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8" name="Freeform 464"/>
              <p:cNvSpPr>
                <a:spLocks/>
              </p:cNvSpPr>
              <p:nvPr/>
            </p:nvSpPr>
            <p:spPr bwMode="auto">
              <a:xfrm>
                <a:off x="9021763" y="987425"/>
                <a:ext cx="11113" cy="14288"/>
              </a:xfrm>
              <a:custGeom>
                <a:avLst/>
                <a:gdLst>
                  <a:gd name="T0" fmla="*/ 2147483647 w 25"/>
                  <a:gd name="T1" fmla="*/ 2147483647 h 28"/>
                  <a:gd name="T2" fmla="*/ 2147483647 w 25"/>
                  <a:gd name="T3" fmla="*/ 2147483647 h 28"/>
                  <a:gd name="T4" fmla="*/ 2147483647 w 25"/>
                  <a:gd name="T5" fmla="*/ 2147483647 h 28"/>
                  <a:gd name="T6" fmla="*/ 2147483647 w 25"/>
                  <a:gd name="T7" fmla="*/ 2147483647 h 28"/>
                  <a:gd name="T8" fmla="*/ 2147483647 w 25"/>
                  <a:gd name="T9" fmla="*/ 2147483647 h 28"/>
                  <a:gd name="T10" fmla="*/ 2147483647 w 25"/>
                  <a:gd name="T11" fmla="*/ 2147483647 h 28"/>
                  <a:gd name="T12" fmla="*/ 2147483647 w 25"/>
                  <a:gd name="T13" fmla="*/ 2147483647 h 28"/>
                  <a:gd name="T14" fmla="*/ 2147483647 w 25"/>
                  <a:gd name="T15" fmla="*/ 2147483647 h 28"/>
                  <a:gd name="T16" fmla="*/ 2147483647 w 25"/>
                  <a:gd name="T17" fmla="*/ 2147483647 h 28"/>
                  <a:gd name="T18" fmla="*/ 2147483647 w 25"/>
                  <a:gd name="T19" fmla="*/ 2147483647 h 28"/>
                  <a:gd name="T20" fmla="*/ 0 w 25"/>
                  <a:gd name="T21" fmla="*/ 2147483647 h 28"/>
                  <a:gd name="T22" fmla="*/ 2147483647 w 25"/>
                  <a:gd name="T23" fmla="*/ 0 h 28"/>
                  <a:gd name="T24" fmla="*/ 2147483647 w 25"/>
                  <a:gd name="T25" fmla="*/ 0 h 28"/>
                  <a:gd name="T26" fmla="*/ 2147483647 w 25"/>
                  <a:gd name="T27" fmla="*/ 2147483647 h 28"/>
                  <a:gd name="T28" fmla="*/ 2147483647 w 25"/>
                  <a:gd name="T29" fmla="*/ 2147483647 h 28"/>
                  <a:gd name="T30" fmla="*/ 2147483647 w 25"/>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8"/>
                  <a:gd name="T50" fmla="*/ 25 w 25"/>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8">
                    <a:moveTo>
                      <a:pt x="8" y="12"/>
                    </a:moveTo>
                    <a:lnTo>
                      <a:pt x="8" y="12"/>
                    </a:lnTo>
                    <a:lnTo>
                      <a:pt x="25" y="12"/>
                    </a:lnTo>
                    <a:lnTo>
                      <a:pt x="25" y="16"/>
                    </a:lnTo>
                    <a:lnTo>
                      <a:pt x="8" y="16"/>
                    </a:lnTo>
                    <a:cubicBezTo>
                      <a:pt x="8" y="21"/>
                      <a:pt x="10" y="23"/>
                      <a:pt x="15" y="23"/>
                    </a:cubicBezTo>
                    <a:lnTo>
                      <a:pt x="25" y="23"/>
                    </a:lnTo>
                    <a:lnTo>
                      <a:pt x="25" y="28"/>
                    </a:lnTo>
                    <a:lnTo>
                      <a:pt x="14" y="28"/>
                    </a:lnTo>
                    <a:cubicBezTo>
                      <a:pt x="11" y="28"/>
                      <a:pt x="8" y="28"/>
                      <a:pt x="5" y="26"/>
                    </a:cubicBezTo>
                    <a:cubicBezTo>
                      <a:pt x="2" y="23"/>
                      <a:pt x="0" y="20"/>
                      <a:pt x="0" y="15"/>
                    </a:cubicBezTo>
                    <a:cubicBezTo>
                      <a:pt x="0" y="5"/>
                      <a:pt x="5" y="0"/>
                      <a:pt x="15" y="0"/>
                    </a:cubicBezTo>
                    <a:lnTo>
                      <a:pt x="25" y="0"/>
                    </a:lnTo>
                    <a:lnTo>
                      <a:pt x="25" y="5"/>
                    </a:lnTo>
                    <a:lnTo>
                      <a:pt x="15" y="5"/>
                    </a:lnTo>
                    <a:cubicBezTo>
                      <a:pt x="10" y="5"/>
                      <a:pt x="8" y="7"/>
                      <a:pt x="8"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9" name="Freeform 465"/>
              <p:cNvSpPr>
                <a:spLocks/>
              </p:cNvSpPr>
              <p:nvPr/>
            </p:nvSpPr>
            <p:spPr bwMode="auto">
              <a:xfrm>
                <a:off x="9036050" y="987425"/>
                <a:ext cx="3175" cy="14288"/>
              </a:xfrm>
              <a:custGeom>
                <a:avLst/>
                <a:gdLst>
                  <a:gd name="T0" fmla="*/ 0 w 6"/>
                  <a:gd name="T1" fmla="*/ 0 h 28"/>
                  <a:gd name="T2" fmla="*/ 0 w 6"/>
                  <a:gd name="T3" fmla="*/ 0 h 28"/>
                  <a:gd name="T4" fmla="*/ 2147483647 w 6"/>
                  <a:gd name="T5" fmla="*/ 0 h 28"/>
                  <a:gd name="T6" fmla="*/ 2147483647 w 6"/>
                  <a:gd name="T7" fmla="*/ 2147483647 h 28"/>
                  <a:gd name="T8" fmla="*/ 0 w 6"/>
                  <a:gd name="T9" fmla="*/ 2147483647 h 28"/>
                  <a:gd name="T10" fmla="*/ 0 w 6"/>
                  <a:gd name="T11" fmla="*/ 0 h 28"/>
                  <a:gd name="T12" fmla="*/ 0 60000 65536"/>
                  <a:gd name="T13" fmla="*/ 0 60000 65536"/>
                  <a:gd name="T14" fmla="*/ 0 60000 65536"/>
                  <a:gd name="T15" fmla="*/ 0 60000 65536"/>
                  <a:gd name="T16" fmla="*/ 0 60000 65536"/>
                  <a:gd name="T17" fmla="*/ 0 60000 65536"/>
                  <a:gd name="T18" fmla="*/ 0 w 6"/>
                  <a:gd name="T19" fmla="*/ 0 h 28"/>
                  <a:gd name="T20" fmla="*/ 6 w 6"/>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 h="28">
                    <a:moveTo>
                      <a:pt x="0" y="0"/>
                    </a:moveTo>
                    <a:lnTo>
                      <a:pt x="0" y="0"/>
                    </a:lnTo>
                    <a:lnTo>
                      <a:pt x="6" y="0"/>
                    </a:lnTo>
                    <a:lnTo>
                      <a:pt x="6" y="28"/>
                    </a:lnTo>
                    <a:lnTo>
                      <a:pt x="0" y="2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0" name="Freeform 466"/>
              <p:cNvSpPr>
                <a:spLocks/>
              </p:cNvSpPr>
              <p:nvPr/>
            </p:nvSpPr>
            <p:spPr bwMode="auto">
              <a:xfrm>
                <a:off x="8910638" y="981075"/>
                <a:ext cx="15875" cy="19050"/>
              </a:xfrm>
              <a:custGeom>
                <a:avLst/>
                <a:gdLst>
                  <a:gd name="T0" fmla="*/ 0 w 31"/>
                  <a:gd name="T1" fmla="*/ 2147483647 h 40"/>
                  <a:gd name="T2" fmla="*/ 0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0 h 40"/>
                  <a:gd name="T16" fmla="*/ 0 w 31"/>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0"/>
                  <a:gd name="T29" fmla="*/ 31 w 3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0">
                    <a:moveTo>
                      <a:pt x="0" y="15"/>
                    </a:moveTo>
                    <a:lnTo>
                      <a:pt x="0" y="15"/>
                    </a:lnTo>
                    <a:cubicBezTo>
                      <a:pt x="0" y="20"/>
                      <a:pt x="5" y="23"/>
                      <a:pt x="5" y="23"/>
                    </a:cubicBezTo>
                    <a:cubicBezTo>
                      <a:pt x="11" y="30"/>
                      <a:pt x="27" y="38"/>
                      <a:pt x="31" y="40"/>
                    </a:cubicBezTo>
                    <a:cubicBezTo>
                      <a:pt x="31" y="40"/>
                      <a:pt x="31" y="40"/>
                      <a:pt x="31" y="40"/>
                    </a:cubicBezTo>
                    <a:cubicBezTo>
                      <a:pt x="31" y="40"/>
                      <a:pt x="31" y="40"/>
                      <a:pt x="31" y="39"/>
                    </a:cubicBezTo>
                    <a:cubicBezTo>
                      <a:pt x="21" y="17"/>
                      <a:pt x="7" y="0"/>
                      <a:pt x="7" y="0"/>
                    </a:cubicBezTo>
                    <a:cubicBezTo>
                      <a:pt x="7" y="0"/>
                      <a:pt x="0" y="7"/>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1" name="Freeform 467"/>
              <p:cNvSpPr>
                <a:spLocks/>
              </p:cNvSpPr>
              <p:nvPr/>
            </p:nvSpPr>
            <p:spPr bwMode="auto">
              <a:xfrm>
                <a:off x="8912225" y="1001713"/>
                <a:ext cx="12700" cy="4763"/>
              </a:xfrm>
              <a:custGeom>
                <a:avLst/>
                <a:gdLst>
                  <a:gd name="T0" fmla="*/ 0 w 27"/>
                  <a:gd name="T1" fmla="*/ 2147483647 h 10"/>
                  <a:gd name="T2" fmla="*/ 0 w 27"/>
                  <a:gd name="T3" fmla="*/ 2147483647 h 10"/>
                  <a:gd name="T4" fmla="*/ 2147483647 w 27"/>
                  <a:gd name="T5" fmla="*/ 2147483647 h 10"/>
                  <a:gd name="T6" fmla="*/ 2147483647 w 27"/>
                  <a:gd name="T7" fmla="*/ 2147483647 h 10"/>
                  <a:gd name="T8" fmla="*/ 2147483647 w 27"/>
                  <a:gd name="T9" fmla="*/ 2147483647 h 10"/>
                  <a:gd name="T10" fmla="*/ 2147483647 w 27"/>
                  <a:gd name="T11" fmla="*/ 0 h 10"/>
                  <a:gd name="T12" fmla="*/ 2147483647 w 27"/>
                  <a:gd name="T13" fmla="*/ 0 h 10"/>
                  <a:gd name="T14" fmla="*/ 0 w 27"/>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
                  <a:gd name="T26" fmla="*/ 27 w 2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
                    <a:moveTo>
                      <a:pt x="0" y="1"/>
                    </a:moveTo>
                    <a:lnTo>
                      <a:pt x="0" y="1"/>
                    </a:lnTo>
                    <a:cubicBezTo>
                      <a:pt x="3" y="6"/>
                      <a:pt x="8" y="10"/>
                      <a:pt x="13" y="9"/>
                    </a:cubicBezTo>
                    <a:cubicBezTo>
                      <a:pt x="16" y="8"/>
                      <a:pt x="24" y="2"/>
                      <a:pt x="27" y="1"/>
                    </a:cubicBezTo>
                    <a:cubicBezTo>
                      <a:pt x="27" y="0"/>
                      <a:pt x="27" y="0"/>
                      <a:pt x="27" y="0"/>
                    </a:cubicBezTo>
                    <a:cubicBezTo>
                      <a:pt x="27" y="0"/>
                      <a:pt x="26" y="0"/>
                      <a:pt x="26"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2" name="Freeform 468"/>
              <p:cNvSpPr>
                <a:spLocks/>
              </p:cNvSpPr>
              <p:nvPr/>
            </p:nvSpPr>
            <p:spPr bwMode="auto">
              <a:xfrm>
                <a:off x="8907463" y="992188"/>
                <a:ext cx="17463" cy="9525"/>
              </a:xfrm>
              <a:custGeom>
                <a:avLst/>
                <a:gdLst>
                  <a:gd name="T0" fmla="*/ 2147483647 w 36"/>
                  <a:gd name="T1" fmla="*/ 2147483647 h 21"/>
                  <a:gd name="T2" fmla="*/ 2147483647 w 36"/>
                  <a:gd name="T3" fmla="*/ 2147483647 h 21"/>
                  <a:gd name="T4" fmla="*/ 2147483647 w 36"/>
                  <a:gd name="T5" fmla="*/ 2147483647 h 21"/>
                  <a:gd name="T6" fmla="*/ 2147483647 w 36"/>
                  <a:gd name="T7" fmla="*/ 2147483647 h 21"/>
                  <a:gd name="T8" fmla="*/ 2147483647 w 36"/>
                  <a:gd name="T9" fmla="*/ 2147483647 h 21"/>
                  <a:gd name="T10" fmla="*/ 2147483647 w 36"/>
                  <a:gd name="T11" fmla="*/ 2147483647 h 21"/>
                  <a:gd name="T12" fmla="*/ 2147483647 w 36"/>
                  <a:gd name="T13" fmla="*/ 2147483647 h 21"/>
                  <a:gd name="T14" fmla="*/ 2147483647 w 36"/>
                  <a:gd name="T15" fmla="*/ 0 h 21"/>
                  <a:gd name="T16" fmla="*/ 2147483647 w 3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1"/>
                  <a:gd name="T29" fmla="*/ 36 w 3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1">
                    <a:moveTo>
                      <a:pt x="2" y="12"/>
                    </a:moveTo>
                    <a:lnTo>
                      <a:pt x="2" y="12"/>
                    </a:lnTo>
                    <a:cubicBezTo>
                      <a:pt x="5" y="18"/>
                      <a:pt x="11" y="20"/>
                      <a:pt x="11" y="20"/>
                    </a:cubicBezTo>
                    <a:cubicBezTo>
                      <a:pt x="13" y="21"/>
                      <a:pt x="16" y="21"/>
                      <a:pt x="16" y="21"/>
                    </a:cubicBezTo>
                    <a:cubicBezTo>
                      <a:pt x="16" y="21"/>
                      <a:pt x="32" y="21"/>
                      <a:pt x="36" y="21"/>
                    </a:cubicBezTo>
                    <a:cubicBezTo>
                      <a:pt x="36" y="21"/>
                      <a:pt x="36" y="21"/>
                      <a:pt x="36" y="21"/>
                    </a:cubicBezTo>
                    <a:cubicBezTo>
                      <a:pt x="36" y="21"/>
                      <a:pt x="36" y="20"/>
                      <a:pt x="36" y="20"/>
                    </a:cubicBezTo>
                    <a:cubicBezTo>
                      <a:pt x="24" y="12"/>
                      <a:pt x="2" y="0"/>
                      <a:pt x="2" y="0"/>
                    </a:cubicBezTo>
                    <a:cubicBezTo>
                      <a:pt x="0" y="7"/>
                      <a:pt x="2" y="12"/>
                      <a:pt x="2"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3" name="Freeform 469"/>
              <p:cNvSpPr>
                <a:spLocks/>
              </p:cNvSpPr>
              <p:nvPr/>
            </p:nvSpPr>
            <p:spPr bwMode="auto">
              <a:xfrm>
                <a:off x="8918575"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0 h 49"/>
                  <a:gd name="T16" fmla="*/ 2147483647 w 2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9"/>
                  <a:gd name="T29" fmla="*/ 22 w 2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9">
                    <a:moveTo>
                      <a:pt x="10" y="1"/>
                    </a:moveTo>
                    <a:lnTo>
                      <a:pt x="10" y="1"/>
                    </a:lnTo>
                    <a:cubicBezTo>
                      <a:pt x="3" y="2"/>
                      <a:pt x="1" y="9"/>
                      <a:pt x="1" y="9"/>
                    </a:cubicBezTo>
                    <a:cubicBezTo>
                      <a:pt x="0" y="13"/>
                      <a:pt x="1" y="17"/>
                      <a:pt x="1" y="17"/>
                    </a:cubicBezTo>
                    <a:cubicBezTo>
                      <a:pt x="3" y="28"/>
                      <a:pt x="15" y="45"/>
                      <a:pt x="17" y="48"/>
                    </a:cubicBezTo>
                    <a:cubicBezTo>
                      <a:pt x="18" y="49"/>
                      <a:pt x="18" y="49"/>
                      <a:pt x="18" y="49"/>
                    </a:cubicBezTo>
                    <a:cubicBezTo>
                      <a:pt x="18" y="48"/>
                      <a:pt x="18" y="48"/>
                      <a:pt x="18" y="48"/>
                    </a:cubicBezTo>
                    <a:cubicBezTo>
                      <a:pt x="22" y="10"/>
                      <a:pt x="14" y="0"/>
                      <a:pt x="14" y="0"/>
                    </a:cubicBezTo>
                    <a:cubicBezTo>
                      <a:pt x="13" y="0"/>
                      <a:pt x="10" y="1"/>
                      <a:pt x="1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4" name="Freeform 470"/>
              <p:cNvSpPr>
                <a:spLocks/>
              </p:cNvSpPr>
              <p:nvPr/>
            </p:nvSpPr>
            <p:spPr bwMode="auto">
              <a:xfrm>
                <a:off x="8928100"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2147483647 h 49"/>
                  <a:gd name="T16" fmla="*/ 2147483647 w 22"/>
                  <a:gd name="T17" fmla="*/ 0 h 49"/>
                  <a:gd name="T18" fmla="*/ 2147483647 w 22"/>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9"/>
                  <a:gd name="T32" fmla="*/ 22 w 2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9">
                    <a:moveTo>
                      <a:pt x="4" y="48"/>
                    </a:moveTo>
                    <a:lnTo>
                      <a:pt x="4" y="48"/>
                    </a:lnTo>
                    <a:cubicBezTo>
                      <a:pt x="4" y="48"/>
                      <a:pt x="4" y="49"/>
                      <a:pt x="4" y="49"/>
                    </a:cubicBezTo>
                    <a:cubicBezTo>
                      <a:pt x="4" y="49"/>
                      <a:pt x="4" y="48"/>
                      <a:pt x="4" y="48"/>
                    </a:cubicBezTo>
                    <a:cubicBezTo>
                      <a:pt x="7" y="45"/>
                      <a:pt x="18" y="28"/>
                      <a:pt x="21" y="17"/>
                    </a:cubicBezTo>
                    <a:cubicBezTo>
                      <a:pt x="21" y="17"/>
                      <a:pt x="22" y="12"/>
                      <a:pt x="21" y="9"/>
                    </a:cubicBezTo>
                    <a:cubicBezTo>
                      <a:pt x="21" y="9"/>
                      <a:pt x="19" y="2"/>
                      <a:pt x="12" y="1"/>
                    </a:cubicBezTo>
                    <a:cubicBezTo>
                      <a:pt x="12" y="1"/>
                      <a:pt x="10" y="0"/>
                      <a:pt x="8" y="0"/>
                    </a:cubicBezTo>
                    <a:cubicBezTo>
                      <a:pt x="8" y="0"/>
                      <a:pt x="0" y="10"/>
                      <a:pt x="4" y="4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5" name="Freeform 471"/>
              <p:cNvSpPr>
                <a:spLocks/>
              </p:cNvSpPr>
              <p:nvPr/>
            </p:nvSpPr>
            <p:spPr bwMode="auto">
              <a:xfrm>
                <a:off x="8932863" y="1001713"/>
                <a:ext cx="12700" cy="6350"/>
              </a:xfrm>
              <a:custGeom>
                <a:avLst/>
                <a:gdLst>
                  <a:gd name="T0" fmla="*/ 0 w 27"/>
                  <a:gd name="T1" fmla="*/ 0 h 11"/>
                  <a:gd name="T2" fmla="*/ 0 w 27"/>
                  <a:gd name="T3" fmla="*/ 0 h 11"/>
                  <a:gd name="T4" fmla="*/ 0 w 27"/>
                  <a:gd name="T5" fmla="*/ 2147483647 h 11"/>
                  <a:gd name="T6" fmla="*/ 2147483647 w 27"/>
                  <a:gd name="T7" fmla="*/ 2147483647 h 11"/>
                  <a:gd name="T8" fmla="*/ 2147483647 w 27"/>
                  <a:gd name="T9" fmla="*/ 2147483647 h 11"/>
                  <a:gd name="T10" fmla="*/ 0 w 27"/>
                  <a:gd name="T11" fmla="*/ 0 h 11"/>
                  <a:gd name="T12" fmla="*/ 0 w 27"/>
                  <a:gd name="T13" fmla="*/ 0 h 11"/>
                  <a:gd name="T14" fmla="*/ 0 60000 65536"/>
                  <a:gd name="T15" fmla="*/ 0 60000 65536"/>
                  <a:gd name="T16" fmla="*/ 0 60000 65536"/>
                  <a:gd name="T17" fmla="*/ 0 60000 65536"/>
                  <a:gd name="T18" fmla="*/ 0 60000 65536"/>
                  <a:gd name="T19" fmla="*/ 0 60000 65536"/>
                  <a:gd name="T20" fmla="*/ 0 60000 65536"/>
                  <a:gd name="T21" fmla="*/ 0 w 27"/>
                  <a:gd name="T22" fmla="*/ 0 h 11"/>
                  <a:gd name="T23" fmla="*/ 27 w 2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1">
                    <a:moveTo>
                      <a:pt x="0" y="0"/>
                    </a:moveTo>
                    <a:lnTo>
                      <a:pt x="0" y="0"/>
                    </a:lnTo>
                    <a:cubicBezTo>
                      <a:pt x="0" y="0"/>
                      <a:pt x="0" y="0"/>
                      <a:pt x="0" y="1"/>
                    </a:cubicBezTo>
                    <a:cubicBezTo>
                      <a:pt x="2" y="2"/>
                      <a:pt x="10" y="8"/>
                      <a:pt x="14" y="9"/>
                    </a:cubicBezTo>
                    <a:cubicBezTo>
                      <a:pt x="14" y="9"/>
                      <a:pt x="21" y="11"/>
                      <a:pt x="27"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6" name="Freeform 472"/>
              <p:cNvSpPr>
                <a:spLocks/>
              </p:cNvSpPr>
              <p:nvPr/>
            </p:nvSpPr>
            <p:spPr bwMode="auto">
              <a:xfrm>
                <a:off x="8932863" y="992188"/>
                <a:ext cx="17463" cy="9525"/>
              </a:xfrm>
              <a:custGeom>
                <a:avLst/>
                <a:gdLst>
                  <a:gd name="T0" fmla="*/ 2147483647 w 37"/>
                  <a:gd name="T1" fmla="*/ 2147483647 h 21"/>
                  <a:gd name="T2" fmla="*/ 2147483647 w 37"/>
                  <a:gd name="T3" fmla="*/ 2147483647 h 21"/>
                  <a:gd name="T4" fmla="*/ 2147483647 w 37"/>
                  <a:gd name="T5" fmla="*/ 2147483647 h 21"/>
                  <a:gd name="T6" fmla="*/ 0 w 37"/>
                  <a:gd name="T7" fmla="*/ 2147483647 h 21"/>
                  <a:gd name="T8" fmla="*/ 2147483647 w 37"/>
                  <a:gd name="T9" fmla="*/ 2147483647 h 21"/>
                  <a:gd name="T10" fmla="*/ 2147483647 w 37"/>
                  <a:gd name="T11" fmla="*/ 2147483647 h 21"/>
                  <a:gd name="T12" fmla="*/ 2147483647 w 37"/>
                  <a:gd name="T13" fmla="*/ 2147483647 h 21"/>
                  <a:gd name="T14" fmla="*/ 2147483647 w 37"/>
                  <a:gd name="T15" fmla="*/ 2147483647 h 21"/>
                  <a:gd name="T16" fmla="*/ 2147483647 w 37"/>
                  <a:gd name="T17" fmla="*/ 0 h 21"/>
                  <a:gd name="T18" fmla="*/ 2147483647 w 37"/>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1"/>
                  <a:gd name="T32" fmla="*/ 37 w 3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1">
                    <a:moveTo>
                      <a:pt x="1" y="20"/>
                    </a:moveTo>
                    <a:lnTo>
                      <a:pt x="1" y="20"/>
                    </a:lnTo>
                    <a:cubicBezTo>
                      <a:pt x="1" y="20"/>
                      <a:pt x="0" y="21"/>
                      <a:pt x="0" y="21"/>
                    </a:cubicBezTo>
                    <a:cubicBezTo>
                      <a:pt x="0" y="21"/>
                      <a:pt x="0" y="21"/>
                      <a:pt x="1" y="21"/>
                    </a:cubicBezTo>
                    <a:cubicBezTo>
                      <a:pt x="5" y="21"/>
                      <a:pt x="21" y="21"/>
                      <a:pt x="21" y="21"/>
                    </a:cubicBezTo>
                    <a:cubicBezTo>
                      <a:pt x="21" y="21"/>
                      <a:pt x="23" y="21"/>
                      <a:pt x="26" y="20"/>
                    </a:cubicBezTo>
                    <a:cubicBezTo>
                      <a:pt x="26" y="20"/>
                      <a:pt x="31" y="18"/>
                      <a:pt x="34" y="12"/>
                    </a:cubicBezTo>
                    <a:cubicBezTo>
                      <a:pt x="34" y="12"/>
                      <a:pt x="37" y="6"/>
                      <a:pt x="35" y="0"/>
                    </a:cubicBezTo>
                    <a:cubicBezTo>
                      <a:pt x="35" y="0"/>
                      <a:pt x="12" y="12"/>
                      <a:pt x="1" y="2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7" name="Freeform 473"/>
              <p:cNvSpPr>
                <a:spLocks/>
              </p:cNvSpPr>
              <p:nvPr/>
            </p:nvSpPr>
            <p:spPr bwMode="auto">
              <a:xfrm>
                <a:off x="8931275" y="981075"/>
                <a:ext cx="15875" cy="19050"/>
              </a:xfrm>
              <a:custGeom>
                <a:avLst/>
                <a:gdLst>
                  <a:gd name="T0" fmla="*/ 0 w 32"/>
                  <a:gd name="T1" fmla="*/ 2147483647 h 40"/>
                  <a:gd name="T2" fmla="*/ 0 w 32"/>
                  <a:gd name="T3" fmla="*/ 2147483647 h 40"/>
                  <a:gd name="T4" fmla="*/ 0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0 h 40"/>
                  <a:gd name="T14" fmla="*/ 0 w 32"/>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0"/>
                  <a:gd name="T26" fmla="*/ 32 w 3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0">
                    <a:moveTo>
                      <a:pt x="0" y="39"/>
                    </a:moveTo>
                    <a:lnTo>
                      <a:pt x="0" y="39"/>
                    </a:lnTo>
                    <a:cubicBezTo>
                      <a:pt x="0" y="39"/>
                      <a:pt x="0" y="40"/>
                      <a:pt x="0" y="40"/>
                    </a:cubicBezTo>
                    <a:cubicBezTo>
                      <a:pt x="0" y="40"/>
                      <a:pt x="1" y="40"/>
                      <a:pt x="1" y="40"/>
                    </a:cubicBezTo>
                    <a:cubicBezTo>
                      <a:pt x="5" y="38"/>
                      <a:pt x="20" y="30"/>
                      <a:pt x="27" y="23"/>
                    </a:cubicBezTo>
                    <a:cubicBezTo>
                      <a:pt x="27" y="23"/>
                      <a:pt x="31" y="20"/>
                      <a:pt x="31" y="15"/>
                    </a:cubicBezTo>
                    <a:cubicBezTo>
                      <a:pt x="32" y="7"/>
                      <a:pt x="24" y="0"/>
                      <a:pt x="24" y="0"/>
                    </a:cubicBezTo>
                    <a:cubicBezTo>
                      <a:pt x="24" y="0"/>
                      <a:pt x="10" y="17"/>
                      <a:pt x="0" y="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8" name="Freeform 474"/>
              <p:cNvSpPr>
                <a:spLocks/>
              </p:cNvSpPr>
              <p:nvPr/>
            </p:nvSpPr>
            <p:spPr bwMode="auto">
              <a:xfrm>
                <a:off x="8742363" y="1149350"/>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9" name="Freeform 475"/>
              <p:cNvSpPr>
                <a:spLocks/>
              </p:cNvSpPr>
              <p:nvPr/>
            </p:nvSpPr>
            <p:spPr bwMode="auto">
              <a:xfrm>
                <a:off x="8842375" y="1149350"/>
                <a:ext cx="66675"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0" name="Freeform 476"/>
              <p:cNvSpPr>
                <a:spLocks/>
              </p:cNvSpPr>
              <p:nvPr/>
            </p:nvSpPr>
            <p:spPr bwMode="auto">
              <a:xfrm>
                <a:off x="8208963" y="1000125"/>
                <a:ext cx="52388" cy="4763"/>
              </a:xfrm>
              <a:custGeom>
                <a:avLst/>
                <a:gdLst>
                  <a:gd name="T0" fmla="*/ 0 w 112"/>
                  <a:gd name="T1" fmla="*/ 0 h 11"/>
                  <a:gd name="T2" fmla="*/ 0 w 112"/>
                  <a:gd name="T3" fmla="*/ 0 h 11"/>
                  <a:gd name="T4" fmla="*/ 2147483647 w 112"/>
                  <a:gd name="T5" fmla="*/ 0 h 11"/>
                  <a:gd name="T6" fmla="*/ 2147483647 w 112"/>
                  <a:gd name="T7" fmla="*/ 2147483647 h 11"/>
                  <a:gd name="T8" fmla="*/ 2147483647 w 112"/>
                  <a:gd name="T9" fmla="*/ 2147483647 h 11"/>
                  <a:gd name="T10" fmla="*/ 2147483647 w 112"/>
                  <a:gd name="T11" fmla="*/ 2147483647 h 11"/>
                  <a:gd name="T12" fmla="*/ 2147483647 w 112"/>
                  <a:gd name="T13" fmla="*/ 2147483647 h 11"/>
                  <a:gd name="T14" fmla="*/ 2147483647 w 112"/>
                  <a:gd name="T15" fmla="*/ 2147483647 h 11"/>
                  <a:gd name="T16" fmla="*/ 2147483647 w 112"/>
                  <a:gd name="T17" fmla="*/ 2147483647 h 11"/>
                  <a:gd name="T18" fmla="*/ 2147483647 w 112"/>
                  <a:gd name="T19" fmla="*/ 2147483647 h 11"/>
                  <a:gd name="T20" fmla="*/ 2147483647 w 112"/>
                  <a:gd name="T21" fmla="*/ 2147483647 h 11"/>
                  <a:gd name="T22" fmla="*/ 2147483647 w 112"/>
                  <a:gd name="T23" fmla="*/ 2147483647 h 11"/>
                  <a:gd name="T24" fmla="*/ 0 w 112"/>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1"/>
                  <a:gd name="T41" fmla="*/ 112 w 1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1">
                    <a:moveTo>
                      <a:pt x="0" y="0"/>
                    </a:moveTo>
                    <a:lnTo>
                      <a:pt x="0" y="0"/>
                    </a:lnTo>
                    <a:cubicBezTo>
                      <a:pt x="0" y="0"/>
                      <a:pt x="46" y="0"/>
                      <a:pt x="57" y="0"/>
                    </a:cubicBezTo>
                    <a:cubicBezTo>
                      <a:pt x="66" y="1"/>
                      <a:pt x="80" y="0"/>
                      <a:pt x="88" y="1"/>
                    </a:cubicBezTo>
                    <a:cubicBezTo>
                      <a:pt x="97" y="2"/>
                      <a:pt x="110" y="4"/>
                      <a:pt x="112" y="11"/>
                    </a:cubicBezTo>
                    <a:cubicBezTo>
                      <a:pt x="104" y="9"/>
                      <a:pt x="98" y="9"/>
                      <a:pt x="87" y="8"/>
                    </a:cubicBezTo>
                    <a:cubicBezTo>
                      <a:pt x="86" y="7"/>
                      <a:pt x="79" y="7"/>
                      <a:pt x="74" y="7"/>
                    </a:cubicBezTo>
                    <a:cubicBezTo>
                      <a:pt x="74" y="7"/>
                      <a:pt x="77" y="6"/>
                      <a:pt x="83" y="6"/>
                    </a:cubicBezTo>
                    <a:cubicBezTo>
                      <a:pt x="87" y="6"/>
                      <a:pt x="94" y="6"/>
                      <a:pt x="97" y="6"/>
                    </a:cubicBezTo>
                    <a:cubicBezTo>
                      <a:pt x="95" y="5"/>
                      <a:pt x="87" y="4"/>
                      <a:pt x="82" y="3"/>
                    </a:cubicBezTo>
                    <a:cubicBezTo>
                      <a:pt x="73" y="2"/>
                      <a:pt x="65" y="2"/>
                      <a:pt x="56" y="2"/>
                    </a:cubicBezTo>
                    <a:cubicBezTo>
                      <a:pt x="46" y="2"/>
                      <a:pt x="1" y="2"/>
                      <a:pt x="1" y="2"/>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1" name="Freeform 477"/>
              <p:cNvSpPr>
                <a:spLocks/>
              </p:cNvSpPr>
              <p:nvPr/>
            </p:nvSpPr>
            <p:spPr bwMode="auto">
              <a:xfrm>
                <a:off x="8207375" y="989013"/>
                <a:ext cx="103188" cy="12700"/>
              </a:xfrm>
              <a:custGeom>
                <a:avLst/>
                <a:gdLst>
                  <a:gd name="T0" fmla="*/ 2147483647 w 220"/>
                  <a:gd name="T1" fmla="*/ 2147483647 h 27"/>
                  <a:gd name="T2" fmla="*/ 2147483647 w 220"/>
                  <a:gd name="T3" fmla="*/ 2147483647 h 27"/>
                  <a:gd name="T4" fmla="*/ 2147483647 w 220"/>
                  <a:gd name="T5" fmla="*/ 2147483647 h 27"/>
                  <a:gd name="T6" fmla="*/ 2147483647 w 220"/>
                  <a:gd name="T7" fmla="*/ 2147483647 h 27"/>
                  <a:gd name="T8" fmla="*/ 2147483647 w 220"/>
                  <a:gd name="T9" fmla="*/ 2147483647 h 27"/>
                  <a:gd name="T10" fmla="*/ 2147483647 w 220"/>
                  <a:gd name="T11" fmla="*/ 2147483647 h 27"/>
                  <a:gd name="T12" fmla="*/ 2147483647 w 220"/>
                  <a:gd name="T13" fmla="*/ 2147483647 h 27"/>
                  <a:gd name="T14" fmla="*/ 2147483647 w 220"/>
                  <a:gd name="T15" fmla="*/ 2147483647 h 27"/>
                  <a:gd name="T16" fmla="*/ 2147483647 w 220"/>
                  <a:gd name="T17" fmla="*/ 2147483647 h 27"/>
                  <a:gd name="T18" fmla="*/ 2147483647 w 220"/>
                  <a:gd name="T19" fmla="*/ 2147483647 h 27"/>
                  <a:gd name="T20" fmla="*/ 2147483647 w 220"/>
                  <a:gd name="T21" fmla="*/ 2147483647 h 27"/>
                  <a:gd name="T22" fmla="*/ 2147483647 w 220"/>
                  <a:gd name="T23" fmla="*/ 2147483647 h 27"/>
                  <a:gd name="T24" fmla="*/ 2147483647 w 220"/>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7"/>
                  <a:gd name="T41" fmla="*/ 220 w 22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7">
                    <a:moveTo>
                      <a:pt x="218" y="14"/>
                    </a:moveTo>
                    <a:lnTo>
                      <a:pt x="218" y="14"/>
                    </a:lnTo>
                    <a:cubicBezTo>
                      <a:pt x="220" y="15"/>
                      <a:pt x="220" y="16"/>
                      <a:pt x="215" y="16"/>
                    </a:cubicBezTo>
                    <a:cubicBezTo>
                      <a:pt x="200" y="15"/>
                      <a:pt x="164" y="9"/>
                      <a:pt x="149" y="7"/>
                    </a:cubicBezTo>
                    <a:cubicBezTo>
                      <a:pt x="126" y="4"/>
                      <a:pt x="123" y="7"/>
                      <a:pt x="115" y="12"/>
                    </a:cubicBezTo>
                    <a:cubicBezTo>
                      <a:pt x="102" y="22"/>
                      <a:pt x="83" y="26"/>
                      <a:pt x="68" y="26"/>
                    </a:cubicBezTo>
                    <a:lnTo>
                      <a:pt x="3" y="27"/>
                    </a:lnTo>
                    <a:cubicBezTo>
                      <a:pt x="0" y="27"/>
                      <a:pt x="0" y="24"/>
                      <a:pt x="3" y="24"/>
                    </a:cubicBezTo>
                    <a:cubicBezTo>
                      <a:pt x="8" y="24"/>
                      <a:pt x="54" y="23"/>
                      <a:pt x="65" y="23"/>
                    </a:cubicBezTo>
                    <a:cubicBezTo>
                      <a:pt x="76" y="23"/>
                      <a:pt x="87" y="21"/>
                      <a:pt x="92" y="19"/>
                    </a:cubicBezTo>
                    <a:cubicBezTo>
                      <a:pt x="96" y="17"/>
                      <a:pt x="103" y="13"/>
                      <a:pt x="111" y="7"/>
                    </a:cubicBezTo>
                    <a:cubicBezTo>
                      <a:pt x="118" y="1"/>
                      <a:pt x="125" y="0"/>
                      <a:pt x="148" y="3"/>
                    </a:cubicBezTo>
                    <a:cubicBezTo>
                      <a:pt x="171" y="7"/>
                      <a:pt x="202" y="12"/>
                      <a:pt x="218"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2" name="Freeform 478"/>
              <p:cNvSpPr>
                <a:spLocks/>
              </p:cNvSpPr>
              <p:nvPr/>
            </p:nvSpPr>
            <p:spPr bwMode="auto">
              <a:xfrm>
                <a:off x="8243888" y="1003300"/>
                <a:ext cx="117475" cy="9525"/>
              </a:xfrm>
              <a:custGeom>
                <a:avLst/>
                <a:gdLst>
                  <a:gd name="T0" fmla="*/ 2147483647 w 249"/>
                  <a:gd name="T1" fmla="*/ 2147483647 h 22"/>
                  <a:gd name="T2" fmla="*/ 2147483647 w 249"/>
                  <a:gd name="T3" fmla="*/ 2147483647 h 22"/>
                  <a:gd name="T4" fmla="*/ 2147483647 w 249"/>
                  <a:gd name="T5" fmla="*/ 2147483647 h 22"/>
                  <a:gd name="T6" fmla="*/ 2147483647 w 249"/>
                  <a:gd name="T7" fmla="*/ 2147483647 h 22"/>
                  <a:gd name="T8" fmla="*/ 0 w 249"/>
                  <a:gd name="T9" fmla="*/ 2147483647 h 22"/>
                  <a:gd name="T10" fmla="*/ 2147483647 w 249"/>
                  <a:gd name="T11" fmla="*/ 2147483647 h 22"/>
                  <a:gd name="T12" fmla="*/ 2147483647 w 249"/>
                  <a:gd name="T13" fmla="*/ 2147483647 h 22"/>
                  <a:gd name="T14" fmla="*/ 2147483647 w 249"/>
                  <a:gd name="T15" fmla="*/ 2147483647 h 22"/>
                  <a:gd name="T16" fmla="*/ 2147483647 w 249"/>
                  <a:gd name="T17" fmla="*/ 2147483647 h 22"/>
                  <a:gd name="T18" fmla="*/ 2147483647 w 249"/>
                  <a:gd name="T19" fmla="*/ 2147483647 h 22"/>
                  <a:gd name="T20" fmla="*/ 2147483647 w 249"/>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22"/>
                  <a:gd name="T35" fmla="*/ 249 w 24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22">
                    <a:moveTo>
                      <a:pt x="101" y="16"/>
                    </a:moveTo>
                    <a:lnTo>
                      <a:pt x="101" y="16"/>
                    </a:lnTo>
                    <a:cubicBezTo>
                      <a:pt x="74" y="15"/>
                      <a:pt x="51" y="13"/>
                      <a:pt x="38" y="9"/>
                    </a:cubicBezTo>
                    <a:cubicBezTo>
                      <a:pt x="26" y="5"/>
                      <a:pt x="23" y="4"/>
                      <a:pt x="16" y="2"/>
                    </a:cubicBezTo>
                    <a:cubicBezTo>
                      <a:pt x="10" y="0"/>
                      <a:pt x="0" y="1"/>
                      <a:pt x="0" y="1"/>
                    </a:cubicBezTo>
                    <a:cubicBezTo>
                      <a:pt x="0" y="1"/>
                      <a:pt x="7" y="1"/>
                      <a:pt x="15" y="5"/>
                    </a:cubicBezTo>
                    <a:cubicBezTo>
                      <a:pt x="23" y="9"/>
                      <a:pt x="29" y="13"/>
                      <a:pt x="38" y="15"/>
                    </a:cubicBezTo>
                    <a:cubicBezTo>
                      <a:pt x="52" y="19"/>
                      <a:pt x="72" y="22"/>
                      <a:pt x="99" y="21"/>
                    </a:cubicBezTo>
                    <a:cubicBezTo>
                      <a:pt x="136" y="21"/>
                      <a:pt x="223" y="17"/>
                      <a:pt x="245" y="18"/>
                    </a:cubicBezTo>
                    <a:cubicBezTo>
                      <a:pt x="247" y="18"/>
                      <a:pt x="249" y="17"/>
                      <a:pt x="245" y="16"/>
                    </a:cubicBezTo>
                    <a:cubicBezTo>
                      <a:pt x="230" y="14"/>
                      <a:pt x="126" y="17"/>
                      <a:pt x="101" y="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3" name="Freeform 479"/>
              <p:cNvSpPr>
                <a:spLocks/>
              </p:cNvSpPr>
              <p:nvPr/>
            </p:nvSpPr>
            <p:spPr bwMode="auto">
              <a:xfrm>
                <a:off x="8264525" y="973138"/>
                <a:ext cx="9525" cy="15875"/>
              </a:xfrm>
              <a:custGeom>
                <a:avLst/>
                <a:gdLst>
                  <a:gd name="T0" fmla="*/ 2147483647 w 23"/>
                  <a:gd name="T1" fmla="*/ 2147483647 h 35"/>
                  <a:gd name="T2" fmla="*/ 2147483647 w 23"/>
                  <a:gd name="T3" fmla="*/ 2147483647 h 35"/>
                  <a:gd name="T4" fmla="*/ 2147483647 w 23"/>
                  <a:gd name="T5" fmla="*/ 2147483647 h 35"/>
                  <a:gd name="T6" fmla="*/ 2147483647 w 23"/>
                  <a:gd name="T7" fmla="*/ 2147483647 h 35"/>
                  <a:gd name="T8" fmla="*/ 2147483647 w 23"/>
                  <a:gd name="T9" fmla="*/ 2147483647 h 35"/>
                  <a:gd name="T10" fmla="*/ 2147483647 w 23"/>
                  <a:gd name="T11" fmla="*/ 2147483647 h 35"/>
                  <a:gd name="T12" fmla="*/ 2147483647 w 23"/>
                  <a:gd name="T13" fmla="*/ 2147483647 h 35"/>
                  <a:gd name="T14" fmla="*/ 2147483647 w 23"/>
                  <a:gd name="T15" fmla="*/ 2147483647 h 35"/>
                  <a:gd name="T16" fmla="*/ 0 w 23"/>
                  <a:gd name="T17" fmla="*/ 2147483647 h 35"/>
                  <a:gd name="T18" fmla="*/ 2147483647 w 23"/>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5"/>
                  <a:gd name="T32" fmla="*/ 23 w 2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5">
                    <a:moveTo>
                      <a:pt x="8" y="34"/>
                    </a:moveTo>
                    <a:lnTo>
                      <a:pt x="8" y="34"/>
                    </a:lnTo>
                    <a:cubicBezTo>
                      <a:pt x="8" y="33"/>
                      <a:pt x="8" y="33"/>
                      <a:pt x="8" y="30"/>
                    </a:cubicBezTo>
                    <a:cubicBezTo>
                      <a:pt x="8" y="27"/>
                      <a:pt x="7" y="20"/>
                      <a:pt x="11" y="12"/>
                    </a:cubicBezTo>
                    <a:cubicBezTo>
                      <a:pt x="15" y="5"/>
                      <a:pt x="20" y="2"/>
                      <a:pt x="22" y="2"/>
                    </a:cubicBezTo>
                    <a:cubicBezTo>
                      <a:pt x="23" y="1"/>
                      <a:pt x="23" y="0"/>
                      <a:pt x="21" y="1"/>
                    </a:cubicBezTo>
                    <a:cubicBezTo>
                      <a:pt x="19" y="2"/>
                      <a:pt x="12" y="5"/>
                      <a:pt x="8" y="12"/>
                    </a:cubicBezTo>
                    <a:cubicBezTo>
                      <a:pt x="3" y="20"/>
                      <a:pt x="3" y="28"/>
                      <a:pt x="2" y="31"/>
                    </a:cubicBezTo>
                    <a:cubicBezTo>
                      <a:pt x="2" y="33"/>
                      <a:pt x="1" y="34"/>
                      <a:pt x="0" y="35"/>
                    </a:cubicBezTo>
                    <a:cubicBezTo>
                      <a:pt x="2" y="34"/>
                      <a:pt x="7" y="33"/>
                      <a:pt x="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4" name="Freeform 480"/>
              <p:cNvSpPr>
                <a:spLocks/>
              </p:cNvSpPr>
              <p:nvPr/>
            </p:nvSpPr>
            <p:spPr bwMode="auto">
              <a:xfrm>
                <a:off x="8270875" y="973138"/>
                <a:ext cx="15875" cy="17463"/>
              </a:xfrm>
              <a:custGeom>
                <a:avLst/>
                <a:gdLst>
                  <a:gd name="T0" fmla="*/ 2147483647 w 33"/>
                  <a:gd name="T1" fmla="*/ 2147483647 h 37"/>
                  <a:gd name="T2" fmla="*/ 2147483647 w 33"/>
                  <a:gd name="T3" fmla="*/ 2147483647 h 37"/>
                  <a:gd name="T4" fmla="*/ 2147483647 w 33"/>
                  <a:gd name="T5" fmla="*/ 2147483647 h 37"/>
                  <a:gd name="T6" fmla="*/ 2147483647 w 33"/>
                  <a:gd name="T7" fmla="*/ 2147483647 h 37"/>
                  <a:gd name="T8" fmla="*/ 2147483647 w 33"/>
                  <a:gd name="T9" fmla="*/ 0 h 37"/>
                  <a:gd name="T10" fmla="*/ 2147483647 w 33"/>
                  <a:gd name="T11" fmla="*/ 2147483647 h 37"/>
                  <a:gd name="T12" fmla="*/ 2147483647 w 33"/>
                  <a:gd name="T13" fmla="*/ 2147483647 h 37"/>
                  <a:gd name="T14" fmla="*/ 2147483647 w 33"/>
                  <a:gd name="T15" fmla="*/ 2147483647 h 37"/>
                  <a:gd name="T16" fmla="*/ 2147483647 w 33"/>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18" y="34"/>
                    </a:moveTo>
                    <a:lnTo>
                      <a:pt x="18" y="34"/>
                    </a:lnTo>
                    <a:cubicBezTo>
                      <a:pt x="13" y="32"/>
                      <a:pt x="9" y="30"/>
                      <a:pt x="6" y="26"/>
                    </a:cubicBezTo>
                    <a:cubicBezTo>
                      <a:pt x="3" y="21"/>
                      <a:pt x="0" y="12"/>
                      <a:pt x="4" y="5"/>
                    </a:cubicBezTo>
                    <a:cubicBezTo>
                      <a:pt x="6" y="2"/>
                      <a:pt x="9" y="0"/>
                      <a:pt x="9" y="0"/>
                    </a:cubicBezTo>
                    <a:cubicBezTo>
                      <a:pt x="9" y="1"/>
                      <a:pt x="8" y="1"/>
                      <a:pt x="6" y="4"/>
                    </a:cubicBezTo>
                    <a:cubicBezTo>
                      <a:pt x="2" y="12"/>
                      <a:pt x="6" y="20"/>
                      <a:pt x="11" y="24"/>
                    </a:cubicBezTo>
                    <a:cubicBezTo>
                      <a:pt x="16" y="29"/>
                      <a:pt x="25" y="34"/>
                      <a:pt x="33" y="37"/>
                    </a:cubicBezTo>
                    <a:cubicBezTo>
                      <a:pt x="28" y="36"/>
                      <a:pt x="18" y="34"/>
                      <a:pt x="1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5" name="Freeform 481"/>
              <p:cNvSpPr>
                <a:spLocks/>
              </p:cNvSpPr>
              <p:nvPr/>
            </p:nvSpPr>
            <p:spPr bwMode="auto">
              <a:xfrm>
                <a:off x="8269288" y="1012825"/>
                <a:ext cx="15875" cy="111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0 w 33"/>
                  <a:gd name="T9" fmla="*/ 0 h 25"/>
                  <a:gd name="T10" fmla="*/ 2147483647 w 33"/>
                  <a:gd name="T11" fmla="*/ 2147483647 h 25"/>
                  <a:gd name="T12" fmla="*/ 0 60000 65536"/>
                  <a:gd name="T13" fmla="*/ 0 60000 65536"/>
                  <a:gd name="T14" fmla="*/ 0 60000 65536"/>
                  <a:gd name="T15" fmla="*/ 0 60000 65536"/>
                  <a:gd name="T16" fmla="*/ 0 60000 65536"/>
                  <a:gd name="T17" fmla="*/ 0 60000 65536"/>
                  <a:gd name="T18" fmla="*/ 0 w 33"/>
                  <a:gd name="T19" fmla="*/ 0 h 25"/>
                  <a:gd name="T20" fmla="*/ 33 w 3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3" h="25">
                    <a:moveTo>
                      <a:pt x="22" y="3"/>
                    </a:moveTo>
                    <a:lnTo>
                      <a:pt x="22" y="3"/>
                    </a:lnTo>
                    <a:cubicBezTo>
                      <a:pt x="20" y="14"/>
                      <a:pt x="27" y="19"/>
                      <a:pt x="31" y="23"/>
                    </a:cubicBezTo>
                    <a:cubicBezTo>
                      <a:pt x="33" y="25"/>
                      <a:pt x="29" y="25"/>
                      <a:pt x="28" y="24"/>
                    </a:cubicBezTo>
                    <a:cubicBezTo>
                      <a:pt x="11" y="20"/>
                      <a:pt x="14" y="5"/>
                      <a:pt x="0" y="0"/>
                    </a:cubicBezTo>
                    <a:cubicBezTo>
                      <a:pt x="12" y="3"/>
                      <a:pt x="22" y="3"/>
                      <a:pt x="2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6" name="Freeform 482"/>
              <p:cNvSpPr>
                <a:spLocks noEditPoints="1"/>
              </p:cNvSpPr>
              <p:nvPr/>
            </p:nvSpPr>
            <p:spPr bwMode="auto">
              <a:xfrm>
                <a:off x="8283575" y="1000125"/>
                <a:ext cx="79375" cy="7938"/>
              </a:xfrm>
              <a:custGeom>
                <a:avLst/>
                <a:gdLst>
                  <a:gd name="T0" fmla="*/ 2147483647 w 168"/>
                  <a:gd name="T1" fmla="*/ 2147483647 h 19"/>
                  <a:gd name="T2" fmla="*/ 2147483647 w 168"/>
                  <a:gd name="T3" fmla="*/ 2147483647 h 19"/>
                  <a:gd name="T4" fmla="*/ 2147483647 w 168"/>
                  <a:gd name="T5" fmla="*/ 2147483647 h 19"/>
                  <a:gd name="T6" fmla="*/ 2147483647 w 168"/>
                  <a:gd name="T7" fmla="*/ 2147483647 h 19"/>
                  <a:gd name="T8" fmla="*/ 2147483647 w 168"/>
                  <a:gd name="T9" fmla="*/ 2147483647 h 19"/>
                  <a:gd name="T10" fmla="*/ 2147483647 w 168"/>
                  <a:gd name="T11" fmla="*/ 2147483647 h 19"/>
                  <a:gd name="T12" fmla="*/ 2147483647 w 168"/>
                  <a:gd name="T13" fmla="*/ 2147483647 h 19"/>
                  <a:gd name="T14" fmla="*/ 2147483647 w 168"/>
                  <a:gd name="T15" fmla="*/ 2147483647 h 19"/>
                  <a:gd name="T16" fmla="*/ 2147483647 w 168"/>
                  <a:gd name="T17" fmla="*/ 2147483647 h 19"/>
                  <a:gd name="T18" fmla="*/ 2147483647 w 168"/>
                  <a:gd name="T19" fmla="*/ 2147483647 h 19"/>
                  <a:gd name="T20" fmla="*/ 2147483647 w 168"/>
                  <a:gd name="T21" fmla="*/ 2147483647 h 19"/>
                  <a:gd name="T22" fmla="*/ 2147483647 w 168"/>
                  <a:gd name="T23" fmla="*/ 2147483647 h 19"/>
                  <a:gd name="T24" fmla="*/ 2147483647 w 168"/>
                  <a:gd name="T25" fmla="*/ 2147483647 h 19"/>
                  <a:gd name="T26" fmla="*/ 2147483647 w 168"/>
                  <a:gd name="T27" fmla="*/ 2147483647 h 19"/>
                  <a:gd name="T28" fmla="*/ 2147483647 w 168"/>
                  <a:gd name="T29" fmla="*/ 2147483647 h 19"/>
                  <a:gd name="T30" fmla="*/ 2147483647 w 168"/>
                  <a:gd name="T31" fmla="*/ 2147483647 h 19"/>
                  <a:gd name="T32" fmla="*/ 2147483647 w 168"/>
                  <a:gd name="T33" fmla="*/ 2147483647 h 19"/>
                  <a:gd name="T34" fmla="*/ 2147483647 w 168"/>
                  <a:gd name="T35" fmla="*/ 2147483647 h 19"/>
                  <a:gd name="T36" fmla="*/ 2147483647 w 168"/>
                  <a:gd name="T37" fmla="*/ 2147483647 h 19"/>
                  <a:gd name="T38" fmla="*/ 2147483647 w 168"/>
                  <a:gd name="T39" fmla="*/ 2147483647 h 19"/>
                  <a:gd name="T40" fmla="*/ 2147483647 w 168"/>
                  <a:gd name="T41" fmla="*/ 2147483647 h 19"/>
                  <a:gd name="T42" fmla="*/ 2147483647 w 168"/>
                  <a:gd name="T43" fmla="*/ 2147483647 h 19"/>
                  <a:gd name="T44" fmla="*/ 2147483647 w 168"/>
                  <a:gd name="T45" fmla="*/ 2147483647 h 19"/>
                  <a:gd name="T46" fmla="*/ 2147483647 w 168"/>
                  <a:gd name="T47" fmla="*/ 2147483647 h 19"/>
                  <a:gd name="T48" fmla="*/ 2147483647 w 168"/>
                  <a:gd name="T49" fmla="*/ 2147483647 h 19"/>
                  <a:gd name="T50" fmla="*/ 2147483647 w 168"/>
                  <a:gd name="T51" fmla="*/ 2147483647 h 19"/>
                  <a:gd name="T52" fmla="*/ 2147483647 w 168"/>
                  <a:gd name="T53" fmla="*/ 2147483647 h 19"/>
                  <a:gd name="T54" fmla="*/ 2147483647 w 168"/>
                  <a:gd name="T55" fmla="*/ 2147483647 h 19"/>
                  <a:gd name="T56" fmla="*/ 2147483647 w 168"/>
                  <a:gd name="T57" fmla="*/ 2147483647 h 19"/>
                  <a:gd name="T58" fmla="*/ 2147483647 w 168"/>
                  <a:gd name="T59" fmla="*/ 2147483647 h 19"/>
                  <a:gd name="T60" fmla="*/ 2147483647 w 168"/>
                  <a:gd name="T61" fmla="*/ 2147483647 h 19"/>
                  <a:gd name="T62" fmla="*/ 2147483647 w 168"/>
                  <a:gd name="T63" fmla="*/ 2147483647 h 19"/>
                  <a:gd name="T64" fmla="*/ 2147483647 w 168"/>
                  <a:gd name="T65" fmla="*/ 2147483647 h 19"/>
                  <a:gd name="T66" fmla="*/ 2147483647 w 168"/>
                  <a:gd name="T67" fmla="*/ 2147483647 h 19"/>
                  <a:gd name="T68" fmla="*/ 2147483647 w 168"/>
                  <a:gd name="T69" fmla="*/ 2147483647 h 19"/>
                  <a:gd name="T70" fmla="*/ 2147483647 w 168"/>
                  <a:gd name="T71" fmla="*/ 2147483647 h 19"/>
                  <a:gd name="T72" fmla="*/ 2147483647 w 168"/>
                  <a:gd name="T73" fmla="*/ 2147483647 h 19"/>
                  <a:gd name="T74" fmla="*/ 2147483647 w 168"/>
                  <a:gd name="T75" fmla="*/ 2147483647 h 19"/>
                  <a:gd name="T76" fmla="*/ 2147483647 w 168"/>
                  <a:gd name="T77" fmla="*/ 2147483647 h 19"/>
                  <a:gd name="T78" fmla="*/ 2147483647 w 168"/>
                  <a:gd name="T79" fmla="*/ 2147483647 h 19"/>
                  <a:gd name="T80" fmla="*/ 2147483647 w 168"/>
                  <a:gd name="T81" fmla="*/ 2147483647 h 19"/>
                  <a:gd name="T82" fmla="*/ 2147483647 w 168"/>
                  <a:gd name="T83" fmla="*/ 2147483647 h 19"/>
                  <a:gd name="T84" fmla="*/ 2147483647 w 168"/>
                  <a:gd name="T85" fmla="*/ 2147483647 h 19"/>
                  <a:gd name="T86" fmla="*/ 2147483647 w 168"/>
                  <a:gd name="T87" fmla="*/ 2147483647 h 19"/>
                  <a:gd name="T88" fmla="*/ 2147483647 w 168"/>
                  <a:gd name="T89" fmla="*/ 2147483647 h 19"/>
                  <a:gd name="T90" fmla="*/ 2147483647 w 168"/>
                  <a:gd name="T91" fmla="*/ 2147483647 h 19"/>
                  <a:gd name="T92" fmla="*/ 2147483647 w 168"/>
                  <a:gd name="T93" fmla="*/ 2147483647 h 19"/>
                  <a:gd name="T94" fmla="*/ 2147483647 w 168"/>
                  <a:gd name="T95" fmla="*/ 2147483647 h 19"/>
                  <a:gd name="T96" fmla="*/ 2147483647 w 168"/>
                  <a:gd name="T97" fmla="*/ 2147483647 h 19"/>
                  <a:gd name="T98" fmla="*/ 2147483647 w 168"/>
                  <a:gd name="T99" fmla="*/ 2147483647 h 19"/>
                  <a:gd name="T100" fmla="*/ 2147483647 w 168"/>
                  <a:gd name="T101" fmla="*/ 2147483647 h 19"/>
                  <a:gd name="T102" fmla="*/ 2147483647 w 168"/>
                  <a:gd name="T103" fmla="*/ 2147483647 h 19"/>
                  <a:gd name="T104" fmla="*/ 2147483647 w 168"/>
                  <a:gd name="T105" fmla="*/ 2147483647 h 19"/>
                  <a:gd name="T106" fmla="*/ 2147483647 w 168"/>
                  <a:gd name="T107" fmla="*/ 2147483647 h 19"/>
                  <a:gd name="T108" fmla="*/ 2147483647 w 168"/>
                  <a:gd name="T109" fmla="*/ 2147483647 h 19"/>
                  <a:gd name="T110" fmla="*/ 2147483647 w 168"/>
                  <a:gd name="T111" fmla="*/ 2147483647 h 19"/>
                  <a:gd name="T112" fmla="*/ 2147483647 w 168"/>
                  <a:gd name="T113" fmla="*/ 2147483647 h 19"/>
                  <a:gd name="T114" fmla="*/ 2147483647 w 168"/>
                  <a:gd name="T115" fmla="*/ 2147483647 h 19"/>
                  <a:gd name="T116" fmla="*/ 2147483647 w 168"/>
                  <a:gd name="T117" fmla="*/ 2147483647 h 19"/>
                  <a:gd name="T118" fmla="*/ 2147483647 w 168"/>
                  <a:gd name="T119" fmla="*/ 2147483647 h 19"/>
                  <a:gd name="T120" fmla="*/ 2147483647 w 168"/>
                  <a:gd name="T121" fmla="*/ 2147483647 h 19"/>
                  <a:gd name="T122" fmla="*/ 2147483647 w 168"/>
                  <a:gd name="T123" fmla="*/ 2147483647 h 19"/>
                  <a:gd name="T124" fmla="*/ 2147483647 w 168"/>
                  <a:gd name="T125" fmla="*/ 2147483647 h 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
                  <a:gd name="T190" fmla="*/ 0 h 19"/>
                  <a:gd name="T191" fmla="*/ 168 w 168"/>
                  <a:gd name="T192" fmla="*/ 19 h 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 h="19">
                    <a:moveTo>
                      <a:pt x="168" y="9"/>
                    </a:moveTo>
                    <a:lnTo>
                      <a:pt x="168" y="9"/>
                    </a:lnTo>
                    <a:lnTo>
                      <a:pt x="165" y="9"/>
                    </a:lnTo>
                    <a:cubicBezTo>
                      <a:pt x="165" y="9"/>
                      <a:pt x="165" y="8"/>
                      <a:pt x="164" y="8"/>
                    </a:cubicBezTo>
                    <a:cubicBezTo>
                      <a:pt x="164" y="8"/>
                      <a:pt x="164" y="8"/>
                      <a:pt x="163" y="8"/>
                    </a:cubicBezTo>
                    <a:cubicBezTo>
                      <a:pt x="162" y="8"/>
                      <a:pt x="162" y="8"/>
                      <a:pt x="161" y="8"/>
                    </a:cubicBezTo>
                    <a:cubicBezTo>
                      <a:pt x="161" y="8"/>
                      <a:pt x="161" y="8"/>
                      <a:pt x="161" y="9"/>
                    </a:cubicBezTo>
                    <a:cubicBezTo>
                      <a:pt x="161" y="9"/>
                      <a:pt x="161" y="9"/>
                      <a:pt x="160" y="9"/>
                    </a:cubicBezTo>
                    <a:cubicBezTo>
                      <a:pt x="160" y="9"/>
                      <a:pt x="160" y="9"/>
                      <a:pt x="160" y="9"/>
                    </a:cubicBezTo>
                    <a:cubicBezTo>
                      <a:pt x="160" y="9"/>
                      <a:pt x="160" y="9"/>
                      <a:pt x="160" y="9"/>
                    </a:cubicBezTo>
                    <a:cubicBezTo>
                      <a:pt x="160" y="9"/>
                      <a:pt x="161" y="10"/>
                      <a:pt x="161" y="10"/>
                    </a:cubicBezTo>
                    <a:cubicBezTo>
                      <a:pt x="162" y="10"/>
                      <a:pt x="162" y="10"/>
                      <a:pt x="163" y="10"/>
                    </a:cubicBezTo>
                    <a:cubicBezTo>
                      <a:pt x="163" y="10"/>
                      <a:pt x="163" y="10"/>
                      <a:pt x="163" y="10"/>
                    </a:cubicBezTo>
                    <a:cubicBezTo>
                      <a:pt x="164" y="10"/>
                      <a:pt x="164" y="10"/>
                      <a:pt x="164" y="11"/>
                    </a:cubicBezTo>
                    <a:cubicBezTo>
                      <a:pt x="165" y="11"/>
                      <a:pt x="166" y="11"/>
                      <a:pt x="166" y="11"/>
                    </a:cubicBezTo>
                    <a:cubicBezTo>
                      <a:pt x="167" y="12"/>
                      <a:pt x="168" y="13"/>
                      <a:pt x="168" y="14"/>
                    </a:cubicBezTo>
                    <a:cubicBezTo>
                      <a:pt x="168" y="14"/>
                      <a:pt x="168" y="14"/>
                      <a:pt x="168" y="14"/>
                    </a:cubicBezTo>
                    <a:cubicBezTo>
                      <a:pt x="168" y="14"/>
                      <a:pt x="168" y="14"/>
                      <a:pt x="167" y="14"/>
                    </a:cubicBezTo>
                    <a:cubicBezTo>
                      <a:pt x="167" y="16"/>
                      <a:pt x="167" y="16"/>
                      <a:pt x="166" y="17"/>
                    </a:cubicBezTo>
                    <a:cubicBezTo>
                      <a:pt x="165" y="18"/>
                      <a:pt x="164" y="18"/>
                      <a:pt x="164" y="18"/>
                    </a:cubicBezTo>
                    <a:cubicBezTo>
                      <a:pt x="163" y="19"/>
                      <a:pt x="163" y="19"/>
                      <a:pt x="162" y="19"/>
                    </a:cubicBezTo>
                    <a:cubicBezTo>
                      <a:pt x="162" y="19"/>
                      <a:pt x="161" y="19"/>
                      <a:pt x="161" y="19"/>
                    </a:cubicBezTo>
                    <a:cubicBezTo>
                      <a:pt x="159" y="19"/>
                      <a:pt x="158" y="19"/>
                      <a:pt x="157" y="18"/>
                    </a:cubicBezTo>
                    <a:cubicBezTo>
                      <a:pt x="156" y="17"/>
                      <a:pt x="155" y="17"/>
                      <a:pt x="155" y="15"/>
                    </a:cubicBezTo>
                    <a:cubicBezTo>
                      <a:pt x="155" y="15"/>
                      <a:pt x="155" y="15"/>
                      <a:pt x="155" y="15"/>
                    </a:cubicBezTo>
                    <a:cubicBezTo>
                      <a:pt x="155" y="15"/>
                      <a:pt x="155" y="14"/>
                      <a:pt x="155" y="14"/>
                    </a:cubicBezTo>
                    <a:lnTo>
                      <a:pt x="159" y="14"/>
                    </a:lnTo>
                    <a:cubicBezTo>
                      <a:pt x="159" y="14"/>
                      <a:pt x="159" y="14"/>
                      <a:pt x="159" y="14"/>
                    </a:cubicBezTo>
                    <a:cubicBezTo>
                      <a:pt x="159" y="15"/>
                      <a:pt x="159" y="15"/>
                      <a:pt x="159" y="15"/>
                    </a:cubicBezTo>
                    <a:cubicBezTo>
                      <a:pt x="159" y="15"/>
                      <a:pt x="159" y="16"/>
                      <a:pt x="160" y="16"/>
                    </a:cubicBezTo>
                    <a:cubicBezTo>
                      <a:pt x="160" y="16"/>
                      <a:pt x="161" y="16"/>
                      <a:pt x="161" y="16"/>
                    </a:cubicBezTo>
                    <a:cubicBezTo>
                      <a:pt x="162" y="16"/>
                      <a:pt x="163" y="16"/>
                      <a:pt x="163" y="16"/>
                    </a:cubicBezTo>
                    <a:cubicBezTo>
                      <a:pt x="163" y="16"/>
                      <a:pt x="164" y="16"/>
                      <a:pt x="164"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4"/>
                      <a:pt x="164" y="14"/>
                      <a:pt x="163" y="14"/>
                    </a:cubicBezTo>
                    <a:cubicBezTo>
                      <a:pt x="163" y="14"/>
                      <a:pt x="162" y="14"/>
                      <a:pt x="162" y="13"/>
                    </a:cubicBezTo>
                    <a:cubicBezTo>
                      <a:pt x="162" y="13"/>
                      <a:pt x="161" y="13"/>
                      <a:pt x="161" y="13"/>
                    </a:cubicBezTo>
                    <a:cubicBezTo>
                      <a:pt x="161" y="13"/>
                      <a:pt x="161" y="13"/>
                      <a:pt x="160" y="13"/>
                    </a:cubicBezTo>
                    <a:cubicBezTo>
                      <a:pt x="160" y="13"/>
                      <a:pt x="159" y="13"/>
                      <a:pt x="158" y="12"/>
                    </a:cubicBezTo>
                    <a:cubicBezTo>
                      <a:pt x="157" y="12"/>
                      <a:pt x="157" y="11"/>
                      <a:pt x="157" y="10"/>
                    </a:cubicBezTo>
                    <a:cubicBezTo>
                      <a:pt x="157" y="10"/>
                      <a:pt x="157" y="10"/>
                      <a:pt x="157" y="10"/>
                    </a:cubicBezTo>
                    <a:cubicBezTo>
                      <a:pt x="157" y="10"/>
                      <a:pt x="157" y="10"/>
                      <a:pt x="157" y="9"/>
                    </a:cubicBezTo>
                    <a:cubicBezTo>
                      <a:pt x="157" y="9"/>
                      <a:pt x="157" y="9"/>
                      <a:pt x="157" y="9"/>
                    </a:cubicBezTo>
                    <a:cubicBezTo>
                      <a:pt x="157" y="9"/>
                      <a:pt x="157" y="9"/>
                      <a:pt x="157" y="8"/>
                    </a:cubicBezTo>
                    <a:cubicBezTo>
                      <a:pt x="158" y="8"/>
                      <a:pt x="158" y="7"/>
                      <a:pt x="159" y="6"/>
                    </a:cubicBezTo>
                    <a:cubicBezTo>
                      <a:pt x="160" y="5"/>
                      <a:pt x="162" y="5"/>
                      <a:pt x="163" y="5"/>
                    </a:cubicBezTo>
                    <a:lnTo>
                      <a:pt x="164" y="5"/>
                    </a:lnTo>
                    <a:cubicBezTo>
                      <a:pt x="164" y="5"/>
                      <a:pt x="164" y="5"/>
                      <a:pt x="164" y="5"/>
                    </a:cubicBezTo>
                    <a:cubicBezTo>
                      <a:pt x="165" y="5"/>
                      <a:pt x="166" y="5"/>
                      <a:pt x="167" y="6"/>
                    </a:cubicBezTo>
                    <a:cubicBezTo>
                      <a:pt x="168" y="6"/>
                      <a:pt x="168" y="7"/>
                      <a:pt x="168" y="9"/>
                    </a:cubicBezTo>
                    <a:cubicBezTo>
                      <a:pt x="168" y="9"/>
                      <a:pt x="168" y="9"/>
                      <a:pt x="168" y="9"/>
                    </a:cubicBezTo>
                    <a:close/>
                    <a:moveTo>
                      <a:pt x="146" y="11"/>
                    </a:moveTo>
                    <a:lnTo>
                      <a:pt x="146" y="11"/>
                    </a:lnTo>
                    <a:lnTo>
                      <a:pt x="151" y="11"/>
                    </a:lnTo>
                    <a:cubicBezTo>
                      <a:pt x="151" y="11"/>
                      <a:pt x="151" y="10"/>
                      <a:pt x="151" y="10"/>
                    </a:cubicBezTo>
                    <a:cubicBezTo>
                      <a:pt x="151" y="9"/>
                      <a:pt x="151" y="9"/>
                      <a:pt x="151" y="8"/>
                    </a:cubicBezTo>
                    <a:cubicBezTo>
                      <a:pt x="150" y="8"/>
                      <a:pt x="150" y="8"/>
                      <a:pt x="149" y="8"/>
                    </a:cubicBezTo>
                    <a:cubicBezTo>
                      <a:pt x="148" y="8"/>
                      <a:pt x="148" y="8"/>
                      <a:pt x="147" y="9"/>
                    </a:cubicBezTo>
                    <a:cubicBezTo>
                      <a:pt x="147" y="9"/>
                      <a:pt x="146" y="10"/>
                      <a:pt x="146" y="11"/>
                    </a:cubicBezTo>
                    <a:close/>
                    <a:moveTo>
                      <a:pt x="150" y="15"/>
                    </a:moveTo>
                    <a:lnTo>
                      <a:pt x="150" y="15"/>
                    </a:lnTo>
                    <a:lnTo>
                      <a:pt x="154" y="15"/>
                    </a:lnTo>
                    <a:cubicBezTo>
                      <a:pt x="153" y="16"/>
                      <a:pt x="153" y="17"/>
                      <a:pt x="152" y="17"/>
                    </a:cubicBezTo>
                    <a:cubicBezTo>
                      <a:pt x="151" y="18"/>
                      <a:pt x="150" y="18"/>
                      <a:pt x="149" y="18"/>
                    </a:cubicBezTo>
                    <a:cubicBezTo>
                      <a:pt x="149" y="19"/>
                      <a:pt x="149" y="19"/>
                      <a:pt x="148" y="19"/>
                    </a:cubicBezTo>
                    <a:cubicBezTo>
                      <a:pt x="148" y="19"/>
                      <a:pt x="148" y="19"/>
                      <a:pt x="147" y="19"/>
                    </a:cubicBezTo>
                    <a:cubicBezTo>
                      <a:pt x="146" y="19"/>
                      <a:pt x="144" y="18"/>
                      <a:pt x="143" y="18"/>
                    </a:cubicBezTo>
                    <a:cubicBezTo>
                      <a:pt x="142" y="17"/>
                      <a:pt x="142" y="16"/>
                      <a:pt x="142" y="14"/>
                    </a:cubicBezTo>
                    <a:cubicBezTo>
                      <a:pt x="142" y="14"/>
                      <a:pt x="142" y="13"/>
                      <a:pt x="142" y="13"/>
                    </a:cubicBezTo>
                    <a:cubicBezTo>
                      <a:pt x="142" y="13"/>
                      <a:pt x="142" y="12"/>
                      <a:pt x="142" y="12"/>
                    </a:cubicBezTo>
                    <a:cubicBezTo>
                      <a:pt x="142" y="11"/>
                      <a:pt x="142" y="11"/>
                      <a:pt x="143" y="10"/>
                    </a:cubicBezTo>
                    <a:cubicBezTo>
                      <a:pt x="143" y="10"/>
                      <a:pt x="143" y="9"/>
                      <a:pt x="143" y="9"/>
                    </a:cubicBezTo>
                    <a:cubicBezTo>
                      <a:pt x="144" y="8"/>
                      <a:pt x="145" y="7"/>
                      <a:pt x="146" y="6"/>
                    </a:cubicBezTo>
                    <a:cubicBezTo>
                      <a:pt x="147" y="5"/>
                      <a:pt x="148" y="5"/>
                      <a:pt x="150" y="5"/>
                    </a:cubicBezTo>
                    <a:cubicBezTo>
                      <a:pt x="150" y="5"/>
                      <a:pt x="150" y="5"/>
                      <a:pt x="150" y="5"/>
                    </a:cubicBezTo>
                    <a:cubicBezTo>
                      <a:pt x="151" y="5"/>
                      <a:pt x="151" y="5"/>
                      <a:pt x="151" y="5"/>
                    </a:cubicBezTo>
                    <a:cubicBezTo>
                      <a:pt x="152" y="5"/>
                      <a:pt x="153" y="6"/>
                      <a:pt x="154" y="6"/>
                    </a:cubicBezTo>
                    <a:cubicBezTo>
                      <a:pt x="154" y="7"/>
                      <a:pt x="155" y="8"/>
                      <a:pt x="155" y="10"/>
                    </a:cubicBezTo>
                    <a:cubicBezTo>
                      <a:pt x="155" y="10"/>
                      <a:pt x="155" y="11"/>
                      <a:pt x="155" y="11"/>
                    </a:cubicBezTo>
                    <a:cubicBezTo>
                      <a:pt x="155" y="11"/>
                      <a:pt x="155" y="12"/>
                      <a:pt x="154" y="12"/>
                    </a:cubicBezTo>
                    <a:lnTo>
                      <a:pt x="154" y="13"/>
                    </a:lnTo>
                    <a:lnTo>
                      <a:pt x="145" y="13"/>
                    </a:lnTo>
                    <a:cubicBezTo>
                      <a:pt x="145" y="13"/>
                      <a:pt x="145" y="13"/>
                      <a:pt x="145" y="13"/>
                    </a:cubicBezTo>
                    <a:cubicBezTo>
                      <a:pt x="145" y="13"/>
                      <a:pt x="145" y="14"/>
                      <a:pt x="145" y="14"/>
                    </a:cubicBezTo>
                    <a:cubicBezTo>
                      <a:pt x="145" y="14"/>
                      <a:pt x="145" y="14"/>
                      <a:pt x="145" y="14"/>
                    </a:cubicBezTo>
                    <a:cubicBezTo>
                      <a:pt x="145" y="15"/>
                      <a:pt x="146" y="15"/>
                      <a:pt x="146" y="15"/>
                    </a:cubicBezTo>
                    <a:cubicBezTo>
                      <a:pt x="146" y="16"/>
                      <a:pt x="147" y="16"/>
                      <a:pt x="148" y="16"/>
                    </a:cubicBezTo>
                    <a:cubicBezTo>
                      <a:pt x="148" y="16"/>
                      <a:pt x="148" y="16"/>
                      <a:pt x="148" y="16"/>
                    </a:cubicBezTo>
                    <a:cubicBezTo>
                      <a:pt x="149" y="16"/>
                      <a:pt x="149" y="16"/>
                      <a:pt x="149" y="16"/>
                    </a:cubicBezTo>
                    <a:cubicBezTo>
                      <a:pt x="150" y="15"/>
                      <a:pt x="150" y="15"/>
                      <a:pt x="150" y="15"/>
                    </a:cubicBezTo>
                    <a:close/>
                    <a:moveTo>
                      <a:pt x="142" y="1"/>
                    </a:moveTo>
                    <a:lnTo>
                      <a:pt x="142" y="1"/>
                    </a:lnTo>
                    <a:lnTo>
                      <a:pt x="142" y="4"/>
                    </a:lnTo>
                    <a:lnTo>
                      <a:pt x="138" y="4"/>
                    </a:lnTo>
                    <a:lnTo>
                      <a:pt x="139" y="1"/>
                    </a:lnTo>
                    <a:lnTo>
                      <a:pt x="142" y="1"/>
                    </a:lnTo>
                    <a:close/>
                    <a:moveTo>
                      <a:pt x="138" y="5"/>
                    </a:moveTo>
                    <a:lnTo>
                      <a:pt x="138" y="5"/>
                    </a:lnTo>
                    <a:lnTo>
                      <a:pt x="135" y="18"/>
                    </a:lnTo>
                    <a:lnTo>
                      <a:pt x="138" y="18"/>
                    </a:lnTo>
                    <a:lnTo>
                      <a:pt x="141" y="5"/>
                    </a:lnTo>
                    <a:lnTo>
                      <a:pt x="138" y="5"/>
                    </a:lnTo>
                    <a:close/>
                    <a:moveTo>
                      <a:pt x="125" y="18"/>
                    </a:moveTo>
                    <a:lnTo>
                      <a:pt x="125" y="18"/>
                    </a:lnTo>
                    <a:lnTo>
                      <a:pt x="128" y="5"/>
                    </a:lnTo>
                    <a:lnTo>
                      <a:pt x="131" y="5"/>
                    </a:lnTo>
                    <a:lnTo>
                      <a:pt x="131" y="8"/>
                    </a:lnTo>
                    <a:cubicBezTo>
                      <a:pt x="132" y="7"/>
                      <a:pt x="132" y="6"/>
                      <a:pt x="133" y="6"/>
                    </a:cubicBezTo>
                    <a:cubicBezTo>
                      <a:pt x="133" y="5"/>
                      <a:pt x="134" y="5"/>
                      <a:pt x="135" y="5"/>
                    </a:cubicBezTo>
                    <a:cubicBezTo>
                      <a:pt x="135" y="5"/>
                      <a:pt x="135" y="5"/>
                      <a:pt x="135" y="5"/>
                    </a:cubicBezTo>
                    <a:cubicBezTo>
                      <a:pt x="136" y="5"/>
                      <a:pt x="136" y="5"/>
                      <a:pt x="136" y="5"/>
                    </a:cubicBezTo>
                    <a:lnTo>
                      <a:pt x="135" y="9"/>
                    </a:lnTo>
                    <a:cubicBezTo>
                      <a:pt x="135" y="9"/>
                      <a:pt x="135" y="9"/>
                      <a:pt x="135" y="9"/>
                    </a:cubicBezTo>
                    <a:cubicBezTo>
                      <a:pt x="135" y="9"/>
                      <a:pt x="135" y="9"/>
                      <a:pt x="134" y="9"/>
                    </a:cubicBezTo>
                    <a:cubicBezTo>
                      <a:pt x="133" y="9"/>
                      <a:pt x="132" y="9"/>
                      <a:pt x="132" y="9"/>
                    </a:cubicBezTo>
                    <a:cubicBezTo>
                      <a:pt x="131" y="10"/>
                      <a:pt x="131" y="10"/>
                      <a:pt x="130" y="11"/>
                    </a:cubicBezTo>
                    <a:cubicBezTo>
                      <a:pt x="130" y="11"/>
                      <a:pt x="130" y="11"/>
                      <a:pt x="130" y="11"/>
                    </a:cubicBezTo>
                    <a:cubicBezTo>
                      <a:pt x="130" y="11"/>
                      <a:pt x="130" y="12"/>
                      <a:pt x="130" y="12"/>
                    </a:cubicBezTo>
                    <a:lnTo>
                      <a:pt x="129" y="18"/>
                    </a:lnTo>
                    <a:lnTo>
                      <a:pt x="125" y="18"/>
                    </a:lnTo>
                    <a:close/>
                    <a:moveTo>
                      <a:pt x="116" y="11"/>
                    </a:moveTo>
                    <a:lnTo>
                      <a:pt x="116" y="11"/>
                    </a:lnTo>
                    <a:lnTo>
                      <a:pt x="121" y="11"/>
                    </a:lnTo>
                    <a:cubicBezTo>
                      <a:pt x="121" y="11"/>
                      <a:pt x="121" y="10"/>
                      <a:pt x="121" y="10"/>
                    </a:cubicBezTo>
                    <a:cubicBezTo>
                      <a:pt x="121" y="9"/>
                      <a:pt x="121" y="9"/>
                      <a:pt x="121" y="8"/>
                    </a:cubicBezTo>
                    <a:cubicBezTo>
                      <a:pt x="120" y="8"/>
                      <a:pt x="120" y="8"/>
                      <a:pt x="119" y="8"/>
                    </a:cubicBezTo>
                    <a:cubicBezTo>
                      <a:pt x="118" y="8"/>
                      <a:pt x="118" y="8"/>
                      <a:pt x="117" y="9"/>
                    </a:cubicBezTo>
                    <a:cubicBezTo>
                      <a:pt x="117" y="9"/>
                      <a:pt x="116" y="10"/>
                      <a:pt x="116" y="11"/>
                    </a:cubicBezTo>
                    <a:close/>
                    <a:moveTo>
                      <a:pt x="120" y="15"/>
                    </a:moveTo>
                    <a:lnTo>
                      <a:pt x="120" y="15"/>
                    </a:lnTo>
                    <a:lnTo>
                      <a:pt x="124" y="15"/>
                    </a:lnTo>
                    <a:cubicBezTo>
                      <a:pt x="123" y="16"/>
                      <a:pt x="123" y="17"/>
                      <a:pt x="122" y="17"/>
                    </a:cubicBezTo>
                    <a:cubicBezTo>
                      <a:pt x="121" y="18"/>
                      <a:pt x="120" y="18"/>
                      <a:pt x="119" y="18"/>
                    </a:cubicBezTo>
                    <a:cubicBezTo>
                      <a:pt x="119" y="19"/>
                      <a:pt x="119" y="19"/>
                      <a:pt x="118" y="19"/>
                    </a:cubicBezTo>
                    <a:cubicBezTo>
                      <a:pt x="118" y="19"/>
                      <a:pt x="118" y="19"/>
                      <a:pt x="117" y="19"/>
                    </a:cubicBezTo>
                    <a:cubicBezTo>
                      <a:pt x="116" y="19"/>
                      <a:pt x="114" y="18"/>
                      <a:pt x="113" y="18"/>
                    </a:cubicBezTo>
                    <a:cubicBezTo>
                      <a:pt x="112" y="17"/>
                      <a:pt x="112" y="16"/>
                      <a:pt x="112" y="14"/>
                    </a:cubicBezTo>
                    <a:cubicBezTo>
                      <a:pt x="112" y="14"/>
                      <a:pt x="112" y="13"/>
                      <a:pt x="112" y="13"/>
                    </a:cubicBezTo>
                    <a:cubicBezTo>
                      <a:pt x="112" y="13"/>
                      <a:pt x="112" y="12"/>
                      <a:pt x="112" y="12"/>
                    </a:cubicBezTo>
                    <a:cubicBezTo>
                      <a:pt x="112" y="11"/>
                      <a:pt x="112" y="11"/>
                      <a:pt x="113" y="10"/>
                    </a:cubicBezTo>
                    <a:cubicBezTo>
                      <a:pt x="113" y="10"/>
                      <a:pt x="113" y="9"/>
                      <a:pt x="113" y="9"/>
                    </a:cubicBezTo>
                    <a:cubicBezTo>
                      <a:pt x="114" y="8"/>
                      <a:pt x="115" y="7"/>
                      <a:pt x="116" y="6"/>
                    </a:cubicBezTo>
                    <a:cubicBezTo>
                      <a:pt x="117" y="5"/>
                      <a:pt x="118" y="5"/>
                      <a:pt x="120" y="5"/>
                    </a:cubicBezTo>
                    <a:cubicBezTo>
                      <a:pt x="120" y="5"/>
                      <a:pt x="120" y="5"/>
                      <a:pt x="120" y="5"/>
                    </a:cubicBezTo>
                    <a:cubicBezTo>
                      <a:pt x="121" y="5"/>
                      <a:pt x="121" y="5"/>
                      <a:pt x="121" y="5"/>
                    </a:cubicBezTo>
                    <a:cubicBezTo>
                      <a:pt x="122" y="5"/>
                      <a:pt x="123" y="6"/>
                      <a:pt x="124" y="6"/>
                    </a:cubicBezTo>
                    <a:cubicBezTo>
                      <a:pt x="124" y="7"/>
                      <a:pt x="125" y="8"/>
                      <a:pt x="125" y="10"/>
                    </a:cubicBezTo>
                    <a:cubicBezTo>
                      <a:pt x="125" y="10"/>
                      <a:pt x="125" y="11"/>
                      <a:pt x="125" y="11"/>
                    </a:cubicBezTo>
                    <a:cubicBezTo>
                      <a:pt x="125" y="11"/>
                      <a:pt x="125" y="12"/>
                      <a:pt x="124" y="12"/>
                    </a:cubicBezTo>
                    <a:lnTo>
                      <a:pt x="124" y="13"/>
                    </a:lnTo>
                    <a:lnTo>
                      <a:pt x="115" y="13"/>
                    </a:lnTo>
                    <a:cubicBezTo>
                      <a:pt x="115" y="13"/>
                      <a:pt x="115" y="13"/>
                      <a:pt x="115" y="13"/>
                    </a:cubicBezTo>
                    <a:cubicBezTo>
                      <a:pt x="115" y="13"/>
                      <a:pt x="115" y="14"/>
                      <a:pt x="115" y="14"/>
                    </a:cubicBezTo>
                    <a:cubicBezTo>
                      <a:pt x="115" y="14"/>
                      <a:pt x="115" y="14"/>
                      <a:pt x="115" y="14"/>
                    </a:cubicBezTo>
                    <a:cubicBezTo>
                      <a:pt x="115" y="14"/>
                      <a:pt x="115" y="14"/>
                      <a:pt x="115" y="14"/>
                    </a:cubicBezTo>
                    <a:cubicBezTo>
                      <a:pt x="115" y="15"/>
                      <a:pt x="116" y="15"/>
                      <a:pt x="116" y="15"/>
                    </a:cubicBezTo>
                    <a:cubicBezTo>
                      <a:pt x="116" y="16"/>
                      <a:pt x="117" y="16"/>
                      <a:pt x="118" y="16"/>
                    </a:cubicBezTo>
                    <a:cubicBezTo>
                      <a:pt x="118" y="16"/>
                      <a:pt x="118" y="16"/>
                      <a:pt x="118" y="16"/>
                    </a:cubicBezTo>
                    <a:cubicBezTo>
                      <a:pt x="119" y="16"/>
                      <a:pt x="119" y="16"/>
                      <a:pt x="119" y="16"/>
                    </a:cubicBezTo>
                    <a:cubicBezTo>
                      <a:pt x="120" y="15"/>
                      <a:pt x="120" y="15"/>
                      <a:pt x="120" y="15"/>
                    </a:cubicBezTo>
                    <a:close/>
                    <a:moveTo>
                      <a:pt x="96" y="13"/>
                    </a:moveTo>
                    <a:lnTo>
                      <a:pt x="96" y="13"/>
                    </a:lnTo>
                    <a:lnTo>
                      <a:pt x="99" y="13"/>
                    </a:lnTo>
                    <a:cubicBezTo>
                      <a:pt x="99" y="13"/>
                      <a:pt x="99" y="13"/>
                      <a:pt x="99" y="13"/>
                    </a:cubicBezTo>
                    <a:cubicBezTo>
                      <a:pt x="99" y="13"/>
                      <a:pt x="99" y="13"/>
                      <a:pt x="99" y="13"/>
                    </a:cubicBezTo>
                    <a:cubicBezTo>
                      <a:pt x="99" y="13"/>
                      <a:pt x="99" y="14"/>
                      <a:pt x="99" y="14"/>
                    </a:cubicBezTo>
                    <a:cubicBezTo>
                      <a:pt x="99" y="14"/>
                      <a:pt x="99" y="14"/>
                      <a:pt x="99" y="14"/>
                    </a:cubicBezTo>
                    <a:cubicBezTo>
                      <a:pt x="99" y="14"/>
                      <a:pt x="99" y="14"/>
                      <a:pt x="99" y="14"/>
                    </a:cubicBezTo>
                    <a:cubicBezTo>
                      <a:pt x="100" y="15"/>
                      <a:pt x="100" y="15"/>
                      <a:pt x="100" y="15"/>
                    </a:cubicBezTo>
                    <a:cubicBezTo>
                      <a:pt x="101" y="16"/>
                      <a:pt x="101" y="16"/>
                      <a:pt x="103" y="16"/>
                    </a:cubicBezTo>
                    <a:cubicBezTo>
                      <a:pt x="103" y="16"/>
                      <a:pt x="103" y="16"/>
                      <a:pt x="103" y="16"/>
                    </a:cubicBezTo>
                    <a:cubicBezTo>
                      <a:pt x="103" y="16"/>
                      <a:pt x="103" y="16"/>
                      <a:pt x="103" y="16"/>
                    </a:cubicBezTo>
                    <a:cubicBezTo>
                      <a:pt x="104" y="16"/>
                      <a:pt x="105" y="16"/>
                      <a:pt x="105" y="15"/>
                    </a:cubicBezTo>
                    <a:cubicBezTo>
                      <a:pt x="106" y="15"/>
                      <a:pt x="107" y="14"/>
                      <a:pt x="107" y="14"/>
                    </a:cubicBezTo>
                    <a:cubicBezTo>
                      <a:pt x="107" y="14"/>
                      <a:pt x="107" y="13"/>
                      <a:pt x="107" y="13"/>
                    </a:cubicBezTo>
                    <a:cubicBezTo>
                      <a:pt x="107" y="13"/>
                      <a:pt x="107" y="13"/>
                      <a:pt x="107" y="13"/>
                    </a:cubicBezTo>
                    <a:cubicBezTo>
                      <a:pt x="107" y="13"/>
                      <a:pt x="106" y="12"/>
                      <a:pt x="106" y="12"/>
                    </a:cubicBezTo>
                    <a:cubicBezTo>
                      <a:pt x="106" y="12"/>
                      <a:pt x="105" y="12"/>
                      <a:pt x="104" y="11"/>
                    </a:cubicBezTo>
                    <a:cubicBezTo>
                      <a:pt x="104" y="11"/>
                      <a:pt x="104" y="11"/>
                      <a:pt x="104" y="11"/>
                    </a:cubicBezTo>
                    <a:cubicBezTo>
                      <a:pt x="104" y="11"/>
                      <a:pt x="104" y="11"/>
                      <a:pt x="104" y="11"/>
                    </a:cubicBezTo>
                    <a:lnTo>
                      <a:pt x="102" y="11"/>
                    </a:lnTo>
                    <a:cubicBezTo>
                      <a:pt x="102" y="11"/>
                      <a:pt x="102" y="11"/>
                      <a:pt x="102" y="11"/>
                    </a:cubicBezTo>
                    <a:cubicBezTo>
                      <a:pt x="102" y="11"/>
                      <a:pt x="102" y="11"/>
                      <a:pt x="102" y="11"/>
                    </a:cubicBezTo>
                    <a:cubicBezTo>
                      <a:pt x="101" y="11"/>
                      <a:pt x="100" y="10"/>
                      <a:pt x="99" y="10"/>
                    </a:cubicBezTo>
                    <a:cubicBezTo>
                      <a:pt x="98" y="9"/>
                      <a:pt x="98" y="8"/>
                      <a:pt x="98" y="7"/>
                    </a:cubicBezTo>
                    <a:cubicBezTo>
                      <a:pt x="98" y="7"/>
                      <a:pt x="98" y="7"/>
                      <a:pt x="98" y="6"/>
                    </a:cubicBezTo>
                    <a:cubicBezTo>
                      <a:pt x="98" y="6"/>
                      <a:pt x="98" y="6"/>
                      <a:pt x="98" y="6"/>
                    </a:cubicBezTo>
                    <a:cubicBezTo>
                      <a:pt x="98" y="5"/>
                      <a:pt x="98" y="5"/>
                      <a:pt x="98" y="5"/>
                    </a:cubicBezTo>
                    <a:cubicBezTo>
                      <a:pt x="98" y="4"/>
                      <a:pt x="98" y="4"/>
                      <a:pt x="99" y="4"/>
                    </a:cubicBezTo>
                    <a:cubicBezTo>
                      <a:pt x="99" y="3"/>
                      <a:pt x="100" y="2"/>
                      <a:pt x="101" y="1"/>
                    </a:cubicBezTo>
                    <a:cubicBezTo>
                      <a:pt x="102" y="1"/>
                      <a:pt x="104" y="0"/>
                      <a:pt x="106" y="0"/>
                    </a:cubicBezTo>
                    <a:cubicBezTo>
                      <a:pt x="108" y="0"/>
                      <a:pt x="109" y="1"/>
                      <a:pt x="110" y="1"/>
                    </a:cubicBezTo>
                    <a:cubicBezTo>
                      <a:pt x="111" y="2"/>
                      <a:pt x="111" y="3"/>
                      <a:pt x="111" y="4"/>
                    </a:cubicBezTo>
                    <a:cubicBezTo>
                      <a:pt x="111" y="4"/>
                      <a:pt x="111" y="4"/>
                      <a:pt x="111" y="4"/>
                    </a:cubicBezTo>
                    <a:cubicBezTo>
                      <a:pt x="111" y="5"/>
                      <a:pt x="111" y="5"/>
                      <a:pt x="111" y="5"/>
                    </a:cubicBezTo>
                    <a:cubicBezTo>
                      <a:pt x="111" y="5"/>
                      <a:pt x="111" y="5"/>
                      <a:pt x="111" y="6"/>
                    </a:cubicBezTo>
                    <a:cubicBezTo>
                      <a:pt x="111" y="6"/>
                      <a:pt x="111" y="6"/>
                      <a:pt x="111" y="6"/>
                    </a:cubicBezTo>
                    <a:lnTo>
                      <a:pt x="108" y="6"/>
                    </a:lnTo>
                    <a:cubicBezTo>
                      <a:pt x="108" y="6"/>
                      <a:pt x="108" y="6"/>
                      <a:pt x="108" y="6"/>
                    </a:cubicBezTo>
                    <a:cubicBezTo>
                      <a:pt x="108" y="6"/>
                      <a:pt x="108" y="5"/>
                      <a:pt x="108" y="5"/>
                    </a:cubicBezTo>
                    <a:cubicBezTo>
                      <a:pt x="108" y="5"/>
                      <a:pt x="108" y="5"/>
                      <a:pt x="108" y="5"/>
                    </a:cubicBezTo>
                    <a:cubicBezTo>
                      <a:pt x="108" y="5"/>
                      <a:pt x="107" y="4"/>
                      <a:pt x="107" y="4"/>
                    </a:cubicBezTo>
                    <a:cubicBezTo>
                      <a:pt x="106" y="4"/>
                      <a:pt x="106" y="3"/>
                      <a:pt x="105" y="3"/>
                    </a:cubicBezTo>
                    <a:cubicBezTo>
                      <a:pt x="105" y="3"/>
                      <a:pt x="104" y="3"/>
                      <a:pt x="104" y="3"/>
                    </a:cubicBezTo>
                    <a:cubicBezTo>
                      <a:pt x="104" y="3"/>
                      <a:pt x="104" y="3"/>
                      <a:pt x="104" y="3"/>
                    </a:cubicBezTo>
                    <a:cubicBezTo>
                      <a:pt x="103" y="4"/>
                      <a:pt x="103" y="4"/>
                      <a:pt x="102" y="4"/>
                    </a:cubicBezTo>
                    <a:cubicBezTo>
                      <a:pt x="102" y="4"/>
                      <a:pt x="101" y="5"/>
                      <a:pt x="101" y="6"/>
                    </a:cubicBezTo>
                    <a:cubicBezTo>
                      <a:pt x="101" y="6"/>
                      <a:pt x="101" y="6"/>
                      <a:pt x="101" y="6"/>
                    </a:cubicBezTo>
                    <a:cubicBezTo>
                      <a:pt x="101" y="6"/>
                      <a:pt x="101" y="7"/>
                      <a:pt x="101" y="7"/>
                    </a:cubicBezTo>
                    <a:cubicBezTo>
                      <a:pt x="102" y="7"/>
                      <a:pt x="102" y="7"/>
                      <a:pt x="102" y="7"/>
                    </a:cubicBezTo>
                    <a:cubicBezTo>
                      <a:pt x="102" y="7"/>
                      <a:pt x="102" y="7"/>
                      <a:pt x="102" y="7"/>
                    </a:cubicBezTo>
                    <a:cubicBezTo>
                      <a:pt x="102" y="7"/>
                      <a:pt x="103" y="7"/>
                      <a:pt x="103" y="7"/>
                    </a:cubicBezTo>
                    <a:lnTo>
                      <a:pt x="107" y="8"/>
                    </a:lnTo>
                    <a:cubicBezTo>
                      <a:pt x="108" y="9"/>
                      <a:pt x="109" y="9"/>
                      <a:pt x="109" y="10"/>
                    </a:cubicBezTo>
                    <a:cubicBezTo>
                      <a:pt x="110" y="10"/>
                      <a:pt x="110" y="11"/>
                      <a:pt x="110" y="12"/>
                    </a:cubicBezTo>
                    <a:cubicBezTo>
                      <a:pt x="110" y="12"/>
                      <a:pt x="110" y="12"/>
                      <a:pt x="110" y="13"/>
                    </a:cubicBezTo>
                    <a:cubicBezTo>
                      <a:pt x="110" y="13"/>
                      <a:pt x="110" y="13"/>
                      <a:pt x="110" y="13"/>
                    </a:cubicBezTo>
                    <a:cubicBezTo>
                      <a:pt x="110" y="15"/>
                      <a:pt x="109" y="16"/>
                      <a:pt x="109" y="16"/>
                    </a:cubicBezTo>
                    <a:cubicBezTo>
                      <a:pt x="108" y="17"/>
                      <a:pt x="107" y="18"/>
                      <a:pt x="106" y="18"/>
                    </a:cubicBezTo>
                    <a:cubicBezTo>
                      <a:pt x="105" y="18"/>
                      <a:pt x="105" y="19"/>
                      <a:pt x="104" y="19"/>
                    </a:cubicBezTo>
                    <a:cubicBezTo>
                      <a:pt x="103" y="19"/>
                      <a:pt x="103" y="19"/>
                      <a:pt x="102" y="19"/>
                    </a:cubicBezTo>
                    <a:cubicBezTo>
                      <a:pt x="100" y="19"/>
                      <a:pt x="98" y="19"/>
                      <a:pt x="97" y="18"/>
                    </a:cubicBezTo>
                    <a:cubicBezTo>
                      <a:pt x="96" y="17"/>
                      <a:pt x="96" y="16"/>
                      <a:pt x="96" y="15"/>
                    </a:cubicBezTo>
                    <a:cubicBezTo>
                      <a:pt x="96" y="15"/>
                      <a:pt x="96" y="15"/>
                      <a:pt x="96" y="15"/>
                    </a:cubicBezTo>
                    <a:cubicBezTo>
                      <a:pt x="96" y="15"/>
                      <a:pt x="96" y="14"/>
                      <a:pt x="96" y="14"/>
                    </a:cubicBezTo>
                    <a:cubicBezTo>
                      <a:pt x="96" y="14"/>
                      <a:pt x="96" y="14"/>
                      <a:pt x="96" y="14"/>
                    </a:cubicBezTo>
                    <a:cubicBezTo>
                      <a:pt x="96" y="13"/>
                      <a:pt x="96" y="13"/>
                      <a:pt x="96" y="13"/>
                    </a:cubicBezTo>
                    <a:close/>
                    <a:moveTo>
                      <a:pt x="81" y="12"/>
                    </a:moveTo>
                    <a:lnTo>
                      <a:pt x="81" y="12"/>
                    </a:lnTo>
                    <a:cubicBezTo>
                      <a:pt x="81" y="12"/>
                      <a:pt x="81" y="12"/>
                      <a:pt x="81" y="12"/>
                    </a:cubicBezTo>
                    <a:cubicBezTo>
                      <a:pt x="81" y="13"/>
                      <a:pt x="81" y="13"/>
                      <a:pt x="81" y="13"/>
                    </a:cubicBezTo>
                    <a:cubicBezTo>
                      <a:pt x="80" y="14"/>
                      <a:pt x="80" y="14"/>
                      <a:pt x="79" y="15"/>
                    </a:cubicBezTo>
                    <a:cubicBezTo>
                      <a:pt x="79" y="16"/>
                      <a:pt x="78" y="16"/>
                      <a:pt x="77" y="16"/>
                    </a:cubicBezTo>
                    <a:cubicBezTo>
                      <a:pt x="76" y="16"/>
                      <a:pt x="75" y="16"/>
                      <a:pt x="75" y="15"/>
                    </a:cubicBezTo>
                    <a:cubicBezTo>
                      <a:pt x="75" y="15"/>
                      <a:pt x="75" y="14"/>
                      <a:pt x="75" y="13"/>
                    </a:cubicBezTo>
                    <a:cubicBezTo>
                      <a:pt x="75" y="13"/>
                      <a:pt x="75" y="13"/>
                      <a:pt x="75" y="13"/>
                    </a:cubicBezTo>
                    <a:cubicBezTo>
                      <a:pt x="75" y="12"/>
                      <a:pt x="75" y="12"/>
                      <a:pt x="75" y="12"/>
                    </a:cubicBezTo>
                    <a:cubicBezTo>
                      <a:pt x="75" y="12"/>
                      <a:pt x="75" y="12"/>
                      <a:pt x="75" y="11"/>
                    </a:cubicBezTo>
                    <a:cubicBezTo>
                      <a:pt x="75" y="11"/>
                      <a:pt x="75" y="11"/>
                      <a:pt x="75" y="11"/>
                    </a:cubicBezTo>
                    <a:cubicBezTo>
                      <a:pt x="75" y="10"/>
                      <a:pt x="76" y="9"/>
                      <a:pt x="76" y="9"/>
                    </a:cubicBezTo>
                    <a:cubicBezTo>
                      <a:pt x="77" y="8"/>
                      <a:pt x="78" y="8"/>
                      <a:pt x="79" y="8"/>
                    </a:cubicBezTo>
                    <a:cubicBezTo>
                      <a:pt x="80" y="8"/>
                      <a:pt x="80" y="8"/>
                      <a:pt x="81" y="9"/>
                    </a:cubicBezTo>
                    <a:cubicBezTo>
                      <a:pt x="81" y="9"/>
                      <a:pt x="81" y="10"/>
                      <a:pt x="81" y="11"/>
                    </a:cubicBezTo>
                    <a:cubicBezTo>
                      <a:pt x="81" y="11"/>
                      <a:pt x="81" y="11"/>
                      <a:pt x="81" y="11"/>
                    </a:cubicBezTo>
                    <a:cubicBezTo>
                      <a:pt x="81" y="11"/>
                      <a:pt x="81" y="11"/>
                      <a:pt x="81" y="11"/>
                    </a:cubicBezTo>
                    <a:cubicBezTo>
                      <a:pt x="81" y="12"/>
                      <a:pt x="81" y="12"/>
                      <a:pt x="81" y="12"/>
                    </a:cubicBezTo>
                    <a:close/>
                    <a:moveTo>
                      <a:pt x="85" y="12"/>
                    </a:moveTo>
                    <a:lnTo>
                      <a:pt x="85" y="12"/>
                    </a:lnTo>
                    <a:cubicBezTo>
                      <a:pt x="85" y="12"/>
                      <a:pt x="85" y="11"/>
                      <a:pt x="85" y="11"/>
                    </a:cubicBezTo>
                    <a:cubicBezTo>
                      <a:pt x="85" y="11"/>
                      <a:pt x="85" y="10"/>
                      <a:pt x="85" y="10"/>
                    </a:cubicBezTo>
                    <a:cubicBezTo>
                      <a:pt x="85" y="8"/>
                      <a:pt x="84" y="7"/>
                      <a:pt x="83" y="6"/>
                    </a:cubicBezTo>
                    <a:cubicBezTo>
                      <a:pt x="82" y="5"/>
                      <a:pt x="81" y="5"/>
                      <a:pt x="79" y="5"/>
                    </a:cubicBezTo>
                    <a:cubicBezTo>
                      <a:pt x="79" y="5"/>
                      <a:pt x="79" y="5"/>
                      <a:pt x="79" y="5"/>
                    </a:cubicBezTo>
                    <a:cubicBezTo>
                      <a:pt x="77" y="5"/>
                      <a:pt x="76" y="6"/>
                      <a:pt x="74" y="7"/>
                    </a:cubicBezTo>
                    <a:cubicBezTo>
                      <a:pt x="73" y="8"/>
                      <a:pt x="72" y="10"/>
                      <a:pt x="71" y="12"/>
                    </a:cubicBezTo>
                    <a:cubicBezTo>
                      <a:pt x="71" y="12"/>
                      <a:pt x="71" y="13"/>
                      <a:pt x="71" y="13"/>
                    </a:cubicBezTo>
                    <a:cubicBezTo>
                      <a:pt x="71" y="13"/>
                      <a:pt x="71" y="14"/>
                      <a:pt x="71" y="14"/>
                    </a:cubicBezTo>
                    <a:cubicBezTo>
                      <a:pt x="71" y="16"/>
                      <a:pt x="71" y="17"/>
                      <a:pt x="73" y="18"/>
                    </a:cubicBezTo>
                    <a:cubicBezTo>
                      <a:pt x="74" y="18"/>
                      <a:pt x="75" y="19"/>
                      <a:pt x="76" y="19"/>
                    </a:cubicBezTo>
                    <a:lnTo>
                      <a:pt x="77" y="19"/>
                    </a:lnTo>
                    <a:cubicBezTo>
                      <a:pt x="77" y="19"/>
                      <a:pt x="77" y="19"/>
                      <a:pt x="77" y="19"/>
                    </a:cubicBezTo>
                    <a:cubicBezTo>
                      <a:pt x="79" y="19"/>
                      <a:pt x="80" y="18"/>
                      <a:pt x="82" y="17"/>
                    </a:cubicBezTo>
                    <a:cubicBezTo>
                      <a:pt x="83" y="16"/>
                      <a:pt x="84" y="14"/>
                      <a:pt x="85" y="12"/>
                    </a:cubicBezTo>
                    <a:close/>
                    <a:moveTo>
                      <a:pt x="60" y="12"/>
                    </a:moveTo>
                    <a:lnTo>
                      <a:pt x="60" y="12"/>
                    </a:lnTo>
                    <a:cubicBezTo>
                      <a:pt x="60" y="12"/>
                      <a:pt x="60" y="12"/>
                      <a:pt x="60" y="13"/>
                    </a:cubicBezTo>
                    <a:cubicBezTo>
                      <a:pt x="60" y="13"/>
                      <a:pt x="60" y="13"/>
                      <a:pt x="60" y="13"/>
                    </a:cubicBezTo>
                    <a:cubicBezTo>
                      <a:pt x="60" y="14"/>
                      <a:pt x="60" y="15"/>
                      <a:pt x="60" y="15"/>
                    </a:cubicBezTo>
                    <a:cubicBezTo>
                      <a:pt x="60" y="16"/>
                      <a:pt x="61" y="16"/>
                      <a:pt x="62" y="16"/>
                    </a:cubicBezTo>
                    <a:cubicBezTo>
                      <a:pt x="63" y="16"/>
                      <a:pt x="64" y="16"/>
                      <a:pt x="64" y="15"/>
                    </a:cubicBezTo>
                    <a:cubicBezTo>
                      <a:pt x="65" y="14"/>
                      <a:pt x="65" y="13"/>
                      <a:pt x="65" y="12"/>
                    </a:cubicBezTo>
                    <a:cubicBezTo>
                      <a:pt x="65" y="12"/>
                      <a:pt x="66" y="12"/>
                      <a:pt x="66" y="12"/>
                    </a:cubicBezTo>
                    <a:cubicBezTo>
                      <a:pt x="66" y="12"/>
                      <a:pt x="66" y="12"/>
                      <a:pt x="66" y="12"/>
                    </a:cubicBezTo>
                    <a:cubicBezTo>
                      <a:pt x="66" y="12"/>
                      <a:pt x="66" y="11"/>
                      <a:pt x="66" y="11"/>
                    </a:cubicBezTo>
                    <a:cubicBezTo>
                      <a:pt x="66" y="11"/>
                      <a:pt x="66" y="11"/>
                      <a:pt x="66" y="11"/>
                    </a:cubicBezTo>
                    <a:cubicBezTo>
                      <a:pt x="66" y="10"/>
                      <a:pt x="66" y="9"/>
                      <a:pt x="65" y="9"/>
                    </a:cubicBezTo>
                    <a:cubicBezTo>
                      <a:pt x="65" y="8"/>
                      <a:pt x="64" y="8"/>
                      <a:pt x="63" y="8"/>
                    </a:cubicBezTo>
                    <a:cubicBezTo>
                      <a:pt x="62" y="8"/>
                      <a:pt x="61" y="8"/>
                      <a:pt x="61" y="9"/>
                    </a:cubicBezTo>
                    <a:cubicBezTo>
                      <a:pt x="60" y="10"/>
                      <a:pt x="60" y="11"/>
                      <a:pt x="60" y="12"/>
                    </a:cubicBezTo>
                    <a:close/>
                    <a:moveTo>
                      <a:pt x="71" y="1"/>
                    </a:moveTo>
                    <a:lnTo>
                      <a:pt x="71" y="1"/>
                    </a:lnTo>
                    <a:lnTo>
                      <a:pt x="67" y="18"/>
                    </a:lnTo>
                    <a:lnTo>
                      <a:pt x="64" y="18"/>
                    </a:lnTo>
                    <a:lnTo>
                      <a:pt x="64" y="17"/>
                    </a:lnTo>
                    <a:cubicBezTo>
                      <a:pt x="64" y="17"/>
                      <a:pt x="63" y="18"/>
                      <a:pt x="63" y="18"/>
                    </a:cubicBezTo>
                    <a:cubicBezTo>
                      <a:pt x="63" y="18"/>
                      <a:pt x="62" y="19"/>
                      <a:pt x="61" y="19"/>
                    </a:cubicBezTo>
                    <a:cubicBezTo>
                      <a:pt x="61" y="19"/>
                      <a:pt x="61" y="19"/>
                      <a:pt x="61" y="19"/>
                    </a:cubicBezTo>
                    <a:cubicBezTo>
                      <a:pt x="61" y="19"/>
                      <a:pt x="60" y="19"/>
                      <a:pt x="60" y="19"/>
                    </a:cubicBezTo>
                    <a:cubicBezTo>
                      <a:pt x="59" y="19"/>
                      <a:pt x="58" y="18"/>
                      <a:pt x="57" y="17"/>
                    </a:cubicBezTo>
                    <a:cubicBezTo>
                      <a:pt x="56" y="16"/>
                      <a:pt x="56" y="15"/>
                      <a:pt x="56" y="14"/>
                    </a:cubicBezTo>
                    <a:cubicBezTo>
                      <a:pt x="56" y="14"/>
                      <a:pt x="56" y="13"/>
                      <a:pt x="56" y="13"/>
                    </a:cubicBezTo>
                    <a:cubicBezTo>
                      <a:pt x="56" y="13"/>
                      <a:pt x="56" y="12"/>
                      <a:pt x="56" y="12"/>
                    </a:cubicBezTo>
                    <a:cubicBezTo>
                      <a:pt x="57" y="10"/>
                      <a:pt x="57" y="8"/>
                      <a:pt x="59" y="7"/>
                    </a:cubicBezTo>
                    <a:cubicBezTo>
                      <a:pt x="60" y="6"/>
                      <a:pt x="61" y="5"/>
                      <a:pt x="62" y="5"/>
                    </a:cubicBezTo>
                    <a:lnTo>
                      <a:pt x="63" y="5"/>
                    </a:lnTo>
                    <a:cubicBezTo>
                      <a:pt x="63" y="5"/>
                      <a:pt x="63" y="5"/>
                      <a:pt x="63" y="5"/>
                    </a:cubicBezTo>
                    <a:cubicBezTo>
                      <a:pt x="64" y="5"/>
                      <a:pt x="65" y="5"/>
                      <a:pt x="65" y="5"/>
                    </a:cubicBezTo>
                    <a:cubicBezTo>
                      <a:pt x="65" y="6"/>
                      <a:pt x="66" y="6"/>
                      <a:pt x="66" y="6"/>
                    </a:cubicBezTo>
                    <a:cubicBezTo>
                      <a:pt x="66" y="7"/>
                      <a:pt x="66" y="7"/>
                      <a:pt x="66" y="7"/>
                    </a:cubicBezTo>
                    <a:cubicBezTo>
                      <a:pt x="66" y="7"/>
                      <a:pt x="66" y="7"/>
                      <a:pt x="66" y="7"/>
                    </a:cubicBezTo>
                    <a:lnTo>
                      <a:pt x="68" y="1"/>
                    </a:lnTo>
                    <a:lnTo>
                      <a:pt x="71" y="1"/>
                    </a:lnTo>
                    <a:close/>
                    <a:moveTo>
                      <a:pt x="50" y="14"/>
                    </a:moveTo>
                    <a:lnTo>
                      <a:pt x="50" y="14"/>
                    </a:lnTo>
                    <a:cubicBezTo>
                      <a:pt x="50" y="14"/>
                      <a:pt x="50" y="15"/>
                      <a:pt x="49" y="15"/>
                    </a:cubicBezTo>
                    <a:cubicBezTo>
                      <a:pt x="48" y="16"/>
                      <a:pt x="48" y="16"/>
                      <a:pt x="47" y="16"/>
                    </a:cubicBezTo>
                    <a:cubicBezTo>
                      <a:pt x="47" y="16"/>
                      <a:pt x="47" y="16"/>
                      <a:pt x="47" y="16"/>
                    </a:cubicBezTo>
                    <a:cubicBezTo>
                      <a:pt x="47" y="16"/>
                      <a:pt x="47" y="16"/>
                      <a:pt x="46" y="16"/>
                    </a:cubicBezTo>
                    <a:cubicBezTo>
                      <a:pt x="46" y="16"/>
                      <a:pt x="46" y="16"/>
                      <a:pt x="46" y="16"/>
                    </a:cubicBezTo>
                    <a:cubicBezTo>
                      <a:pt x="46" y="16"/>
                      <a:pt x="46" y="16"/>
                      <a:pt x="46" y="16"/>
                    </a:cubicBezTo>
                    <a:cubicBezTo>
                      <a:pt x="46" y="16"/>
                      <a:pt x="46" y="16"/>
                      <a:pt x="45" y="16"/>
                    </a:cubicBezTo>
                    <a:cubicBezTo>
                      <a:pt x="45" y="16"/>
                      <a:pt x="45" y="16"/>
                      <a:pt x="45" y="15"/>
                    </a:cubicBezTo>
                    <a:cubicBezTo>
                      <a:pt x="45" y="15"/>
                      <a:pt x="45" y="15"/>
                      <a:pt x="45" y="15"/>
                    </a:cubicBezTo>
                    <a:cubicBezTo>
                      <a:pt x="45" y="15"/>
                      <a:pt x="45" y="15"/>
                      <a:pt x="45" y="15"/>
                    </a:cubicBezTo>
                    <a:cubicBezTo>
                      <a:pt x="45" y="14"/>
                      <a:pt x="46" y="14"/>
                      <a:pt x="46" y="13"/>
                    </a:cubicBezTo>
                    <a:cubicBezTo>
                      <a:pt x="47" y="13"/>
                      <a:pt x="47" y="13"/>
                      <a:pt x="48" y="13"/>
                    </a:cubicBezTo>
                    <a:cubicBezTo>
                      <a:pt x="49" y="13"/>
                      <a:pt x="49" y="13"/>
                      <a:pt x="50" y="12"/>
                    </a:cubicBezTo>
                    <a:cubicBezTo>
                      <a:pt x="50" y="12"/>
                      <a:pt x="50" y="12"/>
                      <a:pt x="50" y="12"/>
                    </a:cubicBezTo>
                    <a:lnTo>
                      <a:pt x="50" y="14"/>
                    </a:lnTo>
                    <a:close/>
                    <a:moveTo>
                      <a:pt x="54" y="9"/>
                    </a:moveTo>
                    <a:lnTo>
                      <a:pt x="54" y="9"/>
                    </a:lnTo>
                    <a:cubicBezTo>
                      <a:pt x="54" y="9"/>
                      <a:pt x="55" y="9"/>
                      <a:pt x="55" y="8"/>
                    </a:cubicBezTo>
                    <a:cubicBezTo>
                      <a:pt x="55" y="8"/>
                      <a:pt x="55" y="8"/>
                      <a:pt x="55" y="8"/>
                    </a:cubicBezTo>
                    <a:cubicBezTo>
                      <a:pt x="55" y="7"/>
                      <a:pt x="54" y="6"/>
                      <a:pt x="54" y="6"/>
                    </a:cubicBezTo>
                    <a:cubicBezTo>
                      <a:pt x="53" y="6"/>
                      <a:pt x="52" y="5"/>
                      <a:pt x="52" y="5"/>
                    </a:cubicBezTo>
                    <a:cubicBezTo>
                      <a:pt x="51" y="5"/>
                      <a:pt x="51" y="5"/>
                      <a:pt x="51" y="5"/>
                    </a:cubicBezTo>
                    <a:cubicBezTo>
                      <a:pt x="51" y="5"/>
                      <a:pt x="50" y="5"/>
                      <a:pt x="50" y="5"/>
                    </a:cubicBezTo>
                    <a:cubicBezTo>
                      <a:pt x="50" y="5"/>
                      <a:pt x="50" y="5"/>
                      <a:pt x="50" y="5"/>
                    </a:cubicBezTo>
                    <a:lnTo>
                      <a:pt x="49" y="5"/>
                    </a:lnTo>
                    <a:cubicBezTo>
                      <a:pt x="48" y="5"/>
                      <a:pt x="47" y="5"/>
                      <a:pt x="46" y="6"/>
                    </a:cubicBezTo>
                    <a:cubicBezTo>
                      <a:pt x="45" y="7"/>
                      <a:pt x="44" y="8"/>
                      <a:pt x="43" y="10"/>
                    </a:cubicBezTo>
                    <a:lnTo>
                      <a:pt x="47" y="10"/>
                    </a:lnTo>
                    <a:cubicBezTo>
                      <a:pt x="47" y="10"/>
                      <a:pt x="47" y="9"/>
                      <a:pt x="47" y="9"/>
                    </a:cubicBezTo>
                    <a:cubicBezTo>
                      <a:pt x="47" y="9"/>
                      <a:pt x="47" y="9"/>
                      <a:pt x="47" y="9"/>
                    </a:cubicBezTo>
                    <a:cubicBezTo>
                      <a:pt x="47" y="9"/>
                      <a:pt x="47" y="8"/>
                      <a:pt x="48" y="8"/>
                    </a:cubicBezTo>
                    <a:cubicBezTo>
                      <a:pt x="48" y="8"/>
                      <a:pt x="48" y="8"/>
                      <a:pt x="49" y="8"/>
                    </a:cubicBezTo>
                    <a:cubicBezTo>
                      <a:pt x="49" y="8"/>
                      <a:pt x="50" y="8"/>
                      <a:pt x="50" y="8"/>
                    </a:cubicBezTo>
                    <a:cubicBezTo>
                      <a:pt x="50" y="8"/>
                      <a:pt x="50" y="8"/>
                      <a:pt x="51" y="8"/>
                    </a:cubicBezTo>
                    <a:cubicBezTo>
                      <a:pt x="51" y="8"/>
                      <a:pt x="51" y="9"/>
                      <a:pt x="51" y="9"/>
                    </a:cubicBezTo>
                    <a:cubicBezTo>
                      <a:pt x="51" y="9"/>
                      <a:pt x="51" y="9"/>
                      <a:pt x="51" y="9"/>
                    </a:cubicBezTo>
                    <a:cubicBezTo>
                      <a:pt x="51" y="9"/>
                      <a:pt x="51" y="9"/>
                      <a:pt x="51" y="9"/>
                    </a:cubicBezTo>
                    <a:cubicBezTo>
                      <a:pt x="51" y="10"/>
                      <a:pt x="51" y="10"/>
                      <a:pt x="51" y="10"/>
                    </a:cubicBezTo>
                    <a:cubicBezTo>
                      <a:pt x="50" y="10"/>
                      <a:pt x="50" y="10"/>
                      <a:pt x="50" y="10"/>
                    </a:cubicBezTo>
                    <a:cubicBezTo>
                      <a:pt x="50" y="10"/>
                      <a:pt x="50" y="10"/>
                      <a:pt x="50" y="10"/>
                    </a:cubicBezTo>
                    <a:cubicBezTo>
                      <a:pt x="50" y="10"/>
                      <a:pt x="50" y="10"/>
                      <a:pt x="50" y="10"/>
                    </a:cubicBezTo>
                    <a:lnTo>
                      <a:pt x="46" y="11"/>
                    </a:lnTo>
                    <a:cubicBezTo>
                      <a:pt x="45" y="11"/>
                      <a:pt x="44" y="11"/>
                      <a:pt x="43" y="12"/>
                    </a:cubicBezTo>
                    <a:cubicBezTo>
                      <a:pt x="43" y="13"/>
                      <a:pt x="42" y="14"/>
                      <a:pt x="42" y="15"/>
                    </a:cubicBezTo>
                    <a:cubicBezTo>
                      <a:pt x="42" y="15"/>
                      <a:pt x="42" y="15"/>
                      <a:pt x="42" y="15"/>
                    </a:cubicBezTo>
                    <a:cubicBezTo>
                      <a:pt x="42" y="16"/>
                      <a:pt x="42" y="16"/>
                      <a:pt x="42" y="16"/>
                    </a:cubicBezTo>
                    <a:cubicBezTo>
                      <a:pt x="42" y="17"/>
                      <a:pt x="42" y="18"/>
                      <a:pt x="43" y="18"/>
                    </a:cubicBezTo>
                    <a:cubicBezTo>
                      <a:pt x="43" y="19"/>
                      <a:pt x="44" y="19"/>
                      <a:pt x="45" y="19"/>
                    </a:cubicBezTo>
                    <a:cubicBezTo>
                      <a:pt x="46" y="19"/>
                      <a:pt x="47" y="19"/>
                      <a:pt x="47" y="18"/>
                    </a:cubicBezTo>
                    <a:cubicBezTo>
                      <a:pt x="48" y="18"/>
                      <a:pt x="48" y="18"/>
                      <a:pt x="49" y="17"/>
                    </a:cubicBezTo>
                    <a:cubicBezTo>
                      <a:pt x="49" y="17"/>
                      <a:pt x="49" y="17"/>
                      <a:pt x="49" y="17"/>
                    </a:cubicBezTo>
                    <a:cubicBezTo>
                      <a:pt x="49" y="17"/>
                      <a:pt x="49" y="17"/>
                      <a:pt x="49" y="17"/>
                    </a:cubicBezTo>
                    <a:cubicBezTo>
                      <a:pt x="49" y="17"/>
                      <a:pt x="49" y="17"/>
                      <a:pt x="49" y="17"/>
                    </a:cubicBezTo>
                    <a:cubicBezTo>
                      <a:pt x="49" y="17"/>
                      <a:pt x="49" y="18"/>
                      <a:pt x="49" y="18"/>
                    </a:cubicBezTo>
                    <a:cubicBezTo>
                      <a:pt x="49" y="18"/>
                      <a:pt x="49" y="18"/>
                      <a:pt x="49" y="18"/>
                    </a:cubicBezTo>
                    <a:cubicBezTo>
                      <a:pt x="49" y="18"/>
                      <a:pt x="49" y="18"/>
                      <a:pt x="49" y="18"/>
                    </a:cubicBezTo>
                    <a:lnTo>
                      <a:pt x="53" y="18"/>
                    </a:lnTo>
                    <a:cubicBezTo>
                      <a:pt x="53" y="18"/>
                      <a:pt x="53" y="18"/>
                      <a:pt x="53" y="18"/>
                    </a:cubicBezTo>
                    <a:cubicBezTo>
                      <a:pt x="53" y="18"/>
                      <a:pt x="53" y="17"/>
                      <a:pt x="53" y="17"/>
                    </a:cubicBezTo>
                    <a:cubicBezTo>
                      <a:pt x="53" y="17"/>
                      <a:pt x="53" y="17"/>
                      <a:pt x="53" y="17"/>
                    </a:cubicBezTo>
                    <a:cubicBezTo>
                      <a:pt x="53" y="16"/>
                      <a:pt x="53" y="16"/>
                      <a:pt x="53" y="16"/>
                    </a:cubicBezTo>
                    <a:lnTo>
                      <a:pt x="54" y="9"/>
                    </a:lnTo>
                    <a:close/>
                    <a:moveTo>
                      <a:pt x="32" y="18"/>
                    </a:moveTo>
                    <a:lnTo>
                      <a:pt x="32" y="18"/>
                    </a:lnTo>
                    <a:lnTo>
                      <a:pt x="35" y="5"/>
                    </a:lnTo>
                    <a:lnTo>
                      <a:pt x="38" y="5"/>
                    </a:lnTo>
                    <a:lnTo>
                      <a:pt x="38" y="8"/>
                    </a:lnTo>
                    <a:cubicBezTo>
                      <a:pt x="38" y="7"/>
                      <a:pt x="39" y="6"/>
                      <a:pt x="40" y="6"/>
                    </a:cubicBezTo>
                    <a:cubicBezTo>
                      <a:pt x="40" y="5"/>
                      <a:pt x="41" y="5"/>
                      <a:pt x="42" y="5"/>
                    </a:cubicBezTo>
                    <a:cubicBezTo>
                      <a:pt x="42" y="5"/>
                      <a:pt x="42" y="5"/>
                      <a:pt x="42" y="5"/>
                    </a:cubicBezTo>
                    <a:cubicBezTo>
                      <a:pt x="42" y="5"/>
                      <a:pt x="43" y="5"/>
                      <a:pt x="43" y="5"/>
                    </a:cubicBezTo>
                    <a:lnTo>
                      <a:pt x="42" y="9"/>
                    </a:lnTo>
                    <a:cubicBezTo>
                      <a:pt x="42" y="9"/>
                      <a:pt x="42" y="9"/>
                      <a:pt x="42" y="9"/>
                    </a:cubicBezTo>
                    <a:cubicBezTo>
                      <a:pt x="42" y="9"/>
                      <a:pt x="41" y="9"/>
                      <a:pt x="41" y="9"/>
                    </a:cubicBezTo>
                    <a:cubicBezTo>
                      <a:pt x="40" y="9"/>
                      <a:pt x="39" y="9"/>
                      <a:pt x="38" y="9"/>
                    </a:cubicBezTo>
                    <a:cubicBezTo>
                      <a:pt x="38" y="10"/>
                      <a:pt x="37" y="10"/>
                      <a:pt x="37" y="11"/>
                    </a:cubicBezTo>
                    <a:cubicBezTo>
                      <a:pt x="37" y="11"/>
                      <a:pt x="37" y="11"/>
                      <a:pt x="37" y="11"/>
                    </a:cubicBezTo>
                    <a:cubicBezTo>
                      <a:pt x="37" y="11"/>
                      <a:pt x="37" y="12"/>
                      <a:pt x="37" y="12"/>
                    </a:cubicBezTo>
                    <a:lnTo>
                      <a:pt x="36" y="18"/>
                    </a:lnTo>
                    <a:lnTo>
                      <a:pt x="32" y="18"/>
                    </a:lnTo>
                    <a:close/>
                    <a:moveTo>
                      <a:pt x="28" y="12"/>
                    </a:moveTo>
                    <a:lnTo>
                      <a:pt x="28" y="12"/>
                    </a:lnTo>
                    <a:cubicBezTo>
                      <a:pt x="28" y="12"/>
                      <a:pt x="28" y="12"/>
                      <a:pt x="28" y="11"/>
                    </a:cubicBezTo>
                    <a:cubicBezTo>
                      <a:pt x="28" y="11"/>
                      <a:pt x="28" y="11"/>
                      <a:pt x="28" y="11"/>
                    </a:cubicBezTo>
                    <a:cubicBezTo>
                      <a:pt x="28" y="11"/>
                      <a:pt x="28" y="11"/>
                      <a:pt x="28" y="11"/>
                    </a:cubicBezTo>
                    <a:cubicBezTo>
                      <a:pt x="28" y="10"/>
                      <a:pt x="28" y="9"/>
                      <a:pt x="27" y="9"/>
                    </a:cubicBezTo>
                    <a:cubicBezTo>
                      <a:pt x="27" y="8"/>
                      <a:pt x="26" y="8"/>
                      <a:pt x="25" y="8"/>
                    </a:cubicBezTo>
                    <a:cubicBezTo>
                      <a:pt x="24" y="8"/>
                      <a:pt x="24" y="8"/>
                      <a:pt x="23" y="9"/>
                    </a:cubicBezTo>
                    <a:cubicBezTo>
                      <a:pt x="22" y="9"/>
                      <a:pt x="22" y="10"/>
                      <a:pt x="22" y="11"/>
                    </a:cubicBezTo>
                    <a:cubicBezTo>
                      <a:pt x="22" y="11"/>
                      <a:pt x="22" y="11"/>
                      <a:pt x="22" y="11"/>
                    </a:cubicBezTo>
                    <a:cubicBezTo>
                      <a:pt x="22" y="12"/>
                      <a:pt x="21" y="12"/>
                      <a:pt x="21" y="12"/>
                    </a:cubicBezTo>
                    <a:cubicBezTo>
                      <a:pt x="21" y="12"/>
                      <a:pt x="21" y="12"/>
                      <a:pt x="21" y="13"/>
                    </a:cubicBezTo>
                    <a:cubicBezTo>
                      <a:pt x="21" y="13"/>
                      <a:pt x="21" y="13"/>
                      <a:pt x="21" y="13"/>
                    </a:cubicBezTo>
                    <a:cubicBezTo>
                      <a:pt x="21" y="14"/>
                      <a:pt x="21" y="15"/>
                      <a:pt x="22" y="15"/>
                    </a:cubicBezTo>
                    <a:cubicBezTo>
                      <a:pt x="22" y="16"/>
                      <a:pt x="23" y="16"/>
                      <a:pt x="24" y="16"/>
                    </a:cubicBezTo>
                    <a:cubicBezTo>
                      <a:pt x="25" y="16"/>
                      <a:pt x="26" y="16"/>
                      <a:pt x="26" y="15"/>
                    </a:cubicBezTo>
                    <a:cubicBezTo>
                      <a:pt x="27" y="14"/>
                      <a:pt x="27" y="14"/>
                      <a:pt x="27" y="13"/>
                    </a:cubicBezTo>
                    <a:cubicBezTo>
                      <a:pt x="27" y="13"/>
                      <a:pt x="28" y="13"/>
                      <a:pt x="28" y="12"/>
                    </a:cubicBezTo>
                    <a:cubicBezTo>
                      <a:pt x="28" y="12"/>
                      <a:pt x="28" y="12"/>
                      <a:pt x="28" y="12"/>
                    </a:cubicBezTo>
                    <a:close/>
                    <a:moveTo>
                      <a:pt x="31" y="12"/>
                    </a:moveTo>
                    <a:lnTo>
                      <a:pt x="31" y="12"/>
                    </a:lnTo>
                    <a:cubicBezTo>
                      <a:pt x="31" y="14"/>
                      <a:pt x="30" y="16"/>
                      <a:pt x="28" y="17"/>
                    </a:cubicBezTo>
                    <a:cubicBezTo>
                      <a:pt x="27" y="18"/>
                      <a:pt x="25" y="19"/>
                      <a:pt x="24" y="19"/>
                    </a:cubicBezTo>
                    <a:cubicBezTo>
                      <a:pt x="23" y="19"/>
                      <a:pt x="23" y="19"/>
                      <a:pt x="23" y="19"/>
                    </a:cubicBezTo>
                    <a:cubicBezTo>
                      <a:pt x="22" y="19"/>
                      <a:pt x="20" y="18"/>
                      <a:pt x="19" y="18"/>
                    </a:cubicBezTo>
                    <a:cubicBezTo>
                      <a:pt x="18" y="17"/>
                      <a:pt x="18" y="16"/>
                      <a:pt x="18" y="14"/>
                    </a:cubicBezTo>
                    <a:cubicBezTo>
                      <a:pt x="18" y="14"/>
                      <a:pt x="18" y="13"/>
                      <a:pt x="18" y="13"/>
                    </a:cubicBezTo>
                    <a:cubicBezTo>
                      <a:pt x="18" y="13"/>
                      <a:pt x="18" y="12"/>
                      <a:pt x="18" y="12"/>
                    </a:cubicBezTo>
                    <a:cubicBezTo>
                      <a:pt x="18" y="10"/>
                      <a:pt x="19" y="8"/>
                      <a:pt x="21" y="7"/>
                    </a:cubicBezTo>
                    <a:cubicBezTo>
                      <a:pt x="22" y="6"/>
                      <a:pt x="24" y="5"/>
                      <a:pt x="26" y="5"/>
                    </a:cubicBezTo>
                    <a:cubicBezTo>
                      <a:pt x="26" y="5"/>
                      <a:pt x="26" y="5"/>
                      <a:pt x="26" y="5"/>
                    </a:cubicBezTo>
                    <a:cubicBezTo>
                      <a:pt x="28" y="5"/>
                      <a:pt x="29" y="5"/>
                      <a:pt x="30" y="6"/>
                    </a:cubicBezTo>
                    <a:cubicBezTo>
                      <a:pt x="31" y="7"/>
                      <a:pt x="31" y="8"/>
                      <a:pt x="31" y="10"/>
                    </a:cubicBezTo>
                    <a:cubicBezTo>
                      <a:pt x="31" y="10"/>
                      <a:pt x="31" y="11"/>
                      <a:pt x="31" y="11"/>
                    </a:cubicBezTo>
                    <a:cubicBezTo>
                      <a:pt x="31" y="11"/>
                      <a:pt x="31" y="12"/>
                      <a:pt x="31" y="12"/>
                    </a:cubicBezTo>
                    <a:close/>
                    <a:moveTo>
                      <a:pt x="6" y="4"/>
                    </a:moveTo>
                    <a:lnTo>
                      <a:pt x="6" y="4"/>
                    </a:lnTo>
                    <a:lnTo>
                      <a:pt x="4" y="15"/>
                    </a:lnTo>
                    <a:lnTo>
                      <a:pt x="8" y="15"/>
                    </a:lnTo>
                    <a:cubicBezTo>
                      <a:pt x="9" y="15"/>
                      <a:pt x="10" y="15"/>
                      <a:pt x="11" y="14"/>
                    </a:cubicBezTo>
                    <a:cubicBezTo>
                      <a:pt x="12" y="12"/>
                      <a:pt x="12" y="11"/>
                      <a:pt x="13" y="10"/>
                    </a:cubicBezTo>
                    <a:cubicBezTo>
                      <a:pt x="13" y="10"/>
                      <a:pt x="13" y="10"/>
                      <a:pt x="13" y="10"/>
                    </a:cubicBezTo>
                    <a:cubicBezTo>
                      <a:pt x="13" y="10"/>
                      <a:pt x="13" y="10"/>
                      <a:pt x="13" y="9"/>
                    </a:cubicBezTo>
                    <a:cubicBezTo>
                      <a:pt x="13" y="9"/>
                      <a:pt x="13" y="9"/>
                      <a:pt x="13" y="8"/>
                    </a:cubicBezTo>
                    <a:cubicBezTo>
                      <a:pt x="13" y="8"/>
                      <a:pt x="13" y="7"/>
                      <a:pt x="13" y="7"/>
                    </a:cubicBezTo>
                    <a:cubicBezTo>
                      <a:pt x="13" y="6"/>
                      <a:pt x="13" y="5"/>
                      <a:pt x="12" y="5"/>
                    </a:cubicBezTo>
                    <a:cubicBezTo>
                      <a:pt x="12" y="4"/>
                      <a:pt x="12" y="4"/>
                      <a:pt x="11" y="4"/>
                    </a:cubicBezTo>
                    <a:cubicBezTo>
                      <a:pt x="11" y="4"/>
                      <a:pt x="11" y="4"/>
                      <a:pt x="11" y="4"/>
                    </a:cubicBezTo>
                    <a:lnTo>
                      <a:pt x="10" y="4"/>
                    </a:lnTo>
                    <a:lnTo>
                      <a:pt x="6" y="4"/>
                    </a:lnTo>
                    <a:close/>
                    <a:moveTo>
                      <a:pt x="0" y="18"/>
                    </a:moveTo>
                    <a:lnTo>
                      <a:pt x="0" y="18"/>
                    </a:lnTo>
                    <a:lnTo>
                      <a:pt x="4" y="1"/>
                    </a:lnTo>
                    <a:lnTo>
                      <a:pt x="11" y="1"/>
                    </a:lnTo>
                    <a:cubicBezTo>
                      <a:pt x="14" y="1"/>
                      <a:pt x="15" y="1"/>
                      <a:pt x="16" y="3"/>
                    </a:cubicBezTo>
                    <a:cubicBezTo>
                      <a:pt x="17" y="4"/>
                      <a:pt x="17" y="5"/>
                      <a:pt x="17" y="7"/>
                    </a:cubicBezTo>
                    <a:cubicBezTo>
                      <a:pt x="17" y="7"/>
                      <a:pt x="17" y="8"/>
                      <a:pt x="17" y="8"/>
                    </a:cubicBezTo>
                    <a:cubicBezTo>
                      <a:pt x="17" y="8"/>
                      <a:pt x="17" y="9"/>
                      <a:pt x="17" y="9"/>
                    </a:cubicBezTo>
                    <a:cubicBezTo>
                      <a:pt x="17" y="10"/>
                      <a:pt x="17" y="10"/>
                      <a:pt x="16" y="11"/>
                    </a:cubicBezTo>
                    <a:cubicBezTo>
                      <a:pt x="16" y="11"/>
                      <a:pt x="16" y="12"/>
                      <a:pt x="16" y="12"/>
                    </a:cubicBezTo>
                    <a:cubicBezTo>
                      <a:pt x="15" y="14"/>
                      <a:pt x="14" y="15"/>
                      <a:pt x="13" y="16"/>
                    </a:cubicBezTo>
                    <a:cubicBezTo>
                      <a:pt x="11" y="18"/>
                      <a:pt x="10" y="18"/>
                      <a:pt x="7" y="18"/>
                    </a:cubicBezTo>
                    <a:lnTo>
                      <a:pt x="0"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24" name="组合 672"/>
            <p:cNvGrpSpPr>
              <a:grpSpLocks/>
            </p:cNvGrpSpPr>
            <p:nvPr/>
          </p:nvGrpSpPr>
          <p:grpSpPr bwMode="auto">
            <a:xfrm>
              <a:off x="7720587" y="4407224"/>
              <a:ext cx="1085718" cy="346738"/>
              <a:chOff x="8113713" y="876300"/>
              <a:chExt cx="1022350" cy="338138"/>
            </a:xfrm>
          </p:grpSpPr>
          <p:sp>
            <p:nvSpPr>
              <p:cNvPr id="295" name="Freeform 432"/>
              <p:cNvSpPr>
                <a:spLocks/>
              </p:cNvSpPr>
              <p:nvPr/>
            </p:nvSpPr>
            <p:spPr bwMode="auto">
              <a:xfrm>
                <a:off x="8113713" y="938213"/>
                <a:ext cx="1022350" cy="254000"/>
              </a:xfrm>
              <a:custGeom>
                <a:avLst/>
                <a:gdLst>
                  <a:gd name="T0" fmla="*/ 2147483647 w 2173"/>
                  <a:gd name="T1" fmla="*/ 2147483647 h 538"/>
                  <a:gd name="T2" fmla="*/ 2147483647 w 2173"/>
                  <a:gd name="T3" fmla="*/ 2147483647 h 538"/>
                  <a:gd name="T4" fmla="*/ 2147483647 w 2173"/>
                  <a:gd name="T5" fmla="*/ 2147483647 h 538"/>
                  <a:gd name="T6" fmla="*/ 2147483647 w 2173"/>
                  <a:gd name="T7" fmla="*/ 2147483647 h 538"/>
                  <a:gd name="T8" fmla="*/ 2147483647 w 2173"/>
                  <a:gd name="T9" fmla="*/ 2147483647 h 538"/>
                  <a:gd name="T10" fmla="*/ 2147483647 w 2173"/>
                  <a:gd name="T11" fmla="*/ 2147483647 h 538"/>
                  <a:gd name="T12" fmla="*/ 2147483647 w 2173"/>
                  <a:gd name="T13" fmla="*/ 2147483647 h 538"/>
                  <a:gd name="T14" fmla="*/ 2147483647 w 2173"/>
                  <a:gd name="T15" fmla="*/ 2147483647 h 538"/>
                  <a:gd name="T16" fmla="*/ 2147483647 w 2173"/>
                  <a:gd name="T17" fmla="*/ 2147483647 h 538"/>
                  <a:gd name="T18" fmla="*/ 2147483647 w 2173"/>
                  <a:gd name="T19" fmla="*/ 2147483647 h 538"/>
                  <a:gd name="T20" fmla="*/ 2147483647 w 2173"/>
                  <a:gd name="T21" fmla="*/ 2147483647 h 538"/>
                  <a:gd name="T22" fmla="*/ 2147483647 w 2173"/>
                  <a:gd name="T23" fmla="*/ 2147483647 h 538"/>
                  <a:gd name="T24" fmla="*/ 0 w 2173"/>
                  <a:gd name="T25" fmla="*/ 2147483647 h 538"/>
                  <a:gd name="T26" fmla="*/ 0 w 2173"/>
                  <a:gd name="T27" fmla="*/ 0 h 538"/>
                  <a:gd name="T28" fmla="*/ 2147483647 w 2173"/>
                  <a:gd name="T29" fmla="*/ 0 h 538"/>
                  <a:gd name="T30" fmla="*/ 2147483647 w 2173"/>
                  <a:gd name="T31" fmla="*/ 2147483647 h 5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3"/>
                  <a:gd name="T49" fmla="*/ 0 h 538"/>
                  <a:gd name="T50" fmla="*/ 2173 w 2173"/>
                  <a:gd name="T51" fmla="*/ 538 h 5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3" h="538">
                    <a:moveTo>
                      <a:pt x="2173" y="538"/>
                    </a:moveTo>
                    <a:lnTo>
                      <a:pt x="2173" y="538"/>
                    </a:lnTo>
                    <a:lnTo>
                      <a:pt x="1595" y="538"/>
                    </a:lnTo>
                    <a:cubicBezTo>
                      <a:pt x="1584" y="538"/>
                      <a:pt x="1575" y="529"/>
                      <a:pt x="1575" y="518"/>
                    </a:cubicBezTo>
                    <a:cubicBezTo>
                      <a:pt x="1575" y="507"/>
                      <a:pt x="1584" y="498"/>
                      <a:pt x="1595" y="498"/>
                    </a:cubicBezTo>
                    <a:lnTo>
                      <a:pt x="2133" y="498"/>
                    </a:lnTo>
                    <a:lnTo>
                      <a:pt x="2133" y="40"/>
                    </a:lnTo>
                    <a:lnTo>
                      <a:pt x="40" y="40"/>
                    </a:lnTo>
                    <a:lnTo>
                      <a:pt x="40" y="498"/>
                    </a:lnTo>
                    <a:lnTo>
                      <a:pt x="1382" y="498"/>
                    </a:lnTo>
                    <a:cubicBezTo>
                      <a:pt x="1393" y="498"/>
                      <a:pt x="1402" y="507"/>
                      <a:pt x="1402" y="518"/>
                    </a:cubicBezTo>
                    <a:cubicBezTo>
                      <a:pt x="1402" y="529"/>
                      <a:pt x="1393" y="538"/>
                      <a:pt x="1382" y="538"/>
                    </a:cubicBezTo>
                    <a:lnTo>
                      <a:pt x="0" y="538"/>
                    </a:lnTo>
                    <a:lnTo>
                      <a:pt x="0" y="0"/>
                    </a:lnTo>
                    <a:lnTo>
                      <a:pt x="2173" y="0"/>
                    </a:lnTo>
                    <a:lnTo>
                      <a:pt x="2173" y="53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6" name="Freeform 433"/>
              <p:cNvSpPr>
                <a:spLocks/>
              </p:cNvSpPr>
              <p:nvPr/>
            </p:nvSpPr>
            <p:spPr bwMode="auto">
              <a:xfrm>
                <a:off x="8113713" y="915988"/>
                <a:ext cx="1022350" cy="33338"/>
              </a:xfrm>
              <a:custGeom>
                <a:avLst/>
                <a:gdLst>
                  <a:gd name="T0" fmla="*/ 2147483647 w 2172"/>
                  <a:gd name="T1" fmla="*/ 2147483647 h 71"/>
                  <a:gd name="T2" fmla="*/ 2147483647 w 2172"/>
                  <a:gd name="T3" fmla="*/ 2147483647 h 71"/>
                  <a:gd name="T4" fmla="*/ 2147483647 w 2172"/>
                  <a:gd name="T5" fmla="*/ 2147483647 h 71"/>
                  <a:gd name="T6" fmla="*/ 2147483647 w 2172"/>
                  <a:gd name="T7" fmla="*/ 2147483647 h 71"/>
                  <a:gd name="T8" fmla="*/ 2147483647 w 2172"/>
                  <a:gd name="T9" fmla="*/ 2147483647 h 71"/>
                  <a:gd name="T10" fmla="*/ 0 w 2172"/>
                  <a:gd name="T11" fmla="*/ 2147483647 h 71"/>
                  <a:gd name="T12" fmla="*/ 2147483647 w 2172"/>
                  <a:gd name="T13" fmla="*/ 0 h 71"/>
                  <a:gd name="T14" fmla="*/ 2147483647 w 2172"/>
                  <a:gd name="T15" fmla="*/ 0 h 71"/>
                  <a:gd name="T16" fmla="*/ 2147483647 w 2172"/>
                  <a:gd name="T17" fmla="*/ 2147483647 h 71"/>
                  <a:gd name="T18" fmla="*/ 2147483647 w 2172"/>
                  <a:gd name="T19" fmla="*/ 2147483647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2"/>
                  <a:gd name="T31" fmla="*/ 0 h 71"/>
                  <a:gd name="T32" fmla="*/ 2172 w 217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2" h="71">
                    <a:moveTo>
                      <a:pt x="2156" y="71"/>
                    </a:moveTo>
                    <a:lnTo>
                      <a:pt x="2156" y="71"/>
                    </a:lnTo>
                    <a:lnTo>
                      <a:pt x="2097" y="27"/>
                    </a:lnTo>
                    <a:lnTo>
                      <a:pt x="74" y="27"/>
                    </a:lnTo>
                    <a:lnTo>
                      <a:pt x="16" y="70"/>
                    </a:lnTo>
                    <a:lnTo>
                      <a:pt x="0" y="49"/>
                    </a:lnTo>
                    <a:lnTo>
                      <a:pt x="65" y="0"/>
                    </a:lnTo>
                    <a:lnTo>
                      <a:pt x="2106" y="0"/>
                    </a:lnTo>
                    <a:lnTo>
                      <a:pt x="2172" y="50"/>
                    </a:lnTo>
                    <a:lnTo>
                      <a:pt x="2156"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7" name="Freeform 434"/>
              <p:cNvSpPr>
                <a:spLocks/>
              </p:cNvSpPr>
              <p:nvPr/>
            </p:nvSpPr>
            <p:spPr bwMode="auto">
              <a:xfrm>
                <a:off x="8218488" y="876300"/>
                <a:ext cx="830263" cy="52388"/>
              </a:xfrm>
              <a:custGeom>
                <a:avLst/>
                <a:gdLst>
                  <a:gd name="T0" fmla="*/ 2147483647 w 1762"/>
                  <a:gd name="T1" fmla="*/ 2147483647 h 111"/>
                  <a:gd name="T2" fmla="*/ 2147483647 w 1762"/>
                  <a:gd name="T3" fmla="*/ 2147483647 h 111"/>
                  <a:gd name="T4" fmla="*/ 0 w 1762"/>
                  <a:gd name="T5" fmla="*/ 2147483647 h 111"/>
                  <a:gd name="T6" fmla="*/ 2147483647 w 1762"/>
                  <a:gd name="T7" fmla="*/ 0 h 111"/>
                  <a:gd name="T8" fmla="*/ 2147483647 w 1762"/>
                  <a:gd name="T9" fmla="*/ 2147483647 h 111"/>
                  <a:gd name="T10" fmla="*/ 2147483647 w 1762"/>
                  <a:gd name="T11" fmla="*/ 2147483647 h 111"/>
                  <a:gd name="T12" fmla="*/ 2147483647 w 1762"/>
                  <a:gd name="T13" fmla="*/ 2147483647 h 111"/>
                  <a:gd name="T14" fmla="*/ 2147483647 w 1762"/>
                  <a:gd name="T15" fmla="*/ 2147483647 h 111"/>
                  <a:gd name="T16" fmla="*/ 2147483647 w 1762"/>
                  <a:gd name="T17" fmla="*/ 2147483647 h 111"/>
                  <a:gd name="T18" fmla="*/ 2147483647 w 1762"/>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2"/>
                  <a:gd name="T31" fmla="*/ 0 h 111"/>
                  <a:gd name="T32" fmla="*/ 1762 w 1762"/>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2" h="111">
                    <a:moveTo>
                      <a:pt x="11" y="111"/>
                    </a:moveTo>
                    <a:lnTo>
                      <a:pt x="11" y="111"/>
                    </a:lnTo>
                    <a:lnTo>
                      <a:pt x="0" y="87"/>
                    </a:lnTo>
                    <a:lnTo>
                      <a:pt x="194" y="0"/>
                    </a:lnTo>
                    <a:lnTo>
                      <a:pt x="1586" y="1"/>
                    </a:lnTo>
                    <a:lnTo>
                      <a:pt x="1762" y="87"/>
                    </a:lnTo>
                    <a:lnTo>
                      <a:pt x="1751" y="111"/>
                    </a:lnTo>
                    <a:lnTo>
                      <a:pt x="1579" y="28"/>
                    </a:lnTo>
                    <a:lnTo>
                      <a:pt x="199" y="26"/>
                    </a:lnTo>
                    <a:lnTo>
                      <a:pt x="11" y="1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8" name="Freeform 435"/>
              <p:cNvSpPr>
                <a:spLocks/>
              </p:cNvSpPr>
              <p:nvPr/>
            </p:nvSpPr>
            <p:spPr bwMode="auto">
              <a:xfrm>
                <a:off x="8174038"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9" name="Freeform 436"/>
              <p:cNvSpPr>
                <a:spLocks/>
              </p:cNvSpPr>
              <p:nvPr/>
            </p:nvSpPr>
            <p:spPr bwMode="auto">
              <a:xfrm>
                <a:off x="9064625" y="941388"/>
                <a:ext cx="11113" cy="247650"/>
              </a:xfrm>
              <a:custGeom>
                <a:avLst/>
                <a:gdLst>
                  <a:gd name="T0" fmla="*/ 2147483647 w 26"/>
                  <a:gd name="T1" fmla="*/ 2147483647 h 524"/>
                  <a:gd name="T2" fmla="*/ 2147483647 w 26"/>
                  <a:gd name="T3" fmla="*/ 2147483647 h 524"/>
                  <a:gd name="T4" fmla="*/ 0 w 26"/>
                  <a:gd name="T5" fmla="*/ 2147483647 h 524"/>
                  <a:gd name="T6" fmla="*/ 0 w 26"/>
                  <a:gd name="T7" fmla="*/ 2147483647 h 524"/>
                  <a:gd name="T8" fmla="*/ 2147483647 w 26"/>
                  <a:gd name="T9" fmla="*/ 0 h 524"/>
                  <a:gd name="T10" fmla="*/ 2147483647 w 26"/>
                  <a:gd name="T11" fmla="*/ 2147483647 h 524"/>
                  <a:gd name="T12" fmla="*/ 2147483647 w 26"/>
                  <a:gd name="T13" fmla="*/ 2147483647 h 524"/>
                  <a:gd name="T14" fmla="*/ 2147483647 w 26"/>
                  <a:gd name="T15" fmla="*/ 2147483647 h 52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24"/>
                  <a:gd name="T26" fmla="*/ 26 w 26"/>
                  <a:gd name="T27" fmla="*/ 524 h 5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24">
                    <a:moveTo>
                      <a:pt x="13" y="524"/>
                    </a:moveTo>
                    <a:lnTo>
                      <a:pt x="13" y="524"/>
                    </a:lnTo>
                    <a:cubicBezTo>
                      <a:pt x="6" y="524"/>
                      <a:pt x="0" y="518"/>
                      <a:pt x="0" y="511"/>
                    </a:cubicBezTo>
                    <a:lnTo>
                      <a:pt x="0" y="13"/>
                    </a:lnTo>
                    <a:cubicBezTo>
                      <a:pt x="0" y="6"/>
                      <a:pt x="6" y="0"/>
                      <a:pt x="13" y="0"/>
                    </a:cubicBezTo>
                    <a:cubicBezTo>
                      <a:pt x="20" y="0"/>
                      <a:pt x="26" y="6"/>
                      <a:pt x="26" y="13"/>
                    </a:cubicBezTo>
                    <a:lnTo>
                      <a:pt x="26" y="511"/>
                    </a:lnTo>
                    <a:cubicBezTo>
                      <a:pt x="26" y="518"/>
                      <a:pt x="20" y="524"/>
                      <a:pt x="13" y="52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0" name="Freeform 437"/>
              <p:cNvSpPr>
                <a:spLocks/>
              </p:cNvSpPr>
              <p:nvPr/>
            </p:nvSpPr>
            <p:spPr bwMode="auto">
              <a:xfrm>
                <a:off x="8121650" y="1065213"/>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3"/>
                      <a:pt x="3" y="0"/>
                      <a:pt x="5" y="0"/>
                    </a:cubicBezTo>
                    <a:lnTo>
                      <a:pt x="125" y="0"/>
                    </a:lnTo>
                    <a:cubicBezTo>
                      <a:pt x="128" y="0"/>
                      <a:pt x="130" y="3"/>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1" name="Freeform 438"/>
              <p:cNvSpPr>
                <a:spLocks/>
              </p:cNvSpPr>
              <p:nvPr/>
            </p:nvSpPr>
            <p:spPr bwMode="auto">
              <a:xfrm>
                <a:off x="812165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2" name="Freeform 439"/>
              <p:cNvSpPr>
                <a:spLocks/>
              </p:cNvSpPr>
              <p:nvPr/>
            </p:nvSpPr>
            <p:spPr bwMode="auto">
              <a:xfrm>
                <a:off x="8121650" y="110807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3" y="10"/>
                      <a:pt x="0" y="8"/>
                      <a:pt x="0" y="5"/>
                    </a:cubicBezTo>
                    <a:cubicBezTo>
                      <a:pt x="0" y="2"/>
                      <a:pt x="3" y="0"/>
                      <a:pt x="5" y="0"/>
                    </a:cubicBezTo>
                    <a:lnTo>
                      <a:pt x="125" y="0"/>
                    </a:lnTo>
                    <a:cubicBezTo>
                      <a:pt x="128" y="0"/>
                      <a:pt x="130" y="2"/>
                      <a:pt x="130" y="5"/>
                    </a:cubicBezTo>
                    <a:cubicBezTo>
                      <a:pt x="130" y="8"/>
                      <a:pt x="128"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3" name="Freeform 440"/>
              <p:cNvSpPr>
                <a:spLocks/>
              </p:cNvSpPr>
              <p:nvPr/>
            </p:nvSpPr>
            <p:spPr bwMode="auto">
              <a:xfrm>
                <a:off x="9067800" y="984250"/>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Freeform 441"/>
              <p:cNvSpPr>
                <a:spLocks/>
              </p:cNvSpPr>
              <p:nvPr/>
            </p:nvSpPr>
            <p:spPr bwMode="auto">
              <a:xfrm>
                <a:off x="9067800" y="1089025"/>
                <a:ext cx="61913" cy="4763"/>
              </a:xfrm>
              <a:custGeom>
                <a:avLst/>
                <a:gdLst>
                  <a:gd name="T0" fmla="*/ 2147483647 w 130"/>
                  <a:gd name="T1" fmla="*/ 2147483647 h 10"/>
                  <a:gd name="T2" fmla="*/ 2147483647 w 130"/>
                  <a:gd name="T3" fmla="*/ 2147483647 h 10"/>
                  <a:gd name="T4" fmla="*/ 2147483647 w 130"/>
                  <a:gd name="T5" fmla="*/ 2147483647 h 10"/>
                  <a:gd name="T6" fmla="*/ 0 w 130"/>
                  <a:gd name="T7" fmla="*/ 2147483647 h 10"/>
                  <a:gd name="T8" fmla="*/ 2147483647 w 130"/>
                  <a:gd name="T9" fmla="*/ 0 h 10"/>
                  <a:gd name="T10" fmla="*/ 2147483647 w 130"/>
                  <a:gd name="T11" fmla="*/ 0 h 10"/>
                  <a:gd name="T12" fmla="*/ 2147483647 w 130"/>
                  <a:gd name="T13" fmla="*/ 2147483647 h 10"/>
                  <a:gd name="T14" fmla="*/ 2147483647 w 13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0"/>
                  <a:gd name="T26" fmla="*/ 130 w 13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0">
                    <a:moveTo>
                      <a:pt x="125" y="10"/>
                    </a:moveTo>
                    <a:lnTo>
                      <a:pt x="125" y="10"/>
                    </a:lnTo>
                    <a:lnTo>
                      <a:pt x="5" y="10"/>
                    </a:lnTo>
                    <a:cubicBezTo>
                      <a:pt x="2" y="10"/>
                      <a:pt x="0" y="8"/>
                      <a:pt x="0" y="5"/>
                    </a:cubicBezTo>
                    <a:cubicBezTo>
                      <a:pt x="0" y="2"/>
                      <a:pt x="2" y="0"/>
                      <a:pt x="5" y="0"/>
                    </a:cubicBezTo>
                    <a:lnTo>
                      <a:pt x="125" y="0"/>
                    </a:lnTo>
                    <a:cubicBezTo>
                      <a:pt x="127" y="0"/>
                      <a:pt x="130" y="2"/>
                      <a:pt x="130" y="5"/>
                    </a:cubicBezTo>
                    <a:cubicBezTo>
                      <a:pt x="130" y="8"/>
                      <a:pt x="127" y="10"/>
                      <a:pt x="125" y="1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5" name="Freeform 442"/>
              <p:cNvSpPr>
                <a:spLocks/>
              </p:cNvSpPr>
              <p:nvPr/>
            </p:nvSpPr>
            <p:spPr bwMode="auto">
              <a:xfrm>
                <a:off x="9088438" y="10287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Freeform 443"/>
              <p:cNvSpPr>
                <a:spLocks/>
              </p:cNvSpPr>
              <p:nvPr/>
            </p:nvSpPr>
            <p:spPr bwMode="auto">
              <a:xfrm>
                <a:off x="9088438" y="1003300"/>
                <a:ext cx="17463" cy="17463"/>
              </a:xfrm>
              <a:custGeom>
                <a:avLst/>
                <a:gdLst>
                  <a:gd name="T0" fmla="*/ 2147483647 w 37"/>
                  <a:gd name="T1" fmla="*/ 2147483647 h 37"/>
                  <a:gd name="T2" fmla="*/ 2147483647 w 37"/>
                  <a:gd name="T3" fmla="*/ 2147483647 h 37"/>
                  <a:gd name="T4" fmla="*/ 0 w 37"/>
                  <a:gd name="T5" fmla="*/ 2147483647 h 37"/>
                  <a:gd name="T6" fmla="*/ 0 w 37"/>
                  <a:gd name="T7" fmla="*/ 0 h 37"/>
                  <a:gd name="T8" fmla="*/ 2147483647 w 37"/>
                  <a:gd name="T9" fmla="*/ 0 h 37"/>
                  <a:gd name="T10" fmla="*/ 2147483647 w 37"/>
                  <a:gd name="T11" fmla="*/ 2147483647 h 37"/>
                  <a:gd name="T12" fmla="*/ 0 60000 65536"/>
                  <a:gd name="T13" fmla="*/ 0 60000 65536"/>
                  <a:gd name="T14" fmla="*/ 0 60000 65536"/>
                  <a:gd name="T15" fmla="*/ 0 60000 65536"/>
                  <a:gd name="T16" fmla="*/ 0 60000 65536"/>
                  <a:gd name="T17" fmla="*/ 0 60000 65536"/>
                  <a:gd name="T18" fmla="*/ 0 w 37"/>
                  <a:gd name="T19" fmla="*/ 0 h 37"/>
                  <a:gd name="T20" fmla="*/ 37 w 3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7" h="37">
                    <a:moveTo>
                      <a:pt x="37" y="37"/>
                    </a:moveTo>
                    <a:lnTo>
                      <a:pt x="37" y="37"/>
                    </a:lnTo>
                    <a:lnTo>
                      <a:pt x="0" y="37"/>
                    </a:lnTo>
                    <a:lnTo>
                      <a:pt x="0" y="0"/>
                    </a:lnTo>
                    <a:lnTo>
                      <a:pt x="37" y="0"/>
                    </a:lnTo>
                    <a:lnTo>
                      <a:pt x="37" y="3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7" name="Freeform 444"/>
              <p:cNvSpPr>
                <a:spLocks/>
              </p:cNvSpPr>
              <p:nvPr/>
            </p:nvSpPr>
            <p:spPr bwMode="auto">
              <a:xfrm>
                <a:off x="9086850" y="1055688"/>
                <a:ext cx="22225" cy="22225"/>
              </a:xfrm>
              <a:custGeom>
                <a:avLst/>
                <a:gdLst>
                  <a:gd name="T0" fmla="*/ 2147483647 w 47"/>
                  <a:gd name="T1" fmla="*/ 2147483647 h 47"/>
                  <a:gd name="T2" fmla="*/ 2147483647 w 47"/>
                  <a:gd name="T3" fmla="*/ 2147483647 h 47"/>
                  <a:gd name="T4" fmla="*/ 0 w 47"/>
                  <a:gd name="T5" fmla="*/ 2147483647 h 47"/>
                  <a:gd name="T6" fmla="*/ 0 w 47"/>
                  <a:gd name="T7" fmla="*/ 0 h 47"/>
                  <a:gd name="T8" fmla="*/ 2147483647 w 47"/>
                  <a:gd name="T9" fmla="*/ 0 h 47"/>
                  <a:gd name="T10" fmla="*/ 2147483647 w 47"/>
                  <a:gd name="T11" fmla="*/ 2147483647 h 47"/>
                  <a:gd name="T12" fmla="*/ 0 60000 65536"/>
                  <a:gd name="T13" fmla="*/ 0 60000 65536"/>
                  <a:gd name="T14" fmla="*/ 0 60000 65536"/>
                  <a:gd name="T15" fmla="*/ 0 60000 65536"/>
                  <a:gd name="T16" fmla="*/ 0 60000 65536"/>
                  <a:gd name="T17" fmla="*/ 0 60000 65536"/>
                  <a:gd name="T18" fmla="*/ 0 w 47"/>
                  <a:gd name="T19" fmla="*/ 0 h 47"/>
                  <a:gd name="T20" fmla="*/ 47 w 4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7" h="47">
                    <a:moveTo>
                      <a:pt x="47" y="47"/>
                    </a:moveTo>
                    <a:lnTo>
                      <a:pt x="47" y="47"/>
                    </a:lnTo>
                    <a:lnTo>
                      <a:pt x="0" y="47"/>
                    </a:lnTo>
                    <a:lnTo>
                      <a:pt x="0" y="0"/>
                    </a:lnTo>
                    <a:lnTo>
                      <a:pt x="47" y="0"/>
                    </a:lnTo>
                    <a:lnTo>
                      <a:pt x="47" y="4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Freeform 445"/>
              <p:cNvSpPr>
                <a:spLocks/>
              </p:cNvSpPr>
              <p:nvPr/>
            </p:nvSpPr>
            <p:spPr bwMode="auto">
              <a:xfrm>
                <a:off x="814070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0 h 9"/>
                  <a:gd name="T8" fmla="*/ 2147483647 w 8"/>
                  <a:gd name="T9" fmla="*/ 0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4"/>
                    </a:moveTo>
                    <a:lnTo>
                      <a:pt x="2" y="4"/>
                    </a:lnTo>
                    <a:lnTo>
                      <a:pt x="6" y="4"/>
                    </a:lnTo>
                    <a:lnTo>
                      <a:pt x="6" y="0"/>
                    </a:lnTo>
                    <a:lnTo>
                      <a:pt x="8" y="0"/>
                    </a:lnTo>
                    <a:lnTo>
                      <a:pt x="8" y="9"/>
                    </a:lnTo>
                    <a:lnTo>
                      <a:pt x="6" y="9"/>
                    </a:lnTo>
                    <a:lnTo>
                      <a:pt x="6" y="5"/>
                    </a:lnTo>
                    <a:lnTo>
                      <a:pt x="2" y="5"/>
                    </a:lnTo>
                    <a:lnTo>
                      <a:pt x="2" y="9"/>
                    </a:lnTo>
                    <a:lnTo>
                      <a:pt x="0" y="9"/>
                    </a:lnTo>
                    <a:lnTo>
                      <a:pt x="0" y="0"/>
                    </a:lnTo>
                    <a:lnTo>
                      <a:pt x="2" y="0"/>
                    </a:lnTo>
                    <a:lnTo>
                      <a:pt x="2"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Freeform 446"/>
              <p:cNvSpPr>
                <a:spLocks/>
              </p:cNvSpPr>
              <p:nvPr/>
            </p:nvSpPr>
            <p:spPr bwMode="auto">
              <a:xfrm>
                <a:off x="8145463"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0 h 9"/>
                  <a:gd name="T10" fmla="*/ 2147483647 w 8"/>
                  <a:gd name="T11" fmla="*/ 0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0 w 8"/>
                  <a:gd name="T23" fmla="*/ 0 h 9"/>
                  <a:gd name="T24" fmla="*/ 2147483647 w 8"/>
                  <a:gd name="T25" fmla="*/ 0 h 9"/>
                  <a:gd name="T26" fmla="*/ 2147483647 w 8"/>
                  <a:gd name="T27" fmla="*/ 2147483647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9"/>
                  <a:gd name="T44" fmla="*/ 8 w 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9">
                    <a:moveTo>
                      <a:pt x="2" y="5"/>
                    </a:moveTo>
                    <a:lnTo>
                      <a:pt x="2" y="5"/>
                    </a:lnTo>
                    <a:cubicBezTo>
                      <a:pt x="2" y="7"/>
                      <a:pt x="3" y="7"/>
                      <a:pt x="4" y="7"/>
                    </a:cubicBezTo>
                    <a:cubicBezTo>
                      <a:pt x="6" y="7"/>
                      <a:pt x="6" y="7"/>
                      <a:pt x="6" y="5"/>
                    </a:cubicBezTo>
                    <a:lnTo>
                      <a:pt x="6" y="0"/>
                    </a:lnTo>
                    <a:lnTo>
                      <a:pt x="8" y="0"/>
                    </a:lnTo>
                    <a:lnTo>
                      <a:pt x="8" y="5"/>
                    </a:lnTo>
                    <a:cubicBezTo>
                      <a:pt x="8" y="6"/>
                      <a:pt x="8" y="7"/>
                      <a:pt x="8" y="8"/>
                    </a:cubicBezTo>
                    <a:cubicBezTo>
                      <a:pt x="7" y="8"/>
                      <a:pt x="6" y="9"/>
                      <a:pt x="4" y="9"/>
                    </a:cubicBezTo>
                    <a:cubicBezTo>
                      <a:pt x="3" y="9"/>
                      <a:pt x="2" y="8"/>
                      <a:pt x="1" y="8"/>
                    </a:cubicBezTo>
                    <a:cubicBezTo>
                      <a:pt x="0" y="7"/>
                      <a:pt x="0" y="6"/>
                      <a:pt x="0" y="5"/>
                    </a:cubicBezTo>
                    <a:lnTo>
                      <a:pt x="0" y="0"/>
                    </a:lnTo>
                    <a:lnTo>
                      <a:pt x="2" y="0"/>
                    </a:lnTo>
                    <a:lnTo>
                      <a:pt x="2"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Freeform 447"/>
              <p:cNvSpPr>
                <a:spLocks noEditPoints="1"/>
              </p:cNvSpPr>
              <p:nvPr/>
            </p:nvSpPr>
            <p:spPr bwMode="auto">
              <a:xfrm>
                <a:off x="8150225" y="1154113"/>
                <a:ext cx="3175" cy="4763"/>
              </a:xfrm>
              <a:custGeom>
                <a:avLst/>
                <a:gdLst>
                  <a:gd name="T0" fmla="*/ 2147483647 w 10"/>
                  <a:gd name="T1" fmla="*/ 0 h 9"/>
                  <a:gd name="T2" fmla="*/ 2147483647 w 10"/>
                  <a:gd name="T3" fmla="*/ 0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0 w 10"/>
                  <a:gd name="T15" fmla="*/ 2147483647 h 9"/>
                  <a:gd name="T16" fmla="*/ 2147483647 w 10"/>
                  <a:gd name="T17" fmla="*/ 0 h 9"/>
                  <a:gd name="T18" fmla="*/ 2147483647 w 10"/>
                  <a:gd name="T19" fmla="*/ 0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
                  <a:gd name="T47" fmla="*/ 10 w 10"/>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
                    <a:moveTo>
                      <a:pt x="6" y="0"/>
                    </a:moveTo>
                    <a:lnTo>
                      <a:pt x="6" y="0"/>
                    </a:lnTo>
                    <a:lnTo>
                      <a:pt x="10" y="9"/>
                    </a:lnTo>
                    <a:lnTo>
                      <a:pt x="8" y="9"/>
                    </a:lnTo>
                    <a:lnTo>
                      <a:pt x="7" y="7"/>
                    </a:lnTo>
                    <a:lnTo>
                      <a:pt x="3" y="7"/>
                    </a:lnTo>
                    <a:lnTo>
                      <a:pt x="3" y="9"/>
                    </a:lnTo>
                    <a:lnTo>
                      <a:pt x="0" y="9"/>
                    </a:lnTo>
                    <a:lnTo>
                      <a:pt x="4" y="0"/>
                    </a:lnTo>
                    <a:lnTo>
                      <a:pt x="6" y="0"/>
                    </a:lnTo>
                    <a:close/>
                    <a:moveTo>
                      <a:pt x="4" y="5"/>
                    </a:moveTo>
                    <a:lnTo>
                      <a:pt x="4" y="5"/>
                    </a:lnTo>
                    <a:lnTo>
                      <a:pt x="7" y="5"/>
                    </a:lnTo>
                    <a:lnTo>
                      <a:pt x="5" y="2"/>
                    </a:lnTo>
                    <a:lnTo>
                      <a:pt x="4"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1" name="Freeform 448"/>
              <p:cNvSpPr>
                <a:spLocks/>
              </p:cNvSpPr>
              <p:nvPr/>
            </p:nvSpPr>
            <p:spPr bwMode="auto">
              <a:xfrm>
                <a:off x="8153400" y="1154113"/>
                <a:ext cx="6350" cy="4763"/>
              </a:xfrm>
              <a:custGeom>
                <a:avLst/>
                <a:gdLst>
                  <a:gd name="T0" fmla="*/ 2147483647 w 14"/>
                  <a:gd name="T1" fmla="*/ 0 h 9"/>
                  <a:gd name="T2" fmla="*/ 2147483647 w 14"/>
                  <a:gd name="T3" fmla="*/ 0 h 9"/>
                  <a:gd name="T4" fmla="*/ 2147483647 w 14"/>
                  <a:gd name="T5" fmla="*/ 2147483647 h 9"/>
                  <a:gd name="T6" fmla="*/ 2147483647 w 14"/>
                  <a:gd name="T7" fmla="*/ 0 h 9"/>
                  <a:gd name="T8" fmla="*/ 2147483647 w 14"/>
                  <a:gd name="T9" fmla="*/ 0 h 9"/>
                  <a:gd name="T10" fmla="*/ 2147483647 w 14"/>
                  <a:gd name="T11" fmla="*/ 2147483647 h 9"/>
                  <a:gd name="T12" fmla="*/ 2147483647 w 14"/>
                  <a:gd name="T13" fmla="*/ 0 h 9"/>
                  <a:gd name="T14" fmla="*/ 2147483647 w 14"/>
                  <a:gd name="T15" fmla="*/ 0 h 9"/>
                  <a:gd name="T16" fmla="*/ 2147483647 w 14"/>
                  <a:gd name="T17" fmla="*/ 2147483647 h 9"/>
                  <a:gd name="T18" fmla="*/ 2147483647 w 14"/>
                  <a:gd name="T19" fmla="*/ 2147483647 h 9"/>
                  <a:gd name="T20" fmla="*/ 2147483647 w 14"/>
                  <a:gd name="T21" fmla="*/ 2147483647 h 9"/>
                  <a:gd name="T22" fmla="*/ 2147483647 w 14"/>
                  <a:gd name="T23" fmla="*/ 2147483647 h 9"/>
                  <a:gd name="T24" fmla="*/ 2147483647 w 14"/>
                  <a:gd name="T25" fmla="*/ 2147483647 h 9"/>
                  <a:gd name="T26" fmla="*/ 0 w 14"/>
                  <a:gd name="T27" fmla="*/ 0 h 9"/>
                  <a:gd name="T28" fmla="*/ 2147483647 w 14"/>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9"/>
                  <a:gd name="T47" fmla="*/ 14 w 1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9">
                    <a:moveTo>
                      <a:pt x="2" y="0"/>
                    </a:moveTo>
                    <a:lnTo>
                      <a:pt x="2" y="0"/>
                    </a:lnTo>
                    <a:lnTo>
                      <a:pt x="4" y="7"/>
                    </a:lnTo>
                    <a:lnTo>
                      <a:pt x="6" y="0"/>
                    </a:lnTo>
                    <a:lnTo>
                      <a:pt x="8" y="0"/>
                    </a:lnTo>
                    <a:lnTo>
                      <a:pt x="10" y="7"/>
                    </a:lnTo>
                    <a:lnTo>
                      <a:pt x="12" y="0"/>
                    </a:lnTo>
                    <a:lnTo>
                      <a:pt x="14" y="0"/>
                    </a:lnTo>
                    <a:lnTo>
                      <a:pt x="11" y="9"/>
                    </a:lnTo>
                    <a:lnTo>
                      <a:pt x="9" y="9"/>
                    </a:lnTo>
                    <a:lnTo>
                      <a:pt x="7" y="2"/>
                    </a:lnTo>
                    <a:lnTo>
                      <a:pt x="5" y="9"/>
                    </a:lnTo>
                    <a:lnTo>
                      <a:pt x="3" y="9"/>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Freeform 449"/>
              <p:cNvSpPr>
                <a:spLocks/>
              </p:cNvSpPr>
              <p:nvPr/>
            </p:nvSpPr>
            <p:spPr bwMode="auto">
              <a:xfrm>
                <a:off x="8159750" y="1154113"/>
                <a:ext cx="4763" cy="4763"/>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0 w 8"/>
                  <a:gd name="T21" fmla="*/ 2147483647 h 9"/>
                  <a:gd name="T22" fmla="*/ 2147483647 w 8"/>
                  <a:gd name="T23" fmla="*/ 0 h 9"/>
                  <a:gd name="T24" fmla="*/ 2147483647 w 8"/>
                  <a:gd name="T25" fmla="*/ 0 h 9"/>
                  <a:gd name="T26" fmla="*/ 2147483647 w 8"/>
                  <a:gd name="T27" fmla="*/ 2147483647 h 9"/>
                  <a:gd name="T28" fmla="*/ 2147483647 w 8"/>
                  <a:gd name="T29" fmla="*/ 2147483647 h 9"/>
                  <a:gd name="T30" fmla="*/ 2147483647 w 8"/>
                  <a:gd name="T31" fmla="*/ 2147483647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9"/>
                  <a:gd name="T50" fmla="*/ 8 w 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9">
                    <a:moveTo>
                      <a:pt x="2" y="4"/>
                    </a:moveTo>
                    <a:lnTo>
                      <a:pt x="2" y="4"/>
                    </a:lnTo>
                    <a:lnTo>
                      <a:pt x="8" y="4"/>
                    </a:lnTo>
                    <a:lnTo>
                      <a:pt x="8" y="5"/>
                    </a:lnTo>
                    <a:lnTo>
                      <a:pt x="2" y="5"/>
                    </a:lnTo>
                    <a:cubicBezTo>
                      <a:pt x="2" y="7"/>
                      <a:pt x="3" y="7"/>
                      <a:pt x="5" y="7"/>
                    </a:cubicBezTo>
                    <a:lnTo>
                      <a:pt x="8" y="7"/>
                    </a:lnTo>
                    <a:lnTo>
                      <a:pt x="8" y="9"/>
                    </a:lnTo>
                    <a:lnTo>
                      <a:pt x="5" y="9"/>
                    </a:lnTo>
                    <a:cubicBezTo>
                      <a:pt x="3" y="9"/>
                      <a:pt x="3" y="9"/>
                      <a:pt x="2" y="8"/>
                    </a:cubicBezTo>
                    <a:cubicBezTo>
                      <a:pt x="1" y="7"/>
                      <a:pt x="0" y="6"/>
                      <a:pt x="0" y="5"/>
                    </a:cubicBezTo>
                    <a:cubicBezTo>
                      <a:pt x="0" y="2"/>
                      <a:pt x="2" y="0"/>
                      <a:pt x="5" y="0"/>
                    </a:cubicBezTo>
                    <a:lnTo>
                      <a:pt x="8" y="0"/>
                    </a:lnTo>
                    <a:lnTo>
                      <a:pt x="8" y="2"/>
                    </a:lnTo>
                    <a:lnTo>
                      <a:pt x="5" y="2"/>
                    </a:lnTo>
                    <a:cubicBezTo>
                      <a:pt x="3" y="2"/>
                      <a:pt x="3" y="2"/>
                      <a:pt x="2"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3" name="Freeform 450"/>
              <p:cNvSpPr>
                <a:spLocks/>
              </p:cNvSpPr>
              <p:nvPr/>
            </p:nvSpPr>
            <p:spPr bwMode="auto">
              <a:xfrm>
                <a:off x="8164513" y="1154113"/>
                <a:ext cx="1588" cy="4763"/>
              </a:xfrm>
              <a:custGeom>
                <a:avLst/>
                <a:gdLst>
                  <a:gd name="T0" fmla="*/ 0 w 2"/>
                  <a:gd name="T1" fmla="*/ 0 h 9"/>
                  <a:gd name="T2" fmla="*/ 0 w 2"/>
                  <a:gd name="T3" fmla="*/ 0 h 9"/>
                  <a:gd name="T4" fmla="*/ 2147483647 w 2"/>
                  <a:gd name="T5" fmla="*/ 0 h 9"/>
                  <a:gd name="T6" fmla="*/ 2147483647 w 2"/>
                  <a:gd name="T7" fmla="*/ 2147483647 h 9"/>
                  <a:gd name="T8" fmla="*/ 0 w 2"/>
                  <a:gd name="T9" fmla="*/ 2147483647 h 9"/>
                  <a:gd name="T10" fmla="*/ 0 w 2"/>
                  <a:gd name="T11" fmla="*/ 0 h 9"/>
                  <a:gd name="T12" fmla="*/ 0 60000 65536"/>
                  <a:gd name="T13" fmla="*/ 0 60000 65536"/>
                  <a:gd name="T14" fmla="*/ 0 60000 65536"/>
                  <a:gd name="T15" fmla="*/ 0 60000 65536"/>
                  <a:gd name="T16" fmla="*/ 0 60000 65536"/>
                  <a:gd name="T17" fmla="*/ 0 60000 65536"/>
                  <a:gd name="T18" fmla="*/ 0 w 2"/>
                  <a:gd name="T19" fmla="*/ 0 h 9"/>
                  <a:gd name="T20" fmla="*/ 2 w 2"/>
                  <a:gd name="T21" fmla="*/ 9 h 9"/>
                </a:gdLst>
                <a:ahLst/>
                <a:cxnLst>
                  <a:cxn ang="T12">
                    <a:pos x="T0" y="T1"/>
                  </a:cxn>
                  <a:cxn ang="T13">
                    <a:pos x="T2" y="T3"/>
                  </a:cxn>
                  <a:cxn ang="T14">
                    <a:pos x="T4" y="T5"/>
                  </a:cxn>
                  <a:cxn ang="T15">
                    <a:pos x="T6" y="T7"/>
                  </a:cxn>
                  <a:cxn ang="T16">
                    <a:pos x="T8" y="T9"/>
                  </a:cxn>
                  <a:cxn ang="T17">
                    <a:pos x="T10" y="T11"/>
                  </a:cxn>
                </a:cxnLst>
                <a:rect l="T18" t="T19" r="T20" b="T21"/>
                <a:pathLst>
                  <a:path w="2" h="9">
                    <a:moveTo>
                      <a:pt x="0" y="0"/>
                    </a:moveTo>
                    <a:lnTo>
                      <a:pt x="0" y="0"/>
                    </a:lnTo>
                    <a:lnTo>
                      <a:pt x="2" y="0"/>
                    </a:lnTo>
                    <a:lnTo>
                      <a:pt x="2" y="9"/>
                    </a:lnTo>
                    <a:lnTo>
                      <a:pt x="0" y="9"/>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4" name="Freeform 451"/>
              <p:cNvSpPr>
                <a:spLocks/>
              </p:cNvSpPr>
              <p:nvPr/>
            </p:nvSpPr>
            <p:spPr bwMode="auto">
              <a:xfrm>
                <a:off x="8142288" y="1138238"/>
                <a:ext cx="9525" cy="11113"/>
              </a:xfrm>
              <a:custGeom>
                <a:avLst/>
                <a:gdLst>
                  <a:gd name="T0" fmla="*/ 2147483647 w 19"/>
                  <a:gd name="T1" fmla="*/ 2147483647 h 24"/>
                  <a:gd name="T2" fmla="*/ 2147483647 w 19"/>
                  <a:gd name="T3" fmla="*/ 2147483647 h 24"/>
                  <a:gd name="T4" fmla="*/ 2147483647 w 19"/>
                  <a:gd name="T5" fmla="*/ 2147483647 h 24"/>
                  <a:gd name="T6" fmla="*/ 2147483647 w 19"/>
                  <a:gd name="T7" fmla="*/ 2147483647 h 24"/>
                  <a:gd name="T8" fmla="*/ 2147483647 w 19"/>
                  <a:gd name="T9" fmla="*/ 2147483647 h 24"/>
                  <a:gd name="T10" fmla="*/ 2147483647 w 19"/>
                  <a:gd name="T11" fmla="*/ 2147483647 h 24"/>
                  <a:gd name="T12" fmla="*/ 2147483647 w 19"/>
                  <a:gd name="T13" fmla="*/ 0 h 24"/>
                  <a:gd name="T14" fmla="*/ 2147483647 w 19"/>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4"/>
                  <a:gd name="T26" fmla="*/ 19 w 1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4">
                    <a:moveTo>
                      <a:pt x="1" y="9"/>
                    </a:moveTo>
                    <a:lnTo>
                      <a:pt x="1" y="9"/>
                    </a:lnTo>
                    <a:cubicBezTo>
                      <a:pt x="1" y="12"/>
                      <a:pt x="3" y="14"/>
                      <a:pt x="3" y="14"/>
                    </a:cubicBezTo>
                    <a:cubicBezTo>
                      <a:pt x="7" y="18"/>
                      <a:pt x="17" y="22"/>
                      <a:pt x="19" y="23"/>
                    </a:cubicBezTo>
                    <a:cubicBezTo>
                      <a:pt x="19" y="23"/>
                      <a:pt x="19" y="24"/>
                      <a:pt x="19" y="23"/>
                    </a:cubicBezTo>
                    <a:cubicBezTo>
                      <a:pt x="19" y="23"/>
                      <a:pt x="19" y="23"/>
                      <a:pt x="19" y="23"/>
                    </a:cubicBezTo>
                    <a:cubicBezTo>
                      <a:pt x="13" y="10"/>
                      <a:pt x="5" y="0"/>
                      <a:pt x="5" y="0"/>
                    </a:cubicBezTo>
                    <a:cubicBezTo>
                      <a:pt x="5" y="0"/>
                      <a:pt x="0" y="4"/>
                      <a:pt x="1"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5" name="Freeform 452"/>
              <p:cNvSpPr>
                <a:spLocks/>
              </p:cNvSpPr>
              <p:nvPr/>
            </p:nvSpPr>
            <p:spPr bwMode="auto">
              <a:xfrm>
                <a:off x="8143875" y="1150938"/>
                <a:ext cx="7938" cy="3175"/>
              </a:xfrm>
              <a:custGeom>
                <a:avLst/>
                <a:gdLst>
                  <a:gd name="T0" fmla="*/ 0 w 17"/>
                  <a:gd name="T1" fmla="*/ 0 h 6"/>
                  <a:gd name="T2" fmla="*/ 0 w 17"/>
                  <a:gd name="T3" fmla="*/ 0 h 6"/>
                  <a:gd name="T4" fmla="*/ 2147483647 w 17"/>
                  <a:gd name="T5" fmla="*/ 2147483647 h 6"/>
                  <a:gd name="T6" fmla="*/ 2147483647 w 17"/>
                  <a:gd name="T7" fmla="*/ 0 h 6"/>
                  <a:gd name="T8" fmla="*/ 2147483647 w 17"/>
                  <a:gd name="T9" fmla="*/ 0 h 6"/>
                  <a:gd name="T10" fmla="*/ 2147483647 w 17"/>
                  <a:gd name="T11" fmla="*/ 0 h 6"/>
                  <a:gd name="T12" fmla="*/ 2147483647 w 17"/>
                  <a:gd name="T13" fmla="*/ 0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0" y="0"/>
                    </a:lnTo>
                    <a:cubicBezTo>
                      <a:pt x="2" y="3"/>
                      <a:pt x="5" y="6"/>
                      <a:pt x="8" y="5"/>
                    </a:cubicBezTo>
                    <a:cubicBezTo>
                      <a:pt x="10" y="4"/>
                      <a:pt x="15" y="1"/>
                      <a:pt x="16" y="0"/>
                    </a:cubicBezTo>
                    <a:cubicBezTo>
                      <a:pt x="17" y="0"/>
                      <a:pt x="16" y="0"/>
                      <a:pt x="16" y="0"/>
                    </a:cubicBezTo>
                    <a:cubicBezTo>
                      <a:pt x="16" y="0"/>
                      <a:pt x="16" y="0"/>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Freeform 453"/>
              <p:cNvSpPr>
                <a:spLocks/>
              </p:cNvSpPr>
              <p:nvPr/>
            </p:nvSpPr>
            <p:spPr bwMode="auto">
              <a:xfrm>
                <a:off x="8140700" y="1144588"/>
                <a:ext cx="11113" cy="4763"/>
              </a:xfrm>
              <a:custGeom>
                <a:avLst/>
                <a:gdLst>
                  <a:gd name="T0" fmla="*/ 0 w 21"/>
                  <a:gd name="T1" fmla="*/ 2147483647 h 12"/>
                  <a:gd name="T2" fmla="*/ 0 w 21"/>
                  <a:gd name="T3" fmla="*/ 2147483647 h 12"/>
                  <a:gd name="T4" fmla="*/ 0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0 w 21"/>
                  <a:gd name="T19" fmla="*/ 0 h 12"/>
                  <a:gd name="T20" fmla="*/ 0 w 21"/>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0" y="2"/>
                    </a:moveTo>
                    <a:lnTo>
                      <a:pt x="0" y="2"/>
                    </a:lnTo>
                    <a:lnTo>
                      <a:pt x="0" y="4"/>
                    </a:lnTo>
                    <a:cubicBezTo>
                      <a:pt x="0" y="6"/>
                      <a:pt x="1" y="7"/>
                      <a:pt x="1" y="7"/>
                    </a:cubicBezTo>
                    <a:cubicBezTo>
                      <a:pt x="2" y="11"/>
                      <a:pt x="6" y="12"/>
                      <a:pt x="6" y="12"/>
                    </a:cubicBezTo>
                    <a:cubicBezTo>
                      <a:pt x="7" y="12"/>
                      <a:pt x="9" y="12"/>
                      <a:pt x="9" y="12"/>
                    </a:cubicBezTo>
                    <a:cubicBezTo>
                      <a:pt x="9" y="12"/>
                      <a:pt x="18" y="12"/>
                      <a:pt x="21" y="12"/>
                    </a:cubicBezTo>
                    <a:cubicBezTo>
                      <a:pt x="21" y="12"/>
                      <a:pt x="21" y="12"/>
                      <a:pt x="21" y="12"/>
                    </a:cubicBezTo>
                    <a:cubicBezTo>
                      <a:pt x="21" y="12"/>
                      <a:pt x="21" y="12"/>
                      <a:pt x="21" y="12"/>
                    </a:cubicBezTo>
                    <a:cubicBezTo>
                      <a:pt x="14" y="7"/>
                      <a:pt x="0" y="0"/>
                      <a:pt x="0" y="0"/>
                    </a:cubicBezTo>
                    <a:cubicBezTo>
                      <a:pt x="0" y="1"/>
                      <a:pt x="0" y="1"/>
                      <a:pt x="0" y="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7" name="Freeform 454"/>
              <p:cNvSpPr>
                <a:spLocks/>
              </p:cNvSpPr>
              <p:nvPr/>
            </p:nvSpPr>
            <p:spPr bwMode="auto">
              <a:xfrm>
                <a:off x="814705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0 h 29"/>
                  <a:gd name="T16" fmla="*/ 2147483647 w 13"/>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9"/>
                  <a:gd name="T29" fmla="*/ 13 w 13"/>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9">
                    <a:moveTo>
                      <a:pt x="6" y="1"/>
                    </a:moveTo>
                    <a:lnTo>
                      <a:pt x="6" y="1"/>
                    </a:lnTo>
                    <a:cubicBezTo>
                      <a:pt x="2" y="2"/>
                      <a:pt x="1" y="6"/>
                      <a:pt x="1" y="6"/>
                    </a:cubicBezTo>
                    <a:cubicBezTo>
                      <a:pt x="0" y="8"/>
                      <a:pt x="1" y="11"/>
                      <a:pt x="1" y="11"/>
                    </a:cubicBezTo>
                    <a:cubicBezTo>
                      <a:pt x="2" y="17"/>
                      <a:pt x="9" y="27"/>
                      <a:pt x="11" y="29"/>
                    </a:cubicBezTo>
                    <a:cubicBezTo>
                      <a:pt x="11" y="29"/>
                      <a:pt x="11" y="29"/>
                      <a:pt x="11" y="29"/>
                    </a:cubicBezTo>
                    <a:cubicBezTo>
                      <a:pt x="11" y="29"/>
                      <a:pt x="11" y="29"/>
                      <a:pt x="11" y="29"/>
                    </a:cubicBezTo>
                    <a:cubicBezTo>
                      <a:pt x="13" y="6"/>
                      <a:pt x="9" y="0"/>
                      <a:pt x="9" y="0"/>
                    </a:cubicBezTo>
                    <a:cubicBezTo>
                      <a:pt x="8" y="0"/>
                      <a:pt x="6" y="1"/>
                      <a:pt x="6"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Freeform 455"/>
              <p:cNvSpPr>
                <a:spLocks/>
              </p:cNvSpPr>
              <p:nvPr/>
            </p:nvSpPr>
            <p:spPr bwMode="auto">
              <a:xfrm>
                <a:off x="8153400" y="1135063"/>
                <a:ext cx="6350" cy="12700"/>
              </a:xfrm>
              <a:custGeom>
                <a:avLst/>
                <a:gdLst>
                  <a:gd name="T0" fmla="*/ 2147483647 w 13"/>
                  <a:gd name="T1" fmla="*/ 2147483647 h 29"/>
                  <a:gd name="T2" fmla="*/ 2147483647 w 13"/>
                  <a:gd name="T3" fmla="*/ 2147483647 h 29"/>
                  <a:gd name="T4" fmla="*/ 2147483647 w 13"/>
                  <a:gd name="T5" fmla="*/ 2147483647 h 29"/>
                  <a:gd name="T6" fmla="*/ 2147483647 w 13"/>
                  <a:gd name="T7" fmla="*/ 2147483647 h 29"/>
                  <a:gd name="T8" fmla="*/ 2147483647 w 13"/>
                  <a:gd name="T9" fmla="*/ 2147483647 h 29"/>
                  <a:gd name="T10" fmla="*/ 2147483647 w 13"/>
                  <a:gd name="T11" fmla="*/ 2147483647 h 29"/>
                  <a:gd name="T12" fmla="*/ 2147483647 w 13"/>
                  <a:gd name="T13" fmla="*/ 2147483647 h 29"/>
                  <a:gd name="T14" fmla="*/ 2147483647 w 13"/>
                  <a:gd name="T15" fmla="*/ 2147483647 h 29"/>
                  <a:gd name="T16" fmla="*/ 2147483647 w 13"/>
                  <a:gd name="T17" fmla="*/ 0 h 29"/>
                  <a:gd name="T18" fmla="*/ 2147483647 w 13"/>
                  <a:gd name="T19" fmla="*/ 2147483647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2" y="29"/>
                    </a:moveTo>
                    <a:lnTo>
                      <a:pt x="2" y="29"/>
                    </a:lnTo>
                    <a:cubicBezTo>
                      <a:pt x="2" y="29"/>
                      <a:pt x="2" y="29"/>
                      <a:pt x="2" y="29"/>
                    </a:cubicBezTo>
                    <a:cubicBezTo>
                      <a:pt x="2" y="29"/>
                      <a:pt x="2" y="29"/>
                      <a:pt x="2" y="29"/>
                    </a:cubicBezTo>
                    <a:cubicBezTo>
                      <a:pt x="4" y="27"/>
                      <a:pt x="11" y="17"/>
                      <a:pt x="12" y="11"/>
                    </a:cubicBezTo>
                    <a:cubicBezTo>
                      <a:pt x="12" y="11"/>
                      <a:pt x="13" y="8"/>
                      <a:pt x="12" y="6"/>
                    </a:cubicBezTo>
                    <a:cubicBezTo>
                      <a:pt x="12" y="6"/>
                      <a:pt x="11" y="2"/>
                      <a:pt x="7" y="1"/>
                    </a:cubicBezTo>
                    <a:cubicBezTo>
                      <a:pt x="7" y="1"/>
                      <a:pt x="6" y="0"/>
                      <a:pt x="4" y="0"/>
                    </a:cubicBezTo>
                    <a:cubicBezTo>
                      <a:pt x="4" y="0"/>
                      <a:pt x="0" y="6"/>
                      <a:pt x="2"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9" name="Freeform 456"/>
              <p:cNvSpPr>
                <a:spLocks/>
              </p:cNvSpPr>
              <p:nvPr/>
            </p:nvSpPr>
            <p:spPr bwMode="auto">
              <a:xfrm>
                <a:off x="8156575" y="1150938"/>
                <a:ext cx="6350" cy="3175"/>
              </a:xfrm>
              <a:custGeom>
                <a:avLst/>
                <a:gdLst>
                  <a:gd name="T0" fmla="*/ 0 w 16"/>
                  <a:gd name="T1" fmla="*/ 0 h 6"/>
                  <a:gd name="T2" fmla="*/ 0 w 16"/>
                  <a:gd name="T3" fmla="*/ 0 h 6"/>
                  <a:gd name="T4" fmla="*/ 0 w 16"/>
                  <a:gd name="T5" fmla="*/ 0 h 6"/>
                  <a:gd name="T6" fmla="*/ 0 w 16"/>
                  <a:gd name="T7" fmla="*/ 0 h 6"/>
                  <a:gd name="T8" fmla="*/ 2147483647 w 16"/>
                  <a:gd name="T9" fmla="*/ 2147483647 h 6"/>
                  <a:gd name="T10" fmla="*/ 2147483647 w 16"/>
                  <a:gd name="T11" fmla="*/ 0 h 6"/>
                  <a:gd name="T12" fmla="*/ 0 w 16"/>
                  <a:gd name="T13" fmla="*/ 0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0"/>
                    </a:moveTo>
                    <a:lnTo>
                      <a:pt x="0" y="0"/>
                    </a:lnTo>
                    <a:cubicBezTo>
                      <a:pt x="0" y="0"/>
                      <a:pt x="0" y="0"/>
                      <a:pt x="0" y="0"/>
                    </a:cubicBezTo>
                    <a:cubicBezTo>
                      <a:pt x="0" y="0"/>
                      <a:pt x="0" y="0"/>
                      <a:pt x="0" y="0"/>
                    </a:cubicBezTo>
                    <a:cubicBezTo>
                      <a:pt x="1" y="1"/>
                      <a:pt x="6" y="4"/>
                      <a:pt x="8" y="5"/>
                    </a:cubicBezTo>
                    <a:cubicBezTo>
                      <a:pt x="8" y="5"/>
                      <a:pt x="12" y="6"/>
                      <a:pt x="16"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Freeform 457"/>
              <p:cNvSpPr>
                <a:spLocks/>
              </p:cNvSpPr>
              <p:nvPr/>
            </p:nvSpPr>
            <p:spPr bwMode="auto">
              <a:xfrm>
                <a:off x="8154988" y="1144588"/>
                <a:ext cx="11113" cy="4763"/>
              </a:xfrm>
              <a:custGeom>
                <a:avLst/>
                <a:gdLst>
                  <a:gd name="T0" fmla="*/ 0 w 21"/>
                  <a:gd name="T1" fmla="*/ 2147483647 h 12"/>
                  <a:gd name="T2" fmla="*/ 0 w 21"/>
                  <a:gd name="T3" fmla="*/ 2147483647 h 12"/>
                  <a:gd name="T4" fmla="*/ 0 w 21"/>
                  <a:gd name="T5" fmla="*/ 2147483647 h 12"/>
                  <a:gd name="T6" fmla="*/ 0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2147483647 w 21"/>
                  <a:gd name="T17" fmla="*/ 2147483647 h 12"/>
                  <a:gd name="T18" fmla="*/ 2147483647 w 21"/>
                  <a:gd name="T19" fmla="*/ 2147483647 h 12"/>
                  <a:gd name="T20" fmla="*/ 2147483647 w 21"/>
                  <a:gd name="T21" fmla="*/ 0 h 12"/>
                  <a:gd name="T22" fmla="*/ 0 w 21"/>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0" y="12"/>
                    </a:moveTo>
                    <a:lnTo>
                      <a:pt x="0" y="12"/>
                    </a:lnTo>
                    <a:cubicBezTo>
                      <a:pt x="0" y="12"/>
                      <a:pt x="0" y="12"/>
                      <a:pt x="0" y="12"/>
                    </a:cubicBezTo>
                    <a:cubicBezTo>
                      <a:pt x="0" y="12"/>
                      <a:pt x="0" y="12"/>
                      <a:pt x="1" y="12"/>
                    </a:cubicBezTo>
                    <a:cubicBezTo>
                      <a:pt x="3" y="12"/>
                      <a:pt x="12" y="12"/>
                      <a:pt x="13" y="12"/>
                    </a:cubicBezTo>
                    <a:cubicBezTo>
                      <a:pt x="13" y="12"/>
                      <a:pt x="14" y="12"/>
                      <a:pt x="15" y="12"/>
                    </a:cubicBezTo>
                    <a:cubicBezTo>
                      <a:pt x="15" y="12"/>
                      <a:pt x="19" y="11"/>
                      <a:pt x="21" y="7"/>
                    </a:cubicBezTo>
                    <a:cubicBezTo>
                      <a:pt x="21" y="7"/>
                      <a:pt x="21" y="6"/>
                      <a:pt x="21" y="4"/>
                    </a:cubicBezTo>
                    <a:lnTo>
                      <a:pt x="21" y="2"/>
                    </a:lnTo>
                    <a:cubicBezTo>
                      <a:pt x="21" y="2"/>
                      <a:pt x="21" y="1"/>
                      <a:pt x="21" y="0"/>
                    </a:cubicBezTo>
                    <a:cubicBezTo>
                      <a:pt x="21" y="0"/>
                      <a:pt x="7" y="7"/>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1" name="Freeform 458"/>
              <p:cNvSpPr>
                <a:spLocks/>
              </p:cNvSpPr>
              <p:nvPr/>
            </p:nvSpPr>
            <p:spPr bwMode="auto">
              <a:xfrm>
                <a:off x="8154988" y="1138238"/>
                <a:ext cx="9525" cy="11113"/>
              </a:xfrm>
              <a:custGeom>
                <a:avLst/>
                <a:gdLst>
                  <a:gd name="T0" fmla="*/ 0 w 19"/>
                  <a:gd name="T1" fmla="*/ 2147483647 h 24"/>
                  <a:gd name="T2" fmla="*/ 0 w 19"/>
                  <a:gd name="T3" fmla="*/ 2147483647 h 24"/>
                  <a:gd name="T4" fmla="*/ 0 w 19"/>
                  <a:gd name="T5" fmla="*/ 2147483647 h 24"/>
                  <a:gd name="T6" fmla="*/ 0 w 19"/>
                  <a:gd name="T7" fmla="*/ 2147483647 h 24"/>
                  <a:gd name="T8" fmla="*/ 0 w 19"/>
                  <a:gd name="T9" fmla="*/ 2147483647 h 24"/>
                  <a:gd name="T10" fmla="*/ 2147483647 w 19"/>
                  <a:gd name="T11" fmla="*/ 2147483647 h 24"/>
                  <a:gd name="T12" fmla="*/ 2147483647 w 19"/>
                  <a:gd name="T13" fmla="*/ 2147483647 h 24"/>
                  <a:gd name="T14" fmla="*/ 2147483647 w 19"/>
                  <a:gd name="T15" fmla="*/ 0 h 24"/>
                  <a:gd name="T16" fmla="*/ 0 w 19"/>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4"/>
                  <a:gd name="T29" fmla="*/ 19 w 19"/>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4">
                    <a:moveTo>
                      <a:pt x="0" y="23"/>
                    </a:moveTo>
                    <a:lnTo>
                      <a:pt x="0" y="23"/>
                    </a:lnTo>
                    <a:cubicBezTo>
                      <a:pt x="0" y="23"/>
                      <a:pt x="0" y="23"/>
                      <a:pt x="0" y="23"/>
                    </a:cubicBezTo>
                    <a:cubicBezTo>
                      <a:pt x="0" y="23"/>
                      <a:pt x="0" y="24"/>
                      <a:pt x="0" y="23"/>
                    </a:cubicBezTo>
                    <a:cubicBezTo>
                      <a:pt x="3" y="22"/>
                      <a:pt x="12" y="18"/>
                      <a:pt x="16" y="14"/>
                    </a:cubicBezTo>
                    <a:cubicBezTo>
                      <a:pt x="16" y="14"/>
                      <a:pt x="18" y="12"/>
                      <a:pt x="19" y="8"/>
                    </a:cubicBezTo>
                    <a:cubicBezTo>
                      <a:pt x="19" y="4"/>
                      <a:pt x="14" y="0"/>
                      <a:pt x="14" y="0"/>
                    </a:cubicBezTo>
                    <a:cubicBezTo>
                      <a:pt x="14" y="0"/>
                      <a:pt x="6" y="10"/>
                      <a:pt x="0" y="2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Freeform 459"/>
              <p:cNvSpPr>
                <a:spLocks/>
              </p:cNvSpPr>
              <p:nvPr/>
            </p:nvSpPr>
            <p:spPr bwMode="auto">
              <a:xfrm>
                <a:off x="8177213" y="1050925"/>
                <a:ext cx="892175" cy="34925"/>
              </a:xfrm>
              <a:custGeom>
                <a:avLst/>
                <a:gdLst>
                  <a:gd name="T0" fmla="*/ 2147483647 w 1896"/>
                  <a:gd name="T1" fmla="*/ 2147483647 h 71"/>
                  <a:gd name="T2" fmla="*/ 2147483647 w 1896"/>
                  <a:gd name="T3" fmla="*/ 2147483647 h 71"/>
                  <a:gd name="T4" fmla="*/ 2147483647 w 1896"/>
                  <a:gd name="T5" fmla="*/ 2147483647 h 71"/>
                  <a:gd name="T6" fmla="*/ 2147483647 w 1896"/>
                  <a:gd name="T7" fmla="*/ 2147483647 h 71"/>
                  <a:gd name="T8" fmla="*/ 0 w 1896"/>
                  <a:gd name="T9" fmla="*/ 2147483647 h 71"/>
                  <a:gd name="T10" fmla="*/ 2147483647 w 1896"/>
                  <a:gd name="T11" fmla="*/ 0 h 71"/>
                  <a:gd name="T12" fmla="*/ 2147483647 w 1896"/>
                  <a:gd name="T13" fmla="*/ 0 h 71"/>
                  <a:gd name="T14" fmla="*/ 2147483647 w 1896"/>
                  <a:gd name="T15" fmla="*/ 2147483647 h 71"/>
                  <a:gd name="T16" fmla="*/ 2147483647 w 1896"/>
                  <a:gd name="T17" fmla="*/ 214748364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6"/>
                  <a:gd name="T28" fmla="*/ 0 h 71"/>
                  <a:gd name="T29" fmla="*/ 1896 w 1896"/>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6" h="71">
                    <a:moveTo>
                      <a:pt x="1894" y="71"/>
                    </a:moveTo>
                    <a:lnTo>
                      <a:pt x="1894" y="71"/>
                    </a:lnTo>
                    <a:cubicBezTo>
                      <a:pt x="1889" y="70"/>
                      <a:pt x="1395" y="40"/>
                      <a:pt x="920" y="40"/>
                    </a:cubicBezTo>
                    <a:cubicBezTo>
                      <a:pt x="445" y="40"/>
                      <a:pt x="7" y="70"/>
                      <a:pt x="3" y="71"/>
                    </a:cubicBezTo>
                    <a:lnTo>
                      <a:pt x="0" y="31"/>
                    </a:lnTo>
                    <a:cubicBezTo>
                      <a:pt x="4" y="31"/>
                      <a:pt x="443" y="0"/>
                      <a:pt x="920" y="0"/>
                    </a:cubicBezTo>
                    <a:cubicBezTo>
                      <a:pt x="1396" y="0"/>
                      <a:pt x="1891" y="31"/>
                      <a:pt x="1896" y="31"/>
                    </a:cubicBezTo>
                    <a:lnTo>
                      <a:pt x="1894" y="7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3" name="Freeform 460"/>
              <p:cNvSpPr>
                <a:spLocks/>
              </p:cNvSpPr>
              <p:nvPr/>
            </p:nvSpPr>
            <p:spPr bwMode="auto">
              <a:xfrm>
                <a:off x="8956675" y="987425"/>
                <a:ext cx="12700" cy="14288"/>
              </a:xfrm>
              <a:custGeom>
                <a:avLst/>
                <a:gdLst>
                  <a:gd name="T0" fmla="*/ 2147483647 w 27"/>
                  <a:gd name="T1" fmla="*/ 2147483647 h 28"/>
                  <a:gd name="T2" fmla="*/ 2147483647 w 27"/>
                  <a:gd name="T3" fmla="*/ 2147483647 h 28"/>
                  <a:gd name="T4" fmla="*/ 2147483647 w 27"/>
                  <a:gd name="T5" fmla="*/ 2147483647 h 28"/>
                  <a:gd name="T6" fmla="*/ 2147483647 w 27"/>
                  <a:gd name="T7" fmla="*/ 0 h 28"/>
                  <a:gd name="T8" fmla="*/ 2147483647 w 27"/>
                  <a:gd name="T9" fmla="*/ 0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0 w 27"/>
                  <a:gd name="T21" fmla="*/ 2147483647 h 28"/>
                  <a:gd name="T22" fmla="*/ 0 w 27"/>
                  <a:gd name="T23" fmla="*/ 0 h 28"/>
                  <a:gd name="T24" fmla="*/ 2147483647 w 27"/>
                  <a:gd name="T25" fmla="*/ 0 h 28"/>
                  <a:gd name="T26" fmla="*/ 2147483647 w 27"/>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6" y="11"/>
                    </a:moveTo>
                    <a:lnTo>
                      <a:pt x="6" y="11"/>
                    </a:lnTo>
                    <a:lnTo>
                      <a:pt x="21" y="11"/>
                    </a:lnTo>
                    <a:lnTo>
                      <a:pt x="21" y="0"/>
                    </a:lnTo>
                    <a:lnTo>
                      <a:pt x="27" y="0"/>
                    </a:lnTo>
                    <a:lnTo>
                      <a:pt x="27" y="28"/>
                    </a:lnTo>
                    <a:lnTo>
                      <a:pt x="21" y="28"/>
                    </a:lnTo>
                    <a:lnTo>
                      <a:pt x="21" y="16"/>
                    </a:lnTo>
                    <a:lnTo>
                      <a:pt x="6" y="16"/>
                    </a:lnTo>
                    <a:lnTo>
                      <a:pt x="6" y="28"/>
                    </a:lnTo>
                    <a:lnTo>
                      <a:pt x="0" y="28"/>
                    </a:lnTo>
                    <a:lnTo>
                      <a:pt x="0" y="0"/>
                    </a:lnTo>
                    <a:lnTo>
                      <a:pt x="6" y="0"/>
                    </a:lnTo>
                    <a:lnTo>
                      <a:pt x="6"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4" name="Freeform 461"/>
              <p:cNvSpPr>
                <a:spLocks/>
              </p:cNvSpPr>
              <p:nvPr/>
            </p:nvSpPr>
            <p:spPr bwMode="auto">
              <a:xfrm>
                <a:off x="8972550" y="987425"/>
                <a:ext cx="12700" cy="14288"/>
              </a:xfrm>
              <a:custGeom>
                <a:avLst/>
                <a:gdLst>
                  <a:gd name="T0" fmla="*/ 2147483647 w 26"/>
                  <a:gd name="T1" fmla="*/ 2147483647 h 28"/>
                  <a:gd name="T2" fmla="*/ 2147483647 w 26"/>
                  <a:gd name="T3" fmla="*/ 2147483647 h 28"/>
                  <a:gd name="T4" fmla="*/ 2147483647 w 26"/>
                  <a:gd name="T5" fmla="*/ 2147483647 h 28"/>
                  <a:gd name="T6" fmla="*/ 2147483647 w 26"/>
                  <a:gd name="T7" fmla="*/ 2147483647 h 28"/>
                  <a:gd name="T8" fmla="*/ 2147483647 w 26"/>
                  <a:gd name="T9" fmla="*/ 0 h 28"/>
                  <a:gd name="T10" fmla="*/ 2147483647 w 26"/>
                  <a:gd name="T11" fmla="*/ 0 h 28"/>
                  <a:gd name="T12" fmla="*/ 2147483647 w 26"/>
                  <a:gd name="T13" fmla="*/ 2147483647 h 28"/>
                  <a:gd name="T14" fmla="*/ 2147483647 w 26"/>
                  <a:gd name="T15" fmla="*/ 2147483647 h 28"/>
                  <a:gd name="T16" fmla="*/ 2147483647 w 26"/>
                  <a:gd name="T17" fmla="*/ 2147483647 h 28"/>
                  <a:gd name="T18" fmla="*/ 2147483647 w 26"/>
                  <a:gd name="T19" fmla="*/ 2147483647 h 28"/>
                  <a:gd name="T20" fmla="*/ 0 w 26"/>
                  <a:gd name="T21" fmla="*/ 2147483647 h 28"/>
                  <a:gd name="T22" fmla="*/ 0 w 26"/>
                  <a:gd name="T23" fmla="*/ 0 h 28"/>
                  <a:gd name="T24" fmla="*/ 2147483647 w 26"/>
                  <a:gd name="T25" fmla="*/ 0 h 28"/>
                  <a:gd name="T26" fmla="*/ 2147483647 w 26"/>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8"/>
                  <a:gd name="T44" fmla="*/ 26 w 26"/>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8">
                    <a:moveTo>
                      <a:pt x="6" y="17"/>
                    </a:moveTo>
                    <a:lnTo>
                      <a:pt x="6" y="17"/>
                    </a:lnTo>
                    <a:cubicBezTo>
                      <a:pt x="6" y="22"/>
                      <a:pt x="8" y="24"/>
                      <a:pt x="13" y="24"/>
                    </a:cubicBezTo>
                    <a:cubicBezTo>
                      <a:pt x="18" y="24"/>
                      <a:pt x="20" y="22"/>
                      <a:pt x="20" y="17"/>
                    </a:cubicBezTo>
                    <a:lnTo>
                      <a:pt x="20" y="0"/>
                    </a:lnTo>
                    <a:lnTo>
                      <a:pt x="26" y="0"/>
                    </a:lnTo>
                    <a:lnTo>
                      <a:pt x="26" y="17"/>
                    </a:lnTo>
                    <a:cubicBezTo>
                      <a:pt x="26" y="21"/>
                      <a:pt x="26" y="23"/>
                      <a:pt x="25" y="25"/>
                    </a:cubicBezTo>
                    <a:cubicBezTo>
                      <a:pt x="22" y="27"/>
                      <a:pt x="18" y="28"/>
                      <a:pt x="13" y="28"/>
                    </a:cubicBezTo>
                    <a:cubicBezTo>
                      <a:pt x="8" y="28"/>
                      <a:pt x="4" y="27"/>
                      <a:pt x="2" y="25"/>
                    </a:cubicBezTo>
                    <a:cubicBezTo>
                      <a:pt x="0" y="23"/>
                      <a:pt x="0" y="21"/>
                      <a:pt x="0" y="17"/>
                    </a:cubicBezTo>
                    <a:lnTo>
                      <a:pt x="0" y="0"/>
                    </a:lnTo>
                    <a:lnTo>
                      <a:pt x="6" y="0"/>
                    </a:lnTo>
                    <a:lnTo>
                      <a:pt x="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5" name="Freeform 462"/>
              <p:cNvSpPr>
                <a:spLocks noEditPoints="1"/>
              </p:cNvSpPr>
              <p:nvPr/>
            </p:nvSpPr>
            <p:spPr bwMode="auto">
              <a:xfrm>
                <a:off x="8985250" y="987425"/>
                <a:ext cx="15875" cy="14288"/>
              </a:xfrm>
              <a:custGeom>
                <a:avLst/>
                <a:gdLst>
                  <a:gd name="T0" fmla="*/ 2147483647 w 32"/>
                  <a:gd name="T1" fmla="*/ 2147483647 h 28"/>
                  <a:gd name="T2" fmla="*/ 2147483647 w 32"/>
                  <a:gd name="T3" fmla="*/ 2147483647 h 28"/>
                  <a:gd name="T4" fmla="*/ 2147483647 w 32"/>
                  <a:gd name="T5" fmla="*/ 2147483647 h 28"/>
                  <a:gd name="T6" fmla="*/ 2147483647 w 32"/>
                  <a:gd name="T7" fmla="*/ 2147483647 h 28"/>
                  <a:gd name="T8" fmla="*/ 2147483647 w 32"/>
                  <a:gd name="T9" fmla="*/ 2147483647 h 28"/>
                  <a:gd name="T10" fmla="*/ 2147483647 w 32"/>
                  <a:gd name="T11" fmla="*/ 0 h 28"/>
                  <a:gd name="T12" fmla="*/ 2147483647 w 32"/>
                  <a:gd name="T13" fmla="*/ 0 h 28"/>
                  <a:gd name="T14" fmla="*/ 2147483647 w 32"/>
                  <a:gd name="T15" fmla="*/ 2147483647 h 28"/>
                  <a:gd name="T16" fmla="*/ 2147483647 w 32"/>
                  <a:gd name="T17" fmla="*/ 2147483647 h 28"/>
                  <a:gd name="T18" fmla="*/ 2147483647 w 32"/>
                  <a:gd name="T19" fmla="*/ 2147483647 h 28"/>
                  <a:gd name="T20" fmla="*/ 2147483647 w 32"/>
                  <a:gd name="T21" fmla="*/ 2147483647 h 28"/>
                  <a:gd name="T22" fmla="*/ 2147483647 w 32"/>
                  <a:gd name="T23" fmla="*/ 2147483647 h 28"/>
                  <a:gd name="T24" fmla="*/ 0 w 32"/>
                  <a:gd name="T25" fmla="*/ 2147483647 h 28"/>
                  <a:gd name="T26" fmla="*/ 2147483647 w 32"/>
                  <a:gd name="T27" fmla="*/ 0 h 28"/>
                  <a:gd name="T28" fmla="*/ 2147483647 w 32"/>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8"/>
                  <a:gd name="T47" fmla="*/ 32 w 3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8">
                    <a:moveTo>
                      <a:pt x="11" y="16"/>
                    </a:moveTo>
                    <a:lnTo>
                      <a:pt x="11" y="16"/>
                    </a:lnTo>
                    <a:lnTo>
                      <a:pt x="20" y="16"/>
                    </a:lnTo>
                    <a:lnTo>
                      <a:pt x="15" y="6"/>
                    </a:lnTo>
                    <a:lnTo>
                      <a:pt x="11" y="16"/>
                    </a:lnTo>
                    <a:close/>
                    <a:moveTo>
                      <a:pt x="19" y="0"/>
                    </a:moveTo>
                    <a:lnTo>
                      <a:pt x="19" y="0"/>
                    </a:lnTo>
                    <a:lnTo>
                      <a:pt x="32" y="28"/>
                    </a:lnTo>
                    <a:lnTo>
                      <a:pt x="25" y="28"/>
                    </a:lnTo>
                    <a:lnTo>
                      <a:pt x="22" y="21"/>
                    </a:lnTo>
                    <a:lnTo>
                      <a:pt x="9" y="21"/>
                    </a:lnTo>
                    <a:lnTo>
                      <a:pt x="6" y="28"/>
                    </a:lnTo>
                    <a:lnTo>
                      <a:pt x="0" y="28"/>
                    </a:lnTo>
                    <a:lnTo>
                      <a:pt x="12" y="0"/>
                    </a:lnTo>
                    <a:lnTo>
                      <a:pt x="19"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6" name="Freeform 463"/>
              <p:cNvSpPr>
                <a:spLocks/>
              </p:cNvSpPr>
              <p:nvPr/>
            </p:nvSpPr>
            <p:spPr bwMode="auto">
              <a:xfrm>
                <a:off x="8997950" y="987425"/>
                <a:ext cx="22225" cy="14288"/>
              </a:xfrm>
              <a:custGeom>
                <a:avLst/>
                <a:gdLst>
                  <a:gd name="T0" fmla="*/ 2147483647 w 47"/>
                  <a:gd name="T1" fmla="*/ 0 h 28"/>
                  <a:gd name="T2" fmla="*/ 2147483647 w 47"/>
                  <a:gd name="T3" fmla="*/ 0 h 28"/>
                  <a:gd name="T4" fmla="*/ 2147483647 w 47"/>
                  <a:gd name="T5" fmla="*/ 2147483647 h 28"/>
                  <a:gd name="T6" fmla="*/ 2147483647 w 47"/>
                  <a:gd name="T7" fmla="*/ 0 h 28"/>
                  <a:gd name="T8" fmla="*/ 2147483647 w 47"/>
                  <a:gd name="T9" fmla="*/ 0 h 28"/>
                  <a:gd name="T10" fmla="*/ 2147483647 w 47"/>
                  <a:gd name="T11" fmla="*/ 2147483647 h 28"/>
                  <a:gd name="T12" fmla="*/ 2147483647 w 47"/>
                  <a:gd name="T13" fmla="*/ 0 h 28"/>
                  <a:gd name="T14" fmla="*/ 2147483647 w 47"/>
                  <a:gd name="T15" fmla="*/ 0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0 w 47"/>
                  <a:gd name="T27" fmla="*/ 0 h 28"/>
                  <a:gd name="T28" fmla="*/ 2147483647 w 47"/>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28"/>
                  <a:gd name="T47" fmla="*/ 47 w 4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28">
                    <a:moveTo>
                      <a:pt x="7" y="0"/>
                    </a:moveTo>
                    <a:lnTo>
                      <a:pt x="7" y="0"/>
                    </a:lnTo>
                    <a:lnTo>
                      <a:pt x="14" y="22"/>
                    </a:lnTo>
                    <a:lnTo>
                      <a:pt x="20" y="0"/>
                    </a:lnTo>
                    <a:lnTo>
                      <a:pt x="27" y="0"/>
                    </a:lnTo>
                    <a:lnTo>
                      <a:pt x="34" y="22"/>
                    </a:lnTo>
                    <a:lnTo>
                      <a:pt x="40" y="0"/>
                    </a:lnTo>
                    <a:lnTo>
                      <a:pt x="47" y="0"/>
                    </a:lnTo>
                    <a:lnTo>
                      <a:pt x="38" y="28"/>
                    </a:lnTo>
                    <a:lnTo>
                      <a:pt x="30" y="28"/>
                    </a:lnTo>
                    <a:lnTo>
                      <a:pt x="23" y="7"/>
                    </a:lnTo>
                    <a:lnTo>
                      <a:pt x="18" y="28"/>
                    </a:lnTo>
                    <a:lnTo>
                      <a:pt x="10" y="28"/>
                    </a:lnTo>
                    <a:lnTo>
                      <a:pt x="0" y="0"/>
                    </a:lnTo>
                    <a:lnTo>
                      <a:pt x="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7" name="Freeform 464"/>
              <p:cNvSpPr>
                <a:spLocks/>
              </p:cNvSpPr>
              <p:nvPr/>
            </p:nvSpPr>
            <p:spPr bwMode="auto">
              <a:xfrm>
                <a:off x="9021763" y="987425"/>
                <a:ext cx="11113" cy="14288"/>
              </a:xfrm>
              <a:custGeom>
                <a:avLst/>
                <a:gdLst>
                  <a:gd name="T0" fmla="*/ 2147483647 w 25"/>
                  <a:gd name="T1" fmla="*/ 2147483647 h 28"/>
                  <a:gd name="T2" fmla="*/ 2147483647 w 25"/>
                  <a:gd name="T3" fmla="*/ 2147483647 h 28"/>
                  <a:gd name="T4" fmla="*/ 2147483647 w 25"/>
                  <a:gd name="T5" fmla="*/ 2147483647 h 28"/>
                  <a:gd name="T6" fmla="*/ 2147483647 w 25"/>
                  <a:gd name="T7" fmla="*/ 2147483647 h 28"/>
                  <a:gd name="T8" fmla="*/ 2147483647 w 25"/>
                  <a:gd name="T9" fmla="*/ 2147483647 h 28"/>
                  <a:gd name="T10" fmla="*/ 2147483647 w 25"/>
                  <a:gd name="T11" fmla="*/ 2147483647 h 28"/>
                  <a:gd name="T12" fmla="*/ 2147483647 w 25"/>
                  <a:gd name="T13" fmla="*/ 2147483647 h 28"/>
                  <a:gd name="T14" fmla="*/ 2147483647 w 25"/>
                  <a:gd name="T15" fmla="*/ 2147483647 h 28"/>
                  <a:gd name="T16" fmla="*/ 2147483647 w 25"/>
                  <a:gd name="T17" fmla="*/ 2147483647 h 28"/>
                  <a:gd name="T18" fmla="*/ 2147483647 w 25"/>
                  <a:gd name="T19" fmla="*/ 2147483647 h 28"/>
                  <a:gd name="T20" fmla="*/ 0 w 25"/>
                  <a:gd name="T21" fmla="*/ 2147483647 h 28"/>
                  <a:gd name="T22" fmla="*/ 2147483647 w 25"/>
                  <a:gd name="T23" fmla="*/ 0 h 28"/>
                  <a:gd name="T24" fmla="*/ 2147483647 w 25"/>
                  <a:gd name="T25" fmla="*/ 0 h 28"/>
                  <a:gd name="T26" fmla="*/ 2147483647 w 25"/>
                  <a:gd name="T27" fmla="*/ 2147483647 h 28"/>
                  <a:gd name="T28" fmla="*/ 2147483647 w 25"/>
                  <a:gd name="T29" fmla="*/ 2147483647 h 28"/>
                  <a:gd name="T30" fmla="*/ 2147483647 w 25"/>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8"/>
                  <a:gd name="T50" fmla="*/ 25 w 25"/>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8">
                    <a:moveTo>
                      <a:pt x="8" y="12"/>
                    </a:moveTo>
                    <a:lnTo>
                      <a:pt x="8" y="12"/>
                    </a:lnTo>
                    <a:lnTo>
                      <a:pt x="25" y="12"/>
                    </a:lnTo>
                    <a:lnTo>
                      <a:pt x="25" y="16"/>
                    </a:lnTo>
                    <a:lnTo>
                      <a:pt x="8" y="16"/>
                    </a:lnTo>
                    <a:cubicBezTo>
                      <a:pt x="8" y="21"/>
                      <a:pt x="10" y="23"/>
                      <a:pt x="15" y="23"/>
                    </a:cubicBezTo>
                    <a:lnTo>
                      <a:pt x="25" y="23"/>
                    </a:lnTo>
                    <a:lnTo>
                      <a:pt x="25" y="28"/>
                    </a:lnTo>
                    <a:lnTo>
                      <a:pt x="14" y="28"/>
                    </a:lnTo>
                    <a:cubicBezTo>
                      <a:pt x="11" y="28"/>
                      <a:pt x="8" y="28"/>
                      <a:pt x="5" y="26"/>
                    </a:cubicBezTo>
                    <a:cubicBezTo>
                      <a:pt x="2" y="23"/>
                      <a:pt x="0" y="20"/>
                      <a:pt x="0" y="15"/>
                    </a:cubicBezTo>
                    <a:cubicBezTo>
                      <a:pt x="0" y="5"/>
                      <a:pt x="5" y="0"/>
                      <a:pt x="15" y="0"/>
                    </a:cubicBezTo>
                    <a:lnTo>
                      <a:pt x="25" y="0"/>
                    </a:lnTo>
                    <a:lnTo>
                      <a:pt x="25" y="5"/>
                    </a:lnTo>
                    <a:lnTo>
                      <a:pt x="15" y="5"/>
                    </a:lnTo>
                    <a:cubicBezTo>
                      <a:pt x="10" y="5"/>
                      <a:pt x="8" y="7"/>
                      <a:pt x="8"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8" name="Freeform 465"/>
              <p:cNvSpPr>
                <a:spLocks/>
              </p:cNvSpPr>
              <p:nvPr/>
            </p:nvSpPr>
            <p:spPr bwMode="auto">
              <a:xfrm>
                <a:off x="9036050" y="987425"/>
                <a:ext cx="3175" cy="14288"/>
              </a:xfrm>
              <a:custGeom>
                <a:avLst/>
                <a:gdLst>
                  <a:gd name="T0" fmla="*/ 0 w 6"/>
                  <a:gd name="T1" fmla="*/ 0 h 28"/>
                  <a:gd name="T2" fmla="*/ 0 w 6"/>
                  <a:gd name="T3" fmla="*/ 0 h 28"/>
                  <a:gd name="T4" fmla="*/ 2147483647 w 6"/>
                  <a:gd name="T5" fmla="*/ 0 h 28"/>
                  <a:gd name="T6" fmla="*/ 2147483647 w 6"/>
                  <a:gd name="T7" fmla="*/ 2147483647 h 28"/>
                  <a:gd name="T8" fmla="*/ 0 w 6"/>
                  <a:gd name="T9" fmla="*/ 2147483647 h 28"/>
                  <a:gd name="T10" fmla="*/ 0 w 6"/>
                  <a:gd name="T11" fmla="*/ 0 h 28"/>
                  <a:gd name="T12" fmla="*/ 0 60000 65536"/>
                  <a:gd name="T13" fmla="*/ 0 60000 65536"/>
                  <a:gd name="T14" fmla="*/ 0 60000 65536"/>
                  <a:gd name="T15" fmla="*/ 0 60000 65536"/>
                  <a:gd name="T16" fmla="*/ 0 60000 65536"/>
                  <a:gd name="T17" fmla="*/ 0 60000 65536"/>
                  <a:gd name="T18" fmla="*/ 0 w 6"/>
                  <a:gd name="T19" fmla="*/ 0 h 28"/>
                  <a:gd name="T20" fmla="*/ 6 w 6"/>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 h="28">
                    <a:moveTo>
                      <a:pt x="0" y="0"/>
                    </a:moveTo>
                    <a:lnTo>
                      <a:pt x="0" y="0"/>
                    </a:lnTo>
                    <a:lnTo>
                      <a:pt x="6" y="0"/>
                    </a:lnTo>
                    <a:lnTo>
                      <a:pt x="6" y="28"/>
                    </a:lnTo>
                    <a:lnTo>
                      <a:pt x="0" y="2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Freeform 466"/>
              <p:cNvSpPr>
                <a:spLocks/>
              </p:cNvSpPr>
              <p:nvPr/>
            </p:nvSpPr>
            <p:spPr bwMode="auto">
              <a:xfrm>
                <a:off x="8910638" y="981075"/>
                <a:ext cx="15875" cy="19050"/>
              </a:xfrm>
              <a:custGeom>
                <a:avLst/>
                <a:gdLst>
                  <a:gd name="T0" fmla="*/ 0 w 31"/>
                  <a:gd name="T1" fmla="*/ 2147483647 h 40"/>
                  <a:gd name="T2" fmla="*/ 0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0 h 40"/>
                  <a:gd name="T16" fmla="*/ 0 w 31"/>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0"/>
                  <a:gd name="T29" fmla="*/ 31 w 3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0">
                    <a:moveTo>
                      <a:pt x="0" y="15"/>
                    </a:moveTo>
                    <a:lnTo>
                      <a:pt x="0" y="15"/>
                    </a:lnTo>
                    <a:cubicBezTo>
                      <a:pt x="0" y="20"/>
                      <a:pt x="5" y="23"/>
                      <a:pt x="5" y="23"/>
                    </a:cubicBezTo>
                    <a:cubicBezTo>
                      <a:pt x="11" y="30"/>
                      <a:pt x="27" y="38"/>
                      <a:pt x="31" y="40"/>
                    </a:cubicBezTo>
                    <a:cubicBezTo>
                      <a:pt x="31" y="40"/>
                      <a:pt x="31" y="40"/>
                      <a:pt x="31" y="40"/>
                    </a:cubicBezTo>
                    <a:cubicBezTo>
                      <a:pt x="31" y="40"/>
                      <a:pt x="31" y="40"/>
                      <a:pt x="31" y="39"/>
                    </a:cubicBezTo>
                    <a:cubicBezTo>
                      <a:pt x="21" y="17"/>
                      <a:pt x="7" y="0"/>
                      <a:pt x="7" y="0"/>
                    </a:cubicBezTo>
                    <a:cubicBezTo>
                      <a:pt x="7" y="0"/>
                      <a:pt x="0" y="7"/>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0" name="Freeform 467"/>
              <p:cNvSpPr>
                <a:spLocks/>
              </p:cNvSpPr>
              <p:nvPr/>
            </p:nvSpPr>
            <p:spPr bwMode="auto">
              <a:xfrm>
                <a:off x="8912225" y="1001713"/>
                <a:ext cx="12700" cy="4763"/>
              </a:xfrm>
              <a:custGeom>
                <a:avLst/>
                <a:gdLst>
                  <a:gd name="T0" fmla="*/ 0 w 27"/>
                  <a:gd name="T1" fmla="*/ 2147483647 h 10"/>
                  <a:gd name="T2" fmla="*/ 0 w 27"/>
                  <a:gd name="T3" fmla="*/ 2147483647 h 10"/>
                  <a:gd name="T4" fmla="*/ 2147483647 w 27"/>
                  <a:gd name="T5" fmla="*/ 2147483647 h 10"/>
                  <a:gd name="T6" fmla="*/ 2147483647 w 27"/>
                  <a:gd name="T7" fmla="*/ 2147483647 h 10"/>
                  <a:gd name="T8" fmla="*/ 2147483647 w 27"/>
                  <a:gd name="T9" fmla="*/ 2147483647 h 10"/>
                  <a:gd name="T10" fmla="*/ 2147483647 w 27"/>
                  <a:gd name="T11" fmla="*/ 0 h 10"/>
                  <a:gd name="T12" fmla="*/ 2147483647 w 27"/>
                  <a:gd name="T13" fmla="*/ 0 h 10"/>
                  <a:gd name="T14" fmla="*/ 0 w 27"/>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
                  <a:gd name="T26" fmla="*/ 27 w 2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
                    <a:moveTo>
                      <a:pt x="0" y="1"/>
                    </a:moveTo>
                    <a:lnTo>
                      <a:pt x="0" y="1"/>
                    </a:lnTo>
                    <a:cubicBezTo>
                      <a:pt x="3" y="6"/>
                      <a:pt x="8" y="10"/>
                      <a:pt x="13" y="9"/>
                    </a:cubicBezTo>
                    <a:cubicBezTo>
                      <a:pt x="16" y="8"/>
                      <a:pt x="24" y="2"/>
                      <a:pt x="27" y="1"/>
                    </a:cubicBezTo>
                    <a:cubicBezTo>
                      <a:pt x="27" y="0"/>
                      <a:pt x="27" y="0"/>
                      <a:pt x="27" y="0"/>
                    </a:cubicBezTo>
                    <a:cubicBezTo>
                      <a:pt x="27" y="0"/>
                      <a:pt x="26" y="0"/>
                      <a:pt x="26"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Freeform 468"/>
              <p:cNvSpPr>
                <a:spLocks/>
              </p:cNvSpPr>
              <p:nvPr/>
            </p:nvSpPr>
            <p:spPr bwMode="auto">
              <a:xfrm>
                <a:off x="8907463" y="992188"/>
                <a:ext cx="17463" cy="9525"/>
              </a:xfrm>
              <a:custGeom>
                <a:avLst/>
                <a:gdLst>
                  <a:gd name="T0" fmla="*/ 2147483647 w 36"/>
                  <a:gd name="T1" fmla="*/ 2147483647 h 21"/>
                  <a:gd name="T2" fmla="*/ 2147483647 w 36"/>
                  <a:gd name="T3" fmla="*/ 2147483647 h 21"/>
                  <a:gd name="T4" fmla="*/ 2147483647 w 36"/>
                  <a:gd name="T5" fmla="*/ 2147483647 h 21"/>
                  <a:gd name="T6" fmla="*/ 2147483647 w 36"/>
                  <a:gd name="T7" fmla="*/ 2147483647 h 21"/>
                  <a:gd name="T8" fmla="*/ 2147483647 w 36"/>
                  <a:gd name="T9" fmla="*/ 2147483647 h 21"/>
                  <a:gd name="T10" fmla="*/ 2147483647 w 36"/>
                  <a:gd name="T11" fmla="*/ 2147483647 h 21"/>
                  <a:gd name="T12" fmla="*/ 2147483647 w 36"/>
                  <a:gd name="T13" fmla="*/ 2147483647 h 21"/>
                  <a:gd name="T14" fmla="*/ 2147483647 w 36"/>
                  <a:gd name="T15" fmla="*/ 0 h 21"/>
                  <a:gd name="T16" fmla="*/ 2147483647 w 3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1"/>
                  <a:gd name="T29" fmla="*/ 36 w 3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1">
                    <a:moveTo>
                      <a:pt x="2" y="12"/>
                    </a:moveTo>
                    <a:lnTo>
                      <a:pt x="2" y="12"/>
                    </a:lnTo>
                    <a:cubicBezTo>
                      <a:pt x="5" y="18"/>
                      <a:pt x="11" y="20"/>
                      <a:pt x="11" y="20"/>
                    </a:cubicBezTo>
                    <a:cubicBezTo>
                      <a:pt x="13" y="21"/>
                      <a:pt x="16" y="21"/>
                      <a:pt x="16" y="21"/>
                    </a:cubicBezTo>
                    <a:cubicBezTo>
                      <a:pt x="16" y="21"/>
                      <a:pt x="32" y="21"/>
                      <a:pt x="36" y="21"/>
                    </a:cubicBezTo>
                    <a:cubicBezTo>
                      <a:pt x="36" y="21"/>
                      <a:pt x="36" y="21"/>
                      <a:pt x="36" y="21"/>
                    </a:cubicBezTo>
                    <a:cubicBezTo>
                      <a:pt x="36" y="21"/>
                      <a:pt x="36" y="20"/>
                      <a:pt x="36" y="20"/>
                    </a:cubicBezTo>
                    <a:cubicBezTo>
                      <a:pt x="24" y="12"/>
                      <a:pt x="2" y="0"/>
                      <a:pt x="2" y="0"/>
                    </a:cubicBezTo>
                    <a:cubicBezTo>
                      <a:pt x="0" y="7"/>
                      <a:pt x="2" y="12"/>
                      <a:pt x="2"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2" name="Freeform 469"/>
              <p:cNvSpPr>
                <a:spLocks/>
              </p:cNvSpPr>
              <p:nvPr/>
            </p:nvSpPr>
            <p:spPr bwMode="auto">
              <a:xfrm>
                <a:off x="8918575"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0 h 49"/>
                  <a:gd name="T16" fmla="*/ 2147483647 w 22"/>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9"/>
                  <a:gd name="T29" fmla="*/ 22 w 2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9">
                    <a:moveTo>
                      <a:pt x="10" y="1"/>
                    </a:moveTo>
                    <a:lnTo>
                      <a:pt x="10" y="1"/>
                    </a:lnTo>
                    <a:cubicBezTo>
                      <a:pt x="3" y="2"/>
                      <a:pt x="1" y="9"/>
                      <a:pt x="1" y="9"/>
                    </a:cubicBezTo>
                    <a:cubicBezTo>
                      <a:pt x="0" y="13"/>
                      <a:pt x="1" y="17"/>
                      <a:pt x="1" y="17"/>
                    </a:cubicBezTo>
                    <a:cubicBezTo>
                      <a:pt x="3" y="28"/>
                      <a:pt x="15" y="45"/>
                      <a:pt x="17" y="48"/>
                    </a:cubicBezTo>
                    <a:cubicBezTo>
                      <a:pt x="18" y="49"/>
                      <a:pt x="18" y="49"/>
                      <a:pt x="18" y="49"/>
                    </a:cubicBezTo>
                    <a:cubicBezTo>
                      <a:pt x="18" y="48"/>
                      <a:pt x="18" y="48"/>
                      <a:pt x="18" y="48"/>
                    </a:cubicBezTo>
                    <a:cubicBezTo>
                      <a:pt x="22" y="10"/>
                      <a:pt x="14" y="0"/>
                      <a:pt x="14" y="0"/>
                    </a:cubicBezTo>
                    <a:cubicBezTo>
                      <a:pt x="13" y="0"/>
                      <a:pt x="10" y="1"/>
                      <a:pt x="1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Freeform 470"/>
              <p:cNvSpPr>
                <a:spLocks/>
              </p:cNvSpPr>
              <p:nvPr/>
            </p:nvSpPr>
            <p:spPr bwMode="auto">
              <a:xfrm>
                <a:off x="8928100" y="976313"/>
                <a:ext cx="11113" cy="22225"/>
              </a:xfrm>
              <a:custGeom>
                <a:avLst/>
                <a:gdLst>
                  <a:gd name="T0" fmla="*/ 2147483647 w 22"/>
                  <a:gd name="T1" fmla="*/ 2147483647 h 49"/>
                  <a:gd name="T2" fmla="*/ 2147483647 w 22"/>
                  <a:gd name="T3" fmla="*/ 2147483647 h 49"/>
                  <a:gd name="T4" fmla="*/ 2147483647 w 22"/>
                  <a:gd name="T5" fmla="*/ 2147483647 h 49"/>
                  <a:gd name="T6" fmla="*/ 2147483647 w 22"/>
                  <a:gd name="T7" fmla="*/ 2147483647 h 49"/>
                  <a:gd name="T8" fmla="*/ 2147483647 w 22"/>
                  <a:gd name="T9" fmla="*/ 2147483647 h 49"/>
                  <a:gd name="T10" fmla="*/ 2147483647 w 22"/>
                  <a:gd name="T11" fmla="*/ 2147483647 h 49"/>
                  <a:gd name="T12" fmla="*/ 2147483647 w 22"/>
                  <a:gd name="T13" fmla="*/ 2147483647 h 49"/>
                  <a:gd name="T14" fmla="*/ 2147483647 w 22"/>
                  <a:gd name="T15" fmla="*/ 2147483647 h 49"/>
                  <a:gd name="T16" fmla="*/ 2147483647 w 22"/>
                  <a:gd name="T17" fmla="*/ 0 h 49"/>
                  <a:gd name="T18" fmla="*/ 2147483647 w 22"/>
                  <a:gd name="T19" fmla="*/ 2147483647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9"/>
                  <a:gd name="T32" fmla="*/ 22 w 2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9">
                    <a:moveTo>
                      <a:pt x="4" y="48"/>
                    </a:moveTo>
                    <a:lnTo>
                      <a:pt x="4" y="48"/>
                    </a:lnTo>
                    <a:cubicBezTo>
                      <a:pt x="4" y="48"/>
                      <a:pt x="4" y="49"/>
                      <a:pt x="4" y="49"/>
                    </a:cubicBezTo>
                    <a:cubicBezTo>
                      <a:pt x="4" y="49"/>
                      <a:pt x="4" y="48"/>
                      <a:pt x="4" y="48"/>
                    </a:cubicBezTo>
                    <a:cubicBezTo>
                      <a:pt x="7" y="45"/>
                      <a:pt x="18" y="28"/>
                      <a:pt x="21" y="17"/>
                    </a:cubicBezTo>
                    <a:cubicBezTo>
                      <a:pt x="21" y="17"/>
                      <a:pt x="22" y="12"/>
                      <a:pt x="21" y="9"/>
                    </a:cubicBezTo>
                    <a:cubicBezTo>
                      <a:pt x="21" y="9"/>
                      <a:pt x="19" y="2"/>
                      <a:pt x="12" y="1"/>
                    </a:cubicBezTo>
                    <a:cubicBezTo>
                      <a:pt x="12" y="1"/>
                      <a:pt x="10" y="0"/>
                      <a:pt x="8" y="0"/>
                    </a:cubicBezTo>
                    <a:cubicBezTo>
                      <a:pt x="8" y="0"/>
                      <a:pt x="0" y="10"/>
                      <a:pt x="4" y="4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4" name="Freeform 471"/>
              <p:cNvSpPr>
                <a:spLocks/>
              </p:cNvSpPr>
              <p:nvPr/>
            </p:nvSpPr>
            <p:spPr bwMode="auto">
              <a:xfrm>
                <a:off x="8932863" y="1001713"/>
                <a:ext cx="12700" cy="6350"/>
              </a:xfrm>
              <a:custGeom>
                <a:avLst/>
                <a:gdLst>
                  <a:gd name="T0" fmla="*/ 0 w 27"/>
                  <a:gd name="T1" fmla="*/ 0 h 11"/>
                  <a:gd name="T2" fmla="*/ 0 w 27"/>
                  <a:gd name="T3" fmla="*/ 0 h 11"/>
                  <a:gd name="T4" fmla="*/ 0 w 27"/>
                  <a:gd name="T5" fmla="*/ 2147483647 h 11"/>
                  <a:gd name="T6" fmla="*/ 2147483647 w 27"/>
                  <a:gd name="T7" fmla="*/ 2147483647 h 11"/>
                  <a:gd name="T8" fmla="*/ 2147483647 w 27"/>
                  <a:gd name="T9" fmla="*/ 2147483647 h 11"/>
                  <a:gd name="T10" fmla="*/ 0 w 27"/>
                  <a:gd name="T11" fmla="*/ 0 h 11"/>
                  <a:gd name="T12" fmla="*/ 0 w 27"/>
                  <a:gd name="T13" fmla="*/ 0 h 11"/>
                  <a:gd name="T14" fmla="*/ 0 60000 65536"/>
                  <a:gd name="T15" fmla="*/ 0 60000 65536"/>
                  <a:gd name="T16" fmla="*/ 0 60000 65536"/>
                  <a:gd name="T17" fmla="*/ 0 60000 65536"/>
                  <a:gd name="T18" fmla="*/ 0 60000 65536"/>
                  <a:gd name="T19" fmla="*/ 0 60000 65536"/>
                  <a:gd name="T20" fmla="*/ 0 60000 65536"/>
                  <a:gd name="T21" fmla="*/ 0 w 27"/>
                  <a:gd name="T22" fmla="*/ 0 h 11"/>
                  <a:gd name="T23" fmla="*/ 27 w 2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1">
                    <a:moveTo>
                      <a:pt x="0" y="0"/>
                    </a:moveTo>
                    <a:lnTo>
                      <a:pt x="0" y="0"/>
                    </a:lnTo>
                    <a:cubicBezTo>
                      <a:pt x="0" y="0"/>
                      <a:pt x="0" y="0"/>
                      <a:pt x="0" y="1"/>
                    </a:cubicBezTo>
                    <a:cubicBezTo>
                      <a:pt x="2" y="2"/>
                      <a:pt x="10" y="8"/>
                      <a:pt x="14" y="9"/>
                    </a:cubicBezTo>
                    <a:cubicBezTo>
                      <a:pt x="14" y="9"/>
                      <a:pt x="21" y="11"/>
                      <a:pt x="27"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Freeform 472"/>
              <p:cNvSpPr>
                <a:spLocks/>
              </p:cNvSpPr>
              <p:nvPr/>
            </p:nvSpPr>
            <p:spPr bwMode="auto">
              <a:xfrm>
                <a:off x="8932863" y="992188"/>
                <a:ext cx="17463" cy="9525"/>
              </a:xfrm>
              <a:custGeom>
                <a:avLst/>
                <a:gdLst>
                  <a:gd name="T0" fmla="*/ 2147483647 w 37"/>
                  <a:gd name="T1" fmla="*/ 2147483647 h 21"/>
                  <a:gd name="T2" fmla="*/ 2147483647 w 37"/>
                  <a:gd name="T3" fmla="*/ 2147483647 h 21"/>
                  <a:gd name="T4" fmla="*/ 2147483647 w 37"/>
                  <a:gd name="T5" fmla="*/ 2147483647 h 21"/>
                  <a:gd name="T6" fmla="*/ 0 w 37"/>
                  <a:gd name="T7" fmla="*/ 2147483647 h 21"/>
                  <a:gd name="T8" fmla="*/ 2147483647 w 37"/>
                  <a:gd name="T9" fmla="*/ 2147483647 h 21"/>
                  <a:gd name="T10" fmla="*/ 2147483647 w 37"/>
                  <a:gd name="T11" fmla="*/ 2147483647 h 21"/>
                  <a:gd name="T12" fmla="*/ 2147483647 w 37"/>
                  <a:gd name="T13" fmla="*/ 2147483647 h 21"/>
                  <a:gd name="T14" fmla="*/ 2147483647 w 37"/>
                  <a:gd name="T15" fmla="*/ 2147483647 h 21"/>
                  <a:gd name="T16" fmla="*/ 2147483647 w 37"/>
                  <a:gd name="T17" fmla="*/ 0 h 21"/>
                  <a:gd name="T18" fmla="*/ 2147483647 w 37"/>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1"/>
                  <a:gd name="T32" fmla="*/ 37 w 3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1">
                    <a:moveTo>
                      <a:pt x="1" y="20"/>
                    </a:moveTo>
                    <a:lnTo>
                      <a:pt x="1" y="20"/>
                    </a:lnTo>
                    <a:cubicBezTo>
                      <a:pt x="1" y="20"/>
                      <a:pt x="0" y="21"/>
                      <a:pt x="0" y="21"/>
                    </a:cubicBezTo>
                    <a:cubicBezTo>
                      <a:pt x="0" y="21"/>
                      <a:pt x="0" y="21"/>
                      <a:pt x="1" y="21"/>
                    </a:cubicBezTo>
                    <a:cubicBezTo>
                      <a:pt x="5" y="21"/>
                      <a:pt x="21" y="21"/>
                      <a:pt x="21" y="21"/>
                    </a:cubicBezTo>
                    <a:cubicBezTo>
                      <a:pt x="21" y="21"/>
                      <a:pt x="23" y="21"/>
                      <a:pt x="26" y="20"/>
                    </a:cubicBezTo>
                    <a:cubicBezTo>
                      <a:pt x="26" y="20"/>
                      <a:pt x="31" y="18"/>
                      <a:pt x="34" y="12"/>
                    </a:cubicBezTo>
                    <a:cubicBezTo>
                      <a:pt x="34" y="12"/>
                      <a:pt x="37" y="6"/>
                      <a:pt x="35" y="0"/>
                    </a:cubicBezTo>
                    <a:cubicBezTo>
                      <a:pt x="35" y="0"/>
                      <a:pt x="12" y="12"/>
                      <a:pt x="1" y="2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6" name="Freeform 473"/>
              <p:cNvSpPr>
                <a:spLocks/>
              </p:cNvSpPr>
              <p:nvPr/>
            </p:nvSpPr>
            <p:spPr bwMode="auto">
              <a:xfrm>
                <a:off x="8931275" y="981075"/>
                <a:ext cx="15875" cy="19050"/>
              </a:xfrm>
              <a:custGeom>
                <a:avLst/>
                <a:gdLst>
                  <a:gd name="T0" fmla="*/ 0 w 32"/>
                  <a:gd name="T1" fmla="*/ 2147483647 h 40"/>
                  <a:gd name="T2" fmla="*/ 0 w 32"/>
                  <a:gd name="T3" fmla="*/ 2147483647 h 40"/>
                  <a:gd name="T4" fmla="*/ 0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0 h 40"/>
                  <a:gd name="T14" fmla="*/ 0 w 32"/>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0"/>
                  <a:gd name="T26" fmla="*/ 32 w 3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0">
                    <a:moveTo>
                      <a:pt x="0" y="39"/>
                    </a:moveTo>
                    <a:lnTo>
                      <a:pt x="0" y="39"/>
                    </a:lnTo>
                    <a:cubicBezTo>
                      <a:pt x="0" y="39"/>
                      <a:pt x="0" y="40"/>
                      <a:pt x="0" y="40"/>
                    </a:cubicBezTo>
                    <a:cubicBezTo>
                      <a:pt x="0" y="40"/>
                      <a:pt x="1" y="40"/>
                      <a:pt x="1" y="40"/>
                    </a:cubicBezTo>
                    <a:cubicBezTo>
                      <a:pt x="5" y="38"/>
                      <a:pt x="20" y="30"/>
                      <a:pt x="27" y="23"/>
                    </a:cubicBezTo>
                    <a:cubicBezTo>
                      <a:pt x="27" y="23"/>
                      <a:pt x="31" y="20"/>
                      <a:pt x="31" y="15"/>
                    </a:cubicBezTo>
                    <a:cubicBezTo>
                      <a:pt x="32" y="7"/>
                      <a:pt x="24" y="0"/>
                      <a:pt x="24" y="0"/>
                    </a:cubicBezTo>
                    <a:cubicBezTo>
                      <a:pt x="24" y="0"/>
                      <a:pt x="10" y="17"/>
                      <a:pt x="0" y="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7" name="Freeform 474"/>
              <p:cNvSpPr>
                <a:spLocks/>
              </p:cNvSpPr>
              <p:nvPr/>
            </p:nvSpPr>
            <p:spPr bwMode="auto">
              <a:xfrm>
                <a:off x="8742363" y="1149350"/>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8" name="Freeform 475"/>
              <p:cNvSpPr>
                <a:spLocks/>
              </p:cNvSpPr>
              <p:nvPr/>
            </p:nvSpPr>
            <p:spPr bwMode="auto">
              <a:xfrm>
                <a:off x="8842375" y="1149350"/>
                <a:ext cx="66675"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69"/>
                    </a:cubicBezTo>
                    <a:cubicBezTo>
                      <a:pt x="0" y="31"/>
                      <a:pt x="31" y="0"/>
                      <a:pt x="69" y="0"/>
                    </a:cubicBezTo>
                    <a:cubicBezTo>
                      <a:pt x="107" y="0"/>
                      <a:pt x="139" y="31"/>
                      <a:pt x="139" y="69"/>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9" name="Freeform 476"/>
              <p:cNvSpPr>
                <a:spLocks/>
              </p:cNvSpPr>
              <p:nvPr/>
            </p:nvSpPr>
            <p:spPr bwMode="auto">
              <a:xfrm>
                <a:off x="8208963" y="1000125"/>
                <a:ext cx="52388" cy="4763"/>
              </a:xfrm>
              <a:custGeom>
                <a:avLst/>
                <a:gdLst>
                  <a:gd name="T0" fmla="*/ 0 w 112"/>
                  <a:gd name="T1" fmla="*/ 0 h 11"/>
                  <a:gd name="T2" fmla="*/ 0 w 112"/>
                  <a:gd name="T3" fmla="*/ 0 h 11"/>
                  <a:gd name="T4" fmla="*/ 2147483647 w 112"/>
                  <a:gd name="T5" fmla="*/ 0 h 11"/>
                  <a:gd name="T6" fmla="*/ 2147483647 w 112"/>
                  <a:gd name="T7" fmla="*/ 2147483647 h 11"/>
                  <a:gd name="T8" fmla="*/ 2147483647 w 112"/>
                  <a:gd name="T9" fmla="*/ 2147483647 h 11"/>
                  <a:gd name="T10" fmla="*/ 2147483647 w 112"/>
                  <a:gd name="T11" fmla="*/ 2147483647 h 11"/>
                  <a:gd name="T12" fmla="*/ 2147483647 w 112"/>
                  <a:gd name="T13" fmla="*/ 2147483647 h 11"/>
                  <a:gd name="T14" fmla="*/ 2147483647 w 112"/>
                  <a:gd name="T15" fmla="*/ 2147483647 h 11"/>
                  <a:gd name="T16" fmla="*/ 2147483647 w 112"/>
                  <a:gd name="T17" fmla="*/ 2147483647 h 11"/>
                  <a:gd name="T18" fmla="*/ 2147483647 w 112"/>
                  <a:gd name="T19" fmla="*/ 2147483647 h 11"/>
                  <a:gd name="T20" fmla="*/ 2147483647 w 112"/>
                  <a:gd name="T21" fmla="*/ 2147483647 h 11"/>
                  <a:gd name="T22" fmla="*/ 2147483647 w 112"/>
                  <a:gd name="T23" fmla="*/ 2147483647 h 11"/>
                  <a:gd name="T24" fmla="*/ 0 w 112"/>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1"/>
                  <a:gd name="T41" fmla="*/ 112 w 1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1">
                    <a:moveTo>
                      <a:pt x="0" y="0"/>
                    </a:moveTo>
                    <a:lnTo>
                      <a:pt x="0" y="0"/>
                    </a:lnTo>
                    <a:cubicBezTo>
                      <a:pt x="0" y="0"/>
                      <a:pt x="46" y="0"/>
                      <a:pt x="57" y="0"/>
                    </a:cubicBezTo>
                    <a:cubicBezTo>
                      <a:pt x="66" y="1"/>
                      <a:pt x="80" y="0"/>
                      <a:pt x="88" y="1"/>
                    </a:cubicBezTo>
                    <a:cubicBezTo>
                      <a:pt x="97" y="2"/>
                      <a:pt x="110" y="4"/>
                      <a:pt x="112" y="11"/>
                    </a:cubicBezTo>
                    <a:cubicBezTo>
                      <a:pt x="104" y="9"/>
                      <a:pt x="98" y="9"/>
                      <a:pt x="87" y="8"/>
                    </a:cubicBezTo>
                    <a:cubicBezTo>
                      <a:pt x="86" y="7"/>
                      <a:pt x="79" y="7"/>
                      <a:pt x="74" y="7"/>
                    </a:cubicBezTo>
                    <a:cubicBezTo>
                      <a:pt x="74" y="7"/>
                      <a:pt x="77" y="6"/>
                      <a:pt x="83" y="6"/>
                    </a:cubicBezTo>
                    <a:cubicBezTo>
                      <a:pt x="87" y="6"/>
                      <a:pt x="94" y="6"/>
                      <a:pt x="97" y="6"/>
                    </a:cubicBezTo>
                    <a:cubicBezTo>
                      <a:pt x="95" y="5"/>
                      <a:pt x="87" y="4"/>
                      <a:pt x="82" y="3"/>
                    </a:cubicBezTo>
                    <a:cubicBezTo>
                      <a:pt x="73" y="2"/>
                      <a:pt x="65" y="2"/>
                      <a:pt x="56" y="2"/>
                    </a:cubicBezTo>
                    <a:cubicBezTo>
                      <a:pt x="46" y="2"/>
                      <a:pt x="1" y="2"/>
                      <a:pt x="1" y="2"/>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 name="Freeform 477"/>
              <p:cNvSpPr>
                <a:spLocks/>
              </p:cNvSpPr>
              <p:nvPr/>
            </p:nvSpPr>
            <p:spPr bwMode="auto">
              <a:xfrm>
                <a:off x="8207375" y="989013"/>
                <a:ext cx="103188" cy="12700"/>
              </a:xfrm>
              <a:custGeom>
                <a:avLst/>
                <a:gdLst>
                  <a:gd name="T0" fmla="*/ 2147483647 w 220"/>
                  <a:gd name="T1" fmla="*/ 2147483647 h 27"/>
                  <a:gd name="T2" fmla="*/ 2147483647 w 220"/>
                  <a:gd name="T3" fmla="*/ 2147483647 h 27"/>
                  <a:gd name="T4" fmla="*/ 2147483647 w 220"/>
                  <a:gd name="T5" fmla="*/ 2147483647 h 27"/>
                  <a:gd name="T6" fmla="*/ 2147483647 w 220"/>
                  <a:gd name="T7" fmla="*/ 2147483647 h 27"/>
                  <a:gd name="T8" fmla="*/ 2147483647 w 220"/>
                  <a:gd name="T9" fmla="*/ 2147483647 h 27"/>
                  <a:gd name="T10" fmla="*/ 2147483647 w 220"/>
                  <a:gd name="T11" fmla="*/ 2147483647 h 27"/>
                  <a:gd name="T12" fmla="*/ 2147483647 w 220"/>
                  <a:gd name="T13" fmla="*/ 2147483647 h 27"/>
                  <a:gd name="T14" fmla="*/ 2147483647 w 220"/>
                  <a:gd name="T15" fmla="*/ 2147483647 h 27"/>
                  <a:gd name="T16" fmla="*/ 2147483647 w 220"/>
                  <a:gd name="T17" fmla="*/ 2147483647 h 27"/>
                  <a:gd name="T18" fmla="*/ 2147483647 w 220"/>
                  <a:gd name="T19" fmla="*/ 2147483647 h 27"/>
                  <a:gd name="T20" fmla="*/ 2147483647 w 220"/>
                  <a:gd name="T21" fmla="*/ 2147483647 h 27"/>
                  <a:gd name="T22" fmla="*/ 2147483647 w 220"/>
                  <a:gd name="T23" fmla="*/ 2147483647 h 27"/>
                  <a:gd name="T24" fmla="*/ 2147483647 w 220"/>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7"/>
                  <a:gd name="T41" fmla="*/ 220 w 22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7">
                    <a:moveTo>
                      <a:pt x="218" y="14"/>
                    </a:moveTo>
                    <a:lnTo>
                      <a:pt x="218" y="14"/>
                    </a:lnTo>
                    <a:cubicBezTo>
                      <a:pt x="220" y="15"/>
                      <a:pt x="220" y="16"/>
                      <a:pt x="215" y="16"/>
                    </a:cubicBezTo>
                    <a:cubicBezTo>
                      <a:pt x="200" y="15"/>
                      <a:pt x="164" y="9"/>
                      <a:pt x="149" y="7"/>
                    </a:cubicBezTo>
                    <a:cubicBezTo>
                      <a:pt x="126" y="4"/>
                      <a:pt x="123" y="7"/>
                      <a:pt x="115" y="12"/>
                    </a:cubicBezTo>
                    <a:cubicBezTo>
                      <a:pt x="102" y="22"/>
                      <a:pt x="83" y="26"/>
                      <a:pt x="68" y="26"/>
                    </a:cubicBezTo>
                    <a:lnTo>
                      <a:pt x="3" y="27"/>
                    </a:lnTo>
                    <a:cubicBezTo>
                      <a:pt x="0" y="27"/>
                      <a:pt x="0" y="24"/>
                      <a:pt x="3" y="24"/>
                    </a:cubicBezTo>
                    <a:cubicBezTo>
                      <a:pt x="8" y="24"/>
                      <a:pt x="54" y="23"/>
                      <a:pt x="65" y="23"/>
                    </a:cubicBezTo>
                    <a:cubicBezTo>
                      <a:pt x="76" y="23"/>
                      <a:pt x="87" y="21"/>
                      <a:pt x="92" y="19"/>
                    </a:cubicBezTo>
                    <a:cubicBezTo>
                      <a:pt x="96" y="17"/>
                      <a:pt x="103" y="13"/>
                      <a:pt x="111" y="7"/>
                    </a:cubicBezTo>
                    <a:cubicBezTo>
                      <a:pt x="118" y="1"/>
                      <a:pt x="125" y="0"/>
                      <a:pt x="148" y="3"/>
                    </a:cubicBezTo>
                    <a:cubicBezTo>
                      <a:pt x="171" y="7"/>
                      <a:pt x="202" y="12"/>
                      <a:pt x="218"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1" name="Freeform 478"/>
              <p:cNvSpPr>
                <a:spLocks/>
              </p:cNvSpPr>
              <p:nvPr/>
            </p:nvSpPr>
            <p:spPr bwMode="auto">
              <a:xfrm>
                <a:off x="8243888" y="1003300"/>
                <a:ext cx="117475" cy="9525"/>
              </a:xfrm>
              <a:custGeom>
                <a:avLst/>
                <a:gdLst>
                  <a:gd name="T0" fmla="*/ 2147483647 w 249"/>
                  <a:gd name="T1" fmla="*/ 2147483647 h 22"/>
                  <a:gd name="T2" fmla="*/ 2147483647 w 249"/>
                  <a:gd name="T3" fmla="*/ 2147483647 h 22"/>
                  <a:gd name="T4" fmla="*/ 2147483647 w 249"/>
                  <a:gd name="T5" fmla="*/ 2147483647 h 22"/>
                  <a:gd name="T6" fmla="*/ 2147483647 w 249"/>
                  <a:gd name="T7" fmla="*/ 2147483647 h 22"/>
                  <a:gd name="T8" fmla="*/ 0 w 249"/>
                  <a:gd name="T9" fmla="*/ 2147483647 h 22"/>
                  <a:gd name="T10" fmla="*/ 2147483647 w 249"/>
                  <a:gd name="T11" fmla="*/ 2147483647 h 22"/>
                  <a:gd name="T12" fmla="*/ 2147483647 w 249"/>
                  <a:gd name="T13" fmla="*/ 2147483647 h 22"/>
                  <a:gd name="T14" fmla="*/ 2147483647 w 249"/>
                  <a:gd name="T15" fmla="*/ 2147483647 h 22"/>
                  <a:gd name="T16" fmla="*/ 2147483647 w 249"/>
                  <a:gd name="T17" fmla="*/ 2147483647 h 22"/>
                  <a:gd name="T18" fmla="*/ 2147483647 w 249"/>
                  <a:gd name="T19" fmla="*/ 2147483647 h 22"/>
                  <a:gd name="T20" fmla="*/ 2147483647 w 249"/>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22"/>
                  <a:gd name="T35" fmla="*/ 249 w 24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22">
                    <a:moveTo>
                      <a:pt x="101" y="16"/>
                    </a:moveTo>
                    <a:lnTo>
                      <a:pt x="101" y="16"/>
                    </a:lnTo>
                    <a:cubicBezTo>
                      <a:pt x="74" y="15"/>
                      <a:pt x="51" y="13"/>
                      <a:pt x="38" y="9"/>
                    </a:cubicBezTo>
                    <a:cubicBezTo>
                      <a:pt x="26" y="5"/>
                      <a:pt x="23" y="4"/>
                      <a:pt x="16" y="2"/>
                    </a:cubicBezTo>
                    <a:cubicBezTo>
                      <a:pt x="10" y="0"/>
                      <a:pt x="0" y="1"/>
                      <a:pt x="0" y="1"/>
                    </a:cubicBezTo>
                    <a:cubicBezTo>
                      <a:pt x="0" y="1"/>
                      <a:pt x="7" y="1"/>
                      <a:pt x="15" y="5"/>
                    </a:cubicBezTo>
                    <a:cubicBezTo>
                      <a:pt x="23" y="9"/>
                      <a:pt x="29" y="13"/>
                      <a:pt x="38" y="15"/>
                    </a:cubicBezTo>
                    <a:cubicBezTo>
                      <a:pt x="52" y="19"/>
                      <a:pt x="72" y="22"/>
                      <a:pt x="99" y="21"/>
                    </a:cubicBezTo>
                    <a:cubicBezTo>
                      <a:pt x="136" y="21"/>
                      <a:pt x="223" y="17"/>
                      <a:pt x="245" y="18"/>
                    </a:cubicBezTo>
                    <a:cubicBezTo>
                      <a:pt x="247" y="18"/>
                      <a:pt x="249" y="17"/>
                      <a:pt x="245" y="16"/>
                    </a:cubicBezTo>
                    <a:cubicBezTo>
                      <a:pt x="230" y="14"/>
                      <a:pt x="126" y="17"/>
                      <a:pt x="101" y="1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2" name="Freeform 479"/>
              <p:cNvSpPr>
                <a:spLocks/>
              </p:cNvSpPr>
              <p:nvPr/>
            </p:nvSpPr>
            <p:spPr bwMode="auto">
              <a:xfrm>
                <a:off x="8264525" y="973138"/>
                <a:ext cx="9525" cy="15875"/>
              </a:xfrm>
              <a:custGeom>
                <a:avLst/>
                <a:gdLst>
                  <a:gd name="T0" fmla="*/ 2147483647 w 23"/>
                  <a:gd name="T1" fmla="*/ 2147483647 h 35"/>
                  <a:gd name="T2" fmla="*/ 2147483647 w 23"/>
                  <a:gd name="T3" fmla="*/ 2147483647 h 35"/>
                  <a:gd name="T4" fmla="*/ 2147483647 w 23"/>
                  <a:gd name="T5" fmla="*/ 2147483647 h 35"/>
                  <a:gd name="T6" fmla="*/ 2147483647 w 23"/>
                  <a:gd name="T7" fmla="*/ 2147483647 h 35"/>
                  <a:gd name="T8" fmla="*/ 2147483647 w 23"/>
                  <a:gd name="T9" fmla="*/ 2147483647 h 35"/>
                  <a:gd name="T10" fmla="*/ 2147483647 w 23"/>
                  <a:gd name="T11" fmla="*/ 2147483647 h 35"/>
                  <a:gd name="T12" fmla="*/ 2147483647 w 23"/>
                  <a:gd name="T13" fmla="*/ 2147483647 h 35"/>
                  <a:gd name="T14" fmla="*/ 2147483647 w 23"/>
                  <a:gd name="T15" fmla="*/ 2147483647 h 35"/>
                  <a:gd name="T16" fmla="*/ 0 w 23"/>
                  <a:gd name="T17" fmla="*/ 2147483647 h 35"/>
                  <a:gd name="T18" fmla="*/ 2147483647 w 23"/>
                  <a:gd name="T19" fmla="*/ 2147483647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35"/>
                  <a:gd name="T32" fmla="*/ 23 w 23"/>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35">
                    <a:moveTo>
                      <a:pt x="8" y="34"/>
                    </a:moveTo>
                    <a:lnTo>
                      <a:pt x="8" y="34"/>
                    </a:lnTo>
                    <a:cubicBezTo>
                      <a:pt x="8" y="33"/>
                      <a:pt x="8" y="33"/>
                      <a:pt x="8" y="30"/>
                    </a:cubicBezTo>
                    <a:cubicBezTo>
                      <a:pt x="8" y="27"/>
                      <a:pt x="7" y="20"/>
                      <a:pt x="11" y="12"/>
                    </a:cubicBezTo>
                    <a:cubicBezTo>
                      <a:pt x="15" y="5"/>
                      <a:pt x="20" y="2"/>
                      <a:pt x="22" y="2"/>
                    </a:cubicBezTo>
                    <a:cubicBezTo>
                      <a:pt x="23" y="1"/>
                      <a:pt x="23" y="0"/>
                      <a:pt x="21" y="1"/>
                    </a:cubicBezTo>
                    <a:cubicBezTo>
                      <a:pt x="19" y="2"/>
                      <a:pt x="12" y="5"/>
                      <a:pt x="8" y="12"/>
                    </a:cubicBezTo>
                    <a:cubicBezTo>
                      <a:pt x="3" y="20"/>
                      <a:pt x="3" y="28"/>
                      <a:pt x="2" y="31"/>
                    </a:cubicBezTo>
                    <a:cubicBezTo>
                      <a:pt x="2" y="33"/>
                      <a:pt x="1" y="34"/>
                      <a:pt x="0" y="35"/>
                    </a:cubicBezTo>
                    <a:cubicBezTo>
                      <a:pt x="2" y="34"/>
                      <a:pt x="7" y="33"/>
                      <a:pt x="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3" name="Freeform 480"/>
              <p:cNvSpPr>
                <a:spLocks/>
              </p:cNvSpPr>
              <p:nvPr/>
            </p:nvSpPr>
            <p:spPr bwMode="auto">
              <a:xfrm>
                <a:off x="8270875" y="973138"/>
                <a:ext cx="15875" cy="17463"/>
              </a:xfrm>
              <a:custGeom>
                <a:avLst/>
                <a:gdLst>
                  <a:gd name="T0" fmla="*/ 2147483647 w 33"/>
                  <a:gd name="T1" fmla="*/ 2147483647 h 37"/>
                  <a:gd name="T2" fmla="*/ 2147483647 w 33"/>
                  <a:gd name="T3" fmla="*/ 2147483647 h 37"/>
                  <a:gd name="T4" fmla="*/ 2147483647 w 33"/>
                  <a:gd name="T5" fmla="*/ 2147483647 h 37"/>
                  <a:gd name="T6" fmla="*/ 2147483647 w 33"/>
                  <a:gd name="T7" fmla="*/ 2147483647 h 37"/>
                  <a:gd name="T8" fmla="*/ 2147483647 w 33"/>
                  <a:gd name="T9" fmla="*/ 0 h 37"/>
                  <a:gd name="T10" fmla="*/ 2147483647 w 33"/>
                  <a:gd name="T11" fmla="*/ 2147483647 h 37"/>
                  <a:gd name="T12" fmla="*/ 2147483647 w 33"/>
                  <a:gd name="T13" fmla="*/ 2147483647 h 37"/>
                  <a:gd name="T14" fmla="*/ 2147483647 w 33"/>
                  <a:gd name="T15" fmla="*/ 2147483647 h 37"/>
                  <a:gd name="T16" fmla="*/ 2147483647 w 33"/>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18" y="34"/>
                    </a:moveTo>
                    <a:lnTo>
                      <a:pt x="18" y="34"/>
                    </a:lnTo>
                    <a:cubicBezTo>
                      <a:pt x="13" y="32"/>
                      <a:pt x="9" y="30"/>
                      <a:pt x="6" y="26"/>
                    </a:cubicBezTo>
                    <a:cubicBezTo>
                      <a:pt x="3" y="21"/>
                      <a:pt x="0" y="12"/>
                      <a:pt x="4" y="5"/>
                    </a:cubicBezTo>
                    <a:cubicBezTo>
                      <a:pt x="6" y="2"/>
                      <a:pt x="9" y="0"/>
                      <a:pt x="9" y="0"/>
                    </a:cubicBezTo>
                    <a:cubicBezTo>
                      <a:pt x="9" y="1"/>
                      <a:pt x="8" y="1"/>
                      <a:pt x="6" y="4"/>
                    </a:cubicBezTo>
                    <a:cubicBezTo>
                      <a:pt x="2" y="12"/>
                      <a:pt x="6" y="20"/>
                      <a:pt x="11" y="24"/>
                    </a:cubicBezTo>
                    <a:cubicBezTo>
                      <a:pt x="16" y="29"/>
                      <a:pt x="25" y="34"/>
                      <a:pt x="33" y="37"/>
                    </a:cubicBezTo>
                    <a:cubicBezTo>
                      <a:pt x="28" y="36"/>
                      <a:pt x="18" y="34"/>
                      <a:pt x="18" y="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4" name="Freeform 481"/>
              <p:cNvSpPr>
                <a:spLocks/>
              </p:cNvSpPr>
              <p:nvPr/>
            </p:nvSpPr>
            <p:spPr bwMode="auto">
              <a:xfrm>
                <a:off x="8269288" y="1012825"/>
                <a:ext cx="15875" cy="11113"/>
              </a:xfrm>
              <a:custGeom>
                <a:avLst/>
                <a:gdLst>
                  <a:gd name="T0" fmla="*/ 2147483647 w 33"/>
                  <a:gd name="T1" fmla="*/ 2147483647 h 25"/>
                  <a:gd name="T2" fmla="*/ 2147483647 w 33"/>
                  <a:gd name="T3" fmla="*/ 2147483647 h 25"/>
                  <a:gd name="T4" fmla="*/ 2147483647 w 33"/>
                  <a:gd name="T5" fmla="*/ 2147483647 h 25"/>
                  <a:gd name="T6" fmla="*/ 2147483647 w 33"/>
                  <a:gd name="T7" fmla="*/ 2147483647 h 25"/>
                  <a:gd name="T8" fmla="*/ 0 w 33"/>
                  <a:gd name="T9" fmla="*/ 0 h 25"/>
                  <a:gd name="T10" fmla="*/ 2147483647 w 33"/>
                  <a:gd name="T11" fmla="*/ 2147483647 h 25"/>
                  <a:gd name="T12" fmla="*/ 0 60000 65536"/>
                  <a:gd name="T13" fmla="*/ 0 60000 65536"/>
                  <a:gd name="T14" fmla="*/ 0 60000 65536"/>
                  <a:gd name="T15" fmla="*/ 0 60000 65536"/>
                  <a:gd name="T16" fmla="*/ 0 60000 65536"/>
                  <a:gd name="T17" fmla="*/ 0 60000 65536"/>
                  <a:gd name="T18" fmla="*/ 0 w 33"/>
                  <a:gd name="T19" fmla="*/ 0 h 25"/>
                  <a:gd name="T20" fmla="*/ 33 w 3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3" h="25">
                    <a:moveTo>
                      <a:pt x="22" y="3"/>
                    </a:moveTo>
                    <a:lnTo>
                      <a:pt x="22" y="3"/>
                    </a:lnTo>
                    <a:cubicBezTo>
                      <a:pt x="20" y="14"/>
                      <a:pt x="27" y="19"/>
                      <a:pt x="31" y="23"/>
                    </a:cubicBezTo>
                    <a:cubicBezTo>
                      <a:pt x="33" y="25"/>
                      <a:pt x="29" y="25"/>
                      <a:pt x="28" y="24"/>
                    </a:cubicBezTo>
                    <a:cubicBezTo>
                      <a:pt x="11" y="20"/>
                      <a:pt x="14" y="5"/>
                      <a:pt x="0" y="0"/>
                    </a:cubicBezTo>
                    <a:cubicBezTo>
                      <a:pt x="12" y="3"/>
                      <a:pt x="22" y="3"/>
                      <a:pt x="2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5" name="Freeform 482"/>
              <p:cNvSpPr>
                <a:spLocks noEditPoints="1"/>
              </p:cNvSpPr>
              <p:nvPr/>
            </p:nvSpPr>
            <p:spPr bwMode="auto">
              <a:xfrm>
                <a:off x="8283575" y="1000125"/>
                <a:ext cx="79375" cy="7938"/>
              </a:xfrm>
              <a:custGeom>
                <a:avLst/>
                <a:gdLst>
                  <a:gd name="T0" fmla="*/ 2147483647 w 168"/>
                  <a:gd name="T1" fmla="*/ 2147483647 h 19"/>
                  <a:gd name="T2" fmla="*/ 2147483647 w 168"/>
                  <a:gd name="T3" fmla="*/ 2147483647 h 19"/>
                  <a:gd name="T4" fmla="*/ 2147483647 w 168"/>
                  <a:gd name="T5" fmla="*/ 2147483647 h 19"/>
                  <a:gd name="T6" fmla="*/ 2147483647 w 168"/>
                  <a:gd name="T7" fmla="*/ 2147483647 h 19"/>
                  <a:gd name="T8" fmla="*/ 2147483647 w 168"/>
                  <a:gd name="T9" fmla="*/ 2147483647 h 19"/>
                  <a:gd name="T10" fmla="*/ 2147483647 w 168"/>
                  <a:gd name="T11" fmla="*/ 2147483647 h 19"/>
                  <a:gd name="T12" fmla="*/ 2147483647 w 168"/>
                  <a:gd name="T13" fmla="*/ 2147483647 h 19"/>
                  <a:gd name="T14" fmla="*/ 2147483647 w 168"/>
                  <a:gd name="T15" fmla="*/ 2147483647 h 19"/>
                  <a:gd name="T16" fmla="*/ 2147483647 w 168"/>
                  <a:gd name="T17" fmla="*/ 2147483647 h 19"/>
                  <a:gd name="T18" fmla="*/ 2147483647 w 168"/>
                  <a:gd name="T19" fmla="*/ 2147483647 h 19"/>
                  <a:gd name="T20" fmla="*/ 2147483647 w 168"/>
                  <a:gd name="T21" fmla="*/ 2147483647 h 19"/>
                  <a:gd name="T22" fmla="*/ 2147483647 w 168"/>
                  <a:gd name="T23" fmla="*/ 2147483647 h 19"/>
                  <a:gd name="T24" fmla="*/ 2147483647 w 168"/>
                  <a:gd name="T25" fmla="*/ 2147483647 h 19"/>
                  <a:gd name="T26" fmla="*/ 2147483647 w 168"/>
                  <a:gd name="T27" fmla="*/ 2147483647 h 19"/>
                  <a:gd name="T28" fmla="*/ 2147483647 w 168"/>
                  <a:gd name="T29" fmla="*/ 2147483647 h 19"/>
                  <a:gd name="T30" fmla="*/ 2147483647 w 168"/>
                  <a:gd name="T31" fmla="*/ 2147483647 h 19"/>
                  <a:gd name="T32" fmla="*/ 2147483647 w 168"/>
                  <a:gd name="T33" fmla="*/ 2147483647 h 19"/>
                  <a:gd name="T34" fmla="*/ 2147483647 w 168"/>
                  <a:gd name="T35" fmla="*/ 2147483647 h 19"/>
                  <a:gd name="T36" fmla="*/ 2147483647 w 168"/>
                  <a:gd name="T37" fmla="*/ 2147483647 h 19"/>
                  <a:gd name="T38" fmla="*/ 2147483647 w 168"/>
                  <a:gd name="T39" fmla="*/ 2147483647 h 19"/>
                  <a:gd name="T40" fmla="*/ 2147483647 w 168"/>
                  <a:gd name="T41" fmla="*/ 2147483647 h 19"/>
                  <a:gd name="T42" fmla="*/ 2147483647 w 168"/>
                  <a:gd name="T43" fmla="*/ 2147483647 h 19"/>
                  <a:gd name="T44" fmla="*/ 2147483647 w 168"/>
                  <a:gd name="T45" fmla="*/ 2147483647 h 19"/>
                  <a:gd name="T46" fmla="*/ 2147483647 w 168"/>
                  <a:gd name="T47" fmla="*/ 2147483647 h 19"/>
                  <a:gd name="T48" fmla="*/ 2147483647 w 168"/>
                  <a:gd name="T49" fmla="*/ 2147483647 h 19"/>
                  <a:gd name="T50" fmla="*/ 2147483647 w 168"/>
                  <a:gd name="T51" fmla="*/ 2147483647 h 19"/>
                  <a:gd name="T52" fmla="*/ 2147483647 w 168"/>
                  <a:gd name="T53" fmla="*/ 2147483647 h 19"/>
                  <a:gd name="T54" fmla="*/ 2147483647 w 168"/>
                  <a:gd name="T55" fmla="*/ 2147483647 h 19"/>
                  <a:gd name="T56" fmla="*/ 2147483647 w 168"/>
                  <a:gd name="T57" fmla="*/ 2147483647 h 19"/>
                  <a:gd name="T58" fmla="*/ 2147483647 w 168"/>
                  <a:gd name="T59" fmla="*/ 2147483647 h 19"/>
                  <a:gd name="T60" fmla="*/ 2147483647 w 168"/>
                  <a:gd name="T61" fmla="*/ 2147483647 h 19"/>
                  <a:gd name="T62" fmla="*/ 2147483647 w 168"/>
                  <a:gd name="T63" fmla="*/ 2147483647 h 19"/>
                  <a:gd name="T64" fmla="*/ 2147483647 w 168"/>
                  <a:gd name="T65" fmla="*/ 2147483647 h 19"/>
                  <a:gd name="T66" fmla="*/ 2147483647 w 168"/>
                  <a:gd name="T67" fmla="*/ 2147483647 h 19"/>
                  <a:gd name="T68" fmla="*/ 2147483647 w 168"/>
                  <a:gd name="T69" fmla="*/ 2147483647 h 19"/>
                  <a:gd name="T70" fmla="*/ 2147483647 w 168"/>
                  <a:gd name="T71" fmla="*/ 2147483647 h 19"/>
                  <a:gd name="T72" fmla="*/ 2147483647 w 168"/>
                  <a:gd name="T73" fmla="*/ 2147483647 h 19"/>
                  <a:gd name="T74" fmla="*/ 2147483647 w 168"/>
                  <a:gd name="T75" fmla="*/ 2147483647 h 19"/>
                  <a:gd name="T76" fmla="*/ 2147483647 w 168"/>
                  <a:gd name="T77" fmla="*/ 2147483647 h 19"/>
                  <a:gd name="T78" fmla="*/ 2147483647 w 168"/>
                  <a:gd name="T79" fmla="*/ 2147483647 h 19"/>
                  <a:gd name="T80" fmla="*/ 2147483647 w 168"/>
                  <a:gd name="T81" fmla="*/ 2147483647 h 19"/>
                  <a:gd name="T82" fmla="*/ 2147483647 w 168"/>
                  <a:gd name="T83" fmla="*/ 2147483647 h 19"/>
                  <a:gd name="T84" fmla="*/ 2147483647 w 168"/>
                  <a:gd name="T85" fmla="*/ 2147483647 h 19"/>
                  <a:gd name="T86" fmla="*/ 2147483647 w 168"/>
                  <a:gd name="T87" fmla="*/ 2147483647 h 19"/>
                  <a:gd name="T88" fmla="*/ 2147483647 w 168"/>
                  <a:gd name="T89" fmla="*/ 2147483647 h 19"/>
                  <a:gd name="T90" fmla="*/ 2147483647 w 168"/>
                  <a:gd name="T91" fmla="*/ 2147483647 h 19"/>
                  <a:gd name="T92" fmla="*/ 2147483647 w 168"/>
                  <a:gd name="T93" fmla="*/ 2147483647 h 19"/>
                  <a:gd name="T94" fmla="*/ 2147483647 w 168"/>
                  <a:gd name="T95" fmla="*/ 2147483647 h 19"/>
                  <a:gd name="T96" fmla="*/ 2147483647 w 168"/>
                  <a:gd name="T97" fmla="*/ 2147483647 h 19"/>
                  <a:gd name="T98" fmla="*/ 2147483647 w 168"/>
                  <a:gd name="T99" fmla="*/ 2147483647 h 19"/>
                  <a:gd name="T100" fmla="*/ 2147483647 w 168"/>
                  <a:gd name="T101" fmla="*/ 2147483647 h 19"/>
                  <a:gd name="T102" fmla="*/ 2147483647 w 168"/>
                  <a:gd name="T103" fmla="*/ 2147483647 h 19"/>
                  <a:gd name="T104" fmla="*/ 2147483647 w 168"/>
                  <a:gd name="T105" fmla="*/ 2147483647 h 19"/>
                  <a:gd name="T106" fmla="*/ 2147483647 w 168"/>
                  <a:gd name="T107" fmla="*/ 2147483647 h 19"/>
                  <a:gd name="T108" fmla="*/ 2147483647 w 168"/>
                  <a:gd name="T109" fmla="*/ 2147483647 h 19"/>
                  <a:gd name="T110" fmla="*/ 2147483647 w 168"/>
                  <a:gd name="T111" fmla="*/ 2147483647 h 19"/>
                  <a:gd name="T112" fmla="*/ 2147483647 w 168"/>
                  <a:gd name="T113" fmla="*/ 2147483647 h 19"/>
                  <a:gd name="T114" fmla="*/ 2147483647 w 168"/>
                  <a:gd name="T115" fmla="*/ 2147483647 h 19"/>
                  <a:gd name="T116" fmla="*/ 2147483647 w 168"/>
                  <a:gd name="T117" fmla="*/ 2147483647 h 19"/>
                  <a:gd name="T118" fmla="*/ 2147483647 w 168"/>
                  <a:gd name="T119" fmla="*/ 2147483647 h 19"/>
                  <a:gd name="T120" fmla="*/ 2147483647 w 168"/>
                  <a:gd name="T121" fmla="*/ 2147483647 h 19"/>
                  <a:gd name="T122" fmla="*/ 2147483647 w 168"/>
                  <a:gd name="T123" fmla="*/ 2147483647 h 19"/>
                  <a:gd name="T124" fmla="*/ 2147483647 w 168"/>
                  <a:gd name="T125" fmla="*/ 2147483647 h 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8"/>
                  <a:gd name="T190" fmla="*/ 0 h 19"/>
                  <a:gd name="T191" fmla="*/ 168 w 168"/>
                  <a:gd name="T192" fmla="*/ 19 h 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8" h="19">
                    <a:moveTo>
                      <a:pt x="168" y="9"/>
                    </a:moveTo>
                    <a:lnTo>
                      <a:pt x="168" y="9"/>
                    </a:lnTo>
                    <a:lnTo>
                      <a:pt x="165" y="9"/>
                    </a:lnTo>
                    <a:cubicBezTo>
                      <a:pt x="165" y="9"/>
                      <a:pt x="165" y="8"/>
                      <a:pt x="164" y="8"/>
                    </a:cubicBezTo>
                    <a:cubicBezTo>
                      <a:pt x="164" y="8"/>
                      <a:pt x="164" y="8"/>
                      <a:pt x="163" y="8"/>
                    </a:cubicBezTo>
                    <a:cubicBezTo>
                      <a:pt x="162" y="8"/>
                      <a:pt x="162" y="8"/>
                      <a:pt x="161" y="8"/>
                    </a:cubicBezTo>
                    <a:cubicBezTo>
                      <a:pt x="161" y="8"/>
                      <a:pt x="161" y="8"/>
                      <a:pt x="161" y="9"/>
                    </a:cubicBezTo>
                    <a:cubicBezTo>
                      <a:pt x="161" y="9"/>
                      <a:pt x="161" y="9"/>
                      <a:pt x="160" y="9"/>
                    </a:cubicBezTo>
                    <a:cubicBezTo>
                      <a:pt x="160" y="9"/>
                      <a:pt x="160" y="9"/>
                      <a:pt x="160" y="9"/>
                    </a:cubicBezTo>
                    <a:cubicBezTo>
                      <a:pt x="160" y="9"/>
                      <a:pt x="160" y="9"/>
                      <a:pt x="160" y="9"/>
                    </a:cubicBezTo>
                    <a:cubicBezTo>
                      <a:pt x="160" y="9"/>
                      <a:pt x="161" y="10"/>
                      <a:pt x="161" y="10"/>
                    </a:cubicBezTo>
                    <a:cubicBezTo>
                      <a:pt x="162" y="10"/>
                      <a:pt x="162" y="10"/>
                      <a:pt x="163" y="10"/>
                    </a:cubicBezTo>
                    <a:cubicBezTo>
                      <a:pt x="163" y="10"/>
                      <a:pt x="163" y="10"/>
                      <a:pt x="163" y="10"/>
                    </a:cubicBezTo>
                    <a:cubicBezTo>
                      <a:pt x="164" y="10"/>
                      <a:pt x="164" y="10"/>
                      <a:pt x="164" y="11"/>
                    </a:cubicBezTo>
                    <a:cubicBezTo>
                      <a:pt x="165" y="11"/>
                      <a:pt x="166" y="11"/>
                      <a:pt x="166" y="11"/>
                    </a:cubicBezTo>
                    <a:cubicBezTo>
                      <a:pt x="167" y="12"/>
                      <a:pt x="168" y="13"/>
                      <a:pt x="168" y="14"/>
                    </a:cubicBezTo>
                    <a:cubicBezTo>
                      <a:pt x="168" y="14"/>
                      <a:pt x="168" y="14"/>
                      <a:pt x="168" y="14"/>
                    </a:cubicBezTo>
                    <a:cubicBezTo>
                      <a:pt x="168" y="14"/>
                      <a:pt x="168" y="14"/>
                      <a:pt x="167" y="14"/>
                    </a:cubicBezTo>
                    <a:cubicBezTo>
                      <a:pt x="167" y="16"/>
                      <a:pt x="167" y="16"/>
                      <a:pt x="166" y="17"/>
                    </a:cubicBezTo>
                    <a:cubicBezTo>
                      <a:pt x="165" y="18"/>
                      <a:pt x="164" y="18"/>
                      <a:pt x="164" y="18"/>
                    </a:cubicBezTo>
                    <a:cubicBezTo>
                      <a:pt x="163" y="19"/>
                      <a:pt x="163" y="19"/>
                      <a:pt x="162" y="19"/>
                    </a:cubicBezTo>
                    <a:cubicBezTo>
                      <a:pt x="162" y="19"/>
                      <a:pt x="161" y="19"/>
                      <a:pt x="161" y="19"/>
                    </a:cubicBezTo>
                    <a:cubicBezTo>
                      <a:pt x="159" y="19"/>
                      <a:pt x="158" y="19"/>
                      <a:pt x="157" y="18"/>
                    </a:cubicBezTo>
                    <a:cubicBezTo>
                      <a:pt x="156" y="17"/>
                      <a:pt x="155" y="17"/>
                      <a:pt x="155" y="15"/>
                    </a:cubicBezTo>
                    <a:cubicBezTo>
                      <a:pt x="155" y="15"/>
                      <a:pt x="155" y="15"/>
                      <a:pt x="155" y="15"/>
                    </a:cubicBezTo>
                    <a:cubicBezTo>
                      <a:pt x="155" y="15"/>
                      <a:pt x="155" y="14"/>
                      <a:pt x="155" y="14"/>
                    </a:cubicBezTo>
                    <a:lnTo>
                      <a:pt x="159" y="14"/>
                    </a:lnTo>
                    <a:cubicBezTo>
                      <a:pt x="159" y="14"/>
                      <a:pt x="159" y="14"/>
                      <a:pt x="159" y="14"/>
                    </a:cubicBezTo>
                    <a:cubicBezTo>
                      <a:pt x="159" y="15"/>
                      <a:pt x="159" y="15"/>
                      <a:pt x="159" y="15"/>
                    </a:cubicBezTo>
                    <a:cubicBezTo>
                      <a:pt x="159" y="15"/>
                      <a:pt x="159" y="16"/>
                      <a:pt x="160" y="16"/>
                    </a:cubicBezTo>
                    <a:cubicBezTo>
                      <a:pt x="160" y="16"/>
                      <a:pt x="161" y="16"/>
                      <a:pt x="161" y="16"/>
                    </a:cubicBezTo>
                    <a:cubicBezTo>
                      <a:pt x="162" y="16"/>
                      <a:pt x="163" y="16"/>
                      <a:pt x="163" y="16"/>
                    </a:cubicBezTo>
                    <a:cubicBezTo>
                      <a:pt x="163" y="16"/>
                      <a:pt x="164" y="16"/>
                      <a:pt x="164" y="15"/>
                    </a:cubicBezTo>
                    <a:cubicBezTo>
                      <a:pt x="164" y="15"/>
                      <a:pt x="164" y="15"/>
                      <a:pt x="164" y="15"/>
                    </a:cubicBezTo>
                    <a:cubicBezTo>
                      <a:pt x="164" y="15"/>
                      <a:pt x="164" y="15"/>
                      <a:pt x="164" y="15"/>
                    </a:cubicBezTo>
                    <a:cubicBezTo>
                      <a:pt x="164" y="15"/>
                      <a:pt x="164" y="15"/>
                      <a:pt x="164" y="15"/>
                    </a:cubicBezTo>
                    <a:cubicBezTo>
                      <a:pt x="164" y="15"/>
                      <a:pt x="164" y="15"/>
                      <a:pt x="164" y="15"/>
                    </a:cubicBezTo>
                    <a:cubicBezTo>
                      <a:pt x="164" y="14"/>
                      <a:pt x="164" y="14"/>
                      <a:pt x="163" y="14"/>
                    </a:cubicBezTo>
                    <a:cubicBezTo>
                      <a:pt x="163" y="14"/>
                      <a:pt x="162" y="14"/>
                      <a:pt x="162" y="13"/>
                    </a:cubicBezTo>
                    <a:cubicBezTo>
                      <a:pt x="162" y="13"/>
                      <a:pt x="161" y="13"/>
                      <a:pt x="161" y="13"/>
                    </a:cubicBezTo>
                    <a:cubicBezTo>
                      <a:pt x="161" y="13"/>
                      <a:pt x="161" y="13"/>
                      <a:pt x="160" y="13"/>
                    </a:cubicBezTo>
                    <a:cubicBezTo>
                      <a:pt x="160" y="13"/>
                      <a:pt x="159" y="13"/>
                      <a:pt x="158" y="12"/>
                    </a:cubicBezTo>
                    <a:cubicBezTo>
                      <a:pt x="157" y="12"/>
                      <a:pt x="157" y="11"/>
                      <a:pt x="157" y="10"/>
                    </a:cubicBezTo>
                    <a:cubicBezTo>
                      <a:pt x="157" y="10"/>
                      <a:pt x="157" y="10"/>
                      <a:pt x="157" y="10"/>
                    </a:cubicBezTo>
                    <a:cubicBezTo>
                      <a:pt x="157" y="10"/>
                      <a:pt x="157" y="10"/>
                      <a:pt x="157" y="9"/>
                    </a:cubicBezTo>
                    <a:cubicBezTo>
                      <a:pt x="157" y="9"/>
                      <a:pt x="157" y="9"/>
                      <a:pt x="157" y="9"/>
                    </a:cubicBezTo>
                    <a:cubicBezTo>
                      <a:pt x="157" y="9"/>
                      <a:pt x="157" y="9"/>
                      <a:pt x="157" y="8"/>
                    </a:cubicBezTo>
                    <a:cubicBezTo>
                      <a:pt x="158" y="8"/>
                      <a:pt x="158" y="7"/>
                      <a:pt x="159" y="6"/>
                    </a:cubicBezTo>
                    <a:cubicBezTo>
                      <a:pt x="160" y="5"/>
                      <a:pt x="162" y="5"/>
                      <a:pt x="163" y="5"/>
                    </a:cubicBezTo>
                    <a:lnTo>
                      <a:pt x="164" y="5"/>
                    </a:lnTo>
                    <a:cubicBezTo>
                      <a:pt x="164" y="5"/>
                      <a:pt x="164" y="5"/>
                      <a:pt x="164" y="5"/>
                    </a:cubicBezTo>
                    <a:cubicBezTo>
                      <a:pt x="165" y="5"/>
                      <a:pt x="166" y="5"/>
                      <a:pt x="167" y="6"/>
                    </a:cubicBezTo>
                    <a:cubicBezTo>
                      <a:pt x="168" y="6"/>
                      <a:pt x="168" y="7"/>
                      <a:pt x="168" y="9"/>
                    </a:cubicBezTo>
                    <a:cubicBezTo>
                      <a:pt x="168" y="9"/>
                      <a:pt x="168" y="9"/>
                      <a:pt x="168" y="9"/>
                    </a:cubicBezTo>
                    <a:close/>
                    <a:moveTo>
                      <a:pt x="146" y="11"/>
                    </a:moveTo>
                    <a:lnTo>
                      <a:pt x="146" y="11"/>
                    </a:lnTo>
                    <a:lnTo>
                      <a:pt x="151" y="11"/>
                    </a:lnTo>
                    <a:cubicBezTo>
                      <a:pt x="151" y="11"/>
                      <a:pt x="151" y="10"/>
                      <a:pt x="151" y="10"/>
                    </a:cubicBezTo>
                    <a:cubicBezTo>
                      <a:pt x="151" y="9"/>
                      <a:pt x="151" y="9"/>
                      <a:pt x="151" y="8"/>
                    </a:cubicBezTo>
                    <a:cubicBezTo>
                      <a:pt x="150" y="8"/>
                      <a:pt x="150" y="8"/>
                      <a:pt x="149" y="8"/>
                    </a:cubicBezTo>
                    <a:cubicBezTo>
                      <a:pt x="148" y="8"/>
                      <a:pt x="148" y="8"/>
                      <a:pt x="147" y="9"/>
                    </a:cubicBezTo>
                    <a:cubicBezTo>
                      <a:pt x="147" y="9"/>
                      <a:pt x="146" y="10"/>
                      <a:pt x="146" y="11"/>
                    </a:cubicBezTo>
                    <a:close/>
                    <a:moveTo>
                      <a:pt x="150" y="15"/>
                    </a:moveTo>
                    <a:lnTo>
                      <a:pt x="150" y="15"/>
                    </a:lnTo>
                    <a:lnTo>
                      <a:pt x="154" y="15"/>
                    </a:lnTo>
                    <a:cubicBezTo>
                      <a:pt x="153" y="16"/>
                      <a:pt x="153" y="17"/>
                      <a:pt x="152" y="17"/>
                    </a:cubicBezTo>
                    <a:cubicBezTo>
                      <a:pt x="151" y="18"/>
                      <a:pt x="150" y="18"/>
                      <a:pt x="149" y="18"/>
                    </a:cubicBezTo>
                    <a:cubicBezTo>
                      <a:pt x="149" y="19"/>
                      <a:pt x="149" y="19"/>
                      <a:pt x="148" y="19"/>
                    </a:cubicBezTo>
                    <a:cubicBezTo>
                      <a:pt x="148" y="19"/>
                      <a:pt x="148" y="19"/>
                      <a:pt x="147" y="19"/>
                    </a:cubicBezTo>
                    <a:cubicBezTo>
                      <a:pt x="146" y="19"/>
                      <a:pt x="144" y="18"/>
                      <a:pt x="143" y="18"/>
                    </a:cubicBezTo>
                    <a:cubicBezTo>
                      <a:pt x="142" y="17"/>
                      <a:pt x="142" y="16"/>
                      <a:pt x="142" y="14"/>
                    </a:cubicBezTo>
                    <a:cubicBezTo>
                      <a:pt x="142" y="14"/>
                      <a:pt x="142" y="13"/>
                      <a:pt x="142" y="13"/>
                    </a:cubicBezTo>
                    <a:cubicBezTo>
                      <a:pt x="142" y="13"/>
                      <a:pt x="142" y="12"/>
                      <a:pt x="142" y="12"/>
                    </a:cubicBezTo>
                    <a:cubicBezTo>
                      <a:pt x="142" y="11"/>
                      <a:pt x="142" y="11"/>
                      <a:pt x="143" y="10"/>
                    </a:cubicBezTo>
                    <a:cubicBezTo>
                      <a:pt x="143" y="10"/>
                      <a:pt x="143" y="9"/>
                      <a:pt x="143" y="9"/>
                    </a:cubicBezTo>
                    <a:cubicBezTo>
                      <a:pt x="144" y="8"/>
                      <a:pt x="145" y="7"/>
                      <a:pt x="146" y="6"/>
                    </a:cubicBezTo>
                    <a:cubicBezTo>
                      <a:pt x="147" y="5"/>
                      <a:pt x="148" y="5"/>
                      <a:pt x="150" y="5"/>
                    </a:cubicBezTo>
                    <a:cubicBezTo>
                      <a:pt x="150" y="5"/>
                      <a:pt x="150" y="5"/>
                      <a:pt x="150" y="5"/>
                    </a:cubicBezTo>
                    <a:cubicBezTo>
                      <a:pt x="151" y="5"/>
                      <a:pt x="151" y="5"/>
                      <a:pt x="151" y="5"/>
                    </a:cubicBezTo>
                    <a:cubicBezTo>
                      <a:pt x="152" y="5"/>
                      <a:pt x="153" y="6"/>
                      <a:pt x="154" y="6"/>
                    </a:cubicBezTo>
                    <a:cubicBezTo>
                      <a:pt x="154" y="7"/>
                      <a:pt x="155" y="8"/>
                      <a:pt x="155" y="10"/>
                    </a:cubicBezTo>
                    <a:cubicBezTo>
                      <a:pt x="155" y="10"/>
                      <a:pt x="155" y="11"/>
                      <a:pt x="155" y="11"/>
                    </a:cubicBezTo>
                    <a:cubicBezTo>
                      <a:pt x="155" y="11"/>
                      <a:pt x="155" y="12"/>
                      <a:pt x="154" y="12"/>
                    </a:cubicBezTo>
                    <a:lnTo>
                      <a:pt x="154" y="13"/>
                    </a:lnTo>
                    <a:lnTo>
                      <a:pt x="145" y="13"/>
                    </a:lnTo>
                    <a:cubicBezTo>
                      <a:pt x="145" y="13"/>
                      <a:pt x="145" y="13"/>
                      <a:pt x="145" y="13"/>
                    </a:cubicBezTo>
                    <a:cubicBezTo>
                      <a:pt x="145" y="13"/>
                      <a:pt x="145" y="14"/>
                      <a:pt x="145" y="14"/>
                    </a:cubicBezTo>
                    <a:cubicBezTo>
                      <a:pt x="145" y="14"/>
                      <a:pt x="145" y="14"/>
                      <a:pt x="145" y="14"/>
                    </a:cubicBezTo>
                    <a:cubicBezTo>
                      <a:pt x="145" y="15"/>
                      <a:pt x="146" y="15"/>
                      <a:pt x="146" y="15"/>
                    </a:cubicBezTo>
                    <a:cubicBezTo>
                      <a:pt x="146" y="16"/>
                      <a:pt x="147" y="16"/>
                      <a:pt x="148" y="16"/>
                    </a:cubicBezTo>
                    <a:cubicBezTo>
                      <a:pt x="148" y="16"/>
                      <a:pt x="148" y="16"/>
                      <a:pt x="148" y="16"/>
                    </a:cubicBezTo>
                    <a:cubicBezTo>
                      <a:pt x="149" y="16"/>
                      <a:pt x="149" y="16"/>
                      <a:pt x="149" y="16"/>
                    </a:cubicBezTo>
                    <a:cubicBezTo>
                      <a:pt x="150" y="15"/>
                      <a:pt x="150" y="15"/>
                      <a:pt x="150" y="15"/>
                    </a:cubicBezTo>
                    <a:close/>
                    <a:moveTo>
                      <a:pt x="142" y="1"/>
                    </a:moveTo>
                    <a:lnTo>
                      <a:pt x="142" y="1"/>
                    </a:lnTo>
                    <a:lnTo>
                      <a:pt x="142" y="4"/>
                    </a:lnTo>
                    <a:lnTo>
                      <a:pt x="138" y="4"/>
                    </a:lnTo>
                    <a:lnTo>
                      <a:pt x="139" y="1"/>
                    </a:lnTo>
                    <a:lnTo>
                      <a:pt x="142" y="1"/>
                    </a:lnTo>
                    <a:close/>
                    <a:moveTo>
                      <a:pt x="138" y="5"/>
                    </a:moveTo>
                    <a:lnTo>
                      <a:pt x="138" y="5"/>
                    </a:lnTo>
                    <a:lnTo>
                      <a:pt x="135" y="18"/>
                    </a:lnTo>
                    <a:lnTo>
                      <a:pt x="138" y="18"/>
                    </a:lnTo>
                    <a:lnTo>
                      <a:pt x="141" y="5"/>
                    </a:lnTo>
                    <a:lnTo>
                      <a:pt x="138" y="5"/>
                    </a:lnTo>
                    <a:close/>
                    <a:moveTo>
                      <a:pt x="125" y="18"/>
                    </a:moveTo>
                    <a:lnTo>
                      <a:pt x="125" y="18"/>
                    </a:lnTo>
                    <a:lnTo>
                      <a:pt x="128" y="5"/>
                    </a:lnTo>
                    <a:lnTo>
                      <a:pt x="131" y="5"/>
                    </a:lnTo>
                    <a:lnTo>
                      <a:pt x="131" y="8"/>
                    </a:lnTo>
                    <a:cubicBezTo>
                      <a:pt x="132" y="7"/>
                      <a:pt x="132" y="6"/>
                      <a:pt x="133" y="6"/>
                    </a:cubicBezTo>
                    <a:cubicBezTo>
                      <a:pt x="133" y="5"/>
                      <a:pt x="134" y="5"/>
                      <a:pt x="135" y="5"/>
                    </a:cubicBezTo>
                    <a:cubicBezTo>
                      <a:pt x="135" y="5"/>
                      <a:pt x="135" y="5"/>
                      <a:pt x="135" y="5"/>
                    </a:cubicBezTo>
                    <a:cubicBezTo>
                      <a:pt x="136" y="5"/>
                      <a:pt x="136" y="5"/>
                      <a:pt x="136" y="5"/>
                    </a:cubicBezTo>
                    <a:lnTo>
                      <a:pt x="135" y="9"/>
                    </a:lnTo>
                    <a:cubicBezTo>
                      <a:pt x="135" y="9"/>
                      <a:pt x="135" y="9"/>
                      <a:pt x="135" y="9"/>
                    </a:cubicBezTo>
                    <a:cubicBezTo>
                      <a:pt x="135" y="9"/>
                      <a:pt x="135" y="9"/>
                      <a:pt x="134" y="9"/>
                    </a:cubicBezTo>
                    <a:cubicBezTo>
                      <a:pt x="133" y="9"/>
                      <a:pt x="132" y="9"/>
                      <a:pt x="132" y="9"/>
                    </a:cubicBezTo>
                    <a:cubicBezTo>
                      <a:pt x="131" y="10"/>
                      <a:pt x="131" y="10"/>
                      <a:pt x="130" y="11"/>
                    </a:cubicBezTo>
                    <a:cubicBezTo>
                      <a:pt x="130" y="11"/>
                      <a:pt x="130" y="11"/>
                      <a:pt x="130" y="11"/>
                    </a:cubicBezTo>
                    <a:cubicBezTo>
                      <a:pt x="130" y="11"/>
                      <a:pt x="130" y="12"/>
                      <a:pt x="130" y="12"/>
                    </a:cubicBezTo>
                    <a:lnTo>
                      <a:pt x="129" y="18"/>
                    </a:lnTo>
                    <a:lnTo>
                      <a:pt x="125" y="18"/>
                    </a:lnTo>
                    <a:close/>
                    <a:moveTo>
                      <a:pt x="116" y="11"/>
                    </a:moveTo>
                    <a:lnTo>
                      <a:pt x="116" y="11"/>
                    </a:lnTo>
                    <a:lnTo>
                      <a:pt x="121" y="11"/>
                    </a:lnTo>
                    <a:cubicBezTo>
                      <a:pt x="121" y="11"/>
                      <a:pt x="121" y="10"/>
                      <a:pt x="121" y="10"/>
                    </a:cubicBezTo>
                    <a:cubicBezTo>
                      <a:pt x="121" y="9"/>
                      <a:pt x="121" y="9"/>
                      <a:pt x="121" y="8"/>
                    </a:cubicBezTo>
                    <a:cubicBezTo>
                      <a:pt x="120" y="8"/>
                      <a:pt x="120" y="8"/>
                      <a:pt x="119" y="8"/>
                    </a:cubicBezTo>
                    <a:cubicBezTo>
                      <a:pt x="118" y="8"/>
                      <a:pt x="118" y="8"/>
                      <a:pt x="117" y="9"/>
                    </a:cubicBezTo>
                    <a:cubicBezTo>
                      <a:pt x="117" y="9"/>
                      <a:pt x="116" y="10"/>
                      <a:pt x="116" y="11"/>
                    </a:cubicBezTo>
                    <a:close/>
                    <a:moveTo>
                      <a:pt x="120" y="15"/>
                    </a:moveTo>
                    <a:lnTo>
                      <a:pt x="120" y="15"/>
                    </a:lnTo>
                    <a:lnTo>
                      <a:pt x="124" y="15"/>
                    </a:lnTo>
                    <a:cubicBezTo>
                      <a:pt x="123" y="16"/>
                      <a:pt x="123" y="17"/>
                      <a:pt x="122" y="17"/>
                    </a:cubicBezTo>
                    <a:cubicBezTo>
                      <a:pt x="121" y="18"/>
                      <a:pt x="120" y="18"/>
                      <a:pt x="119" y="18"/>
                    </a:cubicBezTo>
                    <a:cubicBezTo>
                      <a:pt x="119" y="19"/>
                      <a:pt x="119" y="19"/>
                      <a:pt x="118" y="19"/>
                    </a:cubicBezTo>
                    <a:cubicBezTo>
                      <a:pt x="118" y="19"/>
                      <a:pt x="118" y="19"/>
                      <a:pt x="117" y="19"/>
                    </a:cubicBezTo>
                    <a:cubicBezTo>
                      <a:pt x="116" y="19"/>
                      <a:pt x="114" y="18"/>
                      <a:pt x="113" y="18"/>
                    </a:cubicBezTo>
                    <a:cubicBezTo>
                      <a:pt x="112" y="17"/>
                      <a:pt x="112" y="16"/>
                      <a:pt x="112" y="14"/>
                    </a:cubicBezTo>
                    <a:cubicBezTo>
                      <a:pt x="112" y="14"/>
                      <a:pt x="112" y="13"/>
                      <a:pt x="112" y="13"/>
                    </a:cubicBezTo>
                    <a:cubicBezTo>
                      <a:pt x="112" y="13"/>
                      <a:pt x="112" y="12"/>
                      <a:pt x="112" y="12"/>
                    </a:cubicBezTo>
                    <a:cubicBezTo>
                      <a:pt x="112" y="11"/>
                      <a:pt x="112" y="11"/>
                      <a:pt x="113" y="10"/>
                    </a:cubicBezTo>
                    <a:cubicBezTo>
                      <a:pt x="113" y="10"/>
                      <a:pt x="113" y="9"/>
                      <a:pt x="113" y="9"/>
                    </a:cubicBezTo>
                    <a:cubicBezTo>
                      <a:pt x="114" y="8"/>
                      <a:pt x="115" y="7"/>
                      <a:pt x="116" y="6"/>
                    </a:cubicBezTo>
                    <a:cubicBezTo>
                      <a:pt x="117" y="5"/>
                      <a:pt x="118" y="5"/>
                      <a:pt x="120" y="5"/>
                    </a:cubicBezTo>
                    <a:cubicBezTo>
                      <a:pt x="120" y="5"/>
                      <a:pt x="120" y="5"/>
                      <a:pt x="120" y="5"/>
                    </a:cubicBezTo>
                    <a:cubicBezTo>
                      <a:pt x="121" y="5"/>
                      <a:pt x="121" y="5"/>
                      <a:pt x="121" y="5"/>
                    </a:cubicBezTo>
                    <a:cubicBezTo>
                      <a:pt x="122" y="5"/>
                      <a:pt x="123" y="6"/>
                      <a:pt x="124" y="6"/>
                    </a:cubicBezTo>
                    <a:cubicBezTo>
                      <a:pt x="124" y="7"/>
                      <a:pt x="125" y="8"/>
                      <a:pt x="125" y="10"/>
                    </a:cubicBezTo>
                    <a:cubicBezTo>
                      <a:pt x="125" y="10"/>
                      <a:pt x="125" y="11"/>
                      <a:pt x="125" y="11"/>
                    </a:cubicBezTo>
                    <a:cubicBezTo>
                      <a:pt x="125" y="11"/>
                      <a:pt x="125" y="12"/>
                      <a:pt x="124" y="12"/>
                    </a:cubicBezTo>
                    <a:lnTo>
                      <a:pt x="124" y="13"/>
                    </a:lnTo>
                    <a:lnTo>
                      <a:pt x="115" y="13"/>
                    </a:lnTo>
                    <a:cubicBezTo>
                      <a:pt x="115" y="13"/>
                      <a:pt x="115" y="13"/>
                      <a:pt x="115" y="13"/>
                    </a:cubicBezTo>
                    <a:cubicBezTo>
                      <a:pt x="115" y="13"/>
                      <a:pt x="115" y="14"/>
                      <a:pt x="115" y="14"/>
                    </a:cubicBezTo>
                    <a:cubicBezTo>
                      <a:pt x="115" y="14"/>
                      <a:pt x="115" y="14"/>
                      <a:pt x="115" y="14"/>
                    </a:cubicBezTo>
                    <a:cubicBezTo>
                      <a:pt x="115" y="14"/>
                      <a:pt x="115" y="14"/>
                      <a:pt x="115" y="14"/>
                    </a:cubicBezTo>
                    <a:cubicBezTo>
                      <a:pt x="115" y="15"/>
                      <a:pt x="116" y="15"/>
                      <a:pt x="116" y="15"/>
                    </a:cubicBezTo>
                    <a:cubicBezTo>
                      <a:pt x="116" y="16"/>
                      <a:pt x="117" y="16"/>
                      <a:pt x="118" y="16"/>
                    </a:cubicBezTo>
                    <a:cubicBezTo>
                      <a:pt x="118" y="16"/>
                      <a:pt x="118" y="16"/>
                      <a:pt x="118" y="16"/>
                    </a:cubicBezTo>
                    <a:cubicBezTo>
                      <a:pt x="119" y="16"/>
                      <a:pt x="119" y="16"/>
                      <a:pt x="119" y="16"/>
                    </a:cubicBezTo>
                    <a:cubicBezTo>
                      <a:pt x="120" y="15"/>
                      <a:pt x="120" y="15"/>
                      <a:pt x="120" y="15"/>
                    </a:cubicBezTo>
                    <a:close/>
                    <a:moveTo>
                      <a:pt x="96" y="13"/>
                    </a:moveTo>
                    <a:lnTo>
                      <a:pt x="96" y="13"/>
                    </a:lnTo>
                    <a:lnTo>
                      <a:pt x="99" y="13"/>
                    </a:lnTo>
                    <a:cubicBezTo>
                      <a:pt x="99" y="13"/>
                      <a:pt x="99" y="13"/>
                      <a:pt x="99" y="13"/>
                    </a:cubicBezTo>
                    <a:cubicBezTo>
                      <a:pt x="99" y="13"/>
                      <a:pt x="99" y="13"/>
                      <a:pt x="99" y="13"/>
                    </a:cubicBezTo>
                    <a:cubicBezTo>
                      <a:pt x="99" y="13"/>
                      <a:pt x="99" y="14"/>
                      <a:pt x="99" y="14"/>
                    </a:cubicBezTo>
                    <a:cubicBezTo>
                      <a:pt x="99" y="14"/>
                      <a:pt x="99" y="14"/>
                      <a:pt x="99" y="14"/>
                    </a:cubicBezTo>
                    <a:cubicBezTo>
                      <a:pt x="99" y="14"/>
                      <a:pt x="99" y="14"/>
                      <a:pt x="99" y="14"/>
                    </a:cubicBezTo>
                    <a:cubicBezTo>
                      <a:pt x="100" y="15"/>
                      <a:pt x="100" y="15"/>
                      <a:pt x="100" y="15"/>
                    </a:cubicBezTo>
                    <a:cubicBezTo>
                      <a:pt x="101" y="16"/>
                      <a:pt x="101" y="16"/>
                      <a:pt x="103" y="16"/>
                    </a:cubicBezTo>
                    <a:cubicBezTo>
                      <a:pt x="103" y="16"/>
                      <a:pt x="103" y="16"/>
                      <a:pt x="103" y="16"/>
                    </a:cubicBezTo>
                    <a:cubicBezTo>
                      <a:pt x="103" y="16"/>
                      <a:pt x="103" y="16"/>
                      <a:pt x="103" y="16"/>
                    </a:cubicBezTo>
                    <a:cubicBezTo>
                      <a:pt x="104" y="16"/>
                      <a:pt x="105" y="16"/>
                      <a:pt x="105" y="15"/>
                    </a:cubicBezTo>
                    <a:cubicBezTo>
                      <a:pt x="106" y="15"/>
                      <a:pt x="107" y="14"/>
                      <a:pt x="107" y="14"/>
                    </a:cubicBezTo>
                    <a:cubicBezTo>
                      <a:pt x="107" y="14"/>
                      <a:pt x="107" y="13"/>
                      <a:pt x="107" y="13"/>
                    </a:cubicBezTo>
                    <a:cubicBezTo>
                      <a:pt x="107" y="13"/>
                      <a:pt x="107" y="13"/>
                      <a:pt x="107" y="13"/>
                    </a:cubicBezTo>
                    <a:cubicBezTo>
                      <a:pt x="107" y="13"/>
                      <a:pt x="106" y="12"/>
                      <a:pt x="106" y="12"/>
                    </a:cubicBezTo>
                    <a:cubicBezTo>
                      <a:pt x="106" y="12"/>
                      <a:pt x="105" y="12"/>
                      <a:pt x="104" y="11"/>
                    </a:cubicBezTo>
                    <a:cubicBezTo>
                      <a:pt x="104" y="11"/>
                      <a:pt x="104" y="11"/>
                      <a:pt x="104" y="11"/>
                    </a:cubicBezTo>
                    <a:cubicBezTo>
                      <a:pt x="104" y="11"/>
                      <a:pt x="104" y="11"/>
                      <a:pt x="104" y="11"/>
                    </a:cubicBezTo>
                    <a:lnTo>
                      <a:pt x="102" y="11"/>
                    </a:lnTo>
                    <a:cubicBezTo>
                      <a:pt x="102" y="11"/>
                      <a:pt x="102" y="11"/>
                      <a:pt x="102" y="11"/>
                    </a:cubicBezTo>
                    <a:cubicBezTo>
                      <a:pt x="102" y="11"/>
                      <a:pt x="102" y="11"/>
                      <a:pt x="102" y="11"/>
                    </a:cubicBezTo>
                    <a:cubicBezTo>
                      <a:pt x="101" y="11"/>
                      <a:pt x="100" y="10"/>
                      <a:pt x="99" y="10"/>
                    </a:cubicBezTo>
                    <a:cubicBezTo>
                      <a:pt x="98" y="9"/>
                      <a:pt x="98" y="8"/>
                      <a:pt x="98" y="7"/>
                    </a:cubicBezTo>
                    <a:cubicBezTo>
                      <a:pt x="98" y="7"/>
                      <a:pt x="98" y="7"/>
                      <a:pt x="98" y="6"/>
                    </a:cubicBezTo>
                    <a:cubicBezTo>
                      <a:pt x="98" y="6"/>
                      <a:pt x="98" y="6"/>
                      <a:pt x="98" y="6"/>
                    </a:cubicBezTo>
                    <a:cubicBezTo>
                      <a:pt x="98" y="5"/>
                      <a:pt x="98" y="5"/>
                      <a:pt x="98" y="5"/>
                    </a:cubicBezTo>
                    <a:cubicBezTo>
                      <a:pt x="98" y="4"/>
                      <a:pt x="98" y="4"/>
                      <a:pt x="99" y="4"/>
                    </a:cubicBezTo>
                    <a:cubicBezTo>
                      <a:pt x="99" y="3"/>
                      <a:pt x="100" y="2"/>
                      <a:pt x="101" y="1"/>
                    </a:cubicBezTo>
                    <a:cubicBezTo>
                      <a:pt x="102" y="1"/>
                      <a:pt x="104" y="0"/>
                      <a:pt x="106" y="0"/>
                    </a:cubicBezTo>
                    <a:cubicBezTo>
                      <a:pt x="108" y="0"/>
                      <a:pt x="109" y="1"/>
                      <a:pt x="110" y="1"/>
                    </a:cubicBezTo>
                    <a:cubicBezTo>
                      <a:pt x="111" y="2"/>
                      <a:pt x="111" y="3"/>
                      <a:pt x="111" y="4"/>
                    </a:cubicBezTo>
                    <a:cubicBezTo>
                      <a:pt x="111" y="4"/>
                      <a:pt x="111" y="4"/>
                      <a:pt x="111" y="4"/>
                    </a:cubicBezTo>
                    <a:cubicBezTo>
                      <a:pt x="111" y="5"/>
                      <a:pt x="111" y="5"/>
                      <a:pt x="111" y="5"/>
                    </a:cubicBezTo>
                    <a:cubicBezTo>
                      <a:pt x="111" y="5"/>
                      <a:pt x="111" y="5"/>
                      <a:pt x="111" y="6"/>
                    </a:cubicBezTo>
                    <a:cubicBezTo>
                      <a:pt x="111" y="6"/>
                      <a:pt x="111" y="6"/>
                      <a:pt x="111" y="6"/>
                    </a:cubicBezTo>
                    <a:lnTo>
                      <a:pt x="108" y="6"/>
                    </a:lnTo>
                    <a:cubicBezTo>
                      <a:pt x="108" y="6"/>
                      <a:pt x="108" y="6"/>
                      <a:pt x="108" y="6"/>
                    </a:cubicBezTo>
                    <a:cubicBezTo>
                      <a:pt x="108" y="6"/>
                      <a:pt x="108" y="5"/>
                      <a:pt x="108" y="5"/>
                    </a:cubicBezTo>
                    <a:cubicBezTo>
                      <a:pt x="108" y="5"/>
                      <a:pt x="108" y="5"/>
                      <a:pt x="108" y="5"/>
                    </a:cubicBezTo>
                    <a:cubicBezTo>
                      <a:pt x="108" y="5"/>
                      <a:pt x="107" y="4"/>
                      <a:pt x="107" y="4"/>
                    </a:cubicBezTo>
                    <a:cubicBezTo>
                      <a:pt x="106" y="4"/>
                      <a:pt x="106" y="3"/>
                      <a:pt x="105" y="3"/>
                    </a:cubicBezTo>
                    <a:cubicBezTo>
                      <a:pt x="105" y="3"/>
                      <a:pt x="104" y="3"/>
                      <a:pt x="104" y="3"/>
                    </a:cubicBezTo>
                    <a:cubicBezTo>
                      <a:pt x="104" y="3"/>
                      <a:pt x="104" y="3"/>
                      <a:pt x="104" y="3"/>
                    </a:cubicBezTo>
                    <a:cubicBezTo>
                      <a:pt x="103" y="4"/>
                      <a:pt x="103" y="4"/>
                      <a:pt x="102" y="4"/>
                    </a:cubicBezTo>
                    <a:cubicBezTo>
                      <a:pt x="102" y="4"/>
                      <a:pt x="101" y="5"/>
                      <a:pt x="101" y="6"/>
                    </a:cubicBezTo>
                    <a:cubicBezTo>
                      <a:pt x="101" y="6"/>
                      <a:pt x="101" y="6"/>
                      <a:pt x="101" y="6"/>
                    </a:cubicBezTo>
                    <a:cubicBezTo>
                      <a:pt x="101" y="6"/>
                      <a:pt x="101" y="7"/>
                      <a:pt x="101" y="7"/>
                    </a:cubicBezTo>
                    <a:cubicBezTo>
                      <a:pt x="102" y="7"/>
                      <a:pt x="102" y="7"/>
                      <a:pt x="102" y="7"/>
                    </a:cubicBezTo>
                    <a:cubicBezTo>
                      <a:pt x="102" y="7"/>
                      <a:pt x="102" y="7"/>
                      <a:pt x="102" y="7"/>
                    </a:cubicBezTo>
                    <a:cubicBezTo>
                      <a:pt x="102" y="7"/>
                      <a:pt x="103" y="7"/>
                      <a:pt x="103" y="7"/>
                    </a:cubicBezTo>
                    <a:lnTo>
                      <a:pt x="107" y="8"/>
                    </a:lnTo>
                    <a:cubicBezTo>
                      <a:pt x="108" y="9"/>
                      <a:pt x="109" y="9"/>
                      <a:pt x="109" y="10"/>
                    </a:cubicBezTo>
                    <a:cubicBezTo>
                      <a:pt x="110" y="10"/>
                      <a:pt x="110" y="11"/>
                      <a:pt x="110" y="12"/>
                    </a:cubicBezTo>
                    <a:cubicBezTo>
                      <a:pt x="110" y="12"/>
                      <a:pt x="110" y="12"/>
                      <a:pt x="110" y="13"/>
                    </a:cubicBezTo>
                    <a:cubicBezTo>
                      <a:pt x="110" y="13"/>
                      <a:pt x="110" y="13"/>
                      <a:pt x="110" y="13"/>
                    </a:cubicBezTo>
                    <a:cubicBezTo>
                      <a:pt x="110" y="15"/>
                      <a:pt x="109" y="16"/>
                      <a:pt x="109" y="16"/>
                    </a:cubicBezTo>
                    <a:cubicBezTo>
                      <a:pt x="108" y="17"/>
                      <a:pt x="107" y="18"/>
                      <a:pt x="106" y="18"/>
                    </a:cubicBezTo>
                    <a:cubicBezTo>
                      <a:pt x="105" y="18"/>
                      <a:pt x="105" y="19"/>
                      <a:pt x="104" y="19"/>
                    </a:cubicBezTo>
                    <a:cubicBezTo>
                      <a:pt x="103" y="19"/>
                      <a:pt x="103" y="19"/>
                      <a:pt x="102" y="19"/>
                    </a:cubicBezTo>
                    <a:cubicBezTo>
                      <a:pt x="100" y="19"/>
                      <a:pt x="98" y="19"/>
                      <a:pt x="97" y="18"/>
                    </a:cubicBezTo>
                    <a:cubicBezTo>
                      <a:pt x="96" y="17"/>
                      <a:pt x="96" y="16"/>
                      <a:pt x="96" y="15"/>
                    </a:cubicBezTo>
                    <a:cubicBezTo>
                      <a:pt x="96" y="15"/>
                      <a:pt x="96" y="15"/>
                      <a:pt x="96" y="15"/>
                    </a:cubicBezTo>
                    <a:cubicBezTo>
                      <a:pt x="96" y="15"/>
                      <a:pt x="96" y="14"/>
                      <a:pt x="96" y="14"/>
                    </a:cubicBezTo>
                    <a:cubicBezTo>
                      <a:pt x="96" y="14"/>
                      <a:pt x="96" y="14"/>
                      <a:pt x="96" y="14"/>
                    </a:cubicBezTo>
                    <a:cubicBezTo>
                      <a:pt x="96" y="13"/>
                      <a:pt x="96" y="13"/>
                      <a:pt x="96" y="13"/>
                    </a:cubicBezTo>
                    <a:close/>
                    <a:moveTo>
                      <a:pt x="81" y="12"/>
                    </a:moveTo>
                    <a:lnTo>
                      <a:pt x="81" y="12"/>
                    </a:lnTo>
                    <a:cubicBezTo>
                      <a:pt x="81" y="12"/>
                      <a:pt x="81" y="12"/>
                      <a:pt x="81" y="12"/>
                    </a:cubicBezTo>
                    <a:cubicBezTo>
                      <a:pt x="81" y="13"/>
                      <a:pt x="81" y="13"/>
                      <a:pt x="81" y="13"/>
                    </a:cubicBezTo>
                    <a:cubicBezTo>
                      <a:pt x="80" y="14"/>
                      <a:pt x="80" y="14"/>
                      <a:pt x="79" y="15"/>
                    </a:cubicBezTo>
                    <a:cubicBezTo>
                      <a:pt x="79" y="16"/>
                      <a:pt x="78" y="16"/>
                      <a:pt x="77" y="16"/>
                    </a:cubicBezTo>
                    <a:cubicBezTo>
                      <a:pt x="76" y="16"/>
                      <a:pt x="75" y="16"/>
                      <a:pt x="75" y="15"/>
                    </a:cubicBezTo>
                    <a:cubicBezTo>
                      <a:pt x="75" y="15"/>
                      <a:pt x="75" y="14"/>
                      <a:pt x="75" y="13"/>
                    </a:cubicBezTo>
                    <a:cubicBezTo>
                      <a:pt x="75" y="13"/>
                      <a:pt x="75" y="13"/>
                      <a:pt x="75" y="13"/>
                    </a:cubicBezTo>
                    <a:cubicBezTo>
                      <a:pt x="75" y="12"/>
                      <a:pt x="75" y="12"/>
                      <a:pt x="75" y="12"/>
                    </a:cubicBezTo>
                    <a:cubicBezTo>
                      <a:pt x="75" y="12"/>
                      <a:pt x="75" y="12"/>
                      <a:pt x="75" y="11"/>
                    </a:cubicBezTo>
                    <a:cubicBezTo>
                      <a:pt x="75" y="11"/>
                      <a:pt x="75" y="11"/>
                      <a:pt x="75" y="11"/>
                    </a:cubicBezTo>
                    <a:cubicBezTo>
                      <a:pt x="75" y="10"/>
                      <a:pt x="76" y="9"/>
                      <a:pt x="76" y="9"/>
                    </a:cubicBezTo>
                    <a:cubicBezTo>
                      <a:pt x="77" y="8"/>
                      <a:pt x="78" y="8"/>
                      <a:pt x="79" y="8"/>
                    </a:cubicBezTo>
                    <a:cubicBezTo>
                      <a:pt x="80" y="8"/>
                      <a:pt x="80" y="8"/>
                      <a:pt x="81" y="9"/>
                    </a:cubicBezTo>
                    <a:cubicBezTo>
                      <a:pt x="81" y="9"/>
                      <a:pt x="81" y="10"/>
                      <a:pt x="81" y="11"/>
                    </a:cubicBezTo>
                    <a:cubicBezTo>
                      <a:pt x="81" y="11"/>
                      <a:pt x="81" y="11"/>
                      <a:pt x="81" y="11"/>
                    </a:cubicBezTo>
                    <a:cubicBezTo>
                      <a:pt x="81" y="11"/>
                      <a:pt x="81" y="11"/>
                      <a:pt x="81" y="11"/>
                    </a:cubicBezTo>
                    <a:cubicBezTo>
                      <a:pt x="81" y="12"/>
                      <a:pt x="81" y="12"/>
                      <a:pt x="81" y="12"/>
                    </a:cubicBezTo>
                    <a:close/>
                    <a:moveTo>
                      <a:pt x="85" y="12"/>
                    </a:moveTo>
                    <a:lnTo>
                      <a:pt x="85" y="12"/>
                    </a:lnTo>
                    <a:cubicBezTo>
                      <a:pt x="85" y="12"/>
                      <a:pt x="85" y="11"/>
                      <a:pt x="85" y="11"/>
                    </a:cubicBezTo>
                    <a:cubicBezTo>
                      <a:pt x="85" y="11"/>
                      <a:pt x="85" y="10"/>
                      <a:pt x="85" y="10"/>
                    </a:cubicBezTo>
                    <a:cubicBezTo>
                      <a:pt x="85" y="8"/>
                      <a:pt x="84" y="7"/>
                      <a:pt x="83" y="6"/>
                    </a:cubicBezTo>
                    <a:cubicBezTo>
                      <a:pt x="82" y="5"/>
                      <a:pt x="81" y="5"/>
                      <a:pt x="79" y="5"/>
                    </a:cubicBezTo>
                    <a:cubicBezTo>
                      <a:pt x="79" y="5"/>
                      <a:pt x="79" y="5"/>
                      <a:pt x="79" y="5"/>
                    </a:cubicBezTo>
                    <a:cubicBezTo>
                      <a:pt x="77" y="5"/>
                      <a:pt x="76" y="6"/>
                      <a:pt x="74" y="7"/>
                    </a:cubicBezTo>
                    <a:cubicBezTo>
                      <a:pt x="73" y="8"/>
                      <a:pt x="72" y="10"/>
                      <a:pt x="71" y="12"/>
                    </a:cubicBezTo>
                    <a:cubicBezTo>
                      <a:pt x="71" y="12"/>
                      <a:pt x="71" y="13"/>
                      <a:pt x="71" y="13"/>
                    </a:cubicBezTo>
                    <a:cubicBezTo>
                      <a:pt x="71" y="13"/>
                      <a:pt x="71" y="14"/>
                      <a:pt x="71" y="14"/>
                    </a:cubicBezTo>
                    <a:cubicBezTo>
                      <a:pt x="71" y="16"/>
                      <a:pt x="71" y="17"/>
                      <a:pt x="73" y="18"/>
                    </a:cubicBezTo>
                    <a:cubicBezTo>
                      <a:pt x="74" y="18"/>
                      <a:pt x="75" y="19"/>
                      <a:pt x="76" y="19"/>
                    </a:cubicBezTo>
                    <a:lnTo>
                      <a:pt x="77" y="19"/>
                    </a:lnTo>
                    <a:cubicBezTo>
                      <a:pt x="77" y="19"/>
                      <a:pt x="77" y="19"/>
                      <a:pt x="77" y="19"/>
                    </a:cubicBezTo>
                    <a:cubicBezTo>
                      <a:pt x="79" y="19"/>
                      <a:pt x="80" y="18"/>
                      <a:pt x="82" y="17"/>
                    </a:cubicBezTo>
                    <a:cubicBezTo>
                      <a:pt x="83" y="16"/>
                      <a:pt x="84" y="14"/>
                      <a:pt x="85" y="12"/>
                    </a:cubicBezTo>
                    <a:close/>
                    <a:moveTo>
                      <a:pt x="60" y="12"/>
                    </a:moveTo>
                    <a:lnTo>
                      <a:pt x="60" y="12"/>
                    </a:lnTo>
                    <a:cubicBezTo>
                      <a:pt x="60" y="12"/>
                      <a:pt x="60" y="12"/>
                      <a:pt x="60" y="13"/>
                    </a:cubicBezTo>
                    <a:cubicBezTo>
                      <a:pt x="60" y="13"/>
                      <a:pt x="60" y="13"/>
                      <a:pt x="60" y="13"/>
                    </a:cubicBezTo>
                    <a:cubicBezTo>
                      <a:pt x="60" y="14"/>
                      <a:pt x="60" y="15"/>
                      <a:pt x="60" y="15"/>
                    </a:cubicBezTo>
                    <a:cubicBezTo>
                      <a:pt x="60" y="16"/>
                      <a:pt x="61" y="16"/>
                      <a:pt x="62" y="16"/>
                    </a:cubicBezTo>
                    <a:cubicBezTo>
                      <a:pt x="63" y="16"/>
                      <a:pt x="64" y="16"/>
                      <a:pt x="64" y="15"/>
                    </a:cubicBezTo>
                    <a:cubicBezTo>
                      <a:pt x="65" y="14"/>
                      <a:pt x="65" y="13"/>
                      <a:pt x="65" y="12"/>
                    </a:cubicBezTo>
                    <a:cubicBezTo>
                      <a:pt x="65" y="12"/>
                      <a:pt x="66" y="12"/>
                      <a:pt x="66" y="12"/>
                    </a:cubicBezTo>
                    <a:cubicBezTo>
                      <a:pt x="66" y="12"/>
                      <a:pt x="66" y="12"/>
                      <a:pt x="66" y="12"/>
                    </a:cubicBezTo>
                    <a:cubicBezTo>
                      <a:pt x="66" y="12"/>
                      <a:pt x="66" y="11"/>
                      <a:pt x="66" y="11"/>
                    </a:cubicBezTo>
                    <a:cubicBezTo>
                      <a:pt x="66" y="11"/>
                      <a:pt x="66" y="11"/>
                      <a:pt x="66" y="11"/>
                    </a:cubicBezTo>
                    <a:cubicBezTo>
                      <a:pt x="66" y="10"/>
                      <a:pt x="66" y="9"/>
                      <a:pt x="65" y="9"/>
                    </a:cubicBezTo>
                    <a:cubicBezTo>
                      <a:pt x="65" y="8"/>
                      <a:pt x="64" y="8"/>
                      <a:pt x="63" y="8"/>
                    </a:cubicBezTo>
                    <a:cubicBezTo>
                      <a:pt x="62" y="8"/>
                      <a:pt x="61" y="8"/>
                      <a:pt x="61" y="9"/>
                    </a:cubicBezTo>
                    <a:cubicBezTo>
                      <a:pt x="60" y="10"/>
                      <a:pt x="60" y="11"/>
                      <a:pt x="60" y="12"/>
                    </a:cubicBezTo>
                    <a:close/>
                    <a:moveTo>
                      <a:pt x="71" y="1"/>
                    </a:moveTo>
                    <a:lnTo>
                      <a:pt x="71" y="1"/>
                    </a:lnTo>
                    <a:lnTo>
                      <a:pt x="67" y="18"/>
                    </a:lnTo>
                    <a:lnTo>
                      <a:pt x="64" y="18"/>
                    </a:lnTo>
                    <a:lnTo>
                      <a:pt x="64" y="17"/>
                    </a:lnTo>
                    <a:cubicBezTo>
                      <a:pt x="64" y="17"/>
                      <a:pt x="63" y="18"/>
                      <a:pt x="63" y="18"/>
                    </a:cubicBezTo>
                    <a:cubicBezTo>
                      <a:pt x="63" y="18"/>
                      <a:pt x="62" y="19"/>
                      <a:pt x="61" y="19"/>
                    </a:cubicBezTo>
                    <a:cubicBezTo>
                      <a:pt x="61" y="19"/>
                      <a:pt x="61" y="19"/>
                      <a:pt x="61" y="19"/>
                    </a:cubicBezTo>
                    <a:cubicBezTo>
                      <a:pt x="61" y="19"/>
                      <a:pt x="60" y="19"/>
                      <a:pt x="60" y="19"/>
                    </a:cubicBezTo>
                    <a:cubicBezTo>
                      <a:pt x="59" y="19"/>
                      <a:pt x="58" y="18"/>
                      <a:pt x="57" y="17"/>
                    </a:cubicBezTo>
                    <a:cubicBezTo>
                      <a:pt x="56" y="16"/>
                      <a:pt x="56" y="15"/>
                      <a:pt x="56" y="14"/>
                    </a:cubicBezTo>
                    <a:cubicBezTo>
                      <a:pt x="56" y="14"/>
                      <a:pt x="56" y="13"/>
                      <a:pt x="56" y="13"/>
                    </a:cubicBezTo>
                    <a:cubicBezTo>
                      <a:pt x="56" y="13"/>
                      <a:pt x="56" y="12"/>
                      <a:pt x="56" y="12"/>
                    </a:cubicBezTo>
                    <a:cubicBezTo>
                      <a:pt x="57" y="10"/>
                      <a:pt x="57" y="8"/>
                      <a:pt x="59" y="7"/>
                    </a:cubicBezTo>
                    <a:cubicBezTo>
                      <a:pt x="60" y="6"/>
                      <a:pt x="61" y="5"/>
                      <a:pt x="62" y="5"/>
                    </a:cubicBezTo>
                    <a:lnTo>
                      <a:pt x="63" y="5"/>
                    </a:lnTo>
                    <a:cubicBezTo>
                      <a:pt x="63" y="5"/>
                      <a:pt x="63" y="5"/>
                      <a:pt x="63" y="5"/>
                    </a:cubicBezTo>
                    <a:cubicBezTo>
                      <a:pt x="64" y="5"/>
                      <a:pt x="65" y="5"/>
                      <a:pt x="65" y="5"/>
                    </a:cubicBezTo>
                    <a:cubicBezTo>
                      <a:pt x="65" y="6"/>
                      <a:pt x="66" y="6"/>
                      <a:pt x="66" y="6"/>
                    </a:cubicBezTo>
                    <a:cubicBezTo>
                      <a:pt x="66" y="7"/>
                      <a:pt x="66" y="7"/>
                      <a:pt x="66" y="7"/>
                    </a:cubicBezTo>
                    <a:cubicBezTo>
                      <a:pt x="66" y="7"/>
                      <a:pt x="66" y="7"/>
                      <a:pt x="66" y="7"/>
                    </a:cubicBezTo>
                    <a:lnTo>
                      <a:pt x="68" y="1"/>
                    </a:lnTo>
                    <a:lnTo>
                      <a:pt x="71" y="1"/>
                    </a:lnTo>
                    <a:close/>
                    <a:moveTo>
                      <a:pt x="50" y="14"/>
                    </a:moveTo>
                    <a:lnTo>
                      <a:pt x="50" y="14"/>
                    </a:lnTo>
                    <a:cubicBezTo>
                      <a:pt x="50" y="14"/>
                      <a:pt x="50" y="15"/>
                      <a:pt x="49" y="15"/>
                    </a:cubicBezTo>
                    <a:cubicBezTo>
                      <a:pt x="48" y="16"/>
                      <a:pt x="48" y="16"/>
                      <a:pt x="47" y="16"/>
                    </a:cubicBezTo>
                    <a:cubicBezTo>
                      <a:pt x="47" y="16"/>
                      <a:pt x="47" y="16"/>
                      <a:pt x="47" y="16"/>
                    </a:cubicBezTo>
                    <a:cubicBezTo>
                      <a:pt x="47" y="16"/>
                      <a:pt x="47" y="16"/>
                      <a:pt x="46" y="16"/>
                    </a:cubicBezTo>
                    <a:cubicBezTo>
                      <a:pt x="46" y="16"/>
                      <a:pt x="46" y="16"/>
                      <a:pt x="46" y="16"/>
                    </a:cubicBezTo>
                    <a:cubicBezTo>
                      <a:pt x="46" y="16"/>
                      <a:pt x="46" y="16"/>
                      <a:pt x="46" y="16"/>
                    </a:cubicBezTo>
                    <a:cubicBezTo>
                      <a:pt x="46" y="16"/>
                      <a:pt x="46" y="16"/>
                      <a:pt x="45" y="16"/>
                    </a:cubicBezTo>
                    <a:cubicBezTo>
                      <a:pt x="45" y="16"/>
                      <a:pt x="45" y="16"/>
                      <a:pt x="45" y="15"/>
                    </a:cubicBezTo>
                    <a:cubicBezTo>
                      <a:pt x="45" y="15"/>
                      <a:pt x="45" y="15"/>
                      <a:pt x="45" y="15"/>
                    </a:cubicBezTo>
                    <a:cubicBezTo>
                      <a:pt x="45" y="15"/>
                      <a:pt x="45" y="15"/>
                      <a:pt x="45" y="15"/>
                    </a:cubicBezTo>
                    <a:cubicBezTo>
                      <a:pt x="45" y="14"/>
                      <a:pt x="46" y="14"/>
                      <a:pt x="46" y="13"/>
                    </a:cubicBezTo>
                    <a:cubicBezTo>
                      <a:pt x="47" y="13"/>
                      <a:pt x="47" y="13"/>
                      <a:pt x="48" y="13"/>
                    </a:cubicBezTo>
                    <a:cubicBezTo>
                      <a:pt x="49" y="13"/>
                      <a:pt x="49" y="13"/>
                      <a:pt x="50" y="12"/>
                    </a:cubicBezTo>
                    <a:cubicBezTo>
                      <a:pt x="50" y="12"/>
                      <a:pt x="50" y="12"/>
                      <a:pt x="50" y="12"/>
                    </a:cubicBezTo>
                    <a:lnTo>
                      <a:pt x="50" y="14"/>
                    </a:lnTo>
                    <a:close/>
                    <a:moveTo>
                      <a:pt x="54" y="9"/>
                    </a:moveTo>
                    <a:lnTo>
                      <a:pt x="54" y="9"/>
                    </a:lnTo>
                    <a:cubicBezTo>
                      <a:pt x="54" y="9"/>
                      <a:pt x="55" y="9"/>
                      <a:pt x="55" y="8"/>
                    </a:cubicBezTo>
                    <a:cubicBezTo>
                      <a:pt x="55" y="8"/>
                      <a:pt x="55" y="8"/>
                      <a:pt x="55" y="8"/>
                    </a:cubicBezTo>
                    <a:cubicBezTo>
                      <a:pt x="55" y="7"/>
                      <a:pt x="54" y="6"/>
                      <a:pt x="54" y="6"/>
                    </a:cubicBezTo>
                    <a:cubicBezTo>
                      <a:pt x="53" y="6"/>
                      <a:pt x="52" y="5"/>
                      <a:pt x="52" y="5"/>
                    </a:cubicBezTo>
                    <a:cubicBezTo>
                      <a:pt x="51" y="5"/>
                      <a:pt x="51" y="5"/>
                      <a:pt x="51" y="5"/>
                    </a:cubicBezTo>
                    <a:cubicBezTo>
                      <a:pt x="51" y="5"/>
                      <a:pt x="50" y="5"/>
                      <a:pt x="50" y="5"/>
                    </a:cubicBezTo>
                    <a:cubicBezTo>
                      <a:pt x="50" y="5"/>
                      <a:pt x="50" y="5"/>
                      <a:pt x="50" y="5"/>
                    </a:cubicBezTo>
                    <a:lnTo>
                      <a:pt x="49" y="5"/>
                    </a:lnTo>
                    <a:cubicBezTo>
                      <a:pt x="48" y="5"/>
                      <a:pt x="47" y="5"/>
                      <a:pt x="46" y="6"/>
                    </a:cubicBezTo>
                    <a:cubicBezTo>
                      <a:pt x="45" y="7"/>
                      <a:pt x="44" y="8"/>
                      <a:pt x="43" y="10"/>
                    </a:cubicBezTo>
                    <a:lnTo>
                      <a:pt x="47" y="10"/>
                    </a:lnTo>
                    <a:cubicBezTo>
                      <a:pt x="47" y="10"/>
                      <a:pt x="47" y="9"/>
                      <a:pt x="47" y="9"/>
                    </a:cubicBezTo>
                    <a:cubicBezTo>
                      <a:pt x="47" y="9"/>
                      <a:pt x="47" y="9"/>
                      <a:pt x="47" y="9"/>
                    </a:cubicBezTo>
                    <a:cubicBezTo>
                      <a:pt x="47" y="9"/>
                      <a:pt x="47" y="8"/>
                      <a:pt x="48" y="8"/>
                    </a:cubicBezTo>
                    <a:cubicBezTo>
                      <a:pt x="48" y="8"/>
                      <a:pt x="48" y="8"/>
                      <a:pt x="49" y="8"/>
                    </a:cubicBezTo>
                    <a:cubicBezTo>
                      <a:pt x="49" y="8"/>
                      <a:pt x="50" y="8"/>
                      <a:pt x="50" y="8"/>
                    </a:cubicBezTo>
                    <a:cubicBezTo>
                      <a:pt x="50" y="8"/>
                      <a:pt x="50" y="8"/>
                      <a:pt x="51" y="8"/>
                    </a:cubicBezTo>
                    <a:cubicBezTo>
                      <a:pt x="51" y="8"/>
                      <a:pt x="51" y="9"/>
                      <a:pt x="51" y="9"/>
                    </a:cubicBezTo>
                    <a:cubicBezTo>
                      <a:pt x="51" y="9"/>
                      <a:pt x="51" y="9"/>
                      <a:pt x="51" y="9"/>
                    </a:cubicBezTo>
                    <a:cubicBezTo>
                      <a:pt x="51" y="9"/>
                      <a:pt x="51" y="9"/>
                      <a:pt x="51" y="9"/>
                    </a:cubicBezTo>
                    <a:cubicBezTo>
                      <a:pt x="51" y="10"/>
                      <a:pt x="51" y="10"/>
                      <a:pt x="51" y="10"/>
                    </a:cubicBezTo>
                    <a:cubicBezTo>
                      <a:pt x="50" y="10"/>
                      <a:pt x="50" y="10"/>
                      <a:pt x="50" y="10"/>
                    </a:cubicBezTo>
                    <a:cubicBezTo>
                      <a:pt x="50" y="10"/>
                      <a:pt x="50" y="10"/>
                      <a:pt x="50" y="10"/>
                    </a:cubicBezTo>
                    <a:cubicBezTo>
                      <a:pt x="50" y="10"/>
                      <a:pt x="50" y="10"/>
                      <a:pt x="50" y="10"/>
                    </a:cubicBezTo>
                    <a:lnTo>
                      <a:pt x="46" y="11"/>
                    </a:lnTo>
                    <a:cubicBezTo>
                      <a:pt x="45" y="11"/>
                      <a:pt x="44" y="11"/>
                      <a:pt x="43" y="12"/>
                    </a:cubicBezTo>
                    <a:cubicBezTo>
                      <a:pt x="43" y="13"/>
                      <a:pt x="42" y="14"/>
                      <a:pt x="42" y="15"/>
                    </a:cubicBezTo>
                    <a:cubicBezTo>
                      <a:pt x="42" y="15"/>
                      <a:pt x="42" y="15"/>
                      <a:pt x="42" y="15"/>
                    </a:cubicBezTo>
                    <a:cubicBezTo>
                      <a:pt x="42" y="16"/>
                      <a:pt x="42" y="16"/>
                      <a:pt x="42" y="16"/>
                    </a:cubicBezTo>
                    <a:cubicBezTo>
                      <a:pt x="42" y="17"/>
                      <a:pt x="42" y="18"/>
                      <a:pt x="43" y="18"/>
                    </a:cubicBezTo>
                    <a:cubicBezTo>
                      <a:pt x="43" y="19"/>
                      <a:pt x="44" y="19"/>
                      <a:pt x="45" y="19"/>
                    </a:cubicBezTo>
                    <a:cubicBezTo>
                      <a:pt x="46" y="19"/>
                      <a:pt x="47" y="19"/>
                      <a:pt x="47" y="18"/>
                    </a:cubicBezTo>
                    <a:cubicBezTo>
                      <a:pt x="48" y="18"/>
                      <a:pt x="48" y="18"/>
                      <a:pt x="49" y="17"/>
                    </a:cubicBezTo>
                    <a:cubicBezTo>
                      <a:pt x="49" y="17"/>
                      <a:pt x="49" y="17"/>
                      <a:pt x="49" y="17"/>
                    </a:cubicBezTo>
                    <a:cubicBezTo>
                      <a:pt x="49" y="17"/>
                      <a:pt x="49" y="17"/>
                      <a:pt x="49" y="17"/>
                    </a:cubicBezTo>
                    <a:cubicBezTo>
                      <a:pt x="49" y="17"/>
                      <a:pt x="49" y="17"/>
                      <a:pt x="49" y="17"/>
                    </a:cubicBezTo>
                    <a:cubicBezTo>
                      <a:pt x="49" y="17"/>
                      <a:pt x="49" y="18"/>
                      <a:pt x="49" y="18"/>
                    </a:cubicBezTo>
                    <a:cubicBezTo>
                      <a:pt x="49" y="18"/>
                      <a:pt x="49" y="18"/>
                      <a:pt x="49" y="18"/>
                    </a:cubicBezTo>
                    <a:cubicBezTo>
                      <a:pt x="49" y="18"/>
                      <a:pt x="49" y="18"/>
                      <a:pt x="49" y="18"/>
                    </a:cubicBezTo>
                    <a:lnTo>
                      <a:pt x="53" y="18"/>
                    </a:lnTo>
                    <a:cubicBezTo>
                      <a:pt x="53" y="18"/>
                      <a:pt x="53" y="18"/>
                      <a:pt x="53" y="18"/>
                    </a:cubicBezTo>
                    <a:cubicBezTo>
                      <a:pt x="53" y="18"/>
                      <a:pt x="53" y="17"/>
                      <a:pt x="53" y="17"/>
                    </a:cubicBezTo>
                    <a:cubicBezTo>
                      <a:pt x="53" y="17"/>
                      <a:pt x="53" y="17"/>
                      <a:pt x="53" y="17"/>
                    </a:cubicBezTo>
                    <a:cubicBezTo>
                      <a:pt x="53" y="16"/>
                      <a:pt x="53" y="16"/>
                      <a:pt x="53" y="16"/>
                    </a:cubicBezTo>
                    <a:lnTo>
                      <a:pt x="54" y="9"/>
                    </a:lnTo>
                    <a:close/>
                    <a:moveTo>
                      <a:pt x="32" y="18"/>
                    </a:moveTo>
                    <a:lnTo>
                      <a:pt x="32" y="18"/>
                    </a:lnTo>
                    <a:lnTo>
                      <a:pt x="35" y="5"/>
                    </a:lnTo>
                    <a:lnTo>
                      <a:pt x="38" y="5"/>
                    </a:lnTo>
                    <a:lnTo>
                      <a:pt x="38" y="8"/>
                    </a:lnTo>
                    <a:cubicBezTo>
                      <a:pt x="38" y="7"/>
                      <a:pt x="39" y="6"/>
                      <a:pt x="40" y="6"/>
                    </a:cubicBezTo>
                    <a:cubicBezTo>
                      <a:pt x="40" y="5"/>
                      <a:pt x="41" y="5"/>
                      <a:pt x="42" y="5"/>
                    </a:cubicBezTo>
                    <a:cubicBezTo>
                      <a:pt x="42" y="5"/>
                      <a:pt x="42" y="5"/>
                      <a:pt x="42" y="5"/>
                    </a:cubicBezTo>
                    <a:cubicBezTo>
                      <a:pt x="42" y="5"/>
                      <a:pt x="43" y="5"/>
                      <a:pt x="43" y="5"/>
                    </a:cubicBezTo>
                    <a:lnTo>
                      <a:pt x="42" y="9"/>
                    </a:lnTo>
                    <a:cubicBezTo>
                      <a:pt x="42" y="9"/>
                      <a:pt x="42" y="9"/>
                      <a:pt x="42" y="9"/>
                    </a:cubicBezTo>
                    <a:cubicBezTo>
                      <a:pt x="42" y="9"/>
                      <a:pt x="41" y="9"/>
                      <a:pt x="41" y="9"/>
                    </a:cubicBezTo>
                    <a:cubicBezTo>
                      <a:pt x="40" y="9"/>
                      <a:pt x="39" y="9"/>
                      <a:pt x="38" y="9"/>
                    </a:cubicBezTo>
                    <a:cubicBezTo>
                      <a:pt x="38" y="10"/>
                      <a:pt x="37" y="10"/>
                      <a:pt x="37" y="11"/>
                    </a:cubicBezTo>
                    <a:cubicBezTo>
                      <a:pt x="37" y="11"/>
                      <a:pt x="37" y="11"/>
                      <a:pt x="37" y="11"/>
                    </a:cubicBezTo>
                    <a:cubicBezTo>
                      <a:pt x="37" y="11"/>
                      <a:pt x="37" y="12"/>
                      <a:pt x="37" y="12"/>
                    </a:cubicBezTo>
                    <a:lnTo>
                      <a:pt x="36" y="18"/>
                    </a:lnTo>
                    <a:lnTo>
                      <a:pt x="32" y="18"/>
                    </a:lnTo>
                    <a:close/>
                    <a:moveTo>
                      <a:pt x="28" y="12"/>
                    </a:moveTo>
                    <a:lnTo>
                      <a:pt x="28" y="12"/>
                    </a:lnTo>
                    <a:cubicBezTo>
                      <a:pt x="28" y="12"/>
                      <a:pt x="28" y="12"/>
                      <a:pt x="28" y="11"/>
                    </a:cubicBezTo>
                    <a:cubicBezTo>
                      <a:pt x="28" y="11"/>
                      <a:pt x="28" y="11"/>
                      <a:pt x="28" y="11"/>
                    </a:cubicBezTo>
                    <a:cubicBezTo>
                      <a:pt x="28" y="11"/>
                      <a:pt x="28" y="11"/>
                      <a:pt x="28" y="11"/>
                    </a:cubicBezTo>
                    <a:cubicBezTo>
                      <a:pt x="28" y="10"/>
                      <a:pt x="28" y="9"/>
                      <a:pt x="27" y="9"/>
                    </a:cubicBezTo>
                    <a:cubicBezTo>
                      <a:pt x="27" y="8"/>
                      <a:pt x="26" y="8"/>
                      <a:pt x="25" y="8"/>
                    </a:cubicBezTo>
                    <a:cubicBezTo>
                      <a:pt x="24" y="8"/>
                      <a:pt x="24" y="8"/>
                      <a:pt x="23" y="9"/>
                    </a:cubicBezTo>
                    <a:cubicBezTo>
                      <a:pt x="22" y="9"/>
                      <a:pt x="22" y="10"/>
                      <a:pt x="22" y="11"/>
                    </a:cubicBezTo>
                    <a:cubicBezTo>
                      <a:pt x="22" y="11"/>
                      <a:pt x="22" y="11"/>
                      <a:pt x="22" y="11"/>
                    </a:cubicBezTo>
                    <a:cubicBezTo>
                      <a:pt x="22" y="12"/>
                      <a:pt x="21" y="12"/>
                      <a:pt x="21" y="12"/>
                    </a:cubicBezTo>
                    <a:cubicBezTo>
                      <a:pt x="21" y="12"/>
                      <a:pt x="21" y="12"/>
                      <a:pt x="21" y="13"/>
                    </a:cubicBezTo>
                    <a:cubicBezTo>
                      <a:pt x="21" y="13"/>
                      <a:pt x="21" y="13"/>
                      <a:pt x="21" y="13"/>
                    </a:cubicBezTo>
                    <a:cubicBezTo>
                      <a:pt x="21" y="14"/>
                      <a:pt x="21" y="15"/>
                      <a:pt x="22" y="15"/>
                    </a:cubicBezTo>
                    <a:cubicBezTo>
                      <a:pt x="22" y="16"/>
                      <a:pt x="23" y="16"/>
                      <a:pt x="24" y="16"/>
                    </a:cubicBezTo>
                    <a:cubicBezTo>
                      <a:pt x="25" y="16"/>
                      <a:pt x="26" y="16"/>
                      <a:pt x="26" y="15"/>
                    </a:cubicBezTo>
                    <a:cubicBezTo>
                      <a:pt x="27" y="14"/>
                      <a:pt x="27" y="14"/>
                      <a:pt x="27" y="13"/>
                    </a:cubicBezTo>
                    <a:cubicBezTo>
                      <a:pt x="27" y="13"/>
                      <a:pt x="28" y="13"/>
                      <a:pt x="28" y="12"/>
                    </a:cubicBezTo>
                    <a:cubicBezTo>
                      <a:pt x="28" y="12"/>
                      <a:pt x="28" y="12"/>
                      <a:pt x="28" y="12"/>
                    </a:cubicBezTo>
                    <a:close/>
                    <a:moveTo>
                      <a:pt x="31" y="12"/>
                    </a:moveTo>
                    <a:lnTo>
                      <a:pt x="31" y="12"/>
                    </a:lnTo>
                    <a:cubicBezTo>
                      <a:pt x="31" y="14"/>
                      <a:pt x="30" y="16"/>
                      <a:pt x="28" y="17"/>
                    </a:cubicBezTo>
                    <a:cubicBezTo>
                      <a:pt x="27" y="18"/>
                      <a:pt x="25" y="19"/>
                      <a:pt x="24" y="19"/>
                    </a:cubicBezTo>
                    <a:cubicBezTo>
                      <a:pt x="23" y="19"/>
                      <a:pt x="23" y="19"/>
                      <a:pt x="23" y="19"/>
                    </a:cubicBezTo>
                    <a:cubicBezTo>
                      <a:pt x="22" y="19"/>
                      <a:pt x="20" y="18"/>
                      <a:pt x="19" y="18"/>
                    </a:cubicBezTo>
                    <a:cubicBezTo>
                      <a:pt x="18" y="17"/>
                      <a:pt x="18" y="16"/>
                      <a:pt x="18" y="14"/>
                    </a:cubicBezTo>
                    <a:cubicBezTo>
                      <a:pt x="18" y="14"/>
                      <a:pt x="18" y="13"/>
                      <a:pt x="18" y="13"/>
                    </a:cubicBezTo>
                    <a:cubicBezTo>
                      <a:pt x="18" y="13"/>
                      <a:pt x="18" y="12"/>
                      <a:pt x="18" y="12"/>
                    </a:cubicBezTo>
                    <a:cubicBezTo>
                      <a:pt x="18" y="10"/>
                      <a:pt x="19" y="8"/>
                      <a:pt x="21" y="7"/>
                    </a:cubicBezTo>
                    <a:cubicBezTo>
                      <a:pt x="22" y="6"/>
                      <a:pt x="24" y="5"/>
                      <a:pt x="26" y="5"/>
                    </a:cubicBezTo>
                    <a:cubicBezTo>
                      <a:pt x="26" y="5"/>
                      <a:pt x="26" y="5"/>
                      <a:pt x="26" y="5"/>
                    </a:cubicBezTo>
                    <a:cubicBezTo>
                      <a:pt x="28" y="5"/>
                      <a:pt x="29" y="5"/>
                      <a:pt x="30" y="6"/>
                    </a:cubicBezTo>
                    <a:cubicBezTo>
                      <a:pt x="31" y="7"/>
                      <a:pt x="31" y="8"/>
                      <a:pt x="31" y="10"/>
                    </a:cubicBezTo>
                    <a:cubicBezTo>
                      <a:pt x="31" y="10"/>
                      <a:pt x="31" y="11"/>
                      <a:pt x="31" y="11"/>
                    </a:cubicBezTo>
                    <a:cubicBezTo>
                      <a:pt x="31" y="11"/>
                      <a:pt x="31" y="12"/>
                      <a:pt x="31" y="12"/>
                    </a:cubicBezTo>
                    <a:close/>
                    <a:moveTo>
                      <a:pt x="6" y="4"/>
                    </a:moveTo>
                    <a:lnTo>
                      <a:pt x="6" y="4"/>
                    </a:lnTo>
                    <a:lnTo>
                      <a:pt x="4" y="15"/>
                    </a:lnTo>
                    <a:lnTo>
                      <a:pt x="8" y="15"/>
                    </a:lnTo>
                    <a:cubicBezTo>
                      <a:pt x="9" y="15"/>
                      <a:pt x="10" y="15"/>
                      <a:pt x="11" y="14"/>
                    </a:cubicBezTo>
                    <a:cubicBezTo>
                      <a:pt x="12" y="12"/>
                      <a:pt x="12" y="11"/>
                      <a:pt x="13" y="10"/>
                    </a:cubicBezTo>
                    <a:cubicBezTo>
                      <a:pt x="13" y="10"/>
                      <a:pt x="13" y="10"/>
                      <a:pt x="13" y="10"/>
                    </a:cubicBezTo>
                    <a:cubicBezTo>
                      <a:pt x="13" y="10"/>
                      <a:pt x="13" y="10"/>
                      <a:pt x="13" y="9"/>
                    </a:cubicBezTo>
                    <a:cubicBezTo>
                      <a:pt x="13" y="9"/>
                      <a:pt x="13" y="9"/>
                      <a:pt x="13" y="8"/>
                    </a:cubicBezTo>
                    <a:cubicBezTo>
                      <a:pt x="13" y="8"/>
                      <a:pt x="13" y="7"/>
                      <a:pt x="13" y="7"/>
                    </a:cubicBezTo>
                    <a:cubicBezTo>
                      <a:pt x="13" y="6"/>
                      <a:pt x="13" y="5"/>
                      <a:pt x="12" y="5"/>
                    </a:cubicBezTo>
                    <a:cubicBezTo>
                      <a:pt x="12" y="4"/>
                      <a:pt x="12" y="4"/>
                      <a:pt x="11" y="4"/>
                    </a:cubicBezTo>
                    <a:cubicBezTo>
                      <a:pt x="11" y="4"/>
                      <a:pt x="11" y="4"/>
                      <a:pt x="11" y="4"/>
                    </a:cubicBezTo>
                    <a:lnTo>
                      <a:pt x="10" y="4"/>
                    </a:lnTo>
                    <a:lnTo>
                      <a:pt x="6" y="4"/>
                    </a:lnTo>
                    <a:close/>
                    <a:moveTo>
                      <a:pt x="0" y="18"/>
                    </a:moveTo>
                    <a:lnTo>
                      <a:pt x="0" y="18"/>
                    </a:lnTo>
                    <a:lnTo>
                      <a:pt x="4" y="1"/>
                    </a:lnTo>
                    <a:lnTo>
                      <a:pt x="11" y="1"/>
                    </a:lnTo>
                    <a:cubicBezTo>
                      <a:pt x="14" y="1"/>
                      <a:pt x="15" y="1"/>
                      <a:pt x="16" y="3"/>
                    </a:cubicBezTo>
                    <a:cubicBezTo>
                      <a:pt x="17" y="4"/>
                      <a:pt x="17" y="5"/>
                      <a:pt x="17" y="7"/>
                    </a:cubicBezTo>
                    <a:cubicBezTo>
                      <a:pt x="17" y="7"/>
                      <a:pt x="17" y="8"/>
                      <a:pt x="17" y="8"/>
                    </a:cubicBezTo>
                    <a:cubicBezTo>
                      <a:pt x="17" y="8"/>
                      <a:pt x="17" y="9"/>
                      <a:pt x="17" y="9"/>
                    </a:cubicBezTo>
                    <a:cubicBezTo>
                      <a:pt x="17" y="10"/>
                      <a:pt x="17" y="10"/>
                      <a:pt x="16" y="11"/>
                    </a:cubicBezTo>
                    <a:cubicBezTo>
                      <a:pt x="16" y="11"/>
                      <a:pt x="16" y="12"/>
                      <a:pt x="16" y="12"/>
                    </a:cubicBezTo>
                    <a:cubicBezTo>
                      <a:pt x="15" y="14"/>
                      <a:pt x="14" y="15"/>
                      <a:pt x="13" y="16"/>
                    </a:cubicBezTo>
                    <a:cubicBezTo>
                      <a:pt x="11" y="18"/>
                      <a:pt x="10" y="18"/>
                      <a:pt x="7" y="18"/>
                    </a:cubicBezTo>
                    <a:lnTo>
                      <a:pt x="0" y="1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25" name="Freeform 269"/>
            <p:cNvSpPr>
              <a:spLocks/>
            </p:cNvSpPr>
            <p:nvPr/>
          </p:nvSpPr>
          <p:spPr bwMode="auto">
            <a:xfrm>
              <a:off x="7475402" y="3262434"/>
              <a:ext cx="1859047" cy="668490"/>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12700">
              <a:solidFill>
                <a:srgbClr val="777777"/>
              </a:solidFill>
              <a:round/>
              <a:headEnd/>
              <a:tailEnd/>
            </a:ln>
          </p:spPr>
          <p:txBody>
            <a:bodyPr wrap="square" lIns="68562" tIns="34281" rIns="68562" bIns="34281">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solidFill>
                    <a:sysClr val="windowText" lastClr="000000"/>
                  </a:solid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6" name="Freeform 269"/>
            <p:cNvSpPr>
              <a:spLocks/>
            </p:cNvSpPr>
            <p:nvPr/>
          </p:nvSpPr>
          <p:spPr bwMode="auto">
            <a:xfrm>
              <a:off x="2748450" y="3281234"/>
              <a:ext cx="1859049" cy="670579"/>
            </a:xfrm>
            <a:custGeom>
              <a:avLst/>
              <a:gdLst>
                <a:gd name="T0" fmla="*/ 99 w 574"/>
                <a:gd name="T1" fmla="*/ 300 h 395"/>
                <a:gd name="T2" fmla="*/ 71 w 574"/>
                <a:gd name="T3" fmla="*/ 277 h 395"/>
                <a:gd name="T4" fmla="*/ 57 w 574"/>
                <a:gd name="T5" fmla="*/ 251 h 395"/>
                <a:gd name="T6" fmla="*/ 54 w 574"/>
                <a:gd name="T7" fmla="*/ 222 h 395"/>
                <a:gd name="T8" fmla="*/ 61 w 574"/>
                <a:gd name="T9" fmla="*/ 208 h 395"/>
                <a:gd name="T10" fmla="*/ 42 w 574"/>
                <a:gd name="T11" fmla="*/ 201 h 395"/>
                <a:gd name="T12" fmla="*/ 19 w 574"/>
                <a:gd name="T13" fmla="*/ 185 h 395"/>
                <a:gd name="T14" fmla="*/ 5 w 574"/>
                <a:gd name="T15" fmla="*/ 163 h 395"/>
                <a:gd name="T16" fmla="*/ 0 w 574"/>
                <a:gd name="T17" fmla="*/ 137 h 395"/>
                <a:gd name="T18" fmla="*/ 12 w 574"/>
                <a:gd name="T19" fmla="*/ 109 h 395"/>
                <a:gd name="T20" fmla="*/ 35 w 574"/>
                <a:gd name="T21" fmla="*/ 88 h 395"/>
                <a:gd name="T22" fmla="*/ 68 w 574"/>
                <a:gd name="T23" fmla="*/ 76 h 395"/>
                <a:gd name="T24" fmla="*/ 97 w 574"/>
                <a:gd name="T25" fmla="*/ 76 h 395"/>
                <a:gd name="T26" fmla="*/ 97 w 574"/>
                <a:gd name="T27" fmla="*/ 69 h 395"/>
                <a:gd name="T28" fmla="*/ 97 w 574"/>
                <a:gd name="T29" fmla="*/ 57 h 395"/>
                <a:gd name="T30" fmla="*/ 106 w 574"/>
                <a:gd name="T31" fmla="*/ 36 h 395"/>
                <a:gd name="T32" fmla="*/ 130 w 574"/>
                <a:gd name="T33" fmla="*/ 19 h 395"/>
                <a:gd name="T34" fmla="*/ 161 w 574"/>
                <a:gd name="T35" fmla="*/ 12 h 395"/>
                <a:gd name="T36" fmla="*/ 187 w 574"/>
                <a:gd name="T37" fmla="*/ 12 h 395"/>
                <a:gd name="T38" fmla="*/ 203 w 574"/>
                <a:gd name="T39" fmla="*/ 15 h 395"/>
                <a:gd name="T40" fmla="*/ 217 w 574"/>
                <a:gd name="T41" fmla="*/ 22 h 395"/>
                <a:gd name="T42" fmla="*/ 231 w 574"/>
                <a:gd name="T43" fmla="*/ 29 h 395"/>
                <a:gd name="T44" fmla="*/ 238 w 574"/>
                <a:gd name="T45" fmla="*/ 24 h 395"/>
                <a:gd name="T46" fmla="*/ 262 w 574"/>
                <a:gd name="T47" fmla="*/ 12 h 395"/>
                <a:gd name="T48" fmla="*/ 290 w 574"/>
                <a:gd name="T49" fmla="*/ 3 h 395"/>
                <a:gd name="T50" fmla="*/ 321 w 574"/>
                <a:gd name="T51" fmla="*/ 0 h 395"/>
                <a:gd name="T52" fmla="*/ 361 w 574"/>
                <a:gd name="T53" fmla="*/ 3 h 395"/>
                <a:gd name="T54" fmla="*/ 394 w 574"/>
                <a:gd name="T55" fmla="*/ 15 h 395"/>
                <a:gd name="T56" fmla="*/ 420 w 574"/>
                <a:gd name="T57" fmla="*/ 33 h 395"/>
                <a:gd name="T58" fmla="*/ 439 w 574"/>
                <a:gd name="T59" fmla="*/ 52 h 395"/>
                <a:gd name="T60" fmla="*/ 461 w 574"/>
                <a:gd name="T61" fmla="*/ 55 h 395"/>
                <a:gd name="T62" fmla="*/ 482 w 574"/>
                <a:gd name="T63" fmla="*/ 62 h 395"/>
                <a:gd name="T64" fmla="*/ 498 w 574"/>
                <a:gd name="T65" fmla="*/ 78 h 395"/>
                <a:gd name="T66" fmla="*/ 505 w 574"/>
                <a:gd name="T67" fmla="*/ 92 h 395"/>
                <a:gd name="T68" fmla="*/ 510 w 574"/>
                <a:gd name="T69" fmla="*/ 104 h 395"/>
                <a:gd name="T70" fmla="*/ 531 w 574"/>
                <a:gd name="T71" fmla="*/ 111 h 395"/>
                <a:gd name="T72" fmla="*/ 553 w 574"/>
                <a:gd name="T73" fmla="*/ 126 h 395"/>
                <a:gd name="T74" fmla="*/ 572 w 574"/>
                <a:gd name="T75" fmla="*/ 152 h 395"/>
                <a:gd name="T76" fmla="*/ 574 w 574"/>
                <a:gd name="T77" fmla="*/ 180 h 395"/>
                <a:gd name="T78" fmla="*/ 560 w 574"/>
                <a:gd name="T79" fmla="*/ 206 h 395"/>
                <a:gd name="T80" fmla="*/ 541 w 574"/>
                <a:gd name="T81" fmla="*/ 220 h 395"/>
                <a:gd name="T82" fmla="*/ 524 w 574"/>
                <a:gd name="T83" fmla="*/ 227 h 395"/>
                <a:gd name="T84" fmla="*/ 534 w 574"/>
                <a:gd name="T85" fmla="*/ 234 h 395"/>
                <a:gd name="T86" fmla="*/ 543 w 574"/>
                <a:gd name="T87" fmla="*/ 246 h 395"/>
                <a:gd name="T88" fmla="*/ 550 w 574"/>
                <a:gd name="T89" fmla="*/ 258 h 395"/>
                <a:gd name="T90" fmla="*/ 546 w 574"/>
                <a:gd name="T91" fmla="*/ 286 h 395"/>
                <a:gd name="T92" fmla="*/ 524 w 574"/>
                <a:gd name="T93" fmla="*/ 315 h 395"/>
                <a:gd name="T94" fmla="*/ 489 w 574"/>
                <a:gd name="T95" fmla="*/ 336 h 395"/>
                <a:gd name="T96" fmla="*/ 451 w 574"/>
                <a:gd name="T97" fmla="*/ 345 h 395"/>
                <a:gd name="T98" fmla="*/ 427 w 574"/>
                <a:gd name="T99" fmla="*/ 348 h 395"/>
                <a:gd name="T100" fmla="*/ 404 w 574"/>
                <a:gd name="T101" fmla="*/ 345 h 395"/>
                <a:gd name="T102" fmla="*/ 385 w 574"/>
                <a:gd name="T103" fmla="*/ 343 h 395"/>
                <a:gd name="T104" fmla="*/ 364 w 574"/>
                <a:gd name="T105" fmla="*/ 364 h 395"/>
                <a:gd name="T106" fmla="*/ 335 w 574"/>
                <a:gd name="T107" fmla="*/ 378 h 395"/>
                <a:gd name="T108" fmla="*/ 302 w 574"/>
                <a:gd name="T109" fmla="*/ 390 h 395"/>
                <a:gd name="T110" fmla="*/ 250 w 574"/>
                <a:gd name="T111" fmla="*/ 395 h 395"/>
                <a:gd name="T112" fmla="*/ 189 w 574"/>
                <a:gd name="T113" fmla="*/ 383 h 395"/>
                <a:gd name="T114" fmla="*/ 142 w 574"/>
                <a:gd name="T115" fmla="*/ 352 h 395"/>
                <a:gd name="T116" fmla="*/ 118 w 574"/>
                <a:gd name="T117" fmla="*/ 312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4"/>
                <a:gd name="T178" fmla="*/ 0 h 395"/>
                <a:gd name="T179" fmla="*/ 574 w 574"/>
                <a:gd name="T180" fmla="*/ 395 h 39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12700">
              <a:solidFill>
                <a:srgbClr val="777777"/>
              </a:solidFill>
              <a:round/>
              <a:headEnd/>
              <a:tailEnd/>
            </a:ln>
          </p:spPr>
          <p:txBody>
            <a:bodyPr wrap="square" lIns="68562" tIns="34281" rIns="68562" bIns="34281">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solidFill>
                    <a:sysClr val="windowText" lastClr="000000"/>
                  </a:solid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7" name="TextBox 9"/>
            <p:cNvSpPr txBox="1">
              <a:spLocks noChangeArrowheads="1"/>
            </p:cNvSpPr>
            <p:nvPr/>
          </p:nvSpPr>
          <p:spPr bwMode="auto">
            <a:xfrm>
              <a:off x="5227291" y="3090336"/>
              <a:ext cx="1401088" cy="337105"/>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WAN</a:t>
              </a:r>
              <a:endParaRPr kumimoji="0" lang="en-US" altLang="zh-CN" sz="16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28" name="组合 81"/>
            <p:cNvGrpSpPr>
              <a:grpSpLocks/>
            </p:cNvGrpSpPr>
            <p:nvPr/>
          </p:nvGrpSpPr>
          <p:grpSpPr bwMode="auto">
            <a:xfrm>
              <a:off x="1967318" y="1362040"/>
              <a:ext cx="6486850" cy="5058581"/>
              <a:chOff x="685746" y="1864653"/>
              <a:chExt cx="3106649" cy="2945379"/>
            </a:xfrm>
          </p:grpSpPr>
          <p:cxnSp>
            <p:nvCxnSpPr>
              <p:cNvPr id="284" name="直接连接符 22"/>
              <p:cNvCxnSpPr>
                <a:cxnSpLocks noChangeShapeType="1"/>
              </p:cNvCxnSpPr>
              <p:nvPr/>
            </p:nvCxnSpPr>
            <p:spPr bwMode="auto">
              <a:xfrm>
                <a:off x="984885" y="2202180"/>
                <a:ext cx="1028700" cy="7620"/>
              </a:xfrm>
              <a:prstGeom prst="line">
                <a:avLst/>
              </a:prstGeom>
              <a:noFill/>
              <a:ln w="22225">
                <a:solidFill>
                  <a:srgbClr val="000000"/>
                </a:solidFill>
                <a:round/>
                <a:headEnd/>
                <a:tailEnd/>
              </a:ln>
            </p:spPr>
          </p:cxnSp>
          <p:cxnSp>
            <p:nvCxnSpPr>
              <p:cNvPr id="285" name="直接连接符 23"/>
              <p:cNvCxnSpPr>
                <a:cxnSpLocks noChangeShapeType="1"/>
              </p:cNvCxnSpPr>
              <p:nvPr/>
            </p:nvCxnSpPr>
            <p:spPr bwMode="auto">
              <a:xfrm>
                <a:off x="1274445" y="2209800"/>
                <a:ext cx="0" cy="144780"/>
              </a:xfrm>
              <a:prstGeom prst="line">
                <a:avLst/>
              </a:prstGeom>
              <a:noFill/>
              <a:ln w="12700">
                <a:solidFill>
                  <a:srgbClr val="000000"/>
                </a:solidFill>
                <a:round/>
                <a:headEnd/>
                <a:tailEnd/>
              </a:ln>
            </p:spPr>
          </p:cxnSp>
          <p:cxnSp>
            <p:nvCxnSpPr>
              <p:cNvPr id="286" name="直接连接符 24"/>
              <p:cNvCxnSpPr>
                <a:cxnSpLocks noChangeShapeType="1"/>
              </p:cNvCxnSpPr>
              <p:nvPr/>
            </p:nvCxnSpPr>
            <p:spPr bwMode="auto">
              <a:xfrm>
                <a:off x="1739265" y="2217420"/>
                <a:ext cx="0" cy="144780"/>
              </a:xfrm>
              <a:prstGeom prst="line">
                <a:avLst/>
              </a:prstGeom>
              <a:noFill/>
              <a:ln w="12700">
                <a:solidFill>
                  <a:srgbClr val="000000"/>
                </a:solidFill>
                <a:round/>
                <a:headEnd/>
                <a:tailEnd/>
              </a:ln>
            </p:spPr>
          </p:cxnSp>
          <p:sp>
            <p:nvSpPr>
              <p:cNvPr id="287" name="圆角矩形 25"/>
              <p:cNvSpPr>
                <a:spLocks noChangeArrowheads="1"/>
              </p:cNvSpPr>
              <p:nvPr/>
            </p:nvSpPr>
            <p:spPr bwMode="auto">
              <a:xfrm>
                <a:off x="685746" y="1928587"/>
                <a:ext cx="1609779" cy="2093889"/>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8" name="圆角矩形 26"/>
              <p:cNvSpPr>
                <a:spLocks noChangeArrowheads="1"/>
              </p:cNvSpPr>
              <p:nvPr/>
            </p:nvSpPr>
            <p:spPr bwMode="auto">
              <a:xfrm>
                <a:off x="1221105" y="1866900"/>
                <a:ext cx="640080" cy="175260"/>
              </a:xfrm>
              <a:prstGeom prst="roundRect">
                <a:avLst>
                  <a:gd name="adj" fmla="val 16667"/>
                </a:avLst>
              </a:prstGeom>
              <a:solidFill>
                <a:srgbClr val="FFFFFF"/>
              </a:solidFill>
              <a:ln w="12700">
                <a:solidFill>
                  <a:srgbClr val="000000"/>
                </a:solidFill>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9" name="TextBox 27"/>
              <p:cNvSpPr txBox="1">
                <a:spLocks noChangeArrowheads="1"/>
              </p:cNvSpPr>
              <p:nvPr/>
            </p:nvSpPr>
            <p:spPr bwMode="auto">
              <a:xfrm>
                <a:off x="1218393" y="1864653"/>
                <a:ext cx="1045337" cy="196281"/>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A</a:t>
                </a:r>
                <a:endParaRPr kumimoji="0" lang="en-US" altLang="zh-CN" sz="14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0" name="TextBox 28"/>
              <p:cNvSpPr txBox="1">
                <a:spLocks noChangeArrowheads="1"/>
              </p:cNvSpPr>
              <p:nvPr/>
            </p:nvSpPr>
            <p:spPr bwMode="auto">
              <a:xfrm>
                <a:off x="685810" y="3595632"/>
                <a:ext cx="498347" cy="48385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Production</a:t>
                </a:r>
                <a:r>
                  <a:rPr kumimoji="0" lang="en-US" sz="1200" b="1"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a:t>
                </a:r>
                <a:r>
                  <a:rPr lang="en-US" sz="1200" b="1"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storage</a:t>
                </a:r>
                <a:endParaRPr kumimoji="0" lang="en-US" altLang="zh-CN" sz="12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1" name="TextBox 29"/>
              <p:cNvSpPr txBox="1">
                <a:spLocks noChangeArrowheads="1"/>
              </p:cNvSpPr>
              <p:nvPr/>
            </p:nvSpPr>
            <p:spPr bwMode="auto">
              <a:xfrm>
                <a:off x="2002761" y="3535682"/>
                <a:ext cx="1355634" cy="340488"/>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Real-time data synchronization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92" name="直接连接符 30"/>
              <p:cNvCxnSpPr>
                <a:cxnSpLocks noChangeShapeType="1"/>
              </p:cNvCxnSpPr>
              <p:nvPr/>
            </p:nvCxnSpPr>
            <p:spPr bwMode="auto">
              <a:xfrm flipH="1" flipV="1">
                <a:off x="1508409" y="3850855"/>
                <a:ext cx="1188162" cy="476744"/>
              </a:xfrm>
              <a:prstGeom prst="line">
                <a:avLst/>
              </a:prstGeom>
              <a:noFill/>
              <a:ln w="15875">
                <a:solidFill>
                  <a:srgbClr val="8AB9B9">
                    <a:lumMod val="75000"/>
                  </a:srgbClr>
                </a:solidFill>
                <a:round/>
                <a:headEnd/>
                <a:tailEnd/>
              </a:ln>
            </p:spPr>
          </p:cxnSp>
          <p:cxnSp>
            <p:nvCxnSpPr>
              <p:cNvPr id="293" name="直接连接符 31"/>
              <p:cNvCxnSpPr>
                <a:cxnSpLocks noChangeShapeType="1"/>
              </p:cNvCxnSpPr>
              <p:nvPr/>
            </p:nvCxnSpPr>
            <p:spPr bwMode="auto">
              <a:xfrm flipH="1">
                <a:off x="2696571" y="3842828"/>
                <a:ext cx="1095824" cy="484771"/>
              </a:xfrm>
              <a:prstGeom prst="line">
                <a:avLst/>
              </a:prstGeom>
              <a:noFill/>
              <a:ln w="15875">
                <a:solidFill>
                  <a:srgbClr val="8AB9B9">
                    <a:lumMod val="75000"/>
                  </a:srgbClr>
                </a:solidFill>
                <a:round/>
                <a:headEnd/>
                <a:tailEnd/>
              </a:ln>
            </p:spPr>
          </p:cxnSp>
          <p:sp>
            <p:nvSpPr>
              <p:cNvPr id="294" name="TextBox 32"/>
              <p:cNvSpPr txBox="1">
                <a:spLocks noChangeArrowheads="1"/>
              </p:cNvSpPr>
              <p:nvPr/>
            </p:nvSpPr>
            <p:spPr bwMode="auto">
              <a:xfrm>
                <a:off x="2185781" y="4613751"/>
                <a:ext cx="1077166" cy="19628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Quorum device</a:t>
                </a:r>
                <a:endParaRPr kumimoji="0" lang="en-US" altLang="zh-CN" sz="16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29" name="组合 106"/>
            <p:cNvGrpSpPr>
              <a:grpSpLocks/>
            </p:cNvGrpSpPr>
            <p:nvPr/>
          </p:nvGrpSpPr>
          <p:grpSpPr bwMode="auto">
            <a:xfrm>
              <a:off x="6984037" y="1378434"/>
              <a:ext cx="3212881" cy="3858749"/>
              <a:chOff x="817245" y="1866900"/>
              <a:chExt cx="1538703" cy="2246769"/>
            </a:xfrm>
          </p:grpSpPr>
          <p:cxnSp>
            <p:nvCxnSpPr>
              <p:cNvPr id="276" name="直接连接符 14"/>
              <p:cNvCxnSpPr>
                <a:cxnSpLocks noChangeShapeType="1"/>
              </p:cNvCxnSpPr>
              <p:nvPr/>
            </p:nvCxnSpPr>
            <p:spPr bwMode="auto">
              <a:xfrm>
                <a:off x="984885" y="2202180"/>
                <a:ext cx="1028700" cy="7620"/>
              </a:xfrm>
              <a:prstGeom prst="line">
                <a:avLst/>
              </a:prstGeom>
              <a:noFill/>
              <a:ln w="22225">
                <a:solidFill>
                  <a:srgbClr val="000000"/>
                </a:solidFill>
                <a:round/>
                <a:headEnd/>
                <a:tailEnd/>
              </a:ln>
            </p:spPr>
          </p:cxnSp>
          <p:cxnSp>
            <p:nvCxnSpPr>
              <p:cNvPr id="277" name="直接连接符 15"/>
              <p:cNvCxnSpPr>
                <a:cxnSpLocks noChangeShapeType="1"/>
              </p:cNvCxnSpPr>
              <p:nvPr/>
            </p:nvCxnSpPr>
            <p:spPr bwMode="auto">
              <a:xfrm>
                <a:off x="1274445" y="2209800"/>
                <a:ext cx="0" cy="144780"/>
              </a:xfrm>
              <a:prstGeom prst="line">
                <a:avLst/>
              </a:prstGeom>
              <a:noFill/>
              <a:ln w="12700">
                <a:solidFill>
                  <a:srgbClr val="000000"/>
                </a:solidFill>
                <a:round/>
                <a:headEnd/>
                <a:tailEnd/>
              </a:ln>
            </p:spPr>
          </p:cxnSp>
          <p:cxnSp>
            <p:nvCxnSpPr>
              <p:cNvPr id="278" name="直接连接符 16"/>
              <p:cNvCxnSpPr>
                <a:cxnSpLocks noChangeShapeType="1"/>
              </p:cNvCxnSpPr>
              <p:nvPr/>
            </p:nvCxnSpPr>
            <p:spPr bwMode="auto">
              <a:xfrm>
                <a:off x="1739265" y="2217420"/>
                <a:ext cx="0" cy="144780"/>
              </a:xfrm>
              <a:prstGeom prst="line">
                <a:avLst/>
              </a:prstGeom>
              <a:noFill/>
              <a:ln w="12700">
                <a:solidFill>
                  <a:srgbClr val="000000"/>
                </a:solidFill>
                <a:round/>
                <a:headEnd/>
                <a:tailEnd/>
              </a:ln>
            </p:spPr>
          </p:cxnSp>
          <p:sp>
            <p:nvSpPr>
              <p:cNvPr id="279" name="圆角矩形 17"/>
              <p:cNvSpPr>
                <a:spLocks noChangeArrowheads="1"/>
              </p:cNvSpPr>
              <p:nvPr/>
            </p:nvSpPr>
            <p:spPr bwMode="auto">
              <a:xfrm>
                <a:off x="817245" y="1973580"/>
                <a:ext cx="1538703" cy="2015884"/>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0" name="圆角矩形 18"/>
              <p:cNvSpPr>
                <a:spLocks noChangeArrowheads="1"/>
              </p:cNvSpPr>
              <p:nvPr/>
            </p:nvSpPr>
            <p:spPr bwMode="auto">
              <a:xfrm>
                <a:off x="1221105" y="1866900"/>
                <a:ext cx="640080" cy="175260"/>
              </a:xfrm>
              <a:prstGeom prst="roundRect">
                <a:avLst>
                  <a:gd name="adj" fmla="val 16667"/>
                </a:avLst>
              </a:prstGeom>
              <a:solidFill>
                <a:srgbClr val="FFFFFF"/>
              </a:solidFill>
              <a:ln w="12700">
                <a:solidFill>
                  <a:srgbClr val="000000"/>
                </a:solidFill>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Tx/>
                  <a:buNone/>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1" name="TextBox 19"/>
              <p:cNvSpPr txBox="1">
                <a:spLocks noChangeArrowheads="1"/>
              </p:cNvSpPr>
              <p:nvPr/>
            </p:nvSpPr>
            <p:spPr bwMode="auto">
              <a:xfrm>
                <a:off x="1217685" y="1871949"/>
                <a:ext cx="1091278" cy="196281"/>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B</a:t>
                </a:r>
                <a:endParaRPr kumimoji="0" lang="en-US" altLang="zh-CN" sz="14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2" name="TextBox 20"/>
              <p:cNvSpPr txBox="1">
                <a:spLocks noChangeArrowheads="1"/>
              </p:cNvSpPr>
              <p:nvPr/>
            </p:nvSpPr>
            <p:spPr bwMode="auto">
              <a:xfrm>
                <a:off x="1838121" y="3629818"/>
                <a:ext cx="499777" cy="48385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Production</a:t>
                </a:r>
                <a:r>
                  <a:rPr kumimoji="0" lang="en-US" sz="1200" b="1" i="0" u="none" strike="noStrike" kern="0" cap="none" spc="0" normalizeH="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a:t>
                </a:r>
                <a:r>
                  <a:rPr lang="en-US" sz="1200" b="1"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storage</a:t>
                </a:r>
                <a:endParaRPr kumimoji="0" lang="en-US" sz="12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3" name="TextBox 21"/>
              <p:cNvSpPr txBox="1">
                <a:spLocks noChangeArrowheads="1"/>
              </p:cNvSpPr>
              <p:nvPr/>
            </p:nvSpPr>
            <p:spPr bwMode="auto">
              <a:xfrm>
                <a:off x="1259205" y="3048000"/>
                <a:ext cx="495300" cy="196281"/>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SAN</a:t>
                </a:r>
                <a:endParaRPr kumimoji="0" lang="en-US" altLang="zh-CN" sz="16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30" name="圆角矩形 229"/>
            <p:cNvSpPr/>
            <p:nvPr/>
          </p:nvSpPr>
          <p:spPr bwMode="auto">
            <a:xfrm>
              <a:off x="2532908" y="2057064"/>
              <a:ext cx="7130841" cy="1011090"/>
            </a:xfrm>
            <a:prstGeom prst="roundRect">
              <a:avLst/>
            </a:prstGeom>
            <a:noFill/>
            <a:ln w="25400">
              <a:solidFill>
                <a:srgbClr val="99CCCC">
                  <a:lumMod val="75000"/>
                </a:srgbClr>
              </a:solidFill>
              <a:prstDash val="sysDash"/>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1" name="左右箭头 230"/>
            <p:cNvSpPr/>
            <p:nvPr/>
          </p:nvSpPr>
          <p:spPr bwMode="auto">
            <a:xfrm>
              <a:off x="4568581" y="4428114"/>
              <a:ext cx="3071470" cy="36558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2" name="Freeform 8"/>
            <p:cNvSpPr>
              <a:spLocks/>
            </p:cNvSpPr>
            <p:nvPr/>
          </p:nvSpPr>
          <p:spPr bwMode="auto">
            <a:xfrm>
              <a:off x="4576859" y="5054822"/>
              <a:ext cx="981075" cy="313355"/>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rgbClr val="99CCCC">
                <a:lumMod val="20000"/>
                <a:lumOff val="80000"/>
              </a:srgbClr>
            </a:solidFill>
            <a:ln>
              <a:solidFill>
                <a:srgbClr val="99CCCC">
                  <a:lumMod val="75000"/>
                </a:srgbClr>
              </a:solidFill>
            </a:ln>
            <a:effectLst>
              <a:outerShdw blurRad="50800" dist="38100" dir="2700000" algn="tl" rotWithShape="0">
                <a:prstClr val="black">
                  <a:alpha val="40000"/>
                </a:prstClr>
              </a:outerShdw>
            </a:effectLs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rgbClr val="8AB9B9">
                    <a:lumMod val="7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3" name="TextBox 34"/>
            <p:cNvSpPr txBox="1">
              <a:spLocks noChangeArrowheads="1"/>
            </p:cNvSpPr>
            <p:nvPr/>
          </p:nvSpPr>
          <p:spPr bwMode="auto">
            <a:xfrm>
              <a:off x="4606757" y="5111225"/>
              <a:ext cx="1233377" cy="307777"/>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IP network</a:t>
              </a:r>
            </a:p>
          </p:txBody>
        </p:sp>
        <p:sp>
          <p:nvSpPr>
            <p:cNvPr id="234" name="TextBox 37"/>
            <p:cNvSpPr txBox="1">
              <a:spLocks noChangeArrowheads="1"/>
            </p:cNvSpPr>
            <p:nvPr/>
          </p:nvSpPr>
          <p:spPr bwMode="auto">
            <a:xfrm>
              <a:off x="5045516" y="2152720"/>
              <a:ext cx="2303136" cy="1169551"/>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Oracle RAC cluster/VMware vSphere cluster/</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FusionSphere cluster</a:t>
              </a:r>
              <a:r>
                <a:rPr lang="en-US" sz="1200" kern="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/other</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40" name="直接连接符 38"/>
            <p:cNvCxnSpPr>
              <a:cxnSpLocks noChangeShapeType="1"/>
            </p:cNvCxnSpPr>
            <p:nvPr/>
          </p:nvCxnSpPr>
          <p:spPr bwMode="auto">
            <a:xfrm>
              <a:off x="6152214" y="1357239"/>
              <a:ext cx="0" cy="3743542"/>
            </a:xfrm>
            <a:prstGeom prst="line">
              <a:avLst/>
            </a:prstGeom>
            <a:noFill/>
            <a:ln w="9525" algn="ctr">
              <a:solidFill>
                <a:srgbClr val="000000"/>
              </a:solidFill>
              <a:prstDash val="sysDot"/>
              <a:round/>
              <a:headEnd/>
              <a:tailEnd/>
            </a:ln>
          </p:spPr>
        </p:cxnSp>
        <p:cxnSp>
          <p:nvCxnSpPr>
            <p:cNvPr id="249" name="直接连接符 39"/>
            <p:cNvCxnSpPr>
              <a:cxnSpLocks noChangeShapeType="1"/>
            </p:cNvCxnSpPr>
            <p:nvPr/>
          </p:nvCxnSpPr>
          <p:spPr bwMode="auto">
            <a:xfrm flipH="1">
              <a:off x="2523928" y="5136294"/>
              <a:ext cx="3637267" cy="1059139"/>
            </a:xfrm>
            <a:prstGeom prst="line">
              <a:avLst/>
            </a:prstGeom>
            <a:noFill/>
            <a:ln w="9525" algn="ctr">
              <a:solidFill>
                <a:srgbClr val="000000"/>
              </a:solidFill>
              <a:prstDash val="sysDot"/>
              <a:round/>
              <a:headEnd/>
              <a:tailEnd/>
            </a:ln>
          </p:spPr>
        </p:cxnSp>
        <p:cxnSp>
          <p:nvCxnSpPr>
            <p:cNvPr id="250" name="直接连接符 40"/>
            <p:cNvCxnSpPr>
              <a:cxnSpLocks noChangeShapeType="1"/>
            </p:cNvCxnSpPr>
            <p:nvPr/>
          </p:nvCxnSpPr>
          <p:spPr bwMode="auto">
            <a:xfrm>
              <a:off x="6152214" y="5132115"/>
              <a:ext cx="3640262" cy="1059139"/>
            </a:xfrm>
            <a:prstGeom prst="line">
              <a:avLst/>
            </a:prstGeom>
            <a:noFill/>
            <a:ln w="9525" algn="ctr">
              <a:solidFill>
                <a:srgbClr val="000000"/>
              </a:solidFill>
              <a:prstDash val="sysDot"/>
              <a:round/>
              <a:headEnd/>
              <a:tailEnd/>
            </a:ln>
          </p:spPr>
        </p:cxnSp>
        <p:sp>
          <p:nvSpPr>
            <p:cNvPr id="251" name="圆柱形 250"/>
            <p:cNvSpPr/>
            <p:nvPr/>
          </p:nvSpPr>
          <p:spPr bwMode="auto">
            <a:xfrm>
              <a:off x="4254487" y="4561811"/>
              <a:ext cx="269426" cy="190101"/>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2" name="圆柱形 57"/>
            <p:cNvSpPr>
              <a:spLocks noChangeArrowheads="1"/>
            </p:cNvSpPr>
            <p:nvPr/>
          </p:nvSpPr>
          <p:spPr bwMode="auto">
            <a:xfrm>
              <a:off x="3983843" y="4568077"/>
              <a:ext cx="272420" cy="19010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3" name="圆柱形 252"/>
            <p:cNvSpPr/>
            <p:nvPr/>
          </p:nvSpPr>
          <p:spPr bwMode="auto">
            <a:xfrm>
              <a:off x="8882775" y="4553455"/>
              <a:ext cx="272422" cy="188012"/>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4" name="圆柱形 59"/>
            <p:cNvSpPr>
              <a:spLocks noChangeArrowheads="1"/>
            </p:cNvSpPr>
            <p:nvPr/>
          </p:nvSpPr>
          <p:spPr bwMode="auto">
            <a:xfrm>
              <a:off x="8610355" y="4559721"/>
              <a:ext cx="272420" cy="18801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5" name="圆柱形 254"/>
            <p:cNvSpPr/>
            <p:nvPr/>
          </p:nvSpPr>
          <p:spPr bwMode="auto">
            <a:xfrm>
              <a:off x="4616477" y="3849451"/>
              <a:ext cx="3005611" cy="390649"/>
            </a:xfrm>
            <a:prstGeom prst="can">
              <a:avLst/>
            </a:prstGeom>
            <a:solidFill>
              <a:srgbClr val="99CCCC">
                <a:lumMod val="20000"/>
                <a:lumOff val="80000"/>
              </a:srgbClr>
            </a:solidFill>
            <a:ln w="9525" cap="flat" cmpd="sng" algn="ctr">
              <a:solidFill>
                <a:srgbClr val="99CCCC">
                  <a:lumMod val="75000"/>
                </a:srgbClr>
              </a:solidFill>
              <a:prstDash val="solid"/>
              <a:round/>
              <a:headEnd type="none" w="med" len="med"/>
              <a:tailEnd type="none" w="med" len="med"/>
            </a:ln>
            <a:effectLst/>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1"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6" name="圆柱形 61"/>
            <p:cNvSpPr>
              <a:spLocks noChangeArrowheads="1"/>
            </p:cNvSpPr>
            <p:nvPr/>
          </p:nvSpPr>
          <p:spPr bwMode="auto">
            <a:xfrm>
              <a:off x="5879794" y="3987327"/>
              <a:ext cx="269426" cy="190102"/>
            </a:xfrm>
            <a:prstGeom prst="can">
              <a:avLst>
                <a:gd name="adj" fmla="val 25278"/>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7" name="圆柱形 256"/>
            <p:cNvSpPr/>
            <p:nvPr/>
          </p:nvSpPr>
          <p:spPr bwMode="auto">
            <a:xfrm>
              <a:off x="6224061" y="3985239"/>
              <a:ext cx="272420" cy="188012"/>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58" name="直接连接符 257"/>
            <p:cNvCxnSpPr/>
            <p:nvPr/>
          </p:nvCxnSpPr>
          <p:spPr bwMode="auto">
            <a:xfrm flipH="1">
              <a:off x="8433365" y="3066064"/>
              <a:ext cx="2994" cy="200547"/>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cxnSp>
          <p:nvCxnSpPr>
            <p:cNvPr id="259" name="直接连接符 258"/>
            <p:cNvCxnSpPr/>
            <p:nvPr/>
          </p:nvCxnSpPr>
          <p:spPr bwMode="auto">
            <a:xfrm flipH="1">
              <a:off x="4571577" y="3550720"/>
              <a:ext cx="2918795" cy="4179"/>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sp>
          <p:nvSpPr>
            <p:cNvPr id="260" name="TextBox 447"/>
            <p:cNvSpPr txBox="1">
              <a:spLocks noChangeArrowheads="1"/>
            </p:cNvSpPr>
            <p:nvPr/>
          </p:nvSpPr>
          <p:spPr bwMode="auto">
            <a:xfrm>
              <a:off x="7912405" y="3427466"/>
              <a:ext cx="1398028" cy="337105"/>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FC/IP SAN</a:t>
              </a: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61" name="直接连接符 260"/>
            <p:cNvCxnSpPr/>
            <p:nvPr/>
          </p:nvCxnSpPr>
          <p:spPr bwMode="auto">
            <a:xfrm flipH="1">
              <a:off x="3664503" y="3084864"/>
              <a:ext cx="2996" cy="200547"/>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cxnSp>
          <p:nvCxnSpPr>
            <p:cNvPr id="262" name="直接连接符 261"/>
            <p:cNvCxnSpPr/>
            <p:nvPr/>
          </p:nvCxnSpPr>
          <p:spPr bwMode="auto">
            <a:xfrm flipH="1">
              <a:off x="3685460" y="3941367"/>
              <a:ext cx="0" cy="430340"/>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cxnSp>
          <p:nvCxnSpPr>
            <p:cNvPr id="263" name="直接连接符 262"/>
            <p:cNvCxnSpPr/>
            <p:nvPr/>
          </p:nvCxnSpPr>
          <p:spPr bwMode="auto">
            <a:xfrm flipH="1">
              <a:off x="8454320" y="3922567"/>
              <a:ext cx="0" cy="426161"/>
            </a:xfrm>
            <a:prstGeom prst="line">
              <a:avLst/>
            </a:prstGeom>
            <a:solidFill>
              <a:srgbClr val="CCFF99"/>
            </a:solidFill>
            <a:ln w="19050" cap="flat" cmpd="sng" algn="ctr">
              <a:solidFill>
                <a:srgbClr val="8AB9B9">
                  <a:lumMod val="75000"/>
                </a:srgbClr>
              </a:solidFill>
              <a:prstDash val="solid"/>
              <a:round/>
              <a:headEnd type="none" w="med" len="med"/>
              <a:tailEnd type="none" w="med" len="med"/>
            </a:ln>
            <a:effectLst/>
          </p:spPr>
        </p:cxnSp>
        <p:sp>
          <p:nvSpPr>
            <p:cNvPr id="264" name="TextBox 447"/>
            <p:cNvSpPr txBox="1">
              <a:spLocks noChangeArrowheads="1"/>
            </p:cNvSpPr>
            <p:nvPr/>
          </p:nvSpPr>
          <p:spPr bwMode="auto">
            <a:xfrm>
              <a:off x="3092844" y="3458236"/>
              <a:ext cx="1398026" cy="337105"/>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FC/IP SAN</a:t>
              </a: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5" name="Freeform 32"/>
            <p:cNvSpPr>
              <a:spLocks noEditPoints="1"/>
            </p:cNvSpPr>
            <p:nvPr/>
          </p:nvSpPr>
          <p:spPr bwMode="auto">
            <a:xfrm>
              <a:off x="2916597" y="2178556"/>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6" name="圆柱形 57"/>
            <p:cNvSpPr>
              <a:spLocks noChangeArrowheads="1"/>
            </p:cNvSpPr>
            <p:nvPr/>
          </p:nvSpPr>
          <p:spPr bwMode="auto">
            <a:xfrm>
              <a:off x="3353026" y="2747740"/>
              <a:ext cx="272420" cy="19010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7" name="Freeform 32"/>
            <p:cNvSpPr>
              <a:spLocks noEditPoints="1"/>
            </p:cNvSpPr>
            <p:nvPr/>
          </p:nvSpPr>
          <p:spPr bwMode="auto">
            <a:xfrm>
              <a:off x="7627721" y="2159769"/>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8" name="圆柱形 57"/>
            <p:cNvSpPr>
              <a:spLocks noChangeArrowheads="1"/>
            </p:cNvSpPr>
            <p:nvPr/>
          </p:nvSpPr>
          <p:spPr bwMode="auto">
            <a:xfrm>
              <a:off x="8064150" y="2728953"/>
              <a:ext cx="272420" cy="190102"/>
            </a:xfrm>
            <a:prstGeom prst="can">
              <a:avLst>
                <a:gd name="adj" fmla="val 25000"/>
              </a:avLst>
            </a:prstGeom>
            <a:solidFill>
              <a:srgbClr val="FFC000"/>
            </a:solidFill>
            <a:ln w="9525">
              <a:noFill/>
              <a:round/>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9" name="Freeform 32"/>
            <p:cNvSpPr>
              <a:spLocks noEditPoints="1"/>
            </p:cNvSpPr>
            <p:nvPr/>
          </p:nvSpPr>
          <p:spPr bwMode="auto">
            <a:xfrm>
              <a:off x="3917442" y="2175186"/>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0" name="圆柱形 269"/>
            <p:cNvSpPr/>
            <p:nvPr/>
          </p:nvSpPr>
          <p:spPr bwMode="auto">
            <a:xfrm>
              <a:off x="4405026" y="2734916"/>
              <a:ext cx="269426" cy="190101"/>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1" name="Freeform 32"/>
            <p:cNvSpPr>
              <a:spLocks noEditPoints="1"/>
            </p:cNvSpPr>
            <p:nvPr/>
          </p:nvSpPr>
          <p:spPr bwMode="auto">
            <a:xfrm>
              <a:off x="8629285" y="2169492"/>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2" name="圆柱形 271"/>
            <p:cNvSpPr/>
            <p:nvPr/>
          </p:nvSpPr>
          <p:spPr bwMode="auto">
            <a:xfrm>
              <a:off x="9116869" y="2729222"/>
              <a:ext cx="269426" cy="190101"/>
            </a:xfrm>
            <a:prstGeom prst="can">
              <a:avLst/>
            </a:prstGeom>
            <a:solidFill>
              <a:srgbClr val="99CCCC">
                <a:lumMod val="75000"/>
              </a:srgbClr>
            </a:solidFill>
            <a:ln>
              <a:noFill/>
            </a:ln>
            <a:effectLst/>
            <a:extLst/>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3" name="Freeform 32"/>
            <p:cNvSpPr>
              <a:spLocks noEditPoints="1"/>
            </p:cNvSpPr>
            <p:nvPr/>
          </p:nvSpPr>
          <p:spPr bwMode="auto">
            <a:xfrm>
              <a:off x="5915826" y="5284044"/>
              <a:ext cx="516168" cy="781324"/>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4" name="Freeform 8"/>
            <p:cNvSpPr>
              <a:spLocks/>
            </p:cNvSpPr>
            <p:nvPr/>
          </p:nvSpPr>
          <p:spPr bwMode="auto">
            <a:xfrm>
              <a:off x="6796494" y="5008143"/>
              <a:ext cx="981075" cy="313355"/>
            </a:xfrm>
            <a:custGeom>
              <a:avLst/>
              <a:gdLst>
                <a:gd name="T0" fmla="*/ 341 w 727"/>
                <a:gd name="T1" fmla="*/ 0 h 482"/>
                <a:gd name="T2" fmla="*/ 374 w 727"/>
                <a:gd name="T3" fmla="*/ 3 h 482"/>
                <a:gd name="T4" fmla="*/ 407 w 727"/>
                <a:gd name="T5" fmla="*/ 11 h 482"/>
                <a:gd name="T6" fmla="*/ 438 w 727"/>
                <a:gd name="T7" fmla="*/ 23 h 482"/>
                <a:gd name="T8" fmla="*/ 465 w 727"/>
                <a:gd name="T9" fmla="*/ 38 h 482"/>
                <a:gd name="T10" fmla="*/ 491 w 727"/>
                <a:gd name="T11" fmla="*/ 58 h 482"/>
                <a:gd name="T12" fmla="*/ 513 w 727"/>
                <a:gd name="T13" fmla="*/ 82 h 482"/>
                <a:gd name="T14" fmla="*/ 531 w 727"/>
                <a:gd name="T15" fmla="*/ 109 h 482"/>
                <a:gd name="T16" fmla="*/ 546 w 727"/>
                <a:gd name="T17" fmla="*/ 139 h 482"/>
                <a:gd name="T18" fmla="*/ 553 w 727"/>
                <a:gd name="T19" fmla="*/ 139 h 482"/>
                <a:gd name="T20" fmla="*/ 571 w 727"/>
                <a:gd name="T21" fmla="*/ 139 h 482"/>
                <a:gd name="T22" fmla="*/ 604 w 727"/>
                <a:gd name="T23" fmla="*/ 146 h 482"/>
                <a:gd name="T24" fmla="*/ 635 w 727"/>
                <a:gd name="T25" fmla="*/ 159 h 482"/>
                <a:gd name="T26" fmla="*/ 663 w 727"/>
                <a:gd name="T27" fmla="*/ 177 h 482"/>
                <a:gd name="T28" fmla="*/ 686 w 727"/>
                <a:gd name="T29" fmla="*/ 201 h 482"/>
                <a:gd name="T30" fmla="*/ 705 w 727"/>
                <a:gd name="T31" fmla="*/ 228 h 482"/>
                <a:gd name="T32" fmla="*/ 719 w 727"/>
                <a:gd name="T33" fmla="*/ 259 h 482"/>
                <a:gd name="T34" fmla="*/ 725 w 727"/>
                <a:gd name="T35" fmla="*/ 292 h 482"/>
                <a:gd name="T36" fmla="*/ 727 w 727"/>
                <a:gd name="T37" fmla="*/ 310 h 482"/>
                <a:gd name="T38" fmla="*/ 723 w 727"/>
                <a:gd name="T39" fmla="*/ 345 h 482"/>
                <a:gd name="T40" fmla="*/ 712 w 727"/>
                <a:gd name="T41" fmla="*/ 378 h 482"/>
                <a:gd name="T42" fmla="*/ 697 w 727"/>
                <a:gd name="T43" fmla="*/ 407 h 482"/>
                <a:gd name="T44" fmla="*/ 675 w 727"/>
                <a:gd name="T45" fmla="*/ 433 h 482"/>
                <a:gd name="T46" fmla="*/ 650 w 727"/>
                <a:gd name="T47" fmla="*/ 453 h 482"/>
                <a:gd name="T48" fmla="*/ 621 w 727"/>
                <a:gd name="T49" fmla="*/ 470 h 482"/>
                <a:gd name="T50" fmla="*/ 588 w 727"/>
                <a:gd name="T51" fmla="*/ 480 h 482"/>
                <a:gd name="T52" fmla="*/ 553 w 727"/>
                <a:gd name="T53" fmla="*/ 482 h 482"/>
                <a:gd name="T54" fmla="*/ 143 w 727"/>
                <a:gd name="T55" fmla="*/ 482 h 482"/>
                <a:gd name="T56" fmla="*/ 114 w 727"/>
                <a:gd name="T57" fmla="*/ 480 h 482"/>
                <a:gd name="T58" fmla="*/ 88 w 727"/>
                <a:gd name="T59" fmla="*/ 471 h 482"/>
                <a:gd name="T60" fmla="*/ 63 w 727"/>
                <a:gd name="T61" fmla="*/ 459 h 482"/>
                <a:gd name="T62" fmla="*/ 43 w 727"/>
                <a:gd name="T63" fmla="*/ 440 h 482"/>
                <a:gd name="T64" fmla="*/ 24 w 727"/>
                <a:gd name="T65" fmla="*/ 420 h 482"/>
                <a:gd name="T66" fmla="*/ 11 w 727"/>
                <a:gd name="T67" fmla="*/ 395 h 482"/>
                <a:gd name="T68" fmla="*/ 2 w 727"/>
                <a:gd name="T69" fmla="*/ 369 h 482"/>
                <a:gd name="T70" fmla="*/ 0 w 727"/>
                <a:gd name="T71" fmla="*/ 340 h 482"/>
                <a:gd name="T72" fmla="*/ 0 w 727"/>
                <a:gd name="T73" fmla="*/ 327 h 482"/>
                <a:gd name="T74" fmla="*/ 4 w 727"/>
                <a:gd name="T75" fmla="*/ 301 h 482"/>
                <a:gd name="T76" fmla="*/ 13 w 727"/>
                <a:gd name="T77" fmla="*/ 278 h 482"/>
                <a:gd name="T78" fmla="*/ 33 w 727"/>
                <a:gd name="T79" fmla="*/ 246 h 482"/>
                <a:gd name="T80" fmla="*/ 72 w 727"/>
                <a:gd name="T81" fmla="*/ 215 h 482"/>
                <a:gd name="T82" fmla="*/ 96 w 727"/>
                <a:gd name="T83" fmla="*/ 204 h 482"/>
                <a:gd name="T84" fmla="*/ 119 w 727"/>
                <a:gd name="T85" fmla="*/ 197 h 482"/>
                <a:gd name="T86" fmla="*/ 123 w 727"/>
                <a:gd name="T87" fmla="*/ 177 h 482"/>
                <a:gd name="T88" fmla="*/ 136 w 727"/>
                <a:gd name="T89" fmla="*/ 139 h 482"/>
                <a:gd name="T90" fmla="*/ 154 w 727"/>
                <a:gd name="T91" fmla="*/ 102 h 482"/>
                <a:gd name="T92" fmla="*/ 178 w 727"/>
                <a:gd name="T93" fmla="*/ 71 h 482"/>
                <a:gd name="T94" fmla="*/ 207 w 727"/>
                <a:gd name="T95" fmla="*/ 45 h 482"/>
                <a:gd name="T96" fmla="*/ 240 w 727"/>
                <a:gd name="T97" fmla="*/ 23 h 482"/>
                <a:gd name="T98" fmla="*/ 279 w 727"/>
                <a:gd name="T99" fmla="*/ 9 h 482"/>
                <a:gd name="T100" fmla="*/ 319 w 727"/>
                <a:gd name="T101" fmla="*/ 1 h 482"/>
                <a:gd name="T102" fmla="*/ 341 w 727"/>
                <a:gd name="T103"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482">
                  <a:moveTo>
                    <a:pt x="341" y="0"/>
                  </a:moveTo>
                  <a:lnTo>
                    <a:pt x="341" y="0"/>
                  </a:lnTo>
                  <a:lnTo>
                    <a:pt x="357" y="1"/>
                  </a:lnTo>
                  <a:lnTo>
                    <a:pt x="374" y="3"/>
                  </a:lnTo>
                  <a:lnTo>
                    <a:pt x="390" y="5"/>
                  </a:lnTo>
                  <a:lnTo>
                    <a:pt x="407" y="11"/>
                  </a:lnTo>
                  <a:lnTo>
                    <a:pt x="421" y="16"/>
                  </a:lnTo>
                  <a:lnTo>
                    <a:pt x="438" y="23"/>
                  </a:lnTo>
                  <a:lnTo>
                    <a:pt x="450" y="31"/>
                  </a:lnTo>
                  <a:lnTo>
                    <a:pt x="465" y="38"/>
                  </a:lnTo>
                  <a:lnTo>
                    <a:pt x="478" y="49"/>
                  </a:lnTo>
                  <a:lnTo>
                    <a:pt x="491" y="58"/>
                  </a:lnTo>
                  <a:lnTo>
                    <a:pt x="502" y="71"/>
                  </a:lnTo>
                  <a:lnTo>
                    <a:pt x="513" y="82"/>
                  </a:lnTo>
                  <a:lnTo>
                    <a:pt x="522" y="95"/>
                  </a:lnTo>
                  <a:lnTo>
                    <a:pt x="531" y="109"/>
                  </a:lnTo>
                  <a:lnTo>
                    <a:pt x="538" y="124"/>
                  </a:lnTo>
                  <a:lnTo>
                    <a:pt x="546" y="139"/>
                  </a:lnTo>
                  <a:lnTo>
                    <a:pt x="546" y="139"/>
                  </a:lnTo>
                  <a:lnTo>
                    <a:pt x="553" y="139"/>
                  </a:lnTo>
                  <a:lnTo>
                    <a:pt x="553" y="139"/>
                  </a:lnTo>
                  <a:lnTo>
                    <a:pt x="571" y="139"/>
                  </a:lnTo>
                  <a:lnTo>
                    <a:pt x="588" y="142"/>
                  </a:lnTo>
                  <a:lnTo>
                    <a:pt x="604" y="146"/>
                  </a:lnTo>
                  <a:lnTo>
                    <a:pt x="621" y="151"/>
                  </a:lnTo>
                  <a:lnTo>
                    <a:pt x="635" y="159"/>
                  </a:lnTo>
                  <a:lnTo>
                    <a:pt x="650" y="168"/>
                  </a:lnTo>
                  <a:lnTo>
                    <a:pt x="663" y="177"/>
                  </a:lnTo>
                  <a:lnTo>
                    <a:pt x="675" y="188"/>
                  </a:lnTo>
                  <a:lnTo>
                    <a:pt x="686" y="201"/>
                  </a:lnTo>
                  <a:lnTo>
                    <a:pt x="697" y="213"/>
                  </a:lnTo>
                  <a:lnTo>
                    <a:pt x="705" y="228"/>
                  </a:lnTo>
                  <a:lnTo>
                    <a:pt x="712" y="243"/>
                  </a:lnTo>
                  <a:lnTo>
                    <a:pt x="719" y="259"/>
                  </a:lnTo>
                  <a:lnTo>
                    <a:pt x="723" y="276"/>
                  </a:lnTo>
                  <a:lnTo>
                    <a:pt x="725" y="292"/>
                  </a:lnTo>
                  <a:lnTo>
                    <a:pt x="727" y="310"/>
                  </a:lnTo>
                  <a:lnTo>
                    <a:pt x="727" y="310"/>
                  </a:lnTo>
                  <a:lnTo>
                    <a:pt x="725" y="329"/>
                  </a:lnTo>
                  <a:lnTo>
                    <a:pt x="723" y="345"/>
                  </a:lnTo>
                  <a:lnTo>
                    <a:pt x="719" y="362"/>
                  </a:lnTo>
                  <a:lnTo>
                    <a:pt x="712" y="378"/>
                  </a:lnTo>
                  <a:lnTo>
                    <a:pt x="705" y="393"/>
                  </a:lnTo>
                  <a:lnTo>
                    <a:pt x="697" y="407"/>
                  </a:lnTo>
                  <a:lnTo>
                    <a:pt x="686" y="420"/>
                  </a:lnTo>
                  <a:lnTo>
                    <a:pt x="675" y="433"/>
                  </a:lnTo>
                  <a:lnTo>
                    <a:pt x="663" y="444"/>
                  </a:lnTo>
                  <a:lnTo>
                    <a:pt x="650" y="453"/>
                  </a:lnTo>
                  <a:lnTo>
                    <a:pt x="635" y="462"/>
                  </a:lnTo>
                  <a:lnTo>
                    <a:pt x="621" y="470"/>
                  </a:lnTo>
                  <a:lnTo>
                    <a:pt x="604" y="475"/>
                  </a:lnTo>
                  <a:lnTo>
                    <a:pt x="588" y="480"/>
                  </a:lnTo>
                  <a:lnTo>
                    <a:pt x="571" y="482"/>
                  </a:lnTo>
                  <a:lnTo>
                    <a:pt x="553" y="482"/>
                  </a:lnTo>
                  <a:lnTo>
                    <a:pt x="143" y="482"/>
                  </a:lnTo>
                  <a:lnTo>
                    <a:pt x="143" y="482"/>
                  </a:lnTo>
                  <a:lnTo>
                    <a:pt x="129" y="482"/>
                  </a:lnTo>
                  <a:lnTo>
                    <a:pt x="114" y="480"/>
                  </a:lnTo>
                  <a:lnTo>
                    <a:pt x="101" y="477"/>
                  </a:lnTo>
                  <a:lnTo>
                    <a:pt x="88" y="471"/>
                  </a:lnTo>
                  <a:lnTo>
                    <a:pt x="75" y="466"/>
                  </a:lnTo>
                  <a:lnTo>
                    <a:pt x="63" y="459"/>
                  </a:lnTo>
                  <a:lnTo>
                    <a:pt x="52" y="449"/>
                  </a:lnTo>
                  <a:lnTo>
                    <a:pt x="43" y="440"/>
                  </a:lnTo>
                  <a:lnTo>
                    <a:pt x="33" y="431"/>
                  </a:lnTo>
                  <a:lnTo>
                    <a:pt x="24" y="420"/>
                  </a:lnTo>
                  <a:lnTo>
                    <a:pt x="17" y="407"/>
                  </a:lnTo>
                  <a:lnTo>
                    <a:pt x="11" y="395"/>
                  </a:lnTo>
                  <a:lnTo>
                    <a:pt x="6" y="382"/>
                  </a:lnTo>
                  <a:lnTo>
                    <a:pt x="2" y="369"/>
                  </a:lnTo>
                  <a:lnTo>
                    <a:pt x="0" y="354"/>
                  </a:lnTo>
                  <a:lnTo>
                    <a:pt x="0" y="340"/>
                  </a:lnTo>
                  <a:lnTo>
                    <a:pt x="0" y="340"/>
                  </a:lnTo>
                  <a:lnTo>
                    <a:pt x="0" y="327"/>
                  </a:lnTo>
                  <a:lnTo>
                    <a:pt x="2" y="314"/>
                  </a:lnTo>
                  <a:lnTo>
                    <a:pt x="4" y="301"/>
                  </a:lnTo>
                  <a:lnTo>
                    <a:pt x="10" y="288"/>
                  </a:lnTo>
                  <a:lnTo>
                    <a:pt x="13" y="278"/>
                  </a:lnTo>
                  <a:lnTo>
                    <a:pt x="21" y="267"/>
                  </a:lnTo>
                  <a:lnTo>
                    <a:pt x="33" y="246"/>
                  </a:lnTo>
                  <a:lnTo>
                    <a:pt x="52" y="228"/>
                  </a:lnTo>
                  <a:lnTo>
                    <a:pt x="72" y="215"/>
                  </a:lnTo>
                  <a:lnTo>
                    <a:pt x="83" y="208"/>
                  </a:lnTo>
                  <a:lnTo>
                    <a:pt x="96" y="204"/>
                  </a:lnTo>
                  <a:lnTo>
                    <a:pt x="108" y="201"/>
                  </a:lnTo>
                  <a:lnTo>
                    <a:pt x="119" y="197"/>
                  </a:lnTo>
                  <a:lnTo>
                    <a:pt x="119" y="197"/>
                  </a:lnTo>
                  <a:lnTo>
                    <a:pt x="123" y="177"/>
                  </a:lnTo>
                  <a:lnTo>
                    <a:pt x="129" y="157"/>
                  </a:lnTo>
                  <a:lnTo>
                    <a:pt x="136" y="139"/>
                  </a:lnTo>
                  <a:lnTo>
                    <a:pt x="143" y="120"/>
                  </a:lnTo>
                  <a:lnTo>
                    <a:pt x="154" y="102"/>
                  </a:lnTo>
                  <a:lnTo>
                    <a:pt x="165" y="85"/>
                  </a:lnTo>
                  <a:lnTo>
                    <a:pt x="178" y="71"/>
                  </a:lnTo>
                  <a:lnTo>
                    <a:pt x="193" y="58"/>
                  </a:lnTo>
                  <a:lnTo>
                    <a:pt x="207" y="45"/>
                  </a:lnTo>
                  <a:lnTo>
                    <a:pt x="224" y="32"/>
                  </a:lnTo>
                  <a:lnTo>
                    <a:pt x="240" y="23"/>
                  </a:lnTo>
                  <a:lnTo>
                    <a:pt x="258" y="16"/>
                  </a:lnTo>
                  <a:lnTo>
                    <a:pt x="279" y="9"/>
                  </a:lnTo>
                  <a:lnTo>
                    <a:pt x="299" y="3"/>
                  </a:lnTo>
                  <a:lnTo>
                    <a:pt x="319" y="1"/>
                  </a:lnTo>
                  <a:lnTo>
                    <a:pt x="341" y="0"/>
                  </a:lnTo>
                  <a:lnTo>
                    <a:pt x="341" y="0"/>
                  </a:lnTo>
                  <a:close/>
                </a:path>
              </a:pathLst>
            </a:custGeom>
            <a:solidFill>
              <a:srgbClr val="99CCCC">
                <a:lumMod val="20000"/>
                <a:lumOff val="80000"/>
              </a:srgbClr>
            </a:solidFill>
            <a:ln>
              <a:solidFill>
                <a:srgbClr val="99CCCC">
                  <a:lumMod val="75000"/>
                </a:srgbClr>
              </a:solidFill>
            </a:ln>
            <a:effectLst>
              <a:outerShdw blurRad="50800" dist="38100" dir="2700000" algn="tl" rotWithShape="0">
                <a:prstClr val="black">
                  <a:alpha val="40000"/>
                </a:prstClr>
              </a:outerShdw>
            </a:effectLst>
            <a:extLst/>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rgbClr val="8AB9B9">
                    <a:lumMod val="75000"/>
                  </a:srgbClr>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5" name="TextBox 34"/>
            <p:cNvSpPr txBox="1">
              <a:spLocks noChangeArrowheads="1"/>
            </p:cNvSpPr>
            <p:nvPr/>
          </p:nvSpPr>
          <p:spPr bwMode="auto">
            <a:xfrm>
              <a:off x="6826392" y="5064546"/>
              <a:ext cx="1233377" cy="307777"/>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IP network</a:t>
              </a:r>
            </a:p>
          </p:txBody>
        </p:sp>
      </p:grpSp>
      <p:sp>
        <p:nvSpPr>
          <p:cNvPr id="398" name="云形标注 397"/>
          <p:cNvSpPr/>
          <p:nvPr/>
        </p:nvSpPr>
        <p:spPr>
          <a:xfrm flipH="1">
            <a:off x="9340061" y="1117417"/>
            <a:ext cx="2039041" cy="1262933"/>
          </a:xfrm>
          <a:prstGeom prst="cloudCallout">
            <a:avLst>
              <a:gd name="adj1" fmla="val -43087"/>
              <a:gd name="adj2" fmla="val 78820"/>
            </a:avLst>
          </a:prstGeom>
          <a:solidFill>
            <a:srgbClr val="FFFFFF"/>
          </a:solidFill>
          <a:ln w="19050" cap="flat" cmpd="sng" algn="ctr">
            <a:solidFill>
              <a:srgbClr val="000000"/>
            </a:solidFill>
            <a:prstDash val="solid"/>
          </a:ln>
          <a:effectLst/>
        </p:spPr>
        <p:txBody>
          <a:bodyPr wrap="square" lIns="36000" rIns="36000" rtlCol="0" anchor="ctr">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How </a:t>
            </a:r>
            <a:r>
              <a:rPr lang="en-US" sz="1200" kern="0" noProof="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do you</a:t>
            </a: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perform arbitration when a fault occurs?</a:t>
            </a:r>
            <a:endParaRPr kumimoji="0" lang="en-US" altLang="zh-CN"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63502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Quorum Mode</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dirty="0" smtClean="0">
                <a:sym typeface="Huawei Sans" panose="020C0503030203020204" pitchFamily="34" charset="0"/>
              </a:rPr>
              <a:t>If the link between two data centers is down or one data center is faulty, data cannot be synchronized between the two centers in real time. In this case, only a HyperMetro pair or a site of a </a:t>
            </a:r>
            <a:r>
              <a:rPr lang="en-US" dirty="0">
                <a:sym typeface="Huawei Sans" panose="020C0503030203020204" pitchFamily="34" charset="0"/>
              </a:rPr>
              <a:t>HyperMetro consistency group </a:t>
            </a:r>
            <a:r>
              <a:rPr lang="en-US" dirty="0" smtClean="0">
                <a:sym typeface="Huawei Sans" panose="020C0503030203020204" pitchFamily="34" charset="0"/>
              </a:rPr>
              <a:t>can continue providing services. For data consistency, HyperMetro uses an arbitration mechanism to determine service priority in data centers. </a:t>
            </a:r>
            <a:endParaRPr lang="en-US" altLang="zh-CN" dirty="0" smtClean="0">
              <a:sym typeface="Huawei Sans" panose="020C0503030203020204" pitchFamily="34" charset="0"/>
            </a:endParaRPr>
          </a:p>
          <a:p>
            <a:r>
              <a:rPr lang="en-US" dirty="0" smtClean="0">
                <a:sym typeface="Huawei Sans" panose="020C0503030203020204" pitchFamily="34" charset="0"/>
              </a:rPr>
              <a:t>HyperMetro provides two quorum modes:</a:t>
            </a:r>
          </a:p>
          <a:p>
            <a:pPr lvl="1"/>
            <a:r>
              <a:rPr lang="en-US" b="1" dirty="0" smtClean="0">
                <a:sym typeface="Huawei Sans" panose="020C0503030203020204" pitchFamily="34" charset="0"/>
              </a:rPr>
              <a:t>Static priority mode:</a:t>
            </a:r>
            <a:r>
              <a:rPr lang="en-US" dirty="0" smtClean="0">
                <a:sym typeface="Huawei Sans" panose="020C0503030203020204" pitchFamily="34" charset="0"/>
              </a:rPr>
              <a:t> applies to scenarios where no quorum server is configured.</a:t>
            </a:r>
          </a:p>
          <a:p>
            <a:pPr lvl="1"/>
            <a:r>
              <a:rPr lang="en-US" b="1" dirty="0" smtClean="0">
                <a:sym typeface="Huawei Sans" panose="020C0503030203020204" pitchFamily="34" charset="0"/>
              </a:rPr>
              <a:t>Quorum server mode (recommended):</a:t>
            </a:r>
            <a:r>
              <a:rPr lang="en-US" dirty="0" smtClean="0">
                <a:sym typeface="Huawei Sans" panose="020C0503030203020204" pitchFamily="34" charset="0"/>
              </a:rPr>
              <a:t> applies to scenarios where a quorum server is configured.</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073527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sym typeface="Huawei Sans" panose="020C0503030203020204" pitchFamily="34" charset="0"/>
              </a:rPr>
              <a:t>Static Priority Mode</a:t>
            </a:r>
            <a:endParaRPr lang="en-US" dirty="0">
              <a:sym typeface="Huawei Sans" panose="020C0503030203020204" pitchFamily="34" charset="0"/>
            </a:endParaRPr>
          </a:p>
        </p:txBody>
      </p:sp>
      <p:graphicFrame>
        <p:nvGraphicFramePr>
          <p:cNvPr id="129" name="表格 128"/>
          <p:cNvGraphicFramePr>
            <a:graphicFrameLocks noGrp="1"/>
          </p:cNvGraphicFramePr>
          <p:nvPr>
            <p:extLst>
              <p:ext uri="{D42A27DB-BD31-4B8C-83A1-F6EECF244321}">
                <p14:modId xmlns:p14="http://schemas.microsoft.com/office/powerpoint/2010/main" val="2998414194"/>
              </p:ext>
            </p:extLst>
          </p:nvPr>
        </p:nvGraphicFramePr>
        <p:xfrm>
          <a:off x="4403812" y="1177986"/>
          <a:ext cx="6856403" cy="4515143"/>
        </p:xfrm>
        <a:graphic>
          <a:graphicData uri="http://schemas.openxmlformats.org/drawingml/2006/table">
            <a:tbl>
              <a:tblPr firstRow="1" bandRow="1"/>
              <a:tblGrid>
                <a:gridCol w="2131742"/>
                <a:gridCol w="4724661"/>
              </a:tblGrid>
              <a:tr h="410015">
                <a:tc>
                  <a:txBody>
                    <a:bodyPr/>
                    <a:lstStyle/>
                    <a:p>
                      <a:pPr algn="ctr" fontAlgn="ctr">
                        <a:lnSpc>
                          <a:spcPct val="100000"/>
                        </a:lnSpc>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Fault Type</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Result</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64799">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link between storage systems is down.</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continue providing services while LUNs in data center B stop providing services.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center B is faulty.</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continue providing services while LUNs in data center B stop providing services.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center A is faulty.</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cannot be accessed and LUNs in data center B stop providing services.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replication link is down and a link between a host and data center B is down.</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continue providing services while LUNs in data center B stop providing services.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center B is faulty and the link between the host and data center B is down.</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continue providing services while LUNs in data center B stop providing services.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Links between the host and data centers A and B are concurrently down.</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normal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host fails to access LUNs in both data center A and B.</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pSp>
        <p:nvGrpSpPr>
          <p:cNvPr id="27" name="组合 26"/>
          <p:cNvGrpSpPr/>
          <p:nvPr/>
        </p:nvGrpSpPr>
        <p:grpSpPr>
          <a:xfrm>
            <a:off x="886058" y="2242594"/>
            <a:ext cx="3409855" cy="2878594"/>
            <a:chOff x="1027164" y="2242116"/>
            <a:chExt cx="3409855" cy="2878594"/>
          </a:xfrm>
        </p:grpSpPr>
        <p:cxnSp>
          <p:nvCxnSpPr>
            <p:cNvPr id="28" name="直接连接符 27"/>
            <p:cNvCxnSpPr/>
            <p:nvPr/>
          </p:nvCxnSpPr>
          <p:spPr bwMode="auto">
            <a:xfrm>
              <a:off x="2044148" y="4346234"/>
              <a:ext cx="1202916" cy="0"/>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29" name="直接连接符 28"/>
            <p:cNvCxnSpPr>
              <a:stCxn id="50" idx="1"/>
            </p:cNvCxnSpPr>
            <p:nvPr/>
          </p:nvCxnSpPr>
          <p:spPr bwMode="auto">
            <a:xfrm flipV="1">
              <a:off x="1812767" y="3127572"/>
              <a:ext cx="843091" cy="991185"/>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30" name="直接连接符 29"/>
            <p:cNvCxnSpPr/>
            <p:nvPr/>
          </p:nvCxnSpPr>
          <p:spPr bwMode="auto">
            <a:xfrm flipH="1" flipV="1">
              <a:off x="2669334" y="3115743"/>
              <a:ext cx="814104" cy="1003013"/>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sp>
          <p:nvSpPr>
            <p:cNvPr id="31" name="弧形 30"/>
            <p:cNvSpPr/>
            <p:nvPr/>
          </p:nvSpPr>
          <p:spPr bwMode="auto">
            <a:xfrm>
              <a:off x="1952069" y="3771919"/>
              <a:ext cx="1386015" cy="763902"/>
            </a:xfrm>
            <a:prstGeom prst="arc">
              <a:avLst>
                <a:gd name="adj1" fmla="val 10983980"/>
                <a:gd name="adj2" fmla="val 21573305"/>
              </a:avLst>
            </a:prstGeom>
            <a:noFill/>
            <a:ln w="19050" cap="flat" cmpd="sng" algn="ctr">
              <a:solidFill>
                <a:srgbClr val="8AB9B9">
                  <a:lumMod val="50000"/>
                </a:srgb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Freeform 32"/>
            <p:cNvSpPr>
              <a:spLocks noEditPoints="1"/>
            </p:cNvSpPr>
            <p:nvPr/>
          </p:nvSpPr>
          <p:spPr bwMode="auto">
            <a:xfrm>
              <a:off x="2445220" y="2658894"/>
              <a:ext cx="448227" cy="753067"/>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角矩形 25"/>
            <p:cNvSpPr>
              <a:spLocks noChangeArrowheads="1"/>
            </p:cNvSpPr>
            <p:nvPr/>
          </p:nvSpPr>
          <p:spPr bwMode="auto">
            <a:xfrm>
              <a:off x="1027164" y="2242116"/>
              <a:ext cx="3204031" cy="2878594"/>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4" name="组合 33"/>
            <p:cNvGrpSpPr/>
            <p:nvPr/>
          </p:nvGrpSpPr>
          <p:grpSpPr>
            <a:xfrm>
              <a:off x="1516370" y="3929601"/>
              <a:ext cx="475386" cy="683779"/>
              <a:chOff x="2125662" y="3868402"/>
              <a:chExt cx="897160" cy="1144774"/>
            </a:xfrm>
          </p:grpSpPr>
          <p:sp>
            <p:nvSpPr>
              <p:cNvPr id="49"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1" name="组合 50"/>
              <p:cNvGrpSpPr/>
              <p:nvPr/>
            </p:nvGrpSpPr>
            <p:grpSpPr>
              <a:xfrm>
                <a:off x="2125662" y="3868402"/>
                <a:ext cx="562904" cy="1144774"/>
                <a:chOff x="1227090" y="5184590"/>
                <a:chExt cx="520700" cy="987426"/>
              </a:xfrm>
            </p:grpSpPr>
            <p:sp>
              <p:nvSpPr>
                <p:cNvPr id="52"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35" name="组合 34"/>
            <p:cNvGrpSpPr/>
            <p:nvPr/>
          </p:nvGrpSpPr>
          <p:grpSpPr>
            <a:xfrm>
              <a:off x="3302619" y="3929601"/>
              <a:ext cx="475386" cy="683779"/>
              <a:chOff x="2125662" y="3868402"/>
              <a:chExt cx="897160" cy="1144774"/>
            </a:xfrm>
          </p:grpSpPr>
          <p:sp>
            <p:nvSpPr>
              <p:cNvPr id="40"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4" name="组合 43"/>
              <p:cNvGrpSpPr/>
              <p:nvPr/>
            </p:nvGrpSpPr>
            <p:grpSpPr>
              <a:xfrm>
                <a:off x="2125662" y="3868402"/>
                <a:ext cx="562904" cy="1144774"/>
                <a:chOff x="1227090" y="5184590"/>
                <a:chExt cx="520700" cy="987426"/>
              </a:xfrm>
            </p:grpSpPr>
            <p:sp>
              <p:nvSpPr>
                <p:cNvPr id="46"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36" name="文本框 35"/>
            <p:cNvSpPr txBox="1"/>
            <p:nvPr/>
          </p:nvSpPr>
          <p:spPr bwMode="auto">
            <a:xfrm>
              <a:off x="1076852" y="4662687"/>
              <a:ext cx="1471464"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bwMode="auto">
            <a:xfrm>
              <a:off x="2938136" y="4638201"/>
              <a:ext cx="1498883"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p:cNvSpPr txBox="1"/>
            <p:nvPr/>
          </p:nvSpPr>
          <p:spPr bwMode="auto">
            <a:xfrm>
              <a:off x="2412180" y="2348414"/>
              <a:ext cx="620569"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Host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bwMode="auto">
            <a:xfrm>
              <a:off x="2075684" y="3722623"/>
              <a:ext cx="1275876" cy="336454"/>
            </a:xfrm>
            <a:prstGeom prst="roundRect">
              <a:avLst/>
            </a:prstGeom>
            <a:solidFill>
              <a:srgbClr val="99CCCC">
                <a:lumMod val="40000"/>
                <a:lumOff val="60000"/>
              </a:srgbClr>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77272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Quorum Server Mode</a:t>
            </a:r>
            <a:endParaRPr lang="en-US" dirty="0">
              <a:sym typeface="Huawei Sans" panose="020C0503030203020204" pitchFamily="34" charset="0"/>
            </a:endParaRPr>
          </a:p>
        </p:txBody>
      </p:sp>
      <p:graphicFrame>
        <p:nvGraphicFramePr>
          <p:cNvPr id="27" name="表格 26"/>
          <p:cNvGraphicFramePr>
            <a:graphicFrameLocks noGrp="1"/>
          </p:cNvGraphicFramePr>
          <p:nvPr>
            <p:extLst>
              <p:ext uri="{D42A27DB-BD31-4B8C-83A1-F6EECF244321}">
                <p14:modId xmlns:p14="http://schemas.microsoft.com/office/powerpoint/2010/main" val="2743438008"/>
              </p:ext>
            </p:extLst>
          </p:nvPr>
        </p:nvGraphicFramePr>
        <p:xfrm>
          <a:off x="4403812" y="1351643"/>
          <a:ext cx="6856403" cy="4287564"/>
        </p:xfrm>
        <a:graphic>
          <a:graphicData uri="http://schemas.openxmlformats.org/drawingml/2006/table">
            <a:tbl>
              <a:tblPr firstRow="1" bandRow="1"/>
              <a:tblGrid>
                <a:gridCol w="2599096"/>
                <a:gridCol w="4257307"/>
              </a:tblGrid>
              <a:tr h="410015">
                <a:tc>
                  <a:txBody>
                    <a:bodyPr/>
                    <a:lstStyle/>
                    <a:p>
                      <a:pPr algn="ctr" fontAlgn="ctr">
                        <a:lnSpc>
                          <a:spcPct val="100000"/>
                        </a:lnSpc>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Fault Type</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Result</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364799">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The quorum server is faulty.</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normal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and data center B continue providing services.</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link between a storage system and the quorum (example of the storage system in data center A) is down.</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normal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and data center B continue providing services.</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storage system is faulty (example of the storage system in data center A).</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are invalid, but LUNs in data center B continue providing services.</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659442">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link between storage systems is down.</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LUNs in data center A continue providing services while LUNs in data center B stop providing services.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1091305">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storage system and the quorum server (example of the storage system in data center A) are concurrently faulty.</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 HyperMetro pair is in the to-be-synchronized status.</a:t>
                      </a:r>
                    </a:p>
                    <a:p>
                      <a:pPr marL="0" algn="l" defTabSz="914400" rtl="0" eaLnBrk="1" fontAlgn="ctr" latinLnBrk="0" hangingPunct="1">
                        <a:lnSpc>
                          <a:spcPct val="100000"/>
                        </a:lnSpc>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Data center A is faulty and LUNs in data center B stop services.</a:t>
                      </a:r>
                      <a:endParaRPr lang="en-US" altLang="zh-CN" sz="12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pSp>
        <p:nvGrpSpPr>
          <p:cNvPr id="3" name="组合 2"/>
          <p:cNvGrpSpPr/>
          <p:nvPr/>
        </p:nvGrpSpPr>
        <p:grpSpPr>
          <a:xfrm>
            <a:off x="990240" y="1351643"/>
            <a:ext cx="3162964" cy="4322990"/>
            <a:chOff x="990240" y="1554843"/>
            <a:chExt cx="3162964" cy="4322990"/>
          </a:xfrm>
        </p:grpSpPr>
        <p:cxnSp>
          <p:nvCxnSpPr>
            <p:cNvPr id="32" name="直接连接符 31"/>
            <p:cNvCxnSpPr/>
            <p:nvPr/>
          </p:nvCxnSpPr>
          <p:spPr bwMode="auto">
            <a:xfrm>
              <a:off x="1906940" y="3658961"/>
              <a:ext cx="1202916" cy="0"/>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33" name="直接连接符 32"/>
            <p:cNvCxnSpPr>
              <a:stCxn id="40" idx="1"/>
            </p:cNvCxnSpPr>
            <p:nvPr/>
          </p:nvCxnSpPr>
          <p:spPr bwMode="auto">
            <a:xfrm flipV="1">
              <a:off x="1675559" y="2440299"/>
              <a:ext cx="843091" cy="991185"/>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34" name="直接连接符 33"/>
            <p:cNvCxnSpPr/>
            <p:nvPr/>
          </p:nvCxnSpPr>
          <p:spPr bwMode="auto">
            <a:xfrm flipH="1" flipV="1">
              <a:off x="2532126" y="2428470"/>
              <a:ext cx="814104" cy="1003013"/>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sp>
          <p:nvSpPr>
            <p:cNvPr id="35" name="弧形 34"/>
            <p:cNvSpPr/>
            <p:nvPr/>
          </p:nvSpPr>
          <p:spPr bwMode="auto">
            <a:xfrm>
              <a:off x="1814861" y="3084646"/>
              <a:ext cx="1386015" cy="763902"/>
            </a:xfrm>
            <a:prstGeom prst="arc">
              <a:avLst>
                <a:gd name="adj1" fmla="val 10983980"/>
                <a:gd name="adj2" fmla="val 21573305"/>
              </a:avLst>
            </a:prstGeom>
            <a:noFill/>
            <a:ln w="19050" cap="flat" cmpd="sng" algn="ctr">
              <a:solidFill>
                <a:srgbClr val="8AB9B9">
                  <a:lumMod val="50000"/>
                </a:srgb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Freeform 32"/>
            <p:cNvSpPr>
              <a:spLocks noEditPoints="1"/>
            </p:cNvSpPr>
            <p:nvPr/>
          </p:nvSpPr>
          <p:spPr bwMode="auto">
            <a:xfrm>
              <a:off x="2308012" y="1971621"/>
              <a:ext cx="448227" cy="753067"/>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圆角矩形 25"/>
            <p:cNvSpPr>
              <a:spLocks noChangeArrowheads="1"/>
            </p:cNvSpPr>
            <p:nvPr/>
          </p:nvSpPr>
          <p:spPr bwMode="auto">
            <a:xfrm>
              <a:off x="990240" y="1554843"/>
              <a:ext cx="3132348" cy="4322990"/>
            </a:xfrm>
            <a:prstGeom prst="roundRect">
              <a:avLst>
                <a:gd name="adj" fmla="val 16667"/>
              </a:avLst>
            </a:prstGeom>
            <a:noFill/>
            <a:ln w="9525">
              <a:solidFill>
                <a:srgbClr val="8AB9B9">
                  <a:lumMod val="75000"/>
                </a:srgbClr>
              </a:solidFill>
              <a:prstDash val="dash"/>
              <a:round/>
              <a:headEnd/>
              <a:tailEnd/>
            </a:ln>
          </p:spPr>
          <p:txBody>
            <a:bodyPr wrap="square">
              <a:noAutofit/>
            </a:bodyPr>
            <a:lstStyle/>
            <a:p>
              <a:pPr marL="0" marR="0" lvl="0" indent="0" defTabSz="912813"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8" name="组合 37"/>
            <p:cNvGrpSpPr/>
            <p:nvPr/>
          </p:nvGrpSpPr>
          <p:grpSpPr>
            <a:xfrm>
              <a:off x="1379162" y="3242328"/>
              <a:ext cx="475386" cy="683779"/>
              <a:chOff x="2125662" y="3868402"/>
              <a:chExt cx="897160" cy="1144774"/>
            </a:xfrm>
          </p:grpSpPr>
          <p:sp>
            <p:nvSpPr>
              <p:cNvPr id="39"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1" name="组合 40"/>
              <p:cNvGrpSpPr/>
              <p:nvPr/>
            </p:nvGrpSpPr>
            <p:grpSpPr>
              <a:xfrm>
                <a:off x="2125662" y="3868402"/>
                <a:ext cx="562904" cy="1144774"/>
                <a:chOff x="1227090" y="5184590"/>
                <a:chExt cx="520700" cy="987426"/>
              </a:xfrm>
            </p:grpSpPr>
            <p:sp>
              <p:nvSpPr>
                <p:cNvPr id="42"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44" name="组合 43"/>
            <p:cNvGrpSpPr/>
            <p:nvPr/>
          </p:nvGrpSpPr>
          <p:grpSpPr>
            <a:xfrm>
              <a:off x="3165411" y="3242328"/>
              <a:ext cx="475386" cy="683779"/>
              <a:chOff x="2125662" y="3868402"/>
              <a:chExt cx="897160" cy="1144774"/>
            </a:xfrm>
          </p:grpSpPr>
          <p:sp>
            <p:nvSpPr>
              <p:cNvPr id="45" name="Freeform 52"/>
              <p:cNvSpPr>
                <a:spLocks noEditPoints="1"/>
              </p:cNvSpPr>
              <p:nvPr/>
            </p:nvSpPr>
            <p:spPr bwMode="auto">
              <a:xfrm>
                <a:off x="2729135" y="4267634"/>
                <a:ext cx="246062" cy="455613"/>
              </a:xfrm>
              <a:custGeom>
                <a:avLst/>
                <a:gdLst/>
                <a:ahLst/>
                <a:cxnLst>
                  <a:cxn ang="0">
                    <a:pos x="24" y="3"/>
                  </a:cxn>
                  <a:cxn ang="0">
                    <a:pos x="40" y="1"/>
                  </a:cxn>
                  <a:cxn ang="0">
                    <a:pos x="15" y="5"/>
                  </a:cxn>
                  <a:cxn ang="0">
                    <a:pos x="13" y="5"/>
                  </a:cxn>
                  <a:cxn ang="0">
                    <a:pos x="4" y="0"/>
                  </a:cxn>
                  <a:cxn ang="0">
                    <a:pos x="52" y="3"/>
                  </a:cxn>
                  <a:cxn ang="0">
                    <a:pos x="49" y="5"/>
                  </a:cxn>
                  <a:cxn ang="0">
                    <a:pos x="123" y="0"/>
                  </a:cxn>
                  <a:cxn ang="0">
                    <a:pos x="49" y="53"/>
                  </a:cxn>
                  <a:cxn ang="0">
                    <a:pos x="47" y="52"/>
                  </a:cxn>
                  <a:cxn ang="0">
                    <a:pos x="37" y="47"/>
                  </a:cxn>
                  <a:cxn ang="0">
                    <a:pos x="17" y="50"/>
                  </a:cxn>
                  <a:cxn ang="0">
                    <a:pos x="15" y="53"/>
                  </a:cxn>
                  <a:cxn ang="0">
                    <a:pos x="24" y="50"/>
                  </a:cxn>
                  <a:cxn ang="0">
                    <a:pos x="155" y="50"/>
                  </a:cxn>
                  <a:cxn ang="0">
                    <a:pos x="121" y="52"/>
                  </a:cxn>
                  <a:cxn ang="0">
                    <a:pos x="4" y="47"/>
                  </a:cxn>
                  <a:cxn ang="0">
                    <a:pos x="154" y="99"/>
                  </a:cxn>
                  <a:cxn ang="0">
                    <a:pos x="120" y="97"/>
                  </a:cxn>
                  <a:cxn ang="0">
                    <a:pos x="17" y="94"/>
                  </a:cxn>
                  <a:cxn ang="0">
                    <a:pos x="26" y="100"/>
                  </a:cxn>
                  <a:cxn ang="0">
                    <a:pos x="25" y="99"/>
                  </a:cxn>
                  <a:cxn ang="0">
                    <a:pos x="4" y="93"/>
                  </a:cxn>
                  <a:cxn ang="0">
                    <a:pos x="41" y="97"/>
                  </a:cxn>
                  <a:cxn ang="0">
                    <a:pos x="37" y="100"/>
                  </a:cxn>
                  <a:cxn ang="0">
                    <a:pos x="46" y="97"/>
                  </a:cxn>
                  <a:cxn ang="0">
                    <a:pos x="17" y="141"/>
                  </a:cxn>
                  <a:cxn ang="0">
                    <a:pos x="49" y="146"/>
                  </a:cxn>
                  <a:cxn ang="0">
                    <a:pos x="47" y="145"/>
                  </a:cxn>
                  <a:cxn ang="0">
                    <a:pos x="26" y="141"/>
                  </a:cxn>
                  <a:cxn ang="0">
                    <a:pos x="154" y="145"/>
                  </a:cxn>
                  <a:cxn ang="0">
                    <a:pos x="120" y="143"/>
                  </a:cxn>
                  <a:cxn ang="0">
                    <a:pos x="40" y="141"/>
                  </a:cxn>
                  <a:cxn ang="0">
                    <a:pos x="4" y="146"/>
                  </a:cxn>
                  <a:cxn ang="0">
                    <a:pos x="1" y="145"/>
                  </a:cxn>
                  <a:cxn ang="0">
                    <a:pos x="15" y="188"/>
                  </a:cxn>
                  <a:cxn ang="0">
                    <a:pos x="7" y="191"/>
                  </a:cxn>
                  <a:cxn ang="0">
                    <a:pos x="4" y="193"/>
                  </a:cxn>
                  <a:cxn ang="0">
                    <a:pos x="123" y="188"/>
                  </a:cxn>
                  <a:cxn ang="0">
                    <a:pos x="26" y="193"/>
                  </a:cxn>
                  <a:cxn ang="0">
                    <a:pos x="25" y="192"/>
                  </a:cxn>
                  <a:cxn ang="0">
                    <a:pos x="49" y="188"/>
                  </a:cxn>
                  <a:cxn ang="0">
                    <a:pos x="41" y="191"/>
                  </a:cxn>
                  <a:cxn ang="0">
                    <a:pos x="37" y="193"/>
                  </a:cxn>
                  <a:cxn ang="0">
                    <a:pos x="153" y="240"/>
                  </a:cxn>
                  <a:cxn ang="0">
                    <a:pos x="38" y="234"/>
                  </a:cxn>
                  <a:cxn ang="0">
                    <a:pos x="41" y="235"/>
                  </a:cxn>
                  <a:cxn ang="0">
                    <a:pos x="49" y="240"/>
                  </a:cxn>
                  <a:cxn ang="0">
                    <a:pos x="1" y="238"/>
                  </a:cxn>
                  <a:cxn ang="0">
                    <a:pos x="4" y="234"/>
                  </a:cxn>
                  <a:cxn ang="0">
                    <a:pos x="30" y="238"/>
                  </a:cxn>
                  <a:cxn ang="0">
                    <a:pos x="13" y="240"/>
                  </a:cxn>
                  <a:cxn ang="0">
                    <a:pos x="123" y="282"/>
                  </a:cxn>
                  <a:cxn ang="0">
                    <a:pos x="155" y="286"/>
                  </a:cxn>
                  <a:cxn ang="0">
                    <a:pos x="12" y="284"/>
                  </a:cxn>
                  <a:cxn ang="0">
                    <a:pos x="15" y="281"/>
                  </a:cxn>
                  <a:cxn ang="0">
                    <a:pos x="52" y="284"/>
                  </a:cxn>
                  <a:cxn ang="0">
                    <a:pos x="1" y="286"/>
                  </a:cxn>
                  <a:cxn ang="0">
                    <a:pos x="38" y="281"/>
                  </a:cxn>
                  <a:cxn ang="0">
                    <a:pos x="41" y="282"/>
                  </a:cxn>
                  <a:cxn ang="0">
                    <a:pos x="27" y="287"/>
                  </a:cxn>
                </a:cxnLst>
                <a:rect l="0" t="0" r="r" b="b"/>
                <a:pathLst>
                  <a:path w="155" h="287">
                    <a:moveTo>
                      <a:pt x="26" y="5"/>
                    </a:moveTo>
                    <a:lnTo>
                      <a:pt x="26" y="5"/>
                    </a:lnTo>
                    <a:lnTo>
                      <a:pt x="28" y="5"/>
                    </a:lnTo>
                    <a:lnTo>
                      <a:pt x="29" y="3"/>
                    </a:lnTo>
                    <a:lnTo>
                      <a:pt x="29" y="3"/>
                    </a:lnTo>
                    <a:lnTo>
                      <a:pt x="28" y="1"/>
                    </a:lnTo>
                    <a:lnTo>
                      <a:pt x="26" y="0"/>
                    </a:lnTo>
                    <a:lnTo>
                      <a:pt x="26" y="0"/>
                    </a:lnTo>
                    <a:lnTo>
                      <a:pt x="25" y="1"/>
                    </a:lnTo>
                    <a:lnTo>
                      <a:pt x="24" y="3"/>
                    </a:lnTo>
                    <a:lnTo>
                      <a:pt x="24" y="3"/>
                    </a:lnTo>
                    <a:lnTo>
                      <a:pt x="25" y="5"/>
                    </a:lnTo>
                    <a:lnTo>
                      <a:pt x="26" y="5"/>
                    </a:lnTo>
                    <a:lnTo>
                      <a:pt x="26" y="5"/>
                    </a:lnTo>
                    <a:close/>
                    <a:moveTo>
                      <a:pt x="37" y="5"/>
                    </a:moveTo>
                    <a:lnTo>
                      <a:pt x="37" y="5"/>
                    </a:lnTo>
                    <a:lnTo>
                      <a:pt x="40" y="5"/>
                    </a:lnTo>
                    <a:lnTo>
                      <a:pt x="41" y="3"/>
                    </a:lnTo>
                    <a:lnTo>
                      <a:pt x="41" y="3"/>
                    </a:lnTo>
                    <a:lnTo>
                      <a:pt x="40" y="1"/>
                    </a:lnTo>
                    <a:lnTo>
                      <a:pt x="37" y="0"/>
                    </a:lnTo>
                    <a:lnTo>
                      <a:pt x="37" y="0"/>
                    </a:lnTo>
                    <a:lnTo>
                      <a:pt x="35" y="1"/>
                    </a:lnTo>
                    <a:lnTo>
                      <a:pt x="35" y="3"/>
                    </a:lnTo>
                    <a:lnTo>
                      <a:pt x="35" y="3"/>
                    </a:lnTo>
                    <a:lnTo>
                      <a:pt x="35" y="5"/>
                    </a:lnTo>
                    <a:lnTo>
                      <a:pt x="37" y="5"/>
                    </a:lnTo>
                    <a:lnTo>
                      <a:pt x="37" y="5"/>
                    </a:lnTo>
                    <a:close/>
                    <a:moveTo>
                      <a:pt x="15" y="5"/>
                    </a:moveTo>
                    <a:lnTo>
                      <a:pt x="15" y="5"/>
                    </a:lnTo>
                    <a:lnTo>
                      <a:pt x="17" y="5"/>
                    </a:lnTo>
                    <a:lnTo>
                      <a:pt x="17" y="3"/>
                    </a:lnTo>
                    <a:lnTo>
                      <a:pt x="17" y="3"/>
                    </a:lnTo>
                    <a:lnTo>
                      <a:pt x="17" y="1"/>
                    </a:lnTo>
                    <a:lnTo>
                      <a:pt x="15" y="0"/>
                    </a:lnTo>
                    <a:lnTo>
                      <a:pt x="15" y="0"/>
                    </a:lnTo>
                    <a:lnTo>
                      <a:pt x="13" y="1"/>
                    </a:lnTo>
                    <a:lnTo>
                      <a:pt x="12" y="3"/>
                    </a:lnTo>
                    <a:lnTo>
                      <a:pt x="12" y="3"/>
                    </a:lnTo>
                    <a:lnTo>
                      <a:pt x="13" y="5"/>
                    </a:lnTo>
                    <a:lnTo>
                      <a:pt x="15" y="5"/>
                    </a:lnTo>
                    <a:lnTo>
                      <a:pt x="15" y="5"/>
                    </a:lnTo>
                    <a:close/>
                    <a:moveTo>
                      <a:pt x="4" y="5"/>
                    </a:moveTo>
                    <a:lnTo>
                      <a:pt x="4" y="5"/>
                    </a:lnTo>
                    <a:lnTo>
                      <a:pt x="6" y="5"/>
                    </a:lnTo>
                    <a:lnTo>
                      <a:pt x="7" y="3"/>
                    </a:lnTo>
                    <a:lnTo>
                      <a:pt x="7" y="3"/>
                    </a:lnTo>
                    <a:lnTo>
                      <a:pt x="6" y="1"/>
                    </a:lnTo>
                    <a:lnTo>
                      <a:pt x="4" y="0"/>
                    </a:lnTo>
                    <a:lnTo>
                      <a:pt x="4" y="0"/>
                    </a:lnTo>
                    <a:lnTo>
                      <a:pt x="1" y="1"/>
                    </a:lnTo>
                    <a:lnTo>
                      <a:pt x="0" y="3"/>
                    </a:lnTo>
                    <a:lnTo>
                      <a:pt x="0" y="3"/>
                    </a:lnTo>
                    <a:lnTo>
                      <a:pt x="1" y="5"/>
                    </a:lnTo>
                    <a:lnTo>
                      <a:pt x="4" y="5"/>
                    </a:lnTo>
                    <a:lnTo>
                      <a:pt x="4" y="5"/>
                    </a:lnTo>
                    <a:close/>
                    <a:moveTo>
                      <a:pt x="49" y="5"/>
                    </a:moveTo>
                    <a:lnTo>
                      <a:pt x="49" y="5"/>
                    </a:lnTo>
                    <a:lnTo>
                      <a:pt x="51" y="5"/>
                    </a:lnTo>
                    <a:lnTo>
                      <a:pt x="52" y="3"/>
                    </a:lnTo>
                    <a:lnTo>
                      <a:pt x="52" y="3"/>
                    </a:lnTo>
                    <a:lnTo>
                      <a:pt x="51" y="1"/>
                    </a:lnTo>
                    <a:lnTo>
                      <a:pt x="49" y="0"/>
                    </a:lnTo>
                    <a:lnTo>
                      <a:pt x="49" y="0"/>
                    </a:lnTo>
                    <a:lnTo>
                      <a:pt x="47" y="1"/>
                    </a:lnTo>
                    <a:lnTo>
                      <a:pt x="46" y="3"/>
                    </a:lnTo>
                    <a:lnTo>
                      <a:pt x="46" y="3"/>
                    </a:lnTo>
                    <a:lnTo>
                      <a:pt x="47" y="5"/>
                    </a:lnTo>
                    <a:lnTo>
                      <a:pt x="49" y="5"/>
                    </a:lnTo>
                    <a:lnTo>
                      <a:pt x="49" y="5"/>
                    </a:lnTo>
                    <a:close/>
                    <a:moveTo>
                      <a:pt x="123" y="5"/>
                    </a:moveTo>
                    <a:lnTo>
                      <a:pt x="153" y="5"/>
                    </a:lnTo>
                    <a:lnTo>
                      <a:pt x="153" y="5"/>
                    </a:lnTo>
                    <a:lnTo>
                      <a:pt x="154" y="4"/>
                    </a:lnTo>
                    <a:lnTo>
                      <a:pt x="155" y="3"/>
                    </a:lnTo>
                    <a:lnTo>
                      <a:pt x="155" y="3"/>
                    </a:lnTo>
                    <a:lnTo>
                      <a:pt x="155" y="3"/>
                    </a:lnTo>
                    <a:lnTo>
                      <a:pt x="154" y="1"/>
                    </a:lnTo>
                    <a:lnTo>
                      <a:pt x="153" y="0"/>
                    </a:lnTo>
                    <a:lnTo>
                      <a:pt x="123" y="0"/>
                    </a:lnTo>
                    <a:lnTo>
                      <a:pt x="123" y="0"/>
                    </a:lnTo>
                    <a:lnTo>
                      <a:pt x="121" y="1"/>
                    </a:lnTo>
                    <a:lnTo>
                      <a:pt x="120" y="3"/>
                    </a:lnTo>
                    <a:lnTo>
                      <a:pt x="120" y="3"/>
                    </a:lnTo>
                    <a:lnTo>
                      <a:pt x="120" y="3"/>
                    </a:lnTo>
                    <a:lnTo>
                      <a:pt x="121" y="4"/>
                    </a:lnTo>
                    <a:lnTo>
                      <a:pt x="123" y="5"/>
                    </a:lnTo>
                    <a:lnTo>
                      <a:pt x="123" y="5"/>
                    </a:lnTo>
                    <a:close/>
                    <a:moveTo>
                      <a:pt x="49" y="53"/>
                    </a:moveTo>
                    <a:lnTo>
                      <a:pt x="49" y="53"/>
                    </a:lnTo>
                    <a:lnTo>
                      <a:pt x="51" y="52"/>
                    </a:lnTo>
                    <a:lnTo>
                      <a:pt x="52" y="50"/>
                    </a:lnTo>
                    <a:lnTo>
                      <a:pt x="52" y="50"/>
                    </a:lnTo>
                    <a:lnTo>
                      <a:pt x="51" y="48"/>
                    </a:lnTo>
                    <a:lnTo>
                      <a:pt x="49" y="47"/>
                    </a:lnTo>
                    <a:lnTo>
                      <a:pt x="49" y="47"/>
                    </a:lnTo>
                    <a:lnTo>
                      <a:pt x="47" y="48"/>
                    </a:lnTo>
                    <a:lnTo>
                      <a:pt x="46" y="50"/>
                    </a:lnTo>
                    <a:lnTo>
                      <a:pt x="46" y="50"/>
                    </a:lnTo>
                    <a:lnTo>
                      <a:pt x="47" y="52"/>
                    </a:lnTo>
                    <a:lnTo>
                      <a:pt x="49" y="53"/>
                    </a:lnTo>
                    <a:lnTo>
                      <a:pt x="49" y="53"/>
                    </a:lnTo>
                    <a:close/>
                    <a:moveTo>
                      <a:pt x="37" y="53"/>
                    </a:moveTo>
                    <a:lnTo>
                      <a:pt x="37" y="53"/>
                    </a:lnTo>
                    <a:lnTo>
                      <a:pt x="40" y="52"/>
                    </a:lnTo>
                    <a:lnTo>
                      <a:pt x="41" y="50"/>
                    </a:lnTo>
                    <a:lnTo>
                      <a:pt x="41" y="50"/>
                    </a:lnTo>
                    <a:lnTo>
                      <a:pt x="40" y="48"/>
                    </a:lnTo>
                    <a:lnTo>
                      <a:pt x="37" y="47"/>
                    </a:lnTo>
                    <a:lnTo>
                      <a:pt x="37" y="47"/>
                    </a:lnTo>
                    <a:lnTo>
                      <a:pt x="35" y="48"/>
                    </a:lnTo>
                    <a:lnTo>
                      <a:pt x="35" y="50"/>
                    </a:lnTo>
                    <a:lnTo>
                      <a:pt x="35" y="50"/>
                    </a:lnTo>
                    <a:lnTo>
                      <a:pt x="35" y="52"/>
                    </a:lnTo>
                    <a:lnTo>
                      <a:pt x="37" y="53"/>
                    </a:lnTo>
                    <a:lnTo>
                      <a:pt x="37" y="53"/>
                    </a:lnTo>
                    <a:close/>
                    <a:moveTo>
                      <a:pt x="15" y="53"/>
                    </a:moveTo>
                    <a:lnTo>
                      <a:pt x="15" y="53"/>
                    </a:lnTo>
                    <a:lnTo>
                      <a:pt x="17" y="52"/>
                    </a:lnTo>
                    <a:lnTo>
                      <a:pt x="17" y="50"/>
                    </a:lnTo>
                    <a:lnTo>
                      <a:pt x="17" y="50"/>
                    </a:lnTo>
                    <a:lnTo>
                      <a:pt x="17" y="48"/>
                    </a:lnTo>
                    <a:lnTo>
                      <a:pt x="15" y="47"/>
                    </a:lnTo>
                    <a:lnTo>
                      <a:pt x="15" y="47"/>
                    </a:lnTo>
                    <a:lnTo>
                      <a:pt x="13" y="48"/>
                    </a:lnTo>
                    <a:lnTo>
                      <a:pt x="12" y="50"/>
                    </a:lnTo>
                    <a:lnTo>
                      <a:pt x="12" y="50"/>
                    </a:lnTo>
                    <a:lnTo>
                      <a:pt x="13" y="52"/>
                    </a:lnTo>
                    <a:lnTo>
                      <a:pt x="15" y="53"/>
                    </a:lnTo>
                    <a:lnTo>
                      <a:pt x="15" y="53"/>
                    </a:lnTo>
                    <a:close/>
                    <a:moveTo>
                      <a:pt x="26" y="53"/>
                    </a:moveTo>
                    <a:lnTo>
                      <a:pt x="26" y="53"/>
                    </a:lnTo>
                    <a:lnTo>
                      <a:pt x="28" y="52"/>
                    </a:lnTo>
                    <a:lnTo>
                      <a:pt x="29" y="50"/>
                    </a:lnTo>
                    <a:lnTo>
                      <a:pt x="29" y="50"/>
                    </a:lnTo>
                    <a:lnTo>
                      <a:pt x="28" y="48"/>
                    </a:lnTo>
                    <a:lnTo>
                      <a:pt x="26" y="47"/>
                    </a:lnTo>
                    <a:lnTo>
                      <a:pt x="26" y="47"/>
                    </a:lnTo>
                    <a:lnTo>
                      <a:pt x="25" y="48"/>
                    </a:lnTo>
                    <a:lnTo>
                      <a:pt x="24" y="50"/>
                    </a:lnTo>
                    <a:lnTo>
                      <a:pt x="24" y="50"/>
                    </a:lnTo>
                    <a:lnTo>
                      <a:pt x="25" y="52"/>
                    </a:lnTo>
                    <a:lnTo>
                      <a:pt x="26" y="53"/>
                    </a:lnTo>
                    <a:lnTo>
                      <a:pt x="26" y="53"/>
                    </a:lnTo>
                    <a:close/>
                    <a:moveTo>
                      <a:pt x="123" y="52"/>
                    </a:moveTo>
                    <a:lnTo>
                      <a:pt x="153" y="52"/>
                    </a:lnTo>
                    <a:lnTo>
                      <a:pt x="153" y="52"/>
                    </a:lnTo>
                    <a:lnTo>
                      <a:pt x="154" y="52"/>
                    </a:lnTo>
                    <a:lnTo>
                      <a:pt x="155" y="50"/>
                    </a:lnTo>
                    <a:lnTo>
                      <a:pt x="155" y="50"/>
                    </a:lnTo>
                    <a:lnTo>
                      <a:pt x="155" y="50"/>
                    </a:lnTo>
                    <a:lnTo>
                      <a:pt x="154" y="48"/>
                    </a:lnTo>
                    <a:lnTo>
                      <a:pt x="153" y="48"/>
                    </a:lnTo>
                    <a:lnTo>
                      <a:pt x="123" y="48"/>
                    </a:lnTo>
                    <a:lnTo>
                      <a:pt x="123" y="48"/>
                    </a:lnTo>
                    <a:lnTo>
                      <a:pt x="121" y="48"/>
                    </a:lnTo>
                    <a:lnTo>
                      <a:pt x="120" y="50"/>
                    </a:lnTo>
                    <a:lnTo>
                      <a:pt x="120" y="50"/>
                    </a:lnTo>
                    <a:lnTo>
                      <a:pt x="120" y="50"/>
                    </a:lnTo>
                    <a:lnTo>
                      <a:pt x="121" y="52"/>
                    </a:lnTo>
                    <a:lnTo>
                      <a:pt x="123" y="52"/>
                    </a:lnTo>
                    <a:lnTo>
                      <a:pt x="123" y="52"/>
                    </a:lnTo>
                    <a:close/>
                    <a:moveTo>
                      <a:pt x="4" y="53"/>
                    </a:moveTo>
                    <a:lnTo>
                      <a:pt x="4" y="53"/>
                    </a:lnTo>
                    <a:lnTo>
                      <a:pt x="6" y="52"/>
                    </a:lnTo>
                    <a:lnTo>
                      <a:pt x="7" y="50"/>
                    </a:lnTo>
                    <a:lnTo>
                      <a:pt x="7" y="50"/>
                    </a:lnTo>
                    <a:lnTo>
                      <a:pt x="6" y="48"/>
                    </a:lnTo>
                    <a:lnTo>
                      <a:pt x="4" y="47"/>
                    </a:lnTo>
                    <a:lnTo>
                      <a:pt x="4" y="47"/>
                    </a:lnTo>
                    <a:lnTo>
                      <a:pt x="1" y="48"/>
                    </a:lnTo>
                    <a:lnTo>
                      <a:pt x="0" y="50"/>
                    </a:lnTo>
                    <a:lnTo>
                      <a:pt x="0" y="50"/>
                    </a:lnTo>
                    <a:lnTo>
                      <a:pt x="1" y="52"/>
                    </a:lnTo>
                    <a:lnTo>
                      <a:pt x="4" y="53"/>
                    </a:lnTo>
                    <a:lnTo>
                      <a:pt x="4" y="53"/>
                    </a:lnTo>
                    <a:close/>
                    <a:moveTo>
                      <a:pt x="123" y="99"/>
                    </a:moveTo>
                    <a:lnTo>
                      <a:pt x="153" y="99"/>
                    </a:lnTo>
                    <a:lnTo>
                      <a:pt x="153" y="99"/>
                    </a:lnTo>
                    <a:lnTo>
                      <a:pt x="154" y="99"/>
                    </a:lnTo>
                    <a:lnTo>
                      <a:pt x="155" y="97"/>
                    </a:lnTo>
                    <a:lnTo>
                      <a:pt x="155" y="97"/>
                    </a:lnTo>
                    <a:lnTo>
                      <a:pt x="155" y="97"/>
                    </a:lnTo>
                    <a:lnTo>
                      <a:pt x="154" y="94"/>
                    </a:lnTo>
                    <a:lnTo>
                      <a:pt x="153" y="94"/>
                    </a:lnTo>
                    <a:lnTo>
                      <a:pt x="123" y="94"/>
                    </a:lnTo>
                    <a:lnTo>
                      <a:pt x="123" y="94"/>
                    </a:lnTo>
                    <a:lnTo>
                      <a:pt x="121" y="94"/>
                    </a:lnTo>
                    <a:lnTo>
                      <a:pt x="120" y="97"/>
                    </a:lnTo>
                    <a:lnTo>
                      <a:pt x="120" y="97"/>
                    </a:lnTo>
                    <a:lnTo>
                      <a:pt x="120" y="97"/>
                    </a:lnTo>
                    <a:lnTo>
                      <a:pt x="121" y="99"/>
                    </a:lnTo>
                    <a:lnTo>
                      <a:pt x="123" y="99"/>
                    </a:lnTo>
                    <a:lnTo>
                      <a:pt x="123" y="99"/>
                    </a:lnTo>
                    <a:close/>
                    <a:moveTo>
                      <a:pt x="15" y="100"/>
                    </a:moveTo>
                    <a:lnTo>
                      <a:pt x="15" y="100"/>
                    </a:lnTo>
                    <a:lnTo>
                      <a:pt x="17" y="99"/>
                    </a:lnTo>
                    <a:lnTo>
                      <a:pt x="17" y="97"/>
                    </a:lnTo>
                    <a:lnTo>
                      <a:pt x="17" y="97"/>
                    </a:lnTo>
                    <a:lnTo>
                      <a:pt x="17" y="94"/>
                    </a:lnTo>
                    <a:lnTo>
                      <a:pt x="15" y="93"/>
                    </a:lnTo>
                    <a:lnTo>
                      <a:pt x="15" y="93"/>
                    </a:lnTo>
                    <a:lnTo>
                      <a:pt x="13" y="94"/>
                    </a:lnTo>
                    <a:lnTo>
                      <a:pt x="12" y="97"/>
                    </a:lnTo>
                    <a:lnTo>
                      <a:pt x="12" y="97"/>
                    </a:lnTo>
                    <a:lnTo>
                      <a:pt x="13" y="99"/>
                    </a:lnTo>
                    <a:lnTo>
                      <a:pt x="15" y="100"/>
                    </a:lnTo>
                    <a:lnTo>
                      <a:pt x="15" y="100"/>
                    </a:lnTo>
                    <a:close/>
                    <a:moveTo>
                      <a:pt x="26" y="100"/>
                    </a:moveTo>
                    <a:lnTo>
                      <a:pt x="26" y="100"/>
                    </a:lnTo>
                    <a:lnTo>
                      <a:pt x="28" y="99"/>
                    </a:lnTo>
                    <a:lnTo>
                      <a:pt x="29" y="97"/>
                    </a:lnTo>
                    <a:lnTo>
                      <a:pt x="29" y="97"/>
                    </a:lnTo>
                    <a:lnTo>
                      <a:pt x="28" y="94"/>
                    </a:lnTo>
                    <a:lnTo>
                      <a:pt x="26" y="93"/>
                    </a:lnTo>
                    <a:lnTo>
                      <a:pt x="26" y="93"/>
                    </a:lnTo>
                    <a:lnTo>
                      <a:pt x="25" y="94"/>
                    </a:lnTo>
                    <a:lnTo>
                      <a:pt x="24" y="97"/>
                    </a:lnTo>
                    <a:lnTo>
                      <a:pt x="24" y="97"/>
                    </a:lnTo>
                    <a:lnTo>
                      <a:pt x="25" y="99"/>
                    </a:lnTo>
                    <a:lnTo>
                      <a:pt x="26" y="100"/>
                    </a:lnTo>
                    <a:lnTo>
                      <a:pt x="26" y="100"/>
                    </a:lnTo>
                    <a:close/>
                    <a:moveTo>
                      <a:pt x="4" y="100"/>
                    </a:moveTo>
                    <a:lnTo>
                      <a:pt x="4" y="100"/>
                    </a:lnTo>
                    <a:lnTo>
                      <a:pt x="6" y="99"/>
                    </a:lnTo>
                    <a:lnTo>
                      <a:pt x="7" y="97"/>
                    </a:lnTo>
                    <a:lnTo>
                      <a:pt x="7" y="97"/>
                    </a:lnTo>
                    <a:lnTo>
                      <a:pt x="6" y="94"/>
                    </a:lnTo>
                    <a:lnTo>
                      <a:pt x="4" y="93"/>
                    </a:lnTo>
                    <a:lnTo>
                      <a:pt x="4" y="93"/>
                    </a:lnTo>
                    <a:lnTo>
                      <a:pt x="1" y="94"/>
                    </a:lnTo>
                    <a:lnTo>
                      <a:pt x="0" y="97"/>
                    </a:lnTo>
                    <a:lnTo>
                      <a:pt x="0" y="97"/>
                    </a:lnTo>
                    <a:lnTo>
                      <a:pt x="1" y="99"/>
                    </a:lnTo>
                    <a:lnTo>
                      <a:pt x="4" y="100"/>
                    </a:lnTo>
                    <a:lnTo>
                      <a:pt x="4" y="100"/>
                    </a:lnTo>
                    <a:close/>
                    <a:moveTo>
                      <a:pt x="37" y="100"/>
                    </a:moveTo>
                    <a:lnTo>
                      <a:pt x="37" y="100"/>
                    </a:lnTo>
                    <a:lnTo>
                      <a:pt x="40" y="99"/>
                    </a:lnTo>
                    <a:lnTo>
                      <a:pt x="41" y="97"/>
                    </a:lnTo>
                    <a:lnTo>
                      <a:pt x="41" y="97"/>
                    </a:lnTo>
                    <a:lnTo>
                      <a:pt x="40" y="94"/>
                    </a:lnTo>
                    <a:lnTo>
                      <a:pt x="37" y="93"/>
                    </a:lnTo>
                    <a:lnTo>
                      <a:pt x="37" y="93"/>
                    </a:lnTo>
                    <a:lnTo>
                      <a:pt x="35" y="94"/>
                    </a:lnTo>
                    <a:lnTo>
                      <a:pt x="35" y="97"/>
                    </a:lnTo>
                    <a:lnTo>
                      <a:pt x="35" y="97"/>
                    </a:lnTo>
                    <a:lnTo>
                      <a:pt x="35" y="99"/>
                    </a:lnTo>
                    <a:lnTo>
                      <a:pt x="37" y="100"/>
                    </a:lnTo>
                    <a:lnTo>
                      <a:pt x="37" y="100"/>
                    </a:lnTo>
                    <a:close/>
                    <a:moveTo>
                      <a:pt x="49" y="100"/>
                    </a:moveTo>
                    <a:lnTo>
                      <a:pt x="49" y="100"/>
                    </a:lnTo>
                    <a:lnTo>
                      <a:pt x="51" y="99"/>
                    </a:lnTo>
                    <a:lnTo>
                      <a:pt x="52" y="97"/>
                    </a:lnTo>
                    <a:lnTo>
                      <a:pt x="52" y="97"/>
                    </a:lnTo>
                    <a:lnTo>
                      <a:pt x="51" y="94"/>
                    </a:lnTo>
                    <a:lnTo>
                      <a:pt x="49" y="93"/>
                    </a:lnTo>
                    <a:lnTo>
                      <a:pt x="49" y="93"/>
                    </a:lnTo>
                    <a:lnTo>
                      <a:pt x="47" y="94"/>
                    </a:lnTo>
                    <a:lnTo>
                      <a:pt x="46" y="97"/>
                    </a:lnTo>
                    <a:lnTo>
                      <a:pt x="46" y="97"/>
                    </a:lnTo>
                    <a:lnTo>
                      <a:pt x="47" y="99"/>
                    </a:lnTo>
                    <a:lnTo>
                      <a:pt x="49" y="100"/>
                    </a:lnTo>
                    <a:lnTo>
                      <a:pt x="49" y="100"/>
                    </a:lnTo>
                    <a:close/>
                    <a:moveTo>
                      <a:pt x="15" y="146"/>
                    </a:moveTo>
                    <a:lnTo>
                      <a:pt x="15" y="146"/>
                    </a:lnTo>
                    <a:lnTo>
                      <a:pt x="17" y="145"/>
                    </a:lnTo>
                    <a:lnTo>
                      <a:pt x="17" y="143"/>
                    </a:lnTo>
                    <a:lnTo>
                      <a:pt x="17" y="143"/>
                    </a:lnTo>
                    <a:lnTo>
                      <a:pt x="17" y="141"/>
                    </a:lnTo>
                    <a:lnTo>
                      <a:pt x="15" y="141"/>
                    </a:lnTo>
                    <a:lnTo>
                      <a:pt x="15" y="141"/>
                    </a:lnTo>
                    <a:lnTo>
                      <a:pt x="13" y="141"/>
                    </a:lnTo>
                    <a:lnTo>
                      <a:pt x="12" y="143"/>
                    </a:lnTo>
                    <a:lnTo>
                      <a:pt x="12" y="143"/>
                    </a:lnTo>
                    <a:lnTo>
                      <a:pt x="13" y="145"/>
                    </a:lnTo>
                    <a:lnTo>
                      <a:pt x="15" y="146"/>
                    </a:lnTo>
                    <a:lnTo>
                      <a:pt x="15" y="146"/>
                    </a:lnTo>
                    <a:close/>
                    <a:moveTo>
                      <a:pt x="49" y="146"/>
                    </a:moveTo>
                    <a:lnTo>
                      <a:pt x="49" y="146"/>
                    </a:lnTo>
                    <a:lnTo>
                      <a:pt x="51" y="145"/>
                    </a:lnTo>
                    <a:lnTo>
                      <a:pt x="52" y="143"/>
                    </a:lnTo>
                    <a:lnTo>
                      <a:pt x="52" y="143"/>
                    </a:lnTo>
                    <a:lnTo>
                      <a:pt x="51" y="141"/>
                    </a:lnTo>
                    <a:lnTo>
                      <a:pt x="49" y="141"/>
                    </a:lnTo>
                    <a:lnTo>
                      <a:pt x="49" y="141"/>
                    </a:lnTo>
                    <a:lnTo>
                      <a:pt x="47" y="141"/>
                    </a:lnTo>
                    <a:lnTo>
                      <a:pt x="46" y="143"/>
                    </a:lnTo>
                    <a:lnTo>
                      <a:pt x="46" y="143"/>
                    </a:lnTo>
                    <a:lnTo>
                      <a:pt x="47" y="145"/>
                    </a:lnTo>
                    <a:lnTo>
                      <a:pt x="49" y="146"/>
                    </a:lnTo>
                    <a:lnTo>
                      <a:pt x="49" y="146"/>
                    </a:lnTo>
                    <a:close/>
                    <a:moveTo>
                      <a:pt x="26" y="146"/>
                    </a:moveTo>
                    <a:lnTo>
                      <a:pt x="26" y="146"/>
                    </a:lnTo>
                    <a:lnTo>
                      <a:pt x="28" y="145"/>
                    </a:lnTo>
                    <a:lnTo>
                      <a:pt x="29" y="143"/>
                    </a:lnTo>
                    <a:lnTo>
                      <a:pt x="29" y="143"/>
                    </a:lnTo>
                    <a:lnTo>
                      <a:pt x="28" y="141"/>
                    </a:lnTo>
                    <a:lnTo>
                      <a:pt x="26" y="141"/>
                    </a:lnTo>
                    <a:lnTo>
                      <a:pt x="26" y="141"/>
                    </a:lnTo>
                    <a:lnTo>
                      <a:pt x="25" y="141"/>
                    </a:lnTo>
                    <a:lnTo>
                      <a:pt x="24" y="143"/>
                    </a:lnTo>
                    <a:lnTo>
                      <a:pt x="24" y="143"/>
                    </a:lnTo>
                    <a:lnTo>
                      <a:pt x="25" y="145"/>
                    </a:lnTo>
                    <a:lnTo>
                      <a:pt x="26" y="146"/>
                    </a:lnTo>
                    <a:lnTo>
                      <a:pt x="26" y="146"/>
                    </a:lnTo>
                    <a:close/>
                    <a:moveTo>
                      <a:pt x="123" y="146"/>
                    </a:moveTo>
                    <a:lnTo>
                      <a:pt x="153" y="146"/>
                    </a:lnTo>
                    <a:lnTo>
                      <a:pt x="153" y="146"/>
                    </a:lnTo>
                    <a:lnTo>
                      <a:pt x="154" y="145"/>
                    </a:lnTo>
                    <a:lnTo>
                      <a:pt x="155" y="143"/>
                    </a:lnTo>
                    <a:lnTo>
                      <a:pt x="155" y="143"/>
                    </a:lnTo>
                    <a:lnTo>
                      <a:pt x="155" y="143"/>
                    </a:lnTo>
                    <a:lnTo>
                      <a:pt x="154" y="142"/>
                    </a:lnTo>
                    <a:lnTo>
                      <a:pt x="153" y="141"/>
                    </a:lnTo>
                    <a:lnTo>
                      <a:pt x="123" y="141"/>
                    </a:lnTo>
                    <a:lnTo>
                      <a:pt x="123" y="141"/>
                    </a:lnTo>
                    <a:lnTo>
                      <a:pt x="121" y="142"/>
                    </a:lnTo>
                    <a:lnTo>
                      <a:pt x="120" y="143"/>
                    </a:lnTo>
                    <a:lnTo>
                      <a:pt x="120" y="143"/>
                    </a:lnTo>
                    <a:lnTo>
                      <a:pt x="120" y="143"/>
                    </a:lnTo>
                    <a:lnTo>
                      <a:pt x="121" y="145"/>
                    </a:lnTo>
                    <a:lnTo>
                      <a:pt x="123" y="146"/>
                    </a:lnTo>
                    <a:lnTo>
                      <a:pt x="123" y="146"/>
                    </a:lnTo>
                    <a:close/>
                    <a:moveTo>
                      <a:pt x="37" y="146"/>
                    </a:moveTo>
                    <a:lnTo>
                      <a:pt x="37" y="146"/>
                    </a:lnTo>
                    <a:lnTo>
                      <a:pt x="40" y="145"/>
                    </a:lnTo>
                    <a:lnTo>
                      <a:pt x="41" y="143"/>
                    </a:lnTo>
                    <a:lnTo>
                      <a:pt x="41" y="143"/>
                    </a:lnTo>
                    <a:lnTo>
                      <a:pt x="40" y="141"/>
                    </a:lnTo>
                    <a:lnTo>
                      <a:pt x="37" y="141"/>
                    </a:lnTo>
                    <a:lnTo>
                      <a:pt x="37" y="141"/>
                    </a:lnTo>
                    <a:lnTo>
                      <a:pt x="35" y="141"/>
                    </a:lnTo>
                    <a:lnTo>
                      <a:pt x="35" y="143"/>
                    </a:lnTo>
                    <a:lnTo>
                      <a:pt x="35" y="143"/>
                    </a:lnTo>
                    <a:lnTo>
                      <a:pt x="35" y="145"/>
                    </a:lnTo>
                    <a:lnTo>
                      <a:pt x="37" y="146"/>
                    </a:lnTo>
                    <a:lnTo>
                      <a:pt x="37" y="146"/>
                    </a:lnTo>
                    <a:close/>
                    <a:moveTo>
                      <a:pt x="4" y="146"/>
                    </a:moveTo>
                    <a:lnTo>
                      <a:pt x="4" y="146"/>
                    </a:lnTo>
                    <a:lnTo>
                      <a:pt x="6" y="145"/>
                    </a:lnTo>
                    <a:lnTo>
                      <a:pt x="7" y="143"/>
                    </a:lnTo>
                    <a:lnTo>
                      <a:pt x="7" y="143"/>
                    </a:lnTo>
                    <a:lnTo>
                      <a:pt x="6" y="141"/>
                    </a:lnTo>
                    <a:lnTo>
                      <a:pt x="4" y="141"/>
                    </a:lnTo>
                    <a:lnTo>
                      <a:pt x="4" y="141"/>
                    </a:lnTo>
                    <a:lnTo>
                      <a:pt x="1" y="141"/>
                    </a:lnTo>
                    <a:lnTo>
                      <a:pt x="0" y="143"/>
                    </a:lnTo>
                    <a:lnTo>
                      <a:pt x="0" y="143"/>
                    </a:lnTo>
                    <a:lnTo>
                      <a:pt x="1" y="145"/>
                    </a:lnTo>
                    <a:lnTo>
                      <a:pt x="4" y="146"/>
                    </a:lnTo>
                    <a:lnTo>
                      <a:pt x="4" y="146"/>
                    </a:lnTo>
                    <a:close/>
                    <a:moveTo>
                      <a:pt x="15" y="193"/>
                    </a:moveTo>
                    <a:lnTo>
                      <a:pt x="15" y="193"/>
                    </a:lnTo>
                    <a:lnTo>
                      <a:pt x="17" y="192"/>
                    </a:lnTo>
                    <a:lnTo>
                      <a:pt x="17" y="191"/>
                    </a:lnTo>
                    <a:lnTo>
                      <a:pt x="17" y="191"/>
                    </a:lnTo>
                    <a:lnTo>
                      <a:pt x="17" y="189"/>
                    </a:lnTo>
                    <a:lnTo>
                      <a:pt x="15" y="188"/>
                    </a:lnTo>
                    <a:lnTo>
                      <a:pt x="15" y="188"/>
                    </a:lnTo>
                    <a:lnTo>
                      <a:pt x="13" y="189"/>
                    </a:lnTo>
                    <a:lnTo>
                      <a:pt x="12" y="191"/>
                    </a:lnTo>
                    <a:lnTo>
                      <a:pt x="12" y="191"/>
                    </a:lnTo>
                    <a:lnTo>
                      <a:pt x="13" y="192"/>
                    </a:lnTo>
                    <a:lnTo>
                      <a:pt x="15" y="193"/>
                    </a:lnTo>
                    <a:lnTo>
                      <a:pt x="15" y="193"/>
                    </a:lnTo>
                    <a:close/>
                    <a:moveTo>
                      <a:pt x="4" y="193"/>
                    </a:moveTo>
                    <a:lnTo>
                      <a:pt x="4" y="193"/>
                    </a:lnTo>
                    <a:lnTo>
                      <a:pt x="6" y="192"/>
                    </a:lnTo>
                    <a:lnTo>
                      <a:pt x="7" y="191"/>
                    </a:lnTo>
                    <a:lnTo>
                      <a:pt x="7" y="191"/>
                    </a:lnTo>
                    <a:lnTo>
                      <a:pt x="6" y="189"/>
                    </a:lnTo>
                    <a:lnTo>
                      <a:pt x="4" y="188"/>
                    </a:lnTo>
                    <a:lnTo>
                      <a:pt x="4" y="188"/>
                    </a:lnTo>
                    <a:lnTo>
                      <a:pt x="1" y="189"/>
                    </a:lnTo>
                    <a:lnTo>
                      <a:pt x="0" y="191"/>
                    </a:lnTo>
                    <a:lnTo>
                      <a:pt x="0" y="191"/>
                    </a:lnTo>
                    <a:lnTo>
                      <a:pt x="1" y="192"/>
                    </a:lnTo>
                    <a:lnTo>
                      <a:pt x="4" y="193"/>
                    </a:lnTo>
                    <a:lnTo>
                      <a:pt x="4" y="193"/>
                    </a:lnTo>
                    <a:close/>
                    <a:moveTo>
                      <a:pt x="123" y="193"/>
                    </a:moveTo>
                    <a:lnTo>
                      <a:pt x="153" y="193"/>
                    </a:lnTo>
                    <a:lnTo>
                      <a:pt x="153" y="193"/>
                    </a:lnTo>
                    <a:lnTo>
                      <a:pt x="154" y="192"/>
                    </a:lnTo>
                    <a:lnTo>
                      <a:pt x="155" y="191"/>
                    </a:lnTo>
                    <a:lnTo>
                      <a:pt x="155" y="191"/>
                    </a:lnTo>
                    <a:lnTo>
                      <a:pt x="155" y="191"/>
                    </a:lnTo>
                    <a:lnTo>
                      <a:pt x="154" y="189"/>
                    </a:lnTo>
                    <a:lnTo>
                      <a:pt x="153" y="188"/>
                    </a:lnTo>
                    <a:lnTo>
                      <a:pt x="123" y="188"/>
                    </a:lnTo>
                    <a:lnTo>
                      <a:pt x="123" y="188"/>
                    </a:lnTo>
                    <a:lnTo>
                      <a:pt x="121" y="189"/>
                    </a:lnTo>
                    <a:lnTo>
                      <a:pt x="120" y="191"/>
                    </a:lnTo>
                    <a:lnTo>
                      <a:pt x="120" y="191"/>
                    </a:lnTo>
                    <a:lnTo>
                      <a:pt x="120" y="191"/>
                    </a:lnTo>
                    <a:lnTo>
                      <a:pt x="121" y="192"/>
                    </a:lnTo>
                    <a:lnTo>
                      <a:pt x="123" y="193"/>
                    </a:lnTo>
                    <a:lnTo>
                      <a:pt x="123" y="193"/>
                    </a:lnTo>
                    <a:close/>
                    <a:moveTo>
                      <a:pt x="26" y="193"/>
                    </a:moveTo>
                    <a:lnTo>
                      <a:pt x="26" y="193"/>
                    </a:lnTo>
                    <a:lnTo>
                      <a:pt x="28" y="192"/>
                    </a:lnTo>
                    <a:lnTo>
                      <a:pt x="29" y="191"/>
                    </a:lnTo>
                    <a:lnTo>
                      <a:pt x="29" y="191"/>
                    </a:lnTo>
                    <a:lnTo>
                      <a:pt x="28" y="189"/>
                    </a:lnTo>
                    <a:lnTo>
                      <a:pt x="26" y="188"/>
                    </a:lnTo>
                    <a:lnTo>
                      <a:pt x="26" y="188"/>
                    </a:lnTo>
                    <a:lnTo>
                      <a:pt x="25" y="189"/>
                    </a:lnTo>
                    <a:lnTo>
                      <a:pt x="24" y="191"/>
                    </a:lnTo>
                    <a:lnTo>
                      <a:pt x="24" y="191"/>
                    </a:lnTo>
                    <a:lnTo>
                      <a:pt x="25" y="192"/>
                    </a:lnTo>
                    <a:lnTo>
                      <a:pt x="26" y="193"/>
                    </a:lnTo>
                    <a:lnTo>
                      <a:pt x="26" y="193"/>
                    </a:lnTo>
                    <a:close/>
                    <a:moveTo>
                      <a:pt x="49" y="193"/>
                    </a:moveTo>
                    <a:lnTo>
                      <a:pt x="49" y="193"/>
                    </a:lnTo>
                    <a:lnTo>
                      <a:pt x="51" y="192"/>
                    </a:lnTo>
                    <a:lnTo>
                      <a:pt x="52" y="191"/>
                    </a:lnTo>
                    <a:lnTo>
                      <a:pt x="52" y="191"/>
                    </a:lnTo>
                    <a:lnTo>
                      <a:pt x="51" y="189"/>
                    </a:lnTo>
                    <a:lnTo>
                      <a:pt x="49" y="188"/>
                    </a:lnTo>
                    <a:lnTo>
                      <a:pt x="49" y="188"/>
                    </a:lnTo>
                    <a:lnTo>
                      <a:pt x="47" y="189"/>
                    </a:lnTo>
                    <a:lnTo>
                      <a:pt x="46" y="191"/>
                    </a:lnTo>
                    <a:lnTo>
                      <a:pt x="46" y="191"/>
                    </a:lnTo>
                    <a:lnTo>
                      <a:pt x="47" y="192"/>
                    </a:lnTo>
                    <a:lnTo>
                      <a:pt x="49" y="193"/>
                    </a:lnTo>
                    <a:lnTo>
                      <a:pt x="49" y="193"/>
                    </a:lnTo>
                    <a:close/>
                    <a:moveTo>
                      <a:pt x="37" y="193"/>
                    </a:moveTo>
                    <a:lnTo>
                      <a:pt x="37" y="193"/>
                    </a:lnTo>
                    <a:lnTo>
                      <a:pt x="40" y="192"/>
                    </a:lnTo>
                    <a:lnTo>
                      <a:pt x="41" y="191"/>
                    </a:lnTo>
                    <a:lnTo>
                      <a:pt x="41" y="191"/>
                    </a:lnTo>
                    <a:lnTo>
                      <a:pt x="40" y="189"/>
                    </a:lnTo>
                    <a:lnTo>
                      <a:pt x="37" y="188"/>
                    </a:lnTo>
                    <a:lnTo>
                      <a:pt x="37" y="188"/>
                    </a:lnTo>
                    <a:lnTo>
                      <a:pt x="35" y="189"/>
                    </a:lnTo>
                    <a:lnTo>
                      <a:pt x="35" y="191"/>
                    </a:lnTo>
                    <a:lnTo>
                      <a:pt x="35" y="191"/>
                    </a:lnTo>
                    <a:lnTo>
                      <a:pt x="35" y="192"/>
                    </a:lnTo>
                    <a:lnTo>
                      <a:pt x="37" y="193"/>
                    </a:lnTo>
                    <a:lnTo>
                      <a:pt x="37" y="193"/>
                    </a:lnTo>
                    <a:close/>
                    <a:moveTo>
                      <a:pt x="153" y="234"/>
                    </a:moveTo>
                    <a:lnTo>
                      <a:pt x="123" y="234"/>
                    </a:lnTo>
                    <a:lnTo>
                      <a:pt x="123" y="234"/>
                    </a:lnTo>
                    <a:lnTo>
                      <a:pt x="121" y="235"/>
                    </a:lnTo>
                    <a:lnTo>
                      <a:pt x="121" y="238"/>
                    </a:lnTo>
                    <a:lnTo>
                      <a:pt x="121" y="238"/>
                    </a:lnTo>
                    <a:lnTo>
                      <a:pt x="121" y="238"/>
                    </a:lnTo>
                    <a:lnTo>
                      <a:pt x="121" y="239"/>
                    </a:lnTo>
                    <a:lnTo>
                      <a:pt x="123" y="240"/>
                    </a:lnTo>
                    <a:lnTo>
                      <a:pt x="153" y="240"/>
                    </a:lnTo>
                    <a:lnTo>
                      <a:pt x="153" y="240"/>
                    </a:lnTo>
                    <a:lnTo>
                      <a:pt x="155" y="239"/>
                    </a:lnTo>
                    <a:lnTo>
                      <a:pt x="155" y="238"/>
                    </a:lnTo>
                    <a:lnTo>
                      <a:pt x="155" y="238"/>
                    </a:lnTo>
                    <a:lnTo>
                      <a:pt x="155" y="238"/>
                    </a:lnTo>
                    <a:lnTo>
                      <a:pt x="155" y="235"/>
                    </a:lnTo>
                    <a:lnTo>
                      <a:pt x="153" y="234"/>
                    </a:lnTo>
                    <a:lnTo>
                      <a:pt x="153" y="234"/>
                    </a:lnTo>
                    <a:close/>
                    <a:moveTo>
                      <a:pt x="38" y="234"/>
                    </a:moveTo>
                    <a:lnTo>
                      <a:pt x="38" y="234"/>
                    </a:lnTo>
                    <a:lnTo>
                      <a:pt x="36" y="235"/>
                    </a:lnTo>
                    <a:lnTo>
                      <a:pt x="35" y="238"/>
                    </a:lnTo>
                    <a:lnTo>
                      <a:pt x="35" y="238"/>
                    </a:lnTo>
                    <a:lnTo>
                      <a:pt x="36" y="240"/>
                    </a:lnTo>
                    <a:lnTo>
                      <a:pt x="38" y="240"/>
                    </a:lnTo>
                    <a:lnTo>
                      <a:pt x="38" y="240"/>
                    </a:lnTo>
                    <a:lnTo>
                      <a:pt x="41" y="240"/>
                    </a:lnTo>
                    <a:lnTo>
                      <a:pt x="41" y="238"/>
                    </a:lnTo>
                    <a:lnTo>
                      <a:pt x="41" y="238"/>
                    </a:lnTo>
                    <a:lnTo>
                      <a:pt x="41" y="235"/>
                    </a:lnTo>
                    <a:lnTo>
                      <a:pt x="38" y="234"/>
                    </a:lnTo>
                    <a:lnTo>
                      <a:pt x="38" y="234"/>
                    </a:lnTo>
                    <a:close/>
                    <a:moveTo>
                      <a:pt x="49" y="234"/>
                    </a:moveTo>
                    <a:lnTo>
                      <a:pt x="49" y="234"/>
                    </a:lnTo>
                    <a:lnTo>
                      <a:pt x="48" y="235"/>
                    </a:lnTo>
                    <a:lnTo>
                      <a:pt x="47" y="238"/>
                    </a:lnTo>
                    <a:lnTo>
                      <a:pt x="47" y="238"/>
                    </a:lnTo>
                    <a:lnTo>
                      <a:pt x="48" y="240"/>
                    </a:lnTo>
                    <a:lnTo>
                      <a:pt x="49" y="240"/>
                    </a:lnTo>
                    <a:lnTo>
                      <a:pt x="49" y="240"/>
                    </a:lnTo>
                    <a:lnTo>
                      <a:pt x="51" y="240"/>
                    </a:lnTo>
                    <a:lnTo>
                      <a:pt x="52" y="238"/>
                    </a:lnTo>
                    <a:lnTo>
                      <a:pt x="52" y="238"/>
                    </a:lnTo>
                    <a:lnTo>
                      <a:pt x="51" y="235"/>
                    </a:lnTo>
                    <a:lnTo>
                      <a:pt x="49" y="234"/>
                    </a:lnTo>
                    <a:lnTo>
                      <a:pt x="49" y="234"/>
                    </a:lnTo>
                    <a:close/>
                    <a:moveTo>
                      <a:pt x="4" y="234"/>
                    </a:moveTo>
                    <a:lnTo>
                      <a:pt x="4" y="234"/>
                    </a:lnTo>
                    <a:lnTo>
                      <a:pt x="1" y="235"/>
                    </a:lnTo>
                    <a:lnTo>
                      <a:pt x="1" y="238"/>
                    </a:lnTo>
                    <a:lnTo>
                      <a:pt x="1" y="238"/>
                    </a:lnTo>
                    <a:lnTo>
                      <a:pt x="1" y="240"/>
                    </a:lnTo>
                    <a:lnTo>
                      <a:pt x="4" y="240"/>
                    </a:lnTo>
                    <a:lnTo>
                      <a:pt x="4" y="240"/>
                    </a:lnTo>
                    <a:lnTo>
                      <a:pt x="6" y="240"/>
                    </a:lnTo>
                    <a:lnTo>
                      <a:pt x="7" y="238"/>
                    </a:lnTo>
                    <a:lnTo>
                      <a:pt x="7" y="238"/>
                    </a:lnTo>
                    <a:lnTo>
                      <a:pt x="6" y="235"/>
                    </a:lnTo>
                    <a:lnTo>
                      <a:pt x="4" y="234"/>
                    </a:lnTo>
                    <a:lnTo>
                      <a:pt x="4" y="234"/>
                    </a:lnTo>
                    <a:close/>
                    <a:moveTo>
                      <a:pt x="27" y="234"/>
                    </a:moveTo>
                    <a:lnTo>
                      <a:pt x="27" y="234"/>
                    </a:lnTo>
                    <a:lnTo>
                      <a:pt x="25" y="235"/>
                    </a:lnTo>
                    <a:lnTo>
                      <a:pt x="24" y="238"/>
                    </a:lnTo>
                    <a:lnTo>
                      <a:pt x="24" y="238"/>
                    </a:lnTo>
                    <a:lnTo>
                      <a:pt x="25" y="240"/>
                    </a:lnTo>
                    <a:lnTo>
                      <a:pt x="27" y="240"/>
                    </a:lnTo>
                    <a:lnTo>
                      <a:pt x="27" y="240"/>
                    </a:lnTo>
                    <a:lnTo>
                      <a:pt x="29" y="240"/>
                    </a:lnTo>
                    <a:lnTo>
                      <a:pt x="30" y="238"/>
                    </a:lnTo>
                    <a:lnTo>
                      <a:pt x="30" y="238"/>
                    </a:lnTo>
                    <a:lnTo>
                      <a:pt x="29" y="235"/>
                    </a:lnTo>
                    <a:lnTo>
                      <a:pt x="27" y="234"/>
                    </a:lnTo>
                    <a:lnTo>
                      <a:pt x="27" y="234"/>
                    </a:lnTo>
                    <a:close/>
                    <a:moveTo>
                      <a:pt x="15" y="234"/>
                    </a:moveTo>
                    <a:lnTo>
                      <a:pt x="15" y="234"/>
                    </a:lnTo>
                    <a:lnTo>
                      <a:pt x="13" y="235"/>
                    </a:lnTo>
                    <a:lnTo>
                      <a:pt x="12" y="238"/>
                    </a:lnTo>
                    <a:lnTo>
                      <a:pt x="12" y="238"/>
                    </a:lnTo>
                    <a:lnTo>
                      <a:pt x="13" y="240"/>
                    </a:lnTo>
                    <a:lnTo>
                      <a:pt x="15" y="240"/>
                    </a:lnTo>
                    <a:lnTo>
                      <a:pt x="15" y="240"/>
                    </a:lnTo>
                    <a:lnTo>
                      <a:pt x="17" y="240"/>
                    </a:lnTo>
                    <a:lnTo>
                      <a:pt x="18" y="238"/>
                    </a:lnTo>
                    <a:lnTo>
                      <a:pt x="18" y="238"/>
                    </a:lnTo>
                    <a:lnTo>
                      <a:pt x="17" y="235"/>
                    </a:lnTo>
                    <a:lnTo>
                      <a:pt x="15" y="234"/>
                    </a:lnTo>
                    <a:lnTo>
                      <a:pt x="15" y="234"/>
                    </a:lnTo>
                    <a:close/>
                    <a:moveTo>
                      <a:pt x="153" y="282"/>
                    </a:moveTo>
                    <a:lnTo>
                      <a:pt x="123" y="282"/>
                    </a:lnTo>
                    <a:lnTo>
                      <a:pt x="123" y="282"/>
                    </a:lnTo>
                    <a:lnTo>
                      <a:pt x="121" y="282"/>
                    </a:lnTo>
                    <a:lnTo>
                      <a:pt x="121" y="284"/>
                    </a:lnTo>
                    <a:lnTo>
                      <a:pt x="121" y="284"/>
                    </a:lnTo>
                    <a:lnTo>
                      <a:pt x="121" y="284"/>
                    </a:lnTo>
                    <a:lnTo>
                      <a:pt x="121" y="286"/>
                    </a:lnTo>
                    <a:lnTo>
                      <a:pt x="123" y="286"/>
                    </a:lnTo>
                    <a:lnTo>
                      <a:pt x="153" y="286"/>
                    </a:lnTo>
                    <a:lnTo>
                      <a:pt x="153" y="286"/>
                    </a:lnTo>
                    <a:lnTo>
                      <a:pt x="155" y="286"/>
                    </a:lnTo>
                    <a:lnTo>
                      <a:pt x="155" y="284"/>
                    </a:lnTo>
                    <a:lnTo>
                      <a:pt x="155" y="284"/>
                    </a:lnTo>
                    <a:lnTo>
                      <a:pt x="155" y="284"/>
                    </a:lnTo>
                    <a:lnTo>
                      <a:pt x="155" y="282"/>
                    </a:lnTo>
                    <a:lnTo>
                      <a:pt x="153" y="282"/>
                    </a:lnTo>
                    <a:lnTo>
                      <a:pt x="153" y="282"/>
                    </a:lnTo>
                    <a:close/>
                    <a:moveTo>
                      <a:pt x="15" y="281"/>
                    </a:moveTo>
                    <a:lnTo>
                      <a:pt x="15" y="281"/>
                    </a:lnTo>
                    <a:lnTo>
                      <a:pt x="13" y="282"/>
                    </a:lnTo>
                    <a:lnTo>
                      <a:pt x="12" y="284"/>
                    </a:lnTo>
                    <a:lnTo>
                      <a:pt x="12" y="284"/>
                    </a:lnTo>
                    <a:lnTo>
                      <a:pt x="13" y="286"/>
                    </a:lnTo>
                    <a:lnTo>
                      <a:pt x="15" y="287"/>
                    </a:lnTo>
                    <a:lnTo>
                      <a:pt x="15" y="287"/>
                    </a:lnTo>
                    <a:lnTo>
                      <a:pt x="17" y="286"/>
                    </a:lnTo>
                    <a:lnTo>
                      <a:pt x="18" y="284"/>
                    </a:lnTo>
                    <a:lnTo>
                      <a:pt x="18" y="284"/>
                    </a:lnTo>
                    <a:lnTo>
                      <a:pt x="17" y="282"/>
                    </a:lnTo>
                    <a:lnTo>
                      <a:pt x="15" y="281"/>
                    </a:lnTo>
                    <a:lnTo>
                      <a:pt x="15" y="281"/>
                    </a:lnTo>
                    <a:close/>
                    <a:moveTo>
                      <a:pt x="49" y="281"/>
                    </a:moveTo>
                    <a:lnTo>
                      <a:pt x="49" y="281"/>
                    </a:lnTo>
                    <a:lnTo>
                      <a:pt x="48" y="282"/>
                    </a:lnTo>
                    <a:lnTo>
                      <a:pt x="47" y="284"/>
                    </a:lnTo>
                    <a:lnTo>
                      <a:pt x="47" y="284"/>
                    </a:lnTo>
                    <a:lnTo>
                      <a:pt x="48" y="286"/>
                    </a:lnTo>
                    <a:lnTo>
                      <a:pt x="49" y="287"/>
                    </a:lnTo>
                    <a:lnTo>
                      <a:pt x="49" y="287"/>
                    </a:lnTo>
                    <a:lnTo>
                      <a:pt x="51" y="286"/>
                    </a:lnTo>
                    <a:lnTo>
                      <a:pt x="52" y="284"/>
                    </a:lnTo>
                    <a:lnTo>
                      <a:pt x="52" y="284"/>
                    </a:lnTo>
                    <a:lnTo>
                      <a:pt x="51" y="282"/>
                    </a:lnTo>
                    <a:lnTo>
                      <a:pt x="49" y="281"/>
                    </a:lnTo>
                    <a:lnTo>
                      <a:pt x="49" y="281"/>
                    </a:lnTo>
                    <a:close/>
                    <a:moveTo>
                      <a:pt x="4" y="281"/>
                    </a:moveTo>
                    <a:lnTo>
                      <a:pt x="4" y="281"/>
                    </a:lnTo>
                    <a:lnTo>
                      <a:pt x="1" y="282"/>
                    </a:lnTo>
                    <a:lnTo>
                      <a:pt x="1" y="284"/>
                    </a:lnTo>
                    <a:lnTo>
                      <a:pt x="1" y="284"/>
                    </a:lnTo>
                    <a:lnTo>
                      <a:pt x="1" y="286"/>
                    </a:lnTo>
                    <a:lnTo>
                      <a:pt x="4" y="287"/>
                    </a:lnTo>
                    <a:lnTo>
                      <a:pt x="4" y="287"/>
                    </a:lnTo>
                    <a:lnTo>
                      <a:pt x="6" y="286"/>
                    </a:lnTo>
                    <a:lnTo>
                      <a:pt x="7" y="284"/>
                    </a:lnTo>
                    <a:lnTo>
                      <a:pt x="7" y="284"/>
                    </a:lnTo>
                    <a:lnTo>
                      <a:pt x="6" y="282"/>
                    </a:lnTo>
                    <a:lnTo>
                      <a:pt x="4" y="281"/>
                    </a:lnTo>
                    <a:lnTo>
                      <a:pt x="4" y="281"/>
                    </a:lnTo>
                    <a:close/>
                    <a:moveTo>
                      <a:pt x="38" y="281"/>
                    </a:moveTo>
                    <a:lnTo>
                      <a:pt x="38" y="281"/>
                    </a:lnTo>
                    <a:lnTo>
                      <a:pt x="36" y="282"/>
                    </a:lnTo>
                    <a:lnTo>
                      <a:pt x="35" y="284"/>
                    </a:lnTo>
                    <a:lnTo>
                      <a:pt x="35" y="284"/>
                    </a:lnTo>
                    <a:lnTo>
                      <a:pt x="36" y="286"/>
                    </a:lnTo>
                    <a:lnTo>
                      <a:pt x="38" y="287"/>
                    </a:lnTo>
                    <a:lnTo>
                      <a:pt x="38" y="287"/>
                    </a:lnTo>
                    <a:lnTo>
                      <a:pt x="41" y="286"/>
                    </a:lnTo>
                    <a:lnTo>
                      <a:pt x="41" y="284"/>
                    </a:lnTo>
                    <a:lnTo>
                      <a:pt x="41" y="284"/>
                    </a:lnTo>
                    <a:lnTo>
                      <a:pt x="41" y="282"/>
                    </a:lnTo>
                    <a:lnTo>
                      <a:pt x="38" y="281"/>
                    </a:lnTo>
                    <a:lnTo>
                      <a:pt x="38" y="281"/>
                    </a:lnTo>
                    <a:close/>
                    <a:moveTo>
                      <a:pt x="27" y="281"/>
                    </a:moveTo>
                    <a:lnTo>
                      <a:pt x="27" y="281"/>
                    </a:lnTo>
                    <a:lnTo>
                      <a:pt x="25" y="282"/>
                    </a:lnTo>
                    <a:lnTo>
                      <a:pt x="24" y="284"/>
                    </a:lnTo>
                    <a:lnTo>
                      <a:pt x="24" y="284"/>
                    </a:lnTo>
                    <a:lnTo>
                      <a:pt x="25" y="286"/>
                    </a:lnTo>
                    <a:lnTo>
                      <a:pt x="27" y="287"/>
                    </a:lnTo>
                    <a:lnTo>
                      <a:pt x="27" y="287"/>
                    </a:lnTo>
                    <a:lnTo>
                      <a:pt x="29" y="286"/>
                    </a:lnTo>
                    <a:lnTo>
                      <a:pt x="30" y="284"/>
                    </a:lnTo>
                    <a:lnTo>
                      <a:pt x="30" y="284"/>
                    </a:lnTo>
                    <a:lnTo>
                      <a:pt x="29" y="282"/>
                    </a:lnTo>
                    <a:lnTo>
                      <a:pt x="27" y="281"/>
                    </a:lnTo>
                    <a:lnTo>
                      <a:pt x="27" y="281"/>
                    </a:lnTo>
                    <a:close/>
                  </a:path>
                </a:pathLst>
              </a:custGeom>
              <a:solidFill>
                <a:srgbClr val="0063B0"/>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Freeform 53"/>
              <p:cNvSpPr>
                <a:spLocks noEditPoints="1"/>
              </p:cNvSpPr>
              <p:nvPr/>
            </p:nvSpPr>
            <p:spPr bwMode="auto">
              <a:xfrm>
                <a:off x="2684685" y="4185084"/>
                <a:ext cx="338137" cy="820738"/>
              </a:xfrm>
              <a:custGeom>
                <a:avLst/>
                <a:gdLst/>
                <a:ahLst/>
                <a:cxnLst>
                  <a:cxn ang="0">
                    <a:pos x="212" y="2"/>
                  </a:cxn>
                  <a:cxn ang="0">
                    <a:pos x="211" y="1"/>
                  </a:cxn>
                  <a:cxn ang="0">
                    <a:pos x="3" y="0"/>
                  </a:cxn>
                  <a:cxn ang="0">
                    <a:pos x="1" y="1"/>
                  </a:cxn>
                  <a:cxn ang="0">
                    <a:pos x="0" y="3"/>
                  </a:cxn>
                  <a:cxn ang="0">
                    <a:pos x="0" y="514"/>
                  </a:cxn>
                  <a:cxn ang="0">
                    <a:pos x="1" y="516"/>
                  </a:cxn>
                  <a:cxn ang="0">
                    <a:pos x="3" y="517"/>
                  </a:cxn>
                  <a:cxn ang="0">
                    <a:pos x="210" y="517"/>
                  </a:cxn>
                  <a:cxn ang="0">
                    <a:pos x="212" y="516"/>
                  </a:cxn>
                  <a:cxn ang="0">
                    <a:pos x="213" y="514"/>
                  </a:cxn>
                  <a:cxn ang="0">
                    <a:pos x="22" y="495"/>
                  </a:cxn>
                  <a:cxn ang="0">
                    <a:pos x="190" y="488"/>
                  </a:cxn>
                  <a:cxn ang="0">
                    <a:pos x="190" y="495"/>
                  </a:cxn>
                  <a:cxn ang="0">
                    <a:pos x="19" y="475"/>
                  </a:cxn>
                  <a:cxn ang="0">
                    <a:pos x="193" y="472"/>
                  </a:cxn>
                  <a:cxn ang="0">
                    <a:pos x="190" y="462"/>
                  </a:cxn>
                  <a:cxn ang="0">
                    <a:pos x="20" y="455"/>
                  </a:cxn>
                  <a:cxn ang="0">
                    <a:pos x="194" y="458"/>
                  </a:cxn>
                  <a:cxn ang="0">
                    <a:pos x="87" y="402"/>
                  </a:cxn>
                  <a:cxn ang="0">
                    <a:pos x="103" y="387"/>
                  </a:cxn>
                  <a:cxn ang="0">
                    <a:pos x="119" y="392"/>
                  </a:cxn>
                  <a:cxn ang="0">
                    <a:pos x="126" y="409"/>
                  </a:cxn>
                  <a:cxn ang="0">
                    <a:pos x="110" y="425"/>
                  </a:cxn>
                  <a:cxn ang="0">
                    <a:pos x="92" y="420"/>
                  </a:cxn>
                  <a:cxn ang="0">
                    <a:pos x="197" y="338"/>
                  </a:cxn>
                  <a:cxn ang="0">
                    <a:pos x="22" y="345"/>
                  </a:cxn>
                  <a:cxn ang="0">
                    <a:pos x="16" y="315"/>
                  </a:cxn>
                  <a:cxn ang="0">
                    <a:pos x="190" y="309"/>
                  </a:cxn>
                  <a:cxn ang="0">
                    <a:pos x="197" y="338"/>
                  </a:cxn>
                  <a:cxn ang="0">
                    <a:pos x="190" y="297"/>
                  </a:cxn>
                  <a:cxn ang="0">
                    <a:pos x="16" y="292"/>
                  </a:cxn>
                  <a:cxn ang="0">
                    <a:pos x="22" y="262"/>
                  </a:cxn>
                  <a:cxn ang="0">
                    <a:pos x="197" y="268"/>
                  </a:cxn>
                  <a:cxn ang="0">
                    <a:pos x="193" y="250"/>
                  </a:cxn>
                  <a:cxn ang="0">
                    <a:pos x="16" y="247"/>
                  </a:cxn>
                  <a:cxn ang="0">
                    <a:pos x="19" y="215"/>
                  </a:cxn>
                  <a:cxn ang="0">
                    <a:pos x="196" y="218"/>
                  </a:cxn>
                  <a:cxn ang="0">
                    <a:pos x="195" y="202"/>
                  </a:cxn>
                  <a:cxn ang="0">
                    <a:pos x="18" y="202"/>
                  </a:cxn>
                  <a:cxn ang="0">
                    <a:pos x="18" y="170"/>
                  </a:cxn>
                  <a:cxn ang="0">
                    <a:pos x="195" y="170"/>
                  </a:cxn>
                  <a:cxn ang="0">
                    <a:pos x="196" y="153"/>
                  </a:cxn>
                  <a:cxn ang="0">
                    <a:pos x="19" y="156"/>
                  </a:cxn>
                  <a:cxn ang="0">
                    <a:pos x="16" y="125"/>
                  </a:cxn>
                  <a:cxn ang="0">
                    <a:pos x="193" y="122"/>
                  </a:cxn>
                  <a:cxn ang="0">
                    <a:pos x="197" y="104"/>
                  </a:cxn>
                  <a:cxn ang="0">
                    <a:pos x="22" y="109"/>
                  </a:cxn>
                  <a:cxn ang="0">
                    <a:pos x="16" y="81"/>
                  </a:cxn>
                  <a:cxn ang="0">
                    <a:pos x="190" y="74"/>
                  </a:cxn>
                  <a:cxn ang="0">
                    <a:pos x="197" y="57"/>
                  </a:cxn>
                  <a:cxn ang="0">
                    <a:pos x="22" y="63"/>
                  </a:cxn>
                  <a:cxn ang="0">
                    <a:pos x="16" y="34"/>
                  </a:cxn>
                  <a:cxn ang="0">
                    <a:pos x="190" y="28"/>
                  </a:cxn>
                  <a:cxn ang="0">
                    <a:pos x="197" y="57"/>
                  </a:cxn>
                </a:cxnLst>
                <a:rect l="0" t="0" r="r" b="b"/>
                <a:pathLst>
                  <a:path w="213" h="517">
                    <a:moveTo>
                      <a:pt x="213" y="4"/>
                    </a:moveTo>
                    <a:lnTo>
                      <a:pt x="213" y="4"/>
                    </a:lnTo>
                    <a:lnTo>
                      <a:pt x="213" y="3"/>
                    </a:lnTo>
                    <a:lnTo>
                      <a:pt x="213" y="3"/>
                    </a:lnTo>
                    <a:lnTo>
                      <a:pt x="213" y="3"/>
                    </a:lnTo>
                    <a:lnTo>
                      <a:pt x="212" y="2"/>
                    </a:lnTo>
                    <a:lnTo>
                      <a:pt x="212" y="2"/>
                    </a:lnTo>
                    <a:lnTo>
                      <a:pt x="212" y="2"/>
                    </a:lnTo>
                    <a:lnTo>
                      <a:pt x="212" y="1"/>
                    </a:lnTo>
                    <a:lnTo>
                      <a:pt x="211" y="1"/>
                    </a:lnTo>
                    <a:lnTo>
                      <a:pt x="211" y="1"/>
                    </a:lnTo>
                    <a:lnTo>
                      <a:pt x="211" y="1"/>
                    </a:lnTo>
                    <a:lnTo>
                      <a:pt x="210" y="1"/>
                    </a:lnTo>
                    <a:lnTo>
                      <a:pt x="210" y="0"/>
                    </a:lnTo>
                    <a:lnTo>
                      <a:pt x="209" y="0"/>
                    </a:lnTo>
                    <a:lnTo>
                      <a:pt x="209"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13"/>
                    </a:lnTo>
                    <a:lnTo>
                      <a:pt x="0" y="514"/>
                    </a:lnTo>
                    <a:lnTo>
                      <a:pt x="0" y="514"/>
                    </a:lnTo>
                    <a:lnTo>
                      <a:pt x="0" y="515"/>
                    </a:lnTo>
                    <a:lnTo>
                      <a:pt x="0" y="515"/>
                    </a:lnTo>
                    <a:lnTo>
                      <a:pt x="0" y="515"/>
                    </a:lnTo>
                    <a:lnTo>
                      <a:pt x="0" y="516"/>
                    </a:lnTo>
                    <a:lnTo>
                      <a:pt x="1" y="516"/>
                    </a:lnTo>
                    <a:lnTo>
                      <a:pt x="1" y="516"/>
                    </a:lnTo>
                    <a:lnTo>
                      <a:pt x="1" y="517"/>
                    </a:lnTo>
                    <a:lnTo>
                      <a:pt x="1" y="517"/>
                    </a:lnTo>
                    <a:lnTo>
                      <a:pt x="2" y="517"/>
                    </a:lnTo>
                    <a:lnTo>
                      <a:pt x="2" y="517"/>
                    </a:lnTo>
                    <a:lnTo>
                      <a:pt x="3" y="517"/>
                    </a:lnTo>
                    <a:lnTo>
                      <a:pt x="3" y="517"/>
                    </a:lnTo>
                    <a:lnTo>
                      <a:pt x="3" y="517"/>
                    </a:lnTo>
                    <a:lnTo>
                      <a:pt x="4" y="517"/>
                    </a:lnTo>
                    <a:lnTo>
                      <a:pt x="209" y="517"/>
                    </a:lnTo>
                    <a:lnTo>
                      <a:pt x="209" y="517"/>
                    </a:lnTo>
                    <a:lnTo>
                      <a:pt x="210" y="517"/>
                    </a:lnTo>
                    <a:lnTo>
                      <a:pt x="210" y="517"/>
                    </a:lnTo>
                    <a:lnTo>
                      <a:pt x="211" y="517"/>
                    </a:lnTo>
                    <a:lnTo>
                      <a:pt x="211" y="517"/>
                    </a:lnTo>
                    <a:lnTo>
                      <a:pt x="211" y="517"/>
                    </a:lnTo>
                    <a:lnTo>
                      <a:pt x="212" y="517"/>
                    </a:lnTo>
                    <a:lnTo>
                      <a:pt x="212" y="516"/>
                    </a:lnTo>
                    <a:lnTo>
                      <a:pt x="212" y="516"/>
                    </a:lnTo>
                    <a:lnTo>
                      <a:pt x="212" y="516"/>
                    </a:lnTo>
                    <a:lnTo>
                      <a:pt x="213" y="515"/>
                    </a:lnTo>
                    <a:lnTo>
                      <a:pt x="213" y="515"/>
                    </a:lnTo>
                    <a:lnTo>
                      <a:pt x="213" y="515"/>
                    </a:lnTo>
                    <a:lnTo>
                      <a:pt x="213" y="514"/>
                    </a:lnTo>
                    <a:lnTo>
                      <a:pt x="213" y="514"/>
                    </a:lnTo>
                    <a:lnTo>
                      <a:pt x="213" y="513"/>
                    </a:lnTo>
                    <a:lnTo>
                      <a:pt x="213" y="5"/>
                    </a:lnTo>
                    <a:lnTo>
                      <a:pt x="213" y="4"/>
                    </a:lnTo>
                    <a:close/>
                    <a:moveTo>
                      <a:pt x="190" y="495"/>
                    </a:moveTo>
                    <a:lnTo>
                      <a:pt x="22" y="495"/>
                    </a:lnTo>
                    <a:lnTo>
                      <a:pt x="22" y="495"/>
                    </a:lnTo>
                    <a:lnTo>
                      <a:pt x="20" y="494"/>
                    </a:lnTo>
                    <a:lnTo>
                      <a:pt x="19" y="492"/>
                    </a:lnTo>
                    <a:lnTo>
                      <a:pt x="19" y="492"/>
                    </a:lnTo>
                    <a:lnTo>
                      <a:pt x="20" y="489"/>
                    </a:lnTo>
                    <a:lnTo>
                      <a:pt x="22" y="488"/>
                    </a:lnTo>
                    <a:lnTo>
                      <a:pt x="190" y="488"/>
                    </a:lnTo>
                    <a:lnTo>
                      <a:pt x="190" y="488"/>
                    </a:lnTo>
                    <a:lnTo>
                      <a:pt x="193" y="489"/>
                    </a:lnTo>
                    <a:lnTo>
                      <a:pt x="194" y="492"/>
                    </a:lnTo>
                    <a:lnTo>
                      <a:pt x="194" y="492"/>
                    </a:lnTo>
                    <a:lnTo>
                      <a:pt x="193" y="494"/>
                    </a:lnTo>
                    <a:lnTo>
                      <a:pt x="190" y="495"/>
                    </a:lnTo>
                    <a:lnTo>
                      <a:pt x="190" y="495"/>
                    </a:lnTo>
                    <a:close/>
                    <a:moveTo>
                      <a:pt x="190" y="479"/>
                    </a:moveTo>
                    <a:lnTo>
                      <a:pt x="22" y="479"/>
                    </a:lnTo>
                    <a:lnTo>
                      <a:pt x="22" y="479"/>
                    </a:lnTo>
                    <a:lnTo>
                      <a:pt x="20" y="477"/>
                    </a:lnTo>
                    <a:lnTo>
                      <a:pt x="19" y="475"/>
                    </a:lnTo>
                    <a:lnTo>
                      <a:pt x="19" y="475"/>
                    </a:lnTo>
                    <a:lnTo>
                      <a:pt x="20" y="472"/>
                    </a:lnTo>
                    <a:lnTo>
                      <a:pt x="22" y="471"/>
                    </a:lnTo>
                    <a:lnTo>
                      <a:pt x="190" y="471"/>
                    </a:lnTo>
                    <a:lnTo>
                      <a:pt x="190" y="471"/>
                    </a:lnTo>
                    <a:lnTo>
                      <a:pt x="193" y="472"/>
                    </a:lnTo>
                    <a:lnTo>
                      <a:pt x="194" y="475"/>
                    </a:lnTo>
                    <a:lnTo>
                      <a:pt x="194" y="475"/>
                    </a:lnTo>
                    <a:lnTo>
                      <a:pt x="193" y="477"/>
                    </a:lnTo>
                    <a:lnTo>
                      <a:pt x="190" y="479"/>
                    </a:lnTo>
                    <a:lnTo>
                      <a:pt x="190" y="479"/>
                    </a:lnTo>
                    <a:close/>
                    <a:moveTo>
                      <a:pt x="190" y="462"/>
                    </a:moveTo>
                    <a:lnTo>
                      <a:pt x="22" y="462"/>
                    </a:lnTo>
                    <a:lnTo>
                      <a:pt x="22" y="462"/>
                    </a:lnTo>
                    <a:lnTo>
                      <a:pt x="20" y="461"/>
                    </a:lnTo>
                    <a:lnTo>
                      <a:pt x="19" y="458"/>
                    </a:lnTo>
                    <a:lnTo>
                      <a:pt x="19" y="458"/>
                    </a:lnTo>
                    <a:lnTo>
                      <a:pt x="20" y="455"/>
                    </a:lnTo>
                    <a:lnTo>
                      <a:pt x="22" y="454"/>
                    </a:lnTo>
                    <a:lnTo>
                      <a:pt x="190" y="454"/>
                    </a:lnTo>
                    <a:lnTo>
                      <a:pt x="190" y="454"/>
                    </a:lnTo>
                    <a:lnTo>
                      <a:pt x="193" y="455"/>
                    </a:lnTo>
                    <a:lnTo>
                      <a:pt x="194" y="458"/>
                    </a:lnTo>
                    <a:lnTo>
                      <a:pt x="194" y="458"/>
                    </a:lnTo>
                    <a:lnTo>
                      <a:pt x="193" y="461"/>
                    </a:lnTo>
                    <a:lnTo>
                      <a:pt x="190" y="462"/>
                    </a:lnTo>
                    <a:lnTo>
                      <a:pt x="190" y="462"/>
                    </a:lnTo>
                    <a:close/>
                    <a:moveTo>
                      <a:pt x="87" y="406"/>
                    </a:moveTo>
                    <a:lnTo>
                      <a:pt x="87" y="406"/>
                    </a:lnTo>
                    <a:lnTo>
                      <a:pt x="87" y="402"/>
                    </a:lnTo>
                    <a:lnTo>
                      <a:pt x="88" y="399"/>
                    </a:lnTo>
                    <a:lnTo>
                      <a:pt x="90" y="394"/>
                    </a:lnTo>
                    <a:lnTo>
                      <a:pt x="92" y="392"/>
                    </a:lnTo>
                    <a:lnTo>
                      <a:pt x="95" y="389"/>
                    </a:lnTo>
                    <a:lnTo>
                      <a:pt x="98" y="388"/>
                    </a:lnTo>
                    <a:lnTo>
                      <a:pt x="103" y="387"/>
                    </a:lnTo>
                    <a:lnTo>
                      <a:pt x="106" y="386"/>
                    </a:lnTo>
                    <a:lnTo>
                      <a:pt x="106" y="386"/>
                    </a:lnTo>
                    <a:lnTo>
                      <a:pt x="110" y="387"/>
                    </a:lnTo>
                    <a:lnTo>
                      <a:pt x="114" y="388"/>
                    </a:lnTo>
                    <a:lnTo>
                      <a:pt x="117" y="389"/>
                    </a:lnTo>
                    <a:lnTo>
                      <a:pt x="119" y="392"/>
                    </a:lnTo>
                    <a:lnTo>
                      <a:pt x="123" y="394"/>
                    </a:lnTo>
                    <a:lnTo>
                      <a:pt x="124" y="399"/>
                    </a:lnTo>
                    <a:lnTo>
                      <a:pt x="126" y="402"/>
                    </a:lnTo>
                    <a:lnTo>
                      <a:pt x="126" y="406"/>
                    </a:lnTo>
                    <a:lnTo>
                      <a:pt x="126" y="406"/>
                    </a:lnTo>
                    <a:lnTo>
                      <a:pt x="126" y="409"/>
                    </a:lnTo>
                    <a:lnTo>
                      <a:pt x="124" y="414"/>
                    </a:lnTo>
                    <a:lnTo>
                      <a:pt x="123" y="417"/>
                    </a:lnTo>
                    <a:lnTo>
                      <a:pt x="119" y="420"/>
                    </a:lnTo>
                    <a:lnTo>
                      <a:pt x="117" y="422"/>
                    </a:lnTo>
                    <a:lnTo>
                      <a:pt x="114" y="424"/>
                    </a:lnTo>
                    <a:lnTo>
                      <a:pt x="110" y="425"/>
                    </a:lnTo>
                    <a:lnTo>
                      <a:pt x="106" y="425"/>
                    </a:lnTo>
                    <a:lnTo>
                      <a:pt x="106" y="425"/>
                    </a:lnTo>
                    <a:lnTo>
                      <a:pt x="103" y="425"/>
                    </a:lnTo>
                    <a:lnTo>
                      <a:pt x="98" y="424"/>
                    </a:lnTo>
                    <a:lnTo>
                      <a:pt x="95" y="422"/>
                    </a:lnTo>
                    <a:lnTo>
                      <a:pt x="92" y="420"/>
                    </a:lnTo>
                    <a:lnTo>
                      <a:pt x="90" y="417"/>
                    </a:lnTo>
                    <a:lnTo>
                      <a:pt x="88" y="414"/>
                    </a:lnTo>
                    <a:lnTo>
                      <a:pt x="87" y="409"/>
                    </a:lnTo>
                    <a:lnTo>
                      <a:pt x="87" y="406"/>
                    </a:lnTo>
                    <a:lnTo>
                      <a:pt x="87" y="406"/>
                    </a:lnTo>
                    <a:close/>
                    <a:moveTo>
                      <a:pt x="197" y="338"/>
                    </a:moveTo>
                    <a:lnTo>
                      <a:pt x="197" y="338"/>
                    </a:lnTo>
                    <a:lnTo>
                      <a:pt x="196" y="340"/>
                    </a:lnTo>
                    <a:lnTo>
                      <a:pt x="195" y="343"/>
                    </a:lnTo>
                    <a:lnTo>
                      <a:pt x="193" y="344"/>
                    </a:lnTo>
                    <a:lnTo>
                      <a:pt x="190" y="345"/>
                    </a:lnTo>
                    <a:lnTo>
                      <a:pt x="22" y="345"/>
                    </a:lnTo>
                    <a:lnTo>
                      <a:pt x="22" y="345"/>
                    </a:lnTo>
                    <a:lnTo>
                      <a:pt x="19" y="344"/>
                    </a:lnTo>
                    <a:lnTo>
                      <a:pt x="18" y="343"/>
                    </a:lnTo>
                    <a:lnTo>
                      <a:pt x="16" y="340"/>
                    </a:lnTo>
                    <a:lnTo>
                      <a:pt x="16" y="338"/>
                    </a:lnTo>
                    <a:lnTo>
                      <a:pt x="16" y="315"/>
                    </a:lnTo>
                    <a:lnTo>
                      <a:pt x="16" y="315"/>
                    </a:lnTo>
                    <a:lnTo>
                      <a:pt x="16" y="313"/>
                    </a:lnTo>
                    <a:lnTo>
                      <a:pt x="18" y="311"/>
                    </a:lnTo>
                    <a:lnTo>
                      <a:pt x="19" y="310"/>
                    </a:lnTo>
                    <a:lnTo>
                      <a:pt x="22" y="309"/>
                    </a:lnTo>
                    <a:lnTo>
                      <a:pt x="190" y="309"/>
                    </a:lnTo>
                    <a:lnTo>
                      <a:pt x="190" y="309"/>
                    </a:lnTo>
                    <a:lnTo>
                      <a:pt x="193" y="310"/>
                    </a:lnTo>
                    <a:lnTo>
                      <a:pt x="195" y="311"/>
                    </a:lnTo>
                    <a:lnTo>
                      <a:pt x="196" y="313"/>
                    </a:lnTo>
                    <a:lnTo>
                      <a:pt x="197" y="315"/>
                    </a:lnTo>
                    <a:lnTo>
                      <a:pt x="197" y="338"/>
                    </a:lnTo>
                    <a:close/>
                    <a:moveTo>
                      <a:pt x="197" y="292"/>
                    </a:moveTo>
                    <a:lnTo>
                      <a:pt x="197" y="292"/>
                    </a:lnTo>
                    <a:lnTo>
                      <a:pt x="196" y="294"/>
                    </a:lnTo>
                    <a:lnTo>
                      <a:pt x="195" y="296"/>
                    </a:lnTo>
                    <a:lnTo>
                      <a:pt x="193" y="297"/>
                    </a:lnTo>
                    <a:lnTo>
                      <a:pt x="190" y="297"/>
                    </a:lnTo>
                    <a:lnTo>
                      <a:pt x="22" y="297"/>
                    </a:lnTo>
                    <a:lnTo>
                      <a:pt x="22" y="297"/>
                    </a:lnTo>
                    <a:lnTo>
                      <a:pt x="19" y="297"/>
                    </a:lnTo>
                    <a:lnTo>
                      <a:pt x="18" y="296"/>
                    </a:lnTo>
                    <a:lnTo>
                      <a:pt x="16" y="294"/>
                    </a:lnTo>
                    <a:lnTo>
                      <a:pt x="16" y="292"/>
                    </a:lnTo>
                    <a:lnTo>
                      <a:pt x="16" y="268"/>
                    </a:lnTo>
                    <a:lnTo>
                      <a:pt x="16" y="268"/>
                    </a:lnTo>
                    <a:lnTo>
                      <a:pt x="16" y="266"/>
                    </a:lnTo>
                    <a:lnTo>
                      <a:pt x="18" y="264"/>
                    </a:lnTo>
                    <a:lnTo>
                      <a:pt x="19" y="263"/>
                    </a:lnTo>
                    <a:lnTo>
                      <a:pt x="22" y="262"/>
                    </a:lnTo>
                    <a:lnTo>
                      <a:pt x="190" y="262"/>
                    </a:lnTo>
                    <a:lnTo>
                      <a:pt x="190" y="262"/>
                    </a:lnTo>
                    <a:lnTo>
                      <a:pt x="193" y="263"/>
                    </a:lnTo>
                    <a:lnTo>
                      <a:pt x="195" y="264"/>
                    </a:lnTo>
                    <a:lnTo>
                      <a:pt x="196" y="266"/>
                    </a:lnTo>
                    <a:lnTo>
                      <a:pt x="197" y="268"/>
                    </a:lnTo>
                    <a:lnTo>
                      <a:pt x="197" y="292"/>
                    </a:lnTo>
                    <a:close/>
                    <a:moveTo>
                      <a:pt x="197" y="244"/>
                    </a:moveTo>
                    <a:lnTo>
                      <a:pt x="197" y="244"/>
                    </a:lnTo>
                    <a:lnTo>
                      <a:pt x="196" y="247"/>
                    </a:lnTo>
                    <a:lnTo>
                      <a:pt x="195" y="248"/>
                    </a:lnTo>
                    <a:lnTo>
                      <a:pt x="193" y="250"/>
                    </a:lnTo>
                    <a:lnTo>
                      <a:pt x="190" y="250"/>
                    </a:lnTo>
                    <a:lnTo>
                      <a:pt x="22" y="250"/>
                    </a:lnTo>
                    <a:lnTo>
                      <a:pt x="22" y="250"/>
                    </a:lnTo>
                    <a:lnTo>
                      <a:pt x="19" y="250"/>
                    </a:lnTo>
                    <a:lnTo>
                      <a:pt x="18" y="248"/>
                    </a:lnTo>
                    <a:lnTo>
                      <a:pt x="16" y="247"/>
                    </a:lnTo>
                    <a:lnTo>
                      <a:pt x="16" y="244"/>
                    </a:lnTo>
                    <a:lnTo>
                      <a:pt x="16" y="222"/>
                    </a:lnTo>
                    <a:lnTo>
                      <a:pt x="16" y="222"/>
                    </a:lnTo>
                    <a:lnTo>
                      <a:pt x="16" y="218"/>
                    </a:lnTo>
                    <a:lnTo>
                      <a:pt x="18" y="217"/>
                    </a:lnTo>
                    <a:lnTo>
                      <a:pt x="19" y="215"/>
                    </a:lnTo>
                    <a:lnTo>
                      <a:pt x="22" y="215"/>
                    </a:lnTo>
                    <a:lnTo>
                      <a:pt x="190" y="215"/>
                    </a:lnTo>
                    <a:lnTo>
                      <a:pt x="190" y="215"/>
                    </a:lnTo>
                    <a:lnTo>
                      <a:pt x="193" y="215"/>
                    </a:lnTo>
                    <a:lnTo>
                      <a:pt x="195" y="217"/>
                    </a:lnTo>
                    <a:lnTo>
                      <a:pt x="196" y="218"/>
                    </a:lnTo>
                    <a:lnTo>
                      <a:pt x="197" y="222"/>
                    </a:lnTo>
                    <a:lnTo>
                      <a:pt x="197" y="244"/>
                    </a:lnTo>
                    <a:close/>
                    <a:moveTo>
                      <a:pt x="197" y="197"/>
                    </a:moveTo>
                    <a:lnTo>
                      <a:pt x="197" y="197"/>
                    </a:lnTo>
                    <a:lnTo>
                      <a:pt x="196" y="199"/>
                    </a:lnTo>
                    <a:lnTo>
                      <a:pt x="195" y="202"/>
                    </a:lnTo>
                    <a:lnTo>
                      <a:pt x="193" y="203"/>
                    </a:lnTo>
                    <a:lnTo>
                      <a:pt x="190" y="204"/>
                    </a:lnTo>
                    <a:lnTo>
                      <a:pt x="22" y="204"/>
                    </a:lnTo>
                    <a:lnTo>
                      <a:pt x="22" y="204"/>
                    </a:lnTo>
                    <a:lnTo>
                      <a:pt x="19" y="203"/>
                    </a:lnTo>
                    <a:lnTo>
                      <a:pt x="18" y="202"/>
                    </a:lnTo>
                    <a:lnTo>
                      <a:pt x="16" y="199"/>
                    </a:lnTo>
                    <a:lnTo>
                      <a:pt x="16" y="197"/>
                    </a:lnTo>
                    <a:lnTo>
                      <a:pt x="16" y="174"/>
                    </a:lnTo>
                    <a:lnTo>
                      <a:pt x="16" y="174"/>
                    </a:lnTo>
                    <a:lnTo>
                      <a:pt x="16" y="172"/>
                    </a:lnTo>
                    <a:lnTo>
                      <a:pt x="18" y="170"/>
                    </a:lnTo>
                    <a:lnTo>
                      <a:pt x="19" y="169"/>
                    </a:lnTo>
                    <a:lnTo>
                      <a:pt x="22" y="169"/>
                    </a:lnTo>
                    <a:lnTo>
                      <a:pt x="190" y="169"/>
                    </a:lnTo>
                    <a:lnTo>
                      <a:pt x="190" y="169"/>
                    </a:lnTo>
                    <a:lnTo>
                      <a:pt x="193" y="169"/>
                    </a:lnTo>
                    <a:lnTo>
                      <a:pt x="195" y="170"/>
                    </a:lnTo>
                    <a:lnTo>
                      <a:pt x="196" y="172"/>
                    </a:lnTo>
                    <a:lnTo>
                      <a:pt x="197" y="174"/>
                    </a:lnTo>
                    <a:lnTo>
                      <a:pt x="197" y="197"/>
                    </a:lnTo>
                    <a:close/>
                    <a:moveTo>
                      <a:pt x="197" y="151"/>
                    </a:moveTo>
                    <a:lnTo>
                      <a:pt x="197" y="151"/>
                    </a:lnTo>
                    <a:lnTo>
                      <a:pt x="196" y="153"/>
                    </a:lnTo>
                    <a:lnTo>
                      <a:pt x="195" y="155"/>
                    </a:lnTo>
                    <a:lnTo>
                      <a:pt x="193" y="156"/>
                    </a:lnTo>
                    <a:lnTo>
                      <a:pt x="190" y="157"/>
                    </a:lnTo>
                    <a:lnTo>
                      <a:pt x="22" y="157"/>
                    </a:lnTo>
                    <a:lnTo>
                      <a:pt x="22" y="157"/>
                    </a:lnTo>
                    <a:lnTo>
                      <a:pt x="19" y="156"/>
                    </a:lnTo>
                    <a:lnTo>
                      <a:pt x="18" y="155"/>
                    </a:lnTo>
                    <a:lnTo>
                      <a:pt x="16" y="153"/>
                    </a:lnTo>
                    <a:lnTo>
                      <a:pt x="16" y="151"/>
                    </a:lnTo>
                    <a:lnTo>
                      <a:pt x="16" y="127"/>
                    </a:lnTo>
                    <a:lnTo>
                      <a:pt x="16" y="127"/>
                    </a:lnTo>
                    <a:lnTo>
                      <a:pt x="16" y="125"/>
                    </a:lnTo>
                    <a:lnTo>
                      <a:pt x="18" y="123"/>
                    </a:lnTo>
                    <a:lnTo>
                      <a:pt x="19" y="122"/>
                    </a:lnTo>
                    <a:lnTo>
                      <a:pt x="22" y="122"/>
                    </a:lnTo>
                    <a:lnTo>
                      <a:pt x="190" y="122"/>
                    </a:lnTo>
                    <a:lnTo>
                      <a:pt x="190" y="122"/>
                    </a:lnTo>
                    <a:lnTo>
                      <a:pt x="193" y="122"/>
                    </a:lnTo>
                    <a:lnTo>
                      <a:pt x="195" y="123"/>
                    </a:lnTo>
                    <a:lnTo>
                      <a:pt x="196" y="125"/>
                    </a:lnTo>
                    <a:lnTo>
                      <a:pt x="197" y="127"/>
                    </a:lnTo>
                    <a:lnTo>
                      <a:pt x="197" y="151"/>
                    </a:lnTo>
                    <a:close/>
                    <a:moveTo>
                      <a:pt x="197" y="104"/>
                    </a:moveTo>
                    <a:lnTo>
                      <a:pt x="197" y="104"/>
                    </a:lnTo>
                    <a:lnTo>
                      <a:pt x="196" y="106"/>
                    </a:lnTo>
                    <a:lnTo>
                      <a:pt x="195" y="108"/>
                    </a:lnTo>
                    <a:lnTo>
                      <a:pt x="193" y="109"/>
                    </a:lnTo>
                    <a:lnTo>
                      <a:pt x="190" y="109"/>
                    </a:lnTo>
                    <a:lnTo>
                      <a:pt x="22" y="109"/>
                    </a:lnTo>
                    <a:lnTo>
                      <a:pt x="22" y="109"/>
                    </a:lnTo>
                    <a:lnTo>
                      <a:pt x="19" y="109"/>
                    </a:lnTo>
                    <a:lnTo>
                      <a:pt x="18" y="108"/>
                    </a:lnTo>
                    <a:lnTo>
                      <a:pt x="16" y="106"/>
                    </a:lnTo>
                    <a:lnTo>
                      <a:pt x="16" y="104"/>
                    </a:lnTo>
                    <a:lnTo>
                      <a:pt x="16" y="81"/>
                    </a:lnTo>
                    <a:lnTo>
                      <a:pt x="16" y="81"/>
                    </a:lnTo>
                    <a:lnTo>
                      <a:pt x="16" y="79"/>
                    </a:lnTo>
                    <a:lnTo>
                      <a:pt x="18" y="76"/>
                    </a:lnTo>
                    <a:lnTo>
                      <a:pt x="19" y="75"/>
                    </a:lnTo>
                    <a:lnTo>
                      <a:pt x="22" y="74"/>
                    </a:lnTo>
                    <a:lnTo>
                      <a:pt x="190" y="74"/>
                    </a:lnTo>
                    <a:lnTo>
                      <a:pt x="190" y="74"/>
                    </a:lnTo>
                    <a:lnTo>
                      <a:pt x="193" y="75"/>
                    </a:lnTo>
                    <a:lnTo>
                      <a:pt x="195" y="76"/>
                    </a:lnTo>
                    <a:lnTo>
                      <a:pt x="196" y="79"/>
                    </a:lnTo>
                    <a:lnTo>
                      <a:pt x="197" y="81"/>
                    </a:lnTo>
                    <a:lnTo>
                      <a:pt x="197" y="104"/>
                    </a:lnTo>
                    <a:close/>
                    <a:moveTo>
                      <a:pt x="197" y="57"/>
                    </a:moveTo>
                    <a:lnTo>
                      <a:pt x="197" y="57"/>
                    </a:lnTo>
                    <a:lnTo>
                      <a:pt x="196" y="59"/>
                    </a:lnTo>
                    <a:lnTo>
                      <a:pt x="195" y="62"/>
                    </a:lnTo>
                    <a:lnTo>
                      <a:pt x="193" y="63"/>
                    </a:lnTo>
                    <a:lnTo>
                      <a:pt x="190" y="63"/>
                    </a:lnTo>
                    <a:lnTo>
                      <a:pt x="22" y="63"/>
                    </a:lnTo>
                    <a:lnTo>
                      <a:pt x="22" y="63"/>
                    </a:lnTo>
                    <a:lnTo>
                      <a:pt x="19" y="63"/>
                    </a:lnTo>
                    <a:lnTo>
                      <a:pt x="18" y="62"/>
                    </a:lnTo>
                    <a:lnTo>
                      <a:pt x="16" y="59"/>
                    </a:lnTo>
                    <a:lnTo>
                      <a:pt x="16" y="57"/>
                    </a:lnTo>
                    <a:lnTo>
                      <a:pt x="16" y="34"/>
                    </a:lnTo>
                    <a:lnTo>
                      <a:pt x="16" y="34"/>
                    </a:lnTo>
                    <a:lnTo>
                      <a:pt x="16" y="32"/>
                    </a:lnTo>
                    <a:lnTo>
                      <a:pt x="18" y="30"/>
                    </a:lnTo>
                    <a:lnTo>
                      <a:pt x="19" y="29"/>
                    </a:lnTo>
                    <a:lnTo>
                      <a:pt x="22" y="28"/>
                    </a:lnTo>
                    <a:lnTo>
                      <a:pt x="190" y="28"/>
                    </a:lnTo>
                    <a:lnTo>
                      <a:pt x="190" y="28"/>
                    </a:lnTo>
                    <a:lnTo>
                      <a:pt x="193" y="29"/>
                    </a:lnTo>
                    <a:lnTo>
                      <a:pt x="195" y="30"/>
                    </a:lnTo>
                    <a:lnTo>
                      <a:pt x="196" y="32"/>
                    </a:lnTo>
                    <a:lnTo>
                      <a:pt x="197" y="34"/>
                    </a:lnTo>
                    <a:lnTo>
                      <a:pt x="197" y="57"/>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7" name="组合 46"/>
              <p:cNvGrpSpPr/>
              <p:nvPr/>
            </p:nvGrpSpPr>
            <p:grpSpPr>
              <a:xfrm>
                <a:off x="2125662" y="3868402"/>
                <a:ext cx="562904" cy="1144774"/>
                <a:chOff x="1227090" y="5184590"/>
                <a:chExt cx="520700" cy="987426"/>
              </a:xfrm>
            </p:grpSpPr>
            <p:sp>
              <p:nvSpPr>
                <p:cNvPr id="48" name="Freeform 61"/>
                <p:cNvSpPr>
                  <a:spLocks noEditPoints="1"/>
                </p:cNvSpPr>
                <p:nvPr/>
              </p:nvSpPr>
              <p:spPr bwMode="auto">
                <a:xfrm>
                  <a:off x="1260428" y="5462403"/>
                  <a:ext cx="458788" cy="709613"/>
                </a:xfrm>
                <a:custGeom>
                  <a:avLst/>
                  <a:gdLst/>
                  <a:ahLst/>
                  <a:cxnLst>
                    <a:cxn ang="0">
                      <a:pos x="6" y="0"/>
                    </a:cxn>
                    <a:cxn ang="0">
                      <a:pos x="4" y="0"/>
                    </a:cxn>
                    <a:cxn ang="0">
                      <a:pos x="1" y="4"/>
                    </a:cxn>
                    <a:cxn ang="0">
                      <a:pos x="0" y="441"/>
                    </a:cxn>
                    <a:cxn ang="0">
                      <a:pos x="1" y="443"/>
                    </a:cxn>
                    <a:cxn ang="0">
                      <a:pos x="4" y="446"/>
                    </a:cxn>
                    <a:cxn ang="0">
                      <a:pos x="282" y="447"/>
                    </a:cxn>
                    <a:cxn ang="0">
                      <a:pos x="285" y="446"/>
                    </a:cxn>
                    <a:cxn ang="0">
                      <a:pos x="289" y="443"/>
                    </a:cxn>
                    <a:cxn ang="0">
                      <a:pos x="289" y="6"/>
                    </a:cxn>
                    <a:cxn ang="0">
                      <a:pos x="289" y="4"/>
                    </a:cxn>
                    <a:cxn ang="0">
                      <a:pos x="285" y="0"/>
                    </a:cxn>
                    <a:cxn ang="0">
                      <a:pos x="282" y="0"/>
                    </a:cxn>
                    <a:cxn ang="0">
                      <a:pos x="57" y="397"/>
                    </a:cxn>
                    <a:cxn ang="0">
                      <a:pos x="103" y="351"/>
                    </a:cxn>
                    <a:cxn ang="0">
                      <a:pos x="103" y="336"/>
                    </a:cxn>
                    <a:cxn ang="0">
                      <a:pos x="57" y="290"/>
                    </a:cxn>
                    <a:cxn ang="0">
                      <a:pos x="103" y="336"/>
                    </a:cxn>
                    <a:cxn ang="0">
                      <a:pos x="57" y="272"/>
                    </a:cxn>
                    <a:cxn ang="0">
                      <a:pos x="103" y="226"/>
                    </a:cxn>
                    <a:cxn ang="0">
                      <a:pos x="103" y="208"/>
                    </a:cxn>
                    <a:cxn ang="0">
                      <a:pos x="57" y="162"/>
                    </a:cxn>
                    <a:cxn ang="0">
                      <a:pos x="103" y="208"/>
                    </a:cxn>
                    <a:cxn ang="0">
                      <a:pos x="57" y="144"/>
                    </a:cxn>
                    <a:cxn ang="0">
                      <a:pos x="103" y="98"/>
                    </a:cxn>
                    <a:cxn ang="0">
                      <a:pos x="103" y="81"/>
                    </a:cxn>
                    <a:cxn ang="0">
                      <a:pos x="57" y="35"/>
                    </a:cxn>
                    <a:cxn ang="0">
                      <a:pos x="103" y="81"/>
                    </a:cxn>
                    <a:cxn ang="0">
                      <a:pos x="121" y="397"/>
                    </a:cxn>
                    <a:cxn ang="0">
                      <a:pos x="167" y="351"/>
                    </a:cxn>
                    <a:cxn ang="0">
                      <a:pos x="167" y="336"/>
                    </a:cxn>
                    <a:cxn ang="0">
                      <a:pos x="121" y="290"/>
                    </a:cxn>
                    <a:cxn ang="0">
                      <a:pos x="167" y="336"/>
                    </a:cxn>
                    <a:cxn ang="0">
                      <a:pos x="121" y="272"/>
                    </a:cxn>
                    <a:cxn ang="0">
                      <a:pos x="167" y="226"/>
                    </a:cxn>
                    <a:cxn ang="0">
                      <a:pos x="167" y="208"/>
                    </a:cxn>
                    <a:cxn ang="0">
                      <a:pos x="121" y="162"/>
                    </a:cxn>
                    <a:cxn ang="0">
                      <a:pos x="167" y="208"/>
                    </a:cxn>
                    <a:cxn ang="0">
                      <a:pos x="121" y="144"/>
                    </a:cxn>
                    <a:cxn ang="0">
                      <a:pos x="167" y="98"/>
                    </a:cxn>
                    <a:cxn ang="0">
                      <a:pos x="167" y="81"/>
                    </a:cxn>
                    <a:cxn ang="0">
                      <a:pos x="121" y="35"/>
                    </a:cxn>
                    <a:cxn ang="0">
                      <a:pos x="167" y="81"/>
                    </a:cxn>
                    <a:cxn ang="0">
                      <a:pos x="185" y="397"/>
                    </a:cxn>
                    <a:cxn ang="0">
                      <a:pos x="231" y="351"/>
                    </a:cxn>
                    <a:cxn ang="0">
                      <a:pos x="231" y="336"/>
                    </a:cxn>
                    <a:cxn ang="0">
                      <a:pos x="185" y="290"/>
                    </a:cxn>
                    <a:cxn ang="0">
                      <a:pos x="231" y="336"/>
                    </a:cxn>
                    <a:cxn ang="0">
                      <a:pos x="185" y="272"/>
                    </a:cxn>
                    <a:cxn ang="0">
                      <a:pos x="231" y="226"/>
                    </a:cxn>
                    <a:cxn ang="0">
                      <a:pos x="231" y="208"/>
                    </a:cxn>
                    <a:cxn ang="0">
                      <a:pos x="185" y="162"/>
                    </a:cxn>
                    <a:cxn ang="0">
                      <a:pos x="231" y="208"/>
                    </a:cxn>
                    <a:cxn ang="0">
                      <a:pos x="185" y="144"/>
                    </a:cxn>
                    <a:cxn ang="0">
                      <a:pos x="231" y="98"/>
                    </a:cxn>
                    <a:cxn ang="0">
                      <a:pos x="231" y="81"/>
                    </a:cxn>
                    <a:cxn ang="0">
                      <a:pos x="185" y="35"/>
                    </a:cxn>
                    <a:cxn ang="0">
                      <a:pos x="231" y="81"/>
                    </a:cxn>
                  </a:cxnLst>
                  <a:rect l="0" t="0" r="r" b="b"/>
                  <a:pathLst>
                    <a:path w="289" h="447">
                      <a:moveTo>
                        <a:pt x="282" y="0"/>
                      </a:moveTo>
                      <a:lnTo>
                        <a:pt x="6" y="0"/>
                      </a:lnTo>
                      <a:lnTo>
                        <a:pt x="6" y="0"/>
                      </a:lnTo>
                      <a:lnTo>
                        <a:pt x="4" y="0"/>
                      </a:lnTo>
                      <a:lnTo>
                        <a:pt x="2" y="1"/>
                      </a:lnTo>
                      <a:lnTo>
                        <a:pt x="1" y="4"/>
                      </a:lnTo>
                      <a:lnTo>
                        <a:pt x="0" y="6"/>
                      </a:lnTo>
                      <a:lnTo>
                        <a:pt x="0" y="441"/>
                      </a:lnTo>
                      <a:lnTo>
                        <a:pt x="0" y="441"/>
                      </a:lnTo>
                      <a:lnTo>
                        <a:pt x="1" y="443"/>
                      </a:lnTo>
                      <a:lnTo>
                        <a:pt x="2" y="445"/>
                      </a:lnTo>
                      <a:lnTo>
                        <a:pt x="4" y="446"/>
                      </a:lnTo>
                      <a:lnTo>
                        <a:pt x="6" y="447"/>
                      </a:lnTo>
                      <a:lnTo>
                        <a:pt x="282" y="447"/>
                      </a:lnTo>
                      <a:lnTo>
                        <a:pt x="282" y="447"/>
                      </a:lnTo>
                      <a:lnTo>
                        <a:pt x="285" y="446"/>
                      </a:lnTo>
                      <a:lnTo>
                        <a:pt x="287" y="445"/>
                      </a:lnTo>
                      <a:lnTo>
                        <a:pt x="289" y="443"/>
                      </a:lnTo>
                      <a:lnTo>
                        <a:pt x="289" y="441"/>
                      </a:lnTo>
                      <a:lnTo>
                        <a:pt x="289" y="6"/>
                      </a:lnTo>
                      <a:lnTo>
                        <a:pt x="289" y="6"/>
                      </a:lnTo>
                      <a:lnTo>
                        <a:pt x="289" y="4"/>
                      </a:lnTo>
                      <a:lnTo>
                        <a:pt x="287" y="1"/>
                      </a:lnTo>
                      <a:lnTo>
                        <a:pt x="285" y="0"/>
                      </a:lnTo>
                      <a:lnTo>
                        <a:pt x="282" y="0"/>
                      </a:lnTo>
                      <a:lnTo>
                        <a:pt x="282" y="0"/>
                      </a:lnTo>
                      <a:close/>
                      <a:moveTo>
                        <a:pt x="103" y="397"/>
                      </a:moveTo>
                      <a:lnTo>
                        <a:pt x="57" y="397"/>
                      </a:lnTo>
                      <a:lnTo>
                        <a:pt x="57" y="351"/>
                      </a:lnTo>
                      <a:lnTo>
                        <a:pt x="103" y="351"/>
                      </a:lnTo>
                      <a:lnTo>
                        <a:pt x="103" y="397"/>
                      </a:lnTo>
                      <a:close/>
                      <a:moveTo>
                        <a:pt x="103" y="336"/>
                      </a:moveTo>
                      <a:lnTo>
                        <a:pt x="57" y="336"/>
                      </a:lnTo>
                      <a:lnTo>
                        <a:pt x="57" y="290"/>
                      </a:lnTo>
                      <a:lnTo>
                        <a:pt x="103" y="290"/>
                      </a:lnTo>
                      <a:lnTo>
                        <a:pt x="103" y="336"/>
                      </a:lnTo>
                      <a:close/>
                      <a:moveTo>
                        <a:pt x="103" y="272"/>
                      </a:moveTo>
                      <a:lnTo>
                        <a:pt x="57" y="272"/>
                      </a:lnTo>
                      <a:lnTo>
                        <a:pt x="57" y="226"/>
                      </a:lnTo>
                      <a:lnTo>
                        <a:pt x="103" y="226"/>
                      </a:lnTo>
                      <a:lnTo>
                        <a:pt x="103" y="272"/>
                      </a:lnTo>
                      <a:close/>
                      <a:moveTo>
                        <a:pt x="103" y="208"/>
                      </a:moveTo>
                      <a:lnTo>
                        <a:pt x="57" y="208"/>
                      </a:lnTo>
                      <a:lnTo>
                        <a:pt x="57" y="162"/>
                      </a:lnTo>
                      <a:lnTo>
                        <a:pt x="103" y="162"/>
                      </a:lnTo>
                      <a:lnTo>
                        <a:pt x="103" y="208"/>
                      </a:lnTo>
                      <a:close/>
                      <a:moveTo>
                        <a:pt x="103" y="144"/>
                      </a:moveTo>
                      <a:lnTo>
                        <a:pt x="57" y="144"/>
                      </a:lnTo>
                      <a:lnTo>
                        <a:pt x="57" y="98"/>
                      </a:lnTo>
                      <a:lnTo>
                        <a:pt x="103" y="98"/>
                      </a:lnTo>
                      <a:lnTo>
                        <a:pt x="103" y="144"/>
                      </a:lnTo>
                      <a:close/>
                      <a:moveTo>
                        <a:pt x="103" y="81"/>
                      </a:moveTo>
                      <a:lnTo>
                        <a:pt x="57" y="81"/>
                      </a:lnTo>
                      <a:lnTo>
                        <a:pt x="57" y="35"/>
                      </a:lnTo>
                      <a:lnTo>
                        <a:pt x="103" y="35"/>
                      </a:lnTo>
                      <a:lnTo>
                        <a:pt x="103" y="81"/>
                      </a:lnTo>
                      <a:close/>
                      <a:moveTo>
                        <a:pt x="167" y="397"/>
                      </a:moveTo>
                      <a:lnTo>
                        <a:pt x="121" y="397"/>
                      </a:lnTo>
                      <a:lnTo>
                        <a:pt x="121" y="351"/>
                      </a:lnTo>
                      <a:lnTo>
                        <a:pt x="167" y="351"/>
                      </a:lnTo>
                      <a:lnTo>
                        <a:pt x="167" y="397"/>
                      </a:lnTo>
                      <a:close/>
                      <a:moveTo>
                        <a:pt x="167" y="336"/>
                      </a:moveTo>
                      <a:lnTo>
                        <a:pt x="121" y="336"/>
                      </a:lnTo>
                      <a:lnTo>
                        <a:pt x="121" y="290"/>
                      </a:lnTo>
                      <a:lnTo>
                        <a:pt x="167" y="290"/>
                      </a:lnTo>
                      <a:lnTo>
                        <a:pt x="167" y="336"/>
                      </a:lnTo>
                      <a:close/>
                      <a:moveTo>
                        <a:pt x="167" y="272"/>
                      </a:moveTo>
                      <a:lnTo>
                        <a:pt x="121" y="272"/>
                      </a:lnTo>
                      <a:lnTo>
                        <a:pt x="121" y="226"/>
                      </a:lnTo>
                      <a:lnTo>
                        <a:pt x="167" y="226"/>
                      </a:lnTo>
                      <a:lnTo>
                        <a:pt x="167" y="272"/>
                      </a:lnTo>
                      <a:close/>
                      <a:moveTo>
                        <a:pt x="167" y="208"/>
                      </a:moveTo>
                      <a:lnTo>
                        <a:pt x="121" y="208"/>
                      </a:lnTo>
                      <a:lnTo>
                        <a:pt x="121" y="162"/>
                      </a:lnTo>
                      <a:lnTo>
                        <a:pt x="167" y="162"/>
                      </a:lnTo>
                      <a:lnTo>
                        <a:pt x="167" y="208"/>
                      </a:lnTo>
                      <a:close/>
                      <a:moveTo>
                        <a:pt x="167" y="144"/>
                      </a:moveTo>
                      <a:lnTo>
                        <a:pt x="121" y="144"/>
                      </a:lnTo>
                      <a:lnTo>
                        <a:pt x="121" y="98"/>
                      </a:lnTo>
                      <a:lnTo>
                        <a:pt x="167" y="98"/>
                      </a:lnTo>
                      <a:lnTo>
                        <a:pt x="167" y="144"/>
                      </a:lnTo>
                      <a:close/>
                      <a:moveTo>
                        <a:pt x="167" y="81"/>
                      </a:moveTo>
                      <a:lnTo>
                        <a:pt x="121" y="81"/>
                      </a:lnTo>
                      <a:lnTo>
                        <a:pt x="121" y="35"/>
                      </a:lnTo>
                      <a:lnTo>
                        <a:pt x="167" y="35"/>
                      </a:lnTo>
                      <a:lnTo>
                        <a:pt x="167" y="81"/>
                      </a:lnTo>
                      <a:close/>
                      <a:moveTo>
                        <a:pt x="231" y="397"/>
                      </a:moveTo>
                      <a:lnTo>
                        <a:pt x="185" y="397"/>
                      </a:lnTo>
                      <a:lnTo>
                        <a:pt x="185" y="351"/>
                      </a:lnTo>
                      <a:lnTo>
                        <a:pt x="231" y="351"/>
                      </a:lnTo>
                      <a:lnTo>
                        <a:pt x="231" y="397"/>
                      </a:lnTo>
                      <a:close/>
                      <a:moveTo>
                        <a:pt x="231" y="336"/>
                      </a:moveTo>
                      <a:lnTo>
                        <a:pt x="185" y="336"/>
                      </a:lnTo>
                      <a:lnTo>
                        <a:pt x="185" y="290"/>
                      </a:lnTo>
                      <a:lnTo>
                        <a:pt x="231" y="290"/>
                      </a:lnTo>
                      <a:lnTo>
                        <a:pt x="231" y="336"/>
                      </a:lnTo>
                      <a:close/>
                      <a:moveTo>
                        <a:pt x="231" y="272"/>
                      </a:moveTo>
                      <a:lnTo>
                        <a:pt x="185" y="272"/>
                      </a:lnTo>
                      <a:lnTo>
                        <a:pt x="185" y="226"/>
                      </a:lnTo>
                      <a:lnTo>
                        <a:pt x="231" y="226"/>
                      </a:lnTo>
                      <a:lnTo>
                        <a:pt x="231" y="272"/>
                      </a:lnTo>
                      <a:close/>
                      <a:moveTo>
                        <a:pt x="231" y="208"/>
                      </a:moveTo>
                      <a:lnTo>
                        <a:pt x="185" y="208"/>
                      </a:lnTo>
                      <a:lnTo>
                        <a:pt x="185" y="162"/>
                      </a:lnTo>
                      <a:lnTo>
                        <a:pt x="231" y="162"/>
                      </a:lnTo>
                      <a:lnTo>
                        <a:pt x="231" y="208"/>
                      </a:lnTo>
                      <a:close/>
                      <a:moveTo>
                        <a:pt x="231" y="144"/>
                      </a:moveTo>
                      <a:lnTo>
                        <a:pt x="185" y="144"/>
                      </a:lnTo>
                      <a:lnTo>
                        <a:pt x="185" y="98"/>
                      </a:lnTo>
                      <a:lnTo>
                        <a:pt x="231" y="98"/>
                      </a:lnTo>
                      <a:lnTo>
                        <a:pt x="231" y="144"/>
                      </a:lnTo>
                      <a:close/>
                      <a:moveTo>
                        <a:pt x="231" y="81"/>
                      </a:moveTo>
                      <a:lnTo>
                        <a:pt x="185" y="81"/>
                      </a:lnTo>
                      <a:lnTo>
                        <a:pt x="185" y="35"/>
                      </a:lnTo>
                      <a:lnTo>
                        <a:pt x="231" y="35"/>
                      </a:lnTo>
                      <a:lnTo>
                        <a:pt x="231" y="8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Freeform 62"/>
                <p:cNvSpPr>
                  <a:spLocks/>
                </p:cNvSpPr>
                <p:nvPr/>
              </p:nvSpPr>
              <p:spPr bwMode="auto">
                <a:xfrm>
                  <a:off x="1227090" y="5184590"/>
                  <a:ext cx="520700" cy="263525"/>
                </a:xfrm>
                <a:custGeom>
                  <a:avLst/>
                  <a:gdLst/>
                  <a:ahLst/>
                  <a:cxnLst>
                    <a:cxn ang="0">
                      <a:pos x="137" y="11"/>
                    </a:cxn>
                    <a:cxn ang="0">
                      <a:pos x="137" y="11"/>
                    </a:cxn>
                    <a:cxn ang="0">
                      <a:pos x="142" y="6"/>
                    </a:cxn>
                    <a:cxn ang="0">
                      <a:pos x="150" y="3"/>
                    </a:cxn>
                    <a:cxn ang="0">
                      <a:pos x="156" y="0"/>
                    </a:cxn>
                    <a:cxn ang="0">
                      <a:pos x="164" y="0"/>
                    </a:cxn>
                    <a:cxn ang="0">
                      <a:pos x="172" y="0"/>
                    </a:cxn>
                    <a:cxn ang="0">
                      <a:pos x="179" y="3"/>
                    </a:cxn>
                    <a:cxn ang="0">
                      <a:pos x="186" y="6"/>
                    </a:cxn>
                    <a:cxn ang="0">
                      <a:pos x="192" y="11"/>
                    </a:cxn>
                    <a:cxn ang="0">
                      <a:pos x="319" y="138"/>
                    </a:cxn>
                    <a:cxn ang="0">
                      <a:pos x="319" y="138"/>
                    </a:cxn>
                    <a:cxn ang="0">
                      <a:pos x="324" y="143"/>
                    </a:cxn>
                    <a:cxn ang="0">
                      <a:pos x="326" y="148"/>
                    </a:cxn>
                    <a:cxn ang="0">
                      <a:pos x="328" y="153"/>
                    </a:cxn>
                    <a:cxn ang="0">
                      <a:pos x="328" y="157"/>
                    </a:cxn>
                    <a:cxn ang="0">
                      <a:pos x="325" y="161"/>
                    </a:cxn>
                    <a:cxn ang="0">
                      <a:pos x="321" y="164"/>
                    </a:cxn>
                    <a:cxn ang="0">
                      <a:pos x="315" y="165"/>
                    </a:cxn>
                    <a:cxn ang="0">
                      <a:pos x="307" y="166"/>
                    </a:cxn>
                    <a:cxn ang="0">
                      <a:pos x="21" y="166"/>
                    </a:cxn>
                    <a:cxn ang="0">
                      <a:pos x="21" y="166"/>
                    </a:cxn>
                    <a:cxn ang="0">
                      <a:pos x="13" y="165"/>
                    </a:cxn>
                    <a:cxn ang="0">
                      <a:pos x="8" y="164"/>
                    </a:cxn>
                    <a:cxn ang="0">
                      <a:pos x="4" y="161"/>
                    </a:cxn>
                    <a:cxn ang="0">
                      <a:pos x="2" y="157"/>
                    </a:cxn>
                    <a:cxn ang="0">
                      <a:pos x="0" y="153"/>
                    </a:cxn>
                    <a:cxn ang="0">
                      <a:pos x="2" y="148"/>
                    </a:cxn>
                    <a:cxn ang="0">
                      <a:pos x="4" y="143"/>
                    </a:cxn>
                    <a:cxn ang="0">
                      <a:pos x="9" y="138"/>
                    </a:cxn>
                    <a:cxn ang="0">
                      <a:pos x="137" y="11"/>
                    </a:cxn>
                  </a:cxnLst>
                  <a:rect l="0" t="0" r="r" b="b"/>
                  <a:pathLst>
                    <a:path w="328" h="166">
                      <a:moveTo>
                        <a:pt x="137" y="11"/>
                      </a:moveTo>
                      <a:lnTo>
                        <a:pt x="137" y="11"/>
                      </a:lnTo>
                      <a:lnTo>
                        <a:pt x="142" y="6"/>
                      </a:lnTo>
                      <a:lnTo>
                        <a:pt x="150" y="3"/>
                      </a:lnTo>
                      <a:lnTo>
                        <a:pt x="156" y="0"/>
                      </a:lnTo>
                      <a:lnTo>
                        <a:pt x="164" y="0"/>
                      </a:lnTo>
                      <a:lnTo>
                        <a:pt x="172" y="0"/>
                      </a:lnTo>
                      <a:lnTo>
                        <a:pt x="179" y="3"/>
                      </a:lnTo>
                      <a:lnTo>
                        <a:pt x="186" y="6"/>
                      </a:lnTo>
                      <a:lnTo>
                        <a:pt x="192" y="11"/>
                      </a:lnTo>
                      <a:lnTo>
                        <a:pt x="319" y="138"/>
                      </a:lnTo>
                      <a:lnTo>
                        <a:pt x="319" y="138"/>
                      </a:lnTo>
                      <a:lnTo>
                        <a:pt x="324" y="143"/>
                      </a:lnTo>
                      <a:lnTo>
                        <a:pt x="326" y="148"/>
                      </a:lnTo>
                      <a:lnTo>
                        <a:pt x="328" y="153"/>
                      </a:lnTo>
                      <a:lnTo>
                        <a:pt x="328" y="157"/>
                      </a:lnTo>
                      <a:lnTo>
                        <a:pt x="325" y="161"/>
                      </a:lnTo>
                      <a:lnTo>
                        <a:pt x="321" y="164"/>
                      </a:lnTo>
                      <a:lnTo>
                        <a:pt x="315" y="165"/>
                      </a:lnTo>
                      <a:lnTo>
                        <a:pt x="307" y="166"/>
                      </a:lnTo>
                      <a:lnTo>
                        <a:pt x="21" y="166"/>
                      </a:lnTo>
                      <a:lnTo>
                        <a:pt x="21" y="166"/>
                      </a:lnTo>
                      <a:lnTo>
                        <a:pt x="13" y="165"/>
                      </a:lnTo>
                      <a:lnTo>
                        <a:pt x="8" y="164"/>
                      </a:lnTo>
                      <a:lnTo>
                        <a:pt x="4" y="161"/>
                      </a:lnTo>
                      <a:lnTo>
                        <a:pt x="2" y="157"/>
                      </a:lnTo>
                      <a:lnTo>
                        <a:pt x="0" y="153"/>
                      </a:lnTo>
                      <a:lnTo>
                        <a:pt x="2" y="148"/>
                      </a:lnTo>
                      <a:lnTo>
                        <a:pt x="4" y="143"/>
                      </a:lnTo>
                      <a:lnTo>
                        <a:pt x="9" y="138"/>
                      </a:lnTo>
                      <a:lnTo>
                        <a:pt x="137" y="11"/>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50" name="文本框 49"/>
            <p:cNvSpPr txBox="1"/>
            <p:nvPr/>
          </p:nvSpPr>
          <p:spPr bwMode="auto">
            <a:xfrm>
              <a:off x="1020856" y="3952362"/>
              <a:ext cx="135364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A</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文本框 50"/>
            <p:cNvSpPr txBox="1"/>
            <p:nvPr/>
          </p:nvSpPr>
          <p:spPr bwMode="auto">
            <a:xfrm>
              <a:off x="2806043" y="3957422"/>
              <a:ext cx="1347161"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B</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文本框 51"/>
            <p:cNvSpPr txBox="1"/>
            <p:nvPr/>
          </p:nvSpPr>
          <p:spPr bwMode="auto">
            <a:xfrm>
              <a:off x="2274972" y="1661141"/>
              <a:ext cx="652675"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Host</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文本框 52"/>
            <p:cNvSpPr txBox="1"/>
            <p:nvPr/>
          </p:nvSpPr>
          <p:spPr bwMode="auto">
            <a:xfrm>
              <a:off x="1912642" y="3075657"/>
              <a:ext cx="1252769" cy="336454"/>
            </a:xfrm>
            <a:prstGeom prst="roundRect">
              <a:avLst/>
            </a:prstGeom>
            <a:solidFill>
              <a:srgbClr val="99CCCC">
                <a:lumMod val="40000"/>
                <a:lumOff val="60000"/>
              </a:srgbClr>
            </a:solid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4" name="直接连接符 53"/>
            <p:cNvCxnSpPr/>
            <p:nvPr/>
          </p:nvCxnSpPr>
          <p:spPr bwMode="auto">
            <a:xfrm>
              <a:off x="1829313" y="4307229"/>
              <a:ext cx="529364" cy="486950"/>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cxnSp>
          <p:nvCxnSpPr>
            <p:cNvPr id="55" name="直接连接符 54"/>
            <p:cNvCxnSpPr/>
            <p:nvPr/>
          </p:nvCxnSpPr>
          <p:spPr bwMode="auto">
            <a:xfrm flipH="1">
              <a:off x="2832602" y="4307229"/>
              <a:ext cx="513628" cy="508703"/>
            </a:xfrm>
            <a:prstGeom prst="line">
              <a:avLst/>
            </a:prstGeom>
            <a:solidFill>
              <a:srgbClr val="CCFF99"/>
            </a:solidFill>
            <a:ln w="9525" cap="flat" cmpd="sng" algn="ctr">
              <a:solidFill>
                <a:srgbClr val="FFFFFF">
                  <a:lumMod val="50000"/>
                </a:srgbClr>
              </a:solidFill>
              <a:prstDash val="solid"/>
              <a:round/>
              <a:headEnd type="none" w="med" len="med"/>
              <a:tailEnd type="none" w="med" len="med"/>
            </a:ln>
            <a:effectLst/>
          </p:spPr>
        </p:cxnSp>
        <p:sp>
          <p:nvSpPr>
            <p:cNvPr id="56" name="Freeform 32"/>
            <p:cNvSpPr>
              <a:spLocks noEditPoints="1"/>
            </p:cNvSpPr>
            <p:nvPr/>
          </p:nvSpPr>
          <p:spPr bwMode="auto">
            <a:xfrm>
              <a:off x="2374502" y="4418772"/>
              <a:ext cx="448227" cy="753067"/>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文本框 56"/>
            <p:cNvSpPr txBox="1"/>
            <p:nvPr/>
          </p:nvSpPr>
          <p:spPr bwMode="auto">
            <a:xfrm>
              <a:off x="1895203" y="5252860"/>
              <a:ext cx="158997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Quorum server</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273779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48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sym typeface="Huawei Sans" panose="020C0503030203020204" pitchFamily="34" charset="0"/>
              </a:rPr>
              <a:t>Dual-Write Principle</a:t>
            </a:r>
            <a:endParaRPr lang="en-US" dirty="0">
              <a:sym typeface="Huawei Sans" panose="020C0503030203020204" pitchFamily="34" charset="0"/>
            </a:endParaRPr>
          </a:p>
        </p:txBody>
      </p:sp>
      <p:grpSp>
        <p:nvGrpSpPr>
          <p:cNvPr id="3" name="组合 2"/>
          <p:cNvGrpSpPr/>
          <p:nvPr/>
        </p:nvGrpSpPr>
        <p:grpSpPr>
          <a:xfrm>
            <a:off x="2459596" y="1113832"/>
            <a:ext cx="7272808" cy="4837781"/>
            <a:chOff x="2459596" y="1190032"/>
            <a:chExt cx="7272808" cy="4837781"/>
          </a:xfrm>
        </p:grpSpPr>
        <p:sp>
          <p:nvSpPr>
            <p:cNvPr id="35" name="圆柱形 34"/>
            <p:cNvSpPr/>
            <p:nvPr/>
          </p:nvSpPr>
          <p:spPr>
            <a:xfrm>
              <a:off x="6843534" y="4930721"/>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6" name="组合 32"/>
            <p:cNvGrpSpPr>
              <a:grpSpLocks/>
            </p:cNvGrpSpPr>
            <p:nvPr/>
          </p:nvGrpSpPr>
          <p:grpSpPr bwMode="auto">
            <a:xfrm>
              <a:off x="2459596" y="1602868"/>
              <a:ext cx="7272808" cy="4424945"/>
              <a:chOff x="1331640" y="1618516"/>
              <a:chExt cx="4392488" cy="2462006"/>
            </a:xfrm>
          </p:grpSpPr>
          <p:sp>
            <p:nvSpPr>
              <p:cNvPr id="37" name="矩形 4"/>
              <p:cNvSpPr>
                <a:spLocks noChangeArrowheads="1"/>
              </p:cNvSpPr>
              <p:nvPr/>
            </p:nvSpPr>
            <p:spPr bwMode="auto">
              <a:xfrm>
                <a:off x="1691680" y="2636912"/>
                <a:ext cx="1440160" cy="1296144"/>
              </a:xfrm>
              <a:prstGeom prst="roundRect">
                <a:avLst/>
              </a:prstGeom>
              <a:noFill/>
              <a:ln w="9525">
                <a:solidFill>
                  <a:srgbClr val="0070C0"/>
                </a:solidFill>
                <a:prstDash val="sysDash"/>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
                    <a:srgbClr val="CC9900"/>
                  </a:buClr>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Array A</a:t>
                </a:r>
              </a:p>
            </p:txBody>
          </p:sp>
          <p:sp>
            <p:nvSpPr>
              <p:cNvPr id="38" name="矩形 6"/>
              <p:cNvSpPr>
                <a:spLocks noChangeArrowheads="1"/>
              </p:cNvSpPr>
              <p:nvPr/>
            </p:nvSpPr>
            <p:spPr bwMode="auto">
              <a:xfrm>
                <a:off x="3923928" y="2636912"/>
                <a:ext cx="1440160" cy="1296144"/>
              </a:xfrm>
              <a:prstGeom prst="roundRect">
                <a:avLst/>
              </a:prstGeom>
              <a:noFill/>
              <a:ln w="9525">
                <a:solidFill>
                  <a:srgbClr val="0070C0"/>
                </a:solidFill>
                <a:prstDash val="sysDash"/>
                <a:miter lim="800000"/>
                <a:headEnd/>
                <a:tailEnd/>
              </a:ln>
            </p:spPr>
            <p:txBody>
              <a:bodyPr wrap="square">
                <a:noAutofit/>
              </a:bodyPr>
              <a:lstStyle/>
              <a:p>
                <a:pPr marL="0" marR="0" lvl="0" indent="0" algn="r" defTabSz="914400" eaLnBrk="1" fontAlgn="ctr" latinLnBrk="0" hangingPunct="1">
                  <a:lnSpc>
                    <a:spcPct val="100000"/>
                  </a:lnSpc>
                  <a:spcBef>
                    <a:spcPts val="0"/>
                  </a:spcBef>
                  <a:spcAft>
                    <a:spcPts val="0"/>
                  </a:spcAft>
                  <a:buClr>
                    <a:srgbClr val="CC9900"/>
                  </a:buClr>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Array B</a:t>
                </a:r>
              </a:p>
            </p:txBody>
          </p:sp>
          <p:sp>
            <p:nvSpPr>
              <p:cNvPr id="39" name="TextBox 7"/>
              <p:cNvSpPr txBox="1">
                <a:spLocks noChangeArrowheads="1"/>
              </p:cNvSpPr>
              <p:nvPr/>
            </p:nvSpPr>
            <p:spPr bwMode="auto">
              <a:xfrm>
                <a:off x="3036972" y="1618516"/>
                <a:ext cx="576064" cy="205494"/>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Host</a:t>
                </a:r>
              </a:p>
            </p:txBody>
          </p:sp>
          <p:cxnSp>
            <p:nvCxnSpPr>
              <p:cNvPr id="40" name="直接箭头连接符 8"/>
              <p:cNvCxnSpPr>
                <a:cxnSpLocks noChangeShapeType="1"/>
              </p:cNvCxnSpPr>
              <p:nvPr/>
            </p:nvCxnSpPr>
            <p:spPr bwMode="auto">
              <a:xfrm flipH="1">
                <a:off x="2699792" y="3068960"/>
                <a:ext cx="360040" cy="360040"/>
              </a:xfrm>
              <a:prstGeom prst="straightConnector1">
                <a:avLst/>
              </a:prstGeom>
              <a:noFill/>
              <a:ln w="28575">
                <a:solidFill>
                  <a:srgbClr val="0070C0"/>
                </a:solidFill>
                <a:round/>
                <a:headEnd/>
                <a:tailEnd type="triangle" w="med" len="med"/>
              </a:ln>
            </p:spPr>
          </p:cxnSp>
          <p:sp>
            <p:nvSpPr>
              <p:cNvPr id="41" name="矩形 9"/>
              <p:cNvSpPr>
                <a:spLocks noChangeArrowheads="1"/>
              </p:cNvSpPr>
              <p:nvPr/>
            </p:nvSpPr>
            <p:spPr bwMode="auto">
              <a:xfrm>
                <a:off x="1331640" y="2276872"/>
                <a:ext cx="4392488" cy="1728192"/>
              </a:xfrm>
              <a:prstGeom prst="roundRect">
                <a:avLst/>
              </a:prstGeom>
              <a:noFill/>
              <a:ln w="9525">
                <a:solidFill>
                  <a:srgbClr val="0070C0"/>
                </a:solidFill>
                <a:prstDash val="sysDash"/>
                <a:miter lim="800000"/>
                <a:headEnd/>
                <a:tailEnd/>
              </a:ln>
            </p:spPr>
            <p:txBody>
              <a:bodyPr wrap="square">
                <a:noAutofit/>
              </a:bodyPr>
              <a:lstStyle/>
              <a:p>
                <a:pPr marL="0" marR="0" lvl="0" indent="0" algn="r" defTabSz="914400" eaLnBrk="1" fontAlgn="ctr" latinLnBrk="0" hangingPunct="1">
                  <a:lnSpc>
                    <a:spcPct val="100000"/>
                  </a:lnSpc>
                  <a:spcBef>
                    <a:spcPts val="0"/>
                  </a:spcBef>
                  <a:spcAft>
                    <a:spcPts val="0"/>
                  </a:spcAft>
                  <a:buClr>
                    <a:srgbClr val="CC9900"/>
                  </a:buClr>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Cross-site active-active cluster</a:t>
                </a:r>
              </a:p>
            </p:txBody>
          </p:sp>
          <p:sp>
            <p:nvSpPr>
              <p:cNvPr id="42" name="TextBox 218"/>
              <p:cNvSpPr txBox="1">
                <a:spLocks noChangeArrowheads="1"/>
              </p:cNvSpPr>
              <p:nvPr/>
            </p:nvSpPr>
            <p:spPr bwMode="gray">
              <a:xfrm>
                <a:off x="2005117" y="3772282"/>
                <a:ext cx="1166638" cy="308240"/>
              </a:xfrm>
              <a:prstGeom prst="rect">
                <a:avLst/>
              </a:prstGeom>
              <a:noFill/>
              <a:ln w="9525">
                <a:noFill/>
                <a:miter lim="800000"/>
                <a:headEnd/>
                <a:tailEnd/>
              </a:ln>
            </p:spPr>
            <p:txBody>
              <a:bodyPr wrap="square" lIns="0" tIns="0" rIns="0" bIns="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glow rad="101600">
                        <a:srgbClr val="FFFFFF">
                          <a:alpha val="60000"/>
                        </a:srgbClr>
                      </a:glow>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endParaRPr kumimoji="0" lang="en-US" sz="1400" b="0" i="0" u="none" strike="noStrike" kern="0" cap="none" spc="0" normalizeH="0" baseline="0" noProof="0" dirty="0">
                  <a:ln>
                    <a:noFill/>
                  </a:ln>
                  <a:solidFill>
                    <a:srgbClr val="000000"/>
                  </a:solidFill>
                  <a:effectLst>
                    <a:glow rad="101600">
                      <a:srgbClr val="FFFFFF">
                        <a:alpha val="60000"/>
                      </a:srgbClr>
                    </a:glow>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3" name="直接箭头连接符 11"/>
              <p:cNvCxnSpPr>
                <a:cxnSpLocks noChangeShapeType="1"/>
              </p:cNvCxnSpPr>
              <p:nvPr/>
            </p:nvCxnSpPr>
            <p:spPr bwMode="auto">
              <a:xfrm flipH="1">
                <a:off x="2555776" y="3068960"/>
                <a:ext cx="360040" cy="360040"/>
              </a:xfrm>
              <a:prstGeom prst="straightConnector1">
                <a:avLst/>
              </a:prstGeom>
              <a:noFill/>
              <a:ln w="28575">
                <a:solidFill>
                  <a:srgbClr val="0070C0"/>
                </a:solidFill>
                <a:round/>
                <a:headEnd type="triangle" w="med" len="med"/>
                <a:tailEnd/>
              </a:ln>
            </p:spPr>
          </p:cxnSp>
          <p:sp>
            <p:nvSpPr>
              <p:cNvPr id="44" name="TextBox 218"/>
              <p:cNvSpPr txBox="1">
                <a:spLocks noChangeArrowheads="1"/>
              </p:cNvSpPr>
              <p:nvPr/>
            </p:nvSpPr>
            <p:spPr bwMode="gray">
              <a:xfrm>
                <a:off x="3945489" y="3766097"/>
                <a:ext cx="1166638" cy="308240"/>
              </a:xfrm>
              <a:prstGeom prst="rect">
                <a:avLst/>
              </a:prstGeom>
              <a:noFill/>
              <a:ln w="9525">
                <a:noFill/>
                <a:miter lim="800000"/>
                <a:headEnd/>
                <a:tailEnd/>
              </a:ln>
            </p:spPr>
            <p:txBody>
              <a:bodyPr wrap="square" lIns="0" tIns="0" rIns="0" bIns="0">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glow rad="101600">
                        <a:srgbClr val="FFFFFF">
                          <a:alpha val="60000"/>
                        </a:srgbClr>
                      </a:glow>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endParaRPr kumimoji="0" lang="en-US" sz="1400" b="0" i="0" u="none" strike="noStrike" kern="0" cap="none" spc="0" normalizeH="0" baseline="0" noProof="0" dirty="0">
                  <a:ln>
                    <a:noFill/>
                  </a:ln>
                  <a:solidFill>
                    <a:srgbClr val="000000"/>
                  </a:solidFill>
                  <a:effectLst>
                    <a:glow rad="101600">
                      <a:srgbClr val="FFFFFF">
                        <a:alpha val="60000"/>
                      </a:srgbClr>
                    </a:glow>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Box 13"/>
              <p:cNvSpPr txBox="1">
                <a:spLocks noChangeArrowheads="1"/>
              </p:cNvSpPr>
              <p:nvPr/>
            </p:nvSpPr>
            <p:spPr bwMode="auto">
              <a:xfrm>
                <a:off x="2483768" y="2287905"/>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1</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TextBox 14"/>
              <p:cNvSpPr txBox="1">
                <a:spLocks noChangeArrowheads="1"/>
              </p:cNvSpPr>
              <p:nvPr/>
            </p:nvSpPr>
            <p:spPr bwMode="auto">
              <a:xfrm>
                <a:off x="2915816" y="314096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3</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TextBox 15"/>
              <p:cNvSpPr txBox="1">
                <a:spLocks noChangeArrowheads="1"/>
              </p:cNvSpPr>
              <p:nvPr/>
            </p:nvSpPr>
            <p:spPr bwMode="auto">
              <a:xfrm>
                <a:off x="3436248" y="316382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3</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TextBox 16"/>
              <p:cNvSpPr txBox="1">
                <a:spLocks noChangeArrowheads="1"/>
              </p:cNvSpPr>
              <p:nvPr/>
            </p:nvSpPr>
            <p:spPr bwMode="auto">
              <a:xfrm>
                <a:off x="4313684" y="300380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4</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TextBox 17"/>
              <p:cNvSpPr txBox="1">
                <a:spLocks noChangeArrowheads="1"/>
              </p:cNvSpPr>
              <p:nvPr/>
            </p:nvSpPr>
            <p:spPr bwMode="auto">
              <a:xfrm>
                <a:off x="2411760" y="3140968"/>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4</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TextBox 18"/>
              <p:cNvSpPr txBox="1">
                <a:spLocks noChangeArrowheads="1"/>
              </p:cNvSpPr>
              <p:nvPr/>
            </p:nvSpPr>
            <p:spPr bwMode="auto">
              <a:xfrm>
                <a:off x="2915816" y="2287905"/>
                <a:ext cx="288032" cy="205494"/>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5</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流程图: 磁盘 19"/>
              <p:cNvSpPr>
                <a:spLocks noChangeArrowheads="1"/>
              </p:cNvSpPr>
              <p:nvPr/>
            </p:nvSpPr>
            <p:spPr bwMode="auto">
              <a:xfrm>
                <a:off x="2532915" y="2695969"/>
                <a:ext cx="2160240" cy="360040"/>
              </a:xfrm>
              <a:prstGeom prst="flowChartMagneticDisk">
                <a:avLst/>
              </a:prstGeom>
              <a:noFill/>
              <a:ln w="9525">
                <a:solidFill>
                  <a:srgbClr val="99CCCC">
                    <a:lumMod val="50000"/>
                  </a:srgbClr>
                </a:solidFill>
                <a:prstDash val="dashDot"/>
                <a:round/>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
                    <a:srgbClr val="CC9900"/>
                  </a:buClr>
                  <a:buSzTx/>
                  <a:buFontTx/>
                  <a:buNone/>
                  <a:tabLst/>
                  <a:defRPr/>
                </a:pPr>
                <a:r>
                  <a:rPr kumimoji="0" lang="en-US"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 HyperMetro LUN</a:t>
                </a:r>
                <a:endParaRPr kumimoji="0" lang="en-US" altLang="zh-CN" sz="14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52" name="直接箭头连接符 20"/>
            <p:cNvCxnSpPr>
              <a:cxnSpLocks noChangeShapeType="1"/>
            </p:cNvCxnSpPr>
            <p:nvPr/>
          </p:nvCxnSpPr>
          <p:spPr bwMode="auto">
            <a:xfrm flipH="1">
              <a:off x="5082748" y="2398561"/>
              <a:ext cx="21027" cy="1163593"/>
            </a:xfrm>
            <a:prstGeom prst="straightConnector1">
              <a:avLst/>
            </a:prstGeom>
            <a:noFill/>
            <a:ln w="28575">
              <a:solidFill>
                <a:srgbClr val="0070C0"/>
              </a:solidFill>
              <a:round/>
              <a:headEnd type="triangle" w="med" len="med"/>
              <a:tailEnd/>
            </a:ln>
          </p:spPr>
        </p:cxnSp>
        <p:cxnSp>
          <p:nvCxnSpPr>
            <p:cNvPr id="53" name="直接箭头连接符 21"/>
            <p:cNvCxnSpPr>
              <a:cxnSpLocks noChangeShapeType="1"/>
            </p:cNvCxnSpPr>
            <p:nvPr/>
          </p:nvCxnSpPr>
          <p:spPr bwMode="auto">
            <a:xfrm flipH="1">
              <a:off x="4819907" y="2398561"/>
              <a:ext cx="23657" cy="1163593"/>
            </a:xfrm>
            <a:prstGeom prst="straightConnector1">
              <a:avLst/>
            </a:prstGeom>
            <a:noFill/>
            <a:ln w="28575">
              <a:solidFill>
                <a:srgbClr val="0070C0"/>
              </a:solidFill>
              <a:round/>
              <a:headEnd/>
              <a:tailEnd type="arrow" w="med" len="med"/>
            </a:ln>
          </p:spPr>
        </p:cxnSp>
        <p:sp>
          <p:nvSpPr>
            <p:cNvPr id="54" name="任意多边形 24"/>
            <p:cNvSpPr>
              <a:spLocks/>
            </p:cNvSpPr>
            <p:nvPr/>
          </p:nvSpPr>
          <p:spPr bwMode="auto">
            <a:xfrm>
              <a:off x="5390273" y="4098320"/>
              <a:ext cx="2294600" cy="924030"/>
            </a:xfrm>
            <a:custGeom>
              <a:avLst/>
              <a:gdLst>
                <a:gd name="T0" fmla="*/ 0 w 1386840"/>
                <a:gd name="T1" fmla="*/ 80010 h 514350"/>
                <a:gd name="T2" fmla="*/ 1116296 w 1386840"/>
                <a:gd name="T3" fmla="*/ 72390 h 514350"/>
                <a:gd name="T4" fmla="*/ 1382082 w 1386840"/>
                <a:gd name="T5" fmla="*/ 514350 h 514350"/>
                <a:gd name="T6" fmla="*/ 0 60000 65536"/>
                <a:gd name="T7" fmla="*/ 0 60000 65536"/>
                <a:gd name="T8" fmla="*/ 0 60000 65536"/>
                <a:gd name="T9" fmla="*/ 0 w 1386840"/>
                <a:gd name="T10" fmla="*/ 0 h 514350"/>
                <a:gd name="T11" fmla="*/ 1386840 w 1386840"/>
                <a:gd name="T12" fmla="*/ 514350 h 514350"/>
              </a:gdLst>
              <a:ahLst/>
              <a:cxnLst>
                <a:cxn ang="T6">
                  <a:pos x="T0" y="T1"/>
                </a:cxn>
                <a:cxn ang="T7">
                  <a:pos x="T2" y="T3"/>
                </a:cxn>
                <a:cxn ang="T8">
                  <a:pos x="T4" y="T5"/>
                </a:cxn>
              </a:cxnLst>
              <a:rect l="T9" t="T10" r="T11" b="T12"/>
              <a:pathLst>
                <a:path w="1386840" h="514350">
                  <a:moveTo>
                    <a:pt x="0" y="80010"/>
                  </a:moveTo>
                  <a:cubicBezTo>
                    <a:pt x="444500" y="40005"/>
                    <a:pt x="889000" y="0"/>
                    <a:pt x="1120140" y="72390"/>
                  </a:cubicBezTo>
                  <a:cubicBezTo>
                    <a:pt x="1351280" y="144780"/>
                    <a:pt x="1369060" y="329565"/>
                    <a:pt x="1386840" y="514350"/>
                  </a:cubicBezTo>
                </a:path>
              </a:pathLst>
            </a:custGeom>
            <a:noFill/>
            <a:ln w="25400">
              <a:solidFill>
                <a:srgbClr val="99CCCC">
                  <a:lumMod val="75000"/>
                </a:srgbClr>
              </a:solidFill>
              <a:prstDash val="solid"/>
              <a:round/>
              <a:headEnd type="triangle" w="med" len="med"/>
              <a:tailEnd type="none" w="med" len="me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任意多边形 25"/>
            <p:cNvSpPr>
              <a:spLocks/>
            </p:cNvSpPr>
            <p:nvPr/>
          </p:nvSpPr>
          <p:spPr bwMode="auto">
            <a:xfrm>
              <a:off x="5477009" y="4200990"/>
              <a:ext cx="2031761" cy="792840"/>
            </a:xfrm>
            <a:custGeom>
              <a:avLst/>
              <a:gdLst>
                <a:gd name="T0" fmla="*/ 0 w 1211580"/>
                <a:gd name="T1" fmla="*/ 181592 h 386080"/>
                <a:gd name="T2" fmla="*/ 1028016 w 1211580"/>
                <a:gd name="T3" fmla="*/ 113495 h 386080"/>
                <a:gd name="T4" fmla="*/ 1307638 w 1211580"/>
                <a:gd name="T5" fmla="*/ 862559 h 386080"/>
                <a:gd name="T6" fmla="*/ 0 60000 65536"/>
                <a:gd name="T7" fmla="*/ 0 60000 65536"/>
                <a:gd name="T8" fmla="*/ 0 60000 65536"/>
                <a:gd name="T9" fmla="*/ 0 w 1211580"/>
                <a:gd name="T10" fmla="*/ 0 h 386080"/>
                <a:gd name="T11" fmla="*/ 1211580 w 1211580"/>
                <a:gd name="T12" fmla="*/ 386080 h 386080"/>
              </a:gdLst>
              <a:ahLst/>
              <a:cxnLst>
                <a:cxn ang="T6">
                  <a:pos x="T0" y="T1"/>
                </a:cxn>
                <a:cxn ang="T7">
                  <a:pos x="T2" y="T3"/>
                </a:cxn>
                <a:cxn ang="T8">
                  <a:pos x="T4" y="T5"/>
                </a:cxn>
              </a:cxnLst>
              <a:rect l="T9" t="T10" r="T11" b="T12"/>
              <a:pathLst>
                <a:path w="1211580" h="386080">
                  <a:moveTo>
                    <a:pt x="0" y="81280"/>
                  </a:moveTo>
                  <a:cubicBezTo>
                    <a:pt x="375285" y="40640"/>
                    <a:pt x="750570" y="0"/>
                    <a:pt x="952500" y="50800"/>
                  </a:cubicBezTo>
                  <a:cubicBezTo>
                    <a:pt x="1154430" y="101600"/>
                    <a:pt x="1211580" y="386080"/>
                    <a:pt x="1211580" y="386080"/>
                  </a:cubicBezTo>
                </a:path>
              </a:pathLst>
            </a:custGeom>
            <a:noFill/>
            <a:ln w="25400">
              <a:solidFill>
                <a:srgbClr val="99CCCC">
                  <a:lumMod val="75000"/>
                </a:srgbClr>
              </a:solidFill>
              <a:prstDash val="solid"/>
              <a:round/>
              <a:headEnd/>
              <a:tailEnd type="stealth" w="med" len="me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Box 26"/>
            <p:cNvSpPr txBox="1">
              <a:spLocks noChangeArrowheads="1"/>
            </p:cNvSpPr>
            <p:nvPr/>
          </p:nvSpPr>
          <p:spPr bwMode="auto">
            <a:xfrm>
              <a:off x="4638548" y="3684787"/>
              <a:ext cx="475741" cy="369332"/>
            </a:xfrm>
            <a:prstGeom prst="rect">
              <a:avLst/>
            </a:prstGeom>
            <a:noFill/>
            <a:ln w="9525">
              <a:noFill/>
              <a:miter lim="800000"/>
              <a:headEnd/>
              <a:tailEnd/>
            </a:ln>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2</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TextBox 28"/>
            <p:cNvSpPr txBox="1">
              <a:spLocks noChangeArrowheads="1"/>
            </p:cNvSpPr>
            <p:nvPr/>
          </p:nvSpPr>
          <p:spPr bwMode="auto">
            <a:xfrm>
              <a:off x="3539716" y="2412820"/>
              <a:ext cx="1427382" cy="369332"/>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Write I/O</a:t>
              </a:r>
              <a:endParaRPr kumimoji="0" lang="en-US" altLang="zh-CN"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8" name="组合 29"/>
            <p:cNvGrpSpPr>
              <a:grpSpLocks/>
            </p:cNvGrpSpPr>
            <p:nvPr/>
          </p:nvGrpSpPr>
          <p:grpSpPr bwMode="auto">
            <a:xfrm>
              <a:off x="5006525" y="3565006"/>
              <a:ext cx="389005" cy="516203"/>
              <a:chOff x="1927664" y="4079436"/>
              <a:chExt cx="324623" cy="417952"/>
            </a:xfrm>
          </p:grpSpPr>
          <p:sp>
            <p:nvSpPr>
              <p:cNvPr id="59" name="Freeform 49"/>
              <p:cNvSpPr>
                <a:spLocks noEditPoints="1"/>
              </p:cNvSpPr>
              <p:nvPr/>
            </p:nvSpPr>
            <p:spPr bwMode="auto">
              <a:xfrm>
                <a:off x="1927664" y="4262036"/>
                <a:ext cx="324623" cy="235352"/>
              </a:xfrm>
              <a:custGeom>
                <a:avLst/>
                <a:gdLst>
                  <a:gd name="T0" fmla="*/ 2147483647 w 160"/>
                  <a:gd name="T1" fmla="*/ 0 h 116"/>
                  <a:gd name="T2" fmla="*/ 2147483647 w 160"/>
                  <a:gd name="T3" fmla="*/ 2147483647 h 116"/>
                  <a:gd name="T4" fmla="*/ 2147483647 w 160"/>
                  <a:gd name="T5" fmla="*/ 2147483647 h 116"/>
                  <a:gd name="T6" fmla="*/ 0 w 160"/>
                  <a:gd name="T7" fmla="*/ 2147483647 h 116"/>
                  <a:gd name="T8" fmla="*/ 2147483647 w 160"/>
                  <a:gd name="T9" fmla="*/ 2147483647 h 116"/>
                  <a:gd name="T10" fmla="*/ 2147483647 w 160"/>
                  <a:gd name="T11" fmla="*/ 2147483647 h 116"/>
                  <a:gd name="T12" fmla="*/ 2147483647 w 160"/>
                  <a:gd name="T13" fmla="*/ 2147483647 h 116"/>
                  <a:gd name="T14" fmla="*/ 2147483647 w 160"/>
                  <a:gd name="T15" fmla="*/ 2147483647 h 116"/>
                  <a:gd name="T16" fmla="*/ 2147483647 w 160"/>
                  <a:gd name="T17" fmla="*/ 2147483647 h 116"/>
                  <a:gd name="T18" fmla="*/ 2147483647 w 160"/>
                  <a:gd name="T19" fmla="*/ 2147483647 h 116"/>
                  <a:gd name="T20" fmla="*/ 2147483647 w 160"/>
                  <a:gd name="T21" fmla="*/ 2147483647 h 116"/>
                  <a:gd name="T22" fmla="*/ 2147483647 w 160"/>
                  <a:gd name="T23" fmla="*/ 2147483647 h 116"/>
                  <a:gd name="T24" fmla="*/ 2147483647 w 160"/>
                  <a:gd name="T25" fmla="*/ 0 h 116"/>
                  <a:gd name="T26" fmla="*/ 2147483647 w 160"/>
                  <a:gd name="T27" fmla="*/ 2147483647 h 116"/>
                  <a:gd name="T28" fmla="*/ 2147483647 w 160"/>
                  <a:gd name="T29" fmla="*/ 2147483647 h 116"/>
                  <a:gd name="T30" fmla="*/ 2147483647 w 160"/>
                  <a:gd name="T31" fmla="*/ 2147483647 h 116"/>
                  <a:gd name="T32" fmla="*/ 2147483647 w 160"/>
                  <a:gd name="T33" fmla="*/ 2147483647 h 116"/>
                  <a:gd name="T34" fmla="*/ 2147483647 w 160"/>
                  <a:gd name="T35" fmla="*/ 2147483647 h 116"/>
                  <a:gd name="T36" fmla="*/ 2147483647 w 160"/>
                  <a:gd name="T37" fmla="*/ 2147483647 h 116"/>
                  <a:gd name="T38" fmla="*/ 2147483647 w 160"/>
                  <a:gd name="T39" fmla="*/ 2147483647 h 116"/>
                  <a:gd name="T40" fmla="*/ 2147483647 w 160"/>
                  <a:gd name="T41" fmla="*/ 2147483647 h 116"/>
                  <a:gd name="T42" fmla="*/ 2147483647 w 160"/>
                  <a:gd name="T43" fmla="*/ 2147483647 h 116"/>
                  <a:gd name="T44" fmla="*/ 2147483647 w 160"/>
                  <a:gd name="T45" fmla="*/ 2147483647 h 116"/>
                  <a:gd name="T46" fmla="*/ 2147483647 w 160"/>
                  <a:gd name="T47" fmla="*/ 2147483647 h 116"/>
                  <a:gd name="T48" fmla="*/ 2147483647 w 160"/>
                  <a:gd name="T49" fmla="*/ 2147483647 h 116"/>
                  <a:gd name="T50" fmla="*/ 2147483647 w 160"/>
                  <a:gd name="T51" fmla="*/ 2147483647 h 116"/>
                  <a:gd name="T52" fmla="*/ 2147483647 w 160"/>
                  <a:gd name="T53" fmla="*/ 2147483647 h 116"/>
                  <a:gd name="T54" fmla="*/ 2147483647 w 160"/>
                  <a:gd name="T55" fmla="*/ 2147483647 h 116"/>
                  <a:gd name="T56" fmla="*/ 2147483647 w 160"/>
                  <a:gd name="T57" fmla="*/ 2147483647 h 116"/>
                  <a:gd name="T58" fmla="*/ 2147483647 w 160"/>
                  <a:gd name="T59" fmla="*/ 2147483647 h 116"/>
                  <a:gd name="T60" fmla="*/ 2147483647 w 160"/>
                  <a:gd name="T61" fmla="*/ 2147483647 h 116"/>
                  <a:gd name="T62" fmla="*/ 2147483647 w 160"/>
                  <a:gd name="T63" fmla="*/ 2147483647 h 116"/>
                  <a:gd name="T64" fmla="*/ 2147483647 w 160"/>
                  <a:gd name="T65" fmla="*/ 2147483647 h 116"/>
                  <a:gd name="T66" fmla="*/ 2147483647 w 160"/>
                  <a:gd name="T67" fmla="*/ 2147483647 h 116"/>
                  <a:gd name="T68" fmla="*/ 2147483647 w 160"/>
                  <a:gd name="T69" fmla="*/ 2147483647 h 116"/>
                  <a:gd name="T70" fmla="*/ 2147483647 w 160"/>
                  <a:gd name="T71" fmla="*/ 2147483647 h 116"/>
                  <a:gd name="T72" fmla="*/ 2147483647 w 160"/>
                  <a:gd name="T73" fmla="*/ 2147483647 h 116"/>
                  <a:gd name="T74" fmla="*/ 2147483647 w 160"/>
                  <a:gd name="T75" fmla="*/ 2147483647 h 116"/>
                  <a:gd name="T76" fmla="*/ 2147483647 w 160"/>
                  <a:gd name="T77" fmla="*/ 2147483647 h 1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0"/>
                  <a:gd name="T118" fmla="*/ 0 h 116"/>
                  <a:gd name="T119" fmla="*/ 160 w 160"/>
                  <a:gd name="T120" fmla="*/ 116 h 1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0" h="116">
                    <a:moveTo>
                      <a:pt x="136" y="0"/>
                    </a:moveTo>
                    <a:lnTo>
                      <a:pt x="22" y="0"/>
                    </a:lnTo>
                    <a:lnTo>
                      <a:pt x="14" y="2"/>
                    </a:lnTo>
                    <a:lnTo>
                      <a:pt x="6" y="8"/>
                    </a:lnTo>
                    <a:lnTo>
                      <a:pt x="2" y="14"/>
                    </a:lnTo>
                    <a:lnTo>
                      <a:pt x="0" y="22"/>
                    </a:lnTo>
                    <a:lnTo>
                      <a:pt x="0" y="94"/>
                    </a:lnTo>
                    <a:lnTo>
                      <a:pt x="2" y="102"/>
                    </a:lnTo>
                    <a:lnTo>
                      <a:pt x="6" y="110"/>
                    </a:lnTo>
                    <a:lnTo>
                      <a:pt x="14" y="114"/>
                    </a:lnTo>
                    <a:lnTo>
                      <a:pt x="22" y="116"/>
                    </a:lnTo>
                    <a:lnTo>
                      <a:pt x="136" y="116"/>
                    </a:lnTo>
                    <a:lnTo>
                      <a:pt x="146" y="114"/>
                    </a:lnTo>
                    <a:lnTo>
                      <a:pt x="152" y="110"/>
                    </a:lnTo>
                    <a:lnTo>
                      <a:pt x="158" y="102"/>
                    </a:lnTo>
                    <a:lnTo>
                      <a:pt x="160" y="94"/>
                    </a:lnTo>
                    <a:lnTo>
                      <a:pt x="160" y="22"/>
                    </a:lnTo>
                    <a:lnTo>
                      <a:pt x="158" y="14"/>
                    </a:lnTo>
                    <a:lnTo>
                      <a:pt x="152" y="8"/>
                    </a:lnTo>
                    <a:lnTo>
                      <a:pt x="146" y="2"/>
                    </a:lnTo>
                    <a:lnTo>
                      <a:pt x="136" y="0"/>
                    </a:lnTo>
                    <a:close/>
                    <a:moveTo>
                      <a:pt x="28" y="26"/>
                    </a:moveTo>
                    <a:lnTo>
                      <a:pt x="28" y="26"/>
                    </a:lnTo>
                    <a:lnTo>
                      <a:pt x="26" y="28"/>
                    </a:lnTo>
                    <a:lnTo>
                      <a:pt x="26" y="92"/>
                    </a:lnTo>
                    <a:lnTo>
                      <a:pt x="24" y="96"/>
                    </a:lnTo>
                    <a:lnTo>
                      <a:pt x="20" y="96"/>
                    </a:lnTo>
                    <a:lnTo>
                      <a:pt x="16" y="96"/>
                    </a:lnTo>
                    <a:lnTo>
                      <a:pt x="14" y="92"/>
                    </a:lnTo>
                    <a:lnTo>
                      <a:pt x="14" y="28"/>
                    </a:lnTo>
                    <a:lnTo>
                      <a:pt x="16" y="22"/>
                    </a:lnTo>
                    <a:lnTo>
                      <a:pt x="18" y="18"/>
                    </a:lnTo>
                    <a:lnTo>
                      <a:pt x="22" y="16"/>
                    </a:lnTo>
                    <a:lnTo>
                      <a:pt x="28" y="16"/>
                    </a:lnTo>
                    <a:lnTo>
                      <a:pt x="30" y="16"/>
                    </a:lnTo>
                    <a:lnTo>
                      <a:pt x="32" y="20"/>
                    </a:lnTo>
                    <a:lnTo>
                      <a:pt x="30" y="24"/>
                    </a:lnTo>
                    <a:lnTo>
                      <a:pt x="28" y="26"/>
                    </a:lnTo>
                    <a:close/>
                    <a:moveTo>
                      <a:pt x="88" y="58"/>
                    </a:moveTo>
                    <a:lnTo>
                      <a:pt x="88" y="78"/>
                    </a:lnTo>
                    <a:lnTo>
                      <a:pt x="88" y="82"/>
                    </a:lnTo>
                    <a:lnTo>
                      <a:pt x="86" y="84"/>
                    </a:lnTo>
                    <a:lnTo>
                      <a:pt x="84" y="86"/>
                    </a:lnTo>
                    <a:lnTo>
                      <a:pt x="80" y="88"/>
                    </a:lnTo>
                    <a:lnTo>
                      <a:pt x="76" y="86"/>
                    </a:lnTo>
                    <a:lnTo>
                      <a:pt x="72" y="84"/>
                    </a:lnTo>
                    <a:lnTo>
                      <a:pt x="70" y="82"/>
                    </a:lnTo>
                    <a:lnTo>
                      <a:pt x="70" y="78"/>
                    </a:lnTo>
                    <a:lnTo>
                      <a:pt x="70" y="58"/>
                    </a:lnTo>
                    <a:lnTo>
                      <a:pt x="66" y="54"/>
                    </a:lnTo>
                    <a:lnTo>
                      <a:pt x="64" y="46"/>
                    </a:lnTo>
                    <a:lnTo>
                      <a:pt x="64" y="40"/>
                    </a:lnTo>
                    <a:lnTo>
                      <a:pt x="68" y="34"/>
                    </a:lnTo>
                    <a:lnTo>
                      <a:pt x="74" y="32"/>
                    </a:lnTo>
                    <a:lnTo>
                      <a:pt x="80" y="30"/>
                    </a:lnTo>
                    <a:lnTo>
                      <a:pt x="86" y="32"/>
                    </a:lnTo>
                    <a:lnTo>
                      <a:pt x="90" y="34"/>
                    </a:lnTo>
                    <a:lnTo>
                      <a:pt x="94" y="40"/>
                    </a:lnTo>
                    <a:lnTo>
                      <a:pt x="96" y="46"/>
                    </a:lnTo>
                    <a:lnTo>
                      <a:pt x="94" y="54"/>
                    </a:lnTo>
                    <a:lnTo>
                      <a:pt x="88" y="58"/>
                    </a:lnTo>
                    <a:close/>
                  </a:path>
                </a:pathLst>
              </a:custGeom>
              <a:solidFill>
                <a:srgbClr val="0070C0"/>
              </a:solidFill>
              <a:ln w="9525">
                <a:noFill/>
                <a:round/>
                <a:headEnd/>
                <a:tailEnd/>
              </a:ln>
            </p:spPr>
            <p:txBody>
              <a:bodyPr wrap="square">
                <a:noAutofit/>
              </a:bodyPr>
              <a:lstStyle/>
              <a:p>
                <a:pPr fontAlgn="ctr"/>
                <a:endParaRPr lang="en-US" altLang="zh-CN" sz="18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Freeform 50"/>
              <p:cNvSpPr>
                <a:spLocks/>
              </p:cNvSpPr>
              <p:nvPr/>
            </p:nvSpPr>
            <p:spPr bwMode="auto">
              <a:xfrm>
                <a:off x="1972300" y="4079436"/>
                <a:ext cx="231294" cy="166369"/>
              </a:xfrm>
              <a:custGeom>
                <a:avLst/>
                <a:gdLst>
                  <a:gd name="T0" fmla="*/ 2147483647 w 114"/>
                  <a:gd name="T1" fmla="*/ 2147483647 h 82"/>
                  <a:gd name="T2" fmla="*/ 2147483647 w 114"/>
                  <a:gd name="T3" fmla="*/ 2147483647 h 82"/>
                  <a:gd name="T4" fmla="*/ 2147483647 w 114"/>
                  <a:gd name="T5" fmla="*/ 2147483647 h 82"/>
                  <a:gd name="T6" fmla="*/ 2147483647 w 114"/>
                  <a:gd name="T7" fmla="*/ 2147483647 h 82"/>
                  <a:gd name="T8" fmla="*/ 2147483647 w 114"/>
                  <a:gd name="T9" fmla="*/ 2147483647 h 82"/>
                  <a:gd name="T10" fmla="*/ 2147483647 w 114"/>
                  <a:gd name="T11" fmla="*/ 2147483647 h 82"/>
                  <a:gd name="T12" fmla="*/ 2147483647 w 114"/>
                  <a:gd name="T13" fmla="*/ 2147483647 h 82"/>
                  <a:gd name="T14" fmla="*/ 2147483647 w 114"/>
                  <a:gd name="T15" fmla="*/ 2147483647 h 82"/>
                  <a:gd name="T16" fmla="*/ 2147483647 w 114"/>
                  <a:gd name="T17" fmla="*/ 2147483647 h 82"/>
                  <a:gd name="T18" fmla="*/ 2147483647 w 114"/>
                  <a:gd name="T19" fmla="*/ 2147483647 h 82"/>
                  <a:gd name="T20" fmla="*/ 2147483647 w 114"/>
                  <a:gd name="T21" fmla="*/ 2147483647 h 82"/>
                  <a:gd name="T22" fmla="*/ 2147483647 w 114"/>
                  <a:gd name="T23" fmla="*/ 2147483647 h 82"/>
                  <a:gd name="T24" fmla="*/ 2147483647 w 114"/>
                  <a:gd name="T25" fmla="*/ 2147483647 h 82"/>
                  <a:gd name="T26" fmla="*/ 2147483647 w 114"/>
                  <a:gd name="T27" fmla="*/ 2147483647 h 82"/>
                  <a:gd name="T28" fmla="*/ 2147483647 w 114"/>
                  <a:gd name="T29" fmla="*/ 2147483647 h 82"/>
                  <a:gd name="T30" fmla="*/ 2147483647 w 114"/>
                  <a:gd name="T31" fmla="*/ 2147483647 h 82"/>
                  <a:gd name="T32" fmla="*/ 2147483647 w 114"/>
                  <a:gd name="T33" fmla="*/ 2147483647 h 82"/>
                  <a:gd name="T34" fmla="*/ 2147483647 w 114"/>
                  <a:gd name="T35" fmla="*/ 2147483647 h 82"/>
                  <a:gd name="T36" fmla="*/ 2147483647 w 114"/>
                  <a:gd name="T37" fmla="*/ 2147483647 h 82"/>
                  <a:gd name="T38" fmla="*/ 2147483647 w 114"/>
                  <a:gd name="T39" fmla="*/ 2147483647 h 82"/>
                  <a:gd name="T40" fmla="*/ 2147483647 w 114"/>
                  <a:gd name="T41" fmla="*/ 2147483647 h 82"/>
                  <a:gd name="T42" fmla="*/ 2147483647 w 114"/>
                  <a:gd name="T43" fmla="*/ 2147483647 h 82"/>
                  <a:gd name="T44" fmla="*/ 2147483647 w 114"/>
                  <a:gd name="T45" fmla="*/ 2147483647 h 82"/>
                  <a:gd name="T46" fmla="*/ 2147483647 w 114"/>
                  <a:gd name="T47" fmla="*/ 2147483647 h 82"/>
                  <a:gd name="T48" fmla="*/ 2147483647 w 114"/>
                  <a:gd name="T49" fmla="*/ 2147483647 h 82"/>
                  <a:gd name="T50" fmla="*/ 2147483647 w 114"/>
                  <a:gd name="T51" fmla="*/ 2147483647 h 82"/>
                  <a:gd name="T52" fmla="*/ 2147483647 w 114"/>
                  <a:gd name="T53" fmla="*/ 0 h 82"/>
                  <a:gd name="T54" fmla="*/ 2147483647 w 114"/>
                  <a:gd name="T55" fmla="*/ 0 h 82"/>
                  <a:gd name="T56" fmla="*/ 2147483647 w 114"/>
                  <a:gd name="T57" fmla="*/ 2147483647 h 82"/>
                  <a:gd name="T58" fmla="*/ 2147483647 w 114"/>
                  <a:gd name="T59" fmla="*/ 2147483647 h 82"/>
                  <a:gd name="T60" fmla="*/ 2147483647 w 114"/>
                  <a:gd name="T61" fmla="*/ 2147483647 h 82"/>
                  <a:gd name="T62" fmla="*/ 2147483647 w 114"/>
                  <a:gd name="T63" fmla="*/ 2147483647 h 82"/>
                  <a:gd name="T64" fmla="*/ 2147483647 w 114"/>
                  <a:gd name="T65" fmla="*/ 2147483647 h 82"/>
                  <a:gd name="T66" fmla="*/ 2147483647 w 114"/>
                  <a:gd name="T67" fmla="*/ 2147483647 h 82"/>
                  <a:gd name="T68" fmla="*/ 2147483647 w 114"/>
                  <a:gd name="T69" fmla="*/ 2147483647 h 82"/>
                  <a:gd name="T70" fmla="*/ 0 w 114"/>
                  <a:gd name="T71" fmla="*/ 2147483647 h 82"/>
                  <a:gd name="T72" fmla="*/ 0 w 114"/>
                  <a:gd name="T73" fmla="*/ 2147483647 h 82"/>
                  <a:gd name="T74" fmla="*/ 2147483647 w 114"/>
                  <a:gd name="T75" fmla="*/ 2147483647 h 82"/>
                  <a:gd name="T76" fmla="*/ 2147483647 w 114"/>
                  <a:gd name="T77" fmla="*/ 2147483647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82"/>
                  <a:gd name="T119" fmla="*/ 114 w 114"/>
                  <a:gd name="T120" fmla="*/ 82 h 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82">
                    <a:moveTo>
                      <a:pt x="26" y="56"/>
                    </a:moveTo>
                    <a:lnTo>
                      <a:pt x="26" y="56"/>
                    </a:lnTo>
                    <a:lnTo>
                      <a:pt x="26" y="50"/>
                    </a:lnTo>
                    <a:lnTo>
                      <a:pt x="28" y="44"/>
                    </a:lnTo>
                    <a:lnTo>
                      <a:pt x="36" y="34"/>
                    </a:lnTo>
                    <a:lnTo>
                      <a:pt x="46" y="28"/>
                    </a:lnTo>
                    <a:lnTo>
                      <a:pt x="52" y="26"/>
                    </a:lnTo>
                    <a:lnTo>
                      <a:pt x="58" y="26"/>
                    </a:lnTo>
                    <a:lnTo>
                      <a:pt x="64" y="26"/>
                    </a:lnTo>
                    <a:lnTo>
                      <a:pt x="70" y="28"/>
                    </a:lnTo>
                    <a:lnTo>
                      <a:pt x="80" y="34"/>
                    </a:lnTo>
                    <a:lnTo>
                      <a:pt x="86" y="44"/>
                    </a:lnTo>
                    <a:lnTo>
                      <a:pt x="88" y="50"/>
                    </a:lnTo>
                    <a:lnTo>
                      <a:pt x="88" y="56"/>
                    </a:lnTo>
                    <a:lnTo>
                      <a:pt x="88" y="82"/>
                    </a:lnTo>
                    <a:lnTo>
                      <a:pt x="114" y="82"/>
                    </a:lnTo>
                    <a:lnTo>
                      <a:pt x="114" y="56"/>
                    </a:lnTo>
                    <a:lnTo>
                      <a:pt x="112" y="46"/>
                    </a:lnTo>
                    <a:lnTo>
                      <a:pt x="110" y="34"/>
                    </a:lnTo>
                    <a:lnTo>
                      <a:pt x="104" y="26"/>
                    </a:lnTo>
                    <a:lnTo>
                      <a:pt x="98" y="16"/>
                    </a:lnTo>
                    <a:lnTo>
                      <a:pt x="90" y="10"/>
                    </a:lnTo>
                    <a:lnTo>
                      <a:pt x="80" y="4"/>
                    </a:lnTo>
                    <a:lnTo>
                      <a:pt x="68" y="2"/>
                    </a:lnTo>
                    <a:lnTo>
                      <a:pt x="58" y="0"/>
                    </a:lnTo>
                    <a:lnTo>
                      <a:pt x="46" y="2"/>
                    </a:lnTo>
                    <a:lnTo>
                      <a:pt x="36" y="4"/>
                    </a:lnTo>
                    <a:lnTo>
                      <a:pt x="26" y="10"/>
                    </a:lnTo>
                    <a:lnTo>
                      <a:pt x="18" y="16"/>
                    </a:lnTo>
                    <a:lnTo>
                      <a:pt x="10" y="26"/>
                    </a:lnTo>
                    <a:lnTo>
                      <a:pt x="6" y="34"/>
                    </a:lnTo>
                    <a:lnTo>
                      <a:pt x="2" y="46"/>
                    </a:lnTo>
                    <a:lnTo>
                      <a:pt x="0" y="56"/>
                    </a:lnTo>
                    <a:lnTo>
                      <a:pt x="0" y="82"/>
                    </a:lnTo>
                    <a:lnTo>
                      <a:pt x="26" y="82"/>
                    </a:lnTo>
                    <a:lnTo>
                      <a:pt x="26" y="56"/>
                    </a:lnTo>
                    <a:close/>
                  </a:path>
                </a:pathLst>
              </a:custGeom>
              <a:solidFill>
                <a:srgbClr val="0070C0"/>
              </a:solidFill>
              <a:ln w="9525">
                <a:noFill/>
                <a:round/>
                <a:headEnd/>
                <a:tailEnd/>
              </a:ln>
            </p:spPr>
            <p:txBody>
              <a:bodyPr wrap="square">
                <a:noAutofit/>
              </a:bodyPr>
              <a:lstStyle/>
              <a:p>
                <a:pPr fontAlgn="ctr"/>
                <a:endParaRPr lang="en-US" altLang="zh-CN" sz="18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61" name="Freeform 32"/>
            <p:cNvSpPr>
              <a:spLocks noEditPoints="1"/>
            </p:cNvSpPr>
            <p:nvPr/>
          </p:nvSpPr>
          <p:spPr bwMode="auto">
            <a:xfrm>
              <a:off x="4634470" y="1190032"/>
              <a:ext cx="621154" cy="112689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圆柱形 61"/>
            <p:cNvSpPr/>
            <p:nvPr/>
          </p:nvSpPr>
          <p:spPr>
            <a:xfrm>
              <a:off x="3641984" y="4934595"/>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920989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Strong Data Consistency</a:t>
            </a:r>
            <a:endParaRPr lang="en-US" dirty="0">
              <a:sym typeface="Huawei Sans" panose="020C0503030203020204" pitchFamily="34" charset="0"/>
            </a:endParaRPr>
          </a:p>
        </p:txBody>
      </p:sp>
      <p:grpSp>
        <p:nvGrpSpPr>
          <p:cNvPr id="3" name="组合 2"/>
          <p:cNvGrpSpPr/>
          <p:nvPr/>
        </p:nvGrpSpPr>
        <p:grpSpPr>
          <a:xfrm>
            <a:off x="2541128" y="1317588"/>
            <a:ext cx="7056784" cy="4576791"/>
            <a:chOff x="2541128" y="1317588"/>
            <a:chExt cx="7056784" cy="4576791"/>
          </a:xfrm>
        </p:grpSpPr>
        <p:sp>
          <p:nvSpPr>
            <p:cNvPr id="33" name="圆柱形 32"/>
            <p:cNvSpPr/>
            <p:nvPr/>
          </p:nvSpPr>
          <p:spPr>
            <a:xfrm>
              <a:off x="6714654" y="4773878"/>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圆柱形 33"/>
            <p:cNvSpPr/>
            <p:nvPr/>
          </p:nvSpPr>
          <p:spPr>
            <a:xfrm>
              <a:off x="3513104" y="4777752"/>
              <a:ext cx="1756185" cy="513758"/>
            </a:xfrm>
            <a:prstGeom prst="can">
              <a:avLst>
                <a:gd name="adj" fmla="val 34375"/>
              </a:avLst>
            </a:prstGeom>
            <a:solidFill>
              <a:srgbClr val="99CCCC">
                <a:lumMod val="20000"/>
                <a:lumOff val="80000"/>
              </a:srgbClr>
            </a:solidFill>
            <a:ln w="19050" cap="flat" cmpd="sng" algn="ctr">
              <a:solidFill>
                <a:srgbClr val="0070C0"/>
              </a:solidFill>
              <a:prstDash val="solid"/>
            </a:ln>
            <a:effectLst/>
          </p:spPr>
          <p:txBody>
            <a:bodyPr wrap="square" rtlCol="0"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FFFFFF"/>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5" name="组合 34"/>
            <p:cNvGrpSpPr/>
            <p:nvPr/>
          </p:nvGrpSpPr>
          <p:grpSpPr>
            <a:xfrm>
              <a:off x="2541128" y="1317588"/>
              <a:ext cx="7056784" cy="4576791"/>
              <a:chOff x="290513" y="1927225"/>
              <a:chExt cx="3671887" cy="3135426"/>
            </a:xfrm>
          </p:grpSpPr>
          <p:sp>
            <p:nvSpPr>
              <p:cNvPr id="36" name="圆角矩形 35"/>
              <p:cNvSpPr/>
              <p:nvPr/>
            </p:nvSpPr>
            <p:spPr bwMode="auto">
              <a:xfrm>
                <a:off x="2325688" y="2179638"/>
                <a:ext cx="1636712" cy="2732087"/>
              </a:xfrm>
              <a:prstGeom prst="roundRect">
                <a:avLst/>
              </a:prstGeom>
              <a:noFill/>
              <a:ln>
                <a:solidFill>
                  <a:srgbClr val="8AB9B9">
                    <a:lumMod val="75000"/>
                  </a:srgbClr>
                </a:solidFill>
                <a:prstDash val="dash"/>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bwMode="auto">
              <a:xfrm>
                <a:off x="290513" y="2201863"/>
                <a:ext cx="1636712" cy="2709862"/>
              </a:xfrm>
              <a:prstGeom prst="roundRect">
                <a:avLst/>
              </a:prstGeom>
              <a:noFill/>
              <a:ln>
                <a:solidFill>
                  <a:srgbClr val="8AB9B9">
                    <a:lumMod val="75000"/>
                  </a:srgbClr>
                </a:solidFill>
                <a:prstDash val="dash"/>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TextBox 47"/>
              <p:cNvSpPr txBox="1">
                <a:spLocks noChangeArrowheads="1"/>
              </p:cNvSpPr>
              <p:nvPr/>
            </p:nvSpPr>
            <p:spPr bwMode="auto">
              <a:xfrm>
                <a:off x="665195" y="4672189"/>
                <a:ext cx="1155700" cy="239536"/>
              </a:xfrm>
              <a:prstGeom prst="rect">
                <a:avLst/>
              </a:prstGeom>
              <a:noFill/>
              <a:ln w="9525">
                <a:noFill/>
                <a:miter lim="800000"/>
                <a:headEnd/>
                <a:tailEnd/>
              </a:ln>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TextBox 48"/>
              <p:cNvSpPr txBox="1">
                <a:spLocks noChangeArrowheads="1"/>
              </p:cNvSpPr>
              <p:nvPr/>
            </p:nvSpPr>
            <p:spPr bwMode="auto">
              <a:xfrm>
                <a:off x="2421764" y="4672189"/>
                <a:ext cx="1155700" cy="239536"/>
              </a:xfrm>
              <a:prstGeom prst="rect">
                <a:avLst/>
              </a:prstGeom>
              <a:noFill/>
              <a:ln w="9525">
                <a:noFill/>
                <a:miter lim="800000"/>
                <a:headEnd/>
                <a:tailEnd/>
              </a:ln>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 LUN</a:t>
                </a: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圆柱形 39"/>
              <p:cNvSpPr/>
              <p:nvPr/>
            </p:nvSpPr>
            <p:spPr bwMode="auto">
              <a:xfrm>
                <a:off x="955675" y="3414713"/>
                <a:ext cx="2311400" cy="354012"/>
              </a:xfrm>
              <a:prstGeom prst="can">
                <a:avLst/>
              </a:prstGeom>
              <a:noFill/>
              <a:ln w="19050" cap="flat" cmpd="sng" algn="ctr">
                <a:solidFill>
                  <a:srgbClr val="0070C0"/>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TextBox 50"/>
              <p:cNvSpPr txBox="1"/>
              <p:nvPr/>
            </p:nvSpPr>
            <p:spPr>
              <a:xfrm>
                <a:off x="1016188" y="3520478"/>
                <a:ext cx="2200275" cy="42930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Mutual exclusion of HyperMetro LUNs' distributed locks</a:t>
                </a:r>
                <a:endParaRPr kumimoji="0" lang="en-US" sz="12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TextBox 51"/>
              <p:cNvSpPr txBox="1"/>
              <p:nvPr/>
            </p:nvSpPr>
            <p:spPr>
              <a:xfrm>
                <a:off x="1231890" y="3122491"/>
                <a:ext cx="1824841" cy="24130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Cross-site active-active cluster</a:t>
                </a:r>
                <a:endParaRPr kumimoji="0" lang="en-US"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TextBox 52"/>
              <p:cNvSpPr txBox="1"/>
              <p:nvPr/>
            </p:nvSpPr>
            <p:spPr>
              <a:xfrm>
                <a:off x="662760" y="2496316"/>
                <a:ext cx="348883" cy="441325"/>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Host</a:t>
                </a:r>
                <a:endParaRPr kumimoji="0" lang="en-US"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TextBox 53"/>
              <p:cNvSpPr txBox="1"/>
              <p:nvPr/>
            </p:nvSpPr>
            <p:spPr>
              <a:xfrm>
                <a:off x="3224213" y="2495684"/>
                <a:ext cx="346603" cy="441325"/>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Host</a:t>
                </a:r>
                <a:endParaRPr kumimoji="0" lang="en-US"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54"/>
              <p:cNvSpPr txBox="1"/>
              <p:nvPr/>
            </p:nvSpPr>
            <p:spPr>
              <a:xfrm>
                <a:off x="480605" y="4056063"/>
                <a:ext cx="507680" cy="627062"/>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Array A</a:t>
                </a: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TextBox 55"/>
              <p:cNvSpPr txBox="1"/>
              <p:nvPr/>
            </p:nvSpPr>
            <p:spPr>
              <a:xfrm>
                <a:off x="3279563" y="4064060"/>
                <a:ext cx="560049" cy="998591"/>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Array B</a:t>
                </a: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TextBox 56"/>
              <p:cNvSpPr txBox="1"/>
              <p:nvPr/>
            </p:nvSpPr>
            <p:spPr>
              <a:xfrm>
                <a:off x="1640681" y="2548192"/>
                <a:ext cx="966788" cy="42930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6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Application cluster</a:t>
                </a:r>
                <a:endParaRPr kumimoji="0" lang="en-US" sz="16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椭圆 47"/>
              <p:cNvSpPr/>
              <p:nvPr/>
            </p:nvSpPr>
            <p:spPr bwMode="auto">
              <a:xfrm>
                <a:off x="1327150" y="2500313"/>
                <a:ext cx="1570038" cy="346075"/>
              </a:xfrm>
              <a:prstGeom prst="ellipse">
                <a:avLst/>
              </a:prstGeom>
              <a:noFill/>
              <a:ln w="15875" cap="flat" cmpd="sng" algn="ctr">
                <a:solidFill>
                  <a:srgbClr val="99CCCC">
                    <a:lumMod val="75000"/>
                  </a:srgbClr>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下箭头 48"/>
              <p:cNvSpPr/>
              <p:nvPr/>
            </p:nvSpPr>
            <p:spPr bwMode="auto">
              <a:xfrm>
                <a:off x="1087438" y="2946400"/>
                <a:ext cx="192087" cy="504825"/>
              </a:xfrm>
              <a:prstGeom prst="downArrow">
                <a:avLst/>
              </a:prstGeom>
              <a:solidFill>
                <a:srgbClr val="0070C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下箭头 49"/>
              <p:cNvSpPr/>
              <p:nvPr/>
            </p:nvSpPr>
            <p:spPr bwMode="auto">
              <a:xfrm rot="16902516">
                <a:off x="2045494" y="3091657"/>
                <a:ext cx="192087" cy="1803400"/>
              </a:xfrm>
              <a:prstGeom prst="downArrow">
                <a:avLst/>
              </a:prstGeom>
              <a:solidFill>
                <a:srgbClr val="0070C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下箭头 50"/>
              <p:cNvSpPr/>
              <p:nvPr/>
            </p:nvSpPr>
            <p:spPr bwMode="auto">
              <a:xfrm>
                <a:off x="2955925" y="2965450"/>
                <a:ext cx="192088" cy="504825"/>
              </a:xfrm>
              <a:prstGeom prst="downArrow">
                <a:avLst/>
              </a:prstGeom>
              <a:solidFill>
                <a:srgbClr val="FFC00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下箭头 51"/>
              <p:cNvSpPr/>
              <p:nvPr/>
            </p:nvSpPr>
            <p:spPr bwMode="auto">
              <a:xfrm rot="4634560">
                <a:off x="2097088" y="3155950"/>
                <a:ext cx="209550" cy="1720850"/>
              </a:xfrm>
              <a:prstGeom prst="downArrow">
                <a:avLst/>
              </a:prstGeom>
              <a:solidFill>
                <a:srgbClr val="FFC00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下箭头 52"/>
              <p:cNvSpPr/>
              <p:nvPr/>
            </p:nvSpPr>
            <p:spPr bwMode="auto">
              <a:xfrm>
                <a:off x="1193800" y="3773488"/>
                <a:ext cx="192088" cy="504825"/>
              </a:xfrm>
              <a:prstGeom prst="downArrow">
                <a:avLst/>
              </a:prstGeom>
              <a:solidFill>
                <a:srgbClr val="0070C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下箭头 53"/>
              <p:cNvSpPr/>
              <p:nvPr/>
            </p:nvSpPr>
            <p:spPr bwMode="auto">
              <a:xfrm>
                <a:off x="2960688" y="3751263"/>
                <a:ext cx="192087" cy="504825"/>
              </a:xfrm>
              <a:prstGeom prst="downArrow">
                <a:avLst/>
              </a:prstGeom>
              <a:solidFill>
                <a:srgbClr val="FFC000"/>
              </a:solidFill>
              <a:ln w="9525" cap="flat" cmpd="sng" algn="ctr">
                <a:solidFill>
                  <a:srgbClr val="FFFFFF">
                    <a:lumMod val="75000"/>
                  </a:srgb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TextBox 66"/>
              <p:cNvSpPr txBox="1">
                <a:spLocks noChangeArrowheads="1"/>
              </p:cNvSpPr>
              <p:nvPr/>
            </p:nvSpPr>
            <p:spPr bwMode="auto">
              <a:xfrm>
                <a:off x="691981" y="1943100"/>
                <a:ext cx="979569" cy="442783"/>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A</a:t>
                </a:r>
                <a:endParaRPr kumimoji="0" lang="en-US" altLang="zh-CN"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Box 67"/>
              <p:cNvSpPr txBox="1">
                <a:spLocks noChangeArrowheads="1"/>
              </p:cNvSpPr>
              <p:nvPr/>
            </p:nvSpPr>
            <p:spPr bwMode="auto">
              <a:xfrm>
                <a:off x="2733506" y="1927225"/>
                <a:ext cx="981414" cy="442783"/>
              </a:xfrm>
              <a:prstGeom prst="rect">
                <a:avLst/>
              </a:prstGeom>
              <a:noFill/>
              <a:ln w="9525">
                <a:noFill/>
                <a:miter lim="800000"/>
                <a:headEnd/>
                <a:tailEnd/>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B</a:t>
                </a:r>
                <a:endParaRPr kumimoji="0" lang="en-US" altLang="zh-CN" sz="1800" b="1"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7" name="Freeform 32"/>
            <p:cNvSpPr>
              <a:spLocks noEditPoints="1"/>
            </p:cNvSpPr>
            <p:nvPr/>
          </p:nvSpPr>
          <p:spPr bwMode="auto">
            <a:xfrm>
              <a:off x="3950654" y="1868341"/>
              <a:ext cx="624095" cy="886588"/>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Freeform 32"/>
            <p:cNvSpPr>
              <a:spLocks noEditPoints="1"/>
            </p:cNvSpPr>
            <p:nvPr/>
          </p:nvSpPr>
          <p:spPr bwMode="auto">
            <a:xfrm>
              <a:off x="7536160" y="1869485"/>
              <a:ext cx="624095" cy="886588"/>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1574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wrap="square">
            <a:noAutofit/>
          </a:bodyPr>
          <a:lstStyle/>
          <a:p>
            <a:r>
              <a:rPr lang="en-US" dirty="0">
                <a:sym typeface="Huawei Sans" panose="020C0503030203020204" pitchFamily="34" charset="0"/>
              </a:rPr>
              <a:t>E</a:t>
            </a:r>
            <a:r>
              <a:rPr lang="en-US" dirty="0" smtClean="0">
                <a:sym typeface="Huawei Sans" panose="020C0503030203020204" pitchFamily="34" charset="0"/>
              </a:rPr>
              <a:t>xtensible Solution Design</a:t>
            </a:r>
            <a:endParaRPr lang="en-US" altLang="zh-CN" dirty="0" smtClean="0">
              <a:sym typeface="Huawei Sans" panose="020C0503030203020204" pitchFamily="34" charset="0"/>
            </a:endParaRPr>
          </a:p>
        </p:txBody>
      </p:sp>
      <p:grpSp>
        <p:nvGrpSpPr>
          <p:cNvPr id="49" name="组合 48"/>
          <p:cNvGrpSpPr/>
          <p:nvPr/>
        </p:nvGrpSpPr>
        <p:grpSpPr>
          <a:xfrm>
            <a:off x="1343699" y="1111955"/>
            <a:ext cx="9504601" cy="4779266"/>
            <a:chOff x="1631959" y="1389427"/>
            <a:chExt cx="9504601" cy="4779266"/>
          </a:xfrm>
        </p:grpSpPr>
        <p:sp>
          <p:nvSpPr>
            <p:cNvPr id="54" name="矩形 53"/>
            <p:cNvSpPr/>
            <p:nvPr/>
          </p:nvSpPr>
          <p:spPr bwMode="auto">
            <a:xfrm>
              <a:off x="7369130" y="4350308"/>
              <a:ext cx="1837408" cy="1818385"/>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矩形 54"/>
            <p:cNvSpPr/>
            <p:nvPr/>
          </p:nvSpPr>
          <p:spPr bwMode="auto">
            <a:xfrm>
              <a:off x="1643597" y="1748111"/>
              <a:ext cx="1767966" cy="2077876"/>
            </a:xfrm>
            <a:prstGeom prst="rect">
              <a:avLst/>
            </a:prstGeom>
            <a:solidFill>
              <a:srgbClr val="FFFFFF">
                <a:alpha val="41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矩形 55"/>
            <p:cNvSpPr/>
            <p:nvPr/>
          </p:nvSpPr>
          <p:spPr bwMode="auto">
            <a:xfrm>
              <a:off x="3798188" y="1748111"/>
              <a:ext cx="1837409" cy="2068120"/>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TextBox 52"/>
            <p:cNvSpPr txBox="1"/>
            <p:nvPr/>
          </p:nvSpPr>
          <p:spPr>
            <a:xfrm>
              <a:off x="3011172" y="2815792"/>
              <a:ext cx="1272285" cy="646331"/>
            </a:xfrm>
            <a:prstGeom prst="rect">
              <a:avLst/>
            </a:prstGeom>
            <a:noFill/>
          </p:spPr>
          <p:txBody>
            <a:bodyPr wrap="square">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Synchronous/</a:t>
              </a:r>
            </a:p>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asynchronous replication</a:t>
              </a:r>
              <a:endParaRPr kumimoji="0" lang="en-US"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3" name="直接箭头连接符 53"/>
            <p:cNvCxnSpPr>
              <a:cxnSpLocks noChangeShapeType="1"/>
            </p:cNvCxnSpPr>
            <p:nvPr/>
          </p:nvCxnSpPr>
          <p:spPr bwMode="auto">
            <a:xfrm>
              <a:off x="2859778" y="2374401"/>
              <a:ext cx="0" cy="753108"/>
            </a:xfrm>
            <a:prstGeom prst="straightConnector1">
              <a:avLst/>
            </a:prstGeom>
            <a:noFill/>
            <a:ln w="12700" algn="ctr">
              <a:solidFill>
                <a:srgbClr val="F0743C"/>
              </a:solidFill>
              <a:round/>
              <a:headEnd/>
              <a:tailEnd type="arrow" w="med" len="med"/>
            </a:ln>
          </p:spPr>
        </p:cxnSp>
        <p:sp>
          <p:nvSpPr>
            <p:cNvPr id="64" name="TextBox 57"/>
            <p:cNvSpPr txBox="1"/>
            <p:nvPr/>
          </p:nvSpPr>
          <p:spPr>
            <a:xfrm>
              <a:off x="1631959" y="1751323"/>
              <a:ext cx="996593" cy="307777"/>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Site A</a:t>
              </a: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65" name="TextBox 58"/>
            <p:cNvSpPr txBox="1"/>
            <p:nvPr/>
          </p:nvSpPr>
          <p:spPr>
            <a:xfrm>
              <a:off x="4336165" y="1724698"/>
              <a:ext cx="1428933" cy="307777"/>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Site B</a:t>
              </a: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68" name="矩形 67"/>
            <p:cNvSpPr/>
            <p:nvPr/>
          </p:nvSpPr>
          <p:spPr bwMode="auto">
            <a:xfrm>
              <a:off x="7137054" y="1769573"/>
              <a:ext cx="1767966" cy="2040805"/>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bwMode="auto">
            <a:xfrm>
              <a:off x="9291645" y="1769573"/>
              <a:ext cx="1837408" cy="2029099"/>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TextBox 61"/>
            <p:cNvSpPr txBox="1"/>
            <p:nvPr/>
          </p:nvSpPr>
          <p:spPr>
            <a:xfrm>
              <a:off x="8434527" y="3009905"/>
              <a:ext cx="1522800" cy="276999"/>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a:t>
              </a:r>
              <a:endParaRPr kumimoji="0" lang="en-US"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TextBox 65"/>
            <p:cNvSpPr txBox="1"/>
            <p:nvPr/>
          </p:nvSpPr>
          <p:spPr>
            <a:xfrm>
              <a:off x="7137388" y="1764949"/>
              <a:ext cx="996592" cy="307777"/>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Site A</a:t>
              </a: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79" name="TextBox 66"/>
            <p:cNvSpPr txBox="1"/>
            <p:nvPr/>
          </p:nvSpPr>
          <p:spPr>
            <a:xfrm>
              <a:off x="10093231" y="1840049"/>
              <a:ext cx="998468" cy="307777"/>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Site B</a:t>
              </a: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cxnSp>
          <p:nvCxnSpPr>
            <p:cNvPr id="81" name="直接箭头连接符 68"/>
            <p:cNvCxnSpPr>
              <a:cxnSpLocks noChangeShapeType="1"/>
            </p:cNvCxnSpPr>
            <p:nvPr/>
          </p:nvCxnSpPr>
          <p:spPr bwMode="auto">
            <a:xfrm>
              <a:off x="8323205" y="2429031"/>
              <a:ext cx="0" cy="751156"/>
            </a:xfrm>
            <a:prstGeom prst="straightConnector1">
              <a:avLst/>
            </a:prstGeom>
            <a:noFill/>
            <a:ln w="12700" algn="ctr">
              <a:solidFill>
                <a:srgbClr val="F0743C"/>
              </a:solidFill>
              <a:round/>
              <a:headEnd/>
              <a:tailEnd type="arrow" w="med" len="med"/>
            </a:ln>
          </p:spPr>
        </p:cxnSp>
        <p:cxnSp>
          <p:nvCxnSpPr>
            <p:cNvPr id="83" name="直接箭头连接符 82"/>
            <p:cNvCxnSpPr>
              <a:cxnSpLocks noChangeShapeType="1"/>
            </p:cNvCxnSpPr>
            <p:nvPr/>
          </p:nvCxnSpPr>
          <p:spPr bwMode="auto">
            <a:xfrm>
              <a:off x="9894104" y="2407568"/>
              <a:ext cx="0" cy="753108"/>
            </a:xfrm>
            <a:prstGeom prst="straightConnector1">
              <a:avLst/>
            </a:prstGeom>
            <a:noFill/>
            <a:ln w="12700" algn="ctr">
              <a:solidFill>
                <a:srgbClr val="F0743C"/>
              </a:solidFill>
              <a:round/>
              <a:headEnd/>
              <a:tailEnd type="arrow" w="med" len="med"/>
            </a:ln>
          </p:spPr>
        </p:cxnSp>
        <p:sp>
          <p:nvSpPr>
            <p:cNvPr id="85" name="矩形 84"/>
            <p:cNvSpPr/>
            <p:nvPr/>
          </p:nvSpPr>
          <p:spPr bwMode="auto">
            <a:xfrm>
              <a:off x="3190098" y="4333262"/>
              <a:ext cx="1769843" cy="1832042"/>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矩形 87"/>
            <p:cNvSpPr/>
            <p:nvPr/>
          </p:nvSpPr>
          <p:spPr bwMode="auto">
            <a:xfrm>
              <a:off x="5344689" y="4333263"/>
              <a:ext cx="1837409" cy="1832042"/>
            </a:xfrm>
            <a:prstGeom prst="rect">
              <a:avLst/>
            </a:prstGeom>
            <a:solidFill>
              <a:srgbClr val="FFFFFF">
                <a:alpha val="34000"/>
              </a:srgbClr>
            </a:solidFill>
            <a:ln w="9525" cap="flat" cmpd="sng" algn="ctr">
              <a:solidFill>
                <a:schemeClr val="tx1"/>
              </a:solidFill>
              <a:prstDash val="dash"/>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
                  <a:srgbClr val="CC9900"/>
                </a:buClr>
                <a:buSzTx/>
                <a:buFont typeface="Wingdings" pitchFamily="2" charset="2"/>
                <a:buChar char="n"/>
                <a:tabLst/>
                <a:defRPr/>
              </a:pP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TextBox 76"/>
            <p:cNvSpPr txBox="1"/>
            <p:nvPr/>
          </p:nvSpPr>
          <p:spPr>
            <a:xfrm>
              <a:off x="3190098" y="4400698"/>
              <a:ext cx="962802" cy="523220"/>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A</a:t>
              </a: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92" name="TextBox 77"/>
            <p:cNvSpPr txBox="1"/>
            <p:nvPr/>
          </p:nvSpPr>
          <p:spPr>
            <a:xfrm>
              <a:off x="6167438" y="4400698"/>
              <a:ext cx="1057825" cy="523220"/>
            </a:xfrm>
            <a:prstGeom prst="rect">
              <a:avLst/>
            </a:prstGeom>
            <a:noFill/>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B</a:t>
              </a: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cxnSp>
          <p:nvCxnSpPr>
            <p:cNvPr id="93" name="直接箭头连接符 79"/>
            <p:cNvCxnSpPr>
              <a:cxnSpLocks noChangeShapeType="1"/>
            </p:cNvCxnSpPr>
            <p:nvPr/>
          </p:nvCxnSpPr>
          <p:spPr bwMode="auto">
            <a:xfrm>
              <a:off x="4378127" y="4709815"/>
              <a:ext cx="0" cy="753108"/>
            </a:xfrm>
            <a:prstGeom prst="straightConnector1">
              <a:avLst/>
            </a:prstGeom>
            <a:noFill/>
            <a:ln w="12700" algn="ctr">
              <a:solidFill>
                <a:srgbClr val="F0743C"/>
              </a:solidFill>
              <a:round/>
              <a:headEnd/>
              <a:tailEnd type="arrow" w="med" len="med"/>
            </a:ln>
          </p:spPr>
        </p:cxnSp>
        <p:cxnSp>
          <p:nvCxnSpPr>
            <p:cNvPr id="97" name="直接箭头连接符 80"/>
            <p:cNvCxnSpPr>
              <a:cxnSpLocks noChangeShapeType="1"/>
            </p:cNvCxnSpPr>
            <p:nvPr/>
          </p:nvCxnSpPr>
          <p:spPr bwMode="auto">
            <a:xfrm>
              <a:off x="5947149" y="4688354"/>
              <a:ext cx="0" cy="753108"/>
            </a:xfrm>
            <a:prstGeom prst="straightConnector1">
              <a:avLst/>
            </a:prstGeom>
            <a:noFill/>
            <a:ln w="12700" algn="ctr">
              <a:solidFill>
                <a:srgbClr val="F0743C"/>
              </a:solidFill>
              <a:round/>
              <a:headEnd/>
              <a:tailEnd type="arrow" w="med" len="med"/>
            </a:ln>
          </p:spPr>
        </p:cxnSp>
        <p:sp>
          <p:nvSpPr>
            <p:cNvPr id="103" name="TextBox 81"/>
            <p:cNvSpPr txBox="1"/>
            <p:nvPr/>
          </p:nvSpPr>
          <p:spPr>
            <a:xfrm>
              <a:off x="7732839" y="4380655"/>
              <a:ext cx="1385542" cy="307777"/>
            </a:xfrm>
            <a:prstGeom prst="rect">
              <a:avLst/>
            </a:prstGeom>
            <a:noFill/>
            <a:ln>
              <a:noFill/>
            </a:ln>
          </p:spPr>
          <p:txBody>
            <a:bodyPr wrap="square">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Data center C</a:t>
              </a:r>
              <a:endParaRPr kumimoji="0" lang="en-US" altLang="zh-CN"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104" name="TextBox 85"/>
            <p:cNvSpPr txBox="1"/>
            <p:nvPr/>
          </p:nvSpPr>
          <p:spPr bwMode="auto">
            <a:xfrm>
              <a:off x="5548325" y="1829788"/>
              <a:ext cx="1651603" cy="934427"/>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Upgraded architecture and uninterrupted services</a:t>
              </a:r>
              <a:endParaRPr kumimoji="0" lang="en-US"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 name="TextBox 88"/>
            <p:cNvSpPr txBox="1"/>
            <p:nvPr/>
          </p:nvSpPr>
          <p:spPr bwMode="auto">
            <a:xfrm rot="20170558">
              <a:off x="5786088" y="3110100"/>
              <a:ext cx="1236825" cy="503540"/>
            </a:xfrm>
            <a:prstGeom prst="rect">
              <a:avLst/>
            </a:prstGeom>
            <a:noFill/>
          </p:spPr>
          <p:txBody>
            <a:bodyPr wrap="square" lIns="35975" tIns="35975" rIns="35975" bIns="35975">
              <a:noAutofit/>
            </a:bodyPr>
            <a:lstStyle/>
            <a:p>
              <a:pPr marL="0" marR="0" lvl="0" indent="0" algn="ctr" defTabSz="914400" eaLnBrk="1" fontAlgn="ctr" latinLnBrk="0" hangingPunct="1">
                <a:lnSpc>
                  <a:spcPct val="100000"/>
                </a:lnSpc>
                <a:spcBef>
                  <a:spcPts val="0"/>
                </a:spcBef>
                <a:spcAft>
                  <a:spcPts val="0"/>
                </a:spcAft>
                <a:buClr>
                  <a:srgbClr val="990000"/>
                </a:buClr>
                <a:buSzPct val="75000"/>
                <a:buFontTx/>
                <a:buNone/>
                <a:tabLst/>
                <a:defRPr/>
              </a:pPr>
              <a:r>
                <a:rPr kumimoji="0" lang="en-US" sz="14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Smooth expansion</a:t>
              </a:r>
              <a:endParaRPr kumimoji="0" lang="en-US" sz="14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5" name="TextBox 93"/>
            <p:cNvSpPr txBox="1"/>
            <p:nvPr/>
          </p:nvSpPr>
          <p:spPr>
            <a:xfrm>
              <a:off x="1639844" y="1389427"/>
              <a:ext cx="4001383" cy="315453"/>
            </a:xfrm>
            <a:prstGeom prst="rect">
              <a:avLst/>
            </a:prstGeom>
            <a:noFill/>
            <a:effectLst/>
          </p:spPr>
          <p:txBody>
            <a:bodyPr wrap="square" lIns="68562" tIns="34281" rIns="68562" bIns="34281"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Disaster recovery solution</a:t>
              </a:r>
              <a:endParaRPr kumimoji="0" lang="en-US" sz="1600" b="1"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TextBox 94"/>
            <p:cNvSpPr txBox="1"/>
            <p:nvPr/>
          </p:nvSpPr>
          <p:spPr>
            <a:xfrm>
              <a:off x="7135177" y="1401133"/>
              <a:ext cx="4001383" cy="315453"/>
            </a:xfrm>
            <a:prstGeom prst="rect">
              <a:avLst/>
            </a:prstGeom>
            <a:noFill/>
            <a:effectLst/>
          </p:spPr>
          <p:txBody>
            <a:bodyPr wrap="square" lIns="68562" tIns="34281" rIns="68562" bIns="34281"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HyperMetro data center solution</a:t>
              </a:r>
              <a:endParaRPr kumimoji="0" lang="en-US" sz="1600" b="1"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TextBox 95"/>
            <p:cNvSpPr txBox="1"/>
            <p:nvPr/>
          </p:nvSpPr>
          <p:spPr>
            <a:xfrm>
              <a:off x="3182591" y="4013647"/>
              <a:ext cx="6214156" cy="315453"/>
            </a:xfrm>
            <a:prstGeom prst="rect">
              <a:avLst/>
            </a:prstGeom>
            <a:noFill/>
            <a:effectLst/>
          </p:spPr>
          <p:txBody>
            <a:bodyPr wrap="square" lIns="68562" tIns="34281" rIns="68562" bIns="34281" anchor="ctr">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Geo-redundant solution</a:t>
              </a:r>
              <a:endParaRPr kumimoji="0" lang="en-US" sz="1600" b="1"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Freeform 52"/>
            <p:cNvSpPr>
              <a:spLocks noEditPoints="1"/>
            </p:cNvSpPr>
            <p:nvPr/>
          </p:nvSpPr>
          <p:spPr bwMode="auto">
            <a:xfrm>
              <a:off x="8085269" y="3247075"/>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Freeform 52"/>
            <p:cNvSpPr>
              <a:spLocks noEditPoints="1"/>
            </p:cNvSpPr>
            <p:nvPr/>
          </p:nvSpPr>
          <p:spPr bwMode="auto">
            <a:xfrm>
              <a:off x="9662922" y="3235746"/>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Freeform 52"/>
            <p:cNvSpPr>
              <a:spLocks noEditPoints="1"/>
            </p:cNvSpPr>
            <p:nvPr/>
          </p:nvSpPr>
          <p:spPr bwMode="auto">
            <a:xfrm>
              <a:off x="2606827" y="3240592"/>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52"/>
            <p:cNvSpPr>
              <a:spLocks noEditPoints="1"/>
            </p:cNvSpPr>
            <p:nvPr/>
          </p:nvSpPr>
          <p:spPr bwMode="auto">
            <a:xfrm>
              <a:off x="4184480" y="3229263"/>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Freeform 52"/>
            <p:cNvSpPr>
              <a:spLocks noEditPoints="1"/>
            </p:cNvSpPr>
            <p:nvPr/>
          </p:nvSpPr>
          <p:spPr bwMode="auto">
            <a:xfrm>
              <a:off x="4131508" y="5529812"/>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Freeform 52"/>
            <p:cNvSpPr>
              <a:spLocks noEditPoints="1"/>
            </p:cNvSpPr>
            <p:nvPr/>
          </p:nvSpPr>
          <p:spPr bwMode="auto">
            <a:xfrm>
              <a:off x="5709161" y="5518483"/>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32"/>
            <p:cNvSpPr>
              <a:spLocks noEditPoints="1"/>
            </p:cNvSpPr>
            <p:nvPr/>
          </p:nvSpPr>
          <p:spPr bwMode="auto">
            <a:xfrm>
              <a:off x="2639616" y="1796966"/>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Freeform 32"/>
            <p:cNvSpPr>
              <a:spLocks noEditPoints="1"/>
            </p:cNvSpPr>
            <p:nvPr/>
          </p:nvSpPr>
          <p:spPr bwMode="auto">
            <a:xfrm>
              <a:off x="8118150" y="1840049"/>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Freeform 32"/>
            <p:cNvSpPr>
              <a:spLocks noEditPoints="1"/>
            </p:cNvSpPr>
            <p:nvPr/>
          </p:nvSpPr>
          <p:spPr bwMode="auto">
            <a:xfrm>
              <a:off x="9688170" y="1797357"/>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32"/>
            <p:cNvSpPr>
              <a:spLocks noEditPoints="1"/>
            </p:cNvSpPr>
            <p:nvPr/>
          </p:nvSpPr>
          <p:spPr bwMode="auto">
            <a:xfrm>
              <a:off x="4152710" y="4391776"/>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8" name="Freeform 32"/>
            <p:cNvSpPr>
              <a:spLocks noEditPoints="1"/>
            </p:cNvSpPr>
            <p:nvPr/>
          </p:nvSpPr>
          <p:spPr bwMode="auto">
            <a:xfrm>
              <a:off x="5722730" y="4349084"/>
              <a:ext cx="422482" cy="563325"/>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9" name="左右箭头 128"/>
            <p:cNvSpPr/>
            <p:nvPr/>
          </p:nvSpPr>
          <p:spPr bwMode="auto">
            <a:xfrm>
              <a:off x="3154753" y="3386944"/>
              <a:ext cx="1019798" cy="23223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左右箭头 129"/>
            <p:cNvSpPr/>
            <p:nvPr/>
          </p:nvSpPr>
          <p:spPr bwMode="auto">
            <a:xfrm>
              <a:off x="8608482" y="3367837"/>
              <a:ext cx="1019798" cy="23223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左右箭头 130"/>
            <p:cNvSpPr/>
            <p:nvPr/>
          </p:nvSpPr>
          <p:spPr bwMode="auto">
            <a:xfrm>
              <a:off x="4652106" y="5669681"/>
              <a:ext cx="1019798" cy="232231"/>
            </a:xfrm>
            <a:prstGeom prst="leftRightArrow">
              <a:avLst/>
            </a:prstGeom>
            <a:solidFill>
              <a:srgbClr val="99CCCC">
                <a:lumMod val="20000"/>
                <a:lumOff val="80000"/>
              </a:srgbClr>
            </a:solidFill>
            <a:ln w="9525">
              <a:solidFill>
                <a:srgbClr val="99CCCC">
                  <a:lumMod val="75000"/>
                </a:srgbClr>
              </a:solidFill>
            </a:ln>
            <a:effectLst/>
            <a:extLst/>
          </p:spPr>
          <p:txBody>
            <a:bodyPr wrap="square">
              <a:noAutofit/>
            </a:bodyPr>
            <a:lstStyle/>
            <a:p>
              <a:pPr marL="0" marR="0" lvl="0" indent="0" defTabSz="914217" eaLnBrk="1" fontAlgn="ctr" latinLnBrk="0" hangingPunct="1">
                <a:lnSpc>
                  <a:spcPct val="100000"/>
                </a:lnSpc>
                <a:spcBef>
                  <a:spcPts val="0"/>
                </a:spcBef>
                <a:spcAft>
                  <a:spcPts val="0"/>
                </a:spcAft>
                <a:buClr>
                  <a:srgbClr val="CC9900"/>
                </a:buClr>
                <a:buSzTx/>
                <a:buFont typeface="Wingdings" pitchFamily="2" charset="2"/>
                <a:buChar char="n"/>
                <a:tabLst/>
                <a:defRPr/>
              </a:pPr>
              <a:endParaRPr kumimoji="0" lang="en-US" altLang="zh-CN" sz="16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下箭头 131"/>
            <p:cNvSpPr/>
            <p:nvPr/>
          </p:nvSpPr>
          <p:spPr bwMode="auto">
            <a:xfrm rot="16200000">
              <a:off x="6303917" y="2162146"/>
              <a:ext cx="251072" cy="1284926"/>
            </a:xfrm>
            <a:prstGeom prst="downArrow">
              <a:avLst/>
            </a:prstGeom>
            <a:solidFill>
              <a:schemeClr val="bg1">
                <a:lumMod val="50000"/>
              </a:schemeClr>
            </a:solidFill>
            <a:ln w="9525" cap="flat" cmpd="sng" algn="ctr">
              <a:solidFill>
                <a:schemeClr val="bg1">
                  <a:lumMod val="85000"/>
                </a:scheme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下箭头 132"/>
            <p:cNvSpPr/>
            <p:nvPr/>
          </p:nvSpPr>
          <p:spPr bwMode="auto">
            <a:xfrm rot="14695719" flipV="1">
              <a:off x="6473458" y="2940408"/>
              <a:ext cx="279150" cy="1435021"/>
            </a:xfrm>
            <a:prstGeom prst="downArrow">
              <a:avLst/>
            </a:prstGeom>
            <a:solidFill>
              <a:schemeClr val="bg1">
                <a:lumMod val="50000"/>
              </a:schemeClr>
            </a:solidFill>
            <a:ln w="9525" cap="flat" cmpd="sng" algn="ctr">
              <a:solidFill>
                <a:schemeClr val="bg1">
                  <a:lumMod val="85000"/>
                </a:scheme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下箭头 133"/>
            <p:cNvSpPr/>
            <p:nvPr/>
          </p:nvSpPr>
          <p:spPr bwMode="auto">
            <a:xfrm rot="16200000">
              <a:off x="7052997" y="4968105"/>
              <a:ext cx="251072" cy="1654223"/>
            </a:xfrm>
            <a:prstGeom prst="downArrow">
              <a:avLst/>
            </a:prstGeom>
            <a:solidFill>
              <a:schemeClr val="bg1">
                <a:lumMod val="50000"/>
              </a:schemeClr>
            </a:solidFill>
            <a:ln w="9525" cap="flat" cmpd="sng" algn="ctr">
              <a:solidFill>
                <a:schemeClr val="bg1">
                  <a:lumMod val="85000"/>
                </a:schemeClr>
              </a:solidFill>
              <a:prstDash val="solid"/>
              <a:round/>
              <a:headEnd type="none" w="med" len="med"/>
              <a:tailEnd type="none" w="med" len="med"/>
            </a:ln>
            <a:effectLst/>
          </p:spPr>
          <p:txBody>
            <a:bodyPr wrap="square" lIns="91425" tIns="45712" rIns="91425" bIns="45712" anchor="ctr">
              <a:noAutofit/>
            </a:bodyPr>
            <a:lstStyle/>
            <a:p>
              <a:pPr marL="0" marR="0" lvl="0" indent="0" algn="ctr" defTabSz="877888" eaLnBrk="0" fontAlgn="ctr" latinLnBrk="0" hangingPunct="0">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Freeform 52"/>
            <p:cNvSpPr>
              <a:spLocks noEditPoints="1"/>
            </p:cNvSpPr>
            <p:nvPr/>
          </p:nvSpPr>
          <p:spPr bwMode="auto">
            <a:xfrm>
              <a:off x="8110089" y="5537589"/>
              <a:ext cx="498393" cy="49641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67757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Typical Application Scenarios</a:t>
            </a:r>
            <a:endParaRPr lang="en-US" dirty="0">
              <a:sym typeface="Huawei Sans" panose="020C0503030203020204" pitchFamily="34" charset="0"/>
            </a:endParaRPr>
          </a:p>
        </p:txBody>
      </p:sp>
      <p:graphicFrame>
        <p:nvGraphicFramePr>
          <p:cNvPr id="229" name="表格 228"/>
          <p:cNvGraphicFramePr>
            <a:graphicFrameLocks noGrp="1"/>
          </p:cNvGraphicFramePr>
          <p:nvPr>
            <p:extLst>
              <p:ext uri="{D42A27DB-BD31-4B8C-83A1-F6EECF244321}">
                <p14:modId xmlns:p14="http://schemas.microsoft.com/office/powerpoint/2010/main" val="1733852177"/>
              </p:ext>
            </p:extLst>
          </p:nvPr>
        </p:nvGraphicFramePr>
        <p:xfrm>
          <a:off x="731838" y="1108367"/>
          <a:ext cx="10728325" cy="4793670"/>
        </p:xfrm>
        <a:graphic>
          <a:graphicData uri="http://schemas.openxmlformats.org/drawingml/2006/table">
            <a:tbl>
              <a:tblPr firstRow="1" bandRow="1"/>
              <a:tblGrid>
                <a:gridCol w="1318635"/>
                <a:gridCol w="9409690"/>
              </a:tblGrid>
              <a:tr h="414250">
                <a:tc>
                  <a:txBody>
                    <a:bodyPr/>
                    <a:lstStyle/>
                    <a:p>
                      <a:pPr algn="ctr" fontAlgn="ctr">
                        <a:lnSpc>
                          <a:spcPct val="100000"/>
                        </a:lnSpc>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Industry</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fontAlgn="ctr">
                        <a:lnSpc>
                          <a:spcPct val="100000"/>
                        </a:lnSpc>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Scenario</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1603516">
                <a:tc>
                  <a:txBody>
                    <a:bodyPr/>
                    <a:lstStyle/>
                    <a:p>
                      <a:pPr marL="0" algn="ctr" defTabSz="914400" rtl="0" eaLnBrk="1" fontAlgn="ctr" latinLnBrk="0" hangingPunct="1">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Healthcare</a:t>
                      </a:r>
                      <a:endParaRPr lang="en-US" altLang="zh-CN" sz="14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As</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hospital services develop, the growing numbers of beds and new outpatient buildings pose higher requirements on service continuity.</a:t>
                      </a:r>
                    </a:p>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When critical departments such as out-patient, in-patient, and electronic medical record (EMR) are interrupted, medical treatment is delayed and hospitals suffer great economic loss and inestimable reputation damage. In addition, an out-patient building is close to an in-patient network information center in the same hospital, and two hospitals in the same city are physically close to each other. HyperMetro can meet their requirements.</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1387952">
                <a:tc>
                  <a:txBody>
                    <a:bodyPr/>
                    <a:lstStyle/>
                    <a:p>
                      <a:pPr algn="ctr" fontAlgn="ctr">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Finance</a:t>
                      </a:r>
                      <a:endParaRPr lang="en-US" altLang="zh-CN" sz="1400" dirty="0" smtClean="0">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 the finance industry, banking services, 24-hour ATM services, POS services, and e-bank services are growing rapidly as bank services develop. These services require that banking systems process round-the-clock services.</a:t>
                      </a:r>
                    </a:p>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Banks require a stable and reliable solution that</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can</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store data for reuse and meet their service construction requirements (RPO = 0, RTO = 0) to ensure business continuity. Service interruptions damage banks' reputation and exert huge pressure on technical departments.</a:t>
                      </a:r>
                      <a:endParaRPr lang="en-US" altLang="zh-CN" sz="14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tcPr>
                </a:tc>
              </a:tr>
              <a:tr h="1387952">
                <a:tc>
                  <a:txBody>
                    <a:bodyPr/>
                    <a:lstStyle/>
                    <a:p>
                      <a:pPr marL="0" algn="ctr" defTabSz="914400" rtl="0" eaLnBrk="1" fontAlgn="ctr" latinLnBrk="0" hangingPunct="1">
                        <a:lnSpc>
                          <a:spcPct val="100000"/>
                        </a:lnSpc>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Social security</a:t>
                      </a:r>
                      <a:endParaRPr lang="en-US" altLang="zh-CN" sz="1400" kern="1200" dirty="0">
                        <a:solidFill>
                          <a:schemeClr val="tx1"/>
                        </a:solidFill>
                        <a:latin typeface="Huawei Sans" panose="020C0503030203020204" pitchFamily="34" charset="0"/>
                        <a:ea typeface="方正兰亭黑简体" panose="02000000000000000000" pitchFamily="2" charset="-122"/>
                        <a:cs typeface="+mn-cs"/>
                        <a:sym typeface="Huawei Sans" panose="020C0503030203020204" pitchFamily="34" charset="0"/>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 the social security industry, service continuity requirements are high. Monthly settlement and year-end carry-over require 24/7 online operation. Otherwise, people's livelihoods may be adversely</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affected</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For example, pension may</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not be paid in time, and medical insurance may</a:t>
                      </a:r>
                      <a:r>
                        <a:rPr lang="en-US" sz="1400" baseline="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not be settled in time.</a:t>
                      </a:r>
                    </a:p>
                    <a:p>
                      <a:pPr marL="0" algn="l" defTabSz="914400" rtl="0" eaLnBrk="1" fontAlgn="ctr" latinLnBrk="0" hangingPunct="1">
                        <a:lnSpc>
                          <a:spcPct val="100000"/>
                        </a:lnSpc>
                      </a:pP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HyperMetro is applicable to social insurance application scenarios including basic information management, social insurance card service, labor relationships, public services, public resource management, employment, and social insurance management. </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4713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smtClean="0">
                <a:sym typeface="Huawei Sans" panose="020C0503030203020204" pitchFamily="34" charset="0"/>
              </a:rPr>
              <a:t>Configuration Process</a:t>
            </a:r>
            <a:endParaRPr lang="en-US" dirty="0">
              <a:sym typeface="Huawei Sans" panose="020C0503030203020204" pitchFamily="34" charset="0"/>
            </a:endParaRPr>
          </a:p>
        </p:txBody>
      </p:sp>
      <p:sp>
        <p:nvSpPr>
          <p:cNvPr id="5" name="流程图: 终止 4"/>
          <p:cNvSpPr/>
          <p:nvPr/>
        </p:nvSpPr>
        <p:spPr>
          <a:xfrm>
            <a:off x="3605982" y="1145604"/>
            <a:ext cx="1240789" cy="286546"/>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Start</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流程图: 可选过程 5"/>
          <p:cNvSpPr/>
          <p:nvPr/>
        </p:nvSpPr>
        <p:spPr>
          <a:xfrm>
            <a:off x="3179677" y="1635623"/>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altLang="zh-CN" sz="1200" noProof="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Prepare the configuration.</a:t>
            </a:r>
            <a:endParaRPr kumimoji="0" lang="en-US" altLang="zh-CN" sz="120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流程图: 可选过程 6"/>
          <p:cNvSpPr/>
          <p:nvPr/>
        </p:nvSpPr>
        <p:spPr>
          <a:xfrm>
            <a:off x="3179677" y="2155119"/>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Configure the switches.</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流程图: 终止 7"/>
          <p:cNvSpPr/>
          <p:nvPr/>
        </p:nvSpPr>
        <p:spPr>
          <a:xfrm>
            <a:off x="3605982" y="5654015"/>
            <a:ext cx="1240789" cy="286546"/>
          </a:xfrm>
          <a:prstGeom prst="flowChartTerminator">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End</a:t>
            </a:r>
            <a:endParaRPr lang="en-US" sz="120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流程图: 可选过程 10"/>
          <p:cNvSpPr/>
          <p:nvPr/>
        </p:nvSpPr>
        <p:spPr>
          <a:xfrm>
            <a:off x="3179677" y="2674616"/>
            <a:ext cx="2093399" cy="444919"/>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Configure quorum server software.</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流程图: 可选过程 12"/>
          <p:cNvSpPr/>
          <p:nvPr/>
        </p:nvSpPr>
        <p:spPr>
          <a:xfrm>
            <a:off x="3179677" y="3966622"/>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Configure HyperMetro.</a:t>
            </a:r>
            <a:endParaRPr kumimoji="0" lang="en-US" altLang="zh-CN" sz="120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流程图: 可选过程 14"/>
          <p:cNvSpPr/>
          <p:nvPr/>
        </p:nvSpPr>
        <p:spPr>
          <a:xfrm>
            <a:off x="3179677" y="4929287"/>
            <a:ext cx="2093399" cy="421047"/>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Configure a </a:t>
            </a:r>
            <a:r>
              <a:rPr lang="en-US" sz="1200" dirty="0" err="1"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multipathing</a:t>
            </a: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 policy for hosts.</a:t>
            </a:r>
            <a:endParaRPr kumimoji="0" lang="en-US" altLang="zh-CN" sz="1200" i="0" u="none" strike="noStrike" kern="0" cap="none" spc="0" normalizeH="0" baseline="0" noProof="0" dirty="0" smtClean="0">
              <a:ln>
                <a:noFill/>
              </a:ln>
              <a:solidFill>
                <a:prstClr val="black"/>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圆角矩形 25"/>
          <p:cNvSpPr/>
          <p:nvPr/>
        </p:nvSpPr>
        <p:spPr bwMode="auto">
          <a:xfrm>
            <a:off x="7684240" y="1212609"/>
            <a:ext cx="1447665" cy="362795"/>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defTabSz="914478" fontAlgn="ctr">
              <a:spcBef>
                <a:spcPts val="0"/>
              </a:spcBef>
              <a:spcAft>
                <a:spcPts val="0"/>
              </a:spcAft>
            </a:pPr>
            <a:r>
              <a:rPr lang="en-US" altLang="zh-CN" sz="1600" kern="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Required</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圆角矩形 26"/>
          <p:cNvSpPr/>
          <p:nvPr/>
        </p:nvSpPr>
        <p:spPr bwMode="auto">
          <a:xfrm>
            <a:off x="7684240" y="1662052"/>
            <a:ext cx="1447665" cy="362795"/>
          </a:xfrm>
          <a:prstGeom prst="roundRect">
            <a:avLst/>
          </a:prstGeom>
          <a:solidFill>
            <a:schemeClr val="bg1">
              <a:lumMod val="95000"/>
            </a:schemeClr>
          </a:solid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78" eaLnBrk="1" fontAlgn="ctr" latinLnBrk="0" hangingPunct="1">
              <a:spcBef>
                <a:spcPts val="0"/>
              </a:spcBef>
              <a:spcAft>
                <a:spcPts val="0"/>
              </a:spcAft>
              <a:buClrTx/>
              <a:buSzTx/>
              <a:buFontTx/>
              <a:buNone/>
              <a:tabLst/>
            </a:pPr>
            <a:r>
              <a:rPr lang="en-US" sz="16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Optional</a:t>
            </a:r>
            <a:endParaRPr lang="en-US" altLang="zh-CN" sz="16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8" name="直接箭头连接符 17"/>
          <p:cNvCxnSpPr>
            <a:stCxn id="5" idx="2"/>
            <a:endCxn id="6" idx="0"/>
          </p:cNvCxnSpPr>
          <p:nvPr/>
        </p:nvCxnSpPr>
        <p:spPr bwMode="auto">
          <a:xfrm>
            <a:off x="4226377" y="1432150"/>
            <a:ext cx="0" cy="20347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0" name="直接箭头连接符 19"/>
          <p:cNvCxnSpPr>
            <a:stCxn id="6" idx="2"/>
            <a:endCxn id="7" idx="0"/>
          </p:cNvCxnSpPr>
          <p:nvPr/>
        </p:nvCxnSpPr>
        <p:spPr bwMode="auto">
          <a:xfrm>
            <a:off x="4226377" y="1944433"/>
            <a:ext cx="0" cy="2106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3" name="直接箭头连接符 22"/>
          <p:cNvCxnSpPr>
            <a:stCxn id="7" idx="2"/>
            <a:endCxn id="11" idx="0"/>
          </p:cNvCxnSpPr>
          <p:nvPr/>
        </p:nvCxnSpPr>
        <p:spPr bwMode="auto">
          <a:xfrm>
            <a:off x="4226377" y="2463929"/>
            <a:ext cx="0" cy="21068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5" name="直接箭头连接符 24"/>
          <p:cNvCxnSpPr>
            <a:stCxn id="11" idx="2"/>
            <a:endCxn id="13" idx="0"/>
          </p:cNvCxnSpPr>
          <p:nvPr/>
        </p:nvCxnSpPr>
        <p:spPr bwMode="auto">
          <a:xfrm>
            <a:off x="4226377" y="3119535"/>
            <a:ext cx="0" cy="84708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9" name="直接箭头连接符 28"/>
          <p:cNvCxnSpPr>
            <a:stCxn id="13" idx="2"/>
            <a:endCxn id="15" idx="0"/>
          </p:cNvCxnSpPr>
          <p:nvPr/>
        </p:nvCxnSpPr>
        <p:spPr bwMode="auto">
          <a:xfrm>
            <a:off x="4226377" y="4275432"/>
            <a:ext cx="0" cy="65385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31" name="直接箭头连接符 30"/>
          <p:cNvCxnSpPr>
            <a:stCxn id="15" idx="2"/>
            <a:endCxn id="8" idx="0"/>
          </p:cNvCxnSpPr>
          <p:nvPr/>
        </p:nvCxnSpPr>
        <p:spPr bwMode="auto">
          <a:xfrm>
            <a:off x="4226377" y="5350334"/>
            <a:ext cx="0" cy="30368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nvGrpSpPr>
          <p:cNvPr id="37" name="组合 36"/>
          <p:cNvGrpSpPr/>
          <p:nvPr/>
        </p:nvGrpSpPr>
        <p:grpSpPr>
          <a:xfrm>
            <a:off x="5737069" y="2764130"/>
            <a:ext cx="2099696" cy="2835715"/>
            <a:chOff x="5737069" y="2703170"/>
            <a:chExt cx="2099696" cy="2835715"/>
          </a:xfrm>
        </p:grpSpPr>
        <p:sp>
          <p:nvSpPr>
            <p:cNvPr id="44" name="流程图: 可选过程 43"/>
            <p:cNvSpPr/>
            <p:nvPr/>
          </p:nvSpPr>
          <p:spPr>
            <a:xfrm>
              <a:off x="5737070" y="2703170"/>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Check the license.</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流程图: 可选过程 44"/>
            <p:cNvSpPr/>
            <p:nvPr/>
          </p:nvSpPr>
          <p:spPr>
            <a:xfrm>
              <a:off x="5743366" y="3170320"/>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Add a remote device.</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流程图: 可选过程 45"/>
            <p:cNvSpPr/>
            <p:nvPr/>
          </p:nvSpPr>
          <p:spPr>
            <a:xfrm>
              <a:off x="5737069" y="3637470"/>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quorum server.</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流程图: 可选过程 46"/>
            <p:cNvSpPr/>
            <p:nvPr/>
          </p:nvSpPr>
          <p:spPr>
            <a:xfrm>
              <a:off x="5737069" y="4104620"/>
              <a:ext cx="2093399" cy="404387"/>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HyperMetro domain.</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流程图: 可选过程 47"/>
            <p:cNvSpPr/>
            <p:nvPr/>
          </p:nvSpPr>
          <p:spPr>
            <a:xfrm>
              <a:off x="5737069" y="4667347"/>
              <a:ext cx="2093399" cy="308810"/>
            </a:xfrm>
            <a:prstGeom prst="flowChartAlternateProcess">
              <a:avLst/>
            </a:prstGeom>
            <a:noFill/>
            <a:ln w="12700" cap="flat" cmpd="sng" algn="ctr">
              <a:solidFill>
                <a:schemeClr val="tx1"/>
              </a:solidFill>
              <a:prstDash val="solid"/>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HyperMetro pair.</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流程图: 可选过程 48"/>
            <p:cNvSpPr/>
            <p:nvPr/>
          </p:nvSpPr>
          <p:spPr>
            <a:xfrm>
              <a:off x="5739537" y="5134498"/>
              <a:ext cx="2093399" cy="404387"/>
            </a:xfrm>
            <a:prstGeom prst="flowChartAlternateProcess">
              <a:avLst/>
            </a:prstGeom>
            <a:solidFill>
              <a:schemeClr val="bg1">
                <a:lumMod val="95000"/>
              </a:schemeClr>
            </a:solidFill>
            <a:ln w="12700" cap="flat" cmpd="sng" algn="ctr">
              <a:solidFill>
                <a:schemeClr val="tx1"/>
              </a:solidFill>
              <a:prstDash val="dash"/>
              <a:miter lim="800000"/>
            </a:ln>
            <a:effectLst/>
          </p:spPr>
          <p:txBody>
            <a:bodyPr wrap="square" rtlCol="0" anchor="ctr">
              <a:noAutofit/>
            </a:bodyPr>
            <a:lstStyle/>
            <a:p>
              <a:pPr algn="ctr" defTabSz="914478" fontAlgn="ctr">
                <a:spcBef>
                  <a:spcPts val="0"/>
                </a:spcBef>
                <a:spcAft>
                  <a:spcPts val="0"/>
                </a:spcAft>
              </a:pPr>
              <a:r>
                <a:rPr lang="en-US" sz="1200" dirty="0" smtClean="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rPr>
                <a:t>Create a HyperMetro consistency group.</a:t>
              </a:r>
              <a:endParaRPr lang="en-US" altLang="zh-CN" sz="1200" kern="0"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3" name="曲线连接符 32"/>
            <p:cNvCxnSpPr>
              <a:stCxn id="44" idx="1"/>
              <a:endCxn id="49" idx="1"/>
            </p:cNvCxnSpPr>
            <p:nvPr/>
          </p:nvCxnSpPr>
          <p:spPr bwMode="auto">
            <a:xfrm rot="10800000" flipH="1" flipV="1">
              <a:off x="5737069" y="2857574"/>
              <a:ext cx="2467" cy="2479117"/>
            </a:xfrm>
            <a:prstGeom prst="curvedConnector3">
              <a:avLst>
                <a:gd name="adj1" fmla="val -9266315"/>
              </a:avLst>
            </a:prstGeom>
            <a:solidFill>
              <a:schemeClr val="accent1"/>
            </a:solidFill>
            <a:ln w="12700" cap="flat" cmpd="sng" algn="ctr">
              <a:solidFill>
                <a:schemeClr val="tx1"/>
              </a:solidFill>
              <a:prstDash val="solid"/>
              <a:round/>
              <a:headEnd type="none" w="med" len="med"/>
              <a:tailEnd type="none"/>
            </a:ln>
            <a:effectLst/>
          </p:spPr>
        </p:cxnSp>
      </p:grpSp>
      <p:cxnSp>
        <p:nvCxnSpPr>
          <p:cNvPr id="35" name="直接箭头连接符 34"/>
          <p:cNvCxnSpPr>
            <a:stCxn id="13" idx="3"/>
          </p:cNvCxnSpPr>
          <p:nvPr/>
        </p:nvCxnSpPr>
        <p:spPr bwMode="auto">
          <a:xfrm>
            <a:off x="5273076" y="4121027"/>
            <a:ext cx="261450"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2029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en-US" dirty="0" smtClean="0">
                <a:sym typeface="Huawei Sans" panose="020C0503030203020204" pitchFamily="34" charset="0"/>
              </a:rPr>
              <a:t>Overview</a:t>
            </a:r>
            <a:endParaRPr lang="en-US" altLang="zh-CN" dirty="0">
              <a:sym typeface="Huawei Sans" panose="020C0503030203020204" pitchFamily="34" charset="0"/>
            </a:endParaRPr>
          </a:p>
        </p:txBody>
      </p:sp>
      <p:sp>
        <p:nvSpPr>
          <p:cNvPr id="6" name="文本占位符 2"/>
          <p:cNvSpPr txBox="1">
            <a:spLocks/>
          </p:cNvSpPr>
          <p:nvPr/>
        </p:nvSpPr>
        <p:spPr bwMode="auto">
          <a:xfrm>
            <a:off x="2423593" y="2600908"/>
            <a:ext cx="8532948" cy="3060340"/>
          </a:xfrm>
          <a:prstGeom prst="rect">
            <a:avLst/>
          </a:prstGeom>
          <a:noFill/>
          <a:ln w="19050">
            <a:solidFill>
              <a:schemeClr val="bg1">
                <a:lumMod val="50000"/>
              </a:schemeClr>
            </a:solidFill>
            <a:miter lim="800000"/>
            <a:headEnd/>
            <a:tailEnd/>
          </a:ln>
        </p:spPr>
        <p:txBody>
          <a:bodyPr vert="horz" wrap="square" lIns="80141" tIns="40071" rIns="80141" bIns="40071" numCol="1" anchor="t" anchorCtr="0" compatLnSpc="1">
            <a:prstTxWarp prst="textNoShape">
              <a:avLst/>
            </a:prstTxWarp>
            <a:noAutofit/>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301625" marR="0" lvl="0" indent="-301625" algn="l" defTabSz="801688" rtl="0" eaLnBrk="1" fontAlgn="ctr" latinLnBrk="0" hangingPunct="1">
              <a:lnSpc>
                <a:spcPct val="140000"/>
              </a:lnSpc>
              <a:spcBef>
                <a:spcPct val="30000"/>
              </a:spcBef>
              <a:spcAft>
                <a:spcPct val="0"/>
              </a:spcAft>
              <a:buClrTx/>
              <a:buSzPct val="50000"/>
              <a:buFont typeface="Wingdings" pitchFamily="2" charset="2"/>
              <a:buChar char="l"/>
              <a:tabLst/>
              <a:defRPr/>
            </a:pPr>
            <a:r>
              <a:rPr kumimoji="0" lang="en-US" sz="2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The Storage Networking Industry Association </a:t>
            </a:r>
            <a:r>
              <a:rPr kumimoji="0" lang="en-US" sz="2200" b="1"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(SNIA) defines</a:t>
            </a:r>
            <a:r>
              <a:rPr kumimoji="0" lang="en-US" sz="2200" b="0" i="0" u="none" strike="noStrike" kern="0" cap="none" spc="0" normalizeH="0" baseline="0" noProof="0" dirty="0" smtClean="0">
                <a:ln>
                  <a:noFill/>
                </a:ln>
                <a:effectLst/>
                <a:uLnTx/>
                <a:uFillTx/>
                <a:latin typeface="Huawei Sans" panose="020C0503030203020204" pitchFamily="34" charset="0"/>
                <a:ea typeface="方正兰亭黑简体" panose="02000000000000000000" pitchFamily="2" charset="-122"/>
                <a:sym typeface="Huawei Sans" panose="020C0503030203020204" pitchFamily="34" charset="0"/>
              </a:rPr>
              <a:t> </a:t>
            </a:r>
            <a:r>
              <a:rPr kumimoji="0" lang="en-US" sz="2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 snapshot as follows:</a:t>
            </a:r>
            <a:endParaRPr kumimoji="0" lang="en-US" altLang="zh-CN" sz="22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311150" marR="0" lvl="1" indent="0" algn="l" defTabSz="801688" rtl="0" eaLnBrk="1" fontAlgn="ctr" latinLnBrk="0" hangingPunct="1">
              <a:lnSpc>
                <a:spcPct val="140000"/>
              </a:lnSpc>
              <a:spcBef>
                <a:spcPct val="30000"/>
              </a:spcBef>
              <a:spcAft>
                <a:spcPct val="0"/>
              </a:spcAft>
              <a:buClr>
                <a:srgbClr val="000000"/>
              </a:buClr>
              <a:buSzPct val="50000"/>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 snapshot is an available copy of the specified data collection. The copy contains the image for the relevant data at a time point when the copy begins.</a:t>
            </a:r>
            <a:endParaRPr kumimoji="0" lang="en-US" altLang="zh-CN" sz="20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a:p>
            <a:pPr marL="311150" marR="0" lvl="1" indent="0" algn="l" defTabSz="801688" rtl="0" eaLnBrk="1" fontAlgn="ctr" latinLnBrk="0" hangingPunct="1">
              <a:lnSpc>
                <a:spcPct val="140000"/>
              </a:lnSpc>
              <a:spcBef>
                <a:spcPct val="30000"/>
              </a:spcBef>
              <a:spcAft>
                <a:spcPct val="0"/>
              </a:spcAft>
              <a:buClr>
                <a:srgbClr val="000000"/>
              </a:buClr>
              <a:buSzPct val="50000"/>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rPr>
              <a:t>A snapshot can be a duplicate or replicate of data.</a:t>
            </a:r>
            <a:endParaRPr kumimoji="0" lang="en-US" altLang="zh-CN" sz="20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7" name="图片 6"/>
          <p:cNvPicPr>
            <a:picLocks noChangeAspect="1"/>
          </p:cNvPicPr>
          <p:nvPr/>
        </p:nvPicPr>
        <p:blipFill>
          <a:blip r:embed="rId3"/>
          <a:stretch>
            <a:fillRect/>
          </a:stretch>
        </p:blipFill>
        <p:spPr>
          <a:xfrm>
            <a:off x="1163452" y="1443303"/>
            <a:ext cx="1150926" cy="967165"/>
          </a:xfrm>
          <a:prstGeom prst="rect">
            <a:avLst/>
          </a:prstGeom>
        </p:spPr>
      </p:pic>
    </p:spTree>
    <p:extLst>
      <p:ext uri="{BB962C8B-B14F-4D97-AF65-F5344CB8AC3E}">
        <p14:creationId xmlns:p14="http://schemas.microsoft.com/office/powerpoint/2010/main" val="25722350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74595" y="1358183"/>
            <a:ext cx="10042810" cy="4982255"/>
            <a:chOff x="1019175" y="1233488"/>
            <a:chExt cx="10042810" cy="4982255"/>
          </a:xfrm>
        </p:grpSpPr>
        <p:graphicFrame>
          <p:nvGraphicFramePr>
            <p:cNvPr id="3" name="图示 2"/>
            <p:cNvGraphicFramePr/>
            <p:nvPr>
              <p:extLst>
                <p:ext uri="{D42A27DB-BD31-4B8C-83A1-F6EECF244321}">
                  <p14:modId xmlns:p14="http://schemas.microsoft.com/office/powerpoint/2010/main" val="721755672"/>
                </p:ext>
              </p:extLst>
            </p:nvPr>
          </p:nvGraphicFramePr>
          <p:xfrm>
            <a:off x="1019175" y="1233488"/>
            <a:ext cx="7215337" cy="498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右大括号 3"/>
            <p:cNvSpPr/>
            <p:nvPr/>
          </p:nvSpPr>
          <p:spPr>
            <a:xfrm>
              <a:off x="8315623" y="1939631"/>
              <a:ext cx="299888" cy="3543795"/>
            </a:xfrm>
            <a:prstGeom prst="rightBrace">
              <a:avLst>
                <a:gd name="adj1" fmla="val 8333"/>
                <a:gd name="adj2" fmla="val 52031"/>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78" fontAlgn="auto">
                <a:spcBef>
                  <a:spcPts val="0"/>
                </a:spcBef>
                <a:spcAft>
                  <a:spcPts val="0"/>
                </a:spcAft>
              </a:pPr>
              <a:endParaRPr lang="zh-CN" altLang="en-US" sz="180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8724332" y="3205503"/>
              <a:ext cx="2337653" cy="1100135"/>
              <a:chOff x="4977592" y="561"/>
              <a:chExt cx="3280556" cy="1000569"/>
            </a:xfrm>
            <a:noFill/>
          </p:grpSpPr>
          <p:sp>
            <p:nvSpPr>
              <p:cNvPr id="6" name="矩形 5"/>
              <p:cNvSpPr/>
              <p:nvPr/>
            </p:nvSpPr>
            <p:spPr>
              <a:xfrm>
                <a:off x="4977592" y="561"/>
                <a:ext cx="3280556" cy="1000569"/>
              </a:xfrm>
              <a:prstGeom prst="rect">
                <a:avLst/>
              </a:prstGeom>
              <a:grp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914478" fontAlgn="auto">
                  <a:spcBef>
                    <a:spcPts val="0"/>
                  </a:spcBef>
                  <a:spcAft>
                    <a:spcPts val="0"/>
                  </a:spcAft>
                </a:pPr>
                <a:endParaRPr lang="zh-CN" altLang="en-US" sz="16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4977592" y="561"/>
                <a:ext cx="3280556" cy="1000569"/>
              </a:xfrm>
              <a:prstGeom prst="rect">
                <a:avLst/>
              </a:prstGeom>
              <a:grpFill/>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auto">
                  <a:lnSpc>
                    <a:spcPct val="90000"/>
                  </a:lnSpc>
                  <a:spcAft>
                    <a:spcPct val="35000"/>
                  </a:spcAft>
                </a:pPr>
                <a:r>
                  <a:rPr lang="en-US" altLang="zh-CN" sz="18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Definitions, principles, and configuration processes</a:t>
                </a:r>
                <a:endParaRPr lang="zh-CN" altLang="en-US" sz="18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extLst>
      <p:ext uri="{BB962C8B-B14F-4D97-AF65-F5344CB8AC3E}">
        <p14:creationId xmlns:p14="http://schemas.microsoft.com/office/powerpoint/2010/main" val="4086532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z="1800" dirty="0" smtClean="0">
                <a:sym typeface="Huawei Sans" panose="020C0503030203020204" pitchFamily="34" charset="0"/>
              </a:rPr>
              <a:t>(True or false) A source LUN can form multiple HyperClone pairs with different target LUNs. A target LUN can be added to only one HyperClone pair.</a:t>
            </a:r>
            <a:endParaRPr lang="en-US" altLang="zh-CN" sz="1800" dirty="0" smtClean="0">
              <a:sym typeface="Huawei Sans" panose="020C0503030203020204" pitchFamily="34" charset="0"/>
            </a:endParaRPr>
          </a:p>
          <a:p>
            <a:r>
              <a:rPr lang="en-US" sz="1800" dirty="0" smtClean="0">
                <a:sym typeface="Huawei Sans" panose="020C0503030203020204" pitchFamily="34" charset="0"/>
              </a:rPr>
              <a:t>Which of the following statements are correct? </a:t>
            </a:r>
            <a:endParaRPr lang="en-US" altLang="zh-CN" sz="1800" dirty="0" smtClean="0">
              <a:sym typeface="Huawei Sans" panose="020C0503030203020204" pitchFamily="34" charset="0"/>
            </a:endParaRPr>
          </a:p>
          <a:p>
            <a:pPr lvl="1"/>
            <a:r>
              <a:rPr lang="en-US" sz="1600" dirty="0" smtClean="0">
                <a:sym typeface="Huawei Sans" panose="020C0503030203020204" pitchFamily="34" charset="0"/>
              </a:rPr>
              <a:t>Synchronous replication synchronizes data in real time to maximize data consistency and minimize data loss in the event of a disaster.</a:t>
            </a:r>
            <a:endParaRPr lang="en-US" altLang="zh-CN" sz="1600" dirty="0" smtClean="0">
              <a:sym typeface="Huawei Sans" panose="020C0503030203020204" pitchFamily="34" charset="0"/>
            </a:endParaRPr>
          </a:p>
          <a:p>
            <a:pPr lvl="1"/>
            <a:r>
              <a:rPr lang="en-US" sz="1600" dirty="0" smtClean="0">
                <a:sym typeface="Huawei Sans" panose="020C0503030203020204" pitchFamily="34" charset="0"/>
              </a:rPr>
              <a:t>Asynchronous replication performs periodic data synchronization, minimizing service performance deterioration caused by data transmission latency.</a:t>
            </a:r>
            <a:endParaRPr lang="en-US" altLang="zh-CN" sz="1600" dirty="0" smtClean="0">
              <a:sym typeface="Huawei Sans" panose="020C0503030203020204" pitchFamily="34" charset="0"/>
            </a:endParaRPr>
          </a:p>
          <a:p>
            <a:pPr lvl="1"/>
            <a:r>
              <a:rPr lang="en-US" sz="1600" dirty="0" smtClean="0">
                <a:sym typeface="Huawei Sans" panose="020C0503030203020204" pitchFamily="34" charset="0"/>
              </a:rPr>
              <a:t>HyperReplication does not require a license.</a:t>
            </a:r>
            <a:endParaRPr lang="en-US" altLang="zh-CN" sz="1600" dirty="0" smtClean="0">
              <a:sym typeface="Huawei Sans" panose="020C0503030203020204" pitchFamily="34" charset="0"/>
            </a:endParaRPr>
          </a:p>
          <a:p>
            <a:pPr lvl="1"/>
            <a:r>
              <a:rPr lang="en-US" sz="1600" dirty="0" smtClean="0">
                <a:sym typeface="Huawei Sans" panose="020C0503030203020204" pitchFamily="34" charset="0"/>
              </a:rPr>
              <a:t>Synchronous replication uses snapshots for replication.</a:t>
            </a:r>
            <a:endParaRPr lang="en-US" altLang="zh-CN" sz="1600" dirty="0" smtClean="0">
              <a:sym typeface="Huawei Sans" panose="020C0503030203020204" pitchFamily="34" charset="0"/>
            </a:endParaRPr>
          </a:p>
        </p:txBody>
      </p:sp>
    </p:spTree>
    <p:extLst>
      <p:ext uri="{BB962C8B-B14F-4D97-AF65-F5344CB8AC3E}">
        <p14:creationId xmlns:p14="http://schemas.microsoft.com/office/powerpoint/2010/main" val="3754586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Font typeface="+mj-lt"/>
              <a:buAutoNum type="arabicPeriod" startAt="3"/>
            </a:pPr>
            <a:r>
              <a:rPr lang="en-US" altLang="zh-CN" dirty="0" smtClean="0">
                <a:sym typeface="Huawei Sans" panose="020C0503030203020204" pitchFamily="34" charset="0"/>
              </a:rPr>
              <a:t>Which of the following statements about consistency groups are correct?</a:t>
            </a:r>
          </a:p>
          <a:p>
            <a:pPr lvl="1"/>
            <a:r>
              <a:rPr lang="en-US" altLang="zh-CN" dirty="0" smtClean="0">
                <a:sym typeface="Huawei Sans" panose="020C0503030203020204" pitchFamily="34" charset="0"/>
              </a:rPr>
              <a:t>If multiple LUNs at the primary end have write dependency relationships, replication consistency groups must be configured to ensure that the secondary LUNs also have write dependency relationships.</a:t>
            </a:r>
          </a:p>
          <a:p>
            <a:pPr lvl="1"/>
            <a:r>
              <a:rPr lang="en-US" altLang="zh-CN" dirty="0" smtClean="0">
                <a:sym typeface="Huawei Sans" panose="020C0503030203020204" pitchFamily="34" charset="0"/>
              </a:rPr>
              <a:t>A consistency group is only used to manage the replication relationship between multiple LUNs.</a:t>
            </a:r>
          </a:p>
          <a:p>
            <a:pPr lvl="1"/>
            <a:r>
              <a:rPr lang="en-US" altLang="zh-CN" dirty="0" smtClean="0">
                <a:sym typeface="Huawei Sans" panose="020C0503030203020204" pitchFamily="34" charset="0"/>
              </a:rPr>
              <a:t>If one member in a consistency group is faulty, all members in the consistency group are unavailable.</a:t>
            </a:r>
          </a:p>
          <a:p>
            <a:pPr>
              <a:buAutoNum type="arabicPeriod" startAt="3"/>
            </a:pPr>
            <a:endParaRPr lang="en-US" altLang="zh-CN" dirty="0" smtClean="0">
              <a:sym typeface="Huawei Sans" panose="020C0503030203020204" pitchFamily="34" charset="0"/>
            </a:endParaRPr>
          </a:p>
          <a:p>
            <a:pPr>
              <a:buAutoNum type="arabicPeriod" startAt="3"/>
            </a:pPr>
            <a:endParaRPr lang="zh-CN" altLang="en-US" dirty="0">
              <a:sym typeface="Huawei Sans" panose="020C0503030203020204" pitchFamily="34" charset="0"/>
            </a:endParaRPr>
          </a:p>
        </p:txBody>
      </p:sp>
    </p:spTree>
    <p:extLst>
      <p:ext uri="{BB962C8B-B14F-4D97-AF65-F5344CB8AC3E}">
        <p14:creationId xmlns:p14="http://schemas.microsoft.com/office/powerpoint/2010/main" val="35136296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 xmlns:a16="http://schemas.microsoft.com/office/drawing/2014/main"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 xmlns:a16="http://schemas.microsoft.com/office/drawing/2014/main"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 xmlns:a16="http://schemas.microsoft.com/office/drawing/2014/main" id="{9BABD157-ECCC-4194-ADE5-234A95F2A814}"/>
                </a:ext>
              </a:extLst>
            </p:cNvPr>
            <p:cNvSpPr/>
            <p:nvPr/>
          </p:nvSpPr>
          <p:spPr>
            <a:xfrm>
              <a:off x="6727330" y="4090181"/>
              <a:ext cx="1343749"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Huawei Enterprise Service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sp>
          <p:nvSpPr>
            <p:cNvPr id="19" name="矩形 18">
              <a:extLst>
                <a:ext uri="{FF2B5EF4-FFF2-40B4-BE49-F238E27FC236}">
                  <a16:creationId xmlns="" xmlns:a16="http://schemas.microsoft.com/office/drawing/2014/main" id="{67A1AE1E-23DA-48D1-87C9-D26402CBE0DC}"/>
                </a:ext>
              </a:extLst>
            </p:cNvPr>
            <p:cNvSpPr/>
            <p:nvPr/>
          </p:nvSpPr>
          <p:spPr>
            <a:xfrm>
              <a:off x="3968431" y="4090181"/>
              <a:ext cx="1450161" cy="276999"/>
            </a:xfrm>
            <a:prstGeom prst="rect">
              <a:avLst/>
            </a:prstGeom>
            <a:noFill/>
            <a:ln>
              <a:noFill/>
            </a:ln>
          </p:spPr>
          <p:txBody>
            <a:bodyPr wrap="square">
              <a:noAutofit/>
            </a:bodyPr>
            <a:lstStyle/>
            <a:p>
              <a:pPr algn="ctr" fontAlgn="ctr"/>
              <a:r>
                <a:rPr lang="en-US" sz="1200" b="1" dirty="0" smtClean="0">
                  <a:solidFill>
                    <a:srgbClr val="000000"/>
                  </a:solidFill>
                  <a:latin typeface="Huawei Sans" panose="020C0503030203020204" pitchFamily="34" charset="0"/>
                  <a:ea typeface="微软雅黑" panose="020B0503020204020204" pitchFamily="34" charset="-122"/>
                  <a:cs typeface="Huawei Sans" panose="020C0503030203020204" pitchFamily="34" charset="0"/>
                </a:rPr>
                <a:t>Enterprise Technical Support App</a:t>
              </a:r>
              <a:endParaRPr lang="en-US" sz="1200" b="1" dirty="0">
                <a:solidFill>
                  <a:srgbClr val="000000"/>
                </a:solidFill>
                <a:latin typeface="Huawei Sans" panose="020C0503030203020204" pitchFamily="34" charset="0"/>
                <a:ea typeface="微软雅黑" panose="020B0503020204020204" pitchFamily="34" charset="-122"/>
                <a:cs typeface="Huawei Sans" panose="020C0503030203020204" pitchFamily="34" charset="0"/>
              </a:endParaRPr>
            </a:p>
          </p:txBody>
        </p:sp>
        <p:pic>
          <p:nvPicPr>
            <p:cNvPr id="22" name="图片 21" descr="屏幕剪辑">
              <a:extLst>
                <a:ext uri="{FF2B5EF4-FFF2-40B4-BE49-F238E27FC236}">
                  <a16:creationId xmlns="" xmlns:a16="http://schemas.microsoft.com/office/drawing/2014/main"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 xmlns:a16="http://schemas.microsoft.com/office/drawing/2014/main"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277868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lgn="l"/>
            <a:r>
              <a:rPr lang="en-US" altLang="zh-CN" dirty="0">
                <a:ea typeface="微软雅黑" panose="020B0503020204020204" pitchFamily="34" charset="-122"/>
              </a:rPr>
              <a:t>Huawei official websites</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Enterprise business: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3"/>
              </a:rPr>
              <a:t>https://e.huawei.com/en/</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Technical support: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4"/>
              </a:rPr>
              <a:t>https://support.huawei.com/enterprise/en/index.html</a:t>
            </a:r>
            <a:r>
              <a:rPr lang="en-US" altLang="zh-CN" dirty="0">
                <a:latin typeface="Huawei Sans" panose="020C0503030203020204" pitchFamily="34" charset="0"/>
                <a:ea typeface="微软雅黑" panose="020B0503020204020204" pitchFamily="34" charset="-122"/>
                <a:cs typeface="Huawei Sans" panose="020C0503030203020204" pitchFamily="34" charset="0"/>
              </a:rPr>
              <a:t> </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Online learning: </a:t>
            </a:r>
            <a:r>
              <a:rPr lang="en-US" altLang="zh-CN" dirty="0">
                <a:latin typeface="Huawei Sans" panose="020C0503030203020204" pitchFamily="34" charset="0"/>
                <a:ea typeface="微软雅黑" panose="020B0503020204020204" pitchFamily="34" charset="-122"/>
                <a:cs typeface="Huawei Sans" panose="020C0503030203020204" pitchFamily="34" charset="0"/>
                <a:hlinkClick r:id="rId5"/>
              </a:rPr>
              <a:t>https://www.huawei.com/en/learning</a:t>
            </a:r>
            <a:endParaRPr lang="en-US" altLang="zh-CN" dirty="0">
              <a:latin typeface="Huawei Sans" panose="020C0503030203020204" pitchFamily="34" charset="0"/>
              <a:ea typeface="微软雅黑" panose="020B0503020204020204" pitchFamily="34" charset="-122"/>
              <a:cs typeface="Huawei Sans" panose="020C0503030203020204" pitchFamily="34" charset="0"/>
            </a:endParaRPr>
          </a:p>
          <a:p>
            <a:r>
              <a:rPr lang="en-US" altLang="zh-CN" dirty="0">
                <a:ea typeface="微软雅黑" panose="020B0503020204020204" pitchFamily="34" charset="-122"/>
              </a:rPr>
              <a:t>Popular tools</a:t>
            </a:r>
          </a:p>
          <a:p>
            <a:pPr lvl="1"/>
            <a:r>
              <a:rPr lang="en-US" altLang="zh-CN" dirty="0" err="1">
                <a:latin typeface="Huawei Sans" panose="020C0503030203020204" pitchFamily="34" charset="0"/>
                <a:ea typeface="微软雅黑" panose="020B0503020204020204" pitchFamily="34" charset="-122"/>
                <a:cs typeface="Huawei Sans" panose="020C0503030203020204" pitchFamily="34" charset="0"/>
              </a:rPr>
              <a:t>HedEx</a:t>
            </a:r>
            <a:r>
              <a:rPr lang="en-US" altLang="zh-CN" dirty="0">
                <a:latin typeface="Huawei Sans" panose="020C0503030203020204" pitchFamily="34" charset="0"/>
                <a:ea typeface="微软雅黑" panose="020B0503020204020204" pitchFamily="34" charset="-122"/>
                <a:cs typeface="Huawei Sans" panose="020C0503030203020204" pitchFamily="34" charset="0"/>
              </a:rPr>
              <a:t> Lite</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Network Document Tool Center</a:t>
            </a:r>
          </a:p>
          <a:p>
            <a:pPr lvl="1"/>
            <a:r>
              <a:rPr lang="en-US" altLang="zh-CN" dirty="0">
                <a:latin typeface="Huawei Sans" panose="020C0503030203020204" pitchFamily="34" charset="0"/>
                <a:ea typeface="微软雅黑" panose="020B0503020204020204" pitchFamily="34" charset="-122"/>
                <a:cs typeface="Huawei Sans" panose="020C0503030203020204" pitchFamily="34" charset="0"/>
              </a:rPr>
              <a:t>Information Query Assistant</a:t>
            </a:r>
          </a:p>
          <a:p>
            <a:endParaRPr lang="zh-CN" altLang="en-US" dirty="0"/>
          </a:p>
        </p:txBody>
      </p:sp>
    </p:spTree>
    <p:extLst>
      <p:ext uri="{BB962C8B-B14F-4D97-AF65-F5344CB8AC3E}">
        <p14:creationId xmlns:p14="http://schemas.microsoft.com/office/powerpoint/2010/main" val="346303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How HyperSnap Works</a:t>
            </a:r>
            <a:endParaRPr lang="en-US"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altLang="zh-CN" sz="1600" b="1" dirty="0" smtClean="0">
                <a:solidFill>
                  <a:srgbClr val="C00000"/>
                </a:solidFill>
                <a:sym typeface="Huawei Sans" panose="020C0503030203020204" pitchFamily="34" charset="0"/>
              </a:rPr>
              <a:t>Definition: </a:t>
            </a:r>
            <a:r>
              <a:rPr lang="en-US" altLang="zh-CN" sz="1600" dirty="0" smtClean="0">
                <a:sym typeface="Huawei Sans" panose="020C0503030203020204" pitchFamily="34" charset="0"/>
              </a:rPr>
              <a:t>A </a:t>
            </a:r>
            <a:r>
              <a:rPr lang="en-US" altLang="zh-CN" sz="1600" dirty="0">
                <a:sym typeface="Huawei Sans" panose="020C0503030203020204" pitchFamily="34" charset="0"/>
              </a:rPr>
              <a:t>snapshot is a consistent copy of </a:t>
            </a:r>
            <a:r>
              <a:rPr lang="en-US" altLang="zh-CN" sz="1600" dirty="0" smtClean="0">
                <a:sym typeface="Huawei Sans" panose="020C0503030203020204" pitchFamily="34" charset="0"/>
              </a:rPr>
              <a:t>the </a:t>
            </a:r>
            <a:r>
              <a:rPr lang="en-US" altLang="zh-CN" sz="1600" dirty="0">
                <a:sym typeface="Huawei Sans" panose="020C0503030203020204" pitchFamily="34" charset="0"/>
              </a:rPr>
              <a:t>source data at a certain point in time. After a</a:t>
            </a:r>
            <a:r>
              <a:rPr lang="en-US" altLang="zh-CN" sz="1600" dirty="0" smtClean="0">
                <a:sym typeface="Huawei Sans" panose="020C0503030203020204" pitchFamily="34" charset="0"/>
              </a:rPr>
              <a:t> </a:t>
            </a:r>
            <a:r>
              <a:rPr lang="en-US" altLang="zh-CN" sz="1600" dirty="0">
                <a:sym typeface="Huawei Sans" panose="020C0503030203020204" pitchFamily="34" charset="0"/>
              </a:rPr>
              <a:t>snapshot is generated, it can be read by hosts and used as a data backup at a certain point in time.</a:t>
            </a:r>
            <a:endParaRPr lang="en-US" altLang="zh-CN" sz="1600" kern="0" dirty="0">
              <a:solidFill>
                <a:srgbClr val="000000"/>
              </a:solidFill>
              <a:sym typeface="Huawei Sans" panose="020C0503030203020204" pitchFamily="34" charset="0"/>
            </a:endParaRPr>
          </a:p>
          <a:p>
            <a:pPr>
              <a:buClr>
                <a:srgbClr val="FFFFFF">
                  <a:lumMod val="50000"/>
                </a:srgbClr>
              </a:buClr>
            </a:pPr>
            <a:r>
              <a:rPr lang="en-US" altLang="zh-CN" sz="1600" b="1" dirty="0">
                <a:solidFill>
                  <a:srgbClr val="C00000"/>
                </a:solidFill>
                <a:sym typeface="Huawei Sans" panose="020C0503030203020204" pitchFamily="34" charset="0"/>
              </a:rPr>
              <a:t>Main </a:t>
            </a:r>
            <a:r>
              <a:rPr lang="en-US" altLang="zh-CN" sz="1600" b="1" dirty="0" smtClean="0">
                <a:solidFill>
                  <a:srgbClr val="C00000"/>
                </a:solidFill>
                <a:sym typeface="Huawei Sans" panose="020C0503030203020204" pitchFamily="34" charset="0"/>
              </a:rPr>
              <a:t>features</a:t>
            </a:r>
            <a:endParaRPr lang="en-US" altLang="zh-CN" sz="1600" b="1" dirty="0">
              <a:solidFill>
                <a:srgbClr val="C00000"/>
              </a:solidFill>
              <a:sym typeface="Huawei Sans" panose="020C0503030203020204" pitchFamily="34" charset="0"/>
            </a:endParaRPr>
          </a:p>
          <a:p>
            <a:pPr lvl="1">
              <a:buClr>
                <a:srgbClr val="FFFFFF">
                  <a:lumMod val="50000"/>
                </a:srgbClr>
              </a:buClr>
            </a:pPr>
            <a:r>
              <a:rPr lang="en-US" altLang="zh-CN" sz="1400" dirty="0" smtClean="0">
                <a:solidFill>
                  <a:srgbClr val="000000"/>
                </a:solidFill>
                <a:sym typeface="Huawei Sans" panose="020C0503030203020204" pitchFamily="34" charset="0"/>
              </a:rPr>
              <a:t>Instant </a:t>
            </a:r>
            <a:r>
              <a:rPr lang="en-US" altLang="zh-CN" sz="1400" dirty="0">
                <a:solidFill>
                  <a:srgbClr val="000000"/>
                </a:solidFill>
                <a:sym typeface="Huawei Sans" panose="020C0503030203020204" pitchFamily="34" charset="0"/>
              </a:rPr>
              <a:t>generation: A storage system can generate a snapshot within </a:t>
            </a:r>
            <a:r>
              <a:rPr lang="en-US" altLang="zh-CN" sz="1400" dirty="0" smtClean="0">
                <a:solidFill>
                  <a:srgbClr val="000000"/>
                </a:solidFill>
                <a:sym typeface="Huawei Sans" panose="020C0503030203020204" pitchFamily="34" charset="0"/>
              </a:rPr>
              <a:t>a few </a:t>
            </a:r>
            <a:r>
              <a:rPr lang="en-US" altLang="zh-CN" sz="1400" dirty="0">
                <a:solidFill>
                  <a:srgbClr val="000000"/>
                </a:solidFill>
                <a:sym typeface="Huawei Sans" panose="020C0503030203020204" pitchFamily="34" charset="0"/>
              </a:rPr>
              <a:t>seconds to obtain the consistent copy of source data.</a:t>
            </a:r>
            <a:endParaRPr lang="en-US" altLang="zh-CN" sz="1400" kern="0" dirty="0">
              <a:solidFill>
                <a:srgbClr val="000000"/>
              </a:solidFill>
              <a:sym typeface="Huawei Sans" panose="020C0503030203020204" pitchFamily="34" charset="0"/>
            </a:endParaRPr>
          </a:p>
          <a:p>
            <a:pPr lvl="1">
              <a:buClr>
                <a:srgbClr val="FFFFFF">
                  <a:lumMod val="50000"/>
                </a:srgbClr>
              </a:buClr>
            </a:pPr>
            <a:r>
              <a:rPr lang="en-US" altLang="zh-CN" sz="1400" dirty="0">
                <a:solidFill>
                  <a:srgbClr val="000000"/>
                </a:solidFill>
                <a:sym typeface="Huawei Sans" panose="020C0503030203020204" pitchFamily="34" charset="0"/>
              </a:rPr>
              <a:t>Small storage space occupation: A snapshot is not a full physical data copy, </a:t>
            </a:r>
            <a:r>
              <a:rPr lang="en-US" altLang="zh-CN" sz="1400" dirty="0" smtClean="0">
                <a:solidFill>
                  <a:srgbClr val="000000"/>
                </a:solidFill>
                <a:sym typeface="Huawei Sans" panose="020C0503030203020204" pitchFamily="34" charset="0"/>
              </a:rPr>
              <a:t>and therefore </a:t>
            </a:r>
            <a:r>
              <a:rPr lang="en-US" altLang="zh-CN" sz="1400" dirty="0">
                <a:solidFill>
                  <a:srgbClr val="000000"/>
                </a:solidFill>
                <a:sym typeface="Huawei Sans" panose="020C0503030203020204" pitchFamily="34" charset="0"/>
              </a:rPr>
              <a:t>does not occupy large storage space. </a:t>
            </a:r>
            <a:r>
              <a:rPr lang="en-US" altLang="zh-CN" sz="1400" dirty="0" smtClean="0">
                <a:solidFill>
                  <a:srgbClr val="000000"/>
                </a:solidFill>
                <a:sym typeface="Huawei Sans" panose="020C0503030203020204" pitchFamily="34" charset="0"/>
              </a:rPr>
              <a:t>A snapshot </a:t>
            </a:r>
            <a:r>
              <a:rPr lang="en-US" altLang="zh-CN" sz="1400" dirty="0">
                <a:solidFill>
                  <a:srgbClr val="000000"/>
                </a:solidFill>
                <a:sym typeface="Huawei Sans" panose="020C0503030203020204" pitchFamily="34" charset="0"/>
              </a:rPr>
              <a:t>for a large amount of source data occupies only a small space</a:t>
            </a:r>
            <a:r>
              <a:rPr lang="en-US" altLang="zh-CN" sz="1400" dirty="0" smtClean="0">
                <a:solidFill>
                  <a:srgbClr val="000000"/>
                </a:solidFill>
                <a:sym typeface="Huawei Sans" panose="020C0503030203020204" pitchFamily="34" charset="0"/>
              </a:rPr>
              <a:t>.</a:t>
            </a:r>
            <a:endParaRPr lang="en-US" altLang="zh-CN" kern="0" dirty="0">
              <a:solidFill>
                <a:srgbClr val="000000"/>
              </a:solidFill>
              <a:sym typeface="Huawei Sans" panose="020C0503030203020204" pitchFamily="34" charset="0"/>
            </a:endParaRPr>
          </a:p>
        </p:txBody>
      </p:sp>
      <p:sp>
        <p:nvSpPr>
          <p:cNvPr id="6" name="文本框 5"/>
          <p:cNvSpPr txBox="1"/>
          <p:nvPr/>
        </p:nvSpPr>
        <p:spPr bwMode="auto">
          <a:xfrm>
            <a:off x="8209148" y="4077072"/>
            <a:ext cx="123371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8:00 AM</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文本框 149"/>
          <p:cNvSpPr txBox="1"/>
          <p:nvPr/>
        </p:nvSpPr>
        <p:spPr bwMode="auto">
          <a:xfrm>
            <a:off x="8223178" y="5114625"/>
            <a:ext cx="1233714" cy="273325"/>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9:00 PM</a:t>
            </a:r>
            <a:endPar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AutoShape 3"/>
          <p:cNvSpPr>
            <a:spLocks noChangeAspect="1" noTextEdit="1"/>
          </p:cNvSpPr>
          <p:nvPr/>
        </p:nvSpPr>
        <p:spPr bwMode="auto">
          <a:xfrm>
            <a:off x="3179763" y="3681413"/>
            <a:ext cx="4841875" cy="2251075"/>
          </a:xfrm>
          <a:prstGeom prst="rect">
            <a:avLst/>
          </a:prstGeom>
          <a:noFill/>
          <a:ln w="12700" cap="flat" cmpd="sng" algn="ctr">
            <a:solidFill>
              <a:srgbClr val="D9D9D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77"/>
          <p:cNvSpPr>
            <a:spLocks/>
          </p:cNvSpPr>
          <p:nvPr/>
        </p:nvSpPr>
        <p:spPr bwMode="auto">
          <a:xfrm>
            <a:off x="5133976" y="4083050"/>
            <a:ext cx="1100138" cy="241300"/>
          </a:xfrm>
          <a:custGeom>
            <a:avLst/>
            <a:gdLst>
              <a:gd name="T0" fmla="*/ 0 w 693"/>
              <a:gd name="T1" fmla="*/ 38 h 152"/>
              <a:gd name="T2" fmla="*/ 513 w 693"/>
              <a:gd name="T3" fmla="*/ 38 h 152"/>
              <a:gd name="T4" fmla="*/ 513 w 693"/>
              <a:gd name="T5" fmla="*/ 0 h 152"/>
              <a:gd name="T6" fmla="*/ 693 w 693"/>
              <a:gd name="T7" fmla="*/ 76 h 152"/>
              <a:gd name="T8" fmla="*/ 513 w 693"/>
              <a:gd name="T9" fmla="*/ 152 h 152"/>
              <a:gd name="T10" fmla="*/ 513 w 693"/>
              <a:gd name="T11" fmla="*/ 114 h 152"/>
              <a:gd name="T12" fmla="*/ 0 w 693"/>
              <a:gd name="T13" fmla="*/ 114 h 152"/>
              <a:gd name="T14" fmla="*/ 0 w 693"/>
              <a:gd name="T15" fmla="*/ 38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3" h="152">
                <a:moveTo>
                  <a:pt x="0" y="38"/>
                </a:moveTo>
                <a:lnTo>
                  <a:pt x="513" y="38"/>
                </a:lnTo>
                <a:lnTo>
                  <a:pt x="513" y="0"/>
                </a:lnTo>
                <a:lnTo>
                  <a:pt x="693" y="76"/>
                </a:lnTo>
                <a:lnTo>
                  <a:pt x="513" y="152"/>
                </a:lnTo>
                <a:lnTo>
                  <a:pt x="513" y="114"/>
                </a:lnTo>
                <a:lnTo>
                  <a:pt x="0" y="114"/>
                </a:lnTo>
                <a:lnTo>
                  <a:pt x="0" y="38"/>
                </a:lnTo>
                <a:close/>
              </a:path>
            </a:pathLst>
          </a:custGeom>
          <a:noFill/>
          <a:ln w="25400" cap="rnd">
            <a:solidFill>
              <a:srgbClr val="4171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00" name="组合 299"/>
          <p:cNvGrpSpPr/>
          <p:nvPr/>
        </p:nvGrpSpPr>
        <p:grpSpPr>
          <a:xfrm>
            <a:off x="6508751" y="3746501"/>
            <a:ext cx="1050925" cy="946150"/>
            <a:chOff x="6508751" y="3733801"/>
            <a:chExt cx="1050925" cy="946150"/>
          </a:xfrm>
        </p:grpSpPr>
        <p:sp>
          <p:nvSpPr>
            <p:cNvPr id="225"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8"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d</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g</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j</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b</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e</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1"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k</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c</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f</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5"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err="1" smtClean="0">
                  <a:latin typeface="Huawei Sans" panose="020C0503030203020204" pitchFamily="34" charset="0"/>
                  <a:ea typeface="方正兰亭黑简体" panose="02000000000000000000" pitchFamily="2" charset="-122"/>
                  <a:sym typeface="Huawei Sans" panose="020C0503030203020204" pitchFamily="34" charset="0"/>
                </a:rPr>
                <a:t>i</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9"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62" name="直接箭头连接符 261"/>
          <p:cNvCxnSpPr/>
          <p:nvPr/>
        </p:nvCxnSpPr>
        <p:spPr>
          <a:xfrm>
            <a:off x="3179763" y="4219575"/>
            <a:ext cx="4806950" cy="0"/>
          </a:xfrm>
          <a:prstGeom prst="straightConnector1">
            <a:avLst/>
          </a:prstGeom>
          <a:ln w="12700">
            <a:solidFill>
              <a:srgbClr val="C7000B"/>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262"/>
          <p:cNvCxnSpPr/>
          <p:nvPr/>
        </p:nvCxnSpPr>
        <p:spPr>
          <a:xfrm>
            <a:off x="3179763" y="5343525"/>
            <a:ext cx="4806950" cy="0"/>
          </a:xfrm>
          <a:prstGeom prst="straightConnector1">
            <a:avLst/>
          </a:prstGeom>
          <a:ln w="12700">
            <a:solidFill>
              <a:srgbClr val="C7000B"/>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01" name="组合 300"/>
          <p:cNvGrpSpPr/>
          <p:nvPr/>
        </p:nvGrpSpPr>
        <p:grpSpPr>
          <a:xfrm>
            <a:off x="6508751" y="4875213"/>
            <a:ext cx="1050925" cy="946150"/>
            <a:chOff x="6508751" y="3733801"/>
            <a:chExt cx="1050925" cy="946150"/>
          </a:xfrm>
        </p:grpSpPr>
        <p:sp>
          <p:nvSpPr>
            <p:cNvPr id="302"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3"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4"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d</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5"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6"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g</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7"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8"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j</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9"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0"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b</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1"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2"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e</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3"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4"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5"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k</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8"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c</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9"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0"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f</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1"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2"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err="1" smtClean="0">
                  <a:latin typeface="Huawei Sans" panose="020C0503030203020204" pitchFamily="34" charset="0"/>
                  <a:ea typeface="方正兰亭黑简体" panose="02000000000000000000" pitchFamily="2" charset="-122"/>
                  <a:sym typeface="Huawei Sans" panose="020C0503030203020204" pitchFamily="34" charset="0"/>
                </a:rPr>
                <a:t>i</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3"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4"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5"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26" name="组合 325"/>
          <p:cNvGrpSpPr/>
          <p:nvPr/>
        </p:nvGrpSpPr>
        <p:grpSpPr>
          <a:xfrm>
            <a:off x="3989296" y="3746501"/>
            <a:ext cx="1050925" cy="946150"/>
            <a:chOff x="6508751" y="3733801"/>
            <a:chExt cx="1050925" cy="946150"/>
          </a:xfrm>
        </p:grpSpPr>
        <p:sp>
          <p:nvSpPr>
            <p:cNvPr id="327"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8"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9"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d</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0"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1"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g</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2"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3"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j</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4"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5"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b</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6"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7"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e</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8"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9"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0"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1"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k</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2"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3"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c</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4"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5"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f</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6"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7"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err="1" smtClean="0">
                  <a:latin typeface="Huawei Sans" panose="020C0503030203020204" pitchFamily="34" charset="0"/>
                  <a:ea typeface="方正兰亭黑简体" panose="02000000000000000000" pitchFamily="2" charset="-122"/>
                  <a:sym typeface="Huawei Sans" panose="020C0503030203020204" pitchFamily="34" charset="0"/>
                </a:rPr>
                <a:t>i</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8"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9"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0"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51" name="组合 350"/>
          <p:cNvGrpSpPr/>
          <p:nvPr/>
        </p:nvGrpSpPr>
        <p:grpSpPr>
          <a:xfrm>
            <a:off x="3989296" y="4868863"/>
            <a:ext cx="1050925" cy="946150"/>
            <a:chOff x="6508751" y="3733801"/>
            <a:chExt cx="1050925" cy="946150"/>
          </a:xfrm>
        </p:grpSpPr>
        <p:sp>
          <p:nvSpPr>
            <p:cNvPr id="352" name="Rectangle 114"/>
            <p:cNvSpPr>
              <a:spLocks noChangeArrowheads="1"/>
            </p:cNvSpPr>
            <p:nvPr/>
          </p:nvSpPr>
          <p:spPr bwMode="auto">
            <a:xfrm>
              <a:off x="6508751"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3" name="Rectangle 115"/>
            <p:cNvSpPr>
              <a:spLocks noChangeArrowheads="1"/>
            </p:cNvSpPr>
            <p:nvPr/>
          </p:nvSpPr>
          <p:spPr bwMode="auto">
            <a:xfrm>
              <a:off x="6508751"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4" name="Rectangle 117"/>
            <p:cNvSpPr>
              <a:spLocks noChangeArrowheads="1"/>
            </p:cNvSpPr>
            <p:nvPr/>
          </p:nvSpPr>
          <p:spPr bwMode="auto">
            <a:xfrm>
              <a:off x="6508751"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d</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5" name="Rectangle 118"/>
            <p:cNvSpPr>
              <a:spLocks noChangeArrowheads="1"/>
            </p:cNvSpPr>
            <p:nvPr/>
          </p:nvSpPr>
          <p:spPr bwMode="auto">
            <a:xfrm>
              <a:off x="6508751"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6" name="Rectangle 120"/>
            <p:cNvSpPr>
              <a:spLocks noChangeArrowheads="1"/>
            </p:cNvSpPr>
            <p:nvPr/>
          </p:nvSpPr>
          <p:spPr bwMode="auto">
            <a:xfrm>
              <a:off x="6508751"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g</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7" name="Rectangle 121"/>
            <p:cNvSpPr>
              <a:spLocks noChangeArrowheads="1"/>
            </p:cNvSpPr>
            <p:nvPr/>
          </p:nvSpPr>
          <p:spPr bwMode="auto">
            <a:xfrm>
              <a:off x="6508751"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8" name="Rectangle 123"/>
            <p:cNvSpPr>
              <a:spLocks noChangeArrowheads="1"/>
            </p:cNvSpPr>
            <p:nvPr/>
          </p:nvSpPr>
          <p:spPr bwMode="auto">
            <a:xfrm>
              <a:off x="6508751"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j</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9" name="Rectangle 124"/>
            <p:cNvSpPr>
              <a:spLocks noChangeArrowheads="1"/>
            </p:cNvSpPr>
            <p:nvPr/>
          </p:nvSpPr>
          <p:spPr bwMode="auto">
            <a:xfrm>
              <a:off x="6508751"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0" name="Rectangle 126"/>
            <p:cNvSpPr>
              <a:spLocks noChangeArrowheads="1"/>
            </p:cNvSpPr>
            <p:nvPr/>
          </p:nvSpPr>
          <p:spPr bwMode="auto">
            <a:xfrm>
              <a:off x="6884988" y="3733801"/>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a:latin typeface="Huawei Sans" panose="020C0503030203020204" pitchFamily="34" charset="0"/>
                  <a:ea typeface="方正兰亭黑简体" panose="02000000000000000000" pitchFamily="2" charset="-122"/>
                  <a:sym typeface="Huawei Sans" panose="020C0503030203020204" pitchFamily="34" charset="0"/>
                </a:rPr>
                <a:t>b</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1" name="Rectangle 127"/>
            <p:cNvSpPr>
              <a:spLocks noChangeArrowheads="1"/>
            </p:cNvSpPr>
            <p:nvPr/>
          </p:nvSpPr>
          <p:spPr bwMode="auto">
            <a:xfrm>
              <a:off x="6884988" y="3733801"/>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2" name="Rectangle 129"/>
            <p:cNvSpPr>
              <a:spLocks noChangeArrowheads="1"/>
            </p:cNvSpPr>
            <p:nvPr/>
          </p:nvSpPr>
          <p:spPr bwMode="auto">
            <a:xfrm>
              <a:off x="6884988" y="3981451"/>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m</a:t>
              </a:r>
              <a:endParaRPr lang="zh-CN" altLang="en-US" sz="12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3" name="Rectangle 130"/>
            <p:cNvSpPr>
              <a:spLocks noChangeArrowheads="1"/>
            </p:cNvSpPr>
            <p:nvPr/>
          </p:nvSpPr>
          <p:spPr bwMode="auto">
            <a:xfrm>
              <a:off x="6884988" y="3981451"/>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4" name="Rectangle 132"/>
            <p:cNvSpPr>
              <a:spLocks noChangeArrowheads="1"/>
            </p:cNvSpPr>
            <p:nvPr/>
          </p:nvSpPr>
          <p:spPr bwMode="auto">
            <a:xfrm>
              <a:off x="6884988" y="4227514"/>
              <a:ext cx="298450"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5" name="Rectangle 133"/>
            <p:cNvSpPr>
              <a:spLocks noChangeArrowheads="1"/>
            </p:cNvSpPr>
            <p:nvPr/>
          </p:nvSpPr>
          <p:spPr bwMode="auto">
            <a:xfrm>
              <a:off x="6884988" y="4227514"/>
              <a:ext cx="298450"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6" name="Rectangle 135"/>
            <p:cNvSpPr>
              <a:spLocks noChangeArrowheads="1"/>
            </p:cNvSpPr>
            <p:nvPr/>
          </p:nvSpPr>
          <p:spPr bwMode="auto">
            <a:xfrm>
              <a:off x="6884988" y="4473576"/>
              <a:ext cx="298450"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k</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7" name="Rectangle 136"/>
            <p:cNvSpPr>
              <a:spLocks noChangeArrowheads="1"/>
            </p:cNvSpPr>
            <p:nvPr/>
          </p:nvSpPr>
          <p:spPr bwMode="auto">
            <a:xfrm>
              <a:off x="6884988" y="4473576"/>
              <a:ext cx="298450"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8" name="Rectangle 138"/>
            <p:cNvSpPr>
              <a:spLocks noChangeArrowheads="1"/>
            </p:cNvSpPr>
            <p:nvPr/>
          </p:nvSpPr>
          <p:spPr bwMode="auto">
            <a:xfrm>
              <a:off x="7259638" y="3733801"/>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c</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9" name="Rectangle 139"/>
            <p:cNvSpPr>
              <a:spLocks noChangeArrowheads="1"/>
            </p:cNvSpPr>
            <p:nvPr/>
          </p:nvSpPr>
          <p:spPr bwMode="auto">
            <a:xfrm>
              <a:off x="7259638" y="3733801"/>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0" name="Rectangle 141"/>
            <p:cNvSpPr>
              <a:spLocks noChangeArrowheads="1"/>
            </p:cNvSpPr>
            <p:nvPr/>
          </p:nvSpPr>
          <p:spPr bwMode="auto">
            <a:xfrm>
              <a:off x="7259638" y="3981451"/>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f</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1" name="Rectangle 142"/>
            <p:cNvSpPr>
              <a:spLocks noChangeArrowheads="1"/>
            </p:cNvSpPr>
            <p:nvPr/>
          </p:nvSpPr>
          <p:spPr bwMode="auto">
            <a:xfrm>
              <a:off x="7259638" y="3981451"/>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2" name="Rectangle 144"/>
            <p:cNvSpPr>
              <a:spLocks noChangeArrowheads="1"/>
            </p:cNvSpPr>
            <p:nvPr/>
          </p:nvSpPr>
          <p:spPr bwMode="auto">
            <a:xfrm>
              <a:off x="7259638" y="4227514"/>
              <a:ext cx="300038" cy="207962"/>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n</a:t>
              </a:r>
              <a:endParaRPr lang="zh-CN" altLang="en-US" sz="12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3" name="Rectangle 145"/>
            <p:cNvSpPr>
              <a:spLocks noChangeArrowheads="1"/>
            </p:cNvSpPr>
            <p:nvPr/>
          </p:nvSpPr>
          <p:spPr bwMode="auto">
            <a:xfrm>
              <a:off x="7259638" y="4227514"/>
              <a:ext cx="300038" cy="207962"/>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4" name="Rectangle 147"/>
            <p:cNvSpPr>
              <a:spLocks noChangeArrowheads="1"/>
            </p:cNvSpPr>
            <p:nvPr/>
          </p:nvSpPr>
          <p:spPr bwMode="auto">
            <a:xfrm>
              <a:off x="7259638" y="4473576"/>
              <a:ext cx="300038" cy="206375"/>
            </a:xfrm>
            <a:prstGeom prst="rect">
              <a:avLst/>
            </a:prstGeom>
            <a:solidFill>
              <a:srgbClr val="9CC3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r>
                <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rPr>
                <a:t>l</a:t>
              </a:r>
              <a:endParaRPr lang="zh-CN" alt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5" name="Rectangle 148"/>
            <p:cNvSpPr>
              <a:spLocks noChangeArrowheads="1"/>
            </p:cNvSpPr>
            <p:nvPr/>
          </p:nvSpPr>
          <p:spPr bwMode="auto">
            <a:xfrm>
              <a:off x="7259638" y="4473576"/>
              <a:ext cx="300038" cy="206375"/>
            </a:xfrm>
            <a:prstGeom prst="rect">
              <a:avLst/>
            </a:pr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1" compatLnSpc="1">
              <a:prstTxWarp prst="textNoShape">
                <a:avLst/>
              </a:prstTxWarp>
            </a:bodyPr>
            <a:lstStyle/>
            <a:p>
              <a:endParaRPr lang="zh-CN" altLang="en-US" sz="120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745153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HyperSnap Principles:</a:t>
            </a:r>
            <a:r>
              <a:rPr lang="en-US" sz="3600" dirty="0" smtClean="0">
                <a:sym typeface="Huawei Sans" panose="020C0503030203020204" pitchFamily="34" charset="0"/>
              </a:rPr>
              <a:t> Zero Performance Loss</a:t>
            </a:r>
            <a:endParaRPr lang="en-US" altLang="zh-CN" dirty="0">
              <a:sym typeface="Huawei Sans" panose="020C0503030203020204" pitchFamily="34" charset="0"/>
            </a:endParaRPr>
          </a:p>
        </p:txBody>
      </p:sp>
      <p:grpSp>
        <p:nvGrpSpPr>
          <p:cNvPr id="115" name="组合 114"/>
          <p:cNvGrpSpPr/>
          <p:nvPr/>
        </p:nvGrpSpPr>
        <p:grpSpPr>
          <a:xfrm>
            <a:off x="816713" y="1163643"/>
            <a:ext cx="7388918" cy="4824536"/>
            <a:chOff x="2411299" y="1165855"/>
            <a:chExt cx="7388918" cy="4824536"/>
          </a:xfrm>
        </p:grpSpPr>
        <p:sp>
          <p:nvSpPr>
            <p:cNvPr id="7" name="矩形 6"/>
            <p:cNvSpPr/>
            <p:nvPr/>
          </p:nvSpPr>
          <p:spPr bwMode="auto">
            <a:xfrm>
              <a:off x="3709714" y="4982015"/>
              <a:ext cx="4157479" cy="452592"/>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 name="直接连接符 7"/>
            <p:cNvCxnSpPr/>
            <p:nvPr/>
          </p:nvCxnSpPr>
          <p:spPr bwMode="auto">
            <a:xfrm>
              <a:off x="4169520" y="4975729"/>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连接符 8"/>
            <p:cNvCxnSpPr/>
            <p:nvPr/>
          </p:nvCxnSpPr>
          <p:spPr bwMode="auto">
            <a:xfrm>
              <a:off x="4637856" y="4990393"/>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5106179"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5578758"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6049253" y="4984107"/>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6511188" y="4979916"/>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6970997" y="4986202"/>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7"/>
            <p:cNvSpPr txBox="1"/>
            <p:nvPr/>
          </p:nvSpPr>
          <p:spPr>
            <a:xfrm>
              <a:off x="3858195" y="5061248"/>
              <a:ext cx="217835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      B       C         D        E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TextBox 44"/>
            <p:cNvSpPr txBox="1"/>
            <p:nvPr/>
          </p:nvSpPr>
          <p:spPr>
            <a:xfrm>
              <a:off x="3800001" y="4370945"/>
              <a:ext cx="86870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L0-&gt;P0</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Box 61"/>
            <p:cNvSpPr txBox="1"/>
            <p:nvPr/>
          </p:nvSpPr>
          <p:spPr>
            <a:xfrm>
              <a:off x="2411299" y="1165855"/>
              <a:ext cx="2808255" cy="2473932"/>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Data requested to be written to L2 of the source LUN is written to P5.</a:t>
              </a:r>
            </a:p>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Data requested to be written to L2 of the source LUN is again written to P7.</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400" fontAlgn="ct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TextBox 66"/>
            <p:cNvSpPr txBox="1"/>
            <p:nvPr/>
          </p:nvSpPr>
          <p:spPr>
            <a:xfrm>
              <a:off x="3328838" y="5726691"/>
              <a:ext cx="1529215" cy="263700"/>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SSD</a:t>
              </a: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storage space</a:t>
              </a:r>
              <a:endParaRPr lang="en-US" altLang="zh-CN"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矩形 18"/>
            <p:cNvSpPr/>
            <p:nvPr/>
          </p:nvSpPr>
          <p:spPr bwMode="auto">
            <a:xfrm>
              <a:off x="3050436" y="2278627"/>
              <a:ext cx="1754713" cy="281192"/>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LUN Mapping Table</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矩形 19"/>
            <p:cNvSpPr/>
            <p:nvPr/>
          </p:nvSpPr>
          <p:spPr bwMode="auto">
            <a:xfrm>
              <a:off x="5239223" y="2278627"/>
              <a:ext cx="1868702" cy="286188"/>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Snap Mapping Table</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椭圆 20"/>
            <p:cNvSpPr/>
            <p:nvPr/>
          </p:nvSpPr>
          <p:spPr bwMode="auto">
            <a:xfrm>
              <a:off x="3917358"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椭圆 21"/>
            <p:cNvSpPr/>
            <p:nvPr/>
          </p:nvSpPr>
          <p:spPr bwMode="auto">
            <a:xfrm>
              <a:off x="4622645"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TextBox 40"/>
            <p:cNvSpPr txBox="1"/>
            <p:nvPr/>
          </p:nvSpPr>
          <p:spPr>
            <a:xfrm>
              <a:off x="4503907" y="4378908"/>
              <a:ext cx="728614"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L1-&gt;P1</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椭圆 23"/>
            <p:cNvSpPr/>
            <p:nvPr/>
          </p:nvSpPr>
          <p:spPr bwMode="auto">
            <a:xfrm>
              <a:off x="6070338"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TextBox 46"/>
            <p:cNvSpPr txBox="1"/>
            <p:nvPr/>
          </p:nvSpPr>
          <p:spPr>
            <a:xfrm>
              <a:off x="5943985" y="4325642"/>
              <a:ext cx="754992"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L3-&gt;P3</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椭圆 25"/>
            <p:cNvSpPr/>
            <p:nvPr/>
          </p:nvSpPr>
          <p:spPr bwMode="auto">
            <a:xfrm>
              <a:off x="6775625"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TextBox 47"/>
            <p:cNvSpPr txBox="1"/>
            <p:nvPr/>
          </p:nvSpPr>
          <p:spPr>
            <a:xfrm>
              <a:off x="6666643" y="4314852"/>
              <a:ext cx="76018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L4-&gt;P4</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椭圆 27"/>
            <p:cNvSpPr/>
            <p:nvPr/>
          </p:nvSpPr>
          <p:spPr bwMode="auto">
            <a:xfrm>
              <a:off x="7480911" y="3824779"/>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TextBox 50"/>
            <p:cNvSpPr txBox="1"/>
            <p:nvPr/>
          </p:nvSpPr>
          <p:spPr>
            <a:xfrm>
              <a:off x="7378158" y="4289759"/>
              <a:ext cx="87095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L2-&gt;P5</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0" name="直接连接符 29"/>
            <p:cNvCxnSpPr>
              <a:stCxn id="19" idx="2"/>
              <a:endCxn id="21" idx="0"/>
            </p:cNvCxnSpPr>
            <p:nvPr/>
          </p:nvCxnSpPr>
          <p:spPr bwMode="auto">
            <a:xfrm>
              <a:off x="3927793" y="2559819"/>
              <a:ext cx="224973"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a:stCxn id="19" idx="2"/>
              <a:endCxn id="22" idx="0"/>
            </p:cNvCxnSpPr>
            <p:nvPr/>
          </p:nvCxnSpPr>
          <p:spPr bwMode="auto">
            <a:xfrm>
              <a:off x="3927793" y="2559819"/>
              <a:ext cx="930260"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a:stCxn id="19" idx="2"/>
              <a:endCxn id="24" idx="0"/>
            </p:cNvCxnSpPr>
            <p:nvPr/>
          </p:nvCxnSpPr>
          <p:spPr bwMode="auto">
            <a:xfrm>
              <a:off x="3927793" y="2559819"/>
              <a:ext cx="2377953"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a:stCxn id="19" idx="2"/>
              <a:endCxn id="28" idx="0"/>
            </p:cNvCxnSpPr>
            <p:nvPr/>
          </p:nvCxnSpPr>
          <p:spPr bwMode="auto">
            <a:xfrm>
              <a:off x="3927793" y="2559819"/>
              <a:ext cx="3788526" cy="1264960"/>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椭圆 33"/>
            <p:cNvSpPr/>
            <p:nvPr/>
          </p:nvSpPr>
          <p:spPr bwMode="auto">
            <a:xfrm>
              <a:off x="5315246" y="3824779"/>
              <a:ext cx="470815" cy="467432"/>
            </a:xfrm>
            <a:prstGeom prst="ellips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TextBox 46"/>
            <p:cNvSpPr txBox="1"/>
            <p:nvPr/>
          </p:nvSpPr>
          <p:spPr>
            <a:xfrm>
              <a:off x="5253256" y="4352356"/>
              <a:ext cx="755093"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L2-&gt;P2</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6" name="直接连接符 35"/>
            <p:cNvCxnSpPr>
              <a:stCxn id="19" idx="2"/>
              <a:endCxn id="26" idx="0"/>
            </p:cNvCxnSpPr>
            <p:nvPr/>
          </p:nvCxnSpPr>
          <p:spPr bwMode="auto">
            <a:xfrm>
              <a:off x="3927793" y="2559819"/>
              <a:ext cx="3083240"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a:stCxn id="20" idx="2"/>
              <a:endCxn id="22" idx="0"/>
            </p:cNvCxnSpPr>
            <p:nvPr/>
          </p:nvCxnSpPr>
          <p:spPr bwMode="auto">
            <a:xfrm flipH="1">
              <a:off x="4858053" y="2564815"/>
              <a:ext cx="1315521"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a:stCxn id="20" idx="2"/>
              <a:endCxn id="34" idx="0"/>
            </p:cNvCxnSpPr>
            <p:nvPr/>
          </p:nvCxnSpPr>
          <p:spPr bwMode="auto">
            <a:xfrm flipH="1">
              <a:off x="5550654" y="2564815"/>
              <a:ext cx="622920"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a:stCxn id="20" idx="2"/>
              <a:endCxn id="24" idx="0"/>
            </p:cNvCxnSpPr>
            <p:nvPr/>
          </p:nvCxnSpPr>
          <p:spPr bwMode="auto">
            <a:xfrm>
              <a:off x="6173574" y="2564815"/>
              <a:ext cx="132172"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a:stCxn id="20" idx="2"/>
              <a:endCxn id="26" idx="0"/>
            </p:cNvCxnSpPr>
            <p:nvPr/>
          </p:nvCxnSpPr>
          <p:spPr bwMode="auto">
            <a:xfrm>
              <a:off x="6173574" y="2564815"/>
              <a:ext cx="837459"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下箭头 40"/>
            <p:cNvSpPr/>
            <p:nvPr/>
          </p:nvSpPr>
          <p:spPr bwMode="auto">
            <a:xfrm>
              <a:off x="3792844" y="2002431"/>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5398982" y="1374338"/>
              <a:ext cx="1979176" cy="257941"/>
            </a:xfrm>
            <a:prstGeom prst="rect">
              <a:avLst/>
            </a:prstGeom>
          </p:spPr>
          <p:txBody>
            <a:bodyPr wrap="square" lIns="72567" tIns="36283" rIns="72567" bIns="36283">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Data requested to be written to L0 of snapshot 1 is written to P6.</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下箭头 42"/>
            <p:cNvSpPr/>
            <p:nvPr/>
          </p:nvSpPr>
          <p:spPr bwMode="auto">
            <a:xfrm>
              <a:off x="5945824" y="2002431"/>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椭圆 43"/>
            <p:cNvSpPr/>
            <p:nvPr/>
          </p:nvSpPr>
          <p:spPr bwMode="auto">
            <a:xfrm>
              <a:off x="3212072" y="3824779"/>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Box 50"/>
            <p:cNvSpPr txBox="1"/>
            <p:nvPr/>
          </p:nvSpPr>
          <p:spPr>
            <a:xfrm>
              <a:off x="3061208" y="4386011"/>
              <a:ext cx="965129"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L0-&gt;P6</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6" name="直接连接符 45"/>
            <p:cNvCxnSpPr>
              <a:stCxn id="20" idx="2"/>
              <a:endCxn id="44" idx="0"/>
            </p:cNvCxnSpPr>
            <p:nvPr/>
          </p:nvCxnSpPr>
          <p:spPr bwMode="auto">
            <a:xfrm flipH="1">
              <a:off x="3447480" y="2564815"/>
              <a:ext cx="2726094" cy="1259964"/>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18"/>
            <p:cNvSpPr txBox="1"/>
            <p:nvPr/>
          </p:nvSpPr>
          <p:spPr>
            <a:xfrm>
              <a:off x="3733717" y="5456731"/>
              <a:ext cx="466205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P0       P1      P2      P3       P4       P5     P6      P7      P8</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下箭头 48"/>
            <p:cNvSpPr/>
            <p:nvPr/>
          </p:nvSpPr>
          <p:spPr bwMode="auto">
            <a:xfrm>
              <a:off x="6274597"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0" name="直接连接符 49"/>
            <p:cNvCxnSpPr>
              <a:stCxn id="20" idx="2"/>
              <a:endCxn id="21" idx="0"/>
            </p:cNvCxnSpPr>
            <p:nvPr/>
          </p:nvCxnSpPr>
          <p:spPr bwMode="auto">
            <a:xfrm flipH="1">
              <a:off x="4152766" y="2564815"/>
              <a:ext cx="2020808" cy="1259964"/>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a:stCxn id="19" idx="2"/>
              <a:endCxn id="34" idx="0"/>
            </p:cNvCxnSpPr>
            <p:nvPr/>
          </p:nvCxnSpPr>
          <p:spPr bwMode="auto">
            <a:xfrm>
              <a:off x="3927793" y="2559819"/>
              <a:ext cx="1622861" cy="1264960"/>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17"/>
            <p:cNvSpPr txBox="1"/>
            <p:nvPr/>
          </p:nvSpPr>
          <p:spPr>
            <a:xfrm>
              <a:off x="6593351" y="5046822"/>
              <a:ext cx="46217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dirty="0" smtClean="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G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TextBox 17"/>
            <p:cNvSpPr txBox="1"/>
            <p:nvPr/>
          </p:nvSpPr>
          <p:spPr>
            <a:xfrm>
              <a:off x="6147907" y="5046822"/>
              <a:ext cx="35081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dirty="0" smtClean="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F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下箭头 53"/>
            <p:cNvSpPr/>
            <p:nvPr/>
          </p:nvSpPr>
          <p:spPr bwMode="auto">
            <a:xfrm>
              <a:off x="6720041"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bwMode="auto">
            <a:xfrm>
              <a:off x="7541998" y="2278627"/>
              <a:ext cx="1896395" cy="321963"/>
            </a:xfrm>
            <a:prstGeom prst="rect">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ctr"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algn="ctr" defTabSz="725668" fontAlgn="ctr">
                <a:buClr>
                  <a:srgbClr val="CC9900"/>
                </a:buClr>
              </a:pP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Snap Mapping Table</a:t>
              </a: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9" name="直接连接符 58"/>
            <p:cNvCxnSpPr>
              <a:stCxn id="58" idx="2"/>
              <a:endCxn id="21" idx="0"/>
            </p:cNvCxnSpPr>
            <p:nvPr/>
          </p:nvCxnSpPr>
          <p:spPr bwMode="auto">
            <a:xfrm flipH="1">
              <a:off x="4152766" y="2600590"/>
              <a:ext cx="4337430"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0" name="直接连接符 59"/>
            <p:cNvCxnSpPr>
              <a:stCxn id="58" idx="2"/>
              <a:endCxn id="22" idx="0"/>
            </p:cNvCxnSpPr>
            <p:nvPr/>
          </p:nvCxnSpPr>
          <p:spPr bwMode="auto">
            <a:xfrm flipH="1">
              <a:off x="4858053" y="2600590"/>
              <a:ext cx="3632143"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1" name="直接连接符 60"/>
            <p:cNvCxnSpPr>
              <a:stCxn id="58" idx="2"/>
              <a:endCxn id="24" idx="0"/>
            </p:cNvCxnSpPr>
            <p:nvPr/>
          </p:nvCxnSpPr>
          <p:spPr bwMode="auto">
            <a:xfrm flipH="1">
              <a:off x="6305746" y="2600590"/>
              <a:ext cx="2184450"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2" name="直接连接符 61"/>
            <p:cNvCxnSpPr>
              <a:stCxn id="58" idx="2"/>
              <a:endCxn id="26" idx="0"/>
            </p:cNvCxnSpPr>
            <p:nvPr/>
          </p:nvCxnSpPr>
          <p:spPr bwMode="auto">
            <a:xfrm flipH="1">
              <a:off x="7011033" y="2600590"/>
              <a:ext cx="1479163" cy="1224189"/>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63" name="直接连接符 62"/>
            <p:cNvCxnSpPr>
              <a:stCxn id="58" idx="2"/>
              <a:endCxn id="70" idx="0"/>
            </p:cNvCxnSpPr>
            <p:nvPr/>
          </p:nvCxnSpPr>
          <p:spPr bwMode="auto">
            <a:xfrm flipH="1">
              <a:off x="8458726" y="2600590"/>
              <a:ext cx="31470" cy="1232152"/>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
          <p:nvSpPr>
            <p:cNvPr id="65" name="TextBox 17"/>
            <p:cNvSpPr txBox="1"/>
            <p:nvPr/>
          </p:nvSpPr>
          <p:spPr>
            <a:xfrm>
              <a:off x="7033818" y="5046822"/>
              <a:ext cx="350810"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dirty="0" smtClean="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H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7465566" y="1369597"/>
              <a:ext cx="2334651" cy="578842"/>
            </a:xfrm>
            <a:prstGeom prst="rect">
              <a:avLst/>
            </a:prstGeom>
          </p:spPr>
          <p:txBody>
            <a:bodyPr wrap="square" lIns="72567" tIns="36283" rIns="72567" bIns="36283">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Data requested to be written to L2 of snapshot 2 is written to P8.</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下箭头 67"/>
            <p:cNvSpPr/>
            <p:nvPr/>
          </p:nvSpPr>
          <p:spPr bwMode="auto">
            <a:xfrm>
              <a:off x="8336855" y="2002431"/>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下箭头 68"/>
            <p:cNvSpPr/>
            <p:nvPr/>
          </p:nvSpPr>
          <p:spPr bwMode="auto">
            <a:xfrm>
              <a:off x="7177235"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椭圆 69"/>
            <p:cNvSpPr/>
            <p:nvPr/>
          </p:nvSpPr>
          <p:spPr bwMode="auto">
            <a:xfrm>
              <a:off x="8223318" y="3832742"/>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TextBox 50"/>
            <p:cNvSpPr txBox="1"/>
            <p:nvPr/>
          </p:nvSpPr>
          <p:spPr>
            <a:xfrm>
              <a:off x="8127192" y="4281796"/>
              <a:ext cx="821413"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L2-&gt;P7</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2" name="直接连接符 71"/>
            <p:cNvCxnSpPr>
              <a:stCxn id="19" idx="2"/>
              <a:endCxn id="70" idx="0"/>
            </p:cNvCxnSpPr>
            <p:nvPr/>
          </p:nvCxnSpPr>
          <p:spPr bwMode="auto">
            <a:xfrm>
              <a:off x="3927793" y="2559819"/>
              <a:ext cx="4530933" cy="1272923"/>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17"/>
            <p:cNvSpPr txBox="1"/>
            <p:nvPr/>
          </p:nvSpPr>
          <p:spPr>
            <a:xfrm>
              <a:off x="7553502" y="5046822"/>
              <a:ext cx="462171"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b="1" dirty="0" smtClean="0">
                  <a:solidFill>
                    <a:srgbClr val="FF0000"/>
                  </a:solidFill>
                  <a:latin typeface="Huawei Sans" panose="020C0503030203020204" pitchFamily="34" charset="0"/>
                  <a:ea typeface="方正兰亭黑简体" panose="02000000000000000000" pitchFamily="2" charset="-122"/>
                  <a:sym typeface="Huawei Sans" panose="020C0503030203020204" pitchFamily="34" charset="0"/>
                </a:rPr>
                <a:t>I      </a:t>
              </a:r>
              <a:endParaRPr lang="en-US" altLang="zh-CN" sz="1200" b="1"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4" name="直接连接符 73"/>
            <p:cNvCxnSpPr/>
            <p:nvPr/>
          </p:nvCxnSpPr>
          <p:spPr bwMode="auto">
            <a:xfrm>
              <a:off x="7421748" y="4967590"/>
              <a:ext cx="1" cy="452592"/>
            </a:xfrm>
            <a:prstGeom prst="line">
              <a:avLst/>
            </a:prstGeom>
            <a:noFill/>
            <a:ln w="2540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下箭头 74"/>
            <p:cNvSpPr/>
            <p:nvPr/>
          </p:nvSpPr>
          <p:spPr bwMode="auto">
            <a:xfrm>
              <a:off x="7622679" y="4553675"/>
              <a:ext cx="58912" cy="305342"/>
            </a:xfrm>
            <a:prstGeom prst="downArrow">
              <a:avLst/>
            </a:pr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725668" fontAlgn="ctr">
                <a:buClr>
                  <a:srgbClr val="CC9900"/>
                </a:buClr>
                <a:buFont typeface="Wingdings" pitchFamily="2" charset="2"/>
                <a:buChar char="n"/>
              </a:pPr>
              <a:endParaRPr lang="en-US" altLang="zh-CN"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椭圆 75"/>
            <p:cNvSpPr/>
            <p:nvPr/>
          </p:nvSpPr>
          <p:spPr bwMode="auto">
            <a:xfrm>
              <a:off x="8967578" y="3832742"/>
              <a:ext cx="470815" cy="467432"/>
            </a:xfrm>
            <a:prstGeom prst="ellips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67" tIns="36283" rIns="72567" bIns="36283"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buClr>
                  <a:srgbClr val="CC9900"/>
                </a:buClr>
              </a:pPr>
              <a:endParaRPr lang="en-US" altLang="zh-CN" sz="120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TextBox 50"/>
            <p:cNvSpPr txBox="1"/>
            <p:nvPr/>
          </p:nvSpPr>
          <p:spPr>
            <a:xfrm>
              <a:off x="8893515" y="4268993"/>
              <a:ext cx="818007" cy="257941"/>
            </a:xfrm>
            <a:prstGeom prst="rect">
              <a:avLst/>
            </a:prstGeom>
            <a:noFill/>
          </p:spPr>
          <p:txBody>
            <a:bodyPr wrap="square" lIns="72567" tIns="36283" rIns="72567" bIns="36283" rtlCol="0">
              <a:noAutofit/>
            </a:bodyPr>
            <a:lstStyle>
              <a:defPPr>
                <a:defRPr lang="zh-CN"/>
              </a:defPPr>
              <a:lvl1pPr algn="l" rtl="0" fontAlgn="base">
                <a:spcBef>
                  <a:spcPct val="0"/>
                </a:spcBef>
                <a:spcAft>
                  <a:spcPct val="0"/>
                </a:spcAft>
                <a:defRPr kern="1200">
                  <a:solidFill>
                    <a:schemeClr val="tx1"/>
                  </a:solidFill>
                  <a:latin typeface="Arial" pitchFamily="34" charset="0"/>
                  <a:ea typeface="宋体" charset="-122"/>
                  <a:cs typeface="+mn-cs"/>
                </a:defRPr>
              </a:lvl1pPr>
              <a:lvl2pPr marL="457200" algn="l" rtl="0" fontAlgn="base">
                <a:spcBef>
                  <a:spcPct val="0"/>
                </a:spcBef>
                <a:spcAft>
                  <a:spcPct val="0"/>
                </a:spcAft>
                <a:defRPr kern="1200">
                  <a:solidFill>
                    <a:schemeClr val="tx1"/>
                  </a:solidFill>
                  <a:latin typeface="Arial" pitchFamily="34" charset="0"/>
                  <a:ea typeface="宋体" charset="-122"/>
                  <a:cs typeface="+mn-cs"/>
                </a:defRPr>
              </a:lvl2pPr>
              <a:lvl3pPr marL="914400" algn="l" rtl="0" fontAlgn="base">
                <a:spcBef>
                  <a:spcPct val="0"/>
                </a:spcBef>
                <a:spcAft>
                  <a:spcPct val="0"/>
                </a:spcAft>
                <a:defRPr kern="1200">
                  <a:solidFill>
                    <a:schemeClr val="tx1"/>
                  </a:solidFill>
                  <a:latin typeface="Arial" pitchFamily="34" charset="0"/>
                  <a:ea typeface="宋体" charset="-122"/>
                  <a:cs typeface="+mn-cs"/>
                </a:defRPr>
              </a:lvl3pPr>
              <a:lvl4pPr marL="1371600" algn="l" rtl="0" fontAlgn="base">
                <a:spcBef>
                  <a:spcPct val="0"/>
                </a:spcBef>
                <a:spcAft>
                  <a:spcPct val="0"/>
                </a:spcAft>
                <a:defRPr kern="1200">
                  <a:solidFill>
                    <a:schemeClr val="tx1"/>
                  </a:solidFill>
                  <a:latin typeface="Arial" pitchFamily="34" charset="0"/>
                  <a:ea typeface="宋体" charset="-122"/>
                  <a:cs typeface="+mn-cs"/>
                </a:defRPr>
              </a:lvl4pPr>
              <a:lvl5pPr marL="1828800" algn="l" rtl="0" fontAlgn="base">
                <a:spcBef>
                  <a:spcPct val="0"/>
                </a:spcBef>
                <a:spcAft>
                  <a:spcPct val="0"/>
                </a:spcAft>
                <a:defRPr kern="1200">
                  <a:solidFill>
                    <a:schemeClr val="tx1"/>
                  </a:solidFill>
                  <a:latin typeface="Arial" pitchFamily="34" charset="0"/>
                  <a:ea typeface="宋体" charset="-122"/>
                  <a:cs typeface="+mn-cs"/>
                </a:defRPr>
              </a:lvl5pPr>
              <a:lvl6pPr marL="2286000" algn="l" defTabSz="914400" rtl="0" eaLnBrk="1" latinLnBrk="0" hangingPunct="1">
                <a:defRPr kern="1200">
                  <a:solidFill>
                    <a:schemeClr val="tx1"/>
                  </a:solidFill>
                  <a:latin typeface="Arial" pitchFamily="34" charset="0"/>
                  <a:ea typeface="宋体" charset="-122"/>
                  <a:cs typeface="+mn-cs"/>
                </a:defRPr>
              </a:lvl6pPr>
              <a:lvl7pPr marL="2743200" algn="l" defTabSz="914400" rtl="0" eaLnBrk="1" latinLnBrk="0" hangingPunct="1">
                <a:defRPr kern="1200">
                  <a:solidFill>
                    <a:schemeClr val="tx1"/>
                  </a:solidFill>
                  <a:latin typeface="Arial" pitchFamily="34" charset="0"/>
                  <a:ea typeface="宋体" charset="-122"/>
                  <a:cs typeface="+mn-cs"/>
                </a:defRPr>
              </a:lvl7pPr>
              <a:lvl8pPr marL="3200400" algn="l" defTabSz="914400" rtl="0" eaLnBrk="1" latinLnBrk="0" hangingPunct="1">
                <a:defRPr kern="1200">
                  <a:solidFill>
                    <a:schemeClr val="tx1"/>
                  </a:solidFill>
                  <a:latin typeface="Arial" pitchFamily="34" charset="0"/>
                  <a:ea typeface="宋体" charset="-122"/>
                  <a:cs typeface="+mn-cs"/>
                </a:defRPr>
              </a:lvl8pPr>
              <a:lvl9pPr marL="3657600" algn="l" defTabSz="914400" rtl="0" eaLnBrk="1" latinLnBrk="0" hangingPunct="1">
                <a:defRPr kern="1200">
                  <a:solidFill>
                    <a:schemeClr val="tx1"/>
                  </a:solidFill>
                  <a:latin typeface="Arial" pitchFamily="34" charset="0"/>
                  <a:ea typeface="宋体" charset="-122"/>
                  <a:cs typeface="+mn-cs"/>
                </a:defRPr>
              </a:lvl9pPr>
            </a:lstStyle>
            <a:p>
              <a:pPr defTabSz="914400" fontAlgn="ctr"/>
              <a:r>
                <a:rPr lang="en-US" sz="12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L2-&gt;P8</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8" name="直接连接符 77"/>
            <p:cNvCxnSpPr>
              <a:stCxn id="58" idx="2"/>
              <a:endCxn id="76" idx="0"/>
            </p:cNvCxnSpPr>
            <p:nvPr/>
          </p:nvCxnSpPr>
          <p:spPr bwMode="auto">
            <a:xfrm>
              <a:off x="8490196" y="2600590"/>
              <a:ext cx="712790" cy="1232152"/>
            </a:xfrm>
            <a:prstGeom prst="line">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6" name="矩形 115"/>
          <p:cNvSpPr/>
          <p:nvPr/>
        </p:nvSpPr>
        <p:spPr>
          <a:xfrm>
            <a:off x="8270269" y="1753622"/>
            <a:ext cx="3197054" cy="3114923"/>
          </a:xfrm>
          <a:prstGeom prst="rect">
            <a:avLst/>
          </a:prstGeom>
        </p:spPr>
        <p:txBody>
          <a:bodyPr wrap="square">
            <a:noAutofit/>
          </a:bodyPr>
          <a:lstStyle/>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Data requested to be written to L2 of the source LUN is written to a new space P5. The original space P2 is referenced by the snapshot.</a:t>
            </a:r>
            <a:endParaRPr lang="en-US" altLang="zh-CN"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Data requested to be written to L0 of snapshot 1 is written to </a:t>
            </a:r>
            <a:r>
              <a:rPr lang="en-US" sz="1400" dirty="0">
                <a:latin typeface="Huawei Sans" panose="020C0503030203020204" pitchFamily="34" charset="0"/>
                <a:ea typeface="方正兰亭黑简体" panose="02000000000000000000" pitchFamily="2" charset="-122"/>
                <a:sym typeface="Huawei Sans" panose="020C0503030203020204" pitchFamily="34" charset="0"/>
              </a:rPr>
              <a:t>a</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new space P6, bringing no additional read and write overhead.</a:t>
            </a:r>
            <a:endParaRPr lang="en-US" altLang="zh-CN"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When data is written to L2 of the source LUN again, the requested data is written to a new space P7. The original space P5 is released because it is not referenced by a snapshot.</a:t>
            </a:r>
            <a:endParaRPr lang="en-US" altLang="zh-CN" sz="14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buSzPct val="50000"/>
              <a:buFont typeface="Wingdings" panose="05000000000000000000" pitchFamily="2" charset="2"/>
              <a:buChar char="l"/>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A new snapshot 2 is created and activated.</a:t>
            </a:r>
            <a:endParaRPr lang="en-US" altLang="zh-CN" sz="16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3740399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wrap="square">
            <a:noAutofit/>
          </a:bodyPr>
          <a:lstStyle/>
          <a:p>
            <a:r>
              <a:rPr lang="en-US" dirty="0" smtClean="0">
                <a:sym typeface="Huawei Sans" panose="020C0503030203020204" pitchFamily="34" charset="0"/>
              </a:rPr>
              <a:t>HyperSnap Principles: Rollback</a:t>
            </a:r>
            <a:endParaRPr lang="en-US" dirty="0">
              <a:sym typeface="Huawei Sans" panose="020C0503030203020204" pitchFamily="34" charset="0"/>
            </a:endParaRPr>
          </a:p>
        </p:txBody>
      </p:sp>
      <p:grpSp>
        <p:nvGrpSpPr>
          <p:cNvPr id="63" name="组合 62"/>
          <p:cNvGrpSpPr/>
          <p:nvPr/>
        </p:nvGrpSpPr>
        <p:grpSpPr>
          <a:xfrm>
            <a:off x="2163043" y="1305123"/>
            <a:ext cx="7865913" cy="3856254"/>
            <a:chOff x="2163043" y="1305123"/>
            <a:chExt cx="7865913" cy="3856254"/>
          </a:xfrm>
        </p:grpSpPr>
        <p:sp>
          <p:nvSpPr>
            <p:cNvPr id="152" name="右箭头 151"/>
            <p:cNvSpPr/>
            <p:nvPr/>
          </p:nvSpPr>
          <p:spPr bwMode="auto">
            <a:xfrm>
              <a:off x="2163043" y="2666543"/>
              <a:ext cx="7416824" cy="288032"/>
            </a:xfrm>
            <a:prstGeom prst="rightArrow">
              <a:avLst>
                <a:gd name="adj1" fmla="val 39483"/>
                <a:gd name="adj2" fmla="val 44742"/>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3" name="Group 3"/>
            <p:cNvGrpSpPr>
              <a:grpSpLocks/>
            </p:cNvGrpSpPr>
            <p:nvPr/>
          </p:nvGrpSpPr>
          <p:grpSpPr bwMode="auto">
            <a:xfrm>
              <a:off x="4998264" y="1795061"/>
              <a:ext cx="504825" cy="719138"/>
              <a:chOff x="2976" y="3264"/>
              <a:chExt cx="720" cy="577"/>
            </a:xfrm>
            <a:solidFill>
              <a:srgbClr val="94DAE2"/>
            </a:solidFill>
          </p:grpSpPr>
          <p:grpSp>
            <p:nvGrpSpPr>
              <p:cNvPr id="263" name="Group 4"/>
              <p:cNvGrpSpPr>
                <a:grpSpLocks/>
              </p:cNvGrpSpPr>
              <p:nvPr/>
            </p:nvGrpSpPr>
            <p:grpSpPr bwMode="auto">
              <a:xfrm>
                <a:off x="2976" y="3616"/>
                <a:ext cx="720" cy="225"/>
                <a:chOff x="2304" y="2166"/>
                <a:chExt cx="288" cy="90"/>
              </a:xfrm>
              <a:grpFill/>
            </p:grpSpPr>
            <p:sp>
              <p:nvSpPr>
                <p:cNvPr id="279"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0"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4" name="Group 7"/>
              <p:cNvGrpSpPr>
                <a:grpSpLocks/>
              </p:cNvGrpSpPr>
              <p:nvPr/>
            </p:nvGrpSpPr>
            <p:grpSpPr bwMode="auto">
              <a:xfrm>
                <a:off x="2976" y="3552"/>
                <a:ext cx="720" cy="225"/>
                <a:chOff x="2304" y="2166"/>
                <a:chExt cx="288" cy="90"/>
              </a:xfrm>
              <a:grpFill/>
            </p:grpSpPr>
            <p:sp>
              <p:nvSpPr>
                <p:cNvPr id="277"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8"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5" name="Group 10"/>
              <p:cNvGrpSpPr>
                <a:grpSpLocks/>
              </p:cNvGrpSpPr>
              <p:nvPr/>
            </p:nvGrpSpPr>
            <p:grpSpPr bwMode="auto">
              <a:xfrm>
                <a:off x="2976" y="3489"/>
                <a:ext cx="720" cy="225"/>
                <a:chOff x="2304" y="2166"/>
                <a:chExt cx="288" cy="90"/>
              </a:xfrm>
              <a:grpFill/>
            </p:grpSpPr>
            <p:sp>
              <p:nvSpPr>
                <p:cNvPr id="275"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6"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6" name="Group 13"/>
              <p:cNvGrpSpPr>
                <a:grpSpLocks/>
              </p:cNvGrpSpPr>
              <p:nvPr/>
            </p:nvGrpSpPr>
            <p:grpSpPr bwMode="auto">
              <a:xfrm>
                <a:off x="2976" y="3419"/>
                <a:ext cx="720" cy="225"/>
                <a:chOff x="2304" y="2166"/>
                <a:chExt cx="288" cy="90"/>
              </a:xfrm>
              <a:grpFill/>
            </p:grpSpPr>
            <p:sp>
              <p:nvSpPr>
                <p:cNvPr id="273"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4"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7" name="Group 16"/>
              <p:cNvGrpSpPr>
                <a:grpSpLocks/>
              </p:cNvGrpSpPr>
              <p:nvPr/>
            </p:nvGrpSpPr>
            <p:grpSpPr bwMode="auto">
              <a:xfrm>
                <a:off x="2976" y="3349"/>
                <a:ext cx="720" cy="225"/>
                <a:chOff x="2304" y="2166"/>
                <a:chExt cx="288" cy="90"/>
              </a:xfrm>
              <a:grpFill/>
            </p:grpSpPr>
            <p:sp>
              <p:nvSpPr>
                <p:cNvPr id="271"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2"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68" name="Group 19"/>
              <p:cNvGrpSpPr>
                <a:grpSpLocks/>
              </p:cNvGrpSpPr>
              <p:nvPr/>
            </p:nvGrpSpPr>
            <p:grpSpPr bwMode="auto">
              <a:xfrm>
                <a:off x="2976" y="3264"/>
                <a:ext cx="720" cy="225"/>
                <a:chOff x="2304" y="2112"/>
                <a:chExt cx="288" cy="90"/>
              </a:xfrm>
              <a:grpFill/>
            </p:grpSpPr>
            <p:sp>
              <p:nvSpPr>
                <p:cNvPr id="269"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0"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54" name="Group 22"/>
            <p:cNvGrpSpPr>
              <a:grpSpLocks/>
            </p:cNvGrpSpPr>
            <p:nvPr/>
          </p:nvGrpSpPr>
          <p:grpSpPr bwMode="auto">
            <a:xfrm>
              <a:off x="6915571" y="1781187"/>
              <a:ext cx="504825" cy="719137"/>
              <a:chOff x="2784" y="96"/>
              <a:chExt cx="336" cy="311"/>
            </a:xfrm>
            <a:solidFill>
              <a:srgbClr val="FEEEC1"/>
            </a:solidFill>
          </p:grpSpPr>
          <p:grpSp>
            <p:nvGrpSpPr>
              <p:cNvPr id="246" name="Group 23"/>
              <p:cNvGrpSpPr>
                <a:grpSpLocks/>
              </p:cNvGrpSpPr>
              <p:nvPr/>
            </p:nvGrpSpPr>
            <p:grpSpPr bwMode="auto">
              <a:xfrm>
                <a:off x="2784" y="276"/>
                <a:ext cx="336" cy="131"/>
                <a:chOff x="2784" y="240"/>
                <a:chExt cx="336" cy="131"/>
              </a:xfrm>
              <a:grpFill/>
            </p:grpSpPr>
            <p:sp>
              <p:nvSpPr>
                <p:cNvPr id="261"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2"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7" name="Group 26"/>
              <p:cNvGrpSpPr>
                <a:grpSpLocks/>
              </p:cNvGrpSpPr>
              <p:nvPr/>
            </p:nvGrpSpPr>
            <p:grpSpPr bwMode="auto">
              <a:xfrm>
                <a:off x="2784" y="240"/>
                <a:ext cx="336" cy="131"/>
                <a:chOff x="2784" y="240"/>
                <a:chExt cx="336" cy="131"/>
              </a:xfrm>
              <a:grpFill/>
            </p:grpSpPr>
            <p:sp>
              <p:nvSpPr>
                <p:cNvPr id="259"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0"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8" name="Group 29"/>
              <p:cNvGrpSpPr>
                <a:grpSpLocks/>
              </p:cNvGrpSpPr>
              <p:nvPr/>
            </p:nvGrpSpPr>
            <p:grpSpPr bwMode="auto">
              <a:xfrm>
                <a:off x="2784" y="208"/>
                <a:ext cx="336" cy="131"/>
                <a:chOff x="2784" y="240"/>
                <a:chExt cx="336" cy="131"/>
              </a:xfrm>
              <a:grpFill/>
            </p:grpSpPr>
            <p:sp>
              <p:nvSpPr>
                <p:cNvPr id="257"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8"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49" name="Group 32"/>
              <p:cNvGrpSpPr>
                <a:grpSpLocks/>
              </p:cNvGrpSpPr>
              <p:nvPr/>
            </p:nvGrpSpPr>
            <p:grpSpPr bwMode="auto">
              <a:xfrm>
                <a:off x="2784" y="172"/>
                <a:ext cx="336" cy="131"/>
                <a:chOff x="2784" y="240"/>
                <a:chExt cx="336" cy="131"/>
              </a:xfrm>
              <a:grpFill/>
            </p:grpSpPr>
            <p:sp>
              <p:nvSpPr>
                <p:cNvPr id="255"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6"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50" name="Group 35"/>
              <p:cNvGrpSpPr>
                <a:grpSpLocks/>
              </p:cNvGrpSpPr>
              <p:nvPr/>
            </p:nvGrpSpPr>
            <p:grpSpPr bwMode="auto">
              <a:xfrm>
                <a:off x="2784" y="136"/>
                <a:ext cx="336" cy="131"/>
                <a:chOff x="2784" y="240"/>
                <a:chExt cx="336" cy="131"/>
              </a:xfrm>
              <a:grpFill/>
            </p:grpSpPr>
            <p:sp>
              <p:nvSpPr>
                <p:cNvPr id="253"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4"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51"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2"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5" name="右箭头 154"/>
            <p:cNvSpPr/>
            <p:nvPr/>
          </p:nvSpPr>
          <p:spPr bwMode="auto">
            <a:xfrm>
              <a:off x="7466964" y="2060106"/>
              <a:ext cx="1444736" cy="222848"/>
            </a:xfrm>
            <a:prstGeom prst="rightArrow">
              <a:avLst>
                <a:gd name="adj1" fmla="val 39483"/>
                <a:gd name="adj2" fmla="val 44742"/>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6" name="Group 3"/>
            <p:cNvGrpSpPr>
              <a:grpSpLocks/>
            </p:cNvGrpSpPr>
            <p:nvPr/>
          </p:nvGrpSpPr>
          <p:grpSpPr bwMode="auto">
            <a:xfrm>
              <a:off x="8915154" y="1785676"/>
              <a:ext cx="504825" cy="719138"/>
              <a:chOff x="2976" y="3264"/>
              <a:chExt cx="720" cy="577"/>
            </a:xfrm>
            <a:solidFill>
              <a:srgbClr val="94DAE2"/>
            </a:solidFill>
          </p:grpSpPr>
          <p:grpSp>
            <p:nvGrpSpPr>
              <p:cNvPr id="228" name="Group 4"/>
              <p:cNvGrpSpPr>
                <a:grpSpLocks/>
              </p:cNvGrpSpPr>
              <p:nvPr/>
            </p:nvGrpSpPr>
            <p:grpSpPr bwMode="auto">
              <a:xfrm>
                <a:off x="2976" y="3616"/>
                <a:ext cx="720" cy="225"/>
                <a:chOff x="2304" y="2166"/>
                <a:chExt cx="288" cy="90"/>
              </a:xfrm>
              <a:grpFill/>
            </p:grpSpPr>
            <p:sp>
              <p:nvSpPr>
                <p:cNvPr id="244"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5"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29" name="Group 7"/>
              <p:cNvGrpSpPr>
                <a:grpSpLocks/>
              </p:cNvGrpSpPr>
              <p:nvPr/>
            </p:nvGrpSpPr>
            <p:grpSpPr bwMode="auto">
              <a:xfrm>
                <a:off x="2976" y="3552"/>
                <a:ext cx="720" cy="225"/>
                <a:chOff x="2304" y="2166"/>
                <a:chExt cx="288" cy="90"/>
              </a:xfrm>
              <a:grpFill/>
            </p:grpSpPr>
            <p:sp>
              <p:nvSpPr>
                <p:cNvPr id="242"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3"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0" name="Group 10"/>
              <p:cNvGrpSpPr>
                <a:grpSpLocks/>
              </p:cNvGrpSpPr>
              <p:nvPr/>
            </p:nvGrpSpPr>
            <p:grpSpPr bwMode="auto">
              <a:xfrm>
                <a:off x="2976" y="3489"/>
                <a:ext cx="720" cy="225"/>
                <a:chOff x="2304" y="2166"/>
                <a:chExt cx="288" cy="90"/>
              </a:xfrm>
              <a:grpFill/>
            </p:grpSpPr>
            <p:sp>
              <p:nvSpPr>
                <p:cNvPr id="240"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1"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1" name="Group 13"/>
              <p:cNvGrpSpPr>
                <a:grpSpLocks/>
              </p:cNvGrpSpPr>
              <p:nvPr/>
            </p:nvGrpSpPr>
            <p:grpSpPr bwMode="auto">
              <a:xfrm>
                <a:off x="2976" y="3419"/>
                <a:ext cx="720" cy="225"/>
                <a:chOff x="2304" y="2166"/>
                <a:chExt cx="288" cy="90"/>
              </a:xfrm>
              <a:grpFill/>
            </p:grpSpPr>
            <p:sp>
              <p:nvSpPr>
                <p:cNvPr id="238"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9"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2" name="Group 16"/>
              <p:cNvGrpSpPr>
                <a:grpSpLocks/>
              </p:cNvGrpSpPr>
              <p:nvPr/>
            </p:nvGrpSpPr>
            <p:grpSpPr bwMode="auto">
              <a:xfrm>
                <a:off x="2976" y="3349"/>
                <a:ext cx="720" cy="225"/>
                <a:chOff x="2304" y="2166"/>
                <a:chExt cx="288" cy="90"/>
              </a:xfrm>
              <a:grpFill/>
            </p:grpSpPr>
            <p:sp>
              <p:nvSpPr>
                <p:cNvPr id="236"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7"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3" name="Group 19"/>
              <p:cNvGrpSpPr>
                <a:grpSpLocks/>
              </p:cNvGrpSpPr>
              <p:nvPr/>
            </p:nvGrpSpPr>
            <p:grpSpPr bwMode="auto">
              <a:xfrm>
                <a:off x="2976" y="3264"/>
                <a:ext cx="720" cy="225"/>
                <a:chOff x="2304" y="2112"/>
                <a:chExt cx="288" cy="90"/>
              </a:xfrm>
              <a:grpFill/>
            </p:grpSpPr>
            <p:sp>
              <p:nvSpPr>
                <p:cNvPr id="234"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5"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57" name="右箭头 156"/>
            <p:cNvSpPr/>
            <p:nvPr/>
          </p:nvSpPr>
          <p:spPr bwMode="auto">
            <a:xfrm rot="8816168">
              <a:off x="5453105" y="2905456"/>
              <a:ext cx="2957273" cy="215155"/>
            </a:xfrm>
            <a:prstGeom prst="rightArrow">
              <a:avLst>
                <a:gd name="adj1" fmla="val 39483"/>
                <a:gd name="adj2" fmla="val 44742"/>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8" name="Group 3"/>
            <p:cNvGrpSpPr>
              <a:grpSpLocks/>
            </p:cNvGrpSpPr>
            <p:nvPr/>
          </p:nvGrpSpPr>
          <p:grpSpPr bwMode="auto">
            <a:xfrm>
              <a:off x="2843311" y="1808779"/>
              <a:ext cx="504825" cy="719138"/>
              <a:chOff x="2976" y="3264"/>
              <a:chExt cx="720" cy="577"/>
            </a:xfrm>
            <a:solidFill>
              <a:schemeClr val="bg1"/>
            </a:solidFill>
          </p:grpSpPr>
          <p:grpSp>
            <p:nvGrpSpPr>
              <p:cNvPr id="210" name="Group 4"/>
              <p:cNvGrpSpPr>
                <a:grpSpLocks/>
              </p:cNvGrpSpPr>
              <p:nvPr/>
            </p:nvGrpSpPr>
            <p:grpSpPr bwMode="auto">
              <a:xfrm>
                <a:off x="2976" y="3616"/>
                <a:ext cx="720" cy="225"/>
                <a:chOff x="2304" y="2166"/>
                <a:chExt cx="288" cy="90"/>
              </a:xfrm>
              <a:grpFill/>
            </p:grpSpPr>
            <p:sp>
              <p:nvSpPr>
                <p:cNvPr id="226" name="Oval 5"/>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7" name="Oval 6"/>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1" name="Group 7"/>
              <p:cNvGrpSpPr>
                <a:grpSpLocks/>
              </p:cNvGrpSpPr>
              <p:nvPr/>
            </p:nvGrpSpPr>
            <p:grpSpPr bwMode="auto">
              <a:xfrm>
                <a:off x="2976" y="3552"/>
                <a:ext cx="720" cy="225"/>
                <a:chOff x="2304" y="2166"/>
                <a:chExt cx="288" cy="90"/>
              </a:xfrm>
              <a:grpFill/>
            </p:grpSpPr>
            <p:sp>
              <p:nvSpPr>
                <p:cNvPr id="224" name="Oval 8"/>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5" name="Oval 9"/>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2" name="Group 10"/>
              <p:cNvGrpSpPr>
                <a:grpSpLocks/>
              </p:cNvGrpSpPr>
              <p:nvPr/>
            </p:nvGrpSpPr>
            <p:grpSpPr bwMode="auto">
              <a:xfrm>
                <a:off x="2976" y="3489"/>
                <a:ext cx="720" cy="225"/>
                <a:chOff x="2304" y="2166"/>
                <a:chExt cx="288" cy="90"/>
              </a:xfrm>
              <a:grpFill/>
            </p:grpSpPr>
            <p:sp>
              <p:nvSpPr>
                <p:cNvPr id="222" name="Oval 11"/>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3" name="Oval 12"/>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3" name="Group 13"/>
              <p:cNvGrpSpPr>
                <a:grpSpLocks/>
              </p:cNvGrpSpPr>
              <p:nvPr/>
            </p:nvGrpSpPr>
            <p:grpSpPr bwMode="auto">
              <a:xfrm>
                <a:off x="2976" y="3419"/>
                <a:ext cx="720" cy="225"/>
                <a:chOff x="2304" y="2166"/>
                <a:chExt cx="288" cy="90"/>
              </a:xfrm>
              <a:grpFill/>
            </p:grpSpPr>
            <p:sp>
              <p:nvSpPr>
                <p:cNvPr id="220" name="Oval 14"/>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Oval 15"/>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4" name="Group 16"/>
              <p:cNvGrpSpPr>
                <a:grpSpLocks/>
              </p:cNvGrpSpPr>
              <p:nvPr/>
            </p:nvGrpSpPr>
            <p:grpSpPr bwMode="auto">
              <a:xfrm>
                <a:off x="2976" y="3349"/>
                <a:ext cx="720" cy="225"/>
                <a:chOff x="2304" y="2166"/>
                <a:chExt cx="288" cy="90"/>
              </a:xfrm>
              <a:grpFill/>
            </p:grpSpPr>
            <p:sp>
              <p:nvSpPr>
                <p:cNvPr id="218" name="Oval 17"/>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9" name="Oval 18"/>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15" name="Group 19"/>
              <p:cNvGrpSpPr>
                <a:grpSpLocks/>
              </p:cNvGrpSpPr>
              <p:nvPr/>
            </p:nvGrpSpPr>
            <p:grpSpPr bwMode="auto">
              <a:xfrm>
                <a:off x="2976" y="3264"/>
                <a:ext cx="720" cy="225"/>
                <a:chOff x="2304" y="2112"/>
                <a:chExt cx="288" cy="90"/>
              </a:xfrm>
              <a:grpFill/>
            </p:grpSpPr>
            <p:sp>
              <p:nvSpPr>
                <p:cNvPr id="216" name="Oval 20"/>
                <p:cNvSpPr>
                  <a:spLocks noChangeArrowheads="1"/>
                </p:cNvSpPr>
                <p:nvPr/>
              </p:nvSpPr>
              <p:spPr bwMode="auto">
                <a:xfrm>
                  <a:off x="2304" y="2116"/>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7" name="Oval 21"/>
                <p:cNvSpPr>
                  <a:spLocks noChangeArrowheads="1"/>
                </p:cNvSpPr>
                <p:nvPr/>
              </p:nvSpPr>
              <p:spPr bwMode="auto">
                <a:xfrm>
                  <a:off x="2304" y="2112"/>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59" name="文本框 158"/>
            <p:cNvSpPr txBox="1"/>
            <p:nvPr/>
          </p:nvSpPr>
          <p:spPr bwMode="auto">
            <a:xfrm>
              <a:off x="8852604" y="2994762"/>
              <a:ext cx="739973"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TIME</a:t>
              </a:r>
              <a:endParaRPr lang="zh-CN" altLang="en-US"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文本框 159"/>
            <p:cNvSpPr txBox="1"/>
            <p:nvPr/>
          </p:nvSpPr>
          <p:spPr bwMode="auto">
            <a:xfrm>
              <a:off x="2877220" y="3013034"/>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10</a:t>
              </a:r>
              <a:endParaRPr lang="zh-CN" altLang="en-US"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文本框 160"/>
            <p:cNvSpPr txBox="1"/>
            <p:nvPr/>
          </p:nvSpPr>
          <p:spPr bwMode="auto">
            <a:xfrm>
              <a:off x="5032173" y="3006770"/>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11</a:t>
              </a:r>
              <a:endParaRPr lang="zh-CN" altLang="en-US"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文本框 161"/>
            <p:cNvSpPr txBox="1"/>
            <p:nvPr/>
          </p:nvSpPr>
          <p:spPr bwMode="auto">
            <a:xfrm>
              <a:off x="6949480" y="3000607"/>
              <a:ext cx="44341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12</a:t>
              </a:r>
              <a:endParaRPr lang="zh-CN" altLang="en-US"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63" name="Group 3"/>
            <p:cNvGrpSpPr>
              <a:grpSpLocks/>
            </p:cNvGrpSpPr>
            <p:nvPr/>
          </p:nvGrpSpPr>
          <p:grpSpPr bwMode="auto">
            <a:xfrm>
              <a:off x="4998262" y="3883016"/>
              <a:ext cx="504825" cy="719138"/>
              <a:chOff x="2976" y="3264"/>
              <a:chExt cx="720" cy="577"/>
            </a:xfrm>
            <a:solidFill>
              <a:srgbClr val="94DAE2"/>
            </a:solidFill>
          </p:grpSpPr>
          <p:grpSp>
            <p:nvGrpSpPr>
              <p:cNvPr id="192" name="Group 4"/>
              <p:cNvGrpSpPr>
                <a:grpSpLocks/>
              </p:cNvGrpSpPr>
              <p:nvPr/>
            </p:nvGrpSpPr>
            <p:grpSpPr bwMode="auto">
              <a:xfrm>
                <a:off x="2976" y="3616"/>
                <a:ext cx="720" cy="225"/>
                <a:chOff x="2304" y="2166"/>
                <a:chExt cx="288" cy="90"/>
              </a:xfrm>
              <a:grpFill/>
            </p:grpSpPr>
            <p:sp>
              <p:nvSpPr>
                <p:cNvPr id="208"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9"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3" name="Group 7"/>
              <p:cNvGrpSpPr>
                <a:grpSpLocks/>
              </p:cNvGrpSpPr>
              <p:nvPr/>
            </p:nvGrpSpPr>
            <p:grpSpPr bwMode="auto">
              <a:xfrm>
                <a:off x="2976" y="3552"/>
                <a:ext cx="720" cy="225"/>
                <a:chOff x="2304" y="2166"/>
                <a:chExt cx="288" cy="90"/>
              </a:xfrm>
              <a:grpFill/>
            </p:grpSpPr>
            <p:sp>
              <p:nvSpPr>
                <p:cNvPr id="206"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7"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4" name="Group 10"/>
              <p:cNvGrpSpPr>
                <a:grpSpLocks/>
              </p:cNvGrpSpPr>
              <p:nvPr/>
            </p:nvGrpSpPr>
            <p:grpSpPr bwMode="auto">
              <a:xfrm>
                <a:off x="2976" y="3489"/>
                <a:ext cx="720" cy="225"/>
                <a:chOff x="2304" y="2166"/>
                <a:chExt cx="288" cy="90"/>
              </a:xfrm>
              <a:grpFill/>
            </p:grpSpPr>
            <p:sp>
              <p:nvSpPr>
                <p:cNvPr id="204"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5"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5" name="Group 13"/>
              <p:cNvGrpSpPr>
                <a:grpSpLocks/>
              </p:cNvGrpSpPr>
              <p:nvPr/>
            </p:nvGrpSpPr>
            <p:grpSpPr bwMode="auto">
              <a:xfrm>
                <a:off x="2976" y="3419"/>
                <a:ext cx="720" cy="225"/>
                <a:chOff x="2304" y="2166"/>
                <a:chExt cx="288" cy="90"/>
              </a:xfrm>
              <a:grpFill/>
            </p:grpSpPr>
            <p:sp>
              <p:nvSpPr>
                <p:cNvPr id="202"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6" name="Group 16"/>
              <p:cNvGrpSpPr>
                <a:grpSpLocks/>
              </p:cNvGrpSpPr>
              <p:nvPr/>
            </p:nvGrpSpPr>
            <p:grpSpPr bwMode="auto">
              <a:xfrm>
                <a:off x="2976" y="3349"/>
                <a:ext cx="720" cy="225"/>
                <a:chOff x="2304" y="2166"/>
                <a:chExt cx="288" cy="90"/>
              </a:xfrm>
              <a:grpFill/>
            </p:grpSpPr>
            <p:sp>
              <p:nvSpPr>
                <p:cNvPr id="200"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7" name="Group 19"/>
              <p:cNvGrpSpPr>
                <a:grpSpLocks/>
              </p:cNvGrpSpPr>
              <p:nvPr/>
            </p:nvGrpSpPr>
            <p:grpSpPr bwMode="auto">
              <a:xfrm>
                <a:off x="2976" y="3264"/>
                <a:ext cx="720" cy="225"/>
                <a:chOff x="2304" y="2112"/>
                <a:chExt cx="288" cy="90"/>
              </a:xfrm>
              <a:grpFill/>
            </p:grpSpPr>
            <p:sp>
              <p:nvSpPr>
                <p:cNvPr id="198"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64" name="Group 3"/>
            <p:cNvGrpSpPr>
              <a:grpSpLocks/>
            </p:cNvGrpSpPr>
            <p:nvPr/>
          </p:nvGrpSpPr>
          <p:grpSpPr bwMode="auto">
            <a:xfrm>
              <a:off x="2849163" y="3895479"/>
              <a:ext cx="504825" cy="719138"/>
              <a:chOff x="2976" y="3264"/>
              <a:chExt cx="720" cy="577"/>
            </a:xfrm>
            <a:solidFill>
              <a:schemeClr val="bg1"/>
            </a:solidFill>
          </p:grpSpPr>
          <p:grpSp>
            <p:nvGrpSpPr>
              <p:cNvPr id="174" name="Group 4"/>
              <p:cNvGrpSpPr>
                <a:grpSpLocks/>
              </p:cNvGrpSpPr>
              <p:nvPr/>
            </p:nvGrpSpPr>
            <p:grpSpPr bwMode="auto">
              <a:xfrm>
                <a:off x="2976" y="3616"/>
                <a:ext cx="720" cy="225"/>
                <a:chOff x="2304" y="2166"/>
                <a:chExt cx="288" cy="90"/>
              </a:xfrm>
              <a:grpFill/>
            </p:grpSpPr>
            <p:sp>
              <p:nvSpPr>
                <p:cNvPr id="190" name="Oval 5"/>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1" name="Oval 6"/>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5" name="Group 7"/>
              <p:cNvGrpSpPr>
                <a:grpSpLocks/>
              </p:cNvGrpSpPr>
              <p:nvPr/>
            </p:nvGrpSpPr>
            <p:grpSpPr bwMode="auto">
              <a:xfrm>
                <a:off x="2976" y="3552"/>
                <a:ext cx="720" cy="225"/>
                <a:chOff x="2304" y="2166"/>
                <a:chExt cx="288" cy="90"/>
              </a:xfrm>
              <a:grpFill/>
            </p:grpSpPr>
            <p:sp>
              <p:nvSpPr>
                <p:cNvPr id="188" name="Oval 8"/>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9" name="Oval 9"/>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6" name="Group 10"/>
              <p:cNvGrpSpPr>
                <a:grpSpLocks/>
              </p:cNvGrpSpPr>
              <p:nvPr/>
            </p:nvGrpSpPr>
            <p:grpSpPr bwMode="auto">
              <a:xfrm>
                <a:off x="2976" y="3489"/>
                <a:ext cx="720" cy="225"/>
                <a:chOff x="2304" y="2166"/>
                <a:chExt cx="288" cy="90"/>
              </a:xfrm>
              <a:grpFill/>
            </p:grpSpPr>
            <p:sp>
              <p:nvSpPr>
                <p:cNvPr id="186" name="Oval 11"/>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7" name="Oval 12"/>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7" name="Group 13"/>
              <p:cNvGrpSpPr>
                <a:grpSpLocks/>
              </p:cNvGrpSpPr>
              <p:nvPr/>
            </p:nvGrpSpPr>
            <p:grpSpPr bwMode="auto">
              <a:xfrm>
                <a:off x="2976" y="3419"/>
                <a:ext cx="720" cy="225"/>
                <a:chOff x="2304" y="2166"/>
                <a:chExt cx="288" cy="90"/>
              </a:xfrm>
              <a:grpFill/>
            </p:grpSpPr>
            <p:sp>
              <p:nvSpPr>
                <p:cNvPr id="184" name="Oval 14"/>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5" name="Oval 15"/>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8" name="Group 16"/>
              <p:cNvGrpSpPr>
                <a:grpSpLocks/>
              </p:cNvGrpSpPr>
              <p:nvPr/>
            </p:nvGrpSpPr>
            <p:grpSpPr bwMode="auto">
              <a:xfrm>
                <a:off x="2976" y="3349"/>
                <a:ext cx="720" cy="225"/>
                <a:chOff x="2304" y="2166"/>
                <a:chExt cx="288" cy="90"/>
              </a:xfrm>
              <a:grpFill/>
            </p:grpSpPr>
            <p:sp>
              <p:nvSpPr>
                <p:cNvPr id="182" name="Oval 17"/>
                <p:cNvSpPr>
                  <a:spLocks noChangeArrowheads="1"/>
                </p:cNvSpPr>
                <p:nvPr/>
              </p:nvSpPr>
              <p:spPr bwMode="auto">
                <a:xfrm>
                  <a:off x="2304" y="2170"/>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3" name="Oval 18"/>
                <p:cNvSpPr>
                  <a:spLocks noChangeArrowheads="1"/>
                </p:cNvSpPr>
                <p:nvPr/>
              </p:nvSpPr>
              <p:spPr bwMode="auto">
                <a:xfrm>
                  <a:off x="2304" y="2166"/>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9" name="Group 19"/>
              <p:cNvGrpSpPr>
                <a:grpSpLocks/>
              </p:cNvGrpSpPr>
              <p:nvPr/>
            </p:nvGrpSpPr>
            <p:grpSpPr bwMode="auto">
              <a:xfrm>
                <a:off x="2976" y="3264"/>
                <a:ext cx="720" cy="225"/>
                <a:chOff x="2304" y="2112"/>
                <a:chExt cx="288" cy="90"/>
              </a:xfrm>
              <a:grpFill/>
            </p:grpSpPr>
            <p:sp>
              <p:nvSpPr>
                <p:cNvPr id="180" name="Oval 20"/>
                <p:cNvSpPr>
                  <a:spLocks noChangeArrowheads="1"/>
                </p:cNvSpPr>
                <p:nvPr/>
              </p:nvSpPr>
              <p:spPr bwMode="auto">
                <a:xfrm>
                  <a:off x="2304" y="2116"/>
                  <a:ext cx="288" cy="8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1" name="Oval 21"/>
                <p:cNvSpPr>
                  <a:spLocks noChangeArrowheads="1"/>
                </p:cNvSpPr>
                <p:nvPr/>
              </p:nvSpPr>
              <p:spPr bwMode="auto">
                <a:xfrm>
                  <a:off x="2304" y="2112"/>
                  <a:ext cx="288" cy="76"/>
                </a:xfrm>
                <a:prstGeom prst="ellipse">
                  <a:avLst/>
                </a:prstGeom>
                <a:grpFill/>
                <a:ln w="9525">
                  <a:solidFill>
                    <a:schemeClr val="tx1"/>
                  </a:solidFill>
                  <a:round/>
                  <a:headEnd/>
                  <a:tailEnd/>
                </a:ln>
              </p:spPr>
              <p:txBody>
                <a:bodyPr wrap="none" anchor="ctr"/>
                <a:lstStyle/>
                <a:p>
                  <a:pPr defTabSz="914400" fontAlgn="t">
                    <a:spcBef>
                      <a:spcPct val="0"/>
                    </a:spcBef>
                    <a:spcAft>
                      <a:spcPct val="0"/>
                    </a:spcAft>
                  </a:pPr>
                  <a:endParaRPr lang="zh-CN" altLang="en-US"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65" name="矩形 164"/>
            <p:cNvSpPr/>
            <p:nvPr/>
          </p:nvSpPr>
          <p:spPr bwMode="auto">
            <a:xfrm>
              <a:off x="2680295" y="3798073"/>
              <a:ext cx="848546" cy="912703"/>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矩形 165"/>
            <p:cNvSpPr/>
            <p:nvPr/>
          </p:nvSpPr>
          <p:spPr bwMode="auto">
            <a:xfrm>
              <a:off x="4826401" y="3793588"/>
              <a:ext cx="848546" cy="912703"/>
            </a:xfrm>
            <a:prstGeom prst="rect">
              <a:avLst/>
            </a:prstGeom>
            <a:noFill/>
            <a:ln w="38100" cap="flat" cmpd="sng" algn="ctr">
              <a:solidFill>
                <a:srgbClr val="30B5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文本框 166"/>
            <p:cNvSpPr txBox="1"/>
            <p:nvPr/>
          </p:nvSpPr>
          <p:spPr bwMode="auto">
            <a:xfrm>
              <a:off x="2221620" y="1305123"/>
              <a:ext cx="176589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10:00 AM</a:t>
              </a:r>
              <a:endParaRPr lang="zh-CN" altLang="en-US"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8" name="文本框 167"/>
            <p:cNvSpPr txBox="1"/>
            <p:nvPr/>
          </p:nvSpPr>
          <p:spPr bwMode="auto">
            <a:xfrm>
              <a:off x="4367726" y="1310859"/>
              <a:ext cx="176589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11:00 AM</a:t>
              </a:r>
              <a:endParaRPr lang="zh-CN" altLang="en-US"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文本框 168"/>
            <p:cNvSpPr txBox="1"/>
            <p:nvPr/>
          </p:nvSpPr>
          <p:spPr bwMode="auto">
            <a:xfrm>
              <a:off x="4367726" y="4795719"/>
              <a:ext cx="1778719"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 11:00 AM</a:t>
              </a:r>
              <a:endParaRPr lang="zh-CN" altLang="en-US"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0" name="文本框 169"/>
            <p:cNvSpPr txBox="1"/>
            <p:nvPr/>
          </p:nvSpPr>
          <p:spPr bwMode="auto">
            <a:xfrm>
              <a:off x="2221620" y="4795719"/>
              <a:ext cx="1778719"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 10:00 AM</a:t>
              </a:r>
              <a:endParaRPr lang="zh-CN" altLang="en-US"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1" name="文本框 170"/>
            <p:cNvSpPr txBox="1"/>
            <p:nvPr/>
          </p:nvSpPr>
          <p:spPr bwMode="auto">
            <a:xfrm>
              <a:off x="6472915" y="1316704"/>
              <a:ext cx="1692157"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Virus Infection</a:t>
              </a:r>
              <a:endParaRPr lang="zh-CN" altLang="en-US"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2" name="文本框 171"/>
            <p:cNvSpPr txBox="1"/>
            <p:nvPr/>
          </p:nvSpPr>
          <p:spPr bwMode="auto">
            <a:xfrm>
              <a:off x="8263061" y="1317603"/>
              <a:ext cx="1765895"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Data 11:00 AM</a:t>
              </a:r>
              <a:endParaRPr lang="zh-CN" altLang="en-US" sz="18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3" name="文本框 172"/>
            <p:cNvSpPr txBox="1"/>
            <p:nvPr/>
          </p:nvSpPr>
          <p:spPr bwMode="auto">
            <a:xfrm>
              <a:off x="7784571" y="1768081"/>
              <a:ext cx="1017292" cy="365658"/>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r>
                <a:rPr lang="en-US" altLang="zh-CN" sz="18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Restore</a:t>
              </a:r>
              <a:endParaRPr lang="zh-CN" altLang="en-US" sz="1800" b="1"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1640057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HyperSnap Principles: Snapshot Cascading and Cross-Level Rollback</a:t>
            </a:r>
            <a:endParaRPr lang="en-US" dirty="0">
              <a:sym typeface="Huawei Sans" panose="020C0503030203020204" pitchFamily="34" charset="0"/>
            </a:endParaRPr>
          </a:p>
        </p:txBody>
      </p:sp>
      <p:sp>
        <p:nvSpPr>
          <p:cNvPr id="113" name="Rectangle 202"/>
          <p:cNvSpPr>
            <a:spLocks noChangeArrowheads="1"/>
          </p:cNvSpPr>
          <p:nvPr/>
        </p:nvSpPr>
        <p:spPr bwMode="auto">
          <a:xfrm>
            <a:off x="7180725" y="1614294"/>
            <a:ext cx="4283619" cy="2113436"/>
          </a:xfrm>
          <a:prstGeom prst="rect">
            <a:avLst/>
          </a:prstGeom>
          <a:noFill/>
          <a:ln w="9525">
            <a:noFill/>
            <a:miter lim="800000"/>
            <a:headEnd/>
            <a:tailEnd/>
          </a:ln>
        </p:spPr>
        <p:txBody>
          <a:bodyPr wrap="square" lIns="80152" tIns="40076" rIns="80152" bIns="40076">
            <a:noAutofit/>
          </a:bodyPr>
          <a:lstStyle/>
          <a:p>
            <a:pPr marL="381000" indent="-381000" defTabSz="801688" fontAlgn="ctr">
              <a:lnSpc>
                <a:spcPct val="140000"/>
              </a:lnSpc>
              <a:spcBef>
                <a:spcPct val="0"/>
              </a:spcBef>
              <a:spcAft>
                <a:spcPct val="0"/>
              </a:spcAft>
              <a:buSzPct val="50000"/>
              <a:buFont typeface="Wingdings" panose="05000000000000000000" pitchFamily="2" charset="2"/>
              <a:buChar char="l"/>
            </a:pPr>
            <a:r>
              <a:rPr lang="en-US" sz="16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Snapshot cascading:</a:t>
            </a:r>
            <a:r>
              <a:rPr lang="en-US" sz="1600"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 child snapshot of a parent snapshot. The difference between snapshot duplicates and snapshot cascading is that the latter includes the data of its parent snapshot. Other functions are the same as common snapshots.</a:t>
            </a:r>
            <a:endParaRPr lang="en-US" altLang="zh-CN"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marL="381000" indent="-381000" defTabSz="801688" fontAlgn="ctr">
              <a:lnSpc>
                <a:spcPct val="140000"/>
              </a:lnSpc>
              <a:spcBef>
                <a:spcPct val="0"/>
              </a:spcBef>
              <a:spcAft>
                <a:spcPct val="0"/>
              </a:spcAft>
              <a:buSzPct val="50000"/>
              <a:buFont typeface="Wingdings" panose="05000000000000000000" pitchFamily="2" charset="2"/>
              <a:buChar char="l"/>
            </a:pPr>
            <a:endParaRPr lang="en-US" altLang="zh-CN"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a:p>
            <a:pPr marL="381000" indent="-381000" defTabSz="801688" fontAlgn="ctr">
              <a:lnSpc>
                <a:spcPct val="140000"/>
              </a:lnSpc>
              <a:buSzPct val="50000"/>
              <a:buFont typeface="Wingdings" panose="05000000000000000000" pitchFamily="2" charset="2"/>
              <a:buChar char="l"/>
            </a:pPr>
            <a:r>
              <a:rPr lang="en-US" sz="16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Cross-level </a:t>
            </a:r>
            <a:r>
              <a:rPr lang="en-US" altLang="zh-CN" sz="16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rollback</a:t>
            </a:r>
            <a:r>
              <a:rPr lang="en-US" sz="16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a:t>
            </a:r>
            <a:r>
              <a:rPr lang="en-US" sz="1600"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 </a:t>
            </a:r>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Snapshots </a:t>
            </a:r>
            <a:r>
              <a:rPr lang="en-US"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sharing the same source volume can roll back each other regardless of their cascading levels.</a:t>
            </a:r>
            <a:endParaRPr lang="en-US" altLang="zh-CN" sz="16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TextBox 260"/>
          <p:cNvSpPr txBox="1"/>
          <p:nvPr/>
        </p:nvSpPr>
        <p:spPr>
          <a:xfrm>
            <a:off x="5258317" y="4280969"/>
            <a:ext cx="2074129" cy="307777"/>
          </a:xfrm>
          <a:prstGeom prst="rect">
            <a:avLst/>
          </a:prstGeom>
          <a:noFill/>
        </p:spPr>
        <p:txBody>
          <a:bodyPr wrap="square" rtlCol="0">
            <a:spAutoFit/>
          </a:bodyPr>
          <a:lstStyle/>
          <a:p>
            <a:pPr defTabSz="914400" fontAlgn="t">
              <a:spcBef>
                <a:spcPct val="0"/>
              </a:spcBef>
              <a:spcAft>
                <a:spcPct val="0"/>
              </a:spcAft>
            </a:pPr>
            <a:r>
              <a:rPr lang="en-US" altLang="zh-CN"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Snapshot1.snapshot1</a:t>
            </a:r>
            <a:endPar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 name="组合 3"/>
          <p:cNvGrpSpPr/>
          <p:nvPr/>
        </p:nvGrpSpPr>
        <p:grpSpPr>
          <a:xfrm>
            <a:off x="834006" y="1812561"/>
            <a:ext cx="5901316" cy="2794450"/>
            <a:chOff x="834006" y="1812561"/>
            <a:chExt cx="5901316" cy="2794450"/>
          </a:xfrm>
        </p:grpSpPr>
        <p:cxnSp>
          <p:nvCxnSpPr>
            <p:cNvPr id="115" name="直接连接符 114"/>
            <p:cNvCxnSpPr/>
            <p:nvPr/>
          </p:nvCxnSpPr>
          <p:spPr bwMode="auto">
            <a:xfrm>
              <a:off x="1608241" y="2600840"/>
              <a:ext cx="2529810" cy="0"/>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6" name="直接连接符 115"/>
            <p:cNvCxnSpPr/>
            <p:nvPr/>
          </p:nvCxnSpPr>
          <p:spPr bwMode="auto">
            <a:xfrm>
              <a:off x="3530896" y="260084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7" name="直接连接符 116"/>
            <p:cNvCxnSpPr/>
            <p:nvPr/>
          </p:nvCxnSpPr>
          <p:spPr bwMode="auto">
            <a:xfrm>
              <a:off x="3767012" y="3286730"/>
              <a:ext cx="2968310" cy="0"/>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8" name="直接连接符 117"/>
            <p:cNvCxnSpPr/>
            <p:nvPr/>
          </p:nvCxnSpPr>
          <p:spPr bwMode="auto">
            <a:xfrm>
              <a:off x="4576551" y="328673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9" name="直接连接符 118"/>
            <p:cNvCxnSpPr/>
            <p:nvPr/>
          </p:nvCxnSpPr>
          <p:spPr bwMode="auto">
            <a:xfrm>
              <a:off x="5959514" y="328673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0" name="直接连接符 119"/>
            <p:cNvCxnSpPr/>
            <p:nvPr/>
          </p:nvCxnSpPr>
          <p:spPr bwMode="auto">
            <a:xfrm>
              <a:off x="2417780" y="2600840"/>
              <a:ext cx="0" cy="391937"/>
            </a:xfrm>
            <a:prstGeom prst="line">
              <a:avLst/>
            </a:prstGeom>
            <a:ln w="254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nvGrpSpPr>
            <p:cNvPr id="121" name="Group 3"/>
            <p:cNvGrpSpPr>
              <a:grpSpLocks/>
            </p:cNvGrpSpPr>
            <p:nvPr/>
          </p:nvGrpSpPr>
          <p:grpSpPr bwMode="auto">
            <a:xfrm>
              <a:off x="1102279" y="2274226"/>
              <a:ext cx="472952" cy="652374"/>
              <a:chOff x="2976" y="3264"/>
              <a:chExt cx="720" cy="577"/>
            </a:xfrm>
            <a:solidFill>
              <a:srgbClr val="94DAE2"/>
            </a:solidFill>
          </p:grpSpPr>
          <p:grpSp>
            <p:nvGrpSpPr>
              <p:cNvPr id="204" name="Group 4"/>
              <p:cNvGrpSpPr>
                <a:grpSpLocks/>
              </p:cNvGrpSpPr>
              <p:nvPr/>
            </p:nvGrpSpPr>
            <p:grpSpPr bwMode="auto">
              <a:xfrm>
                <a:off x="2976" y="3616"/>
                <a:ext cx="720" cy="225"/>
                <a:chOff x="2304" y="2166"/>
                <a:chExt cx="288" cy="90"/>
              </a:xfrm>
              <a:grpFill/>
            </p:grpSpPr>
            <p:sp>
              <p:nvSpPr>
                <p:cNvPr id="220" name="Oval 5"/>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Oval 6"/>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5" name="Group 7"/>
              <p:cNvGrpSpPr>
                <a:grpSpLocks/>
              </p:cNvGrpSpPr>
              <p:nvPr/>
            </p:nvGrpSpPr>
            <p:grpSpPr bwMode="auto">
              <a:xfrm>
                <a:off x="2976" y="3552"/>
                <a:ext cx="720" cy="225"/>
                <a:chOff x="2304" y="2166"/>
                <a:chExt cx="288" cy="90"/>
              </a:xfrm>
              <a:grpFill/>
            </p:grpSpPr>
            <p:sp>
              <p:nvSpPr>
                <p:cNvPr id="218" name="Oval 8"/>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9" name="Oval 9"/>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6" name="Group 10"/>
              <p:cNvGrpSpPr>
                <a:grpSpLocks/>
              </p:cNvGrpSpPr>
              <p:nvPr/>
            </p:nvGrpSpPr>
            <p:grpSpPr bwMode="auto">
              <a:xfrm>
                <a:off x="2976" y="3489"/>
                <a:ext cx="720" cy="225"/>
                <a:chOff x="2304" y="2166"/>
                <a:chExt cx="288" cy="90"/>
              </a:xfrm>
              <a:grpFill/>
            </p:grpSpPr>
            <p:sp>
              <p:nvSpPr>
                <p:cNvPr id="216" name="Oval 11"/>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7" name="Oval 12"/>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7" name="Group 13"/>
              <p:cNvGrpSpPr>
                <a:grpSpLocks/>
              </p:cNvGrpSpPr>
              <p:nvPr/>
            </p:nvGrpSpPr>
            <p:grpSpPr bwMode="auto">
              <a:xfrm>
                <a:off x="2976" y="3419"/>
                <a:ext cx="720" cy="225"/>
                <a:chOff x="2304" y="2166"/>
                <a:chExt cx="288" cy="90"/>
              </a:xfrm>
              <a:grpFill/>
            </p:grpSpPr>
            <p:sp>
              <p:nvSpPr>
                <p:cNvPr id="214" name="Oval 14"/>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5" name="Oval 15"/>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8" name="Group 16"/>
              <p:cNvGrpSpPr>
                <a:grpSpLocks/>
              </p:cNvGrpSpPr>
              <p:nvPr/>
            </p:nvGrpSpPr>
            <p:grpSpPr bwMode="auto">
              <a:xfrm>
                <a:off x="2976" y="3349"/>
                <a:ext cx="720" cy="225"/>
                <a:chOff x="2304" y="2166"/>
                <a:chExt cx="288" cy="90"/>
              </a:xfrm>
              <a:grpFill/>
            </p:grpSpPr>
            <p:sp>
              <p:nvSpPr>
                <p:cNvPr id="212" name="Oval 17"/>
                <p:cNvSpPr>
                  <a:spLocks noChangeArrowheads="1"/>
                </p:cNvSpPr>
                <p:nvPr/>
              </p:nvSpPr>
              <p:spPr bwMode="auto">
                <a:xfrm>
                  <a:off x="2304" y="2170"/>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3" name="Oval 18"/>
                <p:cNvSpPr>
                  <a:spLocks noChangeArrowheads="1"/>
                </p:cNvSpPr>
                <p:nvPr/>
              </p:nvSpPr>
              <p:spPr bwMode="auto">
                <a:xfrm>
                  <a:off x="2304" y="2166"/>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9" name="Group 19"/>
              <p:cNvGrpSpPr>
                <a:grpSpLocks/>
              </p:cNvGrpSpPr>
              <p:nvPr/>
            </p:nvGrpSpPr>
            <p:grpSpPr bwMode="auto">
              <a:xfrm>
                <a:off x="2976" y="3264"/>
                <a:ext cx="720" cy="225"/>
                <a:chOff x="2304" y="2112"/>
                <a:chExt cx="288" cy="90"/>
              </a:xfrm>
              <a:grpFill/>
            </p:grpSpPr>
            <p:sp>
              <p:nvSpPr>
                <p:cNvPr id="210" name="Oval 20"/>
                <p:cNvSpPr>
                  <a:spLocks noChangeArrowheads="1"/>
                </p:cNvSpPr>
                <p:nvPr/>
              </p:nvSpPr>
              <p:spPr bwMode="auto">
                <a:xfrm>
                  <a:off x="2304" y="2116"/>
                  <a:ext cx="288" cy="8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1" name="Oval 21"/>
                <p:cNvSpPr>
                  <a:spLocks noChangeArrowheads="1"/>
                </p:cNvSpPr>
                <p:nvPr/>
              </p:nvSpPr>
              <p:spPr bwMode="auto">
                <a:xfrm>
                  <a:off x="2304" y="2112"/>
                  <a:ext cx="288" cy="76"/>
                </a:xfrm>
                <a:prstGeom prst="ellipse">
                  <a:avLst/>
                </a:prstGeom>
                <a:grpFill/>
                <a:ln w="9525">
                  <a:solidFill>
                    <a:srgbClr val="30B5C5"/>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2" name="Group 22"/>
            <p:cNvGrpSpPr>
              <a:grpSpLocks/>
            </p:cNvGrpSpPr>
            <p:nvPr/>
          </p:nvGrpSpPr>
          <p:grpSpPr bwMode="auto">
            <a:xfrm>
              <a:off x="2181664" y="2960116"/>
              <a:ext cx="472952" cy="652373"/>
              <a:chOff x="2784" y="96"/>
              <a:chExt cx="336" cy="311"/>
            </a:xfrm>
            <a:solidFill>
              <a:srgbClr val="FEEEC1"/>
            </a:solidFill>
          </p:grpSpPr>
          <p:grpSp>
            <p:nvGrpSpPr>
              <p:cNvPr id="187" name="Group 23"/>
              <p:cNvGrpSpPr>
                <a:grpSpLocks/>
              </p:cNvGrpSpPr>
              <p:nvPr/>
            </p:nvGrpSpPr>
            <p:grpSpPr bwMode="auto">
              <a:xfrm>
                <a:off x="2784" y="276"/>
                <a:ext cx="336" cy="131"/>
                <a:chOff x="2784" y="240"/>
                <a:chExt cx="336" cy="131"/>
              </a:xfrm>
              <a:grpFill/>
            </p:grpSpPr>
            <p:sp>
              <p:nvSpPr>
                <p:cNvPr id="202"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3"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8" name="Group 26"/>
              <p:cNvGrpSpPr>
                <a:grpSpLocks/>
              </p:cNvGrpSpPr>
              <p:nvPr/>
            </p:nvGrpSpPr>
            <p:grpSpPr bwMode="auto">
              <a:xfrm>
                <a:off x="2784" y="240"/>
                <a:ext cx="336" cy="131"/>
                <a:chOff x="2784" y="240"/>
                <a:chExt cx="336" cy="131"/>
              </a:xfrm>
              <a:grpFill/>
            </p:grpSpPr>
            <p:sp>
              <p:nvSpPr>
                <p:cNvPr id="200"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9" name="Group 29"/>
              <p:cNvGrpSpPr>
                <a:grpSpLocks/>
              </p:cNvGrpSpPr>
              <p:nvPr/>
            </p:nvGrpSpPr>
            <p:grpSpPr bwMode="auto">
              <a:xfrm>
                <a:off x="2784" y="208"/>
                <a:ext cx="336" cy="131"/>
                <a:chOff x="2784" y="240"/>
                <a:chExt cx="336" cy="131"/>
              </a:xfrm>
              <a:grpFill/>
            </p:grpSpPr>
            <p:sp>
              <p:nvSpPr>
                <p:cNvPr id="198"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9"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0" name="Group 32"/>
              <p:cNvGrpSpPr>
                <a:grpSpLocks/>
              </p:cNvGrpSpPr>
              <p:nvPr/>
            </p:nvGrpSpPr>
            <p:grpSpPr bwMode="auto">
              <a:xfrm>
                <a:off x="2784" y="172"/>
                <a:ext cx="336" cy="131"/>
                <a:chOff x="2784" y="240"/>
                <a:chExt cx="336" cy="131"/>
              </a:xfrm>
              <a:grpFill/>
            </p:grpSpPr>
            <p:sp>
              <p:nvSpPr>
                <p:cNvPr id="196"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7"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91" name="Group 35"/>
              <p:cNvGrpSpPr>
                <a:grpSpLocks/>
              </p:cNvGrpSpPr>
              <p:nvPr/>
            </p:nvGrpSpPr>
            <p:grpSpPr bwMode="auto">
              <a:xfrm>
                <a:off x="2784" y="136"/>
                <a:ext cx="336" cy="131"/>
                <a:chOff x="2784" y="240"/>
                <a:chExt cx="336" cy="131"/>
              </a:xfrm>
              <a:grpFill/>
            </p:grpSpPr>
            <p:sp>
              <p:nvSpPr>
                <p:cNvPr id="194"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5"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92"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3"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3" name="Group 22"/>
            <p:cNvGrpSpPr>
              <a:grpSpLocks/>
            </p:cNvGrpSpPr>
            <p:nvPr/>
          </p:nvGrpSpPr>
          <p:grpSpPr bwMode="auto">
            <a:xfrm>
              <a:off x="3294781" y="2960116"/>
              <a:ext cx="472952" cy="652373"/>
              <a:chOff x="2784" y="96"/>
              <a:chExt cx="336" cy="311"/>
            </a:xfrm>
            <a:solidFill>
              <a:srgbClr val="FEEEC1"/>
            </a:solidFill>
          </p:grpSpPr>
          <p:grpSp>
            <p:nvGrpSpPr>
              <p:cNvPr id="170" name="Group 23"/>
              <p:cNvGrpSpPr>
                <a:grpSpLocks/>
              </p:cNvGrpSpPr>
              <p:nvPr/>
            </p:nvGrpSpPr>
            <p:grpSpPr bwMode="auto">
              <a:xfrm>
                <a:off x="2784" y="276"/>
                <a:ext cx="336" cy="131"/>
                <a:chOff x="2784" y="240"/>
                <a:chExt cx="336" cy="131"/>
              </a:xfrm>
              <a:grpFill/>
            </p:grpSpPr>
            <p:sp>
              <p:nvSpPr>
                <p:cNvPr id="185"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6"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1" name="Group 26"/>
              <p:cNvGrpSpPr>
                <a:grpSpLocks/>
              </p:cNvGrpSpPr>
              <p:nvPr/>
            </p:nvGrpSpPr>
            <p:grpSpPr bwMode="auto">
              <a:xfrm>
                <a:off x="2784" y="240"/>
                <a:ext cx="336" cy="131"/>
                <a:chOff x="2784" y="240"/>
                <a:chExt cx="336" cy="131"/>
              </a:xfrm>
              <a:grpFill/>
            </p:grpSpPr>
            <p:sp>
              <p:nvSpPr>
                <p:cNvPr id="183"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4"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2" name="Group 29"/>
              <p:cNvGrpSpPr>
                <a:grpSpLocks/>
              </p:cNvGrpSpPr>
              <p:nvPr/>
            </p:nvGrpSpPr>
            <p:grpSpPr bwMode="auto">
              <a:xfrm>
                <a:off x="2784" y="208"/>
                <a:ext cx="336" cy="131"/>
                <a:chOff x="2784" y="240"/>
                <a:chExt cx="336" cy="131"/>
              </a:xfrm>
              <a:grpFill/>
            </p:grpSpPr>
            <p:sp>
              <p:nvSpPr>
                <p:cNvPr id="181"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2"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3" name="Group 32"/>
              <p:cNvGrpSpPr>
                <a:grpSpLocks/>
              </p:cNvGrpSpPr>
              <p:nvPr/>
            </p:nvGrpSpPr>
            <p:grpSpPr bwMode="auto">
              <a:xfrm>
                <a:off x="2784" y="172"/>
                <a:ext cx="336" cy="131"/>
                <a:chOff x="2784" y="240"/>
                <a:chExt cx="336" cy="131"/>
              </a:xfrm>
              <a:grpFill/>
            </p:grpSpPr>
            <p:sp>
              <p:nvSpPr>
                <p:cNvPr id="179"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0"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74" name="Group 35"/>
              <p:cNvGrpSpPr>
                <a:grpSpLocks/>
              </p:cNvGrpSpPr>
              <p:nvPr/>
            </p:nvGrpSpPr>
            <p:grpSpPr bwMode="auto">
              <a:xfrm>
                <a:off x="2784" y="136"/>
                <a:ext cx="336" cy="131"/>
                <a:chOff x="2784" y="240"/>
                <a:chExt cx="336" cy="131"/>
              </a:xfrm>
              <a:grpFill/>
            </p:grpSpPr>
            <p:sp>
              <p:nvSpPr>
                <p:cNvPr id="177"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8"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5"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6"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24" name="Text Box 50"/>
            <p:cNvSpPr txBox="1">
              <a:spLocks noChangeArrowheads="1"/>
            </p:cNvSpPr>
            <p:nvPr/>
          </p:nvSpPr>
          <p:spPr bwMode="auto">
            <a:xfrm>
              <a:off x="2181664" y="322140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8:00</a:t>
              </a:r>
            </a:p>
          </p:txBody>
        </p:sp>
        <p:sp>
          <p:nvSpPr>
            <p:cNvPr id="125" name="TextBox 216"/>
            <p:cNvSpPr txBox="1"/>
            <p:nvPr/>
          </p:nvSpPr>
          <p:spPr>
            <a:xfrm>
              <a:off x="834006" y="1812561"/>
              <a:ext cx="1009498" cy="461665"/>
            </a:xfrm>
            <a:prstGeom prst="rect">
              <a:avLst/>
            </a:prstGeom>
            <a:noFill/>
          </p:spPr>
          <p:txBody>
            <a:bodyPr wrap="square" rtlCol="0">
              <a:spAutoFit/>
            </a:bodyPr>
            <a:lstStyle/>
            <a:p>
              <a:pPr algn="ctr" defTabSz="914400" fontAlgn="ctr">
                <a:spcBef>
                  <a:spcPct val="0"/>
                </a:spcBef>
                <a:spcAft>
                  <a:spcPct val="0"/>
                </a:spcAft>
              </a:pPr>
              <a:r>
                <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Source volume</a:t>
              </a:r>
              <a:endParaRPr lang="en-US" altLang="zh-CN"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TextBox 217"/>
            <p:cNvSpPr txBox="1"/>
            <p:nvPr/>
          </p:nvSpPr>
          <p:spPr>
            <a:xfrm>
              <a:off x="1945549" y="3613345"/>
              <a:ext cx="1079386" cy="307777"/>
            </a:xfrm>
            <a:prstGeom prst="rect">
              <a:avLst/>
            </a:prstGeom>
            <a:noFill/>
          </p:spPr>
          <p:txBody>
            <a:bodyPr wrap="square" rtlCol="0">
              <a:spAutoFit/>
            </a:bodyPr>
            <a:lstStyle/>
            <a:p>
              <a:pPr defTabSz="914400" fontAlgn="t">
                <a:spcBef>
                  <a:spcPct val="0"/>
                </a:spcBef>
                <a:spcAft>
                  <a:spcPct val="0"/>
                </a:spcAft>
              </a:pPr>
              <a:r>
                <a:rPr lang="en-US" altLang="zh-CN"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snapshot0</a:t>
              </a:r>
              <a:endPar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TextBox 218"/>
            <p:cNvSpPr txBox="1"/>
            <p:nvPr/>
          </p:nvSpPr>
          <p:spPr>
            <a:xfrm>
              <a:off x="3024934" y="3613345"/>
              <a:ext cx="1079386" cy="307777"/>
            </a:xfrm>
            <a:prstGeom prst="rect">
              <a:avLst/>
            </a:prstGeom>
            <a:noFill/>
          </p:spPr>
          <p:txBody>
            <a:bodyPr wrap="square" rtlCol="0">
              <a:spAutoFit/>
            </a:bodyPr>
            <a:lstStyle/>
            <a:p>
              <a:pPr defTabSz="914400" fontAlgn="t">
                <a:spcBef>
                  <a:spcPct val="0"/>
                </a:spcBef>
                <a:spcAft>
                  <a:spcPct val="0"/>
                </a:spcAft>
              </a:pPr>
              <a:r>
                <a:rPr lang="en-US" altLang="zh-CN"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snapshot1</a:t>
              </a:r>
              <a:endPar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Text Box 50"/>
            <p:cNvSpPr txBox="1">
              <a:spLocks noChangeArrowheads="1"/>
            </p:cNvSpPr>
            <p:nvPr/>
          </p:nvSpPr>
          <p:spPr bwMode="auto">
            <a:xfrm>
              <a:off x="3294781" y="3221408"/>
              <a:ext cx="519020"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9</a:t>
              </a:r>
              <a:r>
                <a:rPr lang="en-US" altLang="zh-CN" sz="1400" b="1"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:00</a:t>
              </a:r>
              <a:endPar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29" name="Group 22"/>
            <p:cNvGrpSpPr>
              <a:grpSpLocks/>
            </p:cNvGrpSpPr>
            <p:nvPr/>
          </p:nvGrpSpPr>
          <p:grpSpPr bwMode="auto">
            <a:xfrm>
              <a:off x="4340436" y="3646006"/>
              <a:ext cx="472952" cy="652373"/>
              <a:chOff x="2784" y="96"/>
              <a:chExt cx="336" cy="311"/>
            </a:xfrm>
            <a:solidFill>
              <a:srgbClr val="FEEEC1"/>
            </a:solidFill>
          </p:grpSpPr>
          <p:grpSp>
            <p:nvGrpSpPr>
              <p:cNvPr id="153" name="Group 23"/>
              <p:cNvGrpSpPr>
                <a:grpSpLocks/>
              </p:cNvGrpSpPr>
              <p:nvPr/>
            </p:nvGrpSpPr>
            <p:grpSpPr bwMode="auto">
              <a:xfrm>
                <a:off x="2784" y="276"/>
                <a:ext cx="336" cy="131"/>
                <a:chOff x="2784" y="240"/>
                <a:chExt cx="336" cy="131"/>
              </a:xfrm>
              <a:grpFill/>
            </p:grpSpPr>
            <p:sp>
              <p:nvSpPr>
                <p:cNvPr id="168"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4" name="Group 26"/>
              <p:cNvGrpSpPr>
                <a:grpSpLocks/>
              </p:cNvGrpSpPr>
              <p:nvPr/>
            </p:nvGrpSpPr>
            <p:grpSpPr bwMode="auto">
              <a:xfrm>
                <a:off x="2784" y="240"/>
                <a:ext cx="336" cy="131"/>
                <a:chOff x="2784" y="240"/>
                <a:chExt cx="336" cy="131"/>
              </a:xfrm>
              <a:grpFill/>
            </p:grpSpPr>
            <p:sp>
              <p:nvSpPr>
                <p:cNvPr id="166"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7"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5" name="Group 29"/>
              <p:cNvGrpSpPr>
                <a:grpSpLocks/>
              </p:cNvGrpSpPr>
              <p:nvPr/>
            </p:nvGrpSpPr>
            <p:grpSpPr bwMode="auto">
              <a:xfrm>
                <a:off x="2784" y="208"/>
                <a:ext cx="336" cy="131"/>
                <a:chOff x="2784" y="240"/>
                <a:chExt cx="336" cy="131"/>
              </a:xfrm>
              <a:grpFill/>
            </p:grpSpPr>
            <p:sp>
              <p:nvSpPr>
                <p:cNvPr id="164"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5"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6" name="Group 32"/>
              <p:cNvGrpSpPr>
                <a:grpSpLocks/>
              </p:cNvGrpSpPr>
              <p:nvPr/>
            </p:nvGrpSpPr>
            <p:grpSpPr bwMode="auto">
              <a:xfrm>
                <a:off x="2784" y="172"/>
                <a:ext cx="336" cy="131"/>
                <a:chOff x="2784" y="240"/>
                <a:chExt cx="336" cy="131"/>
              </a:xfrm>
              <a:grpFill/>
            </p:grpSpPr>
            <p:sp>
              <p:nvSpPr>
                <p:cNvPr id="162"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3"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7" name="Group 35"/>
              <p:cNvGrpSpPr>
                <a:grpSpLocks/>
              </p:cNvGrpSpPr>
              <p:nvPr/>
            </p:nvGrpSpPr>
            <p:grpSpPr bwMode="auto">
              <a:xfrm>
                <a:off x="2784" y="136"/>
                <a:ext cx="336" cy="131"/>
                <a:chOff x="2784" y="240"/>
                <a:chExt cx="336" cy="131"/>
              </a:xfrm>
              <a:grpFill/>
            </p:grpSpPr>
            <p:sp>
              <p:nvSpPr>
                <p:cNvPr id="160"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8"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9"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0" name="TextBox 238"/>
            <p:cNvSpPr txBox="1"/>
            <p:nvPr/>
          </p:nvSpPr>
          <p:spPr>
            <a:xfrm>
              <a:off x="3294781" y="4299234"/>
              <a:ext cx="2091310" cy="307777"/>
            </a:xfrm>
            <a:prstGeom prst="rect">
              <a:avLst/>
            </a:prstGeom>
            <a:noFill/>
          </p:spPr>
          <p:txBody>
            <a:bodyPr wrap="square" rtlCol="0">
              <a:spAutoFit/>
            </a:bodyPr>
            <a:lstStyle/>
            <a:p>
              <a:pPr defTabSz="914400" fontAlgn="t">
                <a:spcBef>
                  <a:spcPct val="0"/>
                </a:spcBef>
                <a:spcAft>
                  <a:spcPct val="0"/>
                </a:spcAft>
              </a:pPr>
              <a:r>
                <a:rPr lang="en-US" altLang="zh-CN" sz="14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Snapshot1.snapshot0</a:t>
              </a:r>
              <a:endPar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1" name="Text Box 50"/>
            <p:cNvSpPr txBox="1">
              <a:spLocks noChangeArrowheads="1"/>
            </p:cNvSpPr>
            <p:nvPr/>
          </p:nvSpPr>
          <p:spPr bwMode="auto">
            <a:xfrm>
              <a:off x="4272974" y="3907297"/>
              <a:ext cx="623215"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10:00</a:t>
              </a:r>
              <a:endPar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32" name="Group 22"/>
            <p:cNvGrpSpPr>
              <a:grpSpLocks/>
            </p:cNvGrpSpPr>
            <p:nvPr/>
          </p:nvGrpSpPr>
          <p:grpSpPr bwMode="auto">
            <a:xfrm>
              <a:off x="5723398" y="3646006"/>
              <a:ext cx="472952" cy="652373"/>
              <a:chOff x="2784" y="96"/>
              <a:chExt cx="336" cy="311"/>
            </a:xfrm>
            <a:solidFill>
              <a:srgbClr val="FEEEC1"/>
            </a:solidFill>
          </p:grpSpPr>
          <p:grpSp>
            <p:nvGrpSpPr>
              <p:cNvPr id="136" name="Group 23"/>
              <p:cNvGrpSpPr>
                <a:grpSpLocks/>
              </p:cNvGrpSpPr>
              <p:nvPr/>
            </p:nvGrpSpPr>
            <p:grpSpPr bwMode="auto">
              <a:xfrm>
                <a:off x="2784" y="276"/>
                <a:ext cx="336" cy="131"/>
                <a:chOff x="2784" y="240"/>
                <a:chExt cx="336" cy="131"/>
              </a:xfrm>
              <a:grpFill/>
            </p:grpSpPr>
            <p:sp>
              <p:nvSpPr>
                <p:cNvPr id="151" name="Oval 24"/>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Oval 25"/>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7" name="Group 26"/>
              <p:cNvGrpSpPr>
                <a:grpSpLocks/>
              </p:cNvGrpSpPr>
              <p:nvPr/>
            </p:nvGrpSpPr>
            <p:grpSpPr bwMode="auto">
              <a:xfrm>
                <a:off x="2784" y="240"/>
                <a:ext cx="336" cy="131"/>
                <a:chOff x="2784" y="240"/>
                <a:chExt cx="336" cy="131"/>
              </a:xfrm>
              <a:grpFill/>
            </p:grpSpPr>
            <p:sp>
              <p:nvSpPr>
                <p:cNvPr id="149" name="Oval 27"/>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Oval 28"/>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8" name="Group 29"/>
              <p:cNvGrpSpPr>
                <a:grpSpLocks/>
              </p:cNvGrpSpPr>
              <p:nvPr/>
            </p:nvGrpSpPr>
            <p:grpSpPr bwMode="auto">
              <a:xfrm>
                <a:off x="2784" y="208"/>
                <a:ext cx="336" cy="131"/>
                <a:chOff x="2784" y="240"/>
                <a:chExt cx="336" cy="131"/>
              </a:xfrm>
              <a:grpFill/>
            </p:grpSpPr>
            <p:sp>
              <p:nvSpPr>
                <p:cNvPr id="147" name="Oval 30"/>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8" name="Oval 31"/>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9" name="Group 32"/>
              <p:cNvGrpSpPr>
                <a:grpSpLocks/>
              </p:cNvGrpSpPr>
              <p:nvPr/>
            </p:nvGrpSpPr>
            <p:grpSpPr bwMode="auto">
              <a:xfrm>
                <a:off x="2784" y="172"/>
                <a:ext cx="336" cy="131"/>
                <a:chOff x="2784" y="240"/>
                <a:chExt cx="336" cy="131"/>
              </a:xfrm>
              <a:grpFill/>
            </p:grpSpPr>
            <p:sp>
              <p:nvSpPr>
                <p:cNvPr id="145" name="Oval 33"/>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Oval 34"/>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0" name="Group 35"/>
              <p:cNvGrpSpPr>
                <a:grpSpLocks/>
              </p:cNvGrpSpPr>
              <p:nvPr/>
            </p:nvGrpSpPr>
            <p:grpSpPr bwMode="auto">
              <a:xfrm>
                <a:off x="2784" y="136"/>
                <a:ext cx="336" cy="131"/>
                <a:chOff x="2784" y="240"/>
                <a:chExt cx="336" cy="131"/>
              </a:xfrm>
              <a:grpFill/>
            </p:grpSpPr>
            <p:sp>
              <p:nvSpPr>
                <p:cNvPr id="143" name="Oval 36"/>
                <p:cNvSpPr>
                  <a:spLocks noChangeArrowheads="1"/>
                </p:cNvSpPr>
                <p:nvPr/>
              </p:nvSpPr>
              <p:spPr bwMode="auto">
                <a:xfrm>
                  <a:off x="2784" y="246"/>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Oval 37"/>
                <p:cNvSpPr>
                  <a:spLocks noChangeArrowheads="1"/>
                </p:cNvSpPr>
                <p:nvPr/>
              </p:nvSpPr>
              <p:spPr bwMode="auto">
                <a:xfrm>
                  <a:off x="2784" y="240"/>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41" name="Oval 38"/>
              <p:cNvSpPr>
                <a:spLocks noChangeArrowheads="1"/>
              </p:cNvSpPr>
              <p:nvPr/>
            </p:nvSpPr>
            <p:spPr bwMode="auto">
              <a:xfrm>
                <a:off x="2784" y="102"/>
                <a:ext cx="336" cy="125"/>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Oval 39"/>
              <p:cNvSpPr>
                <a:spLocks noChangeArrowheads="1"/>
              </p:cNvSpPr>
              <p:nvPr/>
            </p:nvSpPr>
            <p:spPr bwMode="auto">
              <a:xfrm>
                <a:off x="2784" y="96"/>
                <a:ext cx="336" cy="111"/>
              </a:xfrm>
              <a:prstGeom prst="ellipse">
                <a:avLst/>
              </a:prstGeom>
              <a:grpFill/>
              <a:ln w="9525">
                <a:solidFill>
                  <a:schemeClr val="bg1">
                    <a:lumMod val="85000"/>
                  </a:schemeClr>
                </a:solidFill>
                <a:round/>
                <a:headEnd/>
                <a:tailEnd/>
              </a:ln>
            </p:spPr>
            <p:txBody>
              <a:bodyPr wrap="none" anchor="ctr"/>
              <a:lstStyle/>
              <a:p>
                <a:pPr defTabSz="914400" fontAlgn="t">
                  <a:spcBef>
                    <a:spcPct val="0"/>
                  </a:spcBef>
                  <a:spcAft>
                    <a:spcPct val="0"/>
                  </a:spcAft>
                </a:pPr>
                <a:endParaRPr lang="zh-CN" altLang="en-US"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34" name="Text Box 50"/>
            <p:cNvSpPr txBox="1">
              <a:spLocks noChangeArrowheads="1"/>
            </p:cNvSpPr>
            <p:nvPr/>
          </p:nvSpPr>
          <p:spPr bwMode="auto">
            <a:xfrm>
              <a:off x="5655937" y="3939959"/>
              <a:ext cx="623215" cy="295417"/>
            </a:xfrm>
            <a:prstGeom prst="rect">
              <a:avLst/>
            </a:prstGeom>
            <a:noFill/>
            <a:ln w="9525" algn="ctr">
              <a:noFill/>
              <a:miter lim="800000"/>
              <a:headEnd/>
              <a:tailEnd/>
            </a:ln>
          </p:spPr>
          <p:txBody>
            <a:bodyPr wrap="none" lIns="79200" tIns="39600" rIns="79200" bIns="39600">
              <a:spAutoFit/>
            </a:bodyPr>
            <a:lstStyle/>
            <a:p>
              <a:pPr defTabSz="801688" fontAlgn="t">
                <a:spcBef>
                  <a:spcPct val="0"/>
                </a:spcBef>
                <a:spcAft>
                  <a:spcPct val="0"/>
                </a:spcAft>
              </a:pPr>
              <a:r>
                <a:rPr lang="en-US" altLang="zh-CN" sz="1400" b="1"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11:00</a:t>
              </a:r>
              <a:endParaRPr lang="en-US" altLang="zh-CN" sz="14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直角上箭头 134"/>
            <p:cNvSpPr/>
            <p:nvPr/>
          </p:nvSpPr>
          <p:spPr bwMode="auto">
            <a:xfrm flipH="1">
              <a:off x="1270933" y="3040007"/>
              <a:ext cx="2867118" cy="1054782"/>
            </a:xfrm>
            <a:prstGeom prst="bentUpArrow">
              <a:avLst>
                <a:gd name="adj1" fmla="val 9224"/>
                <a:gd name="adj2" fmla="val 9320"/>
                <a:gd name="adj3" fmla="val 25000"/>
              </a:avLst>
            </a:prstGeom>
            <a:solidFill>
              <a:schemeClr val="accent1">
                <a:lumMod val="20000"/>
                <a:lumOff val="80000"/>
              </a:schemeClr>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buClr>
                  <a:srgbClr val="CC9900"/>
                </a:buClr>
                <a:buFont typeface="Wingdings" pitchFamily="2" charset="2"/>
                <a:buChar char="n"/>
              </a:pPr>
              <a:endParaRPr lang="zh-CN" altLang="en-US" sz="140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91563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Effect transition="in" filter="blinds(horizontal)">
                                      <p:cBhvr>
                                        <p:cTn id="7" dur="500"/>
                                        <p:tgtEl>
                                          <p:spTgt spid="1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3">
                                            <p:txEl>
                                              <p:pRg st="2" end="2"/>
                                            </p:txEl>
                                          </p:spTgt>
                                        </p:tgtEl>
                                        <p:attrNameLst>
                                          <p:attrName>style.visibility</p:attrName>
                                        </p:attrNameLst>
                                      </p:cBhvr>
                                      <p:to>
                                        <p:strVal val="visible"/>
                                      </p:to>
                                    </p:set>
                                    <p:animEffect transition="in" filter="blinds(horizontal)">
                                      <p:cBhvr>
                                        <p:cTn id="12" dur="500"/>
                                        <p:tgtEl>
                                          <p:spTgt spid="1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w="0" cap="flat">
          <a:solidFill>
            <a:srgbClr val="FF0000"/>
          </a:solidFill>
          <a:prstDash val="solid"/>
          <a:round/>
          <a:headEnd/>
          <a:tailEnd/>
        </a:ln>
      </a:spPr>
      <a:bodyPr vert="horz" wrap="square" lIns="91440" tIns="45720" rIns="91440" bIns="45720" numCol="1" anchor="t" anchorCtr="0" compatLnSpc="1">
        <a:prstTxWarp prst="textNoShape">
          <a:avLst/>
        </a:prstTxWarp>
      </a:bodyPr>
      <a:lstStyle>
        <a:defPPr>
          <a:defRPr>
            <a:latin typeface="+mj-lt"/>
            <a:ea typeface="方正兰亭黑简体" panose="02000000000000000000" pitchFamily="2" charset="-122"/>
            <a:sym typeface="Huawei Sans" panose="020C0503030203020204" pitchFamily="34" charset="0"/>
          </a:defRPr>
        </a:defPPr>
      </a:lstStyle>
    </a:spDef>
    <a:lnDef>
      <a:spPr bwMode="auto">
        <a:solidFill>
          <a:schemeClr val="accent1"/>
        </a:solidFill>
        <a:ln w="12700" cap="flat" cmpd="sng" algn="ctr">
          <a:solidFill>
            <a:schemeClr val="tx1"/>
          </a:solidFill>
          <a:prstDash val="solid"/>
          <a:round/>
          <a:headEnd type="none" w="med" len="med"/>
          <a:tailEnd type="triangle"/>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1457</TotalTime>
  <Words>7465</Words>
  <Application>Microsoft Office PowerPoint</Application>
  <PresentationFormat>宽屏</PresentationFormat>
  <Paragraphs>990</Paragraphs>
  <Slides>55</Slides>
  <Notes>55</Notes>
  <HiddenSlides>2</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55</vt:i4>
      </vt:variant>
    </vt:vector>
  </HeadingPairs>
  <TitlesOfParts>
    <vt:vector size="67" baseType="lpstr">
      <vt:lpstr>方正兰亭黑简体</vt:lpstr>
      <vt:lpstr>Microsoft YaHei</vt:lpstr>
      <vt:lpstr>Microsoft YaHei</vt:lpstr>
      <vt:lpstr>Arial</vt:lpstr>
      <vt:lpstr>Huawei Sans</vt:lpstr>
      <vt:lpstr>Huawei Sans Light</vt:lpstr>
      <vt:lpstr>Times New Roman</vt:lpstr>
      <vt:lpstr>Wingdings</vt:lpstr>
      <vt:lpstr>1_标题页模板</vt:lpstr>
      <vt:lpstr>2_自功能页模板</vt:lpstr>
      <vt:lpstr>3_内容页模板</vt:lpstr>
      <vt:lpstr>4_感谢页模板</vt:lpstr>
      <vt:lpstr>Storage Data Protection Technologies and Applications</vt:lpstr>
      <vt:lpstr>PowerPoint 演示文稿</vt:lpstr>
      <vt:lpstr>PowerPoint 演示文稿</vt:lpstr>
      <vt:lpstr>PowerPoint 演示文稿</vt:lpstr>
      <vt:lpstr>Overview</vt:lpstr>
      <vt:lpstr>How HyperSnap Works</vt:lpstr>
      <vt:lpstr>HyperSnap Principles: Zero Performance Loss</vt:lpstr>
      <vt:lpstr>HyperSnap Principles: Rollback</vt:lpstr>
      <vt:lpstr>HyperSnap Principles: Snapshot Cascading and Cross-Level Rollback</vt:lpstr>
      <vt:lpstr>Key Technologies of HyperSnap: Duplicate</vt:lpstr>
      <vt:lpstr>Key Technologies of HyperSnap: Rollback Before Write</vt:lpstr>
      <vt:lpstr>Application Scenario</vt:lpstr>
      <vt:lpstr>Configuration Process</vt:lpstr>
      <vt:lpstr>PowerPoint 演示文稿</vt:lpstr>
      <vt:lpstr>Overview</vt:lpstr>
      <vt:lpstr>How HyperClone Works</vt:lpstr>
      <vt:lpstr>HyperClone Principles: Synchronization</vt:lpstr>
      <vt:lpstr>HyperClone Principles: Reverse Synchronization</vt:lpstr>
      <vt:lpstr>HyperSnap Principles: Restrictions on Feature Configuration</vt:lpstr>
      <vt:lpstr>Application Scenarios: Data Backup and Restoration</vt:lpstr>
      <vt:lpstr>Application Scenarios: Data Analysis and Reproduction</vt:lpstr>
      <vt:lpstr>Configuration Process</vt:lpstr>
      <vt:lpstr>PowerPoint 演示文稿</vt:lpstr>
      <vt:lpstr>Overview</vt:lpstr>
      <vt:lpstr>Introduction to DR and Backup</vt:lpstr>
      <vt:lpstr>HyperReplication Concepts</vt:lpstr>
      <vt:lpstr>Phases for Realizing Remote Backup and Recovery of Service Data</vt:lpstr>
      <vt:lpstr>Running Status of a Pair</vt:lpstr>
      <vt:lpstr>How Asynchronous Remote Replication Works</vt:lpstr>
      <vt:lpstr>HyperReplication Service Switchover</vt:lpstr>
      <vt:lpstr>HyperReplication Data Recovery</vt:lpstr>
      <vt:lpstr>PowerPoint 演示文稿</vt:lpstr>
      <vt:lpstr>Functions of a Consistency Group</vt:lpstr>
      <vt:lpstr>Typical Application Scenarios</vt:lpstr>
      <vt:lpstr>Central DR and Backup Scenario</vt:lpstr>
      <vt:lpstr>Realizing DR with BCManager eReplication</vt:lpstr>
      <vt:lpstr>Configuration Process</vt:lpstr>
      <vt:lpstr>PowerPoint 演示文稿</vt:lpstr>
      <vt:lpstr>Overview</vt:lpstr>
      <vt:lpstr>Working Principles of HyperMetro</vt:lpstr>
      <vt:lpstr>Quorum Mode</vt:lpstr>
      <vt:lpstr>Static Priority Mode</vt:lpstr>
      <vt:lpstr>Quorum Server Mode</vt:lpstr>
      <vt:lpstr>PowerPoint 演示文稿</vt:lpstr>
      <vt:lpstr>Dual-Write Principle</vt:lpstr>
      <vt:lpstr>Strong Data Consistency</vt:lpstr>
      <vt:lpstr>Extensible Solution Design</vt:lpstr>
      <vt:lpstr>Typical Application Scenarios</vt:lpstr>
      <vt:lpstr>Configuration Process</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172</cp:revision>
  <dcterms:created xsi:type="dcterms:W3CDTF">2018-11-29T10:16:29Z</dcterms:created>
  <dcterms:modified xsi:type="dcterms:W3CDTF">2020-09-24T03:01:02Z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(3)carZerSS8fRIbFnPkAYHlHxBV3KyFq9tXeHen5+wbOKgkCdB9ewh0tYpSplxShOMx5JyphUy
B0LdTEcFpoVjfSZwLfQ5c4U2oX655rLa1uoq8FywLYpHnKPFPYsL0RvtDU5Mr0ml+w78L74X
b3GznJlPTLXu/KQa7vpk1fgyVfxV/83u4Qf/gCcJwHAN5uXEEc1gUJf4rb0SsrVI18eET5c7
8dYOvNdXxmXeuSdQ5S</vt:lpwstr>
  </property>
  <property fmtid="{D5CDD505-2E9C-101B-9397-08002B2CF9AE}" pid="3" name="_2015_ms_pID_7253431">
    <vt:lpwstr>nxeUyu+jjprw3OEZrrgLvfof1kSVSQevF6WoNk3J3isgaNmljnyIE9
T4awpzaTKSjFSWaKKb42p1jealGPpQgKqPDaSWCeqO9OrknH7752QStoEjewo4tCcYeuiz32
3TdJslhnd5cSw/NTwKNMVWHn1v9eQmYcL6ZkzewAui0ixId+vv9GbnQjJ87OOAxxlKnR9ltt
uSFxvdl780NeqVoMx4q4pU4rsgKUyBN54Bjs</vt:lpwstr>
  </property>
  <property fmtid="{D5CDD505-2E9C-101B-9397-08002B2CF9AE}" pid="4" name="_2015_ms_pID_7253432">
    <vt:lpwstr>Rw==</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