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33.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841" r:id="rId4"/>
    <p:sldMasterId id="2147483843" r:id="rId5"/>
    <p:sldMasterId id="2147483854" r:id="rId6"/>
    <p:sldMasterId id="2147483858" r:id="rId7"/>
  </p:sldMasterIdLst>
  <p:notesMasterIdLst>
    <p:notesMasterId r:id="rId56"/>
  </p:notesMasterIdLst>
  <p:handoutMasterIdLst>
    <p:handoutMasterId r:id="rId57"/>
  </p:handoutMasterIdLst>
  <p:sldIdLst>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4" r:id="rId52"/>
    <p:sldId id="307" r:id="rId53"/>
    <p:sldId id="308" r:id="rId54"/>
    <p:sldId id="303" r:id="rId55"/>
  </p:sldIdLst>
  <p:sldSz cx="12192000" cy="6858000"/>
  <p:notesSz cx="6797675" cy="9926638"/>
  <p:defaultTextStyle>
    <a:defPPr>
      <a:defRPr lang="en-US"/>
    </a:defPPr>
    <a:lvl1pPr marL="0" algn="l" defTabSz="914478" rtl="0" eaLnBrk="1" latinLnBrk="0" hangingPunct="1">
      <a:defRPr sz="1800" kern="1200">
        <a:solidFill>
          <a:schemeClr val="tx1"/>
        </a:solidFill>
        <a:latin typeface="+mn-lt"/>
        <a:ea typeface="+mn-ea"/>
        <a:cs typeface="+mn-cs"/>
      </a:defRPr>
    </a:lvl1pPr>
    <a:lvl2pPr marL="457240" algn="l" defTabSz="914478" rtl="0" eaLnBrk="1" latinLnBrk="0" hangingPunct="1">
      <a:defRPr sz="1800" kern="1200">
        <a:solidFill>
          <a:schemeClr val="tx1"/>
        </a:solidFill>
        <a:latin typeface="+mn-lt"/>
        <a:ea typeface="+mn-ea"/>
        <a:cs typeface="+mn-cs"/>
      </a:defRPr>
    </a:lvl2pPr>
    <a:lvl3pPr marL="914478" algn="l" defTabSz="914478" rtl="0" eaLnBrk="1" latinLnBrk="0" hangingPunct="1">
      <a:defRPr sz="1800" kern="1200">
        <a:solidFill>
          <a:schemeClr val="tx1"/>
        </a:solidFill>
        <a:latin typeface="+mn-lt"/>
        <a:ea typeface="+mn-ea"/>
        <a:cs typeface="+mn-cs"/>
      </a:defRPr>
    </a:lvl3pPr>
    <a:lvl4pPr marL="1371718" algn="l" defTabSz="914478" rtl="0" eaLnBrk="1" latinLnBrk="0" hangingPunct="1">
      <a:defRPr sz="1800" kern="1200">
        <a:solidFill>
          <a:schemeClr val="tx1"/>
        </a:solidFill>
        <a:latin typeface="+mn-lt"/>
        <a:ea typeface="+mn-ea"/>
        <a:cs typeface="+mn-cs"/>
      </a:defRPr>
    </a:lvl4pPr>
    <a:lvl5pPr marL="1828957" algn="l" defTabSz="914478" rtl="0" eaLnBrk="1" latinLnBrk="0" hangingPunct="1">
      <a:defRPr sz="1800" kern="1200">
        <a:solidFill>
          <a:schemeClr val="tx1"/>
        </a:solidFill>
        <a:latin typeface="+mn-lt"/>
        <a:ea typeface="+mn-ea"/>
        <a:cs typeface="+mn-cs"/>
      </a:defRPr>
    </a:lvl5pPr>
    <a:lvl6pPr marL="2286196" algn="l" defTabSz="914478" rtl="0" eaLnBrk="1" latinLnBrk="0" hangingPunct="1">
      <a:defRPr sz="1800" kern="1200">
        <a:solidFill>
          <a:schemeClr val="tx1"/>
        </a:solidFill>
        <a:latin typeface="+mn-lt"/>
        <a:ea typeface="+mn-ea"/>
        <a:cs typeface="+mn-cs"/>
      </a:defRPr>
    </a:lvl6pPr>
    <a:lvl7pPr marL="2743435" algn="l" defTabSz="914478" rtl="0" eaLnBrk="1" latinLnBrk="0" hangingPunct="1">
      <a:defRPr sz="1800" kern="1200">
        <a:solidFill>
          <a:schemeClr val="tx1"/>
        </a:solidFill>
        <a:latin typeface="+mn-lt"/>
        <a:ea typeface="+mn-ea"/>
        <a:cs typeface="+mn-cs"/>
      </a:defRPr>
    </a:lvl7pPr>
    <a:lvl8pPr marL="3200675" algn="l" defTabSz="914478" rtl="0" eaLnBrk="1" latinLnBrk="0" hangingPunct="1">
      <a:defRPr sz="1800" kern="1200">
        <a:solidFill>
          <a:schemeClr val="tx1"/>
        </a:solidFill>
        <a:latin typeface="+mn-lt"/>
        <a:ea typeface="+mn-ea"/>
        <a:cs typeface="+mn-cs"/>
      </a:defRPr>
    </a:lvl8pPr>
    <a:lvl9pPr marL="3657913" algn="l" defTabSz="91447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userDrawn="1">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B78C"/>
    <a:srgbClr val="F28944"/>
    <a:srgbClr val="FAD3BB"/>
    <a:srgbClr val="FFFFFF"/>
    <a:srgbClr val="C7000B"/>
    <a:srgbClr val="B5B5B5"/>
    <a:srgbClr val="151515"/>
    <a:srgbClr val="BF0013"/>
    <a:srgbClr val="404040"/>
    <a:srgbClr val="5757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2833802-FEF1-4C79-8D5D-14CF1EAF98D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84660" autoAdjust="0"/>
  </p:normalViewPr>
  <p:slideViewPr>
    <p:cSldViewPr snapToGrid="0" snapToObjects="1">
      <p:cViewPr varScale="1">
        <p:scale>
          <a:sx n="59" d="100"/>
          <a:sy n="59" d="100"/>
        </p:scale>
        <p:origin x="976" y="5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1" d="100"/>
          <a:sy n="81" d="100"/>
        </p:scale>
        <p:origin x="3996" y="114"/>
      </p:cViewPr>
      <p:guideLst>
        <p:guide orient="horz"/>
        <p:guide pos="2141"/>
      </p:guideLst>
    </p:cSldViewPr>
  </p:notes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presProps" Target="presProps.xml"/><Relationship Id="rId5" Type="http://schemas.openxmlformats.org/officeDocument/2006/relationships/slideMaster" Target="slideMasters/slideMaster2.xml"/><Relationship Id="rId61" Type="http://schemas.openxmlformats.org/officeDocument/2006/relationships/tableStyles" Target="tableStyles.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notesMaster" Target="notesMasters/notesMaster1.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viewProps" Target="viewProps.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handoutMaster" Target="handoutMasters/handoutMaster1.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系列 1</c:v>
                </c:pt>
              </c:strCache>
            </c:strRef>
          </c:tx>
          <c:spPr>
            <a:ln w="28575" cap="rnd">
              <a:solidFill>
                <a:schemeClr val="accent1"/>
              </a:solidFill>
              <a:round/>
            </a:ln>
            <a:effectLst/>
          </c:spPr>
          <c:marker>
            <c:symbol val="circle"/>
            <c:size val="5"/>
            <c:spPr>
              <a:solidFill>
                <a:schemeClr val="accent2"/>
              </a:solidFill>
              <a:ln w="34925">
                <a:solidFill>
                  <a:schemeClr val="accent2"/>
                </a:solidFill>
              </a:ln>
              <a:effectLst/>
            </c:spPr>
          </c:marker>
          <c:cat>
            <c:numRef>
              <c:f>Sheet1!$A$2:$A$7</c:f>
              <c:numCache>
                <c:formatCode>General</c:formatCode>
                <c:ptCount val="6"/>
                <c:pt idx="0">
                  <c:v>0</c:v>
                </c:pt>
                <c:pt idx="1">
                  <c:v>20</c:v>
                </c:pt>
                <c:pt idx="2">
                  <c:v>40</c:v>
                </c:pt>
                <c:pt idx="3">
                  <c:v>60</c:v>
                </c:pt>
                <c:pt idx="4">
                  <c:v>80</c:v>
                </c:pt>
                <c:pt idx="5">
                  <c:v>100</c:v>
                </c:pt>
              </c:numCache>
            </c:numRef>
          </c:cat>
          <c:val>
            <c:numRef>
              <c:f>Sheet1!$B$2:$B$7</c:f>
              <c:numCache>
                <c:formatCode>General</c:formatCode>
                <c:ptCount val="6"/>
                <c:pt idx="0">
                  <c:v>20000</c:v>
                </c:pt>
                <c:pt idx="1">
                  <c:v>18000</c:v>
                </c:pt>
                <c:pt idx="2">
                  <c:v>16000</c:v>
                </c:pt>
                <c:pt idx="3">
                  <c:v>14000</c:v>
                </c:pt>
                <c:pt idx="4">
                  <c:v>12000</c:v>
                </c:pt>
                <c:pt idx="5">
                  <c:v>10000</c:v>
                </c:pt>
              </c:numCache>
            </c:numRef>
          </c:val>
          <c:smooth val="0"/>
        </c:ser>
        <c:dLbls>
          <c:showLegendKey val="0"/>
          <c:showVal val="0"/>
          <c:showCatName val="0"/>
          <c:showSerName val="0"/>
          <c:showPercent val="0"/>
          <c:showBubbleSize val="0"/>
        </c:dLbls>
        <c:marker val="1"/>
        <c:smooth val="0"/>
        <c:axId val="980347264"/>
        <c:axId val="980354880"/>
      </c:lineChart>
      <c:catAx>
        <c:axId val="980347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zh-CN"/>
          </a:p>
        </c:txPr>
        <c:crossAx val="980354880"/>
        <c:crosses val="autoZero"/>
        <c:auto val="1"/>
        <c:lblAlgn val="ctr"/>
        <c:lblOffset val="100"/>
        <c:noMultiLvlLbl val="0"/>
      </c:catAx>
      <c:valAx>
        <c:axId val="9803548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zh-CN"/>
          </a:p>
        </c:txPr>
        <c:crossAx val="980347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F905D9-40AE-40CA-BEFC-5D05332BC6A3}"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zh-CN" altLang="en-US"/>
        </a:p>
      </dgm:t>
    </dgm:pt>
    <dgm:pt modelId="{64685989-D284-40A5-804D-F87675310917}">
      <dgm:prSet phldrT="[文本]" custT="1"/>
      <dgm:spPr>
        <a:noFill/>
        <a:ln w="19050">
          <a:solidFill>
            <a:schemeClr val="tx1"/>
          </a:solidFill>
        </a:ln>
      </dgm:spPr>
      <dgm:t>
        <a:bodyPr/>
        <a:lstStyle/>
        <a:p>
          <a:r>
            <a:rPr lang="en-US" sz="2000" dirty="0" smtClean="0">
              <a:solidFill>
                <a:schemeClr val="tx1"/>
              </a:solidFill>
              <a:latin typeface="Huawei Sans" panose="020B0604020202020204" charset="0"/>
              <a:cs typeface="Huawei Sans" panose="020B0604020202020204" charset="0"/>
            </a:rPr>
            <a:t>Storage </a:t>
          </a:r>
          <a:r>
            <a:rPr lang="en-US" altLang="zh-CN" sz="2000" dirty="0" smtClean="0">
              <a:solidFill>
                <a:schemeClr val="tx1"/>
              </a:solidFill>
              <a:latin typeface="Huawei Sans" panose="020B0604020202020204" charset="0"/>
              <a:cs typeface="Huawei Sans" panose="020B0604020202020204" charset="0"/>
            </a:rPr>
            <a:t>resource</a:t>
          </a:r>
          <a:r>
            <a:rPr lang="en-US" sz="2000" dirty="0" smtClean="0">
              <a:solidFill>
                <a:schemeClr val="tx1"/>
              </a:solidFill>
              <a:latin typeface="Huawei Sans" panose="020B0604020202020204" charset="0"/>
              <a:cs typeface="Huawei Sans" panose="020B0604020202020204" charset="0"/>
            </a:rPr>
            <a:t> tuning technology and application</a:t>
          </a:r>
          <a:endParaRPr lang="zh-CN" altLang="en-US" sz="20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endParaRPr>
        </a:p>
      </dgm:t>
    </dgm:pt>
    <dgm:pt modelId="{B4B2E270-CB61-43B5-A917-25D2D7AA55A5}" type="parTrans" cxnId="{F1F7D601-57A8-4A8F-BD67-292B6B9A55F4}">
      <dgm:prSet/>
      <dgm:spPr/>
      <dgm:t>
        <a:bodyPr/>
        <a:lstStyle/>
        <a:p>
          <a:endParaRPr lang="zh-CN" altLang="en-US" sz="1400">
            <a:latin typeface="Huawei Sans" panose="020B0604020202020204" charset="0"/>
            <a:cs typeface="Huawei Sans" panose="020B0604020202020204" charset="0"/>
          </a:endParaRPr>
        </a:p>
      </dgm:t>
    </dgm:pt>
    <dgm:pt modelId="{0BD0CDA0-3C09-41E9-A671-C54B9D5759BA}" type="sibTrans" cxnId="{F1F7D601-57A8-4A8F-BD67-292B6B9A55F4}">
      <dgm:prSet/>
      <dgm:spPr/>
      <dgm:t>
        <a:bodyPr/>
        <a:lstStyle/>
        <a:p>
          <a:endParaRPr lang="zh-CN" altLang="en-US" sz="1400">
            <a:latin typeface="Huawei Sans" panose="020B0604020202020204" charset="0"/>
            <a:cs typeface="Huawei Sans" panose="020B0604020202020204" charset="0"/>
          </a:endParaRPr>
        </a:p>
      </dgm:t>
    </dgm:pt>
    <dgm:pt modelId="{D2828A7E-1D9B-47A7-B40E-36503F3A6EB0}">
      <dgm:prSet phldrT="[文本]" custT="1"/>
      <dgm:spPr>
        <a:noFill/>
        <a:ln w="19050">
          <a:solidFill>
            <a:schemeClr val="tx1"/>
          </a:solidFill>
        </a:ln>
      </dgm:spPr>
      <dgm:t>
        <a:bodyPr/>
        <a:lstStyle/>
        <a:p>
          <a:r>
            <a:rPr lang="en-US" altLang="zh-CN" sz="18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SmartThin</a:t>
          </a:r>
          <a:endParaRPr lang="zh-CN" altLang="en-US" sz="18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endParaRPr>
        </a:p>
      </dgm:t>
    </dgm:pt>
    <dgm:pt modelId="{FFDB2B27-189D-4A05-9D0B-855BC257C7E4}" type="parTrans" cxnId="{AD6B8831-4B3D-40EC-A5EF-1515C952A3CC}">
      <dgm:prSet custT="1"/>
      <dgm:spPr>
        <a:noFill/>
        <a:ln w="19050">
          <a:solidFill>
            <a:schemeClr val="tx1"/>
          </a:solidFill>
        </a:ln>
      </dgm:spPr>
      <dgm:t>
        <a:bodyPr/>
        <a:lstStyle/>
        <a:p>
          <a:endParaRPr lang="zh-CN" altLang="en-US" sz="300">
            <a:solidFill>
              <a:schemeClr val="tx1"/>
            </a:solidFill>
            <a:latin typeface="Huawei Sans" panose="020B0604020202020204" charset="0"/>
            <a:cs typeface="Huawei Sans" panose="020B0604020202020204" charset="0"/>
          </a:endParaRPr>
        </a:p>
      </dgm:t>
    </dgm:pt>
    <dgm:pt modelId="{9C058CEB-72FB-4BA1-98D1-E1BBA6A0A88B}" type="sibTrans" cxnId="{AD6B8831-4B3D-40EC-A5EF-1515C952A3CC}">
      <dgm:prSet/>
      <dgm:spPr/>
      <dgm:t>
        <a:bodyPr/>
        <a:lstStyle/>
        <a:p>
          <a:endParaRPr lang="zh-CN" altLang="en-US" sz="1400">
            <a:latin typeface="Huawei Sans" panose="020B0604020202020204" charset="0"/>
            <a:cs typeface="Huawei Sans" panose="020B0604020202020204" charset="0"/>
          </a:endParaRPr>
        </a:p>
      </dgm:t>
    </dgm:pt>
    <dgm:pt modelId="{A93CAA9A-A072-4E96-9CBB-FA418F43B029}">
      <dgm:prSet phldrT="[文本]" custT="1"/>
      <dgm:spPr>
        <a:noFill/>
        <a:ln w="19050">
          <a:solidFill>
            <a:schemeClr val="tx1"/>
          </a:solidFill>
        </a:ln>
      </dgm:spPr>
      <dgm:t>
        <a:bodyPr/>
        <a:lstStyle/>
        <a:p>
          <a:r>
            <a:rPr lang="en-US" altLang="zh-CN" sz="18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SmartTier</a:t>
          </a:r>
        </a:p>
      </dgm:t>
    </dgm:pt>
    <dgm:pt modelId="{CADD7AFD-407D-41E0-AC0B-D5967572D22B}" type="parTrans" cxnId="{505F243A-0EBC-4347-B291-C495B16CB187}">
      <dgm:prSet custT="1"/>
      <dgm:spPr/>
      <dgm:t>
        <a:bodyPr/>
        <a:lstStyle/>
        <a:p>
          <a:endParaRPr lang="zh-CN" altLang="en-US" sz="300">
            <a:latin typeface="Huawei Sans" panose="020B0604020202020204" charset="0"/>
            <a:cs typeface="Huawei Sans" panose="020B0604020202020204" charset="0"/>
          </a:endParaRPr>
        </a:p>
      </dgm:t>
    </dgm:pt>
    <dgm:pt modelId="{EFC97CA8-C037-41F5-8F2B-E5A924C901FF}" type="sibTrans" cxnId="{505F243A-0EBC-4347-B291-C495B16CB187}">
      <dgm:prSet/>
      <dgm:spPr/>
      <dgm:t>
        <a:bodyPr/>
        <a:lstStyle/>
        <a:p>
          <a:endParaRPr lang="zh-CN" altLang="en-US" sz="1400">
            <a:latin typeface="Huawei Sans" panose="020B0604020202020204" charset="0"/>
            <a:cs typeface="Huawei Sans" panose="020B0604020202020204" charset="0"/>
          </a:endParaRPr>
        </a:p>
      </dgm:t>
    </dgm:pt>
    <dgm:pt modelId="{C3483FA0-D115-4086-96B5-EC436C95583A}">
      <dgm:prSet phldrT="[文本]" custT="1"/>
      <dgm:spPr>
        <a:noFill/>
        <a:ln w="19050">
          <a:solidFill>
            <a:schemeClr val="tx1"/>
          </a:solidFill>
        </a:ln>
      </dgm:spPr>
      <dgm:t>
        <a:bodyPr/>
        <a:lstStyle/>
        <a:p>
          <a:r>
            <a:rPr lang="en-US" altLang="zh-CN" sz="18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SmartQoS</a:t>
          </a:r>
        </a:p>
      </dgm:t>
    </dgm:pt>
    <dgm:pt modelId="{3437631B-BD37-4AF1-BCDB-9049012F4B3F}" type="parTrans" cxnId="{5550DAD0-23A1-4482-81AF-0F181BFE7E08}">
      <dgm:prSet custT="1"/>
      <dgm:spPr/>
      <dgm:t>
        <a:bodyPr/>
        <a:lstStyle/>
        <a:p>
          <a:endParaRPr lang="zh-CN" altLang="en-US" sz="300">
            <a:latin typeface="Huawei Sans" panose="020B0604020202020204" charset="0"/>
            <a:cs typeface="Huawei Sans" panose="020B0604020202020204" charset="0"/>
          </a:endParaRPr>
        </a:p>
      </dgm:t>
    </dgm:pt>
    <dgm:pt modelId="{C5D7FA3D-C51D-4C61-B6E1-61D06D21AF00}" type="sibTrans" cxnId="{5550DAD0-23A1-4482-81AF-0F181BFE7E08}">
      <dgm:prSet/>
      <dgm:spPr/>
      <dgm:t>
        <a:bodyPr/>
        <a:lstStyle/>
        <a:p>
          <a:endParaRPr lang="zh-CN" altLang="en-US" sz="1400">
            <a:latin typeface="Huawei Sans" panose="020B0604020202020204" charset="0"/>
            <a:cs typeface="Huawei Sans" panose="020B0604020202020204" charset="0"/>
          </a:endParaRPr>
        </a:p>
      </dgm:t>
    </dgm:pt>
    <dgm:pt modelId="{E12C1CFE-CAFA-4885-817D-298D7BE92354}">
      <dgm:prSet phldrT="[文本]" custT="1"/>
      <dgm:spPr>
        <a:noFill/>
        <a:ln w="19050">
          <a:solidFill>
            <a:schemeClr val="tx1"/>
          </a:solidFill>
        </a:ln>
      </dgm:spPr>
      <dgm:t>
        <a:bodyPr/>
        <a:lstStyle/>
        <a:p>
          <a:r>
            <a:rPr lang="en-US" altLang="zh-CN" sz="18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SmartDedupe</a:t>
          </a:r>
        </a:p>
      </dgm:t>
    </dgm:pt>
    <dgm:pt modelId="{312F6995-AC21-4402-A52E-F28E86E9EA91}" type="parTrans" cxnId="{C274BEA8-76B5-464F-9BAB-94341515A8FB}">
      <dgm:prSet/>
      <dgm:spPr/>
      <dgm:t>
        <a:bodyPr/>
        <a:lstStyle/>
        <a:p>
          <a:endParaRPr lang="zh-CN" altLang="en-US">
            <a:latin typeface="Huawei Sans" panose="020B0604020202020204" charset="0"/>
            <a:cs typeface="Huawei Sans" panose="020B0604020202020204" charset="0"/>
          </a:endParaRPr>
        </a:p>
      </dgm:t>
    </dgm:pt>
    <dgm:pt modelId="{165CCD3A-4EAB-45EB-9731-7CD5F2BE7641}" type="sibTrans" cxnId="{C274BEA8-76B5-464F-9BAB-94341515A8FB}">
      <dgm:prSet/>
      <dgm:spPr/>
      <dgm:t>
        <a:bodyPr/>
        <a:lstStyle/>
        <a:p>
          <a:endParaRPr lang="zh-CN" altLang="en-US">
            <a:latin typeface="Huawei Sans" panose="020B0604020202020204" charset="0"/>
            <a:cs typeface="Huawei Sans" panose="020B0604020202020204" charset="0"/>
          </a:endParaRPr>
        </a:p>
      </dgm:t>
    </dgm:pt>
    <dgm:pt modelId="{22F30D3E-C500-414B-9808-DAAB0213EC16}">
      <dgm:prSet phldrT="[文本]"/>
      <dgm:spPr>
        <a:noFill/>
        <a:ln w="19050">
          <a:solidFill>
            <a:schemeClr val="tx1"/>
          </a:solidFill>
        </a:ln>
      </dgm:spPr>
      <dgm:t>
        <a:bodyPr/>
        <a:lstStyle/>
        <a:p>
          <a:r>
            <a:rPr lang="en-US" altLang="zh-CN"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SmartCompression</a:t>
          </a:r>
        </a:p>
      </dgm:t>
    </dgm:pt>
    <dgm:pt modelId="{D500F7D7-6547-43B6-8AC0-84D3805EE88C}" type="parTrans" cxnId="{60EA9123-93D8-4534-B6D3-C51D2C7E50E1}">
      <dgm:prSet/>
      <dgm:spPr>
        <a:noFill/>
        <a:ln w="19050">
          <a:solidFill>
            <a:schemeClr val="tx1"/>
          </a:solidFill>
        </a:ln>
      </dgm:spPr>
      <dgm:t>
        <a:bodyPr/>
        <a:lstStyle/>
        <a:p>
          <a:endParaRPr lang="zh-CN" altLang="en-US">
            <a:solidFill>
              <a:schemeClr val="tx1"/>
            </a:solidFill>
            <a:latin typeface="Huawei Sans" panose="020B0604020202020204" charset="0"/>
            <a:cs typeface="Huawei Sans" panose="020B0604020202020204" charset="0"/>
          </a:endParaRPr>
        </a:p>
      </dgm:t>
    </dgm:pt>
    <dgm:pt modelId="{43E7BC7D-A394-480D-ABC8-FB35329340F2}" type="sibTrans" cxnId="{60EA9123-93D8-4534-B6D3-C51D2C7E50E1}">
      <dgm:prSet/>
      <dgm:spPr/>
      <dgm:t>
        <a:bodyPr/>
        <a:lstStyle/>
        <a:p>
          <a:endParaRPr lang="zh-CN" altLang="en-US">
            <a:latin typeface="Huawei Sans" panose="020B0604020202020204" charset="0"/>
            <a:cs typeface="Huawei Sans" panose="020B0604020202020204" charset="0"/>
          </a:endParaRPr>
        </a:p>
      </dgm:t>
    </dgm:pt>
    <dgm:pt modelId="{8AB2CAF4-6879-4FB8-B91A-CC7EAFB8C29C}">
      <dgm:prSet phldrT="[文本]"/>
      <dgm:spPr>
        <a:noFill/>
        <a:ln w="19050">
          <a:solidFill>
            <a:schemeClr val="tx1"/>
          </a:solidFill>
        </a:ln>
      </dgm:spPr>
      <dgm:t>
        <a:bodyPr/>
        <a:lstStyle/>
        <a:p>
          <a:r>
            <a:rPr lang="en-US" altLang="zh-CN"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SmartMigration</a:t>
          </a:r>
        </a:p>
      </dgm:t>
    </dgm:pt>
    <dgm:pt modelId="{DC991DC1-857D-4771-8851-214B76DB2040}" type="parTrans" cxnId="{CA91890E-2B0A-4CFF-A1F5-35945C0AFD60}">
      <dgm:prSet/>
      <dgm:spPr>
        <a:ln w="19050">
          <a:solidFill>
            <a:schemeClr val="tx1"/>
          </a:solidFill>
        </a:ln>
      </dgm:spPr>
      <dgm:t>
        <a:bodyPr/>
        <a:lstStyle/>
        <a:p>
          <a:endParaRPr lang="zh-CN" altLang="en-US">
            <a:latin typeface="Huawei Sans" panose="020B0604020202020204" charset="0"/>
            <a:cs typeface="Huawei Sans" panose="020B0604020202020204" charset="0"/>
          </a:endParaRPr>
        </a:p>
      </dgm:t>
    </dgm:pt>
    <dgm:pt modelId="{BCEC55CA-BDE7-4B14-B451-53D857CE2A16}" type="sibTrans" cxnId="{CA91890E-2B0A-4CFF-A1F5-35945C0AFD60}">
      <dgm:prSet/>
      <dgm:spPr/>
      <dgm:t>
        <a:bodyPr/>
        <a:lstStyle/>
        <a:p>
          <a:endParaRPr lang="zh-CN" altLang="en-US">
            <a:latin typeface="Huawei Sans" panose="020B0604020202020204" charset="0"/>
            <a:cs typeface="Huawei Sans" panose="020B0604020202020204" charset="0"/>
          </a:endParaRPr>
        </a:p>
      </dgm:t>
    </dgm:pt>
    <dgm:pt modelId="{F6F9C224-13E1-4566-A58C-19488BDB1662}" type="pres">
      <dgm:prSet presAssocID="{9CF905D9-40AE-40CA-BEFC-5D05332BC6A3}" presName="hierChild1" presStyleCnt="0">
        <dgm:presLayoutVars>
          <dgm:orgChart val="1"/>
          <dgm:chPref val="1"/>
          <dgm:dir/>
          <dgm:animOne val="branch"/>
          <dgm:animLvl val="lvl"/>
          <dgm:resizeHandles/>
        </dgm:presLayoutVars>
      </dgm:prSet>
      <dgm:spPr/>
      <dgm:t>
        <a:bodyPr/>
        <a:lstStyle/>
        <a:p>
          <a:endParaRPr lang="zh-CN" altLang="en-US"/>
        </a:p>
      </dgm:t>
    </dgm:pt>
    <dgm:pt modelId="{202B3AF6-A2AC-4A38-A425-7D4F5225CE88}" type="pres">
      <dgm:prSet presAssocID="{64685989-D284-40A5-804D-F87675310917}" presName="hierRoot1" presStyleCnt="0">
        <dgm:presLayoutVars>
          <dgm:hierBranch val="init"/>
        </dgm:presLayoutVars>
      </dgm:prSet>
      <dgm:spPr/>
    </dgm:pt>
    <dgm:pt modelId="{74A3DC6F-20BA-417C-BCC8-0D607D0A2538}" type="pres">
      <dgm:prSet presAssocID="{64685989-D284-40A5-804D-F87675310917}" presName="rootComposite1" presStyleCnt="0"/>
      <dgm:spPr/>
    </dgm:pt>
    <dgm:pt modelId="{BC48D57D-7B5A-4B36-B8F6-D7B0104BC14D}" type="pres">
      <dgm:prSet presAssocID="{64685989-D284-40A5-804D-F87675310917}" presName="rootText1" presStyleLbl="node0" presStyleIdx="0" presStyleCnt="1" custScaleX="202235" custScaleY="98439">
        <dgm:presLayoutVars>
          <dgm:chPref val="3"/>
        </dgm:presLayoutVars>
      </dgm:prSet>
      <dgm:spPr/>
      <dgm:t>
        <a:bodyPr/>
        <a:lstStyle/>
        <a:p>
          <a:endParaRPr lang="zh-CN" altLang="en-US"/>
        </a:p>
      </dgm:t>
    </dgm:pt>
    <dgm:pt modelId="{7B05D844-3177-4DE2-8E1A-36BF6211F021}" type="pres">
      <dgm:prSet presAssocID="{64685989-D284-40A5-804D-F87675310917}" presName="rootConnector1" presStyleLbl="node1" presStyleIdx="0" presStyleCnt="0"/>
      <dgm:spPr/>
      <dgm:t>
        <a:bodyPr/>
        <a:lstStyle/>
        <a:p>
          <a:endParaRPr lang="zh-CN" altLang="en-US"/>
        </a:p>
      </dgm:t>
    </dgm:pt>
    <dgm:pt modelId="{C3D83618-8A60-45F7-BDED-568172AB653D}" type="pres">
      <dgm:prSet presAssocID="{64685989-D284-40A5-804D-F87675310917}" presName="hierChild2" presStyleCnt="0"/>
      <dgm:spPr/>
    </dgm:pt>
    <dgm:pt modelId="{38C2DA23-BEB1-403D-AD50-2DCDEC1A32AC}" type="pres">
      <dgm:prSet presAssocID="{FFDB2B27-189D-4A05-9D0B-855BC257C7E4}" presName="Name64" presStyleLbl="parChTrans1D2" presStyleIdx="0" presStyleCnt="6"/>
      <dgm:spPr/>
      <dgm:t>
        <a:bodyPr/>
        <a:lstStyle/>
        <a:p>
          <a:endParaRPr lang="zh-CN" altLang="en-US"/>
        </a:p>
      </dgm:t>
    </dgm:pt>
    <dgm:pt modelId="{D4652A91-F7C5-4165-AAD0-0DAD2E8B3E99}" type="pres">
      <dgm:prSet presAssocID="{D2828A7E-1D9B-47A7-B40E-36503F3A6EB0}" presName="hierRoot2" presStyleCnt="0">
        <dgm:presLayoutVars>
          <dgm:hierBranch val="init"/>
        </dgm:presLayoutVars>
      </dgm:prSet>
      <dgm:spPr/>
    </dgm:pt>
    <dgm:pt modelId="{5A8BF25B-29EB-4CF7-87BC-02A1F2FFE7C3}" type="pres">
      <dgm:prSet presAssocID="{D2828A7E-1D9B-47A7-B40E-36503F3A6EB0}" presName="rootComposite" presStyleCnt="0"/>
      <dgm:spPr/>
    </dgm:pt>
    <dgm:pt modelId="{348C7642-B083-4C42-B2DB-E5AE8DABC1A3}" type="pres">
      <dgm:prSet presAssocID="{D2828A7E-1D9B-47A7-B40E-36503F3A6EB0}" presName="rootText" presStyleLbl="node2" presStyleIdx="0" presStyleCnt="6">
        <dgm:presLayoutVars>
          <dgm:chPref val="3"/>
        </dgm:presLayoutVars>
      </dgm:prSet>
      <dgm:spPr/>
      <dgm:t>
        <a:bodyPr/>
        <a:lstStyle/>
        <a:p>
          <a:endParaRPr lang="zh-CN" altLang="en-US"/>
        </a:p>
      </dgm:t>
    </dgm:pt>
    <dgm:pt modelId="{751299F5-C1AD-4521-AF7B-F8287A8BD7C8}" type="pres">
      <dgm:prSet presAssocID="{D2828A7E-1D9B-47A7-B40E-36503F3A6EB0}" presName="rootConnector" presStyleLbl="node2" presStyleIdx="0" presStyleCnt="6"/>
      <dgm:spPr/>
      <dgm:t>
        <a:bodyPr/>
        <a:lstStyle/>
        <a:p>
          <a:endParaRPr lang="zh-CN" altLang="en-US"/>
        </a:p>
      </dgm:t>
    </dgm:pt>
    <dgm:pt modelId="{9CA8FB9E-5718-4391-93AF-18BC24307782}" type="pres">
      <dgm:prSet presAssocID="{D2828A7E-1D9B-47A7-B40E-36503F3A6EB0}" presName="hierChild4" presStyleCnt="0"/>
      <dgm:spPr/>
    </dgm:pt>
    <dgm:pt modelId="{53ED7878-6424-4CB7-8412-BA7F476A2768}" type="pres">
      <dgm:prSet presAssocID="{D2828A7E-1D9B-47A7-B40E-36503F3A6EB0}" presName="hierChild5" presStyleCnt="0"/>
      <dgm:spPr/>
    </dgm:pt>
    <dgm:pt modelId="{C3F7FC10-9E2B-43D1-8C93-486C2EF0F73D}" type="pres">
      <dgm:prSet presAssocID="{CADD7AFD-407D-41E0-AC0B-D5967572D22B}" presName="Name64" presStyleLbl="parChTrans1D2" presStyleIdx="1" presStyleCnt="6"/>
      <dgm:spPr/>
      <dgm:t>
        <a:bodyPr/>
        <a:lstStyle/>
        <a:p>
          <a:endParaRPr lang="zh-CN" altLang="en-US"/>
        </a:p>
      </dgm:t>
    </dgm:pt>
    <dgm:pt modelId="{FFFF341D-E33B-4BED-9D16-F56EED1BDDAA}" type="pres">
      <dgm:prSet presAssocID="{A93CAA9A-A072-4E96-9CBB-FA418F43B029}" presName="hierRoot2" presStyleCnt="0">
        <dgm:presLayoutVars>
          <dgm:hierBranch val="init"/>
        </dgm:presLayoutVars>
      </dgm:prSet>
      <dgm:spPr/>
    </dgm:pt>
    <dgm:pt modelId="{FBDFA6D0-853D-4218-9DAD-66A750F73A91}" type="pres">
      <dgm:prSet presAssocID="{A93CAA9A-A072-4E96-9CBB-FA418F43B029}" presName="rootComposite" presStyleCnt="0"/>
      <dgm:spPr/>
    </dgm:pt>
    <dgm:pt modelId="{D61EDA54-D082-48C9-8DD5-1C387D45C940}" type="pres">
      <dgm:prSet presAssocID="{A93CAA9A-A072-4E96-9CBB-FA418F43B029}" presName="rootText" presStyleLbl="node2" presStyleIdx="1" presStyleCnt="6">
        <dgm:presLayoutVars>
          <dgm:chPref val="3"/>
        </dgm:presLayoutVars>
      </dgm:prSet>
      <dgm:spPr/>
      <dgm:t>
        <a:bodyPr/>
        <a:lstStyle/>
        <a:p>
          <a:endParaRPr lang="zh-CN" altLang="en-US"/>
        </a:p>
      </dgm:t>
    </dgm:pt>
    <dgm:pt modelId="{F7D95AD1-3DBC-4487-B3C0-BB171CEE0661}" type="pres">
      <dgm:prSet presAssocID="{A93CAA9A-A072-4E96-9CBB-FA418F43B029}" presName="rootConnector" presStyleLbl="node2" presStyleIdx="1" presStyleCnt="6"/>
      <dgm:spPr/>
      <dgm:t>
        <a:bodyPr/>
        <a:lstStyle/>
        <a:p>
          <a:endParaRPr lang="zh-CN" altLang="en-US"/>
        </a:p>
      </dgm:t>
    </dgm:pt>
    <dgm:pt modelId="{06B2C307-293E-4998-8DB4-E8038C57670F}" type="pres">
      <dgm:prSet presAssocID="{A93CAA9A-A072-4E96-9CBB-FA418F43B029}" presName="hierChild4" presStyleCnt="0"/>
      <dgm:spPr/>
    </dgm:pt>
    <dgm:pt modelId="{CD45A163-3BBD-4547-9E69-EF2EE7EBFF25}" type="pres">
      <dgm:prSet presAssocID="{A93CAA9A-A072-4E96-9CBB-FA418F43B029}" presName="hierChild5" presStyleCnt="0"/>
      <dgm:spPr/>
    </dgm:pt>
    <dgm:pt modelId="{548C51C7-187C-4E33-B964-3A76E9CD1A56}" type="pres">
      <dgm:prSet presAssocID="{3437631B-BD37-4AF1-BCDB-9049012F4B3F}" presName="Name64" presStyleLbl="parChTrans1D2" presStyleIdx="2" presStyleCnt="6"/>
      <dgm:spPr/>
      <dgm:t>
        <a:bodyPr/>
        <a:lstStyle/>
        <a:p>
          <a:endParaRPr lang="zh-CN" altLang="en-US"/>
        </a:p>
      </dgm:t>
    </dgm:pt>
    <dgm:pt modelId="{02E62323-00E9-46C8-B5BC-496E3CED28A7}" type="pres">
      <dgm:prSet presAssocID="{C3483FA0-D115-4086-96B5-EC436C95583A}" presName="hierRoot2" presStyleCnt="0">
        <dgm:presLayoutVars>
          <dgm:hierBranch val="init"/>
        </dgm:presLayoutVars>
      </dgm:prSet>
      <dgm:spPr/>
    </dgm:pt>
    <dgm:pt modelId="{93FA22FA-4C06-45A3-8B17-ED8F9D8D84F2}" type="pres">
      <dgm:prSet presAssocID="{C3483FA0-D115-4086-96B5-EC436C95583A}" presName="rootComposite" presStyleCnt="0"/>
      <dgm:spPr/>
    </dgm:pt>
    <dgm:pt modelId="{9374CAC0-99B7-4E31-B4C3-946C92506BE3}" type="pres">
      <dgm:prSet presAssocID="{C3483FA0-D115-4086-96B5-EC436C95583A}" presName="rootText" presStyleLbl="node2" presStyleIdx="2" presStyleCnt="6">
        <dgm:presLayoutVars>
          <dgm:chPref val="3"/>
        </dgm:presLayoutVars>
      </dgm:prSet>
      <dgm:spPr/>
      <dgm:t>
        <a:bodyPr/>
        <a:lstStyle/>
        <a:p>
          <a:endParaRPr lang="zh-CN" altLang="en-US"/>
        </a:p>
      </dgm:t>
    </dgm:pt>
    <dgm:pt modelId="{55580C28-4EC7-4C4F-AF6D-0EE04E27361B}" type="pres">
      <dgm:prSet presAssocID="{C3483FA0-D115-4086-96B5-EC436C95583A}" presName="rootConnector" presStyleLbl="node2" presStyleIdx="2" presStyleCnt="6"/>
      <dgm:spPr/>
      <dgm:t>
        <a:bodyPr/>
        <a:lstStyle/>
        <a:p>
          <a:endParaRPr lang="zh-CN" altLang="en-US"/>
        </a:p>
      </dgm:t>
    </dgm:pt>
    <dgm:pt modelId="{15E32BEF-0A9E-4FE9-A157-6847659B9720}" type="pres">
      <dgm:prSet presAssocID="{C3483FA0-D115-4086-96B5-EC436C95583A}" presName="hierChild4" presStyleCnt="0"/>
      <dgm:spPr/>
    </dgm:pt>
    <dgm:pt modelId="{DF2458CB-197D-4595-A4CB-05F998648848}" type="pres">
      <dgm:prSet presAssocID="{C3483FA0-D115-4086-96B5-EC436C95583A}" presName="hierChild5" presStyleCnt="0"/>
      <dgm:spPr/>
    </dgm:pt>
    <dgm:pt modelId="{42E0771C-7699-47A4-9ABD-B50779DA7B97}" type="pres">
      <dgm:prSet presAssocID="{312F6995-AC21-4402-A52E-F28E86E9EA91}" presName="Name64" presStyleLbl="parChTrans1D2" presStyleIdx="3" presStyleCnt="6"/>
      <dgm:spPr/>
      <dgm:t>
        <a:bodyPr/>
        <a:lstStyle/>
        <a:p>
          <a:endParaRPr lang="zh-CN" altLang="en-US"/>
        </a:p>
      </dgm:t>
    </dgm:pt>
    <dgm:pt modelId="{FA2612AD-6D8A-4143-B33C-5CEB58B47D96}" type="pres">
      <dgm:prSet presAssocID="{E12C1CFE-CAFA-4885-817D-298D7BE92354}" presName="hierRoot2" presStyleCnt="0">
        <dgm:presLayoutVars>
          <dgm:hierBranch val="init"/>
        </dgm:presLayoutVars>
      </dgm:prSet>
      <dgm:spPr/>
    </dgm:pt>
    <dgm:pt modelId="{4FED7045-C2EB-4D92-ADD8-2209B5BC6029}" type="pres">
      <dgm:prSet presAssocID="{E12C1CFE-CAFA-4885-817D-298D7BE92354}" presName="rootComposite" presStyleCnt="0"/>
      <dgm:spPr/>
    </dgm:pt>
    <dgm:pt modelId="{FCB8A75B-A625-423D-9DA1-CFFE1CDAFB97}" type="pres">
      <dgm:prSet presAssocID="{E12C1CFE-CAFA-4885-817D-298D7BE92354}" presName="rootText" presStyleLbl="node2" presStyleIdx="3" presStyleCnt="6">
        <dgm:presLayoutVars>
          <dgm:chPref val="3"/>
        </dgm:presLayoutVars>
      </dgm:prSet>
      <dgm:spPr/>
      <dgm:t>
        <a:bodyPr/>
        <a:lstStyle/>
        <a:p>
          <a:endParaRPr lang="zh-CN" altLang="en-US"/>
        </a:p>
      </dgm:t>
    </dgm:pt>
    <dgm:pt modelId="{BFE5E26B-B8CF-42D6-8FC9-DCD0264340CC}" type="pres">
      <dgm:prSet presAssocID="{E12C1CFE-CAFA-4885-817D-298D7BE92354}" presName="rootConnector" presStyleLbl="node2" presStyleIdx="3" presStyleCnt="6"/>
      <dgm:spPr/>
      <dgm:t>
        <a:bodyPr/>
        <a:lstStyle/>
        <a:p>
          <a:endParaRPr lang="zh-CN" altLang="en-US"/>
        </a:p>
      </dgm:t>
    </dgm:pt>
    <dgm:pt modelId="{305E1131-15F5-47B5-B9D0-E54D788608D9}" type="pres">
      <dgm:prSet presAssocID="{E12C1CFE-CAFA-4885-817D-298D7BE92354}" presName="hierChild4" presStyleCnt="0"/>
      <dgm:spPr/>
    </dgm:pt>
    <dgm:pt modelId="{DD5E468E-CE6C-4EA7-825A-01CB63652400}" type="pres">
      <dgm:prSet presAssocID="{E12C1CFE-CAFA-4885-817D-298D7BE92354}" presName="hierChild5" presStyleCnt="0"/>
      <dgm:spPr/>
    </dgm:pt>
    <dgm:pt modelId="{E67D7732-6A9E-458D-AC94-269E5853536D}" type="pres">
      <dgm:prSet presAssocID="{D500F7D7-6547-43B6-8AC0-84D3805EE88C}" presName="Name64" presStyleLbl="parChTrans1D2" presStyleIdx="4" presStyleCnt="6"/>
      <dgm:spPr/>
      <dgm:t>
        <a:bodyPr/>
        <a:lstStyle/>
        <a:p>
          <a:endParaRPr lang="zh-CN" altLang="en-US"/>
        </a:p>
      </dgm:t>
    </dgm:pt>
    <dgm:pt modelId="{A0D5BD8B-7AC4-4CF4-9669-1EC866FE0B5D}" type="pres">
      <dgm:prSet presAssocID="{22F30D3E-C500-414B-9808-DAAB0213EC16}" presName="hierRoot2" presStyleCnt="0">
        <dgm:presLayoutVars>
          <dgm:hierBranch val="init"/>
        </dgm:presLayoutVars>
      </dgm:prSet>
      <dgm:spPr/>
    </dgm:pt>
    <dgm:pt modelId="{F159FB34-DBF3-4B8A-B477-B18987D123B8}" type="pres">
      <dgm:prSet presAssocID="{22F30D3E-C500-414B-9808-DAAB0213EC16}" presName="rootComposite" presStyleCnt="0"/>
      <dgm:spPr/>
    </dgm:pt>
    <dgm:pt modelId="{8E8310E3-F3EC-4363-953E-C1DF52B1D1A8}" type="pres">
      <dgm:prSet presAssocID="{22F30D3E-C500-414B-9808-DAAB0213EC16}" presName="rootText" presStyleLbl="node2" presStyleIdx="4" presStyleCnt="6">
        <dgm:presLayoutVars>
          <dgm:chPref val="3"/>
        </dgm:presLayoutVars>
      </dgm:prSet>
      <dgm:spPr/>
      <dgm:t>
        <a:bodyPr/>
        <a:lstStyle/>
        <a:p>
          <a:endParaRPr lang="zh-CN" altLang="en-US"/>
        </a:p>
      </dgm:t>
    </dgm:pt>
    <dgm:pt modelId="{5653BC23-5307-4555-84F2-9371B18C32D4}" type="pres">
      <dgm:prSet presAssocID="{22F30D3E-C500-414B-9808-DAAB0213EC16}" presName="rootConnector" presStyleLbl="node2" presStyleIdx="4" presStyleCnt="6"/>
      <dgm:spPr/>
      <dgm:t>
        <a:bodyPr/>
        <a:lstStyle/>
        <a:p>
          <a:endParaRPr lang="zh-CN" altLang="en-US"/>
        </a:p>
      </dgm:t>
    </dgm:pt>
    <dgm:pt modelId="{6860BA5F-F86D-4F46-AAA3-2A8FC3523D41}" type="pres">
      <dgm:prSet presAssocID="{22F30D3E-C500-414B-9808-DAAB0213EC16}" presName="hierChild4" presStyleCnt="0"/>
      <dgm:spPr/>
    </dgm:pt>
    <dgm:pt modelId="{975C2854-DCEF-4909-9EBD-62893F08C154}" type="pres">
      <dgm:prSet presAssocID="{22F30D3E-C500-414B-9808-DAAB0213EC16}" presName="hierChild5" presStyleCnt="0"/>
      <dgm:spPr/>
    </dgm:pt>
    <dgm:pt modelId="{B4186EE2-3C1B-4973-8DC8-D4EBDF68BC43}" type="pres">
      <dgm:prSet presAssocID="{DC991DC1-857D-4771-8851-214B76DB2040}" presName="Name64" presStyleLbl="parChTrans1D2" presStyleIdx="5" presStyleCnt="6"/>
      <dgm:spPr/>
      <dgm:t>
        <a:bodyPr/>
        <a:lstStyle/>
        <a:p>
          <a:endParaRPr lang="zh-CN" altLang="en-US"/>
        </a:p>
      </dgm:t>
    </dgm:pt>
    <dgm:pt modelId="{EAD06273-6047-4F83-BB95-E6599E7CC2BB}" type="pres">
      <dgm:prSet presAssocID="{8AB2CAF4-6879-4FB8-B91A-CC7EAFB8C29C}" presName="hierRoot2" presStyleCnt="0">
        <dgm:presLayoutVars>
          <dgm:hierBranch val="init"/>
        </dgm:presLayoutVars>
      </dgm:prSet>
      <dgm:spPr/>
    </dgm:pt>
    <dgm:pt modelId="{C041775F-58B8-40EB-AB22-32670879932B}" type="pres">
      <dgm:prSet presAssocID="{8AB2CAF4-6879-4FB8-B91A-CC7EAFB8C29C}" presName="rootComposite" presStyleCnt="0"/>
      <dgm:spPr/>
    </dgm:pt>
    <dgm:pt modelId="{3CA46AD0-B33F-4120-A525-52EFCAA51E01}" type="pres">
      <dgm:prSet presAssocID="{8AB2CAF4-6879-4FB8-B91A-CC7EAFB8C29C}" presName="rootText" presStyleLbl="node2" presStyleIdx="5" presStyleCnt="6">
        <dgm:presLayoutVars>
          <dgm:chPref val="3"/>
        </dgm:presLayoutVars>
      </dgm:prSet>
      <dgm:spPr/>
      <dgm:t>
        <a:bodyPr/>
        <a:lstStyle/>
        <a:p>
          <a:endParaRPr lang="zh-CN" altLang="en-US"/>
        </a:p>
      </dgm:t>
    </dgm:pt>
    <dgm:pt modelId="{94EEFF31-F9A7-4AED-B29C-15CDF425285A}" type="pres">
      <dgm:prSet presAssocID="{8AB2CAF4-6879-4FB8-B91A-CC7EAFB8C29C}" presName="rootConnector" presStyleLbl="node2" presStyleIdx="5" presStyleCnt="6"/>
      <dgm:spPr/>
      <dgm:t>
        <a:bodyPr/>
        <a:lstStyle/>
        <a:p>
          <a:endParaRPr lang="zh-CN" altLang="en-US"/>
        </a:p>
      </dgm:t>
    </dgm:pt>
    <dgm:pt modelId="{2F9FCB46-3736-490E-94CD-6500CD3D96E0}" type="pres">
      <dgm:prSet presAssocID="{8AB2CAF4-6879-4FB8-B91A-CC7EAFB8C29C}" presName="hierChild4" presStyleCnt="0"/>
      <dgm:spPr/>
    </dgm:pt>
    <dgm:pt modelId="{5E5CFAE1-52F4-4B85-AF34-7502691953F1}" type="pres">
      <dgm:prSet presAssocID="{8AB2CAF4-6879-4FB8-B91A-CC7EAFB8C29C}" presName="hierChild5" presStyleCnt="0"/>
      <dgm:spPr/>
    </dgm:pt>
    <dgm:pt modelId="{928AF123-F52E-4D52-82FF-F46D67824D4F}" type="pres">
      <dgm:prSet presAssocID="{64685989-D284-40A5-804D-F87675310917}" presName="hierChild3" presStyleCnt="0"/>
      <dgm:spPr/>
    </dgm:pt>
  </dgm:ptLst>
  <dgm:cxnLst>
    <dgm:cxn modelId="{684C1219-66DC-4E7B-828B-66A722771EF2}" type="presOf" srcId="{E12C1CFE-CAFA-4885-817D-298D7BE92354}" destId="{BFE5E26B-B8CF-42D6-8FC9-DCD0264340CC}" srcOrd="1" destOrd="0" presId="urn:microsoft.com/office/officeart/2009/3/layout/HorizontalOrganizationChart"/>
    <dgm:cxn modelId="{684B93E2-8E66-4A9A-A06D-AC60157DB0A6}" type="presOf" srcId="{D2828A7E-1D9B-47A7-B40E-36503F3A6EB0}" destId="{751299F5-C1AD-4521-AF7B-F8287A8BD7C8}" srcOrd="1" destOrd="0" presId="urn:microsoft.com/office/officeart/2009/3/layout/HorizontalOrganizationChart"/>
    <dgm:cxn modelId="{F0A158A7-A03B-4034-9439-FDFC5F5AF13E}" type="presOf" srcId="{D2828A7E-1D9B-47A7-B40E-36503F3A6EB0}" destId="{348C7642-B083-4C42-B2DB-E5AE8DABC1A3}" srcOrd="0" destOrd="0" presId="urn:microsoft.com/office/officeart/2009/3/layout/HorizontalOrganizationChart"/>
    <dgm:cxn modelId="{F1F7D601-57A8-4A8F-BD67-292B6B9A55F4}" srcId="{9CF905D9-40AE-40CA-BEFC-5D05332BC6A3}" destId="{64685989-D284-40A5-804D-F87675310917}" srcOrd="0" destOrd="0" parTransId="{B4B2E270-CB61-43B5-A917-25D2D7AA55A5}" sibTransId="{0BD0CDA0-3C09-41E9-A671-C54B9D5759BA}"/>
    <dgm:cxn modelId="{0355663D-9212-4C76-A00D-A1E6A10E75C7}" type="presOf" srcId="{9CF905D9-40AE-40CA-BEFC-5D05332BC6A3}" destId="{F6F9C224-13E1-4566-A58C-19488BDB1662}" srcOrd="0" destOrd="0" presId="urn:microsoft.com/office/officeart/2009/3/layout/HorizontalOrganizationChart"/>
    <dgm:cxn modelId="{C238079D-7F74-45A8-8100-BBFCFED0CB8A}" type="presOf" srcId="{CADD7AFD-407D-41E0-AC0B-D5967572D22B}" destId="{C3F7FC10-9E2B-43D1-8C93-486C2EF0F73D}" srcOrd="0" destOrd="0" presId="urn:microsoft.com/office/officeart/2009/3/layout/HorizontalOrganizationChart"/>
    <dgm:cxn modelId="{F31F21F4-C11A-4B79-86EC-D7FABE3C588E}" type="presOf" srcId="{8AB2CAF4-6879-4FB8-B91A-CC7EAFB8C29C}" destId="{94EEFF31-F9A7-4AED-B29C-15CDF425285A}" srcOrd="1" destOrd="0" presId="urn:microsoft.com/office/officeart/2009/3/layout/HorizontalOrganizationChart"/>
    <dgm:cxn modelId="{F6F82DCA-E5B0-4E8C-9A5C-A7C3086966EE}" type="presOf" srcId="{3437631B-BD37-4AF1-BCDB-9049012F4B3F}" destId="{548C51C7-187C-4E33-B964-3A76E9CD1A56}" srcOrd="0" destOrd="0" presId="urn:microsoft.com/office/officeart/2009/3/layout/HorizontalOrganizationChart"/>
    <dgm:cxn modelId="{C274BEA8-76B5-464F-9BAB-94341515A8FB}" srcId="{64685989-D284-40A5-804D-F87675310917}" destId="{E12C1CFE-CAFA-4885-817D-298D7BE92354}" srcOrd="3" destOrd="0" parTransId="{312F6995-AC21-4402-A52E-F28E86E9EA91}" sibTransId="{165CCD3A-4EAB-45EB-9731-7CD5F2BE7641}"/>
    <dgm:cxn modelId="{5550DAD0-23A1-4482-81AF-0F181BFE7E08}" srcId="{64685989-D284-40A5-804D-F87675310917}" destId="{C3483FA0-D115-4086-96B5-EC436C95583A}" srcOrd="2" destOrd="0" parTransId="{3437631B-BD37-4AF1-BCDB-9049012F4B3F}" sibTransId="{C5D7FA3D-C51D-4C61-B6E1-61D06D21AF00}"/>
    <dgm:cxn modelId="{5730CFD6-3020-421A-9B36-6437278B13F1}" type="presOf" srcId="{64685989-D284-40A5-804D-F87675310917}" destId="{BC48D57D-7B5A-4B36-B8F6-D7B0104BC14D}" srcOrd="0" destOrd="0" presId="urn:microsoft.com/office/officeart/2009/3/layout/HorizontalOrganizationChart"/>
    <dgm:cxn modelId="{108C07DD-34A1-4048-846E-286F40DEF629}" type="presOf" srcId="{FFDB2B27-189D-4A05-9D0B-855BC257C7E4}" destId="{38C2DA23-BEB1-403D-AD50-2DCDEC1A32AC}" srcOrd="0" destOrd="0" presId="urn:microsoft.com/office/officeart/2009/3/layout/HorizontalOrganizationChart"/>
    <dgm:cxn modelId="{CA91890E-2B0A-4CFF-A1F5-35945C0AFD60}" srcId="{64685989-D284-40A5-804D-F87675310917}" destId="{8AB2CAF4-6879-4FB8-B91A-CC7EAFB8C29C}" srcOrd="5" destOrd="0" parTransId="{DC991DC1-857D-4771-8851-214B76DB2040}" sibTransId="{BCEC55CA-BDE7-4B14-B451-53D857CE2A16}"/>
    <dgm:cxn modelId="{60EA9123-93D8-4534-B6D3-C51D2C7E50E1}" srcId="{64685989-D284-40A5-804D-F87675310917}" destId="{22F30D3E-C500-414B-9808-DAAB0213EC16}" srcOrd="4" destOrd="0" parTransId="{D500F7D7-6547-43B6-8AC0-84D3805EE88C}" sibTransId="{43E7BC7D-A394-480D-ABC8-FB35329340F2}"/>
    <dgm:cxn modelId="{60A0E6CE-9B11-407D-92B8-36E3CB755051}" type="presOf" srcId="{312F6995-AC21-4402-A52E-F28E86E9EA91}" destId="{42E0771C-7699-47A4-9ABD-B50779DA7B97}" srcOrd="0" destOrd="0" presId="urn:microsoft.com/office/officeart/2009/3/layout/HorizontalOrganizationChart"/>
    <dgm:cxn modelId="{390FE5C4-0E18-4261-BC04-8247A85D90C0}" type="presOf" srcId="{A93CAA9A-A072-4E96-9CBB-FA418F43B029}" destId="{D61EDA54-D082-48C9-8DD5-1C387D45C940}" srcOrd="0" destOrd="0" presId="urn:microsoft.com/office/officeart/2009/3/layout/HorizontalOrganizationChart"/>
    <dgm:cxn modelId="{730C68A4-7757-4F7D-A07C-1C051F54E03F}" type="presOf" srcId="{C3483FA0-D115-4086-96B5-EC436C95583A}" destId="{55580C28-4EC7-4C4F-AF6D-0EE04E27361B}" srcOrd="1" destOrd="0" presId="urn:microsoft.com/office/officeart/2009/3/layout/HorizontalOrganizationChart"/>
    <dgm:cxn modelId="{90AB744A-22A1-47EB-BEB2-71F11F75C885}" type="presOf" srcId="{C3483FA0-D115-4086-96B5-EC436C95583A}" destId="{9374CAC0-99B7-4E31-B4C3-946C92506BE3}" srcOrd="0" destOrd="0" presId="urn:microsoft.com/office/officeart/2009/3/layout/HorizontalOrganizationChart"/>
    <dgm:cxn modelId="{056B95DB-7E59-4CA1-95E0-F2201D706682}" type="presOf" srcId="{D500F7D7-6547-43B6-8AC0-84D3805EE88C}" destId="{E67D7732-6A9E-458D-AC94-269E5853536D}" srcOrd="0" destOrd="0" presId="urn:microsoft.com/office/officeart/2009/3/layout/HorizontalOrganizationChart"/>
    <dgm:cxn modelId="{8B1C54C9-FD1B-4E21-B394-C589058F4500}" type="presOf" srcId="{8AB2CAF4-6879-4FB8-B91A-CC7EAFB8C29C}" destId="{3CA46AD0-B33F-4120-A525-52EFCAA51E01}" srcOrd="0" destOrd="0" presId="urn:microsoft.com/office/officeart/2009/3/layout/HorizontalOrganizationChart"/>
    <dgm:cxn modelId="{85734F6F-078A-4DE3-88C9-96ACC1B19FD3}" type="presOf" srcId="{DC991DC1-857D-4771-8851-214B76DB2040}" destId="{B4186EE2-3C1B-4973-8DC8-D4EBDF68BC43}" srcOrd="0" destOrd="0" presId="urn:microsoft.com/office/officeart/2009/3/layout/HorizontalOrganizationChart"/>
    <dgm:cxn modelId="{0451E8B1-5F3E-48C6-A72F-B98E22D6399D}" type="presOf" srcId="{64685989-D284-40A5-804D-F87675310917}" destId="{7B05D844-3177-4DE2-8E1A-36BF6211F021}" srcOrd="1" destOrd="0" presId="urn:microsoft.com/office/officeart/2009/3/layout/HorizontalOrganizationChart"/>
    <dgm:cxn modelId="{1E9E1DEF-2B94-4B69-B28C-50EBEC6826E2}" type="presOf" srcId="{E12C1CFE-CAFA-4885-817D-298D7BE92354}" destId="{FCB8A75B-A625-423D-9DA1-CFFE1CDAFB97}" srcOrd="0" destOrd="0" presId="urn:microsoft.com/office/officeart/2009/3/layout/HorizontalOrganizationChart"/>
    <dgm:cxn modelId="{505F243A-0EBC-4347-B291-C495B16CB187}" srcId="{64685989-D284-40A5-804D-F87675310917}" destId="{A93CAA9A-A072-4E96-9CBB-FA418F43B029}" srcOrd="1" destOrd="0" parTransId="{CADD7AFD-407D-41E0-AC0B-D5967572D22B}" sibTransId="{EFC97CA8-C037-41F5-8F2B-E5A924C901FF}"/>
    <dgm:cxn modelId="{B62F3F90-22E7-4CF4-88CD-FEDDCF25C8B4}" type="presOf" srcId="{22F30D3E-C500-414B-9808-DAAB0213EC16}" destId="{5653BC23-5307-4555-84F2-9371B18C32D4}" srcOrd="1" destOrd="0" presId="urn:microsoft.com/office/officeart/2009/3/layout/HorizontalOrganizationChart"/>
    <dgm:cxn modelId="{85B52EDD-541A-45CE-858D-706B96447759}" type="presOf" srcId="{22F30D3E-C500-414B-9808-DAAB0213EC16}" destId="{8E8310E3-F3EC-4363-953E-C1DF52B1D1A8}" srcOrd="0" destOrd="0" presId="urn:microsoft.com/office/officeart/2009/3/layout/HorizontalOrganizationChart"/>
    <dgm:cxn modelId="{0B2923BB-4361-4A0D-8BC1-466A21B14BCC}" type="presOf" srcId="{A93CAA9A-A072-4E96-9CBB-FA418F43B029}" destId="{F7D95AD1-3DBC-4487-B3C0-BB171CEE0661}" srcOrd="1" destOrd="0" presId="urn:microsoft.com/office/officeart/2009/3/layout/HorizontalOrganizationChart"/>
    <dgm:cxn modelId="{AD6B8831-4B3D-40EC-A5EF-1515C952A3CC}" srcId="{64685989-D284-40A5-804D-F87675310917}" destId="{D2828A7E-1D9B-47A7-B40E-36503F3A6EB0}" srcOrd="0" destOrd="0" parTransId="{FFDB2B27-189D-4A05-9D0B-855BC257C7E4}" sibTransId="{9C058CEB-72FB-4BA1-98D1-E1BBA6A0A88B}"/>
    <dgm:cxn modelId="{06C892DD-617C-41E0-9666-3CF1C992527B}" type="presParOf" srcId="{F6F9C224-13E1-4566-A58C-19488BDB1662}" destId="{202B3AF6-A2AC-4A38-A425-7D4F5225CE88}" srcOrd="0" destOrd="0" presId="urn:microsoft.com/office/officeart/2009/3/layout/HorizontalOrganizationChart"/>
    <dgm:cxn modelId="{6CEC0896-00D6-4218-A127-BCCC8A5443F2}" type="presParOf" srcId="{202B3AF6-A2AC-4A38-A425-7D4F5225CE88}" destId="{74A3DC6F-20BA-417C-BCC8-0D607D0A2538}" srcOrd="0" destOrd="0" presId="urn:microsoft.com/office/officeart/2009/3/layout/HorizontalOrganizationChart"/>
    <dgm:cxn modelId="{A33E78AC-3B9F-4DBB-B8A2-2A9004B4C4B9}" type="presParOf" srcId="{74A3DC6F-20BA-417C-BCC8-0D607D0A2538}" destId="{BC48D57D-7B5A-4B36-B8F6-D7B0104BC14D}" srcOrd="0" destOrd="0" presId="urn:microsoft.com/office/officeart/2009/3/layout/HorizontalOrganizationChart"/>
    <dgm:cxn modelId="{3D05B6AC-4DD8-4C3C-A2F7-670B627624DD}" type="presParOf" srcId="{74A3DC6F-20BA-417C-BCC8-0D607D0A2538}" destId="{7B05D844-3177-4DE2-8E1A-36BF6211F021}" srcOrd="1" destOrd="0" presId="urn:microsoft.com/office/officeart/2009/3/layout/HorizontalOrganizationChart"/>
    <dgm:cxn modelId="{A5B334CF-C629-4CA8-92C5-8995E2278753}" type="presParOf" srcId="{202B3AF6-A2AC-4A38-A425-7D4F5225CE88}" destId="{C3D83618-8A60-45F7-BDED-568172AB653D}" srcOrd="1" destOrd="0" presId="urn:microsoft.com/office/officeart/2009/3/layout/HorizontalOrganizationChart"/>
    <dgm:cxn modelId="{7407C148-7225-4AE5-ADC4-B6DF2D4B4B71}" type="presParOf" srcId="{C3D83618-8A60-45F7-BDED-568172AB653D}" destId="{38C2DA23-BEB1-403D-AD50-2DCDEC1A32AC}" srcOrd="0" destOrd="0" presId="urn:microsoft.com/office/officeart/2009/3/layout/HorizontalOrganizationChart"/>
    <dgm:cxn modelId="{31B98E14-8DE3-4CE7-A933-B1E3E1A087FB}" type="presParOf" srcId="{C3D83618-8A60-45F7-BDED-568172AB653D}" destId="{D4652A91-F7C5-4165-AAD0-0DAD2E8B3E99}" srcOrd="1" destOrd="0" presId="urn:microsoft.com/office/officeart/2009/3/layout/HorizontalOrganizationChart"/>
    <dgm:cxn modelId="{3F34E1D3-E97F-439D-85BE-6BE6DCFDEEE0}" type="presParOf" srcId="{D4652A91-F7C5-4165-AAD0-0DAD2E8B3E99}" destId="{5A8BF25B-29EB-4CF7-87BC-02A1F2FFE7C3}" srcOrd="0" destOrd="0" presId="urn:microsoft.com/office/officeart/2009/3/layout/HorizontalOrganizationChart"/>
    <dgm:cxn modelId="{68C2898E-57CA-454E-B333-C6AE34F83EE0}" type="presParOf" srcId="{5A8BF25B-29EB-4CF7-87BC-02A1F2FFE7C3}" destId="{348C7642-B083-4C42-B2DB-E5AE8DABC1A3}" srcOrd="0" destOrd="0" presId="urn:microsoft.com/office/officeart/2009/3/layout/HorizontalOrganizationChart"/>
    <dgm:cxn modelId="{12F70701-F0B1-494F-957F-311A54EA21FB}" type="presParOf" srcId="{5A8BF25B-29EB-4CF7-87BC-02A1F2FFE7C3}" destId="{751299F5-C1AD-4521-AF7B-F8287A8BD7C8}" srcOrd="1" destOrd="0" presId="urn:microsoft.com/office/officeart/2009/3/layout/HorizontalOrganizationChart"/>
    <dgm:cxn modelId="{8C5B6410-94B1-48D0-BDEB-A1115FCBC1E5}" type="presParOf" srcId="{D4652A91-F7C5-4165-AAD0-0DAD2E8B3E99}" destId="{9CA8FB9E-5718-4391-93AF-18BC24307782}" srcOrd="1" destOrd="0" presId="urn:microsoft.com/office/officeart/2009/3/layout/HorizontalOrganizationChart"/>
    <dgm:cxn modelId="{62E1BC99-C6B6-4FFF-AFE9-A7A9EC71448F}" type="presParOf" srcId="{D4652A91-F7C5-4165-AAD0-0DAD2E8B3E99}" destId="{53ED7878-6424-4CB7-8412-BA7F476A2768}" srcOrd="2" destOrd="0" presId="urn:microsoft.com/office/officeart/2009/3/layout/HorizontalOrganizationChart"/>
    <dgm:cxn modelId="{B149A147-7C21-4AF7-9ED6-48C297AC4C4E}" type="presParOf" srcId="{C3D83618-8A60-45F7-BDED-568172AB653D}" destId="{C3F7FC10-9E2B-43D1-8C93-486C2EF0F73D}" srcOrd="2" destOrd="0" presId="urn:microsoft.com/office/officeart/2009/3/layout/HorizontalOrganizationChart"/>
    <dgm:cxn modelId="{96906812-7A12-4B85-A6F4-CFB1B13E97B3}" type="presParOf" srcId="{C3D83618-8A60-45F7-BDED-568172AB653D}" destId="{FFFF341D-E33B-4BED-9D16-F56EED1BDDAA}" srcOrd="3" destOrd="0" presId="urn:microsoft.com/office/officeart/2009/3/layout/HorizontalOrganizationChart"/>
    <dgm:cxn modelId="{3475750E-2DAE-4C0C-BFEF-3E4E39C3EE47}" type="presParOf" srcId="{FFFF341D-E33B-4BED-9D16-F56EED1BDDAA}" destId="{FBDFA6D0-853D-4218-9DAD-66A750F73A91}" srcOrd="0" destOrd="0" presId="urn:microsoft.com/office/officeart/2009/3/layout/HorizontalOrganizationChart"/>
    <dgm:cxn modelId="{E08EF852-6666-46A1-980F-BC9A70AF2356}" type="presParOf" srcId="{FBDFA6D0-853D-4218-9DAD-66A750F73A91}" destId="{D61EDA54-D082-48C9-8DD5-1C387D45C940}" srcOrd="0" destOrd="0" presId="urn:microsoft.com/office/officeart/2009/3/layout/HorizontalOrganizationChart"/>
    <dgm:cxn modelId="{A4A4FBB3-2483-4C7B-ABA7-8A774FA02841}" type="presParOf" srcId="{FBDFA6D0-853D-4218-9DAD-66A750F73A91}" destId="{F7D95AD1-3DBC-4487-B3C0-BB171CEE0661}" srcOrd="1" destOrd="0" presId="urn:microsoft.com/office/officeart/2009/3/layout/HorizontalOrganizationChart"/>
    <dgm:cxn modelId="{2DA9FFC1-7730-4A2E-8A05-051E5A2ACE75}" type="presParOf" srcId="{FFFF341D-E33B-4BED-9D16-F56EED1BDDAA}" destId="{06B2C307-293E-4998-8DB4-E8038C57670F}" srcOrd="1" destOrd="0" presId="urn:microsoft.com/office/officeart/2009/3/layout/HorizontalOrganizationChart"/>
    <dgm:cxn modelId="{59BC98DE-B6C4-42CF-8E64-D34992F234A6}" type="presParOf" srcId="{FFFF341D-E33B-4BED-9D16-F56EED1BDDAA}" destId="{CD45A163-3BBD-4547-9E69-EF2EE7EBFF25}" srcOrd="2" destOrd="0" presId="urn:microsoft.com/office/officeart/2009/3/layout/HorizontalOrganizationChart"/>
    <dgm:cxn modelId="{7D7A7DD0-EFB5-49DB-ACDA-C4219821E6EE}" type="presParOf" srcId="{C3D83618-8A60-45F7-BDED-568172AB653D}" destId="{548C51C7-187C-4E33-B964-3A76E9CD1A56}" srcOrd="4" destOrd="0" presId="urn:microsoft.com/office/officeart/2009/3/layout/HorizontalOrganizationChart"/>
    <dgm:cxn modelId="{9042E901-B136-477E-83EE-6DBEC1357A7C}" type="presParOf" srcId="{C3D83618-8A60-45F7-BDED-568172AB653D}" destId="{02E62323-00E9-46C8-B5BC-496E3CED28A7}" srcOrd="5" destOrd="0" presId="urn:microsoft.com/office/officeart/2009/3/layout/HorizontalOrganizationChart"/>
    <dgm:cxn modelId="{2FED824E-D304-4DBC-8B64-24B10E044EE0}" type="presParOf" srcId="{02E62323-00E9-46C8-B5BC-496E3CED28A7}" destId="{93FA22FA-4C06-45A3-8B17-ED8F9D8D84F2}" srcOrd="0" destOrd="0" presId="urn:microsoft.com/office/officeart/2009/3/layout/HorizontalOrganizationChart"/>
    <dgm:cxn modelId="{E5615997-2788-4195-9D15-456930953BBC}" type="presParOf" srcId="{93FA22FA-4C06-45A3-8B17-ED8F9D8D84F2}" destId="{9374CAC0-99B7-4E31-B4C3-946C92506BE3}" srcOrd="0" destOrd="0" presId="urn:microsoft.com/office/officeart/2009/3/layout/HorizontalOrganizationChart"/>
    <dgm:cxn modelId="{1B11D4E4-3A1C-4F82-B9C6-C853FC9B84EB}" type="presParOf" srcId="{93FA22FA-4C06-45A3-8B17-ED8F9D8D84F2}" destId="{55580C28-4EC7-4C4F-AF6D-0EE04E27361B}" srcOrd="1" destOrd="0" presId="urn:microsoft.com/office/officeart/2009/3/layout/HorizontalOrganizationChart"/>
    <dgm:cxn modelId="{E2517E1E-FCE3-43C3-BF64-EEFE472A66E0}" type="presParOf" srcId="{02E62323-00E9-46C8-B5BC-496E3CED28A7}" destId="{15E32BEF-0A9E-4FE9-A157-6847659B9720}" srcOrd="1" destOrd="0" presId="urn:microsoft.com/office/officeart/2009/3/layout/HorizontalOrganizationChart"/>
    <dgm:cxn modelId="{554556B6-F630-4F49-A68B-1BF91CE4BB7F}" type="presParOf" srcId="{02E62323-00E9-46C8-B5BC-496E3CED28A7}" destId="{DF2458CB-197D-4595-A4CB-05F998648848}" srcOrd="2" destOrd="0" presId="urn:microsoft.com/office/officeart/2009/3/layout/HorizontalOrganizationChart"/>
    <dgm:cxn modelId="{C516F1D1-E696-49F8-B721-CA5938090E12}" type="presParOf" srcId="{C3D83618-8A60-45F7-BDED-568172AB653D}" destId="{42E0771C-7699-47A4-9ABD-B50779DA7B97}" srcOrd="6" destOrd="0" presId="urn:microsoft.com/office/officeart/2009/3/layout/HorizontalOrganizationChart"/>
    <dgm:cxn modelId="{BDE7EBF7-142B-41B1-96A9-0CA5DE90FA02}" type="presParOf" srcId="{C3D83618-8A60-45F7-BDED-568172AB653D}" destId="{FA2612AD-6D8A-4143-B33C-5CEB58B47D96}" srcOrd="7" destOrd="0" presId="urn:microsoft.com/office/officeart/2009/3/layout/HorizontalOrganizationChart"/>
    <dgm:cxn modelId="{8C1B5629-2B75-4D8E-B4B7-5DCAE77C7E36}" type="presParOf" srcId="{FA2612AD-6D8A-4143-B33C-5CEB58B47D96}" destId="{4FED7045-C2EB-4D92-ADD8-2209B5BC6029}" srcOrd="0" destOrd="0" presId="urn:microsoft.com/office/officeart/2009/3/layout/HorizontalOrganizationChart"/>
    <dgm:cxn modelId="{18CCA6D4-1224-44E2-B223-DC294079B3CE}" type="presParOf" srcId="{4FED7045-C2EB-4D92-ADD8-2209B5BC6029}" destId="{FCB8A75B-A625-423D-9DA1-CFFE1CDAFB97}" srcOrd="0" destOrd="0" presId="urn:microsoft.com/office/officeart/2009/3/layout/HorizontalOrganizationChart"/>
    <dgm:cxn modelId="{30F49963-4332-48A5-957C-30544F02DB65}" type="presParOf" srcId="{4FED7045-C2EB-4D92-ADD8-2209B5BC6029}" destId="{BFE5E26B-B8CF-42D6-8FC9-DCD0264340CC}" srcOrd="1" destOrd="0" presId="urn:microsoft.com/office/officeart/2009/3/layout/HorizontalOrganizationChart"/>
    <dgm:cxn modelId="{9991D671-CC96-4E98-AA4A-A80B4E3AA57D}" type="presParOf" srcId="{FA2612AD-6D8A-4143-B33C-5CEB58B47D96}" destId="{305E1131-15F5-47B5-B9D0-E54D788608D9}" srcOrd="1" destOrd="0" presId="urn:microsoft.com/office/officeart/2009/3/layout/HorizontalOrganizationChart"/>
    <dgm:cxn modelId="{1678C978-5C2C-40F0-B0E4-9912403F41CF}" type="presParOf" srcId="{FA2612AD-6D8A-4143-B33C-5CEB58B47D96}" destId="{DD5E468E-CE6C-4EA7-825A-01CB63652400}" srcOrd="2" destOrd="0" presId="urn:microsoft.com/office/officeart/2009/3/layout/HorizontalOrganizationChart"/>
    <dgm:cxn modelId="{4A94251B-321A-4C07-BF0B-B0BA80D42AAA}" type="presParOf" srcId="{C3D83618-8A60-45F7-BDED-568172AB653D}" destId="{E67D7732-6A9E-458D-AC94-269E5853536D}" srcOrd="8" destOrd="0" presId="urn:microsoft.com/office/officeart/2009/3/layout/HorizontalOrganizationChart"/>
    <dgm:cxn modelId="{67AA6456-D934-4C13-90F4-45D97E8FA64A}" type="presParOf" srcId="{C3D83618-8A60-45F7-BDED-568172AB653D}" destId="{A0D5BD8B-7AC4-4CF4-9669-1EC866FE0B5D}" srcOrd="9" destOrd="0" presId="urn:microsoft.com/office/officeart/2009/3/layout/HorizontalOrganizationChart"/>
    <dgm:cxn modelId="{0D5BEE95-6B81-4E30-A0C4-7A53520A64E2}" type="presParOf" srcId="{A0D5BD8B-7AC4-4CF4-9669-1EC866FE0B5D}" destId="{F159FB34-DBF3-4B8A-B477-B18987D123B8}" srcOrd="0" destOrd="0" presId="urn:microsoft.com/office/officeart/2009/3/layout/HorizontalOrganizationChart"/>
    <dgm:cxn modelId="{8E1DE3C3-97ED-44EF-B246-B7D7F052F0CB}" type="presParOf" srcId="{F159FB34-DBF3-4B8A-B477-B18987D123B8}" destId="{8E8310E3-F3EC-4363-953E-C1DF52B1D1A8}" srcOrd="0" destOrd="0" presId="urn:microsoft.com/office/officeart/2009/3/layout/HorizontalOrganizationChart"/>
    <dgm:cxn modelId="{19EADA96-F0C0-4C92-909C-C02CDB3382ED}" type="presParOf" srcId="{F159FB34-DBF3-4B8A-B477-B18987D123B8}" destId="{5653BC23-5307-4555-84F2-9371B18C32D4}" srcOrd="1" destOrd="0" presId="urn:microsoft.com/office/officeart/2009/3/layout/HorizontalOrganizationChart"/>
    <dgm:cxn modelId="{BCA62197-CC0A-4B68-83BF-E18ECF62E6CB}" type="presParOf" srcId="{A0D5BD8B-7AC4-4CF4-9669-1EC866FE0B5D}" destId="{6860BA5F-F86D-4F46-AAA3-2A8FC3523D41}" srcOrd="1" destOrd="0" presId="urn:microsoft.com/office/officeart/2009/3/layout/HorizontalOrganizationChart"/>
    <dgm:cxn modelId="{A5B2E1DA-43F9-4ACC-87F8-499C1C565CA1}" type="presParOf" srcId="{A0D5BD8B-7AC4-4CF4-9669-1EC866FE0B5D}" destId="{975C2854-DCEF-4909-9EBD-62893F08C154}" srcOrd="2" destOrd="0" presId="urn:microsoft.com/office/officeart/2009/3/layout/HorizontalOrganizationChart"/>
    <dgm:cxn modelId="{2F9EE437-1D34-4685-BEE5-D1144928E6E1}" type="presParOf" srcId="{C3D83618-8A60-45F7-BDED-568172AB653D}" destId="{B4186EE2-3C1B-4973-8DC8-D4EBDF68BC43}" srcOrd="10" destOrd="0" presId="urn:microsoft.com/office/officeart/2009/3/layout/HorizontalOrganizationChart"/>
    <dgm:cxn modelId="{C5A30931-9DB7-481F-97FF-F13FB9969E4B}" type="presParOf" srcId="{C3D83618-8A60-45F7-BDED-568172AB653D}" destId="{EAD06273-6047-4F83-BB95-E6599E7CC2BB}" srcOrd="11" destOrd="0" presId="urn:microsoft.com/office/officeart/2009/3/layout/HorizontalOrganizationChart"/>
    <dgm:cxn modelId="{A0B4558D-0FC6-487B-BA90-DA3C089FCDDC}" type="presParOf" srcId="{EAD06273-6047-4F83-BB95-E6599E7CC2BB}" destId="{C041775F-58B8-40EB-AB22-32670879932B}" srcOrd="0" destOrd="0" presId="urn:microsoft.com/office/officeart/2009/3/layout/HorizontalOrganizationChart"/>
    <dgm:cxn modelId="{671134C8-4A5E-4E59-9440-BBAB521ADB3E}" type="presParOf" srcId="{C041775F-58B8-40EB-AB22-32670879932B}" destId="{3CA46AD0-B33F-4120-A525-52EFCAA51E01}" srcOrd="0" destOrd="0" presId="urn:microsoft.com/office/officeart/2009/3/layout/HorizontalOrganizationChart"/>
    <dgm:cxn modelId="{F61FFB6F-3082-4CC4-B99B-7B3C200CB6E1}" type="presParOf" srcId="{C041775F-58B8-40EB-AB22-32670879932B}" destId="{94EEFF31-F9A7-4AED-B29C-15CDF425285A}" srcOrd="1" destOrd="0" presId="urn:microsoft.com/office/officeart/2009/3/layout/HorizontalOrganizationChart"/>
    <dgm:cxn modelId="{01509AD8-E08A-4137-82D6-BAFCF5E2864D}" type="presParOf" srcId="{EAD06273-6047-4F83-BB95-E6599E7CC2BB}" destId="{2F9FCB46-3736-490E-94CD-6500CD3D96E0}" srcOrd="1" destOrd="0" presId="urn:microsoft.com/office/officeart/2009/3/layout/HorizontalOrganizationChart"/>
    <dgm:cxn modelId="{287716A1-292B-43E7-8635-C84A3DC9A85C}" type="presParOf" srcId="{EAD06273-6047-4F83-BB95-E6599E7CC2BB}" destId="{5E5CFAE1-52F4-4B85-AF34-7502691953F1}" srcOrd="2" destOrd="0" presId="urn:microsoft.com/office/officeart/2009/3/layout/HorizontalOrganizationChart"/>
    <dgm:cxn modelId="{B83FD26B-9401-4967-BFD7-2FD87E15ABC4}" type="presParOf" srcId="{202B3AF6-A2AC-4A38-A425-7D4F5225CE88}" destId="{928AF123-F52E-4D52-82FF-F46D67824D4F}" srcOrd="2" destOrd="0" presId="urn:microsoft.com/office/officeart/2009/3/layout/Horizontal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8CC198DB-AFBD-584A-8986-364FF2B03F46}"/>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dirty="0">
              <a:latin typeface="Huawei Sans" panose="020C0503030203020204" pitchFamily="34" charset="0"/>
            </a:endParaRPr>
          </a:p>
        </p:txBody>
      </p:sp>
      <p:sp>
        <p:nvSpPr>
          <p:cNvPr id="3" name="Date Placeholder 2">
            <a:extLst>
              <a:ext uri="{FF2B5EF4-FFF2-40B4-BE49-F238E27FC236}">
                <a16:creationId xmlns:a16="http://schemas.microsoft.com/office/drawing/2014/main" xmlns="" id="{AD01315C-523F-A043-8029-B9921497126E}"/>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E8CF71B8-DF2A-2E41-BE66-2E18A767DA8A}" type="datetimeFigureOut">
              <a:rPr lang="en-US" smtClean="0">
                <a:latin typeface="Huawei Sans" panose="020C0503030203020204" pitchFamily="34" charset="0"/>
              </a:rPr>
              <a:t>9/24/2020</a:t>
            </a:fld>
            <a:endParaRPr lang="en-US" dirty="0">
              <a:latin typeface="Huawei Sans" panose="020C0503030203020204" pitchFamily="34" charset="0"/>
            </a:endParaRPr>
          </a:p>
        </p:txBody>
      </p:sp>
      <p:sp>
        <p:nvSpPr>
          <p:cNvPr id="4" name="Footer Placeholder 3">
            <a:extLst>
              <a:ext uri="{FF2B5EF4-FFF2-40B4-BE49-F238E27FC236}">
                <a16:creationId xmlns:a16="http://schemas.microsoft.com/office/drawing/2014/main" xmlns="" id="{B9601424-70F4-1643-8E3A-557A0258D6B6}"/>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dirty="0">
              <a:latin typeface="Huawei Sans" panose="020C0503030203020204" pitchFamily="34" charset="0"/>
            </a:endParaRPr>
          </a:p>
        </p:txBody>
      </p:sp>
      <p:sp>
        <p:nvSpPr>
          <p:cNvPr id="5" name="Slide Number Placeholder 4">
            <a:extLst>
              <a:ext uri="{FF2B5EF4-FFF2-40B4-BE49-F238E27FC236}">
                <a16:creationId xmlns:a16="http://schemas.microsoft.com/office/drawing/2014/main" xmlns="" id="{E85BF48A-FF5C-8145-95A7-EE66A87C73DF}"/>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35F0CC5-85BE-A64A-BD47-54C66F7E93E3}" type="slidenum">
              <a:rPr lang="en-US" smtClean="0">
                <a:latin typeface="Huawei Sans" panose="020C0503030203020204" pitchFamily="34" charset="0"/>
              </a:rPr>
              <a:t>‹#›</a:t>
            </a:fld>
            <a:endParaRPr lang="en-US" dirty="0">
              <a:latin typeface="Huawei Sans" panose="020C0503030203020204" pitchFamily="34" charset="0"/>
            </a:endParaRPr>
          </a:p>
        </p:txBody>
      </p:sp>
    </p:spTree>
    <p:extLst>
      <p:ext uri="{BB962C8B-B14F-4D97-AF65-F5344CB8AC3E}">
        <p14:creationId xmlns:p14="http://schemas.microsoft.com/office/powerpoint/2010/main" val="4019095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731838" y="743151"/>
            <a:ext cx="5580062" cy="3117649"/>
          </a:xfrm>
          <a:prstGeom prst="rect">
            <a:avLst/>
          </a:prstGeom>
          <a:noFill/>
          <a:ln w="12700">
            <a:solidFill>
              <a:prstClr val="black"/>
            </a:solidFill>
          </a:ln>
        </p:spPr>
        <p:txBody>
          <a:bodyPr vert="horz" lIns="91440" tIns="45720" rIns="91440" bIns="45720" rtlCol="0" anchor="t" anchorCtr="0"/>
          <a:lstStyle/>
          <a:p>
            <a:endParaRPr lang="en-US"/>
          </a:p>
        </p:txBody>
      </p:sp>
      <p:sp>
        <p:nvSpPr>
          <p:cNvPr id="5" name="Notes Placeholder 4"/>
          <p:cNvSpPr>
            <a:spLocks noGrp="1"/>
          </p:cNvSpPr>
          <p:nvPr>
            <p:ph type="body" sz="quarter" idx="3"/>
          </p:nvPr>
        </p:nvSpPr>
        <p:spPr>
          <a:xfrm>
            <a:off x="731837" y="4300483"/>
            <a:ext cx="5580063" cy="5418958"/>
          </a:xfrm>
          <a:prstGeom prst="rect">
            <a:avLst/>
          </a:prstGeom>
        </p:spPr>
        <p:txBody>
          <a:bodyPr vert="horz" lIns="97200" tIns="45720" rIns="9720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4632111"/>
      </p:ext>
    </p:extLst>
  </p:cSld>
  <p:clrMap bg1="lt1" tx1="dk1" bg2="lt2" tx2="dk2" accent1="accent1" accent2="accent2" accent3="accent3" accent4="accent4" accent5="accent5" accent6="accent6" hlink="hlink" folHlink="folHlink"/>
  <p:notesStyle>
    <a:lvl1pPr marL="180000" indent="-180000" algn="l" defTabSz="1219304" rtl="0" eaLnBrk="1" fontAlgn="ctr" latinLnBrk="0" hangingPunct="1">
      <a:lnSpc>
        <a:spcPct val="125000"/>
      </a:lnSpc>
      <a:spcAft>
        <a:spcPts val="600"/>
      </a:spcAft>
      <a:buFont typeface="Huawei Sans" panose="020C0503030203020204" pitchFamily="34" charset="0"/>
      <a:buChar char="•"/>
      <a:defRPr sz="1100" kern="1200" baseline="0">
        <a:solidFill>
          <a:schemeClr val="tx1"/>
        </a:solidFill>
        <a:latin typeface="Huawei Sans" panose="020C0503030203020204" pitchFamily="34" charset="0"/>
        <a:ea typeface="方正兰亭黑简体" panose="02000000000000000000" pitchFamily="2" charset="-122"/>
        <a:cs typeface="+mn-cs"/>
      </a:defRPr>
    </a:lvl1pPr>
    <a:lvl2pPr marL="540000" indent="-180000" algn="l" defTabSz="1219304" rtl="0" eaLnBrk="1" fontAlgn="ctr" latinLnBrk="0" hangingPunct="1">
      <a:lnSpc>
        <a:spcPct val="125000"/>
      </a:lnSpc>
      <a:spcAft>
        <a:spcPts val="600"/>
      </a:spcAft>
      <a:buClrTx/>
      <a:buFont typeface="Huawei Sans" panose="020C0503030203020204" pitchFamily="34" charset="0"/>
      <a:buChar char="▫"/>
      <a:defRPr sz="1100" kern="1200" baseline="0">
        <a:solidFill>
          <a:schemeClr val="tx1"/>
        </a:solidFill>
        <a:latin typeface="Huawei Sans" panose="020C0503030203020204" pitchFamily="34" charset="0"/>
        <a:ea typeface="方正兰亭黑简体" panose="02000000000000000000" pitchFamily="2" charset="-122"/>
        <a:cs typeface="+mn-cs"/>
      </a:defRPr>
    </a:lvl2pPr>
    <a:lvl3pPr marL="900000" indent="-180000" algn="l" defTabSz="1219304" rtl="0" eaLnBrk="1" fontAlgn="ctr" latinLnBrk="0" hangingPunct="1">
      <a:lnSpc>
        <a:spcPct val="125000"/>
      </a:lnSpc>
      <a:spcAft>
        <a:spcPts val="600"/>
      </a:spcAft>
      <a:buFont typeface="微软雅黑" panose="020B0503020204020204" pitchFamily="34" charset="-122"/>
      <a:buChar char="▪"/>
      <a:defRPr sz="1100" kern="1200" baseline="0">
        <a:solidFill>
          <a:schemeClr val="tx1"/>
        </a:solidFill>
        <a:latin typeface="Huawei Sans" panose="020C0503030203020204" pitchFamily="34" charset="0"/>
        <a:ea typeface="方正兰亭黑简体" panose="02000000000000000000" pitchFamily="2" charset="-122"/>
        <a:cs typeface="+mn-cs"/>
      </a:defRPr>
    </a:lvl3pPr>
    <a:lvl4pPr marL="1260000" indent="-180000" algn="l" defTabSz="1219304" rtl="0" eaLnBrk="1" fontAlgn="ctr" latinLnBrk="0" hangingPunct="1">
      <a:lnSpc>
        <a:spcPct val="125000"/>
      </a:lnSpc>
      <a:spcAft>
        <a:spcPts val="600"/>
      </a:spcAft>
      <a:buFont typeface="Huawei Sans" panose="020C0503030203020204" pitchFamily="34" charset="0"/>
      <a:buChar char="−"/>
      <a:defRPr sz="1100" kern="1200" baseline="0">
        <a:solidFill>
          <a:schemeClr val="tx1"/>
        </a:solidFill>
        <a:latin typeface="Huawei Sans" panose="020C0503030203020204" pitchFamily="34" charset="0"/>
        <a:ea typeface="方正兰亭黑简体" panose="02000000000000000000" pitchFamily="2" charset="-122"/>
        <a:cs typeface="+mn-cs"/>
      </a:defRPr>
    </a:lvl4pPr>
    <a:lvl5pPr marL="1620000" indent="-180000" algn="l" defTabSz="1219304" rtl="0" eaLnBrk="1" fontAlgn="ctr" latinLnBrk="0" hangingPunct="1">
      <a:lnSpc>
        <a:spcPct val="125000"/>
      </a:lnSpc>
      <a:spcAft>
        <a:spcPts val="600"/>
      </a:spcAft>
      <a:buFont typeface="Huawei Sans" panose="020C0503030203020204" pitchFamily="34" charset="0"/>
      <a:buChar char="~"/>
      <a:defRPr sz="1100" kern="1200" baseline="0">
        <a:solidFill>
          <a:schemeClr val="tx1"/>
        </a:solidFill>
        <a:latin typeface="Huawei Sans" panose="020C0503030203020204" pitchFamily="34" charset="0"/>
        <a:ea typeface="方正兰亭黑简体" panose="02000000000000000000" pitchFamily="2" charset="-122"/>
        <a:cs typeface="+mn-cs"/>
      </a:defRPr>
    </a:lvl5pPr>
    <a:lvl6pPr marL="3048261" algn="l" defTabSz="1219304" rtl="0" eaLnBrk="1" latinLnBrk="0" hangingPunct="1">
      <a:defRPr sz="1600" kern="1200">
        <a:solidFill>
          <a:schemeClr val="tx1"/>
        </a:solidFill>
        <a:latin typeface="+mn-lt"/>
        <a:ea typeface="+mn-ea"/>
        <a:cs typeface="+mn-cs"/>
      </a:defRPr>
    </a:lvl6pPr>
    <a:lvl7pPr marL="3657913" algn="l" defTabSz="1219304" rtl="0" eaLnBrk="1" latinLnBrk="0" hangingPunct="1">
      <a:defRPr sz="1600" kern="1200">
        <a:solidFill>
          <a:schemeClr val="tx1"/>
        </a:solidFill>
        <a:latin typeface="+mn-lt"/>
        <a:ea typeface="+mn-ea"/>
        <a:cs typeface="+mn-cs"/>
      </a:defRPr>
    </a:lvl7pPr>
    <a:lvl8pPr marL="4267566" algn="l" defTabSz="1219304" rtl="0" eaLnBrk="1" latinLnBrk="0" hangingPunct="1">
      <a:defRPr sz="1600" kern="1200">
        <a:solidFill>
          <a:schemeClr val="tx1"/>
        </a:solidFill>
        <a:latin typeface="+mn-lt"/>
        <a:ea typeface="+mn-ea"/>
        <a:cs typeface="+mn-cs"/>
      </a:defRPr>
    </a:lvl8pPr>
    <a:lvl9pPr marL="4877219" algn="l" defTabSz="1219304" rtl="0" eaLnBrk="1" latinLnBrk="0" hangingPunct="1">
      <a:defRPr sz="1600" kern="1200">
        <a:solidFill>
          <a:schemeClr val="tx1"/>
        </a:solidFill>
        <a:latin typeface="+mn-lt"/>
        <a:ea typeface="+mn-ea"/>
        <a:cs typeface="+mn-cs"/>
      </a:defRPr>
    </a:lvl9pPr>
  </p:notesStyle>
  <p:extLst mod="1">
    <p:ext uri="{620B2872-D7B9-4A21-9093-7833F8D536E1}">
      <p15:sldGuideLst xmlns:p15="http://schemas.microsoft.com/office/powerpoint/2012/main">
        <p15:guide id="2" orient="horz" pos="2704" userDrawn="1">
          <p15:clr>
            <a:srgbClr val="F26B43"/>
          </p15:clr>
        </p15:guide>
        <p15:guide id="3" orient="horz" pos="459" userDrawn="1">
          <p15:clr>
            <a:srgbClr val="F26B43"/>
          </p15:clr>
        </p15:guide>
        <p15:guide id="4" orient="horz" pos="2432" userDrawn="1">
          <p15:clr>
            <a:srgbClr val="F26B43"/>
          </p15:clr>
        </p15:guide>
        <p15:guide id="6" pos="3976" userDrawn="1">
          <p15:clr>
            <a:srgbClr val="F26B43"/>
          </p15:clr>
        </p15:guide>
        <p15:guide id="7" pos="461" userDrawn="1">
          <p15:clr>
            <a:srgbClr val="F26B43"/>
          </p15:clr>
        </p15:guide>
        <p15:guide id="8" pos="2207"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745662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3887202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509196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Disk technologies are being developed, and storage systems need to support more storage and more</a:t>
            </a:r>
            <a:r>
              <a:rPr lang="en-US" altLang="zh-CN" baseline="0" dirty="0" smtClean="0"/>
              <a:t> different types</a:t>
            </a:r>
            <a:r>
              <a:rPr lang="en-US" altLang="zh-CN" dirty="0" smtClean="0"/>
              <a:t> of media. Each type of storage media offers its own unique advantages and disadvantages in terms of price and</a:t>
            </a:r>
            <a:r>
              <a:rPr lang="en-US" altLang="zh-CN" baseline="0" dirty="0" smtClean="0"/>
              <a:t> </a:t>
            </a:r>
            <a:r>
              <a:rPr lang="en-US" altLang="zh-CN" dirty="0" smtClean="0"/>
              <a:t>performance. It is often difficult for users to strike the</a:t>
            </a:r>
            <a:r>
              <a:rPr lang="en-US" altLang="zh-CN" baseline="0" dirty="0" smtClean="0"/>
              <a:t> right</a:t>
            </a:r>
            <a:r>
              <a:rPr lang="en-US" altLang="zh-CN" dirty="0" smtClean="0"/>
              <a:t> balance between the</a:t>
            </a:r>
            <a:r>
              <a:rPr lang="en-US" altLang="zh-CN" baseline="0" dirty="0" smtClean="0"/>
              <a:t> two</a:t>
            </a:r>
            <a:r>
              <a:rPr lang="en-US" altLang="zh-CN" dirty="0" smtClean="0"/>
              <a:t>.</a:t>
            </a:r>
          </a:p>
          <a:p>
            <a:r>
              <a:rPr lang="en-US" altLang="zh-CN" dirty="0" smtClean="0"/>
              <a:t>Data features</a:t>
            </a:r>
            <a:endParaRPr lang="zh-CN" altLang="en-US" dirty="0" smtClean="0"/>
          </a:p>
          <a:p>
            <a:pPr lvl="1"/>
            <a:r>
              <a:rPr lang="en-US" altLang="zh-CN" dirty="0" smtClean="0"/>
              <a:t>The most active data</a:t>
            </a:r>
            <a:r>
              <a:rPr lang="en-US" altLang="zh-CN" baseline="0" dirty="0" smtClean="0"/>
              <a:t> is</a:t>
            </a:r>
            <a:r>
              <a:rPr lang="en-US" altLang="zh-CN" dirty="0" smtClean="0"/>
              <a:t> stored in or migrated to a high-performance tier,</a:t>
            </a:r>
            <a:r>
              <a:rPr lang="en-US" altLang="zh-CN" baseline="0" dirty="0" smtClean="0"/>
              <a:t> where the read performance is </a:t>
            </a:r>
            <a:r>
              <a:rPr lang="en-US" altLang="zh-CN" dirty="0" smtClean="0"/>
              <a:t>significantly</a:t>
            </a:r>
            <a:r>
              <a:rPr lang="en-US" altLang="zh-CN" baseline="0" dirty="0" smtClean="0"/>
              <a:t> better.</a:t>
            </a:r>
            <a:r>
              <a:rPr lang="en-US" altLang="zh-CN" dirty="0" smtClean="0"/>
              <a:t> </a:t>
            </a:r>
            <a:endParaRPr lang="zh-CN" altLang="en-US" dirty="0" smtClean="0"/>
          </a:p>
          <a:p>
            <a:pPr lvl="1"/>
            <a:r>
              <a:rPr lang="en-US" altLang="zh-CN" dirty="0" smtClean="0"/>
              <a:t>Hot data</a:t>
            </a:r>
            <a:r>
              <a:rPr lang="en-US" altLang="zh-CN" baseline="0" dirty="0" smtClean="0"/>
              <a:t> is</a:t>
            </a:r>
            <a:r>
              <a:rPr lang="en-US" altLang="zh-CN" dirty="0" smtClean="0"/>
              <a:t> stored in or migrated to a performance tier.</a:t>
            </a:r>
            <a:endParaRPr lang="zh-CN" altLang="en-US" dirty="0" smtClean="0"/>
          </a:p>
          <a:p>
            <a:pPr lvl="1"/>
            <a:r>
              <a:rPr lang="en-US" altLang="zh-CN" dirty="0" smtClean="0"/>
              <a:t>Cold data</a:t>
            </a:r>
            <a:r>
              <a:rPr lang="en-US" altLang="zh-CN" baseline="0" dirty="0" smtClean="0"/>
              <a:t> is</a:t>
            </a:r>
            <a:r>
              <a:rPr lang="en-US" altLang="zh-CN" dirty="0" smtClean="0"/>
              <a:t> stored in or migrated to a capacity tier without any performance reduction after migration.</a:t>
            </a:r>
            <a:endParaRPr lang="zh-CN" altLang="en-US" dirty="0" smtClean="0"/>
          </a:p>
          <a:p>
            <a:endParaRPr lang="zh-CN" altLang="en-US" dirty="0" smtClean="0"/>
          </a:p>
          <a:p>
            <a:endParaRPr lang="zh-CN" altLang="en-US" dirty="0"/>
          </a:p>
        </p:txBody>
      </p:sp>
      <p:sp>
        <p:nvSpPr>
          <p:cNvPr id="7" name="幻灯片图像占位符 6"/>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5549152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A storage pool is a logical combination of up to three</a:t>
            </a:r>
            <a:r>
              <a:rPr lang="en-US" altLang="zh-CN" baseline="0" dirty="0" smtClean="0"/>
              <a:t> </a:t>
            </a:r>
            <a:r>
              <a:rPr lang="en-US" altLang="zh-CN" dirty="0" smtClean="0"/>
              <a:t>storage tiers. The types of disks in a storage pool determine how many storage tiers there are. A storage pool housing only one type of disks can only create a single storage tier and therefore does not support SmartTier for intelligent data storage management.</a:t>
            </a:r>
          </a:p>
        </p:txBody>
      </p:sp>
      <p:sp>
        <p:nvSpPr>
          <p:cNvPr id="7" name="幻灯片图像占位符 6"/>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5854948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If a storage pool contains more than one type of disks, SmartTier can be used to more fully utilize the storage resources. During data migration, a storage pool identifies data activity levels by data blocks and migrates complete data blocks to the most appropriate storage</a:t>
            </a:r>
            <a:r>
              <a:rPr lang="en-US" altLang="zh-CN" baseline="0" dirty="0" smtClean="0"/>
              <a:t> </a:t>
            </a:r>
            <a:r>
              <a:rPr lang="en-US" altLang="zh-CN" dirty="0" smtClean="0"/>
              <a:t>tier.</a:t>
            </a:r>
          </a:p>
          <a:p>
            <a:r>
              <a:rPr lang="en-US" altLang="zh-CN" dirty="0" smtClean="0"/>
              <a:t>The storage system automatically monitors I/O and data placement, and data migration is initiated manually or by a user-defined or scheduling policy.</a:t>
            </a:r>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879435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endParaRPr lang="zh-CN" altLang="en-US" smtClean="0"/>
          </a:p>
          <a:p>
            <a:endParaRPr lang="en-US" altLang="zh-CN" smtClean="0"/>
          </a:p>
          <a:p>
            <a:endParaRPr lang="zh-CN" altLang="en-US"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7564568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Since cold data is stored on NL-SAS disks, there is more space available</a:t>
            </a:r>
            <a:r>
              <a:rPr lang="en-US" altLang="zh-CN" baseline="0" dirty="0" smtClean="0"/>
              <a:t> on</a:t>
            </a:r>
            <a:r>
              <a:rPr lang="en-US" altLang="zh-CN" dirty="0" smtClean="0"/>
              <a:t> the high-performance SSDs for hot data. SSDs provide hot data with quick response and high IOPS. In this way, the overall storage system performance is aggressively improved.</a:t>
            </a:r>
            <a:endParaRPr lang="zh-CN" altLang="en-US"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804647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The configuration process of SmartTier in the storage system includes checking the license, configuring SmartTier parameters based on the storage system level, configuring SmartTier parameters based on the storage pool level, and configuring SmartTier parameters based on the LUN level.</a:t>
            </a:r>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6698239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42748402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SmartQoS is an essential value-added feature for a storage system, especially when there are certain applications with</a:t>
            </a:r>
            <a:r>
              <a:rPr lang="en-US" altLang="zh-CN" baseline="0" dirty="0" smtClean="0"/>
              <a:t> </a:t>
            </a:r>
            <a:r>
              <a:rPr lang="en-US" altLang="zh-CN" dirty="0" smtClean="0"/>
              <a:t>demanding QoS</a:t>
            </a:r>
            <a:r>
              <a:rPr lang="en-US" altLang="zh-CN" baseline="0" dirty="0" smtClean="0"/>
              <a:t> </a:t>
            </a:r>
            <a:r>
              <a:rPr lang="en-US" altLang="zh-CN" dirty="0" smtClean="0"/>
              <a:t>requirements.</a:t>
            </a:r>
          </a:p>
          <a:p>
            <a:r>
              <a:rPr lang="en-US" altLang="zh-CN" dirty="0" smtClean="0"/>
              <a:t>When multiple applications are deployed on the same storage device, users maximize their benefits through the proper configuration of SmartQoS.</a:t>
            </a:r>
          </a:p>
          <a:p>
            <a:pPr lvl="1"/>
            <a:r>
              <a:rPr lang="en-US" altLang="zh-CN" dirty="0" smtClean="0"/>
              <a:t>Performance control reduces adverse impacts of applications on each other and ensures the performance of critical services.</a:t>
            </a:r>
            <a:endParaRPr lang="zh-CN" altLang="en-US" dirty="0" smtClean="0"/>
          </a:p>
          <a:p>
            <a:pPr lvl="1"/>
            <a:r>
              <a:rPr lang="en-US" altLang="zh-CN" dirty="0" smtClean="0"/>
              <a:t>SmartQoS limits the resources allocated to non-critical applications to ensure high performance for critical applications.</a:t>
            </a:r>
            <a:endParaRPr lang="zh-CN" altLang="en-US" dirty="0" smtClean="0"/>
          </a:p>
          <a:p>
            <a:pPr lvl="0"/>
            <a:endParaRPr lang="zh-CN" altLang="en-US" dirty="0" smtClean="0"/>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931631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17548861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The I/O priority scheduling technology of SmartQoS is based on LUN priorities.</a:t>
            </a:r>
          </a:p>
          <a:p>
            <a:r>
              <a:rPr lang="en-US" altLang="zh-CN" dirty="0" smtClean="0"/>
              <a:t>Each LUN or file system has a priority, which is configured by a user and saved in a database. When a host sends an I/O request to a storage array, the storage array gives a priority to the I/O request based on the priority of the LUN or the file system that will process the I/O request. Then the I/O carries the priority throughout this processing procedure.</a:t>
            </a:r>
            <a:endParaRPr lang="zh-CN" altLang="en-US" dirty="0" smtClean="0"/>
          </a:p>
          <a:p>
            <a:r>
              <a:rPr lang="en-US" altLang="zh-CN" dirty="0" smtClean="0"/>
              <a:t>When a LUN or a file system is created, its I/O priority needs to be specified. If not, the LUN or the file system is assigned a low priority by default.</a:t>
            </a:r>
          </a:p>
          <a:p>
            <a:r>
              <a:rPr lang="en-US" altLang="zh-CN" dirty="0" smtClean="0"/>
              <a:t>After a LUN or a file system is created, its I/O priority can be manually changed.</a:t>
            </a:r>
            <a:endParaRPr lang="zh-CN" altLang="en-US" dirty="0" smtClean="0"/>
          </a:p>
          <a:p>
            <a:endParaRPr lang="zh-CN" altLang="en-US"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0103196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55613" y="766763"/>
            <a:ext cx="5932487" cy="3338512"/>
          </a:xfrm>
        </p:spPr>
      </p:sp>
      <p:sp>
        <p:nvSpPr>
          <p:cNvPr id="3" name="备注占位符 2"/>
          <p:cNvSpPr>
            <a:spLocks noGrp="1"/>
          </p:cNvSpPr>
          <p:nvPr>
            <p:ph type="body" idx="1"/>
          </p:nvPr>
        </p:nvSpPr>
        <p:spPr/>
        <p:txBody>
          <a:bodyPr/>
          <a:lstStyle/>
          <a:p>
            <a:r>
              <a:rPr lang="en-US" altLang="zh-CN" sz="1100" b="0" i="0" kern="1200" baseline="0" dirty="0" smtClean="0">
                <a:solidFill>
                  <a:schemeClr val="tx1"/>
                </a:solidFill>
                <a:effectLst/>
                <a:latin typeface="Huawei Sans" panose="020C0503030203020204" pitchFamily="34" charset="0"/>
                <a:ea typeface="方正兰亭黑简体" panose="02000000000000000000" pitchFamily="2" charset="-122"/>
                <a:cs typeface="+mn-cs"/>
              </a:rPr>
              <a:t>I/O traffic control uses a token-based system. When a user sets an upper limit for the performance of a traffic control group, that limit is converted into the number of corresponding tokens. In a storage system, where the IOPS is limited, each I/O operation corresponds to a token. If bandwidth is limited, tokens are allocated to sectors.</a:t>
            </a:r>
            <a:endParaRPr lang="zh-CN" altLang="en-US" dirty="0" smtClean="0">
              <a:latin typeface="Huawei Sans" panose="020C0503030203020204" pitchFamily="34" charset="0"/>
            </a:endParaRPr>
          </a:p>
          <a:p>
            <a:r>
              <a:rPr lang="en-US" altLang="zh-CN" sz="1100" b="0" i="0" kern="1200" baseline="0" dirty="0" smtClean="0">
                <a:solidFill>
                  <a:schemeClr val="tx1"/>
                </a:solidFill>
                <a:effectLst/>
                <a:latin typeface="Huawei Sans" panose="020C0503030203020204" pitchFamily="34" charset="0"/>
                <a:ea typeface="方正兰亭黑简体" panose="02000000000000000000" pitchFamily="2" charset="-122"/>
                <a:cs typeface="+mn-cs"/>
              </a:rPr>
              <a:t>Each traffic control queue has a token bucket. SmartQoS periodically puts a certain number of tokens into the token bucket of each traffic control queue. The number of tokens is determined by the performance upper limit set for the traffic control group. For example, if the performance upper limit is set to IOPS = 10,000, the token distribution algorithm sets the maximum number of tokens in the token bucket for the traffic control group to 10,000.</a:t>
            </a:r>
            <a:endParaRPr lang="zh-CN" altLang="en-US" dirty="0" smtClean="0">
              <a:latin typeface="Huawei Sans" panose="020C0503030203020204" pitchFamily="34" charset="0"/>
            </a:endParaRPr>
          </a:p>
          <a:p>
            <a:r>
              <a:rPr lang="en-US" altLang="zh-CN" sz="1100" b="0" i="0" kern="1200" baseline="0" dirty="0" smtClean="0">
                <a:solidFill>
                  <a:schemeClr val="tx1"/>
                </a:solidFill>
                <a:effectLst/>
                <a:latin typeface="Huawei Sans" panose="020C0503030203020204" pitchFamily="34" charset="0"/>
                <a:ea typeface="方正兰亭黑简体" panose="02000000000000000000" pitchFamily="2" charset="-122"/>
                <a:cs typeface="+mn-cs"/>
              </a:rPr>
              <a:t>When processing a traffic control queue, the queue checks whether the token bucket has enough tokens. If it does, an I/O request is processed, and its corresponding token is consumed. If it does not, SmartQoS does not process the I/Os operations in this queue until there are enough tokens in the token bucket.</a:t>
            </a:r>
            <a:endParaRPr lang="zh-CN" altLang="en-US" dirty="0" smtClean="0">
              <a:latin typeface="Huawei Sans" panose="020C0503030203020204" pitchFamily="34" charset="0"/>
            </a:endParaRPr>
          </a:p>
        </p:txBody>
      </p:sp>
    </p:spTree>
    <p:extLst>
      <p:ext uri="{BB962C8B-B14F-4D97-AF65-F5344CB8AC3E}">
        <p14:creationId xmlns:p14="http://schemas.microsoft.com/office/powerpoint/2010/main" val="27160365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en-US" altLang="zh-CN" dirty="0" smtClean="0"/>
              <a:t>SmartQoS allows users to create different SmartQoS policies. In this way, the service continuity and quality for</a:t>
            </a:r>
            <a:r>
              <a:rPr lang="en-US" altLang="zh-CN" baseline="0" dirty="0" smtClean="0"/>
              <a:t> </a:t>
            </a:r>
            <a:r>
              <a:rPr lang="en-US" altLang="zh-CN" dirty="0" smtClean="0"/>
              <a:t>high-level users are preferentially ensured when resources are limited.</a:t>
            </a:r>
          </a:p>
          <a:p>
            <a:pPr lvl="0"/>
            <a:r>
              <a:rPr lang="en-US" altLang="zh-CN" dirty="0" smtClean="0"/>
              <a:t>For cost reduction, some users will not build their dedicated storage systems independently. They prefer to run their storage applications on the storage platforms offered by storage resource providers. This lowers the total cost of ownership (TCO) and ensures the service continuity. On such shared storage platforms, services of different types and features contend for storage resources, so the high-priority users may fail to obtain their desired storage resources.</a:t>
            </a:r>
            <a:endParaRPr lang="zh-CN" altLang="en-US" dirty="0" smtClean="0"/>
          </a:p>
          <a:p>
            <a:endParaRPr lang="zh-CN" altLang="en-US"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2975811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40578635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6301925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5951486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1. Data is divided into blocks.</a:t>
            </a:r>
          </a:p>
          <a:p>
            <a:r>
              <a:rPr lang="en-US" altLang="zh-CN" dirty="0" smtClean="0"/>
              <a:t>2. The storage system uses a weak hash algorithm to calculate a fingerprint for any data block that is newly written into the storage system.</a:t>
            </a:r>
          </a:p>
          <a:p>
            <a:r>
              <a:rPr lang="en-US" altLang="zh-CN" dirty="0" smtClean="0"/>
              <a:t>3. The storage system checks whether the fingerprint for the new data block is consistent with the fingerprint in the fingerprint library. </a:t>
            </a:r>
          </a:p>
          <a:p>
            <a:pPr lvl="1"/>
            <a:r>
              <a:rPr lang="en-US" altLang="zh-CN" dirty="0" smtClean="0"/>
              <a:t>If it is consistent, a byte-by-byte comparison is performed by the storage system.</a:t>
            </a:r>
          </a:p>
          <a:p>
            <a:pPr lvl="2"/>
            <a:r>
              <a:rPr lang="en-US" altLang="zh-CN" dirty="0" smtClean="0"/>
              <a:t>Same=&gt;Old block</a:t>
            </a:r>
          </a:p>
          <a:p>
            <a:pPr lvl="2"/>
            <a:r>
              <a:rPr lang="en-US" altLang="zh-CN" dirty="0" smtClean="0"/>
              <a:t>Different=&gt;New block</a:t>
            </a:r>
          </a:p>
          <a:p>
            <a:pPr lvl="1"/>
            <a:r>
              <a:rPr lang="en-US" altLang="zh-CN" dirty="0" smtClean="0"/>
              <a:t>If it</a:t>
            </a:r>
            <a:r>
              <a:rPr lang="en-US" altLang="zh-CN" baseline="0" dirty="0" smtClean="0"/>
              <a:t> is not</a:t>
            </a:r>
            <a:r>
              <a:rPr lang="en-US" altLang="zh-CN" dirty="0" smtClean="0"/>
              <a:t>, the newly written data is a new block.</a:t>
            </a:r>
          </a:p>
          <a:p>
            <a:r>
              <a:rPr lang="en-US" altLang="zh-CN" dirty="0" smtClean="0"/>
              <a:t>4. For old blocks: The storage system maps its fingerprint and storage location mapping to the existing data block in the fingerprint library.</a:t>
            </a:r>
          </a:p>
          <a:p>
            <a:r>
              <a:rPr lang="en-US" altLang="zh-CN" dirty="0" smtClean="0"/>
              <a:t>5. For new blocks: The storage system writes new data into the disk and records its fingerprint in the fingerprint library and the mapping in the storage location. </a:t>
            </a:r>
          </a:p>
          <a:p>
            <a:pPr lvl="0"/>
            <a:endParaRPr lang="zh-CN" altLang="en-US" dirty="0" smtClean="0"/>
          </a:p>
          <a:p>
            <a:endParaRPr lang="zh-CN" altLang="en-US" dirty="0"/>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6128120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1. A storage system divides newly written data into blocks. The default data block size is 8 KB.</a:t>
            </a:r>
            <a:endParaRPr lang="zh-CN" altLang="en-US" dirty="0" smtClean="0"/>
          </a:p>
          <a:p>
            <a:r>
              <a:rPr lang="en-US" altLang="zh-CN" dirty="0" smtClean="0"/>
              <a:t>2. The storage system uses a similar fingerprint algorithm to calculate similar fingerprint for a newly written data block.</a:t>
            </a:r>
            <a:endParaRPr lang="zh-CN" altLang="en-US" dirty="0" smtClean="0"/>
          </a:p>
          <a:p>
            <a:r>
              <a:rPr lang="en-US" altLang="zh-CN" dirty="0" smtClean="0"/>
              <a:t>3. The storage system writes a data block to the disk, and writes its fingerprint and location information to the opportunity table. </a:t>
            </a:r>
            <a:endParaRPr lang="zh-CN" altLang="en-US" dirty="0" smtClean="0"/>
          </a:p>
          <a:p>
            <a:r>
              <a:rPr lang="en-US" altLang="zh-CN" dirty="0" smtClean="0"/>
              <a:t>4. The storage system periodically checks whether there is similar fingerprint in the opportunity table.</a:t>
            </a:r>
          </a:p>
          <a:p>
            <a:pPr lvl="1"/>
            <a:r>
              <a:rPr lang="en-US" altLang="zh-CN" dirty="0" smtClean="0"/>
              <a:t>If there is, it goes back to step 2.</a:t>
            </a:r>
          </a:p>
          <a:p>
            <a:pPr lvl="1"/>
            <a:r>
              <a:rPr lang="en-US" altLang="zh-CN" dirty="0" smtClean="0"/>
              <a:t>If</a:t>
            </a:r>
            <a:r>
              <a:rPr lang="en-US" altLang="zh-CN" baseline="0" dirty="0" smtClean="0"/>
              <a:t> there is not</a:t>
            </a:r>
            <a:r>
              <a:rPr lang="en-US" altLang="zh-CN" dirty="0" smtClean="0"/>
              <a:t>, it continues the periodical check.</a:t>
            </a:r>
            <a:endParaRPr lang="zh-CN" altLang="en-US" dirty="0" smtClean="0"/>
          </a:p>
          <a:p>
            <a:r>
              <a:rPr lang="en-US" altLang="zh-CN" dirty="0" smtClean="0"/>
              <a:t>5. The storage system performs a byte-by-byte</a:t>
            </a:r>
            <a:r>
              <a:rPr lang="en-US" altLang="zh-CN" baseline="0" dirty="0" smtClean="0"/>
              <a:t> comparison to</a:t>
            </a:r>
            <a:r>
              <a:rPr lang="en-US" altLang="zh-CN" dirty="0" smtClean="0"/>
              <a:t> check whether similar blocks are actually the same.</a:t>
            </a:r>
          </a:p>
          <a:p>
            <a:pPr lvl="1"/>
            <a:r>
              <a:rPr lang="en-US" altLang="zh-CN" dirty="0" smtClean="0"/>
              <a:t>If they are same, the system deletes the data block, and maps its fingerprint and storage location to the remaining data block.</a:t>
            </a:r>
          </a:p>
          <a:p>
            <a:pPr lvl="1"/>
            <a:r>
              <a:rPr lang="en-US" altLang="zh-CN" dirty="0" smtClean="0"/>
              <a:t>If they are just similar, the system performs differential compression on data blocks, records its fingerprint to the fingerprint library, updates fingerprint to the metadata of data blocks and recycles the spaces of these data blocks.</a:t>
            </a:r>
            <a:endParaRPr lang="zh-CN" altLang="en-US" dirty="0" smtClean="0"/>
          </a:p>
          <a:p>
            <a:endParaRPr lang="zh-CN" altLang="en-US" dirty="0"/>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0173787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8164152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幻灯片图像占位符 2"/>
          <p:cNvSpPr>
            <a:spLocks noGrp="1" noRot="1" noChangeAspect="1"/>
          </p:cNvSpPr>
          <p:nvPr>
            <p:ph type="sldImg"/>
          </p:nvPr>
        </p:nvSpPr>
        <p:spPr>
          <a:xfrm>
            <a:off x="750888" y="742950"/>
            <a:ext cx="5541962" cy="3117850"/>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4275917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8981322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0862273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9724077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13923343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en-US" altLang="zh-CN" dirty="0" smtClean="0"/>
              <a:t>Database:  A database is</a:t>
            </a:r>
            <a:r>
              <a:rPr lang="en-US" altLang="zh-CN" baseline="0" dirty="0" smtClean="0"/>
              <a:t> an excellent example of where</a:t>
            </a:r>
            <a:r>
              <a:rPr lang="en-US" altLang="zh-CN" dirty="0" smtClean="0"/>
              <a:t> data compression is useful. Many users would be</a:t>
            </a:r>
            <a:r>
              <a:rPr lang="en-US" altLang="zh-CN" baseline="0" dirty="0" smtClean="0"/>
              <a:t> happy</a:t>
            </a:r>
            <a:r>
              <a:rPr lang="en-US" altLang="zh-CN" dirty="0" smtClean="0"/>
              <a:t> to sacrifice</a:t>
            </a:r>
            <a:r>
              <a:rPr lang="en-US" altLang="zh-CN" baseline="0" dirty="0" smtClean="0"/>
              <a:t> a little performance to recover over </a:t>
            </a:r>
            <a:r>
              <a:rPr lang="en-US" altLang="zh-CN" dirty="0" smtClean="0"/>
              <a:t>65% of their storage capacity.</a:t>
            </a:r>
            <a:endParaRPr lang="zh-CN" altLang="en-US" dirty="0" smtClean="0"/>
          </a:p>
          <a:p>
            <a:r>
              <a:rPr lang="en-US" altLang="zh-CN" dirty="0" smtClean="0"/>
              <a:t>File service: A file service is another common</a:t>
            </a:r>
            <a:r>
              <a:rPr lang="en-US" altLang="zh-CN" baseline="0" dirty="0" smtClean="0"/>
              <a:t> </a:t>
            </a:r>
            <a:r>
              <a:rPr lang="en-US" altLang="zh-CN" dirty="0" smtClean="0"/>
              <a:t>scenario for data compression. For a storage system with a file service enabled, peak hours occupy half of the total service time and the dataset compression ratio of the system is 50%. In this scenario, SmartCompression slightly decreases the IOPS.</a:t>
            </a:r>
            <a:endParaRPr lang="zh-CN" altLang="en-US" dirty="0" smtClean="0"/>
          </a:p>
          <a:p>
            <a:r>
              <a:rPr lang="en-US" altLang="zh-CN" dirty="0" smtClean="0"/>
              <a:t>Engineering and seismological data: Engineering and seismological data have</a:t>
            </a:r>
            <a:r>
              <a:rPr lang="en-US" altLang="zh-CN" baseline="0" dirty="0" smtClean="0"/>
              <a:t> </a:t>
            </a:r>
            <a:r>
              <a:rPr lang="en-US" altLang="zh-CN" dirty="0" smtClean="0"/>
              <a:t>similar requirements to</a:t>
            </a:r>
            <a:r>
              <a:rPr lang="en-US" altLang="zh-CN" baseline="0" dirty="0" smtClean="0"/>
              <a:t> </a:t>
            </a:r>
            <a:r>
              <a:rPr lang="en-US" altLang="zh-CN" dirty="0" smtClean="0"/>
              <a:t>database </a:t>
            </a:r>
            <a:r>
              <a:rPr lang="en-US" altLang="zh-CN" smtClean="0"/>
              <a:t>backups. </a:t>
            </a:r>
            <a:r>
              <a:rPr lang="en-US" altLang="zh-CN" dirty="0" smtClean="0"/>
              <a:t>This type of data is stored in the same format, but there is not as</a:t>
            </a:r>
            <a:r>
              <a:rPr lang="en-US" altLang="zh-CN" baseline="0" dirty="0" smtClean="0"/>
              <a:t> much duplicate </a:t>
            </a:r>
            <a:r>
              <a:rPr lang="en-US" altLang="zh-CN" dirty="0" smtClean="0"/>
              <a:t>data. Such data can be compressed to save the storage space.</a:t>
            </a:r>
            <a:endParaRPr lang="zh-CN" altLang="en-US" dirty="0"/>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2583592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en-US" altLang="zh-CN" dirty="0" smtClean="0"/>
              <a:t>SmartDedupe can be combined with SmartCompression for data testing or development systems, storage systems with a file service enabled, and for engineering data systems. </a:t>
            </a:r>
            <a:endParaRPr lang="zh-CN" altLang="en-US" dirty="0" smtClean="0"/>
          </a:p>
          <a:p>
            <a:r>
              <a:rPr lang="en-US" altLang="zh-CN" dirty="0" smtClean="0"/>
              <a:t>VDI is usually</a:t>
            </a:r>
            <a:r>
              <a:rPr lang="en-US" altLang="zh-CN" baseline="0" dirty="0" smtClean="0"/>
              <a:t> used</a:t>
            </a:r>
            <a:r>
              <a:rPr lang="en-US" altLang="zh-CN" dirty="0" smtClean="0"/>
              <a:t> for creating multiple virtual images, which will result in a lot of duplicate data on a single storage device. As the amount</a:t>
            </a:r>
            <a:r>
              <a:rPr lang="en-US" altLang="zh-CN" baseline="0" dirty="0" smtClean="0"/>
              <a:t> of </a:t>
            </a:r>
            <a:r>
              <a:rPr lang="en-US" altLang="zh-CN" dirty="0" smtClean="0"/>
              <a:t>duplicate data increases, a storage system may fail to work properly. SmartDedupe and SmartCompression can prevent this</a:t>
            </a:r>
            <a:r>
              <a:rPr lang="en-US" altLang="zh-CN" baseline="0" dirty="0" smtClean="0"/>
              <a:t> from happening</a:t>
            </a:r>
            <a:r>
              <a:rPr lang="en-US" altLang="zh-CN" dirty="0" smtClean="0"/>
              <a:t>.</a:t>
            </a:r>
            <a:endParaRPr lang="zh-CN" altLang="en-US" dirty="0" smtClean="0"/>
          </a:p>
          <a:p>
            <a:r>
              <a:rPr lang="en-US" altLang="zh-CN" dirty="0" smtClean="0"/>
              <a:t>Advantages:</a:t>
            </a:r>
          </a:p>
          <a:p>
            <a:pPr lvl="1"/>
            <a:r>
              <a:rPr lang="en-US" altLang="zh-CN" dirty="0" smtClean="0"/>
              <a:t>SmartDedupe and SmartCompression can eliminate redundant data, thereby reducing the amount of storage needed.</a:t>
            </a:r>
            <a:endParaRPr lang="zh-CN" altLang="en-US" dirty="0" smtClean="0"/>
          </a:p>
          <a:p>
            <a:pPr lvl="1"/>
            <a:r>
              <a:rPr lang="en-US" altLang="zh-CN" dirty="0" smtClean="0"/>
              <a:t>Cost: You can start</a:t>
            </a:r>
            <a:r>
              <a:rPr lang="en-US" altLang="zh-CN" baseline="0" dirty="0" smtClean="0"/>
              <a:t> out with</a:t>
            </a:r>
            <a:r>
              <a:rPr lang="en-US" altLang="zh-CN" dirty="0" smtClean="0"/>
              <a:t> fewer devices to store the same amount of data. </a:t>
            </a:r>
          </a:p>
          <a:p>
            <a:pPr lvl="1"/>
            <a:r>
              <a:rPr lang="en-US" altLang="zh-CN" dirty="0" smtClean="0"/>
              <a:t>TCO: Fewer</a:t>
            </a:r>
            <a:r>
              <a:rPr lang="en-US" altLang="zh-CN" baseline="0" dirty="0" smtClean="0"/>
              <a:t> personnel are</a:t>
            </a:r>
            <a:r>
              <a:rPr lang="en-US" altLang="zh-CN" dirty="0" smtClean="0"/>
              <a:t> needed because fewer devices are purchased. You</a:t>
            </a:r>
            <a:r>
              <a:rPr lang="en-US" altLang="zh-CN" baseline="0" dirty="0" smtClean="0"/>
              <a:t> also need</a:t>
            </a:r>
            <a:r>
              <a:rPr lang="en-US" altLang="zh-CN" dirty="0" smtClean="0"/>
              <a:t> less space for the equipment, and will save money</a:t>
            </a:r>
            <a:r>
              <a:rPr lang="en-US" altLang="zh-CN" baseline="0" dirty="0" smtClean="0"/>
              <a:t> on electricity</a:t>
            </a:r>
            <a:r>
              <a:rPr lang="en-US" altLang="zh-CN" dirty="0" smtClean="0"/>
              <a:t>, cooling, and O&amp;M.</a:t>
            </a:r>
          </a:p>
          <a:p>
            <a:pPr lvl="1"/>
            <a:r>
              <a:rPr lang="en-US" altLang="zh-CN" dirty="0" smtClean="0"/>
              <a:t>SmartDedupe and SmartCompression reduce the amount of data written into SSDs. Fewer</a:t>
            </a:r>
            <a:r>
              <a:rPr lang="en-US" altLang="zh-CN" baseline="0" dirty="0" smtClean="0"/>
              <a:t> writes mean</a:t>
            </a:r>
            <a:r>
              <a:rPr lang="en-US" altLang="zh-CN" dirty="0" smtClean="0"/>
              <a:t> the SSDs last</a:t>
            </a:r>
            <a:r>
              <a:rPr lang="en-US" altLang="zh-CN" baseline="0" dirty="0" smtClean="0"/>
              <a:t> longer</a:t>
            </a:r>
            <a:r>
              <a:rPr lang="en-US" altLang="zh-CN" dirty="0" smtClean="0"/>
              <a:t>.</a:t>
            </a:r>
            <a:endParaRPr lang="zh-CN" altLang="en-US" dirty="0" smtClean="0"/>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4075006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幻灯片图像占位符 2"/>
          <p:cNvSpPr>
            <a:spLocks noGrp="1" noRot="1" noChangeAspect="1"/>
          </p:cNvSpPr>
          <p:nvPr>
            <p:ph type="sldImg"/>
          </p:nvPr>
        </p:nvSpPr>
        <p:spPr>
          <a:xfrm>
            <a:off x="750888" y="742950"/>
            <a:ext cx="5541962" cy="3117850"/>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0469965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439160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"Completely" means that after the service migration is complete, all of the service data has been replicated from a source LUN to a target LUN.</a:t>
            </a:r>
          </a:p>
          <a:p>
            <a:r>
              <a:rPr lang="en-US" altLang="zh-CN" dirty="0" smtClean="0"/>
              <a:t>SmartMigration features:</a:t>
            </a:r>
          </a:p>
          <a:p>
            <a:pPr lvl="1"/>
            <a:r>
              <a:rPr lang="en-US" altLang="zh-CN" dirty="0" smtClean="0"/>
              <a:t>Reliable service continuity: Service data is migrated online, and it can be completed without</a:t>
            </a:r>
            <a:r>
              <a:rPr lang="en-US" altLang="zh-CN" baseline="0" dirty="0" smtClean="0"/>
              <a:t> interrupting services</a:t>
            </a:r>
            <a:r>
              <a:rPr lang="en-US" altLang="zh-CN" dirty="0" smtClean="0"/>
              <a:t>.</a:t>
            </a:r>
          </a:p>
          <a:p>
            <a:pPr lvl="1"/>
            <a:r>
              <a:rPr lang="en-US" altLang="zh-CN" dirty="0" smtClean="0"/>
              <a:t>Stable data consistency: Data changes on a host are quickly synchronized to both the source and target LUNs during a data migration, ensuring data consistency after migration and making sure you do not lose any data.</a:t>
            </a:r>
          </a:p>
          <a:p>
            <a:pPr lvl="1"/>
            <a:r>
              <a:rPr lang="en-US" altLang="zh-CN" dirty="0" smtClean="0"/>
              <a:t>Flexible</a:t>
            </a:r>
            <a:r>
              <a:rPr lang="en-US" altLang="zh-CN" baseline="0" dirty="0" smtClean="0"/>
              <a:t> performance</a:t>
            </a:r>
            <a:r>
              <a:rPr lang="en-US" altLang="zh-CN" dirty="0" smtClean="0"/>
              <a:t>: Data is moved between different storage media and between RAID levels based on service requirements. </a:t>
            </a:r>
          </a:p>
          <a:p>
            <a:pPr lvl="1"/>
            <a:r>
              <a:rPr lang="en-US" altLang="zh-CN" dirty="0" smtClean="0"/>
              <a:t>Cross-system compatibility: Data can</a:t>
            </a:r>
            <a:r>
              <a:rPr lang="en-US" altLang="zh-CN" baseline="0" dirty="0" smtClean="0"/>
              <a:t> be </a:t>
            </a:r>
            <a:r>
              <a:rPr lang="en-US" altLang="zh-CN" dirty="0" smtClean="0"/>
              <a:t>migrated not</a:t>
            </a:r>
            <a:r>
              <a:rPr lang="en-US" altLang="zh-CN" baseline="0" dirty="0" smtClean="0"/>
              <a:t> only</a:t>
            </a:r>
            <a:r>
              <a:rPr lang="en-US" altLang="zh-CN" dirty="0" smtClean="0"/>
              <a:t> within a single storage system but</a:t>
            </a:r>
            <a:r>
              <a:rPr lang="en-US" altLang="zh-CN" baseline="0" dirty="0" smtClean="0"/>
              <a:t> also</a:t>
            </a:r>
            <a:r>
              <a:rPr lang="en-US" altLang="zh-CN" dirty="0" smtClean="0"/>
              <a:t> between a Huawei storage system and a compatible heterogeneous storage system. </a:t>
            </a:r>
            <a:endParaRPr lang="zh-CN" altLang="en-US" dirty="0" smtClean="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86885352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The storage system uses the virtualized storage. Virtual data in a storage pool consists of both</a:t>
            </a:r>
            <a:r>
              <a:rPr lang="en-US" altLang="zh-CN" baseline="0" dirty="0" smtClean="0"/>
              <a:t> </a:t>
            </a:r>
            <a:r>
              <a:rPr lang="en-US" altLang="zh-CN" dirty="0" smtClean="0"/>
              <a:t>data volumes and metadata volumes.</a:t>
            </a:r>
            <a:endParaRPr lang="zh-CN" altLang="en-US" dirty="0" smtClean="0"/>
          </a:p>
          <a:p>
            <a:pPr lvl="1"/>
            <a:r>
              <a:rPr lang="en-US" altLang="zh-CN" dirty="0" smtClean="0"/>
              <a:t>Data volumes store the actual user data.</a:t>
            </a:r>
            <a:endParaRPr lang="en-US" altLang="zh-CN" dirty="0"/>
          </a:p>
          <a:p>
            <a:pPr marL="540000" marR="0" lvl="1" indent="-180000" algn="l" defTabSz="1219304" rtl="0" eaLnBrk="1" fontAlgn="ctr" latinLnBrk="0" hangingPunct="1">
              <a:lnSpc>
                <a:spcPct val="125000"/>
              </a:lnSpc>
              <a:spcBef>
                <a:spcPts val="0"/>
              </a:spcBef>
              <a:spcAft>
                <a:spcPts val="600"/>
              </a:spcAft>
              <a:buClrTx/>
              <a:buSzTx/>
              <a:buFont typeface="Huawei Sans" panose="020C0503030203020204" pitchFamily="34" charset="0"/>
              <a:buChar char="▫"/>
              <a:tabLst/>
              <a:defRPr/>
            </a:pPr>
            <a:r>
              <a:rPr lang="en-US" altLang="zh-CN" dirty="0" smtClean="0"/>
              <a:t>Metadata volumes</a:t>
            </a:r>
            <a:r>
              <a:rPr lang="en-US" altLang="zh-CN" baseline="0" dirty="0" smtClean="0"/>
              <a:t> </a:t>
            </a:r>
            <a:r>
              <a:rPr lang="en-US" altLang="zh-CN" dirty="0" smtClean="0"/>
              <a:t>record the data storage locations, including the LUN IDs and the data volume IDs. LUN</a:t>
            </a:r>
            <a:r>
              <a:rPr lang="en-US" altLang="zh-CN" baseline="0" dirty="0" smtClean="0"/>
              <a:t> IDs</a:t>
            </a:r>
            <a:r>
              <a:rPr lang="en-US" altLang="zh-CN" dirty="0" smtClean="0"/>
              <a:t> are used to identify LUNs and data volume IDs are used to identify the physical space for the data volumes. </a:t>
            </a:r>
            <a:endParaRPr lang="zh-CN" altLang="en-US" dirty="0" smtClean="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06616359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Pair: In SmartMigration, a pair is a source LUN and the target LUN that the data will be migrated to. A pair can have only one source LUN and one target LUN.</a:t>
            </a:r>
          </a:p>
          <a:p>
            <a:r>
              <a:rPr lang="en-US" altLang="zh-CN" dirty="0" smtClean="0"/>
              <a:t>There are two synchronization modes for service.</a:t>
            </a:r>
            <a:r>
              <a:rPr lang="en-US" altLang="zh-CN" baseline="0" dirty="0" smtClean="0"/>
              <a:t> They</a:t>
            </a:r>
            <a:r>
              <a:rPr lang="en-US" altLang="zh-CN" dirty="0" smtClean="0"/>
              <a:t> are independent and can be performed at the same time to ensure that service data changes on the host are synchronized to the source LUN and the target LUN. </a:t>
            </a:r>
          </a:p>
          <a:p>
            <a:r>
              <a:rPr lang="en-US" altLang="zh-CN" dirty="0" smtClean="0"/>
              <a:t>Data</a:t>
            </a:r>
            <a:r>
              <a:rPr lang="en-US" altLang="zh-CN" baseline="0" dirty="0" smtClean="0"/>
              <a:t> change</a:t>
            </a:r>
            <a:r>
              <a:rPr lang="en-US" altLang="zh-CN" dirty="0" smtClean="0"/>
              <a:t> synchronization</a:t>
            </a:r>
            <a:endParaRPr lang="zh-CN" altLang="en-US" dirty="0" smtClean="0"/>
          </a:p>
          <a:p>
            <a:pPr lvl="1"/>
            <a:r>
              <a:rPr lang="en-US" altLang="zh-CN" dirty="0" smtClean="0"/>
              <a:t>A host delivers a write request to the LM module of a storage system.</a:t>
            </a:r>
            <a:endParaRPr lang="zh-CN" altLang="en-US" dirty="0" smtClean="0"/>
          </a:p>
          <a:p>
            <a:pPr lvl="1"/>
            <a:r>
              <a:rPr lang="en-US" altLang="zh-CN" dirty="0" smtClean="0"/>
              <a:t>The LM module writes the data to the source LUN and target LUNs and</a:t>
            </a:r>
            <a:r>
              <a:rPr lang="en-US" altLang="zh-CN" baseline="0" dirty="0" smtClean="0"/>
              <a:t> logs</a:t>
            </a:r>
            <a:r>
              <a:rPr lang="en-US" altLang="zh-CN" dirty="0" smtClean="0"/>
              <a:t> the operations.</a:t>
            </a:r>
            <a:endParaRPr lang="zh-CN" altLang="en-US" dirty="0" smtClean="0"/>
          </a:p>
          <a:p>
            <a:pPr lvl="1"/>
            <a:r>
              <a:rPr lang="en-US" altLang="zh-CN" dirty="0" smtClean="0"/>
              <a:t>The source LUN and target LUN return the data write result to the LM module.</a:t>
            </a:r>
            <a:endParaRPr lang="zh-CN" altLang="en-US" dirty="0" smtClean="0"/>
          </a:p>
          <a:p>
            <a:pPr lvl="1"/>
            <a:r>
              <a:rPr lang="en-US" altLang="zh-CN" dirty="0" smtClean="0"/>
              <a:t>The LM module determines whether</a:t>
            </a:r>
            <a:r>
              <a:rPr lang="en-US" altLang="zh-CN" baseline="0" dirty="0" smtClean="0"/>
              <a:t> or not to</a:t>
            </a:r>
            <a:r>
              <a:rPr lang="en-US" altLang="zh-CN" dirty="0" smtClean="0"/>
              <a:t> clear the</a:t>
            </a:r>
            <a:r>
              <a:rPr lang="en-US" altLang="zh-CN" baseline="0" dirty="0" smtClean="0"/>
              <a:t> log </a:t>
            </a:r>
            <a:r>
              <a:rPr lang="en-US" altLang="zh-CN" dirty="0" smtClean="0"/>
              <a:t>based on the write results.</a:t>
            </a:r>
            <a:endParaRPr lang="zh-CN" altLang="en-US" dirty="0" smtClean="0"/>
          </a:p>
          <a:p>
            <a:pPr lvl="1"/>
            <a:r>
              <a:rPr lang="en-US" altLang="zh-CN" dirty="0" smtClean="0"/>
              <a:t>A write success acknowledgment is returned to the host.</a:t>
            </a:r>
            <a:endParaRPr lang="zh-CN" altLang="en-US" dirty="0" smtClean="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652928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0417882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Before a target LUN can take over services from a source LUN, the two</a:t>
            </a:r>
            <a:r>
              <a:rPr lang="en-US" altLang="zh-CN" baseline="0" dirty="0" smtClean="0"/>
              <a:t> LUNs must</a:t>
            </a:r>
            <a:r>
              <a:rPr lang="en-US" altLang="zh-CN" dirty="0" smtClean="0"/>
              <a:t> synchronize</a:t>
            </a:r>
            <a:r>
              <a:rPr lang="en-US" altLang="zh-CN" baseline="0" dirty="0" smtClean="0"/>
              <a:t> and then exchange</a:t>
            </a:r>
            <a:r>
              <a:rPr lang="en-US" altLang="zh-CN" dirty="0" smtClean="0"/>
              <a:t> information.</a:t>
            </a:r>
          </a:p>
          <a:p>
            <a:r>
              <a:rPr lang="en-US" altLang="zh-CN" dirty="0" smtClean="0"/>
              <a:t>Each LUN and its corresponding data volume are identified</a:t>
            </a:r>
            <a:r>
              <a:rPr lang="en-US" altLang="zh-CN" baseline="0" dirty="0" smtClean="0"/>
              <a:t> by a LUN ID and a volume ID</a:t>
            </a:r>
            <a:r>
              <a:rPr lang="en-US" altLang="zh-CN" dirty="0" smtClean="0"/>
              <a:t>. A source LUN corresponds to a data volume. The LUN</a:t>
            </a:r>
            <a:r>
              <a:rPr lang="en-US" altLang="zh-CN" baseline="0" dirty="0" smtClean="0"/>
              <a:t> IDs</a:t>
            </a:r>
            <a:r>
              <a:rPr lang="en-US" altLang="zh-CN" dirty="0" smtClean="0"/>
              <a:t> are logical entities,</a:t>
            </a:r>
            <a:r>
              <a:rPr lang="en-US" altLang="zh-CN" baseline="0" dirty="0" smtClean="0"/>
              <a:t> but</a:t>
            </a:r>
            <a:r>
              <a:rPr lang="en-US" altLang="zh-CN" dirty="0" smtClean="0"/>
              <a:t> the volume</a:t>
            </a:r>
            <a:r>
              <a:rPr lang="en-US" altLang="zh-CN" baseline="0" dirty="0" smtClean="0"/>
              <a:t>s</a:t>
            </a:r>
            <a:r>
              <a:rPr lang="en-US" altLang="zh-CN" dirty="0" smtClean="0"/>
              <a:t> are physical. </a:t>
            </a:r>
          </a:p>
          <a:p>
            <a:pPr lvl="0"/>
            <a:r>
              <a:rPr lang="en-US" altLang="zh-CN" dirty="0" smtClean="0"/>
              <a:t>Before LUN information exchange: A host identifies a source LUN by its LUN ID. At this</a:t>
            </a:r>
            <a:r>
              <a:rPr lang="en-US" altLang="zh-CN" baseline="0" dirty="0" smtClean="0"/>
              <a:t> point, t</a:t>
            </a:r>
            <a:r>
              <a:rPr lang="en-US" altLang="zh-CN" dirty="0" smtClean="0"/>
              <a:t>he mapping relationship exists between the LUN ID and the data volume ID.</a:t>
            </a:r>
          </a:p>
          <a:p>
            <a:pPr lvl="0"/>
            <a:r>
              <a:rPr lang="en-US" altLang="zh-CN" dirty="0" smtClean="0"/>
              <a:t>During LUN information exchange: The source and target volumes trade IDs. This means that the ID for the source LUN is now pointing to the target LUN.</a:t>
            </a:r>
          </a:p>
          <a:p>
            <a:r>
              <a:rPr lang="en-US" altLang="zh-CN" dirty="0" smtClean="0"/>
              <a:t>After LUN information exchange: Now the source LUN ID has not changed, and users do</a:t>
            </a:r>
            <a:r>
              <a:rPr lang="en-US" altLang="zh-CN" baseline="0" dirty="0" smtClean="0"/>
              <a:t> not notice anything</a:t>
            </a:r>
            <a:r>
              <a:rPr lang="en-US" altLang="zh-CN" dirty="0" smtClean="0"/>
              <a:t> because services are not affected. The source</a:t>
            </a:r>
            <a:r>
              <a:rPr lang="en-US" altLang="zh-CN" baseline="0" dirty="0" smtClean="0"/>
              <a:t> LUN </a:t>
            </a:r>
            <a:r>
              <a:rPr lang="en-US" altLang="zh-CN" dirty="0" smtClean="0"/>
              <a:t>ID is</a:t>
            </a:r>
            <a:r>
              <a:rPr lang="en-US" altLang="zh-CN" baseline="0" dirty="0" smtClean="0"/>
              <a:t> now mapped to the </a:t>
            </a:r>
            <a:r>
              <a:rPr lang="en-US" altLang="zh-CN" dirty="0" smtClean="0"/>
              <a:t>target data volume,</a:t>
            </a:r>
            <a:r>
              <a:rPr lang="en-US" altLang="zh-CN" baseline="0" dirty="0" smtClean="0"/>
              <a:t> and</a:t>
            </a:r>
            <a:r>
              <a:rPr lang="en-US" altLang="zh-CN" dirty="0" smtClean="0"/>
              <a:t> the host starts reading from and writing</a:t>
            </a:r>
            <a:r>
              <a:rPr lang="en-US" altLang="zh-CN" baseline="0" dirty="0" smtClean="0"/>
              <a:t> to</a:t>
            </a:r>
            <a:r>
              <a:rPr lang="en-US" altLang="zh-CN" dirty="0" smtClean="0"/>
              <a:t> the physical space of the target LUN.</a:t>
            </a:r>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3118770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In splitting, host services are suspended. After information is exchanged, services are delivered to the target LUN. Service migration is invisible to the users.</a:t>
            </a:r>
          </a:p>
          <a:p>
            <a:r>
              <a:rPr lang="en-US" altLang="zh-CN" dirty="0" smtClean="0"/>
              <a:t>Pair splitting: Data migration relationship between a source LUN and a target LUN is removed after LUN information is exchanged.</a:t>
            </a:r>
          </a:p>
          <a:p>
            <a:pPr lvl="1"/>
            <a:r>
              <a:rPr lang="en-US" altLang="zh-CN" dirty="0" smtClean="0"/>
              <a:t>After the pair is split, if the host delivers an I/O request to the storage system, data is only written to the source LUN.</a:t>
            </a:r>
          </a:p>
          <a:p>
            <a:pPr lvl="1"/>
            <a:r>
              <a:rPr lang="en-US" altLang="zh-CN" dirty="0" smtClean="0"/>
              <a:t>The target LUN stores all data of the source LUN at the pair splitting point in time.</a:t>
            </a:r>
          </a:p>
          <a:p>
            <a:pPr lvl="1"/>
            <a:r>
              <a:rPr lang="en-US" altLang="zh-CN" dirty="0" smtClean="0"/>
              <a:t>After the pair is split, no connections can be established between the source LUN and target LUN.</a:t>
            </a:r>
          </a:p>
          <a:p>
            <a:r>
              <a:rPr lang="en-US" altLang="zh-CN" dirty="0" smtClean="0"/>
              <a:t>The consistency splitting of SmartMigration means that multiple pairs exchange LUN information at the same time and concurrently remove pair relationships after the information exchange is complete, ensuring that data consistency at any point in time before and after the pairs are split.</a:t>
            </a:r>
            <a:endParaRPr lang="zh-CN" altLang="en-US" dirty="0" smtClean="0"/>
          </a:p>
          <a:p>
            <a:r>
              <a:rPr lang="en-US" altLang="zh-CN" dirty="0" smtClean="0"/>
              <a:t>In scenarios where multiple pairs are used, such as in medium- and large-size database applications, data, logs, records, and other files are stored on LUNs that are associated with one another in a storage system. Splitting cannot ensure that information in one LUN is always associated with that in another. If data in a LUN is unavailable, data in the other LUNs may become invalid. Consistency splitting is used to ensure data consistency.</a:t>
            </a:r>
            <a:endParaRPr lang="zh-CN" altLang="en-US" dirty="0" smtClean="0"/>
          </a:p>
          <a:p>
            <a:pPr lvl="0"/>
            <a:endParaRPr lang="en-US" altLang="zh-CN" dirty="0" smtClean="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413324719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en-US" altLang="zh-CN" dirty="0" smtClean="0"/>
              <a:t>The preceding figure shows the configuration process of SmartMigration in a storage system. To perform a SmartMigration task between storage systems, the LUN takeover function of SmartVirtualization is required. In this case, after checking the license, take over LUNs on a heterogeneous storage system before creating a SmartMigration task and splitting SmartMigration pairs or performing consistency splitting on SmartMigration pairs.</a:t>
            </a:r>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26172605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57299296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Answers:</a:t>
            </a:r>
          </a:p>
          <a:p>
            <a:pPr lvl="1"/>
            <a:r>
              <a:rPr lang="en-US" altLang="zh-CN" dirty="0" smtClean="0"/>
              <a:t>1. T</a:t>
            </a:r>
          </a:p>
          <a:p>
            <a:pPr lvl="1"/>
            <a:r>
              <a:rPr lang="en-US" altLang="zh-CN" dirty="0" smtClean="0"/>
              <a:t>2. ABCD</a:t>
            </a:r>
          </a:p>
          <a:p>
            <a:pPr lvl="1"/>
            <a:endParaRPr lang="zh-CN" altLang="en-US"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23469795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Answers:</a:t>
            </a:r>
          </a:p>
          <a:p>
            <a:pPr lvl="1"/>
            <a:r>
              <a:rPr lang="en-US" altLang="zh-CN" dirty="0" smtClean="0"/>
              <a:t>3. D</a:t>
            </a:r>
            <a:endParaRPr lang="zh-CN" altLang="en-US" dirty="0" smtClean="0"/>
          </a:p>
          <a:p>
            <a:pPr lvl="1"/>
            <a:endParaRPr lang="zh-CN" altLang="en-US"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7108940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备注占位符 4"/>
          <p:cNvSpPr>
            <a:spLocks noGrp="1"/>
          </p:cNvSpPr>
          <p:nvPr>
            <p:ph type="body" idx="1"/>
          </p:nvPr>
        </p:nvSpPr>
        <p:spPr/>
        <p:txBody>
          <a:bodyPr/>
          <a:lstStyle/>
          <a:p>
            <a:pPr lvl="0"/>
            <a:r>
              <a:rPr lang="en-US" altLang="zh-CN" dirty="0" smtClean="0"/>
              <a:t>Huawei training app</a:t>
            </a:r>
          </a:p>
          <a:p>
            <a:pPr lvl="1"/>
            <a:r>
              <a:rPr lang="en-US" altLang="zh-CN" dirty="0" smtClean="0"/>
              <a:t>Contains a huge library of Huawei certified learning videos.</a:t>
            </a:r>
          </a:p>
          <a:p>
            <a:pPr lvl="0"/>
            <a:r>
              <a:rPr lang="en-US" altLang="zh-CN" dirty="0" smtClean="0"/>
              <a:t>Enterprise technical support app</a:t>
            </a:r>
          </a:p>
          <a:p>
            <a:pPr lvl="1"/>
            <a:r>
              <a:rPr lang="en-US" altLang="zh-CN" dirty="0" smtClean="0"/>
              <a:t>Covers all popular product documents, cases, and bulletins from Huawei. Users can quickly query commands, alarms, and spare parts. They can also use it to scan and view the device information. Simple and intuitive video guides provide 24/7 enterprise technical support.</a:t>
            </a:r>
          </a:p>
          <a:p>
            <a:pPr lvl="0"/>
            <a:r>
              <a:rPr lang="en-US" altLang="zh-CN" dirty="0" smtClean="0"/>
              <a:t>Huawei enterprise business app</a:t>
            </a:r>
          </a:p>
          <a:p>
            <a:pPr lvl="1"/>
            <a:r>
              <a:rPr lang="en-US" altLang="zh-CN" dirty="0" smtClean="0"/>
              <a:t>Provides one-stop mobile ICT portals for customers and partners to learn</a:t>
            </a:r>
            <a:r>
              <a:rPr lang="en-US" altLang="zh-CN" baseline="0" dirty="0" smtClean="0"/>
              <a:t> about</a:t>
            </a:r>
            <a:r>
              <a:rPr lang="en-US" altLang="zh-CN" dirty="0" smtClean="0"/>
              <a:t> Huawei's comprehensive products and solutions for enterprise ICT anytime and anywhere.</a:t>
            </a:r>
          </a:p>
        </p:txBody>
      </p:sp>
      <p:sp>
        <p:nvSpPr>
          <p:cNvPr id="3" name="幻灯片图像占位符 2"/>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39058341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备注占位符 4"/>
          <p:cNvSpPr>
            <a:spLocks noGrp="1"/>
          </p:cNvSpPr>
          <p:nvPr>
            <p:ph type="body" idx="1"/>
          </p:nvPr>
        </p:nvSpPr>
        <p:spPr/>
        <p:txBody>
          <a:bodyPr/>
          <a:lstStyle/>
          <a:p>
            <a:r>
              <a:rPr lang="en-US" altLang="zh-CN" dirty="0" smtClean="0"/>
              <a:t>Popular tools</a:t>
            </a:r>
          </a:p>
          <a:p>
            <a:pPr lvl="1"/>
            <a:r>
              <a:rPr lang="en-US" altLang="zh-CN" dirty="0" err="1" smtClean="0"/>
              <a:t>HedEx</a:t>
            </a:r>
            <a:r>
              <a:rPr lang="en-US" altLang="zh-CN" dirty="0" smtClean="0"/>
              <a:t> Lite is the Huawei tool for product document management. It allows users to browse, search, update, and manage product documentation.</a:t>
            </a:r>
          </a:p>
          <a:p>
            <a:pPr lvl="1"/>
            <a:r>
              <a:rPr lang="en-US" altLang="zh-CN" dirty="0" err="1" smtClean="0"/>
              <a:t>eStor</a:t>
            </a:r>
            <a:r>
              <a:rPr lang="en-US" altLang="zh-CN" dirty="0" smtClean="0"/>
              <a:t> is a graphic storage simulation platform. The platform simulates Huawei </a:t>
            </a:r>
            <a:r>
              <a:rPr lang="en-US" altLang="zh-CN" dirty="0" err="1" smtClean="0"/>
              <a:t>OceanStor</a:t>
            </a:r>
            <a:r>
              <a:rPr lang="en-US" altLang="zh-CN" dirty="0" smtClean="0"/>
              <a:t> all-flash storage devices to help ICT practitioners and customers get familiar with Huawei storage products and quickly master their operations.</a:t>
            </a:r>
          </a:p>
          <a:p>
            <a:pPr lvl="1"/>
            <a:r>
              <a:rPr lang="en-US" altLang="zh-CN" dirty="0" smtClean="0"/>
              <a:t>The Network Documentation Tool Center is the documentation tool for network products. It assists in bidding, network planning, project delivery, upgrades, and maintenance.</a:t>
            </a:r>
          </a:p>
          <a:p>
            <a:pPr lvl="1"/>
            <a:r>
              <a:rPr lang="en-US" altLang="zh-CN" dirty="0" smtClean="0"/>
              <a:t>The Information Query Assistant provides command and alarm information querying for Huawei products.</a:t>
            </a:r>
          </a:p>
          <a:p>
            <a:pPr lvl="1"/>
            <a:endParaRPr lang="en-US" altLang="zh-CN" dirty="0" smtClean="0"/>
          </a:p>
        </p:txBody>
      </p:sp>
      <p:sp>
        <p:nvSpPr>
          <p:cNvPr id="3" name="幻灯片图像占位符 2"/>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58557522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936767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en-US" altLang="zh-CN" dirty="0" smtClean="0"/>
              <a:t>If the actual amount of data that needs to be stored is more than expected, LUN space can be adjusted dynamically. Free space can be allocated to any LUN that needs it, which helps improve utilization. In addition, LUN capacity can be expanded online without affecting services. </a:t>
            </a:r>
          </a:p>
          <a:p>
            <a:r>
              <a:rPr lang="en-US" altLang="zh-CN" dirty="0" smtClean="0"/>
              <a:t>Using SmartThin has two major advantages:</a:t>
            </a:r>
          </a:p>
          <a:p>
            <a:pPr lvl="1"/>
            <a:r>
              <a:rPr lang="en-US" altLang="zh-CN" dirty="0" smtClean="0"/>
              <a:t>Storage</a:t>
            </a:r>
            <a:r>
              <a:rPr lang="en-US" altLang="zh-CN" baseline="0" dirty="0" smtClean="0"/>
              <a:t> capacity</a:t>
            </a:r>
            <a:r>
              <a:rPr lang="en-US" altLang="zh-CN" dirty="0" smtClean="0"/>
              <a:t> is not allocated to LUNs when LUNs are created. It is allocated on demand when LUNs are being used.</a:t>
            </a:r>
          </a:p>
          <a:p>
            <a:pPr lvl="1"/>
            <a:r>
              <a:rPr lang="en-US" altLang="zh-CN" dirty="0" smtClean="0"/>
              <a:t>LUN space can be adjusted dynamically.</a:t>
            </a:r>
          </a:p>
          <a:p>
            <a:endParaRPr lang="zh-CN" altLang="en-US" dirty="0"/>
          </a:p>
        </p:txBody>
      </p:sp>
      <p:sp>
        <p:nvSpPr>
          <p:cNvPr id="6" name="幻灯片图像占位符 5"/>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975920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SmartThin virtualizes storage resources.</a:t>
            </a:r>
          </a:p>
          <a:p>
            <a:r>
              <a:rPr lang="en-US" altLang="zh-CN" dirty="0" smtClean="0"/>
              <a:t>SmartThin manages storage devices on demand.</a:t>
            </a:r>
          </a:p>
          <a:p>
            <a:r>
              <a:rPr lang="en-US" altLang="zh-CN" dirty="0" smtClean="0"/>
              <a:t>SmartThin does not allocate all of</a:t>
            </a:r>
            <a:r>
              <a:rPr lang="en-US" altLang="zh-CN" baseline="0" dirty="0" smtClean="0"/>
              <a:t> its capacity</a:t>
            </a:r>
            <a:r>
              <a:rPr lang="en-US" altLang="zh-CN" dirty="0" smtClean="0"/>
              <a:t> in advance. It presents users a virtual storage space larger than the physical storage space</a:t>
            </a:r>
            <a:r>
              <a:rPr lang="en-US" altLang="zh-CN" baseline="0" dirty="0" smtClean="0"/>
              <a:t>. </a:t>
            </a:r>
            <a:r>
              <a:rPr lang="en-US" altLang="zh-CN" dirty="0" smtClean="0"/>
              <a:t>SmartThin allocates the space based on user</a:t>
            </a:r>
            <a:r>
              <a:rPr lang="en-US" altLang="zh-CN" baseline="0" dirty="0" smtClean="0"/>
              <a:t> </a:t>
            </a:r>
            <a:r>
              <a:rPr lang="en-US" altLang="zh-CN" dirty="0" smtClean="0"/>
              <a:t>demands. If</a:t>
            </a:r>
            <a:r>
              <a:rPr lang="en-US" altLang="zh-CN" baseline="0" dirty="0" smtClean="0"/>
              <a:t> users need more space</a:t>
            </a:r>
            <a:r>
              <a:rPr lang="en-US" altLang="zh-CN" dirty="0" smtClean="0"/>
              <a:t>, they can add back-end storage units to expand capacity as needed. The system</a:t>
            </a:r>
            <a:r>
              <a:rPr lang="en-US" altLang="zh-CN" baseline="0" dirty="0" smtClean="0"/>
              <a:t> does not need to be shutdown, and the whole </a:t>
            </a:r>
            <a:r>
              <a:rPr lang="en-US" altLang="zh-CN" dirty="0" smtClean="0"/>
              <a:t>expansion process is transparent to the users.</a:t>
            </a:r>
          </a:p>
          <a:p>
            <a:pPr lvl="0"/>
            <a:r>
              <a:rPr lang="en-US" altLang="zh-CN" dirty="0" smtClean="0"/>
              <a:t>SmartThin creates thin LUNs based on a RAID 2.0+ virtual storage resource pool, that is, thin LUNs coexist with thick LUNs in the same storage resource pool. A thin LUN is a logical unit created in a storage pool.</a:t>
            </a:r>
            <a:r>
              <a:rPr lang="en-US" altLang="zh-CN" baseline="0" dirty="0" smtClean="0"/>
              <a:t> The thin LUN</a:t>
            </a:r>
            <a:r>
              <a:rPr lang="en-US" altLang="zh-CN" dirty="0" smtClean="0"/>
              <a:t> can then be mapped to and accessed by a host. The capacity of a thin LUN is not</a:t>
            </a:r>
            <a:r>
              <a:rPr lang="en-US" altLang="zh-CN" baseline="0" dirty="0" smtClean="0"/>
              <a:t> determined by physical characteristics</a:t>
            </a:r>
            <a:r>
              <a:rPr lang="en-US" altLang="zh-CN" dirty="0" smtClean="0"/>
              <a:t>.</a:t>
            </a:r>
            <a:r>
              <a:rPr lang="en-US" altLang="zh-CN" baseline="0" dirty="0" smtClean="0"/>
              <a:t> The capacity is virtual. </a:t>
            </a:r>
            <a:r>
              <a:rPr lang="en-US" altLang="zh-CN" dirty="0" smtClean="0"/>
              <a:t>Physical space from the storage resource pool is not allocated to the thin LUN unless the thin LUN starts to process an I/O request. When the request is processed, space is allocated based on a capacity-on-write policy.</a:t>
            </a:r>
          </a:p>
          <a:p>
            <a:r>
              <a:rPr lang="en-US" altLang="zh-CN" dirty="0" smtClean="0"/>
              <a:t>SmartThin allows the capacity detected by a host to be larger than the actual capacity of a thin LUN. The capacity detected by a host is the capacity that a user creates for a thin LUN, namely the volume capacity (virtual space) displayed on a host after a thin LUN is created and mapped to the host. The actual capacity of a thin LUN refers to the physical space actually occupied by the thin LUN.</a:t>
            </a:r>
          </a:p>
          <a:p>
            <a:r>
              <a:rPr lang="en-US" altLang="zh-CN" dirty="0" smtClean="0"/>
              <a:t>SmartThin allows users to create a thin LUN whose capacity is larger than the maximum available space of a storage pool. </a:t>
            </a:r>
          </a:p>
          <a:p>
            <a:pPr lvl="0"/>
            <a:endParaRPr lang="en-US" altLang="zh-CN" dirty="0" smtClean="0"/>
          </a:p>
        </p:txBody>
      </p:sp>
      <p:sp>
        <p:nvSpPr>
          <p:cNvPr id="8" name="幻灯片图像占位符 7"/>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4004493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dirty="0" smtClean="0"/>
              <a:t>The SmartThin read process is as follows:</a:t>
            </a:r>
          </a:p>
          <a:p>
            <a:pPr lvl="1"/>
            <a:r>
              <a:rPr lang="en-US" altLang="zh-CN" dirty="0" smtClean="0"/>
              <a:t>After receiving a read request from a host, a thin LUN queries the mapping table for the thin LUN and the storage pool to check whether an actual storage space has been allocated to the thin LUN by the storage pool.</a:t>
            </a:r>
            <a:endParaRPr lang="zh-CN" altLang="en-US" dirty="0" smtClean="0"/>
          </a:p>
          <a:p>
            <a:pPr lvl="1"/>
            <a:r>
              <a:rPr lang="en-US" altLang="zh-CN" dirty="0" smtClean="0"/>
              <a:t>If the storage pool allocates an actual storage space to the thin LUN, SmartThin uses direct-on-time to read data from the actual storage space and returns the data to the host.</a:t>
            </a:r>
            <a:endParaRPr lang="zh-CN" altLang="en-US" dirty="0" smtClean="0"/>
          </a:p>
          <a:p>
            <a:pPr lvl="1"/>
            <a:r>
              <a:rPr lang="en-US" altLang="zh-CN" dirty="0" smtClean="0"/>
              <a:t>If the storage pool does not allocate an actual storage space to the thin LUN, no data is written, SmartThin returns all zeros to the host. </a:t>
            </a:r>
          </a:p>
          <a:p>
            <a:pPr lvl="0"/>
            <a:r>
              <a:rPr lang="en-US" altLang="zh-CN" dirty="0" smtClean="0"/>
              <a:t>Direct-on-time</a:t>
            </a:r>
          </a:p>
          <a:p>
            <a:pPr lvl="1"/>
            <a:r>
              <a:rPr lang="en-US" altLang="zh-CN" dirty="0" smtClean="0"/>
              <a:t>When capacity-on-write is used, the relationship between the actual storage area and logical storage area of data is not calculated using a fixed formula but determined by random mappings based on the capacity-on-write principle. Therefore, when a thin LUN is read or written, the relationship between the actual storage area and logical storage area must be redirected based on a mapping table. A mapping table is used to record the mappings between an actual storage area and a logical storage area. A mapping table is dynamically updated during writes and is queried during reads. Therefore, direct-on-time is classified into read direct-on-time and write direct-on-time.</a:t>
            </a:r>
            <a:endParaRPr lang="zh-CN" altLang="en-US" dirty="0" smtClean="0"/>
          </a:p>
          <a:p>
            <a:pPr lvl="1"/>
            <a:endParaRPr lang="zh-CN" altLang="en-US" dirty="0" smtClean="0"/>
          </a:p>
          <a:p>
            <a:endParaRPr lang="zh-CN" altLang="en-US" dirty="0"/>
          </a:p>
        </p:txBody>
      </p:sp>
      <p:sp>
        <p:nvSpPr>
          <p:cNvPr id="7" name="幻灯片图像占位符 6"/>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746210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en-US" altLang="zh-CN" dirty="0" smtClean="0"/>
              <a:t>The SmartThin write process is as follows:</a:t>
            </a:r>
          </a:p>
          <a:p>
            <a:pPr lvl="1"/>
            <a:r>
              <a:rPr lang="en-US" altLang="zh-CN" dirty="0" smtClean="0"/>
              <a:t>Upon receiving a write request from a host, a thin LUN queries the mapping table between the thin LUN and the storage pool to check whether an actual storage space has been allocated to the thin LUN by the storage pool.</a:t>
            </a:r>
            <a:endParaRPr lang="zh-CN" altLang="en-US" dirty="0" smtClean="0"/>
          </a:p>
          <a:p>
            <a:pPr lvl="1"/>
            <a:r>
              <a:rPr lang="en-US" altLang="zh-CN" dirty="0" smtClean="0"/>
              <a:t>If the storage pool has allocated an actual storage space to the thin LUN, data is written to the corresponding area in the storage pool (based on direct-on-time). If the write request asks for releasing space, the system releases the space and returns a response to the host indicating a successful data write.</a:t>
            </a:r>
          </a:p>
          <a:p>
            <a:pPr lvl="1"/>
            <a:r>
              <a:rPr lang="en-US" altLang="zh-CN" dirty="0" smtClean="0"/>
              <a:t>If the storage pool does not allocate actual storage space to the thin LUN, SmartThin uses capacity-on-write to allocate storage from the pool, uses direct-on-time to build a relationship between the actual storage space and the logical storage space, and writes data to the actual storage space. If the write request asks for space to be released, a write success acknowledgement is directly returned to the host.</a:t>
            </a:r>
          </a:p>
          <a:p>
            <a:pPr lvl="0"/>
            <a:r>
              <a:rPr lang="en-US" altLang="zh-CN" dirty="0" smtClean="0"/>
              <a:t>Capacity-on-write</a:t>
            </a:r>
          </a:p>
          <a:p>
            <a:pPr lvl="1"/>
            <a:r>
              <a:rPr lang="en-US" altLang="zh-CN" dirty="0" smtClean="0"/>
              <a:t>Upon receiving a write request from a host, a thin LUN uses direct-on-time to check whether there</a:t>
            </a:r>
            <a:r>
              <a:rPr lang="en-US" altLang="zh-CN" baseline="0" dirty="0" smtClean="0"/>
              <a:t> is</a:t>
            </a:r>
            <a:r>
              <a:rPr lang="en-US" altLang="zh-CN" dirty="0" smtClean="0"/>
              <a:t> physical storage</a:t>
            </a:r>
            <a:r>
              <a:rPr lang="en-US" altLang="zh-CN" baseline="0" dirty="0" smtClean="0"/>
              <a:t> </a:t>
            </a:r>
            <a:r>
              <a:rPr lang="en-US" altLang="zh-CN" dirty="0" smtClean="0"/>
              <a:t>allocated to the logical storage provided for the request. If there</a:t>
            </a:r>
            <a:r>
              <a:rPr lang="en-US" altLang="zh-CN" baseline="0" dirty="0" smtClean="0"/>
              <a:t> is none</a:t>
            </a:r>
            <a:r>
              <a:rPr lang="en-US" altLang="zh-CN" dirty="0" smtClean="0"/>
              <a:t>, a space allocation task is triggered, and the grain size (minimum granularity) is 64 KB. Then data is written to the newly allocated physical storage.</a:t>
            </a:r>
            <a:endParaRPr lang="zh-CN" altLang="en-US" dirty="0" smtClean="0"/>
          </a:p>
        </p:txBody>
      </p:sp>
      <p:sp>
        <p:nvSpPr>
          <p:cNvPr id="7" name="幻灯片图像占位符 6"/>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326113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6039513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2#总标题">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21"/>
            <a:ext cx="12192000" cy="5602224"/>
          </a:xfrm>
          <a:prstGeom prst="rect">
            <a:avLst/>
          </a:prstGeom>
          <a:ln>
            <a:noFill/>
            <a:prstDash val="dash"/>
          </a:ln>
        </p:spPr>
      </p:pic>
      <p:sp>
        <p:nvSpPr>
          <p:cNvPr id="8" name="L 形 7"/>
          <p:cNvSpPr/>
          <p:nvPr userDrawn="1"/>
        </p:nvSpPr>
        <p:spPr>
          <a:xfrm rot="16200000" flipH="1">
            <a:off x="6634196" y="2578036"/>
            <a:ext cx="701032" cy="717656"/>
          </a:xfrm>
          <a:prstGeom prst="corner">
            <a:avLst>
              <a:gd name="adj1" fmla="val 3243"/>
              <a:gd name="adj2" fmla="val 3048"/>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900" baseline="0">
              <a:latin typeface="Huawei Sans" panose="020C0503030203020204" pitchFamily="34" charset="0"/>
              <a:ea typeface="方正兰亭黑简体" panose="02000000000000000000" pitchFamily="2" charset="-122"/>
            </a:endParaRPr>
          </a:p>
        </p:txBody>
      </p:sp>
      <p:sp>
        <p:nvSpPr>
          <p:cNvPr id="9" name="Title 1">
            <a:extLst>
              <a:ext uri="{FF2B5EF4-FFF2-40B4-BE49-F238E27FC236}">
                <a16:creationId xmlns:a16="http://schemas.microsoft.com/office/drawing/2014/main" xmlns="" id="{8227DEE9-8BE9-0D49-BF96-9E83C5312E00}"/>
              </a:ext>
            </a:extLst>
          </p:cNvPr>
          <p:cNvSpPr>
            <a:spLocks noGrp="1"/>
          </p:cNvSpPr>
          <p:nvPr>
            <p:ph type="ctrTitle" hasCustomPrompt="1"/>
          </p:nvPr>
        </p:nvSpPr>
        <p:spPr>
          <a:xfrm>
            <a:off x="916560" y="907092"/>
            <a:ext cx="8125839" cy="690255"/>
          </a:xfrm>
          <a:prstGeom prst="rect">
            <a:avLst/>
          </a:prstGeom>
          <a:ln>
            <a:noFill/>
            <a:prstDash val="dash"/>
          </a:ln>
        </p:spPr>
        <p:txBody>
          <a:bodyPr lIns="0" tIns="0" rIns="0" bIns="0" anchor="t">
            <a:normAutofit/>
          </a:bodyPr>
          <a:lstStyle>
            <a:lvl1pPr>
              <a:defRPr lang="en-US" sz="3200" b="0" i="0" baseline="0" dirty="0">
                <a:latin typeface="Huawei Sans" panose="020C0503030203020204" pitchFamily="34" charset="0"/>
                <a:ea typeface="方正兰亭黑简体" panose="02000000000000000000" pitchFamily="2" charset="-122"/>
              </a:defRPr>
            </a:lvl1pPr>
          </a:lstStyle>
          <a:p>
            <a:pPr lvl="0" defTabSz="914034">
              <a:lnSpc>
                <a:spcPts val="3439"/>
              </a:lnSpc>
            </a:pPr>
            <a:r>
              <a:rPr lang="en-US" altLang="zh-CN" dirty="0" smtClean="0"/>
              <a:t>Click to Edit Title</a:t>
            </a:r>
            <a:endParaRPr lang="en-US" dirty="0"/>
          </a:p>
        </p:txBody>
      </p:sp>
      <p:sp>
        <p:nvSpPr>
          <p:cNvPr id="10" name="Text Placeholder 5">
            <a:extLst>
              <a:ext uri="{FF2B5EF4-FFF2-40B4-BE49-F238E27FC236}">
                <a16:creationId xmlns:a16="http://schemas.microsoft.com/office/drawing/2014/main" xmlns="" id="{2F43DA98-D48D-6947-95EF-BA3B05E68822}"/>
              </a:ext>
            </a:extLst>
          </p:cNvPr>
          <p:cNvSpPr>
            <a:spLocks noGrp="1"/>
          </p:cNvSpPr>
          <p:nvPr>
            <p:ph type="body" sz="quarter" idx="10" hasCustomPrompt="1"/>
          </p:nvPr>
        </p:nvSpPr>
        <p:spPr>
          <a:xfrm>
            <a:off x="916561" y="1949372"/>
            <a:ext cx="8125840" cy="643926"/>
          </a:xfrm>
        </p:spPr>
        <p:txBody>
          <a:bodyPr vert="horz" lIns="0" tIns="0" rIns="0" bIns="0" rtlCol="0">
            <a:noAutofit/>
          </a:bodyPr>
          <a:lstStyle>
            <a:lvl1pPr marL="228600" indent="-228600">
              <a:buNone/>
              <a:defRPr lang="en-US" sz="1400" baseline="0" dirty="0">
                <a:latin typeface="Huawei Sans" panose="020C0503030203020204" pitchFamily="34" charset="0"/>
                <a:ea typeface="方正兰亭黑简体" panose="02000000000000000000" pitchFamily="2" charset="-122"/>
                <a:cs typeface="Huawei Sans" panose="020C0503030203020204" pitchFamily="34" charset="0"/>
              </a:defRPr>
            </a:lvl1pPr>
          </a:lstStyle>
          <a:p>
            <a:pPr marL="0" lvl="0" indent="0">
              <a:lnSpc>
                <a:spcPct val="100000"/>
              </a:lnSpc>
              <a:spcBef>
                <a:spcPts val="0"/>
              </a:spcBef>
            </a:pPr>
            <a:r>
              <a:rPr lang="en-US" altLang="zh-CN" dirty="0" smtClean="0"/>
              <a:t>Click to Edit Title</a:t>
            </a:r>
            <a:endParaRPr lang="en-US" dirty="0"/>
          </a:p>
        </p:txBody>
      </p:sp>
    </p:spTree>
    <p:extLst>
      <p:ext uri="{BB962C8B-B14F-4D97-AF65-F5344CB8AC3E}">
        <p14:creationId xmlns:p14="http://schemas.microsoft.com/office/powerpoint/2010/main" val="106368496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13#更多信息(可选)">
    <p:spTree>
      <p:nvGrpSpPr>
        <p:cNvPr id="1" name=""/>
        <p:cNvGrpSpPr/>
        <p:nvPr/>
      </p:nvGrpSpPr>
      <p:grpSpPr>
        <a:xfrm>
          <a:off x="0" y="0"/>
          <a:ext cx="0" cy="0"/>
          <a:chOff x="0" y="0"/>
          <a:chExt cx="0" cy="0"/>
        </a:xfrm>
      </p:grpSpPr>
      <p:sp>
        <p:nvSpPr>
          <p:cNvPr id="3" name="文本占位符 6"/>
          <p:cNvSpPr>
            <a:spLocks noGrp="1"/>
          </p:cNvSpPr>
          <p:nvPr>
            <p:ph type="body" sz="quarter" idx="10" hasCustomPrompt="1"/>
          </p:nvPr>
        </p:nvSpPr>
        <p:spPr>
          <a:xfrm>
            <a:off x="1019175" y="1844675"/>
            <a:ext cx="10153650" cy="4082880"/>
          </a:xfrm>
          <a:prstGeom prst="rect">
            <a:avLst/>
          </a:prstGeom>
        </p:spPr>
        <p:txBody>
          <a:bodyPr/>
          <a:lstStyle>
            <a:lvl1pPr marL="0" marR="0" indent="0" algn="just" defTabSz="914034" rtl="0" eaLnBrk="1" fontAlgn="ctr" latinLnBrk="0" hangingPunct="1">
              <a:lnSpc>
                <a:spcPct val="140000"/>
              </a:lnSpc>
              <a:spcBef>
                <a:spcPts val="792"/>
              </a:spcBef>
              <a:spcAft>
                <a:spcPts val="0"/>
              </a:spcAft>
              <a:buClrTx/>
              <a:buSzPct val="50000"/>
              <a:buFont typeface="Wingdings" panose="05000000000000000000" pitchFamily="2" charset="2"/>
              <a:buNone/>
              <a:tabLst/>
              <a:defRPr baseline="0">
                <a:latin typeface="Huawei Sans" panose="020C0503030203020204" pitchFamily="34" charset="0"/>
                <a:ea typeface="方正兰亭黑简体" panose="02000000000000000000" pitchFamily="2" charset="-122"/>
                <a:cs typeface="Huawei Sans" panose="020C0503030203020204" pitchFamily="34" charset="0"/>
              </a:defRPr>
            </a:lvl1pPr>
            <a:lvl5pPr>
              <a:buNone/>
              <a:defRPr/>
            </a:lvl5pPr>
          </a:lstStyle>
          <a:p>
            <a:pPr marL="302279" marR="0" lvl="0" indent="-302279" algn="just" defTabSz="914034" rtl="0" eaLnBrk="1" fontAlgn="ctr" latinLnBrk="0" hangingPunct="1">
              <a:lnSpc>
                <a:spcPct val="140000"/>
              </a:lnSpc>
              <a:spcBef>
                <a:spcPts val="792"/>
              </a:spcBef>
              <a:spcAft>
                <a:spcPts val="0"/>
              </a:spcAft>
              <a:buClrTx/>
              <a:buSzPct val="50000"/>
              <a:buFont typeface="Wingdings" panose="05000000000000000000" pitchFamily="2" charset="2"/>
              <a:buChar char="l"/>
              <a:tabLst/>
              <a:defRPr/>
            </a:pPr>
            <a:r>
              <a:rPr lang="en-US" altLang="zh-CN" dirty="0" smtClean="0"/>
              <a:t>More information for trainees</a:t>
            </a:r>
            <a:endParaRPr lang="zh-CN" altLang="en-US" dirty="0" smtClean="0"/>
          </a:p>
          <a:p>
            <a:endParaRPr lang="zh-CN" altLang="en-US" dirty="0"/>
          </a:p>
        </p:txBody>
      </p:sp>
      <p:cxnSp>
        <p:nvCxnSpPr>
          <p:cNvPr id="12"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4104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3" name="文本框 16">
            <a:extLst>
              <a:ext uri="{FF2B5EF4-FFF2-40B4-BE49-F238E27FC236}">
                <a16:creationId xmlns:a16="http://schemas.microsoft.com/office/drawing/2014/main" xmlns="" id="{568EC886-2612-1F43-AB51-21A76A078357}"/>
              </a:ext>
            </a:extLst>
          </p:cNvPr>
          <p:cNvSpPr txBox="1"/>
          <p:nvPr userDrawn="1"/>
        </p:nvSpPr>
        <p:spPr>
          <a:xfrm>
            <a:off x="918916" y="630373"/>
            <a:ext cx="4357283" cy="707886"/>
          </a:xfrm>
          <a:prstGeom prst="rect">
            <a:avLst/>
          </a:prstGeom>
          <a:noFill/>
        </p:spPr>
        <p:txBody>
          <a:bodyPr wrap="none" rtlCol="0">
            <a:spAutoFit/>
          </a:bodyPr>
          <a:lstStyle/>
          <a:p>
            <a:pPr algn="l" defTabSz="1001624" rtl="0" eaLnBrk="0" fontAlgn="ctr" hangingPunct="0">
              <a:spcBef>
                <a:spcPct val="0"/>
              </a:spcBef>
              <a:spcAft>
                <a:spcPct val="0"/>
              </a:spcAft>
            </a:pPr>
            <a:r>
              <a:rPr lang="en-US" altLang="zh-CN" sz="4000" b="1" kern="12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More Information</a:t>
            </a:r>
            <a:endParaRPr lang="en-US" altLang="zh-CN" sz="4000" b="1" kern="12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354239715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14#学习推荐(可选)">
    <p:spTree>
      <p:nvGrpSpPr>
        <p:cNvPr id="1" name=""/>
        <p:cNvGrpSpPr/>
        <p:nvPr/>
      </p:nvGrpSpPr>
      <p:grpSpPr>
        <a:xfrm>
          <a:off x="0" y="0"/>
          <a:ext cx="0" cy="0"/>
          <a:chOff x="0" y="0"/>
          <a:chExt cx="0" cy="0"/>
        </a:xfrm>
      </p:grpSpPr>
      <p:sp>
        <p:nvSpPr>
          <p:cNvPr id="3" name="文本占位符 6"/>
          <p:cNvSpPr>
            <a:spLocks noGrp="1"/>
          </p:cNvSpPr>
          <p:nvPr>
            <p:ph type="body" sz="quarter" idx="10"/>
          </p:nvPr>
        </p:nvSpPr>
        <p:spPr>
          <a:xfrm>
            <a:off x="1019175" y="1844675"/>
            <a:ext cx="10153650" cy="4082880"/>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stStyle>
          <a:p>
            <a:endParaRPr lang="zh-CN" altLang="en-US"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4248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5" name="文本框 16">
            <a:extLst>
              <a:ext uri="{FF2B5EF4-FFF2-40B4-BE49-F238E27FC236}">
                <a16:creationId xmlns:a16="http://schemas.microsoft.com/office/drawing/2014/main" xmlns="" id="{568EC886-2612-1F43-AB51-21A76A078357}"/>
              </a:ext>
            </a:extLst>
          </p:cNvPr>
          <p:cNvSpPr txBox="1"/>
          <p:nvPr userDrawn="1"/>
        </p:nvSpPr>
        <p:spPr>
          <a:xfrm>
            <a:off x="918916" y="630373"/>
            <a:ext cx="4509568" cy="707886"/>
          </a:xfrm>
          <a:prstGeom prst="rect">
            <a:avLst/>
          </a:prstGeom>
          <a:noFill/>
        </p:spPr>
        <p:txBody>
          <a:bodyPr wrap="none" rtlCol="0">
            <a:spAutoFit/>
          </a:bodyPr>
          <a:lstStyle/>
          <a:p>
            <a:pPr algn="l" defTabSz="1001624" rtl="0" eaLnBrk="0" fontAlgn="ctr" hangingPunct="0">
              <a:spcBef>
                <a:spcPct val="0"/>
              </a:spcBef>
              <a:spcAft>
                <a:spcPct val="0"/>
              </a:spcAft>
            </a:pPr>
            <a:r>
              <a:rPr lang="en-US" altLang="zh-CN" sz="4000" b="1" kern="12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Recommendations</a:t>
            </a:r>
            <a:endParaRPr lang="en-US" altLang="zh-CN" sz="4000" b="1" kern="12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48393108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7#标题和内容（两行标题）">
    <p:spTree>
      <p:nvGrpSpPr>
        <p:cNvPr id="1" name=""/>
        <p:cNvGrpSpPr/>
        <p:nvPr/>
      </p:nvGrpSpPr>
      <p:grpSpPr>
        <a:xfrm>
          <a:off x="0" y="0"/>
          <a:ext cx="0" cy="0"/>
          <a:chOff x="0" y="0"/>
          <a:chExt cx="0" cy="0"/>
        </a:xfrm>
      </p:grpSpPr>
      <p:sp>
        <p:nvSpPr>
          <p:cNvPr id="3" name="标题 1"/>
          <p:cNvSpPr>
            <a:spLocks noGrp="1"/>
          </p:cNvSpPr>
          <p:nvPr>
            <p:ph type="title" hasCustomPrompt="1"/>
          </p:nvPr>
        </p:nvSpPr>
        <p:spPr>
          <a:xfrm>
            <a:off x="731838" y="447468"/>
            <a:ext cx="10728325" cy="1001920"/>
          </a:xfrm>
          <a:prstGeom prst="rect">
            <a:avLst/>
          </a:prstGeom>
        </p:spPr>
        <p:txBody>
          <a:bodyPr lIns="0" tIns="0" rIns="0" bIns="0" anchor="t">
            <a:normAutofit/>
          </a:bodyPr>
          <a:lstStyle>
            <a:lvl1pPr>
              <a:defRPr lang="zh-CN" altLang="en-US" baseline="0" dirty="0">
                <a:latin typeface="Huawei Sans" panose="020C0503030203020204" pitchFamily="34" charset="0"/>
                <a:ea typeface="方正兰亭黑简体" panose="02000000000000000000" pitchFamily="2" charset="-122"/>
              </a:defRPr>
            </a:lvl1pPr>
          </a:lstStyle>
          <a:p>
            <a:pPr marL="0" lvl="0" indent="0" defTabSz="1187798">
              <a:lnSpc>
                <a:spcPts val="3430"/>
              </a:lnSpc>
              <a:spcBef>
                <a:spcPts val="0"/>
              </a:spcBef>
              <a:buFont typeface="Arial" panose="020B0604020202020204" pitchFamily="34" charset="0"/>
            </a:pPr>
            <a:r>
              <a:rPr lang="en-US" altLang="zh-CN" dirty="0" smtClean="0"/>
              <a:t>Title</a:t>
            </a:r>
            <a:endParaRPr lang="zh-CN" altLang="en-US" dirty="0"/>
          </a:p>
        </p:txBody>
      </p:sp>
      <p:sp>
        <p:nvSpPr>
          <p:cNvPr id="9" name="文本占位符 6"/>
          <p:cNvSpPr>
            <a:spLocks noGrp="1"/>
          </p:cNvSpPr>
          <p:nvPr>
            <p:ph type="body" sz="quarter" idx="10" hasCustomPrompt="1"/>
          </p:nvPr>
        </p:nvSpPr>
        <p:spPr>
          <a:xfrm>
            <a:off x="731838" y="1484312"/>
            <a:ext cx="10728326" cy="4443243"/>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stStyle>
          <a:p>
            <a:r>
              <a:rPr lang="en-US" altLang="zh-CN" dirty="0" smtClean="0"/>
              <a:t>Click here to edit</a:t>
            </a:r>
            <a:endParaRPr lang="zh-CN" altLang="en-US" dirty="0"/>
          </a:p>
        </p:txBody>
      </p:sp>
    </p:spTree>
    <p:extLst>
      <p:ext uri="{BB962C8B-B14F-4D97-AF65-F5344CB8AC3E}">
        <p14:creationId xmlns:p14="http://schemas.microsoft.com/office/powerpoint/2010/main" val="3791038715"/>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orient="horz" pos="935"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7*#标题和内容（一行标题）">
    <p:spTree>
      <p:nvGrpSpPr>
        <p:cNvPr id="1" name=""/>
        <p:cNvGrpSpPr/>
        <p:nvPr/>
      </p:nvGrpSpPr>
      <p:grpSpPr>
        <a:xfrm>
          <a:off x="0" y="0"/>
          <a:ext cx="0" cy="0"/>
          <a:chOff x="0" y="0"/>
          <a:chExt cx="0" cy="0"/>
        </a:xfrm>
      </p:grpSpPr>
      <p:sp>
        <p:nvSpPr>
          <p:cNvPr id="3" name="标题 1"/>
          <p:cNvSpPr>
            <a:spLocks noGrp="1"/>
          </p:cNvSpPr>
          <p:nvPr>
            <p:ph type="title" hasCustomPrompt="1"/>
          </p:nvPr>
        </p:nvSpPr>
        <p:spPr>
          <a:xfrm>
            <a:off x="731838" y="447468"/>
            <a:ext cx="10728325" cy="497095"/>
          </a:xfrm>
          <a:prstGeom prst="rect">
            <a:avLst/>
          </a:prstGeom>
        </p:spPr>
        <p:txBody>
          <a:bodyPr lIns="0" tIns="0" rIns="0" bIns="0" anchor="t">
            <a:normAutofit/>
          </a:bodyPr>
          <a:lstStyle>
            <a:lvl1pPr>
              <a:defRPr lang="zh-CN" altLang="en-US" baseline="0" dirty="0">
                <a:latin typeface="Huawei Sans" panose="020C0503030203020204" pitchFamily="34" charset="0"/>
                <a:ea typeface="方正兰亭黑简体" panose="02000000000000000000" pitchFamily="2" charset="-122"/>
              </a:defRPr>
            </a:lvl1pPr>
          </a:lstStyle>
          <a:p>
            <a:pPr marL="0" lvl="0" indent="0" defTabSz="1187798">
              <a:lnSpc>
                <a:spcPts val="3430"/>
              </a:lnSpc>
              <a:spcBef>
                <a:spcPts val="0"/>
              </a:spcBef>
              <a:buFont typeface="Arial" panose="020B0604020202020204" pitchFamily="34" charset="0"/>
            </a:pPr>
            <a:r>
              <a:rPr lang="en-US" altLang="zh-CN" dirty="0" smtClean="0"/>
              <a:t>Title</a:t>
            </a:r>
            <a:endParaRPr lang="zh-CN" altLang="en-US" dirty="0"/>
          </a:p>
        </p:txBody>
      </p:sp>
      <p:sp>
        <p:nvSpPr>
          <p:cNvPr id="9" name="文本占位符 6"/>
          <p:cNvSpPr>
            <a:spLocks noGrp="1"/>
          </p:cNvSpPr>
          <p:nvPr>
            <p:ph type="body" sz="quarter" idx="10" hasCustomPrompt="1"/>
          </p:nvPr>
        </p:nvSpPr>
        <p:spPr>
          <a:xfrm>
            <a:off x="731838" y="1052514"/>
            <a:ext cx="10728326" cy="4875042"/>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stStyle>
          <a:p>
            <a:r>
              <a:rPr lang="en-US" altLang="zh-CN" dirty="0" smtClean="0"/>
              <a:t>Click here to edit</a:t>
            </a:r>
            <a:endParaRPr lang="zh-CN" altLang="en-US" dirty="0"/>
          </a:p>
        </p:txBody>
      </p:sp>
    </p:spTree>
    <p:extLst>
      <p:ext uri="{BB962C8B-B14F-4D97-AF65-F5344CB8AC3E}">
        <p14:creationId xmlns:p14="http://schemas.microsoft.com/office/powerpoint/2010/main" val="1788330105"/>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orient="horz" pos="595" userDrawn="1">
          <p15:clr>
            <a:srgbClr val="FBAE40"/>
          </p15:clr>
        </p15:guide>
        <p15:guide id="0" orient="horz" pos="66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8#仅标题（两行标题）">
    <p:spTree>
      <p:nvGrpSpPr>
        <p:cNvPr id="1" name=""/>
        <p:cNvGrpSpPr/>
        <p:nvPr/>
      </p:nvGrpSpPr>
      <p:grpSpPr>
        <a:xfrm>
          <a:off x="0" y="0"/>
          <a:ext cx="0" cy="0"/>
          <a:chOff x="0" y="0"/>
          <a:chExt cx="0" cy="0"/>
        </a:xfrm>
      </p:grpSpPr>
      <p:sp>
        <p:nvSpPr>
          <p:cNvPr id="3" name="标题 1"/>
          <p:cNvSpPr>
            <a:spLocks noGrp="1"/>
          </p:cNvSpPr>
          <p:nvPr>
            <p:ph type="title" hasCustomPrompt="1"/>
          </p:nvPr>
        </p:nvSpPr>
        <p:spPr>
          <a:xfrm>
            <a:off x="731838" y="447468"/>
            <a:ext cx="10728325" cy="1001920"/>
          </a:xfrm>
          <a:prstGeom prst="rect">
            <a:avLst/>
          </a:prstGeom>
        </p:spPr>
        <p:txBody>
          <a:bodyPr lIns="0" tIns="0" rIns="0" bIns="0" anchor="t">
            <a:normAutofit/>
          </a:bodyPr>
          <a:lstStyle>
            <a:lvl1pPr>
              <a:defRPr lang="zh-CN" altLang="en-US" baseline="0" dirty="0"/>
            </a:lvl1pPr>
          </a:lstStyle>
          <a:p>
            <a:pPr marL="0" lvl="0" indent="0" defTabSz="1187798">
              <a:lnSpc>
                <a:spcPts val="3430"/>
              </a:lnSpc>
              <a:spcBef>
                <a:spcPts val="0"/>
              </a:spcBef>
              <a:buFont typeface="Arial" panose="020B0604020202020204" pitchFamily="34" charset="0"/>
            </a:pPr>
            <a:r>
              <a:rPr lang="en-US" altLang="zh-CN" dirty="0" smtClean="0"/>
              <a:t>Title</a:t>
            </a:r>
            <a:endParaRPr lang="zh-CN" altLang="en-US" dirty="0"/>
          </a:p>
        </p:txBody>
      </p:sp>
    </p:spTree>
    <p:extLst>
      <p:ext uri="{BB962C8B-B14F-4D97-AF65-F5344CB8AC3E}">
        <p14:creationId xmlns:p14="http://schemas.microsoft.com/office/powerpoint/2010/main" val="369931020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8*#仅标题（一行标题）">
    <p:spTree>
      <p:nvGrpSpPr>
        <p:cNvPr id="1" name=""/>
        <p:cNvGrpSpPr/>
        <p:nvPr/>
      </p:nvGrpSpPr>
      <p:grpSpPr>
        <a:xfrm>
          <a:off x="0" y="0"/>
          <a:ext cx="0" cy="0"/>
          <a:chOff x="0" y="0"/>
          <a:chExt cx="0" cy="0"/>
        </a:xfrm>
      </p:grpSpPr>
      <p:sp>
        <p:nvSpPr>
          <p:cNvPr id="3" name="标题 1"/>
          <p:cNvSpPr>
            <a:spLocks noGrp="1"/>
          </p:cNvSpPr>
          <p:nvPr>
            <p:ph type="title" hasCustomPrompt="1"/>
          </p:nvPr>
        </p:nvSpPr>
        <p:spPr>
          <a:xfrm>
            <a:off x="731838" y="447468"/>
            <a:ext cx="10728325" cy="497095"/>
          </a:xfrm>
          <a:prstGeom prst="rect">
            <a:avLst/>
          </a:prstGeom>
        </p:spPr>
        <p:txBody>
          <a:bodyPr lIns="0" tIns="0" rIns="0" bIns="0" anchor="t">
            <a:normAutofit/>
          </a:bodyPr>
          <a:lstStyle>
            <a:lvl1pPr>
              <a:defRPr lang="zh-CN" altLang="en-US" baseline="0" dirty="0"/>
            </a:lvl1pPr>
          </a:lstStyle>
          <a:p>
            <a:pPr marL="0" lvl="0" indent="0" defTabSz="1187798">
              <a:lnSpc>
                <a:spcPts val="3430"/>
              </a:lnSpc>
              <a:spcBef>
                <a:spcPts val="0"/>
              </a:spcBef>
              <a:buFont typeface="Arial" panose="020B0604020202020204" pitchFamily="34" charset="0"/>
            </a:pPr>
            <a:r>
              <a:rPr lang="en-US" altLang="zh-CN" dirty="0" smtClean="0"/>
              <a:t>Title</a:t>
            </a:r>
            <a:endParaRPr lang="zh-CN" altLang="en-US" dirty="0"/>
          </a:p>
        </p:txBody>
      </p:sp>
    </p:spTree>
    <p:extLst>
      <p:ext uri="{BB962C8B-B14F-4D97-AF65-F5344CB8AC3E}">
        <p14:creationId xmlns:p14="http://schemas.microsoft.com/office/powerpoint/2010/main" val="386053612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595"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9#全白背景">
    <p:spTree>
      <p:nvGrpSpPr>
        <p:cNvPr id="1" name=""/>
        <p:cNvGrpSpPr/>
        <p:nvPr/>
      </p:nvGrpSpPr>
      <p:grpSpPr>
        <a:xfrm>
          <a:off x="0" y="0"/>
          <a:ext cx="0" cy="0"/>
          <a:chOff x="0" y="0"/>
          <a:chExt cx="0" cy="0"/>
        </a:xfrm>
      </p:grpSpPr>
    </p:spTree>
    <p:extLst>
      <p:ext uri="{BB962C8B-B14F-4D97-AF65-F5344CB8AC3E}">
        <p14:creationId xmlns:p14="http://schemas.microsoft.com/office/powerpoint/2010/main" val="78422978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15#谢谢">
    <p:bg>
      <p:bgPr>
        <a:solidFill>
          <a:srgbClr val="FFFFFF"/>
        </a:solidFill>
        <a:effectLst/>
      </p:bgPr>
    </p:bg>
    <p:spTree>
      <p:nvGrpSpPr>
        <p:cNvPr id="1" name=""/>
        <p:cNvGrpSpPr/>
        <p:nvPr/>
      </p:nvGrpSpPr>
      <p:grpSpPr>
        <a:xfrm>
          <a:off x="0" y="0"/>
          <a:ext cx="0" cy="0"/>
          <a:chOff x="0" y="0"/>
          <a:chExt cx="0" cy="0"/>
        </a:xfrm>
      </p:grpSpPr>
      <p:sp>
        <p:nvSpPr>
          <p:cNvPr id="3" name="TextBox 3">
            <a:extLst>
              <a:ext uri="{FF2B5EF4-FFF2-40B4-BE49-F238E27FC236}">
                <a16:creationId xmlns="" xmlns:a16="http://schemas.microsoft.com/office/drawing/2014/main" id="{42AF307D-40F4-EC4C-9108-79E948007529}"/>
              </a:ext>
            </a:extLst>
          </p:cNvPr>
          <p:cNvSpPr txBox="1"/>
          <p:nvPr userDrawn="1"/>
        </p:nvSpPr>
        <p:spPr>
          <a:xfrm>
            <a:off x="607486" y="1402064"/>
            <a:ext cx="3921034" cy="854717"/>
          </a:xfrm>
          <a:prstGeom prst="rect">
            <a:avLst/>
          </a:prstGeom>
          <a:noFill/>
        </p:spPr>
        <p:txBody>
          <a:bodyPr wrap="square" rtlCol="0">
            <a:spAutoFit/>
          </a:bodyPr>
          <a:lstStyle/>
          <a:p>
            <a:pPr algn="l"/>
            <a:r>
              <a:rPr lang="en-US" sz="4940" dirty="0">
                <a:solidFill>
                  <a:schemeClr val="tx1"/>
                </a:solidFill>
              </a:rPr>
              <a:t>Thank you.</a:t>
            </a:r>
          </a:p>
        </p:txBody>
      </p:sp>
    </p:spTree>
    <p:extLst>
      <p:ext uri="{BB962C8B-B14F-4D97-AF65-F5344CB8AC3E}">
        <p14:creationId xmlns:p14="http://schemas.microsoft.com/office/powerpoint/2010/main" val="130697919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1#修订记录">
    <p:spTree>
      <p:nvGrpSpPr>
        <p:cNvPr id="1" name=""/>
        <p:cNvGrpSpPr/>
        <p:nvPr/>
      </p:nvGrpSpPr>
      <p:grpSpPr>
        <a:xfrm>
          <a:off x="0" y="0"/>
          <a:ext cx="0" cy="0"/>
          <a:chOff x="0" y="0"/>
          <a:chExt cx="0" cy="0"/>
        </a:xfrm>
      </p:grpSpPr>
      <p:sp>
        <p:nvSpPr>
          <p:cNvPr id="31" name="Rectangle 2"/>
          <p:cNvSpPr>
            <a:spLocks noChangeArrowheads="1"/>
          </p:cNvSpPr>
          <p:nvPr userDrawn="1"/>
        </p:nvSpPr>
        <p:spPr bwMode="auto">
          <a:xfrm>
            <a:off x="952501" y="368660"/>
            <a:ext cx="3368597" cy="479425"/>
          </a:xfrm>
          <a:prstGeom prst="rect">
            <a:avLst/>
          </a:prstGeom>
          <a:noFill/>
          <a:ln w="9525">
            <a:noFill/>
            <a:miter lim="800000"/>
            <a:headEnd/>
            <a:tailEnd/>
          </a:ln>
        </p:spPr>
        <p:txBody>
          <a:bodyPr lIns="78258" tIns="39127" rIns="78258" bIns="39127" anchor="ctr"/>
          <a:lstStyle/>
          <a:p>
            <a:pPr marL="0" marR="0" lvl="0" indent="0" algn="l" defTabSz="1001624" rtl="0" eaLnBrk="0" fontAlgn="ctr" latinLnBrk="0" hangingPunct="0">
              <a:lnSpc>
                <a:spcPct val="100000"/>
              </a:lnSpc>
              <a:spcBef>
                <a:spcPct val="0"/>
              </a:spcBef>
              <a:spcAft>
                <a:spcPct val="0"/>
              </a:spcAft>
              <a:buClrTx/>
              <a:buSzTx/>
              <a:buFontTx/>
              <a:buNone/>
              <a:tabLst/>
              <a:defRPr/>
            </a:pPr>
            <a:r>
              <a:rPr lang="en-US" altLang="zh-CN" sz="3500" b="0" baseline="0" dirty="0" smtClean="0">
                <a:solidFill>
                  <a:srgbClr val="404040"/>
                </a:solidFill>
                <a:latin typeface="Huawei Sans" panose="020C0503030203020204" pitchFamily="34" charset="0"/>
                <a:ea typeface="方正兰亭黑简体" panose="02000000000000000000" pitchFamily="2" charset="-122"/>
              </a:rPr>
              <a:t>Revision Record</a:t>
            </a:r>
            <a:endParaRPr lang="zh-CN" altLang="en-US" sz="3500" b="0" baseline="0" dirty="0" smtClean="0">
              <a:solidFill>
                <a:srgbClr val="404040"/>
              </a:solidFill>
              <a:latin typeface="Huawei Sans" panose="020C0503030203020204" pitchFamily="34" charset="0"/>
              <a:ea typeface="方正兰亭黑简体" panose="02000000000000000000" pitchFamily="2" charset="-122"/>
            </a:endParaRPr>
          </a:p>
        </p:txBody>
      </p:sp>
      <p:sp>
        <p:nvSpPr>
          <p:cNvPr id="32" name="Text Box 58"/>
          <p:cNvSpPr txBox="1">
            <a:spLocks noChangeArrowheads="1"/>
          </p:cNvSpPr>
          <p:nvPr userDrawn="1"/>
        </p:nvSpPr>
        <p:spPr bwMode="auto">
          <a:xfrm>
            <a:off x="7487791" y="368660"/>
            <a:ext cx="3996445" cy="523220"/>
          </a:xfrm>
          <a:prstGeom prst="rect">
            <a:avLst/>
          </a:prstGeom>
          <a:noFill/>
          <a:ln w="9525" algn="ctr">
            <a:noFill/>
            <a:miter lim="800000"/>
            <a:headEnd/>
            <a:tailEnd/>
          </a:ln>
        </p:spPr>
        <p:txBody>
          <a:bodyPr wrap="square">
            <a:spAutoFit/>
          </a:bodyPr>
          <a:lstStyle/>
          <a:p>
            <a:pPr fontAlgn="ctr">
              <a:spcBef>
                <a:spcPct val="50000"/>
              </a:spcBef>
            </a:pPr>
            <a:r>
              <a:rPr lang="en-US" altLang="zh-CN" sz="2800" kern="1200" baseline="0" dirty="0" smtClean="0">
                <a:solidFill>
                  <a:srgbClr val="404040"/>
                </a:solidFill>
                <a:latin typeface="Huawei Sans" panose="020C0503030203020204" pitchFamily="34" charset="0"/>
                <a:ea typeface="方正兰亭黑简体" panose="02000000000000000000" pitchFamily="2" charset="-122"/>
                <a:cs typeface="+mn-cs"/>
              </a:rPr>
              <a:t>Do Not Print this Page</a:t>
            </a:r>
            <a:endParaRPr lang="zh-CN" altLang="en-US" sz="2800" kern="1200" baseline="0" dirty="0">
              <a:solidFill>
                <a:srgbClr val="404040"/>
              </a:solidFill>
              <a:latin typeface="Huawei Sans" panose="020C0503030203020204" pitchFamily="34" charset="0"/>
              <a:ea typeface="方正兰亭黑简体" panose="02000000000000000000" pitchFamily="2" charset="-122"/>
              <a:cs typeface="+mn-cs"/>
            </a:endParaRPr>
          </a:p>
        </p:txBody>
      </p:sp>
      <p:graphicFrame>
        <p:nvGraphicFramePr>
          <p:cNvPr id="33" name="Group 3"/>
          <p:cNvGraphicFramePr>
            <a:graphicFrameLocks noGrp="1"/>
          </p:cNvGraphicFramePr>
          <p:nvPr userDrawn="1">
            <p:extLst>
              <p:ext uri="{D42A27DB-BD31-4B8C-83A1-F6EECF244321}">
                <p14:modId xmlns:p14="http://schemas.microsoft.com/office/powerpoint/2010/main" val="2739109169"/>
              </p:ext>
            </p:extLst>
          </p:nvPr>
        </p:nvGraphicFramePr>
        <p:xfrm>
          <a:off x="1007534" y="1383305"/>
          <a:ext cx="10165988" cy="1082675"/>
        </p:xfrm>
        <a:graphic>
          <a:graphicData uri="http://schemas.openxmlformats.org/drawingml/2006/table">
            <a:tbl>
              <a:tblPr/>
              <a:tblGrid>
                <a:gridCol w="3059004">
                  <a:extLst>
                    <a:ext uri="{9D8B030D-6E8A-4147-A177-3AD203B41FA5}">
                      <a16:colId xmlns="" xmlns:a16="http://schemas.microsoft.com/office/drawing/2014/main" val="20000"/>
                    </a:ext>
                  </a:extLst>
                </a:gridCol>
                <a:gridCol w="2155444">
                  <a:extLst>
                    <a:ext uri="{9D8B030D-6E8A-4147-A177-3AD203B41FA5}">
                      <a16:colId xmlns="" xmlns:a16="http://schemas.microsoft.com/office/drawing/2014/main" val="20001"/>
                    </a:ext>
                  </a:extLst>
                </a:gridCol>
                <a:gridCol w="2873927">
                  <a:extLst>
                    <a:ext uri="{9D8B030D-6E8A-4147-A177-3AD203B41FA5}">
                      <a16:colId xmlns="" xmlns:a16="http://schemas.microsoft.com/office/drawing/2014/main" val="20002"/>
                    </a:ext>
                  </a:extLst>
                </a:gridCol>
                <a:gridCol w="2077613">
                  <a:extLst>
                    <a:ext uri="{9D8B030D-6E8A-4147-A177-3AD203B41FA5}">
                      <a16:colId xmlns="" xmlns:a16="http://schemas.microsoft.com/office/drawing/2014/main" val="20003"/>
                    </a:ext>
                  </a:extLst>
                </a:gridCol>
              </a:tblGrid>
              <a:tr h="5778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600" b="1" i="0" u="none" strike="noStrike" cap="none" normalizeH="0" baseline="0" dirty="0">
                          <a:ln>
                            <a:noFill/>
                          </a:ln>
                          <a:solidFill>
                            <a:schemeClr val="tx1"/>
                          </a:solidFill>
                          <a:effectLst/>
                          <a:latin typeface="+mj-lt"/>
                          <a:ea typeface="方正兰亭黑简体" panose="02000000000000000000" pitchFamily="2" charset="-122"/>
                        </a:rPr>
                        <a:t>Course Code</a:t>
                      </a:r>
                      <a:endParaRPr kumimoji="1" lang="zh-CN" altLang="en-US" sz="1600" b="1" i="0" u="none" strike="noStrike" cap="none" normalizeH="0" baseline="0" dirty="0">
                        <a:ln>
                          <a:noFill/>
                        </a:ln>
                        <a:solidFill>
                          <a:schemeClr val="tx1"/>
                        </a:solidFill>
                        <a:effectLst/>
                        <a:latin typeface="+mj-lt"/>
                        <a:ea typeface="方正兰亭黑简体" panose="02000000000000000000" pitchFamily="2" charset="-122"/>
                      </a:endParaRPr>
                    </a:p>
                  </a:txBody>
                  <a:tcPr marL="102699" marR="102699" marT="40053" marB="4005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600" b="1" i="0" u="none" strike="noStrike" cap="none" normalizeH="0" baseline="0" dirty="0">
                          <a:ln>
                            <a:noFill/>
                          </a:ln>
                          <a:solidFill>
                            <a:schemeClr val="tx1"/>
                          </a:solidFill>
                          <a:effectLst/>
                          <a:latin typeface="+mj-lt"/>
                          <a:ea typeface="方正兰亭黑简体" panose="02000000000000000000" pitchFamily="2" charset="-122"/>
                        </a:rPr>
                        <a:t>Product</a:t>
                      </a:r>
                      <a:endParaRPr kumimoji="1" lang="zh-CN" altLang="en-US" sz="1600" b="1" i="0" u="none" strike="noStrike" cap="none" normalizeH="0" baseline="0" dirty="0">
                        <a:ln>
                          <a:noFill/>
                        </a:ln>
                        <a:solidFill>
                          <a:schemeClr val="tx1"/>
                        </a:solidFill>
                        <a:effectLst/>
                        <a:latin typeface="+mj-lt"/>
                        <a:ea typeface="方正兰亭黑简体" panose="02000000000000000000" pitchFamily="2" charset="-122"/>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600" b="1" i="0" u="none" strike="noStrike" cap="none" normalizeH="0" baseline="0" dirty="0">
                          <a:ln>
                            <a:noFill/>
                          </a:ln>
                          <a:solidFill>
                            <a:schemeClr val="tx1"/>
                          </a:solidFill>
                          <a:effectLst/>
                          <a:latin typeface="+mj-lt"/>
                          <a:ea typeface="方正兰亭黑简体" panose="02000000000000000000" pitchFamily="2" charset="-122"/>
                        </a:rPr>
                        <a:t>Product Version</a:t>
                      </a:r>
                      <a:endParaRPr kumimoji="1" lang="zh-CN" altLang="en-US" sz="1600" b="1" i="0" u="none" strike="noStrike" cap="none" normalizeH="0" baseline="0" dirty="0">
                        <a:ln>
                          <a:noFill/>
                        </a:ln>
                        <a:solidFill>
                          <a:schemeClr val="tx1"/>
                        </a:solidFill>
                        <a:effectLst/>
                        <a:latin typeface="+mj-lt"/>
                        <a:ea typeface="方正兰亭黑简体" panose="02000000000000000000" pitchFamily="2" charset="-122"/>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800" b="1" i="0" u="none" strike="noStrike" cap="none" normalizeH="0" baseline="0" dirty="0">
                          <a:ln>
                            <a:noFill/>
                          </a:ln>
                          <a:solidFill>
                            <a:schemeClr val="tx1"/>
                          </a:solidFill>
                          <a:effectLst/>
                          <a:latin typeface="+mj-lt"/>
                          <a:ea typeface="方正兰亭黑简体" panose="02000000000000000000" pitchFamily="2" charset="-122"/>
                        </a:rPr>
                        <a:t>Course Version</a:t>
                      </a:r>
                    </a:p>
                  </a:txBody>
                  <a:tcPr marL="102699" marR="102699" marT="40053" marB="4005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504825">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bl>
          </a:graphicData>
        </a:graphic>
      </p:graphicFrame>
      <p:graphicFrame>
        <p:nvGraphicFramePr>
          <p:cNvPr id="34" name="Group 21"/>
          <p:cNvGraphicFramePr>
            <a:graphicFrameLocks noGrp="1"/>
          </p:cNvGraphicFramePr>
          <p:nvPr userDrawn="1">
            <p:extLst>
              <p:ext uri="{D42A27DB-BD31-4B8C-83A1-F6EECF244321}">
                <p14:modId xmlns:p14="http://schemas.microsoft.com/office/powerpoint/2010/main" val="3186164830"/>
              </p:ext>
            </p:extLst>
          </p:nvPr>
        </p:nvGraphicFramePr>
        <p:xfrm>
          <a:off x="1007533" y="2680416"/>
          <a:ext cx="10177140" cy="3527425"/>
        </p:xfrm>
        <a:graphic>
          <a:graphicData uri="http://schemas.openxmlformats.org/drawingml/2006/table">
            <a:tbl>
              <a:tblPr/>
              <a:tblGrid>
                <a:gridCol w="3085809">
                  <a:extLst>
                    <a:ext uri="{9D8B030D-6E8A-4147-A177-3AD203B41FA5}">
                      <a16:colId xmlns="" xmlns:a16="http://schemas.microsoft.com/office/drawing/2014/main" val="20000"/>
                    </a:ext>
                  </a:extLst>
                </a:gridCol>
                <a:gridCol w="2155920">
                  <a:extLst>
                    <a:ext uri="{9D8B030D-6E8A-4147-A177-3AD203B41FA5}">
                      <a16:colId xmlns="" xmlns:a16="http://schemas.microsoft.com/office/drawing/2014/main" val="20001"/>
                    </a:ext>
                  </a:extLst>
                </a:gridCol>
                <a:gridCol w="2912127">
                  <a:extLst>
                    <a:ext uri="{9D8B030D-6E8A-4147-A177-3AD203B41FA5}">
                      <a16:colId xmlns="" xmlns:a16="http://schemas.microsoft.com/office/drawing/2014/main" val="20002"/>
                    </a:ext>
                  </a:extLst>
                </a:gridCol>
                <a:gridCol w="2023284">
                  <a:extLst>
                    <a:ext uri="{9D8B030D-6E8A-4147-A177-3AD203B41FA5}">
                      <a16:colId xmlns="" xmlns:a16="http://schemas.microsoft.com/office/drawing/2014/main" val="20003"/>
                    </a:ext>
                  </a:extLst>
                </a:gridCol>
              </a:tblGrid>
              <a:tr h="5778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600" b="1" i="0" u="none" strike="noStrike" cap="none" normalizeH="0" baseline="0" dirty="0">
                          <a:ln>
                            <a:noFill/>
                          </a:ln>
                          <a:solidFill>
                            <a:schemeClr val="tx1"/>
                          </a:solidFill>
                          <a:effectLst/>
                          <a:latin typeface="+mj-lt"/>
                          <a:ea typeface="方正兰亭黑简体" panose="02000000000000000000" pitchFamily="2" charset="-122"/>
                        </a:rPr>
                        <a:t>Author/ID</a:t>
                      </a:r>
                      <a:endParaRPr kumimoji="1" lang="zh-CN" altLang="en-US" sz="1600" b="1" i="0" u="none" strike="noStrike" cap="none" normalizeH="0" baseline="0" dirty="0">
                        <a:ln>
                          <a:noFill/>
                        </a:ln>
                        <a:solidFill>
                          <a:schemeClr val="tx1"/>
                        </a:solidFill>
                        <a:effectLst/>
                        <a:latin typeface="+mj-lt"/>
                        <a:ea typeface="方正兰亭黑简体" panose="02000000000000000000" pitchFamily="2" charset="-122"/>
                      </a:endParaRPr>
                    </a:p>
                  </a:txBody>
                  <a:tcPr marL="102699" marR="102699" marT="40053" marB="4005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600" b="1" i="0" u="none" strike="noStrike" cap="none" normalizeH="0" baseline="0" dirty="0">
                          <a:ln>
                            <a:noFill/>
                          </a:ln>
                          <a:solidFill>
                            <a:schemeClr val="tx1"/>
                          </a:solidFill>
                          <a:effectLst/>
                          <a:latin typeface="+mj-lt"/>
                          <a:ea typeface="方正兰亭黑简体" panose="02000000000000000000" pitchFamily="2" charset="-122"/>
                        </a:rPr>
                        <a:t>Date</a:t>
                      </a:r>
                      <a:endParaRPr kumimoji="1" lang="zh-CN" altLang="en-US" sz="1600" b="1" i="0" u="none" strike="noStrike" cap="none" normalizeH="0" baseline="0" dirty="0">
                        <a:ln>
                          <a:noFill/>
                        </a:ln>
                        <a:solidFill>
                          <a:schemeClr val="tx1"/>
                        </a:solidFill>
                        <a:effectLst/>
                        <a:latin typeface="+mj-lt"/>
                        <a:ea typeface="方正兰亭黑简体" panose="02000000000000000000" pitchFamily="2" charset="-122"/>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600" b="1" i="0" u="none" strike="noStrike" cap="none" normalizeH="0" baseline="0" dirty="0">
                          <a:ln>
                            <a:noFill/>
                          </a:ln>
                          <a:solidFill>
                            <a:schemeClr val="tx1"/>
                          </a:solidFill>
                          <a:effectLst/>
                          <a:latin typeface="+mj-lt"/>
                          <a:ea typeface="方正兰亭黑简体" panose="02000000000000000000" pitchFamily="2" charset="-122"/>
                        </a:rPr>
                        <a:t>Reviewer/ID</a:t>
                      </a:r>
                      <a:endParaRPr kumimoji="1" lang="zh-CN" altLang="en-US" sz="1600" b="1" i="0" u="none" strike="noStrike" cap="none" normalizeH="0" baseline="0" dirty="0">
                        <a:ln>
                          <a:noFill/>
                        </a:ln>
                        <a:solidFill>
                          <a:schemeClr val="tx1"/>
                        </a:solidFill>
                        <a:effectLst/>
                        <a:latin typeface="+mj-lt"/>
                        <a:ea typeface="方正兰亭黑简体" panose="02000000000000000000" pitchFamily="2" charset="-122"/>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en-US" altLang="zh-CN" sz="1600" b="1" i="0" u="none" strike="noStrike" cap="none" normalizeH="0" baseline="0" dirty="0">
                          <a:ln>
                            <a:noFill/>
                          </a:ln>
                          <a:solidFill>
                            <a:schemeClr val="tx1"/>
                          </a:solidFill>
                          <a:effectLst/>
                          <a:latin typeface="+mj-lt"/>
                          <a:ea typeface="方正兰亭黑简体" panose="02000000000000000000" pitchFamily="2" charset="-122"/>
                        </a:rPr>
                        <a:t>New</a:t>
                      </a:r>
                      <a:r>
                        <a:rPr kumimoji="1" lang="zh-CN" altLang="zh-CN" sz="1600" b="1" i="0" u="none" strike="noStrike" cap="none" normalizeH="0" baseline="0" dirty="0" smtClean="0">
                          <a:ln>
                            <a:noFill/>
                          </a:ln>
                          <a:solidFill>
                            <a:schemeClr val="tx1"/>
                          </a:solidFill>
                          <a:effectLst/>
                          <a:latin typeface="+mj-lt"/>
                          <a:ea typeface="方正兰亭黑简体" panose="02000000000000000000" pitchFamily="2" charset="-122"/>
                        </a:rPr>
                        <a:t>/</a:t>
                      </a:r>
                      <a:r>
                        <a:rPr kumimoji="1" lang="en-US" altLang="zh-CN" sz="1600" b="1" i="0" u="none" strike="noStrike" cap="none" normalizeH="0" baseline="0" dirty="0" smtClean="0">
                          <a:ln>
                            <a:noFill/>
                          </a:ln>
                          <a:solidFill>
                            <a:schemeClr val="tx1"/>
                          </a:solidFill>
                          <a:effectLst/>
                          <a:latin typeface="+mj-lt"/>
                          <a:ea typeface="方正兰亭黑简体" panose="02000000000000000000" pitchFamily="2" charset="-122"/>
                        </a:rPr>
                        <a:t>Update</a:t>
                      </a:r>
                      <a:endParaRPr kumimoji="1" lang="zh-CN" altLang="en-US" sz="1600" b="1" i="0" u="none" strike="noStrike" cap="none" normalizeH="0" baseline="0" dirty="0">
                        <a:ln>
                          <a:noFill/>
                        </a:ln>
                        <a:solidFill>
                          <a:schemeClr val="tx1"/>
                        </a:solidFill>
                        <a:effectLst/>
                        <a:latin typeface="+mj-lt"/>
                        <a:ea typeface="方正兰亭黑简体" panose="02000000000000000000" pitchFamily="2" charset="-122"/>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504825">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470491851"/>
                  </a:ext>
                </a:extLst>
              </a:tr>
            </a:tbl>
          </a:graphicData>
        </a:graphic>
      </p:graphicFrame>
      <p:sp>
        <p:nvSpPr>
          <p:cNvPr id="35" name="文本占位符 7"/>
          <p:cNvSpPr>
            <a:spLocks noGrp="1"/>
          </p:cNvSpPr>
          <p:nvPr>
            <p:ph type="body" sz="quarter" idx="17" hasCustomPrompt="1"/>
          </p:nvPr>
        </p:nvSpPr>
        <p:spPr>
          <a:xfrm>
            <a:off x="1007535" y="1954509"/>
            <a:ext cx="3024237"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Course Code</a:t>
            </a:r>
          </a:p>
        </p:txBody>
      </p:sp>
      <p:sp>
        <p:nvSpPr>
          <p:cNvPr id="36" name="文本占位符 7"/>
          <p:cNvSpPr>
            <a:spLocks noGrp="1"/>
          </p:cNvSpPr>
          <p:nvPr>
            <p:ph type="body" sz="quarter" idx="18" hasCustomPrompt="1"/>
          </p:nvPr>
        </p:nvSpPr>
        <p:spPr>
          <a:xfrm>
            <a:off x="4079776" y="1954509"/>
            <a:ext cx="21100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Product</a:t>
            </a:r>
          </a:p>
        </p:txBody>
      </p:sp>
      <p:sp>
        <p:nvSpPr>
          <p:cNvPr id="37" name="文本占位符 7"/>
          <p:cNvSpPr>
            <a:spLocks noGrp="1"/>
          </p:cNvSpPr>
          <p:nvPr>
            <p:ph type="body" sz="quarter" idx="19" hasCustomPrompt="1"/>
          </p:nvPr>
        </p:nvSpPr>
        <p:spPr>
          <a:xfrm>
            <a:off x="6239934" y="1954509"/>
            <a:ext cx="284439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X.X</a:t>
            </a:r>
          </a:p>
        </p:txBody>
      </p:sp>
      <p:sp>
        <p:nvSpPr>
          <p:cNvPr id="38" name="文本占位符 7"/>
          <p:cNvSpPr>
            <a:spLocks noGrp="1"/>
          </p:cNvSpPr>
          <p:nvPr>
            <p:ph type="body" sz="quarter" idx="20" hasCustomPrompt="1"/>
          </p:nvPr>
        </p:nvSpPr>
        <p:spPr>
          <a:xfrm>
            <a:off x="9084333" y="1954509"/>
            <a:ext cx="2089190"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X.X</a:t>
            </a:r>
          </a:p>
        </p:txBody>
      </p:sp>
      <p:sp>
        <p:nvSpPr>
          <p:cNvPr id="39" name="文本占位符 7"/>
          <p:cNvSpPr>
            <a:spLocks noGrp="1"/>
          </p:cNvSpPr>
          <p:nvPr>
            <p:ph type="body" sz="quarter" idx="13" hasCustomPrompt="1"/>
          </p:nvPr>
        </p:nvSpPr>
        <p:spPr>
          <a:xfrm>
            <a:off x="1007533" y="3239574"/>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Author/ID</a:t>
            </a:r>
          </a:p>
        </p:txBody>
      </p:sp>
      <p:sp>
        <p:nvSpPr>
          <p:cNvPr id="40" name="文本占位符 7"/>
          <p:cNvSpPr>
            <a:spLocks noGrp="1"/>
          </p:cNvSpPr>
          <p:nvPr>
            <p:ph type="body" sz="quarter" idx="14" hasCustomPrompt="1"/>
          </p:nvPr>
        </p:nvSpPr>
        <p:spPr>
          <a:xfrm>
            <a:off x="4079776" y="3239574"/>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2015.01.25</a:t>
            </a:r>
            <a:endParaRPr lang="zh-CN" altLang="en-US" dirty="0"/>
          </a:p>
        </p:txBody>
      </p:sp>
      <p:sp>
        <p:nvSpPr>
          <p:cNvPr id="41" name="文本占位符 7"/>
          <p:cNvSpPr>
            <a:spLocks noGrp="1"/>
          </p:cNvSpPr>
          <p:nvPr>
            <p:ph type="body" sz="quarter" idx="15" hasCustomPrompt="1"/>
          </p:nvPr>
        </p:nvSpPr>
        <p:spPr>
          <a:xfrm>
            <a:off x="6239933" y="3239574"/>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Reviewer/ID</a:t>
            </a:r>
          </a:p>
        </p:txBody>
      </p:sp>
      <p:sp>
        <p:nvSpPr>
          <p:cNvPr id="42" name="文本占位符 7"/>
          <p:cNvSpPr>
            <a:spLocks noGrp="1"/>
          </p:cNvSpPr>
          <p:nvPr>
            <p:ph type="body" sz="quarter" idx="16" hasCustomPrompt="1"/>
          </p:nvPr>
        </p:nvSpPr>
        <p:spPr>
          <a:xfrm>
            <a:off x="9168341" y="3239574"/>
            <a:ext cx="20107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Type</a:t>
            </a:r>
            <a:endParaRPr lang="zh-CN" altLang="en-US" dirty="0"/>
          </a:p>
        </p:txBody>
      </p:sp>
      <p:sp>
        <p:nvSpPr>
          <p:cNvPr id="43" name="文本占位符 7">
            <a:extLst>
              <a:ext uri="{FF2B5EF4-FFF2-40B4-BE49-F238E27FC236}">
                <a16:creationId xmlns="" xmlns:a16="http://schemas.microsoft.com/office/drawing/2014/main" id="{44F86C3E-C49E-485B-8EB0-960F41282238}"/>
              </a:ext>
            </a:extLst>
          </p:cNvPr>
          <p:cNvSpPr>
            <a:spLocks noGrp="1"/>
          </p:cNvSpPr>
          <p:nvPr>
            <p:ph type="body" sz="quarter" idx="21" hasCustomPrompt="1"/>
          </p:nvPr>
        </p:nvSpPr>
        <p:spPr>
          <a:xfrm>
            <a:off x="1019436" y="3758738"/>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Author/ID</a:t>
            </a:r>
          </a:p>
        </p:txBody>
      </p:sp>
      <p:sp>
        <p:nvSpPr>
          <p:cNvPr id="44" name="文本占位符 7">
            <a:extLst>
              <a:ext uri="{FF2B5EF4-FFF2-40B4-BE49-F238E27FC236}">
                <a16:creationId xmlns="" xmlns:a16="http://schemas.microsoft.com/office/drawing/2014/main" id="{DB3D228B-4BFD-4782-B68D-12F66EA8C589}"/>
              </a:ext>
            </a:extLst>
          </p:cNvPr>
          <p:cNvSpPr>
            <a:spLocks noGrp="1"/>
          </p:cNvSpPr>
          <p:nvPr>
            <p:ph type="body" sz="quarter" idx="22" hasCustomPrompt="1"/>
          </p:nvPr>
        </p:nvSpPr>
        <p:spPr>
          <a:xfrm>
            <a:off x="4091679" y="3758738"/>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2015.01.25</a:t>
            </a:r>
            <a:endParaRPr lang="zh-CN" altLang="en-US" dirty="0"/>
          </a:p>
        </p:txBody>
      </p:sp>
      <p:sp>
        <p:nvSpPr>
          <p:cNvPr id="45" name="文本占位符 7">
            <a:extLst>
              <a:ext uri="{FF2B5EF4-FFF2-40B4-BE49-F238E27FC236}">
                <a16:creationId xmlns="" xmlns:a16="http://schemas.microsoft.com/office/drawing/2014/main" id="{FECCD724-6B1F-4104-8A9B-6B6764A3F859}"/>
              </a:ext>
            </a:extLst>
          </p:cNvPr>
          <p:cNvSpPr>
            <a:spLocks noGrp="1"/>
          </p:cNvSpPr>
          <p:nvPr>
            <p:ph type="body" sz="quarter" idx="23" hasCustomPrompt="1"/>
          </p:nvPr>
        </p:nvSpPr>
        <p:spPr>
          <a:xfrm>
            <a:off x="6251836" y="3758738"/>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Reviewer/ID</a:t>
            </a:r>
          </a:p>
        </p:txBody>
      </p:sp>
      <p:sp>
        <p:nvSpPr>
          <p:cNvPr id="46" name="文本占位符 7">
            <a:extLst>
              <a:ext uri="{FF2B5EF4-FFF2-40B4-BE49-F238E27FC236}">
                <a16:creationId xmlns="" xmlns:a16="http://schemas.microsoft.com/office/drawing/2014/main" id="{57E1C633-41F6-4A25-9DB3-D6799CE610DD}"/>
              </a:ext>
            </a:extLst>
          </p:cNvPr>
          <p:cNvSpPr>
            <a:spLocks noGrp="1"/>
          </p:cNvSpPr>
          <p:nvPr>
            <p:ph type="body" sz="quarter" idx="24" hasCustomPrompt="1"/>
          </p:nvPr>
        </p:nvSpPr>
        <p:spPr>
          <a:xfrm>
            <a:off x="9180244" y="3758738"/>
            <a:ext cx="2016166"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Type</a:t>
            </a:r>
            <a:endParaRPr lang="zh-CN" altLang="en-US" dirty="0"/>
          </a:p>
        </p:txBody>
      </p:sp>
      <p:sp>
        <p:nvSpPr>
          <p:cNvPr id="47" name="文本占位符 7">
            <a:extLst>
              <a:ext uri="{FF2B5EF4-FFF2-40B4-BE49-F238E27FC236}">
                <a16:creationId xmlns="" xmlns:a16="http://schemas.microsoft.com/office/drawing/2014/main" id="{C68CBD59-B896-4217-9781-389A1B11CE8D}"/>
              </a:ext>
            </a:extLst>
          </p:cNvPr>
          <p:cNvSpPr>
            <a:spLocks noGrp="1"/>
          </p:cNvSpPr>
          <p:nvPr>
            <p:ph type="body" sz="quarter" idx="25" hasCustomPrompt="1"/>
          </p:nvPr>
        </p:nvSpPr>
        <p:spPr>
          <a:xfrm>
            <a:off x="995796" y="4227621"/>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Author/ID</a:t>
            </a:r>
          </a:p>
        </p:txBody>
      </p:sp>
      <p:sp>
        <p:nvSpPr>
          <p:cNvPr id="48" name="文本占位符 7">
            <a:extLst>
              <a:ext uri="{FF2B5EF4-FFF2-40B4-BE49-F238E27FC236}">
                <a16:creationId xmlns="" xmlns:a16="http://schemas.microsoft.com/office/drawing/2014/main" id="{791E82EE-AF55-486C-953D-3BD5CEE81CE4}"/>
              </a:ext>
            </a:extLst>
          </p:cNvPr>
          <p:cNvSpPr>
            <a:spLocks noGrp="1"/>
          </p:cNvSpPr>
          <p:nvPr>
            <p:ph type="body" sz="quarter" idx="26" hasCustomPrompt="1"/>
          </p:nvPr>
        </p:nvSpPr>
        <p:spPr>
          <a:xfrm>
            <a:off x="4068039" y="4227621"/>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2015.01.25</a:t>
            </a:r>
            <a:endParaRPr lang="zh-CN" altLang="en-US" dirty="0"/>
          </a:p>
        </p:txBody>
      </p:sp>
      <p:sp>
        <p:nvSpPr>
          <p:cNvPr id="49" name="文本占位符 7">
            <a:extLst>
              <a:ext uri="{FF2B5EF4-FFF2-40B4-BE49-F238E27FC236}">
                <a16:creationId xmlns="" xmlns:a16="http://schemas.microsoft.com/office/drawing/2014/main" id="{0F4FBCD0-2E04-4942-AFAF-B2774F425FB6}"/>
              </a:ext>
            </a:extLst>
          </p:cNvPr>
          <p:cNvSpPr>
            <a:spLocks noGrp="1"/>
          </p:cNvSpPr>
          <p:nvPr>
            <p:ph type="body" sz="quarter" idx="27" hasCustomPrompt="1"/>
          </p:nvPr>
        </p:nvSpPr>
        <p:spPr>
          <a:xfrm>
            <a:off x="6228196" y="4227621"/>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Reviewer/ID</a:t>
            </a:r>
          </a:p>
        </p:txBody>
      </p:sp>
      <p:sp>
        <p:nvSpPr>
          <p:cNvPr id="50" name="文本占位符 7">
            <a:extLst>
              <a:ext uri="{FF2B5EF4-FFF2-40B4-BE49-F238E27FC236}">
                <a16:creationId xmlns="" xmlns:a16="http://schemas.microsoft.com/office/drawing/2014/main" id="{701F8BDF-8D3E-4528-8B32-92CDA38CF25C}"/>
              </a:ext>
            </a:extLst>
          </p:cNvPr>
          <p:cNvSpPr>
            <a:spLocks noGrp="1"/>
          </p:cNvSpPr>
          <p:nvPr>
            <p:ph type="body" sz="quarter" idx="28" hasCustomPrompt="1"/>
          </p:nvPr>
        </p:nvSpPr>
        <p:spPr>
          <a:xfrm>
            <a:off x="9156604" y="4227621"/>
            <a:ext cx="2039806"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Type</a:t>
            </a:r>
            <a:endParaRPr lang="zh-CN" altLang="en-US" dirty="0"/>
          </a:p>
        </p:txBody>
      </p:sp>
      <p:sp>
        <p:nvSpPr>
          <p:cNvPr id="51" name="文本占位符 7">
            <a:extLst>
              <a:ext uri="{FF2B5EF4-FFF2-40B4-BE49-F238E27FC236}">
                <a16:creationId xmlns="" xmlns:a16="http://schemas.microsoft.com/office/drawing/2014/main" id="{2DAE044E-F1B2-424B-BDD0-3E92A10C4695}"/>
              </a:ext>
            </a:extLst>
          </p:cNvPr>
          <p:cNvSpPr>
            <a:spLocks noGrp="1"/>
          </p:cNvSpPr>
          <p:nvPr>
            <p:ph type="body" sz="quarter" idx="29" hasCustomPrompt="1"/>
          </p:nvPr>
        </p:nvSpPr>
        <p:spPr>
          <a:xfrm>
            <a:off x="1019436" y="4731677"/>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Author/ID</a:t>
            </a:r>
          </a:p>
        </p:txBody>
      </p:sp>
      <p:sp>
        <p:nvSpPr>
          <p:cNvPr id="52" name="文本占位符 7">
            <a:extLst>
              <a:ext uri="{FF2B5EF4-FFF2-40B4-BE49-F238E27FC236}">
                <a16:creationId xmlns="" xmlns:a16="http://schemas.microsoft.com/office/drawing/2014/main" id="{19929436-360F-44DC-A864-1DA42B59198F}"/>
              </a:ext>
            </a:extLst>
          </p:cNvPr>
          <p:cNvSpPr>
            <a:spLocks noGrp="1"/>
          </p:cNvSpPr>
          <p:nvPr>
            <p:ph type="body" sz="quarter" idx="30" hasCustomPrompt="1"/>
          </p:nvPr>
        </p:nvSpPr>
        <p:spPr>
          <a:xfrm>
            <a:off x="4091679" y="4731677"/>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2015.01.25</a:t>
            </a:r>
            <a:endParaRPr lang="zh-CN" altLang="en-US" dirty="0"/>
          </a:p>
        </p:txBody>
      </p:sp>
      <p:sp>
        <p:nvSpPr>
          <p:cNvPr id="53" name="文本占位符 7">
            <a:extLst>
              <a:ext uri="{FF2B5EF4-FFF2-40B4-BE49-F238E27FC236}">
                <a16:creationId xmlns="" xmlns:a16="http://schemas.microsoft.com/office/drawing/2014/main" id="{E3F04EDE-0D87-45F2-9033-289878AAF2FA}"/>
              </a:ext>
            </a:extLst>
          </p:cNvPr>
          <p:cNvSpPr>
            <a:spLocks noGrp="1"/>
          </p:cNvSpPr>
          <p:nvPr>
            <p:ph type="body" sz="quarter" idx="31" hasCustomPrompt="1"/>
          </p:nvPr>
        </p:nvSpPr>
        <p:spPr>
          <a:xfrm>
            <a:off x="6251836" y="4731677"/>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Reviewer/ID</a:t>
            </a:r>
          </a:p>
        </p:txBody>
      </p:sp>
      <p:sp>
        <p:nvSpPr>
          <p:cNvPr id="54" name="文本占位符 7">
            <a:extLst>
              <a:ext uri="{FF2B5EF4-FFF2-40B4-BE49-F238E27FC236}">
                <a16:creationId xmlns="" xmlns:a16="http://schemas.microsoft.com/office/drawing/2014/main" id="{3F9FD2BB-87FB-42F0-8418-F87E96763F68}"/>
              </a:ext>
            </a:extLst>
          </p:cNvPr>
          <p:cNvSpPr>
            <a:spLocks noGrp="1"/>
          </p:cNvSpPr>
          <p:nvPr>
            <p:ph type="body" sz="quarter" idx="32" hasCustomPrompt="1"/>
          </p:nvPr>
        </p:nvSpPr>
        <p:spPr>
          <a:xfrm>
            <a:off x="9180244" y="4731677"/>
            <a:ext cx="2004429"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Type</a:t>
            </a:r>
            <a:endParaRPr lang="zh-CN" altLang="en-US" dirty="0"/>
          </a:p>
        </p:txBody>
      </p:sp>
      <p:sp>
        <p:nvSpPr>
          <p:cNvPr id="55" name="文本占位符 7">
            <a:extLst>
              <a:ext uri="{FF2B5EF4-FFF2-40B4-BE49-F238E27FC236}">
                <a16:creationId xmlns="" xmlns:a16="http://schemas.microsoft.com/office/drawing/2014/main" id="{450C36C1-EC46-4EAC-8A54-EFB2EF58F730}"/>
              </a:ext>
            </a:extLst>
          </p:cNvPr>
          <p:cNvSpPr>
            <a:spLocks noGrp="1"/>
          </p:cNvSpPr>
          <p:nvPr>
            <p:ph type="body" sz="quarter" idx="33" hasCustomPrompt="1"/>
          </p:nvPr>
        </p:nvSpPr>
        <p:spPr>
          <a:xfrm>
            <a:off x="995796" y="5199729"/>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Author/ID</a:t>
            </a:r>
          </a:p>
        </p:txBody>
      </p:sp>
      <p:sp>
        <p:nvSpPr>
          <p:cNvPr id="56" name="文本占位符 7">
            <a:extLst>
              <a:ext uri="{FF2B5EF4-FFF2-40B4-BE49-F238E27FC236}">
                <a16:creationId xmlns="" xmlns:a16="http://schemas.microsoft.com/office/drawing/2014/main" id="{06E305FB-6351-4BDD-B27A-CA91C0B55424}"/>
              </a:ext>
            </a:extLst>
          </p:cNvPr>
          <p:cNvSpPr>
            <a:spLocks noGrp="1"/>
          </p:cNvSpPr>
          <p:nvPr>
            <p:ph type="body" sz="quarter" idx="34" hasCustomPrompt="1"/>
          </p:nvPr>
        </p:nvSpPr>
        <p:spPr>
          <a:xfrm>
            <a:off x="4068039" y="5199729"/>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2015.01.25</a:t>
            </a:r>
            <a:endParaRPr lang="zh-CN" altLang="en-US" dirty="0"/>
          </a:p>
        </p:txBody>
      </p:sp>
      <p:sp>
        <p:nvSpPr>
          <p:cNvPr id="57" name="文本占位符 7">
            <a:extLst>
              <a:ext uri="{FF2B5EF4-FFF2-40B4-BE49-F238E27FC236}">
                <a16:creationId xmlns="" xmlns:a16="http://schemas.microsoft.com/office/drawing/2014/main" id="{986CE630-9BBE-44AB-B3AC-29A48255E185}"/>
              </a:ext>
            </a:extLst>
          </p:cNvPr>
          <p:cNvSpPr>
            <a:spLocks noGrp="1"/>
          </p:cNvSpPr>
          <p:nvPr>
            <p:ph type="body" sz="quarter" idx="35" hasCustomPrompt="1"/>
          </p:nvPr>
        </p:nvSpPr>
        <p:spPr>
          <a:xfrm>
            <a:off x="6228196" y="5199729"/>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Reviewer/ID</a:t>
            </a:r>
          </a:p>
        </p:txBody>
      </p:sp>
      <p:sp>
        <p:nvSpPr>
          <p:cNvPr id="58" name="文本占位符 7">
            <a:extLst>
              <a:ext uri="{FF2B5EF4-FFF2-40B4-BE49-F238E27FC236}">
                <a16:creationId xmlns="" xmlns:a16="http://schemas.microsoft.com/office/drawing/2014/main" id="{4DDD786F-E21B-4BBC-A377-D2EC3EE50688}"/>
              </a:ext>
            </a:extLst>
          </p:cNvPr>
          <p:cNvSpPr>
            <a:spLocks noGrp="1"/>
          </p:cNvSpPr>
          <p:nvPr>
            <p:ph type="body" sz="quarter" idx="36" hasCustomPrompt="1"/>
          </p:nvPr>
        </p:nvSpPr>
        <p:spPr>
          <a:xfrm>
            <a:off x="9156604" y="5199729"/>
            <a:ext cx="2016221"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Type</a:t>
            </a:r>
            <a:endParaRPr lang="zh-CN" altLang="en-US" dirty="0"/>
          </a:p>
        </p:txBody>
      </p:sp>
      <p:sp>
        <p:nvSpPr>
          <p:cNvPr id="59" name="文本占位符 7">
            <a:extLst>
              <a:ext uri="{FF2B5EF4-FFF2-40B4-BE49-F238E27FC236}">
                <a16:creationId xmlns="" xmlns:a16="http://schemas.microsoft.com/office/drawing/2014/main" id="{EE728293-3BC5-4224-A4F0-27996EC76EA2}"/>
              </a:ext>
            </a:extLst>
          </p:cNvPr>
          <p:cNvSpPr>
            <a:spLocks noGrp="1"/>
          </p:cNvSpPr>
          <p:nvPr>
            <p:ph type="body" sz="quarter" idx="37" hasCustomPrompt="1"/>
          </p:nvPr>
        </p:nvSpPr>
        <p:spPr>
          <a:xfrm>
            <a:off x="1019436" y="5703785"/>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Author/ID</a:t>
            </a:r>
          </a:p>
        </p:txBody>
      </p:sp>
      <p:sp>
        <p:nvSpPr>
          <p:cNvPr id="60" name="文本占位符 7">
            <a:extLst>
              <a:ext uri="{FF2B5EF4-FFF2-40B4-BE49-F238E27FC236}">
                <a16:creationId xmlns="" xmlns:a16="http://schemas.microsoft.com/office/drawing/2014/main" id="{84C5C924-BCE5-46C8-9041-30EDC3D85E52}"/>
              </a:ext>
            </a:extLst>
          </p:cNvPr>
          <p:cNvSpPr>
            <a:spLocks noGrp="1"/>
          </p:cNvSpPr>
          <p:nvPr>
            <p:ph type="body" sz="quarter" idx="38" hasCustomPrompt="1"/>
          </p:nvPr>
        </p:nvSpPr>
        <p:spPr>
          <a:xfrm>
            <a:off x="4091679" y="5703785"/>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2015.01.25</a:t>
            </a:r>
            <a:endParaRPr lang="zh-CN" altLang="en-US" dirty="0"/>
          </a:p>
        </p:txBody>
      </p:sp>
      <p:sp>
        <p:nvSpPr>
          <p:cNvPr id="61" name="文本占位符 7">
            <a:extLst>
              <a:ext uri="{FF2B5EF4-FFF2-40B4-BE49-F238E27FC236}">
                <a16:creationId xmlns="" xmlns:a16="http://schemas.microsoft.com/office/drawing/2014/main" id="{1DBD4C29-C885-4339-873D-B55FBD81DDFE}"/>
              </a:ext>
            </a:extLst>
          </p:cNvPr>
          <p:cNvSpPr>
            <a:spLocks noGrp="1"/>
          </p:cNvSpPr>
          <p:nvPr>
            <p:ph type="body" sz="quarter" idx="39" hasCustomPrompt="1"/>
          </p:nvPr>
        </p:nvSpPr>
        <p:spPr>
          <a:xfrm>
            <a:off x="6251836" y="5703785"/>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Reviewer/ID</a:t>
            </a:r>
          </a:p>
        </p:txBody>
      </p:sp>
      <p:sp>
        <p:nvSpPr>
          <p:cNvPr id="62" name="文本占位符 7">
            <a:extLst>
              <a:ext uri="{FF2B5EF4-FFF2-40B4-BE49-F238E27FC236}">
                <a16:creationId xmlns="" xmlns:a16="http://schemas.microsoft.com/office/drawing/2014/main" id="{6D84506C-645A-472E-A06C-3A65A7744312}"/>
              </a:ext>
            </a:extLst>
          </p:cNvPr>
          <p:cNvSpPr>
            <a:spLocks noGrp="1"/>
          </p:cNvSpPr>
          <p:nvPr>
            <p:ph type="body" sz="quarter" idx="40" hasCustomPrompt="1"/>
          </p:nvPr>
        </p:nvSpPr>
        <p:spPr>
          <a:xfrm>
            <a:off x="9180244" y="5703785"/>
            <a:ext cx="1993279"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en-US" altLang="zh-CN" dirty="0"/>
              <a:t>Type</a:t>
            </a:r>
            <a:endParaRPr lang="zh-CN" altLang="en-US" dirty="0"/>
          </a:p>
        </p:txBody>
      </p:sp>
    </p:spTree>
    <p:extLst>
      <p:ext uri="{BB962C8B-B14F-4D97-AF65-F5344CB8AC3E}">
        <p14:creationId xmlns:p14="http://schemas.microsoft.com/office/powerpoint/2010/main" val="281519664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3#前言">
    <p:bg>
      <p:bgPr>
        <a:solidFill>
          <a:srgbClr val="EBEBEB"/>
        </a:solidFill>
        <a:effectLst/>
      </p:bgPr>
    </p:bg>
    <p:spTree>
      <p:nvGrpSpPr>
        <p:cNvPr id="1" name=""/>
        <p:cNvGrpSpPr/>
        <p:nvPr/>
      </p:nvGrpSpPr>
      <p:grpSpPr>
        <a:xfrm>
          <a:off x="0" y="0"/>
          <a:ext cx="0" cy="0"/>
          <a:chOff x="0" y="0"/>
          <a:chExt cx="0" cy="0"/>
        </a:xfrm>
      </p:grpSpPr>
      <p:sp>
        <p:nvSpPr>
          <p:cNvPr id="15" name="文本占位符 6"/>
          <p:cNvSpPr>
            <a:spLocks noGrp="1"/>
          </p:cNvSpPr>
          <p:nvPr>
            <p:ph type="body" sz="quarter" idx="10" hasCustomPrompt="1"/>
          </p:nvPr>
        </p:nvSpPr>
        <p:spPr>
          <a:xfrm>
            <a:off x="1019174" y="1844675"/>
            <a:ext cx="10153651" cy="4082668"/>
          </a:xfrm>
          <a:prstGeom prst="rect">
            <a:avLst/>
          </a:prstGeom>
        </p:spPr>
        <p:txBody>
          <a:bodyPr/>
          <a:lstStyle>
            <a:lvl1pPr marL="302279" indent="-302279" algn="just" eaLnBrk="1" fontAlgn="ctr" hangingPunct="1">
              <a:buClrTx/>
              <a:buSzPct val="50000"/>
              <a:buFont typeface="Wingdings" panose="05000000000000000000" pitchFamily="2" charset="2"/>
              <a:buChar char="l"/>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marL="654938" indent="-251899" fontAlgn="ctr">
              <a:buClrTx/>
              <a:buSzPct val="50000"/>
              <a:buFont typeface="Wingdings" panose="05000000000000000000" pitchFamily="2" charset="2"/>
              <a:buChar char="p"/>
              <a:defRPr baseline="0">
                <a:solidFill>
                  <a:schemeClr val="tx1"/>
                </a:solidFill>
                <a:latin typeface="Huawei Sans" panose="020C0503030203020204" pitchFamily="34" charset="0"/>
                <a:ea typeface="方正兰亭黑简体" panose="02000000000000000000" pitchFamily="2" charset="-122"/>
              </a:defRPr>
            </a:lvl2pPr>
            <a:lvl3pPr marL="1003998" indent="-201519" fontAlgn="ctr">
              <a:buSzPct val="50000"/>
              <a:buFont typeface="Wingdings" panose="05000000000000000000" pitchFamily="2" charset="2"/>
              <a:buChar char="n"/>
              <a:defRPr lang="zh-CN" altLang="en-US" baseline="0" dirty="0" smtClean="0">
                <a:solidFill>
                  <a:schemeClr val="tx1"/>
                </a:solidFill>
                <a:latin typeface="Huawei Sans" panose="020C0503030203020204" pitchFamily="34" charset="0"/>
                <a:ea typeface="方正兰亭黑简体" panose="02000000000000000000" pitchFamily="2" charset="-122"/>
              </a:defRPr>
            </a:lvl3pPr>
            <a:lvl4pPr fontAlgn="ctr">
              <a:defRPr baseline="0">
                <a:latin typeface="Huawei Sans" panose="020C0503030203020204" pitchFamily="34" charset="0"/>
                <a:ea typeface="方正兰亭黑简体" panose="02000000000000000000" pitchFamily="2" charset="-122"/>
              </a:defRPr>
            </a:lvl4pPr>
            <a:lvl5pPr marL="1802879" indent="-201519" fontAlgn="ctr">
              <a:buClrTx/>
              <a:buFont typeface="Huawei Sans" panose="020C0503030203020204" pitchFamily="34" charset="0"/>
              <a:buChar char="~"/>
              <a:defRPr baseline="0">
                <a:latin typeface="Huawei Sans" panose="020C0503030203020204" pitchFamily="34" charset="0"/>
                <a:ea typeface="方正兰亭黑简体" panose="02000000000000000000" pitchFamily="2" charset="-122"/>
              </a:defRPr>
            </a:lvl5pPr>
          </a:lstStyle>
          <a:p>
            <a:pPr eaLnBrk="1" hangingPunct="1"/>
            <a:r>
              <a:rPr lang="en-US" altLang="zh-CN" dirty="0" smtClean="0"/>
              <a:t>The chapter describes ...</a:t>
            </a:r>
            <a:endParaRPr lang="zh-CN" altLang="en-US" dirty="0" smtClean="0"/>
          </a:p>
          <a:p>
            <a:pPr lvl="1"/>
            <a:r>
              <a:rPr lang="zh-CN" altLang="en-US" dirty="0" smtClean="0"/>
              <a:t>第二级</a:t>
            </a:r>
            <a:endParaRPr lang="zh-CN" altLang="en-US" dirty="0"/>
          </a:p>
          <a:p>
            <a:pPr lvl="2"/>
            <a:r>
              <a:rPr lang="zh-CN" altLang="en-US" dirty="0"/>
              <a:t>第三级</a:t>
            </a:r>
          </a:p>
          <a:p>
            <a:pPr lvl="3"/>
            <a:r>
              <a:rPr lang="zh-CN" altLang="en-US" dirty="0"/>
              <a:t>第四级</a:t>
            </a:r>
          </a:p>
          <a:p>
            <a:pPr lvl="4"/>
            <a:r>
              <a:rPr lang="zh-CN" altLang="en-US" dirty="0"/>
              <a:t>第五级</a:t>
            </a:r>
          </a:p>
          <a:p>
            <a:pPr eaLnBrk="1" hangingPunct="1"/>
            <a:endParaRPr lang="en-US" altLang="zh-CN"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2160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27" name="文本框 16">
            <a:extLst>
              <a:ext uri="{FF2B5EF4-FFF2-40B4-BE49-F238E27FC236}">
                <a16:creationId xmlns:a16="http://schemas.microsoft.com/office/drawing/2014/main" xmlns="" id="{568EC886-2612-1F43-AB51-21A76A078357}"/>
              </a:ext>
            </a:extLst>
          </p:cNvPr>
          <p:cNvSpPr txBox="1"/>
          <p:nvPr userDrawn="1"/>
        </p:nvSpPr>
        <p:spPr>
          <a:xfrm>
            <a:off x="918916" y="630373"/>
            <a:ext cx="2398413" cy="707886"/>
          </a:xfrm>
          <a:prstGeom prst="rect">
            <a:avLst/>
          </a:prstGeom>
          <a:noFill/>
        </p:spPr>
        <p:txBody>
          <a:bodyPr wrap="none" rtlCol="0">
            <a:spAutoFit/>
          </a:bodyPr>
          <a:lstStyle/>
          <a:p>
            <a:pPr marL="0" marR="0" lvl="0" indent="0" algn="l" defTabSz="914478" rtl="0" eaLnBrk="1" fontAlgn="auto" latinLnBrk="0" hangingPunct="1">
              <a:lnSpc>
                <a:spcPct val="100000"/>
              </a:lnSpc>
              <a:spcBef>
                <a:spcPts val="0"/>
              </a:spcBef>
              <a:spcAft>
                <a:spcPts val="0"/>
              </a:spcAft>
              <a:buClrTx/>
              <a:buSzTx/>
              <a:buFontTx/>
              <a:buNone/>
              <a:tabLst/>
              <a:defRPr/>
            </a:pPr>
            <a:r>
              <a:rPr lang="en-US" altLang="zh-CN" sz="4000" b="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Foreword</a:t>
            </a:r>
            <a:endParaRPr lang="zh-CN" altLang="en-US" sz="4000" b="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96353253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p15:clr>
            <a:srgbClr val="FBAE40"/>
          </p15:clr>
        </p15:guide>
        <p15:guide id="2" pos="7038">
          <p15:clr>
            <a:srgbClr val="FBAE40"/>
          </p15:clr>
        </p15:guide>
        <p15:guide id="3" orient="horz" pos="116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4#目标">
    <p:bg>
      <p:bgPr>
        <a:solidFill>
          <a:srgbClr val="EBEBEB"/>
        </a:solidFill>
        <a:effectLst/>
      </p:bgPr>
    </p:bg>
    <p:spTree>
      <p:nvGrpSpPr>
        <p:cNvPr id="1" name=""/>
        <p:cNvGrpSpPr/>
        <p:nvPr/>
      </p:nvGrpSpPr>
      <p:grpSpPr>
        <a:xfrm>
          <a:off x="0" y="0"/>
          <a:ext cx="0" cy="0"/>
          <a:chOff x="0" y="0"/>
          <a:chExt cx="0" cy="0"/>
        </a:xfrm>
      </p:grpSpPr>
      <p:sp>
        <p:nvSpPr>
          <p:cNvPr id="15" name="文本占位符 6"/>
          <p:cNvSpPr>
            <a:spLocks noGrp="1"/>
          </p:cNvSpPr>
          <p:nvPr>
            <p:ph type="body" sz="quarter" idx="10" hasCustomPrompt="1"/>
          </p:nvPr>
        </p:nvSpPr>
        <p:spPr>
          <a:xfrm>
            <a:off x="1019174" y="1844675"/>
            <a:ext cx="10153651" cy="4082668"/>
          </a:xfrm>
          <a:prstGeom prst="rect">
            <a:avLst/>
          </a:prstGeom>
        </p:spPr>
        <p:txBody>
          <a:bodyPr/>
          <a:lstStyle>
            <a:lvl1pPr marL="0" marR="0" indent="0" algn="just" defTabSz="914034" rtl="0" eaLnBrk="1" fontAlgn="ctr" latinLnBrk="0" hangingPunct="1">
              <a:lnSpc>
                <a:spcPct val="140000"/>
              </a:lnSpc>
              <a:spcBef>
                <a:spcPts val="792"/>
              </a:spcBef>
              <a:spcAft>
                <a:spcPts val="0"/>
              </a:spcAft>
              <a:buClrTx/>
              <a:buSzPct val="50000"/>
              <a:buFont typeface="Wingdings" panose="05000000000000000000" pitchFamily="2" charset="2"/>
              <a:buNone/>
              <a:tabLst/>
              <a:defRPr kumimoji="0" lang="en-US" altLang="zh-CN" sz="2200" b="0" i="0" u="none" strike="noStrike" kern="0" cap="none" spc="0" normalizeH="0" baseline="0" noProof="0" smtClean="0">
                <a:ln>
                  <a:noFill/>
                </a:ln>
                <a:solidFill>
                  <a:srgbClr val="000000"/>
                </a:solidFill>
                <a:effectLst/>
                <a:uLnTx/>
                <a:uFillTx/>
              </a:defRPr>
            </a:lvl1pPr>
            <a:lvl2pPr marL="654938" indent="-251899" fontAlgn="ctr">
              <a:buClrTx/>
              <a:buSzPct val="50000"/>
              <a:buFont typeface="Wingdings" panose="05000000000000000000" pitchFamily="2" charset="2"/>
              <a:buChar char="p"/>
              <a:defRPr baseline="0">
                <a:solidFill>
                  <a:schemeClr val="tx1"/>
                </a:solidFill>
                <a:latin typeface="Huawei Sans" panose="020C0503030203020204" pitchFamily="34" charset="0"/>
                <a:ea typeface="方正兰亭黑简体" panose="02000000000000000000" pitchFamily="2" charset="-122"/>
              </a:defRPr>
            </a:lvl2pPr>
            <a:lvl3pPr marL="1003998" indent="-201519" fontAlgn="ctr">
              <a:buSzPct val="50000"/>
              <a:buFont typeface="Wingdings" panose="05000000000000000000" pitchFamily="2" charset="2"/>
              <a:buChar char="n"/>
              <a:defRPr lang="zh-CN" altLang="en-US" baseline="0" dirty="0" smtClean="0">
                <a:solidFill>
                  <a:schemeClr val="tx1"/>
                </a:solidFill>
                <a:latin typeface="Huawei Sans" panose="020C0503030203020204" pitchFamily="34" charset="0"/>
                <a:ea typeface="方正兰亭黑简体" panose="02000000000000000000" pitchFamily="2" charset="-122"/>
              </a:defRPr>
            </a:lvl3pPr>
            <a:lvl4pPr fontAlgn="ctr">
              <a:defRPr baseline="0">
                <a:latin typeface="Huawei Sans" panose="020C0503030203020204" pitchFamily="34" charset="0"/>
                <a:ea typeface="方正兰亭黑简体" panose="02000000000000000000" pitchFamily="2" charset="-122"/>
              </a:defRPr>
            </a:lvl4pPr>
            <a:lvl5pPr marL="1802879" indent="-201519" fontAlgn="ctr">
              <a:buClrTx/>
              <a:buFont typeface="Huawei Sans" panose="020C0503030203020204" pitchFamily="34" charset="0"/>
              <a:buChar char="~"/>
              <a:defRPr baseline="0">
                <a:latin typeface="Huawei Sans" panose="020C0503030203020204" pitchFamily="34" charset="0"/>
                <a:ea typeface="方正兰亭黑简体" panose="02000000000000000000" pitchFamily="2" charset="-122"/>
              </a:defRPr>
            </a:lvl5pPr>
          </a:lstStyle>
          <a:p>
            <a:pPr marL="302279" marR="0" lvl="0" indent="-302279" algn="just" defTabSz="914034" rtl="0" eaLnBrk="1" fontAlgn="ctr" latinLnBrk="0" hangingPunct="1">
              <a:lnSpc>
                <a:spcPct val="140000"/>
              </a:lnSpc>
              <a:spcBef>
                <a:spcPts val="792"/>
              </a:spcBef>
              <a:spcAft>
                <a:spcPts val="0"/>
              </a:spcAft>
              <a:buClrTx/>
              <a:buSzPct val="50000"/>
              <a:buFont typeface="Wingdings" panose="05000000000000000000" pitchFamily="2" charset="2"/>
              <a:buChar char="l"/>
              <a:tabLst/>
              <a:defRPr/>
            </a:pPr>
            <a:r>
              <a:rPr kumimoji="0" lang="en-US" altLang="zh-CN" sz="2200" b="0" i="0" u="none" strike="noStrike" kern="0" cap="none" spc="0" normalizeH="0" baseline="0" noProof="0" dirty="0" smtClean="0">
                <a:ln>
                  <a:noFill/>
                </a:ln>
                <a:solidFill>
                  <a:srgbClr val="000000"/>
                </a:solidFill>
                <a:effectLst/>
                <a:uLnTx/>
                <a:uFillTx/>
                <a:latin typeface="+mn-lt"/>
                <a:ea typeface="+mn-ea"/>
                <a:cs typeface="+mn-cs"/>
              </a:rPr>
              <a:t>On completion of this course, you will be able to:</a:t>
            </a:r>
            <a:endParaRPr lang="en-US" altLang="zh-CN" dirty="0" smtClean="0"/>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a:p>
            <a:pPr eaLnBrk="1" hangingPunct="1"/>
            <a:endParaRPr lang="en-US" altLang="zh-CN"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2340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27" name="文本框 16">
            <a:extLst>
              <a:ext uri="{FF2B5EF4-FFF2-40B4-BE49-F238E27FC236}">
                <a16:creationId xmlns:a16="http://schemas.microsoft.com/office/drawing/2014/main" xmlns="" id="{568EC886-2612-1F43-AB51-21A76A078357}"/>
              </a:ext>
            </a:extLst>
          </p:cNvPr>
          <p:cNvSpPr txBox="1"/>
          <p:nvPr userDrawn="1"/>
        </p:nvSpPr>
        <p:spPr>
          <a:xfrm>
            <a:off x="918916" y="630373"/>
            <a:ext cx="2576346" cy="707886"/>
          </a:xfrm>
          <a:prstGeom prst="rect">
            <a:avLst/>
          </a:prstGeom>
          <a:noFill/>
        </p:spPr>
        <p:txBody>
          <a:bodyPr wrap="none" rtlCol="0">
            <a:spAutoFit/>
          </a:bodyPr>
          <a:lstStyle/>
          <a:p>
            <a:pPr lvl="0" fontAlgn="ctr"/>
            <a:r>
              <a:rPr lang="en-US" altLang="zh-CN" sz="400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Objectives</a:t>
            </a:r>
            <a:endParaRPr lang="en-US" altLang="zh-CN" sz="400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14200327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p15:clr>
            <a:srgbClr val="FBAE40"/>
          </p15:clr>
        </p15:guide>
        <p15:guide id="2" pos="7038">
          <p15:clr>
            <a:srgbClr val="FBAE40"/>
          </p15:clr>
        </p15:guide>
        <p15:guide id="3" orient="horz" pos="116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5#目录">
    <p:bg>
      <p:bgPr>
        <a:solidFill>
          <a:srgbClr val="EBEBEB"/>
        </a:solidFill>
        <a:effectLst/>
      </p:bgPr>
    </p:bg>
    <p:spTree>
      <p:nvGrpSpPr>
        <p:cNvPr id="1" name=""/>
        <p:cNvGrpSpPr/>
        <p:nvPr/>
      </p:nvGrpSpPr>
      <p:grpSpPr>
        <a:xfrm>
          <a:off x="0" y="0"/>
          <a:ext cx="0" cy="0"/>
          <a:chOff x="0" y="0"/>
          <a:chExt cx="0" cy="0"/>
        </a:xfrm>
      </p:grpSpPr>
      <p:sp>
        <p:nvSpPr>
          <p:cNvPr id="29" name="文本占位符 6"/>
          <p:cNvSpPr>
            <a:spLocks noGrp="1"/>
          </p:cNvSpPr>
          <p:nvPr>
            <p:ph type="body" sz="quarter" idx="10" hasCustomPrompt="1"/>
          </p:nvPr>
        </p:nvSpPr>
        <p:spPr>
          <a:xfrm>
            <a:off x="1019175" y="1844675"/>
            <a:ext cx="10153650" cy="4068811"/>
          </a:xfrm>
          <a:prstGeom prst="rect">
            <a:avLst/>
          </a:prstGeom>
        </p:spPr>
        <p:txBody>
          <a:bodyPr/>
          <a:lstStyle>
            <a:lvl1pPr marL="457017" marR="0" indent="-457017" algn="just" defTabSz="801367" rtl="0" eaLnBrk="1" fontAlgn="ctr" latinLnBrk="0" hangingPunct="1">
              <a:lnSpc>
                <a:spcPct val="140000"/>
              </a:lnSpc>
              <a:spcBef>
                <a:spcPct val="30000"/>
              </a:spcBef>
              <a:spcAft>
                <a:spcPct val="0"/>
              </a:spcAft>
              <a:buClrTx/>
              <a:buSzPct val="100000"/>
              <a:buFont typeface="+mj-lt"/>
              <a:buAutoNum type="arabicPeriod"/>
              <a:tabLst/>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fontAlgn="ctr">
              <a:buClrTx/>
              <a:buSzPct val="100000"/>
              <a:buFont typeface="Huawei Sans" panose="020C0503030203020204" pitchFamily="34" charset="0"/>
              <a:buChar char="▫"/>
              <a:defRPr baseline="0">
                <a:latin typeface="Huawei Sans" panose="020C0503030203020204" pitchFamily="34" charset="0"/>
                <a:ea typeface="方正兰亭黑简体" panose="02000000000000000000" pitchFamily="2" charset="-122"/>
              </a:defRPr>
            </a:lvl2pPr>
            <a:lvl3pPr>
              <a:defRPr/>
            </a:lvl3pPr>
            <a:lvl5pPr>
              <a:buNone/>
              <a:defRPr/>
            </a:lvl5pPr>
          </a:lstStyle>
          <a:p>
            <a:pPr marL="457200" indent="-457200">
              <a:buSzPct val="100000"/>
              <a:buFont typeface="+mj-lt"/>
              <a:buAutoNum type="arabicPeriod"/>
            </a:pPr>
            <a:r>
              <a:rPr lang="zh-CN" altLang="en-US" dirty="0"/>
              <a:t>一级目录一</a:t>
            </a:r>
            <a:endParaRPr lang="en-US" altLang="zh-CN" dirty="0"/>
          </a:p>
          <a:p>
            <a:pPr marL="653788" lvl="1" indent="-457017">
              <a:buSzPct val="100000"/>
              <a:buFont typeface="+mj-lt"/>
              <a:buAutoNum type="arabicPeriod"/>
            </a:pPr>
            <a:endParaRPr lang="en-US" altLang="zh-CN" dirty="0"/>
          </a:p>
          <a:p>
            <a:pPr marL="457200" indent="-457200">
              <a:buSzPct val="100000"/>
              <a:buFont typeface="+mj-lt"/>
              <a:buAutoNum type="arabicPeriod"/>
            </a:pPr>
            <a:r>
              <a:rPr lang="zh-CN" altLang="en-US" dirty="0"/>
              <a:t>一级目录二</a:t>
            </a:r>
            <a:endParaRPr lang="en-US" altLang="zh-CN" dirty="0"/>
          </a:p>
          <a:p>
            <a:pPr marL="457200" indent="-457200">
              <a:buSzPct val="100000"/>
              <a:buFont typeface="+mj-lt"/>
              <a:buAutoNum type="arabicPeriod"/>
            </a:pPr>
            <a:r>
              <a:rPr lang="zh-CN" altLang="en-US" dirty="0"/>
              <a:t>一级目录三</a:t>
            </a:r>
            <a:endParaRPr lang="en-US" altLang="zh-CN" dirty="0"/>
          </a:p>
          <a:p>
            <a:pPr marL="457200" indent="-457200">
              <a:buSzPct val="100000"/>
              <a:buFont typeface="+mj-lt"/>
              <a:buAutoNum type="arabicPeriod"/>
            </a:pPr>
            <a:r>
              <a:rPr lang="zh-CN" altLang="en-US" dirty="0"/>
              <a:t>一级目录四</a:t>
            </a:r>
            <a:endParaRPr lang="en-US" altLang="zh-CN" dirty="0"/>
          </a:p>
          <a:p>
            <a:endParaRPr lang="zh-CN" altLang="en-US" dirty="0"/>
          </a:p>
        </p:txBody>
      </p:sp>
      <p:cxnSp>
        <p:nvCxnSpPr>
          <p:cNvPr id="28"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2016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30" name="文本框 16">
            <a:extLst>
              <a:ext uri="{FF2B5EF4-FFF2-40B4-BE49-F238E27FC236}">
                <a16:creationId xmlns:a16="http://schemas.microsoft.com/office/drawing/2014/main" xmlns="" id="{568EC886-2612-1F43-AB51-21A76A078357}"/>
              </a:ext>
            </a:extLst>
          </p:cNvPr>
          <p:cNvSpPr txBox="1"/>
          <p:nvPr userDrawn="1"/>
        </p:nvSpPr>
        <p:spPr>
          <a:xfrm>
            <a:off x="918916" y="630373"/>
            <a:ext cx="2252540" cy="707886"/>
          </a:xfrm>
          <a:prstGeom prst="rect">
            <a:avLst/>
          </a:prstGeom>
          <a:noFill/>
        </p:spPr>
        <p:txBody>
          <a:bodyPr wrap="none" rtlCol="0">
            <a:spAutoFit/>
          </a:bodyPr>
          <a:lstStyle>
            <a:defPPr>
              <a:defRPr lang="en-US"/>
            </a:defPPr>
            <a:lvl1pPr defTabSz="1001223" eaLnBrk="0" fontAlgn="ctr" hangingPunct="0">
              <a:defRPr sz="3640" b="0" baseline="0">
                <a:solidFill>
                  <a:schemeClr val="tx1">
                    <a:lumMod val="75000"/>
                    <a:lumOff val="25000"/>
                  </a:schemeClr>
                </a:solidFill>
                <a:latin typeface="Huawei Sans" panose="020C0503030203020204" pitchFamily="34" charset="0"/>
                <a:ea typeface="方正兰亭黑简体" panose="02000000000000000000" pitchFamily="2" charset="-122"/>
                <a:cs typeface="Huawei Sans" panose="020C0503030203020204" pitchFamily="34" charset="0"/>
              </a:defRPr>
            </a:lvl1pPr>
          </a:lstStyle>
          <a:p>
            <a:pPr algn="l" defTabSz="1001624" eaLnBrk="0" fontAlgn="ctr" hangingPunct="0"/>
            <a:r>
              <a:rPr lang="en-US" altLang="zh-CN" sz="4000" b="0" kern="12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Contents</a:t>
            </a:r>
            <a:endParaRPr lang="en-US" altLang="zh-CN" sz="4000" b="0" kern="12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92727064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p15:clr>
            <a:srgbClr val="FBAE40"/>
          </p15:clr>
        </p15:guide>
        <p15:guide id="2" pos="7038">
          <p15:clr>
            <a:srgbClr val="FBAE40"/>
          </p15:clr>
        </p15:guide>
        <p15:guide id="3" orient="horz" pos="116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6#本节概述和学习目标(可选)">
    <p:bg>
      <p:bgPr>
        <a:solidFill>
          <a:srgbClr val="EBEBEB"/>
        </a:solidFill>
        <a:effectLst/>
      </p:bgPr>
    </p:bg>
    <p:spTree>
      <p:nvGrpSpPr>
        <p:cNvPr id="1" name=""/>
        <p:cNvGrpSpPr/>
        <p:nvPr/>
      </p:nvGrpSpPr>
      <p:grpSpPr>
        <a:xfrm>
          <a:off x="0" y="0"/>
          <a:ext cx="0" cy="0"/>
          <a:chOff x="0" y="0"/>
          <a:chExt cx="0" cy="0"/>
        </a:xfrm>
      </p:grpSpPr>
      <p:sp>
        <p:nvSpPr>
          <p:cNvPr id="15" name="文本占位符 6"/>
          <p:cNvSpPr>
            <a:spLocks noGrp="1"/>
          </p:cNvSpPr>
          <p:nvPr>
            <p:ph type="body" sz="quarter" idx="10"/>
          </p:nvPr>
        </p:nvSpPr>
        <p:spPr>
          <a:xfrm>
            <a:off x="1019174" y="1844675"/>
            <a:ext cx="10153651" cy="4082668"/>
          </a:xfrm>
          <a:prstGeom prst="rect">
            <a:avLst/>
          </a:prstGeom>
        </p:spPr>
        <p:txBody>
          <a:bodyPr/>
          <a:lstStyle>
            <a:lvl1pPr marL="302279" indent="-302279" algn="just" fontAlgn="ctr">
              <a:buClrTx/>
              <a:buSzPct val="50000"/>
              <a:buFont typeface="Wingdings" panose="05000000000000000000" pitchFamily="2" charset="2"/>
              <a:buChar char="l"/>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marL="654938" indent="-251899" fontAlgn="ctr">
              <a:buClrTx/>
              <a:buSzPct val="50000"/>
              <a:buFont typeface="Wingdings" panose="05000000000000000000" pitchFamily="2" charset="2"/>
              <a:buChar char="p"/>
              <a:defRPr baseline="0">
                <a:solidFill>
                  <a:schemeClr val="tx1"/>
                </a:solidFill>
                <a:latin typeface="Huawei Sans" panose="020C0503030203020204" pitchFamily="34" charset="0"/>
                <a:ea typeface="方正兰亭黑简体" panose="02000000000000000000" pitchFamily="2" charset="-122"/>
              </a:defRPr>
            </a:lvl2pPr>
            <a:lvl3pPr marL="1003998" indent="-201519" fontAlgn="ctr">
              <a:buSzPct val="50000"/>
              <a:buFont typeface="Wingdings" panose="05000000000000000000" pitchFamily="2" charset="2"/>
              <a:buChar char="n"/>
              <a:defRPr lang="zh-CN" altLang="en-US" baseline="0" dirty="0" smtClean="0">
                <a:solidFill>
                  <a:schemeClr val="tx1"/>
                </a:solidFill>
                <a:latin typeface="Huawei Sans" panose="020C0503030203020204" pitchFamily="34" charset="0"/>
                <a:ea typeface="方正兰亭黑简体" panose="02000000000000000000" pitchFamily="2" charset="-122"/>
              </a:defRPr>
            </a:lvl3pPr>
            <a:lvl4pPr fontAlgn="ctr">
              <a:defRPr baseline="0">
                <a:latin typeface="Huawei Sans" panose="020C0503030203020204" pitchFamily="34" charset="0"/>
                <a:ea typeface="方正兰亭黑简体" panose="02000000000000000000" pitchFamily="2" charset="-122"/>
              </a:defRPr>
            </a:lvl4pPr>
            <a:lvl5pPr marL="1802879" indent="-201519" fontAlgn="ctr">
              <a:buClrTx/>
              <a:buFont typeface="Huawei Sans" panose="020C0503030203020204" pitchFamily="34" charset="0"/>
              <a:buChar char="~"/>
              <a:defRPr baseline="0">
                <a:latin typeface="Huawei Sans" panose="020C0503030203020204" pitchFamily="34" charset="0"/>
                <a:ea typeface="方正兰亭黑简体" panose="02000000000000000000" pitchFamily="2"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a:p>
            <a:pPr eaLnBrk="1" hangingPunct="1"/>
            <a:endParaRPr lang="en-US" altLang="zh-CN"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5688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27" name="文本框 16">
            <a:extLst>
              <a:ext uri="{FF2B5EF4-FFF2-40B4-BE49-F238E27FC236}">
                <a16:creationId xmlns:a16="http://schemas.microsoft.com/office/drawing/2014/main" xmlns="" id="{568EC886-2612-1F43-AB51-21A76A078357}"/>
              </a:ext>
            </a:extLst>
          </p:cNvPr>
          <p:cNvSpPr txBox="1"/>
          <p:nvPr userDrawn="1"/>
        </p:nvSpPr>
        <p:spPr>
          <a:xfrm>
            <a:off x="918916" y="630373"/>
            <a:ext cx="5950668" cy="707886"/>
          </a:xfrm>
          <a:prstGeom prst="rect">
            <a:avLst/>
          </a:prstGeom>
          <a:noFill/>
        </p:spPr>
        <p:txBody>
          <a:bodyPr wrap="none" rtlCol="0">
            <a:spAutoFit/>
          </a:bodyPr>
          <a:lstStyle/>
          <a:p>
            <a:pPr lvl="0" fontAlgn="ctr"/>
            <a:r>
              <a:rPr lang="en-US" altLang="zh-CN" sz="40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Overview and Objectives</a:t>
            </a:r>
            <a:endParaRPr lang="en-US" altLang="zh-CN" sz="40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76088201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p15:clr>
            <a:srgbClr val="FBAE40"/>
          </p15:clr>
        </p15:guide>
        <p15:guide id="2" pos="7038">
          <p15:clr>
            <a:srgbClr val="FBAE40"/>
          </p15:clr>
        </p15:guide>
        <p15:guide id="3" orient="horz" pos="116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10#思考题">
    <p:spTree>
      <p:nvGrpSpPr>
        <p:cNvPr id="1" name=""/>
        <p:cNvGrpSpPr/>
        <p:nvPr/>
      </p:nvGrpSpPr>
      <p:grpSpPr>
        <a:xfrm>
          <a:off x="0" y="0"/>
          <a:ext cx="0" cy="0"/>
          <a:chOff x="0" y="0"/>
          <a:chExt cx="0" cy="0"/>
        </a:xfrm>
      </p:grpSpPr>
      <p:sp>
        <p:nvSpPr>
          <p:cNvPr id="4" name="文本占位符 6"/>
          <p:cNvSpPr>
            <a:spLocks noGrp="1"/>
          </p:cNvSpPr>
          <p:nvPr>
            <p:ph type="body" sz="quarter" idx="10" hasCustomPrompt="1"/>
          </p:nvPr>
        </p:nvSpPr>
        <p:spPr>
          <a:xfrm>
            <a:off x="1019176" y="1844675"/>
            <a:ext cx="10153650" cy="4068812"/>
          </a:xfrm>
          <a:prstGeom prst="rect">
            <a:avLst/>
          </a:prstGeom>
        </p:spPr>
        <p:txBody>
          <a:bodyPr/>
          <a:lstStyle>
            <a:lvl1pPr marL="457200" marR="0" indent="-457200" algn="just" defTabSz="801688" rtl="0" eaLnBrk="1" fontAlgn="ctr" latinLnBrk="0" hangingPunct="1">
              <a:lnSpc>
                <a:spcPct val="140000"/>
              </a:lnSpc>
              <a:spcBef>
                <a:spcPct val="30000"/>
              </a:spcBef>
              <a:spcAft>
                <a:spcPct val="0"/>
              </a:spcAft>
              <a:buClr>
                <a:schemeClr val="tx1"/>
              </a:buClr>
              <a:buSzPct val="100000"/>
              <a:buFont typeface="+mj-lt"/>
              <a:buAutoNum type="arabicPeriod"/>
              <a:tabLst/>
              <a:defRPr sz="2000" baseline="0">
                <a:latin typeface="Huawei Sans" panose="020C0503030203020204" pitchFamily="34" charset="0"/>
                <a:ea typeface="方正兰亭黑简体" panose="02000000000000000000" pitchFamily="2" charset="-122"/>
                <a:cs typeface="Huawei Sans" panose="020C0503030203020204" pitchFamily="34" charset="0"/>
              </a:defRPr>
            </a:lvl1pPr>
            <a:lvl2pPr marL="744537" indent="-342900" algn="just" fontAlgn="ctr">
              <a:buSzPct val="100000"/>
              <a:buFont typeface="+mj-lt"/>
              <a:buAutoNum type="alphaUcPeriod"/>
              <a:defRPr sz="1800" baseline="0">
                <a:latin typeface="Huawei Sans" panose="020C0503030203020204" pitchFamily="34" charset="0"/>
              </a:defRPr>
            </a:lvl2pPr>
            <a:lvl3pPr>
              <a:defRPr/>
            </a:lvl3pPr>
            <a:lvl5pPr>
              <a:buNone/>
              <a:defRPr/>
            </a:lvl5pPr>
          </a:lstStyle>
          <a:p>
            <a:pPr marL="457200" marR="0" lvl="0" indent="-457200" algn="just" defTabSz="801688">
              <a:spcBef>
                <a:spcPct val="30000"/>
              </a:spcBef>
              <a:spcAft>
                <a:spcPct val="0"/>
              </a:spcAft>
              <a:buClr>
                <a:schemeClr val="tx1"/>
              </a:buClr>
              <a:buSzPct val="100000"/>
              <a:buFont typeface="+mj-lt"/>
              <a:buAutoNum type="arabicPeriod"/>
              <a:tabLst/>
            </a:pPr>
            <a:r>
              <a:rPr lang="en-US" altLang="zh-CN" dirty="0" smtClean="0"/>
              <a:t>Question description.</a:t>
            </a:r>
          </a:p>
          <a:p>
            <a:pPr lvl="1"/>
            <a:endParaRPr lang="en-US" altLang="zh-CN" dirty="0" smtClean="0"/>
          </a:p>
        </p:txBody>
      </p:sp>
      <p:cxnSp>
        <p:nvCxnSpPr>
          <p:cNvPr id="5"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1044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6" name="文本框 16">
            <a:extLst>
              <a:ext uri="{FF2B5EF4-FFF2-40B4-BE49-F238E27FC236}">
                <a16:creationId xmlns:a16="http://schemas.microsoft.com/office/drawing/2014/main" xmlns="" id="{568EC886-2612-1F43-AB51-21A76A078357}"/>
              </a:ext>
            </a:extLst>
          </p:cNvPr>
          <p:cNvSpPr txBox="1"/>
          <p:nvPr userDrawn="1"/>
        </p:nvSpPr>
        <p:spPr>
          <a:xfrm>
            <a:off x="918916" y="630373"/>
            <a:ext cx="1258678" cy="707886"/>
          </a:xfrm>
          <a:prstGeom prst="rect">
            <a:avLst/>
          </a:prstGeom>
          <a:noFill/>
        </p:spPr>
        <p:txBody>
          <a:bodyPr wrap="none" rtlCol="0">
            <a:spAutoFit/>
          </a:bodyPr>
          <a:lstStyle/>
          <a:p>
            <a:pPr lvl="0" fontAlgn="ctr"/>
            <a:r>
              <a:rPr lang="en-US" altLang="zh-CN" sz="40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Quiz</a:t>
            </a:r>
            <a:endParaRPr lang="en-US" altLang="zh-CN" sz="40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07444392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1#本节小结（可选）">
    <p:spTree>
      <p:nvGrpSpPr>
        <p:cNvPr id="1" name=""/>
        <p:cNvGrpSpPr/>
        <p:nvPr/>
      </p:nvGrpSpPr>
      <p:grpSpPr>
        <a:xfrm>
          <a:off x="0" y="0"/>
          <a:ext cx="0" cy="0"/>
          <a:chOff x="0" y="0"/>
          <a:chExt cx="0" cy="0"/>
        </a:xfrm>
      </p:grpSpPr>
      <p:sp>
        <p:nvSpPr>
          <p:cNvPr id="10" name="内容占位符 6"/>
          <p:cNvSpPr>
            <a:spLocks noGrp="1"/>
          </p:cNvSpPr>
          <p:nvPr>
            <p:ph sz="quarter" idx="10" hasCustomPrompt="1"/>
          </p:nvPr>
        </p:nvSpPr>
        <p:spPr>
          <a:xfrm>
            <a:off x="1019175" y="1844675"/>
            <a:ext cx="10153650" cy="4082880"/>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2pPr>
            <a:lvl3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3pPr>
            <a:lvl4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4pPr>
            <a:lvl5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5pPr>
          </a:lstStyle>
          <a:p>
            <a:r>
              <a:rPr lang="en-US" altLang="zh-CN" dirty="0" smtClean="0"/>
              <a:t>Click here to edit summary</a:t>
            </a:r>
            <a:endParaRPr lang="zh-CN" altLang="en-US" dirty="0" smtClean="0"/>
          </a:p>
          <a:p>
            <a:pPr lvl="1"/>
            <a:r>
              <a:rPr lang="zh-CN" altLang="en-US" dirty="0" smtClean="0"/>
              <a:t>第二</a:t>
            </a:r>
            <a:r>
              <a:rPr lang="zh-CN" altLang="en-US" dirty="0"/>
              <a:t>级</a:t>
            </a:r>
          </a:p>
          <a:p>
            <a:pPr lvl="2"/>
            <a:r>
              <a:rPr lang="zh-CN" altLang="en-US" dirty="0"/>
              <a:t>第三级</a:t>
            </a:r>
          </a:p>
          <a:p>
            <a:pPr lvl="3"/>
            <a:r>
              <a:rPr lang="zh-CN" altLang="en-US" dirty="0"/>
              <a:t>第四级</a:t>
            </a:r>
          </a:p>
          <a:p>
            <a:pPr lvl="4"/>
            <a:r>
              <a:rPr lang="zh-CN" altLang="en-US" dirty="0"/>
              <a:t>第五级</a:t>
            </a:r>
          </a:p>
        </p:txBody>
      </p:sp>
      <p:cxnSp>
        <p:nvCxnSpPr>
          <p:cNvPr id="11"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4032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2" name="文本框 16">
            <a:extLst>
              <a:ext uri="{FF2B5EF4-FFF2-40B4-BE49-F238E27FC236}">
                <a16:creationId xmlns:a16="http://schemas.microsoft.com/office/drawing/2014/main" xmlns="" id="{568EC886-2612-1F43-AB51-21A76A078357}"/>
              </a:ext>
            </a:extLst>
          </p:cNvPr>
          <p:cNvSpPr txBox="1"/>
          <p:nvPr userDrawn="1"/>
        </p:nvSpPr>
        <p:spPr>
          <a:xfrm>
            <a:off x="918916" y="630373"/>
            <a:ext cx="4265911" cy="707886"/>
          </a:xfrm>
          <a:prstGeom prst="rect">
            <a:avLst/>
          </a:prstGeom>
          <a:noFill/>
        </p:spPr>
        <p:txBody>
          <a:bodyPr wrap="none" rtlCol="0">
            <a:spAutoFit/>
          </a:bodyPr>
          <a:lstStyle/>
          <a:p>
            <a:pPr lvl="0" fontAlgn="ctr"/>
            <a:r>
              <a:rPr lang="en-US" altLang="zh-CN" sz="40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Section Summary</a:t>
            </a:r>
            <a:endParaRPr lang="en-US" altLang="zh-CN" sz="40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26455942"/>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12#本章总结">
    <p:spTree>
      <p:nvGrpSpPr>
        <p:cNvPr id="1" name=""/>
        <p:cNvGrpSpPr/>
        <p:nvPr/>
      </p:nvGrpSpPr>
      <p:grpSpPr>
        <a:xfrm>
          <a:off x="0" y="0"/>
          <a:ext cx="0" cy="0"/>
          <a:chOff x="0" y="0"/>
          <a:chExt cx="0" cy="0"/>
        </a:xfrm>
      </p:grpSpPr>
      <p:sp>
        <p:nvSpPr>
          <p:cNvPr id="10" name="内容占位符 6"/>
          <p:cNvSpPr>
            <a:spLocks noGrp="1"/>
          </p:cNvSpPr>
          <p:nvPr>
            <p:ph sz="quarter" idx="10" hasCustomPrompt="1"/>
          </p:nvPr>
        </p:nvSpPr>
        <p:spPr>
          <a:xfrm>
            <a:off x="1019175" y="1844675"/>
            <a:ext cx="10153650" cy="4082880"/>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2pPr>
            <a:lvl3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3pPr>
            <a:lvl4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4pPr>
            <a:lvl5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5pPr>
          </a:lstStyle>
          <a:p>
            <a:pPr lvl="0"/>
            <a:r>
              <a:rPr lang="en-US" altLang="zh-CN" dirty="0" smtClean="0"/>
              <a:t>Click to edit</a:t>
            </a:r>
            <a:endParaRPr lang="zh-CN" altLang="en-US" dirty="0" smtClean="0"/>
          </a:p>
          <a:p>
            <a:pPr lvl="1"/>
            <a:r>
              <a:rPr lang="zh-CN" altLang="en-US" dirty="0" smtClean="0"/>
              <a:t>第二</a:t>
            </a:r>
            <a:r>
              <a:rPr lang="zh-CN" altLang="en-US" dirty="0"/>
              <a:t>级</a:t>
            </a:r>
          </a:p>
          <a:p>
            <a:pPr lvl="2"/>
            <a:r>
              <a:rPr lang="zh-CN" altLang="en-US" dirty="0"/>
              <a:t>第三级</a:t>
            </a:r>
          </a:p>
          <a:p>
            <a:pPr lvl="3"/>
            <a:r>
              <a:rPr lang="zh-CN" altLang="en-US" dirty="0"/>
              <a:t>第四级</a:t>
            </a:r>
          </a:p>
          <a:p>
            <a:pPr lvl="4"/>
            <a:r>
              <a:rPr lang="zh-CN" altLang="en-US" dirty="0"/>
              <a:t>第五级</a:t>
            </a:r>
          </a:p>
        </p:txBody>
      </p:sp>
      <p:cxnSp>
        <p:nvCxnSpPr>
          <p:cNvPr id="9"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2196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1" name="文本框 16">
            <a:extLst>
              <a:ext uri="{FF2B5EF4-FFF2-40B4-BE49-F238E27FC236}">
                <a16:creationId xmlns:a16="http://schemas.microsoft.com/office/drawing/2014/main" xmlns="" id="{568EC886-2612-1F43-AB51-21A76A078357}"/>
              </a:ext>
            </a:extLst>
          </p:cNvPr>
          <p:cNvSpPr txBox="1"/>
          <p:nvPr userDrawn="1"/>
        </p:nvSpPr>
        <p:spPr>
          <a:xfrm>
            <a:off x="918916" y="630373"/>
            <a:ext cx="2417650" cy="707886"/>
          </a:xfrm>
          <a:prstGeom prst="rect">
            <a:avLst/>
          </a:prstGeom>
          <a:noFill/>
        </p:spPr>
        <p:txBody>
          <a:bodyPr wrap="none" rtlCol="0">
            <a:spAutoFit/>
          </a:bodyPr>
          <a:lstStyle/>
          <a:p>
            <a:pPr algn="l" defTabSz="1001624" rtl="0" eaLnBrk="0" fontAlgn="ctr" hangingPunct="0">
              <a:spcBef>
                <a:spcPct val="0"/>
              </a:spcBef>
              <a:spcAft>
                <a:spcPct val="0"/>
              </a:spcAft>
            </a:pPr>
            <a:r>
              <a:rPr lang="en-US" altLang="zh-CN" sz="4000" b="1" kern="12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Summary</a:t>
            </a:r>
            <a:endParaRPr lang="en-US" altLang="zh-CN" sz="4000" b="1" kern="12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398952935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3.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3.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ext Placeholder 14">
            <a:extLst>
              <a:ext uri="{FF2B5EF4-FFF2-40B4-BE49-F238E27FC236}">
                <a16:creationId xmlns:a16="http://schemas.microsoft.com/office/drawing/2014/main" xmlns="" id="{AF72FAD7-C8C3-754A-A498-D3A7EC29AB73}"/>
              </a:ext>
            </a:extLst>
          </p:cNvPr>
          <p:cNvSpPr>
            <a:spLocks noGrp="1"/>
          </p:cNvSpPr>
          <p:nvPr>
            <p:ph type="body" idx="1"/>
          </p:nvPr>
        </p:nvSpPr>
        <p:spPr>
          <a:xfrm>
            <a:off x="908954" y="6270652"/>
            <a:ext cx="1981542" cy="153611"/>
          </a:xfrm>
          <a:prstGeom prst="rect">
            <a:avLst/>
          </a:prstGeom>
        </p:spPr>
        <p:txBody>
          <a:bodyPr vert="horz" lIns="0" tIns="0" rIns="0" bIns="0" rtlCol="0">
            <a:noAutofit/>
          </a:bodyPr>
          <a:lstStyle/>
          <a:p>
            <a:pPr>
              <a:lnSpc>
                <a:spcPct val="100000"/>
              </a:lnSpc>
            </a:pPr>
            <a:r>
              <a:rPr kumimoji="1" lang="en-US" altLang="zh-CN" sz="1000" dirty="0"/>
              <a:t>Security Level:</a:t>
            </a:r>
            <a:endParaRPr lang="en-US" altLang="zh-CN" sz="1000" dirty="0"/>
          </a:p>
        </p:txBody>
      </p:sp>
      <p:pic>
        <p:nvPicPr>
          <p:cNvPr id="8" name="图片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203089" y="5976169"/>
            <a:ext cx="2257507" cy="482533"/>
          </a:xfrm>
          <a:prstGeom prst="rect">
            <a:avLst/>
          </a:prstGeom>
        </p:spPr>
      </p:pic>
      <p:grpSp>
        <p:nvGrpSpPr>
          <p:cNvPr id="30"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31"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32"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3"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4"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5"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6"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7"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8"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9"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40"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41"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42"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3"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4"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5"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46"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47"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48"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49"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50"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51"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52"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53"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54"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55"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56"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57"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58"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59"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60"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61"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62"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63"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64"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65"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66"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67"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68"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69"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70"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Tree>
    <p:extLst>
      <p:ext uri="{BB962C8B-B14F-4D97-AF65-F5344CB8AC3E}">
        <p14:creationId xmlns:p14="http://schemas.microsoft.com/office/powerpoint/2010/main" val="3376951090"/>
      </p:ext>
    </p:extLst>
  </p:cSld>
  <p:clrMap bg1="lt1" tx1="dk1" bg2="lt2" tx2="dk2" accent1="accent1" accent2="accent2" accent3="accent3" accent4="accent4" accent5="accent5" accent6="accent6" hlink="hlink" folHlink="folHlink"/>
  <p:sldLayoutIdLst>
    <p:sldLayoutId id="2147483842" r:id="rId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baseline="0">
          <a:solidFill>
            <a:schemeClr val="tx1"/>
          </a:solidFill>
          <a:latin typeface="Huawei Sans" panose="020C0503030203020204" pitchFamily="34" charset="0"/>
          <a:ea typeface="方正兰亭黑简体" panose="02000000000000000000" pitchFamily="2"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748">
          <p15:clr>
            <a:srgbClr val="F26B43"/>
          </p15:clr>
        </p15:guide>
        <p15:guide id="2" pos="574">
          <p15:clr>
            <a:srgbClr val="F26B43"/>
          </p15:clr>
        </p15:guide>
        <p15:guide id="3" orient="horz" pos="572">
          <p15:clr>
            <a:srgbClr val="F26B43"/>
          </p15:clr>
        </p15:guide>
        <p15:guide id="4" orient="horz" pos="1230">
          <p15:clr>
            <a:srgbClr val="F26B43"/>
          </p15:clr>
        </p15:guide>
        <p15:guide id="5" orient="horz" pos="2160">
          <p15:clr>
            <a:srgbClr val="F26B43"/>
          </p15:clr>
        </p15:guide>
        <p15:guide id="6"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BEBEB"/>
        </a:solidFill>
        <a:effectLst/>
      </p:bgPr>
    </p:bg>
    <p:spTree>
      <p:nvGrpSpPr>
        <p:cNvPr id="1" name=""/>
        <p:cNvGrpSpPr/>
        <p:nvPr/>
      </p:nvGrpSpPr>
      <p:grpSpPr>
        <a:xfrm>
          <a:off x="0" y="0"/>
          <a:ext cx="0" cy="0"/>
          <a:chOff x="0" y="0"/>
          <a:chExt cx="0" cy="0"/>
        </a:xfrm>
      </p:grpSpPr>
      <p:sp>
        <p:nvSpPr>
          <p:cNvPr id="23" name="TextBox 2">
            <a:extLst>
              <a:ext uri="{FF2B5EF4-FFF2-40B4-BE49-F238E27FC236}">
                <a16:creationId xmlns:a16="http://schemas.microsoft.com/office/drawing/2014/main" xmlns="" id="{6785A3D6-1271-D247-9E96-1B376F4BE7BE}"/>
              </a:ext>
            </a:extLst>
          </p:cNvPr>
          <p:cNvSpPr txBox="1"/>
          <p:nvPr userDrawn="1"/>
        </p:nvSpPr>
        <p:spPr>
          <a:xfrm>
            <a:off x="1095467" y="6356939"/>
            <a:ext cx="1463467" cy="242864"/>
          </a:xfrm>
          <a:prstGeom prst="rect">
            <a:avLst/>
          </a:prstGeom>
          <a:noFill/>
        </p:spPr>
        <p:txBody>
          <a:bodyPr wrap="square" rtlCol="0">
            <a:spAutoFit/>
          </a:bodyPr>
          <a:lstStyle/>
          <a:p>
            <a:r>
              <a:rPr lang="en-US" sz="974" b="0" baseline="0" dirty="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t>Huawei Confidential</a:t>
            </a:r>
          </a:p>
        </p:txBody>
      </p:sp>
      <p:sp>
        <p:nvSpPr>
          <p:cNvPr id="24" name="TextBox 3">
            <a:extLst>
              <a:ext uri="{FF2B5EF4-FFF2-40B4-BE49-F238E27FC236}">
                <a16:creationId xmlns:a16="http://schemas.microsoft.com/office/drawing/2014/main" xmlns="" id="{EABEE2EE-BF4D-7A4A-B3C6-9E47668CCD98}"/>
              </a:ext>
            </a:extLst>
          </p:cNvPr>
          <p:cNvSpPr txBox="1"/>
          <p:nvPr userDrawn="1"/>
        </p:nvSpPr>
        <p:spPr>
          <a:xfrm>
            <a:off x="734131" y="6402806"/>
            <a:ext cx="499729" cy="150296"/>
          </a:xfrm>
          <a:prstGeom prst="rect">
            <a:avLst/>
          </a:prstGeom>
          <a:noFill/>
        </p:spPr>
        <p:txBody>
          <a:bodyPr wrap="square" lIns="0" tIns="0" rIns="0" bIns="0" rtlCol="0">
            <a:spAutoFit/>
          </a:bodyPr>
          <a:lstStyle/>
          <a:p>
            <a:pPr marL="0" marR="0" lvl="0" indent="0" algn="l" defTabSz="890849" rtl="0" eaLnBrk="1" fontAlgn="auto" latinLnBrk="0" hangingPunct="1">
              <a:lnSpc>
                <a:spcPct val="100000"/>
              </a:lnSpc>
              <a:spcBef>
                <a:spcPts val="0"/>
              </a:spcBef>
              <a:spcAft>
                <a:spcPts val="0"/>
              </a:spcAft>
              <a:buClrTx/>
              <a:buSzTx/>
              <a:buFontTx/>
              <a:buNone/>
              <a:tabLst/>
              <a:defRPr/>
            </a:pPr>
            <a:fld id="{C3837181-38C6-AD4F-B8BA-B444770388BB}" type="slidenum">
              <a:rPr lang="en-US" sz="974" baseline="0" smtClean="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pPr marL="0" marR="0" lvl="0" indent="0" algn="l" defTabSz="890849" rtl="0" eaLnBrk="1" fontAlgn="auto" latinLnBrk="0" hangingPunct="1">
                <a:lnSpc>
                  <a:spcPct val="100000"/>
                </a:lnSpc>
                <a:spcBef>
                  <a:spcPts val="0"/>
                </a:spcBef>
                <a:spcAft>
                  <a:spcPts val="0"/>
                </a:spcAft>
                <a:buClrTx/>
                <a:buSzTx/>
                <a:buFontTx/>
                <a:buNone/>
                <a:tabLst/>
                <a:defRPr/>
              </a:pPr>
              <a:t>‹#›</a:t>
            </a:fld>
            <a:endParaRPr lang="en-US" sz="974" baseline="0" dirty="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endParaRPr>
          </a:p>
        </p:txBody>
      </p:sp>
      <p:pic>
        <p:nvPicPr>
          <p:cNvPr id="25" name="图片 24"/>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0195999" y="6319870"/>
            <a:ext cx="1269075" cy="271153"/>
          </a:xfrm>
          <a:prstGeom prst="rect">
            <a:avLst/>
          </a:prstGeom>
        </p:spPr>
      </p:pic>
      <p:grpSp>
        <p:nvGrpSpPr>
          <p:cNvPr id="27"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28"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29"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0"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1"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2"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3"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4"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5"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6"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37"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38"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39"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0"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1"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2"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43"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44"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65"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66"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67"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68"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69"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70"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71"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72"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73"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74"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75"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76"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77"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78"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79"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80"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81"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82"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83"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84"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85"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86"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87"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Tree>
    <p:extLst>
      <p:ext uri="{BB962C8B-B14F-4D97-AF65-F5344CB8AC3E}">
        <p14:creationId xmlns:p14="http://schemas.microsoft.com/office/powerpoint/2010/main" val="2516831641"/>
      </p:ext>
    </p:extLst>
  </p:cSld>
  <p:clrMap bg1="lt1" tx1="dk1" bg2="lt2" tx2="dk2" accent1="accent1" accent2="accent2" accent3="accent3" accent4="accent4" accent5="accent5" accent6="accent6" hlink="hlink" folHlink="folHlink"/>
  <p:sldLayoutIdLst>
    <p:sldLayoutId id="2147483875" r:id="rId1"/>
    <p:sldLayoutId id="2147483845" r:id="rId2"/>
    <p:sldLayoutId id="2147483846" r:id="rId3"/>
    <p:sldLayoutId id="2147483847" r:id="rId4"/>
    <p:sldLayoutId id="2147483848" r:id="rId5"/>
    <p:sldLayoutId id="2147483878" r:id="rId6"/>
    <p:sldLayoutId id="2147483850" r:id="rId7"/>
    <p:sldLayoutId id="2147483851" r:id="rId8"/>
    <p:sldLayoutId id="2147483852" r:id="rId9"/>
    <p:sldLayoutId id="2147483853" r:id="rId10"/>
  </p:sldLayoutIdLst>
  <p:timing>
    <p:tnLst>
      <p:par>
        <p:cTn id="1" dur="indefinite" restart="never" nodeType="tmRoot"/>
      </p:par>
    </p:tnLst>
  </p:timing>
  <p:txStyles>
    <p:titleStyle>
      <a:lvl1pPr algn="l" defTabSz="914034" rtl="0" eaLnBrk="1" fontAlgn="ctr" latinLnBrk="0" hangingPunct="1">
        <a:lnSpc>
          <a:spcPct val="90000"/>
        </a:lnSpc>
        <a:spcBef>
          <a:spcPct val="0"/>
        </a:spcBef>
        <a:buNone/>
        <a:defRPr lang="zh-CN" altLang="en-US" sz="3200" kern="1200" baseline="0" dirty="0">
          <a:solidFill>
            <a:schemeClr val="tx1"/>
          </a:solidFill>
          <a:latin typeface="Huawei Sans" panose="020C0503030203020204" pitchFamily="34" charset="0"/>
          <a:ea typeface="方正兰亭黑简体" panose="02000000000000000000" pitchFamily="2" charset="-122"/>
          <a:cs typeface="+mn-cs"/>
        </a:defRPr>
      </a:lvl1pPr>
    </p:titleStyle>
    <p:bodyStyle>
      <a:lvl1pPr marL="302279" indent="-302279" algn="l" defTabSz="914034" rtl="0" eaLnBrk="1" fontAlgn="ctr" latinLnBrk="0" hangingPunct="1">
        <a:lnSpc>
          <a:spcPct val="140000"/>
        </a:lnSpc>
        <a:spcBef>
          <a:spcPts val="792"/>
        </a:spcBef>
        <a:buSzPct val="50000"/>
        <a:buFont typeface="Wingdings" panose="05000000000000000000" pitchFamily="2" charset="2"/>
        <a:buChar char="l"/>
        <a:defRPr sz="2199" kern="1200">
          <a:solidFill>
            <a:schemeClr val="tx1"/>
          </a:solidFill>
          <a:latin typeface="Huawei Sans" panose="020C0503030203020204" pitchFamily="34" charset="0"/>
          <a:ea typeface="方正兰亭黑简体" panose="02000000000000000000" pitchFamily="2" charset="-122"/>
          <a:cs typeface="+mn-cs"/>
        </a:defRPr>
      </a:lvl1pPr>
      <a:lvl2pPr marL="654938" indent="-251899" algn="l" defTabSz="914034" rtl="0" eaLnBrk="1" fontAlgn="ctr" latinLnBrk="0" hangingPunct="1">
        <a:lnSpc>
          <a:spcPct val="140000"/>
        </a:lnSpc>
        <a:spcBef>
          <a:spcPts val="720"/>
        </a:spcBef>
        <a:buClrTx/>
        <a:buSzPct val="50000"/>
        <a:buFont typeface="Wingdings" panose="05000000000000000000" pitchFamily="2" charset="2"/>
        <a:buChar char="p"/>
        <a:defRPr sz="1999" kern="1200">
          <a:solidFill>
            <a:schemeClr val="tx1"/>
          </a:solidFill>
          <a:latin typeface="Huawei Sans" panose="020C0503030203020204" pitchFamily="34" charset="0"/>
          <a:ea typeface="方正兰亭黑简体" panose="02000000000000000000" pitchFamily="2" charset="-122"/>
          <a:cs typeface="+mn-cs"/>
        </a:defRPr>
      </a:lvl2pPr>
      <a:lvl3pPr marL="1003998" indent="-201519" algn="l" defTabSz="914034" rtl="0" eaLnBrk="1" fontAlgn="ctr" latinLnBrk="0" hangingPunct="1">
        <a:lnSpc>
          <a:spcPct val="140000"/>
        </a:lnSpc>
        <a:spcBef>
          <a:spcPts val="648"/>
        </a:spcBef>
        <a:buClrTx/>
        <a:buSzPct val="50000"/>
        <a:buFont typeface="Wingdings" panose="05000000000000000000" pitchFamily="2" charset="2"/>
        <a:buChar char="n"/>
        <a:defRPr sz="1799" kern="1200">
          <a:solidFill>
            <a:schemeClr val="tx1"/>
          </a:solidFill>
          <a:latin typeface="Huawei Sans" panose="020C0503030203020204" pitchFamily="34" charset="0"/>
          <a:ea typeface="方正兰亭黑简体" panose="02000000000000000000" pitchFamily="2" charset="-122"/>
          <a:cs typeface="+mn-cs"/>
        </a:defRPr>
      </a:lvl3pPr>
      <a:lvl4pPr marL="1399840" indent="-197921" algn="l" defTabSz="914034" rtl="0" eaLnBrk="1" fontAlgn="ctr" latinLnBrk="0" hangingPunct="1">
        <a:lnSpc>
          <a:spcPct val="140000"/>
        </a:lnSpc>
        <a:spcBef>
          <a:spcPts val="576"/>
        </a:spcBef>
        <a:buFont typeface="Huawei Sans" panose="020C0503030203020204" pitchFamily="34" charset="0"/>
        <a:buChar char="−"/>
        <a:defRPr sz="1599" kern="1200">
          <a:solidFill>
            <a:schemeClr val="tx1"/>
          </a:solidFill>
          <a:latin typeface="Huawei Sans" panose="020C0503030203020204" pitchFamily="34" charset="0"/>
          <a:ea typeface="方正兰亭黑简体" panose="02000000000000000000" pitchFamily="2" charset="-122"/>
          <a:cs typeface="+mn-cs"/>
        </a:defRPr>
      </a:lvl4pPr>
      <a:lvl5pPr marL="1802879" indent="-201519" algn="l" defTabSz="914034" rtl="0" eaLnBrk="1" fontAlgn="ctr" latinLnBrk="0" hangingPunct="1">
        <a:lnSpc>
          <a:spcPct val="140000"/>
        </a:lnSpc>
        <a:spcBef>
          <a:spcPts val="576"/>
        </a:spcBef>
        <a:buFont typeface="Huawei Sans" panose="020C0503030203020204" pitchFamily="34" charset="0"/>
        <a:buChar char="~"/>
        <a:defRPr sz="1399" kern="1200">
          <a:solidFill>
            <a:schemeClr val="tx1"/>
          </a:solidFill>
          <a:latin typeface="Huawei Sans" panose="020C0503030203020204" pitchFamily="34" charset="0"/>
          <a:ea typeface="方正兰亭黑简体" panose="02000000000000000000" pitchFamily="2" charset="-122"/>
          <a:cs typeface="+mn-cs"/>
        </a:defRPr>
      </a:lvl5pPr>
      <a:lvl6pPr marL="2513594"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611"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628"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4646"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zh-CN"/>
      </a:defPPr>
      <a:lvl1pPr marL="0" algn="l" defTabSz="914034" rtl="0" eaLnBrk="1" latinLnBrk="0" hangingPunct="1">
        <a:defRPr sz="1799" kern="1200">
          <a:solidFill>
            <a:schemeClr val="tx1"/>
          </a:solidFill>
          <a:latin typeface="+mn-lt"/>
          <a:ea typeface="+mn-ea"/>
          <a:cs typeface="+mn-cs"/>
        </a:defRPr>
      </a:lvl1pPr>
      <a:lvl2pPr marL="457017" algn="l" defTabSz="914034" rtl="0" eaLnBrk="1" latinLnBrk="0" hangingPunct="1">
        <a:defRPr sz="1799" kern="1200">
          <a:solidFill>
            <a:schemeClr val="tx1"/>
          </a:solidFill>
          <a:latin typeface="+mn-lt"/>
          <a:ea typeface="+mn-ea"/>
          <a:cs typeface="+mn-cs"/>
        </a:defRPr>
      </a:lvl2pPr>
      <a:lvl3pPr marL="914034" algn="l" defTabSz="914034" rtl="0" eaLnBrk="1" latinLnBrk="0" hangingPunct="1">
        <a:defRPr sz="1799" kern="1200">
          <a:solidFill>
            <a:schemeClr val="tx1"/>
          </a:solidFill>
          <a:latin typeface="+mn-lt"/>
          <a:ea typeface="+mn-ea"/>
          <a:cs typeface="+mn-cs"/>
        </a:defRPr>
      </a:lvl3pPr>
      <a:lvl4pPr marL="1371051" algn="l" defTabSz="914034" rtl="0" eaLnBrk="1" latinLnBrk="0" hangingPunct="1">
        <a:defRPr sz="1799" kern="1200">
          <a:solidFill>
            <a:schemeClr val="tx1"/>
          </a:solidFill>
          <a:latin typeface="+mn-lt"/>
          <a:ea typeface="+mn-ea"/>
          <a:cs typeface="+mn-cs"/>
        </a:defRPr>
      </a:lvl4pPr>
      <a:lvl5pPr marL="1828068" algn="l" defTabSz="914034" rtl="0" eaLnBrk="1" latinLnBrk="0" hangingPunct="1">
        <a:defRPr sz="1799" kern="1200">
          <a:solidFill>
            <a:schemeClr val="tx1"/>
          </a:solidFill>
          <a:latin typeface="+mn-lt"/>
          <a:ea typeface="+mn-ea"/>
          <a:cs typeface="+mn-cs"/>
        </a:defRPr>
      </a:lvl5pPr>
      <a:lvl6pPr marL="2285086" algn="l" defTabSz="914034" rtl="0" eaLnBrk="1" latinLnBrk="0" hangingPunct="1">
        <a:defRPr sz="1799" kern="1200">
          <a:solidFill>
            <a:schemeClr val="tx1"/>
          </a:solidFill>
          <a:latin typeface="+mn-lt"/>
          <a:ea typeface="+mn-ea"/>
          <a:cs typeface="+mn-cs"/>
        </a:defRPr>
      </a:lvl6pPr>
      <a:lvl7pPr marL="2742103" algn="l" defTabSz="914034" rtl="0" eaLnBrk="1" latinLnBrk="0" hangingPunct="1">
        <a:defRPr sz="1799" kern="1200">
          <a:solidFill>
            <a:schemeClr val="tx1"/>
          </a:solidFill>
          <a:latin typeface="+mn-lt"/>
          <a:ea typeface="+mn-ea"/>
          <a:cs typeface="+mn-cs"/>
        </a:defRPr>
      </a:lvl7pPr>
      <a:lvl8pPr marL="3199120" algn="l" defTabSz="914034" rtl="0" eaLnBrk="1" latinLnBrk="0" hangingPunct="1">
        <a:defRPr sz="1799" kern="1200">
          <a:solidFill>
            <a:schemeClr val="tx1"/>
          </a:solidFill>
          <a:latin typeface="+mn-lt"/>
          <a:ea typeface="+mn-ea"/>
          <a:cs typeface="+mn-cs"/>
        </a:defRPr>
      </a:lvl8pPr>
      <a:lvl9pPr marL="3656137" algn="l" defTabSz="914034" rtl="0" eaLnBrk="1" latinLnBrk="0" hangingPunct="1">
        <a:defRPr sz="1799"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42">
          <p15:clr>
            <a:srgbClr val="F26B43"/>
          </p15:clr>
        </p15:guide>
        <p15:guide id="2" pos="7038">
          <p15:clr>
            <a:srgbClr val="F26B43"/>
          </p15:clr>
        </p15:guide>
        <p15:guide id="3" orient="horz" pos="2341">
          <p15:clr>
            <a:srgbClr val="F26B43"/>
          </p15:clr>
        </p15:guide>
        <p15:guide id="4" orient="horz" pos="3906">
          <p15:clr>
            <a:srgbClr val="F26B43"/>
          </p15:clr>
        </p15:guide>
        <p15:guide id="5" orient="horz" pos="1162">
          <p15:clr>
            <a:srgbClr val="F26B43"/>
          </p15:clr>
        </p15:guide>
        <p15:guide id="6" pos="3840">
          <p15:clr>
            <a:srgbClr val="F26B43"/>
          </p15:clr>
        </p15:guide>
        <p15:guide id="7" orient="horz" pos="731">
          <p15:clr>
            <a:srgbClr val="F26B43"/>
          </p15:clr>
        </p15:guide>
        <p15:guide id="8" orient="horz" pos="86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7" name="Rectangle 6"/>
          <p:cNvSpPr>
            <a:spLocks noGrp="1" noChangeArrowheads="1"/>
          </p:cNvSpPr>
          <p:nvPr>
            <p:ph type="title"/>
          </p:nvPr>
        </p:nvSpPr>
        <p:spPr bwMode="auto">
          <a:xfrm>
            <a:off x="734131" y="457499"/>
            <a:ext cx="10726032" cy="980113"/>
          </a:xfrm>
          <a:prstGeom prst="rect">
            <a:avLst/>
          </a:prstGeom>
        </p:spPr>
        <p:txBody>
          <a:bodyPr lIns="0" tIns="0" rIns="0" bIns="0" anchor="t">
            <a:normAutofit/>
          </a:bodyPr>
          <a:lstStyle/>
          <a:p>
            <a:pPr marL="0" lvl="0" indent="0" defTabSz="1187798">
              <a:lnSpc>
                <a:spcPts val="3430"/>
              </a:lnSpc>
              <a:spcBef>
                <a:spcPts val="0"/>
              </a:spcBef>
              <a:buFont typeface="Arial" panose="020B0604020202020204" pitchFamily="34" charset="0"/>
            </a:pPr>
            <a:r>
              <a:rPr lang="zh-CN" altLang="en-US" dirty="0" smtClean="0"/>
              <a:t>单击此处编辑母版标题样式</a:t>
            </a:r>
            <a:endParaRPr lang="zh-CN" altLang="en-US" dirty="0"/>
          </a:p>
        </p:txBody>
      </p:sp>
      <p:sp>
        <p:nvSpPr>
          <p:cNvPr id="28" name="Rectangle 57"/>
          <p:cNvSpPr>
            <a:spLocks noGrp="1" noChangeArrowheads="1"/>
          </p:cNvSpPr>
          <p:nvPr>
            <p:ph type="body" idx="1"/>
          </p:nvPr>
        </p:nvSpPr>
        <p:spPr bwMode="auto">
          <a:xfrm>
            <a:off x="731838" y="1484313"/>
            <a:ext cx="10728325" cy="4443760"/>
          </a:xfrm>
          <a:prstGeom prst="rect">
            <a:avLst/>
          </a:prstGeom>
          <a:noFill/>
          <a:ln w="9525">
            <a:noFill/>
            <a:miter lim="800000"/>
            <a:headEnd/>
            <a:tailEnd/>
          </a:ln>
        </p:spPr>
        <p:txBody>
          <a:bodyPr vert="horz" wrap="square" lIns="80141" tIns="40071" rIns="80141" bIns="40071" numCol="1" anchor="t" anchorCtr="0" compatLnSpc="1">
            <a:prstTxWarp prst="textNoShape">
              <a:avLst/>
            </a:prstTxWarp>
          </a:bodyPr>
          <a:lstStyle/>
          <a:p>
            <a:pPr lvl="0"/>
            <a:r>
              <a:rPr lang="zh-CN" altLang="en-US" dirty="0" smtClean="0"/>
              <a:t>单击此处编辑母版文本样式</a:t>
            </a:r>
          </a:p>
          <a:p>
            <a:pPr lvl="1"/>
            <a:r>
              <a:rPr lang="zh-CN" altLang="en-US" dirty="0" smtClean="0"/>
              <a:t>第二</a:t>
            </a:r>
            <a:r>
              <a:rPr lang="zh-CN" altLang="en-US" dirty="0"/>
              <a:t>级</a:t>
            </a:r>
          </a:p>
          <a:p>
            <a:pPr lvl="2"/>
            <a:r>
              <a:rPr lang="zh-CN" altLang="en-US" dirty="0"/>
              <a:t>第三级</a:t>
            </a:r>
          </a:p>
          <a:p>
            <a:pPr lvl="3"/>
            <a:r>
              <a:rPr lang="zh-CN" altLang="en-US" dirty="0"/>
              <a:t>第四级</a:t>
            </a:r>
          </a:p>
          <a:p>
            <a:pPr lvl="4"/>
            <a:r>
              <a:rPr lang="zh-CN" altLang="en-US" dirty="0"/>
              <a:t>第五级</a:t>
            </a:r>
          </a:p>
        </p:txBody>
      </p:sp>
      <p:sp>
        <p:nvSpPr>
          <p:cNvPr id="23" name="TextBox 2">
            <a:extLst>
              <a:ext uri="{FF2B5EF4-FFF2-40B4-BE49-F238E27FC236}">
                <a16:creationId xmlns:a16="http://schemas.microsoft.com/office/drawing/2014/main" xmlns="" id="{6785A3D6-1271-D247-9E96-1B376F4BE7BE}"/>
              </a:ext>
            </a:extLst>
          </p:cNvPr>
          <p:cNvSpPr txBox="1"/>
          <p:nvPr userDrawn="1"/>
        </p:nvSpPr>
        <p:spPr>
          <a:xfrm>
            <a:off x="1095467" y="6356939"/>
            <a:ext cx="1463467" cy="242864"/>
          </a:xfrm>
          <a:prstGeom prst="rect">
            <a:avLst/>
          </a:prstGeom>
          <a:noFill/>
        </p:spPr>
        <p:txBody>
          <a:bodyPr wrap="square" rtlCol="0">
            <a:spAutoFit/>
          </a:bodyPr>
          <a:lstStyle/>
          <a:p>
            <a:r>
              <a:rPr lang="en-US" sz="974" b="0" baseline="0" dirty="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t>Huawei Confidential</a:t>
            </a:r>
          </a:p>
        </p:txBody>
      </p:sp>
      <p:sp>
        <p:nvSpPr>
          <p:cNvPr id="24" name="TextBox 3">
            <a:extLst>
              <a:ext uri="{FF2B5EF4-FFF2-40B4-BE49-F238E27FC236}">
                <a16:creationId xmlns:a16="http://schemas.microsoft.com/office/drawing/2014/main" xmlns="" id="{EABEE2EE-BF4D-7A4A-B3C6-9E47668CCD98}"/>
              </a:ext>
            </a:extLst>
          </p:cNvPr>
          <p:cNvSpPr txBox="1"/>
          <p:nvPr userDrawn="1"/>
        </p:nvSpPr>
        <p:spPr>
          <a:xfrm>
            <a:off x="734131" y="6402806"/>
            <a:ext cx="499729" cy="150296"/>
          </a:xfrm>
          <a:prstGeom prst="rect">
            <a:avLst/>
          </a:prstGeom>
          <a:noFill/>
        </p:spPr>
        <p:txBody>
          <a:bodyPr wrap="square" lIns="0" tIns="0" rIns="0" bIns="0" rtlCol="0">
            <a:spAutoFit/>
          </a:bodyPr>
          <a:lstStyle/>
          <a:p>
            <a:pPr marL="0" marR="0" lvl="0" indent="0" algn="l" defTabSz="890849" rtl="0" eaLnBrk="1" fontAlgn="auto" latinLnBrk="0" hangingPunct="1">
              <a:lnSpc>
                <a:spcPct val="100000"/>
              </a:lnSpc>
              <a:spcBef>
                <a:spcPts val="0"/>
              </a:spcBef>
              <a:spcAft>
                <a:spcPts val="0"/>
              </a:spcAft>
              <a:buClrTx/>
              <a:buSzTx/>
              <a:buFontTx/>
              <a:buNone/>
              <a:tabLst/>
              <a:defRPr/>
            </a:pPr>
            <a:fld id="{C3837181-38C6-AD4F-B8BA-B444770388BB}" type="slidenum">
              <a:rPr lang="en-US" sz="974" baseline="0" smtClean="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pPr marL="0" marR="0" lvl="0" indent="0" algn="l" defTabSz="890849" rtl="0" eaLnBrk="1" fontAlgn="auto" latinLnBrk="0" hangingPunct="1">
                <a:lnSpc>
                  <a:spcPct val="100000"/>
                </a:lnSpc>
                <a:spcBef>
                  <a:spcPts val="0"/>
                </a:spcBef>
                <a:spcAft>
                  <a:spcPts val="0"/>
                </a:spcAft>
                <a:buClrTx/>
                <a:buSzTx/>
                <a:buFontTx/>
                <a:buNone/>
                <a:tabLst/>
                <a:defRPr/>
              </a:pPr>
              <a:t>‹#›</a:t>
            </a:fld>
            <a:endParaRPr lang="en-US" sz="974" baseline="0" dirty="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endParaRPr>
          </a:p>
        </p:txBody>
      </p:sp>
      <p:pic>
        <p:nvPicPr>
          <p:cNvPr id="25" name="图片 2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195999" y="6319870"/>
            <a:ext cx="1269075" cy="271153"/>
          </a:xfrm>
          <a:prstGeom prst="rect">
            <a:avLst/>
          </a:prstGeom>
        </p:spPr>
      </p:pic>
      <p:grpSp>
        <p:nvGrpSpPr>
          <p:cNvPr id="29"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30"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31"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2"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3"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4"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5"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6"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7"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8"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39"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40"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41"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2"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3"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4"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65"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66"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67"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68"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69"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70"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71"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72"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73"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74"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75"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76"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77"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78"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79"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80"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81"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82"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83"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84"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85"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86"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87"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88"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89"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Tree>
    <p:extLst>
      <p:ext uri="{BB962C8B-B14F-4D97-AF65-F5344CB8AC3E}">
        <p14:creationId xmlns:p14="http://schemas.microsoft.com/office/powerpoint/2010/main" val="4229503669"/>
      </p:ext>
    </p:extLst>
  </p:cSld>
  <p:clrMap bg1="lt1" tx1="dk1" bg2="lt2" tx2="dk2" accent1="accent1" accent2="accent2" accent3="accent3" accent4="accent4" accent5="accent5" accent6="accent6" hlink="hlink" folHlink="folHlink"/>
  <p:sldLayoutIdLst>
    <p:sldLayoutId id="2147483855" r:id="rId1"/>
    <p:sldLayoutId id="2147483876" r:id="rId2"/>
    <p:sldLayoutId id="2147483856" r:id="rId3"/>
    <p:sldLayoutId id="2147483877" r:id="rId4"/>
    <p:sldLayoutId id="2147483857" r:id="rId5"/>
  </p:sldLayoutIdLst>
  <p:timing>
    <p:tnLst>
      <p:par>
        <p:cTn id="1" dur="indefinite" restart="never" nodeType="tmRoot"/>
      </p:par>
    </p:tnLst>
  </p:timing>
  <p:txStyles>
    <p:titleStyle>
      <a:lvl1pPr algn="l" defTabSz="914034" rtl="0" eaLnBrk="1" fontAlgn="base" latinLnBrk="0" hangingPunct="1">
        <a:lnSpc>
          <a:spcPct val="90000"/>
        </a:lnSpc>
        <a:spcBef>
          <a:spcPct val="0"/>
        </a:spcBef>
        <a:buNone/>
        <a:defRPr lang="zh-CN" altLang="en-US" sz="3200" kern="1200" baseline="0" dirty="0">
          <a:solidFill>
            <a:schemeClr val="tx1"/>
          </a:solidFill>
          <a:latin typeface="Huawei Sans" panose="020C0503030203020204" pitchFamily="34" charset="0"/>
          <a:ea typeface="方正兰亭黑简体" panose="02000000000000000000" pitchFamily="2" charset="-122"/>
          <a:cs typeface="+mn-cs"/>
        </a:defRPr>
      </a:lvl1pPr>
    </p:titleStyle>
    <p:bodyStyle>
      <a:lvl1pPr marL="302279" indent="-302279" algn="l" defTabSz="914034" rtl="0" eaLnBrk="1" fontAlgn="ctr" latinLnBrk="0" hangingPunct="1">
        <a:lnSpc>
          <a:spcPct val="140000"/>
        </a:lnSpc>
        <a:spcBef>
          <a:spcPts val="792"/>
        </a:spcBef>
        <a:buSzPct val="50000"/>
        <a:buFont typeface="Wingdings" panose="05000000000000000000" pitchFamily="2" charset="2"/>
        <a:buChar char="l"/>
        <a:defRPr sz="2199" kern="1200" baseline="0">
          <a:solidFill>
            <a:schemeClr val="tx1"/>
          </a:solidFill>
          <a:latin typeface="Huawei Sans" panose="020C0503030203020204" pitchFamily="34" charset="0"/>
          <a:ea typeface="方正兰亭黑简体" panose="02000000000000000000" pitchFamily="2" charset="-122"/>
          <a:cs typeface="+mn-cs"/>
        </a:defRPr>
      </a:lvl1pPr>
      <a:lvl2pPr marL="654938" indent="-251899" algn="l" defTabSz="914034" rtl="0" eaLnBrk="1" fontAlgn="ctr" latinLnBrk="0" hangingPunct="1">
        <a:lnSpc>
          <a:spcPct val="140000"/>
        </a:lnSpc>
        <a:spcBef>
          <a:spcPts val="720"/>
        </a:spcBef>
        <a:buClrTx/>
        <a:buSzPct val="50000"/>
        <a:buFont typeface="Wingdings" panose="05000000000000000000" pitchFamily="2" charset="2"/>
        <a:buChar char="p"/>
        <a:defRPr sz="1999" kern="1200" baseline="0">
          <a:solidFill>
            <a:schemeClr val="tx1"/>
          </a:solidFill>
          <a:latin typeface="Huawei Sans" panose="020C0503030203020204" pitchFamily="34" charset="0"/>
          <a:ea typeface="方正兰亭黑简体" panose="02000000000000000000" pitchFamily="2" charset="-122"/>
          <a:cs typeface="+mn-cs"/>
        </a:defRPr>
      </a:lvl2pPr>
      <a:lvl3pPr marL="1003998" indent="-201519" algn="l" defTabSz="914034" rtl="0" eaLnBrk="1" fontAlgn="ctr" latinLnBrk="0" hangingPunct="1">
        <a:lnSpc>
          <a:spcPct val="140000"/>
        </a:lnSpc>
        <a:spcBef>
          <a:spcPts val="648"/>
        </a:spcBef>
        <a:buClrTx/>
        <a:buSzPct val="50000"/>
        <a:buFont typeface="Wingdings" panose="05000000000000000000" pitchFamily="2" charset="2"/>
        <a:buChar char="n"/>
        <a:defRPr sz="1799" kern="1200" baseline="0">
          <a:solidFill>
            <a:schemeClr val="tx1"/>
          </a:solidFill>
          <a:latin typeface="Huawei Sans" panose="020C0503030203020204" pitchFamily="34" charset="0"/>
          <a:ea typeface="方正兰亭黑简体" panose="02000000000000000000" pitchFamily="2" charset="-122"/>
          <a:cs typeface="+mn-cs"/>
        </a:defRPr>
      </a:lvl3pPr>
      <a:lvl4pPr marL="1399840" indent="-197921" algn="l" defTabSz="914034" rtl="0" eaLnBrk="1" fontAlgn="ctr" latinLnBrk="0" hangingPunct="1">
        <a:lnSpc>
          <a:spcPct val="140000"/>
        </a:lnSpc>
        <a:spcBef>
          <a:spcPts val="576"/>
        </a:spcBef>
        <a:buFont typeface="Huawei Sans" panose="020C0503030203020204" pitchFamily="34" charset="0"/>
        <a:buChar char="−"/>
        <a:defRPr sz="1599" kern="1200" baseline="0">
          <a:solidFill>
            <a:schemeClr val="tx1"/>
          </a:solidFill>
          <a:latin typeface="Huawei Sans" panose="020C0503030203020204" pitchFamily="34" charset="0"/>
          <a:ea typeface="方正兰亭黑简体" panose="02000000000000000000" pitchFamily="2" charset="-122"/>
          <a:cs typeface="+mn-cs"/>
        </a:defRPr>
      </a:lvl4pPr>
      <a:lvl5pPr marL="1802879" indent="-201519" algn="l" defTabSz="914034" rtl="0" eaLnBrk="1" fontAlgn="ctr" latinLnBrk="0" hangingPunct="1">
        <a:lnSpc>
          <a:spcPct val="140000"/>
        </a:lnSpc>
        <a:spcBef>
          <a:spcPts val="576"/>
        </a:spcBef>
        <a:buFont typeface="Huawei Sans" panose="020C0503030203020204" pitchFamily="34" charset="0"/>
        <a:buChar char="~"/>
        <a:defRPr sz="1399" kern="1200" baseline="0">
          <a:solidFill>
            <a:schemeClr val="tx1"/>
          </a:solidFill>
          <a:latin typeface="Huawei Sans" panose="020C0503030203020204" pitchFamily="34" charset="0"/>
          <a:ea typeface="方正兰亭黑简体" panose="02000000000000000000" pitchFamily="2" charset="-122"/>
          <a:cs typeface="+mn-cs"/>
        </a:defRPr>
      </a:lvl5pPr>
      <a:lvl6pPr marL="2513594"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611"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628"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4646"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zh-CN"/>
      </a:defPPr>
      <a:lvl1pPr marL="0" algn="l" defTabSz="914034" rtl="0" eaLnBrk="1" latinLnBrk="0" hangingPunct="1">
        <a:defRPr sz="1799" kern="1200">
          <a:solidFill>
            <a:schemeClr val="tx1"/>
          </a:solidFill>
          <a:latin typeface="+mn-lt"/>
          <a:ea typeface="+mn-ea"/>
          <a:cs typeface="+mn-cs"/>
        </a:defRPr>
      </a:lvl1pPr>
      <a:lvl2pPr marL="457017" algn="l" defTabSz="914034" rtl="0" eaLnBrk="1" latinLnBrk="0" hangingPunct="1">
        <a:defRPr sz="1799" kern="1200">
          <a:solidFill>
            <a:schemeClr val="tx1"/>
          </a:solidFill>
          <a:latin typeface="+mn-lt"/>
          <a:ea typeface="+mn-ea"/>
          <a:cs typeface="+mn-cs"/>
        </a:defRPr>
      </a:lvl2pPr>
      <a:lvl3pPr marL="914034" algn="l" defTabSz="914034" rtl="0" eaLnBrk="1" latinLnBrk="0" hangingPunct="1">
        <a:defRPr sz="1799" kern="1200">
          <a:solidFill>
            <a:schemeClr val="tx1"/>
          </a:solidFill>
          <a:latin typeface="+mn-lt"/>
          <a:ea typeface="+mn-ea"/>
          <a:cs typeface="+mn-cs"/>
        </a:defRPr>
      </a:lvl3pPr>
      <a:lvl4pPr marL="1371051" algn="l" defTabSz="914034" rtl="0" eaLnBrk="1" latinLnBrk="0" hangingPunct="1">
        <a:defRPr sz="1799" kern="1200">
          <a:solidFill>
            <a:schemeClr val="tx1"/>
          </a:solidFill>
          <a:latin typeface="+mn-lt"/>
          <a:ea typeface="+mn-ea"/>
          <a:cs typeface="+mn-cs"/>
        </a:defRPr>
      </a:lvl4pPr>
      <a:lvl5pPr marL="1828068" algn="l" defTabSz="914034" rtl="0" eaLnBrk="1" latinLnBrk="0" hangingPunct="1">
        <a:defRPr sz="1799" kern="1200">
          <a:solidFill>
            <a:schemeClr val="tx1"/>
          </a:solidFill>
          <a:latin typeface="+mn-lt"/>
          <a:ea typeface="+mn-ea"/>
          <a:cs typeface="+mn-cs"/>
        </a:defRPr>
      </a:lvl5pPr>
      <a:lvl6pPr marL="2285086" algn="l" defTabSz="914034" rtl="0" eaLnBrk="1" latinLnBrk="0" hangingPunct="1">
        <a:defRPr sz="1799" kern="1200">
          <a:solidFill>
            <a:schemeClr val="tx1"/>
          </a:solidFill>
          <a:latin typeface="+mn-lt"/>
          <a:ea typeface="+mn-ea"/>
          <a:cs typeface="+mn-cs"/>
        </a:defRPr>
      </a:lvl6pPr>
      <a:lvl7pPr marL="2742103" algn="l" defTabSz="914034" rtl="0" eaLnBrk="1" latinLnBrk="0" hangingPunct="1">
        <a:defRPr sz="1799" kern="1200">
          <a:solidFill>
            <a:schemeClr val="tx1"/>
          </a:solidFill>
          <a:latin typeface="+mn-lt"/>
          <a:ea typeface="+mn-ea"/>
          <a:cs typeface="+mn-cs"/>
        </a:defRPr>
      </a:lvl7pPr>
      <a:lvl8pPr marL="3199120" algn="l" defTabSz="914034" rtl="0" eaLnBrk="1" latinLnBrk="0" hangingPunct="1">
        <a:defRPr sz="1799" kern="1200">
          <a:solidFill>
            <a:schemeClr val="tx1"/>
          </a:solidFill>
          <a:latin typeface="+mn-lt"/>
          <a:ea typeface="+mn-ea"/>
          <a:cs typeface="+mn-cs"/>
        </a:defRPr>
      </a:lvl8pPr>
      <a:lvl9pPr marL="3656137" algn="l" defTabSz="914034" rtl="0" eaLnBrk="1" latinLnBrk="0" hangingPunct="1">
        <a:defRPr sz="1799"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461">
          <p15:clr>
            <a:srgbClr val="F26B43"/>
          </p15:clr>
        </p15:guide>
        <p15:guide id="2" pos="7219">
          <p15:clr>
            <a:srgbClr val="F26B43"/>
          </p15:clr>
        </p15:guide>
        <p15:guide id="3" orient="horz" pos="2341">
          <p15:clr>
            <a:srgbClr val="F26B43"/>
          </p15:clr>
        </p15:guide>
        <p15:guide id="4" orient="horz" pos="3906">
          <p15:clr>
            <a:srgbClr val="F26B43"/>
          </p15:clr>
        </p15:guide>
        <p15:guide id="6" pos="3840">
          <p15:clr>
            <a:srgbClr val="F26B43"/>
          </p15:clr>
        </p15:guide>
        <p15:guide id="7" orient="horz" pos="278">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pSp>
        <p:nvGrpSpPr>
          <p:cNvPr id="29"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30"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31"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2"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3"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4"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5"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6"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7"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8"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39"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40"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41"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2"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3"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4"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45"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46"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47"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48"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49"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50"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51"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52"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53"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54"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55"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56"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57"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58"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59"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60"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61"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62"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63"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64"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65"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66"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67"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68"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69"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
        <p:nvSpPr>
          <p:cNvPr id="70" name="Title Placeholder 1">
            <a:extLst>
              <a:ext uri="{FF2B5EF4-FFF2-40B4-BE49-F238E27FC236}">
                <a16:creationId xmlns="" xmlns:a16="http://schemas.microsoft.com/office/drawing/2014/main" id="{145F1158-B1AA-8F41-AF0A-FEA0EC1874AC}"/>
              </a:ext>
            </a:extLst>
          </p:cNvPr>
          <p:cNvSpPr>
            <a:spLocks noGrp="1"/>
          </p:cNvSpPr>
          <p:nvPr>
            <p:ph type="title"/>
          </p:nvPr>
        </p:nvSpPr>
        <p:spPr>
          <a:xfrm>
            <a:off x="616573" y="1474269"/>
            <a:ext cx="3984232" cy="2816080"/>
          </a:xfrm>
          <a:prstGeom prst="rect">
            <a:avLst/>
          </a:prstGeom>
        </p:spPr>
        <p:txBody>
          <a:bodyPr vert="horz" lIns="91440" tIns="45720" rIns="91440" bIns="45720" rtlCol="0" anchor="t">
            <a:normAutofit/>
          </a:bodyPr>
          <a:lstStyle/>
          <a:p>
            <a:r>
              <a:rPr lang="en-US" dirty="0"/>
              <a:t>Click to edit Master title style</a:t>
            </a:r>
          </a:p>
        </p:txBody>
      </p:sp>
      <p:sp>
        <p:nvSpPr>
          <p:cNvPr id="71" name="Text Placeholder 1">
            <a:extLst>
              <a:ext uri="{FF2B5EF4-FFF2-40B4-BE49-F238E27FC236}">
                <a16:creationId xmlns="" xmlns:a16="http://schemas.microsoft.com/office/drawing/2014/main" id="{F8FC7CCD-75EB-9C44-BC7D-29679334A8CA}"/>
              </a:ext>
            </a:extLst>
          </p:cNvPr>
          <p:cNvSpPr txBox="1">
            <a:spLocks/>
          </p:cNvSpPr>
          <p:nvPr userDrawn="1"/>
        </p:nvSpPr>
        <p:spPr>
          <a:xfrm>
            <a:off x="7979357" y="2794960"/>
            <a:ext cx="3225168" cy="2029962"/>
          </a:xfrm>
          <a:prstGeom prst="rect">
            <a:avLst/>
          </a:prstGeom>
        </p:spPr>
        <p:txBody>
          <a:bodyPr lIns="0" tIns="0" rIns="0" bIns="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rgbClr val="FFFFFF"/>
                </a:solidFill>
                <a:latin typeface="Microsoft YaHei" panose="020B0503020204020204" pitchFamily="34" charset="-122"/>
                <a:ea typeface="Microsoft YaHei" panose="020B0503020204020204" pitchFamily="34" charset="-122"/>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1065"/>
              </a:lnSpc>
            </a:pPr>
            <a:r>
              <a:rPr kumimoji="1" lang="en-US" altLang="zh-CN" sz="850" b="1" baseline="0" dirty="0" smtClean="0">
                <a:solidFill>
                  <a:srgbClr val="1D1D1B"/>
                </a:solidFill>
                <a:latin typeface="+mj-lt"/>
              </a:rPr>
              <a:t>Copyright©2020 </a:t>
            </a:r>
            <a:r>
              <a:rPr kumimoji="1" lang="en-US" altLang="zh-CN" sz="850" b="1" baseline="0" dirty="0">
                <a:solidFill>
                  <a:srgbClr val="1D1D1B"/>
                </a:solidFill>
                <a:latin typeface="+mj-lt"/>
              </a:rPr>
              <a:t>Huawei Technologies Co., Ltd.</a:t>
            </a:r>
            <a:br>
              <a:rPr kumimoji="1" lang="en-US" altLang="zh-CN" sz="850" b="1" baseline="0" dirty="0">
                <a:solidFill>
                  <a:srgbClr val="1D1D1B"/>
                </a:solidFill>
                <a:latin typeface="+mj-lt"/>
              </a:rPr>
            </a:br>
            <a:r>
              <a:rPr kumimoji="1" lang="en-US" altLang="zh-CN" sz="850" b="1" baseline="0" dirty="0">
                <a:solidFill>
                  <a:srgbClr val="1D1D1B"/>
                </a:solidFill>
                <a:latin typeface="+mj-lt"/>
              </a:rPr>
              <a:t>All Rights Reserved.</a:t>
            </a:r>
            <a:r>
              <a:rPr kumimoji="1" lang="en-US" altLang="zh-CN" sz="779" dirty="0">
                <a:solidFill>
                  <a:srgbClr val="1D1D1B"/>
                </a:solidFill>
                <a:latin typeface="+mn-lt"/>
              </a:rPr>
              <a:t/>
            </a:r>
            <a:br>
              <a:rPr kumimoji="1" lang="en-US" altLang="zh-CN" sz="779" dirty="0">
                <a:solidFill>
                  <a:srgbClr val="1D1D1B"/>
                </a:solidFill>
                <a:latin typeface="+mn-lt"/>
              </a:rPr>
            </a:br>
            <a:r>
              <a:rPr kumimoji="1" lang="en-US" altLang="zh-CN" sz="779" dirty="0">
                <a:solidFill>
                  <a:srgbClr val="1D1D1B"/>
                </a:solidFill>
                <a:latin typeface="+mn-lt"/>
              </a:rPr>
              <a:t/>
            </a:r>
            <a:br>
              <a:rPr kumimoji="1" lang="en-US" altLang="zh-CN" sz="779" dirty="0">
                <a:solidFill>
                  <a:srgbClr val="1D1D1B"/>
                </a:solidFill>
                <a:latin typeface="+mn-lt"/>
              </a:rPr>
            </a:br>
            <a:r>
              <a:rPr kumimoji="1" lang="en-US" altLang="zh-CN" sz="850" baseline="0" dirty="0">
                <a:solidFill>
                  <a:srgbClr val="1D1D1B"/>
                </a:solidFill>
                <a:latin typeface="+mn-lt"/>
                <a:cs typeface="Arial" panose="020B0604020202020204" pitchFamily="34" charset="0"/>
              </a:rPr>
              <a:t>The information in this document may contain predictive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statements including, without limitation, statements regarding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the future financial and operating results, future product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portfolio, new technology, etc. There are a number of factors that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could cause actual results and developments to differ materially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from those expressed or implied in the predictive statements.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Therefore, such information is provided for reference purpose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only and constitutes neither an offer nor an acceptance. Huawei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may change the information at any time without notice. </a:t>
            </a:r>
          </a:p>
          <a:p>
            <a:pPr>
              <a:lnSpc>
                <a:spcPts val="1065"/>
              </a:lnSpc>
            </a:pPr>
            <a:endParaRPr kumimoji="1" lang="zh-CN" altLang="en-US" sz="779" dirty="0">
              <a:solidFill>
                <a:srgbClr val="1D1D1B"/>
              </a:solidFill>
              <a:latin typeface="+mn-lt"/>
            </a:endParaRPr>
          </a:p>
        </p:txBody>
      </p:sp>
      <p:sp>
        <p:nvSpPr>
          <p:cNvPr id="72" name="Subtitle 6">
            <a:extLst>
              <a:ext uri="{FF2B5EF4-FFF2-40B4-BE49-F238E27FC236}">
                <a16:creationId xmlns="" xmlns:a16="http://schemas.microsoft.com/office/drawing/2014/main" id="{12B8F806-ABD5-064C-8793-5E22C72554FD}"/>
              </a:ext>
            </a:extLst>
          </p:cNvPr>
          <p:cNvSpPr txBox="1">
            <a:spLocks/>
          </p:cNvSpPr>
          <p:nvPr userDrawn="1"/>
        </p:nvSpPr>
        <p:spPr>
          <a:xfrm>
            <a:off x="7987276" y="1631849"/>
            <a:ext cx="3477701" cy="491114"/>
          </a:xfrm>
          <a:prstGeom prst="rect">
            <a:avLst/>
          </a:prstGeom>
        </p:spPr>
        <p:txBody>
          <a:bodyPr lIns="0" tIns="0" rIns="0" bIns="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rgbClr val="FFFFFF"/>
                </a:solidFill>
                <a:latin typeface="Microsoft YaHei" panose="020B0503020204020204" pitchFamily="34" charset="-122"/>
                <a:ea typeface="Microsoft YaHei" panose="020B0503020204020204" pitchFamily="34" charset="-122"/>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1681"/>
              </a:lnSpc>
              <a:spcBef>
                <a:spcPts val="0"/>
              </a:spcBef>
            </a:pPr>
            <a:r>
              <a:rPr kumimoji="1" lang="zh-CN" altLang="en-US" sz="1300" dirty="0">
                <a:solidFill>
                  <a:srgbClr val="1D1D1B"/>
                </a:solidFill>
                <a:latin typeface="Microsoft YaHei" charset="-122"/>
                <a:ea typeface="Microsoft YaHei" charset="-122"/>
                <a:cs typeface="Microsoft YaHei" charset="-122"/>
              </a:rPr>
              <a:t>把数字世界带入每个人、每个家庭、</a:t>
            </a:r>
            <a:r>
              <a:rPr kumimoji="1" lang="en-US" altLang="zh-CN" sz="1300" dirty="0">
                <a:solidFill>
                  <a:srgbClr val="1D1D1B"/>
                </a:solidFill>
                <a:latin typeface="Microsoft YaHei" charset="-122"/>
                <a:ea typeface="Microsoft YaHei" charset="-122"/>
                <a:cs typeface="Microsoft YaHei" charset="-122"/>
              </a:rPr>
              <a:t/>
            </a:r>
            <a:br>
              <a:rPr kumimoji="1" lang="en-US" altLang="zh-CN" sz="1300" dirty="0">
                <a:solidFill>
                  <a:srgbClr val="1D1D1B"/>
                </a:solidFill>
                <a:latin typeface="Microsoft YaHei" charset="-122"/>
                <a:ea typeface="Microsoft YaHei" charset="-122"/>
                <a:cs typeface="Microsoft YaHei" charset="-122"/>
              </a:rPr>
            </a:br>
            <a:r>
              <a:rPr kumimoji="1" lang="zh-CN" altLang="en-US" sz="1300" dirty="0">
                <a:solidFill>
                  <a:srgbClr val="1D1D1B"/>
                </a:solidFill>
                <a:latin typeface="Microsoft YaHei" charset="-122"/>
                <a:ea typeface="Microsoft YaHei" charset="-122"/>
                <a:cs typeface="Microsoft YaHei" charset="-122"/>
              </a:rPr>
              <a:t>每个组织，构建万物互联的智能世界。</a:t>
            </a:r>
          </a:p>
        </p:txBody>
      </p:sp>
      <p:sp>
        <p:nvSpPr>
          <p:cNvPr id="73" name="Subtitle 6">
            <a:extLst>
              <a:ext uri="{FF2B5EF4-FFF2-40B4-BE49-F238E27FC236}">
                <a16:creationId xmlns="" xmlns:a16="http://schemas.microsoft.com/office/drawing/2014/main" id="{F1235B6F-D691-2C40-93D4-EC5427ADDFB0}"/>
              </a:ext>
            </a:extLst>
          </p:cNvPr>
          <p:cNvSpPr txBox="1">
            <a:spLocks/>
          </p:cNvSpPr>
          <p:nvPr userDrawn="1"/>
        </p:nvSpPr>
        <p:spPr>
          <a:xfrm>
            <a:off x="7977672" y="2106124"/>
            <a:ext cx="3481833" cy="582808"/>
          </a:xfrm>
          <a:prstGeom prst="rect">
            <a:avLst/>
          </a:prstGeom>
        </p:spPr>
        <p:txBody>
          <a:bodyPr vert="horz" lIns="0" tIns="0" rIns="0" bIns="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icrosoft YaHei" panose="020B0503020204020204" pitchFamily="34" charset="-122"/>
                <a:ea typeface="Microsoft YaHei" panose="020B0503020204020204" pitchFamily="34" charset="-122"/>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ts val="1294"/>
              </a:lnSpc>
            </a:pPr>
            <a:r>
              <a:rPr kumimoji="1" lang="en-US" altLang="zh-CN" sz="1200" dirty="0">
                <a:solidFill>
                  <a:srgbClr val="1D1D1B"/>
                </a:solidFill>
                <a:latin typeface="+mn-lt"/>
                <a:cs typeface="Arial" panose="020B0604020202020204" pitchFamily="34" charset="0"/>
              </a:rPr>
              <a:t>Bring digital to every person, home, and </a:t>
            </a:r>
            <a:br>
              <a:rPr kumimoji="1" lang="en-US" altLang="zh-CN" sz="1200" dirty="0">
                <a:solidFill>
                  <a:srgbClr val="1D1D1B"/>
                </a:solidFill>
                <a:latin typeface="+mn-lt"/>
                <a:cs typeface="Arial" panose="020B0604020202020204" pitchFamily="34" charset="0"/>
              </a:rPr>
            </a:br>
            <a:r>
              <a:rPr kumimoji="1" lang="en-US" altLang="zh-CN" sz="1200" dirty="0">
                <a:solidFill>
                  <a:srgbClr val="1D1D1B"/>
                </a:solidFill>
                <a:latin typeface="+mn-lt"/>
                <a:cs typeface="Arial" panose="020B0604020202020204" pitchFamily="34" charset="0"/>
              </a:rPr>
              <a:t>organization for a fully connected, </a:t>
            </a:r>
            <a:br>
              <a:rPr kumimoji="1" lang="en-US" altLang="zh-CN" sz="1200" dirty="0">
                <a:solidFill>
                  <a:srgbClr val="1D1D1B"/>
                </a:solidFill>
                <a:latin typeface="+mn-lt"/>
                <a:cs typeface="Arial" panose="020B0604020202020204" pitchFamily="34" charset="0"/>
              </a:rPr>
            </a:br>
            <a:r>
              <a:rPr kumimoji="1" lang="en-US" altLang="zh-CN" sz="1200" dirty="0">
                <a:solidFill>
                  <a:srgbClr val="1D1D1B"/>
                </a:solidFill>
                <a:latin typeface="+mn-lt"/>
                <a:cs typeface="Arial" panose="020B0604020202020204" pitchFamily="34" charset="0"/>
              </a:rPr>
              <a:t>intelligent world.</a:t>
            </a:r>
            <a:endParaRPr kumimoji="1" lang="zh-CN" altLang="en-US" sz="1200" dirty="0">
              <a:solidFill>
                <a:srgbClr val="1D1D1B"/>
              </a:solidFill>
              <a:latin typeface="+mn-lt"/>
              <a:ea typeface="Microsoft YaHei" charset="-122"/>
              <a:cs typeface="Microsoft YaHei" charset="-122"/>
            </a:endParaRPr>
          </a:p>
        </p:txBody>
      </p:sp>
      <p:pic>
        <p:nvPicPr>
          <p:cNvPr id="74" name="图片 7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75497" y="5251150"/>
            <a:ext cx="1869596" cy="399462"/>
          </a:xfrm>
          <a:prstGeom prst="rect">
            <a:avLst/>
          </a:prstGeom>
        </p:spPr>
      </p:pic>
    </p:spTree>
    <p:extLst>
      <p:ext uri="{BB962C8B-B14F-4D97-AF65-F5344CB8AC3E}">
        <p14:creationId xmlns:p14="http://schemas.microsoft.com/office/powerpoint/2010/main" val="154100982"/>
      </p:ext>
    </p:extLst>
  </p:cSld>
  <p:clrMap bg1="lt1" tx1="dk1" bg2="lt2" tx2="dk2" accent1="accent1" accent2="accent2" accent3="accent3" accent4="accent4" accent5="accent5" accent6="accent6" hlink="hlink" folHlink="folHlink"/>
  <p:sldLayoutIdLst>
    <p:sldLayoutId id="2147483859" r:id="rId1"/>
  </p:sldLayoutIdLst>
  <p:timing>
    <p:tnLst>
      <p:par>
        <p:cTn id="1" dur="indefinite" restart="never" nodeType="tmRoot"/>
      </p:par>
    </p:tnLst>
  </p:timing>
  <p:hf hdr="0" ftr="0" dt="0"/>
  <p:txStyles>
    <p:titleStyle>
      <a:lvl1pPr algn="l" defTabSz="1187323" rtl="0" eaLnBrk="1" latinLnBrk="0" hangingPunct="1">
        <a:lnSpc>
          <a:spcPct val="90000"/>
        </a:lnSpc>
        <a:spcBef>
          <a:spcPct val="0"/>
        </a:spcBef>
        <a:buNone/>
        <a:defRPr sz="4998" b="0" kern="1200">
          <a:solidFill>
            <a:schemeClr val="tx1"/>
          </a:solidFill>
          <a:latin typeface="Huawei Sans" panose="020C0503030203020204" pitchFamily="34" charset="0"/>
          <a:ea typeface="方正兰亭黑简体" panose="02000000000000000000" pitchFamily="2" charset="-122"/>
          <a:cs typeface="Huawei Sans" panose="020C0503030203020204" pitchFamily="34" charset="0"/>
        </a:defRPr>
      </a:lvl1pPr>
    </p:titleStyle>
    <p:bodyStyle>
      <a:lvl1pPr marL="0" indent="0" algn="l" defTabSz="1187323" rtl="0" eaLnBrk="1" latinLnBrk="0" hangingPunct="1">
        <a:lnSpc>
          <a:spcPct val="90000"/>
        </a:lnSpc>
        <a:spcBef>
          <a:spcPts val="1298"/>
        </a:spcBef>
        <a:buFont typeface="Arial" panose="020B0604020202020204" pitchFamily="34" charset="0"/>
        <a:buNone/>
        <a:defRPr sz="1818" kern="1200">
          <a:solidFill>
            <a:srgbClr val="FFFFFF"/>
          </a:solidFill>
          <a:latin typeface="Microsoft YaHei" panose="020B0503020204020204" pitchFamily="34" charset="-122"/>
          <a:ea typeface="Microsoft YaHei" panose="020B0503020204020204" pitchFamily="34" charset="-122"/>
          <a:cs typeface="+mn-cs"/>
        </a:defRPr>
      </a:lvl1pPr>
      <a:lvl2pPr marL="593662" indent="0" algn="l" defTabSz="1187323" rtl="0" eaLnBrk="1" latinLnBrk="0" hangingPunct="1">
        <a:lnSpc>
          <a:spcPct val="90000"/>
        </a:lnSpc>
        <a:spcBef>
          <a:spcPts val="650"/>
        </a:spcBef>
        <a:buFont typeface="Arial" panose="020B0604020202020204" pitchFamily="34" charset="0"/>
        <a:buNone/>
        <a:defRPr sz="3117" kern="1200">
          <a:solidFill>
            <a:schemeClr val="tx1"/>
          </a:solidFill>
          <a:latin typeface="+mn-lt"/>
          <a:ea typeface="+mn-ea"/>
          <a:cs typeface="+mn-cs"/>
        </a:defRPr>
      </a:lvl2pPr>
      <a:lvl3pPr marL="1187323" indent="0" algn="l" defTabSz="1187323" rtl="0" eaLnBrk="1" latinLnBrk="0" hangingPunct="1">
        <a:lnSpc>
          <a:spcPct val="90000"/>
        </a:lnSpc>
        <a:spcBef>
          <a:spcPts val="650"/>
        </a:spcBef>
        <a:buFont typeface="Arial" panose="020B0604020202020204" pitchFamily="34" charset="0"/>
        <a:buNone/>
        <a:defRPr sz="2597" kern="1200">
          <a:solidFill>
            <a:schemeClr val="tx1"/>
          </a:solidFill>
          <a:latin typeface="+mn-lt"/>
          <a:ea typeface="+mn-ea"/>
          <a:cs typeface="+mn-cs"/>
        </a:defRPr>
      </a:lvl3pPr>
      <a:lvl4pPr marL="1780986" indent="0" algn="l" defTabSz="1187323" rtl="0" eaLnBrk="1" latinLnBrk="0" hangingPunct="1">
        <a:lnSpc>
          <a:spcPct val="90000"/>
        </a:lnSpc>
        <a:spcBef>
          <a:spcPts val="650"/>
        </a:spcBef>
        <a:buFont typeface="Arial" panose="020B0604020202020204" pitchFamily="34" charset="0"/>
        <a:buNone/>
        <a:defRPr sz="2337" kern="1200">
          <a:solidFill>
            <a:schemeClr val="tx1"/>
          </a:solidFill>
          <a:latin typeface="+mn-lt"/>
          <a:ea typeface="+mn-ea"/>
          <a:cs typeface="+mn-cs"/>
        </a:defRPr>
      </a:lvl4pPr>
      <a:lvl5pPr marL="2374648" indent="0" algn="l" defTabSz="1187323" rtl="0" eaLnBrk="1" latinLnBrk="0" hangingPunct="1">
        <a:lnSpc>
          <a:spcPct val="90000"/>
        </a:lnSpc>
        <a:spcBef>
          <a:spcPts val="650"/>
        </a:spcBef>
        <a:buFont typeface="Arial" panose="020B0604020202020204" pitchFamily="34" charset="0"/>
        <a:buNone/>
        <a:defRPr sz="2337" kern="1200">
          <a:solidFill>
            <a:schemeClr val="tx1"/>
          </a:solidFill>
          <a:latin typeface="+mn-lt"/>
          <a:ea typeface="+mn-ea"/>
          <a:cs typeface="+mn-cs"/>
        </a:defRPr>
      </a:lvl5pPr>
      <a:lvl6pPr marL="3265140"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6pPr>
      <a:lvl7pPr marL="3858802"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7pPr>
      <a:lvl8pPr marL="4452463"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8pPr>
      <a:lvl9pPr marL="5046125"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9pPr>
    </p:bodyStyle>
    <p:otherStyle>
      <a:defPPr>
        <a:defRPr lang="en-US"/>
      </a:defPPr>
      <a:lvl1pPr marL="0" algn="l" defTabSz="1187323" rtl="0" eaLnBrk="1" latinLnBrk="0" hangingPunct="1">
        <a:defRPr sz="2337" kern="1200">
          <a:solidFill>
            <a:schemeClr val="tx1"/>
          </a:solidFill>
          <a:latin typeface="+mn-lt"/>
          <a:ea typeface="+mn-ea"/>
          <a:cs typeface="+mn-cs"/>
        </a:defRPr>
      </a:lvl1pPr>
      <a:lvl2pPr marL="593662" algn="l" defTabSz="1187323" rtl="0" eaLnBrk="1" latinLnBrk="0" hangingPunct="1">
        <a:defRPr sz="2337" kern="1200">
          <a:solidFill>
            <a:schemeClr val="tx1"/>
          </a:solidFill>
          <a:latin typeface="+mn-lt"/>
          <a:ea typeface="+mn-ea"/>
          <a:cs typeface="+mn-cs"/>
        </a:defRPr>
      </a:lvl2pPr>
      <a:lvl3pPr marL="1187323" algn="l" defTabSz="1187323" rtl="0" eaLnBrk="1" latinLnBrk="0" hangingPunct="1">
        <a:defRPr sz="2337" kern="1200">
          <a:solidFill>
            <a:schemeClr val="tx1"/>
          </a:solidFill>
          <a:latin typeface="+mn-lt"/>
          <a:ea typeface="+mn-ea"/>
          <a:cs typeface="+mn-cs"/>
        </a:defRPr>
      </a:lvl3pPr>
      <a:lvl4pPr marL="1780986" algn="l" defTabSz="1187323" rtl="0" eaLnBrk="1" latinLnBrk="0" hangingPunct="1">
        <a:defRPr sz="2337" kern="1200">
          <a:solidFill>
            <a:schemeClr val="tx1"/>
          </a:solidFill>
          <a:latin typeface="+mn-lt"/>
          <a:ea typeface="+mn-ea"/>
          <a:cs typeface="+mn-cs"/>
        </a:defRPr>
      </a:lvl4pPr>
      <a:lvl5pPr marL="2374648" algn="l" defTabSz="1187323" rtl="0" eaLnBrk="1" latinLnBrk="0" hangingPunct="1">
        <a:defRPr sz="2337" kern="1200">
          <a:solidFill>
            <a:schemeClr val="tx1"/>
          </a:solidFill>
          <a:latin typeface="+mn-lt"/>
          <a:ea typeface="+mn-ea"/>
          <a:cs typeface="+mn-cs"/>
        </a:defRPr>
      </a:lvl5pPr>
      <a:lvl6pPr marL="2968309" algn="l" defTabSz="1187323" rtl="0" eaLnBrk="1" latinLnBrk="0" hangingPunct="1">
        <a:defRPr sz="2337" kern="1200">
          <a:solidFill>
            <a:schemeClr val="tx1"/>
          </a:solidFill>
          <a:latin typeface="+mn-lt"/>
          <a:ea typeface="+mn-ea"/>
          <a:cs typeface="+mn-cs"/>
        </a:defRPr>
      </a:lvl6pPr>
      <a:lvl7pPr marL="3561971" algn="l" defTabSz="1187323" rtl="0" eaLnBrk="1" latinLnBrk="0" hangingPunct="1">
        <a:defRPr sz="2337" kern="1200">
          <a:solidFill>
            <a:schemeClr val="tx1"/>
          </a:solidFill>
          <a:latin typeface="+mn-lt"/>
          <a:ea typeface="+mn-ea"/>
          <a:cs typeface="+mn-cs"/>
        </a:defRPr>
      </a:lvl7pPr>
      <a:lvl8pPr marL="4155634" algn="l" defTabSz="1187323" rtl="0" eaLnBrk="1" latinLnBrk="0" hangingPunct="1">
        <a:defRPr sz="2337" kern="1200">
          <a:solidFill>
            <a:schemeClr val="tx1"/>
          </a:solidFill>
          <a:latin typeface="+mn-lt"/>
          <a:ea typeface="+mn-ea"/>
          <a:cs typeface="+mn-cs"/>
        </a:defRPr>
      </a:lvl8pPr>
      <a:lvl9pPr marL="4749295" algn="l" defTabSz="1187323" rtl="0" eaLnBrk="1" latinLnBrk="0" hangingPunct="1">
        <a:defRPr sz="2337"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1">
          <p15:clr>
            <a:srgbClr val="F26B43"/>
          </p15:clr>
        </p15:guide>
        <p15:guide id="2" pos="3842">
          <p15:clr>
            <a:srgbClr val="F26B43"/>
          </p15:clr>
        </p15:guide>
        <p15:guide id="3" pos="370">
          <p15:clr>
            <a:srgbClr val="F26B43"/>
          </p15:clr>
        </p15:guide>
        <p15:guide id="4" pos="7197">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8" Type="http://schemas.openxmlformats.org/officeDocument/2006/relationships/tags" Target="../tags/tag10.xml"/><Relationship Id="rId13" Type="http://schemas.openxmlformats.org/officeDocument/2006/relationships/slideLayout" Target="../slideLayouts/slideLayout15.xml"/><Relationship Id="rId3" Type="http://schemas.openxmlformats.org/officeDocument/2006/relationships/tags" Target="../tags/tag5.xml"/><Relationship Id="rId7" Type="http://schemas.openxmlformats.org/officeDocument/2006/relationships/tags" Target="../tags/tag9.xml"/><Relationship Id="rId12" Type="http://schemas.openxmlformats.org/officeDocument/2006/relationships/tags" Target="../tags/tag14.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tags" Target="../tags/tag8.xml"/><Relationship Id="rId11" Type="http://schemas.openxmlformats.org/officeDocument/2006/relationships/tags" Target="../tags/tag13.xml"/><Relationship Id="rId5" Type="http://schemas.openxmlformats.org/officeDocument/2006/relationships/tags" Target="../tags/tag7.xml"/><Relationship Id="rId10" Type="http://schemas.openxmlformats.org/officeDocument/2006/relationships/tags" Target="../tags/tag12.xml"/><Relationship Id="rId4" Type="http://schemas.openxmlformats.org/officeDocument/2006/relationships/tags" Target="../tags/tag6.xml"/><Relationship Id="rId9" Type="http://schemas.openxmlformats.org/officeDocument/2006/relationships/tags" Target="../tags/tag11.xml"/><Relationship Id="rId14"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8" Type="http://schemas.openxmlformats.org/officeDocument/2006/relationships/tags" Target="../tags/tag22.xml"/><Relationship Id="rId13" Type="http://schemas.openxmlformats.org/officeDocument/2006/relationships/slideLayout" Target="../slideLayouts/slideLayout12.xml"/><Relationship Id="rId3" Type="http://schemas.openxmlformats.org/officeDocument/2006/relationships/tags" Target="../tags/tag17.xml"/><Relationship Id="rId7" Type="http://schemas.openxmlformats.org/officeDocument/2006/relationships/tags" Target="../tags/tag21.xml"/><Relationship Id="rId12" Type="http://schemas.openxmlformats.org/officeDocument/2006/relationships/tags" Target="../tags/tag26.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tags" Target="../tags/tag25.xml"/><Relationship Id="rId5" Type="http://schemas.openxmlformats.org/officeDocument/2006/relationships/tags" Target="../tags/tag19.xml"/><Relationship Id="rId10" Type="http://schemas.openxmlformats.org/officeDocument/2006/relationships/tags" Target="../tags/tag24.xml"/><Relationship Id="rId4" Type="http://schemas.openxmlformats.org/officeDocument/2006/relationships/tags" Target="../tags/tag18.xml"/><Relationship Id="rId9" Type="http://schemas.openxmlformats.org/officeDocument/2006/relationships/tags" Target="../tags/tag23.xml"/><Relationship Id="rId14"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3.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6.xml"/><Relationship Id="rId1" Type="http://schemas.openxmlformats.org/officeDocument/2006/relationships/slideLayout" Target="../slideLayouts/slideLayout10.xml"/><Relationship Id="rId6" Type="http://schemas.openxmlformats.org/officeDocument/2006/relationships/image" Target="../media/image8.tmp"/><Relationship Id="rId5" Type="http://schemas.openxmlformats.org/officeDocument/2006/relationships/image" Target="../media/image7.tmp"/><Relationship Id="rId4" Type="http://schemas.openxmlformats.org/officeDocument/2006/relationships/image" Target="../media/image6.png"/></Relationships>
</file>

<file path=ppt/slides/_rels/slide47.xml.rels><?xml version="1.0" encoding="UTF-8" standalone="yes"?>
<Relationships xmlns="http://schemas.openxmlformats.org/package/2006/relationships"><Relationship Id="rId3" Type="http://schemas.openxmlformats.org/officeDocument/2006/relationships/hyperlink" Target="https://e.huawei.com/en/" TargetMode="External"/><Relationship Id="rId2" Type="http://schemas.openxmlformats.org/officeDocument/2006/relationships/notesSlide" Target="../notesSlides/notesSlide47.xml"/><Relationship Id="rId1" Type="http://schemas.openxmlformats.org/officeDocument/2006/relationships/slideLayout" Target="../slideLayouts/slideLayout11.xml"/><Relationship Id="rId5" Type="http://schemas.openxmlformats.org/officeDocument/2006/relationships/hyperlink" Target="https://www.huawei.com/en/learning" TargetMode="External"/><Relationship Id="rId4" Type="http://schemas.openxmlformats.org/officeDocument/2006/relationships/hyperlink" Target="https://support.huawei.com/enterprise/en/index.html" TargetMode="Externa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标题 15"/>
          <p:cNvSpPr>
            <a:spLocks noGrp="1"/>
          </p:cNvSpPr>
          <p:nvPr>
            <p:ph type="ctrTitle"/>
          </p:nvPr>
        </p:nvSpPr>
        <p:spPr/>
        <p:txBody>
          <a:bodyPr wrap="square">
            <a:noAutofit/>
          </a:bodyPr>
          <a:lstStyle/>
          <a:p>
            <a:r>
              <a:rPr lang="en-US" dirty="0" smtClean="0">
                <a:latin typeface="Huawei Sans" panose="020C0503030203020204" pitchFamily="34" charset="0"/>
              </a:rPr>
              <a:t>Storage Resource Tuning </a:t>
            </a:r>
            <a:r>
              <a:rPr lang="en-US" dirty="0"/>
              <a:t>Technologies and Applications</a:t>
            </a:r>
            <a:endParaRPr lang="en-US" altLang="zh-CN" dirty="0">
              <a:latin typeface="Huawei Sans" panose="020C0503030203020204" pitchFamily="34" charset="0"/>
            </a:endParaRPr>
          </a:p>
        </p:txBody>
      </p:sp>
    </p:spTree>
    <p:extLst>
      <p:ext uri="{BB962C8B-B14F-4D97-AF65-F5344CB8AC3E}">
        <p14:creationId xmlns:p14="http://schemas.microsoft.com/office/powerpoint/2010/main" val="2151896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wrap="square">
            <a:noAutofit/>
          </a:bodyPr>
          <a:lstStyle/>
          <a:p>
            <a:r>
              <a:rPr lang="en-US" dirty="0" smtClean="0">
                <a:latin typeface="Huawei Sans" panose="020C0503030203020204" pitchFamily="34" charset="0"/>
              </a:rPr>
              <a:t>Configuration Process</a:t>
            </a:r>
            <a:endParaRPr lang="en-US" altLang="zh-CN" dirty="0">
              <a:latin typeface="Huawei Sans" panose="020C0503030203020204" pitchFamily="34" charset="0"/>
            </a:endParaRPr>
          </a:p>
        </p:txBody>
      </p:sp>
      <p:sp>
        <p:nvSpPr>
          <p:cNvPr id="9" name="圆角矩形 8"/>
          <p:cNvSpPr/>
          <p:nvPr/>
        </p:nvSpPr>
        <p:spPr bwMode="auto">
          <a:xfrm>
            <a:off x="2832685" y="4342251"/>
            <a:ext cx="2619376" cy="340465"/>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en-US" sz="1600" dirty="0" smtClean="0">
                <a:solidFill>
                  <a:schemeClr val="tx1"/>
                </a:solidFill>
                <a:latin typeface="Huawei Sans" panose="020C0503030203020204" pitchFamily="34" charset="0"/>
              </a:rPr>
              <a:t>Create a storage pool.</a:t>
            </a:r>
            <a:endParaRPr lang="en-US" altLang="zh-CN" sz="1600" dirty="0">
              <a:solidFill>
                <a:schemeClr val="tx1"/>
              </a:solidFill>
              <a:latin typeface="Huawei Sans" panose="020C0503030203020204" pitchFamily="34" charset="0"/>
              <a:cs typeface="Arial" pitchFamily="34" charset="0"/>
            </a:endParaRPr>
          </a:p>
        </p:txBody>
      </p:sp>
      <p:sp>
        <p:nvSpPr>
          <p:cNvPr id="10" name="圆角矩形 9"/>
          <p:cNvSpPr/>
          <p:nvPr/>
        </p:nvSpPr>
        <p:spPr bwMode="auto">
          <a:xfrm>
            <a:off x="2832685" y="5042189"/>
            <a:ext cx="2621174" cy="340465"/>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en-US" sz="1600" dirty="0" smtClean="0">
                <a:solidFill>
                  <a:schemeClr val="tx1"/>
                </a:solidFill>
                <a:latin typeface="Huawei Sans" panose="020C0503030203020204" pitchFamily="34" charset="0"/>
              </a:rPr>
              <a:t>Create a thin LUN.</a:t>
            </a:r>
            <a:endParaRPr lang="en-US" altLang="zh-CN" sz="1600" dirty="0">
              <a:solidFill>
                <a:schemeClr val="tx1"/>
              </a:solidFill>
              <a:latin typeface="Huawei Sans" panose="020C0503030203020204" pitchFamily="34" charset="0"/>
              <a:cs typeface="Arial" pitchFamily="34" charset="0"/>
            </a:endParaRPr>
          </a:p>
        </p:txBody>
      </p:sp>
      <p:cxnSp>
        <p:nvCxnSpPr>
          <p:cNvPr id="12" name="直接箭头连接符 11"/>
          <p:cNvCxnSpPr>
            <a:endCxn id="7" idx="0"/>
          </p:cNvCxnSpPr>
          <p:nvPr/>
        </p:nvCxnSpPr>
        <p:spPr bwMode="auto">
          <a:xfrm>
            <a:off x="4142373" y="2586021"/>
            <a:ext cx="0" cy="240496"/>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13" name="直接箭头连接符 12"/>
          <p:cNvCxnSpPr/>
          <p:nvPr/>
        </p:nvCxnSpPr>
        <p:spPr bwMode="auto">
          <a:xfrm>
            <a:off x="4142373" y="3282758"/>
            <a:ext cx="0" cy="363083"/>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14" name="直接箭头连接符 13"/>
          <p:cNvCxnSpPr/>
          <p:nvPr/>
        </p:nvCxnSpPr>
        <p:spPr bwMode="auto">
          <a:xfrm>
            <a:off x="4142373" y="3979496"/>
            <a:ext cx="0" cy="366160"/>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15" name="直接箭头连接符 14"/>
          <p:cNvCxnSpPr/>
          <p:nvPr/>
        </p:nvCxnSpPr>
        <p:spPr bwMode="auto">
          <a:xfrm>
            <a:off x="4142373" y="4679311"/>
            <a:ext cx="899" cy="366283"/>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17" name="直接箭头连接符 16"/>
          <p:cNvCxnSpPr/>
          <p:nvPr/>
        </p:nvCxnSpPr>
        <p:spPr bwMode="auto">
          <a:xfrm>
            <a:off x="4139991" y="1873242"/>
            <a:ext cx="2382" cy="379124"/>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sp>
        <p:nvSpPr>
          <p:cNvPr id="20" name="圆角矩形 19"/>
          <p:cNvSpPr/>
          <p:nvPr/>
        </p:nvSpPr>
        <p:spPr bwMode="auto">
          <a:xfrm>
            <a:off x="6759367" y="2950386"/>
            <a:ext cx="2700338" cy="340465"/>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en-US" sz="1600" dirty="0" smtClean="0">
                <a:solidFill>
                  <a:schemeClr val="tx1"/>
                </a:solidFill>
                <a:latin typeface="Huawei Sans" panose="020C0503030203020204" pitchFamily="34" charset="0"/>
              </a:rPr>
              <a:t>Delete a thin LUN.</a:t>
            </a:r>
            <a:endParaRPr lang="en-US" altLang="zh-CN" sz="1600" dirty="0">
              <a:solidFill>
                <a:schemeClr val="tx1"/>
              </a:solidFill>
              <a:latin typeface="Huawei Sans" panose="020C0503030203020204" pitchFamily="34" charset="0"/>
              <a:cs typeface="Arial" pitchFamily="34" charset="0"/>
            </a:endParaRPr>
          </a:p>
        </p:txBody>
      </p:sp>
      <p:sp>
        <p:nvSpPr>
          <p:cNvPr id="21" name="圆角矩形 20"/>
          <p:cNvSpPr/>
          <p:nvPr/>
        </p:nvSpPr>
        <p:spPr bwMode="auto">
          <a:xfrm>
            <a:off x="6759367" y="3650448"/>
            <a:ext cx="2700338" cy="340465"/>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en-US" sz="1600" dirty="0" smtClean="0">
                <a:solidFill>
                  <a:schemeClr val="tx1"/>
                </a:solidFill>
                <a:latin typeface="Huawei Sans" panose="020C0503030203020204" pitchFamily="34" charset="0"/>
              </a:rPr>
              <a:t>Delete </a:t>
            </a:r>
            <a:r>
              <a:rPr lang="en-US" sz="1600" dirty="0">
                <a:solidFill>
                  <a:schemeClr val="tx1"/>
                </a:solidFill>
                <a:latin typeface="Huawei Sans" panose="020C0503030203020204" pitchFamily="34" charset="0"/>
              </a:rPr>
              <a:t>a</a:t>
            </a:r>
            <a:r>
              <a:rPr lang="en-US" sz="1600" dirty="0" smtClean="0">
                <a:solidFill>
                  <a:schemeClr val="tx1"/>
                </a:solidFill>
                <a:latin typeface="Huawei Sans" panose="020C0503030203020204" pitchFamily="34" charset="0"/>
              </a:rPr>
              <a:t> storage pool.</a:t>
            </a:r>
            <a:endParaRPr lang="en-US" altLang="zh-CN" sz="1600" dirty="0">
              <a:solidFill>
                <a:schemeClr val="tx1"/>
              </a:solidFill>
              <a:latin typeface="Huawei Sans" panose="020C0503030203020204" pitchFamily="34" charset="0"/>
              <a:cs typeface="Arial" pitchFamily="34" charset="0"/>
            </a:endParaRPr>
          </a:p>
        </p:txBody>
      </p:sp>
      <p:sp>
        <p:nvSpPr>
          <p:cNvPr id="22" name="圆角矩形 21"/>
          <p:cNvSpPr/>
          <p:nvPr/>
        </p:nvSpPr>
        <p:spPr bwMode="auto">
          <a:xfrm>
            <a:off x="6759367" y="4347307"/>
            <a:ext cx="2700338" cy="340465"/>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fontAlgn="ctr">
              <a:spcBef>
                <a:spcPts val="0"/>
              </a:spcBef>
              <a:spcAft>
                <a:spcPts val="0"/>
              </a:spcAft>
            </a:pPr>
            <a:r>
              <a:rPr lang="en-US" sz="1600" dirty="0" smtClean="0">
                <a:solidFill>
                  <a:schemeClr val="tx1"/>
                </a:solidFill>
                <a:latin typeface="Huawei Sans" panose="020C0503030203020204" pitchFamily="34" charset="0"/>
              </a:rPr>
              <a:t>Create a disk domain.</a:t>
            </a:r>
            <a:endParaRPr lang="en-US" altLang="zh-CN" sz="1600" dirty="0">
              <a:solidFill>
                <a:schemeClr val="tx1"/>
              </a:solidFill>
              <a:latin typeface="Huawei Sans" panose="020C0503030203020204" pitchFamily="34" charset="0"/>
              <a:cs typeface="Arial" pitchFamily="34" charset="0"/>
            </a:endParaRPr>
          </a:p>
        </p:txBody>
      </p:sp>
      <p:cxnSp>
        <p:nvCxnSpPr>
          <p:cNvPr id="23" name="直接箭头连接符 22"/>
          <p:cNvCxnSpPr/>
          <p:nvPr/>
        </p:nvCxnSpPr>
        <p:spPr bwMode="auto">
          <a:xfrm>
            <a:off x="8109536" y="2587508"/>
            <a:ext cx="0" cy="366283"/>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24" name="直接箭头连接符 23"/>
          <p:cNvCxnSpPr/>
          <p:nvPr/>
        </p:nvCxnSpPr>
        <p:spPr bwMode="auto">
          <a:xfrm>
            <a:off x="8109536" y="3287446"/>
            <a:ext cx="0" cy="366407"/>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25" name="直接箭头连接符 24"/>
          <p:cNvCxnSpPr/>
          <p:nvPr/>
        </p:nvCxnSpPr>
        <p:spPr bwMode="auto">
          <a:xfrm>
            <a:off x="8109536" y="3987508"/>
            <a:ext cx="0" cy="363204"/>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26" name="直接箭头连接符 25"/>
          <p:cNvCxnSpPr/>
          <p:nvPr/>
        </p:nvCxnSpPr>
        <p:spPr bwMode="auto">
          <a:xfrm>
            <a:off x="8109536" y="4684367"/>
            <a:ext cx="0" cy="310697"/>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27" name="肘形连接符 26"/>
          <p:cNvCxnSpPr/>
          <p:nvPr/>
        </p:nvCxnSpPr>
        <p:spPr bwMode="auto">
          <a:xfrm rot="5400000" flipH="1" flipV="1">
            <a:off x="4215337" y="1485050"/>
            <a:ext cx="3822134" cy="3966264"/>
          </a:xfrm>
          <a:prstGeom prst="bentConnector5">
            <a:avLst>
              <a:gd name="adj1" fmla="val -5981"/>
              <a:gd name="adj2" fmla="val 49501"/>
              <a:gd name="adj3" fmla="val 105981"/>
            </a:avLst>
          </a:prstGeom>
          <a:ln w="12700">
            <a:solidFill>
              <a:schemeClr val="tx1"/>
            </a:solidFill>
            <a:headEnd type="none" w="med" len="med"/>
            <a:tailEnd type="triangle"/>
          </a:ln>
          <a:effectLst/>
        </p:spPr>
        <p:style>
          <a:lnRef idx="3">
            <a:schemeClr val="lt1"/>
          </a:lnRef>
          <a:fillRef idx="1">
            <a:schemeClr val="accent2"/>
          </a:fillRef>
          <a:effectRef idx="1">
            <a:schemeClr val="accent2"/>
          </a:effectRef>
          <a:fontRef idx="minor">
            <a:schemeClr val="lt1"/>
          </a:fontRef>
        </p:style>
      </p:cxnSp>
      <p:sp>
        <p:nvSpPr>
          <p:cNvPr id="29" name="流程图: 终止 28"/>
          <p:cNvSpPr/>
          <p:nvPr/>
        </p:nvSpPr>
        <p:spPr>
          <a:xfrm>
            <a:off x="7072173" y="4995064"/>
            <a:ext cx="2071868" cy="470704"/>
          </a:xfrm>
          <a:prstGeom prst="flowChartTerminator">
            <a:avLst/>
          </a:prstGeom>
          <a:solidFill>
            <a:schemeClr val="bg1"/>
          </a:solidFill>
          <a:ln w="1270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End</a:t>
            </a:r>
            <a:endParaRPr lang="en-US" dirty="0">
              <a:solidFill>
                <a:schemeClr val="tx1"/>
              </a:solidFill>
              <a:latin typeface="Huawei Sans" panose="020C0503030203020204" pitchFamily="34" charset="0"/>
            </a:endParaRPr>
          </a:p>
        </p:txBody>
      </p:sp>
      <p:sp>
        <p:nvSpPr>
          <p:cNvPr id="5" name="圆角矩形 4"/>
          <p:cNvSpPr/>
          <p:nvPr/>
        </p:nvSpPr>
        <p:spPr bwMode="auto">
          <a:xfrm>
            <a:off x="2832685" y="2025826"/>
            <a:ext cx="2619376" cy="578828"/>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en-US" sz="1600" dirty="0" smtClean="0">
                <a:solidFill>
                  <a:schemeClr val="tx1"/>
                </a:solidFill>
                <a:latin typeface="Huawei Sans" panose="020C0503030203020204" pitchFamily="34" charset="0"/>
              </a:rPr>
              <a:t>Check </a:t>
            </a:r>
            <a:r>
              <a:rPr lang="en-US" altLang="zh-CN" sz="1600" dirty="0" smtClean="0">
                <a:solidFill>
                  <a:schemeClr val="tx1"/>
                </a:solidFill>
                <a:latin typeface="Huawei Sans" panose="020C0503030203020204" pitchFamily="34" charset="0"/>
              </a:rPr>
              <a:t>the</a:t>
            </a:r>
            <a:r>
              <a:rPr lang="en-US" sz="1600" dirty="0" smtClean="0">
                <a:solidFill>
                  <a:schemeClr val="tx1"/>
                </a:solidFill>
                <a:latin typeface="Huawei Sans" panose="020C0503030203020204" pitchFamily="34" charset="0"/>
              </a:rPr>
              <a:t> SmartThin license.</a:t>
            </a:r>
            <a:endParaRPr lang="en-US" altLang="zh-CN" sz="1600" dirty="0">
              <a:solidFill>
                <a:schemeClr val="tx1"/>
              </a:solidFill>
              <a:latin typeface="Huawei Sans" panose="020C0503030203020204" pitchFamily="34" charset="0"/>
              <a:cs typeface="Arial" pitchFamily="34" charset="0"/>
            </a:endParaRPr>
          </a:p>
        </p:txBody>
      </p:sp>
      <p:sp>
        <p:nvSpPr>
          <p:cNvPr id="7" name="圆角矩形 6"/>
          <p:cNvSpPr/>
          <p:nvPr/>
        </p:nvSpPr>
        <p:spPr bwMode="auto">
          <a:xfrm>
            <a:off x="2832685" y="2826517"/>
            <a:ext cx="2619376" cy="578828"/>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en-US" sz="1600" dirty="0" smtClean="0">
                <a:solidFill>
                  <a:schemeClr val="tx1"/>
                </a:solidFill>
                <a:latin typeface="Huawei Sans" panose="020C0503030203020204" pitchFamily="34" charset="0"/>
              </a:rPr>
              <a:t>Import </a:t>
            </a:r>
            <a:r>
              <a:rPr lang="en-US" sz="1600" dirty="0">
                <a:solidFill>
                  <a:schemeClr val="tx1"/>
                </a:solidFill>
                <a:latin typeface="Huawei Sans" panose="020C0503030203020204" pitchFamily="34" charset="0"/>
              </a:rPr>
              <a:t>a</a:t>
            </a:r>
            <a:r>
              <a:rPr lang="en-US" sz="1600" dirty="0" smtClean="0">
                <a:solidFill>
                  <a:schemeClr val="tx1"/>
                </a:solidFill>
                <a:latin typeface="Huawei Sans" panose="020C0503030203020204" pitchFamily="34" charset="0"/>
              </a:rPr>
              <a:t> SmartThin license.</a:t>
            </a:r>
            <a:endParaRPr lang="en-US" altLang="zh-CN" sz="1600" dirty="0">
              <a:solidFill>
                <a:schemeClr val="tx1"/>
              </a:solidFill>
              <a:latin typeface="Huawei Sans" panose="020C0503030203020204" pitchFamily="34" charset="0"/>
              <a:cs typeface="Arial" pitchFamily="34" charset="0"/>
            </a:endParaRPr>
          </a:p>
        </p:txBody>
      </p:sp>
      <p:sp>
        <p:nvSpPr>
          <p:cNvPr id="8" name="圆角矩形 7"/>
          <p:cNvSpPr/>
          <p:nvPr/>
        </p:nvSpPr>
        <p:spPr bwMode="auto">
          <a:xfrm>
            <a:off x="2832685" y="3642436"/>
            <a:ext cx="2619376" cy="340465"/>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en-US" sz="1600" dirty="0" smtClean="0">
                <a:solidFill>
                  <a:schemeClr val="tx1"/>
                </a:solidFill>
                <a:latin typeface="Huawei Sans" panose="020C0503030203020204" pitchFamily="34" charset="0"/>
              </a:rPr>
              <a:t>Create a disk domain.</a:t>
            </a:r>
            <a:endParaRPr lang="en-US" altLang="zh-CN" sz="1600" dirty="0">
              <a:solidFill>
                <a:schemeClr val="tx1"/>
              </a:solidFill>
              <a:latin typeface="Huawei Sans" panose="020C0503030203020204" pitchFamily="34" charset="0"/>
              <a:cs typeface="Arial" pitchFamily="34" charset="0"/>
            </a:endParaRPr>
          </a:p>
        </p:txBody>
      </p:sp>
      <p:sp>
        <p:nvSpPr>
          <p:cNvPr id="28" name="流程图: 终止 27"/>
          <p:cNvSpPr/>
          <p:nvPr/>
        </p:nvSpPr>
        <p:spPr>
          <a:xfrm>
            <a:off x="3108766" y="1473798"/>
            <a:ext cx="2071868" cy="395766"/>
          </a:xfrm>
          <a:prstGeom prst="flowChartTerminator">
            <a:avLst/>
          </a:prstGeom>
          <a:solidFill>
            <a:schemeClr val="bg1"/>
          </a:solidFill>
          <a:ln w="1270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Start</a:t>
            </a:r>
            <a:endParaRPr lang="en-US" altLang="zh-CN" dirty="0">
              <a:solidFill>
                <a:schemeClr val="tx1"/>
              </a:solidFill>
              <a:latin typeface="Huawei Sans" panose="020C0503030203020204" pitchFamily="34" charset="0"/>
            </a:endParaRPr>
          </a:p>
        </p:txBody>
      </p:sp>
      <p:cxnSp>
        <p:nvCxnSpPr>
          <p:cNvPr id="16" name="直接箭头连接符 15"/>
          <p:cNvCxnSpPr/>
          <p:nvPr/>
        </p:nvCxnSpPr>
        <p:spPr bwMode="auto">
          <a:xfrm>
            <a:off x="8109536" y="2009316"/>
            <a:ext cx="0" cy="363083"/>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sp>
        <p:nvSpPr>
          <p:cNvPr id="18" name="圆角矩形 17"/>
          <p:cNvSpPr/>
          <p:nvPr/>
        </p:nvSpPr>
        <p:spPr bwMode="auto">
          <a:xfrm>
            <a:off x="6759367" y="1553075"/>
            <a:ext cx="2700338" cy="578828"/>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en-US" sz="1600" dirty="0" smtClean="0">
                <a:solidFill>
                  <a:schemeClr val="tx1"/>
                </a:solidFill>
                <a:latin typeface="Huawei Sans" panose="020C0503030203020204" pitchFamily="34" charset="0"/>
              </a:rPr>
              <a:t>Modify properties of a thin LUN.</a:t>
            </a:r>
            <a:endParaRPr lang="en-US" altLang="zh-CN" sz="1600" dirty="0">
              <a:solidFill>
                <a:schemeClr val="tx1"/>
              </a:solidFill>
              <a:latin typeface="Huawei Sans" panose="020C0503030203020204" pitchFamily="34" charset="0"/>
              <a:cs typeface="Arial" pitchFamily="34" charset="0"/>
            </a:endParaRPr>
          </a:p>
        </p:txBody>
      </p:sp>
      <p:sp>
        <p:nvSpPr>
          <p:cNvPr id="19" name="圆角矩形 18"/>
          <p:cNvSpPr/>
          <p:nvPr/>
        </p:nvSpPr>
        <p:spPr bwMode="auto">
          <a:xfrm>
            <a:off x="6759367" y="2368994"/>
            <a:ext cx="2700338" cy="340465"/>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en-US" sz="1500" dirty="0" smtClean="0">
                <a:solidFill>
                  <a:schemeClr val="tx1"/>
                </a:solidFill>
                <a:latin typeface="Huawei Sans" panose="020C0503030203020204" pitchFamily="34" charset="0"/>
              </a:rPr>
              <a:t>Expand a thin LUN online.</a:t>
            </a:r>
            <a:endParaRPr lang="en-US" altLang="zh-CN" sz="1500" dirty="0">
              <a:solidFill>
                <a:schemeClr val="tx1"/>
              </a:solidFill>
              <a:latin typeface="Huawei Sans" panose="020C0503030203020204" pitchFamily="34" charset="0"/>
              <a:cs typeface="Arial" pitchFamily="34" charset="0"/>
            </a:endParaRPr>
          </a:p>
        </p:txBody>
      </p:sp>
    </p:spTree>
    <p:extLst>
      <p:ext uri="{BB962C8B-B14F-4D97-AF65-F5344CB8AC3E}">
        <p14:creationId xmlns:p14="http://schemas.microsoft.com/office/powerpoint/2010/main" val="25505515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en-US" dirty="0" smtClean="0">
                <a:solidFill>
                  <a:schemeClr val="bg1">
                    <a:lumMod val="50000"/>
                  </a:schemeClr>
                </a:solidFill>
                <a:latin typeface="Huawei Sans" panose="020C0503030203020204" pitchFamily="34" charset="0"/>
              </a:rPr>
              <a:t>SmartThin </a:t>
            </a:r>
            <a:endParaRPr lang="en-US" altLang="zh-CN" dirty="0" smtClean="0">
              <a:solidFill>
                <a:schemeClr val="bg1">
                  <a:lumMod val="50000"/>
                </a:schemeClr>
              </a:solidFill>
              <a:latin typeface="Huawei Sans" panose="020C0503030203020204" pitchFamily="34" charset="0"/>
            </a:endParaRPr>
          </a:p>
          <a:p>
            <a:r>
              <a:rPr lang="en-US" b="1" dirty="0" smtClean="0">
                <a:latin typeface="Huawei Sans" panose="020C0503030203020204" pitchFamily="34" charset="0"/>
              </a:rPr>
              <a:t>SmartTier </a:t>
            </a:r>
          </a:p>
          <a:p>
            <a:r>
              <a:rPr lang="en-US" dirty="0" smtClean="0">
                <a:solidFill>
                  <a:schemeClr val="bg1">
                    <a:lumMod val="50000"/>
                  </a:schemeClr>
                </a:solidFill>
                <a:latin typeface="Huawei Sans" panose="020C0503030203020204" pitchFamily="34" charset="0"/>
              </a:rPr>
              <a:t>SmartQoS </a:t>
            </a:r>
          </a:p>
          <a:p>
            <a:r>
              <a:rPr lang="en-US" dirty="0" smtClean="0">
                <a:solidFill>
                  <a:schemeClr val="bg1">
                    <a:lumMod val="50000"/>
                  </a:schemeClr>
                </a:solidFill>
                <a:latin typeface="Huawei Sans" panose="020C0503030203020204" pitchFamily="34" charset="0"/>
              </a:rPr>
              <a:t>SmartDedupe </a:t>
            </a:r>
          </a:p>
          <a:p>
            <a:r>
              <a:rPr lang="en-US" dirty="0" smtClean="0">
                <a:solidFill>
                  <a:schemeClr val="bg1">
                    <a:lumMod val="50000"/>
                  </a:schemeClr>
                </a:solidFill>
                <a:latin typeface="Huawei Sans" panose="020C0503030203020204" pitchFamily="34" charset="0"/>
              </a:rPr>
              <a:t>SmartCompression </a:t>
            </a:r>
          </a:p>
          <a:p>
            <a:r>
              <a:rPr lang="en-US" dirty="0" smtClean="0">
                <a:solidFill>
                  <a:schemeClr val="bg1">
                    <a:lumMod val="50000"/>
                  </a:schemeClr>
                </a:solidFill>
                <a:latin typeface="Huawei Sans" panose="020C0503030203020204" pitchFamily="34" charset="0"/>
              </a:rPr>
              <a:t>SmartMigration </a:t>
            </a:r>
            <a:endParaRPr lang="en-US" altLang="zh-CN" dirty="0" smtClean="0">
              <a:solidFill>
                <a:schemeClr val="bg1">
                  <a:lumMod val="50000"/>
                </a:schemeClr>
              </a:solidFill>
              <a:latin typeface="Huawei Sans" panose="020C0503030203020204" pitchFamily="34" charset="0"/>
            </a:endParaRPr>
          </a:p>
        </p:txBody>
      </p:sp>
    </p:spTree>
    <p:extLst>
      <p:ext uri="{BB962C8B-B14F-4D97-AF65-F5344CB8AC3E}">
        <p14:creationId xmlns:p14="http://schemas.microsoft.com/office/powerpoint/2010/main" val="23205205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Overview</a:t>
            </a:r>
            <a:endParaRPr lang="en-US" altLang="zh-CN" dirty="0">
              <a:latin typeface="Huawei Sans" panose="020C0503030203020204" pitchFamily="34" charset="0"/>
            </a:endParaRPr>
          </a:p>
        </p:txBody>
      </p:sp>
      <p:sp>
        <p:nvSpPr>
          <p:cNvPr id="79" name="文本占位符 78"/>
          <p:cNvSpPr>
            <a:spLocks noGrp="1"/>
          </p:cNvSpPr>
          <p:nvPr>
            <p:ph type="body" sz="quarter" idx="10"/>
          </p:nvPr>
        </p:nvSpPr>
        <p:spPr/>
        <p:txBody>
          <a:bodyPr wrap="square">
            <a:noAutofit/>
          </a:bodyPr>
          <a:lstStyle/>
          <a:p>
            <a:r>
              <a:rPr lang="en-US" sz="1800" dirty="0" smtClean="0">
                <a:latin typeface="Huawei Sans" panose="020C0503030203020204" pitchFamily="34" charset="0"/>
              </a:rPr>
              <a:t>When hot and cold data is distributed randomly, the particular storage characteristics of different types of media are not taken into account. SmartTier automatically matches data to the storage media best suited to </a:t>
            </a:r>
            <a:r>
              <a:rPr lang="en-US" sz="1800" dirty="0" smtClean="0"/>
              <a:t>that type </a:t>
            </a:r>
            <a:r>
              <a:rPr lang="en-US" sz="1800" dirty="0" smtClean="0">
                <a:latin typeface="Huawei Sans" panose="020C0503030203020204" pitchFamily="34" charset="0"/>
              </a:rPr>
              <a:t>of data. For example, cold data is stored on NL-SAS disks, and hot data is stored on SSDs. </a:t>
            </a:r>
            <a:r>
              <a:rPr lang="en-US" sz="1800" dirty="0"/>
              <a:t>D</a:t>
            </a:r>
            <a:r>
              <a:rPr lang="en-US" sz="1800" dirty="0" smtClean="0">
                <a:latin typeface="Huawei Sans" panose="020C0503030203020204" pitchFamily="34" charset="0"/>
              </a:rPr>
              <a:t>ata flows vertically, improving storage performance and reducing costs.</a:t>
            </a:r>
          </a:p>
          <a:p>
            <a:endParaRPr lang="en-US" altLang="zh-CN" sz="1800" dirty="0">
              <a:latin typeface="Huawei Sans" panose="020C0503030203020204" pitchFamily="34" charset="0"/>
            </a:endParaRPr>
          </a:p>
        </p:txBody>
      </p:sp>
      <p:grpSp>
        <p:nvGrpSpPr>
          <p:cNvPr id="73" name="组合 72"/>
          <p:cNvGrpSpPr/>
          <p:nvPr/>
        </p:nvGrpSpPr>
        <p:grpSpPr>
          <a:xfrm>
            <a:off x="9555961" y="4747659"/>
            <a:ext cx="2046322" cy="1241555"/>
            <a:chOff x="9326392" y="4371432"/>
            <a:chExt cx="1884013" cy="1143078"/>
          </a:xfrm>
        </p:grpSpPr>
        <p:sp>
          <p:nvSpPr>
            <p:cNvPr id="4" name="文本框 3"/>
            <p:cNvSpPr txBox="1"/>
            <p:nvPr/>
          </p:nvSpPr>
          <p:spPr>
            <a:xfrm>
              <a:off x="9658377" y="4376466"/>
              <a:ext cx="1552028" cy="243449"/>
            </a:xfrm>
            <a:prstGeom prst="rect">
              <a:avLst/>
            </a:prstGeom>
            <a:noFill/>
          </p:spPr>
          <p:txBody>
            <a:bodyPr wrap="square" rtlCol="0">
              <a:noAutofit/>
            </a:bodyPr>
            <a:lstStyle/>
            <a:p>
              <a:pPr fontAlgn="ctr"/>
              <a:r>
                <a:rPr lang="en-US" sz="1400" dirty="0" smtClean="0">
                  <a:latin typeface="Huawei Sans" panose="020C0503030203020204" pitchFamily="34" charset="0"/>
                </a:rPr>
                <a:t>Most active data</a:t>
              </a:r>
              <a:endParaRPr lang="en-US" sz="1400" dirty="0">
                <a:latin typeface="Huawei Sans" panose="020C0503030203020204" pitchFamily="34" charset="0"/>
              </a:endParaRPr>
            </a:p>
          </p:txBody>
        </p:sp>
        <p:sp>
          <p:nvSpPr>
            <p:cNvPr id="5" name="文本框 4"/>
            <p:cNvSpPr txBox="1"/>
            <p:nvPr/>
          </p:nvSpPr>
          <p:spPr>
            <a:xfrm>
              <a:off x="9658377" y="4762431"/>
              <a:ext cx="914033" cy="307777"/>
            </a:xfrm>
            <a:prstGeom prst="rect">
              <a:avLst/>
            </a:prstGeom>
            <a:noFill/>
          </p:spPr>
          <p:txBody>
            <a:bodyPr wrap="square" rtlCol="0">
              <a:noAutofit/>
            </a:bodyPr>
            <a:lstStyle/>
            <a:p>
              <a:pPr fontAlgn="ctr"/>
              <a:r>
                <a:rPr lang="en-US" sz="1400" dirty="0" smtClean="0">
                  <a:latin typeface="Huawei Sans" panose="020C0503030203020204" pitchFamily="34" charset="0"/>
                </a:rPr>
                <a:t>Hot data</a:t>
              </a:r>
              <a:endParaRPr lang="en-US" altLang="zh-CN" sz="1400" dirty="0">
                <a:latin typeface="Huawei Sans" panose="020C0503030203020204" pitchFamily="34" charset="0"/>
              </a:endParaRPr>
            </a:p>
          </p:txBody>
        </p:sp>
        <p:sp>
          <p:nvSpPr>
            <p:cNvPr id="6" name="文本框 5"/>
            <p:cNvSpPr txBox="1"/>
            <p:nvPr/>
          </p:nvSpPr>
          <p:spPr>
            <a:xfrm>
              <a:off x="9665571" y="5206733"/>
              <a:ext cx="973343" cy="307777"/>
            </a:xfrm>
            <a:prstGeom prst="rect">
              <a:avLst/>
            </a:prstGeom>
            <a:noFill/>
          </p:spPr>
          <p:txBody>
            <a:bodyPr wrap="square" rtlCol="0">
              <a:noAutofit/>
            </a:bodyPr>
            <a:lstStyle/>
            <a:p>
              <a:pPr fontAlgn="ctr"/>
              <a:r>
                <a:rPr lang="en-US" sz="1400" dirty="0" smtClean="0">
                  <a:latin typeface="Huawei Sans" panose="020C0503030203020204" pitchFamily="34" charset="0"/>
                </a:rPr>
                <a:t>Cold data</a:t>
              </a:r>
              <a:endParaRPr lang="en-US" altLang="zh-CN" sz="1400" dirty="0">
                <a:latin typeface="Huawei Sans" panose="020C0503030203020204" pitchFamily="34" charset="0"/>
              </a:endParaRPr>
            </a:p>
          </p:txBody>
        </p:sp>
        <p:sp>
          <p:nvSpPr>
            <p:cNvPr id="19" name="椭圆 18"/>
            <p:cNvSpPr/>
            <p:nvPr/>
          </p:nvSpPr>
          <p:spPr>
            <a:xfrm>
              <a:off x="9326392" y="4756440"/>
              <a:ext cx="351546" cy="351546"/>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dirty="0">
                <a:latin typeface="Huawei Sans" panose="020C0503030203020204" pitchFamily="34" charset="0"/>
              </a:endParaRPr>
            </a:p>
          </p:txBody>
        </p:sp>
        <p:sp>
          <p:nvSpPr>
            <p:cNvPr id="20" name="椭圆 19"/>
            <p:cNvSpPr/>
            <p:nvPr/>
          </p:nvSpPr>
          <p:spPr>
            <a:xfrm>
              <a:off x="9333586" y="5151071"/>
              <a:ext cx="351546" cy="351546"/>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dirty="0">
                <a:latin typeface="Huawei Sans" panose="020C0503030203020204" pitchFamily="34" charset="0"/>
              </a:endParaRPr>
            </a:p>
          </p:txBody>
        </p:sp>
        <p:sp>
          <p:nvSpPr>
            <p:cNvPr id="72" name="椭圆 71"/>
            <p:cNvSpPr/>
            <p:nvPr/>
          </p:nvSpPr>
          <p:spPr>
            <a:xfrm>
              <a:off x="9333586" y="4371432"/>
              <a:ext cx="351546" cy="351546"/>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dirty="0">
                <a:latin typeface="Huawei Sans" panose="020C0503030203020204" pitchFamily="34" charset="0"/>
              </a:endParaRPr>
            </a:p>
          </p:txBody>
        </p:sp>
      </p:grpSp>
      <p:grpSp>
        <p:nvGrpSpPr>
          <p:cNvPr id="3" name="组合 2"/>
          <p:cNvGrpSpPr/>
          <p:nvPr/>
        </p:nvGrpSpPr>
        <p:grpSpPr>
          <a:xfrm>
            <a:off x="812621" y="3206118"/>
            <a:ext cx="8564308" cy="2973902"/>
            <a:chOff x="731837" y="2939171"/>
            <a:chExt cx="8942543" cy="3105242"/>
          </a:xfrm>
        </p:grpSpPr>
        <p:sp>
          <p:nvSpPr>
            <p:cNvPr id="10" name="矩形 9"/>
            <p:cNvSpPr/>
            <p:nvPr/>
          </p:nvSpPr>
          <p:spPr>
            <a:xfrm>
              <a:off x="731838" y="2945079"/>
              <a:ext cx="7345354" cy="3099334"/>
            </a:xfrm>
            <a:prstGeom prst="rect">
              <a:avLst/>
            </a:prstGeom>
            <a:solidFill>
              <a:schemeClr val="bg1">
                <a:lumMod val="85000"/>
              </a:schemeClr>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nvGrpSpPr>
            <p:cNvPr id="75" name="组合 74"/>
            <p:cNvGrpSpPr/>
            <p:nvPr/>
          </p:nvGrpSpPr>
          <p:grpSpPr>
            <a:xfrm>
              <a:off x="743289" y="2939171"/>
              <a:ext cx="6753655" cy="2810459"/>
              <a:chOff x="612635" y="2528744"/>
              <a:chExt cx="6753655" cy="2810459"/>
            </a:xfrm>
          </p:grpSpPr>
          <p:sp>
            <p:nvSpPr>
              <p:cNvPr id="11" name="文本框 10"/>
              <p:cNvSpPr txBox="1">
                <a:spLocks/>
              </p:cNvSpPr>
              <p:nvPr/>
            </p:nvSpPr>
            <p:spPr>
              <a:xfrm>
                <a:off x="612635" y="2528744"/>
                <a:ext cx="3758990" cy="369332"/>
              </a:xfrm>
              <a:prstGeom prst="rect">
                <a:avLst/>
              </a:prstGeom>
              <a:noFill/>
            </p:spPr>
            <p:txBody>
              <a:bodyPr wrap="square" rtlCol="0">
                <a:noAutofit/>
              </a:bodyPr>
              <a:lstStyle/>
              <a:p>
                <a:pPr fontAlgn="ctr"/>
                <a:r>
                  <a:rPr lang="en-US" dirty="0" smtClean="0">
                    <a:latin typeface="Huawei Sans" panose="020C0503030203020204" pitchFamily="34" charset="0"/>
                  </a:rPr>
                  <a:t>High-performance tier</a:t>
                </a:r>
                <a:endParaRPr lang="en-US" altLang="zh-CN" dirty="0">
                  <a:latin typeface="Huawei Sans" panose="020C0503030203020204" pitchFamily="34" charset="0"/>
                </a:endParaRPr>
              </a:p>
            </p:txBody>
          </p:sp>
          <p:sp>
            <p:nvSpPr>
              <p:cNvPr id="13" name="文本框 12"/>
              <p:cNvSpPr txBox="1">
                <a:spLocks/>
              </p:cNvSpPr>
              <p:nvPr/>
            </p:nvSpPr>
            <p:spPr>
              <a:xfrm>
                <a:off x="612635" y="3591340"/>
                <a:ext cx="3758990" cy="369332"/>
              </a:xfrm>
              <a:prstGeom prst="rect">
                <a:avLst/>
              </a:prstGeom>
              <a:noFill/>
            </p:spPr>
            <p:txBody>
              <a:bodyPr wrap="square" rtlCol="0">
                <a:noAutofit/>
              </a:bodyPr>
              <a:lstStyle/>
              <a:p>
                <a:pPr fontAlgn="ctr"/>
                <a:r>
                  <a:rPr lang="en-US" dirty="0" smtClean="0">
                    <a:latin typeface="Huawei Sans" panose="020C0503030203020204" pitchFamily="34" charset="0"/>
                  </a:rPr>
                  <a:t>Performance tier</a:t>
                </a:r>
                <a:endParaRPr lang="en-US" altLang="zh-CN" dirty="0">
                  <a:latin typeface="Huawei Sans" panose="020C0503030203020204" pitchFamily="34" charset="0"/>
                </a:endParaRPr>
              </a:p>
            </p:txBody>
          </p:sp>
          <p:sp>
            <p:nvSpPr>
              <p:cNvPr id="14" name="文本框 13"/>
              <p:cNvSpPr txBox="1">
                <a:spLocks/>
              </p:cNvSpPr>
              <p:nvPr/>
            </p:nvSpPr>
            <p:spPr>
              <a:xfrm>
                <a:off x="612635" y="4614054"/>
                <a:ext cx="3758990" cy="369332"/>
              </a:xfrm>
              <a:prstGeom prst="rect">
                <a:avLst/>
              </a:prstGeom>
              <a:noFill/>
            </p:spPr>
            <p:txBody>
              <a:bodyPr wrap="square" rtlCol="0">
                <a:noAutofit/>
              </a:bodyPr>
              <a:lstStyle/>
              <a:p>
                <a:pPr fontAlgn="ctr"/>
                <a:r>
                  <a:rPr lang="en-US" dirty="0" smtClean="0">
                    <a:latin typeface="Huawei Sans" panose="020C0503030203020204" pitchFamily="34" charset="0"/>
                  </a:rPr>
                  <a:t>Capacity tier</a:t>
                </a:r>
                <a:endParaRPr lang="en-US" altLang="zh-CN" dirty="0">
                  <a:latin typeface="Huawei Sans" panose="020C0503030203020204" pitchFamily="34" charset="0"/>
                </a:endParaRPr>
              </a:p>
            </p:txBody>
          </p:sp>
          <p:grpSp>
            <p:nvGrpSpPr>
              <p:cNvPr id="41" name="组合 40"/>
              <p:cNvGrpSpPr/>
              <p:nvPr/>
            </p:nvGrpSpPr>
            <p:grpSpPr>
              <a:xfrm>
                <a:off x="2673248" y="2855329"/>
                <a:ext cx="4693042" cy="2483874"/>
                <a:chOff x="2673248" y="2855329"/>
                <a:chExt cx="4693042" cy="2483874"/>
              </a:xfrm>
            </p:grpSpPr>
            <p:sp>
              <p:nvSpPr>
                <p:cNvPr id="15" name="椭圆 14"/>
                <p:cNvSpPr/>
                <p:nvPr/>
              </p:nvSpPr>
              <p:spPr>
                <a:xfrm>
                  <a:off x="2677747" y="2855329"/>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 name="椭圆 15"/>
                <p:cNvSpPr/>
                <p:nvPr/>
              </p:nvSpPr>
              <p:spPr>
                <a:xfrm>
                  <a:off x="3279762" y="2855332"/>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 name="椭圆 16"/>
                <p:cNvSpPr/>
                <p:nvPr/>
              </p:nvSpPr>
              <p:spPr>
                <a:xfrm>
                  <a:off x="3881777" y="2855438"/>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 name="椭圆 17"/>
                <p:cNvSpPr/>
                <p:nvPr/>
              </p:nvSpPr>
              <p:spPr>
                <a:xfrm>
                  <a:off x="4489465" y="2855331"/>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 name="椭圆 20"/>
                <p:cNvSpPr/>
                <p:nvPr/>
              </p:nvSpPr>
              <p:spPr>
                <a:xfrm>
                  <a:off x="5093408" y="2855331"/>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 name="椭圆 21"/>
                <p:cNvSpPr/>
                <p:nvPr/>
              </p:nvSpPr>
              <p:spPr>
                <a:xfrm>
                  <a:off x="5697351" y="2855330"/>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3" name="椭圆 22"/>
                <p:cNvSpPr/>
                <p:nvPr/>
              </p:nvSpPr>
              <p:spPr>
                <a:xfrm>
                  <a:off x="6301294" y="2855438"/>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4" name="椭圆 23"/>
                <p:cNvSpPr/>
                <p:nvPr/>
              </p:nvSpPr>
              <p:spPr>
                <a:xfrm>
                  <a:off x="6905237" y="2855438"/>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 name="椭圆 24"/>
                <p:cNvSpPr/>
                <p:nvPr/>
              </p:nvSpPr>
              <p:spPr>
                <a:xfrm>
                  <a:off x="2673248" y="3877022"/>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 name="椭圆 25"/>
                <p:cNvSpPr/>
                <p:nvPr/>
              </p:nvSpPr>
              <p:spPr>
                <a:xfrm>
                  <a:off x="3275263" y="3877025"/>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 name="椭圆 26"/>
                <p:cNvSpPr/>
                <p:nvPr/>
              </p:nvSpPr>
              <p:spPr>
                <a:xfrm>
                  <a:off x="3877278" y="3877131"/>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 name="椭圆 27"/>
                <p:cNvSpPr/>
                <p:nvPr/>
              </p:nvSpPr>
              <p:spPr>
                <a:xfrm>
                  <a:off x="4484966" y="3877024"/>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9" name="椭圆 28"/>
                <p:cNvSpPr/>
                <p:nvPr/>
              </p:nvSpPr>
              <p:spPr>
                <a:xfrm>
                  <a:off x="5088909" y="3877024"/>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0" name="椭圆 29"/>
                <p:cNvSpPr/>
                <p:nvPr/>
              </p:nvSpPr>
              <p:spPr>
                <a:xfrm>
                  <a:off x="5692852" y="3877023"/>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1" name="椭圆 30"/>
                <p:cNvSpPr/>
                <p:nvPr/>
              </p:nvSpPr>
              <p:spPr>
                <a:xfrm>
                  <a:off x="6296795" y="3877131"/>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2" name="椭圆 31"/>
                <p:cNvSpPr/>
                <p:nvPr/>
              </p:nvSpPr>
              <p:spPr>
                <a:xfrm>
                  <a:off x="6900738" y="3877131"/>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3" name="椭圆 32"/>
                <p:cNvSpPr/>
                <p:nvPr/>
              </p:nvSpPr>
              <p:spPr>
                <a:xfrm>
                  <a:off x="2677747" y="4878041"/>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4" name="椭圆 33"/>
                <p:cNvSpPr/>
                <p:nvPr/>
              </p:nvSpPr>
              <p:spPr>
                <a:xfrm>
                  <a:off x="3279762" y="4878044"/>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5" name="椭圆 34"/>
                <p:cNvSpPr/>
                <p:nvPr/>
              </p:nvSpPr>
              <p:spPr>
                <a:xfrm>
                  <a:off x="3881777" y="4878150"/>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6" name="椭圆 35"/>
                <p:cNvSpPr/>
                <p:nvPr/>
              </p:nvSpPr>
              <p:spPr>
                <a:xfrm>
                  <a:off x="4489465" y="4878043"/>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7" name="椭圆 36"/>
                <p:cNvSpPr/>
                <p:nvPr/>
              </p:nvSpPr>
              <p:spPr>
                <a:xfrm>
                  <a:off x="5093408" y="4878043"/>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8" name="椭圆 37"/>
                <p:cNvSpPr/>
                <p:nvPr/>
              </p:nvSpPr>
              <p:spPr>
                <a:xfrm>
                  <a:off x="5697351" y="4878042"/>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9" name="椭圆 38"/>
                <p:cNvSpPr/>
                <p:nvPr/>
              </p:nvSpPr>
              <p:spPr>
                <a:xfrm>
                  <a:off x="6301294" y="4878150"/>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0" name="椭圆 39"/>
                <p:cNvSpPr/>
                <p:nvPr/>
              </p:nvSpPr>
              <p:spPr>
                <a:xfrm>
                  <a:off x="6905237" y="4878150"/>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grpSp>
          <p:nvGrpSpPr>
            <p:cNvPr id="71" name="组合 70"/>
            <p:cNvGrpSpPr/>
            <p:nvPr/>
          </p:nvGrpSpPr>
          <p:grpSpPr>
            <a:xfrm>
              <a:off x="2811936" y="3265647"/>
              <a:ext cx="4693042" cy="2483874"/>
              <a:chOff x="8110808" y="64721"/>
              <a:chExt cx="4693042" cy="2483874"/>
            </a:xfrm>
          </p:grpSpPr>
          <p:grpSp>
            <p:nvGrpSpPr>
              <p:cNvPr id="69" name="组合 68"/>
              <p:cNvGrpSpPr/>
              <p:nvPr/>
            </p:nvGrpSpPr>
            <p:grpSpPr>
              <a:xfrm>
                <a:off x="8115307" y="64721"/>
                <a:ext cx="4688543" cy="461162"/>
                <a:chOff x="-1190371" y="195326"/>
                <a:chExt cx="4688543" cy="461162"/>
              </a:xfrm>
            </p:grpSpPr>
            <p:sp>
              <p:nvSpPr>
                <p:cNvPr id="43" name="椭圆 42"/>
                <p:cNvSpPr/>
                <p:nvPr/>
              </p:nvSpPr>
              <p:spPr>
                <a:xfrm>
                  <a:off x="-1190371" y="195326"/>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4" name="椭圆 43"/>
                <p:cNvSpPr/>
                <p:nvPr/>
              </p:nvSpPr>
              <p:spPr>
                <a:xfrm>
                  <a:off x="-588356" y="195329"/>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5" name="椭圆 44"/>
                <p:cNvSpPr/>
                <p:nvPr/>
              </p:nvSpPr>
              <p:spPr>
                <a:xfrm>
                  <a:off x="13659" y="195435"/>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6" name="椭圆 45"/>
                <p:cNvSpPr/>
                <p:nvPr/>
              </p:nvSpPr>
              <p:spPr>
                <a:xfrm>
                  <a:off x="621347" y="195328"/>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7" name="椭圆 46"/>
                <p:cNvSpPr/>
                <p:nvPr/>
              </p:nvSpPr>
              <p:spPr>
                <a:xfrm>
                  <a:off x="1225290" y="195328"/>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8" name="椭圆 47"/>
                <p:cNvSpPr/>
                <p:nvPr/>
              </p:nvSpPr>
              <p:spPr>
                <a:xfrm>
                  <a:off x="1829233" y="195327"/>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9" name="椭圆 48"/>
                <p:cNvSpPr/>
                <p:nvPr/>
              </p:nvSpPr>
              <p:spPr>
                <a:xfrm>
                  <a:off x="2433176" y="195435"/>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椭圆 49"/>
                <p:cNvSpPr/>
                <p:nvPr/>
              </p:nvSpPr>
              <p:spPr>
                <a:xfrm>
                  <a:off x="3037119" y="195435"/>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68" name="组合 67"/>
              <p:cNvGrpSpPr/>
              <p:nvPr/>
            </p:nvGrpSpPr>
            <p:grpSpPr>
              <a:xfrm>
                <a:off x="8110808" y="1086414"/>
                <a:ext cx="4688543" cy="461162"/>
                <a:chOff x="-1194870" y="1217019"/>
                <a:chExt cx="4688543" cy="461162"/>
              </a:xfrm>
              <a:solidFill>
                <a:srgbClr val="FFC000"/>
              </a:solidFill>
            </p:grpSpPr>
            <p:sp>
              <p:nvSpPr>
                <p:cNvPr id="51" name="椭圆 50"/>
                <p:cNvSpPr/>
                <p:nvPr/>
              </p:nvSpPr>
              <p:spPr>
                <a:xfrm>
                  <a:off x="-1194870" y="1217019"/>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2" name="椭圆 51"/>
                <p:cNvSpPr/>
                <p:nvPr/>
              </p:nvSpPr>
              <p:spPr>
                <a:xfrm>
                  <a:off x="-592855" y="1217022"/>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3" name="椭圆 52"/>
                <p:cNvSpPr/>
                <p:nvPr/>
              </p:nvSpPr>
              <p:spPr>
                <a:xfrm>
                  <a:off x="9160" y="1217128"/>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4" name="椭圆 53"/>
                <p:cNvSpPr/>
                <p:nvPr/>
              </p:nvSpPr>
              <p:spPr>
                <a:xfrm>
                  <a:off x="616848" y="1217021"/>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5" name="椭圆 54"/>
                <p:cNvSpPr/>
                <p:nvPr/>
              </p:nvSpPr>
              <p:spPr>
                <a:xfrm>
                  <a:off x="1220791" y="1217021"/>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6" name="椭圆 55"/>
                <p:cNvSpPr/>
                <p:nvPr/>
              </p:nvSpPr>
              <p:spPr>
                <a:xfrm>
                  <a:off x="1824734" y="1217020"/>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7" name="椭圆 56"/>
                <p:cNvSpPr/>
                <p:nvPr/>
              </p:nvSpPr>
              <p:spPr>
                <a:xfrm>
                  <a:off x="2428677" y="1217128"/>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8" name="椭圆 57"/>
                <p:cNvSpPr/>
                <p:nvPr/>
              </p:nvSpPr>
              <p:spPr>
                <a:xfrm>
                  <a:off x="3032620" y="1217128"/>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67" name="组合 66"/>
              <p:cNvGrpSpPr/>
              <p:nvPr/>
            </p:nvGrpSpPr>
            <p:grpSpPr>
              <a:xfrm>
                <a:off x="8115307" y="2087433"/>
                <a:ext cx="4688543" cy="461162"/>
                <a:chOff x="-1190371" y="2218038"/>
                <a:chExt cx="4688543" cy="461162"/>
              </a:xfrm>
              <a:solidFill>
                <a:srgbClr val="00B050"/>
              </a:solidFill>
            </p:grpSpPr>
            <p:sp>
              <p:nvSpPr>
                <p:cNvPr id="59" name="椭圆 58"/>
                <p:cNvSpPr/>
                <p:nvPr/>
              </p:nvSpPr>
              <p:spPr>
                <a:xfrm>
                  <a:off x="-1190371" y="2218038"/>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0" name="椭圆 59"/>
                <p:cNvSpPr/>
                <p:nvPr/>
              </p:nvSpPr>
              <p:spPr>
                <a:xfrm>
                  <a:off x="-588356" y="2218041"/>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1" name="椭圆 60"/>
                <p:cNvSpPr/>
                <p:nvPr/>
              </p:nvSpPr>
              <p:spPr>
                <a:xfrm>
                  <a:off x="13659" y="2218147"/>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2" name="椭圆 61"/>
                <p:cNvSpPr/>
                <p:nvPr/>
              </p:nvSpPr>
              <p:spPr>
                <a:xfrm>
                  <a:off x="621347" y="2218040"/>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3" name="椭圆 62"/>
                <p:cNvSpPr/>
                <p:nvPr/>
              </p:nvSpPr>
              <p:spPr>
                <a:xfrm>
                  <a:off x="1225290" y="2218040"/>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4" name="椭圆 63"/>
                <p:cNvSpPr/>
                <p:nvPr/>
              </p:nvSpPr>
              <p:spPr>
                <a:xfrm>
                  <a:off x="1829233" y="2218039"/>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5" name="椭圆 64"/>
                <p:cNvSpPr/>
                <p:nvPr/>
              </p:nvSpPr>
              <p:spPr>
                <a:xfrm>
                  <a:off x="2433176" y="2218147"/>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6" name="椭圆 65"/>
                <p:cNvSpPr/>
                <p:nvPr/>
              </p:nvSpPr>
              <p:spPr>
                <a:xfrm>
                  <a:off x="3037119" y="2218147"/>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cxnSp>
          <p:nvCxnSpPr>
            <p:cNvPr id="77" name="直接连接符 76"/>
            <p:cNvCxnSpPr/>
            <p:nvPr/>
          </p:nvCxnSpPr>
          <p:spPr>
            <a:xfrm>
              <a:off x="731837" y="4013483"/>
              <a:ext cx="7345355"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8" name="直接连接符 77"/>
            <p:cNvCxnSpPr/>
            <p:nvPr/>
          </p:nvCxnSpPr>
          <p:spPr>
            <a:xfrm>
              <a:off x="731837" y="5032157"/>
              <a:ext cx="7345355"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86" name="组合 85"/>
            <p:cNvGrpSpPr/>
            <p:nvPr/>
          </p:nvGrpSpPr>
          <p:grpSpPr>
            <a:xfrm>
              <a:off x="8165408" y="2945079"/>
              <a:ext cx="1508972" cy="3096349"/>
              <a:chOff x="8440234" y="2999427"/>
              <a:chExt cx="1508972" cy="3096349"/>
            </a:xfrm>
          </p:grpSpPr>
          <p:sp>
            <p:nvSpPr>
              <p:cNvPr id="82" name="矩形 81"/>
              <p:cNvSpPr/>
              <p:nvPr/>
            </p:nvSpPr>
            <p:spPr>
              <a:xfrm>
                <a:off x="8440234" y="2999427"/>
                <a:ext cx="1508972" cy="3096349"/>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3" name="矩形 82"/>
              <p:cNvSpPr/>
              <p:nvPr/>
            </p:nvSpPr>
            <p:spPr>
              <a:xfrm>
                <a:off x="8502942" y="3319995"/>
                <a:ext cx="1343701" cy="5025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SSDs</a:t>
                </a:r>
                <a:endParaRPr lang="en-US" altLang="zh-CN" dirty="0">
                  <a:solidFill>
                    <a:schemeClr val="tx1"/>
                  </a:solidFill>
                  <a:latin typeface="Huawei Sans" panose="020C0503030203020204" pitchFamily="34" charset="0"/>
                </a:endParaRPr>
              </a:p>
            </p:txBody>
          </p:sp>
          <p:sp>
            <p:nvSpPr>
              <p:cNvPr id="84" name="矩形 83"/>
              <p:cNvSpPr/>
              <p:nvPr/>
            </p:nvSpPr>
            <p:spPr>
              <a:xfrm>
                <a:off x="8502943" y="4300455"/>
                <a:ext cx="1336758" cy="5025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SAS disks</a:t>
                </a:r>
                <a:endParaRPr lang="en-US" altLang="zh-CN" dirty="0">
                  <a:solidFill>
                    <a:schemeClr val="tx1"/>
                  </a:solidFill>
                  <a:latin typeface="Huawei Sans" panose="020C0503030203020204" pitchFamily="34" charset="0"/>
                </a:endParaRPr>
              </a:p>
            </p:txBody>
          </p:sp>
          <p:sp>
            <p:nvSpPr>
              <p:cNvPr id="85" name="矩形 84"/>
              <p:cNvSpPr/>
              <p:nvPr/>
            </p:nvSpPr>
            <p:spPr>
              <a:xfrm>
                <a:off x="8502942" y="5378254"/>
                <a:ext cx="1336757" cy="5025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700" dirty="0" smtClean="0">
                    <a:solidFill>
                      <a:schemeClr val="tx1"/>
                    </a:solidFill>
                    <a:latin typeface="Huawei Sans" panose="020C0503030203020204" pitchFamily="34" charset="0"/>
                  </a:rPr>
                  <a:t>NL-SAS disks</a:t>
                </a:r>
                <a:endParaRPr lang="en-US" altLang="zh-CN" sz="1700" dirty="0">
                  <a:solidFill>
                    <a:schemeClr val="tx1"/>
                  </a:solidFill>
                  <a:latin typeface="Huawei Sans" panose="020C0503030203020204" pitchFamily="34" charset="0"/>
                </a:endParaRPr>
              </a:p>
            </p:txBody>
          </p:sp>
        </p:grpSp>
      </p:grpSp>
    </p:spTree>
    <p:extLst>
      <p:ext uri="{BB962C8B-B14F-4D97-AF65-F5344CB8AC3E}">
        <p14:creationId xmlns:p14="http://schemas.microsoft.com/office/powerpoint/2010/main" val="10936665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Dividing Storage Tiers</a:t>
            </a:r>
            <a:endParaRPr lang="en-US" altLang="zh-CN" dirty="0">
              <a:latin typeface="Huawei Sans" panose="020C0503030203020204" pitchFamily="34" charset="0"/>
            </a:endParaRPr>
          </a:p>
        </p:txBody>
      </p:sp>
      <p:sp>
        <p:nvSpPr>
          <p:cNvPr id="5" name="文本占位符 4"/>
          <p:cNvSpPr>
            <a:spLocks noGrp="1"/>
          </p:cNvSpPr>
          <p:nvPr>
            <p:ph type="body" sz="quarter" idx="10"/>
          </p:nvPr>
        </p:nvSpPr>
        <p:spPr/>
        <p:txBody>
          <a:bodyPr wrap="square">
            <a:noAutofit/>
          </a:bodyPr>
          <a:lstStyle/>
          <a:p>
            <a:r>
              <a:rPr lang="en-US" sz="1800" dirty="0" smtClean="0">
                <a:latin typeface="Huawei Sans" panose="020C0503030203020204" pitchFamily="34" charset="0"/>
              </a:rPr>
              <a:t>In a storage pool, a storage tier is a collection of storage media that all deliver the same level of performance. Any given storage tier </a:t>
            </a:r>
            <a:r>
              <a:rPr lang="en-US" sz="1800" dirty="0" smtClean="0"/>
              <a:t>is comprised of</a:t>
            </a:r>
            <a:r>
              <a:rPr lang="en-US" sz="1800" dirty="0" smtClean="0">
                <a:latin typeface="Huawei Sans" panose="020C0503030203020204" pitchFamily="34" charset="0"/>
              </a:rPr>
              <a:t> the same type of disk</a:t>
            </a:r>
            <a:r>
              <a:rPr lang="en-US" altLang="zh-CN" sz="1800" dirty="0" smtClean="0">
                <a:latin typeface="Huawei Sans" panose="020C0503030203020204" pitchFamily="34" charset="0"/>
              </a:rPr>
              <a:t>s</a:t>
            </a:r>
            <a:r>
              <a:rPr lang="en-US" sz="1800" dirty="0" smtClean="0">
                <a:latin typeface="Huawei Sans" panose="020C0503030203020204" pitchFamily="34" charset="0"/>
              </a:rPr>
              <a:t> and RAID </a:t>
            </a:r>
            <a:r>
              <a:rPr lang="en-US" sz="1800" dirty="0" smtClean="0"/>
              <a:t>level</a:t>
            </a:r>
            <a:r>
              <a:rPr lang="en-US" sz="1800" dirty="0" smtClean="0">
                <a:latin typeface="Huawei Sans" panose="020C0503030203020204" pitchFamily="34" charset="0"/>
              </a:rPr>
              <a:t>. </a:t>
            </a:r>
            <a:endParaRPr lang="en-US" altLang="zh-CN" sz="1800" dirty="0">
              <a:latin typeface="Huawei Sans" panose="020C0503030203020204" pitchFamily="34" charset="0"/>
            </a:endParaRPr>
          </a:p>
        </p:txBody>
      </p:sp>
      <p:grpSp>
        <p:nvGrpSpPr>
          <p:cNvPr id="3" name="组合 2"/>
          <p:cNvGrpSpPr/>
          <p:nvPr/>
        </p:nvGrpSpPr>
        <p:grpSpPr>
          <a:xfrm>
            <a:off x="4876070" y="2708184"/>
            <a:ext cx="1692127" cy="1535240"/>
            <a:chOff x="5023391" y="3052944"/>
            <a:chExt cx="1692127" cy="1535240"/>
          </a:xfrm>
        </p:grpSpPr>
        <p:sp>
          <p:nvSpPr>
            <p:cNvPr id="9" name="MH_Other_2"/>
            <p:cNvSpPr/>
            <p:nvPr>
              <p:custDataLst>
                <p:tags r:id="rId1"/>
              </p:custDataLst>
            </p:nvPr>
          </p:nvSpPr>
          <p:spPr>
            <a:xfrm>
              <a:off x="5023391" y="3151863"/>
              <a:ext cx="1692127" cy="1436321"/>
            </a:xfrm>
            <a:custGeom>
              <a:avLst/>
              <a:gdLst>
                <a:gd name="connsiteX0" fmla="*/ 1485682 w 1746230"/>
                <a:gd name="connsiteY0" fmla="*/ 0 h 1494476"/>
                <a:gd name="connsiteX1" fmla="*/ 1490501 w 1746230"/>
                <a:gd name="connsiteY1" fmla="*/ 3976 h 1494476"/>
                <a:gd name="connsiteX2" fmla="*/ 1746230 w 1746230"/>
                <a:gd name="connsiteY2" fmla="*/ 621361 h 1494476"/>
                <a:gd name="connsiteX3" fmla="*/ 873115 w 1746230"/>
                <a:gd name="connsiteY3" fmla="*/ 1494476 h 1494476"/>
                <a:gd name="connsiteX4" fmla="*/ 0 w 1746230"/>
                <a:gd name="connsiteY4" fmla="*/ 621361 h 1494476"/>
                <a:gd name="connsiteX5" fmla="*/ 255730 w 1746230"/>
                <a:gd name="connsiteY5" fmla="*/ 3976 h 1494476"/>
                <a:gd name="connsiteX6" fmla="*/ 260547 w 1746230"/>
                <a:gd name="connsiteY6" fmla="*/ 1 h 1494476"/>
                <a:gd name="connsiteX7" fmla="*/ 873114 w 1746230"/>
                <a:gd name="connsiteY7" fmla="*/ 612568 h 1494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46230" h="1494476">
                  <a:moveTo>
                    <a:pt x="1485682" y="0"/>
                  </a:moveTo>
                  <a:lnTo>
                    <a:pt x="1490501" y="3976"/>
                  </a:lnTo>
                  <a:cubicBezTo>
                    <a:pt x="1648504" y="161978"/>
                    <a:pt x="1746230" y="380257"/>
                    <a:pt x="1746230" y="621361"/>
                  </a:cubicBezTo>
                  <a:cubicBezTo>
                    <a:pt x="1746230" y="1103569"/>
                    <a:pt x="1355323" y="1494476"/>
                    <a:pt x="873115" y="1494476"/>
                  </a:cubicBezTo>
                  <a:cubicBezTo>
                    <a:pt x="390907" y="1494476"/>
                    <a:pt x="0" y="1103569"/>
                    <a:pt x="0" y="621361"/>
                  </a:cubicBezTo>
                  <a:cubicBezTo>
                    <a:pt x="0" y="380257"/>
                    <a:pt x="97727" y="161978"/>
                    <a:pt x="255730" y="3976"/>
                  </a:cubicBezTo>
                  <a:lnTo>
                    <a:pt x="260547" y="1"/>
                  </a:lnTo>
                  <a:lnTo>
                    <a:pt x="873114" y="612568"/>
                  </a:lnTo>
                  <a:close/>
                </a:path>
              </a:pathLst>
            </a:custGeom>
            <a:solidFill>
              <a:srgbClr val="B5B5B5"/>
            </a:solidFill>
            <a:ln>
              <a:noFill/>
            </a:ln>
          </p:spPr>
          <p:style>
            <a:lnRef idx="1">
              <a:schemeClr val="accent4"/>
            </a:lnRef>
            <a:fillRef idx="2">
              <a:schemeClr val="accent4"/>
            </a:fillRef>
            <a:effectRef idx="1">
              <a:schemeClr val="accent4"/>
            </a:effectRef>
            <a:fontRef idx="minor">
              <a:schemeClr val="dk1"/>
            </a:fontRef>
          </p:style>
          <p:txBody>
            <a:bodyPr wrap="square" rtlCol="0" anchor="ctr">
              <a:noAutofit/>
            </a:bodyPr>
            <a:lstStyle/>
            <a:p>
              <a:pPr algn="ctr" fontAlgn="ctr"/>
              <a:endParaRPr lang="en-US" altLang="zh-CN" sz="1600" dirty="0">
                <a:solidFill>
                  <a:schemeClr val="bg1">
                    <a:lumMod val="50000"/>
                  </a:schemeClr>
                </a:solidFill>
                <a:latin typeface="Huawei Sans" panose="020C0503030203020204" pitchFamily="34" charset="0"/>
                <a:ea typeface="方正兰亭黑简体" panose="02000000000000000000" pitchFamily="2" charset="-122"/>
                <a:cs typeface="Huawei Sans" panose="020C0503030203020204" pitchFamily="34" charset="0"/>
              </a:endParaRPr>
            </a:p>
          </p:txBody>
        </p:sp>
        <p:sp>
          <p:nvSpPr>
            <p:cNvPr id="10" name="MH_SubTitle_1"/>
            <p:cNvSpPr/>
            <p:nvPr>
              <p:custDataLst>
                <p:tags r:id="rId2"/>
              </p:custDataLst>
            </p:nvPr>
          </p:nvSpPr>
          <p:spPr>
            <a:xfrm>
              <a:off x="5176582" y="3052944"/>
              <a:ext cx="1395384" cy="1383964"/>
            </a:xfrm>
            <a:prstGeom prst="ellipse">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en-US" sz="2000" b="1" dirty="0" smtClean="0">
                  <a:solidFill>
                    <a:schemeClr val="tx1"/>
                  </a:solidFill>
                  <a:latin typeface="Huawei Sans" panose="020C0503030203020204" pitchFamily="34" charset="0"/>
                </a:rPr>
                <a:t>Storage tiers</a:t>
              </a:r>
              <a:endParaRPr lang="en-US" altLang="zh-CN" sz="2000" b="1" dirty="0">
                <a:solidFill>
                  <a:schemeClr val="tx1"/>
                </a:solidFill>
                <a:latin typeface="Huawei Sans" panose="020C0503030203020204" pitchFamily="34" charset="0"/>
                <a:ea typeface="方正兰亭黑简体" panose="02000000000000000000" pitchFamily="2" charset="-122"/>
                <a:cs typeface="Huawei Sans" panose="020C0503030203020204" pitchFamily="34" charset="0"/>
              </a:endParaRPr>
            </a:p>
          </p:txBody>
        </p:sp>
      </p:grpSp>
      <p:sp>
        <p:nvSpPr>
          <p:cNvPr id="4" name="文本框 3"/>
          <p:cNvSpPr txBox="1"/>
          <p:nvPr/>
        </p:nvSpPr>
        <p:spPr>
          <a:xfrm>
            <a:off x="1299105" y="2522017"/>
            <a:ext cx="3169511" cy="1721408"/>
          </a:xfrm>
          <a:prstGeom prst="rect">
            <a:avLst/>
          </a:prstGeom>
          <a:noFill/>
          <a:ln w="12700">
            <a:solidFill>
              <a:schemeClr val="tx1"/>
            </a:solidFill>
            <a:prstDash val="dash"/>
          </a:ln>
        </p:spPr>
        <p:txBody>
          <a:bodyPr wrap="square" rtlCol="0" anchor="ctr">
            <a:noAutofit/>
          </a:bodyPr>
          <a:lstStyle/>
          <a:p>
            <a:pPr fontAlgn="ctr"/>
            <a:r>
              <a:rPr lang="en-US" sz="1400" b="1" dirty="0" smtClean="0">
                <a:solidFill>
                  <a:srgbClr val="C00000"/>
                </a:solidFill>
                <a:latin typeface="Huawei Sans" panose="020C0503030203020204" pitchFamily="34" charset="0"/>
              </a:rPr>
              <a:t>High-performance tier: SSDs</a:t>
            </a:r>
            <a:endParaRPr lang="en-US" altLang="zh-CN" sz="1400" b="1" dirty="0" smtClean="0">
              <a:solidFill>
                <a:srgbClr val="C00000"/>
              </a:solidFill>
              <a:latin typeface="Huawei Sans" panose="020C0503030203020204" pitchFamily="34" charset="0"/>
            </a:endParaRPr>
          </a:p>
          <a:p>
            <a:pPr marL="285750" indent="-285750" fontAlgn="ctr">
              <a:buFont typeface="Wingdings" panose="05000000000000000000" pitchFamily="2" charset="2"/>
              <a:buChar char="ü"/>
            </a:pPr>
            <a:r>
              <a:rPr lang="en-US" sz="1400" dirty="0" smtClean="0">
                <a:latin typeface="Huawei Sans" panose="020C0503030203020204" pitchFamily="34" charset="0"/>
              </a:rPr>
              <a:t>High IOPS. Responds fast, but costs more per unit storage.</a:t>
            </a:r>
          </a:p>
          <a:p>
            <a:pPr marL="285750" indent="-285750" fontAlgn="ctr">
              <a:buFont typeface="Wingdings" panose="05000000000000000000" pitchFamily="2" charset="2"/>
              <a:buChar char="ü"/>
            </a:pPr>
            <a:r>
              <a:rPr lang="en-US" sz="1400" dirty="0" smtClean="0">
                <a:latin typeface="Huawei Sans" panose="020C0503030203020204" pitchFamily="34" charset="0"/>
              </a:rPr>
              <a:t>Good for applications with intensive random access requests</a:t>
            </a:r>
            <a:endParaRPr lang="en-US" altLang="zh-CN" sz="1400" dirty="0">
              <a:latin typeface="Huawei Sans" panose="020C0503030203020204" pitchFamily="34" charset="0"/>
            </a:endParaRPr>
          </a:p>
        </p:txBody>
      </p:sp>
      <p:sp>
        <p:nvSpPr>
          <p:cNvPr id="8" name="文本框 7"/>
          <p:cNvSpPr txBox="1"/>
          <p:nvPr/>
        </p:nvSpPr>
        <p:spPr>
          <a:xfrm>
            <a:off x="7006556" y="2522017"/>
            <a:ext cx="4118624" cy="1742349"/>
          </a:xfrm>
          <a:prstGeom prst="rect">
            <a:avLst/>
          </a:prstGeom>
          <a:noFill/>
          <a:ln w="12700">
            <a:solidFill>
              <a:schemeClr val="tx1"/>
            </a:solidFill>
            <a:prstDash val="dash"/>
          </a:ln>
        </p:spPr>
        <p:txBody>
          <a:bodyPr wrap="square" rtlCol="0" anchor="ctr">
            <a:noAutofit/>
          </a:bodyPr>
          <a:lstStyle/>
          <a:p>
            <a:pPr fontAlgn="ctr"/>
            <a:r>
              <a:rPr lang="en-US" sz="1400" b="1" dirty="0" smtClean="0">
                <a:solidFill>
                  <a:srgbClr val="C7000B"/>
                </a:solidFill>
                <a:latin typeface="Huawei Sans" panose="020C0503030203020204" pitchFamily="34" charset="0"/>
              </a:rPr>
              <a:t>Performance tier: SAS disks</a:t>
            </a:r>
            <a:endParaRPr lang="en-US" altLang="zh-CN" sz="1400" b="1" dirty="0" smtClean="0">
              <a:solidFill>
                <a:srgbClr val="C7000B"/>
              </a:solidFill>
              <a:latin typeface="Huawei Sans" panose="020C0503030203020204" pitchFamily="34" charset="0"/>
            </a:endParaRPr>
          </a:p>
          <a:p>
            <a:pPr marL="285750" indent="-285750" fontAlgn="ctr">
              <a:buFont typeface="Wingdings" panose="05000000000000000000" pitchFamily="2" charset="2"/>
              <a:buChar char="ü"/>
            </a:pPr>
            <a:r>
              <a:rPr lang="en-US" sz="1400" dirty="0" smtClean="0">
                <a:latin typeface="Huawei Sans" panose="020C0503030203020204" pitchFamily="34" charset="0"/>
              </a:rPr>
              <a:t>High bandwidth can handle a large service load</a:t>
            </a:r>
            <a:r>
              <a:rPr lang="en-US" sz="1400" dirty="0">
                <a:latin typeface="Huawei Sans" panose="020C0503030203020204" pitchFamily="34" charset="0"/>
              </a:rPr>
              <a:t>. Response speed is moderate, and if data is not cached, write speed is slower than read. </a:t>
            </a:r>
          </a:p>
          <a:p>
            <a:pPr marL="285750" indent="-285750" fontAlgn="ctr">
              <a:buFont typeface="Wingdings" panose="05000000000000000000" pitchFamily="2" charset="2"/>
              <a:buChar char="ü"/>
            </a:pPr>
            <a:r>
              <a:rPr lang="en-US" sz="1400" dirty="0" smtClean="0">
                <a:latin typeface="Huawei Sans" panose="020C0503030203020204" pitchFamily="34" charset="0"/>
              </a:rPr>
              <a:t>Good for applications with moderate access request volume</a:t>
            </a:r>
            <a:endParaRPr lang="en-US" altLang="zh-CN" sz="1400" dirty="0">
              <a:latin typeface="Huawei Sans" panose="020C0503030203020204" pitchFamily="34" charset="0"/>
            </a:endParaRPr>
          </a:p>
        </p:txBody>
      </p:sp>
      <p:sp>
        <p:nvSpPr>
          <p:cNvPr id="11" name="文本框 10"/>
          <p:cNvSpPr txBox="1"/>
          <p:nvPr/>
        </p:nvSpPr>
        <p:spPr>
          <a:xfrm>
            <a:off x="3989883" y="4494424"/>
            <a:ext cx="3721821" cy="1485868"/>
          </a:xfrm>
          <a:prstGeom prst="rect">
            <a:avLst/>
          </a:prstGeom>
          <a:noFill/>
          <a:ln w="12700">
            <a:solidFill>
              <a:schemeClr val="tx1"/>
            </a:solidFill>
            <a:prstDash val="dash"/>
          </a:ln>
        </p:spPr>
        <p:txBody>
          <a:bodyPr wrap="square" rtlCol="0" anchor="ctr">
            <a:noAutofit/>
          </a:bodyPr>
          <a:lstStyle/>
          <a:p>
            <a:pPr fontAlgn="ctr"/>
            <a:r>
              <a:rPr lang="en-US" sz="1400" b="1" dirty="0" smtClean="0">
                <a:solidFill>
                  <a:srgbClr val="C00000"/>
                </a:solidFill>
                <a:latin typeface="Huawei Sans" panose="020C0503030203020204" pitchFamily="34" charset="0"/>
              </a:rPr>
              <a:t>Capacity tier: NL-SAS disks</a:t>
            </a:r>
            <a:endParaRPr lang="en-US" altLang="zh-CN" sz="1400" b="1" dirty="0" smtClean="0">
              <a:solidFill>
                <a:srgbClr val="C00000"/>
              </a:solidFill>
              <a:latin typeface="Huawei Sans" panose="020C0503030203020204" pitchFamily="34" charset="0"/>
            </a:endParaRPr>
          </a:p>
          <a:p>
            <a:pPr marL="285750" indent="-285750" fontAlgn="ctr">
              <a:buFont typeface="Wingdings" panose="05000000000000000000" pitchFamily="2" charset="2"/>
              <a:buChar char="ü"/>
            </a:pPr>
            <a:r>
              <a:rPr lang="en-US" sz="1400" dirty="0" smtClean="0">
                <a:latin typeface="Huawei Sans" panose="020C0503030203020204" pitchFamily="34" charset="0"/>
              </a:rPr>
              <a:t>Low IOPS. Responds slower</a:t>
            </a:r>
            <a:r>
              <a:rPr lang="en-US" sz="1400" dirty="0">
                <a:latin typeface="Huawei Sans" panose="020C0503030203020204" pitchFamily="34" charset="0"/>
              </a:rPr>
              <a:t>, and the price per unit for storage request processing is high</a:t>
            </a:r>
            <a:r>
              <a:rPr lang="en-US" sz="1400" dirty="0" smtClean="0">
                <a:latin typeface="Huawei Sans" panose="020C0503030203020204" pitchFamily="34" charset="0"/>
              </a:rPr>
              <a:t>.</a:t>
            </a:r>
          </a:p>
          <a:p>
            <a:pPr marL="285750" indent="-285750" fontAlgn="ctr">
              <a:buFont typeface="Wingdings" panose="05000000000000000000" pitchFamily="2" charset="2"/>
              <a:buChar char="ü"/>
            </a:pPr>
            <a:r>
              <a:rPr lang="en-US" sz="1400" dirty="0" smtClean="0">
                <a:latin typeface="Huawei Sans" panose="020C0503030203020204" pitchFamily="34" charset="0"/>
              </a:rPr>
              <a:t>Good for applications with fewer access requests</a:t>
            </a:r>
            <a:endParaRPr lang="en-US" altLang="zh-CN" sz="1400" dirty="0">
              <a:latin typeface="Huawei Sans" panose="020C0503030203020204" pitchFamily="34" charset="0"/>
            </a:endParaRPr>
          </a:p>
        </p:txBody>
      </p:sp>
    </p:spTree>
    <p:extLst>
      <p:ext uri="{BB962C8B-B14F-4D97-AF65-F5344CB8AC3E}">
        <p14:creationId xmlns:p14="http://schemas.microsoft.com/office/powerpoint/2010/main" val="38453994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Three Phases </a:t>
            </a:r>
            <a:r>
              <a:rPr lang="en-US" dirty="0" smtClean="0"/>
              <a:t>of</a:t>
            </a:r>
            <a:r>
              <a:rPr lang="en-US" dirty="0"/>
              <a:t> </a:t>
            </a:r>
            <a:r>
              <a:rPr lang="en-US" dirty="0" smtClean="0">
                <a:latin typeface="Huawei Sans" panose="020C0503030203020204" pitchFamily="34" charset="0"/>
              </a:rPr>
              <a:t>SmartTier Implementation</a:t>
            </a:r>
            <a:endParaRPr lang="en-US" altLang="zh-CN" dirty="0">
              <a:latin typeface="Huawei Sans" panose="020C0503030203020204" pitchFamily="34" charset="0"/>
            </a:endParaRPr>
          </a:p>
        </p:txBody>
      </p:sp>
      <p:sp>
        <p:nvSpPr>
          <p:cNvPr id="3" name="文本占位符 2"/>
          <p:cNvSpPr>
            <a:spLocks noGrp="1"/>
          </p:cNvSpPr>
          <p:nvPr>
            <p:ph type="body" sz="quarter" idx="10"/>
          </p:nvPr>
        </p:nvSpPr>
        <p:spPr/>
        <p:txBody>
          <a:bodyPr wrap="square">
            <a:noAutofit/>
          </a:bodyPr>
          <a:lstStyle/>
          <a:p>
            <a:r>
              <a:rPr lang="en-US" dirty="0" smtClean="0">
                <a:latin typeface="Huawei Sans" panose="020C0503030203020204" pitchFamily="34" charset="0"/>
              </a:rPr>
              <a:t>The storage system </a:t>
            </a:r>
            <a:r>
              <a:rPr lang="en-US" dirty="0" smtClean="0"/>
              <a:t>implements </a:t>
            </a:r>
            <a:r>
              <a:rPr lang="en-US" dirty="0" err="1" smtClean="0"/>
              <a:t>SmartTier</a:t>
            </a:r>
            <a:r>
              <a:rPr lang="en-US" dirty="0" smtClean="0"/>
              <a:t> in </a:t>
            </a:r>
            <a:r>
              <a:rPr lang="en-US" dirty="0" smtClean="0">
                <a:latin typeface="Huawei Sans" panose="020C0503030203020204" pitchFamily="34" charset="0"/>
              </a:rPr>
              <a:t>three phases: I/O monitoring, data placement analysis, and data </a:t>
            </a:r>
            <a:r>
              <a:rPr lang="en-US" dirty="0" smtClean="0"/>
              <a:t>migra</a:t>
            </a:r>
            <a:r>
              <a:rPr lang="en-US" dirty="0" smtClean="0">
                <a:latin typeface="Huawei Sans" panose="020C0503030203020204" pitchFamily="34" charset="0"/>
              </a:rPr>
              <a:t>tion.</a:t>
            </a:r>
            <a:endParaRPr lang="en-US" altLang="zh-CN" dirty="0" smtClean="0">
              <a:latin typeface="Huawei Sans" panose="020C0503030203020204" pitchFamily="34" charset="0"/>
            </a:endParaRPr>
          </a:p>
          <a:p>
            <a:endParaRPr lang="en-US" altLang="zh-CN" dirty="0">
              <a:latin typeface="Huawei Sans" panose="020C0503030203020204" pitchFamily="34" charset="0"/>
            </a:endParaRPr>
          </a:p>
        </p:txBody>
      </p:sp>
      <p:sp>
        <p:nvSpPr>
          <p:cNvPr id="4" name="圆角矩形 3"/>
          <p:cNvSpPr/>
          <p:nvPr/>
        </p:nvSpPr>
        <p:spPr>
          <a:xfrm>
            <a:off x="2087593" y="2583790"/>
            <a:ext cx="2872596" cy="523966"/>
          </a:xfrm>
          <a:prstGeom prst="roundRect">
            <a:avLst/>
          </a:prstGeom>
          <a:solidFill>
            <a:srgbClr val="B5B5B5"/>
          </a:solidFill>
          <a:ln w="44450" cmpd="tri">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b="1" dirty="0" smtClean="0">
                <a:solidFill>
                  <a:schemeClr val="tx1"/>
                </a:solidFill>
                <a:latin typeface="Huawei Sans" panose="020C0503030203020204" pitchFamily="34" charset="0"/>
              </a:rPr>
              <a:t>I/O monitoring</a:t>
            </a:r>
            <a:endParaRPr lang="en-US" altLang="zh-CN" b="1" dirty="0">
              <a:solidFill>
                <a:schemeClr val="tx1"/>
              </a:solidFill>
              <a:latin typeface="Huawei Sans" panose="020C0503030203020204" pitchFamily="34" charset="0"/>
            </a:endParaRPr>
          </a:p>
        </p:txBody>
      </p:sp>
      <p:cxnSp>
        <p:nvCxnSpPr>
          <p:cNvPr id="5" name="直接箭头连接符 4"/>
          <p:cNvCxnSpPr>
            <a:stCxn id="4" idx="2"/>
            <a:endCxn id="6" idx="0"/>
          </p:cNvCxnSpPr>
          <p:nvPr/>
        </p:nvCxnSpPr>
        <p:spPr>
          <a:xfrm>
            <a:off x="3523891" y="3107756"/>
            <a:ext cx="0" cy="768373"/>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a:stCxn id="6" idx="2"/>
            <a:endCxn id="8" idx="0"/>
          </p:cNvCxnSpPr>
          <p:nvPr/>
        </p:nvCxnSpPr>
        <p:spPr>
          <a:xfrm>
            <a:off x="3523891" y="4456967"/>
            <a:ext cx="0" cy="733867"/>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圆角矩形 7"/>
          <p:cNvSpPr/>
          <p:nvPr/>
        </p:nvSpPr>
        <p:spPr>
          <a:xfrm>
            <a:off x="2087593" y="5190834"/>
            <a:ext cx="2872596" cy="540875"/>
          </a:xfrm>
          <a:prstGeom prst="roundRect">
            <a:avLst/>
          </a:prstGeom>
          <a:solidFill>
            <a:srgbClr val="B5B5B5"/>
          </a:solidFill>
          <a:ln w="44450" cmpd="tri">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b="1" dirty="0" smtClean="0">
                <a:solidFill>
                  <a:schemeClr val="tx1"/>
                </a:solidFill>
                <a:latin typeface="Huawei Sans" panose="020C0503030203020204" pitchFamily="34" charset="0"/>
              </a:rPr>
              <a:t>Data migration</a:t>
            </a:r>
            <a:endParaRPr lang="en-US" altLang="zh-CN" b="1" dirty="0">
              <a:solidFill>
                <a:schemeClr val="tx1"/>
              </a:solidFill>
              <a:latin typeface="Huawei Sans" panose="020C0503030203020204" pitchFamily="34" charset="0"/>
            </a:endParaRPr>
          </a:p>
        </p:txBody>
      </p:sp>
      <p:sp>
        <p:nvSpPr>
          <p:cNvPr id="26" name="文本框 25"/>
          <p:cNvSpPr txBox="1"/>
          <p:nvPr/>
        </p:nvSpPr>
        <p:spPr>
          <a:xfrm>
            <a:off x="5261485" y="2515966"/>
            <a:ext cx="6164916" cy="369332"/>
          </a:xfrm>
          <a:prstGeom prst="rect">
            <a:avLst/>
          </a:prstGeom>
          <a:noFill/>
        </p:spPr>
        <p:txBody>
          <a:bodyPr wrap="square" rtlCol="0">
            <a:noAutofit/>
          </a:bodyPr>
          <a:lstStyle/>
          <a:p>
            <a:pPr fontAlgn="ctr"/>
            <a:r>
              <a:rPr lang="en-US" dirty="0" smtClean="0">
                <a:latin typeface="Huawei Sans" panose="020C0503030203020204" pitchFamily="34" charset="0"/>
              </a:rPr>
              <a:t>The I/O monitoring module collects statistics on the activity levels of all data blocks.</a:t>
            </a:r>
            <a:endParaRPr lang="en-US" altLang="zh-CN" dirty="0">
              <a:latin typeface="Huawei Sans" panose="020C0503030203020204" pitchFamily="34" charset="0"/>
            </a:endParaRPr>
          </a:p>
        </p:txBody>
      </p:sp>
      <p:sp>
        <p:nvSpPr>
          <p:cNvPr id="27" name="文本框 26"/>
          <p:cNvSpPr txBox="1"/>
          <p:nvPr/>
        </p:nvSpPr>
        <p:spPr>
          <a:xfrm>
            <a:off x="5261483" y="3876129"/>
            <a:ext cx="5789693" cy="369332"/>
          </a:xfrm>
          <a:prstGeom prst="rect">
            <a:avLst/>
          </a:prstGeom>
          <a:noFill/>
        </p:spPr>
        <p:txBody>
          <a:bodyPr wrap="square" rtlCol="0">
            <a:noAutofit/>
          </a:bodyPr>
          <a:lstStyle/>
          <a:p>
            <a:pPr fontAlgn="ctr"/>
            <a:r>
              <a:rPr lang="en-US" dirty="0" smtClean="0">
                <a:latin typeface="Huawei Sans" panose="020C0503030203020204" pitchFamily="34" charset="0"/>
              </a:rPr>
              <a:t>The data placement analysis module ranks the activity levels of all data blocks.</a:t>
            </a:r>
            <a:endParaRPr lang="en-US" altLang="zh-CN" dirty="0">
              <a:latin typeface="Huawei Sans" panose="020C0503030203020204" pitchFamily="34" charset="0"/>
            </a:endParaRPr>
          </a:p>
        </p:txBody>
      </p:sp>
      <p:sp>
        <p:nvSpPr>
          <p:cNvPr id="28" name="文本框 27"/>
          <p:cNvSpPr txBox="1"/>
          <p:nvPr/>
        </p:nvSpPr>
        <p:spPr>
          <a:xfrm>
            <a:off x="5261485" y="5190834"/>
            <a:ext cx="5914516" cy="369332"/>
          </a:xfrm>
          <a:prstGeom prst="rect">
            <a:avLst/>
          </a:prstGeom>
          <a:noFill/>
        </p:spPr>
        <p:txBody>
          <a:bodyPr wrap="square" rtlCol="0">
            <a:noAutofit/>
          </a:bodyPr>
          <a:lstStyle/>
          <a:p>
            <a:pPr fontAlgn="ctr"/>
            <a:r>
              <a:rPr lang="en-US" dirty="0" smtClean="0">
                <a:latin typeface="Huawei Sans" panose="020C0503030203020204" pitchFamily="34" charset="0"/>
              </a:rPr>
              <a:t>The data migration module migrates data based on the rankings and data migration policies.</a:t>
            </a:r>
            <a:endParaRPr lang="en-US" altLang="zh-CN" dirty="0">
              <a:latin typeface="Huawei Sans" panose="020C0503030203020204" pitchFamily="34" charset="0"/>
            </a:endParaRPr>
          </a:p>
        </p:txBody>
      </p:sp>
      <p:sp>
        <p:nvSpPr>
          <p:cNvPr id="6" name="圆角矩形 5"/>
          <p:cNvSpPr/>
          <p:nvPr/>
        </p:nvSpPr>
        <p:spPr>
          <a:xfrm>
            <a:off x="2087593" y="3876129"/>
            <a:ext cx="2872596" cy="580838"/>
          </a:xfrm>
          <a:prstGeom prst="roundRect">
            <a:avLst/>
          </a:prstGeom>
          <a:solidFill>
            <a:srgbClr val="B5B5B5"/>
          </a:solidFill>
          <a:ln w="44450" cmpd="tri">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b="1" dirty="0" smtClean="0">
                <a:solidFill>
                  <a:schemeClr val="tx1"/>
                </a:solidFill>
                <a:latin typeface="Huawei Sans" panose="020C0503030203020204" pitchFamily="34" charset="0"/>
              </a:rPr>
              <a:t>Data placement analysis</a:t>
            </a:r>
            <a:endParaRPr lang="en-US" altLang="zh-CN" b="1" dirty="0">
              <a:solidFill>
                <a:schemeClr val="tx1"/>
              </a:solidFill>
              <a:latin typeface="Huawei Sans" panose="020C0503030203020204" pitchFamily="34" charset="0"/>
            </a:endParaRPr>
          </a:p>
        </p:txBody>
      </p:sp>
    </p:spTree>
    <p:extLst>
      <p:ext uri="{BB962C8B-B14F-4D97-AF65-F5344CB8AC3E}">
        <p14:creationId xmlns:p14="http://schemas.microsoft.com/office/powerpoint/2010/main" val="37286603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SmartTier Key Technologies</a:t>
            </a:r>
            <a:endParaRPr lang="en-US" dirty="0">
              <a:latin typeface="Huawei Sans" panose="020C0503030203020204" pitchFamily="34" charset="0"/>
            </a:endParaRPr>
          </a:p>
        </p:txBody>
      </p:sp>
      <p:sp>
        <p:nvSpPr>
          <p:cNvPr id="5" name="五边形 4"/>
          <p:cNvSpPr/>
          <p:nvPr/>
        </p:nvSpPr>
        <p:spPr>
          <a:xfrm>
            <a:off x="2173185" y="1626922"/>
            <a:ext cx="1816925" cy="926274"/>
          </a:xfrm>
          <a:prstGeom prst="homePlate">
            <a:avLst/>
          </a:prstGeom>
          <a:solidFill>
            <a:schemeClr val="accent1">
              <a:lumMod val="20000"/>
              <a:lumOff val="80000"/>
            </a:schemeClr>
          </a:solidFill>
          <a:ln w="190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buClr>
                <a:prstClr val="black"/>
              </a:buClr>
              <a:buSzPts val="1400"/>
              <a:defRPr/>
            </a:pPr>
            <a:r>
              <a:rPr lang="en-US" sz="1400" b="1" dirty="0" smtClean="0">
                <a:solidFill>
                  <a:srgbClr val="4472C4">
                    <a:lumMod val="50000"/>
                  </a:srgbClr>
                </a:solidFill>
                <a:latin typeface="Huawei Sans" panose="020C0503030203020204" pitchFamily="34" charset="0"/>
              </a:rPr>
              <a:t>Initial capacity allocation</a:t>
            </a:r>
            <a:endParaRPr lang="en-US" altLang="zh-CN" sz="1400" b="1" noProof="1" smtClean="0">
              <a:solidFill>
                <a:srgbClr val="4472C4">
                  <a:lumMod val="50000"/>
                </a:srgbClr>
              </a:solidFill>
              <a:latin typeface="Huawei Sans" panose="020C0503030203020204" pitchFamily="34" charset="0"/>
              <a:cs typeface="Arial" pitchFamily="34" charset="0"/>
            </a:endParaRPr>
          </a:p>
        </p:txBody>
      </p:sp>
      <p:sp>
        <p:nvSpPr>
          <p:cNvPr id="6" name="燕尾形 5"/>
          <p:cNvSpPr/>
          <p:nvPr/>
        </p:nvSpPr>
        <p:spPr>
          <a:xfrm>
            <a:off x="4168238" y="1626922"/>
            <a:ext cx="2078181" cy="926274"/>
          </a:xfrm>
          <a:prstGeom prst="chevron">
            <a:avLst/>
          </a:prstGeom>
          <a:solidFill>
            <a:srgbClr val="A6C9E8"/>
          </a:solidFill>
          <a:ln w="190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lvl="0" algn="ctr" fontAlgn="ctr">
              <a:buClr>
                <a:prstClr val="black"/>
              </a:buClr>
              <a:buSzPts val="1400"/>
              <a:defRPr/>
            </a:pPr>
            <a:r>
              <a:rPr lang="en-US" sz="1400" b="1" dirty="0" smtClean="0">
                <a:solidFill>
                  <a:srgbClr val="4472C4">
                    <a:lumMod val="50000"/>
                  </a:srgbClr>
                </a:solidFill>
                <a:latin typeface="Huawei Sans" panose="020C0503030203020204" pitchFamily="34" charset="0"/>
              </a:rPr>
              <a:t>Migration policy</a:t>
            </a:r>
            <a:endParaRPr lang="en-US" altLang="en-US" sz="1400" b="1" noProof="1">
              <a:solidFill>
                <a:srgbClr val="4472C4">
                  <a:lumMod val="50000"/>
                </a:srgbClr>
              </a:solidFill>
              <a:latin typeface="Huawei Sans" panose="020C0503030203020204" pitchFamily="34" charset="0"/>
              <a:cs typeface="Arial" pitchFamily="34" charset="0"/>
            </a:endParaRPr>
          </a:p>
        </p:txBody>
      </p:sp>
      <p:sp>
        <p:nvSpPr>
          <p:cNvPr id="7" name="燕尾形 6"/>
          <p:cNvSpPr/>
          <p:nvPr/>
        </p:nvSpPr>
        <p:spPr>
          <a:xfrm>
            <a:off x="6246419" y="1626921"/>
            <a:ext cx="2078181" cy="926274"/>
          </a:xfrm>
          <a:prstGeom prst="chevron">
            <a:avLst/>
          </a:prstGeom>
          <a:solidFill>
            <a:schemeClr val="accent1">
              <a:lumMod val="75000"/>
            </a:schemeClr>
          </a:solidFill>
          <a:ln w="190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buClr>
                <a:prstClr val="black"/>
              </a:buClr>
              <a:buSzPts val="1400"/>
              <a:defRPr/>
            </a:pPr>
            <a:r>
              <a:rPr lang="en-US" sz="1400" b="1" dirty="0" smtClean="0">
                <a:solidFill>
                  <a:schemeClr val="bg1"/>
                </a:solidFill>
                <a:latin typeface="Huawei Sans" panose="020C0503030203020204" pitchFamily="34" charset="0"/>
              </a:rPr>
              <a:t>Monitoring statistics</a:t>
            </a:r>
            <a:endParaRPr lang="en-US" sz="1400" b="1" dirty="0">
              <a:solidFill>
                <a:schemeClr val="bg1"/>
              </a:solidFill>
              <a:latin typeface="Huawei Sans" panose="020C0503030203020204" pitchFamily="34" charset="0"/>
            </a:endParaRPr>
          </a:p>
        </p:txBody>
      </p:sp>
      <p:sp>
        <p:nvSpPr>
          <p:cNvPr id="8" name="燕尾形 7"/>
          <p:cNvSpPr/>
          <p:nvPr/>
        </p:nvSpPr>
        <p:spPr>
          <a:xfrm>
            <a:off x="8324600" y="1626922"/>
            <a:ext cx="1769425" cy="926274"/>
          </a:xfrm>
          <a:prstGeom prst="chevron">
            <a:avLst/>
          </a:prstGeom>
          <a:solidFill>
            <a:schemeClr val="accent1">
              <a:lumMod val="50000"/>
            </a:schemeClr>
          </a:solidFill>
          <a:ln w="190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marL="188913" algn="ctr" fontAlgn="ctr"/>
            <a:r>
              <a:rPr lang="en-US" sz="1400" b="1" dirty="0" smtClean="0">
                <a:solidFill>
                  <a:schemeClr val="bg1"/>
                </a:solidFill>
                <a:latin typeface="Huawei Sans" panose="020C0503030203020204" pitchFamily="34" charset="0"/>
              </a:rPr>
              <a:t>Data</a:t>
            </a:r>
          </a:p>
          <a:p>
            <a:pPr marL="188913" algn="ctr" fontAlgn="ctr"/>
            <a:r>
              <a:rPr lang="en-US" sz="1400" b="1" dirty="0" smtClean="0">
                <a:solidFill>
                  <a:schemeClr val="bg1"/>
                </a:solidFill>
                <a:latin typeface="Huawei Sans" panose="020C0503030203020204" pitchFamily="34" charset="0"/>
              </a:rPr>
              <a:t>migration</a:t>
            </a:r>
            <a:endParaRPr lang="en-US" sz="1400" b="1" dirty="0">
              <a:solidFill>
                <a:schemeClr val="bg1"/>
              </a:solidFill>
              <a:latin typeface="Huawei Sans" panose="020C0503030203020204" pitchFamily="34" charset="0"/>
            </a:endParaRPr>
          </a:p>
        </p:txBody>
      </p:sp>
      <p:sp>
        <p:nvSpPr>
          <p:cNvPr id="11" name="Rectangle 9"/>
          <p:cNvSpPr/>
          <p:nvPr/>
        </p:nvSpPr>
        <p:spPr>
          <a:xfrm>
            <a:off x="2173259" y="2814756"/>
            <a:ext cx="1816851" cy="2705100"/>
          </a:xfrm>
          <a:prstGeom prst="rect">
            <a:avLst/>
          </a:prstGeom>
          <a:gradFill flip="none" rotWithShape="1">
            <a:gsLst>
              <a:gs pos="0">
                <a:schemeClr val="bg1">
                  <a:alpha val="57000"/>
                </a:schemeClr>
              </a:gs>
              <a:gs pos="100000">
                <a:schemeClr val="accent1">
                  <a:lumMod val="40000"/>
                  <a:lumOff val="60000"/>
                  <a:alpha val="69000"/>
                </a:schemeClr>
              </a:gs>
              <a:gs pos="74000">
                <a:schemeClr val="accent1">
                  <a:lumMod val="20000"/>
                  <a:lumOff val="80000"/>
                  <a:alpha val="69000"/>
                </a:scheme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wrap="square" anchor="ctr">
            <a:noAutofit/>
          </a:bodyPr>
          <a:lstStyle/>
          <a:p>
            <a:pPr algn="ctr" fontAlgn="ctr">
              <a:defRPr/>
            </a:pPr>
            <a:endParaRPr lang="en-US" sz="1600" dirty="0">
              <a:solidFill>
                <a:schemeClr val="tx1"/>
              </a:solidFill>
              <a:latin typeface="Huawei Sans" panose="020C0503030203020204" pitchFamily="34" charset="0"/>
              <a:cs typeface="Arial" pitchFamily="34" charset="0"/>
            </a:endParaRPr>
          </a:p>
        </p:txBody>
      </p:sp>
      <p:sp>
        <p:nvSpPr>
          <p:cNvPr id="12" name="Text Box 52"/>
          <p:cNvSpPr txBox="1">
            <a:spLocks noChangeArrowheads="1"/>
          </p:cNvSpPr>
          <p:nvPr/>
        </p:nvSpPr>
        <p:spPr bwMode="gray">
          <a:xfrm>
            <a:off x="2173259" y="2814720"/>
            <a:ext cx="1869760" cy="4185761"/>
          </a:xfrm>
          <a:prstGeom prst="rect">
            <a:avLst/>
          </a:prstGeom>
          <a:noFill/>
          <a:ln>
            <a:noFill/>
          </a:ln>
          <a:extLst/>
        </p:spPr>
        <p:txBody>
          <a:bodyPr wrap="square">
            <a:noAutofit/>
          </a:bodyPr>
          <a:lstStyle/>
          <a:p>
            <a:pPr marL="174625" indent="-174625" fontAlgn="ctr">
              <a:buClr>
                <a:schemeClr val="tx1"/>
              </a:buClr>
              <a:buSzPts val="1400"/>
              <a:buFont typeface="Arial" pitchFamily="34" charset="0"/>
              <a:buChar char="•"/>
              <a:defRPr/>
            </a:pPr>
            <a:r>
              <a:rPr lang="en-US" sz="1400" dirty="0" smtClean="0">
                <a:latin typeface="Huawei Sans" panose="020C0503030203020204" pitchFamily="34" charset="0"/>
              </a:rPr>
              <a:t>Automatic allocation</a:t>
            </a:r>
            <a:endParaRPr lang="en-US" altLang="zh-CN" sz="1400" noProof="1" smtClean="0">
              <a:latin typeface="Huawei Sans" panose="020C0503030203020204" pitchFamily="34" charset="0"/>
              <a:cs typeface="Arial" pitchFamily="34" charset="0"/>
            </a:endParaRPr>
          </a:p>
          <a:p>
            <a:pPr marL="174625" indent="-174625" fontAlgn="ctr">
              <a:buClr>
                <a:schemeClr val="tx1"/>
              </a:buClr>
              <a:buSzPts val="1400"/>
              <a:buFont typeface="Arial" pitchFamily="34" charset="0"/>
              <a:buChar char="•"/>
              <a:defRPr/>
            </a:pPr>
            <a:r>
              <a:rPr lang="en-US" sz="1400" dirty="0" smtClean="0">
                <a:latin typeface="Huawei Sans" panose="020C0503030203020204" pitchFamily="34" charset="0"/>
              </a:rPr>
              <a:t>Preferential allocation to the high-performance tier</a:t>
            </a:r>
            <a:endParaRPr lang="en-US" altLang="zh-CN" sz="1400" noProof="1" smtClean="0">
              <a:latin typeface="Huawei Sans" panose="020C0503030203020204" pitchFamily="34" charset="0"/>
              <a:cs typeface="Arial" pitchFamily="34" charset="0"/>
            </a:endParaRPr>
          </a:p>
          <a:p>
            <a:pPr marL="174625" indent="-174625" fontAlgn="ctr">
              <a:buClr>
                <a:schemeClr val="tx1"/>
              </a:buClr>
              <a:buSzPts val="1400"/>
              <a:buFont typeface="Arial" pitchFamily="34" charset="0"/>
              <a:buChar char="•"/>
              <a:defRPr/>
            </a:pPr>
            <a:r>
              <a:rPr lang="en-US" sz="1400" dirty="0" smtClean="0">
                <a:latin typeface="Huawei Sans" panose="020C0503030203020204" pitchFamily="34" charset="0"/>
              </a:rPr>
              <a:t>Preferential allocation to the performance tier</a:t>
            </a:r>
            <a:endParaRPr lang="en-US" altLang="zh-CN" sz="1400" noProof="1" smtClean="0">
              <a:latin typeface="Huawei Sans" panose="020C0503030203020204" pitchFamily="34" charset="0"/>
              <a:cs typeface="Arial" pitchFamily="34" charset="0"/>
            </a:endParaRPr>
          </a:p>
          <a:p>
            <a:pPr marL="174625" indent="-174625" fontAlgn="ctr">
              <a:buClr>
                <a:schemeClr val="tx1"/>
              </a:buClr>
              <a:buSzPts val="1400"/>
              <a:buFont typeface="Arial" pitchFamily="34" charset="0"/>
              <a:buChar char="•"/>
              <a:defRPr/>
            </a:pPr>
            <a:r>
              <a:rPr lang="en-US" sz="1400" dirty="0" smtClean="0">
                <a:latin typeface="Huawei Sans" panose="020C0503030203020204" pitchFamily="34" charset="0"/>
              </a:rPr>
              <a:t>Preferential allocation to the capacity tier</a:t>
            </a:r>
          </a:p>
          <a:p>
            <a:pPr marL="174625" indent="-174625" fontAlgn="ctr">
              <a:buClr>
                <a:schemeClr val="tx1"/>
              </a:buClr>
              <a:buSzPts val="1400"/>
              <a:defRPr/>
            </a:pPr>
            <a:endParaRPr lang="en-US" altLang="zh-CN" sz="1400" noProof="1">
              <a:latin typeface="Huawei Sans" panose="020C0503030203020204" pitchFamily="34" charset="0"/>
              <a:cs typeface="Arial" pitchFamily="34" charset="0"/>
            </a:endParaRPr>
          </a:p>
        </p:txBody>
      </p:sp>
      <p:sp>
        <p:nvSpPr>
          <p:cNvPr id="13" name="Rectangle 12"/>
          <p:cNvSpPr/>
          <p:nvPr/>
        </p:nvSpPr>
        <p:spPr>
          <a:xfrm>
            <a:off x="4226479" y="2814756"/>
            <a:ext cx="1725613" cy="2705100"/>
          </a:xfrm>
          <a:prstGeom prst="rect">
            <a:avLst/>
          </a:prstGeom>
          <a:gradFill flip="none" rotWithShape="1">
            <a:gsLst>
              <a:gs pos="0">
                <a:schemeClr val="bg1">
                  <a:alpha val="57000"/>
                </a:schemeClr>
              </a:gs>
              <a:gs pos="100000">
                <a:schemeClr val="accent1">
                  <a:lumMod val="40000"/>
                  <a:lumOff val="60000"/>
                  <a:alpha val="69000"/>
                </a:schemeClr>
              </a:gs>
              <a:gs pos="74000">
                <a:schemeClr val="accent1">
                  <a:lumMod val="20000"/>
                  <a:lumOff val="80000"/>
                  <a:alpha val="69000"/>
                </a:scheme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wrap="square" anchor="ctr">
            <a:noAutofit/>
          </a:bodyPr>
          <a:lstStyle/>
          <a:p>
            <a:pPr algn="ctr" fontAlgn="ctr">
              <a:lnSpc>
                <a:spcPct val="150000"/>
              </a:lnSpc>
              <a:defRPr/>
            </a:pPr>
            <a:endParaRPr lang="en-US" sz="1800" dirty="0">
              <a:solidFill>
                <a:schemeClr val="tx1"/>
              </a:solidFill>
              <a:latin typeface="Huawei Sans" panose="020C0503030203020204" pitchFamily="34" charset="0"/>
              <a:cs typeface="Arial" pitchFamily="34" charset="0"/>
            </a:endParaRPr>
          </a:p>
        </p:txBody>
      </p:sp>
      <p:sp>
        <p:nvSpPr>
          <p:cNvPr id="14" name="Text Box 52"/>
          <p:cNvSpPr txBox="1">
            <a:spLocks noChangeArrowheads="1"/>
          </p:cNvSpPr>
          <p:nvPr/>
        </p:nvSpPr>
        <p:spPr bwMode="gray">
          <a:xfrm>
            <a:off x="4221717" y="2814719"/>
            <a:ext cx="1730375" cy="3000821"/>
          </a:xfrm>
          <a:prstGeom prst="rect">
            <a:avLst/>
          </a:prstGeom>
          <a:noFill/>
          <a:ln w="9525">
            <a:noFill/>
            <a:miter lim="800000"/>
            <a:headEnd/>
            <a:tailEnd/>
          </a:ln>
        </p:spPr>
        <p:txBody>
          <a:bodyPr wrap="square">
            <a:noAutofit/>
          </a:bodyPr>
          <a:lstStyle/>
          <a:p>
            <a:pPr marL="174625" indent="-174625" fontAlgn="ctr">
              <a:buClr>
                <a:schemeClr val="tx1"/>
              </a:buClr>
              <a:buSzPts val="1400"/>
              <a:buFont typeface="Arial" pitchFamily="34" charset="0"/>
              <a:buChar char="•"/>
              <a:defRPr/>
            </a:pPr>
            <a:r>
              <a:rPr lang="en-US" sz="1400" dirty="0" smtClean="0">
                <a:latin typeface="Huawei Sans" panose="020C0503030203020204" pitchFamily="34" charset="0"/>
              </a:rPr>
              <a:t>Automatic migration</a:t>
            </a:r>
            <a:endParaRPr lang="en-US" altLang="zh-CN" sz="1400" noProof="1" smtClean="0">
              <a:latin typeface="Huawei Sans" panose="020C0503030203020204" pitchFamily="34" charset="0"/>
              <a:cs typeface="Arial" pitchFamily="34" charset="0"/>
            </a:endParaRPr>
          </a:p>
          <a:p>
            <a:pPr marL="174625" indent="-174625" fontAlgn="ctr">
              <a:buClr>
                <a:schemeClr val="tx1"/>
              </a:buClr>
              <a:buSzPts val="1400"/>
              <a:buFont typeface="Arial" pitchFamily="34" charset="0"/>
              <a:buChar char="•"/>
            </a:pPr>
            <a:r>
              <a:rPr lang="en-US" sz="1400" dirty="0" smtClean="0">
                <a:latin typeface="Huawei Sans" panose="020C0503030203020204" pitchFamily="34" charset="0"/>
              </a:rPr>
              <a:t>Migration to the higher-performance tier</a:t>
            </a:r>
            <a:endParaRPr lang="en-US" altLang="zh-CN" sz="1400" noProof="1" smtClean="0">
              <a:latin typeface="Huawei Sans" panose="020C0503030203020204" pitchFamily="34" charset="0"/>
              <a:cs typeface="Arial" pitchFamily="34" charset="0"/>
            </a:endParaRPr>
          </a:p>
          <a:p>
            <a:pPr marL="174625" indent="-174625" fontAlgn="ctr">
              <a:buClr>
                <a:schemeClr val="tx1"/>
              </a:buClr>
              <a:buSzPts val="1400"/>
              <a:buFont typeface="Arial" pitchFamily="34" charset="0"/>
              <a:buChar char="•"/>
              <a:defRPr/>
            </a:pPr>
            <a:r>
              <a:rPr lang="en-US" sz="1400" dirty="0" smtClean="0">
                <a:latin typeface="Huawei Sans" panose="020C0503030203020204" pitchFamily="34" charset="0"/>
              </a:rPr>
              <a:t>Migration to the lower-performance tier</a:t>
            </a:r>
            <a:endParaRPr lang="en-US" altLang="zh-CN" sz="1400" noProof="1" smtClean="0">
              <a:latin typeface="Huawei Sans" panose="020C0503030203020204" pitchFamily="34" charset="0"/>
              <a:cs typeface="Arial" pitchFamily="34" charset="0"/>
            </a:endParaRPr>
          </a:p>
          <a:p>
            <a:pPr marL="174625" indent="-174625" fontAlgn="ctr">
              <a:buClr>
                <a:schemeClr val="tx1"/>
              </a:buClr>
              <a:buSzPts val="1400"/>
              <a:buFont typeface="Arial" pitchFamily="34" charset="0"/>
              <a:buChar char="•"/>
              <a:defRPr/>
            </a:pPr>
            <a:r>
              <a:rPr lang="en-US" sz="1400" dirty="0" smtClean="0">
                <a:latin typeface="Huawei Sans" panose="020C0503030203020204" pitchFamily="34" charset="0"/>
              </a:rPr>
              <a:t>No migration</a:t>
            </a:r>
            <a:endParaRPr lang="en-US" altLang="zh-CN" sz="1400" noProof="1">
              <a:latin typeface="Huawei Sans" panose="020C0503030203020204" pitchFamily="34" charset="0"/>
              <a:cs typeface="Arial" pitchFamily="34" charset="0"/>
            </a:endParaRPr>
          </a:p>
        </p:txBody>
      </p:sp>
      <p:sp>
        <p:nvSpPr>
          <p:cNvPr id="15" name="Rectangle 15"/>
          <p:cNvSpPr/>
          <p:nvPr/>
        </p:nvSpPr>
        <p:spPr>
          <a:xfrm>
            <a:off x="6286490" y="2814756"/>
            <a:ext cx="1692275" cy="2705100"/>
          </a:xfrm>
          <a:prstGeom prst="rect">
            <a:avLst/>
          </a:prstGeom>
          <a:gradFill flip="none" rotWithShape="1">
            <a:gsLst>
              <a:gs pos="0">
                <a:schemeClr val="bg1">
                  <a:alpha val="57000"/>
                </a:schemeClr>
              </a:gs>
              <a:gs pos="100000">
                <a:schemeClr val="accent1">
                  <a:lumMod val="40000"/>
                  <a:lumOff val="60000"/>
                  <a:alpha val="69000"/>
                </a:schemeClr>
              </a:gs>
              <a:gs pos="74000">
                <a:schemeClr val="accent1">
                  <a:lumMod val="20000"/>
                  <a:lumOff val="80000"/>
                  <a:alpha val="69000"/>
                </a:scheme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wrap="square" anchor="ctr">
            <a:noAutofit/>
          </a:bodyPr>
          <a:lstStyle/>
          <a:p>
            <a:pPr algn="ctr" fontAlgn="ctr">
              <a:defRPr/>
            </a:pPr>
            <a:endParaRPr lang="en-US" sz="1400" dirty="0">
              <a:solidFill>
                <a:schemeClr val="tx1"/>
              </a:solidFill>
              <a:latin typeface="Huawei Sans" panose="020C0503030203020204" pitchFamily="34" charset="0"/>
              <a:cs typeface="Arial" pitchFamily="34" charset="0"/>
            </a:endParaRPr>
          </a:p>
        </p:txBody>
      </p:sp>
      <p:sp>
        <p:nvSpPr>
          <p:cNvPr id="16" name="Text Box 52"/>
          <p:cNvSpPr txBox="1">
            <a:spLocks noChangeArrowheads="1"/>
          </p:cNvSpPr>
          <p:nvPr/>
        </p:nvSpPr>
        <p:spPr bwMode="gray">
          <a:xfrm>
            <a:off x="6268910" y="2828671"/>
            <a:ext cx="1738313" cy="1708160"/>
          </a:xfrm>
          <a:prstGeom prst="rect">
            <a:avLst/>
          </a:prstGeom>
          <a:noFill/>
          <a:ln w="9525">
            <a:noFill/>
            <a:miter lim="800000"/>
            <a:headEnd/>
            <a:tailEnd/>
          </a:ln>
        </p:spPr>
        <p:txBody>
          <a:bodyPr wrap="square">
            <a:noAutofit/>
          </a:bodyPr>
          <a:lstStyle/>
          <a:p>
            <a:pPr marL="174625" indent="-174625" fontAlgn="ctr">
              <a:buClr>
                <a:schemeClr val="tx1"/>
              </a:buClr>
              <a:buSzPts val="1400"/>
              <a:buFont typeface="Arial" pitchFamily="34" charset="0"/>
              <a:buChar char="•"/>
              <a:defRPr/>
            </a:pPr>
            <a:r>
              <a:rPr lang="en-US" sz="1400" dirty="0" smtClean="0">
                <a:latin typeface="Huawei Sans" panose="020C0503030203020204" pitchFamily="34" charset="0"/>
              </a:rPr>
              <a:t>I/O monitoring and statistics collection</a:t>
            </a:r>
            <a:endParaRPr lang="en-US" altLang="zh-CN" sz="1400" noProof="1" smtClean="0">
              <a:latin typeface="Huawei Sans" panose="020C0503030203020204" pitchFamily="34" charset="0"/>
              <a:cs typeface="Arial" pitchFamily="34" charset="0"/>
            </a:endParaRPr>
          </a:p>
          <a:p>
            <a:pPr marL="174625" indent="-174625" fontAlgn="ctr">
              <a:buClr>
                <a:schemeClr val="tx1"/>
              </a:buClr>
              <a:buSzPts val="1400"/>
              <a:buFont typeface="Arial" pitchFamily="34" charset="0"/>
              <a:buChar char="•"/>
              <a:defRPr/>
            </a:pPr>
            <a:r>
              <a:rPr lang="en-US" sz="1400" dirty="0" smtClean="0">
                <a:latin typeface="Huawei Sans" panose="020C0503030203020204" pitchFamily="34" charset="0"/>
              </a:rPr>
              <a:t>Determin</a:t>
            </a:r>
            <a:r>
              <a:rPr lang="en-US" altLang="zh-CN" sz="1400" dirty="0" smtClean="0">
                <a:latin typeface="Huawei Sans" panose="020C0503030203020204" pitchFamily="34" charset="0"/>
              </a:rPr>
              <a:t>ation of</a:t>
            </a:r>
            <a:r>
              <a:rPr lang="en-US" sz="1400" dirty="0" smtClean="0">
                <a:latin typeface="Huawei Sans" panose="020C0503030203020204" pitchFamily="34" charset="0"/>
              </a:rPr>
              <a:t> the data to be migrated</a:t>
            </a:r>
            <a:endParaRPr lang="en-US" altLang="zh-CN" sz="1400" noProof="1">
              <a:latin typeface="Huawei Sans" panose="020C0503030203020204" pitchFamily="34" charset="0"/>
              <a:cs typeface="Arial" pitchFamily="34" charset="0"/>
            </a:endParaRPr>
          </a:p>
        </p:txBody>
      </p:sp>
      <p:sp>
        <p:nvSpPr>
          <p:cNvPr id="17" name="Rectangle 17"/>
          <p:cNvSpPr/>
          <p:nvPr/>
        </p:nvSpPr>
        <p:spPr>
          <a:xfrm>
            <a:off x="8323651" y="2814756"/>
            <a:ext cx="1765300" cy="2705100"/>
          </a:xfrm>
          <a:prstGeom prst="rect">
            <a:avLst/>
          </a:prstGeom>
          <a:gradFill flip="none" rotWithShape="1">
            <a:gsLst>
              <a:gs pos="0">
                <a:schemeClr val="bg1">
                  <a:alpha val="57000"/>
                </a:schemeClr>
              </a:gs>
              <a:gs pos="100000">
                <a:schemeClr val="accent1">
                  <a:lumMod val="40000"/>
                  <a:lumOff val="60000"/>
                  <a:alpha val="69000"/>
                </a:schemeClr>
              </a:gs>
              <a:gs pos="74000">
                <a:schemeClr val="accent1">
                  <a:lumMod val="20000"/>
                  <a:lumOff val="80000"/>
                  <a:alpha val="69000"/>
                </a:scheme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wrap="square" anchor="ctr">
            <a:noAutofit/>
          </a:bodyPr>
          <a:lstStyle/>
          <a:p>
            <a:pPr algn="ctr" fontAlgn="ctr">
              <a:defRPr/>
            </a:pPr>
            <a:endParaRPr lang="en-US" sz="1800" dirty="0">
              <a:solidFill>
                <a:schemeClr val="tx1"/>
              </a:solidFill>
              <a:latin typeface="Huawei Sans" panose="020C0503030203020204" pitchFamily="34" charset="0"/>
              <a:cs typeface="Arial" pitchFamily="34" charset="0"/>
            </a:endParaRPr>
          </a:p>
        </p:txBody>
      </p:sp>
      <p:sp>
        <p:nvSpPr>
          <p:cNvPr id="18" name="Text Box 52"/>
          <p:cNvSpPr txBox="1">
            <a:spLocks noChangeArrowheads="1"/>
          </p:cNvSpPr>
          <p:nvPr/>
        </p:nvSpPr>
        <p:spPr bwMode="gray">
          <a:xfrm>
            <a:off x="8323651" y="2792667"/>
            <a:ext cx="1728787" cy="2031325"/>
          </a:xfrm>
          <a:prstGeom prst="rect">
            <a:avLst/>
          </a:prstGeom>
          <a:noFill/>
          <a:ln w="9525">
            <a:noFill/>
            <a:miter lim="800000"/>
            <a:headEnd/>
            <a:tailEnd/>
          </a:ln>
        </p:spPr>
        <p:txBody>
          <a:bodyPr wrap="square">
            <a:noAutofit/>
          </a:bodyPr>
          <a:lstStyle/>
          <a:p>
            <a:pPr marL="174625" indent="-174625" fontAlgn="ctr">
              <a:buClr>
                <a:schemeClr val="tx1"/>
              </a:buClr>
              <a:buSzPts val="1400"/>
              <a:buFont typeface="Arial" pitchFamily="34" charset="0"/>
              <a:buChar char="•"/>
              <a:defRPr/>
            </a:pPr>
            <a:r>
              <a:rPr lang="en-US" sz="1400" dirty="0">
                <a:latin typeface="Huawei Sans" panose="020C0503030203020204" pitchFamily="34" charset="0"/>
              </a:rPr>
              <a:t>M</a:t>
            </a:r>
            <a:r>
              <a:rPr lang="en-US" sz="1400" dirty="0" smtClean="0">
                <a:latin typeface="Huawei Sans" panose="020C0503030203020204" pitchFamily="34" charset="0"/>
              </a:rPr>
              <a:t>igration plan</a:t>
            </a:r>
            <a:endParaRPr lang="en-US" altLang="zh-CN" sz="1400" noProof="1" smtClean="0">
              <a:latin typeface="Huawei Sans" panose="020C0503030203020204" pitchFamily="34" charset="0"/>
              <a:cs typeface="Arial" pitchFamily="34" charset="0"/>
            </a:endParaRPr>
          </a:p>
          <a:p>
            <a:pPr marL="174625" indent="-174625" fontAlgn="ctr">
              <a:buClr>
                <a:schemeClr val="tx1"/>
              </a:buClr>
              <a:buSzPts val="1400"/>
              <a:buFont typeface="Arial" pitchFamily="34" charset="0"/>
              <a:buChar char="•"/>
              <a:defRPr/>
            </a:pPr>
            <a:r>
              <a:rPr lang="en-US" sz="1400" dirty="0">
                <a:latin typeface="Huawei Sans" panose="020C0503030203020204" pitchFamily="34" charset="0"/>
              </a:rPr>
              <a:t>M</a:t>
            </a:r>
            <a:r>
              <a:rPr lang="en-US" sz="1400" dirty="0" smtClean="0">
                <a:latin typeface="Huawei Sans" panose="020C0503030203020204" pitchFamily="34" charset="0"/>
              </a:rPr>
              <a:t>igration rate</a:t>
            </a:r>
            <a:endParaRPr lang="en-US" altLang="zh-CN" sz="1400" noProof="1" smtClean="0">
              <a:latin typeface="Huawei Sans" panose="020C0503030203020204" pitchFamily="34" charset="0"/>
              <a:cs typeface="Arial" pitchFamily="34" charset="0"/>
            </a:endParaRPr>
          </a:p>
          <a:p>
            <a:pPr marL="174625" indent="-174625" fontAlgn="ctr">
              <a:buClr>
                <a:schemeClr val="tx1"/>
              </a:buClr>
              <a:buSzPts val="1400"/>
              <a:buFont typeface="Arial" pitchFamily="34" charset="0"/>
              <a:buChar char="•"/>
              <a:defRPr/>
            </a:pPr>
            <a:r>
              <a:rPr lang="en-US" sz="1400" dirty="0">
                <a:latin typeface="Huawei Sans" panose="020C0503030203020204" pitchFamily="34" charset="0"/>
              </a:rPr>
              <a:t>M</a:t>
            </a:r>
            <a:r>
              <a:rPr lang="en-US" sz="1400" dirty="0" smtClean="0">
                <a:latin typeface="Huawei Sans" panose="020C0503030203020204" pitchFamily="34" charset="0"/>
              </a:rPr>
              <a:t>igration granularity</a:t>
            </a:r>
            <a:endParaRPr lang="en-US" altLang="zh-CN" sz="1400" noProof="1">
              <a:latin typeface="Huawei Sans" panose="020C0503030203020204" pitchFamily="34" charset="0"/>
              <a:cs typeface="Arial" pitchFamily="34" charset="0"/>
            </a:endParaRPr>
          </a:p>
        </p:txBody>
      </p:sp>
    </p:spTree>
    <p:extLst>
      <p:ext uri="{BB962C8B-B14F-4D97-AF65-F5344CB8AC3E}">
        <p14:creationId xmlns:p14="http://schemas.microsoft.com/office/powerpoint/2010/main" val="32138124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Application Scenarios</a:t>
            </a:r>
            <a:endParaRPr lang="en-US" altLang="zh-CN" dirty="0">
              <a:latin typeface="Huawei Sans" panose="020C0503030203020204" pitchFamily="34" charset="0"/>
            </a:endParaRPr>
          </a:p>
        </p:txBody>
      </p:sp>
      <p:sp>
        <p:nvSpPr>
          <p:cNvPr id="3" name="文本占位符 2"/>
          <p:cNvSpPr>
            <a:spLocks noGrp="1"/>
          </p:cNvSpPr>
          <p:nvPr>
            <p:ph type="body" sz="quarter" idx="4294967295"/>
          </p:nvPr>
        </p:nvSpPr>
        <p:spPr>
          <a:xfrm>
            <a:off x="731838" y="1243013"/>
            <a:ext cx="5364162" cy="4679950"/>
          </a:xfrm>
        </p:spPr>
        <p:txBody>
          <a:bodyPr/>
          <a:lstStyle/>
          <a:p>
            <a:pPr marL="285750" indent="-285750">
              <a:lnSpc>
                <a:spcPct val="150000"/>
              </a:lnSpc>
            </a:pPr>
            <a:r>
              <a:rPr lang="en-US" altLang="zh-CN" sz="2000" dirty="0"/>
              <a:t>SmartTier </a:t>
            </a:r>
            <a:r>
              <a:rPr lang="en-US" altLang="zh-CN" sz="2000" dirty="0" smtClean="0"/>
              <a:t>is used for a range of </a:t>
            </a:r>
            <a:r>
              <a:rPr lang="en-US" altLang="zh-CN" sz="2000" dirty="0"/>
              <a:t>service environments. </a:t>
            </a:r>
          </a:p>
          <a:p>
            <a:pPr marL="285750" indent="-285750">
              <a:lnSpc>
                <a:spcPct val="150000"/>
              </a:lnSpc>
            </a:pPr>
            <a:r>
              <a:rPr lang="en-US" altLang="zh-CN" sz="2000" dirty="0" smtClean="0"/>
              <a:t>Using an </a:t>
            </a:r>
            <a:r>
              <a:rPr lang="en-US" altLang="zh-CN" sz="2000" dirty="0"/>
              <a:t>Oracle database service as an example:</a:t>
            </a:r>
          </a:p>
          <a:p>
            <a:pPr marL="742990" lvl="1" indent="-285750">
              <a:lnSpc>
                <a:spcPct val="150000"/>
              </a:lnSpc>
            </a:pPr>
            <a:r>
              <a:rPr lang="en-US" altLang="zh-CN" sz="1800" dirty="0"/>
              <a:t>After using </a:t>
            </a:r>
            <a:r>
              <a:rPr lang="en-US" altLang="zh-CN" sz="1800" dirty="0" smtClean="0"/>
              <a:t>SmartTier</a:t>
            </a:r>
            <a:r>
              <a:rPr lang="en-US" altLang="zh-CN" sz="1800" dirty="0"/>
              <a:t>, enterprise A </a:t>
            </a:r>
            <a:r>
              <a:rPr lang="en-US" altLang="zh-CN" sz="1800" dirty="0" smtClean="0"/>
              <a:t>reduces the cost of </a:t>
            </a:r>
            <a:r>
              <a:rPr lang="en-US" altLang="zh-CN" sz="1800" dirty="0"/>
              <a:t>disk </a:t>
            </a:r>
            <a:r>
              <a:rPr lang="en-US" altLang="zh-CN" sz="1800" dirty="0" smtClean="0"/>
              <a:t>procurement by 25%.</a:t>
            </a:r>
            <a:endParaRPr lang="en-US" altLang="zh-CN" sz="1800" dirty="0"/>
          </a:p>
          <a:p>
            <a:pPr marL="742990" lvl="1" indent="-285750">
              <a:lnSpc>
                <a:spcPct val="150000"/>
              </a:lnSpc>
            </a:pPr>
            <a:r>
              <a:rPr lang="en-US" altLang="zh-CN" sz="1800" dirty="0"/>
              <a:t>The </a:t>
            </a:r>
            <a:r>
              <a:rPr lang="en-US" altLang="zh-CN" sz="1800" dirty="0" smtClean="0"/>
              <a:t>more data </a:t>
            </a:r>
            <a:r>
              <a:rPr lang="en-US" altLang="zh-CN" sz="1800" dirty="0"/>
              <a:t>is </a:t>
            </a:r>
            <a:r>
              <a:rPr lang="en-US" altLang="zh-CN" sz="1800" dirty="0" smtClean="0"/>
              <a:t>kept in cold storage, </a:t>
            </a:r>
            <a:r>
              <a:rPr lang="en-US" altLang="zh-CN" sz="1800" dirty="0"/>
              <a:t>the more disk procurement costs are saved.</a:t>
            </a:r>
          </a:p>
        </p:txBody>
      </p:sp>
      <p:graphicFrame>
        <p:nvGraphicFramePr>
          <p:cNvPr id="8" name="图表 7"/>
          <p:cNvGraphicFramePr/>
          <p:nvPr>
            <p:extLst/>
          </p:nvPr>
        </p:nvGraphicFramePr>
        <p:xfrm>
          <a:off x="6508057" y="2062715"/>
          <a:ext cx="4817117" cy="3646815"/>
        </p:xfrm>
        <a:graphic>
          <a:graphicData uri="http://schemas.openxmlformats.org/drawingml/2006/chart">
            <c:chart xmlns:c="http://schemas.openxmlformats.org/drawingml/2006/chart" xmlns:r="http://schemas.openxmlformats.org/officeDocument/2006/relationships" r:id="rId3"/>
          </a:graphicData>
        </a:graphic>
      </p:graphicFrame>
      <p:sp>
        <p:nvSpPr>
          <p:cNvPr id="10" name="文本框 9"/>
          <p:cNvSpPr txBox="1"/>
          <p:nvPr/>
        </p:nvSpPr>
        <p:spPr>
          <a:xfrm>
            <a:off x="6138725" y="2051577"/>
            <a:ext cx="369332" cy="2150589"/>
          </a:xfrm>
          <a:prstGeom prst="rect">
            <a:avLst/>
          </a:prstGeom>
          <a:noFill/>
        </p:spPr>
        <p:txBody>
          <a:bodyPr vert="vert270" wrap="square" rtlCol="0">
            <a:noAutofit/>
          </a:bodyPr>
          <a:lstStyle/>
          <a:p>
            <a:pPr fontAlgn="ctr"/>
            <a:r>
              <a:rPr lang="en-US" sz="1200" dirty="0" smtClean="0">
                <a:latin typeface="Huawei Sans" panose="020C0503030203020204" pitchFamily="34" charset="0"/>
              </a:rPr>
              <a:t>Disk procurement cost (USD)</a:t>
            </a:r>
            <a:endParaRPr lang="en-US" altLang="zh-CN" sz="1200" dirty="0">
              <a:latin typeface="Huawei Sans" panose="020C0503030203020204" pitchFamily="34" charset="0"/>
            </a:endParaRPr>
          </a:p>
        </p:txBody>
      </p:sp>
      <p:sp>
        <p:nvSpPr>
          <p:cNvPr id="11" name="文本框 10"/>
          <p:cNvSpPr txBox="1"/>
          <p:nvPr/>
        </p:nvSpPr>
        <p:spPr>
          <a:xfrm>
            <a:off x="9616052" y="5734338"/>
            <a:ext cx="1946367" cy="276999"/>
          </a:xfrm>
          <a:prstGeom prst="rect">
            <a:avLst/>
          </a:prstGeom>
          <a:noFill/>
        </p:spPr>
        <p:txBody>
          <a:bodyPr vert="horz" wrap="square" rtlCol="0">
            <a:noAutofit/>
          </a:bodyPr>
          <a:lstStyle/>
          <a:p>
            <a:pPr fontAlgn="ctr"/>
            <a:r>
              <a:rPr lang="en-US" sz="1200" dirty="0" smtClean="0">
                <a:latin typeface="Huawei Sans" panose="020C0503030203020204" pitchFamily="34" charset="0"/>
              </a:rPr>
              <a:t>Idle data percentage (%)</a:t>
            </a:r>
            <a:endParaRPr lang="en-US" altLang="zh-CN" sz="1200" dirty="0">
              <a:latin typeface="Huawei Sans" panose="020C0503030203020204" pitchFamily="34" charset="0"/>
            </a:endParaRPr>
          </a:p>
        </p:txBody>
      </p:sp>
    </p:spTree>
    <p:extLst>
      <p:ext uri="{BB962C8B-B14F-4D97-AF65-F5344CB8AC3E}">
        <p14:creationId xmlns:p14="http://schemas.microsoft.com/office/powerpoint/2010/main" val="29017152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Configuration Process</a:t>
            </a:r>
            <a:endParaRPr lang="en-US" altLang="zh-CN" dirty="0">
              <a:latin typeface="Huawei Sans" panose="020C0503030203020204" pitchFamily="34" charset="0"/>
            </a:endParaRPr>
          </a:p>
        </p:txBody>
      </p:sp>
      <p:cxnSp>
        <p:nvCxnSpPr>
          <p:cNvPr id="5" name="直接箭头连接符 4"/>
          <p:cNvCxnSpPr>
            <a:endCxn id="10" idx="0"/>
          </p:cNvCxnSpPr>
          <p:nvPr/>
        </p:nvCxnSpPr>
        <p:spPr>
          <a:xfrm>
            <a:off x="2796244" y="1846477"/>
            <a:ext cx="1" cy="33971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圆角矩形 9"/>
          <p:cNvSpPr/>
          <p:nvPr/>
        </p:nvSpPr>
        <p:spPr>
          <a:xfrm>
            <a:off x="1091090" y="2186195"/>
            <a:ext cx="3410309" cy="359224"/>
          </a:xfrm>
          <a:prstGeom prst="roundRect">
            <a:avLst/>
          </a:prstGeom>
          <a:solidFill>
            <a:schemeClr val="bg1"/>
          </a:solidFill>
          <a:ln w="127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Check the license.</a:t>
            </a:r>
            <a:endParaRPr lang="en-US" altLang="zh-CN" sz="1400" dirty="0">
              <a:solidFill>
                <a:schemeClr val="tx1"/>
              </a:solidFill>
              <a:latin typeface="Huawei Sans" panose="020C0503030203020204" pitchFamily="34" charset="0"/>
            </a:endParaRPr>
          </a:p>
        </p:txBody>
      </p:sp>
      <p:sp>
        <p:nvSpPr>
          <p:cNvPr id="11" name="圆角矩形 10"/>
          <p:cNvSpPr/>
          <p:nvPr/>
        </p:nvSpPr>
        <p:spPr>
          <a:xfrm>
            <a:off x="1091089" y="2866076"/>
            <a:ext cx="3410309" cy="603266"/>
          </a:xfrm>
          <a:prstGeom prst="roundRect">
            <a:avLst/>
          </a:prstGeom>
          <a:solidFill>
            <a:schemeClr val="bg1"/>
          </a:solidFill>
          <a:ln w="127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Configure SmartTier parameters based on the storage system level.</a:t>
            </a:r>
            <a:endParaRPr lang="en-US" altLang="zh-CN" sz="1400" dirty="0">
              <a:solidFill>
                <a:schemeClr val="tx1"/>
              </a:solidFill>
              <a:latin typeface="Huawei Sans" panose="020C0503030203020204" pitchFamily="34" charset="0"/>
            </a:endParaRPr>
          </a:p>
        </p:txBody>
      </p:sp>
      <p:cxnSp>
        <p:nvCxnSpPr>
          <p:cNvPr id="12" name="直接箭头连接符 11"/>
          <p:cNvCxnSpPr>
            <a:stCxn id="10" idx="2"/>
            <a:endCxn id="11" idx="0"/>
          </p:cNvCxnSpPr>
          <p:nvPr/>
        </p:nvCxnSpPr>
        <p:spPr>
          <a:xfrm flipH="1">
            <a:off x="2796244" y="2545419"/>
            <a:ext cx="1" cy="32065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圆角矩形 17"/>
          <p:cNvSpPr/>
          <p:nvPr/>
        </p:nvSpPr>
        <p:spPr>
          <a:xfrm>
            <a:off x="1091091" y="3752849"/>
            <a:ext cx="3410309" cy="638175"/>
          </a:xfrm>
          <a:prstGeom prst="roundRect">
            <a:avLst/>
          </a:prstGeom>
          <a:solidFill>
            <a:schemeClr val="bg1"/>
          </a:solidFill>
          <a:ln w="127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Configure SmartTier parameters base on the storage pool level</a:t>
            </a:r>
            <a:r>
              <a:rPr lang="en-US" sz="1400" dirty="0">
                <a:solidFill>
                  <a:schemeClr val="tx1"/>
                </a:solidFill>
                <a:latin typeface="Huawei Sans" panose="020C0503030203020204" pitchFamily="34" charset="0"/>
              </a:rPr>
              <a:t>.</a:t>
            </a:r>
            <a:endParaRPr lang="en-US" altLang="zh-CN" sz="1400" dirty="0" smtClean="0">
              <a:solidFill>
                <a:schemeClr val="tx1"/>
              </a:solidFill>
              <a:latin typeface="Huawei Sans" panose="020C0503030203020204" pitchFamily="34" charset="0"/>
            </a:endParaRPr>
          </a:p>
        </p:txBody>
      </p:sp>
      <p:sp>
        <p:nvSpPr>
          <p:cNvPr id="19" name="圆角矩形 18"/>
          <p:cNvSpPr/>
          <p:nvPr/>
        </p:nvSpPr>
        <p:spPr>
          <a:xfrm>
            <a:off x="1091088" y="4654545"/>
            <a:ext cx="3410309" cy="616265"/>
          </a:xfrm>
          <a:prstGeom prst="roundRect">
            <a:avLst/>
          </a:prstGeom>
          <a:solidFill>
            <a:schemeClr val="bg1"/>
          </a:solidFill>
          <a:ln w="127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Configure SmartTier parameters based on the LUN level.</a:t>
            </a:r>
            <a:endParaRPr lang="en-US" altLang="zh-CN" sz="1400" dirty="0" smtClean="0">
              <a:solidFill>
                <a:schemeClr val="tx1"/>
              </a:solidFill>
              <a:latin typeface="Huawei Sans" panose="020C0503030203020204" pitchFamily="34" charset="0"/>
            </a:endParaRPr>
          </a:p>
        </p:txBody>
      </p:sp>
      <p:cxnSp>
        <p:nvCxnSpPr>
          <p:cNvPr id="27" name="直接箭头连接符 26"/>
          <p:cNvCxnSpPr>
            <a:stCxn id="11" idx="2"/>
            <a:endCxn id="18" idx="0"/>
          </p:cNvCxnSpPr>
          <p:nvPr/>
        </p:nvCxnSpPr>
        <p:spPr>
          <a:xfrm>
            <a:off x="2796244" y="3469342"/>
            <a:ext cx="2" cy="28350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a:stCxn id="18" idx="2"/>
            <a:endCxn id="19" idx="0"/>
          </p:cNvCxnSpPr>
          <p:nvPr/>
        </p:nvCxnSpPr>
        <p:spPr>
          <a:xfrm flipH="1">
            <a:off x="2796243" y="4391024"/>
            <a:ext cx="3" cy="263521"/>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直接箭头连接符 33"/>
          <p:cNvCxnSpPr>
            <a:stCxn id="19" idx="2"/>
          </p:cNvCxnSpPr>
          <p:nvPr/>
        </p:nvCxnSpPr>
        <p:spPr>
          <a:xfrm>
            <a:off x="2796243" y="5270810"/>
            <a:ext cx="3" cy="28350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5353197" y="1262865"/>
            <a:ext cx="6240388" cy="923330"/>
          </a:xfrm>
          <a:prstGeom prst="rect">
            <a:avLst/>
          </a:prstGeom>
          <a:noFill/>
        </p:spPr>
        <p:txBody>
          <a:bodyPr wrap="square" rtlCol="0">
            <a:noAutofit/>
          </a:bodyPr>
          <a:lstStyle/>
          <a:p>
            <a:pPr fontAlgn="ctr"/>
            <a:r>
              <a:rPr lang="en-US" dirty="0" smtClean="0">
                <a:latin typeface="Huawei Sans" panose="020C0503030203020204" pitchFamily="34" charset="0"/>
              </a:rPr>
              <a:t>Storage system-level configuration includes the configuration of a data migration speed, which is applied to all of the storage pools in a storage system.</a:t>
            </a:r>
            <a:endParaRPr lang="en-US" dirty="0">
              <a:latin typeface="Huawei Sans" panose="020C0503030203020204" pitchFamily="34" charset="0"/>
            </a:endParaRPr>
          </a:p>
        </p:txBody>
      </p:sp>
      <p:sp>
        <p:nvSpPr>
          <p:cNvPr id="26" name="文本框 25"/>
          <p:cNvSpPr txBox="1"/>
          <p:nvPr/>
        </p:nvSpPr>
        <p:spPr>
          <a:xfrm>
            <a:off x="5353197" y="2196859"/>
            <a:ext cx="6032740" cy="1477328"/>
          </a:xfrm>
          <a:prstGeom prst="rect">
            <a:avLst/>
          </a:prstGeom>
          <a:noFill/>
        </p:spPr>
        <p:txBody>
          <a:bodyPr wrap="square" rtlCol="0">
            <a:noAutofit/>
          </a:bodyPr>
          <a:lstStyle/>
          <a:p>
            <a:pPr fontAlgn="ctr"/>
            <a:r>
              <a:rPr lang="en-US" dirty="0" smtClean="0">
                <a:latin typeface="Huawei Sans" panose="020C0503030203020204" pitchFamily="34" charset="0"/>
              </a:rPr>
              <a:t>Storage pool-level configurations include configurations of data migration granularity, the RAID level, data migration plan, enabling I/O monitoring, and forecast analysis. The mentioned configurations are applied to a single storage pool.</a:t>
            </a:r>
            <a:endParaRPr lang="en-US" dirty="0">
              <a:latin typeface="Huawei Sans" panose="020C0503030203020204" pitchFamily="34" charset="0"/>
            </a:endParaRPr>
          </a:p>
        </p:txBody>
      </p:sp>
      <p:sp>
        <p:nvSpPr>
          <p:cNvPr id="28" name="文本框 27"/>
          <p:cNvSpPr txBox="1"/>
          <p:nvPr/>
        </p:nvSpPr>
        <p:spPr>
          <a:xfrm>
            <a:off x="5344857" y="3695515"/>
            <a:ext cx="5387349" cy="1200329"/>
          </a:xfrm>
          <a:prstGeom prst="rect">
            <a:avLst/>
          </a:prstGeom>
          <a:noFill/>
        </p:spPr>
        <p:txBody>
          <a:bodyPr wrap="square" rtlCol="0">
            <a:noAutofit/>
          </a:bodyPr>
          <a:lstStyle/>
          <a:p>
            <a:pPr fontAlgn="ctr"/>
            <a:r>
              <a:rPr lang="en-US" dirty="0" smtClean="0">
                <a:latin typeface="Huawei Sans" panose="020C0503030203020204" pitchFamily="34" charset="0"/>
              </a:rPr>
              <a:t>LUN-level configurations include the configuration of the initial capacity allocation policy, and the SmartTier policy, which are applied to a single LUN.</a:t>
            </a:r>
            <a:endParaRPr lang="en-US" dirty="0">
              <a:latin typeface="Huawei Sans" panose="020C0503030203020204" pitchFamily="34" charset="0"/>
            </a:endParaRPr>
          </a:p>
        </p:txBody>
      </p:sp>
      <p:sp>
        <p:nvSpPr>
          <p:cNvPr id="20" name="流程图: 终止 19"/>
          <p:cNvSpPr/>
          <p:nvPr/>
        </p:nvSpPr>
        <p:spPr>
          <a:xfrm>
            <a:off x="1760312" y="1410423"/>
            <a:ext cx="2071868" cy="430463"/>
          </a:xfrm>
          <a:prstGeom prst="flowChartTerminato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Start</a:t>
            </a:r>
            <a:endParaRPr lang="en-US" altLang="zh-CN" sz="1400" dirty="0">
              <a:solidFill>
                <a:schemeClr val="tx1"/>
              </a:solidFill>
              <a:latin typeface="Huawei Sans" panose="020C0503030203020204" pitchFamily="34" charset="0"/>
            </a:endParaRPr>
          </a:p>
        </p:txBody>
      </p:sp>
      <p:sp>
        <p:nvSpPr>
          <p:cNvPr id="21" name="流程图: 终止 20"/>
          <p:cNvSpPr/>
          <p:nvPr/>
        </p:nvSpPr>
        <p:spPr>
          <a:xfrm>
            <a:off x="1760308" y="5554317"/>
            <a:ext cx="2071868" cy="430847"/>
          </a:xfrm>
          <a:prstGeom prst="flowChartTerminato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End</a:t>
            </a:r>
            <a:endParaRPr lang="en-US" sz="1400" dirty="0">
              <a:solidFill>
                <a:schemeClr val="tx1"/>
              </a:solidFill>
              <a:latin typeface="Huawei Sans" panose="020C0503030203020204" pitchFamily="34" charset="0"/>
            </a:endParaRPr>
          </a:p>
        </p:txBody>
      </p:sp>
    </p:spTree>
    <p:extLst>
      <p:ext uri="{BB962C8B-B14F-4D97-AF65-F5344CB8AC3E}">
        <p14:creationId xmlns:p14="http://schemas.microsoft.com/office/powerpoint/2010/main" val="23556786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en-US" dirty="0" smtClean="0">
                <a:solidFill>
                  <a:schemeClr val="bg1">
                    <a:lumMod val="50000"/>
                  </a:schemeClr>
                </a:solidFill>
                <a:latin typeface="Huawei Sans" panose="020C0503030203020204" pitchFamily="34" charset="0"/>
              </a:rPr>
              <a:t>SmartThin </a:t>
            </a:r>
            <a:endParaRPr lang="en-US" altLang="zh-CN" dirty="0" smtClean="0">
              <a:solidFill>
                <a:schemeClr val="bg1">
                  <a:lumMod val="50000"/>
                </a:schemeClr>
              </a:solidFill>
              <a:latin typeface="Huawei Sans" panose="020C0503030203020204" pitchFamily="34" charset="0"/>
            </a:endParaRPr>
          </a:p>
          <a:p>
            <a:r>
              <a:rPr lang="en-US" dirty="0" smtClean="0">
                <a:solidFill>
                  <a:schemeClr val="bg1">
                    <a:lumMod val="50000"/>
                  </a:schemeClr>
                </a:solidFill>
                <a:latin typeface="Huawei Sans" panose="020C0503030203020204" pitchFamily="34" charset="0"/>
              </a:rPr>
              <a:t>SmartTier </a:t>
            </a:r>
          </a:p>
          <a:p>
            <a:r>
              <a:rPr lang="en-US" b="1" dirty="0" smtClean="0">
                <a:latin typeface="Huawei Sans" panose="020C0503030203020204" pitchFamily="34" charset="0"/>
              </a:rPr>
              <a:t>SmartQoS </a:t>
            </a:r>
          </a:p>
          <a:p>
            <a:r>
              <a:rPr lang="en-US" dirty="0" smtClean="0">
                <a:solidFill>
                  <a:schemeClr val="bg1">
                    <a:lumMod val="50000"/>
                  </a:schemeClr>
                </a:solidFill>
                <a:latin typeface="Huawei Sans" panose="020C0503030203020204" pitchFamily="34" charset="0"/>
              </a:rPr>
              <a:t>SmartDedupe </a:t>
            </a:r>
          </a:p>
          <a:p>
            <a:r>
              <a:rPr lang="en-US" dirty="0" smtClean="0">
                <a:solidFill>
                  <a:schemeClr val="bg1">
                    <a:lumMod val="50000"/>
                  </a:schemeClr>
                </a:solidFill>
                <a:latin typeface="Huawei Sans" panose="020C0503030203020204" pitchFamily="34" charset="0"/>
              </a:rPr>
              <a:t>SmartCompression </a:t>
            </a:r>
          </a:p>
          <a:p>
            <a:r>
              <a:rPr lang="en-US" dirty="0" smtClean="0">
                <a:solidFill>
                  <a:schemeClr val="bg1">
                    <a:lumMod val="50000"/>
                  </a:schemeClr>
                </a:solidFill>
                <a:latin typeface="Huawei Sans" panose="020C0503030203020204" pitchFamily="34" charset="0"/>
              </a:rPr>
              <a:t>SmartMigration </a:t>
            </a:r>
            <a:endParaRPr lang="en-US" altLang="zh-CN" dirty="0" smtClean="0">
              <a:solidFill>
                <a:schemeClr val="bg1">
                  <a:lumMod val="50000"/>
                </a:schemeClr>
              </a:solidFill>
              <a:latin typeface="Huawei Sans" panose="020C0503030203020204" pitchFamily="34" charset="0"/>
            </a:endParaRPr>
          </a:p>
        </p:txBody>
      </p:sp>
    </p:spTree>
    <p:extLst>
      <p:ext uri="{BB962C8B-B14F-4D97-AF65-F5344CB8AC3E}">
        <p14:creationId xmlns:p14="http://schemas.microsoft.com/office/powerpoint/2010/main" val="38466508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wrap="square">
            <a:noAutofit/>
          </a:bodyPr>
          <a:lstStyle/>
          <a:p>
            <a:r>
              <a:rPr lang="en-US" dirty="0" smtClean="0">
                <a:latin typeface="Huawei Sans" panose="020C0503030203020204" pitchFamily="34" charset="0"/>
              </a:rPr>
              <a:t>Overview</a:t>
            </a:r>
            <a:endParaRPr lang="en-US" dirty="0">
              <a:latin typeface="Huawei Sans" panose="020C0503030203020204" pitchFamily="34" charset="0"/>
            </a:endParaRPr>
          </a:p>
        </p:txBody>
      </p:sp>
      <p:grpSp>
        <p:nvGrpSpPr>
          <p:cNvPr id="8" name="组合 7"/>
          <p:cNvGrpSpPr/>
          <p:nvPr/>
        </p:nvGrpSpPr>
        <p:grpSpPr>
          <a:xfrm>
            <a:off x="1130752" y="1231082"/>
            <a:ext cx="1233707" cy="706935"/>
            <a:chOff x="10325100" y="1325563"/>
            <a:chExt cx="922338" cy="465138"/>
          </a:xfrm>
          <a:solidFill>
            <a:srgbClr val="FAD3BB"/>
          </a:solidFill>
        </p:grpSpPr>
        <p:sp>
          <p:nvSpPr>
            <p:cNvPr id="9" name="Freeform 20"/>
            <p:cNvSpPr>
              <a:spLocks/>
            </p:cNvSpPr>
            <p:nvPr/>
          </p:nvSpPr>
          <p:spPr bwMode="auto">
            <a:xfrm>
              <a:off x="10664825" y="1476375"/>
              <a:ext cx="393700" cy="314325"/>
            </a:xfrm>
            <a:custGeom>
              <a:avLst/>
              <a:gdLst>
                <a:gd name="T0" fmla="*/ 248 w 248"/>
                <a:gd name="T1" fmla="*/ 0 h 198"/>
                <a:gd name="T2" fmla="*/ 13 w 248"/>
                <a:gd name="T3" fmla="*/ 154 h 198"/>
                <a:gd name="T4" fmla="*/ 13 w 248"/>
                <a:gd name="T5" fmla="*/ 154 h 198"/>
                <a:gd name="T6" fmla="*/ 7 w 248"/>
                <a:gd name="T7" fmla="*/ 158 h 198"/>
                <a:gd name="T8" fmla="*/ 6 w 248"/>
                <a:gd name="T9" fmla="*/ 159 h 198"/>
                <a:gd name="T10" fmla="*/ 6 w 248"/>
                <a:gd name="T11" fmla="*/ 159 h 198"/>
                <a:gd name="T12" fmla="*/ 6 w 248"/>
                <a:gd name="T13" fmla="*/ 159 h 198"/>
                <a:gd name="T14" fmla="*/ 3 w 248"/>
                <a:gd name="T15" fmla="*/ 162 h 198"/>
                <a:gd name="T16" fmla="*/ 1 w 248"/>
                <a:gd name="T17" fmla="*/ 166 h 198"/>
                <a:gd name="T18" fmla="*/ 0 w 248"/>
                <a:gd name="T19" fmla="*/ 171 h 198"/>
                <a:gd name="T20" fmla="*/ 0 w 248"/>
                <a:gd name="T21" fmla="*/ 175 h 198"/>
                <a:gd name="T22" fmla="*/ 0 w 248"/>
                <a:gd name="T23" fmla="*/ 175 h 198"/>
                <a:gd name="T24" fmla="*/ 0 w 248"/>
                <a:gd name="T25" fmla="*/ 180 h 198"/>
                <a:gd name="T26" fmla="*/ 1 w 248"/>
                <a:gd name="T27" fmla="*/ 183 h 198"/>
                <a:gd name="T28" fmla="*/ 3 w 248"/>
                <a:gd name="T29" fmla="*/ 188 h 198"/>
                <a:gd name="T30" fmla="*/ 6 w 248"/>
                <a:gd name="T31" fmla="*/ 190 h 198"/>
                <a:gd name="T32" fmla="*/ 9 w 248"/>
                <a:gd name="T33" fmla="*/ 194 h 198"/>
                <a:gd name="T34" fmla="*/ 14 w 248"/>
                <a:gd name="T35" fmla="*/ 195 h 198"/>
                <a:gd name="T36" fmla="*/ 17 w 248"/>
                <a:gd name="T37" fmla="*/ 198 h 198"/>
                <a:gd name="T38" fmla="*/ 22 w 248"/>
                <a:gd name="T39" fmla="*/ 198 h 198"/>
                <a:gd name="T40" fmla="*/ 22 w 248"/>
                <a:gd name="T41" fmla="*/ 198 h 198"/>
                <a:gd name="T42" fmla="*/ 29 w 248"/>
                <a:gd name="T43" fmla="*/ 196 h 198"/>
                <a:gd name="T44" fmla="*/ 36 w 248"/>
                <a:gd name="T45" fmla="*/ 193 h 198"/>
                <a:gd name="T46" fmla="*/ 36 w 248"/>
                <a:gd name="T47" fmla="*/ 193 h 198"/>
                <a:gd name="T48" fmla="*/ 248 w 248"/>
                <a:gd name="T49" fmla="*/ 0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48" h="198">
                  <a:moveTo>
                    <a:pt x="248" y="0"/>
                  </a:moveTo>
                  <a:lnTo>
                    <a:pt x="13" y="154"/>
                  </a:lnTo>
                  <a:lnTo>
                    <a:pt x="13" y="154"/>
                  </a:lnTo>
                  <a:lnTo>
                    <a:pt x="7" y="158"/>
                  </a:lnTo>
                  <a:lnTo>
                    <a:pt x="6" y="159"/>
                  </a:lnTo>
                  <a:lnTo>
                    <a:pt x="6" y="159"/>
                  </a:lnTo>
                  <a:lnTo>
                    <a:pt x="6" y="159"/>
                  </a:lnTo>
                  <a:lnTo>
                    <a:pt x="3" y="162"/>
                  </a:lnTo>
                  <a:lnTo>
                    <a:pt x="1" y="166"/>
                  </a:lnTo>
                  <a:lnTo>
                    <a:pt x="0" y="171"/>
                  </a:lnTo>
                  <a:lnTo>
                    <a:pt x="0" y="175"/>
                  </a:lnTo>
                  <a:lnTo>
                    <a:pt x="0" y="175"/>
                  </a:lnTo>
                  <a:lnTo>
                    <a:pt x="0" y="180"/>
                  </a:lnTo>
                  <a:lnTo>
                    <a:pt x="1" y="183"/>
                  </a:lnTo>
                  <a:lnTo>
                    <a:pt x="3" y="188"/>
                  </a:lnTo>
                  <a:lnTo>
                    <a:pt x="6" y="190"/>
                  </a:lnTo>
                  <a:lnTo>
                    <a:pt x="9" y="194"/>
                  </a:lnTo>
                  <a:lnTo>
                    <a:pt x="14" y="195"/>
                  </a:lnTo>
                  <a:lnTo>
                    <a:pt x="17" y="198"/>
                  </a:lnTo>
                  <a:lnTo>
                    <a:pt x="22" y="198"/>
                  </a:lnTo>
                  <a:lnTo>
                    <a:pt x="22" y="198"/>
                  </a:lnTo>
                  <a:lnTo>
                    <a:pt x="29" y="196"/>
                  </a:lnTo>
                  <a:lnTo>
                    <a:pt x="36" y="193"/>
                  </a:lnTo>
                  <a:lnTo>
                    <a:pt x="36" y="193"/>
                  </a:lnTo>
                  <a:lnTo>
                    <a:pt x="24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0" name="Freeform 21"/>
            <p:cNvSpPr>
              <a:spLocks/>
            </p:cNvSpPr>
            <p:nvPr/>
          </p:nvSpPr>
          <p:spPr bwMode="auto">
            <a:xfrm>
              <a:off x="10364788" y="1525588"/>
              <a:ext cx="115888" cy="117475"/>
            </a:xfrm>
            <a:custGeom>
              <a:avLst/>
              <a:gdLst>
                <a:gd name="T0" fmla="*/ 0 w 73"/>
                <a:gd name="T1" fmla="*/ 47 h 74"/>
                <a:gd name="T2" fmla="*/ 50 w 73"/>
                <a:gd name="T3" fmla="*/ 74 h 74"/>
                <a:gd name="T4" fmla="*/ 50 w 73"/>
                <a:gd name="T5" fmla="*/ 74 h 74"/>
                <a:gd name="T6" fmla="*/ 61 w 73"/>
                <a:gd name="T7" fmla="*/ 59 h 74"/>
                <a:gd name="T8" fmla="*/ 73 w 73"/>
                <a:gd name="T9" fmla="*/ 44 h 74"/>
                <a:gd name="T10" fmla="*/ 26 w 73"/>
                <a:gd name="T11" fmla="*/ 0 h 74"/>
                <a:gd name="T12" fmla="*/ 26 w 73"/>
                <a:gd name="T13" fmla="*/ 0 h 74"/>
                <a:gd name="T14" fmla="*/ 11 w 73"/>
                <a:gd name="T15" fmla="*/ 22 h 74"/>
                <a:gd name="T16" fmla="*/ 0 w 73"/>
                <a:gd name="T17" fmla="*/ 4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 h="74">
                  <a:moveTo>
                    <a:pt x="0" y="47"/>
                  </a:moveTo>
                  <a:lnTo>
                    <a:pt x="50" y="74"/>
                  </a:lnTo>
                  <a:lnTo>
                    <a:pt x="50" y="74"/>
                  </a:lnTo>
                  <a:lnTo>
                    <a:pt x="61" y="59"/>
                  </a:lnTo>
                  <a:lnTo>
                    <a:pt x="73" y="44"/>
                  </a:lnTo>
                  <a:lnTo>
                    <a:pt x="26" y="0"/>
                  </a:lnTo>
                  <a:lnTo>
                    <a:pt x="26" y="0"/>
                  </a:lnTo>
                  <a:lnTo>
                    <a:pt x="11" y="22"/>
                  </a:lnTo>
                  <a:lnTo>
                    <a:pt x="0" y="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1" name="Freeform 22"/>
            <p:cNvSpPr>
              <a:spLocks/>
            </p:cNvSpPr>
            <p:nvPr/>
          </p:nvSpPr>
          <p:spPr bwMode="auto">
            <a:xfrm>
              <a:off x="10364788" y="1525588"/>
              <a:ext cx="115888" cy="117475"/>
            </a:xfrm>
            <a:custGeom>
              <a:avLst/>
              <a:gdLst>
                <a:gd name="T0" fmla="*/ 0 w 73"/>
                <a:gd name="T1" fmla="*/ 47 h 74"/>
                <a:gd name="T2" fmla="*/ 50 w 73"/>
                <a:gd name="T3" fmla="*/ 74 h 74"/>
                <a:gd name="T4" fmla="*/ 50 w 73"/>
                <a:gd name="T5" fmla="*/ 74 h 74"/>
                <a:gd name="T6" fmla="*/ 61 w 73"/>
                <a:gd name="T7" fmla="*/ 59 h 74"/>
                <a:gd name="T8" fmla="*/ 73 w 73"/>
                <a:gd name="T9" fmla="*/ 44 h 74"/>
                <a:gd name="T10" fmla="*/ 26 w 73"/>
                <a:gd name="T11" fmla="*/ 0 h 74"/>
                <a:gd name="T12" fmla="*/ 26 w 73"/>
                <a:gd name="T13" fmla="*/ 0 h 74"/>
                <a:gd name="T14" fmla="*/ 11 w 73"/>
                <a:gd name="T15" fmla="*/ 22 h 74"/>
                <a:gd name="T16" fmla="*/ 0 w 73"/>
                <a:gd name="T17" fmla="*/ 4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 h="74">
                  <a:moveTo>
                    <a:pt x="0" y="47"/>
                  </a:moveTo>
                  <a:lnTo>
                    <a:pt x="50" y="74"/>
                  </a:lnTo>
                  <a:lnTo>
                    <a:pt x="50" y="74"/>
                  </a:lnTo>
                  <a:lnTo>
                    <a:pt x="61" y="59"/>
                  </a:lnTo>
                  <a:lnTo>
                    <a:pt x="73" y="44"/>
                  </a:lnTo>
                  <a:lnTo>
                    <a:pt x="26" y="0"/>
                  </a:lnTo>
                  <a:lnTo>
                    <a:pt x="26" y="0"/>
                  </a:lnTo>
                  <a:lnTo>
                    <a:pt x="11" y="22"/>
                  </a:lnTo>
                  <a:lnTo>
                    <a:pt x="0" y="47"/>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2" name="Freeform 23"/>
            <p:cNvSpPr>
              <a:spLocks/>
            </p:cNvSpPr>
            <p:nvPr/>
          </p:nvSpPr>
          <p:spPr bwMode="auto">
            <a:xfrm>
              <a:off x="10334625" y="1625600"/>
              <a:ext cx="95250" cy="85725"/>
            </a:xfrm>
            <a:custGeom>
              <a:avLst/>
              <a:gdLst>
                <a:gd name="T0" fmla="*/ 0 w 60"/>
                <a:gd name="T1" fmla="*/ 42 h 54"/>
                <a:gd name="T2" fmla="*/ 49 w 60"/>
                <a:gd name="T3" fmla="*/ 54 h 54"/>
                <a:gd name="T4" fmla="*/ 49 w 60"/>
                <a:gd name="T5" fmla="*/ 54 h 54"/>
                <a:gd name="T6" fmla="*/ 54 w 60"/>
                <a:gd name="T7" fmla="*/ 40 h 54"/>
                <a:gd name="T8" fmla="*/ 60 w 60"/>
                <a:gd name="T9" fmla="*/ 26 h 54"/>
                <a:gd name="T10" fmla="*/ 12 w 60"/>
                <a:gd name="T11" fmla="*/ 0 h 54"/>
                <a:gd name="T12" fmla="*/ 12 w 60"/>
                <a:gd name="T13" fmla="*/ 0 h 54"/>
                <a:gd name="T14" fmla="*/ 5 w 60"/>
                <a:gd name="T15" fmla="*/ 21 h 54"/>
                <a:gd name="T16" fmla="*/ 0 w 60"/>
                <a:gd name="T17" fmla="*/ 4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54">
                  <a:moveTo>
                    <a:pt x="0" y="42"/>
                  </a:moveTo>
                  <a:lnTo>
                    <a:pt x="49" y="54"/>
                  </a:lnTo>
                  <a:lnTo>
                    <a:pt x="49" y="54"/>
                  </a:lnTo>
                  <a:lnTo>
                    <a:pt x="54" y="40"/>
                  </a:lnTo>
                  <a:lnTo>
                    <a:pt x="60" y="26"/>
                  </a:lnTo>
                  <a:lnTo>
                    <a:pt x="12" y="0"/>
                  </a:lnTo>
                  <a:lnTo>
                    <a:pt x="12" y="0"/>
                  </a:lnTo>
                  <a:lnTo>
                    <a:pt x="5" y="21"/>
                  </a:lnTo>
                  <a:lnTo>
                    <a:pt x="0"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3" name="Freeform 24"/>
            <p:cNvSpPr>
              <a:spLocks/>
            </p:cNvSpPr>
            <p:nvPr/>
          </p:nvSpPr>
          <p:spPr bwMode="auto">
            <a:xfrm>
              <a:off x="10334625" y="1625600"/>
              <a:ext cx="95250" cy="85725"/>
            </a:xfrm>
            <a:custGeom>
              <a:avLst/>
              <a:gdLst>
                <a:gd name="T0" fmla="*/ 0 w 60"/>
                <a:gd name="T1" fmla="*/ 42 h 54"/>
                <a:gd name="T2" fmla="*/ 49 w 60"/>
                <a:gd name="T3" fmla="*/ 54 h 54"/>
                <a:gd name="T4" fmla="*/ 49 w 60"/>
                <a:gd name="T5" fmla="*/ 54 h 54"/>
                <a:gd name="T6" fmla="*/ 54 w 60"/>
                <a:gd name="T7" fmla="*/ 40 h 54"/>
                <a:gd name="T8" fmla="*/ 60 w 60"/>
                <a:gd name="T9" fmla="*/ 26 h 54"/>
                <a:gd name="T10" fmla="*/ 12 w 60"/>
                <a:gd name="T11" fmla="*/ 0 h 54"/>
                <a:gd name="T12" fmla="*/ 12 w 60"/>
                <a:gd name="T13" fmla="*/ 0 h 54"/>
                <a:gd name="T14" fmla="*/ 5 w 60"/>
                <a:gd name="T15" fmla="*/ 21 h 54"/>
                <a:gd name="T16" fmla="*/ 0 w 60"/>
                <a:gd name="T17" fmla="*/ 4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54">
                  <a:moveTo>
                    <a:pt x="0" y="42"/>
                  </a:moveTo>
                  <a:lnTo>
                    <a:pt x="49" y="54"/>
                  </a:lnTo>
                  <a:lnTo>
                    <a:pt x="49" y="54"/>
                  </a:lnTo>
                  <a:lnTo>
                    <a:pt x="54" y="40"/>
                  </a:lnTo>
                  <a:lnTo>
                    <a:pt x="60" y="26"/>
                  </a:lnTo>
                  <a:lnTo>
                    <a:pt x="12" y="0"/>
                  </a:lnTo>
                  <a:lnTo>
                    <a:pt x="12" y="0"/>
                  </a:lnTo>
                  <a:lnTo>
                    <a:pt x="5" y="21"/>
                  </a:lnTo>
                  <a:lnTo>
                    <a:pt x="0" y="42"/>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4" name="Freeform 25"/>
            <p:cNvSpPr>
              <a:spLocks/>
            </p:cNvSpPr>
            <p:nvPr/>
          </p:nvSpPr>
          <p:spPr bwMode="auto">
            <a:xfrm>
              <a:off x="10423525" y="1441450"/>
              <a:ext cx="119063" cy="134938"/>
            </a:xfrm>
            <a:custGeom>
              <a:avLst/>
              <a:gdLst>
                <a:gd name="T0" fmla="*/ 0 w 75"/>
                <a:gd name="T1" fmla="*/ 39 h 85"/>
                <a:gd name="T2" fmla="*/ 48 w 75"/>
                <a:gd name="T3" fmla="*/ 85 h 85"/>
                <a:gd name="T4" fmla="*/ 48 w 75"/>
                <a:gd name="T5" fmla="*/ 85 h 85"/>
                <a:gd name="T6" fmla="*/ 61 w 75"/>
                <a:gd name="T7" fmla="*/ 74 h 85"/>
                <a:gd name="T8" fmla="*/ 75 w 75"/>
                <a:gd name="T9" fmla="*/ 66 h 85"/>
                <a:gd name="T10" fmla="*/ 37 w 75"/>
                <a:gd name="T11" fmla="*/ 0 h 85"/>
                <a:gd name="T12" fmla="*/ 37 w 75"/>
                <a:gd name="T13" fmla="*/ 0 h 85"/>
                <a:gd name="T14" fmla="*/ 17 w 75"/>
                <a:gd name="T15" fmla="*/ 18 h 85"/>
                <a:gd name="T16" fmla="*/ 0 w 75"/>
                <a:gd name="T17" fmla="*/ 39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 h="85">
                  <a:moveTo>
                    <a:pt x="0" y="39"/>
                  </a:moveTo>
                  <a:lnTo>
                    <a:pt x="48" y="85"/>
                  </a:lnTo>
                  <a:lnTo>
                    <a:pt x="48" y="85"/>
                  </a:lnTo>
                  <a:lnTo>
                    <a:pt x="61" y="74"/>
                  </a:lnTo>
                  <a:lnTo>
                    <a:pt x="75" y="66"/>
                  </a:lnTo>
                  <a:lnTo>
                    <a:pt x="37" y="0"/>
                  </a:lnTo>
                  <a:lnTo>
                    <a:pt x="37" y="0"/>
                  </a:lnTo>
                  <a:lnTo>
                    <a:pt x="17" y="18"/>
                  </a:lnTo>
                  <a:lnTo>
                    <a:pt x="0" y="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5" name="Freeform 26"/>
            <p:cNvSpPr>
              <a:spLocks/>
            </p:cNvSpPr>
            <p:nvPr/>
          </p:nvSpPr>
          <p:spPr bwMode="auto">
            <a:xfrm>
              <a:off x="10423525" y="1441450"/>
              <a:ext cx="119063" cy="134938"/>
            </a:xfrm>
            <a:custGeom>
              <a:avLst/>
              <a:gdLst>
                <a:gd name="T0" fmla="*/ 0 w 75"/>
                <a:gd name="T1" fmla="*/ 39 h 85"/>
                <a:gd name="T2" fmla="*/ 48 w 75"/>
                <a:gd name="T3" fmla="*/ 85 h 85"/>
                <a:gd name="T4" fmla="*/ 48 w 75"/>
                <a:gd name="T5" fmla="*/ 85 h 85"/>
                <a:gd name="T6" fmla="*/ 61 w 75"/>
                <a:gd name="T7" fmla="*/ 74 h 85"/>
                <a:gd name="T8" fmla="*/ 75 w 75"/>
                <a:gd name="T9" fmla="*/ 66 h 85"/>
                <a:gd name="T10" fmla="*/ 37 w 75"/>
                <a:gd name="T11" fmla="*/ 0 h 85"/>
                <a:gd name="T12" fmla="*/ 37 w 75"/>
                <a:gd name="T13" fmla="*/ 0 h 85"/>
                <a:gd name="T14" fmla="*/ 17 w 75"/>
                <a:gd name="T15" fmla="*/ 18 h 85"/>
                <a:gd name="T16" fmla="*/ 0 w 75"/>
                <a:gd name="T17" fmla="*/ 39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 h="85">
                  <a:moveTo>
                    <a:pt x="0" y="39"/>
                  </a:moveTo>
                  <a:lnTo>
                    <a:pt x="48" y="85"/>
                  </a:lnTo>
                  <a:lnTo>
                    <a:pt x="48" y="85"/>
                  </a:lnTo>
                  <a:lnTo>
                    <a:pt x="61" y="74"/>
                  </a:lnTo>
                  <a:lnTo>
                    <a:pt x="75" y="66"/>
                  </a:lnTo>
                  <a:lnTo>
                    <a:pt x="37" y="0"/>
                  </a:lnTo>
                  <a:lnTo>
                    <a:pt x="37" y="0"/>
                  </a:lnTo>
                  <a:lnTo>
                    <a:pt x="17" y="18"/>
                  </a:lnTo>
                  <a:lnTo>
                    <a:pt x="0" y="39"/>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6" name="Freeform 27"/>
            <p:cNvSpPr>
              <a:spLocks/>
            </p:cNvSpPr>
            <p:nvPr/>
          </p:nvSpPr>
          <p:spPr bwMode="auto">
            <a:xfrm>
              <a:off x="10504488" y="1363663"/>
              <a:ext cx="112713" cy="166688"/>
            </a:xfrm>
            <a:custGeom>
              <a:avLst/>
              <a:gdLst>
                <a:gd name="T0" fmla="*/ 0 w 71"/>
                <a:gd name="T1" fmla="*/ 37 h 105"/>
                <a:gd name="T2" fmla="*/ 40 w 71"/>
                <a:gd name="T3" fmla="*/ 105 h 105"/>
                <a:gd name="T4" fmla="*/ 40 w 71"/>
                <a:gd name="T5" fmla="*/ 105 h 105"/>
                <a:gd name="T6" fmla="*/ 55 w 71"/>
                <a:gd name="T7" fmla="*/ 100 h 105"/>
                <a:gd name="T8" fmla="*/ 71 w 71"/>
                <a:gd name="T9" fmla="*/ 95 h 105"/>
                <a:gd name="T10" fmla="*/ 63 w 71"/>
                <a:gd name="T11" fmla="*/ 0 h 105"/>
                <a:gd name="T12" fmla="*/ 63 w 71"/>
                <a:gd name="T13" fmla="*/ 0 h 105"/>
                <a:gd name="T14" fmla="*/ 46 w 71"/>
                <a:gd name="T15" fmla="*/ 8 h 105"/>
                <a:gd name="T16" fmla="*/ 30 w 71"/>
                <a:gd name="T17" fmla="*/ 16 h 105"/>
                <a:gd name="T18" fmla="*/ 14 w 71"/>
                <a:gd name="T19" fmla="*/ 27 h 105"/>
                <a:gd name="T20" fmla="*/ 0 w 71"/>
                <a:gd name="T21" fmla="*/ 37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1" h="105">
                  <a:moveTo>
                    <a:pt x="0" y="37"/>
                  </a:moveTo>
                  <a:lnTo>
                    <a:pt x="40" y="105"/>
                  </a:lnTo>
                  <a:lnTo>
                    <a:pt x="40" y="105"/>
                  </a:lnTo>
                  <a:lnTo>
                    <a:pt x="55" y="100"/>
                  </a:lnTo>
                  <a:lnTo>
                    <a:pt x="71" y="95"/>
                  </a:lnTo>
                  <a:lnTo>
                    <a:pt x="63" y="0"/>
                  </a:lnTo>
                  <a:lnTo>
                    <a:pt x="63" y="0"/>
                  </a:lnTo>
                  <a:lnTo>
                    <a:pt x="46" y="8"/>
                  </a:lnTo>
                  <a:lnTo>
                    <a:pt x="30" y="16"/>
                  </a:lnTo>
                  <a:lnTo>
                    <a:pt x="14" y="27"/>
                  </a:lnTo>
                  <a:lnTo>
                    <a:pt x="0"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7" name="Freeform 28"/>
            <p:cNvSpPr>
              <a:spLocks/>
            </p:cNvSpPr>
            <p:nvPr/>
          </p:nvSpPr>
          <p:spPr bwMode="auto">
            <a:xfrm>
              <a:off x="10504488" y="1363663"/>
              <a:ext cx="112713" cy="166688"/>
            </a:xfrm>
            <a:custGeom>
              <a:avLst/>
              <a:gdLst>
                <a:gd name="T0" fmla="*/ 0 w 71"/>
                <a:gd name="T1" fmla="*/ 37 h 105"/>
                <a:gd name="T2" fmla="*/ 40 w 71"/>
                <a:gd name="T3" fmla="*/ 105 h 105"/>
                <a:gd name="T4" fmla="*/ 40 w 71"/>
                <a:gd name="T5" fmla="*/ 105 h 105"/>
                <a:gd name="T6" fmla="*/ 55 w 71"/>
                <a:gd name="T7" fmla="*/ 100 h 105"/>
                <a:gd name="T8" fmla="*/ 71 w 71"/>
                <a:gd name="T9" fmla="*/ 95 h 105"/>
                <a:gd name="T10" fmla="*/ 63 w 71"/>
                <a:gd name="T11" fmla="*/ 0 h 105"/>
                <a:gd name="T12" fmla="*/ 63 w 71"/>
                <a:gd name="T13" fmla="*/ 0 h 105"/>
                <a:gd name="T14" fmla="*/ 46 w 71"/>
                <a:gd name="T15" fmla="*/ 8 h 105"/>
                <a:gd name="T16" fmla="*/ 30 w 71"/>
                <a:gd name="T17" fmla="*/ 16 h 105"/>
                <a:gd name="T18" fmla="*/ 14 w 71"/>
                <a:gd name="T19" fmla="*/ 27 h 105"/>
                <a:gd name="T20" fmla="*/ 0 w 71"/>
                <a:gd name="T21" fmla="*/ 37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1" h="105">
                  <a:moveTo>
                    <a:pt x="0" y="37"/>
                  </a:moveTo>
                  <a:lnTo>
                    <a:pt x="40" y="105"/>
                  </a:lnTo>
                  <a:lnTo>
                    <a:pt x="40" y="105"/>
                  </a:lnTo>
                  <a:lnTo>
                    <a:pt x="55" y="100"/>
                  </a:lnTo>
                  <a:lnTo>
                    <a:pt x="71" y="95"/>
                  </a:lnTo>
                  <a:lnTo>
                    <a:pt x="63" y="0"/>
                  </a:lnTo>
                  <a:lnTo>
                    <a:pt x="63" y="0"/>
                  </a:lnTo>
                  <a:lnTo>
                    <a:pt x="46" y="8"/>
                  </a:lnTo>
                  <a:lnTo>
                    <a:pt x="30" y="16"/>
                  </a:lnTo>
                  <a:lnTo>
                    <a:pt x="14" y="27"/>
                  </a:lnTo>
                  <a:lnTo>
                    <a:pt x="0" y="37"/>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8" name="Freeform 29"/>
            <p:cNvSpPr>
              <a:spLocks/>
            </p:cNvSpPr>
            <p:nvPr/>
          </p:nvSpPr>
          <p:spPr bwMode="auto">
            <a:xfrm>
              <a:off x="10756900" y="1325563"/>
              <a:ext cx="201613" cy="215900"/>
            </a:xfrm>
            <a:custGeom>
              <a:avLst/>
              <a:gdLst>
                <a:gd name="T0" fmla="*/ 20 w 127"/>
                <a:gd name="T1" fmla="*/ 0 h 136"/>
                <a:gd name="T2" fmla="*/ 0 w 127"/>
                <a:gd name="T3" fmla="*/ 115 h 136"/>
                <a:gd name="T4" fmla="*/ 0 w 127"/>
                <a:gd name="T5" fmla="*/ 115 h 136"/>
                <a:gd name="T6" fmla="*/ 14 w 127"/>
                <a:gd name="T7" fmla="*/ 120 h 136"/>
                <a:gd name="T8" fmla="*/ 29 w 127"/>
                <a:gd name="T9" fmla="*/ 125 h 136"/>
                <a:gd name="T10" fmla="*/ 41 w 127"/>
                <a:gd name="T11" fmla="*/ 129 h 136"/>
                <a:gd name="T12" fmla="*/ 54 w 127"/>
                <a:gd name="T13" fmla="*/ 136 h 136"/>
                <a:gd name="T14" fmla="*/ 127 w 127"/>
                <a:gd name="T15" fmla="*/ 21 h 136"/>
                <a:gd name="T16" fmla="*/ 127 w 127"/>
                <a:gd name="T17" fmla="*/ 21 h 136"/>
                <a:gd name="T18" fmla="*/ 101 w 127"/>
                <a:gd name="T19" fmla="*/ 12 h 136"/>
                <a:gd name="T20" fmla="*/ 75 w 127"/>
                <a:gd name="T21" fmla="*/ 6 h 136"/>
                <a:gd name="T22" fmla="*/ 48 w 127"/>
                <a:gd name="T23" fmla="*/ 1 h 136"/>
                <a:gd name="T24" fmla="*/ 20 w 127"/>
                <a:gd name="T25"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 h="136">
                  <a:moveTo>
                    <a:pt x="20" y="0"/>
                  </a:moveTo>
                  <a:lnTo>
                    <a:pt x="0" y="115"/>
                  </a:lnTo>
                  <a:lnTo>
                    <a:pt x="0" y="115"/>
                  </a:lnTo>
                  <a:lnTo>
                    <a:pt x="14" y="120"/>
                  </a:lnTo>
                  <a:lnTo>
                    <a:pt x="29" y="125"/>
                  </a:lnTo>
                  <a:lnTo>
                    <a:pt x="41" y="129"/>
                  </a:lnTo>
                  <a:lnTo>
                    <a:pt x="54" y="136"/>
                  </a:lnTo>
                  <a:lnTo>
                    <a:pt x="127" y="21"/>
                  </a:lnTo>
                  <a:lnTo>
                    <a:pt x="127" y="21"/>
                  </a:lnTo>
                  <a:lnTo>
                    <a:pt x="101" y="12"/>
                  </a:lnTo>
                  <a:lnTo>
                    <a:pt x="75" y="6"/>
                  </a:lnTo>
                  <a:lnTo>
                    <a:pt x="48" y="1"/>
                  </a:lnTo>
                  <a:lnTo>
                    <a:pt x="2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9" name="Freeform 30"/>
            <p:cNvSpPr>
              <a:spLocks/>
            </p:cNvSpPr>
            <p:nvPr/>
          </p:nvSpPr>
          <p:spPr bwMode="auto">
            <a:xfrm>
              <a:off x="10756900" y="1325563"/>
              <a:ext cx="201613" cy="215900"/>
            </a:xfrm>
            <a:custGeom>
              <a:avLst/>
              <a:gdLst>
                <a:gd name="T0" fmla="*/ 20 w 127"/>
                <a:gd name="T1" fmla="*/ 0 h 136"/>
                <a:gd name="T2" fmla="*/ 0 w 127"/>
                <a:gd name="T3" fmla="*/ 115 h 136"/>
                <a:gd name="T4" fmla="*/ 0 w 127"/>
                <a:gd name="T5" fmla="*/ 115 h 136"/>
                <a:gd name="T6" fmla="*/ 14 w 127"/>
                <a:gd name="T7" fmla="*/ 120 h 136"/>
                <a:gd name="T8" fmla="*/ 29 w 127"/>
                <a:gd name="T9" fmla="*/ 125 h 136"/>
                <a:gd name="T10" fmla="*/ 41 w 127"/>
                <a:gd name="T11" fmla="*/ 129 h 136"/>
                <a:gd name="T12" fmla="*/ 54 w 127"/>
                <a:gd name="T13" fmla="*/ 136 h 136"/>
                <a:gd name="T14" fmla="*/ 127 w 127"/>
                <a:gd name="T15" fmla="*/ 21 h 136"/>
                <a:gd name="T16" fmla="*/ 127 w 127"/>
                <a:gd name="T17" fmla="*/ 21 h 136"/>
                <a:gd name="T18" fmla="*/ 101 w 127"/>
                <a:gd name="T19" fmla="*/ 12 h 136"/>
                <a:gd name="T20" fmla="*/ 75 w 127"/>
                <a:gd name="T21" fmla="*/ 6 h 136"/>
                <a:gd name="T22" fmla="*/ 48 w 127"/>
                <a:gd name="T23" fmla="*/ 1 h 136"/>
                <a:gd name="T24" fmla="*/ 20 w 127"/>
                <a:gd name="T25"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 h="136">
                  <a:moveTo>
                    <a:pt x="20" y="0"/>
                  </a:moveTo>
                  <a:lnTo>
                    <a:pt x="0" y="115"/>
                  </a:lnTo>
                  <a:lnTo>
                    <a:pt x="0" y="115"/>
                  </a:lnTo>
                  <a:lnTo>
                    <a:pt x="14" y="120"/>
                  </a:lnTo>
                  <a:lnTo>
                    <a:pt x="29" y="125"/>
                  </a:lnTo>
                  <a:lnTo>
                    <a:pt x="41" y="129"/>
                  </a:lnTo>
                  <a:lnTo>
                    <a:pt x="54" y="136"/>
                  </a:lnTo>
                  <a:lnTo>
                    <a:pt x="127" y="21"/>
                  </a:lnTo>
                  <a:lnTo>
                    <a:pt x="127" y="21"/>
                  </a:lnTo>
                  <a:lnTo>
                    <a:pt x="101" y="12"/>
                  </a:lnTo>
                  <a:lnTo>
                    <a:pt x="75" y="6"/>
                  </a:lnTo>
                  <a:lnTo>
                    <a:pt x="48" y="1"/>
                  </a:lnTo>
                  <a:lnTo>
                    <a:pt x="2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0" name="Freeform 31"/>
            <p:cNvSpPr>
              <a:spLocks/>
            </p:cNvSpPr>
            <p:nvPr/>
          </p:nvSpPr>
          <p:spPr bwMode="auto">
            <a:xfrm>
              <a:off x="10961688" y="1538288"/>
              <a:ext cx="285750" cy="252413"/>
            </a:xfrm>
            <a:custGeom>
              <a:avLst/>
              <a:gdLst>
                <a:gd name="T0" fmla="*/ 134 w 180"/>
                <a:gd name="T1" fmla="*/ 0 h 159"/>
                <a:gd name="T2" fmla="*/ 0 w 180"/>
                <a:gd name="T3" fmla="*/ 82 h 159"/>
                <a:gd name="T4" fmla="*/ 0 w 180"/>
                <a:gd name="T5" fmla="*/ 82 h 159"/>
                <a:gd name="T6" fmla="*/ 8 w 180"/>
                <a:gd name="T7" fmla="*/ 100 h 159"/>
                <a:gd name="T8" fmla="*/ 13 w 180"/>
                <a:gd name="T9" fmla="*/ 119 h 159"/>
                <a:gd name="T10" fmla="*/ 18 w 180"/>
                <a:gd name="T11" fmla="*/ 139 h 159"/>
                <a:gd name="T12" fmla="*/ 19 w 180"/>
                <a:gd name="T13" fmla="*/ 159 h 159"/>
                <a:gd name="T14" fmla="*/ 180 w 180"/>
                <a:gd name="T15" fmla="*/ 159 h 159"/>
                <a:gd name="T16" fmla="*/ 180 w 180"/>
                <a:gd name="T17" fmla="*/ 159 h 159"/>
                <a:gd name="T18" fmla="*/ 180 w 180"/>
                <a:gd name="T19" fmla="*/ 156 h 159"/>
                <a:gd name="T20" fmla="*/ 180 w 180"/>
                <a:gd name="T21" fmla="*/ 156 h 159"/>
                <a:gd name="T22" fmla="*/ 179 w 180"/>
                <a:gd name="T23" fmla="*/ 135 h 159"/>
                <a:gd name="T24" fmla="*/ 176 w 180"/>
                <a:gd name="T25" fmla="*/ 114 h 159"/>
                <a:gd name="T26" fmla="*/ 173 w 180"/>
                <a:gd name="T27" fmla="*/ 94 h 159"/>
                <a:gd name="T28" fmla="*/ 168 w 180"/>
                <a:gd name="T29" fmla="*/ 74 h 159"/>
                <a:gd name="T30" fmla="*/ 161 w 180"/>
                <a:gd name="T31" fmla="*/ 54 h 159"/>
                <a:gd name="T32" fmla="*/ 153 w 180"/>
                <a:gd name="T33" fmla="*/ 35 h 159"/>
                <a:gd name="T34" fmla="*/ 145 w 180"/>
                <a:gd name="T35" fmla="*/ 18 h 159"/>
                <a:gd name="T36" fmla="*/ 134 w 180"/>
                <a:gd name="T37" fmla="*/ 0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0" h="159">
                  <a:moveTo>
                    <a:pt x="134" y="0"/>
                  </a:moveTo>
                  <a:lnTo>
                    <a:pt x="0" y="82"/>
                  </a:lnTo>
                  <a:lnTo>
                    <a:pt x="0" y="82"/>
                  </a:lnTo>
                  <a:lnTo>
                    <a:pt x="8" y="100"/>
                  </a:lnTo>
                  <a:lnTo>
                    <a:pt x="13" y="119"/>
                  </a:lnTo>
                  <a:lnTo>
                    <a:pt x="18" y="139"/>
                  </a:lnTo>
                  <a:lnTo>
                    <a:pt x="19" y="159"/>
                  </a:lnTo>
                  <a:lnTo>
                    <a:pt x="180" y="159"/>
                  </a:lnTo>
                  <a:lnTo>
                    <a:pt x="180" y="159"/>
                  </a:lnTo>
                  <a:lnTo>
                    <a:pt x="180" y="156"/>
                  </a:lnTo>
                  <a:lnTo>
                    <a:pt x="180" y="156"/>
                  </a:lnTo>
                  <a:lnTo>
                    <a:pt x="179" y="135"/>
                  </a:lnTo>
                  <a:lnTo>
                    <a:pt x="176" y="114"/>
                  </a:lnTo>
                  <a:lnTo>
                    <a:pt x="173" y="94"/>
                  </a:lnTo>
                  <a:lnTo>
                    <a:pt x="168" y="74"/>
                  </a:lnTo>
                  <a:lnTo>
                    <a:pt x="161" y="54"/>
                  </a:lnTo>
                  <a:lnTo>
                    <a:pt x="153" y="35"/>
                  </a:lnTo>
                  <a:lnTo>
                    <a:pt x="145" y="18"/>
                  </a:lnTo>
                  <a:lnTo>
                    <a:pt x="134" y="0"/>
                  </a:lnTo>
                  <a:close/>
                </a:path>
              </a:pathLst>
            </a:custGeom>
            <a:solidFill>
              <a:srgbClr val="F6B7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1" name="Freeform 32"/>
            <p:cNvSpPr>
              <a:spLocks/>
            </p:cNvSpPr>
            <p:nvPr/>
          </p:nvSpPr>
          <p:spPr bwMode="auto">
            <a:xfrm>
              <a:off x="10961688" y="1538288"/>
              <a:ext cx="285750" cy="252413"/>
            </a:xfrm>
            <a:custGeom>
              <a:avLst/>
              <a:gdLst>
                <a:gd name="T0" fmla="*/ 134 w 180"/>
                <a:gd name="T1" fmla="*/ 0 h 159"/>
                <a:gd name="T2" fmla="*/ 0 w 180"/>
                <a:gd name="T3" fmla="*/ 82 h 159"/>
                <a:gd name="T4" fmla="*/ 0 w 180"/>
                <a:gd name="T5" fmla="*/ 82 h 159"/>
                <a:gd name="T6" fmla="*/ 8 w 180"/>
                <a:gd name="T7" fmla="*/ 100 h 159"/>
                <a:gd name="T8" fmla="*/ 13 w 180"/>
                <a:gd name="T9" fmla="*/ 119 h 159"/>
                <a:gd name="T10" fmla="*/ 18 w 180"/>
                <a:gd name="T11" fmla="*/ 139 h 159"/>
                <a:gd name="T12" fmla="*/ 19 w 180"/>
                <a:gd name="T13" fmla="*/ 159 h 159"/>
                <a:gd name="T14" fmla="*/ 180 w 180"/>
                <a:gd name="T15" fmla="*/ 159 h 159"/>
                <a:gd name="T16" fmla="*/ 180 w 180"/>
                <a:gd name="T17" fmla="*/ 159 h 159"/>
                <a:gd name="T18" fmla="*/ 180 w 180"/>
                <a:gd name="T19" fmla="*/ 156 h 159"/>
                <a:gd name="T20" fmla="*/ 180 w 180"/>
                <a:gd name="T21" fmla="*/ 156 h 159"/>
                <a:gd name="T22" fmla="*/ 179 w 180"/>
                <a:gd name="T23" fmla="*/ 135 h 159"/>
                <a:gd name="T24" fmla="*/ 176 w 180"/>
                <a:gd name="T25" fmla="*/ 114 h 159"/>
                <a:gd name="T26" fmla="*/ 173 w 180"/>
                <a:gd name="T27" fmla="*/ 94 h 159"/>
                <a:gd name="T28" fmla="*/ 168 w 180"/>
                <a:gd name="T29" fmla="*/ 74 h 159"/>
                <a:gd name="T30" fmla="*/ 161 w 180"/>
                <a:gd name="T31" fmla="*/ 54 h 159"/>
                <a:gd name="T32" fmla="*/ 153 w 180"/>
                <a:gd name="T33" fmla="*/ 35 h 159"/>
                <a:gd name="T34" fmla="*/ 145 w 180"/>
                <a:gd name="T35" fmla="*/ 18 h 159"/>
                <a:gd name="T36" fmla="*/ 134 w 180"/>
                <a:gd name="T37" fmla="*/ 0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0" h="159">
                  <a:moveTo>
                    <a:pt x="134" y="0"/>
                  </a:moveTo>
                  <a:lnTo>
                    <a:pt x="0" y="82"/>
                  </a:lnTo>
                  <a:lnTo>
                    <a:pt x="0" y="82"/>
                  </a:lnTo>
                  <a:lnTo>
                    <a:pt x="8" y="100"/>
                  </a:lnTo>
                  <a:lnTo>
                    <a:pt x="13" y="119"/>
                  </a:lnTo>
                  <a:lnTo>
                    <a:pt x="18" y="139"/>
                  </a:lnTo>
                  <a:lnTo>
                    <a:pt x="19" y="159"/>
                  </a:lnTo>
                  <a:lnTo>
                    <a:pt x="180" y="159"/>
                  </a:lnTo>
                  <a:lnTo>
                    <a:pt x="180" y="159"/>
                  </a:lnTo>
                  <a:lnTo>
                    <a:pt x="180" y="156"/>
                  </a:lnTo>
                  <a:lnTo>
                    <a:pt x="180" y="156"/>
                  </a:lnTo>
                  <a:lnTo>
                    <a:pt x="179" y="135"/>
                  </a:lnTo>
                  <a:lnTo>
                    <a:pt x="176" y="114"/>
                  </a:lnTo>
                  <a:lnTo>
                    <a:pt x="173" y="94"/>
                  </a:lnTo>
                  <a:lnTo>
                    <a:pt x="168" y="74"/>
                  </a:lnTo>
                  <a:lnTo>
                    <a:pt x="161" y="54"/>
                  </a:lnTo>
                  <a:lnTo>
                    <a:pt x="153" y="35"/>
                  </a:lnTo>
                  <a:lnTo>
                    <a:pt x="145" y="18"/>
                  </a:lnTo>
                  <a:lnTo>
                    <a:pt x="134" y="0"/>
                  </a:lnTo>
                </a:path>
              </a:pathLst>
            </a:custGeom>
            <a:solidFill>
              <a:srgbClr val="F28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2" name="Freeform 33"/>
            <p:cNvSpPr>
              <a:spLocks/>
            </p:cNvSpPr>
            <p:nvPr/>
          </p:nvSpPr>
          <p:spPr bwMode="auto">
            <a:xfrm>
              <a:off x="10325100" y="1722438"/>
              <a:ext cx="80963" cy="68263"/>
            </a:xfrm>
            <a:custGeom>
              <a:avLst/>
              <a:gdLst>
                <a:gd name="T0" fmla="*/ 0 w 51"/>
                <a:gd name="T1" fmla="*/ 40 h 43"/>
                <a:gd name="T2" fmla="*/ 0 w 51"/>
                <a:gd name="T3" fmla="*/ 40 h 43"/>
                <a:gd name="T4" fmla="*/ 0 w 51"/>
                <a:gd name="T5" fmla="*/ 43 h 43"/>
                <a:gd name="T6" fmla="*/ 47 w 51"/>
                <a:gd name="T7" fmla="*/ 43 h 43"/>
                <a:gd name="T8" fmla="*/ 47 w 51"/>
                <a:gd name="T9" fmla="*/ 43 h 43"/>
                <a:gd name="T10" fmla="*/ 48 w 51"/>
                <a:gd name="T11" fmla="*/ 26 h 43"/>
                <a:gd name="T12" fmla="*/ 51 w 51"/>
                <a:gd name="T13" fmla="*/ 11 h 43"/>
                <a:gd name="T14" fmla="*/ 2 w 51"/>
                <a:gd name="T15" fmla="*/ 0 h 43"/>
                <a:gd name="T16" fmla="*/ 2 w 51"/>
                <a:gd name="T17" fmla="*/ 0 h 43"/>
                <a:gd name="T18" fmla="*/ 0 w 51"/>
                <a:gd name="T19" fmla="*/ 20 h 43"/>
                <a:gd name="T20" fmla="*/ 0 w 51"/>
                <a:gd name="T21" fmla="*/ 4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 h="43">
                  <a:moveTo>
                    <a:pt x="0" y="40"/>
                  </a:moveTo>
                  <a:lnTo>
                    <a:pt x="0" y="40"/>
                  </a:lnTo>
                  <a:lnTo>
                    <a:pt x="0" y="43"/>
                  </a:lnTo>
                  <a:lnTo>
                    <a:pt x="47" y="43"/>
                  </a:lnTo>
                  <a:lnTo>
                    <a:pt x="47" y="43"/>
                  </a:lnTo>
                  <a:lnTo>
                    <a:pt x="48" y="26"/>
                  </a:lnTo>
                  <a:lnTo>
                    <a:pt x="51" y="11"/>
                  </a:lnTo>
                  <a:lnTo>
                    <a:pt x="2" y="0"/>
                  </a:lnTo>
                  <a:lnTo>
                    <a:pt x="2" y="0"/>
                  </a:lnTo>
                  <a:lnTo>
                    <a:pt x="0" y="20"/>
                  </a:lnTo>
                  <a:lnTo>
                    <a:pt x="0" y="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3" name="Freeform 34"/>
            <p:cNvSpPr>
              <a:spLocks/>
            </p:cNvSpPr>
            <p:nvPr/>
          </p:nvSpPr>
          <p:spPr bwMode="auto">
            <a:xfrm>
              <a:off x="10325100" y="1722438"/>
              <a:ext cx="80963" cy="68263"/>
            </a:xfrm>
            <a:custGeom>
              <a:avLst/>
              <a:gdLst>
                <a:gd name="T0" fmla="*/ 0 w 51"/>
                <a:gd name="T1" fmla="*/ 40 h 43"/>
                <a:gd name="T2" fmla="*/ 0 w 51"/>
                <a:gd name="T3" fmla="*/ 40 h 43"/>
                <a:gd name="T4" fmla="*/ 0 w 51"/>
                <a:gd name="T5" fmla="*/ 43 h 43"/>
                <a:gd name="T6" fmla="*/ 47 w 51"/>
                <a:gd name="T7" fmla="*/ 43 h 43"/>
                <a:gd name="T8" fmla="*/ 47 w 51"/>
                <a:gd name="T9" fmla="*/ 43 h 43"/>
                <a:gd name="T10" fmla="*/ 48 w 51"/>
                <a:gd name="T11" fmla="*/ 26 h 43"/>
                <a:gd name="T12" fmla="*/ 51 w 51"/>
                <a:gd name="T13" fmla="*/ 11 h 43"/>
                <a:gd name="T14" fmla="*/ 2 w 51"/>
                <a:gd name="T15" fmla="*/ 0 h 43"/>
                <a:gd name="T16" fmla="*/ 2 w 51"/>
                <a:gd name="T17" fmla="*/ 0 h 43"/>
                <a:gd name="T18" fmla="*/ 0 w 51"/>
                <a:gd name="T19" fmla="*/ 20 h 43"/>
                <a:gd name="T20" fmla="*/ 0 w 51"/>
                <a:gd name="T21" fmla="*/ 4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 h="43">
                  <a:moveTo>
                    <a:pt x="0" y="40"/>
                  </a:moveTo>
                  <a:lnTo>
                    <a:pt x="0" y="40"/>
                  </a:lnTo>
                  <a:lnTo>
                    <a:pt x="0" y="43"/>
                  </a:lnTo>
                  <a:lnTo>
                    <a:pt x="47" y="43"/>
                  </a:lnTo>
                  <a:lnTo>
                    <a:pt x="47" y="43"/>
                  </a:lnTo>
                  <a:lnTo>
                    <a:pt x="48" y="26"/>
                  </a:lnTo>
                  <a:lnTo>
                    <a:pt x="51" y="11"/>
                  </a:lnTo>
                  <a:lnTo>
                    <a:pt x="2" y="0"/>
                  </a:lnTo>
                  <a:lnTo>
                    <a:pt x="2" y="0"/>
                  </a:lnTo>
                  <a:lnTo>
                    <a:pt x="0" y="20"/>
                  </a:lnTo>
                  <a:lnTo>
                    <a:pt x="0" y="4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4" name="Freeform 35"/>
            <p:cNvSpPr>
              <a:spLocks/>
            </p:cNvSpPr>
            <p:nvPr/>
          </p:nvSpPr>
          <p:spPr bwMode="auto">
            <a:xfrm>
              <a:off x="10868025" y="1370013"/>
              <a:ext cx="290513" cy="274638"/>
            </a:xfrm>
            <a:custGeom>
              <a:avLst/>
              <a:gdLst>
                <a:gd name="T0" fmla="*/ 74 w 183"/>
                <a:gd name="T1" fmla="*/ 0 h 173"/>
                <a:gd name="T2" fmla="*/ 0 w 183"/>
                <a:gd name="T3" fmla="*/ 118 h 173"/>
                <a:gd name="T4" fmla="*/ 0 w 183"/>
                <a:gd name="T5" fmla="*/ 118 h 173"/>
                <a:gd name="T6" fmla="*/ 14 w 183"/>
                <a:gd name="T7" fmla="*/ 130 h 173"/>
                <a:gd name="T8" fmla="*/ 28 w 183"/>
                <a:gd name="T9" fmla="*/ 142 h 173"/>
                <a:gd name="T10" fmla="*/ 40 w 183"/>
                <a:gd name="T11" fmla="*/ 157 h 173"/>
                <a:gd name="T12" fmla="*/ 50 w 183"/>
                <a:gd name="T13" fmla="*/ 173 h 173"/>
                <a:gd name="T14" fmla="*/ 183 w 183"/>
                <a:gd name="T15" fmla="*/ 91 h 173"/>
                <a:gd name="T16" fmla="*/ 183 w 183"/>
                <a:gd name="T17" fmla="*/ 91 h 173"/>
                <a:gd name="T18" fmla="*/ 172 w 183"/>
                <a:gd name="T19" fmla="*/ 77 h 173"/>
                <a:gd name="T20" fmla="*/ 160 w 183"/>
                <a:gd name="T21" fmla="*/ 64 h 173"/>
                <a:gd name="T22" fmla="*/ 147 w 183"/>
                <a:gd name="T23" fmla="*/ 51 h 173"/>
                <a:gd name="T24" fmla="*/ 135 w 183"/>
                <a:gd name="T25" fmla="*/ 39 h 173"/>
                <a:gd name="T26" fmla="*/ 120 w 183"/>
                <a:gd name="T27" fmla="*/ 29 h 173"/>
                <a:gd name="T28" fmla="*/ 105 w 183"/>
                <a:gd name="T29" fmla="*/ 18 h 173"/>
                <a:gd name="T30" fmla="*/ 90 w 183"/>
                <a:gd name="T31" fmla="*/ 9 h 173"/>
                <a:gd name="T32" fmla="*/ 74 w 183"/>
                <a:gd name="T33" fmla="*/ 0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3" h="173">
                  <a:moveTo>
                    <a:pt x="74" y="0"/>
                  </a:moveTo>
                  <a:lnTo>
                    <a:pt x="0" y="118"/>
                  </a:lnTo>
                  <a:lnTo>
                    <a:pt x="0" y="118"/>
                  </a:lnTo>
                  <a:lnTo>
                    <a:pt x="14" y="130"/>
                  </a:lnTo>
                  <a:lnTo>
                    <a:pt x="28" y="142"/>
                  </a:lnTo>
                  <a:lnTo>
                    <a:pt x="40" y="157"/>
                  </a:lnTo>
                  <a:lnTo>
                    <a:pt x="50" y="173"/>
                  </a:lnTo>
                  <a:lnTo>
                    <a:pt x="183" y="91"/>
                  </a:lnTo>
                  <a:lnTo>
                    <a:pt x="183" y="91"/>
                  </a:lnTo>
                  <a:lnTo>
                    <a:pt x="172" y="77"/>
                  </a:lnTo>
                  <a:lnTo>
                    <a:pt x="160" y="64"/>
                  </a:lnTo>
                  <a:lnTo>
                    <a:pt x="147" y="51"/>
                  </a:lnTo>
                  <a:lnTo>
                    <a:pt x="135" y="39"/>
                  </a:lnTo>
                  <a:lnTo>
                    <a:pt x="120" y="29"/>
                  </a:lnTo>
                  <a:lnTo>
                    <a:pt x="105" y="18"/>
                  </a:lnTo>
                  <a:lnTo>
                    <a:pt x="90" y="9"/>
                  </a:lnTo>
                  <a:lnTo>
                    <a:pt x="7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5" name="Freeform 36"/>
            <p:cNvSpPr>
              <a:spLocks/>
            </p:cNvSpPr>
            <p:nvPr/>
          </p:nvSpPr>
          <p:spPr bwMode="auto">
            <a:xfrm>
              <a:off x="10868025" y="1370013"/>
              <a:ext cx="290513" cy="274638"/>
            </a:xfrm>
            <a:custGeom>
              <a:avLst/>
              <a:gdLst>
                <a:gd name="T0" fmla="*/ 74 w 183"/>
                <a:gd name="T1" fmla="*/ 0 h 173"/>
                <a:gd name="T2" fmla="*/ 0 w 183"/>
                <a:gd name="T3" fmla="*/ 118 h 173"/>
                <a:gd name="T4" fmla="*/ 0 w 183"/>
                <a:gd name="T5" fmla="*/ 118 h 173"/>
                <a:gd name="T6" fmla="*/ 14 w 183"/>
                <a:gd name="T7" fmla="*/ 130 h 173"/>
                <a:gd name="T8" fmla="*/ 28 w 183"/>
                <a:gd name="T9" fmla="*/ 142 h 173"/>
                <a:gd name="T10" fmla="*/ 40 w 183"/>
                <a:gd name="T11" fmla="*/ 157 h 173"/>
                <a:gd name="T12" fmla="*/ 50 w 183"/>
                <a:gd name="T13" fmla="*/ 173 h 173"/>
                <a:gd name="T14" fmla="*/ 183 w 183"/>
                <a:gd name="T15" fmla="*/ 91 h 173"/>
                <a:gd name="T16" fmla="*/ 183 w 183"/>
                <a:gd name="T17" fmla="*/ 91 h 173"/>
                <a:gd name="T18" fmla="*/ 172 w 183"/>
                <a:gd name="T19" fmla="*/ 77 h 173"/>
                <a:gd name="T20" fmla="*/ 160 w 183"/>
                <a:gd name="T21" fmla="*/ 64 h 173"/>
                <a:gd name="T22" fmla="*/ 147 w 183"/>
                <a:gd name="T23" fmla="*/ 51 h 173"/>
                <a:gd name="T24" fmla="*/ 135 w 183"/>
                <a:gd name="T25" fmla="*/ 39 h 173"/>
                <a:gd name="T26" fmla="*/ 120 w 183"/>
                <a:gd name="T27" fmla="*/ 29 h 173"/>
                <a:gd name="T28" fmla="*/ 105 w 183"/>
                <a:gd name="T29" fmla="*/ 18 h 173"/>
                <a:gd name="T30" fmla="*/ 90 w 183"/>
                <a:gd name="T31" fmla="*/ 9 h 173"/>
                <a:gd name="T32" fmla="*/ 74 w 183"/>
                <a:gd name="T33" fmla="*/ 0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3" h="173">
                  <a:moveTo>
                    <a:pt x="74" y="0"/>
                  </a:moveTo>
                  <a:lnTo>
                    <a:pt x="0" y="118"/>
                  </a:lnTo>
                  <a:lnTo>
                    <a:pt x="0" y="118"/>
                  </a:lnTo>
                  <a:lnTo>
                    <a:pt x="14" y="130"/>
                  </a:lnTo>
                  <a:lnTo>
                    <a:pt x="28" y="142"/>
                  </a:lnTo>
                  <a:lnTo>
                    <a:pt x="40" y="157"/>
                  </a:lnTo>
                  <a:lnTo>
                    <a:pt x="50" y="173"/>
                  </a:lnTo>
                  <a:lnTo>
                    <a:pt x="183" y="91"/>
                  </a:lnTo>
                  <a:lnTo>
                    <a:pt x="183" y="91"/>
                  </a:lnTo>
                  <a:lnTo>
                    <a:pt x="172" y="77"/>
                  </a:lnTo>
                  <a:lnTo>
                    <a:pt x="160" y="64"/>
                  </a:lnTo>
                  <a:lnTo>
                    <a:pt x="147" y="51"/>
                  </a:lnTo>
                  <a:lnTo>
                    <a:pt x="135" y="39"/>
                  </a:lnTo>
                  <a:lnTo>
                    <a:pt x="120" y="29"/>
                  </a:lnTo>
                  <a:lnTo>
                    <a:pt x="105" y="18"/>
                  </a:lnTo>
                  <a:lnTo>
                    <a:pt x="90" y="9"/>
                  </a:lnTo>
                  <a:lnTo>
                    <a:pt x="74" y="0"/>
                  </a:lnTo>
                </a:path>
              </a:pathLst>
            </a:custGeom>
            <a:solidFill>
              <a:srgbClr val="F6B7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6" name="Freeform 37"/>
            <p:cNvSpPr>
              <a:spLocks/>
            </p:cNvSpPr>
            <p:nvPr/>
          </p:nvSpPr>
          <p:spPr bwMode="auto">
            <a:xfrm>
              <a:off x="10633075" y="1325563"/>
              <a:ext cx="128588" cy="180975"/>
            </a:xfrm>
            <a:custGeom>
              <a:avLst/>
              <a:gdLst>
                <a:gd name="T0" fmla="*/ 0 w 81"/>
                <a:gd name="T1" fmla="*/ 17 h 114"/>
                <a:gd name="T2" fmla="*/ 8 w 81"/>
                <a:gd name="T3" fmla="*/ 114 h 114"/>
                <a:gd name="T4" fmla="*/ 8 w 81"/>
                <a:gd name="T5" fmla="*/ 114 h 114"/>
                <a:gd name="T6" fmla="*/ 23 w 81"/>
                <a:gd name="T7" fmla="*/ 113 h 114"/>
                <a:gd name="T8" fmla="*/ 40 w 81"/>
                <a:gd name="T9" fmla="*/ 112 h 114"/>
                <a:gd name="T10" fmla="*/ 40 w 81"/>
                <a:gd name="T11" fmla="*/ 112 h 114"/>
                <a:gd name="T12" fmla="*/ 61 w 81"/>
                <a:gd name="T13" fmla="*/ 113 h 114"/>
                <a:gd name="T14" fmla="*/ 81 w 81"/>
                <a:gd name="T15" fmla="*/ 0 h 114"/>
                <a:gd name="T16" fmla="*/ 81 w 81"/>
                <a:gd name="T17" fmla="*/ 0 h 114"/>
                <a:gd name="T18" fmla="*/ 60 w 81"/>
                <a:gd name="T19" fmla="*/ 3 h 114"/>
                <a:gd name="T20" fmla="*/ 38 w 81"/>
                <a:gd name="T21" fmla="*/ 6 h 114"/>
                <a:gd name="T22" fmla="*/ 19 w 81"/>
                <a:gd name="T23" fmla="*/ 11 h 114"/>
                <a:gd name="T24" fmla="*/ 0 w 81"/>
                <a:gd name="T25" fmla="*/ 17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114">
                  <a:moveTo>
                    <a:pt x="0" y="17"/>
                  </a:moveTo>
                  <a:lnTo>
                    <a:pt x="8" y="114"/>
                  </a:lnTo>
                  <a:lnTo>
                    <a:pt x="8" y="114"/>
                  </a:lnTo>
                  <a:lnTo>
                    <a:pt x="23" y="113"/>
                  </a:lnTo>
                  <a:lnTo>
                    <a:pt x="40" y="112"/>
                  </a:lnTo>
                  <a:lnTo>
                    <a:pt x="40" y="112"/>
                  </a:lnTo>
                  <a:lnTo>
                    <a:pt x="61" y="113"/>
                  </a:lnTo>
                  <a:lnTo>
                    <a:pt x="81" y="0"/>
                  </a:lnTo>
                  <a:lnTo>
                    <a:pt x="81" y="0"/>
                  </a:lnTo>
                  <a:lnTo>
                    <a:pt x="60" y="3"/>
                  </a:lnTo>
                  <a:lnTo>
                    <a:pt x="38" y="6"/>
                  </a:lnTo>
                  <a:lnTo>
                    <a:pt x="19" y="11"/>
                  </a:lnTo>
                  <a:lnTo>
                    <a:pt x="0"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7" name="Freeform 38"/>
            <p:cNvSpPr>
              <a:spLocks/>
            </p:cNvSpPr>
            <p:nvPr/>
          </p:nvSpPr>
          <p:spPr bwMode="auto">
            <a:xfrm>
              <a:off x="10633075" y="1325563"/>
              <a:ext cx="128588" cy="180975"/>
            </a:xfrm>
            <a:custGeom>
              <a:avLst/>
              <a:gdLst>
                <a:gd name="T0" fmla="*/ 0 w 81"/>
                <a:gd name="T1" fmla="*/ 17 h 114"/>
                <a:gd name="T2" fmla="*/ 8 w 81"/>
                <a:gd name="T3" fmla="*/ 114 h 114"/>
                <a:gd name="T4" fmla="*/ 8 w 81"/>
                <a:gd name="T5" fmla="*/ 114 h 114"/>
                <a:gd name="T6" fmla="*/ 23 w 81"/>
                <a:gd name="T7" fmla="*/ 113 h 114"/>
                <a:gd name="T8" fmla="*/ 40 w 81"/>
                <a:gd name="T9" fmla="*/ 112 h 114"/>
                <a:gd name="T10" fmla="*/ 40 w 81"/>
                <a:gd name="T11" fmla="*/ 112 h 114"/>
                <a:gd name="T12" fmla="*/ 61 w 81"/>
                <a:gd name="T13" fmla="*/ 113 h 114"/>
                <a:gd name="T14" fmla="*/ 81 w 81"/>
                <a:gd name="T15" fmla="*/ 0 h 114"/>
                <a:gd name="T16" fmla="*/ 81 w 81"/>
                <a:gd name="T17" fmla="*/ 0 h 114"/>
                <a:gd name="T18" fmla="*/ 60 w 81"/>
                <a:gd name="T19" fmla="*/ 3 h 114"/>
                <a:gd name="T20" fmla="*/ 38 w 81"/>
                <a:gd name="T21" fmla="*/ 6 h 114"/>
                <a:gd name="T22" fmla="*/ 19 w 81"/>
                <a:gd name="T23" fmla="*/ 11 h 114"/>
                <a:gd name="T24" fmla="*/ 0 w 81"/>
                <a:gd name="T25" fmla="*/ 17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114">
                  <a:moveTo>
                    <a:pt x="0" y="17"/>
                  </a:moveTo>
                  <a:lnTo>
                    <a:pt x="8" y="114"/>
                  </a:lnTo>
                  <a:lnTo>
                    <a:pt x="8" y="114"/>
                  </a:lnTo>
                  <a:lnTo>
                    <a:pt x="23" y="113"/>
                  </a:lnTo>
                  <a:lnTo>
                    <a:pt x="40" y="112"/>
                  </a:lnTo>
                  <a:lnTo>
                    <a:pt x="40" y="112"/>
                  </a:lnTo>
                  <a:lnTo>
                    <a:pt x="61" y="113"/>
                  </a:lnTo>
                  <a:lnTo>
                    <a:pt x="81" y="0"/>
                  </a:lnTo>
                  <a:lnTo>
                    <a:pt x="81" y="0"/>
                  </a:lnTo>
                  <a:lnTo>
                    <a:pt x="60" y="3"/>
                  </a:lnTo>
                  <a:lnTo>
                    <a:pt x="38" y="6"/>
                  </a:lnTo>
                  <a:lnTo>
                    <a:pt x="19" y="11"/>
                  </a:lnTo>
                  <a:lnTo>
                    <a:pt x="0" y="17"/>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8" name="Freeform 39"/>
            <p:cNvSpPr>
              <a:spLocks/>
            </p:cNvSpPr>
            <p:nvPr/>
          </p:nvSpPr>
          <p:spPr bwMode="auto">
            <a:xfrm>
              <a:off x="10664825" y="1476375"/>
              <a:ext cx="393700" cy="314325"/>
            </a:xfrm>
            <a:custGeom>
              <a:avLst/>
              <a:gdLst>
                <a:gd name="T0" fmla="*/ 248 w 248"/>
                <a:gd name="T1" fmla="*/ 0 h 198"/>
                <a:gd name="T2" fmla="*/ 13 w 248"/>
                <a:gd name="T3" fmla="*/ 154 h 198"/>
                <a:gd name="T4" fmla="*/ 13 w 248"/>
                <a:gd name="T5" fmla="*/ 154 h 198"/>
                <a:gd name="T6" fmla="*/ 7 w 248"/>
                <a:gd name="T7" fmla="*/ 158 h 198"/>
                <a:gd name="T8" fmla="*/ 6 w 248"/>
                <a:gd name="T9" fmla="*/ 159 h 198"/>
                <a:gd name="T10" fmla="*/ 6 w 248"/>
                <a:gd name="T11" fmla="*/ 159 h 198"/>
                <a:gd name="T12" fmla="*/ 6 w 248"/>
                <a:gd name="T13" fmla="*/ 159 h 198"/>
                <a:gd name="T14" fmla="*/ 3 w 248"/>
                <a:gd name="T15" fmla="*/ 162 h 198"/>
                <a:gd name="T16" fmla="*/ 1 w 248"/>
                <a:gd name="T17" fmla="*/ 166 h 198"/>
                <a:gd name="T18" fmla="*/ 0 w 248"/>
                <a:gd name="T19" fmla="*/ 171 h 198"/>
                <a:gd name="T20" fmla="*/ 0 w 248"/>
                <a:gd name="T21" fmla="*/ 175 h 198"/>
                <a:gd name="T22" fmla="*/ 0 w 248"/>
                <a:gd name="T23" fmla="*/ 175 h 198"/>
                <a:gd name="T24" fmla="*/ 0 w 248"/>
                <a:gd name="T25" fmla="*/ 180 h 198"/>
                <a:gd name="T26" fmla="*/ 1 w 248"/>
                <a:gd name="T27" fmla="*/ 183 h 198"/>
                <a:gd name="T28" fmla="*/ 3 w 248"/>
                <a:gd name="T29" fmla="*/ 188 h 198"/>
                <a:gd name="T30" fmla="*/ 6 w 248"/>
                <a:gd name="T31" fmla="*/ 190 h 198"/>
                <a:gd name="T32" fmla="*/ 9 w 248"/>
                <a:gd name="T33" fmla="*/ 194 h 198"/>
                <a:gd name="T34" fmla="*/ 14 w 248"/>
                <a:gd name="T35" fmla="*/ 195 h 198"/>
                <a:gd name="T36" fmla="*/ 17 w 248"/>
                <a:gd name="T37" fmla="*/ 198 h 198"/>
                <a:gd name="T38" fmla="*/ 22 w 248"/>
                <a:gd name="T39" fmla="*/ 198 h 198"/>
                <a:gd name="T40" fmla="*/ 22 w 248"/>
                <a:gd name="T41" fmla="*/ 198 h 198"/>
                <a:gd name="T42" fmla="*/ 29 w 248"/>
                <a:gd name="T43" fmla="*/ 196 h 198"/>
                <a:gd name="T44" fmla="*/ 36 w 248"/>
                <a:gd name="T45" fmla="*/ 193 h 198"/>
                <a:gd name="T46" fmla="*/ 36 w 248"/>
                <a:gd name="T47" fmla="*/ 193 h 198"/>
                <a:gd name="T48" fmla="*/ 248 w 248"/>
                <a:gd name="T49" fmla="*/ 0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48" h="198">
                  <a:moveTo>
                    <a:pt x="248" y="0"/>
                  </a:moveTo>
                  <a:lnTo>
                    <a:pt x="13" y="154"/>
                  </a:lnTo>
                  <a:lnTo>
                    <a:pt x="13" y="154"/>
                  </a:lnTo>
                  <a:lnTo>
                    <a:pt x="7" y="158"/>
                  </a:lnTo>
                  <a:lnTo>
                    <a:pt x="6" y="159"/>
                  </a:lnTo>
                  <a:lnTo>
                    <a:pt x="6" y="159"/>
                  </a:lnTo>
                  <a:lnTo>
                    <a:pt x="6" y="159"/>
                  </a:lnTo>
                  <a:lnTo>
                    <a:pt x="3" y="162"/>
                  </a:lnTo>
                  <a:lnTo>
                    <a:pt x="1" y="166"/>
                  </a:lnTo>
                  <a:lnTo>
                    <a:pt x="0" y="171"/>
                  </a:lnTo>
                  <a:lnTo>
                    <a:pt x="0" y="175"/>
                  </a:lnTo>
                  <a:lnTo>
                    <a:pt x="0" y="175"/>
                  </a:lnTo>
                  <a:lnTo>
                    <a:pt x="0" y="180"/>
                  </a:lnTo>
                  <a:lnTo>
                    <a:pt x="1" y="183"/>
                  </a:lnTo>
                  <a:lnTo>
                    <a:pt x="3" y="188"/>
                  </a:lnTo>
                  <a:lnTo>
                    <a:pt x="6" y="190"/>
                  </a:lnTo>
                  <a:lnTo>
                    <a:pt x="9" y="194"/>
                  </a:lnTo>
                  <a:lnTo>
                    <a:pt x="14" y="195"/>
                  </a:lnTo>
                  <a:lnTo>
                    <a:pt x="17" y="198"/>
                  </a:lnTo>
                  <a:lnTo>
                    <a:pt x="22" y="198"/>
                  </a:lnTo>
                  <a:lnTo>
                    <a:pt x="22" y="198"/>
                  </a:lnTo>
                  <a:lnTo>
                    <a:pt x="29" y="196"/>
                  </a:lnTo>
                  <a:lnTo>
                    <a:pt x="36" y="193"/>
                  </a:lnTo>
                  <a:lnTo>
                    <a:pt x="36" y="193"/>
                  </a:lnTo>
                  <a:lnTo>
                    <a:pt x="248" y="0"/>
                  </a:lnTo>
                  <a:close/>
                </a:path>
              </a:pathLst>
            </a:custGeom>
            <a:solidFill>
              <a:srgbClr val="F28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grpSp>
      <p:sp>
        <p:nvSpPr>
          <p:cNvPr id="29" name="文本占位符 2"/>
          <p:cNvSpPr txBox="1">
            <a:spLocks/>
          </p:cNvSpPr>
          <p:nvPr/>
        </p:nvSpPr>
        <p:spPr bwMode="auto">
          <a:xfrm>
            <a:off x="2196635" y="2457273"/>
            <a:ext cx="9033597" cy="2566140"/>
          </a:xfrm>
          <a:prstGeom prst="rect">
            <a:avLst/>
          </a:prstGeom>
          <a:noFill/>
          <a:ln w="19050">
            <a:solidFill>
              <a:schemeClr val="bg1">
                <a:lumMod val="50000"/>
              </a:schemeClr>
            </a:solidFill>
            <a:miter lim="800000"/>
            <a:headEnd/>
            <a:tailEnd/>
          </a:ln>
        </p:spPr>
        <p:txBody>
          <a:bodyPr vert="horz" wrap="square" lIns="80141" tIns="40071" rIns="80141" bIns="40071" numCol="1" anchor="ctr" anchorCtr="0" compatLnSpc="1">
            <a:prstTxWarp prst="textNoShape">
              <a:avLst/>
            </a:prstTxWarp>
            <a:noAutofit/>
          </a:bodyPr>
          <a:lstStyle>
            <a:lvl1pPr marL="302279" indent="-302279" algn="just" defTabSz="914034" rtl="0" eaLnBrk="1" fontAlgn="ctr" latinLnBrk="0" hangingPunct="1">
              <a:lnSpc>
                <a:spcPct val="140000"/>
              </a:lnSpc>
              <a:spcBef>
                <a:spcPts val="792"/>
              </a:spcBef>
              <a:buClrTx/>
              <a:buSzPct val="50000"/>
              <a:buFont typeface="Wingdings" panose="05000000000000000000" pitchFamily="2" charset="2"/>
              <a:buChar char="l"/>
              <a:defRPr sz="2199" kern="1200" baseline="0">
                <a:solidFill>
                  <a:schemeClr val="tx1"/>
                </a:solidFill>
                <a:latin typeface="Arial" panose="020C0503030203020204" pitchFamily="34" charset="0"/>
                <a:ea typeface="方正兰亭黑简体" panose="02000000000000000000" pitchFamily="2" charset="-122"/>
                <a:cs typeface="Huawei Sans" panose="020C0503030203020204" pitchFamily="34" charset="0"/>
              </a:defRPr>
            </a:lvl1pPr>
            <a:lvl2pPr marL="654938" indent="-251899" algn="l" defTabSz="914034" rtl="0" eaLnBrk="1" fontAlgn="ctr" latinLnBrk="0" hangingPunct="1">
              <a:lnSpc>
                <a:spcPct val="140000"/>
              </a:lnSpc>
              <a:spcBef>
                <a:spcPts val="720"/>
              </a:spcBef>
              <a:buClrTx/>
              <a:buSzPct val="50000"/>
              <a:buFont typeface="Wingdings" panose="05000000000000000000" pitchFamily="2" charset="2"/>
              <a:buChar char="p"/>
              <a:defRPr sz="1999" kern="1200">
                <a:solidFill>
                  <a:schemeClr val="tx1"/>
                </a:solidFill>
                <a:latin typeface="Arial" panose="020C0503030203020204" pitchFamily="34" charset="0"/>
                <a:ea typeface="方正兰亭黑简体" panose="02000000000000000000" pitchFamily="2" charset="-122"/>
                <a:cs typeface="+mn-cs"/>
              </a:defRPr>
            </a:lvl2pPr>
            <a:lvl3pPr marL="1003998" indent="-201519" algn="l" defTabSz="914034" rtl="0" eaLnBrk="1" fontAlgn="ctr" latinLnBrk="0" hangingPunct="1">
              <a:lnSpc>
                <a:spcPct val="140000"/>
              </a:lnSpc>
              <a:spcBef>
                <a:spcPts val="648"/>
              </a:spcBef>
              <a:buClrTx/>
              <a:buSzPct val="50000"/>
              <a:buFont typeface="Wingdings" panose="05000000000000000000" pitchFamily="2" charset="2"/>
              <a:buChar char="n"/>
              <a:defRPr sz="1799" kern="1200">
                <a:solidFill>
                  <a:schemeClr val="tx1"/>
                </a:solidFill>
                <a:latin typeface="Arial" panose="020C0503030203020204" pitchFamily="34" charset="0"/>
                <a:ea typeface="方正兰亭黑简体" panose="02000000000000000000" pitchFamily="2" charset="-122"/>
                <a:cs typeface="+mn-cs"/>
              </a:defRPr>
            </a:lvl3pPr>
            <a:lvl4pPr marL="1399840" indent="-197921" algn="l" defTabSz="914034" rtl="0" eaLnBrk="1" fontAlgn="ctr" latinLnBrk="0" hangingPunct="1">
              <a:lnSpc>
                <a:spcPct val="140000"/>
              </a:lnSpc>
              <a:spcBef>
                <a:spcPts val="576"/>
              </a:spcBef>
              <a:buFont typeface="Huawei Sans" panose="020C0503030203020204" pitchFamily="34" charset="0"/>
              <a:buChar char="−"/>
              <a:defRPr sz="1599" kern="1200">
                <a:solidFill>
                  <a:schemeClr val="tx1"/>
                </a:solidFill>
                <a:latin typeface="Arial" panose="020C0503030203020204" pitchFamily="34" charset="0"/>
                <a:ea typeface="方正兰亭黑简体" panose="02000000000000000000" pitchFamily="2" charset="-122"/>
                <a:cs typeface="+mn-cs"/>
              </a:defRPr>
            </a:lvl4pPr>
            <a:lvl5pPr marL="1802879" indent="-201519" algn="l" defTabSz="914034" rtl="0" eaLnBrk="1" fontAlgn="ctr" latinLnBrk="0" hangingPunct="1">
              <a:lnSpc>
                <a:spcPct val="140000"/>
              </a:lnSpc>
              <a:spcBef>
                <a:spcPts val="576"/>
              </a:spcBef>
              <a:buFont typeface="Huawei Sans" panose="020C0503030203020204" pitchFamily="34" charset="0"/>
              <a:buChar char="~"/>
              <a:defRPr sz="1399" kern="1200">
                <a:solidFill>
                  <a:schemeClr val="tx1"/>
                </a:solidFill>
                <a:latin typeface="Arial" panose="020C0503030203020204" pitchFamily="34" charset="0"/>
                <a:ea typeface="方正兰亭黑简体" panose="02000000000000000000" pitchFamily="2" charset="-122"/>
                <a:cs typeface="+mn-cs"/>
              </a:defRPr>
            </a:lvl5pPr>
            <a:lvl6pPr marL="2513594"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Arial"/>
                <a:ea typeface="+mn-ea"/>
                <a:cs typeface="+mn-cs"/>
              </a:defRPr>
            </a:lvl6pPr>
            <a:lvl7pPr marL="2970611"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Arial"/>
                <a:ea typeface="+mn-ea"/>
                <a:cs typeface="+mn-cs"/>
              </a:defRPr>
            </a:lvl7pPr>
            <a:lvl8pPr marL="3427628"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Arial"/>
                <a:ea typeface="+mn-ea"/>
                <a:cs typeface="+mn-cs"/>
              </a:defRPr>
            </a:lvl8pPr>
            <a:lvl9pPr marL="3884646"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Arial"/>
                <a:ea typeface="+mn-ea"/>
                <a:cs typeface="+mn-cs"/>
              </a:defRPr>
            </a:lvl9pPr>
          </a:lstStyle>
          <a:p>
            <a:pPr algn="l">
              <a:lnSpc>
                <a:spcPct val="100000"/>
              </a:lnSpc>
              <a:buClr>
                <a:schemeClr val="tx1"/>
              </a:buClr>
            </a:pPr>
            <a:r>
              <a:rPr lang="en-US" sz="2000" b="1" dirty="0" smtClean="0">
                <a:solidFill>
                  <a:srgbClr val="C7000B"/>
                </a:solidFill>
                <a:latin typeface="Huawei Sans" panose="020C0503030203020204" pitchFamily="34" charset="0"/>
              </a:rPr>
              <a:t>SmartQoS traffic control management</a:t>
            </a:r>
            <a:endParaRPr lang="en-US" altLang="zh-CN" sz="2000" dirty="0" smtClean="0">
              <a:solidFill>
                <a:srgbClr val="C7000B"/>
              </a:solidFill>
              <a:latin typeface="Huawei Sans" panose="020C0503030203020204" pitchFamily="34" charset="0"/>
              <a:ea typeface="+mn-ea"/>
            </a:endParaRPr>
          </a:p>
          <a:p>
            <a:pPr marL="319088" lvl="1" indent="0">
              <a:lnSpc>
                <a:spcPct val="100000"/>
              </a:lnSpc>
              <a:buNone/>
            </a:pPr>
            <a:r>
              <a:rPr lang="en-US" sz="2000" dirty="0" smtClean="0">
                <a:latin typeface="Huawei Sans" panose="020C0503030203020204" pitchFamily="34" charset="0"/>
              </a:rPr>
              <a:t>SmartQoS dynamically allocates storage resources to meet certain performance goals for specified applications.</a:t>
            </a:r>
            <a:endParaRPr lang="en-US" altLang="zh-CN" sz="2000" dirty="0" smtClean="0">
              <a:latin typeface="Huawei Sans" panose="020C0503030203020204" pitchFamily="34" charset="0"/>
              <a:ea typeface="+mn-ea"/>
            </a:endParaRPr>
          </a:p>
          <a:p>
            <a:pPr algn="l">
              <a:lnSpc>
                <a:spcPct val="100000"/>
              </a:lnSpc>
            </a:pPr>
            <a:r>
              <a:rPr lang="en-US" sz="2000" dirty="0" smtClean="0">
                <a:latin typeface="Huawei Sans" panose="020C0503030203020204" pitchFamily="34" charset="0"/>
              </a:rPr>
              <a:t>The storage system uses LUN-, file system-, or snapshot-based </a:t>
            </a:r>
            <a:r>
              <a:rPr lang="en-US" sz="2000" b="1" dirty="0" smtClean="0">
                <a:solidFill>
                  <a:srgbClr val="C00000"/>
                </a:solidFill>
                <a:latin typeface="Huawei Sans" panose="020C0503030203020204" pitchFamily="34" charset="0"/>
              </a:rPr>
              <a:t>I/O priority scheduling</a:t>
            </a:r>
            <a:r>
              <a:rPr lang="en-US" sz="2000" dirty="0" smtClean="0">
                <a:solidFill>
                  <a:srgbClr val="C00000"/>
                </a:solidFill>
                <a:latin typeface="Huawei Sans" panose="020C0503030203020204" pitchFamily="34" charset="0"/>
              </a:rPr>
              <a:t> </a:t>
            </a:r>
            <a:r>
              <a:rPr lang="en-US" sz="2000" dirty="0" smtClean="0">
                <a:latin typeface="Huawei Sans" panose="020C0503030203020204" pitchFamily="34" charset="0"/>
              </a:rPr>
              <a:t>and </a:t>
            </a:r>
            <a:r>
              <a:rPr lang="en-US" sz="2000" b="1" dirty="0" smtClean="0">
                <a:solidFill>
                  <a:srgbClr val="C00000"/>
                </a:solidFill>
                <a:latin typeface="Huawei Sans" panose="020C0503030203020204" pitchFamily="34" charset="0"/>
              </a:rPr>
              <a:t>I/O traffic management</a:t>
            </a:r>
            <a:r>
              <a:rPr lang="en-US" sz="2000" dirty="0" smtClean="0">
                <a:latin typeface="Huawei Sans" panose="020C0503030203020204" pitchFamily="34" charset="0"/>
              </a:rPr>
              <a:t> to ensure critical services are not interrupted.</a:t>
            </a:r>
            <a:endParaRPr lang="en-US" sz="2000" dirty="0">
              <a:latin typeface="Huawei Sans" panose="020C0503030203020204" pitchFamily="34" charset="0"/>
            </a:endParaRPr>
          </a:p>
        </p:txBody>
      </p:sp>
    </p:spTree>
    <p:extLst>
      <p:ext uri="{BB962C8B-B14F-4D97-AF65-F5344CB8AC3E}">
        <p14:creationId xmlns:p14="http://schemas.microsoft.com/office/powerpoint/2010/main" val="1266022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占位符 8"/>
          <p:cNvSpPr>
            <a:spLocks noGrp="1"/>
          </p:cNvSpPr>
          <p:nvPr>
            <p:ph type="body" sz="quarter" idx="10"/>
          </p:nvPr>
        </p:nvSpPr>
        <p:spPr/>
        <p:txBody>
          <a:bodyPr wrap="square">
            <a:noAutofit/>
          </a:bodyPr>
          <a:lstStyle/>
          <a:p>
            <a:pPr marL="0" indent="0">
              <a:buNone/>
            </a:pPr>
            <a:r>
              <a:rPr lang="en-US" dirty="0" smtClean="0">
                <a:latin typeface="Huawei Sans" panose="020C0503030203020204" pitchFamily="34" charset="0"/>
              </a:rPr>
              <a:t>This course describes storage resource tuning technologies, including SmartThin, SmartTier, SmartQoS, SmartDedupe, SmartCompression, and SmartMigration.</a:t>
            </a:r>
            <a:endParaRPr lang="en-US" altLang="zh-CN" dirty="0">
              <a:latin typeface="Huawei Sans" panose="020C0503030203020204" pitchFamily="34" charset="0"/>
            </a:endParaRPr>
          </a:p>
        </p:txBody>
      </p:sp>
    </p:spTree>
    <p:extLst>
      <p:ext uri="{BB962C8B-B14F-4D97-AF65-F5344CB8AC3E}">
        <p14:creationId xmlns:p14="http://schemas.microsoft.com/office/powerpoint/2010/main" val="18305365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I/O Priority Scheduling</a:t>
            </a:r>
            <a:endParaRPr lang="en-US" altLang="zh-CN" dirty="0">
              <a:latin typeface="Huawei Sans" panose="020C0503030203020204" pitchFamily="34" charset="0"/>
            </a:endParaRPr>
          </a:p>
        </p:txBody>
      </p:sp>
      <p:sp>
        <p:nvSpPr>
          <p:cNvPr id="4" name="圆柱形 3"/>
          <p:cNvSpPr/>
          <p:nvPr/>
        </p:nvSpPr>
        <p:spPr>
          <a:xfrm>
            <a:off x="1952813" y="4845704"/>
            <a:ext cx="2538257" cy="722985"/>
          </a:xfrm>
          <a:prstGeom prst="can">
            <a:avLst>
              <a:gd name="adj" fmla="val 34375"/>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 name="圆柱形 4"/>
          <p:cNvSpPr/>
          <p:nvPr/>
        </p:nvSpPr>
        <p:spPr>
          <a:xfrm>
            <a:off x="7750239" y="4805338"/>
            <a:ext cx="2538257" cy="722985"/>
          </a:xfrm>
          <a:prstGeom prst="can">
            <a:avLst>
              <a:gd name="adj" fmla="val 34375"/>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7" name="下箭头 6"/>
          <p:cNvSpPr/>
          <p:nvPr/>
        </p:nvSpPr>
        <p:spPr>
          <a:xfrm>
            <a:off x="1211283" y="2722010"/>
            <a:ext cx="4021328" cy="1711179"/>
          </a:xfrm>
          <a:prstGeom prst="down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 name="下箭头 7"/>
          <p:cNvSpPr/>
          <p:nvPr/>
        </p:nvSpPr>
        <p:spPr>
          <a:xfrm>
            <a:off x="7002260" y="2722012"/>
            <a:ext cx="4021328" cy="1711178"/>
          </a:xfrm>
          <a:prstGeom prst="down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0" name="圆角矩形 9"/>
          <p:cNvSpPr/>
          <p:nvPr/>
        </p:nvSpPr>
        <p:spPr>
          <a:xfrm>
            <a:off x="2602228" y="1603835"/>
            <a:ext cx="1140031" cy="843148"/>
          </a:xfrm>
          <a:prstGeom prst="roundRect">
            <a:avLst/>
          </a:prstGeom>
          <a:solidFill>
            <a:schemeClr val="accent1">
              <a:lumMod val="60000"/>
              <a:lumOff val="4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en-US" dirty="0" smtClean="0">
                <a:solidFill>
                  <a:schemeClr val="accent1">
                    <a:lumMod val="50000"/>
                  </a:schemeClr>
                </a:solidFill>
                <a:latin typeface="Huawei Sans" panose="020C0503030203020204" pitchFamily="34" charset="0"/>
              </a:rPr>
              <a:t>App 2</a:t>
            </a:r>
            <a:endParaRPr lang="en-US" altLang="zh-CN" dirty="0">
              <a:solidFill>
                <a:schemeClr val="accent1">
                  <a:lumMod val="50000"/>
                </a:schemeClr>
              </a:solidFill>
              <a:latin typeface="Huawei Sans" panose="020C0503030203020204" pitchFamily="34" charset="0"/>
            </a:endParaRPr>
          </a:p>
        </p:txBody>
      </p:sp>
      <p:sp>
        <p:nvSpPr>
          <p:cNvPr id="13" name="圆角矩形 12"/>
          <p:cNvSpPr/>
          <p:nvPr/>
        </p:nvSpPr>
        <p:spPr>
          <a:xfrm>
            <a:off x="913953" y="1603835"/>
            <a:ext cx="1140031" cy="843148"/>
          </a:xfrm>
          <a:prstGeom prst="roundRect">
            <a:avLst/>
          </a:prstGeom>
          <a:solidFill>
            <a:schemeClr val="accent1">
              <a:lumMod val="5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en-US" dirty="0" smtClean="0">
                <a:solidFill>
                  <a:schemeClr val="bg1"/>
                </a:solidFill>
                <a:latin typeface="Huawei Sans" panose="020C0503030203020204" pitchFamily="34" charset="0"/>
              </a:rPr>
              <a:t>App 1</a:t>
            </a:r>
            <a:endParaRPr lang="en-US" altLang="zh-CN" dirty="0">
              <a:solidFill>
                <a:schemeClr val="bg1"/>
              </a:solidFill>
              <a:latin typeface="Huawei Sans" panose="020C0503030203020204" pitchFamily="34" charset="0"/>
            </a:endParaRPr>
          </a:p>
        </p:txBody>
      </p:sp>
      <p:sp>
        <p:nvSpPr>
          <p:cNvPr id="14" name="圆角矩形 13"/>
          <p:cNvSpPr/>
          <p:nvPr/>
        </p:nvSpPr>
        <p:spPr>
          <a:xfrm>
            <a:off x="4268284" y="1603835"/>
            <a:ext cx="1140031" cy="843148"/>
          </a:xfrm>
          <a:prstGeom prst="roundRect">
            <a:avLst/>
          </a:prstGeom>
          <a:solidFill>
            <a:schemeClr val="accent1">
              <a:lumMod val="20000"/>
              <a:lumOff val="8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en-US" dirty="0" smtClean="0">
                <a:latin typeface="Huawei Sans" panose="020C0503030203020204" pitchFamily="34" charset="0"/>
              </a:rPr>
              <a:t>App 3</a:t>
            </a:r>
            <a:endParaRPr lang="en-US" altLang="zh-CN" dirty="0">
              <a:latin typeface="Huawei Sans" panose="020C0503030203020204" pitchFamily="34" charset="0"/>
            </a:endParaRPr>
          </a:p>
        </p:txBody>
      </p:sp>
      <p:sp>
        <p:nvSpPr>
          <p:cNvPr id="15" name="文本框 14"/>
          <p:cNvSpPr txBox="1"/>
          <p:nvPr/>
        </p:nvSpPr>
        <p:spPr>
          <a:xfrm>
            <a:off x="2216565" y="2799276"/>
            <a:ext cx="955678" cy="369332"/>
          </a:xfrm>
          <a:prstGeom prst="rect">
            <a:avLst/>
          </a:prstGeom>
          <a:noFill/>
        </p:spPr>
        <p:txBody>
          <a:bodyPr wrap="square" rtlCol="0">
            <a:noAutofit/>
          </a:bodyPr>
          <a:lstStyle/>
          <a:p>
            <a:pPr fontAlgn="ctr"/>
            <a:r>
              <a:rPr lang="en-US" b="1" dirty="0" smtClean="0">
                <a:latin typeface="Huawei Sans" panose="020C0503030203020204" pitchFamily="34" charset="0"/>
              </a:rPr>
              <a:t>FIFO</a:t>
            </a:r>
            <a:endParaRPr lang="en-US" altLang="zh-CN" b="1" dirty="0">
              <a:latin typeface="Huawei Sans" panose="020C0503030203020204" pitchFamily="34" charset="0"/>
            </a:endParaRPr>
          </a:p>
        </p:txBody>
      </p:sp>
      <p:sp>
        <p:nvSpPr>
          <p:cNvPr id="16" name="椭圆 15"/>
          <p:cNvSpPr/>
          <p:nvPr/>
        </p:nvSpPr>
        <p:spPr>
          <a:xfrm>
            <a:off x="3091318" y="5074457"/>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1</a:t>
            </a:r>
            <a:endParaRPr lang="en-US" altLang="zh-CN" dirty="0">
              <a:solidFill>
                <a:schemeClr val="tx1"/>
              </a:solidFill>
              <a:latin typeface="Huawei Sans" panose="020C0503030203020204" pitchFamily="34" charset="0"/>
            </a:endParaRPr>
          </a:p>
        </p:txBody>
      </p:sp>
      <p:sp>
        <p:nvSpPr>
          <p:cNvPr id="17" name="椭圆 16"/>
          <p:cNvSpPr/>
          <p:nvPr/>
        </p:nvSpPr>
        <p:spPr>
          <a:xfrm>
            <a:off x="3091317" y="4801325"/>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accent1">
                    <a:lumMod val="50000"/>
                  </a:schemeClr>
                </a:solidFill>
                <a:latin typeface="Huawei Sans" panose="020C0503030203020204" pitchFamily="34" charset="0"/>
              </a:rPr>
              <a:t>2</a:t>
            </a:r>
            <a:endParaRPr lang="en-US" altLang="zh-CN" dirty="0">
              <a:solidFill>
                <a:schemeClr val="accent1">
                  <a:lumMod val="50000"/>
                </a:schemeClr>
              </a:solidFill>
              <a:latin typeface="Huawei Sans" panose="020C0503030203020204" pitchFamily="34" charset="0"/>
            </a:endParaRPr>
          </a:p>
        </p:txBody>
      </p:sp>
      <p:sp>
        <p:nvSpPr>
          <p:cNvPr id="18" name="椭圆 17"/>
          <p:cNvSpPr/>
          <p:nvPr/>
        </p:nvSpPr>
        <p:spPr>
          <a:xfrm>
            <a:off x="3091316" y="4528193"/>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3</a:t>
            </a:r>
            <a:endParaRPr lang="en-US" altLang="zh-CN" dirty="0">
              <a:latin typeface="Huawei Sans" panose="020C0503030203020204" pitchFamily="34" charset="0"/>
            </a:endParaRPr>
          </a:p>
        </p:txBody>
      </p:sp>
      <p:sp>
        <p:nvSpPr>
          <p:cNvPr id="19" name="椭圆 18"/>
          <p:cNvSpPr/>
          <p:nvPr/>
        </p:nvSpPr>
        <p:spPr>
          <a:xfrm>
            <a:off x="3091315" y="4243185"/>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4</a:t>
            </a:r>
            <a:endParaRPr lang="en-US" altLang="zh-CN" dirty="0">
              <a:solidFill>
                <a:schemeClr val="tx1"/>
              </a:solidFill>
              <a:latin typeface="Huawei Sans" panose="020C0503030203020204" pitchFamily="34" charset="0"/>
            </a:endParaRPr>
          </a:p>
        </p:txBody>
      </p:sp>
      <p:sp>
        <p:nvSpPr>
          <p:cNvPr id="20" name="椭圆 19"/>
          <p:cNvSpPr/>
          <p:nvPr/>
        </p:nvSpPr>
        <p:spPr>
          <a:xfrm>
            <a:off x="3091314" y="3948906"/>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5</a:t>
            </a:r>
            <a:endParaRPr lang="en-US" altLang="zh-CN" dirty="0">
              <a:latin typeface="Huawei Sans" panose="020C0503030203020204" pitchFamily="34" charset="0"/>
            </a:endParaRPr>
          </a:p>
        </p:txBody>
      </p:sp>
      <p:sp>
        <p:nvSpPr>
          <p:cNvPr id="21" name="椭圆 20"/>
          <p:cNvSpPr/>
          <p:nvPr/>
        </p:nvSpPr>
        <p:spPr>
          <a:xfrm>
            <a:off x="3742259" y="3812340"/>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accent1">
                    <a:lumMod val="50000"/>
                  </a:schemeClr>
                </a:solidFill>
                <a:latin typeface="Huawei Sans" panose="020C0503030203020204" pitchFamily="34" charset="0"/>
              </a:rPr>
              <a:t>6</a:t>
            </a:r>
            <a:endParaRPr lang="en-US" altLang="zh-CN" dirty="0">
              <a:solidFill>
                <a:schemeClr val="accent1">
                  <a:lumMod val="50000"/>
                </a:schemeClr>
              </a:solidFill>
              <a:latin typeface="Huawei Sans" panose="020C0503030203020204" pitchFamily="34" charset="0"/>
            </a:endParaRPr>
          </a:p>
        </p:txBody>
      </p:sp>
      <p:sp>
        <p:nvSpPr>
          <p:cNvPr id="22" name="椭圆 21"/>
          <p:cNvSpPr/>
          <p:nvPr/>
        </p:nvSpPr>
        <p:spPr>
          <a:xfrm>
            <a:off x="3451817" y="3355141"/>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7</a:t>
            </a:r>
            <a:endParaRPr lang="en-US" altLang="zh-CN" dirty="0">
              <a:solidFill>
                <a:schemeClr val="tx1"/>
              </a:solidFill>
              <a:latin typeface="Huawei Sans" panose="020C0503030203020204" pitchFamily="34" charset="0"/>
            </a:endParaRPr>
          </a:p>
        </p:txBody>
      </p:sp>
      <p:sp>
        <p:nvSpPr>
          <p:cNvPr id="23" name="椭圆 22"/>
          <p:cNvSpPr/>
          <p:nvPr/>
        </p:nvSpPr>
        <p:spPr>
          <a:xfrm>
            <a:off x="2935128" y="3184552"/>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accent1">
                    <a:lumMod val="50000"/>
                  </a:schemeClr>
                </a:solidFill>
                <a:latin typeface="Huawei Sans" panose="020C0503030203020204" pitchFamily="34" charset="0"/>
              </a:rPr>
              <a:t>8</a:t>
            </a:r>
            <a:endParaRPr lang="en-US" altLang="zh-CN" dirty="0">
              <a:solidFill>
                <a:schemeClr val="accent1">
                  <a:lumMod val="50000"/>
                </a:schemeClr>
              </a:solidFill>
              <a:latin typeface="Huawei Sans" panose="020C0503030203020204" pitchFamily="34" charset="0"/>
            </a:endParaRPr>
          </a:p>
        </p:txBody>
      </p:sp>
      <p:sp>
        <p:nvSpPr>
          <p:cNvPr id="24" name="椭圆 23"/>
          <p:cNvSpPr/>
          <p:nvPr/>
        </p:nvSpPr>
        <p:spPr>
          <a:xfrm>
            <a:off x="2587917" y="3675774"/>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9</a:t>
            </a:r>
            <a:endParaRPr lang="en-US" altLang="zh-CN" dirty="0">
              <a:latin typeface="Huawei Sans" panose="020C0503030203020204" pitchFamily="34" charset="0"/>
            </a:endParaRPr>
          </a:p>
        </p:txBody>
      </p:sp>
      <p:sp>
        <p:nvSpPr>
          <p:cNvPr id="25" name="椭圆 24"/>
          <p:cNvSpPr/>
          <p:nvPr/>
        </p:nvSpPr>
        <p:spPr>
          <a:xfrm>
            <a:off x="8876243" y="3394663"/>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1</a:t>
            </a:r>
            <a:endParaRPr lang="en-US" altLang="zh-CN" dirty="0">
              <a:solidFill>
                <a:schemeClr val="tx1"/>
              </a:solidFill>
              <a:latin typeface="Huawei Sans" panose="020C0503030203020204" pitchFamily="34" charset="0"/>
            </a:endParaRPr>
          </a:p>
        </p:txBody>
      </p:sp>
      <p:sp>
        <p:nvSpPr>
          <p:cNvPr id="26" name="椭圆 25"/>
          <p:cNvSpPr/>
          <p:nvPr/>
        </p:nvSpPr>
        <p:spPr>
          <a:xfrm>
            <a:off x="8876248" y="4240291"/>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accent1">
                    <a:lumMod val="50000"/>
                  </a:schemeClr>
                </a:solidFill>
                <a:latin typeface="Huawei Sans" panose="020C0503030203020204" pitchFamily="34" charset="0"/>
              </a:rPr>
              <a:t>2</a:t>
            </a:r>
            <a:endParaRPr lang="en-US" altLang="zh-CN" dirty="0">
              <a:solidFill>
                <a:schemeClr val="accent1">
                  <a:lumMod val="50000"/>
                </a:schemeClr>
              </a:solidFill>
              <a:latin typeface="Huawei Sans" panose="020C0503030203020204" pitchFamily="34" charset="0"/>
            </a:endParaRPr>
          </a:p>
        </p:txBody>
      </p:sp>
      <p:sp>
        <p:nvSpPr>
          <p:cNvPr id="27" name="椭圆 26"/>
          <p:cNvSpPr/>
          <p:nvPr/>
        </p:nvSpPr>
        <p:spPr>
          <a:xfrm>
            <a:off x="8876248" y="5074457"/>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3</a:t>
            </a:r>
            <a:endParaRPr lang="en-US" altLang="zh-CN" dirty="0">
              <a:latin typeface="Huawei Sans" panose="020C0503030203020204" pitchFamily="34" charset="0"/>
            </a:endParaRPr>
          </a:p>
        </p:txBody>
      </p:sp>
      <p:sp>
        <p:nvSpPr>
          <p:cNvPr id="28" name="椭圆 27"/>
          <p:cNvSpPr/>
          <p:nvPr/>
        </p:nvSpPr>
        <p:spPr>
          <a:xfrm>
            <a:off x="8876242" y="3114146"/>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4</a:t>
            </a:r>
            <a:endParaRPr lang="en-US" altLang="zh-CN" dirty="0">
              <a:solidFill>
                <a:schemeClr val="tx1"/>
              </a:solidFill>
              <a:latin typeface="Huawei Sans" panose="020C0503030203020204" pitchFamily="34" charset="0"/>
            </a:endParaRPr>
          </a:p>
        </p:txBody>
      </p:sp>
      <p:sp>
        <p:nvSpPr>
          <p:cNvPr id="29" name="椭圆 28"/>
          <p:cNvSpPr/>
          <p:nvPr/>
        </p:nvSpPr>
        <p:spPr>
          <a:xfrm>
            <a:off x="8876246" y="4801325"/>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5</a:t>
            </a:r>
            <a:endParaRPr lang="en-US" altLang="zh-CN" dirty="0">
              <a:latin typeface="Huawei Sans" panose="020C0503030203020204" pitchFamily="34" charset="0"/>
            </a:endParaRPr>
          </a:p>
        </p:txBody>
      </p:sp>
      <p:sp>
        <p:nvSpPr>
          <p:cNvPr id="30" name="椭圆 29"/>
          <p:cNvSpPr/>
          <p:nvPr/>
        </p:nvSpPr>
        <p:spPr>
          <a:xfrm>
            <a:off x="8879428" y="3960781"/>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accent1">
                    <a:lumMod val="50000"/>
                  </a:schemeClr>
                </a:solidFill>
                <a:latin typeface="Huawei Sans" panose="020C0503030203020204" pitchFamily="34" charset="0"/>
              </a:rPr>
              <a:t>6</a:t>
            </a:r>
            <a:endParaRPr lang="en-US" altLang="zh-CN" dirty="0">
              <a:solidFill>
                <a:schemeClr val="accent1">
                  <a:lumMod val="50000"/>
                </a:schemeClr>
              </a:solidFill>
              <a:latin typeface="Huawei Sans" panose="020C0503030203020204" pitchFamily="34" charset="0"/>
            </a:endParaRPr>
          </a:p>
        </p:txBody>
      </p:sp>
      <p:sp>
        <p:nvSpPr>
          <p:cNvPr id="31" name="椭圆 30"/>
          <p:cNvSpPr/>
          <p:nvPr/>
        </p:nvSpPr>
        <p:spPr>
          <a:xfrm>
            <a:off x="8874437" y="2852823"/>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7</a:t>
            </a:r>
            <a:endParaRPr lang="en-US" altLang="zh-CN" dirty="0">
              <a:solidFill>
                <a:schemeClr val="tx1"/>
              </a:solidFill>
              <a:latin typeface="Huawei Sans" panose="020C0503030203020204" pitchFamily="34" charset="0"/>
            </a:endParaRPr>
          </a:p>
        </p:txBody>
      </p:sp>
      <p:sp>
        <p:nvSpPr>
          <p:cNvPr id="32" name="椭圆 31"/>
          <p:cNvSpPr/>
          <p:nvPr/>
        </p:nvSpPr>
        <p:spPr>
          <a:xfrm>
            <a:off x="8879428" y="3687649"/>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accent1">
                    <a:lumMod val="50000"/>
                  </a:schemeClr>
                </a:solidFill>
                <a:latin typeface="Huawei Sans" panose="020C0503030203020204" pitchFamily="34" charset="0"/>
              </a:rPr>
              <a:t>8</a:t>
            </a:r>
            <a:endParaRPr lang="en-US" altLang="zh-CN" dirty="0">
              <a:solidFill>
                <a:schemeClr val="accent1">
                  <a:lumMod val="50000"/>
                </a:schemeClr>
              </a:solidFill>
              <a:latin typeface="Huawei Sans" panose="020C0503030203020204" pitchFamily="34" charset="0"/>
            </a:endParaRPr>
          </a:p>
        </p:txBody>
      </p:sp>
      <p:sp>
        <p:nvSpPr>
          <p:cNvPr id="33" name="椭圆 32"/>
          <p:cNvSpPr/>
          <p:nvPr/>
        </p:nvSpPr>
        <p:spPr>
          <a:xfrm>
            <a:off x="8876244" y="4532205"/>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9</a:t>
            </a:r>
            <a:endParaRPr lang="en-US" altLang="zh-CN" dirty="0">
              <a:latin typeface="Huawei Sans" panose="020C0503030203020204" pitchFamily="34" charset="0"/>
            </a:endParaRPr>
          </a:p>
        </p:txBody>
      </p:sp>
      <p:sp>
        <p:nvSpPr>
          <p:cNvPr id="34" name="圆角矩形 33"/>
          <p:cNvSpPr/>
          <p:nvPr/>
        </p:nvSpPr>
        <p:spPr>
          <a:xfrm>
            <a:off x="8395408" y="1601480"/>
            <a:ext cx="1140031" cy="843148"/>
          </a:xfrm>
          <a:prstGeom prst="roundRect">
            <a:avLst/>
          </a:prstGeom>
          <a:solidFill>
            <a:schemeClr val="accent1">
              <a:lumMod val="60000"/>
              <a:lumOff val="4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en-US" dirty="0" smtClean="0">
                <a:solidFill>
                  <a:schemeClr val="accent1">
                    <a:lumMod val="50000"/>
                  </a:schemeClr>
                </a:solidFill>
                <a:latin typeface="Huawei Sans" panose="020C0503030203020204" pitchFamily="34" charset="0"/>
              </a:rPr>
              <a:t>App 2</a:t>
            </a:r>
            <a:endParaRPr lang="en-US" altLang="zh-CN" dirty="0">
              <a:solidFill>
                <a:schemeClr val="accent1">
                  <a:lumMod val="50000"/>
                </a:schemeClr>
              </a:solidFill>
              <a:latin typeface="Huawei Sans" panose="020C0503030203020204" pitchFamily="34" charset="0"/>
            </a:endParaRPr>
          </a:p>
        </p:txBody>
      </p:sp>
      <p:sp>
        <p:nvSpPr>
          <p:cNvPr id="35" name="圆角矩形 34"/>
          <p:cNvSpPr/>
          <p:nvPr/>
        </p:nvSpPr>
        <p:spPr>
          <a:xfrm>
            <a:off x="6707133" y="1601480"/>
            <a:ext cx="1140031" cy="843148"/>
          </a:xfrm>
          <a:prstGeom prst="roundRect">
            <a:avLst/>
          </a:prstGeom>
          <a:solidFill>
            <a:schemeClr val="accent1">
              <a:lumMod val="5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en-US" dirty="0" smtClean="0">
                <a:solidFill>
                  <a:schemeClr val="bg1"/>
                </a:solidFill>
                <a:latin typeface="Huawei Sans" panose="020C0503030203020204" pitchFamily="34" charset="0"/>
              </a:rPr>
              <a:t>App 1</a:t>
            </a:r>
            <a:endParaRPr lang="en-US" altLang="zh-CN" dirty="0">
              <a:solidFill>
                <a:schemeClr val="bg1"/>
              </a:solidFill>
              <a:latin typeface="Huawei Sans" panose="020C0503030203020204" pitchFamily="34" charset="0"/>
            </a:endParaRPr>
          </a:p>
        </p:txBody>
      </p:sp>
      <p:sp>
        <p:nvSpPr>
          <p:cNvPr id="36" name="圆角矩形 35"/>
          <p:cNvSpPr/>
          <p:nvPr/>
        </p:nvSpPr>
        <p:spPr>
          <a:xfrm>
            <a:off x="10061464" y="1601480"/>
            <a:ext cx="1140031" cy="843148"/>
          </a:xfrm>
          <a:prstGeom prst="roundRect">
            <a:avLst/>
          </a:prstGeom>
          <a:solidFill>
            <a:schemeClr val="accent1">
              <a:lumMod val="20000"/>
              <a:lumOff val="8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en-US" smtClean="0">
                <a:latin typeface="Huawei Sans" panose="020C0503030203020204" pitchFamily="34" charset="0"/>
              </a:rPr>
              <a:t>App 3</a:t>
            </a:r>
            <a:endParaRPr lang="en-US" altLang="zh-CN" dirty="0">
              <a:latin typeface="Huawei Sans" panose="020C0503030203020204" pitchFamily="34" charset="0"/>
            </a:endParaRPr>
          </a:p>
        </p:txBody>
      </p:sp>
      <p:sp>
        <p:nvSpPr>
          <p:cNvPr id="37" name="文本框 36"/>
          <p:cNvSpPr txBox="1"/>
          <p:nvPr/>
        </p:nvSpPr>
        <p:spPr>
          <a:xfrm>
            <a:off x="1140765" y="1221637"/>
            <a:ext cx="812048" cy="369332"/>
          </a:xfrm>
          <a:prstGeom prst="rect">
            <a:avLst/>
          </a:prstGeom>
          <a:noFill/>
        </p:spPr>
        <p:txBody>
          <a:bodyPr wrap="square" rtlCol="0">
            <a:noAutofit/>
          </a:bodyPr>
          <a:lstStyle/>
          <a:p>
            <a:pPr fontAlgn="ctr"/>
            <a:r>
              <a:rPr lang="en-US" dirty="0" smtClean="0">
                <a:latin typeface="Huawei Sans" panose="020C0503030203020204" pitchFamily="34" charset="0"/>
              </a:rPr>
              <a:t>High</a:t>
            </a:r>
            <a:endParaRPr lang="en-US" altLang="zh-CN" dirty="0">
              <a:latin typeface="Huawei Sans" panose="020C0503030203020204" pitchFamily="34" charset="0"/>
            </a:endParaRPr>
          </a:p>
        </p:txBody>
      </p:sp>
      <p:sp>
        <p:nvSpPr>
          <p:cNvPr id="38" name="文本框 37"/>
          <p:cNvSpPr txBox="1"/>
          <p:nvPr/>
        </p:nvSpPr>
        <p:spPr>
          <a:xfrm>
            <a:off x="2726615" y="1221637"/>
            <a:ext cx="1057193" cy="369332"/>
          </a:xfrm>
          <a:prstGeom prst="rect">
            <a:avLst/>
          </a:prstGeom>
          <a:noFill/>
        </p:spPr>
        <p:txBody>
          <a:bodyPr wrap="square" rtlCol="0">
            <a:noAutofit/>
          </a:bodyPr>
          <a:lstStyle/>
          <a:p>
            <a:pPr fontAlgn="ctr"/>
            <a:r>
              <a:rPr lang="en-US" dirty="0" smtClean="0">
                <a:latin typeface="Huawei Sans" panose="020C0503030203020204" pitchFamily="34" charset="0"/>
              </a:rPr>
              <a:t>Middle</a:t>
            </a:r>
            <a:endParaRPr lang="en-US" altLang="zh-CN" dirty="0">
              <a:latin typeface="Huawei Sans" panose="020C0503030203020204" pitchFamily="34" charset="0"/>
            </a:endParaRPr>
          </a:p>
        </p:txBody>
      </p:sp>
      <p:sp>
        <p:nvSpPr>
          <p:cNvPr id="39" name="文本框 38"/>
          <p:cNvSpPr txBox="1"/>
          <p:nvPr/>
        </p:nvSpPr>
        <p:spPr>
          <a:xfrm>
            <a:off x="4540821" y="1231866"/>
            <a:ext cx="867493" cy="369332"/>
          </a:xfrm>
          <a:prstGeom prst="rect">
            <a:avLst/>
          </a:prstGeom>
          <a:noFill/>
        </p:spPr>
        <p:txBody>
          <a:bodyPr wrap="square" rtlCol="0">
            <a:noAutofit/>
          </a:bodyPr>
          <a:lstStyle/>
          <a:p>
            <a:pPr fontAlgn="ctr"/>
            <a:r>
              <a:rPr lang="en-US" dirty="0" smtClean="0">
                <a:latin typeface="Huawei Sans" panose="020C0503030203020204" pitchFamily="34" charset="0"/>
              </a:rPr>
              <a:t>Low</a:t>
            </a:r>
            <a:endParaRPr lang="en-US" altLang="zh-CN" dirty="0">
              <a:latin typeface="Huawei Sans" panose="020C0503030203020204" pitchFamily="34" charset="0"/>
            </a:endParaRPr>
          </a:p>
        </p:txBody>
      </p:sp>
      <p:sp>
        <p:nvSpPr>
          <p:cNvPr id="40" name="文本框 39"/>
          <p:cNvSpPr txBox="1"/>
          <p:nvPr/>
        </p:nvSpPr>
        <p:spPr>
          <a:xfrm>
            <a:off x="6963749" y="1231866"/>
            <a:ext cx="848500" cy="369332"/>
          </a:xfrm>
          <a:prstGeom prst="rect">
            <a:avLst/>
          </a:prstGeom>
          <a:noFill/>
        </p:spPr>
        <p:txBody>
          <a:bodyPr wrap="square" rtlCol="0">
            <a:noAutofit/>
          </a:bodyPr>
          <a:lstStyle/>
          <a:p>
            <a:pPr fontAlgn="ctr"/>
            <a:r>
              <a:rPr lang="en-US" dirty="0" smtClean="0">
                <a:latin typeface="Huawei Sans" panose="020C0503030203020204" pitchFamily="34" charset="0"/>
              </a:rPr>
              <a:t>High</a:t>
            </a:r>
            <a:endParaRPr lang="en-US" altLang="zh-CN" dirty="0">
              <a:latin typeface="Huawei Sans" panose="020C0503030203020204" pitchFamily="34" charset="0"/>
            </a:endParaRPr>
          </a:p>
        </p:txBody>
      </p:sp>
      <p:sp>
        <p:nvSpPr>
          <p:cNvPr id="41" name="文本框 40"/>
          <p:cNvSpPr txBox="1"/>
          <p:nvPr/>
        </p:nvSpPr>
        <p:spPr>
          <a:xfrm>
            <a:off x="8547542" y="1231866"/>
            <a:ext cx="1106675" cy="369332"/>
          </a:xfrm>
          <a:prstGeom prst="rect">
            <a:avLst/>
          </a:prstGeom>
          <a:noFill/>
        </p:spPr>
        <p:txBody>
          <a:bodyPr wrap="square" rtlCol="0">
            <a:noAutofit/>
          </a:bodyPr>
          <a:lstStyle/>
          <a:p>
            <a:pPr fontAlgn="ctr"/>
            <a:r>
              <a:rPr lang="en-US" dirty="0" smtClean="0">
                <a:latin typeface="Huawei Sans" panose="020C0503030203020204" pitchFamily="34" charset="0"/>
              </a:rPr>
              <a:t>Middle</a:t>
            </a:r>
            <a:endParaRPr lang="en-US" altLang="zh-CN" dirty="0">
              <a:latin typeface="Huawei Sans" panose="020C0503030203020204" pitchFamily="34" charset="0"/>
            </a:endParaRPr>
          </a:p>
        </p:txBody>
      </p:sp>
      <p:sp>
        <p:nvSpPr>
          <p:cNvPr id="42" name="文本框 41"/>
          <p:cNvSpPr txBox="1"/>
          <p:nvPr/>
        </p:nvSpPr>
        <p:spPr>
          <a:xfrm>
            <a:off x="10363806" y="1242095"/>
            <a:ext cx="704848" cy="369332"/>
          </a:xfrm>
          <a:prstGeom prst="rect">
            <a:avLst/>
          </a:prstGeom>
          <a:noFill/>
        </p:spPr>
        <p:txBody>
          <a:bodyPr wrap="square" rtlCol="0">
            <a:noAutofit/>
          </a:bodyPr>
          <a:lstStyle/>
          <a:p>
            <a:pPr fontAlgn="ctr"/>
            <a:r>
              <a:rPr lang="en-US" dirty="0" smtClean="0">
                <a:latin typeface="Huawei Sans" panose="020C0503030203020204" pitchFamily="34" charset="0"/>
              </a:rPr>
              <a:t>Low</a:t>
            </a:r>
            <a:endParaRPr lang="en-US" altLang="zh-CN" dirty="0">
              <a:latin typeface="Huawei Sans" panose="020C0503030203020204" pitchFamily="34" charset="0"/>
            </a:endParaRPr>
          </a:p>
        </p:txBody>
      </p:sp>
      <p:sp>
        <p:nvSpPr>
          <p:cNvPr id="43" name="文本框 42"/>
          <p:cNvSpPr txBox="1"/>
          <p:nvPr/>
        </p:nvSpPr>
        <p:spPr>
          <a:xfrm>
            <a:off x="2132540" y="5635572"/>
            <a:ext cx="2178802" cy="369332"/>
          </a:xfrm>
          <a:prstGeom prst="rect">
            <a:avLst/>
          </a:prstGeom>
          <a:noFill/>
        </p:spPr>
        <p:txBody>
          <a:bodyPr wrap="square" rtlCol="0">
            <a:noAutofit/>
          </a:bodyPr>
          <a:lstStyle/>
          <a:p>
            <a:pPr fontAlgn="ctr"/>
            <a:r>
              <a:rPr lang="en-US" dirty="0" smtClean="0">
                <a:latin typeface="Huawei Sans" panose="020C0503030203020204" pitchFamily="34" charset="0"/>
              </a:rPr>
              <a:t>Traditional storage</a:t>
            </a:r>
            <a:endParaRPr lang="en-US" altLang="zh-CN" dirty="0">
              <a:latin typeface="Huawei Sans" panose="020C0503030203020204" pitchFamily="34" charset="0"/>
            </a:endParaRPr>
          </a:p>
        </p:txBody>
      </p:sp>
      <p:sp>
        <p:nvSpPr>
          <p:cNvPr id="44" name="文本框 43"/>
          <p:cNvSpPr txBox="1"/>
          <p:nvPr/>
        </p:nvSpPr>
        <p:spPr>
          <a:xfrm>
            <a:off x="7837512" y="5635572"/>
            <a:ext cx="3142168" cy="369332"/>
          </a:xfrm>
          <a:prstGeom prst="rect">
            <a:avLst/>
          </a:prstGeom>
          <a:noFill/>
        </p:spPr>
        <p:txBody>
          <a:bodyPr wrap="square" rtlCol="0">
            <a:noAutofit/>
          </a:bodyPr>
          <a:lstStyle/>
          <a:p>
            <a:pPr fontAlgn="ctr"/>
            <a:r>
              <a:rPr lang="en-US" dirty="0" smtClean="0">
                <a:latin typeface="Huawei Sans" panose="020C0503030203020204" pitchFamily="34" charset="0"/>
              </a:rPr>
              <a:t>I/O priority scheduling</a:t>
            </a:r>
            <a:endParaRPr lang="en-US" altLang="zh-CN" dirty="0">
              <a:latin typeface="Huawei Sans" panose="020C0503030203020204" pitchFamily="34" charset="0"/>
            </a:endParaRPr>
          </a:p>
        </p:txBody>
      </p:sp>
    </p:spTree>
    <p:extLst>
      <p:ext uri="{BB962C8B-B14F-4D97-AF65-F5344CB8AC3E}">
        <p14:creationId xmlns:p14="http://schemas.microsoft.com/office/powerpoint/2010/main" val="1718772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I/O Traffic Control</a:t>
            </a:r>
            <a:endParaRPr lang="en-US" dirty="0">
              <a:latin typeface="Huawei Sans" panose="020C0503030203020204" pitchFamily="34" charset="0"/>
            </a:endParaRPr>
          </a:p>
        </p:txBody>
      </p:sp>
      <p:sp>
        <p:nvSpPr>
          <p:cNvPr id="6" name="Freeform 32"/>
          <p:cNvSpPr>
            <a:spLocks noEditPoints="1"/>
          </p:cNvSpPr>
          <p:nvPr/>
        </p:nvSpPr>
        <p:spPr bwMode="auto">
          <a:xfrm>
            <a:off x="6001272" y="1340543"/>
            <a:ext cx="630518" cy="1192322"/>
          </a:xfrm>
          <a:custGeom>
            <a:avLst/>
            <a:gdLst/>
            <a:ahLst/>
            <a:cxnLst>
              <a:cxn ang="0">
                <a:pos x="229" y="2"/>
              </a:cxn>
              <a:cxn ang="0">
                <a:pos x="234" y="10"/>
              </a:cxn>
              <a:cxn ang="0">
                <a:pos x="233" y="520"/>
              </a:cxn>
              <a:cxn ang="0">
                <a:pos x="226" y="526"/>
              </a:cxn>
              <a:cxn ang="0">
                <a:pos x="9" y="526"/>
              </a:cxn>
              <a:cxn ang="0">
                <a:pos x="2" y="520"/>
              </a:cxn>
              <a:cxn ang="0">
                <a:pos x="0" y="10"/>
              </a:cxn>
              <a:cxn ang="0">
                <a:pos x="6" y="2"/>
              </a:cxn>
              <a:cxn ang="0">
                <a:pos x="48" y="51"/>
              </a:cxn>
              <a:cxn ang="0">
                <a:pos x="195" y="54"/>
              </a:cxn>
              <a:cxn ang="0">
                <a:pos x="200" y="61"/>
              </a:cxn>
              <a:cxn ang="0">
                <a:pos x="197" y="101"/>
              </a:cxn>
              <a:cxn ang="0">
                <a:pos x="191" y="106"/>
              </a:cxn>
              <a:cxn ang="0">
                <a:pos x="43" y="106"/>
              </a:cxn>
              <a:cxn ang="0">
                <a:pos x="37" y="100"/>
              </a:cxn>
              <a:cxn ang="0">
                <a:pos x="36" y="59"/>
              </a:cxn>
              <a:cxn ang="0">
                <a:pos x="41" y="53"/>
              </a:cxn>
              <a:cxn ang="0">
                <a:pos x="187" y="122"/>
              </a:cxn>
              <a:cxn ang="0">
                <a:pos x="195" y="125"/>
              </a:cxn>
              <a:cxn ang="0">
                <a:pos x="200" y="132"/>
              </a:cxn>
              <a:cxn ang="0">
                <a:pos x="197" y="173"/>
              </a:cxn>
              <a:cxn ang="0">
                <a:pos x="190" y="178"/>
              </a:cxn>
              <a:cxn ang="0">
                <a:pos x="43" y="177"/>
              </a:cxn>
              <a:cxn ang="0">
                <a:pos x="36" y="171"/>
              </a:cxn>
              <a:cxn ang="0">
                <a:pos x="36" y="130"/>
              </a:cxn>
              <a:cxn ang="0">
                <a:pos x="42" y="124"/>
              </a:cxn>
              <a:cxn ang="0">
                <a:pos x="188" y="194"/>
              </a:cxn>
              <a:cxn ang="0">
                <a:pos x="196" y="197"/>
              </a:cxn>
              <a:cxn ang="0">
                <a:pos x="200" y="204"/>
              </a:cxn>
              <a:cxn ang="0">
                <a:pos x="197" y="245"/>
              </a:cxn>
              <a:cxn ang="0">
                <a:pos x="190" y="249"/>
              </a:cxn>
              <a:cxn ang="0">
                <a:pos x="42" y="248"/>
              </a:cxn>
              <a:cxn ang="0">
                <a:pos x="36" y="242"/>
              </a:cxn>
              <a:cxn ang="0">
                <a:pos x="36" y="201"/>
              </a:cxn>
              <a:cxn ang="0">
                <a:pos x="42" y="195"/>
              </a:cxn>
              <a:cxn ang="0">
                <a:pos x="188" y="265"/>
              </a:cxn>
              <a:cxn ang="0">
                <a:pos x="196" y="269"/>
              </a:cxn>
              <a:cxn ang="0">
                <a:pos x="200" y="277"/>
              </a:cxn>
              <a:cxn ang="0">
                <a:pos x="196" y="317"/>
              </a:cxn>
              <a:cxn ang="0">
                <a:pos x="189" y="321"/>
              </a:cxn>
              <a:cxn ang="0">
                <a:pos x="42" y="319"/>
              </a:cxn>
              <a:cxn ang="0">
                <a:pos x="36" y="313"/>
              </a:cxn>
              <a:cxn ang="0">
                <a:pos x="36" y="272"/>
              </a:cxn>
              <a:cxn ang="0">
                <a:pos x="43" y="266"/>
              </a:cxn>
              <a:cxn ang="0">
                <a:pos x="121" y="455"/>
              </a:cxn>
              <a:cxn ang="0">
                <a:pos x="131" y="461"/>
              </a:cxn>
              <a:cxn ang="0">
                <a:pos x="133" y="473"/>
              </a:cxn>
              <a:cxn ang="0">
                <a:pos x="129" y="482"/>
              </a:cxn>
              <a:cxn ang="0">
                <a:pos x="118" y="486"/>
              </a:cxn>
              <a:cxn ang="0">
                <a:pos x="107" y="482"/>
              </a:cxn>
              <a:cxn ang="0">
                <a:pos x="102" y="473"/>
              </a:cxn>
              <a:cxn ang="0">
                <a:pos x="105" y="461"/>
              </a:cxn>
              <a:cxn ang="0">
                <a:pos x="115" y="455"/>
              </a:cxn>
              <a:cxn ang="0">
                <a:pos x="197" y="404"/>
              </a:cxn>
              <a:cxn ang="0">
                <a:pos x="197" y="413"/>
              </a:cxn>
              <a:cxn ang="0">
                <a:pos x="39" y="414"/>
              </a:cxn>
              <a:cxn ang="0">
                <a:pos x="36" y="406"/>
              </a:cxn>
              <a:cxn ang="0">
                <a:pos x="41" y="403"/>
              </a:cxn>
              <a:cxn ang="0">
                <a:pos x="198" y="388"/>
              </a:cxn>
              <a:cxn ang="0">
                <a:pos x="196" y="396"/>
              </a:cxn>
              <a:cxn ang="0">
                <a:pos x="37" y="395"/>
              </a:cxn>
              <a:cxn ang="0">
                <a:pos x="37" y="387"/>
              </a:cxn>
            </a:cxnLst>
            <a:rect l="0" t="0" r="r" b="b"/>
            <a:pathLst>
              <a:path w="234" h="527">
                <a:moveTo>
                  <a:pt x="13" y="0"/>
                </a:moveTo>
                <a:lnTo>
                  <a:pt x="222" y="0"/>
                </a:lnTo>
                <a:lnTo>
                  <a:pt x="223" y="0"/>
                </a:lnTo>
                <a:lnTo>
                  <a:pt x="223" y="0"/>
                </a:lnTo>
                <a:lnTo>
                  <a:pt x="224" y="0"/>
                </a:lnTo>
                <a:lnTo>
                  <a:pt x="224" y="0"/>
                </a:lnTo>
                <a:lnTo>
                  <a:pt x="225" y="0"/>
                </a:lnTo>
                <a:lnTo>
                  <a:pt x="226" y="1"/>
                </a:lnTo>
                <a:lnTo>
                  <a:pt x="226" y="1"/>
                </a:lnTo>
                <a:lnTo>
                  <a:pt x="227" y="1"/>
                </a:lnTo>
                <a:lnTo>
                  <a:pt x="227" y="1"/>
                </a:lnTo>
                <a:lnTo>
                  <a:pt x="228" y="1"/>
                </a:lnTo>
                <a:lnTo>
                  <a:pt x="228" y="2"/>
                </a:lnTo>
                <a:lnTo>
                  <a:pt x="229" y="2"/>
                </a:lnTo>
                <a:lnTo>
                  <a:pt x="229" y="2"/>
                </a:lnTo>
                <a:lnTo>
                  <a:pt x="230" y="3"/>
                </a:lnTo>
                <a:lnTo>
                  <a:pt x="230" y="3"/>
                </a:lnTo>
                <a:lnTo>
                  <a:pt x="231" y="4"/>
                </a:lnTo>
                <a:lnTo>
                  <a:pt x="231" y="4"/>
                </a:lnTo>
                <a:lnTo>
                  <a:pt x="231" y="4"/>
                </a:lnTo>
                <a:lnTo>
                  <a:pt x="232" y="5"/>
                </a:lnTo>
                <a:lnTo>
                  <a:pt x="232" y="5"/>
                </a:lnTo>
                <a:lnTo>
                  <a:pt x="232" y="6"/>
                </a:lnTo>
                <a:lnTo>
                  <a:pt x="233" y="6"/>
                </a:lnTo>
                <a:lnTo>
                  <a:pt x="233" y="7"/>
                </a:lnTo>
                <a:lnTo>
                  <a:pt x="233" y="7"/>
                </a:lnTo>
                <a:lnTo>
                  <a:pt x="233" y="8"/>
                </a:lnTo>
                <a:lnTo>
                  <a:pt x="233" y="8"/>
                </a:lnTo>
                <a:lnTo>
                  <a:pt x="234" y="9"/>
                </a:lnTo>
                <a:lnTo>
                  <a:pt x="234" y="10"/>
                </a:lnTo>
                <a:lnTo>
                  <a:pt x="234" y="10"/>
                </a:lnTo>
                <a:lnTo>
                  <a:pt x="234" y="12"/>
                </a:lnTo>
                <a:lnTo>
                  <a:pt x="234" y="12"/>
                </a:lnTo>
                <a:lnTo>
                  <a:pt x="234" y="13"/>
                </a:lnTo>
                <a:lnTo>
                  <a:pt x="234" y="514"/>
                </a:lnTo>
                <a:lnTo>
                  <a:pt x="234" y="515"/>
                </a:lnTo>
                <a:lnTo>
                  <a:pt x="234" y="515"/>
                </a:lnTo>
                <a:lnTo>
                  <a:pt x="234" y="516"/>
                </a:lnTo>
                <a:lnTo>
                  <a:pt x="234" y="516"/>
                </a:lnTo>
                <a:lnTo>
                  <a:pt x="234" y="517"/>
                </a:lnTo>
                <a:lnTo>
                  <a:pt x="233" y="517"/>
                </a:lnTo>
                <a:lnTo>
                  <a:pt x="233" y="518"/>
                </a:lnTo>
                <a:lnTo>
                  <a:pt x="233" y="519"/>
                </a:lnTo>
                <a:lnTo>
                  <a:pt x="233" y="519"/>
                </a:lnTo>
                <a:lnTo>
                  <a:pt x="233" y="520"/>
                </a:lnTo>
                <a:lnTo>
                  <a:pt x="232" y="520"/>
                </a:lnTo>
                <a:lnTo>
                  <a:pt x="232" y="521"/>
                </a:lnTo>
                <a:lnTo>
                  <a:pt x="232" y="521"/>
                </a:lnTo>
                <a:lnTo>
                  <a:pt x="231" y="522"/>
                </a:lnTo>
                <a:lnTo>
                  <a:pt x="231" y="522"/>
                </a:lnTo>
                <a:lnTo>
                  <a:pt x="231" y="522"/>
                </a:lnTo>
                <a:lnTo>
                  <a:pt x="230" y="524"/>
                </a:lnTo>
                <a:lnTo>
                  <a:pt x="230" y="524"/>
                </a:lnTo>
                <a:lnTo>
                  <a:pt x="229" y="525"/>
                </a:lnTo>
                <a:lnTo>
                  <a:pt x="229" y="525"/>
                </a:lnTo>
                <a:lnTo>
                  <a:pt x="228" y="525"/>
                </a:lnTo>
                <a:lnTo>
                  <a:pt x="228" y="526"/>
                </a:lnTo>
                <a:lnTo>
                  <a:pt x="227" y="526"/>
                </a:lnTo>
                <a:lnTo>
                  <a:pt x="227" y="526"/>
                </a:lnTo>
                <a:lnTo>
                  <a:pt x="226" y="526"/>
                </a:lnTo>
                <a:lnTo>
                  <a:pt x="226" y="526"/>
                </a:lnTo>
                <a:lnTo>
                  <a:pt x="225" y="527"/>
                </a:lnTo>
                <a:lnTo>
                  <a:pt x="224" y="527"/>
                </a:lnTo>
                <a:lnTo>
                  <a:pt x="224" y="527"/>
                </a:lnTo>
                <a:lnTo>
                  <a:pt x="223" y="527"/>
                </a:lnTo>
                <a:lnTo>
                  <a:pt x="223" y="527"/>
                </a:lnTo>
                <a:lnTo>
                  <a:pt x="222" y="527"/>
                </a:lnTo>
                <a:lnTo>
                  <a:pt x="13" y="527"/>
                </a:lnTo>
                <a:lnTo>
                  <a:pt x="13" y="527"/>
                </a:lnTo>
                <a:lnTo>
                  <a:pt x="12" y="527"/>
                </a:lnTo>
                <a:lnTo>
                  <a:pt x="11" y="527"/>
                </a:lnTo>
                <a:lnTo>
                  <a:pt x="11" y="527"/>
                </a:lnTo>
                <a:lnTo>
                  <a:pt x="10" y="527"/>
                </a:lnTo>
                <a:lnTo>
                  <a:pt x="10" y="526"/>
                </a:lnTo>
                <a:lnTo>
                  <a:pt x="9" y="526"/>
                </a:lnTo>
                <a:lnTo>
                  <a:pt x="9" y="526"/>
                </a:lnTo>
                <a:lnTo>
                  <a:pt x="8" y="526"/>
                </a:lnTo>
                <a:lnTo>
                  <a:pt x="8" y="526"/>
                </a:lnTo>
                <a:lnTo>
                  <a:pt x="7" y="525"/>
                </a:lnTo>
                <a:lnTo>
                  <a:pt x="7" y="525"/>
                </a:lnTo>
                <a:lnTo>
                  <a:pt x="6" y="525"/>
                </a:lnTo>
                <a:lnTo>
                  <a:pt x="6" y="524"/>
                </a:lnTo>
                <a:lnTo>
                  <a:pt x="4" y="524"/>
                </a:lnTo>
                <a:lnTo>
                  <a:pt x="4" y="522"/>
                </a:lnTo>
                <a:lnTo>
                  <a:pt x="3" y="522"/>
                </a:lnTo>
                <a:lnTo>
                  <a:pt x="3" y="522"/>
                </a:lnTo>
                <a:lnTo>
                  <a:pt x="3" y="521"/>
                </a:lnTo>
                <a:lnTo>
                  <a:pt x="2" y="521"/>
                </a:lnTo>
                <a:lnTo>
                  <a:pt x="2" y="520"/>
                </a:lnTo>
                <a:lnTo>
                  <a:pt x="2" y="520"/>
                </a:lnTo>
                <a:lnTo>
                  <a:pt x="1" y="519"/>
                </a:lnTo>
                <a:lnTo>
                  <a:pt x="1" y="519"/>
                </a:lnTo>
                <a:lnTo>
                  <a:pt x="1" y="518"/>
                </a:lnTo>
                <a:lnTo>
                  <a:pt x="1" y="517"/>
                </a:lnTo>
                <a:lnTo>
                  <a:pt x="1" y="517"/>
                </a:lnTo>
                <a:lnTo>
                  <a:pt x="0" y="516"/>
                </a:lnTo>
                <a:lnTo>
                  <a:pt x="0" y="516"/>
                </a:lnTo>
                <a:lnTo>
                  <a:pt x="0" y="515"/>
                </a:lnTo>
                <a:lnTo>
                  <a:pt x="0" y="515"/>
                </a:lnTo>
                <a:lnTo>
                  <a:pt x="0" y="514"/>
                </a:lnTo>
                <a:lnTo>
                  <a:pt x="0" y="13"/>
                </a:lnTo>
                <a:lnTo>
                  <a:pt x="0" y="12"/>
                </a:lnTo>
                <a:lnTo>
                  <a:pt x="0" y="12"/>
                </a:lnTo>
                <a:lnTo>
                  <a:pt x="0" y="10"/>
                </a:lnTo>
                <a:lnTo>
                  <a:pt x="0" y="10"/>
                </a:lnTo>
                <a:lnTo>
                  <a:pt x="1" y="9"/>
                </a:lnTo>
                <a:lnTo>
                  <a:pt x="1" y="8"/>
                </a:lnTo>
                <a:lnTo>
                  <a:pt x="1" y="8"/>
                </a:lnTo>
                <a:lnTo>
                  <a:pt x="1" y="7"/>
                </a:lnTo>
                <a:lnTo>
                  <a:pt x="1" y="7"/>
                </a:lnTo>
                <a:lnTo>
                  <a:pt x="2" y="6"/>
                </a:lnTo>
                <a:lnTo>
                  <a:pt x="2" y="6"/>
                </a:lnTo>
                <a:lnTo>
                  <a:pt x="2" y="5"/>
                </a:lnTo>
                <a:lnTo>
                  <a:pt x="3" y="5"/>
                </a:lnTo>
                <a:lnTo>
                  <a:pt x="3" y="4"/>
                </a:lnTo>
                <a:lnTo>
                  <a:pt x="3" y="4"/>
                </a:lnTo>
                <a:lnTo>
                  <a:pt x="4" y="4"/>
                </a:lnTo>
                <a:lnTo>
                  <a:pt x="4" y="3"/>
                </a:lnTo>
                <a:lnTo>
                  <a:pt x="6" y="3"/>
                </a:lnTo>
                <a:lnTo>
                  <a:pt x="6" y="2"/>
                </a:lnTo>
                <a:lnTo>
                  <a:pt x="7" y="2"/>
                </a:lnTo>
                <a:lnTo>
                  <a:pt x="7" y="2"/>
                </a:lnTo>
                <a:lnTo>
                  <a:pt x="8" y="1"/>
                </a:lnTo>
                <a:lnTo>
                  <a:pt x="8" y="1"/>
                </a:lnTo>
                <a:lnTo>
                  <a:pt x="9" y="1"/>
                </a:lnTo>
                <a:lnTo>
                  <a:pt x="9" y="1"/>
                </a:lnTo>
                <a:lnTo>
                  <a:pt x="10" y="1"/>
                </a:lnTo>
                <a:lnTo>
                  <a:pt x="10" y="0"/>
                </a:lnTo>
                <a:lnTo>
                  <a:pt x="11" y="0"/>
                </a:lnTo>
                <a:lnTo>
                  <a:pt x="11" y="0"/>
                </a:lnTo>
                <a:lnTo>
                  <a:pt x="12" y="0"/>
                </a:lnTo>
                <a:lnTo>
                  <a:pt x="13" y="0"/>
                </a:lnTo>
                <a:lnTo>
                  <a:pt x="13" y="0"/>
                </a:lnTo>
                <a:lnTo>
                  <a:pt x="13" y="0"/>
                </a:lnTo>
                <a:close/>
                <a:moveTo>
                  <a:pt x="48" y="51"/>
                </a:moveTo>
                <a:lnTo>
                  <a:pt x="187" y="51"/>
                </a:lnTo>
                <a:lnTo>
                  <a:pt x="188" y="51"/>
                </a:lnTo>
                <a:lnTo>
                  <a:pt x="188" y="51"/>
                </a:lnTo>
                <a:lnTo>
                  <a:pt x="189" y="51"/>
                </a:lnTo>
                <a:lnTo>
                  <a:pt x="190" y="51"/>
                </a:lnTo>
                <a:lnTo>
                  <a:pt x="190" y="51"/>
                </a:lnTo>
                <a:lnTo>
                  <a:pt x="191" y="52"/>
                </a:lnTo>
                <a:lnTo>
                  <a:pt x="191" y="52"/>
                </a:lnTo>
                <a:lnTo>
                  <a:pt x="192" y="52"/>
                </a:lnTo>
                <a:lnTo>
                  <a:pt x="192" y="52"/>
                </a:lnTo>
                <a:lnTo>
                  <a:pt x="193" y="52"/>
                </a:lnTo>
                <a:lnTo>
                  <a:pt x="193" y="53"/>
                </a:lnTo>
                <a:lnTo>
                  <a:pt x="194" y="53"/>
                </a:lnTo>
                <a:lnTo>
                  <a:pt x="194" y="53"/>
                </a:lnTo>
                <a:lnTo>
                  <a:pt x="195" y="54"/>
                </a:lnTo>
                <a:lnTo>
                  <a:pt x="195" y="54"/>
                </a:lnTo>
                <a:lnTo>
                  <a:pt x="196" y="54"/>
                </a:lnTo>
                <a:lnTo>
                  <a:pt x="196" y="55"/>
                </a:lnTo>
                <a:lnTo>
                  <a:pt x="196" y="55"/>
                </a:lnTo>
                <a:lnTo>
                  <a:pt x="197" y="55"/>
                </a:lnTo>
                <a:lnTo>
                  <a:pt x="197" y="56"/>
                </a:lnTo>
                <a:lnTo>
                  <a:pt x="197" y="56"/>
                </a:lnTo>
                <a:lnTo>
                  <a:pt x="197" y="57"/>
                </a:lnTo>
                <a:lnTo>
                  <a:pt x="198" y="57"/>
                </a:lnTo>
                <a:lnTo>
                  <a:pt x="198" y="58"/>
                </a:lnTo>
                <a:lnTo>
                  <a:pt x="198" y="58"/>
                </a:lnTo>
                <a:lnTo>
                  <a:pt x="198" y="59"/>
                </a:lnTo>
                <a:lnTo>
                  <a:pt x="198" y="59"/>
                </a:lnTo>
                <a:lnTo>
                  <a:pt x="200" y="60"/>
                </a:lnTo>
                <a:lnTo>
                  <a:pt x="200" y="61"/>
                </a:lnTo>
                <a:lnTo>
                  <a:pt x="200" y="61"/>
                </a:lnTo>
                <a:lnTo>
                  <a:pt x="200" y="62"/>
                </a:lnTo>
                <a:lnTo>
                  <a:pt x="200" y="62"/>
                </a:lnTo>
                <a:lnTo>
                  <a:pt x="200" y="95"/>
                </a:lnTo>
                <a:lnTo>
                  <a:pt x="200" y="95"/>
                </a:lnTo>
                <a:lnTo>
                  <a:pt x="200" y="96"/>
                </a:lnTo>
                <a:lnTo>
                  <a:pt x="200" y="96"/>
                </a:lnTo>
                <a:lnTo>
                  <a:pt x="200" y="97"/>
                </a:lnTo>
                <a:lnTo>
                  <a:pt x="198" y="97"/>
                </a:lnTo>
                <a:lnTo>
                  <a:pt x="198" y="98"/>
                </a:lnTo>
                <a:lnTo>
                  <a:pt x="198" y="100"/>
                </a:lnTo>
                <a:lnTo>
                  <a:pt x="198" y="100"/>
                </a:lnTo>
                <a:lnTo>
                  <a:pt x="198" y="100"/>
                </a:lnTo>
                <a:lnTo>
                  <a:pt x="197" y="101"/>
                </a:lnTo>
                <a:lnTo>
                  <a:pt x="197" y="101"/>
                </a:lnTo>
                <a:lnTo>
                  <a:pt x="197" y="102"/>
                </a:lnTo>
                <a:lnTo>
                  <a:pt x="197" y="102"/>
                </a:lnTo>
                <a:lnTo>
                  <a:pt x="196" y="103"/>
                </a:lnTo>
                <a:lnTo>
                  <a:pt x="196" y="103"/>
                </a:lnTo>
                <a:lnTo>
                  <a:pt x="196" y="103"/>
                </a:lnTo>
                <a:lnTo>
                  <a:pt x="195" y="104"/>
                </a:lnTo>
                <a:lnTo>
                  <a:pt x="195" y="104"/>
                </a:lnTo>
                <a:lnTo>
                  <a:pt x="194" y="105"/>
                </a:lnTo>
                <a:lnTo>
                  <a:pt x="194" y="105"/>
                </a:lnTo>
                <a:lnTo>
                  <a:pt x="193" y="105"/>
                </a:lnTo>
                <a:lnTo>
                  <a:pt x="193" y="105"/>
                </a:lnTo>
                <a:lnTo>
                  <a:pt x="192" y="106"/>
                </a:lnTo>
                <a:lnTo>
                  <a:pt x="192" y="106"/>
                </a:lnTo>
                <a:lnTo>
                  <a:pt x="191" y="106"/>
                </a:lnTo>
                <a:lnTo>
                  <a:pt x="191" y="106"/>
                </a:lnTo>
                <a:lnTo>
                  <a:pt x="190" y="106"/>
                </a:lnTo>
                <a:lnTo>
                  <a:pt x="190" y="107"/>
                </a:lnTo>
                <a:lnTo>
                  <a:pt x="189" y="107"/>
                </a:lnTo>
                <a:lnTo>
                  <a:pt x="188" y="107"/>
                </a:lnTo>
                <a:lnTo>
                  <a:pt x="188" y="107"/>
                </a:lnTo>
                <a:lnTo>
                  <a:pt x="187" y="107"/>
                </a:lnTo>
                <a:lnTo>
                  <a:pt x="48" y="107"/>
                </a:lnTo>
                <a:lnTo>
                  <a:pt x="47" y="107"/>
                </a:lnTo>
                <a:lnTo>
                  <a:pt x="47" y="107"/>
                </a:lnTo>
                <a:lnTo>
                  <a:pt x="46" y="107"/>
                </a:lnTo>
                <a:lnTo>
                  <a:pt x="46" y="107"/>
                </a:lnTo>
                <a:lnTo>
                  <a:pt x="45" y="106"/>
                </a:lnTo>
                <a:lnTo>
                  <a:pt x="45" y="106"/>
                </a:lnTo>
                <a:lnTo>
                  <a:pt x="44" y="106"/>
                </a:lnTo>
                <a:lnTo>
                  <a:pt x="43" y="106"/>
                </a:lnTo>
                <a:lnTo>
                  <a:pt x="43" y="106"/>
                </a:lnTo>
                <a:lnTo>
                  <a:pt x="42" y="105"/>
                </a:lnTo>
                <a:lnTo>
                  <a:pt x="42" y="105"/>
                </a:lnTo>
                <a:lnTo>
                  <a:pt x="41" y="105"/>
                </a:lnTo>
                <a:lnTo>
                  <a:pt x="41" y="105"/>
                </a:lnTo>
                <a:lnTo>
                  <a:pt x="41" y="104"/>
                </a:lnTo>
                <a:lnTo>
                  <a:pt x="39" y="104"/>
                </a:lnTo>
                <a:lnTo>
                  <a:pt x="39" y="103"/>
                </a:lnTo>
                <a:lnTo>
                  <a:pt x="38" y="103"/>
                </a:lnTo>
                <a:lnTo>
                  <a:pt x="38" y="103"/>
                </a:lnTo>
                <a:lnTo>
                  <a:pt x="38" y="102"/>
                </a:lnTo>
                <a:lnTo>
                  <a:pt x="37" y="102"/>
                </a:lnTo>
                <a:lnTo>
                  <a:pt x="37" y="101"/>
                </a:lnTo>
                <a:lnTo>
                  <a:pt x="37" y="101"/>
                </a:lnTo>
                <a:lnTo>
                  <a:pt x="37" y="100"/>
                </a:lnTo>
                <a:lnTo>
                  <a:pt x="36" y="100"/>
                </a:lnTo>
                <a:lnTo>
                  <a:pt x="36" y="100"/>
                </a:lnTo>
                <a:lnTo>
                  <a:pt x="36" y="98"/>
                </a:lnTo>
                <a:lnTo>
                  <a:pt x="36" y="97"/>
                </a:lnTo>
                <a:lnTo>
                  <a:pt x="36" y="97"/>
                </a:lnTo>
                <a:lnTo>
                  <a:pt x="36" y="96"/>
                </a:lnTo>
                <a:lnTo>
                  <a:pt x="35" y="96"/>
                </a:lnTo>
                <a:lnTo>
                  <a:pt x="35" y="95"/>
                </a:lnTo>
                <a:lnTo>
                  <a:pt x="35" y="95"/>
                </a:lnTo>
                <a:lnTo>
                  <a:pt x="35" y="62"/>
                </a:lnTo>
                <a:lnTo>
                  <a:pt x="35" y="62"/>
                </a:lnTo>
                <a:lnTo>
                  <a:pt x="35" y="61"/>
                </a:lnTo>
                <a:lnTo>
                  <a:pt x="36" y="61"/>
                </a:lnTo>
                <a:lnTo>
                  <a:pt x="36" y="60"/>
                </a:lnTo>
                <a:lnTo>
                  <a:pt x="36" y="59"/>
                </a:lnTo>
                <a:lnTo>
                  <a:pt x="36" y="59"/>
                </a:lnTo>
                <a:lnTo>
                  <a:pt x="36" y="58"/>
                </a:lnTo>
                <a:lnTo>
                  <a:pt x="36" y="58"/>
                </a:lnTo>
                <a:lnTo>
                  <a:pt x="37" y="57"/>
                </a:lnTo>
                <a:lnTo>
                  <a:pt x="37" y="57"/>
                </a:lnTo>
                <a:lnTo>
                  <a:pt x="37" y="56"/>
                </a:lnTo>
                <a:lnTo>
                  <a:pt x="37" y="56"/>
                </a:lnTo>
                <a:lnTo>
                  <a:pt x="38" y="55"/>
                </a:lnTo>
                <a:lnTo>
                  <a:pt x="38" y="55"/>
                </a:lnTo>
                <a:lnTo>
                  <a:pt x="38" y="55"/>
                </a:lnTo>
                <a:lnTo>
                  <a:pt x="39" y="54"/>
                </a:lnTo>
                <a:lnTo>
                  <a:pt x="39" y="54"/>
                </a:lnTo>
                <a:lnTo>
                  <a:pt x="41" y="54"/>
                </a:lnTo>
                <a:lnTo>
                  <a:pt x="41" y="53"/>
                </a:lnTo>
                <a:lnTo>
                  <a:pt x="41" y="53"/>
                </a:lnTo>
                <a:lnTo>
                  <a:pt x="42" y="53"/>
                </a:lnTo>
                <a:lnTo>
                  <a:pt x="42" y="52"/>
                </a:lnTo>
                <a:lnTo>
                  <a:pt x="43" y="52"/>
                </a:lnTo>
                <a:lnTo>
                  <a:pt x="43" y="52"/>
                </a:lnTo>
                <a:lnTo>
                  <a:pt x="44" y="52"/>
                </a:lnTo>
                <a:lnTo>
                  <a:pt x="45" y="52"/>
                </a:lnTo>
                <a:lnTo>
                  <a:pt x="45" y="51"/>
                </a:lnTo>
                <a:lnTo>
                  <a:pt x="46" y="51"/>
                </a:lnTo>
                <a:lnTo>
                  <a:pt x="46" y="51"/>
                </a:lnTo>
                <a:lnTo>
                  <a:pt x="47" y="51"/>
                </a:lnTo>
                <a:lnTo>
                  <a:pt x="47" y="51"/>
                </a:lnTo>
                <a:lnTo>
                  <a:pt x="48" y="51"/>
                </a:lnTo>
                <a:lnTo>
                  <a:pt x="48" y="51"/>
                </a:lnTo>
                <a:close/>
                <a:moveTo>
                  <a:pt x="48" y="122"/>
                </a:moveTo>
                <a:lnTo>
                  <a:pt x="187" y="122"/>
                </a:lnTo>
                <a:lnTo>
                  <a:pt x="188" y="122"/>
                </a:lnTo>
                <a:lnTo>
                  <a:pt x="188" y="122"/>
                </a:lnTo>
                <a:lnTo>
                  <a:pt x="189" y="122"/>
                </a:lnTo>
                <a:lnTo>
                  <a:pt x="190" y="123"/>
                </a:lnTo>
                <a:lnTo>
                  <a:pt x="190" y="123"/>
                </a:lnTo>
                <a:lnTo>
                  <a:pt x="191" y="123"/>
                </a:lnTo>
                <a:lnTo>
                  <a:pt x="191" y="123"/>
                </a:lnTo>
                <a:lnTo>
                  <a:pt x="192" y="123"/>
                </a:lnTo>
                <a:lnTo>
                  <a:pt x="192" y="123"/>
                </a:lnTo>
                <a:lnTo>
                  <a:pt x="193" y="124"/>
                </a:lnTo>
                <a:lnTo>
                  <a:pt x="193" y="124"/>
                </a:lnTo>
                <a:lnTo>
                  <a:pt x="194" y="124"/>
                </a:lnTo>
                <a:lnTo>
                  <a:pt x="194" y="125"/>
                </a:lnTo>
                <a:lnTo>
                  <a:pt x="195" y="125"/>
                </a:lnTo>
                <a:lnTo>
                  <a:pt x="195" y="125"/>
                </a:lnTo>
                <a:lnTo>
                  <a:pt x="196" y="126"/>
                </a:lnTo>
                <a:lnTo>
                  <a:pt x="196" y="126"/>
                </a:lnTo>
                <a:lnTo>
                  <a:pt x="196" y="126"/>
                </a:lnTo>
                <a:lnTo>
                  <a:pt x="197" y="127"/>
                </a:lnTo>
                <a:lnTo>
                  <a:pt x="197" y="127"/>
                </a:lnTo>
                <a:lnTo>
                  <a:pt x="197" y="128"/>
                </a:lnTo>
                <a:lnTo>
                  <a:pt x="197" y="128"/>
                </a:lnTo>
                <a:lnTo>
                  <a:pt x="198" y="129"/>
                </a:lnTo>
                <a:lnTo>
                  <a:pt x="198" y="129"/>
                </a:lnTo>
                <a:lnTo>
                  <a:pt x="198" y="130"/>
                </a:lnTo>
                <a:lnTo>
                  <a:pt x="198" y="130"/>
                </a:lnTo>
                <a:lnTo>
                  <a:pt x="198" y="131"/>
                </a:lnTo>
                <a:lnTo>
                  <a:pt x="200" y="131"/>
                </a:lnTo>
                <a:lnTo>
                  <a:pt x="200" y="132"/>
                </a:lnTo>
                <a:lnTo>
                  <a:pt x="200" y="132"/>
                </a:lnTo>
                <a:lnTo>
                  <a:pt x="200" y="133"/>
                </a:lnTo>
                <a:lnTo>
                  <a:pt x="200" y="134"/>
                </a:lnTo>
                <a:lnTo>
                  <a:pt x="200" y="166"/>
                </a:lnTo>
                <a:lnTo>
                  <a:pt x="200" y="166"/>
                </a:lnTo>
                <a:lnTo>
                  <a:pt x="200" y="167"/>
                </a:lnTo>
                <a:lnTo>
                  <a:pt x="200" y="168"/>
                </a:lnTo>
                <a:lnTo>
                  <a:pt x="200" y="168"/>
                </a:lnTo>
                <a:lnTo>
                  <a:pt x="198" y="169"/>
                </a:lnTo>
                <a:lnTo>
                  <a:pt x="198" y="169"/>
                </a:lnTo>
                <a:lnTo>
                  <a:pt x="198" y="171"/>
                </a:lnTo>
                <a:lnTo>
                  <a:pt x="198" y="171"/>
                </a:lnTo>
                <a:lnTo>
                  <a:pt x="198" y="172"/>
                </a:lnTo>
                <a:lnTo>
                  <a:pt x="197" y="172"/>
                </a:lnTo>
                <a:lnTo>
                  <a:pt x="197" y="173"/>
                </a:lnTo>
                <a:lnTo>
                  <a:pt x="197" y="173"/>
                </a:lnTo>
                <a:lnTo>
                  <a:pt x="197" y="174"/>
                </a:lnTo>
                <a:lnTo>
                  <a:pt x="196" y="174"/>
                </a:lnTo>
                <a:lnTo>
                  <a:pt x="196" y="174"/>
                </a:lnTo>
                <a:lnTo>
                  <a:pt x="196" y="175"/>
                </a:lnTo>
                <a:lnTo>
                  <a:pt x="195" y="175"/>
                </a:lnTo>
                <a:lnTo>
                  <a:pt x="195" y="176"/>
                </a:lnTo>
                <a:lnTo>
                  <a:pt x="194" y="176"/>
                </a:lnTo>
                <a:lnTo>
                  <a:pt x="194" y="176"/>
                </a:lnTo>
                <a:lnTo>
                  <a:pt x="193" y="176"/>
                </a:lnTo>
                <a:lnTo>
                  <a:pt x="193" y="177"/>
                </a:lnTo>
                <a:lnTo>
                  <a:pt x="192" y="177"/>
                </a:lnTo>
                <a:lnTo>
                  <a:pt x="192" y="177"/>
                </a:lnTo>
                <a:lnTo>
                  <a:pt x="191" y="177"/>
                </a:lnTo>
                <a:lnTo>
                  <a:pt x="191" y="178"/>
                </a:lnTo>
                <a:lnTo>
                  <a:pt x="190" y="178"/>
                </a:lnTo>
                <a:lnTo>
                  <a:pt x="190" y="178"/>
                </a:lnTo>
                <a:lnTo>
                  <a:pt x="189" y="178"/>
                </a:lnTo>
                <a:lnTo>
                  <a:pt x="188" y="178"/>
                </a:lnTo>
                <a:lnTo>
                  <a:pt x="188" y="178"/>
                </a:lnTo>
                <a:lnTo>
                  <a:pt x="187" y="178"/>
                </a:lnTo>
                <a:lnTo>
                  <a:pt x="48" y="178"/>
                </a:lnTo>
                <a:lnTo>
                  <a:pt x="47" y="178"/>
                </a:lnTo>
                <a:lnTo>
                  <a:pt x="47" y="178"/>
                </a:lnTo>
                <a:lnTo>
                  <a:pt x="46" y="178"/>
                </a:lnTo>
                <a:lnTo>
                  <a:pt x="46" y="178"/>
                </a:lnTo>
                <a:lnTo>
                  <a:pt x="45" y="178"/>
                </a:lnTo>
                <a:lnTo>
                  <a:pt x="45" y="178"/>
                </a:lnTo>
                <a:lnTo>
                  <a:pt x="44" y="177"/>
                </a:lnTo>
                <a:lnTo>
                  <a:pt x="43" y="177"/>
                </a:lnTo>
                <a:lnTo>
                  <a:pt x="43" y="177"/>
                </a:lnTo>
                <a:lnTo>
                  <a:pt x="42" y="177"/>
                </a:lnTo>
                <a:lnTo>
                  <a:pt x="42" y="176"/>
                </a:lnTo>
                <a:lnTo>
                  <a:pt x="41" y="176"/>
                </a:lnTo>
                <a:lnTo>
                  <a:pt x="41" y="176"/>
                </a:lnTo>
                <a:lnTo>
                  <a:pt x="41" y="176"/>
                </a:lnTo>
                <a:lnTo>
                  <a:pt x="39" y="175"/>
                </a:lnTo>
                <a:lnTo>
                  <a:pt x="39" y="175"/>
                </a:lnTo>
                <a:lnTo>
                  <a:pt x="38" y="174"/>
                </a:lnTo>
                <a:lnTo>
                  <a:pt x="38" y="174"/>
                </a:lnTo>
                <a:lnTo>
                  <a:pt x="38" y="174"/>
                </a:lnTo>
                <a:lnTo>
                  <a:pt x="37" y="173"/>
                </a:lnTo>
                <a:lnTo>
                  <a:pt x="37" y="173"/>
                </a:lnTo>
                <a:lnTo>
                  <a:pt x="37" y="172"/>
                </a:lnTo>
                <a:lnTo>
                  <a:pt x="37" y="172"/>
                </a:lnTo>
                <a:lnTo>
                  <a:pt x="36" y="171"/>
                </a:lnTo>
                <a:lnTo>
                  <a:pt x="36" y="171"/>
                </a:lnTo>
                <a:lnTo>
                  <a:pt x="36" y="169"/>
                </a:lnTo>
                <a:lnTo>
                  <a:pt x="36" y="169"/>
                </a:lnTo>
                <a:lnTo>
                  <a:pt x="36" y="168"/>
                </a:lnTo>
                <a:lnTo>
                  <a:pt x="36" y="168"/>
                </a:lnTo>
                <a:lnTo>
                  <a:pt x="35" y="167"/>
                </a:lnTo>
                <a:lnTo>
                  <a:pt x="35" y="166"/>
                </a:lnTo>
                <a:lnTo>
                  <a:pt x="35" y="166"/>
                </a:lnTo>
                <a:lnTo>
                  <a:pt x="35" y="134"/>
                </a:lnTo>
                <a:lnTo>
                  <a:pt x="35" y="133"/>
                </a:lnTo>
                <a:lnTo>
                  <a:pt x="35" y="132"/>
                </a:lnTo>
                <a:lnTo>
                  <a:pt x="36" y="132"/>
                </a:lnTo>
                <a:lnTo>
                  <a:pt x="36" y="131"/>
                </a:lnTo>
                <a:lnTo>
                  <a:pt x="36" y="131"/>
                </a:lnTo>
                <a:lnTo>
                  <a:pt x="36" y="130"/>
                </a:lnTo>
                <a:lnTo>
                  <a:pt x="36" y="130"/>
                </a:lnTo>
                <a:lnTo>
                  <a:pt x="36" y="129"/>
                </a:lnTo>
                <a:lnTo>
                  <a:pt x="37" y="129"/>
                </a:lnTo>
                <a:lnTo>
                  <a:pt x="37" y="128"/>
                </a:lnTo>
                <a:lnTo>
                  <a:pt x="37" y="128"/>
                </a:lnTo>
                <a:lnTo>
                  <a:pt x="37" y="127"/>
                </a:lnTo>
                <a:lnTo>
                  <a:pt x="38" y="127"/>
                </a:lnTo>
                <a:lnTo>
                  <a:pt x="38" y="126"/>
                </a:lnTo>
                <a:lnTo>
                  <a:pt x="38" y="126"/>
                </a:lnTo>
                <a:lnTo>
                  <a:pt x="39" y="126"/>
                </a:lnTo>
                <a:lnTo>
                  <a:pt x="39" y="125"/>
                </a:lnTo>
                <a:lnTo>
                  <a:pt x="41" y="125"/>
                </a:lnTo>
                <a:lnTo>
                  <a:pt x="41" y="125"/>
                </a:lnTo>
                <a:lnTo>
                  <a:pt x="41" y="124"/>
                </a:lnTo>
                <a:lnTo>
                  <a:pt x="42" y="124"/>
                </a:lnTo>
                <a:lnTo>
                  <a:pt x="42" y="124"/>
                </a:lnTo>
                <a:lnTo>
                  <a:pt x="43" y="123"/>
                </a:lnTo>
                <a:lnTo>
                  <a:pt x="43" y="123"/>
                </a:lnTo>
                <a:lnTo>
                  <a:pt x="44" y="123"/>
                </a:lnTo>
                <a:lnTo>
                  <a:pt x="45" y="123"/>
                </a:lnTo>
                <a:lnTo>
                  <a:pt x="45" y="123"/>
                </a:lnTo>
                <a:lnTo>
                  <a:pt x="46" y="123"/>
                </a:lnTo>
                <a:lnTo>
                  <a:pt x="46" y="122"/>
                </a:lnTo>
                <a:lnTo>
                  <a:pt x="47" y="122"/>
                </a:lnTo>
                <a:lnTo>
                  <a:pt x="47" y="122"/>
                </a:lnTo>
                <a:lnTo>
                  <a:pt x="48" y="122"/>
                </a:lnTo>
                <a:lnTo>
                  <a:pt x="48" y="122"/>
                </a:lnTo>
                <a:close/>
                <a:moveTo>
                  <a:pt x="48" y="194"/>
                </a:moveTo>
                <a:lnTo>
                  <a:pt x="187" y="194"/>
                </a:lnTo>
                <a:lnTo>
                  <a:pt x="188" y="194"/>
                </a:lnTo>
                <a:lnTo>
                  <a:pt x="188" y="194"/>
                </a:lnTo>
                <a:lnTo>
                  <a:pt x="189" y="194"/>
                </a:lnTo>
                <a:lnTo>
                  <a:pt x="190" y="194"/>
                </a:lnTo>
                <a:lnTo>
                  <a:pt x="190" y="194"/>
                </a:lnTo>
                <a:lnTo>
                  <a:pt x="191" y="194"/>
                </a:lnTo>
                <a:lnTo>
                  <a:pt x="191" y="194"/>
                </a:lnTo>
                <a:lnTo>
                  <a:pt x="192" y="194"/>
                </a:lnTo>
                <a:lnTo>
                  <a:pt x="192" y="195"/>
                </a:lnTo>
                <a:lnTo>
                  <a:pt x="193" y="195"/>
                </a:lnTo>
                <a:lnTo>
                  <a:pt x="193" y="195"/>
                </a:lnTo>
                <a:lnTo>
                  <a:pt x="194" y="196"/>
                </a:lnTo>
                <a:lnTo>
                  <a:pt x="194" y="196"/>
                </a:lnTo>
                <a:lnTo>
                  <a:pt x="195" y="196"/>
                </a:lnTo>
                <a:lnTo>
                  <a:pt x="195" y="197"/>
                </a:lnTo>
                <a:lnTo>
                  <a:pt x="196" y="197"/>
                </a:lnTo>
                <a:lnTo>
                  <a:pt x="196" y="197"/>
                </a:lnTo>
                <a:lnTo>
                  <a:pt x="196" y="198"/>
                </a:lnTo>
                <a:lnTo>
                  <a:pt x="197" y="198"/>
                </a:lnTo>
                <a:lnTo>
                  <a:pt x="197" y="199"/>
                </a:lnTo>
                <a:lnTo>
                  <a:pt x="197" y="199"/>
                </a:lnTo>
                <a:lnTo>
                  <a:pt x="197" y="200"/>
                </a:lnTo>
                <a:lnTo>
                  <a:pt x="198" y="200"/>
                </a:lnTo>
                <a:lnTo>
                  <a:pt x="198" y="201"/>
                </a:lnTo>
                <a:lnTo>
                  <a:pt x="198" y="201"/>
                </a:lnTo>
                <a:lnTo>
                  <a:pt x="198" y="202"/>
                </a:lnTo>
                <a:lnTo>
                  <a:pt x="198" y="202"/>
                </a:lnTo>
                <a:lnTo>
                  <a:pt x="200" y="203"/>
                </a:lnTo>
                <a:lnTo>
                  <a:pt x="200" y="203"/>
                </a:lnTo>
                <a:lnTo>
                  <a:pt x="200" y="204"/>
                </a:lnTo>
                <a:lnTo>
                  <a:pt x="200" y="204"/>
                </a:lnTo>
                <a:lnTo>
                  <a:pt x="200" y="206"/>
                </a:lnTo>
                <a:lnTo>
                  <a:pt x="200" y="237"/>
                </a:lnTo>
                <a:lnTo>
                  <a:pt x="200" y="238"/>
                </a:lnTo>
                <a:lnTo>
                  <a:pt x="200" y="238"/>
                </a:lnTo>
                <a:lnTo>
                  <a:pt x="200" y="239"/>
                </a:lnTo>
                <a:lnTo>
                  <a:pt x="200" y="239"/>
                </a:lnTo>
                <a:lnTo>
                  <a:pt x="198" y="241"/>
                </a:lnTo>
                <a:lnTo>
                  <a:pt x="198" y="242"/>
                </a:lnTo>
                <a:lnTo>
                  <a:pt x="198" y="242"/>
                </a:lnTo>
                <a:lnTo>
                  <a:pt x="198" y="243"/>
                </a:lnTo>
                <a:lnTo>
                  <a:pt x="198" y="243"/>
                </a:lnTo>
                <a:lnTo>
                  <a:pt x="197" y="244"/>
                </a:lnTo>
                <a:lnTo>
                  <a:pt x="197" y="244"/>
                </a:lnTo>
                <a:lnTo>
                  <a:pt x="197" y="245"/>
                </a:lnTo>
                <a:lnTo>
                  <a:pt x="197" y="245"/>
                </a:lnTo>
                <a:lnTo>
                  <a:pt x="196" y="245"/>
                </a:lnTo>
                <a:lnTo>
                  <a:pt x="196" y="246"/>
                </a:lnTo>
                <a:lnTo>
                  <a:pt x="196" y="246"/>
                </a:lnTo>
                <a:lnTo>
                  <a:pt x="195" y="247"/>
                </a:lnTo>
                <a:lnTo>
                  <a:pt x="195" y="247"/>
                </a:lnTo>
                <a:lnTo>
                  <a:pt x="194" y="247"/>
                </a:lnTo>
                <a:lnTo>
                  <a:pt x="194" y="248"/>
                </a:lnTo>
                <a:lnTo>
                  <a:pt x="193" y="248"/>
                </a:lnTo>
                <a:lnTo>
                  <a:pt x="193" y="248"/>
                </a:lnTo>
                <a:lnTo>
                  <a:pt x="192" y="248"/>
                </a:lnTo>
                <a:lnTo>
                  <a:pt x="192" y="249"/>
                </a:lnTo>
                <a:lnTo>
                  <a:pt x="191" y="249"/>
                </a:lnTo>
                <a:lnTo>
                  <a:pt x="191" y="249"/>
                </a:lnTo>
                <a:lnTo>
                  <a:pt x="190" y="249"/>
                </a:lnTo>
                <a:lnTo>
                  <a:pt x="190" y="249"/>
                </a:lnTo>
                <a:lnTo>
                  <a:pt x="189" y="249"/>
                </a:lnTo>
                <a:lnTo>
                  <a:pt x="188" y="249"/>
                </a:lnTo>
                <a:lnTo>
                  <a:pt x="188" y="249"/>
                </a:lnTo>
                <a:lnTo>
                  <a:pt x="187" y="249"/>
                </a:lnTo>
                <a:lnTo>
                  <a:pt x="48" y="249"/>
                </a:lnTo>
                <a:lnTo>
                  <a:pt x="47" y="249"/>
                </a:lnTo>
                <a:lnTo>
                  <a:pt x="47" y="249"/>
                </a:lnTo>
                <a:lnTo>
                  <a:pt x="46" y="249"/>
                </a:lnTo>
                <a:lnTo>
                  <a:pt x="46" y="249"/>
                </a:lnTo>
                <a:lnTo>
                  <a:pt x="45" y="249"/>
                </a:lnTo>
                <a:lnTo>
                  <a:pt x="45" y="249"/>
                </a:lnTo>
                <a:lnTo>
                  <a:pt x="44" y="249"/>
                </a:lnTo>
                <a:lnTo>
                  <a:pt x="43" y="249"/>
                </a:lnTo>
                <a:lnTo>
                  <a:pt x="43" y="248"/>
                </a:lnTo>
                <a:lnTo>
                  <a:pt x="42" y="248"/>
                </a:lnTo>
                <a:lnTo>
                  <a:pt x="42" y="248"/>
                </a:lnTo>
                <a:lnTo>
                  <a:pt x="41" y="248"/>
                </a:lnTo>
                <a:lnTo>
                  <a:pt x="41" y="247"/>
                </a:lnTo>
                <a:lnTo>
                  <a:pt x="41" y="247"/>
                </a:lnTo>
                <a:lnTo>
                  <a:pt x="39" y="247"/>
                </a:lnTo>
                <a:lnTo>
                  <a:pt x="39" y="246"/>
                </a:lnTo>
                <a:lnTo>
                  <a:pt x="38" y="246"/>
                </a:lnTo>
                <a:lnTo>
                  <a:pt x="38" y="245"/>
                </a:lnTo>
                <a:lnTo>
                  <a:pt x="38" y="245"/>
                </a:lnTo>
                <a:lnTo>
                  <a:pt x="37" y="245"/>
                </a:lnTo>
                <a:lnTo>
                  <a:pt x="37" y="244"/>
                </a:lnTo>
                <a:lnTo>
                  <a:pt x="37" y="244"/>
                </a:lnTo>
                <a:lnTo>
                  <a:pt x="37" y="243"/>
                </a:lnTo>
                <a:lnTo>
                  <a:pt x="36" y="243"/>
                </a:lnTo>
                <a:lnTo>
                  <a:pt x="36" y="242"/>
                </a:lnTo>
                <a:lnTo>
                  <a:pt x="36" y="242"/>
                </a:lnTo>
                <a:lnTo>
                  <a:pt x="36" y="241"/>
                </a:lnTo>
                <a:lnTo>
                  <a:pt x="36" y="239"/>
                </a:lnTo>
                <a:lnTo>
                  <a:pt x="36" y="239"/>
                </a:lnTo>
                <a:lnTo>
                  <a:pt x="35" y="238"/>
                </a:lnTo>
                <a:lnTo>
                  <a:pt x="35" y="238"/>
                </a:lnTo>
                <a:lnTo>
                  <a:pt x="35" y="237"/>
                </a:lnTo>
                <a:lnTo>
                  <a:pt x="35" y="206"/>
                </a:lnTo>
                <a:lnTo>
                  <a:pt x="35" y="204"/>
                </a:lnTo>
                <a:lnTo>
                  <a:pt x="35" y="204"/>
                </a:lnTo>
                <a:lnTo>
                  <a:pt x="36" y="203"/>
                </a:lnTo>
                <a:lnTo>
                  <a:pt x="36" y="203"/>
                </a:lnTo>
                <a:lnTo>
                  <a:pt x="36" y="202"/>
                </a:lnTo>
                <a:lnTo>
                  <a:pt x="36" y="202"/>
                </a:lnTo>
                <a:lnTo>
                  <a:pt x="36" y="201"/>
                </a:lnTo>
                <a:lnTo>
                  <a:pt x="36" y="201"/>
                </a:lnTo>
                <a:lnTo>
                  <a:pt x="37" y="200"/>
                </a:lnTo>
                <a:lnTo>
                  <a:pt x="37" y="200"/>
                </a:lnTo>
                <a:lnTo>
                  <a:pt x="37" y="199"/>
                </a:lnTo>
                <a:lnTo>
                  <a:pt x="37" y="199"/>
                </a:lnTo>
                <a:lnTo>
                  <a:pt x="38" y="198"/>
                </a:lnTo>
                <a:lnTo>
                  <a:pt x="38" y="198"/>
                </a:lnTo>
                <a:lnTo>
                  <a:pt x="38" y="197"/>
                </a:lnTo>
                <a:lnTo>
                  <a:pt x="39" y="197"/>
                </a:lnTo>
                <a:lnTo>
                  <a:pt x="39" y="197"/>
                </a:lnTo>
                <a:lnTo>
                  <a:pt x="41" y="196"/>
                </a:lnTo>
                <a:lnTo>
                  <a:pt x="41" y="196"/>
                </a:lnTo>
                <a:lnTo>
                  <a:pt x="41" y="196"/>
                </a:lnTo>
                <a:lnTo>
                  <a:pt x="42" y="195"/>
                </a:lnTo>
                <a:lnTo>
                  <a:pt x="42" y="195"/>
                </a:lnTo>
                <a:lnTo>
                  <a:pt x="43" y="195"/>
                </a:lnTo>
                <a:lnTo>
                  <a:pt x="43" y="194"/>
                </a:lnTo>
                <a:lnTo>
                  <a:pt x="44" y="194"/>
                </a:lnTo>
                <a:lnTo>
                  <a:pt x="45" y="194"/>
                </a:lnTo>
                <a:lnTo>
                  <a:pt x="45" y="194"/>
                </a:lnTo>
                <a:lnTo>
                  <a:pt x="46" y="194"/>
                </a:lnTo>
                <a:lnTo>
                  <a:pt x="46" y="194"/>
                </a:lnTo>
                <a:lnTo>
                  <a:pt x="47" y="194"/>
                </a:lnTo>
                <a:lnTo>
                  <a:pt x="47" y="194"/>
                </a:lnTo>
                <a:lnTo>
                  <a:pt x="48" y="194"/>
                </a:lnTo>
                <a:lnTo>
                  <a:pt x="48" y="194"/>
                </a:lnTo>
                <a:close/>
                <a:moveTo>
                  <a:pt x="48" y="265"/>
                </a:moveTo>
                <a:lnTo>
                  <a:pt x="187" y="265"/>
                </a:lnTo>
                <a:lnTo>
                  <a:pt x="188" y="265"/>
                </a:lnTo>
                <a:lnTo>
                  <a:pt x="188" y="265"/>
                </a:lnTo>
                <a:lnTo>
                  <a:pt x="189" y="265"/>
                </a:lnTo>
                <a:lnTo>
                  <a:pt x="190" y="265"/>
                </a:lnTo>
                <a:lnTo>
                  <a:pt x="190" y="265"/>
                </a:lnTo>
                <a:lnTo>
                  <a:pt x="191" y="266"/>
                </a:lnTo>
                <a:lnTo>
                  <a:pt x="191" y="266"/>
                </a:lnTo>
                <a:lnTo>
                  <a:pt x="192" y="266"/>
                </a:lnTo>
                <a:lnTo>
                  <a:pt x="192" y="266"/>
                </a:lnTo>
                <a:lnTo>
                  <a:pt x="193" y="266"/>
                </a:lnTo>
                <a:lnTo>
                  <a:pt x="193" y="267"/>
                </a:lnTo>
                <a:lnTo>
                  <a:pt x="194" y="267"/>
                </a:lnTo>
                <a:lnTo>
                  <a:pt x="194" y="267"/>
                </a:lnTo>
                <a:lnTo>
                  <a:pt x="195" y="268"/>
                </a:lnTo>
                <a:lnTo>
                  <a:pt x="195" y="268"/>
                </a:lnTo>
                <a:lnTo>
                  <a:pt x="196" y="268"/>
                </a:lnTo>
                <a:lnTo>
                  <a:pt x="196" y="269"/>
                </a:lnTo>
                <a:lnTo>
                  <a:pt x="196" y="269"/>
                </a:lnTo>
                <a:lnTo>
                  <a:pt x="197" y="270"/>
                </a:lnTo>
                <a:lnTo>
                  <a:pt x="197" y="270"/>
                </a:lnTo>
                <a:lnTo>
                  <a:pt x="197" y="270"/>
                </a:lnTo>
                <a:lnTo>
                  <a:pt x="197" y="271"/>
                </a:lnTo>
                <a:lnTo>
                  <a:pt x="198" y="271"/>
                </a:lnTo>
                <a:lnTo>
                  <a:pt x="198" y="272"/>
                </a:lnTo>
                <a:lnTo>
                  <a:pt x="198" y="272"/>
                </a:lnTo>
                <a:lnTo>
                  <a:pt x="198" y="273"/>
                </a:lnTo>
                <a:lnTo>
                  <a:pt x="198" y="273"/>
                </a:lnTo>
                <a:lnTo>
                  <a:pt x="200" y="274"/>
                </a:lnTo>
                <a:lnTo>
                  <a:pt x="200" y="275"/>
                </a:lnTo>
                <a:lnTo>
                  <a:pt x="200" y="275"/>
                </a:lnTo>
                <a:lnTo>
                  <a:pt x="200" y="277"/>
                </a:lnTo>
                <a:lnTo>
                  <a:pt x="200" y="277"/>
                </a:lnTo>
                <a:lnTo>
                  <a:pt x="200" y="309"/>
                </a:lnTo>
                <a:lnTo>
                  <a:pt x="200" y="309"/>
                </a:lnTo>
                <a:lnTo>
                  <a:pt x="200" y="310"/>
                </a:lnTo>
                <a:lnTo>
                  <a:pt x="200" y="310"/>
                </a:lnTo>
                <a:lnTo>
                  <a:pt x="200" y="312"/>
                </a:lnTo>
                <a:lnTo>
                  <a:pt x="198" y="312"/>
                </a:lnTo>
                <a:lnTo>
                  <a:pt x="198" y="313"/>
                </a:lnTo>
                <a:lnTo>
                  <a:pt x="198" y="313"/>
                </a:lnTo>
                <a:lnTo>
                  <a:pt x="198" y="314"/>
                </a:lnTo>
                <a:lnTo>
                  <a:pt x="198" y="314"/>
                </a:lnTo>
                <a:lnTo>
                  <a:pt x="197" y="315"/>
                </a:lnTo>
                <a:lnTo>
                  <a:pt x="197" y="315"/>
                </a:lnTo>
                <a:lnTo>
                  <a:pt x="197" y="316"/>
                </a:lnTo>
                <a:lnTo>
                  <a:pt x="197" y="316"/>
                </a:lnTo>
                <a:lnTo>
                  <a:pt x="196" y="317"/>
                </a:lnTo>
                <a:lnTo>
                  <a:pt x="196" y="317"/>
                </a:lnTo>
                <a:lnTo>
                  <a:pt x="196" y="318"/>
                </a:lnTo>
                <a:lnTo>
                  <a:pt x="195" y="318"/>
                </a:lnTo>
                <a:lnTo>
                  <a:pt x="195" y="318"/>
                </a:lnTo>
                <a:lnTo>
                  <a:pt x="194" y="319"/>
                </a:lnTo>
                <a:lnTo>
                  <a:pt x="194" y="319"/>
                </a:lnTo>
                <a:lnTo>
                  <a:pt x="193" y="319"/>
                </a:lnTo>
                <a:lnTo>
                  <a:pt x="193" y="319"/>
                </a:lnTo>
                <a:lnTo>
                  <a:pt x="192" y="320"/>
                </a:lnTo>
                <a:lnTo>
                  <a:pt x="192" y="320"/>
                </a:lnTo>
                <a:lnTo>
                  <a:pt x="191" y="320"/>
                </a:lnTo>
                <a:lnTo>
                  <a:pt x="191" y="320"/>
                </a:lnTo>
                <a:lnTo>
                  <a:pt x="190" y="320"/>
                </a:lnTo>
                <a:lnTo>
                  <a:pt x="190" y="321"/>
                </a:lnTo>
                <a:lnTo>
                  <a:pt x="189" y="321"/>
                </a:lnTo>
                <a:lnTo>
                  <a:pt x="188" y="321"/>
                </a:lnTo>
                <a:lnTo>
                  <a:pt x="188" y="321"/>
                </a:lnTo>
                <a:lnTo>
                  <a:pt x="187" y="321"/>
                </a:lnTo>
                <a:lnTo>
                  <a:pt x="48" y="321"/>
                </a:lnTo>
                <a:lnTo>
                  <a:pt x="47" y="321"/>
                </a:lnTo>
                <a:lnTo>
                  <a:pt x="47" y="321"/>
                </a:lnTo>
                <a:lnTo>
                  <a:pt x="46" y="321"/>
                </a:lnTo>
                <a:lnTo>
                  <a:pt x="46" y="321"/>
                </a:lnTo>
                <a:lnTo>
                  <a:pt x="45" y="320"/>
                </a:lnTo>
                <a:lnTo>
                  <a:pt x="45" y="320"/>
                </a:lnTo>
                <a:lnTo>
                  <a:pt x="44" y="320"/>
                </a:lnTo>
                <a:lnTo>
                  <a:pt x="43" y="320"/>
                </a:lnTo>
                <a:lnTo>
                  <a:pt x="43" y="320"/>
                </a:lnTo>
                <a:lnTo>
                  <a:pt x="42" y="319"/>
                </a:lnTo>
                <a:lnTo>
                  <a:pt x="42" y="319"/>
                </a:lnTo>
                <a:lnTo>
                  <a:pt x="41" y="319"/>
                </a:lnTo>
                <a:lnTo>
                  <a:pt x="41" y="319"/>
                </a:lnTo>
                <a:lnTo>
                  <a:pt x="41" y="318"/>
                </a:lnTo>
                <a:lnTo>
                  <a:pt x="39" y="318"/>
                </a:lnTo>
                <a:lnTo>
                  <a:pt x="39" y="318"/>
                </a:lnTo>
                <a:lnTo>
                  <a:pt x="38" y="317"/>
                </a:lnTo>
                <a:lnTo>
                  <a:pt x="38" y="317"/>
                </a:lnTo>
                <a:lnTo>
                  <a:pt x="38" y="316"/>
                </a:lnTo>
                <a:lnTo>
                  <a:pt x="37" y="316"/>
                </a:lnTo>
                <a:lnTo>
                  <a:pt x="37" y="315"/>
                </a:lnTo>
                <a:lnTo>
                  <a:pt x="37" y="315"/>
                </a:lnTo>
                <a:lnTo>
                  <a:pt x="37" y="314"/>
                </a:lnTo>
                <a:lnTo>
                  <a:pt x="36" y="314"/>
                </a:lnTo>
                <a:lnTo>
                  <a:pt x="36" y="313"/>
                </a:lnTo>
                <a:lnTo>
                  <a:pt x="36" y="313"/>
                </a:lnTo>
                <a:lnTo>
                  <a:pt x="36" y="312"/>
                </a:lnTo>
                <a:lnTo>
                  <a:pt x="36" y="312"/>
                </a:lnTo>
                <a:lnTo>
                  <a:pt x="36" y="310"/>
                </a:lnTo>
                <a:lnTo>
                  <a:pt x="35" y="310"/>
                </a:lnTo>
                <a:lnTo>
                  <a:pt x="35" y="309"/>
                </a:lnTo>
                <a:lnTo>
                  <a:pt x="35" y="309"/>
                </a:lnTo>
                <a:lnTo>
                  <a:pt x="35" y="277"/>
                </a:lnTo>
                <a:lnTo>
                  <a:pt x="35" y="277"/>
                </a:lnTo>
                <a:lnTo>
                  <a:pt x="35" y="275"/>
                </a:lnTo>
                <a:lnTo>
                  <a:pt x="36" y="275"/>
                </a:lnTo>
                <a:lnTo>
                  <a:pt x="36" y="274"/>
                </a:lnTo>
                <a:lnTo>
                  <a:pt x="36" y="273"/>
                </a:lnTo>
                <a:lnTo>
                  <a:pt x="36" y="273"/>
                </a:lnTo>
                <a:lnTo>
                  <a:pt x="36" y="272"/>
                </a:lnTo>
                <a:lnTo>
                  <a:pt x="36" y="272"/>
                </a:lnTo>
                <a:lnTo>
                  <a:pt x="37" y="271"/>
                </a:lnTo>
                <a:lnTo>
                  <a:pt x="37" y="271"/>
                </a:lnTo>
                <a:lnTo>
                  <a:pt x="37" y="270"/>
                </a:lnTo>
                <a:lnTo>
                  <a:pt x="37" y="270"/>
                </a:lnTo>
                <a:lnTo>
                  <a:pt x="38" y="270"/>
                </a:lnTo>
                <a:lnTo>
                  <a:pt x="38" y="269"/>
                </a:lnTo>
                <a:lnTo>
                  <a:pt x="38" y="269"/>
                </a:lnTo>
                <a:lnTo>
                  <a:pt x="39" y="268"/>
                </a:lnTo>
                <a:lnTo>
                  <a:pt x="39" y="268"/>
                </a:lnTo>
                <a:lnTo>
                  <a:pt x="41" y="268"/>
                </a:lnTo>
                <a:lnTo>
                  <a:pt x="41" y="267"/>
                </a:lnTo>
                <a:lnTo>
                  <a:pt x="41" y="267"/>
                </a:lnTo>
                <a:lnTo>
                  <a:pt x="42" y="267"/>
                </a:lnTo>
                <a:lnTo>
                  <a:pt x="42" y="266"/>
                </a:lnTo>
                <a:lnTo>
                  <a:pt x="43" y="266"/>
                </a:lnTo>
                <a:lnTo>
                  <a:pt x="43" y="266"/>
                </a:lnTo>
                <a:lnTo>
                  <a:pt x="44" y="266"/>
                </a:lnTo>
                <a:lnTo>
                  <a:pt x="45" y="266"/>
                </a:lnTo>
                <a:lnTo>
                  <a:pt x="45" y="265"/>
                </a:lnTo>
                <a:lnTo>
                  <a:pt x="46" y="265"/>
                </a:lnTo>
                <a:lnTo>
                  <a:pt x="46" y="265"/>
                </a:lnTo>
                <a:lnTo>
                  <a:pt x="47" y="265"/>
                </a:lnTo>
                <a:lnTo>
                  <a:pt x="47" y="265"/>
                </a:lnTo>
                <a:lnTo>
                  <a:pt x="48" y="265"/>
                </a:lnTo>
                <a:lnTo>
                  <a:pt x="48" y="265"/>
                </a:lnTo>
                <a:close/>
                <a:moveTo>
                  <a:pt x="118" y="455"/>
                </a:moveTo>
                <a:lnTo>
                  <a:pt x="118" y="455"/>
                </a:lnTo>
                <a:lnTo>
                  <a:pt x="119" y="455"/>
                </a:lnTo>
                <a:lnTo>
                  <a:pt x="120" y="455"/>
                </a:lnTo>
                <a:lnTo>
                  <a:pt x="121" y="455"/>
                </a:lnTo>
                <a:lnTo>
                  <a:pt x="121" y="456"/>
                </a:lnTo>
                <a:lnTo>
                  <a:pt x="122" y="456"/>
                </a:lnTo>
                <a:lnTo>
                  <a:pt x="123" y="456"/>
                </a:lnTo>
                <a:lnTo>
                  <a:pt x="123" y="456"/>
                </a:lnTo>
                <a:lnTo>
                  <a:pt x="124" y="457"/>
                </a:lnTo>
                <a:lnTo>
                  <a:pt x="125" y="457"/>
                </a:lnTo>
                <a:lnTo>
                  <a:pt x="125" y="457"/>
                </a:lnTo>
                <a:lnTo>
                  <a:pt x="126" y="458"/>
                </a:lnTo>
                <a:lnTo>
                  <a:pt x="127" y="458"/>
                </a:lnTo>
                <a:lnTo>
                  <a:pt x="127" y="459"/>
                </a:lnTo>
                <a:lnTo>
                  <a:pt x="129" y="459"/>
                </a:lnTo>
                <a:lnTo>
                  <a:pt x="129" y="460"/>
                </a:lnTo>
                <a:lnTo>
                  <a:pt x="130" y="460"/>
                </a:lnTo>
                <a:lnTo>
                  <a:pt x="130" y="461"/>
                </a:lnTo>
                <a:lnTo>
                  <a:pt x="131" y="461"/>
                </a:lnTo>
                <a:lnTo>
                  <a:pt x="131" y="462"/>
                </a:lnTo>
                <a:lnTo>
                  <a:pt x="131" y="462"/>
                </a:lnTo>
                <a:lnTo>
                  <a:pt x="132" y="463"/>
                </a:lnTo>
                <a:lnTo>
                  <a:pt x="132" y="464"/>
                </a:lnTo>
                <a:lnTo>
                  <a:pt x="132" y="464"/>
                </a:lnTo>
                <a:lnTo>
                  <a:pt x="133" y="465"/>
                </a:lnTo>
                <a:lnTo>
                  <a:pt x="133" y="466"/>
                </a:lnTo>
                <a:lnTo>
                  <a:pt x="133" y="466"/>
                </a:lnTo>
                <a:lnTo>
                  <a:pt x="133" y="467"/>
                </a:lnTo>
                <a:lnTo>
                  <a:pt x="133" y="468"/>
                </a:lnTo>
                <a:lnTo>
                  <a:pt x="133" y="469"/>
                </a:lnTo>
                <a:lnTo>
                  <a:pt x="133" y="469"/>
                </a:lnTo>
                <a:lnTo>
                  <a:pt x="133" y="471"/>
                </a:lnTo>
                <a:lnTo>
                  <a:pt x="133" y="472"/>
                </a:lnTo>
                <a:lnTo>
                  <a:pt x="133" y="473"/>
                </a:lnTo>
                <a:lnTo>
                  <a:pt x="133" y="473"/>
                </a:lnTo>
                <a:lnTo>
                  <a:pt x="133" y="474"/>
                </a:lnTo>
                <a:lnTo>
                  <a:pt x="133" y="475"/>
                </a:lnTo>
                <a:lnTo>
                  <a:pt x="133" y="476"/>
                </a:lnTo>
                <a:lnTo>
                  <a:pt x="133" y="476"/>
                </a:lnTo>
                <a:lnTo>
                  <a:pt x="132" y="477"/>
                </a:lnTo>
                <a:lnTo>
                  <a:pt x="132" y="478"/>
                </a:lnTo>
                <a:lnTo>
                  <a:pt x="132" y="478"/>
                </a:lnTo>
                <a:lnTo>
                  <a:pt x="131" y="479"/>
                </a:lnTo>
                <a:lnTo>
                  <a:pt x="131" y="480"/>
                </a:lnTo>
                <a:lnTo>
                  <a:pt x="131" y="480"/>
                </a:lnTo>
                <a:lnTo>
                  <a:pt x="130" y="481"/>
                </a:lnTo>
                <a:lnTo>
                  <a:pt x="130" y="481"/>
                </a:lnTo>
                <a:lnTo>
                  <a:pt x="129" y="482"/>
                </a:lnTo>
                <a:lnTo>
                  <a:pt x="129" y="482"/>
                </a:lnTo>
                <a:lnTo>
                  <a:pt x="127" y="483"/>
                </a:lnTo>
                <a:lnTo>
                  <a:pt x="127" y="483"/>
                </a:lnTo>
                <a:lnTo>
                  <a:pt x="126" y="484"/>
                </a:lnTo>
                <a:lnTo>
                  <a:pt x="125" y="484"/>
                </a:lnTo>
                <a:lnTo>
                  <a:pt x="125" y="484"/>
                </a:lnTo>
                <a:lnTo>
                  <a:pt x="124" y="485"/>
                </a:lnTo>
                <a:lnTo>
                  <a:pt x="123" y="485"/>
                </a:lnTo>
                <a:lnTo>
                  <a:pt x="123" y="485"/>
                </a:lnTo>
                <a:lnTo>
                  <a:pt x="122" y="485"/>
                </a:lnTo>
                <a:lnTo>
                  <a:pt x="121" y="486"/>
                </a:lnTo>
                <a:lnTo>
                  <a:pt x="121" y="486"/>
                </a:lnTo>
                <a:lnTo>
                  <a:pt x="120" y="486"/>
                </a:lnTo>
                <a:lnTo>
                  <a:pt x="119" y="486"/>
                </a:lnTo>
                <a:lnTo>
                  <a:pt x="118" y="486"/>
                </a:lnTo>
                <a:lnTo>
                  <a:pt x="118" y="486"/>
                </a:lnTo>
                <a:lnTo>
                  <a:pt x="117" y="486"/>
                </a:lnTo>
                <a:lnTo>
                  <a:pt x="116" y="486"/>
                </a:lnTo>
                <a:lnTo>
                  <a:pt x="115" y="486"/>
                </a:lnTo>
                <a:lnTo>
                  <a:pt x="115" y="486"/>
                </a:lnTo>
                <a:lnTo>
                  <a:pt x="114" y="486"/>
                </a:lnTo>
                <a:lnTo>
                  <a:pt x="113" y="485"/>
                </a:lnTo>
                <a:lnTo>
                  <a:pt x="113" y="485"/>
                </a:lnTo>
                <a:lnTo>
                  <a:pt x="112" y="485"/>
                </a:lnTo>
                <a:lnTo>
                  <a:pt x="110" y="485"/>
                </a:lnTo>
                <a:lnTo>
                  <a:pt x="110" y="484"/>
                </a:lnTo>
                <a:lnTo>
                  <a:pt x="109" y="484"/>
                </a:lnTo>
                <a:lnTo>
                  <a:pt x="108" y="484"/>
                </a:lnTo>
                <a:lnTo>
                  <a:pt x="108" y="483"/>
                </a:lnTo>
                <a:lnTo>
                  <a:pt x="107" y="483"/>
                </a:lnTo>
                <a:lnTo>
                  <a:pt x="107" y="482"/>
                </a:lnTo>
                <a:lnTo>
                  <a:pt x="106" y="482"/>
                </a:lnTo>
                <a:lnTo>
                  <a:pt x="106" y="481"/>
                </a:lnTo>
                <a:lnTo>
                  <a:pt x="105" y="481"/>
                </a:lnTo>
                <a:lnTo>
                  <a:pt x="105" y="480"/>
                </a:lnTo>
                <a:lnTo>
                  <a:pt x="104" y="480"/>
                </a:lnTo>
                <a:lnTo>
                  <a:pt x="104" y="479"/>
                </a:lnTo>
                <a:lnTo>
                  <a:pt x="104" y="478"/>
                </a:lnTo>
                <a:lnTo>
                  <a:pt x="103" y="478"/>
                </a:lnTo>
                <a:lnTo>
                  <a:pt x="103" y="477"/>
                </a:lnTo>
                <a:lnTo>
                  <a:pt x="103" y="476"/>
                </a:lnTo>
                <a:lnTo>
                  <a:pt x="102" y="476"/>
                </a:lnTo>
                <a:lnTo>
                  <a:pt x="102" y="475"/>
                </a:lnTo>
                <a:lnTo>
                  <a:pt x="102" y="474"/>
                </a:lnTo>
                <a:lnTo>
                  <a:pt x="102" y="473"/>
                </a:lnTo>
                <a:lnTo>
                  <a:pt x="102" y="473"/>
                </a:lnTo>
                <a:lnTo>
                  <a:pt x="102" y="472"/>
                </a:lnTo>
                <a:lnTo>
                  <a:pt x="102" y="471"/>
                </a:lnTo>
                <a:lnTo>
                  <a:pt x="102" y="469"/>
                </a:lnTo>
                <a:lnTo>
                  <a:pt x="102" y="469"/>
                </a:lnTo>
                <a:lnTo>
                  <a:pt x="102" y="468"/>
                </a:lnTo>
                <a:lnTo>
                  <a:pt x="102" y="467"/>
                </a:lnTo>
                <a:lnTo>
                  <a:pt x="102" y="466"/>
                </a:lnTo>
                <a:lnTo>
                  <a:pt x="102" y="466"/>
                </a:lnTo>
                <a:lnTo>
                  <a:pt x="103" y="465"/>
                </a:lnTo>
                <a:lnTo>
                  <a:pt x="103" y="464"/>
                </a:lnTo>
                <a:lnTo>
                  <a:pt x="103" y="464"/>
                </a:lnTo>
                <a:lnTo>
                  <a:pt x="104" y="463"/>
                </a:lnTo>
                <a:lnTo>
                  <a:pt x="104" y="462"/>
                </a:lnTo>
                <a:lnTo>
                  <a:pt x="104" y="462"/>
                </a:lnTo>
                <a:lnTo>
                  <a:pt x="105" y="461"/>
                </a:lnTo>
                <a:lnTo>
                  <a:pt x="105" y="461"/>
                </a:lnTo>
                <a:lnTo>
                  <a:pt x="106" y="460"/>
                </a:lnTo>
                <a:lnTo>
                  <a:pt x="106" y="460"/>
                </a:lnTo>
                <a:lnTo>
                  <a:pt x="107" y="459"/>
                </a:lnTo>
                <a:lnTo>
                  <a:pt x="107" y="459"/>
                </a:lnTo>
                <a:lnTo>
                  <a:pt x="108" y="458"/>
                </a:lnTo>
                <a:lnTo>
                  <a:pt x="108" y="458"/>
                </a:lnTo>
                <a:lnTo>
                  <a:pt x="109" y="457"/>
                </a:lnTo>
                <a:lnTo>
                  <a:pt x="110" y="457"/>
                </a:lnTo>
                <a:lnTo>
                  <a:pt x="110" y="457"/>
                </a:lnTo>
                <a:lnTo>
                  <a:pt x="112" y="456"/>
                </a:lnTo>
                <a:lnTo>
                  <a:pt x="113" y="456"/>
                </a:lnTo>
                <a:lnTo>
                  <a:pt x="113" y="456"/>
                </a:lnTo>
                <a:lnTo>
                  <a:pt x="114" y="456"/>
                </a:lnTo>
                <a:lnTo>
                  <a:pt x="115" y="455"/>
                </a:lnTo>
                <a:lnTo>
                  <a:pt x="115" y="455"/>
                </a:lnTo>
                <a:lnTo>
                  <a:pt x="116" y="455"/>
                </a:lnTo>
                <a:lnTo>
                  <a:pt x="117" y="455"/>
                </a:lnTo>
                <a:lnTo>
                  <a:pt x="118" y="455"/>
                </a:lnTo>
                <a:lnTo>
                  <a:pt x="118" y="455"/>
                </a:lnTo>
                <a:close/>
                <a:moveTo>
                  <a:pt x="41" y="403"/>
                </a:moveTo>
                <a:lnTo>
                  <a:pt x="194" y="403"/>
                </a:lnTo>
                <a:lnTo>
                  <a:pt x="195" y="403"/>
                </a:lnTo>
                <a:lnTo>
                  <a:pt x="195" y="403"/>
                </a:lnTo>
                <a:lnTo>
                  <a:pt x="195" y="403"/>
                </a:lnTo>
                <a:lnTo>
                  <a:pt x="196" y="403"/>
                </a:lnTo>
                <a:lnTo>
                  <a:pt x="196" y="404"/>
                </a:lnTo>
                <a:lnTo>
                  <a:pt x="196" y="404"/>
                </a:lnTo>
                <a:lnTo>
                  <a:pt x="197" y="404"/>
                </a:lnTo>
                <a:lnTo>
                  <a:pt x="197" y="404"/>
                </a:lnTo>
                <a:lnTo>
                  <a:pt x="197" y="405"/>
                </a:lnTo>
                <a:lnTo>
                  <a:pt x="197" y="405"/>
                </a:lnTo>
                <a:lnTo>
                  <a:pt x="198" y="405"/>
                </a:lnTo>
                <a:lnTo>
                  <a:pt x="198" y="405"/>
                </a:lnTo>
                <a:lnTo>
                  <a:pt x="198" y="406"/>
                </a:lnTo>
                <a:lnTo>
                  <a:pt x="198" y="406"/>
                </a:lnTo>
                <a:lnTo>
                  <a:pt x="198" y="406"/>
                </a:lnTo>
                <a:lnTo>
                  <a:pt x="198" y="407"/>
                </a:lnTo>
                <a:lnTo>
                  <a:pt x="198" y="410"/>
                </a:lnTo>
                <a:lnTo>
                  <a:pt x="198" y="411"/>
                </a:lnTo>
                <a:lnTo>
                  <a:pt x="198" y="411"/>
                </a:lnTo>
                <a:lnTo>
                  <a:pt x="198" y="411"/>
                </a:lnTo>
                <a:lnTo>
                  <a:pt x="198" y="412"/>
                </a:lnTo>
                <a:lnTo>
                  <a:pt x="198" y="412"/>
                </a:lnTo>
                <a:lnTo>
                  <a:pt x="197" y="413"/>
                </a:lnTo>
                <a:lnTo>
                  <a:pt x="197" y="413"/>
                </a:lnTo>
                <a:lnTo>
                  <a:pt x="197" y="413"/>
                </a:lnTo>
                <a:lnTo>
                  <a:pt x="197" y="413"/>
                </a:lnTo>
                <a:lnTo>
                  <a:pt x="196" y="414"/>
                </a:lnTo>
                <a:lnTo>
                  <a:pt x="196" y="414"/>
                </a:lnTo>
                <a:lnTo>
                  <a:pt x="196" y="414"/>
                </a:lnTo>
                <a:lnTo>
                  <a:pt x="195" y="414"/>
                </a:lnTo>
                <a:lnTo>
                  <a:pt x="195" y="414"/>
                </a:lnTo>
                <a:lnTo>
                  <a:pt x="195" y="414"/>
                </a:lnTo>
                <a:lnTo>
                  <a:pt x="194" y="414"/>
                </a:lnTo>
                <a:lnTo>
                  <a:pt x="41" y="414"/>
                </a:lnTo>
                <a:lnTo>
                  <a:pt x="41" y="414"/>
                </a:lnTo>
                <a:lnTo>
                  <a:pt x="39" y="414"/>
                </a:lnTo>
                <a:lnTo>
                  <a:pt x="39" y="414"/>
                </a:lnTo>
                <a:lnTo>
                  <a:pt x="39" y="414"/>
                </a:lnTo>
                <a:lnTo>
                  <a:pt x="38" y="414"/>
                </a:lnTo>
                <a:lnTo>
                  <a:pt x="38" y="414"/>
                </a:lnTo>
                <a:lnTo>
                  <a:pt x="38" y="413"/>
                </a:lnTo>
                <a:lnTo>
                  <a:pt x="37" y="413"/>
                </a:lnTo>
                <a:lnTo>
                  <a:pt x="37" y="413"/>
                </a:lnTo>
                <a:lnTo>
                  <a:pt x="37" y="413"/>
                </a:lnTo>
                <a:lnTo>
                  <a:pt x="37" y="412"/>
                </a:lnTo>
                <a:lnTo>
                  <a:pt x="37" y="412"/>
                </a:lnTo>
                <a:lnTo>
                  <a:pt x="36" y="411"/>
                </a:lnTo>
                <a:lnTo>
                  <a:pt x="36" y="411"/>
                </a:lnTo>
                <a:lnTo>
                  <a:pt x="36" y="411"/>
                </a:lnTo>
                <a:lnTo>
                  <a:pt x="36" y="410"/>
                </a:lnTo>
                <a:lnTo>
                  <a:pt x="36" y="407"/>
                </a:lnTo>
                <a:lnTo>
                  <a:pt x="36" y="406"/>
                </a:lnTo>
                <a:lnTo>
                  <a:pt x="36" y="406"/>
                </a:lnTo>
                <a:lnTo>
                  <a:pt x="36" y="406"/>
                </a:lnTo>
                <a:lnTo>
                  <a:pt x="37" y="405"/>
                </a:lnTo>
                <a:lnTo>
                  <a:pt x="37" y="405"/>
                </a:lnTo>
                <a:lnTo>
                  <a:pt x="37" y="405"/>
                </a:lnTo>
                <a:lnTo>
                  <a:pt x="37" y="405"/>
                </a:lnTo>
                <a:lnTo>
                  <a:pt x="37" y="404"/>
                </a:lnTo>
                <a:lnTo>
                  <a:pt x="38" y="404"/>
                </a:lnTo>
                <a:lnTo>
                  <a:pt x="38" y="404"/>
                </a:lnTo>
                <a:lnTo>
                  <a:pt x="38" y="404"/>
                </a:lnTo>
                <a:lnTo>
                  <a:pt x="39" y="403"/>
                </a:lnTo>
                <a:lnTo>
                  <a:pt x="39" y="403"/>
                </a:lnTo>
                <a:lnTo>
                  <a:pt x="39" y="403"/>
                </a:lnTo>
                <a:lnTo>
                  <a:pt x="41" y="403"/>
                </a:lnTo>
                <a:lnTo>
                  <a:pt x="41" y="403"/>
                </a:lnTo>
                <a:lnTo>
                  <a:pt x="41" y="403"/>
                </a:lnTo>
                <a:close/>
                <a:moveTo>
                  <a:pt x="41" y="385"/>
                </a:moveTo>
                <a:lnTo>
                  <a:pt x="194" y="385"/>
                </a:lnTo>
                <a:lnTo>
                  <a:pt x="195" y="385"/>
                </a:lnTo>
                <a:lnTo>
                  <a:pt x="195" y="386"/>
                </a:lnTo>
                <a:lnTo>
                  <a:pt x="195" y="386"/>
                </a:lnTo>
                <a:lnTo>
                  <a:pt x="196" y="386"/>
                </a:lnTo>
                <a:lnTo>
                  <a:pt x="196" y="386"/>
                </a:lnTo>
                <a:lnTo>
                  <a:pt x="196" y="386"/>
                </a:lnTo>
                <a:lnTo>
                  <a:pt x="197" y="386"/>
                </a:lnTo>
                <a:lnTo>
                  <a:pt x="197" y="387"/>
                </a:lnTo>
                <a:lnTo>
                  <a:pt x="197" y="387"/>
                </a:lnTo>
                <a:lnTo>
                  <a:pt x="197" y="387"/>
                </a:lnTo>
                <a:lnTo>
                  <a:pt x="198" y="387"/>
                </a:lnTo>
                <a:lnTo>
                  <a:pt x="198" y="388"/>
                </a:lnTo>
                <a:lnTo>
                  <a:pt x="198" y="388"/>
                </a:lnTo>
                <a:lnTo>
                  <a:pt x="198" y="388"/>
                </a:lnTo>
                <a:lnTo>
                  <a:pt x="198" y="389"/>
                </a:lnTo>
                <a:lnTo>
                  <a:pt x="198" y="389"/>
                </a:lnTo>
                <a:lnTo>
                  <a:pt x="198" y="393"/>
                </a:lnTo>
                <a:lnTo>
                  <a:pt x="198" y="393"/>
                </a:lnTo>
                <a:lnTo>
                  <a:pt x="198" y="393"/>
                </a:lnTo>
                <a:lnTo>
                  <a:pt x="198" y="394"/>
                </a:lnTo>
                <a:lnTo>
                  <a:pt x="198" y="394"/>
                </a:lnTo>
                <a:lnTo>
                  <a:pt x="198" y="395"/>
                </a:lnTo>
                <a:lnTo>
                  <a:pt x="197" y="395"/>
                </a:lnTo>
                <a:lnTo>
                  <a:pt x="197" y="395"/>
                </a:lnTo>
                <a:lnTo>
                  <a:pt x="197" y="395"/>
                </a:lnTo>
                <a:lnTo>
                  <a:pt x="197" y="396"/>
                </a:lnTo>
                <a:lnTo>
                  <a:pt x="196" y="396"/>
                </a:lnTo>
                <a:lnTo>
                  <a:pt x="196" y="396"/>
                </a:lnTo>
                <a:lnTo>
                  <a:pt x="196" y="396"/>
                </a:lnTo>
                <a:lnTo>
                  <a:pt x="195" y="396"/>
                </a:lnTo>
                <a:lnTo>
                  <a:pt x="195" y="396"/>
                </a:lnTo>
                <a:lnTo>
                  <a:pt x="195" y="396"/>
                </a:lnTo>
                <a:lnTo>
                  <a:pt x="194" y="396"/>
                </a:lnTo>
                <a:lnTo>
                  <a:pt x="41" y="396"/>
                </a:lnTo>
                <a:lnTo>
                  <a:pt x="41" y="396"/>
                </a:lnTo>
                <a:lnTo>
                  <a:pt x="39" y="396"/>
                </a:lnTo>
                <a:lnTo>
                  <a:pt x="39" y="396"/>
                </a:lnTo>
                <a:lnTo>
                  <a:pt x="39" y="396"/>
                </a:lnTo>
                <a:lnTo>
                  <a:pt x="38" y="396"/>
                </a:lnTo>
                <a:lnTo>
                  <a:pt x="38" y="396"/>
                </a:lnTo>
                <a:lnTo>
                  <a:pt x="38" y="396"/>
                </a:lnTo>
                <a:lnTo>
                  <a:pt x="37" y="395"/>
                </a:lnTo>
                <a:lnTo>
                  <a:pt x="37" y="395"/>
                </a:lnTo>
                <a:lnTo>
                  <a:pt x="37" y="395"/>
                </a:lnTo>
                <a:lnTo>
                  <a:pt x="37" y="395"/>
                </a:lnTo>
                <a:lnTo>
                  <a:pt x="37" y="394"/>
                </a:lnTo>
                <a:lnTo>
                  <a:pt x="36" y="394"/>
                </a:lnTo>
                <a:lnTo>
                  <a:pt x="36" y="393"/>
                </a:lnTo>
                <a:lnTo>
                  <a:pt x="36" y="393"/>
                </a:lnTo>
                <a:lnTo>
                  <a:pt x="36" y="393"/>
                </a:lnTo>
                <a:lnTo>
                  <a:pt x="36" y="389"/>
                </a:lnTo>
                <a:lnTo>
                  <a:pt x="36" y="389"/>
                </a:lnTo>
                <a:lnTo>
                  <a:pt x="36" y="388"/>
                </a:lnTo>
                <a:lnTo>
                  <a:pt x="36" y="388"/>
                </a:lnTo>
                <a:lnTo>
                  <a:pt x="37" y="388"/>
                </a:lnTo>
                <a:lnTo>
                  <a:pt x="37" y="387"/>
                </a:lnTo>
                <a:lnTo>
                  <a:pt x="37" y="387"/>
                </a:lnTo>
                <a:lnTo>
                  <a:pt x="37" y="387"/>
                </a:lnTo>
                <a:lnTo>
                  <a:pt x="37" y="387"/>
                </a:lnTo>
                <a:lnTo>
                  <a:pt x="38" y="386"/>
                </a:lnTo>
                <a:lnTo>
                  <a:pt x="38" y="386"/>
                </a:lnTo>
                <a:lnTo>
                  <a:pt x="38" y="386"/>
                </a:lnTo>
                <a:lnTo>
                  <a:pt x="39" y="386"/>
                </a:lnTo>
                <a:lnTo>
                  <a:pt x="39" y="386"/>
                </a:lnTo>
                <a:lnTo>
                  <a:pt x="39" y="386"/>
                </a:lnTo>
                <a:lnTo>
                  <a:pt x="41" y="385"/>
                </a:lnTo>
                <a:lnTo>
                  <a:pt x="41" y="385"/>
                </a:lnTo>
                <a:lnTo>
                  <a:pt x="41" y="385"/>
                </a:lnTo>
                <a:close/>
              </a:path>
            </a:pathLst>
          </a:custGeom>
          <a:solidFill>
            <a:srgbClr val="65AADD"/>
          </a:solidFill>
          <a:ln w="9525">
            <a:no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7" name="Freeform 32"/>
          <p:cNvSpPr>
            <a:spLocks noEditPoints="1"/>
          </p:cNvSpPr>
          <p:nvPr/>
        </p:nvSpPr>
        <p:spPr bwMode="auto">
          <a:xfrm>
            <a:off x="3909236" y="1354813"/>
            <a:ext cx="630518" cy="1192322"/>
          </a:xfrm>
          <a:custGeom>
            <a:avLst/>
            <a:gdLst/>
            <a:ahLst/>
            <a:cxnLst>
              <a:cxn ang="0">
                <a:pos x="229" y="2"/>
              </a:cxn>
              <a:cxn ang="0">
                <a:pos x="234" y="10"/>
              </a:cxn>
              <a:cxn ang="0">
                <a:pos x="233" y="520"/>
              </a:cxn>
              <a:cxn ang="0">
                <a:pos x="226" y="526"/>
              </a:cxn>
              <a:cxn ang="0">
                <a:pos x="9" y="526"/>
              </a:cxn>
              <a:cxn ang="0">
                <a:pos x="2" y="520"/>
              </a:cxn>
              <a:cxn ang="0">
                <a:pos x="0" y="10"/>
              </a:cxn>
              <a:cxn ang="0">
                <a:pos x="6" y="2"/>
              </a:cxn>
              <a:cxn ang="0">
                <a:pos x="48" y="51"/>
              </a:cxn>
              <a:cxn ang="0">
                <a:pos x="195" y="54"/>
              </a:cxn>
              <a:cxn ang="0">
                <a:pos x="200" y="61"/>
              </a:cxn>
              <a:cxn ang="0">
                <a:pos x="197" y="101"/>
              </a:cxn>
              <a:cxn ang="0">
                <a:pos x="191" y="106"/>
              </a:cxn>
              <a:cxn ang="0">
                <a:pos x="43" y="106"/>
              </a:cxn>
              <a:cxn ang="0">
                <a:pos x="37" y="100"/>
              </a:cxn>
              <a:cxn ang="0">
                <a:pos x="36" y="59"/>
              </a:cxn>
              <a:cxn ang="0">
                <a:pos x="41" y="53"/>
              </a:cxn>
              <a:cxn ang="0">
                <a:pos x="187" y="122"/>
              </a:cxn>
              <a:cxn ang="0">
                <a:pos x="195" y="125"/>
              </a:cxn>
              <a:cxn ang="0">
                <a:pos x="200" y="132"/>
              </a:cxn>
              <a:cxn ang="0">
                <a:pos x="197" y="173"/>
              </a:cxn>
              <a:cxn ang="0">
                <a:pos x="190" y="178"/>
              </a:cxn>
              <a:cxn ang="0">
                <a:pos x="43" y="177"/>
              </a:cxn>
              <a:cxn ang="0">
                <a:pos x="36" y="171"/>
              </a:cxn>
              <a:cxn ang="0">
                <a:pos x="36" y="130"/>
              </a:cxn>
              <a:cxn ang="0">
                <a:pos x="42" y="124"/>
              </a:cxn>
              <a:cxn ang="0">
                <a:pos x="188" y="194"/>
              </a:cxn>
              <a:cxn ang="0">
                <a:pos x="196" y="197"/>
              </a:cxn>
              <a:cxn ang="0">
                <a:pos x="200" y="204"/>
              </a:cxn>
              <a:cxn ang="0">
                <a:pos x="197" y="245"/>
              </a:cxn>
              <a:cxn ang="0">
                <a:pos x="190" y="249"/>
              </a:cxn>
              <a:cxn ang="0">
                <a:pos x="42" y="248"/>
              </a:cxn>
              <a:cxn ang="0">
                <a:pos x="36" y="242"/>
              </a:cxn>
              <a:cxn ang="0">
                <a:pos x="36" y="201"/>
              </a:cxn>
              <a:cxn ang="0">
                <a:pos x="42" y="195"/>
              </a:cxn>
              <a:cxn ang="0">
                <a:pos x="188" y="265"/>
              </a:cxn>
              <a:cxn ang="0">
                <a:pos x="196" y="269"/>
              </a:cxn>
              <a:cxn ang="0">
                <a:pos x="200" y="277"/>
              </a:cxn>
              <a:cxn ang="0">
                <a:pos x="196" y="317"/>
              </a:cxn>
              <a:cxn ang="0">
                <a:pos x="189" y="321"/>
              </a:cxn>
              <a:cxn ang="0">
                <a:pos x="42" y="319"/>
              </a:cxn>
              <a:cxn ang="0">
                <a:pos x="36" y="313"/>
              </a:cxn>
              <a:cxn ang="0">
                <a:pos x="36" y="272"/>
              </a:cxn>
              <a:cxn ang="0">
                <a:pos x="43" y="266"/>
              </a:cxn>
              <a:cxn ang="0">
                <a:pos x="121" y="455"/>
              </a:cxn>
              <a:cxn ang="0">
                <a:pos x="131" y="461"/>
              </a:cxn>
              <a:cxn ang="0">
                <a:pos x="133" y="473"/>
              </a:cxn>
              <a:cxn ang="0">
                <a:pos x="129" y="482"/>
              </a:cxn>
              <a:cxn ang="0">
                <a:pos x="118" y="486"/>
              </a:cxn>
              <a:cxn ang="0">
                <a:pos x="107" y="482"/>
              </a:cxn>
              <a:cxn ang="0">
                <a:pos x="102" y="473"/>
              </a:cxn>
              <a:cxn ang="0">
                <a:pos x="105" y="461"/>
              </a:cxn>
              <a:cxn ang="0">
                <a:pos x="115" y="455"/>
              </a:cxn>
              <a:cxn ang="0">
                <a:pos x="197" y="404"/>
              </a:cxn>
              <a:cxn ang="0">
                <a:pos x="197" y="413"/>
              </a:cxn>
              <a:cxn ang="0">
                <a:pos x="39" y="414"/>
              </a:cxn>
              <a:cxn ang="0">
                <a:pos x="36" y="406"/>
              </a:cxn>
              <a:cxn ang="0">
                <a:pos x="41" y="403"/>
              </a:cxn>
              <a:cxn ang="0">
                <a:pos x="198" y="388"/>
              </a:cxn>
              <a:cxn ang="0">
                <a:pos x="196" y="396"/>
              </a:cxn>
              <a:cxn ang="0">
                <a:pos x="37" y="395"/>
              </a:cxn>
              <a:cxn ang="0">
                <a:pos x="37" y="387"/>
              </a:cxn>
            </a:cxnLst>
            <a:rect l="0" t="0" r="r" b="b"/>
            <a:pathLst>
              <a:path w="234" h="527">
                <a:moveTo>
                  <a:pt x="13" y="0"/>
                </a:moveTo>
                <a:lnTo>
                  <a:pt x="222" y="0"/>
                </a:lnTo>
                <a:lnTo>
                  <a:pt x="223" y="0"/>
                </a:lnTo>
                <a:lnTo>
                  <a:pt x="223" y="0"/>
                </a:lnTo>
                <a:lnTo>
                  <a:pt x="224" y="0"/>
                </a:lnTo>
                <a:lnTo>
                  <a:pt x="224" y="0"/>
                </a:lnTo>
                <a:lnTo>
                  <a:pt x="225" y="0"/>
                </a:lnTo>
                <a:lnTo>
                  <a:pt x="226" y="1"/>
                </a:lnTo>
                <a:lnTo>
                  <a:pt x="226" y="1"/>
                </a:lnTo>
                <a:lnTo>
                  <a:pt x="227" y="1"/>
                </a:lnTo>
                <a:lnTo>
                  <a:pt x="227" y="1"/>
                </a:lnTo>
                <a:lnTo>
                  <a:pt x="228" y="1"/>
                </a:lnTo>
                <a:lnTo>
                  <a:pt x="228" y="2"/>
                </a:lnTo>
                <a:lnTo>
                  <a:pt x="229" y="2"/>
                </a:lnTo>
                <a:lnTo>
                  <a:pt x="229" y="2"/>
                </a:lnTo>
                <a:lnTo>
                  <a:pt x="230" y="3"/>
                </a:lnTo>
                <a:lnTo>
                  <a:pt x="230" y="3"/>
                </a:lnTo>
                <a:lnTo>
                  <a:pt x="231" y="4"/>
                </a:lnTo>
                <a:lnTo>
                  <a:pt x="231" y="4"/>
                </a:lnTo>
                <a:lnTo>
                  <a:pt x="231" y="4"/>
                </a:lnTo>
                <a:lnTo>
                  <a:pt x="232" y="5"/>
                </a:lnTo>
                <a:lnTo>
                  <a:pt x="232" y="5"/>
                </a:lnTo>
                <a:lnTo>
                  <a:pt x="232" y="6"/>
                </a:lnTo>
                <a:lnTo>
                  <a:pt x="233" y="6"/>
                </a:lnTo>
                <a:lnTo>
                  <a:pt x="233" y="7"/>
                </a:lnTo>
                <a:lnTo>
                  <a:pt x="233" y="7"/>
                </a:lnTo>
                <a:lnTo>
                  <a:pt x="233" y="8"/>
                </a:lnTo>
                <a:lnTo>
                  <a:pt x="233" y="8"/>
                </a:lnTo>
                <a:lnTo>
                  <a:pt x="234" y="9"/>
                </a:lnTo>
                <a:lnTo>
                  <a:pt x="234" y="10"/>
                </a:lnTo>
                <a:lnTo>
                  <a:pt x="234" y="10"/>
                </a:lnTo>
                <a:lnTo>
                  <a:pt x="234" y="12"/>
                </a:lnTo>
                <a:lnTo>
                  <a:pt x="234" y="12"/>
                </a:lnTo>
                <a:lnTo>
                  <a:pt x="234" y="13"/>
                </a:lnTo>
                <a:lnTo>
                  <a:pt x="234" y="514"/>
                </a:lnTo>
                <a:lnTo>
                  <a:pt x="234" y="515"/>
                </a:lnTo>
                <a:lnTo>
                  <a:pt x="234" y="515"/>
                </a:lnTo>
                <a:lnTo>
                  <a:pt x="234" y="516"/>
                </a:lnTo>
                <a:lnTo>
                  <a:pt x="234" y="516"/>
                </a:lnTo>
                <a:lnTo>
                  <a:pt x="234" y="517"/>
                </a:lnTo>
                <a:lnTo>
                  <a:pt x="233" y="517"/>
                </a:lnTo>
                <a:lnTo>
                  <a:pt x="233" y="518"/>
                </a:lnTo>
                <a:lnTo>
                  <a:pt x="233" y="519"/>
                </a:lnTo>
                <a:lnTo>
                  <a:pt x="233" y="519"/>
                </a:lnTo>
                <a:lnTo>
                  <a:pt x="233" y="520"/>
                </a:lnTo>
                <a:lnTo>
                  <a:pt x="232" y="520"/>
                </a:lnTo>
                <a:lnTo>
                  <a:pt x="232" y="521"/>
                </a:lnTo>
                <a:lnTo>
                  <a:pt x="232" y="521"/>
                </a:lnTo>
                <a:lnTo>
                  <a:pt x="231" y="522"/>
                </a:lnTo>
                <a:lnTo>
                  <a:pt x="231" y="522"/>
                </a:lnTo>
                <a:lnTo>
                  <a:pt x="231" y="522"/>
                </a:lnTo>
                <a:lnTo>
                  <a:pt x="230" y="524"/>
                </a:lnTo>
                <a:lnTo>
                  <a:pt x="230" y="524"/>
                </a:lnTo>
                <a:lnTo>
                  <a:pt x="229" y="525"/>
                </a:lnTo>
                <a:lnTo>
                  <a:pt x="229" y="525"/>
                </a:lnTo>
                <a:lnTo>
                  <a:pt x="228" y="525"/>
                </a:lnTo>
                <a:lnTo>
                  <a:pt x="228" y="526"/>
                </a:lnTo>
                <a:lnTo>
                  <a:pt x="227" y="526"/>
                </a:lnTo>
                <a:lnTo>
                  <a:pt x="227" y="526"/>
                </a:lnTo>
                <a:lnTo>
                  <a:pt x="226" y="526"/>
                </a:lnTo>
                <a:lnTo>
                  <a:pt x="226" y="526"/>
                </a:lnTo>
                <a:lnTo>
                  <a:pt x="225" y="527"/>
                </a:lnTo>
                <a:lnTo>
                  <a:pt x="224" y="527"/>
                </a:lnTo>
                <a:lnTo>
                  <a:pt x="224" y="527"/>
                </a:lnTo>
                <a:lnTo>
                  <a:pt x="223" y="527"/>
                </a:lnTo>
                <a:lnTo>
                  <a:pt x="223" y="527"/>
                </a:lnTo>
                <a:lnTo>
                  <a:pt x="222" y="527"/>
                </a:lnTo>
                <a:lnTo>
                  <a:pt x="13" y="527"/>
                </a:lnTo>
                <a:lnTo>
                  <a:pt x="13" y="527"/>
                </a:lnTo>
                <a:lnTo>
                  <a:pt x="12" y="527"/>
                </a:lnTo>
                <a:lnTo>
                  <a:pt x="11" y="527"/>
                </a:lnTo>
                <a:lnTo>
                  <a:pt x="11" y="527"/>
                </a:lnTo>
                <a:lnTo>
                  <a:pt x="10" y="527"/>
                </a:lnTo>
                <a:lnTo>
                  <a:pt x="10" y="526"/>
                </a:lnTo>
                <a:lnTo>
                  <a:pt x="9" y="526"/>
                </a:lnTo>
                <a:lnTo>
                  <a:pt x="9" y="526"/>
                </a:lnTo>
                <a:lnTo>
                  <a:pt x="8" y="526"/>
                </a:lnTo>
                <a:lnTo>
                  <a:pt x="8" y="526"/>
                </a:lnTo>
                <a:lnTo>
                  <a:pt x="7" y="525"/>
                </a:lnTo>
                <a:lnTo>
                  <a:pt x="7" y="525"/>
                </a:lnTo>
                <a:lnTo>
                  <a:pt x="6" y="525"/>
                </a:lnTo>
                <a:lnTo>
                  <a:pt x="6" y="524"/>
                </a:lnTo>
                <a:lnTo>
                  <a:pt x="4" y="524"/>
                </a:lnTo>
                <a:lnTo>
                  <a:pt x="4" y="522"/>
                </a:lnTo>
                <a:lnTo>
                  <a:pt x="3" y="522"/>
                </a:lnTo>
                <a:lnTo>
                  <a:pt x="3" y="522"/>
                </a:lnTo>
                <a:lnTo>
                  <a:pt x="3" y="521"/>
                </a:lnTo>
                <a:lnTo>
                  <a:pt x="2" y="521"/>
                </a:lnTo>
                <a:lnTo>
                  <a:pt x="2" y="520"/>
                </a:lnTo>
                <a:lnTo>
                  <a:pt x="2" y="520"/>
                </a:lnTo>
                <a:lnTo>
                  <a:pt x="1" y="519"/>
                </a:lnTo>
                <a:lnTo>
                  <a:pt x="1" y="519"/>
                </a:lnTo>
                <a:lnTo>
                  <a:pt x="1" y="518"/>
                </a:lnTo>
                <a:lnTo>
                  <a:pt x="1" y="517"/>
                </a:lnTo>
                <a:lnTo>
                  <a:pt x="1" y="517"/>
                </a:lnTo>
                <a:lnTo>
                  <a:pt x="0" y="516"/>
                </a:lnTo>
                <a:lnTo>
                  <a:pt x="0" y="516"/>
                </a:lnTo>
                <a:lnTo>
                  <a:pt x="0" y="515"/>
                </a:lnTo>
                <a:lnTo>
                  <a:pt x="0" y="515"/>
                </a:lnTo>
                <a:lnTo>
                  <a:pt x="0" y="514"/>
                </a:lnTo>
                <a:lnTo>
                  <a:pt x="0" y="13"/>
                </a:lnTo>
                <a:lnTo>
                  <a:pt x="0" y="12"/>
                </a:lnTo>
                <a:lnTo>
                  <a:pt x="0" y="12"/>
                </a:lnTo>
                <a:lnTo>
                  <a:pt x="0" y="10"/>
                </a:lnTo>
                <a:lnTo>
                  <a:pt x="0" y="10"/>
                </a:lnTo>
                <a:lnTo>
                  <a:pt x="1" y="9"/>
                </a:lnTo>
                <a:lnTo>
                  <a:pt x="1" y="8"/>
                </a:lnTo>
                <a:lnTo>
                  <a:pt x="1" y="8"/>
                </a:lnTo>
                <a:lnTo>
                  <a:pt x="1" y="7"/>
                </a:lnTo>
                <a:lnTo>
                  <a:pt x="1" y="7"/>
                </a:lnTo>
                <a:lnTo>
                  <a:pt x="2" y="6"/>
                </a:lnTo>
                <a:lnTo>
                  <a:pt x="2" y="6"/>
                </a:lnTo>
                <a:lnTo>
                  <a:pt x="2" y="5"/>
                </a:lnTo>
                <a:lnTo>
                  <a:pt x="3" y="5"/>
                </a:lnTo>
                <a:lnTo>
                  <a:pt x="3" y="4"/>
                </a:lnTo>
                <a:lnTo>
                  <a:pt x="3" y="4"/>
                </a:lnTo>
                <a:lnTo>
                  <a:pt x="4" y="4"/>
                </a:lnTo>
                <a:lnTo>
                  <a:pt x="4" y="3"/>
                </a:lnTo>
                <a:lnTo>
                  <a:pt x="6" y="3"/>
                </a:lnTo>
                <a:lnTo>
                  <a:pt x="6" y="2"/>
                </a:lnTo>
                <a:lnTo>
                  <a:pt x="7" y="2"/>
                </a:lnTo>
                <a:lnTo>
                  <a:pt x="7" y="2"/>
                </a:lnTo>
                <a:lnTo>
                  <a:pt x="8" y="1"/>
                </a:lnTo>
                <a:lnTo>
                  <a:pt x="8" y="1"/>
                </a:lnTo>
                <a:lnTo>
                  <a:pt x="9" y="1"/>
                </a:lnTo>
                <a:lnTo>
                  <a:pt x="9" y="1"/>
                </a:lnTo>
                <a:lnTo>
                  <a:pt x="10" y="1"/>
                </a:lnTo>
                <a:lnTo>
                  <a:pt x="10" y="0"/>
                </a:lnTo>
                <a:lnTo>
                  <a:pt x="11" y="0"/>
                </a:lnTo>
                <a:lnTo>
                  <a:pt x="11" y="0"/>
                </a:lnTo>
                <a:lnTo>
                  <a:pt x="12" y="0"/>
                </a:lnTo>
                <a:lnTo>
                  <a:pt x="13" y="0"/>
                </a:lnTo>
                <a:lnTo>
                  <a:pt x="13" y="0"/>
                </a:lnTo>
                <a:lnTo>
                  <a:pt x="13" y="0"/>
                </a:lnTo>
                <a:close/>
                <a:moveTo>
                  <a:pt x="48" y="51"/>
                </a:moveTo>
                <a:lnTo>
                  <a:pt x="187" y="51"/>
                </a:lnTo>
                <a:lnTo>
                  <a:pt x="188" y="51"/>
                </a:lnTo>
                <a:lnTo>
                  <a:pt x="188" y="51"/>
                </a:lnTo>
                <a:lnTo>
                  <a:pt x="189" y="51"/>
                </a:lnTo>
                <a:lnTo>
                  <a:pt x="190" y="51"/>
                </a:lnTo>
                <a:lnTo>
                  <a:pt x="190" y="51"/>
                </a:lnTo>
                <a:lnTo>
                  <a:pt x="191" y="52"/>
                </a:lnTo>
                <a:lnTo>
                  <a:pt x="191" y="52"/>
                </a:lnTo>
                <a:lnTo>
                  <a:pt x="192" y="52"/>
                </a:lnTo>
                <a:lnTo>
                  <a:pt x="192" y="52"/>
                </a:lnTo>
                <a:lnTo>
                  <a:pt x="193" y="52"/>
                </a:lnTo>
                <a:lnTo>
                  <a:pt x="193" y="53"/>
                </a:lnTo>
                <a:lnTo>
                  <a:pt x="194" y="53"/>
                </a:lnTo>
                <a:lnTo>
                  <a:pt x="194" y="53"/>
                </a:lnTo>
                <a:lnTo>
                  <a:pt x="195" y="54"/>
                </a:lnTo>
                <a:lnTo>
                  <a:pt x="195" y="54"/>
                </a:lnTo>
                <a:lnTo>
                  <a:pt x="196" y="54"/>
                </a:lnTo>
                <a:lnTo>
                  <a:pt x="196" y="55"/>
                </a:lnTo>
                <a:lnTo>
                  <a:pt x="196" y="55"/>
                </a:lnTo>
                <a:lnTo>
                  <a:pt x="197" y="55"/>
                </a:lnTo>
                <a:lnTo>
                  <a:pt x="197" y="56"/>
                </a:lnTo>
                <a:lnTo>
                  <a:pt x="197" y="56"/>
                </a:lnTo>
                <a:lnTo>
                  <a:pt x="197" y="57"/>
                </a:lnTo>
                <a:lnTo>
                  <a:pt x="198" y="57"/>
                </a:lnTo>
                <a:lnTo>
                  <a:pt x="198" y="58"/>
                </a:lnTo>
                <a:lnTo>
                  <a:pt x="198" y="58"/>
                </a:lnTo>
                <a:lnTo>
                  <a:pt x="198" y="59"/>
                </a:lnTo>
                <a:lnTo>
                  <a:pt x="198" y="59"/>
                </a:lnTo>
                <a:lnTo>
                  <a:pt x="200" y="60"/>
                </a:lnTo>
                <a:lnTo>
                  <a:pt x="200" y="61"/>
                </a:lnTo>
                <a:lnTo>
                  <a:pt x="200" y="61"/>
                </a:lnTo>
                <a:lnTo>
                  <a:pt x="200" y="62"/>
                </a:lnTo>
                <a:lnTo>
                  <a:pt x="200" y="62"/>
                </a:lnTo>
                <a:lnTo>
                  <a:pt x="200" y="95"/>
                </a:lnTo>
                <a:lnTo>
                  <a:pt x="200" y="95"/>
                </a:lnTo>
                <a:lnTo>
                  <a:pt x="200" y="96"/>
                </a:lnTo>
                <a:lnTo>
                  <a:pt x="200" y="96"/>
                </a:lnTo>
                <a:lnTo>
                  <a:pt x="200" y="97"/>
                </a:lnTo>
                <a:lnTo>
                  <a:pt x="198" y="97"/>
                </a:lnTo>
                <a:lnTo>
                  <a:pt x="198" y="98"/>
                </a:lnTo>
                <a:lnTo>
                  <a:pt x="198" y="100"/>
                </a:lnTo>
                <a:lnTo>
                  <a:pt x="198" y="100"/>
                </a:lnTo>
                <a:lnTo>
                  <a:pt x="198" y="100"/>
                </a:lnTo>
                <a:lnTo>
                  <a:pt x="197" y="101"/>
                </a:lnTo>
                <a:lnTo>
                  <a:pt x="197" y="101"/>
                </a:lnTo>
                <a:lnTo>
                  <a:pt x="197" y="102"/>
                </a:lnTo>
                <a:lnTo>
                  <a:pt x="197" y="102"/>
                </a:lnTo>
                <a:lnTo>
                  <a:pt x="196" y="103"/>
                </a:lnTo>
                <a:lnTo>
                  <a:pt x="196" y="103"/>
                </a:lnTo>
                <a:lnTo>
                  <a:pt x="196" y="103"/>
                </a:lnTo>
                <a:lnTo>
                  <a:pt x="195" y="104"/>
                </a:lnTo>
                <a:lnTo>
                  <a:pt x="195" y="104"/>
                </a:lnTo>
                <a:lnTo>
                  <a:pt x="194" y="105"/>
                </a:lnTo>
                <a:lnTo>
                  <a:pt x="194" y="105"/>
                </a:lnTo>
                <a:lnTo>
                  <a:pt x="193" y="105"/>
                </a:lnTo>
                <a:lnTo>
                  <a:pt x="193" y="105"/>
                </a:lnTo>
                <a:lnTo>
                  <a:pt x="192" y="106"/>
                </a:lnTo>
                <a:lnTo>
                  <a:pt x="192" y="106"/>
                </a:lnTo>
                <a:lnTo>
                  <a:pt x="191" y="106"/>
                </a:lnTo>
                <a:lnTo>
                  <a:pt x="191" y="106"/>
                </a:lnTo>
                <a:lnTo>
                  <a:pt x="190" y="106"/>
                </a:lnTo>
                <a:lnTo>
                  <a:pt x="190" y="107"/>
                </a:lnTo>
                <a:lnTo>
                  <a:pt x="189" y="107"/>
                </a:lnTo>
                <a:lnTo>
                  <a:pt x="188" y="107"/>
                </a:lnTo>
                <a:lnTo>
                  <a:pt x="188" y="107"/>
                </a:lnTo>
                <a:lnTo>
                  <a:pt x="187" y="107"/>
                </a:lnTo>
                <a:lnTo>
                  <a:pt x="48" y="107"/>
                </a:lnTo>
                <a:lnTo>
                  <a:pt x="47" y="107"/>
                </a:lnTo>
                <a:lnTo>
                  <a:pt x="47" y="107"/>
                </a:lnTo>
                <a:lnTo>
                  <a:pt x="46" y="107"/>
                </a:lnTo>
                <a:lnTo>
                  <a:pt x="46" y="107"/>
                </a:lnTo>
                <a:lnTo>
                  <a:pt x="45" y="106"/>
                </a:lnTo>
                <a:lnTo>
                  <a:pt x="45" y="106"/>
                </a:lnTo>
                <a:lnTo>
                  <a:pt x="44" y="106"/>
                </a:lnTo>
                <a:lnTo>
                  <a:pt x="43" y="106"/>
                </a:lnTo>
                <a:lnTo>
                  <a:pt x="43" y="106"/>
                </a:lnTo>
                <a:lnTo>
                  <a:pt x="42" y="105"/>
                </a:lnTo>
                <a:lnTo>
                  <a:pt x="42" y="105"/>
                </a:lnTo>
                <a:lnTo>
                  <a:pt x="41" y="105"/>
                </a:lnTo>
                <a:lnTo>
                  <a:pt x="41" y="105"/>
                </a:lnTo>
                <a:lnTo>
                  <a:pt x="41" y="104"/>
                </a:lnTo>
                <a:lnTo>
                  <a:pt x="39" y="104"/>
                </a:lnTo>
                <a:lnTo>
                  <a:pt x="39" y="103"/>
                </a:lnTo>
                <a:lnTo>
                  <a:pt x="38" y="103"/>
                </a:lnTo>
                <a:lnTo>
                  <a:pt x="38" y="103"/>
                </a:lnTo>
                <a:lnTo>
                  <a:pt x="38" y="102"/>
                </a:lnTo>
                <a:lnTo>
                  <a:pt x="37" y="102"/>
                </a:lnTo>
                <a:lnTo>
                  <a:pt x="37" y="101"/>
                </a:lnTo>
                <a:lnTo>
                  <a:pt x="37" y="101"/>
                </a:lnTo>
                <a:lnTo>
                  <a:pt x="37" y="100"/>
                </a:lnTo>
                <a:lnTo>
                  <a:pt x="36" y="100"/>
                </a:lnTo>
                <a:lnTo>
                  <a:pt x="36" y="100"/>
                </a:lnTo>
                <a:lnTo>
                  <a:pt x="36" y="98"/>
                </a:lnTo>
                <a:lnTo>
                  <a:pt x="36" y="97"/>
                </a:lnTo>
                <a:lnTo>
                  <a:pt x="36" y="97"/>
                </a:lnTo>
                <a:lnTo>
                  <a:pt x="36" y="96"/>
                </a:lnTo>
                <a:lnTo>
                  <a:pt x="35" y="96"/>
                </a:lnTo>
                <a:lnTo>
                  <a:pt x="35" y="95"/>
                </a:lnTo>
                <a:lnTo>
                  <a:pt x="35" y="95"/>
                </a:lnTo>
                <a:lnTo>
                  <a:pt x="35" y="62"/>
                </a:lnTo>
                <a:lnTo>
                  <a:pt x="35" y="62"/>
                </a:lnTo>
                <a:lnTo>
                  <a:pt x="35" y="61"/>
                </a:lnTo>
                <a:lnTo>
                  <a:pt x="36" y="61"/>
                </a:lnTo>
                <a:lnTo>
                  <a:pt x="36" y="60"/>
                </a:lnTo>
                <a:lnTo>
                  <a:pt x="36" y="59"/>
                </a:lnTo>
                <a:lnTo>
                  <a:pt x="36" y="59"/>
                </a:lnTo>
                <a:lnTo>
                  <a:pt x="36" y="58"/>
                </a:lnTo>
                <a:lnTo>
                  <a:pt x="36" y="58"/>
                </a:lnTo>
                <a:lnTo>
                  <a:pt x="37" y="57"/>
                </a:lnTo>
                <a:lnTo>
                  <a:pt x="37" y="57"/>
                </a:lnTo>
                <a:lnTo>
                  <a:pt x="37" y="56"/>
                </a:lnTo>
                <a:lnTo>
                  <a:pt x="37" y="56"/>
                </a:lnTo>
                <a:lnTo>
                  <a:pt x="38" y="55"/>
                </a:lnTo>
                <a:lnTo>
                  <a:pt x="38" y="55"/>
                </a:lnTo>
                <a:lnTo>
                  <a:pt x="38" y="55"/>
                </a:lnTo>
                <a:lnTo>
                  <a:pt x="39" y="54"/>
                </a:lnTo>
                <a:lnTo>
                  <a:pt x="39" y="54"/>
                </a:lnTo>
                <a:lnTo>
                  <a:pt x="41" y="54"/>
                </a:lnTo>
                <a:lnTo>
                  <a:pt x="41" y="53"/>
                </a:lnTo>
                <a:lnTo>
                  <a:pt x="41" y="53"/>
                </a:lnTo>
                <a:lnTo>
                  <a:pt x="42" y="53"/>
                </a:lnTo>
                <a:lnTo>
                  <a:pt x="42" y="52"/>
                </a:lnTo>
                <a:lnTo>
                  <a:pt x="43" y="52"/>
                </a:lnTo>
                <a:lnTo>
                  <a:pt x="43" y="52"/>
                </a:lnTo>
                <a:lnTo>
                  <a:pt x="44" y="52"/>
                </a:lnTo>
                <a:lnTo>
                  <a:pt x="45" y="52"/>
                </a:lnTo>
                <a:lnTo>
                  <a:pt x="45" y="51"/>
                </a:lnTo>
                <a:lnTo>
                  <a:pt x="46" y="51"/>
                </a:lnTo>
                <a:lnTo>
                  <a:pt x="46" y="51"/>
                </a:lnTo>
                <a:lnTo>
                  <a:pt x="47" y="51"/>
                </a:lnTo>
                <a:lnTo>
                  <a:pt x="47" y="51"/>
                </a:lnTo>
                <a:lnTo>
                  <a:pt x="48" y="51"/>
                </a:lnTo>
                <a:lnTo>
                  <a:pt x="48" y="51"/>
                </a:lnTo>
                <a:close/>
                <a:moveTo>
                  <a:pt x="48" y="122"/>
                </a:moveTo>
                <a:lnTo>
                  <a:pt x="187" y="122"/>
                </a:lnTo>
                <a:lnTo>
                  <a:pt x="188" y="122"/>
                </a:lnTo>
                <a:lnTo>
                  <a:pt x="188" y="122"/>
                </a:lnTo>
                <a:lnTo>
                  <a:pt x="189" y="122"/>
                </a:lnTo>
                <a:lnTo>
                  <a:pt x="190" y="123"/>
                </a:lnTo>
                <a:lnTo>
                  <a:pt x="190" y="123"/>
                </a:lnTo>
                <a:lnTo>
                  <a:pt x="191" y="123"/>
                </a:lnTo>
                <a:lnTo>
                  <a:pt x="191" y="123"/>
                </a:lnTo>
                <a:lnTo>
                  <a:pt x="192" y="123"/>
                </a:lnTo>
                <a:lnTo>
                  <a:pt x="192" y="123"/>
                </a:lnTo>
                <a:lnTo>
                  <a:pt x="193" y="124"/>
                </a:lnTo>
                <a:lnTo>
                  <a:pt x="193" y="124"/>
                </a:lnTo>
                <a:lnTo>
                  <a:pt x="194" y="124"/>
                </a:lnTo>
                <a:lnTo>
                  <a:pt x="194" y="125"/>
                </a:lnTo>
                <a:lnTo>
                  <a:pt x="195" y="125"/>
                </a:lnTo>
                <a:lnTo>
                  <a:pt x="195" y="125"/>
                </a:lnTo>
                <a:lnTo>
                  <a:pt x="196" y="126"/>
                </a:lnTo>
                <a:lnTo>
                  <a:pt x="196" y="126"/>
                </a:lnTo>
                <a:lnTo>
                  <a:pt x="196" y="126"/>
                </a:lnTo>
                <a:lnTo>
                  <a:pt x="197" y="127"/>
                </a:lnTo>
                <a:lnTo>
                  <a:pt x="197" y="127"/>
                </a:lnTo>
                <a:lnTo>
                  <a:pt x="197" y="128"/>
                </a:lnTo>
                <a:lnTo>
                  <a:pt x="197" y="128"/>
                </a:lnTo>
                <a:lnTo>
                  <a:pt x="198" y="129"/>
                </a:lnTo>
                <a:lnTo>
                  <a:pt x="198" y="129"/>
                </a:lnTo>
                <a:lnTo>
                  <a:pt x="198" y="130"/>
                </a:lnTo>
                <a:lnTo>
                  <a:pt x="198" y="130"/>
                </a:lnTo>
                <a:lnTo>
                  <a:pt x="198" y="131"/>
                </a:lnTo>
                <a:lnTo>
                  <a:pt x="200" y="131"/>
                </a:lnTo>
                <a:lnTo>
                  <a:pt x="200" y="132"/>
                </a:lnTo>
                <a:lnTo>
                  <a:pt x="200" y="132"/>
                </a:lnTo>
                <a:lnTo>
                  <a:pt x="200" y="133"/>
                </a:lnTo>
                <a:lnTo>
                  <a:pt x="200" y="134"/>
                </a:lnTo>
                <a:lnTo>
                  <a:pt x="200" y="166"/>
                </a:lnTo>
                <a:lnTo>
                  <a:pt x="200" y="166"/>
                </a:lnTo>
                <a:lnTo>
                  <a:pt x="200" y="167"/>
                </a:lnTo>
                <a:lnTo>
                  <a:pt x="200" y="168"/>
                </a:lnTo>
                <a:lnTo>
                  <a:pt x="200" y="168"/>
                </a:lnTo>
                <a:lnTo>
                  <a:pt x="198" y="169"/>
                </a:lnTo>
                <a:lnTo>
                  <a:pt x="198" y="169"/>
                </a:lnTo>
                <a:lnTo>
                  <a:pt x="198" y="171"/>
                </a:lnTo>
                <a:lnTo>
                  <a:pt x="198" y="171"/>
                </a:lnTo>
                <a:lnTo>
                  <a:pt x="198" y="172"/>
                </a:lnTo>
                <a:lnTo>
                  <a:pt x="197" y="172"/>
                </a:lnTo>
                <a:lnTo>
                  <a:pt x="197" y="173"/>
                </a:lnTo>
                <a:lnTo>
                  <a:pt x="197" y="173"/>
                </a:lnTo>
                <a:lnTo>
                  <a:pt x="197" y="174"/>
                </a:lnTo>
                <a:lnTo>
                  <a:pt x="196" y="174"/>
                </a:lnTo>
                <a:lnTo>
                  <a:pt x="196" y="174"/>
                </a:lnTo>
                <a:lnTo>
                  <a:pt x="196" y="175"/>
                </a:lnTo>
                <a:lnTo>
                  <a:pt x="195" y="175"/>
                </a:lnTo>
                <a:lnTo>
                  <a:pt x="195" y="176"/>
                </a:lnTo>
                <a:lnTo>
                  <a:pt x="194" y="176"/>
                </a:lnTo>
                <a:lnTo>
                  <a:pt x="194" y="176"/>
                </a:lnTo>
                <a:lnTo>
                  <a:pt x="193" y="176"/>
                </a:lnTo>
                <a:lnTo>
                  <a:pt x="193" y="177"/>
                </a:lnTo>
                <a:lnTo>
                  <a:pt x="192" y="177"/>
                </a:lnTo>
                <a:lnTo>
                  <a:pt x="192" y="177"/>
                </a:lnTo>
                <a:lnTo>
                  <a:pt x="191" y="177"/>
                </a:lnTo>
                <a:lnTo>
                  <a:pt x="191" y="178"/>
                </a:lnTo>
                <a:lnTo>
                  <a:pt x="190" y="178"/>
                </a:lnTo>
                <a:lnTo>
                  <a:pt x="190" y="178"/>
                </a:lnTo>
                <a:lnTo>
                  <a:pt x="189" y="178"/>
                </a:lnTo>
                <a:lnTo>
                  <a:pt x="188" y="178"/>
                </a:lnTo>
                <a:lnTo>
                  <a:pt x="188" y="178"/>
                </a:lnTo>
                <a:lnTo>
                  <a:pt x="187" y="178"/>
                </a:lnTo>
                <a:lnTo>
                  <a:pt x="48" y="178"/>
                </a:lnTo>
                <a:lnTo>
                  <a:pt x="47" y="178"/>
                </a:lnTo>
                <a:lnTo>
                  <a:pt x="47" y="178"/>
                </a:lnTo>
                <a:lnTo>
                  <a:pt x="46" y="178"/>
                </a:lnTo>
                <a:lnTo>
                  <a:pt x="46" y="178"/>
                </a:lnTo>
                <a:lnTo>
                  <a:pt x="45" y="178"/>
                </a:lnTo>
                <a:lnTo>
                  <a:pt x="45" y="178"/>
                </a:lnTo>
                <a:lnTo>
                  <a:pt x="44" y="177"/>
                </a:lnTo>
                <a:lnTo>
                  <a:pt x="43" y="177"/>
                </a:lnTo>
                <a:lnTo>
                  <a:pt x="43" y="177"/>
                </a:lnTo>
                <a:lnTo>
                  <a:pt x="42" y="177"/>
                </a:lnTo>
                <a:lnTo>
                  <a:pt x="42" y="176"/>
                </a:lnTo>
                <a:lnTo>
                  <a:pt x="41" y="176"/>
                </a:lnTo>
                <a:lnTo>
                  <a:pt x="41" y="176"/>
                </a:lnTo>
                <a:lnTo>
                  <a:pt x="41" y="176"/>
                </a:lnTo>
                <a:lnTo>
                  <a:pt x="39" y="175"/>
                </a:lnTo>
                <a:lnTo>
                  <a:pt x="39" y="175"/>
                </a:lnTo>
                <a:lnTo>
                  <a:pt x="38" y="174"/>
                </a:lnTo>
                <a:lnTo>
                  <a:pt x="38" y="174"/>
                </a:lnTo>
                <a:lnTo>
                  <a:pt x="38" y="174"/>
                </a:lnTo>
                <a:lnTo>
                  <a:pt x="37" y="173"/>
                </a:lnTo>
                <a:lnTo>
                  <a:pt x="37" y="173"/>
                </a:lnTo>
                <a:lnTo>
                  <a:pt x="37" y="172"/>
                </a:lnTo>
                <a:lnTo>
                  <a:pt x="37" y="172"/>
                </a:lnTo>
                <a:lnTo>
                  <a:pt x="36" y="171"/>
                </a:lnTo>
                <a:lnTo>
                  <a:pt x="36" y="171"/>
                </a:lnTo>
                <a:lnTo>
                  <a:pt x="36" y="169"/>
                </a:lnTo>
                <a:lnTo>
                  <a:pt x="36" y="169"/>
                </a:lnTo>
                <a:lnTo>
                  <a:pt x="36" y="168"/>
                </a:lnTo>
                <a:lnTo>
                  <a:pt x="36" y="168"/>
                </a:lnTo>
                <a:lnTo>
                  <a:pt x="35" y="167"/>
                </a:lnTo>
                <a:lnTo>
                  <a:pt x="35" y="166"/>
                </a:lnTo>
                <a:lnTo>
                  <a:pt x="35" y="166"/>
                </a:lnTo>
                <a:lnTo>
                  <a:pt x="35" y="134"/>
                </a:lnTo>
                <a:lnTo>
                  <a:pt x="35" y="133"/>
                </a:lnTo>
                <a:lnTo>
                  <a:pt x="35" y="132"/>
                </a:lnTo>
                <a:lnTo>
                  <a:pt x="36" y="132"/>
                </a:lnTo>
                <a:lnTo>
                  <a:pt x="36" y="131"/>
                </a:lnTo>
                <a:lnTo>
                  <a:pt x="36" y="131"/>
                </a:lnTo>
                <a:lnTo>
                  <a:pt x="36" y="130"/>
                </a:lnTo>
                <a:lnTo>
                  <a:pt x="36" y="130"/>
                </a:lnTo>
                <a:lnTo>
                  <a:pt x="36" y="129"/>
                </a:lnTo>
                <a:lnTo>
                  <a:pt x="37" y="129"/>
                </a:lnTo>
                <a:lnTo>
                  <a:pt x="37" y="128"/>
                </a:lnTo>
                <a:lnTo>
                  <a:pt x="37" y="128"/>
                </a:lnTo>
                <a:lnTo>
                  <a:pt x="37" y="127"/>
                </a:lnTo>
                <a:lnTo>
                  <a:pt x="38" y="127"/>
                </a:lnTo>
                <a:lnTo>
                  <a:pt x="38" y="126"/>
                </a:lnTo>
                <a:lnTo>
                  <a:pt x="38" y="126"/>
                </a:lnTo>
                <a:lnTo>
                  <a:pt x="39" y="126"/>
                </a:lnTo>
                <a:lnTo>
                  <a:pt x="39" y="125"/>
                </a:lnTo>
                <a:lnTo>
                  <a:pt x="41" y="125"/>
                </a:lnTo>
                <a:lnTo>
                  <a:pt x="41" y="125"/>
                </a:lnTo>
                <a:lnTo>
                  <a:pt x="41" y="124"/>
                </a:lnTo>
                <a:lnTo>
                  <a:pt x="42" y="124"/>
                </a:lnTo>
                <a:lnTo>
                  <a:pt x="42" y="124"/>
                </a:lnTo>
                <a:lnTo>
                  <a:pt x="43" y="123"/>
                </a:lnTo>
                <a:lnTo>
                  <a:pt x="43" y="123"/>
                </a:lnTo>
                <a:lnTo>
                  <a:pt x="44" y="123"/>
                </a:lnTo>
                <a:lnTo>
                  <a:pt x="45" y="123"/>
                </a:lnTo>
                <a:lnTo>
                  <a:pt x="45" y="123"/>
                </a:lnTo>
                <a:lnTo>
                  <a:pt x="46" y="123"/>
                </a:lnTo>
                <a:lnTo>
                  <a:pt x="46" y="122"/>
                </a:lnTo>
                <a:lnTo>
                  <a:pt x="47" y="122"/>
                </a:lnTo>
                <a:lnTo>
                  <a:pt x="47" y="122"/>
                </a:lnTo>
                <a:lnTo>
                  <a:pt x="48" y="122"/>
                </a:lnTo>
                <a:lnTo>
                  <a:pt x="48" y="122"/>
                </a:lnTo>
                <a:close/>
                <a:moveTo>
                  <a:pt x="48" y="194"/>
                </a:moveTo>
                <a:lnTo>
                  <a:pt x="187" y="194"/>
                </a:lnTo>
                <a:lnTo>
                  <a:pt x="188" y="194"/>
                </a:lnTo>
                <a:lnTo>
                  <a:pt x="188" y="194"/>
                </a:lnTo>
                <a:lnTo>
                  <a:pt x="189" y="194"/>
                </a:lnTo>
                <a:lnTo>
                  <a:pt x="190" y="194"/>
                </a:lnTo>
                <a:lnTo>
                  <a:pt x="190" y="194"/>
                </a:lnTo>
                <a:lnTo>
                  <a:pt x="191" y="194"/>
                </a:lnTo>
                <a:lnTo>
                  <a:pt x="191" y="194"/>
                </a:lnTo>
                <a:lnTo>
                  <a:pt x="192" y="194"/>
                </a:lnTo>
                <a:lnTo>
                  <a:pt x="192" y="195"/>
                </a:lnTo>
                <a:lnTo>
                  <a:pt x="193" y="195"/>
                </a:lnTo>
                <a:lnTo>
                  <a:pt x="193" y="195"/>
                </a:lnTo>
                <a:lnTo>
                  <a:pt x="194" y="196"/>
                </a:lnTo>
                <a:lnTo>
                  <a:pt x="194" y="196"/>
                </a:lnTo>
                <a:lnTo>
                  <a:pt x="195" y="196"/>
                </a:lnTo>
                <a:lnTo>
                  <a:pt x="195" y="197"/>
                </a:lnTo>
                <a:lnTo>
                  <a:pt x="196" y="197"/>
                </a:lnTo>
                <a:lnTo>
                  <a:pt x="196" y="197"/>
                </a:lnTo>
                <a:lnTo>
                  <a:pt x="196" y="198"/>
                </a:lnTo>
                <a:lnTo>
                  <a:pt x="197" y="198"/>
                </a:lnTo>
                <a:lnTo>
                  <a:pt x="197" y="199"/>
                </a:lnTo>
                <a:lnTo>
                  <a:pt x="197" y="199"/>
                </a:lnTo>
                <a:lnTo>
                  <a:pt x="197" y="200"/>
                </a:lnTo>
                <a:lnTo>
                  <a:pt x="198" y="200"/>
                </a:lnTo>
                <a:lnTo>
                  <a:pt x="198" y="201"/>
                </a:lnTo>
                <a:lnTo>
                  <a:pt x="198" y="201"/>
                </a:lnTo>
                <a:lnTo>
                  <a:pt x="198" y="202"/>
                </a:lnTo>
                <a:lnTo>
                  <a:pt x="198" y="202"/>
                </a:lnTo>
                <a:lnTo>
                  <a:pt x="200" y="203"/>
                </a:lnTo>
                <a:lnTo>
                  <a:pt x="200" y="203"/>
                </a:lnTo>
                <a:lnTo>
                  <a:pt x="200" y="204"/>
                </a:lnTo>
                <a:lnTo>
                  <a:pt x="200" y="204"/>
                </a:lnTo>
                <a:lnTo>
                  <a:pt x="200" y="206"/>
                </a:lnTo>
                <a:lnTo>
                  <a:pt x="200" y="237"/>
                </a:lnTo>
                <a:lnTo>
                  <a:pt x="200" y="238"/>
                </a:lnTo>
                <a:lnTo>
                  <a:pt x="200" y="238"/>
                </a:lnTo>
                <a:lnTo>
                  <a:pt x="200" y="239"/>
                </a:lnTo>
                <a:lnTo>
                  <a:pt x="200" y="239"/>
                </a:lnTo>
                <a:lnTo>
                  <a:pt x="198" y="241"/>
                </a:lnTo>
                <a:lnTo>
                  <a:pt x="198" y="242"/>
                </a:lnTo>
                <a:lnTo>
                  <a:pt x="198" y="242"/>
                </a:lnTo>
                <a:lnTo>
                  <a:pt x="198" y="243"/>
                </a:lnTo>
                <a:lnTo>
                  <a:pt x="198" y="243"/>
                </a:lnTo>
                <a:lnTo>
                  <a:pt x="197" y="244"/>
                </a:lnTo>
                <a:lnTo>
                  <a:pt x="197" y="244"/>
                </a:lnTo>
                <a:lnTo>
                  <a:pt x="197" y="245"/>
                </a:lnTo>
                <a:lnTo>
                  <a:pt x="197" y="245"/>
                </a:lnTo>
                <a:lnTo>
                  <a:pt x="196" y="245"/>
                </a:lnTo>
                <a:lnTo>
                  <a:pt x="196" y="246"/>
                </a:lnTo>
                <a:lnTo>
                  <a:pt x="196" y="246"/>
                </a:lnTo>
                <a:lnTo>
                  <a:pt x="195" y="247"/>
                </a:lnTo>
                <a:lnTo>
                  <a:pt x="195" y="247"/>
                </a:lnTo>
                <a:lnTo>
                  <a:pt x="194" y="247"/>
                </a:lnTo>
                <a:lnTo>
                  <a:pt x="194" y="248"/>
                </a:lnTo>
                <a:lnTo>
                  <a:pt x="193" y="248"/>
                </a:lnTo>
                <a:lnTo>
                  <a:pt x="193" y="248"/>
                </a:lnTo>
                <a:lnTo>
                  <a:pt x="192" y="248"/>
                </a:lnTo>
                <a:lnTo>
                  <a:pt x="192" y="249"/>
                </a:lnTo>
                <a:lnTo>
                  <a:pt x="191" y="249"/>
                </a:lnTo>
                <a:lnTo>
                  <a:pt x="191" y="249"/>
                </a:lnTo>
                <a:lnTo>
                  <a:pt x="190" y="249"/>
                </a:lnTo>
                <a:lnTo>
                  <a:pt x="190" y="249"/>
                </a:lnTo>
                <a:lnTo>
                  <a:pt x="189" y="249"/>
                </a:lnTo>
                <a:lnTo>
                  <a:pt x="188" y="249"/>
                </a:lnTo>
                <a:lnTo>
                  <a:pt x="188" y="249"/>
                </a:lnTo>
                <a:lnTo>
                  <a:pt x="187" y="249"/>
                </a:lnTo>
                <a:lnTo>
                  <a:pt x="48" y="249"/>
                </a:lnTo>
                <a:lnTo>
                  <a:pt x="47" y="249"/>
                </a:lnTo>
                <a:lnTo>
                  <a:pt x="47" y="249"/>
                </a:lnTo>
                <a:lnTo>
                  <a:pt x="46" y="249"/>
                </a:lnTo>
                <a:lnTo>
                  <a:pt x="46" y="249"/>
                </a:lnTo>
                <a:lnTo>
                  <a:pt x="45" y="249"/>
                </a:lnTo>
                <a:lnTo>
                  <a:pt x="45" y="249"/>
                </a:lnTo>
                <a:lnTo>
                  <a:pt x="44" y="249"/>
                </a:lnTo>
                <a:lnTo>
                  <a:pt x="43" y="249"/>
                </a:lnTo>
                <a:lnTo>
                  <a:pt x="43" y="248"/>
                </a:lnTo>
                <a:lnTo>
                  <a:pt x="42" y="248"/>
                </a:lnTo>
                <a:lnTo>
                  <a:pt x="42" y="248"/>
                </a:lnTo>
                <a:lnTo>
                  <a:pt x="41" y="248"/>
                </a:lnTo>
                <a:lnTo>
                  <a:pt x="41" y="247"/>
                </a:lnTo>
                <a:lnTo>
                  <a:pt x="41" y="247"/>
                </a:lnTo>
                <a:lnTo>
                  <a:pt x="39" y="247"/>
                </a:lnTo>
                <a:lnTo>
                  <a:pt x="39" y="246"/>
                </a:lnTo>
                <a:lnTo>
                  <a:pt x="38" y="246"/>
                </a:lnTo>
                <a:lnTo>
                  <a:pt x="38" y="245"/>
                </a:lnTo>
                <a:lnTo>
                  <a:pt x="38" y="245"/>
                </a:lnTo>
                <a:lnTo>
                  <a:pt x="37" y="245"/>
                </a:lnTo>
                <a:lnTo>
                  <a:pt x="37" y="244"/>
                </a:lnTo>
                <a:lnTo>
                  <a:pt x="37" y="244"/>
                </a:lnTo>
                <a:lnTo>
                  <a:pt x="37" y="243"/>
                </a:lnTo>
                <a:lnTo>
                  <a:pt x="36" y="243"/>
                </a:lnTo>
                <a:lnTo>
                  <a:pt x="36" y="242"/>
                </a:lnTo>
                <a:lnTo>
                  <a:pt x="36" y="242"/>
                </a:lnTo>
                <a:lnTo>
                  <a:pt x="36" y="241"/>
                </a:lnTo>
                <a:lnTo>
                  <a:pt x="36" y="239"/>
                </a:lnTo>
                <a:lnTo>
                  <a:pt x="36" y="239"/>
                </a:lnTo>
                <a:lnTo>
                  <a:pt x="35" y="238"/>
                </a:lnTo>
                <a:lnTo>
                  <a:pt x="35" y="238"/>
                </a:lnTo>
                <a:lnTo>
                  <a:pt x="35" y="237"/>
                </a:lnTo>
                <a:lnTo>
                  <a:pt x="35" y="206"/>
                </a:lnTo>
                <a:lnTo>
                  <a:pt x="35" y="204"/>
                </a:lnTo>
                <a:lnTo>
                  <a:pt x="35" y="204"/>
                </a:lnTo>
                <a:lnTo>
                  <a:pt x="36" y="203"/>
                </a:lnTo>
                <a:lnTo>
                  <a:pt x="36" y="203"/>
                </a:lnTo>
                <a:lnTo>
                  <a:pt x="36" y="202"/>
                </a:lnTo>
                <a:lnTo>
                  <a:pt x="36" y="202"/>
                </a:lnTo>
                <a:lnTo>
                  <a:pt x="36" y="201"/>
                </a:lnTo>
                <a:lnTo>
                  <a:pt x="36" y="201"/>
                </a:lnTo>
                <a:lnTo>
                  <a:pt x="37" y="200"/>
                </a:lnTo>
                <a:lnTo>
                  <a:pt x="37" y="200"/>
                </a:lnTo>
                <a:lnTo>
                  <a:pt x="37" y="199"/>
                </a:lnTo>
                <a:lnTo>
                  <a:pt x="37" y="199"/>
                </a:lnTo>
                <a:lnTo>
                  <a:pt x="38" y="198"/>
                </a:lnTo>
                <a:lnTo>
                  <a:pt x="38" y="198"/>
                </a:lnTo>
                <a:lnTo>
                  <a:pt x="38" y="197"/>
                </a:lnTo>
                <a:lnTo>
                  <a:pt x="39" y="197"/>
                </a:lnTo>
                <a:lnTo>
                  <a:pt x="39" y="197"/>
                </a:lnTo>
                <a:lnTo>
                  <a:pt x="41" y="196"/>
                </a:lnTo>
                <a:lnTo>
                  <a:pt x="41" y="196"/>
                </a:lnTo>
                <a:lnTo>
                  <a:pt x="41" y="196"/>
                </a:lnTo>
                <a:lnTo>
                  <a:pt x="42" y="195"/>
                </a:lnTo>
                <a:lnTo>
                  <a:pt x="42" y="195"/>
                </a:lnTo>
                <a:lnTo>
                  <a:pt x="43" y="195"/>
                </a:lnTo>
                <a:lnTo>
                  <a:pt x="43" y="194"/>
                </a:lnTo>
                <a:lnTo>
                  <a:pt x="44" y="194"/>
                </a:lnTo>
                <a:lnTo>
                  <a:pt x="45" y="194"/>
                </a:lnTo>
                <a:lnTo>
                  <a:pt x="45" y="194"/>
                </a:lnTo>
                <a:lnTo>
                  <a:pt x="46" y="194"/>
                </a:lnTo>
                <a:lnTo>
                  <a:pt x="46" y="194"/>
                </a:lnTo>
                <a:lnTo>
                  <a:pt x="47" y="194"/>
                </a:lnTo>
                <a:lnTo>
                  <a:pt x="47" y="194"/>
                </a:lnTo>
                <a:lnTo>
                  <a:pt x="48" y="194"/>
                </a:lnTo>
                <a:lnTo>
                  <a:pt x="48" y="194"/>
                </a:lnTo>
                <a:close/>
                <a:moveTo>
                  <a:pt x="48" y="265"/>
                </a:moveTo>
                <a:lnTo>
                  <a:pt x="187" y="265"/>
                </a:lnTo>
                <a:lnTo>
                  <a:pt x="188" y="265"/>
                </a:lnTo>
                <a:lnTo>
                  <a:pt x="188" y="265"/>
                </a:lnTo>
                <a:lnTo>
                  <a:pt x="189" y="265"/>
                </a:lnTo>
                <a:lnTo>
                  <a:pt x="190" y="265"/>
                </a:lnTo>
                <a:lnTo>
                  <a:pt x="190" y="265"/>
                </a:lnTo>
                <a:lnTo>
                  <a:pt x="191" y="266"/>
                </a:lnTo>
                <a:lnTo>
                  <a:pt x="191" y="266"/>
                </a:lnTo>
                <a:lnTo>
                  <a:pt x="192" y="266"/>
                </a:lnTo>
                <a:lnTo>
                  <a:pt x="192" y="266"/>
                </a:lnTo>
                <a:lnTo>
                  <a:pt x="193" y="266"/>
                </a:lnTo>
                <a:lnTo>
                  <a:pt x="193" y="267"/>
                </a:lnTo>
                <a:lnTo>
                  <a:pt x="194" y="267"/>
                </a:lnTo>
                <a:lnTo>
                  <a:pt x="194" y="267"/>
                </a:lnTo>
                <a:lnTo>
                  <a:pt x="195" y="268"/>
                </a:lnTo>
                <a:lnTo>
                  <a:pt x="195" y="268"/>
                </a:lnTo>
                <a:lnTo>
                  <a:pt x="196" y="268"/>
                </a:lnTo>
                <a:lnTo>
                  <a:pt x="196" y="269"/>
                </a:lnTo>
                <a:lnTo>
                  <a:pt x="196" y="269"/>
                </a:lnTo>
                <a:lnTo>
                  <a:pt x="197" y="270"/>
                </a:lnTo>
                <a:lnTo>
                  <a:pt x="197" y="270"/>
                </a:lnTo>
                <a:lnTo>
                  <a:pt x="197" y="270"/>
                </a:lnTo>
                <a:lnTo>
                  <a:pt x="197" y="271"/>
                </a:lnTo>
                <a:lnTo>
                  <a:pt x="198" y="271"/>
                </a:lnTo>
                <a:lnTo>
                  <a:pt x="198" y="272"/>
                </a:lnTo>
                <a:lnTo>
                  <a:pt x="198" y="272"/>
                </a:lnTo>
                <a:lnTo>
                  <a:pt x="198" y="273"/>
                </a:lnTo>
                <a:lnTo>
                  <a:pt x="198" y="273"/>
                </a:lnTo>
                <a:lnTo>
                  <a:pt x="200" y="274"/>
                </a:lnTo>
                <a:lnTo>
                  <a:pt x="200" y="275"/>
                </a:lnTo>
                <a:lnTo>
                  <a:pt x="200" y="275"/>
                </a:lnTo>
                <a:lnTo>
                  <a:pt x="200" y="277"/>
                </a:lnTo>
                <a:lnTo>
                  <a:pt x="200" y="277"/>
                </a:lnTo>
                <a:lnTo>
                  <a:pt x="200" y="309"/>
                </a:lnTo>
                <a:lnTo>
                  <a:pt x="200" y="309"/>
                </a:lnTo>
                <a:lnTo>
                  <a:pt x="200" y="310"/>
                </a:lnTo>
                <a:lnTo>
                  <a:pt x="200" y="310"/>
                </a:lnTo>
                <a:lnTo>
                  <a:pt x="200" y="312"/>
                </a:lnTo>
                <a:lnTo>
                  <a:pt x="198" y="312"/>
                </a:lnTo>
                <a:lnTo>
                  <a:pt x="198" y="313"/>
                </a:lnTo>
                <a:lnTo>
                  <a:pt x="198" y="313"/>
                </a:lnTo>
                <a:lnTo>
                  <a:pt x="198" y="314"/>
                </a:lnTo>
                <a:lnTo>
                  <a:pt x="198" y="314"/>
                </a:lnTo>
                <a:lnTo>
                  <a:pt x="197" y="315"/>
                </a:lnTo>
                <a:lnTo>
                  <a:pt x="197" y="315"/>
                </a:lnTo>
                <a:lnTo>
                  <a:pt x="197" y="316"/>
                </a:lnTo>
                <a:lnTo>
                  <a:pt x="197" y="316"/>
                </a:lnTo>
                <a:lnTo>
                  <a:pt x="196" y="317"/>
                </a:lnTo>
                <a:lnTo>
                  <a:pt x="196" y="317"/>
                </a:lnTo>
                <a:lnTo>
                  <a:pt x="196" y="318"/>
                </a:lnTo>
                <a:lnTo>
                  <a:pt x="195" y="318"/>
                </a:lnTo>
                <a:lnTo>
                  <a:pt x="195" y="318"/>
                </a:lnTo>
                <a:lnTo>
                  <a:pt x="194" y="319"/>
                </a:lnTo>
                <a:lnTo>
                  <a:pt x="194" y="319"/>
                </a:lnTo>
                <a:lnTo>
                  <a:pt x="193" y="319"/>
                </a:lnTo>
                <a:lnTo>
                  <a:pt x="193" y="319"/>
                </a:lnTo>
                <a:lnTo>
                  <a:pt x="192" y="320"/>
                </a:lnTo>
                <a:lnTo>
                  <a:pt x="192" y="320"/>
                </a:lnTo>
                <a:lnTo>
                  <a:pt x="191" y="320"/>
                </a:lnTo>
                <a:lnTo>
                  <a:pt x="191" y="320"/>
                </a:lnTo>
                <a:lnTo>
                  <a:pt x="190" y="320"/>
                </a:lnTo>
                <a:lnTo>
                  <a:pt x="190" y="321"/>
                </a:lnTo>
                <a:lnTo>
                  <a:pt x="189" y="321"/>
                </a:lnTo>
                <a:lnTo>
                  <a:pt x="188" y="321"/>
                </a:lnTo>
                <a:lnTo>
                  <a:pt x="188" y="321"/>
                </a:lnTo>
                <a:lnTo>
                  <a:pt x="187" y="321"/>
                </a:lnTo>
                <a:lnTo>
                  <a:pt x="48" y="321"/>
                </a:lnTo>
                <a:lnTo>
                  <a:pt x="47" y="321"/>
                </a:lnTo>
                <a:lnTo>
                  <a:pt x="47" y="321"/>
                </a:lnTo>
                <a:lnTo>
                  <a:pt x="46" y="321"/>
                </a:lnTo>
                <a:lnTo>
                  <a:pt x="46" y="321"/>
                </a:lnTo>
                <a:lnTo>
                  <a:pt x="45" y="320"/>
                </a:lnTo>
                <a:lnTo>
                  <a:pt x="45" y="320"/>
                </a:lnTo>
                <a:lnTo>
                  <a:pt x="44" y="320"/>
                </a:lnTo>
                <a:lnTo>
                  <a:pt x="43" y="320"/>
                </a:lnTo>
                <a:lnTo>
                  <a:pt x="43" y="320"/>
                </a:lnTo>
                <a:lnTo>
                  <a:pt x="42" y="319"/>
                </a:lnTo>
                <a:lnTo>
                  <a:pt x="42" y="319"/>
                </a:lnTo>
                <a:lnTo>
                  <a:pt x="41" y="319"/>
                </a:lnTo>
                <a:lnTo>
                  <a:pt x="41" y="319"/>
                </a:lnTo>
                <a:lnTo>
                  <a:pt x="41" y="318"/>
                </a:lnTo>
                <a:lnTo>
                  <a:pt x="39" y="318"/>
                </a:lnTo>
                <a:lnTo>
                  <a:pt x="39" y="318"/>
                </a:lnTo>
                <a:lnTo>
                  <a:pt x="38" y="317"/>
                </a:lnTo>
                <a:lnTo>
                  <a:pt x="38" y="317"/>
                </a:lnTo>
                <a:lnTo>
                  <a:pt x="38" y="316"/>
                </a:lnTo>
                <a:lnTo>
                  <a:pt x="37" y="316"/>
                </a:lnTo>
                <a:lnTo>
                  <a:pt x="37" y="315"/>
                </a:lnTo>
                <a:lnTo>
                  <a:pt x="37" y="315"/>
                </a:lnTo>
                <a:lnTo>
                  <a:pt x="37" y="314"/>
                </a:lnTo>
                <a:lnTo>
                  <a:pt x="36" y="314"/>
                </a:lnTo>
                <a:lnTo>
                  <a:pt x="36" y="313"/>
                </a:lnTo>
                <a:lnTo>
                  <a:pt x="36" y="313"/>
                </a:lnTo>
                <a:lnTo>
                  <a:pt x="36" y="312"/>
                </a:lnTo>
                <a:lnTo>
                  <a:pt x="36" y="312"/>
                </a:lnTo>
                <a:lnTo>
                  <a:pt x="36" y="310"/>
                </a:lnTo>
                <a:lnTo>
                  <a:pt x="35" y="310"/>
                </a:lnTo>
                <a:lnTo>
                  <a:pt x="35" y="309"/>
                </a:lnTo>
                <a:lnTo>
                  <a:pt x="35" y="309"/>
                </a:lnTo>
                <a:lnTo>
                  <a:pt x="35" y="277"/>
                </a:lnTo>
                <a:lnTo>
                  <a:pt x="35" y="277"/>
                </a:lnTo>
                <a:lnTo>
                  <a:pt x="35" y="275"/>
                </a:lnTo>
                <a:lnTo>
                  <a:pt x="36" y="275"/>
                </a:lnTo>
                <a:lnTo>
                  <a:pt x="36" y="274"/>
                </a:lnTo>
                <a:lnTo>
                  <a:pt x="36" y="273"/>
                </a:lnTo>
                <a:lnTo>
                  <a:pt x="36" y="273"/>
                </a:lnTo>
                <a:lnTo>
                  <a:pt x="36" y="272"/>
                </a:lnTo>
                <a:lnTo>
                  <a:pt x="36" y="272"/>
                </a:lnTo>
                <a:lnTo>
                  <a:pt x="37" y="271"/>
                </a:lnTo>
                <a:lnTo>
                  <a:pt x="37" y="271"/>
                </a:lnTo>
                <a:lnTo>
                  <a:pt x="37" y="270"/>
                </a:lnTo>
                <a:lnTo>
                  <a:pt x="37" y="270"/>
                </a:lnTo>
                <a:lnTo>
                  <a:pt x="38" y="270"/>
                </a:lnTo>
                <a:lnTo>
                  <a:pt x="38" y="269"/>
                </a:lnTo>
                <a:lnTo>
                  <a:pt x="38" y="269"/>
                </a:lnTo>
                <a:lnTo>
                  <a:pt x="39" y="268"/>
                </a:lnTo>
                <a:lnTo>
                  <a:pt x="39" y="268"/>
                </a:lnTo>
                <a:lnTo>
                  <a:pt x="41" y="268"/>
                </a:lnTo>
                <a:lnTo>
                  <a:pt x="41" y="267"/>
                </a:lnTo>
                <a:lnTo>
                  <a:pt x="41" y="267"/>
                </a:lnTo>
                <a:lnTo>
                  <a:pt x="42" y="267"/>
                </a:lnTo>
                <a:lnTo>
                  <a:pt x="42" y="266"/>
                </a:lnTo>
                <a:lnTo>
                  <a:pt x="43" y="266"/>
                </a:lnTo>
                <a:lnTo>
                  <a:pt x="43" y="266"/>
                </a:lnTo>
                <a:lnTo>
                  <a:pt x="44" y="266"/>
                </a:lnTo>
                <a:lnTo>
                  <a:pt x="45" y="266"/>
                </a:lnTo>
                <a:lnTo>
                  <a:pt x="45" y="265"/>
                </a:lnTo>
                <a:lnTo>
                  <a:pt x="46" y="265"/>
                </a:lnTo>
                <a:lnTo>
                  <a:pt x="46" y="265"/>
                </a:lnTo>
                <a:lnTo>
                  <a:pt x="47" y="265"/>
                </a:lnTo>
                <a:lnTo>
                  <a:pt x="47" y="265"/>
                </a:lnTo>
                <a:lnTo>
                  <a:pt x="48" y="265"/>
                </a:lnTo>
                <a:lnTo>
                  <a:pt x="48" y="265"/>
                </a:lnTo>
                <a:close/>
                <a:moveTo>
                  <a:pt x="118" y="455"/>
                </a:moveTo>
                <a:lnTo>
                  <a:pt x="118" y="455"/>
                </a:lnTo>
                <a:lnTo>
                  <a:pt x="119" y="455"/>
                </a:lnTo>
                <a:lnTo>
                  <a:pt x="120" y="455"/>
                </a:lnTo>
                <a:lnTo>
                  <a:pt x="121" y="455"/>
                </a:lnTo>
                <a:lnTo>
                  <a:pt x="121" y="456"/>
                </a:lnTo>
                <a:lnTo>
                  <a:pt x="122" y="456"/>
                </a:lnTo>
                <a:lnTo>
                  <a:pt x="123" y="456"/>
                </a:lnTo>
                <a:lnTo>
                  <a:pt x="123" y="456"/>
                </a:lnTo>
                <a:lnTo>
                  <a:pt x="124" y="457"/>
                </a:lnTo>
                <a:lnTo>
                  <a:pt x="125" y="457"/>
                </a:lnTo>
                <a:lnTo>
                  <a:pt x="125" y="457"/>
                </a:lnTo>
                <a:lnTo>
                  <a:pt x="126" y="458"/>
                </a:lnTo>
                <a:lnTo>
                  <a:pt x="127" y="458"/>
                </a:lnTo>
                <a:lnTo>
                  <a:pt x="127" y="459"/>
                </a:lnTo>
                <a:lnTo>
                  <a:pt x="129" y="459"/>
                </a:lnTo>
                <a:lnTo>
                  <a:pt x="129" y="460"/>
                </a:lnTo>
                <a:lnTo>
                  <a:pt x="130" y="460"/>
                </a:lnTo>
                <a:lnTo>
                  <a:pt x="130" y="461"/>
                </a:lnTo>
                <a:lnTo>
                  <a:pt x="131" y="461"/>
                </a:lnTo>
                <a:lnTo>
                  <a:pt x="131" y="462"/>
                </a:lnTo>
                <a:lnTo>
                  <a:pt x="131" y="462"/>
                </a:lnTo>
                <a:lnTo>
                  <a:pt x="132" y="463"/>
                </a:lnTo>
                <a:lnTo>
                  <a:pt x="132" y="464"/>
                </a:lnTo>
                <a:lnTo>
                  <a:pt x="132" y="464"/>
                </a:lnTo>
                <a:lnTo>
                  <a:pt x="133" y="465"/>
                </a:lnTo>
                <a:lnTo>
                  <a:pt x="133" y="466"/>
                </a:lnTo>
                <a:lnTo>
                  <a:pt x="133" y="466"/>
                </a:lnTo>
                <a:lnTo>
                  <a:pt x="133" y="467"/>
                </a:lnTo>
                <a:lnTo>
                  <a:pt x="133" y="468"/>
                </a:lnTo>
                <a:lnTo>
                  <a:pt x="133" y="469"/>
                </a:lnTo>
                <a:lnTo>
                  <a:pt x="133" y="469"/>
                </a:lnTo>
                <a:lnTo>
                  <a:pt x="133" y="471"/>
                </a:lnTo>
                <a:lnTo>
                  <a:pt x="133" y="472"/>
                </a:lnTo>
                <a:lnTo>
                  <a:pt x="133" y="473"/>
                </a:lnTo>
                <a:lnTo>
                  <a:pt x="133" y="473"/>
                </a:lnTo>
                <a:lnTo>
                  <a:pt x="133" y="474"/>
                </a:lnTo>
                <a:lnTo>
                  <a:pt x="133" y="475"/>
                </a:lnTo>
                <a:lnTo>
                  <a:pt x="133" y="476"/>
                </a:lnTo>
                <a:lnTo>
                  <a:pt x="133" y="476"/>
                </a:lnTo>
                <a:lnTo>
                  <a:pt x="132" y="477"/>
                </a:lnTo>
                <a:lnTo>
                  <a:pt x="132" y="478"/>
                </a:lnTo>
                <a:lnTo>
                  <a:pt x="132" y="478"/>
                </a:lnTo>
                <a:lnTo>
                  <a:pt x="131" y="479"/>
                </a:lnTo>
                <a:lnTo>
                  <a:pt x="131" y="480"/>
                </a:lnTo>
                <a:lnTo>
                  <a:pt x="131" y="480"/>
                </a:lnTo>
                <a:lnTo>
                  <a:pt x="130" y="481"/>
                </a:lnTo>
                <a:lnTo>
                  <a:pt x="130" y="481"/>
                </a:lnTo>
                <a:lnTo>
                  <a:pt x="129" y="482"/>
                </a:lnTo>
                <a:lnTo>
                  <a:pt x="129" y="482"/>
                </a:lnTo>
                <a:lnTo>
                  <a:pt x="127" y="483"/>
                </a:lnTo>
                <a:lnTo>
                  <a:pt x="127" y="483"/>
                </a:lnTo>
                <a:lnTo>
                  <a:pt x="126" y="484"/>
                </a:lnTo>
                <a:lnTo>
                  <a:pt x="125" y="484"/>
                </a:lnTo>
                <a:lnTo>
                  <a:pt x="125" y="484"/>
                </a:lnTo>
                <a:lnTo>
                  <a:pt x="124" y="485"/>
                </a:lnTo>
                <a:lnTo>
                  <a:pt x="123" y="485"/>
                </a:lnTo>
                <a:lnTo>
                  <a:pt x="123" y="485"/>
                </a:lnTo>
                <a:lnTo>
                  <a:pt x="122" y="485"/>
                </a:lnTo>
                <a:lnTo>
                  <a:pt x="121" y="486"/>
                </a:lnTo>
                <a:lnTo>
                  <a:pt x="121" y="486"/>
                </a:lnTo>
                <a:lnTo>
                  <a:pt x="120" y="486"/>
                </a:lnTo>
                <a:lnTo>
                  <a:pt x="119" y="486"/>
                </a:lnTo>
                <a:lnTo>
                  <a:pt x="118" y="486"/>
                </a:lnTo>
                <a:lnTo>
                  <a:pt x="118" y="486"/>
                </a:lnTo>
                <a:lnTo>
                  <a:pt x="117" y="486"/>
                </a:lnTo>
                <a:lnTo>
                  <a:pt x="116" y="486"/>
                </a:lnTo>
                <a:lnTo>
                  <a:pt x="115" y="486"/>
                </a:lnTo>
                <a:lnTo>
                  <a:pt x="115" y="486"/>
                </a:lnTo>
                <a:lnTo>
                  <a:pt x="114" y="486"/>
                </a:lnTo>
                <a:lnTo>
                  <a:pt x="113" y="485"/>
                </a:lnTo>
                <a:lnTo>
                  <a:pt x="113" y="485"/>
                </a:lnTo>
                <a:lnTo>
                  <a:pt x="112" y="485"/>
                </a:lnTo>
                <a:lnTo>
                  <a:pt x="110" y="485"/>
                </a:lnTo>
                <a:lnTo>
                  <a:pt x="110" y="484"/>
                </a:lnTo>
                <a:lnTo>
                  <a:pt x="109" y="484"/>
                </a:lnTo>
                <a:lnTo>
                  <a:pt x="108" y="484"/>
                </a:lnTo>
                <a:lnTo>
                  <a:pt x="108" y="483"/>
                </a:lnTo>
                <a:lnTo>
                  <a:pt x="107" y="483"/>
                </a:lnTo>
                <a:lnTo>
                  <a:pt x="107" y="482"/>
                </a:lnTo>
                <a:lnTo>
                  <a:pt x="106" y="482"/>
                </a:lnTo>
                <a:lnTo>
                  <a:pt x="106" y="481"/>
                </a:lnTo>
                <a:lnTo>
                  <a:pt x="105" y="481"/>
                </a:lnTo>
                <a:lnTo>
                  <a:pt x="105" y="480"/>
                </a:lnTo>
                <a:lnTo>
                  <a:pt x="104" y="480"/>
                </a:lnTo>
                <a:lnTo>
                  <a:pt x="104" y="479"/>
                </a:lnTo>
                <a:lnTo>
                  <a:pt x="104" y="478"/>
                </a:lnTo>
                <a:lnTo>
                  <a:pt x="103" y="478"/>
                </a:lnTo>
                <a:lnTo>
                  <a:pt x="103" y="477"/>
                </a:lnTo>
                <a:lnTo>
                  <a:pt x="103" y="476"/>
                </a:lnTo>
                <a:lnTo>
                  <a:pt x="102" y="476"/>
                </a:lnTo>
                <a:lnTo>
                  <a:pt x="102" y="475"/>
                </a:lnTo>
                <a:lnTo>
                  <a:pt x="102" y="474"/>
                </a:lnTo>
                <a:lnTo>
                  <a:pt x="102" y="473"/>
                </a:lnTo>
                <a:lnTo>
                  <a:pt x="102" y="473"/>
                </a:lnTo>
                <a:lnTo>
                  <a:pt x="102" y="472"/>
                </a:lnTo>
                <a:lnTo>
                  <a:pt x="102" y="471"/>
                </a:lnTo>
                <a:lnTo>
                  <a:pt x="102" y="469"/>
                </a:lnTo>
                <a:lnTo>
                  <a:pt x="102" y="469"/>
                </a:lnTo>
                <a:lnTo>
                  <a:pt x="102" y="468"/>
                </a:lnTo>
                <a:lnTo>
                  <a:pt x="102" y="467"/>
                </a:lnTo>
                <a:lnTo>
                  <a:pt x="102" y="466"/>
                </a:lnTo>
                <a:lnTo>
                  <a:pt x="102" y="466"/>
                </a:lnTo>
                <a:lnTo>
                  <a:pt x="103" y="465"/>
                </a:lnTo>
                <a:lnTo>
                  <a:pt x="103" y="464"/>
                </a:lnTo>
                <a:lnTo>
                  <a:pt x="103" y="464"/>
                </a:lnTo>
                <a:lnTo>
                  <a:pt x="104" y="463"/>
                </a:lnTo>
                <a:lnTo>
                  <a:pt x="104" y="462"/>
                </a:lnTo>
                <a:lnTo>
                  <a:pt x="104" y="462"/>
                </a:lnTo>
                <a:lnTo>
                  <a:pt x="105" y="461"/>
                </a:lnTo>
                <a:lnTo>
                  <a:pt x="105" y="461"/>
                </a:lnTo>
                <a:lnTo>
                  <a:pt x="106" y="460"/>
                </a:lnTo>
                <a:lnTo>
                  <a:pt x="106" y="460"/>
                </a:lnTo>
                <a:lnTo>
                  <a:pt x="107" y="459"/>
                </a:lnTo>
                <a:lnTo>
                  <a:pt x="107" y="459"/>
                </a:lnTo>
                <a:lnTo>
                  <a:pt x="108" y="458"/>
                </a:lnTo>
                <a:lnTo>
                  <a:pt x="108" y="458"/>
                </a:lnTo>
                <a:lnTo>
                  <a:pt x="109" y="457"/>
                </a:lnTo>
                <a:lnTo>
                  <a:pt x="110" y="457"/>
                </a:lnTo>
                <a:lnTo>
                  <a:pt x="110" y="457"/>
                </a:lnTo>
                <a:lnTo>
                  <a:pt x="112" y="456"/>
                </a:lnTo>
                <a:lnTo>
                  <a:pt x="113" y="456"/>
                </a:lnTo>
                <a:lnTo>
                  <a:pt x="113" y="456"/>
                </a:lnTo>
                <a:lnTo>
                  <a:pt x="114" y="456"/>
                </a:lnTo>
                <a:lnTo>
                  <a:pt x="115" y="455"/>
                </a:lnTo>
                <a:lnTo>
                  <a:pt x="115" y="455"/>
                </a:lnTo>
                <a:lnTo>
                  <a:pt x="116" y="455"/>
                </a:lnTo>
                <a:lnTo>
                  <a:pt x="117" y="455"/>
                </a:lnTo>
                <a:lnTo>
                  <a:pt x="118" y="455"/>
                </a:lnTo>
                <a:lnTo>
                  <a:pt x="118" y="455"/>
                </a:lnTo>
                <a:close/>
                <a:moveTo>
                  <a:pt x="41" y="403"/>
                </a:moveTo>
                <a:lnTo>
                  <a:pt x="194" y="403"/>
                </a:lnTo>
                <a:lnTo>
                  <a:pt x="195" y="403"/>
                </a:lnTo>
                <a:lnTo>
                  <a:pt x="195" y="403"/>
                </a:lnTo>
                <a:lnTo>
                  <a:pt x="195" y="403"/>
                </a:lnTo>
                <a:lnTo>
                  <a:pt x="196" y="403"/>
                </a:lnTo>
                <a:lnTo>
                  <a:pt x="196" y="404"/>
                </a:lnTo>
                <a:lnTo>
                  <a:pt x="196" y="404"/>
                </a:lnTo>
                <a:lnTo>
                  <a:pt x="197" y="404"/>
                </a:lnTo>
                <a:lnTo>
                  <a:pt x="197" y="404"/>
                </a:lnTo>
                <a:lnTo>
                  <a:pt x="197" y="405"/>
                </a:lnTo>
                <a:lnTo>
                  <a:pt x="197" y="405"/>
                </a:lnTo>
                <a:lnTo>
                  <a:pt x="198" y="405"/>
                </a:lnTo>
                <a:lnTo>
                  <a:pt x="198" y="405"/>
                </a:lnTo>
                <a:lnTo>
                  <a:pt x="198" y="406"/>
                </a:lnTo>
                <a:lnTo>
                  <a:pt x="198" y="406"/>
                </a:lnTo>
                <a:lnTo>
                  <a:pt x="198" y="406"/>
                </a:lnTo>
                <a:lnTo>
                  <a:pt x="198" y="407"/>
                </a:lnTo>
                <a:lnTo>
                  <a:pt x="198" y="410"/>
                </a:lnTo>
                <a:lnTo>
                  <a:pt x="198" y="411"/>
                </a:lnTo>
                <a:lnTo>
                  <a:pt x="198" y="411"/>
                </a:lnTo>
                <a:lnTo>
                  <a:pt x="198" y="411"/>
                </a:lnTo>
                <a:lnTo>
                  <a:pt x="198" y="412"/>
                </a:lnTo>
                <a:lnTo>
                  <a:pt x="198" y="412"/>
                </a:lnTo>
                <a:lnTo>
                  <a:pt x="197" y="413"/>
                </a:lnTo>
                <a:lnTo>
                  <a:pt x="197" y="413"/>
                </a:lnTo>
                <a:lnTo>
                  <a:pt x="197" y="413"/>
                </a:lnTo>
                <a:lnTo>
                  <a:pt x="197" y="413"/>
                </a:lnTo>
                <a:lnTo>
                  <a:pt x="196" y="414"/>
                </a:lnTo>
                <a:lnTo>
                  <a:pt x="196" y="414"/>
                </a:lnTo>
                <a:lnTo>
                  <a:pt x="196" y="414"/>
                </a:lnTo>
                <a:lnTo>
                  <a:pt x="195" y="414"/>
                </a:lnTo>
                <a:lnTo>
                  <a:pt x="195" y="414"/>
                </a:lnTo>
                <a:lnTo>
                  <a:pt x="195" y="414"/>
                </a:lnTo>
                <a:lnTo>
                  <a:pt x="194" y="414"/>
                </a:lnTo>
                <a:lnTo>
                  <a:pt x="41" y="414"/>
                </a:lnTo>
                <a:lnTo>
                  <a:pt x="41" y="414"/>
                </a:lnTo>
                <a:lnTo>
                  <a:pt x="39" y="414"/>
                </a:lnTo>
                <a:lnTo>
                  <a:pt x="39" y="414"/>
                </a:lnTo>
                <a:lnTo>
                  <a:pt x="39" y="414"/>
                </a:lnTo>
                <a:lnTo>
                  <a:pt x="38" y="414"/>
                </a:lnTo>
                <a:lnTo>
                  <a:pt x="38" y="414"/>
                </a:lnTo>
                <a:lnTo>
                  <a:pt x="38" y="413"/>
                </a:lnTo>
                <a:lnTo>
                  <a:pt x="37" y="413"/>
                </a:lnTo>
                <a:lnTo>
                  <a:pt x="37" y="413"/>
                </a:lnTo>
                <a:lnTo>
                  <a:pt x="37" y="413"/>
                </a:lnTo>
                <a:lnTo>
                  <a:pt x="37" y="412"/>
                </a:lnTo>
                <a:lnTo>
                  <a:pt x="37" y="412"/>
                </a:lnTo>
                <a:lnTo>
                  <a:pt x="36" y="411"/>
                </a:lnTo>
                <a:lnTo>
                  <a:pt x="36" y="411"/>
                </a:lnTo>
                <a:lnTo>
                  <a:pt x="36" y="411"/>
                </a:lnTo>
                <a:lnTo>
                  <a:pt x="36" y="410"/>
                </a:lnTo>
                <a:lnTo>
                  <a:pt x="36" y="407"/>
                </a:lnTo>
                <a:lnTo>
                  <a:pt x="36" y="406"/>
                </a:lnTo>
                <a:lnTo>
                  <a:pt x="36" y="406"/>
                </a:lnTo>
                <a:lnTo>
                  <a:pt x="36" y="406"/>
                </a:lnTo>
                <a:lnTo>
                  <a:pt x="37" y="405"/>
                </a:lnTo>
                <a:lnTo>
                  <a:pt x="37" y="405"/>
                </a:lnTo>
                <a:lnTo>
                  <a:pt x="37" y="405"/>
                </a:lnTo>
                <a:lnTo>
                  <a:pt x="37" y="405"/>
                </a:lnTo>
                <a:lnTo>
                  <a:pt x="37" y="404"/>
                </a:lnTo>
                <a:lnTo>
                  <a:pt x="38" y="404"/>
                </a:lnTo>
                <a:lnTo>
                  <a:pt x="38" y="404"/>
                </a:lnTo>
                <a:lnTo>
                  <a:pt x="38" y="404"/>
                </a:lnTo>
                <a:lnTo>
                  <a:pt x="39" y="403"/>
                </a:lnTo>
                <a:lnTo>
                  <a:pt x="39" y="403"/>
                </a:lnTo>
                <a:lnTo>
                  <a:pt x="39" y="403"/>
                </a:lnTo>
                <a:lnTo>
                  <a:pt x="41" y="403"/>
                </a:lnTo>
                <a:lnTo>
                  <a:pt x="41" y="403"/>
                </a:lnTo>
                <a:lnTo>
                  <a:pt x="41" y="403"/>
                </a:lnTo>
                <a:close/>
                <a:moveTo>
                  <a:pt x="41" y="385"/>
                </a:moveTo>
                <a:lnTo>
                  <a:pt x="194" y="385"/>
                </a:lnTo>
                <a:lnTo>
                  <a:pt x="195" y="385"/>
                </a:lnTo>
                <a:lnTo>
                  <a:pt x="195" y="386"/>
                </a:lnTo>
                <a:lnTo>
                  <a:pt x="195" y="386"/>
                </a:lnTo>
                <a:lnTo>
                  <a:pt x="196" y="386"/>
                </a:lnTo>
                <a:lnTo>
                  <a:pt x="196" y="386"/>
                </a:lnTo>
                <a:lnTo>
                  <a:pt x="196" y="386"/>
                </a:lnTo>
                <a:lnTo>
                  <a:pt x="197" y="386"/>
                </a:lnTo>
                <a:lnTo>
                  <a:pt x="197" y="387"/>
                </a:lnTo>
                <a:lnTo>
                  <a:pt x="197" y="387"/>
                </a:lnTo>
                <a:lnTo>
                  <a:pt x="197" y="387"/>
                </a:lnTo>
                <a:lnTo>
                  <a:pt x="198" y="387"/>
                </a:lnTo>
                <a:lnTo>
                  <a:pt x="198" y="388"/>
                </a:lnTo>
                <a:lnTo>
                  <a:pt x="198" y="388"/>
                </a:lnTo>
                <a:lnTo>
                  <a:pt x="198" y="388"/>
                </a:lnTo>
                <a:lnTo>
                  <a:pt x="198" y="389"/>
                </a:lnTo>
                <a:lnTo>
                  <a:pt x="198" y="389"/>
                </a:lnTo>
                <a:lnTo>
                  <a:pt x="198" y="393"/>
                </a:lnTo>
                <a:lnTo>
                  <a:pt x="198" y="393"/>
                </a:lnTo>
                <a:lnTo>
                  <a:pt x="198" y="393"/>
                </a:lnTo>
                <a:lnTo>
                  <a:pt x="198" y="394"/>
                </a:lnTo>
                <a:lnTo>
                  <a:pt x="198" y="394"/>
                </a:lnTo>
                <a:lnTo>
                  <a:pt x="198" y="395"/>
                </a:lnTo>
                <a:lnTo>
                  <a:pt x="197" y="395"/>
                </a:lnTo>
                <a:lnTo>
                  <a:pt x="197" y="395"/>
                </a:lnTo>
                <a:lnTo>
                  <a:pt x="197" y="395"/>
                </a:lnTo>
                <a:lnTo>
                  <a:pt x="197" y="396"/>
                </a:lnTo>
                <a:lnTo>
                  <a:pt x="196" y="396"/>
                </a:lnTo>
                <a:lnTo>
                  <a:pt x="196" y="396"/>
                </a:lnTo>
                <a:lnTo>
                  <a:pt x="196" y="396"/>
                </a:lnTo>
                <a:lnTo>
                  <a:pt x="195" y="396"/>
                </a:lnTo>
                <a:lnTo>
                  <a:pt x="195" y="396"/>
                </a:lnTo>
                <a:lnTo>
                  <a:pt x="195" y="396"/>
                </a:lnTo>
                <a:lnTo>
                  <a:pt x="194" y="396"/>
                </a:lnTo>
                <a:lnTo>
                  <a:pt x="41" y="396"/>
                </a:lnTo>
                <a:lnTo>
                  <a:pt x="41" y="396"/>
                </a:lnTo>
                <a:lnTo>
                  <a:pt x="39" y="396"/>
                </a:lnTo>
                <a:lnTo>
                  <a:pt x="39" y="396"/>
                </a:lnTo>
                <a:lnTo>
                  <a:pt x="39" y="396"/>
                </a:lnTo>
                <a:lnTo>
                  <a:pt x="38" y="396"/>
                </a:lnTo>
                <a:lnTo>
                  <a:pt x="38" y="396"/>
                </a:lnTo>
                <a:lnTo>
                  <a:pt x="38" y="396"/>
                </a:lnTo>
                <a:lnTo>
                  <a:pt x="37" y="395"/>
                </a:lnTo>
                <a:lnTo>
                  <a:pt x="37" y="395"/>
                </a:lnTo>
                <a:lnTo>
                  <a:pt x="37" y="395"/>
                </a:lnTo>
                <a:lnTo>
                  <a:pt x="37" y="395"/>
                </a:lnTo>
                <a:lnTo>
                  <a:pt x="37" y="394"/>
                </a:lnTo>
                <a:lnTo>
                  <a:pt x="36" y="394"/>
                </a:lnTo>
                <a:lnTo>
                  <a:pt x="36" y="393"/>
                </a:lnTo>
                <a:lnTo>
                  <a:pt x="36" y="393"/>
                </a:lnTo>
                <a:lnTo>
                  <a:pt x="36" y="393"/>
                </a:lnTo>
                <a:lnTo>
                  <a:pt x="36" y="389"/>
                </a:lnTo>
                <a:lnTo>
                  <a:pt x="36" y="389"/>
                </a:lnTo>
                <a:lnTo>
                  <a:pt x="36" y="388"/>
                </a:lnTo>
                <a:lnTo>
                  <a:pt x="36" y="388"/>
                </a:lnTo>
                <a:lnTo>
                  <a:pt x="37" y="388"/>
                </a:lnTo>
                <a:lnTo>
                  <a:pt x="37" y="387"/>
                </a:lnTo>
                <a:lnTo>
                  <a:pt x="37" y="387"/>
                </a:lnTo>
                <a:lnTo>
                  <a:pt x="37" y="387"/>
                </a:lnTo>
                <a:lnTo>
                  <a:pt x="37" y="387"/>
                </a:lnTo>
                <a:lnTo>
                  <a:pt x="38" y="386"/>
                </a:lnTo>
                <a:lnTo>
                  <a:pt x="38" y="386"/>
                </a:lnTo>
                <a:lnTo>
                  <a:pt x="38" y="386"/>
                </a:lnTo>
                <a:lnTo>
                  <a:pt x="39" y="386"/>
                </a:lnTo>
                <a:lnTo>
                  <a:pt x="39" y="386"/>
                </a:lnTo>
                <a:lnTo>
                  <a:pt x="39" y="386"/>
                </a:lnTo>
                <a:lnTo>
                  <a:pt x="41" y="385"/>
                </a:lnTo>
                <a:lnTo>
                  <a:pt x="41" y="385"/>
                </a:lnTo>
                <a:lnTo>
                  <a:pt x="41" y="385"/>
                </a:lnTo>
                <a:close/>
              </a:path>
            </a:pathLst>
          </a:custGeom>
          <a:solidFill>
            <a:srgbClr val="65AADD"/>
          </a:solidFill>
          <a:ln w="9525">
            <a:no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grpSp>
        <p:nvGrpSpPr>
          <p:cNvPr id="27" name="组合 26"/>
          <p:cNvGrpSpPr/>
          <p:nvPr/>
        </p:nvGrpSpPr>
        <p:grpSpPr>
          <a:xfrm>
            <a:off x="4224491" y="2547135"/>
            <a:ext cx="2103917" cy="1448790"/>
            <a:chOff x="3779748" y="2838202"/>
            <a:chExt cx="1500036" cy="1353788"/>
          </a:xfrm>
        </p:grpSpPr>
        <p:cxnSp>
          <p:nvCxnSpPr>
            <p:cNvPr id="11" name="肘形连接符 10"/>
            <p:cNvCxnSpPr/>
            <p:nvPr/>
          </p:nvCxnSpPr>
          <p:spPr>
            <a:xfrm rot="16200000" flipH="1">
              <a:off x="3498980" y="3118970"/>
              <a:ext cx="1353788" cy="792251"/>
            </a:xfrm>
            <a:prstGeom prst="bentConnector3">
              <a:avLst>
                <a:gd name="adj1" fmla="val 40869"/>
              </a:avLst>
            </a:prstGeom>
            <a:ln w="2857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肘形连接符 16"/>
            <p:cNvCxnSpPr/>
            <p:nvPr/>
          </p:nvCxnSpPr>
          <p:spPr>
            <a:xfrm rot="10800000" flipV="1">
              <a:off x="4580467" y="2849297"/>
              <a:ext cx="699317" cy="547581"/>
            </a:xfrm>
            <a:prstGeom prst="bentConnector3">
              <a:avLst>
                <a:gd name="adj1" fmla="val 360"/>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36" name="矩形 35"/>
          <p:cNvSpPr/>
          <p:nvPr/>
        </p:nvSpPr>
        <p:spPr>
          <a:xfrm>
            <a:off x="3437327" y="4074534"/>
            <a:ext cx="4037611" cy="1845194"/>
          </a:xfrm>
          <a:prstGeom prst="rect">
            <a:avLst/>
          </a:prstGeom>
          <a:solidFill>
            <a:schemeClr val="accent3">
              <a:lumMod val="20000"/>
              <a:lumOff val="80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accent1">
                    <a:lumMod val="50000"/>
                  </a:schemeClr>
                </a:solidFill>
                <a:latin typeface="Huawei Sans" panose="020C0503030203020204" pitchFamily="34" charset="0"/>
              </a:rPr>
              <a:t>......</a:t>
            </a:r>
            <a:endParaRPr lang="en-US" altLang="zh-CN" dirty="0">
              <a:solidFill>
                <a:schemeClr val="accent1">
                  <a:lumMod val="50000"/>
                </a:schemeClr>
              </a:solidFill>
              <a:latin typeface="Huawei Sans" panose="020C0503030203020204" pitchFamily="34" charset="0"/>
            </a:endParaRPr>
          </a:p>
        </p:txBody>
      </p:sp>
      <p:grpSp>
        <p:nvGrpSpPr>
          <p:cNvPr id="41" name="组合 40"/>
          <p:cNvGrpSpPr/>
          <p:nvPr/>
        </p:nvGrpSpPr>
        <p:grpSpPr>
          <a:xfrm>
            <a:off x="1753915" y="3329435"/>
            <a:ext cx="264141" cy="356262"/>
            <a:chOff x="1330036" y="2992587"/>
            <a:chExt cx="353291" cy="546264"/>
          </a:xfrm>
          <a:solidFill>
            <a:schemeClr val="accent4">
              <a:lumMod val="60000"/>
              <a:lumOff val="40000"/>
            </a:schemeClr>
          </a:solidFill>
        </p:grpSpPr>
        <p:sp>
          <p:nvSpPr>
            <p:cNvPr id="37" name="矩形 36"/>
            <p:cNvSpPr/>
            <p:nvPr/>
          </p:nvSpPr>
          <p:spPr>
            <a:xfrm>
              <a:off x="1330036" y="3182589"/>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9" name="矩形 38"/>
            <p:cNvSpPr/>
            <p:nvPr/>
          </p:nvSpPr>
          <p:spPr>
            <a:xfrm>
              <a:off x="1406236" y="3090558"/>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8" name="矩形 37"/>
            <p:cNvSpPr/>
            <p:nvPr/>
          </p:nvSpPr>
          <p:spPr>
            <a:xfrm>
              <a:off x="1505197" y="2992587"/>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sp>
        <p:nvSpPr>
          <p:cNvPr id="40" name="文本框 39"/>
          <p:cNvSpPr txBox="1"/>
          <p:nvPr/>
        </p:nvSpPr>
        <p:spPr>
          <a:xfrm>
            <a:off x="2128073" y="3224032"/>
            <a:ext cx="3084616" cy="1323439"/>
          </a:xfrm>
          <a:prstGeom prst="rect">
            <a:avLst/>
          </a:prstGeom>
          <a:noFill/>
        </p:spPr>
        <p:txBody>
          <a:bodyPr wrap="square" rtlCol="0">
            <a:noAutofit/>
          </a:bodyPr>
          <a:lstStyle/>
          <a:p>
            <a:pPr fontAlgn="ctr"/>
            <a:r>
              <a:rPr lang="en-US" sz="1400" dirty="0">
                <a:latin typeface="Huawei Sans" panose="020C0503030203020204" pitchFamily="34" charset="0"/>
              </a:rPr>
              <a:t>N</a:t>
            </a:r>
            <a:r>
              <a:rPr lang="en-US" sz="1400" dirty="0" smtClean="0">
                <a:latin typeface="Huawei Sans" panose="020C0503030203020204" pitchFamily="34" charset="0"/>
              </a:rPr>
              <a:t>umber of allocat</a:t>
            </a:r>
            <a:r>
              <a:rPr lang="en-US" altLang="zh-CN" sz="1400" dirty="0" smtClean="0">
                <a:latin typeface="Huawei Sans" panose="020C0503030203020204" pitchFamily="34" charset="0"/>
              </a:rPr>
              <a:t>ed</a:t>
            </a:r>
            <a:r>
              <a:rPr lang="en-US" sz="1400" dirty="0" smtClean="0">
                <a:latin typeface="Huawei Sans" panose="020C0503030203020204" pitchFamily="34" charset="0"/>
              </a:rPr>
              <a:t> tokens</a:t>
            </a:r>
            <a:endParaRPr lang="en-US" altLang="zh-CN" sz="1400" dirty="0" smtClean="0">
              <a:latin typeface="Huawei Sans" panose="020C0503030203020204" pitchFamily="34" charset="0"/>
            </a:endParaRPr>
          </a:p>
          <a:p>
            <a:pPr fontAlgn="ctr"/>
            <a:r>
              <a:rPr lang="en-US" sz="1400" dirty="0" smtClean="0">
                <a:latin typeface="Huawei Sans" panose="020C0503030203020204" pitchFamily="34" charset="0"/>
              </a:rPr>
              <a:t>(I/O queue processing mechanism of applications in the system)</a:t>
            </a:r>
            <a:endParaRPr lang="en-US" altLang="zh-CN" sz="1400" dirty="0">
              <a:latin typeface="Huawei Sans" panose="020C0503030203020204" pitchFamily="34" charset="0"/>
            </a:endParaRPr>
          </a:p>
        </p:txBody>
      </p:sp>
      <p:sp>
        <p:nvSpPr>
          <p:cNvPr id="42" name="矩形 41"/>
          <p:cNvSpPr/>
          <p:nvPr/>
        </p:nvSpPr>
        <p:spPr>
          <a:xfrm>
            <a:off x="3722336" y="4292537"/>
            <a:ext cx="3491345" cy="4868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fontAlgn="ctr"/>
            <a:r>
              <a:rPr lang="en-US" dirty="0" smtClean="0">
                <a:solidFill>
                  <a:schemeClr val="accent1">
                    <a:lumMod val="50000"/>
                  </a:schemeClr>
                </a:solidFill>
                <a:latin typeface="Huawei Sans" panose="020C0503030203020204" pitchFamily="34" charset="0"/>
              </a:rPr>
              <a:t>Application I/O queue 1</a:t>
            </a:r>
            <a:endParaRPr lang="en-US" altLang="zh-CN" dirty="0">
              <a:solidFill>
                <a:schemeClr val="accent1">
                  <a:lumMod val="50000"/>
                </a:schemeClr>
              </a:solidFill>
              <a:latin typeface="Huawei Sans" panose="020C0503030203020204" pitchFamily="34" charset="0"/>
            </a:endParaRPr>
          </a:p>
        </p:txBody>
      </p:sp>
      <p:sp>
        <p:nvSpPr>
          <p:cNvPr id="43" name="矩形 42"/>
          <p:cNvSpPr/>
          <p:nvPr/>
        </p:nvSpPr>
        <p:spPr>
          <a:xfrm>
            <a:off x="3722336" y="5254437"/>
            <a:ext cx="3491345" cy="4868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fontAlgn="ctr"/>
            <a:r>
              <a:rPr lang="en-US" dirty="0" smtClean="0">
                <a:solidFill>
                  <a:schemeClr val="accent1">
                    <a:lumMod val="50000"/>
                  </a:schemeClr>
                </a:solidFill>
                <a:latin typeface="Huawei Sans" panose="020C0503030203020204" pitchFamily="34" charset="0"/>
              </a:rPr>
              <a:t>Application I/O queue n</a:t>
            </a:r>
            <a:endParaRPr lang="en-US" dirty="0">
              <a:solidFill>
                <a:schemeClr val="accent1">
                  <a:lumMod val="50000"/>
                </a:schemeClr>
              </a:solidFill>
              <a:latin typeface="Huawei Sans" panose="020C0503030203020204" pitchFamily="34" charset="0"/>
            </a:endParaRPr>
          </a:p>
        </p:txBody>
      </p:sp>
      <p:grpSp>
        <p:nvGrpSpPr>
          <p:cNvPr id="48" name="组合 47"/>
          <p:cNvGrpSpPr/>
          <p:nvPr/>
        </p:nvGrpSpPr>
        <p:grpSpPr>
          <a:xfrm>
            <a:off x="6335120" y="4342291"/>
            <a:ext cx="264141" cy="356262"/>
            <a:chOff x="1330036" y="2992587"/>
            <a:chExt cx="353291" cy="546264"/>
          </a:xfrm>
          <a:solidFill>
            <a:schemeClr val="accent4">
              <a:lumMod val="60000"/>
              <a:lumOff val="40000"/>
            </a:schemeClr>
          </a:solidFill>
        </p:grpSpPr>
        <p:sp>
          <p:nvSpPr>
            <p:cNvPr id="49" name="矩形 48"/>
            <p:cNvSpPr/>
            <p:nvPr/>
          </p:nvSpPr>
          <p:spPr>
            <a:xfrm>
              <a:off x="1330036" y="3182589"/>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矩形 49"/>
            <p:cNvSpPr/>
            <p:nvPr/>
          </p:nvSpPr>
          <p:spPr>
            <a:xfrm>
              <a:off x="1406236" y="3090558"/>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1" name="矩形 50"/>
            <p:cNvSpPr/>
            <p:nvPr/>
          </p:nvSpPr>
          <p:spPr>
            <a:xfrm>
              <a:off x="1505197" y="2992587"/>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52" name="组合 51"/>
          <p:cNvGrpSpPr/>
          <p:nvPr/>
        </p:nvGrpSpPr>
        <p:grpSpPr>
          <a:xfrm>
            <a:off x="6523469" y="4138429"/>
            <a:ext cx="264141" cy="356262"/>
            <a:chOff x="1330036" y="2992587"/>
            <a:chExt cx="353291" cy="546264"/>
          </a:xfrm>
          <a:solidFill>
            <a:schemeClr val="accent4">
              <a:lumMod val="60000"/>
              <a:lumOff val="40000"/>
            </a:schemeClr>
          </a:solidFill>
        </p:grpSpPr>
        <p:sp>
          <p:nvSpPr>
            <p:cNvPr id="53" name="矩形 52"/>
            <p:cNvSpPr/>
            <p:nvPr/>
          </p:nvSpPr>
          <p:spPr>
            <a:xfrm>
              <a:off x="1330036" y="3182589"/>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4" name="矩形 53"/>
            <p:cNvSpPr/>
            <p:nvPr/>
          </p:nvSpPr>
          <p:spPr>
            <a:xfrm>
              <a:off x="1406236" y="3090558"/>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5" name="矩形 54"/>
            <p:cNvSpPr/>
            <p:nvPr/>
          </p:nvSpPr>
          <p:spPr>
            <a:xfrm>
              <a:off x="1505197" y="2992587"/>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56" name="组合 55"/>
          <p:cNvGrpSpPr/>
          <p:nvPr/>
        </p:nvGrpSpPr>
        <p:grpSpPr>
          <a:xfrm>
            <a:off x="6340281" y="5284957"/>
            <a:ext cx="190152" cy="292367"/>
            <a:chOff x="1330036" y="3090558"/>
            <a:chExt cx="254330" cy="448293"/>
          </a:xfrm>
          <a:solidFill>
            <a:schemeClr val="accent4">
              <a:lumMod val="60000"/>
              <a:lumOff val="40000"/>
            </a:schemeClr>
          </a:solidFill>
        </p:grpSpPr>
        <p:sp>
          <p:nvSpPr>
            <p:cNvPr id="57" name="矩形 56"/>
            <p:cNvSpPr/>
            <p:nvPr/>
          </p:nvSpPr>
          <p:spPr>
            <a:xfrm>
              <a:off x="1330036" y="3182589"/>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8" name="矩形 57"/>
            <p:cNvSpPr/>
            <p:nvPr/>
          </p:nvSpPr>
          <p:spPr>
            <a:xfrm>
              <a:off x="1406236" y="3090558"/>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cxnSp>
        <p:nvCxnSpPr>
          <p:cNvPr id="61" name="直接箭头连接符 60"/>
          <p:cNvCxnSpPr>
            <a:stCxn id="36" idx="3"/>
          </p:cNvCxnSpPr>
          <p:nvPr/>
        </p:nvCxnSpPr>
        <p:spPr>
          <a:xfrm flipV="1">
            <a:off x="7474938" y="4987515"/>
            <a:ext cx="1959429" cy="9616"/>
          </a:xfrm>
          <a:prstGeom prst="straightConnector1">
            <a:avLst/>
          </a:prstGeom>
          <a:ln w="2857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3" name="Freeform 52"/>
          <p:cNvSpPr>
            <a:spLocks noEditPoints="1"/>
          </p:cNvSpPr>
          <p:nvPr/>
        </p:nvSpPr>
        <p:spPr bwMode="auto">
          <a:xfrm>
            <a:off x="9511316" y="4387214"/>
            <a:ext cx="977070" cy="1182624"/>
          </a:xfrm>
          <a:custGeom>
            <a:avLst/>
            <a:gdLst>
              <a:gd name="T0" fmla="*/ 107 w 311"/>
              <a:gd name="T1" fmla="*/ 4 h 387"/>
              <a:gd name="T2" fmla="*/ 43 w 311"/>
              <a:gd name="T3" fmla="*/ 20 h 387"/>
              <a:gd name="T4" fmla="*/ 7 w 311"/>
              <a:gd name="T5" fmla="*/ 48 h 387"/>
              <a:gd name="T6" fmla="*/ 0 w 311"/>
              <a:gd name="T7" fmla="*/ 120 h 387"/>
              <a:gd name="T8" fmla="*/ 18 w 311"/>
              <a:gd name="T9" fmla="*/ 153 h 387"/>
              <a:gd name="T10" fmla="*/ 66 w 311"/>
              <a:gd name="T11" fmla="*/ 176 h 387"/>
              <a:gd name="T12" fmla="*/ 138 w 311"/>
              <a:gd name="T13" fmla="*/ 188 h 387"/>
              <a:gd name="T14" fmla="*/ 204 w 311"/>
              <a:gd name="T15" fmla="*/ 184 h 387"/>
              <a:gd name="T16" fmla="*/ 268 w 311"/>
              <a:gd name="T17" fmla="*/ 168 h 387"/>
              <a:gd name="T18" fmla="*/ 304 w 311"/>
              <a:gd name="T19" fmla="*/ 140 h 387"/>
              <a:gd name="T20" fmla="*/ 311 w 311"/>
              <a:gd name="T21" fmla="*/ 68 h 387"/>
              <a:gd name="T22" fmla="*/ 293 w 311"/>
              <a:gd name="T23" fmla="*/ 37 h 387"/>
              <a:gd name="T24" fmla="*/ 245 w 311"/>
              <a:gd name="T25" fmla="*/ 12 h 387"/>
              <a:gd name="T26" fmla="*/ 173 w 311"/>
              <a:gd name="T27" fmla="*/ 1 h 387"/>
              <a:gd name="T28" fmla="*/ 61 w 311"/>
              <a:gd name="T29" fmla="*/ 153 h 387"/>
              <a:gd name="T30" fmla="*/ 54 w 311"/>
              <a:gd name="T31" fmla="*/ 135 h 387"/>
              <a:gd name="T32" fmla="*/ 70 w 311"/>
              <a:gd name="T33" fmla="*/ 128 h 387"/>
              <a:gd name="T34" fmla="*/ 77 w 311"/>
              <a:gd name="T35" fmla="*/ 146 h 387"/>
              <a:gd name="T36" fmla="*/ 155 w 311"/>
              <a:gd name="T37" fmla="*/ 121 h 387"/>
              <a:gd name="T38" fmla="*/ 61 w 311"/>
              <a:gd name="T39" fmla="*/ 106 h 387"/>
              <a:gd name="T40" fmla="*/ 2 w 311"/>
              <a:gd name="T41" fmla="*/ 64 h 387"/>
              <a:gd name="T42" fmla="*/ 65 w 311"/>
              <a:gd name="T43" fmla="*/ 100 h 387"/>
              <a:gd name="T44" fmla="*/ 155 w 311"/>
              <a:gd name="T45" fmla="*/ 114 h 387"/>
              <a:gd name="T46" fmla="*/ 265 w 311"/>
              <a:gd name="T47" fmla="*/ 93 h 387"/>
              <a:gd name="T48" fmla="*/ 304 w 311"/>
              <a:gd name="T49" fmla="*/ 69 h 387"/>
              <a:gd name="T50" fmla="*/ 230 w 311"/>
              <a:gd name="T51" fmla="*/ 112 h 387"/>
              <a:gd name="T52" fmla="*/ 155 w 311"/>
              <a:gd name="T53" fmla="*/ 317 h 387"/>
              <a:gd name="T54" fmla="*/ 52 w 311"/>
              <a:gd name="T55" fmla="*/ 301 h 387"/>
              <a:gd name="T56" fmla="*/ 13 w 311"/>
              <a:gd name="T57" fmla="*/ 276 h 387"/>
              <a:gd name="T58" fmla="*/ 0 w 311"/>
              <a:gd name="T59" fmla="*/ 263 h 387"/>
              <a:gd name="T60" fmla="*/ 4 w 311"/>
              <a:gd name="T61" fmla="*/ 333 h 387"/>
              <a:gd name="T62" fmla="*/ 34 w 311"/>
              <a:gd name="T63" fmla="*/ 363 h 387"/>
              <a:gd name="T64" fmla="*/ 93 w 311"/>
              <a:gd name="T65" fmla="*/ 383 h 387"/>
              <a:gd name="T66" fmla="*/ 155 w 311"/>
              <a:gd name="T67" fmla="*/ 387 h 387"/>
              <a:gd name="T68" fmla="*/ 232 w 311"/>
              <a:gd name="T69" fmla="*/ 379 h 387"/>
              <a:gd name="T70" fmla="*/ 286 w 311"/>
              <a:gd name="T71" fmla="*/ 358 h 387"/>
              <a:gd name="T72" fmla="*/ 310 w 311"/>
              <a:gd name="T73" fmla="*/ 326 h 387"/>
              <a:gd name="T74" fmla="*/ 309 w 311"/>
              <a:gd name="T75" fmla="*/ 258 h 387"/>
              <a:gd name="T76" fmla="*/ 292 w 311"/>
              <a:gd name="T77" fmla="*/ 282 h 387"/>
              <a:gd name="T78" fmla="*/ 238 w 311"/>
              <a:gd name="T79" fmla="*/ 308 h 387"/>
              <a:gd name="T80" fmla="*/ 66 w 311"/>
              <a:gd name="T81" fmla="*/ 357 h 387"/>
              <a:gd name="T82" fmla="*/ 53 w 311"/>
              <a:gd name="T83" fmla="*/ 344 h 387"/>
              <a:gd name="T84" fmla="*/ 66 w 311"/>
              <a:gd name="T85" fmla="*/ 330 h 387"/>
              <a:gd name="T86" fmla="*/ 79 w 311"/>
              <a:gd name="T87" fmla="*/ 344 h 387"/>
              <a:gd name="T88" fmla="*/ 66 w 311"/>
              <a:gd name="T89" fmla="*/ 357 h 387"/>
              <a:gd name="T90" fmla="*/ 99 w 311"/>
              <a:gd name="T91" fmla="*/ 213 h 387"/>
              <a:gd name="T92" fmla="*/ 19 w 311"/>
              <a:gd name="T93" fmla="*/ 182 h 387"/>
              <a:gd name="T94" fmla="*/ 2 w 311"/>
              <a:gd name="T95" fmla="*/ 159 h 387"/>
              <a:gd name="T96" fmla="*/ 1 w 311"/>
              <a:gd name="T97" fmla="*/ 227 h 387"/>
              <a:gd name="T98" fmla="*/ 25 w 311"/>
              <a:gd name="T99" fmla="*/ 258 h 387"/>
              <a:gd name="T100" fmla="*/ 79 w 311"/>
              <a:gd name="T101" fmla="*/ 279 h 387"/>
              <a:gd name="T102" fmla="*/ 155 w 311"/>
              <a:gd name="T103" fmla="*/ 288 h 387"/>
              <a:gd name="T104" fmla="*/ 218 w 311"/>
              <a:gd name="T105" fmla="*/ 283 h 387"/>
              <a:gd name="T106" fmla="*/ 277 w 311"/>
              <a:gd name="T107" fmla="*/ 263 h 387"/>
              <a:gd name="T108" fmla="*/ 307 w 311"/>
              <a:gd name="T109" fmla="*/ 234 h 387"/>
              <a:gd name="T110" fmla="*/ 310 w 311"/>
              <a:gd name="T111" fmla="*/ 163 h 387"/>
              <a:gd name="T112" fmla="*/ 298 w 311"/>
              <a:gd name="T113" fmla="*/ 176 h 387"/>
              <a:gd name="T114" fmla="*/ 237 w 311"/>
              <a:gd name="T115" fmla="*/ 207 h 387"/>
              <a:gd name="T116" fmla="*/ 66 w 311"/>
              <a:gd name="T117" fmla="*/ 255 h 387"/>
              <a:gd name="T118" fmla="*/ 53 w 311"/>
              <a:gd name="T119" fmla="*/ 241 h 387"/>
              <a:gd name="T120" fmla="*/ 66 w 311"/>
              <a:gd name="T121" fmla="*/ 228 h 387"/>
              <a:gd name="T122" fmla="*/ 79 w 311"/>
              <a:gd name="T123" fmla="*/ 241 h 387"/>
              <a:gd name="T124" fmla="*/ 66 w 311"/>
              <a:gd name="T125" fmla="*/ 255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11" h="387">
                <a:moveTo>
                  <a:pt x="155" y="0"/>
                </a:moveTo>
                <a:lnTo>
                  <a:pt x="155" y="0"/>
                </a:lnTo>
                <a:lnTo>
                  <a:pt x="138" y="1"/>
                </a:lnTo>
                <a:lnTo>
                  <a:pt x="122" y="1"/>
                </a:lnTo>
                <a:lnTo>
                  <a:pt x="107" y="4"/>
                </a:lnTo>
                <a:lnTo>
                  <a:pt x="93" y="6"/>
                </a:lnTo>
                <a:lnTo>
                  <a:pt x="79" y="8"/>
                </a:lnTo>
                <a:lnTo>
                  <a:pt x="66" y="12"/>
                </a:lnTo>
                <a:lnTo>
                  <a:pt x="54" y="15"/>
                </a:lnTo>
                <a:lnTo>
                  <a:pt x="43" y="20"/>
                </a:lnTo>
                <a:lnTo>
                  <a:pt x="34" y="25"/>
                </a:lnTo>
                <a:lnTo>
                  <a:pt x="25" y="31"/>
                </a:lnTo>
                <a:lnTo>
                  <a:pt x="18" y="37"/>
                </a:lnTo>
                <a:lnTo>
                  <a:pt x="12" y="42"/>
                </a:lnTo>
                <a:lnTo>
                  <a:pt x="7" y="48"/>
                </a:lnTo>
                <a:lnTo>
                  <a:pt x="4" y="55"/>
                </a:lnTo>
                <a:lnTo>
                  <a:pt x="1" y="61"/>
                </a:lnTo>
                <a:lnTo>
                  <a:pt x="0" y="68"/>
                </a:lnTo>
                <a:lnTo>
                  <a:pt x="0" y="120"/>
                </a:lnTo>
                <a:lnTo>
                  <a:pt x="0" y="120"/>
                </a:lnTo>
                <a:lnTo>
                  <a:pt x="1" y="127"/>
                </a:lnTo>
                <a:lnTo>
                  <a:pt x="4" y="134"/>
                </a:lnTo>
                <a:lnTo>
                  <a:pt x="7" y="140"/>
                </a:lnTo>
                <a:lnTo>
                  <a:pt x="12" y="147"/>
                </a:lnTo>
                <a:lnTo>
                  <a:pt x="18" y="153"/>
                </a:lnTo>
                <a:lnTo>
                  <a:pt x="25" y="157"/>
                </a:lnTo>
                <a:lnTo>
                  <a:pt x="34" y="163"/>
                </a:lnTo>
                <a:lnTo>
                  <a:pt x="43" y="168"/>
                </a:lnTo>
                <a:lnTo>
                  <a:pt x="54" y="173"/>
                </a:lnTo>
                <a:lnTo>
                  <a:pt x="66" y="176"/>
                </a:lnTo>
                <a:lnTo>
                  <a:pt x="79" y="180"/>
                </a:lnTo>
                <a:lnTo>
                  <a:pt x="93" y="182"/>
                </a:lnTo>
                <a:lnTo>
                  <a:pt x="107" y="184"/>
                </a:lnTo>
                <a:lnTo>
                  <a:pt x="122" y="187"/>
                </a:lnTo>
                <a:lnTo>
                  <a:pt x="138" y="188"/>
                </a:lnTo>
                <a:lnTo>
                  <a:pt x="155" y="188"/>
                </a:lnTo>
                <a:lnTo>
                  <a:pt x="155" y="188"/>
                </a:lnTo>
                <a:lnTo>
                  <a:pt x="173" y="188"/>
                </a:lnTo>
                <a:lnTo>
                  <a:pt x="188" y="187"/>
                </a:lnTo>
                <a:lnTo>
                  <a:pt x="204" y="184"/>
                </a:lnTo>
                <a:lnTo>
                  <a:pt x="218" y="182"/>
                </a:lnTo>
                <a:lnTo>
                  <a:pt x="232" y="180"/>
                </a:lnTo>
                <a:lnTo>
                  <a:pt x="245" y="176"/>
                </a:lnTo>
                <a:lnTo>
                  <a:pt x="257" y="173"/>
                </a:lnTo>
                <a:lnTo>
                  <a:pt x="268" y="168"/>
                </a:lnTo>
                <a:lnTo>
                  <a:pt x="277" y="163"/>
                </a:lnTo>
                <a:lnTo>
                  <a:pt x="286" y="157"/>
                </a:lnTo>
                <a:lnTo>
                  <a:pt x="293" y="153"/>
                </a:lnTo>
                <a:lnTo>
                  <a:pt x="299" y="147"/>
                </a:lnTo>
                <a:lnTo>
                  <a:pt x="304" y="140"/>
                </a:lnTo>
                <a:lnTo>
                  <a:pt x="307" y="134"/>
                </a:lnTo>
                <a:lnTo>
                  <a:pt x="310" y="127"/>
                </a:lnTo>
                <a:lnTo>
                  <a:pt x="311" y="120"/>
                </a:lnTo>
                <a:lnTo>
                  <a:pt x="311" y="68"/>
                </a:lnTo>
                <a:lnTo>
                  <a:pt x="311" y="68"/>
                </a:lnTo>
                <a:lnTo>
                  <a:pt x="310" y="61"/>
                </a:lnTo>
                <a:lnTo>
                  <a:pt x="307" y="55"/>
                </a:lnTo>
                <a:lnTo>
                  <a:pt x="304" y="48"/>
                </a:lnTo>
                <a:lnTo>
                  <a:pt x="299" y="42"/>
                </a:lnTo>
                <a:lnTo>
                  <a:pt x="293" y="37"/>
                </a:lnTo>
                <a:lnTo>
                  <a:pt x="286" y="31"/>
                </a:lnTo>
                <a:lnTo>
                  <a:pt x="277" y="25"/>
                </a:lnTo>
                <a:lnTo>
                  <a:pt x="268" y="20"/>
                </a:lnTo>
                <a:lnTo>
                  <a:pt x="257" y="15"/>
                </a:lnTo>
                <a:lnTo>
                  <a:pt x="245" y="12"/>
                </a:lnTo>
                <a:lnTo>
                  <a:pt x="232" y="8"/>
                </a:lnTo>
                <a:lnTo>
                  <a:pt x="218" y="6"/>
                </a:lnTo>
                <a:lnTo>
                  <a:pt x="204" y="4"/>
                </a:lnTo>
                <a:lnTo>
                  <a:pt x="188" y="1"/>
                </a:lnTo>
                <a:lnTo>
                  <a:pt x="173" y="1"/>
                </a:lnTo>
                <a:lnTo>
                  <a:pt x="155" y="0"/>
                </a:lnTo>
                <a:lnTo>
                  <a:pt x="155" y="0"/>
                </a:lnTo>
                <a:close/>
                <a:moveTo>
                  <a:pt x="66" y="154"/>
                </a:moveTo>
                <a:lnTo>
                  <a:pt x="66" y="154"/>
                </a:lnTo>
                <a:lnTo>
                  <a:pt x="61" y="153"/>
                </a:lnTo>
                <a:lnTo>
                  <a:pt x="56" y="149"/>
                </a:lnTo>
                <a:lnTo>
                  <a:pt x="54" y="146"/>
                </a:lnTo>
                <a:lnTo>
                  <a:pt x="53" y="140"/>
                </a:lnTo>
                <a:lnTo>
                  <a:pt x="53" y="140"/>
                </a:lnTo>
                <a:lnTo>
                  <a:pt x="54" y="135"/>
                </a:lnTo>
                <a:lnTo>
                  <a:pt x="56" y="132"/>
                </a:lnTo>
                <a:lnTo>
                  <a:pt x="61" y="128"/>
                </a:lnTo>
                <a:lnTo>
                  <a:pt x="66" y="127"/>
                </a:lnTo>
                <a:lnTo>
                  <a:pt x="66" y="127"/>
                </a:lnTo>
                <a:lnTo>
                  <a:pt x="70" y="128"/>
                </a:lnTo>
                <a:lnTo>
                  <a:pt x="75" y="132"/>
                </a:lnTo>
                <a:lnTo>
                  <a:pt x="77" y="135"/>
                </a:lnTo>
                <a:lnTo>
                  <a:pt x="79" y="140"/>
                </a:lnTo>
                <a:lnTo>
                  <a:pt x="79" y="140"/>
                </a:lnTo>
                <a:lnTo>
                  <a:pt x="77" y="146"/>
                </a:lnTo>
                <a:lnTo>
                  <a:pt x="75" y="149"/>
                </a:lnTo>
                <a:lnTo>
                  <a:pt x="70" y="153"/>
                </a:lnTo>
                <a:lnTo>
                  <a:pt x="66" y="154"/>
                </a:lnTo>
                <a:lnTo>
                  <a:pt x="66" y="154"/>
                </a:lnTo>
                <a:close/>
                <a:moveTo>
                  <a:pt x="155" y="121"/>
                </a:moveTo>
                <a:lnTo>
                  <a:pt x="155" y="121"/>
                </a:lnTo>
                <a:lnTo>
                  <a:pt x="129" y="121"/>
                </a:lnTo>
                <a:lnTo>
                  <a:pt x="104" y="118"/>
                </a:lnTo>
                <a:lnTo>
                  <a:pt x="81" y="112"/>
                </a:lnTo>
                <a:lnTo>
                  <a:pt x="61" y="106"/>
                </a:lnTo>
                <a:lnTo>
                  <a:pt x="42" y="96"/>
                </a:lnTo>
                <a:lnTo>
                  <a:pt x="26" y="87"/>
                </a:lnTo>
                <a:lnTo>
                  <a:pt x="13" y="76"/>
                </a:lnTo>
                <a:lnTo>
                  <a:pt x="7" y="69"/>
                </a:lnTo>
                <a:lnTo>
                  <a:pt x="2" y="64"/>
                </a:lnTo>
                <a:lnTo>
                  <a:pt x="2" y="64"/>
                </a:lnTo>
                <a:lnTo>
                  <a:pt x="15" y="74"/>
                </a:lnTo>
                <a:lnTo>
                  <a:pt x="29" y="85"/>
                </a:lnTo>
                <a:lnTo>
                  <a:pt x="46" y="93"/>
                </a:lnTo>
                <a:lnTo>
                  <a:pt x="65" y="100"/>
                </a:lnTo>
                <a:lnTo>
                  <a:pt x="85" y="106"/>
                </a:lnTo>
                <a:lnTo>
                  <a:pt x="107" y="110"/>
                </a:lnTo>
                <a:lnTo>
                  <a:pt x="130" y="113"/>
                </a:lnTo>
                <a:lnTo>
                  <a:pt x="155" y="114"/>
                </a:lnTo>
                <a:lnTo>
                  <a:pt x="155" y="114"/>
                </a:lnTo>
                <a:lnTo>
                  <a:pt x="181" y="113"/>
                </a:lnTo>
                <a:lnTo>
                  <a:pt x="204" y="110"/>
                </a:lnTo>
                <a:lnTo>
                  <a:pt x="227" y="106"/>
                </a:lnTo>
                <a:lnTo>
                  <a:pt x="246" y="100"/>
                </a:lnTo>
                <a:lnTo>
                  <a:pt x="265" y="93"/>
                </a:lnTo>
                <a:lnTo>
                  <a:pt x="282" y="85"/>
                </a:lnTo>
                <a:lnTo>
                  <a:pt x="296" y="74"/>
                </a:lnTo>
                <a:lnTo>
                  <a:pt x="309" y="64"/>
                </a:lnTo>
                <a:lnTo>
                  <a:pt x="309" y="64"/>
                </a:lnTo>
                <a:lnTo>
                  <a:pt x="304" y="69"/>
                </a:lnTo>
                <a:lnTo>
                  <a:pt x="298" y="76"/>
                </a:lnTo>
                <a:lnTo>
                  <a:pt x="285" y="87"/>
                </a:lnTo>
                <a:lnTo>
                  <a:pt x="269" y="96"/>
                </a:lnTo>
                <a:lnTo>
                  <a:pt x="250" y="106"/>
                </a:lnTo>
                <a:lnTo>
                  <a:pt x="230" y="112"/>
                </a:lnTo>
                <a:lnTo>
                  <a:pt x="207" y="118"/>
                </a:lnTo>
                <a:lnTo>
                  <a:pt x="182" y="121"/>
                </a:lnTo>
                <a:lnTo>
                  <a:pt x="155" y="121"/>
                </a:lnTo>
                <a:lnTo>
                  <a:pt x="155" y="121"/>
                </a:lnTo>
                <a:close/>
                <a:moveTo>
                  <a:pt x="155" y="317"/>
                </a:moveTo>
                <a:lnTo>
                  <a:pt x="155" y="317"/>
                </a:lnTo>
                <a:lnTo>
                  <a:pt x="126" y="316"/>
                </a:lnTo>
                <a:lnTo>
                  <a:pt x="97" y="312"/>
                </a:lnTo>
                <a:lnTo>
                  <a:pt x="73" y="308"/>
                </a:lnTo>
                <a:lnTo>
                  <a:pt x="52" y="301"/>
                </a:lnTo>
                <a:lnTo>
                  <a:pt x="42" y="296"/>
                </a:lnTo>
                <a:lnTo>
                  <a:pt x="33" y="291"/>
                </a:lnTo>
                <a:lnTo>
                  <a:pt x="26" y="286"/>
                </a:lnTo>
                <a:lnTo>
                  <a:pt x="19" y="282"/>
                </a:lnTo>
                <a:lnTo>
                  <a:pt x="13" y="276"/>
                </a:lnTo>
                <a:lnTo>
                  <a:pt x="8" y="270"/>
                </a:lnTo>
                <a:lnTo>
                  <a:pt x="5" y="264"/>
                </a:lnTo>
                <a:lnTo>
                  <a:pt x="2" y="258"/>
                </a:lnTo>
                <a:lnTo>
                  <a:pt x="2" y="258"/>
                </a:lnTo>
                <a:lnTo>
                  <a:pt x="0" y="263"/>
                </a:lnTo>
                <a:lnTo>
                  <a:pt x="0" y="269"/>
                </a:lnTo>
                <a:lnTo>
                  <a:pt x="0" y="319"/>
                </a:lnTo>
                <a:lnTo>
                  <a:pt x="0" y="319"/>
                </a:lnTo>
                <a:lnTo>
                  <a:pt x="1" y="326"/>
                </a:lnTo>
                <a:lnTo>
                  <a:pt x="4" y="333"/>
                </a:lnTo>
                <a:lnTo>
                  <a:pt x="7" y="340"/>
                </a:lnTo>
                <a:lnTo>
                  <a:pt x="12" y="346"/>
                </a:lnTo>
                <a:lnTo>
                  <a:pt x="18" y="352"/>
                </a:lnTo>
                <a:lnTo>
                  <a:pt x="25" y="358"/>
                </a:lnTo>
                <a:lnTo>
                  <a:pt x="34" y="363"/>
                </a:lnTo>
                <a:lnTo>
                  <a:pt x="43" y="367"/>
                </a:lnTo>
                <a:lnTo>
                  <a:pt x="54" y="372"/>
                </a:lnTo>
                <a:lnTo>
                  <a:pt x="66" y="376"/>
                </a:lnTo>
                <a:lnTo>
                  <a:pt x="79" y="379"/>
                </a:lnTo>
                <a:lnTo>
                  <a:pt x="93" y="383"/>
                </a:lnTo>
                <a:lnTo>
                  <a:pt x="107" y="385"/>
                </a:lnTo>
                <a:lnTo>
                  <a:pt x="122" y="386"/>
                </a:lnTo>
                <a:lnTo>
                  <a:pt x="138" y="387"/>
                </a:lnTo>
                <a:lnTo>
                  <a:pt x="155" y="387"/>
                </a:lnTo>
                <a:lnTo>
                  <a:pt x="155" y="387"/>
                </a:lnTo>
                <a:lnTo>
                  <a:pt x="173" y="387"/>
                </a:lnTo>
                <a:lnTo>
                  <a:pt x="188" y="386"/>
                </a:lnTo>
                <a:lnTo>
                  <a:pt x="204" y="385"/>
                </a:lnTo>
                <a:lnTo>
                  <a:pt x="218" y="383"/>
                </a:lnTo>
                <a:lnTo>
                  <a:pt x="232" y="379"/>
                </a:lnTo>
                <a:lnTo>
                  <a:pt x="245" y="376"/>
                </a:lnTo>
                <a:lnTo>
                  <a:pt x="257" y="372"/>
                </a:lnTo>
                <a:lnTo>
                  <a:pt x="268" y="367"/>
                </a:lnTo>
                <a:lnTo>
                  <a:pt x="277" y="363"/>
                </a:lnTo>
                <a:lnTo>
                  <a:pt x="286" y="358"/>
                </a:lnTo>
                <a:lnTo>
                  <a:pt x="293" y="352"/>
                </a:lnTo>
                <a:lnTo>
                  <a:pt x="299" y="346"/>
                </a:lnTo>
                <a:lnTo>
                  <a:pt x="304" y="340"/>
                </a:lnTo>
                <a:lnTo>
                  <a:pt x="307" y="333"/>
                </a:lnTo>
                <a:lnTo>
                  <a:pt x="310" y="326"/>
                </a:lnTo>
                <a:lnTo>
                  <a:pt x="311" y="319"/>
                </a:lnTo>
                <a:lnTo>
                  <a:pt x="311" y="269"/>
                </a:lnTo>
                <a:lnTo>
                  <a:pt x="311" y="269"/>
                </a:lnTo>
                <a:lnTo>
                  <a:pt x="311" y="263"/>
                </a:lnTo>
                <a:lnTo>
                  <a:pt x="309" y="258"/>
                </a:lnTo>
                <a:lnTo>
                  <a:pt x="309" y="258"/>
                </a:lnTo>
                <a:lnTo>
                  <a:pt x="306" y="264"/>
                </a:lnTo>
                <a:lnTo>
                  <a:pt x="303" y="270"/>
                </a:lnTo>
                <a:lnTo>
                  <a:pt x="298" y="276"/>
                </a:lnTo>
                <a:lnTo>
                  <a:pt x="292" y="282"/>
                </a:lnTo>
                <a:lnTo>
                  <a:pt x="285" y="286"/>
                </a:lnTo>
                <a:lnTo>
                  <a:pt x="278" y="291"/>
                </a:lnTo>
                <a:lnTo>
                  <a:pt x="269" y="296"/>
                </a:lnTo>
                <a:lnTo>
                  <a:pt x="259" y="301"/>
                </a:lnTo>
                <a:lnTo>
                  <a:pt x="238" y="308"/>
                </a:lnTo>
                <a:lnTo>
                  <a:pt x="214" y="312"/>
                </a:lnTo>
                <a:lnTo>
                  <a:pt x="185" y="316"/>
                </a:lnTo>
                <a:lnTo>
                  <a:pt x="155" y="317"/>
                </a:lnTo>
                <a:lnTo>
                  <a:pt x="155" y="317"/>
                </a:lnTo>
                <a:close/>
                <a:moveTo>
                  <a:pt x="66" y="357"/>
                </a:moveTo>
                <a:lnTo>
                  <a:pt x="66" y="357"/>
                </a:lnTo>
                <a:lnTo>
                  <a:pt x="61" y="356"/>
                </a:lnTo>
                <a:lnTo>
                  <a:pt x="56" y="352"/>
                </a:lnTo>
                <a:lnTo>
                  <a:pt x="54" y="349"/>
                </a:lnTo>
                <a:lnTo>
                  <a:pt x="53" y="344"/>
                </a:lnTo>
                <a:lnTo>
                  <a:pt x="53" y="344"/>
                </a:lnTo>
                <a:lnTo>
                  <a:pt x="54" y="338"/>
                </a:lnTo>
                <a:lnTo>
                  <a:pt x="56" y="335"/>
                </a:lnTo>
                <a:lnTo>
                  <a:pt x="61" y="331"/>
                </a:lnTo>
                <a:lnTo>
                  <a:pt x="66" y="330"/>
                </a:lnTo>
                <a:lnTo>
                  <a:pt x="66" y="330"/>
                </a:lnTo>
                <a:lnTo>
                  <a:pt x="70" y="331"/>
                </a:lnTo>
                <a:lnTo>
                  <a:pt x="75" y="335"/>
                </a:lnTo>
                <a:lnTo>
                  <a:pt x="77" y="338"/>
                </a:lnTo>
                <a:lnTo>
                  <a:pt x="79" y="344"/>
                </a:lnTo>
                <a:lnTo>
                  <a:pt x="79" y="344"/>
                </a:lnTo>
                <a:lnTo>
                  <a:pt x="77" y="349"/>
                </a:lnTo>
                <a:lnTo>
                  <a:pt x="75" y="352"/>
                </a:lnTo>
                <a:lnTo>
                  <a:pt x="70" y="356"/>
                </a:lnTo>
                <a:lnTo>
                  <a:pt x="66" y="357"/>
                </a:lnTo>
                <a:lnTo>
                  <a:pt x="66" y="357"/>
                </a:lnTo>
                <a:close/>
                <a:moveTo>
                  <a:pt x="155" y="217"/>
                </a:moveTo>
                <a:lnTo>
                  <a:pt x="155" y="217"/>
                </a:lnTo>
                <a:lnTo>
                  <a:pt x="126" y="216"/>
                </a:lnTo>
                <a:lnTo>
                  <a:pt x="99" y="213"/>
                </a:lnTo>
                <a:lnTo>
                  <a:pt x="74" y="207"/>
                </a:lnTo>
                <a:lnTo>
                  <a:pt x="52" y="200"/>
                </a:lnTo>
                <a:lnTo>
                  <a:pt x="34" y="191"/>
                </a:lnTo>
                <a:lnTo>
                  <a:pt x="26" y="187"/>
                </a:lnTo>
                <a:lnTo>
                  <a:pt x="19" y="182"/>
                </a:lnTo>
                <a:lnTo>
                  <a:pt x="13" y="176"/>
                </a:lnTo>
                <a:lnTo>
                  <a:pt x="8" y="170"/>
                </a:lnTo>
                <a:lnTo>
                  <a:pt x="5" y="164"/>
                </a:lnTo>
                <a:lnTo>
                  <a:pt x="2" y="159"/>
                </a:lnTo>
                <a:lnTo>
                  <a:pt x="2" y="159"/>
                </a:lnTo>
                <a:lnTo>
                  <a:pt x="0" y="163"/>
                </a:lnTo>
                <a:lnTo>
                  <a:pt x="0" y="168"/>
                </a:lnTo>
                <a:lnTo>
                  <a:pt x="0" y="220"/>
                </a:lnTo>
                <a:lnTo>
                  <a:pt x="0" y="220"/>
                </a:lnTo>
                <a:lnTo>
                  <a:pt x="1" y="227"/>
                </a:lnTo>
                <a:lnTo>
                  <a:pt x="4" y="234"/>
                </a:lnTo>
                <a:lnTo>
                  <a:pt x="7" y="240"/>
                </a:lnTo>
                <a:lnTo>
                  <a:pt x="12" y="247"/>
                </a:lnTo>
                <a:lnTo>
                  <a:pt x="18" y="252"/>
                </a:lnTo>
                <a:lnTo>
                  <a:pt x="25" y="258"/>
                </a:lnTo>
                <a:lnTo>
                  <a:pt x="34" y="263"/>
                </a:lnTo>
                <a:lnTo>
                  <a:pt x="43" y="268"/>
                </a:lnTo>
                <a:lnTo>
                  <a:pt x="54" y="272"/>
                </a:lnTo>
                <a:lnTo>
                  <a:pt x="66" y="276"/>
                </a:lnTo>
                <a:lnTo>
                  <a:pt x="79" y="279"/>
                </a:lnTo>
                <a:lnTo>
                  <a:pt x="93" y="283"/>
                </a:lnTo>
                <a:lnTo>
                  <a:pt x="107" y="285"/>
                </a:lnTo>
                <a:lnTo>
                  <a:pt x="122" y="286"/>
                </a:lnTo>
                <a:lnTo>
                  <a:pt x="138" y="288"/>
                </a:lnTo>
                <a:lnTo>
                  <a:pt x="155" y="288"/>
                </a:lnTo>
                <a:lnTo>
                  <a:pt x="155" y="288"/>
                </a:lnTo>
                <a:lnTo>
                  <a:pt x="173" y="288"/>
                </a:lnTo>
                <a:lnTo>
                  <a:pt x="188" y="286"/>
                </a:lnTo>
                <a:lnTo>
                  <a:pt x="204" y="285"/>
                </a:lnTo>
                <a:lnTo>
                  <a:pt x="218" y="283"/>
                </a:lnTo>
                <a:lnTo>
                  <a:pt x="232" y="279"/>
                </a:lnTo>
                <a:lnTo>
                  <a:pt x="245" y="276"/>
                </a:lnTo>
                <a:lnTo>
                  <a:pt x="257" y="272"/>
                </a:lnTo>
                <a:lnTo>
                  <a:pt x="268" y="268"/>
                </a:lnTo>
                <a:lnTo>
                  <a:pt x="277" y="263"/>
                </a:lnTo>
                <a:lnTo>
                  <a:pt x="286" y="258"/>
                </a:lnTo>
                <a:lnTo>
                  <a:pt x="293" y="252"/>
                </a:lnTo>
                <a:lnTo>
                  <a:pt x="299" y="247"/>
                </a:lnTo>
                <a:lnTo>
                  <a:pt x="304" y="240"/>
                </a:lnTo>
                <a:lnTo>
                  <a:pt x="307" y="234"/>
                </a:lnTo>
                <a:lnTo>
                  <a:pt x="310" y="227"/>
                </a:lnTo>
                <a:lnTo>
                  <a:pt x="311" y="220"/>
                </a:lnTo>
                <a:lnTo>
                  <a:pt x="311" y="168"/>
                </a:lnTo>
                <a:lnTo>
                  <a:pt x="311" y="168"/>
                </a:lnTo>
                <a:lnTo>
                  <a:pt x="310" y="163"/>
                </a:lnTo>
                <a:lnTo>
                  <a:pt x="309" y="159"/>
                </a:lnTo>
                <a:lnTo>
                  <a:pt x="309" y="159"/>
                </a:lnTo>
                <a:lnTo>
                  <a:pt x="306" y="164"/>
                </a:lnTo>
                <a:lnTo>
                  <a:pt x="303" y="170"/>
                </a:lnTo>
                <a:lnTo>
                  <a:pt x="298" y="176"/>
                </a:lnTo>
                <a:lnTo>
                  <a:pt x="292" y="182"/>
                </a:lnTo>
                <a:lnTo>
                  <a:pt x="285" y="187"/>
                </a:lnTo>
                <a:lnTo>
                  <a:pt x="277" y="191"/>
                </a:lnTo>
                <a:lnTo>
                  <a:pt x="259" y="200"/>
                </a:lnTo>
                <a:lnTo>
                  <a:pt x="237" y="207"/>
                </a:lnTo>
                <a:lnTo>
                  <a:pt x="212" y="213"/>
                </a:lnTo>
                <a:lnTo>
                  <a:pt x="185" y="216"/>
                </a:lnTo>
                <a:lnTo>
                  <a:pt x="155" y="217"/>
                </a:lnTo>
                <a:lnTo>
                  <a:pt x="155" y="217"/>
                </a:lnTo>
                <a:close/>
                <a:moveTo>
                  <a:pt x="66" y="255"/>
                </a:moveTo>
                <a:lnTo>
                  <a:pt x="66" y="255"/>
                </a:lnTo>
                <a:lnTo>
                  <a:pt x="61" y="254"/>
                </a:lnTo>
                <a:lnTo>
                  <a:pt x="56" y="250"/>
                </a:lnTo>
                <a:lnTo>
                  <a:pt x="54" y="247"/>
                </a:lnTo>
                <a:lnTo>
                  <a:pt x="53" y="241"/>
                </a:lnTo>
                <a:lnTo>
                  <a:pt x="53" y="241"/>
                </a:lnTo>
                <a:lnTo>
                  <a:pt x="54" y="236"/>
                </a:lnTo>
                <a:lnTo>
                  <a:pt x="56" y="233"/>
                </a:lnTo>
                <a:lnTo>
                  <a:pt x="61" y="229"/>
                </a:lnTo>
                <a:lnTo>
                  <a:pt x="66" y="228"/>
                </a:lnTo>
                <a:lnTo>
                  <a:pt x="66" y="228"/>
                </a:lnTo>
                <a:lnTo>
                  <a:pt x="70" y="229"/>
                </a:lnTo>
                <a:lnTo>
                  <a:pt x="75" y="233"/>
                </a:lnTo>
                <a:lnTo>
                  <a:pt x="77" y="236"/>
                </a:lnTo>
                <a:lnTo>
                  <a:pt x="79" y="241"/>
                </a:lnTo>
                <a:lnTo>
                  <a:pt x="79" y="241"/>
                </a:lnTo>
                <a:lnTo>
                  <a:pt x="77" y="247"/>
                </a:lnTo>
                <a:lnTo>
                  <a:pt x="75" y="250"/>
                </a:lnTo>
                <a:lnTo>
                  <a:pt x="70" y="254"/>
                </a:lnTo>
                <a:lnTo>
                  <a:pt x="66" y="255"/>
                </a:lnTo>
                <a:lnTo>
                  <a:pt x="66" y="255"/>
                </a:lnTo>
                <a:close/>
              </a:path>
            </a:pathLst>
          </a:custGeom>
          <a:solidFill>
            <a:srgbClr val="65AA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64" name="文本框 63"/>
          <p:cNvSpPr txBox="1"/>
          <p:nvPr/>
        </p:nvSpPr>
        <p:spPr>
          <a:xfrm>
            <a:off x="9718314" y="5630436"/>
            <a:ext cx="654203" cy="338554"/>
          </a:xfrm>
          <a:prstGeom prst="rect">
            <a:avLst/>
          </a:prstGeom>
          <a:noFill/>
        </p:spPr>
        <p:txBody>
          <a:bodyPr wrap="square" rtlCol="0">
            <a:noAutofit/>
          </a:bodyPr>
          <a:lstStyle/>
          <a:p>
            <a:pPr fontAlgn="ctr"/>
            <a:r>
              <a:rPr lang="en-US" sz="1600" dirty="0" smtClean="0">
                <a:latin typeface="Huawei Sans" panose="020C0503030203020204" pitchFamily="34" charset="0"/>
              </a:rPr>
              <a:t>Disk</a:t>
            </a:r>
            <a:endParaRPr lang="en-US" altLang="zh-CN" sz="1600" dirty="0">
              <a:latin typeface="Huawei Sans" panose="020C0503030203020204" pitchFamily="34" charset="0"/>
            </a:endParaRPr>
          </a:p>
        </p:txBody>
      </p:sp>
      <p:sp>
        <p:nvSpPr>
          <p:cNvPr id="65" name="文本框 64"/>
          <p:cNvSpPr txBox="1"/>
          <p:nvPr/>
        </p:nvSpPr>
        <p:spPr>
          <a:xfrm>
            <a:off x="3086931" y="997029"/>
            <a:ext cx="2364163" cy="584775"/>
          </a:xfrm>
          <a:prstGeom prst="rect">
            <a:avLst/>
          </a:prstGeom>
          <a:noFill/>
        </p:spPr>
        <p:txBody>
          <a:bodyPr wrap="square" rtlCol="0">
            <a:noAutofit/>
          </a:bodyPr>
          <a:lstStyle/>
          <a:p>
            <a:pPr algn="ctr" fontAlgn="ctr"/>
            <a:r>
              <a:rPr lang="en-US" sz="1600" dirty="0" smtClean="0">
                <a:latin typeface="Huawei Sans" panose="020C0503030203020204" pitchFamily="34" charset="0"/>
              </a:rPr>
              <a:t>Application server 1</a:t>
            </a:r>
            <a:endParaRPr lang="en-US" altLang="zh-CN" sz="1600" dirty="0">
              <a:latin typeface="Huawei Sans" panose="020C0503030203020204" pitchFamily="34" charset="0"/>
            </a:endParaRPr>
          </a:p>
        </p:txBody>
      </p:sp>
      <p:sp>
        <p:nvSpPr>
          <p:cNvPr id="66" name="文本框 65"/>
          <p:cNvSpPr txBox="1"/>
          <p:nvPr/>
        </p:nvSpPr>
        <p:spPr>
          <a:xfrm>
            <a:off x="5246539" y="995708"/>
            <a:ext cx="2364163" cy="584775"/>
          </a:xfrm>
          <a:prstGeom prst="rect">
            <a:avLst/>
          </a:prstGeom>
          <a:noFill/>
        </p:spPr>
        <p:txBody>
          <a:bodyPr wrap="square" rtlCol="0">
            <a:noAutofit/>
          </a:bodyPr>
          <a:lstStyle/>
          <a:p>
            <a:pPr algn="ctr" fontAlgn="ctr"/>
            <a:r>
              <a:rPr lang="en-US" sz="1600" dirty="0" smtClean="0">
                <a:latin typeface="Huawei Sans" panose="020C0503030203020204" pitchFamily="34" charset="0"/>
              </a:rPr>
              <a:t>Application server 2</a:t>
            </a:r>
            <a:endParaRPr lang="en-US" altLang="zh-CN" sz="1600" dirty="0">
              <a:latin typeface="Huawei Sans" panose="020C0503030203020204" pitchFamily="34" charset="0"/>
            </a:endParaRPr>
          </a:p>
        </p:txBody>
      </p:sp>
      <p:sp>
        <p:nvSpPr>
          <p:cNvPr id="67" name="椭圆 66"/>
          <p:cNvSpPr/>
          <p:nvPr/>
        </p:nvSpPr>
        <p:spPr>
          <a:xfrm>
            <a:off x="4073205" y="2760893"/>
            <a:ext cx="249382" cy="2612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1</a:t>
            </a:r>
            <a:endParaRPr lang="en-US" altLang="zh-CN" dirty="0">
              <a:latin typeface="Huawei Sans" panose="020C0503030203020204" pitchFamily="34" charset="0"/>
            </a:endParaRPr>
          </a:p>
        </p:txBody>
      </p:sp>
      <p:sp>
        <p:nvSpPr>
          <p:cNvPr id="68" name="文本框 67"/>
          <p:cNvSpPr txBox="1"/>
          <p:nvPr/>
        </p:nvSpPr>
        <p:spPr>
          <a:xfrm>
            <a:off x="4358211" y="2572609"/>
            <a:ext cx="977473" cy="584775"/>
          </a:xfrm>
          <a:prstGeom prst="rect">
            <a:avLst/>
          </a:prstGeom>
          <a:noFill/>
        </p:spPr>
        <p:txBody>
          <a:bodyPr wrap="square" rtlCol="0">
            <a:noAutofit/>
          </a:bodyPr>
          <a:lstStyle/>
          <a:p>
            <a:pPr fontAlgn="ctr"/>
            <a:r>
              <a:rPr lang="en-US" sz="1600" dirty="0" smtClean="0">
                <a:latin typeface="Huawei Sans" panose="020C0503030203020204" pitchFamily="34" charset="0"/>
              </a:rPr>
              <a:t>I/O request</a:t>
            </a:r>
            <a:endParaRPr lang="en-US" altLang="zh-CN" sz="1600" dirty="0">
              <a:latin typeface="Huawei Sans" panose="020C0503030203020204" pitchFamily="34" charset="0"/>
            </a:endParaRPr>
          </a:p>
        </p:txBody>
      </p:sp>
      <p:sp>
        <p:nvSpPr>
          <p:cNvPr id="69" name="椭圆 68"/>
          <p:cNvSpPr/>
          <p:nvPr/>
        </p:nvSpPr>
        <p:spPr>
          <a:xfrm>
            <a:off x="6200329" y="2760893"/>
            <a:ext cx="249382" cy="2612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1</a:t>
            </a:r>
            <a:endParaRPr lang="en-US" altLang="zh-CN" dirty="0">
              <a:latin typeface="Huawei Sans" panose="020C0503030203020204" pitchFamily="34" charset="0"/>
            </a:endParaRPr>
          </a:p>
        </p:txBody>
      </p:sp>
      <p:sp>
        <p:nvSpPr>
          <p:cNvPr id="70" name="文本框 69"/>
          <p:cNvSpPr txBox="1"/>
          <p:nvPr/>
        </p:nvSpPr>
        <p:spPr>
          <a:xfrm>
            <a:off x="6449711" y="2596359"/>
            <a:ext cx="982392" cy="584775"/>
          </a:xfrm>
          <a:prstGeom prst="rect">
            <a:avLst/>
          </a:prstGeom>
          <a:noFill/>
        </p:spPr>
        <p:txBody>
          <a:bodyPr wrap="square" rtlCol="0">
            <a:noAutofit/>
          </a:bodyPr>
          <a:lstStyle/>
          <a:p>
            <a:pPr fontAlgn="ctr"/>
            <a:r>
              <a:rPr lang="en-US" sz="1600" dirty="0" smtClean="0">
                <a:latin typeface="Huawei Sans" panose="020C0503030203020204" pitchFamily="34" charset="0"/>
              </a:rPr>
              <a:t>I/O request</a:t>
            </a:r>
            <a:endParaRPr lang="en-US" altLang="zh-CN" sz="1600" dirty="0">
              <a:latin typeface="Huawei Sans" panose="020C0503030203020204" pitchFamily="34" charset="0"/>
            </a:endParaRPr>
          </a:p>
        </p:txBody>
      </p:sp>
      <p:sp>
        <p:nvSpPr>
          <p:cNvPr id="71" name="椭圆 70"/>
          <p:cNvSpPr/>
          <p:nvPr/>
        </p:nvSpPr>
        <p:spPr>
          <a:xfrm>
            <a:off x="3312636" y="3995653"/>
            <a:ext cx="249382" cy="2612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2</a:t>
            </a:r>
            <a:endParaRPr lang="en-US" altLang="zh-CN" dirty="0">
              <a:latin typeface="Huawei Sans" panose="020C0503030203020204" pitchFamily="34" charset="0"/>
            </a:endParaRPr>
          </a:p>
        </p:txBody>
      </p:sp>
      <p:sp>
        <p:nvSpPr>
          <p:cNvPr id="72" name="椭圆 71"/>
          <p:cNvSpPr/>
          <p:nvPr/>
        </p:nvSpPr>
        <p:spPr>
          <a:xfrm>
            <a:off x="8329961" y="4821261"/>
            <a:ext cx="249382" cy="2612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3</a:t>
            </a:r>
            <a:endParaRPr lang="en-US" altLang="zh-CN" dirty="0">
              <a:latin typeface="Huawei Sans" panose="020C0503030203020204" pitchFamily="34" charset="0"/>
            </a:endParaRPr>
          </a:p>
        </p:txBody>
      </p:sp>
      <p:sp>
        <p:nvSpPr>
          <p:cNvPr id="73" name="文本框 72"/>
          <p:cNvSpPr txBox="1"/>
          <p:nvPr/>
        </p:nvSpPr>
        <p:spPr>
          <a:xfrm>
            <a:off x="7554624" y="3971291"/>
            <a:ext cx="1832240" cy="584775"/>
          </a:xfrm>
          <a:prstGeom prst="rect">
            <a:avLst/>
          </a:prstGeom>
          <a:noFill/>
        </p:spPr>
        <p:txBody>
          <a:bodyPr wrap="square" rtlCol="0">
            <a:noAutofit/>
          </a:bodyPr>
          <a:lstStyle/>
          <a:p>
            <a:pPr algn="ctr" fontAlgn="ctr"/>
            <a:r>
              <a:rPr lang="en-US" sz="1600" dirty="0" smtClean="0">
                <a:latin typeface="Huawei Sans" panose="020C0503030203020204" pitchFamily="34" charset="0"/>
              </a:rPr>
              <a:t>Processes dequeued I/O requests.</a:t>
            </a:r>
            <a:endParaRPr lang="en-US" altLang="zh-CN" sz="1600" dirty="0">
              <a:latin typeface="Huawei Sans" panose="020C0503030203020204" pitchFamily="34" charset="0"/>
            </a:endParaRPr>
          </a:p>
        </p:txBody>
      </p:sp>
      <p:sp>
        <p:nvSpPr>
          <p:cNvPr id="82" name="矩形 81"/>
          <p:cNvSpPr/>
          <p:nvPr/>
        </p:nvSpPr>
        <p:spPr>
          <a:xfrm>
            <a:off x="1525401" y="3224033"/>
            <a:ext cx="9286503" cy="2754458"/>
          </a:xfrm>
          <a:prstGeom prst="rect">
            <a:avLst/>
          </a:prstGeom>
          <a:noFill/>
          <a:ln w="19050">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3" name="文本框 82"/>
          <p:cNvSpPr txBox="1"/>
          <p:nvPr/>
        </p:nvSpPr>
        <p:spPr>
          <a:xfrm>
            <a:off x="9511316" y="3344691"/>
            <a:ext cx="1150463" cy="584775"/>
          </a:xfrm>
          <a:prstGeom prst="rect">
            <a:avLst/>
          </a:prstGeom>
          <a:noFill/>
        </p:spPr>
        <p:txBody>
          <a:bodyPr wrap="square" rtlCol="0">
            <a:noAutofit/>
          </a:bodyPr>
          <a:lstStyle/>
          <a:p>
            <a:pPr algn="ctr" fontAlgn="ctr"/>
            <a:r>
              <a:rPr lang="en-US" sz="1600" dirty="0" smtClean="0">
                <a:latin typeface="Huawei Sans" panose="020C0503030203020204" pitchFamily="34" charset="0"/>
              </a:rPr>
              <a:t>Storage system</a:t>
            </a:r>
            <a:endParaRPr lang="en-US" altLang="zh-CN" sz="1600" dirty="0">
              <a:latin typeface="Huawei Sans" panose="020C0503030203020204" pitchFamily="34" charset="0"/>
            </a:endParaRPr>
          </a:p>
        </p:txBody>
      </p:sp>
    </p:spTree>
    <p:extLst>
      <p:ext uri="{BB962C8B-B14F-4D97-AF65-F5344CB8AC3E}">
        <p14:creationId xmlns:p14="http://schemas.microsoft.com/office/powerpoint/2010/main" val="22808989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wrap="square">
            <a:noAutofit/>
          </a:bodyPr>
          <a:lstStyle/>
          <a:p>
            <a:r>
              <a:rPr lang="en-US" dirty="0" smtClean="0">
                <a:latin typeface="Huawei Sans" panose="020C0503030203020204" pitchFamily="34" charset="0"/>
              </a:rPr>
              <a:t>Application Scenario</a:t>
            </a:r>
            <a:endParaRPr lang="en-US" altLang="zh-CN" dirty="0">
              <a:latin typeface="Huawei Sans" panose="020C0503030203020204" pitchFamily="34" charset="0"/>
            </a:endParaRPr>
          </a:p>
        </p:txBody>
      </p:sp>
      <p:graphicFrame>
        <p:nvGraphicFramePr>
          <p:cNvPr id="10" name="表格 9"/>
          <p:cNvGraphicFramePr>
            <a:graphicFrameLocks noGrp="1"/>
          </p:cNvGraphicFramePr>
          <p:nvPr>
            <p:extLst>
              <p:ext uri="{D42A27DB-BD31-4B8C-83A1-F6EECF244321}">
                <p14:modId xmlns:p14="http://schemas.microsoft.com/office/powerpoint/2010/main" val="2946415446"/>
              </p:ext>
            </p:extLst>
          </p:nvPr>
        </p:nvGraphicFramePr>
        <p:xfrm>
          <a:off x="1102777" y="1167902"/>
          <a:ext cx="3987170" cy="1460960"/>
        </p:xfrm>
        <a:graphic>
          <a:graphicData uri="http://schemas.openxmlformats.org/drawingml/2006/table">
            <a:tbl>
              <a:tblPr firstRow="1" bandRow="1">
                <a:tableStyleId>{72833802-FEF1-4C79-8D5D-14CF1EAF98D9}</a:tableStyleId>
              </a:tblPr>
              <a:tblGrid>
                <a:gridCol w="2380541"/>
                <a:gridCol w="1606629"/>
              </a:tblGrid>
              <a:tr h="370840">
                <a:tc>
                  <a:txBody>
                    <a:bodyPr/>
                    <a:lstStyle/>
                    <a:p>
                      <a:pPr marL="0" marR="0" lvl="0" indent="0" algn="ctr" defTabSz="801688" rtl="0" eaLnBrk="1" fontAlgn="base" latinLnBrk="0" hangingPunct="1">
                        <a:lnSpc>
                          <a:spcPct val="100000"/>
                        </a:lnSpc>
                        <a:spcBef>
                          <a:spcPct val="0"/>
                        </a:spcBef>
                        <a:spcAft>
                          <a:spcPct val="0"/>
                        </a:spcAft>
                        <a:buClrTx/>
                        <a:buSzTx/>
                        <a:buFontTx/>
                        <a:buNone/>
                        <a:tabLst/>
                      </a:pPr>
                      <a:r>
                        <a:rPr kumimoji="0" lang="en-US" altLang="zh-CN" sz="1400" b="1" i="0" u="none" strike="noStrike" cap="none" normalizeH="0" baseline="0" dirty="0" smtClean="0">
                          <a:ln>
                            <a:noFill/>
                          </a:ln>
                          <a:solidFill>
                            <a:srgbClr val="FFFFFF"/>
                          </a:solidFill>
                          <a:effectLst/>
                          <a:latin typeface="Huawei Sans" panose="020C0503030203020204" pitchFamily="34" charset="0"/>
                          <a:ea typeface="方正兰亭黑简体" panose="02000000000000000000" pitchFamily="2" charset="-122"/>
                          <a:sym typeface="Huawei Sans" panose="020C0503030203020204" pitchFamily="34" charset="0"/>
                        </a:rPr>
                        <a:t>User Type</a:t>
                      </a:r>
                      <a:endParaRPr kumimoji="0" lang="zh-CN" altLang="en-US" sz="1400" b="1" i="0" u="none" strike="noStrike" cap="none" normalizeH="0" baseline="0" dirty="0" smtClean="0">
                        <a:ln>
                          <a:noFill/>
                        </a:ln>
                        <a:solidFill>
                          <a:schemeClr val="tx1"/>
                        </a:solidFill>
                        <a:effectLst/>
                        <a:latin typeface="Huawei Sans" panose="020C0503030203020204" pitchFamily="34" charset="0"/>
                        <a:ea typeface="方正兰亭黑简体" panose="02000000000000000000" pitchFamily="2" charset="-122"/>
                        <a:sym typeface="Huawei Sans" panose="020C0503030203020204" pitchFamily="34" charset="0"/>
                      </a:endParaRPr>
                    </a:p>
                  </a:txBody>
                  <a:tcPr marL="79200" marR="79200" marT="39600" marB="39600" horzOverflow="overflow">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solidFill>
                      <a:srgbClr val="00B0F0"/>
                    </a:solidFill>
                  </a:tcPr>
                </a:tc>
                <a:tc>
                  <a:txBody>
                    <a:bodyPr/>
                    <a:lstStyle/>
                    <a:p>
                      <a:pPr marL="0" marR="0" lvl="0" indent="0" algn="ctr" defTabSz="801688" rtl="0" eaLnBrk="1" fontAlgn="base" latinLnBrk="0" hangingPunct="1">
                        <a:lnSpc>
                          <a:spcPct val="100000"/>
                        </a:lnSpc>
                        <a:spcBef>
                          <a:spcPct val="0"/>
                        </a:spcBef>
                        <a:spcAft>
                          <a:spcPct val="0"/>
                        </a:spcAft>
                        <a:buClrTx/>
                        <a:buSzTx/>
                        <a:buFontTx/>
                        <a:buNone/>
                        <a:tabLst/>
                      </a:pPr>
                      <a:r>
                        <a:rPr lang="en-US" altLang="zh-CN" sz="1400" b="1" i="0" kern="1200" dirty="0" smtClean="0">
                          <a:solidFill>
                            <a:schemeClr val="bg1"/>
                          </a:solidFill>
                          <a:effectLst/>
                          <a:latin typeface="+mn-lt"/>
                          <a:ea typeface="+mn-ea"/>
                          <a:cs typeface="+mn-cs"/>
                        </a:rPr>
                        <a:t>QoS</a:t>
                      </a:r>
                      <a:r>
                        <a:rPr lang="en-US" altLang="zh-CN" sz="1400" b="1" i="0" kern="1200" baseline="0" dirty="0" smtClean="0">
                          <a:solidFill>
                            <a:schemeClr val="bg1"/>
                          </a:solidFill>
                          <a:effectLst/>
                          <a:latin typeface="+mn-lt"/>
                          <a:ea typeface="+mn-ea"/>
                          <a:cs typeface="+mn-cs"/>
                        </a:rPr>
                        <a:t> </a:t>
                      </a:r>
                      <a:r>
                        <a:rPr lang="en-US" altLang="zh-CN" sz="1400" b="1" i="0" kern="1200" dirty="0" smtClean="0">
                          <a:solidFill>
                            <a:schemeClr val="bg1"/>
                          </a:solidFill>
                          <a:effectLst/>
                          <a:latin typeface="+mn-lt"/>
                          <a:ea typeface="+mn-ea"/>
                          <a:cs typeface="+mn-cs"/>
                        </a:rPr>
                        <a:t>Requirements</a:t>
                      </a:r>
                      <a:endParaRPr kumimoji="0" lang="zh-CN" altLang="en-US" sz="1100" b="1" i="0" u="none" strike="noStrike" cap="none" normalizeH="0" baseline="0" dirty="0" smtClean="0">
                        <a:ln>
                          <a:noFill/>
                        </a:ln>
                        <a:solidFill>
                          <a:schemeClr val="tx1"/>
                        </a:solidFill>
                        <a:effectLst/>
                        <a:latin typeface="Huawei Sans" panose="020C0503030203020204" pitchFamily="34" charset="0"/>
                        <a:ea typeface="方正兰亭黑简体" panose="02000000000000000000" pitchFamily="2" charset="-122"/>
                        <a:sym typeface="Huawei Sans" panose="020C0503030203020204" pitchFamily="34" charset="0"/>
                      </a:endParaRPr>
                    </a:p>
                  </a:txBody>
                  <a:tcPr marL="79200" marR="79200" marT="39600" marB="39600" horzOverflow="overflow">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solidFill>
                      <a:srgbClr val="00B0F0"/>
                    </a:solidFill>
                  </a:tcPr>
                </a:tc>
              </a:tr>
              <a:tr h="370840">
                <a:tc>
                  <a:txBody>
                    <a:bodyPr/>
                    <a:lstStyle/>
                    <a:p>
                      <a:pPr algn="ctr"/>
                      <a:r>
                        <a:rPr lang="en-US" altLang="zh-CN" sz="1400" dirty="0" smtClean="0">
                          <a:latin typeface="Huawei Sans" panose="020C0503030203020204" pitchFamily="34" charset="0"/>
                          <a:ea typeface="方正兰亭黑简体" panose="02000000000000000000" pitchFamily="2" charset="-122"/>
                          <a:sym typeface="Huawei Sans" panose="020C0503030203020204" pitchFamily="34" charset="0"/>
                        </a:rPr>
                        <a:t>Subscriber</a:t>
                      </a:r>
                      <a:r>
                        <a:rPr lang="en-US" altLang="zh-CN" sz="1400" baseline="0" dirty="0" smtClean="0">
                          <a:latin typeface="Huawei Sans" panose="020C0503030203020204" pitchFamily="34" charset="0"/>
                          <a:ea typeface="方正兰亭黑简体" panose="02000000000000000000" pitchFamily="2" charset="-122"/>
                          <a:sym typeface="Huawei Sans" panose="020C0503030203020204" pitchFamily="34" charset="0"/>
                        </a:rPr>
                        <a:t> A (gold subscriber)</a:t>
                      </a:r>
                      <a:endParaRPr lang="zh-CN" sz="1400" dirty="0">
                        <a:latin typeface="Huawei Sans" panose="020C0503030203020204" pitchFamily="34" charset="0"/>
                        <a:ea typeface="方正兰亭黑简体" panose="02000000000000000000" pitchFamily="2" charset="-122"/>
                        <a:sym typeface="Huawei Sans" panose="020C0503030203020204" pitchFamily="34" charset="0"/>
                      </a:endParaRPr>
                    </a:p>
                  </a:txBody>
                  <a:tcPr marL="25400" marR="25400" marT="25400" marB="25400">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tcPr>
                </a:tc>
                <a:tc>
                  <a:txBody>
                    <a:bodyPr/>
                    <a:lstStyle/>
                    <a:p>
                      <a:pPr algn="ctr"/>
                      <a:r>
                        <a:rPr lang="en-US" altLang="zh-CN" sz="1400" dirty="0" smtClean="0">
                          <a:latin typeface="Huawei Sans" panose="020C0503030203020204" pitchFamily="34" charset="0"/>
                          <a:ea typeface="方正兰亭黑简体" panose="02000000000000000000" pitchFamily="2" charset="-122"/>
                          <a:sym typeface="Huawei Sans" panose="020C0503030203020204" pitchFamily="34" charset="0"/>
                        </a:rPr>
                        <a:t>High</a:t>
                      </a:r>
                      <a:endParaRPr lang="zh-CN" sz="1400" dirty="0">
                        <a:latin typeface="Huawei Sans" panose="020C0503030203020204" pitchFamily="34" charset="0"/>
                        <a:ea typeface="方正兰亭黑简体" panose="02000000000000000000" pitchFamily="2" charset="-122"/>
                        <a:sym typeface="Huawei Sans" panose="020C0503030203020204" pitchFamily="34" charset="0"/>
                      </a:endParaRPr>
                    </a:p>
                  </a:txBody>
                  <a:tcPr marL="25400" marR="25400" marT="25400" marB="25400">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tcPr>
                </a:tc>
              </a:tr>
              <a:tr h="370840">
                <a:tc>
                  <a:txBody>
                    <a:bodyPr/>
                    <a:lstStyle/>
                    <a:p>
                      <a:pPr algn="ctr"/>
                      <a:r>
                        <a:rPr lang="en-US" altLang="zh-CN" sz="1400" dirty="0" smtClean="0">
                          <a:latin typeface="Huawei Sans" panose="020C0503030203020204" pitchFamily="34" charset="0"/>
                          <a:ea typeface="方正兰亭黑简体" panose="02000000000000000000" pitchFamily="2" charset="-122"/>
                          <a:sym typeface="Huawei Sans" panose="020C0503030203020204" pitchFamily="34" charset="0"/>
                        </a:rPr>
                        <a:t>Subscribe</a:t>
                      </a:r>
                      <a:r>
                        <a:rPr lang="en-US" altLang="zh-CN" sz="1400" baseline="0" dirty="0" smtClean="0">
                          <a:latin typeface="Huawei Sans" panose="020C0503030203020204" pitchFamily="34" charset="0"/>
                          <a:ea typeface="方正兰亭黑简体" panose="02000000000000000000" pitchFamily="2" charset="-122"/>
                          <a:sym typeface="Huawei Sans" panose="020C0503030203020204" pitchFamily="34" charset="0"/>
                        </a:rPr>
                        <a:t>r </a:t>
                      </a:r>
                      <a:r>
                        <a:rPr lang="zh-CN" sz="1400" dirty="0" smtClean="0">
                          <a:latin typeface="Huawei Sans" panose="020C0503030203020204" pitchFamily="34" charset="0"/>
                          <a:ea typeface="方正兰亭黑简体" panose="02000000000000000000" pitchFamily="2" charset="-122"/>
                          <a:sym typeface="Huawei Sans" panose="020C0503030203020204" pitchFamily="34" charset="0"/>
                        </a:rPr>
                        <a:t>B</a:t>
                      </a:r>
                      <a:r>
                        <a:rPr lang="en-US" altLang="zh-CN" sz="1400" dirty="0" smtClean="0">
                          <a:latin typeface="Huawei Sans" panose="020C0503030203020204" pitchFamily="34" charset="0"/>
                          <a:ea typeface="方正兰亭黑简体" panose="02000000000000000000" pitchFamily="2" charset="-122"/>
                          <a:sym typeface="Huawei Sans" panose="020C0503030203020204" pitchFamily="34" charset="0"/>
                        </a:rPr>
                        <a:t> (</a:t>
                      </a:r>
                      <a:r>
                        <a:rPr lang="en-US" altLang="zh-CN" sz="1400" smtClean="0">
                          <a:latin typeface="Huawei Sans" panose="020C0503030203020204" pitchFamily="34" charset="0"/>
                          <a:ea typeface="方正兰亭黑简体" panose="02000000000000000000" pitchFamily="2" charset="-122"/>
                          <a:sym typeface="Huawei Sans" panose="020C0503030203020204" pitchFamily="34" charset="0"/>
                        </a:rPr>
                        <a:t>silver</a:t>
                      </a:r>
                      <a:r>
                        <a:rPr lang="en-US" altLang="zh-CN" sz="1400" baseline="0" smtClean="0">
                          <a:latin typeface="Huawei Sans" panose="020C0503030203020204" pitchFamily="34" charset="0"/>
                          <a:ea typeface="方正兰亭黑简体" panose="02000000000000000000" pitchFamily="2" charset="-122"/>
                          <a:sym typeface="Huawei Sans" panose="020C0503030203020204" pitchFamily="34" charset="0"/>
                        </a:rPr>
                        <a:t> subscriber</a:t>
                      </a:r>
                      <a:r>
                        <a:rPr lang="en-US" altLang="zh-CN" sz="1400" baseline="0" dirty="0" smtClean="0">
                          <a:latin typeface="Huawei Sans" panose="020C0503030203020204" pitchFamily="34" charset="0"/>
                          <a:ea typeface="方正兰亭黑简体" panose="02000000000000000000" pitchFamily="2" charset="-122"/>
                          <a:sym typeface="Huawei Sans" panose="020C0503030203020204" pitchFamily="34" charset="0"/>
                        </a:rPr>
                        <a:t>)</a:t>
                      </a:r>
                      <a:endParaRPr lang="zh-CN" sz="1400" dirty="0">
                        <a:latin typeface="Huawei Sans" panose="020C0503030203020204" pitchFamily="34" charset="0"/>
                        <a:ea typeface="方正兰亭黑简体" panose="02000000000000000000" pitchFamily="2" charset="-122"/>
                        <a:sym typeface="Huawei Sans" panose="020C0503030203020204" pitchFamily="34" charset="0"/>
                      </a:endParaRPr>
                    </a:p>
                  </a:txBody>
                  <a:tcPr marL="25400" marR="25400" marT="25400" marB="25400">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tcPr>
                </a:tc>
                <a:tc>
                  <a:txBody>
                    <a:bodyPr/>
                    <a:lstStyle/>
                    <a:p>
                      <a:pPr algn="ctr"/>
                      <a:r>
                        <a:rPr lang="en-US" altLang="zh-CN" sz="1400" dirty="0" smtClean="0">
                          <a:latin typeface="Huawei Sans" panose="020C0503030203020204" pitchFamily="34" charset="0"/>
                          <a:ea typeface="方正兰亭黑简体" panose="02000000000000000000" pitchFamily="2" charset="-122"/>
                          <a:sym typeface="Huawei Sans" panose="020C0503030203020204" pitchFamily="34" charset="0"/>
                        </a:rPr>
                        <a:t>Low</a:t>
                      </a:r>
                      <a:endParaRPr lang="zh-CN" sz="1400" dirty="0">
                        <a:latin typeface="Huawei Sans" panose="020C0503030203020204" pitchFamily="34" charset="0"/>
                        <a:ea typeface="方正兰亭黑简体" panose="02000000000000000000" pitchFamily="2" charset="-122"/>
                        <a:sym typeface="Huawei Sans" panose="020C0503030203020204" pitchFamily="34" charset="0"/>
                      </a:endParaRPr>
                    </a:p>
                  </a:txBody>
                  <a:tcPr marL="25400" marR="25400" marT="25400" marB="25400">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tcPr>
                </a:tc>
              </a:tr>
            </a:tbl>
          </a:graphicData>
        </a:graphic>
      </p:graphicFrame>
      <p:sp>
        <p:nvSpPr>
          <p:cNvPr id="11" name="矩形 10"/>
          <p:cNvSpPr/>
          <p:nvPr/>
        </p:nvSpPr>
        <p:spPr>
          <a:xfrm>
            <a:off x="731838" y="2993992"/>
            <a:ext cx="5461789" cy="2677656"/>
          </a:xfrm>
          <a:prstGeom prst="rect">
            <a:avLst/>
          </a:prstGeom>
        </p:spPr>
        <p:txBody>
          <a:bodyPr wrap="square">
            <a:spAutoFit/>
          </a:bodyPr>
          <a:lstStyle/>
          <a:p>
            <a:pPr marL="285750" lvl="1" indent="-285750">
              <a:lnSpc>
                <a:spcPct val="150000"/>
              </a:lnSpc>
              <a:buFont typeface="Arial" panose="020B0604020202020204" pitchFamily="34" charset="0"/>
              <a:buChar char="•"/>
            </a:pPr>
            <a:r>
              <a:rPr lang="en-US" altLang="zh-CN" sz="1400" kern="0" dirty="0" smtClean="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SmartQoS traffic control policy A </a:t>
            </a:r>
            <a:r>
              <a:rPr lang="en-US" altLang="zh-CN" sz="1400" kern="0" dirty="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limits the bandwidth for subscriber A enough to protect services for the whole system but not so much as to impact subscriber A's services (for example, ≤ 100 MB/s).</a:t>
            </a:r>
          </a:p>
          <a:p>
            <a:pPr marL="285750" lvl="1" indent="-285750">
              <a:lnSpc>
                <a:spcPct val="150000"/>
              </a:lnSpc>
              <a:buFont typeface="Arial" panose="020B0604020202020204" pitchFamily="34" charset="0"/>
              <a:buChar char="•"/>
            </a:pPr>
            <a:r>
              <a:rPr lang="en-US" altLang="zh-CN" sz="1400" kern="0" dirty="0" smtClean="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SmartQoS traffic </a:t>
            </a:r>
            <a:r>
              <a:rPr lang="en-US" altLang="zh-CN" sz="1400" kern="0" dirty="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control policy </a:t>
            </a:r>
            <a:r>
              <a:rPr lang="en-US" altLang="zh-CN" sz="1400" kern="0" dirty="0" smtClean="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B limits </a:t>
            </a:r>
            <a:r>
              <a:rPr lang="en-US" altLang="zh-CN" sz="1400" kern="0" dirty="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the bandwidth for subscriber </a:t>
            </a:r>
            <a:r>
              <a:rPr lang="en-US" altLang="zh-CN" sz="1400" kern="0" dirty="0" smtClean="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B. </a:t>
            </a:r>
            <a:r>
              <a:rPr lang="en-US" altLang="zh-CN" sz="1400" kern="0" dirty="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The bandwidth of subscriber B is less than that of </a:t>
            </a:r>
            <a:r>
              <a:rPr lang="en-US" altLang="zh-CN" sz="1400" kern="0" dirty="0" smtClean="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subscriber </a:t>
            </a:r>
            <a:r>
              <a:rPr lang="en-US" altLang="zh-CN" sz="1400" kern="0" dirty="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A (for example, ≤ 30 MB/s). More bandwidth is reserved for other users.</a:t>
            </a:r>
          </a:p>
        </p:txBody>
      </p:sp>
      <p:grpSp>
        <p:nvGrpSpPr>
          <p:cNvPr id="12" name="组合 11"/>
          <p:cNvGrpSpPr/>
          <p:nvPr/>
        </p:nvGrpSpPr>
        <p:grpSpPr>
          <a:xfrm>
            <a:off x="6096000" y="1484972"/>
            <a:ext cx="5234940" cy="3615838"/>
            <a:chOff x="7180208" y="1703294"/>
            <a:chExt cx="5174894" cy="2759793"/>
          </a:xfrm>
        </p:grpSpPr>
        <p:sp>
          <p:nvSpPr>
            <p:cNvPr id="13" name="梯形 12"/>
            <p:cNvSpPr/>
            <p:nvPr/>
          </p:nvSpPr>
          <p:spPr>
            <a:xfrm rot="5400000" flipV="1">
              <a:off x="10093274" y="3543725"/>
              <a:ext cx="683710" cy="734684"/>
            </a:xfrm>
            <a:prstGeom prst="trapezoid">
              <a:avLst>
                <a:gd name="adj" fmla="val 1257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dirty="0" err="1"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endParaRPr>
            </a:p>
          </p:txBody>
        </p:sp>
        <p:sp>
          <p:nvSpPr>
            <p:cNvPr id="14" name="梯形 13"/>
            <p:cNvSpPr/>
            <p:nvPr/>
          </p:nvSpPr>
          <p:spPr>
            <a:xfrm rot="5400000">
              <a:off x="9751419" y="2328058"/>
              <a:ext cx="1367420" cy="734684"/>
            </a:xfrm>
            <a:prstGeom prst="trapezoid">
              <a:avLst>
                <a:gd name="adj" fmla="val 45744"/>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dirty="0" err="1"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endParaRPr>
            </a:p>
          </p:txBody>
        </p:sp>
        <p:sp>
          <p:nvSpPr>
            <p:cNvPr id="15" name="矩形 14"/>
            <p:cNvSpPr/>
            <p:nvPr/>
          </p:nvSpPr>
          <p:spPr>
            <a:xfrm>
              <a:off x="7180208" y="1703294"/>
              <a:ext cx="2887579" cy="2759793"/>
            </a:xfrm>
            <a:prstGeom prst="rect">
              <a:avLst/>
            </a:prstGeom>
            <a:solidFill>
              <a:srgbClr val="D8D8D8"/>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endParaRPr>
            </a:p>
          </p:txBody>
        </p:sp>
        <p:sp>
          <p:nvSpPr>
            <p:cNvPr id="16" name="矩形 15"/>
            <p:cNvSpPr/>
            <p:nvPr/>
          </p:nvSpPr>
          <p:spPr>
            <a:xfrm>
              <a:off x="7180208" y="1995478"/>
              <a:ext cx="2887579" cy="1383632"/>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sz="16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The limited bandwidth is limited to a maximum of 100 MB/s, which is still enough to ensure robust resources.</a:t>
              </a:r>
              <a:endParaRPr lang="zh-CN" altLang="en-US" sz="16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endParaRPr>
            </a:p>
          </p:txBody>
        </p:sp>
        <p:sp>
          <p:nvSpPr>
            <p:cNvPr id="17" name="矩形 16"/>
            <p:cNvSpPr/>
            <p:nvPr/>
          </p:nvSpPr>
          <p:spPr>
            <a:xfrm>
              <a:off x="7180208" y="3649471"/>
              <a:ext cx="2887579" cy="515003"/>
            </a:xfrm>
            <a:prstGeom prst="rect">
              <a:avLst/>
            </a:prstGeom>
            <a:solidFill>
              <a:srgbClr val="A6D2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sz="14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The </a:t>
              </a:r>
              <a:r>
                <a:rPr lang="en-US" altLang="zh-CN" sz="14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limited bandwidth is </a:t>
              </a:r>
              <a:r>
                <a:rPr lang="en-US" altLang="zh-CN" sz="14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limited to a maximum of 30 MB/s.</a:t>
              </a:r>
            </a:p>
          </p:txBody>
        </p:sp>
        <p:sp>
          <p:nvSpPr>
            <p:cNvPr id="18" name="矩形 17"/>
            <p:cNvSpPr/>
            <p:nvPr/>
          </p:nvSpPr>
          <p:spPr>
            <a:xfrm>
              <a:off x="10802471" y="2341345"/>
              <a:ext cx="1552631" cy="691899"/>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sz="16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Subscriber </a:t>
              </a:r>
              <a:r>
                <a:rPr lang="en-US" altLang="zh-CN" sz="16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A</a:t>
              </a:r>
            </a:p>
            <a:p>
              <a:pPr algn="ctr"/>
              <a:r>
                <a:rPr lang="en-US" altLang="zh-CN" sz="16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gold </a:t>
              </a:r>
              <a:r>
                <a:rPr lang="en-US" altLang="zh-CN" sz="16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subscriber</a:t>
              </a:r>
              <a:endParaRPr lang="zh-CN" altLang="en-US" sz="16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endParaRPr>
            </a:p>
          </p:txBody>
        </p:sp>
        <p:sp>
          <p:nvSpPr>
            <p:cNvPr id="19" name="矩形 18"/>
            <p:cNvSpPr/>
            <p:nvPr/>
          </p:nvSpPr>
          <p:spPr>
            <a:xfrm>
              <a:off x="10802471" y="3561023"/>
              <a:ext cx="1552631" cy="691899"/>
            </a:xfrm>
            <a:prstGeom prst="rect">
              <a:avLst/>
            </a:prstGeom>
            <a:solidFill>
              <a:srgbClr val="A6D2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sz="16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Subscriber </a:t>
              </a:r>
              <a:r>
                <a:rPr lang="en-US" altLang="zh-CN" sz="16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B</a:t>
              </a:r>
            </a:p>
            <a:p>
              <a:pPr algn="ctr"/>
              <a:r>
                <a:rPr lang="en-US" altLang="zh-CN" sz="16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silver </a:t>
              </a:r>
              <a:r>
                <a:rPr lang="en-US" altLang="zh-CN" sz="16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subscriber</a:t>
              </a:r>
              <a:endParaRPr lang="zh-CN" altLang="en-US" sz="16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endParaRPr>
            </a:p>
          </p:txBody>
        </p:sp>
      </p:grpSp>
    </p:spTree>
    <p:extLst>
      <p:ext uri="{BB962C8B-B14F-4D97-AF65-F5344CB8AC3E}">
        <p14:creationId xmlns:p14="http://schemas.microsoft.com/office/powerpoint/2010/main" val="30778488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title"/>
          </p:nvPr>
        </p:nvSpPr>
        <p:spPr/>
        <p:txBody>
          <a:bodyPr wrap="square">
            <a:noAutofit/>
          </a:bodyPr>
          <a:lstStyle/>
          <a:p>
            <a:r>
              <a:rPr lang="en-US" dirty="0" smtClean="0">
                <a:latin typeface="Huawei Sans" panose="020C0503030203020204" pitchFamily="34" charset="0"/>
              </a:rPr>
              <a:t>Configuration Process</a:t>
            </a:r>
            <a:endParaRPr lang="en-US" altLang="zh-CN" dirty="0">
              <a:latin typeface="Huawei Sans" panose="020C0503030203020204" pitchFamily="34" charset="0"/>
            </a:endParaRPr>
          </a:p>
        </p:txBody>
      </p:sp>
      <p:sp>
        <p:nvSpPr>
          <p:cNvPr id="12" name="流程图: 终止 11"/>
          <p:cNvSpPr/>
          <p:nvPr/>
        </p:nvSpPr>
        <p:spPr>
          <a:xfrm>
            <a:off x="2896441" y="1795709"/>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Start</a:t>
            </a:r>
            <a:endParaRPr lang="en-US" altLang="zh-CN" dirty="0">
              <a:solidFill>
                <a:schemeClr val="tx1"/>
              </a:solidFill>
              <a:latin typeface="Huawei Sans" panose="020C0503030203020204" pitchFamily="34" charset="0"/>
            </a:endParaRPr>
          </a:p>
        </p:txBody>
      </p:sp>
      <p:sp>
        <p:nvSpPr>
          <p:cNvPr id="13" name="流程图: 可选过程 12"/>
          <p:cNvSpPr/>
          <p:nvPr/>
        </p:nvSpPr>
        <p:spPr>
          <a:xfrm>
            <a:off x="2184597" y="2709336"/>
            <a:ext cx="3495555" cy="672335"/>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Check </a:t>
            </a:r>
            <a:r>
              <a:rPr lang="en-US" altLang="zh-CN" dirty="0" smtClean="0">
                <a:solidFill>
                  <a:schemeClr val="tx1"/>
                </a:solidFill>
                <a:latin typeface="Huawei Sans" panose="020C0503030203020204" pitchFamily="34" charset="0"/>
              </a:rPr>
              <a:t>the</a:t>
            </a:r>
            <a:r>
              <a:rPr lang="en-US" dirty="0" smtClean="0">
                <a:solidFill>
                  <a:schemeClr val="tx1"/>
                </a:solidFill>
                <a:latin typeface="Huawei Sans" panose="020C0503030203020204" pitchFamily="34" charset="0"/>
              </a:rPr>
              <a:t> SmartQoS license.</a:t>
            </a:r>
            <a:endParaRPr lang="en-US" altLang="zh-CN" dirty="0" smtClean="0">
              <a:solidFill>
                <a:schemeClr val="tx1"/>
              </a:solidFill>
              <a:latin typeface="Huawei Sans" panose="020C0503030203020204" pitchFamily="34" charset="0"/>
            </a:endParaRPr>
          </a:p>
        </p:txBody>
      </p:sp>
      <p:sp>
        <p:nvSpPr>
          <p:cNvPr id="15" name="流程图: 可选过程 14"/>
          <p:cNvSpPr/>
          <p:nvPr/>
        </p:nvSpPr>
        <p:spPr>
          <a:xfrm>
            <a:off x="2184598" y="3752405"/>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Configure SmartQoS.</a:t>
            </a:r>
            <a:endParaRPr lang="en-US" altLang="zh-CN" dirty="0">
              <a:solidFill>
                <a:schemeClr val="tx1"/>
              </a:solidFill>
              <a:latin typeface="Huawei Sans" panose="020C0503030203020204" pitchFamily="34" charset="0"/>
            </a:endParaRPr>
          </a:p>
        </p:txBody>
      </p:sp>
      <p:sp>
        <p:nvSpPr>
          <p:cNvPr id="19" name="流程图: 终止 18"/>
          <p:cNvSpPr/>
          <p:nvPr/>
        </p:nvSpPr>
        <p:spPr>
          <a:xfrm>
            <a:off x="2896442" y="4707159"/>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End</a:t>
            </a:r>
            <a:endParaRPr lang="en-US" dirty="0">
              <a:solidFill>
                <a:schemeClr val="tx1"/>
              </a:solidFill>
              <a:latin typeface="Huawei Sans" panose="020C0503030203020204" pitchFamily="34" charset="0"/>
            </a:endParaRPr>
          </a:p>
        </p:txBody>
      </p:sp>
      <p:cxnSp>
        <p:nvCxnSpPr>
          <p:cNvPr id="21" name="直接箭头连接符 20"/>
          <p:cNvCxnSpPr>
            <a:stCxn id="12" idx="2"/>
            <a:endCxn id="13" idx="0"/>
          </p:cNvCxnSpPr>
          <p:nvPr/>
        </p:nvCxnSpPr>
        <p:spPr>
          <a:xfrm>
            <a:off x="3932375" y="2337623"/>
            <a:ext cx="0" cy="371713"/>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15" idx="2"/>
            <a:endCxn id="19" idx="0"/>
          </p:cNvCxnSpPr>
          <p:nvPr/>
        </p:nvCxnSpPr>
        <p:spPr>
          <a:xfrm>
            <a:off x="3932376" y="4336424"/>
            <a:ext cx="0" cy="370735"/>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13" idx="2"/>
            <a:endCxn id="15" idx="0"/>
          </p:cNvCxnSpPr>
          <p:nvPr/>
        </p:nvCxnSpPr>
        <p:spPr>
          <a:xfrm>
            <a:off x="3932375" y="3381671"/>
            <a:ext cx="1" cy="370734"/>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10" name="组合 9"/>
          <p:cNvGrpSpPr/>
          <p:nvPr/>
        </p:nvGrpSpPr>
        <p:grpSpPr>
          <a:xfrm>
            <a:off x="6419390" y="3204659"/>
            <a:ext cx="2953210" cy="1679040"/>
            <a:chOff x="6651911" y="3278108"/>
            <a:chExt cx="2040828" cy="1679040"/>
          </a:xfrm>
          <a:solidFill>
            <a:schemeClr val="bg1">
              <a:lumMod val="95000"/>
            </a:schemeClr>
          </a:solidFill>
        </p:grpSpPr>
        <p:sp>
          <p:nvSpPr>
            <p:cNvPr id="20" name="流程图: 可选过程 19"/>
            <p:cNvSpPr/>
            <p:nvPr/>
          </p:nvSpPr>
          <p:spPr>
            <a:xfrm>
              <a:off x="6651911" y="3278108"/>
              <a:ext cx="2040828" cy="449026"/>
            </a:xfrm>
            <a:prstGeom prst="flowChartAlternateProcess">
              <a:avLst/>
            </a:prstGeom>
            <a:grp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Monitor service performance.</a:t>
              </a:r>
              <a:endParaRPr lang="en-US" altLang="zh-CN" sz="1400" dirty="0">
                <a:solidFill>
                  <a:schemeClr val="tx1"/>
                </a:solidFill>
                <a:latin typeface="Huawei Sans" panose="020C0503030203020204" pitchFamily="34" charset="0"/>
              </a:endParaRPr>
            </a:p>
          </p:txBody>
        </p:sp>
        <p:sp>
          <p:nvSpPr>
            <p:cNvPr id="22" name="流程图: 可选过程 21"/>
            <p:cNvSpPr/>
            <p:nvPr/>
          </p:nvSpPr>
          <p:spPr>
            <a:xfrm>
              <a:off x="6651911" y="3893115"/>
              <a:ext cx="2040828" cy="449026"/>
            </a:xfrm>
            <a:prstGeom prst="flowChartAlternateProcess">
              <a:avLst/>
            </a:prstGeom>
            <a:grp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Configure the I/O priority.</a:t>
              </a:r>
              <a:endParaRPr lang="en-US" altLang="zh-CN" sz="1400" dirty="0">
                <a:solidFill>
                  <a:schemeClr val="tx1"/>
                </a:solidFill>
                <a:latin typeface="Huawei Sans" panose="020C0503030203020204" pitchFamily="34" charset="0"/>
              </a:endParaRPr>
            </a:p>
          </p:txBody>
        </p:sp>
        <p:sp>
          <p:nvSpPr>
            <p:cNvPr id="26" name="流程图: 可选过程 25"/>
            <p:cNvSpPr/>
            <p:nvPr/>
          </p:nvSpPr>
          <p:spPr>
            <a:xfrm>
              <a:off x="6651911" y="4508122"/>
              <a:ext cx="2040828" cy="449026"/>
            </a:xfrm>
            <a:prstGeom prst="flowChartAlternateProcess">
              <a:avLst/>
            </a:prstGeom>
            <a:grp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Create a SmartQoS policy.</a:t>
              </a:r>
              <a:endParaRPr lang="en-US" altLang="zh-CN" sz="1400" dirty="0">
                <a:solidFill>
                  <a:schemeClr val="tx1"/>
                </a:solidFill>
                <a:latin typeface="Huawei Sans" panose="020C0503030203020204" pitchFamily="34" charset="0"/>
              </a:endParaRPr>
            </a:p>
          </p:txBody>
        </p:sp>
      </p:grpSp>
      <p:cxnSp>
        <p:nvCxnSpPr>
          <p:cNvPr id="27" name="直接箭头连接符 26"/>
          <p:cNvCxnSpPr>
            <a:stCxn id="15" idx="3"/>
            <a:endCxn id="22" idx="1"/>
          </p:cNvCxnSpPr>
          <p:nvPr/>
        </p:nvCxnSpPr>
        <p:spPr>
          <a:xfrm flipV="1">
            <a:off x="5680153" y="4044179"/>
            <a:ext cx="739237" cy="236"/>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41" name="组合 40"/>
          <p:cNvGrpSpPr/>
          <p:nvPr/>
        </p:nvGrpSpPr>
        <p:grpSpPr>
          <a:xfrm>
            <a:off x="6041767" y="3438698"/>
            <a:ext cx="369619" cy="1232888"/>
            <a:chOff x="6402196" y="3426298"/>
            <a:chExt cx="369619" cy="1232888"/>
          </a:xfrm>
        </p:grpSpPr>
        <p:cxnSp>
          <p:nvCxnSpPr>
            <p:cNvPr id="17" name="直接连接符 16"/>
            <p:cNvCxnSpPr/>
            <p:nvPr/>
          </p:nvCxnSpPr>
          <p:spPr>
            <a:xfrm flipH="1">
              <a:off x="6402196" y="3429172"/>
              <a:ext cx="36961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6402196" y="4659186"/>
              <a:ext cx="36961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flipV="1">
              <a:off x="6410200" y="3426298"/>
              <a:ext cx="0" cy="12300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3" name="流程图: 可选过程 42"/>
          <p:cNvSpPr/>
          <p:nvPr/>
        </p:nvSpPr>
        <p:spPr>
          <a:xfrm>
            <a:off x="8820647" y="5080442"/>
            <a:ext cx="751137" cy="289581"/>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b="1" dirty="0">
              <a:solidFill>
                <a:schemeClr val="tx1"/>
              </a:solidFill>
              <a:latin typeface="Huawei Sans" panose="020C0503030203020204" pitchFamily="34" charset="0"/>
            </a:endParaRPr>
          </a:p>
        </p:txBody>
      </p:sp>
      <p:sp>
        <p:nvSpPr>
          <p:cNvPr id="44" name="流程图: 可选过程 43"/>
          <p:cNvSpPr/>
          <p:nvPr/>
        </p:nvSpPr>
        <p:spPr>
          <a:xfrm>
            <a:off x="8820647" y="5479068"/>
            <a:ext cx="751137" cy="266392"/>
          </a:xfrm>
          <a:prstGeom prst="flowChartAlternateProcess">
            <a:avLst/>
          </a:prstGeom>
          <a:solidFill>
            <a:schemeClr val="bg1">
              <a:lumMod val="95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600" dirty="0">
              <a:solidFill>
                <a:schemeClr val="tx1"/>
              </a:solidFill>
              <a:latin typeface="Huawei Sans" panose="020C0503030203020204" pitchFamily="34" charset="0"/>
            </a:endParaRPr>
          </a:p>
        </p:txBody>
      </p:sp>
      <p:sp>
        <p:nvSpPr>
          <p:cNvPr id="45" name="文本框 44"/>
          <p:cNvSpPr txBox="1"/>
          <p:nvPr/>
        </p:nvSpPr>
        <p:spPr>
          <a:xfrm>
            <a:off x="9674221" y="5064407"/>
            <a:ext cx="1592194" cy="369332"/>
          </a:xfrm>
          <a:prstGeom prst="rect">
            <a:avLst/>
          </a:prstGeom>
          <a:noFill/>
          <a:ln w="12700">
            <a:solidFill>
              <a:schemeClr val="bg1"/>
            </a:solidFill>
          </a:ln>
        </p:spPr>
        <p:txBody>
          <a:bodyPr wrap="square" rtlCol="0">
            <a:noAutofit/>
          </a:bodyPr>
          <a:lstStyle/>
          <a:p>
            <a:pPr fontAlgn="ctr"/>
            <a:r>
              <a:rPr lang="en-US" dirty="0" smtClean="0">
                <a:latin typeface="Huawei Sans" panose="020C0503030203020204" pitchFamily="34" charset="0"/>
              </a:rPr>
              <a:t>Main steps</a:t>
            </a:r>
            <a:endParaRPr lang="en-US" altLang="zh-CN" dirty="0">
              <a:latin typeface="Huawei Sans" panose="020C0503030203020204" pitchFamily="34" charset="0"/>
            </a:endParaRPr>
          </a:p>
        </p:txBody>
      </p:sp>
      <p:sp>
        <p:nvSpPr>
          <p:cNvPr id="46" name="文本框 45"/>
          <p:cNvSpPr txBox="1"/>
          <p:nvPr/>
        </p:nvSpPr>
        <p:spPr>
          <a:xfrm>
            <a:off x="9674220" y="5427598"/>
            <a:ext cx="1430046" cy="369332"/>
          </a:xfrm>
          <a:prstGeom prst="rect">
            <a:avLst/>
          </a:prstGeom>
          <a:noFill/>
          <a:ln w="12700">
            <a:solidFill>
              <a:schemeClr val="bg1"/>
            </a:solidFill>
          </a:ln>
        </p:spPr>
        <p:txBody>
          <a:bodyPr wrap="square" rtlCol="0">
            <a:noAutofit/>
          </a:bodyPr>
          <a:lstStyle/>
          <a:p>
            <a:pPr fontAlgn="ctr"/>
            <a:r>
              <a:rPr lang="en-US" dirty="0" smtClean="0">
                <a:latin typeface="Huawei Sans" panose="020C0503030203020204" pitchFamily="34" charset="0"/>
              </a:rPr>
              <a:t>Sub-steps</a:t>
            </a:r>
            <a:endParaRPr lang="en-US" altLang="zh-CN" dirty="0">
              <a:latin typeface="Huawei Sans" panose="020C0503030203020204" pitchFamily="34" charset="0"/>
            </a:endParaRPr>
          </a:p>
        </p:txBody>
      </p:sp>
    </p:spTree>
    <p:extLst>
      <p:ext uri="{BB962C8B-B14F-4D97-AF65-F5344CB8AC3E}">
        <p14:creationId xmlns:p14="http://schemas.microsoft.com/office/powerpoint/2010/main" val="23748077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en-US" dirty="0" smtClean="0">
                <a:solidFill>
                  <a:schemeClr val="bg1">
                    <a:lumMod val="50000"/>
                  </a:schemeClr>
                </a:solidFill>
                <a:latin typeface="Huawei Sans" panose="020C0503030203020204" pitchFamily="34" charset="0"/>
              </a:rPr>
              <a:t>SmartThin </a:t>
            </a:r>
            <a:endParaRPr lang="en-US" altLang="zh-CN" dirty="0" smtClean="0">
              <a:solidFill>
                <a:schemeClr val="bg1">
                  <a:lumMod val="50000"/>
                </a:schemeClr>
              </a:solidFill>
              <a:latin typeface="Huawei Sans" panose="020C0503030203020204" pitchFamily="34" charset="0"/>
            </a:endParaRPr>
          </a:p>
          <a:p>
            <a:r>
              <a:rPr lang="en-US" dirty="0" smtClean="0">
                <a:solidFill>
                  <a:schemeClr val="bg1">
                    <a:lumMod val="50000"/>
                  </a:schemeClr>
                </a:solidFill>
                <a:latin typeface="Huawei Sans" panose="020C0503030203020204" pitchFamily="34" charset="0"/>
              </a:rPr>
              <a:t>SmartTier </a:t>
            </a:r>
          </a:p>
          <a:p>
            <a:r>
              <a:rPr lang="en-US" dirty="0" smtClean="0">
                <a:solidFill>
                  <a:schemeClr val="bg1">
                    <a:lumMod val="50000"/>
                  </a:schemeClr>
                </a:solidFill>
                <a:latin typeface="Huawei Sans" panose="020C0503030203020204" pitchFamily="34" charset="0"/>
              </a:rPr>
              <a:t>SmartQoS </a:t>
            </a:r>
          </a:p>
          <a:p>
            <a:r>
              <a:rPr lang="en-US" b="1" dirty="0" smtClean="0">
                <a:latin typeface="Huawei Sans" panose="020C0503030203020204" pitchFamily="34" charset="0"/>
              </a:rPr>
              <a:t>SmartDedupe </a:t>
            </a:r>
          </a:p>
          <a:p>
            <a:r>
              <a:rPr lang="en-US" dirty="0" smtClean="0">
                <a:solidFill>
                  <a:schemeClr val="bg1">
                    <a:lumMod val="50000"/>
                  </a:schemeClr>
                </a:solidFill>
                <a:latin typeface="Huawei Sans" panose="020C0503030203020204" pitchFamily="34" charset="0"/>
              </a:rPr>
              <a:t>SmartCompression </a:t>
            </a:r>
          </a:p>
          <a:p>
            <a:r>
              <a:rPr lang="en-US" dirty="0" smtClean="0">
                <a:solidFill>
                  <a:schemeClr val="bg1">
                    <a:lumMod val="50000"/>
                  </a:schemeClr>
                </a:solidFill>
                <a:latin typeface="Huawei Sans" panose="020C0503030203020204" pitchFamily="34" charset="0"/>
              </a:rPr>
              <a:t>SmartMigration </a:t>
            </a:r>
            <a:endParaRPr lang="en-US" altLang="zh-CN" dirty="0" smtClean="0">
              <a:solidFill>
                <a:schemeClr val="bg1">
                  <a:lumMod val="50000"/>
                </a:schemeClr>
              </a:solidFill>
              <a:latin typeface="Huawei Sans" panose="020C0503030203020204" pitchFamily="34" charset="0"/>
            </a:endParaRPr>
          </a:p>
        </p:txBody>
      </p:sp>
    </p:spTree>
    <p:extLst>
      <p:ext uri="{BB962C8B-B14F-4D97-AF65-F5344CB8AC3E}">
        <p14:creationId xmlns:p14="http://schemas.microsoft.com/office/powerpoint/2010/main" val="35206327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标题 15"/>
          <p:cNvSpPr>
            <a:spLocks noGrp="1"/>
          </p:cNvSpPr>
          <p:nvPr>
            <p:ph type="title"/>
          </p:nvPr>
        </p:nvSpPr>
        <p:spPr/>
        <p:txBody>
          <a:bodyPr/>
          <a:lstStyle/>
          <a:p>
            <a:r>
              <a:rPr lang="en-US" smtClean="0"/>
              <a:t>Overview</a:t>
            </a:r>
            <a:endParaRPr lang="en-US" dirty="0"/>
          </a:p>
        </p:txBody>
      </p:sp>
      <p:sp>
        <p:nvSpPr>
          <p:cNvPr id="17" name="文本占位符 16"/>
          <p:cNvSpPr>
            <a:spLocks noGrp="1"/>
          </p:cNvSpPr>
          <p:nvPr>
            <p:ph type="body" sz="quarter" idx="10"/>
          </p:nvPr>
        </p:nvSpPr>
        <p:spPr/>
        <p:txBody>
          <a:bodyPr/>
          <a:lstStyle/>
          <a:p>
            <a:r>
              <a:rPr lang="en-US" dirty="0" smtClean="0"/>
              <a:t>SmartDedupe eliminates redundant data from a storage system. This deduplication reduces the amount of physical storage needed to meet increasing demand for storage capacity.</a:t>
            </a:r>
            <a:endParaRPr lang="en-US" altLang="zh-CN" dirty="0" smtClean="0"/>
          </a:p>
          <a:p>
            <a:r>
              <a:rPr lang="en-US" altLang="zh-CN" dirty="0" smtClean="0"/>
              <a:t>Huawei OceanStor </a:t>
            </a:r>
            <a:r>
              <a:rPr lang="en-US" dirty="0" smtClean="0"/>
              <a:t>Dorado V6 storage systems provide </a:t>
            </a:r>
            <a:r>
              <a:rPr lang="en-US" altLang="zh-CN" dirty="0" smtClean="0"/>
              <a:t>i</a:t>
            </a:r>
            <a:r>
              <a:rPr lang="en-US" dirty="0" smtClean="0"/>
              <a:t>nline deduplication and post-process similarity deduplication.</a:t>
            </a:r>
            <a:endParaRPr lang="en-US" altLang="zh-CN" dirty="0" smtClean="0">
              <a:sym typeface="Huawei Sans" panose="020C0503030203020204" pitchFamily="34" charset="0"/>
            </a:endParaRPr>
          </a:p>
          <a:p>
            <a:pPr lvl="1"/>
            <a:r>
              <a:rPr lang="en-US" dirty="0" smtClean="0"/>
              <a:t>Inline deduplication: Data is deduplicated before being written to disks.</a:t>
            </a:r>
            <a:endParaRPr lang="en-US" altLang="zh-CN" dirty="0" smtClean="0">
              <a:sym typeface="Huawei Sans" panose="020C0503030203020204" pitchFamily="34" charset="0"/>
            </a:endParaRPr>
          </a:p>
          <a:p>
            <a:pPr lvl="1"/>
            <a:r>
              <a:rPr lang="en-US" dirty="0" smtClean="0"/>
              <a:t>Post-processing similarity deduplication: Data is written to disks in advance and then read and deduplicated when the system is idle.</a:t>
            </a:r>
            <a:endParaRPr lang="en-US" altLang="zh-CN" dirty="0" smtClean="0">
              <a:sym typeface="Huawei Sans" panose="020C0503030203020204" pitchFamily="34" charset="0"/>
            </a:endParaRPr>
          </a:p>
          <a:p>
            <a:endParaRPr lang="en-US" altLang="zh-CN" dirty="0" smtClean="0"/>
          </a:p>
        </p:txBody>
      </p:sp>
    </p:spTree>
    <p:extLst>
      <p:ext uri="{BB962C8B-B14F-4D97-AF65-F5344CB8AC3E}">
        <p14:creationId xmlns:p14="http://schemas.microsoft.com/office/powerpoint/2010/main" val="740414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标题 66"/>
          <p:cNvSpPr>
            <a:spLocks noGrp="1"/>
          </p:cNvSpPr>
          <p:nvPr>
            <p:ph type="title"/>
          </p:nvPr>
        </p:nvSpPr>
        <p:spPr/>
        <p:txBody>
          <a:bodyPr wrap="square">
            <a:noAutofit/>
          </a:bodyPr>
          <a:lstStyle/>
          <a:p>
            <a:r>
              <a:rPr lang="en-US" dirty="0" smtClean="0"/>
              <a:t>How Inline </a:t>
            </a:r>
            <a:r>
              <a:rPr lang="en-US" dirty="0" smtClean="0">
                <a:latin typeface="Huawei Sans" panose="020C0503030203020204" pitchFamily="34" charset="0"/>
              </a:rPr>
              <a:t>Deduplication Works</a:t>
            </a:r>
            <a:endParaRPr lang="en-US" dirty="0">
              <a:latin typeface="Huawei Sans" panose="020C0503030203020204" pitchFamily="34" charset="0"/>
            </a:endParaRPr>
          </a:p>
        </p:txBody>
      </p:sp>
      <p:grpSp>
        <p:nvGrpSpPr>
          <p:cNvPr id="35" name="组合 34"/>
          <p:cNvGrpSpPr/>
          <p:nvPr/>
        </p:nvGrpSpPr>
        <p:grpSpPr>
          <a:xfrm>
            <a:off x="6600056" y="1016800"/>
            <a:ext cx="4691121" cy="4896408"/>
            <a:chOff x="6600056" y="1340904"/>
            <a:chExt cx="4691121" cy="5043730"/>
          </a:xfrm>
        </p:grpSpPr>
        <p:sp>
          <p:nvSpPr>
            <p:cNvPr id="36" name="矩形 35"/>
            <p:cNvSpPr/>
            <p:nvPr/>
          </p:nvSpPr>
          <p:spPr bwMode="auto">
            <a:xfrm>
              <a:off x="7214600" y="1340904"/>
              <a:ext cx="3462033" cy="468000"/>
            </a:xfrm>
            <a:prstGeom prst="rect">
              <a:avLst/>
            </a:prstGeom>
            <a:solidFill>
              <a:schemeClr val="accent1">
                <a:lumMod val="60000"/>
                <a:lumOff val="40000"/>
              </a:schemeClr>
            </a:solidFill>
            <a:ln w="3175" cap="flat" cmpd="sng" algn="ctr">
              <a:solidFill>
                <a:schemeClr val="tx1"/>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2000" dirty="0" smtClean="0">
                  <a:solidFill>
                    <a:srgbClr val="000000">
                      <a:lumMod val="95000"/>
                      <a:lumOff val="5000"/>
                    </a:srgbClr>
                  </a:solidFill>
                  <a:latin typeface="Huawei Sans" panose="020C0503030203020204" pitchFamily="34" charset="0"/>
                </a:rPr>
                <a:t>Data to be deduplicated</a:t>
              </a:r>
              <a:endParaRPr kumimoji="0" lang="en-US" altLang="zh-CN" sz="20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cxnSp>
          <p:nvCxnSpPr>
            <p:cNvPr id="37" name="直接箭头连接符 36"/>
            <p:cNvCxnSpPr>
              <a:stCxn id="36" idx="2"/>
              <a:endCxn id="46" idx="0"/>
            </p:cNvCxnSpPr>
            <p:nvPr/>
          </p:nvCxnSpPr>
          <p:spPr bwMode="auto">
            <a:xfrm flipH="1">
              <a:off x="7313924" y="1808904"/>
              <a:ext cx="1631693" cy="384868"/>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直接箭头连接符 37"/>
            <p:cNvCxnSpPr>
              <a:stCxn id="36" idx="2"/>
              <a:endCxn id="47" idx="0"/>
            </p:cNvCxnSpPr>
            <p:nvPr/>
          </p:nvCxnSpPr>
          <p:spPr bwMode="auto">
            <a:xfrm flipH="1">
              <a:off x="8945617" y="1808904"/>
              <a:ext cx="0" cy="384868"/>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直接箭头连接符 38"/>
            <p:cNvCxnSpPr>
              <a:stCxn id="36" idx="2"/>
              <a:endCxn id="48" idx="0"/>
            </p:cNvCxnSpPr>
            <p:nvPr/>
          </p:nvCxnSpPr>
          <p:spPr bwMode="auto">
            <a:xfrm>
              <a:off x="8945617" y="1808904"/>
              <a:ext cx="1621092" cy="384868"/>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0" name="矩形 39"/>
            <p:cNvSpPr/>
            <p:nvPr/>
          </p:nvSpPr>
          <p:spPr bwMode="auto">
            <a:xfrm>
              <a:off x="6600056" y="5808634"/>
              <a:ext cx="1439998" cy="576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200" dirty="0" smtClean="0">
                  <a:solidFill>
                    <a:srgbClr val="000000">
                      <a:lumMod val="95000"/>
                      <a:lumOff val="5000"/>
                    </a:srgbClr>
                  </a:solidFill>
                  <a:latin typeface="Huawei Sans" panose="020C0503030203020204" pitchFamily="34" charset="0"/>
                </a:rPr>
                <a:t>Writes data.</a:t>
              </a:r>
              <a:endParaRPr lang="en-US" sz="1200" dirty="0">
                <a:solidFill>
                  <a:srgbClr val="000000">
                    <a:lumMod val="95000"/>
                    <a:lumOff val="5000"/>
                  </a:srgbClr>
                </a:solidFill>
                <a:latin typeface="Huawei Sans" panose="020C0503030203020204" pitchFamily="34" charset="0"/>
              </a:endParaRPr>
            </a:p>
          </p:txBody>
        </p:sp>
        <p:sp>
          <p:nvSpPr>
            <p:cNvPr id="41" name="矩形 40"/>
            <p:cNvSpPr/>
            <p:nvPr/>
          </p:nvSpPr>
          <p:spPr bwMode="auto">
            <a:xfrm>
              <a:off x="8225618" y="5808634"/>
              <a:ext cx="1439998" cy="576000"/>
            </a:xfrm>
            <a:prstGeom prst="rect">
              <a:avLst/>
            </a:prstGeom>
            <a:solidFill>
              <a:schemeClr val="accent2">
                <a:lumMod val="40000"/>
                <a:lumOff val="6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200" dirty="0" smtClean="0">
                  <a:solidFill>
                    <a:srgbClr val="000000">
                      <a:lumMod val="95000"/>
                      <a:lumOff val="5000"/>
                    </a:srgbClr>
                  </a:solidFill>
                  <a:latin typeface="Huawei Sans" panose="020C0503030203020204" pitchFamily="34" charset="0"/>
                </a:rPr>
                <a:t>+ 1</a:t>
              </a:r>
              <a:endParaRPr kumimoji="0" lang="en-US" altLang="zh-CN" sz="12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sp>
          <p:nvSpPr>
            <p:cNvPr id="42" name="矩形 41"/>
            <p:cNvSpPr/>
            <p:nvPr/>
          </p:nvSpPr>
          <p:spPr bwMode="auto">
            <a:xfrm>
              <a:off x="9851179" y="5808634"/>
              <a:ext cx="1439998" cy="576000"/>
            </a:xfrm>
            <a:prstGeom prst="rect">
              <a:avLst/>
            </a:prstGeom>
            <a:solidFill>
              <a:srgbClr val="D9D9D9"/>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200" dirty="0" smtClean="0">
                  <a:solidFill>
                    <a:srgbClr val="000000">
                      <a:lumMod val="95000"/>
                      <a:lumOff val="5000"/>
                    </a:srgbClr>
                  </a:solidFill>
                  <a:latin typeface="Huawei Sans" panose="020C0503030203020204" pitchFamily="34" charset="0"/>
                </a:rPr>
                <a:t>Writes data.</a:t>
              </a:r>
              <a:endParaRPr lang="en-US" sz="1200" dirty="0">
                <a:solidFill>
                  <a:srgbClr val="000000">
                    <a:lumMod val="95000"/>
                    <a:lumOff val="5000"/>
                  </a:srgbClr>
                </a:solidFill>
                <a:latin typeface="Huawei Sans" panose="020C0503030203020204" pitchFamily="34" charset="0"/>
              </a:endParaRPr>
            </a:p>
          </p:txBody>
        </p:sp>
        <p:cxnSp>
          <p:nvCxnSpPr>
            <p:cNvPr id="43" name="直接箭头连接符 42"/>
            <p:cNvCxnSpPr>
              <a:stCxn id="52" idx="2"/>
            </p:cNvCxnSpPr>
            <p:nvPr/>
          </p:nvCxnSpPr>
          <p:spPr bwMode="auto">
            <a:xfrm>
              <a:off x="7249900" y="5494539"/>
              <a:ext cx="0" cy="314094"/>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4" name="直接箭头连接符 43"/>
            <p:cNvCxnSpPr>
              <a:stCxn id="53" idx="2"/>
              <a:endCxn id="41" idx="0"/>
            </p:cNvCxnSpPr>
            <p:nvPr/>
          </p:nvCxnSpPr>
          <p:spPr bwMode="auto">
            <a:xfrm flipH="1">
              <a:off x="8945617" y="5494539"/>
              <a:ext cx="0" cy="314094"/>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直接箭头连接符 44"/>
            <p:cNvCxnSpPr>
              <a:stCxn id="54" idx="2"/>
              <a:endCxn id="42" idx="0"/>
            </p:cNvCxnSpPr>
            <p:nvPr/>
          </p:nvCxnSpPr>
          <p:spPr bwMode="auto">
            <a:xfrm>
              <a:off x="10566709" y="5494539"/>
              <a:ext cx="4469" cy="314094"/>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6" name="矩形 45"/>
            <p:cNvSpPr/>
            <p:nvPr/>
          </p:nvSpPr>
          <p:spPr bwMode="auto">
            <a:xfrm>
              <a:off x="6708068" y="2193771"/>
              <a:ext cx="1211711" cy="540000"/>
            </a:xfrm>
            <a:prstGeom prst="rect">
              <a:avLst/>
            </a:prstGeom>
            <a:solidFill>
              <a:schemeClr val="accent1">
                <a:lumMod val="60000"/>
                <a:lumOff val="40000"/>
              </a:schemeClr>
            </a:solidFill>
            <a:ln w="3175" cap="flat" cmpd="sng" algn="ctr">
              <a:solidFill>
                <a:schemeClr val="tx1"/>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2000" dirty="0" smtClean="0">
                  <a:solidFill>
                    <a:srgbClr val="000000">
                      <a:lumMod val="95000"/>
                      <a:lumOff val="5000"/>
                    </a:srgbClr>
                  </a:solidFill>
                  <a:latin typeface="Huawei Sans" panose="020C0503030203020204" pitchFamily="34" charset="0"/>
                </a:rPr>
                <a:t>Block 1</a:t>
              </a:r>
              <a:endParaRPr kumimoji="0" lang="en-US" altLang="zh-CN" sz="20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sp>
          <p:nvSpPr>
            <p:cNvPr id="47" name="矩形 46"/>
            <p:cNvSpPr/>
            <p:nvPr/>
          </p:nvSpPr>
          <p:spPr bwMode="auto">
            <a:xfrm>
              <a:off x="8339761" y="2193771"/>
              <a:ext cx="1211711" cy="540000"/>
            </a:xfrm>
            <a:prstGeom prst="rect">
              <a:avLst/>
            </a:prstGeom>
            <a:solidFill>
              <a:schemeClr val="accent1">
                <a:lumMod val="60000"/>
                <a:lumOff val="40000"/>
              </a:schemeClr>
            </a:solidFill>
            <a:ln w="3175" cap="flat" cmpd="sng" algn="ctr">
              <a:solidFill>
                <a:schemeClr val="tx1"/>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2000" dirty="0" smtClean="0">
                  <a:solidFill>
                    <a:srgbClr val="000000">
                      <a:lumMod val="95000"/>
                      <a:lumOff val="5000"/>
                    </a:srgbClr>
                  </a:solidFill>
                  <a:latin typeface="Huawei Sans" panose="020C0503030203020204" pitchFamily="34" charset="0"/>
                </a:rPr>
                <a:t>Block 2</a:t>
              </a:r>
              <a:endParaRPr kumimoji="0" lang="en-US" altLang="zh-CN" sz="20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sp>
          <p:nvSpPr>
            <p:cNvPr id="48" name="矩形 47"/>
            <p:cNvSpPr/>
            <p:nvPr/>
          </p:nvSpPr>
          <p:spPr bwMode="auto">
            <a:xfrm>
              <a:off x="9960853" y="2193771"/>
              <a:ext cx="1211711" cy="540000"/>
            </a:xfrm>
            <a:prstGeom prst="rect">
              <a:avLst/>
            </a:prstGeom>
            <a:solidFill>
              <a:schemeClr val="accent1">
                <a:lumMod val="60000"/>
                <a:lumOff val="40000"/>
              </a:schemeClr>
            </a:solidFill>
            <a:ln w="3175" cap="flat" cmpd="sng" algn="ctr">
              <a:solidFill>
                <a:schemeClr val="tx1"/>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2000" dirty="0" smtClean="0">
                  <a:solidFill>
                    <a:srgbClr val="000000">
                      <a:lumMod val="95000"/>
                      <a:lumOff val="5000"/>
                    </a:srgbClr>
                  </a:solidFill>
                  <a:latin typeface="Huawei Sans" panose="020C0503030203020204" pitchFamily="34" charset="0"/>
                </a:rPr>
                <a:t>Block 3</a:t>
              </a:r>
              <a:endParaRPr kumimoji="0" lang="en-US" altLang="zh-CN" sz="20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sp>
          <p:nvSpPr>
            <p:cNvPr id="49" name="矩形 48"/>
            <p:cNvSpPr/>
            <p:nvPr/>
          </p:nvSpPr>
          <p:spPr bwMode="auto">
            <a:xfrm>
              <a:off x="6967720" y="3120953"/>
              <a:ext cx="692407" cy="540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2000" dirty="0" smtClean="0">
                  <a:solidFill>
                    <a:srgbClr val="000000">
                      <a:lumMod val="95000"/>
                      <a:lumOff val="5000"/>
                    </a:srgbClr>
                  </a:solidFill>
                  <a:latin typeface="Huawei Sans" panose="020C0503030203020204" pitchFamily="34" charset="0"/>
                </a:rPr>
                <a:t>FP0</a:t>
              </a:r>
              <a:endParaRPr kumimoji="0" lang="en-US" altLang="zh-CN" sz="20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ea typeface="方正兰亭黑简体" panose="02000000000000000000" pitchFamily="2" charset="-122"/>
                <a:cs typeface="Huawei Sans" panose="020C0503030203020204" pitchFamily="34" charset="0"/>
                <a:sym typeface="Huawei Sans" panose="020C0503030203020204" pitchFamily="34" charset="0"/>
              </a:endParaRPr>
            </a:p>
          </p:txBody>
        </p:sp>
        <p:sp>
          <p:nvSpPr>
            <p:cNvPr id="50" name="矩形 49"/>
            <p:cNvSpPr/>
            <p:nvPr/>
          </p:nvSpPr>
          <p:spPr bwMode="auto">
            <a:xfrm>
              <a:off x="8599413" y="3120953"/>
              <a:ext cx="692407" cy="540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2000" dirty="0" smtClean="0">
                  <a:solidFill>
                    <a:srgbClr val="000000">
                      <a:lumMod val="95000"/>
                      <a:lumOff val="5000"/>
                    </a:srgbClr>
                  </a:solidFill>
                  <a:latin typeface="Huawei Sans" panose="020C0503030203020204" pitchFamily="34" charset="0"/>
                </a:rPr>
                <a:t>FP1</a:t>
              </a:r>
              <a:endParaRPr kumimoji="0" lang="en-US" altLang="zh-CN" sz="20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ea typeface="方正兰亭黑简体" panose="02000000000000000000" pitchFamily="2" charset="-122"/>
                <a:cs typeface="Huawei Sans" panose="020C0503030203020204" pitchFamily="34" charset="0"/>
                <a:sym typeface="Huawei Sans" panose="020C0503030203020204" pitchFamily="34" charset="0"/>
              </a:endParaRPr>
            </a:p>
          </p:txBody>
        </p:sp>
        <p:sp>
          <p:nvSpPr>
            <p:cNvPr id="51" name="矩形 50"/>
            <p:cNvSpPr/>
            <p:nvPr/>
          </p:nvSpPr>
          <p:spPr bwMode="auto">
            <a:xfrm>
              <a:off x="10220505" y="3120953"/>
              <a:ext cx="692407" cy="540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2000" dirty="0" smtClean="0">
                  <a:solidFill>
                    <a:srgbClr val="000000">
                      <a:lumMod val="95000"/>
                      <a:lumOff val="5000"/>
                    </a:srgbClr>
                  </a:solidFill>
                  <a:latin typeface="Huawei Sans" panose="020C0503030203020204" pitchFamily="34" charset="0"/>
                </a:rPr>
                <a:t>FP2</a:t>
              </a:r>
              <a:endParaRPr kumimoji="0" lang="en-US" altLang="zh-CN" sz="20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ea typeface="方正兰亭黑简体" panose="02000000000000000000" pitchFamily="2" charset="-122"/>
                <a:cs typeface="Huawei Sans" panose="020C0503030203020204" pitchFamily="34" charset="0"/>
                <a:sym typeface="Huawei Sans" panose="020C0503030203020204" pitchFamily="34" charset="0"/>
              </a:endParaRPr>
            </a:p>
          </p:txBody>
        </p:sp>
        <p:sp>
          <p:nvSpPr>
            <p:cNvPr id="52" name="矩形 51"/>
            <p:cNvSpPr/>
            <p:nvPr/>
          </p:nvSpPr>
          <p:spPr bwMode="auto">
            <a:xfrm>
              <a:off x="6718501" y="4810363"/>
              <a:ext cx="1062797" cy="684176"/>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algn="ctr" defTabSz="914400" fontAlgn="ctr">
                <a:spcBef>
                  <a:spcPct val="0"/>
                </a:spcBef>
                <a:spcAft>
                  <a:spcPct val="0"/>
                </a:spcAft>
                <a:defRPr/>
              </a:pPr>
              <a:r>
                <a:rPr lang="en-US" altLang="zh-CN" sz="1400" dirty="0" smtClean="0">
                  <a:solidFill>
                    <a:srgbClr val="000000">
                      <a:lumMod val="95000"/>
                      <a:lumOff val="5000"/>
                    </a:srgbClr>
                  </a:solidFill>
                  <a:latin typeface="Huawei Sans" panose="020C0503030203020204" pitchFamily="34" charset="0"/>
                </a:rPr>
                <a:t>New </a:t>
              </a:r>
              <a:r>
                <a:rPr lang="en-US" altLang="zh-CN" sz="1400" dirty="0">
                  <a:solidFill>
                    <a:srgbClr val="000000">
                      <a:lumMod val="95000"/>
                      <a:lumOff val="5000"/>
                    </a:srgbClr>
                  </a:solidFill>
                  <a:latin typeface="Huawei Sans" panose="020C0503030203020204" pitchFamily="34" charset="0"/>
                </a:rPr>
                <a:t>block</a:t>
              </a:r>
              <a:endParaRPr lang="en-US" altLang="zh-CN" sz="1400" kern="0" dirty="0">
                <a:solidFill>
                  <a:srgbClr val="000000">
                    <a:lumMod val="95000"/>
                    <a:lumOff val="5000"/>
                  </a:srgbClr>
                </a:solidFill>
                <a:latin typeface="Huawei Sans" panose="020C0503030203020204" pitchFamily="34" charset="0"/>
                <a:cs typeface="Huawei Sans" panose="020C0503030203020204" pitchFamily="34" charset="0"/>
                <a:sym typeface="Huawei Sans" panose="020C0503030203020204" pitchFamily="34" charset="0"/>
              </a:endParaRPr>
            </a:p>
            <a:p>
              <a:pPr marL="0" marR="0" lvl="0" indent="0" algn="ctr" defTabSz="914400" eaLnBrk="1" fontAlgn="ctr" latinLnBrk="0" hangingPunct="1">
                <a:lnSpc>
                  <a:spcPct val="100000"/>
                </a:lnSpc>
                <a:spcBef>
                  <a:spcPct val="0"/>
                </a:spcBef>
                <a:spcAft>
                  <a:spcPct val="0"/>
                </a:spcAft>
                <a:buClrTx/>
                <a:buSzTx/>
                <a:buFontTx/>
                <a:buNone/>
                <a:tabLst/>
                <a:defRPr/>
              </a:pPr>
              <a:r>
                <a:rPr lang="en-US" sz="1400" dirty="0" smtClean="0">
                  <a:solidFill>
                    <a:srgbClr val="000000">
                      <a:lumMod val="95000"/>
                      <a:lumOff val="5000"/>
                    </a:srgbClr>
                  </a:solidFill>
                  <a:latin typeface="Huawei Sans" panose="020C0503030203020204" pitchFamily="34" charset="0"/>
                </a:rPr>
                <a:t>(same FP)</a:t>
              </a:r>
              <a:endParaRPr kumimoji="0" lang="en-US" altLang="zh-CN" sz="14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sp>
          <p:nvSpPr>
            <p:cNvPr id="53" name="矩形 52"/>
            <p:cNvSpPr/>
            <p:nvPr/>
          </p:nvSpPr>
          <p:spPr bwMode="auto">
            <a:xfrm>
              <a:off x="7872217" y="4810363"/>
              <a:ext cx="2146800" cy="684176"/>
            </a:xfrm>
            <a:prstGeom prst="rect">
              <a:avLst/>
            </a:prstGeom>
            <a:solidFill>
              <a:schemeClr val="accent2">
                <a:lumMod val="40000"/>
                <a:lumOff val="6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600" dirty="0" smtClean="0">
                  <a:solidFill>
                    <a:srgbClr val="000000">
                      <a:lumMod val="95000"/>
                      <a:lumOff val="5000"/>
                    </a:srgbClr>
                  </a:solidFill>
                  <a:latin typeface="Huawei Sans" panose="020C0503030203020204" pitchFamily="34" charset="0"/>
                </a:rPr>
                <a:t>Old block</a:t>
              </a:r>
              <a:endParaRPr kumimoji="0" lang="en-US" altLang="zh-CN" sz="16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a:p>
              <a:pPr marL="0" marR="0" lvl="0" indent="0" algn="ctr" defTabSz="914400" eaLnBrk="1" fontAlgn="ctr" latinLnBrk="0" hangingPunct="1">
                <a:lnSpc>
                  <a:spcPct val="100000"/>
                </a:lnSpc>
                <a:spcBef>
                  <a:spcPct val="0"/>
                </a:spcBef>
                <a:spcAft>
                  <a:spcPct val="0"/>
                </a:spcAft>
                <a:buClrTx/>
                <a:buSzTx/>
                <a:buFontTx/>
                <a:buNone/>
                <a:tabLst/>
                <a:defRPr/>
              </a:pPr>
              <a:r>
                <a:rPr lang="en-US" sz="1200" dirty="0" smtClean="0">
                  <a:solidFill>
                    <a:srgbClr val="000000">
                      <a:lumMod val="95000"/>
                      <a:lumOff val="5000"/>
                    </a:srgbClr>
                  </a:solidFill>
                  <a:latin typeface="Huawei Sans" panose="020C0503030203020204" pitchFamily="34" charset="0"/>
                </a:rPr>
                <a:t>(same FP)</a:t>
              </a:r>
            </a:p>
            <a:p>
              <a:pPr marL="0" marR="0" lvl="0" indent="0" algn="ctr" defTabSz="914400" eaLnBrk="1" fontAlgn="ctr" latinLnBrk="0" hangingPunct="1">
                <a:lnSpc>
                  <a:spcPct val="100000"/>
                </a:lnSpc>
                <a:spcBef>
                  <a:spcPct val="0"/>
                </a:spcBef>
                <a:spcAft>
                  <a:spcPct val="0"/>
                </a:spcAft>
                <a:buClrTx/>
                <a:buSzTx/>
                <a:buFontTx/>
                <a:buNone/>
                <a:tabLst/>
                <a:defRPr/>
              </a:pPr>
              <a:r>
                <a:rPr lang="en-US" sz="1200" dirty="0" smtClean="0">
                  <a:solidFill>
                    <a:srgbClr val="000000">
                      <a:lumMod val="95000"/>
                      <a:lumOff val="5000"/>
                    </a:srgbClr>
                  </a:solidFill>
                  <a:latin typeface="Huawei Sans" panose="020C0503030203020204" pitchFamily="34" charset="0"/>
                </a:rPr>
                <a:t>(byte-by-byte comparison)</a:t>
              </a:r>
              <a:endParaRPr lang="en-US" sz="1200" dirty="0">
                <a:solidFill>
                  <a:srgbClr val="000000">
                    <a:lumMod val="95000"/>
                    <a:lumOff val="5000"/>
                  </a:srgbClr>
                </a:solidFill>
                <a:latin typeface="Huawei Sans" panose="020C0503030203020204" pitchFamily="34" charset="0"/>
              </a:endParaRPr>
            </a:p>
          </p:txBody>
        </p:sp>
        <p:sp>
          <p:nvSpPr>
            <p:cNvPr id="54" name="矩形 53"/>
            <p:cNvSpPr/>
            <p:nvPr/>
          </p:nvSpPr>
          <p:spPr bwMode="auto">
            <a:xfrm>
              <a:off x="10099334" y="4810363"/>
              <a:ext cx="934749" cy="684176"/>
            </a:xfrm>
            <a:prstGeom prst="rect">
              <a:avLst/>
            </a:prstGeom>
            <a:solidFill>
              <a:srgbClr val="D9D9D9"/>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400" dirty="0" smtClean="0">
                  <a:solidFill>
                    <a:srgbClr val="000000">
                      <a:lumMod val="95000"/>
                      <a:lumOff val="5000"/>
                    </a:srgbClr>
                  </a:solidFill>
                  <a:latin typeface="Huawei Sans" panose="020C0503030203020204" pitchFamily="34" charset="0"/>
                </a:rPr>
                <a:t>New block</a:t>
              </a:r>
              <a:endParaRPr kumimoji="0" lang="en-US" altLang="zh-CN" sz="14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cxnSp>
          <p:nvCxnSpPr>
            <p:cNvPr id="55" name="直接箭头连接符 54"/>
            <p:cNvCxnSpPr>
              <a:stCxn id="46" idx="2"/>
              <a:endCxn id="49" idx="0"/>
            </p:cNvCxnSpPr>
            <p:nvPr/>
          </p:nvCxnSpPr>
          <p:spPr bwMode="auto">
            <a:xfrm flipH="1">
              <a:off x="7313924" y="2733771"/>
              <a:ext cx="0" cy="387182"/>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直接箭头连接符 55"/>
            <p:cNvCxnSpPr>
              <a:stCxn id="47" idx="2"/>
              <a:endCxn id="50" idx="0"/>
            </p:cNvCxnSpPr>
            <p:nvPr/>
          </p:nvCxnSpPr>
          <p:spPr bwMode="auto">
            <a:xfrm flipH="1">
              <a:off x="8945617" y="2733771"/>
              <a:ext cx="0" cy="387182"/>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直接箭头连接符 56"/>
            <p:cNvCxnSpPr>
              <a:stCxn id="48" idx="2"/>
              <a:endCxn id="51" idx="0"/>
            </p:cNvCxnSpPr>
            <p:nvPr/>
          </p:nvCxnSpPr>
          <p:spPr bwMode="auto">
            <a:xfrm flipH="1">
              <a:off x="10566709" y="2733771"/>
              <a:ext cx="0" cy="387182"/>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 name="直接箭头连接符 57"/>
            <p:cNvCxnSpPr>
              <a:stCxn id="49" idx="2"/>
            </p:cNvCxnSpPr>
            <p:nvPr/>
          </p:nvCxnSpPr>
          <p:spPr bwMode="auto">
            <a:xfrm>
              <a:off x="7313924" y="3660953"/>
              <a:ext cx="0" cy="1149410"/>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 name="直接箭头连接符 58"/>
            <p:cNvCxnSpPr>
              <a:stCxn id="50" idx="2"/>
              <a:endCxn id="53" idx="0"/>
            </p:cNvCxnSpPr>
            <p:nvPr/>
          </p:nvCxnSpPr>
          <p:spPr bwMode="auto">
            <a:xfrm flipH="1">
              <a:off x="8945617" y="3660953"/>
              <a:ext cx="0" cy="1149410"/>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0" name="直接箭头连接符 59"/>
            <p:cNvCxnSpPr>
              <a:stCxn id="51" idx="2"/>
              <a:endCxn id="54" idx="0"/>
            </p:cNvCxnSpPr>
            <p:nvPr/>
          </p:nvCxnSpPr>
          <p:spPr bwMode="auto">
            <a:xfrm flipH="1">
              <a:off x="10566709" y="3660953"/>
              <a:ext cx="0" cy="1149410"/>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aphicFrame>
        <p:nvGraphicFramePr>
          <p:cNvPr id="61" name="表格 60"/>
          <p:cNvGraphicFramePr>
            <a:graphicFrameLocks noGrp="1"/>
          </p:cNvGraphicFramePr>
          <p:nvPr>
            <p:extLst>
              <p:ext uri="{D42A27DB-BD31-4B8C-83A1-F6EECF244321}">
                <p14:modId xmlns:p14="http://schemas.microsoft.com/office/powerpoint/2010/main" val="1153344577"/>
              </p:ext>
            </p:extLst>
          </p:nvPr>
        </p:nvGraphicFramePr>
        <p:xfrm>
          <a:off x="1343472" y="2636844"/>
          <a:ext cx="4212468" cy="1997927"/>
        </p:xfrm>
        <a:graphic>
          <a:graphicData uri="http://schemas.openxmlformats.org/drawingml/2006/table">
            <a:tbl>
              <a:tblPr firstRow="1" bandRow="1"/>
              <a:tblGrid>
                <a:gridCol w="1387677"/>
                <a:gridCol w="1536051"/>
                <a:gridCol w="1288740"/>
              </a:tblGrid>
              <a:tr h="340555">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en-US" sz="1600" dirty="0" smtClean="0">
                          <a:solidFill>
                            <a:schemeClr val="tx1"/>
                          </a:solidFill>
                          <a:latin typeface="Huawei Sans" panose="020C0503030203020204" pitchFamily="34" charset="0"/>
                        </a:rPr>
                        <a:t>FP</a:t>
                      </a:r>
                      <a:endParaRPr lang="en-US" altLang="zh-CN" sz="16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en-US" sz="1600" dirty="0" smtClean="0">
                          <a:solidFill>
                            <a:schemeClr val="tx1"/>
                          </a:solidFill>
                          <a:latin typeface="Huawei Sans" panose="020C0503030203020204" pitchFamily="34" charset="0"/>
                        </a:rPr>
                        <a:t>Data Address</a:t>
                      </a:r>
                      <a:endParaRPr lang="en-US" altLang="zh-CN" sz="16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en-US" sz="1600" dirty="0" smtClean="0">
                          <a:solidFill>
                            <a:schemeClr val="tx1"/>
                          </a:solidFill>
                          <a:latin typeface="Huawei Sans" panose="020C0503030203020204" pitchFamily="34" charset="0"/>
                        </a:rPr>
                        <a:t>References</a:t>
                      </a:r>
                      <a:endParaRPr lang="en-US" altLang="zh-CN" sz="16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414343">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latin typeface="Huawei Sans" panose="020C0503030203020204" pitchFamily="34" charset="0"/>
                        </a:rPr>
                        <a:t>FP0=FPx</a:t>
                      </a:r>
                      <a:endParaRPr lang="en-US" altLang="zh-CN" sz="1400" dirty="0">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latin typeface="Huawei Sans" panose="020C0503030203020204" pitchFamily="34" charset="0"/>
                        </a:rPr>
                        <a:t>Data address 0</a:t>
                      </a:r>
                      <a:endParaRPr lang="en-US" altLang="zh-CN" sz="1400" dirty="0">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latin typeface="Huawei Sans" panose="020C0503030203020204" pitchFamily="34" charset="0"/>
                        </a:rPr>
                        <a:t>1</a:t>
                      </a:r>
                      <a:endParaRPr lang="en-US" altLang="zh-CN" sz="1400" dirty="0">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4343">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latin typeface="Huawei Sans" panose="020C0503030203020204" pitchFamily="34" charset="0"/>
                        </a:rPr>
                        <a:t>FP1=FPy</a:t>
                      </a:r>
                      <a:endParaRPr lang="en-US" altLang="zh-CN" sz="1400" dirty="0">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en-US" sz="1400" dirty="0" smtClean="0">
                          <a:solidFill>
                            <a:schemeClr val="tx1"/>
                          </a:solidFill>
                          <a:latin typeface="Huawei Sans" panose="020C0503030203020204" pitchFamily="34" charset="0"/>
                        </a:rPr>
                        <a:t>Data addition</a:t>
                      </a:r>
                      <a:endParaRPr lang="en-US" altLang="zh-CN" sz="1400" dirty="0" smtClean="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1-&gt;2</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4343">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rgbClr val="FF0000"/>
                          </a:solidFill>
                          <a:latin typeface="Huawei Sans" panose="020C0503030203020204" pitchFamily="34" charset="0"/>
                        </a:rPr>
                        <a:t>FP2</a:t>
                      </a:r>
                      <a:endParaRPr lang="en-US" altLang="zh-CN" sz="1400" dirty="0">
                        <a:solidFill>
                          <a:srgbClr val="FF0000"/>
                        </a:solidFill>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rgbClr val="FF0000"/>
                          </a:solidFill>
                          <a:latin typeface="Huawei Sans" panose="020C0503030203020204" pitchFamily="34" charset="0"/>
                        </a:rPr>
                        <a:t>Data address 2</a:t>
                      </a:r>
                      <a:endParaRPr lang="en-US" altLang="zh-CN" sz="1400" dirty="0">
                        <a:solidFill>
                          <a:srgbClr val="FF0000"/>
                        </a:solidFill>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rgbClr val="FF0000"/>
                          </a:solidFill>
                          <a:latin typeface="Huawei Sans" panose="020C0503030203020204" pitchFamily="34" charset="0"/>
                        </a:rPr>
                        <a:t>1</a:t>
                      </a:r>
                      <a:endParaRPr lang="en-US" altLang="zh-CN" sz="1400" dirty="0">
                        <a:solidFill>
                          <a:srgbClr val="FF0000"/>
                        </a:solidFill>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4343">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FPx</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en-US" sz="1400" dirty="0" smtClean="0">
                          <a:solidFill>
                            <a:schemeClr val="tx1"/>
                          </a:solidFill>
                          <a:latin typeface="Huawei Sans" panose="020C0503030203020204" pitchFamily="34" charset="0"/>
                        </a:rPr>
                        <a:t>Data address</a:t>
                      </a:r>
                      <a:endParaRPr lang="en-US" altLang="zh-CN" sz="1400" dirty="0" smtClean="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1</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cxnSp>
        <p:nvCxnSpPr>
          <p:cNvPr id="62" name="直接箭头连接符 61"/>
          <p:cNvCxnSpPr>
            <a:endCxn id="49" idx="1"/>
          </p:cNvCxnSpPr>
          <p:nvPr/>
        </p:nvCxnSpPr>
        <p:spPr bwMode="auto">
          <a:xfrm flipV="1">
            <a:off x="5555940" y="3006970"/>
            <a:ext cx="1411780" cy="13393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3" name="直接箭头连接符 62"/>
          <p:cNvCxnSpPr>
            <a:endCxn id="50" idx="2"/>
          </p:cNvCxnSpPr>
          <p:nvPr/>
        </p:nvCxnSpPr>
        <p:spPr bwMode="auto">
          <a:xfrm flipV="1">
            <a:off x="5555940" y="3269083"/>
            <a:ext cx="3389677" cy="303865"/>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4" name="直接箭头连接符 63"/>
          <p:cNvCxnSpPr>
            <a:endCxn id="51" idx="2"/>
          </p:cNvCxnSpPr>
          <p:nvPr/>
        </p:nvCxnSpPr>
        <p:spPr bwMode="auto">
          <a:xfrm flipV="1">
            <a:off x="5555939" y="3269083"/>
            <a:ext cx="5010770" cy="699909"/>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5" name="直接箭头连接符 64"/>
          <p:cNvCxnSpPr>
            <a:stCxn id="54" idx="0"/>
          </p:cNvCxnSpPr>
          <p:nvPr/>
        </p:nvCxnSpPr>
        <p:spPr bwMode="auto">
          <a:xfrm flipH="1" flipV="1">
            <a:off x="5555940" y="4077004"/>
            <a:ext cx="5010769" cy="307916"/>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6" name="矩形 65"/>
          <p:cNvSpPr/>
          <p:nvPr/>
        </p:nvSpPr>
        <p:spPr bwMode="auto">
          <a:xfrm>
            <a:off x="1343472" y="2188961"/>
            <a:ext cx="4212468" cy="325228"/>
          </a:xfrm>
          <a:prstGeom prst="rect">
            <a:avLst/>
          </a:prstGeom>
          <a:solidFill>
            <a:srgbClr val="CCECFF"/>
          </a:solidFill>
          <a:ln w="9525">
            <a:solidFill>
              <a:srgbClr val="000000"/>
            </a:solidFill>
          </a:ln>
          <a:effectLst/>
          <a:extLst/>
        </p:spPr>
        <p:txBody>
          <a:bodyPr vert="horz" wrap="square" lIns="91440" tIns="45720" rIns="91440" bIns="45720" numCol="1" rtlCol="0" anchor="ctr" anchorCtr="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
                <a:srgbClr val="CC9900"/>
              </a:buClr>
              <a:buSzTx/>
              <a:buFontTx/>
              <a:buNone/>
              <a:tabLst/>
              <a:defRPr/>
            </a:pPr>
            <a:r>
              <a:rPr lang="en-US" sz="1400" dirty="0" smtClean="0">
                <a:solidFill>
                  <a:srgbClr val="000000"/>
                </a:solidFill>
                <a:latin typeface="Huawei Sans" panose="020C0503030203020204" pitchFamily="34" charset="0"/>
              </a:rPr>
              <a:t>Fingerprint (FP) table</a:t>
            </a:r>
            <a:endParaRPr kumimoji="0" lang="en-US" altLang="zh-CN" sz="1400" b="0" i="0" u="none" strike="noStrike" kern="0" cap="none" spc="0" normalizeH="0" baseline="0" noProof="0" dirty="0" smtClean="0">
              <a:ln>
                <a:noFill/>
              </a:ln>
              <a:solidFill>
                <a:srgbClr val="000000"/>
              </a:solidFill>
              <a:effectLst/>
              <a:uLnTx/>
              <a:uFillTx/>
              <a:latin typeface="Huawei Sans" panose="020C0503030203020204" pitchFamily="34" charset="0"/>
              <a:ea typeface="方正兰亭黑简体" panose="02000000000000000000" pitchFamily="2" charset="-122"/>
              <a:cs typeface="Arial"/>
              <a:sym typeface="Huawei Sans" panose="020C0503030203020204" pitchFamily="34" charset="0"/>
            </a:endParaRPr>
          </a:p>
        </p:txBody>
      </p:sp>
    </p:spTree>
    <p:extLst>
      <p:ext uri="{BB962C8B-B14F-4D97-AF65-F5344CB8AC3E}">
        <p14:creationId xmlns:p14="http://schemas.microsoft.com/office/powerpoint/2010/main" val="1156772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t>How </a:t>
            </a:r>
            <a:r>
              <a:rPr lang="en-US" sz="3200" dirty="0" smtClean="0">
                <a:latin typeface="Huawei Sans" panose="020C0503030203020204" pitchFamily="34" charset="0"/>
              </a:rPr>
              <a:t>Post-processing Similarity Deduplication Works</a:t>
            </a:r>
            <a:endParaRPr lang="en-US" altLang="zh-CN" sz="3200" dirty="0">
              <a:latin typeface="Huawei Sans" panose="020C0503030203020204" pitchFamily="34" charset="0"/>
              <a:sym typeface="Huawei Sans" panose="020C0503030203020204" pitchFamily="34" charset="0"/>
            </a:endParaRPr>
          </a:p>
        </p:txBody>
      </p:sp>
      <p:graphicFrame>
        <p:nvGraphicFramePr>
          <p:cNvPr id="47" name="表格 46"/>
          <p:cNvGraphicFramePr>
            <a:graphicFrameLocks noGrp="1"/>
          </p:cNvGraphicFramePr>
          <p:nvPr>
            <p:extLst>
              <p:ext uri="{D42A27DB-BD31-4B8C-83A1-F6EECF244321}">
                <p14:modId xmlns:p14="http://schemas.microsoft.com/office/powerpoint/2010/main" val="713395746"/>
              </p:ext>
            </p:extLst>
          </p:nvPr>
        </p:nvGraphicFramePr>
        <p:xfrm>
          <a:off x="6889687" y="4247765"/>
          <a:ext cx="3916115" cy="609600"/>
        </p:xfrm>
        <a:graphic>
          <a:graphicData uri="http://schemas.openxmlformats.org/drawingml/2006/table">
            <a:tbl>
              <a:tblPr firstRow="1" bandRow="1"/>
              <a:tblGrid>
                <a:gridCol w="1164721"/>
                <a:gridCol w="1567522"/>
                <a:gridCol w="1183872"/>
              </a:tblGrid>
              <a:tr h="286766">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&lt;FP&gt;</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Data Address</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References</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02488">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FP0</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Data address 0</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2,1</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48" name="表格 47"/>
          <p:cNvGraphicFramePr>
            <a:graphicFrameLocks noGrp="1"/>
          </p:cNvGraphicFramePr>
          <p:nvPr>
            <p:extLst>
              <p:ext uri="{D42A27DB-BD31-4B8C-83A1-F6EECF244321}">
                <p14:modId xmlns:p14="http://schemas.microsoft.com/office/powerpoint/2010/main" val="3002279501"/>
              </p:ext>
            </p:extLst>
          </p:nvPr>
        </p:nvGraphicFramePr>
        <p:xfrm>
          <a:off x="6889687" y="2501817"/>
          <a:ext cx="3916116" cy="1600200"/>
        </p:xfrm>
        <a:graphic>
          <a:graphicData uri="http://schemas.openxmlformats.org/drawingml/2006/table">
            <a:tbl>
              <a:tblPr firstRow="1" bandRow="1"/>
              <a:tblGrid>
                <a:gridCol w="1197568"/>
                <a:gridCol w="1290158"/>
                <a:gridCol w="1428390"/>
              </a:tblGrid>
              <a:tr h="636320">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&lt;LBA&gt;</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&lt;FP&gt;</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en-US" sz="1300" dirty="0" smtClean="0">
                          <a:solidFill>
                            <a:schemeClr val="tx1"/>
                          </a:solidFill>
                          <a:latin typeface="Huawei Sans" panose="020C0503030203020204" pitchFamily="34" charset="0"/>
                        </a:rPr>
                        <a:t>&lt;Similarity</a:t>
                      </a:r>
                      <a:r>
                        <a:rPr lang="en-US" sz="1300" baseline="0" dirty="0" smtClean="0">
                          <a:solidFill>
                            <a:schemeClr val="tx1"/>
                          </a:solidFill>
                          <a:latin typeface="Huawei Sans" panose="020C0503030203020204" pitchFamily="34" charset="0"/>
                        </a:rPr>
                        <a:t> fingerprint (SFP)</a:t>
                      </a:r>
                      <a:r>
                        <a:rPr lang="en-US" sz="1300" dirty="0" smtClean="0">
                          <a:solidFill>
                            <a:schemeClr val="tx1"/>
                          </a:solidFill>
                          <a:latin typeface="Huawei Sans" panose="020C0503030203020204" pitchFamily="34" charset="0"/>
                        </a:rPr>
                        <a:t>&gt;</a:t>
                      </a:r>
                      <a:endParaRPr lang="en-US" sz="1300" dirty="0">
                        <a:solidFill>
                          <a:schemeClr val="tx1"/>
                        </a:solidFill>
                        <a:latin typeface="Huawei Sans" panose="020C0503030203020204" pitchFamily="34" charset="0"/>
                      </a:endParaRPr>
                    </a:p>
                  </a:txBody>
                  <a:tcP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82809">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LBA0</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FP0</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en-US" sz="1400" dirty="0" smtClean="0">
                          <a:solidFill>
                            <a:schemeClr val="tx1"/>
                          </a:solidFill>
                          <a:latin typeface="Huawei Sans" panose="020C0503030203020204" pitchFamily="34" charset="0"/>
                        </a:rPr>
                        <a:t>SFP0</a:t>
                      </a:r>
                      <a:endParaRPr lang="en-US" sz="1400" dirty="0">
                        <a:solidFill>
                          <a:schemeClr val="tx1"/>
                        </a:solidFill>
                        <a:latin typeface="Huawei Sans" panose="020C0503030203020204" pitchFamily="34" charset="0"/>
                      </a:endParaRPr>
                    </a:p>
                  </a:txBody>
                  <a:tcP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82809">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LBA1</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FP1</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en-US" sz="1400" dirty="0" smtClean="0">
                          <a:solidFill>
                            <a:schemeClr val="tx1"/>
                          </a:solidFill>
                          <a:latin typeface="Huawei Sans" panose="020C0503030203020204" pitchFamily="34" charset="0"/>
                        </a:rPr>
                        <a:t>SFP1</a:t>
                      </a:r>
                      <a:endParaRPr lang="en-US" sz="1400" dirty="0">
                        <a:solidFill>
                          <a:schemeClr val="tx1"/>
                        </a:solidFill>
                        <a:latin typeface="Huawei Sans" panose="020C0503030203020204" pitchFamily="34" charset="0"/>
                      </a:endParaRPr>
                    </a:p>
                  </a:txBody>
                  <a:tcP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82809">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LBA2</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en-US" sz="1400" dirty="0" smtClean="0">
                          <a:solidFill>
                            <a:schemeClr val="tx1"/>
                          </a:solidFill>
                          <a:latin typeface="Huawei Sans" panose="020C0503030203020204" pitchFamily="34" charset="0"/>
                        </a:rPr>
                        <a:t>FP2</a:t>
                      </a:r>
                      <a:endParaRPr lang="en-US" altLang="zh-CN" sz="1400" dirty="0">
                        <a:solidFill>
                          <a:schemeClr val="tx1"/>
                        </a:solidFill>
                        <a:latin typeface="Huawei Sans" panose="020C0503030203020204" pitchFamily="34" charset="0"/>
                        <a:ea typeface="方正兰亭黑简体" panose="02000000000000000000" pitchFamily="2" charset="-122"/>
                        <a:sym typeface="Huawei Sans" panose="020C0503030203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en-US" sz="1400" dirty="0" smtClean="0">
                          <a:solidFill>
                            <a:schemeClr val="tx1"/>
                          </a:solidFill>
                          <a:latin typeface="Huawei Sans" panose="020C0503030203020204" pitchFamily="34" charset="0"/>
                        </a:rPr>
                        <a:t>SFP2</a:t>
                      </a:r>
                      <a:endParaRPr lang="en-US" sz="1400" dirty="0">
                        <a:solidFill>
                          <a:schemeClr val="tx1"/>
                        </a:solidFill>
                        <a:latin typeface="Huawei Sans" panose="020C0503030203020204" pitchFamily="34" charset="0"/>
                      </a:endParaRPr>
                    </a:p>
                  </a:txBody>
                  <a:tcP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49" name="矩形 48"/>
          <p:cNvSpPr/>
          <p:nvPr/>
        </p:nvSpPr>
        <p:spPr bwMode="auto">
          <a:xfrm>
            <a:off x="6889686" y="1989926"/>
            <a:ext cx="3916116" cy="362246"/>
          </a:xfrm>
          <a:prstGeom prst="rect">
            <a:avLst/>
          </a:prstGeom>
          <a:solidFill>
            <a:srgbClr val="CCECFF"/>
          </a:solidFill>
          <a:ln w="9525">
            <a:solidFill>
              <a:srgbClr val="000000"/>
            </a:solidFill>
          </a:ln>
          <a:effectLst/>
          <a:extLst/>
        </p:spPr>
        <p:txBody>
          <a:bodyPr vert="horz" wrap="square" lIns="91440" tIns="45720" rIns="91440" bIns="45720" numCol="1" rtlCol="0" anchor="ctr" anchorCtr="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
                <a:srgbClr val="CC9900"/>
              </a:buClr>
              <a:buSzTx/>
              <a:buFontTx/>
              <a:buNone/>
              <a:tabLst/>
              <a:defRPr/>
            </a:pPr>
            <a:r>
              <a:rPr lang="en-US" sz="1400" dirty="0" smtClean="0">
                <a:solidFill>
                  <a:srgbClr val="000000"/>
                </a:solidFill>
                <a:latin typeface="Huawei Sans" panose="020C0503030203020204" pitchFamily="34" charset="0"/>
              </a:rPr>
              <a:t>Similarity deduplication opportunity table</a:t>
            </a:r>
            <a:endParaRPr kumimoji="0" lang="en-US" altLang="zh-CN" sz="1400" b="0" i="0" u="none" strike="noStrike" kern="0" cap="none" spc="0" normalizeH="0" baseline="0" noProof="0" dirty="0" smtClean="0">
              <a:ln>
                <a:noFill/>
              </a:ln>
              <a:solidFill>
                <a:srgbClr val="000000"/>
              </a:solidFill>
              <a:effectLst/>
              <a:uLnTx/>
              <a:uFillTx/>
              <a:latin typeface="Huawei Sans" panose="020C0503030203020204" pitchFamily="34" charset="0"/>
              <a:ea typeface="方正兰亭黑简体" panose="02000000000000000000" pitchFamily="2" charset="-122"/>
              <a:cs typeface="Arial"/>
              <a:sym typeface="Huawei Sans" panose="020C0503030203020204" pitchFamily="34" charset="0"/>
            </a:endParaRPr>
          </a:p>
        </p:txBody>
      </p:sp>
      <p:grpSp>
        <p:nvGrpSpPr>
          <p:cNvPr id="50" name="组合 49"/>
          <p:cNvGrpSpPr/>
          <p:nvPr/>
        </p:nvGrpSpPr>
        <p:grpSpPr>
          <a:xfrm>
            <a:off x="1070874" y="1447654"/>
            <a:ext cx="5681652" cy="4576543"/>
            <a:chOff x="1235460" y="1340904"/>
            <a:chExt cx="5681652" cy="4932412"/>
          </a:xfrm>
        </p:grpSpPr>
        <p:grpSp>
          <p:nvGrpSpPr>
            <p:cNvPr id="51" name="组合 50"/>
            <p:cNvGrpSpPr/>
            <p:nvPr/>
          </p:nvGrpSpPr>
          <p:grpSpPr>
            <a:xfrm>
              <a:off x="1235460" y="1340904"/>
              <a:ext cx="5472608" cy="4932412"/>
              <a:chOff x="6206745" y="1340904"/>
              <a:chExt cx="5472608" cy="4932412"/>
            </a:xfrm>
          </p:grpSpPr>
          <p:sp>
            <p:nvSpPr>
              <p:cNvPr id="58" name="矩形 57"/>
              <p:cNvSpPr/>
              <p:nvPr/>
            </p:nvSpPr>
            <p:spPr bwMode="auto">
              <a:xfrm>
                <a:off x="7214600" y="1340904"/>
                <a:ext cx="3462033" cy="396000"/>
              </a:xfrm>
              <a:prstGeom prst="rect">
                <a:avLst/>
              </a:prstGeom>
              <a:solidFill>
                <a:schemeClr val="accent1">
                  <a:lumMod val="60000"/>
                  <a:lumOff val="4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600" dirty="0" smtClean="0">
                    <a:solidFill>
                      <a:srgbClr val="000000">
                        <a:lumMod val="95000"/>
                        <a:lumOff val="5000"/>
                      </a:srgbClr>
                    </a:solidFill>
                    <a:latin typeface="Huawei Sans" panose="020C0503030203020204" pitchFamily="34" charset="0"/>
                  </a:rPr>
                  <a:t>Data to be deduplicated</a:t>
                </a:r>
                <a:endParaRPr kumimoji="0" lang="en-US" altLang="zh-CN" sz="16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cxnSp>
            <p:nvCxnSpPr>
              <p:cNvPr id="59" name="直接箭头连接符 58"/>
              <p:cNvCxnSpPr>
                <a:stCxn id="58" idx="2"/>
                <a:endCxn id="87" idx="0"/>
              </p:cNvCxnSpPr>
              <p:nvPr/>
            </p:nvCxnSpPr>
            <p:spPr bwMode="auto">
              <a:xfrm flipH="1">
                <a:off x="7404841" y="1736904"/>
                <a:ext cx="1540776"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0" name="直接箭头连接符 59"/>
              <p:cNvCxnSpPr>
                <a:stCxn id="58" idx="2"/>
                <a:endCxn id="88" idx="0"/>
              </p:cNvCxnSpPr>
              <p:nvPr/>
            </p:nvCxnSpPr>
            <p:spPr bwMode="auto">
              <a:xfrm flipH="1">
                <a:off x="8945617" y="1736904"/>
                <a:ext cx="0"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 name="直接箭头连接符 60"/>
              <p:cNvCxnSpPr>
                <a:stCxn id="58" idx="2"/>
                <a:endCxn id="89" idx="0"/>
              </p:cNvCxnSpPr>
              <p:nvPr/>
            </p:nvCxnSpPr>
            <p:spPr bwMode="auto">
              <a:xfrm>
                <a:off x="8945617" y="1736904"/>
                <a:ext cx="1540776"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62" name="组合 61"/>
              <p:cNvGrpSpPr/>
              <p:nvPr/>
            </p:nvGrpSpPr>
            <p:grpSpPr>
              <a:xfrm>
                <a:off x="6798985" y="1971097"/>
                <a:ext cx="4293263" cy="396000"/>
                <a:chOff x="6798985" y="2168860"/>
                <a:chExt cx="4293263" cy="524227"/>
              </a:xfrm>
            </p:grpSpPr>
            <p:sp>
              <p:nvSpPr>
                <p:cNvPr id="87" name="矩形 86"/>
                <p:cNvSpPr/>
                <p:nvPr/>
              </p:nvSpPr>
              <p:spPr bwMode="auto">
                <a:xfrm>
                  <a:off x="6798985" y="2168860"/>
                  <a:ext cx="1211711" cy="524227"/>
                </a:xfrm>
                <a:prstGeom prst="rect">
                  <a:avLst/>
                </a:prstGeom>
                <a:solidFill>
                  <a:schemeClr val="accent1">
                    <a:lumMod val="60000"/>
                    <a:lumOff val="4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600" dirty="0" smtClean="0">
                      <a:solidFill>
                        <a:srgbClr val="000000">
                          <a:lumMod val="95000"/>
                          <a:lumOff val="5000"/>
                        </a:srgbClr>
                      </a:solidFill>
                      <a:latin typeface="Huawei Sans" panose="020C0503030203020204" pitchFamily="34" charset="0"/>
                    </a:rPr>
                    <a:t>Block 1</a:t>
                  </a:r>
                  <a:endParaRPr kumimoji="0" lang="en-US" altLang="zh-CN" sz="16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sp>
              <p:nvSpPr>
                <p:cNvPr id="88" name="矩形 87"/>
                <p:cNvSpPr/>
                <p:nvPr/>
              </p:nvSpPr>
              <p:spPr bwMode="auto">
                <a:xfrm>
                  <a:off x="8339761" y="2168860"/>
                  <a:ext cx="1211711" cy="524227"/>
                </a:xfrm>
                <a:prstGeom prst="rect">
                  <a:avLst/>
                </a:prstGeom>
                <a:solidFill>
                  <a:schemeClr val="accent1">
                    <a:lumMod val="60000"/>
                    <a:lumOff val="4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600" dirty="0" smtClean="0">
                      <a:solidFill>
                        <a:srgbClr val="000000">
                          <a:lumMod val="95000"/>
                          <a:lumOff val="5000"/>
                        </a:srgbClr>
                      </a:solidFill>
                      <a:latin typeface="Huawei Sans" panose="020C0503030203020204" pitchFamily="34" charset="0"/>
                    </a:rPr>
                    <a:t>Block 2</a:t>
                  </a:r>
                  <a:endParaRPr kumimoji="0" lang="en-US" altLang="zh-CN" sz="16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sp>
              <p:nvSpPr>
                <p:cNvPr id="89" name="矩形 88"/>
                <p:cNvSpPr/>
                <p:nvPr/>
              </p:nvSpPr>
              <p:spPr bwMode="auto">
                <a:xfrm>
                  <a:off x="9880537" y="2168860"/>
                  <a:ext cx="1211711" cy="524227"/>
                </a:xfrm>
                <a:prstGeom prst="rect">
                  <a:avLst/>
                </a:prstGeom>
                <a:solidFill>
                  <a:schemeClr val="accent1">
                    <a:lumMod val="60000"/>
                    <a:lumOff val="4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600" dirty="0" smtClean="0">
                      <a:solidFill>
                        <a:srgbClr val="000000">
                          <a:lumMod val="95000"/>
                          <a:lumOff val="5000"/>
                        </a:srgbClr>
                      </a:solidFill>
                      <a:latin typeface="Huawei Sans" panose="020C0503030203020204" pitchFamily="34" charset="0"/>
                    </a:rPr>
                    <a:t>Block 3</a:t>
                  </a:r>
                  <a:endParaRPr kumimoji="0" lang="en-US" altLang="zh-CN" sz="16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grpSp>
          <p:grpSp>
            <p:nvGrpSpPr>
              <p:cNvPr id="63" name="组合 62"/>
              <p:cNvGrpSpPr/>
              <p:nvPr/>
            </p:nvGrpSpPr>
            <p:grpSpPr>
              <a:xfrm>
                <a:off x="7058637" y="2601290"/>
                <a:ext cx="3773959" cy="524227"/>
                <a:chOff x="7058637" y="3068960"/>
                <a:chExt cx="3773959" cy="524227"/>
              </a:xfrm>
            </p:grpSpPr>
            <p:sp>
              <p:nvSpPr>
                <p:cNvPr id="84" name="矩形 83"/>
                <p:cNvSpPr/>
                <p:nvPr/>
              </p:nvSpPr>
              <p:spPr bwMode="auto">
                <a:xfrm>
                  <a:off x="7058637" y="3068960"/>
                  <a:ext cx="692407" cy="524227"/>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600" dirty="0" smtClean="0">
                      <a:solidFill>
                        <a:srgbClr val="000000">
                          <a:lumMod val="95000"/>
                          <a:lumOff val="5000"/>
                        </a:srgbClr>
                      </a:solidFill>
                      <a:latin typeface="Huawei Sans" panose="020C0503030203020204" pitchFamily="34" charset="0"/>
                    </a:rPr>
                    <a:t>SFP0</a:t>
                  </a:r>
                </a:p>
                <a:p>
                  <a:pPr marL="0" marR="0" lvl="0" indent="0" algn="ctr" defTabSz="914400" eaLnBrk="1" fontAlgn="ctr" latinLnBrk="0" hangingPunct="1">
                    <a:lnSpc>
                      <a:spcPct val="100000"/>
                    </a:lnSpc>
                    <a:spcBef>
                      <a:spcPct val="0"/>
                    </a:spcBef>
                    <a:spcAft>
                      <a:spcPct val="0"/>
                    </a:spcAft>
                    <a:buClrTx/>
                    <a:buSzTx/>
                    <a:buFontTx/>
                    <a:buNone/>
                    <a:tabLst/>
                    <a:defRPr/>
                  </a:pPr>
                  <a:r>
                    <a:rPr lang="en-US" sz="1600" dirty="0" smtClean="0">
                      <a:solidFill>
                        <a:srgbClr val="000000">
                          <a:lumMod val="95000"/>
                          <a:lumOff val="5000"/>
                        </a:srgbClr>
                      </a:solidFill>
                      <a:latin typeface="Huawei Sans" panose="020C0503030203020204" pitchFamily="34" charset="0"/>
                    </a:rPr>
                    <a:t>FP0</a:t>
                  </a:r>
                  <a:endParaRPr kumimoji="0" lang="en-US" altLang="zh-CN" sz="16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ea typeface="方正兰亭黑简体" panose="02000000000000000000" pitchFamily="2" charset="-122"/>
                    <a:cs typeface="Huawei Sans" panose="020C0503030203020204" pitchFamily="34" charset="0"/>
                    <a:sym typeface="Huawei Sans" panose="020C0503030203020204" pitchFamily="34" charset="0"/>
                  </a:endParaRPr>
                </a:p>
              </p:txBody>
            </p:sp>
            <p:sp>
              <p:nvSpPr>
                <p:cNvPr id="85" name="矩形 84"/>
                <p:cNvSpPr/>
                <p:nvPr/>
              </p:nvSpPr>
              <p:spPr bwMode="auto">
                <a:xfrm>
                  <a:off x="8599413" y="3068960"/>
                  <a:ext cx="692407" cy="524227"/>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600" dirty="0" smtClean="0">
                      <a:solidFill>
                        <a:srgbClr val="000000">
                          <a:lumMod val="95000"/>
                          <a:lumOff val="5000"/>
                        </a:srgbClr>
                      </a:solidFill>
                      <a:latin typeface="Huawei Sans" panose="020C0503030203020204" pitchFamily="34" charset="0"/>
                    </a:rPr>
                    <a:t>SFP1</a:t>
                  </a:r>
                </a:p>
                <a:p>
                  <a:pPr marL="0" marR="0" lvl="0" indent="0" algn="ctr" defTabSz="914400" eaLnBrk="1" fontAlgn="ctr" latinLnBrk="0" hangingPunct="1">
                    <a:lnSpc>
                      <a:spcPct val="100000"/>
                    </a:lnSpc>
                    <a:spcBef>
                      <a:spcPct val="0"/>
                    </a:spcBef>
                    <a:spcAft>
                      <a:spcPct val="0"/>
                    </a:spcAft>
                    <a:buClrTx/>
                    <a:buSzTx/>
                    <a:buFontTx/>
                    <a:buNone/>
                    <a:tabLst/>
                    <a:defRPr/>
                  </a:pPr>
                  <a:r>
                    <a:rPr lang="en-US" sz="1600" dirty="0" smtClean="0">
                      <a:solidFill>
                        <a:srgbClr val="000000">
                          <a:lumMod val="95000"/>
                          <a:lumOff val="5000"/>
                        </a:srgbClr>
                      </a:solidFill>
                      <a:latin typeface="Huawei Sans" panose="020C0503030203020204" pitchFamily="34" charset="0"/>
                    </a:rPr>
                    <a:t>FP1</a:t>
                  </a:r>
                  <a:endParaRPr kumimoji="0" lang="en-US" altLang="zh-CN" sz="16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ea typeface="方正兰亭黑简体" panose="02000000000000000000" pitchFamily="2" charset="-122"/>
                    <a:cs typeface="Huawei Sans" panose="020C0503030203020204" pitchFamily="34" charset="0"/>
                    <a:sym typeface="Huawei Sans" panose="020C0503030203020204" pitchFamily="34" charset="0"/>
                  </a:endParaRPr>
                </a:p>
              </p:txBody>
            </p:sp>
            <p:sp>
              <p:nvSpPr>
                <p:cNvPr id="86" name="矩形 85"/>
                <p:cNvSpPr/>
                <p:nvPr/>
              </p:nvSpPr>
              <p:spPr bwMode="auto">
                <a:xfrm>
                  <a:off x="10140189" y="3068960"/>
                  <a:ext cx="692407" cy="524227"/>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600" dirty="0" smtClean="0">
                      <a:solidFill>
                        <a:srgbClr val="000000">
                          <a:lumMod val="95000"/>
                          <a:lumOff val="5000"/>
                        </a:srgbClr>
                      </a:solidFill>
                      <a:latin typeface="Huawei Sans" panose="020C0503030203020204" pitchFamily="34" charset="0"/>
                    </a:rPr>
                    <a:t>SFP2</a:t>
                  </a:r>
                </a:p>
                <a:p>
                  <a:pPr marL="0" marR="0" lvl="0" indent="0" algn="ctr" defTabSz="914400" eaLnBrk="1" fontAlgn="ctr" latinLnBrk="0" hangingPunct="1">
                    <a:lnSpc>
                      <a:spcPct val="100000"/>
                    </a:lnSpc>
                    <a:spcBef>
                      <a:spcPct val="0"/>
                    </a:spcBef>
                    <a:spcAft>
                      <a:spcPct val="0"/>
                    </a:spcAft>
                    <a:buClrTx/>
                    <a:buSzTx/>
                    <a:buFontTx/>
                    <a:buNone/>
                    <a:tabLst/>
                    <a:defRPr/>
                  </a:pPr>
                  <a:r>
                    <a:rPr lang="en-US" sz="1600" dirty="0" smtClean="0">
                      <a:solidFill>
                        <a:srgbClr val="000000">
                          <a:lumMod val="95000"/>
                          <a:lumOff val="5000"/>
                        </a:srgbClr>
                      </a:solidFill>
                      <a:latin typeface="Huawei Sans" panose="020C0503030203020204" pitchFamily="34" charset="0"/>
                    </a:rPr>
                    <a:t>FP2</a:t>
                  </a:r>
                  <a:endParaRPr kumimoji="0" lang="en-US" altLang="zh-CN" sz="16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ea typeface="方正兰亭黑简体" panose="02000000000000000000" pitchFamily="2" charset="-122"/>
                    <a:cs typeface="Huawei Sans" panose="020C0503030203020204" pitchFamily="34" charset="0"/>
                    <a:sym typeface="Huawei Sans" panose="020C0503030203020204" pitchFamily="34" charset="0"/>
                  </a:endParaRPr>
                </a:p>
              </p:txBody>
            </p:sp>
          </p:grpSp>
          <p:cxnSp>
            <p:nvCxnSpPr>
              <p:cNvPr id="64" name="直接箭头连接符 63"/>
              <p:cNvCxnSpPr>
                <a:stCxn id="87" idx="2"/>
                <a:endCxn id="84" idx="0"/>
              </p:cNvCxnSpPr>
              <p:nvPr/>
            </p:nvCxnSpPr>
            <p:spPr bwMode="auto">
              <a:xfrm flipH="1">
                <a:off x="7404841" y="2367097"/>
                <a:ext cx="0"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5" name="直接箭头连接符 64"/>
              <p:cNvCxnSpPr>
                <a:stCxn id="88" idx="2"/>
                <a:endCxn id="85" idx="0"/>
              </p:cNvCxnSpPr>
              <p:nvPr/>
            </p:nvCxnSpPr>
            <p:spPr bwMode="auto">
              <a:xfrm flipH="1">
                <a:off x="8945617" y="2367097"/>
                <a:ext cx="0"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6" name="直接箭头连接符 65"/>
              <p:cNvCxnSpPr>
                <a:stCxn id="89" idx="2"/>
                <a:endCxn id="86" idx="0"/>
              </p:cNvCxnSpPr>
              <p:nvPr/>
            </p:nvCxnSpPr>
            <p:spPr bwMode="auto">
              <a:xfrm flipH="1">
                <a:off x="10486393" y="2367097"/>
                <a:ext cx="0"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7" name="文本框 66"/>
              <p:cNvSpPr txBox="1"/>
              <p:nvPr/>
            </p:nvSpPr>
            <p:spPr bwMode="auto">
              <a:xfrm>
                <a:off x="7214601" y="3479440"/>
                <a:ext cx="3462032" cy="309600"/>
              </a:xfrm>
              <a:prstGeom prst="rect">
                <a:avLst/>
              </a:prstGeom>
              <a:noFill/>
              <a:ln w="9525">
                <a:solidFill>
                  <a:srgbClr val="000000"/>
                </a:solidFill>
                <a:miter lim="800000"/>
              </a:ln>
            </p:spPr>
            <p:txBody>
              <a:bodyPr wrap="square" lIns="99980" tIns="49986" rIns="99980" bIns="49986" rtlCol="0">
                <a:noAutofit/>
              </a:bodyPr>
              <a:lstStyle/>
              <a:p>
                <a:pPr marL="0" marR="0" lvl="0" indent="0" algn="ctr" defTabSz="1001649" eaLnBrk="0" fontAlgn="ctr" latinLnBrk="0" hangingPunct="0">
                  <a:lnSpc>
                    <a:spcPct val="100000"/>
                  </a:lnSpc>
                  <a:spcBef>
                    <a:spcPct val="0"/>
                  </a:spcBef>
                  <a:spcAft>
                    <a:spcPct val="0"/>
                  </a:spcAft>
                  <a:buClrTx/>
                  <a:buSzTx/>
                  <a:buFontTx/>
                  <a:buNone/>
                  <a:tabLst/>
                  <a:defRPr/>
                </a:pPr>
                <a:r>
                  <a:rPr lang="en-US" sz="1400" dirty="0" smtClean="0">
                    <a:solidFill>
                      <a:srgbClr val="000000"/>
                    </a:solidFill>
                    <a:latin typeface="Huawei Sans" panose="020C0503030203020204" pitchFamily="34" charset="0"/>
                  </a:rPr>
                  <a:t>Storage</a:t>
                </a:r>
                <a:endParaRPr kumimoji="0" lang="en-US" sz="1400" b="0" i="0" u="none" strike="noStrike" kern="0" cap="none" spc="0" normalizeH="0" baseline="0" noProof="0" dirty="0" smtClean="0">
                  <a:ln>
                    <a:noFill/>
                  </a:ln>
                  <a:solidFill>
                    <a:srgbClr val="000000"/>
                  </a:solidFill>
                  <a:effectLst/>
                  <a:uLnTx/>
                  <a:uFillTx/>
                  <a:latin typeface="Huawei Sans" panose="020C0503030203020204" pitchFamily="34" charset="0"/>
                  <a:ea typeface="方正兰亭黑简体" panose="02000000000000000000" pitchFamily="2" charset="-122"/>
                  <a:cs typeface="Arial" panose="020B0604020202020204" pitchFamily="34" charset="0"/>
                  <a:sym typeface="Huawei Sans" panose="020C0503030203020204" pitchFamily="34" charset="0"/>
                </a:endParaRPr>
              </a:p>
            </p:txBody>
          </p:sp>
          <p:sp>
            <p:nvSpPr>
              <p:cNvPr id="68" name="文本框 67"/>
              <p:cNvSpPr txBox="1"/>
              <p:nvPr/>
            </p:nvSpPr>
            <p:spPr bwMode="auto">
              <a:xfrm>
                <a:off x="7422191" y="5965187"/>
                <a:ext cx="3042917" cy="308129"/>
              </a:xfrm>
              <a:prstGeom prst="rect">
                <a:avLst/>
              </a:prstGeom>
              <a:noFill/>
              <a:ln w="9525">
                <a:solidFill>
                  <a:srgbClr val="000000"/>
                </a:solidFill>
                <a:miter lim="800000"/>
              </a:ln>
            </p:spPr>
            <p:txBody>
              <a:bodyPr wrap="square" lIns="99980" tIns="49986" rIns="99980" bIns="49986" rtlCol="0" anchor="ctr">
                <a:noAutofit/>
              </a:bodyPr>
              <a:lstStyle/>
              <a:p>
                <a:pPr marL="0" marR="0" lvl="0" indent="0" algn="ctr" defTabSz="1001649" eaLnBrk="0" fontAlgn="ctr" latinLnBrk="0" hangingPunct="0">
                  <a:lnSpc>
                    <a:spcPct val="100000"/>
                  </a:lnSpc>
                  <a:spcBef>
                    <a:spcPct val="0"/>
                  </a:spcBef>
                  <a:spcAft>
                    <a:spcPct val="0"/>
                  </a:spcAft>
                  <a:buClrTx/>
                  <a:buSzTx/>
                  <a:buFontTx/>
                  <a:buNone/>
                  <a:tabLst/>
                  <a:defRPr/>
                </a:pPr>
                <a:r>
                  <a:rPr lang="en-US" sz="1200" dirty="0" smtClean="0">
                    <a:solidFill>
                      <a:srgbClr val="000000"/>
                    </a:solidFill>
                    <a:latin typeface="Huawei Sans" panose="020C0503030203020204" pitchFamily="34" charset="0"/>
                  </a:rPr>
                  <a:t>Saved after differential compression</a:t>
                </a:r>
                <a:endParaRPr kumimoji="0" lang="en-US" sz="1200" b="0" i="0" u="none" strike="noStrike" kern="0" cap="none" spc="0" normalizeH="0" baseline="0" noProof="0" dirty="0" smtClean="0">
                  <a:ln>
                    <a:noFill/>
                  </a:ln>
                  <a:solidFill>
                    <a:srgbClr val="000000"/>
                  </a:solidFill>
                  <a:effectLst/>
                  <a:uLnTx/>
                  <a:uFillTx/>
                  <a:latin typeface="Huawei Sans" panose="020C0503030203020204" pitchFamily="34" charset="0"/>
                  <a:cs typeface="Arial" panose="020B0604020202020204" pitchFamily="34" charset="0"/>
                  <a:sym typeface="Huawei Sans" panose="020C0503030203020204" pitchFamily="34" charset="0"/>
                </a:endParaRPr>
              </a:p>
            </p:txBody>
          </p:sp>
          <p:cxnSp>
            <p:nvCxnSpPr>
              <p:cNvPr id="69" name="直接箭头连接符 68"/>
              <p:cNvCxnSpPr>
                <a:stCxn id="85" idx="2"/>
                <a:endCxn id="67" idx="0"/>
              </p:cNvCxnSpPr>
              <p:nvPr/>
            </p:nvCxnSpPr>
            <p:spPr bwMode="auto">
              <a:xfrm flipH="1">
                <a:off x="8945617" y="3125517"/>
                <a:ext cx="0" cy="35392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0" name="直接箭头连接符 69"/>
              <p:cNvCxnSpPr>
                <a:stCxn id="86" idx="2"/>
              </p:cNvCxnSpPr>
              <p:nvPr/>
            </p:nvCxnSpPr>
            <p:spPr bwMode="auto">
              <a:xfrm flipH="1">
                <a:off x="10486393" y="3125517"/>
                <a:ext cx="0" cy="35280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 name="直接箭头连接符 70"/>
              <p:cNvCxnSpPr>
                <a:stCxn id="84" idx="2"/>
              </p:cNvCxnSpPr>
              <p:nvPr/>
            </p:nvCxnSpPr>
            <p:spPr bwMode="auto">
              <a:xfrm flipH="1">
                <a:off x="7404841" y="3125517"/>
                <a:ext cx="0" cy="35280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72" name="组合 71"/>
              <p:cNvGrpSpPr/>
              <p:nvPr/>
            </p:nvGrpSpPr>
            <p:grpSpPr>
              <a:xfrm>
                <a:off x="6206745" y="4320000"/>
                <a:ext cx="5472608" cy="1459176"/>
                <a:chOff x="431096" y="4261825"/>
                <a:chExt cx="5472608" cy="1459176"/>
              </a:xfrm>
            </p:grpSpPr>
            <p:sp>
              <p:nvSpPr>
                <p:cNvPr id="75" name="矩形 74"/>
                <p:cNvSpPr/>
                <p:nvPr/>
              </p:nvSpPr>
              <p:spPr bwMode="auto">
                <a:xfrm>
                  <a:off x="431096" y="5161825"/>
                  <a:ext cx="1440000" cy="559176"/>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200" dirty="0" smtClean="0">
                      <a:solidFill>
                        <a:srgbClr val="000000">
                          <a:lumMod val="95000"/>
                          <a:lumOff val="5000"/>
                        </a:srgbClr>
                      </a:solidFill>
                      <a:latin typeface="Huawei Sans" panose="020C0503030203020204" pitchFamily="34" charset="0"/>
                    </a:rPr>
                    <a:t>Writes data</a:t>
                  </a:r>
                  <a:endParaRPr lang="en-US" sz="1200" dirty="0">
                    <a:solidFill>
                      <a:srgbClr val="000000">
                        <a:lumMod val="95000"/>
                        <a:lumOff val="5000"/>
                      </a:srgbClr>
                    </a:solidFill>
                    <a:latin typeface="Huawei Sans" panose="020C0503030203020204" pitchFamily="34" charset="0"/>
                  </a:endParaRPr>
                </a:p>
              </p:txBody>
            </p:sp>
            <p:sp>
              <p:nvSpPr>
                <p:cNvPr id="76" name="矩形 75"/>
                <p:cNvSpPr/>
                <p:nvPr/>
              </p:nvSpPr>
              <p:spPr bwMode="auto">
                <a:xfrm>
                  <a:off x="2448000" y="5161825"/>
                  <a:ext cx="1440000" cy="559176"/>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200" dirty="0" smtClean="0">
                      <a:solidFill>
                        <a:srgbClr val="000000">
                          <a:lumMod val="95000"/>
                          <a:lumOff val="5000"/>
                        </a:srgbClr>
                      </a:solidFill>
                      <a:latin typeface="Huawei Sans" panose="020C0503030203020204" pitchFamily="34" charset="0"/>
                    </a:rPr>
                    <a:t>+ 1</a:t>
                  </a:r>
                  <a:endParaRPr kumimoji="0" lang="en-US" altLang="zh-CN" sz="12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sp>
              <p:nvSpPr>
                <p:cNvPr id="77" name="矩形 76"/>
                <p:cNvSpPr/>
                <p:nvPr/>
              </p:nvSpPr>
              <p:spPr bwMode="auto">
                <a:xfrm>
                  <a:off x="4463704" y="5161825"/>
                  <a:ext cx="1440000" cy="559176"/>
                </a:xfrm>
                <a:prstGeom prst="rect">
                  <a:avLst/>
                </a:prstGeom>
                <a:solidFill>
                  <a:schemeClr val="accent2">
                    <a:lumMod val="40000"/>
                    <a:lumOff val="6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lvl="0" algn="ctr" defTabSz="914400" fontAlgn="ctr">
                    <a:spcBef>
                      <a:spcPct val="0"/>
                    </a:spcBef>
                    <a:spcAft>
                      <a:spcPct val="0"/>
                    </a:spcAft>
                    <a:defRPr/>
                  </a:pPr>
                  <a:r>
                    <a:rPr lang="en-US" altLang="zh-CN" sz="1200" dirty="0"/>
                    <a:t>D</a:t>
                  </a:r>
                  <a:r>
                    <a:rPr lang="en-US" altLang="zh-CN" sz="1200" dirty="0" smtClean="0"/>
                    <a:t>elta compression</a:t>
                  </a:r>
                  <a:endParaRPr kumimoji="0" lang="en-US" altLang="zh-CN" sz="12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sp>
              <p:nvSpPr>
                <p:cNvPr id="78" name="矩形 77"/>
                <p:cNvSpPr/>
                <p:nvPr/>
              </p:nvSpPr>
              <p:spPr bwMode="auto">
                <a:xfrm>
                  <a:off x="431096" y="4261825"/>
                  <a:ext cx="1440000" cy="648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200" dirty="0" smtClean="0">
                      <a:solidFill>
                        <a:srgbClr val="000000">
                          <a:lumMod val="95000"/>
                          <a:lumOff val="5000"/>
                        </a:srgbClr>
                      </a:solidFill>
                      <a:latin typeface="Huawei Sans" panose="020C0503030203020204" pitchFamily="34" charset="0"/>
                    </a:rPr>
                    <a:t>New block</a:t>
                  </a:r>
                  <a:endParaRPr kumimoji="0" lang="en-US" altLang="zh-CN" sz="12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sp>
              <p:nvSpPr>
                <p:cNvPr id="79" name="矩形 78"/>
                <p:cNvSpPr/>
                <p:nvPr/>
              </p:nvSpPr>
              <p:spPr bwMode="auto">
                <a:xfrm>
                  <a:off x="2017173" y="4261825"/>
                  <a:ext cx="2301654" cy="648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400" dirty="0" smtClean="0">
                      <a:solidFill>
                        <a:srgbClr val="000000">
                          <a:lumMod val="95000"/>
                          <a:lumOff val="5000"/>
                        </a:srgbClr>
                      </a:solidFill>
                      <a:latin typeface="Huawei Sans" panose="020C0503030203020204" pitchFamily="34" charset="0"/>
                    </a:rPr>
                    <a:t>Same block</a:t>
                  </a:r>
                  <a:endParaRPr kumimoji="0" lang="en-US" altLang="zh-CN" sz="14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a:p>
                  <a:pPr marL="0" marR="0" lvl="0" indent="0" algn="ctr" defTabSz="914400" eaLnBrk="1" fontAlgn="ctr" latinLnBrk="0" hangingPunct="1">
                    <a:lnSpc>
                      <a:spcPct val="100000"/>
                    </a:lnSpc>
                    <a:spcBef>
                      <a:spcPct val="0"/>
                    </a:spcBef>
                    <a:spcAft>
                      <a:spcPct val="0"/>
                    </a:spcAft>
                    <a:buClrTx/>
                    <a:buSzTx/>
                    <a:buFontTx/>
                    <a:buNone/>
                    <a:tabLst/>
                    <a:defRPr/>
                  </a:pPr>
                  <a:r>
                    <a:rPr lang="en-US" sz="1200" dirty="0" smtClean="0">
                      <a:solidFill>
                        <a:srgbClr val="000000">
                          <a:lumMod val="95000"/>
                          <a:lumOff val="5000"/>
                        </a:srgbClr>
                      </a:solidFill>
                      <a:latin typeface="Huawei Sans" panose="020C0503030203020204" pitchFamily="34" charset="0"/>
                    </a:rPr>
                    <a:t>(same FP)</a:t>
                  </a:r>
                </a:p>
                <a:p>
                  <a:pPr marL="0" marR="0" lvl="0" indent="0" algn="ctr" defTabSz="914400" eaLnBrk="1" fontAlgn="ctr" latinLnBrk="0" hangingPunct="1">
                    <a:lnSpc>
                      <a:spcPct val="100000"/>
                    </a:lnSpc>
                    <a:spcBef>
                      <a:spcPct val="0"/>
                    </a:spcBef>
                    <a:spcAft>
                      <a:spcPct val="0"/>
                    </a:spcAft>
                    <a:buClrTx/>
                    <a:buSzTx/>
                    <a:buFontTx/>
                    <a:buNone/>
                    <a:tabLst/>
                    <a:defRPr/>
                  </a:pPr>
                  <a:r>
                    <a:rPr lang="en-US" sz="1200" dirty="0" smtClean="0">
                      <a:solidFill>
                        <a:srgbClr val="000000">
                          <a:lumMod val="95000"/>
                          <a:lumOff val="5000"/>
                        </a:srgbClr>
                      </a:solidFill>
                      <a:latin typeface="Huawei Sans" panose="020C0503030203020204" pitchFamily="34" charset="0"/>
                    </a:rPr>
                    <a:t>(byte-by-byte comparison)</a:t>
                  </a:r>
                  <a:endParaRPr lang="en-US" sz="1200" dirty="0">
                    <a:solidFill>
                      <a:srgbClr val="000000">
                        <a:lumMod val="95000"/>
                        <a:lumOff val="5000"/>
                      </a:srgbClr>
                    </a:solidFill>
                    <a:latin typeface="Huawei Sans" panose="020C0503030203020204" pitchFamily="34" charset="0"/>
                  </a:endParaRPr>
                </a:p>
              </p:txBody>
            </p:sp>
            <p:sp>
              <p:nvSpPr>
                <p:cNvPr id="80" name="矩形 79"/>
                <p:cNvSpPr/>
                <p:nvPr/>
              </p:nvSpPr>
              <p:spPr bwMode="auto">
                <a:xfrm>
                  <a:off x="4463704" y="4261825"/>
                  <a:ext cx="1440000" cy="648000"/>
                </a:xfrm>
                <a:prstGeom prst="rect">
                  <a:avLst/>
                </a:prstGeom>
                <a:solidFill>
                  <a:schemeClr val="accent2">
                    <a:lumMod val="40000"/>
                    <a:lumOff val="6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en-US" sz="1400" dirty="0" smtClean="0">
                      <a:solidFill>
                        <a:srgbClr val="000000">
                          <a:lumMod val="95000"/>
                          <a:lumOff val="5000"/>
                        </a:srgbClr>
                      </a:solidFill>
                      <a:latin typeface="Huawei Sans" panose="020C0503030203020204" pitchFamily="34" charset="0"/>
                    </a:rPr>
                    <a:t>Similar block</a:t>
                  </a:r>
                  <a:endParaRPr kumimoji="0" lang="en-US" altLang="zh-CN" sz="14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a:p>
                  <a:pPr marL="0" marR="0" lvl="0" indent="0" algn="ctr" defTabSz="914400" eaLnBrk="1" fontAlgn="ctr" latinLnBrk="0" hangingPunct="1">
                    <a:lnSpc>
                      <a:spcPct val="100000"/>
                    </a:lnSpc>
                    <a:spcBef>
                      <a:spcPct val="0"/>
                    </a:spcBef>
                    <a:spcAft>
                      <a:spcPct val="0"/>
                    </a:spcAft>
                    <a:buClrTx/>
                    <a:buSzTx/>
                    <a:buFontTx/>
                    <a:buNone/>
                    <a:tabLst/>
                    <a:defRPr/>
                  </a:pPr>
                  <a:r>
                    <a:rPr lang="en-US" sz="1200" dirty="0" smtClean="0">
                      <a:solidFill>
                        <a:srgbClr val="000000">
                          <a:lumMod val="95000"/>
                          <a:lumOff val="5000"/>
                        </a:srgbClr>
                      </a:solidFill>
                      <a:latin typeface="Huawei Sans" panose="020C0503030203020204" pitchFamily="34" charset="0"/>
                    </a:rPr>
                    <a:t>(same SFP)</a:t>
                  </a:r>
                  <a:endParaRPr kumimoji="0" lang="en-US" altLang="zh-CN" sz="1200" b="0" i="0" u="none" strike="noStrike" kern="0" cap="none" spc="0" normalizeH="0" baseline="0" noProof="0" dirty="0" smtClean="0">
                    <a:ln>
                      <a:noFill/>
                    </a:ln>
                    <a:solidFill>
                      <a:srgbClr val="000000">
                        <a:lumMod val="95000"/>
                        <a:lumOff val="5000"/>
                      </a:srgbClr>
                    </a:solidFill>
                    <a:effectLst/>
                    <a:uLnTx/>
                    <a:uFillTx/>
                    <a:latin typeface="Huawei Sans" panose="020C0503030203020204" pitchFamily="34" charset="0"/>
                    <a:cs typeface="Huawei Sans" panose="020C0503030203020204" pitchFamily="34" charset="0"/>
                    <a:sym typeface="Huawei Sans" panose="020C0503030203020204" pitchFamily="34" charset="0"/>
                  </a:endParaRPr>
                </a:p>
              </p:txBody>
            </p:sp>
            <p:cxnSp>
              <p:nvCxnSpPr>
                <p:cNvPr id="81" name="直接箭头连接符 80"/>
                <p:cNvCxnSpPr>
                  <a:stCxn id="78" idx="2"/>
                  <a:endCxn id="75" idx="0"/>
                </p:cNvCxnSpPr>
                <p:nvPr/>
              </p:nvCxnSpPr>
              <p:spPr bwMode="auto">
                <a:xfrm flipH="1">
                  <a:off x="1151096" y="4909825"/>
                  <a:ext cx="0" cy="25200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 name="直接箭头连接符 81"/>
                <p:cNvCxnSpPr>
                  <a:stCxn id="79" idx="2"/>
                  <a:endCxn id="76" idx="0"/>
                </p:cNvCxnSpPr>
                <p:nvPr/>
              </p:nvCxnSpPr>
              <p:spPr bwMode="auto">
                <a:xfrm flipH="1">
                  <a:off x="3168000" y="4909825"/>
                  <a:ext cx="0" cy="25200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3" name="直接箭头连接符 82"/>
                <p:cNvCxnSpPr>
                  <a:stCxn id="80" idx="2"/>
                  <a:endCxn id="77" idx="0"/>
                </p:cNvCxnSpPr>
                <p:nvPr/>
              </p:nvCxnSpPr>
              <p:spPr bwMode="auto">
                <a:xfrm flipH="1">
                  <a:off x="5183704" y="4909825"/>
                  <a:ext cx="0" cy="25200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73" name="直接箭头连接符 72"/>
              <p:cNvCxnSpPr>
                <a:stCxn id="75" idx="2"/>
                <a:endCxn id="68" idx="0"/>
              </p:cNvCxnSpPr>
              <p:nvPr/>
            </p:nvCxnSpPr>
            <p:spPr bwMode="auto">
              <a:xfrm>
                <a:off x="6926745" y="5779176"/>
                <a:ext cx="2016905" cy="186011"/>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4" name="直接箭头连接符 73"/>
              <p:cNvCxnSpPr>
                <a:stCxn id="77" idx="2"/>
                <a:endCxn id="68" idx="0"/>
              </p:cNvCxnSpPr>
              <p:nvPr/>
            </p:nvCxnSpPr>
            <p:spPr bwMode="auto">
              <a:xfrm flipH="1">
                <a:off x="8943650" y="5779176"/>
                <a:ext cx="2015703" cy="186011"/>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52" name="直接箭头连接符 51"/>
            <p:cNvCxnSpPr>
              <a:stCxn id="84" idx="2"/>
              <a:endCxn id="49" idx="1"/>
            </p:cNvCxnSpPr>
            <p:nvPr/>
          </p:nvCxnSpPr>
          <p:spPr bwMode="auto">
            <a:xfrm flipV="1">
              <a:off x="2433556" y="2118682"/>
              <a:ext cx="4483556" cy="1006835"/>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3" name="直接箭头连接符 52"/>
            <p:cNvCxnSpPr>
              <a:stCxn id="85" idx="2"/>
              <a:endCxn id="49" idx="1"/>
            </p:cNvCxnSpPr>
            <p:nvPr/>
          </p:nvCxnSpPr>
          <p:spPr bwMode="auto">
            <a:xfrm flipV="1">
              <a:off x="3974332" y="2118682"/>
              <a:ext cx="2942780" cy="1006835"/>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4" name="直接箭头连接符 53"/>
            <p:cNvCxnSpPr>
              <a:stCxn id="86" idx="2"/>
              <a:endCxn id="49" idx="1"/>
            </p:cNvCxnSpPr>
            <p:nvPr/>
          </p:nvCxnSpPr>
          <p:spPr bwMode="auto">
            <a:xfrm flipV="1">
              <a:off x="5515108" y="2118682"/>
              <a:ext cx="1402004" cy="1006835"/>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5" name="直接箭头连接符 54"/>
            <p:cNvCxnSpPr>
              <a:stCxn id="49" idx="1"/>
              <a:endCxn id="78" idx="0"/>
            </p:cNvCxnSpPr>
            <p:nvPr/>
          </p:nvCxnSpPr>
          <p:spPr bwMode="auto">
            <a:xfrm flipH="1">
              <a:off x="1955460" y="2118682"/>
              <a:ext cx="4961652" cy="2201318"/>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直接箭头连接符 55"/>
            <p:cNvCxnSpPr>
              <a:stCxn id="49" idx="1"/>
              <a:endCxn id="79" idx="0"/>
            </p:cNvCxnSpPr>
            <p:nvPr/>
          </p:nvCxnSpPr>
          <p:spPr bwMode="auto">
            <a:xfrm flipH="1">
              <a:off x="3972364" y="2118682"/>
              <a:ext cx="2944748" cy="2201318"/>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直接箭头连接符 56"/>
            <p:cNvCxnSpPr>
              <a:stCxn id="49" idx="1"/>
              <a:endCxn id="80" idx="0"/>
            </p:cNvCxnSpPr>
            <p:nvPr/>
          </p:nvCxnSpPr>
          <p:spPr bwMode="auto">
            <a:xfrm flipH="1">
              <a:off x="5988068" y="2118682"/>
              <a:ext cx="929044" cy="2201318"/>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90" name="矩形 89"/>
          <p:cNvSpPr/>
          <p:nvPr/>
        </p:nvSpPr>
        <p:spPr bwMode="auto">
          <a:xfrm>
            <a:off x="6889686" y="3854389"/>
            <a:ext cx="3916116" cy="268357"/>
          </a:xfrm>
          <a:prstGeom prst="rect">
            <a:avLst/>
          </a:prstGeom>
          <a:solidFill>
            <a:srgbClr val="CCECFF"/>
          </a:solidFill>
          <a:ln w="9525">
            <a:solidFill>
              <a:srgbClr val="000000"/>
            </a:solidFill>
          </a:ln>
          <a:effectLst/>
          <a:extLst/>
        </p:spPr>
        <p:txBody>
          <a:bodyPr vert="horz" wrap="square" lIns="91440" tIns="45720" rIns="91440" bIns="45720" numCol="1" rtlCol="0" anchor="ctr" anchorCtr="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
                <a:srgbClr val="CC9900"/>
              </a:buClr>
              <a:buSzTx/>
              <a:buFontTx/>
              <a:buNone/>
              <a:tabLst/>
              <a:defRPr/>
            </a:pPr>
            <a:r>
              <a:rPr lang="en-US" sz="1400" dirty="0" smtClean="0">
                <a:solidFill>
                  <a:srgbClr val="000000"/>
                </a:solidFill>
                <a:latin typeface="Huawei Sans" panose="020C0503030203020204" pitchFamily="34" charset="0"/>
              </a:rPr>
              <a:t>Fingerprint table</a:t>
            </a:r>
            <a:endParaRPr kumimoji="0" lang="en-US" altLang="zh-CN" sz="1400" b="0" i="0" u="none" strike="noStrike" kern="0" cap="none" spc="0" normalizeH="0" baseline="0" noProof="0" dirty="0" smtClean="0">
              <a:ln>
                <a:noFill/>
              </a:ln>
              <a:solidFill>
                <a:srgbClr val="000000"/>
              </a:solidFill>
              <a:effectLst/>
              <a:uLnTx/>
              <a:uFillTx/>
              <a:latin typeface="Huawei Sans" panose="020C0503030203020204" pitchFamily="34" charset="0"/>
              <a:ea typeface="方正兰亭黑简体" panose="02000000000000000000" pitchFamily="2" charset="-122"/>
              <a:cs typeface="Arial"/>
              <a:sym typeface="Huawei Sans" panose="020C0503030203020204" pitchFamily="34" charset="0"/>
            </a:endParaRPr>
          </a:p>
        </p:txBody>
      </p:sp>
    </p:spTree>
    <p:extLst>
      <p:ext uri="{BB962C8B-B14F-4D97-AF65-F5344CB8AC3E}">
        <p14:creationId xmlns:p14="http://schemas.microsoft.com/office/powerpoint/2010/main" val="14217769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en-US" dirty="0" smtClean="0"/>
              <a:t>Application Scenarios of SmartDedupe</a:t>
            </a:r>
            <a:endParaRPr lang="en-US" altLang="zh-CN" dirty="0">
              <a:sym typeface="Huawei Sans" panose="020C0503030203020204" pitchFamily="34" charset="0"/>
            </a:endParaRPr>
          </a:p>
        </p:txBody>
      </p:sp>
      <p:sp>
        <p:nvSpPr>
          <p:cNvPr id="2" name="文本占位符 1"/>
          <p:cNvSpPr>
            <a:spLocks noGrp="1"/>
          </p:cNvSpPr>
          <p:nvPr>
            <p:ph type="body" sz="quarter" idx="10"/>
          </p:nvPr>
        </p:nvSpPr>
        <p:spPr>
          <a:xfrm>
            <a:off x="731838" y="1052514"/>
            <a:ext cx="10728326" cy="4875042"/>
          </a:xfrm>
        </p:spPr>
        <p:txBody>
          <a:bodyPr/>
          <a:lstStyle/>
          <a:p>
            <a:r>
              <a:rPr lang="en-US" dirty="0" smtClean="0"/>
              <a:t>Virtual Desktop Infrastructure (VDI) is a common application for deduplication.</a:t>
            </a:r>
            <a:endParaRPr lang="en-US" altLang="zh-CN" dirty="0" smtClean="0"/>
          </a:p>
          <a:p>
            <a:r>
              <a:rPr lang="en-US" dirty="0" smtClean="0"/>
              <a:t>In VDI applications, users create multiple virtual images on a physical storage device. These images have a large amount of duplicate data. As the amount of duplicate data increases, the storage system struggles to keep up with service requirements. SmartDedupe can delete duplicate data between images, freeing up storage resources to store more actual service data.</a:t>
            </a:r>
            <a:endParaRPr lang="en-US" dirty="0"/>
          </a:p>
        </p:txBody>
      </p:sp>
    </p:spTree>
    <p:extLst>
      <p:ext uri="{BB962C8B-B14F-4D97-AF65-F5344CB8AC3E}">
        <p14:creationId xmlns:p14="http://schemas.microsoft.com/office/powerpoint/2010/main" val="21115119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title"/>
          </p:nvPr>
        </p:nvSpPr>
        <p:spPr/>
        <p:txBody>
          <a:bodyPr wrap="square">
            <a:noAutofit/>
          </a:bodyPr>
          <a:lstStyle/>
          <a:p>
            <a:r>
              <a:rPr lang="en-US" dirty="0" smtClean="0">
                <a:latin typeface="Huawei Sans" panose="020C0503030203020204" pitchFamily="34" charset="0"/>
              </a:rPr>
              <a:t>Configuration Process</a:t>
            </a:r>
            <a:endParaRPr lang="en-US" altLang="zh-CN" dirty="0">
              <a:latin typeface="Huawei Sans" panose="020C0503030203020204" pitchFamily="34" charset="0"/>
            </a:endParaRPr>
          </a:p>
        </p:txBody>
      </p:sp>
      <p:sp>
        <p:nvSpPr>
          <p:cNvPr id="12" name="流程图: 终止 11"/>
          <p:cNvSpPr/>
          <p:nvPr/>
        </p:nvSpPr>
        <p:spPr>
          <a:xfrm>
            <a:off x="5065574" y="1802256"/>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Start</a:t>
            </a:r>
            <a:endParaRPr lang="en-US" altLang="zh-CN" dirty="0">
              <a:solidFill>
                <a:schemeClr val="tx1"/>
              </a:solidFill>
              <a:latin typeface="Huawei Sans" panose="020C0503030203020204" pitchFamily="34" charset="0"/>
            </a:endParaRPr>
          </a:p>
        </p:txBody>
      </p:sp>
      <p:sp>
        <p:nvSpPr>
          <p:cNvPr id="13" name="流程图: 可选过程 12"/>
          <p:cNvSpPr/>
          <p:nvPr/>
        </p:nvSpPr>
        <p:spPr>
          <a:xfrm>
            <a:off x="4353730" y="2851699"/>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Check the license.</a:t>
            </a:r>
            <a:endParaRPr lang="en-US" altLang="zh-CN" dirty="0">
              <a:solidFill>
                <a:schemeClr val="tx1"/>
              </a:solidFill>
              <a:latin typeface="Huawei Sans" panose="020C0503030203020204" pitchFamily="34" charset="0"/>
            </a:endParaRPr>
          </a:p>
        </p:txBody>
      </p:sp>
      <p:sp>
        <p:nvSpPr>
          <p:cNvPr id="15" name="流程图: 可选过程 14"/>
          <p:cNvSpPr/>
          <p:nvPr/>
        </p:nvSpPr>
        <p:spPr>
          <a:xfrm>
            <a:off x="4353731" y="3999674"/>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Enable SmartDedupe.</a:t>
            </a:r>
            <a:endParaRPr lang="en-US" altLang="zh-CN" dirty="0">
              <a:solidFill>
                <a:schemeClr val="tx1"/>
              </a:solidFill>
              <a:latin typeface="Huawei Sans" panose="020C0503030203020204" pitchFamily="34" charset="0"/>
            </a:endParaRPr>
          </a:p>
        </p:txBody>
      </p:sp>
      <p:sp>
        <p:nvSpPr>
          <p:cNvPr id="19" name="流程图: 终止 18"/>
          <p:cNvSpPr/>
          <p:nvPr/>
        </p:nvSpPr>
        <p:spPr>
          <a:xfrm>
            <a:off x="5065572" y="5155528"/>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End</a:t>
            </a:r>
            <a:endParaRPr lang="en-US" dirty="0">
              <a:solidFill>
                <a:schemeClr val="tx1"/>
              </a:solidFill>
              <a:latin typeface="Huawei Sans" panose="020C0503030203020204" pitchFamily="34" charset="0"/>
            </a:endParaRPr>
          </a:p>
        </p:txBody>
      </p:sp>
      <p:cxnSp>
        <p:nvCxnSpPr>
          <p:cNvPr id="21" name="直接箭头连接符 20"/>
          <p:cNvCxnSpPr>
            <a:stCxn id="12" idx="2"/>
            <a:endCxn id="13" idx="0"/>
          </p:cNvCxnSpPr>
          <p:nvPr/>
        </p:nvCxnSpPr>
        <p:spPr>
          <a:xfrm>
            <a:off x="6101508" y="2344170"/>
            <a:ext cx="0" cy="507529"/>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15" idx="2"/>
            <a:endCxn id="19" idx="0"/>
          </p:cNvCxnSpPr>
          <p:nvPr/>
        </p:nvCxnSpPr>
        <p:spPr>
          <a:xfrm flipH="1">
            <a:off x="6101506" y="4583693"/>
            <a:ext cx="3" cy="571835"/>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13" idx="2"/>
            <a:endCxn id="15" idx="0"/>
          </p:cNvCxnSpPr>
          <p:nvPr/>
        </p:nvCxnSpPr>
        <p:spPr>
          <a:xfrm>
            <a:off x="6101508" y="3435718"/>
            <a:ext cx="1" cy="563956"/>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bwMode="auto">
          <a:xfrm>
            <a:off x="4427903" y="2590006"/>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cxnSp>
        <p:nvCxnSpPr>
          <p:cNvPr id="16" name="直接连接符 15"/>
          <p:cNvCxnSpPr/>
          <p:nvPr/>
        </p:nvCxnSpPr>
        <p:spPr bwMode="auto">
          <a:xfrm>
            <a:off x="4427903" y="3733052"/>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cxnSp>
        <p:nvCxnSpPr>
          <p:cNvPr id="17" name="直接连接符 16"/>
          <p:cNvCxnSpPr/>
          <p:nvPr/>
        </p:nvCxnSpPr>
        <p:spPr bwMode="auto">
          <a:xfrm>
            <a:off x="4448902" y="4867807"/>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sp>
        <p:nvSpPr>
          <p:cNvPr id="20" name="文本框 19"/>
          <p:cNvSpPr txBox="1"/>
          <p:nvPr/>
        </p:nvSpPr>
        <p:spPr bwMode="auto">
          <a:xfrm>
            <a:off x="1905000" y="2519887"/>
            <a:ext cx="2469669" cy="1196655"/>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noAutofit/>
          </a:bodyPr>
          <a:lstStyle/>
          <a:p>
            <a:pPr marL="228600" indent="-228600" fontAlgn="ctr"/>
            <a:r>
              <a:rPr lang="en-US" sz="1600" dirty="0" smtClean="0">
                <a:latin typeface="Huawei Sans" panose="020C0503030203020204" pitchFamily="34" charset="0"/>
              </a:rPr>
              <a:t>1. Check the availability of SmartDedupe.</a:t>
            </a:r>
            <a:endParaRPr lang="en-US" sz="1600" dirty="0">
              <a:latin typeface="Huawei Sans" panose="020C0503030203020204" pitchFamily="34" charset="0"/>
            </a:endParaRPr>
          </a:p>
        </p:txBody>
      </p:sp>
      <p:sp>
        <p:nvSpPr>
          <p:cNvPr id="22" name="文本框 21"/>
          <p:cNvSpPr txBox="1"/>
          <p:nvPr/>
        </p:nvSpPr>
        <p:spPr bwMode="auto">
          <a:xfrm>
            <a:off x="1889999" y="3763799"/>
            <a:ext cx="2530143" cy="1196655"/>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noAutofit/>
          </a:bodyPr>
          <a:lstStyle/>
          <a:p>
            <a:pPr marL="228600" indent="-228600" fontAlgn="ctr"/>
            <a:r>
              <a:rPr lang="en-US" sz="1600" dirty="0" smtClean="0">
                <a:latin typeface="Huawei Sans" panose="020C0503030203020204" pitchFamily="34" charset="0"/>
              </a:rPr>
              <a:t>2. Enable SmartDe</a:t>
            </a:r>
            <a:r>
              <a:rPr lang="en-US" altLang="zh-CN" sz="1600" dirty="0" smtClean="0">
                <a:latin typeface="Huawei Sans" panose="020C0503030203020204" pitchFamily="34" charset="0"/>
              </a:rPr>
              <a:t>dup</a:t>
            </a:r>
            <a:r>
              <a:rPr lang="en-US" sz="1600" dirty="0" smtClean="0">
                <a:latin typeface="Huawei Sans" panose="020C0503030203020204" pitchFamily="34" charset="0"/>
              </a:rPr>
              <a:t>e for LUNs.</a:t>
            </a:r>
            <a:endParaRPr lang="en-US" sz="1600" dirty="0">
              <a:latin typeface="Huawei Sans" panose="020C0503030203020204" pitchFamily="34" charset="0"/>
            </a:endParaRPr>
          </a:p>
        </p:txBody>
      </p:sp>
    </p:spTree>
    <p:extLst>
      <p:ext uri="{BB962C8B-B14F-4D97-AF65-F5344CB8AC3E}">
        <p14:creationId xmlns:p14="http://schemas.microsoft.com/office/powerpoint/2010/main" val="16412022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占位符 8"/>
          <p:cNvSpPr>
            <a:spLocks noGrp="1"/>
          </p:cNvSpPr>
          <p:nvPr>
            <p:ph type="body" sz="quarter" idx="10"/>
          </p:nvPr>
        </p:nvSpPr>
        <p:spPr/>
        <p:txBody>
          <a:bodyPr/>
          <a:lstStyle/>
          <a:p>
            <a:r>
              <a:rPr lang="en-US" sz="2000" dirty="0" smtClean="0"/>
              <a:t>On completion of this course, you will be able to understand the service features, implementation principles, and application scenarios of the following features:</a:t>
            </a:r>
          </a:p>
          <a:p>
            <a:pPr lvl="1"/>
            <a:r>
              <a:rPr lang="en-US" sz="1800" dirty="0" smtClean="0"/>
              <a:t>SmartThin </a:t>
            </a:r>
          </a:p>
          <a:p>
            <a:pPr lvl="1"/>
            <a:r>
              <a:rPr lang="en-US" sz="1800" dirty="0" smtClean="0"/>
              <a:t>SmartTier </a:t>
            </a:r>
          </a:p>
          <a:p>
            <a:pPr lvl="1"/>
            <a:r>
              <a:rPr lang="en-US" sz="1800" dirty="0" smtClean="0"/>
              <a:t>SmartQoS </a:t>
            </a:r>
          </a:p>
          <a:p>
            <a:pPr lvl="1"/>
            <a:r>
              <a:rPr lang="en-US" sz="1800" dirty="0" smtClean="0"/>
              <a:t>SmartDedupe</a:t>
            </a:r>
          </a:p>
          <a:p>
            <a:pPr lvl="1"/>
            <a:r>
              <a:rPr lang="en-US" sz="1800" dirty="0" smtClean="0"/>
              <a:t>SmartCompression</a:t>
            </a:r>
          </a:p>
          <a:p>
            <a:pPr lvl="1"/>
            <a:r>
              <a:rPr lang="en-US" sz="1800" dirty="0" smtClean="0"/>
              <a:t>SmartMigration</a:t>
            </a:r>
            <a:endParaRPr lang="en-US" altLang="zh-CN" sz="1800" dirty="0"/>
          </a:p>
        </p:txBody>
      </p:sp>
    </p:spTree>
    <p:extLst>
      <p:ext uri="{BB962C8B-B14F-4D97-AF65-F5344CB8AC3E}">
        <p14:creationId xmlns:p14="http://schemas.microsoft.com/office/powerpoint/2010/main" val="15183319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en-US" dirty="0" smtClean="0">
                <a:solidFill>
                  <a:schemeClr val="bg1">
                    <a:lumMod val="50000"/>
                  </a:schemeClr>
                </a:solidFill>
                <a:latin typeface="Huawei Sans" panose="020C0503030203020204" pitchFamily="34" charset="0"/>
              </a:rPr>
              <a:t>SmartThin </a:t>
            </a:r>
            <a:endParaRPr lang="en-US" altLang="zh-CN" dirty="0" smtClean="0">
              <a:solidFill>
                <a:schemeClr val="bg1">
                  <a:lumMod val="50000"/>
                </a:schemeClr>
              </a:solidFill>
              <a:latin typeface="Huawei Sans" panose="020C0503030203020204" pitchFamily="34" charset="0"/>
            </a:endParaRPr>
          </a:p>
          <a:p>
            <a:r>
              <a:rPr lang="en-US" dirty="0" smtClean="0">
                <a:solidFill>
                  <a:schemeClr val="bg1">
                    <a:lumMod val="50000"/>
                  </a:schemeClr>
                </a:solidFill>
                <a:latin typeface="Huawei Sans" panose="020C0503030203020204" pitchFamily="34" charset="0"/>
              </a:rPr>
              <a:t>SmartTier </a:t>
            </a:r>
          </a:p>
          <a:p>
            <a:r>
              <a:rPr lang="en-US" dirty="0" smtClean="0">
                <a:solidFill>
                  <a:schemeClr val="bg1">
                    <a:lumMod val="50000"/>
                  </a:schemeClr>
                </a:solidFill>
                <a:latin typeface="Huawei Sans" panose="020C0503030203020204" pitchFamily="34" charset="0"/>
              </a:rPr>
              <a:t>SmartQoS </a:t>
            </a:r>
          </a:p>
          <a:p>
            <a:r>
              <a:rPr lang="en-US" dirty="0" smtClean="0">
                <a:solidFill>
                  <a:schemeClr val="bg1">
                    <a:lumMod val="50000"/>
                  </a:schemeClr>
                </a:solidFill>
                <a:latin typeface="Huawei Sans" panose="020C0503030203020204" pitchFamily="34" charset="0"/>
              </a:rPr>
              <a:t>SmartDedupe </a:t>
            </a:r>
          </a:p>
          <a:p>
            <a:r>
              <a:rPr lang="en-US" b="1" dirty="0" smtClean="0">
                <a:latin typeface="Huawei Sans" panose="020C0503030203020204" pitchFamily="34" charset="0"/>
              </a:rPr>
              <a:t>SmartCompression </a:t>
            </a:r>
          </a:p>
          <a:p>
            <a:r>
              <a:rPr lang="en-US" dirty="0" smtClean="0">
                <a:solidFill>
                  <a:schemeClr val="bg1">
                    <a:lumMod val="50000"/>
                  </a:schemeClr>
                </a:solidFill>
                <a:latin typeface="Huawei Sans" panose="020C0503030203020204" pitchFamily="34" charset="0"/>
              </a:rPr>
              <a:t>SmartMigration </a:t>
            </a:r>
            <a:endParaRPr lang="en-US" altLang="zh-CN" dirty="0" smtClean="0">
              <a:solidFill>
                <a:schemeClr val="bg1">
                  <a:lumMod val="50000"/>
                </a:schemeClr>
              </a:solidFill>
              <a:latin typeface="Huawei Sans" panose="020C0503030203020204" pitchFamily="34" charset="0"/>
            </a:endParaRPr>
          </a:p>
        </p:txBody>
      </p:sp>
    </p:spTree>
    <p:extLst>
      <p:ext uri="{BB962C8B-B14F-4D97-AF65-F5344CB8AC3E}">
        <p14:creationId xmlns:p14="http://schemas.microsoft.com/office/powerpoint/2010/main" val="11861940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标题 15"/>
          <p:cNvSpPr>
            <a:spLocks noGrp="1"/>
          </p:cNvSpPr>
          <p:nvPr>
            <p:ph type="title"/>
          </p:nvPr>
        </p:nvSpPr>
        <p:spPr/>
        <p:txBody>
          <a:bodyPr/>
          <a:lstStyle/>
          <a:p>
            <a:r>
              <a:rPr lang="en-US" smtClean="0"/>
              <a:t>Overview</a:t>
            </a:r>
            <a:endParaRPr lang="en-US" altLang="zh-CN" dirty="0">
              <a:sym typeface="Huawei Sans" panose="020C0503030203020204" pitchFamily="34" charset="0"/>
            </a:endParaRPr>
          </a:p>
        </p:txBody>
      </p:sp>
      <p:sp>
        <p:nvSpPr>
          <p:cNvPr id="17" name="文本占位符 16"/>
          <p:cNvSpPr>
            <a:spLocks noGrp="1"/>
          </p:cNvSpPr>
          <p:nvPr>
            <p:ph type="body" sz="quarter" idx="10"/>
          </p:nvPr>
        </p:nvSpPr>
        <p:spPr/>
        <p:txBody>
          <a:bodyPr/>
          <a:lstStyle/>
          <a:p>
            <a:r>
              <a:rPr lang="en-US" dirty="0" smtClean="0"/>
              <a:t>SmartCompression reorganizes data to save space and improves the data transfer, processing, and storage efficiency without losing any data. The system supports inline compression, that is, only newly written data is compressed.</a:t>
            </a:r>
            <a:endParaRPr lang="en-US" altLang="zh-CN" dirty="0" smtClean="0"/>
          </a:p>
          <a:p>
            <a:r>
              <a:rPr lang="en-US" dirty="0" smtClean="0"/>
              <a:t>The storage systems of the </a:t>
            </a:r>
            <a:r>
              <a:rPr lang="en-US" altLang="zh-CN" dirty="0" smtClean="0"/>
              <a:t>Huawei OceanStor </a:t>
            </a:r>
            <a:r>
              <a:rPr lang="en-US" dirty="0" smtClean="0"/>
              <a:t>Dorado V6 storage systems support inline compression and post-compression. Both are types of lossless compression.</a:t>
            </a:r>
            <a:endParaRPr lang="en-US" altLang="zh-CN" dirty="0" smtClean="0">
              <a:sym typeface="Huawei Sans" panose="020C0503030203020204" pitchFamily="34" charset="0"/>
            </a:endParaRPr>
          </a:p>
          <a:p>
            <a:pPr lvl="1"/>
            <a:r>
              <a:rPr lang="en-US" dirty="0" smtClean="0"/>
              <a:t>Inline compression: Data is compressed before being written to disks.</a:t>
            </a:r>
            <a:endParaRPr lang="en-US" altLang="zh-CN" dirty="0" smtClean="0">
              <a:sym typeface="Huawei Sans" panose="020C0503030203020204" pitchFamily="34" charset="0"/>
            </a:endParaRPr>
          </a:p>
          <a:p>
            <a:pPr lvl="1"/>
            <a:r>
              <a:rPr lang="en-US" dirty="0" smtClean="0"/>
              <a:t>Post-compression: Data is written to disks in advance and then read and compressed when the system is idle.</a:t>
            </a:r>
            <a:endParaRPr lang="en-US" altLang="zh-CN" dirty="0">
              <a:sym typeface="Huawei Sans" panose="020C0503030203020204" pitchFamily="34" charset="0"/>
            </a:endParaRPr>
          </a:p>
        </p:txBody>
      </p:sp>
    </p:spTree>
    <p:extLst>
      <p:ext uri="{BB962C8B-B14F-4D97-AF65-F5344CB8AC3E}">
        <p14:creationId xmlns:p14="http://schemas.microsoft.com/office/powerpoint/2010/main" val="22608360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How SmartCompression Works</a:t>
            </a:r>
            <a:endParaRPr lang="en-US" altLang="zh-CN" dirty="0">
              <a:latin typeface="Huawei Sans" panose="020C0503030203020204" pitchFamily="34" charset="0"/>
              <a:sym typeface="Huawei Sans" panose="020C0503030203020204" pitchFamily="34" charset="0"/>
            </a:endParaRPr>
          </a:p>
        </p:txBody>
      </p:sp>
      <p:sp>
        <p:nvSpPr>
          <p:cNvPr id="58" name="文本框 57"/>
          <p:cNvSpPr txBox="1"/>
          <p:nvPr/>
        </p:nvSpPr>
        <p:spPr>
          <a:xfrm>
            <a:off x="3326990" y="2739669"/>
            <a:ext cx="5904656" cy="461665"/>
          </a:xfrm>
          <a:prstGeom prst="rect">
            <a:avLst/>
          </a:prstGeom>
          <a:noFill/>
        </p:spPr>
        <p:txBody>
          <a:bodyPr wrap="square" rtlCol="0">
            <a:noAutofit/>
          </a:bodyPr>
          <a:lstStyle/>
          <a:p>
            <a:pPr fontAlgn="ctr"/>
            <a:r>
              <a:rPr lang="en-US" sz="2400" b="1" dirty="0" smtClean="0">
                <a:latin typeface="Huawei Sans" panose="020C0503030203020204" pitchFamily="34" charset="0"/>
                <a:ea typeface="方正兰亭黑简体" panose="02000000000000000000" pitchFamily="2" charset="-122"/>
                <a:sym typeface="Huawei Sans" panose="020C0503030203020204" pitchFamily="34" charset="0"/>
              </a:rPr>
              <a:t>... ... abcdefg     abc       hj       abchj</a:t>
            </a:r>
            <a:endParaRPr lang="en-US" altLang="zh-CN" sz="2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59" name="矩形 58"/>
          <p:cNvSpPr/>
          <p:nvPr/>
        </p:nvSpPr>
        <p:spPr bwMode="auto">
          <a:xfrm>
            <a:off x="4043772" y="2420896"/>
            <a:ext cx="1296144" cy="1008112"/>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buFont typeface="Wingdings" pitchFamily="2" charset="2"/>
              <a:buChar char="n"/>
            </a:pPr>
            <a:endParaRPr lang="en-US" altLang="zh-CN" sz="11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60" name="直接连接符 59"/>
          <p:cNvCxnSpPr/>
          <p:nvPr/>
        </p:nvCxnSpPr>
        <p:spPr bwMode="auto">
          <a:xfrm>
            <a:off x="1775520" y="3677203"/>
            <a:ext cx="8341874" cy="0"/>
          </a:xfrm>
          <a:prstGeom prst="line">
            <a:avLst/>
          </a:prstGeom>
          <a:ln w="2857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61" name="文本框 60"/>
          <p:cNvSpPr txBox="1"/>
          <p:nvPr/>
        </p:nvSpPr>
        <p:spPr>
          <a:xfrm>
            <a:off x="1471273" y="2699551"/>
            <a:ext cx="2140969" cy="369332"/>
          </a:xfrm>
          <a:prstGeom prst="rect">
            <a:avLst/>
          </a:prstGeom>
          <a:noFill/>
        </p:spPr>
        <p:txBody>
          <a:bodyPr wrap="square" rtlCol="0">
            <a:noAutofit/>
          </a:bodyPr>
          <a:lstStyle/>
          <a:p>
            <a:pPr algn="ctr" fontAlgn="ctr"/>
            <a:r>
              <a:rPr lang="en-US" sz="1800" dirty="0" smtClean="0">
                <a:latin typeface="Huawei Sans" panose="020C0503030203020204" pitchFamily="34" charset="0"/>
                <a:ea typeface="方正兰亭黑简体" panose="02000000000000000000" pitchFamily="2" charset="-122"/>
                <a:sym typeface="Huawei Sans" panose="020C0503030203020204" pitchFamily="34" charset="0"/>
              </a:rPr>
              <a:t>Data to be compressed</a:t>
            </a:r>
            <a:endParaRPr lang="en-US" sz="1800"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62" name="文本框 61"/>
          <p:cNvSpPr txBox="1"/>
          <p:nvPr/>
        </p:nvSpPr>
        <p:spPr>
          <a:xfrm>
            <a:off x="1677661" y="4188926"/>
            <a:ext cx="1728191" cy="369332"/>
          </a:xfrm>
          <a:prstGeom prst="rect">
            <a:avLst/>
          </a:prstGeom>
          <a:noFill/>
        </p:spPr>
        <p:txBody>
          <a:bodyPr wrap="square" rtlCol="0">
            <a:noAutofit/>
          </a:bodyPr>
          <a:lstStyle/>
          <a:p>
            <a:pPr algn="ctr" fontAlgn="ctr"/>
            <a:r>
              <a:rPr lang="en-US" sz="1800" dirty="0" smtClean="0">
                <a:latin typeface="Huawei Sans" panose="020C0503030203020204" pitchFamily="34" charset="0"/>
                <a:ea typeface="方正兰亭黑简体" panose="02000000000000000000" pitchFamily="2" charset="-122"/>
                <a:sym typeface="Huawei Sans" panose="020C0503030203020204" pitchFamily="34" charset="0"/>
              </a:rPr>
              <a:t>After compression</a:t>
            </a:r>
            <a:endParaRPr lang="en-US" sz="18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63" name="直接箭头连接符 62"/>
          <p:cNvCxnSpPr>
            <a:stCxn id="64" idx="2"/>
            <a:endCxn id="59" idx="0"/>
          </p:cNvCxnSpPr>
          <p:nvPr/>
        </p:nvCxnSpPr>
        <p:spPr bwMode="auto">
          <a:xfrm flipH="1">
            <a:off x="4691844" y="1689570"/>
            <a:ext cx="1421211" cy="731326"/>
          </a:xfrm>
          <a:prstGeom prst="straightConnector1">
            <a:avLst/>
          </a:prstGeom>
          <a:ln>
            <a:tailEnd type="triangle"/>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64" name="文本框 63"/>
          <p:cNvSpPr txBox="1"/>
          <p:nvPr/>
        </p:nvSpPr>
        <p:spPr>
          <a:xfrm>
            <a:off x="4807115" y="1376772"/>
            <a:ext cx="2611880" cy="312798"/>
          </a:xfrm>
          <a:prstGeom prst="rect">
            <a:avLst/>
          </a:prstGeom>
          <a:noFill/>
        </p:spPr>
        <p:txBody>
          <a:bodyPr wrap="square" rtlCol="0">
            <a:noAutofit/>
          </a:bodyPr>
          <a:lstStyle/>
          <a:p>
            <a:pPr fontAlgn="ctr"/>
            <a:r>
              <a:rPr lang="en-US" sz="1600" dirty="0" smtClean="0">
                <a:latin typeface="Huawei Sans" panose="020C0503030203020204" pitchFamily="34" charset="0"/>
                <a:ea typeface="方正兰亭黑简体" panose="02000000000000000000" pitchFamily="2" charset="-122"/>
                <a:sym typeface="Huawei Sans" panose="020C0503030203020204" pitchFamily="34" charset="0"/>
              </a:rPr>
              <a:t>Compression window</a:t>
            </a:r>
            <a:endParaRPr lang="en-US" sz="16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65" name="直接箭头连接符 64"/>
          <p:cNvCxnSpPr/>
          <p:nvPr/>
        </p:nvCxnSpPr>
        <p:spPr bwMode="auto">
          <a:xfrm>
            <a:off x="6080251" y="3041410"/>
            <a:ext cx="1" cy="1080120"/>
          </a:xfrm>
          <a:prstGeom prst="straightConnector1">
            <a:avLst/>
          </a:prstGeom>
          <a:ln w="9525" cap="flat" cmpd="sng" algn="ctr">
            <a:solidFill>
              <a:srgbClr val="FF0000"/>
            </a:solidFill>
            <a:prstDash val="solid"/>
            <a:round/>
            <a:headEnd type="none" w="med" len="med"/>
            <a:tailEnd type="triangl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66" name="文本框 65"/>
          <p:cNvSpPr txBox="1"/>
          <p:nvPr/>
        </p:nvSpPr>
        <p:spPr>
          <a:xfrm>
            <a:off x="5663952" y="4054378"/>
            <a:ext cx="1008000" cy="461665"/>
          </a:xfrm>
          <a:prstGeom prst="rect">
            <a:avLst/>
          </a:prstGeom>
          <a:noFill/>
        </p:spPr>
        <p:txBody>
          <a:bodyPr wrap="square" rtlCol="0">
            <a:noAutofit/>
          </a:bodyPr>
          <a:lstStyle/>
          <a:p>
            <a:pPr fontAlgn="ctr"/>
            <a:r>
              <a:rPr lang="en-US" sz="2400" b="1" dirty="0" smtClean="0">
                <a:latin typeface="Huawei Sans" panose="020C0503030203020204" pitchFamily="34" charset="0"/>
                <a:ea typeface="方正兰亭黑简体" panose="02000000000000000000" pitchFamily="2" charset="-122"/>
                <a:sym typeface="Huawei Sans" panose="020C0503030203020204" pitchFamily="34" charset="0"/>
              </a:rPr>
              <a:t>(0,3)</a:t>
            </a:r>
            <a:endParaRPr lang="en-US" altLang="zh-CN" sz="2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67" name="下弧形箭头 66"/>
          <p:cNvSpPr/>
          <p:nvPr/>
        </p:nvSpPr>
        <p:spPr bwMode="auto">
          <a:xfrm rot="9410129" flipV="1">
            <a:off x="4958612" y="3269408"/>
            <a:ext cx="1104390" cy="488293"/>
          </a:xfrm>
          <a:prstGeom prst="curvedUpArrow">
            <a:avLst>
              <a:gd name="adj1" fmla="val 25000"/>
              <a:gd name="adj2" fmla="val 52199"/>
              <a:gd name="adj3" fmla="val 25000"/>
            </a:avLst>
          </a:prstGeom>
          <a:noFill/>
          <a:ln>
            <a:solidFill>
              <a:srgbClr val="FF0000"/>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pPr>
            <a:endParaRPr lang="en-US" altLang="zh-CN" sz="1400"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68" name="文本框 67"/>
          <p:cNvSpPr txBox="1"/>
          <p:nvPr/>
        </p:nvSpPr>
        <p:spPr>
          <a:xfrm>
            <a:off x="4158277" y="3757897"/>
            <a:ext cx="1658604" cy="1169551"/>
          </a:xfrm>
          <a:prstGeom prst="rect">
            <a:avLst/>
          </a:prstGeom>
          <a:noFill/>
        </p:spPr>
        <p:txBody>
          <a:bodyPr wrap="square" rtlCol="0">
            <a:noAutofit/>
          </a:bodyPr>
          <a:lstStyle/>
          <a:p>
            <a:pPr fontAlgn="ctr"/>
            <a:r>
              <a:rPr lang="en-US" sz="1400" dirty="0" smtClean="0">
                <a:latin typeface="Huawei Sans" panose="020C0503030203020204" pitchFamily="34" charset="0"/>
                <a:ea typeface="方正兰亭黑简体" panose="02000000000000000000" pitchFamily="2" charset="-122"/>
                <a:sym typeface="Huawei Sans" panose="020C0503030203020204" pitchFamily="34" charset="0"/>
              </a:rPr>
              <a:t>Searches for the longest identical character string, starting from the first character.</a:t>
            </a:r>
            <a:endParaRPr lang="en-US" sz="14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69" name="直接箭头连接符 68"/>
          <p:cNvCxnSpPr/>
          <p:nvPr/>
        </p:nvCxnSpPr>
        <p:spPr bwMode="auto">
          <a:xfrm flipH="1">
            <a:off x="5430181" y="4469291"/>
            <a:ext cx="506055" cy="648072"/>
          </a:xfrm>
          <a:prstGeom prst="straightConnector1">
            <a:avLst/>
          </a:prstGeom>
          <a:ln w="9525" cap="flat" cmpd="sng" algn="ctr">
            <a:solidFill>
              <a:srgbClr val="FF0000"/>
            </a:solidFill>
            <a:prstDash val="solid"/>
            <a:round/>
            <a:headEnd type="none" w="med" len="med"/>
            <a:tailEnd type="triangl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cxnSp>
        <p:nvCxnSpPr>
          <p:cNvPr id="70" name="直接箭头连接符 69"/>
          <p:cNvCxnSpPr/>
          <p:nvPr/>
        </p:nvCxnSpPr>
        <p:spPr bwMode="auto">
          <a:xfrm>
            <a:off x="6202227" y="4466483"/>
            <a:ext cx="166057" cy="650881"/>
          </a:xfrm>
          <a:prstGeom prst="straightConnector1">
            <a:avLst/>
          </a:prstGeom>
          <a:ln w="9525" cap="flat" cmpd="sng" algn="ctr">
            <a:solidFill>
              <a:srgbClr val="FF0000"/>
            </a:solidFill>
            <a:prstDash val="solid"/>
            <a:round/>
            <a:headEnd type="none" w="med" len="med"/>
            <a:tailEnd type="triangl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71" name="文本框 70"/>
          <p:cNvSpPr txBox="1"/>
          <p:nvPr/>
        </p:nvSpPr>
        <p:spPr>
          <a:xfrm>
            <a:off x="4079776" y="5120912"/>
            <a:ext cx="1735536" cy="584775"/>
          </a:xfrm>
          <a:prstGeom prst="rect">
            <a:avLst/>
          </a:prstGeom>
          <a:noFill/>
        </p:spPr>
        <p:txBody>
          <a:bodyPr wrap="square" rtlCol="0">
            <a:noAutofit/>
          </a:bodyPr>
          <a:lstStyle>
            <a:defPPr>
              <a:defRPr lang="zh-CN"/>
            </a:defPPr>
            <a:lvl1pPr>
              <a:defRPr sz="1400"/>
            </a:lvl1pPr>
          </a:lstStyle>
          <a:p>
            <a:pPr algn="ctr" fontAlgn="ctr"/>
            <a:r>
              <a:rPr lang="en-US" sz="1600" dirty="0" smtClean="0">
                <a:latin typeface="Huawei Sans" panose="020C0503030203020204" pitchFamily="34" charset="0"/>
                <a:ea typeface="方正兰亭黑简体" panose="02000000000000000000" pitchFamily="2" charset="-122"/>
                <a:sym typeface="Huawei Sans" panose="020C0503030203020204" pitchFamily="34" charset="0"/>
              </a:rPr>
              <a:t>Offset in the window</a:t>
            </a:r>
            <a:endParaRPr lang="en-US" sz="1600"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72" name="文本框 71"/>
          <p:cNvSpPr txBox="1"/>
          <p:nvPr/>
        </p:nvSpPr>
        <p:spPr>
          <a:xfrm>
            <a:off x="5784713" y="5128130"/>
            <a:ext cx="1692188" cy="584775"/>
          </a:xfrm>
          <a:prstGeom prst="rect">
            <a:avLst/>
          </a:prstGeom>
          <a:noFill/>
        </p:spPr>
        <p:txBody>
          <a:bodyPr wrap="square" rtlCol="0">
            <a:noAutofit/>
          </a:bodyPr>
          <a:lstStyle>
            <a:defPPr>
              <a:defRPr lang="zh-CN"/>
            </a:defPPr>
            <a:lvl1pPr>
              <a:defRPr sz="1400"/>
            </a:lvl1pPr>
          </a:lstStyle>
          <a:p>
            <a:pPr algn="ctr" fontAlgn="ctr"/>
            <a:r>
              <a:rPr lang="en-US" sz="1600" dirty="0" smtClean="0">
                <a:latin typeface="Huawei Sans" panose="020C0503030203020204" pitchFamily="34" charset="0"/>
                <a:ea typeface="方正兰亭黑简体" panose="02000000000000000000" pitchFamily="2" charset="-122"/>
                <a:sym typeface="Huawei Sans" panose="020C0503030203020204" pitchFamily="34" charset="0"/>
              </a:rPr>
              <a:t>Longest matched string</a:t>
            </a:r>
            <a:endParaRPr lang="en-US" sz="1600"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73" name="矩形 72"/>
          <p:cNvSpPr/>
          <p:nvPr/>
        </p:nvSpPr>
        <p:spPr bwMode="auto">
          <a:xfrm>
            <a:off x="4583832" y="2414579"/>
            <a:ext cx="1675783" cy="1008112"/>
          </a:xfrm>
          <a:prstGeom prst="rect">
            <a:avLst/>
          </a:prstGeom>
          <a:noFill/>
          <a:ln w="28575">
            <a:solidFill>
              <a:srgbClr val="FF0000"/>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buFont typeface="Wingdings" pitchFamily="2" charset="2"/>
              <a:buChar char="n"/>
            </a:pPr>
            <a:endParaRPr lang="en-US" altLang="zh-CN" sz="11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74" name="直接箭头连接符 73"/>
          <p:cNvCxnSpPr>
            <a:stCxn id="64" idx="2"/>
          </p:cNvCxnSpPr>
          <p:nvPr/>
        </p:nvCxnSpPr>
        <p:spPr bwMode="auto">
          <a:xfrm flipH="1">
            <a:off x="5678063" y="1689570"/>
            <a:ext cx="434992" cy="704762"/>
          </a:xfrm>
          <a:prstGeom prst="straightConnector1">
            <a:avLst/>
          </a:prstGeom>
          <a:ln>
            <a:tailEnd type="triangle"/>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75" name="下弧形箭头 74"/>
          <p:cNvSpPr/>
          <p:nvPr/>
        </p:nvSpPr>
        <p:spPr bwMode="auto">
          <a:xfrm rot="9229609" flipV="1">
            <a:off x="6136889" y="3270651"/>
            <a:ext cx="1012691" cy="420809"/>
          </a:xfrm>
          <a:prstGeom prst="curvedUpArrow">
            <a:avLst>
              <a:gd name="adj1" fmla="val 25000"/>
              <a:gd name="adj2" fmla="val 52199"/>
              <a:gd name="adj3" fmla="val 25000"/>
            </a:avLst>
          </a:prstGeom>
          <a:noFill/>
          <a:ln>
            <a:solidFill>
              <a:srgbClr val="FF0000"/>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pPr>
            <a:endParaRPr lang="en-US" altLang="zh-CN" sz="11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76" name="直接箭头连接符 75"/>
          <p:cNvCxnSpPr/>
          <p:nvPr/>
        </p:nvCxnSpPr>
        <p:spPr bwMode="auto">
          <a:xfrm>
            <a:off x="7057781" y="3041410"/>
            <a:ext cx="1" cy="1080120"/>
          </a:xfrm>
          <a:prstGeom prst="straightConnector1">
            <a:avLst/>
          </a:prstGeom>
          <a:ln w="9525" cap="flat" cmpd="sng" algn="ctr">
            <a:solidFill>
              <a:srgbClr val="FF0000"/>
            </a:solidFill>
            <a:prstDash val="solid"/>
            <a:round/>
            <a:headEnd type="none" w="med" len="med"/>
            <a:tailEnd type="triangl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77" name="文本框 76"/>
          <p:cNvSpPr txBox="1"/>
          <p:nvPr/>
        </p:nvSpPr>
        <p:spPr>
          <a:xfrm>
            <a:off x="6852084" y="4054378"/>
            <a:ext cx="596544" cy="461665"/>
          </a:xfrm>
          <a:prstGeom prst="rect">
            <a:avLst/>
          </a:prstGeom>
          <a:noFill/>
        </p:spPr>
        <p:txBody>
          <a:bodyPr wrap="square" rtlCol="0">
            <a:noAutofit/>
          </a:bodyPr>
          <a:lstStyle/>
          <a:p>
            <a:pPr fontAlgn="ctr"/>
            <a:r>
              <a:rPr lang="en-US" sz="2400" b="1" dirty="0" smtClean="0">
                <a:latin typeface="Huawei Sans" panose="020C0503030203020204" pitchFamily="34" charset="0"/>
                <a:ea typeface="方正兰亭黑简体" panose="02000000000000000000" pitchFamily="2" charset="-122"/>
                <a:sym typeface="Huawei Sans" panose="020C0503030203020204" pitchFamily="34" charset="0"/>
              </a:rPr>
              <a:t>hj</a:t>
            </a:r>
            <a:endParaRPr lang="en-US" altLang="zh-CN" sz="2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78" name="文本框 77"/>
          <p:cNvSpPr txBox="1"/>
          <p:nvPr/>
        </p:nvSpPr>
        <p:spPr>
          <a:xfrm>
            <a:off x="2675620" y="2013280"/>
            <a:ext cx="3095345" cy="322406"/>
          </a:xfrm>
          <a:prstGeom prst="rect">
            <a:avLst/>
          </a:prstGeom>
          <a:noFill/>
        </p:spPr>
        <p:txBody>
          <a:bodyPr wrap="square" rtlCol="0">
            <a:noAutofit/>
          </a:bodyPr>
          <a:lstStyle/>
          <a:p>
            <a:pPr fontAlgn="ctr"/>
            <a:r>
              <a:rPr lang="en-US" sz="1600" dirty="0" smtClean="0">
                <a:latin typeface="Huawei Sans" panose="020C0503030203020204" pitchFamily="34" charset="0"/>
                <a:ea typeface="方正兰亭黑简体" panose="02000000000000000000" pitchFamily="2" charset="-122"/>
                <a:sym typeface="Huawei Sans" panose="020C0503030203020204" pitchFamily="34" charset="0"/>
              </a:rPr>
              <a:t>The window moves forward</a:t>
            </a:r>
            <a:endParaRPr lang="en-US" sz="1600"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79" name="矩形 78"/>
          <p:cNvSpPr/>
          <p:nvPr/>
        </p:nvSpPr>
        <p:spPr bwMode="auto">
          <a:xfrm>
            <a:off x="4943872" y="2414579"/>
            <a:ext cx="2475123" cy="1008112"/>
          </a:xfrm>
          <a:prstGeom prst="rect">
            <a:avLst/>
          </a:prstGeom>
          <a:noFill/>
          <a:ln w="28575">
            <a:solidFill>
              <a:srgbClr val="7030A0"/>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buFont typeface="Wingdings" pitchFamily="2" charset="2"/>
              <a:buChar char="n"/>
            </a:pPr>
            <a:endParaRPr lang="en-US" altLang="zh-CN" sz="1100"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80" name="文本框 79"/>
          <p:cNvSpPr txBox="1"/>
          <p:nvPr/>
        </p:nvSpPr>
        <p:spPr>
          <a:xfrm>
            <a:off x="6096000" y="2023104"/>
            <a:ext cx="3135646" cy="378446"/>
          </a:xfrm>
          <a:prstGeom prst="rect">
            <a:avLst/>
          </a:prstGeom>
          <a:noFill/>
        </p:spPr>
        <p:txBody>
          <a:bodyPr wrap="square" rtlCol="0">
            <a:noAutofit/>
          </a:bodyPr>
          <a:lstStyle/>
          <a:p>
            <a:pPr fontAlgn="ctr"/>
            <a:r>
              <a:rPr lang="en-US" sz="1600" dirty="0" smtClean="0">
                <a:latin typeface="Huawei Sans" panose="020C0503030203020204" pitchFamily="34" charset="0"/>
                <a:ea typeface="方正兰亭黑简体" panose="02000000000000000000" pitchFamily="2" charset="-122"/>
                <a:sym typeface="Huawei Sans" panose="020C0503030203020204" pitchFamily="34" charset="0"/>
              </a:rPr>
              <a:t>The window moves forward</a:t>
            </a:r>
            <a:endParaRPr lang="en-US" sz="16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81" name="直接箭头连接符 80"/>
          <p:cNvCxnSpPr>
            <a:stCxn id="64" idx="2"/>
            <a:endCxn id="79" idx="0"/>
          </p:cNvCxnSpPr>
          <p:nvPr/>
        </p:nvCxnSpPr>
        <p:spPr bwMode="auto">
          <a:xfrm>
            <a:off x="6113055" y="1689570"/>
            <a:ext cx="68379" cy="725009"/>
          </a:xfrm>
          <a:prstGeom prst="straightConnector1">
            <a:avLst/>
          </a:prstGeom>
          <a:ln>
            <a:tailEnd type="triangle"/>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82" name="下弧形箭头 81"/>
          <p:cNvSpPr/>
          <p:nvPr/>
        </p:nvSpPr>
        <p:spPr bwMode="auto">
          <a:xfrm rot="9229609" flipV="1">
            <a:off x="7181005" y="3261545"/>
            <a:ext cx="1012691" cy="420809"/>
          </a:xfrm>
          <a:prstGeom prst="curvedUpArrow">
            <a:avLst>
              <a:gd name="adj1" fmla="val 25000"/>
              <a:gd name="adj2" fmla="val 52199"/>
              <a:gd name="adj3" fmla="val 25000"/>
            </a:avLst>
          </a:prstGeom>
          <a:noFill/>
          <a:ln>
            <a:solidFill>
              <a:srgbClr val="FF0000"/>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pPr>
            <a:endParaRPr lang="en-US" altLang="zh-CN" sz="11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83" name="直接箭头连接符 82"/>
          <p:cNvCxnSpPr/>
          <p:nvPr/>
        </p:nvCxnSpPr>
        <p:spPr bwMode="auto">
          <a:xfrm>
            <a:off x="8352288" y="3041410"/>
            <a:ext cx="1" cy="1080120"/>
          </a:xfrm>
          <a:prstGeom prst="straightConnector1">
            <a:avLst/>
          </a:prstGeom>
          <a:ln w="9525" cap="flat" cmpd="sng" algn="ctr">
            <a:solidFill>
              <a:srgbClr val="FF0000"/>
            </a:solidFill>
            <a:prstDash val="solid"/>
            <a:round/>
            <a:headEnd type="none" w="med" len="med"/>
            <a:tailEnd type="triangl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84" name="文本框 83"/>
          <p:cNvSpPr txBox="1"/>
          <p:nvPr/>
        </p:nvSpPr>
        <p:spPr>
          <a:xfrm>
            <a:off x="7896312" y="4054378"/>
            <a:ext cx="1008000" cy="461665"/>
          </a:xfrm>
          <a:prstGeom prst="rect">
            <a:avLst/>
          </a:prstGeom>
          <a:noFill/>
        </p:spPr>
        <p:txBody>
          <a:bodyPr wrap="square" rtlCol="0">
            <a:noAutofit/>
          </a:bodyPr>
          <a:lstStyle/>
          <a:p>
            <a:pPr fontAlgn="ctr"/>
            <a:r>
              <a:rPr lang="en-US" sz="2400" b="1" dirty="0" smtClean="0">
                <a:latin typeface="Huawei Sans" panose="020C0503030203020204" pitchFamily="34" charset="0"/>
                <a:ea typeface="方正兰亭黑简体" panose="02000000000000000000" pitchFamily="2" charset="-122"/>
                <a:sym typeface="Huawei Sans" panose="020C0503030203020204" pitchFamily="34" charset="0"/>
              </a:rPr>
              <a:t>(2,5</a:t>
            </a:r>
            <a:r>
              <a:rPr lang="en-US" sz="2400" b="1" dirty="0">
                <a:latin typeface="Huawei Sans" panose="020C0503030203020204" pitchFamily="34" charset="0"/>
                <a:ea typeface="方正兰亭黑简体" panose="02000000000000000000" pitchFamily="2" charset="-122"/>
                <a:sym typeface="Huawei Sans" panose="020C0503030203020204" pitchFamily="34" charset="0"/>
              </a:rPr>
              <a:t>)</a:t>
            </a:r>
            <a:endParaRPr lang="en-US" altLang="zh-CN" sz="2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85" name="文本框 84"/>
          <p:cNvSpPr txBox="1"/>
          <p:nvPr/>
        </p:nvSpPr>
        <p:spPr bwMode="auto">
          <a:xfrm>
            <a:off x="9415737" y="5743360"/>
            <a:ext cx="2016224" cy="581102"/>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noAutofit/>
          </a:bodyPr>
          <a:lstStyle/>
          <a:p>
            <a:pPr algn="ctr" fontAlgn="ctr"/>
            <a:r>
              <a:rPr lang="en-US" sz="1600" dirty="0" smtClean="0">
                <a:latin typeface="Huawei Sans" panose="020C0503030203020204" pitchFamily="34" charset="0"/>
                <a:ea typeface="方正兰亭黑简体" panose="02000000000000000000" pitchFamily="2" charset="-122"/>
                <a:sym typeface="Huawei Sans" panose="020C0503030203020204" pitchFamily="34" charset="0"/>
              </a:rPr>
              <a:t>(LZ77 example)</a:t>
            </a:r>
            <a:endParaRPr lang="en-US" sz="1600" b="1" dirty="0" smtClean="0">
              <a:latin typeface="Huawei Sans" panose="020C0503030203020204" pitchFamily="34" charset="0"/>
              <a:ea typeface="方正兰亭黑简体" panose="02000000000000000000" pitchFamily="2" charset="-122"/>
              <a:sym typeface="Huawei Sans" panose="020C0503030203020204" pitchFamily="34" charset="0"/>
            </a:endParaRPr>
          </a:p>
        </p:txBody>
      </p:sp>
    </p:spTree>
    <p:extLst>
      <p:ext uri="{BB962C8B-B14F-4D97-AF65-F5344CB8AC3E}">
        <p14:creationId xmlns:p14="http://schemas.microsoft.com/office/powerpoint/2010/main" val="24121402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99"/>
                                          </p:stCondLst>
                                        </p:cTn>
                                        <p:tgtEl>
                                          <p:spTgt spid="6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999"/>
                                          </p:stCondLst>
                                        </p:cTn>
                                        <p:tgtEl>
                                          <p:spTgt spid="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999"/>
                                          </p:stCondLst>
                                        </p:cTn>
                                        <p:tgtEl>
                                          <p:spTgt spid="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999"/>
                                          </p:stCondLst>
                                        </p:cTn>
                                        <p:tgtEl>
                                          <p:spTgt spid="6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999"/>
                                          </p:stCondLst>
                                        </p:cTn>
                                        <p:tgtEl>
                                          <p:spTgt spid="6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999"/>
                                          </p:stCondLst>
                                        </p:cTn>
                                        <p:tgtEl>
                                          <p:spTgt spid="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999"/>
                                          </p:stCondLst>
                                        </p:cTn>
                                        <p:tgtEl>
                                          <p:spTgt spid="6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999"/>
                                          </p:stCondLst>
                                        </p:cTn>
                                        <p:tgtEl>
                                          <p:spTgt spid="6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999"/>
                                          </p:stCondLst>
                                        </p:cTn>
                                        <p:tgtEl>
                                          <p:spTgt spid="7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999"/>
                                          </p:stCondLst>
                                        </p:cTn>
                                        <p:tgtEl>
                                          <p:spTgt spid="7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999"/>
                                          </p:stCondLst>
                                        </p:cTn>
                                        <p:tgtEl>
                                          <p:spTgt spid="7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nodeType="clickEffect">
                                  <p:stCondLst>
                                    <p:cond delay="0"/>
                                  </p:stCondLst>
                                  <p:childTnLst>
                                    <p:set>
                                      <p:cBhvr>
                                        <p:cTn id="34" dur="1" fill="hold">
                                          <p:stCondLst>
                                            <p:cond delay="999"/>
                                          </p:stCondLst>
                                        </p:cTn>
                                        <p:tgtEl>
                                          <p:spTgt spid="63"/>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999"/>
                                          </p:stCondLst>
                                        </p:cTn>
                                        <p:tgtEl>
                                          <p:spTgt spid="59"/>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999"/>
                                          </p:stCondLst>
                                        </p:cTn>
                                        <p:tgtEl>
                                          <p:spTgt spid="67"/>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999"/>
                                          </p:stCondLst>
                                        </p:cTn>
                                        <p:tgtEl>
                                          <p:spTgt spid="6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999"/>
                                          </p:stCondLst>
                                        </p:cTn>
                                        <p:tgtEl>
                                          <p:spTgt spid="7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999"/>
                                          </p:stCondLst>
                                        </p:cTn>
                                        <p:tgtEl>
                                          <p:spTgt spid="7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999"/>
                                          </p:stCondLst>
                                        </p:cTn>
                                        <p:tgtEl>
                                          <p:spTgt spid="7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999"/>
                                          </p:stCondLst>
                                        </p:cTn>
                                        <p:tgtEl>
                                          <p:spTgt spid="7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999"/>
                                          </p:stCondLst>
                                        </p:cTn>
                                        <p:tgtEl>
                                          <p:spTgt spid="7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999"/>
                                          </p:stCondLst>
                                        </p:cTn>
                                        <p:tgtEl>
                                          <p:spTgt spid="7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xit" presetSubtype="0" fill="hold" nodeType="clickEffect">
                                  <p:stCondLst>
                                    <p:cond delay="0"/>
                                  </p:stCondLst>
                                  <p:childTnLst>
                                    <p:set>
                                      <p:cBhvr>
                                        <p:cTn id="62" dur="1" fill="hold">
                                          <p:stCondLst>
                                            <p:cond delay="999"/>
                                          </p:stCondLst>
                                        </p:cTn>
                                        <p:tgtEl>
                                          <p:spTgt spid="74"/>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999"/>
                                          </p:stCondLst>
                                        </p:cTn>
                                        <p:tgtEl>
                                          <p:spTgt spid="73"/>
                                        </p:tgtEl>
                                        <p:attrNameLst>
                                          <p:attrName>style.visibility</p:attrName>
                                        </p:attrNameLst>
                                      </p:cBhvr>
                                      <p:to>
                                        <p:strVal val="hidden"/>
                                      </p:to>
                                    </p:set>
                                  </p:childTnLst>
                                </p:cTn>
                              </p:par>
                              <p:par>
                                <p:cTn id="65" presetID="1" presetClass="exit" presetSubtype="0" fill="hold" grpId="1" nodeType="withEffect">
                                  <p:stCondLst>
                                    <p:cond delay="0"/>
                                  </p:stCondLst>
                                  <p:childTnLst>
                                    <p:set>
                                      <p:cBhvr>
                                        <p:cTn id="66" dur="1" fill="hold">
                                          <p:stCondLst>
                                            <p:cond delay="999"/>
                                          </p:stCondLst>
                                        </p:cTn>
                                        <p:tgtEl>
                                          <p:spTgt spid="75"/>
                                        </p:tgtEl>
                                        <p:attrNameLst>
                                          <p:attrName>style.visibility</p:attrName>
                                        </p:attrNameLst>
                                      </p:cBhvr>
                                      <p:to>
                                        <p:strVal val="hidden"/>
                                      </p:to>
                                    </p:set>
                                  </p:childTnLst>
                                </p:cTn>
                              </p:par>
                              <p:par>
                                <p:cTn id="67" presetID="1" presetClass="exit" presetSubtype="0" fill="hold" grpId="1" nodeType="withEffect">
                                  <p:stCondLst>
                                    <p:cond delay="0"/>
                                  </p:stCondLst>
                                  <p:childTnLst>
                                    <p:set>
                                      <p:cBhvr>
                                        <p:cTn id="68" dur="1" fill="hold">
                                          <p:stCondLst>
                                            <p:cond delay="999"/>
                                          </p:stCondLst>
                                        </p:cTn>
                                        <p:tgtEl>
                                          <p:spTgt spid="78"/>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999"/>
                                          </p:stCondLst>
                                        </p:cTn>
                                        <p:tgtEl>
                                          <p:spTgt spid="81"/>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999"/>
                                          </p:stCondLst>
                                        </p:cTn>
                                        <p:tgtEl>
                                          <p:spTgt spid="79"/>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999"/>
                                          </p:stCondLst>
                                        </p:cTn>
                                        <p:tgtEl>
                                          <p:spTgt spid="80"/>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999"/>
                                          </p:stCondLst>
                                        </p:cTn>
                                        <p:tgtEl>
                                          <p:spTgt spid="82"/>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999"/>
                                          </p:stCondLst>
                                        </p:cTn>
                                        <p:tgtEl>
                                          <p:spTgt spid="83"/>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999"/>
                                          </p:stCondLst>
                                        </p:cTn>
                                        <p:tgtEl>
                                          <p:spTgt spid="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59" grpId="1" animBg="1"/>
      <p:bldP spid="64" grpId="0"/>
      <p:bldP spid="66" grpId="0"/>
      <p:bldP spid="67" grpId="0" animBg="1"/>
      <p:bldP spid="67" grpId="1" animBg="1"/>
      <p:bldP spid="68" grpId="0"/>
      <p:bldP spid="68" grpId="1"/>
      <p:bldP spid="71" grpId="0"/>
      <p:bldP spid="72" grpId="0"/>
      <p:bldP spid="73" grpId="0" animBg="1"/>
      <p:bldP spid="73" grpId="1" animBg="1"/>
      <p:bldP spid="75" grpId="0" animBg="1"/>
      <p:bldP spid="75" grpId="1" animBg="1"/>
      <p:bldP spid="77" grpId="0"/>
      <p:bldP spid="78" grpId="0"/>
      <p:bldP spid="78" grpId="1"/>
      <p:bldP spid="79" grpId="0" animBg="1"/>
      <p:bldP spid="80" grpId="0"/>
      <p:bldP spid="82" grpId="0" animBg="1"/>
      <p:bldP spid="8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wrap="square">
            <a:noAutofit/>
          </a:bodyPr>
          <a:lstStyle/>
          <a:p>
            <a:r>
              <a:rPr lang="en-US" dirty="0" smtClean="0">
                <a:latin typeface="Huawei Sans" panose="020C0503030203020204" pitchFamily="34" charset="0"/>
              </a:rPr>
              <a:t>Application Scenarios of SmartCompression</a:t>
            </a:r>
            <a:endParaRPr lang="en-US" altLang="zh-CN" dirty="0">
              <a:latin typeface="Huawei Sans" panose="020C0503030203020204" pitchFamily="34" charset="0"/>
              <a:sym typeface="Huawei Sans" panose="020C0503030203020204" pitchFamily="34" charset="0"/>
            </a:endParaRPr>
          </a:p>
        </p:txBody>
      </p:sp>
      <p:grpSp>
        <p:nvGrpSpPr>
          <p:cNvPr id="115" name="组合 114"/>
          <p:cNvGrpSpPr/>
          <p:nvPr/>
        </p:nvGrpSpPr>
        <p:grpSpPr>
          <a:xfrm>
            <a:off x="1890373" y="1688392"/>
            <a:ext cx="8614177" cy="3689167"/>
            <a:chOff x="2963652" y="2132856"/>
            <a:chExt cx="6787711" cy="3946643"/>
          </a:xfrm>
        </p:grpSpPr>
        <p:grpSp>
          <p:nvGrpSpPr>
            <p:cNvPr id="116" name="组合 115"/>
            <p:cNvGrpSpPr/>
            <p:nvPr/>
          </p:nvGrpSpPr>
          <p:grpSpPr>
            <a:xfrm>
              <a:off x="2963652" y="2132856"/>
              <a:ext cx="1747150" cy="3946643"/>
              <a:chOff x="1259632" y="1628800"/>
              <a:chExt cx="1747150" cy="3946643"/>
            </a:xfrm>
          </p:grpSpPr>
          <p:sp>
            <p:nvSpPr>
              <p:cNvPr id="127" name="MH_Other_4"/>
              <p:cNvSpPr/>
              <p:nvPr>
                <p:custDataLst>
                  <p:tags r:id="rId9"/>
                </p:custDataLst>
              </p:nvPr>
            </p:nvSpPr>
            <p:spPr>
              <a:xfrm>
                <a:off x="1500051" y="3929070"/>
                <a:ext cx="1299477" cy="1341325"/>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8" name="MH_Other_5"/>
              <p:cNvSpPr/>
              <p:nvPr>
                <p:custDataLst>
                  <p:tags r:id="rId10"/>
                </p:custDataLst>
              </p:nvPr>
            </p:nvSpPr>
            <p:spPr>
              <a:xfrm>
                <a:off x="1890057" y="3918164"/>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9" name="MH_SubTitle_2"/>
              <p:cNvSpPr/>
              <p:nvPr>
                <p:custDataLst>
                  <p:tags r:id="rId11"/>
                </p:custDataLst>
              </p:nvPr>
            </p:nvSpPr>
            <p:spPr>
              <a:xfrm>
                <a:off x="1263736" y="1628800"/>
                <a:ext cx="1743046" cy="2988163"/>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bIns="360000" rtlCol="0" anchor="ctr">
                <a:noAutofit/>
              </a:bodyPr>
              <a:lstStyle/>
              <a:p>
                <a:pPr algn="ctr" fontAlgn="ctr"/>
                <a:r>
                  <a:rPr lang="en-US" altLang="zh-CN" sz="2000" b="1" dirty="0" smtClean="0">
                    <a:solidFill>
                      <a:schemeClr val="accent2"/>
                    </a:solidFill>
                    <a:latin typeface="Huawei Sans" panose="020C0503030203020204" pitchFamily="34" charset="0"/>
                    <a:ea typeface="方正兰亭黑简体" panose="02000000000000000000" pitchFamily="2" charset="-122"/>
                    <a:sym typeface="Huawei Sans" panose="020C0503030203020204" pitchFamily="34" charset="0"/>
                  </a:rPr>
                  <a:t>Databases</a:t>
                </a:r>
              </a:p>
            </p:txBody>
          </p:sp>
          <p:sp>
            <p:nvSpPr>
              <p:cNvPr id="130" name="MH_Other_6"/>
              <p:cNvSpPr/>
              <p:nvPr>
                <p:custDataLst>
                  <p:tags r:id="rId12"/>
                </p:custDataLst>
              </p:nvPr>
            </p:nvSpPr>
            <p:spPr>
              <a:xfrm>
                <a:off x="1259632" y="4997755"/>
                <a:ext cx="425504" cy="577688"/>
              </a:xfrm>
              <a:prstGeom prst="ellipse">
                <a:avLst/>
              </a:prstGeom>
              <a:solidFill>
                <a:schemeClr val="accent2"/>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nvGrpSpPr>
            <p:cNvPr id="117" name="组合 116"/>
            <p:cNvGrpSpPr/>
            <p:nvPr/>
          </p:nvGrpSpPr>
          <p:grpSpPr>
            <a:xfrm>
              <a:off x="8004212" y="2132858"/>
              <a:ext cx="1747151" cy="3946640"/>
              <a:chOff x="6940144" y="1484787"/>
              <a:chExt cx="1747151" cy="3946640"/>
            </a:xfrm>
          </p:grpSpPr>
          <p:sp>
            <p:nvSpPr>
              <p:cNvPr id="123" name="MH_Other_7"/>
              <p:cNvSpPr/>
              <p:nvPr>
                <p:custDataLst>
                  <p:tags r:id="rId5"/>
                </p:custDataLst>
              </p:nvPr>
            </p:nvSpPr>
            <p:spPr>
              <a:xfrm>
                <a:off x="7180564" y="3785055"/>
                <a:ext cx="1299477" cy="1341327"/>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4" name="MH_Other_8"/>
              <p:cNvSpPr/>
              <p:nvPr>
                <p:custDataLst>
                  <p:tags r:id="rId6"/>
                </p:custDataLst>
              </p:nvPr>
            </p:nvSpPr>
            <p:spPr>
              <a:xfrm>
                <a:off x="7570571" y="3774148"/>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3">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5" name="MH_SubTitle_3"/>
              <p:cNvSpPr/>
              <p:nvPr>
                <p:custDataLst>
                  <p:tags r:id="rId7"/>
                </p:custDataLst>
              </p:nvPr>
            </p:nvSpPr>
            <p:spPr>
              <a:xfrm>
                <a:off x="6944249" y="1484787"/>
                <a:ext cx="1743046" cy="2988164"/>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bIns="360000" rtlCol="0" anchor="ctr">
                <a:noAutofit/>
              </a:bodyPr>
              <a:lstStyle/>
              <a:p>
                <a:pPr algn="ctr" fontAlgn="ctr"/>
                <a:r>
                  <a:rPr lang="en-US" altLang="zh-CN" sz="2000" b="1" dirty="0" smtClean="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t>Engineering and Seismological</a:t>
                </a:r>
              </a:p>
              <a:p>
                <a:pPr algn="ctr" fontAlgn="ctr"/>
                <a:r>
                  <a:rPr lang="en-US" altLang="zh-CN" sz="2000" b="1" dirty="0" smtClean="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t>Data</a:t>
                </a:r>
              </a:p>
            </p:txBody>
          </p:sp>
          <p:sp>
            <p:nvSpPr>
              <p:cNvPr id="126" name="MH_Other_9"/>
              <p:cNvSpPr/>
              <p:nvPr>
                <p:custDataLst>
                  <p:tags r:id="rId8"/>
                </p:custDataLst>
              </p:nvPr>
            </p:nvSpPr>
            <p:spPr>
              <a:xfrm>
                <a:off x="6940144" y="4853739"/>
                <a:ext cx="425504" cy="577688"/>
              </a:xfrm>
              <a:prstGeom prst="ellipse">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nvGrpSpPr>
            <p:cNvPr id="118" name="组合 117"/>
            <p:cNvGrpSpPr/>
            <p:nvPr/>
          </p:nvGrpSpPr>
          <p:grpSpPr>
            <a:xfrm>
              <a:off x="5483932" y="2132856"/>
              <a:ext cx="1747150" cy="3946643"/>
              <a:chOff x="1259632" y="1628800"/>
              <a:chExt cx="1747150" cy="3946643"/>
            </a:xfrm>
          </p:grpSpPr>
          <p:sp>
            <p:nvSpPr>
              <p:cNvPr id="119" name="MH_Other_4"/>
              <p:cNvSpPr/>
              <p:nvPr>
                <p:custDataLst>
                  <p:tags r:id="rId1"/>
                </p:custDataLst>
              </p:nvPr>
            </p:nvSpPr>
            <p:spPr>
              <a:xfrm>
                <a:off x="1500051" y="3929070"/>
                <a:ext cx="1299477" cy="1341325"/>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0" name="MH_Other_5"/>
              <p:cNvSpPr/>
              <p:nvPr>
                <p:custDataLst>
                  <p:tags r:id="rId2"/>
                </p:custDataLst>
              </p:nvPr>
            </p:nvSpPr>
            <p:spPr>
              <a:xfrm>
                <a:off x="1890057" y="3918164"/>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1" name="MH_SubTitle_2"/>
              <p:cNvSpPr/>
              <p:nvPr>
                <p:custDataLst>
                  <p:tags r:id="rId3"/>
                </p:custDataLst>
              </p:nvPr>
            </p:nvSpPr>
            <p:spPr>
              <a:xfrm>
                <a:off x="1263736" y="1628800"/>
                <a:ext cx="1743046" cy="2988163"/>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bIns="360000" rtlCol="0" anchor="ctr">
                <a:noAutofit/>
              </a:bodyPr>
              <a:lstStyle/>
              <a:p>
                <a:pPr algn="ctr" fontAlgn="ctr"/>
                <a:r>
                  <a:rPr lang="en-US" altLang="zh-CN" sz="2000" b="1" dirty="0" smtClean="0">
                    <a:solidFill>
                      <a:schemeClr val="accent2">
                        <a:lumMod val="75000"/>
                      </a:schemeClr>
                    </a:solidFill>
                    <a:latin typeface="Huawei Sans" panose="020C0503030203020204" pitchFamily="34" charset="0"/>
                    <a:ea typeface="方正兰亭黑简体" panose="02000000000000000000" pitchFamily="2" charset="-122"/>
                    <a:sym typeface="Huawei Sans" panose="020C0503030203020204" pitchFamily="34" charset="0"/>
                  </a:rPr>
                  <a:t>File</a:t>
                </a:r>
              </a:p>
              <a:p>
                <a:pPr algn="ctr" fontAlgn="ctr"/>
                <a:r>
                  <a:rPr lang="en-US" altLang="zh-CN" sz="2000" b="1" dirty="0" smtClean="0">
                    <a:solidFill>
                      <a:schemeClr val="accent2">
                        <a:lumMod val="75000"/>
                      </a:schemeClr>
                    </a:solidFill>
                    <a:latin typeface="Huawei Sans" panose="020C0503030203020204" pitchFamily="34" charset="0"/>
                    <a:ea typeface="方正兰亭黑简体" panose="02000000000000000000" pitchFamily="2" charset="-122"/>
                    <a:sym typeface="Huawei Sans" panose="020C0503030203020204" pitchFamily="34" charset="0"/>
                  </a:rPr>
                  <a:t>Services</a:t>
                </a:r>
              </a:p>
            </p:txBody>
          </p:sp>
          <p:sp>
            <p:nvSpPr>
              <p:cNvPr id="122" name="MH_Other_6"/>
              <p:cNvSpPr/>
              <p:nvPr>
                <p:custDataLst>
                  <p:tags r:id="rId4"/>
                </p:custDataLst>
              </p:nvPr>
            </p:nvSpPr>
            <p:spPr>
              <a:xfrm>
                <a:off x="1259632" y="4997755"/>
                <a:ext cx="425504" cy="577688"/>
              </a:xfrm>
              <a:prstGeom prst="ellipse">
                <a:avLst/>
              </a:prstGeom>
              <a:solidFill>
                <a:schemeClr val="accent2">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spTree>
    <p:extLst>
      <p:ext uri="{BB962C8B-B14F-4D97-AF65-F5344CB8AC3E}">
        <p14:creationId xmlns:p14="http://schemas.microsoft.com/office/powerpoint/2010/main" val="33753850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t>Where </a:t>
            </a:r>
            <a:r>
              <a:rPr lang="en-US" dirty="0"/>
              <a:t>SmartDedupe and SmartCompression Are Used </a:t>
            </a:r>
            <a:r>
              <a:rPr lang="en-US" dirty="0" smtClean="0"/>
              <a:t>Together</a:t>
            </a:r>
            <a:endParaRPr lang="en-US" altLang="zh-CN" dirty="0">
              <a:latin typeface="Huawei Sans" panose="020C0503030203020204" pitchFamily="34" charset="0"/>
              <a:sym typeface="Huawei Sans" panose="020C0503030203020204" pitchFamily="34" charset="0"/>
            </a:endParaRPr>
          </a:p>
        </p:txBody>
      </p:sp>
      <p:sp>
        <p:nvSpPr>
          <p:cNvPr id="3" name="文本占位符 2"/>
          <p:cNvSpPr>
            <a:spLocks noGrp="1"/>
          </p:cNvSpPr>
          <p:nvPr>
            <p:ph type="body" sz="quarter" idx="10"/>
          </p:nvPr>
        </p:nvSpPr>
        <p:spPr/>
        <p:txBody>
          <a:bodyPr wrap="square">
            <a:noAutofit/>
          </a:bodyPr>
          <a:lstStyle/>
          <a:p>
            <a:r>
              <a:rPr lang="en-US" dirty="0"/>
              <a:t>D</a:t>
            </a:r>
            <a:r>
              <a:rPr lang="en-US" dirty="0" smtClean="0">
                <a:latin typeface="Huawei Sans" panose="020C0503030203020204" pitchFamily="34" charset="0"/>
              </a:rPr>
              <a:t>eduplication and compression can be used </a:t>
            </a:r>
            <a:r>
              <a:rPr lang="en-US" dirty="0" smtClean="0"/>
              <a:t>together</a:t>
            </a:r>
            <a:r>
              <a:rPr lang="en-US" dirty="0" smtClean="0">
                <a:latin typeface="Huawei Sans" panose="020C0503030203020204" pitchFamily="34" charset="0"/>
              </a:rPr>
              <a:t> to </a:t>
            </a:r>
            <a:r>
              <a:rPr lang="en-US" dirty="0" smtClean="0"/>
              <a:t>save more space</a:t>
            </a:r>
            <a:r>
              <a:rPr lang="en-US" dirty="0" smtClean="0">
                <a:latin typeface="Huawei Sans" panose="020C0503030203020204" pitchFamily="34" charset="0"/>
              </a:rPr>
              <a:t>.</a:t>
            </a:r>
          </a:p>
          <a:p>
            <a:r>
              <a:rPr lang="en-US" dirty="0" smtClean="0">
                <a:latin typeface="Huawei Sans" panose="020C0503030203020204" pitchFamily="34" charset="0"/>
              </a:rPr>
              <a:t>Application scenarios:</a:t>
            </a:r>
            <a:endParaRPr lang="en-US" altLang="zh-CN" dirty="0" smtClean="0">
              <a:latin typeface="Huawei Sans" panose="020C0503030203020204" pitchFamily="34" charset="0"/>
              <a:sym typeface="Huawei Sans" panose="020C0503030203020204" pitchFamily="34" charset="0"/>
            </a:endParaRPr>
          </a:p>
          <a:p>
            <a:pPr lvl="1"/>
            <a:r>
              <a:rPr lang="en-US" sz="1800" dirty="0" smtClean="0">
                <a:latin typeface="Huawei Sans" panose="020C0503030203020204" pitchFamily="34" charset="0"/>
              </a:rPr>
              <a:t>VDI and VSI scenarios</a:t>
            </a:r>
            <a:endParaRPr lang="en-US" altLang="zh-CN" sz="1800" dirty="0" smtClean="0">
              <a:latin typeface="Huawei Sans" panose="020C0503030203020204" pitchFamily="34" charset="0"/>
              <a:sym typeface="Huawei Sans" panose="020C0503030203020204" pitchFamily="34" charset="0"/>
            </a:endParaRPr>
          </a:p>
          <a:p>
            <a:pPr lvl="1"/>
            <a:r>
              <a:rPr lang="en-US" sz="1800" dirty="0" smtClean="0">
                <a:latin typeface="Huawei Sans" panose="020C0503030203020204" pitchFamily="34" charset="0"/>
              </a:rPr>
              <a:t>Data tests or development systems</a:t>
            </a:r>
          </a:p>
          <a:p>
            <a:pPr lvl="1"/>
            <a:r>
              <a:rPr lang="en-US" altLang="zh-CN" sz="1800" dirty="0"/>
              <a:t>S</a:t>
            </a:r>
            <a:r>
              <a:rPr lang="en-US" altLang="zh-CN" sz="1800" dirty="0" smtClean="0"/>
              <a:t>torage systems with a file service enabled</a:t>
            </a:r>
            <a:endParaRPr lang="en-US" sz="1800" dirty="0" smtClean="0"/>
          </a:p>
          <a:p>
            <a:pPr lvl="1"/>
            <a:r>
              <a:rPr lang="en-US" sz="1800" dirty="0" smtClean="0">
                <a:latin typeface="Huawei Sans" panose="020C0503030203020204" pitchFamily="34" charset="0"/>
              </a:rPr>
              <a:t>Engineering data systems</a:t>
            </a:r>
          </a:p>
          <a:p>
            <a:endParaRPr lang="en-US" altLang="zh-CN" dirty="0">
              <a:latin typeface="Huawei Sans" panose="020C0503030203020204" pitchFamily="34" charset="0"/>
              <a:sym typeface="Huawei Sans" panose="020C0503030203020204" pitchFamily="34" charset="0"/>
            </a:endParaRPr>
          </a:p>
        </p:txBody>
      </p:sp>
      <p:grpSp>
        <p:nvGrpSpPr>
          <p:cNvPr id="20" name="组合 19"/>
          <p:cNvGrpSpPr/>
          <p:nvPr/>
        </p:nvGrpSpPr>
        <p:grpSpPr>
          <a:xfrm>
            <a:off x="6679089" y="3158560"/>
            <a:ext cx="4615666" cy="1976737"/>
            <a:chOff x="2963652" y="2132856"/>
            <a:chExt cx="6787711" cy="3946643"/>
          </a:xfrm>
        </p:grpSpPr>
        <p:grpSp>
          <p:nvGrpSpPr>
            <p:cNvPr id="21" name="组合 20"/>
            <p:cNvGrpSpPr/>
            <p:nvPr/>
          </p:nvGrpSpPr>
          <p:grpSpPr>
            <a:xfrm>
              <a:off x="2963652" y="2132856"/>
              <a:ext cx="1747150" cy="3946643"/>
              <a:chOff x="1259632" y="1628800"/>
              <a:chExt cx="1747150" cy="3946643"/>
            </a:xfrm>
          </p:grpSpPr>
          <p:sp>
            <p:nvSpPr>
              <p:cNvPr id="32" name="MH_Other_4"/>
              <p:cNvSpPr/>
              <p:nvPr>
                <p:custDataLst>
                  <p:tags r:id="rId9"/>
                </p:custDataLst>
              </p:nvPr>
            </p:nvSpPr>
            <p:spPr>
              <a:xfrm>
                <a:off x="1500051" y="3929070"/>
                <a:ext cx="1299477" cy="1341325"/>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33" name="MH_Other_5"/>
              <p:cNvSpPr/>
              <p:nvPr>
                <p:custDataLst>
                  <p:tags r:id="rId10"/>
                </p:custDataLst>
              </p:nvPr>
            </p:nvSpPr>
            <p:spPr>
              <a:xfrm>
                <a:off x="1890057" y="3918164"/>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34" name="MH_SubTitle_2"/>
              <p:cNvSpPr/>
              <p:nvPr>
                <p:custDataLst>
                  <p:tags r:id="rId11"/>
                </p:custDataLst>
              </p:nvPr>
            </p:nvSpPr>
            <p:spPr>
              <a:xfrm>
                <a:off x="1263736" y="1628800"/>
                <a:ext cx="1743046" cy="2988163"/>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bIns="360000" rtlCol="0" anchor="ctr">
                <a:noAutofit/>
              </a:bodyPr>
              <a:lstStyle/>
              <a:p>
                <a:pPr algn="ctr" fontAlgn="ctr"/>
                <a:r>
                  <a:rPr lang="en-US" altLang="zh-CN" sz="1400" b="1" dirty="0">
                    <a:solidFill>
                      <a:schemeClr val="accent2"/>
                    </a:solidFill>
                    <a:latin typeface="Huawei Sans" panose="020C0503030203020204" pitchFamily="34" charset="0"/>
                    <a:ea typeface="方正兰亭黑简体" panose="02000000000000000000" pitchFamily="2" charset="-122"/>
                    <a:sym typeface="Huawei Sans" panose="020C0503030203020204" pitchFamily="34" charset="0"/>
                  </a:rPr>
                  <a:t>Less storage </a:t>
                </a:r>
                <a:r>
                  <a:rPr lang="en-US" altLang="zh-CN" sz="1400" b="1" dirty="0" smtClean="0">
                    <a:solidFill>
                      <a:schemeClr val="accent2"/>
                    </a:solidFill>
                    <a:latin typeface="Huawei Sans" panose="020C0503030203020204" pitchFamily="34" charset="0"/>
                    <a:ea typeface="方正兰亭黑简体" panose="02000000000000000000" pitchFamily="2" charset="-122"/>
                    <a:sym typeface="Huawei Sans" panose="020C0503030203020204" pitchFamily="34" charset="0"/>
                  </a:rPr>
                  <a:t>needed</a:t>
                </a:r>
                <a:endParaRPr lang="en-US" altLang="zh-CN" sz="1400" b="1" dirty="0">
                  <a:solidFill>
                    <a:schemeClr val="accent2"/>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35" name="MH_Other_6"/>
              <p:cNvSpPr/>
              <p:nvPr>
                <p:custDataLst>
                  <p:tags r:id="rId12"/>
                </p:custDataLst>
              </p:nvPr>
            </p:nvSpPr>
            <p:spPr>
              <a:xfrm>
                <a:off x="1259632" y="4997755"/>
                <a:ext cx="425504" cy="577688"/>
              </a:xfrm>
              <a:prstGeom prst="ellipse">
                <a:avLst/>
              </a:prstGeom>
              <a:solidFill>
                <a:schemeClr val="accent2"/>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nvGrpSpPr>
            <p:cNvPr id="22" name="组合 21"/>
            <p:cNvGrpSpPr/>
            <p:nvPr/>
          </p:nvGrpSpPr>
          <p:grpSpPr>
            <a:xfrm>
              <a:off x="8004212" y="2132858"/>
              <a:ext cx="1747151" cy="3946640"/>
              <a:chOff x="6940144" y="1484787"/>
              <a:chExt cx="1747151" cy="3946640"/>
            </a:xfrm>
          </p:grpSpPr>
          <p:sp>
            <p:nvSpPr>
              <p:cNvPr id="28" name="MH_Other_7"/>
              <p:cNvSpPr/>
              <p:nvPr>
                <p:custDataLst>
                  <p:tags r:id="rId5"/>
                </p:custDataLst>
              </p:nvPr>
            </p:nvSpPr>
            <p:spPr>
              <a:xfrm>
                <a:off x="7180564" y="3785055"/>
                <a:ext cx="1299477" cy="1341327"/>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29" name="MH_Other_8"/>
              <p:cNvSpPr/>
              <p:nvPr>
                <p:custDataLst>
                  <p:tags r:id="rId6"/>
                </p:custDataLst>
              </p:nvPr>
            </p:nvSpPr>
            <p:spPr>
              <a:xfrm>
                <a:off x="7570571" y="3774148"/>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3">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30" name="MH_SubTitle_3"/>
              <p:cNvSpPr/>
              <p:nvPr>
                <p:custDataLst>
                  <p:tags r:id="rId7"/>
                </p:custDataLst>
              </p:nvPr>
            </p:nvSpPr>
            <p:spPr>
              <a:xfrm>
                <a:off x="6944249" y="1484787"/>
                <a:ext cx="1743046" cy="2988164"/>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bIns="360000" rtlCol="0" anchor="ctr">
                <a:noAutofit/>
              </a:bodyPr>
              <a:lstStyle/>
              <a:p>
                <a:pPr algn="ctr" fontAlgn="ctr"/>
                <a:r>
                  <a:rPr lang="en-US" altLang="zh-CN" sz="1400" b="1" dirty="0" smtClean="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t>Longer</a:t>
                </a:r>
              </a:p>
              <a:p>
                <a:pPr algn="ctr" fontAlgn="ctr"/>
                <a:r>
                  <a:rPr lang="en-US" altLang="zh-CN" sz="1400" b="1" dirty="0" smtClean="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t>SSD life</a:t>
                </a:r>
                <a:endParaRPr lang="en-US" altLang="zh-CN" sz="1400" b="1" dirty="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31" name="MH_Other_9"/>
              <p:cNvSpPr/>
              <p:nvPr>
                <p:custDataLst>
                  <p:tags r:id="rId8"/>
                </p:custDataLst>
              </p:nvPr>
            </p:nvSpPr>
            <p:spPr>
              <a:xfrm>
                <a:off x="6940144" y="4853739"/>
                <a:ext cx="425504" cy="577688"/>
              </a:xfrm>
              <a:prstGeom prst="ellipse">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nvGrpSpPr>
            <p:cNvPr id="23" name="组合 22"/>
            <p:cNvGrpSpPr/>
            <p:nvPr/>
          </p:nvGrpSpPr>
          <p:grpSpPr>
            <a:xfrm>
              <a:off x="5483932" y="2132856"/>
              <a:ext cx="1747150" cy="3946643"/>
              <a:chOff x="1259632" y="1628800"/>
              <a:chExt cx="1747150" cy="3946643"/>
            </a:xfrm>
          </p:grpSpPr>
          <p:sp>
            <p:nvSpPr>
              <p:cNvPr id="24" name="MH_Other_4"/>
              <p:cNvSpPr/>
              <p:nvPr>
                <p:custDataLst>
                  <p:tags r:id="rId1"/>
                </p:custDataLst>
              </p:nvPr>
            </p:nvSpPr>
            <p:spPr>
              <a:xfrm>
                <a:off x="1500051" y="3929070"/>
                <a:ext cx="1299477" cy="1341325"/>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25" name="MH_Other_5"/>
              <p:cNvSpPr/>
              <p:nvPr>
                <p:custDataLst>
                  <p:tags r:id="rId2"/>
                </p:custDataLst>
              </p:nvPr>
            </p:nvSpPr>
            <p:spPr>
              <a:xfrm>
                <a:off x="1890057" y="3918164"/>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26" name="MH_SubTitle_2"/>
              <p:cNvSpPr/>
              <p:nvPr>
                <p:custDataLst>
                  <p:tags r:id="rId3"/>
                </p:custDataLst>
              </p:nvPr>
            </p:nvSpPr>
            <p:spPr>
              <a:xfrm>
                <a:off x="1263736" y="1628800"/>
                <a:ext cx="1743046" cy="2988163"/>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bIns="360000" rtlCol="0" anchor="ctr">
                <a:noAutofit/>
              </a:bodyPr>
              <a:lstStyle/>
              <a:p>
                <a:pPr algn="ctr" fontAlgn="ctr"/>
                <a:r>
                  <a:rPr lang="en-US" altLang="zh-CN" sz="1400" b="1" dirty="0">
                    <a:solidFill>
                      <a:schemeClr val="accent2">
                        <a:lumMod val="75000"/>
                      </a:schemeClr>
                    </a:solidFill>
                    <a:latin typeface="Huawei Sans" panose="020C0503030203020204" pitchFamily="34" charset="0"/>
                    <a:ea typeface="方正兰亭黑简体" panose="02000000000000000000" pitchFamily="2" charset="-122"/>
                    <a:sym typeface="Huawei Sans" panose="020C0503030203020204" pitchFamily="34" charset="0"/>
                  </a:rPr>
                  <a:t>Less cost</a:t>
                </a:r>
              </a:p>
            </p:txBody>
          </p:sp>
          <p:sp>
            <p:nvSpPr>
              <p:cNvPr id="27" name="MH_Other_6"/>
              <p:cNvSpPr/>
              <p:nvPr>
                <p:custDataLst>
                  <p:tags r:id="rId4"/>
                </p:custDataLst>
              </p:nvPr>
            </p:nvSpPr>
            <p:spPr>
              <a:xfrm>
                <a:off x="1259632" y="4997755"/>
                <a:ext cx="425504" cy="577688"/>
              </a:xfrm>
              <a:prstGeom prst="ellipse">
                <a:avLst/>
              </a:prstGeom>
              <a:solidFill>
                <a:schemeClr val="accent2">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spTree>
    <p:extLst>
      <p:ext uri="{BB962C8B-B14F-4D97-AF65-F5344CB8AC3E}">
        <p14:creationId xmlns:p14="http://schemas.microsoft.com/office/powerpoint/2010/main" val="21495769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title"/>
          </p:nvPr>
        </p:nvSpPr>
        <p:spPr/>
        <p:txBody>
          <a:bodyPr wrap="square">
            <a:noAutofit/>
          </a:bodyPr>
          <a:lstStyle/>
          <a:p>
            <a:r>
              <a:rPr lang="en-US" dirty="0" smtClean="0">
                <a:latin typeface="Huawei Sans" panose="020C0503030203020204" pitchFamily="34" charset="0"/>
              </a:rPr>
              <a:t>Configuration Process</a:t>
            </a:r>
            <a:endParaRPr lang="en-US" altLang="zh-CN" dirty="0">
              <a:latin typeface="Huawei Sans" panose="020C0503030203020204" pitchFamily="34" charset="0"/>
            </a:endParaRPr>
          </a:p>
        </p:txBody>
      </p:sp>
      <p:sp>
        <p:nvSpPr>
          <p:cNvPr id="12" name="流程图: 终止 11"/>
          <p:cNvSpPr/>
          <p:nvPr/>
        </p:nvSpPr>
        <p:spPr>
          <a:xfrm>
            <a:off x="5082731" y="1665096"/>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Start</a:t>
            </a:r>
            <a:endParaRPr lang="en-US" altLang="zh-CN" dirty="0">
              <a:solidFill>
                <a:schemeClr val="tx1"/>
              </a:solidFill>
              <a:latin typeface="Huawei Sans" panose="020C0503030203020204" pitchFamily="34" charset="0"/>
            </a:endParaRPr>
          </a:p>
        </p:txBody>
      </p:sp>
      <p:sp>
        <p:nvSpPr>
          <p:cNvPr id="13" name="流程图: 可选过程 12"/>
          <p:cNvSpPr/>
          <p:nvPr/>
        </p:nvSpPr>
        <p:spPr>
          <a:xfrm>
            <a:off x="4370887" y="2714539"/>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Check the license.</a:t>
            </a:r>
            <a:endParaRPr lang="en-US" altLang="zh-CN" dirty="0">
              <a:solidFill>
                <a:schemeClr val="tx1"/>
              </a:solidFill>
              <a:latin typeface="Huawei Sans" panose="020C0503030203020204" pitchFamily="34" charset="0"/>
            </a:endParaRPr>
          </a:p>
        </p:txBody>
      </p:sp>
      <p:sp>
        <p:nvSpPr>
          <p:cNvPr id="15" name="流程图: 可选过程 14"/>
          <p:cNvSpPr/>
          <p:nvPr/>
        </p:nvSpPr>
        <p:spPr>
          <a:xfrm>
            <a:off x="4370888" y="3862514"/>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Enable SmartCompression.</a:t>
            </a:r>
            <a:endParaRPr lang="en-US" altLang="zh-CN" dirty="0">
              <a:solidFill>
                <a:schemeClr val="tx1"/>
              </a:solidFill>
              <a:latin typeface="Huawei Sans" panose="020C0503030203020204" pitchFamily="34" charset="0"/>
            </a:endParaRPr>
          </a:p>
        </p:txBody>
      </p:sp>
      <p:sp>
        <p:nvSpPr>
          <p:cNvPr id="19" name="流程图: 终止 18"/>
          <p:cNvSpPr/>
          <p:nvPr/>
        </p:nvSpPr>
        <p:spPr>
          <a:xfrm>
            <a:off x="5082729" y="5018368"/>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End</a:t>
            </a:r>
            <a:endParaRPr lang="en-US" dirty="0">
              <a:solidFill>
                <a:schemeClr val="tx1"/>
              </a:solidFill>
              <a:latin typeface="Huawei Sans" panose="020C0503030203020204" pitchFamily="34" charset="0"/>
            </a:endParaRPr>
          </a:p>
        </p:txBody>
      </p:sp>
      <p:cxnSp>
        <p:nvCxnSpPr>
          <p:cNvPr id="21" name="直接箭头连接符 20"/>
          <p:cNvCxnSpPr>
            <a:stCxn id="12" idx="2"/>
            <a:endCxn id="13" idx="0"/>
          </p:cNvCxnSpPr>
          <p:nvPr/>
        </p:nvCxnSpPr>
        <p:spPr>
          <a:xfrm>
            <a:off x="6118665" y="2207010"/>
            <a:ext cx="0" cy="507529"/>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15" idx="2"/>
            <a:endCxn id="19" idx="0"/>
          </p:cNvCxnSpPr>
          <p:nvPr/>
        </p:nvCxnSpPr>
        <p:spPr>
          <a:xfrm flipH="1">
            <a:off x="6118663" y="4446533"/>
            <a:ext cx="3" cy="571835"/>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13" idx="2"/>
            <a:endCxn id="15" idx="0"/>
          </p:cNvCxnSpPr>
          <p:nvPr/>
        </p:nvCxnSpPr>
        <p:spPr>
          <a:xfrm>
            <a:off x="6118665" y="3298558"/>
            <a:ext cx="1" cy="563956"/>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bwMode="auto">
          <a:xfrm>
            <a:off x="4445060" y="2452846"/>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cxnSp>
        <p:nvCxnSpPr>
          <p:cNvPr id="16" name="直接连接符 15"/>
          <p:cNvCxnSpPr/>
          <p:nvPr/>
        </p:nvCxnSpPr>
        <p:spPr bwMode="auto">
          <a:xfrm>
            <a:off x="4445060" y="3595892"/>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cxnSp>
        <p:nvCxnSpPr>
          <p:cNvPr id="17" name="直接连接符 16"/>
          <p:cNvCxnSpPr/>
          <p:nvPr/>
        </p:nvCxnSpPr>
        <p:spPr bwMode="auto">
          <a:xfrm>
            <a:off x="4466059" y="4730647"/>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sp>
        <p:nvSpPr>
          <p:cNvPr id="20" name="文本框 19"/>
          <p:cNvSpPr txBox="1"/>
          <p:nvPr/>
        </p:nvSpPr>
        <p:spPr bwMode="auto">
          <a:xfrm>
            <a:off x="1834082" y="2567393"/>
            <a:ext cx="2557744" cy="827323"/>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noAutofit/>
          </a:bodyPr>
          <a:lstStyle/>
          <a:p>
            <a:pPr marL="223838" indent="-223838" fontAlgn="ctr"/>
            <a:r>
              <a:rPr lang="en-US" sz="1600" dirty="0" smtClean="0">
                <a:latin typeface="Huawei Sans" panose="020C0503030203020204" pitchFamily="34" charset="0"/>
              </a:rPr>
              <a:t>1. Check the availability of SmartCompression.</a:t>
            </a:r>
            <a:endParaRPr lang="en-US" sz="1600" dirty="0">
              <a:latin typeface="Huawei Sans" panose="020C0503030203020204" pitchFamily="34" charset="0"/>
            </a:endParaRPr>
          </a:p>
        </p:txBody>
      </p:sp>
      <p:sp>
        <p:nvSpPr>
          <p:cNvPr id="22" name="文本框 21"/>
          <p:cNvSpPr txBox="1"/>
          <p:nvPr/>
        </p:nvSpPr>
        <p:spPr bwMode="auto">
          <a:xfrm>
            <a:off x="1816925" y="3626639"/>
            <a:ext cx="2333694" cy="1196655"/>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noAutofit/>
          </a:bodyPr>
          <a:lstStyle/>
          <a:p>
            <a:pPr marL="223838" indent="-223838" fontAlgn="ctr"/>
            <a:r>
              <a:rPr lang="en-US" sz="1600" dirty="0" smtClean="0">
                <a:latin typeface="Huawei Sans" panose="020C0503030203020204" pitchFamily="34" charset="0"/>
              </a:rPr>
              <a:t>2. Enable SmartCompression for LUNs.</a:t>
            </a:r>
            <a:endParaRPr lang="en-US" sz="1600" dirty="0">
              <a:latin typeface="Huawei Sans" panose="020C0503030203020204" pitchFamily="34" charset="0"/>
            </a:endParaRPr>
          </a:p>
        </p:txBody>
      </p:sp>
    </p:spTree>
    <p:extLst>
      <p:ext uri="{BB962C8B-B14F-4D97-AF65-F5344CB8AC3E}">
        <p14:creationId xmlns:p14="http://schemas.microsoft.com/office/powerpoint/2010/main" val="68654141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en-US" dirty="0" smtClean="0">
                <a:solidFill>
                  <a:schemeClr val="bg1">
                    <a:lumMod val="50000"/>
                  </a:schemeClr>
                </a:solidFill>
                <a:latin typeface="Huawei Sans" panose="020C0503030203020204" pitchFamily="34" charset="0"/>
              </a:rPr>
              <a:t>SmartThin </a:t>
            </a:r>
            <a:endParaRPr lang="en-US" altLang="zh-CN" dirty="0" smtClean="0">
              <a:solidFill>
                <a:schemeClr val="bg1">
                  <a:lumMod val="50000"/>
                </a:schemeClr>
              </a:solidFill>
              <a:latin typeface="Huawei Sans" panose="020C0503030203020204" pitchFamily="34" charset="0"/>
            </a:endParaRPr>
          </a:p>
          <a:p>
            <a:r>
              <a:rPr lang="en-US" dirty="0" smtClean="0">
                <a:solidFill>
                  <a:schemeClr val="bg1">
                    <a:lumMod val="50000"/>
                  </a:schemeClr>
                </a:solidFill>
                <a:latin typeface="Huawei Sans" panose="020C0503030203020204" pitchFamily="34" charset="0"/>
              </a:rPr>
              <a:t>SmartTier </a:t>
            </a:r>
          </a:p>
          <a:p>
            <a:r>
              <a:rPr lang="en-US" dirty="0" smtClean="0">
                <a:solidFill>
                  <a:schemeClr val="bg1">
                    <a:lumMod val="50000"/>
                  </a:schemeClr>
                </a:solidFill>
                <a:latin typeface="Huawei Sans" panose="020C0503030203020204" pitchFamily="34" charset="0"/>
              </a:rPr>
              <a:t>SmartQoS </a:t>
            </a:r>
          </a:p>
          <a:p>
            <a:r>
              <a:rPr lang="en-US" dirty="0" smtClean="0">
                <a:solidFill>
                  <a:schemeClr val="bg1">
                    <a:lumMod val="50000"/>
                  </a:schemeClr>
                </a:solidFill>
                <a:latin typeface="Huawei Sans" panose="020C0503030203020204" pitchFamily="34" charset="0"/>
              </a:rPr>
              <a:t>SmartDedupe </a:t>
            </a:r>
          </a:p>
          <a:p>
            <a:r>
              <a:rPr lang="en-US" dirty="0" smtClean="0">
                <a:solidFill>
                  <a:schemeClr val="bg1">
                    <a:lumMod val="50000"/>
                  </a:schemeClr>
                </a:solidFill>
                <a:latin typeface="Huawei Sans" panose="020C0503030203020204" pitchFamily="34" charset="0"/>
              </a:rPr>
              <a:t>SmartCompression </a:t>
            </a:r>
          </a:p>
          <a:p>
            <a:r>
              <a:rPr lang="en-US" b="1" dirty="0" smtClean="0">
                <a:latin typeface="Huawei Sans" panose="020C0503030203020204" pitchFamily="34" charset="0"/>
              </a:rPr>
              <a:t>SmartMigration </a:t>
            </a:r>
            <a:endParaRPr lang="en-US" altLang="zh-CN" b="1" dirty="0">
              <a:latin typeface="Huawei Sans" panose="020C0503030203020204" pitchFamily="34" charset="0"/>
            </a:endParaRPr>
          </a:p>
        </p:txBody>
      </p:sp>
    </p:spTree>
    <p:extLst>
      <p:ext uri="{BB962C8B-B14F-4D97-AF65-F5344CB8AC3E}">
        <p14:creationId xmlns:p14="http://schemas.microsoft.com/office/powerpoint/2010/main" val="30070193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wrap="square">
            <a:noAutofit/>
          </a:bodyPr>
          <a:lstStyle/>
          <a:p>
            <a:r>
              <a:rPr lang="en-US" dirty="0" smtClean="0">
                <a:latin typeface="Huawei Sans" panose="020C0503030203020204" pitchFamily="34" charset="0"/>
              </a:rPr>
              <a:t>Overview</a:t>
            </a:r>
            <a:endParaRPr lang="en-US" altLang="zh-CN" dirty="0">
              <a:latin typeface="Huawei Sans" panose="020C0503030203020204" pitchFamily="34" charset="0"/>
            </a:endParaRPr>
          </a:p>
        </p:txBody>
      </p:sp>
      <p:sp>
        <p:nvSpPr>
          <p:cNvPr id="4" name="文本占位符 3"/>
          <p:cNvSpPr>
            <a:spLocks noGrp="1"/>
          </p:cNvSpPr>
          <p:nvPr>
            <p:ph type="body" sz="quarter" idx="10"/>
          </p:nvPr>
        </p:nvSpPr>
        <p:spPr/>
        <p:txBody>
          <a:bodyPr wrap="square">
            <a:noAutofit/>
          </a:bodyPr>
          <a:lstStyle/>
          <a:p>
            <a:r>
              <a:rPr lang="en-US" dirty="0" smtClean="0">
                <a:latin typeface="Huawei Sans" panose="020C0503030203020204" pitchFamily="34" charset="0"/>
              </a:rPr>
              <a:t>SmartMigration is a key service migration technology. </a:t>
            </a:r>
            <a:r>
              <a:rPr lang="en-US" dirty="0"/>
              <a:t>Services on a source LUN can be completely migrated to a target </a:t>
            </a:r>
            <a:r>
              <a:rPr lang="en-US" dirty="0" smtClean="0"/>
              <a:t>LUN </a:t>
            </a:r>
            <a:r>
              <a:rPr lang="en-US" dirty="0" smtClean="0">
                <a:latin typeface="Huawei Sans" panose="020C0503030203020204" pitchFamily="34" charset="0"/>
              </a:rPr>
              <a:t>without interrupting host services. </a:t>
            </a:r>
            <a:r>
              <a:rPr lang="en-US" dirty="0"/>
              <a:t>T</a:t>
            </a:r>
            <a:r>
              <a:rPr lang="en-US" dirty="0" smtClean="0">
                <a:latin typeface="Huawei Sans" panose="020C0503030203020204" pitchFamily="34" charset="0"/>
              </a:rPr>
              <a:t>he target LUN can totally replace the source LUN to carry services after the replication is complete.</a:t>
            </a:r>
            <a:endParaRPr lang="en-US" altLang="zh-CN" dirty="0" smtClean="0">
              <a:latin typeface="Huawei Sans" panose="020C0503030203020204" pitchFamily="34" charset="0"/>
            </a:endParaRPr>
          </a:p>
        </p:txBody>
      </p:sp>
      <p:sp>
        <p:nvSpPr>
          <p:cNvPr id="5" name="云形标注 4"/>
          <p:cNvSpPr/>
          <p:nvPr/>
        </p:nvSpPr>
        <p:spPr>
          <a:xfrm flipH="1">
            <a:off x="6096000" y="3154680"/>
            <a:ext cx="4143589" cy="1902965"/>
          </a:xfrm>
          <a:prstGeom prst="cloudCallout">
            <a:avLst>
              <a:gd name="adj1" fmla="val -75977"/>
              <a:gd name="adj2" fmla="val 32389"/>
            </a:avLst>
          </a:pr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fontAlgn="ctr"/>
            <a:r>
              <a:rPr lang="en-US" dirty="0" smtClean="0">
                <a:latin typeface="Huawei Sans" panose="020C0503030203020204" pitchFamily="34" charset="0"/>
              </a:rPr>
              <a:t>What does "completely" mean?</a:t>
            </a:r>
            <a:endParaRPr lang="en-US" altLang="zh-CN" dirty="0">
              <a:latin typeface="Huawei Sans" panose="020C0503030203020204" pitchFamily="34" charset="0"/>
            </a:endParaRPr>
          </a:p>
        </p:txBody>
      </p:sp>
    </p:spTree>
    <p:extLst>
      <p:ext uri="{BB962C8B-B14F-4D97-AF65-F5344CB8AC3E}">
        <p14:creationId xmlns:p14="http://schemas.microsoft.com/office/powerpoint/2010/main" val="289962286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How SmartMigration Works</a:t>
            </a:r>
            <a:endParaRPr lang="en-US" altLang="zh-CN" dirty="0">
              <a:latin typeface="Huawei Sans" panose="020C0503030203020204" pitchFamily="34" charset="0"/>
            </a:endParaRPr>
          </a:p>
        </p:txBody>
      </p:sp>
      <p:sp>
        <p:nvSpPr>
          <p:cNvPr id="14" name="文本占位符 13"/>
          <p:cNvSpPr>
            <a:spLocks noGrp="1"/>
          </p:cNvSpPr>
          <p:nvPr>
            <p:ph type="body" sz="quarter" idx="10"/>
          </p:nvPr>
        </p:nvSpPr>
        <p:spPr/>
        <p:txBody>
          <a:bodyPr wrap="square">
            <a:noAutofit/>
          </a:bodyPr>
          <a:lstStyle/>
          <a:p>
            <a:r>
              <a:rPr lang="en-US" dirty="0" smtClean="0">
                <a:latin typeface="Huawei Sans" panose="020C0503030203020204" pitchFamily="34" charset="0"/>
              </a:rPr>
              <a:t>SmartMigration is leveraged to adjust service performance or upgrade storage systems by migrating services between LUNs.</a:t>
            </a:r>
          </a:p>
          <a:p>
            <a:r>
              <a:rPr lang="en-US" dirty="0" smtClean="0">
                <a:latin typeface="Huawei Sans" panose="020C0503030203020204" pitchFamily="34" charset="0"/>
              </a:rPr>
              <a:t>SmartMigration is deployed in two </a:t>
            </a:r>
            <a:r>
              <a:rPr lang="en-US" altLang="zh-CN" dirty="0" smtClean="0">
                <a:latin typeface="Huawei Sans" panose="020C0503030203020204" pitchFamily="34" charset="0"/>
              </a:rPr>
              <a:t>stage</a:t>
            </a:r>
            <a:r>
              <a:rPr lang="en-US" dirty="0" smtClean="0">
                <a:latin typeface="Huawei Sans" panose="020C0503030203020204" pitchFamily="34" charset="0"/>
              </a:rPr>
              <a:t>s:</a:t>
            </a:r>
            <a:endParaRPr lang="en-US" altLang="zh-CN" dirty="0">
              <a:latin typeface="Huawei Sans" panose="020C0503030203020204" pitchFamily="34" charset="0"/>
            </a:endParaRPr>
          </a:p>
        </p:txBody>
      </p:sp>
      <p:sp>
        <p:nvSpPr>
          <p:cNvPr id="4" name="右箭头 3"/>
          <p:cNvSpPr/>
          <p:nvPr/>
        </p:nvSpPr>
        <p:spPr>
          <a:xfrm>
            <a:off x="2671403" y="4199146"/>
            <a:ext cx="6667500" cy="348343"/>
          </a:xfrm>
          <a:prstGeom prst="rightArrow">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 name="文本框 4"/>
          <p:cNvSpPr txBox="1"/>
          <p:nvPr/>
        </p:nvSpPr>
        <p:spPr>
          <a:xfrm>
            <a:off x="1602297" y="4137458"/>
            <a:ext cx="970369" cy="461665"/>
          </a:xfrm>
          <a:prstGeom prst="rect">
            <a:avLst/>
          </a:prstGeom>
          <a:noFill/>
        </p:spPr>
        <p:txBody>
          <a:bodyPr wrap="square" rtlCol="0">
            <a:noAutofit/>
          </a:bodyPr>
          <a:lstStyle/>
          <a:p>
            <a:pPr fontAlgn="ctr"/>
            <a:r>
              <a:rPr lang="en-US" sz="2400" dirty="0" smtClean="0">
                <a:latin typeface="Huawei Sans" panose="020C0503030203020204" pitchFamily="34" charset="0"/>
              </a:rPr>
              <a:t>Start</a:t>
            </a:r>
            <a:endParaRPr lang="en-US" altLang="zh-CN" sz="2400" dirty="0">
              <a:latin typeface="Huawei Sans" panose="020C0503030203020204" pitchFamily="34" charset="0"/>
            </a:endParaRPr>
          </a:p>
        </p:txBody>
      </p:sp>
      <p:sp>
        <p:nvSpPr>
          <p:cNvPr id="7" name="文本框 6"/>
          <p:cNvSpPr txBox="1"/>
          <p:nvPr/>
        </p:nvSpPr>
        <p:spPr>
          <a:xfrm>
            <a:off x="2915704" y="3506648"/>
            <a:ext cx="3073934" cy="461665"/>
          </a:xfrm>
          <a:prstGeom prst="rect">
            <a:avLst/>
          </a:prstGeom>
          <a:noFill/>
        </p:spPr>
        <p:txBody>
          <a:bodyPr wrap="square" rtlCol="0">
            <a:noAutofit/>
          </a:bodyPr>
          <a:lstStyle/>
          <a:p>
            <a:pPr algn="ctr" fontAlgn="ctr"/>
            <a:r>
              <a:rPr lang="en-US" sz="2000" b="1" dirty="0" smtClean="0">
                <a:solidFill>
                  <a:srgbClr val="C00000"/>
                </a:solidFill>
                <a:latin typeface="Huawei Sans" panose="020C0503030203020204" pitchFamily="34" charset="0"/>
              </a:rPr>
              <a:t>Service data synchronization</a:t>
            </a:r>
            <a:endParaRPr lang="en-US" altLang="zh-CN" sz="2000" b="1" dirty="0">
              <a:solidFill>
                <a:srgbClr val="C00000"/>
              </a:solidFill>
              <a:latin typeface="Huawei Sans" panose="020C0503030203020204" pitchFamily="34" charset="0"/>
            </a:endParaRPr>
          </a:p>
        </p:txBody>
      </p:sp>
      <p:sp>
        <p:nvSpPr>
          <p:cNvPr id="8" name="文本框 7"/>
          <p:cNvSpPr txBox="1"/>
          <p:nvPr/>
        </p:nvSpPr>
        <p:spPr>
          <a:xfrm>
            <a:off x="5989638" y="3513344"/>
            <a:ext cx="2903729" cy="461665"/>
          </a:xfrm>
          <a:prstGeom prst="rect">
            <a:avLst/>
          </a:prstGeom>
          <a:noFill/>
        </p:spPr>
        <p:txBody>
          <a:bodyPr wrap="square" rtlCol="0">
            <a:noAutofit/>
          </a:bodyPr>
          <a:lstStyle/>
          <a:p>
            <a:pPr algn="ctr" fontAlgn="ctr"/>
            <a:r>
              <a:rPr lang="en-US" sz="2000" b="1" dirty="0" smtClean="0">
                <a:solidFill>
                  <a:srgbClr val="C00000"/>
                </a:solidFill>
                <a:latin typeface="Huawei Sans" panose="020C0503030203020204" pitchFamily="34" charset="0"/>
              </a:rPr>
              <a:t>LUN information exchange</a:t>
            </a:r>
            <a:endParaRPr lang="en-US" altLang="zh-CN" sz="2000" b="1" dirty="0">
              <a:solidFill>
                <a:srgbClr val="C00000"/>
              </a:solidFill>
              <a:latin typeface="Huawei Sans" panose="020C0503030203020204" pitchFamily="34" charset="0"/>
            </a:endParaRPr>
          </a:p>
        </p:txBody>
      </p:sp>
      <p:cxnSp>
        <p:nvCxnSpPr>
          <p:cNvPr id="10" name="直接连接符 9"/>
          <p:cNvCxnSpPr/>
          <p:nvPr/>
        </p:nvCxnSpPr>
        <p:spPr>
          <a:xfrm flipV="1">
            <a:off x="5899017" y="4199147"/>
            <a:ext cx="0" cy="117928"/>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9499391" y="4142484"/>
            <a:ext cx="1365833" cy="461665"/>
          </a:xfrm>
          <a:prstGeom prst="rect">
            <a:avLst/>
          </a:prstGeom>
          <a:noFill/>
        </p:spPr>
        <p:txBody>
          <a:bodyPr wrap="square" rtlCol="0">
            <a:noAutofit/>
          </a:bodyPr>
          <a:lstStyle/>
          <a:p>
            <a:pPr fontAlgn="ctr"/>
            <a:r>
              <a:rPr lang="en-US" sz="2400" dirty="0" smtClean="0">
                <a:latin typeface="Huawei Sans" panose="020C0503030203020204" pitchFamily="34" charset="0"/>
              </a:rPr>
              <a:t>Finish</a:t>
            </a:r>
            <a:endParaRPr lang="en-US" sz="2400" dirty="0">
              <a:latin typeface="Huawei Sans" panose="020C0503030203020204" pitchFamily="34" charset="0"/>
            </a:endParaRPr>
          </a:p>
        </p:txBody>
      </p:sp>
    </p:spTree>
    <p:extLst>
      <p:ext uri="{BB962C8B-B14F-4D97-AF65-F5344CB8AC3E}">
        <p14:creationId xmlns:p14="http://schemas.microsoft.com/office/powerpoint/2010/main" val="101773518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sz="3200" dirty="0" smtClean="0">
                <a:latin typeface="Huawei Sans" panose="020C0503030203020204" pitchFamily="34" charset="0"/>
              </a:rPr>
              <a:t>SmartMigration Service Data Synchronization</a:t>
            </a:r>
            <a:endParaRPr lang="en-US" altLang="zh-CN" sz="3200" dirty="0">
              <a:latin typeface="Huawei Sans" panose="020C0503030203020204" pitchFamily="34" charset="0"/>
            </a:endParaRPr>
          </a:p>
        </p:txBody>
      </p:sp>
      <p:sp>
        <p:nvSpPr>
          <p:cNvPr id="3" name="文本占位符 2"/>
          <p:cNvSpPr>
            <a:spLocks noGrp="1"/>
          </p:cNvSpPr>
          <p:nvPr>
            <p:ph type="body" sz="quarter" idx="10"/>
          </p:nvPr>
        </p:nvSpPr>
        <p:spPr/>
        <p:txBody>
          <a:bodyPr wrap="square">
            <a:noAutofit/>
          </a:bodyPr>
          <a:lstStyle/>
          <a:p>
            <a:r>
              <a:rPr lang="en-US" sz="2000" dirty="0" smtClean="0">
                <a:latin typeface="Huawei Sans" panose="020C0503030203020204" pitchFamily="34" charset="0"/>
              </a:rPr>
              <a:t>After creating a SmartMigration task, pair a source and target LUN. </a:t>
            </a:r>
            <a:endParaRPr lang="en-US" altLang="zh-CN" sz="2000" dirty="0" smtClean="0">
              <a:latin typeface="Huawei Sans" panose="020C0503030203020204" pitchFamily="34" charset="0"/>
            </a:endParaRPr>
          </a:p>
          <a:p>
            <a:r>
              <a:rPr lang="en-US" sz="2000" dirty="0" smtClean="0"/>
              <a:t>Service </a:t>
            </a:r>
            <a:r>
              <a:rPr lang="en-US" sz="2000" dirty="0"/>
              <a:t>data synchronization between the source and target LUNs comprises initial synchronization and data change </a:t>
            </a:r>
            <a:r>
              <a:rPr lang="en-US" sz="2000" dirty="0" smtClean="0"/>
              <a:t>synchronization.</a:t>
            </a:r>
            <a:endParaRPr lang="en-US" altLang="zh-CN" sz="2000" dirty="0">
              <a:latin typeface="Huawei Sans" panose="020C0503030203020204" pitchFamily="34" charset="0"/>
            </a:endParaRPr>
          </a:p>
        </p:txBody>
      </p:sp>
      <p:grpSp>
        <p:nvGrpSpPr>
          <p:cNvPr id="81" name="组合 80"/>
          <p:cNvGrpSpPr/>
          <p:nvPr/>
        </p:nvGrpSpPr>
        <p:grpSpPr>
          <a:xfrm>
            <a:off x="1026433" y="3171656"/>
            <a:ext cx="3995379" cy="1855839"/>
            <a:chOff x="878145" y="2861929"/>
            <a:chExt cx="3995379" cy="1855839"/>
          </a:xfrm>
        </p:grpSpPr>
        <p:sp>
          <p:nvSpPr>
            <p:cNvPr id="4" name="圆柱形 3"/>
            <p:cNvSpPr/>
            <p:nvPr/>
          </p:nvSpPr>
          <p:spPr>
            <a:xfrm>
              <a:off x="1035586" y="3037807"/>
              <a:ext cx="984239" cy="1314504"/>
            </a:xfrm>
            <a:prstGeom prst="can">
              <a:avLst>
                <a:gd name="adj" fmla="val 34375"/>
              </a:avLst>
            </a:prstGeom>
            <a:solidFill>
              <a:schemeClr val="accent2"/>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nvGrpSpPr>
            <p:cNvPr id="5" name="组合 4"/>
            <p:cNvGrpSpPr/>
            <p:nvPr/>
          </p:nvGrpSpPr>
          <p:grpSpPr>
            <a:xfrm>
              <a:off x="1204122" y="3478400"/>
              <a:ext cx="671914" cy="701540"/>
              <a:chOff x="5165349" y="3488869"/>
              <a:chExt cx="819744" cy="651455"/>
            </a:xfrm>
          </p:grpSpPr>
          <p:sp>
            <p:nvSpPr>
              <p:cNvPr id="6" name="矩形 5"/>
              <p:cNvSpPr/>
              <p:nvPr/>
            </p:nvSpPr>
            <p:spPr>
              <a:xfrm>
                <a:off x="5165349" y="3488869"/>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A</a:t>
                </a:r>
                <a:endParaRPr lang="en-US" altLang="zh-CN" sz="1200" dirty="0">
                  <a:solidFill>
                    <a:schemeClr val="tx1"/>
                  </a:solidFill>
                  <a:latin typeface="Huawei Sans" panose="020C0503030203020204" pitchFamily="34" charset="0"/>
                </a:endParaRPr>
              </a:p>
            </p:txBody>
          </p:sp>
          <p:sp>
            <p:nvSpPr>
              <p:cNvPr id="7" name="矩形 6"/>
              <p:cNvSpPr/>
              <p:nvPr/>
            </p:nvSpPr>
            <p:spPr>
              <a:xfrm>
                <a:off x="5453353" y="3488870"/>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B</a:t>
                </a:r>
                <a:endParaRPr lang="en-US" altLang="zh-CN" sz="1200" dirty="0">
                  <a:solidFill>
                    <a:schemeClr val="tx1"/>
                  </a:solidFill>
                  <a:latin typeface="Huawei Sans" panose="020C0503030203020204" pitchFamily="34" charset="0"/>
                </a:endParaRPr>
              </a:p>
            </p:txBody>
          </p:sp>
          <p:sp>
            <p:nvSpPr>
              <p:cNvPr id="8" name="矩形 7"/>
              <p:cNvSpPr/>
              <p:nvPr/>
            </p:nvSpPr>
            <p:spPr>
              <a:xfrm>
                <a:off x="5741357" y="3488870"/>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C</a:t>
                </a:r>
                <a:endParaRPr lang="en-US" altLang="zh-CN" sz="1200" dirty="0">
                  <a:solidFill>
                    <a:schemeClr val="tx1"/>
                  </a:solidFill>
                  <a:latin typeface="Huawei Sans" panose="020C0503030203020204" pitchFamily="34" charset="0"/>
                </a:endParaRPr>
              </a:p>
            </p:txBody>
          </p:sp>
          <p:sp>
            <p:nvSpPr>
              <p:cNvPr id="9" name="矩形 8"/>
              <p:cNvSpPr/>
              <p:nvPr/>
            </p:nvSpPr>
            <p:spPr>
              <a:xfrm>
                <a:off x="5165349" y="3710826"/>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D</a:t>
                </a:r>
                <a:endParaRPr lang="en-US" altLang="zh-CN" sz="1200" dirty="0">
                  <a:solidFill>
                    <a:schemeClr val="tx1"/>
                  </a:solidFill>
                  <a:latin typeface="Huawei Sans" panose="020C0503030203020204" pitchFamily="34" charset="0"/>
                </a:endParaRPr>
              </a:p>
            </p:txBody>
          </p:sp>
          <p:sp>
            <p:nvSpPr>
              <p:cNvPr id="10" name="矩形 9"/>
              <p:cNvSpPr/>
              <p:nvPr/>
            </p:nvSpPr>
            <p:spPr>
              <a:xfrm>
                <a:off x="5453353" y="3710827"/>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E</a:t>
                </a:r>
                <a:endParaRPr lang="en-US" altLang="zh-CN" sz="1200" dirty="0">
                  <a:solidFill>
                    <a:schemeClr val="tx1"/>
                  </a:solidFill>
                  <a:latin typeface="Huawei Sans" panose="020C0503030203020204" pitchFamily="34" charset="0"/>
                </a:endParaRPr>
              </a:p>
            </p:txBody>
          </p:sp>
          <p:sp>
            <p:nvSpPr>
              <p:cNvPr id="11" name="矩形 10"/>
              <p:cNvSpPr/>
              <p:nvPr/>
            </p:nvSpPr>
            <p:spPr>
              <a:xfrm>
                <a:off x="5741357" y="3710827"/>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F</a:t>
                </a:r>
                <a:endParaRPr lang="en-US" altLang="zh-CN" sz="1200" dirty="0">
                  <a:solidFill>
                    <a:schemeClr val="tx1"/>
                  </a:solidFill>
                  <a:latin typeface="Huawei Sans" panose="020C0503030203020204" pitchFamily="34" charset="0"/>
                </a:endParaRPr>
              </a:p>
            </p:txBody>
          </p:sp>
          <p:sp>
            <p:nvSpPr>
              <p:cNvPr id="12" name="矩形 11"/>
              <p:cNvSpPr/>
              <p:nvPr/>
            </p:nvSpPr>
            <p:spPr>
              <a:xfrm>
                <a:off x="5165349" y="3939132"/>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G</a:t>
                </a:r>
                <a:endParaRPr lang="en-US" altLang="zh-CN" sz="1200" dirty="0">
                  <a:solidFill>
                    <a:schemeClr val="tx1"/>
                  </a:solidFill>
                  <a:latin typeface="Huawei Sans" panose="020C0503030203020204" pitchFamily="34" charset="0"/>
                </a:endParaRPr>
              </a:p>
            </p:txBody>
          </p:sp>
          <p:sp>
            <p:nvSpPr>
              <p:cNvPr id="13" name="矩形 12"/>
              <p:cNvSpPr/>
              <p:nvPr/>
            </p:nvSpPr>
            <p:spPr>
              <a:xfrm>
                <a:off x="5453353" y="3939133"/>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H</a:t>
                </a:r>
                <a:endParaRPr lang="en-US" altLang="zh-CN" sz="1200" dirty="0">
                  <a:solidFill>
                    <a:schemeClr val="tx1"/>
                  </a:solidFill>
                  <a:latin typeface="Huawei Sans" panose="020C0503030203020204" pitchFamily="34" charset="0"/>
                </a:endParaRPr>
              </a:p>
            </p:txBody>
          </p:sp>
          <p:sp>
            <p:nvSpPr>
              <p:cNvPr id="14" name="矩形 13"/>
              <p:cNvSpPr/>
              <p:nvPr/>
            </p:nvSpPr>
            <p:spPr>
              <a:xfrm>
                <a:off x="5741357" y="3939133"/>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I</a:t>
                </a:r>
                <a:endParaRPr lang="en-US" altLang="zh-CN" sz="1200" dirty="0">
                  <a:solidFill>
                    <a:schemeClr val="tx1"/>
                  </a:solidFill>
                  <a:latin typeface="Huawei Sans" panose="020C0503030203020204" pitchFamily="34" charset="0"/>
                </a:endParaRPr>
              </a:p>
            </p:txBody>
          </p:sp>
        </p:grpSp>
        <p:sp>
          <p:nvSpPr>
            <p:cNvPr id="15" name="文本框 14"/>
            <p:cNvSpPr txBox="1"/>
            <p:nvPr/>
          </p:nvSpPr>
          <p:spPr>
            <a:xfrm>
              <a:off x="878145" y="4352312"/>
              <a:ext cx="1376122" cy="338554"/>
            </a:xfrm>
            <a:prstGeom prst="rect">
              <a:avLst/>
            </a:prstGeom>
            <a:noFill/>
          </p:spPr>
          <p:txBody>
            <a:bodyPr wrap="square" rtlCol="0">
              <a:noAutofit/>
            </a:bodyPr>
            <a:lstStyle/>
            <a:p>
              <a:pPr fontAlgn="ctr"/>
              <a:r>
                <a:rPr lang="en-US" sz="1600" dirty="0" smtClean="0">
                  <a:latin typeface="Huawei Sans" panose="020C0503030203020204" pitchFamily="34" charset="0"/>
                </a:rPr>
                <a:t>Source LUN</a:t>
              </a:r>
              <a:endParaRPr lang="en-US" altLang="zh-CN" sz="1600" dirty="0">
                <a:latin typeface="Huawei Sans" panose="020C0503030203020204" pitchFamily="34" charset="0"/>
              </a:endParaRPr>
            </a:p>
          </p:txBody>
        </p:sp>
        <p:sp>
          <p:nvSpPr>
            <p:cNvPr id="18" name="圆柱形 17"/>
            <p:cNvSpPr/>
            <p:nvPr/>
          </p:nvSpPr>
          <p:spPr>
            <a:xfrm>
              <a:off x="3672800" y="3037808"/>
              <a:ext cx="1001952" cy="1314504"/>
            </a:xfrm>
            <a:prstGeom prst="can">
              <a:avLst>
                <a:gd name="adj" fmla="val 34375"/>
              </a:avLst>
            </a:prstGeom>
            <a:solidFill>
              <a:schemeClr val="accent1">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nvGrpSpPr>
            <p:cNvPr id="19" name="组合 18"/>
            <p:cNvGrpSpPr/>
            <p:nvPr/>
          </p:nvGrpSpPr>
          <p:grpSpPr>
            <a:xfrm>
              <a:off x="3835993" y="3478401"/>
              <a:ext cx="671914" cy="701540"/>
              <a:chOff x="5165349" y="3488869"/>
              <a:chExt cx="819744" cy="651455"/>
            </a:xfrm>
            <a:solidFill>
              <a:schemeClr val="bg1"/>
            </a:solidFill>
          </p:grpSpPr>
          <p:sp>
            <p:nvSpPr>
              <p:cNvPr id="20" name="矩形 19"/>
              <p:cNvSpPr/>
              <p:nvPr/>
            </p:nvSpPr>
            <p:spPr>
              <a:xfrm>
                <a:off x="5165349" y="3488869"/>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A</a:t>
                </a:r>
                <a:endParaRPr lang="en-US" altLang="zh-CN" sz="1200" dirty="0">
                  <a:solidFill>
                    <a:schemeClr val="tx1"/>
                  </a:solidFill>
                  <a:latin typeface="Huawei Sans" panose="020C0503030203020204" pitchFamily="34" charset="0"/>
                </a:endParaRPr>
              </a:p>
            </p:txBody>
          </p:sp>
          <p:sp>
            <p:nvSpPr>
              <p:cNvPr id="21" name="矩形 20"/>
              <p:cNvSpPr/>
              <p:nvPr/>
            </p:nvSpPr>
            <p:spPr>
              <a:xfrm>
                <a:off x="5453353" y="3488870"/>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B</a:t>
                </a:r>
                <a:endParaRPr lang="en-US" altLang="zh-CN" sz="1200" dirty="0">
                  <a:solidFill>
                    <a:schemeClr val="tx1"/>
                  </a:solidFill>
                  <a:latin typeface="Huawei Sans" panose="020C0503030203020204" pitchFamily="34" charset="0"/>
                </a:endParaRPr>
              </a:p>
            </p:txBody>
          </p:sp>
          <p:sp>
            <p:nvSpPr>
              <p:cNvPr id="22" name="矩形 21"/>
              <p:cNvSpPr/>
              <p:nvPr/>
            </p:nvSpPr>
            <p:spPr>
              <a:xfrm>
                <a:off x="5741357" y="3488870"/>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C</a:t>
                </a:r>
                <a:endParaRPr lang="en-US" altLang="zh-CN" sz="1200" dirty="0">
                  <a:solidFill>
                    <a:schemeClr val="tx1"/>
                  </a:solidFill>
                  <a:latin typeface="Huawei Sans" panose="020C0503030203020204" pitchFamily="34" charset="0"/>
                </a:endParaRPr>
              </a:p>
            </p:txBody>
          </p:sp>
          <p:sp>
            <p:nvSpPr>
              <p:cNvPr id="23" name="矩形 22"/>
              <p:cNvSpPr/>
              <p:nvPr/>
            </p:nvSpPr>
            <p:spPr>
              <a:xfrm>
                <a:off x="5165349" y="3710826"/>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D</a:t>
                </a:r>
                <a:endParaRPr lang="en-US" altLang="zh-CN" sz="1200" dirty="0">
                  <a:solidFill>
                    <a:schemeClr val="tx1"/>
                  </a:solidFill>
                  <a:latin typeface="Huawei Sans" panose="020C0503030203020204" pitchFamily="34" charset="0"/>
                </a:endParaRPr>
              </a:p>
            </p:txBody>
          </p:sp>
          <p:sp>
            <p:nvSpPr>
              <p:cNvPr id="24" name="矩形 23"/>
              <p:cNvSpPr/>
              <p:nvPr/>
            </p:nvSpPr>
            <p:spPr>
              <a:xfrm>
                <a:off x="5453353" y="3710827"/>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E</a:t>
                </a:r>
                <a:endParaRPr lang="en-US" altLang="zh-CN" sz="1200" dirty="0">
                  <a:solidFill>
                    <a:schemeClr val="tx1"/>
                  </a:solidFill>
                  <a:latin typeface="Huawei Sans" panose="020C0503030203020204" pitchFamily="34" charset="0"/>
                </a:endParaRPr>
              </a:p>
            </p:txBody>
          </p:sp>
          <p:sp>
            <p:nvSpPr>
              <p:cNvPr id="25" name="矩形 24"/>
              <p:cNvSpPr/>
              <p:nvPr/>
            </p:nvSpPr>
            <p:spPr>
              <a:xfrm>
                <a:off x="5741357" y="3710827"/>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F</a:t>
                </a:r>
                <a:endParaRPr lang="en-US" altLang="zh-CN" sz="1200" dirty="0">
                  <a:solidFill>
                    <a:schemeClr val="tx1"/>
                  </a:solidFill>
                  <a:latin typeface="Huawei Sans" panose="020C0503030203020204" pitchFamily="34" charset="0"/>
                </a:endParaRPr>
              </a:p>
            </p:txBody>
          </p:sp>
          <p:sp>
            <p:nvSpPr>
              <p:cNvPr id="26" name="矩形 25"/>
              <p:cNvSpPr/>
              <p:nvPr/>
            </p:nvSpPr>
            <p:spPr>
              <a:xfrm>
                <a:off x="5165349" y="3939132"/>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G</a:t>
                </a:r>
                <a:endParaRPr lang="en-US" altLang="zh-CN" sz="1200" dirty="0">
                  <a:solidFill>
                    <a:schemeClr val="tx1"/>
                  </a:solidFill>
                  <a:latin typeface="Huawei Sans" panose="020C0503030203020204" pitchFamily="34" charset="0"/>
                </a:endParaRPr>
              </a:p>
            </p:txBody>
          </p:sp>
          <p:sp>
            <p:nvSpPr>
              <p:cNvPr id="27" name="矩形 26"/>
              <p:cNvSpPr/>
              <p:nvPr/>
            </p:nvSpPr>
            <p:spPr>
              <a:xfrm>
                <a:off x="5453353" y="3939133"/>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H</a:t>
                </a:r>
                <a:endParaRPr lang="en-US" altLang="zh-CN" sz="1200" dirty="0">
                  <a:solidFill>
                    <a:schemeClr val="tx1"/>
                  </a:solidFill>
                  <a:latin typeface="Huawei Sans" panose="020C0503030203020204" pitchFamily="34" charset="0"/>
                </a:endParaRPr>
              </a:p>
            </p:txBody>
          </p:sp>
          <p:sp>
            <p:nvSpPr>
              <p:cNvPr id="28" name="矩形 27"/>
              <p:cNvSpPr/>
              <p:nvPr/>
            </p:nvSpPr>
            <p:spPr>
              <a:xfrm>
                <a:off x="5741357" y="3939133"/>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I</a:t>
                </a:r>
                <a:endParaRPr lang="en-US" altLang="zh-CN" sz="1200" dirty="0">
                  <a:solidFill>
                    <a:schemeClr val="tx1"/>
                  </a:solidFill>
                  <a:latin typeface="Huawei Sans" panose="020C0503030203020204" pitchFamily="34" charset="0"/>
                </a:endParaRPr>
              </a:p>
            </p:txBody>
          </p:sp>
        </p:grpSp>
        <p:sp>
          <p:nvSpPr>
            <p:cNvPr id="29" name="文本框 28"/>
            <p:cNvSpPr txBox="1"/>
            <p:nvPr/>
          </p:nvSpPr>
          <p:spPr>
            <a:xfrm>
              <a:off x="3603625" y="4379214"/>
              <a:ext cx="1269899" cy="338554"/>
            </a:xfrm>
            <a:prstGeom prst="rect">
              <a:avLst/>
            </a:prstGeom>
            <a:noFill/>
          </p:spPr>
          <p:txBody>
            <a:bodyPr wrap="square" rtlCol="0">
              <a:noAutofit/>
            </a:bodyPr>
            <a:lstStyle/>
            <a:p>
              <a:pPr fontAlgn="ctr"/>
              <a:r>
                <a:rPr lang="en-US" sz="1600" dirty="0" smtClean="0">
                  <a:latin typeface="Huawei Sans" panose="020C0503030203020204" pitchFamily="34" charset="0"/>
                </a:rPr>
                <a:t>Target LUN</a:t>
              </a:r>
              <a:endParaRPr lang="en-US" altLang="zh-CN" sz="1600" dirty="0">
                <a:latin typeface="Huawei Sans" panose="020C0503030203020204" pitchFamily="34" charset="0"/>
              </a:endParaRPr>
            </a:p>
          </p:txBody>
        </p:sp>
        <p:cxnSp>
          <p:nvCxnSpPr>
            <p:cNvPr id="31" name="直接箭头连接符 30"/>
            <p:cNvCxnSpPr/>
            <p:nvPr/>
          </p:nvCxnSpPr>
          <p:spPr>
            <a:xfrm>
              <a:off x="2074910" y="3695059"/>
              <a:ext cx="1586873" cy="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2" name="组合 31"/>
            <p:cNvGrpSpPr/>
            <p:nvPr/>
          </p:nvGrpSpPr>
          <p:grpSpPr>
            <a:xfrm>
              <a:off x="2460780" y="2861929"/>
              <a:ext cx="671914" cy="701540"/>
              <a:chOff x="4668040" y="3499099"/>
              <a:chExt cx="819744" cy="651455"/>
            </a:xfrm>
            <a:solidFill>
              <a:schemeClr val="bg1"/>
            </a:solidFill>
          </p:grpSpPr>
          <p:sp>
            <p:nvSpPr>
              <p:cNvPr id="33" name="矩形 32"/>
              <p:cNvSpPr/>
              <p:nvPr/>
            </p:nvSpPr>
            <p:spPr>
              <a:xfrm>
                <a:off x="4668040" y="3499099"/>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A</a:t>
                </a:r>
                <a:endParaRPr lang="en-US" altLang="zh-CN" sz="1200" dirty="0">
                  <a:solidFill>
                    <a:schemeClr val="tx1"/>
                  </a:solidFill>
                  <a:latin typeface="Huawei Sans" panose="020C0503030203020204" pitchFamily="34" charset="0"/>
                </a:endParaRPr>
              </a:p>
            </p:txBody>
          </p:sp>
          <p:sp>
            <p:nvSpPr>
              <p:cNvPr id="34" name="矩形 33"/>
              <p:cNvSpPr/>
              <p:nvPr/>
            </p:nvSpPr>
            <p:spPr>
              <a:xfrm>
                <a:off x="4956044" y="3499100"/>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B</a:t>
                </a:r>
                <a:endParaRPr lang="en-US" altLang="zh-CN" sz="1200" dirty="0">
                  <a:solidFill>
                    <a:schemeClr val="tx1"/>
                  </a:solidFill>
                  <a:latin typeface="Huawei Sans" panose="020C0503030203020204" pitchFamily="34" charset="0"/>
                </a:endParaRPr>
              </a:p>
            </p:txBody>
          </p:sp>
          <p:sp>
            <p:nvSpPr>
              <p:cNvPr id="35" name="矩形 34"/>
              <p:cNvSpPr/>
              <p:nvPr/>
            </p:nvSpPr>
            <p:spPr>
              <a:xfrm>
                <a:off x="5244048" y="3499100"/>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C</a:t>
                </a:r>
                <a:endParaRPr lang="en-US" altLang="zh-CN" sz="1200" dirty="0">
                  <a:solidFill>
                    <a:schemeClr val="tx1"/>
                  </a:solidFill>
                  <a:latin typeface="Huawei Sans" panose="020C0503030203020204" pitchFamily="34" charset="0"/>
                </a:endParaRPr>
              </a:p>
            </p:txBody>
          </p:sp>
          <p:sp>
            <p:nvSpPr>
              <p:cNvPr id="36" name="矩形 35"/>
              <p:cNvSpPr/>
              <p:nvPr/>
            </p:nvSpPr>
            <p:spPr>
              <a:xfrm>
                <a:off x="4668040" y="3721057"/>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D</a:t>
                </a:r>
                <a:endParaRPr lang="en-US" altLang="zh-CN" sz="1200" dirty="0">
                  <a:solidFill>
                    <a:schemeClr val="tx1"/>
                  </a:solidFill>
                  <a:latin typeface="Huawei Sans" panose="020C0503030203020204" pitchFamily="34" charset="0"/>
                </a:endParaRPr>
              </a:p>
            </p:txBody>
          </p:sp>
          <p:sp>
            <p:nvSpPr>
              <p:cNvPr id="37" name="矩形 36"/>
              <p:cNvSpPr/>
              <p:nvPr/>
            </p:nvSpPr>
            <p:spPr>
              <a:xfrm>
                <a:off x="4956044" y="3721058"/>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E</a:t>
                </a:r>
                <a:endParaRPr lang="en-US" altLang="zh-CN" sz="1200" dirty="0">
                  <a:solidFill>
                    <a:schemeClr val="tx1"/>
                  </a:solidFill>
                  <a:latin typeface="Huawei Sans" panose="020C0503030203020204" pitchFamily="34" charset="0"/>
                </a:endParaRPr>
              </a:p>
            </p:txBody>
          </p:sp>
          <p:sp>
            <p:nvSpPr>
              <p:cNvPr id="38" name="矩形 37"/>
              <p:cNvSpPr/>
              <p:nvPr/>
            </p:nvSpPr>
            <p:spPr>
              <a:xfrm>
                <a:off x="5244048" y="3721058"/>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F</a:t>
                </a:r>
                <a:endParaRPr lang="en-US" altLang="zh-CN" sz="1200" dirty="0">
                  <a:solidFill>
                    <a:schemeClr val="tx1"/>
                  </a:solidFill>
                  <a:latin typeface="Huawei Sans" panose="020C0503030203020204" pitchFamily="34" charset="0"/>
                </a:endParaRPr>
              </a:p>
            </p:txBody>
          </p:sp>
          <p:sp>
            <p:nvSpPr>
              <p:cNvPr id="39" name="矩形 38"/>
              <p:cNvSpPr/>
              <p:nvPr/>
            </p:nvSpPr>
            <p:spPr>
              <a:xfrm>
                <a:off x="4668040" y="3949362"/>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G</a:t>
                </a:r>
                <a:endParaRPr lang="en-US" altLang="zh-CN" sz="1200" dirty="0">
                  <a:solidFill>
                    <a:schemeClr val="tx1"/>
                  </a:solidFill>
                  <a:latin typeface="Huawei Sans" panose="020C0503030203020204" pitchFamily="34" charset="0"/>
                </a:endParaRPr>
              </a:p>
            </p:txBody>
          </p:sp>
          <p:sp>
            <p:nvSpPr>
              <p:cNvPr id="40" name="矩形 39"/>
              <p:cNvSpPr/>
              <p:nvPr/>
            </p:nvSpPr>
            <p:spPr>
              <a:xfrm>
                <a:off x="4956044" y="3949363"/>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H</a:t>
                </a:r>
                <a:endParaRPr lang="en-US" altLang="zh-CN" sz="1200" dirty="0">
                  <a:solidFill>
                    <a:schemeClr val="tx1"/>
                  </a:solidFill>
                  <a:latin typeface="Huawei Sans" panose="020C0503030203020204" pitchFamily="34" charset="0"/>
                </a:endParaRPr>
              </a:p>
            </p:txBody>
          </p:sp>
          <p:sp>
            <p:nvSpPr>
              <p:cNvPr id="41" name="矩形 40"/>
              <p:cNvSpPr/>
              <p:nvPr/>
            </p:nvSpPr>
            <p:spPr>
              <a:xfrm>
                <a:off x="5244048" y="3949363"/>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en-US" sz="1200" dirty="0" smtClean="0">
                    <a:solidFill>
                      <a:schemeClr val="tx1"/>
                    </a:solidFill>
                    <a:latin typeface="Huawei Sans" panose="020C0503030203020204" pitchFamily="34" charset="0"/>
                  </a:rPr>
                  <a:t>I</a:t>
                </a:r>
                <a:endParaRPr lang="en-US" altLang="zh-CN" sz="1200" dirty="0">
                  <a:solidFill>
                    <a:schemeClr val="tx1"/>
                  </a:solidFill>
                  <a:latin typeface="Huawei Sans" panose="020C0503030203020204" pitchFamily="34" charset="0"/>
                </a:endParaRPr>
              </a:p>
            </p:txBody>
          </p:sp>
        </p:grpSp>
        <p:sp>
          <p:nvSpPr>
            <p:cNvPr id="42" name="文本框 41"/>
            <p:cNvSpPr txBox="1"/>
            <p:nvPr/>
          </p:nvSpPr>
          <p:spPr>
            <a:xfrm>
              <a:off x="2254267" y="3747994"/>
              <a:ext cx="1792157" cy="276999"/>
            </a:xfrm>
            <a:prstGeom prst="rect">
              <a:avLst/>
            </a:prstGeom>
            <a:noFill/>
          </p:spPr>
          <p:txBody>
            <a:bodyPr wrap="square" rtlCol="0">
              <a:noAutofit/>
            </a:bodyPr>
            <a:lstStyle/>
            <a:p>
              <a:pPr fontAlgn="ctr"/>
              <a:r>
                <a:rPr lang="en-US" sz="1200" dirty="0" smtClean="0">
                  <a:latin typeface="Huawei Sans" panose="020C0503030203020204" pitchFamily="34" charset="0"/>
                </a:rPr>
                <a:t>Copy all data.</a:t>
              </a:r>
              <a:endParaRPr lang="en-US" altLang="zh-CN" sz="1200" dirty="0">
                <a:latin typeface="Huawei Sans" panose="020C0503030203020204" pitchFamily="34" charset="0"/>
              </a:endParaRPr>
            </a:p>
          </p:txBody>
        </p:sp>
      </p:grpSp>
      <p:sp>
        <p:nvSpPr>
          <p:cNvPr id="44" name="圆角矩形 43"/>
          <p:cNvSpPr/>
          <p:nvPr/>
        </p:nvSpPr>
        <p:spPr>
          <a:xfrm>
            <a:off x="1373694" y="5153370"/>
            <a:ext cx="3286052" cy="495759"/>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2000" b="1" dirty="0" smtClean="0">
                <a:solidFill>
                  <a:schemeClr val="accent1">
                    <a:lumMod val="50000"/>
                  </a:schemeClr>
                </a:solidFill>
                <a:latin typeface="Huawei Sans" panose="020C0503030203020204" pitchFamily="34" charset="0"/>
              </a:rPr>
              <a:t>Initial synchronization</a:t>
            </a:r>
            <a:endParaRPr lang="en-US" altLang="zh-CN" sz="2000" b="1" dirty="0">
              <a:solidFill>
                <a:schemeClr val="accent1">
                  <a:lumMod val="50000"/>
                </a:schemeClr>
              </a:solidFill>
              <a:latin typeface="Huawei Sans" panose="020C0503030203020204" pitchFamily="34" charset="0"/>
            </a:endParaRPr>
          </a:p>
        </p:txBody>
      </p:sp>
      <p:grpSp>
        <p:nvGrpSpPr>
          <p:cNvPr id="45" name="组合 44"/>
          <p:cNvGrpSpPr/>
          <p:nvPr/>
        </p:nvGrpSpPr>
        <p:grpSpPr>
          <a:xfrm>
            <a:off x="6162223" y="2820677"/>
            <a:ext cx="5284450" cy="2680215"/>
            <a:chOff x="4746071" y="3037539"/>
            <a:chExt cx="6737695" cy="3189225"/>
          </a:xfrm>
        </p:grpSpPr>
        <p:sp>
          <p:nvSpPr>
            <p:cNvPr id="46" name="圆柱形 45"/>
            <p:cNvSpPr/>
            <p:nvPr/>
          </p:nvSpPr>
          <p:spPr>
            <a:xfrm>
              <a:off x="7644064" y="4216890"/>
              <a:ext cx="2078390" cy="696835"/>
            </a:xfrm>
            <a:prstGeom prst="can">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2400" dirty="0" smtClean="0">
                  <a:solidFill>
                    <a:schemeClr val="tx1"/>
                  </a:solidFill>
                  <a:latin typeface="Huawei Sans" panose="020C0503030203020204" pitchFamily="34" charset="0"/>
                </a:rPr>
                <a:t>LM</a:t>
              </a:r>
              <a:endParaRPr lang="en-US" altLang="zh-CN" sz="2400" dirty="0">
                <a:solidFill>
                  <a:schemeClr val="tx1"/>
                </a:solidFill>
                <a:latin typeface="Huawei Sans" panose="020C0503030203020204" pitchFamily="34" charset="0"/>
              </a:endParaRPr>
            </a:p>
          </p:txBody>
        </p:sp>
        <p:sp>
          <p:nvSpPr>
            <p:cNvPr id="47" name="圆柱形 46"/>
            <p:cNvSpPr/>
            <p:nvPr/>
          </p:nvSpPr>
          <p:spPr>
            <a:xfrm>
              <a:off x="7274423" y="5484154"/>
              <a:ext cx="744236" cy="742610"/>
            </a:xfrm>
            <a:prstGeom prst="can">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ctr">
              <a:noAutofit/>
            </a:bodyPr>
            <a:lstStyle/>
            <a:p>
              <a:pPr algn="ctr" fontAlgn="ctr"/>
              <a:r>
                <a:rPr lang="en-US" sz="1200" dirty="0" smtClean="0">
                  <a:solidFill>
                    <a:schemeClr val="tx1"/>
                  </a:solidFill>
                  <a:latin typeface="Huawei Sans" panose="020C0503030203020204" pitchFamily="34" charset="0"/>
                </a:rPr>
                <a:t>Source LUN</a:t>
              </a:r>
              <a:endParaRPr lang="en-US" altLang="zh-CN" sz="1200" dirty="0">
                <a:solidFill>
                  <a:schemeClr val="tx1"/>
                </a:solidFill>
                <a:latin typeface="Huawei Sans" panose="020C0503030203020204" pitchFamily="34" charset="0"/>
              </a:endParaRPr>
            </a:p>
          </p:txBody>
        </p:sp>
        <p:sp>
          <p:nvSpPr>
            <p:cNvPr id="48" name="圆柱形 47"/>
            <p:cNvSpPr/>
            <p:nvPr/>
          </p:nvSpPr>
          <p:spPr>
            <a:xfrm>
              <a:off x="9329329" y="5484154"/>
              <a:ext cx="778011" cy="742610"/>
            </a:xfrm>
            <a:prstGeom prst="ca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ctr">
              <a:noAutofit/>
            </a:bodyPr>
            <a:lstStyle/>
            <a:p>
              <a:pPr algn="ctr" fontAlgn="ctr"/>
              <a:r>
                <a:rPr lang="en-US" sz="1200" dirty="0" smtClean="0">
                  <a:solidFill>
                    <a:schemeClr val="tx1"/>
                  </a:solidFill>
                  <a:latin typeface="Huawei Sans" panose="020C0503030203020204" pitchFamily="34" charset="0"/>
                </a:rPr>
                <a:t>Target LUN</a:t>
              </a:r>
              <a:endParaRPr lang="en-US" altLang="zh-CN" sz="1200" dirty="0">
                <a:solidFill>
                  <a:schemeClr val="tx1"/>
                </a:solidFill>
                <a:latin typeface="Huawei Sans" panose="020C0503030203020204" pitchFamily="34" charset="0"/>
              </a:endParaRPr>
            </a:p>
          </p:txBody>
        </p:sp>
        <p:sp>
          <p:nvSpPr>
            <p:cNvPr id="49" name="圆角矩形 48"/>
            <p:cNvSpPr/>
            <p:nvPr/>
          </p:nvSpPr>
          <p:spPr>
            <a:xfrm>
              <a:off x="5197744" y="4253352"/>
              <a:ext cx="681469" cy="613496"/>
            </a:xfrm>
            <a:prstGeom prst="round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矩形 49"/>
            <p:cNvSpPr/>
            <p:nvPr/>
          </p:nvSpPr>
          <p:spPr>
            <a:xfrm>
              <a:off x="5290117" y="4333525"/>
              <a:ext cx="146403" cy="125488"/>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1" name="矩形 50"/>
            <p:cNvSpPr/>
            <p:nvPr/>
          </p:nvSpPr>
          <p:spPr>
            <a:xfrm>
              <a:off x="5467892" y="4500842"/>
              <a:ext cx="146403" cy="125488"/>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2" name="矩形 51"/>
            <p:cNvSpPr/>
            <p:nvPr/>
          </p:nvSpPr>
          <p:spPr>
            <a:xfrm>
              <a:off x="5642180" y="4674318"/>
              <a:ext cx="146403" cy="125488"/>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3" name="圆角矩形 52"/>
            <p:cNvSpPr/>
            <p:nvPr/>
          </p:nvSpPr>
          <p:spPr>
            <a:xfrm>
              <a:off x="6375783" y="4263767"/>
              <a:ext cx="681469" cy="603081"/>
            </a:xfrm>
            <a:prstGeom prst="round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4" name="矩形 53"/>
            <p:cNvSpPr/>
            <p:nvPr/>
          </p:nvSpPr>
          <p:spPr>
            <a:xfrm>
              <a:off x="6468156" y="4342579"/>
              <a:ext cx="146403" cy="123357"/>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5" name="矩形 54"/>
            <p:cNvSpPr/>
            <p:nvPr/>
          </p:nvSpPr>
          <p:spPr>
            <a:xfrm>
              <a:off x="6645931" y="4507055"/>
              <a:ext cx="146403" cy="123357"/>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6" name="矩形 55"/>
            <p:cNvSpPr/>
            <p:nvPr/>
          </p:nvSpPr>
          <p:spPr>
            <a:xfrm>
              <a:off x="6820219" y="4677587"/>
              <a:ext cx="146403" cy="123357"/>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7" name="文本框 56"/>
            <p:cNvSpPr txBox="1"/>
            <p:nvPr/>
          </p:nvSpPr>
          <p:spPr>
            <a:xfrm>
              <a:off x="5217369" y="3948981"/>
              <a:ext cx="759767" cy="384544"/>
            </a:xfrm>
            <a:prstGeom prst="rect">
              <a:avLst/>
            </a:prstGeom>
            <a:noFill/>
          </p:spPr>
          <p:txBody>
            <a:bodyPr wrap="square" rtlCol="0">
              <a:noAutofit/>
            </a:bodyPr>
            <a:lstStyle/>
            <a:p>
              <a:pPr fontAlgn="ctr"/>
              <a:r>
                <a:rPr lang="en-US" sz="1400" dirty="0" smtClean="0">
                  <a:latin typeface="Huawei Sans" panose="020C0503030203020204" pitchFamily="34" charset="0"/>
                </a:rPr>
                <a:t>DCL</a:t>
              </a:r>
              <a:endParaRPr lang="en-US" altLang="zh-CN" sz="1400" dirty="0">
                <a:latin typeface="Huawei Sans" panose="020C0503030203020204" pitchFamily="34" charset="0"/>
              </a:endParaRPr>
            </a:p>
          </p:txBody>
        </p:sp>
        <p:sp>
          <p:nvSpPr>
            <p:cNvPr id="58" name="文本框 57"/>
            <p:cNvSpPr txBox="1"/>
            <p:nvPr/>
          </p:nvSpPr>
          <p:spPr>
            <a:xfrm>
              <a:off x="6380536" y="3953758"/>
              <a:ext cx="775837" cy="622587"/>
            </a:xfrm>
            <a:prstGeom prst="rect">
              <a:avLst/>
            </a:prstGeom>
            <a:noFill/>
          </p:spPr>
          <p:txBody>
            <a:bodyPr wrap="square" rtlCol="0">
              <a:noAutofit/>
            </a:bodyPr>
            <a:lstStyle/>
            <a:p>
              <a:pPr fontAlgn="ctr"/>
              <a:r>
                <a:rPr lang="en-US" sz="1400" dirty="0" smtClean="0">
                  <a:latin typeface="Huawei Sans" panose="020C0503030203020204" pitchFamily="34" charset="0"/>
                </a:rPr>
                <a:t>Log</a:t>
              </a:r>
              <a:endParaRPr lang="en-US" altLang="zh-CN" sz="1400" dirty="0">
                <a:latin typeface="Huawei Sans" panose="020C0503030203020204" pitchFamily="34" charset="0"/>
              </a:endParaRPr>
            </a:p>
          </p:txBody>
        </p:sp>
        <p:pic>
          <p:nvPicPr>
            <p:cNvPr id="59" name="图片 58" descr="PC.png"/>
            <p:cNvPicPr>
              <a:picLocks noChangeAspect="1"/>
            </p:cNvPicPr>
            <p:nvPr/>
          </p:nvPicPr>
          <p:blipFill>
            <a:blip r:embed="rId3" cstate="print"/>
            <a:stretch>
              <a:fillRect/>
            </a:stretch>
          </p:blipFill>
          <p:spPr>
            <a:xfrm>
              <a:off x="8301177" y="3037539"/>
              <a:ext cx="764163" cy="586877"/>
            </a:xfrm>
            <a:prstGeom prst="rect">
              <a:avLst/>
            </a:prstGeom>
          </p:spPr>
        </p:pic>
        <p:cxnSp>
          <p:nvCxnSpPr>
            <p:cNvPr id="60" name="直接连接符 59"/>
            <p:cNvCxnSpPr/>
            <p:nvPr/>
          </p:nvCxnSpPr>
          <p:spPr>
            <a:xfrm>
              <a:off x="4746071" y="3943580"/>
              <a:ext cx="6497050" cy="5401"/>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1" name="文本框 60"/>
            <p:cNvSpPr txBox="1"/>
            <p:nvPr/>
          </p:nvSpPr>
          <p:spPr>
            <a:xfrm>
              <a:off x="10279939" y="3367748"/>
              <a:ext cx="963183" cy="402850"/>
            </a:xfrm>
            <a:prstGeom prst="rect">
              <a:avLst/>
            </a:prstGeom>
            <a:noFill/>
          </p:spPr>
          <p:txBody>
            <a:bodyPr wrap="square" rtlCol="0">
              <a:noAutofit/>
            </a:bodyPr>
            <a:lstStyle/>
            <a:p>
              <a:pPr fontAlgn="ctr"/>
              <a:r>
                <a:rPr lang="en-US" sz="1600" dirty="0" smtClean="0">
                  <a:latin typeface="Huawei Sans" panose="020C0503030203020204" pitchFamily="34" charset="0"/>
                </a:rPr>
                <a:t>Host</a:t>
              </a:r>
              <a:endParaRPr lang="en-US" altLang="zh-CN" sz="1600" dirty="0">
                <a:latin typeface="Huawei Sans" panose="020C0503030203020204" pitchFamily="34" charset="0"/>
              </a:endParaRPr>
            </a:p>
          </p:txBody>
        </p:sp>
        <p:sp>
          <p:nvSpPr>
            <p:cNvPr id="62" name="文本框 61"/>
            <p:cNvSpPr txBox="1"/>
            <p:nvPr/>
          </p:nvSpPr>
          <p:spPr>
            <a:xfrm>
              <a:off x="10242616" y="4245104"/>
              <a:ext cx="1241150" cy="402850"/>
            </a:xfrm>
            <a:prstGeom prst="rect">
              <a:avLst/>
            </a:prstGeom>
            <a:noFill/>
          </p:spPr>
          <p:txBody>
            <a:bodyPr wrap="square" rtlCol="0">
              <a:noAutofit/>
            </a:bodyPr>
            <a:lstStyle/>
            <a:p>
              <a:pPr fontAlgn="ctr"/>
              <a:r>
                <a:rPr lang="en-US" sz="1600" dirty="0" smtClean="0">
                  <a:latin typeface="Huawei Sans" panose="020C0503030203020204" pitchFamily="34" charset="0"/>
                </a:rPr>
                <a:t>Storage</a:t>
              </a:r>
              <a:endParaRPr lang="en-US" altLang="zh-CN" sz="1600" dirty="0">
                <a:latin typeface="Huawei Sans" panose="020C0503030203020204" pitchFamily="34" charset="0"/>
              </a:endParaRPr>
            </a:p>
          </p:txBody>
        </p:sp>
        <p:cxnSp>
          <p:nvCxnSpPr>
            <p:cNvPr id="63" name="直接箭头连接符 62"/>
            <p:cNvCxnSpPr/>
            <p:nvPr/>
          </p:nvCxnSpPr>
          <p:spPr>
            <a:xfrm>
              <a:off x="8545237" y="3624416"/>
              <a:ext cx="0" cy="628936"/>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椭圆 63"/>
            <p:cNvSpPr/>
            <p:nvPr/>
          </p:nvSpPr>
          <p:spPr>
            <a:xfrm>
              <a:off x="8247085" y="3704247"/>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200" b="1" dirty="0" smtClean="0">
                  <a:latin typeface="Huawei Sans" panose="020C0503030203020204" pitchFamily="34" charset="0"/>
                </a:rPr>
                <a:t>1</a:t>
              </a:r>
              <a:endParaRPr lang="en-US" altLang="zh-CN" sz="1200" b="1" dirty="0">
                <a:latin typeface="Huawei Sans" panose="020C0503030203020204" pitchFamily="34" charset="0"/>
              </a:endParaRPr>
            </a:p>
          </p:txBody>
        </p:sp>
        <p:cxnSp>
          <p:nvCxnSpPr>
            <p:cNvPr id="65" name="直接箭头连接符 64"/>
            <p:cNvCxnSpPr>
              <a:stCxn id="46" idx="2"/>
              <a:endCxn id="53" idx="3"/>
            </p:cNvCxnSpPr>
            <p:nvPr/>
          </p:nvCxnSpPr>
          <p:spPr>
            <a:xfrm flipH="1">
              <a:off x="7057252" y="4565308"/>
              <a:ext cx="586812"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6" name="椭圆 65"/>
            <p:cNvSpPr/>
            <p:nvPr/>
          </p:nvSpPr>
          <p:spPr>
            <a:xfrm>
              <a:off x="7265276" y="4596961"/>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200" b="1" dirty="0" smtClean="0">
                  <a:latin typeface="Huawei Sans" panose="020C0503030203020204" pitchFamily="34" charset="0"/>
                </a:rPr>
                <a:t>4</a:t>
              </a:r>
              <a:endParaRPr lang="en-US" altLang="zh-CN" sz="1200" b="1" dirty="0">
                <a:latin typeface="Huawei Sans" panose="020C0503030203020204" pitchFamily="34" charset="0"/>
              </a:endParaRPr>
            </a:p>
          </p:txBody>
        </p:sp>
        <p:cxnSp>
          <p:nvCxnSpPr>
            <p:cNvPr id="67" name="直接箭头连接符 66"/>
            <p:cNvCxnSpPr>
              <a:stCxn id="46" idx="1"/>
              <a:endCxn id="59" idx="2"/>
            </p:cNvCxnSpPr>
            <p:nvPr/>
          </p:nvCxnSpPr>
          <p:spPr>
            <a:xfrm flipV="1">
              <a:off x="8683259" y="3624416"/>
              <a:ext cx="0" cy="592474"/>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 name="椭圆 67"/>
            <p:cNvSpPr/>
            <p:nvPr/>
          </p:nvSpPr>
          <p:spPr>
            <a:xfrm>
              <a:off x="8785931" y="3704246"/>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200" b="1" dirty="0" smtClean="0">
                  <a:latin typeface="Huawei Sans" panose="020C0503030203020204" pitchFamily="34" charset="0"/>
                </a:rPr>
                <a:t>5</a:t>
              </a:r>
              <a:endParaRPr lang="en-US" altLang="zh-CN" sz="1200" b="1" dirty="0">
                <a:latin typeface="Huawei Sans" panose="020C0503030203020204" pitchFamily="34" charset="0"/>
              </a:endParaRPr>
            </a:p>
          </p:txBody>
        </p:sp>
        <p:cxnSp>
          <p:nvCxnSpPr>
            <p:cNvPr id="69" name="直接箭头连接符 68"/>
            <p:cNvCxnSpPr>
              <a:stCxn id="53" idx="1"/>
              <a:endCxn id="49" idx="3"/>
            </p:cNvCxnSpPr>
            <p:nvPr/>
          </p:nvCxnSpPr>
          <p:spPr>
            <a:xfrm flipH="1" flipV="1">
              <a:off x="5879213" y="4560100"/>
              <a:ext cx="496570" cy="520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0" name="椭圆 69"/>
            <p:cNvSpPr/>
            <p:nvPr/>
          </p:nvSpPr>
          <p:spPr>
            <a:xfrm>
              <a:off x="6041788" y="4267017"/>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200" b="1" dirty="0" smtClean="0">
                  <a:latin typeface="Huawei Sans" panose="020C0503030203020204" pitchFamily="34" charset="0"/>
                </a:rPr>
                <a:t>4</a:t>
              </a:r>
              <a:endParaRPr lang="en-US" altLang="zh-CN" sz="1200" b="1" dirty="0">
                <a:latin typeface="Huawei Sans" panose="020C0503030203020204" pitchFamily="34" charset="0"/>
              </a:endParaRPr>
            </a:p>
          </p:txBody>
        </p:sp>
        <p:cxnSp>
          <p:nvCxnSpPr>
            <p:cNvPr id="71" name="直接箭头连接符 70"/>
            <p:cNvCxnSpPr/>
            <p:nvPr/>
          </p:nvCxnSpPr>
          <p:spPr>
            <a:xfrm flipH="1">
              <a:off x="7057252" y="4454445"/>
              <a:ext cx="586812"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椭圆 71"/>
            <p:cNvSpPr/>
            <p:nvPr/>
          </p:nvSpPr>
          <p:spPr>
            <a:xfrm>
              <a:off x="7276339" y="4163721"/>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200" b="1" dirty="0" smtClean="0">
                  <a:latin typeface="Huawei Sans" panose="020C0503030203020204" pitchFamily="34" charset="0"/>
                </a:rPr>
                <a:t>2</a:t>
              </a:r>
              <a:endParaRPr lang="en-US" altLang="zh-CN" sz="1200" b="1" dirty="0">
                <a:latin typeface="Huawei Sans" panose="020C0503030203020204" pitchFamily="34" charset="0"/>
              </a:endParaRPr>
            </a:p>
          </p:txBody>
        </p:sp>
        <p:cxnSp>
          <p:nvCxnSpPr>
            <p:cNvPr id="73" name="直接箭头连接符 72"/>
            <p:cNvCxnSpPr/>
            <p:nvPr/>
          </p:nvCxnSpPr>
          <p:spPr>
            <a:xfrm flipH="1">
              <a:off x="7457661" y="4913725"/>
              <a:ext cx="644874" cy="57042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4" name="椭圆 73"/>
            <p:cNvSpPr/>
            <p:nvPr/>
          </p:nvSpPr>
          <p:spPr>
            <a:xfrm>
              <a:off x="7480734" y="5082592"/>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200" b="1" dirty="0" smtClean="0">
                  <a:latin typeface="Huawei Sans" panose="020C0503030203020204" pitchFamily="34" charset="0"/>
                </a:rPr>
                <a:t>2</a:t>
              </a:r>
              <a:endParaRPr lang="en-US" altLang="zh-CN" sz="1200" b="1" dirty="0">
                <a:latin typeface="Huawei Sans" panose="020C0503030203020204" pitchFamily="34" charset="0"/>
              </a:endParaRPr>
            </a:p>
          </p:txBody>
        </p:sp>
        <p:cxnSp>
          <p:nvCxnSpPr>
            <p:cNvPr id="75" name="直接箭头连接符 74"/>
            <p:cNvCxnSpPr/>
            <p:nvPr/>
          </p:nvCxnSpPr>
          <p:spPr>
            <a:xfrm>
              <a:off x="9329329" y="4913725"/>
              <a:ext cx="577886" cy="57042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6" name="椭圆 75"/>
            <p:cNvSpPr/>
            <p:nvPr/>
          </p:nvSpPr>
          <p:spPr>
            <a:xfrm>
              <a:off x="9701367" y="5067373"/>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200" b="1" dirty="0" smtClean="0">
                  <a:latin typeface="Huawei Sans" panose="020C0503030203020204" pitchFamily="34" charset="0"/>
                </a:rPr>
                <a:t>2</a:t>
              </a:r>
              <a:endParaRPr lang="en-US" altLang="zh-CN" sz="1200" b="1" dirty="0">
                <a:latin typeface="Huawei Sans" panose="020C0503030203020204" pitchFamily="34" charset="0"/>
              </a:endParaRPr>
            </a:p>
          </p:txBody>
        </p:sp>
        <p:cxnSp>
          <p:nvCxnSpPr>
            <p:cNvPr id="77" name="直接箭头连接符 76"/>
            <p:cNvCxnSpPr>
              <a:stCxn id="47" idx="1"/>
            </p:cNvCxnSpPr>
            <p:nvPr/>
          </p:nvCxnSpPr>
          <p:spPr>
            <a:xfrm flipV="1">
              <a:off x="7646541" y="4913726"/>
              <a:ext cx="651826" cy="57042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椭圆 77"/>
            <p:cNvSpPr/>
            <p:nvPr/>
          </p:nvSpPr>
          <p:spPr>
            <a:xfrm>
              <a:off x="7972454" y="5225740"/>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200" b="1" dirty="0" smtClean="0">
                  <a:latin typeface="Huawei Sans" panose="020C0503030203020204" pitchFamily="34" charset="0"/>
                </a:rPr>
                <a:t>3</a:t>
              </a:r>
              <a:endParaRPr lang="en-US" altLang="zh-CN" sz="1200" b="1" dirty="0">
                <a:latin typeface="Huawei Sans" panose="020C0503030203020204" pitchFamily="34" charset="0"/>
              </a:endParaRPr>
            </a:p>
          </p:txBody>
        </p:sp>
        <p:cxnSp>
          <p:nvCxnSpPr>
            <p:cNvPr id="79" name="直接箭头连接符 78"/>
            <p:cNvCxnSpPr>
              <a:stCxn id="48" idx="1"/>
            </p:cNvCxnSpPr>
            <p:nvPr/>
          </p:nvCxnSpPr>
          <p:spPr>
            <a:xfrm flipH="1" flipV="1">
              <a:off x="9138185" y="4913726"/>
              <a:ext cx="580150" cy="57042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椭圆 79"/>
            <p:cNvSpPr/>
            <p:nvPr/>
          </p:nvSpPr>
          <p:spPr>
            <a:xfrm>
              <a:off x="9193499" y="5235983"/>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200" b="1" dirty="0" smtClean="0">
                  <a:latin typeface="Huawei Sans" panose="020C0503030203020204" pitchFamily="34" charset="0"/>
                </a:rPr>
                <a:t>3</a:t>
              </a:r>
              <a:endParaRPr lang="en-US" altLang="zh-CN" sz="1200" b="1" dirty="0">
                <a:latin typeface="Huawei Sans" panose="020C0503030203020204" pitchFamily="34" charset="0"/>
              </a:endParaRPr>
            </a:p>
          </p:txBody>
        </p:sp>
      </p:grpSp>
      <p:sp>
        <p:nvSpPr>
          <p:cNvPr id="82" name="圆角矩形 81"/>
          <p:cNvSpPr/>
          <p:nvPr/>
        </p:nvSpPr>
        <p:spPr>
          <a:xfrm>
            <a:off x="7512874" y="5567484"/>
            <a:ext cx="3286052" cy="495759"/>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2000" b="1" dirty="0" smtClean="0">
                <a:solidFill>
                  <a:schemeClr val="accent1">
                    <a:lumMod val="50000"/>
                  </a:schemeClr>
                </a:solidFill>
                <a:latin typeface="Huawei Sans" panose="020C0503030203020204" pitchFamily="34" charset="0"/>
              </a:rPr>
              <a:t>Data change synchronization</a:t>
            </a:r>
            <a:endParaRPr lang="en-US" altLang="zh-CN" sz="2000" b="1" dirty="0">
              <a:solidFill>
                <a:schemeClr val="accent1">
                  <a:lumMod val="50000"/>
                </a:schemeClr>
              </a:solidFill>
              <a:latin typeface="Huawei Sans" panose="020C0503030203020204" pitchFamily="34" charset="0"/>
            </a:endParaRPr>
          </a:p>
        </p:txBody>
      </p:sp>
    </p:spTree>
    <p:extLst>
      <p:ext uri="{BB962C8B-B14F-4D97-AF65-F5344CB8AC3E}">
        <p14:creationId xmlns:p14="http://schemas.microsoft.com/office/powerpoint/2010/main" val="37289005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en-US" b="1" dirty="0" smtClean="0">
                <a:latin typeface="Huawei Sans" panose="020C0503030203020204" pitchFamily="34" charset="0"/>
              </a:rPr>
              <a:t>SmartThin </a:t>
            </a:r>
            <a:endParaRPr lang="en-US" altLang="zh-CN" b="1" dirty="0" smtClean="0">
              <a:latin typeface="Huawei Sans" panose="020C0503030203020204" pitchFamily="34" charset="0"/>
            </a:endParaRPr>
          </a:p>
          <a:p>
            <a:r>
              <a:rPr lang="en-US" dirty="0" smtClean="0">
                <a:solidFill>
                  <a:schemeClr val="bg1">
                    <a:lumMod val="50000"/>
                  </a:schemeClr>
                </a:solidFill>
                <a:latin typeface="Huawei Sans" panose="020C0503030203020204" pitchFamily="34" charset="0"/>
              </a:rPr>
              <a:t>SmartTier </a:t>
            </a:r>
          </a:p>
          <a:p>
            <a:r>
              <a:rPr lang="en-US" dirty="0" smtClean="0">
                <a:solidFill>
                  <a:schemeClr val="bg1">
                    <a:lumMod val="50000"/>
                  </a:schemeClr>
                </a:solidFill>
                <a:latin typeface="Huawei Sans" panose="020C0503030203020204" pitchFamily="34" charset="0"/>
              </a:rPr>
              <a:t>SmartQoS </a:t>
            </a:r>
          </a:p>
          <a:p>
            <a:r>
              <a:rPr lang="en-US" dirty="0" smtClean="0">
                <a:solidFill>
                  <a:schemeClr val="bg1">
                    <a:lumMod val="50000"/>
                  </a:schemeClr>
                </a:solidFill>
                <a:latin typeface="Huawei Sans" panose="020C0503030203020204" pitchFamily="34" charset="0"/>
              </a:rPr>
              <a:t>SmartDedupe </a:t>
            </a:r>
          </a:p>
          <a:p>
            <a:r>
              <a:rPr lang="en-US" dirty="0" smtClean="0">
                <a:solidFill>
                  <a:schemeClr val="bg1">
                    <a:lumMod val="50000"/>
                  </a:schemeClr>
                </a:solidFill>
                <a:latin typeface="Huawei Sans" panose="020C0503030203020204" pitchFamily="34" charset="0"/>
              </a:rPr>
              <a:t>SmartCompression </a:t>
            </a:r>
          </a:p>
          <a:p>
            <a:r>
              <a:rPr lang="en-US" dirty="0" smtClean="0">
                <a:solidFill>
                  <a:schemeClr val="bg1">
                    <a:lumMod val="50000"/>
                  </a:schemeClr>
                </a:solidFill>
                <a:latin typeface="Huawei Sans" panose="020C0503030203020204" pitchFamily="34" charset="0"/>
              </a:rPr>
              <a:t>SmartMigration </a:t>
            </a:r>
            <a:endParaRPr lang="en-US" altLang="zh-CN" dirty="0" smtClean="0">
              <a:solidFill>
                <a:schemeClr val="bg1">
                  <a:lumMod val="50000"/>
                </a:schemeClr>
              </a:solidFill>
              <a:latin typeface="Huawei Sans" panose="020C0503030203020204" pitchFamily="34" charset="0"/>
            </a:endParaRPr>
          </a:p>
        </p:txBody>
      </p:sp>
    </p:spTree>
    <p:extLst>
      <p:ext uri="{BB962C8B-B14F-4D97-AF65-F5344CB8AC3E}">
        <p14:creationId xmlns:p14="http://schemas.microsoft.com/office/powerpoint/2010/main" val="22795698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SmartMigration LUN Information Exchange</a:t>
            </a:r>
            <a:endParaRPr lang="en-US" altLang="zh-CN" dirty="0">
              <a:latin typeface="Huawei Sans" panose="020C0503030203020204" pitchFamily="34" charset="0"/>
            </a:endParaRPr>
          </a:p>
        </p:txBody>
      </p:sp>
      <p:sp>
        <p:nvSpPr>
          <p:cNvPr id="3" name="文本占位符 2"/>
          <p:cNvSpPr>
            <a:spLocks noGrp="1"/>
          </p:cNvSpPr>
          <p:nvPr>
            <p:ph type="body" sz="quarter" idx="10"/>
          </p:nvPr>
        </p:nvSpPr>
        <p:spPr/>
        <p:txBody>
          <a:bodyPr wrap="square">
            <a:noAutofit/>
          </a:bodyPr>
          <a:lstStyle/>
          <a:p>
            <a:r>
              <a:rPr lang="en-US" sz="2000" dirty="0"/>
              <a:t>In a LUN information exchange, LUNs are mapped to data volumes. During the exchange, data volume IDs change, but the source and target LUN IDs do not.</a:t>
            </a:r>
          </a:p>
        </p:txBody>
      </p:sp>
      <p:sp>
        <p:nvSpPr>
          <p:cNvPr id="4" name="圆柱形 3"/>
          <p:cNvSpPr/>
          <p:nvPr/>
        </p:nvSpPr>
        <p:spPr>
          <a:xfrm>
            <a:off x="5668224" y="2445477"/>
            <a:ext cx="864655" cy="742610"/>
          </a:xfrm>
          <a:prstGeom prst="can">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Source LUN</a:t>
            </a:r>
            <a:endParaRPr lang="en-US" altLang="zh-CN" sz="1400" dirty="0">
              <a:solidFill>
                <a:schemeClr val="tx1"/>
              </a:solidFill>
              <a:latin typeface="Huawei Sans" panose="020C0503030203020204" pitchFamily="34" charset="0"/>
            </a:endParaRPr>
          </a:p>
        </p:txBody>
      </p:sp>
      <p:sp>
        <p:nvSpPr>
          <p:cNvPr id="5" name="圆柱形 4"/>
          <p:cNvSpPr/>
          <p:nvPr/>
        </p:nvSpPr>
        <p:spPr>
          <a:xfrm>
            <a:off x="9219841" y="2445477"/>
            <a:ext cx="778011" cy="742610"/>
          </a:xfrm>
          <a:prstGeom prst="ca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Target LUN</a:t>
            </a:r>
            <a:endParaRPr lang="en-US" altLang="zh-CN" sz="1400" dirty="0">
              <a:solidFill>
                <a:schemeClr val="tx1"/>
              </a:solidFill>
              <a:latin typeface="Huawei Sans" panose="020C0503030203020204" pitchFamily="34" charset="0"/>
            </a:endParaRPr>
          </a:p>
        </p:txBody>
      </p:sp>
      <p:pic>
        <p:nvPicPr>
          <p:cNvPr id="6" name="图片 5" descr="PC.png"/>
          <p:cNvPicPr>
            <a:picLocks noChangeAspect="1"/>
          </p:cNvPicPr>
          <p:nvPr/>
        </p:nvPicPr>
        <p:blipFill>
          <a:blip r:embed="rId3" cstate="print"/>
          <a:stretch>
            <a:fillRect/>
          </a:stretch>
        </p:blipFill>
        <p:spPr>
          <a:xfrm>
            <a:off x="2345594" y="2443037"/>
            <a:ext cx="764163" cy="586877"/>
          </a:xfrm>
          <a:prstGeom prst="rect">
            <a:avLst/>
          </a:prstGeom>
        </p:spPr>
      </p:pic>
      <p:graphicFrame>
        <p:nvGraphicFramePr>
          <p:cNvPr id="7" name="表格 6"/>
          <p:cNvGraphicFramePr>
            <a:graphicFrameLocks noGrp="1"/>
          </p:cNvGraphicFramePr>
          <p:nvPr>
            <p:extLst>
              <p:ext uri="{D42A27DB-BD31-4B8C-83A1-F6EECF244321}">
                <p14:modId xmlns:p14="http://schemas.microsoft.com/office/powerpoint/2010/main" val="1091172716"/>
              </p:ext>
            </p:extLst>
          </p:nvPr>
        </p:nvGraphicFramePr>
        <p:xfrm>
          <a:off x="4687793" y="3293202"/>
          <a:ext cx="2705101" cy="614386"/>
        </p:xfrm>
        <a:graphic>
          <a:graphicData uri="http://schemas.openxmlformats.org/drawingml/2006/table">
            <a:tbl>
              <a:tblPr firstRow="1" bandRow="1"/>
              <a:tblGrid>
                <a:gridCol w="777876"/>
                <a:gridCol w="1927225"/>
              </a:tblGrid>
              <a:tr h="307193">
                <a:tc>
                  <a:txBody>
                    <a:bodyPr/>
                    <a:lstStyle/>
                    <a:p>
                      <a:pPr algn="ctr" fontAlgn="ctr"/>
                      <a:r>
                        <a:rPr lang="en-US" sz="1200" dirty="0" smtClean="0">
                          <a:latin typeface="Huawei Sans" panose="020C0503030203020204" pitchFamily="34" charset="0"/>
                        </a:rPr>
                        <a:t>LUN ID</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200" dirty="0" smtClean="0">
                          <a:latin typeface="Huawei Sans" panose="020C0503030203020204" pitchFamily="34" charset="0"/>
                        </a:rPr>
                        <a:t>Source data volume ID</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307193">
                <a:tc>
                  <a:txBody>
                    <a:bodyPr/>
                    <a:lstStyle/>
                    <a:p>
                      <a:pPr algn="ctr" fontAlgn="ctr"/>
                      <a:r>
                        <a:rPr lang="en-US" sz="1200" dirty="0" smtClean="0">
                          <a:latin typeface="Huawei Sans" panose="020C0503030203020204" pitchFamily="34" charset="0"/>
                        </a:rPr>
                        <a:t>0</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200" dirty="0" smtClean="0">
                          <a:latin typeface="Huawei Sans" panose="020C0503030203020204" pitchFamily="34" charset="0"/>
                        </a:rPr>
                        <a:t>0</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r>
            </a:tbl>
          </a:graphicData>
        </a:graphic>
      </p:graphicFrame>
      <p:sp>
        <p:nvSpPr>
          <p:cNvPr id="14" name="文本框 13"/>
          <p:cNvSpPr txBox="1"/>
          <p:nvPr/>
        </p:nvSpPr>
        <p:spPr>
          <a:xfrm>
            <a:off x="1982691" y="3441363"/>
            <a:ext cx="2705101" cy="369332"/>
          </a:xfrm>
          <a:prstGeom prst="rect">
            <a:avLst/>
          </a:prstGeom>
          <a:noFill/>
        </p:spPr>
        <p:txBody>
          <a:bodyPr wrap="square" rtlCol="0">
            <a:noAutofit/>
          </a:bodyPr>
          <a:lstStyle/>
          <a:p>
            <a:pPr fontAlgn="ctr"/>
            <a:r>
              <a:rPr lang="en-US" dirty="0" smtClean="0">
                <a:latin typeface="Huawei Sans" panose="020C0503030203020204" pitchFamily="34" charset="0"/>
              </a:rPr>
              <a:t>Before LUN information exchange</a:t>
            </a:r>
            <a:endParaRPr lang="en-US" altLang="zh-CN" dirty="0">
              <a:latin typeface="Huawei Sans" panose="020C0503030203020204" pitchFamily="34" charset="0"/>
            </a:endParaRPr>
          </a:p>
        </p:txBody>
      </p:sp>
      <p:sp>
        <p:nvSpPr>
          <p:cNvPr id="15" name="文本框 14"/>
          <p:cNvSpPr txBox="1"/>
          <p:nvPr/>
        </p:nvSpPr>
        <p:spPr>
          <a:xfrm>
            <a:off x="2009967" y="4337340"/>
            <a:ext cx="2650548" cy="369332"/>
          </a:xfrm>
          <a:prstGeom prst="rect">
            <a:avLst/>
          </a:prstGeom>
          <a:noFill/>
        </p:spPr>
        <p:txBody>
          <a:bodyPr wrap="square" rtlCol="0">
            <a:noAutofit/>
          </a:bodyPr>
          <a:lstStyle/>
          <a:p>
            <a:pPr fontAlgn="ctr"/>
            <a:r>
              <a:rPr lang="en-US" dirty="0" smtClean="0">
                <a:latin typeface="Huawei Sans" panose="020C0503030203020204" pitchFamily="34" charset="0"/>
              </a:rPr>
              <a:t>During LUN information exchange</a:t>
            </a:r>
            <a:endParaRPr lang="en-US" altLang="zh-CN" dirty="0">
              <a:latin typeface="Huawei Sans" panose="020C0503030203020204" pitchFamily="34" charset="0"/>
            </a:endParaRPr>
          </a:p>
        </p:txBody>
      </p:sp>
      <p:sp>
        <p:nvSpPr>
          <p:cNvPr id="16" name="文本框 15"/>
          <p:cNvSpPr txBox="1"/>
          <p:nvPr/>
        </p:nvSpPr>
        <p:spPr>
          <a:xfrm>
            <a:off x="2009967" y="5297235"/>
            <a:ext cx="2735573" cy="369332"/>
          </a:xfrm>
          <a:prstGeom prst="rect">
            <a:avLst/>
          </a:prstGeom>
          <a:noFill/>
        </p:spPr>
        <p:txBody>
          <a:bodyPr wrap="square" rtlCol="0">
            <a:noAutofit/>
          </a:bodyPr>
          <a:lstStyle/>
          <a:p>
            <a:pPr fontAlgn="ctr"/>
            <a:r>
              <a:rPr lang="en-US" dirty="0" smtClean="0">
                <a:latin typeface="Huawei Sans" panose="020C0503030203020204" pitchFamily="34" charset="0"/>
              </a:rPr>
              <a:t>After LUN information exchange</a:t>
            </a:r>
            <a:endParaRPr lang="en-US" altLang="zh-CN" dirty="0">
              <a:latin typeface="Huawei Sans" panose="020C0503030203020204" pitchFamily="34" charset="0"/>
            </a:endParaRPr>
          </a:p>
        </p:txBody>
      </p:sp>
      <p:graphicFrame>
        <p:nvGraphicFramePr>
          <p:cNvPr id="18" name="表格 17"/>
          <p:cNvGraphicFramePr>
            <a:graphicFrameLocks noGrp="1"/>
          </p:cNvGraphicFramePr>
          <p:nvPr>
            <p:extLst>
              <p:ext uri="{D42A27DB-BD31-4B8C-83A1-F6EECF244321}">
                <p14:modId xmlns:p14="http://schemas.microsoft.com/office/powerpoint/2010/main" val="2297244674"/>
              </p:ext>
            </p:extLst>
          </p:nvPr>
        </p:nvGraphicFramePr>
        <p:xfrm>
          <a:off x="8339867" y="3293204"/>
          <a:ext cx="2628901" cy="614384"/>
        </p:xfrm>
        <a:graphic>
          <a:graphicData uri="http://schemas.openxmlformats.org/drawingml/2006/table">
            <a:tbl>
              <a:tblPr firstRow="1" bandRow="1"/>
              <a:tblGrid>
                <a:gridCol w="850077"/>
                <a:gridCol w="1778824"/>
              </a:tblGrid>
              <a:tr h="307192">
                <a:tc>
                  <a:txBody>
                    <a:bodyPr/>
                    <a:lstStyle/>
                    <a:p>
                      <a:pPr algn="ctr" fontAlgn="ctr"/>
                      <a:r>
                        <a:rPr lang="en-US" sz="1200" dirty="0" smtClean="0">
                          <a:latin typeface="Huawei Sans" panose="020C0503030203020204" pitchFamily="34" charset="0"/>
                        </a:rPr>
                        <a:t>LUN ID</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dirty="0" smtClean="0">
                          <a:latin typeface="Huawei Sans" panose="020C0503030203020204" pitchFamily="34" charset="0"/>
                        </a:rPr>
                        <a:t>Target data volume ID</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7192">
                <a:tc>
                  <a:txBody>
                    <a:bodyPr/>
                    <a:lstStyle/>
                    <a:p>
                      <a:pPr algn="ctr" fontAlgn="ctr"/>
                      <a:r>
                        <a:rPr lang="en-US" sz="1200" dirty="0" smtClean="0">
                          <a:latin typeface="Huawei Sans" panose="020C0503030203020204" pitchFamily="34" charset="0"/>
                        </a:rPr>
                        <a:t>1</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en-US" sz="1200" dirty="0" smtClean="0">
                          <a:latin typeface="Huawei Sans" panose="020C0503030203020204" pitchFamily="34" charset="0"/>
                        </a:rPr>
                        <a:t>1</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graphicFrame>
        <p:nvGraphicFramePr>
          <p:cNvPr id="19" name="表格 18"/>
          <p:cNvGraphicFramePr>
            <a:graphicFrameLocks noGrp="1"/>
          </p:cNvGraphicFramePr>
          <p:nvPr>
            <p:extLst>
              <p:ext uri="{D42A27DB-BD31-4B8C-83A1-F6EECF244321}">
                <p14:modId xmlns:p14="http://schemas.microsoft.com/office/powerpoint/2010/main" val="1727869895"/>
              </p:ext>
            </p:extLst>
          </p:nvPr>
        </p:nvGraphicFramePr>
        <p:xfrm>
          <a:off x="4687793" y="4186506"/>
          <a:ext cx="2705101" cy="620100"/>
        </p:xfrm>
        <a:graphic>
          <a:graphicData uri="http://schemas.openxmlformats.org/drawingml/2006/table">
            <a:tbl>
              <a:tblPr firstRow="1" bandRow="1"/>
              <a:tblGrid>
                <a:gridCol w="844551"/>
                <a:gridCol w="1860550"/>
              </a:tblGrid>
              <a:tr h="310050">
                <a:tc>
                  <a:txBody>
                    <a:bodyPr/>
                    <a:lstStyle/>
                    <a:p>
                      <a:pPr algn="ctr" fontAlgn="ctr"/>
                      <a:r>
                        <a:rPr lang="en-US" sz="1200" dirty="0" smtClean="0">
                          <a:latin typeface="Huawei Sans" panose="020C0503030203020204" pitchFamily="34" charset="0"/>
                        </a:rPr>
                        <a:t>LUN ID</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200" dirty="0" smtClean="0">
                          <a:latin typeface="Huawei Sans" panose="020C0503030203020204" pitchFamily="34" charset="0"/>
                        </a:rPr>
                        <a:t>Target data volume ID</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050">
                <a:tc>
                  <a:txBody>
                    <a:bodyPr/>
                    <a:lstStyle/>
                    <a:p>
                      <a:pPr algn="ctr" fontAlgn="ctr"/>
                      <a:r>
                        <a:rPr lang="en-US" sz="1200" dirty="0" smtClean="0">
                          <a:latin typeface="Huawei Sans" panose="020C0503030203020204" pitchFamily="34" charset="0"/>
                        </a:rPr>
                        <a:t>0</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200" dirty="0" smtClean="0">
                          <a:latin typeface="Huawei Sans" panose="020C0503030203020204" pitchFamily="34" charset="0"/>
                        </a:rPr>
                        <a:t>1</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graphicFrame>
        <p:nvGraphicFramePr>
          <p:cNvPr id="20" name="表格 19"/>
          <p:cNvGraphicFramePr>
            <a:graphicFrameLocks noGrp="1"/>
          </p:cNvGraphicFramePr>
          <p:nvPr>
            <p:extLst>
              <p:ext uri="{D42A27DB-BD31-4B8C-83A1-F6EECF244321}">
                <p14:modId xmlns:p14="http://schemas.microsoft.com/office/powerpoint/2010/main" val="4051936404"/>
              </p:ext>
            </p:extLst>
          </p:nvPr>
        </p:nvGraphicFramePr>
        <p:xfrm>
          <a:off x="8339867" y="4186506"/>
          <a:ext cx="2628901" cy="620100"/>
        </p:xfrm>
        <a:graphic>
          <a:graphicData uri="http://schemas.openxmlformats.org/drawingml/2006/table">
            <a:tbl>
              <a:tblPr firstRow="1" bandRow="1"/>
              <a:tblGrid>
                <a:gridCol w="850077"/>
                <a:gridCol w="1778824"/>
              </a:tblGrid>
              <a:tr h="310050">
                <a:tc>
                  <a:txBody>
                    <a:bodyPr/>
                    <a:lstStyle/>
                    <a:p>
                      <a:pPr algn="ctr" fontAlgn="ctr"/>
                      <a:r>
                        <a:rPr lang="en-US" sz="1200" dirty="0" smtClean="0">
                          <a:latin typeface="Huawei Sans" panose="020C0503030203020204" pitchFamily="34" charset="0"/>
                        </a:rPr>
                        <a:t>LUN ID</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dirty="0" smtClean="0">
                          <a:latin typeface="Huawei Sans" panose="020C0503030203020204" pitchFamily="34" charset="0"/>
                        </a:rPr>
                        <a:t>Source data volume ID</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310050">
                <a:tc>
                  <a:txBody>
                    <a:bodyPr/>
                    <a:lstStyle/>
                    <a:p>
                      <a:pPr algn="ctr" fontAlgn="ctr"/>
                      <a:r>
                        <a:rPr lang="en-US" sz="1200" dirty="0" smtClean="0">
                          <a:latin typeface="Huawei Sans" panose="020C0503030203020204" pitchFamily="34" charset="0"/>
                        </a:rPr>
                        <a:t>1</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en-US" sz="1200" dirty="0" smtClean="0">
                          <a:latin typeface="Huawei Sans" panose="020C0503030203020204" pitchFamily="34" charset="0"/>
                        </a:rPr>
                        <a:t>0</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r>
            </a:tbl>
          </a:graphicData>
        </a:graphic>
      </p:graphicFrame>
      <p:graphicFrame>
        <p:nvGraphicFramePr>
          <p:cNvPr id="21" name="表格 20"/>
          <p:cNvGraphicFramePr>
            <a:graphicFrameLocks noGrp="1"/>
          </p:cNvGraphicFramePr>
          <p:nvPr>
            <p:extLst>
              <p:ext uri="{D42A27DB-BD31-4B8C-83A1-F6EECF244321}">
                <p14:modId xmlns:p14="http://schemas.microsoft.com/office/powerpoint/2010/main" val="286355053"/>
              </p:ext>
            </p:extLst>
          </p:nvPr>
        </p:nvGraphicFramePr>
        <p:xfrm>
          <a:off x="4687793" y="5161957"/>
          <a:ext cx="2705101" cy="594288"/>
        </p:xfrm>
        <a:graphic>
          <a:graphicData uri="http://schemas.openxmlformats.org/drawingml/2006/table">
            <a:tbl>
              <a:tblPr firstRow="1" bandRow="1"/>
              <a:tblGrid>
                <a:gridCol w="815976"/>
                <a:gridCol w="1889125"/>
              </a:tblGrid>
              <a:tr h="297144">
                <a:tc>
                  <a:txBody>
                    <a:bodyPr/>
                    <a:lstStyle/>
                    <a:p>
                      <a:pPr algn="ctr" fontAlgn="ctr"/>
                      <a:r>
                        <a:rPr lang="en-US" sz="1200" dirty="0" smtClean="0">
                          <a:latin typeface="Huawei Sans" panose="020C0503030203020204" pitchFamily="34" charset="0"/>
                        </a:rPr>
                        <a:t>LUN ID</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200" dirty="0" smtClean="0">
                          <a:latin typeface="Huawei Sans" panose="020C0503030203020204" pitchFamily="34" charset="0"/>
                        </a:rPr>
                        <a:t>Target data volume ID</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7144">
                <a:tc>
                  <a:txBody>
                    <a:bodyPr/>
                    <a:lstStyle/>
                    <a:p>
                      <a:pPr algn="ctr" fontAlgn="ctr"/>
                      <a:r>
                        <a:rPr lang="en-US" sz="1200" dirty="0" smtClean="0">
                          <a:latin typeface="Huawei Sans" panose="020C0503030203020204" pitchFamily="34" charset="0"/>
                        </a:rPr>
                        <a:t>0</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200" dirty="0" smtClean="0">
                          <a:latin typeface="Huawei Sans" panose="020C0503030203020204" pitchFamily="34" charset="0"/>
                        </a:rPr>
                        <a:t>1</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graphicFrame>
        <p:nvGraphicFramePr>
          <p:cNvPr id="22" name="表格 21"/>
          <p:cNvGraphicFramePr>
            <a:graphicFrameLocks noGrp="1"/>
          </p:cNvGraphicFramePr>
          <p:nvPr>
            <p:extLst>
              <p:ext uri="{D42A27DB-BD31-4B8C-83A1-F6EECF244321}">
                <p14:modId xmlns:p14="http://schemas.microsoft.com/office/powerpoint/2010/main" val="39170026"/>
              </p:ext>
            </p:extLst>
          </p:nvPr>
        </p:nvGraphicFramePr>
        <p:xfrm>
          <a:off x="8339867" y="5161957"/>
          <a:ext cx="2628901" cy="609600"/>
        </p:xfrm>
        <a:graphic>
          <a:graphicData uri="http://schemas.openxmlformats.org/drawingml/2006/table">
            <a:tbl>
              <a:tblPr firstRow="1" bandRow="1"/>
              <a:tblGrid>
                <a:gridCol w="811977"/>
                <a:gridCol w="1816924"/>
              </a:tblGrid>
              <a:tr h="304800">
                <a:tc>
                  <a:txBody>
                    <a:bodyPr/>
                    <a:lstStyle/>
                    <a:p>
                      <a:pPr algn="ctr" fontAlgn="ctr"/>
                      <a:r>
                        <a:rPr lang="en-US" sz="1200" dirty="0" smtClean="0">
                          <a:latin typeface="Huawei Sans" panose="020C0503030203020204" pitchFamily="34" charset="0"/>
                        </a:rPr>
                        <a:t>LUN ID</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dirty="0" smtClean="0">
                          <a:latin typeface="Huawei Sans" panose="020C0503030203020204" pitchFamily="34" charset="0"/>
                        </a:rPr>
                        <a:t>Source data volume ID</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304800">
                <a:tc>
                  <a:txBody>
                    <a:bodyPr/>
                    <a:lstStyle/>
                    <a:p>
                      <a:pPr algn="ctr" fontAlgn="ctr"/>
                      <a:r>
                        <a:rPr lang="en-US" sz="1200" dirty="0" smtClean="0">
                          <a:latin typeface="Huawei Sans" panose="020C0503030203020204" pitchFamily="34" charset="0"/>
                        </a:rPr>
                        <a:t>1</a:t>
                      </a:r>
                      <a:endParaRPr lang="en-US" altLang="zh-CN" sz="1200" dirty="0">
                        <a:latin typeface="Huawei Sans" panose="020C0503030203020204" pitchFamily="34" charset="0"/>
                        <a:ea typeface="+mn-ea"/>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en-US" sz="1200" dirty="0" smtClean="0">
                          <a:latin typeface="Huawei Sans" panose="020C0503030203020204" pitchFamily="34" charset="0"/>
                        </a:rPr>
                        <a:t>0</a:t>
                      </a:r>
                      <a:endParaRPr lang="en-US" altLang="zh-CN" sz="1200" dirty="0">
                        <a:latin typeface="Huawei Sans" panose="020C0503030203020204" pitchFamily="34" charset="0"/>
                        <a:ea typeface="+mn-ea"/>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r>
            </a:tbl>
          </a:graphicData>
        </a:graphic>
      </p:graphicFrame>
      <p:cxnSp>
        <p:nvCxnSpPr>
          <p:cNvPr id="24" name="直接箭头连接符 23"/>
          <p:cNvCxnSpPr/>
          <p:nvPr/>
        </p:nvCxnSpPr>
        <p:spPr>
          <a:xfrm>
            <a:off x="8926548" y="3760543"/>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26" name="文本框 25"/>
          <p:cNvSpPr txBox="1"/>
          <p:nvPr/>
        </p:nvSpPr>
        <p:spPr>
          <a:xfrm>
            <a:off x="5510145" y="3888538"/>
            <a:ext cx="907433" cy="276999"/>
          </a:xfrm>
          <a:prstGeom prst="rect">
            <a:avLst/>
          </a:prstGeom>
          <a:noFill/>
        </p:spPr>
        <p:txBody>
          <a:bodyPr wrap="square" rtlCol="0">
            <a:noAutofit/>
          </a:bodyPr>
          <a:lstStyle/>
          <a:p>
            <a:pPr fontAlgn="ctr"/>
            <a:r>
              <a:rPr lang="en-US" sz="1200" dirty="0" smtClean="0">
                <a:latin typeface="Huawei Sans" panose="020C0503030203020204" pitchFamily="34" charset="0"/>
              </a:rPr>
              <a:t>Mapping</a:t>
            </a:r>
            <a:endParaRPr lang="en-US" altLang="zh-CN" sz="1200" dirty="0">
              <a:latin typeface="Huawei Sans" panose="020C0503030203020204" pitchFamily="34" charset="0"/>
            </a:endParaRPr>
          </a:p>
        </p:txBody>
      </p:sp>
      <p:cxnSp>
        <p:nvCxnSpPr>
          <p:cNvPr id="27" name="直接箭头连接符 26"/>
          <p:cNvCxnSpPr/>
          <p:nvPr/>
        </p:nvCxnSpPr>
        <p:spPr>
          <a:xfrm>
            <a:off x="5330113" y="3760543"/>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29" name="直接箭头连接符 28"/>
          <p:cNvCxnSpPr/>
          <p:nvPr/>
        </p:nvCxnSpPr>
        <p:spPr>
          <a:xfrm>
            <a:off x="5330113" y="4642045"/>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p:nvPr/>
        </p:nvCxnSpPr>
        <p:spPr>
          <a:xfrm>
            <a:off x="8904409" y="4642045"/>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31" name="直接箭头连接符 30"/>
          <p:cNvCxnSpPr/>
          <p:nvPr/>
        </p:nvCxnSpPr>
        <p:spPr>
          <a:xfrm>
            <a:off x="5330113" y="5587005"/>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32" name="直接箭头连接符 31"/>
          <p:cNvCxnSpPr/>
          <p:nvPr/>
        </p:nvCxnSpPr>
        <p:spPr>
          <a:xfrm>
            <a:off x="8904409" y="5587005"/>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45" name="文本框 44"/>
          <p:cNvSpPr txBox="1"/>
          <p:nvPr/>
        </p:nvSpPr>
        <p:spPr>
          <a:xfrm>
            <a:off x="6452657" y="4827986"/>
            <a:ext cx="2319075" cy="461665"/>
          </a:xfrm>
          <a:prstGeom prst="rect">
            <a:avLst/>
          </a:prstGeom>
          <a:noFill/>
        </p:spPr>
        <p:txBody>
          <a:bodyPr wrap="square" rtlCol="0">
            <a:noAutofit/>
          </a:bodyPr>
          <a:lstStyle/>
          <a:p>
            <a:pPr algn="ctr" fontAlgn="ctr"/>
            <a:r>
              <a:rPr lang="en-US" sz="1200" dirty="0" smtClean="0">
                <a:latin typeface="Huawei Sans" panose="020C0503030203020204" pitchFamily="34" charset="0"/>
              </a:rPr>
              <a:t>Exchanging data volume IDs</a:t>
            </a:r>
            <a:endParaRPr lang="en-US" altLang="zh-CN" sz="1200" dirty="0">
              <a:latin typeface="Huawei Sans" panose="020C0503030203020204" pitchFamily="34" charset="0"/>
            </a:endParaRPr>
          </a:p>
        </p:txBody>
      </p:sp>
      <p:cxnSp>
        <p:nvCxnSpPr>
          <p:cNvPr id="53" name="肘形连接符 52"/>
          <p:cNvCxnSpPr/>
          <p:nvPr/>
        </p:nvCxnSpPr>
        <p:spPr>
          <a:xfrm rot="16200000" flipH="1">
            <a:off x="8333517" y="3012319"/>
            <a:ext cx="12700" cy="3613974"/>
          </a:xfrm>
          <a:prstGeom prst="bentConnector3">
            <a:avLst>
              <a:gd name="adj1" fmla="val 2000000"/>
            </a:avLst>
          </a:prstGeom>
          <a:ln w="28575">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7" name="椭圆 56"/>
          <p:cNvSpPr/>
          <p:nvPr/>
        </p:nvSpPr>
        <p:spPr>
          <a:xfrm>
            <a:off x="7710101" y="3468423"/>
            <a:ext cx="292120" cy="29212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600" b="1" dirty="0" smtClean="0">
                <a:latin typeface="Huawei Sans" panose="020C0503030203020204" pitchFamily="34" charset="0"/>
              </a:rPr>
              <a:t>1</a:t>
            </a:r>
            <a:endParaRPr lang="en-US" altLang="zh-CN" sz="1600" b="1" dirty="0">
              <a:latin typeface="Huawei Sans" panose="020C0503030203020204" pitchFamily="34" charset="0"/>
            </a:endParaRPr>
          </a:p>
        </p:txBody>
      </p:sp>
      <p:sp>
        <p:nvSpPr>
          <p:cNvPr id="58" name="椭圆 57"/>
          <p:cNvSpPr/>
          <p:nvPr/>
        </p:nvSpPr>
        <p:spPr>
          <a:xfrm>
            <a:off x="7710101" y="4319406"/>
            <a:ext cx="292120" cy="29212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600" b="1" dirty="0" smtClean="0">
                <a:latin typeface="Huawei Sans" panose="020C0503030203020204" pitchFamily="34" charset="0"/>
              </a:rPr>
              <a:t>2</a:t>
            </a:r>
            <a:endParaRPr lang="en-US" altLang="zh-CN" sz="1600" b="1" dirty="0">
              <a:latin typeface="Huawei Sans" panose="020C0503030203020204" pitchFamily="34" charset="0"/>
            </a:endParaRPr>
          </a:p>
        </p:txBody>
      </p:sp>
      <p:sp>
        <p:nvSpPr>
          <p:cNvPr id="59" name="椭圆 58"/>
          <p:cNvSpPr/>
          <p:nvPr/>
        </p:nvSpPr>
        <p:spPr>
          <a:xfrm>
            <a:off x="7710101" y="5294885"/>
            <a:ext cx="292120" cy="29212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600" b="1" dirty="0" smtClean="0">
                <a:latin typeface="Huawei Sans" panose="020C0503030203020204" pitchFamily="34" charset="0"/>
              </a:rPr>
              <a:t>3</a:t>
            </a:r>
            <a:endParaRPr lang="en-US" altLang="zh-CN" sz="1600" b="1" dirty="0">
              <a:latin typeface="Huawei Sans" panose="020C0503030203020204" pitchFamily="34" charset="0"/>
            </a:endParaRPr>
          </a:p>
        </p:txBody>
      </p:sp>
      <p:cxnSp>
        <p:nvCxnSpPr>
          <p:cNvPr id="61" name="直接箭头连接符 60"/>
          <p:cNvCxnSpPr>
            <a:stCxn id="6" idx="2"/>
            <a:endCxn id="7" idx="1"/>
          </p:cNvCxnSpPr>
          <p:nvPr/>
        </p:nvCxnSpPr>
        <p:spPr>
          <a:xfrm>
            <a:off x="2727676" y="3029914"/>
            <a:ext cx="1960117" cy="57048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文本框 62"/>
          <p:cNvSpPr txBox="1"/>
          <p:nvPr/>
        </p:nvSpPr>
        <p:spPr>
          <a:xfrm>
            <a:off x="3109757" y="2786578"/>
            <a:ext cx="1795469" cy="276999"/>
          </a:xfrm>
          <a:prstGeom prst="rect">
            <a:avLst/>
          </a:prstGeom>
          <a:noFill/>
        </p:spPr>
        <p:txBody>
          <a:bodyPr wrap="square" rtlCol="0">
            <a:noAutofit/>
          </a:bodyPr>
          <a:lstStyle/>
          <a:p>
            <a:pPr algn="ctr" fontAlgn="ctr"/>
            <a:r>
              <a:rPr lang="en-US" sz="1200" dirty="0" smtClean="0">
                <a:latin typeface="Huawei Sans" panose="020C0503030203020204" pitchFamily="34" charset="0"/>
              </a:rPr>
              <a:t>The host reads the ID of the source LUN.</a:t>
            </a:r>
            <a:endParaRPr lang="en-US" altLang="zh-CN" sz="1200" dirty="0">
              <a:latin typeface="Huawei Sans" panose="020C0503030203020204" pitchFamily="34" charset="0"/>
            </a:endParaRPr>
          </a:p>
        </p:txBody>
      </p:sp>
      <p:sp>
        <p:nvSpPr>
          <p:cNvPr id="69" name="文本框 68"/>
          <p:cNvSpPr txBox="1"/>
          <p:nvPr/>
        </p:nvSpPr>
        <p:spPr>
          <a:xfrm>
            <a:off x="5510145" y="5745939"/>
            <a:ext cx="907433" cy="276999"/>
          </a:xfrm>
          <a:prstGeom prst="rect">
            <a:avLst/>
          </a:prstGeom>
          <a:noFill/>
        </p:spPr>
        <p:txBody>
          <a:bodyPr wrap="square" rtlCol="0">
            <a:noAutofit/>
          </a:bodyPr>
          <a:lstStyle/>
          <a:p>
            <a:pPr fontAlgn="ctr"/>
            <a:r>
              <a:rPr lang="en-US" sz="1200" dirty="0" smtClean="0">
                <a:latin typeface="Huawei Sans" panose="020C0503030203020204" pitchFamily="34" charset="0"/>
              </a:rPr>
              <a:t>Mapping</a:t>
            </a:r>
            <a:endParaRPr lang="en-US" altLang="zh-CN" sz="1200" dirty="0">
              <a:latin typeface="Huawei Sans" panose="020C0503030203020204" pitchFamily="34" charset="0"/>
            </a:endParaRPr>
          </a:p>
        </p:txBody>
      </p:sp>
    </p:spTree>
    <p:extLst>
      <p:ext uri="{BB962C8B-B14F-4D97-AF65-F5344CB8AC3E}">
        <p14:creationId xmlns:p14="http://schemas.microsoft.com/office/powerpoint/2010/main" val="357414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par>
                                <p:cTn id="20" presetID="10" presetClass="entr" presetSubtype="0" fill="hold"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par>
                                <p:cTn id="23" presetID="10" presetClass="entr" presetSubtype="0" fill="hold" nodeType="with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500"/>
                                        <p:tgtEl>
                                          <p:spTgt spid="2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fade">
                                      <p:cBhvr>
                                        <p:cTn id="28" dur="500"/>
                                        <p:tgtEl>
                                          <p:spTgt spid="26"/>
                                        </p:tgtEl>
                                      </p:cBhvr>
                                    </p:animEffect>
                                  </p:childTnLst>
                                </p:cTn>
                              </p:par>
                              <p:par>
                                <p:cTn id="29" presetID="10" presetClass="entr" presetSubtype="0" fill="hold" nodeType="with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500"/>
                                        <p:tgtEl>
                                          <p:spTgt spid="2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7"/>
                                        </p:tgtEl>
                                        <p:attrNameLst>
                                          <p:attrName>style.visibility</p:attrName>
                                        </p:attrNameLst>
                                      </p:cBhvr>
                                      <p:to>
                                        <p:strVal val="visible"/>
                                      </p:to>
                                    </p:set>
                                    <p:animEffect transition="in" filter="fade">
                                      <p:cBhvr>
                                        <p:cTn id="34" dur="500"/>
                                        <p:tgtEl>
                                          <p:spTgt spid="57"/>
                                        </p:tgtEl>
                                      </p:cBhvr>
                                    </p:animEffect>
                                  </p:childTnLst>
                                </p:cTn>
                              </p:par>
                              <p:par>
                                <p:cTn id="35" presetID="10" presetClass="entr" presetSubtype="0" fill="hold" nodeType="withEffect">
                                  <p:stCondLst>
                                    <p:cond delay="0"/>
                                  </p:stCondLst>
                                  <p:childTnLst>
                                    <p:set>
                                      <p:cBhvr>
                                        <p:cTn id="36" dur="1" fill="hold">
                                          <p:stCondLst>
                                            <p:cond delay="0"/>
                                          </p:stCondLst>
                                        </p:cTn>
                                        <p:tgtEl>
                                          <p:spTgt spid="61"/>
                                        </p:tgtEl>
                                        <p:attrNameLst>
                                          <p:attrName>style.visibility</p:attrName>
                                        </p:attrNameLst>
                                      </p:cBhvr>
                                      <p:to>
                                        <p:strVal val="visible"/>
                                      </p:to>
                                    </p:set>
                                    <p:animEffect transition="in" filter="fade">
                                      <p:cBhvr>
                                        <p:cTn id="37" dur="500"/>
                                        <p:tgtEl>
                                          <p:spTgt spid="6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3"/>
                                        </p:tgtEl>
                                        <p:attrNameLst>
                                          <p:attrName>style.visibility</p:attrName>
                                        </p:attrNameLst>
                                      </p:cBhvr>
                                      <p:to>
                                        <p:strVal val="visible"/>
                                      </p:to>
                                    </p:set>
                                    <p:animEffect transition="in" filter="fade">
                                      <p:cBhvr>
                                        <p:cTn id="40" dur="500"/>
                                        <p:tgtEl>
                                          <p:spTgt spid="6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fade">
                                      <p:cBhvr>
                                        <p:cTn id="45" dur="500"/>
                                        <p:tgtEl>
                                          <p:spTgt spid="15"/>
                                        </p:tgtEl>
                                      </p:cBhvr>
                                    </p:animEffect>
                                  </p:childTnLst>
                                </p:cTn>
                              </p:par>
                              <p:par>
                                <p:cTn id="46" presetID="10" presetClass="entr" presetSubtype="0" fill="hold" nodeType="withEffect">
                                  <p:stCondLst>
                                    <p:cond delay="0"/>
                                  </p:stCondLst>
                                  <p:childTnLst>
                                    <p:set>
                                      <p:cBhvr>
                                        <p:cTn id="47" dur="1" fill="hold">
                                          <p:stCondLst>
                                            <p:cond delay="0"/>
                                          </p:stCondLst>
                                        </p:cTn>
                                        <p:tgtEl>
                                          <p:spTgt spid="19"/>
                                        </p:tgtEl>
                                        <p:attrNameLst>
                                          <p:attrName>style.visibility</p:attrName>
                                        </p:attrNameLst>
                                      </p:cBhvr>
                                      <p:to>
                                        <p:strVal val="visible"/>
                                      </p:to>
                                    </p:set>
                                    <p:animEffect transition="in" filter="fade">
                                      <p:cBhvr>
                                        <p:cTn id="48" dur="500"/>
                                        <p:tgtEl>
                                          <p:spTgt spid="19"/>
                                        </p:tgtEl>
                                      </p:cBhvr>
                                    </p:animEffect>
                                  </p:childTnLst>
                                </p:cTn>
                              </p:par>
                              <p:par>
                                <p:cTn id="49" presetID="10" presetClass="entr" presetSubtype="0" fill="hold" nodeType="with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fade">
                                      <p:cBhvr>
                                        <p:cTn id="51" dur="500"/>
                                        <p:tgtEl>
                                          <p:spTgt spid="20"/>
                                        </p:tgtEl>
                                      </p:cBhvr>
                                    </p:animEffect>
                                  </p:childTnLst>
                                </p:cTn>
                              </p:par>
                              <p:par>
                                <p:cTn id="52" presetID="10" presetClass="entr" presetSubtype="0" fill="hold" nodeType="withEffect">
                                  <p:stCondLst>
                                    <p:cond delay="0"/>
                                  </p:stCondLst>
                                  <p:childTnLst>
                                    <p:set>
                                      <p:cBhvr>
                                        <p:cTn id="53" dur="1" fill="hold">
                                          <p:stCondLst>
                                            <p:cond delay="0"/>
                                          </p:stCondLst>
                                        </p:cTn>
                                        <p:tgtEl>
                                          <p:spTgt spid="29"/>
                                        </p:tgtEl>
                                        <p:attrNameLst>
                                          <p:attrName>style.visibility</p:attrName>
                                        </p:attrNameLst>
                                      </p:cBhvr>
                                      <p:to>
                                        <p:strVal val="visible"/>
                                      </p:to>
                                    </p:set>
                                    <p:animEffect transition="in" filter="fade">
                                      <p:cBhvr>
                                        <p:cTn id="54" dur="500"/>
                                        <p:tgtEl>
                                          <p:spTgt spid="29"/>
                                        </p:tgtEl>
                                      </p:cBhvr>
                                    </p:animEffect>
                                  </p:childTnLst>
                                </p:cTn>
                              </p:par>
                              <p:par>
                                <p:cTn id="55" presetID="10" presetClass="entr" presetSubtype="0" fill="hold" nodeType="with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fade">
                                      <p:cBhvr>
                                        <p:cTn id="57" dur="500"/>
                                        <p:tgtEl>
                                          <p:spTgt spid="30"/>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45"/>
                                        </p:tgtEl>
                                        <p:attrNameLst>
                                          <p:attrName>style.visibility</p:attrName>
                                        </p:attrNameLst>
                                      </p:cBhvr>
                                      <p:to>
                                        <p:strVal val="visible"/>
                                      </p:to>
                                    </p:set>
                                    <p:animEffect transition="in" filter="fade">
                                      <p:cBhvr>
                                        <p:cTn id="60" dur="500"/>
                                        <p:tgtEl>
                                          <p:spTgt spid="45"/>
                                        </p:tgtEl>
                                      </p:cBhvr>
                                    </p:animEffect>
                                  </p:childTnLst>
                                </p:cTn>
                              </p:par>
                              <p:par>
                                <p:cTn id="61" presetID="10" presetClass="entr" presetSubtype="0" fill="hold" nodeType="withEffect">
                                  <p:stCondLst>
                                    <p:cond delay="0"/>
                                  </p:stCondLst>
                                  <p:childTnLst>
                                    <p:set>
                                      <p:cBhvr>
                                        <p:cTn id="62" dur="1" fill="hold">
                                          <p:stCondLst>
                                            <p:cond delay="0"/>
                                          </p:stCondLst>
                                        </p:cTn>
                                        <p:tgtEl>
                                          <p:spTgt spid="53"/>
                                        </p:tgtEl>
                                        <p:attrNameLst>
                                          <p:attrName>style.visibility</p:attrName>
                                        </p:attrNameLst>
                                      </p:cBhvr>
                                      <p:to>
                                        <p:strVal val="visible"/>
                                      </p:to>
                                    </p:set>
                                    <p:animEffect transition="in" filter="fade">
                                      <p:cBhvr>
                                        <p:cTn id="63" dur="500"/>
                                        <p:tgtEl>
                                          <p:spTgt spid="53"/>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58"/>
                                        </p:tgtEl>
                                        <p:attrNameLst>
                                          <p:attrName>style.visibility</p:attrName>
                                        </p:attrNameLst>
                                      </p:cBhvr>
                                      <p:to>
                                        <p:strVal val="visible"/>
                                      </p:to>
                                    </p:set>
                                    <p:animEffect transition="in" filter="fade">
                                      <p:cBhvr>
                                        <p:cTn id="66" dur="500"/>
                                        <p:tgtEl>
                                          <p:spTgt spid="58"/>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fade">
                                      <p:cBhvr>
                                        <p:cTn id="71" dur="500"/>
                                        <p:tgtEl>
                                          <p:spTgt spid="16"/>
                                        </p:tgtEl>
                                      </p:cBhvr>
                                    </p:animEffect>
                                  </p:childTnLst>
                                </p:cTn>
                              </p:par>
                              <p:par>
                                <p:cTn id="72" presetID="10" presetClass="entr" presetSubtype="0" fill="hold" nodeType="withEffect">
                                  <p:stCondLst>
                                    <p:cond delay="0"/>
                                  </p:stCondLst>
                                  <p:childTnLst>
                                    <p:set>
                                      <p:cBhvr>
                                        <p:cTn id="73" dur="1" fill="hold">
                                          <p:stCondLst>
                                            <p:cond delay="0"/>
                                          </p:stCondLst>
                                        </p:cTn>
                                        <p:tgtEl>
                                          <p:spTgt spid="21"/>
                                        </p:tgtEl>
                                        <p:attrNameLst>
                                          <p:attrName>style.visibility</p:attrName>
                                        </p:attrNameLst>
                                      </p:cBhvr>
                                      <p:to>
                                        <p:strVal val="visible"/>
                                      </p:to>
                                    </p:set>
                                    <p:animEffect transition="in" filter="fade">
                                      <p:cBhvr>
                                        <p:cTn id="74" dur="500"/>
                                        <p:tgtEl>
                                          <p:spTgt spid="21"/>
                                        </p:tgtEl>
                                      </p:cBhvr>
                                    </p:animEffect>
                                  </p:childTnLst>
                                </p:cTn>
                              </p:par>
                              <p:par>
                                <p:cTn id="75" presetID="10" presetClass="entr" presetSubtype="0" fill="hold" nodeType="with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fade">
                                      <p:cBhvr>
                                        <p:cTn id="77" dur="500"/>
                                        <p:tgtEl>
                                          <p:spTgt spid="22"/>
                                        </p:tgtEl>
                                      </p:cBhvr>
                                    </p:animEffect>
                                  </p:childTnLst>
                                </p:cTn>
                              </p:par>
                              <p:par>
                                <p:cTn id="78" presetID="10" presetClass="entr" presetSubtype="0" fill="hold" nodeType="withEffect">
                                  <p:stCondLst>
                                    <p:cond delay="0"/>
                                  </p:stCondLst>
                                  <p:childTnLst>
                                    <p:set>
                                      <p:cBhvr>
                                        <p:cTn id="79" dur="1" fill="hold">
                                          <p:stCondLst>
                                            <p:cond delay="0"/>
                                          </p:stCondLst>
                                        </p:cTn>
                                        <p:tgtEl>
                                          <p:spTgt spid="31"/>
                                        </p:tgtEl>
                                        <p:attrNameLst>
                                          <p:attrName>style.visibility</p:attrName>
                                        </p:attrNameLst>
                                      </p:cBhvr>
                                      <p:to>
                                        <p:strVal val="visible"/>
                                      </p:to>
                                    </p:set>
                                    <p:animEffect transition="in" filter="fade">
                                      <p:cBhvr>
                                        <p:cTn id="80" dur="500"/>
                                        <p:tgtEl>
                                          <p:spTgt spid="31"/>
                                        </p:tgtEl>
                                      </p:cBhvr>
                                    </p:animEffect>
                                  </p:childTnLst>
                                </p:cTn>
                              </p:par>
                              <p:par>
                                <p:cTn id="81" presetID="10" presetClass="entr" presetSubtype="0" fill="hold" nodeType="withEffect">
                                  <p:stCondLst>
                                    <p:cond delay="0"/>
                                  </p:stCondLst>
                                  <p:childTnLst>
                                    <p:set>
                                      <p:cBhvr>
                                        <p:cTn id="82" dur="1" fill="hold">
                                          <p:stCondLst>
                                            <p:cond delay="0"/>
                                          </p:stCondLst>
                                        </p:cTn>
                                        <p:tgtEl>
                                          <p:spTgt spid="32"/>
                                        </p:tgtEl>
                                        <p:attrNameLst>
                                          <p:attrName>style.visibility</p:attrName>
                                        </p:attrNameLst>
                                      </p:cBhvr>
                                      <p:to>
                                        <p:strVal val="visible"/>
                                      </p:to>
                                    </p:set>
                                    <p:animEffect transition="in" filter="fade">
                                      <p:cBhvr>
                                        <p:cTn id="83" dur="500"/>
                                        <p:tgtEl>
                                          <p:spTgt spid="32"/>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59"/>
                                        </p:tgtEl>
                                        <p:attrNameLst>
                                          <p:attrName>style.visibility</p:attrName>
                                        </p:attrNameLst>
                                      </p:cBhvr>
                                      <p:to>
                                        <p:strVal val="visible"/>
                                      </p:to>
                                    </p:set>
                                    <p:animEffect transition="in" filter="fade">
                                      <p:cBhvr>
                                        <p:cTn id="86" dur="500"/>
                                        <p:tgtEl>
                                          <p:spTgt spid="59"/>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69"/>
                                        </p:tgtEl>
                                        <p:attrNameLst>
                                          <p:attrName>style.visibility</p:attrName>
                                        </p:attrNameLst>
                                      </p:cBhvr>
                                      <p:to>
                                        <p:strVal val="visible"/>
                                      </p:to>
                                    </p:set>
                                    <p:animEffect transition="in" filter="fade">
                                      <p:cBhvr>
                                        <p:cTn id="89"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4" grpId="0"/>
      <p:bldP spid="15" grpId="0"/>
      <p:bldP spid="16" grpId="0"/>
      <p:bldP spid="26" grpId="0"/>
      <p:bldP spid="45" grpId="0"/>
      <p:bldP spid="57" grpId="0" animBg="1"/>
      <p:bldP spid="58" grpId="0" animBg="1"/>
      <p:bldP spid="59" grpId="0" animBg="1"/>
      <p:bldP spid="63" grpId="0"/>
      <p:bldP spid="6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椭圆 46"/>
          <p:cNvSpPr/>
          <p:nvPr/>
        </p:nvSpPr>
        <p:spPr>
          <a:xfrm>
            <a:off x="4038025" y="3338239"/>
            <a:ext cx="2117196" cy="944588"/>
          </a:xfrm>
          <a:prstGeom prst="ellipse">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SmartMigration Pair Splitting</a:t>
            </a:r>
            <a:endParaRPr lang="en-US" altLang="zh-CN" dirty="0">
              <a:latin typeface="Huawei Sans" panose="020C0503030203020204" pitchFamily="34" charset="0"/>
            </a:endParaRPr>
          </a:p>
        </p:txBody>
      </p:sp>
      <p:sp>
        <p:nvSpPr>
          <p:cNvPr id="3" name="文本占位符 2"/>
          <p:cNvSpPr>
            <a:spLocks noGrp="1"/>
          </p:cNvSpPr>
          <p:nvPr>
            <p:ph type="body" sz="quarter" idx="10"/>
          </p:nvPr>
        </p:nvSpPr>
        <p:spPr/>
        <p:txBody>
          <a:bodyPr wrap="square">
            <a:noAutofit/>
          </a:bodyPr>
          <a:lstStyle/>
          <a:p>
            <a:r>
              <a:rPr lang="en-US" sz="2000" dirty="0" smtClean="0">
                <a:latin typeface="Huawei Sans" panose="020C0503030203020204" pitchFamily="34" charset="0"/>
              </a:rPr>
              <a:t>Splitting is performed on a single pair. </a:t>
            </a:r>
            <a:r>
              <a:rPr lang="en-US" sz="2000" dirty="0"/>
              <a:t>The splitting process includes stopping service data synchronization between </a:t>
            </a:r>
            <a:r>
              <a:rPr lang="en-US" sz="2000" dirty="0" smtClean="0"/>
              <a:t>the </a:t>
            </a:r>
            <a:r>
              <a:rPr lang="en-US" sz="2000" dirty="0"/>
              <a:t>source LUN and </a:t>
            </a:r>
            <a:r>
              <a:rPr lang="en-US" sz="2000" dirty="0" smtClean="0"/>
              <a:t>target </a:t>
            </a:r>
            <a:r>
              <a:rPr lang="en-US" sz="2000" dirty="0"/>
              <a:t>LUN in a</a:t>
            </a:r>
            <a:r>
              <a:rPr lang="en-US" sz="2000" dirty="0" smtClean="0"/>
              <a:t> </a:t>
            </a:r>
            <a:r>
              <a:rPr lang="en-US" sz="2000" dirty="0"/>
              <a:t>pair to exchange LUN information, and removing the data migration relationship after the </a:t>
            </a:r>
            <a:r>
              <a:rPr lang="en-US" sz="2000" dirty="0" smtClean="0"/>
              <a:t>exchange is complete.</a:t>
            </a:r>
            <a:endParaRPr lang="en-US" sz="2000" dirty="0"/>
          </a:p>
        </p:txBody>
      </p:sp>
      <p:sp>
        <p:nvSpPr>
          <p:cNvPr id="4" name="圆柱形 3"/>
          <p:cNvSpPr/>
          <p:nvPr/>
        </p:nvSpPr>
        <p:spPr>
          <a:xfrm>
            <a:off x="2545735" y="4304807"/>
            <a:ext cx="1054102" cy="1003214"/>
          </a:xfrm>
          <a:prstGeom prst="can">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Source LUN</a:t>
            </a:r>
            <a:endParaRPr lang="en-US" altLang="zh-CN" sz="1400" dirty="0">
              <a:solidFill>
                <a:schemeClr val="tx1"/>
              </a:solidFill>
              <a:latin typeface="Huawei Sans" panose="020C0503030203020204" pitchFamily="34" charset="0"/>
            </a:endParaRPr>
          </a:p>
        </p:txBody>
      </p:sp>
      <p:sp>
        <p:nvSpPr>
          <p:cNvPr id="5" name="圆柱形 4"/>
          <p:cNvSpPr/>
          <p:nvPr/>
        </p:nvSpPr>
        <p:spPr>
          <a:xfrm>
            <a:off x="6425453" y="4304807"/>
            <a:ext cx="1051039" cy="1003214"/>
          </a:xfrm>
          <a:prstGeom prst="ca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400" dirty="0" smtClean="0">
                <a:solidFill>
                  <a:schemeClr val="tx1"/>
                </a:solidFill>
                <a:latin typeface="Huawei Sans" panose="020C0503030203020204" pitchFamily="34" charset="0"/>
              </a:rPr>
              <a:t>Target LUN</a:t>
            </a:r>
            <a:endParaRPr lang="en-US" altLang="zh-CN" sz="1400" dirty="0">
              <a:solidFill>
                <a:schemeClr val="tx1"/>
              </a:solidFill>
              <a:latin typeface="Huawei Sans" panose="020C0503030203020204" pitchFamily="34" charset="0"/>
            </a:endParaRPr>
          </a:p>
        </p:txBody>
      </p:sp>
      <p:cxnSp>
        <p:nvCxnSpPr>
          <p:cNvPr id="7" name="直接连接符 6"/>
          <p:cNvCxnSpPr>
            <a:stCxn id="4" idx="4"/>
            <a:endCxn id="5" idx="2"/>
          </p:cNvCxnSpPr>
          <p:nvPr/>
        </p:nvCxnSpPr>
        <p:spPr>
          <a:xfrm>
            <a:off x="3599837" y="4806414"/>
            <a:ext cx="2825616"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3" name="文本框 32"/>
          <p:cNvSpPr txBox="1"/>
          <p:nvPr/>
        </p:nvSpPr>
        <p:spPr>
          <a:xfrm>
            <a:off x="4752326" y="4550181"/>
            <a:ext cx="801186" cy="461665"/>
          </a:xfrm>
          <a:prstGeom prst="rect">
            <a:avLst/>
          </a:prstGeom>
          <a:noFill/>
        </p:spPr>
        <p:txBody>
          <a:bodyPr wrap="square" rtlCol="0">
            <a:noAutofit/>
          </a:bodyPr>
          <a:lstStyle/>
          <a:p>
            <a:pPr fontAlgn="ctr"/>
            <a:r>
              <a:rPr lang="en-US" sz="2400" dirty="0" smtClean="0">
                <a:latin typeface="Huawei Sans" panose="020C0503030203020204" pitchFamily="34" charset="0"/>
              </a:rPr>
              <a:t>Pair</a:t>
            </a:r>
            <a:endParaRPr lang="en-US" sz="2400" dirty="0">
              <a:latin typeface="Huawei Sans" panose="020C0503030203020204" pitchFamily="34" charset="0"/>
            </a:endParaRPr>
          </a:p>
        </p:txBody>
      </p:sp>
      <p:sp>
        <p:nvSpPr>
          <p:cNvPr id="35" name="文本框 34"/>
          <p:cNvSpPr txBox="1"/>
          <p:nvPr/>
        </p:nvSpPr>
        <p:spPr>
          <a:xfrm>
            <a:off x="3830886" y="3516972"/>
            <a:ext cx="2363518" cy="369332"/>
          </a:xfrm>
          <a:prstGeom prst="rect">
            <a:avLst/>
          </a:prstGeom>
          <a:noFill/>
        </p:spPr>
        <p:txBody>
          <a:bodyPr wrap="square" rtlCol="0">
            <a:noAutofit/>
          </a:bodyPr>
          <a:lstStyle/>
          <a:p>
            <a:pPr algn="ctr" fontAlgn="ctr"/>
            <a:r>
              <a:rPr lang="en-US" dirty="0" smtClean="0">
                <a:latin typeface="Huawei Sans" panose="020C0503030203020204" pitchFamily="34" charset="0"/>
              </a:rPr>
              <a:t>1. Information exchange</a:t>
            </a:r>
            <a:endParaRPr lang="en-US" altLang="zh-CN" dirty="0">
              <a:latin typeface="Huawei Sans" panose="020C0503030203020204" pitchFamily="34" charset="0"/>
            </a:endParaRPr>
          </a:p>
        </p:txBody>
      </p:sp>
      <p:sp>
        <p:nvSpPr>
          <p:cNvPr id="36" name="文本框 35"/>
          <p:cNvSpPr txBox="1"/>
          <p:nvPr/>
        </p:nvSpPr>
        <p:spPr>
          <a:xfrm>
            <a:off x="4130833" y="5318550"/>
            <a:ext cx="2024388" cy="369332"/>
          </a:xfrm>
          <a:prstGeom prst="rect">
            <a:avLst/>
          </a:prstGeom>
          <a:noFill/>
        </p:spPr>
        <p:txBody>
          <a:bodyPr wrap="square" rtlCol="0">
            <a:noAutofit/>
          </a:bodyPr>
          <a:lstStyle/>
          <a:p>
            <a:pPr fontAlgn="ctr"/>
            <a:r>
              <a:rPr lang="en-US" dirty="0" smtClean="0">
                <a:latin typeface="Huawei Sans" panose="020C0503030203020204" pitchFamily="34" charset="0"/>
              </a:rPr>
              <a:t>2. Pair splitting</a:t>
            </a:r>
            <a:endParaRPr lang="en-US" altLang="zh-CN" dirty="0">
              <a:latin typeface="Huawei Sans" panose="020C0503030203020204" pitchFamily="34" charset="0"/>
            </a:endParaRPr>
          </a:p>
        </p:txBody>
      </p:sp>
      <p:grpSp>
        <p:nvGrpSpPr>
          <p:cNvPr id="42" name="组合 41"/>
          <p:cNvGrpSpPr/>
          <p:nvPr/>
        </p:nvGrpSpPr>
        <p:grpSpPr>
          <a:xfrm rot="18896798">
            <a:off x="4678870" y="4371321"/>
            <a:ext cx="870187" cy="870187"/>
            <a:chOff x="1320800" y="4578159"/>
            <a:chExt cx="660400" cy="660400"/>
          </a:xfrm>
        </p:grpSpPr>
        <p:cxnSp>
          <p:nvCxnSpPr>
            <p:cNvPr id="39" name="直接连接符 38"/>
            <p:cNvCxnSpPr/>
            <p:nvPr/>
          </p:nvCxnSpPr>
          <p:spPr>
            <a:xfrm>
              <a:off x="1651000" y="4578159"/>
              <a:ext cx="0" cy="6604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1320800" y="4908359"/>
              <a:ext cx="6604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46" name="文本框 45"/>
          <p:cNvSpPr txBox="1"/>
          <p:nvPr/>
        </p:nvSpPr>
        <p:spPr>
          <a:xfrm>
            <a:off x="973123" y="4350126"/>
            <a:ext cx="1517978" cy="461665"/>
          </a:xfrm>
          <a:prstGeom prst="rect">
            <a:avLst/>
          </a:prstGeom>
          <a:noFill/>
        </p:spPr>
        <p:txBody>
          <a:bodyPr wrap="square" rtlCol="0">
            <a:noAutofit/>
          </a:bodyPr>
          <a:lstStyle/>
          <a:p>
            <a:pPr fontAlgn="ctr"/>
            <a:r>
              <a:rPr lang="en-US" sz="2400" dirty="0" smtClean="0">
                <a:solidFill>
                  <a:srgbClr val="C00000"/>
                </a:solidFill>
                <a:latin typeface="Huawei Sans" panose="020C0503030203020204" pitchFamily="34" charset="0"/>
              </a:rPr>
              <a:t>Splitting</a:t>
            </a:r>
            <a:endParaRPr lang="en-US" sz="2400" dirty="0">
              <a:solidFill>
                <a:srgbClr val="C00000"/>
              </a:solidFill>
              <a:latin typeface="Huawei Sans" panose="020C0503030203020204" pitchFamily="34" charset="0"/>
            </a:endParaRPr>
          </a:p>
        </p:txBody>
      </p:sp>
      <p:sp>
        <p:nvSpPr>
          <p:cNvPr id="52" name="文本框 51"/>
          <p:cNvSpPr txBox="1"/>
          <p:nvPr/>
        </p:nvSpPr>
        <p:spPr>
          <a:xfrm>
            <a:off x="2189096" y="2922792"/>
            <a:ext cx="4939173" cy="369332"/>
          </a:xfrm>
          <a:prstGeom prst="rect">
            <a:avLst/>
          </a:prstGeom>
          <a:noFill/>
        </p:spPr>
        <p:txBody>
          <a:bodyPr wrap="square" rtlCol="0">
            <a:noAutofit/>
          </a:bodyPr>
          <a:lstStyle/>
          <a:p>
            <a:pPr fontAlgn="ctr"/>
            <a:r>
              <a:rPr lang="en-US" dirty="0" smtClean="0">
                <a:latin typeface="Huawei Sans" panose="020C0503030203020204" pitchFamily="34" charset="0"/>
              </a:rPr>
              <a:t>After service data synchronization is stopped.</a:t>
            </a:r>
            <a:endParaRPr lang="en-US" altLang="zh-CN" dirty="0">
              <a:latin typeface="Huawei Sans" panose="020C0503030203020204" pitchFamily="34" charset="0"/>
            </a:endParaRPr>
          </a:p>
        </p:txBody>
      </p:sp>
      <p:sp>
        <p:nvSpPr>
          <p:cNvPr id="53" name="云形标注 52"/>
          <p:cNvSpPr/>
          <p:nvPr/>
        </p:nvSpPr>
        <p:spPr>
          <a:xfrm flipH="1">
            <a:off x="8170018" y="4273550"/>
            <a:ext cx="3071969" cy="1229666"/>
          </a:xfrm>
          <a:prstGeom prst="cloudCallout">
            <a:avLst>
              <a:gd name="adj1" fmla="val -49709"/>
              <a:gd name="adj2" fmla="val 7179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What if multiple pairs are split?</a:t>
            </a:r>
            <a:endParaRPr lang="en-US" altLang="zh-CN" dirty="0">
              <a:solidFill>
                <a:schemeClr val="tx1"/>
              </a:solidFill>
              <a:latin typeface="Huawei Sans" panose="020C0503030203020204" pitchFamily="34" charset="0"/>
            </a:endParaRPr>
          </a:p>
        </p:txBody>
      </p:sp>
    </p:spTree>
    <p:extLst>
      <p:ext uri="{BB962C8B-B14F-4D97-AF65-F5344CB8AC3E}">
        <p14:creationId xmlns:p14="http://schemas.microsoft.com/office/powerpoint/2010/main" val="44013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fade">
                                      <p:cBhvr>
                                        <p:cTn id="7" dur="500"/>
                                        <p:tgtEl>
                                          <p:spTgt spid="5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7"/>
                                        </p:tgtEl>
                                        <p:attrNameLst>
                                          <p:attrName>style.visibility</p:attrName>
                                        </p:attrNameLst>
                                      </p:cBhvr>
                                      <p:to>
                                        <p:strVal val="visible"/>
                                      </p:to>
                                    </p:set>
                                    <p:animEffect transition="in" filter="fade">
                                      <p:cBhvr>
                                        <p:cTn id="12" dur="500"/>
                                        <p:tgtEl>
                                          <p:spTgt spid="4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fade">
                                      <p:cBhvr>
                                        <p:cTn id="15" dur="500"/>
                                        <p:tgtEl>
                                          <p:spTgt spid="3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2"/>
                                        </p:tgtEl>
                                        <p:attrNameLst>
                                          <p:attrName>style.visibility</p:attrName>
                                        </p:attrNameLst>
                                      </p:cBhvr>
                                      <p:to>
                                        <p:strVal val="visible"/>
                                      </p:to>
                                    </p:set>
                                    <p:animEffect transition="in" filter="fade">
                                      <p:cBhvr>
                                        <p:cTn id="20" dur="500"/>
                                        <p:tgtEl>
                                          <p:spTgt spid="42"/>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fade">
                                      <p:cBhvr>
                                        <p:cTn id="23" dur="500"/>
                                        <p:tgtEl>
                                          <p:spTgt spid="3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3"/>
                                        </p:tgtEl>
                                        <p:attrNameLst>
                                          <p:attrName>style.visibility</p:attrName>
                                        </p:attrNameLst>
                                      </p:cBhvr>
                                      <p:to>
                                        <p:strVal val="visible"/>
                                      </p:to>
                                    </p:set>
                                    <p:animEffect transition="in" filter="fade">
                                      <p:cBhvr>
                                        <p:cTn id="28"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35" grpId="0"/>
      <p:bldP spid="36" grpId="0"/>
      <p:bldP spid="52" grpId="0"/>
      <p:bldP spid="53"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title"/>
          </p:nvPr>
        </p:nvSpPr>
        <p:spPr/>
        <p:txBody>
          <a:bodyPr wrap="square">
            <a:noAutofit/>
          </a:bodyPr>
          <a:lstStyle/>
          <a:p>
            <a:r>
              <a:rPr lang="en-US" dirty="0" smtClean="0">
                <a:latin typeface="Huawei Sans" panose="020C0503030203020204" pitchFamily="34" charset="0"/>
              </a:rPr>
              <a:t>Configuration Process</a:t>
            </a:r>
            <a:endParaRPr lang="en-US" altLang="zh-CN" dirty="0">
              <a:latin typeface="Huawei Sans" panose="020C0503030203020204" pitchFamily="34" charset="0"/>
            </a:endParaRPr>
          </a:p>
        </p:txBody>
      </p:sp>
      <p:sp>
        <p:nvSpPr>
          <p:cNvPr id="12" name="流程图: 终止 11"/>
          <p:cNvSpPr/>
          <p:nvPr/>
        </p:nvSpPr>
        <p:spPr>
          <a:xfrm>
            <a:off x="5060066" y="1574770"/>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Start</a:t>
            </a:r>
            <a:endParaRPr lang="en-US" altLang="zh-CN" dirty="0">
              <a:solidFill>
                <a:schemeClr val="tx1"/>
              </a:solidFill>
              <a:latin typeface="Huawei Sans" panose="020C0503030203020204" pitchFamily="34" charset="0"/>
            </a:endParaRPr>
          </a:p>
        </p:txBody>
      </p:sp>
      <p:sp>
        <p:nvSpPr>
          <p:cNvPr id="13" name="流程图: 可选过程 12"/>
          <p:cNvSpPr/>
          <p:nvPr/>
        </p:nvSpPr>
        <p:spPr>
          <a:xfrm>
            <a:off x="4348222" y="2576713"/>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Check the license file.</a:t>
            </a:r>
            <a:endParaRPr lang="en-US" altLang="zh-CN" dirty="0">
              <a:solidFill>
                <a:schemeClr val="tx1"/>
              </a:solidFill>
              <a:latin typeface="Huawei Sans" panose="020C0503030203020204" pitchFamily="34" charset="0"/>
            </a:endParaRPr>
          </a:p>
        </p:txBody>
      </p:sp>
      <p:sp>
        <p:nvSpPr>
          <p:cNvPr id="15" name="流程图: 可选过程 14"/>
          <p:cNvSpPr/>
          <p:nvPr/>
        </p:nvSpPr>
        <p:spPr>
          <a:xfrm>
            <a:off x="4348223" y="3463433"/>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Create </a:t>
            </a:r>
            <a:r>
              <a:rPr lang="en-US" altLang="zh-CN" dirty="0" smtClean="0">
                <a:solidFill>
                  <a:schemeClr val="tx1"/>
                </a:solidFill>
                <a:latin typeface="Huawei Sans" panose="020C0503030203020204" pitchFamily="34" charset="0"/>
              </a:rPr>
              <a:t>a </a:t>
            </a:r>
            <a:r>
              <a:rPr lang="en-US" dirty="0" smtClean="0">
                <a:solidFill>
                  <a:schemeClr val="tx1"/>
                </a:solidFill>
                <a:latin typeface="Huawei Sans" panose="020C0503030203020204" pitchFamily="34" charset="0"/>
              </a:rPr>
              <a:t>SmartMigration task.</a:t>
            </a:r>
            <a:endParaRPr lang="en-US" altLang="zh-CN" dirty="0">
              <a:solidFill>
                <a:schemeClr val="tx1"/>
              </a:solidFill>
              <a:latin typeface="Huawei Sans" panose="020C0503030203020204" pitchFamily="34" charset="0"/>
            </a:endParaRPr>
          </a:p>
        </p:txBody>
      </p:sp>
      <p:sp>
        <p:nvSpPr>
          <p:cNvPr id="18" name="流程图: 可选过程 17"/>
          <p:cNvSpPr/>
          <p:nvPr/>
        </p:nvSpPr>
        <p:spPr>
          <a:xfrm>
            <a:off x="4348221" y="4350153"/>
            <a:ext cx="3495555" cy="71123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500" dirty="0" smtClean="0">
                <a:solidFill>
                  <a:schemeClr val="tx1"/>
                </a:solidFill>
                <a:latin typeface="Huawei Sans" panose="020C0503030203020204" pitchFamily="34" charset="0"/>
              </a:rPr>
              <a:t>Split SmartMigration pairs or perform consistency splitting on SmartMigration pairs.</a:t>
            </a:r>
            <a:endParaRPr lang="en-US" altLang="zh-CN" sz="1500" dirty="0">
              <a:solidFill>
                <a:schemeClr val="tx1"/>
              </a:solidFill>
              <a:latin typeface="Huawei Sans" panose="020C0503030203020204" pitchFamily="34" charset="0"/>
            </a:endParaRPr>
          </a:p>
        </p:txBody>
      </p:sp>
      <p:sp>
        <p:nvSpPr>
          <p:cNvPr id="19" name="流程图: 终止 18"/>
          <p:cNvSpPr/>
          <p:nvPr/>
        </p:nvSpPr>
        <p:spPr>
          <a:xfrm>
            <a:off x="5060064" y="5414927"/>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End</a:t>
            </a:r>
            <a:endParaRPr lang="en-US" dirty="0">
              <a:solidFill>
                <a:schemeClr val="tx1"/>
              </a:solidFill>
              <a:latin typeface="Huawei Sans" panose="020C0503030203020204" pitchFamily="34" charset="0"/>
            </a:endParaRPr>
          </a:p>
        </p:txBody>
      </p:sp>
      <p:cxnSp>
        <p:nvCxnSpPr>
          <p:cNvPr id="21" name="直接箭头连接符 20"/>
          <p:cNvCxnSpPr>
            <a:stCxn id="12" idx="2"/>
            <a:endCxn id="13" idx="0"/>
          </p:cNvCxnSpPr>
          <p:nvPr/>
        </p:nvCxnSpPr>
        <p:spPr>
          <a:xfrm>
            <a:off x="6096000" y="2116684"/>
            <a:ext cx="0" cy="460029"/>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15" idx="2"/>
            <a:endCxn id="18" idx="0"/>
          </p:cNvCxnSpPr>
          <p:nvPr/>
        </p:nvCxnSpPr>
        <p:spPr>
          <a:xfrm flipH="1">
            <a:off x="6095999" y="4047452"/>
            <a:ext cx="2" cy="302701"/>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直接箭头连接符 23"/>
          <p:cNvCxnSpPr>
            <a:stCxn id="18" idx="2"/>
            <a:endCxn id="19" idx="0"/>
          </p:cNvCxnSpPr>
          <p:nvPr/>
        </p:nvCxnSpPr>
        <p:spPr>
          <a:xfrm flipH="1">
            <a:off x="6095998" y="5061392"/>
            <a:ext cx="1" cy="353535"/>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13" idx="2"/>
            <a:endCxn id="15" idx="0"/>
          </p:cNvCxnSpPr>
          <p:nvPr/>
        </p:nvCxnSpPr>
        <p:spPr>
          <a:xfrm>
            <a:off x="6096000" y="3160732"/>
            <a:ext cx="1" cy="302701"/>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786537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图示 2"/>
          <p:cNvGraphicFramePr/>
          <p:nvPr>
            <p:extLst>
              <p:ext uri="{D42A27DB-BD31-4B8C-83A1-F6EECF244321}">
                <p14:modId xmlns:p14="http://schemas.microsoft.com/office/powerpoint/2010/main" val="492978948"/>
              </p:ext>
            </p:extLst>
          </p:nvPr>
        </p:nvGraphicFramePr>
        <p:xfrm>
          <a:off x="391277" y="1376363"/>
          <a:ext cx="7791599" cy="45776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右大括号 3"/>
          <p:cNvSpPr/>
          <p:nvPr/>
        </p:nvSpPr>
        <p:spPr>
          <a:xfrm>
            <a:off x="7655212" y="1618684"/>
            <a:ext cx="695740" cy="4093029"/>
          </a:xfrm>
          <a:prstGeom prst="rightBrace">
            <a:avLst/>
          </a:prstGeom>
          <a:noFill/>
          <a:ln w="19050">
            <a:solidFill>
              <a:srgbClr val="15151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latin typeface="Huawei Sans Light" panose="020C0303030203020204" pitchFamily="34" charset="0"/>
              <a:ea typeface="方正兰亭黑简体" panose="02000000000000000000" pitchFamily="2" charset="-122"/>
              <a:sym typeface="Huawei Sans Light" panose="020C0303030203020204" pitchFamily="34" charset="0"/>
            </a:endParaRPr>
          </a:p>
        </p:txBody>
      </p:sp>
      <p:grpSp>
        <p:nvGrpSpPr>
          <p:cNvPr id="5" name="组合 4"/>
          <p:cNvGrpSpPr/>
          <p:nvPr/>
        </p:nvGrpSpPr>
        <p:grpSpPr>
          <a:xfrm>
            <a:off x="8468011" y="3274449"/>
            <a:ext cx="2704814" cy="781498"/>
            <a:chOff x="4977592" y="561"/>
            <a:chExt cx="3280556" cy="1000569"/>
          </a:xfrm>
          <a:noFill/>
        </p:grpSpPr>
        <p:sp>
          <p:nvSpPr>
            <p:cNvPr id="6" name="矩形 5"/>
            <p:cNvSpPr/>
            <p:nvPr/>
          </p:nvSpPr>
          <p:spPr>
            <a:xfrm>
              <a:off x="4977592" y="561"/>
              <a:ext cx="3280556" cy="1000569"/>
            </a:xfrm>
            <a:prstGeom prst="rect">
              <a:avLst/>
            </a:prstGeom>
            <a:grpFill/>
            <a:ln w="19050">
              <a:solidFill>
                <a:srgbClr val="151515"/>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zh-CN" altLang="en-US" sz="160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endParaRPr>
            </a:p>
          </p:txBody>
        </p:sp>
        <p:sp>
          <p:nvSpPr>
            <p:cNvPr id="7" name="矩形 6"/>
            <p:cNvSpPr/>
            <p:nvPr/>
          </p:nvSpPr>
          <p:spPr>
            <a:xfrm>
              <a:off x="4977592" y="561"/>
              <a:ext cx="3280556" cy="1000569"/>
            </a:xfrm>
            <a:prstGeom prst="rect">
              <a:avLst/>
            </a:prstGeom>
            <a:grpFill/>
            <a:ln w="19050">
              <a:solidFill>
                <a:srgbClr val="151515"/>
              </a:solidFill>
            </a:ln>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altLang="zh-CN"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Definitions, working principles</a:t>
              </a:r>
              <a:r>
                <a:rPr lang="en-US" altLang="zh-CN"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a:t>
              </a:r>
              <a:r>
                <a:rPr lang="en-US" altLang="zh-CN"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 and configuration processes</a:t>
              </a:r>
              <a:endParaRPr lang="zh-CN" altLang="en-US" kern="12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endParaRPr>
            </a:p>
          </p:txBody>
        </p:sp>
      </p:grpSp>
    </p:spTree>
    <p:extLst>
      <p:ext uri="{BB962C8B-B14F-4D97-AF65-F5344CB8AC3E}">
        <p14:creationId xmlns:p14="http://schemas.microsoft.com/office/powerpoint/2010/main" val="404503605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3"/>
          <p:cNvSpPr>
            <a:spLocks noGrp="1"/>
          </p:cNvSpPr>
          <p:nvPr>
            <p:ph type="body" sz="quarter" idx="10"/>
          </p:nvPr>
        </p:nvSpPr>
        <p:spPr/>
        <p:txBody>
          <a:bodyPr wrap="square">
            <a:noAutofit/>
          </a:bodyPr>
          <a:lstStyle/>
          <a:p>
            <a:r>
              <a:rPr lang="en-US" sz="1600" dirty="0" smtClean="0">
                <a:latin typeface="Huawei Sans" panose="020C0503030203020204" pitchFamily="34" charset="0"/>
              </a:rPr>
              <a:t>(True or false) SmartTier cannot be enabled for a storage pool whose member disks are of the same type.</a:t>
            </a:r>
          </a:p>
          <a:p>
            <a:r>
              <a:rPr lang="en-US" sz="1600" dirty="0" smtClean="0">
                <a:latin typeface="Huawei Sans" panose="020C0503030203020204" pitchFamily="34" charset="0"/>
              </a:rPr>
              <a:t>(Multiple-answer question) Which of the following migration policies can be set for LUNs?</a:t>
            </a:r>
            <a:r>
              <a:rPr lang="en-US" altLang="zh-CN" sz="1600" dirty="0" smtClean="0"/>
              <a:t> </a:t>
            </a:r>
            <a:endParaRPr lang="en-US" altLang="zh-CN" sz="1600" dirty="0"/>
          </a:p>
          <a:p>
            <a:pPr lvl="1"/>
            <a:r>
              <a:rPr lang="en-US" sz="1600" dirty="0" smtClean="0">
                <a:latin typeface="Huawei Sans" panose="020C0503030203020204" pitchFamily="34" charset="0"/>
              </a:rPr>
              <a:t>Automatic migration</a:t>
            </a:r>
            <a:endParaRPr lang="en-US" altLang="zh-CN" sz="1600" dirty="0" smtClean="0">
              <a:latin typeface="Huawei Sans" panose="020C0503030203020204" pitchFamily="34" charset="0"/>
            </a:endParaRPr>
          </a:p>
          <a:p>
            <a:pPr lvl="1"/>
            <a:r>
              <a:rPr lang="en-US" sz="1600" dirty="0" smtClean="0">
                <a:latin typeface="Huawei Sans" panose="020C0503030203020204" pitchFamily="34" charset="0"/>
              </a:rPr>
              <a:t>Migration to the higher-performance tier</a:t>
            </a:r>
            <a:endParaRPr lang="en-US" altLang="zh-CN" sz="1600" dirty="0" smtClean="0">
              <a:latin typeface="Huawei Sans" panose="020C0503030203020204" pitchFamily="34" charset="0"/>
            </a:endParaRPr>
          </a:p>
          <a:p>
            <a:pPr lvl="1"/>
            <a:r>
              <a:rPr lang="en-US" sz="1600" dirty="0" smtClean="0">
                <a:latin typeface="Huawei Sans" panose="020C0503030203020204" pitchFamily="34" charset="0"/>
              </a:rPr>
              <a:t>Migration to the lower-performance tier</a:t>
            </a:r>
            <a:endParaRPr lang="en-US" altLang="zh-CN" sz="1600" dirty="0" smtClean="0">
              <a:latin typeface="Huawei Sans" panose="020C0503030203020204" pitchFamily="34" charset="0"/>
            </a:endParaRPr>
          </a:p>
          <a:p>
            <a:pPr lvl="1"/>
            <a:r>
              <a:rPr lang="en-US" sz="1600" dirty="0" smtClean="0">
                <a:latin typeface="Huawei Sans" panose="020C0503030203020204" pitchFamily="34" charset="0"/>
              </a:rPr>
              <a:t>No migration</a:t>
            </a:r>
            <a:endParaRPr lang="en-US" altLang="zh-CN" sz="1600" dirty="0" smtClean="0">
              <a:latin typeface="Huawei Sans" panose="020C0503030203020204" pitchFamily="34" charset="0"/>
            </a:endParaRPr>
          </a:p>
          <a:p>
            <a:pPr lvl="1"/>
            <a:endParaRPr lang="en-US" altLang="zh-CN" sz="1600" dirty="0" smtClean="0">
              <a:latin typeface="Huawei Sans" panose="020C0503030203020204" pitchFamily="34" charset="0"/>
            </a:endParaRPr>
          </a:p>
          <a:p>
            <a:endParaRPr lang="en-US" altLang="zh-CN" sz="1600" dirty="0">
              <a:latin typeface="Huawei Sans" panose="020C0503030203020204" pitchFamily="34" charset="0"/>
            </a:endParaRPr>
          </a:p>
        </p:txBody>
      </p:sp>
    </p:spTree>
    <p:extLst>
      <p:ext uri="{BB962C8B-B14F-4D97-AF65-F5344CB8AC3E}">
        <p14:creationId xmlns:p14="http://schemas.microsoft.com/office/powerpoint/2010/main" val="338583642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3"/>
          <p:cNvSpPr>
            <a:spLocks noGrp="1"/>
          </p:cNvSpPr>
          <p:nvPr>
            <p:ph type="body" sz="quarter" idx="10"/>
          </p:nvPr>
        </p:nvSpPr>
        <p:spPr/>
        <p:txBody>
          <a:bodyPr wrap="square">
            <a:noAutofit/>
          </a:bodyPr>
          <a:lstStyle/>
          <a:p>
            <a:pPr>
              <a:buAutoNum type="arabicPeriod" startAt="3"/>
            </a:pPr>
            <a:r>
              <a:rPr lang="en-US" altLang="zh-CN" sz="1800" dirty="0" smtClean="0"/>
              <a:t>(Single-answer </a:t>
            </a:r>
            <a:r>
              <a:rPr lang="en-US" altLang="zh-CN" sz="1800" dirty="0"/>
              <a:t>question) Which status must a pair be before consistency splitting during </a:t>
            </a:r>
            <a:r>
              <a:rPr lang="en-US" altLang="zh-CN" sz="1800" dirty="0" smtClean="0"/>
              <a:t>LUN migration?</a:t>
            </a:r>
            <a:endParaRPr lang="en-US" altLang="zh-CN" sz="1800" dirty="0"/>
          </a:p>
          <a:p>
            <a:pPr lvl="1"/>
            <a:r>
              <a:rPr lang="en-US" altLang="zh-CN" sz="1600" dirty="0"/>
              <a:t>Migrating</a:t>
            </a:r>
          </a:p>
          <a:p>
            <a:pPr lvl="1"/>
            <a:r>
              <a:rPr lang="en-US" altLang="zh-CN" sz="1600" dirty="0"/>
              <a:t>Stop</a:t>
            </a:r>
          </a:p>
          <a:p>
            <a:pPr lvl="1"/>
            <a:r>
              <a:rPr lang="en-US" altLang="zh-CN" sz="1600" dirty="0"/>
              <a:t>Normal</a:t>
            </a:r>
          </a:p>
          <a:p>
            <a:pPr lvl="1"/>
            <a:r>
              <a:rPr lang="en-US" altLang="zh-CN" sz="1600" dirty="0"/>
              <a:t>Migrated</a:t>
            </a:r>
          </a:p>
        </p:txBody>
      </p:sp>
    </p:spTree>
    <p:extLst>
      <p:ext uri="{BB962C8B-B14F-4D97-AF65-F5344CB8AC3E}">
        <p14:creationId xmlns:p14="http://schemas.microsoft.com/office/powerpoint/2010/main" val="905537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a:extLst>
              <a:ext uri="{FF2B5EF4-FFF2-40B4-BE49-F238E27FC236}">
                <a16:creationId xmlns="" xmlns:a16="http://schemas.microsoft.com/office/drawing/2014/main" id="{2C3E1400-CBB3-4C18-9B3A-F07CE69B01B7}"/>
              </a:ext>
            </a:extLst>
          </p:cNvPr>
          <p:cNvGrpSpPr/>
          <p:nvPr/>
        </p:nvGrpSpPr>
        <p:grpSpPr>
          <a:xfrm>
            <a:off x="3507383" y="1948181"/>
            <a:ext cx="5177235" cy="2520000"/>
            <a:chOff x="3427015" y="1948181"/>
            <a:chExt cx="5177235" cy="2520000"/>
          </a:xfrm>
        </p:grpSpPr>
        <p:pic>
          <p:nvPicPr>
            <p:cNvPr id="16" name="图片 15">
              <a:extLst>
                <a:ext uri="{FF2B5EF4-FFF2-40B4-BE49-F238E27FC236}">
                  <a16:creationId xmlns="" xmlns:a16="http://schemas.microsoft.com/office/drawing/2014/main" id="{5AA13BF6-30FC-4CE7-92A8-F7EDBB2704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7015" y="1948181"/>
              <a:ext cx="2520000" cy="2520000"/>
            </a:xfrm>
            <a:prstGeom prst="rect">
              <a:avLst/>
            </a:prstGeom>
          </p:spPr>
        </p:pic>
        <p:pic>
          <p:nvPicPr>
            <p:cNvPr id="17" name="图片 16">
              <a:extLst>
                <a:ext uri="{FF2B5EF4-FFF2-40B4-BE49-F238E27FC236}">
                  <a16:creationId xmlns="" xmlns:a16="http://schemas.microsoft.com/office/drawing/2014/main" id="{E1BB73AF-7917-463E-9DE8-FD69630FB3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84250" y="1948181"/>
              <a:ext cx="2520000" cy="2520000"/>
            </a:xfrm>
            <a:prstGeom prst="rect">
              <a:avLst/>
            </a:prstGeom>
          </p:spPr>
        </p:pic>
        <p:sp>
          <p:nvSpPr>
            <p:cNvPr id="18" name="矩形 17">
              <a:extLst>
                <a:ext uri="{FF2B5EF4-FFF2-40B4-BE49-F238E27FC236}">
                  <a16:creationId xmlns="" xmlns:a16="http://schemas.microsoft.com/office/drawing/2014/main" id="{9BABD157-ECCC-4194-ADE5-234A95F2A814}"/>
                </a:ext>
              </a:extLst>
            </p:cNvPr>
            <p:cNvSpPr/>
            <p:nvPr/>
          </p:nvSpPr>
          <p:spPr>
            <a:xfrm>
              <a:off x="6727330" y="4090181"/>
              <a:ext cx="1343749" cy="276999"/>
            </a:xfrm>
            <a:prstGeom prst="rect">
              <a:avLst/>
            </a:prstGeom>
            <a:noFill/>
            <a:ln>
              <a:noFill/>
            </a:ln>
          </p:spPr>
          <p:txBody>
            <a:bodyPr wrap="square">
              <a:noAutofit/>
            </a:bodyPr>
            <a:lstStyle/>
            <a:p>
              <a:pPr algn="ctr" fontAlgn="ctr"/>
              <a:r>
                <a:rPr lang="en-US" sz="1200" b="1" dirty="0" smtClean="0">
                  <a:solidFill>
                    <a:srgbClr val="000000"/>
                  </a:solidFill>
                  <a:latin typeface="Huawei Sans" panose="020C0503030203020204" pitchFamily="34" charset="0"/>
                  <a:ea typeface="微软雅黑" panose="020B0503020204020204" pitchFamily="34" charset="-122"/>
                  <a:cs typeface="Huawei Sans" panose="020C0503030203020204" pitchFamily="34" charset="0"/>
                </a:rPr>
                <a:t>Huawei Enterprise Service App</a:t>
              </a:r>
              <a:endParaRPr lang="en-US"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endParaRPr>
            </a:p>
          </p:txBody>
        </p:sp>
        <p:sp>
          <p:nvSpPr>
            <p:cNvPr id="19" name="矩形 18">
              <a:extLst>
                <a:ext uri="{FF2B5EF4-FFF2-40B4-BE49-F238E27FC236}">
                  <a16:creationId xmlns="" xmlns:a16="http://schemas.microsoft.com/office/drawing/2014/main" id="{67A1AE1E-23DA-48D1-87C9-D26402CBE0DC}"/>
                </a:ext>
              </a:extLst>
            </p:cNvPr>
            <p:cNvSpPr/>
            <p:nvPr/>
          </p:nvSpPr>
          <p:spPr>
            <a:xfrm>
              <a:off x="3968431" y="4090181"/>
              <a:ext cx="1450161" cy="276999"/>
            </a:xfrm>
            <a:prstGeom prst="rect">
              <a:avLst/>
            </a:prstGeom>
            <a:noFill/>
            <a:ln>
              <a:noFill/>
            </a:ln>
          </p:spPr>
          <p:txBody>
            <a:bodyPr wrap="square">
              <a:noAutofit/>
            </a:bodyPr>
            <a:lstStyle/>
            <a:p>
              <a:pPr algn="ctr" fontAlgn="ctr"/>
              <a:r>
                <a:rPr lang="en-US" sz="1200" b="1" dirty="0" smtClean="0">
                  <a:solidFill>
                    <a:srgbClr val="000000"/>
                  </a:solidFill>
                  <a:latin typeface="Huawei Sans" panose="020C0503030203020204" pitchFamily="34" charset="0"/>
                  <a:ea typeface="微软雅黑" panose="020B0503020204020204" pitchFamily="34" charset="-122"/>
                  <a:cs typeface="Huawei Sans" panose="020C0503030203020204" pitchFamily="34" charset="0"/>
                </a:rPr>
                <a:t>Enterprise Technical Support App</a:t>
              </a:r>
              <a:endParaRPr lang="en-US"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endParaRPr>
            </a:p>
          </p:txBody>
        </p:sp>
        <p:pic>
          <p:nvPicPr>
            <p:cNvPr id="22" name="图片 21" descr="屏幕剪辑">
              <a:extLst>
                <a:ext uri="{FF2B5EF4-FFF2-40B4-BE49-F238E27FC236}">
                  <a16:creationId xmlns="" xmlns:a16="http://schemas.microsoft.com/office/drawing/2014/main" id="{94EF2E64-506C-4AE2-B3EF-9ED9B3DC0D23}"/>
                </a:ext>
              </a:extLst>
            </p:cNvPr>
            <p:cNvPicPr/>
            <p:nvPr/>
          </p:nvPicPr>
          <p:blipFill>
            <a:blip r:embed="rId5">
              <a:extLst>
                <a:ext uri="{28A0092B-C50C-407E-A947-70E740481C1C}">
                  <a14:useLocalDpi xmlns:a14="http://schemas.microsoft.com/office/drawing/2010/main" val="0"/>
                </a:ext>
              </a:extLst>
            </a:blip>
            <a:stretch>
              <a:fillRect/>
            </a:stretch>
          </p:blipFill>
          <p:spPr>
            <a:xfrm>
              <a:off x="6480333" y="2326181"/>
              <a:ext cx="1764000" cy="1764000"/>
            </a:xfrm>
            <a:prstGeom prst="rect">
              <a:avLst/>
            </a:prstGeom>
          </p:spPr>
        </p:pic>
        <p:pic>
          <p:nvPicPr>
            <p:cNvPr id="23" name="图片 22" descr="屏幕剪辑">
              <a:extLst>
                <a:ext uri="{FF2B5EF4-FFF2-40B4-BE49-F238E27FC236}">
                  <a16:creationId xmlns="" xmlns:a16="http://schemas.microsoft.com/office/drawing/2014/main" id="{A89346DD-A6D1-4AE8-8F9F-E314DE086161}"/>
                </a:ext>
              </a:extLst>
            </p:cNvPr>
            <p:cNvPicPr/>
            <p:nvPr/>
          </p:nvPicPr>
          <p:blipFill>
            <a:blip r:embed="rId6">
              <a:extLst>
                <a:ext uri="{28A0092B-C50C-407E-A947-70E740481C1C}">
                  <a14:useLocalDpi xmlns:a14="http://schemas.microsoft.com/office/drawing/2010/main" val="0"/>
                </a:ext>
              </a:extLst>
            </a:blip>
            <a:stretch>
              <a:fillRect/>
            </a:stretch>
          </p:blipFill>
          <p:spPr>
            <a:xfrm>
              <a:off x="3805015" y="2326181"/>
              <a:ext cx="1764000" cy="1764000"/>
            </a:xfrm>
            <a:prstGeom prst="rect">
              <a:avLst/>
            </a:prstGeom>
          </p:spPr>
        </p:pic>
      </p:grpSp>
    </p:spTree>
    <p:extLst>
      <p:ext uri="{BB962C8B-B14F-4D97-AF65-F5344CB8AC3E}">
        <p14:creationId xmlns:p14="http://schemas.microsoft.com/office/powerpoint/2010/main" val="314971913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2"/>
          <p:cNvSpPr>
            <a:spLocks noGrp="1"/>
          </p:cNvSpPr>
          <p:nvPr>
            <p:ph type="body" sz="quarter" idx="10"/>
          </p:nvPr>
        </p:nvSpPr>
        <p:spPr/>
        <p:txBody>
          <a:bodyPr/>
          <a:lstStyle/>
          <a:p>
            <a:pPr algn="l"/>
            <a:r>
              <a:rPr lang="en-US" altLang="zh-CN" dirty="0">
                <a:ea typeface="微软雅黑" panose="020B0503020204020204" pitchFamily="34" charset="-122"/>
              </a:rPr>
              <a:t>Huawei official websites</a:t>
            </a:r>
          </a:p>
          <a:p>
            <a:pPr lvl="1"/>
            <a:r>
              <a:rPr lang="en-US" altLang="zh-CN" dirty="0">
                <a:latin typeface="Huawei Sans" panose="020C0503030203020204" pitchFamily="34" charset="0"/>
                <a:ea typeface="微软雅黑" panose="020B0503020204020204" pitchFamily="34" charset="-122"/>
                <a:cs typeface="Huawei Sans" panose="020C0503030203020204" pitchFamily="34" charset="0"/>
              </a:rPr>
              <a:t>Enterprise business: </a:t>
            </a:r>
            <a:r>
              <a:rPr lang="en-US" altLang="zh-CN" dirty="0">
                <a:latin typeface="Huawei Sans" panose="020C0503030203020204" pitchFamily="34" charset="0"/>
                <a:ea typeface="微软雅黑" panose="020B0503020204020204" pitchFamily="34" charset="-122"/>
                <a:cs typeface="Huawei Sans" panose="020C0503030203020204" pitchFamily="34" charset="0"/>
                <a:hlinkClick r:id="rId3"/>
              </a:rPr>
              <a:t>https://e.huawei.com/en/</a:t>
            </a:r>
            <a:endParaRPr lang="en-US" altLang="zh-CN" dirty="0">
              <a:latin typeface="Huawei Sans" panose="020C0503030203020204" pitchFamily="34" charset="0"/>
              <a:ea typeface="微软雅黑" panose="020B0503020204020204" pitchFamily="34" charset="-122"/>
              <a:cs typeface="Huawei Sans" panose="020C0503030203020204" pitchFamily="34" charset="0"/>
            </a:endParaRPr>
          </a:p>
          <a:p>
            <a:pPr lvl="1"/>
            <a:r>
              <a:rPr lang="en-US" altLang="zh-CN" dirty="0">
                <a:latin typeface="Huawei Sans" panose="020C0503030203020204" pitchFamily="34" charset="0"/>
                <a:ea typeface="微软雅黑" panose="020B0503020204020204" pitchFamily="34" charset="-122"/>
                <a:cs typeface="Huawei Sans" panose="020C0503030203020204" pitchFamily="34" charset="0"/>
              </a:rPr>
              <a:t>Technical support: </a:t>
            </a:r>
            <a:r>
              <a:rPr lang="en-US" altLang="zh-CN" dirty="0">
                <a:latin typeface="Huawei Sans" panose="020C0503030203020204" pitchFamily="34" charset="0"/>
                <a:ea typeface="微软雅黑" panose="020B0503020204020204" pitchFamily="34" charset="-122"/>
                <a:cs typeface="Huawei Sans" panose="020C0503030203020204" pitchFamily="34" charset="0"/>
                <a:hlinkClick r:id="rId4"/>
              </a:rPr>
              <a:t>https://support.huawei.com/enterprise/en/index.html</a:t>
            </a:r>
            <a:r>
              <a:rPr lang="en-US" altLang="zh-CN" dirty="0">
                <a:latin typeface="Huawei Sans" panose="020C0503030203020204" pitchFamily="34" charset="0"/>
                <a:ea typeface="微软雅黑" panose="020B0503020204020204" pitchFamily="34" charset="-122"/>
                <a:cs typeface="Huawei Sans" panose="020C0503030203020204" pitchFamily="34" charset="0"/>
              </a:rPr>
              <a:t> </a:t>
            </a:r>
          </a:p>
          <a:p>
            <a:pPr lvl="1"/>
            <a:r>
              <a:rPr lang="en-US" altLang="zh-CN" dirty="0">
                <a:latin typeface="Huawei Sans" panose="020C0503030203020204" pitchFamily="34" charset="0"/>
                <a:ea typeface="微软雅黑" panose="020B0503020204020204" pitchFamily="34" charset="-122"/>
                <a:cs typeface="Huawei Sans" panose="020C0503030203020204" pitchFamily="34" charset="0"/>
              </a:rPr>
              <a:t>Online learning: </a:t>
            </a:r>
            <a:r>
              <a:rPr lang="en-US" altLang="zh-CN" dirty="0">
                <a:latin typeface="Huawei Sans" panose="020C0503030203020204" pitchFamily="34" charset="0"/>
                <a:ea typeface="微软雅黑" panose="020B0503020204020204" pitchFamily="34" charset="-122"/>
                <a:cs typeface="Huawei Sans" panose="020C0503030203020204" pitchFamily="34" charset="0"/>
                <a:hlinkClick r:id="rId5"/>
              </a:rPr>
              <a:t>https://www.huawei.com/en/learning</a:t>
            </a:r>
            <a:endParaRPr lang="en-US" altLang="zh-CN" dirty="0">
              <a:latin typeface="Huawei Sans" panose="020C0503030203020204" pitchFamily="34" charset="0"/>
              <a:ea typeface="微软雅黑" panose="020B0503020204020204" pitchFamily="34" charset="-122"/>
              <a:cs typeface="Huawei Sans" panose="020C0503030203020204" pitchFamily="34" charset="0"/>
            </a:endParaRPr>
          </a:p>
          <a:p>
            <a:r>
              <a:rPr lang="en-US" altLang="zh-CN" dirty="0">
                <a:ea typeface="微软雅黑" panose="020B0503020204020204" pitchFamily="34" charset="-122"/>
              </a:rPr>
              <a:t>Popular tools</a:t>
            </a:r>
          </a:p>
          <a:p>
            <a:pPr lvl="1"/>
            <a:r>
              <a:rPr lang="en-US" altLang="zh-CN" dirty="0" err="1">
                <a:latin typeface="Huawei Sans" panose="020C0503030203020204" pitchFamily="34" charset="0"/>
                <a:ea typeface="微软雅黑" panose="020B0503020204020204" pitchFamily="34" charset="-122"/>
                <a:cs typeface="Huawei Sans" panose="020C0503030203020204" pitchFamily="34" charset="0"/>
              </a:rPr>
              <a:t>HedEx</a:t>
            </a:r>
            <a:r>
              <a:rPr lang="en-US" altLang="zh-CN" dirty="0">
                <a:latin typeface="Huawei Sans" panose="020C0503030203020204" pitchFamily="34" charset="0"/>
                <a:ea typeface="微软雅黑" panose="020B0503020204020204" pitchFamily="34" charset="-122"/>
                <a:cs typeface="Huawei Sans" panose="020C0503030203020204" pitchFamily="34" charset="0"/>
              </a:rPr>
              <a:t> Lite</a:t>
            </a:r>
          </a:p>
          <a:p>
            <a:pPr lvl="1"/>
            <a:r>
              <a:rPr lang="en-US" altLang="zh-CN" dirty="0">
                <a:latin typeface="Huawei Sans" panose="020C0503030203020204" pitchFamily="34" charset="0"/>
                <a:ea typeface="微软雅黑" panose="020B0503020204020204" pitchFamily="34" charset="-122"/>
                <a:cs typeface="Huawei Sans" panose="020C0503030203020204" pitchFamily="34" charset="0"/>
              </a:rPr>
              <a:t>Network Document Tool Center</a:t>
            </a:r>
          </a:p>
          <a:p>
            <a:pPr lvl="1"/>
            <a:r>
              <a:rPr lang="en-US" altLang="zh-CN" dirty="0">
                <a:latin typeface="Huawei Sans" panose="020C0503030203020204" pitchFamily="34" charset="0"/>
                <a:ea typeface="微软雅黑" panose="020B0503020204020204" pitchFamily="34" charset="-122"/>
                <a:cs typeface="Huawei Sans" panose="020C0503030203020204" pitchFamily="34" charset="0"/>
              </a:rPr>
              <a:t>Information Query Assistant</a:t>
            </a:r>
          </a:p>
          <a:p>
            <a:endParaRPr lang="zh-CN" altLang="en-US" dirty="0"/>
          </a:p>
        </p:txBody>
      </p:sp>
    </p:spTree>
    <p:extLst>
      <p:ext uri="{BB962C8B-B14F-4D97-AF65-F5344CB8AC3E}">
        <p14:creationId xmlns:p14="http://schemas.microsoft.com/office/powerpoint/2010/main" val="112127616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57747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smtClean="0"/>
              <a:t>Overview</a:t>
            </a:r>
            <a:endParaRPr lang="en-US" altLang="zh-CN" dirty="0"/>
          </a:p>
        </p:txBody>
      </p:sp>
      <p:sp>
        <p:nvSpPr>
          <p:cNvPr id="3" name="文本占位符 2"/>
          <p:cNvSpPr>
            <a:spLocks noGrp="1"/>
          </p:cNvSpPr>
          <p:nvPr>
            <p:ph type="body" sz="quarter" idx="10"/>
          </p:nvPr>
        </p:nvSpPr>
        <p:spPr>
          <a:xfrm>
            <a:off x="731838" y="1052514"/>
            <a:ext cx="11143796" cy="4875042"/>
          </a:xfrm>
        </p:spPr>
        <p:txBody>
          <a:bodyPr/>
          <a:lstStyle/>
          <a:p>
            <a:pPr marL="302279" lvl="1" indent="-302279" algn="just">
              <a:spcBef>
                <a:spcPts val="792"/>
              </a:spcBef>
              <a:buFont typeface="Wingdings" panose="05000000000000000000" pitchFamily="2" charset="2"/>
              <a:buChar char="l"/>
            </a:pPr>
            <a:r>
              <a:rPr lang="en-US" altLang="zh-CN" sz="2199" dirty="0">
                <a:cs typeface="Huawei Sans" panose="020C0503030203020204" pitchFamily="34" charset="0"/>
              </a:rPr>
              <a:t>A traditional storage system deployment has the following problems:</a:t>
            </a:r>
          </a:p>
          <a:p>
            <a:pPr lvl="1"/>
            <a:r>
              <a:rPr lang="en-US" altLang="zh-CN" dirty="0" smtClean="0"/>
              <a:t>Services </a:t>
            </a:r>
            <a:r>
              <a:rPr lang="en-US" altLang="zh-CN" dirty="0"/>
              <a:t>can be impacted or even interrupted </a:t>
            </a:r>
            <a:r>
              <a:rPr lang="en-US" altLang="zh-CN" dirty="0" smtClean="0"/>
              <a:t>when the storage capacity is expanded.</a:t>
            </a:r>
          </a:p>
          <a:p>
            <a:pPr lvl="1"/>
            <a:r>
              <a:rPr lang="en-US" altLang="zh-CN" dirty="0" smtClean="0"/>
              <a:t>Storage </a:t>
            </a:r>
            <a:r>
              <a:rPr lang="en-US" altLang="zh-CN" dirty="0"/>
              <a:t>space </a:t>
            </a:r>
            <a:r>
              <a:rPr lang="en-US" altLang="zh-CN" dirty="0" smtClean="0"/>
              <a:t>is not well utilized.</a:t>
            </a:r>
            <a:endParaRPr lang="en-US" altLang="zh-CN" dirty="0"/>
          </a:p>
          <a:p>
            <a:pPr lvl="1"/>
            <a:r>
              <a:rPr lang="en-US" altLang="zh-CN" dirty="0"/>
              <a:t>S</a:t>
            </a:r>
            <a:r>
              <a:rPr lang="en-US" altLang="zh-CN" dirty="0" smtClean="0"/>
              <a:t>torage is inefficient.</a:t>
            </a:r>
            <a:endParaRPr lang="en-US" altLang="zh-CN" dirty="0"/>
          </a:p>
          <a:p>
            <a:r>
              <a:rPr lang="en-US" altLang="zh-CN" dirty="0" smtClean="0"/>
              <a:t>SmartThin</a:t>
            </a:r>
            <a:r>
              <a:rPr lang="zh-CN" altLang="en-US" dirty="0" smtClean="0"/>
              <a:t> </a:t>
            </a:r>
            <a:r>
              <a:rPr lang="en-US" altLang="zh-CN" dirty="0" smtClean="0"/>
              <a:t>can allocate the </a:t>
            </a:r>
            <a:r>
              <a:rPr lang="en-US" altLang="zh-CN" dirty="0"/>
              <a:t>storage space on </a:t>
            </a:r>
            <a:r>
              <a:rPr lang="en-US" altLang="zh-CN" dirty="0" smtClean="0"/>
              <a:t>demand, improving </a:t>
            </a:r>
            <a:r>
              <a:rPr lang="en-US" altLang="zh-CN" dirty="0"/>
              <a:t>resource utilization and </a:t>
            </a:r>
            <a:r>
              <a:rPr lang="en-US" altLang="zh-CN" dirty="0" smtClean="0"/>
              <a:t>more fully meeting </a:t>
            </a:r>
            <a:r>
              <a:rPr lang="en-US" altLang="zh-CN" dirty="0"/>
              <a:t>service requirements</a:t>
            </a:r>
            <a:r>
              <a:rPr lang="en-US" altLang="zh-CN" dirty="0" smtClean="0"/>
              <a:t>.</a:t>
            </a:r>
          </a:p>
          <a:p>
            <a:pPr lvl="1"/>
            <a:endParaRPr lang="en-US" altLang="zh-CN" dirty="0" smtClean="0"/>
          </a:p>
          <a:p>
            <a:pPr lvl="1"/>
            <a:endParaRPr lang="en-US" altLang="zh-CN" dirty="0" smtClean="0"/>
          </a:p>
          <a:p>
            <a:endParaRPr lang="zh-CN" altLang="en-US" dirty="0"/>
          </a:p>
        </p:txBody>
      </p:sp>
      <p:sp>
        <p:nvSpPr>
          <p:cNvPr id="84" name="矩形 83"/>
          <p:cNvSpPr/>
          <p:nvPr/>
        </p:nvSpPr>
        <p:spPr>
          <a:xfrm>
            <a:off x="10046321" y="3573219"/>
            <a:ext cx="1829313" cy="397260"/>
          </a:xfrm>
          <a:prstGeom prst="rect">
            <a:avLst/>
          </a:prstGeom>
          <a:effectLst/>
          <a:scene3d>
            <a:camera prst="orthographicFront"/>
            <a:lightRig rig="threePt" dir="t"/>
          </a:scene3d>
          <a:sp3d>
            <a:bevelT/>
          </a:sp3d>
        </p:spPr>
        <p:txBody>
          <a:bodyPr wrap="square">
            <a:noAutofit/>
          </a:bodyPr>
          <a:lstStyle/>
          <a:p>
            <a:pPr fontAlgn="ctr"/>
            <a:endParaRPr lang="en-US" altLang="zh-CN" b="1" dirty="0">
              <a:solidFill>
                <a:srgbClr val="00B0F0"/>
              </a:solidFill>
              <a:latin typeface="Huawei Sans" panose="020C0503030203020204" pitchFamily="34" charset="0"/>
              <a:ea typeface="方正兰亭黑简体" panose="02000000000000000000" pitchFamily="2" charset="-122"/>
            </a:endParaRPr>
          </a:p>
        </p:txBody>
      </p:sp>
      <p:sp>
        <p:nvSpPr>
          <p:cNvPr id="85" name="矩形 84"/>
          <p:cNvSpPr/>
          <p:nvPr/>
        </p:nvSpPr>
        <p:spPr>
          <a:xfrm>
            <a:off x="9589377" y="4024454"/>
            <a:ext cx="2965740" cy="1509587"/>
          </a:xfrm>
          <a:prstGeom prst="rect">
            <a:avLst/>
          </a:prstGeom>
        </p:spPr>
        <p:txBody>
          <a:bodyPr wrap="square">
            <a:noAutofit/>
          </a:bodyPr>
          <a:lstStyle/>
          <a:p>
            <a:pPr fontAlgn="ctr"/>
            <a:endParaRPr lang="en-US" sz="1600" dirty="0">
              <a:latin typeface="Huawei Sans" panose="020C0503030203020204" pitchFamily="34" charset="0"/>
            </a:endParaRPr>
          </a:p>
        </p:txBody>
      </p:sp>
    </p:spTree>
    <p:extLst>
      <p:ext uri="{BB962C8B-B14F-4D97-AF65-F5344CB8AC3E}">
        <p14:creationId xmlns:p14="http://schemas.microsoft.com/office/powerpoint/2010/main" val="73444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nodePh="1">
                                  <p:stCondLst>
                                    <p:cond delay="0"/>
                                  </p:stCondLst>
                                  <p:endCondLst>
                                    <p:cond evt="begin" delay="0">
                                      <p:tn val="5"/>
                                    </p:cond>
                                  </p:endCondLst>
                                  <p:childTnLst>
                                    <p:set>
                                      <p:cBhvr>
                                        <p:cTn id="6" dur="1" fill="hold">
                                          <p:stCondLst>
                                            <p:cond delay="0"/>
                                          </p:stCondLst>
                                        </p:cTn>
                                        <p:tgtEl>
                                          <p:spTgt spid="85"/>
                                        </p:tgtEl>
                                        <p:attrNameLst>
                                          <p:attrName>style.visibility</p:attrName>
                                        </p:attrNameLst>
                                      </p:cBhvr>
                                      <p:to>
                                        <p:strVal val="visible"/>
                                      </p:to>
                                    </p:set>
                                  </p:childTnLst>
                                </p:cTn>
                              </p:par>
                              <p:par>
                                <p:cTn id="7" presetID="1" presetClass="entr" presetSubtype="0" fill="hold" grpId="0" nodeType="withEffect" nodePh="1">
                                  <p:stCondLst>
                                    <p:cond delay="0"/>
                                  </p:stCondLst>
                                  <p:endCondLst>
                                    <p:cond evt="begin" delay="0">
                                      <p:tn val="7"/>
                                    </p:cond>
                                  </p:endCondLst>
                                  <p:childTnLst>
                                    <p:set>
                                      <p:cBhvr>
                                        <p:cTn id="8" dur="1" fill="hold">
                                          <p:stCondLst>
                                            <p:cond delay="0"/>
                                          </p:stCondLst>
                                        </p:cTn>
                                        <p:tgtEl>
                                          <p:spTgt spid="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p:bldP spid="8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How SmartThin Works</a:t>
            </a:r>
            <a:endParaRPr lang="en-US" altLang="zh-CN" dirty="0">
              <a:latin typeface="Huawei Sans" panose="020C0503030203020204" pitchFamily="34" charset="0"/>
            </a:endParaRPr>
          </a:p>
        </p:txBody>
      </p:sp>
      <p:grpSp>
        <p:nvGrpSpPr>
          <p:cNvPr id="212" name="组合 211"/>
          <p:cNvGrpSpPr/>
          <p:nvPr/>
        </p:nvGrpSpPr>
        <p:grpSpPr>
          <a:xfrm>
            <a:off x="1448020" y="1064024"/>
            <a:ext cx="9515475" cy="5097153"/>
            <a:chOff x="876300" y="1508125"/>
            <a:chExt cx="9515475" cy="5097153"/>
          </a:xfrm>
        </p:grpSpPr>
        <p:sp>
          <p:nvSpPr>
            <p:cNvPr id="4" name="矩形 3"/>
            <p:cNvSpPr/>
            <p:nvPr/>
          </p:nvSpPr>
          <p:spPr>
            <a:xfrm>
              <a:off x="876300" y="1981200"/>
              <a:ext cx="1238250" cy="32861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 name="矩形 5"/>
            <p:cNvSpPr/>
            <p:nvPr/>
          </p:nvSpPr>
          <p:spPr>
            <a:xfrm>
              <a:off x="2628899" y="1981200"/>
              <a:ext cx="2371725" cy="32861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7" name="矩形 6"/>
            <p:cNvSpPr/>
            <p:nvPr/>
          </p:nvSpPr>
          <p:spPr>
            <a:xfrm>
              <a:off x="5572123" y="1968975"/>
              <a:ext cx="4819652" cy="32861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 name="圆角矩形 4"/>
            <p:cNvSpPr/>
            <p:nvPr/>
          </p:nvSpPr>
          <p:spPr>
            <a:xfrm>
              <a:off x="971549" y="1508125"/>
              <a:ext cx="1085849" cy="615950"/>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Servers</a:t>
              </a:r>
              <a:endParaRPr lang="en-US" dirty="0">
                <a:solidFill>
                  <a:schemeClr val="tx1"/>
                </a:solidFill>
                <a:latin typeface="Huawei Sans" panose="020C0503030203020204" pitchFamily="34" charset="0"/>
              </a:endParaRPr>
            </a:p>
          </p:txBody>
        </p:sp>
        <p:sp>
          <p:nvSpPr>
            <p:cNvPr id="9" name="圆角矩形 8"/>
            <p:cNvSpPr/>
            <p:nvPr/>
          </p:nvSpPr>
          <p:spPr>
            <a:xfrm>
              <a:off x="2909886" y="1508125"/>
              <a:ext cx="1809750" cy="615950"/>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Logical virtual space</a:t>
              </a:r>
              <a:endParaRPr lang="en-US" altLang="zh-CN" dirty="0">
                <a:solidFill>
                  <a:schemeClr val="tx1"/>
                </a:solidFill>
                <a:latin typeface="Huawei Sans" panose="020C0503030203020204" pitchFamily="34" charset="0"/>
              </a:endParaRPr>
            </a:p>
          </p:txBody>
        </p:sp>
        <p:sp>
          <p:nvSpPr>
            <p:cNvPr id="10" name="圆角矩形 9"/>
            <p:cNvSpPr/>
            <p:nvPr/>
          </p:nvSpPr>
          <p:spPr>
            <a:xfrm>
              <a:off x="7077073" y="1508125"/>
              <a:ext cx="1809750" cy="615950"/>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solidFill>
                    <a:schemeClr val="tx1"/>
                  </a:solidFill>
                  <a:latin typeface="Huawei Sans" panose="020C0503030203020204" pitchFamily="34" charset="0"/>
                </a:rPr>
                <a:t>Actual physical space</a:t>
              </a:r>
              <a:endParaRPr lang="en-US" altLang="zh-CN" dirty="0">
                <a:solidFill>
                  <a:schemeClr val="tx1"/>
                </a:solidFill>
                <a:latin typeface="Huawei Sans" panose="020C0503030203020204" pitchFamily="34" charset="0"/>
              </a:endParaRPr>
            </a:p>
          </p:txBody>
        </p:sp>
        <p:sp>
          <p:nvSpPr>
            <p:cNvPr id="8" name="圆柱形 7"/>
            <p:cNvSpPr/>
            <p:nvPr/>
          </p:nvSpPr>
          <p:spPr>
            <a:xfrm>
              <a:off x="3319461" y="2554288"/>
              <a:ext cx="990600" cy="2324100"/>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2" name="圆柱形 11"/>
            <p:cNvSpPr/>
            <p:nvPr/>
          </p:nvSpPr>
          <p:spPr>
            <a:xfrm>
              <a:off x="5810248" y="3276600"/>
              <a:ext cx="857252" cy="879476"/>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cxnSp>
          <p:nvCxnSpPr>
            <p:cNvPr id="13" name="直接箭头连接符 12"/>
            <p:cNvCxnSpPr/>
            <p:nvPr/>
          </p:nvCxnSpPr>
          <p:spPr>
            <a:xfrm flipH="1" flipV="1">
              <a:off x="4310061" y="2686050"/>
              <a:ext cx="1500187" cy="666750"/>
            </a:xfrm>
            <a:prstGeom prst="straightConnector1">
              <a:avLst/>
            </a:prstGeom>
            <a:ln w="28575">
              <a:solidFill>
                <a:srgbClr val="0070C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H="1">
              <a:off x="4310061" y="4057650"/>
              <a:ext cx="1500187" cy="688976"/>
            </a:xfrm>
            <a:prstGeom prst="straightConnector1">
              <a:avLst/>
            </a:prstGeom>
            <a:ln w="28575">
              <a:solidFill>
                <a:srgbClr val="0070C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953250" y="2052639"/>
              <a:ext cx="0" cy="3138486"/>
            </a:xfrm>
            <a:prstGeom prst="line">
              <a:avLst/>
            </a:prstGeom>
            <a:ln w="19050">
              <a:prstDash val="lgDash"/>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8991600" y="2052639"/>
              <a:ext cx="0" cy="3138486"/>
            </a:xfrm>
            <a:prstGeom prst="line">
              <a:avLst/>
            </a:prstGeom>
            <a:ln w="19050">
              <a:prstDash val="lgDash"/>
            </a:ln>
          </p:spPr>
          <p:style>
            <a:lnRef idx="1">
              <a:schemeClr val="accent1"/>
            </a:lnRef>
            <a:fillRef idx="0">
              <a:schemeClr val="accent1"/>
            </a:fillRef>
            <a:effectRef idx="0">
              <a:schemeClr val="accent1"/>
            </a:effectRef>
            <a:fontRef idx="minor">
              <a:schemeClr val="tx1"/>
            </a:fontRef>
          </p:style>
        </p:cxnSp>
        <p:sp>
          <p:nvSpPr>
            <p:cNvPr id="21" name="圆柱形 20"/>
            <p:cNvSpPr/>
            <p:nvPr/>
          </p:nvSpPr>
          <p:spPr>
            <a:xfrm>
              <a:off x="7339012" y="2821262"/>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 name="圆柱形 21"/>
            <p:cNvSpPr/>
            <p:nvPr/>
          </p:nvSpPr>
          <p:spPr>
            <a:xfrm>
              <a:off x="7977186" y="2821262"/>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3" name="圆柱形 22"/>
            <p:cNvSpPr/>
            <p:nvPr/>
          </p:nvSpPr>
          <p:spPr>
            <a:xfrm>
              <a:off x="7339012" y="3114675"/>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4" name="圆柱形 23"/>
            <p:cNvSpPr/>
            <p:nvPr/>
          </p:nvSpPr>
          <p:spPr>
            <a:xfrm>
              <a:off x="7977186" y="3114675"/>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 name="圆柱形 24"/>
            <p:cNvSpPr/>
            <p:nvPr/>
          </p:nvSpPr>
          <p:spPr>
            <a:xfrm>
              <a:off x="7339012" y="3408088"/>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 name="圆柱形 25"/>
            <p:cNvSpPr/>
            <p:nvPr/>
          </p:nvSpPr>
          <p:spPr>
            <a:xfrm>
              <a:off x="7977186" y="3408088"/>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 name="圆柱形 26"/>
            <p:cNvSpPr/>
            <p:nvPr/>
          </p:nvSpPr>
          <p:spPr>
            <a:xfrm>
              <a:off x="7339012" y="3701501"/>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 name="圆柱形 27"/>
            <p:cNvSpPr/>
            <p:nvPr/>
          </p:nvSpPr>
          <p:spPr>
            <a:xfrm>
              <a:off x="7977186" y="3701501"/>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9" name="圆柱形 28"/>
            <p:cNvSpPr/>
            <p:nvPr/>
          </p:nvSpPr>
          <p:spPr>
            <a:xfrm>
              <a:off x="7339012" y="3994914"/>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0" name="圆柱形 29"/>
            <p:cNvSpPr/>
            <p:nvPr/>
          </p:nvSpPr>
          <p:spPr>
            <a:xfrm>
              <a:off x="7977186" y="3994914"/>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1" name="圆柱形 30"/>
            <p:cNvSpPr/>
            <p:nvPr/>
          </p:nvSpPr>
          <p:spPr>
            <a:xfrm>
              <a:off x="7339012" y="4277871"/>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2" name="圆柱形 31"/>
            <p:cNvSpPr/>
            <p:nvPr/>
          </p:nvSpPr>
          <p:spPr>
            <a:xfrm>
              <a:off x="7977186" y="4277871"/>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3" name="左大括号 32"/>
            <p:cNvSpPr/>
            <p:nvPr/>
          </p:nvSpPr>
          <p:spPr>
            <a:xfrm rot="16200000">
              <a:off x="2787578" y="3413196"/>
              <a:ext cx="301769" cy="4124324"/>
            </a:xfrm>
            <a:prstGeom prst="leftBrace">
              <a:avLst>
                <a:gd name="adj1" fmla="val 37818"/>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4" name="左大括号 33"/>
            <p:cNvSpPr/>
            <p:nvPr/>
          </p:nvSpPr>
          <p:spPr>
            <a:xfrm rot="16200000">
              <a:off x="6125153" y="4771444"/>
              <a:ext cx="275067" cy="1381127"/>
            </a:xfrm>
            <a:prstGeom prst="leftBrace">
              <a:avLst>
                <a:gd name="adj1" fmla="val 37818"/>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5" name="左大括号 34"/>
            <p:cNvSpPr/>
            <p:nvPr/>
          </p:nvSpPr>
          <p:spPr>
            <a:xfrm rot="16200000">
              <a:off x="7837272" y="4445212"/>
              <a:ext cx="275067" cy="2033589"/>
            </a:xfrm>
            <a:prstGeom prst="leftBrace">
              <a:avLst>
                <a:gd name="adj1" fmla="val 37818"/>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6" name="左大括号 35"/>
            <p:cNvSpPr/>
            <p:nvPr/>
          </p:nvSpPr>
          <p:spPr>
            <a:xfrm rot="16200000">
              <a:off x="9554154" y="4761918"/>
              <a:ext cx="275067" cy="1400175"/>
            </a:xfrm>
            <a:prstGeom prst="leftBrace">
              <a:avLst>
                <a:gd name="adj1" fmla="val 37818"/>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9" name="文本框 18"/>
            <p:cNvSpPr txBox="1"/>
            <p:nvPr/>
          </p:nvSpPr>
          <p:spPr>
            <a:xfrm>
              <a:off x="1790699" y="5697920"/>
              <a:ext cx="2295525" cy="646331"/>
            </a:xfrm>
            <a:prstGeom prst="rect">
              <a:avLst/>
            </a:prstGeom>
            <a:noFill/>
          </p:spPr>
          <p:txBody>
            <a:bodyPr wrap="square" rtlCol="0">
              <a:noAutofit/>
            </a:bodyPr>
            <a:lstStyle/>
            <a:p>
              <a:pPr algn="ctr" fontAlgn="ctr"/>
              <a:r>
                <a:rPr lang="en-US" dirty="0" smtClean="0">
                  <a:latin typeface="Huawei Sans" panose="020C0503030203020204" pitchFamily="34" charset="0"/>
                </a:rPr>
                <a:t>Visible storage space</a:t>
              </a:r>
              <a:endParaRPr lang="en-US" altLang="zh-CN" dirty="0">
                <a:latin typeface="Huawei Sans" panose="020C0503030203020204" pitchFamily="34" charset="0"/>
              </a:endParaRPr>
            </a:p>
          </p:txBody>
        </p:sp>
        <p:sp>
          <p:nvSpPr>
            <p:cNvPr id="38" name="文本框 37"/>
            <p:cNvSpPr txBox="1"/>
            <p:nvPr/>
          </p:nvSpPr>
          <p:spPr>
            <a:xfrm>
              <a:off x="5390354" y="5681948"/>
              <a:ext cx="1697040" cy="923330"/>
            </a:xfrm>
            <a:prstGeom prst="rect">
              <a:avLst/>
            </a:prstGeom>
            <a:noFill/>
          </p:spPr>
          <p:txBody>
            <a:bodyPr wrap="square" rtlCol="0">
              <a:noAutofit/>
            </a:bodyPr>
            <a:lstStyle/>
            <a:p>
              <a:pPr algn="ctr" fontAlgn="ctr"/>
              <a:r>
                <a:rPr lang="en-US" dirty="0" smtClean="0">
                  <a:latin typeface="Huawei Sans" panose="020C0503030203020204" pitchFamily="34" charset="0"/>
                </a:rPr>
                <a:t>Storage resource pool</a:t>
              </a:r>
              <a:endParaRPr lang="en-US" altLang="zh-CN" dirty="0">
                <a:latin typeface="Huawei Sans" panose="020C0503030203020204" pitchFamily="34" charset="0"/>
              </a:endParaRPr>
            </a:p>
          </p:txBody>
        </p:sp>
        <p:sp>
          <p:nvSpPr>
            <p:cNvPr id="39" name="文本框 38"/>
            <p:cNvSpPr txBox="1"/>
            <p:nvPr/>
          </p:nvSpPr>
          <p:spPr>
            <a:xfrm>
              <a:off x="7303394" y="5681948"/>
              <a:ext cx="1333502" cy="646331"/>
            </a:xfrm>
            <a:prstGeom prst="rect">
              <a:avLst/>
            </a:prstGeom>
            <a:noFill/>
          </p:spPr>
          <p:txBody>
            <a:bodyPr wrap="square" rtlCol="0">
              <a:noAutofit/>
            </a:bodyPr>
            <a:lstStyle/>
            <a:p>
              <a:pPr algn="ctr" fontAlgn="ctr"/>
              <a:r>
                <a:rPr lang="en-US" dirty="0" smtClean="0">
                  <a:latin typeface="Huawei Sans" panose="020C0503030203020204" pitchFamily="34" charset="0"/>
                </a:rPr>
                <a:t>Disk resource</a:t>
              </a:r>
              <a:r>
                <a:rPr lang="en-US" altLang="zh-CN" dirty="0" smtClean="0">
                  <a:latin typeface="Huawei Sans" panose="020C0503030203020204" pitchFamily="34" charset="0"/>
                </a:rPr>
                <a:t>s</a:t>
              </a:r>
              <a:endParaRPr lang="en-US" altLang="zh-CN" dirty="0">
                <a:latin typeface="Huawei Sans" panose="020C0503030203020204" pitchFamily="34" charset="0"/>
              </a:endParaRPr>
            </a:p>
          </p:txBody>
        </p:sp>
        <p:sp>
          <p:nvSpPr>
            <p:cNvPr id="40" name="文本框 39"/>
            <p:cNvSpPr txBox="1"/>
            <p:nvPr/>
          </p:nvSpPr>
          <p:spPr>
            <a:xfrm>
              <a:off x="9029699" y="5681948"/>
              <a:ext cx="1333502" cy="646331"/>
            </a:xfrm>
            <a:prstGeom prst="rect">
              <a:avLst/>
            </a:prstGeom>
            <a:noFill/>
          </p:spPr>
          <p:txBody>
            <a:bodyPr wrap="square" rtlCol="0">
              <a:noAutofit/>
            </a:bodyPr>
            <a:lstStyle/>
            <a:p>
              <a:pPr algn="ctr" fontAlgn="ctr"/>
              <a:r>
                <a:rPr lang="en-US" dirty="0" smtClean="0">
                  <a:latin typeface="Huawei Sans" panose="020C0503030203020204" pitchFamily="34" charset="0"/>
                </a:rPr>
                <a:t>Storage array</a:t>
              </a:r>
              <a:endParaRPr lang="en-US" altLang="zh-CN" dirty="0">
                <a:latin typeface="Huawei Sans" panose="020C0503030203020204" pitchFamily="34" charset="0"/>
              </a:endParaRPr>
            </a:p>
          </p:txBody>
        </p:sp>
        <p:sp>
          <p:nvSpPr>
            <p:cNvPr id="37" name="右箭头 36"/>
            <p:cNvSpPr/>
            <p:nvPr/>
          </p:nvSpPr>
          <p:spPr>
            <a:xfrm>
              <a:off x="1904999" y="2326074"/>
              <a:ext cx="762000"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600" dirty="0">
                  <a:solidFill>
                    <a:schemeClr val="tx1"/>
                  </a:solidFill>
                  <a:latin typeface="Huawei Sans" panose="020C0503030203020204" pitchFamily="34" charset="0"/>
                </a:rPr>
                <a:t>D</a:t>
              </a:r>
              <a:r>
                <a:rPr lang="en-US" sz="1600" dirty="0" smtClean="0">
                  <a:solidFill>
                    <a:schemeClr val="tx1"/>
                  </a:solidFill>
                  <a:latin typeface="Huawei Sans" panose="020C0503030203020204" pitchFamily="34" charset="0"/>
                </a:rPr>
                <a:t>ata</a:t>
              </a:r>
              <a:endParaRPr lang="en-US" altLang="zh-CN" sz="1600" dirty="0">
                <a:solidFill>
                  <a:schemeClr val="tx1"/>
                </a:solidFill>
                <a:latin typeface="Huawei Sans" panose="020C0503030203020204" pitchFamily="34" charset="0"/>
              </a:endParaRPr>
            </a:p>
          </p:txBody>
        </p:sp>
        <p:sp>
          <p:nvSpPr>
            <p:cNvPr id="42" name="右箭头 41"/>
            <p:cNvSpPr/>
            <p:nvPr/>
          </p:nvSpPr>
          <p:spPr>
            <a:xfrm>
              <a:off x="1904999" y="3041783"/>
              <a:ext cx="762000"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600" dirty="0" smtClean="0">
                  <a:solidFill>
                    <a:schemeClr val="tx1"/>
                  </a:solidFill>
                  <a:latin typeface="Huawei Sans" panose="020C0503030203020204" pitchFamily="34" charset="0"/>
                </a:rPr>
                <a:t>Data</a:t>
              </a:r>
              <a:endParaRPr lang="en-US" altLang="zh-CN" sz="1600" dirty="0">
                <a:solidFill>
                  <a:schemeClr val="tx1"/>
                </a:solidFill>
                <a:latin typeface="Huawei Sans" panose="020C0503030203020204" pitchFamily="34" charset="0"/>
              </a:endParaRPr>
            </a:p>
          </p:txBody>
        </p:sp>
        <p:sp>
          <p:nvSpPr>
            <p:cNvPr id="43" name="右箭头 42"/>
            <p:cNvSpPr/>
            <p:nvPr/>
          </p:nvSpPr>
          <p:spPr>
            <a:xfrm>
              <a:off x="1904999" y="3757492"/>
              <a:ext cx="762000"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600" dirty="0">
                  <a:solidFill>
                    <a:schemeClr val="tx1"/>
                  </a:solidFill>
                  <a:latin typeface="Huawei Sans" panose="020C0503030203020204" pitchFamily="34" charset="0"/>
                </a:rPr>
                <a:t>D</a:t>
              </a:r>
              <a:r>
                <a:rPr lang="en-US" sz="1600" dirty="0" smtClean="0">
                  <a:solidFill>
                    <a:schemeClr val="tx1"/>
                  </a:solidFill>
                  <a:latin typeface="Huawei Sans" panose="020C0503030203020204" pitchFamily="34" charset="0"/>
                </a:rPr>
                <a:t>ata</a:t>
              </a:r>
              <a:endParaRPr lang="en-US" altLang="zh-CN" sz="1600" dirty="0">
                <a:solidFill>
                  <a:schemeClr val="tx1"/>
                </a:solidFill>
                <a:latin typeface="Huawei Sans" panose="020C0503030203020204" pitchFamily="34" charset="0"/>
              </a:endParaRPr>
            </a:p>
          </p:txBody>
        </p:sp>
        <p:sp>
          <p:nvSpPr>
            <p:cNvPr id="44" name="右箭头 43"/>
            <p:cNvSpPr/>
            <p:nvPr/>
          </p:nvSpPr>
          <p:spPr>
            <a:xfrm>
              <a:off x="1904999" y="4473202"/>
              <a:ext cx="762000"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600" dirty="0">
                  <a:solidFill>
                    <a:schemeClr val="tx1"/>
                  </a:solidFill>
                  <a:latin typeface="Huawei Sans" panose="020C0503030203020204" pitchFamily="34" charset="0"/>
                </a:rPr>
                <a:t>D</a:t>
              </a:r>
              <a:r>
                <a:rPr lang="en-US" sz="1600" dirty="0" smtClean="0">
                  <a:solidFill>
                    <a:schemeClr val="tx1"/>
                  </a:solidFill>
                  <a:latin typeface="Huawei Sans" panose="020C0503030203020204" pitchFamily="34" charset="0"/>
                </a:rPr>
                <a:t>ata</a:t>
              </a:r>
              <a:endParaRPr lang="en-US" altLang="zh-CN" sz="1600" dirty="0">
                <a:solidFill>
                  <a:schemeClr val="tx1"/>
                </a:solidFill>
                <a:latin typeface="Huawei Sans" panose="020C0503030203020204" pitchFamily="34" charset="0"/>
              </a:endParaRPr>
            </a:p>
          </p:txBody>
        </p:sp>
        <p:sp>
          <p:nvSpPr>
            <p:cNvPr id="45" name="右箭头 44"/>
            <p:cNvSpPr/>
            <p:nvPr/>
          </p:nvSpPr>
          <p:spPr>
            <a:xfrm flipH="1">
              <a:off x="8653462" y="2773749"/>
              <a:ext cx="742950"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600" dirty="0">
                  <a:solidFill>
                    <a:schemeClr val="tx1"/>
                  </a:solidFill>
                  <a:latin typeface="Huawei Sans" panose="020C0503030203020204" pitchFamily="34" charset="0"/>
                </a:rPr>
                <a:t>D</a:t>
              </a:r>
              <a:r>
                <a:rPr lang="en-US" sz="1600" dirty="0" smtClean="0">
                  <a:solidFill>
                    <a:schemeClr val="tx1"/>
                  </a:solidFill>
                  <a:latin typeface="Huawei Sans" panose="020C0503030203020204" pitchFamily="34" charset="0"/>
                </a:rPr>
                <a:t>isk</a:t>
              </a:r>
              <a:endParaRPr lang="en-US" altLang="zh-CN" sz="1600" dirty="0">
                <a:solidFill>
                  <a:schemeClr val="tx1"/>
                </a:solidFill>
                <a:latin typeface="Huawei Sans" panose="020C0503030203020204" pitchFamily="34" charset="0"/>
              </a:endParaRPr>
            </a:p>
          </p:txBody>
        </p:sp>
        <p:sp>
          <p:nvSpPr>
            <p:cNvPr id="46" name="右箭头 45"/>
            <p:cNvSpPr/>
            <p:nvPr/>
          </p:nvSpPr>
          <p:spPr>
            <a:xfrm flipH="1">
              <a:off x="8653462" y="3489458"/>
              <a:ext cx="742950"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600" dirty="0">
                  <a:solidFill>
                    <a:schemeClr val="tx1"/>
                  </a:solidFill>
                  <a:latin typeface="Huawei Sans" panose="020C0503030203020204" pitchFamily="34" charset="0"/>
                </a:rPr>
                <a:t>D</a:t>
              </a:r>
              <a:r>
                <a:rPr lang="en-US" sz="1600" dirty="0" smtClean="0">
                  <a:solidFill>
                    <a:schemeClr val="tx1"/>
                  </a:solidFill>
                  <a:latin typeface="Huawei Sans" panose="020C0503030203020204" pitchFamily="34" charset="0"/>
                </a:rPr>
                <a:t>isk</a:t>
              </a:r>
              <a:endParaRPr lang="en-US" altLang="zh-CN" sz="1600" dirty="0">
                <a:solidFill>
                  <a:schemeClr val="tx1"/>
                </a:solidFill>
                <a:latin typeface="Huawei Sans" panose="020C0503030203020204" pitchFamily="34" charset="0"/>
              </a:endParaRPr>
            </a:p>
          </p:txBody>
        </p:sp>
        <p:sp>
          <p:nvSpPr>
            <p:cNvPr id="47" name="右箭头 46"/>
            <p:cNvSpPr/>
            <p:nvPr/>
          </p:nvSpPr>
          <p:spPr>
            <a:xfrm flipH="1">
              <a:off x="8653462" y="4205167"/>
              <a:ext cx="742950"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600" dirty="0">
                  <a:solidFill>
                    <a:schemeClr val="tx1"/>
                  </a:solidFill>
                  <a:latin typeface="Huawei Sans" panose="020C0503030203020204" pitchFamily="34" charset="0"/>
                </a:rPr>
                <a:t>D</a:t>
              </a:r>
              <a:r>
                <a:rPr lang="en-US" sz="1600" dirty="0" smtClean="0">
                  <a:solidFill>
                    <a:schemeClr val="tx1"/>
                  </a:solidFill>
                  <a:latin typeface="Huawei Sans" panose="020C0503030203020204" pitchFamily="34" charset="0"/>
                </a:rPr>
                <a:t>isk</a:t>
              </a:r>
              <a:endParaRPr lang="en-US" altLang="zh-CN" sz="1600" dirty="0">
                <a:solidFill>
                  <a:schemeClr val="tx1"/>
                </a:solidFill>
                <a:latin typeface="Huawei Sans" panose="020C0503030203020204" pitchFamily="34" charset="0"/>
              </a:endParaRPr>
            </a:p>
          </p:txBody>
        </p:sp>
        <p:sp>
          <p:nvSpPr>
            <p:cNvPr id="49" name="右箭头 48"/>
            <p:cNvSpPr/>
            <p:nvPr/>
          </p:nvSpPr>
          <p:spPr>
            <a:xfrm flipH="1">
              <a:off x="6543674" y="3498211"/>
              <a:ext cx="1018125"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1600" dirty="0">
                  <a:solidFill>
                    <a:schemeClr val="tx1"/>
                  </a:solidFill>
                  <a:latin typeface="Huawei Sans" panose="020C0503030203020204" pitchFamily="34" charset="0"/>
                </a:rPr>
                <a:t>S</a:t>
              </a:r>
              <a:r>
                <a:rPr lang="en-US" sz="1600" dirty="0" smtClean="0">
                  <a:solidFill>
                    <a:schemeClr val="tx1"/>
                  </a:solidFill>
                  <a:latin typeface="Huawei Sans" panose="020C0503030203020204" pitchFamily="34" charset="0"/>
                </a:rPr>
                <a:t>pace</a:t>
              </a:r>
              <a:endParaRPr lang="en-US" altLang="zh-CN" sz="1600" dirty="0">
                <a:solidFill>
                  <a:schemeClr val="tx1"/>
                </a:solidFill>
                <a:latin typeface="Huawei Sans" panose="020C0503030203020204" pitchFamily="34" charset="0"/>
              </a:endParaRPr>
            </a:p>
          </p:txBody>
        </p:sp>
        <p:grpSp>
          <p:nvGrpSpPr>
            <p:cNvPr id="81" name="组合 80"/>
            <p:cNvGrpSpPr/>
            <p:nvPr/>
          </p:nvGrpSpPr>
          <p:grpSpPr>
            <a:xfrm>
              <a:off x="9577388" y="2300056"/>
              <a:ext cx="483521" cy="474895"/>
              <a:chOff x="12229188" y="3848150"/>
              <a:chExt cx="483521" cy="474895"/>
            </a:xfrm>
          </p:grpSpPr>
          <p:grpSp>
            <p:nvGrpSpPr>
              <p:cNvPr id="87" name="组合 86"/>
              <p:cNvGrpSpPr/>
              <p:nvPr/>
            </p:nvGrpSpPr>
            <p:grpSpPr>
              <a:xfrm>
                <a:off x="12229188" y="4125604"/>
                <a:ext cx="483521" cy="197441"/>
                <a:chOff x="12229188" y="3848150"/>
                <a:chExt cx="483521" cy="197441"/>
              </a:xfrm>
            </p:grpSpPr>
            <p:sp>
              <p:nvSpPr>
                <p:cNvPr id="88" name="矩形 87"/>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9" name="矩形 88"/>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500" dirty="0" smtClean="0">
                      <a:solidFill>
                        <a:schemeClr val="accent1">
                          <a:lumMod val="50000"/>
                        </a:schemeClr>
                      </a:solidFill>
                      <a:latin typeface="Huawei Sans" panose="020C0503030203020204" pitchFamily="34" charset="0"/>
                    </a:rPr>
                    <a:t>RAID</a:t>
                  </a:r>
                  <a:endParaRPr lang="en-US" altLang="zh-CN" sz="500" dirty="0">
                    <a:solidFill>
                      <a:schemeClr val="accent1">
                        <a:lumMod val="50000"/>
                      </a:schemeClr>
                    </a:solidFill>
                    <a:latin typeface="Huawei Sans" panose="020C0503030203020204" pitchFamily="34" charset="0"/>
                  </a:endParaRPr>
                </a:p>
              </p:txBody>
            </p:sp>
            <p:sp>
              <p:nvSpPr>
                <p:cNvPr id="90" name="平行四边形 89"/>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91" name="平行四边形 90"/>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82" name="组合 81"/>
              <p:cNvGrpSpPr/>
              <p:nvPr/>
            </p:nvGrpSpPr>
            <p:grpSpPr>
              <a:xfrm>
                <a:off x="12229188" y="3986877"/>
                <a:ext cx="483521" cy="197441"/>
                <a:chOff x="12229188" y="3848150"/>
                <a:chExt cx="483521" cy="197441"/>
              </a:xfrm>
            </p:grpSpPr>
            <p:sp>
              <p:nvSpPr>
                <p:cNvPr id="83" name="矩形 82"/>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4" name="矩形 83"/>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5" name="平行四边形 84"/>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6" name="平行四边形 85"/>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41" name="组合 40"/>
              <p:cNvGrpSpPr/>
              <p:nvPr/>
            </p:nvGrpSpPr>
            <p:grpSpPr>
              <a:xfrm>
                <a:off x="12229188" y="3848150"/>
                <a:ext cx="483521" cy="197441"/>
                <a:chOff x="12229188" y="3848150"/>
                <a:chExt cx="483521" cy="197441"/>
              </a:xfrm>
            </p:grpSpPr>
            <p:sp>
              <p:nvSpPr>
                <p:cNvPr id="3" name="矩形 2"/>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8" name="矩形 47"/>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1" name="平行四边形 10"/>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平行四边形 49"/>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grpSp>
          <p:nvGrpSpPr>
            <p:cNvPr id="141" name="组合 140"/>
            <p:cNvGrpSpPr/>
            <p:nvPr/>
          </p:nvGrpSpPr>
          <p:grpSpPr>
            <a:xfrm>
              <a:off x="9577388" y="4495712"/>
              <a:ext cx="483521" cy="474895"/>
              <a:chOff x="12229188" y="3848150"/>
              <a:chExt cx="483521" cy="474895"/>
            </a:xfrm>
          </p:grpSpPr>
          <p:grpSp>
            <p:nvGrpSpPr>
              <p:cNvPr id="142" name="组合 141"/>
              <p:cNvGrpSpPr/>
              <p:nvPr/>
            </p:nvGrpSpPr>
            <p:grpSpPr>
              <a:xfrm>
                <a:off x="12229188" y="4125604"/>
                <a:ext cx="483521" cy="197441"/>
                <a:chOff x="12229188" y="3848150"/>
                <a:chExt cx="483521" cy="197441"/>
              </a:xfrm>
            </p:grpSpPr>
            <p:sp>
              <p:nvSpPr>
                <p:cNvPr id="153" name="矩形 152"/>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4" name="矩形 153"/>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500" dirty="0" smtClean="0">
                      <a:solidFill>
                        <a:schemeClr val="accent1">
                          <a:lumMod val="50000"/>
                        </a:schemeClr>
                      </a:solidFill>
                      <a:latin typeface="Huawei Sans" panose="020C0503030203020204" pitchFamily="34" charset="0"/>
                    </a:rPr>
                    <a:t>RAID</a:t>
                  </a:r>
                  <a:endParaRPr lang="en-US" altLang="zh-CN" sz="500" dirty="0">
                    <a:solidFill>
                      <a:schemeClr val="accent1">
                        <a:lumMod val="50000"/>
                      </a:schemeClr>
                    </a:solidFill>
                    <a:latin typeface="Huawei Sans" panose="020C0503030203020204" pitchFamily="34" charset="0"/>
                  </a:endParaRPr>
                </a:p>
              </p:txBody>
            </p:sp>
            <p:sp>
              <p:nvSpPr>
                <p:cNvPr id="155" name="平行四边形 154"/>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6" name="平行四边形 155"/>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43" name="组合 142"/>
              <p:cNvGrpSpPr/>
              <p:nvPr/>
            </p:nvGrpSpPr>
            <p:grpSpPr>
              <a:xfrm>
                <a:off x="12229188" y="3986877"/>
                <a:ext cx="483521" cy="197441"/>
                <a:chOff x="12229188" y="3848150"/>
                <a:chExt cx="483521" cy="197441"/>
              </a:xfrm>
            </p:grpSpPr>
            <p:sp>
              <p:nvSpPr>
                <p:cNvPr id="149" name="矩形 148"/>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0" name="矩形 149"/>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1" name="平行四边形 150"/>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2" name="平行四边形 151"/>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44" name="组合 143"/>
              <p:cNvGrpSpPr/>
              <p:nvPr/>
            </p:nvGrpSpPr>
            <p:grpSpPr>
              <a:xfrm>
                <a:off x="12229188" y="3848150"/>
                <a:ext cx="483521" cy="197441"/>
                <a:chOff x="12229188" y="3848150"/>
                <a:chExt cx="483521" cy="197441"/>
              </a:xfrm>
            </p:grpSpPr>
            <p:sp>
              <p:nvSpPr>
                <p:cNvPr id="145" name="矩形 144"/>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46" name="矩形 145"/>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47" name="平行四边形 146"/>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48" name="平行四边形 147"/>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grpSp>
          <p:nvGrpSpPr>
            <p:cNvPr id="157" name="组合 156"/>
            <p:cNvGrpSpPr/>
            <p:nvPr/>
          </p:nvGrpSpPr>
          <p:grpSpPr>
            <a:xfrm>
              <a:off x="9577388" y="3031941"/>
              <a:ext cx="483521" cy="474895"/>
              <a:chOff x="12229188" y="3848150"/>
              <a:chExt cx="483521" cy="474895"/>
            </a:xfrm>
          </p:grpSpPr>
          <p:grpSp>
            <p:nvGrpSpPr>
              <p:cNvPr id="158" name="组合 157"/>
              <p:cNvGrpSpPr/>
              <p:nvPr/>
            </p:nvGrpSpPr>
            <p:grpSpPr>
              <a:xfrm>
                <a:off x="12229188" y="4125604"/>
                <a:ext cx="483521" cy="197441"/>
                <a:chOff x="12229188" y="3848150"/>
                <a:chExt cx="483521" cy="197441"/>
              </a:xfrm>
            </p:grpSpPr>
            <p:sp>
              <p:nvSpPr>
                <p:cNvPr id="169" name="矩形 168"/>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0" name="矩形 169"/>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500" dirty="0" smtClean="0">
                      <a:solidFill>
                        <a:schemeClr val="accent1">
                          <a:lumMod val="50000"/>
                        </a:schemeClr>
                      </a:solidFill>
                      <a:latin typeface="Huawei Sans" panose="020C0503030203020204" pitchFamily="34" charset="0"/>
                    </a:rPr>
                    <a:t>RAID</a:t>
                  </a:r>
                  <a:endParaRPr lang="en-US" altLang="zh-CN" sz="500" dirty="0">
                    <a:solidFill>
                      <a:schemeClr val="accent1">
                        <a:lumMod val="50000"/>
                      </a:schemeClr>
                    </a:solidFill>
                    <a:latin typeface="Huawei Sans" panose="020C0503030203020204" pitchFamily="34" charset="0"/>
                  </a:endParaRPr>
                </a:p>
              </p:txBody>
            </p:sp>
            <p:sp>
              <p:nvSpPr>
                <p:cNvPr id="171" name="平行四边形 170"/>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2" name="平行四边形 171"/>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59" name="组合 158"/>
              <p:cNvGrpSpPr/>
              <p:nvPr/>
            </p:nvGrpSpPr>
            <p:grpSpPr>
              <a:xfrm>
                <a:off x="12229188" y="3986877"/>
                <a:ext cx="483521" cy="197441"/>
                <a:chOff x="12229188" y="3848150"/>
                <a:chExt cx="483521" cy="197441"/>
              </a:xfrm>
            </p:grpSpPr>
            <p:sp>
              <p:nvSpPr>
                <p:cNvPr id="165" name="矩形 164"/>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6" name="矩形 165"/>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7" name="平行四边形 166"/>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8" name="平行四边形 167"/>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60" name="组合 159"/>
              <p:cNvGrpSpPr/>
              <p:nvPr/>
            </p:nvGrpSpPr>
            <p:grpSpPr>
              <a:xfrm>
                <a:off x="12229188" y="3848150"/>
                <a:ext cx="483521" cy="197441"/>
                <a:chOff x="12229188" y="3848150"/>
                <a:chExt cx="483521" cy="197441"/>
              </a:xfrm>
            </p:grpSpPr>
            <p:sp>
              <p:nvSpPr>
                <p:cNvPr id="161" name="矩形 160"/>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2" name="矩形 161"/>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3" name="平行四边形 162"/>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4" name="平行四边形 163"/>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grpSp>
          <p:nvGrpSpPr>
            <p:cNvPr id="173" name="组合 172"/>
            <p:cNvGrpSpPr/>
            <p:nvPr/>
          </p:nvGrpSpPr>
          <p:grpSpPr>
            <a:xfrm>
              <a:off x="9577703" y="3763826"/>
              <a:ext cx="483521" cy="474895"/>
              <a:chOff x="12229188" y="3848150"/>
              <a:chExt cx="483521" cy="474895"/>
            </a:xfrm>
          </p:grpSpPr>
          <p:grpSp>
            <p:nvGrpSpPr>
              <p:cNvPr id="174" name="组合 173"/>
              <p:cNvGrpSpPr/>
              <p:nvPr/>
            </p:nvGrpSpPr>
            <p:grpSpPr>
              <a:xfrm>
                <a:off x="12229188" y="4125604"/>
                <a:ext cx="483521" cy="197441"/>
                <a:chOff x="12229188" y="3848150"/>
                <a:chExt cx="483521" cy="197441"/>
              </a:xfrm>
            </p:grpSpPr>
            <p:sp>
              <p:nvSpPr>
                <p:cNvPr id="185" name="矩形 184"/>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6" name="矩形 185"/>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500" dirty="0" smtClean="0">
                      <a:solidFill>
                        <a:schemeClr val="accent1">
                          <a:lumMod val="50000"/>
                        </a:schemeClr>
                      </a:solidFill>
                      <a:latin typeface="Huawei Sans" panose="020C0503030203020204" pitchFamily="34" charset="0"/>
                    </a:rPr>
                    <a:t>RAID</a:t>
                  </a:r>
                  <a:endParaRPr lang="en-US" altLang="zh-CN" sz="500" dirty="0">
                    <a:solidFill>
                      <a:schemeClr val="accent1">
                        <a:lumMod val="50000"/>
                      </a:schemeClr>
                    </a:solidFill>
                    <a:latin typeface="Huawei Sans" panose="020C0503030203020204" pitchFamily="34" charset="0"/>
                  </a:endParaRPr>
                </a:p>
              </p:txBody>
            </p:sp>
            <p:sp>
              <p:nvSpPr>
                <p:cNvPr id="187" name="平行四边形 186"/>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8" name="平行四边形 187"/>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75" name="组合 174"/>
              <p:cNvGrpSpPr/>
              <p:nvPr/>
            </p:nvGrpSpPr>
            <p:grpSpPr>
              <a:xfrm>
                <a:off x="12229188" y="3986877"/>
                <a:ext cx="483521" cy="197441"/>
                <a:chOff x="12229188" y="3848150"/>
                <a:chExt cx="483521" cy="197441"/>
              </a:xfrm>
            </p:grpSpPr>
            <p:sp>
              <p:nvSpPr>
                <p:cNvPr id="181" name="矩形 180"/>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2" name="矩形 181"/>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3" name="平行四边形 182"/>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4" name="平行四边形 183"/>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76" name="组合 175"/>
              <p:cNvGrpSpPr/>
              <p:nvPr/>
            </p:nvGrpSpPr>
            <p:grpSpPr>
              <a:xfrm>
                <a:off x="12229188" y="3848150"/>
                <a:ext cx="483521" cy="197441"/>
                <a:chOff x="12229188" y="3848150"/>
                <a:chExt cx="483521" cy="197441"/>
              </a:xfrm>
            </p:grpSpPr>
            <p:sp>
              <p:nvSpPr>
                <p:cNvPr id="177" name="矩形 176"/>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8" name="矩形 177"/>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9" name="平行四边形 178"/>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0" name="平行四边形 179"/>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grpSp>
          <p:nvGrpSpPr>
            <p:cNvPr id="213" name="组合 212"/>
            <p:cNvGrpSpPr/>
            <p:nvPr/>
          </p:nvGrpSpPr>
          <p:grpSpPr>
            <a:xfrm>
              <a:off x="1133997" y="2297476"/>
              <a:ext cx="571502" cy="513624"/>
              <a:chOff x="1047747" y="2237673"/>
              <a:chExt cx="614875" cy="651660"/>
            </a:xfrm>
          </p:grpSpPr>
          <p:grpSp>
            <p:nvGrpSpPr>
              <p:cNvPr id="214" name="组合 213"/>
              <p:cNvGrpSpPr/>
              <p:nvPr/>
            </p:nvGrpSpPr>
            <p:grpSpPr>
              <a:xfrm>
                <a:off x="1047747" y="2237673"/>
                <a:ext cx="452441" cy="597691"/>
                <a:chOff x="257175" y="2782502"/>
                <a:chExt cx="500064" cy="625586"/>
              </a:xfrm>
            </p:grpSpPr>
            <p:sp>
              <p:nvSpPr>
                <p:cNvPr id="216" name="矩形 215"/>
                <p:cNvSpPr/>
                <p:nvPr/>
              </p:nvSpPr>
              <p:spPr>
                <a:xfrm>
                  <a:off x="257175" y="2927340"/>
                  <a:ext cx="352425" cy="479791"/>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7" name="平行四边形 216"/>
                <p:cNvSpPr/>
                <p:nvPr/>
              </p:nvSpPr>
              <p:spPr>
                <a:xfrm>
                  <a:off x="261936" y="2782502"/>
                  <a:ext cx="495303" cy="144838"/>
                </a:xfrm>
                <a:prstGeom prst="parallelogram">
                  <a:avLst>
                    <a:gd name="adj" fmla="val 103696"/>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8" name="平行四边形 217"/>
                <p:cNvSpPr/>
                <p:nvPr/>
              </p:nvSpPr>
              <p:spPr>
                <a:xfrm rot="16200000" flipV="1">
                  <a:off x="370625" y="3021475"/>
                  <a:ext cx="625586" cy="147639"/>
                </a:xfrm>
                <a:prstGeom prst="parallelogram">
                  <a:avLst>
                    <a:gd name="adj" fmla="val 95222"/>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9" name="矩形 218"/>
                <p:cNvSpPr/>
                <p:nvPr/>
              </p:nvSpPr>
              <p:spPr>
                <a:xfrm>
                  <a:off x="293368"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0" name="矩形 219"/>
                <p:cNvSpPr/>
                <p:nvPr/>
              </p:nvSpPr>
              <p:spPr>
                <a:xfrm>
                  <a:off x="447673"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1" name="矩形 220"/>
                <p:cNvSpPr/>
                <p:nvPr/>
              </p:nvSpPr>
              <p:spPr>
                <a:xfrm>
                  <a:off x="293368"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2" name="矩形 221"/>
                <p:cNvSpPr/>
                <p:nvPr/>
              </p:nvSpPr>
              <p:spPr>
                <a:xfrm>
                  <a:off x="447673"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3" name="矩形 222"/>
                <p:cNvSpPr/>
                <p:nvPr/>
              </p:nvSpPr>
              <p:spPr>
                <a:xfrm>
                  <a:off x="293368"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4" name="矩形 223"/>
                <p:cNvSpPr/>
                <p:nvPr/>
              </p:nvSpPr>
              <p:spPr>
                <a:xfrm>
                  <a:off x="447673"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5" name="矩形 224"/>
                <p:cNvSpPr/>
                <p:nvPr/>
              </p:nvSpPr>
              <p:spPr>
                <a:xfrm>
                  <a:off x="296324" y="3216521"/>
                  <a:ext cx="270413" cy="13627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sp>
            <p:nvSpPr>
              <p:cNvPr id="215" name="矩形 214"/>
              <p:cNvSpPr/>
              <p:nvPr/>
            </p:nvSpPr>
            <p:spPr>
              <a:xfrm>
                <a:off x="1274827" y="2694107"/>
                <a:ext cx="387795" cy="195226"/>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500" dirty="0" smtClean="0">
                    <a:solidFill>
                      <a:schemeClr val="accent1">
                        <a:lumMod val="50000"/>
                      </a:schemeClr>
                    </a:solidFill>
                    <a:latin typeface="Huawei Sans" panose="020C0503030203020204" pitchFamily="34" charset="0"/>
                  </a:rPr>
                  <a:t>DB server</a:t>
                </a:r>
                <a:endParaRPr lang="en-US" altLang="zh-CN" sz="500" dirty="0">
                  <a:solidFill>
                    <a:schemeClr val="accent1">
                      <a:lumMod val="50000"/>
                    </a:schemeClr>
                  </a:solidFill>
                  <a:latin typeface="Huawei Sans" panose="020C0503030203020204" pitchFamily="34" charset="0"/>
                </a:endParaRPr>
              </a:p>
            </p:txBody>
          </p:sp>
        </p:grpSp>
        <p:grpSp>
          <p:nvGrpSpPr>
            <p:cNvPr id="252" name="组合 251"/>
            <p:cNvGrpSpPr/>
            <p:nvPr/>
          </p:nvGrpSpPr>
          <p:grpSpPr>
            <a:xfrm>
              <a:off x="1133997" y="3013185"/>
              <a:ext cx="571502" cy="513624"/>
              <a:chOff x="1047747" y="2237673"/>
              <a:chExt cx="614875" cy="651660"/>
            </a:xfrm>
          </p:grpSpPr>
          <p:grpSp>
            <p:nvGrpSpPr>
              <p:cNvPr id="253" name="组合 252"/>
              <p:cNvGrpSpPr/>
              <p:nvPr/>
            </p:nvGrpSpPr>
            <p:grpSpPr>
              <a:xfrm>
                <a:off x="1047747" y="2237673"/>
                <a:ext cx="452441" cy="597691"/>
                <a:chOff x="257175" y="2782502"/>
                <a:chExt cx="500064" cy="625586"/>
              </a:xfrm>
            </p:grpSpPr>
            <p:sp>
              <p:nvSpPr>
                <p:cNvPr id="255" name="矩形 254"/>
                <p:cNvSpPr/>
                <p:nvPr/>
              </p:nvSpPr>
              <p:spPr>
                <a:xfrm>
                  <a:off x="257175" y="2927340"/>
                  <a:ext cx="352425" cy="479791"/>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6" name="平行四边形 255"/>
                <p:cNvSpPr/>
                <p:nvPr/>
              </p:nvSpPr>
              <p:spPr>
                <a:xfrm>
                  <a:off x="261936" y="2782502"/>
                  <a:ext cx="495303" cy="144838"/>
                </a:xfrm>
                <a:prstGeom prst="parallelogram">
                  <a:avLst>
                    <a:gd name="adj" fmla="val 103696"/>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7" name="平行四边形 256"/>
                <p:cNvSpPr/>
                <p:nvPr/>
              </p:nvSpPr>
              <p:spPr>
                <a:xfrm rot="16200000" flipV="1">
                  <a:off x="370625" y="3021475"/>
                  <a:ext cx="625586" cy="147639"/>
                </a:xfrm>
                <a:prstGeom prst="parallelogram">
                  <a:avLst>
                    <a:gd name="adj" fmla="val 95222"/>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8" name="矩形 257"/>
                <p:cNvSpPr/>
                <p:nvPr/>
              </p:nvSpPr>
              <p:spPr>
                <a:xfrm>
                  <a:off x="293368"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9" name="矩形 258"/>
                <p:cNvSpPr/>
                <p:nvPr/>
              </p:nvSpPr>
              <p:spPr>
                <a:xfrm>
                  <a:off x="447673"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0" name="矩形 259"/>
                <p:cNvSpPr/>
                <p:nvPr/>
              </p:nvSpPr>
              <p:spPr>
                <a:xfrm>
                  <a:off x="293368"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1" name="矩形 260"/>
                <p:cNvSpPr/>
                <p:nvPr/>
              </p:nvSpPr>
              <p:spPr>
                <a:xfrm>
                  <a:off x="447673"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2" name="矩形 261"/>
                <p:cNvSpPr/>
                <p:nvPr/>
              </p:nvSpPr>
              <p:spPr>
                <a:xfrm>
                  <a:off x="293368"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3" name="矩形 262"/>
                <p:cNvSpPr/>
                <p:nvPr/>
              </p:nvSpPr>
              <p:spPr>
                <a:xfrm>
                  <a:off x="447673"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4" name="矩形 263"/>
                <p:cNvSpPr/>
                <p:nvPr/>
              </p:nvSpPr>
              <p:spPr>
                <a:xfrm>
                  <a:off x="296324" y="3216521"/>
                  <a:ext cx="270413" cy="13627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sp>
            <p:nvSpPr>
              <p:cNvPr id="254" name="矩形 253"/>
              <p:cNvSpPr/>
              <p:nvPr/>
            </p:nvSpPr>
            <p:spPr>
              <a:xfrm>
                <a:off x="1274827" y="2694107"/>
                <a:ext cx="387795" cy="195226"/>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500" dirty="0" smtClean="0">
                    <a:solidFill>
                      <a:schemeClr val="accent1">
                        <a:lumMod val="50000"/>
                      </a:schemeClr>
                    </a:solidFill>
                    <a:latin typeface="Huawei Sans" panose="020C0503030203020204" pitchFamily="34" charset="0"/>
                  </a:rPr>
                  <a:t>DB</a:t>
                </a:r>
              </a:p>
              <a:p>
                <a:pPr algn="ctr" fontAlgn="ctr"/>
                <a:r>
                  <a:rPr lang="en-US" sz="500" dirty="0" smtClean="0">
                    <a:solidFill>
                      <a:schemeClr val="accent1">
                        <a:lumMod val="50000"/>
                      </a:schemeClr>
                    </a:solidFill>
                    <a:latin typeface="Huawei Sans" panose="020C0503030203020204" pitchFamily="34" charset="0"/>
                  </a:rPr>
                  <a:t>server</a:t>
                </a:r>
                <a:endParaRPr lang="en-US" altLang="zh-CN" sz="500" dirty="0">
                  <a:solidFill>
                    <a:schemeClr val="accent1">
                      <a:lumMod val="50000"/>
                    </a:schemeClr>
                  </a:solidFill>
                  <a:latin typeface="Huawei Sans" panose="020C0503030203020204" pitchFamily="34" charset="0"/>
                </a:endParaRPr>
              </a:p>
            </p:txBody>
          </p:sp>
        </p:grpSp>
        <p:grpSp>
          <p:nvGrpSpPr>
            <p:cNvPr id="265" name="组合 264"/>
            <p:cNvGrpSpPr/>
            <p:nvPr/>
          </p:nvGrpSpPr>
          <p:grpSpPr>
            <a:xfrm>
              <a:off x="1133997" y="3728894"/>
              <a:ext cx="571502" cy="513624"/>
              <a:chOff x="1047747" y="2237673"/>
              <a:chExt cx="614875" cy="651660"/>
            </a:xfrm>
          </p:grpSpPr>
          <p:grpSp>
            <p:nvGrpSpPr>
              <p:cNvPr id="266" name="组合 265"/>
              <p:cNvGrpSpPr/>
              <p:nvPr/>
            </p:nvGrpSpPr>
            <p:grpSpPr>
              <a:xfrm>
                <a:off x="1047747" y="2237673"/>
                <a:ext cx="452441" cy="597691"/>
                <a:chOff x="257175" y="2782502"/>
                <a:chExt cx="500064" cy="625586"/>
              </a:xfrm>
            </p:grpSpPr>
            <p:sp>
              <p:nvSpPr>
                <p:cNvPr id="268" name="矩形 267"/>
                <p:cNvSpPr/>
                <p:nvPr/>
              </p:nvSpPr>
              <p:spPr>
                <a:xfrm>
                  <a:off x="257175" y="2927340"/>
                  <a:ext cx="352425" cy="479791"/>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9" name="平行四边形 268"/>
                <p:cNvSpPr/>
                <p:nvPr/>
              </p:nvSpPr>
              <p:spPr>
                <a:xfrm>
                  <a:off x="261936" y="2782502"/>
                  <a:ext cx="495303" cy="144838"/>
                </a:xfrm>
                <a:prstGeom prst="parallelogram">
                  <a:avLst>
                    <a:gd name="adj" fmla="val 103696"/>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0" name="平行四边形 269"/>
                <p:cNvSpPr/>
                <p:nvPr/>
              </p:nvSpPr>
              <p:spPr>
                <a:xfrm rot="16200000" flipV="1">
                  <a:off x="370625" y="3021475"/>
                  <a:ext cx="625586" cy="147639"/>
                </a:xfrm>
                <a:prstGeom prst="parallelogram">
                  <a:avLst>
                    <a:gd name="adj" fmla="val 95222"/>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1" name="矩形 270"/>
                <p:cNvSpPr/>
                <p:nvPr/>
              </p:nvSpPr>
              <p:spPr>
                <a:xfrm>
                  <a:off x="293368"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2" name="矩形 271"/>
                <p:cNvSpPr/>
                <p:nvPr/>
              </p:nvSpPr>
              <p:spPr>
                <a:xfrm>
                  <a:off x="447673"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3" name="矩形 272"/>
                <p:cNvSpPr/>
                <p:nvPr/>
              </p:nvSpPr>
              <p:spPr>
                <a:xfrm>
                  <a:off x="293368"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4" name="矩形 273"/>
                <p:cNvSpPr/>
                <p:nvPr/>
              </p:nvSpPr>
              <p:spPr>
                <a:xfrm>
                  <a:off x="447673"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5" name="矩形 274"/>
                <p:cNvSpPr/>
                <p:nvPr/>
              </p:nvSpPr>
              <p:spPr>
                <a:xfrm>
                  <a:off x="293368"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6" name="矩形 275"/>
                <p:cNvSpPr/>
                <p:nvPr/>
              </p:nvSpPr>
              <p:spPr>
                <a:xfrm>
                  <a:off x="447673"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7" name="矩形 276"/>
                <p:cNvSpPr/>
                <p:nvPr/>
              </p:nvSpPr>
              <p:spPr>
                <a:xfrm>
                  <a:off x="296324" y="3216521"/>
                  <a:ext cx="270413" cy="13627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sp>
            <p:nvSpPr>
              <p:cNvPr id="267" name="矩形 266"/>
              <p:cNvSpPr/>
              <p:nvPr/>
            </p:nvSpPr>
            <p:spPr>
              <a:xfrm>
                <a:off x="1274827" y="2694107"/>
                <a:ext cx="387795" cy="195226"/>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500" dirty="0" smtClean="0">
                    <a:solidFill>
                      <a:schemeClr val="accent1">
                        <a:lumMod val="50000"/>
                      </a:schemeClr>
                    </a:solidFill>
                    <a:latin typeface="Huawei Sans" panose="020C0503030203020204" pitchFamily="34" charset="0"/>
                  </a:rPr>
                  <a:t>DB</a:t>
                </a:r>
              </a:p>
              <a:p>
                <a:pPr algn="ctr" fontAlgn="ctr"/>
                <a:r>
                  <a:rPr lang="en-US" sz="500" dirty="0" smtClean="0">
                    <a:solidFill>
                      <a:schemeClr val="accent1">
                        <a:lumMod val="50000"/>
                      </a:schemeClr>
                    </a:solidFill>
                    <a:latin typeface="Huawei Sans" panose="020C0503030203020204" pitchFamily="34" charset="0"/>
                  </a:rPr>
                  <a:t>server</a:t>
                </a:r>
                <a:endParaRPr lang="en-US" altLang="zh-CN" sz="500" dirty="0">
                  <a:solidFill>
                    <a:schemeClr val="accent1">
                      <a:lumMod val="50000"/>
                    </a:schemeClr>
                  </a:solidFill>
                  <a:latin typeface="Huawei Sans" panose="020C0503030203020204" pitchFamily="34" charset="0"/>
                </a:endParaRPr>
              </a:p>
            </p:txBody>
          </p:sp>
        </p:grpSp>
        <p:grpSp>
          <p:nvGrpSpPr>
            <p:cNvPr id="278" name="组合 277"/>
            <p:cNvGrpSpPr/>
            <p:nvPr/>
          </p:nvGrpSpPr>
          <p:grpSpPr>
            <a:xfrm>
              <a:off x="1133997" y="4444604"/>
              <a:ext cx="571502" cy="513624"/>
              <a:chOff x="1047747" y="2237673"/>
              <a:chExt cx="614875" cy="651660"/>
            </a:xfrm>
          </p:grpSpPr>
          <p:grpSp>
            <p:nvGrpSpPr>
              <p:cNvPr id="279" name="组合 278"/>
              <p:cNvGrpSpPr/>
              <p:nvPr/>
            </p:nvGrpSpPr>
            <p:grpSpPr>
              <a:xfrm>
                <a:off x="1047747" y="2237673"/>
                <a:ext cx="452441" cy="597691"/>
                <a:chOff x="257175" y="2782502"/>
                <a:chExt cx="500064" cy="625586"/>
              </a:xfrm>
            </p:grpSpPr>
            <p:sp>
              <p:nvSpPr>
                <p:cNvPr id="281" name="矩形 280"/>
                <p:cNvSpPr/>
                <p:nvPr/>
              </p:nvSpPr>
              <p:spPr>
                <a:xfrm>
                  <a:off x="257175" y="2927340"/>
                  <a:ext cx="352425" cy="479791"/>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2" name="平行四边形 281"/>
                <p:cNvSpPr/>
                <p:nvPr/>
              </p:nvSpPr>
              <p:spPr>
                <a:xfrm>
                  <a:off x="261936" y="2782502"/>
                  <a:ext cx="495303" cy="144838"/>
                </a:xfrm>
                <a:prstGeom prst="parallelogram">
                  <a:avLst>
                    <a:gd name="adj" fmla="val 103696"/>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3" name="平行四边形 282"/>
                <p:cNvSpPr/>
                <p:nvPr/>
              </p:nvSpPr>
              <p:spPr>
                <a:xfrm rot="16200000" flipV="1">
                  <a:off x="370625" y="3021475"/>
                  <a:ext cx="625586" cy="147639"/>
                </a:xfrm>
                <a:prstGeom prst="parallelogram">
                  <a:avLst>
                    <a:gd name="adj" fmla="val 95222"/>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4" name="矩形 283"/>
                <p:cNvSpPr/>
                <p:nvPr/>
              </p:nvSpPr>
              <p:spPr>
                <a:xfrm>
                  <a:off x="293368"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5" name="矩形 284"/>
                <p:cNvSpPr/>
                <p:nvPr/>
              </p:nvSpPr>
              <p:spPr>
                <a:xfrm>
                  <a:off x="447673"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6" name="矩形 285"/>
                <p:cNvSpPr/>
                <p:nvPr/>
              </p:nvSpPr>
              <p:spPr>
                <a:xfrm>
                  <a:off x="293368"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7" name="矩形 286"/>
                <p:cNvSpPr/>
                <p:nvPr/>
              </p:nvSpPr>
              <p:spPr>
                <a:xfrm>
                  <a:off x="447673"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8" name="矩形 287"/>
                <p:cNvSpPr/>
                <p:nvPr/>
              </p:nvSpPr>
              <p:spPr>
                <a:xfrm>
                  <a:off x="293368"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9" name="矩形 288"/>
                <p:cNvSpPr/>
                <p:nvPr/>
              </p:nvSpPr>
              <p:spPr>
                <a:xfrm>
                  <a:off x="447673"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90" name="矩形 289"/>
                <p:cNvSpPr/>
                <p:nvPr/>
              </p:nvSpPr>
              <p:spPr>
                <a:xfrm>
                  <a:off x="296324" y="3216521"/>
                  <a:ext cx="270413" cy="13627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sp>
            <p:nvSpPr>
              <p:cNvPr id="280" name="矩形 279"/>
              <p:cNvSpPr/>
              <p:nvPr/>
            </p:nvSpPr>
            <p:spPr>
              <a:xfrm>
                <a:off x="1274827" y="2694107"/>
                <a:ext cx="387795" cy="195226"/>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sz="500" dirty="0" smtClean="0">
                    <a:solidFill>
                      <a:schemeClr val="accent1">
                        <a:lumMod val="50000"/>
                      </a:schemeClr>
                    </a:solidFill>
                    <a:latin typeface="Huawei Sans" panose="020C0503030203020204" pitchFamily="34" charset="0"/>
                  </a:rPr>
                  <a:t>DB</a:t>
                </a:r>
              </a:p>
              <a:p>
                <a:pPr algn="ctr" fontAlgn="ctr"/>
                <a:r>
                  <a:rPr lang="en-US" sz="500" dirty="0" smtClean="0">
                    <a:solidFill>
                      <a:schemeClr val="accent1">
                        <a:lumMod val="50000"/>
                      </a:schemeClr>
                    </a:solidFill>
                    <a:latin typeface="Huawei Sans" panose="020C0503030203020204" pitchFamily="34" charset="0"/>
                  </a:rPr>
                  <a:t>server</a:t>
                </a:r>
                <a:endParaRPr lang="en-US" altLang="zh-CN" sz="500" dirty="0">
                  <a:solidFill>
                    <a:schemeClr val="accent1">
                      <a:lumMod val="50000"/>
                    </a:schemeClr>
                  </a:solidFill>
                  <a:latin typeface="Huawei Sans" panose="020C0503030203020204" pitchFamily="34" charset="0"/>
                </a:endParaRPr>
              </a:p>
            </p:txBody>
          </p:sp>
        </p:grpSp>
      </p:grpSp>
    </p:spTree>
    <p:extLst>
      <p:ext uri="{BB962C8B-B14F-4D97-AF65-F5344CB8AC3E}">
        <p14:creationId xmlns:p14="http://schemas.microsoft.com/office/powerpoint/2010/main" val="23444789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1411722" y="964838"/>
            <a:ext cx="9493932" cy="4942186"/>
          </a:xfrm>
          <a:prstGeom prst="roundRect">
            <a:avLst>
              <a:gd name="adj" fmla="val 623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 name="圆角矩形 20"/>
          <p:cNvSpPr/>
          <p:nvPr/>
        </p:nvSpPr>
        <p:spPr>
          <a:xfrm>
            <a:off x="7974268" y="2931750"/>
            <a:ext cx="2717801" cy="1778000"/>
          </a:xfrm>
          <a:prstGeom prst="roundRect">
            <a:avLst>
              <a:gd name="adj" fmla="val 12459"/>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SmartThin Read </a:t>
            </a:r>
            <a:r>
              <a:rPr lang="en-US" dirty="0" smtClean="0"/>
              <a:t>Process</a:t>
            </a:r>
            <a:endParaRPr lang="en-US" altLang="zh-CN" dirty="0">
              <a:latin typeface="Huawei Sans" panose="020C0503030203020204" pitchFamily="34" charset="0"/>
            </a:endParaRPr>
          </a:p>
        </p:txBody>
      </p:sp>
      <p:sp>
        <p:nvSpPr>
          <p:cNvPr id="4" name="圆柱形 3"/>
          <p:cNvSpPr/>
          <p:nvPr/>
        </p:nvSpPr>
        <p:spPr>
          <a:xfrm>
            <a:off x="4902957" y="3364680"/>
            <a:ext cx="1164920" cy="1152395"/>
          </a:xfrm>
          <a:prstGeom prst="can">
            <a:avLst>
              <a:gd name="adj" fmla="val 17561"/>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 name="圆柱形 5"/>
          <p:cNvSpPr/>
          <p:nvPr/>
        </p:nvSpPr>
        <p:spPr>
          <a:xfrm>
            <a:off x="8426076" y="318174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D</a:t>
            </a:r>
            <a:endParaRPr lang="en-US" altLang="zh-CN" dirty="0">
              <a:latin typeface="Huawei Sans" panose="020C0503030203020204" pitchFamily="34" charset="0"/>
            </a:endParaRPr>
          </a:p>
        </p:txBody>
      </p:sp>
      <p:sp>
        <p:nvSpPr>
          <p:cNvPr id="7" name="圆柱形 6"/>
          <p:cNvSpPr/>
          <p:nvPr/>
        </p:nvSpPr>
        <p:spPr>
          <a:xfrm>
            <a:off x="8807076" y="318174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D</a:t>
            </a:r>
            <a:endParaRPr lang="en-US" altLang="zh-CN" dirty="0">
              <a:latin typeface="Huawei Sans" panose="020C0503030203020204" pitchFamily="34" charset="0"/>
            </a:endParaRPr>
          </a:p>
        </p:txBody>
      </p:sp>
      <p:sp>
        <p:nvSpPr>
          <p:cNvPr id="8" name="圆柱形 7"/>
          <p:cNvSpPr/>
          <p:nvPr/>
        </p:nvSpPr>
        <p:spPr>
          <a:xfrm>
            <a:off x="9188076" y="318174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D</a:t>
            </a:r>
            <a:endParaRPr lang="en-US" altLang="zh-CN" dirty="0">
              <a:latin typeface="Huawei Sans" panose="020C0503030203020204" pitchFamily="34" charset="0"/>
            </a:endParaRPr>
          </a:p>
        </p:txBody>
      </p:sp>
      <p:sp>
        <p:nvSpPr>
          <p:cNvPr id="9" name="圆柱形 8"/>
          <p:cNvSpPr/>
          <p:nvPr/>
        </p:nvSpPr>
        <p:spPr>
          <a:xfrm>
            <a:off x="9569076" y="318174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0" name="圆柱形 9"/>
          <p:cNvSpPr/>
          <p:nvPr/>
        </p:nvSpPr>
        <p:spPr>
          <a:xfrm>
            <a:off x="9950075" y="318174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1" name="圆柱形 10"/>
          <p:cNvSpPr/>
          <p:nvPr/>
        </p:nvSpPr>
        <p:spPr>
          <a:xfrm>
            <a:off x="8426076" y="361592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2" name="圆柱形 11"/>
          <p:cNvSpPr/>
          <p:nvPr/>
        </p:nvSpPr>
        <p:spPr>
          <a:xfrm>
            <a:off x="8807076" y="361592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3" name="圆柱形 12"/>
          <p:cNvSpPr/>
          <p:nvPr/>
        </p:nvSpPr>
        <p:spPr>
          <a:xfrm>
            <a:off x="9188076" y="361592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4" name="圆柱形 13"/>
          <p:cNvSpPr/>
          <p:nvPr/>
        </p:nvSpPr>
        <p:spPr>
          <a:xfrm>
            <a:off x="9569076" y="361592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 name="圆柱形 14"/>
          <p:cNvSpPr/>
          <p:nvPr/>
        </p:nvSpPr>
        <p:spPr>
          <a:xfrm>
            <a:off x="9950075" y="361592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 name="圆柱形 15"/>
          <p:cNvSpPr/>
          <p:nvPr/>
        </p:nvSpPr>
        <p:spPr>
          <a:xfrm>
            <a:off x="8426076" y="405009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 name="圆柱形 16"/>
          <p:cNvSpPr/>
          <p:nvPr/>
        </p:nvSpPr>
        <p:spPr>
          <a:xfrm>
            <a:off x="8807076" y="405009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 name="圆柱形 17"/>
          <p:cNvSpPr/>
          <p:nvPr/>
        </p:nvSpPr>
        <p:spPr>
          <a:xfrm>
            <a:off x="9188076" y="405009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9" name="圆柱形 18"/>
          <p:cNvSpPr/>
          <p:nvPr/>
        </p:nvSpPr>
        <p:spPr>
          <a:xfrm>
            <a:off x="9569076" y="405009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0" name="圆柱形 19"/>
          <p:cNvSpPr/>
          <p:nvPr/>
        </p:nvSpPr>
        <p:spPr>
          <a:xfrm>
            <a:off x="9950075" y="405009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3866954987"/>
              </p:ext>
            </p:extLst>
          </p:nvPr>
        </p:nvGraphicFramePr>
        <p:xfrm>
          <a:off x="6736539" y="2723851"/>
          <a:ext cx="721466" cy="2193798"/>
        </p:xfrm>
        <a:graphic>
          <a:graphicData uri="http://schemas.openxmlformats.org/drawingml/2006/table">
            <a:tbl>
              <a:tblPr firstRow="1" bandRow="1">
                <a:tableStyleId>{72833802-FEF1-4C79-8D5D-14CF1EAF98D9}</a:tableStyleId>
              </a:tblPr>
              <a:tblGrid>
                <a:gridCol w="360733"/>
                <a:gridCol w="360733"/>
              </a:tblGrid>
              <a:tr h="293271">
                <a:tc>
                  <a:txBody>
                    <a:bodyPr/>
                    <a:lstStyle/>
                    <a:p>
                      <a:pPr fontAlgn="ctr"/>
                      <a:r>
                        <a:rPr lang="en-US" dirty="0" smtClean="0">
                          <a:solidFill>
                            <a:schemeClr val="bg1"/>
                          </a:solidFill>
                          <a:latin typeface="Huawei Sans" panose="020C0503030203020204" pitchFamily="34" charset="0"/>
                        </a:rPr>
                        <a:t>1</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r>
                        <a:rPr lang="en-US" dirty="0" smtClean="0">
                          <a:solidFill>
                            <a:schemeClr val="bg1"/>
                          </a:solidFill>
                          <a:latin typeface="Huawei Sans" panose="020C0503030203020204" pitchFamily="34" charset="0"/>
                        </a:rPr>
                        <a:t>D</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en-US" dirty="0" smtClean="0">
                          <a:solidFill>
                            <a:schemeClr val="bg1"/>
                          </a:solidFill>
                          <a:latin typeface="Huawei Sans" panose="020C0503030203020204" pitchFamily="34" charset="0"/>
                        </a:rPr>
                        <a:t>2</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en-US" dirty="0" smtClean="0">
                          <a:solidFill>
                            <a:schemeClr val="bg1"/>
                          </a:solidFill>
                          <a:latin typeface="Huawei Sans" panose="020C0503030203020204" pitchFamily="34" charset="0"/>
                        </a:rPr>
                        <a:t>3</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r>
                        <a:rPr lang="en-US" dirty="0" smtClean="0">
                          <a:solidFill>
                            <a:schemeClr val="bg1"/>
                          </a:solidFill>
                          <a:latin typeface="Huawei Sans" panose="020C0503030203020204" pitchFamily="34" charset="0"/>
                        </a:rPr>
                        <a:t>D</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en-US" dirty="0" smtClean="0">
                          <a:solidFill>
                            <a:schemeClr val="bg1"/>
                          </a:solidFill>
                          <a:latin typeface="Huawei Sans" panose="020C0503030203020204" pitchFamily="34" charset="0"/>
                        </a:rPr>
                        <a:t>4</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en-US" dirty="0" smtClean="0">
                          <a:solidFill>
                            <a:schemeClr val="bg1"/>
                          </a:solidFill>
                          <a:latin typeface="Huawei Sans" panose="020C0503030203020204" pitchFamily="34" charset="0"/>
                        </a:rPr>
                        <a:t>5</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r>
                        <a:rPr lang="en-US" dirty="0" smtClean="0">
                          <a:solidFill>
                            <a:schemeClr val="bg1"/>
                          </a:solidFill>
                          <a:latin typeface="Huawei Sans" panose="020C0503030203020204" pitchFamily="34" charset="0"/>
                        </a:rPr>
                        <a:t>D</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en-US" dirty="0" smtClean="0">
                          <a:solidFill>
                            <a:schemeClr val="bg1"/>
                          </a:solidFill>
                          <a:latin typeface="Huawei Sans" panose="020C0503030203020204" pitchFamily="34" charset="0"/>
                        </a:rPr>
                        <a:t>6</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bl>
          </a:graphicData>
        </a:graphic>
      </p:graphicFrame>
      <p:sp>
        <p:nvSpPr>
          <p:cNvPr id="23" name="圆柱形 22"/>
          <p:cNvSpPr/>
          <p:nvPr/>
        </p:nvSpPr>
        <p:spPr>
          <a:xfrm>
            <a:off x="4960724" y="36315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1</a:t>
            </a:r>
            <a:endParaRPr lang="en-US" altLang="zh-CN" dirty="0">
              <a:latin typeface="Huawei Sans" panose="020C0503030203020204" pitchFamily="34" charset="0"/>
            </a:endParaRPr>
          </a:p>
        </p:txBody>
      </p:sp>
      <p:sp>
        <p:nvSpPr>
          <p:cNvPr id="24" name="圆柱形 23"/>
          <p:cNvSpPr/>
          <p:nvPr/>
        </p:nvSpPr>
        <p:spPr>
          <a:xfrm>
            <a:off x="5341724" y="366967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3</a:t>
            </a:r>
            <a:endParaRPr lang="en-US" altLang="zh-CN" dirty="0">
              <a:latin typeface="Huawei Sans" panose="020C0503030203020204" pitchFamily="34" charset="0"/>
            </a:endParaRPr>
          </a:p>
        </p:txBody>
      </p:sp>
      <p:sp>
        <p:nvSpPr>
          <p:cNvPr id="25" name="圆柱形 24"/>
          <p:cNvSpPr/>
          <p:nvPr/>
        </p:nvSpPr>
        <p:spPr>
          <a:xfrm>
            <a:off x="5722724" y="36315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5</a:t>
            </a:r>
            <a:endParaRPr lang="en-US" altLang="zh-CN" dirty="0">
              <a:latin typeface="Huawei Sans" panose="020C0503030203020204" pitchFamily="34" charset="0"/>
            </a:endParaRPr>
          </a:p>
        </p:txBody>
      </p:sp>
      <p:sp>
        <p:nvSpPr>
          <p:cNvPr id="26" name="圆柱形 25"/>
          <p:cNvSpPr/>
          <p:nvPr/>
        </p:nvSpPr>
        <p:spPr>
          <a:xfrm>
            <a:off x="4960724" y="40657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2</a:t>
            </a:r>
            <a:endParaRPr lang="en-US" altLang="zh-CN" dirty="0">
              <a:latin typeface="Huawei Sans" panose="020C0503030203020204" pitchFamily="34" charset="0"/>
            </a:endParaRPr>
          </a:p>
        </p:txBody>
      </p:sp>
      <p:sp>
        <p:nvSpPr>
          <p:cNvPr id="27" name="圆柱形 26"/>
          <p:cNvSpPr/>
          <p:nvPr/>
        </p:nvSpPr>
        <p:spPr>
          <a:xfrm>
            <a:off x="5341724" y="410384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4</a:t>
            </a:r>
            <a:endParaRPr lang="en-US" altLang="zh-CN" dirty="0">
              <a:latin typeface="Huawei Sans" panose="020C0503030203020204" pitchFamily="34" charset="0"/>
            </a:endParaRPr>
          </a:p>
        </p:txBody>
      </p:sp>
      <p:sp>
        <p:nvSpPr>
          <p:cNvPr id="28" name="圆柱形 27"/>
          <p:cNvSpPr/>
          <p:nvPr/>
        </p:nvSpPr>
        <p:spPr>
          <a:xfrm>
            <a:off x="5722724" y="40657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6</a:t>
            </a:r>
            <a:endParaRPr lang="en-US" altLang="zh-CN" dirty="0">
              <a:latin typeface="Huawei Sans" panose="020C0503030203020204" pitchFamily="34" charset="0"/>
            </a:endParaRPr>
          </a:p>
        </p:txBody>
      </p:sp>
      <p:grpSp>
        <p:nvGrpSpPr>
          <p:cNvPr id="42" name="组合 41"/>
          <p:cNvGrpSpPr/>
          <p:nvPr/>
        </p:nvGrpSpPr>
        <p:grpSpPr>
          <a:xfrm>
            <a:off x="1801994" y="1566935"/>
            <a:ext cx="970625" cy="1322294"/>
            <a:chOff x="27754" y="2776060"/>
            <a:chExt cx="1311083" cy="1602125"/>
          </a:xfrm>
        </p:grpSpPr>
        <p:sp>
          <p:nvSpPr>
            <p:cNvPr id="22" name="梯形 21"/>
            <p:cNvSpPr/>
            <p:nvPr/>
          </p:nvSpPr>
          <p:spPr>
            <a:xfrm>
              <a:off x="104281" y="2878455"/>
              <a:ext cx="542774" cy="1499730"/>
            </a:xfrm>
            <a:prstGeom prst="trapezoid">
              <a:avLst>
                <a:gd name="adj" fmla="val 3942"/>
              </a:avLst>
            </a:prstGeom>
            <a:gradFill>
              <a:gsLst>
                <a:gs pos="0">
                  <a:schemeClr val="accent1">
                    <a:lumMod val="5000"/>
                    <a:lumOff val="95000"/>
                  </a:schemeClr>
                </a:gs>
                <a:gs pos="0">
                  <a:srgbClr val="A2A5AC"/>
                </a:gs>
                <a:gs pos="100000">
                  <a:schemeClr val="bg1">
                    <a:lumMod val="8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9" name="平行四边形 28"/>
            <p:cNvSpPr/>
            <p:nvPr/>
          </p:nvSpPr>
          <p:spPr>
            <a:xfrm>
              <a:off x="136826" y="2776060"/>
              <a:ext cx="1118720" cy="104775"/>
            </a:xfrm>
            <a:prstGeom prst="parallelogram">
              <a:avLst>
                <a:gd name="adj" fmla="val 631061"/>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1" name="任意多边形 30"/>
            <p:cNvSpPr/>
            <p:nvPr/>
          </p:nvSpPr>
          <p:spPr>
            <a:xfrm>
              <a:off x="613868" y="2776855"/>
              <a:ext cx="660400" cy="1597025"/>
            </a:xfrm>
            <a:custGeom>
              <a:avLst/>
              <a:gdLst>
                <a:gd name="connsiteX0" fmla="*/ 0 w 660400"/>
                <a:gd name="connsiteY0" fmla="*/ 101600 h 1597025"/>
                <a:gd name="connsiteX1" fmla="*/ 647700 w 660400"/>
                <a:gd name="connsiteY1" fmla="*/ 0 h 1597025"/>
                <a:gd name="connsiteX2" fmla="*/ 660400 w 660400"/>
                <a:gd name="connsiteY2" fmla="*/ 1374775 h 1597025"/>
                <a:gd name="connsiteX3" fmla="*/ 28575 w 660400"/>
                <a:gd name="connsiteY3" fmla="*/ 1597025 h 1597025"/>
                <a:gd name="connsiteX4" fmla="*/ 0 w 660400"/>
                <a:gd name="connsiteY4" fmla="*/ 101600 h 15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400" h="1597025">
                  <a:moveTo>
                    <a:pt x="0" y="101600"/>
                  </a:moveTo>
                  <a:lnTo>
                    <a:pt x="647700" y="0"/>
                  </a:lnTo>
                  <a:lnTo>
                    <a:pt x="660400" y="1374775"/>
                  </a:lnTo>
                  <a:lnTo>
                    <a:pt x="28575" y="1597025"/>
                  </a:lnTo>
                  <a:lnTo>
                    <a:pt x="0" y="101600"/>
                  </a:lnTo>
                  <a:close/>
                </a:path>
              </a:pathLst>
            </a:custGeom>
            <a:gradFill>
              <a:gsLst>
                <a:gs pos="0">
                  <a:schemeClr val="accent1">
                    <a:lumMod val="5000"/>
                    <a:lumOff val="95000"/>
                  </a:schemeClr>
                </a:gs>
                <a:gs pos="99000">
                  <a:srgbClr val="4D505A"/>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2" name="梯形 31"/>
            <p:cNvSpPr/>
            <p:nvPr/>
          </p:nvSpPr>
          <p:spPr>
            <a:xfrm>
              <a:off x="166600" y="2918935"/>
              <a:ext cx="405993" cy="600870"/>
            </a:xfrm>
            <a:prstGeom prst="trapezoid">
              <a:avLst>
                <a:gd name="adj" fmla="val 2982"/>
              </a:avLst>
            </a:prstGeom>
            <a:gradFill>
              <a:gsLst>
                <a:gs pos="0">
                  <a:schemeClr val="accent1">
                    <a:lumMod val="5000"/>
                    <a:lumOff val="95000"/>
                  </a:schemeClr>
                </a:gs>
                <a:gs pos="0">
                  <a:srgbClr val="A2A5AC"/>
                </a:gs>
                <a:gs pos="9000">
                  <a:srgbClr val="4D505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4" name="梯形 33"/>
            <p:cNvSpPr/>
            <p:nvPr/>
          </p:nvSpPr>
          <p:spPr>
            <a:xfrm>
              <a:off x="153900" y="3557905"/>
              <a:ext cx="432592" cy="780321"/>
            </a:xfrm>
            <a:prstGeom prst="trapezoid">
              <a:avLst>
                <a:gd name="adj" fmla="val 2982"/>
              </a:avLst>
            </a:prstGeom>
            <a:gradFill>
              <a:gsLst>
                <a:gs pos="0">
                  <a:schemeClr val="accent1">
                    <a:lumMod val="5000"/>
                    <a:lumOff val="95000"/>
                  </a:schemeClr>
                </a:gs>
                <a:gs pos="0">
                  <a:srgbClr val="A2A5AC"/>
                </a:gs>
                <a:gs pos="24000">
                  <a:srgbClr val="4D505A"/>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3" name="矩形 32"/>
            <p:cNvSpPr/>
            <p:nvPr/>
          </p:nvSpPr>
          <p:spPr>
            <a:xfrm rot="10800000" flipV="1">
              <a:off x="243584" y="3150791"/>
              <a:ext cx="230981" cy="457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5" name="直角三角形 34"/>
            <p:cNvSpPr/>
            <p:nvPr/>
          </p:nvSpPr>
          <p:spPr>
            <a:xfrm>
              <a:off x="698344" y="4242911"/>
              <a:ext cx="165555" cy="11270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7" name="直角三角形 36"/>
            <p:cNvSpPr/>
            <p:nvPr/>
          </p:nvSpPr>
          <p:spPr>
            <a:xfrm>
              <a:off x="1152521" y="4130496"/>
              <a:ext cx="107395" cy="6601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1" name="任意多边形 40"/>
            <p:cNvSpPr/>
            <p:nvPr/>
          </p:nvSpPr>
          <p:spPr>
            <a:xfrm>
              <a:off x="696418" y="4206638"/>
              <a:ext cx="326232" cy="150018"/>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3" name="任意多边形 42"/>
            <p:cNvSpPr/>
            <p:nvPr/>
          </p:nvSpPr>
          <p:spPr>
            <a:xfrm rot="21359842">
              <a:off x="1160512" y="4113020"/>
              <a:ext cx="178325" cy="80449"/>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4" name="直角三角形 43"/>
            <p:cNvSpPr/>
            <p:nvPr/>
          </p:nvSpPr>
          <p:spPr>
            <a:xfrm flipH="1">
              <a:off x="27754" y="4256409"/>
              <a:ext cx="76525" cy="97866"/>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46" name="组合 45"/>
          <p:cNvGrpSpPr/>
          <p:nvPr/>
        </p:nvGrpSpPr>
        <p:grpSpPr>
          <a:xfrm>
            <a:off x="2486361" y="1761055"/>
            <a:ext cx="1044508" cy="1410336"/>
            <a:chOff x="27754" y="2776060"/>
            <a:chExt cx="1311083" cy="1602125"/>
          </a:xfrm>
        </p:grpSpPr>
        <p:sp>
          <p:nvSpPr>
            <p:cNvPr id="47" name="梯形 46"/>
            <p:cNvSpPr/>
            <p:nvPr/>
          </p:nvSpPr>
          <p:spPr>
            <a:xfrm>
              <a:off x="104281" y="2878455"/>
              <a:ext cx="542774" cy="1499730"/>
            </a:xfrm>
            <a:prstGeom prst="trapezoid">
              <a:avLst>
                <a:gd name="adj" fmla="val 3942"/>
              </a:avLst>
            </a:prstGeom>
            <a:gradFill>
              <a:gsLst>
                <a:gs pos="0">
                  <a:schemeClr val="accent1">
                    <a:lumMod val="5000"/>
                    <a:lumOff val="95000"/>
                  </a:schemeClr>
                </a:gs>
                <a:gs pos="0">
                  <a:srgbClr val="A2A5AC"/>
                </a:gs>
                <a:gs pos="100000">
                  <a:schemeClr val="bg1">
                    <a:lumMod val="8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8" name="平行四边形 47"/>
            <p:cNvSpPr/>
            <p:nvPr/>
          </p:nvSpPr>
          <p:spPr>
            <a:xfrm>
              <a:off x="136826" y="2776060"/>
              <a:ext cx="1118720" cy="104775"/>
            </a:xfrm>
            <a:prstGeom prst="parallelogram">
              <a:avLst>
                <a:gd name="adj" fmla="val 631061"/>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9" name="任意多边形 48"/>
            <p:cNvSpPr/>
            <p:nvPr/>
          </p:nvSpPr>
          <p:spPr>
            <a:xfrm>
              <a:off x="606918" y="2776855"/>
              <a:ext cx="660400" cy="1597025"/>
            </a:xfrm>
            <a:custGeom>
              <a:avLst/>
              <a:gdLst>
                <a:gd name="connsiteX0" fmla="*/ 0 w 660400"/>
                <a:gd name="connsiteY0" fmla="*/ 101600 h 1597025"/>
                <a:gd name="connsiteX1" fmla="*/ 647700 w 660400"/>
                <a:gd name="connsiteY1" fmla="*/ 0 h 1597025"/>
                <a:gd name="connsiteX2" fmla="*/ 660400 w 660400"/>
                <a:gd name="connsiteY2" fmla="*/ 1374775 h 1597025"/>
                <a:gd name="connsiteX3" fmla="*/ 28575 w 660400"/>
                <a:gd name="connsiteY3" fmla="*/ 1597025 h 1597025"/>
                <a:gd name="connsiteX4" fmla="*/ 0 w 660400"/>
                <a:gd name="connsiteY4" fmla="*/ 101600 h 15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400" h="1597025">
                  <a:moveTo>
                    <a:pt x="0" y="101600"/>
                  </a:moveTo>
                  <a:lnTo>
                    <a:pt x="647700" y="0"/>
                  </a:lnTo>
                  <a:lnTo>
                    <a:pt x="660400" y="1374775"/>
                  </a:lnTo>
                  <a:lnTo>
                    <a:pt x="28575" y="1597025"/>
                  </a:lnTo>
                  <a:lnTo>
                    <a:pt x="0" y="101600"/>
                  </a:lnTo>
                  <a:close/>
                </a:path>
              </a:pathLst>
            </a:custGeom>
            <a:gradFill>
              <a:gsLst>
                <a:gs pos="0">
                  <a:schemeClr val="accent1">
                    <a:lumMod val="5000"/>
                    <a:lumOff val="95000"/>
                  </a:schemeClr>
                </a:gs>
                <a:gs pos="99000">
                  <a:srgbClr val="4D505A"/>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梯形 49"/>
            <p:cNvSpPr/>
            <p:nvPr/>
          </p:nvSpPr>
          <p:spPr>
            <a:xfrm>
              <a:off x="166600" y="2918935"/>
              <a:ext cx="405993" cy="600870"/>
            </a:xfrm>
            <a:prstGeom prst="trapezoid">
              <a:avLst>
                <a:gd name="adj" fmla="val 2982"/>
              </a:avLst>
            </a:prstGeom>
            <a:gradFill>
              <a:gsLst>
                <a:gs pos="0">
                  <a:schemeClr val="accent1">
                    <a:lumMod val="5000"/>
                    <a:lumOff val="95000"/>
                  </a:schemeClr>
                </a:gs>
                <a:gs pos="0">
                  <a:srgbClr val="A2A5AC"/>
                </a:gs>
                <a:gs pos="9000">
                  <a:srgbClr val="4D505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1" name="梯形 50"/>
            <p:cNvSpPr/>
            <p:nvPr/>
          </p:nvSpPr>
          <p:spPr>
            <a:xfrm>
              <a:off x="153900" y="3557905"/>
              <a:ext cx="432592" cy="780321"/>
            </a:xfrm>
            <a:prstGeom prst="trapezoid">
              <a:avLst>
                <a:gd name="adj" fmla="val 2982"/>
              </a:avLst>
            </a:prstGeom>
            <a:gradFill>
              <a:gsLst>
                <a:gs pos="0">
                  <a:schemeClr val="accent1">
                    <a:lumMod val="5000"/>
                    <a:lumOff val="95000"/>
                  </a:schemeClr>
                </a:gs>
                <a:gs pos="0">
                  <a:srgbClr val="A2A5AC"/>
                </a:gs>
                <a:gs pos="24000">
                  <a:srgbClr val="4D505A"/>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2" name="矩形 51"/>
            <p:cNvSpPr/>
            <p:nvPr/>
          </p:nvSpPr>
          <p:spPr>
            <a:xfrm rot="10800000" flipV="1">
              <a:off x="243584" y="3150791"/>
              <a:ext cx="230981" cy="457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3" name="直角三角形 52"/>
            <p:cNvSpPr/>
            <p:nvPr/>
          </p:nvSpPr>
          <p:spPr>
            <a:xfrm>
              <a:off x="698344" y="4242911"/>
              <a:ext cx="165555" cy="11270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4" name="直角三角形 53"/>
            <p:cNvSpPr/>
            <p:nvPr/>
          </p:nvSpPr>
          <p:spPr>
            <a:xfrm>
              <a:off x="1152521" y="4130496"/>
              <a:ext cx="107395" cy="6601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5" name="任意多边形 54"/>
            <p:cNvSpPr/>
            <p:nvPr/>
          </p:nvSpPr>
          <p:spPr>
            <a:xfrm>
              <a:off x="696418" y="4206638"/>
              <a:ext cx="326232" cy="150018"/>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6" name="任意多边形 55"/>
            <p:cNvSpPr/>
            <p:nvPr/>
          </p:nvSpPr>
          <p:spPr>
            <a:xfrm rot="21359842">
              <a:off x="1160512" y="4113020"/>
              <a:ext cx="178325" cy="80449"/>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7" name="直角三角形 56"/>
            <p:cNvSpPr/>
            <p:nvPr/>
          </p:nvSpPr>
          <p:spPr>
            <a:xfrm flipH="1">
              <a:off x="27754" y="4256409"/>
              <a:ext cx="76525" cy="97866"/>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cxnSp>
        <p:nvCxnSpPr>
          <p:cNvPr id="58" name="直接箭头连接符 57"/>
          <p:cNvCxnSpPr/>
          <p:nvPr/>
        </p:nvCxnSpPr>
        <p:spPr>
          <a:xfrm>
            <a:off x="3337026" y="3040765"/>
            <a:ext cx="1546491" cy="769486"/>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60" name="直接箭头连接符 59"/>
          <p:cNvCxnSpPr/>
          <p:nvPr/>
        </p:nvCxnSpPr>
        <p:spPr>
          <a:xfrm>
            <a:off x="2921722" y="3205904"/>
            <a:ext cx="1968194" cy="1010121"/>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63" name="直接箭头连接符 62"/>
          <p:cNvCxnSpPr>
            <a:stCxn id="23" idx="4"/>
          </p:cNvCxnSpPr>
          <p:nvPr/>
        </p:nvCxnSpPr>
        <p:spPr>
          <a:xfrm flipV="1">
            <a:off x="5250910" y="2905993"/>
            <a:ext cx="1485629" cy="908513"/>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7" name="直接箭头连接符 66"/>
          <p:cNvCxnSpPr>
            <a:stCxn id="26" idx="4"/>
          </p:cNvCxnSpPr>
          <p:nvPr/>
        </p:nvCxnSpPr>
        <p:spPr>
          <a:xfrm flipV="1">
            <a:off x="5250910" y="3279215"/>
            <a:ext cx="1485629" cy="969463"/>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0" name="直接箭头连接符 69"/>
          <p:cNvCxnSpPr/>
          <p:nvPr/>
        </p:nvCxnSpPr>
        <p:spPr>
          <a:xfrm>
            <a:off x="7453488" y="2933098"/>
            <a:ext cx="972588" cy="481202"/>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103" name="肘形连接符 4102"/>
          <p:cNvCxnSpPr>
            <a:stCxn id="6" idx="1"/>
          </p:cNvCxnSpPr>
          <p:nvPr/>
        </p:nvCxnSpPr>
        <p:spPr>
          <a:xfrm rot="16200000" flipV="1">
            <a:off x="5596467" y="207045"/>
            <a:ext cx="911411" cy="5037995"/>
          </a:xfrm>
          <a:prstGeom prst="bentConnector2">
            <a:avLst/>
          </a:prstGeom>
          <a:ln w="28575">
            <a:solidFill>
              <a:srgbClr val="FF6600"/>
            </a:solidFill>
            <a:tailEnd type="triangle"/>
          </a:ln>
        </p:spPr>
        <p:style>
          <a:lnRef idx="1">
            <a:schemeClr val="accent1"/>
          </a:lnRef>
          <a:fillRef idx="0">
            <a:schemeClr val="accent1"/>
          </a:fillRef>
          <a:effectRef idx="0">
            <a:schemeClr val="accent1"/>
          </a:effectRef>
          <a:fontRef idx="minor">
            <a:schemeClr val="tx1"/>
          </a:fontRef>
        </p:style>
      </p:cxnSp>
      <p:cxnSp>
        <p:nvCxnSpPr>
          <p:cNvPr id="4115" name="肘形连接符 4114"/>
          <p:cNvCxnSpPr>
            <a:stCxn id="26" idx="2"/>
            <a:endCxn id="22" idx="2"/>
          </p:cNvCxnSpPr>
          <p:nvPr/>
        </p:nvCxnSpPr>
        <p:spPr>
          <a:xfrm rot="10800000">
            <a:off x="2059564" y="2889230"/>
            <a:ext cx="2901161" cy="1359449"/>
          </a:xfrm>
          <a:prstGeom prst="bentConnector2">
            <a:avLst/>
          </a:prstGeom>
          <a:ln w="28575">
            <a:solidFill>
              <a:srgbClr val="FF6600"/>
            </a:solidFill>
            <a:tailEnd type="triangle"/>
          </a:ln>
        </p:spPr>
        <p:style>
          <a:lnRef idx="1">
            <a:schemeClr val="accent1"/>
          </a:lnRef>
          <a:fillRef idx="0">
            <a:schemeClr val="accent1"/>
          </a:fillRef>
          <a:effectRef idx="0">
            <a:schemeClr val="accent1"/>
          </a:effectRef>
          <a:fontRef idx="minor">
            <a:schemeClr val="tx1"/>
          </a:fontRef>
        </p:style>
      </p:cxnSp>
      <p:sp>
        <p:nvSpPr>
          <p:cNvPr id="4116" name="文本框 4115"/>
          <p:cNvSpPr txBox="1"/>
          <p:nvPr/>
        </p:nvSpPr>
        <p:spPr>
          <a:xfrm>
            <a:off x="8807076" y="4708309"/>
            <a:ext cx="1142999" cy="226765"/>
          </a:xfrm>
          <a:prstGeom prst="rect">
            <a:avLst/>
          </a:prstGeom>
          <a:noFill/>
        </p:spPr>
        <p:txBody>
          <a:bodyPr wrap="square" rtlCol="0">
            <a:noAutofit/>
          </a:bodyPr>
          <a:lstStyle/>
          <a:p>
            <a:pPr algn="ctr" fontAlgn="ctr"/>
            <a:r>
              <a:rPr lang="en-US" sz="1200" b="1" dirty="0" smtClean="0">
                <a:latin typeface="Huawei Sans" panose="020C0503030203020204" pitchFamily="34" charset="0"/>
              </a:rPr>
              <a:t>Storage </a:t>
            </a:r>
            <a:r>
              <a:rPr lang="en-US" altLang="zh-CN" sz="1200" b="1" dirty="0" smtClean="0">
                <a:latin typeface="Huawei Sans" panose="020C0503030203020204" pitchFamily="34" charset="0"/>
              </a:rPr>
              <a:t>p</a:t>
            </a:r>
            <a:r>
              <a:rPr lang="en-US" sz="1200" b="1" dirty="0" smtClean="0">
                <a:latin typeface="Huawei Sans" panose="020C0503030203020204" pitchFamily="34" charset="0"/>
              </a:rPr>
              <a:t>ool</a:t>
            </a:r>
            <a:endParaRPr lang="en-US" altLang="zh-CN" sz="1200" b="1" dirty="0">
              <a:latin typeface="Huawei Sans" panose="020C0503030203020204" pitchFamily="34" charset="0"/>
            </a:endParaRPr>
          </a:p>
        </p:txBody>
      </p:sp>
      <p:sp>
        <p:nvSpPr>
          <p:cNvPr id="87" name="文本框 86"/>
          <p:cNvSpPr txBox="1"/>
          <p:nvPr/>
        </p:nvSpPr>
        <p:spPr>
          <a:xfrm>
            <a:off x="6492932" y="4940710"/>
            <a:ext cx="1214057" cy="461665"/>
          </a:xfrm>
          <a:prstGeom prst="rect">
            <a:avLst/>
          </a:prstGeom>
          <a:noFill/>
        </p:spPr>
        <p:txBody>
          <a:bodyPr wrap="square" rtlCol="0">
            <a:noAutofit/>
          </a:bodyPr>
          <a:lstStyle/>
          <a:p>
            <a:pPr algn="ctr" fontAlgn="ctr"/>
            <a:r>
              <a:rPr lang="en-US" sz="1200" b="1" dirty="0" smtClean="0">
                <a:latin typeface="Huawei Sans" panose="020C0503030203020204" pitchFamily="34" charset="0"/>
              </a:rPr>
              <a:t>Mapping table</a:t>
            </a:r>
            <a:endParaRPr lang="en-US" sz="1200" b="1" dirty="0">
              <a:latin typeface="Huawei Sans" panose="020C0503030203020204" pitchFamily="34" charset="0"/>
            </a:endParaRPr>
          </a:p>
        </p:txBody>
      </p:sp>
      <p:sp>
        <p:nvSpPr>
          <p:cNvPr id="88" name="文本框 87"/>
          <p:cNvSpPr txBox="1"/>
          <p:nvPr/>
        </p:nvSpPr>
        <p:spPr>
          <a:xfrm>
            <a:off x="5080251" y="4555417"/>
            <a:ext cx="987626" cy="261861"/>
          </a:xfrm>
          <a:prstGeom prst="rect">
            <a:avLst/>
          </a:prstGeom>
          <a:noFill/>
        </p:spPr>
        <p:txBody>
          <a:bodyPr wrap="square" rtlCol="0">
            <a:noAutofit/>
          </a:bodyPr>
          <a:lstStyle/>
          <a:p>
            <a:pPr algn="ctr" fontAlgn="ctr"/>
            <a:r>
              <a:rPr lang="en-US" sz="1200" b="1" dirty="0" smtClean="0">
                <a:latin typeface="Huawei Sans" panose="020C0503030203020204" pitchFamily="34" charset="0"/>
              </a:rPr>
              <a:t>Thin LUN</a:t>
            </a:r>
            <a:endParaRPr lang="en-US" altLang="zh-CN" sz="1200" b="1" dirty="0">
              <a:latin typeface="Huawei Sans" panose="020C0503030203020204" pitchFamily="34" charset="0"/>
            </a:endParaRPr>
          </a:p>
        </p:txBody>
      </p:sp>
      <p:sp>
        <p:nvSpPr>
          <p:cNvPr id="89" name="文本框 88"/>
          <p:cNvSpPr txBox="1"/>
          <p:nvPr/>
        </p:nvSpPr>
        <p:spPr>
          <a:xfrm>
            <a:off x="4662891" y="1941327"/>
            <a:ext cx="856459" cy="307777"/>
          </a:xfrm>
          <a:prstGeom prst="rect">
            <a:avLst/>
          </a:prstGeom>
          <a:noFill/>
        </p:spPr>
        <p:txBody>
          <a:bodyPr wrap="square" rtlCol="0">
            <a:noAutofit/>
          </a:bodyPr>
          <a:lstStyle/>
          <a:p>
            <a:pPr algn="ctr" fontAlgn="ctr"/>
            <a:r>
              <a:rPr lang="en-US" sz="1400" b="1" dirty="0" smtClean="0">
                <a:latin typeface="Huawei Sans" panose="020C0503030203020204" pitchFamily="34" charset="0"/>
              </a:rPr>
              <a:t>Data</a:t>
            </a:r>
            <a:endParaRPr lang="en-US" altLang="zh-CN" sz="1400" b="1" dirty="0">
              <a:latin typeface="Huawei Sans" panose="020C0503030203020204" pitchFamily="34" charset="0"/>
            </a:endParaRPr>
          </a:p>
        </p:txBody>
      </p:sp>
      <p:sp>
        <p:nvSpPr>
          <p:cNvPr id="90" name="文本框 89"/>
          <p:cNvSpPr txBox="1"/>
          <p:nvPr/>
        </p:nvSpPr>
        <p:spPr>
          <a:xfrm>
            <a:off x="2251086" y="3921619"/>
            <a:ext cx="856459" cy="307777"/>
          </a:xfrm>
          <a:prstGeom prst="rect">
            <a:avLst/>
          </a:prstGeom>
          <a:noFill/>
        </p:spPr>
        <p:txBody>
          <a:bodyPr wrap="square" rtlCol="0">
            <a:noAutofit/>
          </a:bodyPr>
          <a:lstStyle/>
          <a:p>
            <a:pPr algn="ctr" fontAlgn="ctr"/>
            <a:r>
              <a:rPr lang="en-US" sz="1400" b="1" dirty="0" smtClean="0">
                <a:latin typeface="Huawei Sans" panose="020C0503030203020204" pitchFamily="34" charset="0"/>
              </a:rPr>
              <a:t>0000</a:t>
            </a:r>
            <a:endParaRPr lang="en-US" altLang="zh-CN" sz="1400" b="1" dirty="0">
              <a:latin typeface="Huawei Sans" panose="020C0503030203020204" pitchFamily="34" charset="0"/>
            </a:endParaRPr>
          </a:p>
        </p:txBody>
      </p:sp>
      <p:sp>
        <p:nvSpPr>
          <p:cNvPr id="91" name="文本框 90"/>
          <p:cNvSpPr txBox="1"/>
          <p:nvPr/>
        </p:nvSpPr>
        <p:spPr>
          <a:xfrm>
            <a:off x="3932980" y="3016565"/>
            <a:ext cx="856459" cy="461665"/>
          </a:xfrm>
          <a:prstGeom prst="rect">
            <a:avLst/>
          </a:prstGeom>
          <a:noFill/>
        </p:spPr>
        <p:txBody>
          <a:bodyPr wrap="square" rtlCol="0">
            <a:noAutofit/>
          </a:bodyPr>
          <a:lstStyle/>
          <a:p>
            <a:pPr algn="ctr" fontAlgn="ctr"/>
            <a:r>
              <a:rPr lang="en-US" sz="2400" b="1" dirty="0" smtClean="0">
                <a:solidFill>
                  <a:srgbClr val="C00000"/>
                </a:solidFill>
                <a:latin typeface="Huawei Sans" panose="020C0503030203020204" pitchFamily="34" charset="0"/>
              </a:rPr>
              <a:t>1</a:t>
            </a:r>
            <a:endParaRPr lang="en-US" altLang="zh-CN" sz="2400" b="1" dirty="0">
              <a:solidFill>
                <a:srgbClr val="C00000"/>
              </a:solidFill>
              <a:latin typeface="Huawei Sans" panose="020C0503030203020204" pitchFamily="34" charset="0"/>
            </a:endParaRPr>
          </a:p>
        </p:txBody>
      </p:sp>
      <p:sp>
        <p:nvSpPr>
          <p:cNvPr id="92" name="文本框 91"/>
          <p:cNvSpPr txBox="1"/>
          <p:nvPr/>
        </p:nvSpPr>
        <p:spPr>
          <a:xfrm>
            <a:off x="5740115" y="2757903"/>
            <a:ext cx="856459" cy="461665"/>
          </a:xfrm>
          <a:prstGeom prst="rect">
            <a:avLst/>
          </a:prstGeom>
          <a:noFill/>
        </p:spPr>
        <p:txBody>
          <a:bodyPr wrap="square" rtlCol="0">
            <a:noAutofit/>
          </a:bodyPr>
          <a:lstStyle/>
          <a:p>
            <a:pPr algn="ctr" fontAlgn="ctr"/>
            <a:r>
              <a:rPr lang="en-US" sz="2400" b="1" dirty="0" smtClean="0">
                <a:solidFill>
                  <a:srgbClr val="C00000"/>
                </a:solidFill>
                <a:latin typeface="Huawei Sans" panose="020C0503030203020204" pitchFamily="34" charset="0"/>
              </a:rPr>
              <a:t>2</a:t>
            </a:r>
            <a:endParaRPr lang="en-US" altLang="zh-CN" sz="2400" b="1" dirty="0">
              <a:solidFill>
                <a:srgbClr val="C00000"/>
              </a:solidFill>
              <a:latin typeface="Huawei Sans" panose="020C0503030203020204" pitchFamily="34" charset="0"/>
            </a:endParaRPr>
          </a:p>
        </p:txBody>
      </p:sp>
      <p:sp>
        <p:nvSpPr>
          <p:cNvPr id="93" name="文本框 92"/>
          <p:cNvSpPr txBox="1"/>
          <p:nvPr/>
        </p:nvSpPr>
        <p:spPr>
          <a:xfrm>
            <a:off x="7569057" y="2757903"/>
            <a:ext cx="856459" cy="461665"/>
          </a:xfrm>
          <a:prstGeom prst="rect">
            <a:avLst/>
          </a:prstGeom>
          <a:noFill/>
        </p:spPr>
        <p:txBody>
          <a:bodyPr wrap="square" rtlCol="0">
            <a:noAutofit/>
          </a:bodyPr>
          <a:lstStyle/>
          <a:p>
            <a:pPr algn="ctr" fontAlgn="ctr"/>
            <a:r>
              <a:rPr lang="en-US" sz="2400" b="1" dirty="0" smtClean="0">
                <a:solidFill>
                  <a:srgbClr val="C00000"/>
                </a:solidFill>
                <a:latin typeface="Huawei Sans" panose="020C0503030203020204" pitchFamily="34" charset="0"/>
              </a:rPr>
              <a:t>3</a:t>
            </a:r>
            <a:endParaRPr lang="en-US" altLang="zh-CN" sz="2400" b="1" dirty="0">
              <a:solidFill>
                <a:srgbClr val="C00000"/>
              </a:solidFill>
              <a:latin typeface="Huawei Sans" panose="020C0503030203020204" pitchFamily="34" charset="0"/>
            </a:endParaRPr>
          </a:p>
        </p:txBody>
      </p:sp>
      <p:sp>
        <p:nvSpPr>
          <p:cNvPr id="94" name="文本框 93"/>
          <p:cNvSpPr txBox="1"/>
          <p:nvPr/>
        </p:nvSpPr>
        <p:spPr>
          <a:xfrm>
            <a:off x="2246208" y="4243665"/>
            <a:ext cx="856459" cy="461665"/>
          </a:xfrm>
          <a:prstGeom prst="rect">
            <a:avLst/>
          </a:prstGeom>
          <a:noFill/>
        </p:spPr>
        <p:txBody>
          <a:bodyPr wrap="square" rtlCol="0">
            <a:noAutofit/>
          </a:bodyPr>
          <a:lstStyle/>
          <a:p>
            <a:pPr algn="ctr" fontAlgn="ctr"/>
            <a:r>
              <a:rPr lang="en-US" sz="2400" b="1" dirty="0" smtClean="0">
                <a:latin typeface="Huawei Sans" panose="020C0503030203020204" pitchFamily="34" charset="0"/>
              </a:rPr>
              <a:t>3</a:t>
            </a:r>
            <a:endParaRPr lang="en-US" altLang="zh-CN" sz="2400" b="1" dirty="0">
              <a:latin typeface="Huawei Sans" panose="020C0503030203020204" pitchFamily="34" charset="0"/>
            </a:endParaRPr>
          </a:p>
        </p:txBody>
      </p:sp>
      <p:sp>
        <p:nvSpPr>
          <p:cNvPr id="95" name="文本框 94"/>
          <p:cNvSpPr txBox="1"/>
          <p:nvPr/>
        </p:nvSpPr>
        <p:spPr>
          <a:xfrm>
            <a:off x="3165312" y="3593239"/>
            <a:ext cx="856459" cy="461665"/>
          </a:xfrm>
          <a:prstGeom prst="rect">
            <a:avLst/>
          </a:prstGeom>
          <a:noFill/>
        </p:spPr>
        <p:txBody>
          <a:bodyPr wrap="square" rtlCol="0">
            <a:noAutofit/>
          </a:bodyPr>
          <a:lstStyle/>
          <a:p>
            <a:pPr algn="ctr" fontAlgn="ctr"/>
            <a:r>
              <a:rPr lang="en-US" sz="2400" b="1" dirty="0" smtClean="0">
                <a:latin typeface="Huawei Sans" panose="020C0503030203020204" pitchFamily="34" charset="0"/>
              </a:rPr>
              <a:t>1</a:t>
            </a:r>
            <a:endParaRPr lang="en-US" altLang="zh-CN" sz="2400" b="1" dirty="0">
              <a:latin typeface="Huawei Sans" panose="020C0503030203020204" pitchFamily="34" charset="0"/>
            </a:endParaRPr>
          </a:p>
        </p:txBody>
      </p:sp>
      <p:sp>
        <p:nvSpPr>
          <p:cNvPr id="96" name="文本框 95"/>
          <p:cNvSpPr txBox="1"/>
          <p:nvPr/>
        </p:nvSpPr>
        <p:spPr>
          <a:xfrm>
            <a:off x="5956280" y="3544820"/>
            <a:ext cx="856459" cy="461665"/>
          </a:xfrm>
          <a:prstGeom prst="rect">
            <a:avLst/>
          </a:prstGeom>
          <a:noFill/>
        </p:spPr>
        <p:txBody>
          <a:bodyPr wrap="square" rtlCol="0">
            <a:noAutofit/>
          </a:bodyPr>
          <a:lstStyle/>
          <a:p>
            <a:pPr algn="ctr" fontAlgn="ctr"/>
            <a:r>
              <a:rPr lang="en-US" sz="2400" b="1" dirty="0" smtClean="0">
                <a:latin typeface="Huawei Sans" panose="020C0503030203020204" pitchFamily="34" charset="0"/>
              </a:rPr>
              <a:t>2</a:t>
            </a:r>
            <a:endParaRPr lang="en-US" altLang="zh-CN" sz="2400" b="1" dirty="0">
              <a:latin typeface="Huawei Sans" panose="020C0503030203020204" pitchFamily="34" charset="0"/>
            </a:endParaRPr>
          </a:p>
        </p:txBody>
      </p:sp>
      <p:sp>
        <p:nvSpPr>
          <p:cNvPr id="97" name="文本框 96"/>
          <p:cNvSpPr txBox="1"/>
          <p:nvPr/>
        </p:nvSpPr>
        <p:spPr>
          <a:xfrm>
            <a:off x="3504081" y="992474"/>
            <a:ext cx="2670110" cy="1323439"/>
          </a:xfrm>
          <a:prstGeom prst="rect">
            <a:avLst/>
          </a:prstGeom>
          <a:noFill/>
        </p:spPr>
        <p:txBody>
          <a:bodyPr wrap="square" rtlCol="0">
            <a:noAutofit/>
          </a:bodyPr>
          <a:lstStyle/>
          <a:p>
            <a:pPr fontAlgn="ctr"/>
            <a:r>
              <a:rPr lang="en-US" sz="1200" b="1" dirty="0" smtClean="0">
                <a:solidFill>
                  <a:srgbClr val="C00000"/>
                </a:solidFill>
                <a:latin typeface="Huawei Sans" panose="020C0503030203020204" pitchFamily="34" charset="0"/>
              </a:rPr>
              <a:t>1. A thin LUN receives a read request from a host.</a:t>
            </a:r>
            <a:endParaRPr lang="en-US" altLang="zh-CN" sz="1000" b="1" dirty="0">
              <a:latin typeface="Huawei Sans" panose="020C0503030203020204" pitchFamily="34" charset="0"/>
            </a:endParaRPr>
          </a:p>
        </p:txBody>
      </p:sp>
      <p:sp>
        <p:nvSpPr>
          <p:cNvPr id="98" name="文本框 97"/>
          <p:cNvSpPr txBox="1"/>
          <p:nvPr/>
        </p:nvSpPr>
        <p:spPr>
          <a:xfrm>
            <a:off x="6325357" y="992474"/>
            <a:ext cx="3393678" cy="1015663"/>
          </a:xfrm>
          <a:prstGeom prst="rect">
            <a:avLst/>
          </a:prstGeom>
          <a:noFill/>
        </p:spPr>
        <p:txBody>
          <a:bodyPr wrap="square" rtlCol="0">
            <a:noAutofit/>
          </a:bodyPr>
          <a:lstStyle/>
          <a:p>
            <a:pPr fontAlgn="ctr"/>
            <a:r>
              <a:rPr lang="en-US" sz="1200" b="1" dirty="0" smtClean="0">
                <a:solidFill>
                  <a:srgbClr val="C00000"/>
                </a:solidFill>
                <a:latin typeface="Huawei Sans" panose="020C0503030203020204" pitchFamily="34" charset="0"/>
              </a:rPr>
              <a:t>2. It queries the mapping table between the thin LUN and the storage pool.</a:t>
            </a:r>
            <a:endParaRPr lang="en-US" altLang="zh-CN" sz="1000" b="1" dirty="0">
              <a:latin typeface="Huawei Sans" panose="020C0503030203020204" pitchFamily="34" charset="0"/>
            </a:endParaRPr>
          </a:p>
        </p:txBody>
      </p:sp>
      <p:sp>
        <p:nvSpPr>
          <p:cNvPr id="99" name="文本框 98"/>
          <p:cNvSpPr txBox="1"/>
          <p:nvPr/>
        </p:nvSpPr>
        <p:spPr>
          <a:xfrm>
            <a:off x="3497176" y="1450343"/>
            <a:ext cx="6071900" cy="1015663"/>
          </a:xfrm>
          <a:prstGeom prst="rect">
            <a:avLst/>
          </a:prstGeom>
          <a:noFill/>
        </p:spPr>
        <p:txBody>
          <a:bodyPr wrap="square" rtlCol="0">
            <a:noAutofit/>
          </a:bodyPr>
          <a:lstStyle/>
          <a:p>
            <a:pPr fontAlgn="ctr"/>
            <a:r>
              <a:rPr lang="en-US" sz="1200" b="1" dirty="0" smtClean="0">
                <a:solidFill>
                  <a:srgbClr val="C00000"/>
                </a:solidFill>
                <a:latin typeface="Huawei Sans" panose="020C0503030203020204" pitchFamily="34" charset="0"/>
              </a:rPr>
              <a:t>3. It confirms that the space is allocated by the storage pool and returns the data read from the corresponding area in the storage pool to the host.</a:t>
            </a:r>
            <a:endParaRPr lang="en-US" altLang="zh-CN" sz="1000" b="1" dirty="0">
              <a:latin typeface="Huawei Sans" panose="020C0503030203020204" pitchFamily="34" charset="0"/>
            </a:endParaRPr>
          </a:p>
        </p:txBody>
      </p:sp>
      <p:sp>
        <p:nvSpPr>
          <p:cNvPr id="100" name="文本框 99"/>
          <p:cNvSpPr txBox="1"/>
          <p:nvPr/>
        </p:nvSpPr>
        <p:spPr>
          <a:xfrm>
            <a:off x="1596148" y="5146077"/>
            <a:ext cx="4416761" cy="229021"/>
          </a:xfrm>
          <a:prstGeom prst="rect">
            <a:avLst/>
          </a:prstGeom>
          <a:noFill/>
        </p:spPr>
        <p:txBody>
          <a:bodyPr wrap="square" rtlCol="0">
            <a:noAutofit/>
          </a:bodyPr>
          <a:lstStyle/>
          <a:p>
            <a:pPr fontAlgn="ctr"/>
            <a:r>
              <a:rPr lang="en-US" sz="1200" b="1" dirty="0" smtClean="0">
                <a:latin typeface="Huawei Sans" panose="020C0503030203020204" pitchFamily="34" charset="0"/>
              </a:rPr>
              <a:t>1. The thin LUN receives a read request from the host.</a:t>
            </a:r>
            <a:endParaRPr lang="en-US" altLang="zh-CN" sz="1000" b="1" dirty="0">
              <a:latin typeface="Huawei Sans" panose="020C0503030203020204" pitchFamily="34" charset="0"/>
            </a:endParaRPr>
          </a:p>
        </p:txBody>
      </p:sp>
      <p:sp>
        <p:nvSpPr>
          <p:cNvPr id="101" name="文本框 100"/>
          <p:cNvSpPr txBox="1"/>
          <p:nvPr/>
        </p:nvSpPr>
        <p:spPr>
          <a:xfrm>
            <a:off x="1596149" y="5380280"/>
            <a:ext cx="6100530" cy="1015663"/>
          </a:xfrm>
          <a:prstGeom prst="rect">
            <a:avLst/>
          </a:prstGeom>
          <a:noFill/>
        </p:spPr>
        <p:txBody>
          <a:bodyPr wrap="square" rtlCol="0">
            <a:noAutofit/>
          </a:bodyPr>
          <a:lstStyle/>
          <a:p>
            <a:pPr fontAlgn="ctr"/>
            <a:r>
              <a:rPr lang="en-US" sz="1200" b="1" dirty="0" smtClean="0">
                <a:latin typeface="Huawei Sans" panose="020C0503030203020204" pitchFamily="34" charset="0"/>
              </a:rPr>
              <a:t>2. It queries the mapping table between the thin LUN and the storage pool.</a:t>
            </a:r>
            <a:endParaRPr lang="en-US" altLang="zh-CN" sz="1000" b="1" dirty="0">
              <a:latin typeface="Huawei Sans" panose="020C0503030203020204" pitchFamily="34" charset="0"/>
            </a:endParaRPr>
          </a:p>
        </p:txBody>
      </p:sp>
      <p:sp>
        <p:nvSpPr>
          <p:cNvPr id="102" name="文本框 101"/>
          <p:cNvSpPr txBox="1"/>
          <p:nvPr/>
        </p:nvSpPr>
        <p:spPr>
          <a:xfrm>
            <a:off x="1577430" y="5606455"/>
            <a:ext cx="7229646" cy="1015663"/>
          </a:xfrm>
          <a:prstGeom prst="rect">
            <a:avLst/>
          </a:prstGeom>
          <a:noFill/>
        </p:spPr>
        <p:txBody>
          <a:bodyPr wrap="square" rtlCol="0">
            <a:noAutofit/>
          </a:bodyPr>
          <a:lstStyle/>
          <a:p>
            <a:pPr fontAlgn="ctr"/>
            <a:r>
              <a:rPr lang="en-US" sz="1200" b="1" dirty="0" smtClean="0">
                <a:latin typeface="Huawei Sans" panose="020C0503030203020204" pitchFamily="34" charset="0"/>
              </a:rPr>
              <a:t>3. It confirms that the space is not allocated by the pool and returns all zeros to the host.</a:t>
            </a:r>
            <a:endParaRPr lang="en-US" altLang="zh-CN" sz="1000" b="1" dirty="0">
              <a:latin typeface="Huawei Sans" panose="020C0503030203020204" pitchFamily="34" charset="0"/>
            </a:endParaRPr>
          </a:p>
        </p:txBody>
      </p:sp>
    </p:spTree>
    <p:extLst>
      <p:ext uri="{BB962C8B-B14F-4D97-AF65-F5344CB8AC3E}">
        <p14:creationId xmlns:p14="http://schemas.microsoft.com/office/powerpoint/2010/main" val="442128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SmartThin Write Process</a:t>
            </a:r>
            <a:endParaRPr lang="en-US" altLang="zh-CN" dirty="0"/>
          </a:p>
        </p:txBody>
      </p:sp>
      <p:sp>
        <p:nvSpPr>
          <p:cNvPr id="4" name="圆角矩形 3"/>
          <p:cNvSpPr/>
          <p:nvPr/>
        </p:nvSpPr>
        <p:spPr>
          <a:xfrm>
            <a:off x="948690" y="996920"/>
            <a:ext cx="10511473" cy="5003829"/>
          </a:xfrm>
          <a:prstGeom prst="roundRect">
            <a:avLst>
              <a:gd name="adj" fmla="val 623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 name="圆角矩形 4"/>
          <p:cNvSpPr/>
          <p:nvPr/>
        </p:nvSpPr>
        <p:spPr>
          <a:xfrm>
            <a:off x="7856613" y="3050204"/>
            <a:ext cx="2717801" cy="1778000"/>
          </a:xfrm>
          <a:prstGeom prst="roundRect">
            <a:avLst>
              <a:gd name="adj" fmla="val 12459"/>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 name="圆柱形 5"/>
          <p:cNvSpPr/>
          <p:nvPr/>
        </p:nvSpPr>
        <p:spPr>
          <a:xfrm>
            <a:off x="4785302" y="3483134"/>
            <a:ext cx="1164920" cy="1152395"/>
          </a:xfrm>
          <a:prstGeom prst="can">
            <a:avLst>
              <a:gd name="adj" fmla="val 17561"/>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7" name="圆柱形 6"/>
          <p:cNvSpPr/>
          <p:nvPr/>
        </p:nvSpPr>
        <p:spPr>
          <a:xfrm>
            <a:off x="8308421" y="3300202"/>
            <a:ext cx="290186" cy="365864"/>
          </a:xfrm>
          <a:prstGeom prst="ca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 name="圆柱形 7"/>
          <p:cNvSpPr/>
          <p:nvPr/>
        </p:nvSpPr>
        <p:spPr>
          <a:xfrm>
            <a:off x="8689421" y="330020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D</a:t>
            </a:r>
            <a:endParaRPr lang="en-US" altLang="zh-CN" dirty="0">
              <a:latin typeface="Huawei Sans" panose="020C0503030203020204" pitchFamily="34" charset="0"/>
            </a:endParaRPr>
          </a:p>
        </p:txBody>
      </p:sp>
      <p:sp>
        <p:nvSpPr>
          <p:cNvPr id="9" name="圆柱形 8"/>
          <p:cNvSpPr/>
          <p:nvPr/>
        </p:nvSpPr>
        <p:spPr>
          <a:xfrm>
            <a:off x="9070421" y="330020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D</a:t>
            </a:r>
            <a:endParaRPr lang="en-US" altLang="zh-CN" dirty="0">
              <a:latin typeface="Huawei Sans" panose="020C0503030203020204" pitchFamily="34" charset="0"/>
            </a:endParaRPr>
          </a:p>
        </p:txBody>
      </p:sp>
      <p:sp>
        <p:nvSpPr>
          <p:cNvPr id="10" name="圆柱形 9"/>
          <p:cNvSpPr/>
          <p:nvPr/>
        </p:nvSpPr>
        <p:spPr>
          <a:xfrm>
            <a:off x="9451421" y="330020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1" name="圆柱形 10"/>
          <p:cNvSpPr/>
          <p:nvPr/>
        </p:nvSpPr>
        <p:spPr>
          <a:xfrm>
            <a:off x="9832420" y="330020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2" name="圆柱形 11"/>
          <p:cNvSpPr/>
          <p:nvPr/>
        </p:nvSpPr>
        <p:spPr>
          <a:xfrm>
            <a:off x="8308421" y="37343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3" name="圆柱形 12"/>
          <p:cNvSpPr/>
          <p:nvPr/>
        </p:nvSpPr>
        <p:spPr>
          <a:xfrm>
            <a:off x="8689421" y="3734374"/>
            <a:ext cx="290186" cy="365864"/>
          </a:xfrm>
          <a:prstGeom prst="ca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4" name="圆柱形 13"/>
          <p:cNvSpPr/>
          <p:nvPr/>
        </p:nvSpPr>
        <p:spPr>
          <a:xfrm>
            <a:off x="9070421" y="37343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 name="圆柱形 14"/>
          <p:cNvSpPr/>
          <p:nvPr/>
        </p:nvSpPr>
        <p:spPr>
          <a:xfrm>
            <a:off x="9451421" y="37343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 name="圆柱形 15"/>
          <p:cNvSpPr/>
          <p:nvPr/>
        </p:nvSpPr>
        <p:spPr>
          <a:xfrm>
            <a:off x="9832420" y="37343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 name="圆柱形 16"/>
          <p:cNvSpPr/>
          <p:nvPr/>
        </p:nvSpPr>
        <p:spPr>
          <a:xfrm>
            <a:off x="8308421" y="41685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 name="圆柱形 17"/>
          <p:cNvSpPr/>
          <p:nvPr/>
        </p:nvSpPr>
        <p:spPr>
          <a:xfrm>
            <a:off x="8689421" y="41685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9" name="圆柱形 18"/>
          <p:cNvSpPr/>
          <p:nvPr/>
        </p:nvSpPr>
        <p:spPr>
          <a:xfrm>
            <a:off x="9070421" y="41685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0" name="圆柱形 19"/>
          <p:cNvSpPr/>
          <p:nvPr/>
        </p:nvSpPr>
        <p:spPr>
          <a:xfrm>
            <a:off x="9451421" y="41685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 name="圆柱形 20"/>
          <p:cNvSpPr/>
          <p:nvPr/>
        </p:nvSpPr>
        <p:spPr>
          <a:xfrm>
            <a:off x="9832420" y="41685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aphicFrame>
        <p:nvGraphicFramePr>
          <p:cNvPr id="22" name="表格 21"/>
          <p:cNvGraphicFramePr>
            <a:graphicFrameLocks noGrp="1"/>
          </p:cNvGraphicFramePr>
          <p:nvPr>
            <p:extLst>
              <p:ext uri="{D42A27DB-BD31-4B8C-83A1-F6EECF244321}">
                <p14:modId xmlns:p14="http://schemas.microsoft.com/office/powerpoint/2010/main" val="4282562804"/>
              </p:ext>
            </p:extLst>
          </p:nvPr>
        </p:nvGraphicFramePr>
        <p:xfrm>
          <a:off x="6618884" y="2842305"/>
          <a:ext cx="721466" cy="2193798"/>
        </p:xfrm>
        <a:graphic>
          <a:graphicData uri="http://schemas.openxmlformats.org/drawingml/2006/table">
            <a:tbl>
              <a:tblPr firstRow="1" bandRow="1">
                <a:tableStyleId>{72833802-FEF1-4C79-8D5D-14CF1EAF98D9}</a:tableStyleId>
              </a:tblPr>
              <a:tblGrid>
                <a:gridCol w="360733"/>
                <a:gridCol w="360733"/>
              </a:tblGrid>
              <a:tr h="293271">
                <a:tc>
                  <a:txBody>
                    <a:bodyPr/>
                    <a:lstStyle/>
                    <a:p>
                      <a:pPr fontAlgn="ctr"/>
                      <a:r>
                        <a:rPr lang="en-US" dirty="0" smtClean="0">
                          <a:solidFill>
                            <a:schemeClr val="bg1"/>
                          </a:solidFill>
                          <a:latin typeface="Huawei Sans" panose="020C0503030203020204" pitchFamily="34" charset="0"/>
                        </a:rPr>
                        <a:t>1</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r>
                        <a:rPr lang="en-US" dirty="0" smtClean="0">
                          <a:solidFill>
                            <a:schemeClr val="bg1"/>
                          </a:solidFill>
                          <a:latin typeface="Huawei Sans" panose="020C0503030203020204" pitchFamily="34" charset="0"/>
                        </a:rPr>
                        <a:t>D</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en-US" dirty="0" smtClean="0">
                          <a:solidFill>
                            <a:schemeClr val="bg1"/>
                          </a:solidFill>
                          <a:latin typeface="Huawei Sans" panose="020C0503030203020204" pitchFamily="34" charset="0"/>
                        </a:rPr>
                        <a:t>2</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en-US" dirty="0" smtClean="0">
                          <a:solidFill>
                            <a:schemeClr val="bg1"/>
                          </a:solidFill>
                          <a:latin typeface="Huawei Sans" panose="020C0503030203020204" pitchFamily="34" charset="0"/>
                        </a:rPr>
                        <a:t>3</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en-US" dirty="0" smtClean="0">
                          <a:solidFill>
                            <a:schemeClr val="bg1"/>
                          </a:solidFill>
                          <a:latin typeface="Huawei Sans" panose="020C0503030203020204" pitchFamily="34" charset="0"/>
                        </a:rPr>
                        <a:t>4</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en-US" dirty="0" smtClean="0">
                          <a:solidFill>
                            <a:schemeClr val="bg1"/>
                          </a:solidFill>
                          <a:latin typeface="Huawei Sans" panose="020C0503030203020204" pitchFamily="34" charset="0"/>
                        </a:rPr>
                        <a:t>5</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en-US" dirty="0" smtClean="0">
                          <a:solidFill>
                            <a:schemeClr val="bg1"/>
                          </a:solidFill>
                          <a:latin typeface="Huawei Sans" panose="020C0503030203020204" pitchFamily="34" charset="0"/>
                        </a:rPr>
                        <a:t>6</a:t>
                      </a: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bl>
          </a:graphicData>
        </a:graphic>
      </p:graphicFrame>
      <p:sp>
        <p:nvSpPr>
          <p:cNvPr id="23" name="圆柱形 22"/>
          <p:cNvSpPr/>
          <p:nvPr/>
        </p:nvSpPr>
        <p:spPr>
          <a:xfrm>
            <a:off x="4843069" y="375002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1</a:t>
            </a:r>
            <a:endParaRPr lang="en-US" altLang="zh-CN" dirty="0">
              <a:latin typeface="Huawei Sans" panose="020C0503030203020204" pitchFamily="34" charset="0"/>
            </a:endParaRPr>
          </a:p>
        </p:txBody>
      </p:sp>
      <p:sp>
        <p:nvSpPr>
          <p:cNvPr id="24" name="圆柱形 23"/>
          <p:cNvSpPr/>
          <p:nvPr/>
        </p:nvSpPr>
        <p:spPr>
          <a:xfrm>
            <a:off x="5224069" y="378812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3</a:t>
            </a:r>
            <a:endParaRPr lang="en-US" altLang="zh-CN" dirty="0">
              <a:latin typeface="Huawei Sans" panose="020C0503030203020204" pitchFamily="34" charset="0"/>
            </a:endParaRPr>
          </a:p>
        </p:txBody>
      </p:sp>
      <p:sp>
        <p:nvSpPr>
          <p:cNvPr id="25" name="圆柱形 24"/>
          <p:cNvSpPr/>
          <p:nvPr/>
        </p:nvSpPr>
        <p:spPr>
          <a:xfrm>
            <a:off x="5605069" y="375002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5</a:t>
            </a:r>
            <a:endParaRPr lang="en-US" altLang="zh-CN" dirty="0">
              <a:latin typeface="Huawei Sans" panose="020C0503030203020204" pitchFamily="34" charset="0"/>
            </a:endParaRPr>
          </a:p>
        </p:txBody>
      </p:sp>
      <p:sp>
        <p:nvSpPr>
          <p:cNvPr id="26" name="圆柱形 25"/>
          <p:cNvSpPr/>
          <p:nvPr/>
        </p:nvSpPr>
        <p:spPr>
          <a:xfrm>
            <a:off x="4843069" y="418420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2</a:t>
            </a:r>
            <a:endParaRPr lang="en-US" altLang="zh-CN" dirty="0">
              <a:latin typeface="Huawei Sans" panose="020C0503030203020204" pitchFamily="34" charset="0"/>
            </a:endParaRPr>
          </a:p>
        </p:txBody>
      </p:sp>
      <p:sp>
        <p:nvSpPr>
          <p:cNvPr id="27" name="圆柱形 26"/>
          <p:cNvSpPr/>
          <p:nvPr/>
        </p:nvSpPr>
        <p:spPr>
          <a:xfrm>
            <a:off x="5224069" y="422229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4</a:t>
            </a:r>
            <a:endParaRPr lang="en-US" altLang="zh-CN" dirty="0">
              <a:latin typeface="Huawei Sans" panose="020C0503030203020204" pitchFamily="34" charset="0"/>
            </a:endParaRPr>
          </a:p>
        </p:txBody>
      </p:sp>
      <p:sp>
        <p:nvSpPr>
          <p:cNvPr id="28" name="圆柱形 27"/>
          <p:cNvSpPr/>
          <p:nvPr/>
        </p:nvSpPr>
        <p:spPr>
          <a:xfrm>
            <a:off x="5605069" y="418420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en-US" dirty="0" smtClean="0">
                <a:latin typeface="Huawei Sans" panose="020C0503030203020204" pitchFamily="34" charset="0"/>
              </a:rPr>
              <a:t>6</a:t>
            </a:r>
            <a:endParaRPr lang="en-US" altLang="zh-CN" dirty="0">
              <a:latin typeface="Huawei Sans" panose="020C0503030203020204" pitchFamily="34" charset="0"/>
            </a:endParaRPr>
          </a:p>
        </p:txBody>
      </p:sp>
      <p:grpSp>
        <p:nvGrpSpPr>
          <p:cNvPr id="29" name="组合 28"/>
          <p:cNvGrpSpPr/>
          <p:nvPr/>
        </p:nvGrpSpPr>
        <p:grpSpPr>
          <a:xfrm>
            <a:off x="1684339" y="1685389"/>
            <a:ext cx="970625" cy="1322294"/>
            <a:chOff x="27754" y="2776060"/>
            <a:chExt cx="1311083" cy="1602125"/>
          </a:xfrm>
        </p:grpSpPr>
        <p:sp>
          <p:nvSpPr>
            <p:cNvPr id="30" name="梯形 29"/>
            <p:cNvSpPr/>
            <p:nvPr/>
          </p:nvSpPr>
          <p:spPr>
            <a:xfrm>
              <a:off x="104281" y="2878455"/>
              <a:ext cx="542774" cy="1499730"/>
            </a:xfrm>
            <a:prstGeom prst="trapezoid">
              <a:avLst>
                <a:gd name="adj" fmla="val 3942"/>
              </a:avLst>
            </a:prstGeom>
            <a:gradFill>
              <a:gsLst>
                <a:gs pos="0">
                  <a:schemeClr val="accent1">
                    <a:lumMod val="5000"/>
                    <a:lumOff val="95000"/>
                  </a:schemeClr>
                </a:gs>
                <a:gs pos="0">
                  <a:srgbClr val="A2A5AC"/>
                </a:gs>
                <a:gs pos="100000">
                  <a:schemeClr val="bg1">
                    <a:lumMod val="8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1" name="平行四边形 30"/>
            <p:cNvSpPr/>
            <p:nvPr/>
          </p:nvSpPr>
          <p:spPr>
            <a:xfrm>
              <a:off x="136826" y="2776060"/>
              <a:ext cx="1118720" cy="104775"/>
            </a:xfrm>
            <a:prstGeom prst="parallelogram">
              <a:avLst>
                <a:gd name="adj" fmla="val 631061"/>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2" name="任意多边形 31"/>
            <p:cNvSpPr/>
            <p:nvPr/>
          </p:nvSpPr>
          <p:spPr>
            <a:xfrm>
              <a:off x="613868" y="2776855"/>
              <a:ext cx="660400" cy="1597025"/>
            </a:xfrm>
            <a:custGeom>
              <a:avLst/>
              <a:gdLst>
                <a:gd name="connsiteX0" fmla="*/ 0 w 660400"/>
                <a:gd name="connsiteY0" fmla="*/ 101600 h 1597025"/>
                <a:gd name="connsiteX1" fmla="*/ 647700 w 660400"/>
                <a:gd name="connsiteY1" fmla="*/ 0 h 1597025"/>
                <a:gd name="connsiteX2" fmla="*/ 660400 w 660400"/>
                <a:gd name="connsiteY2" fmla="*/ 1374775 h 1597025"/>
                <a:gd name="connsiteX3" fmla="*/ 28575 w 660400"/>
                <a:gd name="connsiteY3" fmla="*/ 1597025 h 1597025"/>
                <a:gd name="connsiteX4" fmla="*/ 0 w 660400"/>
                <a:gd name="connsiteY4" fmla="*/ 101600 h 15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400" h="1597025">
                  <a:moveTo>
                    <a:pt x="0" y="101600"/>
                  </a:moveTo>
                  <a:lnTo>
                    <a:pt x="647700" y="0"/>
                  </a:lnTo>
                  <a:lnTo>
                    <a:pt x="660400" y="1374775"/>
                  </a:lnTo>
                  <a:lnTo>
                    <a:pt x="28575" y="1597025"/>
                  </a:lnTo>
                  <a:lnTo>
                    <a:pt x="0" y="101600"/>
                  </a:lnTo>
                  <a:close/>
                </a:path>
              </a:pathLst>
            </a:custGeom>
            <a:gradFill>
              <a:gsLst>
                <a:gs pos="0">
                  <a:schemeClr val="accent1">
                    <a:lumMod val="5000"/>
                    <a:lumOff val="95000"/>
                  </a:schemeClr>
                </a:gs>
                <a:gs pos="99000">
                  <a:srgbClr val="4D505A"/>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3" name="梯形 32"/>
            <p:cNvSpPr/>
            <p:nvPr/>
          </p:nvSpPr>
          <p:spPr>
            <a:xfrm>
              <a:off x="166600" y="2918935"/>
              <a:ext cx="405993" cy="600870"/>
            </a:xfrm>
            <a:prstGeom prst="trapezoid">
              <a:avLst>
                <a:gd name="adj" fmla="val 2982"/>
              </a:avLst>
            </a:prstGeom>
            <a:gradFill>
              <a:gsLst>
                <a:gs pos="0">
                  <a:schemeClr val="accent1">
                    <a:lumMod val="5000"/>
                    <a:lumOff val="95000"/>
                  </a:schemeClr>
                </a:gs>
                <a:gs pos="0">
                  <a:srgbClr val="A2A5AC"/>
                </a:gs>
                <a:gs pos="9000">
                  <a:srgbClr val="4D505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4" name="梯形 33"/>
            <p:cNvSpPr/>
            <p:nvPr/>
          </p:nvSpPr>
          <p:spPr>
            <a:xfrm>
              <a:off x="153900" y="3557905"/>
              <a:ext cx="432592" cy="780321"/>
            </a:xfrm>
            <a:prstGeom prst="trapezoid">
              <a:avLst>
                <a:gd name="adj" fmla="val 2982"/>
              </a:avLst>
            </a:prstGeom>
            <a:gradFill>
              <a:gsLst>
                <a:gs pos="0">
                  <a:schemeClr val="accent1">
                    <a:lumMod val="5000"/>
                    <a:lumOff val="95000"/>
                  </a:schemeClr>
                </a:gs>
                <a:gs pos="0">
                  <a:srgbClr val="A2A5AC"/>
                </a:gs>
                <a:gs pos="24000">
                  <a:srgbClr val="4D505A"/>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5" name="矩形 34"/>
            <p:cNvSpPr/>
            <p:nvPr/>
          </p:nvSpPr>
          <p:spPr>
            <a:xfrm rot="10800000" flipV="1">
              <a:off x="243584" y="3150791"/>
              <a:ext cx="230981" cy="457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6" name="直角三角形 35"/>
            <p:cNvSpPr/>
            <p:nvPr/>
          </p:nvSpPr>
          <p:spPr>
            <a:xfrm>
              <a:off x="698344" y="4242911"/>
              <a:ext cx="165555" cy="11270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7" name="直角三角形 36"/>
            <p:cNvSpPr/>
            <p:nvPr/>
          </p:nvSpPr>
          <p:spPr>
            <a:xfrm>
              <a:off x="1152521" y="4130496"/>
              <a:ext cx="107395" cy="6601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8" name="任意多边形 37"/>
            <p:cNvSpPr/>
            <p:nvPr/>
          </p:nvSpPr>
          <p:spPr>
            <a:xfrm>
              <a:off x="696418" y="4206638"/>
              <a:ext cx="326232" cy="150018"/>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9" name="任意多边形 38"/>
            <p:cNvSpPr/>
            <p:nvPr/>
          </p:nvSpPr>
          <p:spPr>
            <a:xfrm rot="21359842">
              <a:off x="1160512" y="4113020"/>
              <a:ext cx="178325" cy="80449"/>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0" name="直角三角形 39"/>
            <p:cNvSpPr/>
            <p:nvPr/>
          </p:nvSpPr>
          <p:spPr>
            <a:xfrm flipH="1">
              <a:off x="27754" y="4256409"/>
              <a:ext cx="76525" cy="97866"/>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41" name="组合 40"/>
          <p:cNvGrpSpPr/>
          <p:nvPr/>
        </p:nvGrpSpPr>
        <p:grpSpPr>
          <a:xfrm>
            <a:off x="2368706" y="1879509"/>
            <a:ext cx="1044508" cy="1410336"/>
            <a:chOff x="27754" y="2776060"/>
            <a:chExt cx="1311083" cy="1602125"/>
          </a:xfrm>
        </p:grpSpPr>
        <p:sp>
          <p:nvSpPr>
            <p:cNvPr id="42" name="梯形 41"/>
            <p:cNvSpPr/>
            <p:nvPr/>
          </p:nvSpPr>
          <p:spPr>
            <a:xfrm>
              <a:off x="104281" y="2878455"/>
              <a:ext cx="542774" cy="1499730"/>
            </a:xfrm>
            <a:prstGeom prst="trapezoid">
              <a:avLst>
                <a:gd name="adj" fmla="val 3942"/>
              </a:avLst>
            </a:prstGeom>
            <a:gradFill>
              <a:gsLst>
                <a:gs pos="0">
                  <a:schemeClr val="accent1">
                    <a:lumMod val="5000"/>
                    <a:lumOff val="95000"/>
                  </a:schemeClr>
                </a:gs>
                <a:gs pos="0">
                  <a:srgbClr val="A2A5AC"/>
                </a:gs>
                <a:gs pos="100000">
                  <a:schemeClr val="bg1">
                    <a:lumMod val="8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3" name="平行四边形 42"/>
            <p:cNvSpPr/>
            <p:nvPr/>
          </p:nvSpPr>
          <p:spPr>
            <a:xfrm>
              <a:off x="136826" y="2776060"/>
              <a:ext cx="1118720" cy="104775"/>
            </a:xfrm>
            <a:prstGeom prst="parallelogram">
              <a:avLst>
                <a:gd name="adj" fmla="val 631061"/>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4" name="任意多边形 43"/>
            <p:cNvSpPr/>
            <p:nvPr/>
          </p:nvSpPr>
          <p:spPr>
            <a:xfrm>
              <a:off x="606918" y="2776855"/>
              <a:ext cx="660400" cy="1597025"/>
            </a:xfrm>
            <a:custGeom>
              <a:avLst/>
              <a:gdLst>
                <a:gd name="connsiteX0" fmla="*/ 0 w 660400"/>
                <a:gd name="connsiteY0" fmla="*/ 101600 h 1597025"/>
                <a:gd name="connsiteX1" fmla="*/ 647700 w 660400"/>
                <a:gd name="connsiteY1" fmla="*/ 0 h 1597025"/>
                <a:gd name="connsiteX2" fmla="*/ 660400 w 660400"/>
                <a:gd name="connsiteY2" fmla="*/ 1374775 h 1597025"/>
                <a:gd name="connsiteX3" fmla="*/ 28575 w 660400"/>
                <a:gd name="connsiteY3" fmla="*/ 1597025 h 1597025"/>
                <a:gd name="connsiteX4" fmla="*/ 0 w 660400"/>
                <a:gd name="connsiteY4" fmla="*/ 101600 h 15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400" h="1597025">
                  <a:moveTo>
                    <a:pt x="0" y="101600"/>
                  </a:moveTo>
                  <a:lnTo>
                    <a:pt x="647700" y="0"/>
                  </a:lnTo>
                  <a:lnTo>
                    <a:pt x="660400" y="1374775"/>
                  </a:lnTo>
                  <a:lnTo>
                    <a:pt x="28575" y="1597025"/>
                  </a:lnTo>
                  <a:lnTo>
                    <a:pt x="0" y="101600"/>
                  </a:lnTo>
                  <a:close/>
                </a:path>
              </a:pathLst>
            </a:custGeom>
            <a:gradFill>
              <a:gsLst>
                <a:gs pos="0">
                  <a:schemeClr val="accent1">
                    <a:lumMod val="5000"/>
                    <a:lumOff val="95000"/>
                  </a:schemeClr>
                </a:gs>
                <a:gs pos="99000">
                  <a:srgbClr val="4D505A"/>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5" name="梯形 44"/>
            <p:cNvSpPr/>
            <p:nvPr/>
          </p:nvSpPr>
          <p:spPr>
            <a:xfrm>
              <a:off x="166600" y="2918935"/>
              <a:ext cx="405993" cy="600870"/>
            </a:xfrm>
            <a:prstGeom prst="trapezoid">
              <a:avLst>
                <a:gd name="adj" fmla="val 2982"/>
              </a:avLst>
            </a:prstGeom>
            <a:gradFill>
              <a:gsLst>
                <a:gs pos="0">
                  <a:schemeClr val="accent1">
                    <a:lumMod val="5000"/>
                    <a:lumOff val="95000"/>
                  </a:schemeClr>
                </a:gs>
                <a:gs pos="0">
                  <a:srgbClr val="A2A5AC"/>
                </a:gs>
                <a:gs pos="9000">
                  <a:srgbClr val="4D505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6" name="梯形 45"/>
            <p:cNvSpPr/>
            <p:nvPr/>
          </p:nvSpPr>
          <p:spPr>
            <a:xfrm>
              <a:off x="153900" y="3557905"/>
              <a:ext cx="432592" cy="780321"/>
            </a:xfrm>
            <a:prstGeom prst="trapezoid">
              <a:avLst>
                <a:gd name="adj" fmla="val 2982"/>
              </a:avLst>
            </a:prstGeom>
            <a:gradFill>
              <a:gsLst>
                <a:gs pos="0">
                  <a:schemeClr val="accent1">
                    <a:lumMod val="5000"/>
                    <a:lumOff val="95000"/>
                  </a:schemeClr>
                </a:gs>
                <a:gs pos="0">
                  <a:srgbClr val="A2A5AC"/>
                </a:gs>
                <a:gs pos="24000">
                  <a:srgbClr val="4D505A"/>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7" name="矩形 46"/>
            <p:cNvSpPr/>
            <p:nvPr/>
          </p:nvSpPr>
          <p:spPr>
            <a:xfrm rot="10800000" flipV="1">
              <a:off x="243584" y="3150791"/>
              <a:ext cx="230981" cy="457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8" name="直角三角形 47"/>
            <p:cNvSpPr/>
            <p:nvPr/>
          </p:nvSpPr>
          <p:spPr>
            <a:xfrm>
              <a:off x="698344" y="4242911"/>
              <a:ext cx="165555" cy="11270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9" name="直角三角形 48"/>
            <p:cNvSpPr/>
            <p:nvPr/>
          </p:nvSpPr>
          <p:spPr>
            <a:xfrm>
              <a:off x="1152521" y="4130496"/>
              <a:ext cx="107395" cy="6601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任意多边形 49"/>
            <p:cNvSpPr/>
            <p:nvPr/>
          </p:nvSpPr>
          <p:spPr>
            <a:xfrm>
              <a:off x="696418" y="4206638"/>
              <a:ext cx="326232" cy="150018"/>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1" name="任意多边形 50"/>
            <p:cNvSpPr/>
            <p:nvPr/>
          </p:nvSpPr>
          <p:spPr>
            <a:xfrm rot="21359842">
              <a:off x="1160512" y="4113020"/>
              <a:ext cx="178325" cy="80449"/>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2" name="直角三角形 51"/>
            <p:cNvSpPr/>
            <p:nvPr/>
          </p:nvSpPr>
          <p:spPr>
            <a:xfrm flipH="1">
              <a:off x="27754" y="4256409"/>
              <a:ext cx="76525" cy="97866"/>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cxnSp>
        <p:nvCxnSpPr>
          <p:cNvPr id="53" name="直接箭头连接符 52"/>
          <p:cNvCxnSpPr/>
          <p:nvPr/>
        </p:nvCxnSpPr>
        <p:spPr>
          <a:xfrm>
            <a:off x="3219371" y="3159219"/>
            <a:ext cx="1546491" cy="769486"/>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4" name="直接箭头连接符 53"/>
          <p:cNvCxnSpPr/>
          <p:nvPr/>
        </p:nvCxnSpPr>
        <p:spPr>
          <a:xfrm>
            <a:off x="2804067" y="3324358"/>
            <a:ext cx="1968194" cy="1010121"/>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a:stCxn id="23" idx="4"/>
          </p:cNvCxnSpPr>
          <p:nvPr/>
        </p:nvCxnSpPr>
        <p:spPr>
          <a:xfrm flipV="1">
            <a:off x="5133255" y="3024447"/>
            <a:ext cx="1485629" cy="908513"/>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26" idx="4"/>
          </p:cNvCxnSpPr>
          <p:nvPr/>
        </p:nvCxnSpPr>
        <p:spPr>
          <a:xfrm flipV="1">
            <a:off x="5133255" y="3397669"/>
            <a:ext cx="1485629" cy="969463"/>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57" name="直接箭头连接符 56"/>
          <p:cNvCxnSpPr/>
          <p:nvPr/>
        </p:nvCxnSpPr>
        <p:spPr>
          <a:xfrm>
            <a:off x="7335833" y="3051552"/>
            <a:ext cx="972588" cy="481202"/>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58" name="肘形连接符 57"/>
          <p:cNvCxnSpPr>
            <a:stCxn id="7" idx="1"/>
          </p:cNvCxnSpPr>
          <p:nvPr/>
        </p:nvCxnSpPr>
        <p:spPr>
          <a:xfrm rot="16200000" flipV="1">
            <a:off x="5478812" y="325499"/>
            <a:ext cx="911411" cy="5037995"/>
          </a:xfrm>
          <a:prstGeom prst="bentConnector2">
            <a:avLst/>
          </a:prstGeom>
          <a:ln w="28575">
            <a:solidFill>
              <a:srgbClr val="FF66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肘形连接符 58"/>
          <p:cNvCxnSpPr>
            <a:endCxn id="13" idx="1"/>
          </p:cNvCxnSpPr>
          <p:nvPr/>
        </p:nvCxnSpPr>
        <p:spPr>
          <a:xfrm>
            <a:off x="3415521" y="2669203"/>
            <a:ext cx="5418993" cy="1065171"/>
          </a:xfrm>
          <a:prstGeom prst="bentConnector2">
            <a:avLst/>
          </a:prstGeom>
          <a:ln w="28575">
            <a:solidFill>
              <a:srgbClr val="FF66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0" name="文本框 59"/>
          <p:cNvSpPr txBox="1"/>
          <p:nvPr/>
        </p:nvSpPr>
        <p:spPr>
          <a:xfrm>
            <a:off x="8719911" y="4637515"/>
            <a:ext cx="1123747" cy="337586"/>
          </a:xfrm>
          <a:prstGeom prst="rect">
            <a:avLst/>
          </a:prstGeom>
          <a:noFill/>
        </p:spPr>
        <p:txBody>
          <a:bodyPr wrap="square" rtlCol="0">
            <a:noAutofit/>
          </a:bodyPr>
          <a:lstStyle/>
          <a:p>
            <a:pPr algn="ctr" fontAlgn="ctr"/>
            <a:r>
              <a:rPr lang="en-US" sz="1200" b="1" dirty="0" smtClean="0">
                <a:latin typeface="Huawei Sans" panose="020C0503030203020204" pitchFamily="34" charset="0"/>
              </a:rPr>
              <a:t>S</a:t>
            </a:r>
            <a:r>
              <a:rPr lang="en-US" altLang="zh-CN" sz="1200" b="1" dirty="0" smtClean="0">
                <a:latin typeface="Huawei Sans" panose="020C0503030203020204" pitchFamily="34" charset="0"/>
              </a:rPr>
              <a:t>torage </a:t>
            </a:r>
            <a:r>
              <a:rPr lang="en-US" altLang="zh-CN" sz="1200" b="1" dirty="0">
                <a:latin typeface="Huawei Sans" panose="020C0503030203020204" pitchFamily="34" charset="0"/>
              </a:rPr>
              <a:t>p</a:t>
            </a:r>
            <a:r>
              <a:rPr lang="en-US" sz="1200" b="1" dirty="0" smtClean="0">
                <a:latin typeface="Huawei Sans" panose="020C0503030203020204" pitchFamily="34" charset="0"/>
              </a:rPr>
              <a:t>ool</a:t>
            </a:r>
            <a:endParaRPr lang="en-US" altLang="zh-CN" sz="1200" b="1" dirty="0">
              <a:latin typeface="Huawei Sans" panose="020C0503030203020204" pitchFamily="34" charset="0"/>
            </a:endParaRPr>
          </a:p>
        </p:txBody>
      </p:sp>
      <p:sp>
        <p:nvSpPr>
          <p:cNvPr id="61" name="文本框 60"/>
          <p:cNvSpPr txBox="1"/>
          <p:nvPr/>
        </p:nvSpPr>
        <p:spPr>
          <a:xfrm>
            <a:off x="6292132" y="5050244"/>
            <a:ext cx="1453063" cy="461665"/>
          </a:xfrm>
          <a:prstGeom prst="rect">
            <a:avLst/>
          </a:prstGeom>
          <a:noFill/>
        </p:spPr>
        <p:txBody>
          <a:bodyPr wrap="square" rtlCol="0">
            <a:noAutofit/>
          </a:bodyPr>
          <a:lstStyle/>
          <a:p>
            <a:pPr algn="ctr" fontAlgn="ctr"/>
            <a:r>
              <a:rPr lang="en-US" sz="1200" b="1" dirty="0" smtClean="0">
                <a:latin typeface="Huawei Sans" panose="020C0503030203020204" pitchFamily="34" charset="0"/>
              </a:rPr>
              <a:t>Mapping table</a:t>
            </a:r>
            <a:endParaRPr lang="en-US" sz="1200" b="1" dirty="0">
              <a:latin typeface="Huawei Sans" panose="020C0503030203020204" pitchFamily="34" charset="0"/>
            </a:endParaRPr>
          </a:p>
        </p:txBody>
      </p:sp>
      <p:sp>
        <p:nvSpPr>
          <p:cNvPr id="62" name="文本框 61"/>
          <p:cNvSpPr txBox="1"/>
          <p:nvPr/>
        </p:nvSpPr>
        <p:spPr>
          <a:xfrm>
            <a:off x="4962596" y="4673871"/>
            <a:ext cx="987626" cy="362232"/>
          </a:xfrm>
          <a:prstGeom prst="rect">
            <a:avLst/>
          </a:prstGeom>
          <a:noFill/>
        </p:spPr>
        <p:txBody>
          <a:bodyPr wrap="square" rtlCol="0">
            <a:noAutofit/>
          </a:bodyPr>
          <a:lstStyle/>
          <a:p>
            <a:pPr algn="ctr" fontAlgn="ctr"/>
            <a:r>
              <a:rPr lang="en-US" sz="1200" b="1" dirty="0" smtClean="0">
                <a:latin typeface="Huawei Sans" panose="020C0503030203020204" pitchFamily="34" charset="0"/>
              </a:rPr>
              <a:t>Thin LUN</a:t>
            </a:r>
            <a:endParaRPr lang="en-US" altLang="zh-CN" sz="1200" b="1" dirty="0">
              <a:latin typeface="Huawei Sans" panose="020C0503030203020204" pitchFamily="34" charset="0"/>
            </a:endParaRPr>
          </a:p>
        </p:txBody>
      </p:sp>
      <p:sp>
        <p:nvSpPr>
          <p:cNvPr id="63" name="文本框 62"/>
          <p:cNvSpPr txBox="1"/>
          <p:nvPr/>
        </p:nvSpPr>
        <p:spPr>
          <a:xfrm>
            <a:off x="4545236" y="2059781"/>
            <a:ext cx="856459" cy="307777"/>
          </a:xfrm>
          <a:prstGeom prst="rect">
            <a:avLst/>
          </a:prstGeom>
          <a:noFill/>
        </p:spPr>
        <p:txBody>
          <a:bodyPr wrap="square" rtlCol="0">
            <a:noAutofit/>
          </a:bodyPr>
          <a:lstStyle/>
          <a:p>
            <a:pPr algn="ctr" fontAlgn="ctr"/>
            <a:r>
              <a:rPr lang="en-US" sz="1400" b="1" dirty="0" smtClean="0">
                <a:latin typeface="Huawei Sans" panose="020C0503030203020204" pitchFamily="34" charset="0"/>
              </a:rPr>
              <a:t>Data</a:t>
            </a:r>
            <a:endParaRPr lang="en-US" altLang="zh-CN" sz="1400" b="1" dirty="0">
              <a:latin typeface="Huawei Sans" panose="020C0503030203020204" pitchFamily="34" charset="0"/>
            </a:endParaRPr>
          </a:p>
        </p:txBody>
      </p:sp>
      <p:sp>
        <p:nvSpPr>
          <p:cNvPr id="65" name="文本框 64"/>
          <p:cNvSpPr txBox="1"/>
          <p:nvPr/>
        </p:nvSpPr>
        <p:spPr>
          <a:xfrm>
            <a:off x="3635606" y="3069922"/>
            <a:ext cx="856459" cy="461665"/>
          </a:xfrm>
          <a:prstGeom prst="rect">
            <a:avLst/>
          </a:prstGeom>
          <a:noFill/>
        </p:spPr>
        <p:txBody>
          <a:bodyPr wrap="square" rtlCol="0">
            <a:noAutofit/>
          </a:bodyPr>
          <a:lstStyle/>
          <a:p>
            <a:pPr algn="ctr" fontAlgn="ctr"/>
            <a:r>
              <a:rPr lang="en-US" sz="2400" b="1" dirty="0" smtClean="0">
                <a:solidFill>
                  <a:srgbClr val="C00000"/>
                </a:solidFill>
                <a:latin typeface="Huawei Sans" panose="020C0503030203020204" pitchFamily="34" charset="0"/>
              </a:rPr>
              <a:t>1</a:t>
            </a:r>
            <a:endParaRPr lang="en-US" altLang="zh-CN" sz="2400" b="1" dirty="0">
              <a:solidFill>
                <a:srgbClr val="C00000"/>
              </a:solidFill>
              <a:latin typeface="Huawei Sans" panose="020C0503030203020204" pitchFamily="34" charset="0"/>
            </a:endParaRPr>
          </a:p>
        </p:txBody>
      </p:sp>
      <p:sp>
        <p:nvSpPr>
          <p:cNvPr id="66" name="文本框 65"/>
          <p:cNvSpPr txBox="1"/>
          <p:nvPr/>
        </p:nvSpPr>
        <p:spPr>
          <a:xfrm>
            <a:off x="5622460" y="2876357"/>
            <a:ext cx="856459" cy="461665"/>
          </a:xfrm>
          <a:prstGeom prst="rect">
            <a:avLst/>
          </a:prstGeom>
          <a:noFill/>
        </p:spPr>
        <p:txBody>
          <a:bodyPr wrap="square" rtlCol="0">
            <a:noAutofit/>
          </a:bodyPr>
          <a:lstStyle/>
          <a:p>
            <a:pPr algn="ctr" fontAlgn="ctr"/>
            <a:r>
              <a:rPr lang="en-US" sz="2400" b="1" dirty="0" smtClean="0">
                <a:solidFill>
                  <a:srgbClr val="C00000"/>
                </a:solidFill>
                <a:latin typeface="Huawei Sans" panose="020C0503030203020204" pitchFamily="34" charset="0"/>
              </a:rPr>
              <a:t>2</a:t>
            </a:r>
            <a:endParaRPr lang="en-US" altLang="zh-CN" sz="2400" b="1" dirty="0">
              <a:solidFill>
                <a:srgbClr val="C00000"/>
              </a:solidFill>
              <a:latin typeface="Huawei Sans" panose="020C0503030203020204" pitchFamily="34" charset="0"/>
            </a:endParaRPr>
          </a:p>
        </p:txBody>
      </p:sp>
      <p:sp>
        <p:nvSpPr>
          <p:cNvPr id="67" name="文本框 66"/>
          <p:cNvSpPr txBox="1"/>
          <p:nvPr/>
        </p:nvSpPr>
        <p:spPr>
          <a:xfrm>
            <a:off x="7451402" y="2876357"/>
            <a:ext cx="856459" cy="461665"/>
          </a:xfrm>
          <a:prstGeom prst="rect">
            <a:avLst/>
          </a:prstGeom>
          <a:noFill/>
        </p:spPr>
        <p:txBody>
          <a:bodyPr wrap="square" rtlCol="0">
            <a:noAutofit/>
          </a:bodyPr>
          <a:lstStyle/>
          <a:p>
            <a:pPr algn="ctr" fontAlgn="ctr"/>
            <a:r>
              <a:rPr lang="en-US" sz="2400" b="1" dirty="0" smtClean="0">
                <a:solidFill>
                  <a:srgbClr val="C00000"/>
                </a:solidFill>
                <a:latin typeface="Huawei Sans" panose="020C0503030203020204" pitchFamily="34" charset="0"/>
              </a:rPr>
              <a:t>3</a:t>
            </a:r>
            <a:endParaRPr lang="en-US" altLang="zh-CN" sz="2400" b="1" dirty="0">
              <a:solidFill>
                <a:srgbClr val="C00000"/>
              </a:solidFill>
              <a:latin typeface="Huawei Sans" panose="020C0503030203020204" pitchFamily="34" charset="0"/>
            </a:endParaRPr>
          </a:p>
        </p:txBody>
      </p:sp>
      <p:sp>
        <p:nvSpPr>
          <p:cNvPr id="68" name="文本框 67"/>
          <p:cNvSpPr txBox="1"/>
          <p:nvPr/>
        </p:nvSpPr>
        <p:spPr>
          <a:xfrm>
            <a:off x="7400638" y="3565587"/>
            <a:ext cx="856459" cy="461665"/>
          </a:xfrm>
          <a:prstGeom prst="rect">
            <a:avLst/>
          </a:prstGeom>
          <a:noFill/>
        </p:spPr>
        <p:txBody>
          <a:bodyPr wrap="square" rtlCol="0">
            <a:noAutofit/>
          </a:bodyPr>
          <a:lstStyle/>
          <a:p>
            <a:pPr algn="ctr" fontAlgn="ctr"/>
            <a:r>
              <a:rPr lang="en-US" sz="2400" b="1" dirty="0" smtClean="0">
                <a:latin typeface="Huawei Sans" panose="020C0503030203020204" pitchFamily="34" charset="0"/>
              </a:rPr>
              <a:t>3</a:t>
            </a:r>
            <a:endParaRPr lang="en-US" altLang="zh-CN" sz="2400" b="1" dirty="0">
              <a:latin typeface="Huawei Sans" panose="020C0503030203020204" pitchFamily="34" charset="0"/>
            </a:endParaRPr>
          </a:p>
        </p:txBody>
      </p:sp>
      <p:sp>
        <p:nvSpPr>
          <p:cNvPr id="69" name="文本框 68"/>
          <p:cNvSpPr txBox="1"/>
          <p:nvPr/>
        </p:nvSpPr>
        <p:spPr>
          <a:xfrm>
            <a:off x="3047657" y="3711693"/>
            <a:ext cx="856459" cy="461665"/>
          </a:xfrm>
          <a:prstGeom prst="rect">
            <a:avLst/>
          </a:prstGeom>
          <a:noFill/>
        </p:spPr>
        <p:txBody>
          <a:bodyPr wrap="square" rtlCol="0">
            <a:noAutofit/>
          </a:bodyPr>
          <a:lstStyle/>
          <a:p>
            <a:pPr algn="ctr" fontAlgn="ctr"/>
            <a:r>
              <a:rPr lang="en-US" sz="2400" b="1" dirty="0" smtClean="0">
                <a:latin typeface="Huawei Sans" panose="020C0503030203020204" pitchFamily="34" charset="0"/>
              </a:rPr>
              <a:t>1</a:t>
            </a:r>
            <a:endParaRPr lang="en-US" altLang="zh-CN" sz="2400" b="1" dirty="0">
              <a:latin typeface="Huawei Sans" panose="020C0503030203020204" pitchFamily="34" charset="0"/>
            </a:endParaRPr>
          </a:p>
        </p:txBody>
      </p:sp>
      <p:sp>
        <p:nvSpPr>
          <p:cNvPr id="70" name="文本框 69"/>
          <p:cNvSpPr txBox="1"/>
          <p:nvPr/>
        </p:nvSpPr>
        <p:spPr>
          <a:xfrm>
            <a:off x="5838625" y="3663274"/>
            <a:ext cx="856459" cy="461665"/>
          </a:xfrm>
          <a:prstGeom prst="rect">
            <a:avLst/>
          </a:prstGeom>
          <a:noFill/>
        </p:spPr>
        <p:txBody>
          <a:bodyPr wrap="square" rtlCol="0">
            <a:noAutofit/>
          </a:bodyPr>
          <a:lstStyle/>
          <a:p>
            <a:pPr algn="ctr" fontAlgn="ctr"/>
            <a:r>
              <a:rPr lang="en-US" sz="2400" b="1" dirty="0" smtClean="0">
                <a:latin typeface="Huawei Sans" panose="020C0503030203020204" pitchFamily="34" charset="0"/>
              </a:rPr>
              <a:t>2</a:t>
            </a:r>
            <a:endParaRPr lang="en-US" altLang="zh-CN" sz="2400" b="1" dirty="0">
              <a:latin typeface="Huawei Sans" panose="020C0503030203020204" pitchFamily="34" charset="0"/>
            </a:endParaRPr>
          </a:p>
        </p:txBody>
      </p:sp>
      <p:sp>
        <p:nvSpPr>
          <p:cNvPr id="71" name="文本框 70"/>
          <p:cNvSpPr txBox="1"/>
          <p:nvPr/>
        </p:nvSpPr>
        <p:spPr>
          <a:xfrm>
            <a:off x="3383658" y="996921"/>
            <a:ext cx="2670110" cy="1323439"/>
          </a:xfrm>
          <a:prstGeom prst="rect">
            <a:avLst/>
          </a:prstGeom>
          <a:noFill/>
        </p:spPr>
        <p:txBody>
          <a:bodyPr wrap="square" rtlCol="0">
            <a:noAutofit/>
          </a:bodyPr>
          <a:lstStyle/>
          <a:p>
            <a:pPr fontAlgn="ctr"/>
            <a:r>
              <a:rPr lang="en-US" sz="1200" b="1" dirty="0" smtClean="0">
                <a:solidFill>
                  <a:srgbClr val="C00000"/>
                </a:solidFill>
                <a:latin typeface="Huawei Sans" panose="020C0503030203020204" pitchFamily="34" charset="0"/>
              </a:rPr>
              <a:t>1. A thin LUN receives a write request from a host.</a:t>
            </a:r>
            <a:endParaRPr lang="en-US" altLang="zh-CN" sz="1000" b="1" dirty="0">
              <a:latin typeface="Huawei Sans" panose="020C0503030203020204" pitchFamily="34" charset="0"/>
            </a:endParaRPr>
          </a:p>
        </p:txBody>
      </p:sp>
      <p:sp>
        <p:nvSpPr>
          <p:cNvPr id="72" name="文本框 71"/>
          <p:cNvSpPr txBox="1"/>
          <p:nvPr/>
        </p:nvSpPr>
        <p:spPr>
          <a:xfrm>
            <a:off x="6005892" y="997322"/>
            <a:ext cx="3289109" cy="1015663"/>
          </a:xfrm>
          <a:prstGeom prst="rect">
            <a:avLst/>
          </a:prstGeom>
          <a:noFill/>
        </p:spPr>
        <p:txBody>
          <a:bodyPr wrap="square" rtlCol="0">
            <a:noAutofit/>
          </a:bodyPr>
          <a:lstStyle/>
          <a:p>
            <a:pPr fontAlgn="ctr"/>
            <a:r>
              <a:rPr lang="en-US" sz="1200" b="1" dirty="0" smtClean="0">
                <a:solidFill>
                  <a:srgbClr val="C00000"/>
                </a:solidFill>
                <a:latin typeface="Huawei Sans" panose="020C0503030203020204" pitchFamily="34" charset="0"/>
              </a:rPr>
              <a:t>2. It queries the mapping table between the thin LUN and the storage pool.</a:t>
            </a:r>
            <a:endParaRPr lang="en-US" altLang="zh-CN" sz="1000" b="1" dirty="0">
              <a:latin typeface="Huawei Sans" panose="020C0503030203020204" pitchFamily="34" charset="0"/>
            </a:endParaRPr>
          </a:p>
        </p:txBody>
      </p:sp>
      <p:sp>
        <p:nvSpPr>
          <p:cNvPr id="73" name="文本框 72"/>
          <p:cNvSpPr txBox="1"/>
          <p:nvPr/>
        </p:nvSpPr>
        <p:spPr>
          <a:xfrm>
            <a:off x="3378154" y="1441990"/>
            <a:ext cx="7135708" cy="1015663"/>
          </a:xfrm>
          <a:prstGeom prst="rect">
            <a:avLst/>
          </a:prstGeom>
          <a:noFill/>
        </p:spPr>
        <p:txBody>
          <a:bodyPr wrap="square" rtlCol="0">
            <a:noAutofit/>
          </a:bodyPr>
          <a:lstStyle/>
          <a:p>
            <a:pPr fontAlgn="ctr"/>
            <a:r>
              <a:rPr lang="en-US" sz="1200" b="1" dirty="0" smtClean="0">
                <a:solidFill>
                  <a:srgbClr val="C00000"/>
                </a:solidFill>
                <a:latin typeface="Huawei Sans" panose="020C0503030203020204" pitchFamily="34" charset="0"/>
              </a:rPr>
              <a:t>3. It confirms that the space is allocated by the pool and performs the write process on the corresponding area in the storage pool. If the write request asks for releasing space, the space is released.</a:t>
            </a:r>
            <a:endParaRPr lang="en-US" altLang="zh-CN" sz="1000" b="1" dirty="0">
              <a:latin typeface="Huawei Sans" panose="020C0503030203020204" pitchFamily="34" charset="0"/>
            </a:endParaRPr>
          </a:p>
        </p:txBody>
      </p:sp>
      <p:sp>
        <p:nvSpPr>
          <p:cNvPr id="74" name="文本框 73"/>
          <p:cNvSpPr txBox="1"/>
          <p:nvPr/>
        </p:nvSpPr>
        <p:spPr>
          <a:xfrm>
            <a:off x="1494895" y="4410094"/>
            <a:ext cx="2808576" cy="1323439"/>
          </a:xfrm>
          <a:prstGeom prst="rect">
            <a:avLst/>
          </a:prstGeom>
          <a:noFill/>
        </p:spPr>
        <p:txBody>
          <a:bodyPr wrap="square" rtlCol="0">
            <a:noAutofit/>
          </a:bodyPr>
          <a:lstStyle/>
          <a:p>
            <a:pPr fontAlgn="ctr"/>
            <a:r>
              <a:rPr lang="en-US" sz="1200" b="1" dirty="0" smtClean="0">
                <a:latin typeface="Huawei Sans" panose="020C0503030203020204" pitchFamily="34" charset="0"/>
              </a:rPr>
              <a:t>1. </a:t>
            </a:r>
            <a:r>
              <a:rPr lang="en-US" sz="1200" b="1" dirty="0">
                <a:latin typeface="Huawei Sans" panose="020C0503030203020204" pitchFamily="34" charset="0"/>
              </a:rPr>
              <a:t>A</a:t>
            </a:r>
            <a:r>
              <a:rPr lang="en-US" sz="1200" b="1" dirty="0" smtClean="0">
                <a:latin typeface="Huawei Sans" panose="020C0503030203020204" pitchFamily="34" charset="0"/>
              </a:rPr>
              <a:t> thin LUN receives a write request from the host.</a:t>
            </a:r>
            <a:endParaRPr lang="en-US" altLang="zh-CN" sz="1000" b="1" dirty="0">
              <a:latin typeface="Huawei Sans" panose="020C0503030203020204" pitchFamily="34" charset="0"/>
            </a:endParaRPr>
          </a:p>
        </p:txBody>
      </p:sp>
      <p:sp>
        <p:nvSpPr>
          <p:cNvPr id="75" name="文本框 74"/>
          <p:cNvSpPr txBox="1"/>
          <p:nvPr/>
        </p:nvSpPr>
        <p:spPr>
          <a:xfrm>
            <a:off x="1521801" y="4871758"/>
            <a:ext cx="3390769" cy="1015663"/>
          </a:xfrm>
          <a:prstGeom prst="rect">
            <a:avLst/>
          </a:prstGeom>
          <a:noFill/>
        </p:spPr>
        <p:txBody>
          <a:bodyPr wrap="square" rtlCol="0">
            <a:noAutofit/>
          </a:bodyPr>
          <a:lstStyle/>
          <a:p>
            <a:pPr fontAlgn="ctr"/>
            <a:r>
              <a:rPr lang="en-US" sz="1200" b="1" dirty="0" smtClean="0">
                <a:latin typeface="Huawei Sans" panose="020C0503030203020204" pitchFamily="34" charset="0"/>
              </a:rPr>
              <a:t>2. It queries the mapping table between the thin LUN and the storage pool. </a:t>
            </a:r>
            <a:endParaRPr lang="en-US" altLang="zh-CN" sz="1000" b="1" dirty="0">
              <a:latin typeface="Huawei Sans" panose="020C0503030203020204" pitchFamily="34" charset="0"/>
            </a:endParaRPr>
          </a:p>
        </p:txBody>
      </p:sp>
      <p:sp>
        <p:nvSpPr>
          <p:cNvPr id="76" name="文本框 75"/>
          <p:cNvSpPr txBox="1"/>
          <p:nvPr/>
        </p:nvSpPr>
        <p:spPr>
          <a:xfrm>
            <a:off x="1548806" y="5323270"/>
            <a:ext cx="9375356" cy="1015663"/>
          </a:xfrm>
          <a:prstGeom prst="rect">
            <a:avLst/>
          </a:prstGeom>
          <a:noFill/>
        </p:spPr>
        <p:txBody>
          <a:bodyPr wrap="square" rtlCol="0">
            <a:noAutofit/>
          </a:bodyPr>
          <a:lstStyle/>
          <a:p>
            <a:pPr fontAlgn="ctr"/>
            <a:r>
              <a:rPr lang="en-US" sz="1200" b="1" dirty="0" smtClean="0">
                <a:latin typeface="Huawei Sans" panose="020C0503030203020204" pitchFamily="34" charset="0"/>
              </a:rPr>
              <a:t>3. If the space is not allocated by the pool, the storage system allocates the space first. And then performs write process on the corresponding area in the storage pool. If the write request asks for releasing space, a message is returned to the host.</a:t>
            </a:r>
            <a:endParaRPr lang="en-US" altLang="zh-CN" sz="1000" b="1" dirty="0">
              <a:latin typeface="Huawei Sans" panose="020C0503030203020204" pitchFamily="34" charset="0"/>
            </a:endParaRPr>
          </a:p>
        </p:txBody>
      </p:sp>
      <p:sp>
        <p:nvSpPr>
          <p:cNvPr id="79" name="文本框 78"/>
          <p:cNvSpPr txBox="1"/>
          <p:nvPr/>
        </p:nvSpPr>
        <p:spPr>
          <a:xfrm>
            <a:off x="5245031" y="2376601"/>
            <a:ext cx="856459" cy="307777"/>
          </a:xfrm>
          <a:prstGeom prst="rect">
            <a:avLst/>
          </a:prstGeom>
          <a:noFill/>
        </p:spPr>
        <p:txBody>
          <a:bodyPr wrap="square" rtlCol="0">
            <a:noAutofit/>
          </a:bodyPr>
          <a:lstStyle/>
          <a:p>
            <a:pPr algn="ctr" fontAlgn="ctr"/>
            <a:r>
              <a:rPr lang="en-US" sz="1400" b="1" dirty="0" smtClean="0">
                <a:latin typeface="Huawei Sans" panose="020C0503030203020204" pitchFamily="34" charset="0"/>
              </a:rPr>
              <a:t>Data</a:t>
            </a:r>
            <a:endParaRPr lang="en-US" altLang="zh-CN" sz="1400" b="1" dirty="0">
              <a:latin typeface="Huawei Sans" panose="020C0503030203020204" pitchFamily="34" charset="0"/>
            </a:endParaRPr>
          </a:p>
        </p:txBody>
      </p:sp>
      <p:cxnSp>
        <p:nvCxnSpPr>
          <p:cNvPr id="80" name="直接箭头连接符 79"/>
          <p:cNvCxnSpPr>
            <a:endCxn id="13" idx="2"/>
          </p:cNvCxnSpPr>
          <p:nvPr/>
        </p:nvCxnSpPr>
        <p:spPr>
          <a:xfrm>
            <a:off x="7374014" y="3330892"/>
            <a:ext cx="1315407" cy="586414"/>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71169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en-US" dirty="0" smtClean="0">
                <a:latin typeface="Huawei Sans" panose="020C0503030203020204" pitchFamily="34" charset="0"/>
              </a:rPr>
              <a:t>Application Scenarios</a:t>
            </a:r>
            <a:endParaRPr lang="en-US" altLang="zh-CN" dirty="0">
              <a:latin typeface="Huawei Sans" panose="020C0503030203020204" pitchFamily="34" charset="0"/>
            </a:endParaRPr>
          </a:p>
        </p:txBody>
      </p:sp>
      <p:sp>
        <p:nvSpPr>
          <p:cNvPr id="3" name="文本占位符 2"/>
          <p:cNvSpPr>
            <a:spLocks noGrp="1"/>
          </p:cNvSpPr>
          <p:nvPr>
            <p:ph type="body" sz="quarter" idx="10"/>
          </p:nvPr>
        </p:nvSpPr>
        <p:spPr/>
        <p:txBody>
          <a:bodyPr wrap="square">
            <a:noAutofit/>
          </a:bodyPr>
          <a:lstStyle/>
          <a:p>
            <a:r>
              <a:rPr lang="en-US" sz="2000" dirty="0" smtClean="0">
                <a:latin typeface="Huawei Sans" panose="020C0503030203020204" pitchFamily="34" charset="0"/>
              </a:rPr>
              <a:t>SmartThin can help core system services that require high service continuity, such as banking transaction systems, expand system capacity online without interrupting ongoing services.</a:t>
            </a:r>
          </a:p>
          <a:p>
            <a:r>
              <a:rPr lang="en-US" sz="2000" dirty="0" smtClean="0">
                <a:latin typeface="Huawei Sans" panose="020C0503030203020204" pitchFamily="34" charset="0"/>
              </a:rPr>
              <a:t>SmartThin can assist with on-demand physical space allocation for services where it is difficult to accurately evaluate the growth of application system data. </a:t>
            </a:r>
            <a:r>
              <a:rPr lang="en-US" sz="2000" dirty="0" smtClean="0"/>
              <a:t>Examples include</a:t>
            </a:r>
            <a:r>
              <a:rPr lang="en-US" sz="2000" dirty="0" smtClean="0">
                <a:latin typeface="Huawei Sans" panose="020C0503030203020204" pitchFamily="34" charset="0"/>
              </a:rPr>
              <a:t> email services and online storage services.</a:t>
            </a:r>
          </a:p>
          <a:p>
            <a:r>
              <a:rPr lang="en-US" sz="2000" dirty="0" smtClean="0"/>
              <a:t>SmartThin </a:t>
            </a:r>
            <a:r>
              <a:rPr lang="en-US" sz="2000" dirty="0"/>
              <a:t>can help manage physical storage resources when a diverse range of services, like a typical carrier might provide, each </a:t>
            </a:r>
            <a:r>
              <a:rPr lang="en-US" sz="2000" dirty="0" smtClean="0"/>
              <a:t>has </a:t>
            </a:r>
            <a:r>
              <a:rPr lang="en-US" sz="2000" dirty="0"/>
              <a:t>different storage requirements and are all competing for the same resources. SmartThin can optimize storage configurations for service requirement.</a:t>
            </a:r>
            <a:endParaRPr lang="en-US" sz="2000" dirty="0" smtClean="0">
              <a:latin typeface="Huawei Sans" panose="020C0503030203020204" pitchFamily="34" charset="0"/>
            </a:endParaRPr>
          </a:p>
          <a:p>
            <a:endParaRPr lang="en-US" altLang="zh-CN" sz="2000" dirty="0">
              <a:latin typeface="Huawei Sans" panose="020C0503030203020204" pitchFamily="34" charset="0"/>
            </a:endParaRPr>
          </a:p>
        </p:txBody>
      </p:sp>
    </p:spTree>
    <p:extLst>
      <p:ext uri="{BB962C8B-B14F-4D97-AF65-F5344CB8AC3E}">
        <p14:creationId xmlns:p14="http://schemas.microsoft.com/office/powerpoint/2010/main" val="30598109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H" val="20190906141942"/>
  <p:tag name="MH_LIBRARY" val="GRAPHIC"/>
  <p:tag name="MH_TYPE" val="Other"/>
  <p:tag name="MH_ORDER" val="2"/>
</p:tagLst>
</file>

<file path=ppt/tags/tag10.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9"/>
</p:tagLst>
</file>

<file path=ppt/tags/tag11.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4"/>
</p:tagLst>
</file>

<file path=ppt/tags/tag12.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5"/>
</p:tagLst>
</file>

<file path=ppt/tags/tag13.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2"/>
</p:tagLst>
</file>

<file path=ppt/tags/tag14.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6"/>
</p:tagLst>
</file>

<file path=ppt/tags/tag15.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4"/>
</p:tagLst>
</file>

<file path=ppt/tags/tag16.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5"/>
</p:tagLst>
</file>

<file path=ppt/tags/tag17.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2"/>
</p:tagLst>
</file>

<file path=ppt/tags/tag18.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6"/>
</p:tagLst>
</file>

<file path=ppt/tags/tag19.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7"/>
</p:tagLst>
</file>

<file path=ppt/tags/tag2.xml><?xml version="1.0" encoding="utf-8"?>
<p:tagLst xmlns:a="http://schemas.openxmlformats.org/drawingml/2006/main" xmlns:r="http://schemas.openxmlformats.org/officeDocument/2006/relationships" xmlns:p="http://schemas.openxmlformats.org/presentationml/2006/main">
  <p:tag name="MH" val="20190906141942"/>
  <p:tag name="MH_LIBRARY" val="GRAPHIC"/>
  <p:tag name="MH_TYPE" val="SubTitle"/>
  <p:tag name="MH_ORDER" val="1"/>
</p:tagLst>
</file>

<file path=ppt/tags/tag20.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8"/>
</p:tagLst>
</file>

<file path=ppt/tags/tag21.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3"/>
</p:tagLst>
</file>

<file path=ppt/tags/tag22.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9"/>
</p:tagLst>
</file>

<file path=ppt/tags/tag23.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4"/>
</p:tagLst>
</file>

<file path=ppt/tags/tag24.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5"/>
</p:tagLst>
</file>

<file path=ppt/tags/tag25.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2"/>
</p:tagLst>
</file>

<file path=ppt/tags/tag26.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6"/>
</p:tagLst>
</file>

<file path=ppt/tags/tag3.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4"/>
</p:tagLst>
</file>

<file path=ppt/tags/tag4.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5"/>
</p:tagLst>
</file>

<file path=ppt/tags/tag5.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2"/>
</p:tagLst>
</file>

<file path=ppt/tags/tag6.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6"/>
</p:tagLst>
</file>

<file path=ppt/tags/tag7.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7"/>
</p:tagLst>
</file>

<file path=ppt/tags/tag8.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8"/>
</p:tagLst>
</file>

<file path=ppt/tags/tag9.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3"/>
</p:tagLst>
</file>

<file path=ppt/theme/theme1.xml><?xml version="1.0" encoding="utf-8"?>
<a:theme xmlns:a="http://schemas.openxmlformats.org/drawingml/2006/main" name="1_标题页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自功能页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方正+Huawei">
      <a:majorFont>
        <a:latin typeface="Huawei Sans"/>
        <a:ea typeface="方正兰亭黑简体"/>
        <a:cs typeface=""/>
      </a:majorFont>
      <a:minorFont>
        <a:latin typeface="Huawei Sans"/>
        <a:ea typeface="方正兰亭黑简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内容页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方正+Huawei">
      <a:majorFont>
        <a:latin typeface="Huawei Sans"/>
        <a:ea typeface="方正兰亭黑简体"/>
        <a:cs typeface=""/>
      </a:majorFont>
      <a:minorFont>
        <a:latin typeface="Huawei Sans"/>
        <a:ea typeface="方正兰亭黑简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感谢页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A002F"/>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a:defPPr>
      </a:lstStyle>
    </a:txDef>
  </a:objectDefaults>
  <a:extraClrSchemeLst/>
  <a:extLst>
    <a:ext uri="{05A4C25C-085E-4340-85A3-A5531E510DB2}">
      <thm15:themeFamily xmlns:thm15="http://schemas.microsoft.com/office/thememl/2012/main" name="演示文稿1" id="{5D7106B4-FD24-471A-B326-8B58E27A973B}" vid="{1AA013AF-7C2E-4A39-9796-86760F640C1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方正+Huawei">
      <a:majorFont>
        <a:latin typeface="Huawei Sans"/>
        <a:ea typeface="方正兰亭黑简体"/>
        <a:cs typeface=""/>
      </a:majorFont>
      <a:minorFont>
        <a:latin typeface="Huawei Sans"/>
        <a:ea typeface="方正兰亭黑简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C226774B8D87F4D92D9D1F6859ED44E" ma:contentTypeVersion="0" ma:contentTypeDescription="Create a new document." ma:contentTypeScope="" ma:versionID="2405c1ce63a3409bcef189279c704bc6">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20B88AF-0F87-422A-801E-ABE79877143C}">
  <ds:schemaRefs>
    <ds:schemaRef ds:uri="http://schemas.microsoft.com/office/2006/documentManagement/types"/>
    <ds:schemaRef ds:uri="http://schemas.microsoft.com/office/2006/metadata/properties"/>
    <ds:schemaRef ds:uri="http://purl.org/dc/dcmitype/"/>
    <ds:schemaRef ds:uri="http://schemas.openxmlformats.org/package/2006/metadata/core-properties"/>
    <ds:schemaRef ds:uri="http://purl.org/dc/elements/1.1/"/>
    <ds:schemaRef ds:uri="http://www.w3.org/XML/1998/namespace"/>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ACC6E423-EEF5-4760-8DF6-0C1C834FD219}">
  <ds:schemaRefs>
    <ds:schemaRef ds:uri="http://schemas.microsoft.com/sharepoint/v3/contenttype/forms"/>
  </ds:schemaRefs>
</ds:datastoreItem>
</file>

<file path=customXml/itemProps3.xml><?xml version="1.0" encoding="utf-8"?>
<ds:datastoreItem xmlns:ds="http://schemas.openxmlformats.org/officeDocument/2006/customXml" ds:itemID="{4DCB5099-8C43-4549-8CD1-7C73B3E866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4955</TotalTime>
  <Words>5828</Words>
  <Application>Microsoft Office PowerPoint</Application>
  <PresentationFormat>宽屏</PresentationFormat>
  <Paragraphs>709</Paragraphs>
  <Slides>48</Slides>
  <Notes>48</Notes>
  <HiddenSlides>0</HiddenSlides>
  <MMClips>0</MMClips>
  <ScaleCrop>false</ScaleCrop>
  <HeadingPairs>
    <vt:vector size="6" baseType="variant">
      <vt:variant>
        <vt:lpstr>已用的字体</vt:lpstr>
      </vt:variant>
      <vt:variant>
        <vt:i4>7</vt:i4>
      </vt:variant>
      <vt:variant>
        <vt:lpstr>主题</vt:lpstr>
      </vt:variant>
      <vt:variant>
        <vt:i4>4</vt:i4>
      </vt:variant>
      <vt:variant>
        <vt:lpstr>幻灯片标题</vt:lpstr>
      </vt:variant>
      <vt:variant>
        <vt:i4>48</vt:i4>
      </vt:variant>
    </vt:vector>
  </HeadingPairs>
  <TitlesOfParts>
    <vt:vector size="59" baseType="lpstr">
      <vt:lpstr>方正兰亭黑简体</vt:lpstr>
      <vt:lpstr>Microsoft YaHei</vt:lpstr>
      <vt:lpstr>Microsoft YaHei</vt:lpstr>
      <vt:lpstr>Arial</vt:lpstr>
      <vt:lpstr>Huawei Sans</vt:lpstr>
      <vt:lpstr>Huawei Sans Light</vt:lpstr>
      <vt:lpstr>Wingdings</vt:lpstr>
      <vt:lpstr>1_标题页模板</vt:lpstr>
      <vt:lpstr>2_自功能页模板</vt:lpstr>
      <vt:lpstr>3_内容页模板</vt:lpstr>
      <vt:lpstr>4_感谢页模板</vt:lpstr>
      <vt:lpstr>Storage Resource Tuning Technologies and Applications</vt:lpstr>
      <vt:lpstr>PowerPoint 演示文稿</vt:lpstr>
      <vt:lpstr>PowerPoint 演示文稿</vt:lpstr>
      <vt:lpstr>PowerPoint 演示文稿</vt:lpstr>
      <vt:lpstr>Overview</vt:lpstr>
      <vt:lpstr>How SmartThin Works</vt:lpstr>
      <vt:lpstr>SmartThin Read Process</vt:lpstr>
      <vt:lpstr>SmartThin Write Process</vt:lpstr>
      <vt:lpstr>Application Scenarios</vt:lpstr>
      <vt:lpstr>Configuration Process</vt:lpstr>
      <vt:lpstr>PowerPoint 演示文稿</vt:lpstr>
      <vt:lpstr>Overview</vt:lpstr>
      <vt:lpstr>Dividing Storage Tiers</vt:lpstr>
      <vt:lpstr>Three Phases of SmartTier Implementation</vt:lpstr>
      <vt:lpstr>SmartTier Key Technologies</vt:lpstr>
      <vt:lpstr>Application Scenarios</vt:lpstr>
      <vt:lpstr>Configuration Process</vt:lpstr>
      <vt:lpstr>PowerPoint 演示文稿</vt:lpstr>
      <vt:lpstr>Overview</vt:lpstr>
      <vt:lpstr>I/O Priority Scheduling</vt:lpstr>
      <vt:lpstr>I/O Traffic Control</vt:lpstr>
      <vt:lpstr>Application Scenario</vt:lpstr>
      <vt:lpstr>Configuration Process</vt:lpstr>
      <vt:lpstr>PowerPoint 演示文稿</vt:lpstr>
      <vt:lpstr>Overview</vt:lpstr>
      <vt:lpstr>How Inline Deduplication Works</vt:lpstr>
      <vt:lpstr>How Post-processing Similarity Deduplication Works</vt:lpstr>
      <vt:lpstr>Application Scenarios of SmartDedupe</vt:lpstr>
      <vt:lpstr>Configuration Process</vt:lpstr>
      <vt:lpstr>PowerPoint 演示文稿</vt:lpstr>
      <vt:lpstr>Overview</vt:lpstr>
      <vt:lpstr>How SmartCompression Works</vt:lpstr>
      <vt:lpstr>Application Scenarios of SmartCompression</vt:lpstr>
      <vt:lpstr>Where SmartDedupe and SmartCompression Are Used Together</vt:lpstr>
      <vt:lpstr>Configuration Process</vt:lpstr>
      <vt:lpstr>PowerPoint 演示文稿</vt:lpstr>
      <vt:lpstr>Overview</vt:lpstr>
      <vt:lpstr>How SmartMigration Works</vt:lpstr>
      <vt:lpstr>SmartMigration Service Data Synchronization</vt:lpstr>
      <vt:lpstr>SmartMigration LUN Information Exchange</vt:lpstr>
      <vt:lpstr>SmartMigration Pair Splitting</vt:lpstr>
      <vt:lpstr>Configuration Process</vt:lpstr>
      <vt:lpstr>PowerPoint 演示文稿</vt:lpstr>
      <vt:lpstr>PowerPoint 演示文稿</vt:lpstr>
      <vt:lpstr>PowerPoint 演示文稿</vt:lpstr>
      <vt:lpstr>PowerPoint 演示文稿</vt:lpstr>
      <vt:lpstr>PowerPoint 演示文稿</vt:lpstr>
      <vt:lpstr>PowerPoint 演示文稿</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fanyan (A)</dc:creator>
  <cp:lastModifiedBy>zhuyuanyuanzjhw</cp:lastModifiedBy>
  <cp:revision>273</cp:revision>
  <dcterms:created xsi:type="dcterms:W3CDTF">2018-11-29T10:16:29Z</dcterms:created>
  <dcterms:modified xsi:type="dcterms:W3CDTF">2020-09-24T03:00:53Z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(3)LscaN/d5atAcwO92DKssfJHjymzUtm+HHsN/x0NfXr915XaMPm1IJAjHp79fxY4AY5iLFXkd
futVPyJT0TmQriOzPqAlt8p0QD0fEnLRUubGfgryWbHZsVmP5pJGyq9hI/Af1knhEZDrxPFf
tmAwxC2rs+6aQ+Q9MynXd1HRfQgEEfI/wqMzgk1WYVKFU5QWE1P3RRF0RF1osfsWYV0rq4M7
1wEPXSXfHV9copUNYQ</vt:lpwstr>
  </property>
  <property fmtid="{D5CDD505-2E9C-101B-9397-08002B2CF9AE}" pid="3" name="_2015_ms_pID_7253431">
    <vt:lpwstr>3ljhSs49lLy1ECmYgsxXiXd1jTfYP5UuQch9vMfMlVo2l9l4ilOEuT
t7fc4kbo+NA2wsSmLGGUlZgkaGDlU5K8w7jwmDxa0XVFKgH8ZQq3gzzP/spLGcukZ7NUeJjZ
JfXkw6+K4rGKzDnziPFJSKp1BFQ6ejK0m+iD30ooJMJAhKTrmkEC+N9ol2hsIS2P5mKq3o8V
j0i6DydKr6H+QAXr+cXxTUkeqV2dtbt4FwKD</vt:lpwstr>
  </property>
  <property fmtid="{D5CDD505-2E9C-101B-9397-08002B2CF9AE}" pid="4" name="_2015_ms_pID_7253432">
    <vt:lpwstr>ng==</vt:lpwstr>
  </property>
  <property fmtid="{D5CDD505-2E9C-101B-9397-08002B2CF9AE}" pid="5" name="ContentTypeId">
    <vt:lpwstr>0x010100CC226774B8D87F4D92D9D1F6859ED44E</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1600821580</vt:lpwstr>
  </property>
</Properties>
</file>