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0"/>
  </p:notesMasterIdLst>
  <p:handoutMasterIdLst>
    <p:handoutMasterId r:id="rId51"/>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2" r:id="rId47"/>
    <p:sldId id="303" r:id="rId48"/>
    <p:sldId id="299" r:id="rId49"/>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09DE8"/>
    <a:srgbClr val="FFD99C"/>
    <a:srgbClr val="C55A11"/>
    <a:srgbClr val="006ABD"/>
    <a:srgbClr val="BF0013"/>
    <a:srgbClr val="404040"/>
    <a:srgbClr val="151515"/>
    <a:srgbClr val="C7000B"/>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279" autoAdjust="0"/>
  </p:normalViewPr>
  <p:slideViewPr>
    <p:cSldViewPr snapToGrid="0" snapToObjects="1">
      <p:cViewPr varScale="1">
        <p:scale>
          <a:sx n="52" d="100"/>
          <a:sy n="52" d="100"/>
        </p:scale>
        <p:origin x="122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996" y="6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0789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In 1990, EMC launched </a:t>
            </a:r>
            <a:r>
              <a:rPr lang="en-US" dirty="0" err="1" smtClean="0"/>
              <a:t>Symmetrix</a:t>
            </a:r>
            <a:r>
              <a:rPr lang="en-US" dirty="0" smtClean="0"/>
              <a:t>, a full bus architecture. A parallel bus connected front-end interface modules, cache modules, and back-end disk interface modules for data and signal exchange in time-division multiplexing mode.</a:t>
            </a:r>
            <a:endParaRPr lang="en-US" altLang="zh-CN" dirty="0" smtClean="0"/>
          </a:p>
          <a:p>
            <a:r>
              <a:rPr lang="en-US" dirty="0" smtClean="0"/>
              <a:t>In 2000, HDS adopted the switching architecture for Lightning 9900 products. Front-end interface modules, cache modules, and back-end disk interface modules were connected on two redundant switched networks, increasing communication channels to dozens of times more than that of the bus architecture. The internal bus was no longer a performance bottleneck.</a:t>
            </a:r>
            <a:endParaRPr lang="en-US" altLang="zh-CN" dirty="0" smtClean="0"/>
          </a:p>
          <a:p>
            <a:r>
              <a:rPr lang="en-US" dirty="0" smtClean="0"/>
              <a:t>In 2003, EMC launched the DMX series based on full mesh architecture. All modules were connected in point-to-point mode, obtaining theoretically larger internal bandwidth but adding system complexity and limiting scalability challenges.</a:t>
            </a:r>
            <a:endParaRPr lang="en-US" altLang="zh-CN" dirty="0" smtClean="0"/>
          </a:p>
          <a:p>
            <a:r>
              <a:rPr lang="en-US" dirty="0" smtClean="0"/>
              <a:t>In 2009, to reduce hardware development costs, EMC launched the distributed switching architecture by connecting a separated switch module to the tightly coupled dual-controller of mid-range storage systems. This achieved a balance between costs and scalability.</a:t>
            </a:r>
            <a:endParaRPr lang="en-US" altLang="zh-CN" dirty="0" smtClean="0"/>
          </a:p>
          <a:p>
            <a:r>
              <a:rPr lang="en-US" dirty="0" smtClean="0"/>
              <a:t>In 2012, Huawei launched the Huawei OceanStor 18000 series, a mission-critical storage product also based on distributed switching architecture.</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2056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 storage system combines unreliable and low-performance disks to provide high-reliability and high-performance storage through effective management.</a:t>
            </a:r>
          </a:p>
          <a:p>
            <a:r>
              <a:rPr lang="en-US" dirty="0" smtClean="0"/>
              <a:t>Storage systems provide sharing, easy-to-manage, and convenient data protection functions. Storage system software has</a:t>
            </a:r>
            <a:r>
              <a:rPr lang="en-US" baseline="0" dirty="0" smtClean="0"/>
              <a:t> evolved</a:t>
            </a:r>
            <a:r>
              <a:rPr lang="en-US" dirty="0" smtClean="0"/>
              <a:t> from basic RAID and cache to data protection features such as snapshot and replication, to dynamic resource management with </a:t>
            </a:r>
            <a:r>
              <a:rPr lang="en-US" altLang="zh-CN" dirty="0" smtClean="0"/>
              <a:t>improved </a:t>
            </a:r>
            <a:r>
              <a:rPr lang="en-US" dirty="0" smtClean="0"/>
              <a:t>data management efficiency, and deduplication and tiered storage with </a:t>
            </a:r>
            <a:r>
              <a:rPr lang="en-US" altLang="zh-CN" dirty="0" smtClean="0"/>
              <a:t>improved </a:t>
            </a:r>
            <a:r>
              <a:rPr lang="en-US" dirty="0" smtClean="0"/>
              <a:t>storage efficiency.</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7959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A distributed storage system organizes local HDDs and SSDs of general-purpose servers into a large-scale storage resource pool, and then distributes data to multiple data storage servers.</a:t>
            </a:r>
            <a:endParaRPr lang="en-US" altLang="zh-CN" dirty="0" smtClean="0"/>
          </a:p>
          <a:p>
            <a:pPr lvl="0"/>
            <a:r>
              <a:rPr lang="en-US" dirty="0" smtClean="0"/>
              <a:t>Currently, distributed storage of Huawei learns from Google, building a distributed file system among multiple servers and then implementing storage services on the file system.</a:t>
            </a:r>
            <a:endParaRPr lang="en-US" altLang="zh-CN" dirty="0" smtClean="0"/>
          </a:p>
          <a:p>
            <a:pPr lvl="0"/>
            <a:r>
              <a:rPr lang="en-US" dirty="0" smtClean="0"/>
              <a:t>Most storage nodes are general-purpose servers. Huawei OceanStor 100D is compatible with multiple general-purpose x86 servers and Arm servers.</a:t>
            </a:r>
            <a:endParaRPr lang="en-US" altLang="zh-CN" dirty="0" smtClean="0"/>
          </a:p>
          <a:p>
            <a:r>
              <a:rPr lang="en-US" dirty="0" smtClean="0"/>
              <a:t>Protocol: storage protocol layer. The block, object, HDFS, and file services support local mounting access over iSCSI or VSC, S3/Swift access, HDFS access, and NFS access respectively.</a:t>
            </a:r>
            <a:endParaRPr lang="en-US" altLang="zh-CN" dirty="0" smtClean="0"/>
          </a:p>
          <a:p>
            <a:r>
              <a:rPr lang="en-US" dirty="0" smtClean="0"/>
              <a:t>VBS: block access layer of </a:t>
            </a:r>
            <a:r>
              <a:rPr lang="en-US" dirty="0" err="1" smtClean="0"/>
              <a:t>FusionStorage</a:t>
            </a:r>
            <a:r>
              <a:rPr lang="en-US" dirty="0" smtClean="0"/>
              <a:t> Block. User I/</a:t>
            </a:r>
            <a:r>
              <a:rPr lang="en-US" dirty="0" err="1" smtClean="0"/>
              <a:t>Os</a:t>
            </a:r>
            <a:r>
              <a:rPr lang="en-US" dirty="0" smtClean="0"/>
              <a:t> are delivered to VBS over iSCSI or SCSI.</a:t>
            </a:r>
            <a:endParaRPr lang="en-US" altLang="zh-CN" dirty="0" smtClean="0"/>
          </a:p>
          <a:p>
            <a:r>
              <a:rPr lang="en-US" dirty="0" smtClean="0"/>
              <a:t>EDS-B: provides block services with enterprise features, and receives and processes I/</a:t>
            </a:r>
            <a:r>
              <a:rPr lang="en-US" dirty="0" err="1" smtClean="0"/>
              <a:t>Os</a:t>
            </a:r>
            <a:r>
              <a:rPr lang="en-US" dirty="0" smtClean="0"/>
              <a:t> from VBS.</a:t>
            </a:r>
            <a:endParaRPr lang="en-US" altLang="zh-CN" dirty="0" smtClean="0"/>
          </a:p>
          <a:p>
            <a:r>
              <a:rPr lang="en-US" dirty="0" smtClean="0"/>
              <a:t>EDS-F: provides the HDFS service.</a:t>
            </a:r>
            <a:endParaRPr lang="en-US" altLang="zh-CN" dirty="0" smtClean="0"/>
          </a:p>
          <a:p>
            <a:pPr lvl="0"/>
            <a:r>
              <a:rPr lang="en-US" dirty="0" smtClean="0"/>
              <a:t>Metadata Controller (MDC): The metadata control device controls distributed cluster node status, data distribution rules, and data rebuilding rules.</a:t>
            </a:r>
            <a:endParaRPr lang="en-US" altLang="zh-CN" dirty="0" smtClean="0"/>
          </a:p>
          <a:p>
            <a:pPr lvl="0"/>
            <a:r>
              <a:rPr lang="en-US" dirty="0" smtClean="0"/>
              <a:t>Object Storage Device (OSD): a storage device for storing user data in distributed clusters of the object storage device</a:t>
            </a:r>
            <a:endParaRPr lang="en-US" altLang="zh-CN" dirty="0" smtClean="0"/>
          </a:p>
          <a:p>
            <a:pPr lvl="0"/>
            <a:r>
              <a:rPr lang="en-US" dirty="0" smtClean="0"/>
              <a:t>Cluster Manager (CM): manages cluster information.</a:t>
            </a:r>
            <a:endParaRPr lang="en-US"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8781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770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Scale-up</a:t>
            </a:r>
            <a:endParaRPr lang="en-US" altLang="zh-CN" dirty="0" smtClean="0"/>
          </a:p>
          <a:p>
            <a:pPr lvl="1"/>
            <a:r>
              <a:rPr lang="en-US" dirty="0" smtClean="0"/>
              <a:t>This traditional vertical expansion architecture continuously adds storage disks into the existing storage systems to meet demands.</a:t>
            </a:r>
            <a:endParaRPr lang="en-US" altLang="zh-CN" dirty="0" smtClean="0"/>
          </a:p>
          <a:p>
            <a:pPr lvl="1"/>
            <a:r>
              <a:rPr lang="en-US" dirty="0" smtClean="0"/>
              <a:t>Advantage: simple operation at the initial stage</a:t>
            </a:r>
            <a:endParaRPr lang="en-US" altLang="zh-CN" dirty="0" smtClean="0"/>
          </a:p>
          <a:p>
            <a:pPr lvl="1"/>
            <a:r>
              <a:rPr lang="en-US" dirty="0" smtClean="0"/>
              <a:t>Disadvantage: As the storage system scale increases, resource increase reaches a bottleneck.</a:t>
            </a:r>
            <a:endParaRPr lang="en-US" altLang="zh-CN" dirty="0" smtClean="0"/>
          </a:p>
          <a:p>
            <a:r>
              <a:rPr lang="en-US" dirty="0" smtClean="0"/>
              <a:t>Scale-out</a:t>
            </a:r>
            <a:endParaRPr lang="en-US" altLang="zh-CN" dirty="0" smtClean="0"/>
          </a:p>
          <a:p>
            <a:pPr lvl="1"/>
            <a:r>
              <a:rPr lang="en-US" dirty="0" smtClean="0"/>
              <a:t>This horizontal expansion architecture adds controllers to </a:t>
            </a:r>
            <a:r>
              <a:rPr lang="en-US" altLang="zh-CN" dirty="0" smtClean="0"/>
              <a:t>meet </a:t>
            </a:r>
            <a:r>
              <a:rPr lang="en-US" dirty="0" smtClean="0"/>
              <a:t>demands.</a:t>
            </a:r>
            <a:endParaRPr lang="en-US" altLang="zh-CN" dirty="0" smtClean="0"/>
          </a:p>
          <a:p>
            <a:pPr lvl="1"/>
            <a:r>
              <a:rPr lang="en-US" dirty="0" smtClean="0"/>
              <a:t>Advantage: As the scale increases, the unit price decreases and efficiency is improved.</a:t>
            </a:r>
            <a:endParaRPr lang="en-US" altLang="zh-CN" dirty="0" smtClean="0"/>
          </a:p>
          <a:p>
            <a:pPr lvl="1"/>
            <a:r>
              <a:rPr lang="en-US" dirty="0" smtClean="0"/>
              <a:t>Disadvantage: The complexity of software and management increases.</a:t>
            </a:r>
          </a:p>
          <a:p>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3322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en-US" dirty="0" smtClean="0"/>
              <a:t>Huawei SAS disk enclosure is used as an example.</a:t>
            </a:r>
          </a:p>
          <a:p>
            <a:pPr lvl="0"/>
            <a:r>
              <a:rPr lang="en-US" dirty="0" smtClean="0"/>
              <a:t>Port consistency: In a loop, the EXP port of an upper-level disk enclosure is connected to the PRI port of a lower-level disk enclosure.</a:t>
            </a:r>
          </a:p>
          <a:p>
            <a:pPr lvl="0"/>
            <a:r>
              <a:rPr lang="en-US" dirty="0" smtClean="0"/>
              <a:t>Dual-plane networking: Expansion module A connects to controller A, while expansion module B connects to controller B.</a:t>
            </a:r>
          </a:p>
          <a:p>
            <a:pPr lvl="0"/>
            <a:r>
              <a:rPr lang="en-US" dirty="0" smtClean="0"/>
              <a:t>Symmetric networking: On controllers A and B, symmetric ports and slots are connected to the same disk enclosure. </a:t>
            </a:r>
          </a:p>
          <a:p>
            <a:pPr lvl="0"/>
            <a:r>
              <a:rPr lang="en-US" dirty="0" smtClean="0"/>
              <a:t>Forward and backward connection networking: Expansion module A uses forward connection, while expansion module B uses backward connection. </a:t>
            </a:r>
          </a:p>
          <a:p>
            <a:pPr lvl="0"/>
            <a:r>
              <a:rPr lang="en-US" dirty="0" smtClean="0"/>
              <a:t>Cascading depth: The number of cascaded disk enclosures in a loop cannot exceed the upper limit.</a:t>
            </a:r>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2851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en-US" dirty="0" smtClean="0"/>
              <a:t>Huawei smart disk enclosure is used as an example.</a:t>
            </a:r>
            <a:endParaRPr lang="en-US" altLang="zh-CN" dirty="0" smtClean="0"/>
          </a:p>
          <a:p>
            <a:r>
              <a:rPr lang="en-US" dirty="0" smtClean="0"/>
              <a:t>Port consistency: In a loop, the EXP (P1) port of an upper-level disk enclosure is connected to the PRI (P0) port of a lower-level disk enclosure.</a:t>
            </a:r>
          </a:p>
          <a:p>
            <a:r>
              <a:rPr lang="en-US" dirty="0" smtClean="0"/>
              <a:t>Dual-plane networking: Expansion module A connects to controller A, while </a:t>
            </a:r>
            <a:r>
              <a:rPr lang="en-US" smtClean="0"/>
              <a:t>expansion module </a:t>
            </a:r>
            <a:r>
              <a:rPr lang="en-US" dirty="0" smtClean="0"/>
              <a:t>B connects to controller B.</a:t>
            </a:r>
          </a:p>
          <a:p>
            <a:r>
              <a:rPr lang="en-US" dirty="0" smtClean="0"/>
              <a:t>Symmetric networking: On controllers A and B, symmetric ports and slots are connected to the same disk enclosure.</a:t>
            </a:r>
          </a:p>
          <a:p>
            <a:r>
              <a:rPr lang="en-US" dirty="0" smtClean="0"/>
              <a:t>Forward connection networking: Both expansion modules A and B use forward connection.</a:t>
            </a:r>
          </a:p>
          <a:p>
            <a:r>
              <a:rPr lang="en-US" dirty="0" smtClean="0"/>
              <a:t>Cascading depth: The number of cascaded disk enclosures in a loop cannot exceed the upper limit. </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462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IP scale-out is used for </a:t>
            </a:r>
            <a:r>
              <a:rPr lang="en-US" altLang="zh-CN" dirty="0" smtClean="0"/>
              <a:t>Huawei </a:t>
            </a:r>
            <a:r>
              <a:rPr lang="en-US" dirty="0" smtClean="0"/>
              <a:t>OceanStor V3 and V5 entry-level and mid-range series, </a:t>
            </a:r>
            <a:r>
              <a:rPr lang="en-US" altLang="zh-CN" dirty="0" smtClean="0"/>
              <a:t>Huawei</a:t>
            </a:r>
            <a:r>
              <a:rPr lang="en-US" dirty="0" smtClean="0"/>
              <a:t> OceanStor V5 </a:t>
            </a:r>
            <a:r>
              <a:rPr lang="en-US" dirty="0" err="1" smtClean="0"/>
              <a:t>Kunpeng</a:t>
            </a:r>
            <a:r>
              <a:rPr lang="en-US" dirty="0" smtClean="0"/>
              <a:t> series, and </a:t>
            </a:r>
            <a:r>
              <a:rPr lang="en-US" altLang="zh-CN" dirty="0" smtClean="0"/>
              <a:t>Huawei OceanStor </a:t>
            </a:r>
            <a:r>
              <a:rPr lang="en-US" dirty="0" smtClean="0"/>
              <a:t>Dorado V6 series. IP scale-out integrates TCP/IP, Remote Direct Memory Access (RDMA), and Internet Wide Area RDMA Protocol (</a:t>
            </a:r>
            <a:r>
              <a:rPr lang="en-US" dirty="0" err="1" smtClean="0"/>
              <a:t>iWARP</a:t>
            </a:r>
            <a:r>
              <a:rPr lang="en-US" dirty="0" smtClean="0"/>
              <a:t>) to implement service switching between controllers, which complies with the all-IP trend of the data center network.</a:t>
            </a:r>
            <a:endParaRPr lang="en-US" altLang="zh-CN" dirty="0" smtClean="0"/>
          </a:p>
          <a:p>
            <a:pPr lvl="0"/>
            <a:r>
              <a:rPr lang="en-US" dirty="0" smtClean="0"/>
              <a:t>PCIe scale-out is used for Huawei</a:t>
            </a:r>
            <a:r>
              <a:rPr lang="en-US" baseline="0" dirty="0" smtClean="0"/>
              <a:t> </a:t>
            </a:r>
            <a:r>
              <a:rPr lang="en-US" dirty="0" smtClean="0"/>
              <a:t>OceanStor 18000 V3 and V5 series, and Huawei OceanStor</a:t>
            </a:r>
            <a:r>
              <a:rPr lang="en-US" baseline="0" dirty="0" smtClean="0"/>
              <a:t> </a:t>
            </a:r>
            <a:r>
              <a:rPr lang="en-US" dirty="0" smtClean="0"/>
              <a:t>Dorado V3 series. PCIe scale-out integrates PCIe channels and the RDMA technology to implement service switching between controllers.</a:t>
            </a:r>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9484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err="1" smtClean="0"/>
              <a:t>PCIe</a:t>
            </a:r>
            <a:r>
              <a:rPr lang="en-US" dirty="0" smtClean="0"/>
              <a:t> scale-out: features high bandwidth and low latency.</a:t>
            </a:r>
          </a:p>
          <a:p>
            <a:pPr lvl="0"/>
            <a:r>
              <a:rPr lang="en-US" dirty="0" smtClean="0"/>
              <a:t>IP scale-out: employs standard data center technologies (such as ETH, TCP/IP, and </a:t>
            </a:r>
            <a:r>
              <a:rPr lang="en-US" dirty="0" err="1" smtClean="0"/>
              <a:t>iWARP</a:t>
            </a:r>
            <a:r>
              <a:rPr lang="en-US" dirty="0" smtClean="0"/>
              <a:t>) and infrastructure, and boosts the development of Huawei's proprietary chips for entry-level and mid-range products.</a:t>
            </a:r>
          </a:p>
          <a:p>
            <a:pPr lvl="0"/>
            <a:endParaRPr lang="en-US"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0061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4800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37806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The LUN to which a host writes data is owned by the engine to which the host delivers write I/</a:t>
            </a:r>
            <a:r>
              <a:rPr lang="en-US" dirty="0" err="1" smtClean="0"/>
              <a:t>Os</a:t>
            </a:r>
            <a:r>
              <a:rPr lang="en-US" dirty="0" smtClean="0"/>
              <a:t>. The process is as follows:</a:t>
            </a:r>
          </a:p>
          <a:p>
            <a:pPr lvl="1"/>
            <a:r>
              <a:rPr lang="en-US" dirty="0" smtClean="0"/>
              <a:t>A host delivers write I/</a:t>
            </a:r>
            <a:r>
              <a:rPr lang="en-US" dirty="0" err="1" smtClean="0"/>
              <a:t>Os</a:t>
            </a:r>
            <a:r>
              <a:rPr lang="en-US" dirty="0" smtClean="0"/>
              <a:t> to engine 0.</a:t>
            </a:r>
          </a:p>
          <a:p>
            <a:pPr lvl="1"/>
            <a:r>
              <a:rPr lang="en-US" dirty="0" smtClean="0"/>
              <a:t>Engine 0 writes the data into the local cache, implements mirror protection, and returns a message indicating that data is written successfully.</a:t>
            </a:r>
          </a:p>
          <a:p>
            <a:pPr lvl="1"/>
            <a:r>
              <a:rPr lang="en-US" dirty="0" smtClean="0"/>
              <a:t>Engine 0 flushes dirty data onto a disk. If the target disk is on the local computer, engine 0 directly delivers the write I/</a:t>
            </a:r>
            <a:r>
              <a:rPr lang="en-US" dirty="0" err="1" smtClean="0"/>
              <a:t>Os</a:t>
            </a:r>
            <a:r>
              <a:rPr lang="en-US" dirty="0" smtClean="0"/>
              <a:t>.</a:t>
            </a:r>
          </a:p>
          <a:p>
            <a:pPr lvl="1"/>
            <a:r>
              <a:rPr lang="en-US" dirty="0" smtClean="0"/>
              <a:t>If the target disk is on a remote device, engine 0 transfers the I/</a:t>
            </a:r>
            <a:r>
              <a:rPr lang="en-US" dirty="0" err="1" smtClean="0"/>
              <a:t>Os</a:t>
            </a:r>
            <a:r>
              <a:rPr lang="en-US" dirty="0" smtClean="0"/>
              <a:t> to the engine (engine 1 for example) where the disk resides.</a:t>
            </a:r>
          </a:p>
          <a:p>
            <a:pPr lvl="1"/>
            <a:r>
              <a:rPr lang="en-US" dirty="0" smtClean="0"/>
              <a:t>Engine 1 writes dirty data onto disks.</a:t>
            </a:r>
            <a:endParaRPr lang="en-US" altLang="zh-CN" noProof="0" dirty="0" smtClean="0"/>
          </a:p>
          <a:p>
            <a:pPr lvl="0"/>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3504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The LUN to which a host writes data is not owned by the engine to which the host delivers write I/</a:t>
            </a:r>
            <a:r>
              <a:rPr lang="en-US" dirty="0" err="1" smtClean="0"/>
              <a:t>Os</a:t>
            </a:r>
            <a:r>
              <a:rPr lang="en-US" dirty="0" smtClean="0"/>
              <a:t>. The process is as follows:</a:t>
            </a:r>
          </a:p>
          <a:p>
            <a:pPr lvl="1"/>
            <a:r>
              <a:rPr lang="en-US" dirty="0" smtClean="0"/>
              <a:t>A host delivers write I/</a:t>
            </a:r>
            <a:r>
              <a:rPr lang="en-US" dirty="0" err="1" smtClean="0"/>
              <a:t>Os</a:t>
            </a:r>
            <a:r>
              <a:rPr lang="en-US" dirty="0" smtClean="0"/>
              <a:t> to engine 2.</a:t>
            </a:r>
          </a:p>
          <a:p>
            <a:pPr lvl="1"/>
            <a:r>
              <a:rPr lang="en-US" dirty="0" smtClean="0"/>
              <a:t>After detecting that the LUN is owned by engine 0, engine 2 transfers the write I/</a:t>
            </a:r>
            <a:r>
              <a:rPr lang="en-US" dirty="0" err="1" smtClean="0"/>
              <a:t>Os</a:t>
            </a:r>
            <a:r>
              <a:rPr lang="en-US" dirty="0" smtClean="0"/>
              <a:t> to engine 0.</a:t>
            </a:r>
          </a:p>
          <a:p>
            <a:pPr lvl="1"/>
            <a:r>
              <a:rPr lang="en-US" dirty="0" smtClean="0"/>
              <a:t>Engine 0 writes the data into the local cache, implements mirror protection, and returns a message to engine 2, indicating that data is written successfully. </a:t>
            </a:r>
          </a:p>
          <a:p>
            <a:pPr lvl="1"/>
            <a:r>
              <a:rPr lang="en-US" dirty="0" smtClean="0"/>
              <a:t>Engine 2 returns the write success message to the host. </a:t>
            </a:r>
          </a:p>
          <a:p>
            <a:pPr lvl="1"/>
            <a:r>
              <a:rPr lang="en-US" dirty="0" smtClean="0"/>
              <a:t>Engine 0 flushes dirty data onto a disk. If the target disk is on the local computer, engine 0 directly delivers the write I/</a:t>
            </a:r>
            <a:r>
              <a:rPr lang="en-US" dirty="0" err="1" smtClean="0"/>
              <a:t>Os</a:t>
            </a:r>
            <a:r>
              <a:rPr lang="en-US" dirty="0" smtClean="0"/>
              <a:t>.</a:t>
            </a:r>
          </a:p>
          <a:p>
            <a:pPr lvl="1"/>
            <a:r>
              <a:rPr lang="en-US" dirty="0" smtClean="0"/>
              <a:t>If the target disk is on a remote device, engine 0 transfers the I/</a:t>
            </a:r>
            <a:r>
              <a:rPr lang="en-US" dirty="0" err="1" smtClean="0"/>
              <a:t>Os</a:t>
            </a:r>
            <a:r>
              <a:rPr lang="en-US" dirty="0" smtClean="0"/>
              <a:t> to the engine (engine 1 for example) where the disk resides. </a:t>
            </a:r>
          </a:p>
          <a:p>
            <a:pPr lvl="1"/>
            <a:r>
              <a:rPr lang="en-US" dirty="0" smtClean="0"/>
              <a:t>Engine 1 writes dirty data onto disks.</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53997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The LUN from which a host reads data is owned by the engine to which the host delivers write I/</a:t>
            </a:r>
            <a:r>
              <a:rPr lang="en-US" dirty="0" err="1" smtClean="0"/>
              <a:t>Os</a:t>
            </a:r>
            <a:r>
              <a:rPr lang="en-US" dirty="0" smtClean="0"/>
              <a:t>. The process is as follows:</a:t>
            </a:r>
          </a:p>
          <a:p>
            <a:pPr lvl="1"/>
            <a:r>
              <a:rPr lang="en-US" dirty="0" smtClean="0"/>
              <a:t>A host delivers write I/</a:t>
            </a:r>
            <a:r>
              <a:rPr lang="en-US" dirty="0" err="1" smtClean="0"/>
              <a:t>Os</a:t>
            </a:r>
            <a:r>
              <a:rPr lang="en-US" dirty="0" smtClean="0"/>
              <a:t> to engine 0.</a:t>
            </a:r>
          </a:p>
          <a:p>
            <a:pPr lvl="1"/>
            <a:r>
              <a:rPr lang="en-US" dirty="0" smtClean="0"/>
              <a:t>If the read I/</a:t>
            </a:r>
            <a:r>
              <a:rPr lang="en-US" dirty="0" err="1" smtClean="0"/>
              <a:t>Os</a:t>
            </a:r>
            <a:r>
              <a:rPr lang="en-US" dirty="0" smtClean="0"/>
              <a:t> are hit in the cache of engine 0, engine 0 returns the data to the host. </a:t>
            </a:r>
          </a:p>
          <a:p>
            <a:pPr lvl="1"/>
            <a:r>
              <a:rPr lang="en-US" dirty="0" smtClean="0"/>
              <a:t>If the read I/</a:t>
            </a:r>
            <a:r>
              <a:rPr lang="en-US" dirty="0" err="1" smtClean="0"/>
              <a:t>Os</a:t>
            </a:r>
            <a:r>
              <a:rPr lang="en-US" dirty="0" smtClean="0"/>
              <a:t> are not hit in the cache of engine 0, engine 0 reads data from the disk. If the target disk is on the local computer, engine 0 reads data from the disk. </a:t>
            </a:r>
          </a:p>
          <a:p>
            <a:pPr lvl="1"/>
            <a:r>
              <a:rPr lang="en-US" dirty="0" smtClean="0"/>
              <a:t>After the read I/</a:t>
            </a:r>
            <a:r>
              <a:rPr lang="en-US" dirty="0" err="1" smtClean="0"/>
              <a:t>Os</a:t>
            </a:r>
            <a:r>
              <a:rPr lang="en-US" dirty="0" smtClean="0"/>
              <a:t> are hit locally, engine 0 returns the data to the host.</a:t>
            </a:r>
          </a:p>
          <a:p>
            <a:pPr lvl="1"/>
            <a:r>
              <a:rPr lang="en-US" dirty="0" smtClean="0"/>
              <a:t>If the target disk is on a remote device, engine 0 transfers the I/</a:t>
            </a:r>
            <a:r>
              <a:rPr lang="en-US" dirty="0" err="1" smtClean="0"/>
              <a:t>Os</a:t>
            </a:r>
            <a:r>
              <a:rPr lang="en-US" dirty="0" smtClean="0"/>
              <a:t> to the engine (engine 1 for example) where the disk resides. </a:t>
            </a:r>
          </a:p>
          <a:p>
            <a:pPr lvl="1"/>
            <a:r>
              <a:rPr lang="en-US" dirty="0" smtClean="0"/>
              <a:t>Engine 1 reads data from the disk. </a:t>
            </a:r>
          </a:p>
          <a:p>
            <a:pPr lvl="1"/>
            <a:r>
              <a:rPr lang="en-US" dirty="0" smtClean="0"/>
              <a:t>Engine 1 accomplishes the data read. </a:t>
            </a:r>
          </a:p>
          <a:p>
            <a:pPr lvl="1"/>
            <a:r>
              <a:rPr lang="en-US" dirty="0" smtClean="0"/>
              <a:t>Engine 1 returns the data to engine 0 and then engine 0 returns the data to the host.</a:t>
            </a:r>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36564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The LUN from which a host reads data is not owned by the engine to which the host delivers write I/</a:t>
            </a:r>
            <a:r>
              <a:rPr lang="en-US" dirty="0" err="1" smtClean="0"/>
              <a:t>Os</a:t>
            </a:r>
            <a:r>
              <a:rPr lang="en-US" dirty="0" smtClean="0"/>
              <a:t>. The process is as follows:</a:t>
            </a:r>
          </a:p>
          <a:p>
            <a:pPr lvl="1"/>
            <a:r>
              <a:rPr lang="en-US" dirty="0" smtClean="0"/>
              <a:t>The LUN is not owned by the engine that delivers read I/</a:t>
            </a:r>
            <a:r>
              <a:rPr lang="en-US" dirty="0" err="1" smtClean="0"/>
              <a:t>Os</a:t>
            </a:r>
            <a:r>
              <a:rPr lang="en-US" dirty="0" smtClean="0"/>
              <a:t>, and the host delivers the read I/</a:t>
            </a:r>
            <a:r>
              <a:rPr lang="en-US" dirty="0" err="1" smtClean="0"/>
              <a:t>Os</a:t>
            </a:r>
            <a:r>
              <a:rPr lang="en-US" dirty="0" smtClean="0"/>
              <a:t> to engine 2.</a:t>
            </a:r>
          </a:p>
          <a:p>
            <a:pPr lvl="1"/>
            <a:r>
              <a:rPr lang="en-US" dirty="0" smtClean="0"/>
              <a:t>After detecting that the LUN is owned by engine 0, engine 2 transfers the read I/</a:t>
            </a:r>
            <a:r>
              <a:rPr lang="en-US" dirty="0" err="1" smtClean="0"/>
              <a:t>Os</a:t>
            </a:r>
            <a:r>
              <a:rPr lang="en-US" dirty="0" smtClean="0"/>
              <a:t> to engine 0.</a:t>
            </a:r>
          </a:p>
          <a:p>
            <a:pPr lvl="1"/>
            <a:r>
              <a:rPr lang="en-US" dirty="0" smtClean="0"/>
              <a:t>If the read I/</a:t>
            </a:r>
            <a:r>
              <a:rPr lang="en-US" dirty="0" err="1" smtClean="0"/>
              <a:t>Os</a:t>
            </a:r>
            <a:r>
              <a:rPr lang="en-US" dirty="0" smtClean="0"/>
              <a:t> are hit in the cache of engine 0, engine 0 returns the data to engine 2. </a:t>
            </a:r>
          </a:p>
          <a:p>
            <a:pPr lvl="1"/>
            <a:r>
              <a:rPr lang="en-US" dirty="0" smtClean="0"/>
              <a:t>Engine 2 returns the data to the host. </a:t>
            </a:r>
          </a:p>
          <a:p>
            <a:pPr lvl="1"/>
            <a:r>
              <a:rPr lang="en-US" dirty="0" smtClean="0"/>
              <a:t>If the read I/</a:t>
            </a:r>
            <a:r>
              <a:rPr lang="en-US" dirty="0" err="1" smtClean="0"/>
              <a:t>Os</a:t>
            </a:r>
            <a:r>
              <a:rPr lang="en-US" dirty="0" smtClean="0"/>
              <a:t> are not hit in the cache of engine 0, engine 0 reads data from the disk. If the target disk is on the local computer, engine 0 reads data from the disk.</a:t>
            </a:r>
          </a:p>
          <a:p>
            <a:pPr lvl="1"/>
            <a:r>
              <a:rPr lang="en-US" dirty="0" smtClean="0"/>
              <a:t>After the read I/</a:t>
            </a:r>
            <a:r>
              <a:rPr lang="en-US" dirty="0" err="1" smtClean="0"/>
              <a:t>Os</a:t>
            </a:r>
            <a:r>
              <a:rPr lang="en-US" dirty="0" smtClean="0"/>
              <a:t> are hit locally, engine 0 returns the data to engine 2 and then engine 2 returns the data to the host.</a:t>
            </a:r>
          </a:p>
          <a:p>
            <a:pPr lvl="1"/>
            <a:r>
              <a:rPr lang="en-US" dirty="0" smtClean="0"/>
              <a:t>If the target disk is on a remote device, engine 0 transfers the I/</a:t>
            </a:r>
            <a:r>
              <a:rPr lang="en-US" dirty="0" err="1" smtClean="0"/>
              <a:t>Os</a:t>
            </a:r>
            <a:r>
              <a:rPr lang="en-US" dirty="0" smtClean="0"/>
              <a:t> to engine 1 where the disk resides. </a:t>
            </a:r>
          </a:p>
          <a:p>
            <a:pPr lvl="1"/>
            <a:r>
              <a:rPr lang="en-US" dirty="0" smtClean="0"/>
              <a:t>Engine 1 reads data from the disk.</a:t>
            </a:r>
          </a:p>
          <a:p>
            <a:pPr lvl="1"/>
            <a:r>
              <a:rPr lang="en-US" dirty="0" smtClean="0"/>
              <a:t>Engine 1 completes the data read. </a:t>
            </a:r>
          </a:p>
          <a:p>
            <a:pPr lvl="1"/>
            <a:r>
              <a:rPr lang="en-US" dirty="0" smtClean="0"/>
              <a:t>Engine 1 returns the data to engine 0, engine 0 returns the data to engine 2, and then engine 2 returns the data to the host.</a:t>
            </a:r>
          </a:p>
          <a:p>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68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5787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dirty="0" smtClean="0"/>
              <a:t>Huawei entry-level and mid-range storage products use dual-controller architecture by default. </a:t>
            </a:r>
            <a:endParaRPr lang="en-US" altLang="zh-CN"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36947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dirty="0" smtClean="0"/>
              <a:t>Huawei mission-critical storage products use architecture with multiple controllers.</a:t>
            </a:r>
            <a:endParaRPr lang="en-US" altLang="zh-CN" dirty="0" smtClean="0"/>
          </a:p>
          <a:p>
            <a:endParaRPr lang="en-US" altLang="zh-CN"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06366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Front-end full interconnection</a:t>
            </a:r>
            <a:endParaRPr lang="en-US" altLang="zh-CN" dirty="0" smtClean="0"/>
          </a:p>
          <a:p>
            <a:pPr lvl="1"/>
            <a:r>
              <a:rPr lang="en-US" dirty="0" smtClean="0"/>
              <a:t>Dorado 8000 and 18000 V6 support FIMs, which can be simultaneously accessed by four controllers in a controller enclosure.</a:t>
            </a:r>
            <a:endParaRPr lang="en-US" altLang="zh-CN" dirty="0" smtClean="0"/>
          </a:p>
          <a:p>
            <a:pPr lvl="1"/>
            <a:r>
              <a:rPr lang="en-US" dirty="0" smtClean="0"/>
              <a:t>Upon reception of host I/</a:t>
            </a:r>
            <a:r>
              <a:rPr lang="en-US" dirty="0" err="1" smtClean="0"/>
              <a:t>Os</a:t>
            </a:r>
            <a:r>
              <a:rPr lang="en-US" dirty="0" smtClean="0"/>
              <a:t>, the FIM directly distributes the I/</a:t>
            </a:r>
            <a:r>
              <a:rPr lang="en-US" dirty="0" err="1" smtClean="0"/>
              <a:t>Os</a:t>
            </a:r>
            <a:r>
              <a:rPr lang="en-US" dirty="0" smtClean="0"/>
              <a:t> to appropriate controllers.</a:t>
            </a:r>
            <a:endParaRPr lang="en-US" altLang="zh-CN" dirty="0" smtClean="0"/>
          </a:p>
          <a:p>
            <a:r>
              <a:rPr lang="en-US" dirty="0" smtClean="0"/>
              <a:t>Full interconnection among controllers</a:t>
            </a:r>
            <a:endParaRPr lang="en-US" altLang="zh-CN" dirty="0" smtClean="0"/>
          </a:p>
          <a:p>
            <a:pPr lvl="1"/>
            <a:r>
              <a:rPr lang="en-US" dirty="0" smtClean="0"/>
              <a:t>Controllers in a controller enclosure are connected by 100 </a:t>
            </a:r>
            <a:r>
              <a:rPr lang="en-US" dirty="0" err="1" smtClean="0"/>
              <a:t>Gbit</a:t>
            </a:r>
            <a:r>
              <a:rPr lang="en-US" dirty="0" smtClean="0"/>
              <a:t>/s (40 </a:t>
            </a:r>
            <a:r>
              <a:rPr lang="en-US" dirty="0" err="1" smtClean="0"/>
              <a:t>Gbit</a:t>
            </a:r>
            <a:r>
              <a:rPr lang="en-US" dirty="0" smtClean="0"/>
              <a:t>/s for Dorado 3000 V6) RDMA links on the backplane.</a:t>
            </a:r>
            <a:endParaRPr lang="en-US" altLang="zh-CN" dirty="0" smtClean="0"/>
          </a:p>
          <a:p>
            <a:pPr lvl="1"/>
            <a:r>
              <a:rPr lang="en-US" dirty="0" smtClean="0"/>
              <a:t>For scale-out to multiple controller enclosures, any two controllers can be directly connected to avoid data forwarding.</a:t>
            </a:r>
            <a:endParaRPr lang="en-US" altLang="zh-CN" dirty="0" smtClean="0"/>
          </a:p>
          <a:p>
            <a:r>
              <a:rPr lang="en-US" dirty="0" smtClean="0"/>
              <a:t>Back-end full interconnection</a:t>
            </a:r>
            <a:endParaRPr lang="en-US" altLang="zh-CN" dirty="0" smtClean="0"/>
          </a:p>
          <a:p>
            <a:pPr lvl="1"/>
            <a:r>
              <a:rPr lang="en-US" dirty="0" smtClean="0"/>
              <a:t>Dorado 8000 and 18000 V6 support BIMs, which allow a smart disk enclosure to be connected to two controller enclosures and accessed by eight controllers simultaneously. This technique, together with continuous mirroring, allows the system to tolerate failure of 7 out of 8 controllers.</a:t>
            </a:r>
            <a:endParaRPr lang="en-US" altLang="zh-CN" dirty="0" smtClean="0"/>
          </a:p>
          <a:p>
            <a:pPr lvl="1"/>
            <a:r>
              <a:rPr lang="en-US" dirty="0" smtClean="0"/>
              <a:t>Dorado 3000, 5000, and 6000 V6 do not support BIMs. Disk enclosures connected to Dorado 3000, 5000, and 6000 V6 can be accessed by only one controller enclosure. Continuous mirroring is not supported.</a:t>
            </a:r>
            <a:endParaRPr lang="en-US" altLang="zh-CN" dirty="0" smtClean="0"/>
          </a:p>
          <a:p>
            <a:pPr lvl="1"/>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1774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storage system supports three types of disk enclosures: SAS, smart SAS, and smart NVMe. Currently, they cannot be used together on one storage system.</a:t>
            </a:r>
            <a:endParaRPr lang="en-US" altLang="zh-CN" dirty="0" smtClean="0"/>
          </a:p>
          <a:p>
            <a:r>
              <a:rPr lang="en-US" dirty="0" smtClean="0"/>
              <a:t>Smart SAS and smart NVMe disk enclosures use the same networking mode. In this mode, a controller enclosure uses the shared 2-port 100 </a:t>
            </a:r>
            <a:r>
              <a:rPr lang="en-US" dirty="0" err="1" smtClean="0"/>
              <a:t>Gbit</a:t>
            </a:r>
            <a:r>
              <a:rPr lang="en-US" dirty="0" smtClean="0"/>
              <a:t>/s RDMA interface module to connect to a disk enclosure. Each interface module connects to the four controllers in the controller enclosure through </a:t>
            </a:r>
            <a:r>
              <a:rPr lang="en-US" dirty="0" err="1" smtClean="0"/>
              <a:t>PCIe</a:t>
            </a:r>
            <a:r>
              <a:rPr lang="en-US" dirty="0" smtClean="0"/>
              <a:t> 3.0 x16. In this way, each disk enclosure can be simultaneously accessed by all four controllers, achieving full interconnection between the disk enclosure and the four controllers. A smart disk enclosure has two groups of uplink ports and can connect to two controller enclosures at the same time. This allows the two controller enclosures (eight controllers) to simultaneously access a disk enclosure, implementing full interconnection between the disk enclosure and eight controllers. When full interconnection between disk enclosures and eight controllers is implemented, the system can use </a:t>
            </a:r>
            <a:r>
              <a:rPr lang="en-US" altLang="zh-CN" dirty="0" smtClean="0"/>
              <a:t>continuous mirroring to</a:t>
            </a:r>
            <a:r>
              <a:rPr lang="en-US" dirty="0" smtClean="0"/>
              <a:t> tolerate failure of 7 out of 8 controllers without service interruption.</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18808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Symmetric architecture</a:t>
            </a:r>
          </a:p>
          <a:p>
            <a:pPr lvl="1"/>
            <a:r>
              <a:rPr lang="en-US" dirty="0" smtClean="0"/>
              <a:t>All products support host access in active-active mode. Requests can be evenly distributed to each front-end link.</a:t>
            </a:r>
            <a:endParaRPr lang="en-US" altLang="zh-CN" dirty="0" smtClean="0"/>
          </a:p>
          <a:p>
            <a:pPr lvl="1"/>
            <a:r>
              <a:rPr lang="en-US" dirty="0" smtClean="0"/>
              <a:t>They eliminate LUN ownership of controllers, making LUNs easier to use and balancing loads. They accomplish this by dividing a LUN into multiple slices that are then evenly distributed to all controllers using the DHT algorithm</a:t>
            </a:r>
            <a:endParaRPr lang="en-US" altLang="zh-CN" dirty="0" smtClean="0"/>
          </a:p>
          <a:p>
            <a:pPr lvl="1"/>
            <a:r>
              <a:rPr lang="en-US" dirty="0" smtClean="0"/>
              <a:t>Mission-critical products reduce latency with intelligent FIMs that divide LUNs into slices for hosts I/</a:t>
            </a:r>
            <a:r>
              <a:rPr lang="en-US" dirty="0" err="1" smtClean="0"/>
              <a:t>Os</a:t>
            </a:r>
            <a:r>
              <a:rPr lang="en-US" dirty="0" smtClean="0"/>
              <a:t> and send the requests to their target controller.</a:t>
            </a:r>
            <a:endParaRPr lang="en-US" altLang="zh-CN" dirty="0" smtClean="0"/>
          </a:p>
          <a:p>
            <a:pPr lvl="0"/>
            <a:r>
              <a:rPr lang="en-US" dirty="0" smtClean="0"/>
              <a:t>Shared port</a:t>
            </a:r>
            <a:endParaRPr lang="en-US" altLang="zh-CN" dirty="0" smtClean="0"/>
          </a:p>
          <a:p>
            <a:pPr lvl="1"/>
            <a:r>
              <a:rPr lang="en-US" dirty="0" smtClean="0"/>
              <a:t>A single port is shared by four controllers in a controller enclosure.</a:t>
            </a:r>
            <a:endParaRPr lang="en-US" altLang="zh-CN" dirty="0" smtClean="0"/>
          </a:p>
          <a:p>
            <a:pPr lvl="1"/>
            <a:r>
              <a:rPr lang="en-US" dirty="0" smtClean="0"/>
              <a:t>Loads are balanced without host multipathing.</a:t>
            </a:r>
            <a:endParaRPr lang="en-US" altLang="zh-CN" dirty="0" smtClean="0"/>
          </a:p>
          <a:p>
            <a:r>
              <a:rPr lang="en-US" dirty="0" smtClean="0"/>
              <a:t>Global cache</a:t>
            </a:r>
            <a:endParaRPr lang="en-US" altLang="zh-CN" dirty="0" smtClean="0"/>
          </a:p>
          <a:p>
            <a:pPr lvl="1"/>
            <a:r>
              <a:rPr lang="en-US" dirty="0" smtClean="0"/>
              <a:t>The system directly writes received I/</a:t>
            </a:r>
            <a:r>
              <a:rPr lang="en-US" dirty="0" err="1" smtClean="0"/>
              <a:t>Os</a:t>
            </a:r>
            <a:r>
              <a:rPr lang="en-US" dirty="0" smtClean="0"/>
              <a:t> (in one or two slices) to the cache of the corresponding controller and sends an acknowledgement to the host.</a:t>
            </a:r>
            <a:endParaRPr lang="en-US" altLang="zh-CN" dirty="0" smtClean="0"/>
          </a:p>
          <a:p>
            <a:pPr lvl="1"/>
            <a:r>
              <a:rPr lang="en-US" dirty="0" smtClean="0"/>
              <a:t>The intelligent read cache of all controllers participates in </a:t>
            </a:r>
            <a:r>
              <a:rPr lang="en-US" dirty="0" err="1" smtClean="0"/>
              <a:t>prefetch</a:t>
            </a:r>
            <a:r>
              <a:rPr lang="en-US" dirty="0" smtClean="0"/>
              <a:t> and cache hit of all LUN data and metadata.</a:t>
            </a:r>
            <a:endParaRPr lang="en-US" altLang="zh-CN" dirty="0" smtClean="0"/>
          </a:p>
          <a:p>
            <a:r>
              <a:rPr lang="en-US" dirty="0" smtClean="0"/>
              <a:t>Global pool</a:t>
            </a:r>
            <a:endParaRPr lang="en-US" altLang="zh-CN" dirty="0" smtClean="0"/>
          </a:p>
          <a:p>
            <a:pPr lvl="1"/>
            <a:r>
              <a:rPr lang="en-US" dirty="0" smtClean="0"/>
              <a:t>Storage pools are evenly distributed on all controllers, and RAID 2.0+ is adopted to manage all SSDs in the storage pool in a fine-grained manner.</a:t>
            </a:r>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9720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3320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FIMs of mission-critical storage adopt Huawei-developed Hi1822 chip to connect to all controllers in a controller enclosure via four internal links and each front-end port provides a communication link for the host. If any controller restarts during an upgrade, services are seamlessly switched to the other controller without impacting hosts and interrupting links.</a:t>
            </a:r>
            <a:endParaRPr lang="en-US" altLang="zh-CN" dirty="0" smtClean="0"/>
          </a:p>
          <a:p>
            <a:r>
              <a:rPr lang="en-US" dirty="0" smtClean="0"/>
              <a:t>Switchover in seconds</a:t>
            </a:r>
            <a:endParaRPr lang="en-US" altLang="zh-CN" dirty="0" smtClean="0"/>
          </a:p>
          <a:p>
            <a:pPr lvl="1"/>
            <a:r>
              <a:rPr lang="en-US" dirty="0" smtClean="0"/>
              <a:t>The host is unaware of controller faults. Switchover is completed within 1</a:t>
            </a:r>
            <a:r>
              <a:rPr lang="en-US" baseline="0" dirty="0" smtClean="0"/>
              <a:t> second</a:t>
            </a:r>
            <a:r>
              <a:rPr lang="en-US" dirty="0" smtClean="0"/>
              <a:t>.</a:t>
            </a:r>
            <a:endParaRPr lang="en-US" altLang="zh-CN" dirty="0" smtClean="0"/>
          </a:p>
          <a:p>
            <a:r>
              <a:rPr lang="en-US" dirty="0" smtClean="0"/>
              <a:t>FIM</a:t>
            </a:r>
            <a:endParaRPr lang="en-US" altLang="zh-CN" dirty="0" smtClean="0"/>
          </a:p>
          <a:p>
            <a:pPr lvl="1"/>
            <a:r>
              <a:rPr lang="en-US" dirty="0" smtClean="0"/>
              <a:t>Failure of a controller will not disconnect the front-end link, and the host is unaware of the controller failure.</a:t>
            </a:r>
            <a:endParaRPr lang="en-US" altLang="zh-CN" dirty="0" smtClean="0"/>
          </a:p>
          <a:p>
            <a:pPr lvl="1"/>
            <a:r>
              <a:rPr lang="en-US" dirty="0" smtClean="0"/>
              <a:t>The </a:t>
            </a:r>
            <a:r>
              <a:rPr lang="en-US" dirty="0" err="1" smtClean="0"/>
              <a:t>PCIe</a:t>
            </a:r>
            <a:r>
              <a:rPr lang="en-US" dirty="0" smtClean="0"/>
              <a:t> link between the FIM and the controller is disconnected, and the FIM detects the controller failure.</a:t>
            </a:r>
            <a:endParaRPr lang="en-US" altLang="zh-CN" dirty="0" smtClean="0"/>
          </a:p>
          <a:p>
            <a:pPr lvl="1"/>
            <a:r>
              <a:rPr lang="en-US" dirty="0" smtClean="0"/>
              <a:t>Service switchover is performed between the controllers, and the FIM redistributes host requests to other controllers.</a:t>
            </a:r>
            <a:endParaRPr lang="en-US" altLang="zh-CN" dirty="0" smtClean="0"/>
          </a:p>
          <a:p>
            <a:pPr lvl="1"/>
            <a:r>
              <a:rPr lang="en-US" dirty="0" smtClean="0"/>
              <a:t>The switchover time is about 1 second, which is much shorter than switchover performed by multipathing software (10-30s).</a:t>
            </a:r>
            <a:endParaRPr lang="en-US" altLang="zh-CN" dirty="0" smtClean="0"/>
          </a:p>
          <a:p>
            <a:r>
              <a:rPr lang="en-US" dirty="0" smtClean="0"/>
              <a:t>Dorado 8000 and 18000 V6 support FIMs.</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0269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global cache consists of two parts:</a:t>
            </a:r>
            <a:endParaRPr lang="en-US" altLang="zh-CN" dirty="0" smtClean="0"/>
          </a:p>
          <a:p>
            <a:pPr lvl="1"/>
            <a:r>
              <a:rPr lang="en-US" dirty="0" smtClean="0"/>
              <a:t>Global memory: memory of all controllers (four controllers in the figure). This is managed in a unified memory address, and provides linear address space for the upper layer based on a redundancy configuration policy.</a:t>
            </a:r>
          </a:p>
          <a:p>
            <a:pPr lvl="1"/>
            <a:r>
              <a:rPr lang="en-US" dirty="0" smtClean="0"/>
              <a:t>WAL: new write cache of the log type</a:t>
            </a:r>
          </a:p>
          <a:p>
            <a:pPr lvl="0"/>
            <a:r>
              <a:rPr lang="en-US" dirty="0" smtClean="0"/>
              <a:t>In global cache mode, host data is directly written into linear space logs, and the logs directly copy the host data to the memory of multiple controllers using RDMA based on a preset copy policy.</a:t>
            </a:r>
          </a:p>
          <a:p>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8178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RAID 2.0+.</a:t>
            </a:r>
          </a:p>
          <a:p>
            <a:r>
              <a:rPr lang="en-US" dirty="0" smtClean="0"/>
              <a:t>Full-strip write of new data.</a:t>
            </a:r>
            <a:endParaRPr lang="en-US" altLang="zh-CN" dirty="0" smtClean="0"/>
          </a:p>
          <a:p>
            <a:r>
              <a:rPr lang="en-US" dirty="0" smtClean="0"/>
              <a:t>Shared RAID groups between multiple strips.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91368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Back-end sharing includes:</a:t>
            </a:r>
            <a:endParaRPr lang="en-US" altLang="zh-CN" dirty="0" smtClean="0"/>
          </a:p>
          <a:p>
            <a:pPr lvl="1"/>
            <a:r>
              <a:rPr lang="en-US" dirty="0" smtClean="0"/>
              <a:t>Sharing of back-end interface modules within a</a:t>
            </a:r>
            <a:r>
              <a:rPr lang="en-US" altLang="zh-CN" dirty="0" smtClean="0"/>
              <a:t>n</a:t>
            </a:r>
            <a:r>
              <a:rPr lang="en-US" dirty="0" smtClean="0"/>
              <a:t> enclosure.</a:t>
            </a:r>
          </a:p>
          <a:p>
            <a:pPr lvl="1"/>
            <a:r>
              <a:rPr lang="en-US" dirty="0" smtClean="0"/>
              <a:t>Cross-controller enclosure sharing of back-end disk enclosures</a:t>
            </a:r>
            <a:r>
              <a:rPr lang="en-US" dirty="0"/>
              <a:t>.</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75340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Even distribution of </a:t>
            </a:r>
            <a:r>
              <a:rPr lang="en-US" dirty="0" err="1" smtClean="0"/>
              <a:t>unhomed</a:t>
            </a:r>
            <a:r>
              <a:rPr lang="en-US" dirty="0" smtClean="0"/>
              <a:t> LUNs</a:t>
            </a:r>
          </a:p>
          <a:p>
            <a:pPr lvl="1"/>
            <a:r>
              <a:rPr lang="en-US" dirty="0" smtClean="0"/>
              <a:t>Data on LUNs is divided into 64 MB slices. The slices are distributed to different virtual nodes based on the hash result (LUN ID + LBA).</a:t>
            </a:r>
            <a:endParaRPr lang="en-US" altLang="zh-CN" dirty="0" smtClean="0"/>
          </a:p>
          <a:p>
            <a:r>
              <a:rPr lang="en-US" dirty="0" smtClean="0"/>
              <a:t>Front-end load balancing</a:t>
            </a:r>
          </a:p>
          <a:p>
            <a:pPr lvl="1"/>
            <a:r>
              <a:rPr lang="en-US" dirty="0" smtClean="0"/>
              <a:t>UltraPath selects </a:t>
            </a:r>
            <a:r>
              <a:rPr lang="en-US" altLang="zh-CN" dirty="0" smtClean="0"/>
              <a:t>appropriate </a:t>
            </a:r>
            <a:r>
              <a:rPr lang="en-US" dirty="0" smtClean="0"/>
              <a:t>physical links to send each slice to the corresponding virtual node.</a:t>
            </a:r>
          </a:p>
          <a:p>
            <a:pPr lvl="1"/>
            <a:r>
              <a:rPr lang="en-US" dirty="0" smtClean="0"/>
              <a:t>The front-end interconnect I/O modules forward the slices to the corresponding virtual nodes.</a:t>
            </a:r>
          </a:p>
          <a:p>
            <a:pPr lvl="1"/>
            <a:r>
              <a:rPr lang="en-US" dirty="0" smtClean="0"/>
              <a:t>Front-end: If there is no UltraPath or FIM, the controllers forward I/</a:t>
            </a:r>
            <a:r>
              <a:rPr lang="en-US" dirty="0" err="1" smtClean="0"/>
              <a:t>Os</a:t>
            </a:r>
            <a:r>
              <a:rPr lang="en-US" dirty="0" smtClean="0"/>
              <a:t> to the corresponding virtual nodes.</a:t>
            </a:r>
            <a:endParaRPr lang="en-US" altLang="zh-CN" dirty="0" smtClean="0"/>
          </a:p>
          <a:p>
            <a:r>
              <a:rPr lang="en-US" dirty="0" smtClean="0"/>
              <a:t>Global write cache load balancing</a:t>
            </a:r>
          </a:p>
          <a:p>
            <a:pPr lvl="1"/>
            <a:r>
              <a:rPr lang="en-US" dirty="0" smtClean="0"/>
              <a:t>The data volume is balanced.</a:t>
            </a:r>
          </a:p>
          <a:p>
            <a:pPr lvl="1"/>
            <a:r>
              <a:rPr lang="en-US" dirty="0" smtClean="0"/>
              <a:t>Data hotspots are balanced.</a:t>
            </a:r>
            <a:endParaRPr lang="en-US" altLang="zh-CN" dirty="0" smtClean="0"/>
          </a:p>
          <a:p>
            <a:r>
              <a:rPr lang="en-US" dirty="0" smtClean="0"/>
              <a:t>Global storage pool load balancing</a:t>
            </a:r>
          </a:p>
          <a:p>
            <a:pPr lvl="1"/>
            <a:r>
              <a:rPr lang="en-US" dirty="0" smtClean="0"/>
              <a:t>Usage of disks is balanced.</a:t>
            </a:r>
          </a:p>
          <a:p>
            <a:pPr lvl="1"/>
            <a:r>
              <a:rPr lang="en-US" dirty="0" smtClean="0"/>
              <a:t>The wear degree and lifecycle of disks are balanced.</a:t>
            </a:r>
          </a:p>
          <a:p>
            <a:pPr lvl="1"/>
            <a:r>
              <a:rPr lang="en-US" dirty="0" smtClean="0"/>
              <a:t>Data is evenly distributed.</a:t>
            </a:r>
          </a:p>
          <a:p>
            <a:pPr lvl="1"/>
            <a:r>
              <a:rPr lang="en-US" dirty="0" smtClean="0"/>
              <a:t>Hotspot data is balanced.</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39955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Three cache copies</a:t>
            </a:r>
            <a:endParaRPr lang="en-US" altLang="zh-CN" dirty="0" smtClean="0"/>
          </a:p>
          <a:p>
            <a:pPr lvl="1"/>
            <a:r>
              <a:rPr lang="en-US" dirty="0" smtClean="0"/>
              <a:t>The system supports two or three copies of the write cache.</a:t>
            </a:r>
            <a:endParaRPr lang="en-US" altLang="zh-CN" dirty="0" smtClean="0"/>
          </a:p>
          <a:p>
            <a:pPr lvl="1"/>
            <a:r>
              <a:rPr lang="en-US" dirty="0" smtClean="0"/>
              <a:t>Three-copy requires an extra license.</a:t>
            </a:r>
            <a:endParaRPr lang="en-US" altLang="zh-CN" dirty="0" smtClean="0"/>
          </a:p>
          <a:p>
            <a:pPr lvl="1"/>
            <a:r>
              <a:rPr lang="en-US" dirty="0" smtClean="0"/>
              <a:t>Only </a:t>
            </a:r>
            <a:r>
              <a:rPr lang="en-US" altLang="zh-CN" dirty="0" smtClean="0"/>
              <a:t>mission-</a:t>
            </a:r>
            <a:r>
              <a:rPr lang="en-US" dirty="0" smtClean="0"/>
              <a:t>critical storage systems support three copies.</a:t>
            </a:r>
            <a:endParaRPr lang="en-US" altLang="zh-CN" dirty="0" smtClean="0"/>
          </a:p>
          <a:p>
            <a:r>
              <a:rPr lang="en-US" dirty="0" smtClean="0"/>
              <a:t>Three copies tolerate simultaneous failure of two controllers.</a:t>
            </a:r>
            <a:endParaRPr lang="en-US" altLang="zh-CN" dirty="0" smtClean="0"/>
          </a:p>
          <a:p>
            <a:pPr lvl="1"/>
            <a:r>
              <a:rPr lang="en-US" dirty="0" smtClean="0"/>
              <a:t>Failure of two controllers does not cause data loss or service interruption.</a:t>
            </a:r>
            <a:endParaRPr lang="en-US" altLang="zh-CN" dirty="0" smtClean="0"/>
          </a:p>
          <a:p>
            <a:r>
              <a:rPr lang="en-US" dirty="0" smtClean="0"/>
              <a:t>Three copies tolerate failure of one controller enclosure.</a:t>
            </a:r>
            <a:endParaRPr lang="en-US" altLang="zh-CN" dirty="0" smtClean="0"/>
          </a:p>
          <a:p>
            <a:pPr lvl="1"/>
            <a:r>
              <a:rPr lang="en-US" dirty="0" smtClean="0"/>
              <a:t>With three copies, data is mirrored in a controller enclosure and across controller enclosures.</a:t>
            </a:r>
            <a:endParaRPr lang="en-US" altLang="zh-CN" dirty="0" smtClean="0"/>
          </a:p>
          <a:p>
            <a:pPr lvl="1"/>
            <a:r>
              <a:rPr lang="en-US" dirty="0" smtClean="0"/>
              <a:t>Failure of a controller enclosure does not cause data loss or service interruption.</a:t>
            </a:r>
            <a:endParaRPr lang="en-US" altLang="zh-CN" dirty="0" smtClean="0"/>
          </a:p>
          <a:p>
            <a:pPr lvl="1"/>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05735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Continuous mirroring</a:t>
            </a:r>
            <a:endParaRPr lang="en-US" altLang="zh-CN" smtClean="0"/>
          </a:p>
          <a:p>
            <a:pPr lvl="1"/>
            <a:r>
              <a:rPr lang="en-US" smtClean="0"/>
              <a:t>Dorado V6's mission-critical storage systems support continuous mirroring. In the event of a controller failure, the system automatically selects new controllers for mirroring.</a:t>
            </a:r>
            <a:endParaRPr lang="en-US" altLang="zh-CN" smtClean="0"/>
          </a:p>
          <a:p>
            <a:pPr lvl="1"/>
            <a:r>
              <a:rPr lang="en-US" smtClean="0"/>
              <a:t>Continuous mirroring includes all devices in back-end full interconnection.</a:t>
            </a:r>
            <a:endParaRPr lang="en-US" altLang="zh-CN" smtClean="0"/>
          </a:p>
          <a:p>
            <a:r>
              <a:rPr lang="en-US" smtClean="0"/>
              <a:t>Back-end full interconnection</a:t>
            </a:r>
            <a:endParaRPr lang="en-US" altLang="zh-CN" smtClean="0"/>
          </a:p>
          <a:p>
            <a:pPr lvl="1"/>
            <a:r>
              <a:rPr lang="en-US" smtClean="0"/>
              <a:t>Controllers are directly connected to disk enclosures.</a:t>
            </a:r>
            <a:endParaRPr lang="en-US" altLang="zh-CN" smtClean="0"/>
          </a:p>
          <a:p>
            <a:pPr lvl="1"/>
            <a:r>
              <a:rPr lang="en-US" smtClean="0"/>
              <a:t>Dorado V6's mission-critical storage systems support back-end full interconnection.</a:t>
            </a:r>
            <a:endParaRPr lang="en-US" altLang="zh-CN" smtClean="0"/>
          </a:p>
          <a:p>
            <a:pPr lvl="1"/>
            <a:r>
              <a:rPr lang="en-US" smtClean="0"/>
              <a:t>BIMs + two groups of uplink ports on the disk enclosures achieve full interconnection of the disk enclosures to eight controllers.</a:t>
            </a:r>
            <a:endParaRPr lang="en-US" altLang="zh-CN" smtClean="0"/>
          </a:p>
          <a:p>
            <a:r>
              <a:rPr lang="en-US" smtClean="0"/>
              <a:t>Continuous mirroring and back-end full interconnection allow the system to tolerate failure of seven out of eight controllers.</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09031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When FIMs are used, failure of a controller will not disconnect front-end ports from hosts, and the hosts are unaware of the controller failure, ensuring high availability. When a controller fails, the FIM port chip detects that the PCIe link between the FIM and the controller is disconnected. Then service switchover is performed between the controllers, and the FIM redistributes host I/</a:t>
            </a:r>
            <a:r>
              <a:rPr lang="en-US" dirty="0" err="1" smtClean="0"/>
              <a:t>Os</a:t>
            </a:r>
            <a:r>
              <a:rPr lang="en-US" dirty="0" smtClean="0"/>
              <a:t> to other controllers. This process is completed within seconds and does not affect host services. In comparison, when non-shared interface modules are used, a link switchover must be performed by the host's multipathing software in the event of a controller failure, which takes a longer time (10 to 30 seconds) and reduces reliability.</a:t>
            </a:r>
          </a:p>
          <a:p>
            <a:r>
              <a:rPr lang="en-US" altLang="zh-CN" dirty="0" smtClean="0"/>
              <a:t>As shown in this</a:t>
            </a:r>
            <a:r>
              <a:rPr lang="en-US" dirty="0" smtClean="0"/>
              <a:t> figure, if controller 1 is faulty, services on controller 1 are switched over to other controllers within 1</a:t>
            </a:r>
            <a:r>
              <a:rPr lang="en-US" baseline="0" dirty="0" smtClean="0"/>
              <a:t> second</a:t>
            </a:r>
            <a:r>
              <a:rPr lang="en-US" dirty="0" smtClean="0"/>
              <a:t>. At the same time, the FIM detects that the link to controller 1 is disconnected and redistributes host I/</a:t>
            </a:r>
            <a:r>
              <a:rPr lang="en-US" dirty="0" err="1" smtClean="0"/>
              <a:t>Os</a:t>
            </a:r>
            <a:r>
              <a:rPr lang="en-US" dirty="0" smtClean="0"/>
              <a:t> to other functioning controllers by using the intelligent algorithm. The whole process takes less than a second and the host is unaware of the fault because the Fibre Channel link between the FIM and the host is not disconnected.</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77840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en-US" dirty="0" smtClean="0"/>
              <a:t>Answers</a:t>
            </a:r>
            <a:endParaRPr lang="en-US" dirty="0"/>
          </a:p>
          <a:p>
            <a:r>
              <a:rPr lang="en-US" dirty="0" smtClean="0"/>
              <a:t>1. T</a:t>
            </a:r>
            <a:endParaRPr lang="en-US" dirty="0"/>
          </a:p>
          <a:p>
            <a:r>
              <a:rPr lang="en-US" dirty="0" smtClean="0"/>
              <a:t>2. Scale-up is the traditional vertical expansion architecture. In other words, disks and disk enclosures are continuously added to existing storage systems to meet user requirements on increasing capacity. The advantage of this is that operation is simple at the initial stage. However, as the storage system scale increases, resource increase reaches a bottleneck, leading to high investment and maintenance cost. Scale-out is a horizontal expansion architecture. It adds more controllers to handle ever-increasing data volumes in the unit of nodes. Advantage: As the scale increases, the unit price decreases and efficiency is improved. Disadvantage: The complexity of software and management increases.</a:t>
            </a:r>
          </a:p>
          <a:p>
            <a:endParaRPr lang="en-US" altLang="zh-CN" dirty="0" smtClean="0"/>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03768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2018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92850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94252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35928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456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storage system evolved from a single controller to mutual backup of dual controllers that processed their own tasks before processing data concurrently. Later, parallel symmetric processing was implemented for multiple controllers. Distributed storage has become widely used thanks to the development of cloud computing and big data.</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Currently, single-controller storage is rare. Most entry-level and mid-range storage systems use dual-controller architecture, while most mission-critical storage systems use multi-controller architecture.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9856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Just a Bound Of Disks (JBOD) refer to a collection of disks, usually called a disk chassis.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External disk array with RAID controllers: Using a disk chassis, a disk array virtualizes internal disks into logical disks through RAID controllers, and then connects to an SCS interface on a host through an external SCSI interface.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Independent external device: Disks and controllers are independent external devices of a server. These devices have allowed storage technology to become a huge independent subject that continues to grow.</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If a storage system has only one controller module, it is a single point of failure (SPOF).</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1631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Active-Standby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This is also called high availability (HA). That is, only one is working at a time, while the other waits, synchronizes data, and monitors services. If the active controller fails, the standby controller takes over its services. In addition, the active controller is powered off or restarted before the takeover to prevent brain split. The bus use of the active controller is released and then back-end and front-end buses are taken over.</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Active-Active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Two controllers are working at the same time. Each connects to all back-end buses, but each bus is managed by only one controller. Each controller manages half of all back-end buses. If one controller is faulty, the other takes over all buses. This is more efficient than Active-Standby.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Currently, dual-controller architecture is mainly used in mainstream entry-level and mid-range storage systems.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0641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Mid-range storage systems always use an independent dual-controller architecture. Controllers are usually of modular hardware.</a:t>
            </a:r>
            <a:endParaRPr lang="en-US" altLang="zh-CN" smtClean="0"/>
          </a:p>
          <a:p>
            <a:r>
              <a:rPr lang="en-US" smtClean="0"/>
              <a:t>The evolution of mid-range storage mainly focuses on the rate of host interfaces and disk interfaces, and the number of ports.</a:t>
            </a:r>
            <a:endParaRPr lang="en-US" altLang="zh-CN" smtClean="0"/>
          </a:p>
          <a:p>
            <a:r>
              <a:rPr lang="en-US" smtClean="0"/>
              <a:t>The common form factor is the convergence of SAN and NAS storage services.</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6234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Most mission-critical storage systems use multi-controller architecture.</a:t>
            </a:r>
            <a:endParaRPr lang="en-US" altLang="zh-CN" dirty="0" smtClean="0"/>
          </a:p>
          <a:p>
            <a:r>
              <a:rPr lang="en-US" dirty="0" smtClean="0"/>
              <a:t>The main architecture models are as follows:</a:t>
            </a:r>
            <a:endParaRPr lang="en-US" altLang="zh-CN" dirty="0" smtClean="0"/>
          </a:p>
          <a:p>
            <a:pPr lvl="1"/>
            <a:r>
              <a:rPr lang="en-US" dirty="0" smtClean="0"/>
              <a:t>Bus architecture</a:t>
            </a:r>
            <a:endParaRPr lang="en-US" altLang="zh-CN" dirty="0" smtClean="0"/>
          </a:p>
          <a:p>
            <a:pPr lvl="1"/>
            <a:r>
              <a:rPr lang="en-US" dirty="0" smtClean="0"/>
              <a:t>Hi-Star architecture</a:t>
            </a:r>
            <a:endParaRPr lang="en-US" altLang="zh-CN" dirty="0" smtClean="0"/>
          </a:p>
          <a:p>
            <a:pPr lvl="1"/>
            <a:r>
              <a:rPr lang="en-US" dirty="0" smtClean="0"/>
              <a:t>Direct-connection architecture</a:t>
            </a:r>
            <a:endParaRPr lang="en-US" altLang="zh-CN" dirty="0" smtClean="0"/>
          </a:p>
          <a:p>
            <a:pPr lvl="1"/>
            <a:r>
              <a:rPr lang="en-US" dirty="0" smtClean="0"/>
              <a:t>Virtual matrix architecture</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5977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384820877"/>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387010073"/>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en-US" dirty="0" smtClean="0"/>
              <a:t>Storage System Architecture Evolution</a:t>
            </a:r>
            <a:endParaRPr lang="en-US" altLang="zh-CN"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241686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Mission-Critical Storage Architecture Evolution</a:t>
            </a:r>
            <a:endParaRPr lang="en-US" altLang="zh-CN" dirty="0">
              <a:latin typeface="Huawei Sans" panose="020C0503030203020204" pitchFamily="34" charset="0"/>
            </a:endParaRPr>
          </a:p>
        </p:txBody>
      </p:sp>
      <p:grpSp>
        <p:nvGrpSpPr>
          <p:cNvPr id="23" name="组合 22"/>
          <p:cNvGrpSpPr/>
          <p:nvPr/>
        </p:nvGrpSpPr>
        <p:grpSpPr>
          <a:xfrm>
            <a:off x="789316" y="1182834"/>
            <a:ext cx="10670848" cy="4724067"/>
            <a:chOff x="930443" y="1432926"/>
            <a:chExt cx="10670848" cy="4724067"/>
          </a:xfrm>
          <a:effectLst/>
        </p:grpSpPr>
        <p:grpSp>
          <p:nvGrpSpPr>
            <p:cNvPr id="22" name="组合 21"/>
            <p:cNvGrpSpPr/>
            <p:nvPr/>
          </p:nvGrpSpPr>
          <p:grpSpPr>
            <a:xfrm>
              <a:off x="1350820" y="1432926"/>
              <a:ext cx="9424972" cy="4724067"/>
              <a:chOff x="1350820" y="1432926"/>
              <a:chExt cx="9424972" cy="4724067"/>
            </a:xfrm>
            <a:effectLst>
              <a:outerShdw blurRad="50800" dist="38100" dir="5400000" algn="t" rotWithShape="0">
                <a:prstClr val="black">
                  <a:alpha val="40000"/>
                </a:prstClr>
              </a:outerShdw>
            </a:effectLst>
          </p:grpSpPr>
          <p:sp>
            <p:nvSpPr>
              <p:cNvPr id="5" name="AutoShape 5"/>
              <p:cNvSpPr>
                <a:spLocks noChangeArrowheads="1"/>
              </p:cNvSpPr>
              <p:nvPr/>
            </p:nvSpPr>
            <p:spPr bwMode="auto">
              <a:xfrm>
                <a:off x="6224584"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3" name="AutoShape 5"/>
              <p:cNvSpPr>
                <a:spLocks noChangeArrowheads="1"/>
              </p:cNvSpPr>
              <p:nvPr/>
            </p:nvSpPr>
            <p:spPr bwMode="auto">
              <a:xfrm>
                <a:off x="8671005"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6" name="AutoShape 5"/>
              <p:cNvSpPr>
                <a:spLocks noChangeArrowheads="1"/>
              </p:cNvSpPr>
              <p:nvPr/>
            </p:nvSpPr>
            <p:spPr bwMode="auto">
              <a:xfrm>
                <a:off x="3801984" y="1461833"/>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9" name="AutoShape 5"/>
              <p:cNvSpPr>
                <a:spLocks noChangeArrowheads="1"/>
              </p:cNvSpPr>
              <p:nvPr/>
            </p:nvSpPr>
            <p:spPr bwMode="auto">
              <a:xfrm>
                <a:off x="1350820" y="1432926"/>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grpSp>
        <p:sp>
          <p:nvSpPr>
            <p:cNvPr id="21" name="右箭头 20"/>
            <p:cNvSpPr/>
            <p:nvPr/>
          </p:nvSpPr>
          <p:spPr>
            <a:xfrm>
              <a:off x="930443" y="1883248"/>
              <a:ext cx="10670848" cy="1565805"/>
            </a:xfrm>
            <a:prstGeom prst="rightArrow">
              <a:avLst>
                <a:gd name="adj1" fmla="val 50000"/>
                <a:gd name="adj2" fmla="val 38456"/>
              </a:avLst>
            </a:prstGeom>
            <a:solidFill>
              <a:schemeClr val="bg1">
                <a:alpha val="81000"/>
              </a:schemeClr>
            </a:solidFill>
            <a:ln w="25400">
              <a:solidFill>
                <a:srgbClr val="24B5E9"/>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grpSp>
      <p:sp>
        <p:nvSpPr>
          <p:cNvPr id="25" name="文本框 24"/>
          <p:cNvSpPr txBox="1"/>
          <p:nvPr/>
        </p:nvSpPr>
        <p:spPr>
          <a:xfrm>
            <a:off x="1453050" y="1293897"/>
            <a:ext cx="1521798"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Bus architecture</a:t>
            </a:r>
            <a:endParaRPr lang="en-US" altLang="zh-CN" dirty="0">
              <a:latin typeface="Huawei Sans" panose="020C0503030203020204" pitchFamily="34" charset="0"/>
            </a:endParaRPr>
          </a:p>
        </p:txBody>
      </p:sp>
      <p:sp>
        <p:nvSpPr>
          <p:cNvPr id="26" name="文本框 25"/>
          <p:cNvSpPr txBox="1"/>
          <p:nvPr/>
        </p:nvSpPr>
        <p:spPr>
          <a:xfrm>
            <a:off x="1251435" y="2885555"/>
            <a:ext cx="2031325" cy="1938992"/>
          </a:xfrm>
          <a:prstGeom prst="rect">
            <a:avLst/>
          </a:prstGeom>
          <a:noFill/>
          <a:effectLst/>
        </p:spPr>
        <p:txBody>
          <a:bodyPr wrap="square" rtlCol="0">
            <a:noAutofit/>
          </a:bodyPr>
          <a:lstStyle/>
          <a:p>
            <a:pPr fontAlgn="ctr"/>
            <a:r>
              <a:rPr lang="en-US" sz="1400" dirty="0" smtClean="0">
                <a:latin typeface="Huawei Sans" panose="020C0503030203020204" pitchFamily="34" charset="0"/>
              </a:rPr>
              <a:t>Scale-up multi-controller architecture based on bus interconnection and upgrade using more powerful CPUs, interface modules, memory, and protocols</a:t>
            </a:r>
            <a:endParaRPr lang="en-US" altLang="zh-CN" sz="1400" dirty="0">
              <a:latin typeface="Huawei Sans" panose="020C0503030203020204" pitchFamily="34" charset="0"/>
            </a:endParaRPr>
          </a:p>
        </p:txBody>
      </p:sp>
      <p:sp>
        <p:nvSpPr>
          <p:cNvPr id="63" name="文本框 62"/>
          <p:cNvSpPr txBox="1"/>
          <p:nvPr/>
        </p:nvSpPr>
        <p:spPr>
          <a:xfrm>
            <a:off x="3915515" y="1335750"/>
            <a:ext cx="1583748"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Hi-Star architecture</a:t>
            </a:r>
            <a:endParaRPr lang="en-US" altLang="zh-CN" dirty="0">
              <a:latin typeface="Huawei Sans" panose="020C0503030203020204" pitchFamily="34" charset="0"/>
            </a:endParaRPr>
          </a:p>
        </p:txBody>
      </p:sp>
      <p:sp>
        <p:nvSpPr>
          <p:cNvPr id="64" name="文本框 63"/>
          <p:cNvSpPr txBox="1"/>
          <p:nvPr/>
        </p:nvSpPr>
        <p:spPr>
          <a:xfrm>
            <a:off x="3713900" y="2877535"/>
            <a:ext cx="2031325" cy="1938992"/>
          </a:xfrm>
          <a:prstGeom prst="rect">
            <a:avLst/>
          </a:prstGeom>
          <a:noFill/>
          <a:effectLst/>
        </p:spPr>
        <p:txBody>
          <a:bodyPr wrap="square" rtlCol="0">
            <a:noAutofit/>
          </a:bodyPr>
          <a:lstStyle/>
          <a:p>
            <a:pPr fontAlgn="ctr"/>
            <a:r>
              <a:rPr lang="en-US" sz="1400" dirty="0" smtClean="0">
                <a:latin typeface="Huawei Sans" panose="020C0503030203020204" pitchFamily="34" charset="0"/>
              </a:rPr>
              <a:t>Switch-based connection of front-end interfaces, back-end disk interfaces, and cache modules, and back-end </a:t>
            </a:r>
            <a:r>
              <a:rPr lang="en-US" sz="1400" dirty="0" err="1" smtClean="0">
                <a:latin typeface="Huawei Sans" panose="020C0503030203020204" pitchFamily="34" charset="0"/>
              </a:rPr>
              <a:t>Fibre</a:t>
            </a:r>
            <a:r>
              <a:rPr lang="en-US" sz="1400" dirty="0" smtClean="0">
                <a:latin typeface="Huawei Sans" panose="020C0503030203020204" pitchFamily="34" charset="0"/>
              </a:rPr>
              <a:t> Channel connection</a:t>
            </a:r>
            <a:endParaRPr lang="en-US" altLang="zh-CN" sz="1400" dirty="0">
              <a:latin typeface="Huawei Sans" panose="020C0503030203020204" pitchFamily="34" charset="0"/>
            </a:endParaRPr>
          </a:p>
        </p:txBody>
      </p:sp>
      <p:sp>
        <p:nvSpPr>
          <p:cNvPr id="66" name="文本框 65"/>
          <p:cNvSpPr txBox="1"/>
          <p:nvPr/>
        </p:nvSpPr>
        <p:spPr>
          <a:xfrm>
            <a:off x="6055924" y="1335750"/>
            <a:ext cx="2183673"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Direct-connection architecture</a:t>
            </a:r>
            <a:endParaRPr lang="en-US" altLang="zh-CN" dirty="0">
              <a:latin typeface="Huawei Sans" panose="020C0503030203020204" pitchFamily="34" charset="0"/>
            </a:endParaRPr>
          </a:p>
        </p:txBody>
      </p:sp>
      <p:sp>
        <p:nvSpPr>
          <p:cNvPr id="67" name="文本框 66"/>
          <p:cNvSpPr txBox="1"/>
          <p:nvPr/>
        </p:nvSpPr>
        <p:spPr>
          <a:xfrm>
            <a:off x="6136255" y="2877535"/>
            <a:ext cx="2031325" cy="1569660"/>
          </a:xfrm>
          <a:prstGeom prst="rect">
            <a:avLst/>
          </a:prstGeom>
          <a:noFill/>
          <a:effectLst/>
        </p:spPr>
        <p:txBody>
          <a:bodyPr wrap="square" rtlCol="0">
            <a:noAutofit/>
          </a:bodyPr>
          <a:lstStyle/>
          <a:p>
            <a:pPr fontAlgn="ctr"/>
            <a:r>
              <a:rPr lang="en-US" sz="1400" dirty="0" smtClean="0">
                <a:latin typeface="Huawei Sans" panose="020C0503030203020204" pitchFamily="34" charset="0"/>
              </a:rPr>
              <a:t>Front-end interfaces and back-end disk interfaces directly connected to cache resources to avoid latency caused by bus and switch connection</a:t>
            </a:r>
            <a:endParaRPr lang="en-US" altLang="zh-CN" sz="1400" dirty="0">
              <a:latin typeface="Huawei Sans" panose="020C0503030203020204" pitchFamily="34" charset="0"/>
            </a:endParaRPr>
          </a:p>
        </p:txBody>
      </p:sp>
      <p:sp>
        <p:nvSpPr>
          <p:cNvPr id="69" name="文本框 68"/>
          <p:cNvSpPr txBox="1"/>
          <p:nvPr/>
        </p:nvSpPr>
        <p:spPr>
          <a:xfrm>
            <a:off x="8552750" y="1335754"/>
            <a:ext cx="2046556"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Virtual matrix architecture</a:t>
            </a:r>
            <a:endParaRPr lang="en-US" altLang="zh-CN" dirty="0">
              <a:latin typeface="Huawei Sans" panose="020C0503030203020204" pitchFamily="34" charset="0"/>
            </a:endParaRPr>
          </a:p>
        </p:txBody>
      </p:sp>
      <p:sp>
        <p:nvSpPr>
          <p:cNvPr id="70" name="文本框 69"/>
          <p:cNvSpPr txBox="1"/>
          <p:nvPr/>
        </p:nvSpPr>
        <p:spPr>
          <a:xfrm>
            <a:off x="8574655" y="2877535"/>
            <a:ext cx="2031325" cy="1200329"/>
          </a:xfrm>
          <a:prstGeom prst="rect">
            <a:avLst/>
          </a:prstGeom>
          <a:noFill/>
          <a:effectLst/>
        </p:spPr>
        <p:txBody>
          <a:bodyPr wrap="square" rtlCol="0">
            <a:noAutofit/>
          </a:bodyPr>
          <a:lstStyle/>
          <a:p>
            <a:pPr fontAlgn="ctr"/>
            <a:r>
              <a:rPr lang="en-US" sz="1400" dirty="0" smtClean="0">
                <a:latin typeface="Huawei Sans" panose="020C0503030203020204" pitchFamily="34" charset="0"/>
              </a:rPr>
              <a:t>Scale-out expansion mode, full switching mode, x86 platform, and loose coupling</a:t>
            </a:r>
            <a:endParaRPr lang="en-US" altLang="zh-CN" sz="1400" dirty="0">
              <a:latin typeface="Huawei Sans" panose="020C0503030203020204" pitchFamily="34" charset="0"/>
            </a:endParaRPr>
          </a:p>
        </p:txBody>
      </p:sp>
      <p:grpSp>
        <p:nvGrpSpPr>
          <p:cNvPr id="105" name="组合 18414"/>
          <p:cNvGrpSpPr/>
          <p:nvPr/>
        </p:nvGrpSpPr>
        <p:grpSpPr bwMode="auto">
          <a:xfrm flipH="1">
            <a:off x="1748294" y="4972456"/>
            <a:ext cx="1033818" cy="736135"/>
            <a:chOff x="7421563" y="2968626"/>
            <a:chExt cx="493713" cy="531813"/>
          </a:xfrm>
          <a:solidFill>
            <a:srgbClr val="24B5E9"/>
          </a:solidFill>
        </p:grpSpPr>
        <p:sp>
          <p:nvSpPr>
            <p:cNvPr id="106" name="Freeform 595"/>
            <p:cNvSpPr>
              <a:spLocks noEditPoints="1"/>
            </p:cNvSpPr>
            <p:nvPr/>
          </p:nvSpPr>
          <p:spPr bwMode="auto">
            <a:xfrm>
              <a:off x="7591426" y="3032126"/>
              <a:ext cx="142875" cy="223838"/>
            </a:xfrm>
            <a:custGeom>
              <a:avLst/>
              <a:gdLst>
                <a:gd name="T0" fmla="*/ 15 w 168"/>
                <a:gd name="T1" fmla="*/ 248 h 263"/>
                <a:gd name="T2" fmla="*/ 15 w 168"/>
                <a:gd name="T3" fmla="*/ 248 h 263"/>
                <a:gd name="T4" fmla="*/ 153 w 168"/>
                <a:gd name="T5" fmla="*/ 248 h 263"/>
                <a:gd name="T6" fmla="*/ 153 w 168"/>
                <a:gd name="T7" fmla="*/ 14 h 263"/>
                <a:gd name="T8" fmla="*/ 15 w 168"/>
                <a:gd name="T9" fmla="*/ 14 h 263"/>
                <a:gd name="T10" fmla="*/ 15 w 168"/>
                <a:gd name="T11" fmla="*/ 248 h 263"/>
                <a:gd name="T12" fmla="*/ 160 w 168"/>
                <a:gd name="T13" fmla="*/ 263 h 263"/>
                <a:gd name="T14" fmla="*/ 160 w 168"/>
                <a:gd name="T15" fmla="*/ 263 h 263"/>
                <a:gd name="T16" fmla="*/ 8 w 168"/>
                <a:gd name="T17" fmla="*/ 263 h 263"/>
                <a:gd name="T18" fmla="*/ 0 w 168"/>
                <a:gd name="T19" fmla="*/ 255 h 263"/>
                <a:gd name="T20" fmla="*/ 0 w 168"/>
                <a:gd name="T21" fmla="*/ 7 h 263"/>
                <a:gd name="T22" fmla="*/ 8 w 168"/>
                <a:gd name="T23" fmla="*/ 0 h 263"/>
                <a:gd name="T24" fmla="*/ 160 w 168"/>
                <a:gd name="T25" fmla="*/ 0 h 263"/>
                <a:gd name="T26" fmla="*/ 168 w 168"/>
                <a:gd name="T27" fmla="*/ 7 h 263"/>
                <a:gd name="T28" fmla="*/ 168 w 168"/>
                <a:gd name="T29" fmla="*/ 255 h 263"/>
                <a:gd name="T30" fmla="*/ 160 w 168"/>
                <a:gd name="T31"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63">
                  <a:moveTo>
                    <a:pt x="15" y="248"/>
                  </a:moveTo>
                  <a:lnTo>
                    <a:pt x="15" y="248"/>
                  </a:lnTo>
                  <a:lnTo>
                    <a:pt x="153" y="248"/>
                  </a:lnTo>
                  <a:lnTo>
                    <a:pt x="153" y="14"/>
                  </a:lnTo>
                  <a:lnTo>
                    <a:pt x="15" y="14"/>
                  </a:lnTo>
                  <a:lnTo>
                    <a:pt x="15" y="248"/>
                  </a:lnTo>
                  <a:close/>
                  <a:moveTo>
                    <a:pt x="160" y="263"/>
                  </a:moveTo>
                  <a:lnTo>
                    <a:pt x="160" y="263"/>
                  </a:lnTo>
                  <a:lnTo>
                    <a:pt x="8" y="263"/>
                  </a:lnTo>
                  <a:cubicBezTo>
                    <a:pt x="4" y="263"/>
                    <a:pt x="0" y="259"/>
                    <a:pt x="0" y="255"/>
                  </a:cubicBezTo>
                  <a:lnTo>
                    <a:pt x="0" y="7"/>
                  </a:lnTo>
                  <a:cubicBezTo>
                    <a:pt x="0" y="3"/>
                    <a:pt x="4" y="0"/>
                    <a:pt x="8" y="0"/>
                  </a:cubicBezTo>
                  <a:lnTo>
                    <a:pt x="160" y="0"/>
                  </a:lnTo>
                  <a:cubicBezTo>
                    <a:pt x="165" y="0"/>
                    <a:pt x="168" y="3"/>
                    <a:pt x="168" y="7"/>
                  </a:cubicBezTo>
                  <a:lnTo>
                    <a:pt x="168" y="255"/>
                  </a:lnTo>
                  <a:cubicBezTo>
                    <a:pt x="168" y="259"/>
                    <a:pt x="165" y="263"/>
                    <a:pt x="160" y="26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07" name="Freeform 596"/>
            <p:cNvSpPr>
              <a:spLocks noEditPoints="1"/>
            </p:cNvSpPr>
            <p:nvPr/>
          </p:nvSpPr>
          <p:spPr bwMode="auto">
            <a:xfrm>
              <a:off x="7626351" y="3065464"/>
              <a:ext cx="71438" cy="44450"/>
            </a:xfrm>
            <a:custGeom>
              <a:avLst/>
              <a:gdLst>
                <a:gd name="T0" fmla="*/ 14 w 84"/>
                <a:gd name="T1" fmla="*/ 15 h 51"/>
                <a:gd name="T2" fmla="*/ 14 w 84"/>
                <a:gd name="T3" fmla="*/ 15 h 51"/>
                <a:gd name="T4" fmla="*/ 15 w 84"/>
                <a:gd name="T5" fmla="*/ 36 h 51"/>
                <a:gd name="T6" fmla="*/ 69 w 84"/>
                <a:gd name="T7" fmla="*/ 36 h 51"/>
                <a:gd name="T8" fmla="*/ 70 w 84"/>
                <a:gd name="T9" fmla="*/ 15 h 51"/>
                <a:gd name="T10" fmla="*/ 14 w 84"/>
                <a:gd name="T11" fmla="*/ 15 h 51"/>
                <a:gd name="T12" fmla="*/ 71 w 84"/>
                <a:gd name="T13" fmla="*/ 51 h 51"/>
                <a:gd name="T14" fmla="*/ 71 w 84"/>
                <a:gd name="T15" fmla="*/ 51 h 51"/>
                <a:gd name="T16" fmla="*/ 14 w 84"/>
                <a:gd name="T17" fmla="*/ 51 h 51"/>
                <a:gd name="T18" fmla="*/ 0 w 84"/>
                <a:gd name="T19" fmla="*/ 36 h 51"/>
                <a:gd name="T20" fmla="*/ 0 w 84"/>
                <a:gd name="T21" fmla="*/ 15 h 51"/>
                <a:gd name="T22" fmla="*/ 14 w 84"/>
                <a:gd name="T23" fmla="*/ 0 h 51"/>
                <a:gd name="T24" fmla="*/ 71 w 84"/>
                <a:gd name="T25" fmla="*/ 0 h 51"/>
                <a:gd name="T26" fmla="*/ 84 w 84"/>
                <a:gd name="T27" fmla="*/ 15 h 51"/>
                <a:gd name="T28" fmla="*/ 84 w 84"/>
                <a:gd name="T29" fmla="*/ 36 h 51"/>
                <a:gd name="T30" fmla="*/ 71 w 84"/>
                <a:gd name="T3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1">
                  <a:moveTo>
                    <a:pt x="14" y="15"/>
                  </a:moveTo>
                  <a:lnTo>
                    <a:pt x="14" y="15"/>
                  </a:lnTo>
                  <a:lnTo>
                    <a:pt x="15" y="36"/>
                  </a:lnTo>
                  <a:lnTo>
                    <a:pt x="69" y="36"/>
                  </a:lnTo>
                  <a:lnTo>
                    <a:pt x="70" y="15"/>
                  </a:lnTo>
                  <a:lnTo>
                    <a:pt x="14" y="15"/>
                  </a:lnTo>
                  <a:close/>
                  <a:moveTo>
                    <a:pt x="71" y="51"/>
                  </a:moveTo>
                  <a:lnTo>
                    <a:pt x="71" y="51"/>
                  </a:lnTo>
                  <a:lnTo>
                    <a:pt x="14" y="51"/>
                  </a:lnTo>
                  <a:cubicBezTo>
                    <a:pt x="6" y="51"/>
                    <a:pt x="0" y="44"/>
                    <a:pt x="0" y="36"/>
                  </a:cubicBezTo>
                  <a:lnTo>
                    <a:pt x="0" y="15"/>
                  </a:lnTo>
                  <a:cubicBezTo>
                    <a:pt x="0" y="7"/>
                    <a:pt x="6" y="0"/>
                    <a:pt x="14" y="0"/>
                  </a:cubicBezTo>
                  <a:lnTo>
                    <a:pt x="71" y="0"/>
                  </a:lnTo>
                  <a:cubicBezTo>
                    <a:pt x="78" y="0"/>
                    <a:pt x="84" y="7"/>
                    <a:pt x="84" y="15"/>
                  </a:cubicBezTo>
                  <a:lnTo>
                    <a:pt x="84" y="36"/>
                  </a:lnTo>
                  <a:cubicBezTo>
                    <a:pt x="84" y="44"/>
                    <a:pt x="78" y="51"/>
                    <a:pt x="71" y="51"/>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08" name="Freeform 597"/>
            <p:cNvSpPr/>
            <p:nvPr/>
          </p:nvSpPr>
          <p:spPr bwMode="auto">
            <a:xfrm>
              <a:off x="7627938" y="3208339"/>
              <a:ext cx="71438" cy="15875"/>
            </a:xfrm>
            <a:custGeom>
              <a:avLst/>
              <a:gdLst>
                <a:gd name="T0" fmla="*/ 84 w 84"/>
                <a:gd name="T1" fmla="*/ 9 h 18"/>
                <a:gd name="T2" fmla="*/ 84 w 84"/>
                <a:gd name="T3" fmla="*/ 9 h 18"/>
                <a:gd name="T4" fmla="*/ 77 w 84"/>
                <a:gd name="T5" fmla="*/ 18 h 18"/>
                <a:gd name="T6" fmla="*/ 7 w 84"/>
                <a:gd name="T7" fmla="*/ 18 h 18"/>
                <a:gd name="T8" fmla="*/ 0 w 84"/>
                <a:gd name="T9" fmla="*/ 9 h 18"/>
                <a:gd name="T10" fmla="*/ 7 w 84"/>
                <a:gd name="T11" fmla="*/ 0 h 18"/>
                <a:gd name="T12" fmla="*/ 77 w 84"/>
                <a:gd name="T13" fmla="*/ 0 h 18"/>
                <a:gd name="T14" fmla="*/ 84 w 8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8">
                  <a:moveTo>
                    <a:pt x="84" y="9"/>
                  </a:moveTo>
                  <a:lnTo>
                    <a:pt x="84" y="9"/>
                  </a:lnTo>
                  <a:cubicBezTo>
                    <a:pt x="84" y="14"/>
                    <a:pt x="81" y="18"/>
                    <a:pt x="77" y="18"/>
                  </a:cubicBezTo>
                  <a:lnTo>
                    <a:pt x="7" y="18"/>
                  </a:lnTo>
                  <a:cubicBezTo>
                    <a:pt x="3" y="18"/>
                    <a:pt x="0" y="14"/>
                    <a:pt x="0" y="9"/>
                  </a:cubicBezTo>
                  <a:cubicBezTo>
                    <a:pt x="0" y="4"/>
                    <a:pt x="3" y="0"/>
                    <a:pt x="7" y="0"/>
                  </a:cubicBezTo>
                  <a:lnTo>
                    <a:pt x="77" y="0"/>
                  </a:lnTo>
                  <a:cubicBezTo>
                    <a:pt x="81" y="0"/>
                    <a:pt x="84" y="4"/>
                    <a:pt x="84" y="9"/>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09" name="Freeform 598"/>
            <p:cNvSpPr/>
            <p:nvPr/>
          </p:nvSpPr>
          <p:spPr bwMode="auto">
            <a:xfrm>
              <a:off x="7599363" y="3121026"/>
              <a:ext cx="130175" cy="3175"/>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0" name="Freeform 599"/>
            <p:cNvSpPr/>
            <p:nvPr/>
          </p:nvSpPr>
          <p:spPr bwMode="auto">
            <a:xfrm>
              <a:off x="7599363" y="3186114"/>
              <a:ext cx="130175" cy="4763"/>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1" name="Freeform 600"/>
            <p:cNvSpPr/>
            <p:nvPr/>
          </p:nvSpPr>
          <p:spPr bwMode="auto">
            <a:xfrm>
              <a:off x="7669213" y="3082926"/>
              <a:ext cx="11113" cy="7938"/>
            </a:xfrm>
            <a:custGeom>
              <a:avLst/>
              <a:gdLst>
                <a:gd name="T0" fmla="*/ 13 w 13"/>
                <a:gd name="T1" fmla="*/ 9 h 9"/>
                <a:gd name="T2" fmla="*/ 13 w 13"/>
                <a:gd name="T3" fmla="*/ 9 h 9"/>
                <a:gd name="T4" fmla="*/ 0 w 13"/>
                <a:gd name="T5" fmla="*/ 9 h 9"/>
                <a:gd name="T6" fmla="*/ 0 w 13"/>
                <a:gd name="T7" fmla="*/ 0 h 9"/>
                <a:gd name="T8" fmla="*/ 13 w 13"/>
                <a:gd name="T9" fmla="*/ 0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13" y="9"/>
                  </a:moveTo>
                  <a:lnTo>
                    <a:pt x="13" y="9"/>
                  </a:lnTo>
                  <a:lnTo>
                    <a:pt x="0" y="9"/>
                  </a:lnTo>
                  <a:lnTo>
                    <a:pt x="0" y="0"/>
                  </a:lnTo>
                  <a:lnTo>
                    <a:pt x="13" y="0"/>
                  </a:lnTo>
                  <a:lnTo>
                    <a:pt x="13" y="9"/>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2" name="Freeform 601"/>
            <p:cNvSpPr>
              <a:spLocks noEditPoints="1"/>
            </p:cNvSpPr>
            <p:nvPr/>
          </p:nvSpPr>
          <p:spPr bwMode="auto">
            <a:xfrm>
              <a:off x="7626351" y="3135314"/>
              <a:ext cx="71438" cy="41275"/>
            </a:xfrm>
            <a:custGeom>
              <a:avLst/>
              <a:gdLst>
                <a:gd name="T0" fmla="*/ 14 w 84"/>
                <a:gd name="T1" fmla="*/ 14 h 50"/>
                <a:gd name="T2" fmla="*/ 14 w 84"/>
                <a:gd name="T3" fmla="*/ 14 h 50"/>
                <a:gd name="T4" fmla="*/ 15 w 84"/>
                <a:gd name="T5" fmla="*/ 35 h 50"/>
                <a:gd name="T6" fmla="*/ 69 w 84"/>
                <a:gd name="T7" fmla="*/ 36 h 50"/>
                <a:gd name="T8" fmla="*/ 70 w 84"/>
                <a:gd name="T9" fmla="*/ 15 h 50"/>
                <a:gd name="T10" fmla="*/ 14 w 84"/>
                <a:gd name="T11" fmla="*/ 14 h 50"/>
                <a:gd name="T12" fmla="*/ 71 w 84"/>
                <a:gd name="T13" fmla="*/ 50 h 50"/>
                <a:gd name="T14" fmla="*/ 71 w 84"/>
                <a:gd name="T15" fmla="*/ 50 h 50"/>
                <a:gd name="T16" fmla="*/ 14 w 84"/>
                <a:gd name="T17" fmla="*/ 50 h 50"/>
                <a:gd name="T18" fmla="*/ 0 w 84"/>
                <a:gd name="T19" fmla="*/ 35 h 50"/>
                <a:gd name="T20" fmla="*/ 0 w 84"/>
                <a:gd name="T21" fmla="*/ 15 h 50"/>
                <a:gd name="T22" fmla="*/ 14 w 84"/>
                <a:gd name="T23" fmla="*/ 0 h 50"/>
                <a:gd name="T24" fmla="*/ 71 w 84"/>
                <a:gd name="T25" fmla="*/ 0 h 50"/>
                <a:gd name="T26" fmla="*/ 84 w 84"/>
                <a:gd name="T27" fmla="*/ 15 h 50"/>
                <a:gd name="T28" fmla="*/ 84 w 84"/>
                <a:gd name="T29" fmla="*/ 35 h 50"/>
                <a:gd name="T30" fmla="*/ 71 w 84"/>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0">
                  <a:moveTo>
                    <a:pt x="14" y="14"/>
                  </a:moveTo>
                  <a:lnTo>
                    <a:pt x="14" y="14"/>
                  </a:lnTo>
                  <a:lnTo>
                    <a:pt x="15" y="35"/>
                  </a:lnTo>
                  <a:lnTo>
                    <a:pt x="69" y="36"/>
                  </a:lnTo>
                  <a:lnTo>
                    <a:pt x="70" y="15"/>
                  </a:lnTo>
                  <a:lnTo>
                    <a:pt x="14" y="14"/>
                  </a:lnTo>
                  <a:close/>
                  <a:moveTo>
                    <a:pt x="71" y="50"/>
                  </a:moveTo>
                  <a:lnTo>
                    <a:pt x="71" y="50"/>
                  </a:lnTo>
                  <a:lnTo>
                    <a:pt x="14" y="50"/>
                  </a:lnTo>
                  <a:cubicBezTo>
                    <a:pt x="6" y="50"/>
                    <a:pt x="0" y="43"/>
                    <a:pt x="0" y="35"/>
                  </a:cubicBezTo>
                  <a:lnTo>
                    <a:pt x="0" y="15"/>
                  </a:lnTo>
                  <a:cubicBezTo>
                    <a:pt x="0" y="6"/>
                    <a:pt x="6" y="0"/>
                    <a:pt x="14" y="0"/>
                  </a:cubicBezTo>
                  <a:lnTo>
                    <a:pt x="71" y="0"/>
                  </a:lnTo>
                  <a:cubicBezTo>
                    <a:pt x="78" y="0"/>
                    <a:pt x="84" y="6"/>
                    <a:pt x="84" y="15"/>
                  </a:cubicBezTo>
                  <a:lnTo>
                    <a:pt x="84" y="35"/>
                  </a:lnTo>
                  <a:cubicBezTo>
                    <a:pt x="84" y="43"/>
                    <a:pt x="78" y="50"/>
                    <a:pt x="71" y="50"/>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3" name="Freeform 602"/>
            <p:cNvSpPr/>
            <p:nvPr/>
          </p:nvSpPr>
          <p:spPr bwMode="auto">
            <a:xfrm>
              <a:off x="7669213" y="3151189"/>
              <a:ext cx="11113" cy="9525"/>
            </a:xfrm>
            <a:custGeom>
              <a:avLst/>
              <a:gdLst>
                <a:gd name="T0" fmla="*/ 13 w 13"/>
                <a:gd name="T1" fmla="*/ 10 h 10"/>
                <a:gd name="T2" fmla="*/ 13 w 13"/>
                <a:gd name="T3" fmla="*/ 10 h 10"/>
                <a:gd name="T4" fmla="*/ 0 w 13"/>
                <a:gd name="T5" fmla="*/ 10 h 10"/>
                <a:gd name="T6" fmla="*/ 0 w 13"/>
                <a:gd name="T7" fmla="*/ 0 h 10"/>
                <a:gd name="T8" fmla="*/ 13 w 13"/>
                <a:gd name="T9" fmla="*/ 0 h 10"/>
                <a:gd name="T10" fmla="*/ 13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3" y="10"/>
                  </a:moveTo>
                  <a:lnTo>
                    <a:pt x="13" y="10"/>
                  </a:lnTo>
                  <a:lnTo>
                    <a:pt x="0" y="10"/>
                  </a:lnTo>
                  <a:lnTo>
                    <a:pt x="0" y="0"/>
                  </a:lnTo>
                  <a:lnTo>
                    <a:pt x="13" y="0"/>
                  </a:lnTo>
                  <a:lnTo>
                    <a:pt x="13" y="10"/>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4" name="Freeform 603"/>
            <p:cNvSpPr>
              <a:spLocks noEditPoints="1"/>
            </p:cNvSpPr>
            <p:nvPr/>
          </p:nvSpPr>
          <p:spPr bwMode="auto">
            <a:xfrm>
              <a:off x="7421563" y="3032126"/>
              <a:ext cx="142875" cy="223838"/>
            </a:xfrm>
            <a:custGeom>
              <a:avLst/>
              <a:gdLst>
                <a:gd name="T0" fmla="*/ 15 w 168"/>
                <a:gd name="T1" fmla="*/ 248 h 263"/>
                <a:gd name="T2" fmla="*/ 15 w 168"/>
                <a:gd name="T3" fmla="*/ 248 h 263"/>
                <a:gd name="T4" fmla="*/ 153 w 168"/>
                <a:gd name="T5" fmla="*/ 248 h 263"/>
                <a:gd name="T6" fmla="*/ 153 w 168"/>
                <a:gd name="T7" fmla="*/ 14 h 263"/>
                <a:gd name="T8" fmla="*/ 15 w 168"/>
                <a:gd name="T9" fmla="*/ 14 h 263"/>
                <a:gd name="T10" fmla="*/ 15 w 168"/>
                <a:gd name="T11" fmla="*/ 248 h 263"/>
                <a:gd name="T12" fmla="*/ 160 w 168"/>
                <a:gd name="T13" fmla="*/ 263 h 263"/>
                <a:gd name="T14" fmla="*/ 160 w 168"/>
                <a:gd name="T15" fmla="*/ 263 h 263"/>
                <a:gd name="T16" fmla="*/ 8 w 168"/>
                <a:gd name="T17" fmla="*/ 263 h 263"/>
                <a:gd name="T18" fmla="*/ 0 w 168"/>
                <a:gd name="T19" fmla="*/ 255 h 263"/>
                <a:gd name="T20" fmla="*/ 0 w 168"/>
                <a:gd name="T21" fmla="*/ 7 h 263"/>
                <a:gd name="T22" fmla="*/ 8 w 168"/>
                <a:gd name="T23" fmla="*/ 0 h 263"/>
                <a:gd name="T24" fmla="*/ 160 w 168"/>
                <a:gd name="T25" fmla="*/ 0 h 263"/>
                <a:gd name="T26" fmla="*/ 168 w 168"/>
                <a:gd name="T27" fmla="*/ 7 h 263"/>
                <a:gd name="T28" fmla="*/ 168 w 168"/>
                <a:gd name="T29" fmla="*/ 255 h 263"/>
                <a:gd name="T30" fmla="*/ 160 w 168"/>
                <a:gd name="T31"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63">
                  <a:moveTo>
                    <a:pt x="15" y="248"/>
                  </a:moveTo>
                  <a:lnTo>
                    <a:pt x="15" y="248"/>
                  </a:lnTo>
                  <a:lnTo>
                    <a:pt x="153" y="248"/>
                  </a:lnTo>
                  <a:lnTo>
                    <a:pt x="153" y="14"/>
                  </a:lnTo>
                  <a:lnTo>
                    <a:pt x="15" y="14"/>
                  </a:lnTo>
                  <a:lnTo>
                    <a:pt x="15" y="248"/>
                  </a:lnTo>
                  <a:close/>
                  <a:moveTo>
                    <a:pt x="160" y="263"/>
                  </a:moveTo>
                  <a:lnTo>
                    <a:pt x="160" y="263"/>
                  </a:lnTo>
                  <a:lnTo>
                    <a:pt x="8" y="263"/>
                  </a:lnTo>
                  <a:cubicBezTo>
                    <a:pt x="4" y="263"/>
                    <a:pt x="0" y="259"/>
                    <a:pt x="0" y="255"/>
                  </a:cubicBezTo>
                  <a:lnTo>
                    <a:pt x="0" y="7"/>
                  </a:lnTo>
                  <a:cubicBezTo>
                    <a:pt x="0" y="3"/>
                    <a:pt x="4" y="0"/>
                    <a:pt x="8" y="0"/>
                  </a:cubicBezTo>
                  <a:lnTo>
                    <a:pt x="160" y="0"/>
                  </a:lnTo>
                  <a:cubicBezTo>
                    <a:pt x="164" y="0"/>
                    <a:pt x="168" y="3"/>
                    <a:pt x="168" y="7"/>
                  </a:cubicBezTo>
                  <a:lnTo>
                    <a:pt x="168" y="255"/>
                  </a:lnTo>
                  <a:cubicBezTo>
                    <a:pt x="168" y="259"/>
                    <a:pt x="164" y="263"/>
                    <a:pt x="160" y="26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5" name="Freeform 604"/>
            <p:cNvSpPr>
              <a:spLocks noEditPoints="1"/>
            </p:cNvSpPr>
            <p:nvPr/>
          </p:nvSpPr>
          <p:spPr bwMode="auto">
            <a:xfrm>
              <a:off x="7456488" y="3065464"/>
              <a:ext cx="71438" cy="44450"/>
            </a:xfrm>
            <a:custGeom>
              <a:avLst/>
              <a:gdLst>
                <a:gd name="T0" fmla="*/ 14 w 84"/>
                <a:gd name="T1" fmla="*/ 15 h 51"/>
                <a:gd name="T2" fmla="*/ 14 w 84"/>
                <a:gd name="T3" fmla="*/ 15 h 51"/>
                <a:gd name="T4" fmla="*/ 15 w 84"/>
                <a:gd name="T5" fmla="*/ 36 h 51"/>
                <a:gd name="T6" fmla="*/ 69 w 84"/>
                <a:gd name="T7" fmla="*/ 36 h 51"/>
                <a:gd name="T8" fmla="*/ 69 w 84"/>
                <a:gd name="T9" fmla="*/ 15 h 51"/>
                <a:gd name="T10" fmla="*/ 14 w 84"/>
                <a:gd name="T11" fmla="*/ 15 h 51"/>
                <a:gd name="T12" fmla="*/ 70 w 84"/>
                <a:gd name="T13" fmla="*/ 51 h 51"/>
                <a:gd name="T14" fmla="*/ 70 w 84"/>
                <a:gd name="T15" fmla="*/ 51 h 51"/>
                <a:gd name="T16" fmla="*/ 14 w 84"/>
                <a:gd name="T17" fmla="*/ 51 h 51"/>
                <a:gd name="T18" fmla="*/ 0 w 84"/>
                <a:gd name="T19" fmla="*/ 36 h 51"/>
                <a:gd name="T20" fmla="*/ 0 w 84"/>
                <a:gd name="T21" fmla="*/ 15 h 51"/>
                <a:gd name="T22" fmla="*/ 14 w 84"/>
                <a:gd name="T23" fmla="*/ 0 h 51"/>
                <a:gd name="T24" fmla="*/ 70 w 84"/>
                <a:gd name="T25" fmla="*/ 0 h 51"/>
                <a:gd name="T26" fmla="*/ 84 w 84"/>
                <a:gd name="T27" fmla="*/ 15 h 51"/>
                <a:gd name="T28" fmla="*/ 84 w 84"/>
                <a:gd name="T29" fmla="*/ 36 h 51"/>
                <a:gd name="T30" fmla="*/ 70 w 84"/>
                <a:gd name="T3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1">
                  <a:moveTo>
                    <a:pt x="14" y="15"/>
                  </a:moveTo>
                  <a:lnTo>
                    <a:pt x="14" y="15"/>
                  </a:lnTo>
                  <a:lnTo>
                    <a:pt x="15" y="36"/>
                  </a:lnTo>
                  <a:lnTo>
                    <a:pt x="69" y="36"/>
                  </a:lnTo>
                  <a:lnTo>
                    <a:pt x="69" y="15"/>
                  </a:lnTo>
                  <a:lnTo>
                    <a:pt x="14" y="15"/>
                  </a:lnTo>
                  <a:close/>
                  <a:moveTo>
                    <a:pt x="70" y="51"/>
                  </a:moveTo>
                  <a:lnTo>
                    <a:pt x="70" y="51"/>
                  </a:lnTo>
                  <a:lnTo>
                    <a:pt x="14" y="51"/>
                  </a:lnTo>
                  <a:cubicBezTo>
                    <a:pt x="6" y="51"/>
                    <a:pt x="0" y="44"/>
                    <a:pt x="0" y="36"/>
                  </a:cubicBezTo>
                  <a:lnTo>
                    <a:pt x="0" y="15"/>
                  </a:lnTo>
                  <a:cubicBezTo>
                    <a:pt x="0" y="7"/>
                    <a:pt x="6" y="0"/>
                    <a:pt x="14" y="0"/>
                  </a:cubicBezTo>
                  <a:lnTo>
                    <a:pt x="70" y="0"/>
                  </a:lnTo>
                  <a:cubicBezTo>
                    <a:pt x="78" y="0"/>
                    <a:pt x="84" y="7"/>
                    <a:pt x="84" y="15"/>
                  </a:cubicBezTo>
                  <a:lnTo>
                    <a:pt x="84" y="36"/>
                  </a:lnTo>
                  <a:cubicBezTo>
                    <a:pt x="84" y="44"/>
                    <a:pt x="78" y="51"/>
                    <a:pt x="70" y="51"/>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6" name="Freeform 605"/>
            <p:cNvSpPr/>
            <p:nvPr/>
          </p:nvSpPr>
          <p:spPr bwMode="auto">
            <a:xfrm>
              <a:off x="7458076" y="3208339"/>
              <a:ext cx="71438" cy="15875"/>
            </a:xfrm>
            <a:custGeom>
              <a:avLst/>
              <a:gdLst>
                <a:gd name="T0" fmla="*/ 84 w 84"/>
                <a:gd name="T1" fmla="*/ 9 h 18"/>
                <a:gd name="T2" fmla="*/ 84 w 84"/>
                <a:gd name="T3" fmla="*/ 9 h 18"/>
                <a:gd name="T4" fmla="*/ 76 w 84"/>
                <a:gd name="T5" fmla="*/ 18 h 18"/>
                <a:gd name="T6" fmla="*/ 7 w 84"/>
                <a:gd name="T7" fmla="*/ 18 h 18"/>
                <a:gd name="T8" fmla="*/ 0 w 84"/>
                <a:gd name="T9" fmla="*/ 9 h 18"/>
                <a:gd name="T10" fmla="*/ 7 w 84"/>
                <a:gd name="T11" fmla="*/ 0 h 18"/>
                <a:gd name="T12" fmla="*/ 76 w 84"/>
                <a:gd name="T13" fmla="*/ 0 h 18"/>
                <a:gd name="T14" fmla="*/ 84 w 8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8">
                  <a:moveTo>
                    <a:pt x="84" y="9"/>
                  </a:moveTo>
                  <a:lnTo>
                    <a:pt x="84" y="9"/>
                  </a:lnTo>
                  <a:cubicBezTo>
                    <a:pt x="84" y="14"/>
                    <a:pt x="80" y="18"/>
                    <a:pt x="76" y="18"/>
                  </a:cubicBezTo>
                  <a:lnTo>
                    <a:pt x="7" y="18"/>
                  </a:lnTo>
                  <a:cubicBezTo>
                    <a:pt x="3" y="18"/>
                    <a:pt x="0" y="14"/>
                    <a:pt x="0" y="9"/>
                  </a:cubicBezTo>
                  <a:cubicBezTo>
                    <a:pt x="0" y="4"/>
                    <a:pt x="3" y="0"/>
                    <a:pt x="7" y="0"/>
                  </a:cubicBezTo>
                  <a:lnTo>
                    <a:pt x="76" y="0"/>
                  </a:lnTo>
                  <a:cubicBezTo>
                    <a:pt x="80" y="0"/>
                    <a:pt x="84" y="4"/>
                    <a:pt x="84" y="9"/>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7" name="Freeform 606"/>
            <p:cNvSpPr/>
            <p:nvPr/>
          </p:nvSpPr>
          <p:spPr bwMode="auto">
            <a:xfrm>
              <a:off x="7429501" y="3121026"/>
              <a:ext cx="130175" cy="3175"/>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8" name="Freeform 607"/>
            <p:cNvSpPr/>
            <p:nvPr/>
          </p:nvSpPr>
          <p:spPr bwMode="auto">
            <a:xfrm>
              <a:off x="7429501" y="3186114"/>
              <a:ext cx="130175" cy="4763"/>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9" name="Freeform 608"/>
            <p:cNvSpPr/>
            <p:nvPr/>
          </p:nvSpPr>
          <p:spPr bwMode="auto">
            <a:xfrm>
              <a:off x="7499351" y="3082926"/>
              <a:ext cx="11113" cy="7938"/>
            </a:xfrm>
            <a:custGeom>
              <a:avLst/>
              <a:gdLst>
                <a:gd name="T0" fmla="*/ 13 w 13"/>
                <a:gd name="T1" fmla="*/ 9 h 9"/>
                <a:gd name="T2" fmla="*/ 13 w 13"/>
                <a:gd name="T3" fmla="*/ 9 h 9"/>
                <a:gd name="T4" fmla="*/ 0 w 13"/>
                <a:gd name="T5" fmla="*/ 9 h 9"/>
                <a:gd name="T6" fmla="*/ 0 w 13"/>
                <a:gd name="T7" fmla="*/ 0 h 9"/>
                <a:gd name="T8" fmla="*/ 13 w 13"/>
                <a:gd name="T9" fmla="*/ 0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13" y="9"/>
                  </a:moveTo>
                  <a:lnTo>
                    <a:pt x="13" y="9"/>
                  </a:lnTo>
                  <a:lnTo>
                    <a:pt x="0" y="9"/>
                  </a:lnTo>
                  <a:lnTo>
                    <a:pt x="0" y="0"/>
                  </a:lnTo>
                  <a:lnTo>
                    <a:pt x="13" y="0"/>
                  </a:lnTo>
                  <a:lnTo>
                    <a:pt x="13" y="9"/>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0" name="Freeform 609"/>
            <p:cNvSpPr>
              <a:spLocks noEditPoints="1"/>
            </p:cNvSpPr>
            <p:nvPr/>
          </p:nvSpPr>
          <p:spPr bwMode="auto">
            <a:xfrm>
              <a:off x="7456488" y="3135314"/>
              <a:ext cx="71438" cy="41275"/>
            </a:xfrm>
            <a:custGeom>
              <a:avLst/>
              <a:gdLst>
                <a:gd name="T0" fmla="*/ 14 w 84"/>
                <a:gd name="T1" fmla="*/ 14 h 50"/>
                <a:gd name="T2" fmla="*/ 14 w 84"/>
                <a:gd name="T3" fmla="*/ 14 h 50"/>
                <a:gd name="T4" fmla="*/ 15 w 84"/>
                <a:gd name="T5" fmla="*/ 35 h 50"/>
                <a:gd name="T6" fmla="*/ 69 w 84"/>
                <a:gd name="T7" fmla="*/ 36 h 50"/>
                <a:gd name="T8" fmla="*/ 69 w 84"/>
                <a:gd name="T9" fmla="*/ 15 h 50"/>
                <a:gd name="T10" fmla="*/ 14 w 84"/>
                <a:gd name="T11" fmla="*/ 14 h 50"/>
                <a:gd name="T12" fmla="*/ 70 w 84"/>
                <a:gd name="T13" fmla="*/ 50 h 50"/>
                <a:gd name="T14" fmla="*/ 70 w 84"/>
                <a:gd name="T15" fmla="*/ 50 h 50"/>
                <a:gd name="T16" fmla="*/ 14 w 84"/>
                <a:gd name="T17" fmla="*/ 50 h 50"/>
                <a:gd name="T18" fmla="*/ 0 w 84"/>
                <a:gd name="T19" fmla="*/ 35 h 50"/>
                <a:gd name="T20" fmla="*/ 0 w 84"/>
                <a:gd name="T21" fmla="*/ 15 h 50"/>
                <a:gd name="T22" fmla="*/ 14 w 84"/>
                <a:gd name="T23" fmla="*/ 0 h 50"/>
                <a:gd name="T24" fmla="*/ 70 w 84"/>
                <a:gd name="T25" fmla="*/ 0 h 50"/>
                <a:gd name="T26" fmla="*/ 84 w 84"/>
                <a:gd name="T27" fmla="*/ 15 h 50"/>
                <a:gd name="T28" fmla="*/ 84 w 84"/>
                <a:gd name="T29" fmla="*/ 35 h 50"/>
                <a:gd name="T30" fmla="*/ 70 w 84"/>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0">
                  <a:moveTo>
                    <a:pt x="14" y="14"/>
                  </a:moveTo>
                  <a:lnTo>
                    <a:pt x="14" y="14"/>
                  </a:lnTo>
                  <a:lnTo>
                    <a:pt x="15" y="35"/>
                  </a:lnTo>
                  <a:lnTo>
                    <a:pt x="69" y="36"/>
                  </a:lnTo>
                  <a:lnTo>
                    <a:pt x="69" y="15"/>
                  </a:lnTo>
                  <a:lnTo>
                    <a:pt x="14" y="14"/>
                  </a:lnTo>
                  <a:close/>
                  <a:moveTo>
                    <a:pt x="70" y="50"/>
                  </a:moveTo>
                  <a:lnTo>
                    <a:pt x="70" y="50"/>
                  </a:lnTo>
                  <a:lnTo>
                    <a:pt x="14" y="50"/>
                  </a:lnTo>
                  <a:cubicBezTo>
                    <a:pt x="6" y="50"/>
                    <a:pt x="0" y="43"/>
                    <a:pt x="0" y="35"/>
                  </a:cubicBezTo>
                  <a:lnTo>
                    <a:pt x="0" y="15"/>
                  </a:lnTo>
                  <a:cubicBezTo>
                    <a:pt x="0" y="6"/>
                    <a:pt x="6" y="0"/>
                    <a:pt x="14" y="0"/>
                  </a:cubicBezTo>
                  <a:lnTo>
                    <a:pt x="70" y="0"/>
                  </a:lnTo>
                  <a:cubicBezTo>
                    <a:pt x="78" y="0"/>
                    <a:pt x="84" y="6"/>
                    <a:pt x="84" y="15"/>
                  </a:cubicBezTo>
                  <a:lnTo>
                    <a:pt x="84" y="35"/>
                  </a:lnTo>
                  <a:cubicBezTo>
                    <a:pt x="84" y="43"/>
                    <a:pt x="78" y="50"/>
                    <a:pt x="70" y="50"/>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1" name="Freeform 610"/>
            <p:cNvSpPr/>
            <p:nvPr/>
          </p:nvSpPr>
          <p:spPr bwMode="auto">
            <a:xfrm>
              <a:off x="7499351" y="3151189"/>
              <a:ext cx="11113" cy="9525"/>
            </a:xfrm>
            <a:custGeom>
              <a:avLst/>
              <a:gdLst>
                <a:gd name="T0" fmla="*/ 13 w 13"/>
                <a:gd name="T1" fmla="*/ 10 h 10"/>
                <a:gd name="T2" fmla="*/ 13 w 13"/>
                <a:gd name="T3" fmla="*/ 10 h 10"/>
                <a:gd name="T4" fmla="*/ 0 w 13"/>
                <a:gd name="T5" fmla="*/ 10 h 10"/>
                <a:gd name="T6" fmla="*/ 0 w 13"/>
                <a:gd name="T7" fmla="*/ 0 h 10"/>
                <a:gd name="T8" fmla="*/ 13 w 13"/>
                <a:gd name="T9" fmla="*/ 0 h 10"/>
                <a:gd name="T10" fmla="*/ 13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3" y="10"/>
                  </a:moveTo>
                  <a:lnTo>
                    <a:pt x="13" y="10"/>
                  </a:lnTo>
                  <a:lnTo>
                    <a:pt x="0" y="10"/>
                  </a:lnTo>
                  <a:lnTo>
                    <a:pt x="0" y="0"/>
                  </a:lnTo>
                  <a:lnTo>
                    <a:pt x="13" y="0"/>
                  </a:lnTo>
                  <a:lnTo>
                    <a:pt x="13" y="10"/>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2" name="Freeform 611"/>
            <p:cNvSpPr>
              <a:spLocks noEditPoints="1"/>
            </p:cNvSpPr>
            <p:nvPr/>
          </p:nvSpPr>
          <p:spPr bwMode="auto">
            <a:xfrm>
              <a:off x="7778751" y="2968626"/>
              <a:ext cx="136525" cy="290513"/>
            </a:xfrm>
            <a:custGeom>
              <a:avLst/>
              <a:gdLst>
                <a:gd name="T0" fmla="*/ 15 w 161"/>
                <a:gd name="T1" fmla="*/ 328 h 343"/>
                <a:gd name="T2" fmla="*/ 15 w 161"/>
                <a:gd name="T3" fmla="*/ 328 h 343"/>
                <a:gd name="T4" fmla="*/ 146 w 161"/>
                <a:gd name="T5" fmla="*/ 328 h 343"/>
                <a:gd name="T6" fmla="*/ 146 w 161"/>
                <a:gd name="T7" fmla="*/ 15 h 343"/>
                <a:gd name="T8" fmla="*/ 15 w 161"/>
                <a:gd name="T9" fmla="*/ 15 h 343"/>
                <a:gd name="T10" fmla="*/ 15 w 161"/>
                <a:gd name="T11" fmla="*/ 328 h 343"/>
                <a:gd name="T12" fmla="*/ 153 w 161"/>
                <a:gd name="T13" fmla="*/ 343 h 343"/>
                <a:gd name="T14" fmla="*/ 153 w 161"/>
                <a:gd name="T15" fmla="*/ 343 h 343"/>
                <a:gd name="T16" fmla="*/ 8 w 161"/>
                <a:gd name="T17" fmla="*/ 343 h 343"/>
                <a:gd name="T18" fmla="*/ 0 w 161"/>
                <a:gd name="T19" fmla="*/ 336 h 343"/>
                <a:gd name="T20" fmla="*/ 0 w 161"/>
                <a:gd name="T21" fmla="*/ 8 h 343"/>
                <a:gd name="T22" fmla="*/ 8 w 161"/>
                <a:gd name="T23" fmla="*/ 0 h 343"/>
                <a:gd name="T24" fmla="*/ 153 w 161"/>
                <a:gd name="T25" fmla="*/ 0 h 343"/>
                <a:gd name="T26" fmla="*/ 161 w 161"/>
                <a:gd name="T27" fmla="*/ 8 h 343"/>
                <a:gd name="T28" fmla="*/ 161 w 161"/>
                <a:gd name="T29" fmla="*/ 336 h 343"/>
                <a:gd name="T30" fmla="*/ 153 w 161"/>
                <a:gd name="T3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343">
                  <a:moveTo>
                    <a:pt x="15" y="328"/>
                  </a:moveTo>
                  <a:lnTo>
                    <a:pt x="15" y="328"/>
                  </a:lnTo>
                  <a:lnTo>
                    <a:pt x="146" y="328"/>
                  </a:lnTo>
                  <a:lnTo>
                    <a:pt x="146" y="15"/>
                  </a:lnTo>
                  <a:lnTo>
                    <a:pt x="15" y="15"/>
                  </a:lnTo>
                  <a:lnTo>
                    <a:pt x="15" y="328"/>
                  </a:lnTo>
                  <a:close/>
                  <a:moveTo>
                    <a:pt x="153" y="343"/>
                  </a:moveTo>
                  <a:lnTo>
                    <a:pt x="153" y="343"/>
                  </a:lnTo>
                  <a:lnTo>
                    <a:pt x="8" y="343"/>
                  </a:lnTo>
                  <a:cubicBezTo>
                    <a:pt x="4" y="343"/>
                    <a:pt x="0" y="340"/>
                    <a:pt x="0" y="336"/>
                  </a:cubicBezTo>
                  <a:lnTo>
                    <a:pt x="0" y="8"/>
                  </a:lnTo>
                  <a:cubicBezTo>
                    <a:pt x="0" y="4"/>
                    <a:pt x="4" y="0"/>
                    <a:pt x="8" y="0"/>
                  </a:cubicBezTo>
                  <a:lnTo>
                    <a:pt x="153" y="0"/>
                  </a:lnTo>
                  <a:cubicBezTo>
                    <a:pt x="158" y="0"/>
                    <a:pt x="161" y="4"/>
                    <a:pt x="161" y="8"/>
                  </a:cubicBezTo>
                  <a:lnTo>
                    <a:pt x="161" y="336"/>
                  </a:lnTo>
                  <a:cubicBezTo>
                    <a:pt x="161" y="340"/>
                    <a:pt x="158" y="343"/>
                    <a:pt x="153" y="34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3" name="Freeform 612"/>
            <p:cNvSpPr>
              <a:spLocks noEditPoints="1"/>
            </p:cNvSpPr>
            <p:nvPr/>
          </p:nvSpPr>
          <p:spPr bwMode="auto">
            <a:xfrm>
              <a:off x="7804151" y="3001964"/>
              <a:ext cx="84138" cy="44450"/>
            </a:xfrm>
            <a:custGeom>
              <a:avLst/>
              <a:gdLst>
                <a:gd name="T0" fmla="*/ 88 w 99"/>
                <a:gd name="T1" fmla="*/ 10 h 52"/>
                <a:gd name="T2" fmla="*/ 88 w 99"/>
                <a:gd name="T3" fmla="*/ 10 h 52"/>
                <a:gd name="T4" fmla="*/ 11 w 99"/>
                <a:gd name="T5" fmla="*/ 10 h 52"/>
                <a:gd name="T6" fmla="*/ 10 w 99"/>
                <a:gd name="T7" fmla="*/ 13 h 52"/>
                <a:gd name="T8" fmla="*/ 10 w 99"/>
                <a:gd name="T9" fmla="*/ 40 h 52"/>
                <a:gd name="T10" fmla="*/ 11 w 99"/>
                <a:gd name="T11" fmla="*/ 42 h 52"/>
                <a:gd name="T12" fmla="*/ 88 w 99"/>
                <a:gd name="T13" fmla="*/ 42 h 52"/>
                <a:gd name="T14" fmla="*/ 89 w 99"/>
                <a:gd name="T15" fmla="*/ 40 h 52"/>
                <a:gd name="T16" fmla="*/ 89 w 99"/>
                <a:gd name="T17" fmla="*/ 13 h 52"/>
                <a:gd name="T18" fmla="*/ 88 w 99"/>
                <a:gd name="T19" fmla="*/ 10 h 52"/>
                <a:gd name="T20" fmla="*/ 88 w 99"/>
                <a:gd name="T21" fmla="*/ 52 h 52"/>
                <a:gd name="T22" fmla="*/ 88 w 99"/>
                <a:gd name="T23" fmla="*/ 52 h 52"/>
                <a:gd name="T24" fmla="*/ 11 w 99"/>
                <a:gd name="T25" fmla="*/ 52 h 52"/>
                <a:gd name="T26" fmla="*/ 0 w 99"/>
                <a:gd name="T27" fmla="*/ 40 h 52"/>
                <a:gd name="T28" fmla="*/ 0 w 99"/>
                <a:gd name="T29" fmla="*/ 13 h 52"/>
                <a:gd name="T30" fmla="*/ 11 w 99"/>
                <a:gd name="T31" fmla="*/ 0 h 52"/>
                <a:gd name="T32" fmla="*/ 88 w 99"/>
                <a:gd name="T33" fmla="*/ 0 h 52"/>
                <a:gd name="T34" fmla="*/ 99 w 99"/>
                <a:gd name="T35" fmla="*/ 13 h 52"/>
                <a:gd name="T36" fmla="*/ 99 w 99"/>
                <a:gd name="T37" fmla="*/ 40 h 52"/>
                <a:gd name="T38" fmla="*/ 88 w 99"/>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52">
                  <a:moveTo>
                    <a:pt x="88" y="10"/>
                  </a:moveTo>
                  <a:lnTo>
                    <a:pt x="88" y="10"/>
                  </a:lnTo>
                  <a:lnTo>
                    <a:pt x="11" y="10"/>
                  </a:lnTo>
                  <a:cubicBezTo>
                    <a:pt x="11" y="10"/>
                    <a:pt x="10" y="11"/>
                    <a:pt x="10" y="13"/>
                  </a:cubicBezTo>
                  <a:lnTo>
                    <a:pt x="10" y="40"/>
                  </a:lnTo>
                  <a:cubicBezTo>
                    <a:pt x="10" y="41"/>
                    <a:pt x="11" y="42"/>
                    <a:pt x="11" y="42"/>
                  </a:cubicBezTo>
                  <a:lnTo>
                    <a:pt x="88" y="42"/>
                  </a:lnTo>
                  <a:cubicBezTo>
                    <a:pt x="88" y="42"/>
                    <a:pt x="89" y="41"/>
                    <a:pt x="89" y="40"/>
                  </a:cubicBezTo>
                  <a:lnTo>
                    <a:pt x="89" y="13"/>
                  </a:lnTo>
                  <a:cubicBezTo>
                    <a:pt x="89" y="11"/>
                    <a:pt x="88" y="10"/>
                    <a:pt x="88" y="10"/>
                  </a:cubicBezTo>
                  <a:close/>
                  <a:moveTo>
                    <a:pt x="88" y="52"/>
                  </a:moveTo>
                  <a:lnTo>
                    <a:pt x="88" y="52"/>
                  </a:lnTo>
                  <a:lnTo>
                    <a:pt x="11" y="52"/>
                  </a:lnTo>
                  <a:cubicBezTo>
                    <a:pt x="5" y="52"/>
                    <a:pt x="0" y="47"/>
                    <a:pt x="0" y="40"/>
                  </a:cubicBezTo>
                  <a:lnTo>
                    <a:pt x="0" y="13"/>
                  </a:lnTo>
                  <a:cubicBezTo>
                    <a:pt x="0" y="6"/>
                    <a:pt x="5" y="0"/>
                    <a:pt x="11" y="0"/>
                  </a:cubicBezTo>
                  <a:lnTo>
                    <a:pt x="88" y="0"/>
                  </a:lnTo>
                  <a:cubicBezTo>
                    <a:pt x="94" y="0"/>
                    <a:pt x="99" y="6"/>
                    <a:pt x="99" y="13"/>
                  </a:cubicBezTo>
                  <a:lnTo>
                    <a:pt x="99" y="40"/>
                  </a:lnTo>
                  <a:cubicBezTo>
                    <a:pt x="99" y="47"/>
                    <a:pt x="94" y="52"/>
                    <a:pt x="88" y="52"/>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4" name="Freeform 613"/>
            <p:cNvSpPr>
              <a:spLocks noEditPoints="1"/>
            </p:cNvSpPr>
            <p:nvPr/>
          </p:nvSpPr>
          <p:spPr bwMode="auto">
            <a:xfrm>
              <a:off x="7804151" y="3092451"/>
              <a:ext cx="84138" cy="44450"/>
            </a:xfrm>
            <a:custGeom>
              <a:avLst/>
              <a:gdLst>
                <a:gd name="T0" fmla="*/ 88 w 99"/>
                <a:gd name="T1" fmla="*/ 9 h 52"/>
                <a:gd name="T2" fmla="*/ 88 w 99"/>
                <a:gd name="T3" fmla="*/ 9 h 52"/>
                <a:gd name="T4" fmla="*/ 11 w 99"/>
                <a:gd name="T5" fmla="*/ 10 h 52"/>
                <a:gd name="T6" fmla="*/ 10 w 99"/>
                <a:gd name="T7" fmla="*/ 12 h 52"/>
                <a:gd name="T8" fmla="*/ 10 w 99"/>
                <a:gd name="T9" fmla="*/ 39 h 52"/>
                <a:gd name="T10" fmla="*/ 11 w 99"/>
                <a:gd name="T11" fmla="*/ 42 h 52"/>
                <a:gd name="T12" fmla="*/ 88 w 99"/>
                <a:gd name="T13" fmla="*/ 42 h 52"/>
                <a:gd name="T14" fmla="*/ 89 w 99"/>
                <a:gd name="T15" fmla="*/ 39 h 52"/>
                <a:gd name="T16" fmla="*/ 89 w 99"/>
                <a:gd name="T17" fmla="*/ 12 h 52"/>
                <a:gd name="T18" fmla="*/ 88 w 99"/>
                <a:gd name="T19" fmla="*/ 9 h 52"/>
                <a:gd name="T20" fmla="*/ 88 w 99"/>
                <a:gd name="T21" fmla="*/ 52 h 52"/>
                <a:gd name="T22" fmla="*/ 88 w 99"/>
                <a:gd name="T23" fmla="*/ 52 h 52"/>
                <a:gd name="T24" fmla="*/ 11 w 99"/>
                <a:gd name="T25" fmla="*/ 52 h 52"/>
                <a:gd name="T26" fmla="*/ 0 w 99"/>
                <a:gd name="T27" fmla="*/ 39 h 52"/>
                <a:gd name="T28" fmla="*/ 0 w 99"/>
                <a:gd name="T29" fmla="*/ 12 h 52"/>
                <a:gd name="T30" fmla="*/ 11 w 99"/>
                <a:gd name="T31" fmla="*/ 0 h 52"/>
                <a:gd name="T32" fmla="*/ 88 w 99"/>
                <a:gd name="T33" fmla="*/ 0 h 52"/>
                <a:gd name="T34" fmla="*/ 99 w 99"/>
                <a:gd name="T35" fmla="*/ 12 h 52"/>
                <a:gd name="T36" fmla="*/ 99 w 99"/>
                <a:gd name="T37" fmla="*/ 39 h 52"/>
                <a:gd name="T38" fmla="*/ 88 w 99"/>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52">
                  <a:moveTo>
                    <a:pt x="88" y="9"/>
                  </a:moveTo>
                  <a:lnTo>
                    <a:pt x="88" y="9"/>
                  </a:lnTo>
                  <a:lnTo>
                    <a:pt x="11" y="10"/>
                  </a:lnTo>
                  <a:cubicBezTo>
                    <a:pt x="11" y="10"/>
                    <a:pt x="10" y="11"/>
                    <a:pt x="10" y="12"/>
                  </a:cubicBezTo>
                  <a:lnTo>
                    <a:pt x="10" y="39"/>
                  </a:lnTo>
                  <a:cubicBezTo>
                    <a:pt x="10" y="41"/>
                    <a:pt x="11" y="42"/>
                    <a:pt x="11" y="42"/>
                  </a:cubicBezTo>
                  <a:lnTo>
                    <a:pt x="88" y="42"/>
                  </a:lnTo>
                  <a:cubicBezTo>
                    <a:pt x="88" y="42"/>
                    <a:pt x="89" y="41"/>
                    <a:pt x="89" y="39"/>
                  </a:cubicBezTo>
                  <a:lnTo>
                    <a:pt x="89" y="12"/>
                  </a:lnTo>
                  <a:cubicBezTo>
                    <a:pt x="89" y="11"/>
                    <a:pt x="88" y="10"/>
                    <a:pt x="88" y="9"/>
                  </a:cubicBezTo>
                  <a:close/>
                  <a:moveTo>
                    <a:pt x="88" y="52"/>
                  </a:moveTo>
                  <a:lnTo>
                    <a:pt x="88" y="52"/>
                  </a:lnTo>
                  <a:lnTo>
                    <a:pt x="11" y="52"/>
                  </a:lnTo>
                  <a:cubicBezTo>
                    <a:pt x="5" y="52"/>
                    <a:pt x="0" y="46"/>
                    <a:pt x="0" y="39"/>
                  </a:cubicBezTo>
                  <a:lnTo>
                    <a:pt x="0" y="12"/>
                  </a:lnTo>
                  <a:cubicBezTo>
                    <a:pt x="0" y="5"/>
                    <a:pt x="5" y="0"/>
                    <a:pt x="11" y="0"/>
                  </a:cubicBezTo>
                  <a:lnTo>
                    <a:pt x="88" y="0"/>
                  </a:lnTo>
                  <a:cubicBezTo>
                    <a:pt x="94" y="0"/>
                    <a:pt x="99" y="5"/>
                    <a:pt x="99" y="12"/>
                  </a:cubicBezTo>
                  <a:lnTo>
                    <a:pt x="99" y="39"/>
                  </a:lnTo>
                  <a:cubicBezTo>
                    <a:pt x="99" y="46"/>
                    <a:pt x="94" y="52"/>
                    <a:pt x="88" y="52"/>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5" name="Freeform 614"/>
            <p:cNvSpPr/>
            <p:nvPr/>
          </p:nvSpPr>
          <p:spPr bwMode="auto">
            <a:xfrm>
              <a:off x="7789863" y="3062289"/>
              <a:ext cx="123825" cy="4763"/>
            </a:xfrm>
            <a:custGeom>
              <a:avLst/>
              <a:gdLst>
                <a:gd name="T0" fmla="*/ 146 w 146"/>
                <a:gd name="T1" fmla="*/ 5 h 5"/>
                <a:gd name="T2" fmla="*/ 146 w 146"/>
                <a:gd name="T3" fmla="*/ 5 h 5"/>
                <a:gd name="T4" fmla="*/ 0 w 146"/>
                <a:gd name="T5" fmla="*/ 5 h 5"/>
                <a:gd name="T6" fmla="*/ 0 w 146"/>
                <a:gd name="T7" fmla="*/ 0 h 5"/>
                <a:gd name="T8" fmla="*/ 146 w 146"/>
                <a:gd name="T9" fmla="*/ 0 h 5"/>
                <a:gd name="T10" fmla="*/ 146 w 146"/>
                <a:gd name="T11" fmla="*/ 5 h 5"/>
              </a:gdLst>
              <a:ahLst/>
              <a:cxnLst>
                <a:cxn ang="0">
                  <a:pos x="T0" y="T1"/>
                </a:cxn>
                <a:cxn ang="0">
                  <a:pos x="T2" y="T3"/>
                </a:cxn>
                <a:cxn ang="0">
                  <a:pos x="T4" y="T5"/>
                </a:cxn>
                <a:cxn ang="0">
                  <a:pos x="T6" y="T7"/>
                </a:cxn>
                <a:cxn ang="0">
                  <a:pos x="T8" y="T9"/>
                </a:cxn>
                <a:cxn ang="0">
                  <a:pos x="T10" y="T11"/>
                </a:cxn>
              </a:cxnLst>
              <a:rect l="0" t="0" r="r" b="b"/>
              <a:pathLst>
                <a:path w="146" h="5">
                  <a:moveTo>
                    <a:pt x="146" y="5"/>
                  </a:moveTo>
                  <a:lnTo>
                    <a:pt x="146" y="5"/>
                  </a:lnTo>
                  <a:lnTo>
                    <a:pt x="0" y="5"/>
                  </a:lnTo>
                  <a:lnTo>
                    <a:pt x="0" y="0"/>
                  </a:lnTo>
                  <a:lnTo>
                    <a:pt x="146" y="0"/>
                  </a:lnTo>
                  <a:lnTo>
                    <a:pt x="146"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6" name="Freeform 615"/>
            <p:cNvSpPr/>
            <p:nvPr/>
          </p:nvSpPr>
          <p:spPr bwMode="auto">
            <a:xfrm>
              <a:off x="7789863" y="3157539"/>
              <a:ext cx="123825" cy="4763"/>
            </a:xfrm>
            <a:custGeom>
              <a:avLst/>
              <a:gdLst>
                <a:gd name="T0" fmla="*/ 146 w 146"/>
                <a:gd name="T1" fmla="*/ 5 h 5"/>
                <a:gd name="T2" fmla="*/ 146 w 146"/>
                <a:gd name="T3" fmla="*/ 5 h 5"/>
                <a:gd name="T4" fmla="*/ 0 w 146"/>
                <a:gd name="T5" fmla="*/ 5 h 5"/>
                <a:gd name="T6" fmla="*/ 0 w 146"/>
                <a:gd name="T7" fmla="*/ 0 h 5"/>
                <a:gd name="T8" fmla="*/ 146 w 146"/>
                <a:gd name="T9" fmla="*/ 0 h 5"/>
                <a:gd name="T10" fmla="*/ 146 w 146"/>
                <a:gd name="T11" fmla="*/ 5 h 5"/>
              </a:gdLst>
              <a:ahLst/>
              <a:cxnLst>
                <a:cxn ang="0">
                  <a:pos x="T0" y="T1"/>
                </a:cxn>
                <a:cxn ang="0">
                  <a:pos x="T2" y="T3"/>
                </a:cxn>
                <a:cxn ang="0">
                  <a:pos x="T4" y="T5"/>
                </a:cxn>
                <a:cxn ang="0">
                  <a:pos x="T6" y="T7"/>
                </a:cxn>
                <a:cxn ang="0">
                  <a:pos x="T8" y="T9"/>
                </a:cxn>
                <a:cxn ang="0">
                  <a:pos x="T10" y="T11"/>
                </a:cxn>
              </a:cxnLst>
              <a:rect l="0" t="0" r="r" b="b"/>
              <a:pathLst>
                <a:path w="146" h="5">
                  <a:moveTo>
                    <a:pt x="146" y="5"/>
                  </a:moveTo>
                  <a:lnTo>
                    <a:pt x="146" y="5"/>
                  </a:lnTo>
                  <a:lnTo>
                    <a:pt x="0" y="5"/>
                  </a:lnTo>
                  <a:lnTo>
                    <a:pt x="0" y="0"/>
                  </a:lnTo>
                  <a:lnTo>
                    <a:pt x="146" y="0"/>
                  </a:lnTo>
                  <a:lnTo>
                    <a:pt x="146"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7" name="Freeform 616"/>
            <p:cNvSpPr/>
            <p:nvPr/>
          </p:nvSpPr>
          <p:spPr bwMode="auto">
            <a:xfrm>
              <a:off x="7812088" y="3184526"/>
              <a:ext cx="69850" cy="12700"/>
            </a:xfrm>
            <a:custGeom>
              <a:avLst/>
              <a:gdLst>
                <a:gd name="T0" fmla="*/ 81 w 81"/>
                <a:gd name="T1" fmla="*/ 8 h 16"/>
                <a:gd name="T2" fmla="*/ 81 w 81"/>
                <a:gd name="T3" fmla="*/ 8 h 16"/>
                <a:gd name="T4" fmla="*/ 75 w 81"/>
                <a:gd name="T5" fmla="*/ 16 h 16"/>
                <a:gd name="T6" fmla="*/ 6 w 81"/>
                <a:gd name="T7" fmla="*/ 16 h 16"/>
                <a:gd name="T8" fmla="*/ 0 w 81"/>
                <a:gd name="T9" fmla="*/ 8 h 16"/>
                <a:gd name="T10" fmla="*/ 6 w 81"/>
                <a:gd name="T11" fmla="*/ 0 h 16"/>
                <a:gd name="T12" fmla="*/ 75 w 81"/>
                <a:gd name="T13" fmla="*/ 0 h 16"/>
                <a:gd name="T14" fmla="*/ 81 w 8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6">
                  <a:moveTo>
                    <a:pt x="81" y="8"/>
                  </a:moveTo>
                  <a:lnTo>
                    <a:pt x="81" y="8"/>
                  </a:lnTo>
                  <a:cubicBezTo>
                    <a:pt x="81" y="12"/>
                    <a:pt x="79" y="16"/>
                    <a:pt x="75" y="16"/>
                  </a:cubicBezTo>
                  <a:lnTo>
                    <a:pt x="6" y="16"/>
                  </a:lnTo>
                  <a:cubicBezTo>
                    <a:pt x="3" y="16"/>
                    <a:pt x="0" y="12"/>
                    <a:pt x="0" y="8"/>
                  </a:cubicBezTo>
                  <a:cubicBezTo>
                    <a:pt x="0" y="3"/>
                    <a:pt x="3" y="0"/>
                    <a:pt x="6" y="0"/>
                  </a:cubicBezTo>
                  <a:lnTo>
                    <a:pt x="75" y="0"/>
                  </a:lnTo>
                  <a:cubicBezTo>
                    <a:pt x="79" y="0"/>
                    <a:pt x="81" y="3"/>
                    <a:pt x="81" y="8"/>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8" name="Freeform 617"/>
            <p:cNvSpPr/>
            <p:nvPr/>
          </p:nvSpPr>
          <p:spPr bwMode="auto">
            <a:xfrm>
              <a:off x="7812088" y="3211514"/>
              <a:ext cx="69850" cy="12700"/>
            </a:xfrm>
            <a:custGeom>
              <a:avLst/>
              <a:gdLst>
                <a:gd name="T0" fmla="*/ 81 w 81"/>
                <a:gd name="T1" fmla="*/ 8 h 16"/>
                <a:gd name="T2" fmla="*/ 81 w 81"/>
                <a:gd name="T3" fmla="*/ 8 h 16"/>
                <a:gd name="T4" fmla="*/ 75 w 81"/>
                <a:gd name="T5" fmla="*/ 16 h 16"/>
                <a:gd name="T6" fmla="*/ 6 w 81"/>
                <a:gd name="T7" fmla="*/ 16 h 16"/>
                <a:gd name="T8" fmla="*/ 0 w 81"/>
                <a:gd name="T9" fmla="*/ 8 h 16"/>
                <a:gd name="T10" fmla="*/ 6 w 81"/>
                <a:gd name="T11" fmla="*/ 0 h 16"/>
                <a:gd name="T12" fmla="*/ 75 w 81"/>
                <a:gd name="T13" fmla="*/ 0 h 16"/>
                <a:gd name="T14" fmla="*/ 81 w 8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6">
                  <a:moveTo>
                    <a:pt x="81" y="8"/>
                  </a:moveTo>
                  <a:lnTo>
                    <a:pt x="81" y="8"/>
                  </a:lnTo>
                  <a:cubicBezTo>
                    <a:pt x="81" y="12"/>
                    <a:pt x="79" y="16"/>
                    <a:pt x="75" y="16"/>
                  </a:cubicBezTo>
                  <a:lnTo>
                    <a:pt x="6" y="16"/>
                  </a:lnTo>
                  <a:cubicBezTo>
                    <a:pt x="3" y="16"/>
                    <a:pt x="0" y="12"/>
                    <a:pt x="0" y="8"/>
                  </a:cubicBezTo>
                  <a:cubicBezTo>
                    <a:pt x="0" y="3"/>
                    <a:pt x="3" y="0"/>
                    <a:pt x="6" y="0"/>
                  </a:cubicBezTo>
                  <a:lnTo>
                    <a:pt x="75" y="0"/>
                  </a:lnTo>
                  <a:cubicBezTo>
                    <a:pt x="79" y="0"/>
                    <a:pt x="81" y="3"/>
                    <a:pt x="81" y="8"/>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9" name="Freeform 618"/>
            <p:cNvSpPr/>
            <p:nvPr/>
          </p:nvSpPr>
          <p:spPr bwMode="auto">
            <a:xfrm>
              <a:off x="7483476" y="3249614"/>
              <a:ext cx="379413" cy="55563"/>
            </a:xfrm>
            <a:custGeom>
              <a:avLst/>
              <a:gdLst>
                <a:gd name="T0" fmla="*/ 433 w 445"/>
                <a:gd name="T1" fmla="*/ 65 h 65"/>
                <a:gd name="T2" fmla="*/ 433 w 445"/>
                <a:gd name="T3" fmla="*/ 65 h 65"/>
                <a:gd name="T4" fmla="*/ 13 w 445"/>
                <a:gd name="T5" fmla="*/ 65 h 65"/>
                <a:gd name="T6" fmla="*/ 0 w 445"/>
                <a:gd name="T7" fmla="*/ 53 h 65"/>
                <a:gd name="T8" fmla="*/ 0 w 445"/>
                <a:gd name="T9" fmla="*/ 0 h 65"/>
                <a:gd name="T10" fmla="*/ 25 w 445"/>
                <a:gd name="T11" fmla="*/ 0 h 65"/>
                <a:gd name="T12" fmla="*/ 25 w 445"/>
                <a:gd name="T13" fmla="*/ 40 h 65"/>
                <a:gd name="T14" fmla="*/ 421 w 445"/>
                <a:gd name="T15" fmla="*/ 40 h 65"/>
                <a:gd name="T16" fmla="*/ 421 w 445"/>
                <a:gd name="T17" fmla="*/ 5 h 65"/>
                <a:gd name="T18" fmla="*/ 445 w 445"/>
                <a:gd name="T19" fmla="*/ 5 h 65"/>
                <a:gd name="T20" fmla="*/ 445 w 445"/>
                <a:gd name="T21" fmla="*/ 53 h 65"/>
                <a:gd name="T22" fmla="*/ 433 w 44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5">
                  <a:moveTo>
                    <a:pt x="433" y="65"/>
                  </a:moveTo>
                  <a:lnTo>
                    <a:pt x="433" y="65"/>
                  </a:lnTo>
                  <a:lnTo>
                    <a:pt x="13" y="65"/>
                  </a:lnTo>
                  <a:cubicBezTo>
                    <a:pt x="6" y="65"/>
                    <a:pt x="0" y="60"/>
                    <a:pt x="0" y="53"/>
                  </a:cubicBezTo>
                  <a:lnTo>
                    <a:pt x="0" y="0"/>
                  </a:lnTo>
                  <a:lnTo>
                    <a:pt x="25" y="0"/>
                  </a:lnTo>
                  <a:lnTo>
                    <a:pt x="25" y="40"/>
                  </a:lnTo>
                  <a:lnTo>
                    <a:pt x="421" y="40"/>
                  </a:lnTo>
                  <a:lnTo>
                    <a:pt x="421" y="5"/>
                  </a:lnTo>
                  <a:lnTo>
                    <a:pt x="445" y="5"/>
                  </a:lnTo>
                  <a:lnTo>
                    <a:pt x="445" y="53"/>
                  </a:lnTo>
                  <a:cubicBezTo>
                    <a:pt x="445" y="60"/>
                    <a:pt x="440" y="65"/>
                    <a:pt x="433" y="65"/>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0" name="Freeform 619"/>
            <p:cNvSpPr/>
            <p:nvPr/>
          </p:nvSpPr>
          <p:spPr bwMode="auto">
            <a:xfrm>
              <a:off x="7653338" y="3254376"/>
              <a:ext cx="20638" cy="84138"/>
            </a:xfrm>
            <a:custGeom>
              <a:avLst/>
              <a:gdLst>
                <a:gd name="T0" fmla="*/ 25 w 25"/>
                <a:gd name="T1" fmla="*/ 100 h 100"/>
                <a:gd name="T2" fmla="*/ 25 w 25"/>
                <a:gd name="T3" fmla="*/ 100 h 100"/>
                <a:gd name="T4" fmla="*/ 0 w 25"/>
                <a:gd name="T5" fmla="*/ 100 h 100"/>
                <a:gd name="T6" fmla="*/ 0 w 25"/>
                <a:gd name="T7" fmla="*/ 0 h 100"/>
                <a:gd name="T8" fmla="*/ 25 w 25"/>
                <a:gd name="T9" fmla="*/ 0 h 100"/>
                <a:gd name="T10" fmla="*/ 25 w 25"/>
                <a:gd name="T11" fmla="*/ 100 h 100"/>
              </a:gdLst>
              <a:ahLst/>
              <a:cxnLst>
                <a:cxn ang="0">
                  <a:pos x="T0" y="T1"/>
                </a:cxn>
                <a:cxn ang="0">
                  <a:pos x="T2" y="T3"/>
                </a:cxn>
                <a:cxn ang="0">
                  <a:pos x="T4" y="T5"/>
                </a:cxn>
                <a:cxn ang="0">
                  <a:pos x="T6" y="T7"/>
                </a:cxn>
                <a:cxn ang="0">
                  <a:pos x="T8" y="T9"/>
                </a:cxn>
                <a:cxn ang="0">
                  <a:pos x="T10" y="T11"/>
                </a:cxn>
              </a:cxnLst>
              <a:rect l="0" t="0" r="r" b="b"/>
              <a:pathLst>
                <a:path w="25" h="100">
                  <a:moveTo>
                    <a:pt x="25" y="100"/>
                  </a:moveTo>
                  <a:lnTo>
                    <a:pt x="25" y="100"/>
                  </a:lnTo>
                  <a:lnTo>
                    <a:pt x="0" y="100"/>
                  </a:lnTo>
                  <a:lnTo>
                    <a:pt x="0" y="0"/>
                  </a:lnTo>
                  <a:lnTo>
                    <a:pt x="25" y="0"/>
                  </a:lnTo>
                  <a:lnTo>
                    <a:pt x="25" y="100"/>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1" name="Freeform 620"/>
            <p:cNvSpPr>
              <a:spLocks noEditPoints="1"/>
            </p:cNvSpPr>
            <p:nvPr/>
          </p:nvSpPr>
          <p:spPr bwMode="auto">
            <a:xfrm>
              <a:off x="7569201" y="3330576"/>
              <a:ext cx="188913" cy="79375"/>
            </a:xfrm>
            <a:custGeom>
              <a:avLst/>
              <a:gdLst>
                <a:gd name="T0" fmla="*/ 112 w 223"/>
                <a:gd name="T1" fmla="*/ 20 h 93"/>
                <a:gd name="T2" fmla="*/ 112 w 223"/>
                <a:gd name="T3" fmla="*/ 20 h 93"/>
                <a:gd name="T4" fmla="*/ 20 w 223"/>
                <a:gd name="T5" fmla="*/ 47 h 93"/>
                <a:gd name="T6" fmla="*/ 112 w 223"/>
                <a:gd name="T7" fmla="*/ 73 h 93"/>
                <a:gd name="T8" fmla="*/ 203 w 223"/>
                <a:gd name="T9" fmla="*/ 47 h 93"/>
                <a:gd name="T10" fmla="*/ 112 w 223"/>
                <a:gd name="T11" fmla="*/ 20 h 93"/>
                <a:gd name="T12" fmla="*/ 112 w 223"/>
                <a:gd name="T13" fmla="*/ 93 h 93"/>
                <a:gd name="T14" fmla="*/ 112 w 223"/>
                <a:gd name="T15" fmla="*/ 93 h 93"/>
                <a:gd name="T16" fmla="*/ 0 w 223"/>
                <a:gd name="T17" fmla="*/ 47 h 93"/>
                <a:gd name="T18" fmla="*/ 112 w 223"/>
                <a:gd name="T19" fmla="*/ 0 h 93"/>
                <a:gd name="T20" fmla="*/ 223 w 223"/>
                <a:gd name="T21" fmla="*/ 47 h 93"/>
                <a:gd name="T22" fmla="*/ 112 w 223"/>
                <a:gd name="T2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93">
                  <a:moveTo>
                    <a:pt x="112" y="20"/>
                  </a:moveTo>
                  <a:lnTo>
                    <a:pt x="112" y="20"/>
                  </a:lnTo>
                  <a:cubicBezTo>
                    <a:pt x="53" y="20"/>
                    <a:pt x="20" y="38"/>
                    <a:pt x="20" y="47"/>
                  </a:cubicBezTo>
                  <a:cubicBezTo>
                    <a:pt x="20" y="56"/>
                    <a:pt x="53" y="73"/>
                    <a:pt x="112" y="73"/>
                  </a:cubicBezTo>
                  <a:cubicBezTo>
                    <a:pt x="171" y="73"/>
                    <a:pt x="203" y="56"/>
                    <a:pt x="203" y="47"/>
                  </a:cubicBezTo>
                  <a:cubicBezTo>
                    <a:pt x="203" y="38"/>
                    <a:pt x="171" y="20"/>
                    <a:pt x="112" y="20"/>
                  </a:cubicBezTo>
                  <a:close/>
                  <a:moveTo>
                    <a:pt x="112" y="93"/>
                  </a:moveTo>
                  <a:lnTo>
                    <a:pt x="112" y="93"/>
                  </a:lnTo>
                  <a:cubicBezTo>
                    <a:pt x="56" y="93"/>
                    <a:pt x="0" y="77"/>
                    <a:pt x="0" y="47"/>
                  </a:cubicBezTo>
                  <a:cubicBezTo>
                    <a:pt x="0" y="16"/>
                    <a:pt x="56" y="0"/>
                    <a:pt x="112" y="0"/>
                  </a:cubicBezTo>
                  <a:cubicBezTo>
                    <a:pt x="167" y="0"/>
                    <a:pt x="223" y="16"/>
                    <a:pt x="223" y="47"/>
                  </a:cubicBezTo>
                  <a:cubicBezTo>
                    <a:pt x="223" y="77"/>
                    <a:pt x="167" y="93"/>
                    <a:pt x="112" y="9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2" name="Freeform 621"/>
            <p:cNvSpPr/>
            <p:nvPr/>
          </p:nvSpPr>
          <p:spPr bwMode="auto">
            <a:xfrm>
              <a:off x="7569201" y="3362326"/>
              <a:ext cx="188913" cy="122238"/>
            </a:xfrm>
            <a:custGeom>
              <a:avLst/>
              <a:gdLst>
                <a:gd name="T0" fmla="*/ 153 w 223"/>
                <a:gd name="T1" fmla="*/ 144 h 144"/>
                <a:gd name="T2" fmla="*/ 153 w 223"/>
                <a:gd name="T3" fmla="*/ 144 h 144"/>
                <a:gd name="T4" fmla="*/ 150 w 223"/>
                <a:gd name="T5" fmla="*/ 124 h 144"/>
                <a:gd name="T6" fmla="*/ 203 w 223"/>
                <a:gd name="T7" fmla="*/ 100 h 144"/>
                <a:gd name="T8" fmla="*/ 203 w 223"/>
                <a:gd name="T9" fmla="*/ 81 h 144"/>
                <a:gd name="T10" fmla="*/ 0 w 223"/>
                <a:gd name="T11" fmla="*/ 53 h 144"/>
                <a:gd name="T12" fmla="*/ 0 w 223"/>
                <a:gd name="T13" fmla="*/ 10 h 144"/>
                <a:gd name="T14" fmla="*/ 20 w 223"/>
                <a:gd name="T15" fmla="*/ 10 h 144"/>
                <a:gd name="T16" fmla="*/ 20 w 223"/>
                <a:gd name="T17" fmla="*/ 53 h 144"/>
                <a:gd name="T18" fmla="*/ 112 w 223"/>
                <a:gd name="T19" fmla="*/ 80 h 144"/>
                <a:gd name="T20" fmla="*/ 203 w 223"/>
                <a:gd name="T21" fmla="*/ 53 h 144"/>
                <a:gd name="T22" fmla="*/ 203 w 223"/>
                <a:gd name="T23" fmla="*/ 10 h 144"/>
                <a:gd name="T24" fmla="*/ 213 w 223"/>
                <a:gd name="T25" fmla="*/ 0 h 144"/>
                <a:gd name="T26" fmla="*/ 223 w 223"/>
                <a:gd name="T27" fmla="*/ 10 h 144"/>
                <a:gd name="T28" fmla="*/ 223 w 223"/>
                <a:gd name="T29" fmla="*/ 100 h 144"/>
                <a:gd name="T30" fmla="*/ 153 w 223"/>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144">
                  <a:moveTo>
                    <a:pt x="153" y="144"/>
                  </a:moveTo>
                  <a:lnTo>
                    <a:pt x="153" y="144"/>
                  </a:lnTo>
                  <a:lnTo>
                    <a:pt x="150" y="124"/>
                  </a:lnTo>
                  <a:cubicBezTo>
                    <a:pt x="186" y="119"/>
                    <a:pt x="203" y="107"/>
                    <a:pt x="203" y="100"/>
                  </a:cubicBezTo>
                  <a:lnTo>
                    <a:pt x="203" y="81"/>
                  </a:lnTo>
                  <a:cubicBezTo>
                    <a:pt x="149" y="113"/>
                    <a:pt x="0" y="103"/>
                    <a:pt x="0" y="53"/>
                  </a:cubicBezTo>
                  <a:lnTo>
                    <a:pt x="0" y="10"/>
                  </a:lnTo>
                  <a:lnTo>
                    <a:pt x="20" y="10"/>
                  </a:lnTo>
                  <a:lnTo>
                    <a:pt x="20" y="53"/>
                  </a:lnTo>
                  <a:cubicBezTo>
                    <a:pt x="20" y="62"/>
                    <a:pt x="53" y="80"/>
                    <a:pt x="112" y="80"/>
                  </a:cubicBezTo>
                  <a:cubicBezTo>
                    <a:pt x="171" y="80"/>
                    <a:pt x="203" y="62"/>
                    <a:pt x="203" y="53"/>
                  </a:cubicBezTo>
                  <a:lnTo>
                    <a:pt x="203" y="10"/>
                  </a:lnTo>
                  <a:cubicBezTo>
                    <a:pt x="203" y="4"/>
                    <a:pt x="208" y="0"/>
                    <a:pt x="213" y="0"/>
                  </a:cubicBezTo>
                  <a:cubicBezTo>
                    <a:pt x="219" y="0"/>
                    <a:pt x="223" y="4"/>
                    <a:pt x="223" y="10"/>
                  </a:cubicBezTo>
                  <a:lnTo>
                    <a:pt x="223" y="100"/>
                  </a:lnTo>
                  <a:cubicBezTo>
                    <a:pt x="223" y="121"/>
                    <a:pt x="197" y="137"/>
                    <a:pt x="153" y="144"/>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3" name="Freeform 622"/>
            <p:cNvSpPr/>
            <p:nvPr/>
          </p:nvSpPr>
          <p:spPr bwMode="auto">
            <a:xfrm>
              <a:off x="7569201" y="3409951"/>
              <a:ext cx="63500" cy="74613"/>
            </a:xfrm>
            <a:custGeom>
              <a:avLst/>
              <a:gdLst>
                <a:gd name="T0" fmla="*/ 71 w 74"/>
                <a:gd name="T1" fmla="*/ 88 h 88"/>
                <a:gd name="T2" fmla="*/ 71 w 74"/>
                <a:gd name="T3" fmla="*/ 88 h 88"/>
                <a:gd name="T4" fmla="*/ 0 w 74"/>
                <a:gd name="T5" fmla="*/ 44 h 88"/>
                <a:gd name="T6" fmla="*/ 0 w 74"/>
                <a:gd name="T7" fmla="*/ 0 h 88"/>
                <a:gd name="T8" fmla="*/ 20 w 74"/>
                <a:gd name="T9" fmla="*/ 0 h 88"/>
                <a:gd name="T10" fmla="*/ 20 w 74"/>
                <a:gd name="T11" fmla="*/ 44 h 88"/>
                <a:gd name="T12" fmla="*/ 74 w 74"/>
                <a:gd name="T13" fmla="*/ 68 h 88"/>
                <a:gd name="T14" fmla="*/ 71 w 74"/>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8">
                  <a:moveTo>
                    <a:pt x="71" y="88"/>
                  </a:moveTo>
                  <a:lnTo>
                    <a:pt x="71" y="88"/>
                  </a:lnTo>
                  <a:cubicBezTo>
                    <a:pt x="27" y="81"/>
                    <a:pt x="0" y="65"/>
                    <a:pt x="0" y="44"/>
                  </a:cubicBezTo>
                  <a:lnTo>
                    <a:pt x="0" y="0"/>
                  </a:lnTo>
                  <a:lnTo>
                    <a:pt x="20" y="0"/>
                  </a:lnTo>
                  <a:lnTo>
                    <a:pt x="20" y="44"/>
                  </a:lnTo>
                  <a:cubicBezTo>
                    <a:pt x="20" y="51"/>
                    <a:pt x="37" y="63"/>
                    <a:pt x="74" y="68"/>
                  </a:cubicBezTo>
                  <a:lnTo>
                    <a:pt x="71" y="88"/>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4" name="Freeform 623"/>
            <p:cNvSpPr/>
            <p:nvPr/>
          </p:nvSpPr>
          <p:spPr bwMode="auto">
            <a:xfrm>
              <a:off x="7608888" y="3455989"/>
              <a:ext cx="42863"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5" name="Freeform 624"/>
            <p:cNvSpPr/>
            <p:nvPr/>
          </p:nvSpPr>
          <p:spPr bwMode="auto">
            <a:xfrm>
              <a:off x="7675563" y="3455989"/>
              <a:ext cx="44450" cy="44450"/>
            </a:xfrm>
            <a:custGeom>
              <a:avLst/>
              <a:gdLst>
                <a:gd name="T0" fmla="*/ 26 w 51"/>
                <a:gd name="T1" fmla="*/ 51 h 51"/>
                <a:gd name="T2" fmla="*/ 26 w 51"/>
                <a:gd name="T3" fmla="*/ 51 h 51"/>
                <a:gd name="T4" fmla="*/ 0 w 51"/>
                <a:gd name="T5" fmla="*/ 26 h 51"/>
                <a:gd name="T6" fmla="*/ 26 w 51"/>
                <a:gd name="T7" fmla="*/ 0 h 51"/>
                <a:gd name="T8" fmla="*/ 51 w 51"/>
                <a:gd name="T9" fmla="*/ 26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lnTo>
                    <a:pt x="26" y="51"/>
                  </a:lnTo>
                  <a:cubicBezTo>
                    <a:pt x="11" y="51"/>
                    <a:pt x="0" y="40"/>
                    <a:pt x="0" y="26"/>
                  </a:cubicBezTo>
                  <a:cubicBezTo>
                    <a:pt x="0" y="11"/>
                    <a:pt x="11" y="0"/>
                    <a:pt x="26" y="0"/>
                  </a:cubicBezTo>
                  <a:cubicBezTo>
                    <a:pt x="40" y="0"/>
                    <a:pt x="51" y="11"/>
                    <a:pt x="51" y="26"/>
                  </a:cubicBezTo>
                  <a:cubicBezTo>
                    <a:pt x="51" y="40"/>
                    <a:pt x="40" y="51"/>
                    <a:pt x="26" y="51"/>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grpSp>
      <p:grpSp>
        <p:nvGrpSpPr>
          <p:cNvPr id="136" name="组合 135"/>
          <p:cNvGrpSpPr/>
          <p:nvPr/>
        </p:nvGrpSpPr>
        <p:grpSpPr>
          <a:xfrm flipH="1">
            <a:off x="4393041" y="5002700"/>
            <a:ext cx="710208" cy="725643"/>
            <a:chOff x="5712053" y="1194932"/>
            <a:chExt cx="484216" cy="494740"/>
          </a:xfrm>
          <a:solidFill>
            <a:srgbClr val="00B0F0"/>
          </a:solidFill>
        </p:grpSpPr>
        <p:grpSp>
          <p:nvGrpSpPr>
            <p:cNvPr id="137" name="组合 484"/>
            <p:cNvGrpSpPr>
              <a:grpSpLocks/>
            </p:cNvGrpSpPr>
            <p:nvPr/>
          </p:nvGrpSpPr>
          <p:grpSpPr bwMode="auto">
            <a:xfrm>
              <a:off x="5809326" y="1303111"/>
              <a:ext cx="285088" cy="229873"/>
              <a:chOff x="8659246" y="2191883"/>
              <a:chExt cx="366713" cy="377825"/>
            </a:xfrm>
            <a:grpFill/>
          </p:grpSpPr>
          <p:sp>
            <p:nvSpPr>
              <p:cNvPr id="142" name="Freeform 25"/>
              <p:cNvSpPr>
                <a:spLocks noChangeArrowheads="1"/>
              </p:cNvSpPr>
              <p:nvPr/>
            </p:nvSpPr>
            <p:spPr bwMode="auto">
              <a:xfrm>
                <a:off x="8832850" y="2377853"/>
                <a:ext cx="34925" cy="33337"/>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3" y="1"/>
                    </a:moveTo>
                    <a:cubicBezTo>
                      <a:pt x="4" y="0"/>
                      <a:pt x="7" y="0"/>
                      <a:pt x="8" y="2"/>
                    </a:cubicBezTo>
                    <a:cubicBezTo>
                      <a:pt x="9" y="4"/>
                      <a:pt x="9" y="7"/>
                      <a:pt x="7" y="8"/>
                    </a:cubicBezTo>
                    <a:cubicBezTo>
                      <a:pt x="5" y="9"/>
                      <a:pt x="2" y="8"/>
                      <a:pt x="1" y="6"/>
                    </a:cubicBezTo>
                    <a:cubicBezTo>
                      <a:pt x="0" y="5"/>
                      <a:pt x="1" y="2"/>
                      <a:pt x="3" y="1"/>
                    </a:cubicBezTo>
                    <a:close/>
                  </a:path>
                </a:pathLst>
              </a:custGeom>
              <a:grpFill/>
              <a:ln w="9525">
                <a:solidFill>
                  <a:schemeClr val="tx2">
                    <a:lumMod val="60000"/>
                    <a:lumOff val="40000"/>
                  </a:schemeClr>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3" name="Freeform 26"/>
              <p:cNvSpPr>
                <a:spLocks noChangeArrowheads="1"/>
              </p:cNvSpPr>
              <p:nvPr/>
            </p:nvSpPr>
            <p:spPr bwMode="auto">
              <a:xfrm>
                <a:off x="8841465" y="2343382"/>
                <a:ext cx="98425" cy="158749"/>
              </a:xfrm>
              <a:custGeom>
                <a:avLst/>
                <a:gdLst>
                  <a:gd name="T0" fmla="*/ 2147483647 w 26"/>
                  <a:gd name="T1" fmla="*/ 2147483647 h 41"/>
                  <a:gd name="T2" fmla="*/ 0 w 26"/>
                  <a:gd name="T3" fmla="*/ 2147483647 h 41"/>
                  <a:gd name="T4" fmla="*/ 0 w 26"/>
                  <a:gd name="T5" fmla="*/ 2147483647 h 41"/>
                  <a:gd name="T6" fmla="*/ 2147483647 w 26"/>
                  <a:gd name="T7" fmla="*/ 2147483647 h 41"/>
                  <a:gd name="T8" fmla="*/ 2147483647 w 26"/>
                  <a:gd name="T9" fmla="*/ 0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41">
                    <a:moveTo>
                      <a:pt x="2" y="41"/>
                    </a:moveTo>
                    <a:cubicBezTo>
                      <a:pt x="1" y="41"/>
                      <a:pt x="0" y="40"/>
                      <a:pt x="0" y="40"/>
                    </a:cubicBezTo>
                    <a:cubicBezTo>
                      <a:pt x="0" y="14"/>
                      <a:pt x="0" y="14"/>
                      <a:pt x="0" y="14"/>
                    </a:cubicBezTo>
                    <a:cubicBezTo>
                      <a:pt x="0" y="14"/>
                      <a:pt x="1" y="14"/>
                      <a:pt x="1" y="14"/>
                    </a:cubicBezTo>
                    <a:cubicBezTo>
                      <a:pt x="25" y="0"/>
                      <a:pt x="25" y="0"/>
                      <a:pt x="25" y="0"/>
                    </a:cubicBezTo>
                    <a:cubicBezTo>
                      <a:pt x="25" y="0"/>
                      <a:pt x="26" y="0"/>
                      <a:pt x="26" y="1"/>
                    </a:cubicBezTo>
                    <a:cubicBezTo>
                      <a:pt x="26" y="1"/>
                      <a:pt x="26" y="2"/>
                      <a:pt x="26" y="2"/>
                    </a:cubicBezTo>
                    <a:cubicBezTo>
                      <a:pt x="3" y="15"/>
                      <a:pt x="3" y="15"/>
                      <a:pt x="3" y="15"/>
                    </a:cubicBezTo>
                    <a:cubicBezTo>
                      <a:pt x="3" y="40"/>
                      <a:pt x="3" y="40"/>
                      <a:pt x="3" y="40"/>
                    </a:cubicBezTo>
                    <a:cubicBezTo>
                      <a:pt x="3" y="40"/>
                      <a:pt x="2" y="41"/>
                      <a:pt x="2" y="41"/>
                    </a:cubicBezTo>
                    <a:close/>
                  </a:path>
                </a:pathLst>
              </a:custGeom>
              <a:grpFill/>
              <a:ln w="9525">
                <a:solidFill>
                  <a:schemeClr val="tx2">
                    <a:lumMod val="60000"/>
                    <a:lumOff val="40000"/>
                  </a:schemeClr>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4" name="Freeform 27"/>
              <p:cNvSpPr>
                <a:spLocks noChangeArrowheads="1"/>
              </p:cNvSpPr>
              <p:nvPr/>
            </p:nvSpPr>
            <p:spPr bwMode="auto">
              <a:xfrm>
                <a:off x="8761413" y="2342929"/>
                <a:ext cx="95250" cy="57150"/>
              </a:xfrm>
              <a:custGeom>
                <a:avLst/>
                <a:gdLst>
                  <a:gd name="T0" fmla="*/ 2147483647 w 25"/>
                  <a:gd name="T1" fmla="*/ 2147483647 h 15"/>
                  <a:gd name="T2" fmla="*/ 2147483647 w 25"/>
                  <a:gd name="T3" fmla="*/ 2147483647 h 15"/>
                  <a:gd name="T4" fmla="*/ 2147483647 w 25"/>
                  <a:gd name="T5" fmla="*/ 2147483647 h 15"/>
                  <a:gd name="T6" fmla="*/ 0 w 25"/>
                  <a:gd name="T7" fmla="*/ 0 h 15"/>
                  <a:gd name="T8" fmla="*/ 2147483647 w 25"/>
                  <a:gd name="T9" fmla="*/ 0 h 15"/>
                  <a:gd name="T10" fmla="*/ 2147483647 w 25"/>
                  <a:gd name="T11" fmla="*/ 2147483647 h 15"/>
                  <a:gd name="T12" fmla="*/ 2147483647 w 25"/>
                  <a:gd name="T13" fmla="*/ 2147483647 h 15"/>
                  <a:gd name="T14" fmla="*/ 2147483647 w 25"/>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5">
                    <a:moveTo>
                      <a:pt x="24" y="15"/>
                    </a:moveTo>
                    <a:cubicBezTo>
                      <a:pt x="23" y="15"/>
                      <a:pt x="23" y="14"/>
                      <a:pt x="23" y="14"/>
                    </a:cubicBezTo>
                    <a:cubicBezTo>
                      <a:pt x="1" y="2"/>
                      <a:pt x="1" y="2"/>
                      <a:pt x="1" y="2"/>
                    </a:cubicBezTo>
                    <a:cubicBezTo>
                      <a:pt x="0" y="1"/>
                      <a:pt x="0" y="1"/>
                      <a:pt x="0" y="0"/>
                    </a:cubicBezTo>
                    <a:cubicBezTo>
                      <a:pt x="1" y="0"/>
                      <a:pt x="1" y="0"/>
                      <a:pt x="2" y="0"/>
                    </a:cubicBezTo>
                    <a:cubicBezTo>
                      <a:pt x="24" y="13"/>
                      <a:pt x="24" y="13"/>
                      <a:pt x="24" y="13"/>
                    </a:cubicBezTo>
                    <a:cubicBezTo>
                      <a:pt x="25" y="13"/>
                      <a:pt x="25" y="13"/>
                      <a:pt x="24" y="14"/>
                    </a:cubicBezTo>
                    <a:cubicBezTo>
                      <a:pt x="24" y="14"/>
                      <a:pt x="24" y="15"/>
                      <a:pt x="24" y="15"/>
                    </a:cubicBezTo>
                    <a:close/>
                  </a:path>
                </a:pathLst>
              </a:custGeom>
              <a:grpFill/>
              <a:ln w="9525">
                <a:solidFill>
                  <a:schemeClr val="tx2">
                    <a:lumMod val="60000"/>
                    <a:lumOff val="40000"/>
                  </a:schemeClr>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5" name="Freeform 28"/>
              <p:cNvSpPr>
                <a:spLocks noEditPoints="1" noChangeArrowheads="1"/>
              </p:cNvSpPr>
              <p:nvPr/>
            </p:nvSpPr>
            <p:spPr bwMode="auto">
              <a:xfrm>
                <a:off x="8659246" y="2191883"/>
                <a:ext cx="366713" cy="377825"/>
              </a:xfrm>
              <a:custGeom>
                <a:avLst/>
                <a:gdLst>
                  <a:gd name="T0" fmla="*/ 2147483647 w 97"/>
                  <a:gd name="T1" fmla="*/ 2147483647 h 98"/>
                  <a:gd name="T2" fmla="*/ 2147483647 w 97"/>
                  <a:gd name="T3" fmla="*/ 2147483647 h 98"/>
                  <a:gd name="T4" fmla="*/ 2147483647 w 97"/>
                  <a:gd name="T5" fmla="*/ 2147483647 h 98"/>
                  <a:gd name="T6" fmla="*/ 2147483647 w 97"/>
                  <a:gd name="T7" fmla="*/ 2147483647 h 98"/>
                  <a:gd name="T8" fmla="*/ 2147483647 w 97"/>
                  <a:gd name="T9" fmla="*/ 2147483647 h 98"/>
                  <a:gd name="T10" fmla="*/ 2147483647 w 97"/>
                  <a:gd name="T11" fmla="*/ 2147483647 h 98"/>
                  <a:gd name="T12" fmla="*/ 2147483647 w 97"/>
                  <a:gd name="T13" fmla="*/ 2147483647 h 98"/>
                  <a:gd name="T14" fmla="*/ 2147483647 w 97"/>
                  <a:gd name="T15" fmla="*/ 2147483647 h 98"/>
                  <a:gd name="T16" fmla="*/ 2147483647 w 97"/>
                  <a:gd name="T17" fmla="*/ 2147483647 h 98"/>
                  <a:gd name="T18" fmla="*/ 2147483647 w 97"/>
                  <a:gd name="T19" fmla="*/ 2147483647 h 98"/>
                  <a:gd name="T20" fmla="*/ 2147483647 w 97"/>
                  <a:gd name="T21" fmla="*/ 2147483647 h 98"/>
                  <a:gd name="T22" fmla="*/ 2147483647 w 97"/>
                  <a:gd name="T23" fmla="*/ 2147483647 h 98"/>
                  <a:gd name="T24" fmla="*/ 2147483647 w 97"/>
                  <a:gd name="T25" fmla="*/ 2147483647 h 98"/>
                  <a:gd name="T26" fmla="*/ 2147483647 w 97"/>
                  <a:gd name="T27" fmla="*/ 2147483647 h 98"/>
                  <a:gd name="T28" fmla="*/ 2147483647 w 97"/>
                  <a:gd name="T29" fmla="*/ 2147483647 h 98"/>
                  <a:gd name="T30" fmla="*/ 2147483647 w 97"/>
                  <a:gd name="T31" fmla="*/ 2147483647 h 98"/>
                  <a:gd name="T32" fmla="*/ 2147483647 w 97"/>
                  <a:gd name="T33" fmla="*/ 2147483647 h 98"/>
                  <a:gd name="T34" fmla="*/ 2147483647 w 97"/>
                  <a:gd name="T35" fmla="*/ 0 h 98"/>
                  <a:gd name="T36" fmla="*/ 2147483647 w 97"/>
                  <a:gd name="T37" fmla="*/ 2147483647 h 98"/>
                  <a:gd name="T38" fmla="*/ 2147483647 w 97"/>
                  <a:gd name="T39" fmla="*/ 2147483647 h 98"/>
                  <a:gd name="T40" fmla="*/ 0 w 97"/>
                  <a:gd name="T41" fmla="*/ 2147483647 h 98"/>
                  <a:gd name="T42" fmla="*/ 0 w 97"/>
                  <a:gd name="T43" fmla="*/ 2147483647 h 98"/>
                  <a:gd name="T44" fmla="*/ 2147483647 w 97"/>
                  <a:gd name="T45" fmla="*/ 2147483647 h 98"/>
                  <a:gd name="T46" fmla="*/ 2147483647 w 97"/>
                  <a:gd name="T47" fmla="*/ 2147483647 h 98"/>
                  <a:gd name="T48" fmla="*/ 2147483647 w 97"/>
                  <a:gd name="T49" fmla="*/ 2147483647 h 98"/>
                  <a:gd name="T50" fmla="*/ 2147483647 w 97"/>
                  <a:gd name="T51" fmla="*/ 2147483647 h 98"/>
                  <a:gd name="T52" fmla="*/ 2147483647 w 97"/>
                  <a:gd name="T53" fmla="*/ 2147483647 h 98"/>
                  <a:gd name="T54" fmla="*/ 2147483647 w 97"/>
                  <a:gd name="T55" fmla="*/ 2147483647 h 98"/>
                  <a:gd name="T56" fmla="*/ 2147483647 w 97"/>
                  <a:gd name="T57" fmla="*/ 2147483647 h 98"/>
                  <a:gd name="T58" fmla="*/ 2147483647 w 97"/>
                  <a:gd name="T59" fmla="*/ 0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7" h="98">
                    <a:moveTo>
                      <a:pt x="49" y="5"/>
                    </a:moveTo>
                    <a:cubicBezTo>
                      <a:pt x="69" y="17"/>
                      <a:pt x="69" y="17"/>
                      <a:pt x="69" y="17"/>
                    </a:cubicBezTo>
                    <a:cubicBezTo>
                      <a:pt x="69" y="42"/>
                      <a:pt x="69" y="42"/>
                      <a:pt x="69" y="42"/>
                    </a:cubicBezTo>
                    <a:cubicBezTo>
                      <a:pt x="69" y="43"/>
                      <a:pt x="69" y="45"/>
                      <a:pt x="71" y="45"/>
                    </a:cubicBezTo>
                    <a:cubicBezTo>
                      <a:pt x="93" y="58"/>
                      <a:pt x="93" y="58"/>
                      <a:pt x="93" y="58"/>
                    </a:cubicBezTo>
                    <a:cubicBezTo>
                      <a:pt x="93" y="81"/>
                      <a:pt x="93" y="81"/>
                      <a:pt x="93" y="81"/>
                    </a:cubicBezTo>
                    <a:cubicBezTo>
                      <a:pt x="73" y="93"/>
                      <a:pt x="73" y="93"/>
                      <a:pt x="73" y="93"/>
                    </a:cubicBezTo>
                    <a:cubicBezTo>
                      <a:pt x="51" y="80"/>
                      <a:pt x="51" y="80"/>
                      <a:pt x="51" y="80"/>
                    </a:cubicBezTo>
                    <a:cubicBezTo>
                      <a:pt x="50" y="80"/>
                      <a:pt x="49" y="80"/>
                      <a:pt x="49" y="80"/>
                    </a:cubicBezTo>
                    <a:cubicBezTo>
                      <a:pt x="48" y="80"/>
                      <a:pt x="47" y="80"/>
                      <a:pt x="46" y="80"/>
                    </a:cubicBezTo>
                    <a:cubicBezTo>
                      <a:pt x="24" y="93"/>
                      <a:pt x="24" y="93"/>
                      <a:pt x="24" y="93"/>
                    </a:cubicBezTo>
                    <a:cubicBezTo>
                      <a:pt x="4" y="81"/>
                      <a:pt x="4" y="81"/>
                      <a:pt x="4" y="81"/>
                    </a:cubicBezTo>
                    <a:cubicBezTo>
                      <a:pt x="4" y="58"/>
                      <a:pt x="4" y="58"/>
                      <a:pt x="4" y="58"/>
                    </a:cubicBezTo>
                    <a:cubicBezTo>
                      <a:pt x="26" y="45"/>
                      <a:pt x="26" y="45"/>
                      <a:pt x="26" y="45"/>
                    </a:cubicBezTo>
                    <a:cubicBezTo>
                      <a:pt x="28" y="45"/>
                      <a:pt x="29" y="43"/>
                      <a:pt x="29" y="42"/>
                    </a:cubicBezTo>
                    <a:cubicBezTo>
                      <a:pt x="29" y="17"/>
                      <a:pt x="29" y="17"/>
                      <a:pt x="29" y="17"/>
                    </a:cubicBezTo>
                    <a:cubicBezTo>
                      <a:pt x="49" y="5"/>
                      <a:pt x="49" y="5"/>
                      <a:pt x="49" y="5"/>
                    </a:cubicBezTo>
                    <a:moveTo>
                      <a:pt x="49" y="0"/>
                    </a:moveTo>
                    <a:cubicBezTo>
                      <a:pt x="24" y="14"/>
                      <a:pt x="24" y="14"/>
                      <a:pt x="24" y="14"/>
                    </a:cubicBezTo>
                    <a:cubicBezTo>
                      <a:pt x="24" y="42"/>
                      <a:pt x="24" y="42"/>
                      <a:pt x="24" y="42"/>
                    </a:cubicBezTo>
                    <a:cubicBezTo>
                      <a:pt x="0" y="56"/>
                      <a:pt x="0" y="56"/>
                      <a:pt x="0" y="56"/>
                    </a:cubicBezTo>
                    <a:cubicBezTo>
                      <a:pt x="0" y="84"/>
                      <a:pt x="0" y="84"/>
                      <a:pt x="0" y="84"/>
                    </a:cubicBezTo>
                    <a:cubicBezTo>
                      <a:pt x="24" y="98"/>
                      <a:pt x="24" y="98"/>
                      <a:pt x="24" y="98"/>
                    </a:cubicBezTo>
                    <a:cubicBezTo>
                      <a:pt x="49" y="84"/>
                      <a:pt x="49" y="84"/>
                      <a:pt x="49" y="84"/>
                    </a:cubicBezTo>
                    <a:cubicBezTo>
                      <a:pt x="73" y="98"/>
                      <a:pt x="73" y="98"/>
                      <a:pt x="73" y="98"/>
                    </a:cubicBezTo>
                    <a:cubicBezTo>
                      <a:pt x="97" y="84"/>
                      <a:pt x="97" y="84"/>
                      <a:pt x="97" y="84"/>
                    </a:cubicBezTo>
                    <a:cubicBezTo>
                      <a:pt x="97" y="56"/>
                      <a:pt x="97" y="56"/>
                      <a:pt x="97" y="56"/>
                    </a:cubicBezTo>
                    <a:cubicBezTo>
                      <a:pt x="73" y="42"/>
                      <a:pt x="73" y="42"/>
                      <a:pt x="73" y="42"/>
                    </a:cubicBezTo>
                    <a:cubicBezTo>
                      <a:pt x="73" y="14"/>
                      <a:pt x="73" y="14"/>
                      <a:pt x="73" y="14"/>
                    </a:cubicBezTo>
                    <a:cubicBezTo>
                      <a:pt x="49" y="0"/>
                      <a:pt x="49" y="0"/>
                      <a:pt x="49" y="0"/>
                    </a:cubicBezTo>
                    <a:close/>
                  </a:path>
                </a:pathLst>
              </a:custGeom>
              <a:grpFill/>
              <a:ln w="9525">
                <a:solidFill>
                  <a:srgbClr val="24B5E9"/>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grpSp>
        <p:grpSp>
          <p:nvGrpSpPr>
            <p:cNvPr id="138" name="组 45"/>
            <p:cNvGrpSpPr>
              <a:grpSpLocks/>
            </p:cNvGrpSpPr>
            <p:nvPr/>
          </p:nvGrpSpPr>
          <p:grpSpPr bwMode="auto">
            <a:xfrm>
              <a:off x="5712053" y="1194932"/>
              <a:ext cx="484216" cy="494740"/>
              <a:chOff x="5899150" y="4705350"/>
              <a:chExt cx="442913" cy="452438"/>
            </a:xfrm>
            <a:grpFill/>
          </p:grpSpPr>
          <p:sp>
            <p:nvSpPr>
              <p:cNvPr id="139" name="Freeform 287"/>
              <p:cNvSpPr>
                <a:spLocks noChangeArrowheads="1"/>
              </p:cNvSpPr>
              <p:nvPr/>
            </p:nvSpPr>
            <p:spPr bwMode="auto">
              <a:xfrm>
                <a:off x="5899150" y="4705350"/>
                <a:ext cx="442913" cy="440886"/>
              </a:xfrm>
              <a:custGeom>
                <a:avLst/>
                <a:gdLst>
                  <a:gd name="T0" fmla="*/ 707 w 1231"/>
                  <a:gd name="T1" fmla="*/ 1221 h 1224"/>
                  <a:gd name="T2" fmla="*/ 684 w 1231"/>
                  <a:gd name="T3" fmla="*/ 1202 h 1224"/>
                  <a:gd name="T4" fmla="*/ 704 w 1231"/>
                  <a:gd name="T5" fmla="*/ 1176 h 1224"/>
                  <a:gd name="T6" fmla="*/ 1185 w 1231"/>
                  <a:gd name="T7" fmla="*/ 614 h 1224"/>
                  <a:gd name="T8" fmla="*/ 615 w 1231"/>
                  <a:gd name="T9" fmla="*/ 44 h 1224"/>
                  <a:gd name="T10" fmla="*/ 45 w 1231"/>
                  <a:gd name="T11" fmla="*/ 614 h 1224"/>
                  <a:gd name="T12" fmla="*/ 526 w 1231"/>
                  <a:gd name="T13" fmla="*/ 1176 h 1224"/>
                  <a:gd name="T14" fmla="*/ 545 w 1231"/>
                  <a:gd name="T15" fmla="*/ 1202 h 1224"/>
                  <a:gd name="T16" fmla="*/ 520 w 1231"/>
                  <a:gd name="T17" fmla="*/ 1221 h 1224"/>
                  <a:gd name="T18" fmla="*/ 0 w 1231"/>
                  <a:gd name="T19" fmla="*/ 615 h 1224"/>
                  <a:gd name="T20" fmla="*/ 615 w 1231"/>
                  <a:gd name="T21" fmla="*/ 0 h 1224"/>
                  <a:gd name="T22" fmla="*/ 1230 w 1231"/>
                  <a:gd name="T23" fmla="*/ 615 h 1224"/>
                  <a:gd name="T24" fmla="*/ 710 w 1231"/>
                  <a:gd name="T25" fmla="*/ 1221 h 1224"/>
                  <a:gd name="T26" fmla="*/ 707 w 1231"/>
                  <a:gd name="T27" fmla="*/ 122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1" h="1224">
                    <a:moveTo>
                      <a:pt x="707" y="1221"/>
                    </a:moveTo>
                    <a:cubicBezTo>
                      <a:pt x="696" y="1221"/>
                      <a:pt x="686" y="1213"/>
                      <a:pt x="684" y="1202"/>
                    </a:cubicBezTo>
                    <a:cubicBezTo>
                      <a:pt x="682" y="1190"/>
                      <a:pt x="691" y="1178"/>
                      <a:pt x="704" y="1176"/>
                    </a:cubicBezTo>
                    <a:cubicBezTo>
                      <a:pt x="983" y="1132"/>
                      <a:pt x="1185" y="896"/>
                      <a:pt x="1185" y="614"/>
                    </a:cubicBezTo>
                    <a:cubicBezTo>
                      <a:pt x="1185" y="300"/>
                      <a:pt x="929" y="44"/>
                      <a:pt x="615" y="44"/>
                    </a:cubicBezTo>
                    <a:cubicBezTo>
                      <a:pt x="301" y="44"/>
                      <a:pt x="45" y="300"/>
                      <a:pt x="45" y="614"/>
                    </a:cubicBezTo>
                    <a:cubicBezTo>
                      <a:pt x="45" y="896"/>
                      <a:pt x="247" y="1132"/>
                      <a:pt x="526" y="1176"/>
                    </a:cubicBezTo>
                    <a:cubicBezTo>
                      <a:pt x="539" y="1178"/>
                      <a:pt x="546" y="1190"/>
                      <a:pt x="545" y="1202"/>
                    </a:cubicBezTo>
                    <a:cubicBezTo>
                      <a:pt x="543" y="1213"/>
                      <a:pt x="533" y="1223"/>
                      <a:pt x="520" y="1221"/>
                    </a:cubicBezTo>
                    <a:cubicBezTo>
                      <a:pt x="219" y="1174"/>
                      <a:pt x="0" y="918"/>
                      <a:pt x="0" y="615"/>
                    </a:cubicBezTo>
                    <a:cubicBezTo>
                      <a:pt x="0" y="276"/>
                      <a:pt x="276" y="0"/>
                      <a:pt x="615" y="0"/>
                    </a:cubicBezTo>
                    <a:cubicBezTo>
                      <a:pt x="954" y="0"/>
                      <a:pt x="1230" y="276"/>
                      <a:pt x="1230" y="615"/>
                    </a:cubicBezTo>
                    <a:cubicBezTo>
                      <a:pt x="1230" y="919"/>
                      <a:pt x="1011" y="1174"/>
                      <a:pt x="710" y="1221"/>
                    </a:cubicBezTo>
                    <a:cubicBezTo>
                      <a:pt x="709" y="1221"/>
                      <a:pt x="708" y="1221"/>
                      <a:pt x="707" y="1221"/>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40" name="Freeform 288"/>
              <p:cNvSpPr>
                <a:spLocks noChangeArrowheads="1"/>
              </p:cNvSpPr>
              <p:nvPr/>
            </p:nvSpPr>
            <p:spPr bwMode="auto">
              <a:xfrm>
                <a:off x="6067650" y="5116394"/>
                <a:ext cx="41402" cy="41394"/>
              </a:xfrm>
              <a:custGeom>
                <a:avLst/>
                <a:gdLst>
                  <a:gd name="T0" fmla="*/ 114 w 115"/>
                  <a:gd name="T1" fmla="*/ 56 h 114"/>
                  <a:gd name="T2" fmla="*/ 106 w 115"/>
                  <a:gd name="T3" fmla="*/ 85 h 114"/>
                  <a:gd name="T4" fmla="*/ 85 w 115"/>
                  <a:gd name="T5" fmla="*/ 106 h 114"/>
                  <a:gd name="T6" fmla="*/ 57 w 115"/>
                  <a:gd name="T7" fmla="*/ 113 h 114"/>
                  <a:gd name="T8" fmla="*/ 29 w 115"/>
                  <a:gd name="T9" fmla="*/ 106 h 114"/>
                  <a:gd name="T10" fmla="*/ 8 w 115"/>
                  <a:gd name="T11" fmla="*/ 85 h 114"/>
                  <a:gd name="T12" fmla="*/ 0 w 115"/>
                  <a:gd name="T13" fmla="*/ 56 h 114"/>
                  <a:gd name="T14" fmla="*/ 8 w 115"/>
                  <a:gd name="T15" fmla="*/ 28 h 114"/>
                  <a:gd name="T16" fmla="*/ 29 w 115"/>
                  <a:gd name="T17" fmla="*/ 7 h 114"/>
                  <a:gd name="T18" fmla="*/ 57 w 115"/>
                  <a:gd name="T19" fmla="*/ 0 h 114"/>
                  <a:gd name="T20" fmla="*/ 85 w 115"/>
                  <a:gd name="T21" fmla="*/ 7 h 114"/>
                  <a:gd name="T22" fmla="*/ 106 w 115"/>
                  <a:gd name="T23" fmla="*/ 28 h 114"/>
                  <a:gd name="T24" fmla="*/ 114 w 115"/>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4">
                    <a:moveTo>
                      <a:pt x="114" y="56"/>
                    </a:moveTo>
                    <a:cubicBezTo>
                      <a:pt x="114" y="67"/>
                      <a:pt x="111" y="76"/>
                      <a:pt x="106" y="85"/>
                    </a:cubicBezTo>
                    <a:cubicBezTo>
                      <a:pt x="101" y="94"/>
                      <a:pt x="94" y="101"/>
                      <a:pt x="85" y="106"/>
                    </a:cubicBezTo>
                    <a:cubicBezTo>
                      <a:pt x="76" y="112"/>
                      <a:pt x="67" y="113"/>
                      <a:pt x="57" y="113"/>
                    </a:cubicBezTo>
                    <a:cubicBezTo>
                      <a:pt x="47" y="113"/>
                      <a:pt x="38" y="112"/>
                      <a:pt x="29" y="106"/>
                    </a:cubicBezTo>
                    <a:cubicBezTo>
                      <a:pt x="20" y="101"/>
                      <a:pt x="13" y="94"/>
                      <a:pt x="8" y="85"/>
                    </a:cubicBezTo>
                    <a:cubicBezTo>
                      <a:pt x="3" y="76"/>
                      <a:pt x="0" y="67"/>
                      <a:pt x="0" y="56"/>
                    </a:cubicBezTo>
                    <a:cubicBezTo>
                      <a:pt x="0" y="46"/>
                      <a:pt x="3" y="37"/>
                      <a:pt x="8" y="28"/>
                    </a:cubicBezTo>
                    <a:cubicBezTo>
                      <a:pt x="13" y="19"/>
                      <a:pt x="20" y="13"/>
                      <a:pt x="29" y="7"/>
                    </a:cubicBezTo>
                    <a:cubicBezTo>
                      <a:pt x="38" y="2"/>
                      <a:pt x="47" y="0"/>
                      <a:pt x="57" y="0"/>
                    </a:cubicBezTo>
                    <a:cubicBezTo>
                      <a:pt x="67" y="0"/>
                      <a:pt x="76" y="2"/>
                      <a:pt x="85" y="7"/>
                    </a:cubicBezTo>
                    <a:cubicBezTo>
                      <a:pt x="94" y="13"/>
                      <a:pt x="101" y="19"/>
                      <a:pt x="106" y="28"/>
                    </a:cubicBezTo>
                    <a:cubicBezTo>
                      <a:pt x="111" y="37"/>
                      <a:pt x="114" y="46"/>
                      <a:pt x="114"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41" name="Freeform 289"/>
              <p:cNvSpPr>
                <a:spLocks noChangeArrowheads="1"/>
              </p:cNvSpPr>
              <p:nvPr/>
            </p:nvSpPr>
            <p:spPr bwMode="auto">
              <a:xfrm>
                <a:off x="6134086" y="5116394"/>
                <a:ext cx="41403" cy="41394"/>
              </a:xfrm>
              <a:custGeom>
                <a:avLst/>
                <a:gdLst>
                  <a:gd name="T0" fmla="*/ 113 w 114"/>
                  <a:gd name="T1" fmla="*/ 56 h 114"/>
                  <a:gd name="T2" fmla="*/ 106 w 114"/>
                  <a:gd name="T3" fmla="*/ 85 h 114"/>
                  <a:gd name="T4" fmla="*/ 85 w 114"/>
                  <a:gd name="T5" fmla="*/ 106 h 114"/>
                  <a:gd name="T6" fmla="*/ 57 w 114"/>
                  <a:gd name="T7" fmla="*/ 113 h 114"/>
                  <a:gd name="T8" fmla="*/ 28 w 114"/>
                  <a:gd name="T9" fmla="*/ 106 h 114"/>
                  <a:gd name="T10" fmla="*/ 8 w 114"/>
                  <a:gd name="T11" fmla="*/ 85 h 114"/>
                  <a:gd name="T12" fmla="*/ 0 w 114"/>
                  <a:gd name="T13" fmla="*/ 56 h 114"/>
                  <a:gd name="T14" fmla="*/ 8 w 114"/>
                  <a:gd name="T15" fmla="*/ 28 h 114"/>
                  <a:gd name="T16" fmla="*/ 28 w 114"/>
                  <a:gd name="T17" fmla="*/ 7 h 114"/>
                  <a:gd name="T18" fmla="*/ 57 w 114"/>
                  <a:gd name="T19" fmla="*/ 0 h 114"/>
                  <a:gd name="T20" fmla="*/ 85 w 114"/>
                  <a:gd name="T21" fmla="*/ 7 h 114"/>
                  <a:gd name="T22" fmla="*/ 106 w 114"/>
                  <a:gd name="T23" fmla="*/ 28 h 114"/>
                  <a:gd name="T24" fmla="*/ 113 w 114"/>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4">
                    <a:moveTo>
                      <a:pt x="113" y="56"/>
                    </a:moveTo>
                    <a:cubicBezTo>
                      <a:pt x="113" y="67"/>
                      <a:pt x="111" y="76"/>
                      <a:pt x="106" y="85"/>
                    </a:cubicBezTo>
                    <a:cubicBezTo>
                      <a:pt x="101" y="94"/>
                      <a:pt x="94" y="101"/>
                      <a:pt x="85" y="106"/>
                    </a:cubicBezTo>
                    <a:cubicBezTo>
                      <a:pt x="76" y="112"/>
                      <a:pt x="68" y="113"/>
                      <a:pt x="57" y="113"/>
                    </a:cubicBezTo>
                    <a:cubicBezTo>
                      <a:pt x="47" y="113"/>
                      <a:pt x="38" y="112"/>
                      <a:pt x="28" y="106"/>
                    </a:cubicBezTo>
                    <a:cubicBezTo>
                      <a:pt x="19" y="101"/>
                      <a:pt x="13" y="94"/>
                      <a:pt x="8" y="85"/>
                    </a:cubicBezTo>
                    <a:cubicBezTo>
                      <a:pt x="3" y="76"/>
                      <a:pt x="0" y="67"/>
                      <a:pt x="0" y="56"/>
                    </a:cubicBezTo>
                    <a:cubicBezTo>
                      <a:pt x="0" y="46"/>
                      <a:pt x="3" y="37"/>
                      <a:pt x="8" y="28"/>
                    </a:cubicBezTo>
                    <a:cubicBezTo>
                      <a:pt x="13" y="19"/>
                      <a:pt x="19" y="13"/>
                      <a:pt x="28" y="7"/>
                    </a:cubicBezTo>
                    <a:cubicBezTo>
                      <a:pt x="38" y="2"/>
                      <a:pt x="46" y="0"/>
                      <a:pt x="57" y="0"/>
                    </a:cubicBezTo>
                    <a:cubicBezTo>
                      <a:pt x="67" y="0"/>
                      <a:pt x="76" y="2"/>
                      <a:pt x="85" y="7"/>
                    </a:cubicBezTo>
                    <a:cubicBezTo>
                      <a:pt x="94" y="13"/>
                      <a:pt x="101" y="19"/>
                      <a:pt x="106" y="28"/>
                    </a:cubicBezTo>
                    <a:cubicBezTo>
                      <a:pt x="111" y="37"/>
                      <a:pt x="113" y="46"/>
                      <a:pt x="113"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grpSp>
      </p:grpSp>
      <p:grpSp>
        <p:nvGrpSpPr>
          <p:cNvPr id="146" name="组合 11"/>
          <p:cNvGrpSpPr>
            <a:grpSpLocks/>
          </p:cNvGrpSpPr>
          <p:nvPr/>
        </p:nvGrpSpPr>
        <p:grpSpPr bwMode="auto">
          <a:xfrm flipH="1">
            <a:off x="6721635" y="4889281"/>
            <a:ext cx="853437" cy="874400"/>
            <a:chOff x="7009734" y="1194932"/>
            <a:chExt cx="484216" cy="494740"/>
          </a:xfrm>
        </p:grpSpPr>
        <p:grpSp>
          <p:nvGrpSpPr>
            <p:cNvPr id="147" name="组合 478"/>
            <p:cNvGrpSpPr>
              <a:grpSpLocks/>
            </p:cNvGrpSpPr>
            <p:nvPr/>
          </p:nvGrpSpPr>
          <p:grpSpPr bwMode="auto">
            <a:xfrm>
              <a:off x="7156509" y="1270254"/>
              <a:ext cx="200204" cy="299252"/>
              <a:chOff x="8449212" y="1630533"/>
              <a:chExt cx="246195" cy="404412"/>
            </a:xfrm>
          </p:grpSpPr>
          <p:grpSp>
            <p:nvGrpSpPr>
              <p:cNvPr id="152" name="组合 151"/>
              <p:cNvGrpSpPr/>
              <p:nvPr/>
            </p:nvGrpSpPr>
            <p:grpSpPr>
              <a:xfrm>
                <a:off x="8449212" y="1630533"/>
                <a:ext cx="246195" cy="404412"/>
                <a:chOff x="12787313" y="-376238"/>
                <a:chExt cx="488950" cy="661988"/>
              </a:xfrm>
              <a:solidFill>
                <a:srgbClr val="41BFEC"/>
              </a:solidFill>
            </p:grpSpPr>
            <p:sp>
              <p:nvSpPr>
                <p:cNvPr id="154" name="Freeform 33"/>
                <p:cNvSpPr>
                  <a:spLocks noEditPoints="1"/>
                </p:cNvSpPr>
                <p:nvPr/>
              </p:nvSpPr>
              <p:spPr bwMode="auto">
                <a:xfrm>
                  <a:off x="12901612" y="-273238"/>
                  <a:ext cx="260350" cy="188913"/>
                </a:xfrm>
                <a:custGeom>
                  <a:avLst/>
                  <a:gdLst>
                    <a:gd name="T0" fmla="*/ 51 w 68"/>
                    <a:gd name="T1" fmla="*/ 13 h 50"/>
                    <a:gd name="T2" fmla="*/ 34 w 68"/>
                    <a:gd name="T3" fmla="*/ 0 h 50"/>
                    <a:gd name="T4" fmla="*/ 16 w 68"/>
                    <a:gd name="T5" fmla="*/ 13 h 50"/>
                    <a:gd name="T6" fmla="*/ 0 w 68"/>
                    <a:gd name="T7" fmla="*/ 31 h 50"/>
                    <a:gd name="T8" fmla="*/ 18 w 68"/>
                    <a:gd name="T9" fmla="*/ 50 h 50"/>
                    <a:gd name="T10" fmla="*/ 49 w 68"/>
                    <a:gd name="T11" fmla="*/ 50 h 50"/>
                    <a:gd name="T12" fmla="*/ 68 w 68"/>
                    <a:gd name="T13" fmla="*/ 31 h 50"/>
                    <a:gd name="T14" fmla="*/ 51 w 68"/>
                    <a:gd name="T15" fmla="*/ 13 h 50"/>
                    <a:gd name="T16" fmla="*/ 49 w 68"/>
                    <a:gd name="T17" fmla="*/ 46 h 50"/>
                    <a:gd name="T18" fmla="*/ 18 w 68"/>
                    <a:gd name="T19" fmla="*/ 46 h 50"/>
                    <a:gd name="T20" fmla="*/ 4 w 68"/>
                    <a:gd name="T21" fmla="*/ 31 h 50"/>
                    <a:gd name="T22" fmla="*/ 17 w 68"/>
                    <a:gd name="T23" fmla="*/ 17 h 50"/>
                    <a:gd name="T24" fmla="*/ 20 w 68"/>
                    <a:gd name="T25" fmla="*/ 14 h 50"/>
                    <a:gd name="T26" fmla="*/ 34 w 68"/>
                    <a:gd name="T27" fmla="*/ 4 h 50"/>
                    <a:gd name="T28" fmla="*/ 47 w 68"/>
                    <a:gd name="T29" fmla="*/ 14 h 50"/>
                    <a:gd name="T30" fmla="*/ 51 w 68"/>
                    <a:gd name="T31" fmla="*/ 17 h 50"/>
                    <a:gd name="T32" fmla="*/ 64 w 68"/>
                    <a:gd name="T33" fmla="*/ 31 h 50"/>
                    <a:gd name="T34" fmla="*/ 49 w 68"/>
                    <a:gd name="T35"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50">
                      <a:moveTo>
                        <a:pt x="51" y="13"/>
                      </a:moveTo>
                      <a:cubicBezTo>
                        <a:pt x="49" y="5"/>
                        <a:pt x="42" y="0"/>
                        <a:pt x="34" y="0"/>
                      </a:cubicBezTo>
                      <a:cubicBezTo>
                        <a:pt x="25" y="0"/>
                        <a:pt x="19" y="5"/>
                        <a:pt x="16" y="13"/>
                      </a:cubicBezTo>
                      <a:cubicBezTo>
                        <a:pt x="7" y="14"/>
                        <a:pt x="0" y="21"/>
                        <a:pt x="0" y="31"/>
                      </a:cubicBezTo>
                      <a:cubicBezTo>
                        <a:pt x="0" y="41"/>
                        <a:pt x="8" y="50"/>
                        <a:pt x="18" y="50"/>
                      </a:cubicBezTo>
                      <a:cubicBezTo>
                        <a:pt x="49" y="50"/>
                        <a:pt x="49" y="50"/>
                        <a:pt x="49" y="50"/>
                      </a:cubicBezTo>
                      <a:cubicBezTo>
                        <a:pt x="59" y="50"/>
                        <a:pt x="68" y="41"/>
                        <a:pt x="68" y="31"/>
                      </a:cubicBezTo>
                      <a:cubicBezTo>
                        <a:pt x="68" y="21"/>
                        <a:pt x="60" y="14"/>
                        <a:pt x="51" y="13"/>
                      </a:cubicBezTo>
                      <a:close/>
                      <a:moveTo>
                        <a:pt x="49" y="46"/>
                      </a:moveTo>
                      <a:cubicBezTo>
                        <a:pt x="18" y="46"/>
                        <a:pt x="18" y="46"/>
                        <a:pt x="18" y="46"/>
                      </a:cubicBezTo>
                      <a:cubicBezTo>
                        <a:pt x="10" y="46"/>
                        <a:pt x="4" y="39"/>
                        <a:pt x="4" y="31"/>
                      </a:cubicBezTo>
                      <a:cubicBezTo>
                        <a:pt x="4" y="24"/>
                        <a:pt x="9" y="17"/>
                        <a:pt x="17" y="17"/>
                      </a:cubicBezTo>
                      <a:cubicBezTo>
                        <a:pt x="18" y="16"/>
                        <a:pt x="19" y="15"/>
                        <a:pt x="20" y="14"/>
                      </a:cubicBezTo>
                      <a:cubicBezTo>
                        <a:pt x="22" y="8"/>
                        <a:pt x="27" y="4"/>
                        <a:pt x="34" y="4"/>
                      </a:cubicBezTo>
                      <a:cubicBezTo>
                        <a:pt x="40" y="4"/>
                        <a:pt x="45" y="8"/>
                        <a:pt x="47" y="14"/>
                      </a:cubicBezTo>
                      <a:cubicBezTo>
                        <a:pt x="48" y="15"/>
                        <a:pt x="49" y="16"/>
                        <a:pt x="51" y="17"/>
                      </a:cubicBezTo>
                      <a:cubicBezTo>
                        <a:pt x="58" y="17"/>
                        <a:pt x="64" y="24"/>
                        <a:pt x="64" y="31"/>
                      </a:cubicBezTo>
                      <a:cubicBezTo>
                        <a:pt x="64" y="39"/>
                        <a:pt x="57" y="46"/>
                        <a:pt x="49" y="46"/>
                      </a:cubicBezTo>
                      <a:close/>
                    </a:path>
                  </a:pathLst>
                </a:custGeom>
                <a:solidFill>
                  <a:srgbClr val="24B5E9"/>
                </a:solidFill>
                <a:ln w="9525">
                  <a:solidFill>
                    <a:schemeClr val="tx2">
                      <a:lumMod val="60000"/>
                      <a:lumOff val="40000"/>
                    </a:schemeClr>
                  </a:solidFill>
                  <a:round/>
                </a:ln>
              </p:spPr>
              <p:txBody>
                <a:bodyPr wrap="square" lIns="77391" tIns="38695" rIns="77391" bIns="38695">
                  <a:noAutofit/>
                </a:bodyPr>
                <a:lstStyle/>
                <a:p>
                  <a:pPr defTabSz="768985" fontAlgn="ctr">
                    <a:defRPr/>
                  </a:pPr>
                  <a:endParaRPr lang="en-US" sz="1000" dirty="0">
                    <a:solidFill>
                      <a:srgbClr val="1D1D1A"/>
                    </a:solidFill>
                    <a:latin typeface="Huawei Sans" panose="020C0503030203020204" pitchFamily="34" charset="0"/>
                    <a:ea typeface="微软雅黑" panose="020B0503020204020204" charset="-122"/>
                    <a:cs typeface="宋体" panose="02010600030101010101" pitchFamily="2" charset="-122"/>
                  </a:endParaRPr>
                </a:p>
              </p:txBody>
            </p:sp>
            <p:sp>
              <p:nvSpPr>
                <p:cNvPr id="155" name="Freeform 34"/>
                <p:cNvSpPr>
                  <a:spLocks noEditPoints="1"/>
                </p:cNvSpPr>
                <p:nvPr/>
              </p:nvSpPr>
              <p:spPr bwMode="auto">
                <a:xfrm>
                  <a:off x="12787313" y="-376238"/>
                  <a:ext cx="488950" cy="661988"/>
                </a:xfrm>
                <a:custGeom>
                  <a:avLst/>
                  <a:gdLst>
                    <a:gd name="T0" fmla="*/ 104 w 128"/>
                    <a:gd name="T1" fmla="*/ 0 h 176"/>
                    <a:gd name="T2" fmla="*/ 24 w 128"/>
                    <a:gd name="T3" fmla="*/ 0 h 176"/>
                    <a:gd name="T4" fmla="*/ 0 w 128"/>
                    <a:gd name="T5" fmla="*/ 24 h 176"/>
                    <a:gd name="T6" fmla="*/ 0 w 128"/>
                    <a:gd name="T7" fmla="*/ 152 h 176"/>
                    <a:gd name="T8" fmla="*/ 24 w 128"/>
                    <a:gd name="T9" fmla="*/ 176 h 176"/>
                    <a:gd name="T10" fmla="*/ 104 w 128"/>
                    <a:gd name="T11" fmla="*/ 176 h 176"/>
                    <a:gd name="T12" fmla="*/ 128 w 128"/>
                    <a:gd name="T13" fmla="*/ 152 h 176"/>
                    <a:gd name="T14" fmla="*/ 128 w 128"/>
                    <a:gd name="T15" fmla="*/ 24 h 176"/>
                    <a:gd name="T16" fmla="*/ 104 w 128"/>
                    <a:gd name="T17" fmla="*/ 0 h 176"/>
                    <a:gd name="T18" fmla="*/ 119 w 128"/>
                    <a:gd name="T19" fmla="*/ 152 h 176"/>
                    <a:gd name="T20" fmla="*/ 104 w 128"/>
                    <a:gd name="T21" fmla="*/ 168 h 176"/>
                    <a:gd name="T22" fmla="*/ 24 w 128"/>
                    <a:gd name="T23" fmla="*/ 168 h 176"/>
                    <a:gd name="T24" fmla="*/ 8 w 128"/>
                    <a:gd name="T25" fmla="*/ 152 h 176"/>
                    <a:gd name="T26" fmla="*/ 8 w 128"/>
                    <a:gd name="T27" fmla="*/ 24 h 176"/>
                    <a:gd name="T28" fmla="*/ 24 w 128"/>
                    <a:gd name="T29" fmla="*/ 8 h 176"/>
                    <a:gd name="T30" fmla="*/ 104 w 128"/>
                    <a:gd name="T31" fmla="*/ 8 h 176"/>
                    <a:gd name="T32" fmla="*/ 119 w 128"/>
                    <a:gd name="T33" fmla="*/ 24 h 176"/>
                    <a:gd name="T34" fmla="*/ 119 w 128"/>
                    <a:gd name="T3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76">
                      <a:moveTo>
                        <a:pt x="104" y="0"/>
                      </a:moveTo>
                      <a:cubicBezTo>
                        <a:pt x="24" y="0"/>
                        <a:pt x="24" y="0"/>
                        <a:pt x="24" y="0"/>
                      </a:cubicBezTo>
                      <a:cubicBezTo>
                        <a:pt x="10" y="0"/>
                        <a:pt x="0" y="11"/>
                        <a:pt x="0" y="24"/>
                      </a:cubicBezTo>
                      <a:cubicBezTo>
                        <a:pt x="0" y="152"/>
                        <a:pt x="0" y="152"/>
                        <a:pt x="0" y="152"/>
                      </a:cubicBezTo>
                      <a:cubicBezTo>
                        <a:pt x="0" y="165"/>
                        <a:pt x="10" y="176"/>
                        <a:pt x="24" y="176"/>
                      </a:cubicBezTo>
                      <a:cubicBezTo>
                        <a:pt x="104" y="176"/>
                        <a:pt x="104" y="176"/>
                        <a:pt x="104" y="176"/>
                      </a:cubicBezTo>
                      <a:cubicBezTo>
                        <a:pt x="117" y="176"/>
                        <a:pt x="128" y="165"/>
                        <a:pt x="128" y="152"/>
                      </a:cubicBezTo>
                      <a:cubicBezTo>
                        <a:pt x="128" y="24"/>
                        <a:pt x="128" y="24"/>
                        <a:pt x="128" y="24"/>
                      </a:cubicBezTo>
                      <a:cubicBezTo>
                        <a:pt x="128" y="11"/>
                        <a:pt x="117" y="0"/>
                        <a:pt x="104" y="0"/>
                      </a:cubicBezTo>
                      <a:close/>
                      <a:moveTo>
                        <a:pt x="119" y="152"/>
                      </a:moveTo>
                      <a:cubicBezTo>
                        <a:pt x="119" y="161"/>
                        <a:pt x="112" y="168"/>
                        <a:pt x="104" y="168"/>
                      </a:cubicBezTo>
                      <a:cubicBezTo>
                        <a:pt x="24" y="168"/>
                        <a:pt x="24" y="168"/>
                        <a:pt x="24" y="168"/>
                      </a:cubicBezTo>
                      <a:cubicBezTo>
                        <a:pt x="15" y="168"/>
                        <a:pt x="8" y="161"/>
                        <a:pt x="8" y="152"/>
                      </a:cubicBezTo>
                      <a:cubicBezTo>
                        <a:pt x="8" y="24"/>
                        <a:pt x="8" y="24"/>
                        <a:pt x="8" y="24"/>
                      </a:cubicBezTo>
                      <a:cubicBezTo>
                        <a:pt x="8" y="15"/>
                        <a:pt x="15" y="8"/>
                        <a:pt x="24" y="8"/>
                      </a:cubicBezTo>
                      <a:cubicBezTo>
                        <a:pt x="104" y="8"/>
                        <a:pt x="104" y="8"/>
                        <a:pt x="104" y="8"/>
                      </a:cubicBezTo>
                      <a:cubicBezTo>
                        <a:pt x="112" y="8"/>
                        <a:pt x="119" y="15"/>
                        <a:pt x="119" y="24"/>
                      </a:cubicBezTo>
                      <a:lnTo>
                        <a:pt x="119" y="152"/>
                      </a:lnTo>
                      <a:close/>
                    </a:path>
                  </a:pathLst>
                </a:custGeom>
                <a:solidFill>
                  <a:srgbClr val="24B5E9"/>
                </a:solidFill>
                <a:ln w="9525">
                  <a:solidFill>
                    <a:srgbClr val="00B0F0"/>
                  </a:solidFill>
                  <a:round/>
                </a:ln>
              </p:spPr>
              <p:txBody>
                <a:bodyPr wrap="square" lIns="77391" tIns="38695" rIns="77391" bIns="38695">
                  <a:noAutofit/>
                </a:bodyPr>
                <a:lstStyle/>
                <a:p>
                  <a:pPr defTabSz="768985" fontAlgn="ctr">
                    <a:defRPr/>
                  </a:pPr>
                  <a:endParaRPr lang="en-US" sz="1000" dirty="0">
                    <a:solidFill>
                      <a:srgbClr val="1D1D1A"/>
                    </a:solidFill>
                    <a:latin typeface="Huawei Sans" panose="020C0503030203020204" pitchFamily="34" charset="0"/>
                    <a:ea typeface="微软雅黑" panose="020B0503020204020204" charset="-122"/>
                    <a:cs typeface="宋体" panose="02010600030101010101" pitchFamily="2" charset="-122"/>
                  </a:endParaRPr>
                </a:p>
              </p:txBody>
            </p:sp>
          </p:grpSp>
          <p:sp>
            <p:nvSpPr>
              <p:cNvPr id="153" name="圆角矩形 152"/>
              <p:cNvSpPr/>
              <p:nvPr/>
            </p:nvSpPr>
            <p:spPr>
              <a:xfrm>
                <a:off x="8496453" y="1879068"/>
                <a:ext cx="146251" cy="98458"/>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768985" fontAlgn="ctr">
                  <a:defRPr/>
                </a:pPr>
                <a:endParaRPr lang="en-US" altLang="zh-CN" sz="1500" dirty="0">
                  <a:solidFill>
                    <a:srgbClr val="666666"/>
                  </a:solidFill>
                  <a:latin typeface="Huawei Sans" panose="020C0503030203020204" pitchFamily="34" charset="0"/>
                </a:endParaRPr>
              </a:p>
            </p:txBody>
          </p:sp>
        </p:grpSp>
        <p:grpSp>
          <p:nvGrpSpPr>
            <p:cNvPr id="148" name="组 45"/>
            <p:cNvGrpSpPr>
              <a:grpSpLocks/>
            </p:cNvGrpSpPr>
            <p:nvPr/>
          </p:nvGrpSpPr>
          <p:grpSpPr bwMode="auto">
            <a:xfrm>
              <a:off x="7009734" y="1194932"/>
              <a:ext cx="484216" cy="494740"/>
              <a:chOff x="5899150" y="4705350"/>
              <a:chExt cx="442913" cy="452438"/>
            </a:xfrm>
            <a:solidFill>
              <a:schemeClr val="tx2">
                <a:lumMod val="60000"/>
                <a:lumOff val="40000"/>
              </a:schemeClr>
            </a:solidFill>
          </p:grpSpPr>
          <p:sp>
            <p:nvSpPr>
              <p:cNvPr id="149" name="Freeform 287"/>
              <p:cNvSpPr>
                <a:spLocks noChangeArrowheads="1"/>
              </p:cNvSpPr>
              <p:nvPr/>
            </p:nvSpPr>
            <p:spPr bwMode="auto">
              <a:xfrm>
                <a:off x="5899150" y="4705350"/>
                <a:ext cx="442913" cy="440886"/>
              </a:xfrm>
              <a:custGeom>
                <a:avLst/>
                <a:gdLst>
                  <a:gd name="T0" fmla="*/ 707 w 1231"/>
                  <a:gd name="T1" fmla="*/ 1221 h 1224"/>
                  <a:gd name="T2" fmla="*/ 684 w 1231"/>
                  <a:gd name="T3" fmla="*/ 1202 h 1224"/>
                  <a:gd name="T4" fmla="*/ 704 w 1231"/>
                  <a:gd name="T5" fmla="*/ 1176 h 1224"/>
                  <a:gd name="T6" fmla="*/ 1185 w 1231"/>
                  <a:gd name="T7" fmla="*/ 614 h 1224"/>
                  <a:gd name="T8" fmla="*/ 615 w 1231"/>
                  <a:gd name="T9" fmla="*/ 44 h 1224"/>
                  <a:gd name="T10" fmla="*/ 45 w 1231"/>
                  <a:gd name="T11" fmla="*/ 614 h 1224"/>
                  <a:gd name="T12" fmla="*/ 526 w 1231"/>
                  <a:gd name="T13" fmla="*/ 1176 h 1224"/>
                  <a:gd name="T14" fmla="*/ 545 w 1231"/>
                  <a:gd name="T15" fmla="*/ 1202 h 1224"/>
                  <a:gd name="T16" fmla="*/ 520 w 1231"/>
                  <a:gd name="T17" fmla="*/ 1221 h 1224"/>
                  <a:gd name="T18" fmla="*/ 0 w 1231"/>
                  <a:gd name="T19" fmla="*/ 615 h 1224"/>
                  <a:gd name="T20" fmla="*/ 615 w 1231"/>
                  <a:gd name="T21" fmla="*/ 0 h 1224"/>
                  <a:gd name="T22" fmla="*/ 1230 w 1231"/>
                  <a:gd name="T23" fmla="*/ 615 h 1224"/>
                  <a:gd name="T24" fmla="*/ 710 w 1231"/>
                  <a:gd name="T25" fmla="*/ 1221 h 1224"/>
                  <a:gd name="T26" fmla="*/ 707 w 1231"/>
                  <a:gd name="T27" fmla="*/ 122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1" h="1224">
                    <a:moveTo>
                      <a:pt x="707" y="1221"/>
                    </a:moveTo>
                    <a:cubicBezTo>
                      <a:pt x="696" y="1221"/>
                      <a:pt x="686" y="1213"/>
                      <a:pt x="684" y="1202"/>
                    </a:cubicBezTo>
                    <a:cubicBezTo>
                      <a:pt x="682" y="1190"/>
                      <a:pt x="691" y="1178"/>
                      <a:pt x="704" y="1176"/>
                    </a:cubicBezTo>
                    <a:cubicBezTo>
                      <a:pt x="983" y="1132"/>
                      <a:pt x="1185" y="896"/>
                      <a:pt x="1185" y="614"/>
                    </a:cubicBezTo>
                    <a:cubicBezTo>
                      <a:pt x="1185" y="300"/>
                      <a:pt x="929" y="44"/>
                      <a:pt x="615" y="44"/>
                    </a:cubicBezTo>
                    <a:cubicBezTo>
                      <a:pt x="301" y="44"/>
                      <a:pt x="45" y="300"/>
                      <a:pt x="45" y="614"/>
                    </a:cubicBezTo>
                    <a:cubicBezTo>
                      <a:pt x="45" y="896"/>
                      <a:pt x="247" y="1132"/>
                      <a:pt x="526" y="1176"/>
                    </a:cubicBezTo>
                    <a:cubicBezTo>
                      <a:pt x="539" y="1178"/>
                      <a:pt x="546" y="1190"/>
                      <a:pt x="545" y="1202"/>
                    </a:cubicBezTo>
                    <a:cubicBezTo>
                      <a:pt x="543" y="1213"/>
                      <a:pt x="533" y="1223"/>
                      <a:pt x="520" y="1221"/>
                    </a:cubicBezTo>
                    <a:cubicBezTo>
                      <a:pt x="219" y="1174"/>
                      <a:pt x="0" y="918"/>
                      <a:pt x="0" y="615"/>
                    </a:cubicBezTo>
                    <a:cubicBezTo>
                      <a:pt x="0" y="276"/>
                      <a:pt x="276" y="0"/>
                      <a:pt x="615" y="0"/>
                    </a:cubicBezTo>
                    <a:cubicBezTo>
                      <a:pt x="954" y="0"/>
                      <a:pt x="1230" y="276"/>
                      <a:pt x="1230" y="615"/>
                    </a:cubicBezTo>
                    <a:cubicBezTo>
                      <a:pt x="1230" y="919"/>
                      <a:pt x="1011" y="1174"/>
                      <a:pt x="710" y="1221"/>
                    </a:cubicBezTo>
                    <a:cubicBezTo>
                      <a:pt x="709" y="1221"/>
                      <a:pt x="708" y="1221"/>
                      <a:pt x="707" y="1221"/>
                    </a:cubicBezTo>
                  </a:path>
                </a:pathLst>
              </a:custGeom>
              <a:solidFill>
                <a:srgbClr val="24B5E9"/>
              </a:solid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50" name="Freeform 288"/>
              <p:cNvSpPr>
                <a:spLocks noChangeArrowheads="1"/>
              </p:cNvSpPr>
              <p:nvPr/>
            </p:nvSpPr>
            <p:spPr bwMode="auto">
              <a:xfrm>
                <a:off x="6067650" y="5116394"/>
                <a:ext cx="41402" cy="41394"/>
              </a:xfrm>
              <a:custGeom>
                <a:avLst/>
                <a:gdLst>
                  <a:gd name="T0" fmla="*/ 114 w 115"/>
                  <a:gd name="T1" fmla="*/ 56 h 114"/>
                  <a:gd name="T2" fmla="*/ 106 w 115"/>
                  <a:gd name="T3" fmla="*/ 85 h 114"/>
                  <a:gd name="T4" fmla="*/ 85 w 115"/>
                  <a:gd name="T5" fmla="*/ 106 h 114"/>
                  <a:gd name="T6" fmla="*/ 57 w 115"/>
                  <a:gd name="T7" fmla="*/ 113 h 114"/>
                  <a:gd name="T8" fmla="*/ 29 w 115"/>
                  <a:gd name="T9" fmla="*/ 106 h 114"/>
                  <a:gd name="T10" fmla="*/ 8 w 115"/>
                  <a:gd name="T11" fmla="*/ 85 h 114"/>
                  <a:gd name="T12" fmla="*/ 0 w 115"/>
                  <a:gd name="T13" fmla="*/ 56 h 114"/>
                  <a:gd name="T14" fmla="*/ 8 w 115"/>
                  <a:gd name="T15" fmla="*/ 28 h 114"/>
                  <a:gd name="T16" fmla="*/ 29 w 115"/>
                  <a:gd name="T17" fmla="*/ 7 h 114"/>
                  <a:gd name="T18" fmla="*/ 57 w 115"/>
                  <a:gd name="T19" fmla="*/ 0 h 114"/>
                  <a:gd name="T20" fmla="*/ 85 w 115"/>
                  <a:gd name="T21" fmla="*/ 7 h 114"/>
                  <a:gd name="T22" fmla="*/ 106 w 115"/>
                  <a:gd name="T23" fmla="*/ 28 h 114"/>
                  <a:gd name="T24" fmla="*/ 114 w 115"/>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4">
                    <a:moveTo>
                      <a:pt x="114" y="56"/>
                    </a:moveTo>
                    <a:cubicBezTo>
                      <a:pt x="114" y="67"/>
                      <a:pt x="111" y="76"/>
                      <a:pt x="106" y="85"/>
                    </a:cubicBezTo>
                    <a:cubicBezTo>
                      <a:pt x="101" y="94"/>
                      <a:pt x="94" y="101"/>
                      <a:pt x="85" y="106"/>
                    </a:cubicBezTo>
                    <a:cubicBezTo>
                      <a:pt x="76" y="112"/>
                      <a:pt x="67" y="113"/>
                      <a:pt x="57" y="113"/>
                    </a:cubicBezTo>
                    <a:cubicBezTo>
                      <a:pt x="47" y="113"/>
                      <a:pt x="38" y="112"/>
                      <a:pt x="29" y="106"/>
                    </a:cubicBezTo>
                    <a:cubicBezTo>
                      <a:pt x="20" y="101"/>
                      <a:pt x="13" y="94"/>
                      <a:pt x="8" y="85"/>
                    </a:cubicBezTo>
                    <a:cubicBezTo>
                      <a:pt x="3" y="76"/>
                      <a:pt x="0" y="67"/>
                      <a:pt x="0" y="56"/>
                    </a:cubicBezTo>
                    <a:cubicBezTo>
                      <a:pt x="0" y="46"/>
                      <a:pt x="3" y="37"/>
                      <a:pt x="8" y="28"/>
                    </a:cubicBezTo>
                    <a:cubicBezTo>
                      <a:pt x="13" y="19"/>
                      <a:pt x="20" y="13"/>
                      <a:pt x="29" y="7"/>
                    </a:cubicBezTo>
                    <a:cubicBezTo>
                      <a:pt x="38" y="2"/>
                      <a:pt x="47" y="0"/>
                      <a:pt x="57" y="0"/>
                    </a:cubicBezTo>
                    <a:cubicBezTo>
                      <a:pt x="67" y="0"/>
                      <a:pt x="76" y="2"/>
                      <a:pt x="85" y="7"/>
                    </a:cubicBezTo>
                    <a:cubicBezTo>
                      <a:pt x="94" y="13"/>
                      <a:pt x="101" y="19"/>
                      <a:pt x="106" y="28"/>
                    </a:cubicBezTo>
                    <a:cubicBezTo>
                      <a:pt x="111" y="37"/>
                      <a:pt x="114" y="46"/>
                      <a:pt x="114"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51" name="Freeform 289"/>
              <p:cNvSpPr>
                <a:spLocks noChangeArrowheads="1"/>
              </p:cNvSpPr>
              <p:nvPr/>
            </p:nvSpPr>
            <p:spPr bwMode="auto">
              <a:xfrm>
                <a:off x="6134086" y="5116394"/>
                <a:ext cx="41403" cy="41394"/>
              </a:xfrm>
              <a:custGeom>
                <a:avLst/>
                <a:gdLst>
                  <a:gd name="T0" fmla="*/ 113 w 114"/>
                  <a:gd name="T1" fmla="*/ 56 h 114"/>
                  <a:gd name="T2" fmla="*/ 106 w 114"/>
                  <a:gd name="T3" fmla="*/ 85 h 114"/>
                  <a:gd name="T4" fmla="*/ 85 w 114"/>
                  <a:gd name="T5" fmla="*/ 106 h 114"/>
                  <a:gd name="T6" fmla="*/ 57 w 114"/>
                  <a:gd name="T7" fmla="*/ 113 h 114"/>
                  <a:gd name="T8" fmla="*/ 28 w 114"/>
                  <a:gd name="T9" fmla="*/ 106 h 114"/>
                  <a:gd name="T10" fmla="*/ 8 w 114"/>
                  <a:gd name="T11" fmla="*/ 85 h 114"/>
                  <a:gd name="T12" fmla="*/ 0 w 114"/>
                  <a:gd name="T13" fmla="*/ 56 h 114"/>
                  <a:gd name="T14" fmla="*/ 8 w 114"/>
                  <a:gd name="T15" fmla="*/ 28 h 114"/>
                  <a:gd name="T16" fmla="*/ 28 w 114"/>
                  <a:gd name="T17" fmla="*/ 7 h 114"/>
                  <a:gd name="T18" fmla="*/ 57 w 114"/>
                  <a:gd name="T19" fmla="*/ 0 h 114"/>
                  <a:gd name="T20" fmla="*/ 85 w 114"/>
                  <a:gd name="T21" fmla="*/ 7 h 114"/>
                  <a:gd name="T22" fmla="*/ 106 w 114"/>
                  <a:gd name="T23" fmla="*/ 28 h 114"/>
                  <a:gd name="T24" fmla="*/ 113 w 114"/>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4">
                    <a:moveTo>
                      <a:pt x="113" y="56"/>
                    </a:moveTo>
                    <a:cubicBezTo>
                      <a:pt x="113" y="67"/>
                      <a:pt x="111" y="76"/>
                      <a:pt x="106" y="85"/>
                    </a:cubicBezTo>
                    <a:cubicBezTo>
                      <a:pt x="101" y="94"/>
                      <a:pt x="94" y="101"/>
                      <a:pt x="85" y="106"/>
                    </a:cubicBezTo>
                    <a:cubicBezTo>
                      <a:pt x="76" y="112"/>
                      <a:pt x="68" y="113"/>
                      <a:pt x="57" y="113"/>
                    </a:cubicBezTo>
                    <a:cubicBezTo>
                      <a:pt x="47" y="113"/>
                      <a:pt x="38" y="112"/>
                      <a:pt x="28" y="106"/>
                    </a:cubicBezTo>
                    <a:cubicBezTo>
                      <a:pt x="19" y="101"/>
                      <a:pt x="13" y="94"/>
                      <a:pt x="8" y="85"/>
                    </a:cubicBezTo>
                    <a:cubicBezTo>
                      <a:pt x="3" y="76"/>
                      <a:pt x="0" y="67"/>
                      <a:pt x="0" y="56"/>
                    </a:cubicBezTo>
                    <a:cubicBezTo>
                      <a:pt x="0" y="46"/>
                      <a:pt x="3" y="37"/>
                      <a:pt x="8" y="28"/>
                    </a:cubicBezTo>
                    <a:cubicBezTo>
                      <a:pt x="13" y="19"/>
                      <a:pt x="19" y="13"/>
                      <a:pt x="28" y="7"/>
                    </a:cubicBezTo>
                    <a:cubicBezTo>
                      <a:pt x="38" y="2"/>
                      <a:pt x="46" y="0"/>
                      <a:pt x="57" y="0"/>
                    </a:cubicBezTo>
                    <a:cubicBezTo>
                      <a:pt x="67" y="0"/>
                      <a:pt x="76" y="2"/>
                      <a:pt x="85" y="7"/>
                    </a:cubicBezTo>
                    <a:cubicBezTo>
                      <a:pt x="94" y="13"/>
                      <a:pt x="101" y="19"/>
                      <a:pt x="106" y="28"/>
                    </a:cubicBezTo>
                    <a:cubicBezTo>
                      <a:pt x="111" y="37"/>
                      <a:pt x="113" y="46"/>
                      <a:pt x="113"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grpSp>
      </p:grpSp>
      <p:grpSp>
        <p:nvGrpSpPr>
          <p:cNvPr id="157" name="组 2"/>
          <p:cNvGrpSpPr>
            <a:grpSpLocks/>
          </p:cNvGrpSpPr>
          <p:nvPr/>
        </p:nvGrpSpPr>
        <p:grpSpPr bwMode="auto">
          <a:xfrm>
            <a:off x="9020018" y="5124547"/>
            <a:ext cx="1182540" cy="609633"/>
            <a:chOff x="809625" y="1066800"/>
            <a:chExt cx="766763" cy="395288"/>
          </a:xfrm>
          <a:solidFill>
            <a:srgbClr val="00B0F0"/>
          </a:solidFill>
        </p:grpSpPr>
        <p:sp>
          <p:nvSpPr>
            <p:cNvPr id="166" name="Freeform 252"/>
            <p:cNvSpPr>
              <a:spLocks noChangeArrowheads="1"/>
            </p:cNvSpPr>
            <p:nvPr/>
          </p:nvSpPr>
          <p:spPr bwMode="auto">
            <a:xfrm>
              <a:off x="885825" y="1066800"/>
              <a:ext cx="690563" cy="392113"/>
            </a:xfrm>
            <a:custGeom>
              <a:avLst/>
              <a:gdLst>
                <a:gd name="T0" fmla="*/ 2147483647 w 1164"/>
                <a:gd name="T1" fmla="*/ 417355820 h 661"/>
                <a:gd name="T2" fmla="*/ 2147483647 w 1164"/>
                <a:gd name="T3" fmla="*/ 2147483647 h 661"/>
                <a:gd name="T4" fmla="*/ 2147483647 w 1164"/>
                <a:gd name="T5" fmla="*/ 2147483647 h 661"/>
                <a:gd name="T6" fmla="*/ 2147483647 w 1164"/>
                <a:gd name="T7" fmla="*/ 2147483647 h 661"/>
                <a:gd name="T8" fmla="*/ 2147483647 w 1164"/>
                <a:gd name="T9" fmla="*/ 2147483647 h 661"/>
                <a:gd name="T10" fmla="*/ 2147483647 w 1164"/>
                <a:gd name="T11" fmla="*/ 2147483647 h 661"/>
                <a:gd name="T12" fmla="*/ 2147483647 w 1164"/>
                <a:gd name="T13" fmla="*/ 2147483647 h 661"/>
                <a:gd name="T14" fmla="*/ 2147483647 w 1164"/>
                <a:gd name="T15" fmla="*/ 2147483647 h 661"/>
                <a:gd name="T16" fmla="*/ 2147483647 w 1164"/>
                <a:gd name="T17" fmla="*/ 2147483647 h 661"/>
                <a:gd name="T18" fmla="*/ 2147483647 w 1164"/>
                <a:gd name="T19" fmla="*/ 2147483647 h 661"/>
                <a:gd name="T20" fmla="*/ 2147483647 w 1164"/>
                <a:gd name="T21" fmla="*/ 2147483647 h 661"/>
                <a:gd name="T22" fmla="*/ 2147483647 w 1164"/>
                <a:gd name="T23" fmla="*/ 2147483647 h 661"/>
                <a:gd name="T24" fmla="*/ 2147483647 w 1164"/>
                <a:gd name="T25" fmla="*/ 2147483647 h 661"/>
                <a:gd name="T26" fmla="*/ 0 w 1164"/>
                <a:gd name="T27" fmla="*/ 2147483647 h 661"/>
                <a:gd name="T28" fmla="*/ 2147483647 w 1164"/>
                <a:gd name="T29" fmla="*/ 2147483647 h 661"/>
                <a:gd name="T30" fmla="*/ 2147483647 w 1164"/>
                <a:gd name="T31" fmla="*/ 1878805036 h 661"/>
                <a:gd name="T32" fmla="*/ 2147483647 w 1164"/>
                <a:gd name="T33" fmla="*/ 41735582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4" h="661">
                  <a:moveTo>
                    <a:pt x="99" y="2"/>
                  </a:moveTo>
                  <a:lnTo>
                    <a:pt x="1163" y="248"/>
                  </a:lnTo>
                  <a:lnTo>
                    <a:pt x="1163" y="480"/>
                  </a:lnTo>
                  <a:lnTo>
                    <a:pt x="1038" y="500"/>
                  </a:lnTo>
                  <a:cubicBezTo>
                    <a:pt x="1039" y="487"/>
                    <a:pt x="1036" y="472"/>
                    <a:pt x="1029" y="459"/>
                  </a:cubicBezTo>
                  <a:lnTo>
                    <a:pt x="1120" y="444"/>
                  </a:lnTo>
                  <a:lnTo>
                    <a:pt x="1120" y="282"/>
                  </a:lnTo>
                  <a:lnTo>
                    <a:pt x="96" y="45"/>
                  </a:lnTo>
                  <a:lnTo>
                    <a:pt x="44" y="505"/>
                  </a:lnTo>
                  <a:lnTo>
                    <a:pt x="81" y="613"/>
                  </a:lnTo>
                  <a:lnTo>
                    <a:pt x="805" y="495"/>
                  </a:lnTo>
                  <a:cubicBezTo>
                    <a:pt x="802" y="509"/>
                    <a:pt x="803" y="524"/>
                    <a:pt x="807" y="538"/>
                  </a:cubicBezTo>
                  <a:lnTo>
                    <a:pt x="52" y="660"/>
                  </a:lnTo>
                  <a:lnTo>
                    <a:pt x="0" y="509"/>
                  </a:lnTo>
                  <a:lnTo>
                    <a:pt x="54" y="34"/>
                  </a:lnTo>
                  <a:cubicBezTo>
                    <a:pt x="55" y="25"/>
                    <a:pt x="60" y="16"/>
                    <a:pt x="69" y="9"/>
                  </a:cubicBezTo>
                  <a:cubicBezTo>
                    <a:pt x="77" y="3"/>
                    <a:pt x="88" y="0"/>
                    <a:pt x="99" y="2"/>
                  </a:cubicBezTo>
                </a:path>
              </a:pathLst>
            </a:custGeom>
            <a:grpFill/>
            <a:ln w="9525" cap="rnd">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67" name="Freeform 253"/>
            <p:cNvSpPr>
              <a:spLocks noChangeArrowheads="1"/>
            </p:cNvSpPr>
            <p:nvPr/>
          </p:nvSpPr>
          <p:spPr bwMode="auto">
            <a:xfrm>
              <a:off x="809625" y="1077913"/>
              <a:ext cx="133350" cy="379412"/>
            </a:xfrm>
            <a:custGeom>
              <a:avLst/>
              <a:gdLst>
                <a:gd name="T0" fmla="*/ 2147483647 w 223"/>
                <a:gd name="T1" fmla="*/ 2147483647 h 641"/>
                <a:gd name="T2" fmla="*/ 2147483647 w 223"/>
                <a:gd name="T3" fmla="*/ 2147483647 h 641"/>
                <a:gd name="T4" fmla="*/ 2147483647 w 223"/>
                <a:gd name="T5" fmla="*/ 2147483647 h 641"/>
                <a:gd name="T6" fmla="*/ 2147483647 w 223"/>
                <a:gd name="T7" fmla="*/ 2147483647 h 641"/>
                <a:gd name="T8" fmla="*/ 2147483647 w 223"/>
                <a:gd name="T9" fmla="*/ 2147483647 h 641"/>
                <a:gd name="T10" fmla="*/ 2147483647 w 223"/>
                <a:gd name="T11" fmla="*/ 2147483647 h 641"/>
                <a:gd name="T12" fmla="*/ 0 w 223"/>
                <a:gd name="T13" fmla="*/ 2147483647 h 641"/>
                <a:gd name="T14" fmla="*/ 2147483647 w 223"/>
                <a:gd name="T15" fmla="*/ 2147483647 h 641"/>
                <a:gd name="T16" fmla="*/ 2147483647 w 223"/>
                <a:gd name="T17" fmla="*/ 2147483647 h 641"/>
                <a:gd name="T18" fmla="*/ 2147483647 w 223"/>
                <a:gd name="T19" fmla="*/ 0 h 641"/>
                <a:gd name="T20" fmla="*/ 2147483647 w 223"/>
                <a:gd name="T21" fmla="*/ 2147483647 h 641"/>
                <a:gd name="T22" fmla="*/ 2147483647 w 223"/>
                <a:gd name="T23" fmla="*/ 2147483647 h 641"/>
                <a:gd name="T24" fmla="*/ 2147483647 w 223"/>
                <a:gd name="T25" fmla="*/ 2147483647 h 641"/>
                <a:gd name="T26" fmla="*/ 2147483647 w 223"/>
                <a:gd name="T27" fmla="*/ 2147483647 h 641"/>
                <a:gd name="T28" fmla="*/ 2147483647 w 223"/>
                <a:gd name="T29" fmla="*/ 2147483647 h 641"/>
                <a:gd name="T30" fmla="*/ 2147483647 w 223"/>
                <a:gd name="T31" fmla="*/ 2147483647 h 641"/>
                <a:gd name="T32" fmla="*/ 2147483647 w 223"/>
                <a:gd name="T33" fmla="*/ 2147483647 h 641"/>
                <a:gd name="T34" fmla="*/ 2147483647 w 223"/>
                <a:gd name="T35" fmla="*/ 2147483647 h 641"/>
                <a:gd name="T36" fmla="*/ 2147483647 w 223"/>
                <a:gd name="T37" fmla="*/ 2147483647 h 641"/>
                <a:gd name="T38" fmla="*/ 2147483647 w 223"/>
                <a:gd name="T39" fmla="*/ 2147483647 h 641"/>
                <a:gd name="T40" fmla="*/ 2147483647 w 223"/>
                <a:gd name="T41" fmla="*/ 2147483647 h 641"/>
                <a:gd name="T42" fmla="*/ 2147483647 w 223"/>
                <a:gd name="T43" fmla="*/ 2147483647 h 641"/>
                <a:gd name="T44" fmla="*/ 2147483647 w 223"/>
                <a:gd name="T45" fmla="*/ 2147483647 h 641"/>
                <a:gd name="T46" fmla="*/ 2147483647 w 223"/>
                <a:gd name="T47" fmla="*/ 2147483647 h 641"/>
                <a:gd name="T48" fmla="*/ 2147483647 w 223"/>
                <a:gd name="T49" fmla="*/ 2147483647 h 641"/>
                <a:gd name="T50" fmla="*/ 2147483647 w 223"/>
                <a:gd name="T51" fmla="*/ 2147483647 h 641"/>
                <a:gd name="T52" fmla="*/ 2147483647 w 223"/>
                <a:gd name="T53" fmla="*/ 2147483647 h 641"/>
                <a:gd name="T54" fmla="*/ 2147483647 w 223"/>
                <a:gd name="T55" fmla="*/ 2147483647 h 641"/>
                <a:gd name="T56" fmla="*/ 2147483647 w 223"/>
                <a:gd name="T57" fmla="*/ 2147483647 h 641"/>
                <a:gd name="T58" fmla="*/ 2147483647 w 223"/>
                <a:gd name="T59" fmla="*/ 2147483647 h 641"/>
                <a:gd name="T60" fmla="*/ 2147483647 w 223"/>
                <a:gd name="T61" fmla="*/ 2147483647 h 641"/>
                <a:gd name="T62" fmla="*/ 2147483647 w 223"/>
                <a:gd name="T63" fmla="*/ 2147483647 h 641"/>
                <a:gd name="T64" fmla="*/ 2147483647 w 223"/>
                <a:gd name="T65" fmla="*/ 2147483647 h 641"/>
                <a:gd name="T66" fmla="*/ 2147483647 w 223"/>
                <a:gd name="T67" fmla="*/ 2147483647 h 641"/>
                <a:gd name="T68" fmla="*/ 2147483647 w 223"/>
                <a:gd name="T69" fmla="*/ 2147483647 h 641"/>
                <a:gd name="T70" fmla="*/ 2147483647 w 223"/>
                <a:gd name="T71" fmla="*/ 2147483647 h 6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3" h="641">
                  <a:moveTo>
                    <a:pt x="170" y="480"/>
                  </a:moveTo>
                  <a:cubicBezTo>
                    <a:pt x="170" y="487"/>
                    <a:pt x="170" y="494"/>
                    <a:pt x="171" y="503"/>
                  </a:cubicBezTo>
                  <a:lnTo>
                    <a:pt x="211" y="613"/>
                  </a:lnTo>
                  <a:cubicBezTo>
                    <a:pt x="208" y="612"/>
                    <a:pt x="205" y="612"/>
                    <a:pt x="201" y="612"/>
                  </a:cubicBezTo>
                  <a:cubicBezTo>
                    <a:pt x="178" y="612"/>
                    <a:pt x="163" y="624"/>
                    <a:pt x="155" y="640"/>
                  </a:cubicBezTo>
                  <a:lnTo>
                    <a:pt x="40" y="597"/>
                  </a:lnTo>
                  <a:lnTo>
                    <a:pt x="0" y="478"/>
                  </a:lnTo>
                  <a:lnTo>
                    <a:pt x="43" y="76"/>
                  </a:lnTo>
                  <a:cubicBezTo>
                    <a:pt x="45" y="58"/>
                    <a:pt x="56" y="43"/>
                    <a:pt x="73" y="37"/>
                  </a:cubicBezTo>
                  <a:lnTo>
                    <a:pt x="166" y="0"/>
                  </a:lnTo>
                  <a:cubicBezTo>
                    <a:pt x="174" y="19"/>
                    <a:pt x="190" y="32"/>
                    <a:pt x="214" y="32"/>
                  </a:cubicBezTo>
                  <a:cubicBezTo>
                    <a:pt x="216" y="32"/>
                    <a:pt x="219" y="31"/>
                    <a:pt x="222" y="31"/>
                  </a:cubicBezTo>
                  <a:lnTo>
                    <a:pt x="170" y="480"/>
                  </a:lnTo>
                  <a:close/>
                  <a:moveTo>
                    <a:pt x="163" y="593"/>
                  </a:moveTo>
                  <a:cubicBezTo>
                    <a:pt x="187" y="593"/>
                    <a:pt x="187" y="557"/>
                    <a:pt x="163" y="555"/>
                  </a:cubicBezTo>
                  <a:cubicBezTo>
                    <a:pt x="162" y="553"/>
                    <a:pt x="161" y="552"/>
                    <a:pt x="159" y="550"/>
                  </a:cubicBezTo>
                  <a:cubicBezTo>
                    <a:pt x="162" y="541"/>
                    <a:pt x="160" y="528"/>
                    <a:pt x="149" y="524"/>
                  </a:cubicBezTo>
                  <a:cubicBezTo>
                    <a:pt x="167" y="501"/>
                    <a:pt x="164" y="461"/>
                    <a:pt x="138" y="444"/>
                  </a:cubicBezTo>
                  <a:cubicBezTo>
                    <a:pt x="154" y="408"/>
                    <a:pt x="151" y="370"/>
                    <a:pt x="154" y="331"/>
                  </a:cubicBezTo>
                  <a:cubicBezTo>
                    <a:pt x="155" y="325"/>
                    <a:pt x="153" y="321"/>
                    <a:pt x="151" y="318"/>
                  </a:cubicBezTo>
                  <a:cubicBezTo>
                    <a:pt x="156" y="300"/>
                    <a:pt x="162" y="281"/>
                    <a:pt x="166" y="263"/>
                  </a:cubicBezTo>
                  <a:cubicBezTo>
                    <a:pt x="168" y="257"/>
                    <a:pt x="166" y="252"/>
                    <a:pt x="163" y="247"/>
                  </a:cubicBezTo>
                  <a:cubicBezTo>
                    <a:pt x="165" y="217"/>
                    <a:pt x="168" y="187"/>
                    <a:pt x="176" y="159"/>
                  </a:cubicBezTo>
                  <a:cubicBezTo>
                    <a:pt x="183" y="132"/>
                    <a:pt x="195" y="106"/>
                    <a:pt x="201" y="78"/>
                  </a:cubicBezTo>
                  <a:cubicBezTo>
                    <a:pt x="201" y="75"/>
                    <a:pt x="201" y="72"/>
                    <a:pt x="201" y="70"/>
                  </a:cubicBezTo>
                  <a:cubicBezTo>
                    <a:pt x="209" y="58"/>
                    <a:pt x="203" y="39"/>
                    <a:pt x="186" y="39"/>
                  </a:cubicBezTo>
                  <a:cubicBezTo>
                    <a:pt x="181" y="39"/>
                    <a:pt x="178" y="41"/>
                    <a:pt x="175" y="43"/>
                  </a:cubicBezTo>
                  <a:lnTo>
                    <a:pt x="88" y="76"/>
                  </a:lnTo>
                  <a:cubicBezTo>
                    <a:pt x="87" y="77"/>
                    <a:pt x="86" y="78"/>
                    <a:pt x="86" y="79"/>
                  </a:cubicBezTo>
                  <a:lnTo>
                    <a:pt x="44" y="472"/>
                  </a:lnTo>
                  <a:lnTo>
                    <a:pt x="75" y="562"/>
                  </a:lnTo>
                  <a:lnTo>
                    <a:pt x="154" y="590"/>
                  </a:lnTo>
                  <a:cubicBezTo>
                    <a:pt x="155" y="591"/>
                    <a:pt x="155" y="591"/>
                    <a:pt x="156" y="591"/>
                  </a:cubicBezTo>
                  <a:lnTo>
                    <a:pt x="161" y="594"/>
                  </a:lnTo>
                  <a:lnTo>
                    <a:pt x="161" y="593"/>
                  </a:lnTo>
                  <a:cubicBezTo>
                    <a:pt x="162" y="593"/>
                    <a:pt x="162" y="593"/>
                    <a:pt x="163" y="593"/>
                  </a:cubicBezTo>
                  <a:close/>
                </a:path>
              </a:pathLst>
            </a:custGeom>
            <a:grpFill/>
            <a:ln w="9525" cap="rnd">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68" name="Line 254"/>
            <p:cNvSpPr>
              <a:spLocks noChangeShapeType="1"/>
            </p:cNvSpPr>
            <p:nvPr/>
          </p:nvSpPr>
          <p:spPr bwMode="auto">
            <a:xfrm>
              <a:off x="958850" y="1085850"/>
              <a:ext cx="3175" cy="35242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69" name="Line 255"/>
            <p:cNvSpPr>
              <a:spLocks noChangeShapeType="1"/>
            </p:cNvSpPr>
            <p:nvPr/>
          </p:nvSpPr>
          <p:spPr bwMode="auto">
            <a:xfrm>
              <a:off x="984250" y="1090613"/>
              <a:ext cx="3175" cy="3460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0" name="Line 256"/>
            <p:cNvSpPr>
              <a:spLocks noChangeShapeType="1"/>
            </p:cNvSpPr>
            <p:nvPr/>
          </p:nvSpPr>
          <p:spPr bwMode="auto">
            <a:xfrm>
              <a:off x="1068388" y="1111250"/>
              <a:ext cx="3175" cy="311150"/>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1" name="Line 257"/>
            <p:cNvSpPr>
              <a:spLocks noChangeShapeType="1"/>
            </p:cNvSpPr>
            <p:nvPr/>
          </p:nvSpPr>
          <p:spPr bwMode="auto">
            <a:xfrm>
              <a:off x="1089025" y="1114425"/>
              <a:ext cx="3175" cy="303213"/>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2" name="Line 258"/>
            <p:cNvSpPr>
              <a:spLocks noChangeShapeType="1"/>
            </p:cNvSpPr>
            <p:nvPr/>
          </p:nvSpPr>
          <p:spPr bwMode="auto">
            <a:xfrm>
              <a:off x="1155700" y="1131888"/>
              <a:ext cx="1588" cy="274637"/>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3" name="Line 259"/>
            <p:cNvSpPr>
              <a:spLocks noChangeShapeType="1"/>
            </p:cNvSpPr>
            <p:nvPr/>
          </p:nvSpPr>
          <p:spPr bwMode="auto">
            <a:xfrm>
              <a:off x="1173163" y="1135063"/>
              <a:ext cx="3175" cy="2698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4" name="Line 260"/>
            <p:cNvSpPr>
              <a:spLocks noChangeShapeType="1"/>
            </p:cNvSpPr>
            <p:nvPr/>
          </p:nvSpPr>
          <p:spPr bwMode="auto">
            <a:xfrm>
              <a:off x="1230313" y="1144588"/>
              <a:ext cx="3175" cy="254000"/>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5" name="Line 261"/>
            <p:cNvSpPr>
              <a:spLocks noChangeShapeType="1"/>
            </p:cNvSpPr>
            <p:nvPr/>
          </p:nvSpPr>
          <p:spPr bwMode="auto">
            <a:xfrm>
              <a:off x="1282700" y="1160463"/>
              <a:ext cx="3175" cy="228600"/>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6" name="Line 262"/>
            <p:cNvSpPr>
              <a:spLocks noChangeShapeType="1"/>
            </p:cNvSpPr>
            <p:nvPr/>
          </p:nvSpPr>
          <p:spPr bwMode="auto">
            <a:xfrm>
              <a:off x="1333500" y="1171575"/>
              <a:ext cx="1588" cy="2063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7" name="Line 263"/>
            <p:cNvSpPr>
              <a:spLocks noChangeShapeType="1"/>
            </p:cNvSpPr>
            <p:nvPr/>
          </p:nvSpPr>
          <p:spPr bwMode="auto">
            <a:xfrm>
              <a:off x="1371600" y="1179513"/>
              <a:ext cx="3175" cy="1936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8" name="Line 264"/>
            <p:cNvSpPr>
              <a:spLocks noChangeShapeType="1"/>
            </p:cNvSpPr>
            <p:nvPr/>
          </p:nvSpPr>
          <p:spPr bwMode="auto">
            <a:xfrm>
              <a:off x="1403350" y="1190625"/>
              <a:ext cx="3175" cy="177800"/>
            </a:xfrm>
            <a:prstGeom prst="line">
              <a:avLst/>
            </a:prstGeom>
            <a:grpFill/>
            <a:ln w="288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9" name="Line 265"/>
            <p:cNvSpPr>
              <a:spLocks noChangeShapeType="1"/>
            </p:cNvSpPr>
            <p:nvPr/>
          </p:nvSpPr>
          <p:spPr bwMode="auto">
            <a:xfrm>
              <a:off x="1438275" y="1195388"/>
              <a:ext cx="1588" cy="169862"/>
            </a:xfrm>
            <a:prstGeom prst="line">
              <a:avLst/>
            </a:prstGeom>
            <a:grpFill/>
            <a:ln w="180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81" name="Line 267"/>
            <p:cNvSpPr>
              <a:spLocks noChangeShapeType="1"/>
            </p:cNvSpPr>
            <p:nvPr/>
          </p:nvSpPr>
          <p:spPr bwMode="auto">
            <a:xfrm>
              <a:off x="1487488" y="1204913"/>
              <a:ext cx="3175" cy="147637"/>
            </a:xfrm>
            <a:prstGeom prst="line">
              <a:avLst/>
            </a:prstGeom>
            <a:grpFill/>
            <a:ln w="180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86" name="Freeform 272"/>
            <p:cNvSpPr>
              <a:spLocks noChangeArrowheads="1"/>
            </p:cNvSpPr>
            <p:nvPr/>
          </p:nvSpPr>
          <p:spPr bwMode="auto">
            <a:xfrm>
              <a:off x="909638" y="1069975"/>
              <a:ext cx="36512" cy="38100"/>
            </a:xfrm>
            <a:custGeom>
              <a:avLst/>
              <a:gdLst>
                <a:gd name="T0" fmla="*/ 0 w 62"/>
                <a:gd name="T1" fmla="*/ 2147483647 h 65"/>
                <a:gd name="T2" fmla="*/ 2147483647 w 62"/>
                <a:gd name="T3" fmla="*/ 0 h 65"/>
                <a:gd name="T4" fmla="*/ 2147483647 w 62"/>
                <a:gd name="T5" fmla="*/ 0 h 65"/>
                <a:gd name="T6" fmla="*/ 2147483647 w 62"/>
                <a:gd name="T7" fmla="*/ 2147483647 h 65"/>
                <a:gd name="T8" fmla="*/ 2147483647 w 62"/>
                <a:gd name="T9" fmla="*/ 2147483647 h 65"/>
                <a:gd name="T10" fmla="*/ 0 w 62"/>
                <a:gd name="T11" fmla="*/ 2147483647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65">
                  <a:moveTo>
                    <a:pt x="0" y="14"/>
                  </a:moveTo>
                  <a:lnTo>
                    <a:pt x="46" y="0"/>
                  </a:lnTo>
                  <a:lnTo>
                    <a:pt x="61" y="0"/>
                  </a:lnTo>
                  <a:lnTo>
                    <a:pt x="43" y="64"/>
                  </a:lnTo>
                  <a:lnTo>
                    <a:pt x="11" y="38"/>
                  </a:lnTo>
                  <a:lnTo>
                    <a:pt x="0" y="14"/>
                  </a:ln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87" name="Freeform 273"/>
            <p:cNvSpPr>
              <a:spLocks noChangeArrowheads="1"/>
            </p:cNvSpPr>
            <p:nvPr/>
          </p:nvSpPr>
          <p:spPr bwMode="auto">
            <a:xfrm>
              <a:off x="901700" y="1438275"/>
              <a:ext cx="20638" cy="23813"/>
            </a:xfrm>
            <a:custGeom>
              <a:avLst/>
              <a:gdLst>
                <a:gd name="T0" fmla="*/ 0 w 37"/>
                <a:gd name="T1" fmla="*/ 2147483647 h 39"/>
                <a:gd name="T2" fmla="*/ 867805244 w 37"/>
                <a:gd name="T3" fmla="*/ 2147483647 h 39"/>
                <a:gd name="T4" fmla="*/ 2147483647 w 37"/>
                <a:gd name="T5" fmla="*/ 0 h 39"/>
                <a:gd name="T6" fmla="*/ 2147483647 w 37"/>
                <a:gd name="T7" fmla="*/ 2147483647 h 39"/>
                <a:gd name="T8" fmla="*/ 0 w 37"/>
                <a:gd name="T9" fmla="*/ 2147483647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9">
                  <a:moveTo>
                    <a:pt x="0" y="31"/>
                  </a:moveTo>
                  <a:lnTo>
                    <a:pt x="5" y="13"/>
                  </a:lnTo>
                  <a:lnTo>
                    <a:pt x="36" y="0"/>
                  </a:lnTo>
                  <a:lnTo>
                    <a:pt x="25" y="38"/>
                  </a:lnTo>
                  <a:lnTo>
                    <a:pt x="0" y="31"/>
                  </a:ln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88" name="Freeform 282"/>
            <p:cNvSpPr>
              <a:spLocks noChangeArrowheads="1"/>
            </p:cNvSpPr>
            <p:nvPr/>
          </p:nvSpPr>
          <p:spPr bwMode="auto">
            <a:xfrm>
              <a:off x="1443038" y="1323975"/>
              <a:ext cx="68262" cy="66675"/>
            </a:xfrm>
            <a:custGeom>
              <a:avLst/>
              <a:gdLst>
                <a:gd name="T0" fmla="*/ 2147483647 w 115"/>
                <a:gd name="T1" fmla="*/ 2147483647 h 116"/>
                <a:gd name="T2" fmla="*/ 836431118 w 115"/>
                <a:gd name="T3" fmla="*/ 2147483647 h 116"/>
                <a:gd name="T4" fmla="*/ 2147483647 w 115"/>
                <a:gd name="T5" fmla="*/ 949504305 h 116"/>
                <a:gd name="T6" fmla="*/ 2147483647 w 115"/>
                <a:gd name="T7" fmla="*/ 2147483647 h 116"/>
                <a:gd name="T8" fmla="*/ 2147483647 w 115"/>
                <a:gd name="T9" fmla="*/ 2147483647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16">
                  <a:moveTo>
                    <a:pt x="64" y="110"/>
                  </a:moveTo>
                  <a:cubicBezTo>
                    <a:pt x="36" y="115"/>
                    <a:pt x="9" y="95"/>
                    <a:pt x="4" y="66"/>
                  </a:cubicBezTo>
                  <a:cubicBezTo>
                    <a:pt x="0" y="37"/>
                    <a:pt x="19" y="10"/>
                    <a:pt x="47" y="5"/>
                  </a:cubicBezTo>
                  <a:cubicBezTo>
                    <a:pt x="76" y="0"/>
                    <a:pt x="104" y="20"/>
                    <a:pt x="108" y="49"/>
                  </a:cubicBezTo>
                  <a:cubicBezTo>
                    <a:pt x="114" y="77"/>
                    <a:pt x="93" y="105"/>
                    <a:pt x="64" y="110"/>
                  </a:cubicBez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89" name="Freeform 283"/>
            <p:cNvSpPr>
              <a:spLocks noChangeArrowheads="1"/>
            </p:cNvSpPr>
            <p:nvPr/>
          </p:nvSpPr>
          <p:spPr bwMode="auto">
            <a:xfrm>
              <a:off x="1330325" y="1341438"/>
              <a:ext cx="68263" cy="68262"/>
            </a:xfrm>
            <a:custGeom>
              <a:avLst/>
              <a:gdLst>
                <a:gd name="T0" fmla="*/ 2147483647 w 114"/>
                <a:gd name="T1" fmla="*/ 2147483647 h 116"/>
                <a:gd name="T2" fmla="*/ 858749738 w 114"/>
                <a:gd name="T3" fmla="*/ 2147483647 h 116"/>
                <a:gd name="T4" fmla="*/ 2147483647 w 114"/>
                <a:gd name="T5" fmla="*/ 1018819979 h 116"/>
                <a:gd name="T6" fmla="*/ 2147483647 w 114"/>
                <a:gd name="T7" fmla="*/ 2147483647 h 116"/>
                <a:gd name="T8" fmla="*/ 2147483647 w 114"/>
                <a:gd name="T9" fmla="*/ 2147483647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16">
                  <a:moveTo>
                    <a:pt x="65" y="110"/>
                  </a:moveTo>
                  <a:cubicBezTo>
                    <a:pt x="36" y="115"/>
                    <a:pt x="9" y="95"/>
                    <a:pt x="4" y="66"/>
                  </a:cubicBezTo>
                  <a:cubicBezTo>
                    <a:pt x="0" y="37"/>
                    <a:pt x="19" y="10"/>
                    <a:pt x="48" y="5"/>
                  </a:cubicBezTo>
                  <a:cubicBezTo>
                    <a:pt x="77" y="0"/>
                    <a:pt x="105" y="20"/>
                    <a:pt x="109" y="49"/>
                  </a:cubicBezTo>
                  <a:cubicBezTo>
                    <a:pt x="113" y="78"/>
                    <a:pt x="94" y="106"/>
                    <a:pt x="65" y="110"/>
                  </a:cubicBez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grpSp>
    </p:spTree>
    <p:extLst>
      <p:ext uri="{BB962C8B-B14F-4D97-AF65-F5344CB8AC3E}">
        <p14:creationId xmlns:p14="http://schemas.microsoft.com/office/powerpoint/2010/main" val="3921409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Storage Software Technology Evolution</a:t>
            </a:r>
            <a:endParaRPr lang="en-US" altLang="zh-CN" dirty="0">
              <a:latin typeface="Huawei Sans" panose="020C0503030203020204" pitchFamily="34" charset="0"/>
            </a:endParaRPr>
          </a:p>
        </p:txBody>
      </p:sp>
      <p:grpSp>
        <p:nvGrpSpPr>
          <p:cNvPr id="23" name="组合 22"/>
          <p:cNvGrpSpPr/>
          <p:nvPr/>
        </p:nvGrpSpPr>
        <p:grpSpPr>
          <a:xfrm>
            <a:off x="843287" y="1089849"/>
            <a:ext cx="10522918" cy="4724067"/>
            <a:chOff x="930443" y="1432926"/>
            <a:chExt cx="10522918" cy="4724067"/>
          </a:xfrm>
          <a:effectLst/>
        </p:grpSpPr>
        <p:grpSp>
          <p:nvGrpSpPr>
            <p:cNvPr id="22" name="组合 21"/>
            <p:cNvGrpSpPr/>
            <p:nvPr/>
          </p:nvGrpSpPr>
          <p:grpSpPr>
            <a:xfrm>
              <a:off x="1350820" y="1432926"/>
              <a:ext cx="9424972" cy="4724067"/>
              <a:chOff x="1350820" y="1432926"/>
              <a:chExt cx="9424972" cy="4724067"/>
            </a:xfrm>
            <a:effectLst>
              <a:outerShdw blurRad="50800" dist="38100" dir="5400000" algn="t" rotWithShape="0">
                <a:prstClr val="black">
                  <a:alpha val="40000"/>
                </a:prstClr>
              </a:outerShdw>
            </a:effectLst>
          </p:grpSpPr>
          <p:sp>
            <p:nvSpPr>
              <p:cNvPr id="5" name="AutoShape 5"/>
              <p:cNvSpPr>
                <a:spLocks noChangeArrowheads="1"/>
              </p:cNvSpPr>
              <p:nvPr/>
            </p:nvSpPr>
            <p:spPr bwMode="auto">
              <a:xfrm>
                <a:off x="6224584"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3" name="AutoShape 5"/>
              <p:cNvSpPr>
                <a:spLocks noChangeArrowheads="1"/>
              </p:cNvSpPr>
              <p:nvPr/>
            </p:nvSpPr>
            <p:spPr bwMode="auto">
              <a:xfrm>
                <a:off x="8671005"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6" name="AutoShape 5"/>
              <p:cNvSpPr>
                <a:spLocks noChangeArrowheads="1"/>
              </p:cNvSpPr>
              <p:nvPr/>
            </p:nvSpPr>
            <p:spPr bwMode="auto">
              <a:xfrm>
                <a:off x="3801984" y="1461833"/>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9" name="AutoShape 5"/>
              <p:cNvSpPr>
                <a:spLocks noChangeArrowheads="1"/>
              </p:cNvSpPr>
              <p:nvPr/>
            </p:nvSpPr>
            <p:spPr bwMode="auto">
              <a:xfrm>
                <a:off x="1350820" y="1432926"/>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grpSp>
        <p:sp>
          <p:nvSpPr>
            <p:cNvPr id="21" name="右箭头 20"/>
            <p:cNvSpPr/>
            <p:nvPr/>
          </p:nvSpPr>
          <p:spPr>
            <a:xfrm>
              <a:off x="930443" y="1801968"/>
              <a:ext cx="10522918" cy="1565805"/>
            </a:xfrm>
            <a:prstGeom prst="rightArrow">
              <a:avLst>
                <a:gd name="adj1" fmla="val 50000"/>
                <a:gd name="adj2" fmla="val 35740"/>
              </a:avLst>
            </a:prstGeom>
            <a:solidFill>
              <a:schemeClr val="bg1">
                <a:alpha val="81000"/>
              </a:schemeClr>
            </a:solidFill>
            <a:ln w="25400">
              <a:solidFill>
                <a:srgbClr val="24B5E9"/>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grpSp>
      <p:sp>
        <p:nvSpPr>
          <p:cNvPr id="25" name="文本框 24"/>
          <p:cNvSpPr txBox="1"/>
          <p:nvPr/>
        </p:nvSpPr>
        <p:spPr>
          <a:xfrm>
            <a:off x="1350820" y="1189971"/>
            <a:ext cx="2028612"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Improved data reliability</a:t>
            </a:r>
            <a:endParaRPr lang="en-US" altLang="zh-CN" dirty="0">
              <a:latin typeface="Huawei Sans" panose="020C0503030203020204" pitchFamily="34" charset="0"/>
            </a:endParaRPr>
          </a:p>
        </p:txBody>
      </p:sp>
      <p:sp>
        <p:nvSpPr>
          <p:cNvPr id="26" name="文本框 25"/>
          <p:cNvSpPr txBox="1"/>
          <p:nvPr/>
        </p:nvSpPr>
        <p:spPr>
          <a:xfrm>
            <a:off x="1392562" y="2695961"/>
            <a:ext cx="2031325" cy="1569660"/>
          </a:xfrm>
          <a:prstGeom prst="rect">
            <a:avLst/>
          </a:prstGeom>
          <a:noFill/>
          <a:effectLst/>
        </p:spPr>
        <p:txBody>
          <a:bodyPr wrap="square" rtlCol="0">
            <a:noAutofit/>
          </a:bodyPr>
          <a:lstStyle/>
          <a:p>
            <a:pPr fontAlgn="ctr"/>
            <a:r>
              <a:rPr lang="en-US" sz="1400" dirty="0" smtClean="0">
                <a:latin typeface="Huawei Sans" panose="020C0503030203020204" pitchFamily="34" charset="0"/>
              </a:rPr>
              <a:t>Emergence of snapshot, clone, and data replication (synchronous and asynchronous) technologies</a:t>
            </a:r>
            <a:endParaRPr lang="en-US" altLang="zh-CN" sz="1400" dirty="0">
              <a:latin typeface="Huawei Sans" panose="020C0503030203020204" pitchFamily="34" charset="0"/>
            </a:endParaRPr>
          </a:p>
        </p:txBody>
      </p:sp>
      <p:sp>
        <p:nvSpPr>
          <p:cNvPr id="63" name="文本框 62"/>
          <p:cNvSpPr txBox="1"/>
          <p:nvPr/>
        </p:nvSpPr>
        <p:spPr>
          <a:xfrm>
            <a:off x="3955524" y="1202275"/>
            <a:ext cx="1768533"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Simplified data management</a:t>
            </a:r>
            <a:endParaRPr lang="en-US" altLang="zh-CN" dirty="0">
              <a:latin typeface="Huawei Sans" panose="020C0503030203020204" pitchFamily="34" charset="0"/>
            </a:endParaRPr>
          </a:p>
        </p:txBody>
      </p:sp>
      <p:sp>
        <p:nvSpPr>
          <p:cNvPr id="64" name="文本框 63"/>
          <p:cNvSpPr txBox="1"/>
          <p:nvPr/>
        </p:nvSpPr>
        <p:spPr>
          <a:xfrm>
            <a:off x="3855027" y="2687941"/>
            <a:ext cx="2031325" cy="1938992"/>
          </a:xfrm>
          <a:prstGeom prst="rect">
            <a:avLst/>
          </a:prstGeom>
          <a:noFill/>
          <a:effectLst/>
        </p:spPr>
        <p:txBody>
          <a:bodyPr wrap="square" rtlCol="0">
            <a:noAutofit/>
          </a:bodyPr>
          <a:lstStyle/>
          <a:p>
            <a:pPr fontAlgn="ctr"/>
            <a:r>
              <a:rPr lang="en-US" sz="1400" dirty="0" smtClean="0">
                <a:latin typeface="Huawei Sans" panose="020C0503030203020204" pitchFamily="34" charset="0"/>
              </a:rPr>
              <a:t>Storage devices are flexibly managed by centralized management software. Thin provisioning technology resolves conflicts between resource investment and optimal use.</a:t>
            </a:r>
            <a:endParaRPr lang="en-US" altLang="zh-CN" sz="1400" dirty="0">
              <a:latin typeface="Huawei Sans" panose="020C0503030203020204" pitchFamily="34" charset="0"/>
            </a:endParaRPr>
          </a:p>
        </p:txBody>
      </p:sp>
      <p:sp>
        <p:nvSpPr>
          <p:cNvPr id="66" name="文本框 65"/>
          <p:cNvSpPr txBox="1"/>
          <p:nvPr/>
        </p:nvSpPr>
        <p:spPr>
          <a:xfrm>
            <a:off x="6273245" y="1202275"/>
            <a:ext cx="2035236"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Improved space utilization</a:t>
            </a:r>
            <a:endParaRPr lang="en-US" altLang="zh-CN" dirty="0">
              <a:latin typeface="Huawei Sans" panose="020C0503030203020204" pitchFamily="34" charset="0"/>
            </a:endParaRPr>
          </a:p>
        </p:txBody>
      </p:sp>
      <p:sp>
        <p:nvSpPr>
          <p:cNvPr id="67" name="文本框 66"/>
          <p:cNvSpPr txBox="1"/>
          <p:nvPr/>
        </p:nvSpPr>
        <p:spPr>
          <a:xfrm>
            <a:off x="6277382" y="2687941"/>
            <a:ext cx="2031325" cy="1938992"/>
          </a:xfrm>
          <a:prstGeom prst="rect">
            <a:avLst/>
          </a:prstGeom>
          <a:noFill/>
          <a:effectLst/>
        </p:spPr>
        <p:txBody>
          <a:bodyPr wrap="square" rtlCol="0">
            <a:noAutofit/>
          </a:bodyPr>
          <a:lstStyle/>
          <a:p>
            <a:pPr fontAlgn="ctr"/>
            <a:r>
              <a:rPr lang="en-US" sz="1400" dirty="0" smtClean="0">
                <a:latin typeface="Huawei Sans" panose="020C0503030203020204" pitchFamily="34" charset="0"/>
              </a:rPr>
              <a:t>Tiered storage promotes storage space utilization and service efficiency. The data deduplication technology reduces maintenance and capacity expansion costs.</a:t>
            </a:r>
            <a:endParaRPr lang="en-US" altLang="zh-CN" sz="1400" dirty="0">
              <a:latin typeface="Huawei Sans" panose="020C0503030203020204" pitchFamily="34" charset="0"/>
            </a:endParaRPr>
          </a:p>
        </p:txBody>
      </p:sp>
      <p:sp>
        <p:nvSpPr>
          <p:cNvPr id="69" name="文本框 68"/>
          <p:cNvSpPr txBox="1"/>
          <p:nvPr/>
        </p:nvSpPr>
        <p:spPr>
          <a:xfrm>
            <a:off x="8699580" y="1202273"/>
            <a:ext cx="2035236" cy="369332"/>
          </a:xfrm>
          <a:prstGeom prst="rect">
            <a:avLst/>
          </a:prstGeom>
          <a:noFill/>
          <a:effectLst/>
        </p:spPr>
        <p:txBody>
          <a:bodyPr wrap="square" rtlCol="0">
            <a:noAutofit/>
          </a:bodyPr>
          <a:lstStyle/>
          <a:p>
            <a:pPr algn="ctr" fontAlgn="ctr"/>
            <a:r>
              <a:rPr lang="en-US" dirty="0" smtClean="0">
                <a:latin typeface="Huawei Sans" panose="020C0503030203020204" pitchFamily="34" charset="0"/>
              </a:rPr>
              <a:t>Optimized service performance</a:t>
            </a:r>
            <a:endParaRPr lang="en-US" altLang="zh-CN" dirty="0">
              <a:latin typeface="Huawei Sans" panose="020C0503030203020204" pitchFamily="34" charset="0"/>
            </a:endParaRPr>
          </a:p>
        </p:txBody>
      </p:sp>
      <p:sp>
        <p:nvSpPr>
          <p:cNvPr id="70" name="文本框 69"/>
          <p:cNvSpPr txBox="1"/>
          <p:nvPr/>
        </p:nvSpPr>
        <p:spPr>
          <a:xfrm>
            <a:off x="8715782" y="2687941"/>
            <a:ext cx="2031325" cy="1938992"/>
          </a:xfrm>
          <a:prstGeom prst="rect">
            <a:avLst/>
          </a:prstGeom>
          <a:noFill/>
          <a:effectLst/>
        </p:spPr>
        <p:txBody>
          <a:bodyPr wrap="square" rtlCol="0">
            <a:noAutofit/>
          </a:bodyPr>
          <a:lstStyle/>
          <a:p>
            <a:pPr fontAlgn="ctr"/>
            <a:r>
              <a:rPr lang="en-US" sz="1400" dirty="0" smtClean="0">
                <a:latin typeface="Huawei Sans" panose="020C0503030203020204" pitchFamily="34" charset="0"/>
              </a:rPr>
              <a:t>Performance is optimized according to service types. Resources are allocated according to service importance. Storage resources are balanced and shared flexibly and globally.</a:t>
            </a:r>
            <a:endParaRPr lang="en-US" altLang="zh-CN" sz="1400" dirty="0">
              <a:latin typeface="Huawei Sans" panose="020C0503030203020204" pitchFamily="34" charset="0"/>
            </a:endParaRPr>
          </a:p>
        </p:txBody>
      </p:sp>
      <p:grpSp>
        <p:nvGrpSpPr>
          <p:cNvPr id="105" name="组合 104"/>
          <p:cNvGrpSpPr/>
          <p:nvPr/>
        </p:nvGrpSpPr>
        <p:grpSpPr>
          <a:xfrm>
            <a:off x="1947660" y="4797005"/>
            <a:ext cx="932638" cy="785904"/>
            <a:chOff x="4305300" y="763588"/>
            <a:chExt cx="539750" cy="454025"/>
          </a:xfrm>
          <a:solidFill>
            <a:srgbClr val="15B0E8"/>
          </a:solidFill>
        </p:grpSpPr>
        <p:sp>
          <p:nvSpPr>
            <p:cNvPr id="106" name="Freeform 55"/>
            <p:cNvSpPr>
              <a:spLocks noEditPoints="1"/>
            </p:cNvSpPr>
            <p:nvPr/>
          </p:nvSpPr>
          <p:spPr bwMode="auto">
            <a:xfrm>
              <a:off x="4305300" y="763588"/>
              <a:ext cx="539750" cy="454025"/>
            </a:xfrm>
            <a:custGeom>
              <a:avLst/>
              <a:gdLst>
                <a:gd name="T0" fmla="*/ 25 w 567"/>
                <a:gd name="T1" fmla="*/ 111 h 476"/>
                <a:gd name="T2" fmla="*/ 25 w 567"/>
                <a:gd name="T3" fmla="*/ 111 h 476"/>
                <a:gd name="T4" fmla="*/ 57 w 567"/>
                <a:gd name="T5" fmla="*/ 89 h 476"/>
                <a:gd name="T6" fmla="*/ 79 w 567"/>
                <a:gd name="T7" fmla="*/ 89 h 476"/>
                <a:gd name="T8" fmla="*/ 79 w 567"/>
                <a:gd name="T9" fmla="*/ 437 h 476"/>
                <a:gd name="T10" fmla="*/ 46 w 567"/>
                <a:gd name="T11" fmla="*/ 437 h 476"/>
                <a:gd name="T12" fmla="*/ 25 w 567"/>
                <a:gd name="T13" fmla="*/ 416 h 476"/>
                <a:gd name="T14" fmla="*/ 25 w 567"/>
                <a:gd name="T15" fmla="*/ 111 h 476"/>
                <a:gd name="T16" fmla="*/ 105 w 567"/>
                <a:gd name="T17" fmla="*/ 47 h 476"/>
                <a:gd name="T18" fmla="*/ 105 w 567"/>
                <a:gd name="T19" fmla="*/ 47 h 476"/>
                <a:gd name="T20" fmla="*/ 113 w 567"/>
                <a:gd name="T21" fmla="*/ 65 h 476"/>
                <a:gd name="T22" fmla="*/ 71 w 567"/>
                <a:gd name="T23" fmla="*/ 65 h 476"/>
                <a:gd name="T24" fmla="*/ 78 w 567"/>
                <a:gd name="T25" fmla="*/ 47 h 476"/>
                <a:gd name="T26" fmla="*/ 105 w 567"/>
                <a:gd name="T27" fmla="*/ 47 h 476"/>
                <a:gd name="T28" fmla="*/ 46 w 567"/>
                <a:gd name="T29" fmla="*/ 462 h 476"/>
                <a:gd name="T30" fmla="*/ 46 w 567"/>
                <a:gd name="T31" fmla="*/ 462 h 476"/>
                <a:gd name="T32" fmla="*/ 330 w 567"/>
                <a:gd name="T33" fmla="*/ 462 h 476"/>
                <a:gd name="T34" fmla="*/ 351 w 567"/>
                <a:gd name="T35" fmla="*/ 474 h 476"/>
                <a:gd name="T36" fmla="*/ 377 w 567"/>
                <a:gd name="T37" fmla="*/ 448 h 476"/>
                <a:gd name="T38" fmla="*/ 351 w 567"/>
                <a:gd name="T39" fmla="*/ 423 h 476"/>
                <a:gd name="T40" fmla="*/ 328 w 567"/>
                <a:gd name="T41" fmla="*/ 437 h 476"/>
                <a:gd name="T42" fmla="*/ 104 w 567"/>
                <a:gd name="T43" fmla="*/ 437 h 476"/>
                <a:gd name="T44" fmla="*/ 104 w 567"/>
                <a:gd name="T45" fmla="*/ 89 h 476"/>
                <a:gd name="T46" fmla="*/ 202 w 567"/>
                <a:gd name="T47" fmla="*/ 89 h 476"/>
                <a:gd name="T48" fmla="*/ 211 w 567"/>
                <a:gd name="T49" fmla="*/ 85 h 476"/>
                <a:gd name="T50" fmla="*/ 266 w 567"/>
                <a:gd name="T51" fmla="*/ 25 h 476"/>
                <a:gd name="T52" fmla="*/ 382 w 567"/>
                <a:gd name="T53" fmla="*/ 25 h 476"/>
                <a:gd name="T54" fmla="*/ 438 w 567"/>
                <a:gd name="T55" fmla="*/ 85 h 476"/>
                <a:gd name="T56" fmla="*/ 447 w 567"/>
                <a:gd name="T57" fmla="*/ 89 h 476"/>
                <a:gd name="T58" fmla="*/ 518 w 567"/>
                <a:gd name="T59" fmla="*/ 89 h 476"/>
                <a:gd name="T60" fmla="*/ 542 w 567"/>
                <a:gd name="T61" fmla="*/ 107 h 476"/>
                <a:gd name="T62" fmla="*/ 542 w 567"/>
                <a:gd name="T63" fmla="*/ 419 h 476"/>
                <a:gd name="T64" fmla="*/ 515 w 567"/>
                <a:gd name="T65" fmla="*/ 437 h 476"/>
                <a:gd name="T66" fmla="*/ 469 w 567"/>
                <a:gd name="T67" fmla="*/ 437 h 476"/>
                <a:gd name="T68" fmla="*/ 447 w 567"/>
                <a:gd name="T69" fmla="*/ 425 h 476"/>
                <a:gd name="T70" fmla="*/ 422 w 567"/>
                <a:gd name="T71" fmla="*/ 451 h 476"/>
                <a:gd name="T72" fmla="*/ 447 w 567"/>
                <a:gd name="T73" fmla="*/ 476 h 476"/>
                <a:gd name="T74" fmla="*/ 470 w 567"/>
                <a:gd name="T75" fmla="*/ 462 h 476"/>
                <a:gd name="T76" fmla="*/ 515 w 567"/>
                <a:gd name="T77" fmla="*/ 462 h 476"/>
                <a:gd name="T78" fmla="*/ 566 w 567"/>
                <a:gd name="T79" fmla="*/ 426 h 476"/>
                <a:gd name="T80" fmla="*/ 567 w 567"/>
                <a:gd name="T81" fmla="*/ 422 h 476"/>
                <a:gd name="T82" fmla="*/ 567 w 567"/>
                <a:gd name="T83" fmla="*/ 107 h 476"/>
                <a:gd name="T84" fmla="*/ 521 w 567"/>
                <a:gd name="T85" fmla="*/ 65 h 476"/>
                <a:gd name="T86" fmla="*/ 519 w 567"/>
                <a:gd name="T87" fmla="*/ 65 h 476"/>
                <a:gd name="T88" fmla="*/ 452 w 567"/>
                <a:gd name="T89" fmla="*/ 65 h 476"/>
                <a:gd name="T90" fmla="*/ 396 w 567"/>
                <a:gd name="T91" fmla="*/ 4 h 476"/>
                <a:gd name="T92" fmla="*/ 387 w 567"/>
                <a:gd name="T93" fmla="*/ 0 h 476"/>
                <a:gd name="T94" fmla="*/ 260 w 567"/>
                <a:gd name="T95" fmla="*/ 0 h 476"/>
                <a:gd name="T96" fmla="*/ 251 w 567"/>
                <a:gd name="T97" fmla="*/ 5 h 476"/>
                <a:gd name="T98" fmla="*/ 197 w 567"/>
                <a:gd name="T99" fmla="*/ 65 h 476"/>
                <a:gd name="T100" fmla="*/ 140 w 567"/>
                <a:gd name="T101" fmla="*/ 65 h 476"/>
                <a:gd name="T102" fmla="*/ 121 w 567"/>
                <a:gd name="T103" fmla="*/ 23 h 476"/>
                <a:gd name="T104" fmla="*/ 62 w 567"/>
                <a:gd name="T105" fmla="*/ 23 h 476"/>
                <a:gd name="T106" fmla="*/ 44 w 567"/>
                <a:gd name="T107" fmla="*/ 66 h 476"/>
                <a:gd name="T108" fmla="*/ 1 w 567"/>
                <a:gd name="T109" fmla="*/ 109 h 476"/>
                <a:gd name="T110" fmla="*/ 0 w 567"/>
                <a:gd name="T111" fmla="*/ 110 h 476"/>
                <a:gd name="T112" fmla="*/ 0 w 567"/>
                <a:gd name="T113" fmla="*/ 416 h 476"/>
                <a:gd name="T114" fmla="*/ 46 w 567"/>
                <a:gd name="T115"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 h="476">
                  <a:moveTo>
                    <a:pt x="25" y="111"/>
                  </a:moveTo>
                  <a:lnTo>
                    <a:pt x="25" y="111"/>
                  </a:lnTo>
                  <a:cubicBezTo>
                    <a:pt x="26" y="106"/>
                    <a:pt x="31" y="89"/>
                    <a:pt x="57" y="89"/>
                  </a:cubicBezTo>
                  <a:lnTo>
                    <a:pt x="79" y="89"/>
                  </a:lnTo>
                  <a:lnTo>
                    <a:pt x="79" y="437"/>
                  </a:lnTo>
                  <a:lnTo>
                    <a:pt x="46" y="437"/>
                  </a:lnTo>
                  <a:cubicBezTo>
                    <a:pt x="41" y="437"/>
                    <a:pt x="25" y="434"/>
                    <a:pt x="25" y="416"/>
                  </a:cubicBezTo>
                  <a:lnTo>
                    <a:pt x="25" y="111"/>
                  </a:lnTo>
                  <a:close/>
                  <a:moveTo>
                    <a:pt x="105" y="47"/>
                  </a:moveTo>
                  <a:lnTo>
                    <a:pt x="105" y="47"/>
                  </a:lnTo>
                  <a:lnTo>
                    <a:pt x="113" y="65"/>
                  </a:lnTo>
                  <a:lnTo>
                    <a:pt x="71" y="65"/>
                  </a:lnTo>
                  <a:lnTo>
                    <a:pt x="78" y="47"/>
                  </a:lnTo>
                  <a:lnTo>
                    <a:pt x="105" y="47"/>
                  </a:lnTo>
                  <a:close/>
                  <a:moveTo>
                    <a:pt x="46" y="462"/>
                  </a:moveTo>
                  <a:lnTo>
                    <a:pt x="46" y="462"/>
                  </a:lnTo>
                  <a:lnTo>
                    <a:pt x="330" y="462"/>
                  </a:lnTo>
                  <a:cubicBezTo>
                    <a:pt x="334" y="469"/>
                    <a:pt x="342" y="474"/>
                    <a:pt x="351" y="474"/>
                  </a:cubicBezTo>
                  <a:cubicBezTo>
                    <a:pt x="366" y="474"/>
                    <a:pt x="377" y="462"/>
                    <a:pt x="377" y="448"/>
                  </a:cubicBezTo>
                  <a:cubicBezTo>
                    <a:pt x="377" y="434"/>
                    <a:pt x="366" y="423"/>
                    <a:pt x="351" y="423"/>
                  </a:cubicBezTo>
                  <a:cubicBezTo>
                    <a:pt x="341" y="423"/>
                    <a:pt x="333" y="429"/>
                    <a:pt x="328" y="437"/>
                  </a:cubicBezTo>
                  <a:lnTo>
                    <a:pt x="104" y="437"/>
                  </a:lnTo>
                  <a:lnTo>
                    <a:pt x="104" y="89"/>
                  </a:lnTo>
                  <a:lnTo>
                    <a:pt x="202" y="89"/>
                  </a:lnTo>
                  <a:cubicBezTo>
                    <a:pt x="205" y="89"/>
                    <a:pt x="209" y="88"/>
                    <a:pt x="211" y="85"/>
                  </a:cubicBezTo>
                  <a:lnTo>
                    <a:pt x="266" y="25"/>
                  </a:lnTo>
                  <a:lnTo>
                    <a:pt x="382" y="25"/>
                  </a:lnTo>
                  <a:lnTo>
                    <a:pt x="438" y="85"/>
                  </a:lnTo>
                  <a:cubicBezTo>
                    <a:pt x="440" y="88"/>
                    <a:pt x="443" y="89"/>
                    <a:pt x="447" y="89"/>
                  </a:cubicBezTo>
                  <a:lnTo>
                    <a:pt x="518" y="89"/>
                  </a:lnTo>
                  <a:cubicBezTo>
                    <a:pt x="522" y="90"/>
                    <a:pt x="542" y="94"/>
                    <a:pt x="542" y="107"/>
                  </a:cubicBezTo>
                  <a:lnTo>
                    <a:pt x="542" y="419"/>
                  </a:lnTo>
                  <a:cubicBezTo>
                    <a:pt x="540" y="424"/>
                    <a:pt x="532" y="437"/>
                    <a:pt x="515" y="437"/>
                  </a:cubicBezTo>
                  <a:lnTo>
                    <a:pt x="469" y="437"/>
                  </a:lnTo>
                  <a:cubicBezTo>
                    <a:pt x="465" y="430"/>
                    <a:pt x="457" y="425"/>
                    <a:pt x="447" y="425"/>
                  </a:cubicBezTo>
                  <a:cubicBezTo>
                    <a:pt x="433" y="425"/>
                    <a:pt x="422" y="437"/>
                    <a:pt x="422" y="451"/>
                  </a:cubicBezTo>
                  <a:cubicBezTo>
                    <a:pt x="422" y="465"/>
                    <a:pt x="433" y="476"/>
                    <a:pt x="447" y="476"/>
                  </a:cubicBezTo>
                  <a:cubicBezTo>
                    <a:pt x="458" y="476"/>
                    <a:pt x="466" y="470"/>
                    <a:pt x="470" y="462"/>
                  </a:cubicBezTo>
                  <a:lnTo>
                    <a:pt x="515" y="462"/>
                  </a:lnTo>
                  <a:cubicBezTo>
                    <a:pt x="552" y="462"/>
                    <a:pt x="565" y="428"/>
                    <a:pt x="566" y="426"/>
                  </a:cubicBezTo>
                  <a:cubicBezTo>
                    <a:pt x="566" y="425"/>
                    <a:pt x="567" y="423"/>
                    <a:pt x="567" y="422"/>
                  </a:cubicBezTo>
                  <a:lnTo>
                    <a:pt x="567" y="107"/>
                  </a:lnTo>
                  <a:cubicBezTo>
                    <a:pt x="567" y="78"/>
                    <a:pt x="537" y="67"/>
                    <a:pt x="521" y="65"/>
                  </a:cubicBezTo>
                  <a:cubicBezTo>
                    <a:pt x="520" y="65"/>
                    <a:pt x="520" y="65"/>
                    <a:pt x="519" y="65"/>
                  </a:cubicBezTo>
                  <a:lnTo>
                    <a:pt x="452" y="65"/>
                  </a:lnTo>
                  <a:lnTo>
                    <a:pt x="396" y="4"/>
                  </a:lnTo>
                  <a:cubicBezTo>
                    <a:pt x="394" y="2"/>
                    <a:pt x="390" y="0"/>
                    <a:pt x="387" y="0"/>
                  </a:cubicBezTo>
                  <a:lnTo>
                    <a:pt x="260" y="0"/>
                  </a:lnTo>
                  <a:cubicBezTo>
                    <a:pt x="257" y="0"/>
                    <a:pt x="253" y="2"/>
                    <a:pt x="251" y="5"/>
                  </a:cubicBezTo>
                  <a:lnTo>
                    <a:pt x="197" y="65"/>
                  </a:lnTo>
                  <a:lnTo>
                    <a:pt x="140" y="65"/>
                  </a:lnTo>
                  <a:lnTo>
                    <a:pt x="121" y="23"/>
                  </a:lnTo>
                  <a:lnTo>
                    <a:pt x="62" y="23"/>
                  </a:lnTo>
                  <a:lnTo>
                    <a:pt x="44" y="66"/>
                  </a:lnTo>
                  <a:cubicBezTo>
                    <a:pt x="13" y="71"/>
                    <a:pt x="2" y="95"/>
                    <a:pt x="1" y="109"/>
                  </a:cubicBezTo>
                  <a:cubicBezTo>
                    <a:pt x="0" y="109"/>
                    <a:pt x="0" y="110"/>
                    <a:pt x="0" y="110"/>
                  </a:cubicBezTo>
                  <a:lnTo>
                    <a:pt x="0" y="416"/>
                  </a:lnTo>
                  <a:cubicBezTo>
                    <a:pt x="0" y="448"/>
                    <a:pt x="27" y="461"/>
                    <a:pt x="46" y="46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7" name="Freeform 56"/>
            <p:cNvSpPr>
              <a:spLocks noEditPoints="1"/>
            </p:cNvSpPr>
            <p:nvPr/>
          </p:nvSpPr>
          <p:spPr bwMode="auto">
            <a:xfrm>
              <a:off x="4546600" y="955675"/>
              <a:ext cx="128588" cy="130175"/>
            </a:xfrm>
            <a:custGeom>
              <a:avLst/>
              <a:gdLst>
                <a:gd name="T0" fmla="*/ 68 w 135"/>
                <a:gd name="T1" fmla="*/ 25 h 136"/>
                <a:gd name="T2" fmla="*/ 68 w 135"/>
                <a:gd name="T3" fmla="*/ 25 h 136"/>
                <a:gd name="T4" fmla="*/ 111 w 135"/>
                <a:gd name="T5" fmla="*/ 68 h 136"/>
                <a:gd name="T6" fmla="*/ 68 w 135"/>
                <a:gd name="T7" fmla="*/ 111 h 136"/>
                <a:gd name="T8" fmla="*/ 25 w 135"/>
                <a:gd name="T9" fmla="*/ 68 h 136"/>
                <a:gd name="T10" fmla="*/ 68 w 135"/>
                <a:gd name="T11" fmla="*/ 25 h 136"/>
                <a:gd name="T12" fmla="*/ 68 w 135"/>
                <a:gd name="T13" fmla="*/ 136 h 136"/>
                <a:gd name="T14" fmla="*/ 68 w 135"/>
                <a:gd name="T15" fmla="*/ 136 h 136"/>
                <a:gd name="T16" fmla="*/ 135 w 135"/>
                <a:gd name="T17" fmla="*/ 68 h 136"/>
                <a:gd name="T18" fmla="*/ 68 w 135"/>
                <a:gd name="T19" fmla="*/ 0 h 136"/>
                <a:gd name="T20" fmla="*/ 0 w 135"/>
                <a:gd name="T21" fmla="*/ 68 h 136"/>
                <a:gd name="T22" fmla="*/ 68 w 135"/>
                <a:gd name="T2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6">
                  <a:moveTo>
                    <a:pt x="68" y="25"/>
                  </a:moveTo>
                  <a:lnTo>
                    <a:pt x="68" y="25"/>
                  </a:lnTo>
                  <a:cubicBezTo>
                    <a:pt x="92" y="25"/>
                    <a:pt x="111" y="44"/>
                    <a:pt x="111" y="68"/>
                  </a:cubicBezTo>
                  <a:cubicBezTo>
                    <a:pt x="111" y="92"/>
                    <a:pt x="92" y="111"/>
                    <a:pt x="68" y="111"/>
                  </a:cubicBezTo>
                  <a:cubicBezTo>
                    <a:pt x="44" y="111"/>
                    <a:pt x="25" y="92"/>
                    <a:pt x="25" y="68"/>
                  </a:cubicBezTo>
                  <a:cubicBezTo>
                    <a:pt x="25" y="44"/>
                    <a:pt x="44" y="25"/>
                    <a:pt x="68" y="25"/>
                  </a:cubicBezTo>
                  <a:close/>
                  <a:moveTo>
                    <a:pt x="68" y="136"/>
                  </a:moveTo>
                  <a:lnTo>
                    <a:pt x="68" y="136"/>
                  </a:lnTo>
                  <a:cubicBezTo>
                    <a:pt x="105" y="136"/>
                    <a:pt x="135" y="105"/>
                    <a:pt x="135" y="68"/>
                  </a:cubicBezTo>
                  <a:cubicBezTo>
                    <a:pt x="135" y="31"/>
                    <a:pt x="105" y="0"/>
                    <a:pt x="68" y="0"/>
                  </a:cubicBezTo>
                  <a:cubicBezTo>
                    <a:pt x="31" y="0"/>
                    <a:pt x="0" y="31"/>
                    <a:pt x="0" y="68"/>
                  </a:cubicBezTo>
                  <a:cubicBezTo>
                    <a:pt x="0" y="105"/>
                    <a:pt x="31" y="136"/>
                    <a:pt x="68" y="13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8" name="Freeform 57"/>
            <p:cNvSpPr>
              <a:spLocks noEditPoints="1"/>
            </p:cNvSpPr>
            <p:nvPr/>
          </p:nvSpPr>
          <p:spPr bwMode="auto">
            <a:xfrm>
              <a:off x="4486275" y="895350"/>
              <a:ext cx="250825" cy="250825"/>
            </a:xfrm>
            <a:custGeom>
              <a:avLst/>
              <a:gdLst>
                <a:gd name="T0" fmla="*/ 132 w 263"/>
                <a:gd name="T1" fmla="*/ 22 h 262"/>
                <a:gd name="T2" fmla="*/ 132 w 263"/>
                <a:gd name="T3" fmla="*/ 22 h 262"/>
                <a:gd name="T4" fmla="*/ 240 w 263"/>
                <a:gd name="T5" fmla="*/ 131 h 262"/>
                <a:gd name="T6" fmla="*/ 132 w 263"/>
                <a:gd name="T7" fmla="*/ 239 h 262"/>
                <a:gd name="T8" fmla="*/ 23 w 263"/>
                <a:gd name="T9" fmla="*/ 131 h 262"/>
                <a:gd name="T10" fmla="*/ 132 w 263"/>
                <a:gd name="T11" fmla="*/ 22 h 262"/>
                <a:gd name="T12" fmla="*/ 0 w 263"/>
                <a:gd name="T13" fmla="*/ 131 h 262"/>
                <a:gd name="T14" fmla="*/ 0 w 263"/>
                <a:gd name="T15" fmla="*/ 131 h 262"/>
                <a:gd name="T16" fmla="*/ 132 w 263"/>
                <a:gd name="T17" fmla="*/ 262 h 262"/>
                <a:gd name="T18" fmla="*/ 263 w 263"/>
                <a:gd name="T19" fmla="*/ 131 h 262"/>
                <a:gd name="T20" fmla="*/ 132 w 263"/>
                <a:gd name="T21" fmla="*/ 0 h 262"/>
                <a:gd name="T22" fmla="*/ 0 w 263"/>
                <a:gd name="T23" fmla="*/ 13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262">
                  <a:moveTo>
                    <a:pt x="132" y="22"/>
                  </a:moveTo>
                  <a:lnTo>
                    <a:pt x="132" y="22"/>
                  </a:lnTo>
                  <a:cubicBezTo>
                    <a:pt x="192" y="22"/>
                    <a:pt x="240" y="71"/>
                    <a:pt x="240" y="131"/>
                  </a:cubicBezTo>
                  <a:cubicBezTo>
                    <a:pt x="240" y="191"/>
                    <a:pt x="192" y="239"/>
                    <a:pt x="132" y="239"/>
                  </a:cubicBezTo>
                  <a:cubicBezTo>
                    <a:pt x="72" y="239"/>
                    <a:pt x="23" y="191"/>
                    <a:pt x="23" y="131"/>
                  </a:cubicBezTo>
                  <a:cubicBezTo>
                    <a:pt x="23" y="71"/>
                    <a:pt x="72" y="22"/>
                    <a:pt x="132" y="22"/>
                  </a:cubicBezTo>
                  <a:close/>
                  <a:moveTo>
                    <a:pt x="0" y="131"/>
                  </a:moveTo>
                  <a:lnTo>
                    <a:pt x="0" y="131"/>
                  </a:lnTo>
                  <a:cubicBezTo>
                    <a:pt x="0" y="203"/>
                    <a:pt x="59" y="262"/>
                    <a:pt x="132" y="262"/>
                  </a:cubicBezTo>
                  <a:cubicBezTo>
                    <a:pt x="204" y="262"/>
                    <a:pt x="263" y="203"/>
                    <a:pt x="263" y="131"/>
                  </a:cubicBezTo>
                  <a:cubicBezTo>
                    <a:pt x="263" y="59"/>
                    <a:pt x="204" y="0"/>
                    <a:pt x="132" y="0"/>
                  </a:cubicBezTo>
                  <a:cubicBezTo>
                    <a:pt x="59" y="0"/>
                    <a:pt x="0" y="59"/>
                    <a:pt x="0" y="13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9" name="Freeform 58"/>
            <p:cNvSpPr>
              <a:spLocks/>
            </p:cNvSpPr>
            <p:nvPr/>
          </p:nvSpPr>
          <p:spPr bwMode="auto">
            <a:xfrm>
              <a:off x="4560888" y="828675"/>
              <a:ext cx="103188" cy="22225"/>
            </a:xfrm>
            <a:custGeom>
              <a:avLst/>
              <a:gdLst>
                <a:gd name="T0" fmla="*/ 96 w 108"/>
                <a:gd name="T1" fmla="*/ 23 h 23"/>
                <a:gd name="T2" fmla="*/ 96 w 108"/>
                <a:gd name="T3" fmla="*/ 23 h 23"/>
                <a:gd name="T4" fmla="*/ 108 w 108"/>
                <a:gd name="T5" fmla="*/ 11 h 23"/>
                <a:gd name="T6" fmla="*/ 96 w 108"/>
                <a:gd name="T7" fmla="*/ 0 h 23"/>
                <a:gd name="T8" fmla="*/ 11 w 108"/>
                <a:gd name="T9" fmla="*/ 0 h 23"/>
                <a:gd name="T10" fmla="*/ 0 w 108"/>
                <a:gd name="T11" fmla="*/ 11 h 23"/>
                <a:gd name="T12" fmla="*/ 11 w 108"/>
                <a:gd name="T13" fmla="*/ 23 h 23"/>
                <a:gd name="T14" fmla="*/ 96 w 108"/>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
                  <a:moveTo>
                    <a:pt x="96" y="23"/>
                  </a:moveTo>
                  <a:lnTo>
                    <a:pt x="96" y="23"/>
                  </a:lnTo>
                  <a:cubicBezTo>
                    <a:pt x="102" y="23"/>
                    <a:pt x="108" y="18"/>
                    <a:pt x="108" y="11"/>
                  </a:cubicBezTo>
                  <a:cubicBezTo>
                    <a:pt x="108" y="5"/>
                    <a:pt x="102" y="0"/>
                    <a:pt x="96" y="0"/>
                  </a:cubicBezTo>
                  <a:lnTo>
                    <a:pt x="11" y="0"/>
                  </a:lnTo>
                  <a:cubicBezTo>
                    <a:pt x="5" y="0"/>
                    <a:pt x="0" y="5"/>
                    <a:pt x="0" y="11"/>
                  </a:cubicBezTo>
                  <a:cubicBezTo>
                    <a:pt x="0" y="18"/>
                    <a:pt x="5" y="23"/>
                    <a:pt x="11" y="23"/>
                  </a:cubicBezTo>
                  <a:lnTo>
                    <a:pt x="96" y="23"/>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110" name="组合 109"/>
          <p:cNvGrpSpPr/>
          <p:nvPr/>
        </p:nvGrpSpPr>
        <p:grpSpPr>
          <a:xfrm>
            <a:off x="6855757" y="4713345"/>
            <a:ext cx="861335" cy="888466"/>
            <a:chOff x="2824163" y="2017713"/>
            <a:chExt cx="534988" cy="550862"/>
          </a:xfrm>
          <a:solidFill>
            <a:srgbClr val="15B0E8"/>
          </a:solidFill>
        </p:grpSpPr>
        <p:sp>
          <p:nvSpPr>
            <p:cNvPr id="111" name="Freeform 65"/>
            <p:cNvSpPr>
              <a:spLocks noEditPoints="1"/>
            </p:cNvSpPr>
            <p:nvPr/>
          </p:nvSpPr>
          <p:spPr bwMode="auto">
            <a:xfrm>
              <a:off x="2824163" y="2017713"/>
              <a:ext cx="534988" cy="198438"/>
            </a:xfrm>
            <a:custGeom>
              <a:avLst/>
              <a:gdLst>
                <a:gd name="T0" fmla="*/ 281 w 562"/>
                <a:gd name="T1" fmla="*/ 183 h 209"/>
                <a:gd name="T2" fmla="*/ 281 w 562"/>
                <a:gd name="T3" fmla="*/ 183 h 209"/>
                <a:gd name="T4" fmla="*/ 50 w 562"/>
                <a:gd name="T5" fmla="*/ 104 h 209"/>
                <a:gd name="T6" fmla="*/ 281 w 562"/>
                <a:gd name="T7" fmla="*/ 25 h 209"/>
                <a:gd name="T8" fmla="*/ 511 w 562"/>
                <a:gd name="T9" fmla="*/ 104 h 209"/>
                <a:gd name="T10" fmla="*/ 281 w 562"/>
                <a:gd name="T11" fmla="*/ 183 h 209"/>
                <a:gd name="T12" fmla="*/ 553 w 562"/>
                <a:gd name="T13" fmla="*/ 93 h 209"/>
                <a:gd name="T14" fmla="*/ 553 w 562"/>
                <a:gd name="T15" fmla="*/ 93 h 209"/>
                <a:gd name="T16" fmla="*/ 285 w 562"/>
                <a:gd name="T17" fmla="*/ 1 h 209"/>
                <a:gd name="T18" fmla="*/ 277 w 562"/>
                <a:gd name="T19" fmla="*/ 1 h 209"/>
                <a:gd name="T20" fmla="*/ 8 w 562"/>
                <a:gd name="T21" fmla="*/ 93 h 209"/>
                <a:gd name="T22" fmla="*/ 0 w 562"/>
                <a:gd name="T23" fmla="*/ 104 h 209"/>
                <a:gd name="T24" fmla="*/ 8 w 562"/>
                <a:gd name="T25" fmla="*/ 116 h 209"/>
                <a:gd name="T26" fmla="*/ 277 w 562"/>
                <a:gd name="T27" fmla="*/ 208 h 209"/>
                <a:gd name="T28" fmla="*/ 281 w 562"/>
                <a:gd name="T29" fmla="*/ 209 h 209"/>
                <a:gd name="T30" fmla="*/ 285 w 562"/>
                <a:gd name="T31" fmla="*/ 208 h 209"/>
                <a:gd name="T32" fmla="*/ 553 w 562"/>
                <a:gd name="T33" fmla="*/ 116 h 209"/>
                <a:gd name="T34" fmla="*/ 562 w 562"/>
                <a:gd name="T35" fmla="*/ 104 h 209"/>
                <a:gd name="T36" fmla="*/ 553 w 562"/>
                <a:gd name="T37"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2" h="209">
                  <a:moveTo>
                    <a:pt x="281" y="183"/>
                  </a:moveTo>
                  <a:lnTo>
                    <a:pt x="281" y="183"/>
                  </a:lnTo>
                  <a:lnTo>
                    <a:pt x="50" y="104"/>
                  </a:lnTo>
                  <a:lnTo>
                    <a:pt x="281" y="25"/>
                  </a:lnTo>
                  <a:lnTo>
                    <a:pt x="511" y="104"/>
                  </a:lnTo>
                  <a:lnTo>
                    <a:pt x="281" y="183"/>
                  </a:lnTo>
                  <a:close/>
                  <a:moveTo>
                    <a:pt x="553" y="93"/>
                  </a:moveTo>
                  <a:lnTo>
                    <a:pt x="553" y="93"/>
                  </a:lnTo>
                  <a:lnTo>
                    <a:pt x="285" y="1"/>
                  </a:lnTo>
                  <a:cubicBezTo>
                    <a:pt x="282" y="0"/>
                    <a:pt x="279" y="0"/>
                    <a:pt x="277" y="1"/>
                  </a:cubicBezTo>
                  <a:lnTo>
                    <a:pt x="8" y="93"/>
                  </a:lnTo>
                  <a:cubicBezTo>
                    <a:pt x="3" y="94"/>
                    <a:pt x="0" y="99"/>
                    <a:pt x="0" y="104"/>
                  </a:cubicBezTo>
                  <a:cubicBezTo>
                    <a:pt x="0" y="110"/>
                    <a:pt x="3" y="114"/>
                    <a:pt x="8" y="116"/>
                  </a:cubicBezTo>
                  <a:lnTo>
                    <a:pt x="277" y="208"/>
                  </a:lnTo>
                  <a:cubicBezTo>
                    <a:pt x="278" y="209"/>
                    <a:pt x="279" y="209"/>
                    <a:pt x="281" y="209"/>
                  </a:cubicBezTo>
                  <a:cubicBezTo>
                    <a:pt x="282" y="209"/>
                    <a:pt x="283" y="209"/>
                    <a:pt x="285" y="208"/>
                  </a:cubicBezTo>
                  <a:lnTo>
                    <a:pt x="553" y="116"/>
                  </a:lnTo>
                  <a:cubicBezTo>
                    <a:pt x="558" y="114"/>
                    <a:pt x="562" y="110"/>
                    <a:pt x="562" y="104"/>
                  </a:cubicBezTo>
                  <a:cubicBezTo>
                    <a:pt x="562" y="99"/>
                    <a:pt x="558" y="94"/>
                    <a:pt x="553" y="9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2" name="Freeform 66"/>
            <p:cNvSpPr>
              <a:spLocks noEditPoints="1"/>
            </p:cNvSpPr>
            <p:nvPr/>
          </p:nvSpPr>
          <p:spPr bwMode="auto">
            <a:xfrm>
              <a:off x="2824163" y="2224088"/>
              <a:ext cx="534988" cy="168275"/>
            </a:xfrm>
            <a:custGeom>
              <a:avLst/>
              <a:gdLst>
                <a:gd name="T0" fmla="*/ 281 w 562"/>
                <a:gd name="T1" fmla="*/ 151 h 176"/>
                <a:gd name="T2" fmla="*/ 281 w 562"/>
                <a:gd name="T3" fmla="*/ 151 h 176"/>
                <a:gd name="T4" fmla="*/ 50 w 562"/>
                <a:gd name="T5" fmla="*/ 72 h 176"/>
                <a:gd name="T6" fmla="*/ 183 w 562"/>
                <a:gd name="T7" fmla="*/ 26 h 176"/>
                <a:gd name="T8" fmla="*/ 277 w 562"/>
                <a:gd name="T9" fmla="*/ 58 h 176"/>
                <a:gd name="T10" fmla="*/ 284 w 562"/>
                <a:gd name="T11" fmla="*/ 58 h 176"/>
                <a:gd name="T12" fmla="*/ 383 w 562"/>
                <a:gd name="T13" fmla="*/ 28 h 176"/>
                <a:gd name="T14" fmla="*/ 511 w 562"/>
                <a:gd name="T15" fmla="*/ 72 h 176"/>
                <a:gd name="T16" fmla="*/ 281 w 562"/>
                <a:gd name="T17" fmla="*/ 151 h 176"/>
                <a:gd name="T18" fmla="*/ 553 w 562"/>
                <a:gd name="T19" fmla="*/ 60 h 176"/>
                <a:gd name="T20" fmla="*/ 553 w 562"/>
                <a:gd name="T21" fmla="*/ 60 h 176"/>
                <a:gd name="T22" fmla="*/ 387 w 562"/>
                <a:gd name="T23" fmla="*/ 3 h 176"/>
                <a:gd name="T24" fmla="*/ 380 w 562"/>
                <a:gd name="T25" fmla="*/ 3 h 176"/>
                <a:gd name="T26" fmla="*/ 281 w 562"/>
                <a:gd name="T27" fmla="*/ 34 h 176"/>
                <a:gd name="T28" fmla="*/ 187 w 562"/>
                <a:gd name="T29" fmla="*/ 1 h 176"/>
                <a:gd name="T30" fmla="*/ 179 w 562"/>
                <a:gd name="T31" fmla="*/ 1 h 176"/>
                <a:gd name="T32" fmla="*/ 8 w 562"/>
                <a:gd name="T33" fmla="*/ 60 h 176"/>
                <a:gd name="T34" fmla="*/ 0 w 562"/>
                <a:gd name="T35" fmla="*/ 72 h 176"/>
                <a:gd name="T36" fmla="*/ 8 w 562"/>
                <a:gd name="T37" fmla="*/ 83 h 176"/>
                <a:gd name="T38" fmla="*/ 277 w 562"/>
                <a:gd name="T39" fmla="*/ 175 h 176"/>
                <a:gd name="T40" fmla="*/ 281 w 562"/>
                <a:gd name="T41" fmla="*/ 176 h 176"/>
                <a:gd name="T42" fmla="*/ 285 w 562"/>
                <a:gd name="T43" fmla="*/ 175 h 176"/>
                <a:gd name="T44" fmla="*/ 553 w 562"/>
                <a:gd name="T45" fmla="*/ 83 h 176"/>
                <a:gd name="T46" fmla="*/ 562 w 562"/>
                <a:gd name="T47" fmla="*/ 72 h 176"/>
                <a:gd name="T48" fmla="*/ 553 w 562"/>
                <a:gd name="T4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176">
                  <a:moveTo>
                    <a:pt x="281" y="151"/>
                  </a:moveTo>
                  <a:lnTo>
                    <a:pt x="281" y="151"/>
                  </a:lnTo>
                  <a:lnTo>
                    <a:pt x="50" y="72"/>
                  </a:lnTo>
                  <a:lnTo>
                    <a:pt x="183" y="26"/>
                  </a:lnTo>
                  <a:lnTo>
                    <a:pt x="277" y="58"/>
                  </a:lnTo>
                  <a:cubicBezTo>
                    <a:pt x="279" y="59"/>
                    <a:pt x="282" y="59"/>
                    <a:pt x="284" y="58"/>
                  </a:cubicBezTo>
                  <a:lnTo>
                    <a:pt x="383" y="28"/>
                  </a:lnTo>
                  <a:lnTo>
                    <a:pt x="511" y="72"/>
                  </a:lnTo>
                  <a:lnTo>
                    <a:pt x="281" y="151"/>
                  </a:lnTo>
                  <a:close/>
                  <a:moveTo>
                    <a:pt x="553" y="60"/>
                  </a:moveTo>
                  <a:lnTo>
                    <a:pt x="553" y="60"/>
                  </a:lnTo>
                  <a:lnTo>
                    <a:pt x="387" y="3"/>
                  </a:lnTo>
                  <a:cubicBezTo>
                    <a:pt x="385" y="2"/>
                    <a:pt x="382" y="2"/>
                    <a:pt x="380" y="3"/>
                  </a:cubicBezTo>
                  <a:lnTo>
                    <a:pt x="281" y="34"/>
                  </a:lnTo>
                  <a:lnTo>
                    <a:pt x="187" y="1"/>
                  </a:lnTo>
                  <a:cubicBezTo>
                    <a:pt x="184" y="0"/>
                    <a:pt x="181" y="0"/>
                    <a:pt x="179" y="1"/>
                  </a:cubicBezTo>
                  <a:lnTo>
                    <a:pt x="8" y="60"/>
                  </a:lnTo>
                  <a:cubicBezTo>
                    <a:pt x="3" y="62"/>
                    <a:pt x="0" y="66"/>
                    <a:pt x="0" y="72"/>
                  </a:cubicBezTo>
                  <a:cubicBezTo>
                    <a:pt x="0" y="77"/>
                    <a:pt x="3" y="81"/>
                    <a:pt x="8" y="83"/>
                  </a:cubicBezTo>
                  <a:lnTo>
                    <a:pt x="277" y="175"/>
                  </a:lnTo>
                  <a:cubicBezTo>
                    <a:pt x="278" y="176"/>
                    <a:pt x="279" y="176"/>
                    <a:pt x="281" y="176"/>
                  </a:cubicBezTo>
                  <a:cubicBezTo>
                    <a:pt x="282" y="176"/>
                    <a:pt x="283" y="176"/>
                    <a:pt x="285" y="175"/>
                  </a:cubicBezTo>
                  <a:lnTo>
                    <a:pt x="553" y="83"/>
                  </a:lnTo>
                  <a:cubicBezTo>
                    <a:pt x="558" y="81"/>
                    <a:pt x="562" y="77"/>
                    <a:pt x="562" y="72"/>
                  </a:cubicBezTo>
                  <a:cubicBezTo>
                    <a:pt x="562" y="66"/>
                    <a:pt x="558" y="62"/>
                    <a:pt x="553" y="6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3" name="Freeform 67"/>
            <p:cNvSpPr>
              <a:spLocks/>
            </p:cNvSpPr>
            <p:nvPr/>
          </p:nvSpPr>
          <p:spPr bwMode="auto">
            <a:xfrm>
              <a:off x="2849563" y="2187575"/>
              <a:ext cx="69850" cy="49213"/>
            </a:xfrm>
            <a:custGeom>
              <a:avLst/>
              <a:gdLst>
                <a:gd name="T0" fmla="*/ 0 w 73"/>
                <a:gd name="T1" fmla="*/ 0 h 50"/>
                <a:gd name="T2" fmla="*/ 0 w 73"/>
                <a:gd name="T3" fmla="*/ 0 h 50"/>
                <a:gd name="T4" fmla="*/ 37 w 73"/>
                <a:gd name="T5" fmla="*/ 50 h 50"/>
                <a:gd name="T6" fmla="*/ 73 w 73"/>
                <a:gd name="T7" fmla="*/ 0 h 50"/>
                <a:gd name="T8" fmla="*/ 0 w 73"/>
                <a:gd name="T9" fmla="*/ 0 h 50"/>
              </a:gdLst>
              <a:ahLst/>
              <a:cxnLst>
                <a:cxn ang="0">
                  <a:pos x="T0" y="T1"/>
                </a:cxn>
                <a:cxn ang="0">
                  <a:pos x="T2" y="T3"/>
                </a:cxn>
                <a:cxn ang="0">
                  <a:pos x="T4" y="T5"/>
                </a:cxn>
                <a:cxn ang="0">
                  <a:pos x="T6" y="T7"/>
                </a:cxn>
                <a:cxn ang="0">
                  <a:pos x="T8" y="T9"/>
                </a:cxn>
              </a:cxnLst>
              <a:rect l="0" t="0" r="r" b="b"/>
              <a:pathLst>
                <a:path w="73" h="50">
                  <a:moveTo>
                    <a:pt x="0" y="0"/>
                  </a:moveTo>
                  <a:lnTo>
                    <a:pt x="0" y="0"/>
                  </a:lnTo>
                  <a:lnTo>
                    <a:pt x="37" y="50"/>
                  </a:lnTo>
                  <a:lnTo>
                    <a:pt x="73" y="0"/>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4" name="Freeform 68"/>
            <p:cNvSpPr>
              <a:spLocks/>
            </p:cNvSpPr>
            <p:nvPr/>
          </p:nvSpPr>
          <p:spPr bwMode="auto">
            <a:xfrm>
              <a:off x="2849563" y="2363788"/>
              <a:ext cx="69850" cy="47625"/>
            </a:xfrm>
            <a:custGeom>
              <a:avLst/>
              <a:gdLst>
                <a:gd name="T0" fmla="*/ 0 w 73"/>
                <a:gd name="T1" fmla="*/ 0 h 51"/>
                <a:gd name="T2" fmla="*/ 0 w 73"/>
                <a:gd name="T3" fmla="*/ 0 h 51"/>
                <a:gd name="T4" fmla="*/ 37 w 73"/>
                <a:gd name="T5" fmla="*/ 51 h 51"/>
                <a:gd name="T6" fmla="*/ 73 w 73"/>
                <a:gd name="T7" fmla="*/ 0 h 51"/>
                <a:gd name="T8" fmla="*/ 0 w 73"/>
                <a:gd name="T9" fmla="*/ 0 h 51"/>
              </a:gdLst>
              <a:ahLst/>
              <a:cxnLst>
                <a:cxn ang="0">
                  <a:pos x="T0" y="T1"/>
                </a:cxn>
                <a:cxn ang="0">
                  <a:pos x="T2" y="T3"/>
                </a:cxn>
                <a:cxn ang="0">
                  <a:pos x="T4" y="T5"/>
                </a:cxn>
                <a:cxn ang="0">
                  <a:pos x="T6" y="T7"/>
                </a:cxn>
                <a:cxn ang="0">
                  <a:pos x="T8" y="T9"/>
                </a:cxn>
              </a:cxnLst>
              <a:rect l="0" t="0" r="r" b="b"/>
              <a:pathLst>
                <a:path w="73" h="51">
                  <a:moveTo>
                    <a:pt x="0" y="0"/>
                  </a:moveTo>
                  <a:lnTo>
                    <a:pt x="0" y="0"/>
                  </a:lnTo>
                  <a:lnTo>
                    <a:pt x="37" y="51"/>
                  </a:lnTo>
                  <a:lnTo>
                    <a:pt x="73" y="0"/>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5" name="Freeform 69"/>
            <p:cNvSpPr>
              <a:spLocks/>
            </p:cNvSpPr>
            <p:nvPr/>
          </p:nvSpPr>
          <p:spPr bwMode="auto">
            <a:xfrm>
              <a:off x="3255963" y="2352675"/>
              <a:ext cx="69850" cy="49213"/>
            </a:xfrm>
            <a:custGeom>
              <a:avLst/>
              <a:gdLst>
                <a:gd name="T0" fmla="*/ 0 w 73"/>
                <a:gd name="T1" fmla="*/ 51 h 51"/>
                <a:gd name="T2" fmla="*/ 0 w 73"/>
                <a:gd name="T3" fmla="*/ 51 h 51"/>
                <a:gd name="T4" fmla="*/ 73 w 73"/>
                <a:gd name="T5" fmla="*/ 51 h 51"/>
                <a:gd name="T6" fmla="*/ 36 w 73"/>
                <a:gd name="T7" fmla="*/ 0 h 51"/>
                <a:gd name="T8" fmla="*/ 0 w 73"/>
                <a:gd name="T9" fmla="*/ 51 h 51"/>
              </a:gdLst>
              <a:ahLst/>
              <a:cxnLst>
                <a:cxn ang="0">
                  <a:pos x="T0" y="T1"/>
                </a:cxn>
                <a:cxn ang="0">
                  <a:pos x="T2" y="T3"/>
                </a:cxn>
                <a:cxn ang="0">
                  <a:pos x="T4" y="T5"/>
                </a:cxn>
                <a:cxn ang="0">
                  <a:pos x="T6" y="T7"/>
                </a:cxn>
                <a:cxn ang="0">
                  <a:pos x="T8" y="T9"/>
                </a:cxn>
              </a:cxnLst>
              <a:rect l="0" t="0" r="r" b="b"/>
              <a:pathLst>
                <a:path w="73" h="51">
                  <a:moveTo>
                    <a:pt x="0" y="51"/>
                  </a:moveTo>
                  <a:lnTo>
                    <a:pt x="0" y="51"/>
                  </a:lnTo>
                  <a:lnTo>
                    <a:pt x="73" y="51"/>
                  </a:lnTo>
                  <a:lnTo>
                    <a:pt x="36" y="0"/>
                  </a:lnTo>
                  <a:lnTo>
                    <a:pt x="0" y="51"/>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6" name="Freeform 70"/>
            <p:cNvSpPr>
              <a:spLocks/>
            </p:cNvSpPr>
            <p:nvPr/>
          </p:nvSpPr>
          <p:spPr bwMode="auto">
            <a:xfrm>
              <a:off x="3255963" y="2178050"/>
              <a:ext cx="69850" cy="47625"/>
            </a:xfrm>
            <a:custGeom>
              <a:avLst/>
              <a:gdLst>
                <a:gd name="T0" fmla="*/ 0 w 73"/>
                <a:gd name="T1" fmla="*/ 50 h 50"/>
                <a:gd name="T2" fmla="*/ 0 w 73"/>
                <a:gd name="T3" fmla="*/ 50 h 50"/>
                <a:gd name="T4" fmla="*/ 73 w 73"/>
                <a:gd name="T5" fmla="*/ 50 h 50"/>
                <a:gd name="T6" fmla="*/ 36 w 73"/>
                <a:gd name="T7" fmla="*/ 0 h 50"/>
                <a:gd name="T8" fmla="*/ 0 w 73"/>
                <a:gd name="T9" fmla="*/ 50 h 50"/>
              </a:gdLst>
              <a:ahLst/>
              <a:cxnLst>
                <a:cxn ang="0">
                  <a:pos x="T0" y="T1"/>
                </a:cxn>
                <a:cxn ang="0">
                  <a:pos x="T2" y="T3"/>
                </a:cxn>
                <a:cxn ang="0">
                  <a:pos x="T4" y="T5"/>
                </a:cxn>
                <a:cxn ang="0">
                  <a:pos x="T6" y="T7"/>
                </a:cxn>
                <a:cxn ang="0">
                  <a:pos x="T8" y="T9"/>
                </a:cxn>
              </a:cxnLst>
              <a:rect l="0" t="0" r="r" b="b"/>
              <a:pathLst>
                <a:path w="73" h="50">
                  <a:moveTo>
                    <a:pt x="0" y="50"/>
                  </a:moveTo>
                  <a:lnTo>
                    <a:pt x="0" y="50"/>
                  </a:lnTo>
                  <a:lnTo>
                    <a:pt x="73" y="50"/>
                  </a:lnTo>
                  <a:lnTo>
                    <a:pt x="36" y="0"/>
                  </a:lnTo>
                  <a:lnTo>
                    <a:pt x="0" y="5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7" name="Freeform 71"/>
            <p:cNvSpPr>
              <a:spLocks/>
            </p:cNvSpPr>
            <p:nvPr/>
          </p:nvSpPr>
          <p:spPr bwMode="auto">
            <a:xfrm>
              <a:off x="2824163" y="2400300"/>
              <a:ext cx="534988" cy="168275"/>
            </a:xfrm>
            <a:custGeom>
              <a:avLst/>
              <a:gdLst>
                <a:gd name="T0" fmla="*/ 329 w 562"/>
                <a:gd name="T1" fmla="*/ 125 h 176"/>
                <a:gd name="T2" fmla="*/ 329 w 562"/>
                <a:gd name="T3" fmla="*/ 125 h 176"/>
                <a:gd name="T4" fmla="*/ 303 w 562"/>
                <a:gd name="T5" fmla="*/ 150 h 176"/>
                <a:gd name="T6" fmla="*/ 329 w 562"/>
                <a:gd name="T7" fmla="*/ 176 h 176"/>
                <a:gd name="T8" fmla="*/ 354 w 562"/>
                <a:gd name="T9" fmla="*/ 151 h 176"/>
                <a:gd name="T10" fmla="*/ 553 w 562"/>
                <a:gd name="T11" fmla="*/ 83 h 176"/>
                <a:gd name="T12" fmla="*/ 562 w 562"/>
                <a:gd name="T13" fmla="*/ 71 h 176"/>
                <a:gd name="T14" fmla="*/ 553 w 562"/>
                <a:gd name="T15" fmla="*/ 60 h 176"/>
                <a:gd name="T16" fmla="*/ 387 w 562"/>
                <a:gd name="T17" fmla="*/ 3 h 176"/>
                <a:gd name="T18" fmla="*/ 380 w 562"/>
                <a:gd name="T19" fmla="*/ 3 h 176"/>
                <a:gd name="T20" fmla="*/ 281 w 562"/>
                <a:gd name="T21" fmla="*/ 33 h 176"/>
                <a:gd name="T22" fmla="*/ 187 w 562"/>
                <a:gd name="T23" fmla="*/ 1 h 176"/>
                <a:gd name="T24" fmla="*/ 179 w 562"/>
                <a:gd name="T25" fmla="*/ 1 h 176"/>
                <a:gd name="T26" fmla="*/ 8 w 562"/>
                <a:gd name="T27" fmla="*/ 60 h 176"/>
                <a:gd name="T28" fmla="*/ 0 w 562"/>
                <a:gd name="T29" fmla="*/ 71 h 176"/>
                <a:gd name="T30" fmla="*/ 8 w 562"/>
                <a:gd name="T31" fmla="*/ 83 h 176"/>
                <a:gd name="T32" fmla="*/ 207 w 562"/>
                <a:gd name="T33" fmla="*/ 151 h 176"/>
                <a:gd name="T34" fmla="*/ 233 w 562"/>
                <a:gd name="T35" fmla="*/ 174 h 176"/>
                <a:gd name="T36" fmla="*/ 258 w 562"/>
                <a:gd name="T37" fmla="*/ 148 h 176"/>
                <a:gd name="T38" fmla="*/ 233 w 562"/>
                <a:gd name="T39" fmla="*/ 122 h 176"/>
                <a:gd name="T40" fmla="*/ 216 w 562"/>
                <a:gd name="T41" fmla="*/ 128 h 176"/>
                <a:gd name="T42" fmla="*/ 50 w 562"/>
                <a:gd name="T43" fmla="*/ 71 h 176"/>
                <a:gd name="T44" fmla="*/ 183 w 562"/>
                <a:gd name="T45" fmla="*/ 26 h 176"/>
                <a:gd name="T46" fmla="*/ 277 w 562"/>
                <a:gd name="T47" fmla="*/ 58 h 176"/>
                <a:gd name="T48" fmla="*/ 284 w 562"/>
                <a:gd name="T49" fmla="*/ 58 h 176"/>
                <a:gd name="T50" fmla="*/ 383 w 562"/>
                <a:gd name="T51" fmla="*/ 27 h 176"/>
                <a:gd name="T52" fmla="*/ 511 w 562"/>
                <a:gd name="T53" fmla="*/ 71 h 176"/>
                <a:gd name="T54" fmla="*/ 343 w 562"/>
                <a:gd name="T55" fmla="*/ 129 h 176"/>
                <a:gd name="T56" fmla="*/ 329 w 562"/>
                <a:gd name="T57" fmla="*/ 1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76">
                  <a:moveTo>
                    <a:pt x="329" y="125"/>
                  </a:moveTo>
                  <a:lnTo>
                    <a:pt x="329" y="125"/>
                  </a:lnTo>
                  <a:cubicBezTo>
                    <a:pt x="314" y="125"/>
                    <a:pt x="303" y="136"/>
                    <a:pt x="303" y="150"/>
                  </a:cubicBezTo>
                  <a:cubicBezTo>
                    <a:pt x="303" y="165"/>
                    <a:pt x="314" y="176"/>
                    <a:pt x="329" y="176"/>
                  </a:cubicBezTo>
                  <a:cubicBezTo>
                    <a:pt x="342" y="176"/>
                    <a:pt x="354" y="165"/>
                    <a:pt x="354" y="151"/>
                  </a:cubicBezTo>
                  <a:lnTo>
                    <a:pt x="553" y="83"/>
                  </a:lnTo>
                  <a:cubicBezTo>
                    <a:pt x="558" y="81"/>
                    <a:pt x="562" y="77"/>
                    <a:pt x="562" y="71"/>
                  </a:cubicBezTo>
                  <a:cubicBezTo>
                    <a:pt x="562" y="66"/>
                    <a:pt x="558" y="61"/>
                    <a:pt x="553" y="60"/>
                  </a:cubicBezTo>
                  <a:lnTo>
                    <a:pt x="387" y="3"/>
                  </a:lnTo>
                  <a:cubicBezTo>
                    <a:pt x="385" y="2"/>
                    <a:pt x="382" y="2"/>
                    <a:pt x="380" y="3"/>
                  </a:cubicBezTo>
                  <a:lnTo>
                    <a:pt x="281" y="33"/>
                  </a:lnTo>
                  <a:lnTo>
                    <a:pt x="187" y="1"/>
                  </a:lnTo>
                  <a:cubicBezTo>
                    <a:pt x="184" y="0"/>
                    <a:pt x="181" y="0"/>
                    <a:pt x="179" y="1"/>
                  </a:cubicBezTo>
                  <a:lnTo>
                    <a:pt x="8" y="60"/>
                  </a:lnTo>
                  <a:cubicBezTo>
                    <a:pt x="3" y="61"/>
                    <a:pt x="0" y="66"/>
                    <a:pt x="0" y="71"/>
                  </a:cubicBezTo>
                  <a:cubicBezTo>
                    <a:pt x="0" y="77"/>
                    <a:pt x="3" y="81"/>
                    <a:pt x="8" y="83"/>
                  </a:cubicBezTo>
                  <a:lnTo>
                    <a:pt x="207" y="151"/>
                  </a:lnTo>
                  <a:cubicBezTo>
                    <a:pt x="209" y="164"/>
                    <a:pt x="220" y="174"/>
                    <a:pt x="233" y="174"/>
                  </a:cubicBezTo>
                  <a:cubicBezTo>
                    <a:pt x="247" y="174"/>
                    <a:pt x="258" y="162"/>
                    <a:pt x="258" y="148"/>
                  </a:cubicBezTo>
                  <a:cubicBezTo>
                    <a:pt x="258" y="134"/>
                    <a:pt x="247" y="122"/>
                    <a:pt x="233" y="122"/>
                  </a:cubicBezTo>
                  <a:cubicBezTo>
                    <a:pt x="226" y="122"/>
                    <a:pt x="221" y="125"/>
                    <a:pt x="216" y="128"/>
                  </a:cubicBezTo>
                  <a:lnTo>
                    <a:pt x="50" y="71"/>
                  </a:lnTo>
                  <a:lnTo>
                    <a:pt x="183" y="26"/>
                  </a:lnTo>
                  <a:lnTo>
                    <a:pt x="277" y="58"/>
                  </a:lnTo>
                  <a:cubicBezTo>
                    <a:pt x="279" y="59"/>
                    <a:pt x="282" y="59"/>
                    <a:pt x="284" y="58"/>
                  </a:cubicBezTo>
                  <a:lnTo>
                    <a:pt x="383" y="27"/>
                  </a:lnTo>
                  <a:lnTo>
                    <a:pt x="511" y="71"/>
                  </a:lnTo>
                  <a:lnTo>
                    <a:pt x="343" y="129"/>
                  </a:lnTo>
                  <a:cubicBezTo>
                    <a:pt x="339" y="126"/>
                    <a:pt x="334" y="125"/>
                    <a:pt x="329" y="12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118" name="组合 117"/>
          <p:cNvGrpSpPr/>
          <p:nvPr/>
        </p:nvGrpSpPr>
        <p:grpSpPr>
          <a:xfrm>
            <a:off x="9147942" y="4802023"/>
            <a:ext cx="1092777" cy="818525"/>
            <a:chOff x="5584825" y="2008188"/>
            <a:chExt cx="692150" cy="517525"/>
          </a:xfrm>
          <a:solidFill>
            <a:srgbClr val="15B0E8"/>
          </a:solidFill>
        </p:grpSpPr>
        <p:sp>
          <p:nvSpPr>
            <p:cNvPr id="119" name="Freeform 72"/>
            <p:cNvSpPr>
              <a:spLocks/>
            </p:cNvSpPr>
            <p:nvPr/>
          </p:nvSpPr>
          <p:spPr bwMode="auto">
            <a:xfrm>
              <a:off x="5718175" y="2419350"/>
              <a:ext cx="423863" cy="95250"/>
            </a:xfrm>
            <a:custGeom>
              <a:avLst/>
              <a:gdLst>
                <a:gd name="T0" fmla="*/ 432 w 444"/>
                <a:gd name="T1" fmla="*/ 98 h 100"/>
                <a:gd name="T2" fmla="*/ 432 w 444"/>
                <a:gd name="T3" fmla="*/ 98 h 100"/>
                <a:gd name="T4" fmla="*/ 444 w 444"/>
                <a:gd name="T5" fmla="*/ 86 h 100"/>
                <a:gd name="T6" fmla="*/ 444 w 444"/>
                <a:gd name="T7" fmla="*/ 0 h 100"/>
                <a:gd name="T8" fmla="*/ 0 w 444"/>
                <a:gd name="T9" fmla="*/ 0 h 100"/>
                <a:gd name="T10" fmla="*/ 0 w 444"/>
                <a:gd name="T11" fmla="*/ 86 h 100"/>
                <a:gd name="T12" fmla="*/ 12 w 444"/>
                <a:gd name="T13" fmla="*/ 98 h 100"/>
                <a:gd name="T14" fmla="*/ 24 w 444"/>
                <a:gd name="T15" fmla="*/ 86 h 100"/>
                <a:gd name="T16" fmla="*/ 24 w 444"/>
                <a:gd name="T17" fmla="*/ 25 h 100"/>
                <a:gd name="T18" fmla="*/ 55 w 444"/>
                <a:gd name="T19" fmla="*/ 25 h 100"/>
                <a:gd name="T20" fmla="*/ 55 w 444"/>
                <a:gd name="T21" fmla="*/ 100 h 100"/>
                <a:gd name="T22" fmla="*/ 75 w 444"/>
                <a:gd name="T23" fmla="*/ 100 h 100"/>
                <a:gd name="T24" fmla="*/ 75 w 444"/>
                <a:gd name="T25" fmla="*/ 25 h 100"/>
                <a:gd name="T26" fmla="*/ 107 w 444"/>
                <a:gd name="T27" fmla="*/ 25 h 100"/>
                <a:gd name="T28" fmla="*/ 107 w 444"/>
                <a:gd name="T29" fmla="*/ 100 h 100"/>
                <a:gd name="T30" fmla="*/ 127 w 444"/>
                <a:gd name="T31" fmla="*/ 100 h 100"/>
                <a:gd name="T32" fmla="*/ 127 w 444"/>
                <a:gd name="T33" fmla="*/ 25 h 100"/>
                <a:gd name="T34" fmla="*/ 158 w 444"/>
                <a:gd name="T35" fmla="*/ 25 h 100"/>
                <a:gd name="T36" fmla="*/ 158 w 444"/>
                <a:gd name="T37" fmla="*/ 100 h 100"/>
                <a:gd name="T38" fmla="*/ 178 w 444"/>
                <a:gd name="T39" fmla="*/ 100 h 100"/>
                <a:gd name="T40" fmla="*/ 178 w 444"/>
                <a:gd name="T41" fmla="*/ 25 h 100"/>
                <a:gd name="T42" fmla="*/ 210 w 444"/>
                <a:gd name="T43" fmla="*/ 25 h 100"/>
                <a:gd name="T44" fmla="*/ 210 w 444"/>
                <a:gd name="T45" fmla="*/ 100 h 100"/>
                <a:gd name="T46" fmla="*/ 230 w 444"/>
                <a:gd name="T47" fmla="*/ 100 h 100"/>
                <a:gd name="T48" fmla="*/ 230 w 444"/>
                <a:gd name="T49" fmla="*/ 25 h 100"/>
                <a:gd name="T50" fmla="*/ 262 w 444"/>
                <a:gd name="T51" fmla="*/ 25 h 100"/>
                <a:gd name="T52" fmla="*/ 262 w 444"/>
                <a:gd name="T53" fmla="*/ 100 h 100"/>
                <a:gd name="T54" fmla="*/ 281 w 444"/>
                <a:gd name="T55" fmla="*/ 100 h 100"/>
                <a:gd name="T56" fmla="*/ 281 w 444"/>
                <a:gd name="T57" fmla="*/ 25 h 100"/>
                <a:gd name="T58" fmla="*/ 313 w 444"/>
                <a:gd name="T59" fmla="*/ 25 h 100"/>
                <a:gd name="T60" fmla="*/ 313 w 444"/>
                <a:gd name="T61" fmla="*/ 100 h 100"/>
                <a:gd name="T62" fmla="*/ 333 w 444"/>
                <a:gd name="T63" fmla="*/ 100 h 100"/>
                <a:gd name="T64" fmla="*/ 333 w 444"/>
                <a:gd name="T65" fmla="*/ 25 h 100"/>
                <a:gd name="T66" fmla="*/ 365 w 444"/>
                <a:gd name="T67" fmla="*/ 25 h 100"/>
                <a:gd name="T68" fmla="*/ 365 w 444"/>
                <a:gd name="T69" fmla="*/ 100 h 100"/>
                <a:gd name="T70" fmla="*/ 385 w 444"/>
                <a:gd name="T71" fmla="*/ 100 h 100"/>
                <a:gd name="T72" fmla="*/ 385 w 444"/>
                <a:gd name="T73" fmla="*/ 25 h 100"/>
                <a:gd name="T74" fmla="*/ 420 w 444"/>
                <a:gd name="T75" fmla="*/ 25 h 100"/>
                <a:gd name="T76" fmla="*/ 420 w 444"/>
                <a:gd name="T77" fmla="*/ 86 h 100"/>
                <a:gd name="T78" fmla="*/ 432 w 444"/>
                <a:gd name="T79"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4" h="100">
                  <a:moveTo>
                    <a:pt x="432" y="98"/>
                  </a:moveTo>
                  <a:lnTo>
                    <a:pt x="432" y="98"/>
                  </a:lnTo>
                  <a:cubicBezTo>
                    <a:pt x="439" y="98"/>
                    <a:pt x="444" y="93"/>
                    <a:pt x="444" y="86"/>
                  </a:cubicBezTo>
                  <a:lnTo>
                    <a:pt x="444" y="0"/>
                  </a:lnTo>
                  <a:lnTo>
                    <a:pt x="0" y="0"/>
                  </a:lnTo>
                  <a:lnTo>
                    <a:pt x="0" y="86"/>
                  </a:lnTo>
                  <a:cubicBezTo>
                    <a:pt x="0" y="93"/>
                    <a:pt x="5" y="98"/>
                    <a:pt x="12" y="98"/>
                  </a:cubicBezTo>
                  <a:cubicBezTo>
                    <a:pt x="19" y="98"/>
                    <a:pt x="24" y="93"/>
                    <a:pt x="24" y="86"/>
                  </a:cubicBezTo>
                  <a:lnTo>
                    <a:pt x="24" y="25"/>
                  </a:lnTo>
                  <a:lnTo>
                    <a:pt x="55" y="25"/>
                  </a:lnTo>
                  <a:lnTo>
                    <a:pt x="55" y="100"/>
                  </a:lnTo>
                  <a:lnTo>
                    <a:pt x="75" y="100"/>
                  </a:lnTo>
                  <a:lnTo>
                    <a:pt x="75" y="25"/>
                  </a:lnTo>
                  <a:lnTo>
                    <a:pt x="107" y="25"/>
                  </a:lnTo>
                  <a:lnTo>
                    <a:pt x="107" y="100"/>
                  </a:lnTo>
                  <a:lnTo>
                    <a:pt x="127" y="100"/>
                  </a:lnTo>
                  <a:lnTo>
                    <a:pt x="127" y="25"/>
                  </a:lnTo>
                  <a:lnTo>
                    <a:pt x="158" y="25"/>
                  </a:lnTo>
                  <a:lnTo>
                    <a:pt x="158" y="100"/>
                  </a:lnTo>
                  <a:lnTo>
                    <a:pt x="178" y="100"/>
                  </a:lnTo>
                  <a:lnTo>
                    <a:pt x="178" y="25"/>
                  </a:lnTo>
                  <a:lnTo>
                    <a:pt x="210" y="25"/>
                  </a:lnTo>
                  <a:lnTo>
                    <a:pt x="210" y="100"/>
                  </a:lnTo>
                  <a:lnTo>
                    <a:pt x="230" y="100"/>
                  </a:lnTo>
                  <a:lnTo>
                    <a:pt x="230" y="25"/>
                  </a:lnTo>
                  <a:lnTo>
                    <a:pt x="262" y="25"/>
                  </a:lnTo>
                  <a:lnTo>
                    <a:pt x="262" y="100"/>
                  </a:lnTo>
                  <a:lnTo>
                    <a:pt x="281" y="100"/>
                  </a:lnTo>
                  <a:lnTo>
                    <a:pt x="281" y="25"/>
                  </a:lnTo>
                  <a:lnTo>
                    <a:pt x="313" y="25"/>
                  </a:lnTo>
                  <a:lnTo>
                    <a:pt x="313" y="100"/>
                  </a:lnTo>
                  <a:lnTo>
                    <a:pt x="333" y="100"/>
                  </a:lnTo>
                  <a:lnTo>
                    <a:pt x="333" y="25"/>
                  </a:lnTo>
                  <a:lnTo>
                    <a:pt x="365" y="25"/>
                  </a:lnTo>
                  <a:lnTo>
                    <a:pt x="365" y="100"/>
                  </a:lnTo>
                  <a:lnTo>
                    <a:pt x="385" y="100"/>
                  </a:lnTo>
                  <a:lnTo>
                    <a:pt x="385" y="25"/>
                  </a:lnTo>
                  <a:lnTo>
                    <a:pt x="420" y="25"/>
                  </a:lnTo>
                  <a:lnTo>
                    <a:pt x="420" y="86"/>
                  </a:lnTo>
                  <a:cubicBezTo>
                    <a:pt x="420" y="93"/>
                    <a:pt x="425" y="98"/>
                    <a:pt x="432" y="9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0" name="Freeform 73"/>
            <p:cNvSpPr>
              <a:spLocks/>
            </p:cNvSpPr>
            <p:nvPr/>
          </p:nvSpPr>
          <p:spPr bwMode="auto">
            <a:xfrm>
              <a:off x="5715000" y="2373313"/>
              <a:ext cx="428625" cy="19050"/>
            </a:xfrm>
            <a:custGeom>
              <a:avLst/>
              <a:gdLst>
                <a:gd name="T0" fmla="*/ 449 w 449"/>
                <a:gd name="T1" fmla="*/ 0 h 20"/>
                <a:gd name="T2" fmla="*/ 449 w 449"/>
                <a:gd name="T3" fmla="*/ 0 h 20"/>
                <a:gd name="T4" fmla="*/ 0 w 449"/>
                <a:gd name="T5" fmla="*/ 0 h 20"/>
                <a:gd name="T6" fmla="*/ 0 w 449"/>
                <a:gd name="T7" fmla="*/ 20 h 20"/>
                <a:gd name="T8" fmla="*/ 449 w 449"/>
                <a:gd name="T9" fmla="*/ 20 h 20"/>
                <a:gd name="T10" fmla="*/ 449 w 449"/>
                <a:gd name="T11" fmla="*/ 0 h 20"/>
              </a:gdLst>
              <a:ahLst/>
              <a:cxnLst>
                <a:cxn ang="0">
                  <a:pos x="T0" y="T1"/>
                </a:cxn>
                <a:cxn ang="0">
                  <a:pos x="T2" y="T3"/>
                </a:cxn>
                <a:cxn ang="0">
                  <a:pos x="T4" y="T5"/>
                </a:cxn>
                <a:cxn ang="0">
                  <a:pos x="T6" y="T7"/>
                </a:cxn>
                <a:cxn ang="0">
                  <a:pos x="T8" y="T9"/>
                </a:cxn>
                <a:cxn ang="0">
                  <a:pos x="T10" y="T11"/>
                </a:cxn>
              </a:cxnLst>
              <a:rect l="0" t="0" r="r" b="b"/>
              <a:pathLst>
                <a:path w="449" h="20">
                  <a:moveTo>
                    <a:pt x="449" y="0"/>
                  </a:moveTo>
                  <a:lnTo>
                    <a:pt x="449" y="0"/>
                  </a:lnTo>
                  <a:lnTo>
                    <a:pt x="0" y="0"/>
                  </a:lnTo>
                  <a:lnTo>
                    <a:pt x="0" y="20"/>
                  </a:lnTo>
                  <a:lnTo>
                    <a:pt x="449" y="20"/>
                  </a:lnTo>
                  <a:lnTo>
                    <a:pt x="449"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1" name="Freeform 74"/>
            <p:cNvSpPr>
              <a:spLocks noEditPoints="1"/>
            </p:cNvSpPr>
            <p:nvPr/>
          </p:nvSpPr>
          <p:spPr bwMode="auto">
            <a:xfrm>
              <a:off x="5584825" y="2043113"/>
              <a:ext cx="692150" cy="482600"/>
            </a:xfrm>
            <a:custGeom>
              <a:avLst/>
              <a:gdLst>
                <a:gd name="T0" fmla="*/ 358 w 725"/>
                <a:gd name="T1" fmla="*/ 292 h 505"/>
                <a:gd name="T2" fmla="*/ 362 w 725"/>
                <a:gd name="T3" fmla="*/ 166 h 505"/>
                <a:gd name="T4" fmla="*/ 358 w 725"/>
                <a:gd name="T5" fmla="*/ 292 h 505"/>
                <a:gd name="T6" fmla="*/ 349 w 725"/>
                <a:gd name="T7" fmla="*/ 20 h 505"/>
                <a:gd name="T8" fmla="*/ 255 w 725"/>
                <a:gd name="T9" fmla="*/ 68 h 505"/>
                <a:gd name="T10" fmla="*/ 244 w 725"/>
                <a:gd name="T11" fmla="*/ 83 h 505"/>
                <a:gd name="T12" fmla="*/ 349 w 725"/>
                <a:gd name="T13" fmla="*/ 83 h 505"/>
                <a:gd name="T14" fmla="*/ 228 w 725"/>
                <a:gd name="T15" fmla="*/ 118 h 505"/>
                <a:gd name="T16" fmla="*/ 329 w 725"/>
                <a:gd name="T17" fmla="*/ 167 h 505"/>
                <a:gd name="T18" fmla="*/ 223 w 725"/>
                <a:gd name="T19" fmla="*/ 167 h 505"/>
                <a:gd name="T20" fmla="*/ 225 w 725"/>
                <a:gd name="T21" fmla="*/ 133 h 505"/>
                <a:gd name="T22" fmla="*/ 349 w 725"/>
                <a:gd name="T23" fmla="*/ 151 h 505"/>
                <a:gd name="T24" fmla="*/ 225 w 725"/>
                <a:gd name="T25" fmla="*/ 182 h 505"/>
                <a:gd name="T26" fmla="*/ 311 w 725"/>
                <a:gd name="T27" fmla="*/ 182 h 505"/>
                <a:gd name="T28" fmla="*/ 225 w 725"/>
                <a:gd name="T29" fmla="*/ 182 h 505"/>
                <a:gd name="T30" fmla="*/ 517 w 725"/>
                <a:gd name="T31" fmla="*/ 156 h 505"/>
                <a:gd name="T32" fmla="*/ 368 w 725"/>
                <a:gd name="T33" fmla="*/ 146 h 505"/>
                <a:gd name="T34" fmla="*/ 358 w 725"/>
                <a:gd name="T35" fmla="*/ 0 h 505"/>
                <a:gd name="T36" fmla="*/ 217 w 725"/>
                <a:gd name="T37" fmla="*/ 220 h 505"/>
                <a:gd name="T38" fmla="*/ 0 w 725"/>
                <a:gd name="T39" fmla="*/ 491 h 505"/>
                <a:gd name="T40" fmla="*/ 76 w 725"/>
                <a:gd name="T41" fmla="*/ 505 h 505"/>
                <a:gd name="T42" fmla="*/ 76 w 725"/>
                <a:gd name="T43" fmla="*/ 453 h 505"/>
                <a:gd name="T44" fmla="*/ 25 w 725"/>
                <a:gd name="T45" fmla="*/ 467 h 505"/>
                <a:gd name="T46" fmla="*/ 75 w 725"/>
                <a:gd name="T47" fmla="*/ 418 h 505"/>
                <a:gd name="T48" fmla="*/ 75 w 725"/>
                <a:gd name="T49" fmla="*/ 393 h 505"/>
                <a:gd name="T50" fmla="*/ 25 w 725"/>
                <a:gd name="T51" fmla="*/ 245 h 505"/>
                <a:gd name="T52" fmla="*/ 238 w 725"/>
                <a:gd name="T53" fmla="*/ 254 h 505"/>
                <a:gd name="T54" fmla="*/ 238 w 725"/>
                <a:gd name="T55" fmla="*/ 255 h 505"/>
                <a:gd name="T56" fmla="*/ 495 w 725"/>
                <a:gd name="T57" fmla="*/ 245 h 505"/>
                <a:gd name="T58" fmla="*/ 701 w 725"/>
                <a:gd name="T59" fmla="*/ 393 h 505"/>
                <a:gd name="T60" fmla="*/ 639 w 725"/>
                <a:gd name="T61" fmla="*/ 406 h 505"/>
                <a:gd name="T62" fmla="*/ 701 w 725"/>
                <a:gd name="T63" fmla="*/ 418 h 505"/>
                <a:gd name="T64" fmla="*/ 666 w 725"/>
                <a:gd name="T65" fmla="*/ 467 h 505"/>
                <a:gd name="T66" fmla="*/ 618 w 725"/>
                <a:gd name="T67" fmla="*/ 479 h 505"/>
                <a:gd name="T68" fmla="*/ 666 w 725"/>
                <a:gd name="T69" fmla="*/ 491 h 505"/>
                <a:gd name="T70" fmla="*/ 725 w 725"/>
                <a:gd name="T71" fmla="*/ 220 h 505"/>
                <a:gd name="T72" fmla="*/ 517 w 725"/>
                <a:gd name="T73" fmla="*/ 1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5" h="505">
                  <a:moveTo>
                    <a:pt x="358" y="292"/>
                  </a:moveTo>
                  <a:lnTo>
                    <a:pt x="358" y="292"/>
                  </a:lnTo>
                  <a:cubicBezTo>
                    <a:pt x="320" y="292"/>
                    <a:pt x="285" y="275"/>
                    <a:pt x="260" y="249"/>
                  </a:cubicBezTo>
                  <a:lnTo>
                    <a:pt x="362" y="166"/>
                  </a:lnTo>
                  <a:lnTo>
                    <a:pt x="497" y="166"/>
                  </a:lnTo>
                  <a:cubicBezTo>
                    <a:pt x="493" y="248"/>
                    <a:pt x="446" y="292"/>
                    <a:pt x="358" y="292"/>
                  </a:cubicBezTo>
                  <a:close/>
                  <a:moveTo>
                    <a:pt x="349" y="20"/>
                  </a:moveTo>
                  <a:lnTo>
                    <a:pt x="349" y="20"/>
                  </a:lnTo>
                  <a:lnTo>
                    <a:pt x="349" y="68"/>
                  </a:lnTo>
                  <a:lnTo>
                    <a:pt x="255" y="68"/>
                  </a:lnTo>
                  <a:cubicBezTo>
                    <a:pt x="278" y="41"/>
                    <a:pt x="311" y="23"/>
                    <a:pt x="349" y="20"/>
                  </a:cubicBezTo>
                  <a:close/>
                  <a:moveTo>
                    <a:pt x="244" y="83"/>
                  </a:moveTo>
                  <a:lnTo>
                    <a:pt x="244" y="83"/>
                  </a:lnTo>
                  <a:lnTo>
                    <a:pt x="349" y="83"/>
                  </a:lnTo>
                  <a:lnTo>
                    <a:pt x="349" y="118"/>
                  </a:lnTo>
                  <a:lnTo>
                    <a:pt x="228" y="118"/>
                  </a:lnTo>
                  <a:cubicBezTo>
                    <a:pt x="232" y="106"/>
                    <a:pt x="237" y="94"/>
                    <a:pt x="244" y="83"/>
                  </a:cubicBezTo>
                  <a:close/>
                  <a:moveTo>
                    <a:pt x="329" y="167"/>
                  </a:moveTo>
                  <a:lnTo>
                    <a:pt x="329" y="167"/>
                  </a:lnTo>
                  <a:lnTo>
                    <a:pt x="223" y="167"/>
                  </a:lnTo>
                  <a:cubicBezTo>
                    <a:pt x="223" y="164"/>
                    <a:pt x="223" y="160"/>
                    <a:pt x="223" y="156"/>
                  </a:cubicBezTo>
                  <a:cubicBezTo>
                    <a:pt x="223" y="148"/>
                    <a:pt x="223" y="140"/>
                    <a:pt x="225" y="133"/>
                  </a:cubicBezTo>
                  <a:lnTo>
                    <a:pt x="349" y="133"/>
                  </a:lnTo>
                  <a:lnTo>
                    <a:pt x="349" y="151"/>
                  </a:lnTo>
                  <a:lnTo>
                    <a:pt x="329" y="167"/>
                  </a:lnTo>
                  <a:close/>
                  <a:moveTo>
                    <a:pt x="225" y="182"/>
                  </a:moveTo>
                  <a:lnTo>
                    <a:pt x="225" y="182"/>
                  </a:lnTo>
                  <a:lnTo>
                    <a:pt x="311" y="182"/>
                  </a:lnTo>
                  <a:lnTo>
                    <a:pt x="248" y="234"/>
                  </a:lnTo>
                  <a:cubicBezTo>
                    <a:pt x="237" y="219"/>
                    <a:pt x="229" y="201"/>
                    <a:pt x="225" y="182"/>
                  </a:cubicBezTo>
                  <a:close/>
                  <a:moveTo>
                    <a:pt x="517" y="156"/>
                  </a:moveTo>
                  <a:lnTo>
                    <a:pt x="517" y="156"/>
                  </a:lnTo>
                  <a:lnTo>
                    <a:pt x="517" y="146"/>
                  </a:lnTo>
                  <a:lnTo>
                    <a:pt x="368" y="146"/>
                  </a:lnTo>
                  <a:lnTo>
                    <a:pt x="368" y="0"/>
                  </a:lnTo>
                  <a:lnTo>
                    <a:pt x="358" y="0"/>
                  </a:lnTo>
                  <a:cubicBezTo>
                    <a:pt x="273" y="0"/>
                    <a:pt x="203" y="70"/>
                    <a:pt x="203" y="156"/>
                  </a:cubicBezTo>
                  <a:cubicBezTo>
                    <a:pt x="203" y="179"/>
                    <a:pt x="208" y="201"/>
                    <a:pt x="217" y="220"/>
                  </a:cubicBezTo>
                  <a:lnTo>
                    <a:pt x="0" y="220"/>
                  </a:lnTo>
                  <a:lnTo>
                    <a:pt x="0" y="491"/>
                  </a:lnTo>
                  <a:lnTo>
                    <a:pt x="54" y="491"/>
                  </a:lnTo>
                  <a:cubicBezTo>
                    <a:pt x="58" y="499"/>
                    <a:pt x="66" y="505"/>
                    <a:pt x="76" y="505"/>
                  </a:cubicBezTo>
                  <a:cubicBezTo>
                    <a:pt x="90" y="505"/>
                    <a:pt x="102" y="493"/>
                    <a:pt x="102" y="479"/>
                  </a:cubicBezTo>
                  <a:cubicBezTo>
                    <a:pt x="102" y="465"/>
                    <a:pt x="90" y="453"/>
                    <a:pt x="76" y="453"/>
                  </a:cubicBezTo>
                  <a:cubicBezTo>
                    <a:pt x="66" y="453"/>
                    <a:pt x="58" y="459"/>
                    <a:pt x="54" y="467"/>
                  </a:cubicBezTo>
                  <a:lnTo>
                    <a:pt x="25" y="467"/>
                  </a:lnTo>
                  <a:lnTo>
                    <a:pt x="25" y="418"/>
                  </a:lnTo>
                  <a:lnTo>
                    <a:pt x="75" y="418"/>
                  </a:lnTo>
                  <a:cubicBezTo>
                    <a:pt x="82" y="418"/>
                    <a:pt x="87" y="413"/>
                    <a:pt x="87" y="406"/>
                  </a:cubicBezTo>
                  <a:cubicBezTo>
                    <a:pt x="87" y="399"/>
                    <a:pt x="82" y="393"/>
                    <a:pt x="75" y="393"/>
                  </a:cubicBezTo>
                  <a:lnTo>
                    <a:pt x="25" y="393"/>
                  </a:lnTo>
                  <a:lnTo>
                    <a:pt x="25" y="245"/>
                  </a:lnTo>
                  <a:lnTo>
                    <a:pt x="231" y="245"/>
                  </a:lnTo>
                  <a:cubicBezTo>
                    <a:pt x="233" y="248"/>
                    <a:pt x="236" y="251"/>
                    <a:pt x="238" y="254"/>
                  </a:cubicBezTo>
                  <a:cubicBezTo>
                    <a:pt x="238" y="254"/>
                    <a:pt x="238" y="254"/>
                    <a:pt x="238" y="254"/>
                  </a:cubicBezTo>
                  <a:cubicBezTo>
                    <a:pt x="238" y="255"/>
                    <a:pt x="238" y="255"/>
                    <a:pt x="238" y="255"/>
                  </a:cubicBezTo>
                  <a:cubicBezTo>
                    <a:pt x="267" y="289"/>
                    <a:pt x="310" y="311"/>
                    <a:pt x="358" y="311"/>
                  </a:cubicBezTo>
                  <a:cubicBezTo>
                    <a:pt x="423" y="311"/>
                    <a:pt x="470" y="288"/>
                    <a:pt x="495" y="245"/>
                  </a:cubicBezTo>
                  <a:lnTo>
                    <a:pt x="701" y="245"/>
                  </a:lnTo>
                  <a:lnTo>
                    <a:pt x="701" y="393"/>
                  </a:lnTo>
                  <a:lnTo>
                    <a:pt x="651" y="393"/>
                  </a:lnTo>
                  <a:cubicBezTo>
                    <a:pt x="644" y="393"/>
                    <a:pt x="639" y="399"/>
                    <a:pt x="639" y="406"/>
                  </a:cubicBezTo>
                  <a:cubicBezTo>
                    <a:pt x="639" y="413"/>
                    <a:pt x="644" y="418"/>
                    <a:pt x="651" y="418"/>
                  </a:cubicBezTo>
                  <a:lnTo>
                    <a:pt x="701" y="418"/>
                  </a:lnTo>
                  <a:lnTo>
                    <a:pt x="701" y="467"/>
                  </a:lnTo>
                  <a:lnTo>
                    <a:pt x="666" y="467"/>
                  </a:lnTo>
                  <a:cubicBezTo>
                    <a:pt x="662" y="459"/>
                    <a:pt x="653" y="453"/>
                    <a:pt x="643" y="453"/>
                  </a:cubicBezTo>
                  <a:cubicBezTo>
                    <a:pt x="629" y="453"/>
                    <a:pt x="618" y="465"/>
                    <a:pt x="618" y="479"/>
                  </a:cubicBezTo>
                  <a:cubicBezTo>
                    <a:pt x="618" y="493"/>
                    <a:pt x="629" y="505"/>
                    <a:pt x="643" y="505"/>
                  </a:cubicBezTo>
                  <a:cubicBezTo>
                    <a:pt x="653" y="505"/>
                    <a:pt x="662" y="499"/>
                    <a:pt x="666" y="491"/>
                  </a:cubicBezTo>
                  <a:lnTo>
                    <a:pt x="725" y="491"/>
                  </a:lnTo>
                  <a:lnTo>
                    <a:pt x="725" y="220"/>
                  </a:lnTo>
                  <a:lnTo>
                    <a:pt x="507" y="220"/>
                  </a:lnTo>
                  <a:cubicBezTo>
                    <a:pt x="513" y="201"/>
                    <a:pt x="517" y="180"/>
                    <a:pt x="517" y="15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2" name="Freeform 75"/>
            <p:cNvSpPr>
              <a:spLocks noEditPoints="1"/>
            </p:cNvSpPr>
            <p:nvPr/>
          </p:nvSpPr>
          <p:spPr bwMode="auto">
            <a:xfrm>
              <a:off x="5978525" y="2008188"/>
              <a:ext cx="130175" cy="130175"/>
            </a:xfrm>
            <a:custGeom>
              <a:avLst/>
              <a:gdLst>
                <a:gd name="T0" fmla="*/ 19 w 137"/>
                <a:gd name="T1" fmla="*/ 117 h 137"/>
                <a:gd name="T2" fmla="*/ 19 w 137"/>
                <a:gd name="T3" fmla="*/ 117 h 137"/>
                <a:gd name="T4" fmla="*/ 19 w 137"/>
                <a:gd name="T5" fmla="*/ 20 h 137"/>
                <a:gd name="T6" fmla="*/ 117 w 137"/>
                <a:gd name="T7" fmla="*/ 117 h 137"/>
                <a:gd name="T8" fmla="*/ 19 w 137"/>
                <a:gd name="T9" fmla="*/ 117 h 137"/>
                <a:gd name="T10" fmla="*/ 9 w 137"/>
                <a:gd name="T11" fmla="*/ 0 h 137"/>
                <a:gd name="T12" fmla="*/ 9 w 137"/>
                <a:gd name="T13" fmla="*/ 0 h 137"/>
                <a:gd name="T14" fmla="*/ 0 w 137"/>
                <a:gd name="T15" fmla="*/ 0 h 137"/>
                <a:gd name="T16" fmla="*/ 0 w 137"/>
                <a:gd name="T17" fmla="*/ 137 h 137"/>
                <a:gd name="T18" fmla="*/ 137 w 137"/>
                <a:gd name="T19" fmla="*/ 137 h 137"/>
                <a:gd name="T20" fmla="*/ 137 w 137"/>
                <a:gd name="T21" fmla="*/ 127 h 137"/>
                <a:gd name="T22" fmla="*/ 9 w 137"/>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19" y="117"/>
                  </a:moveTo>
                  <a:lnTo>
                    <a:pt x="19" y="117"/>
                  </a:lnTo>
                  <a:lnTo>
                    <a:pt x="19" y="20"/>
                  </a:lnTo>
                  <a:cubicBezTo>
                    <a:pt x="71" y="25"/>
                    <a:pt x="112" y="66"/>
                    <a:pt x="117" y="117"/>
                  </a:cubicBezTo>
                  <a:lnTo>
                    <a:pt x="19" y="117"/>
                  </a:lnTo>
                  <a:close/>
                  <a:moveTo>
                    <a:pt x="9" y="0"/>
                  </a:moveTo>
                  <a:lnTo>
                    <a:pt x="9" y="0"/>
                  </a:lnTo>
                  <a:lnTo>
                    <a:pt x="0" y="0"/>
                  </a:lnTo>
                  <a:lnTo>
                    <a:pt x="0" y="137"/>
                  </a:lnTo>
                  <a:lnTo>
                    <a:pt x="137" y="137"/>
                  </a:lnTo>
                  <a:lnTo>
                    <a:pt x="137" y="127"/>
                  </a:lnTo>
                  <a:cubicBezTo>
                    <a:pt x="137" y="57"/>
                    <a:pt x="80" y="0"/>
                    <a:pt x="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123" name="组合 122"/>
          <p:cNvGrpSpPr/>
          <p:nvPr/>
        </p:nvGrpSpPr>
        <p:grpSpPr>
          <a:xfrm>
            <a:off x="4515509" y="4977336"/>
            <a:ext cx="786988" cy="638337"/>
            <a:chOff x="8426450" y="830263"/>
            <a:chExt cx="492125" cy="398463"/>
          </a:xfrm>
          <a:solidFill>
            <a:srgbClr val="15B0E8"/>
          </a:solidFill>
        </p:grpSpPr>
        <p:sp>
          <p:nvSpPr>
            <p:cNvPr id="124" name="Freeform 126"/>
            <p:cNvSpPr>
              <a:spLocks/>
            </p:cNvSpPr>
            <p:nvPr/>
          </p:nvSpPr>
          <p:spPr bwMode="auto">
            <a:xfrm>
              <a:off x="8426450" y="830263"/>
              <a:ext cx="492125" cy="398463"/>
            </a:xfrm>
            <a:custGeom>
              <a:avLst/>
              <a:gdLst>
                <a:gd name="T0" fmla="*/ 25 w 517"/>
                <a:gd name="T1" fmla="*/ 403 h 416"/>
                <a:gd name="T2" fmla="*/ 25 w 517"/>
                <a:gd name="T3" fmla="*/ 403 h 416"/>
                <a:gd name="T4" fmla="*/ 322 w 517"/>
                <a:gd name="T5" fmla="*/ 403 h 416"/>
                <a:gd name="T6" fmla="*/ 345 w 517"/>
                <a:gd name="T7" fmla="*/ 416 h 416"/>
                <a:gd name="T8" fmla="*/ 370 w 517"/>
                <a:gd name="T9" fmla="*/ 390 h 416"/>
                <a:gd name="T10" fmla="*/ 345 w 517"/>
                <a:gd name="T11" fmla="*/ 364 h 416"/>
                <a:gd name="T12" fmla="*/ 322 w 517"/>
                <a:gd name="T13" fmla="*/ 378 h 416"/>
                <a:gd name="T14" fmla="*/ 25 w 517"/>
                <a:gd name="T15" fmla="*/ 378 h 416"/>
                <a:gd name="T16" fmla="*/ 25 w 517"/>
                <a:gd name="T17" fmla="*/ 25 h 416"/>
                <a:gd name="T18" fmla="*/ 493 w 517"/>
                <a:gd name="T19" fmla="*/ 25 h 416"/>
                <a:gd name="T20" fmla="*/ 492 w 517"/>
                <a:gd name="T21" fmla="*/ 378 h 416"/>
                <a:gd name="T22" fmla="*/ 446 w 517"/>
                <a:gd name="T23" fmla="*/ 378 h 416"/>
                <a:gd name="T24" fmla="*/ 423 w 517"/>
                <a:gd name="T25" fmla="*/ 364 h 416"/>
                <a:gd name="T26" fmla="*/ 398 w 517"/>
                <a:gd name="T27" fmla="*/ 390 h 416"/>
                <a:gd name="T28" fmla="*/ 423 w 517"/>
                <a:gd name="T29" fmla="*/ 416 h 416"/>
                <a:gd name="T30" fmla="*/ 446 w 517"/>
                <a:gd name="T31" fmla="*/ 403 h 416"/>
                <a:gd name="T32" fmla="*/ 492 w 517"/>
                <a:gd name="T33" fmla="*/ 403 h 416"/>
                <a:gd name="T34" fmla="*/ 517 w 517"/>
                <a:gd name="T35" fmla="*/ 378 h 416"/>
                <a:gd name="T36" fmla="*/ 517 w 517"/>
                <a:gd name="T37" fmla="*/ 25 h 416"/>
                <a:gd name="T38" fmla="*/ 492 w 517"/>
                <a:gd name="T39" fmla="*/ 0 h 416"/>
                <a:gd name="T40" fmla="*/ 25 w 517"/>
                <a:gd name="T41" fmla="*/ 0 h 416"/>
                <a:gd name="T42" fmla="*/ 0 w 517"/>
                <a:gd name="T43" fmla="*/ 25 h 416"/>
                <a:gd name="T44" fmla="*/ 0 w 517"/>
                <a:gd name="T45" fmla="*/ 378 h 416"/>
                <a:gd name="T46" fmla="*/ 25 w 517"/>
                <a:gd name="T47" fmla="*/ 40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416">
                  <a:moveTo>
                    <a:pt x="25" y="403"/>
                  </a:moveTo>
                  <a:lnTo>
                    <a:pt x="25" y="403"/>
                  </a:lnTo>
                  <a:lnTo>
                    <a:pt x="322" y="403"/>
                  </a:lnTo>
                  <a:cubicBezTo>
                    <a:pt x="327" y="410"/>
                    <a:pt x="335" y="416"/>
                    <a:pt x="345" y="416"/>
                  </a:cubicBezTo>
                  <a:cubicBezTo>
                    <a:pt x="359" y="416"/>
                    <a:pt x="370" y="404"/>
                    <a:pt x="370" y="390"/>
                  </a:cubicBezTo>
                  <a:cubicBezTo>
                    <a:pt x="370" y="376"/>
                    <a:pt x="359" y="364"/>
                    <a:pt x="345" y="364"/>
                  </a:cubicBezTo>
                  <a:cubicBezTo>
                    <a:pt x="335" y="364"/>
                    <a:pt x="326" y="370"/>
                    <a:pt x="322" y="378"/>
                  </a:cubicBezTo>
                  <a:lnTo>
                    <a:pt x="25" y="378"/>
                  </a:lnTo>
                  <a:lnTo>
                    <a:pt x="25" y="25"/>
                  </a:lnTo>
                  <a:lnTo>
                    <a:pt x="493" y="25"/>
                  </a:lnTo>
                  <a:lnTo>
                    <a:pt x="492" y="378"/>
                  </a:lnTo>
                  <a:lnTo>
                    <a:pt x="446" y="378"/>
                  </a:lnTo>
                  <a:cubicBezTo>
                    <a:pt x="442" y="370"/>
                    <a:pt x="433" y="364"/>
                    <a:pt x="423" y="364"/>
                  </a:cubicBezTo>
                  <a:cubicBezTo>
                    <a:pt x="409" y="364"/>
                    <a:pt x="398" y="376"/>
                    <a:pt x="398" y="390"/>
                  </a:cubicBezTo>
                  <a:cubicBezTo>
                    <a:pt x="398" y="404"/>
                    <a:pt x="409" y="416"/>
                    <a:pt x="423" y="416"/>
                  </a:cubicBezTo>
                  <a:cubicBezTo>
                    <a:pt x="433" y="416"/>
                    <a:pt x="441" y="410"/>
                    <a:pt x="446" y="403"/>
                  </a:cubicBezTo>
                  <a:lnTo>
                    <a:pt x="492" y="403"/>
                  </a:lnTo>
                  <a:cubicBezTo>
                    <a:pt x="506" y="403"/>
                    <a:pt x="517" y="391"/>
                    <a:pt x="517" y="378"/>
                  </a:cubicBezTo>
                  <a:lnTo>
                    <a:pt x="517" y="25"/>
                  </a:lnTo>
                  <a:cubicBezTo>
                    <a:pt x="517" y="11"/>
                    <a:pt x="506" y="0"/>
                    <a:pt x="492" y="0"/>
                  </a:cubicBezTo>
                  <a:lnTo>
                    <a:pt x="25" y="0"/>
                  </a:lnTo>
                  <a:cubicBezTo>
                    <a:pt x="11" y="0"/>
                    <a:pt x="0" y="11"/>
                    <a:pt x="0" y="25"/>
                  </a:cubicBezTo>
                  <a:lnTo>
                    <a:pt x="0" y="378"/>
                  </a:lnTo>
                  <a:cubicBezTo>
                    <a:pt x="0" y="391"/>
                    <a:pt x="11" y="403"/>
                    <a:pt x="25" y="40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5" name="Freeform 127"/>
            <p:cNvSpPr>
              <a:spLocks/>
            </p:cNvSpPr>
            <p:nvPr/>
          </p:nvSpPr>
          <p:spPr bwMode="auto">
            <a:xfrm>
              <a:off x="8662988" y="989013"/>
              <a:ext cx="23813" cy="127000"/>
            </a:xfrm>
            <a:custGeom>
              <a:avLst/>
              <a:gdLst>
                <a:gd name="T0" fmla="*/ 0 w 25"/>
                <a:gd name="T1" fmla="*/ 12 h 133"/>
                <a:gd name="T2" fmla="*/ 0 w 25"/>
                <a:gd name="T3" fmla="*/ 12 h 133"/>
                <a:gd name="T4" fmla="*/ 0 w 25"/>
                <a:gd name="T5" fmla="*/ 121 h 133"/>
                <a:gd name="T6" fmla="*/ 12 w 25"/>
                <a:gd name="T7" fmla="*/ 133 h 133"/>
                <a:gd name="T8" fmla="*/ 25 w 25"/>
                <a:gd name="T9" fmla="*/ 121 h 133"/>
                <a:gd name="T10" fmla="*/ 25 w 25"/>
                <a:gd name="T11" fmla="*/ 12 h 133"/>
                <a:gd name="T12" fmla="*/ 12 w 25"/>
                <a:gd name="T13" fmla="*/ 0 h 133"/>
                <a:gd name="T14" fmla="*/ 0 w 25"/>
                <a:gd name="T15" fmla="*/ 1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33">
                  <a:moveTo>
                    <a:pt x="0" y="12"/>
                  </a:moveTo>
                  <a:lnTo>
                    <a:pt x="0" y="12"/>
                  </a:lnTo>
                  <a:lnTo>
                    <a:pt x="0" y="121"/>
                  </a:lnTo>
                  <a:cubicBezTo>
                    <a:pt x="0" y="128"/>
                    <a:pt x="6" y="133"/>
                    <a:pt x="12" y="133"/>
                  </a:cubicBezTo>
                  <a:cubicBezTo>
                    <a:pt x="19" y="133"/>
                    <a:pt x="25" y="128"/>
                    <a:pt x="25" y="121"/>
                  </a:cubicBezTo>
                  <a:lnTo>
                    <a:pt x="25" y="12"/>
                  </a:lnTo>
                  <a:cubicBezTo>
                    <a:pt x="25" y="5"/>
                    <a:pt x="19" y="0"/>
                    <a:pt x="12" y="0"/>
                  </a:cubicBezTo>
                  <a:cubicBezTo>
                    <a:pt x="6" y="0"/>
                    <a:pt x="0" y="5"/>
                    <a:pt x="0" y="1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6" name="Freeform 128"/>
            <p:cNvSpPr>
              <a:spLocks noEditPoints="1"/>
            </p:cNvSpPr>
            <p:nvPr/>
          </p:nvSpPr>
          <p:spPr bwMode="auto">
            <a:xfrm>
              <a:off x="8497888" y="927100"/>
              <a:ext cx="349250" cy="180975"/>
            </a:xfrm>
            <a:custGeom>
              <a:avLst/>
              <a:gdLst>
                <a:gd name="T0" fmla="*/ 81 w 366"/>
                <a:gd name="T1" fmla="*/ 131 h 190"/>
                <a:gd name="T2" fmla="*/ 81 w 366"/>
                <a:gd name="T3" fmla="*/ 131 h 190"/>
                <a:gd name="T4" fmla="*/ 53 w 366"/>
                <a:gd name="T5" fmla="*/ 160 h 190"/>
                <a:gd name="T6" fmla="*/ 24 w 366"/>
                <a:gd name="T7" fmla="*/ 131 h 190"/>
                <a:gd name="T8" fmla="*/ 53 w 366"/>
                <a:gd name="T9" fmla="*/ 103 h 190"/>
                <a:gd name="T10" fmla="*/ 81 w 366"/>
                <a:gd name="T11" fmla="*/ 131 h 190"/>
                <a:gd name="T12" fmla="*/ 313 w 366"/>
                <a:gd name="T13" fmla="*/ 190 h 190"/>
                <a:gd name="T14" fmla="*/ 313 w 366"/>
                <a:gd name="T15" fmla="*/ 190 h 190"/>
                <a:gd name="T16" fmla="*/ 366 w 366"/>
                <a:gd name="T17" fmla="*/ 128 h 190"/>
                <a:gd name="T18" fmla="*/ 325 w 366"/>
                <a:gd name="T19" fmla="*/ 128 h 190"/>
                <a:gd name="T20" fmla="*/ 179 w 366"/>
                <a:gd name="T21" fmla="*/ 0 h 190"/>
                <a:gd name="T22" fmla="*/ 45 w 366"/>
                <a:gd name="T23" fmla="*/ 79 h 190"/>
                <a:gd name="T24" fmla="*/ 0 w 366"/>
                <a:gd name="T25" fmla="*/ 131 h 190"/>
                <a:gd name="T26" fmla="*/ 53 w 366"/>
                <a:gd name="T27" fmla="*/ 184 h 190"/>
                <a:gd name="T28" fmla="*/ 105 w 366"/>
                <a:gd name="T29" fmla="*/ 131 h 190"/>
                <a:gd name="T30" fmla="*/ 72 w 366"/>
                <a:gd name="T31" fmla="*/ 82 h 190"/>
                <a:gd name="T32" fmla="*/ 179 w 366"/>
                <a:gd name="T33" fmla="*/ 25 h 190"/>
                <a:gd name="T34" fmla="*/ 301 w 366"/>
                <a:gd name="T35" fmla="*/ 128 h 190"/>
                <a:gd name="T36" fmla="*/ 261 w 366"/>
                <a:gd name="T37" fmla="*/ 127 h 190"/>
                <a:gd name="T38" fmla="*/ 313 w 366"/>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190">
                  <a:moveTo>
                    <a:pt x="81" y="131"/>
                  </a:moveTo>
                  <a:lnTo>
                    <a:pt x="81" y="131"/>
                  </a:lnTo>
                  <a:cubicBezTo>
                    <a:pt x="81" y="147"/>
                    <a:pt x="68" y="160"/>
                    <a:pt x="53" y="160"/>
                  </a:cubicBezTo>
                  <a:cubicBezTo>
                    <a:pt x="37" y="160"/>
                    <a:pt x="24" y="147"/>
                    <a:pt x="24" y="131"/>
                  </a:cubicBezTo>
                  <a:cubicBezTo>
                    <a:pt x="24" y="116"/>
                    <a:pt x="37" y="103"/>
                    <a:pt x="53" y="103"/>
                  </a:cubicBezTo>
                  <a:cubicBezTo>
                    <a:pt x="68" y="103"/>
                    <a:pt x="81" y="116"/>
                    <a:pt x="81" y="131"/>
                  </a:cubicBezTo>
                  <a:close/>
                  <a:moveTo>
                    <a:pt x="313" y="190"/>
                  </a:moveTo>
                  <a:lnTo>
                    <a:pt x="313" y="190"/>
                  </a:lnTo>
                  <a:lnTo>
                    <a:pt x="366" y="128"/>
                  </a:lnTo>
                  <a:lnTo>
                    <a:pt x="325" y="128"/>
                  </a:lnTo>
                  <a:cubicBezTo>
                    <a:pt x="324" y="57"/>
                    <a:pt x="259" y="0"/>
                    <a:pt x="179" y="0"/>
                  </a:cubicBezTo>
                  <a:cubicBezTo>
                    <a:pt x="121" y="0"/>
                    <a:pt x="68" y="31"/>
                    <a:pt x="45" y="79"/>
                  </a:cubicBezTo>
                  <a:cubicBezTo>
                    <a:pt x="19" y="83"/>
                    <a:pt x="0" y="105"/>
                    <a:pt x="0" y="131"/>
                  </a:cubicBezTo>
                  <a:cubicBezTo>
                    <a:pt x="0" y="161"/>
                    <a:pt x="23" y="184"/>
                    <a:pt x="53" y="184"/>
                  </a:cubicBezTo>
                  <a:cubicBezTo>
                    <a:pt x="82" y="184"/>
                    <a:pt x="105" y="161"/>
                    <a:pt x="105" y="131"/>
                  </a:cubicBezTo>
                  <a:cubicBezTo>
                    <a:pt x="105" y="109"/>
                    <a:pt x="91" y="90"/>
                    <a:pt x="72" y="82"/>
                  </a:cubicBezTo>
                  <a:cubicBezTo>
                    <a:pt x="92" y="47"/>
                    <a:pt x="133" y="25"/>
                    <a:pt x="179" y="25"/>
                  </a:cubicBezTo>
                  <a:cubicBezTo>
                    <a:pt x="245" y="25"/>
                    <a:pt x="299" y="71"/>
                    <a:pt x="301" y="128"/>
                  </a:cubicBezTo>
                  <a:lnTo>
                    <a:pt x="261" y="127"/>
                  </a:lnTo>
                  <a:lnTo>
                    <a:pt x="313" y="19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spTree>
    <p:extLst>
      <p:ext uri="{BB962C8B-B14F-4D97-AF65-F5344CB8AC3E}">
        <p14:creationId xmlns:p14="http://schemas.microsoft.com/office/powerpoint/2010/main" val="397218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Distributed Storage Architecture</a:t>
            </a:r>
            <a:endParaRPr lang="en-US" dirty="0">
              <a:latin typeface="Huawei Sans" panose="020C0503030203020204" pitchFamily="34" charset="0"/>
            </a:endParaRPr>
          </a:p>
        </p:txBody>
      </p:sp>
      <p:sp>
        <p:nvSpPr>
          <p:cNvPr id="4" name="矩形 3"/>
          <p:cNvSpPr/>
          <p:nvPr/>
        </p:nvSpPr>
        <p:spPr bwMode="auto">
          <a:xfrm>
            <a:off x="798698" y="2034271"/>
            <a:ext cx="940403" cy="3356262"/>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 name="文本框 4"/>
          <p:cNvSpPr txBox="1"/>
          <p:nvPr/>
        </p:nvSpPr>
        <p:spPr>
          <a:xfrm>
            <a:off x="717305" y="5378413"/>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6" name="矩形 5"/>
          <p:cNvSpPr/>
          <p:nvPr/>
        </p:nvSpPr>
        <p:spPr bwMode="auto">
          <a:xfrm>
            <a:off x="1927832" y="2030805"/>
            <a:ext cx="940403" cy="3359727"/>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8" name="矩形 7"/>
          <p:cNvSpPr/>
          <p:nvPr/>
        </p:nvSpPr>
        <p:spPr bwMode="auto">
          <a:xfrm>
            <a:off x="3056973" y="2037732"/>
            <a:ext cx="940403" cy="3352800"/>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0" name="矩形 9"/>
          <p:cNvSpPr/>
          <p:nvPr/>
        </p:nvSpPr>
        <p:spPr bwMode="auto">
          <a:xfrm>
            <a:off x="976509" y="4577935"/>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1" name="矩形 10"/>
          <p:cNvSpPr/>
          <p:nvPr/>
        </p:nvSpPr>
        <p:spPr bwMode="auto">
          <a:xfrm>
            <a:off x="4553350" y="2189341"/>
            <a:ext cx="852398" cy="1754263"/>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EDS-F</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2" name="矩形 11"/>
          <p:cNvSpPr/>
          <p:nvPr/>
        </p:nvSpPr>
        <p:spPr bwMode="auto">
          <a:xfrm>
            <a:off x="4513972" y="2030806"/>
            <a:ext cx="940403" cy="33597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4" name="矩形 13"/>
          <p:cNvSpPr/>
          <p:nvPr/>
        </p:nvSpPr>
        <p:spPr bwMode="auto">
          <a:xfrm>
            <a:off x="5643106" y="2027340"/>
            <a:ext cx="940403" cy="3363191"/>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6" name="矩形 15"/>
          <p:cNvSpPr/>
          <p:nvPr/>
        </p:nvSpPr>
        <p:spPr bwMode="auto">
          <a:xfrm>
            <a:off x="6772247" y="2034267"/>
            <a:ext cx="940403" cy="3356264"/>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8" name="矩形 17"/>
          <p:cNvSpPr/>
          <p:nvPr/>
        </p:nvSpPr>
        <p:spPr bwMode="auto">
          <a:xfrm>
            <a:off x="8196861" y="2037731"/>
            <a:ext cx="940403" cy="3352799"/>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0" name="矩形 19"/>
          <p:cNvSpPr/>
          <p:nvPr/>
        </p:nvSpPr>
        <p:spPr bwMode="auto">
          <a:xfrm>
            <a:off x="9325995" y="2034266"/>
            <a:ext cx="940403" cy="335626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2" name="矩形 21"/>
          <p:cNvSpPr/>
          <p:nvPr/>
        </p:nvSpPr>
        <p:spPr bwMode="auto">
          <a:xfrm>
            <a:off x="10455136" y="2041193"/>
            <a:ext cx="940403" cy="334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4" name="圆角矩形 23"/>
          <p:cNvSpPr/>
          <p:nvPr/>
        </p:nvSpPr>
        <p:spPr bwMode="auto">
          <a:xfrm>
            <a:off x="785002" y="3374194"/>
            <a:ext cx="3351789" cy="1354283"/>
          </a:xfrm>
          <a:prstGeom prst="roundRect">
            <a:avLst/>
          </a:prstGeom>
          <a:solidFill>
            <a:schemeClr val="accent1">
              <a:lumMod val="20000"/>
              <a:lumOff val="80000"/>
              <a:alpha val="65000"/>
            </a:schemeClr>
          </a:solidFill>
          <a:ln w="25400">
            <a:solidFill>
              <a:srgbClr val="00B050"/>
            </a:solidFill>
            <a:prstDash val="lgDash"/>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dirty="0" smtClean="0">
                <a:solidFill>
                  <a:srgbClr val="00B050"/>
                </a:solidFill>
                <a:latin typeface="Huawei Sans" panose="020C0503030203020204" pitchFamily="34" charset="0"/>
              </a:rPr>
              <a:t>Storage pool (Block)</a:t>
            </a:r>
            <a:endParaRPr lang="en-US" altLang="zh-CN" b="0" i="0" kern="0" dirty="0">
              <a:solidFill>
                <a:srgbClr val="00B050"/>
              </a:solidFill>
              <a:latin typeface="Huawei Sans" panose="020C0503030203020204" pitchFamily="34" charset="0"/>
              <a:ea typeface="华文细黑" panose="02010600040101010101" pitchFamily="2" charset="-122"/>
            </a:endParaRPr>
          </a:p>
        </p:txBody>
      </p:sp>
      <p:sp>
        <p:nvSpPr>
          <p:cNvPr id="25" name="圆角矩形 24"/>
          <p:cNvSpPr/>
          <p:nvPr/>
        </p:nvSpPr>
        <p:spPr bwMode="auto">
          <a:xfrm>
            <a:off x="4371110" y="3374194"/>
            <a:ext cx="3480954" cy="1354283"/>
          </a:xfrm>
          <a:prstGeom prst="roundRect">
            <a:avLst/>
          </a:prstGeom>
          <a:solidFill>
            <a:schemeClr val="accent1">
              <a:lumMod val="20000"/>
              <a:lumOff val="80000"/>
              <a:alpha val="65000"/>
            </a:schemeClr>
          </a:solidFill>
          <a:ln w="25400">
            <a:solidFill>
              <a:srgbClr val="00B050"/>
            </a:solidFill>
            <a:prstDash val="lgDash"/>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dirty="0" smtClean="0">
                <a:solidFill>
                  <a:srgbClr val="00B050"/>
                </a:solidFill>
                <a:latin typeface="Huawei Sans" panose="020C0503030203020204" pitchFamily="34" charset="0"/>
              </a:rPr>
              <a:t>Storage pool (HDFS)</a:t>
            </a:r>
            <a:endParaRPr lang="en-US" altLang="zh-CN" b="0" i="0" kern="0" dirty="0">
              <a:solidFill>
                <a:srgbClr val="00B050"/>
              </a:solidFill>
              <a:latin typeface="Huawei Sans" panose="020C0503030203020204" pitchFamily="34" charset="0"/>
              <a:ea typeface="华文细黑" panose="02010600040101010101" pitchFamily="2" charset="-122"/>
            </a:endParaRPr>
          </a:p>
        </p:txBody>
      </p:sp>
      <p:sp>
        <p:nvSpPr>
          <p:cNvPr id="26" name="圆角矩形 25"/>
          <p:cNvSpPr/>
          <p:nvPr/>
        </p:nvSpPr>
        <p:spPr bwMode="auto">
          <a:xfrm>
            <a:off x="8074780" y="3381120"/>
            <a:ext cx="3283703" cy="1347357"/>
          </a:xfrm>
          <a:prstGeom prst="roundRect">
            <a:avLst/>
          </a:prstGeom>
          <a:solidFill>
            <a:schemeClr val="accent1">
              <a:lumMod val="20000"/>
              <a:lumOff val="80000"/>
              <a:alpha val="65000"/>
            </a:schemeClr>
          </a:solidFill>
          <a:ln w="25400">
            <a:solidFill>
              <a:srgbClr val="00B050"/>
            </a:solidFill>
            <a:prstDash val="lgDash"/>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dirty="0" smtClean="0">
                <a:solidFill>
                  <a:srgbClr val="00B050"/>
                </a:solidFill>
                <a:latin typeface="Huawei Sans" panose="020C0503030203020204" pitchFamily="34" charset="0"/>
              </a:rPr>
              <a:t>Storage pool (Object)</a:t>
            </a:r>
            <a:endParaRPr lang="en-US" altLang="zh-CN" b="0" i="0" kern="0" dirty="0">
              <a:solidFill>
                <a:srgbClr val="00B050"/>
              </a:solidFill>
              <a:latin typeface="Huawei Sans" panose="020C0503030203020204" pitchFamily="34" charset="0"/>
              <a:ea typeface="华文细黑" panose="02010600040101010101" pitchFamily="2" charset="-122"/>
            </a:endParaRPr>
          </a:p>
        </p:txBody>
      </p:sp>
      <p:sp>
        <p:nvSpPr>
          <p:cNvPr id="27" name="矩形 26"/>
          <p:cNvSpPr/>
          <p:nvPr/>
        </p:nvSpPr>
        <p:spPr bwMode="auto">
          <a:xfrm>
            <a:off x="2147218" y="4584861"/>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8" name="矩形 27"/>
          <p:cNvSpPr/>
          <p:nvPr/>
        </p:nvSpPr>
        <p:spPr bwMode="auto">
          <a:xfrm>
            <a:off x="3245195" y="4591787"/>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9" name="矩形 28"/>
          <p:cNvSpPr/>
          <p:nvPr/>
        </p:nvSpPr>
        <p:spPr bwMode="auto">
          <a:xfrm>
            <a:off x="4716027" y="4588322"/>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0" name="矩形 29"/>
          <p:cNvSpPr/>
          <p:nvPr/>
        </p:nvSpPr>
        <p:spPr bwMode="auto">
          <a:xfrm>
            <a:off x="5865955" y="4595248"/>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1" name="矩形 30"/>
          <p:cNvSpPr/>
          <p:nvPr/>
        </p:nvSpPr>
        <p:spPr bwMode="auto">
          <a:xfrm>
            <a:off x="6943148" y="4602174"/>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2" name="矩形 31"/>
          <p:cNvSpPr/>
          <p:nvPr/>
        </p:nvSpPr>
        <p:spPr bwMode="auto">
          <a:xfrm>
            <a:off x="8381601" y="4598709"/>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3" name="矩形 32"/>
          <p:cNvSpPr/>
          <p:nvPr/>
        </p:nvSpPr>
        <p:spPr bwMode="auto">
          <a:xfrm>
            <a:off x="9521139" y="4595244"/>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4" name="矩形 33"/>
          <p:cNvSpPr/>
          <p:nvPr/>
        </p:nvSpPr>
        <p:spPr bwMode="auto">
          <a:xfrm>
            <a:off x="10639895" y="4602170"/>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OSD</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5" name="矩形 34"/>
          <p:cNvSpPr/>
          <p:nvPr/>
        </p:nvSpPr>
        <p:spPr bwMode="auto">
          <a:xfrm>
            <a:off x="5692887" y="2189341"/>
            <a:ext cx="852398" cy="1761189"/>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EDS-F</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6" name="矩形 35"/>
          <p:cNvSpPr/>
          <p:nvPr/>
        </p:nvSpPr>
        <p:spPr bwMode="auto">
          <a:xfrm>
            <a:off x="6811645" y="2189341"/>
            <a:ext cx="852398" cy="1768115"/>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EDS-F</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7" name="矩形 36"/>
          <p:cNvSpPr/>
          <p:nvPr/>
        </p:nvSpPr>
        <p:spPr bwMode="auto">
          <a:xfrm>
            <a:off x="847324" y="2663824"/>
            <a:ext cx="852398" cy="1279780"/>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EDS-B</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8" name="矩形 37"/>
          <p:cNvSpPr/>
          <p:nvPr/>
        </p:nvSpPr>
        <p:spPr bwMode="auto">
          <a:xfrm>
            <a:off x="1976470" y="2663824"/>
            <a:ext cx="852398" cy="1286706"/>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EDS-B</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39" name="矩形 38"/>
          <p:cNvSpPr/>
          <p:nvPr/>
        </p:nvSpPr>
        <p:spPr bwMode="auto">
          <a:xfrm>
            <a:off x="3095227" y="2663824"/>
            <a:ext cx="852398" cy="1293632"/>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EDS-B</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0" name="矩形 39"/>
          <p:cNvSpPr/>
          <p:nvPr/>
        </p:nvSpPr>
        <p:spPr bwMode="auto">
          <a:xfrm>
            <a:off x="809073" y="964220"/>
            <a:ext cx="1561151" cy="696474"/>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1" name="文本框 40"/>
          <p:cNvSpPr txBox="1"/>
          <p:nvPr/>
        </p:nvSpPr>
        <p:spPr>
          <a:xfrm>
            <a:off x="1369023" y="1638950"/>
            <a:ext cx="1533267" cy="369332"/>
          </a:xfrm>
          <a:prstGeom prst="rect">
            <a:avLst/>
          </a:prstGeom>
          <a:noFill/>
        </p:spPr>
        <p:txBody>
          <a:bodyPr wrap="square" rtlCol="0">
            <a:noAutofit/>
          </a:bodyPr>
          <a:lstStyle/>
          <a:p>
            <a:pPr algn="ctr" fontAlgn="ctr"/>
            <a:r>
              <a:rPr lang="en-US" sz="1400" dirty="0" smtClean="0">
                <a:latin typeface="Huawei Sans" panose="020C0503030203020204" pitchFamily="34" charset="0"/>
              </a:rPr>
              <a:t>Compute node</a:t>
            </a:r>
            <a:endParaRPr lang="en-US" sz="1400" dirty="0">
              <a:latin typeface="Huawei Sans" panose="020C0503030203020204" pitchFamily="34" charset="0"/>
            </a:endParaRPr>
          </a:p>
        </p:txBody>
      </p:sp>
      <p:sp>
        <p:nvSpPr>
          <p:cNvPr id="42" name="矩形 41"/>
          <p:cNvSpPr/>
          <p:nvPr/>
        </p:nvSpPr>
        <p:spPr bwMode="auto">
          <a:xfrm>
            <a:off x="1124683" y="1158622"/>
            <a:ext cx="852398"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VBS</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3" name="矩形 42"/>
          <p:cNvSpPr/>
          <p:nvPr/>
        </p:nvSpPr>
        <p:spPr bwMode="auto">
          <a:xfrm>
            <a:off x="8240863" y="2175489"/>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OBJ service</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4" name="矩形 43"/>
          <p:cNvSpPr/>
          <p:nvPr/>
        </p:nvSpPr>
        <p:spPr bwMode="auto">
          <a:xfrm>
            <a:off x="9370009" y="2182415"/>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OBJ service</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5" name="矩形 44"/>
          <p:cNvSpPr/>
          <p:nvPr/>
        </p:nvSpPr>
        <p:spPr bwMode="auto">
          <a:xfrm>
            <a:off x="10499158" y="2189341"/>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OBJ service</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6" name="矩形 45"/>
          <p:cNvSpPr/>
          <p:nvPr/>
        </p:nvSpPr>
        <p:spPr bwMode="auto">
          <a:xfrm>
            <a:off x="8237398" y="2847439"/>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OBJ index</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7" name="矩形 46"/>
          <p:cNvSpPr/>
          <p:nvPr/>
        </p:nvSpPr>
        <p:spPr bwMode="auto">
          <a:xfrm>
            <a:off x="9356154" y="2854365"/>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OBJ index</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8" name="矩形 47"/>
          <p:cNvSpPr/>
          <p:nvPr/>
        </p:nvSpPr>
        <p:spPr bwMode="auto">
          <a:xfrm>
            <a:off x="10506085" y="2850900"/>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OBJ index</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9" name="矩形 48"/>
          <p:cNvSpPr/>
          <p:nvPr/>
        </p:nvSpPr>
        <p:spPr bwMode="auto">
          <a:xfrm>
            <a:off x="1970116" y="2159689"/>
            <a:ext cx="852398"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VBS</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0" name="矩形 49"/>
          <p:cNvSpPr/>
          <p:nvPr/>
        </p:nvSpPr>
        <p:spPr bwMode="auto">
          <a:xfrm>
            <a:off x="2800663" y="960755"/>
            <a:ext cx="1561151" cy="696474"/>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1" name="文本框 50"/>
          <p:cNvSpPr txBox="1"/>
          <p:nvPr/>
        </p:nvSpPr>
        <p:spPr>
          <a:xfrm>
            <a:off x="3183871" y="1635485"/>
            <a:ext cx="1533267" cy="369332"/>
          </a:xfrm>
          <a:prstGeom prst="rect">
            <a:avLst/>
          </a:prstGeom>
          <a:noFill/>
        </p:spPr>
        <p:txBody>
          <a:bodyPr wrap="square" rtlCol="0">
            <a:noAutofit/>
          </a:bodyPr>
          <a:lstStyle/>
          <a:p>
            <a:pPr algn="ctr" fontAlgn="ctr"/>
            <a:r>
              <a:rPr lang="en-US" sz="1400" dirty="0" smtClean="0">
                <a:latin typeface="Huawei Sans" panose="020C0503030203020204" pitchFamily="34" charset="0"/>
              </a:rPr>
              <a:t>Compute node</a:t>
            </a:r>
            <a:endParaRPr lang="en-US" sz="1400" dirty="0">
              <a:latin typeface="Huawei Sans" panose="020C0503030203020204" pitchFamily="34" charset="0"/>
            </a:endParaRPr>
          </a:p>
        </p:txBody>
      </p:sp>
      <p:sp>
        <p:nvSpPr>
          <p:cNvPr id="52" name="矩形 51"/>
          <p:cNvSpPr/>
          <p:nvPr/>
        </p:nvSpPr>
        <p:spPr bwMode="auto">
          <a:xfrm>
            <a:off x="3116273" y="1055544"/>
            <a:ext cx="852398" cy="52555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400" dirty="0" smtClean="0">
                <a:solidFill>
                  <a:sysClr val="windowText" lastClr="000000"/>
                </a:solidFill>
                <a:latin typeface="Huawei Sans" panose="020C0503030203020204" pitchFamily="34" charset="0"/>
              </a:rPr>
              <a:t>iSCSI initiator</a:t>
            </a:r>
            <a:endParaRPr lang="en-US" altLang="zh-CN" sz="1400" b="0" i="0" kern="0" dirty="0">
              <a:solidFill>
                <a:sysClr val="windowText" lastClr="000000"/>
              </a:solidFill>
              <a:latin typeface="Huawei Sans" panose="020C0503030203020204" pitchFamily="34" charset="0"/>
              <a:ea typeface="华文细黑" panose="02010600040101010101" pitchFamily="2" charset="-122"/>
            </a:endParaRPr>
          </a:p>
        </p:txBody>
      </p:sp>
      <p:cxnSp>
        <p:nvCxnSpPr>
          <p:cNvPr id="53" name="直接箭头连接符 52"/>
          <p:cNvCxnSpPr>
            <a:stCxn id="42" idx="2"/>
            <a:endCxn id="37" idx="0"/>
          </p:cNvCxnSpPr>
          <p:nvPr/>
        </p:nvCxnSpPr>
        <p:spPr bwMode="auto">
          <a:xfrm flipH="1">
            <a:off x="1273523" y="1484948"/>
            <a:ext cx="277359" cy="11788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 name="直接箭头连接符 53"/>
          <p:cNvCxnSpPr>
            <a:stCxn id="52" idx="2"/>
            <a:endCxn id="49" idx="0"/>
          </p:cNvCxnSpPr>
          <p:nvPr/>
        </p:nvCxnSpPr>
        <p:spPr bwMode="auto">
          <a:xfrm flipH="1">
            <a:off x="2396315" y="1581097"/>
            <a:ext cx="1146157" cy="5785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 name="直接箭头连接符 54"/>
          <p:cNvCxnSpPr>
            <a:stCxn id="49" idx="2"/>
            <a:endCxn id="39" idx="0"/>
          </p:cNvCxnSpPr>
          <p:nvPr/>
        </p:nvCxnSpPr>
        <p:spPr bwMode="auto">
          <a:xfrm>
            <a:off x="2396315" y="2486015"/>
            <a:ext cx="1125111" cy="1778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6" name="矩形 55"/>
          <p:cNvSpPr/>
          <p:nvPr/>
        </p:nvSpPr>
        <p:spPr bwMode="auto">
          <a:xfrm>
            <a:off x="5359017" y="985963"/>
            <a:ext cx="1561151" cy="666971"/>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7" name="文本框 56"/>
          <p:cNvSpPr txBox="1"/>
          <p:nvPr/>
        </p:nvSpPr>
        <p:spPr>
          <a:xfrm>
            <a:off x="5364904" y="1132824"/>
            <a:ext cx="1535998" cy="369332"/>
          </a:xfrm>
          <a:prstGeom prst="rect">
            <a:avLst/>
          </a:prstGeom>
          <a:noFill/>
        </p:spPr>
        <p:txBody>
          <a:bodyPr wrap="square" rtlCol="0">
            <a:noAutofit/>
          </a:bodyPr>
          <a:lstStyle/>
          <a:p>
            <a:pPr algn="ctr" fontAlgn="ctr"/>
            <a:r>
              <a:rPr lang="en-US" dirty="0" smtClean="0">
                <a:latin typeface="Huawei Sans" panose="020C0503030203020204" pitchFamily="34" charset="0"/>
              </a:rPr>
              <a:t>HDFS client</a:t>
            </a:r>
            <a:endParaRPr lang="en-US" dirty="0">
              <a:latin typeface="Huawei Sans" panose="020C0503030203020204" pitchFamily="34" charset="0"/>
            </a:endParaRPr>
          </a:p>
        </p:txBody>
      </p:sp>
      <p:sp>
        <p:nvSpPr>
          <p:cNvPr id="58" name="矩形 57"/>
          <p:cNvSpPr/>
          <p:nvPr/>
        </p:nvSpPr>
        <p:spPr bwMode="auto">
          <a:xfrm>
            <a:off x="9185081" y="964219"/>
            <a:ext cx="1888993" cy="666971"/>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9" name="文本框 58"/>
          <p:cNvSpPr txBox="1"/>
          <p:nvPr/>
        </p:nvSpPr>
        <p:spPr>
          <a:xfrm>
            <a:off x="9236902" y="1068586"/>
            <a:ext cx="1818126" cy="369332"/>
          </a:xfrm>
          <a:prstGeom prst="rect">
            <a:avLst/>
          </a:prstGeom>
          <a:noFill/>
        </p:spPr>
        <p:txBody>
          <a:bodyPr wrap="square" rtlCol="0">
            <a:noAutofit/>
          </a:bodyPr>
          <a:lstStyle/>
          <a:p>
            <a:pPr algn="ctr" fontAlgn="ctr"/>
            <a:r>
              <a:rPr lang="en-US" dirty="0" smtClean="0">
                <a:latin typeface="Huawei Sans" panose="020C0503030203020204" pitchFamily="34" charset="0"/>
              </a:rPr>
              <a:t>S3/Swift client</a:t>
            </a:r>
            <a:endParaRPr lang="en-US" dirty="0">
              <a:latin typeface="Huawei Sans" panose="020C0503030203020204" pitchFamily="34" charset="0"/>
            </a:endParaRPr>
          </a:p>
        </p:txBody>
      </p:sp>
      <p:cxnSp>
        <p:nvCxnSpPr>
          <p:cNvPr id="60" name="直接箭头连接符 59"/>
          <p:cNvCxnSpPr>
            <a:stCxn id="58" idx="2"/>
            <a:endCxn id="44" idx="0"/>
          </p:cNvCxnSpPr>
          <p:nvPr/>
        </p:nvCxnSpPr>
        <p:spPr bwMode="auto">
          <a:xfrm flipH="1">
            <a:off x="9796208" y="1631190"/>
            <a:ext cx="333370" cy="551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直接箭头连接符 60"/>
          <p:cNvCxnSpPr>
            <a:stCxn id="56" idx="2"/>
            <a:endCxn id="35" idx="0"/>
          </p:cNvCxnSpPr>
          <p:nvPr/>
        </p:nvCxnSpPr>
        <p:spPr bwMode="auto">
          <a:xfrm flipH="1">
            <a:off x="6119086" y="1652934"/>
            <a:ext cx="20507" cy="5364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2" name="矩形 61"/>
          <p:cNvSpPr/>
          <p:nvPr/>
        </p:nvSpPr>
        <p:spPr bwMode="auto">
          <a:xfrm>
            <a:off x="972402" y="3396024"/>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a:solidFill>
                  <a:sysClr val="windowText" lastClr="000000"/>
                </a:solidFill>
                <a:latin typeface="Huawei Sans" panose="020C0503030203020204" pitchFamily="34" charset="0"/>
              </a:rPr>
              <a:t>I</a:t>
            </a:r>
            <a:r>
              <a:rPr lang="en-US" sz="1200" dirty="0" smtClean="0">
                <a:solidFill>
                  <a:sysClr val="windowText" lastClr="000000"/>
                </a:solidFill>
                <a:latin typeface="Huawei Sans" panose="020C0503030203020204" pitchFamily="34" charset="0"/>
              </a:rPr>
              <a:t>ndex</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3" name="矩形 62"/>
          <p:cNvSpPr/>
          <p:nvPr/>
        </p:nvSpPr>
        <p:spPr bwMode="auto">
          <a:xfrm>
            <a:off x="961735" y="2970131"/>
            <a:ext cx="648841" cy="358959"/>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Block</a:t>
            </a:r>
          </a:p>
          <a:p>
            <a:pPr algn="ctr" fontAlgn="ctr">
              <a:spcBef>
                <a:spcPts val="0"/>
              </a:spcBef>
              <a:spcAft>
                <a:spcPts val="0"/>
              </a:spcAft>
            </a:pPr>
            <a:r>
              <a:rPr lang="en-US" sz="1200" dirty="0" smtClean="0">
                <a:solidFill>
                  <a:sysClr val="windowText" lastClr="000000"/>
                </a:solidFill>
                <a:latin typeface="Huawei Sans" panose="020C0503030203020204" pitchFamily="34" charset="0"/>
              </a:rPr>
              <a:t>service</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4" name="矩形 63"/>
          <p:cNvSpPr/>
          <p:nvPr/>
        </p:nvSpPr>
        <p:spPr bwMode="auto">
          <a:xfrm>
            <a:off x="2070378" y="3402950"/>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Index</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5" name="矩形 64"/>
          <p:cNvSpPr/>
          <p:nvPr/>
        </p:nvSpPr>
        <p:spPr bwMode="auto">
          <a:xfrm>
            <a:off x="2059711" y="2977057"/>
            <a:ext cx="648841" cy="358959"/>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Block</a:t>
            </a:r>
          </a:p>
          <a:p>
            <a:pPr algn="ctr" fontAlgn="ctr">
              <a:spcBef>
                <a:spcPts val="0"/>
              </a:spcBef>
              <a:spcAft>
                <a:spcPts val="0"/>
              </a:spcAft>
            </a:pPr>
            <a:r>
              <a:rPr lang="en-US" sz="1200" dirty="0" smtClean="0">
                <a:solidFill>
                  <a:sysClr val="windowText" lastClr="000000"/>
                </a:solidFill>
                <a:latin typeface="Huawei Sans" panose="020C0503030203020204" pitchFamily="34" charset="0"/>
              </a:rPr>
              <a:t>service</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6" name="矩形 65"/>
          <p:cNvSpPr/>
          <p:nvPr/>
        </p:nvSpPr>
        <p:spPr bwMode="auto">
          <a:xfrm>
            <a:off x="3199529" y="3409876"/>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Index</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7" name="矩形 66"/>
          <p:cNvSpPr/>
          <p:nvPr/>
        </p:nvSpPr>
        <p:spPr bwMode="auto">
          <a:xfrm>
            <a:off x="3188862" y="2983983"/>
            <a:ext cx="648841" cy="358959"/>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Block</a:t>
            </a:r>
          </a:p>
          <a:p>
            <a:pPr algn="ctr" fontAlgn="ctr">
              <a:spcBef>
                <a:spcPts val="0"/>
              </a:spcBef>
              <a:spcAft>
                <a:spcPts val="0"/>
              </a:spcAft>
            </a:pPr>
            <a:r>
              <a:rPr lang="en-US" sz="1200" dirty="0" smtClean="0">
                <a:solidFill>
                  <a:sysClr val="windowText" lastClr="000000"/>
                </a:solidFill>
                <a:latin typeface="Huawei Sans" panose="020C0503030203020204" pitchFamily="34" charset="0"/>
              </a:rPr>
              <a:t>service</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8" name="矩形 67"/>
          <p:cNvSpPr/>
          <p:nvPr/>
        </p:nvSpPr>
        <p:spPr bwMode="auto">
          <a:xfrm>
            <a:off x="4670364" y="3406411"/>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Index</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69" name="矩形 68"/>
          <p:cNvSpPr/>
          <p:nvPr/>
        </p:nvSpPr>
        <p:spPr bwMode="auto">
          <a:xfrm>
            <a:off x="4659697" y="2663824"/>
            <a:ext cx="648841" cy="65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HDFS service</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0" name="矩形 69"/>
          <p:cNvSpPr/>
          <p:nvPr/>
        </p:nvSpPr>
        <p:spPr bwMode="auto">
          <a:xfrm>
            <a:off x="5799513" y="3402946"/>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Index</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1" name="矩形 70"/>
          <p:cNvSpPr/>
          <p:nvPr/>
        </p:nvSpPr>
        <p:spPr bwMode="auto">
          <a:xfrm>
            <a:off x="5788846" y="2660359"/>
            <a:ext cx="648841" cy="65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HDFS </a:t>
            </a:r>
            <a:r>
              <a:rPr lang="en-US" sz="1200" dirty="0" smtClean="0">
                <a:solidFill>
                  <a:sysClr val="windowText" lastClr="000000"/>
                </a:solidFill>
                <a:latin typeface="Huawei Sans" panose="020C0503030203020204" pitchFamily="34" charset="0"/>
              </a:rPr>
              <a:t>service</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2" name="矩形 71"/>
          <p:cNvSpPr/>
          <p:nvPr/>
        </p:nvSpPr>
        <p:spPr bwMode="auto">
          <a:xfrm>
            <a:off x="6918269" y="3409872"/>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Index</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3" name="矩形 72"/>
          <p:cNvSpPr/>
          <p:nvPr/>
        </p:nvSpPr>
        <p:spPr bwMode="auto">
          <a:xfrm>
            <a:off x="6907602" y="2667285"/>
            <a:ext cx="648841" cy="65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altLang="zh-CN" sz="1200" dirty="0">
                <a:solidFill>
                  <a:sysClr val="windowText" lastClr="000000"/>
                </a:solidFill>
                <a:latin typeface="Huawei Sans" panose="020C0503030203020204" pitchFamily="34" charset="0"/>
              </a:rPr>
              <a:t>HDFS </a:t>
            </a:r>
            <a:r>
              <a:rPr lang="en-US" sz="1200" dirty="0" smtClean="0">
                <a:solidFill>
                  <a:sysClr val="windowText" lastClr="000000"/>
                </a:solidFill>
                <a:latin typeface="Huawei Sans" panose="020C0503030203020204" pitchFamily="34" charset="0"/>
              </a:rPr>
              <a:t>service</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4" name="矩形 73"/>
          <p:cNvSpPr/>
          <p:nvPr/>
        </p:nvSpPr>
        <p:spPr bwMode="auto">
          <a:xfrm>
            <a:off x="986900" y="4187159"/>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MDC</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5" name="矩形 74"/>
          <p:cNvSpPr/>
          <p:nvPr/>
        </p:nvSpPr>
        <p:spPr bwMode="auto">
          <a:xfrm>
            <a:off x="4702171" y="4194085"/>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MDC</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6" name="矩形 75"/>
          <p:cNvSpPr/>
          <p:nvPr/>
        </p:nvSpPr>
        <p:spPr bwMode="auto">
          <a:xfrm>
            <a:off x="8353888" y="4201011"/>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MDC</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7" name="矩形 76"/>
          <p:cNvSpPr/>
          <p:nvPr/>
        </p:nvSpPr>
        <p:spPr bwMode="auto">
          <a:xfrm>
            <a:off x="8377600" y="5008044"/>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CM</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8" name="矩形 77"/>
          <p:cNvSpPr/>
          <p:nvPr/>
        </p:nvSpPr>
        <p:spPr bwMode="auto">
          <a:xfrm>
            <a:off x="6950058" y="4996352"/>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CM</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79" name="矩形 78"/>
          <p:cNvSpPr/>
          <p:nvPr/>
        </p:nvSpPr>
        <p:spPr bwMode="auto">
          <a:xfrm>
            <a:off x="3249265" y="4981681"/>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en-US" sz="1200" dirty="0" smtClean="0">
                <a:solidFill>
                  <a:sysClr val="windowText" lastClr="000000"/>
                </a:solidFill>
                <a:latin typeface="Huawei Sans" panose="020C0503030203020204" pitchFamily="34" charset="0"/>
              </a:rPr>
              <a:t>CM</a:t>
            </a:r>
            <a:endParaRPr lang="en-US" altLang="zh-CN" sz="1200" b="0" i="0" kern="0" dirty="0">
              <a:solidFill>
                <a:sysClr val="windowText" lastClr="000000"/>
              </a:solidFill>
              <a:latin typeface="Huawei Sans" panose="020C0503030203020204" pitchFamily="34" charset="0"/>
              <a:ea typeface="华文细黑" panose="02010600040101010101" pitchFamily="2" charset="-122"/>
            </a:endParaRPr>
          </a:p>
        </p:txBody>
      </p:sp>
      <p:sp>
        <p:nvSpPr>
          <p:cNvPr id="80" name="文本框 79"/>
          <p:cNvSpPr txBox="1"/>
          <p:nvPr/>
        </p:nvSpPr>
        <p:spPr>
          <a:xfrm>
            <a:off x="1818609" y="5392789"/>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1" name="文本框 80"/>
          <p:cNvSpPr txBox="1"/>
          <p:nvPr/>
        </p:nvSpPr>
        <p:spPr>
          <a:xfrm>
            <a:off x="2974549" y="5392789"/>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2" name="文本框 81"/>
          <p:cNvSpPr txBox="1"/>
          <p:nvPr/>
        </p:nvSpPr>
        <p:spPr>
          <a:xfrm>
            <a:off x="4439635" y="5375536"/>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3" name="文本框 82"/>
          <p:cNvSpPr txBox="1"/>
          <p:nvPr/>
        </p:nvSpPr>
        <p:spPr>
          <a:xfrm>
            <a:off x="5561065" y="5392789"/>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4" name="文本框 83"/>
          <p:cNvSpPr txBox="1"/>
          <p:nvPr/>
        </p:nvSpPr>
        <p:spPr>
          <a:xfrm>
            <a:off x="6699749" y="5375536"/>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5" name="文本框 84"/>
          <p:cNvSpPr txBox="1"/>
          <p:nvPr/>
        </p:nvSpPr>
        <p:spPr>
          <a:xfrm>
            <a:off x="8094414" y="5375536"/>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6" name="文本框 85"/>
          <p:cNvSpPr txBox="1"/>
          <p:nvPr/>
        </p:nvSpPr>
        <p:spPr>
          <a:xfrm>
            <a:off x="9250351" y="5375536"/>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7" name="文本框 86"/>
          <p:cNvSpPr txBox="1"/>
          <p:nvPr/>
        </p:nvSpPr>
        <p:spPr>
          <a:xfrm>
            <a:off x="10389036" y="5375536"/>
            <a:ext cx="1082348" cy="307777"/>
          </a:xfrm>
          <a:prstGeom prst="rect">
            <a:avLst/>
          </a:prstGeom>
          <a:noFill/>
        </p:spPr>
        <p:txBody>
          <a:bodyPr wrap="square" rtlCol="0">
            <a:noAutofit/>
          </a:bodyPr>
          <a:lstStyle/>
          <a:p>
            <a:pPr algn="ctr" fontAlgn="ctr"/>
            <a:r>
              <a:rPr lang="en-US" sz="1200" dirty="0" smtClean="0">
                <a:latin typeface="Huawei Sans" panose="020C0503030203020204" pitchFamily="34" charset="0"/>
              </a:rPr>
              <a:t>Server node</a:t>
            </a:r>
            <a:endParaRPr lang="en-US" altLang="zh-CN" sz="1200" dirty="0">
              <a:latin typeface="Huawei Sans" panose="020C0503030203020204" pitchFamily="34" charset="0"/>
            </a:endParaRPr>
          </a:p>
        </p:txBody>
      </p:sp>
      <p:sp>
        <p:nvSpPr>
          <p:cNvPr id="88" name="文本框 87"/>
          <p:cNvSpPr txBox="1"/>
          <p:nvPr/>
        </p:nvSpPr>
        <p:spPr>
          <a:xfrm>
            <a:off x="738336" y="5707976"/>
            <a:ext cx="8784000" cy="307777"/>
          </a:xfrm>
          <a:prstGeom prst="rect">
            <a:avLst/>
          </a:prstGeom>
          <a:noFill/>
          <a:ln>
            <a:solidFill>
              <a:schemeClr val="tx1"/>
            </a:solidFill>
          </a:ln>
        </p:spPr>
        <p:txBody>
          <a:bodyPr wrap="square" rtlCol="0">
            <a:noAutofit/>
          </a:bodyPr>
          <a:lstStyle/>
          <a:p>
            <a:pPr fontAlgn="ctr"/>
            <a:r>
              <a:rPr lang="en-US" sz="1400" dirty="0" smtClean="0">
                <a:latin typeface="Huawei Sans" panose="020C0503030203020204" pitchFamily="34" charset="0"/>
              </a:rPr>
              <a:t>Note: </a:t>
            </a:r>
            <a:r>
              <a:rPr lang="en-US" altLang="zh-CN" sz="1400" dirty="0" smtClean="0">
                <a:latin typeface="Huawei Sans" panose="020C0503030203020204" pitchFamily="34" charset="0"/>
              </a:rPr>
              <a:t>Huawei </a:t>
            </a:r>
            <a:r>
              <a:rPr lang="en-US" sz="1400" dirty="0" smtClean="0">
                <a:latin typeface="Huawei Sans" panose="020C0503030203020204" pitchFamily="34" charset="0"/>
              </a:rPr>
              <a:t>OceanStor 100D is used as an example to describe distributed storage architecture.</a:t>
            </a:r>
            <a:endParaRPr lang="en-US" altLang="zh-CN" sz="1400" dirty="0">
              <a:latin typeface="Huawei Sans" panose="020C0503030203020204" pitchFamily="34" charset="0"/>
            </a:endParaRPr>
          </a:p>
        </p:txBody>
      </p:sp>
    </p:spTree>
    <p:extLst>
      <p:ext uri="{BB962C8B-B14F-4D97-AF65-F5344CB8AC3E}">
        <p14:creationId xmlns:p14="http://schemas.microsoft.com/office/powerpoint/2010/main" val="4153905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rPr>
              <a:t>Storage Architecture Evolution</a:t>
            </a:r>
            <a:endParaRPr lang="en-US" altLang="zh-CN" dirty="0" smtClean="0">
              <a:solidFill>
                <a:schemeClr val="bg1">
                  <a:lumMod val="50000"/>
                </a:schemeClr>
              </a:solidFill>
              <a:latin typeface="Huawei Sans" panose="020C0503030203020204" pitchFamily="34" charset="0"/>
            </a:endParaRPr>
          </a:p>
          <a:p>
            <a:r>
              <a:rPr lang="en-US" b="1" dirty="0" smtClean="0">
                <a:latin typeface="Huawei Sans" panose="020C0503030203020204" pitchFamily="34" charset="0"/>
              </a:rPr>
              <a:t>Storage System Expansion Methods</a:t>
            </a:r>
            <a:endParaRPr lang="en-US" altLang="zh-CN" b="1" dirty="0" smtClean="0">
              <a:latin typeface="Huawei Sans" panose="020C0503030203020204" pitchFamily="34" charset="0"/>
            </a:endParaRPr>
          </a:p>
          <a:p>
            <a:r>
              <a:rPr lang="en-US" dirty="0" smtClean="0">
                <a:solidFill>
                  <a:schemeClr val="bg1">
                    <a:lumMod val="50000"/>
                  </a:schemeClr>
                </a:solidFill>
                <a:latin typeface="Huawei Sans" panose="020C0503030203020204" pitchFamily="34" charset="0"/>
              </a:rPr>
              <a:t>Huawei Storage Product Architecture</a:t>
            </a:r>
            <a:endParaRPr lang="en-US" altLang="zh-CN" dirty="0" smtClean="0">
              <a:solidFill>
                <a:schemeClr val="bg1">
                  <a:lumMod val="50000"/>
                </a:schemeClr>
              </a:solidFill>
              <a:latin typeface="Huawei Sans" panose="020C0503030203020204" pitchFamily="34" charset="0"/>
            </a:endParaRPr>
          </a:p>
          <a:p>
            <a:endParaRPr lang="en-US" altLang="zh-CN" dirty="0" smtClean="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150565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wrap="square">
            <a:noAutofit/>
          </a:bodyPr>
          <a:lstStyle/>
          <a:p>
            <a:r>
              <a:rPr lang="en-US" dirty="0" smtClean="0">
                <a:latin typeface="Huawei Sans" panose="020C0503030203020204" pitchFamily="34" charset="0"/>
              </a:rPr>
              <a:t>Scale-up and Scale-out</a:t>
            </a:r>
            <a:endParaRPr lang="en-US" altLang="zh-CN" dirty="0">
              <a:latin typeface="Huawei Sans" panose="020C0503030203020204" pitchFamily="34" charset="0"/>
            </a:endParaRPr>
          </a:p>
        </p:txBody>
      </p:sp>
      <p:sp>
        <p:nvSpPr>
          <p:cNvPr id="17" name="文本占位符 16"/>
          <p:cNvSpPr>
            <a:spLocks noGrp="1"/>
          </p:cNvSpPr>
          <p:nvPr>
            <p:ph type="body" sz="quarter" idx="10"/>
          </p:nvPr>
        </p:nvSpPr>
        <p:spPr/>
        <p:txBody>
          <a:bodyPr wrap="square">
            <a:noAutofit/>
          </a:bodyPr>
          <a:lstStyle/>
          <a:p>
            <a:r>
              <a:rPr lang="en-US" sz="1600" dirty="0" smtClean="0">
                <a:latin typeface="Huawei Sans" panose="020C0503030203020204" pitchFamily="34" charset="0"/>
              </a:rPr>
              <a:t>Service data continues to increase with the continued development of enterprise information systems and the ever-expanding scale of services. The initial configuration of storage systems is often not enough to meet these demands. Storage system capacity expansion has become a major concern of system administrators. There are two capacity expansion methods: scale-up and scale-out. The following uses Huawei storage products as an example to describe the two methods.</a:t>
            </a:r>
            <a:endParaRPr lang="en-US" altLang="zh-CN" sz="1600" dirty="0">
              <a:latin typeface="Huawei Sans" panose="020C0503030203020204" pitchFamily="34" charset="0"/>
            </a:endParaRPr>
          </a:p>
        </p:txBody>
      </p:sp>
      <p:sp>
        <p:nvSpPr>
          <p:cNvPr id="4" name="fb119453-edac-4d01-99a0-970d60ee7439"/>
          <p:cNvSpPr>
            <a:spLocks noChangeAspect="1" noChangeArrowheads="1"/>
          </p:cNvSpPr>
          <p:nvPr/>
        </p:nvSpPr>
        <p:spPr bwMode="auto">
          <a:xfrm>
            <a:off x="9049992" y="2832998"/>
            <a:ext cx="1444625" cy="1081646"/>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5" name="8e19fc2f-9315-4b16-b0ae-e16f8ca7f15c"/>
          <p:cNvSpPr>
            <a:spLocks noChangeAspect="1" noChangeArrowheads="1"/>
          </p:cNvSpPr>
          <p:nvPr/>
        </p:nvSpPr>
        <p:spPr bwMode="auto">
          <a:xfrm>
            <a:off x="4290630" y="3523467"/>
            <a:ext cx="1444625" cy="1619250"/>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6" name="1a473f00-b3aa-4d0c-bb3d-a06d7367d6c0"/>
          <p:cNvSpPr>
            <a:spLocks noChangeAspect="1" noChangeArrowheads="1"/>
          </p:cNvSpPr>
          <p:nvPr/>
        </p:nvSpPr>
        <p:spPr bwMode="auto">
          <a:xfrm>
            <a:off x="1626805" y="3523467"/>
            <a:ext cx="1444625" cy="1619250"/>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7" name="e806c673-e35b-4e39-b06d-7ae665098d0d"/>
          <p:cNvSpPr>
            <a:spLocks noChangeArrowheads="1"/>
          </p:cNvSpPr>
          <p:nvPr/>
        </p:nvSpPr>
        <p:spPr bwMode="gray">
          <a:xfrm>
            <a:off x="4435093" y="403305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8" name="6642f978-ef86-4e10-8058-eaa87997d096"/>
          <p:cNvSpPr>
            <a:spLocks noChangeArrowheads="1"/>
          </p:cNvSpPr>
          <p:nvPr/>
        </p:nvSpPr>
        <p:spPr bwMode="gray">
          <a:xfrm>
            <a:off x="4747830" y="4033054"/>
            <a:ext cx="242888"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9" name="eec884ae-e082-4545-8811-5dff35746824"/>
          <p:cNvSpPr>
            <a:spLocks noChangeArrowheads="1"/>
          </p:cNvSpPr>
          <p:nvPr/>
        </p:nvSpPr>
        <p:spPr bwMode="gray">
          <a:xfrm>
            <a:off x="5078030" y="402670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0" name="87da59a5-5e73-4e1b-bf83-f22e1eacbf13"/>
          <p:cNvSpPr>
            <a:spLocks noChangeArrowheads="1"/>
          </p:cNvSpPr>
          <p:nvPr/>
        </p:nvSpPr>
        <p:spPr bwMode="gray">
          <a:xfrm>
            <a:off x="5390768" y="402670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1" name="cf9dc851-ba28-424d-8306-ccad90070f45"/>
          <p:cNvSpPr>
            <a:spLocks noChangeArrowheads="1"/>
          </p:cNvSpPr>
          <p:nvPr/>
        </p:nvSpPr>
        <p:spPr bwMode="gray">
          <a:xfrm>
            <a:off x="4435093" y="4294992"/>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2" name="4458c765-e81e-43ad-a48d-9375dcaf43b7"/>
          <p:cNvSpPr>
            <a:spLocks noChangeArrowheads="1"/>
          </p:cNvSpPr>
          <p:nvPr/>
        </p:nvSpPr>
        <p:spPr bwMode="gray">
          <a:xfrm>
            <a:off x="4747830" y="4294992"/>
            <a:ext cx="242888"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3" name="d799e42c-c3d2-4857-aa1d-dd9629e88a5b"/>
          <p:cNvSpPr>
            <a:spLocks noChangeArrowheads="1"/>
          </p:cNvSpPr>
          <p:nvPr/>
        </p:nvSpPr>
        <p:spPr bwMode="gray">
          <a:xfrm>
            <a:off x="5078030" y="4288642"/>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4" name="d8c697f6-207c-4223-9cea-9fa3f0323c93"/>
          <p:cNvSpPr>
            <a:spLocks noChangeArrowheads="1"/>
          </p:cNvSpPr>
          <p:nvPr/>
        </p:nvSpPr>
        <p:spPr bwMode="gray">
          <a:xfrm>
            <a:off x="5390768" y="4288642"/>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5" name="983d0b7a-1f53-49de-adf8-618622092fd9"/>
          <p:cNvSpPr>
            <a:spLocks noChangeArrowheads="1"/>
          </p:cNvSpPr>
          <p:nvPr/>
        </p:nvSpPr>
        <p:spPr bwMode="gray">
          <a:xfrm>
            <a:off x="2364993" y="4463267"/>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8" name="4b170915-cf81-473a-8493-f7542d8f92bb"/>
          <p:cNvSpPr>
            <a:spLocks noChangeArrowheads="1"/>
          </p:cNvSpPr>
          <p:nvPr/>
        </p:nvSpPr>
        <p:spPr bwMode="gray">
          <a:xfrm>
            <a:off x="2679318" y="4463267"/>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9" name="a1527436-6570-4604-87c7-6ae173de2721"/>
          <p:cNvSpPr>
            <a:spLocks noChangeArrowheads="1"/>
          </p:cNvSpPr>
          <p:nvPr/>
        </p:nvSpPr>
        <p:spPr bwMode="gray">
          <a:xfrm>
            <a:off x="2364993" y="4725204"/>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0" name="cbf6d122-1953-47cf-b412-6c2ff4c7e02f"/>
          <p:cNvSpPr>
            <a:spLocks noChangeArrowheads="1"/>
          </p:cNvSpPr>
          <p:nvPr/>
        </p:nvSpPr>
        <p:spPr bwMode="gray">
          <a:xfrm>
            <a:off x="2679318" y="4725204"/>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1" name="429167df-21c2-4dbe-8c0f-965f7dfd3a94"/>
          <p:cNvSpPr>
            <a:spLocks noChangeArrowheads="1"/>
          </p:cNvSpPr>
          <p:nvPr/>
        </p:nvSpPr>
        <p:spPr bwMode="auto">
          <a:xfrm>
            <a:off x="3390518" y="3321854"/>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2" name="77b73d6f-a2db-461d-8b19-abba1884dd6b"/>
          <p:cNvSpPr>
            <a:spLocks noChangeArrowheads="1"/>
          </p:cNvSpPr>
          <p:nvPr/>
        </p:nvSpPr>
        <p:spPr bwMode="auto">
          <a:xfrm>
            <a:off x="3390518" y="359649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3" name="b553e30d-e7e4-40b4-bdda-abb3e2281601"/>
          <p:cNvSpPr>
            <a:spLocks noChangeArrowheads="1"/>
          </p:cNvSpPr>
          <p:nvPr/>
        </p:nvSpPr>
        <p:spPr bwMode="auto">
          <a:xfrm>
            <a:off x="3700080" y="3596492"/>
            <a:ext cx="242888"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4" name="e4e5b607-86aa-4a82-8c22-83e8eb1ddff7"/>
          <p:cNvSpPr>
            <a:spLocks noChangeArrowheads="1"/>
          </p:cNvSpPr>
          <p:nvPr/>
        </p:nvSpPr>
        <p:spPr bwMode="auto">
          <a:xfrm>
            <a:off x="3700080" y="3325029"/>
            <a:ext cx="242888" cy="261938"/>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5" name="7261d711-91a8-4d0d-b040-37265f4fff4a"/>
          <p:cNvSpPr>
            <a:spLocks noChangeArrowheads="1"/>
          </p:cNvSpPr>
          <p:nvPr/>
        </p:nvSpPr>
        <p:spPr bwMode="gray">
          <a:xfrm>
            <a:off x="1758568" y="4469617"/>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6" name="b083da9f-5065-447e-9d23-d48193ccd931"/>
          <p:cNvSpPr>
            <a:spLocks noChangeArrowheads="1"/>
          </p:cNvSpPr>
          <p:nvPr/>
        </p:nvSpPr>
        <p:spPr bwMode="gray">
          <a:xfrm>
            <a:off x="2072893" y="4469617"/>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7" name="da845b0a-3e10-4e1b-855c-f7956b715800"/>
          <p:cNvSpPr>
            <a:spLocks noChangeArrowheads="1"/>
          </p:cNvSpPr>
          <p:nvPr/>
        </p:nvSpPr>
        <p:spPr bwMode="gray">
          <a:xfrm>
            <a:off x="1758568" y="4731554"/>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8" name="3f43a3ff-3ea8-4ec0-bac0-02c102170ea2"/>
          <p:cNvSpPr>
            <a:spLocks noChangeArrowheads="1"/>
          </p:cNvSpPr>
          <p:nvPr/>
        </p:nvSpPr>
        <p:spPr bwMode="gray">
          <a:xfrm>
            <a:off x="2072893" y="4731554"/>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9" name="9ea349cc-1dfd-428a-997c-fd5499e29ff8"/>
          <p:cNvSpPr>
            <a:spLocks noChangeArrowheads="1"/>
          </p:cNvSpPr>
          <p:nvPr/>
        </p:nvSpPr>
        <p:spPr bwMode="gray">
          <a:xfrm>
            <a:off x="4436680" y="4552167"/>
            <a:ext cx="242888"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0" name="ded8b72f-01b1-4840-ab83-c50cfa0e5f8f"/>
          <p:cNvSpPr>
            <a:spLocks noChangeArrowheads="1"/>
          </p:cNvSpPr>
          <p:nvPr/>
        </p:nvSpPr>
        <p:spPr bwMode="gray">
          <a:xfrm>
            <a:off x="4751005" y="4552167"/>
            <a:ext cx="242888"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1" name="26a3cba8-100c-49d8-8085-3fd379179c4a"/>
          <p:cNvSpPr>
            <a:spLocks noChangeArrowheads="1"/>
          </p:cNvSpPr>
          <p:nvPr/>
        </p:nvSpPr>
        <p:spPr bwMode="gray">
          <a:xfrm>
            <a:off x="5079618" y="4545817"/>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2" name="c3617efd-55e2-4837-9c57-52f1cc2da139"/>
          <p:cNvSpPr>
            <a:spLocks noChangeArrowheads="1"/>
          </p:cNvSpPr>
          <p:nvPr/>
        </p:nvSpPr>
        <p:spPr bwMode="gray">
          <a:xfrm>
            <a:off x="5393943" y="4545817"/>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3" name="0fb517f4-c893-419c-aa6e-1d8ff0b08457"/>
          <p:cNvSpPr>
            <a:spLocks noChangeArrowheads="1"/>
          </p:cNvSpPr>
          <p:nvPr/>
        </p:nvSpPr>
        <p:spPr bwMode="gray">
          <a:xfrm>
            <a:off x="4436680" y="4814104"/>
            <a:ext cx="242888" cy="260350"/>
          </a:xfrm>
          <a:prstGeom prst="can">
            <a:avLst>
              <a:gd name="adj" fmla="val 47888"/>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4" name="3a3de52f-861b-4a70-bb9b-b6e5336424c1"/>
          <p:cNvSpPr>
            <a:spLocks noChangeArrowheads="1"/>
          </p:cNvSpPr>
          <p:nvPr/>
        </p:nvSpPr>
        <p:spPr bwMode="gray">
          <a:xfrm>
            <a:off x="4751005" y="4814104"/>
            <a:ext cx="242888" cy="260350"/>
          </a:xfrm>
          <a:prstGeom prst="can">
            <a:avLst>
              <a:gd name="adj" fmla="val 47888"/>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5" name="2a9f8c2a-c80b-40f4-badb-64c8f9de95ec"/>
          <p:cNvSpPr>
            <a:spLocks noChangeArrowheads="1"/>
          </p:cNvSpPr>
          <p:nvPr/>
        </p:nvSpPr>
        <p:spPr bwMode="gray">
          <a:xfrm>
            <a:off x="5079618" y="480775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6" name="56270370-82ce-401d-a3bb-5ae88bec56ba"/>
          <p:cNvSpPr>
            <a:spLocks noChangeArrowheads="1"/>
          </p:cNvSpPr>
          <p:nvPr/>
        </p:nvSpPr>
        <p:spPr bwMode="gray">
          <a:xfrm>
            <a:off x="5393943" y="480775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7" name="74af15cd-9d83-4030-bf68-f2b61fb79144"/>
          <p:cNvSpPr>
            <a:spLocks noChangeArrowheads="1"/>
          </p:cNvSpPr>
          <p:nvPr/>
        </p:nvSpPr>
        <p:spPr bwMode="auto">
          <a:xfrm>
            <a:off x="3390518" y="3883829"/>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38" name="4c502a1e-a00a-4f29-8d29-52e44aa0d8b2"/>
          <p:cNvSpPr>
            <a:spLocks noChangeArrowheads="1"/>
          </p:cNvSpPr>
          <p:nvPr/>
        </p:nvSpPr>
        <p:spPr bwMode="auto">
          <a:xfrm>
            <a:off x="3390518" y="4158467"/>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39" name="6f8a3840-ef2c-4936-9cec-71750a675dfc"/>
          <p:cNvSpPr>
            <a:spLocks noChangeArrowheads="1"/>
          </p:cNvSpPr>
          <p:nvPr/>
        </p:nvSpPr>
        <p:spPr bwMode="auto">
          <a:xfrm>
            <a:off x="3700080" y="4158467"/>
            <a:ext cx="242888"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40" name="75b9ff81-4abc-4c15-86b1-af1d542cb8a5"/>
          <p:cNvSpPr>
            <a:spLocks noChangeArrowheads="1"/>
          </p:cNvSpPr>
          <p:nvPr/>
        </p:nvSpPr>
        <p:spPr bwMode="auto">
          <a:xfrm>
            <a:off x="3700080" y="3887004"/>
            <a:ext cx="242888" cy="261938"/>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41" name="d2cff026-6258-40dd-9a02-bd0fd6435265"/>
          <p:cNvSpPr>
            <a:spLocks noChangeArrowheads="1"/>
          </p:cNvSpPr>
          <p:nvPr/>
        </p:nvSpPr>
        <p:spPr bwMode="auto">
          <a:xfrm>
            <a:off x="3246055" y="4531529"/>
            <a:ext cx="1081088" cy="468313"/>
          </a:xfrm>
          <a:prstGeom prst="rightArrow">
            <a:avLst>
              <a:gd name="adj1" fmla="val 50000"/>
              <a:gd name="adj2" fmla="val 50017"/>
            </a:avLst>
          </a:prstGeom>
          <a:solidFill>
            <a:srgbClr val="C0C0C0"/>
          </a:solidFill>
          <a:ln w="9525" algn="ctr">
            <a:noFill/>
            <a:miter lim="800000"/>
            <a:headEnd/>
            <a:tailEnd/>
          </a:ln>
        </p:spPr>
        <p:txBody>
          <a:bodyPr wrap="square" anchor="ctr">
            <a:noAutofit/>
          </a:bodyPr>
          <a:lstStyle/>
          <a:p>
            <a:pPr algn="ctr" defTabSz="935038" fontAlgn="ctr"/>
            <a:r>
              <a:rPr lang="en-US" sz="1200" dirty="0" smtClean="0">
                <a:latin typeface="Huawei Sans" panose="020C0503030203020204" pitchFamily="34" charset="0"/>
              </a:rPr>
              <a:t>Scale-up</a:t>
            </a:r>
            <a:endParaRPr lang="en-US" altLang="zh-CN" sz="1200" dirty="0">
              <a:latin typeface="Huawei Sans" panose="020C0503030203020204" pitchFamily="34" charset="0"/>
              <a:cs typeface="Arial" pitchFamily="34" charset="0"/>
            </a:endParaRPr>
          </a:p>
        </p:txBody>
      </p:sp>
      <p:sp>
        <p:nvSpPr>
          <p:cNvPr id="42" name="b9d02f57-f347-4918-8681-631ef6a624bc"/>
          <p:cNvSpPr>
            <a:spLocks noChangeAspect="1" noChangeArrowheads="1"/>
          </p:cNvSpPr>
          <p:nvPr/>
        </p:nvSpPr>
        <p:spPr bwMode="auto">
          <a:xfrm>
            <a:off x="6378193" y="2904434"/>
            <a:ext cx="1446212" cy="1295400"/>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43" name="5948c447-ff0b-4559-a30c-5d5bffdc9da9"/>
          <p:cNvSpPr>
            <a:spLocks noChangeArrowheads="1"/>
          </p:cNvSpPr>
          <p:nvPr/>
        </p:nvSpPr>
        <p:spPr bwMode="gray">
          <a:xfrm>
            <a:off x="7117968" y="3485459"/>
            <a:ext cx="242887" cy="260350"/>
          </a:xfrm>
          <a:prstGeom prst="can">
            <a:avLst>
              <a:gd name="adj" fmla="val 47888"/>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4" name="6b0c9d55-4af8-4b78-aad6-5b413c1ea9fd"/>
          <p:cNvSpPr>
            <a:spLocks noChangeArrowheads="1"/>
          </p:cNvSpPr>
          <p:nvPr/>
        </p:nvSpPr>
        <p:spPr bwMode="gray">
          <a:xfrm>
            <a:off x="7432293" y="3485459"/>
            <a:ext cx="242887" cy="260350"/>
          </a:xfrm>
          <a:prstGeom prst="can">
            <a:avLst>
              <a:gd name="adj" fmla="val 47888"/>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5" name="1285966c-432d-492a-b8ad-a9d23d375190"/>
          <p:cNvSpPr>
            <a:spLocks noChangeArrowheads="1"/>
          </p:cNvSpPr>
          <p:nvPr/>
        </p:nvSpPr>
        <p:spPr bwMode="gray">
          <a:xfrm>
            <a:off x="7117968" y="3745809"/>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6" name="897efbc4-d7b4-484d-a9dc-487cb94dfed6"/>
          <p:cNvSpPr>
            <a:spLocks noChangeArrowheads="1"/>
          </p:cNvSpPr>
          <p:nvPr/>
        </p:nvSpPr>
        <p:spPr bwMode="gray">
          <a:xfrm>
            <a:off x="7432293" y="3745809"/>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7" name="a277b956-0b08-4cf7-8a19-9917cdf8e452"/>
          <p:cNvSpPr>
            <a:spLocks noChangeArrowheads="1"/>
          </p:cNvSpPr>
          <p:nvPr/>
        </p:nvSpPr>
        <p:spPr bwMode="gray">
          <a:xfrm>
            <a:off x="6511543" y="3490222"/>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8" name="12ae1fc6-aed4-43de-861e-f53c0bf5ef46"/>
          <p:cNvSpPr>
            <a:spLocks noChangeArrowheads="1"/>
          </p:cNvSpPr>
          <p:nvPr/>
        </p:nvSpPr>
        <p:spPr bwMode="gray">
          <a:xfrm>
            <a:off x="6825868" y="3490222"/>
            <a:ext cx="241300" cy="261937"/>
          </a:xfrm>
          <a:prstGeom prst="can">
            <a:avLst>
              <a:gd name="adj" fmla="val 48497"/>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9" name="30a46ec8-7f53-4094-8050-96613bc1041c"/>
          <p:cNvSpPr>
            <a:spLocks noChangeArrowheads="1"/>
          </p:cNvSpPr>
          <p:nvPr/>
        </p:nvSpPr>
        <p:spPr bwMode="gray">
          <a:xfrm>
            <a:off x="6511543" y="3752159"/>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50" name="156f76cb-fb3e-4f35-a703-e16c11aef1f1"/>
          <p:cNvSpPr>
            <a:spLocks noChangeArrowheads="1"/>
          </p:cNvSpPr>
          <p:nvPr/>
        </p:nvSpPr>
        <p:spPr bwMode="gray">
          <a:xfrm>
            <a:off x="6825868" y="3752159"/>
            <a:ext cx="241300" cy="261938"/>
          </a:xfrm>
          <a:prstGeom prst="can">
            <a:avLst>
              <a:gd name="adj" fmla="val 48497"/>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51" name="713f7ff4-2ffb-4225-89f2-7473c82c223e"/>
          <p:cNvSpPr>
            <a:spLocks noChangeAspect="1" noChangeArrowheads="1"/>
          </p:cNvSpPr>
          <p:nvPr/>
        </p:nvSpPr>
        <p:spPr bwMode="auto">
          <a:xfrm>
            <a:off x="6378193" y="4344297"/>
            <a:ext cx="1446212" cy="1296987"/>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52" name="fa794226-85e0-4e4d-8215-a1f584102daa"/>
          <p:cNvSpPr>
            <a:spLocks noChangeArrowheads="1"/>
          </p:cNvSpPr>
          <p:nvPr/>
        </p:nvSpPr>
        <p:spPr bwMode="gray">
          <a:xfrm>
            <a:off x="7117968" y="492532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3" name="8ecc7c7e-971b-4d44-9a43-910aeb08eedf"/>
          <p:cNvSpPr>
            <a:spLocks noChangeArrowheads="1"/>
          </p:cNvSpPr>
          <p:nvPr/>
        </p:nvSpPr>
        <p:spPr bwMode="gray">
          <a:xfrm>
            <a:off x="7432293" y="492532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4" name="c606c775-f2b3-4fc7-a418-1ed958b7dc73"/>
          <p:cNvSpPr>
            <a:spLocks noChangeArrowheads="1"/>
          </p:cNvSpPr>
          <p:nvPr/>
        </p:nvSpPr>
        <p:spPr bwMode="gray">
          <a:xfrm>
            <a:off x="7117968" y="5187259"/>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5" name="fb5ca6d9-195f-435f-8edf-4e77e38662ef"/>
          <p:cNvSpPr>
            <a:spLocks noChangeArrowheads="1"/>
          </p:cNvSpPr>
          <p:nvPr/>
        </p:nvSpPr>
        <p:spPr bwMode="gray">
          <a:xfrm>
            <a:off x="7432293" y="5187259"/>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6" name="027e9dfb-b3fc-4d8f-ac31-3cb44436965c"/>
          <p:cNvSpPr>
            <a:spLocks noChangeArrowheads="1"/>
          </p:cNvSpPr>
          <p:nvPr/>
        </p:nvSpPr>
        <p:spPr bwMode="gray">
          <a:xfrm>
            <a:off x="6511543" y="4930084"/>
            <a:ext cx="242887" cy="261938"/>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7" name="e3c5965e-abb3-4a40-8b02-b399262111bc"/>
          <p:cNvSpPr>
            <a:spLocks noChangeArrowheads="1"/>
          </p:cNvSpPr>
          <p:nvPr/>
        </p:nvSpPr>
        <p:spPr bwMode="gray">
          <a:xfrm>
            <a:off x="6825868" y="4930084"/>
            <a:ext cx="241300" cy="261938"/>
          </a:xfrm>
          <a:prstGeom prst="can">
            <a:avLst>
              <a:gd name="adj" fmla="val 48497"/>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8" name="db1aa39a-0eca-4570-88b5-3ad1a8f26a8f"/>
          <p:cNvSpPr>
            <a:spLocks noChangeArrowheads="1"/>
          </p:cNvSpPr>
          <p:nvPr/>
        </p:nvSpPr>
        <p:spPr bwMode="gray">
          <a:xfrm>
            <a:off x="6511543" y="519202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9" name="4d635a8e-df27-47a1-b5ab-c2aa7b9a318c"/>
          <p:cNvSpPr>
            <a:spLocks noChangeArrowheads="1"/>
          </p:cNvSpPr>
          <p:nvPr/>
        </p:nvSpPr>
        <p:spPr bwMode="gray">
          <a:xfrm>
            <a:off x="6825868" y="5192022"/>
            <a:ext cx="241300" cy="261937"/>
          </a:xfrm>
          <a:prstGeom prst="can">
            <a:avLst>
              <a:gd name="adj" fmla="val 48497"/>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60" name="8ef26abf-80bd-4d04-b464-694bb5fbdb22"/>
          <p:cNvSpPr>
            <a:spLocks noChangeArrowheads="1"/>
          </p:cNvSpPr>
          <p:nvPr/>
        </p:nvSpPr>
        <p:spPr bwMode="auto">
          <a:xfrm>
            <a:off x="7891080" y="4020447"/>
            <a:ext cx="1079500" cy="468312"/>
          </a:xfrm>
          <a:prstGeom prst="rightArrow">
            <a:avLst>
              <a:gd name="adj1" fmla="val 50000"/>
              <a:gd name="adj2" fmla="val 49944"/>
            </a:avLst>
          </a:prstGeom>
          <a:solidFill>
            <a:srgbClr val="C0C0C0"/>
          </a:solidFill>
          <a:ln w="9525" algn="ctr">
            <a:noFill/>
            <a:miter lim="800000"/>
            <a:headEnd/>
            <a:tailEnd/>
          </a:ln>
        </p:spPr>
        <p:txBody>
          <a:bodyPr wrap="square" anchor="ctr">
            <a:noAutofit/>
          </a:bodyPr>
          <a:lstStyle/>
          <a:p>
            <a:pPr algn="ctr" defTabSz="935038" fontAlgn="ctr"/>
            <a:r>
              <a:rPr lang="en-US" sz="1200" dirty="0" smtClean="0">
                <a:latin typeface="Huawei Sans" panose="020C0503030203020204" pitchFamily="34" charset="0"/>
              </a:rPr>
              <a:t>Scale-out</a:t>
            </a:r>
            <a:endParaRPr lang="en-US" altLang="zh-CN" sz="1200" dirty="0">
              <a:latin typeface="Huawei Sans" panose="020C0503030203020204" pitchFamily="34" charset="0"/>
              <a:cs typeface="Arial" pitchFamily="34" charset="0"/>
            </a:endParaRPr>
          </a:p>
        </p:txBody>
      </p:sp>
      <p:sp>
        <p:nvSpPr>
          <p:cNvPr id="61" name="e625cdd6-cd04-430c-ba83-bbb103284549"/>
          <p:cNvSpPr>
            <a:spLocks noChangeArrowheads="1"/>
          </p:cNvSpPr>
          <p:nvPr/>
        </p:nvSpPr>
        <p:spPr bwMode="gray">
          <a:xfrm>
            <a:off x="9742105" y="330448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2" name="adf98e62-c967-4147-8204-45990a5301c5"/>
          <p:cNvSpPr>
            <a:spLocks noChangeArrowheads="1"/>
          </p:cNvSpPr>
          <p:nvPr/>
        </p:nvSpPr>
        <p:spPr bwMode="gray">
          <a:xfrm>
            <a:off x="10054843" y="330448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3" name="93261199-d4ed-4e73-a625-54a1290786b8"/>
          <p:cNvSpPr>
            <a:spLocks noChangeArrowheads="1"/>
          </p:cNvSpPr>
          <p:nvPr/>
        </p:nvSpPr>
        <p:spPr bwMode="gray">
          <a:xfrm>
            <a:off x="9742105" y="3566422"/>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4" name="52ec9434-dfde-46cc-8439-93b89ec32403"/>
          <p:cNvSpPr>
            <a:spLocks noChangeArrowheads="1"/>
          </p:cNvSpPr>
          <p:nvPr/>
        </p:nvSpPr>
        <p:spPr bwMode="gray">
          <a:xfrm>
            <a:off x="10054843" y="3566422"/>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5" name="7558c30e-42d6-4f37-b9d0-78ad28132655"/>
          <p:cNvSpPr>
            <a:spLocks noChangeArrowheads="1"/>
          </p:cNvSpPr>
          <p:nvPr/>
        </p:nvSpPr>
        <p:spPr bwMode="gray">
          <a:xfrm>
            <a:off x="9135680" y="331083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6" name="6aba6efe-2105-448e-bd74-725eb010a5ef"/>
          <p:cNvSpPr>
            <a:spLocks noChangeArrowheads="1"/>
          </p:cNvSpPr>
          <p:nvPr/>
        </p:nvSpPr>
        <p:spPr bwMode="gray">
          <a:xfrm>
            <a:off x="9448418" y="331083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7" name="48150e92-7100-437d-8c62-f25db671a54e"/>
          <p:cNvSpPr>
            <a:spLocks noChangeArrowheads="1"/>
          </p:cNvSpPr>
          <p:nvPr/>
        </p:nvSpPr>
        <p:spPr bwMode="gray">
          <a:xfrm>
            <a:off x="9135680" y="3572772"/>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8" name="4a8375cb-2ccf-443e-bbc9-f5e18abe5858"/>
          <p:cNvSpPr>
            <a:spLocks noChangeArrowheads="1"/>
          </p:cNvSpPr>
          <p:nvPr/>
        </p:nvSpPr>
        <p:spPr bwMode="gray">
          <a:xfrm>
            <a:off x="9448418" y="3572772"/>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9" name="53d86d1a-d740-45e0-8ff3-0bf95ca21d4c"/>
          <p:cNvSpPr>
            <a:spLocks noChangeAspect="1" noChangeArrowheads="1"/>
          </p:cNvSpPr>
          <p:nvPr/>
        </p:nvSpPr>
        <p:spPr bwMode="auto">
          <a:xfrm>
            <a:off x="9002330" y="4531529"/>
            <a:ext cx="1444625" cy="1109755"/>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70" name="b4af31f5-954e-4873-9a76-320139227911"/>
          <p:cNvSpPr>
            <a:spLocks noChangeArrowheads="1"/>
          </p:cNvSpPr>
          <p:nvPr/>
        </p:nvSpPr>
        <p:spPr bwMode="gray">
          <a:xfrm>
            <a:off x="9742105" y="5068197"/>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1" name="c9da8a9a-a755-4257-bef3-a183ec986985"/>
          <p:cNvSpPr>
            <a:spLocks noChangeArrowheads="1"/>
          </p:cNvSpPr>
          <p:nvPr/>
        </p:nvSpPr>
        <p:spPr bwMode="gray">
          <a:xfrm>
            <a:off x="10054843" y="5068197"/>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2" name="669c5830-eac5-4871-be50-e2c245fb9fdd"/>
          <p:cNvSpPr>
            <a:spLocks noChangeArrowheads="1"/>
          </p:cNvSpPr>
          <p:nvPr/>
        </p:nvSpPr>
        <p:spPr bwMode="gray">
          <a:xfrm>
            <a:off x="9742105" y="533013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3" name="65d4f370-b20b-4ae3-887c-62986c1b1f8c"/>
          <p:cNvSpPr>
            <a:spLocks noChangeArrowheads="1"/>
          </p:cNvSpPr>
          <p:nvPr/>
        </p:nvSpPr>
        <p:spPr bwMode="gray">
          <a:xfrm>
            <a:off x="10054843" y="533013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4" name="234f6c4b-1eeb-45bf-8143-83968920b7bf"/>
          <p:cNvSpPr>
            <a:spLocks noChangeArrowheads="1"/>
          </p:cNvSpPr>
          <p:nvPr/>
        </p:nvSpPr>
        <p:spPr bwMode="gray">
          <a:xfrm>
            <a:off x="9135680" y="5074547"/>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5" name="7e85c1d3-5a10-4c7e-b408-12045df859ed"/>
          <p:cNvSpPr>
            <a:spLocks noChangeArrowheads="1"/>
          </p:cNvSpPr>
          <p:nvPr/>
        </p:nvSpPr>
        <p:spPr bwMode="gray">
          <a:xfrm>
            <a:off x="9448418" y="5074547"/>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6" name="fc83f40b-e09c-4200-aca7-465463c72452"/>
          <p:cNvSpPr>
            <a:spLocks noChangeArrowheads="1"/>
          </p:cNvSpPr>
          <p:nvPr/>
        </p:nvSpPr>
        <p:spPr bwMode="gray">
          <a:xfrm>
            <a:off x="9135680" y="533648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7" name="5c81a1e5-9eb7-497a-98e2-c6b8e96dd9f7"/>
          <p:cNvSpPr>
            <a:spLocks noChangeArrowheads="1"/>
          </p:cNvSpPr>
          <p:nvPr/>
        </p:nvSpPr>
        <p:spPr bwMode="gray">
          <a:xfrm>
            <a:off x="9448418" y="533648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8" name="be8dda40-e564-482d-be93-1a72ee330803"/>
          <p:cNvSpPr/>
          <p:nvPr/>
        </p:nvSpPr>
        <p:spPr bwMode="auto">
          <a:xfrm>
            <a:off x="9007093" y="4091884"/>
            <a:ext cx="1439862" cy="323850"/>
          </a:xfrm>
          <a:prstGeom prst="roundRect">
            <a:avLst/>
          </a:prstGeom>
          <a:solidFill>
            <a:schemeClr val="bg1">
              <a:lumMod val="50000"/>
            </a:schemeClr>
          </a:solidFill>
          <a:ln w="9525" algn="ctr">
            <a:noFill/>
            <a:miter lim="800000"/>
            <a:headEnd/>
            <a:tailEnd/>
          </a:ln>
        </p:spPr>
        <p:txBody>
          <a:bodyPr wrap="square" anchor="ctr">
            <a:noAutofit/>
          </a:bodyPr>
          <a:lstStyle/>
          <a:p>
            <a:pPr algn="ctr" defTabSz="935038" fontAlgn="ctr">
              <a:defRPr/>
            </a:pPr>
            <a:r>
              <a:rPr lang="en-US" sz="1200" dirty="0" smtClean="0">
                <a:latin typeface="Huawei Sans" panose="020C0503030203020204" pitchFamily="34" charset="0"/>
              </a:rPr>
              <a:t>Switch Fabric</a:t>
            </a:r>
            <a:endParaRPr lang="en-US" altLang="zh-CN" sz="1200" dirty="0">
              <a:latin typeface="Huawei Sans" panose="020C0503030203020204" pitchFamily="34" charset="0"/>
              <a:cs typeface="Arial" pitchFamily="34" charset="0"/>
            </a:endParaRPr>
          </a:p>
        </p:txBody>
      </p:sp>
      <p:sp>
        <p:nvSpPr>
          <p:cNvPr id="79" name="840039d2-ac64-478d-9d5a-71d5afedc7fd"/>
          <p:cNvSpPr txBox="1">
            <a:spLocks noChangeArrowheads="1"/>
          </p:cNvSpPr>
          <p:nvPr/>
        </p:nvSpPr>
        <p:spPr bwMode="auto">
          <a:xfrm>
            <a:off x="1661730" y="3555217"/>
            <a:ext cx="1235075" cy="4616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rPr>
              <a:t>Storage controllers</a:t>
            </a:r>
            <a:endParaRPr lang="en-US" altLang="zh-CN" sz="1200" dirty="0">
              <a:latin typeface="Huawei Sans" panose="020C0503030203020204" pitchFamily="34" charset="0"/>
              <a:cs typeface="Arial" pitchFamily="34" charset="0"/>
            </a:endParaRPr>
          </a:p>
        </p:txBody>
      </p:sp>
      <p:sp>
        <p:nvSpPr>
          <p:cNvPr id="80" name="409e157f-d81b-4e50-9d19-97418706dcf6"/>
          <p:cNvSpPr txBox="1">
            <a:spLocks noChangeArrowheads="1"/>
          </p:cNvSpPr>
          <p:nvPr/>
        </p:nvSpPr>
        <p:spPr bwMode="auto">
          <a:xfrm>
            <a:off x="4327143" y="3523467"/>
            <a:ext cx="1235075" cy="4616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rPr>
              <a:t>Storage controllers</a:t>
            </a:r>
            <a:endParaRPr lang="en-US" altLang="zh-CN" sz="1200" dirty="0">
              <a:latin typeface="Huawei Sans" panose="020C0503030203020204" pitchFamily="34" charset="0"/>
              <a:cs typeface="Arial" pitchFamily="34" charset="0"/>
            </a:endParaRPr>
          </a:p>
        </p:txBody>
      </p:sp>
      <p:sp>
        <p:nvSpPr>
          <p:cNvPr id="81" name="08b0cf19-06a6-411f-b316-3682ae61f53b"/>
          <p:cNvSpPr txBox="1">
            <a:spLocks noChangeArrowheads="1"/>
          </p:cNvSpPr>
          <p:nvPr/>
        </p:nvSpPr>
        <p:spPr bwMode="auto">
          <a:xfrm>
            <a:off x="6451218" y="2975872"/>
            <a:ext cx="1235075" cy="4616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rPr>
              <a:t>Storage controllers</a:t>
            </a:r>
            <a:endParaRPr lang="en-US" altLang="zh-CN" sz="1200" dirty="0">
              <a:latin typeface="Huawei Sans" panose="020C0503030203020204" pitchFamily="34" charset="0"/>
              <a:cs typeface="Arial" pitchFamily="34" charset="0"/>
            </a:endParaRPr>
          </a:p>
        </p:txBody>
      </p:sp>
      <p:sp>
        <p:nvSpPr>
          <p:cNvPr id="82" name="a6349f9e-3578-49cd-b457-1b7727744e2f"/>
          <p:cNvSpPr txBox="1">
            <a:spLocks noChangeArrowheads="1"/>
          </p:cNvSpPr>
          <p:nvPr/>
        </p:nvSpPr>
        <p:spPr bwMode="auto">
          <a:xfrm>
            <a:off x="6486143" y="4380809"/>
            <a:ext cx="1235075" cy="4616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rPr>
              <a:t>Storage controllers</a:t>
            </a:r>
            <a:endParaRPr lang="en-US" altLang="zh-CN" sz="1200" dirty="0">
              <a:latin typeface="Huawei Sans" panose="020C0503030203020204" pitchFamily="34" charset="0"/>
              <a:cs typeface="Arial" pitchFamily="34" charset="0"/>
            </a:endParaRPr>
          </a:p>
        </p:txBody>
      </p:sp>
      <p:sp>
        <p:nvSpPr>
          <p:cNvPr id="83" name="07216ad5-2e76-47ad-b937-959fc913227f"/>
          <p:cNvSpPr txBox="1">
            <a:spLocks noChangeArrowheads="1"/>
          </p:cNvSpPr>
          <p:nvPr/>
        </p:nvSpPr>
        <p:spPr bwMode="auto">
          <a:xfrm>
            <a:off x="9146793" y="2832997"/>
            <a:ext cx="1233487" cy="4616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rPr>
              <a:t>Storage controllers</a:t>
            </a:r>
            <a:endParaRPr lang="en-US" altLang="zh-CN" sz="1200" dirty="0">
              <a:latin typeface="Huawei Sans" panose="020C0503030203020204" pitchFamily="34" charset="0"/>
              <a:cs typeface="Arial" pitchFamily="34" charset="0"/>
            </a:endParaRPr>
          </a:p>
        </p:txBody>
      </p:sp>
      <p:sp>
        <p:nvSpPr>
          <p:cNvPr id="84" name="a8479ac7-f072-4d01-99c3-64fb7579c07b"/>
          <p:cNvSpPr txBox="1">
            <a:spLocks noChangeArrowheads="1"/>
          </p:cNvSpPr>
          <p:nvPr/>
        </p:nvSpPr>
        <p:spPr bwMode="auto">
          <a:xfrm>
            <a:off x="9110280" y="4560197"/>
            <a:ext cx="1235075" cy="4616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rPr>
              <a:t>Storage controllers</a:t>
            </a:r>
            <a:endParaRPr lang="en-US" altLang="zh-CN" sz="1200" dirty="0">
              <a:latin typeface="Huawei Sans" panose="020C0503030203020204" pitchFamily="34" charset="0"/>
              <a:cs typeface="Arial" pitchFamily="34" charset="0"/>
            </a:endParaRPr>
          </a:p>
        </p:txBody>
      </p:sp>
      <p:sp>
        <p:nvSpPr>
          <p:cNvPr id="85" name="91c11ce6-85e4-485d-a515-f255ab8663e6"/>
          <p:cNvSpPr txBox="1">
            <a:spLocks noChangeArrowheads="1"/>
          </p:cNvSpPr>
          <p:nvPr/>
        </p:nvSpPr>
        <p:spPr bwMode="auto">
          <a:xfrm>
            <a:off x="2575056" y="5261779"/>
            <a:ext cx="2294218" cy="338554"/>
          </a:xfrm>
          <a:prstGeom prst="rect">
            <a:avLst/>
          </a:prstGeom>
          <a:noFill/>
          <a:ln w="9525">
            <a:noFill/>
            <a:miter lim="800000"/>
            <a:headEnd/>
            <a:tailEnd/>
          </a:ln>
        </p:spPr>
        <p:txBody>
          <a:bodyPr wrap="square">
            <a:noAutofit/>
          </a:bodyPr>
          <a:lstStyle/>
          <a:p>
            <a:pPr fontAlgn="ctr"/>
            <a:r>
              <a:rPr lang="en-US" sz="1600" b="1" dirty="0" smtClean="0">
                <a:latin typeface="Huawei Sans" panose="020C0503030203020204" pitchFamily="34" charset="0"/>
              </a:rPr>
              <a:t>Scale-up architecture</a:t>
            </a:r>
            <a:endParaRPr lang="en-US" altLang="zh-CN" sz="1600" b="1" dirty="0">
              <a:latin typeface="Huawei Sans" panose="020C0503030203020204" pitchFamily="34" charset="0"/>
              <a:cs typeface="Arial" pitchFamily="34" charset="0"/>
            </a:endParaRPr>
          </a:p>
        </p:txBody>
      </p:sp>
      <p:sp>
        <p:nvSpPr>
          <p:cNvPr id="86" name="49430a19-9eac-4c3e-aa8e-fd2fc9cba707"/>
          <p:cNvSpPr txBox="1">
            <a:spLocks noChangeArrowheads="1"/>
          </p:cNvSpPr>
          <p:nvPr/>
        </p:nvSpPr>
        <p:spPr bwMode="auto">
          <a:xfrm>
            <a:off x="7468515" y="5729479"/>
            <a:ext cx="2375971" cy="338554"/>
          </a:xfrm>
          <a:prstGeom prst="rect">
            <a:avLst/>
          </a:prstGeom>
          <a:noFill/>
          <a:ln w="9525">
            <a:noFill/>
            <a:miter lim="800000"/>
            <a:headEnd/>
            <a:tailEnd/>
          </a:ln>
        </p:spPr>
        <p:txBody>
          <a:bodyPr wrap="square">
            <a:noAutofit/>
          </a:bodyPr>
          <a:lstStyle/>
          <a:p>
            <a:pPr fontAlgn="ctr"/>
            <a:r>
              <a:rPr lang="en-US" sz="1600" b="1" dirty="0" smtClean="0">
                <a:latin typeface="Huawei Sans" panose="020C0503030203020204" pitchFamily="34" charset="0"/>
              </a:rPr>
              <a:t>Scale-out architecture</a:t>
            </a:r>
            <a:endParaRPr lang="en-US" altLang="zh-CN" sz="1600" b="1" dirty="0">
              <a:latin typeface="Huawei Sans" panose="020C0503030203020204" pitchFamily="34" charset="0"/>
              <a:cs typeface="Arial" pitchFamily="34" charset="0"/>
            </a:endParaRPr>
          </a:p>
        </p:txBody>
      </p:sp>
      <p:sp>
        <p:nvSpPr>
          <p:cNvPr id="87" name="b918bd8f-2eca-4695-8694-ca8f221e0b5b"/>
          <p:cNvSpPr txBox="1">
            <a:spLocks noChangeArrowheads="1"/>
          </p:cNvSpPr>
          <p:nvPr/>
        </p:nvSpPr>
        <p:spPr bwMode="auto">
          <a:xfrm>
            <a:off x="2563881" y="3024992"/>
            <a:ext cx="2426837"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rPr>
              <a:t>Devices (enclosures and disks)</a:t>
            </a:r>
            <a:endParaRPr lang="en-US" sz="1200" dirty="0">
              <a:latin typeface="Huawei Sans" panose="020C0503030203020204" pitchFamily="34" charset="0"/>
            </a:endParaRPr>
          </a:p>
        </p:txBody>
      </p:sp>
    </p:spTree>
    <p:extLst>
      <p:ext uri="{BB962C8B-B14F-4D97-AF65-F5344CB8AC3E}">
        <p14:creationId xmlns:p14="http://schemas.microsoft.com/office/powerpoint/2010/main" val="520446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cs typeface="Huawei Sans" panose="020C0503030203020204" pitchFamily="34" charset="0"/>
              </a:rPr>
              <a:t>SAS Disk Enclosure Scale-up Networking Principles</a:t>
            </a:r>
            <a:endParaRPr lang="en-US" altLang="zh-CN" dirty="0">
              <a:cs typeface="Huawei Sans" panose="020C0503030203020204" pitchFamily="34" charset="0"/>
            </a:endParaRPr>
          </a:p>
        </p:txBody>
      </p:sp>
      <p:grpSp>
        <p:nvGrpSpPr>
          <p:cNvPr id="18" name="组合 17"/>
          <p:cNvGrpSpPr/>
          <p:nvPr/>
        </p:nvGrpSpPr>
        <p:grpSpPr>
          <a:xfrm>
            <a:off x="2849626" y="1056687"/>
            <a:ext cx="6492749" cy="5008758"/>
            <a:chOff x="5908395" y="1128868"/>
            <a:chExt cx="5551765" cy="4282847"/>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95" y="1158531"/>
              <a:ext cx="5551765" cy="4253184"/>
            </a:xfrm>
            <a:prstGeom prst="rect">
              <a:avLst/>
            </a:prstGeom>
          </p:spPr>
        </p:pic>
        <p:sp>
          <p:nvSpPr>
            <p:cNvPr id="3" name="圆角矩形 2"/>
            <p:cNvSpPr/>
            <p:nvPr/>
          </p:nvSpPr>
          <p:spPr>
            <a:xfrm>
              <a:off x="7511643" y="1128868"/>
              <a:ext cx="2345267" cy="395817"/>
            </a:xfrm>
            <a:prstGeom prst="roundRect">
              <a:avLst/>
            </a:prstGeom>
            <a:solidFill>
              <a:srgbClr val="006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Adding a 2 U SAS disk enclosure to an existing </a:t>
              </a:r>
              <a:r>
                <a:rPr lang="en-US" altLang="zh-CN" sz="1200" dirty="0" smtClean="0">
                  <a:solidFill>
                    <a:schemeClr val="bg1"/>
                  </a:solidFill>
                  <a:latin typeface="Huawei Sans" panose="020C0503030203020204" pitchFamily="34" charset="0"/>
                  <a:cs typeface="Huawei Sans" panose="020C0503030203020204" pitchFamily="34" charset="0"/>
                </a:rPr>
                <a:t>loop</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4" name="圆角矩形 3"/>
            <p:cNvSpPr/>
            <p:nvPr/>
          </p:nvSpPr>
          <p:spPr>
            <a:xfrm>
              <a:off x="10104906" y="1554348"/>
              <a:ext cx="1033597" cy="307826"/>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Controller </a:t>
              </a:r>
              <a:r>
                <a:rPr lang="en-US" altLang="zh-CN" sz="1200" dirty="0" smtClean="0">
                  <a:solidFill>
                    <a:schemeClr val="bg1"/>
                  </a:solidFill>
                  <a:latin typeface="Huawei Sans" panose="020C0503030203020204" pitchFamily="34" charset="0"/>
                  <a:cs typeface="Huawei Sans" panose="020C0503030203020204" pitchFamily="34" charset="0"/>
                </a:rPr>
                <a:t>enclosure</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2" name="圆角矩形 11"/>
            <p:cNvSpPr/>
            <p:nvPr/>
          </p:nvSpPr>
          <p:spPr>
            <a:xfrm>
              <a:off x="10104906" y="2883171"/>
              <a:ext cx="1033597" cy="307826"/>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2 U SAS disk enclosure 0</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3" name="圆角矩形 12"/>
            <p:cNvSpPr/>
            <p:nvPr/>
          </p:nvSpPr>
          <p:spPr>
            <a:xfrm>
              <a:off x="10104906" y="4264408"/>
              <a:ext cx="1033597" cy="307826"/>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2 U SAS disk enclosure 1</a:t>
              </a:r>
              <a:endParaRPr lang="zh-CN" altLang="en-US" sz="1200" dirty="0">
                <a:solidFill>
                  <a:schemeClr val="bg1"/>
                </a:solidFill>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275436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Smart Disk Enclosure Scale-up Networking Principles</a:t>
            </a:r>
            <a:endParaRPr lang="en-US" altLang="zh-CN" dirty="0">
              <a:latin typeface="Huawei Sans" panose="020C0503030203020204" pitchFamily="34" charset="0"/>
            </a:endParaRPr>
          </a:p>
        </p:txBody>
      </p:sp>
      <p:grpSp>
        <p:nvGrpSpPr>
          <p:cNvPr id="3" name="组合 2"/>
          <p:cNvGrpSpPr/>
          <p:nvPr/>
        </p:nvGrpSpPr>
        <p:grpSpPr>
          <a:xfrm>
            <a:off x="2577596" y="972017"/>
            <a:ext cx="7036808" cy="5135763"/>
            <a:chOff x="2577596" y="1056687"/>
            <a:chExt cx="7036808" cy="513576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596" y="1113900"/>
              <a:ext cx="7036808" cy="5078550"/>
            </a:xfrm>
            <a:prstGeom prst="rect">
              <a:avLst/>
            </a:prstGeom>
          </p:spPr>
        </p:pic>
        <p:sp>
          <p:nvSpPr>
            <p:cNvPr id="10" name="圆角矩形 9"/>
            <p:cNvSpPr/>
            <p:nvPr/>
          </p:nvSpPr>
          <p:spPr>
            <a:xfrm>
              <a:off x="4724613" y="1056687"/>
              <a:ext cx="2742773" cy="462905"/>
            </a:xfrm>
            <a:prstGeom prst="roundRect">
              <a:avLst/>
            </a:prstGeom>
            <a:solidFill>
              <a:srgbClr val="006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Adding a 2 U smart disk enclosure to an existing loop</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1" name="圆角矩形 10"/>
            <p:cNvSpPr/>
            <p:nvPr/>
          </p:nvSpPr>
          <p:spPr>
            <a:xfrm>
              <a:off x="7784306" y="1554283"/>
              <a:ext cx="1208784"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Controller enclosure</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2" name="圆角矩形 11"/>
            <p:cNvSpPr/>
            <p:nvPr/>
          </p:nvSpPr>
          <p:spPr>
            <a:xfrm>
              <a:off x="7784306" y="3218796"/>
              <a:ext cx="1208784"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Smart disk enclosure 0</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3" name="圆角矩形 12"/>
            <p:cNvSpPr/>
            <p:nvPr/>
          </p:nvSpPr>
          <p:spPr>
            <a:xfrm>
              <a:off x="7784306" y="4840382"/>
              <a:ext cx="1208784"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Smart disk enclosure 1</a:t>
              </a:r>
              <a:endParaRPr lang="zh-CN" altLang="en-US" sz="1200" dirty="0">
                <a:solidFill>
                  <a:schemeClr val="bg1"/>
                </a:solidFill>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253814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latin typeface="Huawei Sans" panose="020C0503030203020204" pitchFamily="34" charset="0"/>
              </a:rPr>
              <a:t>PCIe</a:t>
            </a:r>
            <a:r>
              <a:rPr lang="en-US" dirty="0" smtClean="0">
                <a:latin typeface="Huawei Sans" panose="020C0503030203020204" pitchFamily="34" charset="0"/>
              </a:rPr>
              <a:t> Scale-out and IP Scale-out</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marL="355600" indent="-355600">
              <a:spcBef>
                <a:spcPct val="0"/>
              </a:spcBef>
              <a:buClr>
                <a:srgbClr val="777777"/>
              </a:buClr>
              <a:defRPr/>
            </a:pPr>
            <a:r>
              <a:rPr lang="en-US" sz="1800" dirty="0" err="1" smtClean="0">
                <a:latin typeface="Huawei Sans" panose="020C0503030203020204" pitchFamily="34" charset="0"/>
              </a:rPr>
              <a:t>PCIe</a:t>
            </a:r>
            <a:r>
              <a:rPr lang="en-US" sz="1800" dirty="0" smtClean="0">
                <a:latin typeface="Huawei Sans" panose="020C0503030203020204" pitchFamily="34" charset="0"/>
              </a:rPr>
              <a:t> scale-out runs on the </a:t>
            </a:r>
            <a:r>
              <a:rPr lang="en-US" sz="1800" dirty="0" err="1" smtClean="0">
                <a:latin typeface="Huawei Sans" panose="020C0503030203020204" pitchFamily="34" charset="0"/>
              </a:rPr>
              <a:t>PCIe</a:t>
            </a:r>
            <a:r>
              <a:rPr lang="en-US" sz="1800" dirty="0" smtClean="0">
                <a:latin typeface="Huawei Sans" panose="020C0503030203020204" pitchFamily="34" charset="0"/>
              </a:rPr>
              <a:t> protocol while IP scale-out works based on the IP protocol.</a:t>
            </a:r>
            <a:endParaRPr lang="en-US" sz="1800" dirty="0">
              <a:latin typeface="Huawei Sans" panose="020C0503030203020204" pitchFamily="34" charset="0"/>
            </a:endParaRPr>
          </a:p>
        </p:txBody>
      </p:sp>
      <p:grpSp>
        <p:nvGrpSpPr>
          <p:cNvPr id="17" name="组合 16"/>
          <p:cNvGrpSpPr/>
          <p:nvPr/>
        </p:nvGrpSpPr>
        <p:grpSpPr>
          <a:xfrm>
            <a:off x="1159915" y="2101433"/>
            <a:ext cx="2773375" cy="3663479"/>
            <a:chOff x="1159915" y="2101433"/>
            <a:chExt cx="2773375" cy="3663479"/>
          </a:xfrm>
        </p:grpSpPr>
        <p:sp>
          <p:nvSpPr>
            <p:cNvPr id="18" name="任意多边形 17"/>
            <p:cNvSpPr/>
            <p:nvPr/>
          </p:nvSpPr>
          <p:spPr>
            <a:xfrm>
              <a:off x="2084373" y="2101433"/>
              <a:ext cx="924458" cy="1221160"/>
            </a:xfrm>
            <a:custGeom>
              <a:avLst/>
              <a:gdLst>
                <a:gd name="connsiteX0" fmla="*/ 0 w 924458"/>
                <a:gd name="connsiteY0" fmla="*/ 1221160 h 1221160"/>
                <a:gd name="connsiteX1" fmla="*/ 462229 w 924458"/>
                <a:gd name="connsiteY1" fmla="*/ 0 h 1221160"/>
                <a:gd name="connsiteX2" fmla="*/ 462229 w 924458"/>
                <a:gd name="connsiteY2" fmla="*/ 0 h 1221160"/>
                <a:gd name="connsiteX3" fmla="*/ 924458 w 924458"/>
                <a:gd name="connsiteY3" fmla="*/ 1221160 h 1221160"/>
                <a:gd name="connsiteX4" fmla="*/ 0 w 924458"/>
                <a:gd name="connsiteY4" fmla="*/ 1221160 h 122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458" h="1221160">
                  <a:moveTo>
                    <a:pt x="0" y="1221160"/>
                  </a:moveTo>
                  <a:lnTo>
                    <a:pt x="462229" y="0"/>
                  </a:lnTo>
                  <a:lnTo>
                    <a:pt x="462229" y="0"/>
                  </a:lnTo>
                  <a:lnTo>
                    <a:pt x="924458" y="1221160"/>
                  </a:lnTo>
                  <a:lnTo>
                    <a:pt x="0" y="12211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533400">
                <a:spcBef>
                  <a:spcPct val="0"/>
                </a:spcBef>
                <a:spcAft>
                  <a:spcPct val="35000"/>
                </a:spcAft>
              </a:pPr>
              <a:r>
                <a:rPr sz="1200" kern="1200" dirty="0">
                  <a:solidFill>
                    <a:schemeClr val="tx1"/>
                  </a:solidFill>
                  <a:latin typeface="Huawei Sans" panose="020C0503030203020204" pitchFamily="34" charset="0"/>
                  <a:cs typeface="Huawei Sans" panose="020C0503030203020204" pitchFamily="34" charset="0"/>
                </a:rPr>
                <a:t>Large enterprises</a:t>
              </a:r>
              <a:endParaRPr lang="zh-CN" altLang="en-US" sz="1200" kern="1200" dirty="0">
                <a:latin typeface="Huawei Sans" panose="020C0503030203020204" pitchFamily="34" charset="0"/>
                <a:cs typeface="Huawei Sans" panose="020C0503030203020204" pitchFamily="34" charset="0"/>
              </a:endParaRPr>
            </a:p>
          </p:txBody>
        </p:sp>
        <p:sp>
          <p:nvSpPr>
            <p:cNvPr id="19" name="任意多边形 18"/>
            <p:cNvSpPr/>
            <p:nvPr/>
          </p:nvSpPr>
          <p:spPr>
            <a:xfrm>
              <a:off x="1622144" y="3322592"/>
              <a:ext cx="1848917" cy="1221160"/>
            </a:xfrm>
            <a:custGeom>
              <a:avLst/>
              <a:gdLst>
                <a:gd name="connsiteX0" fmla="*/ 0 w 1848917"/>
                <a:gd name="connsiteY0" fmla="*/ 1221160 h 1221160"/>
                <a:gd name="connsiteX1" fmla="*/ 462233 w 1848917"/>
                <a:gd name="connsiteY1" fmla="*/ 0 h 1221160"/>
                <a:gd name="connsiteX2" fmla="*/ 1386684 w 1848917"/>
                <a:gd name="connsiteY2" fmla="*/ 0 h 1221160"/>
                <a:gd name="connsiteX3" fmla="*/ 1848917 w 1848917"/>
                <a:gd name="connsiteY3" fmla="*/ 1221160 h 1221160"/>
                <a:gd name="connsiteX4" fmla="*/ 0 w 1848917"/>
                <a:gd name="connsiteY4" fmla="*/ 1221160 h 122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917" h="1221160">
                  <a:moveTo>
                    <a:pt x="0" y="1221160"/>
                  </a:moveTo>
                  <a:lnTo>
                    <a:pt x="462233" y="0"/>
                  </a:lnTo>
                  <a:lnTo>
                    <a:pt x="1386684" y="0"/>
                  </a:lnTo>
                  <a:lnTo>
                    <a:pt x="1848917" y="1221160"/>
                  </a:lnTo>
                  <a:lnTo>
                    <a:pt x="0" y="12211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1340" tIns="17780" rIns="341341" bIns="17780" numCol="1" spcCol="1270" anchor="ctr" anchorCtr="0">
              <a:noAutofit/>
            </a:bodyPr>
            <a:lstStyle/>
            <a:p>
              <a:pPr lvl="0" algn="ctr" defTabSz="622300">
                <a:spcBef>
                  <a:spcPct val="0"/>
                </a:spcBef>
                <a:spcAft>
                  <a:spcPct val="35000"/>
                </a:spcAft>
              </a:pPr>
              <a:r>
                <a:rPr lang="en-US" sz="1400" kern="1200" dirty="0" smtClean="0">
                  <a:solidFill>
                    <a:schemeClr val="tx1"/>
                  </a:solidFill>
                  <a:latin typeface="Huawei Sans" panose="020C0503030203020204" pitchFamily="34" charset="0"/>
                  <a:cs typeface="Huawei Sans" panose="020C0503030203020204" pitchFamily="34" charset="0"/>
                </a:rPr>
                <a:t>Medium </a:t>
              </a:r>
              <a:r>
                <a:rPr sz="1400" kern="1200" dirty="0" smtClean="0">
                  <a:solidFill>
                    <a:schemeClr val="tx1"/>
                  </a:solidFill>
                  <a:latin typeface="Huawei Sans" panose="020C0503030203020204" pitchFamily="34" charset="0"/>
                  <a:cs typeface="Huawei Sans" panose="020C0503030203020204" pitchFamily="34" charset="0"/>
                </a:rPr>
                <a:t>enterprises</a:t>
              </a:r>
              <a:endParaRPr lang="zh-CN" altLang="en-US" sz="1400" kern="1200" dirty="0">
                <a:latin typeface="Huawei Sans" panose="020C0503030203020204" pitchFamily="34" charset="0"/>
                <a:cs typeface="Huawei Sans" panose="020C0503030203020204" pitchFamily="34" charset="0"/>
              </a:endParaRPr>
            </a:p>
          </p:txBody>
        </p:sp>
        <p:sp>
          <p:nvSpPr>
            <p:cNvPr id="20" name="任意多边形 19"/>
            <p:cNvSpPr/>
            <p:nvPr/>
          </p:nvSpPr>
          <p:spPr>
            <a:xfrm>
              <a:off x="1159915" y="4543752"/>
              <a:ext cx="2773375" cy="1221160"/>
            </a:xfrm>
            <a:custGeom>
              <a:avLst/>
              <a:gdLst>
                <a:gd name="connsiteX0" fmla="*/ 0 w 2773375"/>
                <a:gd name="connsiteY0" fmla="*/ 1221160 h 1221160"/>
                <a:gd name="connsiteX1" fmla="*/ 462233 w 2773375"/>
                <a:gd name="connsiteY1" fmla="*/ 0 h 1221160"/>
                <a:gd name="connsiteX2" fmla="*/ 2311142 w 2773375"/>
                <a:gd name="connsiteY2" fmla="*/ 0 h 1221160"/>
                <a:gd name="connsiteX3" fmla="*/ 2773375 w 2773375"/>
                <a:gd name="connsiteY3" fmla="*/ 1221160 h 1221160"/>
                <a:gd name="connsiteX4" fmla="*/ 0 w 2773375"/>
                <a:gd name="connsiteY4" fmla="*/ 1221160 h 122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75" h="1221160">
                  <a:moveTo>
                    <a:pt x="0" y="1221160"/>
                  </a:moveTo>
                  <a:lnTo>
                    <a:pt x="462233" y="0"/>
                  </a:lnTo>
                  <a:lnTo>
                    <a:pt x="2311142" y="0"/>
                  </a:lnTo>
                  <a:lnTo>
                    <a:pt x="2773375" y="1221160"/>
                  </a:lnTo>
                  <a:lnTo>
                    <a:pt x="0" y="12211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05660" tIns="20320" rIns="505661" bIns="20320" numCol="1" spcCol="1270" anchor="ctr" anchorCtr="0">
              <a:noAutofit/>
            </a:bodyPr>
            <a:lstStyle/>
            <a:p>
              <a:pPr lvl="0" algn="ctr" defTabSz="711200">
                <a:spcBef>
                  <a:spcPct val="0"/>
                </a:spcBef>
                <a:spcAft>
                  <a:spcPct val="35000"/>
                </a:spcAft>
              </a:pPr>
              <a:r>
                <a:rPr sz="1600" kern="1200">
                  <a:solidFill>
                    <a:schemeClr val="tx1"/>
                  </a:solidFill>
                  <a:latin typeface="Huawei Sans" panose="020C0503030203020204" pitchFamily="34" charset="0"/>
                  <a:cs typeface="Huawei Sans" panose="020C0503030203020204" pitchFamily="34" charset="0"/>
                </a:rPr>
                <a:t>Small enterprises</a:t>
              </a:r>
              <a:endParaRPr lang="zh-CN" altLang="en-US" sz="1600" kern="1200" dirty="0">
                <a:latin typeface="Huawei Sans" panose="020C0503030203020204" pitchFamily="34" charset="0"/>
                <a:cs typeface="Huawei Sans" panose="020C0503030203020204" pitchFamily="34" charset="0"/>
              </a:endParaRPr>
            </a:p>
          </p:txBody>
        </p:sp>
      </p:grpSp>
      <p:grpSp>
        <p:nvGrpSpPr>
          <p:cNvPr id="5" name="组合 17"/>
          <p:cNvGrpSpPr/>
          <p:nvPr/>
        </p:nvGrpSpPr>
        <p:grpSpPr>
          <a:xfrm>
            <a:off x="4359320" y="2409181"/>
            <a:ext cx="2625305" cy="781011"/>
            <a:chOff x="3131885" y="2073793"/>
            <a:chExt cx="1969586" cy="585939"/>
          </a:xfrm>
        </p:grpSpPr>
        <p:sp>
          <p:nvSpPr>
            <p:cNvPr id="6" name="左右箭头 5"/>
            <p:cNvSpPr/>
            <p:nvPr/>
          </p:nvSpPr>
          <p:spPr bwMode="auto">
            <a:xfrm>
              <a:off x="3198764" y="2446701"/>
              <a:ext cx="1902707" cy="213031"/>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2" tIns="60941" rIns="121882" bIns="60941" numCol="1" rtlCol="0" anchor="t" anchorCtr="0" compatLnSpc="1">
              <a:prstTxWarp prst="textNoShape">
                <a:avLst/>
              </a:prstTxWarp>
              <a:noAutofit/>
            </a:bodyPr>
            <a:lstStyle/>
            <a:p>
              <a:pPr defTabSz="1218804" fontAlgn="ctr"/>
              <a:endParaRPr lang="en-US" altLang="zh-CN" sz="1599" b="1" dirty="0">
                <a:solidFill>
                  <a:prstClr val="black"/>
                </a:solidFill>
                <a:latin typeface="Huawei Sans" panose="020C0503030203020204" pitchFamily="34" charset="0"/>
              </a:endParaRPr>
            </a:p>
          </p:txBody>
        </p:sp>
        <p:sp>
          <p:nvSpPr>
            <p:cNvPr id="7" name="矩形 6"/>
            <p:cNvSpPr/>
            <p:nvPr/>
          </p:nvSpPr>
          <p:spPr>
            <a:xfrm>
              <a:off x="3131885" y="2073793"/>
              <a:ext cx="1969586" cy="438438"/>
            </a:xfrm>
            <a:prstGeom prst="rect">
              <a:avLst/>
            </a:prstGeom>
            <a:noFill/>
          </p:spPr>
          <p:txBody>
            <a:bodyPr wrap="square" lIns="91322" tIns="45663" rIns="91322" bIns="45663">
              <a:noAutofit/>
            </a:bodyPr>
            <a:lstStyle/>
            <a:p>
              <a:pPr algn="ctr" defTabSz="913212" fontAlgn="ctr">
                <a:defRPr/>
              </a:pPr>
              <a:r>
                <a:rPr lang="en-US" sz="1599" b="1" dirty="0" smtClean="0">
                  <a:solidFill>
                    <a:prstClr val="black"/>
                  </a:solidFill>
                  <a:latin typeface="Huawei Sans" panose="020C0503030203020204" pitchFamily="34" charset="0"/>
                </a:rPr>
                <a:t>Mission-critical storage </a:t>
              </a:r>
            </a:p>
            <a:p>
              <a:pPr algn="ctr" defTabSz="913212" fontAlgn="ctr">
                <a:defRPr/>
              </a:pPr>
              <a:r>
                <a:rPr lang="en-US" sz="1599" b="1" dirty="0" smtClean="0">
                  <a:solidFill>
                    <a:srgbClr val="2D2015"/>
                  </a:solidFill>
                  <a:latin typeface="Huawei Sans" panose="020C0503030203020204" pitchFamily="34" charset="0"/>
                </a:rPr>
                <a:t>Functions first</a:t>
              </a:r>
              <a:endParaRPr lang="en-US" sz="1599" b="1" dirty="0">
                <a:solidFill>
                  <a:srgbClr val="2D2015"/>
                </a:solidFill>
                <a:latin typeface="Huawei Sans" panose="020C0503030203020204" pitchFamily="34" charset="0"/>
              </a:endParaRPr>
            </a:p>
          </p:txBody>
        </p:sp>
      </p:grpSp>
      <p:grpSp>
        <p:nvGrpSpPr>
          <p:cNvPr id="8" name="组合 18"/>
          <p:cNvGrpSpPr/>
          <p:nvPr/>
        </p:nvGrpSpPr>
        <p:grpSpPr>
          <a:xfrm>
            <a:off x="4287484" y="3386546"/>
            <a:ext cx="2894274" cy="1081991"/>
            <a:chOff x="3077992" y="2880857"/>
            <a:chExt cx="2171375" cy="811744"/>
          </a:xfrm>
        </p:grpSpPr>
        <p:sp>
          <p:nvSpPr>
            <p:cNvPr id="9" name="左右箭头 8"/>
            <p:cNvSpPr/>
            <p:nvPr/>
          </p:nvSpPr>
          <p:spPr bwMode="auto">
            <a:xfrm>
              <a:off x="3198765" y="3479570"/>
              <a:ext cx="1929830" cy="213031"/>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2" tIns="60941" rIns="121882" bIns="60941" numCol="1" rtlCol="0" anchor="t" anchorCtr="0" compatLnSpc="1">
              <a:prstTxWarp prst="textNoShape">
                <a:avLst/>
              </a:prstTxWarp>
              <a:noAutofit/>
            </a:bodyPr>
            <a:lstStyle/>
            <a:p>
              <a:pPr defTabSz="1218804" fontAlgn="ctr"/>
              <a:endParaRPr lang="en-US" altLang="zh-CN" sz="1599" b="1" dirty="0">
                <a:solidFill>
                  <a:prstClr val="black"/>
                </a:solidFill>
                <a:latin typeface="Huawei Sans" panose="020C0503030203020204" pitchFamily="34" charset="0"/>
              </a:endParaRPr>
            </a:p>
          </p:txBody>
        </p:sp>
        <p:sp>
          <p:nvSpPr>
            <p:cNvPr id="10" name="矩形 9"/>
            <p:cNvSpPr/>
            <p:nvPr/>
          </p:nvSpPr>
          <p:spPr>
            <a:xfrm>
              <a:off x="3077992" y="2880857"/>
              <a:ext cx="2171375" cy="623065"/>
            </a:xfrm>
            <a:prstGeom prst="rect">
              <a:avLst/>
            </a:prstGeom>
            <a:noFill/>
          </p:spPr>
          <p:txBody>
            <a:bodyPr wrap="square" lIns="91322" tIns="45663" rIns="91322" bIns="45663">
              <a:noAutofit/>
            </a:bodyPr>
            <a:lstStyle/>
            <a:p>
              <a:pPr algn="ctr" defTabSz="913212" fontAlgn="ctr">
                <a:defRPr/>
              </a:pPr>
              <a:r>
                <a:rPr lang="en-US" sz="1599" b="1" dirty="0" smtClean="0">
                  <a:solidFill>
                    <a:srgbClr val="2D2015"/>
                  </a:solidFill>
                  <a:latin typeface="Huawei Sans" panose="020C0503030203020204" pitchFamily="34" charset="0"/>
                </a:rPr>
                <a:t>Mid-range storage</a:t>
              </a:r>
            </a:p>
            <a:p>
              <a:pPr algn="ctr" fontAlgn="ctr"/>
              <a:r>
                <a:rPr lang="en-US" sz="1599" b="1" dirty="0" smtClean="0">
                  <a:solidFill>
                    <a:srgbClr val="000000"/>
                  </a:solidFill>
                  <a:latin typeface="Huawei Sans" panose="020C0503030203020204" pitchFamily="34" charset="0"/>
                </a:rPr>
                <a:t>Functions and prices balanced </a:t>
              </a:r>
              <a:endParaRPr lang="en-US" sz="1599" b="1" dirty="0">
                <a:solidFill>
                  <a:srgbClr val="000000"/>
                </a:solidFill>
                <a:latin typeface="Huawei Sans" panose="020C0503030203020204" pitchFamily="34" charset="0"/>
              </a:endParaRPr>
            </a:p>
          </p:txBody>
        </p:sp>
      </p:grpSp>
      <p:grpSp>
        <p:nvGrpSpPr>
          <p:cNvPr id="11" name="组合 19"/>
          <p:cNvGrpSpPr/>
          <p:nvPr/>
        </p:nvGrpSpPr>
        <p:grpSpPr>
          <a:xfrm>
            <a:off x="4448466" y="4794305"/>
            <a:ext cx="2536159" cy="816705"/>
            <a:chOff x="3198766" y="3937000"/>
            <a:chExt cx="1902706" cy="612718"/>
          </a:xfrm>
        </p:grpSpPr>
        <p:sp>
          <p:nvSpPr>
            <p:cNvPr id="12" name="左右箭头 11"/>
            <p:cNvSpPr/>
            <p:nvPr/>
          </p:nvSpPr>
          <p:spPr bwMode="auto">
            <a:xfrm>
              <a:off x="3198766" y="4336687"/>
              <a:ext cx="1902706" cy="213031"/>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2" tIns="60941" rIns="121882" bIns="60941" numCol="1" rtlCol="0" anchor="t" anchorCtr="0" compatLnSpc="1">
              <a:prstTxWarp prst="textNoShape">
                <a:avLst/>
              </a:prstTxWarp>
              <a:noAutofit/>
            </a:bodyPr>
            <a:lstStyle/>
            <a:p>
              <a:pPr defTabSz="1218804" fontAlgn="ctr"/>
              <a:endParaRPr lang="en-US" altLang="zh-CN" sz="1599" b="1" dirty="0">
                <a:solidFill>
                  <a:prstClr val="black"/>
                </a:solidFill>
                <a:latin typeface="Huawei Sans" panose="020C0503030203020204" pitchFamily="34" charset="0"/>
              </a:endParaRPr>
            </a:p>
          </p:txBody>
        </p:sp>
        <p:sp>
          <p:nvSpPr>
            <p:cNvPr id="13" name="矩形 12"/>
            <p:cNvSpPr/>
            <p:nvPr/>
          </p:nvSpPr>
          <p:spPr>
            <a:xfrm>
              <a:off x="3392537" y="3937000"/>
              <a:ext cx="1568261" cy="438438"/>
            </a:xfrm>
            <a:prstGeom prst="rect">
              <a:avLst/>
            </a:prstGeom>
            <a:noFill/>
          </p:spPr>
          <p:txBody>
            <a:bodyPr wrap="square" lIns="91322" tIns="45663" rIns="91322" bIns="45663">
              <a:noAutofit/>
            </a:bodyPr>
            <a:lstStyle/>
            <a:p>
              <a:pPr algn="ctr" defTabSz="913212" fontAlgn="ctr">
                <a:defRPr/>
              </a:pPr>
              <a:r>
                <a:rPr lang="en-US" sz="1599" b="1" dirty="0" smtClean="0">
                  <a:solidFill>
                    <a:srgbClr val="2D2015"/>
                  </a:solidFill>
                  <a:latin typeface="Huawei Sans" panose="020C0503030203020204" pitchFamily="34" charset="0"/>
                </a:rPr>
                <a:t>Entry-level storage</a:t>
              </a:r>
            </a:p>
            <a:p>
              <a:pPr algn="ctr" defTabSz="913212" fontAlgn="ctr">
                <a:defRPr/>
              </a:pPr>
              <a:r>
                <a:rPr lang="en-US" sz="1599" b="1" dirty="0" smtClean="0">
                  <a:solidFill>
                    <a:srgbClr val="2D2015"/>
                  </a:solidFill>
                  <a:latin typeface="Huawei Sans" panose="020C0503030203020204" pitchFamily="34" charset="0"/>
                </a:rPr>
                <a:t>Price first</a:t>
              </a:r>
              <a:endParaRPr lang="en-US" sz="1599" b="1" dirty="0">
                <a:solidFill>
                  <a:srgbClr val="2D2015"/>
                </a:solidFill>
                <a:latin typeface="Huawei Sans" panose="020C0503030203020204" pitchFamily="34" charset="0"/>
              </a:endParaRPr>
            </a:p>
          </p:txBody>
        </p:sp>
      </p:grpSp>
      <p:sp>
        <p:nvSpPr>
          <p:cNvPr id="14" name="TextBox 15"/>
          <p:cNvSpPr txBox="1"/>
          <p:nvPr/>
        </p:nvSpPr>
        <p:spPr>
          <a:xfrm>
            <a:off x="7570576" y="2830038"/>
            <a:ext cx="2507975" cy="369332"/>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fontAlgn="ctr"/>
            <a:r>
              <a:rPr lang="en-US" dirty="0" err="1" smtClean="0">
                <a:solidFill>
                  <a:prstClr val="black"/>
                </a:solidFill>
                <a:latin typeface="Huawei Sans" panose="020C0503030203020204" pitchFamily="34" charset="0"/>
              </a:rPr>
              <a:t>PCIe</a:t>
            </a:r>
            <a:r>
              <a:rPr lang="en-US" dirty="0" smtClean="0">
                <a:solidFill>
                  <a:prstClr val="black"/>
                </a:solidFill>
                <a:latin typeface="Huawei Sans" panose="020C0503030203020204" pitchFamily="34" charset="0"/>
              </a:rPr>
              <a:t> scale-out</a:t>
            </a:r>
            <a:endParaRPr lang="en-US" altLang="zh-CN" dirty="0">
              <a:solidFill>
                <a:prstClr val="black"/>
              </a:solidFill>
              <a:latin typeface="Huawei Sans" panose="020C0503030203020204" pitchFamily="34" charset="0"/>
            </a:endParaRPr>
          </a:p>
        </p:txBody>
      </p:sp>
      <p:sp>
        <p:nvSpPr>
          <p:cNvPr id="15" name="TextBox 20"/>
          <p:cNvSpPr txBox="1"/>
          <p:nvPr/>
        </p:nvSpPr>
        <p:spPr>
          <a:xfrm>
            <a:off x="7570576" y="4092639"/>
            <a:ext cx="2507975" cy="369332"/>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fontAlgn="ctr"/>
            <a:r>
              <a:rPr lang="en-US" dirty="0" smtClean="0">
                <a:solidFill>
                  <a:prstClr val="black"/>
                </a:solidFill>
                <a:latin typeface="Huawei Sans" panose="020C0503030203020204" pitchFamily="34" charset="0"/>
              </a:rPr>
              <a:t>IP scale-out</a:t>
            </a:r>
            <a:endParaRPr lang="en-US" altLang="zh-CN" dirty="0">
              <a:solidFill>
                <a:prstClr val="black"/>
              </a:solidFill>
              <a:latin typeface="Huawei Sans" panose="020C0503030203020204" pitchFamily="34" charset="0"/>
            </a:endParaRPr>
          </a:p>
        </p:txBody>
      </p:sp>
      <p:sp>
        <p:nvSpPr>
          <p:cNvPr id="16" name="TextBox 21"/>
          <p:cNvSpPr txBox="1"/>
          <p:nvPr/>
        </p:nvSpPr>
        <p:spPr>
          <a:xfrm>
            <a:off x="7570575" y="5256448"/>
            <a:ext cx="2507975" cy="369332"/>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fontAlgn="ctr"/>
            <a:r>
              <a:rPr lang="en-US" dirty="0" smtClean="0">
                <a:solidFill>
                  <a:prstClr val="black"/>
                </a:solidFill>
                <a:latin typeface="Huawei Sans" panose="020C0503030203020204" pitchFamily="34" charset="0"/>
              </a:rPr>
              <a:t>IP scale-out</a:t>
            </a:r>
            <a:endParaRPr lang="en-US" altLang="zh-CN"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4020387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Scale-out Technologies Used by Huawei Storage Systems</a:t>
            </a:r>
            <a:endParaRPr lang="en-US" altLang="zh-CN" dirty="0">
              <a:latin typeface="Huawei Sans" panose="020C0503030203020204" pitchFamily="34" charset="0"/>
            </a:endParaRPr>
          </a:p>
        </p:txBody>
      </p:sp>
      <p:grpSp>
        <p:nvGrpSpPr>
          <p:cNvPr id="4" name="组合 3"/>
          <p:cNvGrpSpPr/>
          <p:nvPr/>
        </p:nvGrpSpPr>
        <p:grpSpPr>
          <a:xfrm>
            <a:off x="2697605" y="1177834"/>
            <a:ext cx="6857306" cy="4699993"/>
            <a:chOff x="694341" y="1462179"/>
            <a:chExt cx="3765550" cy="2101850"/>
          </a:xfrm>
        </p:grpSpPr>
        <p:sp>
          <p:nvSpPr>
            <p:cNvPr id="5" name="矩形 4"/>
            <p:cNvSpPr/>
            <p:nvPr/>
          </p:nvSpPr>
          <p:spPr>
            <a:xfrm>
              <a:off x="2219928" y="2806791"/>
              <a:ext cx="1516063" cy="215900"/>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TCP</a:t>
              </a:r>
              <a:endParaRPr lang="en-US" altLang="zh-CN" sz="1200" b="1" dirty="0" smtClean="0">
                <a:solidFill>
                  <a:prstClr val="black">
                    <a:lumMod val="95000"/>
                    <a:lumOff val="5000"/>
                  </a:prstClr>
                </a:solidFill>
                <a:latin typeface="Huawei Sans" panose="020C0503030203020204" pitchFamily="34" charset="0"/>
              </a:endParaRPr>
            </a:p>
          </p:txBody>
        </p:sp>
        <p:sp>
          <p:nvSpPr>
            <p:cNvPr id="6" name="矩形 5"/>
            <p:cNvSpPr/>
            <p:nvPr/>
          </p:nvSpPr>
          <p:spPr>
            <a:xfrm>
              <a:off x="2219928" y="3075079"/>
              <a:ext cx="2235200" cy="187325"/>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IP</a:t>
              </a:r>
              <a:endParaRPr lang="en-US" altLang="zh-CN" sz="1200" b="1" dirty="0">
                <a:solidFill>
                  <a:prstClr val="black">
                    <a:lumMod val="95000"/>
                    <a:lumOff val="5000"/>
                  </a:prstClr>
                </a:solidFill>
                <a:latin typeface="Huawei Sans" panose="020C0503030203020204" pitchFamily="34" charset="0"/>
              </a:endParaRPr>
            </a:p>
          </p:txBody>
        </p:sp>
        <p:sp>
          <p:nvSpPr>
            <p:cNvPr id="7" name="矩形 6"/>
            <p:cNvSpPr/>
            <p:nvPr/>
          </p:nvSpPr>
          <p:spPr>
            <a:xfrm>
              <a:off x="694341" y="2254341"/>
              <a:ext cx="765175" cy="215900"/>
            </a:xfrm>
            <a:prstGeom prst="rect">
              <a:avLst/>
            </a:prstGeom>
            <a:ln>
              <a:solidFill>
                <a:srgbClr val="92D05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XNET-</a:t>
              </a:r>
              <a:r>
                <a:rPr lang="en-US" sz="1200" b="1" dirty="0" err="1" smtClean="0">
                  <a:solidFill>
                    <a:prstClr val="black">
                      <a:lumMod val="95000"/>
                      <a:lumOff val="5000"/>
                    </a:prstClr>
                  </a:solidFill>
                  <a:latin typeface="Huawei Sans" panose="020C0503030203020204" pitchFamily="34" charset="0"/>
                </a:rPr>
                <a:t>PCIe</a:t>
              </a:r>
              <a:endParaRPr lang="en-US" altLang="zh-CN" sz="1200" b="1" dirty="0" smtClean="0">
                <a:solidFill>
                  <a:prstClr val="black">
                    <a:lumMod val="95000"/>
                    <a:lumOff val="5000"/>
                  </a:prstClr>
                </a:solidFill>
                <a:latin typeface="Huawei Sans" panose="020C0503030203020204" pitchFamily="34" charset="0"/>
              </a:endParaRPr>
            </a:p>
          </p:txBody>
        </p:sp>
        <p:sp>
          <p:nvSpPr>
            <p:cNvPr id="8" name="矩形 7"/>
            <p:cNvSpPr/>
            <p:nvPr/>
          </p:nvSpPr>
          <p:spPr>
            <a:xfrm>
              <a:off x="700691" y="2509929"/>
              <a:ext cx="752475" cy="781050"/>
            </a:xfrm>
            <a:prstGeom prst="rect">
              <a:avLst/>
            </a:prstGeom>
            <a:ln>
              <a:solidFill>
                <a:srgbClr val="92D05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PCIE DRV</a:t>
              </a:r>
              <a:endParaRPr lang="en-US" altLang="zh-CN" sz="1200" b="1" dirty="0" smtClean="0">
                <a:solidFill>
                  <a:prstClr val="black">
                    <a:lumMod val="95000"/>
                    <a:lumOff val="5000"/>
                  </a:prstClr>
                </a:solidFill>
                <a:latin typeface="Huawei Sans" panose="020C0503030203020204" pitchFamily="34" charset="0"/>
              </a:endParaRPr>
            </a:p>
          </p:txBody>
        </p:sp>
        <p:sp>
          <p:nvSpPr>
            <p:cNvPr id="9" name="矩形 8"/>
            <p:cNvSpPr/>
            <p:nvPr/>
          </p:nvSpPr>
          <p:spPr>
            <a:xfrm>
              <a:off x="2075466" y="3335429"/>
              <a:ext cx="2379662" cy="203200"/>
            </a:xfrm>
            <a:prstGeom prst="rect">
              <a:avLst/>
            </a:prstGeom>
            <a:ln>
              <a:solidFill>
                <a:srgbClr val="FFC00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ETH</a:t>
              </a:r>
              <a:endParaRPr lang="en-US" altLang="zh-CN" sz="1200" b="1" dirty="0">
                <a:solidFill>
                  <a:prstClr val="black">
                    <a:lumMod val="95000"/>
                    <a:lumOff val="5000"/>
                  </a:prstClr>
                </a:solidFill>
                <a:latin typeface="Huawei Sans" panose="020C0503030203020204" pitchFamily="34" charset="0"/>
              </a:endParaRPr>
            </a:p>
          </p:txBody>
        </p:sp>
        <p:sp>
          <p:nvSpPr>
            <p:cNvPr id="10" name="矩形 9"/>
            <p:cNvSpPr/>
            <p:nvPr/>
          </p:nvSpPr>
          <p:spPr>
            <a:xfrm>
              <a:off x="699103" y="3348129"/>
              <a:ext cx="747713" cy="215900"/>
            </a:xfrm>
            <a:prstGeom prst="rect">
              <a:avLst/>
            </a:prstGeom>
            <a:ln>
              <a:solidFill>
                <a:srgbClr val="FFC00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err="1" smtClean="0">
                  <a:solidFill>
                    <a:prstClr val="black">
                      <a:lumMod val="95000"/>
                      <a:lumOff val="5000"/>
                    </a:prstClr>
                  </a:solidFill>
                  <a:latin typeface="Huawei Sans" panose="020C0503030203020204" pitchFamily="34" charset="0"/>
                </a:rPr>
                <a:t>PCIe</a:t>
              </a:r>
              <a:endParaRPr lang="en-US" altLang="zh-CN" sz="1200" b="1" dirty="0">
                <a:solidFill>
                  <a:prstClr val="black">
                    <a:lumMod val="95000"/>
                    <a:lumOff val="5000"/>
                  </a:prstClr>
                </a:solidFill>
                <a:latin typeface="Huawei Sans" panose="020C0503030203020204" pitchFamily="34" charset="0"/>
              </a:endParaRPr>
            </a:p>
          </p:txBody>
        </p:sp>
        <p:sp>
          <p:nvSpPr>
            <p:cNvPr id="11" name="矩形 10"/>
            <p:cNvSpPr/>
            <p:nvPr/>
          </p:nvSpPr>
          <p:spPr>
            <a:xfrm>
              <a:off x="710216" y="1822541"/>
              <a:ext cx="3749675" cy="290513"/>
            </a:xfrm>
            <a:prstGeom prst="rect">
              <a:avLst/>
            </a:prstGeom>
            <a:ln>
              <a:solidFill>
                <a:srgbClr val="C0000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dirty="0" smtClean="0">
                  <a:solidFill>
                    <a:prstClr val="black"/>
                  </a:solidFill>
                  <a:latin typeface="Huawei Sans" panose="020C0503030203020204" pitchFamily="34" charset="0"/>
                </a:rPr>
                <a:t>XNET</a:t>
              </a:r>
              <a:endParaRPr lang="en-US" altLang="zh-CN" sz="1200" dirty="0">
                <a:solidFill>
                  <a:prstClr val="black"/>
                </a:solidFill>
                <a:latin typeface="Huawei Sans" panose="020C0503030203020204" pitchFamily="34" charset="0"/>
                <a:ea typeface="宋体" charset="-122"/>
              </a:endParaRPr>
            </a:p>
          </p:txBody>
        </p:sp>
        <p:sp>
          <p:nvSpPr>
            <p:cNvPr id="12" name="矩形 11"/>
            <p:cNvSpPr/>
            <p:nvPr/>
          </p:nvSpPr>
          <p:spPr>
            <a:xfrm>
              <a:off x="2205641" y="2524216"/>
              <a:ext cx="1530350" cy="215900"/>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err="1" smtClean="0">
                  <a:solidFill>
                    <a:prstClr val="black">
                      <a:lumMod val="95000"/>
                      <a:lumOff val="5000"/>
                    </a:prstClr>
                  </a:solidFill>
                  <a:latin typeface="Huawei Sans" panose="020C0503030203020204" pitchFamily="34" charset="0"/>
                </a:rPr>
                <a:t>iWARP</a:t>
              </a:r>
              <a:endParaRPr lang="en-US" altLang="zh-CN" sz="1200" b="1" dirty="0" smtClean="0">
                <a:solidFill>
                  <a:prstClr val="black">
                    <a:lumMod val="95000"/>
                    <a:lumOff val="5000"/>
                  </a:prstClr>
                </a:solidFill>
                <a:latin typeface="Huawei Sans" panose="020C0503030203020204" pitchFamily="34" charset="0"/>
              </a:endParaRPr>
            </a:p>
          </p:txBody>
        </p:sp>
        <p:sp>
          <p:nvSpPr>
            <p:cNvPr id="13" name="矩形 12"/>
            <p:cNvSpPr/>
            <p:nvPr/>
          </p:nvSpPr>
          <p:spPr>
            <a:xfrm>
              <a:off x="1561116" y="2254341"/>
              <a:ext cx="2174875" cy="215900"/>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XNET RDMA</a:t>
              </a:r>
              <a:endParaRPr lang="en-US" altLang="zh-CN" sz="1200" b="1" dirty="0" smtClean="0">
                <a:solidFill>
                  <a:prstClr val="black">
                    <a:lumMod val="95000"/>
                    <a:lumOff val="5000"/>
                  </a:prstClr>
                </a:solidFill>
                <a:latin typeface="Huawei Sans" panose="020C0503030203020204" pitchFamily="34" charset="0"/>
              </a:endParaRPr>
            </a:p>
          </p:txBody>
        </p:sp>
        <p:sp>
          <p:nvSpPr>
            <p:cNvPr id="14" name="矩形 13"/>
            <p:cNvSpPr/>
            <p:nvPr/>
          </p:nvSpPr>
          <p:spPr>
            <a:xfrm>
              <a:off x="1575403" y="2509929"/>
              <a:ext cx="542925" cy="754062"/>
            </a:xfrm>
            <a:prstGeom prst="rect">
              <a:avLst/>
            </a:prstGeom>
            <a:ln>
              <a:solidFill>
                <a:srgbClr val="777777"/>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IB </a:t>
              </a:r>
            </a:p>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transport</a:t>
              </a:r>
              <a:endParaRPr lang="en-US" altLang="zh-CN" sz="1200" b="1" dirty="0" smtClean="0">
                <a:solidFill>
                  <a:prstClr val="black">
                    <a:lumMod val="95000"/>
                    <a:lumOff val="5000"/>
                  </a:prstClr>
                </a:solidFill>
                <a:latin typeface="Huawei Sans" panose="020C0503030203020204" pitchFamily="34" charset="0"/>
              </a:endParaRPr>
            </a:p>
          </p:txBody>
        </p:sp>
        <p:sp>
          <p:nvSpPr>
            <p:cNvPr id="15" name="矩形 14"/>
            <p:cNvSpPr/>
            <p:nvPr/>
          </p:nvSpPr>
          <p:spPr>
            <a:xfrm>
              <a:off x="1575403" y="3335429"/>
              <a:ext cx="317500" cy="225425"/>
            </a:xfrm>
            <a:prstGeom prst="rect">
              <a:avLst/>
            </a:prstGeom>
            <a:ln>
              <a:solidFill>
                <a:srgbClr val="777777"/>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IB</a:t>
              </a:r>
              <a:endParaRPr lang="en-US" altLang="zh-CN" sz="1200" b="1" dirty="0">
                <a:solidFill>
                  <a:prstClr val="black">
                    <a:lumMod val="95000"/>
                    <a:lumOff val="5000"/>
                  </a:prstClr>
                </a:solidFill>
                <a:latin typeface="Huawei Sans" panose="020C0503030203020204" pitchFamily="34" charset="0"/>
              </a:endParaRPr>
            </a:p>
          </p:txBody>
        </p:sp>
        <p:sp>
          <p:nvSpPr>
            <p:cNvPr id="17" name="矩形 16"/>
            <p:cNvSpPr/>
            <p:nvPr/>
          </p:nvSpPr>
          <p:spPr>
            <a:xfrm>
              <a:off x="710216" y="1462179"/>
              <a:ext cx="3744912" cy="268287"/>
            </a:xfrm>
            <a:prstGeom prst="rect">
              <a:avLst/>
            </a:prstGeom>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dirty="0" err="1" smtClean="0">
                  <a:solidFill>
                    <a:prstClr val="black"/>
                  </a:solidFill>
                  <a:latin typeface="Huawei Sans" panose="020C0503030203020204" pitchFamily="34" charset="0"/>
                </a:rPr>
                <a:t>OceanStor</a:t>
              </a:r>
              <a:r>
                <a:rPr lang="en-US" sz="1200" dirty="0" smtClean="0">
                  <a:solidFill>
                    <a:prstClr val="black"/>
                  </a:solidFill>
                  <a:latin typeface="Huawei Sans" panose="020C0503030203020204" pitchFamily="34" charset="0"/>
                </a:rPr>
                <a:t> OS</a:t>
              </a:r>
              <a:endParaRPr lang="en-US" altLang="zh-CN" sz="1200" dirty="0" smtClean="0">
                <a:solidFill>
                  <a:prstClr val="black"/>
                </a:solidFill>
                <a:latin typeface="Huawei Sans" panose="020C0503030203020204" pitchFamily="34" charset="0"/>
                <a:ea typeface="宋体" charset="-122"/>
              </a:endParaRPr>
            </a:p>
          </p:txBody>
        </p:sp>
        <p:sp>
          <p:nvSpPr>
            <p:cNvPr id="18" name="矩形 17"/>
            <p:cNvSpPr/>
            <p:nvPr/>
          </p:nvSpPr>
          <p:spPr>
            <a:xfrm>
              <a:off x="3807428" y="2543266"/>
              <a:ext cx="647700" cy="431800"/>
            </a:xfrm>
            <a:prstGeom prst="rect">
              <a:avLst/>
            </a:prstGeom>
            <a:ln>
              <a:solidFill>
                <a:srgbClr val="0070C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UDP</a:t>
              </a:r>
              <a:endParaRPr lang="en-US" altLang="zh-CN" sz="1200" b="1" dirty="0" smtClean="0">
                <a:solidFill>
                  <a:prstClr val="black">
                    <a:lumMod val="95000"/>
                    <a:lumOff val="5000"/>
                  </a:prstClr>
                </a:solidFill>
                <a:latin typeface="Huawei Sans" panose="020C0503030203020204" pitchFamily="34" charset="0"/>
              </a:endParaRPr>
            </a:p>
          </p:txBody>
        </p:sp>
        <p:sp>
          <p:nvSpPr>
            <p:cNvPr id="19" name="矩形 18"/>
            <p:cNvSpPr/>
            <p:nvPr/>
          </p:nvSpPr>
          <p:spPr>
            <a:xfrm>
              <a:off x="3793141" y="2254341"/>
              <a:ext cx="661987" cy="215900"/>
            </a:xfrm>
            <a:prstGeom prst="rect">
              <a:avLst/>
            </a:prstGeom>
            <a:ln>
              <a:solidFill>
                <a:srgbClr val="0070C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en-US" sz="1200" b="1" dirty="0" smtClean="0">
                  <a:solidFill>
                    <a:prstClr val="black">
                      <a:lumMod val="95000"/>
                      <a:lumOff val="5000"/>
                    </a:prstClr>
                  </a:solidFill>
                  <a:latin typeface="Huawei Sans" panose="020C0503030203020204" pitchFamily="34" charset="0"/>
                </a:rPr>
                <a:t>XNET UDP</a:t>
              </a:r>
              <a:endParaRPr lang="en-US" altLang="zh-CN" sz="1200" b="1" dirty="0" smtClean="0">
                <a:solidFill>
                  <a:prstClr val="black">
                    <a:lumMod val="95000"/>
                    <a:lumOff val="5000"/>
                  </a:prstClr>
                </a:solidFill>
                <a:latin typeface="Huawei Sans" panose="020C0503030203020204" pitchFamily="34" charset="0"/>
              </a:endParaRPr>
            </a:p>
          </p:txBody>
        </p:sp>
      </p:grpSp>
    </p:spTree>
    <p:extLst>
      <p:ext uri="{BB962C8B-B14F-4D97-AF65-F5344CB8AC3E}">
        <p14:creationId xmlns:p14="http://schemas.microsoft.com/office/powerpoint/2010/main" val="547232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Scale-out Networking</a:t>
            </a:r>
            <a:endParaRPr lang="en-US" altLang="zh-CN" dirty="0"/>
          </a:p>
        </p:txBody>
      </p:sp>
      <p:sp>
        <p:nvSpPr>
          <p:cNvPr id="3" name="矩形 2"/>
          <p:cNvSpPr/>
          <p:nvPr/>
        </p:nvSpPr>
        <p:spPr>
          <a:xfrm>
            <a:off x="848840" y="4727566"/>
            <a:ext cx="3191937" cy="646331"/>
          </a:xfrm>
          <a:prstGeom prst="rect">
            <a:avLst/>
          </a:prstGeom>
        </p:spPr>
        <p:txBody>
          <a:bodyPr wrap="square">
            <a:noAutofit/>
          </a:bodyPr>
          <a:lstStyle/>
          <a:p>
            <a:pPr fontAlgn="ctr"/>
            <a:r>
              <a:rPr lang="en-US" sz="1400" dirty="0" smtClean="0">
                <a:latin typeface="Huawei Sans" panose="020C0503030203020204" pitchFamily="34" charset="0"/>
              </a:rPr>
              <a:t>This figure shows the scale-out networking of Huawei solid-state storage Huawei OceanStor Dorado 5000 V6 and 6000 V6.</a:t>
            </a:r>
            <a:endParaRPr lang="en-US" sz="1400" dirty="0">
              <a:latin typeface="Huawei Sans" panose="020C0503030203020204" pitchFamily="34" charset="0"/>
            </a:endParaRPr>
          </a:p>
        </p:txBody>
      </p:sp>
      <p:grpSp>
        <p:nvGrpSpPr>
          <p:cNvPr id="4" name="组合 3"/>
          <p:cNvGrpSpPr/>
          <p:nvPr/>
        </p:nvGrpSpPr>
        <p:grpSpPr>
          <a:xfrm>
            <a:off x="4228503" y="1079282"/>
            <a:ext cx="6830992" cy="4790872"/>
            <a:chOff x="3097030" y="1008777"/>
            <a:chExt cx="6830992" cy="4790872"/>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030" y="1008777"/>
              <a:ext cx="6830992" cy="4761330"/>
            </a:xfrm>
            <a:prstGeom prst="rect">
              <a:avLst/>
            </a:prstGeom>
          </p:spPr>
        </p:pic>
        <p:sp>
          <p:nvSpPr>
            <p:cNvPr id="5" name="文本框 4"/>
            <p:cNvSpPr txBox="1"/>
            <p:nvPr/>
          </p:nvSpPr>
          <p:spPr bwMode="auto">
            <a:xfrm>
              <a:off x="4041728" y="5387824"/>
              <a:ext cx="3631384" cy="4118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50000"/>
                </a:lnSpc>
              </a:pPr>
              <a:r>
                <a:rPr lang="en-US" sz="1400" b="1" dirty="0" smtClean="0">
                  <a:solidFill>
                    <a:srgbClr val="000000"/>
                  </a:solidFill>
                  <a:latin typeface="Huawei Sans" panose="020C0503030203020204" pitchFamily="34" charset="0"/>
                </a:rPr>
                <a:t>Four-controller direct connection</a:t>
              </a:r>
              <a:endParaRPr lang="en-US" sz="1400" b="1" dirty="0">
                <a:solidFill>
                  <a:srgbClr val="000000"/>
                </a:solidFill>
                <a:latin typeface="Huawei Sans" panose="020C0503030203020204" pitchFamily="34" charset="0"/>
                <a:cs typeface="Huawei Sans" panose="020C0503030203020204" pitchFamily="34" charset="0"/>
              </a:endParaRPr>
            </a:p>
          </p:txBody>
        </p:sp>
        <p:sp>
          <p:nvSpPr>
            <p:cNvPr id="13" name="圆角矩形 12"/>
            <p:cNvSpPr/>
            <p:nvPr/>
          </p:nvSpPr>
          <p:spPr>
            <a:xfrm>
              <a:off x="8078672" y="1996869"/>
              <a:ext cx="1673922"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Controller enclosure</a:t>
              </a:r>
            </a:p>
            <a:p>
              <a:pPr algn="ctr"/>
              <a:r>
                <a:rPr lang="en-US" altLang="zh-CN" sz="1200" dirty="0">
                  <a:solidFill>
                    <a:schemeClr val="bg1"/>
                  </a:solidFill>
                  <a:latin typeface="Huawei Sans" panose="020C0503030203020204" pitchFamily="34" charset="0"/>
                  <a:cs typeface="Huawei Sans" panose="020C0503030203020204" pitchFamily="34" charset="0"/>
                </a:rPr>
                <a:t>0 (original)</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4" name="圆角矩形 13"/>
            <p:cNvSpPr/>
            <p:nvPr/>
          </p:nvSpPr>
          <p:spPr>
            <a:xfrm>
              <a:off x="8113447" y="4075200"/>
              <a:ext cx="1673922"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Controller enclosure</a:t>
              </a:r>
            </a:p>
            <a:p>
              <a:pPr algn="ctr"/>
              <a:r>
                <a:rPr lang="en-US" altLang="zh-CN" sz="1200" dirty="0">
                  <a:solidFill>
                    <a:schemeClr val="bg1"/>
                  </a:solidFill>
                  <a:latin typeface="Huawei Sans" panose="020C0503030203020204" pitchFamily="34" charset="0"/>
                  <a:cs typeface="Huawei Sans" panose="020C0503030203020204" pitchFamily="34" charset="0"/>
                </a:rPr>
                <a:t>1 (new)</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5" name="圆角矩形 14"/>
            <p:cNvSpPr/>
            <p:nvPr/>
          </p:nvSpPr>
          <p:spPr>
            <a:xfrm>
              <a:off x="3393460" y="1014071"/>
              <a:ext cx="3381491" cy="317047"/>
            </a:xfrm>
            <a:prstGeom prst="roundRect">
              <a:avLst/>
            </a:prstGeom>
            <a:solidFill>
              <a:srgbClr val="7030A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Connects to the user's management network</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6" name="圆角矩形 15"/>
            <p:cNvSpPr/>
            <p:nvPr/>
          </p:nvSpPr>
          <p:spPr>
            <a:xfrm>
              <a:off x="3602466" y="3042423"/>
              <a:ext cx="1953603" cy="475840"/>
            </a:xfrm>
            <a:prstGeom prst="roundRect">
              <a:avLst/>
            </a:prstGeom>
            <a:solidFill>
              <a:srgbClr val="7030A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Connects to the user's management network</a:t>
              </a:r>
              <a:endParaRPr lang="zh-CN" altLang="en-US" sz="1200" dirty="0">
                <a:solidFill>
                  <a:schemeClr val="bg1"/>
                </a:solidFill>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411032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dirty="0" smtClean="0"/>
              <a:t>With the development of cloud computing and big data, the storage architecture is changing from scattered to centralized, and is gradually evolving to network-based, virtualized, and massive data cloud storage. Storage not only needs to provide routine services such as data management, data replication, snapshot, mirroring, and migration, but also needs to enable functions such as data disaster recovery, data consistency, virtualized convergence, elastic computing, and resource expansion. These services and functions depend on a good storage system architecture.</a:t>
            </a:r>
            <a:endParaRPr lang="en-US" altLang="zh-CN" dirty="0"/>
          </a:p>
        </p:txBody>
      </p:sp>
    </p:spTree>
    <p:extLst>
      <p:ext uri="{BB962C8B-B14F-4D97-AF65-F5344CB8AC3E}">
        <p14:creationId xmlns:p14="http://schemas.microsoft.com/office/powerpoint/2010/main" val="3403338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7"/>
          <p:cNvSpPr>
            <a:spLocks noChangeAspect="1"/>
          </p:cNvSpPr>
          <p:nvPr/>
        </p:nvSpPr>
        <p:spPr bwMode="auto">
          <a:xfrm>
            <a:off x="6085541" y="995583"/>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9" name="2066248394"/>
          <p:cNvSpPr>
            <a:spLocks noChangeAspect="1"/>
          </p:cNvSpPr>
          <p:nvPr/>
        </p:nvSpPr>
        <p:spPr bwMode="auto">
          <a:xfrm>
            <a:off x="5706124" y="929725"/>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0" name="463576459"/>
          <p:cNvSpPr>
            <a:spLocks noChangeAspect="1"/>
          </p:cNvSpPr>
          <p:nvPr/>
        </p:nvSpPr>
        <p:spPr bwMode="auto">
          <a:xfrm>
            <a:off x="6095796" y="1001071"/>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 name="362409171"/>
          <p:cNvSpPr>
            <a:spLocks noChangeAspect="1"/>
          </p:cNvSpPr>
          <p:nvPr/>
        </p:nvSpPr>
        <p:spPr bwMode="auto">
          <a:xfrm>
            <a:off x="5706123" y="1248038"/>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 name="1594063215"/>
          <p:cNvSpPr>
            <a:spLocks noChangeAspect="1"/>
          </p:cNvSpPr>
          <p:nvPr/>
        </p:nvSpPr>
        <p:spPr bwMode="auto">
          <a:xfrm>
            <a:off x="5839433" y="1906616"/>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 name="328104487"/>
          <p:cNvSpPr>
            <a:spLocks noChangeAspect="1"/>
          </p:cNvSpPr>
          <p:nvPr/>
        </p:nvSpPr>
        <p:spPr bwMode="auto">
          <a:xfrm>
            <a:off x="5839432" y="1906616"/>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4" name="436663923"/>
          <p:cNvSpPr>
            <a:spLocks noChangeAspect="1"/>
          </p:cNvSpPr>
          <p:nvPr/>
        </p:nvSpPr>
        <p:spPr bwMode="auto">
          <a:xfrm>
            <a:off x="5839433" y="1945033"/>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5" name="1558115107"/>
          <p:cNvSpPr>
            <a:spLocks noChangeAspect="1"/>
          </p:cNvSpPr>
          <p:nvPr/>
        </p:nvSpPr>
        <p:spPr bwMode="auto">
          <a:xfrm>
            <a:off x="5839432" y="1945033"/>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6" name="1573738259"/>
          <p:cNvSpPr>
            <a:spLocks noChangeAspect="1"/>
          </p:cNvSpPr>
          <p:nvPr/>
        </p:nvSpPr>
        <p:spPr bwMode="auto">
          <a:xfrm>
            <a:off x="5839433" y="1977961"/>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7" name="1876592820"/>
          <p:cNvSpPr>
            <a:spLocks noChangeAspect="1"/>
          </p:cNvSpPr>
          <p:nvPr/>
        </p:nvSpPr>
        <p:spPr bwMode="auto">
          <a:xfrm>
            <a:off x="5839432" y="1977961"/>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8" name="1793452379"/>
          <p:cNvSpPr>
            <a:spLocks noChangeAspect="1"/>
          </p:cNvSpPr>
          <p:nvPr/>
        </p:nvSpPr>
        <p:spPr bwMode="auto">
          <a:xfrm>
            <a:off x="5839433" y="2016379"/>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9" name="1015349261"/>
          <p:cNvSpPr>
            <a:spLocks noChangeAspect="1"/>
          </p:cNvSpPr>
          <p:nvPr/>
        </p:nvSpPr>
        <p:spPr bwMode="auto">
          <a:xfrm>
            <a:off x="5839432" y="2016379"/>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0" name="1480073786"/>
          <p:cNvSpPr>
            <a:spLocks noChangeAspect="1"/>
          </p:cNvSpPr>
          <p:nvPr/>
        </p:nvSpPr>
        <p:spPr bwMode="auto">
          <a:xfrm>
            <a:off x="5839433" y="2054795"/>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1" name="1965236499"/>
          <p:cNvSpPr>
            <a:spLocks noChangeAspect="1"/>
          </p:cNvSpPr>
          <p:nvPr/>
        </p:nvSpPr>
        <p:spPr bwMode="auto">
          <a:xfrm>
            <a:off x="5839432" y="2049307"/>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2" name="1034945229"/>
          <p:cNvSpPr>
            <a:spLocks noChangeAspect="1"/>
          </p:cNvSpPr>
          <p:nvPr/>
        </p:nvSpPr>
        <p:spPr bwMode="auto">
          <a:xfrm>
            <a:off x="5839433" y="2087725"/>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3" name="266398080"/>
          <p:cNvSpPr>
            <a:spLocks noChangeAspect="1"/>
          </p:cNvSpPr>
          <p:nvPr/>
        </p:nvSpPr>
        <p:spPr bwMode="auto">
          <a:xfrm>
            <a:off x="5839432" y="2087725"/>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4" name="551510659"/>
          <p:cNvSpPr>
            <a:spLocks noChangeAspect="1"/>
          </p:cNvSpPr>
          <p:nvPr/>
        </p:nvSpPr>
        <p:spPr bwMode="auto">
          <a:xfrm>
            <a:off x="5839433" y="2126141"/>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5" name="1571499021"/>
          <p:cNvSpPr>
            <a:spLocks noChangeAspect="1"/>
          </p:cNvSpPr>
          <p:nvPr/>
        </p:nvSpPr>
        <p:spPr bwMode="auto">
          <a:xfrm>
            <a:off x="5839432" y="2126141"/>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6" name="824226783"/>
          <p:cNvSpPr>
            <a:spLocks noChangeAspect="1"/>
          </p:cNvSpPr>
          <p:nvPr/>
        </p:nvSpPr>
        <p:spPr bwMode="auto">
          <a:xfrm>
            <a:off x="5706124" y="1341337"/>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7" name="834640098"/>
          <p:cNvSpPr>
            <a:spLocks noChangeAspect="1"/>
          </p:cNvSpPr>
          <p:nvPr/>
        </p:nvSpPr>
        <p:spPr bwMode="auto">
          <a:xfrm>
            <a:off x="5772777" y="1396219"/>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8" name="1207210569"/>
          <p:cNvSpPr>
            <a:spLocks noChangeAspect="1"/>
          </p:cNvSpPr>
          <p:nvPr/>
        </p:nvSpPr>
        <p:spPr bwMode="auto">
          <a:xfrm>
            <a:off x="5772778" y="1396219"/>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9" name="2004710738"/>
          <p:cNvSpPr>
            <a:spLocks noChangeAspect="1"/>
          </p:cNvSpPr>
          <p:nvPr/>
        </p:nvSpPr>
        <p:spPr bwMode="auto">
          <a:xfrm>
            <a:off x="5762524" y="1204133"/>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30" name="1927913178"/>
          <p:cNvSpPr/>
          <p:nvPr/>
        </p:nvSpPr>
        <p:spPr>
          <a:xfrm>
            <a:off x="5230021" y="2738917"/>
            <a:ext cx="1428308" cy="666544"/>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en-US" sz="1333" dirty="0" smtClean="0">
                <a:solidFill>
                  <a:sysClr val="windowText" lastClr="000000"/>
                </a:solidFill>
                <a:latin typeface="Huawei Sans" panose="020C0503030203020204" pitchFamily="34" charset="0"/>
              </a:rPr>
              <a:t>SAN</a:t>
            </a:r>
            <a:endParaRPr lang="en-US" sz="1333" dirty="0">
              <a:solidFill>
                <a:sysClr val="windowText" lastClr="000000"/>
              </a:solidFill>
              <a:latin typeface="Huawei Sans" panose="020C0503030203020204" pitchFamily="34" charset="0"/>
            </a:endParaRPr>
          </a:p>
        </p:txBody>
      </p:sp>
      <p:cxnSp>
        <p:nvCxnSpPr>
          <p:cNvPr id="51" name="514564578"/>
          <p:cNvCxnSpPr/>
          <p:nvPr/>
        </p:nvCxnSpPr>
        <p:spPr>
          <a:xfrm rot="5400000">
            <a:off x="5637354" y="2519910"/>
            <a:ext cx="516307"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3130581"/>
          <p:cNvCxnSpPr/>
          <p:nvPr/>
        </p:nvCxnSpPr>
        <p:spPr>
          <a:xfrm rot="5400000" flipH="1" flipV="1">
            <a:off x="5847897" y="2499808"/>
            <a:ext cx="47610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9" name="820567709"/>
          <p:cNvSpPr txBox="1"/>
          <p:nvPr/>
        </p:nvSpPr>
        <p:spPr>
          <a:xfrm>
            <a:off x="3568951" y="4497730"/>
            <a:ext cx="891591" cy="307777"/>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400" dirty="0" smtClean="0">
                <a:solidFill>
                  <a:srgbClr val="000000"/>
                </a:solidFill>
                <a:latin typeface="Huawei Sans" panose="020C0503030203020204" pitchFamily="34" charset="0"/>
              </a:rPr>
              <a:t>Engine 0</a:t>
            </a:r>
            <a:endParaRPr lang="en-US" sz="1400" dirty="0">
              <a:solidFill>
                <a:srgbClr val="000000"/>
              </a:solidFill>
              <a:latin typeface="Huawei Sans" panose="020C0503030203020204" pitchFamily="34" charset="0"/>
            </a:endParaRPr>
          </a:p>
        </p:txBody>
      </p:sp>
      <p:sp>
        <p:nvSpPr>
          <p:cNvPr id="60" name="2051256206"/>
          <p:cNvSpPr txBox="1"/>
          <p:nvPr/>
        </p:nvSpPr>
        <p:spPr>
          <a:xfrm>
            <a:off x="5261811" y="4497730"/>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1</a:t>
            </a:r>
            <a:endParaRPr lang="en-US" sz="1400" dirty="0">
              <a:solidFill>
                <a:srgbClr val="000000"/>
              </a:solidFill>
              <a:latin typeface="Huawei Sans" panose="020C0503030203020204" pitchFamily="34" charset="0"/>
            </a:endParaRPr>
          </a:p>
        </p:txBody>
      </p:sp>
      <p:sp>
        <p:nvSpPr>
          <p:cNvPr id="61" name="1847490471"/>
          <p:cNvSpPr txBox="1"/>
          <p:nvPr/>
        </p:nvSpPr>
        <p:spPr>
          <a:xfrm>
            <a:off x="6643356" y="4497730"/>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2</a:t>
            </a:r>
            <a:endParaRPr lang="en-US" sz="1400" dirty="0">
              <a:solidFill>
                <a:srgbClr val="000000"/>
              </a:solidFill>
              <a:latin typeface="Huawei Sans" panose="020C0503030203020204" pitchFamily="34" charset="0"/>
            </a:endParaRPr>
          </a:p>
        </p:txBody>
      </p:sp>
      <p:sp>
        <p:nvSpPr>
          <p:cNvPr id="62" name="954568841"/>
          <p:cNvSpPr txBox="1"/>
          <p:nvPr/>
        </p:nvSpPr>
        <p:spPr>
          <a:xfrm>
            <a:off x="8357723" y="4497730"/>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3</a:t>
            </a:r>
            <a:endParaRPr lang="en-US" sz="1400" dirty="0">
              <a:solidFill>
                <a:srgbClr val="000000"/>
              </a:solidFill>
              <a:latin typeface="Huawei Sans" panose="020C0503030203020204" pitchFamily="34" charset="0"/>
            </a:endParaRPr>
          </a:p>
        </p:txBody>
      </p:sp>
      <p:sp>
        <p:nvSpPr>
          <p:cNvPr id="63" name="2146266336"/>
          <p:cNvSpPr txBox="1">
            <a:spLocks noChangeArrowheads="1"/>
          </p:cNvSpPr>
          <p:nvPr/>
        </p:nvSpPr>
        <p:spPr bwMode="auto">
          <a:xfrm>
            <a:off x="5631872" y="2357074"/>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66" name="15583145"/>
          <p:cNvSpPr txBox="1">
            <a:spLocks noChangeArrowheads="1"/>
          </p:cNvSpPr>
          <p:nvPr/>
        </p:nvSpPr>
        <p:spPr bwMode="auto">
          <a:xfrm>
            <a:off x="6072195" y="2394007"/>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2</a:t>
            </a:r>
            <a:endParaRPr lang="en-US" sz="1200" b="1" dirty="0">
              <a:solidFill>
                <a:srgbClr val="000000"/>
              </a:solidFill>
              <a:latin typeface="Huawei Sans" panose="020C0503030203020204" pitchFamily="34" charset="0"/>
            </a:endParaRPr>
          </a:p>
        </p:txBody>
      </p:sp>
      <p:sp>
        <p:nvSpPr>
          <p:cNvPr id="76" name="流程图: 磁盘 75"/>
          <p:cNvSpPr/>
          <p:nvPr/>
        </p:nvSpPr>
        <p:spPr>
          <a:xfrm>
            <a:off x="3230388" y="3662956"/>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en-US" sz="1200" dirty="0" smtClean="0">
                <a:solidFill>
                  <a:prstClr val="black"/>
                </a:solidFill>
                <a:latin typeface="Huawei Sans" panose="020C0503030203020204" pitchFamily="34" charset="0"/>
              </a:rPr>
              <a:t>LUN</a:t>
            </a:r>
            <a:endParaRPr lang="en-US" altLang="zh-CN" sz="1200" dirty="0">
              <a:solidFill>
                <a:prstClr val="black"/>
              </a:solidFill>
              <a:latin typeface="Huawei Sans" panose="020C0503030203020204" pitchFamily="34" charset="0"/>
            </a:endParaRPr>
          </a:p>
        </p:txBody>
      </p:sp>
      <p:cxnSp>
        <p:nvCxnSpPr>
          <p:cNvPr id="77" name="直接箭头连接符 76"/>
          <p:cNvCxnSpPr>
            <a:endCxn id="93" idx="0"/>
          </p:cNvCxnSpPr>
          <p:nvPr/>
        </p:nvCxnSpPr>
        <p:spPr>
          <a:xfrm flipH="1">
            <a:off x="3469074" y="3407055"/>
            <a:ext cx="2085970" cy="76797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接箭头连接符 77"/>
          <p:cNvCxnSpPr/>
          <p:nvPr/>
        </p:nvCxnSpPr>
        <p:spPr>
          <a:xfrm flipV="1">
            <a:off x="3801711" y="3407055"/>
            <a:ext cx="2142464" cy="732003"/>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9" name="直接箭头连接符 78"/>
          <p:cNvCxnSpPr/>
          <p:nvPr/>
        </p:nvCxnSpPr>
        <p:spPr>
          <a:xfrm rot="16200000" flipH="1">
            <a:off x="3250491" y="4747420"/>
            <a:ext cx="539583" cy="846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0" name="直接箭头连接符 79"/>
          <p:cNvCxnSpPr/>
          <p:nvPr/>
        </p:nvCxnSpPr>
        <p:spPr>
          <a:xfrm>
            <a:off x="4087374" y="4344313"/>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1" name="直接箭头连接符 80"/>
          <p:cNvCxnSpPr/>
          <p:nvPr/>
        </p:nvCxnSpPr>
        <p:spPr>
          <a:xfrm rot="16200000" flipH="1">
            <a:off x="4964462" y="4763288"/>
            <a:ext cx="539583" cy="846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82" name="圆角矩形 81"/>
          <p:cNvSpPr/>
          <p:nvPr/>
        </p:nvSpPr>
        <p:spPr>
          <a:xfrm>
            <a:off x="2563844" y="3603708"/>
            <a:ext cx="6855884" cy="2386898"/>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prstClr val="black"/>
              </a:solidFill>
              <a:latin typeface="Huawei Sans" panose="020C0503030203020204" pitchFamily="34" charset="0"/>
            </a:endParaRPr>
          </a:p>
        </p:txBody>
      </p:sp>
      <p:sp>
        <p:nvSpPr>
          <p:cNvPr id="83" name="TextBox 82"/>
          <p:cNvSpPr txBox="1">
            <a:spLocks noChangeArrowheads="1"/>
          </p:cNvSpPr>
          <p:nvPr/>
        </p:nvSpPr>
        <p:spPr bwMode="auto">
          <a:xfrm>
            <a:off x="7089151" y="3662017"/>
            <a:ext cx="2420714" cy="324034"/>
          </a:xfrm>
          <a:prstGeom prst="rect">
            <a:avLst/>
          </a:prstGeom>
          <a:noFill/>
          <a:ln w="9525">
            <a:noFill/>
            <a:miter lim="800000"/>
            <a:headEnd/>
            <a:tailEnd/>
          </a:ln>
        </p:spPr>
        <p:txBody>
          <a:bodyPr wrap="square">
            <a:noAutofit/>
          </a:bodyPr>
          <a:lstStyle/>
          <a:p>
            <a:pPr fontAlgn="ctr"/>
            <a:r>
              <a:rPr lang="en-US" sz="1600" dirty="0" err="1" smtClean="0">
                <a:solidFill>
                  <a:srgbClr val="000000"/>
                </a:solidFill>
                <a:latin typeface="Huawei Sans" panose="020C0503030203020204" pitchFamily="34" charset="0"/>
              </a:rPr>
              <a:t>PCIe</a:t>
            </a:r>
            <a:r>
              <a:rPr lang="en-US" sz="1600" dirty="0" smtClean="0">
                <a:solidFill>
                  <a:srgbClr val="000000"/>
                </a:solidFill>
                <a:latin typeface="Huawei Sans" panose="020C0503030203020204" pitchFamily="34" charset="0"/>
              </a:rPr>
              <a:t> </a:t>
            </a:r>
            <a:r>
              <a:rPr lang="en-US" altLang="zh-CN" sz="1600" dirty="0" smtClean="0">
                <a:solidFill>
                  <a:srgbClr val="000000"/>
                </a:solidFill>
                <a:latin typeface="Huawei Sans" panose="020C0503030203020204" pitchFamily="34" charset="0"/>
              </a:rPr>
              <a:t>switched </a:t>
            </a:r>
            <a:r>
              <a:rPr lang="en-US" sz="1600" dirty="0" smtClean="0">
                <a:solidFill>
                  <a:prstClr val="black"/>
                </a:solidFill>
                <a:latin typeface="Huawei Sans" panose="020C0503030203020204" pitchFamily="34" charset="0"/>
              </a:rPr>
              <a:t>network</a:t>
            </a:r>
            <a:endParaRPr lang="en-US" sz="1600" dirty="0">
              <a:solidFill>
                <a:prstClr val="black"/>
              </a:solidFill>
              <a:latin typeface="Huawei Sans" panose="020C0503030203020204" pitchFamily="34" charset="0"/>
            </a:endParaRPr>
          </a:p>
        </p:txBody>
      </p:sp>
      <p:sp>
        <p:nvSpPr>
          <p:cNvPr id="88" name="TextBox 87"/>
          <p:cNvSpPr txBox="1">
            <a:spLocks noChangeArrowheads="1"/>
          </p:cNvSpPr>
          <p:nvPr/>
        </p:nvSpPr>
        <p:spPr bwMode="auto">
          <a:xfrm>
            <a:off x="4329868" y="3559695"/>
            <a:ext cx="274434" cy="276999"/>
          </a:xfrm>
          <a:prstGeom prst="rect">
            <a:avLst/>
          </a:prstGeom>
          <a:noFill/>
          <a:ln w="9525">
            <a:noFill/>
            <a:miter lim="800000"/>
            <a:headEnd/>
            <a:tailEnd/>
          </a:ln>
        </p:spPr>
        <p:txBody>
          <a:bodyPr wrap="square">
            <a:noAutofit/>
          </a:bodyPr>
          <a:lstStyle/>
          <a:p>
            <a:pPr fontAlgn="ctr"/>
            <a:r>
              <a:rPr lang="en-US" sz="1200" b="1" dirty="0" smtClean="0">
                <a:solidFill>
                  <a:prstClr val="black"/>
                </a:solidFill>
                <a:latin typeface="Huawei Sans" panose="020C0503030203020204" pitchFamily="34" charset="0"/>
              </a:rPr>
              <a:t>1</a:t>
            </a:r>
            <a:endParaRPr lang="en-US" altLang="zh-CN" sz="1200" b="1" dirty="0">
              <a:solidFill>
                <a:prstClr val="black"/>
              </a:solidFill>
              <a:latin typeface="Huawei Sans" panose="020C0503030203020204" pitchFamily="34" charset="0"/>
            </a:endParaRPr>
          </a:p>
        </p:txBody>
      </p:sp>
      <p:sp>
        <p:nvSpPr>
          <p:cNvPr id="89" name="TextBox 88"/>
          <p:cNvSpPr txBox="1">
            <a:spLocks noChangeArrowheads="1"/>
          </p:cNvSpPr>
          <p:nvPr/>
        </p:nvSpPr>
        <p:spPr bwMode="auto">
          <a:xfrm>
            <a:off x="4596063" y="3781453"/>
            <a:ext cx="274434" cy="276999"/>
          </a:xfrm>
          <a:prstGeom prst="rect">
            <a:avLst/>
          </a:prstGeom>
          <a:noFill/>
          <a:ln w="9525">
            <a:noFill/>
            <a:miter lim="800000"/>
            <a:headEnd/>
            <a:tailEnd/>
          </a:ln>
        </p:spPr>
        <p:txBody>
          <a:bodyPr wrap="square">
            <a:noAutofit/>
          </a:bodyPr>
          <a:lstStyle/>
          <a:p>
            <a:pPr fontAlgn="ctr"/>
            <a:r>
              <a:rPr lang="en-US" sz="1200" b="1" dirty="0" smtClean="0">
                <a:solidFill>
                  <a:prstClr val="black"/>
                </a:solidFill>
                <a:latin typeface="Huawei Sans" panose="020C0503030203020204" pitchFamily="34" charset="0"/>
              </a:rPr>
              <a:t>2</a:t>
            </a:r>
            <a:endParaRPr lang="en-US" altLang="zh-CN" sz="1200" b="1" dirty="0">
              <a:solidFill>
                <a:prstClr val="black"/>
              </a:solidFill>
              <a:latin typeface="Huawei Sans" panose="020C0503030203020204" pitchFamily="34" charset="0"/>
            </a:endParaRPr>
          </a:p>
        </p:txBody>
      </p:sp>
      <p:sp>
        <p:nvSpPr>
          <p:cNvPr id="90" name="TextBox 89"/>
          <p:cNvSpPr txBox="1"/>
          <p:nvPr/>
        </p:nvSpPr>
        <p:spPr>
          <a:xfrm>
            <a:off x="3236737" y="4651134"/>
            <a:ext cx="27924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prstClr val="black"/>
                </a:solidFill>
                <a:latin typeface="Huawei Sans" panose="020C0503030203020204" pitchFamily="34" charset="0"/>
              </a:rPr>
              <a:t>3</a:t>
            </a:r>
            <a:endParaRPr lang="en-US" altLang="zh-CN" sz="1200" b="1" dirty="0">
              <a:solidFill>
                <a:prstClr val="black"/>
              </a:solidFill>
              <a:latin typeface="Huawei Sans" panose="020C0503030203020204" pitchFamily="34" charset="0"/>
            </a:endParaRPr>
          </a:p>
        </p:txBody>
      </p:sp>
      <p:sp>
        <p:nvSpPr>
          <p:cNvPr id="91" name="TextBox 90"/>
          <p:cNvSpPr txBox="1"/>
          <p:nvPr/>
        </p:nvSpPr>
        <p:spPr>
          <a:xfrm>
            <a:off x="4182594" y="4079811"/>
            <a:ext cx="27924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prstClr val="black"/>
                </a:solidFill>
                <a:latin typeface="Huawei Sans" panose="020C0503030203020204" pitchFamily="34" charset="0"/>
              </a:rPr>
              <a:t>4</a:t>
            </a:r>
            <a:endParaRPr lang="en-US" altLang="zh-CN" sz="1200" b="1" dirty="0">
              <a:solidFill>
                <a:prstClr val="black"/>
              </a:solidFill>
              <a:latin typeface="Huawei Sans" panose="020C0503030203020204" pitchFamily="34" charset="0"/>
            </a:endParaRPr>
          </a:p>
        </p:txBody>
      </p:sp>
      <p:sp>
        <p:nvSpPr>
          <p:cNvPr id="92" name="TextBox 91"/>
          <p:cNvSpPr txBox="1"/>
          <p:nvPr/>
        </p:nvSpPr>
        <p:spPr>
          <a:xfrm>
            <a:off x="4993028" y="4651134"/>
            <a:ext cx="27924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prstClr val="black"/>
                </a:solidFill>
                <a:latin typeface="Huawei Sans" panose="020C0503030203020204" pitchFamily="34" charset="0"/>
              </a:rPr>
              <a:t>5</a:t>
            </a:r>
            <a:endParaRPr lang="en-US" altLang="zh-CN" sz="1200" b="1" dirty="0">
              <a:solidFill>
                <a:prstClr val="black"/>
              </a:solidFill>
              <a:latin typeface="Huawei Sans" panose="020C0503030203020204" pitchFamily="34" charset="0"/>
            </a:endParaRPr>
          </a:p>
        </p:txBody>
      </p:sp>
      <p:pic>
        <p:nvPicPr>
          <p:cNvPr id="93" name="Picture 3"/>
          <p:cNvPicPr>
            <a:picLocks noChangeAspect="1" noChangeArrowheads="1"/>
          </p:cNvPicPr>
          <p:nvPr/>
        </p:nvPicPr>
        <p:blipFill>
          <a:blip r:embed="rId3" cstate="print"/>
          <a:srcRect/>
          <a:stretch>
            <a:fillRect/>
          </a:stretch>
        </p:blipFill>
        <p:spPr bwMode="auto">
          <a:xfrm>
            <a:off x="2831730" y="4175032"/>
            <a:ext cx="1274687" cy="301948"/>
          </a:xfrm>
          <a:prstGeom prst="rect">
            <a:avLst/>
          </a:prstGeom>
          <a:noFill/>
          <a:ln w="9525">
            <a:noFill/>
            <a:miter lim="800000"/>
            <a:headEnd/>
            <a:tailEnd/>
          </a:ln>
        </p:spPr>
      </p:pic>
      <p:pic>
        <p:nvPicPr>
          <p:cNvPr id="94" name="Picture 3"/>
          <p:cNvPicPr>
            <a:picLocks noChangeAspect="1" noChangeArrowheads="1"/>
          </p:cNvPicPr>
          <p:nvPr/>
        </p:nvPicPr>
        <p:blipFill>
          <a:blip r:embed="rId3" cstate="print"/>
          <a:srcRect/>
          <a:stretch>
            <a:fillRect/>
          </a:stretch>
        </p:blipFill>
        <p:spPr bwMode="auto">
          <a:xfrm>
            <a:off x="4653623" y="4195454"/>
            <a:ext cx="1274687" cy="301948"/>
          </a:xfrm>
          <a:prstGeom prst="rect">
            <a:avLst/>
          </a:prstGeom>
          <a:noFill/>
          <a:ln w="9525">
            <a:noFill/>
            <a:miter lim="800000"/>
            <a:headEnd/>
            <a:tailEnd/>
          </a:ln>
        </p:spPr>
      </p:pic>
      <p:pic>
        <p:nvPicPr>
          <p:cNvPr id="95" name="Picture 3"/>
          <p:cNvPicPr>
            <a:picLocks noChangeAspect="1" noChangeArrowheads="1"/>
          </p:cNvPicPr>
          <p:nvPr/>
        </p:nvPicPr>
        <p:blipFill>
          <a:blip r:embed="rId3" cstate="print"/>
          <a:srcRect/>
          <a:stretch>
            <a:fillRect/>
          </a:stretch>
        </p:blipFill>
        <p:spPr bwMode="auto">
          <a:xfrm>
            <a:off x="6219469" y="4195454"/>
            <a:ext cx="1274687" cy="301948"/>
          </a:xfrm>
          <a:prstGeom prst="rect">
            <a:avLst/>
          </a:prstGeom>
          <a:noFill/>
          <a:ln w="9525">
            <a:noFill/>
            <a:miter lim="800000"/>
            <a:headEnd/>
            <a:tailEnd/>
          </a:ln>
        </p:spPr>
      </p:pic>
      <p:pic>
        <p:nvPicPr>
          <p:cNvPr id="96" name="Picture 3"/>
          <p:cNvPicPr>
            <a:picLocks noChangeAspect="1" noChangeArrowheads="1"/>
          </p:cNvPicPr>
          <p:nvPr/>
        </p:nvPicPr>
        <p:blipFill>
          <a:blip r:embed="rId3" cstate="print"/>
          <a:srcRect/>
          <a:stretch>
            <a:fillRect/>
          </a:stretch>
        </p:blipFill>
        <p:spPr bwMode="auto">
          <a:xfrm>
            <a:off x="7824888" y="4191827"/>
            <a:ext cx="1274687" cy="301948"/>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2895953" y="5722352"/>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2895953" y="5494363"/>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2890662" y="5268214"/>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2890662" y="5040224"/>
            <a:ext cx="1257123" cy="226149"/>
          </a:xfrm>
          <a:prstGeom prst="rect">
            <a:avLst/>
          </a:prstGeom>
          <a:noFill/>
          <a:ln w="9525">
            <a:noFill/>
            <a:miter lim="800000"/>
            <a:headEnd/>
            <a:tailEnd/>
          </a:ln>
        </p:spPr>
      </p:pic>
      <p:pic>
        <p:nvPicPr>
          <p:cNvPr id="101" name="Picture 4"/>
          <p:cNvPicPr>
            <a:picLocks noChangeAspect="1" noChangeArrowheads="1"/>
          </p:cNvPicPr>
          <p:nvPr/>
        </p:nvPicPr>
        <p:blipFill>
          <a:blip r:embed="rId4" cstate="print"/>
          <a:srcRect/>
          <a:stretch>
            <a:fillRect/>
          </a:stretch>
        </p:blipFill>
        <p:spPr bwMode="auto">
          <a:xfrm>
            <a:off x="4617220" y="5724193"/>
            <a:ext cx="1257123" cy="226149"/>
          </a:xfrm>
          <a:prstGeom prst="rect">
            <a:avLst/>
          </a:prstGeom>
          <a:noFill/>
          <a:ln w="9525">
            <a:noFill/>
            <a:miter lim="800000"/>
            <a:headEnd/>
            <a:tailEnd/>
          </a:ln>
        </p:spPr>
      </p:pic>
      <p:pic>
        <p:nvPicPr>
          <p:cNvPr id="102" name="Picture 4"/>
          <p:cNvPicPr>
            <a:picLocks noChangeAspect="1" noChangeArrowheads="1"/>
          </p:cNvPicPr>
          <p:nvPr/>
        </p:nvPicPr>
        <p:blipFill>
          <a:blip r:embed="rId4" cstate="print"/>
          <a:srcRect/>
          <a:stretch>
            <a:fillRect/>
          </a:stretch>
        </p:blipFill>
        <p:spPr bwMode="auto">
          <a:xfrm>
            <a:off x="4617220" y="5496203"/>
            <a:ext cx="1257123" cy="2261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4611930" y="5270055"/>
            <a:ext cx="1257123" cy="226149"/>
          </a:xfrm>
          <a:prstGeom prst="rect">
            <a:avLst/>
          </a:prstGeom>
          <a:noFill/>
          <a:ln w="9525">
            <a:noFill/>
            <a:miter lim="800000"/>
            <a:headEnd/>
            <a:tailEnd/>
          </a:ln>
        </p:spPr>
      </p:pic>
      <p:pic>
        <p:nvPicPr>
          <p:cNvPr id="104" name="Picture 4"/>
          <p:cNvPicPr>
            <a:picLocks noChangeAspect="1" noChangeArrowheads="1"/>
          </p:cNvPicPr>
          <p:nvPr/>
        </p:nvPicPr>
        <p:blipFill>
          <a:blip r:embed="rId4" cstate="print"/>
          <a:srcRect/>
          <a:stretch>
            <a:fillRect/>
          </a:stretch>
        </p:blipFill>
        <p:spPr bwMode="auto">
          <a:xfrm>
            <a:off x="4611930" y="5042065"/>
            <a:ext cx="1257123" cy="226149"/>
          </a:xfrm>
          <a:prstGeom prst="rect">
            <a:avLst/>
          </a:prstGeom>
          <a:noFill/>
          <a:ln w="9525">
            <a:noFill/>
            <a:miter lim="800000"/>
            <a:headEnd/>
            <a:tailEnd/>
          </a:ln>
        </p:spPr>
      </p:pic>
      <p:pic>
        <p:nvPicPr>
          <p:cNvPr id="105" name="Picture 4"/>
          <p:cNvPicPr>
            <a:picLocks noChangeAspect="1" noChangeArrowheads="1"/>
          </p:cNvPicPr>
          <p:nvPr/>
        </p:nvPicPr>
        <p:blipFill>
          <a:blip r:embed="rId4" cstate="print"/>
          <a:srcRect/>
          <a:stretch>
            <a:fillRect/>
          </a:stretch>
        </p:blipFill>
        <p:spPr bwMode="auto">
          <a:xfrm>
            <a:off x="6242324" y="5719179"/>
            <a:ext cx="1257123" cy="226149"/>
          </a:xfrm>
          <a:prstGeom prst="rect">
            <a:avLst/>
          </a:prstGeom>
          <a:noFill/>
          <a:ln w="9525">
            <a:noFill/>
            <a:miter lim="800000"/>
            <a:headEnd/>
            <a:tailEnd/>
          </a:ln>
        </p:spPr>
      </p:pic>
      <p:pic>
        <p:nvPicPr>
          <p:cNvPr id="106" name="Picture 4"/>
          <p:cNvPicPr>
            <a:picLocks noChangeAspect="1" noChangeArrowheads="1"/>
          </p:cNvPicPr>
          <p:nvPr/>
        </p:nvPicPr>
        <p:blipFill>
          <a:blip r:embed="rId4" cstate="print"/>
          <a:srcRect/>
          <a:stretch>
            <a:fillRect/>
          </a:stretch>
        </p:blipFill>
        <p:spPr bwMode="auto">
          <a:xfrm>
            <a:off x="6242324" y="5491189"/>
            <a:ext cx="1257123" cy="226149"/>
          </a:xfrm>
          <a:prstGeom prst="rect">
            <a:avLst/>
          </a:prstGeom>
          <a:noFill/>
          <a:ln w="9525">
            <a:noFill/>
            <a:miter lim="800000"/>
            <a:headEnd/>
            <a:tailEnd/>
          </a:ln>
        </p:spPr>
      </p:pic>
      <p:pic>
        <p:nvPicPr>
          <p:cNvPr id="107" name="Picture 4"/>
          <p:cNvPicPr>
            <a:picLocks noChangeAspect="1" noChangeArrowheads="1"/>
          </p:cNvPicPr>
          <p:nvPr/>
        </p:nvPicPr>
        <p:blipFill>
          <a:blip r:embed="rId4" cstate="print"/>
          <a:srcRect/>
          <a:stretch>
            <a:fillRect/>
          </a:stretch>
        </p:blipFill>
        <p:spPr bwMode="auto">
          <a:xfrm>
            <a:off x="6237033" y="5265040"/>
            <a:ext cx="1257123" cy="226149"/>
          </a:xfrm>
          <a:prstGeom prst="rect">
            <a:avLst/>
          </a:prstGeom>
          <a:noFill/>
          <a:ln w="9525">
            <a:noFill/>
            <a:miter lim="800000"/>
            <a:headEnd/>
            <a:tailEnd/>
          </a:ln>
        </p:spPr>
      </p:pic>
      <p:pic>
        <p:nvPicPr>
          <p:cNvPr id="108" name="Picture 4"/>
          <p:cNvPicPr>
            <a:picLocks noChangeAspect="1" noChangeArrowheads="1"/>
          </p:cNvPicPr>
          <p:nvPr/>
        </p:nvPicPr>
        <p:blipFill>
          <a:blip r:embed="rId4" cstate="print"/>
          <a:srcRect/>
          <a:stretch>
            <a:fillRect/>
          </a:stretch>
        </p:blipFill>
        <p:spPr bwMode="auto">
          <a:xfrm>
            <a:off x="6237033" y="5037050"/>
            <a:ext cx="1257123" cy="226149"/>
          </a:xfrm>
          <a:prstGeom prst="rect">
            <a:avLst/>
          </a:prstGeom>
          <a:noFill/>
          <a:ln w="9525">
            <a:noFill/>
            <a:miter lim="800000"/>
            <a:headEnd/>
            <a:tailEnd/>
          </a:ln>
        </p:spPr>
      </p:pic>
      <p:pic>
        <p:nvPicPr>
          <p:cNvPr id="109" name="Picture 4"/>
          <p:cNvPicPr>
            <a:picLocks noChangeAspect="1" noChangeArrowheads="1"/>
          </p:cNvPicPr>
          <p:nvPr/>
        </p:nvPicPr>
        <p:blipFill>
          <a:blip r:embed="rId4" cstate="print"/>
          <a:srcRect/>
          <a:stretch>
            <a:fillRect/>
          </a:stretch>
        </p:blipFill>
        <p:spPr bwMode="auto">
          <a:xfrm>
            <a:off x="7847743" y="5719716"/>
            <a:ext cx="1257123" cy="226149"/>
          </a:xfrm>
          <a:prstGeom prst="rect">
            <a:avLst/>
          </a:prstGeom>
          <a:noFill/>
          <a:ln w="9525">
            <a:noFill/>
            <a:miter lim="800000"/>
            <a:headEnd/>
            <a:tailEnd/>
          </a:ln>
        </p:spPr>
      </p:pic>
      <p:pic>
        <p:nvPicPr>
          <p:cNvPr id="110" name="Picture 4"/>
          <p:cNvPicPr>
            <a:picLocks noChangeAspect="1" noChangeArrowheads="1"/>
          </p:cNvPicPr>
          <p:nvPr/>
        </p:nvPicPr>
        <p:blipFill>
          <a:blip r:embed="rId4" cstate="print"/>
          <a:srcRect/>
          <a:stretch>
            <a:fillRect/>
          </a:stretch>
        </p:blipFill>
        <p:spPr bwMode="auto">
          <a:xfrm>
            <a:off x="7847743" y="5491726"/>
            <a:ext cx="1257123" cy="226149"/>
          </a:xfrm>
          <a:prstGeom prst="rect">
            <a:avLst/>
          </a:prstGeom>
          <a:noFill/>
          <a:ln w="9525">
            <a:noFill/>
            <a:miter lim="800000"/>
            <a:headEnd/>
            <a:tailEnd/>
          </a:ln>
        </p:spPr>
      </p:pic>
      <p:pic>
        <p:nvPicPr>
          <p:cNvPr id="111" name="Picture 4"/>
          <p:cNvPicPr>
            <a:picLocks noChangeAspect="1" noChangeArrowheads="1"/>
          </p:cNvPicPr>
          <p:nvPr/>
        </p:nvPicPr>
        <p:blipFill>
          <a:blip r:embed="rId4" cstate="print"/>
          <a:srcRect/>
          <a:stretch>
            <a:fillRect/>
          </a:stretch>
        </p:blipFill>
        <p:spPr bwMode="auto">
          <a:xfrm>
            <a:off x="7842453" y="5265577"/>
            <a:ext cx="1257123" cy="226149"/>
          </a:xfrm>
          <a:prstGeom prst="rect">
            <a:avLst/>
          </a:prstGeom>
          <a:noFill/>
          <a:ln w="9525">
            <a:noFill/>
            <a:miter lim="800000"/>
            <a:headEnd/>
            <a:tailEnd/>
          </a:ln>
        </p:spPr>
      </p:pic>
      <p:pic>
        <p:nvPicPr>
          <p:cNvPr id="112" name="Picture 4"/>
          <p:cNvPicPr>
            <a:picLocks noChangeAspect="1" noChangeArrowheads="1"/>
          </p:cNvPicPr>
          <p:nvPr/>
        </p:nvPicPr>
        <p:blipFill>
          <a:blip r:embed="rId4" cstate="print"/>
          <a:srcRect/>
          <a:stretch>
            <a:fillRect/>
          </a:stretch>
        </p:blipFill>
        <p:spPr bwMode="auto">
          <a:xfrm>
            <a:off x="7842453" y="5037588"/>
            <a:ext cx="1257123" cy="226149"/>
          </a:xfrm>
          <a:prstGeom prst="rect">
            <a:avLst/>
          </a:prstGeom>
          <a:noFill/>
          <a:ln w="9525">
            <a:noFill/>
            <a:miter lim="800000"/>
            <a:headEnd/>
            <a:tailEnd/>
          </a:ln>
        </p:spPr>
      </p:pic>
      <p:sp>
        <p:nvSpPr>
          <p:cNvPr id="3" name="标题 2"/>
          <p:cNvSpPr>
            <a:spLocks noGrp="1"/>
          </p:cNvSpPr>
          <p:nvPr>
            <p:ph type="title"/>
          </p:nvPr>
        </p:nvSpPr>
        <p:spPr/>
        <p:txBody>
          <a:bodyPr/>
          <a:lstStyle/>
          <a:p>
            <a:r>
              <a:rPr lang="en-US" altLang="zh-CN" smtClean="0"/>
              <a:t>Local Write Process</a:t>
            </a:r>
            <a:endParaRPr lang="zh-CN" altLang="en-US" dirty="0"/>
          </a:p>
        </p:txBody>
      </p:sp>
    </p:spTree>
    <p:extLst>
      <p:ext uri="{BB962C8B-B14F-4D97-AF65-F5344CB8AC3E}">
        <p14:creationId xmlns:p14="http://schemas.microsoft.com/office/powerpoint/2010/main" val="32416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dissolve">
                                      <p:cBhvr>
                                        <p:cTn id="39" dur="500"/>
                                        <p:tgtEl>
                                          <p:spTgt spid="76"/>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down)">
                                      <p:cBhvr>
                                        <p:cTn id="43" dur="500"/>
                                        <p:tgtEl>
                                          <p:spTgt spid="82"/>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down)">
                                      <p:cBhvr>
                                        <p:cTn id="47" dur="500"/>
                                        <p:tgtEl>
                                          <p:spTgt spid="83"/>
                                        </p:tgtEl>
                                      </p:cBhvr>
                                    </p:animEffect>
                                  </p:childTnLst>
                                </p:cTn>
                              </p:par>
                            </p:childTnLst>
                          </p:cTn>
                        </p:par>
                        <p:par>
                          <p:cTn id="48" fill="hold">
                            <p:stCondLst>
                              <p:cond delay="3500"/>
                            </p:stCondLst>
                            <p:childTnLst>
                              <p:par>
                                <p:cTn id="49" presetID="22" presetClass="entr" presetSubtype="1"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up)">
                                      <p:cBhvr>
                                        <p:cTn id="51" dur="500"/>
                                        <p:tgtEl>
                                          <p:spTgt spid="77"/>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down)">
                                      <p:cBhvr>
                                        <p:cTn id="60" dur="500"/>
                                        <p:tgtEl>
                                          <p:spTgt spid="7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up)">
                                      <p:cBhvr>
                                        <p:cTn id="69" dur="500"/>
                                        <p:tgtEl>
                                          <p:spTgt spid="7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wipe(left)">
                                      <p:cBhvr>
                                        <p:cTn id="78" dur="500"/>
                                        <p:tgtEl>
                                          <p:spTgt spid="80"/>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up)">
                                      <p:cBhvr>
                                        <p:cTn id="87" dur="500"/>
                                        <p:tgtEl>
                                          <p:spTgt spid="81"/>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9" grpId="0"/>
      <p:bldP spid="60" grpId="0"/>
      <p:bldP spid="61" grpId="0"/>
      <p:bldP spid="62" grpId="0"/>
      <p:bldP spid="63" grpId="0"/>
      <p:bldP spid="66" grpId="0"/>
      <p:bldP spid="76" grpId="0" animBg="1"/>
      <p:bldP spid="82" grpId="0" animBg="1"/>
      <p:bldP spid="83" grpId="0"/>
      <p:bldP spid="88" grpId="0"/>
      <p:bldP spid="89" grpId="0"/>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08286" y="923739"/>
            <a:ext cx="799854" cy="1233717"/>
            <a:chOff x="5809106" y="1142067"/>
            <a:chExt cx="799854" cy="1377525"/>
          </a:xfrm>
        </p:grpSpPr>
        <p:sp>
          <p:nvSpPr>
            <p:cNvPr id="8" name="Freeform 37"/>
            <p:cNvSpPr>
              <a:spLocks noChangeAspect="1"/>
            </p:cNvSpPr>
            <p:nvPr/>
          </p:nvSpPr>
          <p:spPr bwMode="auto">
            <a:xfrm>
              <a:off x="6188524" y="1207925"/>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9" name="665844878"/>
            <p:cNvSpPr>
              <a:spLocks noChangeAspect="1"/>
            </p:cNvSpPr>
            <p:nvPr/>
          </p:nvSpPr>
          <p:spPr bwMode="auto">
            <a:xfrm>
              <a:off x="5809107" y="1142067"/>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0" name="946811819"/>
            <p:cNvSpPr>
              <a:spLocks noChangeAspect="1"/>
            </p:cNvSpPr>
            <p:nvPr/>
          </p:nvSpPr>
          <p:spPr bwMode="auto">
            <a:xfrm>
              <a:off x="6198779" y="1213413"/>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 name="1069082691"/>
            <p:cNvSpPr>
              <a:spLocks noChangeAspect="1"/>
            </p:cNvSpPr>
            <p:nvPr/>
          </p:nvSpPr>
          <p:spPr bwMode="auto">
            <a:xfrm>
              <a:off x="5809106" y="1460380"/>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 name="1949603401"/>
            <p:cNvSpPr>
              <a:spLocks noChangeAspect="1"/>
            </p:cNvSpPr>
            <p:nvPr/>
          </p:nvSpPr>
          <p:spPr bwMode="auto">
            <a:xfrm>
              <a:off x="5942416" y="2118958"/>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 name="1169506828"/>
            <p:cNvSpPr>
              <a:spLocks noChangeAspect="1"/>
            </p:cNvSpPr>
            <p:nvPr/>
          </p:nvSpPr>
          <p:spPr bwMode="auto">
            <a:xfrm>
              <a:off x="5942415" y="2118958"/>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4" name="123822258"/>
            <p:cNvSpPr>
              <a:spLocks noChangeAspect="1"/>
            </p:cNvSpPr>
            <p:nvPr/>
          </p:nvSpPr>
          <p:spPr bwMode="auto">
            <a:xfrm>
              <a:off x="5942416" y="2157375"/>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5" name="1413348600"/>
            <p:cNvSpPr>
              <a:spLocks noChangeAspect="1"/>
            </p:cNvSpPr>
            <p:nvPr/>
          </p:nvSpPr>
          <p:spPr bwMode="auto">
            <a:xfrm>
              <a:off x="5942415" y="2157375"/>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6" name="1684657250"/>
            <p:cNvSpPr>
              <a:spLocks noChangeAspect="1"/>
            </p:cNvSpPr>
            <p:nvPr/>
          </p:nvSpPr>
          <p:spPr bwMode="auto">
            <a:xfrm>
              <a:off x="5942416" y="2190303"/>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7" name="1946495382"/>
            <p:cNvSpPr>
              <a:spLocks noChangeAspect="1"/>
            </p:cNvSpPr>
            <p:nvPr/>
          </p:nvSpPr>
          <p:spPr bwMode="auto">
            <a:xfrm>
              <a:off x="5942415" y="2190303"/>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8" name="1779249453"/>
            <p:cNvSpPr>
              <a:spLocks noChangeAspect="1"/>
            </p:cNvSpPr>
            <p:nvPr/>
          </p:nvSpPr>
          <p:spPr bwMode="auto">
            <a:xfrm>
              <a:off x="5942416" y="2228721"/>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9" name="1249556361"/>
            <p:cNvSpPr>
              <a:spLocks noChangeAspect="1"/>
            </p:cNvSpPr>
            <p:nvPr/>
          </p:nvSpPr>
          <p:spPr bwMode="auto">
            <a:xfrm>
              <a:off x="5942415" y="2228721"/>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0" name="675613216"/>
            <p:cNvSpPr>
              <a:spLocks noChangeAspect="1"/>
            </p:cNvSpPr>
            <p:nvPr/>
          </p:nvSpPr>
          <p:spPr bwMode="auto">
            <a:xfrm>
              <a:off x="5942416" y="2267137"/>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1" name="720190879"/>
            <p:cNvSpPr>
              <a:spLocks noChangeAspect="1"/>
            </p:cNvSpPr>
            <p:nvPr/>
          </p:nvSpPr>
          <p:spPr bwMode="auto">
            <a:xfrm>
              <a:off x="5942415" y="2261649"/>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2" name="897222715"/>
            <p:cNvSpPr>
              <a:spLocks noChangeAspect="1"/>
            </p:cNvSpPr>
            <p:nvPr/>
          </p:nvSpPr>
          <p:spPr bwMode="auto">
            <a:xfrm>
              <a:off x="5942416" y="2300067"/>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3" name="1690899063"/>
            <p:cNvSpPr>
              <a:spLocks noChangeAspect="1"/>
            </p:cNvSpPr>
            <p:nvPr/>
          </p:nvSpPr>
          <p:spPr bwMode="auto">
            <a:xfrm>
              <a:off x="5942415" y="2300067"/>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4" name="1635857256"/>
            <p:cNvSpPr>
              <a:spLocks noChangeAspect="1"/>
            </p:cNvSpPr>
            <p:nvPr/>
          </p:nvSpPr>
          <p:spPr bwMode="auto">
            <a:xfrm>
              <a:off x="5942416" y="2338483"/>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5" name="2067479129"/>
            <p:cNvSpPr>
              <a:spLocks noChangeAspect="1"/>
            </p:cNvSpPr>
            <p:nvPr/>
          </p:nvSpPr>
          <p:spPr bwMode="auto">
            <a:xfrm>
              <a:off x="5942415" y="2338483"/>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6" name="1069722302"/>
            <p:cNvSpPr>
              <a:spLocks noChangeAspect="1"/>
            </p:cNvSpPr>
            <p:nvPr/>
          </p:nvSpPr>
          <p:spPr bwMode="auto">
            <a:xfrm>
              <a:off x="5809107" y="1553679"/>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7" name="1448831606"/>
            <p:cNvSpPr>
              <a:spLocks noChangeAspect="1"/>
            </p:cNvSpPr>
            <p:nvPr/>
          </p:nvSpPr>
          <p:spPr bwMode="auto">
            <a:xfrm>
              <a:off x="5875760" y="1608561"/>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8" name="182218676"/>
            <p:cNvSpPr>
              <a:spLocks noChangeAspect="1"/>
            </p:cNvSpPr>
            <p:nvPr/>
          </p:nvSpPr>
          <p:spPr bwMode="auto">
            <a:xfrm>
              <a:off x="5875761" y="1608561"/>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9" name="1350362507"/>
            <p:cNvSpPr>
              <a:spLocks noChangeAspect="1"/>
            </p:cNvSpPr>
            <p:nvPr/>
          </p:nvSpPr>
          <p:spPr bwMode="auto">
            <a:xfrm>
              <a:off x="5809106" y="1437895"/>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grpSp>
      <p:sp>
        <p:nvSpPr>
          <p:cNvPr id="30" name="2017566283"/>
          <p:cNvSpPr/>
          <p:nvPr/>
        </p:nvSpPr>
        <p:spPr>
          <a:xfrm>
            <a:off x="5232183" y="2589123"/>
            <a:ext cx="1428310" cy="666544"/>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en-US" sz="1333" dirty="0" smtClean="0">
                <a:solidFill>
                  <a:sysClr val="windowText" lastClr="000000"/>
                </a:solidFill>
                <a:latin typeface="Huawei Sans" panose="020C0503030203020204" pitchFamily="34" charset="0"/>
              </a:rPr>
              <a:t>SAN</a:t>
            </a:r>
            <a:endParaRPr lang="en-US" sz="1333" dirty="0">
              <a:solidFill>
                <a:sysClr val="windowText" lastClr="000000"/>
              </a:solidFill>
              <a:latin typeface="Huawei Sans" panose="020C0503030203020204" pitchFamily="34" charset="0"/>
            </a:endParaRPr>
          </a:p>
        </p:txBody>
      </p:sp>
      <p:sp>
        <p:nvSpPr>
          <p:cNvPr id="49" name="872470263"/>
          <p:cNvSpPr/>
          <p:nvPr/>
        </p:nvSpPr>
        <p:spPr>
          <a:xfrm>
            <a:off x="3232551" y="3734310"/>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en-US" sz="1200" dirty="0" smtClean="0">
                <a:solidFill>
                  <a:srgbClr val="000000"/>
                </a:solidFill>
                <a:latin typeface="Huawei Sans" panose="020C0503030203020204" pitchFamily="34" charset="0"/>
              </a:rPr>
              <a:t>LUN</a:t>
            </a:r>
            <a:endParaRPr lang="en-US" sz="1200" dirty="0">
              <a:solidFill>
                <a:srgbClr val="000000"/>
              </a:solidFill>
              <a:latin typeface="Huawei Sans" panose="020C0503030203020204" pitchFamily="34" charset="0"/>
            </a:endParaRPr>
          </a:p>
        </p:txBody>
      </p:sp>
      <p:cxnSp>
        <p:nvCxnSpPr>
          <p:cNvPr id="50" name="908854939"/>
          <p:cNvCxnSpPr>
            <a:stCxn id="30" idx="1"/>
          </p:cNvCxnSpPr>
          <p:nvPr/>
        </p:nvCxnSpPr>
        <p:spPr>
          <a:xfrm>
            <a:off x="5946339" y="3254958"/>
            <a:ext cx="714154" cy="95545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1" name="216571410"/>
          <p:cNvCxnSpPr/>
          <p:nvPr/>
        </p:nvCxnSpPr>
        <p:spPr>
          <a:xfrm rot="5400000">
            <a:off x="5641632" y="2370116"/>
            <a:ext cx="516307"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2" name="712429169"/>
          <p:cNvCxnSpPr/>
          <p:nvPr/>
        </p:nvCxnSpPr>
        <p:spPr>
          <a:xfrm flipH="1" flipV="1">
            <a:off x="6097958" y="3111991"/>
            <a:ext cx="752976" cy="109842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3" name="446050748"/>
          <p:cNvCxnSpPr>
            <a:endCxn id="88" idx="0"/>
          </p:cNvCxnSpPr>
          <p:nvPr/>
        </p:nvCxnSpPr>
        <p:spPr>
          <a:xfrm>
            <a:off x="3493667" y="4548673"/>
            <a:ext cx="5709" cy="444833"/>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4" name="1229790557"/>
          <p:cNvCxnSpPr/>
          <p:nvPr/>
        </p:nvCxnSpPr>
        <p:spPr>
          <a:xfrm>
            <a:off x="4089536" y="4415667"/>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1353519117"/>
          <p:cNvCxnSpPr>
            <a:stCxn id="82" idx="2"/>
            <a:endCxn id="92" idx="0"/>
          </p:cNvCxnSpPr>
          <p:nvPr/>
        </p:nvCxnSpPr>
        <p:spPr>
          <a:xfrm>
            <a:off x="5315559" y="4569095"/>
            <a:ext cx="6663" cy="42625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1392975141"/>
          <p:cNvCxnSpPr/>
          <p:nvPr/>
        </p:nvCxnSpPr>
        <p:spPr>
          <a:xfrm rot="5400000" flipH="1" flipV="1">
            <a:off x="5850059" y="2350013"/>
            <a:ext cx="476104" cy="211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7" name="1969194279"/>
          <p:cNvSpPr/>
          <p:nvPr/>
        </p:nvSpPr>
        <p:spPr>
          <a:xfrm>
            <a:off x="2566006" y="3586189"/>
            <a:ext cx="6855884" cy="2443493"/>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58" name="765448955"/>
          <p:cNvSpPr txBox="1">
            <a:spLocks noChangeArrowheads="1"/>
          </p:cNvSpPr>
          <p:nvPr/>
        </p:nvSpPr>
        <p:spPr bwMode="auto">
          <a:xfrm>
            <a:off x="7011752" y="3675062"/>
            <a:ext cx="2344374" cy="338426"/>
          </a:xfrm>
          <a:prstGeom prst="rect">
            <a:avLst/>
          </a:prstGeom>
          <a:noFill/>
          <a:ln w="9525">
            <a:noFill/>
            <a:miter lim="800000"/>
            <a:headEnd/>
            <a:tailEnd/>
          </a:ln>
        </p:spPr>
        <p:txBody>
          <a:bodyPr wrap="square">
            <a:noAutofit/>
          </a:bodyPr>
          <a:lstStyle/>
          <a:p>
            <a:pPr fontAlgn="ctr"/>
            <a:r>
              <a:rPr lang="en-US" sz="1599" dirty="0" err="1" smtClean="0">
                <a:solidFill>
                  <a:srgbClr val="000000"/>
                </a:solidFill>
                <a:latin typeface="Huawei Sans" panose="020C0503030203020204" pitchFamily="34" charset="0"/>
              </a:rPr>
              <a:t>PCIe</a:t>
            </a:r>
            <a:r>
              <a:rPr lang="en-US" sz="1599" dirty="0" smtClean="0">
                <a:solidFill>
                  <a:srgbClr val="000000"/>
                </a:solidFill>
                <a:latin typeface="Huawei Sans" panose="020C0503030203020204" pitchFamily="34" charset="0"/>
              </a:rPr>
              <a:t> </a:t>
            </a:r>
            <a:r>
              <a:rPr lang="en-US" altLang="zh-CN" sz="1599" dirty="0">
                <a:solidFill>
                  <a:srgbClr val="000000"/>
                </a:solidFill>
                <a:latin typeface="Huawei Sans" panose="020C0503030203020204" pitchFamily="34" charset="0"/>
              </a:rPr>
              <a:t>switched </a:t>
            </a:r>
            <a:r>
              <a:rPr lang="en-US" sz="1599" dirty="0" smtClean="0">
                <a:solidFill>
                  <a:srgbClr val="000000"/>
                </a:solidFill>
                <a:latin typeface="Huawei Sans" panose="020C0503030203020204" pitchFamily="34" charset="0"/>
              </a:rPr>
              <a:t>network</a:t>
            </a:r>
            <a:endParaRPr lang="en-US" sz="1599" dirty="0">
              <a:solidFill>
                <a:srgbClr val="000000"/>
              </a:solidFill>
              <a:latin typeface="Huawei Sans" panose="020C0503030203020204" pitchFamily="34" charset="0"/>
            </a:endParaRPr>
          </a:p>
        </p:txBody>
      </p:sp>
      <p:sp>
        <p:nvSpPr>
          <p:cNvPr id="59" name="1475351473"/>
          <p:cNvSpPr txBox="1"/>
          <p:nvPr/>
        </p:nvSpPr>
        <p:spPr>
          <a:xfrm>
            <a:off x="3588048" y="4507283"/>
            <a:ext cx="891591" cy="307777"/>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400" dirty="0" smtClean="0">
                <a:solidFill>
                  <a:srgbClr val="000000"/>
                </a:solidFill>
                <a:latin typeface="Huawei Sans" panose="020C0503030203020204" pitchFamily="34" charset="0"/>
              </a:rPr>
              <a:t>Engine 0</a:t>
            </a:r>
            <a:endParaRPr lang="en-US" sz="1400" dirty="0">
              <a:solidFill>
                <a:srgbClr val="000000"/>
              </a:solidFill>
              <a:latin typeface="Huawei Sans" panose="020C0503030203020204" pitchFamily="34" charset="0"/>
            </a:endParaRPr>
          </a:p>
        </p:txBody>
      </p:sp>
      <p:sp>
        <p:nvSpPr>
          <p:cNvPr id="60" name="533543988"/>
          <p:cNvSpPr txBox="1"/>
          <p:nvPr/>
        </p:nvSpPr>
        <p:spPr>
          <a:xfrm>
            <a:off x="5308360" y="4524214"/>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1</a:t>
            </a:r>
            <a:endParaRPr lang="en-US" sz="1400" dirty="0">
              <a:solidFill>
                <a:srgbClr val="000000"/>
              </a:solidFill>
              <a:latin typeface="Huawei Sans" panose="020C0503030203020204" pitchFamily="34" charset="0"/>
            </a:endParaRPr>
          </a:p>
        </p:txBody>
      </p:sp>
      <p:sp>
        <p:nvSpPr>
          <p:cNvPr id="61" name="1216274245"/>
          <p:cNvSpPr txBox="1"/>
          <p:nvPr/>
        </p:nvSpPr>
        <p:spPr>
          <a:xfrm>
            <a:off x="6791686" y="4532678"/>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2</a:t>
            </a:r>
            <a:endParaRPr lang="en-US" sz="1400" dirty="0">
              <a:solidFill>
                <a:srgbClr val="000000"/>
              </a:solidFill>
              <a:latin typeface="Huawei Sans" panose="020C0503030203020204" pitchFamily="34" charset="0"/>
            </a:endParaRPr>
          </a:p>
        </p:txBody>
      </p:sp>
      <p:sp>
        <p:nvSpPr>
          <p:cNvPr id="62" name="532172661"/>
          <p:cNvSpPr txBox="1"/>
          <p:nvPr/>
        </p:nvSpPr>
        <p:spPr>
          <a:xfrm>
            <a:off x="8469684" y="4532678"/>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3</a:t>
            </a:r>
            <a:endParaRPr lang="en-US" sz="1400" dirty="0">
              <a:solidFill>
                <a:srgbClr val="000000"/>
              </a:solidFill>
              <a:latin typeface="Huawei Sans" panose="020C0503030203020204" pitchFamily="34" charset="0"/>
            </a:endParaRPr>
          </a:p>
        </p:txBody>
      </p:sp>
      <p:sp>
        <p:nvSpPr>
          <p:cNvPr id="63" name="1414611818"/>
          <p:cNvSpPr txBox="1">
            <a:spLocks noChangeArrowheads="1"/>
          </p:cNvSpPr>
          <p:nvPr/>
        </p:nvSpPr>
        <p:spPr bwMode="auto">
          <a:xfrm>
            <a:off x="5663850" y="2244213"/>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64" name="795762242"/>
          <p:cNvSpPr txBox="1">
            <a:spLocks noChangeArrowheads="1"/>
          </p:cNvSpPr>
          <p:nvPr/>
        </p:nvSpPr>
        <p:spPr bwMode="auto">
          <a:xfrm>
            <a:off x="6025689" y="3298412"/>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65" name="666319592"/>
          <p:cNvSpPr txBox="1">
            <a:spLocks noChangeArrowheads="1"/>
          </p:cNvSpPr>
          <p:nvPr/>
        </p:nvSpPr>
        <p:spPr bwMode="auto">
          <a:xfrm>
            <a:off x="6295203" y="3294180"/>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4</a:t>
            </a:r>
            <a:endParaRPr lang="en-US" sz="1200" b="1" dirty="0">
              <a:solidFill>
                <a:srgbClr val="000000"/>
              </a:solidFill>
              <a:latin typeface="Huawei Sans" panose="020C0503030203020204" pitchFamily="34" charset="0"/>
            </a:endParaRPr>
          </a:p>
        </p:txBody>
      </p:sp>
      <p:sp>
        <p:nvSpPr>
          <p:cNvPr id="66" name="862062061"/>
          <p:cNvSpPr txBox="1">
            <a:spLocks noChangeArrowheads="1"/>
          </p:cNvSpPr>
          <p:nvPr/>
        </p:nvSpPr>
        <p:spPr bwMode="auto">
          <a:xfrm>
            <a:off x="6076473" y="2244213"/>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4</a:t>
            </a:r>
            <a:endParaRPr lang="en-US" sz="1200" b="1" dirty="0">
              <a:solidFill>
                <a:srgbClr val="000000"/>
              </a:solidFill>
              <a:latin typeface="Huawei Sans" panose="020C0503030203020204" pitchFamily="34" charset="0"/>
            </a:endParaRPr>
          </a:p>
        </p:txBody>
      </p:sp>
      <p:sp>
        <p:nvSpPr>
          <p:cNvPr id="67" name="675003183"/>
          <p:cNvSpPr txBox="1"/>
          <p:nvPr/>
        </p:nvSpPr>
        <p:spPr>
          <a:xfrm>
            <a:off x="3241015" y="472248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5</a:t>
            </a:r>
            <a:endParaRPr lang="en-US" sz="1200" b="1" dirty="0">
              <a:solidFill>
                <a:srgbClr val="000000"/>
              </a:solidFill>
              <a:latin typeface="Huawei Sans" panose="020C0503030203020204" pitchFamily="34" charset="0"/>
            </a:endParaRPr>
          </a:p>
        </p:txBody>
      </p:sp>
      <p:sp>
        <p:nvSpPr>
          <p:cNvPr id="68" name="1058029436"/>
          <p:cNvSpPr txBox="1"/>
          <p:nvPr/>
        </p:nvSpPr>
        <p:spPr>
          <a:xfrm>
            <a:off x="4184757" y="4151164"/>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6</a:t>
            </a:r>
            <a:endParaRPr lang="en-US" sz="1200" b="1" dirty="0">
              <a:solidFill>
                <a:srgbClr val="000000"/>
              </a:solidFill>
              <a:latin typeface="Huawei Sans" panose="020C0503030203020204" pitchFamily="34" charset="0"/>
            </a:endParaRPr>
          </a:p>
        </p:txBody>
      </p:sp>
      <p:sp>
        <p:nvSpPr>
          <p:cNvPr id="69" name="533131634"/>
          <p:cNvSpPr txBox="1"/>
          <p:nvPr/>
        </p:nvSpPr>
        <p:spPr>
          <a:xfrm>
            <a:off x="4969607" y="472248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7</a:t>
            </a:r>
            <a:endParaRPr lang="en-US" sz="1200" b="1" dirty="0">
              <a:solidFill>
                <a:srgbClr val="000000"/>
              </a:solidFill>
              <a:latin typeface="Huawei Sans" panose="020C0503030203020204" pitchFamily="34" charset="0"/>
            </a:endParaRPr>
          </a:p>
        </p:txBody>
      </p:sp>
      <p:sp>
        <p:nvSpPr>
          <p:cNvPr id="70" name="263910070"/>
          <p:cNvSpPr/>
          <p:nvPr/>
        </p:nvSpPr>
        <p:spPr>
          <a:xfrm>
            <a:off x="3518210" y="3689610"/>
            <a:ext cx="2989929" cy="556776"/>
          </a:xfrm>
          <a:custGeom>
            <a:avLst/>
            <a:gdLst>
              <a:gd name="connsiteX0" fmla="*/ 2381250 w 2381250"/>
              <a:gd name="connsiteY0" fmla="*/ 375708 h 401108"/>
              <a:gd name="connsiteX1" fmla="*/ 2209800 w 2381250"/>
              <a:gd name="connsiteY1" fmla="*/ 147108 h 401108"/>
              <a:gd name="connsiteX2" fmla="*/ 1612900 w 2381250"/>
              <a:gd name="connsiteY2" fmla="*/ 51858 h 401108"/>
              <a:gd name="connsiteX3" fmla="*/ 387350 w 2381250"/>
              <a:gd name="connsiteY3" fmla="*/ 58208 h 401108"/>
              <a:gd name="connsiteX4" fmla="*/ 0 w 2381250"/>
              <a:gd name="connsiteY4" fmla="*/ 401108 h 401108"/>
              <a:gd name="connsiteX5" fmla="*/ 0 w 2381250"/>
              <a:gd name="connsiteY5" fmla="*/ 401108 h 4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401108">
                <a:moveTo>
                  <a:pt x="2381250" y="375708"/>
                </a:moveTo>
                <a:cubicBezTo>
                  <a:pt x="2359554" y="288395"/>
                  <a:pt x="2337858" y="201083"/>
                  <a:pt x="2209800" y="147108"/>
                </a:cubicBezTo>
                <a:cubicBezTo>
                  <a:pt x="2081742" y="93133"/>
                  <a:pt x="1916642" y="66675"/>
                  <a:pt x="1612900" y="51858"/>
                </a:cubicBezTo>
                <a:cubicBezTo>
                  <a:pt x="1309158" y="37041"/>
                  <a:pt x="656167" y="0"/>
                  <a:pt x="387350" y="58208"/>
                </a:cubicBezTo>
                <a:cubicBezTo>
                  <a:pt x="118533" y="116416"/>
                  <a:pt x="0" y="401108"/>
                  <a:pt x="0" y="401108"/>
                </a:cubicBezTo>
                <a:lnTo>
                  <a:pt x="0" y="401108"/>
                </a:ln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71" name="1458105500"/>
          <p:cNvSpPr/>
          <p:nvPr/>
        </p:nvSpPr>
        <p:spPr>
          <a:xfrm>
            <a:off x="3803873" y="3945648"/>
            <a:ext cx="2541332" cy="264765"/>
          </a:xfrm>
          <a:custGeom>
            <a:avLst/>
            <a:gdLst>
              <a:gd name="connsiteX0" fmla="*/ 0 w 2120900"/>
              <a:gd name="connsiteY0" fmla="*/ 209550 h 209550"/>
              <a:gd name="connsiteX1" fmla="*/ 215900 w 2120900"/>
              <a:gd name="connsiteY1" fmla="*/ 38100 h 209550"/>
              <a:gd name="connsiteX2" fmla="*/ 635000 w 2120900"/>
              <a:gd name="connsiteY2" fmla="*/ 0 h 209550"/>
              <a:gd name="connsiteX3" fmla="*/ 1682750 w 2120900"/>
              <a:gd name="connsiteY3" fmla="*/ 12700 h 209550"/>
              <a:gd name="connsiteX4" fmla="*/ 2025650 w 2120900"/>
              <a:gd name="connsiteY4" fmla="*/ 88900 h 209550"/>
              <a:gd name="connsiteX5" fmla="*/ 2120900 w 2120900"/>
              <a:gd name="connsiteY5" fmla="*/ 1968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900" h="209550">
                <a:moveTo>
                  <a:pt x="0" y="209550"/>
                </a:moveTo>
                <a:cubicBezTo>
                  <a:pt x="55033" y="141287"/>
                  <a:pt x="110067" y="73025"/>
                  <a:pt x="215900" y="38100"/>
                </a:cubicBezTo>
                <a:cubicBezTo>
                  <a:pt x="321733" y="3175"/>
                  <a:pt x="635000" y="0"/>
                  <a:pt x="635000" y="0"/>
                </a:cubicBezTo>
                <a:lnTo>
                  <a:pt x="1682750" y="12700"/>
                </a:lnTo>
                <a:cubicBezTo>
                  <a:pt x="1914525" y="27517"/>
                  <a:pt x="1952625" y="58208"/>
                  <a:pt x="2025650" y="88900"/>
                </a:cubicBezTo>
                <a:cubicBezTo>
                  <a:pt x="2098675" y="119592"/>
                  <a:pt x="2109787" y="158221"/>
                  <a:pt x="2120900" y="196850"/>
                </a:cubicBez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72" name="646544399"/>
          <p:cNvSpPr txBox="1">
            <a:spLocks noChangeArrowheads="1"/>
          </p:cNvSpPr>
          <p:nvPr/>
        </p:nvSpPr>
        <p:spPr bwMode="auto">
          <a:xfrm>
            <a:off x="4720108" y="3684674"/>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2</a:t>
            </a:r>
            <a:endParaRPr lang="en-US" sz="1200" b="1" dirty="0">
              <a:solidFill>
                <a:srgbClr val="000000"/>
              </a:solidFill>
              <a:latin typeface="Huawei Sans" panose="020C0503030203020204" pitchFamily="34" charset="0"/>
            </a:endParaRPr>
          </a:p>
        </p:txBody>
      </p:sp>
      <p:sp>
        <p:nvSpPr>
          <p:cNvPr id="73" name="1764413309"/>
          <p:cNvSpPr txBox="1">
            <a:spLocks noChangeArrowheads="1"/>
          </p:cNvSpPr>
          <p:nvPr/>
        </p:nvSpPr>
        <p:spPr bwMode="auto">
          <a:xfrm>
            <a:off x="4720108" y="3901475"/>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3</a:t>
            </a:r>
            <a:endParaRPr lang="en-US" sz="1200" b="1" dirty="0">
              <a:solidFill>
                <a:srgbClr val="000000"/>
              </a:solidFill>
              <a:latin typeface="Huawei Sans" panose="020C0503030203020204" pitchFamily="34" charset="0"/>
            </a:endParaRPr>
          </a:p>
        </p:txBody>
      </p:sp>
      <p:pic>
        <p:nvPicPr>
          <p:cNvPr id="81" name="Picture 3"/>
          <p:cNvPicPr>
            <a:picLocks noChangeAspect="1" noChangeArrowheads="1"/>
          </p:cNvPicPr>
          <p:nvPr/>
        </p:nvPicPr>
        <p:blipFill>
          <a:blip r:embed="rId3" cstate="print"/>
          <a:srcRect/>
          <a:stretch>
            <a:fillRect/>
          </a:stretch>
        </p:blipFill>
        <p:spPr bwMode="auto">
          <a:xfrm>
            <a:off x="2856322" y="4246726"/>
            <a:ext cx="1274687" cy="301948"/>
          </a:xfrm>
          <a:prstGeom prst="rect">
            <a:avLst/>
          </a:prstGeom>
          <a:noFill/>
          <a:ln w="9525">
            <a:noFill/>
            <a:miter lim="800000"/>
            <a:headEnd/>
            <a:tailEnd/>
          </a:ln>
        </p:spPr>
      </p:pic>
      <p:pic>
        <p:nvPicPr>
          <p:cNvPr id="82" name="Picture 3"/>
          <p:cNvPicPr>
            <a:picLocks noChangeAspect="1" noChangeArrowheads="1"/>
          </p:cNvPicPr>
          <p:nvPr/>
        </p:nvPicPr>
        <p:blipFill>
          <a:blip r:embed="rId3" cstate="print"/>
          <a:srcRect/>
          <a:stretch>
            <a:fillRect/>
          </a:stretch>
        </p:blipFill>
        <p:spPr bwMode="auto">
          <a:xfrm>
            <a:off x="4678215" y="4267147"/>
            <a:ext cx="1274687" cy="301948"/>
          </a:xfrm>
          <a:prstGeom prst="rect">
            <a:avLst/>
          </a:prstGeom>
          <a:noFill/>
          <a:ln w="9525">
            <a:noFill/>
            <a:miter lim="800000"/>
            <a:headEnd/>
            <a:tailEnd/>
          </a:ln>
        </p:spPr>
      </p:pic>
      <p:pic>
        <p:nvPicPr>
          <p:cNvPr id="83" name="Picture 3"/>
          <p:cNvPicPr>
            <a:picLocks noChangeAspect="1" noChangeArrowheads="1"/>
          </p:cNvPicPr>
          <p:nvPr/>
        </p:nvPicPr>
        <p:blipFill>
          <a:blip r:embed="rId3" cstate="print"/>
          <a:srcRect/>
          <a:stretch>
            <a:fillRect/>
          </a:stretch>
        </p:blipFill>
        <p:spPr bwMode="auto">
          <a:xfrm>
            <a:off x="6244061" y="4267147"/>
            <a:ext cx="1274687" cy="301948"/>
          </a:xfrm>
          <a:prstGeom prst="rect">
            <a:avLst/>
          </a:prstGeom>
          <a:noFill/>
          <a:ln w="9525">
            <a:noFill/>
            <a:miter lim="800000"/>
            <a:headEnd/>
            <a:tailEnd/>
          </a:ln>
        </p:spPr>
      </p:pic>
      <p:pic>
        <p:nvPicPr>
          <p:cNvPr id="84" name="Picture 3"/>
          <p:cNvPicPr>
            <a:picLocks noChangeAspect="1" noChangeArrowheads="1"/>
          </p:cNvPicPr>
          <p:nvPr/>
        </p:nvPicPr>
        <p:blipFill>
          <a:blip r:embed="rId3" cstate="print"/>
          <a:srcRect/>
          <a:stretch>
            <a:fillRect/>
          </a:stretch>
        </p:blipFill>
        <p:spPr bwMode="auto">
          <a:xfrm>
            <a:off x="7849480" y="4263520"/>
            <a:ext cx="1274687" cy="301948"/>
          </a:xfrm>
          <a:prstGeom prst="rect">
            <a:avLst/>
          </a:prstGeom>
          <a:noFill/>
          <a:ln w="9525">
            <a:noFill/>
            <a:miter lim="800000"/>
            <a:headEnd/>
            <a:tailEnd/>
          </a:ln>
        </p:spPr>
      </p:pic>
      <p:pic>
        <p:nvPicPr>
          <p:cNvPr id="85" name="Picture 4"/>
          <p:cNvPicPr>
            <a:picLocks noChangeAspect="1" noChangeArrowheads="1"/>
          </p:cNvPicPr>
          <p:nvPr/>
        </p:nvPicPr>
        <p:blipFill>
          <a:blip r:embed="rId4" cstate="print"/>
          <a:srcRect/>
          <a:stretch>
            <a:fillRect/>
          </a:stretch>
        </p:blipFill>
        <p:spPr bwMode="auto">
          <a:xfrm>
            <a:off x="2876104" y="5675634"/>
            <a:ext cx="1257123" cy="226149"/>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srcRect/>
          <a:stretch>
            <a:fillRect/>
          </a:stretch>
        </p:blipFill>
        <p:spPr bwMode="auto">
          <a:xfrm>
            <a:off x="2876104" y="5447645"/>
            <a:ext cx="1257123" cy="226149"/>
          </a:xfrm>
          <a:prstGeom prst="rect">
            <a:avLst/>
          </a:prstGeom>
          <a:noFill/>
          <a:ln w="9525">
            <a:noFill/>
            <a:miter lim="800000"/>
            <a:headEnd/>
            <a:tailEnd/>
          </a:ln>
        </p:spPr>
      </p:pic>
      <p:pic>
        <p:nvPicPr>
          <p:cNvPr id="87" name="Picture 4"/>
          <p:cNvPicPr>
            <a:picLocks noChangeAspect="1" noChangeArrowheads="1"/>
          </p:cNvPicPr>
          <p:nvPr/>
        </p:nvPicPr>
        <p:blipFill>
          <a:blip r:embed="rId4" cstate="print"/>
          <a:srcRect/>
          <a:stretch>
            <a:fillRect/>
          </a:stretch>
        </p:blipFill>
        <p:spPr bwMode="auto">
          <a:xfrm>
            <a:off x="2870813" y="5221496"/>
            <a:ext cx="1257123" cy="226149"/>
          </a:xfrm>
          <a:prstGeom prst="rect">
            <a:avLst/>
          </a:prstGeom>
          <a:noFill/>
          <a:ln w="9525">
            <a:noFill/>
            <a:miter lim="800000"/>
            <a:headEnd/>
            <a:tailEnd/>
          </a:ln>
        </p:spPr>
      </p:pic>
      <p:pic>
        <p:nvPicPr>
          <p:cNvPr id="88" name="Picture 4"/>
          <p:cNvPicPr>
            <a:picLocks noChangeAspect="1" noChangeArrowheads="1"/>
          </p:cNvPicPr>
          <p:nvPr/>
        </p:nvPicPr>
        <p:blipFill>
          <a:blip r:embed="rId4" cstate="print"/>
          <a:srcRect/>
          <a:stretch>
            <a:fillRect/>
          </a:stretch>
        </p:blipFill>
        <p:spPr bwMode="auto">
          <a:xfrm>
            <a:off x="2870813" y="4993506"/>
            <a:ext cx="1257123" cy="226149"/>
          </a:xfrm>
          <a:prstGeom prst="rect">
            <a:avLst/>
          </a:prstGeom>
          <a:noFill/>
          <a:ln w="9525">
            <a:noFill/>
            <a:miter lim="800000"/>
            <a:headEnd/>
            <a:tailEnd/>
          </a:ln>
        </p:spPr>
      </p:pic>
      <p:pic>
        <p:nvPicPr>
          <p:cNvPr id="89" name="Picture 4"/>
          <p:cNvPicPr>
            <a:picLocks noChangeAspect="1" noChangeArrowheads="1"/>
          </p:cNvPicPr>
          <p:nvPr/>
        </p:nvPicPr>
        <p:blipFill>
          <a:blip r:embed="rId4" cstate="print"/>
          <a:srcRect/>
          <a:stretch>
            <a:fillRect/>
          </a:stretch>
        </p:blipFill>
        <p:spPr bwMode="auto">
          <a:xfrm>
            <a:off x="4698950" y="5677475"/>
            <a:ext cx="1257123" cy="226149"/>
          </a:xfrm>
          <a:prstGeom prst="rect">
            <a:avLst/>
          </a:prstGeom>
          <a:noFill/>
          <a:ln w="9525">
            <a:noFill/>
            <a:miter lim="800000"/>
            <a:headEnd/>
            <a:tailEnd/>
          </a:ln>
        </p:spPr>
      </p:pic>
      <p:pic>
        <p:nvPicPr>
          <p:cNvPr id="90" name="Picture 4"/>
          <p:cNvPicPr>
            <a:picLocks noChangeAspect="1" noChangeArrowheads="1"/>
          </p:cNvPicPr>
          <p:nvPr/>
        </p:nvPicPr>
        <p:blipFill>
          <a:blip r:embed="rId4" cstate="print"/>
          <a:srcRect/>
          <a:stretch>
            <a:fillRect/>
          </a:stretch>
        </p:blipFill>
        <p:spPr bwMode="auto">
          <a:xfrm>
            <a:off x="4698950" y="5449486"/>
            <a:ext cx="1257123" cy="226149"/>
          </a:xfrm>
          <a:prstGeom prst="rect">
            <a:avLst/>
          </a:prstGeom>
          <a:noFill/>
          <a:ln w="9525">
            <a:noFill/>
            <a:miter lim="800000"/>
            <a:headEnd/>
            <a:tailEnd/>
          </a:ln>
        </p:spPr>
      </p:pic>
      <p:pic>
        <p:nvPicPr>
          <p:cNvPr id="91" name="Picture 4"/>
          <p:cNvPicPr>
            <a:picLocks noChangeAspect="1" noChangeArrowheads="1"/>
          </p:cNvPicPr>
          <p:nvPr/>
        </p:nvPicPr>
        <p:blipFill>
          <a:blip r:embed="rId4" cstate="print"/>
          <a:srcRect/>
          <a:stretch>
            <a:fillRect/>
          </a:stretch>
        </p:blipFill>
        <p:spPr bwMode="auto">
          <a:xfrm>
            <a:off x="4693660" y="5223337"/>
            <a:ext cx="1257123" cy="226149"/>
          </a:xfrm>
          <a:prstGeom prst="rect">
            <a:avLst/>
          </a:prstGeom>
          <a:noFill/>
          <a:ln w="9525">
            <a:noFill/>
            <a:miter lim="800000"/>
            <a:headEnd/>
            <a:tailEnd/>
          </a:ln>
        </p:spPr>
      </p:pic>
      <p:pic>
        <p:nvPicPr>
          <p:cNvPr id="92" name="Picture 4"/>
          <p:cNvPicPr>
            <a:picLocks noChangeAspect="1" noChangeArrowheads="1"/>
          </p:cNvPicPr>
          <p:nvPr/>
        </p:nvPicPr>
        <p:blipFill>
          <a:blip r:embed="rId4" cstate="print"/>
          <a:srcRect/>
          <a:stretch>
            <a:fillRect/>
          </a:stretch>
        </p:blipFill>
        <p:spPr bwMode="auto">
          <a:xfrm>
            <a:off x="4693660" y="4995347"/>
            <a:ext cx="1257123" cy="226149"/>
          </a:xfrm>
          <a:prstGeom prst="rect">
            <a:avLst/>
          </a:prstGeom>
          <a:noFill/>
          <a:ln w="9525">
            <a:noFill/>
            <a:miter lim="800000"/>
            <a:headEnd/>
            <a:tailEnd/>
          </a:ln>
        </p:spPr>
      </p:pic>
      <p:pic>
        <p:nvPicPr>
          <p:cNvPr id="93" name="Picture 4"/>
          <p:cNvPicPr>
            <a:picLocks noChangeAspect="1" noChangeArrowheads="1"/>
          </p:cNvPicPr>
          <p:nvPr/>
        </p:nvPicPr>
        <p:blipFill>
          <a:blip r:embed="rId4" cstate="print"/>
          <a:srcRect/>
          <a:stretch>
            <a:fillRect/>
          </a:stretch>
        </p:blipFill>
        <p:spPr bwMode="auto">
          <a:xfrm>
            <a:off x="6273265" y="5672461"/>
            <a:ext cx="1257123" cy="226149"/>
          </a:xfrm>
          <a:prstGeom prst="rect">
            <a:avLst/>
          </a:prstGeom>
          <a:noFill/>
          <a:ln w="9525">
            <a:noFill/>
            <a:miter lim="800000"/>
            <a:headEnd/>
            <a:tailEnd/>
          </a:ln>
        </p:spPr>
      </p:pic>
      <p:pic>
        <p:nvPicPr>
          <p:cNvPr id="94" name="Picture 4"/>
          <p:cNvPicPr>
            <a:picLocks noChangeAspect="1" noChangeArrowheads="1"/>
          </p:cNvPicPr>
          <p:nvPr/>
        </p:nvPicPr>
        <p:blipFill>
          <a:blip r:embed="rId4" cstate="print"/>
          <a:srcRect/>
          <a:stretch>
            <a:fillRect/>
          </a:stretch>
        </p:blipFill>
        <p:spPr bwMode="auto">
          <a:xfrm>
            <a:off x="6273265" y="5444471"/>
            <a:ext cx="1257123" cy="226149"/>
          </a:xfrm>
          <a:prstGeom prst="rect">
            <a:avLst/>
          </a:prstGeom>
          <a:noFill/>
          <a:ln w="9525">
            <a:noFill/>
            <a:miter lim="800000"/>
            <a:headEnd/>
            <a:tailEnd/>
          </a:ln>
        </p:spPr>
      </p:pic>
      <p:pic>
        <p:nvPicPr>
          <p:cNvPr id="95" name="Picture 4"/>
          <p:cNvPicPr>
            <a:picLocks noChangeAspect="1" noChangeArrowheads="1"/>
          </p:cNvPicPr>
          <p:nvPr/>
        </p:nvPicPr>
        <p:blipFill>
          <a:blip r:embed="rId4" cstate="print"/>
          <a:srcRect/>
          <a:stretch>
            <a:fillRect/>
          </a:stretch>
        </p:blipFill>
        <p:spPr bwMode="auto">
          <a:xfrm>
            <a:off x="6267974" y="5218322"/>
            <a:ext cx="1257123" cy="226149"/>
          </a:xfrm>
          <a:prstGeom prst="rect">
            <a:avLst/>
          </a:prstGeom>
          <a:noFill/>
          <a:ln w="9525">
            <a:noFill/>
            <a:miter lim="800000"/>
            <a:headEnd/>
            <a:tailEnd/>
          </a:ln>
        </p:spPr>
      </p:pic>
      <p:pic>
        <p:nvPicPr>
          <p:cNvPr id="96" name="Picture 4"/>
          <p:cNvPicPr>
            <a:picLocks noChangeAspect="1" noChangeArrowheads="1"/>
          </p:cNvPicPr>
          <p:nvPr/>
        </p:nvPicPr>
        <p:blipFill>
          <a:blip r:embed="rId4" cstate="print"/>
          <a:srcRect/>
          <a:stretch>
            <a:fillRect/>
          </a:stretch>
        </p:blipFill>
        <p:spPr bwMode="auto">
          <a:xfrm>
            <a:off x="6267974" y="4990333"/>
            <a:ext cx="1257123" cy="226149"/>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7891381" y="5666649"/>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7891381" y="5438660"/>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7886091" y="5212511"/>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7886091" y="4984521"/>
            <a:ext cx="1257123" cy="226149"/>
          </a:xfrm>
          <a:prstGeom prst="rect">
            <a:avLst/>
          </a:prstGeom>
          <a:noFill/>
          <a:ln w="9525">
            <a:noFill/>
            <a:miter lim="800000"/>
            <a:headEnd/>
            <a:tailEnd/>
          </a:ln>
        </p:spPr>
      </p:pic>
      <p:sp>
        <p:nvSpPr>
          <p:cNvPr id="5" name="标题 4"/>
          <p:cNvSpPr>
            <a:spLocks noGrp="1"/>
          </p:cNvSpPr>
          <p:nvPr>
            <p:ph type="title"/>
          </p:nvPr>
        </p:nvSpPr>
        <p:spPr/>
        <p:txBody>
          <a:bodyPr/>
          <a:lstStyle/>
          <a:p>
            <a:r>
              <a:rPr lang="en-US" altLang="zh-CN" smtClean="0"/>
              <a:t>Non-local Write Process</a:t>
            </a:r>
            <a:endParaRPr lang="zh-CN" altLang="en-US" dirty="0"/>
          </a:p>
        </p:txBody>
      </p:sp>
    </p:spTree>
    <p:extLst>
      <p:ext uri="{BB962C8B-B14F-4D97-AF65-F5344CB8AC3E}">
        <p14:creationId xmlns:p14="http://schemas.microsoft.com/office/powerpoint/2010/main" val="2709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500"/>
                                        <p:tgtEl>
                                          <p:spTgt spid="6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ssolve">
                                      <p:cBhvr>
                                        <p:cTn id="16" dur="500"/>
                                        <p:tgtEl>
                                          <p:spTgt spid="6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500"/>
                                        <p:tgtEl>
                                          <p:spTgt spid="6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down)">
                                      <p:cBhvr>
                                        <p:cTn id="26" dur="500"/>
                                        <p:tgtEl>
                                          <p:spTgt spid="57"/>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down)">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right)">
                                      <p:cBhvr>
                                        <p:cTn id="52" dur="500"/>
                                        <p:tgtEl>
                                          <p:spTgt spid="7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up)">
                                      <p:cBhvr>
                                        <p:cTn id="87" dur="500"/>
                                        <p:tgtEl>
                                          <p:spTgt spid="53"/>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left)">
                                      <p:cBhvr>
                                        <p:cTn id="96" dur="500"/>
                                        <p:tgtEl>
                                          <p:spTgt spid="54"/>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up)">
                                      <p:cBhvr>
                                        <p:cTn id="105" dur="500"/>
                                        <p:tgtEl>
                                          <p:spTgt spid="55"/>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animBg="1"/>
      <p:bldP spid="57" grpId="0" animBg="1"/>
      <p:bldP spid="58" grpId="0"/>
      <p:bldP spid="59" grpId="0"/>
      <p:bldP spid="60" grpId="0"/>
      <p:bldP spid="61" grpId="0"/>
      <p:bldP spid="62" grpId="0"/>
      <p:bldP spid="63" grpId="0"/>
      <p:bldP spid="64" grpId="0"/>
      <p:bldP spid="65" grpId="0"/>
      <p:bldP spid="66" grpId="0"/>
      <p:bldP spid="67" grpId="0"/>
      <p:bldP spid="68" grpId="0"/>
      <p:bldP spid="69"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84660289"/>
          <p:cNvSpPr txBox="1"/>
          <p:nvPr/>
        </p:nvSpPr>
        <p:spPr>
          <a:xfrm>
            <a:off x="5226248" y="4855995"/>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7</a:t>
            </a:r>
            <a:endParaRPr lang="en-US" sz="1200" b="1" dirty="0">
              <a:solidFill>
                <a:srgbClr val="000000"/>
              </a:solidFill>
              <a:latin typeface="Huawei Sans" panose="020C0503030203020204" pitchFamily="34" charset="0"/>
            </a:endParaRPr>
          </a:p>
        </p:txBody>
      </p:sp>
      <p:sp>
        <p:nvSpPr>
          <p:cNvPr id="5" name="1573871175"/>
          <p:cNvSpPr txBox="1"/>
          <p:nvPr/>
        </p:nvSpPr>
        <p:spPr>
          <a:xfrm>
            <a:off x="4748029" y="4834835"/>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6</a:t>
            </a:r>
            <a:endParaRPr lang="en-US" sz="1200" b="1" dirty="0">
              <a:solidFill>
                <a:srgbClr val="000000"/>
              </a:solidFill>
              <a:latin typeface="Huawei Sans" panose="020C0503030203020204" pitchFamily="34" charset="0"/>
            </a:endParaRPr>
          </a:p>
        </p:txBody>
      </p:sp>
      <p:grpSp>
        <p:nvGrpSpPr>
          <p:cNvPr id="2" name="组合 1"/>
          <p:cNvGrpSpPr/>
          <p:nvPr/>
        </p:nvGrpSpPr>
        <p:grpSpPr>
          <a:xfrm>
            <a:off x="5644372" y="926935"/>
            <a:ext cx="799853" cy="1251879"/>
            <a:chOff x="5829593" y="1107842"/>
            <a:chExt cx="799853" cy="1377525"/>
          </a:xfrm>
        </p:grpSpPr>
        <p:sp>
          <p:nvSpPr>
            <p:cNvPr id="10" name="Freeform 37"/>
            <p:cNvSpPr>
              <a:spLocks noChangeAspect="1"/>
            </p:cNvSpPr>
            <p:nvPr/>
          </p:nvSpPr>
          <p:spPr bwMode="auto">
            <a:xfrm>
              <a:off x="6209010" y="1173700"/>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 name="1715546705"/>
            <p:cNvSpPr>
              <a:spLocks noChangeAspect="1"/>
            </p:cNvSpPr>
            <p:nvPr/>
          </p:nvSpPr>
          <p:spPr bwMode="auto">
            <a:xfrm>
              <a:off x="5829593" y="1107842"/>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 name="1908453529"/>
            <p:cNvSpPr>
              <a:spLocks noChangeAspect="1"/>
            </p:cNvSpPr>
            <p:nvPr/>
          </p:nvSpPr>
          <p:spPr bwMode="auto">
            <a:xfrm>
              <a:off x="6219265" y="1179188"/>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 name="44809661"/>
            <p:cNvSpPr>
              <a:spLocks noChangeAspect="1"/>
            </p:cNvSpPr>
            <p:nvPr/>
          </p:nvSpPr>
          <p:spPr bwMode="auto">
            <a:xfrm>
              <a:off x="5829593" y="1426155"/>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4" name="905441922"/>
            <p:cNvSpPr>
              <a:spLocks noChangeAspect="1"/>
            </p:cNvSpPr>
            <p:nvPr/>
          </p:nvSpPr>
          <p:spPr bwMode="auto">
            <a:xfrm>
              <a:off x="5962902" y="2084733"/>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5" name="345199130"/>
            <p:cNvSpPr>
              <a:spLocks noChangeAspect="1"/>
            </p:cNvSpPr>
            <p:nvPr/>
          </p:nvSpPr>
          <p:spPr bwMode="auto">
            <a:xfrm>
              <a:off x="5962901" y="2084733"/>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6" name="1327727898"/>
            <p:cNvSpPr>
              <a:spLocks noChangeAspect="1"/>
            </p:cNvSpPr>
            <p:nvPr/>
          </p:nvSpPr>
          <p:spPr bwMode="auto">
            <a:xfrm>
              <a:off x="5962902" y="2123150"/>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7" name="1608586442"/>
            <p:cNvSpPr>
              <a:spLocks noChangeAspect="1"/>
            </p:cNvSpPr>
            <p:nvPr/>
          </p:nvSpPr>
          <p:spPr bwMode="auto">
            <a:xfrm>
              <a:off x="5962901" y="2123150"/>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8" name="1972083157"/>
            <p:cNvSpPr>
              <a:spLocks noChangeAspect="1"/>
            </p:cNvSpPr>
            <p:nvPr/>
          </p:nvSpPr>
          <p:spPr bwMode="auto">
            <a:xfrm>
              <a:off x="5962902" y="2156078"/>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9" name="1628775803"/>
            <p:cNvSpPr>
              <a:spLocks noChangeAspect="1"/>
            </p:cNvSpPr>
            <p:nvPr/>
          </p:nvSpPr>
          <p:spPr bwMode="auto">
            <a:xfrm>
              <a:off x="5962901" y="2156078"/>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0" name="2091495509"/>
            <p:cNvSpPr>
              <a:spLocks noChangeAspect="1"/>
            </p:cNvSpPr>
            <p:nvPr/>
          </p:nvSpPr>
          <p:spPr bwMode="auto">
            <a:xfrm>
              <a:off x="5962902" y="2194496"/>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1" name="904050230"/>
            <p:cNvSpPr>
              <a:spLocks noChangeAspect="1"/>
            </p:cNvSpPr>
            <p:nvPr/>
          </p:nvSpPr>
          <p:spPr bwMode="auto">
            <a:xfrm>
              <a:off x="5962901" y="2194496"/>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2" name="1027079030"/>
            <p:cNvSpPr>
              <a:spLocks noChangeAspect="1"/>
            </p:cNvSpPr>
            <p:nvPr/>
          </p:nvSpPr>
          <p:spPr bwMode="auto">
            <a:xfrm>
              <a:off x="5962902" y="2232912"/>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3" name="1219677862"/>
            <p:cNvSpPr>
              <a:spLocks noChangeAspect="1"/>
            </p:cNvSpPr>
            <p:nvPr/>
          </p:nvSpPr>
          <p:spPr bwMode="auto">
            <a:xfrm>
              <a:off x="5962901" y="2227424"/>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4" name="1354919945"/>
            <p:cNvSpPr>
              <a:spLocks noChangeAspect="1"/>
            </p:cNvSpPr>
            <p:nvPr/>
          </p:nvSpPr>
          <p:spPr bwMode="auto">
            <a:xfrm>
              <a:off x="5962902" y="2265842"/>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5" name="120111454"/>
            <p:cNvSpPr>
              <a:spLocks noChangeAspect="1"/>
            </p:cNvSpPr>
            <p:nvPr/>
          </p:nvSpPr>
          <p:spPr bwMode="auto">
            <a:xfrm>
              <a:off x="5962901" y="2265842"/>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6" name="1370367534"/>
            <p:cNvSpPr>
              <a:spLocks noChangeAspect="1"/>
            </p:cNvSpPr>
            <p:nvPr/>
          </p:nvSpPr>
          <p:spPr bwMode="auto">
            <a:xfrm>
              <a:off x="5962902" y="2304258"/>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7" name="874516224"/>
            <p:cNvSpPr>
              <a:spLocks noChangeAspect="1"/>
            </p:cNvSpPr>
            <p:nvPr/>
          </p:nvSpPr>
          <p:spPr bwMode="auto">
            <a:xfrm>
              <a:off x="5962901" y="2304258"/>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8" name="1489312444"/>
            <p:cNvSpPr>
              <a:spLocks noChangeAspect="1"/>
            </p:cNvSpPr>
            <p:nvPr/>
          </p:nvSpPr>
          <p:spPr bwMode="auto">
            <a:xfrm>
              <a:off x="5829594" y="1519454"/>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9" name="608560193"/>
            <p:cNvSpPr>
              <a:spLocks noChangeAspect="1"/>
            </p:cNvSpPr>
            <p:nvPr/>
          </p:nvSpPr>
          <p:spPr bwMode="auto">
            <a:xfrm>
              <a:off x="5896247" y="1574336"/>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30" name="1598233086"/>
            <p:cNvSpPr>
              <a:spLocks noChangeAspect="1"/>
            </p:cNvSpPr>
            <p:nvPr/>
          </p:nvSpPr>
          <p:spPr bwMode="auto">
            <a:xfrm>
              <a:off x="5896248" y="1574336"/>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31" name="1717510658"/>
            <p:cNvSpPr>
              <a:spLocks noChangeAspect="1"/>
            </p:cNvSpPr>
            <p:nvPr/>
          </p:nvSpPr>
          <p:spPr bwMode="auto">
            <a:xfrm>
              <a:off x="5885993" y="1382250"/>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grpSp>
      <p:sp>
        <p:nvSpPr>
          <p:cNvPr id="32" name="1095499507"/>
          <p:cNvSpPr/>
          <p:nvPr/>
        </p:nvSpPr>
        <p:spPr>
          <a:xfrm>
            <a:off x="5168270" y="2610481"/>
            <a:ext cx="1428308" cy="666544"/>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en-US" sz="1333" dirty="0" smtClean="0">
                <a:solidFill>
                  <a:sysClr val="windowText" lastClr="000000"/>
                </a:solidFill>
                <a:latin typeface="Huawei Sans" panose="020C0503030203020204" pitchFamily="34" charset="0"/>
              </a:rPr>
              <a:t>SAN</a:t>
            </a:r>
            <a:endParaRPr lang="en-US" sz="1333" dirty="0">
              <a:solidFill>
                <a:sysClr val="windowText" lastClr="000000"/>
              </a:solidFill>
              <a:latin typeface="Huawei Sans" panose="020C0503030203020204" pitchFamily="34" charset="0"/>
            </a:endParaRPr>
          </a:p>
        </p:txBody>
      </p:sp>
      <p:sp>
        <p:nvSpPr>
          <p:cNvPr id="51" name="1997002705"/>
          <p:cNvSpPr/>
          <p:nvPr/>
        </p:nvSpPr>
        <p:spPr>
          <a:xfrm>
            <a:off x="3148323" y="3755668"/>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en-US" sz="1200" dirty="0" smtClean="0">
                <a:solidFill>
                  <a:srgbClr val="000000"/>
                </a:solidFill>
                <a:latin typeface="Huawei Sans" panose="020C0503030203020204" pitchFamily="34" charset="0"/>
              </a:rPr>
              <a:t>LUN</a:t>
            </a:r>
            <a:endParaRPr lang="en-US" sz="1200" dirty="0">
              <a:solidFill>
                <a:srgbClr val="000000"/>
              </a:solidFill>
              <a:latin typeface="Huawei Sans" panose="020C0503030203020204" pitchFamily="34" charset="0"/>
            </a:endParaRPr>
          </a:p>
        </p:txBody>
      </p:sp>
      <p:cxnSp>
        <p:nvCxnSpPr>
          <p:cNvPr id="52" name="821944889"/>
          <p:cNvCxnSpPr/>
          <p:nvPr/>
        </p:nvCxnSpPr>
        <p:spPr>
          <a:xfrm flipH="1">
            <a:off x="3433985" y="3276316"/>
            <a:ext cx="2128710" cy="95545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3" name="135637506"/>
          <p:cNvCxnSpPr/>
          <p:nvPr/>
        </p:nvCxnSpPr>
        <p:spPr>
          <a:xfrm rot="5400000">
            <a:off x="5577718" y="2391472"/>
            <a:ext cx="516307" cy="211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4" name="145258392"/>
          <p:cNvCxnSpPr>
            <a:endCxn id="32" idx="1"/>
          </p:cNvCxnSpPr>
          <p:nvPr/>
        </p:nvCxnSpPr>
        <p:spPr>
          <a:xfrm flipV="1">
            <a:off x="3836028" y="3276316"/>
            <a:ext cx="2046396" cy="95545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482823742"/>
          <p:cNvCxnSpPr/>
          <p:nvPr/>
        </p:nvCxnSpPr>
        <p:spPr>
          <a:xfrm>
            <a:off x="3298560" y="4644394"/>
            <a:ext cx="0" cy="45151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1546388295"/>
          <p:cNvCxnSpPr/>
          <p:nvPr/>
        </p:nvCxnSpPr>
        <p:spPr>
          <a:xfrm>
            <a:off x="4005309" y="4437025"/>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7" name="1957072043"/>
          <p:cNvCxnSpPr/>
          <p:nvPr/>
        </p:nvCxnSpPr>
        <p:spPr>
          <a:xfrm>
            <a:off x="5035806" y="4644394"/>
            <a:ext cx="0" cy="45732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8" name="462223228"/>
          <p:cNvCxnSpPr/>
          <p:nvPr/>
        </p:nvCxnSpPr>
        <p:spPr>
          <a:xfrm rot="5400000" flipH="1" flipV="1">
            <a:off x="5786145" y="2371372"/>
            <a:ext cx="47610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9" name="533572287"/>
          <p:cNvSpPr/>
          <p:nvPr/>
        </p:nvSpPr>
        <p:spPr>
          <a:xfrm>
            <a:off x="2481779" y="3696420"/>
            <a:ext cx="6855884" cy="2378355"/>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60" name="799224525"/>
          <p:cNvSpPr txBox="1">
            <a:spLocks noChangeArrowheads="1"/>
          </p:cNvSpPr>
          <p:nvPr/>
        </p:nvSpPr>
        <p:spPr bwMode="auto">
          <a:xfrm>
            <a:off x="6910695" y="3778842"/>
            <a:ext cx="2366353" cy="338426"/>
          </a:xfrm>
          <a:prstGeom prst="rect">
            <a:avLst/>
          </a:prstGeom>
          <a:noFill/>
          <a:ln w="9525">
            <a:noFill/>
            <a:miter lim="800000"/>
            <a:headEnd/>
            <a:tailEnd/>
          </a:ln>
        </p:spPr>
        <p:txBody>
          <a:bodyPr wrap="square">
            <a:noAutofit/>
          </a:bodyPr>
          <a:lstStyle/>
          <a:p>
            <a:pPr fontAlgn="ctr"/>
            <a:r>
              <a:rPr lang="en-US" sz="1599" dirty="0" err="1" smtClean="0">
                <a:solidFill>
                  <a:srgbClr val="000000"/>
                </a:solidFill>
                <a:latin typeface="Huawei Sans" panose="020C0503030203020204" pitchFamily="34" charset="0"/>
              </a:rPr>
              <a:t>PCIe</a:t>
            </a:r>
            <a:r>
              <a:rPr lang="en-US" sz="1599" dirty="0" smtClean="0">
                <a:solidFill>
                  <a:srgbClr val="000000"/>
                </a:solidFill>
                <a:latin typeface="Huawei Sans" panose="020C0503030203020204" pitchFamily="34" charset="0"/>
              </a:rPr>
              <a:t> </a:t>
            </a:r>
            <a:r>
              <a:rPr lang="en-US" altLang="zh-CN" sz="1599" dirty="0">
                <a:solidFill>
                  <a:srgbClr val="000000"/>
                </a:solidFill>
                <a:latin typeface="Huawei Sans" panose="020C0503030203020204" pitchFamily="34" charset="0"/>
              </a:rPr>
              <a:t>switched </a:t>
            </a:r>
            <a:r>
              <a:rPr lang="en-US" sz="1599" dirty="0" smtClean="0">
                <a:solidFill>
                  <a:srgbClr val="000000"/>
                </a:solidFill>
                <a:latin typeface="Huawei Sans" panose="020C0503030203020204" pitchFamily="34" charset="0"/>
              </a:rPr>
              <a:t>network</a:t>
            </a:r>
            <a:endParaRPr lang="en-US" sz="1599" dirty="0">
              <a:solidFill>
                <a:srgbClr val="000000"/>
              </a:solidFill>
              <a:latin typeface="Huawei Sans" panose="020C0503030203020204" pitchFamily="34" charset="0"/>
            </a:endParaRPr>
          </a:p>
        </p:txBody>
      </p:sp>
      <p:sp>
        <p:nvSpPr>
          <p:cNvPr id="61" name="410144065"/>
          <p:cNvSpPr txBox="1"/>
          <p:nvPr/>
        </p:nvSpPr>
        <p:spPr>
          <a:xfrm>
            <a:off x="3433985" y="4687942"/>
            <a:ext cx="891591" cy="307777"/>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400" dirty="0" smtClean="0">
                <a:solidFill>
                  <a:srgbClr val="000000"/>
                </a:solidFill>
                <a:latin typeface="Huawei Sans" panose="020C0503030203020204" pitchFamily="34" charset="0"/>
              </a:rPr>
              <a:t>Engine 0</a:t>
            </a:r>
            <a:endParaRPr lang="en-US" sz="1400" dirty="0">
              <a:solidFill>
                <a:srgbClr val="000000"/>
              </a:solidFill>
              <a:latin typeface="Huawei Sans" panose="020C0503030203020204" pitchFamily="34" charset="0"/>
            </a:endParaRPr>
          </a:p>
        </p:txBody>
      </p:sp>
      <p:sp>
        <p:nvSpPr>
          <p:cNvPr id="62" name="84558731"/>
          <p:cNvSpPr txBox="1"/>
          <p:nvPr/>
        </p:nvSpPr>
        <p:spPr>
          <a:xfrm>
            <a:off x="5177443" y="4668284"/>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1</a:t>
            </a:r>
            <a:endParaRPr lang="en-US" sz="1400" dirty="0">
              <a:solidFill>
                <a:srgbClr val="000000"/>
              </a:solidFill>
              <a:latin typeface="Huawei Sans" panose="020C0503030203020204" pitchFamily="34" charset="0"/>
            </a:endParaRPr>
          </a:p>
        </p:txBody>
      </p:sp>
      <p:sp>
        <p:nvSpPr>
          <p:cNvPr id="63" name="848671867"/>
          <p:cNvSpPr txBox="1"/>
          <p:nvPr/>
        </p:nvSpPr>
        <p:spPr>
          <a:xfrm>
            <a:off x="6707458" y="4648626"/>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2</a:t>
            </a:r>
            <a:endParaRPr lang="en-US" sz="1400" dirty="0">
              <a:solidFill>
                <a:srgbClr val="000000"/>
              </a:solidFill>
              <a:latin typeface="Huawei Sans" panose="020C0503030203020204" pitchFamily="34" charset="0"/>
            </a:endParaRPr>
          </a:p>
        </p:txBody>
      </p:sp>
      <p:sp>
        <p:nvSpPr>
          <p:cNvPr id="64" name="990758129"/>
          <p:cNvSpPr txBox="1"/>
          <p:nvPr/>
        </p:nvSpPr>
        <p:spPr>
          <a:xfrm>
            <a:off x="8385457" y="4648626"/>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3</a:t>
            </a:r>
            <a:endParaRPr lang="en-US" sz="1400" dirty="0">
              <a:solidFill>
                <a:srgbClr val="000000"/>
              </a:solidFill>
              <a:latin typeface="Huawei Sans" panose="020C0503030203020204" pitchFamily="34" charset="0"/>
            </a:endParaRPr>
          </a:p>
        </p:txBody>
      </p:sp>
      <p:sp>
        <p:nvSpPr>
          <p:cNvPr id="65" name="83484215"/>
          <p:cNvSpPr txBox="1">
            <a:spLocks noChangeArrowheads="1"/>
          </p:cNvSpPr>
          <p:nvPr/>
        </p:nvSpPr>
        <p:spPr bwMode="auto">
          <a:xfrm>
            <a:off x="5570120" y="2247105"/>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66" name="620047198"/>
          <p:cNvSpPr txBox="1">
            <a:spLocks noChangeArrowheads="1"/>
          </p:cNvSpPr>
          <p:nvPr/>
        </p:nvSpPr>
        <p:spPr bwMode="auto">
          <a:xfrm>
            <a:off x="4491568" y="3422494"/>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67" name="1551673035"/>
          <p:cNvSpPr txBox="1">
            <a:spLocks noChangeArrowheads="1"/>
          </p:cNvSpPr>
          <p:nvPr/>
        </p:nvSpPr>
        <p:spPr bwMode="auto">
          <a:xfrm>
            <a:off x="4646037" y="3752283"/>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2</a:t>
            </a:r>
            <a:endParaRPr lang="en-US" sz="1200" b="1" dirty="0">
              <a:solidFill>
                <a:srgbClr val="000000"/>
              </a:solidFill>
              <a:latin typeface="Huawei Sans" panose="020C0503030203020204" pitchFamily="34" charset="0"/>
            </a:endParaRPr>
          </a:p>
        </p:txBody>
      </p:sp>
      <p:sp>
        <p:nvSpPr>
          <p:cNvPr id="68" name="201893076"/>
          <p:cNvSpPr txBox="1">
            <a:spLocks noChangeArrowheads="1"/>
          </p:cNvSpPr>
          <p:nvPr/>
        </p:nvSpPr>
        <p:spPr bwMode="auto">
          <a:xfrm>
            <a:off x="5975626" y="2265571"/>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2</a:t>
            </a:r>
            <a:endParaRPr lang="en-US" sz="1200" b="1" dirty="0">
              <a:solidFill>
                <a:srgbClr val="000000"/>
              </a:solidFill>
              <a:latin typeface="Huawei Sans" panose="020C0503030203020204" pitchFamily="34" charset="0"/>
            </a:endParaRPr>
          </a:p>
        </p:txBody>
      </p:sp>
      <p:sp>
        <p:nvSpPr>
          <p:cNvPr id="69" name="2125390130"/>
          <p:cNvSpPr txBox="1"/>
          <p:nvPr/>
        </p:nvSpPr>
        <p:spPr>
          <a:xfrm>
            <a:off x="2970577" y="4834835"/>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3</a:t>
            </a:r>
            <a:endParaRPr lang="en-US" sz="1200" b="1" dirty="0">
              <a:solidFill>
                <a:srgbClr val="000000"/>
              </a:solidFill>
              <a:latin typeface="Huawei Sans" panose="020C0503030203020204" pitchFamily="34" charset="0"/>
            </a:endParaRPr>
          </a:p>
        </p:txBody>
      </p:sp>
      <p:sp>
        <p:nvSpPr>
          <p:cNvPr id="70" name="2128973894"/>
          <p:cNvSpPr txBox="1"/>
          <p:nvPr/>
        </p:nvSpPr>
        <p:spPr>
          <a:xfrm>
            <a:off x="3439181" y="487387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4</a:t>
            </a:r>
            <a:endParaRPr lang="en-US" sz="1200" b="1" dirty="0">
              <a:solidFill>
                <a:srgbClr val="000000"/>
              </a:solidFill>
              <a:latin typeface="Huawei Sans" panose="020C0503030203020204" pitchFamily="34" charset="0"/>
            </a:endParaRPr>
          </a:p>
        </p:txBody>
      </p:sp>
      <p:cxnSp>
        <p:nvCxnSpPr>
          <p:cNvPr id="72" name="1496821228"/>
          <p:cNvCxnSpPr/>
          <p:nvPr/>
        </p:nvCxnSpPr>
        <p:spPr>
          <a:xfrm flipV="1">
            <a:off x="3499580" y="4663437"/>
            <a:ext cx="0" cy="5268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3" name="518840096"/>
          <p:cNvCxnSpPr/>
          <p:nvPr/>
        </p:nvCxnSpPr>
        <p:spPr>
          <a:xfrm flipV="1">
            <a:off x="5226247" y="4663437"/>
            <a:ext cx="0" cy="5268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4" name="232408457"/>
          <p:cNvCxnSpPr/>
          <p:nvPr/>
        </p:nvCxnSpPr>
        <p:spPr>
          <a:xfrm>
            <a:off x="3979917" y="4614770"/>
            <a:ext cx="571324" cy="2115"/>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301608792"/>
          <p:cNvSpPr txBox="1"/>
          <p:nvPr/>
        </p:nvSpPr>
        <p:spPr>
          <a:xfrm>
            <a:off x="4019737" y="4173291"/>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5</a:t>
            </a:r>
            <a:endParaRPr lang="en-US" sz="1200" b="1" dirty="0">
              <a:solidFill>
                <a:srgbClr val="000000"/>
              </a:solidFill>
              <a:latin typeface="Huawei Sans" panose="020C0503030203020204" pitchFamily="34" charset="0"/>
            </a:endParaRPr>
          </a:p>
        </p:txBody>
      </p:sp>
      <p:sp>
        <p:nvSpPr>
          <p:cNvPr id="76" name="1829109629"/>
          <p:cNvSpPr txBox="1"/>
          <p:nvPr/>
        </p:nvSpPr>
        <p:spPr>
          <a:xfrm>
            <a:off x="4250566" y="4566101"/>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8</a:t>
            </a:r>
            <a:endParaRPr lang="en-US" sz="1200" b="1" dirty="0">
              <a:solidFill>
                <a:srgbClr val="000000"/>
              </a:solidFill>
              <a:latin typeface="Huawei Sans" panose="020C0503030203020204" pitchFamily="34" charset="0"/>
            </a:endParaRPr>
          </a:p>
        </p:txBody>
      </p:sp>
      <p:pic>
        <p:nvPicPr>
          <p:cNvPr id="84" name="Picture 3"/>
          <p:cNvPicPr>
            <a:picLocks noChangeAspect="1" noChangeArrowheads="1"/>
          </p:cNvPicPr>
          <p:nvPr/>
        </p:nvPicPr>
        <p:blipFill>
          <a:blip r:embed="rId3" cstate="print"/>
          <a:srcRect/>
          <a:stretch>
            <a:fillRect/>
          </a:stretch>
        </p:blipFill>
        <p:spPr bwMode="auto">
          <a:xfrm>
            <a:off x="2725420" y="4351043"/>
            <a:ext cx="1274687" cy="301948"/>
          </a:xfrm>
          <a:prstGeom prst="rect">
            <a:avLst/>
          </a:prstGeom>
          <a:noFill/>
          <a:ln w="9525">
            <a:noFill/>
            <a:miter lim="800000"/>
            <a:headEnd/>
            <a:tailEnd/>
          </a:ln>
        </p:spPr>
      </p:pic>
      <p:pic>
        <p:nvPicPr>
          <p:cNvPr id="85" name="Picture 3"/>
          <p:cNvPicPr>
            <a:picLocks noChangeAspect="1" noChangeArrowheads="1"/>
          </p:cNvPicPr>
          <p:nvPr/>
        </p:nvPicPr>
        <p:blipFill>
          <a:blip r:embed="rId3" cstate="print"/>
          <a:srcRect/>
          <a:stretch>
            <a:fillRect/>
          </a:stretch>
        </p:blipFill>
        <p:spPr bwMode="auto">
          <a:xfrm>
            <a:off x="4547313" y="4371465"/>
            <a:ext cx="1274687" cy="301948"/>
          </a:xfrm>
          <a:prstGeom prst="rect">
            <a:avLst/>
          </a:prstGeom>
          <a:noFill/>
          <a:ln w="9525">
            <a:noFill/>
            <a:miter lim="800000"/>
            <a:headEnd/>
            <a:tailEnd/>
          </a:ln>
        </p:spPr>
      </p:pic>
      <p:pic>
        <p:nvPicPr>
          <p:cNvPr id="86" name="Picture 3"/>
          <p:cNvPicPr>
            <a:picLocks noChangeAspect="1" noChangeArrowheads="1"/>
          </p:cNvPicPr>
          <p:nvPr/>
        </p:nvPicPr>
        <p:blipFill>
          <a:blip r:embed="rId3" cstate="print"/>
          <a:srcRect/>
          <a:stretch>
            <a:fillRect/>
          </a:stretch>
        </p:blipFill>
        <p:spPr bwMode="auto">
          <a:xfrm>
            <a:off x="6113159" y="4371465"/>
            <a:ext cx="1274687" cy="301948"/>
          </a:xfrm>
          <a:prstGeom prst="rect">
            <a:avLst/>
          </a:prstGeom>
          <a:noFill/>
          <a:ln w="9525">
            <a:noFill/>
            <a:miter lim="800000"/>
            <a:headEnd/>
            <a:tailEnd/>
          </a:ln>
        </p:spPr>
      </p:pic>
      <p:pic>
        <p:nvPicPr>
          <p:cNvPr id="87" name="Picture 3"/>
          <p:cNvPicPr>
            <a:picLocks noChangeAspect="1" noChangeArrowheads="1"/>
          </p:cNvPicPr>
          <p:nvPr/>
        </p:nvPicPr>
        <p:blipFill>
          <a:blip r:embed="rId3" cstate="print"/>
          <a:srcRect/>
          <a:stretch>
            <a:fillRect/>
          </a:stretch>
        </p:blipFill>
        <p:spPr bwMode="auto">
          <a:xfrm>
            <a:off x="7718578" y="4367838"/>
            <a:ext cx="1274687" cy="301948"/>
          </a:xfrm>
          <a:prstGeom prst="rect">
            <a:avLst/>
          </a:prstGeom>
          <a:noFill/>
          <a:ln w="9525">
            <a:noFill/>
            <a:miter lim="800000"/>
            <a:headEnd/>
            <a:tailEnd/>
          </a:ln>
        </p:spPr>
      </p:pic>
      <p:pic>
        <p:nvPicPr>
          <p:cNvPr id="88" name="Picture 4"/>
          <p:cNvPicPr>
            <a:picLocks noChangeAspect="1" noChangeArrowheads="1"/>
          </p:cNvPicPr>
          <p:nvPr/>
        </p:nvPicPr>
        <p:blipFill>
          <a:blip r:embed="rId4" cstate="print"/>
          <a:srcRect/>
          <a:stretch>
            <a:fillRect/>
          </a:stretch>
        </p:blipFill>
        <p:spPr bwMode="auto">
          <a:xfrm>
            <a:off x="2745202" y="5787017"/>
            <a:ext cx="1257123" cy="226149"/>
          </a:xfrm>
          <a:prstGeom prst="rect">
            <a:avLst/>
          </a:prstGeom>
          <a:noFill/>
          <a:ln w="9525">
            <a:noFill/>
            <a:miter lim="800000"/>
            <a:headEnd/>
            <a:tailEnd/>
          </a:ln>
        </p:spPr>
      </p:pic>
      <p:pic>
        <p:nvPicPr>
          <p:cNvPr id="89" name="Picture 4"/>
          <p:cNvPicPr>
            <a:picLocks noChangeAspect="1" noChangeArrowheads="1"/>
          </p:cNvPicPr>
          <p:nvPr/>
        </p:nvPicPr>
        <p:blipFill>
          <a:blip r:embed="rId4" cstate="print"/>
          <a:srcRect/>
          <a:stretch>
            <a:fillRect/>
          </a:stretch>
        </p:blipFill>
        <p:spPr bwMode="auto">
          <a:xfrm>
            <a:off x="2745202" y="5559027"/>
            <a:ext cx="1257123" cy="226149"/>
          </a:xfrm>
          <a:prstGeom prst="rect">
            <a:avLst/>
          </a:prstGeom>
          <a:noFill/>
          <a:ln w="9525">
            <a:noFill/>
            <a:miter lim="800000"/>
            <a:headEnd/>
            <a:tailEnd/>
          </a:ln>
        </p:spPr>
      </p:pic>
      <p:pic>
        <p:nvPicPr>
          <p:cNvPr id="90" name="Picture 4"/>
          <p:cNvPicPr>
            <a:picLocks noChangeAspect="1" noChangeArrowheads="1"/>
          </p:cNvPicPr>
          <p:nvPr/>
        </p:nvPicPr>
        <p:blipFill>
          <a:blip r:embed="rId4" cstate="print"/>
          <a:srcRect/>
          <a:stretch>
            <a:fillRect/>
          </a:stretch>
        </p:blipFill>
        <p:spPr bwMode="auto">
          <a:xfrm>
            <a:off x="2739911" y="5332878"/>
            <a:ext cx="1257123" cy="226149"/>
          </a:xfrm>
          <a:prstGeom prst="rect">
            <a:avLst/>
          </a:prstGeom>
          <a:noFill/>
          <a:ln w="9525">
            <a:noFill/>
            <a:miter lim="800000"/>
            <a:headEnd/>
            <a:tailEnd/>
          </a:ln>
        </p:spPr>
      </p:pic>
      <p:pic>
        <p:nvPicPr>
          <p:cNvPr id="91" name="Picture 4"/>
          <p:cNvPicPr>
            <a:picLocks noChangeAspect="1" noChangeArrowheads="1"/>
          </p:cNvPicPr>
          <p:nvPr/>
        </p:nvPicPr>
        <p:blipFill>
          <a:blip r:embed="rId4" cstate="print"/>
          <a:srcRect/>
          <a:stretch>
            <a:fillRect/>
          </a:stretch>
        </p:blipFill>
        <p:spPr bwMode="auto">
          <a:xfrm>
            <a:off x="2739911" y="5104888"/>
            <a:ext cx="1257123" cy="226149"/>
          </a:xfrm>
          <a:prstGeom prst="rect">
            <a:avLst/>
          </a:prstGeom>
          <a:noFill/>
          <a:ln w="9525">
            <a:noFill/>
            <a:miter lim="800000"/>
            <a:headEnd/>
            <a:tailEnd/>
          </a:ln>
        </p:spPr>
      </p:pic>
      <p:pic>
        <p:nvPicPr>
          <p:cNvPr id="92" name="Picture 4"/>
          <p:cNvPicPr>
            <a:picLocks noChangeAspect="1" noChangeArrowheads="1"/>
          </p:cNvPicPr>
          <p:nvPr/>
        </p:nvPicPr>
        <p:blipFill>
          <a:blip r:embed="rId4" cstate="print"/>
          <a:srcRect/>
          <a:stretch>
            <a:fillRect/>
          </a:stretch>
        </p:blipFill>
        <p:spPr bwMode="auto">
          <a:xfrm>
            <a:off x="4568048" y="5788857"/>
            <a:ext cx="1257123" cy="226149"/>
          </a:xfrm>
          <a:prstGeom prst="rect">
            <a:avLst/>
          </a:prstGeom>
          <a:noFill/>
          <a:ln w="9525">
            <a:noFill/>
            <a:miter lim="800000"/>
            <a:headEnd/>
            <a:tailEnd/>
          </a:ln>
        </p:spPr>
      </p:pic>
      <p:pic>
        <p:nvPicPr>
          <p:cNvPr id="93" name="Picture 4"/>
          <p:cNvPicPr>
            <a:picLocks noChangeAspect="1" noChangeArrowheads="1"/>
          </p:cNvPicPr>
          <p:nvPr/>
        </p:nvPicPr>
        <p:blipFill>
          <a:blip r:embed="rId4" cstate="print"/>
          <a:srcRect/>
          <a:stretch>
            <a:fillRect/>
          </a:stretch>
        </p:blipFill>
        <p:spPr bwMode="auto">
          <a:xfrm>
            <a:off x="4568048" y="5560868"/>
            <a:ext cx="1257123" cy="226149"/>
          </a:xfrm>
          <a:prstGeom prst="rect">
            <a:avLst/>
          </a:prstGeom>
          <a:noFill/>
          <a:ln w="9525">
            <a:noFill/>
            <a:miter lim="800000"/>
            <a:headEnd/>
            <a:tailEnd/>
          </a:ln>
        </p:spPr>
      </p:pic>
      <p:pic>
        <p:nvPicPr>
          <p:cNvPr id="94" name="Picture 4"/>
          <p:cNvPicPr>
            <a:picLocks noChangeAspect="1" noChangeArrowheads="1"/>
          </p:cNvPicPr>
          <p:nvPr/>
        </p:nvPicPr>
        <p:blipFill>
          <a:blip r:embed="rId4" cstate="print"/>
          <a:srcRect/>
          <a:stretch>
            <a:fillRect/>
          </a:stretch>
        </p:blipFill>
        <p:spPr bwMode="auto">
          <a:xfrm>
            <a:off x="4562758" y="5334719"/>
            <a:ext cx="1257123" cy="226149"/>
          </a:xfrm>
          <a:prstGeom prst="rect">
            <a:avLst/>
          </a:prstGeom>
          <a:noFill/>
          <a:ln w="9525">
            <a:noFill/>
            <a:miter lim="800000"/>
            <a:headEnd/>
            <a:tailEnd/>
          </a:ln>
        </p:spPr>
      </p:pic>
      <p:pic>
        <p:nvPicPr>
          <p:cNvPr id="95" name="Picture 4"/>
          <p:cNvPicPr>
            <a:picLocks noChangeAspect="1" noChangeArrowheads="1"/>
          </p:cNvPicPr>
          <p:nvPr/>
        </p:nvPicPr>
        <p:blipFill>
          <a:blip r:embed="rId4" cstate="print"/>
          <a:srcRect/>
          <a:stretch>
            <a:fillRect/>
          </a:stretch>
        </p:blipFill>
        <p:spPr bwMode="auto">
          <a:xfrm>
            <a:off x="4562758" y="5106729"/>
            <a:ext cx="1257123" cy="226149"/>
          </a:xfrm>
          <a:prstGeom prst="rect">
            <a:avLst/>
          </a:prstGeom>
          <a:noFill/>
          <a:ln w="9525">
            <a:noFill/>
            <a:miter lim="800000"/>
            <a:headEnd/>
            <a:tailEnd/>
          </a:ln>
        </p:spPr>
      </p:pic>
      <p:pic>
        <p:nvPicPr>
          <p:cNvPr id="96" name="Picture 4"/>
          <p:cNvPicPr>
            <a:picLocks noChangeAspect="1" noChangeArrowheads="1"/>
          </p:cNvPicPr>
          <p:nvPr/>
        </p:nvPicPr>
        <p:blipFill>
          <a:blip r:embed="rId4" cstate="print"/>
          <a:srcRect/>
          <a:stretch>
            <a:fillRect/>
          </a:stretch>
        </p:blipFill>
        <p:spPr bwMode="auto">
          <a:xfrm>
            <a:off x="6142363" y="5783843"/>
            <a:ext cx="1257123" cy="226149"/>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6142363" y="5555853"/>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6137072" y="5329704"/>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6137072" y="5101715"/>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7760479" y="5778031"/>
            <a:ext cx="1257123" cy="226149"/>
          </a:xfrm>
          <a:prstGeom prst="rect">
            <a:avLst/>
          </a:prstGeom>
          <a:noFill/>
          <a:ln w="9525">
            <a:noFill/>
            <a:miter lim="800000"/>
            <a:headEnd/>
            <a:tailEnd/>
          </a:ln>
        </p:spPr>
      </p:pic>
      <p:pic>
        <p:nvPicPr>
          <p:cNvPr id="101" name="Picture 4"/>
          <p:cNvPicPr>
            <a:picLocks noChangeAspect="1" noChangeArrowheads="1"/>
          </p:cNvPicPr>
          <p:nvPr/>
        </p:nvPicPr>
        <p:blipFill>
          <a:blip r:embed="rId4" cstate="print"/>
          <a:srcRect/>
          <a:stretch>
            <a:fillRect/>
          </a:stretch>
        </p:blipFill>
        <p:spPr bwMode="auto">
          <a:xfrm>
            <a:off x="7760479" y="5550042"/>
            <a:ext cx="1257123" cy="226149"/>
          </a:xfrm>
          <a:prstGeom prst="rect">
            <a:avLst/>
          </a:prstGeom>
          <a:noFill/>
          <a:ln w="9525">
            <a:noFill/>
            <a:miter lim="800000"/>
            <a:headEnd/>
            <a:tailEnd/>
          </a:ln>
        </p:spPr>
      </p:pic>
      <p:pic>
        <p:nvPicPr>
          <p:cNvPr id="102" name="Picture 4"/>
          <p:cNvPicPr>
            <a:picLocks noChangeAspect="1" noChangeArrowheads="1"/>
          </p:cNvPicPr>
          <p:nvPr/>
        </p:nvPicPr>
        <p:blipFill>
          <a:blip r:embed="rId4" cstate="print"/>
          <a:srcRect/>
          <a:stretch>
            <a:fillRect/>
          </a:stretch>
        </p:blipFill>
        <p:spPr bwMode="auto">
          <a:xfrm>
            <a:off x="7755189" y="5323893"/>
            <a:ext cx="1257123" cy="2261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7755189" y="5095903"/>
            <a:ext cx="1257123" cy="226149"/>
          </a:xfrm>
          <a:prstGeom prst="rect">
            <a:avLst/>
          </a:prstGeom>
          <a:noFill/>
          <a:ln w="9525">
            <a:noFill/>
            <a:miter lim="800000"/>
            <a:headEnd/>
            <a:tailEnd/>
          </a:ln>
        </p:spPr>
      </p:pic>
      <p:sp>
        <p:nvSpPr>
          <p:cNvPr id="7" name="标题 6"/>
          <p:cNvSpPr>
            <a:spLocks noGrp="1"/>
          </p:cNvSpPr>
          <p:nvPr>
            <p:ph type="title"/>
          </p:nvPr>
        </p:nvSpPr>
        <p:spPr/>
        <p:txBody>
          <a:bodyPr/>
          <a:lstStyle/>
          <a:p>
            <a:r>
              <a:rPr lang="en-US" altLang="zh-CN" dirty="0"/>
              <a:t>Local Read Process</a:t>
            </a:r>
            <a:endParaRPr lang="zh-CN" altLang="en-US" dirty="0"/>
          </a:p>
        </p:txBody>
      </p:sp>
    </p:spTree>
    <p:extLst>
      <p:ext uri="{BB962C8B-B14F-4D97-AF65-F5344CB8AC3E}">
        <p14:creationId xmlns:p14="http://schemas.microsoft.com/office/powerpoint/2010/main" val="27759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dissolve">
                                      <p:cBhvr>
                                        <p:cTn id="13" dur="500"/>
                                        <p:tgtEl>
                                          <p:spTgt spid="6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dissolve">
                                      <p:cBhvr>
                                        <p:cTn id="16" dur="500"/>
                                        <p:tgtEl>
                                          <p:spTgt spid="6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dissolve">
                                      <p:cBhvr>
                                        <p:cTn id="22" dur="500"/>
                                        <p:tgtEl>
                                          <p:spTgt spid="61"/>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down)">
                                      <p:cBhvr>
                                        <p:cTn id="26" dur="500"/>
                                        <p:tgtEl>
                                          <p:spTgt spid="59"/>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up)">
                                      <p:cBhvr>
                                        <p:cTn id="35" dur="500"/>
                                        <p:tgtEl>
                                          <p:spTgt spid="5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up)">
                                      <p:cBhvr>
                                        <p:cTn id="39" dur="500"/>
                                        <p:tgtEl>
                                          <p:spTgt spid="52"/>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down)">
                                      <p:cBhvr>
                                        <p:cTn id="56" dur="500"/>
                                        <p:tgtEl>
                                          <p:spTgt spid="58"/>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wipe(up)">
                                      <p:cBhvr>
                                        <p:cTn id="78" dur="500"/>
                                        <p:tgtEl>
                                          <p:spTgt spid="72"/>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up)">
                                      <p:cBhvr>
                                        <p:cTn id="96" dur="500"/>
                                        <p:tgtEl>
                                          <p:spTgt spid="57"/>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up)">
                                      <p:cBhvr>
                                        <p:cTn id="105" dur="500"/>
                                        <p:tgtEl>
                                          <p:spTgt spid="73"/>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500"/>
                                        <p:tgtEl>
                                          <p:spTgt spid="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wipe(left)">
                                      <p:cBhvr>
                                        <p:cTn id="114" dur="500"/>
                                        <p:tgtEl>
                                          <p:spTgt spid="74"/>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2" grpId="0" animBg="1"/>
      <p:bldP spid="51" grpId="0" animBg="1"/>
      <p:bldP spid="59" grpId="0" animBg="1"/>
      <p:bldP spid="60" grpId="0"/>
      <p:bldP spid="61" grpId="0"/>
      <p:bldP spid="62" grpId="0"/>
      <p:bldP spid="63" grpId="0"/>
      <p:bldP spid="64" grpId="0"/>
      <p:bldP spid="65" grpId="0"/>
      <p:bldP spid="66" grpId="0"/>
      <p:bldP spid="67" grpId="0"/>
      <p:bldP spid="68" grpId="0"/>
      <p:bldP spid="69" grpId="0"/>
      <p:bldP spid="70" grpId="0"/>
      <p:bldP spid="75" grpId="0"/>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1672378021"/>
          <p:cNvSpPr>
            <a:spLocks noGrp="1"/>
          </p:cNvSpPr>
          <p:nvPr>
            <p:ph type="title"/>
          </p:nvPr>
        </p:nvSpPr>
        <p:spPr/>
        <p:txBody>
          <a:bodyPr/>
          <a:lstStyle/>
          <a:p>
            <a:r>
              <a:rPr lang="en-US" smtClean="0"/>
              <a:t>Non-local Read Process</a:t>
            </a:r>
            <a:endParaRPr lang="en-US" altLang="zh-CN" dirty="0"/>
          </a:p>
        </p:txBody>
      </p:sp>
      <p:grpSp>
        <p:nvGrpSpPr>
          <p:cNvPr id="2" name="组合 1"/>
          <p:cNvGrpSpPr/>
          <p:nvPr/>
        </p:nvGrpSpPr>
        <p:grpSpPr>
          <a:xfrm>
            <a:off x="5669348" y="969734"/>
            <a:ext cx="799854" cy="1238146"/>
            <a:chOff x="5174054" y="1127446"/>
            <a:chExt cx="799854" cy="1377525"/>
          </a:xfrm>
        </p:grpSpPr>
        <p:sp>
          <p:nvSpPr>
            <p:cNvPr id="118" name="Freeform 37"/>
            <p:cNvSpPr>
              <a:spLocks noChangeAspect="1"/>
            </p:cNvSpPr>
            <p:nvPr/>
          </p:nvSpPr>
          <p:spPr bwMode="auto">
            <a:xfrm>
              <a:off x="5553472" y="1193304"/>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9" name="959862001"/>
            <p:cNvSpPr>
              <a:spLocks noChangeAspect="1"/>
            </p:cNvSpPr>
            <p:nvPr/>
          </p:nvSpPr>
          <p:spPr bwMode="auto">
            <a:xfrm>
              <a:off x="5174055" y="1127446"/>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0" name="211522102"/>
            <p:cNvSpPr>
              <a:spLocks noChangeAspect="1"/>
            </p:cNvSpPr>
            <p:nvPr/>
          </p:nvSpPr>
          <p:spPr bwMode="auto">
            <a:xfrm>
              <a:off x="5563727" y="1198792"/>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1" name="1507576490"/>
            <p:cNvSpPr>
              <a:spLocks noChangeAspect="1"/>
            </p:cNvSpPr>
            <p:nvPr/>
          </p:nvSpPr>
          <p:spPr bwMode="auto">
            <a:xfrm>
              <a:off x="5174054" y="1445759"/>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2" name="1528630791"/>
            <p:cNvSpPr>
              <a:spLocks noChangeAspect="1"/>
            </p:cNvSpPr>
            <p:nvPr/>
          </p:nvSpPr>
          <p:spPr bwMode="auto">
            <a:xfrm>
              <a:off x="5307363" y="2104337"/>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3" name="554120487"/>
            <p:cNvSpPr>
              <a:spLocks noChangeAspect="1"/>
            </p:cNvSpPr>
            <p:nvPr/>
          </p:nvSpPr>
          <p:spPr bwMode="auto">
            <a:xfrm>
              <a:off x="5307362" y="2104337"/>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4" name="1837311525"/>
            <p:cNvSpPr>
              <a:spLocks noChangeAspect="1"/>
            </p:cNvSpPr>
            <p:nvPr/>
          </p:nvSpPr>
          <p:spPr bwMode="auto">
            <a:xfrm>
              <a:off x="5307363" y="2142754"/>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5" name="1725676574"/>
            <p:cNvSpPr>
              <a:spLocks noChangeAspect="1"/>
            </p:cNvSpPr>
            <p:nvPr/>
          </p:nvSpPr>
          <p:spPr bwMode="auto">
            <a:xfrm>
              <a:off x="5307362" y="2142754"/>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6" name="654018536"/>
            <p:cNvSpPr>
              <a:spLocks noChangeAspect="1"/>
            </p:cNvSpPr>
            <p:nvPr/>
          </p:nvSpPr>
          <p:spPr bwMode="auto">
            <a:xfrm>
              <a:off x="5307363" y="2175682"/>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7" name="986223281"/>
            <p:cNvSpPr>
              <a:spLocks noChangeAspect="1"/>
            </p:cNvSpPr>
            <p:nvPr/>
          </p:nvSpPr>
          <p:spPr bwMode="auto">
            <a:xfrm>
              <a:off x="5307362" y="2175683"/>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8" name="1705327986"/>
            <p:cNvSpPr>
              <a:spLocks noChangeAspect="1"/>
            </p:cNvSpPr>
            <p:nvPr/>
          </p:nvSpPr>
          <p:spPr bwMode="auto">
            <a:xfrm>
              <a:off x="5307363" y="2214100"/>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9" name="373752381"/>
            <p:cNvSpPr>
              <a:spLocks noChangeAspect="1"/>
            </p:cNvSpPr>
            <p:nvPr/>
          </p:nvSpPr>
          <p:spPr bwMode="auto">
            <a:xfrm>
              <a:off x="5307362" y="2214100"/>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0" name="2129829768"/>
            <p:cNvSpPr>
              <a:spLocks noChangeAspect="1"/>
            </p:cNvSpPr>
            <p:nvPr/>
          </p:nvSpPr>
          <p:spPr bwMode="auto">
            <a:xfrm>
              <a:off x="5307363" y="2252517"/>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1" name="1058766801"/>
            <p:cNvSpPr>
              <a:spLocks noChangeAspect="1"/>
            </p:cNvSpPr>
            <p:nvPr/>
          </p:nvSpPr>
          <p:spPr bwMode="auto">
            <a:xfrm>
              <a:off x="5307362" y="2247029"/>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2" name="478209336"/>
            <p:cNvSpPr>
              <a:spLocks noChangeAspect="1"/>
            </p:cNvSpPr>
            <p:nvPr/>
          </p:nvSpPr>
          <p:spPr bwMode="auto">
            <a:xfrm>
              <a:off x="5307363" y="2285446"/>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3" name="1696902791"/>
            <p:cNvSpPr>
              <a:spLocks noChangeAspect="1"/>
            </p:cNvSpPr>
            <p:nvPr/>
          </p:nvSpPr>
          <p:spPr bwMode="auto">
            <a:xfrm>
              <a:off x="5307362" y="2285446"/>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4" name="428300446"/>
            <p:cNvSpPr>
              <a:spLocks noChangeAspect="1"/>
            </p:cNvSpPr>
            <p:nvPr/>
          </p:nvSpPr>
          <p:spPr bwMode="auto">
            <a:xfrm>
              <a:off x="5307363" y="2323862"/>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5" name="174681031"/>
            <p:cNvSpPr>
              <a:spLocks noChangeAspect="1"/>
            </p:cNvSpPr>
            <p:nvPr/>
          </p:nvSpPr>
          <p:spPr bwMode="auto">
            <a:xfrm>
              <a:off x="5307362" y="2323862"/>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6" name="206442257"/>
            <p:cNvSpPr>
              <a:spLocks noChangeAspect="1"/>
            </p:cNvSpPr>
            <p:nvPr/>
          </p:nvSpPr>
          <p:spPr bwMode="auto">
            <a:xfrm>
              <a:off x="5174055" y="1539058"/>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7" name="2055472674"/>
            <p:cNvSpPr>
              <a:spLocks noChangeAspect="1"/>
            </p:cNvSpPr>
            <p:nvPr/>
          </p:nvSpPr>
          <p:spPr bwMode="auto">
            <a:xfrm>
              <a:off x="5240708" y="1593940"/>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8" name="500181477"/>
            <p:cNvSpPr>
              <a:spLocks noChangeAspect="1"/>
            </p:cNvSpPr>
            <p:nvPr/>
          </p:nvSpPr>
          <p:spPr bwMode="auto">
            <a:xfrm>
              <a:off x="5240709" y="1593940"/>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9" name="303104793"/>
            <p:cNvSpPr>
              <a:spLocks noChangeAspect="1"/>
            </p:cNvSpPr>
            <p:nvPr/>
          </p:nvSpPr>
          <p:spPr bwMode="auto">
            <a:xfrm>
              <a:off x="5230454" y="1401854"/>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grpSp>
      <p:sp>
        <p:nvSpPr>
          <p:cNvPr id="140" name="2050712696"/>
          <p:cNvSpPr/>
          <p:nvPr/>
        </p:nvSpPr>
        <p:spPr>
          <a:xfrm>
            <a:off x="5414598" y="2646767"/>
            <a:ext cx="1428310" cy="534281"/>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en-US" sz="1333" dirty="0" smtClean="0">
                <a:solidFill>
                  <a:sysClr val="windowText" lastClr="000000"/>
                </a:solidFill>
                <a:latin typeface="Huawei Sans" panose="020C0503030203020204" pitchFamily="34" charset="0"/>
              </a:rPr>
              <a:t>SAN</a:t>
            </a:r>
            <a:endParaRPr lang="en-US" sz="1333" dirty="0">
              <a:solidFill>
                <a:sysClr val="windowText" lastClr="000000"/>
              </a:solidFill>
              <a:latin typeface="Huawei Sans" panose="020C0503030203020204" pitchFamily="34" charset="0"/>
            </a:endParaRPr>
          </a:p>
        </p:txBody>
      </p:sp>
      <p:sp>
        <p:nvSpPr>
          <p:cNvPr id="159" name="1918628301"/>
          <p:cNvSpPr/>
          <p:nvPr/>
        </p:nvSpPr>
        <p:spPr>
          <a:xfrm>
            <a:off x="3498320" y="3713227"/>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en-US" sz="1200" dirty="0" smtClean="0">
                <a:solidFill>
                  <a:srgbClr val="000000"/>
                </a:solidFill>
                <a:latin typeface="Huawei Sans" panose="020C0503030203020204" pitchFamily="34" charset="0"/>
              </a:rPr>
              <a:t>LUN</a:t>
            </a:r>
            <a:endParaRPr lang="en-US" sz="1200" dirty="0">
              <a:solidFill>
                <a:srgbClr val="000000"/>
              </a:solidFill>
              <a:latin typeface="Huawei Sans" panose="020C0503030203020204" pitchFamily="34" charset="0"/>
            </a:endParaRPr>
          </a:p>
        </p:txBody>
      </p:sp>
      <p:cxnSp>
        <p:nvCxnSpPr>
          <p:cNvPr id="160" name="2012305207"/>
          <p:cNvCxnSpPr/>
          <p:nvPr/>
        </p:nvCxnSpPr>
        <p:spPr>
          <a:xfrm>
            <a:off x="6352400" y="3181048"/>
            <a:ext cx="825245" cy="100828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1" name="1393668823"/>
          <p:cNvCxnSpPr/>
          <p:nvPr/>
        </p:nvCxnSpPr>
        <p:spPr>
          <a:xfrm rot="5400000">
            <a:off x="5633166" y="2442385"/>
            <a:ext cx="516307"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2" name="743764453"/>
          <p:cNvCxnSpPr/>
          <p:nvPr/>
        </p:nvCxnSpPr>
        <p:spPr>
          <a:xfrm flipH="1" flipV="1">
            <a:off x="6545379" y="3046683"/>
            <a:ext cx="905654" cy="114899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3" name="1455357248"/>
          <p:cNvCxnSpPr/>
          <p:nvPr/>
        </p:nvCxnSpPr>
        <p:spPr>
          <a:xfrm rot="16200000" flipH="1">
            <a:off x="3424260" y="4796619"/>
            <a:ext cx="539583" cy="1057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4" name="71628659"/>
          <p:cNvCxnSpPr/>
          <p:nvPr/>
        </p:nvCxnSpPr>
        <p:spPr>
          <a:xfrm>
            <a:off x="4514023" y="4337446"/>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5" name="1166143692"/>
          <p:cNvCxnSpPr/>
          <p:nvPr/>
        </p:nvCxnSpPr>
        <p:spPr>
          <a:xfrm rot="16200000" flipH="1">
            <a:off x="5142463" y="4802967"/>
            <a:ext cx="539583" cy="1057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6" name="1925937722"/>
          <p:cNvCxnSpPr/>
          <p:nvPr/>
        </p:nvCxnSpPr>
        <p:spPr>
          <a:xfrm rot="5400000" flipH="1" flipV="1">
            <a:off x="5841592" y="2422282"/>
            <a:ext cx="476104" cy="211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67" name="1617083778"/>
          <p:cNvSpPr/>
          <p:nvPr/>
        </p:nvSpPr>
        <p:spPr>
          <a:xfrm>
            <a:off x="2906413" y="3565107"/>
            <a:ext cx="6781246" cy="2453649"/>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169" name="547247679"/>
          <p:cNvSpPr txBox="1"/>
          <p:nvPr/>
        </p:nvSpPr>
        <p:spPr>
          <a:xfrm>
            <a:off x="3798984" y="4590874"/>
            <a:ext cx="891591" cy="307777"/>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400" dirty="0" smtClean="0">
                <a:solidFill>
                  <a:srgbClr val="000000"/>
                </a:solidFill>
                <a:latin typeface="Huawei Sans" panose="020C0503030203020204" pitchFamily="34" charset="0"/>
              </a:rPr>
              <a:t>Engine 0</a:t>
            </a:r>
            <a:endParaRPr lang="en-US" sz="1400" dirty="0">
              <a:solidFill>
                <a:srgbClr val="000000"/>
              </a:solidFill>
              <a:latin typeface="Huawei Sans" panose="020C0503030203020204" pitchFamily="34" charset="0"/>
            </a:endParaRPr>
          </a:p>
        </p:txBody>
      </p:sp>
      <p:sp>
        <p:nvSpPr>
          <p:cNvPr id="170" name="1094937683"/>
          <p:cNvSpPr txBox="1"/>
          <p:nvPr/>
        </p:nvSpPr>
        <p:spPr>
          <a:xfrm>
            <a:off x="5534885" y="4590874"/>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1</a:t>
            </a:r>
            <a:endParaRPr lang="en-US" sz="1400" dirty="0">
              <a:solidFill>
                <a:srgbClr val="000000"/>
              </a:solidFill>
              <a:latin typeface="Huawei Sans" panose="020C0503030203020204" pitchFamily="34" charset="0"/>
            </a:endParaRPr>
          </a:p>
        </p:txBody>
      </p:sp>
      <p:sp>
        <p:nvSpPr>
          <p:cNvPr id="171" name="1764388994"/>
          <p:cNvSpPr txBox="1"/>
          <p:nvPr/>
        </p:nvSpPr>
        <p:spPr>
          <a:xfrm>
            <a:off x="7057455" y="4590874"/>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2</a:t>
            </a:r>
            <a:endParaRPr lang="en-US" sz="1400" dirty="0">
              <a:solidFill>
                <a:srgbClr val="000000"/>
              </a:solidFill>
              <a:latin typeface="Huawei Sans" panose="020C0503030203020204" pitchFamily="34" charset="0"/>
            </a:endParaRPr>
          </a:p>
        </p:txBody>
      </p:sp>
      <p:sp>
        <p:nvSpPr>
          <p:cNvPr id="172" name="1248532551"/>
          <p:cNvSpPr txBox="1"/>
          <p:nvPr/>
        </p:nvSpPr>
        <p:spPr>
          <a:xfrm>
            <a:off x="8735453" y="4590874"/>
            <a:ext cx="891591" cy="307777"/>
          </a:xfrm>
          <a:prstGeom prst="rect">
            <a:avLst/>
          </a:prstGeom>
          <a:noFill/>
        </p:spPr>
        <p:txBody>
          <a:bodyPr wrap="square">
            <a:noAutofit/>
          </a:bodyPr>
          <a:lstStyle/>
          <a:p>
            <a:pPr fontAlgn="ctr">
              <a:defRPr/>
            </a:pPr>
            <a:r>
              <a:rPr lang="en-US" sz="1400" dirty="0" smtClean="0">
                <a:solidFill>
                  <a:srgbClr val="000000"/>
                </a:solidFill>
                <a:latin typeface="Huawei Sans" panose="020C0503030203020204" pitchFamily="34" charset="0"/>
              </a:rPr>
              <a:t>Engine 3</a:t>
            </a:r>
            <a:endParaRPr lang="en-US" sz="1400" dirty="0">
              <a:solidFill>
                <a:srgbClr val="000000"/>
              </a:solidFill>
              <a:latin typeface="Huawei Sans" panose="020C0503030203020204" pitchFamily="34" charset="0"/>
            </a:endParaRPr>
          </a:p>
        </p:txBody>
      </p:sp>
      <p:sp>
        <p:nvSpPr>
          <p:cNvPr id="173" name="592460976"/>
          <p:cNvSpPr txBox="1">
            <a:spLocks noChangeArrowheads="1"/>
          </p:cNvSpPr>
          <p:nvPr/>
        </p:nvSpPr>
        <p:spPr bwMode="auto">
          <a:xfrm>
            <a:off x="5572285" y="2316482"/>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174" name="1056632952"/>
          <p:cNvSpPr txBox="1">
            <a:spLocks noChangeArrowheads="1"/>
          </p:cNvSpPr>
          <p:nvPr/>
        </p:nvSpPr>
        <p:spPr bwMode="auto">
          <a:xfrm>
            <a:off x="6145614" y="3254055"/>
            <a:ext cx="332213"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1</a:t>
            </a:r>
            <a:endParaRPr lang="en-US" sz="1200" b="1" dirty="0">
              <a:solidFill>
                <a:srgbClr val="000000"/>
              </a:solidFill>
              <a:latin typeface="Huawei Sans" panose="020C0503030203020204" pitchFamily="34" charset="0"/>
            </a:endParaRPr>
          </a:p>
        </p:txBody>
      </p:sp>
      <p:sp>
        <p:nvSpPr>
          <p:cNvPr id="175" name="367872502"/>
          <p:cNvSpPr txBox="1">
            <a:spLocks noChangeArrowheads="1"/>
          </p:cNvSpPr>
          <p:nvPr/>
        </p:nvSpPr>
        <p:spPr bwMode="auto">
          <a:xfrm>
            <a:off x="6815806" y="3212155"/>
            <a:ext cx="336447"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4</a:t>
            </a:r>
            <a:endParaRPr lang="en-US" sz="1200" b="1" dirty="0">
              <a:solidFill>
                <a:srgbClr val="000000"/>
              </a:solidFill>
              <a:latin typeface="Huawei Sans" panose="020C0503030203020204" pitchFamily="34" charset="0"/>
            </a:endParaRPr>
          </a:p>
        </p:txBody>
      </p:sp>
      <p:sp>
        <p:nvSpPr>
          <p:cNvPr id="176" name="706378730"/>
          <p:cNvSpPr txBox="1">
            <a:spLocks noChangeArrowheads="1"/>
          </p:cNvSpPr>
          <p:nvPr/>
        </p:nvSpPr>
        <p:spPr bwMode="auto">
          <a:xfrm>
            <a:off x="6068007" y="2316482"/>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4</a:t>
            </a:r>
            <a:endParaRPr lang="en-US" sz="1200" b="1" dirty="0">
              <a:solidFill>
                <a:srgbClr val="000000"/>
              </a:solidFill>
              <a:latin typeface="Huawei Sans" panose="020C0503030203020204" pitchFamily="34" charset="0"/>
            </a:endParaRPr>
          </a:p>
        </p:txBody>
      </p:sp>
      <p:sp>
        <p:nvSpPr>
          <p:cNvPr id="177" name="36217276"/>
          <p:cNvSpPr txBox="1"/>
          <p:nvPr/>
        </p:nvSpPr>
        <p:spPr>
          <a:xfrm>
            <a:off x="3354431" y="4722559"/>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5</a:t>
            </a:r>
            <a:endParaRPr lang="en-US" sz="1200" b="1" dirty="0">
              <a:solidFill>
                <a:srgbClr val="000000"/>
              </a:solidFill>
              <a:latin typeface="Huawei Sans" panose="020C0503030203020204" pitchFamily="34" charset="0"/>
            </a:endParaRPr>
          </a:p>
        </p:txBody>
      </p:sp>
      <p:sp>
        <p:nvSpPr>
          <p:cNvPr id="178" name="821958937"/>
          <p:cNvSpPr txBox="1"/>
          <p:nvPr/>
        </p:nvSpPr>
        <p:spPr>
          <a:xfrm>
            <a:off x="4609244" y="4072943"/>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7</a:t>
            </a:r>
            <a:endParaRPr lang="en-US" sz="1200" b="1" dirty="0">
              <a:solidFill>
                <a:srgbClr val="000000"/>
              </a:solidFill>
              <a:latin typeface="Huawei Sans" panose="020C0503030203020204" pitchFamily="34" charset="0"/>
            </a:endParaRPr>
          </a:p>
        </p:txBody>
      </p:sp>
      <p:sp>
        <p:nvSpPr>
          <p:cNvPr id="179" name="1631751708"/>
          <p:cNvSpPr txBox="1"/>
          <p:nvPr/>
        </p:nvSpPr>
        <p:spPr>
          <a:xfrm>
            <a:off x="5129766" y="4728907"/>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8</a:t>
            </a:r>
            <a:endParaRPr lang="en-US" sz="1200" b="1" dirty="0">
              <a:solidFill>
                <a:srgbClr val="000000"/>
              </a:solidFill>
              <a:latin typeface="Huawei Sans" panose="020C0503030203020204" pitchFamily="34" charset="0"/>
            </a:endParaRPr>
          </a:p>
        </p:txBody>
      </p:sp>
      <p:sp>
        <p:nvSpPr>
          <p:cNvPr id="180" name="211123562"/>
          <p:cNvSpPr/>
          <p:nvPr/>
        </p:nvSpPr>
        <p:spPr>
          <a:xfrm>
            <a:off x="3737429" y="3660326"/>
            <a:ext cx="3174020" cy="535352"/>
          </a:xfrm>
          <a:custGeom>
            <a:avLst/>
            <a:gdLst>
              <a:gd name="connsiteX0" fmla="*/ 2381250 w 2381250"/>
              <a:gd name="connsiteY0" fmla="*/ 375708 h 401108"/>
              <a:gd name="connsiteX1" fmla="*/ 2209800 w 2381250"/>
              <a:gd name="connsiteY1" fmla="*/ 147108 h 401108"/>
              <a:gd name="connsiteX2" fmla="*/ 1612900 w 2381250"/>
              <a:gd name="connsiteY2" fmla="*/ 51858 h 401108"/>
              <a:gd name="connsiteX3" fmla="*/ 387350 w 2381250"/>
              <a:gd name="connsiteY3" fmla="*/ 58208 h 401108"/>
              <a:gd name="connsiteX4" fmla="*/ 0 w 2381250"/>
              <a:gd name="connsiteY4" fmla="*/ 401108 h 401108"/>
              <a:gd name="connsiteX5" fmla="*/ 0 w 2381250"/>
              <a:gd name="connsiteY5" fmla="*/ 401108 h 4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401108">
                <a:moveTo>
                  <a:pt x="2381250" y="375708"/>
                </a:moveTo>
                <a:cubicBezTo>
                  <a:pt x="2359554" y="288395"/>
                  <a:pt x="2337858" y="201083"/>
                  <a:pt x="2209800" y="147108"/>
                </a:cubicBezTo>
                <a:cubicBezTo>
                  <a:pt x="2081742" y="93133"/>
                  <a:pt x="1916642" y="66675"/>
                  <a:pt x="1612900" y="51858"/>
                </a:cubicBezTo>
                <a:cubicBezTo>
                  <a:pt x="1309158" y="37041"/>
                  <a:pt x="656167" y="0"/>
                  <a:pt x="387350" y="58208"/>
                </a:cubicBezTo>
                <a:cubicBezTo>
                  <a:pt x="118533" y="116416"/>
                  <a:pt x="0" y="401108"/>
                  <a:pt x="0" y="401108"/>
                </a:cubicBezTo>
                <a:lnTo>
                  <a:pt x="0" y="401108"/>
                </a:ln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181" name="594968023"/>
          <p:cNvSpPr/>
          <p:nvPr/>
        </p:nvSpPr>
        <p:spPr>
          <a:xfrm>
            <a:off x="3932102" y="3922711"/>
            <a:ext cx="2826994" cy="279314"/>
          </a:xfrm>
          <a:custGeom>
            <a:avLst/>
            <a:gdLst>
              <a:gd name="connsiteX0" fmla="*/ 0 w 2120900"/>
              <a:gd name="connsiteY0" fmla="*/ 209550 h 209550"/>
              <a:gd name="connsiteX1" fmla="*/ 215900 w 2120900"/>
              <a:gd name="connsiteY1" fmla="*/ 38100 h 209550"/>
              <a:gd name="connsiteX2" fmla="*/ 635000 w 2120900"/>
              <a:gd name="connsiteY2" fmla="*/ 0 h 209550"/>
              <a:gd name="connsiteX3" fmla="*/ 1682750 w 2120900"/>
              <a:gd name="connsiteY3" fmla="*/ 12700 h 209550"/>
              <a:gd name="connsiteX4" fmla="*/ 2025650 w 2120900"/>
              <a:gd name="connsiteY4" fmla="*/ 88900 h 209550"/>
              <a:gd name="connsiteX5" fmla="*/ 2120900 w 2120900"/>
              <a:gd name="connsiteY5" fmla="*/ 1968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900" h="209550">
                <a:moveTo>
                  <a:pt x="0" y="209550"/>
                </a:moveTo>
                <a:cubicBezTo>
                  <a:pt x="55033" y="141287"/>
                  <a:pt x="110067" y="73025"/>
                  <a:pt x="215900" y="38100"/>
                </a:cubicBezTo>
                <a:cubicBezTo>
                  <a:pt x="321733" y="3175"/>
                  <a:pt x="635000" y="0"/>
                  <a:pt x="635000" y="0"/>
                </a:cubicBezTo>
                <a:lnTo>
                  <a:pt x="1682750" y="12700"/>
                </a:lnTo>
                <a:cubicBezTo>
                  <a:pt x="1914525" y="27517"/>
                  <a:pt x="1952625" y="58208"/>
                  <a:pt x="2025650" y="88900"/>
                </a:cubicBezTo>
                <a:cubicBezTo>
                  <a:pt x="2098675" y="119592"/>
                  <a:pt x="2109787" y="158221"/>
                  <a:pt x="2120900" y="196850"/>
                </a:cubicBez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182" name="1298007926"/>
          <p:cNvSpPr txBox="1">
            <a:spLocks noChangeArrowheads="1"/>
          </p:cNvSpPr>
          <p:nvPr/>
        </p:nvSpPr>
        <p:spPr bwMode="auto">
          <a:xfrm>
            <a:off x="4985877" y="3645124"/>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2</a:t>
            </a:r>
            <a:endParaRPr lang="en-US" sz="1200" b="1" dirty="0">
              <a:solidFill>
                <a:srgbClr val="000000"/>
              </a:solidFill>
              <a:latin typeface="Huawei Sans" panose="020C0503030203020204" pitchFamily="34" charset="0"/>
            </a:endParaRPr>
          </a:p>
        </p:txBody>
      </p:sp>
      <p:sp>
        <p:nvSpPr>
          <p:cNvPr id="183" name="774665548"/>
          <p:cNvSpPr txBox="1">
            <a:spLocks noChangeArrowheads="1"/>
          </p:cNvSpPr>
          <p:nvPr/>
        </p:nvSpPr>
        <p:spPr bwMode="auto">
          <a:xfrm>
            <a:off x="4985877" y="3880392"/>
            <a:ext cx="272832" cy="276999"/>
          </a:xfrm>
          <a:prstGeom prst="rect">
            <a:avLst/>
          </a:prstGeom>
          <a:noFill/>
          <a:ln w="9525">
            <a:noFill/>
            <a:miter lim="800000"/>
            <a:headEnd/>
            <a:tailEnd/>
          </a:ln>
        </p:spPr>
        <p:txBody>
          <a:bodyPr wrap="square">
            <a:noAutofit/>
          </a:bodyPr>
          <a:lstStyle/>
          <a:p>
            <a:pPr fontAlgn="ctr"/>
            <a:r>
              <a:rPr lang="en-US" sz="1200" b="1" dirty="0" smtClean="0">
                <a:solidFill>
                  <a:srgbClr val="000000"/>
                </a:solidFill>
                <a:latin typeface="Huawei Sans" panose="020C0503030203020204" pitchFamily="34" charset="0"/>
              </a:rPr>
              <a:t>3</a:t>
            </a:r>
            <a:endParaRPr lang="en-US" sz="1200" b="1" dirty="0">
              <a:solidFill>
                <a:srgbClr val="000000"/>
              </a:solidFill>
              <a:latin typeface="Huawei Sans" panose="020C0503030203020204" pitchFamily="34" charset="0"/>
            </a:endParaRPr>
          </a:p>
        </p:txBody>
      </p:sp>
      <p:cxnSp>
        <p:nvCxnSpPr>
          <p:cNvPr id="184" name="1197458535"/>
          <p:cNvCxnSpPr/>
          <p:nvPr/>
        </p:nvCxnSpPr>
        <p:spPr>
          <a:xfrm rot="16200000" flipH="1">
            <a:off x="3569206" y="4793444"/>
            <a:ext cx="539583" cy="8464"/>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5" name="740302020"/>
          <p:cNvSpPr txBox="1"/>
          <p:nvPr/>
        </p:nvSpPr>
        <p:spPr>
          <a:xfrm>
            <a:off x="3786098" y="477795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6</a:t>
            </a:r>
            <a:endParaRPr lang="en-US" sz="1200" b="1" dirty="0">
              <a:solidFill>
                <a:srgbClr val="000000"/>
              </a:solidFill>
              <a:latin typeface="Huawei Sans" panose="020C0503030203020204" pitchFamily="34" charset="0"/>
            </a:endParaRPr>
          </a:p>
        </p:txBody>
      </p:sp>
      <p:cxnSp>
        <p:nvCxnSpPr>
          <p:cNvPr id="186" name="1870848355"/>
          <p:cNvCxnSpPr/>
          <p:nvPr/>
        </p:nvCxnSpPr>
        <p:spPr>
          <a:xfrm rot="16200000" flipH="1">
            <a:off x="5295873" y="4810372"/>
            <a:ext cx="541699" cy="10581"/>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7" name="818024139"/>
          <p:cNvSpPr txBox="1"/>
          <p:nvPr/>
        </p:nvSpPr>
        <p:spPr>
          <a:xfrm>
            <a:off x="5561433" y="4750067"/>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9</a:t>
            </a:r>
            <a:endParaRPr lang="en-US" sz="1200" b="1" dirty="0">
              <a:solidFill>
                <a:srgbClr val="000000"/>
              </a:solidFill>
              <a:latin typeface="Huawei Sans" panose="020C0503030203020204" pitchFamily="34" charset="0"/>
            </a:endParaRPr>
          </a:p>
        </p:txBody>
      </p:sp>
      <p:cxnSp>
        <p:nvCxnSpPr>
          <p:cNvPr id="188" name="356751858"/>
          <p:cNvCxnSpPr/>
          <p:nvPr/>
        </p:nvCxnSpPr>
        <p:spPr>
          <a:xfrm>
            <a:off x="4509791" y="4466521"/>
            <a:ext cx="571324" cy="2117"/>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9" name="1733983860"/>
          <p:cNvSpPr txBox="1"/>
          <p:nvPr/>
        </p:nvSpPr>
        <p:spPr>
          <a:xfrm>
            <a:off x="4503039" y="4477108"/>
            <a:ext cx="360996"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en-US" sz="1200" b="1" dirty="0" smtClean="0">
                <a:solidFill>
                  <a:srgbClr val="000000"/>
                </a:solidFill>
                <a:latin typeface="Huawei Sans" panose="020C0503030203020204" pitchFamily="34" charset="0"/>
              </a:rPr>
              <a:t>10</a:t>
            </a:r>
            <a:endParaRPr lang="en-US" sz="1200" b="1" dirty="0">
              <a:solidFill>
                <a:srgbClr val="000000"/>
              </a:solidFill>
              <a:latin typeface="Huawei Sans" panose="020C0503030203020204" pitchFamily="34" charset="0"/>
            </a:endParaRPr>
          </a:p>
        </p:txBody>
      </p:sp>
      <p:pic>
        <p:nvPicPr>
          <p:cNvPr id="87" name="Picture 3"/>
          <p:cNvPicPr>
            <a:picLocks noChangeAspect="1" noChangeArrowheads="1"/>
          </p:cNvPicPr>
          <p:nvPr/>
        </p:nvPicPr>
        <p:blipFill>
          <a:blip r:embed="rId3" cstate="print"/>
          <a:srcRect/>
          <a:stretch>
            <a:fillRect/>
          </a:stretch>
        </p:blipFill>
        <p:spPr bwMode="auto">
          <a:xfrm>
            <a:off x="3259549" y="4224480"/>
            <a:ext cx="1274687" cy="301948"/>
          </a:xfrm>
          <a:prstGeom prst="rect">
            <a:avLst/>
          </a:prstGeom>
          <a:noFill/>
          <a:ln w="9525">
            <a:noFill/>
            <a:miter lim="800000"/>
            <a:headEnd/>
            <a:tailEnd/>
          </a:ln>
        </p:spPr>
      </p:pic>
      <p:pic>
        <p:nvPicPr>
          <p:cNvPr id="88" name="Picture 3"/>
          <p:cNvPicPr>
            <a:picLocks noChangeAspect="1" noChangeArrowheads="1"/>
          </p:cNvPicPr>
          <p:nvPr/>
        </p:nvPicPr>
        <p:blipFill>
          <a:blip r:embed="rId3" cstate="print"/>
          <a:srcRect/>
          <a:stretch>
            <a:fillRect/>
          </a:stretch>
        </p:blipFill>
        <p:spPr bwMode="auto">
          <a:xfrm>
            <a:off x="5081442" y="4244902"/>
            <a:ext cx="1274687" cy="301948"/>
          </a:xfrm>
          <a:prstGeom prst="rect">
            <a:avLst/>
          </a:prstGeom>
          <a:noFill/>
          <a:ln w="9525">
            <a:noFill/>
            <a:miter lim="800000"/>
            <a:headEnd/>
            <a:tailEnd/>
          </a:ln>
        </p:spPr>
      </p:pic>
      <p:pic>
        <p:nvPicPr>
          <p:cNvPr id="89" name="Picture 3"/>
          <p:cNvPicPr>
            <a:picLocks noChangeAspect="1" noChangeArrowheads="1"/>
          </p:cNvPicPr>
          <p:nvPr/>
        </p:nvPicPr>
        <p:blipFill>
          <a:blip r:embed="rId3" cstate="print"/>
          <a:srcRect/>
          <a:stretch>
            <a:fillRect/>
          </a:stretch>
        </p:blipFill>
        <p:spPr bwMode="auto">
          <a:xfrm>
            <a:off x="6647288" y="4244902"/>
            <a:ext cx="1274687" cy="301948"/>
          </a:xfrm>
          <a:prstGeom prst="rect">
            <a:avLst/>
          </a:prstGeom>
          <a:noFill/>
          <a:ln w="9525">
            <a:noFill/>
            <a:miter lim="800000"/>
            <a:headEnd/>
            <a:tailEnd/>
          </a:ln>
        </p:spPr>
      </p:pic>
      <p:pic>
        <p:nvPicPr>
          <p:cNvPr id="90" name="Picture 3"/>
          <p:cNvPicPr>
            <a:picLocks noChangeAspect="1" noChangeArrowheads="1"/>
          </p:cNvPicPr>
          <p:nvPr/>
        </p:nvPicPr>
        <p:blipFill>
          <a:blip r:embed="rId3" cstate="print"/>
          <a:srcRect/>
          <a:stretch>
            <a:fillRect/>
          </a:stretch>
        </p:blipFill>
        <p:spPr bwMode="auto">
          <a:xfrm>
            <a:off x="8252707" y="4241275"/>
            <a:ext cx="1274687" cy="301948"/>
          </a:xfrm>
          <a:prstGeom prst="rect">
            <a:avLst/>
          </a:prstGeom>
          <a:noFill/>
          <a:ln w="9525">
            <a:noFill/>
            <a:miter lim="800000"/>
            <a:headEnd/>
            <a:tailEnd/>
          </a:ln>
        </p:spPr>
      </p:pic>
      <p:pic>
        <p:nvPicPr>
          <p:cNvPr id="92" name="Picture 4"/>
          <p:cNvPicPr>
            <a:picLocks noChangeAspect="1" noChangeArrowheads="1"/>
          </p:cNvPicPr>
          <p:nvPr/>
        </p:nvPicPr>
        <p:blipFill>
          <a:blip r:embed="rId4" cstate="print"/>
          <a:srcRect/>
          <a:stretch>
            <a:fillRect/>
          </a:stretch>
        </p:blipFill>
        <p:spPr bwMode="auto">
          <a:xfrm>
            <a:off x="3239743" y="5753590"/>
            <a:ext cx="1257123" cy="226149"/>
          </a:xfrm>
          <a:prstGeom prst="rect">
            <a:avLst/>
          </a:prstGeom>
          <a:noFill/>
          <a:ln w="9525">
            <a:noFill/>
            <a:miter lim="800000"/>
            <a:headEnd/>
            <a:tailEnd/>
          </a:ln>
        </p:spPr>
      </p:pic>
      <p:pic>
        <p:nvPicPr>
          <p:cNvPr id="93" name="Picture 4"/>
          <p:cNvPicPr>
            <a:picLocks noChangeAspect="1" noChangeArrowheads="1"/>
          </p:cNvPicPr>
          <p:nvPr/>
        </p:nvPicPr>
        <p:blipFill>
          <a:blip r:embed="rId4" cstate="print"/>
          <a:srcRect/>
          <a:stretch>
            <a:fillRect/>
          </a:stretch>
        </p:blipFill>
        <p:spPr bwMode="auto">
          <a:xfrm>
            <a:off x="3239743" y="5525601"/>
            <a:ext cx="1257123" cy="226149"/>
          </a:xfrm>
          <a:prstGeom prst="rect">
            <a:avLst/>
          </a:prstGeom>
          <a:noFill/>
          <a:ln w="9525">
            <a:noFill/>
            <a:miter lim="800000"/>
            <a:headEnd/>
            <a:tailEnd/>
          </a:ln>
        </p:spPr>
      </p:pic>
      <p:pic>
        <p:nvPicPr>
          <p:cNvPr id="94" name="Picture 4"/>
          <p:cNvPicPr>
            <a:picLocks noChangeAspect="1" noChangeArrowheads="1"/>
          </p:cNvPicPr>
          <p:nvPr/>
        </p:nvPicPr>
        <p:blipFill>
          <a:blip r:embed="rId4" cstate="print"/>
          <a:srcRect/>
          <a:stretch>
            <a:fillRect/>
          </a:stretch>
        </p:blipFill>
        <p:spPr bwMode="auto">
          <a:xfrm>
            <a:off x="3234452" y="5299452"/>
            <a:ext cx="1257123" cy="226149"/>
          </a:xfrm>
          <a:prstGeom prst="rect">
            <a:avLst/>
          </a:prstGeom>
          <a:noFill/>
          <a:ln w="9525">
            <a:noFill/>
            <a:miter lim="800000"/>
            <a:headEnd/>
            <a:tailEnd/>
          </a:ln>
        </p:spPr>
      </p:pic>
      <p:pic>
        <p:nvPicPr>
          <p:cNvPr id="95" name="Picture 4"/>
          <p:cNvPicPr>
            <a:picLocks noChangeAspect="1" noChangeArrowheads="1"/>
          </p:cNvPicPr>
          <p:nvPr/>
        </p:nvPicPr>
        <p:blipFill>
          <a:blip r:embed="rId4" cstate="print"/>
          <a:srcRect/>
          <a:stretch>
            <a:fillRect/>
          </a:stretch>
        </p:blipFill>
        <p:spPr bwMode="auto">
          <a:xfrm>
            <a:off x="3234452" y="5071462"/>
            <a:ext cx="1257123" cy="226149"/>
          </a:xfrm>
          <a:prstGeom prst="rect">
            <a:avLst/>
          </a:prstGeom>
          <a:noFill/>
          <a:ln w="9525">
            <a:noFill/>
            <a:miter lim="800000"/>
            <a:headEnd/>
            <a:tailEnd/>
          </a:ln>
        </p:spPr>
      </p:pic>
      <p:pic>
        <p:nvPicPr>
          <p:cNvPr id="96" name="Picture 4"/>
          <p:cNvPicPr>
            <a:picLocks noChangeAspect="1" noChangeArrowheads="1"/>
          </p:cNvPicPr>
          <p:nvPr/>
        </p:nvPicPr>
        <p:blipFill>
          <a:blip r:embed="rId4" cstate="print"/>
          <a:srcRect/>
          <a:stretch>
            <a:fillRect/>
          </a:stretch>
        </p:blipFill>
        <p:spPr bwMode="auto">
          <a:xfrm>
            <a:off x="5062589" y="5755431"/>
            <a:ext cx="1257123" cy="226149"/>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5062589" y="5527441"/>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5057299" y="5301293"/>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5057299" y="5073303"/>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6636904" y="5750417"/>
            <a:ext cx="1257123" cy="226149"/>
          </a:xfrm>
          <a:prstGeom prst="rect">
            <a:avLst/>
          </a:prstGeom>
          <a:noFill/>
          <a:ln w="9525">
            <a:noFill/>
            <a:miter lim="800000"/>
            <a:headEnd/>
            <a:tailEnd/>
          </a:ln>
        </p:spPr>
      </p:pic>
      <p:pic>
        <p:nvPicPr>
          <p:cNvPr id="101" name="Picture 4"/>
          <p:cNvPicPr>
            <a:picLocks noChangeAspect="1" noChangeArrowheads="1"/>
          </p:cNvPicPr>
          <p:nvPr/>
        </p:nvPicPr>
        <p:blipFill>
          <a:blip r:embed="rId4" cstate="print"/>
          <a:srcRect/>
          <a:stretch>
            <a:fillRect/>
          </a:stretch>
        </p:blipFill>
        <p:spPr bwMode="auto">
          <a:xfrm>
            <a:off x="6636904" y="5522427"/>
            <a:ext cx="1257123" cy="226149"/>
          </a:xfrm>
          <a:prstGeom prst="rect">
            <a:avLst/>
          </a:prstGeom>
          <a:noFill/>
          <a:ln w="9525">
            <a:noFill/>
            <a:miter lim="800000"/>
            <a:headEnd/>
            <a:tailEnd/>
          </a:ln>
        </p:spPr>
      </p:pic>
      <p:pic>
        <p:nvPicPr>
          <p:cNvPr id="102" name="Picture 4"/>
          <p:cNvPicPr>
            <a:picLocks noChangeAspect="1" noChangeArrowheads="1"/>
          </p:cNvPicPr>
          <p:nvPr/>
        </p:nvPicPr>
        <p:blipFill>
          <a:blip r:embed="rId4" cstate="print"/>
          <a:srcRect/>
          <a:stretch>
            <a:fillRect/>
          </a:stretch>
        </p:blipFill>
        <p:spPr bwMode="auto">
          <a:xfrm>
            <a:off x="6631613" y="5296278"/>
            <a:ext cx="1257123" cy="2261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6631613" y="5068288"/>
            <a:ext cx="1257123" cy="226149"/>
          </a:xfrm>
          <a:prstGeom prst="rect">
            <a:avLst/>
          </a:prstGeom>
          <a:noFill/>
          <a:ln w="9525">
            <a:noFill/>
            <a:miter lim="800000"/>
            <a:headEnd/>
            <a:tailEnd/>
          </a:ln>
        </p:spPr>
      </p:pic>
      <p:pic>
        <p:nvPicPr>
          <p:cNvPr id="104" name="Picture 4"/>
          <p:cNvPicPr>
            <a:picLocks noChangeAspect="1" noChangeArrowheads="1"/>
          </p:cNvPicPr>
          <p:nvPr/>
        </p:nvPicPr>
        <p:blipFill>
          <a:blip r:embed="rId4" cstate="print"/>
          <a:srcRect/>
          <a:stretch>
            <a:fillRect/>
          </a:stretch>
        </p:blipFill>
        <p:spPr bwMode="auto">
          <a:xfrm>
            <a:off x="8255020" y="5744605"/>
            <a:ext cx="1257123" cy="226149"/>
          </a:xfrm>
          <a:prstGeom prst="rect">
            <a:avLst/>
          </a:prstGeom>
          <a:noFill/>
          <a:ln w="9525">
            <a:noFill/>
            <a:miter lim="800000"/>
            <a:headEnd/>
            <a:tailEnd/>
          </a:ln>
        </p:spPr>
      </p:pic>
      <p:pic>
        <p:nvPicPr>
          <p:cNvPr id="105" name="Picture 4"/>
          <p:cNvPicPr>
            <a:picLocks noChangeAspect="1" noChangeArrowheads="1"/>
          </p:cNvPicPr>
          <p:nvPr/>
        </p:nvPicPr>
        <p:blipFill>
          <a:blip r:embed="rId4" cstate="print"/>
          <a:srcRect/>
          <a:stretch>
            <a:fillRect/>
          </a:stretch>
        </p:blipFill>
        <p:spPr bwMode="auto">
          <a:xfrm>
            <a:off x="8255020" y="5516615"/>
            <a:ext cx="1257123" cy="226149"/>
          </a:xfrm>
          <a:prstGeom prst="rect">
            <a:avLst/>
          </a:prstGeom>
          <a:noFill/>
          <a:ln w="9525">
            <a:noFill/>
            <a:miter lim="800000"/>
            <a:headEnd/>
            <a:tailEnd/>
          </a:ln>
        </p:spPr>
      </p:pic>
      <p:pic>
        <p:nvPicPr>
          <p:cNvPr id="106" name="Picture 4"/>
          <p:cNvPicPr>
            <a:picLocks noChangeAspect="1" noChangeArrowheads="1"/>
          </p:cNvPicPr>
          <p:nvPr/>
        </p:nvPicPr>
        <p:blipFill>
          <a:blip r:embed="rId4" cstate="print"/>
          <a:srcRect/>
          <a:stretch>
            <a:fillRect/>
          </a:stretch>
        </p:blipFill>
        <p:spPr bwMode="auto">
          <a:xfrm>
            <a:off x="8249730" y="5290467"/>
            <a:ext cx="1257123" cy="226149"/>
          </a:xfrm>
          <a:prstGeom prst="rect">
            <a:avLst/>
          </a:prstGeom>
          <a:noFill/>
          <a:ln w="9525">
            <a:noFill/>
            <a:miter lim="800000"/>
            <a:headEnd/>
            <a:tailEnd/>
          </a:ln>
        </p:spPr>
      </p:pic>
      <p:pic>
        <p:nvPicPr>
          <p:cNvPr id="107" name="Picture 4"/>
          <p:cNvPicPr>
            <a:picLocks noChangeAspect="1" noChangeArrowheads="1"/>
          </p:cNvPicPr>
          <p:nvPr/>
        </p:nvPicPr>
        <p:blipFill>
          <a:blip r:embed="rId4" cstate="print"/>
          <a:srcRect/>
          <a:stretch>
            <a:fillRect/>
          </a:stretch>
        </p:blipFill>
        <p:spPr bwMode="auto">
          <a:xfrm>
            <a:off x="8249730" y="5062477"/>
            <a:ext cx="1257123" cy="226149"/>
          </a:xfrm>
          <a:prstGeom prst="rect">
            <a:avLst/>
          </a:prstGeom>
          <a:noFill/>
          <a:ln w="9525">
            <a:noFill/>
            <a:miter lim="800000"/>
            <a:headEnd/>
            <a:tailEnd/>
          </a:ln>
        </p:spPr>
      </p:pic>
      <p:sp>
        <p:nvSpPr>
          <p:cNvPr id="78" name="TextBox 82"/>
          <p:cNvSpPr txBox="1">
            <a:spLocks noChangeArrowheads="1"/>
          </p:cNvSpPr>
          <p:nvPr/>
        </p:nvSpPr>
        <p:spPr bwMode="auto">
          <a:xfrm>
            <a:off x="7334497" y="3646131"/>
            <a:ext cx="2420714" cy="324034"/>
          </a:xfrm>
          <a:prstGeom prst="rect">
            <a:avLst/>
          </a:prstGeom>
          <a:noFill/>
          <a:ln w="9525">
            <a:noFill/>
            <a:miter lim="800000"/>
            <a:headEnd/>
            <a:tailEnd/>
          </a:ln>
        </p:spPr>
        <p:txBody>
          <a:bodyPr wrap="square">
            <a:noAutofit/>
          </a:bodyPr>
          <a:lstStyle/>
          <a:p>
            <a:pPr fontAlgn="ctr"/>
            <a:r>
              <a:rPr lang="en-US" sz="1600" dirty="0" err="1" smtClean="0">
                <a:solidFill>
                  <a:srgbClr val="000000"/>
                </a:solidFill>
                <a:latin typeface="Huawei Sans" panose="020C0503030203020204" pitchFamily="34" charset="0"/>
              </a:rPr>
              <a:t>PCIe</a:t>
            </a:r>
            <a:r>
              <a:rPr lang="en-US" sz="1600" dirty="0" smtClean="0">
                <a:solidFill>
                  <a:srgbClr val="000000"/>
                </a:solidFill>
                <a:latin typeface="Huawei Sans" panose="020C0503030203020204" pitchFamily="34" charset="0"/>
              </a:rPr>
              <a:t> </a:t>
            </a:r>
            <a:r>
              <a:rPr lang="en-US" altLang="zh-CN" sz="1600" dirty="0" smtClean="0">
                <a:solidFill>
                  <a:srgbClr val="000000"/>
                </a:solidFill>
                <a:latin typeface="Huawei Sans" panose="020C0503030203020204" pitchFamily="34" charset="0"/>
              </a:rPr>
              <a:t>switched </a:t>
            </a:r>
            <a:r>
              <a:rPr lang="en-US" sz="1600" dirty="0" smtClean="0">
                <a:solidFill>
                  <a:prstClr val="black"/>
                </a:solidFill>
                <a:latin typeface="Huawei Sans" panose="020C0503030203020204" pitchFamily="34" charset="0"/>
              </a:rPr>
              <a:t>network</a:t>
            </a:r>
            <a:endParaRPr lang="en-US" sz="1600"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252128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dissolve">
                                      <p:cBhvr>
                                        <p:cTn id="7" dur="500"/>
                                        <p:tgtEl>
                                          <p:spTgt spid="1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dissolve">
                                      <p:cBhvr>
                                        <p:cTn id="10" dur="500"/>
                                        <p:tgtEl>
                                          <p:spTgt spid="1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dissolve">
                                      <p:cBhvr>
                                        <p:cTn id="13" dur="500"/>
                                        <p:tgtEl>
                                          <p:spTgt spid="17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2"/>
                                        </p:tgtEl>
                                        <p:attrNameLst>
                                          <p:attrName>style.visibility</p:attrName>
                                        </p:attrNameLst>
                                      </p:cBhvr>
                                      <p:to>
                                        <p:strVal val="visible"/>
                                      </p:to>
                                    </p:set>
                                    <p:animEffect transition="in" filter="dissolve">
                                      <p:cBhvr>
                                        <p:cTn id="16" dur="500"/>
                                        <p:tgtEl>
                                          <p:spTgt spid="17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dissolve">
                                      <p:cBhvr>
                                        <p:cTn id="19" dur="500"/>
                                        <p:tgtEl>
                                          <p:spTgt spid="17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dissolve">
                                      <p:cBhvr>
                                        <p:cTn id="22" dur="500"/>
                                        <p:tgtEl>
                                          <p:spTgt spid="169"/>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7"/>
                                        </p:tgtEl>
                                        <p:attrNameLst>
                                          <p:attrName>style.visibility</p:attrName>
                                        </p:attrNameLst>
                                      </p:cBhvr>
                                      <p:to>
                                        <p:strVal val="visible"/>
                                      </p:to>
                                    </p:set>
                                    <p:animEffect transition="in" filter="wipe(down)">
                                      <p:cBhvr>
                                        <p:cTn id="26" dur="500"/>
                                        <p:tgtEl>
                                          <p:spTgt spid="16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up)">
                                      <p:cBhvr>
                                        <p:cTn id="31" dur="500"/>
                                        <p:tgtEl>
                                          <p:spTgt spid="161"/>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wipe(up)">
                                      <p:cBhvr>
                                        <p:cTn id="35" dur="500"/>
                                        <p:tgtEl>
                                          <p:spTgt spid="16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3"/>
                                        </p:tgtEl>
                                        <p:attrNameLst>
                                          <p:attrName>style.visibility</p:attrName>
                                        </p:attrNameLst>
                                      </p:cBhvr>
                                      <p:to>
                                        <p:strVal val="visible"/>
                                      </p:to>
                                    </p:set>
                                    <p:animEffect transition="in" filter="fade">
                                      <p:cBhvr>
                                        <p:cTn id="39" dur="500"/>
                                        <p:tgtEl>
                                          <p:spTgt spid="173"/>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4"/>
                                        </p:tgtEl>
                                        <p:attrNameLst>
                                          <p:attrName>style.visibility</p:attrName>
                                        </p:attrNameLst>
                                      </p:cBhvr>
                                      <p:to>
                                        <p:strVal val="visible"/>
                                      </p:to>
                                    </p:set>
                                    <p:animEffect transition="in" filter="fade">
                                      <p:cBhvr>
                                        <p:cTn id="43" dur="500"/>
                                        <p:tgtEl>
                                          <p:spTgt spid="1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wipe(right)">
                                      <p:cBhvr>
                                        <p:cTn id="48" dur="500"/>
                                        <p:tgtEl>
                                          <p:spTgt spid="18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500"/>
                                        <p:tgtEl>
                                          <p:spTgt spid="1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1"/>
                                        </p:tgtEl>
                                        <p:attrNameLst>
                                          <p:attrName>style.visibility</p:attrName>
                                        </p:attrNameLst>
                                      </p:cBhvr>
                                      <p:to>
                                        <p:strVal val="visible"/>
                                      </p:to>
                                    </p:set>
                                    <p:animEffect transition="in" filter="wipe(left)">
                                      <p:cBhvr>
                                        <p:cTn id="57" dur="500"/>
                                        <p:tgtEl>
                                          <p:spTgt spid="18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fade">
                                      <p:cBhvr>
                                        <p:cTn id="61" dur="500"/>
                                        <p:tgtEl>
                                          <p:spTgt spid="18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wipe(down)">
                                      <p:cBhvr>
                                        <p:cTn id="66" dur="500"/>
                                        <p:tgtEl>
                                          <p:spTgt spid="162"/>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down)">
                                      <p:cBhvr>
                                        <p:cTn id="70" dur="500"/>
                                        <p:tgtEl>
                                          <p:spTgt spid="16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176"/>
                                        </p:tgtEl>
                                        <p:attrNameLst>
                                          <p:attrName>style.visibility</p:attrName>
                                        </p:attrNameLst>
                                      </p:cBhvr>
                                      <p:to>
                                        <p:strVal val="visible"/>
                                      </p:to>
                                    </p:set>
                                    <p:animEffect transition="in" filter="fade">
                                      <p:cBhvr>
                                        <p:cTn id="74" dur="500"/>
                                        <p:tgtEl>
                                          <p:spTgt spid="176"/>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wipe(up)">
                                      <p:cBhvr>
                                        <p:cTn id="83" dur="500"/>
                                        <p:tgtEl>
                                          <p:spTgt spid="163"/>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77"/>
                                        </p:tgtEl>
                                        <p:attrNameLst>
                                          <p:attrName>style.visibility</p:attrName>
                                        </p:attrNameLst>
                                      </p:cBhvr>
                                      <p:to>
                                        <p:strVal val="visible"/>
                                      </p:to>
                                    </p:set>
                                    <p:animEffect transition="in" filter="fade">
                                      <p:cBhvr>
                                        <p:cTn id="87" dur="500"/>
                                        <p:tgtEl>
                                          <p:spTgt spid="1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184"/>
                                        </p:tgtEl>
                                        <p:attrNameLst>
                                          <p:attrName>style.visibility</p:attrName>
                                        </p:attrNameLst>
                                      </p:cBhvr>
                                      <p:to>
                                        <p:strVal val="visible"/>
                                      </p:to>
                                    </p:set>
                                    <p:animEffect transition="in" filter="wipe(up)">
                                      <p:cBhvr>
                                        <p:cTn id="92" dur="500"/>
                                        <p:tgtEl>
                                          <p:spTgt spid="184"/>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185"/>
                                        </p:tgtEl>
                                        <p:attrNameLst>
                                          <p:attrName>style.visibility</p:attrName>
                                        </p:attrNameLst>
                                      </p:cBhvr>
                                      <p:to>
                                        <p:strVal val="visible"/>
                                      </p:to>
                                    </p:set>
                                    <p:animEffect transition="in" filter="fade">
                                      <p:cBhvr>
                                        <p:cTn id="96" dur="500"/>
                                        <p:tgtEl>
                                          <p:spTgt spid="18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64"/>
                                        </p:tgtEl>
                                        <p:attrNameLst>
                                          <p:attrName>style.visibility</p:attrName>
                                        </p:attrNameLst>
                                      </p:cBhvr>
                                      <p:to>
                                        <p:strVal val="visible"/>
                                      </p:to>
                                    </p:set>
                                    <p:animEffect transition="in" filter="wipe(left)">
                                      <p:cBhvr>
                                        <p:cTn id="101" dur="500"/>
                                        <p:tgtEl>
                                          <p:spTgt spid="164"/>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78"/>
                                        </p:tgtEl>
                                        <p:attrNameLst>
                                          <p:attrName>style.visibility</p:attrName>
                                        </p:attrNameLst>
                                      </p:cBhvr>
                                      <p:to>
                                        <p:strVal val="visible"/>
                                      </p:to>
                                    </p:set>
                                    <p:animEffect transition="in" filter="fade">
                                      <p:cBhvr>
                                        <p:cTn id="105" dur="500"/>
                                        <p:tgtEl>
                                          <p:spTgt spid="17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165"/>
                                        </p:tgtEl>
                                        <p:attrNameLst>
                                          <p:attrName>style.visibility</p:attrName>
                                        </p:attrNameLst>
                                      </p:cBhvr>
                                      <p:to>
                                        <p:strVal val="visible"/>
                                      </p:to>
                                    </p:set>
                                    <p:animEffect transition="in" filter="wipe(up)">
                                      <p:cBhvr>
                                        <p:cTn id="110" dur="500"/>
                                        <p:tgtEl>
                                          <p:spTgt spid="165"/>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179"/>
                                        </p:tgtEl>
                                        <p:attrNameLst>
                                          <p:attrName>style.visibility</p:attrName>
                                        </p:attrNameLst>
                                      </p:cBhvr>
                                      <p:to>
                                        <p:strVal val="visible"/>
                                      </p:to>
                                    </p:set>
                                    <p:animEffect transition="in" filter="fade">
                                      <p:cBhvr>
                                        <p:cTn id="114" dur="500"/>
                                        <p:tgtEl>
                                          <p:spTgt spid="17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187"/>
                                        </p:tgtEl>
                                        <p:attrNameLst>
                                          <p:attrName>style.visibility</p:attrName>
                                        </p:attrNameLst>
                                      </p:cBhvr>
                                      <p:to>
                                        <p:strVal val="visible"/>
                                      </p:to>
                                    </p:set>
                                    <p:animEffect transition="in" filter="fade">
                                      <p:cBhvr>
                                        <p:cTn id="123" dur="500"/>
                                        <p:tgtEl>
                                          <p:spTgt spid="18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88"/>
                                        </p:tgtEl>
                                        <p:attrNameLst>
                                          <p:attrName>style.visibility</p:attrName>
                                        </p:attrNameLst>
                                      </p:cBhvr>
                                      <p:to>
                                        <p:strVal val="visible"/>
                                      </p:to>
                                    </p:set>
                                    <p:animEffect transition="in" filter="wipe(left)">
                                      <p:cBhvr>
                                        <p:cTn id="128" dur="500"/>
                                        <p:tgtEl>
                                          <p:spTgt spid="188"/>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189"/>
                                        </p:tgtEl>
                                        <p:attrNameLst>
                                          <p:attrName>style.visibility</p:attrName>
                                        </p:attrNameLst>
                                      </p:cBhvr>
                                      <p:to>
                                        <p:strVal val="visible"/>
                                      </p:to>
                                    </p:set>
                                    <p:animEffect transition="in" filter="fade">
                                      <p:cBhvr>
                                        <p:cTn id="132" dur="500"/>
                                        <p:tgtEl>
                                          <p:spTgt spid="189"/>
                                        </p:tgtEl>
                                      </p:cBhvr>
                                    </p:animEffect>
                                  </p:childTnLst>
                                </p:cTn>
                              </p:par>
                            </p:childTnLst>
                          </p:cTn>
                        </p:par>
                        <p:par>
                          <p:cTn id="133" fill="hold">
                            <p:stCondLst>
                              <p:cond delay="1000"/>
                            </p:stCondLst>
                            <p:childTnLst>
                              <p:par>
                                <p:cTn id="134" presetID="22" presetClass="entr" presetSubtype="4"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down)">
                                      <p:cBhvr>
                                        <p:cTn id="1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59" grpId="0" animBg="1"/>
      <p:bldP spid="167" grpId="0" animBg="1"/>
      <p:bldP spid="169" grpId="0"/>
      <p:bldP spid="170" grpId="0"/>
      <p:bldP spid="171" grpId="0"/>
      <p:bldP spid="172" grpId="0"/>
      <p:bldP spid="173" grpId="0"/>
      <p:bldP spid="174" grpId="0"/>
      <p:bldP spid="175" grpId="0"/>
      <p:bldP spid="176" grpId="0"/>
      <p:bldP spid="177" grpId="0"/>
      <p:bldP spid="178" grpId="0"/>
      <p:bldP spid="179" grpId="0"/>
      <p:bldP spid="182" grpId="0"/>
      <p:bldP spid="183" grpId="0"/>
      <p:bldP spid="185" grpId="0"/>
      <p:bldP spid="187" grpId="0"/>
      <p:bldP spid="189" grpId="0"/>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rPr>
              <a:t>Storage Architecture Evolution</a:t>
            </a:r>
            <a:endParaRPr lang="en-US" altLang="zh-CN" dirty="0" smtClean="0">
              <a:solidFill>
                <a:schemeClr val="bg1">
                  <a:lumMod val="50000"/>
                </a:schemeClr>
              </a:solidFill>
              <a:latin typeface="Huawei Sans" panose="020C0503030203020204" pitchFamily="34" charset="0"/>
            </a:endParaRPr>
          </a:p>
          <a:p>
            <a:r>
              <a:rPr lang="en-US" dirty="0" smtClean="0">
                <a:solidFill>
                  <a:schemeClr val="bg1">
                    <a:lumMod val="50000"/>
                  </a:schemeClr>
                </a:solidFill>
                <a:latin typeface="Huawei Sans" panose="020C0503030203020204" pitchFamily="34" charset="0"/>
              </a:rPr>
              <a:t>Storage System Expansion Methods</a:t>
            </a:r>
            <a:endParaRPr lang="en-US" altLang="zh-CN" dirty="0" smtClean="0">
              <a:solidFill>
                <a:schemeClr val="bg1">
                  <a:lumMod val="50000"/>
                </a:schemeClr>
              </a:solidFill>
              <a:latin typeface="Huawei Sans" panose="020C0503030203020204" pitchFamily="34" charset="0"/>
            </a:endParaRPr>
          </a:p>
          <a:p>
            <a:r>
              <a:rPr lang="en-US" b="1" dirty="0" smtClean="0">
                <a:latin typeface="Huawei Sans" panose="020C0503030203020204" pitchFamily="34" charset="0"/>
              </a:rPr>
              <a:t>Huawei Storage Product Architecture</a:t>
            </a:r>
            <a:endParaRPr lang="en-US" altLang="zh-CN" dirty="0" smtClean="0">
              <a:solidFill>
                <a:schemeClr val="bg1">
                  <a:lumMod val="50000"/>
                </a:schemeClr>
              </a:solidFill>
              <a:latin typeface="Huawei Sans" panose="020C0503030203020204" pitchFamily="34" charset="0"/>
            </a:endParaRPr>
          </a:p>
          <a:p>
            <a:endParaRPr lang="en-US" altLang="zh-CN" dirty="0" smtClean="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2748417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z="3500" dirty="0" smtClean="0">
                <a:latin typeface="Huawei Sans" panose="020C0503030203020204" pitchFamily="34" charset="0"/>
              </a:rPr>
              <a:t>Hardware Architecture with Two Controllers</a:t>
            </a:r>
            <a:endParaRPr lang="en-US" altLang="zh-CN" sz="3500" dirty="0">
              <a:latin typeface="Huawei Sans" panose="020C0503030203020204" pitchFamily="34" charset="0"/>
              <a:cs typeface="Arial" panose="020B0604020202020204" pitchFamily="34" charset="0"/>
            </a:endParaRPr>
          </a:p>
        </p:txBody>
      </p:sp>
      <p:grpSp>
        <p:nvGrpSpPr>
          <p:cNvPr id="91" name="组合 90"/>
          <p:cNvGrpSpPr/>
          <p:nvPr/>
        </p:nvGrpSpPr>
        <p:grpSpPr>
          <a:xfrm>
            <a:off x="771709" y="981146"/>
            <a:ext cx="10645922" cy="4976516"/>
            <a:chOff x="771709" y="981146"/>
            <a:chExt cx="10645922" cy="4976516"/>
          </a:xfrm>
        </p:grpSpPr>
        <p:sp>
          <p:nvSpPr>
            <p:cNvPr id="3" name="Rectangle 6"/>
            <p:cNvSpPr>
              <a:spLocks noChangeArrowheads="1"/>
            </p:cNvSpPr>
            <p:nvPr/>
          </p:nvSpPr>
          <p:spPr bwMode="auto">
            <a:xfrm>
              <a:off x="771709" y="4003745"/>
              <a:ext cx="8520373" cy="1079500"/>
            </a:xfrm>
            <a:prstGeom prst="rect">
              <a:avLst/>
            </a:prstGeom>
            <a:noFill/>
            <a:ln w="6350" algn="ctr">
              <a:solidFill>
                <a:srgbClr val="54000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 name="Line 7"/>
            <p:cNvSpPr>
              <a:spLocks noChangeShapeType="1"/>
            </p:cNvSpPr>
            <p:nvPr/>
          </p:nvSpPr>
          <p:spPr bwMode="auto">
            <a:xfrm flipV="1">
              <a:off x="4132964" y="3716405"/>
              <a:ext cx="0" cy="4318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 name="Line 8"/>
            <p:cNvSpPr>
              <a:spLocks noChangeShapeType="1"/>
            </p:cNvSpPr>
            <p:nvPr/>
          </p:nvSpPr>
          <p:spPr bwMode="auto">
            <a:xfrm flipV="1">
              <a:off x="6340648" y="3716405"/>
              <a:ext cx="0" cy="4318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 name="Rectangle 9"/>
            <p:cNvSpPr>
              <a:spLocks noChangeArrowheads="1"/>
            </p:cNvSpPr>
            <p:nvPr/>
          </p:nvSpPr>
          <p:spPr bwMode="auto">
            <a:xfrm>
              <a:off x="9999406" y="1196975"/>
              <a:ext cx="1370515" cy="513703"/>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1144926" fontAlgn="ctr">
                <a:buClr>
                  <a:srgbClr val="000000"/>
                </a:buClr>
                <a:buSzPct val="60000"/>
              </a:pPr>
              <a:r>
                <a:rPr lang="en-US" sz="1200" b="1" dirty="0" smtClean="0">
                  <a:solidFill>
                    <a:srgbClr val="000000"/>
                  </a:solidFill>
                  <a:latin typeface="Huawei Sans" panose="020C0503030203020204" pitchFamily="34" charset="0"/>
                </a:rPr>
                <a:t>Service subsystem</a:t>
              </a:r>
              <a:endParaRPr lang="en-US" altLang="zh-CN" sz="1200" b="1" dirty="0">
                <a:solidFill>
                  <a:srgbClr val="000000"/>
                </a:solidFill>
                <a:latin typeface="Huawei Sans" panose="020C0503030203020204" pitchFamily="34" charset="0"/>
                <a:cs typeface="Arial" panose="020B0604020202020204" pitchFamily="34" charset="0"/>
              </a:endParaRPr>
            </a:p>
          </p:txBody>
        </p:sp>
        <p:grpSp>
          <p:nvGrpSpPr>
            <p:cNvPr id="7" name="组合 6"/>
            <p:cNvGrpSpPr/>
            <p:nvPr/>
          </p:nvGrpSpPr>
          <p:grpSpPr>
            <a:xfrm>
              <a:off x="7732155" y="5041632"/>
              <a:ext cx="2143234" cy="916030"/>
              <a:chOff x="7728182" y="5421313"/>
              <a:chExt cx="2245795" cy="916030"/>
            </a:xfrm>
          </p:grpSpPr>
          <p:sp>
            <p:nvSpPr>
              <p:cNvPr id="8" name="Line 10"/>
              <p:cNvSpPr>
                <a:spLocks noChangeShapeType="1"/>
              </p:cNvSpPr>
              <p:nvPr/>
            </p:nvSpPr>
            <p:spPr bwMode="auto">
              <a:xfrm flipH="1" flipV="1">
                <a:off x="7728182" y="5626100"/>
                <a:ext cx="383117" cy="0"/>
              </a:xfrm>
              <a:prstGeom prst="line">
                <a:avLst/>
              </a:prstGeom>
              <a:noFill/>
              <a:ln w="28575">
                <a:solidFill>
                  <a:srgbClr val="0000FF"/>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9" name="Line 11"/>
              <p:cNvSpPr>
                <a:spLocks noChangeShapeType="1"/>
              </p:cNvSpPr>
              <p:nvPr/>
            </p:nvSpPr>
            <p:spPr bwMode="auto">
              <a:xfrm flipH="1" flipV="1">
                <a:off x="7728182" y="5880100"/>
                <a:ext cx="383117" cy="0"/>
              </a:xfrm>
              <a:prstGeom prst="line">
                <a:avLst/>
              </a:prstGeom>
              <a:noFill/>
              <a:ln w="28575">
                <a:solidFill>
                  <a:srgbClr val="0099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10" name="Line 12"/>
              <p:cNvSpPr>
                <a:spLocks noChangeShapeType="1"/>
              </p:cNvSpPr>
              <p:nvPr/>
            </p:nvSpPr>
            <p:spPr bwMode="auto">
              <a:xfrm flipH="1" flipV="1">
                <a:off x="7728182" y="6143625"/>
                <a:ext cx="383117" cy="0"/>
              </a:xfrm>
              <a:prstGeom prst="line">
                <a:avLst/>
              </a:prstGeom>
              <a:noFill/>
              <a:ln w="28575">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11" name="Rectangle 13"/>
              <p:cNvSpPr>
                <a:spLocks noChangeArrowheads="1"/>
              </p:cNvSpPr>
              <p:nvPr/>
            </p:nvSpPr>
            <p:spPr bwMode="auto">
              <a:xfrm>
                <a:off x="8206558" y="5421313"/>
                <a:ext cx="1536700" cy="402778"/>
              </a:xfrm>
              <a:prstGeom prst="rect">
                <a:avLst/>
              </a:prstGeom>
              <a:noFill/>
              <a:ln w="9525">
                <a:noFill/>
                <a:miter lim="800000"/>
                <a:headEnd/>
                <a:tailEnd/>
              </a:ln>
            </p:spPr>
            <p:txBody>
              <a:bodyPr wrap="square" lIns="114467" tIns="57233" rIns="114467" bIns="57233">
                <a:noAutofit/>
              </a:bodyPr>
              <a:lstStyle/>
              <a:p>
                <a:pPr defTabSz="1144926" fontAlgn="ctr">
                  <a:lnSpc>
                    <a:spcPct val="140000"/>
                  </a:lnSpc>
                  <a:buClr>
                    <a:srgbClr val="000000"/>
                  </a:buClr>
                  <a:buSzPct val="60000"/>
                </a:pPr>
                <a:r>
                  <a:rPr lang="en-US" sz="1200" b="1" dirty="0" smtClean="0">
                    <a:solidFill>
                      <a:srgbClr val="000000"/>
                    </a:solidFill>
                    <a:latin typeface="Huawei Sans" panose="020C0503030203020204" pitchFamily="34" charset="0"/>
                  </a:rPr>
                  <a:t>Service channel</a:t>
                </a:r>
                <a:endParaRPr lang="en-US" sz="1200" b="1" dirty="0">
                  <a:solidFill>
                    <a:srgbClr val="000000"/>
                  </a:solidFill>
                  <a:latin typeface="Huawei Sans" panose="020C0503030203020204" pitchFamily="34" charset="0"/>
                </a:endParaRPr>
              </a:p>
            </p:txBody>
          </p:sp>
          <p:sp>
            <p:nvSpPr>
              <p:cNvPr id="12" name="Rectangle 14"/>
              <p:cNvSpPr>
                <a:spLocks noChangeArrowheads="1"/>
              </p:cNvSpPr>
              <p:nvPr/>
            </p:nvSpPr>
            <p:spPr bwMode="auto">
              <a:xfrm>
                <a:off x="8208677" y="5678711"/>
                <a:ext cx="1765300" cy="402778"/>
              </a:xfrm>
              <a:prstGeom prst="rect">
                <a:avLst/>
              </a:prstGeom>
              <a:noFill/>
              <a:ln w="9525">
                <a:noFill/>
                <a:miter lim="800000"/>
                <a:headEnd/>
                <a:tailEnd/>
              </a:ln>
            </p:spPr>
            <p:txBody>
              <a:bodyPr wrap="square" lIns="114467" tIns="57233" rIns="114467" bIns="57233">
                <a:noAutofit/>
              </a:bodyPr>
              <a:lstStyle/>
              <a:p>
                <a:pPr defTabSz="1144926" fontAlgn="ctr">
                  <a:lnSpc>
                    <a:spcPct val="140000"/>
                  </a:lnSpc>
                  <a:buClr>
                    <a:srgbClr val="000000"/>
                  </a:buClr>
                  <a:buSzPct val="60000"/>
                </a:pPr>
                <a:r>
                  <a:rPr lang="en-US" sz="1200" b="1" dirty="0" smtClean="0">
                    <a:solidFill>
                      <a:srgbClr val="000000"/>
                    </a:solidFill>
                    <a:latin typeface="Huawei Sans" panose="020C0503030203020204" pitchFamily="34" charset="0"/>
                  </a:rPr>
                  <a:t>Manage channel</a:t>
                </a:r>
                <a:endParaRPr lang="en-US" sz="1200" b="1" dirty="0">
                  <a:solidFill>
                    <a:srgbClr val="000000"/>
                  </a:solidFill>
                  <a:latin typeface="Huawei Sans" panose="020C0503030203020204" pitchFamily="34" charset="0"/>
                </a:endParaRPr>
              </a:p>
            </p:txBody>
          </p:sp>
          <p:sp>
            <p:nvSpPr>
              <p:cNvPr id="13" name="Rectangle 15"/>
              <p:cNvSpPr>
                <a:spLocks noChangeArrowheads="1"/>
              </p:cNvSpPr>
              <p:nvPr/>
            </p:nvSpPr>
            <p:spPr bwMode="auto">
              <a:xfrm>
                <a:off x="8206558" y="5934565"/>
                <a:ext cx="1536700" cy="402778"/>
              </a:xfrm>
              <a:prstGeom prst="rect">
                <a:avLst/>
              </a:prstGeom>
              <a:noFill/>
              <a:ln w="9525">
                <a:noFill/>
                <a:miter lim="800000"/>
                <a:headEnd/>
                <a:tailEnd/>
              </a:ln>
            </p:spPr>
            <p:txBody>
              <a:bodyPr wrap="square" lIns="114467" tIns="57233" rIns="114467" bIns="57233">
                <a:noAutofit/>
              </a:bodyPr>
              <a:lstStyle/>
              <a:p>
                <a:pPr defTabSz="1144926" fontAlgn="ctr">
                  <a:lnSpc>
                    <a:spcPct val="140000"/>
                  </a:lnSpc>
                  <a:buClr>
                    <a:srgbClr val="000000"/>
                  </a:buClr>
                  <a:buSzPct val="60000"/>
                </a:pPr>
                <a:r>
                  <a:rPr lang="en-US" sz="1200" b="1" dirty="0" smtClean="0">
                    <a:solidFill>
                      <a:srgbClr val="000000"/>
                    </a:solidFill>
                    <a:latin typeface="Huawei Sans" panose="020C0503030203020204" pitchFamily="34" charset="0"/>
                  </a:rPr>
                  <a:t>Power supply</a:t>
                </a:r>
                <a:endParaRPr lang="en-US" sz="1200" b="1" dirty="0">
                  <a:solidFill>
                    <a:srgbClr val="000000"/>
                  </a:solidFill>
                  <a:latin typeface="Huawei Sans" panose="020C0503030203020204" pitchFamily="34" charset="0"/>
                </a:endParaRPr>
              </a:p>
            </p:txBody>
          </p:sp>
        </p:grpSp>
        <p:sp>
          <p:nvSpPr>
            <p:cNvPr id="15" name="Rectangle 17"/>
            <p:cNvSpPr>
              <a:spLocks noChangeArrowheads="1"/>
            </p:cNvSpPr>
            <p:nvPr/>
          </p:nvSpPr>
          <p:spPr bwMode="auto">
            <a:xfrm>
              <a:off x="2165112" y="4364112"/>
              <a:ext cx="777084" cy="504825"/>
            </a:xfrm>
            <a:prstGeom prst="rect">
              <a:avLst/>
            </a:prstGeom>
            <a:solidFill>
              <a:schemeClr val="accent1">
                <a:lumMod val="75000"/>
              </a:schemeClr>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Power </a:t>
              </a:r>
            </a:p>
            <a:p>
              <a:pPr algn="ctr" fontAlgn="ctr"/>
              <a:r>
                <a:rPr lang="en-US" sz="1200" dirty="0" smtClean="0">
                  <a:solidFill>
                    <a:srgbClr val="000000"/>
                  </a:solidFill>
                  <a:latin typeface="Huawei Sans" panose="020C0503030203020204" pitchFamily="34" charset="0"/>
                </a:rPr>
                <a:t>supply 0</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16" name="Rectangle 18"/>
            <p:cNvSpPr>
              <a:spLocks noChangeArrowheads="1"/>
            </p:cNvSpPr>
            <p:nvPr/>
          </p:nvSpPr>
          <p:spPr bwMode="auto">
            <a:xfrm>
              <a:off x="816150" y="4364112"/>
              <a:ext cx="551470"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BBU 0</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17" name="Rectangle 20"/>
            <p:cNvSpPr>
              <a:spLocks noChangeArrowheads="1"/>
            </p:cNvSpPr>
            <p:nvPr/>
          </p:nvSpPr>
          <p:spPr bwMode="auto">
            <a:xfrm>
              <a:off x="1442694" y="4364112"/>
              <a:ext cx="596495"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BBU 1</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18" name="Rectangle 25"/>
            <p:cNvSpPr>
              <a:spLocks noChangeArrowheads="1"/>
            </p:cNvSpPr>
            <p:nvPr/>
          </p:nvSpPr>
          <p:spPr bwMode="auto">
            <a:xfrm>
              <a:off x="7248708" y="4364112"/>
              <a:ext cx="764171" cy="504825"/>
            </a:xfrm>
            <a:prstGeom prst="rect">
              <a:avLst/>
            </a:prstGeom>
            <a:solidFill>
              <a:schemeClr val="accent1">
                <a:lumMod val="75000"/>
              </a:schemeClr>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Power </a:t>
              </a:r>
            </a:p>
            <a:p>
              <a:pPr algn="ctr" fontAlgn="ctr"/>
              <a:r>
                <a:rPr lang="en-US" sz="1200" dirty="0" smtClean="0">
                  <a:solidFill>
                    <a:srgbClr val="000000"/>
                  </a:solidFill>
                  <a:latin typeface="Huawei Sans" panose="020C0503030203020204" pitchFamily="34" charset="0"/>
                </a:rPr>
                <a:t>supply 1</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19" name="Rectangle 26"/>
            <p:cNvSpPr>
              <a:spLocks noChangeArrowheads="1"/>
            </p:cNvSpPr>
            <p:nvPr/>
          </p:nvSpPr>
          <p:spPr bwMode="auto">
            <a:xfrm>
              <a:off x="8307677" y="4364112"/>
              <a:ext cx="595283"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BBU 2</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20" name="Rectangle 27"/>
            <p:cNvSpPr>
              <a:spLocks noChangeArrowheads="1"/>
            </p:cNvSpPr>
            <p:nvPr/>
          </p:nvSpPr>
          <p:spPr bwMode="auto">
            <a:xfrm>
              <a:off x="9028828" y="4364112"/>
              <a:ext cx="594474"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BBU 3</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21" name="Line 28"/>
            <p:cNvSpPr>
              <a:spLocks noChangeShapeType="1"/>
            </p:cNvSpPr>
            <p:nvPr/>
          </p:nvSpPr>
          <p:spPr bwMode="auto">
            <a:xfrm flipH="1">
              <a:off x="1059573" y="4143437"/>
              <a:ext cx="4674287" cy="4775"/>
            </a:xfrm>
            <a:prstGeom prst="line">
              <a:avLst/>
            </a:prstGeom>
            <a:noFill/>
            <a:ln w="6350">
              <a:solidFill>
                <a:srgbClr val="FF0000"/>
              </a:solidFill>
              <a:round/>
              <a:headEnd type="triangle" w="med" len="me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2" name="Line 30"/>
            <p:cNvSpPr>
              <a:spLocks noChangeShapeType="1"/>
            </p:cNvSpPr>
            <p:nvPr/>
          </p:nvSpPr>
          <p:spPr bwMode="auto">
            <a:xfrm flipV="1">
              <a:off x="2452976" y="414820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3" name="Line 32"/>
            <p:cNvSpPr>
              <a:spLocks noChangeShapeType="1"/>
            </p:cNvSpPr>
            <p:nvPr/>
          </p:nvSpPr>
          <p:spPr bwMode="auto">
            <a:xfrm flipV="1">
              <a:off x="1732664"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4" name="Line 33"/>
            <p:cNvSpPr>
              <a:spLocks noChangeShapeType="1"/>
            </p:cNvSpPr>
            <p:nvPr/>
          </p:nvSpPr>
          <p:spPr bwMode="auto">
            <a:xfrm flipV="1">
              <a:off x="1059564"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5" name="Line 34"/>
            <p:cNvSpPr>
              <a:spLocks noChangeShapeType="1"/>
            </p:cNvSpPr>
            <p:nvPr/>
          </p:nvSpPr>
          <p:spPr bwMode="auto">
            <a:xfrm flipH="1" flipV="1">
              <a:off x="5908845" y="4148205"/>
              <a:ext cx="3505106" cy="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6" name="Line 35"/>
            <p:cNvSpPr>
              <a:spLocks noChangeShapeType="1"/>
            </p:cNvSpPr>
            <p:nvPr/>
          </p:nvSpPr>
          <p:spPr bwMode="auto">
            <a:xfrm flipV="1">
              <a:off x="9411931"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7" name="Line 36"/>
            <p:cNvSpPr>
              <a:spLocks noChangeShapeType="1"/>
            </p:cNvSpPr>
            <p:nvPr/>
          </p:nvSpPr>
          <p:spPr bwMode="auto">
            <a:xfrm flipV="1">
              <a:off x="8643582"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8" name="Line 38"/>
            <p:cNvSpPr>
              <a:spLocks noChangeShapeType="1"/>
            </p:cNvSpPr>
            <p:nvPr/>
          </p:nvSpPr>
          <p:spPr bwMode="auto">
            <a:xfrm flipV="1">
              <a:off x="7587364" y="414820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9" name="Rectangle 40"/>
            <p:cNvSpPr>
              <a:spLocks noChangeArrowheads="1"/>
            </p:cNvSpPr>
            <p:nvPr/>
          </p:nvSpPr>
          <p:spPr bwMode="auto">
            <a:xfrm>
              <a:off x="1165108" y="1268483"/>
              <a:ext cx="934859"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cs typeface="Arial" panose="020B0604020202020204" pitchFamily="34" charset="0"/>
              </a:endParaRPr>
            </a:p>
            <a:p>
              <a:pPr algn="ctr" defTabSz="858838" fontAlgn="ctr">
                <a:buClr>
                  <a:prstClr val="black"/>
                </a:buClr>
                <a:buSzPct val="60000"/>
              </a:pPr>
              <a:r>
                <a:rPr lang="en-US" sz="1200" dirty="0" smtClean="0">
                  <a:solidFill>
                    <a:prstClr val="black"/>
                  </a:solidFill>
                  <a:latin typeface="Huawei Sans" panose="020C0503030203020204" pitchFamily="34" charset="0"/>
                </a:rPr>
                <a:t>module A0</a:t>
              </a:r>
              <a:endParaRPr lang="en-US" sz="1200" dirty="0">
                <a:solidFill>
                  <a:prstClr val="black"/>
                </a:solidFill>
                <a:latin typeface="Huawei Sans" panose="020C0503030203020204" pitchFamily="34" charset="0"/>
              </a:endParaRPr>
            </a:p>
          </p:txBody>
        </p:sp>
        <p:sp>
          <p:nvSpPr>
            <p:cNvPr id="30" name="Rectangle 41"/>
            <p:cNvSpPr>
              <a:spLocks noChangeArrowheads="1"/>
            </p:cNvSpPr>
            <p:nvPr/>
          </p:nvSpPr>
          <p:spPr bwMode="auto">
            <a:xfrm>
              <a:off x="5667548" y="1987618"/>
              <a:ext cx="3391585" cy="863600"/>
            </a:xfrm>
            <a:prstGeom prst="rect">
              <a:avLst/>
            </a:prstGeom>
            <a:solidFill>
              <a:srgbClr val="FFCCFF">
                <a:alpha val="45882"/>
              </a:srgbClr>
            </a:solidFill>
            <a:ln w="9525" algn="ctr">
              <a:solidFill>
                <a:schemeClr val="bg2"/>
              </a:solidFill>
              <a:miter lim="800000"/>
              <a:headEnd/>
              <a:tailEnd/>
            </a:ln>
          </p:spPr>
          <p:txBody>
            <a:bodyPr wrap="square" lIns="121903" tIns="60952" rIns="121903" bIns="60952" anchor="ctr">
              <a:noAutofit/>
            </a:bodyPr>
            <a:lstStyle/>
            <a:p>
              <a:pPr algn="ctr" fontAlgn="ctr"/>
              <a:r>
                <a:rPr lang="en-US" sz="1600" dirty="0" smtClean="0">
                  <a:solidFill>
                    <a:srgbClr val="000000"/>
                  </a:solidFill>
                  <a:latin typeface="Huawei Sans" panose="020C0503030203020204" pitchFamily="34" charset="0"/>
                </a:rPr>
                <a:t>Controller B</a:t>
              </a:r>
              <a:endParaRPr lang="en-US" altLang="zh-CN" sz="1600" dirty="0">
                <a:solidFill>
                  <a:srgbClr val="000000"/>
                </a:solidFill>
                <a:latin typeface="Huawei Sans" panose="020C0503030203020204" pitchFamily="34" charset="0"/>
                <a:cs typeface="Arial" panose="020B0604020202020204" pitchFamily="34" charset="0"/>
              </a:endParaRPr>
            </a:p>
          </p:txBody>
        </p:sp>
        <p:sp>
          <p:nvSpPr>
            <p:cNvPr id="31" name="Rectangle 42"/>
            <p:cNvSpPr>
              <a:spLocks noChangeArrowheads="1"/>
            </p:cNvSpPr>
            <p:nvPr/>
          </p:nvSpPr>
          <p:spPr bwMode="auto">
            <a:xfrm>
              <a:off x="3459874" y="3284605"/>
              <a:ext cx="1633561" cy="431800"/>
            </a:xfrm>
            <a:prstGeom prst="rect">
              <a:avLst/>
            </a:prstGeom>
            <a:solidFill>
              <a:srgbClr val="CCFFCC"/>
            </a:solidFill>
            <a:ln w="9525">
              <a:solidFill>
                <a:schemeClr val="bg2"/>
              </a:solidFill>
              <a:miter lim="800000"/>
              <a:headEnd/>
              <a:tailEnd/>
            </a:ln>
          </p:spPr>
          <p:txBody>
            <a:bodyPr wrap="square" lIns="121903" tIns="60952" rIns="121903" bIns="60952" anchor="ctr">
              <a:noAutofit/>
            </a:bodyPr>
            <a:lstStyle/>
            <a:p>
              <a:pPr algn="ctr" fontAlgn="ctr"/>
              <a:r>
                <a:rPr lang="en-US" sz="1200" dirty="0" smtClean="0">
                  <a:solidFill>
                    <a:prstClr val="black"/>
                  </a:solidFill>
                  <a:latin typeface="Huawei Sans" panose="020C0503030203020204" pitchFamily="34" charset="0"/>
                </a:rPr>
                <a:t>Management </a:t>
              </a:r>
              <a:endParaRPr lang="en-US" altLang="zh-CN" sz="1200" dirty="0" smtClean="0">
                <a:solidFill>
                  <a:prstClr val="black"/>
                </a:solidFill>
                <a:latin typeface="Huawei Sans" panose="020C0503030203020204" pitchFamily="34" charset="0"/>
                <a:ea typeface="微软雅黑" panose="020B0503020204020204" pitchFamily="34" charset="-122"/>
                <a:cs typeface="Arial" panose="020B0604020202020204" pitchFamily="34" charset="0"/>
              </a:endParaRPr>
            </a:p>
            <a:p>
              <a:pPr algn="ctr" fontAlgn="ctr"/>
              <a:r>
                <a:rPr lang="en-US" sz="1200" dirty="0" smtClean="0">
                  <a:solidFill>
                    <a:prstClr val="black"/>
                  </a:solidFill>
                  <a:latin typeface="Huawei Sans" panose="020C0503030203020204" pitchFamily="34" charset="0"/>
                </a:rPr>
                <a:t>interface module A</a:t>
              </a:r>
              <a:endParaRPr lang="en-US" sz="1200" dirty="0">
                <a:solidFill>
                  <a:prstClr val="black"/>
                </a:solidFill>
                <a:latin typeface="Huawei Sans" panose="020C0503030203020204" pitchFamily="34" charset="0"/>
              </a:endParaRPr>
            </a:p>
          </p:txBody>
        </p:sp>
        <p:sp>
          <p:nvSpPr>
            <p:cNvPr id="32" name="Rectangle 43"/>
            <p:cNvSpPr>
              <a:spLocks noChangeArrowheads="1"/>
            </p:cNvSpPr>
            <p:nvPr/>
          </p:nvSpPr>
          <p:spPr bwMode="auto">
            <a:xfrm>
              <a:off x="5379682" y="3284605"/>
              <a:ext cx="1633559" cy="431800"/>
            </a:xfrm>
            <a:prstGeom prst="rect">
              <a:avLst/>
            </a:prstGeom>
            <a:solidFill>
              <a:srgbClr val="CCFFCC"/>
            </a:solidFill>
            <a:ln w="9525">
              <a:solidFill>
                <a:schemeClr val="bg2"/>
              </a:solidFill>
              <a:miter lim="800000"/>
              <a:headEnd/>
              <a:tailEnd/>
            </a:ln>
          </p:spPr>
          <p:txBody>
            <a:bodyPr wrap="square" lIns="121903" tIns="60952" rIns="121903" bIns="60952" anchor="ctr">
              <a:noAutofit/>
            </a:bodyPr>
            <a:lstStyle/>
            <a:p>
              <a:pPr algn="ctr" fontAlgn="ctr"/>
              <a:r>
                <a:rPr lang="en-US" sz="1200" dirty="0" smtClean="0">
                  <a:solidFill>
                    <a:prstClr val="black"/>
                  </a:solidFill>
                  <a:latin typeface="Huawei Sans" panose="020C0503030203020204" pitchFamily="34" charset="0"/>
                </a:rPr>
                <a:t>Management </a:t>
              </a:r>
              <a:endParaRPr lang="en-US" altLang="zh-CN" sz="1200" dirty="0" smtClean="0">
                <a:solidFill>
                  <a:prstClr val="black"/>
                </a:solidFill>
                <a:latin typeface="Huawei Sans" panose="020C0503030203020204" pitchFamily="34" charset="0"/>
                <a:ea typeface="微软雅黑" panose="020B0503020204020204" pitchFamily="34" charset="-122"/>
                <a:cs typeface="Arial" panose="020B0604020202020204" pitchFamily="34" charset="0"/>
              </a:endParaRPr>
            </a:p>
            <a:p>
              <a:pPr algn="ctr" fontAlgn="ctr"/>
              <a:r>
                <a:rPr lang="en-US" sz="1200" dirty="0" smtClean="0">
                  <a:solidFill>
                    <a:prstClr val="black"/>
                  </a:solidFill>
                  <a:latin typeface="Huawei Sans" panose="020C0503030203020204" pitchFamily="34" charset="0"/>
                </a:rPr>
                <a:t>interface module B</a:t>
              </a:r>
              <a:endParaRPr lang="en-US" sz="1200" dirty="0">
                <a:solidFill>
                  <a:prstClr val="black"/>
                </a:solidFill>
                <a:latin typeface="Huawei Sans" panose="020C0503030203020204" pitchFamily="34" charset="0"/>
              </a:endParaRPr>
            </a:p>
          </p:txBody>
        </p:sp>
        <p:sp>
          <p:nvSpPr>
            <p:cNvPr id="33" name="Line 44"/>
            <p:cNvSpPr>
              <a:spLocks noChangeShapeType="1"/>
            </p:cNvSpPr>
            <p:nvPr/>
          </p:nvSpPr>
          <p:spPr bwMode="auto">
            <a:xfrm flipV="1">
              <a:off x="9411931" y="1844741"/>
              <a:ext cx="2021" cy="2301875"/>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4" name="Line 45"/>
            <p:cNvSpPr>
              <a:spLocks noChangeShapeType="1"/>
            </p:cNvSpPr>
            <p:nvPr/>
          </p:nvSpPr>
          <p:spPr bwMode="auto">
            <a:xfrm flipV="1">
              <a:off x="1059565" y="1844741"/>
              <a:ext cx="2021" cy="2301875"/>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5" name="Line 46"/>
            <p:cNvSpPr>
              <a:spLocks noChangeShapeType="1"/>
            </p:cNvSpPr>
            <p:nvPr/>
          </p:nvSpPr>
          <p:spPr bwMode="auto">
            <a:xfrm flipH="1" flipV="1">
              <a:off x="1061680" y="1844743"/>
              <a:ext cx="2783417" cy="0"/>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6" name="Line 47"/>
            <p:cNvSpPr>
              <a:spLocks noChangeShapeType="1"/>
            </p:cNvSpPr>
            <p:nvPr/>
          </p:nvSpPr>
          <p:spPr bwMode="auto">
            <a:xfrm flipV="1">
              <a:off x="1444798"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7" name="Line 48"/>
            <p:cNvSpPr>
              <a:spLocks noChangeShapeType="1"/>
            </p:cNvSpPr>
            <p:nvPr/>
          </p:nvSpPr>
          <p:spPr bwMode="auto">
            <a:xfrm flipH="1" flipV="1">
              <a:off x="4899199" y="2419418"/>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8" name="Line 49"/>
            <p:cNvSpPr>
              <a:spLocks noChangeShapeType="1"/>
            </p:cNvSpPr>
            <p:nvPr/>
          </p:nvSpPr>
          <p:spPr bwMode="auto">
            <a:xfrm flipH="1">
              <a:off x="1827915"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9" name="Line 50"/>
            <p:cNvSpPr>
              <a:spLocks noChangeShapeType="1"/>
            </p:cNvSpPr>
            <p:nvPr/>
          </p:nvSpPr>
          <p:spPr bwMode="auto">
            <a:xfrm>
              <a:off x="1637420" y="981150"/>
              <a:ext cx="2020"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0" name="Line 51"/>
            <p:cNvSpPr>
              <a:spLocks noChangeShapeType="1"/>
            </p:cNvSpPr>
            <p:nvPr/>
          </p:nvSpPr>
          <p:spPr bwMode="auto">
            <a:xfrm flipV="1">
              <a:off x="1059567" y="2419418"/>
              <a:ext cx="181800" cy="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1" name="Line 52"/>
            <p:cNvSpPr>
              <a:spLocks noChangeShapeType="1"/>
            </p:cNvSpPr>
            <p:nvPr/>
          </p:nvSpPr>
          <p:spPr bwMode="auto">
            <a:xfrm flipH="1" flipV="1">
              <a:off x="9221441" y="2419418"/>
              <a:ext cx="181800" cy="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2" name="Line 53"/>
            <p:cNvSpPr>
              <a:spLocks noChangeShapeType="1"/>
            </p:cNvSpPr>
            <p:nvPr/>
          </p:nvSpPr>
          <p:spPr bwMode="auto">
            <a:xfrm flipV="1">
              <a:off x="2788882" y="2846455"/>
              <a:ext cx="0" cy="1157288"/>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3" name="Line 54"/>
            <p:cNvSpPr>
              <a:spLocks noChangeShapeType="1"/>
            </p:cNvSpPr>
            <p:nvPr/>
          </p:nvSpPr>
          <p:spPr bwMode="auto">
            <a:xfrm flipV="1">
              <a:off x="7877348" y="2846455"/>
              <a:ext cx="0" cy="1157288"/>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4" name="Line 55"/>
            <p:cNvSpPr>
              <a:spLocks noChangeShapeType="1"/>
            </p:cNvSpPr>
            <p:nvPr/>
          </p:nvSpPr>
          <p:spPr bwMode="auto">
            <a:xfrm flipV="1">
              <a:off x="4323466" y="2847290"/>
              <a:ext cx="1799" cy="437319"/>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5" name="Line 56"/>
            <p:cNvSpPr>
              <a:spLocks noChangeShapeType="1"/>
            </p:cNvSpPr>
            <p:nvPr/>
          </p:nvSpPr>
          <p:spPr bwMode="auto">
            <a:xfrm flipV="1">
              <a:off x="6148032" y="2847290"/>
              <a:ext cx="1453" cy="437319"/>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6" name="Rectangle 57"/>
            <p:cNvSpPr>
              <a:spLocks noChangeArrowheads="1"/>
            </p:cNvSpPr>
            <p:nvPr/>
          </p:nvSpPr>
          <p:spPr bwMode="auto">
            <a:xfrm>
              <a:off x="771709" y="981146"/>
              <a:ext cx="8520373" cy="2016125"/>
            </a:xfrm>
            <a:prstGeom prst="rect">
              <a:avLst/>
            </a:prstGeom>
            <a:noFill/>
            <a:ln w="6350">
              <a:solidFill>
                <a:srgbClr val="0070C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7" name="Rectangle 58"/>
            <p:cNvSpPr>
              <a:spLocks noChangeArrowheads="1"/>
            </p:cNvSpPr>
            <p:nvPr/>
          </p:nvSpPr>
          <p:spPr bwMode="auto">
            <a:xfrm>
              <a:off x="3364615" y="3068712"/>
              <a:ext cx="3757205" cy="790575"/>
            </a:xfrm>
            <a:prstGeom prst="rect">
              <a:avLst/>
            </a:prstGeom>
            <a:noFill/>
            <a:ln w="6350">
              <a:solidFill>
                <a:schemeClr val="accent1">
                  <a:lumMod val="50000"/>
                </a:schemeClr>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8" name="Rectangle 59"/>
            <p:cNvSpPr>
              <a:spLocks noChangeArrowheads="1"/>
            </p:cNvSpPr>
            <p:nvPr/>
          </p:nvSpPr>
          <p:spPr bwMode="auto">
            <a:xfrm>
              <a:off x="10004819" y="3120200"/>
              <a:ext cx="1412812" cy="517065"/>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1144926" fontAlgn="ctr">
                <a:buClr>
                  <a:srgbClr val="000000"/>
                </a:buClr>
                <a:buSzPct val="60000"/>
              </a:pPr>
              <a:r>
                <a:rPr lang="en-US" sz="1200" b="1" dirty="0" smtClean="0">
                  <a:solidFill>
                    <a:srgbClr val="000000"/>
                  </a:solidFill>
                  <a:latin typeface="Huawei Sans" panose="020C0503030203020204" pitchFamily="34" charset="0"/>
                </a:rPr>
                <a:t>Management</a:t>
              </a:r>
            </a:p>
            <a:p>
              <a:pPr algn="ctr" defTabSz="1144926" fontAlgn="ctr">
                <a:buClr>
                  <a:srgbClr val="000000"/>
                </a:buClr>
                <a:buSzPct val="60000"/>
              </a:pPr>
              <a:r>
                <a:rPr lang="en-US" sz="1200" b="1" dirty="0" smtClean="0">
                  <a:solidFill>
                    <a:srgbClr val="000000"/>
                  </a:solidFill>
                  <a:latin typeface="Huawei Sans" panose="020C0503030203020204" pitchFamily="34" charset="0"/>
                </a:rPr>
                <a:t>subsystem</a:t>
              </a:r>
              <a:endParaRPr lang="en-US" altLang="zh-CN" sz="1200" b="1" dirty="0">
                <a:solidFill>
                  <a:srgbClr val="000000"/>
                </a:solidFill>
                <a:latin typeface="Huawei Sans" panose="020C0503030203020204" pitchFamily="34" charset="0"/>
                <a:cs typeface="Arial" panose="020B0604020202020204" pitchFamily="34" charset="0"/>
              </a:endParaRPr>
            </a:p>
          </p:txBody>
        </p:sp>
        <p:sp>
          <p:nvSpPr>
            <p:cNvPr id="49" name="Rectangle 60"/>
            <p:cNvSpPr>
              <a:spLocks noChangeArrowheads="1"/>
            </p:cNvSpPr>
            <p:nvPr/>
          </p:nvSpPr>
          <p:spPr bwMode="auto">
            <a:xfrm>
              <a:off x="9997849" y="4364112"/>
              <a:ext cx="1412812" cy="517065"/>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1144926" fontAlgn="ctr">
                <a:buClr>
                  <a:srgbClr val="000000"/>
                </a:buClr>
                <a:buSzPct val="60000"/>
              </a:pPr>
              <a:r>
                <a:rPr lang="en-US" sz="1200" b="1" dirty="0" smtClean="0">
                  <a:solidFill>
                    <a:srgbClr val="000000"/>
                  </a:solidFill>
                  <a:latin typeface="Huawei Sans" panose="020C0503030203020204" pitchFamily="34" charset="0"/>
                </a:rPr>
                <a:t>Electromechanical subsystem</a:t>
              </a:r>
              <a:endParaRPr lang="en-US" altLang="zh-CN" sz="1200" b="1" dirty="0">
                <a:solidFill>
                  <a:srgbClr val="000000"/>
                </a:solidFill>
                <a:latin typeface="Huawei Sans" panose="020C0503030203020204" pitchFamily="34" charset="0"/>
                <a:cs typeface="Arial" panose="020B0604020202020204" pitchFamily="34" charset="0"/>
              </a:endParaRPr>
            </a:p>
          </p:txBody>
        </p:sp>
        <p:sp>
          <p:nvSpPr>
            <p:cNvPr id="50" name="Line 61"/>
            <p:cNvSpPr>
              <a:spLocks noChangeShapeType="1"/>
            </p:cNvSpPr>
            <p:nvPr/>
          </p:nvSpPr>
          <p:spPr bwMode="auto">
            <a:xfrm flipH="1" flipV="1">
              <a:off x="9292082" y="1478030"/>
              <a:ext cx="690303" cy="0"/>
            </a:xfrm>
            <a:prstGeom prst="line">
              <a:avLst/>
            </a:prstGeom>
            <a:noFill/>
            <a:ln w="6350">
              <a:solidFill>
                <a:srgbClr val="0070C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1" name="Line 62"/>
            <p:cNvSpPr>
              <a:spLocks noChangeShapeType="1"/>
            </p:cNvSpPr>
            <p:nvPr/>
          </p:nvSpPr>
          <p:spPr bwMode="auto">
            <a:xfrm flipH="1" flipV="1">
              <a:off x="7125979" y="3427481"/>
              <a:ext cx="2878840" cy="0"/>
            </a:xfrm>
            <a:prstGeom prst="line">
              <a:avLst/>
            </a:prstGeom>
            <a:noFill/>
            <a:ln w="6350">
              <a:solidFill>
                <a:schemeClr val="accent1">
                  <a:lumMod val="50000"/>
                </a:schemeClr>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2" name="Line 63"/>
            <p:cNvSpPr>
              <a:spLocks noChangeShapeType="1"/>
            </p:cNvSpPr>
            <p:nvPr/>
          </p:nvSpPr>
          <p:spPr bwMode="auto">
            <a:xfrm flipH="1" flipV="1">
              <a:off x="9623308" y="4580005"/>
              <a:ext cx="367640" cy="0"/>
            </a:xfrm>
            <a:prstGeom prst="line">
              <a:avLst/>
            </a:prstGeom>
            <a:noFill/>
            <a:ln w="6350" algn="ctr">
              <a:solidFill>
                <a:srgbClr val="54000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3" name="Rectangle 64"/>
            <p:cNvSpPr>
              <a:spLocks noChangeArrowheads="1"/>
            </p:cNvSpPr>
            <p:nvPr/>
          </p:nvSpPr>
          <p:spPr bwMode="auto">
            <a:xfrm>
              <a:off x="2002080" y="1496802"/>
              <a:ext cx="1189782"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altLang="zh-CN" sz="1200" b="1" dirty="0">
                <a:solidFill>
                  <a:srgbClr val="0000FF"/>
                </a:solidFill>
                <a:latin typeface="Huawei Sans" panose="020C0503030203020204" pitchFamily="34" charset="0"/>
                <a:cs typeface="Arial" panose="020B0604020202020204" pitchFamily="34" charset="0"/>
              </a:endParaRPr>
            </a:p>
          </p:txBody>
        </p:sp>
        <p:sp>
          <p:nvSpPr>
            <p:cNvPr id="54" name="Rectangle 65"/>
            <p:cNvSpPr>
              <a:spLocks noChangeArrowheads="1"/>
            </p:cNvSpPr>
            <p:nvPr/>
          </p:nvSpPr>
          <p:spPr bwMode="auto">
            <a:xfrm>
              <a:off x="1810934" y="3999477"/>
              <a:ext cx="567923"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en-US" sz="1200" b="1" dirty="0" smtClean="0">
                  <a:solidFill>
                    <a:srgbClr val="FF0000"/>
                  </a:solidFill>
                  <a:latin typeface="Huawei Sans" panose="020C0503030203020204" pitchFamily="34" charset="0"/>
                </a:rPr>
                <a:t>12 V</a:t>
              </a:r>
              <a:endParaRPr lang="en-US" altLang="zh-CN" sz="1200" b="1" dirty="0">
                <a:solidFill>
                  <a:srgbClr val="FF0000"/>
                </a:solidFill>
                <a:latin typeface="Huawei Sans" panose="020C0503030203020204" pitchFamily="34" charset="0"/>
                <a:cs typeface="Arial" panose="020B0604020202020204" pitchFamily="34" charset="0"/>
              </a:endParaRPr>
            </a:p>
          </p:txBody>
        </p:sp>
        <p:sp>
          <p:nvSpPr>
            <p:cNvPr id="55" name="Rectangle 66"/>
            <p:cNvSpPr>
              <a:spLocks noChangeArrowheads="1"/>
            </p:cNvSpPr>
            <p:nvPr/>
          </p:nvSpPr>
          <p:spPr bwMode="auto">
            <a:xfrm>
              <a:off x="7818393" y="4005834"/>
              <a:ext cx="673197"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en-US" sz="1200" b="1" dirty="0" smtClean="0">
                  <a:solidFill>
                    <a:srgbClr val="FF0000"/>
                  </a:solidFill>
                  <a:latin typeface="Huawei Sans" panose="020C0503030203020204" pitchFamily="34" charset="0"/>
                </a:rPr>
                <a:t>12 V</a:t>
              </a:r>
              <a:endParaRPr lang="en-US" altLang="zh-CN" sz="1200" b="1" dirty="0">
                <a:solidFill>
                  <a:srgbClr val="FF0000"/>
                </a:solidFill>
                <a:latin typeface="Huawei Sans" panose="020C0503030203020204" pitchFamily="34" charset="0"/>
                <a:cs typeface="Arial" panose="020B0604020202020204" pitchFamily="34" charset="0"/>
              </a:endParaRPr>
            </a:p>
          </p:txBody>
        </p:sp>
        <p:sp>
          <p:nvSpPr>
            <p:cNvPr id="56" name="Line 67"/>
            <p:cNvSpPr>
              <a:spLocks noChangeShapeType="1"/>
            </p:cNvSpPr>
            <p:nvPr/>
          </p:nvSpPr>
          <p:spPr bwMode="auto">
            <a:xfrm flipV="1">
              <a:off x="1637415"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7" name="Line 68"/>
            <p:cNvSpPr>
              <a:spLocks noChangeShapeType="1"/>
            </p:cNvSpPr>
            <p:nvPr/>
          </p:nvSpPr>
          <p:spPr bwMode="auto">
            <a:xfrm flipV="1">
              <a:off x="3845098"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8" name="Line 69"/>
            <p:cNvSpPr>
              <a:spLocks noChangeShapeType="1"/>
            </p:cNvSpPr>
            <p:nvPr/>
          </p:nvSpPr>
          <p:spPr bwMode="auto">
            <a:xfrm flipH="1" flipV="1">
              <a:off x="6052781" y="1844743"/>
              <a:ext cx="3361170" cy="0"/>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9" name="Rectangle 70"/>
            <p:cNvSpPr>
              <a:spLocks noChangeArrowheads="1"/>
            </p:cNvSpPr>
            <p:nvPr/>
          </p:nvSpPr>
          <p:spPr bwMode="auto">
            <a:xfrm>
              <a:off x="3709943" y="1268483"/>
              <a:ext cx="989208"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cs typeface="Arial" panose="020B0604020202020204" pitchFamily="34" charset="0"/>
              </a:endParaRPr>
            </a:p>
            <a:p>
              <a:pPr algn="ctr" defTabSz="858838" fontAlgn="ctr">
                <a:buClr>
                  <a:prstClr val="black"/>
                </a:buClr>
                <a:buSzPct val="60000"/>
              </a:pPr>
              <a:r>
                <a:rPr lang="en-US" sz="1200" dirty="0" smtClean="0">
                  <a:solidFill>
                    <a:prstClr val="black"/>
                  </a:solidFill>
                  <a:latin typeface="Huawei Sans" panose="020C0503030203020204" pitchFamily="34" charset="0"/>
                </a:rPr>
                <a:t>module </a:t>
              </a:r>
              <a:r>
                <a:rPr lang="en-US" sz="1200" dirty="0" smtClean="0">
                  <a:solidFill>
                    <a:srgbClr val="000000"/>
                  </a:solidFill>
                  <a:latin typeface="Huawei Sans" panose="020C0503030203020204" pitchFamily="34" charset="0"/>
                </a:rPr>
                <a:t>A7</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60" name="Line 71"/>
            <p:cNvSpPr>
              <a:spLocks noChangeShapeType="1"/>
            </p:cNvSpPr>
            <p:nvPr/>
          </p:nvSpPr>
          <p:spPr bwMode="auto">
            <a:xfrm>
              <a:off x="4039831" y="981150"/>
              <a:ext cx="2021"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1" name="Line 72"/>
            <p:cNvSpPr>
              <a:spLocks noChangeShapeType="1"/>
            </p:cNvSpPr>
            <p:nvPr/>
          </p:nvSpPr>
          <p:spPr bwMode="auto">
            <a:xfrm flipH="1">
              <a:off x="4228215"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2" name="Line 73"/>
            <p:cNvSpPr>
              <a:spLocks noChangeShapeType="1"/>
            </p:cNvSpPr>
            <p:nvPr/>
          </p:nvSpPr>
          <p:spPr bwMode="auto">
            <a:xfrm flipV="1">
              <a:off x="4037715"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3" name="Rectangle 74"/>
            <p:cNvSpPr>
              <a:spLocks noChangeArrowheads="1"/>
            </p:cNvSpPr>
            <p:nvPr/>
          </p:nvSpPr>
          <p:spPr bwMode="auto">
            <a:xfrm>
              <a:off x="2405764" y="1231119"/>
              <a:ext cx="533729" cy="328215"/>
            </a:xfrm>
            <a:prstGeom prst="rect">
              <a:avLst/>
            </a:prstGeom>
            <a:noFill/>
            <a:ln w="9525">
              <a:noFill/>
              <a:miter lim="800000"/>
              <a:headEnd/>
              <a:tailEnd/>
            </a:ln>
          </p:spPr>
          <p:txBody>
            <a:bodyPr wrap="square" lIns="121903" tIns="60952" rIns="121903" bIns="60952">
              <a:noAutofit/>
            </a:bodyPr>
            <a:lstStyle/>
            <a:p>
              <a:pPr fontAlgn="ctr"/>
              <a:r>
                <a:rPr lang="en-US" sz="1333" dirty="0" smtClean="0">
                  <a:solidFill>
                    <a:srgbClr val="000000"/>
                  </a:solidFill>
                  <a:latin typeface="Huawei Sans" panose="020C0503030203020204" pitchFamily="34" charset="0"/>
                </a:rPr>
                <a:t>...</a:t>
              </a: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4" name="Rectangle 75"/>
            <p:cNvSpPr>
              <a:spLocks noChangeArrowheads="1"/>
            </p:cNvSpPr>
            <p:nvPr/>
          </p:nvSpPr>
          <p:spPr bwMode="auto">
            <a:xfrm>
              <a:off x="5826619" y="1268483"/>
              <a:ext cx="872898"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cs typeface="Arial" panose="020B0604020202020204" pitchFamily="34" charset="0"/>
              </a:endParaRPr>
            </a:p>
            <a:p>
              <a:pPr algn="ctr" defTabSz="858838" fontAlgn="ctr">
                <a:buClr>
                  <a:prstClr val="black"/>
                </a:buClr>
                <a:buSzPct val="60000"/>
              </a:pPr>
              <a:r>
                <a:rPr lang="en-US" sz="1200" dirty="0" smtClean="0">
                  <a:solidFill>
                    <a:prstClr val="black"/>
                  </a:solidFill>
                  <a:latin typeface="Huawei Sans" panose="020C0503030203020204" pitchFamily="34" charset="0"/>
                </a:rPr>
                <a:t>module </a:t>
              </a:r>
              <a:r>
                <a:rPr lang="en-US" sz="1200" dirty="0" smtClean="0">
                  <a:solidFill>
                    <a:srgbClr val="000000"/>
                  </a:solidFill>
                  <a:latin typeface="Huawei Sans" panose="020C0503030203020204" pitchFamily="34" charset="0"/>
                </a:rPr>
                <a:t>B7</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65" name="Line 76"/>
            <p:cNvSpPr>
              <a:spLocks noChangeShapeType="1"/>
            </p:cNvSpPr>
            <p:nvPr/>
          </p:nvSpPr>
          <p:spPr bwMode="auto">
            <a:xfrm flipV="1">
              <a:off x="6052782"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6" name="Line 77"/>
            <p:cNvSpPr>
              <a:spLocks noChangeShapeType="1"/>
            </p:cNvSpPr>
            <p:nvPr/>
          </p:nvSpPr>
          <p:spPr bwMode="auto">
            <a:xfrm flipH="1">
              <a:off x="6435898"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7" name="Line 78"/>
            <p:cNvSpPr>
              <a:spLocks noChangeShapeType="1"/>
            </p:cNvSpPr>
            <p:nvPr/>
          </p:nvSpPr>
          <p:spPr bwMode="auto">
            <a:xfrm>
              <a:off x="6245398" y="981150"/>
              <a:ext cx="2021"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8" name="Rectangle 79"/>
            <p:cNvSpPr>
              <a:spLocks noChangeArrowheads="1"/>
            </p:cNvSpPr>
            <p:nvPr/>
          </p:nvSpPr>
          <p:spPr bwMode="auto">
            <a:xfrm>
              <a:off x="6610074" y="1496802"/>
              <a:ext cx="1189781"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altLang="zh-CN" sz="1200" b="1" dirty="0">
                <a:solidFill>
                  <a:srgbClr val="0000FF"/>
                </a:solidFill>
                <a:latin typeface="Huawei Sans" panose="020C0503030203020204" pitchFamily="34" charset="0"/>
                <a:cs typeface="Arial" panose="020B0604020202020204" pitchFamily="34" charset="0"/>
              </a:endParaRPr>
            </a:p>
          </p:txBody>
        </p:sp>
        <p:sp>
          <p:nvSpPr>
            <p:cNvPr id="69" name="Line 80"/>
            <p:cNvSpPr>
              <a:spLocks noChangeShapeType="1"/>
            </p:cNvSpPr>
            <p:nvPr/>
          </p:nvSpPr>
          <p:spPr bwMode="auto">
            <a:xfrm flipV="1">
              <a:off x="6245398"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0" name="Line 81"/>
            <p:cNvSpPr>
              <a:spLocks noChangeShapeType="1"/>
            </p:cNvSpPr>
            <p:nvPr/>
          </p:nvSpPr>
          <p:spPr bwMode="auto">
            <a:xfrm flipV="1">
              <a:off x="8453082"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1" name="Rectangle 82"/>
            <p:cNvSpPr>
              <a:spLocks noChangeArrowheads="1"/>
            </p:cNvSpPr>
            <p:nvPr/>
          </p:nvSpPr>
          <p:spPr bwMode="auto">
            <a:xfrm>
              <a:off x="8216326" y="1268483"/>
              <a:ext cx="887457"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cs typeface="Arial" panose="020B0604020202020204" pitchFamily="34" charset="0"/>
              </a:endParaRPr>
            </a:p>
            <a:p>
              <a:pPr algn="ctr" defTabSz="858838" fontAlgn="ctr">
                <a:buClr>
                  <a:prstClr val="black"/>
                </a:buClr>
                <a:buSzPct val="60000"/>
              </a:pPr>
              <a:r>
                <a:rPr lang="en-US" sz="1200" dirty="0" smtClean="0">
                  <a:solidFill>
                    <a:prstClr val="black"/>
                  </a:solidFill>
                  <a:latin typeface="Huawei Sans" panose="020C0503030203020204" pitchFamily="34" charset="0"/>
                </a:rPr>
                <a:t>module B0</a:t>
              </a:r>
              <a:endParaRPr lang="en-US" altLang="zh-CN" sz="1200" dirty="0">
                <a:solidFill>
                  <a:prstClr val="black"/>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72" name="Line 83"/>
            <p:cNvSpPr>
              <a:spLocks noChangeShapeType="1"/>
            </p:cNvSpPr>
            <p:nvPr/>
          </p:nvSpPr>
          <p:spPr bwMode="auto">
            <a:xfrm>
              <a:off x="8647826" y="981150"/>
              <a:ext cx="2020"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3" name="Line 84"/>
            <p:cNvSpPr>
              <a:spLocks noChangeShapeType="1"/>
            </p:cNvSpPr>
            <p:nvPr/>
          </p:nvSpPr>
          <p:spPr bwMode="auto">
            <a:xfrm flipH="1">
              <a:off x="8836198"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4" name="Line 85"/>
            <p:cNvSpPr>
              <a:spLocks noChangeShapeType="1"/>
            </p:cNvSpPr>
            <p:nvPr/>
          </p:nvSpPr>
          <p:spPr bwMode="auto">
            <a:xfrm flipV="1">
              <a:off x="8645698"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5" name="Rectangle 86"/>
            <p:cNvSpPr>
              <a:spLocks noChangeArrowheads="1"/>
            </p:cNvSpPr>
            <p:nvPr/>
          </p:nvSpPr>
          <p:spPr bwMode="auto">
            <a:xfrm>
              <a:off x="7125979" y="1213934"/>
              <a:ext cx="348149" cy="328215"/>
            </a:xfrm>
            <a:prstGeom prst="rect">
              <a:avLst/>
            </a:prstGeom>
            <a:noFill/>
            <a:ln w="9525">
              <a:noFill/>
              <a:miter lim="800000"/>
              <a:headEnd/>
              <a:tailEnd/>
            </a:ln>
          </p:spPr>
          <p:txBody>
            <a:bodyPr wrap="square" lIns="121903" tIns="60952" rIns="121903" bIns="60952">
              <a:noAutofit/>
            </a:bodyPr>
            <a:lstStyle/>
            <a:p>
              <a:pPr fontAlgn="ctr"/>
              <a:r>
                <a:rPr lang="en-US" sz="1333" dirty="0" smtClean="0">
                  <a:solidFill>
                    <a:srgbClr val="000000"/>
                  </a:solidFill>
                  <a:latin typeface="Huawei Sans" panose="020C0503030203020204" pitchFamily="34" charset="0"/>
                </a:rPr>
                <a:t>...</a:t>
              </a: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6" name="Rectangle 39"/>
            <p:cNvSpPr>
              <a:spLocks noChangeArrowheads="1"/>
            </p:cNvSpPr>
            <p:nvPr/>
          </p:nvSpPr>
          <p:spPr bwMode="auto">
            <a:xfrm>
              <a:off x="1252182" y="1987618"/>
              <a:ext cx="3480464" cy="863600"/>
            </a:xfrm>
            <a:prstGeom prst="rect">
              <a:avLst/>
            </a:prstGeom>
            <a:solidFill>
              <a:srgbClr val="FFCCFF">
                <a:alpha val="45882"/>
              </a:srgbClr>
            </a:solidFill>
            <a:ln w="9525" algn="ctr">
              <a:solidFill>
                <a:schemeClr val="bg2"/>
              </a:solidFill>
              <a:miter lim="800000"/>
              <a:headEnd/>
              <a:tailEnd/>
            </a:ln>
          </p:spPr>
          <p:txBody>
            <a:bodyPr wrap="square" lIns="121903" tIns="60952" rIns="121903" bIns="60952" anchor="ctr">
              <a:noAutofit/>
            </a:bodyPr>
            <a:lstStyle/>
            <a:p>
              <a:pPr algn="ctr" fontAlgn="ctr"/>
              <a:r>
                <a:rPr lang="en-US" sz="1600" dirty="0" smtClean="0">
                  <a:solidFill>
                    <a:srgbClr val="000000"/>
                  </a:solidFill>
                  <a:latin typeface="Huawei Sans" panose="020C0503030203020204" pitchFamily="34" charset="0"/>
                </a:rPr>
                <a:t>Controller A</a:t>
              </a:r>
              <a:endParaRPr lang="en-US" altLang="zh-CN" sz="1600" dirty="0">
                <a:solidFill>
                  <a:srgbClr val="000000"/>
                </a:solidFill>
                <a:latin typeface="Huawei Sans" panose="020C0503030203020204" pitchFamily="34" charset="0"/>
                <a:cs typeface="Arial" panose="020B0604020202020204" pitchFamily="34" charset="0"/>
              </a:endParaRPr>
            </a:p>
          </p:txBody>
        </p:sp>
        <p:sp>
          <p:nvSpPr>
            <p:cNvPr id="77" name="Rectangle 21"/>
            <p:cNvSpPr>
              <a:spLocks noChangeArrowheads="1"/>
            </p:cNvSpPr>
            <p:nvPr/>
          </p:nvSpPr>
          <p:spPr bwMode="auto">
            <a:xfrm>
              <a:off x="1281357" y="2003954"/>
              <a:ext cx="1098882" cy="288032"/>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Fan module 0</a:t>
              </a:r>
              <a:endParaRPr lang="en-US" sz="1200" dirty="0">
                <a:solidFill>
                  <a:srgbClr val="000000"/>
                </a:solidFill>
                <a:latin typeface="Huawei Sans" panose="020C0503030203020204" pitchFamily="34" charset="0"/>
              </a:endParaRPr>
            </a:p>
          </p:txBody>
        </p:sp>
        <p:sp>
          <p:nvSpPr>
            <p:cNvPr id="78" name="Rectangle 23"/>
            <p:cNvSpPr>
              <a:spLocks noChangeArrowheads="1"/>
            </p:cNvSpPr>
            <p:nvPr/>
          </p:nvSpPr>
          <p:spPr bwMode="auto">
            <a:xfrm>
              <a:off x="1281357" y="2544014"/>
              <a:ext cx="1098882" cy="288032"/>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Fan module 2</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79" name="Rectangle 22"/>
            <p:cNvSpPr>
              <a:spLocks noChangeArrowheads="1"/>
            </p:cNvSpPr>
            <p:nvPr/>
          </p:nvSpPr>
          <p:spPr bwMode="auto">
            <a:xfrm>
              <a:off x="1281357" y="2291989"/>
              <a:ext cx="1098882" cy="252028"/>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Fan module 1</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80" name="Rectangle 21"/>
            <p:cNvSpPr>
              <a:spLocks noChangeArrowheads="1"/>
            </p:cNvSpPr>
            <p:nvPr/>
          </p:nvSpPr>
          <p:spPr bwMode="auto">
            <a:xfrm>
              <a:off x="8012879" y="2027259"/>
              <a:ext cx="1135451" cy="255135"/>
            </a:xfrm>
            <a:prstGeom prst="rect">
              <a:avLst/>
            </a:prstGeom>
            <a:solidFill>
              <a:srgbClr val="FFFF66"/>
            </a:solidFill>
            <a:ln w="9525">
              <a:solidFill>
                <a:schemeClr val="bg2"/>
              </a:solidFill>
              <a:miter lim="800000"/>
              <a:headEnd/>
              <a:tailEnd/>
            </a:ln>
          </p:spPr>
          <p:txBody>
            <a:bodyPr wrap="square" lIns="72000" tIns="60952" rIns="72000" bIns="60952" anchor="ctr">
              <a:noAutofit/>
            </a:bodyPr>
            <a:lstStyle/>
            <a:p>
              <a:pPr algn="ctr" fontAlgn="ctr"/>
              <a:r>
                <a:rPr lang="en-US" sz="1200" dirty="0" smtClean="0">
                  <a:solidFill>
                    <a:srgbClr val="000000"/>
                  </a:solidFill>
                  <a:latin typeface="Huawei Sans" panose="020C0503030203020204" pitchFamily="34" charset="0"/>
                </a:rPr>
                <a:t>Fan module 0</a:t>
              </a:r>
              <a:endParaRPr lang="en-US" sz="1200" dirty="0">
                <a:solidFill>
                  <a:srgbClr val="000000"/>
                </a:solidFill>
                <a:latin typeface="Huawei Sans" panose="020C0503030203020204" pitchFamily="34" charset="0"/>
              </a:endParaRPr>
            </a:p>
          </p:txBody>
        </p:sp>
        <p:sp>
          <p:nvSpPr>
            <p:cNvPr id="81" name="Rectangle 23"/>
            <p:cNvSpPr>
              <a:spLocks noChangeArrowheads="1"/>
            </p:cNvSpPr>
            <p:nvPr/>
          </p:nvSpPr>
          <p:spPr bwMode="auto">
            <a:xfrm>
              <a:off x="8012879" y="2567319"/>
              <a:ext cx="1135451" cy="255135"/>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Fan module 2</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82" name="Rectangle 22"/>
            <p:cNvSpPr>
              <a:spLocks noChangeArrowheads="1"/>
            </p:cNvSpPr>
            <p:nvPr/>
          </p:nvSpPr>
          <p:spPr bwMode="auto">
            <a:xfrm>
              <a:off x="8012879" y="2315294"/>
              <a:ext cx="1135451" cy="223243"/>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en-US" sz="1200" dirty="0" smtClean="0">
                  <a:solidFill>
                    <a:srgbClr val="000000"/>
                  </a:solidFill>
                  <a:latin typeface="Huawei Sans" panose="020C0503030203020204" pitchFamily="34" charset="0"/>
                </a:rPr>
                <a:t>Fan module 1</a:t>
              </a:r>
              <a:endParaRPr lang="en-US" altLang="zh-CN" sz="1200" dirty="0">
                <a:solidFill>
                  <a:srgbClr val="000000"/>
                </a:solidFill>
                <a:latin typeface="Huawei Sans" panose="020C0503030203020204" pitchFamily="34" charset="0"/>
                <a:cs typeface="Arial" panose="020B0604020202020204" pitchFamily="34" charset="0"/>
              </a:endParaRPr>
            </a:p>
          </p:txBody>
        </p:sp>
        <p:sp>
          <p:nvSpPr>
            <p:cNvPr id="83" name="Line 48"/>
            <p:cNvSpPr>
              <a:spLocks noChangeShapeType="1"/>
            </p:cNvSpPr>
            <p:nvPr/>
          </p:nvSpPr>
          <p:spPr bwMode="auto">
            <a:xfrm flipH="1" flipV="1">
              <a:off x="4901414" y="2487246"/>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4" name="Line 55"/>
            <p:cNvSpPr>
              <a:spLocks noChangeShapeType="1"/>
            </p:cNvSpPr>
            <p:nvPr/>
          </p:nvSpPr>
          <p:spPr bwMode="auto">
            <a:xfrm flipV="1">
              <a:off x="4526665" y="2847285"/>
              <a:ext cx="1365522" cy="432371"/>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5" name="Line 55"/>
            <p:cNvSpPr>
              <a:spLocks noChangeShapeType="1"/>
            </p:cNvSpPr>
            <p:nvPr/>
          </p:nvSpPr>
          <p:spPr bwMode="auto">
            <a:xfrm flipH="1" flipV="1">
              <a:off x="4565376" y="2847285"/>
              <a:ext cx="1291634" cy="432371"/>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6" name="Line 55"/>
            <p:cNvSpPr>
              <a:spLocks noChangeShapeType="1"/>
            </p:cNvSpPr>
            <p:nvPr/>
          </p:nvSpPr>
          <p:spPr bwMode="auto">
            <a:xfrm flipV="1">
              <a:off x="5102125" y="3516120"/>
              <a:ext cx="292463" cy="0"/>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7" name="Line 55"/>
            <p:cNvSpPr>
              <a:spLocks noChangeShapeType="1"/>
            </p:cNvSpPr>
            <p:nvPr/>
          </p:nvSpPr>
          <p:spPr bwMode="auto">
            <a:xfrm flipH="1">
              <a:off x="4912592" y="2595258"/>
              <a:ext cx="722340" cy="0"/>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8" name="Line 55"/>
            <p:cNvSpPr>
              <a:spLocks noChangeShapeType="1"/>
            </p:cNvSpPr>
            <p:nvPr/>
          </p:nvSpPr>
          <p:spPr bwMode="auto">
            <a:xfrm flipH="1">
              <a:off x="4912915" y="2667266"/>
              <a:ext cx="722340" cy="0"/>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9" name="Line 48"/>
            <p:cNvSpPr>
              <a:spLocks noChangeShapeType="1"/>
            </p:cNvSpPr>
            <p:nvPr/>
          </p:nvSpPr>
          <p:spPr bwMode="auto">
            <a:xfrm flipH="1" flipV="1">
              <a:off x="4896818" y="2250446"/>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90" name="Line 48"/>
            <p:cNvSpPr>
              <a:spLocks noChangeShapeType="1"/>
            </p:cNvSpPr>
            <p:nvPr/>
          </p:nvSpPr>
          <p:spPr bwMode="auto">
            <a:xfrm flipH="1" flipV="1">
              <a:off x="4899032" y="2328434"/>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14" name="Rectangle 16"/>
            <p:cNvSpPr>
              <a:spLocks noChangeArrowheads="1"/>
            </p:cNvSpPr>
            <p:nvPr/>
          </p:nvSpPr>
          <p:spPr bwMode="auto">
            <a:xfrm>
              <a:off x="4615567" y="1969054"/>
              <a:ext cx="1162808" cy="287939"/>
            </a:xfrm>
            <a:prstGeom prst="rect">
              <a:avLst/>
            </a:prstGeom>
            <a:noFill/>
            <a:ln w="9525">
              <a:noFill/>
              <a:miter lim="800000"/>
              <a:headEnd/>
              <a:tailEnd/>
            </a:ln>
          </p:spPr>
          <p:txBody>
            <a:bodyPr wrap="square" lIns="114467" tIns="57233" rIns="114467" bIns="57233">
              <a:noAutofit/>
            </a:bodyPr>
            <a:lstStyle/>
            <a:p>
              <a:pPr algn="ctr" defTabSz="1144926" fontAlgn="ctr">
                <a:buClr>
                  <a:srgbClr val="000000"/>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altLang="zh-CN" sz="1200" b="1" dirty="0">
                <a:solidFill>
                  <a:srgbClr val="0000FF"/>
                </a:solidFill>
                <a:latin typeface="Huawei Sans" panose="020C0503030203020204" pitchFamily="34" charset="0"/>
                <a:cs typeface="Arial" panose="020B0604020202020204" pitchFamily="34" charset="0"/>
              </a:endParaRPr>
            </a:p>
          </p:txBody>
        </p:sp>
      </p:grpSp>
    </p:spTree>
    <p:extLst>
      <p:ext uri="{BB962C8B-B14F-4D97-AF65-F5344CB8AC3E}">
        <p14:creationId xmlns:p14="http://schemas.microsoft.com/office/powerpoint/2010/main" val="2929174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z="3200" dirty="0" smtClean="0">
                <a:latin typeface="Huawei Sans" panose="020C0503030203020204" pitchFamily="34" charset="0"/>
              </a:rPr>
              <a:t>Hardware Architecture with Multiple Controllers</a:t>
            </a:r>
            <a:endParaRPr lang="en-US" altLang="zh-CN" sz="3200" dirty="0">
              <a:latin typeface="Huawei Sans" panose="020C0503030203020204" pitchFamily="34" charset="0"/>
            </a:endParaRPr>
          </a:p>
        </p:txBody>
      </p:sp>
      <p:grpSp>
        <p:nvGrpSpPr>
          <p:cNvPr id="3" name="组合 2"/>
          <p:cNvGrpSpPr/>
          <p:nvPr/>
        </p:nvGrpSpPr>
        <p:grpSpPr>
          <a:xfrm>
            <a:off x="823674" y="972629"/>
            <a:ext cx="10549865" cy="4999998"/>
            <a:chOff x="517562" y="584684"/>
            <a:chExt cx="8006769" cy="5678024"/>
          </a:xfrm>
        </p:grpSpPr>
        <p:sp>
          <p:nvSpPr>
            <p:cNvPr id="4" name="Rectangle 6"/>
            <p:cNvSpPr>
              <a:spLocks noChangeArrowheads="1"/>
            </p:cNvSpPr>
            <p:nvPr/>
          </p:nvSpPr>
          <p:spPr bwMode="auto">
            <a:xfrm>
              <a:off x="682625" y="5329895"/>
              <a:ext cx="6696075" cy="932813"/>
            </a:xfrm>
            <a:prstGeom prst="rect">
              <a:avLst/>
            </a:prstGeom>
            <a:noFill/>
            <a:ln w="6350" algn="ctr">
              <a:solidFill>
                <a:srgbClr val="54000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5" name="Line 7"/>
            <p:cNvSpPr>
              <a:spLocks noChangeShapeType="1"/>
            </p:cNvSpPr>
            <p:nvPr/>
          </p:nvSpPr>
          <p:spPr bwMode="auto">
            <a:xfrm flipV="1">
              <a:off x="3203575" y="5042557"/>
              <a:ext cx="0" cy="4318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 name="Line 8"/>
            <p:cNvSpPr>
              <a:spLocks noChangeShapeType="1"/>
            </p:cNvSpPr>
            <p:nvPr/>
          </p:nvSpPr>
          <p:spPr bwMode="auto">
            <a:xfrm flipV="1">
              <a:off x="4859338" y="5042557"/>
              <a:ext cx="0" cy="4318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 name="Rectangle 17"/>
            <p:cNvSpPr>
              <a:spLocks noChangeArrowheads="1"/>
            </p:cNvSpPr>
            <p:nvPr/>
          </p:nvSpPr>
          <p:spPr bwMode="auto">
            <a:xfrm>
              <a:off x="1679567" y="5690259"/>
              <a:ext cx="586865"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Power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r>
                <a:rPr lang="en-US" sz="1200" dirty="0" smtClean="0">
                  <a:solidFill>
                    <a:prstClr val="black"/>
                  </a:solidFill>
                  <a:latin typeface="Huawei Sans" panose="020C0503030203020204" pitchFamily="34" charset="0"/>
                </a:rPr>
                <a:t>supply 0</a:t>
              </a:r>
              <a:endParaRPr lang="en-US" altLang="zh-CN" sz="1200" dirty="0">
                <a:solidFill>
                  <a:prstClr val="black"/>
                </a:solidFill>
                <a:latin typeface="Huawei Sans" panose="020C0503030203020204" pitchFamily="34" charset="0"/>
              </a:endParaRPr>
            </a:p>
          </p:txBody>
        </p:sp>
        <p:sp>
          <p:nvSpPr>
            <p:cNvPr id="9" name="Rectangle 18"/>
            <p:cNvSpPr>
              <a:spLocks noChangeArrowheads="1"/>
            </p:cNvSpPr>
            <p:nvPr/>
          </p:nvSpPr>
          <p:spPr bwMode="auto">
            <a:xfrm>
              <a:off x="754063" y="5690259"/>
              <a:ext cx="406034"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BBU 0</a:t>
              </a:r>
              <a:endParaRPr lang="en-US" altLang="zh-CN" sz="1200" dirty="0">
                <a:solidFill>
                  <a:prstClr val="black"/>
                </a:solidFill>
                <a:latin typeface="Huawei Sans" panose="020C0503030203020204" pitchFamily="34" charset="0"/>
              </a:endParaRPr>
            </a:p>
          </p:txBody>
        </p:sp>
        <p:sp>
          <p:nvSpPr>
            <p:cNvPr id="10" name="Rectangle 20"/>
            <p:cNvSpPr>
              <a:spLocks noChangeArrowheads="1"/>
            </p:cNvSpPr>
            <p:nvPr/>
          </p:nvSpPr>
          <p:spPr bwMode="auto">
            <a:xfrm>
              <a:off x="1185863" y="5690259"/>
              <a:ext cx="395287"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BBU 1</a:t>
              </a:r>
              <a:endParaRPr lang="en-US" altLang="zh-CN" sz="1200" dirty="0">
                <a:solidFill>
                  <a:prstClr val="black"/>
                </a:solidFill>
                <a:latin typeface="Huawei Sans" panose="020C0503030203020204" pitchFamily="34" charset="0"/>
              </a:endParaRPr>
            </a:p>
          </p:txBody>
        </p:sp>
        <p:sp>
          <p:nvSpPr>
            <p:cNvPr id="11" name="Rectangle 25"/>
            <p:cNvSpPr>
              <a:spLocks noChangeArrowheads="1"/>
            </p:cNvSpPr>
            <p:nvPr/>
          </p:nvSpPr>
          <p:spPr bwMode="auto">
            <a:xfrm>
              <a:off x="5578474" y="5690259"/>
              <a:ext cx="577193"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Power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r>
                <a:rPr lang="en-US" sz="1200" dirty="0" smtClean="0">
                  <a:solidFill>
                    <a:prstClr val="black"/>
                  </a:solidFill>
                  <a:latin typeface="Huawei Sans" panose="020C0503030203020204" pitchFamily="34" charset="0"/>
                </a:rPr>
                <a:t>supply 3</a:t>
              </a:r>
              <a:endParaRPr lang="en-US" altLang="zh-CN" sz="1200" dirty="0">
                <a:solidFill>
                  <a:prstClr val="black"/>
                </a:solidFill>
                <a:latin typeface="Huawei Sans" panose="020C0503030203020204" pitchFamily="34" charset="0"/>
              </a:endParaRPr>
            </a:p>
          </p:txBody>
        </p:sp>
        <p:sp>
          <p:nvSpPr>
            <p:cNvPr id="12" name="Rectangle 26"/>
            <p:cNvSpPr>
              <a:spLocks noChangeArrowheads="1"/>
            </p:cNvSpPr>
            <p:nvPr/>
          </p:nvSpPr>
          <p:spPr bwMode="auto">
            <a:xfrm>
              <a:off x="6443663" y="5690259"/>
              <a:ext cx="395287"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BBU 2</a:t>
              </a:r>
              <a:endParaRPr lang="en-US" altLang="zh-CN" sz="1200" dirty="0">
                <a:solidFill>
                  <a:prstClr val="black"/>
                </a:solidFill>
                <a:latin typeface="Huawei Sans" panose="020C0503030203020204" pitchFamily="34" charset="0"/>
              </a:endParaRPr>
            </a:p>
          </p:txBody>
        </p:sp>
        <p:sp>
          <p:nvSpPr>
            <p:cNvPr id="13" name="Rectangle 27"/>
            <p:cNvSpPr>
              <a:spLocks noChangeArrowheads="1"/>
            </p:cNvSpPr>
            <p:nvPr/>
          </p:nvSpPr>
          <p:spPr bwMode="auto">
            <a:xfrm>
              <a:off x="6875463" y="5690259"/>
              <a:ext cx="395287"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BBU 3</a:t>
              </a:r>
              <a:endParaRPr lang="en-US" altLang="zh-CN" sz="1200" dirty="0">
                <a:solidFill>
                  <a:prstClr val="black"/>
                </a:solidFill>
                <a:latin typeface="Huawei Sans" panose="020C0503030203020204" pitchFamily="34" charset="0"/>
              </a:endParaRPr>
            </a:p>
          </p:txBody>
        </p:sp>
        <p:sp>
          <p:nvSpPr>
            <p:cNvPr id="14" name="Line 28"/>
            <p:cNvSpPr>
              <a:spLocks noChangeShapeType="1"/>
            </p:cNvSpPr>
            <p:nvPr/>
          </p:nvSpPr>
          <p:spPr bwMode="auto">
            <a:xfrm flipH="1">
              <a:off x="898524" y="5469582"/>
              <a:ext cx="3673475" cy="4775"/>
            </a:xfrm>
            <a:prstGeom prst="line">
              <a:avLst/>
            </a:prstGeom>
            <a:noFill/>
            <a:ln w="6350">
              <a:solidFill>
                <a:srgbClr val="FF0000"/>
              </a:solidFill>
              <a:round/>
              <a:headEnd type="triangle" w="med" len="me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5" name="Line 30"/>
            <p:cNvSpPr>
              <a:spLocks noChangeShapeType="1"/>
            </p:cNvSpPr>
            <p:nvPr/>
          </p:nvSpPr>
          <p:spPr bwMode="auto">
            <a:xfrm flipV="1">
              <a:off x="1943584" y="5474357"/>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6" name="Line 32"/>
            <p:cNvSpPr>
              <a:spLocks noChangeShapeType="1"/>
            </p:cNvSpPr>
            <p:nvPr/>
          </p:nvSpPr>
          <p:spPr bwMode="auto">
            <a:xfrm flipV="1">
              <a:off x="1403350"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7" name="Line 33"/>
            <p:cNvSpPr>
              <a:spLocks noChangeShapeType="1"/>
            </p:cNvSpPr>
            <p:nvPr/>
          </p:nvSpPr>
          <p:spPr bwMode="auto">
            <a:xfrm flipV="1">
              <a:off x="898525"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8" name="Line 34"/>
            <p:cNvSpPr>
              <a:spLocks noChangeShapeType="1"/>
            </p:cNvSpPr>
            <p:nvPr/>
          </p:nvSpPr>
          <p:spPr bwMode="auto">
            <a:xfrm flipH="1" flipV="1">
              <a:off x="4535488" y="5474357"/>
              <a:ext cx="2627312" cy="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9" name="Line 35"/>
            <p:cNvSpPr>
              <a:spLocks noChangeShapeType="1"/>
            </p:cNvSpPr>
            <p:nvPr/>
          </p:nvSpPr>
          <p:spPr bwMode="auto">
            <a:xfrm flipV="1">
              <a:off x="7162800"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0" name="Line 36"/>
            <p:cNvSpPr>
              <a:spLocks noChangeShapeType="1"/>
            </p:cNvSpPr>
            <p:nvPr/>
          </p:nvSpPr>
          <p:spPr bwMode="auto">
            <a:xfrm flipV="1">
              <a:off x="6586538"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1" name="Line 38"/>
            <p:cNvSpPr>
              <a:spLocks noChangeShapeType="1"/>
            </p:cNvSpPr>
            <p:nvPr/>
          </p:nvSpPr>
          <p:spPr bwMode="auto">
            <a:xfrm flipV="1">
              <a:off x="5794375" y="5474357"/>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2" name="Rectangle 40"/>
            <p:cNvSpPr>
              <a:spLocks noChangeArrowheads="1"/>
            </p:cNvSpPr>
            <p:nvPr/>
          </p:nvSpPr>
          <p:spPr bwMode="auto">
            <a:xfrm>
              <a:off x="1007604" y="2594632"/>
              <a:ext cx="612067"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A0</a:t>
              </a:r>
              <a:endParaRPr lang="en-US" altLang="zh-CN" sz="1200" dirty="0">
                <a:solidFill>
                  <a:prstClr val="black"/>
                </a:solidFill>
                <a:latin typeface="Huawei Sans" panose="020C0503030203020204" pitchFamily="34" charset="0"/>
              </a:endParaRPr>
            </a:p>
          </p:txBody>
        </p:sp>
        <p:sp>
          <p:nvSpPr>
            <p:cNvPr id="23" name="Rectangle 41"/>
            <p:cNvSpPr>
              <a:spLocks noChangeArrowheads="1"/>
            </p:cNvSpPr>
            <p:nvPr/>
          </p:nvSpPr>
          <p:spPr bwMode="auto">
            <a:xfrm>
              <a:off x="4354513" y="3313770"/>
              <a:ext cx="266541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Controller B</a:t>
              </a:r>
              <a:endParaRPr lang="en-US" altLang="zh-CN" sz="1200" dirty="0">
                <a:solidFill>
                  <a:prstClr val="black"/>
                </a:solidFill>
                <a:latin typeface="Huawei Sans" panose="020C0503030203020204" pitchFamily="34" charset="0"/>
              </a:endParaRPr>
            </a:p>
          </p:txBody>
        </p:sp>
        <p:sp>
          <p:nvSpPr>
            <p:cNvPr id="24" name="Rectangle 42"/>
            <p:cNvSpPr>
              <a:spLocks noChangeArrowheads="1"/>
            </p:cNvSpPr>
            <p:nvPr/>
          </p:nvSpPr>
          <p:spPr bwMode="auto">
            <a:xfrm>
              <a:off x="2698750" y="4610757"/>
              <a:ext cx="1223963" cy="431800"/>
            </a:xfrm>
            <a:prstGeom prst="rect">
              <a:avLst/>
            </a:prstGeom>
            <a:solidFill>
              <a:srgbClr val="CCFFCC"/>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Management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r>
                <a:rPr lang="en-US" sz="1200" dirty="0" smtClean="0">
                  <a:solidFill>
                    <a:prstClr val="black"/>
                  </a:solidFill>
                  <a:latin typeface="Huawei Sans" panose="020C0503030203020204" pitchFamily="34" charset="0"/>
                </a:rPr>
                <a:t>interface module A</a:t>
              </a:r>
              <a:endParaRPr lang="en-US" altLang="zh-CN" sz="1200" dirty="0">
                <a:solidFill>
                  <a:prstClr val="black"/>
                </a:solidFill>
                <a:latin typeface="Huawei Sans" panose="020C0503030203020204" pitchFamily="34" charset="0"/>
              </a:endParaRPr>
            </a:p>
          </p:txBody>
        </p:sp>
        <p:sp>
          <p:nvSpPr>
            <p:cNvPr id="25" name="Rectangle 43"/>
            <p:cNvSpPr>
              <a:spLocks noChangeArrowheads="1"/>
            </p:cNvSpPr>
            <p:nvPr/>
          </p:nvSpPr>
          <p:spPr bwMode="auto">
            <a:xfrm>
              <a:off x="4138613" y="4610757"/>
              <a:ext cx="1223962" cy="431800"/>
            </a:xfrm>
            <a:prstGeom prst="rect">
              <a:avLst/>
            </a:prstGeom>
            <a:solidFill>
              <a:srgbClr val="CCFFCC"/>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Management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r>
                <a:rPr lang="en-US" sz="1200" dirty="0" smtClean="0">
                  <a:solidFill>
                    <a:prstClr val="black"/>
                  </a:solidFill>
                  <a:latin typeface="Huawei Sans" panose="020C0503030203020204" pitchFamily="34" charset="0"/>
                </a:rPr>
                <a:t>interface module B</a:t>
              </a:r>
              <a:endParaRPr lang="en-US" altLang="zh-CN" sz="1200" dirty="0">
                <a:solidFill>
                  <a:prstClr val="black"/>
                </a:solidFill>
                <a:latin typeface="Huawei Sans" panose="020C0503030203020204" pitchFamily="34" charset="0"/>
              </a:endParaRPr>
            </a:p>
          </p:txBody>
        </p:sp>
        <p:sp>
          <p:nvSpPr>
            <p:cNvPr id="26" name="Line 44"/>
            <p:cNvSpPr>
              <a:spLocks noChangeShapeType="1"/>
            </p:cNvSpPr>
            <p:nvPr/>
          </p:nvSpPr>
          <p:spPr bwMode="auto">
            <a:xfrm flipV="1">
              <a:off x="7162800" y="3170895"/>
              <a:ext cx="1588" cy="2301875"/>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7" name="Line 45"/>
            <p:cNvSpPr>
              <a:spLocks noChangeShapeType="1"/>
            </p:cNvSpPr>
            <p:nvPr/>
          </p:nvSpPr>
          <p:spPr bwMode="auto">
            <a:xfrm flipV="1">
              <a:off x="898525" y="3170895"/>
              <a:ext cx="1588" cy="2301875"/>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8" name="Line 46"/>
            <p:cNvSpPr>
              <a:spLocks noChangeShapeType="1"/>
            </p:cNvSpPr>
            <p:nvPr/>
          </p:nvSpPr>
          <p:spPr bwMode="auto">
            <a:xfrm flipH="1" flipV="1">
              <a:off x="900113" y="3170895"/>
              <a:ext cx="2087562" cy="0"/>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9" name="Line 47"/>
            <p:cNvSpPr>
              <a:spLocks noChangeShapeType="1"/>
            </p:cNvSpPr>
            <p:nvPr/>
          </p:nvSpPr>
          <p:spPr bwMode="auto">
            <a:xfrm flipV="1">
              <a:off x="1187450"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0" name="Line 48"/>
            <p:cNvSpPr>
              <a:spLocks noChangeShapeType="1"/>
            </p:cNvSpPr>
            <p:nvPr/>
          </p:nvSpPr>
          <p:spPr bwMode="auto">
            <a:xfrm flipH="1" flipV="1">
              <a:off x="3778250" y="3745570"/>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1" name="Line 49"/>
            <p:cNvSpPr>
              <a:spLocks noChangeShapeType="1"/>
            </p:cNvSpPr>
            <p:nvPr/>
          </p:nvSpPr>
          <p:spPr bwMode="auto">
            <a:xfrm flipH="1">
              <a:off x="1474788"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2" name="Line 50"/>
            <p:cNvSpPr>
              <a:spLocks noChangeShapeType="1"/>
            </p:cNvSpPr>
            <p:nvPr/>
          </p:nvSpPr>
          <p:spPr bwMode="auto">
            <a:xfrm>
              <a:off x="1331641" y="2384884"/>
              <a:ext cx="1860" cy="209748"/>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3" name="Line 51"/>
            <p:cNvSpPr>
              <a:spLocks noChangeShapeType="1"/>
            </p:cNvSpPr>
            <p:nvPr/>
          </p:nvSpPr>
          <p:spPr bwMode="auto">
            <a:xfrm flipV="1">
              <a:off x="898525" y="3745570"/>
              <a:ext cx="142875" cy="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4" name="Line 52"/>
            <p:cNvSpPr>
              <a:spLocks noChangeShapeType="1"/>
            </p:cNvSpPr>
            <p:nvPr/>
          </p:nvSpPr>
          <p:spPr bwMode="auto">
            <a:xfrm flipH="1" flipV="1">
              <a:off x="7019925" y="3745570"/>
              <a:ext cx="142875" cy="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5" name="Line 53"/>
            <p:cNvSpPr>
              <a:spLocks noChangeShapeType="1"/>
            </p:cNvSpPr>
            <p:nvPr/>
          </p:nvSpPr>
          <p:spPr bwMode="auto">
            <a:xfrm flipV="1">
              <a:off x="2195513" y="4172607"/>
              <a:ext cx="0" cy="1157288"/>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6" name="Line 54"/>
            <p:cNvSpPr>
              <a:spLocks noChangeShapeType="1"/>
            </p:cNvSpPr>
            <p:nvPr/>
          </p:nvSpPr>
          <p:spPr bwMode="auto">
            <a:xfrm flipV="1">
              <a:off x="6011863" y="4172607"/>
              <a:ext cx="0" cy="1157288"/>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7" name="Line 55"/>
            <p:cNvSpPr>
              <a:spLocks noChangeShapeType="1"/>
            </p:cNvSpPr>
            <p:nvPr/>
          </p:nvSpPr>
          <p:spPr bwMode="auto">
            <a:xfrm flipV="1">
              <a:off x="3346450" y="4173437"/>
              <a:ext cx="1414" cy="437319"/>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8" name="Line 56"/>
            <p:cNvSpPr>
              <a:spLocks noChangeShapeType="1"/>
            </p:cNvSpPr>
            <p:nvPr/>
          </p:nvSpPr>
          <p:spPr bwMode="auto">
            <a:xfrm flipV="1">
              <a:off x="4714874" y="4173437"/>
              <a:ext cx="1142" cy="437319"/>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9" name="Rectangle 57"/>
            <p:cNvSpPr>
              <a:spLocks noChangeArrowheads="1"/>
            </p:cNvSpPr>
            <p:nvPr/>
          </p:nvSpPr>
          <p:spPr bwMode="auto">
            <a:xfrm>
              <a:off x="682625" y="584684"/>
              <a:ext cx="6696075" cy="3738737"/>
            </a:xfrm>
            <a:prstGeom prst="rect">
              <a:avLst/>
            </a:prstGeom>
            <a:noFill/>
            <a:ln w="6350">
              <a:solidFill>
                <a:srgbClr val="0070C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0" name="Rectangle 58"/>
            <p:cNvSpPr>
              <a:spLocks noChangeArrowheads="1"/>
            </p:cNvSpPr>
            <p:nvPr/>
          </p:nvSpPr>
          <p:spPr bwMode="auto">
            <a:xfrm>
              <a:off x="2627313" y="4394857"/>
              <a:ext cx="2952750" cy="790575"/>
            </a:xfrm>
            <a:prstGeom prst="rect">
              <a:avLst/>
            </a:prstGeom>
            <a:noFill/>
            <a:ln w="6350">
              <a:solidFill>
                <a:schemeClr val="accent1">
                  <a:lumMod val="50000"/>
                </a:schemeClr>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3" name="Line 61"/>
            <p:cNvSpPr>
              <a:spLocks noChangeShapeType="1"/>
            </p:cNvSpPr>
            <p:nvPr/>
          </p:nvSpPr>
          <p:spPr bwMode="auto">
            <a:xfrm flipH="1" flipV="1">
              <a:off x="7373386" y="1818566"/>
              <a:ext cx="288925" cy="0"/>
            </a:xfrm>
            <a:prstGeom prst="line">
              <a:avLst/>
            </a:prstGeom>
            <a:noFill/>
            <a:ln w="6350">
              <a:solidFill>
                <a:srgbClr val="0070C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4" name="Line 62"/>
            <p:cNvSpPr>
              <a:spLocks noChangeShapeType="1"/>
            </p:cNvSpPr>
            <p:nvPr/>
          </p:nvSpPr>
          <p:spPr bwMode="auto">
            <a:xfrm flipH="1" flipV="1">
              <a:off x="5578475" y="4753632"/>
              <a:ext cx="2089150" cy="0"/>
            </a:xfrm>
            <a:prstGeom prst="line">
              <a:avLst/>
            </a:prstGeom>
            <a:noFill/>
            <a:ln w="6350">
              <a:solidFill>
                <a:schemeClr val="accent1">
                  <a:lumMod val="50000"/>
                </a:schemeClr>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5" name="Line 63"/>
            <p:cNvSpPr>
              <a:spLocks noChangeShapeType="1"/>
            </p:cNvSpPr>
            <p:nvPr/>
          </p:nvSpPr>
          <p:spPr bwMode="auto">
            <a:xfrm flipH="1" flipV="1">
              <a:off x="7378700" y="5733893"/>
              <a:ext cx="288925" cy="0"/>
            </a:xfrm>
            <a:prstGeom prst="line">
              <a:avLst/>
            </a:prstGeom>
            <a:noFill/>
            <a:ln w="6350" algn="ctr">
              <a:solidFill>
                <a:srgbClr val="54000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6" name="Rectangle 64"/>
            <p:cNvSpPr>
              <a:spLocks noChangeArrowheads="1"/>
            </p:cNvSpPr>
            <p:nvPr/>
          </p:nvSpPr>
          <p:spPr bwMode="auto">
            <a:xfrm>
              <a:off x="1301789" y="2945604"/>
              <a:ext cx="1425921"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sz="1200" b="1" dirty="0">
                <a:solidFill>
                  <a:srgbClr val="0000FF"/>
                </a:solidFill>
                <a:latin typeface="Huawei Sans" panose="020C0503030203020204" pitchFamily="34" charset="0"/>
              </a:endParaRPr>
            </a:p>
          </p:txBody>
        </p:sp>
        <p:sp>
          <p:nvSpPr>
            <p:cNvPr id="47" name="Rectangle 65"/>
            <p:cNvSpPr>
              <a:spLocks noChangeArrowheads="1"/>
            </p:cNvSpPr>
            <p:nvPr/>
          </p:nvSpPr>
          <p:spPr bwMode="auto">
            <a:xfrm>
              <a:off x="1310807" y="5457358"/>
              <a:ext cx="767599" cy="442053"/>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en-US" sz="1200" b="1" dirty="0" smtClean="0">
                  <a:solidFill>
                    <a:srgbClr val="FF0000"/>
                  </a:solidFill>
                  <a:latin typeface="Huawei Sans" panose="020C0503030203020204" pitchFamily="34" charset="0"/>
                </a:rPr>
                <a:t>12 V</a:t>
              </a:r>
              <a:endParaRPr lang="en-US" altLang="zh-CN" sz="1200" b="1" dirty="0">
                <a:solidFill>
                  <a:srgbClr val="FF0000"/>
                </a:solidFill>
                <a:latin typeface="Huawei Sans" panose="020C0503030203020204" pitchFamily="34" charset="0"/>
              </a:endParaRPr>
            </a:p>
          </p:txBody>
        </p:sp>
        <p:sp>
          <p:nvSpPr>
            <p:cNvPr id="48" name="Rectangle 66"/>
            <p:cNvSpPr>
              <a:spLocks noChangeArrowheads="1"/>
            </p:cNvSpPr>
            <p:nvPr/>
          </p:nvSpPr>
          <p:spPr bwMode="auto">
            <a:xfrm>
              <a:off x="5915149" y="5485406"/>
              <a:ext cx="529059" cy="442053"/>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en-US" sz="1200" b="1" dirty="0" smtClean="0">
                  <a:solidFill>
                    <a:srgbClr val="FF0000"/>
                  </a:solidFill>
                  <a:latin typeface="Huawei Sans" panose="020C0503030203020204" pitchFamily="34" charset="0"/>
                </a:rPr>
                <a:t>12 V</a:t>
              </a:r>
              <a:endParaRPr lang="en-US" altLang="zh-CN" sz="1200" b="1" dirty="0">
                <a:solidFill>
                  <a:srgbClr val="FF0000"/>
                </a:solidFill>
                <a:latin typeface="Huawei Sans" panose="020C0503030203020204" pitchFamily="34" charset="0"/>
              </a:endParaRPr>
            </a:p>
          </p:txBody>
        </p:sp>
        <p:sp>
          <p:nvSpPr>
            <p:cNvPr id="49" name="Line 67"/>
            <p:cNvSpPr>
              <a:spLocks noChangeShapeType="1"/>
            </p:cNvSpPr>
            <p:nvPr/>
          </p:nvSpPr>
          <p:spPr bwMode="auto">
            <a:xfrm flipV="1">
              <a:off x="1331913"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0" name="Line 68"/>
            <p:cNvSpPr>
              <a:spLocks noChangeShapeType="1"/>
            </p:cNvSpPr>
            <p:nvPr/>
          </p:nvSpPr>
          <p:spPr bwMode="auto">
            <a:xfrm flipV="1">
              <a:off x="2987675"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1" name="Line 69"/>
            <p:cNvSpPr>
              <a:spLocks noChangeShapeType="1"/>
            </p:cNvSpPr>
            <p:nvPr/>
          </p:nvSpPr>
          <p:spPr bwMode="auto">
            <a:xfrm flipH="1" flipV="1">
              <a:off x="4643438" y="3170895"/>
              <a:ext cx="2519362" cy="0"/>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2" name="Rectangle 70"/>
            <p:cNvSpPr>
              <a:spLocks noChangeArrowheads="1"/>
            </p:cNvSpPr>
            <p:nvPr/>
          </p:nvSpPr>
          <p:spPr bwMode="auto">
            <a:xfrm>
              <a:off x="2916238" y="2594632"/>
              <a:ext cx="647650"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A5</a:t>
              </a:r>
              <a:endParaRPr lang="en-US" altLang="zh-CN" sz="1200" dirty="0">
                <a:solidFill>
                  <a:prstClr val="black"/>
                </a:solidFill>
                <a:latin typeface="Huawei Sans" panose="020C0503030203020204" pitchFamily="34" charset="0"/>
              </a:endParaRPr>
            </a:p>
          </p:txBody>
        </p:sp>
        <p:sp>
          <p:nvSpPr>
            <p:cNvPr id="53" name="Line 71"/>
            <p:cNvSpPr>
              <a:spLocks noChangeShapeType="1"/>
            </p:cNvSpPr>
            <p:nvPr/>
          </p:nvSpPr>
          <p:spPr bwMode="auto">
            <a:xfrm>
              <a:off x="3131840" y="2420888"/>
              <a:ext cx="3473" cy="173744"/>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4" name="Line 72"/>
            <p:cNvSpPr>
              <a:spLocks noChangeShapeType="1"/>
            </p:cNvSpPr>
            <p:nvPr/>
          </p:nvSpPr>
          <p:spPr bwMode="auto">
            <a:xfrm flipH="1">
              <a:off x="3275013"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5" name="Line 73"/>
            <p:cNvSpPr>
              <a:spLocks noChangeShapeType="1"/>
            </p:cNvSpPr>
            <p:nvPr/>
          </p:nvSpPr>
          <p:spPr bwMode="auto">
            <a:xfrm flipV="1">
              <a:off x="3132138"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6" name="Rectangle 74"/>
            <p:cNvSpPr>
              <a:spLocks noChangeArrowheads="1"/>
            </p:cNvSpPr>
            <p:nvPr/>
          </p:nvSpPr>
          <p:spPr bwMode="auto">
            <a:xfrm>
              <a:off x="1908175" y="2451758"/>
              <a:ext cx="252203" cy="354683"/>
            </a:xfrm>
            <a:prstGeom prst="rect">
              <a:avLst/>
            </a:prstGeom>
            <a:noFill/>
            <a:ln w="9525">
              <a:noFill/>
              <a:miter lim="800000"/>
              <a:headEnd/>
              <a:tailEnd/>
            </a:ln>
          </p:spPr>
          <p:txBody>
            <a:bodyPr wrap="square" lIns="0" tIns="0" rIns="0" bIns="0">
              <a:noAutofit/>
            </a:bodyPr>
            <a:lstStyle/>
            <a:p>
              <a:pPr fontAlgn="ctr"/>
              <a:r>
                <a:rPr lang="en-US" sz="1200" dirty="0" smtClean="0">
                  <a:solidFill>
                    <a:prstClr val="black"/>
                  </a:solidFill>
                  <a:latin typeface="Huawei Sans" panose="020C0503030203020204" pitchFamily="34" charset="0"/>
                </a:rPr>
                <a:t>...</a:t>
              </a:r>
              <a:endParaRPr lang="en-US" altLang="zh-CN" sz="1200" dirty="0">
                <a:solidFill>
                  <a:prstClr val="black"/>
                </a:solidFill>
                <a:latin typeface="Huawei Sans" panose="020C0503030203020204" pitchFamily="34" charset="0"/>
                <a:cs typeface="Arial Unicode MS" pitchFamily="34" charset="-122"/>
              </a:endParaRPr>
            </a:p>
          </p:txBody>
        </p:sp>
        <p:sp>
          <p:nvSpPr>
            <p:cNvPr id="57" name="Rectangle 75"/>
            <p:cNvSpPr>
              <a:spLocks noChangeArrowheads="1"/>
            </p:cNvSpPr>
            <p:nvPr/>
          </p:nvSpPr>
          <p:spPr bwMode="auto">
            <a:xfrm>
              <a:off x="4499993" y="2594632"/>
              <a:ext cx="648072"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B5</a:t>
              </a:r>
              <a:endParaRPr lang="en-US" altLang="zh-CN" sz="1200" dirty="0">
                <a:solidFill>
                  <a:prstClr val="black"/>
                </a:solidFill>
                <a:latin typeface="Huawei Sans" panose="020C0503030203020204" pitchFamily="34" charset="0"/>
              </a:endParaRPr>
            </a:p>
          </p:txBody>
        </p:sp>
        <p:sp>
          <p:nvSpPr>
            <p:cNvPr id="58" name="Line 76"/>
            <p:cNvSpPr>
              <a:spLocks noChangeShapeType="1"/>
            </p:cNvSpPr>
            <p:nvPr/>
          </p:nvSpPr>
          <p:spPr bwMode="auto">
            <a:xfrm flipV="1">
              <a:off x="4643438"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9" name="Line 77"/>
            <p:cNvSpPr>
              <a:spLocks noChangeShapeType="1"/>
            </p:cNvSpPr>
            <p:nvPr/>
          </p:nvSpPr>
          <p:spPr bwMode="auto">
            <a:xfrm flipH="1">
              <a:off x="4930775"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0" name="Line 78"/>
            <p:cNvSpPr>
              <a:spLocks noChangeShapeType="1"/>
            </p:cNvSpPr>
            <p:nvPr/>
          </p:nvSpPr>
          <p:spPr bwMode="auto">
            <a:xfrm>
              <a:off x="4788024" y="2420888"/>
              <a:ext cx="1464" cy="173744"/>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1" name="Rectangle 79"/>
            <p:cNvSpPr>
              <a:spLocks noChangeArrowheads="1"/>
            </p:cNvSpPr>
            <p:nvPr/>
          </p:nvSpPr>
          <p:spPr bwMode="auto">
            <a:xfrm>
              <a:off x="4944006" y="2912160"/>
              <a:ext cx="1315274"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sz="1200" b="1" dirty="0">
                <a:solidFill>
                  <a:srgbClr val="0000FF"/>
                </a:solidFill>
                <a:latin typeface="Huawei Sans" panose="020C0503030203020204" pitchFamily="34" charset="0"/>
              </a:endParaRPr>
            </a:p>
          </p:txBody>
        </p:sp>
        <p:sp>
          <p:nvSpPr>
            <p:cNvPr id="62" name="Line 80"/>
            <p:cNvSpPr>
              <a:spLocks noChangeShapeType="1"/>
            </p:cNvSpPr>
            <p:nvPr/>
          </p:nvSpPr>
          <p:spPr bwMode="auto">
            <a:xfrm flipV="1">
              <a:off x="4787900"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3" name="Line 81"/>
            <p:cNvSpPr>
              <a:spLocks noChangeShapeType="1"/>
            </p:cNvSpPr>
            <p:nvPr/>
          </p:nvSpPr>
          <p:spPr bwMode="auto">
            <a:xfrm flipV="1">
              <a:off x="6443663"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4" name="Rectangle 82"/>
            <p:cNvSpPr>
              <a:spLocks noChangeArrowheads="1"/>
            </p:cNvSpPr>
            <p:nvPr/>
          </p:nvSpPr>
          <p:spPr bwMode="auto">
            <a:xfrm>
              <a:off x="6300192" y="2594632"/>
              <a:ext cx="648071"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a:t>
              </a:r>
            </a:p>
            <a:p>
              <a:pPr algn="ctr" fontAlgn="ctr">
                <a:lnSpc>
                  <a:spcPct val="90000"/>
                </a:lnSpc>
              </a:pPr>
              <a:r>
                <a:rPr lang="en-US" sz="1200" dirty="0" smtClean="0">
                  <a:solidFill>
                    <a:prstClr val="black"/>
                  </a:solidFill>
                  <a:latin typeface="Huawei Sans" panose="020C0503030203020204" pitchFamily="34" charset="0"/>
                </a:rPr>
                <a:t>module B0</a:t>
              </a:r>
              <a:endParaRPr lang="en-US" altLang="zh-CN" sz="1200" dirty="0">
                <a:solidFill>
                  <a:prstClr val="black"/>
                </a:solidFill>
                <a:latin typeface="Huawei Sans" panose="020C0503030203020204" pitchFamily="34" charset="0"/>
              </a:endParaRPr>
            </a:p>
          </p:txBody>
        </p:sp>
        <p:sp>
          <p:nvSpPr>
            <p:cNvPr id="65" name="Line 83"/>
            <p:cNvSpPr>
              <a:spLocks noChangeShapeType="1"/>
            </p:cNvSpPr>
            <p:nvPr/>
          </p:nvSpPr>
          <p:spPr bwMode="auto">
            <a:xfrm>
              <a:off x="6588225" y="2420888"/>
              <a:ext cx="3076" cy="173744"/>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6" name="Line 84"/>
            <p:cNvSpPr>
              <a:spLocks noChangeShapeType="1"/>
            </p:cNvSpPr>
            <p:nvPr/>
          </p:nvSpPr>
          <p:spPr bwMode="auto">
            <a:xfrm flipH="1">
              <a:off x="6731000"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7" name="Line 85"/>
            <p:cNvSpPr>
              <a:spLocks noChangeShapeType="1"/>
            </p:cNvSpPr>
            <p:nvPr/>
          </p:nvSpPr>
          <p:spPr bwMode="auto">
            <a:xfrm flipV="1">
              <a:off x="6588125"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8" name="Rectangle 86"/>
            <p:cNvSpPr>
              <a:spLocks noChangeArrowheads="1"/>
            </p:cNvSpPr>
            <p:nvPr/>
          </p:nvSpPr>
          <p:spPr bwMode="auto">
            <a:xfrm>
              <a:off x="5364163" y="2451758"/>
              <a:ext cx="252203" cy="354683"/>
            </a:xfrm>
            <a:prstGeom prst="rect">
              <a:avLst/>
            </a:prstGeom>
            <a:noFill/>
            <a:ln w="9525">
              <a:noFill/>
              <a:miter lim="800000"/>
              <a:headEnd/>
              <a:tailEnd/>
            </a:ln>
          </p:spPr>
          <p:txBody>
            <a:bodyPr wrap="square" lIns="0" tIns="0" rIns="0" bIns="0">
              <a:noAutofit/>
            </a:bodyPr>
            <a:lstStyle/>
            <a:p>
              <a:pPr fontAlgn="ctr"/>
              <a:r>
                <a:rPr lang="en-US" sz="1200" dirty="0" smtClean="0">
                  <a:solidFill>
                    <a:prstClr val="black"/>
                  </a:solidFill>
                  <a:latin typeface="Huawei Sans" panose="020C0503030203020204" pitchFamily="34" charset="0"/>
                </a:rPr>
                <a:t>...</a:t>
              </a:r>
              <a:endParaRPr lang="en-US" altLang="zh-CN" sz="1200" dirty="0">
                <a:solidFill>
                  <a:prstClr val="black"/>
                </a:solidFill>
                <a:latin typeface="Huawei Sans" panose="020C0503030203020204" pitchFamily="34" charset="0"/>
                <a:cs typeface="Arial Unicode MS" pitchFamily="34" charset="-122"/>
              </a:endParaRPr>
            </a:p>
          </p:txBody>
        </p:sp>
        <p:sp>
          <p:nvSpPr>
            <p:cNvPr id="69" name="Rectangle 39"/>
            <p:cNvSpPr>
              <a:spLocks noChangeArrowheads="1"/>
            </p:cNvSpPr>
            <p:nvPr/>
          </p:nvSpPr>
          <p:spPr bwMode="auto">
            <a:xfrm>
              <a:off x="1042988" y="3313770"/>
              <a:ext cx="273526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Controller A</a:t>
              </a:r>
              <a:endParaRPr lang="en-US" altLang="zh-CN" sz="1200" dirty="0">
                <a:solidFill>
                  <a:prstClr val="black"/>
                </a:solidFill>
                <a:latin typeface="Huawei Sans" panose="020C0503030203020204" pitchFamily="34" charset="0"/>
              </a:endParaRPr>
            </a:p>
          </p:txBody>
        </p:sp>
        <p:sp>
          <p:nvSpPr>
            <p:cNvPr id="70" name="Rectangle 21"/>
            <p:cNvSpPr>
              <a:spLocks noChangeArrowheads="1"/>
            </p:cNvSpPr>
            <p:nvPr/>
          </p:nvSpPr>
          <p:spPr bwMode="auto">
            <a:xfrm>
              <a:off x="1064868" y="333010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0</a:t>
              </a:r>
              <a:endParaRPr lang="en-US" altLang="zh-CN" sz="1200" dirty="0">
                <a:solidFill>
                  <a:prstClr val="black"/>
                </a:solidFill>
                <a:latin typeface="Huawei Sans" panose="020C0503030203020204" pitchFamily="34" charset="0"/>
              </a:endParaRPr>
            </a:p>
          </p:txBody>
        </p:sp>
        <p:sp>
          <p:nvSpPr>
            <p:cNvPr id="71" name="Rectangle 23"/>
            <p:cNvSpPr>
              <a:spLocks noChangeArrowheads="1"/>
            </p:cNvSpPr>
            <p:nvPr/>
          </p:nvSpPr>
          <p:spPr bwMode="auto">
            <a:xfrm>
              <a:off x="1064868" y="387016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2</a:t>
              </a:r>
              <a:endParaRPr lang="en-US" altLang="zh-CN" sz="1200" dirty="0">
                <a:solidFill>
                  <a:prstClr val="black"/>
                </a:solidFill>
                <a:latin typeface="Huawei Sans" panose="020C0503030203020204" pitchFamily="34" charset="0"/>
              </a:endParaRPr>
            </a:p>
          </p:txBody>
        </p:sp>
        <p:sp>
          <p:nvSpPr>
            <p:cNvPr id="72" name="Rectangle 22"/>
            <p:cNvSpPr>
              <a:spLocks noChangeArrowheads="1"/>
            </p:cNvSpPr>
            <p:nvPr/>
          </p:nvSpPr>
          <p:spPr bwMode="auto">
            <a:xfrm>
              <a:off x="1064868" y="3618138"/>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1</a:t>
              </a:r>
              <a:endParaRPr lang="en-US" altLang="zh-CN" sz="1200" dirty="0">
                <a:solidFill>
                  <a:prstClr val="black"/>
                </a:solidFill>
                <a:latin typeface="Huawei Sans" panose="020C0503030203020204" pitchFamily="34" charset="0"/>
              </a:endParaRPr>
            </a:p>
          </p:txBody>
        </p:sp>
        <p:sp>
          <p:nvSpPr>
            <p:cNvPr id="73" name="Rectangle 21"/>
            <p:cNvSpPr>
              <a:spLocks noChangeArrowheads="1"/>
            </p:cNvSpPr>
            <p:nvPr/>
          </p:nvSpPr>
          <p:spPr bwMode="auto">
            <a:xfrm>
              <a:off x="6140936" y="3328010"/>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0</a:t>
              </a:r>
              <a:endParaRPr lang="en-US" altLang="zh-CN" sz="1200" dirty="0">
                <a:solidFill>
                  <a:prstClr val="black"/>
                </a:solidFill>
                <a:latin typeface="Huawei Sans" panose="020C0503030203020204" pitchFamily="34" charset="0"/>
              </a:endParaRPr>
            </a:p>
          </p:txBody>
        </p:sp>
        <p:sp>
          <p:nvSpPr>
            <p:cNvPr id="74" name="Rectangle 23"/>
            <p:cNvSpPr>
              <a:spLocks noChangeArrowheads="1"/>
            </p:cNvSpPr>
            <p:nvPr/>
          </p:nvSpPr>
          <p:spPr bwMode="auto">
            <a:xfrm>
              <a:off x="6140936" y="3868070"/>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2</a:t>
              </a:r>
              <a:endParaRPr lang="en-US" altLang="zh-CN" sz="1200" dirty="0">
                <a:solidFill>
                  <a:prstClr val="black"/>
                </a:solidFill>
                <a:latin typeface="Huawei Sans" panose="020C0503030203020204" pitchFamily="34" charset="0"/>
              </a:endParaRPr>
            </a:p>
          </p:txBody>
        </p:sp>
        <p:sp>
          <p:nvSpPr>
            <p:cNvPr id="75" name="Rectangle 22"/>
            <p:cNvSpPr>
              <a:spLocks noChangeArrowheads="1"/>
            </p:cNvSpPr>
            <p:nvPr/>
          </p:nvSpPr>
          <p:spPr bwMode="auto">
            <a:xfrm>
              <a:off x="6140936" y="3616042"/>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1</a:t>
              </a:r>
              <a:endParaRPr lang="en-US" altLang="zh-CN" sz="1200" dirty="0">
                <a:solidFill>
                  <a:prstClr val="black"/>
                </a:solidFill>
                <a:latin typeface="Huawei Sans" panose="020C0503030203020204" pitchFamily="34" charset="0"/>
              </a:endParaRPr>
            </a:p>
          </p:txBody>
        </p:sp>
        <p:sp>
          <p:nvSpPr>
            <p:cNvPr id="76" name="Line 48"/>
            <p:cNvSpPr>
              <a:spLocks noChangeShapeType="1"/>
            </p:cNvSpPr>
            <p:nvPr/>
          </p:nvSpPr>
          <p:spPr bwMode="auto">
            <a:xfrm flipH="1" flipV="1">
              <a:off x="3779912" y="3813398"/>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77" name="Line 55"/>
            <p:cNvSpPr>
              <a:spLocks noChangeShapeType="1"/>
            </p:cNvSpPr>
            <p:nvPr/>
          </p:nvSpPr>
          <p:spPr bwMode="auto">
            <a:xfrm flipV="1">
              <a:off x="3498850" y="4173438"/>
              <a:ext cx="1073150" cy="43237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78" name="Line 55"/>
            <p:cNvSpPr>
              <a:spLocks noChangeShapeType="1"/>
            </p:cNvSpPr>
            <p:nvPr/>
          </p:nvSpPr>
          <p:spPr bwMode="auto">
            <a:xfrm flipH="1" flipV="1">
              <a:off x="3527884" y="4173438"/>
              <a:ext cx="1015082" cy="43237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79" name="Line 55"/>
            <p:cNvSpPr>
              <a:spLocks noChangeShapeType="1"/>
            </p:cNvSpPr>
            <p:nvPr/>
          </p:nvSpPr>
          <p:spPr bwMode="auto">
            <a:xfrm flipV="1">
              <a:off x="3923928" y="4749502"/>
              <a:ext cx="236674" cy="8706"/>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0" name="Rectangle 17"/>
            <p:cNvSpPr>
              <a:spLocks noChangeArrowheads="1"/>
            </p:cNvSpPr>
            <p:nvPr/>
          </p:nvSpPr>
          <p:spPr bwMode="auto">
            <a:xfrm>
              <a:off x="2325720" y="5685482"/>
              <a:ext cx="636634"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Power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r>
                <a:rPr lang="en-US" sz="1200" dirty="0" smtClean="0">
                  <a:solidFill>
                    <a:prstClr val="black"/>
                  </a:solidFill>
                  <a:latin typeface="Huawei Sans" panose="020C0503030203020204" pitchFamily="34" charset="0"/>
                </a:rPr>
                <a:t>supply 1</a:t>
              </a:r>
              <a:endParaRPr lang="en-US" altLang="zh-CN" sz="1200" dirty="0">
                <a:solidFill>
                  <a:prstClr val="black"/>
                </a:solidFill>
                <a:latin typeface="Huawei Sans" panose="020C0503030203020204" pitchFamily="34" charset="0"/>
              </a:endParaRPr>
            </a:p>
          </p:txBody>
        </p:sp>
        <p:sp>
          <p:nvSpPr>
            <p:cNvPr id="81" name="Line 30"/>
            <p:cNvSpPr>
              <a:spLocks noChangeShapeType="1"/>
            </p:cNvSpPr>
            <p:nvPr/>
          </p:nvSpPr>
          <p:spPr bwMode="auto">
            <a:xfrm flipV="1">
              <a:off x="2484400" y="5469582"/>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2" name="Rectangle 17"/>
            <p:cNvSpPr>
              <a:spLocks noChangeArrowheads="1"/>
            </p:cNvSpPr>
            <p:nvPr/>
          </p:nvSpPr>
          <p:spPr bwMode="auto">
            <a:xfrm>
              <a:off x="4901759" y="5685482"/>
              <a:ext cx="624204"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en-US" sz="1200" dirty="0" smtClean="0">
                  <a:solidFill>
                    <a:prstClr val="black"/>
                  </a:solidFill>
                  <a:latin typeface="Huawei Sans" panose="020C0503030203020204" pitchFamily="34" charset="0"/>
                </a:rPr>
                <a:t>Power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r>
                <a:rPr lang="en-US" sz="1200" dirty="0" smtClean="0">
                  <a:solidFill>
                    <a:prstClr val="black"/>
                  </a:solidFill>
                  <a:latin typeface="Huawei Sans" panose="020C0503030203020204" pitchFamily="34" charset="0"/>
                </a:rPr>
                <a:t>supply 2</a:t>
              </a:r>
              <a:endParaRPr lang="en-US" altLang="zh-CN" sz="1200" dirty="0">
                <a:solidFill>
                  <a:prstClr val="black"/>
                </a:solidFill>
                <a:latin typeface="Huawei Sans" panose="020C0503030203020204" pitchFamily="34" charset="0"/>
              </a:endParaRPr>
            </a:p>
          </p:txBody>
        </p:sp>
        <p:sp>
          <p:nvSpPr>
            <p:cNvPr id="83" name="Line 30"/>
            <p:cNvSpPr>
              <a:spLocks noChangeShapeType="1"/>
            </p:cNvSpPr>
            <p:nvPr/>
          </p:nvSpPr>
          <p:spPr bwMode="auto">
            <a:xfrm flipV="1">
              <a:off x="5184700" y="5469582"/>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5" name="Rectangle 41"/>
            <p:cNvSpPr>
              <a:spLocks noChangeArrowheads="1"/>
            </p:cNvSpPr>
            <p:nvPr/>
          </p:nvSpPr>
          <p:spPr bwMode="auto">
            <a:xfrm>
              <a:off x="4391584" y="1449276"/>
              <a:ext cx="266541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Controller D</a:t>
              </a:r>
              <a:endParaRPr lang="en-US" altLang="zh-CN" sz="1200" dirty="0">
                <a:solidFill>
                  <a:prstClr val="black"/>
                </a:solidFill>
                <a:latin typeface="Huawei Sans" panose="020C0503030203020204" pitchFamily="34" charset="0"/>
              </a:endParaRPr>
            </a:p>
          </p:txBody>
        </p:sp>
        <p:sp>
          <p:nvSpPr>
            <p:cNvPr id="86" name="Line 46"/>
            <p:cNvSpPr>
              <a:spLocks noChangeShapeType="1"/>
            </p:cNvSpPr>
            <p:nvPr/>
          </p:nvSpPr>
          <p:spPr bwMode="auto">
            <a:xfrm flipH="1" flipV="1">
              <a:off x="899592" y="1304763"/>
              <a:ext cx="2125154" cy="1637"/>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7" name="Line 47"/>
            <p:cNvSpPr>
              <a:spLocks noChangeShapeType="1"/>
            </p:cNvSpPr>
            <p:nvPr/>
          </p:nvSpPr>
          <p:spPr bwMode="auto">
            <a:xfrm flipV="1">
              <a:off x="1224521"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8" name="Line 48"/>
            <p:cNvSpPr>
              <a:spLocks noChangeShapeType="1"/>
            </p:cNvSpPr>
            <p:nvPr/>
          </p:nvSpPr>
          <p:spPr bwMode="auto">
            <a:xfrm flipH="1" flipV="1">
              <a:off x="3815321" y="1881076"/>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9" name="Line 49"/>
            <p:cNvSpPr>
              <a:spLocks noChangeShapeType="1"/>
            </p:cNvSpPr>
            <p:nvPr/>
          </p:nvSpPr>
          <p:spPr bwMode="auto">
            <a:xfrm flipH="1">
              <a:off x="1511859"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1" name="Line 51"/>
            <p:cNvSpPr>
              <a:spLocks noChangeShapeType="1"/>
            </p:cNvSpPr>
            <p:nvPr/>
          </p:nvSpPr>
          <p:spPr bwMode="auto">
            <a:xfrm>
              <a:off x="899592" y="1880828"/>
              <a:ext cx="178879" cy="248"/>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2" name="Line 52"/>
            <p:cNvSpPr>
              <a:spLocks noChangeShapeType="1"/>
            </p:cNvSpPr>
            <p:nvPr/>
          </p:nvSpPr>
          <p:spPr bwMode="auto">
            <a:xfrm flipH="1">
              <a:off x="7056996" y="1880828"/>
              <a:ext cx="107292" cy="248"/>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3" name="Rectangle 64"/>
            <p:cNvSpPr>
              <a:spLocks noChangeArrowheads="1"/>
            </p:cNvSpPr>
            <p:nvPr/>
          </p:nvSpPr>
          <p:spPr bwMode="auto">
            <a:xfrm>
              <a:off x="1540312" y="1046350"/>
              <a:ext cx="1249461"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altLang="zh-CN" sz="1200" b="1" dirty="0">
                <a:solidFill>
                  <a:srgbClr val="0000FF"/>
                </a:solidFill>
                <a:latin typeface="Huawei Sans" panose="020C0503030203020204" pitchFamily="34" charset="0"/>
              </a:endParaRPr>
            </a:p>
          </p:txBody>
        </p:sp>
        <p:sp>
          <p:nvSpPr>
            <p:cNvPr id="94" name="Line 67"/>
            <p:cNvSpPr>
              <a:spLocks noChangeShapeType="1"/>
            </p:cNvSpPr>
            <p:nvPr/>
          </p:nvSpPr>
          <p:spPr bwMode="auto">
            <a:xfrm flipV="1">
              <a:off x="1368984"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5" name="Line 68"/>
            <p:cNvSpPr>
              <a:spLocks noChangeShapeType="1"/>
            </p:cNvSpPr>
            <p:nvPr/>
          </p:nvSpPr>
          <p:spPr bwMode="auto">
            <a:xfrm flipV="1">
              <a:off x="3024746"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6" name="Line 69"/>
            <p:cNvSpPr>
              <a:spLocks noChangeShapeType="1"/>
            </p:cNvSpPr>
            <p:nvPr/>
          </p:nvSpPr>
          <p:spPr bwMode="auto">
            <a:xfrm flipH="1">
              <a:off x="4680508" y="1304764"/>
              <a:ext cx="2483779" cy="1637"/>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9" name="Line 72"/>
            <p:cNvSpPr>
              <a:spLocks noChangeShapeType="1"/>
            </p:cNvSpPr>
            <p:nvPr/>
          </p:nvSpPr>
          <p:spPr bwMode="auto">
            <a:xfrm flipH="1">
              <a:off x="3312084"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0" name="Line 73"/>
            <p:cNvSpPr>
              <a:spLocks noChangeShapeType="1"/>
            </p:cNvSpPr>
            <p:nvPr/>
          </p:nvSpPr>
          <p:spPr bwMode="auto">
            <a:xfrm flipV="1">
              <a:off x="3169209"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1" name="Rectangle 74"/>
            <p:cNvSpPr>
              <a:spLocks noChangeArrowheads="1"/>
            </p:cNvSpPr>
            <p:nvPr/>
          </p:nvSpPr>
          <p:spPr bwMode="auto">
            <a:xfrm>
              <a:off x="2115584" y="722027"/>
              <a:ext cx="252203" cy="354683"/>
            </a:xfrm>
            <a:prstGeom prst="rect">
              <a:avLst/>
            </a:prstGeom>
            <a:noFill/>
            <a:ln w="9525">
              <a:noFill/>
              <a:miter lim="800000"/>
              <a:headEnd/>
              <a:tailEnd/>
            </a:ln>
          </p:spPr>
          <p:txBody>
            <a:bodyPr wrap="square" lIns="0" tIns="0" rIns="0" bIns="0">
              <a:noAutofit/>
            </a:bodyPr>
            <a:lstStyle/>
            <a:p>
              <a:pPr fontAlgn="ctr"/>
              <a:r>
                <a:rPr lang="en-US" sz="1200" dirty="0" smtClean="0">
                  <a:solidFill>
                    <a:prstClr val="black"/>
                  </a:solidFill>
                  <a:latin typeface="Huawei Sans" panose="020C0503030203020204" pitchFamily="34" charset="0"/>
                </a:rPr>
                <a:t>...</a:t>
              </a:r>
              <a:endParaRPr lang="en-US" altLang="zh-CN" sz="1200" dirty="0">
                <a:solidFill>
                  <a:prstClr val="black"/>
                </a:solidFill>
                <a:latin typeface="Huawei Sans" panose="020C0503030203020204" pitchFamily="34" charset="0"/>
                <a:cs typeface="Arial Unicode MS" pitchFamily="34" charset="-122"/>
              </a:endParaRPr>
            </a:p>
          </p:txBody>
        </p:sp>
        <p:sp>
          <p:nvSpPr>
            <p:cNvPr id="103" name="Line 76"/>
            <p:cNvSpPr>
              <a:spLocks noChangeShapeType="1"/>
            </p:cNvSpPr>
            <p:nvPr/>
          </p:nvSpPr>
          <p:spPr bwMode="auto">
            <a:xfrm flipV="1">
              <a:off x="4680509"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4" name="Line 77"/>
            <p:cNvSpPr>
              <a:spLocks noChangeShapeType="1"/>
            </p:cNvSpPr>
            <p:nvPr/>
          </p:nvSpPr>
          <p:spPr bwMode="auto">
            <a:xfrm flipH="1">
              <a:off x="4967846"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6" name="Rectangle 79"/>
            <p:cNvSpPr>
              <a:spLocks noChangeArrowheads="1"/>
            </p:cNvSpPr>
            <p:nvPr/>
          </p:nvSpPr>
          <p:spPr bwMode="auto">
            <a:xfrm>
              <a:off x="4992911" y="1015235"/>
              <a:ext cx="1278203"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altLang="zh-CN" sz="1200" b="1" dirty="0">
                <a:solidFill>
                  <a:srgbClr val="0000FF"/>
                </a:solidFill>
                <a:latin typeface="Huawei Sans" panose="020C0503030203020204" pitchFamily="34" charset="0"/>
              </a:endParaRPr>
            </a:p>
          </p:txBody>
        </p:sp>
        <p:sp>
          <p:nvSpPr>
            <p:cNvPr id="107" name="Line 80"/>
            <p:cNvSpPr>
              <a:spLocks noChangeShapeType="1"/>
            </p:cNvSpPr>
            <p:nvPr/>
          </p:nvSpPr>
          <p:spPr bwMode="auto">
            <a:xfrm flipV="1">
              <a:off x="4824971"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8" name="Line 81"/>
            <p:cNvSpPr>
              <a:spLocks noChangeShapeType="1"/>
            </p:cNvSpPr>
            <p:nvPr/>
          </p:nvSpPr>
          <p:spPr bwMode="auto">
            <a:xfrm flipV="1">
              <a:off x="6480734"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11" name="Line 84"/>
            <p:cNvSpPr>
              <a:spLocks noChangeShapeType="1"/>
            </p:cNvSpPr>
            <p:nvPr/>
          </p:nvSpPr>
          <p:spPr bwMode="auto">
            <a:xfrm flipH="1">
              <a:off x="6768071"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12" name="Line 85"/>
            <p:cNvSpPr>
              <a:spLocks noChangeShapeType="1"/>
            </p:cNvSpPr>
            <p:nvPr/>
          </p:nvSpPr>
          <p:spPr bwMode="auto">
            <a:xfrm flipV="1">
              <a:off x="6625196"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13" name="Rectangle 86"/>
            <p:cNvSpPr>
              <a:spLocks noChangeArrowheads="1"/>
            </p:cNvSpPr>
            <p:nvPr/>
          </p:nvSpPr>
          <p:spPr bwMode="auto">
            <a:xfrm>
              <a:off x="5670194" y="728701"/>
              <a:ext cx="252203" cy="354683"/>
            </a:xfrm>
            <a:prstGeom prst="rect">
              <a:avLst/>
            </a:prstGeom>
            <a:noFill/>
            <a:ln w="9525">
              <a:noFill/>
              <a:miter lim="800000"/>
              <a:headEnd/>
              <a:tailEnd/>
            </a:ln>
          </p:spPr>
          <p:txBody>
            <a:bodyPr wrap="square" lIns="0" tIns="0" rIns="0" bIns="0">
              <a:noAutofit/>
            </a:bodyPr>
            <a:lstStyle/>
            <a:p>
              <a:pPr fontAlgn="ctr"/>
              <a:r>
                <a:rPr lang="en-US" sz="1200" dirty="0" smtClean="0">
                  <a:solidFill>
                    <a:prstClr val="black"/>
                  </a:solidFill>
                  <a:latin typeface="Huawei Sans" panose="020C0503030203020204" pitchFamily="34" charset="0"/>
                </a:rPr>
                <a:t>...</a:t>
              </a:r>
              <a:endParaRPr lang="en-US" altLang="zh-CN" sz="1200" dirty="0">
                <a:solidFill>
                  <a:prstClr val="black"/>
                </a:solidFill>
                <a:latin typeface="Huawei Sans" panose="020C0503030203020204" pitchFamily="34" charset="0"/>
                <a:cs typeface="Arial Unicode MS" pitchFamily="34" charset="-122"/>
              </a:endParaRPr>
            </a:p>
          </p:txBody>
        </p:sp>
        <p:sp>
          <p:nvSpPr>
            <p:cNvPr id="114" name="Rectangle 39"/>
            <p:cNvSpPr>
              <a:spLocks noChangeArrowheads="1"/>
            </p:cNvSpPr>
            <p:nvPr/>
          </p:nvSpPr>
          <p:spPr bwMode="auto">
            <a:xfrm>
              <a:off x="1080059" y="1449276"/>
              <a:ext cx="273526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Controller C</a:t>
              </a:r>
              <a:endParaRPr lang="en-US" altLang="zh-CN" sz="1200" dirty="0">
                <a:solidFill>
                  <a:prstClr val="black"/>
                </a:solidFill>
                <a:latin typeface="Huawei Sans" panose="020C0503030203020204" pitchFamily="34" charset="0"/>
              </a:endParaRPr>
            </a:p>
          </p:txBody>
        </p:sp>
        <p:sp>
          <p:nvSpPr>
            <p:cNvPr id="115" name="Rectangle 21"/>
            <p:cNvSpPr>
              <a:spLocks noChangeArrowheads="1"/>
            </p:cNvSpPr>
            <p:nvPr/>
          </p:nvSpPr>
          <p:spPr bwMode="auto">
            <a:xfrm>
              <a:off x="1101939" y="1465612"/>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0</a:t>
              </a:r>
              <a:endParaRPr lang="en-US" altLang="zh-CN" sz="1200" dirty="0">
                <a:solidFill>
                  <a:prstClr val="black"/>
                </a:solidFill>
                <a:latin typeface="Huawei Sans" panose="020C0503030203020204" pitchFamily="34" charset="0"/>
              </a:endParaRPr>
            </a:p>
          </p:txBody>
        </p:sp>
        <p:sp>
          <p:nvSpPr>
            <p:cNvPr id="116" name="Rectangle 23"/>
            <p:cNvSpPr>
              <a:spLocks noChangeArrowheads="1"/>
            </p:cNvSpPr>
            <p:nvPr/>
          </p:nvSpPr>
          <p:spPr bwMode="auto">
            <a:xfrm>
              <a:off x="1101939" y="2005672"/>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2</a:t>
              </a:r>
              <a:endParaRPr lang="en-US" altLang="zh-CN" sz="1200" dirty="0">
                <a:solidFill>
                  <a:prstClr val="black"/>
                </a:solidFill>
                <a:latin typeface="Huawei Sans" panose="020C0503030203020204" pitchFamily="34" charset="0"/>
              </a:endParaRPr>
            </a:p>
          </p:txBody>
        </p:sp>
        <p:sp>
          <p:nvSpPr>
            <p:cNvPr id="117" name="Rectangle 22"/>
            <p:cNvSpPr>
              <a:spLocks noChangeArrowheads="1"/>
            </p:cNvSpPr>
            <p:nvPr/>
          </p:nvSpPr>
          <p:spPr bwMode="auto">
            <a:xfrm>
              <a:off x="1101939" y="1753644"/>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1</a:t>
              </a:r>
              <a:endParaRPr lang="en-US" altLang="zh-CN" sz="1200" dirty="0">
                <a:solidFill>
                  <a:prstClr val="black"/>
                </a:solidFill>
                <a:latin typeface="Huawei Sans" panose="020C0503030203020204" pitchFamily="34" charset="0"/>
              </a:endParaRPr>
            </a:p>
          </p:txBody>
        </p:sp>
        <p:sp>
          <p:nvSpPr>
            <p:cNvPr id="118" name="Rectangle 21"/>
            <p:cNvSpPr>
              <a:spLocks noChangeArrowheads="1"/>
            </p:cNvSpPr>
            <p:nvPr/>
          </p:nvSpPr>
          <p:spPr bwMode="auto">
            <a:xfrm>
              <a:off x="6178007" y="146351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0</a:t>
              </a:r>
              <a:endParaRPr lang="en-US" altLang="zh-CN" sz="1200" dirty="0">
                <a:solidFill>
                  <a:prstClr val="black"/>
                </a:solidFill>
                <a:latin typeface="Huawei Sans" panose="020C0503030203020204" pitchFamily="34" charset="0"/>
              </a:endParaRPr>
            </a:p>
          </p:txBody>
        </p:sp>
        <p:sp>
          <p:nvSpPr>
            <p:cNvPr id="119" name="Rectangle 23"/>
            <p:cNvSpPr>
              <a:spLocks noChangeArrowheads="1"/>
            </p:cNvSpPr>
            <p:nvPr/>
          </p:nvSpPr>
          <p:spPr bwMode="auto">
            <a:xfrm>
              <a:off x="6178007" y="200357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2</a:t>
              </a:r>
              <a:endParaRPr lang="en-US" altLang="zh-CN" sz="1200" dirty="0">
                <a:solidFill>
                  <a:prstClr val="black"/>
                </a:solidFill>
                <a:latin typeface="Huawei Sans" panose="020C0503030203020204" pitchFamily="34" charset="0"/>
              </a:endParaRPr>
            </a:p>
          </p:txBody>
        </p:sp>
        <p:sp>
          <p:nvSpPr>
            <p:cNvPr id="120" name="Rectangle 22"/>
            <p:cNvSpPr>
              <a:spLocks noChangeArrowheads="1"/>
            </p:cNvSpPr>
            <p:nvPr/>
          </p:nvSpPr>
          <p:spPr bwMode="auto">
            <a:xfrm>
              <a:off x="6178007" y="1751548"/>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en-US" sz="1200" dirty="0" smtClean="0">
                  <a:solidFill>
                    <a:prstClr val="black"/>
                  </a:solidFill>
                  <a:latin typeface="Huawei Sans" panose="020C0503030203020204" pitchFamily="34" charset="0"/>
                </a:rPr>
                <a:t>Fan module 1</a:t>
              </a:r>
              <a:endParaRPr lang="en-US" altLang="zh-CN" sz="1200" dirty="0">
                <a:solidFill>
                  <a:prstClr val="black"/>
                </a:solidFill>
                <a:latin typeface="Huawei Sans" panose="020C0503030203020204" pitchFamily="34" charset="0"/>
              </a:endParaRPr>
            </a:p>
          </p:txBody>
        </p:sp>
        <p:sp>
          <p:nvSpPr>
            <p:cNvPr id="121" name="Line 48"/>
            <p:cNvSpPr>
              <a:spLocks noChangeShapeType="1"/>
            </p:cNvSpPr>
            <p:nvPr/>
          </p:nvSpPr>
          <p:spPr bwMode="auto">
            <a:xfrm flipH="1" flipV="1">
              <a:off x="3816983" y="1948904"/>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2" name="Line 45"/>
            <p:cNvSpPr>
              <a:spLocks noChangeShapeType="1"/>
            </p:cNvSpPr>
            <p:nvPr/>
          </p:nvSpPr>
          <p:spPr bwMode="auto">
            <a:xfrm flipV="1">
              <a:off x="899592" y="1304763"/>
              <a:ext cx="0" cy="2877939"/>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3" name="Line 45"/>
            <p:cNvSpPr>
              <a:spLocks noChangeShapeType="1"/>
            </p:cNvSpPr>
            <p:nvPr/>
          </p:nvSpPr>
          <p:spPr bwMode="auto">
            <a:xfrm flipV="1">
              <a:off x="7164288" y="1304763"/>
              <a:ext cx="0" cy="2913943"/>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4" name="Line 48"/>
            <p:cNvSpPr>
              <a:spLocks noChangeShapeType="1"/>
            </p:cNvSpPr>
            <p:nvPr/>
          </p:nvSpPr>
          <p:spPr bwMode="auto">
            <a:xfrm flipH="1" flipV="1">
              <a:off x="3563888" y="2348880"/>
              <a:ext cx="972108" cy="972108"/>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5" name="Line 48"/>
            <p:cNvSpPr>
              <a:spLocks noChangeShapeType="1"/>
            </p:cNvSpPr>
            <p:nvPr/>
          </p:nvSpPr>
          <p:spPr bwMode="auto">
            <a:xfrm flipH="1">
              <a:off x="3599892" y="2312876"/>
              <a:ext cx="864096" cy="1008112"/>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6" name="Line 48"/>
            <p:cNvSpPr>
              <a:spLocks noChangeShapeType="1"/>
            </p:cNvSpPr>
            <p:nvPr/>
          </p:nvSpPr>
          <p:spPr bwMode="auto">
            <a:xfrm flipH="1" flipV="1">
              <a:off x="6048164" y="2348880"/>
              <a:ext cx="0" cy="972108"/>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7" name="Line 48"/>
            <p:cNvSpPr>
              <a:spLocks noChangeShapeType="1"/>
            </p:cNvSpPr>
            <p:nvPr/>
          </p:nvSpPr>
          <p:spPr bwMode="auto">
            <a:xfrm flipH="1" flipV="1">
              <a:off x="2447764" y="2348880"/>
              <a:ext cx="0" cy="972108"/>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8" name="Line 55"/>
            <p:cNvSpPr>
              <a:spLocks noChangeShapeType="1"/>
            </p:cNvSpPr>
            <p:nvPr/>
          </p:nvSpPr>
          <p:spPr bwMode="auto">
            <a:xfrm flipH="1">
              <a:off x="517563" y="4833477"/>
              <a:ext cx="2182229" cy="1586"/>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9" name="Line 55"/>
            <p:cNvSpPr>
              <a:spLocks noChangeShapeType="1"/>
            </p:cNvSpPr>
            <p:nvPr/>
          </p:nvSpPr>
          <p:spPr bwMode="auto">
            <a:xfrm flipH="1">
              <a:off x="517563" y="1679866"/>
              <a:ext cx="0" cy="315361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0" name="Line 55"/>
            <p:cNvSpPr>
              <a:spLocks noChangeShapeType="1"/>
            </p:cNvSpPr>
            <p:nvPr/>
          </p:nvSpPr>
          <p:spPr bwMode="auto">
            <a:xfrm flipH="1" flipV="1">
              <a:off x="517562" y="1700808"/>
              <a:ext cx="562049" cy="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1" name="Line 55"/>
            <p:cNvSpPr>
              <a:spLocks noChangeShapeType="1"/>
            </p:cNvSpPr>
            <p:nvPr/>
          </p:nvSpPr>
          <p:spPr bwMode="auto">
            <a:xfrm flipH="1" flipV="1">
              <a:off x="517562" y="2384884"/>
              <a:ext cx="4810521" cy="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2" name="Line 55"/>
            <p:cNvSpPr>
              <a:spLocks noChangeShapeType="1"/>
            </p:cNvSpPr>
            <p:nvPr/>
          </p:nvSpPr>
          <p:spPr bwMode="auto">
            <a:xfrm>
              <a:off x="5328084" y="2312876"/>
              <a:ext cx="0" cy="108012"/>
            </a:xfrm>
            <a:prstGeom prst="line">
              <a:avLst/>
            </a:prstGeom>
            <a:noFill/>
            <a:ln w="12700">
              <a:solidFill>
                <a:srgbClr val="009900"/>
              </a:solidFill>
              <a:round/>
              <a:headEnd type="arrow" w="med" len="med"/>
              <a:tailEnd type="non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3" name="Rectangle 16"/>
            <p:cNvSpPr>
              <a:spLocks noChangeArrowheads="1"/>
            </p:cNvSpPr>
            <p:nvPr/>
          </p:nvSpPr>
          <p:spPr bwMode="auto">
            <a:xfrm>
              <a:off x="3781241" y="1572606"/>
              <a:ext cx="617941" cy="421547"/>
            </a:xfrm>
            <a:prstGeom prst="rect">
              <a:avLst/>
            </a:prstGeom>
            <a:noFill/>
            <a:ln w="9525">
              <a:noFill/>
              <a:miter lim="800000"/>
              <a:headEnd/>
              <a:tailEnd/>
            </a:ln>
          </p:spPr>
          <p:txBody>
            <a:bodyPr wrap="square" lIns="0" tIns="0" rIns="0" bIns="0">
              <a:noAutofit/>
            </a:bodyPr>
            <a:lstStyle/>
            <a:p>
              <a:pPr algn="ctr" defTabSz="858838" fontAlgn="ctr">
                <a:buClr>
                  <a:prstClr val="black"/>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sz="1200" b="1" dirty="0">
                <a:solidFill>
                  <a:srgbClr val="0000FF"/>
                </a:solidFill>
                <a:latin typeface="Huawei Sans" panose="020C0503030203020204" pitchFamily="34" charset="0"/>
              </a:endParaRPr>
            </a:p>
          </p:txBody>
        </p:sp>
        <p:sp>
          <p:nvSpPr>
            <p:cNvPr id="134" name="Rectangle 16"/>
            <p:cNvSpPr>
              <a:spLocks noChangeArrowheads="1"/>
            </p:cNvSpPr>
            <p:nvPr/>
          </p:nvSpPr>
          <p:spPr bwMode="auto">
            <a:xfrm>
              <a:off x="3732939" y="3394307"/>
              <a:ext cx="660232" cy="442052"/>
            </a:xfrm>
            <a:prstGeom prst="rect">
              <a:avLst/>
            </a:prstGeom>
            <a:noFill/>
            <a:ln w="9525">
              <a:noFill/>
              <a:miter lim="800000"/>
              <a:headEnd/>
              <a:tailEnd/>
            </a:ln>
          </p:spPr>
          <p:txBody>
            <a:bodyPr wrap="square" lIns="0" tIns="0" rIns="0" bIns="0">
              <a:noAutofit/>
            </a:bodyPr>
            <a:lstStyle/>
            <a:p>
              <a:pPr algn="ctr" defTabSz="858838" fontAlgn="ctr">
                <a:buClr>
                  <a:prstClr val="black"/>
                </a:buClr>
                <a:buSzPct val="60000"/>
              </a:pPr>
              <a:r>
                <a:rPr lang="en-US" sz="1200" b="1" dirty="0" err="1" smtClean="0">
                  <a:solidFill>
                    <a:srgbClr val="0000FF"/>
                  </a:solidFill>
                  <a:latin typeface="Huawei Sans" panose="020C0503030203020204" pitchFamily="34" charset="0"/>
                </a:rPr>
                <a:t>PCIe</a:t>
              </a:r>
              <a:r>
                <a:rPr lang="en-US" sz="1200" b="1" dirty="0" smtClean="0">
                  <a:solidFill>
                    <a:srgbClr val="0000FF"/>
                  </a:solidFill>
                  <a:latin typeface="Huawei Sans" panose="020C0503030203020204" pitchFamily="34" charset="0"/>
                </a:rPr>
                <a:t> 3.0 x8</a:t>
              </a:r>
              <a:endParaRPr lang="en-US" sz="1200" b="1" dirty="0">
                <a:solidFill>
                  <a:srgbClr val="0000FF"/>
                </a:solidFill>
                <a:latin typeface="Huawei Sans" panose="020C0503030203020204" pitchFamily="34" charset="0"/>
              </a:endParaRPr>
            </a:p>
          </p:txBody>
        </p:sp>
        <p:sp>
          <p:nvSpPr>
            <p:cNvPr id="7" name="Rectangle 9"/>
            <p:cNvSpPr>
              <a:spLocks noChangeArrowheads="1"/>
            </p:cNvSpPr>
            <p:nvPr/>
          </p:nvSpPr>
          <p:spPr bwMode="auto">
            <a:xfrm>
              <a:off x="7479939" y="1607532"/>
              <a:ext cx="1044391" cy="453384"/>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858838" fontAlgn="ctr">
                <a:buClr>
                  <a:prstClr val="black"/>
                </a:buClr>
                <a:buSzPct val="60000"/>
              </a:pPr>
              <a:r>
                <a:rPr lang="en-US" sz="1200" b="1" dirty="0" smtClean="0">
                  <a:solidFill>
                    <a:prstClr val="black"/>
                  </a:solidFill>
                  <a:latin typeface="Huawei Sans" panose="020C0503030203020204" pitchFamily="34" charset="0"/>
                </a:rPr>
                <a:t>Service subsystem</a:t>
              </a:r>
              <a:endParaRPr lang="en-US" sz="1200" b="1" dirty="0">
                <a:solidFill>
                  <a:prstClr val="black"/>
                </a:solidFill>
                <a:latin typeface="Huawei Sans" panose="020C0503030203020204" pitchFamily="34" charset="0"/>
              </a:endParaRPr>
            </a:p>
          </p:txBody>
        </p:sp>
        <p:sp>
          <p:nvSpPr>
            <p:cNvPr id="41" name="Rectangle 59"/>
            <p:cNvSpPr>
              <a:spLocks noChangeArrowheads="1"/>
            </p:cNvSpPr>
            <p:nvPr/>
          </p:nvSpPr>
          <p:spPr bwMode="auto">
            <a:xfrm>
              <a:off x="7479939" y="4377159"/>
              <a:ext cx="1044391" cy="662076"/>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858838" fontAlgn="ctr">
                <a:buClr>
                  <a:prstClr val="black"/>
                </a:buClr>
                <a:buSzPct val="60000"/>
              </a:pPr>
              <a:r>
                <a:rPr lang="en-US" sz="1200" b="1" dirty="0" smtClean="0">
                  <a:solidFill>
                    <a:prstClr val="black"/>
                  </a:solidFill>
                  <a:latin typeface="Huawei Sans" panose="020C0503030203020204" pitchFamily="34" charset="0"/>
                </a:rPr>
                <a:t>Management subsystem</a:t>
              </a:r>
              <a:endParaRPr lang="en-US" sz="1200" b="1" dirty="0">
                <a:solidFill>
                  <a:prstClr val="black"/>
                </a:solidFill>
                <a:latin typeface="Huawei Sans" panose="020C0503030203020204" pitchFamily="34" charset="0"/>
              </a:endParaRPr>
            </a:p>
          </p:txBody>
        </p:sp>
        <p:sp>
          <p:nvSpPr>
            <p:cNvPr id="42" name="Rectangle 60"/>
            <p:cNvSpPr>
              <a:spLocks noChangeArrowheads="1"/>
            </p:cNvSpPr>
            <p:nvPr/>
          </p:nvSpPr>
          <p:spPr bwMode="auto">
            <a:xfrm>
              <a:off x="7499473" y="5496674"/>
              <a:ext cx="1024858" cy="662076"/>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858838" fontAlgn="ctr">
                <a:buClr>
                  <a:prstClr val="black"/>
                </a:buClr>
                <a:buSzPct val="60000"/>
              </a:pPr>
              <a:r>
                <a:rPr lang="en-US" sz="1200" b="1" dirty="0" smtClean="0">
                  <a:solidFill>
                    <a:prstClr val="black"/>
                  </a:solidFill>
                  <a:latin typeface="Huawei Sans" panose="020C0503030203020204" pitchFamily="34" charset="0"/>
                </a:rPr>
                <a:t>Electromechanical subsystem</a:t>
              </a:r>
              <a:endParaRPr lang="en-US" sz="1200" b="1" dirty="0">
                <a:solidFill>
                  <a:prstClr val="black"/>
                </a:solidFill>
                <a:latin typeface="Huawei Sans" panose="020C0503030203020204" pitchFamily="34" charset="0"/>
              </a:endParaRPr>
            </a:p>
          </p:txBody>
        </p:sp>
        <p:sp>
          <p:nvSpPr>
            <p:cNvPr id="84" name="Rectangle 40"/>
            <p:cNvSpPr>
              <a:spLocks noChangeArrowheads="1"/>
            </p:cNvSpPr>
            <p:nvPr/>
          </p:nvSpPr>
          <p:spPr bwMode="auto">
            <a:xfrm>
              <a:off x="1044675" y="762927"/>
              <a:ext cx="612067" cy="360363"/>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A0</a:t>
              </a:r>
              <a:endParaRPr lang="en-US" altLang="zh-CN" sz="1200" dirty="0">
                <a:solidFill>
                  <a:prstClr val="black"/>
                </a:solidFill>
                <a:latin typeface="Huawei Sans" panose="020C0503030203020204" pitchFamily="34" charset="0"/>
              </a:endParaRPr>
            </a:p>
          </p:txBody>
        </p:sp>
        <p:sp>
          <p:nvSpPr>
            <p:cNvPr id="90" name="Line 50"/>
            <p:cNvSpPr>
              <a:spLocks noChangeShapeType="1"/>
            </p:cNvSpPr>
            <p:nvPr/>
          </p:nvSpPr>
          <p:spPr bwMode="auto">
            <a:xfrm>
              <a:off x="1331640" y="589186"/>
              <a:ext cx="0"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7" name="Rectangle 70"/>
            <p:cNvSpPr>
              <a:spLocks noChangeArrowheads="1"/>
            </p:cNvSpPr>
            <p:nvPr/>
          </p:nvSpPr>
          <p:spPr bwMode="auto">
            <a:xfrm>
              <a:off x="2953309" y="762929"/>
              <a:ext cx="647650" cy="360363"/>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A5</a:t>
              </a:r>
              <a:endParaRPr lang="en-US" altLang="zh-CN" sz="1200" dirty="0">
                <a:solidFill>
                  <a:prstClr val="black"/>
                </a:solidFill>
                <a:latin typeface="Huawei Sans" panose="020C0503030203020204" pitchFamily="34" charset="0"/>
              </a:endParaRPr>
            </a:p>
          </p:txBody>
        </p:sp>
        <p:sp>
          <p:nvSpPr>
            <p:cNvPr id="98" name="Line 71"/>
            <p:cNvSpPr>
              <a:spLocks noChangeShapeType="1"/>
            </p:cNvSpPr>
            <p:nvPr/>
          </p:nvSpPr>
          <p:spPr bwMode="auto">
            <a:xfrm>
              <a:off x="3239852" y="589186"/>
              <a:ext cx="0"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2" name="Rectangle 75"/>
            <p:cNvSpPr>
              <a:spLocks noChangeArrowheads="1"/>
            </p:cNvSpPr>
            <p:nvPr/>
          </p:nvSpPr>
          <p:spPr bwMode="auto">
            <a:xfrm>
              <a:off x="4537064" y="762927"/>
              <a:ext cx="648072" cy="360363"/>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B5</a:t>
              </a:r>
              <a:endParaRPr lang="en-US" altLang="zh-CN" sz="1200" dirty="0">
                <a:solidFill>
                  <a:prstClr val="black"/>
                </a:solidFill>
                <a:latin typeface="Huawei Sans" panose="020C0503030203020204" pitchFamily="34" charset="0"/>
              </a:endParaRPr>
            </a:p>
          </p:txBody>
        </p:sp>
        <p:sp>
          <p:nvSpPr>
            <p:cNvPr id="105" name="Line 78"/>
            <p:cNvSpPr>
              <a:spLocks noChangeShapeType="1"/>
            </p:cNvSpPr>
            <p:nvPr/>
          </p:nvSpPr>
          <p:spPr bwMode="auto">
            <a:xfrm>
              <a:off x="4824028" y="589186"/>
              <a:ext cx="0"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9" name="Rectangle 82"/>
            <p:cNvSpPr>
              <a:spLocks noChangeArrowheads="1"/>
            </p:cNvSpPr>
            <p:nvPr/>
          </p:nvSpPr>
          <p:spPr bwMode="auto">
            <a:xfrm>
              <a:off x="6337263" y="762927"/>
              <a:ext cx="648071" cy="360363"/>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en-US" sz="1200" dirty="0" smtClean="0">
                  <a:solidFill>
                    <a:prstClr val="black"/>
                  </a:solidFill>
                  <a:latin typeface="Huawei Sans" panose="020C0503030203020204" pitchFamily="34" charset="0"/>
                </a:rPr>
                <a:t>Interface </a:t>
              </a:r>
              <a:endParaRPr lang="en-US" altLang="zh-CN" sz="1200" dirty="0" smtClean="0">
                <a:solidFill>
                  <a:prstClr val="black"/>
                </a:solidFill>
                <a:latin typeface="Huawei Sans" panose="020C0503030203020204" pitchFamily="34" charset="0"/>
                <a:ea typeface="微软雅黑" panose="020B0503020204020204" pitchFamily="34" charset="-122"/>
              </a:endParaRPr>
            </a:p>
            <a:p>
              <a:pPr algn="ctr" fontAlgn="ctr">
                <a:lnSpc>
                  <a:spcPct val="90000"/>
                </a:lnSpc>
              </a:pPr>
              <a:r>
                <a:rPr lang="en-US" sz="1200" dirty="0" smtClean="0">
                  <a:solidFill>
                    <a:prstClr val="black"/>
                  </a:solidFill>
                  <a:latin typeface="Huawei Sans" panose="020C0503030203020204" pitchFamily="34" charset="0"/>
                </a:rPr>
                <a:t>module B0</a:t>
              </a:r>
              <a:endParaRPr lang="en-US" altLang="zh-CN" sz="1200" dirty="0">
                <a:solidFill>
                  <a:prstClr val="black"/>
                </a:solidFill>
                <a:latin typeface="Huawei Sans" panose="020C0503030203020204" pitchFamily="34" charset="0"/>
              </a:endParaRPr>
            </a:p>
          </p:txBody>
        </p:sp>
        <p:sp>
          <p:nvSpPr>
            <p:cNvPr id="110" name="Line 83"/>
            <p:cNvSpPr>
              <a:spLocks noChangeShapeType="1"/>
            </p:cNvSpPr>
            <p:nvPr/>
          </p:nvSpPr>
          <p:spPr bwMode="auto">
            <a:xfrm>
              <a:off x="6624227" y="589186"/>
              <a:ext cx="1"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grpSp>
    </p:spTree>
    <p:extLst>
      <p:ext uri="{BB962C8B-B14F-4D97-AF65-F5344CB8AC3E}">
        <p14:creationId xmlns:p14="http://schemas.microsoft.com/office/powerpoint/2010/main" val="46771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Full-mesh Architecture</a:t>
            </a:r>
            <a:endParaRPr lang="en-US" dirty="0">
              <a:sym typeface="Huawei Sans" panose="020C0503030203020204" pitchFamily="34" charset="0"/>
            </a:endParaRPr>
          </a:p>
        </p:txBody>
      </p:sp>
      <p:grpSp>
        <p:nvGrpSpPr>
          <p:cNvPr id="7" name="组合 6"/>
          <p:cNvGrpSpPr/>
          <p:nvPr/>
        </p:nvGrpSpPr>
        <p:grpSpPr>
          <a:xfrm>
            <a:off x="712588" y="903805"/>
            <a:ext cx="10728326" cy="5049785"/>
            <a:chOff x="1095372" y="1287141"/>
            <a:chExt cx="10264011" cy="5229241"/>
          </a:xfrm>
        </p:grpSpPr>
        <p:cxnSp>
          <p:nvCxnSpPr>
            <p:cNvPr id="8" name="直接箭头连接符 7"/>
            <p:cNvCxnSpPr/>
            <p:nvPr/>
          </p:nvCxnSpPr>
          <p:spPr bwMode="auto">
            <a:xfrm>
              <a:off x="3885511" y="3377376"/>
              <a:ext cx="236935" cy="665"/>
            </a:xfrm>
            <a:prstGeom prst="straightConnector1">
              <a:avLst/>
            </a:prstGeom>
            <a:noFill/>
            <a:ln w="28575" cap="flat" cmpd="sng" algn="ctr">
              <a:solidFill>
                <a:srgbClr val="C7000A"/>
              </a:solidFill>
              <a:prstDash val="solid"/>
              <a:miter lim="800000"/>
              <a:headEnd type="triangle" w="med" len="med"/>
              <a:tailEnd type="triangle" w="med" len="med"/>
            </a:ln>
            <a:effectLst/>
          </p:spPr>
        </p:cxnSp>
        <p:sp>
          <p:nvSpPr>
            <p:cNvPr id="10" name="流程图: 磁盘 9"/>
            <p:cNvSpPr/>
            <p:nvPr/>
          </p:nvSpPr>
          <p:spPr bwMode="auto">
            <a:xfrm>
              <a:off x="3182318"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流程图: 磁盘 10"/>
            <p:cNvSpPr/>
            <p:nvPr/>
          </p:nvSpPr>
          <p:spPr bwMode="auto">
            <a:xfrm>
              <a:off x="3501088"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流程图: 磁盘 11"/>
            <p:cNvSpPr/>
            <p:nvPr/>
          </p:nvSpPr>
          <p:spPr bwMode="auto">
            <a:xfrm>
              <a:off x="3819859"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流程图: 磁盘 12"/>
            <p:cNvSpPr/>
            <p:nvPr/>
          </p:nvSpPr>
          <p:spPr bwMode="auto">
            <a:xfrm>
              <a:off x="4138631"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流程图: 磁盘 13"/>
            <p:cNvSpPr/>
            <p:nvPr/>
          </p:nvSpPr>
          <p:spPr bwMode="auto">
            <a:xfrm>
              <a:off x="4457400"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矩形 14"/>
            <p:cNvSpPr/>
            <p:nvPr/>
          </p:nvSpPr>
          <p:spPr bwMode="auto">
            <a:xfrm>
              <a:off x="4003342"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altLang="zh-CN" sz="1200" dirty="0">
                  <a:latin typeface="Huawei Sans" panose="020C0503030203020204" pitchFamily="34" charset="0"/>
                </a:rPr>
                <a:t>FIM</a:t>
              </a:r>
              <a:endParaRPr lang="en-US" sz="1200" dirty="0">
                <a:latin typeface="Huawei Sans" panose="020C0503030203020204" pitchFamily="34" charset="0"/>
              </a:endParaRPr>
            </a:p>
          </p:txBody>
        </p:sp>
        <p:sp>
          <p:nvSpPr>
            <p:cNvPr id="16" name="矩形 15"/>
            <p:cNvSpPr/>
            <p:nvPr/>
          </p:nvSpPr>
          <p:spPr bwMode="auto">
            <a:xfrm>
              <a:off x="3032686"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sz="1200" dirty="0" smtClean="0">
                  <a:latin typeface="Huawei Sans" panose="020C0503030203020204" pitchFamily="34" charset="0"/>
                </a:rPr>
                <a:t>FIM</a:t>
              </a:r>
              <a:endParaRPr lang="en-US" sz="1200" dirty="0">
                <a:latin typeface="Huawei Sans" panose="020C0503030203020204" pitchFamily="34" charset="0"/>
              </a:endParaRPr>
            </a:p>
          </p:txBody>
        </p:sp>
        <p:sp>
          <p:nvSpPr>
            <p:cNvPr id="17" name="矩形 16"/>
            <p:cNvSpPr/>
            <p:nvPr/>
          </p:nvSpPr>
          <p:spPr bwMode="auto">
            <a:xfrm>
              <a:off x="3154617" y="4762572"/>
              <a:ext cx="1620409" cy="413870"/>
            </a:xfrm>
            <a:prstGeom prst="rect">
              <a:avLst/>
            </a:prstGeom>
            <a:noFill/>
            <a:ln w="12700" cap="flat" cmpd="sng" algn="ctr">
              <a:solidFill>
                <a:srgbClr val="A3A3A3"/>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矩形 17"/>
            <p:cNvSpPr/>
            <p:nvPr/>
          </p:nvSpPr>
          <p:spPr bwMode="auto">
            <a:xfrm>
              <a:off x="3933610" y="3908832"/>
              <a:ext cx="1024176"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sz="1200" dirty="0" smtClean="0">
                  <a:latin typeface="Huawei Sans" panose="020C0503030203020204" pitchFamily="34" charset="0"/>
                </a:rPr>
                <a:t>BIM</a:t>
              </a:r>
              <a:endParaRPr lang="en-US" sz="1200" dirty="0">
                <a:latin typeface="Huawei Sans" panose="020C0503030203020204" pitchFamily="34" charset="0"/>
              </a:endParaRPr>
            </a:p>
          </p:txBody>
        </p:sp>
        <p:sp>
          <p:nvSpPr>
            <p:cNvPr id="19" name="矩形 18"/>
            <p:cNvSpPr/>
            <p:nvPr/>
          </p:nvSpPr>
          <p:spPr bwMode="auto">
            <a:xfrm>
              <a:off x="2989000" y="3888924"/>
              <a:ext cx="1024176"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altLang="zh-CN" sz="1200" dirty="0">
                  <a:latin typeface="Huawei Sans" panose="020C0503030203020204" pitchFamily="34" charset="0"/>
                </a:rPr>
                <a:t>BIM</a:t>
              </a:r>
              <a:endParaRPr lang="en-US" sz="1200" dirty="0">
                <a:latin typeface="Huawei Sans" panose="020C0503030203020204" pitchFamily="34" charset="0"/>
              </a:endParaRPr>
            </a:p>
          </p:txBody>
        </p:sp>
        <p:cxnSp>
          <p:nvCxnSpPr>
            <p:cNvPr id="20" name="直接连接符 19"/>
            <p:cNvCxnSpPr>
              <a:stCxn id="19" idx="2"/>
              <a:endCxn id="17" idx="0"/>
            </p:cNvCxnSpPr>
            <p:nvPr/>
          </p:nvCxnSpPr>
          <p:spPr bwMode="auto">
            <a:xfrm>
              <a:off x="3501088" y="4412301"/>
              <a:ext cx="463733" cy="350271"/>
            </a:xfrm>
            <a:prstGeom prst="line">
              <a:avLst/>
            </a:prstGeom>
            <a:noFill/>
            <a:ln w="6350" cap="flat" cmpd="sng" algn="ctr">
              <a:solidFill>
                <a:srgbClr val="C7000A"/>
              </a:solidFill>
              <a:prstDash val="solid"/>
              <a:miter lim="800000"/>
            </a:ln>
            <a:effectLst/>
          </p:spPr>
        </p:cxnSp>
        <p:cxnSp>
          <p:nvCxnSpPr>
            <p:cNvPr id="21" name="直接连接符 20"/>
            <p:cNvCxnSpPr>
              <a:stCxn id="18" idx="2"/>
              <a:endCxn id="17" idx="0"/>
            </p:cNvCxnSpPr>
            <p:nvPr/>
          </p:nvCxnSpPr>
          <p:spPr bwMode="auto">
            <a:xfrm flipH="1">
              <a:off x="3964822" y="4432209"/>
              <a:ext cx="480876" cy="330363"/>
            </a:xfrm>
            <a:prstGeom prst="line">
              <a:avLst/>
            </a:prstGeom>
            <a:noFill/>
            <a:ln w="6350" cap="flat" cmpd="sng" algn="ctr">
              <a:solidFill>
                <a:srgbClr val="C7000A"/>
              </a:solidFill>
              <a:prstDash val="solid"/>
              <a:miter lim="800000"/>
            </a:ln>
            <a:effectLst/>
          </p:spPr>
        </p:cxnSp>
        <p:sp>
          <p:nvSpPr>
            <p:cNvPr id="22" name="Text Box 49"/>
            <p:cNvSpPr txBox="1">
              <a:spLocks noChangeArrowheads="1"/>
            </p:cNvSpPr>
            <p:nvPr/>
          </p:nvSpPr>
          <p:spPr bwMode="auto">
            <a:xfrm>
              <a:off x="7417767" y="1831039"/>
              <a:ext cx="3941616" cy="1164291"/>
            </a:xfrm>
            <a:prstGeom prst="rect">
              <a:avLst/>
            </a:prstGeom>
            <a:noFill/>
            <a:ln w="9525">
              <a:noFill/>
              <a:miter lim="800000"/>
              <a:headEnd/>
              <a:tailEnd/>
            </a:ln>
          </p:spPr>
          <p:txBody>
            <a:bodyPr wrap="square" lIns="104463" tIns="52230" rIns="104463" bIns="52230" anchor="ctr" anchorCtr="0">
              <a:noAutofit/>
            </a:bodyPr>
            <a:lstStyle/>
            <a:p>
              <a:pPr marL="266360" indent="-266360" algn="just" defTabSz="914387" fontAlgn="ctr" hangingPunct="0">
                <a:buFont typeface="Wingdings" pitchFamily="2" charset="2"/>
                <a:buChar char="l"/>
              </a:pPr>
              <a:r>
                <a:rPr lang="en-US" sz="1200" dirty="0" smtClean="0">
                  <a:solidFill>
                    <a:prstClr val="black"/>
                  </a:solidFill>
                  <a:latin typeface="Huawei Sans" panose="020C0503030203020204" pitchFamily="34" charset="0"/>
                </a:rPr>
                <a:t>Each front-end interconnect I/O module (FIM) connects to all four controllers through </a:t>
              </a:r>
              <a:r>
                <a:rPr lang="en-US" sz="1200" dirty="0" err="1" smtClean="0">
                  <a:solidFill>
                    <a:prstClr val="black"/>
                  </a:solidFill>
                  <a:latin typeface="Huawei Sans" panose="020C0503030203020204" pitchFamily="34" charset="0"/>
                </a:rPr>
                <a:t>PCIe</a:t>
              </a:r>
              <a:r>
                <a:rPr lang="en-US" sz="1200" dirty="0" smtClean="0">
                  <a:solidFill>
                    <a:prstClr val="black"/>
                  </a:solidFill>
                  <a:latin typeface="Huawei Sans" panose="020C0503030203020204" pitchFamily="34" charset="0"/>
                </a:rPr>
                <a:t> ports in a controller enclosure. This module can simultaneously access the four controllers with multi-channel technology in active-active mode.</a:t>
              </a:r>
              <a:endParaRPr lang="en-US" altLang="zh-CN" sz="12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3" name="直接连接符 22"/>
            <p:cNvCxnSpPr/>
            <p:nvPr/>
          </p:nvCxnSpPr>
          <p:spPr bwMode="auto">
            <a:xfrm>
              <a:off x="6171553" y="3003498"/>
              <a:ext cx="5043042" cy="0"/>
            </a:xfrm>
            <a:prstGeom prst="line">
              <a:avLst/>
            </a:prstGeom>
            <a:noFill/>
            <a:ln w="6350" cap="flat" cmpd="sng" algn="ctr">
              <a:solidFill>
                <a:srgbClr val="666666"/>
              </a:solidFill>
              <a:prstDash val="solid"/>
              <a:miter lim="800000"/>
            </a:ln>
            <a:effectLst/>
          </p:spPr>
        </p:cxnSp>
        <p:cxnSp>
          <p:nvCxnSpPr>
            <p:cNvPr id="24" name="直接连接符 23"/>
            <p:cNvCxnSpPr/>
            <p:nvPr/>
          </p:nvCxnSpPr>
          <p:spPr bwMode="auto">
            <a:xfrm>
              <a:off x="6171553" y="4597390"/>
              <a:ext cx="5067955" cy="0"/>
            </a:xfrm>
            <a:prstGeom prst="line">
              <a:avLst/>
            </a:prstGeom>
            <a:noFill/>
            <a:ln w="6350" cap="flat" cmpd="sng" algn="ctr">
              <a:solidFill>
                <a:srgbClr val="666666"/>
              </a:solidFill>
              <a:prstDash val="solid"/>
              <a:miter lim="800000"/>
            </a:ln>
            <a:effectLst/>
          </p:spPr>
        </p:cxnSp>
        <p:sp>
          <p:nvSpPr>
            <p:cNvPr id="25" name="Text Box 49"/>
            <p:cNvSpPr txBox="1">
              <a:spLocks noChangeArrowheads="1"/>
            </p:cNvSpPr>
            <p:nvPr/>
          </p:nvSpPr>
          <p:spPr bwMode="auto">
            <a:xfrm>
              <a:off x="7419753" y="3289139"/>
              <a:ext cx="3939629" cy="1231519"/>
            </a:xfrm>
            <a:prstGeom prst="rect">
              <a:avLst/>
            </a:prstGeom>
            <a:noFill/>
            <a:ln w="9525">
              <a:noFill/>
              <a:miter lim="800000"/>
              <a:headEnd/>
              <a:tailEnd/>
            </a:ln>
          </p:spPr>
          <p:txBody>
            <a:bodyPr wrap="square" lIns="104463" tIns="52230" rIns="104463" bIns="52230" anchor="ctr" anchorCtr="0">
              <a:noAutofit/>
            </a:bodyPr>
            <a:lstStyle/>
            <a:p>
              <a:pPr marL="266360" indent="-266360" algn="just" defTabSz="914387" fontAlgn="ctr" hangingPunct="0">
                <a:buFont typeface="Wingdings" pitchFamily="2" charset="2"/>
                <a:buChar char="l"/>
              </a:pPr>
              <a:r>
                <a:rPr lang="en-US" sz="1200" dirty="0" smtClean="0">
                  <a:solidFill>
                    <a:prstClr val="black"/>
                  </a:solidFill>
                  <a:latin typeface="Huawei Sans" panose="020C0503030203020204" pitchFamily="34" charset="0"/>
                </a:rPr>
                <a:t>The controllers in a controller enclosure are fully interconnected using a passive backplane.</a:t>
              </a:r>
              <a:endParaRPr lang="en-US" altLang="zh-CN"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66360" indent="-266360" algn="just" defTabSz="914387" fontAlgn="ctr" hangingPunct="0">
                <a:buFont typeface="Wingdings" pitchFamily="2" charset="2"/>
                <a:buChar char="l"/>
              </a:pPr>
              <a:r>
                <a:rPr lang="en-US" sz="1200" dirty="0" smtClean="0">
                  <a:solidFill>
                    <a:prstClr val="black"/>
                  </a:solidFill>
                  <a:latin typeface="Huawei Sans" panose="020C0503030203020204" pitchFamily="34" charset="0"/>
                </a:rPr>
                <a:t>100 </a:t>
              </a:r>
              <a:r>
                <a:rPr lang="en-US" sz="1200" dirty="0" err="1" smtClean="0">
                  <a:solidFill>
                    <a:prstClr val="black"/>
                  </a:solidFill>
                  <a:latin typeface="Huawei Sans" panose="020C0503030203020204" pitchFamily="34" charset="0"/>
                </a:rPr>
                <a:t>Gbit</a:t>
              </a:r>
              <a:r>
                <a:rPr lang="en-US" sz="1200" dirty="0" smtClean="0">
                  <a:solidFill>
                    <a:prstClr val="black"/>
                  </a:solidFill>
                  <a:latin typeface="Huawei Sans" panose="020C0503030203020204" pitchFamily="34" charset="0"/>
                </a:rPr>
                <a:t>/s RDMA shared interface modules are used for expansion across controller enclosures, implementing full interconnection between 8/12/16 controllers.</a:t>
              </a:r>
              <a:endParaRPr lang="en-US" sz="1200" dirty="0">
                <a:solidFill>
                  <a:prstClr val="black"/>
                </a:solidFill>
                <a:latin typeface="Huawei Sans" panose="020C0503030203020204" pitchFamily="34" charset="0"/>
              </a:endParaRPr>
            </a:p>
          </p:txBody>
        </p:sp>
        <p:sp>
          <p:nvSpPr>
            <p:cNvPr id="26" name="Text Box 49"/>
            <p:cNvSpPr txBox="1">
              <a:spLocks noChangeArrowheads="1"/>
            </p:cNvSpPr>
            <p:nvPr/>
          </p:nvSpPr>
          <p:spPr bwMode="auto">
            <a:xfrm>
              <a:off x="7380506" y="5255786"/>
              <a:ext cx="3978876" cy="1260596"/>
            </a:xfrm>
            <a:prstGeom prst="rect">
              <a:avLst/>
            </a:prstGeom>
            <a:noFill/>
            <a:ln w="9525">
              <a:noFill/>
              <a:miter lim="800000"/>
              <a:headEnd/>
              <a:tailEnd/>
            </a:ln>
          </p:spPr>
          <p:txBody>
            <a:bodyPr wrap="square" lIns="104463" tIns="52230" rIns="104463" bIns="52230" anchor="ctr" anchorCtr="0">
              <a:noAutofit/>
            </a:bodyPr>
            <a:lstStyle>
              <a:defPPr>
                <a:defRPr lang="zh-CN"/>
              </a:defPPr>
              <a:lvl1pPr marL="266360" indent="-266360" defTabSz="914387">
                <a:lnSpc>
                  <a:spcPct val="150000"/>
                </a:lnSpc>
                <a:buFont typeface="Wingdings" pitchFamily="2" charset="2"/>
                <a:buChar char="l"/>
                <a:defRPr sz="1100"/>
              </a:lvl1pPr>
            </a:lstStyle>
            <a:p>
              <a:pPr algn="just" fontAlgn="ctr" hangingPunct="0">
                <a:lnSpc>
                  <a:spcPct val="100000"/>
                </a:lnSpc>
              </a:pPr>
              <a:r>
                <a:rPr lang="en-US" sz="1200" dirty="0" smtClean="0">
                  <a:solidFill>
                    <a:prstClr val="black"/>
                  </a:solidFill>
                  <a:latin typeface="Huawei Sans" panose="020C0503030203020204" pitchFamily="34" charset="0"/>
                </a:rPr>
                <a:t>A controller enclosure uses the back-end interconnect I/O module (BIM) to connect a disk enclosure, which can be accessed by all controllers in the enclosure.</a:t>
              </a:r>
              <a:endParaRPr lang="en-US" altLang="zh-CN" sz="12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just" fontAlgn="ctr" hangingPunct="0">
                <a:lnSpc>
                  <a:spcPct val="100000"/>
                </a:lnSpc>
              </a:pPr>
              <a:r>
                <a:rPr lang="en-US" sz="1200" dirty="0" smtClean="0">
                  <a:solidFill>
                    <a:prstClr val="black"/>
                  </a:solidFill>
                  <a:latin typeface="Huawei Sans" panose="020C0503030203020204" pitchFamily="34" charset="0"/>
                </a:rPr>
                <a:t>A smart disk enclosure has two groups of uplink ports and can connect to two controller enclosures, implementing full interconnection between the disk enclosure and eight controllers.</a:t>
              </a:r>
              <a:endParaRPr lang="en-US" altLang="zh-CN" sz="12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7" name="直接箭头连接符 26"/>
            <p:cNvCxnSpPr/>
            <p:nvPr/>
          </p:nvCxnSpPr>
          <p:spPr bwMode="auto">
            <a:xfrm flipV="1">
              <a:off x="2893680" y="3391389"/>
              <a:ext cx="252997" cy="5393"/>
            </a:xfrm>
            <a:prstGeom prst="straightConnector1">
              <a:avLst/>
            </a:prstGeom>
            <a:noFill/>
            <a:ln w="28575" cap="flat" cmpd="sng" algn="ctr">
              <a:solidFill>
                <a:srgbClr val="C7000A"/>
              </a:solidFill>
              <a:prstDash val="solid"/>
              <a:miter lim="800000"/>
              <a:headEnd type="triangle" w="med" len="med"/>
              <a:tailEnd type="triangle" w="med" len="med"/>
            </a:ln>
            <a:effectLst/>
          </p:spPr>
        </p:cxnSp>
        <p:sp>
          <p:nvSpPr>
            <p:cNvPr id="28" name="矩形 27"/>
            <p:cNvSpPr/>
            <p:nvPr/>
          </p:nvSpPr>
          <p:spPr bwMode="auto">
            <a:xfrm>
              <a:off x="3095177" y="2300162"/>
              <a:ext cx="881663" cy="646163"/>
            </a:xfrm>
            <a:prstGeom prst="rect">
              <a:avLst/>
            </a:prstGeom>
            <a:noFill/>
            <a:ln w="28575" cap="flat" cmpd="sng" algn="ctr">
              <a:solidFill>
                <a:srgbClr val="666666"/>
              </a:solidFill>
              <a:prstDash val="dash"/>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矩形 28"/>
            <p:cNvSpPr/>
            <p:nvPr/>
          </p:nvSpPr>
          <p:spPr bwMode="auto">
            <a:xfrm>
              <a:off x="1152203" y="3815385"/>
              <a:ext cx="1826470" cy="646163"/>
            </a:xfrm>
            <a:prstGeom prst="rect">
              <a:avLst/>
            </a:prstGeom>
            <a:noFill/>
            <a:ln w="28575" cap="flat" cmpd="sng" algn="ctr">
              <a:solidFill>
                <a:srgbClr val="666666"/>
              </a:solidFill>
              <a:prstDash val="dash"/>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矩形 29"/>
            <p:cNvSpPr/>
            <p:nvPr/>
          </p:nvSpPr>
          <p:spPr bwMode="auto">
            <a:xfrm>
              <a:off x="4068439" y="2860392"/>
              <a:ext cx="765960" cy="1021877"/>
            </a:xfrm>
            <a:prstGeom prst="rect">
              <a:avLst/>
            </a:prstGeom>
            <a:noFill/>
            <a:ln w="28575" cap="flat" cmpd="sng" algn="ctr">
              <a:solidFill>
                <a:srgbClr val="666666"/>
              </a:solidFill>
              <a:prstDash val="dash"/>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立方体 30"/>
            <p:cNvSpPr/>
            <p:nvPr/>
          </p:nvSpPr>
          <p:spPr bwMode="auto">
            <a:xfrm>
              <a:off x="5757626" y="1997910"/>
              <a:ext cx="613138" cy="549240"/>
            </a:xfrm>
            <a:prstGeom prst="cube">
              <a:avLst/>
            </a:prstGeom>
            <a:solidFill>
              <a:srgbClr val="E0E0E0"/>
            </a:solidFill>
            <a:ln w="12700" cap="flat" cmpd="sng" algn="ctr">
              <a:no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立方体 31"/>
            <p:cNvSpPr/>
            <p:nvPr/>
          </p:nvSpPr>
          <p:spPr bwMode="auto">
            <a:xfrm>
              <a:off x="5511984" y="2371259"/>
              <a:ext cx="613138" cy="549240"/>
            </a:xfrm>
            <a:prstGeom prst="cube">
              <a:avLst/>
            </a:prstGeom>
            <a:solidFill>
              <a:srgbClr val="E0E0E0"/>
            </a:solidFill>
            <a:ln w="12700" cap="flat" cmpd="sng" algn="ctr">
              <a:no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立方体 32"/>
            <p:cNvSpPr/>
            <p:nvPr/>
          </p:nvSpPr>
          <p:spPr bwMode="auto">
            <a:xfrm>
              <a:off x="6489796" y="1997910"/>
              <a:ext cx="613138" cy="549240"/>
            </a:xfrm>
            <a:prstGeom prst="cube">
              <a:avLst/>
            </a:prstGeom>
            <a:solidFill>
              <a:srgbClr val="E0E0E0"/>
            </a:solidFill>
            <a:ln w="12700" cap="flat" cmpd="sng" algn="ctr">
              <a:no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立方体 33"/>
            <p:cNvSpPr/>
            <p:nvPr/>
          </p:nvSpPr>
          <p:spPr bwMode="auto">
            <a:xfrm>
              <a:off x="6244153" y="2350909"/>
              <a:ext cx="613138" cy="549240"/>
            </a:xfrm>
            <a:prstGeom prst="cube">
              <a:avLst/>
            </a:prstGeom>
            <a:solidFill>
              <a:srgbClr val="E0E0E0"/>
            </a:solidFill>
            <a:ln w="12700" cap="flat" cmpd="sng" algn="ctr">
              <a:solidFill>
                <a:schemeClr val="bg1">
                  <a:lumMod val="40000"/>
                  <a:lumOff val="60000"/>
                </a:schemeClr>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矩形 34"/>
            <p:cNvSpPr/>
            <p:nvPr/>
          </p:nvSpPr>
          <p:spPr bwMode="auto">
            <a:xfrm>
              <a:off x="5164613" y="1578781"/>
              <a:ext cx="1403979" cy="268774"/>
            </a:xfrm>
            <a:prstGeom prst="rect">
              <a:avLst/>
            </a:prstGeom>
            <a:solidFill>
              <a:srgbClr val="666666">
                <a:lumMod val="20000"/>
                <a:lumOff val="80000"/>
              </a:srgbClr>
            </a:solidFill>
            <a:ln w="12700" cap="flat" cmpd="sng" algn="ctr">
              <a:noFill/>
              <a:prstDash val="solid"/>
              <a:miter lim="800000"/>
            </a:ln>
            <a:effectLst/>
          </p:spPr>
          <p:txBody>
            <a:bodyPr wrap="square" lIns="0" rIns="0" rtlCol="0" anchor="ctr">
              <a:noAutofit/>
            </a:bodyPr>
            <a:lstStyle/>
            <a:p>
              <a:pPr algn="ctr" defTabSz="914387" fontAlgn="ctr" hangingPunct="0">
                <a:defRPr/>
              </a:pPr>
              <a:r>
                <a:rPr lang="en-US" sz="1200" dirty="0" smtClean="0">
                  <a:solidFill>
                    <a:srgbClr val="1D1D1A"/>
                  </a:solidFill>
                  <a:latin typeface="Huawei Sans" panose="020C0503030203020204" pitchFamily="34" charset="0"/>
                </a:rPr>
                <a:t>Network adapter</a:t>
              </a:r>
              <a:endParaRPr lang="en-US" sz="1200" dirty="0">
                <a:solidFill>
                  <a:srgbClr val="1D1D1A"/>
                </a:solidFill>
                <a:latin typeface="Huawei Sans" panose="020C0503030203020204" pitchFamily="34" charset="0"/>
              </a:endParaRPr>
            </a:p>
          </p:txBody>
        </p:sp>
        <p:sp>
          <p:nvSpPr>
            <p:cNvPr id="36" name="矩形 35"/>
            <p:cNvSpPr/>
            <p:nvPr/>
          </p:nvSpPr>
          <p:spPr bwMode="auto">
            <a:xfrm>
              <a:off x="6642795" y="1570036"/>
              <a:ext cx="1238843" cy="277517"/>
            </a:xfrm>
            <a:prstGeom prst="rect">
              <a:avLst/>
            </a:prstGeom>
            <a:solidFill>
              <a:srgbClr val="666666">
                <a:lumMod val="20000"/>
                <a:lumOff val="80000"/>
              </a:srgbClr>
            </a:solidFill>
            <a:ln w="12700" cap="flat" cmpd="sng" algn="ctr">
              <a:noFill/>
              <a:prstDash val="solid"/>
              <a:miter lim="800000"/>
            </a:ln>
            <a:effectLst/>
          </p:spPr>
          <p:txBody>
            <a:bodyPr wrap="square" lIns="0" rIns="0" rtlCol="0" anchor="ctr">
              <a:noAutofit/>
            </a:bodyPr>
            <a:lstStyle/>
            <a:p>
              <a:pPr algn="ctr" defTabSz="914387" fontAlgn="ctr" hangingPunct="0">
                <a:defRPr/>
              </a:pPr>
              <a:r>
                <a:rPr lang="en-US" sz="1200" dirty="0" smtClean="0">
                  <a:solidFill>
                    <a:srgbClr val="1D1D1A"/>
                  </a:solidFill>
                  <a:latin typeface="Huawei Sans" panose="020C0503030203020204" pitchFamily="34" charset="0"/>
                </a:rPr>
                <a:t>Network adapter</a:t>
              </a:r>
              <a:endParaRPr lang="en-US" sz="1200" dirty="0">
                <a:solidFill>
                  <a:srgbClr val="1D1D1A"/>
                </a:solidFill>
                <a:latin typeface="Huawei Sans" panose="020C0503030203020204" pitchFamily="34" charset="0"/>
              </a:endParaRPr>
            </a:p>
          </p:txBody>
        </p:sp>
        <p:grpSp>
          <p:nvGrpSpPr>
            <p:cNvPr id="37" name="组合 36"/>
            <p:cNvGrpSpPr/>
            <p:nvPr/>
          </p:nvGrpSpPr>
          <p:grpSpPr bwMode="auto">
            <a:xfrm>
              <a:off x="5805202" y="1847552"/>
              <a:ext cx="1457014" cy="687311"/>
              <a:chOff x="6470490" y="1498960"/>
              <a:chExt cx="1853123" cy="971177"/>
            </a:xfrm>
          </p:grpSpPr>
          <p:cxnSp>
            <p:nvCxnSpPr>
              <p:cNvPr id="38" name="直接连接符 37"/>
              <p:cNvCxnSpPr>
                <a:stCxn id="35" idx="2"/>
              </p:cNvCxnSpPr>
              <p:nvPr/>
            </p:nvCxnSpPr>
            <p:spPr bwMode="auto">
              <a:xfrm>
                <a:off x="6548584" y="1498962"/>
                <a:ext cx="234325" cy="573947"/>
              </a:xfrm>
              <a:prstGeom prst="line">
                <a:avLst/>
              </a:prstGeom>
              <a:noFill/>
              <a:ln w="6350" cap="flat" cmpd="sng" algn="ctr">
                <a:solidFill>
                  <a:srgbClr val="C7000A"/>
                </a:solidFill>
                <a:prstDash val="solid"/>
                <a:miter lim="800000"/>
              </a:ln>
              <a:effectLst/>
            </p:spPr>
          </p:cxnSp>
          <p:cxnSp>
            <p:nvCxnSpPr>
              <p:cNvPr id="39" name="直接连接符 38"/>
              <p:cNvCxnSpPr>
                <a:stCxn id="35" idx="2"/>
              </p:cNvCxnSpPr>
              <p:nvPr/>
            </p:nvCxnSpPr>
            <p:spPr bwMode="auto">
              <a:xfrm>
                <a:off x="6548584" y="1498962"/>
                <a:ext cx="1165546" cy="573944"/>
              </a:xfrm>
              <a:prstGeom prst="line">
                <a:avLst/>
              </a:prstGeom>
              <a:noFill/>
              <a:ln w="6350" cap="flat" cmpd="sng" algn="ctr">
                <a:solidFill>
                  <a:srgbClr val="C7000A"/>
                </a:solidFill>
                <a:prstDash val="solid"/>
                <a:miter lim="800000"/>
              </a:ln>
              <a:effectLst/>
            </p:spPr>
          </p:cxnSp>
          <p:cxnSp>
            <p:nvCxnSpPr>
              <p:cNvPr id="40" name="直接连接符 39"/>
              <p:cNvCxnSpPr>
                <a:stCxn id="35" idx="2"/>
              </p:cNvCxnSpPr>
              <p:nvPr/>
            </p:nvCxnSpPr>
            <p:spPr bwMode="auto">
              <a:xfrm flipH="1">
                <a:off x="6470494" y="1498962"/>
                <a:ext cx="78090" cy="971168"/>
              </a:xfrm>
              <a:prstGeom prst="line">
                <a:avLst/>
              </a:prstGeom>
              <a:noFill/>
              <a:ln w="6350" cap="flat" cmpd="sng" algn="ctr">
                <a:solidFill>
                  <a:srgbClr val="C7000A"/>
                </a:solidFill>
                <a:prstDash val="solid"/>
                <a:miter lim="800000"/>
              </a:ln>
              <a:effectLst/>
            </p:spPr>
          </p:cxnSp>
          <p:cxnSp>
            <p:nvCxnSpPr>
              <p:cNvPr id="41" name="直接连接符 40"/>
              <p:cNvCxnSpPr>
                <a:stCxn id="35" idx="2"/>
              </p:cNvCxnSpPr>
              <p:nvPr/>
            </p:nvCxnSpPr>
            <p:spPr bwMode="auto">
              <a:xfrm>
                <a:off x="6548584" y="1498962"/>
                <a:ext cx="853123" cy="949511"/>
              </a:xfrm>
              <a:prstGeom prst="line">
                <a:avLst/>
              </a:prstGeom>
              <a:noFill/>
              <a:ln w="6350" cap="flat" cmpd="sng" algn="ctr">
                <a:solidFill>
                  <a:srgbClr val="C7000A"/>
                </a:solidFill>
                <a:prstDash val="solid"/>
                <a:miter lim="800000"/>
              </a:ln>
              <a:effectLst/>
            </p:spPr>
          </p:cxnSp>
          <p:cxnSp>
            <p:nvCxnSpPr>
              <p:cNvPr id="42" name="直接连接符 41"/>
              <p:cNvCxnSpPr>
                <a:stCxn id="36" idx="2"/>
              </p:cNvCxnSpPr>
              <p:nvPr/>
            </p:nvCxnSpPr>
            <p:spPr bwMode="auto">
              <a:xfrm flipH="1">
                <a:off x="6782923" y="1498960"/>
                <a:ext cx="1540690" cy="573952"/>
              </a:xfrm>
              <a:prstGeom prst="line">
                <a:avLst/>
              </a:prstGeom>
              <a:noFill/>
              <a:ln w="6350" cap="flat" cmpd="sng" algn="ctr">
                <a:solidFill>
                  <a:srgbClr val="C7000A"/>
                </a:solidFill>
                <a:prstDash val="solid"/>
                <a:miter lim="800000"/>
              </a:ln>
              <a:effectLst/>
            </p:spPr>
          </p:cxnSp>
          <p:cxnSp>
            <p:nvCxnSpPr>
              <p:cNvPr id="43" name="直接连接符 42"/>
              <p:cNvCxnSpPr>
                <a:stCxn id="36" idx="2"/>
              </p:cNvCxnSpPr>
              <p:nvPr/>
            </p:nvCxnSpPr>
            <p:spPr bwMode="auto">
              <a:xfrm flipH="1">
                <a:off x="6470490" y="1498960"/>
                <a:ext cx="1853121" cy="971177"/>
              </a:xfrm>
              <a:prstGeom prst="line">
                <a:avLst/>
              </a:prstGeom>
              <a:noFill/>
              <a:ln w="6350" cap="flat" cmpd="sng" algn="ctr">
                <a:solidFill>
                  <a:srgbClr val="C7000A"/>
                </a:solidFill>
                <a:prstDash val="solid"/>
                <a:miter lim="800000"/>
              </a:ln>
              <a:effectLst/>
            </p:spPr>
          </p:cxnSp>
          <p:cxnSp>
            <p:nvCxnSpPr>
              <p:cNvPr id="44" name="直接连接符 43"/>
              <p:cNvCxnSpPr>
                <a:stCxn id="36" idx="2"/>
              </p:cNvCxnSpPr>
              <p:nvPr/>
            </p:nvCxnSpPr>
            <p:spPr bwMode="auto">
              <a:xfrm flipH="1">
                <a:off x="7401714" y="1498960"/>
                <a:ext cx="921898" cy="949525"/>
              </a:xfrm>
              <a:prstGeom prst="line">
                <a:avLst/>
              </a:prstGeom>
              <a:noFill/>
              <a:ln w="6350" cap="flat" cmpd="sng" algn="ctr">
                <a:solidFill>
                  <a:srgbClr val="C7000A"/>
                </a:solidFill>
                <a:prstDash val="solid"/>
                <a:miter lim="800000"/>
              </a:ln>
              <a:effectLst/>
            </p:spPr>
          </p:cxnSp>
          <p:cxnSp>
            <p:nvCxnSpPr>
              <p:cNvPr id="45" name="直接连接符 44"/>
              <p:cNvCxnSpPr>
                <a:stCxn id="36" idx="2"/>
              </p:cNvCxnSpPr>
              <p:nvPr/>
            </p:nvCxnSpPr>
            <p:spPr bwMode="auto">
              <a:xfrm flipH="1">
                <a:off x="7714136" y="1498960"/>
                <a:ext cx="609477" cy="573950"/>
              </a:xfrm>
              <a:prstGeom prst="line">
                <a:avLst/>
              </a:prstGeom>
              <a:noFill/>
              <a:ln w="6350" cap="flat" cmpd="sng" algn="ctr">
                <a:solidFill>
                  <a:srgbClr val="C7000A"/>
                </a:solidFill>
                <a:prstDash val="solid"/>
                <a:miter lim="800000"/>
              </a:ln>
              <a:effectLst/>
            </p:spPr>
          </p:cxnSp>
        </p:grpSp>
        <p:cxnSp>
          <p:nvCxnSpPr>
            <p:cNvPr id="46" name="直接箭头连接符 45"/>
            <p:cNvCxnSpPr>
              <a:stCxn id="35" idx="0"/>
            </p:cNvCxnSpPr>
            <p:nvPr/>
          </p:nvCxnSpPr>
          <p:spPr bwMode="auto">
            <a:xfrm flipV="1">
              <a:off x="5866602" y="1391204"/>
              <a:ext cx="236866" cy="187577"/>
            </a:xfrm>
            <a:prstGeom prst="straightConnector1">
              <a:avLst/>
            </a:prstGeom>
            <a:noFill/>
            <a:ln w="6350" cap="flat" cmpd="sng" algn="ctr">
              <a:solidFill>
                <a:srgbClr val="C7000A"/>
              </a:solidFill>
              <a:prstDash val="solid"/>
              <a:miter lim="800000"/>
              <a:tailEnd type="triangle"/>
            </a:ln>
            <a:effectLst/>
          </p:spPr>
        </p:cxnSp>
        <p:cxnSp>
          <p:nvCxnSpPr>
            <p:cNvPr id="47" name="直接箭头连接符 46"/>
            <p:cNvCxnSpPr>
              <a:stCxn id="36" idx="0"/>
            </p:cNvCxnSpPr>
            <p:nvPr/>
          </p:nvCxnSpPr>
          <p:spPr bwMode="auto">
            <a:xfrm flipH="1" flipV="1">
              <a:off x="6725713" y="1420291"/>
              <a:ext cx="536503" cy="149745"/>
            </a:xfrm>
            <a:prstGeom prst="straightConnector1">
              <a:avLst/>
            </a:prstGeom>
            <a:noFill/>
            <a:ln w="6350" cap="flat" cmpd="sng" algn="ctr">
              <a:solidFill>
                <a:srgbClr val="C7000A"/>
              </a:solidFill>
              <a:prstDash val="solid"/>
              <a:miter lim="800000"/>
              <a:tailEnd type="triangle"/>
            </a:ln>
            <a:effectLst/>
          </p:spPr>
        </p:cxnSp>
        <p:sp>
          <p:nvSpPr>
            <p:cNvPr id="48" name="文本框 96"/>
            <p:cNvSpPr txBox="1"/>
            <p:nvPr/>
          </p:nvSpPr>
          <p:spPr bwMode="auto">
            <a:xfrm>
              <a:off x="6054039" y="1287141"/>
              <a:ext cx="862496" cy="528350"/>
            </a:xfrm>
            <a:prstGeom prst="rect">
              <a:avLst/>
            </a:prstGeom>
            <a:noFill/>
          </p:spPr>
          <p:txBody>
            <a:bodyPr wrap="square" rtlCol="0">
              <a:noAutofit/>
            </a:bodyPr>
            <a:lstStyle/>
            <a:p>
              <a:pPr defTabSz="914387" fontAlgn="ctr" hangingPunct="0"/>
              <a:r>
                <a:rPr lang="en-US" sz="1200" dirty="0" smtClean="0">
                  <a:solidFill>
                    <a:srgbClr val="1D1D1A"/>
                  </a:solidFill>
                  <a:latin typeface="Huawei Sans" panose="020C0503030203020204" pitchFamily="34" charset="0"/>
                </a:rPr>
                <a:t>Host I/O</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9" name="组合 48"/>
            <p:cNvGrpSpPr/>
            <p:nvPr/>
          </p:nvGrpSpPr>
          <p:grpSpPr bwMode="auto">
            <a:xfrm>
              <a:off x="5738342" y="5809984"/>
              <a:ext cx="1307352" cy="382567"/>
              <a:chOff x="8231416" y="3683183"/>
              <a:chExt cx="2401857" cy="628841"/>
            </a:xfrm>
          </p:grpSpPr>
          <p:sp>
            <p:nvSpPr>
              <p:cNvPr id="50" name="矩形 49"/>
              <p:cNvSpPr/>
              <p:nvPr/>
            </p:nvSpPr>
            <p:spPr bwMode="auto">
              <a:xfrm>
                <a:off x="8231416" y="3683183"/>
                <a:ext cx="2401857" cy="628841"/>
              </a:xfrm>
              <a:prstGeom prst="rect">
                <a:avLst/>
              </a:prstGeom>
              <a:noFill/>
              <a:ln w="12700" cap="flat" cmpd="sng" algn="ctr">
                <a:solidFill>
                  <a:srgbClr val="666666"/>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1" name="图片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351588" y="3803085"/>
                <a:ext cx="401361" cy="401360"/>
              </a:xfrm>
              <a:prstGeom prst="rect">
                <a:avLst/>
              </a:prstGeom>
            </p:spPr>
          </p:pic>
          <p:pic>
            <p:nvPicPr>
              <p:cNvPr id="52" name="图片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701545" y="3803087"/>
                <a:ext cx="401360" cy="401360"/>
              </a:xfrm>
              <a:prstGeom prst="rect">
                <a:avLst/>
              </a:prstGeom>
            </p:spPr>
          </p:pic>
          <p:pic>
            <p:nvPicPr>
              <p:cNvPr id="53" name="图片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9054984" y="3803087"/>
                <a:ext cx="401360" cy="401360"/>
              </a:xfrm>
              <a:prstGeom prst="rect">
                <a:avLst/>
              </a:prstGeom>
            </p:spPr>
          </p:pic>
          <p:pic>
            <p:nvPicPr>
              <p:cNvPr id="54" name="图片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9404942" y="3803087"/>
                <a:ext cx="401360" cy="401360"/>
              </a:xfrm>
              <a:prstGeom prst="rect">
                <a:avLst/>
              </a:prstGeom>
            </p:spPr>
          </p:pic>
          <p:pic>
            <p:nvPicPr>
              <p:cNvPr id="55" name="图片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9756744" y="3803087"/>
                <a:ext cx="401360" cy="401360"/>
              </a:xfrm>
              <a:prstGeom prst="rect">
                <a:avLst/>
              </a:prstGeom>
            </p:spPr>
          </p:pic>
          <p:pic>
            <p:nvPicPr>
              <p:cNvPr id="56" name="图片 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110166" y="3804576"/>
                <a:ext cx="401360" cy="401360"/>
              </a:xfrm>
              <a:prstGeom prst="rect">
                <a:avLst/>
              </a:prstGeom>
            </p:spPr>
          </p:pic>
        </p:grpSp>
        <p:cxnSp>
          <p:nvCxnSpPr>
            <p:cNvPr id="57" name="直接连接符 56"/>
            <p:cNvCxnSpPr>
              <a:endCxn id="50" idx="0"/>
            </p:cNvCxnSpPr>
            <p:nvPr/>
          </p:nvCxnSpPr>
          <p:spPr bwMode="auto">
            <a:xfrm>
              <a:off x="5889139" y="5596127"/>
              <a:ext cx="502879" cy="213856"/>
            </a:xfrm>
            <a:prstGeom prst="line">
              <a:avLst/>
            </a:prstGeom>
            <a:noFill/>
            <a:ln w="6350" cap="flat" cmpd="sng" algn="ctr">
              <a:solidFill>
                <a:srgbClr val="C7000A"/>
              </a:solidFill>
              <a:prstDash val="solid"/>
              <a:miter lim="800000"/>
            </a:ln>
            <a:effectLst/>
          </p:spPr>
        </p:cxnSp>
        <p:cxnSp>
          <p:nvCxnSpPr>
            <p:cNvPr id="58" name="直接连接符 57"/>
            <p:cNvCxnSpPr>
              <a:endCxn id="50" idx="0"/>
            </p:cNvCxnSpPr>
            <p:nvPr/>
          </p:nvCxnSpPr>
          <p:spPr bwMode="auto">
            <a:xfrm flipH="1">
              <a:off x="6392019" y="5596127"/>
              <a:ext cx="465273" cy="213856"/>
            </a:xfrm>
            <a:prstGeom prst="line">
              <a:avLst/>
            </a:prstGeom>
            <a:noFill/>
            <a:ln w="6350" cap="flat" cmpd="sng" algn="ctr">
              <a:solidFill>
                <a:srgbClr val="C7000A"/>
              </a:solidFill>
              <a:prstDash val="solid"/>
              <a:miter lim="800000"/>
            </a:ln>
            <a:effectLst/>
          </p:spPr>
        </p:cxnSp>
        <p:sp>
          <p:nvSpPr>
            <p:cNvPr id="59" name="矩形 37"/>
            <p:cNvSpPr/>
            <p:nvPr/>
          </p:nvSpPr>
          <p:spPr bwMode="auto">
            <a:xfrm>
              <a:off x="5738342" y="3214542"/>
              <a:ext cx="1229780" cy="1259639"/>
            </a:xfrm>
            <a:prstGeom prst="rect">
              <a:avLst/>
            </a:prstGeom>
            <a:solidFill>
              <a:srgbClr val="CF6B63"/>
            </a:solidFill>
            <a:ln w="9525" cap="flat" cmpd="sng" algn="ctr">
              <a:solidFill>
                <a:srgbClr val="666666"/>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1219444" fontAlgn="ctr" hangingPunct="0">
                <a:spcBef>
                  <a:spcPct val="0"/>
                </a:spcBef>
                <a:spcAft>
                  <a:spcPts val="1600"/>
                </a:spcAft>
                <a:defRPr/>
              </a:pPr>
              <a:endParaRPr lang="en-US" altLang="zh-CN" sz="1100" b="1" kern="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1219444" fontAlgn="ctr" hangingPunct="0">
                <a:spcBef>
                  <a:spcPct val="0"/>
                </a:spcBef>
                <a:spcAft>
                  <a:spcPts val="1600"/>
                </a:spcAft>
                <a:defRPr/>
              </a:pPr>
              <a:endParaRPr lang="en-US" altLang="zh-CN" sz="1100" b="1" kern="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1219444" fontAlgn="ctr" hangingPunct="0">
                <a:spcBef>
                  <a:spcPct val="0"/>
                </a:spcBef>
                <a:spcAft>
                  <a:spcPts val="1600"/>
                </a:spcAft>
                <a:defRPr/>
              </a:pPr>
              <a:endParaRPr lang="en-US" altLang="zh-CN" sz="11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0" name="直接连接符 59"/>
            <p:cNvCxnSpPr/>
            <p:nvPr/>
          </p:nvCxnSpPr>
          <p:spPr bwMode="auto">
            <a:xfrm flipH="1">
              <a:off x="6251351" y="3528247"/>
              <a:ext cx="169207" cy="276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1" name="直接连接符 60"/>
            <p:cNvCxnSpPr/>
            <p:nvPr/>
          </p:nvCxnSpPr>
          <p:spPr bwMode="auto">
            <a:xfrm flipH="1">
              <a:off x="6255196" y="4154839"/>
              <a:ext cx="169207" cy="276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2" name="直接连接符 61"/>
            <p:cNvCxnSpPr/>
            <p:nvPr/>
          </p:nvCxnSpPr>
          <p:spPr bwMode="auto">
            <a:xfrm flipV="1">
              <a:off x="6046736" y="3751677"/>
              <a:ext cx="0" cy="182499"/>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3" name="直接连接符 62"/>
            <p:cNvCxnSpPr/>
            <p:nvPr/>
          </p:nvCxnSpPr>
          <p:spPr bwMode="auto">
            <a:xfrm flipV="1">
              <a:off x="6629017" y="3751677"/>
              <a:ext cx="0" cy="182499"/>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4" name="直接连接符 63"/>
            <p:cNvCxnSpPr/>
            <p:nvPr/>
          </p:nvCxnSpPr>
          <p:spPr bwMode="auto">
            <a:xfrm flipV="1">
              <a:off x="6251351" y="3740156"/>
              <a:ext cx="169026" cy="202545"/>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5" name="直接连接符 64"/>
            <p:cNvCxnSpPr/>
            <p:nvPr/>
          </p:nvCxnSpPr>
          <p:spPr bwMode="auto">
            <a:xfrm flipH="1" flipV="1">
              <a:off x="6254707" y="3745529"/>
              <a:ext cx="171951" cy="201743"/>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sp>
          <p:nvSpPr>
            <p:cNvPr id="66" name="文本框 96"/>
            <p:cNvSpPr txBox="1"/>
            <p:nvPr/>
          </p:nvSpPr>
          <p:spPr bwMode="auto">
            <a:xfrm>
              <a:off x="5722883" y="3285216"/>
              <a:ext cx="521271"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en-US" sz="1200" dirty="0" smtClean="0">
                  <a:solidFill>
                    <a:srgbClr val="1D1D1A"/>
                  </a:solidFill>
                  <a:latin typeface="Huawei Sans" panose="020C0503030203020204" pitchFamily="34" charset="0"/>
                </a:rPr>
                <a:t>192 cores</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7" name="形状 272"/>
            <p:cNvCxnSpPr>
              <a:stCxn id="28" idx="0"/>
              <a:endCxn id="35" idx="1"/>
            </p:cNvCxnSpPr>
            <p:nvPr/>
          </p:nvCxnSpPr>
          <p:spPr bwMode="auto">
            <a:xfrm rot="5400000" flipH="1" flipV="1">
              <a:off x="4056814" y="1192363"/>
              <a:ext cx="586994" cy="1628605"/>
            </a:xfrm>
            <a:prstGeom prst="bentConnector2">
              <a:avLst/>
            </a:prstGeom>
            <a:noFill/>
            <a:ln w="19050" cap="flat" cmpd="sng" algn="ctr">
              <a:solidFill>
                <a:srgbClr val="C7000A"/>
              </a:solidFill>
              <a:prstDash val="solid"/>
              <a:miter lim="800000"/>
              <a:headEnd type="oval" w="med" len="med"/>
              <a:tailEnd type="oval" w="med" len="med"/>
            </a:ln>
            <a:effectLst/>
          </p:spPr>
        </p:cxnSp>
        <p:cxnSp>
          <p:nvCxnSpPr>
            <p:cNvPr id="68" name="直接连接符 67"/>
            <p:cNvCxnSpPr/>
            <p:nvPr/>
          </p:nvCxnSpPr>
          <p:spPr bwMode="auto">
            <a:xfrm>
              <a:off x="4731719" y="3391388"/>
              <a:ext cx="883264" cy="0"/>
            </a:xfrm>
            <a:prstGeom prst="line">
              <a:avLst/>
            </a:prstGeom>
            <a:noFill/>
            <a:ln w="19050" cap="flat" cmpd="sng" algn="ctr">
              <a:solidFill>
                <a:srgbClr val="C7000A"/>
              </a:solidFill>
              <a:prstDash val="solid"/>
              <a:miter lim="800000"/>
              <a:headEnd type="oval" w="med" len="med"/>
              <a:tailEnd type="oval" w="med" len="med"/>
            </a:ln>
            <a:effectLst/>
          </p:spPr>
        </p:cxnSp>
        <p:sp>
          <p:nvSpPr>
            <p:cNvPr id="69" name="矩形 68"/>
            <p:cNvSpPr/>
            <p:nvPr/>
          </p:nvSpPr>
          <p:spPr bwMode="auto">
            <a:xfrm>
              <a:off x="7905320" y="1663779"/>
              <a:ext cx="2985026" cy="507831"/>
            </a:xfrm>
            <a:prstGeom prst="rect">
              <a:avLst/>
            </a:prstGeom>
          </p:spPr>
          <p:txBody>
            <a:bodyPr wrap="square">
              <a:noAutofit/>
            </a:bodyPr>
            <a:lstStyle/>
            <a:p>
              <a:pPr algn="ctr" defTabSz="2506513" fontAlgn="ctr" hangingPunct="0">
                <a:buClr>
                  <a:srgbClr val="DBDBDB"/>
                </a:buClr>
                <a:defRPr sz="1800">
                  <a:uFillTx/>
                </a:defRPr>
              </a:pPr>
              <a:r>
                <a:rPr lang="en-US" sz="1400" b="1" dirty="0" smtClean="0">
                  <a:solidFill>
                    <a:srgbClr val="C00000"/>
                  </a:solidFill>
                  <a:latin typeface="Huawei Sans" panose="020C0503030203020204" pitchFamily="34" charset="0"/>
                </a:rPr>
                <a:t>Fully-shared FIMs</a:t>
              </a:r>
              <a:endParaRPr lang="en-US" altLang="zh-CN" sz="1400"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矩形 69"/>
            <p:cNvSpPr/>
            <p:nvPr/>
          </p:nvSpPr>
          <p:spPr bwMode="auto">
            <a:xfrm>
              <a:off x="7481394" y="3025150"/>
              <a:ext cx="3585899" cy="507831"/>
            </a:xfrm>
            <a:prstGeom prst="rect">
              <a:avLst/>
            </a:prstGeom>
          </p:spPr>
          <p:txBody>
            <a:bodyPr wrap="square">
              <a:noAutofit/>
            </a:bodyPr>
            <a:lstStyle/>
            <a:p>
              <a:pPr algn="ctr" defTabSz="2506513" fontAlgn="ctr" hangingPunct="0">
                <a:buClr>
                  <a:srgbClr val="DBDBDB"/>
                </a:buClr>
                <a:defRPr sz="1800">
                  <a:uFillTx/>
                </a:defRPr>
              </a:pPr>
              <a:r>
                <a:rPr lang="en-US" sz="1400" b="1" dirty="0" smtClean="0">
                  <a:solidFill>
                    <a:srgbClr val="C00000"/>
                  </a:solidFill>
                  <a:latin typeface="Huawei Sans" panose="020C0503030203020204" pitchFamily="34" charset="0"/>
                </a:rPr>
                <a:t>Full interconnection among controllers</a:t>
              </a:r>
              <a:endParaRPr lang="en-US" altLang="zh-CN" sz="1400"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bwMode="auto">
            <a:xfrm>
              <a:off x="7642937" y="4586462"/>
              <a:ext cx="3424356" cy="507831"/>
            </a:xfrm>
            <a:prstGeom prst="rect">
              <a:avLst/>
            </a:prstGeom>
          </p:spPr>
          <p:txBody>
            <a:bodyPr wrap="square">
              <a:noAutofit/>
            </a:bodyPr>
            <a:lstStyle/>
            <a:p>
              <a:pPr algn="ctr" defTabSz="2506513" fontAlgn="ctr" hangingPunct="0">
                <a:buClr>
                  <a:srgbClr val="DBDBDB"/>
                </a:buClr>
                <a:defRPr sz="1800">
                  <a:uFillTx/>
                </a:defRPr>
              </a:pPr>
              <a:r>
                <a:rPr lang="en-US" sz="1400" b="1" dirty="0" smtClean="0">
                  <a:solidFill>
                    <a:srgbClr val="C00000"/>
                  </a:solidFill>
                  <a:latin typeface="Huawei Sans" panose="020C0503030203020204" pitchFamily="34" charset="0"/>
                </a:rPr>
                <a:t>Interconnection of disks and enclosures across controller enclosures</a:t>
              </a:r>
              <a:endParaRPr lang="en-US" altLang="zh-CN" sz="1400"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72" name="组合 71"/>
            <p:cNvGrpSpPr/>
            <p:nvPr/>
          </p:nvGrpSpPr>
          <p:grpSpPr bwMode="auto">
            <a:xfrm>
              <a:off x="1228812" y="2949725"/>
              <a:ext cx="743110" cy="892787"/>
              <a:chOff x="673686" y="2500639"/>
              <a:chExt cx="810983" cy="932360"/>
            </a:xfrm>
          </p:grpSpPr>
          <p:sp>
            <p:nvSpPr>
              <p:cNvPr id="73"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矩形 75"/>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矩形 76"/>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8" name="直接连接符 77"/>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79" name="直接连接符 78"/>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0" name="直接连接符 79"/>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1" name="直接连接符 80"/>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2" name="直接连接符 81"/>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3" name="直接连接符 82"/>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cxnSp>
          <p:nvCxnSpPr>
            <p:cNvPr id="84" name="直接箭头连接符 83"/>
            <p:cNvCxnSpPr>
              <a:stCxn id="73" idx="3"/>
            </p:cNvCxnSpPr>
            <p:nvPr/>
          </p:nvCxnSpPr>
          <p:spPr bwMode="auto">
            <a:xfrm>
              <a:off x="1971921" y="3396121"/>
              <a:ext cx="236935" cy="665"/>
            </a:xfrm>
            <a:prstGeom prst="straightConnector1">
              <a:avLst/>
            </a:prstGeom>
            <a:noFill/>
            <a:ln w="28575" cap="flat" cmpd="sng" algn="ctr">
              <a:solidFill>
                <a:srgbClr val="C7000A"/>
              </a:solidFill>
              <a:prstDash val="solid"/>
              <a:miter lim="800000"/>
              <a:headEnd type="triangle" w="med" len="med"/>
              <a:tailEnd type="triangle" w="med" len="med"/>
            </a:ln>
            <a:effectLst/>
          </p:spPr>
        </p:cxnSp>
        <p:sp>
          <p:nvSpPr>
            <p:cNvPr id="86" name="流程图: 磁盘 85"/>
            <p:cNvSpPr/>
            <p:nvPr/>
          </p:nvSpPr>
          <p:spPr bwMode="auto">
            <a:xfrm>
              <a:off x="1268728"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流程图: 磁盘 86"/>
            <p:cNvSpPr/>
            <p:nvPr/>
          </p:nvSpPr>
          <p:spPr bwMode="auto">
            <a:xfrm>
              <a:off x="1587498"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流程图: 磁盘 87"/>
            <p:cNvSpPr/>
            <p:nvPr/>
          </p:nvSpPr>
          <p:spPr bwMode="auto">
            <a:xfrm>
              <a:off x="1906269"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流程图: 磁盘 88"/>
            <p:cNvSpPr/>
            <p:nvPr/>
          </p:nvSpPr>
          <p:spPr bwMode="auto">
            <a:xfrm>
              <a:off x="2225041"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流程图: 磁盘 89"/>
            <p:cNvSpPr/>
            <p:nvPr/>
          </p:nvSpPr>
          <p:spPr bwMode="auto">
            <a:xfrm>
              <a:off x="2543810"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矩形 90"/>
            <p:cNvSpPr/>
            <p:nvPr/>
          </p:nvSpPr>
          <p:spPr bwMode="auto">
            <a:xfrm>
              <a:off x="2067979"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altLang="zh-CN" sz="1200" dirty="0" smtClean="0">
                  <a:latin typeface="Huawei Sans" panose="020C0503030203020204" pitchFamily="34" charset="0"/>
                </a:rPr>
                <a:t>FIM</a:t>
              </a:r>
              <a:endParaRPr lang="en-US" sz="1200" dirty="0">
                <a:latin typeface="Huawei Sans" panose="020C0503030203020204" pitchFamily="34" charset="0"/>
              </a:endParaRPr>
            </a:p>
          </p:txBody>
        </p:sp>
        <p:sp>
          <p:nvSpPr>
            <p:cNvPr id="92" name="矩形 91"/>
            <p:cNvSpPr/>
            <p:nvPr/>
          </p:nvSpPr>
          <p:spPr bwMode="auto">
            <a:xfrm>
              <a:off x="1123369"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sz="1200" dirty="0" smtClean="0">
                  <a:latin typeface="Huawei Sans" panose="020C0503030203020204" pitchFamily="34" charset="0"/>
                </a:rPr>
                <a:t>FIM</a:t>
              </a:r>
              <a:endPar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矩形 92"/>
            <p:cNvSpPr/>
            <p:nvPr/>
          </p:nvSpPr>
          <p:spPr bwMode="auto">
            <a:xfrm>
              <a:off x="1248769" y="4781568"/>
              <a:ext cx="1620409" cy="413870"/>
            </a:xfrm>
            <a:prstGeom prst="rect">
              <a:avLst/>
            </a:prstGeom>
            <a:noFill/>
            <a:ln w="12700" cap="flat" cmpd="sng" algn="ctr">
              <a:solidFill>
                <a:srgbClr val="A3A3A3"/>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矩形 93"/>
            <p:cNvSpPr/>
            <p:nvPr/>
          </p:nvSpPr>
          <p:spPr bwMode="auto">
            <a:xfrm>
              <a:off x="1971738" y="3876777"/>
              <a:ext cx="1073387"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altLang="zh-CN" sz="1200" dirty="0">
                  <a:latin typeface="Huawei Sans" panose="020C0503030203020204" pitchFamily="34" charset="0"/>
                </a:rPr>
                <a:t>BIM</a:t>
              </a:r>
              <a:endParaRPr lang="en-US" sz="1200" dirty="0">
                <a:latin typeface="Huawei Sans" panose="020C0503030203020204" pitchFamily="34" charset="0"/>
              </a:endParaRPr>
            </a:p>
          </p:txBody>
        </p:sp>
        <p:sp>
          <p:nvSpPr>
            <p:cNvPr id="95" name="矩形 94"/>
            <p:cNvSpPr/>
            <p:nvPr/>
          </p:nvSpPr>
          <p:spPr bwMode="auto">
            <a:xfrm>
              <a:off x="1095372" y="3867980"/>
              <a:ext cx="1024176"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en-US" altLang="zh-CN" sz="1200" dirty="0">
                  <a:latin typeface="Huawei Sans" panose="020C0503030203020204" pitchFamily="34" charset="0"/>
                </a:rPr>
                <a:t>BIM</a:t>
              </a:r>
              <a:endPar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6" name="直接连接符 95"/>
            <p:cNvCxnSpPr>
              <a:stCxn id="95" idx="2"/>
              <a:endCxn id="93" idx="0"/>
            </p:cNvCxnSpPr>
            <p:nvPr/>
          </p:nvCxnSpPr>
          <p:spPr bwMode="auto">
            <a:xfrm>
              <a:off x="1607460" y="4391357"/>
              <a:ext cx="451514" cy="390211"/>
            </a:xfrm>
            <a:prstGeom prst="line">
              <a:avLst/>
            </a:prstGeom>
            <a:noFill/>
            <a:ln w="6350" cap="flat" cmpd="sng" algn="ctr">
              <a:solidFill>
                <a:srgbClr val="C7000A"/>
              </a:solidFill>
              <a:prstDash val="solid"/>
              <a:miter lim="800000"/>
            </a:ln>
            <a:effectLst/>
          </p:spPr>
        </p:cxnSp>
        <p:cxnSp>
          <p:nvCxnSpPr>
            <p:cNvPr id="97" name="直接连接符 96"/>
            <p:cNvCxnSpPr>
              <a:stCxn id="94" idx="2"/>
              <a:endCxn id="93" idx="0"/>
            </p:cNvCxnSpPr>
            <p:nvPr/>
          </p:nvCxnSpPr>
          <p:spPr bwMode="auto">
            <a:xfrm flipH="1">
              <a:off x="2058974" y="4400154"/>
              <a:ext cx="449458" cy="381414"/>
            </a:xfrm>
            <a:prstGeom prst="line">
              <a:avLst/>
            </a:prstGeom>
            <a:noFill/>
            <a:ln w="6350" cap="flat" cmpd="sng" algn="ctr">
              <a:solidFill>
                <a:srgbClr val="C7000A"/>
              </a:solidFill>
              <a:prstDash val="solid"/>
              <a:miter lim="800000"/>
            </a:ln>
            <a:effectLst/>
          </p:spPr>
        </p:cxnSp>
        <p:cxnSp>
          <p:nvCxnSpPr>
            <p:cNvPr id="98" name="直接箭头连接符 97"/>
            <p:cNvCxnSpPr/>
            <p:nvPr/>
          </p:nvCxnSpPr>
          <p:spPr bwMode="auto">
            <a:xfrm>
              <a:off x="6295888" y="5184951"/>
              <a:ext cx="236935" cy="665"/>
            </a:xfrm>
            <a:prstGeom prst="straightConnector1">
              <a:avLst/>
            </a:prstGeom>
            <a:noFill/>
            <a:ln w="28575" cap="flat" cmpd="sng" algn="ctr">
              <a:solidFill>
                <a:srgbClr val="C7000A"/>
              </a:solidFill>
              <a:prstDash val="solid"/>
              <a:miter lim="800000"/>
              <a:headEnd type="triangle" w="med" len="med"/>
              <a:tailEnd type="triangle" w="med" len="med"/>
            </a:ln>
            <a:effectLst/>
          </p:spPr>
        </p:cxnSp>
        <p:cxnSp>
          <p:nvCxnSpPr>
            <p:cNvPr id="99" name="形状 273"/>
            <p:cNvCxnSpPr/>
            <p:nvPr/>
          </p:nvCxnSpPr>
          <p:spPr bwMode="auto">
            <a:xfrm rot="16200000" flipH="1">
              <a:off x="3631096" y="3334632"/>
              <a:ext cx="1051386" cy="3223624"/>
            </a:xfrm>
            <a:prstGeom prst="bentConnector2">
              <a:avLst/>
            </a:prstGeom>
            <a:noFill/>
            <a:ln w="19050" cap="flat" cmpd="sng" algn="ctr">
              <a:solidFill>
                <a:srgbClr val="C7000A"/>
              </a:solidFill>
              <a:prstDash val="solid"/>
              <a:miter lim="800000"/>
              <a:headEnd type="oval" w="med" len="med"/>
              <a:tailEnd type="oval" w="med" len="med"/>
            </a:ln>
            <a:effectLst/>
          </p:spPr>
        </p:cxnSp>
        <p:grpSp>
          <p:nvGrpSpPr>
            <p:cNvPr id="100" name="组合 99"/>
            <p:cNvGrpSpPr/>
            <p:nvPr/>
          </p:nvGrpSpPr>
          <p:grpSpPr bwMode="auto">
            <a:xfrm>
              <a:off x="2181023" y="2953163"/>
              <a:ext cx="743110" cy="892787"/>
              <a:chOff x="673686" y="2500639"/>
              <a:chExt cx="810983" cy="932360"/>
            </a:xfrm>
          </p:grpSpPr>
          <p:sp>
            <p:nvSpPr>
              <p:cNvPr id="101"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矩形 103"/>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矩形 104"/>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6" name="直接连接符 105"/>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07" name="直接连接符 106"/>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08" name="直接连接符 107"/>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09" name="直接连接符 108"/>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10" name="直接连接符 109"/>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11" name="直接连接符 110"/>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12" name="组合 111"/>
            <p:cNvGrpSpPr/>
            <p:nvPr/>
          </p:nvGrpSpPr>
          <p:grpSpPr bwMode="auto">
            <a:xfrm>
              <a:off x="3138101" y="2953163"/>
              <a:ext cx="743110" cy="892787"/>
              <a:chOff x="673686" y="2500639"/>
              <a:chExt cx="810983" cy="932360"/>
            </a:xfrm>
          </p:grpSpPr>
          <p:sp>
            <p:nvSpPr>
              <p:cNvPr id="113"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矩形 115"/>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矩形 116"/>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8" name="直接连接符 117"/>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19" name="直接连接符 118"/>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0" name="直接连接符 119"/>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1" name="直接连接符 120"/>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2" name="直接连接符 121"/>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3" name="直接连接符 122"/>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24" name="组合 123"/>
            <p:cNvGrpSpPr/>
            <p:nvPr/>
          </p:nvGrpSpPr>
          <p:grpSpPr bwMode="auto">
            <a:xfrm>
              <a:off x="4079441" y="2963927"/>
              <a:ext cx="743110" cy="892787"/>
              <a:chOff x="673686" y="2500639"/>
              <a:chExt cx="810983" cy="932360"/>
            </a:xfrm>
          </p:grpSpPr>
          <p:sp>
            <p:nvSpPr>
              <p:cNvPr id="125"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矩形 125"/>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0" name="直接连接符 129"/>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1" name="直接连接符 130"/>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2" name="直接连接符 131"/>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3" name="直接连接符 132"/>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4" name="直接连接符 133"/>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5" name="直接连接符 134"/>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36" name="组合 135"/>
            <p:cNvGrpSpPr/>
            <p:nvPr/>
          </p:nvGrpSpPr>
          <p:grpSpPr bwMode="auto">
            <a:xfrm>
              <a:off x="5618075" y="4740572"/>
              <a:ext cx="743110" cy="892787"/>
              <a:chOff x="673686" y="2500639"/>
              <a:chExt cx="810983" cy="932360"/>
            </a:xfrm>
          </p:grpSpPr>
          <p:sp>
            <p:nvSpPr>
              <p:cNvPr id="137"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矩形 137"/>
              <p:cNvSpPr/>
              <p:nvPr/>
            </p:nvSpPr>
            <p:spPr bwMode="auto">
              <a:xfrm>
                <a:off x="72650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矩形 138"/>
              <p:cNvSpPr/>
              <p:nvPr/>
            </p:nvSpPr>
            <p:spPr bwMode="auto">
              <a:xfrm>
                <a:off x="114947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矩形 139"/>
              <p:cNvSpPr/>
              <p:nvPr/>
            </p:nvSpPr>
            <p:spPr bwMode="auto">
              <a:xfrm>
                <a:off x="72650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矩形 140"/>
              <p:cNvSpPr/>
              <p:nvPr/>
            </p:nvSpPr>
            <p:spPr bwMode="auto">
              <a:xfrm>
                <a:off x="114947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42" name="直接连接符 141"/>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3" name="直接连接符 142"/>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4" name="直接连接符 143"/>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5" name="直接连接符 144"/>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6" name="直接连接符 145"/>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7" name="直接连接符 146"/>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48" name="组合 147"/>
            <p:cNvGrpSpPr/>
            <p:nvPr/>
          </p:nvGrpSpPr>
          <p:grpSpPr bwMode="auto">
            <a:xfrm>
              <a:off x="6489796" y="4740572"/>
              <a:ext cx="743110" cy="892787"/>
              <a:chOff x="673686" y="2500639"/>
              <a:chExt cx="810983" cy="932360"/>
            </a:xfrm>
          </p:grpSpPr>
          <p:sp>
            <p:nvSpPr>
              <p:cNvPr id="149"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矩形 149"/>
              <p:cNvSpPr/>
              <p:nvPr/>
            </p:nvSpPr>
            <p:spPr bwMode="auto">
              <a:xfrm>
                <a:off x="72650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矩形 150"/>
              <p:cNvSpPr/>
              <p:nvPr/>
            </p:nvSpPr>
            <p:spPr bwMode="auto">
              <a:xfrm>
                <a:off x="114947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矩形 151"/>
              <p:cNvSpPr/>
              <p:nvPr/>
            </p:nvSpPr>
            <p:spPr bwMode="auto">
              <a:xfrm>
                <a:off x="72650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3" name="矩形 152"/>
              <p:cNvSpPr/>
              <p:nvPr/>
            </p:nvSpPr>
            <p:spPr bwMode="auto">
              <a:xfrm>
                <a:off x="114947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54" name="直接连接符 153"/>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5" name="直接连接符 154"/>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6" name="直接连接符 155"/>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7" name="直接连接符 156"/>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8" name="直接连接符 157"/>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9" name="直接连接符 158"/>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sp>
          <p:nvSpPr>
            <p:cNvPr id="160" name="文本框 96"/>
            <p:cNvSpPr txBox="1"/>
            <p:nvPr/>
          </p:nvSpPr>
          <p:spPr bwMode="auto">
            <a:xfrm>
              <a:off x="6450706" y="3289139"/>
              <a:ext cx="513365"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en-US" sz="1200" dirty="0" smtClean="0">
                  <a:solidFill>
                    <a:srgbClr val="1D1D1A"/>
                  </a:solidFill>
                  <a:latin typeface="Huawei Sans" panose="020C0503030203020204" pitchFamily="34" charset="0"/>
                </a:rPr>
                <a:t>192 cores</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文本框 96"/>
            <p:cNvSpPr txBox="1"/>
            <p:nvPr/>
          </p:nvSpPr>
          <p:spPr bwMode="auto">
            <a:xfrm>
              <a:off x="6462335" y="3955050"/>
              <a:ext cx="526757"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en-US" sz="1200" dirty="0" smtClean="0">
                  <a:solidFill>
                    <a:srgbClr val="1D1D1A"/>
                  </a:solidFill>
                  <a:latin typeface="Huawei Sans" panose="020C0503030203020204" pitchFamily="34" charset="0"/>
                </a:rPr>
                <a:t>192 cores</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文本框 96"/>
            <p:cNvSpPr txBox="1"/>
            <p:nvPr/>
          </p:nvSpPr>
          <p:spPr bwMode="auto">
            <a:xfrm>
              <a:off x="5717372" y="3958084"/>
              <a:ext cx="533980"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en-US" sz="1200" dirty="0" smtClean="0">
                  <a:solidFill>
                    <a:srgbClr val="1D1D1A"/>
                  </a:solidFill>
                  <a:latin typeface="Huawei Sans" panose="020C0503030203020204" pitchFamily="34" charset="0"/>
                </a:rPr>
                <a:t>192 cores</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63" name="文本框 162"/>
          <p:cNvSpPr txBox="1"/>
          <p:nvPr/>
        </p:nvSpPr>
        <p:spPr bwMode="auto">
          <a:xfrm>
            <a:off x="731838" y="5292281"/>
            <a:ext cx="3976625" cy="5760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b="1" dirty="0" smtClean="0">
                <a:latin typeface="Huawei Sans" panose="020C0503030203020204" pitchFamily="34" charset="0"/>
              </a:rPr>
              <a:t>Note:</a:t>
            </a:r>
            <a:r>
              <a:rPr lang="en-US" sz="1200" dirty="0" smtClean="0">
                <a:latin typeface="Huawei Sans" panose="020C0503030203020204" pitchFamily="34" charset="0"/>
              </a:rPr>
              <a:t> </a:t>
            </a:r>
            <a:r>
              <a:rPr lang="en-US" altLang="zh-CN" sz="1200" dirty="0" smtClean="0">
                <a:latin typeface="Huawei Sans" panose="020C0503030203020204" pitchFamily="34" charset="0"/>
              </a:rPr>
              <a:t>Huawei OceanStor </a:t>
            </a:r>
            <a:r>
              <a:rPr lang="en-US" sz="1200" dirty="0" smtClean="0">
                <a:latin typeface="Huawei Sans" panose="020C0503030203020204" pitchFamily="34" charset="0"/>
              </a:rPr>
              <a:t>Dorado 8000 and 18000 V6 are used as the example. </a:t>
            </a:r>
            <a:r>
              <a:rPr lang="en-US" sz="1200" dirty="0">
                <a:latin typeface="Huawei Sans" panose="020C0503030203020204" pitchFamily="34" charset="0"/>
              </a:rPr>
              <a:t>Dorado 3000, 5000, and 6000 V6 do not support the full-mesh architecture.</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4187531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Fully Interconnected Disk Enclosures</a:t>
            </a:r>
            <a:endParaRPr lang="en-US" altLang="zh-CN" dirty="0">
              <a:latin typeface="Huawei Sans" panose="020C0503030203020204" pitchFamily="34" charset="0"/>
            </a:endParaRPr>
          </a:p>
        </p:txBody>
      </p:sp>
      <p:grpSp>
        <p:nvGrpSpPr>
          <p:cNvPr id="3" name="组合 2"/>
          <p:cNvGrpSpPr/>
          <p:nvPr/>
        </p:nvGrpSpPr>
        <p:grpSpPr>
          <a:xfrm>
            <a:off x="815785" y="1219200"/>
            <a:ext cx="10590129" cy="4491069"/>
            <a:chOff x="815785" y="1219200"/>
            <a:chExt cx="10590129" cy="4491069"/>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85" y="1219200"/>
              <a:ext cx="10590129" cy="4491069"/>
            </a:xfrm>
            <a:prstGeom prst="rect">
              <a:avLst/>
            </a:prstGeom>
          </p:spPr>
        </p:pic>
        <p:sp>
          <p:nvSpPr>
            <p:cNvPr id="9" name="文本框 8"/>
            <p:cNvSpPr txBox="1"/>
            <p:nvPr/>
          </p:nvSpPr>
          <p:spPr>
            <a:xfrm>
              <a:off x="7367858" y="4890032"/>
              <a:ext cx="936536" cy="230832"/>
            </a:xfrm>
            <a:prstGeom prst="rect">
              <a:avLst/>
            </a:prstGeom>
            <a:noFill/>
          </p:spPr>
          <p:txBody>
            <a:bodyPr wrap="square" rtlCol="0">
              <a:spAutoFit/>
            </a:bodyPr>
            <a:lstStyle/>
            <a:p>
              <a:pPr algn="ctr"/>
              <a:endParaRPr lang="zh-CN" altLang="en-US" sz="900" dirty="0">
                <a:solidFill>
                  <a:schemeClr val="bg1"/>
                </a:solidFill>
                <a:latin typeface="Huawei Sans" panose="020C0503030203020204" pitchFamily="34" charset="0"/>
                <a:cs typeface="Huawei Sans" panose="020C0503030203020204" pitchFamily="34" charset="0"/>
              </a:endParaRPr>
            </a:p>
          </p:txBody>
        </p:sp>
        <p:sp>
          <p:nvSpPr>
            <p:cNvPr id="10" name="圆角矩形 9"/>
            <p:cNvSpPr/>
            <p:nvPr/>
          </p:nvSpPr>
          <p:spPr>
            <a:xfrm>
              <a:off x="10069979" y="1380070"/>
              <a:ext cx="1335935"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Controller enclosure 1</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1" name="圆角矩形 10"/>
            <p:cNvSpPr/>
            <p:nvPr/>
          </p:nvSpPr>
          <p:spPr>
            <a:xfrm>
              <a:off x="4243945" y="1401603"/>
              <a:ext cx="1335935"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Controller enclosure </a:t>
              </a:r>
              <a:r>
                <a:rPr lang="en-US" altLang="zh-CN" sz="1200" dirty="0" smtClean="0">
                  <a:solidFill>
                    <a:schemeClr val="bg1"/>
                  </a:solidFill>
                  <a:latin typeface="Huawei Sans" panose="020C0503030203020204" pitchFamily="34" charset="0"/>
                  <a:cs typeface="Huawei Sans" panose="020C0503030203020204" pitchFamily="34" charset="0"/>
                </a:rPr>
                <a:t>0</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2" name="圆角矩形 11"/>
            <p:cNvSpPr/>
            <p:nvPr/>
          </p:nvSpPr>
          <p:spPr>
            <a:xfrm>
              <a:off x="6968459" y="3716338"/>
              <a:ext cx="1335935"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2 U smart disk enclosure 0</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4" name="圆角矩形 13"/>
            <p:cNvSpPr/>
            <p:nvPr/>
          </p:nvSpPr>
          <p:spPr>
            <a:xfrm>
              <a:off x="6968459" y="4890032"/>
              <a:ext cx="1335935"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200" dirty="0">
                  <a:solidFill>
                    <a:schemeClr val="bg1"/>
                  </a:solidFill>
                  <a:latin typeface="Huawei Sans" panose="020C0503030203020204" pitchFamily="34" charset="0"/>
                  <a:cs typeface="Huawei Sans" panose="020C0503030203020204" pitchFamily="34" charset="0"/>
                </a:rPr>
                <a:t>2 U smart disk enclosure 1</a:t>
              </a:r>
              <a:endParaRPr lang="zh-CN" altLang="en-US" sz="1200" dirty="0">
                <a:solidFill>
                  <a:schemeClr val="bg1"/>
                </a:solidFill>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2116882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矩形 145"/>
          <p:cNvSpPr/>
          <p:nvPr/>
        </p:nvSpPr>
        <p:spPr>
          <a:xfrm>
            <a:off x="2987675" y="5269331"/>
            <a:ext cx="6097843" cy="781726"/>
          </a:xfrm>
          <a:prstGeom prst="rect">
            <a:avLst/>
          </a:prstGeom>
          <a:solidFill>
            <a:srgbClr val="00B0F0">
              <a:alpha val="24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43" name="矩形 146"/>
          <p:cNvSpPr/>
          <p:nvPr/>
        </p:nvSpPr>
        <p:spPr>
          <a:xfrm>
            <a:off x="2987675" y="3598748"/>
            <a:ext cx="6116374" cy="1572072"/>
          </a:xfrm>
          <a:prstGeom prst="rect">
            <a:avLst/>
          </a:prstGeom>
          <a:solidFill>
            <a:srgbClr val="00B0F0">
              <a:alpha val="24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44" name="矩形 147"/>
          <p:cNvSpPr/>
          <p:nvPr/>
        </p:nvSpPr>
        <p:spPr>
          <a:xfrm>
            <a:off x="2987675" y="2349950"/>
            <a:ext cx="6116374" cy="1175619"/>
          </a:xfrm>
          <a:prstGeom prst="rect">
            <a:avLst/>
          </a:prstGeom>
          <a:solidFill>
            <a:srgbClr val="00B0F0">
              <a:alpha val="24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245" name="直接连接符 148"/>
          <p:cNvCxnSpPr/>
          <p:nvPr/>
        </p:nvCxnSpPr>
        <p:spPr>
          <a:xfrm flipH="1">
            <a:off x="6638963" y="2253161"/>
            <a:ext cx="23565" cy="543126"/>
          </a:xfrm>
          <a:prstGeom prst="line">
            <a:avLst/>
          </a:prstGeom>
          <a:noFill/>
          <a:ln w="6350" cap="flat" cmpd="sng" algn="ctr">
            <a:solidFill>
              <a:srgbClr val="C7000A"/>
            </a:solidFill>
            <a:prstDash val="solid"/>
            <a:miter lim="800000"/>
          </a:ln>
          <a:effectLst/>
        </p:spPr>
      </p:cxnSp>
      <p:cxnSp>
        <p:nvCxnSpPr>
          <p:cNvPr id="246" name="直接连接符 149"/>
          <p:cNvCxnSpPr/>
          <p:nvPr/>
        </p:nvCxnSpPr>
        <p:spPr>
          <a:xfrm flipH="1">
            <a:off x="5423664" y="2425200"/>
            <a:ext cx="558713" cy="381842"/>
          </a:xfrm>
          <a:prstGeom prst="line">
            <a:avLst/>
          </a:prstGeom>
          <a:noFill/>
          <a:ln w="6350" cap="flat" cmpd="sng" algn="ctr">
            <a:solidFill>
              <a:srgbClr val="C7000A"/>
            </a:solidFill>
            <a:prstDash val="solid"/>
            <a:miter lim="800000"/>
          </a:ln>
          <a:effectLst/>
        </p:spPr>
      </p:cxnSp>
      <p:pic>
        <p:nvPicPr>
          <p:cNvPr id="247" name="Picture 2" descr="C:\Users\sky\Desktop\张静杰\分层\6\6.pn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rot="16200000" flipH="1">
            <a:off x="5902709" y="-872626"/>
            <a:ext cx="455250" cy="4834891"/>
          </a:xfrm>
          <a:prstGeom prst="rect">
            <a:avLst/>
          </a:prstGeom>
          <a:noFill/>
          <a:extLst>
            <a:ext uri="{909E8E84-426E-40DD-AFC4-6F175D3DCCD1}">
              <a14:hiddenFill xmlns:a14="http://schemas.microsoft.com/office/drawing/2010/main">
                <a:solidFill>
                  <a:srgbClr val="FFFFFF"/>
                </a:solidFill>
              </a14:hiddenFill>
            </a:ext>
          </a:extLst>
        </p:spPr>
      </p:pic>
      <p:sp>
        <p:nvSpPr>
          <p:cNvPr id="260" name="矩形 173"/>
          <p:cNvSpPr/>
          <p:nvPr/>
        </p:nvSpPr>
        <p:spPr>
          <a:xfrm>
            <a:off x="7125155"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63" name="矩形 174"/>
          <p:cNvSpPr/>
          <p:nvPr/>
        </p:nvSpPr>
        <p:spPr>
          <a:xfrm>
            <a:off x="7372517"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68" name="矩形 175"/>
          <p:cNvSpPr/>
          <p:nvPr/>
        </p:nvSpPr>
        <p:spPr>
          <a:xfrm>
            <a:off x="7619879"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73" name="矩形 176"/>
          <p:cNvSpPr/>
          <p:nvPr/>
        </p:nvSpPr>
        <p:spPr>
          <a:xfrm>
            <a:off x="7867240"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nvGrpSpPr>
          <p:cNvPr id="279" name="组合 177"/>
          <p:cNvGrpSpPr/>
          <p:nvPr/>
        </p:nvGrpSpPr>
        <p:grpSpPr>
          <a:xfrm>
            <a:off x="8114602" y="994128"/>
            <a:ext cx="989446" cy="258023"/>
            <a:chOff x="1183341" y="1269402"/>
            <a:chExt cx="989704" cy="258184"/>
          </a:xfrm>
          <a:noFill/>
        </p:grpSpPr>
        <p:sp>
          <p:nvSpPr>
            <p:cNvPr id="281" name="矩形 178"/>
            <p:cNvSpPr/>
            <p:nvPr/>
          </p:nvSpPr>
          <p:spPr>
            <a:xfrm>
              <a:off x="1183341"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3" name="矩形 179"/>
            <p:cNvSpPr/>
            <p:nvPr/>
          </p:nvSpPr>
          <p:spPr>
            <a:xfrm>
              <a:off x="1430767"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4" name="矩形 180"/>
            <p:cNvSpPr/>
            <p:nvPr/>
          </p:nvSpPr>
          <p:spPr>
            <a:xfrm>
              <a:off x="1678193"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5" name="矩形 181"/>
            <p:cNvSpPr/>
            <p:nvPr/>
          </p:nvSpPr>
          <p:spPr>
            <a:xfrm>
              <a:off x="1925619"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sp>
        <p:nvSpPr>
          <p:cNvPr id="286" name="矩形 186"/>
          <p:cNvSpPr/>
          <p:nvPr/>
        </p:nvSpPr>
        <p:spPr>
          <a:xfrm>
            <a:off x="7499353"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7" name="矩形 187"/>
          <p:cNvSpPr/>
          <p:nvPr/>
        </p:nvSpPr>
        <p:spPr>
          <a:xfrm>
            <a:off x="3826568" y="3117891"/>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9" name="矩形 188"/>
          <p:cNvSpPr/>
          <p:nvPr/>
        </p:nvSpPr>
        <p:spPr>
          <a:xfrm>
            <a:off x="5052619" y="3107140"/>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90" name="矩形 189"/>
          <p:cNvSpPr/>
          <p:nvPr/>
        </p:nvSpPr>
        <p:spPr>
          <a:xfrm>
            <a:off x="6273298" y="3107140"/>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91" name="矩形 190"/>
          <p:cNvSpPr/>
          <p:nvPr/>
        </p:nvSpPr>
        <p:spPr>
          <a:xfrm>
            <a:off x="7493978" y="3107140"/>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292" name="直接连接符 191"/>
          <p:cNvCxnSpPr/>
          <p:nvPr/>
        </p:nvCxnSpPr>
        <p:spPr>
          <a:xfrm flipH="1">
            <a:off x="4197608" y="3397417"/>
            <a:ext cx="0" cy="525412"/>
          </a:xfrm>
          <a:prstGeom prst="line">
            <a:avLst/>
          </a:prstGeom>
          <a:noFill/>
          <a:ln w="6350" cap="flat" cmpd="sng" algn="ctr">
            <a:solidFill>
              <a:srgbClr val="C7000A"/>
            </a:solidFill>
            <a:prstDash val="solid"/>
            <a:miter lim="800000"/>
            <a:headEnd type="none" w="med" len="med"/>
            <a:tailEnd type="arrow" w="med" len="med"/>
          </a:ln>
          <a:effectLst/>
        </p:spPr>
      </p:cxnSp>
      <p:cxnSp>
        <p:nvCxnSpPr>
          <p:cNvPr id="293" name="直接连接符 192"/>
          <p:cNvCxnSpPr/>
          <p:nvPr/>
        </p:nvCxnSpPr>
        <p:spPr>
          <a:xfrm>
            <a:off x="4197610" y="3397413"/>
            <a:ext cx="1226054" cy="525411"/>
          </a:xfrm>
          <a:prstGeom prst="line">
            <a:avLst/>
          </a:prstGeom>
          <a:noFill/>
          <a:ln w="6350" cap="flat" cmpd="sng" algn="ctr">
            <a:solidFill>
              <a:srgbClr val="C7000A"/>
            </a:solidFill>
            <a:prstDash val="solid"/>
            <a:miter lim="800000"/>
            <a:headEnd type="none" w="med" len="med"/>
            <a:tailEnd type="arrow" w="med" len="med"/>
          </a:ln>
          <a:effectLst/>
        </p:spPr>
      </p:cxnSp>
      <p:cxnSp>
        <p:nvCxnSpPr>
          <p:cNvPr id="294" name="直接连接符 193"/>
          <p:cNvCxnSpPr/>
          <p:nvPr/>
        </p:nvCxnSpPr>
        <p:spPr>
          <a:xfrm>
            <a:off x="4197608" y="3397417"/>
            <a:ext cx="2452107" cy="525412"/>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2" name="直接连接符 194"/>
          <p:cNvCxnSpPr/>
          <p:nvPr/>
        </p:nvCxnSpPr>
        <p:spPr>
          <a:xfrm>
            <a:off x="4197608" y="3397417"/>
            <a:ext cx="3672785" cy="525412"/>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4" name="直接连接符 195"/>
          <p:cNvCxnSpPr/>
          <p:nvPr/>
        </p:nvCxnSpPr>
        <p:spPr>
          <a:xfrm flipH="1">
            <a:off x="4197610" y="3386665"/>
            <a:ext cx="122605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5" name="直接连接符 196"/>
          <p:cNvCxnSpPr/>
          <p:nvPr/>
        </p:nvCxnSpPr>
        <p:spPr>
          <a:xfrm flipH="1">
            <a:off x="5423662" y="3386662"/>
            <a:ext cx="0" cy="53616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6" name="直接连接符 197"/>
          <p:cNvCxnSpPr/>
          <p:nvPr/>
        </p:nvCxnSpPr>
        <p:spPr>
          <a:xfrm>
            <a:off x="5423664" y="3386665"/>
            <a:ext cx="122605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7" name="直接连接符 198"/>
          <p:cNvCxnSpPr/>
          <p:nvPr/>
        </p:nvCxnSpPr>
        <p:spPr>
          <a:xfrm>
            <a:off x="5423662" y="3386665"/>
            <a:ext cx="2446732"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8" name="直接连接符 199"/>
          <p:cNvCxnSpPr/>
          <p:nvPr/>
        </p:nvCxnSpPr>
        <p:spPr>
          <a:xfrm flipH="1">
            <a:off x="4197610" y="3386665"/>
            <a:ext cx="2446733"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9" name="直接连接符 200"/>
          <p:cNvCxnSpPr/>
          <p:nvPr/>
        </p:nvCxnSpPr>
        <p:spPr>
          <a:xfrm>
            <a:off x="6644343" y="3386665"/>
            <a:ext cx="5375"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0" name="直接连接符 201"/>
          <p:cNvCxnSpPr/>
          <p:nvPr/>
        </p:nvCxnSpPr>
        <p:spPr>
          <a:xfrm>
            <a:off x="6644341" y="3386665"/>
            <a:ext cx="1226053"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1" name="直接连接符 202"/>
          <p:cNvCxnSpPr/>
          <p:nvPr/>
        </p:nvCxnSpPr>
        <p:spPr>
          <a:xfrm>
            <a:off x="7865020" y="3386665"/>
            <a:ext cx="537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2" name="直接连接符 203"/>
          <p:cNvCxnSpPr/>
          <p:nvPr/>
        </p:nvCxnSpPr>
        <p:spPr>
          <a:xfrm flipH="1">
            <a:off x="6649718" y="3386665"/>
            <a:ext cx="121530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3" name="直接连接符 204"/>
          <p:cNvCxnSpPr/>
          <p:nvPr/>
        </p:nvCxnSpPr>
        <p:spPr>
          <a:xfrm flipH="1">
            <a:off x="5423662" y="3386662"/>
            <a:ext cx="2441358" cy="53616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4" name="直接连接符 205"/>
          <p:cNvCxnSpPr/>
          <p:nvPr/>
        </p:nvCxnSpPr>
        <p:spPr>
          <a:xfrm flipH="1">
            <a:off x="4197610" y="3386665"/>
            <a:ext cx="3667412"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5" name="直接连接符 206"/>
          <p:cNvCxnSpPr/>
          <p:nvPr/>
        </p:nvCxnSpPr>
        <p:spPr>
          <a:xfrm flipH="1">
            <a:off x="5423662" y="3386662"/>
            <a:ext cx="1220679" cy="53616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6" name="直接连接符 207"/>
          <p:cNvCxnSpPr/>
          <p:nvPr/>
        </p:nvCxnSpPr>
        <p:spPr>
          <a:xfrm flipH="1">
            <a:off x="4197608" y="2833451"/>
            <a:ext cx="0" cy="284439"/>
          </a:xfrm>
          <a:prstGeom prst="line">
            <a:avLst/>
          </a:prstGeom>
          <a:noFill/>
          <a:ln w="6350" cap="flat" cmpd="sng" algn="ctr">
            <a:solidFill>
              <a:srgbClr val="C7000A"/>
            </a:solidFill>
            <a:prstDash val="solid"/>
            <a:miter lim="800000"/>
            <a:headEnd type="none" w="med" len="med"/>
            <a:tailEnd type="arrow" w="med" len="med"/>
          </a:ln>
          <a:effectLst/>
        </p:spPr>
      </p:cxnSp>
      <p:cxnSp>
        <p:nvCxnSpPr>
          <p:cNvPr id="320" name="直接连接符 208"/>
          <p:cNvCxnSpPr/>
          <p:nvPr/>
        </p:nvCxnSpPr>
        <p:spPr>
          <a:xfrm flipH="1">
            <a:off x="5423662" y="2807039"/>
            <a:ext cx="0" cy="300099"/>
          </a:xfrm>
          <a:prstGeom prst="line">
            <a:avLst/>
          </a:prstGeom>
          <a:noFill/>
          <a:ln w="6350" cap="flat" cmpd="sng" algn="ctr">
            <a:solidFill>
              <a:srgbClr val="C7000A"/>
            </a:solidFill>
            <a:prstDash val="solid"/>
            <a:miter lim="800000"/>
            <a:headEnd type="none" w="med" len="med"/>
            <a:tailEnd type="arrow" w="med" len="med"/>
          </a:ln>
          <a:effectLst/>
        </p:spPr>
      </p:cxnSp>
      <p:cxnSp>
        <p:nvCxnSpPr>
          <p:cNvPr id="321" name="直接连接符 209"/>
          <p:cNvCxnSpPr/>
          <p:nvPr/>
        </p:nvCxnSpPr>
        <p:spPr>
          <a:xfrm flipH="1">
            <a:off x="6644341" y="2807039"/>
            <a:ext cx="0" cy="300099"/>
          </a:xfrm>
          <a:prstGeom prst="line">
            <a:avLst/>
          </a:prstGeom>
          <a:noFill/>
          <a:ln w="6350" cap="flat" cmpd="sng" algn="ctr">
            <a:solidFill>
              <a:srgbClr val="C7000A"/>
            </a:solidFill>
            <a:prstDash val="solid"/>
            <a:miter lim="800000"/>
            <a:headEnd type="none" w="med" len="med"/>
            <a:tailEnd type="arrow" w="med" len="med"/>
          </a:ln>
          <a:effectLst/>
        </p:spPr>
      </p:cxnSp>
      <p:cxnSp>
        <p:nvCxnSpPr>
          <p:cNvPr id="322" name="直接连接符 210"/>
          <p:cNvCxnSpPr/>
          <p:nvPr/>
        </p:nvCxnSpPr>
        <p:spPr>
          <a:xfrm flipH="1">
            <a:off x="7865020" y="2833453"/>
            <a:ext cx="5374" cy="273688"/>
          </a:xfrm>
          <a:prstGeom prst="line">
            <a:avLst/>
          </a:prstGeom>
          <a:noFill/>
          <a:ln w="6350" cap="flat" cmpd="sng" algn="ctr">
            <a:solidFill>
              <a:srgbClr val="C7000A"/>
            </a:solidFill>
            <a:prstDash val="solid"/>
            <a:miter lim="800000"/>
            <a:headEnd type="none" w="med" len="med"/>
            <a:tailEnd type="arrow" w="med" len="med"/>
          </a:ln>
          <a:effectLst/>
        </p:spPr>
      </p:cxnSp>
      <p:sp>
        <p:nvSpPr>
          <p:cNvPr id="323" name="矩形 211"/>
          <p:cNvSpPr/>
          <p:nvPr/>
        </p:nvSpPr>
        <p:spPr>
          <a:xfrm>
            <a:off x="5719404" y="2628725"/>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28" name="矩形 212"/>
          <p:cNvSpPr/>
          <p:nvPr/>
        </p:nvSpPr>
        <p:spPr>
          <a:xfrm>
            <a:off x="6415164" y="2499713"/>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29" name="矩形 213"/>
          <p:cNvSpPr/>
          <p:nvPr/>
        </p:nvSpPr>
        <p:spPr>
          <a:xfrm>
            <a:off x="5429651" y="2628725"/>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0" name="矩形 214"/>
          <p:cNvSpPr/>
          <p:nvPr/>
        </p:nvSpPr>
        <p:spPr>
          <a:xfrm>
            <a:off x="5511925" y="1418123"/>
            <a:ext cx="1236808" cy="225771"/>
          </a:xfrm>
          <a:prstGeom prst="rect">
            <a:avLst/>
          </a:prstGeom>
          <a:noFill/>
          <a:ln w="12700" cap="flat" cmpd="sng" algn="ctr">
            <a:solidFill>
              <a:srgbClr val="1D1D1A"/>
            </a:solidFill>
            <a:prstDash val="solid"/>
            <a:miter lim="800000"/>
          </a:ln>
          <a:effectLst/>
        </p:spPr>
        <p:txBody>
          <a:bodyPr wrap="square" rtlCol="0" anchor="ctr">
            <a:noAutofit/>
          </a:bodyPr>
          <a:lstStyle/>
          <a:p>
            <a:pPr algn="ctr" fontAlgn="ctr">
              <a:defRPr/>
            </a:pPr>
            <a:r>
              <a:rPr lang="en-US" sz="1799" dirty="0" smtClean="0">
                <a:solidFill>
                  <a:srgbClr val="666666"/>
                </a:solidFill>
                <a:latin typeface="Huawei Sans" panose="020C0503030203020204" pitchFamily="34" charset="0"/>
              </a:rPr>
              <a:t>Host</a:t>
            </a: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331" name="直接箭头连接符 216"/>
          <p:cNvCxnSpPr/>
          <p:nvPr/>
        </p:nvCxnSpPr>
        <p:spPr>
          <a:xfrm flipH="1">
            <a:off x="6043768" y="1643894"/>
            <a:ext cx="86563" cy="223118"/>
          </a:xfrm>
          <a:prstGeom prst="straightConnector1">
            <a:avLst/>
          </a:prstGeom>
          <a:noFill/>
          <a:ln w="6350" cap="flat" cmpd="sng" algn="ctr">
            <a:solidFill>
              <a:srgbClr val="C7000A"/>
            </a:solidFill>
            <a:prstDash val="solid"/>
            <a:miter lim="800000"/>
            <a:tailEnd type="triangle"/>
          </a:ln>
          <a:effectLst/>
        </p:spPr>
      </p:cxnSp>
      <p:cxnSp>
        <p:nvCxnSpPr>
          <p:cNvPr id="332" name="直接连接符 217"/>
          <p:cNvCxnSpPr/>
          <p:nvPr/>
        </p:nvCxnSpPr>
        <p:spPr>
          <a:xfrm flipH="1">
            <a:off x="4127111" y="2146667"/>
            <a:ext cx="937608" cy="332932"/>
          </a:xfrm>
          <a:prstGeom prst="line">
            <a:avLst/>
          </a:prstGeom>
          <a:noFill/>
          <a:ln w="6350" cap="flat" cmpd="sng" algn="ctr">
            <a:solidFill>
              <a:srgbClr val="C7000A"/>
            </a:solidFill>
            <a:prstDash val="solid"/>
            <a:miter lim="800000"/>
          </a:ln>
          <a:effectLst/>
        </p:spPr>
      </p:cxnSp>
      <p:cxnSp>
        <p:nvCxnSpPr>
          <p:cNvPr id="333" name="直接连接符 218"/>
          <p:cNvCxnSpPr/>
          <p:nvPr/>
        </p:nvCxnSpPr>
        <p:spPr>
          <a:xfrm>
            <a:off x="6904223" y="2146668"/>
            <a:ext cx="966174" cy="684651"/>
          </a:xfrm>
          <a:prstGeom prst="line">
            <a:avLst/>
          </a:prstGeom>
          <a:noFill/>
          <a:ln w="6350" cap="flat" cmpd="sng" algn="ctr">
            <a:solidFill>
              <a:srgbClr val="C7000A"/>
            </a:solidFill>
            <a:prstDash val="solid"/>
            <a:miter lim="800000"/>
          </a:ln>
          <a:effectLst/>
        </p:spPr>
      </p:cxnSp>
      <p:sp>
        <p:nvSpPr>
          <p:cNvPr id="334" name="矩形 219"/>
          <p:cNvSpPr/>
          <p:nvPr/>
        </p:nvSpPr>
        <p:spPr>
          <a:xfrm>
            <a:off x="3728569" y="2479599"/>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5" name="矩形 220"/>
          <p:cNvSpPr/>
          <p:nvPr/>
        </p:nvSpPr>
        <p:spPr>
          <a:xfrm>
            <a:off x="4272940" y="2479599"/>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6" name="矩形 221"/>
          <p:cNvSpPr/>
          <p:nvPr/>
        </p:nvSpPr>
        <p:spPr>
          <a:xfrm>
            <a:off x="4003431" y="2479599"/>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7" name="矩形 222"/>
          <p:cNvSpPr/>
          <p:nvPr/>
        </p:nvSpPr>
        <p:spPr>
          <a:xfrm>
            <a:off x="4869159" y="2628725"/>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8" name="矩形 223"/>
          <p:cNvSpPr/>
          <p:nvPr/>
        </p:nvSpPr>
        <p:spPr>
          <a:xfrm>
            <a:off x="3444788" y="2479599"/>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9" name="矩形 224"/>
          <p:cNvSpPr/>
          <p:nvPr/>
        </p:nvSpPr>
        <p:spPr>
          <a:xfrm>
            <a:off x="5149404" y="2628725"/>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0" name="矩形 225"/>
          <p:cNvSpPr/>
          <p:nvPr/>
        </p:nvSpPr>
        <p:spPr>
          <a:xfrm>
            <a:off x="6125409" y="2499713"/>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1" name="矩形 226"/>
          <p:cNvSpPr/>
          <p:nvPr/>
        </p:nvSpPr>
        <p:spPr>
          <a:xfrm>
            <a:off x="6687341" y="2499713"/>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2" name="矩形 227"/>
          <p:cNvSpPr/>
          <p:nvPr/>
        </p:nvSpPr>
        <p:spPr>
          <a:xfrm>
            <a:off x="6964299" y="2499713"/>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3" name="矩形 228"/>
          <p:cNvSpPr/>
          <p:nvPr/>
        </p:nvSpPr>
        <p:spPr>
          <a:xfrm>
            <a:off x="7695627" y="2630085"/>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4" name="矩形 229"/>
          <p:cNvSpPr/>
          <p:nvPr/>
        </p:nvSpPr>
        <p:spPr>
          <a:xfrm>
            <a:off x="7988701" y="2630085"/>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5" name="矩形 230"/>
          <p:cNvSpPr/>
          <p:nvPr/>
        </p:nvSpPr>
        <p:spPr>
          <a:xfrm>
            <a:off x="8282423" y="2630085"/>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6" name="矩形 231"/>
          <p:cNvSpPr/>
          <p:nvPr/>
        </p:nvSpPr>
        <p:spPr>
          <a:xfrm>
            <a:off x="8575497" y="2630085"/>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7" name="圆柱形 249"/>
          <p:cNvSpPr/>
          <p:nvPr/>
        </p:nvSpPr>
        <p:spPr>
          <a:xfrm>
            <a:off x="3885413" y="5594222"/>
            <a:ext cx="62497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8" name="圆柱形 250"/>
          <p:cNvSpPr/>
          <p:nvPr/>
        </p:nvSpPr>
        <p:spPr>
          <a:xfrm>
            <a:off x="5061274" y="5594222"/>
            <a:ext cx="63748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9" name="圆柱形 252"/>
          <p:cNvSpPr/>
          <p:nvPr/>
        </p:nvSpPr>
        <p:spPr>
          <a:xfrm>
            <a:off x="6359187" y="5594221"/>
            <a:ext cx="62497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0" name="圆柱形 253"/>
          <p:cNvSpPr/>
          <p:nvPr/>
        </p:nvSpPr>
        <p:spPr>
          <a:xfrm>
            <a:off x="7484961" y="5594221"/>
            <a:ext cx="62497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1" name="文本框 254"/>
          <p:cNvSpPr txBox="1"/>
          <p:nvPr/>
        </p:nvSpPr>
        <p:spPr>
          <a:xfrm>
            <a:off x="7031984" y="5451851"/>
            <a:ext cx="461744" cy="528144"/>
          </a:xfrm>
          <a:prstGeom prst="rect">
            <a:avLst/>
          </a:prstGeom>
          <a:noFill/>
        </p:spPr>
        <p:txBody>
          <a:bodyPr wrap="square" rtlCol="0">
            <a:noAutofit/>
          </a:bodyPr>
          <a:lstStyle/>
          <a:p>
            <a:pPr fontAlgn="ctr">
              <a:lnSpc>
                <a:spcPts val="3439"/>
              </a:lnSpc>
            </a:pPr>
            <a:r>
              <a:rPr lang="en-US" sz="1999" dirty="0" smtClean="0">
                <a:solidFill>
                  <a:srgbClr val="1D1D1A"/>
                </a:solidFill>
                <a:latin typeface="Huawei Sans" panose="020C0503030203020204" pitchFamily="34" charset="0"/>
              </a:rPr>
              <a:t>...</a:t>
            </a:r>
            <a:endParaRPr lang="en-US" altLang="zh-CN" sz="1999" dirty="0">
              <a:solidFill>
                <a:srgbClr val="1D1D1A"/>
              </a:solidFill>
              <a:latin typeface="Huawei Sans" panose="020C0503030203020204" pitchFamily="34" charset="0"/>
              <a:ea typeface="Microsoft YaHei" panose="020B0503020204020204" pitchFamily="34" charset="-122"/>
              <a:cs typeface="Calibri" panose="020F0502020204030204" pitchFamily="34" charset="0"/>
            </a:endParaRPr>
          </a:p>
        </p:txBody>
      </p:sp>
      <p:sp>
        <p:nvSpPr>
          <p:cNvPr id="352" name="矩形 255"/>
          <p:cNvSpPr/>
          <p:nvPr/>
        </p:nvSpPr>
        <p:spPr>
          <a:xfrm>
            <a:off x="3918005"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3" name="矩形 256"/>
          <p:cNvSpPr/>
          <p:nvPr/>
        </p:nvSpPr>
        <p:spPr>
          <a:xfrm>
            <a:off x="7833567"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4" name="矩形 257"/>
          <p:cNvSpPr/>
          <p:nvPr/>
        </p:nvSpPr>
        <p:spPr>
          <a:xfrm>
            <a:off x="6700640"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5" name="矩形 258"/>
          <p:cNvSpPr/>
          <p:nvPr/>
        </p:nvSpPr>
        <p:spPr>
          <a:xfrm>
            <a:off x="5230859"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6" name="矩形 260"/>
          <p:cNvSpPr/>
          <p:nvPr/>
        </p:nvSpPr>
        <p:spPr>
          <a:xfrm>
            <a:off x="4046129"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7" name="矩形 261"/>
          <p:cNvSpPr/>
          <p:nvPr/>
        </p:nvSpPr>
        <p:spPr>
          <a:xfrm>
            <a:off x="5087964"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8" name="矩形 263"/>
          <p:cNvSpPr/>
          <p:nvPr/>
        </p:nvSpPr>
        <p:spPr>
          <a:xfrm>
            <a:off x="7516349"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9" name="矩形 264"/>
          <p:cNvSpPr/>
          <p:nvPr/>
        </p:nvSpPr>
        <p:spPr>
          <a:xfrm>
            <a:off x="6554382"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0" name="矩形 265"/>
          <p:cNvSpPr/>
          <p:nvPr/>
        </p:nvSpPr>
        <p:spPr>
          <a:xfrm>
            <a:off x="4200569"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1" name="矩形 266"/>
          <p:cNvSpPr/>
          <p:nvPr/>
        </p:nvSpPr>
        <p:spPr>
          <a:xfrm>
            <a:off x="5545512"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2" name="矩形 268"/>
          <p:cNvSpPr/>
          <p:nvPr/>
        </p:nvSpPr>
        <p:spPr>
          <a:xfrm>
            <a:off x="6395479"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3" name="矩形 269"/>
          <p:cNvSpPr/>
          <p:nvPr/>
        </p:nvSpPr>
        <p:spPr>
          <a:xfrm>
            <a:off x="7970797"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4" name="矩形 270"/>
          <p:cNvSpPr/>
          <p:nvPr/>
        </p:nvSpPr>
        <p:spPr>
          <a:xfrm>
            <a:off x="4356427"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5" name="矩形 271"/>
          <p:cNvSpPr/>
          <p:nvPr/>
        </p:nvSpPr>
        <p:spPr>
          <a:xfrm>
            <a:off x="5386272"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6" name="矩形 273"/>
          <p:cNvSpPr/>
          <p:nvPr/>
        </p:nvSpPr>
        <p:spPr>
          <a:xfrm>
            <a:off x="6839069"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7" name="矩形 274"/>
          <p:cNvSpPr/>
          <p:nvPr/>
        </p:nvSpPr>
        <p:spPr>
          <a:xfrm>
            <a:off x="7682448"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8" name="矩形 275"/>
          <p:cNvSpPr/>
          <p:nvPr/>
        </p:nvSpPr>
        <p:spPr>
          <a:xfrm>
            <a:off x="6263832" y="5507421"/>
            <a:ext cx="1944207" cy="52802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9" name="云形 294"/>
          <p:cNvSpPr/>
          <p:nvPr/>
        </p:nvSpPr>
        <p:spPr bwMode="auto">
          <a:xfrm>
            <a:off x="5058990" y="1867539"/>
            <a:ext cx="1846771" cy="558255"/>
          </a:xfrm>
          <a:prstGeom prst="cloud">
            <a:avLst/>
          </a:prstGeom>
          <a:solidFill>
            <a:schemeClr val="tx2">
              <a:lumMod val="95000"/>
            </a:schemeClr>
          </a:solidFill>
        </p:spPr>
        <p:style>
          <a:lnRef idx="2">
            <a:schemeClr val="accent1"/>
          </a:lnRef>
          <a:fillRef idx="1">
            <a:schemeClr val="lt1"/>
          </a:fillRef>
          <a:effectRef idx="0">
            <a:schemeClr val="accent1"/>
          </a:effectRef>
          <a:fontRef idx="minor">
            <a:schemeClr val="dk1"/>
          </a:fontRef>
        </p:style>
        <p:txBody>
          <a:bodyPr wrap="square" lIns="91344" tIns="45665" rIns="91344" bIns="45665" anchor="ctr">
            <a:noAutofit/>
          </a:bodyPr>
          <a:lstStyle/>
          <a:p>
            <a:pPr algn="ctr" defTabSz="1213973" fontAlgn="ctr">
              <a:defRPr/>
            </a:pPr>
            <a:r>
              <a:rPr lang="en-US" sz="1200" dirty="0" smtClean="0">
                <a:solidFill>
                  <a:schemeClr val="bg1"/>
                </a:solidFill>
                <a:latin typeface="Huawei Sans" panose="020C0503030203020204" pitchFamily="34" charset="0"/>
              </a:rPr>
              <a:t>SAN</a:t>
            </a:r>
            <a:endParaRPr lang="en-US" altLang="zh-CN" sz="1200" dirty="0">
              <a:solidFill>
                <a:schemeClr val="bg1"/>
              </a:solidFill>
              <a:latin typeface="Huawei Sans" panose="020C0503030203020204" pitchFamily="34" charset="0"/>
              <a:cs typeface="Calibri" panose="020F0502020204030204" pitchFamily="34" charset="0"/>
            </a:endParaRPr>
          </a:p>
        </p:txBody>
      </p:sp>
      <p:sp>
        <p:nvSpPr>
          <p:cNvPr id="370" name="矩形 215"/>
          <p:cNvSpPr/>
          <p:nvPr/>
        </p:nvSpPr>
        <p:spPr>
          <a:xfrm>
            <a:off x="6310011"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71" name="矩形 233"/>
          <p:cNvSpPr/>
          <p:nvPr/>
        </p:nvSpPr>
        <p:spPr>
          <a:xfrm>
            <a:off x="5049934"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72" name="矩形 247"/>
          <p:cNvSpPr/>
          <p:nvPr/>
        </p:nvSpPr>
        <p:spPr>
          <a:xfrm>
            <a:off x="3800523"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373" name="直接连接符 142"/>
          <p:cNvCxnSpPr/>
          <p:nvPr/>
        </p:nvCxnSpPr>
        <p:spPr>
          <a:xfrm>
            <a:off x="4171566" y="4994008"/>
            <a:ext cx="3064370" cy="51341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74" name="直接连接符 151"/>
          <p:cNvCxnSpPr/>
          <p:nvPr/>
        </p:nvCxnSpPr>
        <p:spPr>
          <a:xfrm>
            <a:off x="5420977" y="4994008"/>
            <a:ext cx="1814959" cy="51341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75" name="直接连接符 162"/>
          <p:cNvCxnSpPr/>
          <p:nvPr/>
        </p:nvCxnSpPr>
        <p:spPr>
          <a:xfrm>
            <a:off x="6681054" y="4994008"/>
            <a:ext cx="554882" cy="51341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76" name="直接连接符 177"/>
          <p:cNvCxnSpPr/>
          <p:nvPr/>
        </p:nvCxnSpPr>
        <p:spPr>
          <a:xfrm flipH="1">
            <a:off x="7235936" y="4994008"/>
            <a:ext cx="634460" cy="513413"/>
          </a:xfrm>
          <a:prstGeom prst="line">
            <a:avLst/>
          </a:prstGeom>
          <a:noFill/>
          <a:ln w="6350" cap="flat" cmpd="sng" algn="ctr">
            <a:solidFill>
              <a:srgbClr val="C7000A"/>
            </a:solidFill>
            <a:prstDash val="solid"/>
            <a:miter lim="800000"/>
            <a:headEnd type="none" w="med" len="med"/>
            <a:tailEnd type="arrow" w="med" len="med"/>
          </a:ln>
          <a:effectLst/>
        </p:spPr>
      </p:cxnSp>
      <p:grpSp>
        <p:nvGrpSpPr>
          <p:cNvPr id="377" name="组合 136"/>
          <p:cNvGrpSpPr/>
          <p:nvPr/>
        </p:nvGrpSpPr>
        <p:grpSpPr>
          <a:xfrm>
            <a:off x="4097072" y="3123898"/>
            <a:ext cx="218855" cy="248484"/>
            <a:chOff x="8812470" y="2294997"/>
            <a:chExt cx="698480" cy="744603"/>
          </a:xfrm>
        </p:grpSpPr>
        <p:pic>
          <p:nvPicPr>
            <p:cNvPr id="378"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79" name="矩形 277"/>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grpSp>
        <p:nvGrpSpPr>
          <p:cNvPr id="380" name="组合 136"/>
          <p:cNvGrpSpPr/>
          <p:nvPr/>
        </p:nvGrpSpPr>
        <p:grpSpPr>
          <a:xfrm>
            <a:off x="5334505" y="3109615"/>
            <a:ext cx="218855" cy="248484"/>
            <a:chOff x="8812470" y="2294997"/>
            <a:chExt cx="698480" cy="744603"/>
          </a:xfrm>
        </p:grpSpPr>
        <p:pic>
          <p:nvPicPr>
            <p:cNvPr id="381"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82" name="矩形 295"/>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grpSp>
        <p:nvGrpSpPr>
          <p:cNvPr id="383" name="组合 136"/>
          <p:cNvGrpSpPr/>
          <p:nvPr/>
        </p:nvGrpSpPr>
        <p:grpSpPr>
          <a:xfrm>
            <a:off x="6567381" y="3120366"/>
            <a:ext cx="218855" cy="248484"/>
            <a:chOff x="8812470" y="2294997"/>
            <a:chExt cx="698480" cy="744603"/>
          </a:xfrm>
        </p:grpSpPr>
        <p:pic>
          <p:nvPicPr>
            <p:cNvPr id="384"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85" name="矩形 298"/>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grpSp>
        <p:nvGrpSpPr>
          <p:cNvPr id="386" name="组合 136"/>
          <p:cNvGrpSpPr/>
          <p:nvPr/>
        </p:nvGrpSpPr>
        <p:grpSpPr>
          <a:xfrm>
            <a:off x="7768917" y="3109615"/>
            <a:ext cx="218855" cy="248484"/>
            <a:chOff x="8812470" y="2294997"/>
            <a:chExt cx="698480" cy="744603"/>
          </a:xfrm>
        </p:grpSpPr>
        <p:pic>
          <p:nvPicPr>
            <p:cNvPr id="387"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88" name="矩形 302"/>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sp>
        <p:nvSpPr>
          <p:cNvPr id="389" name="矩形 167"/>
          <p:cNvSpPr/>
          <p:nvPr/>
        </p:nvSpPr>
        <p:spPr>
          <a:xfrm>
            <a:off x="3800523" y="5523034"/>
            <a:ext cx="2045619" cy="52802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90" name="文本框 183"/>
          <p:cNvSpPr txBox="1"/>
          <p:nvPr/>
        </p:nvSpPr>
        <p:spPr>
          <a:xfrm>
            <a:off x="4586855" y="5424191"/>
            <a:ext cx="368310" cy="528144"/>
          </a:xfrm>
          <a:prstGeom prst="rect">
            <a:avLst/>
          </a:prstGeom>
          <a:noFill/>
        </p:spPr>
        <p:txBody>
          <a:bodyPr wrap="square" rtlCol="0">
            <a:noAutofit/>
          </a:bodyPr>
          <a:lstStyle/>
          <a:p>
            <a:pPr fontAlgn="ctr">
              <a:lnSpc>
                <a:spcPts val="3439"/>
              </a:lnSpc>
            </a:pPr>
            <a:r>
              <a:rPr lang="en-US" sz="1999" dirty="0" smtClean="0">
                <a:solidFill>
                  <a:srgbClr val="1D1D1A"/>
                </a:solidFill>
                <a:latin typeface="Huawei Sans" panose="020C0503030203020204" pitchFamily="34" charset="0"/>
              </a:rPr>
              <a:t>...</a:t>
            </a:r>
            <a:endParaRPr lang="en-US" altLang="zh-CN" sz="1999" dirty="0">
              <a:solidFill>
                <a:srgbClr val="1D1D1A"/>
              </a:solidFill>
              <a:latin typeface="Huawei Sans" panose="020C0503030203020204" pitchFamily="34" charset="0"/>
              <a:ea typeface="Microsoft YaHei" panose="020B0503020204020204" pitchFamily="34" charset="-122"/>
              <a:cs typeface="Calibri" panose="020F0502020204030204" pitchFamily="34" charset="0"/>
            </a:endParaRPr>
          </a:p>
        </p:txBody>
      </p:sp>
      <p:cxnSp>
        <p:nvCxnSpPr>
          <p:cNvPr id="391" name="直接箭头连接符 29"/>
          <p:cNvCxnSpPr/>
          <p:nvPr/>
        </p:nvCxnSpPr>
        <p:spPr bwMode="auto">
          <a:xfrm>
            <a:off x="4165090" y="4994008"/>
            <a:ext cx="595708" cy="52902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2" name="直接箭头连接符 31"/>
          <p:cNvCxnSpPr/>
          <p:nvPr/>
        </p:nvCxnSpPr>
        <p:spPr bwMode="auto">
          <a:xfrm flipH="1">
            <a:off x="4744853" y="4994008"/>
            <a:ext cx="705681" cy="52902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3" name="直接箭头连接符 33"/>
          <p:cNvCxnSpPr/>
          <p:nvPr/>
        </p:nvCxnSpPr>
        <p:spPr bwMode="auto">
          <a:xfrm flipH="1">
            <a:off x="4744853" y="4994008"/>
            <a:ext cx="1949489" cy="52902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4" name="直接箭头连接符 36"/>
          <p:cNvCxnSpPr/>
          <p:nvPr/>
        </p:nvCxnSpPr>
        <p:spPr bwMode="auto">
          <a:xfrm flipH="1">
            <a:off x="4788133" y="4994008"/>
            <a:ext cx="3082263" cy="544643"/>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5" name="直接连接符 43"/>
          <p:cNvCxnSpPr/>
          <p:nvPr/>
        </p:nvCxnSpPr>
        <p:spPr bwMode="auto">
          <a:xfrm flipH="1">
            <a:off x="3566182" y="324037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6" name="直接连接符 45"/>
          <p:cNvCxnSpPr/>
          <p:nvPr/>
        </p:nvCxnSpPr>
        <p:spPr bwMode="auto">
          <a:xfrm flipH="1">
            <a:off x="3551818" y="3131418"/>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7" name="直接连接符 49"/>
          <p:cNvCxnSpPr/>
          <p:nvPr/>
        </p:nvCxnSpPr>
        <p:spPr bwMode="auto">
          <a:xfrm flipH="1">
            <a:off x="3566182" y="324037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98" name="组合 318"/>
          <p:cNvGrpSpPr/>
          <p:nvPr/>
        </p:nvGrpSpPr>
        <p:grpSpPr>
          <a:xfrm>
            <a:off x="3191278" y="3375047"/>
            <a:ext cx="445862" cy="406599"/>
            <a:chOff x="461962" y="3660419"/>
            <a:chExt cx="446036" cy="406758"/>
          </a:xfrm>
        </p:grpSpPr>
        <p:sp>
          <p:nvSpPr>
            <p:cNvPr id="399" name="椭圆 172"/>
            <p:cNvSpPr/>
            <p:nvPr/>
          </p:nvSpPr>
          <p:spPr bwMode="auto">
            <a:xfrm>
              <a:off x="461962" y="3660419"/>
              <a:ext cx="387763" cy="40675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noAutofit/>
            </a:bodyPr>
            <a:lstStyle/>
            <a:p>
              <a:pPr algn="ctr" defTabSz="801367" fontAlgn="ctr">
                <a:spcBef>
                  <a:spcPct val="0"/>
                </a:spcBef>
                <a:spcAft>
                  <a:spcPct val="0"/>
                </a:spcAft>
              </a:pPr>
              <a:endParaRPr lang="en-US" altLang="zh-CN" sz="1799" b="1" dirty="0">
                <a:solidFill>
                  <a:srgbClr val="1D1D1A"/>
                </a:solidFill>
                <a:latin typeface="Huawei Sans" panose="020C0503030203020204" pitchFamily="34" charset="0"/>
                <a:ea typeface="华文细黑" pitchFamily="2" charset="-122"/>
                <a:cs typeface="Calibri" panose="020F0502020204030204" pitchFamily="34" charset="0"/>
              </a:endParaRPr>
            </a:p>
          </p:txBody>
        </p:sp>
        <p:sp>
          <p:nvSpPr>
            <p:cNvPr id="400" name="椭圆 316"/>
            <p:cNvSpPr/>
            <p:nvPr/>
          </p:nvSpPr>
          <p:spPr bwMode="auto">
            <a:xfrm>
              <a:off x="504817" y="3707017"/>
              <a:ext cx="298280" cy="303004"/>
            </a:xfrm>
            <a:prstGeom prst="ellipse">
              <a:avLst/>
            </a:prstGeom>
            <a:solidFill>
              <a:schemeClr val="tx2">
                <a:lumMod val="95000"/>
              </a:schemeClr>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noAutofit/>
            </a:bodyPr>
            <a:lstStyle/>
            <a:p>
              <a:pPr algn="ctr" defTabSz="801367" fontAlgn="ctr">
                <a:spcBef>
                  <a:spcPct val="0"/>
                </a:spcBef>
                <a:spcAft>
                  <a:spcPct val="0"/>
                </a:spcAft>
              </a:pPr>
              <a:endParaRPr lang="en-US" altLang="zh-CN" sz="1799" b="1" dirty="0">
                <a:solidFill>
                  <a:srgbClr val="1D1D1A"/>
                </a:solidFill>
                <a:latin typeface="Huawei Sans" panose="020C0503030203020204" pitchFamily="34" charset="0"/>
                <a:ea typeface="华文细黑" pitchFamily="2" charset="-122"/>
                <a:cs typeface="Calibri" panose="020F0502020204030204" pitchFamily="34" charset="0"/>
              </a:endParaRPr>
            </a:p>
          </p:txBody>
        </p:sp>
        <p:sp>
          <p:nvSpPr>
            <p:cNvPr id="401" name="文本框 317"/>
            <p:cNvSpPr txBox="1"/>
            <p:nvPr/>
          </p:nvSpPr>
          <p:spPr>
            <a:xfrm>
              <a:off x="487496" y="3746772"/>
              <a:ext cx="420502" cy="215444"/>
            </a:xfrm>
            <a:prstGeom prst="rect">
              <a:avLst/>
            </a:prstGeom>
            <a:noFill/>
          </p:spPr>
          <p:txBody>
            <a:bodyPr wrap="square" rtlCol="0">
              <a:noAutofit/>
            </a:bodyPr>
            <a:lstStyle/>
            <a:p>
              <a:pPr fontAlgn="ctr"/>
              <a:r>
                <a:rPr lang="en-US" sz="800" dirty="0" smtClean="0">
                  <a:solidFill>
                    <a:schemeClr val="bg1"/>
                  </a:solidFill>
                  <a:latin typeface="Huawei Sans" panose="020C0503030203020204" pitchFamily="34" charset="0"/>
                </a:rPr>
                <a:t>DHT</a:t>
              </a:r>
              <a:endParaRPr lang="en-US" altLang="zh-CN" sz="800" dirty="0">
                <a:solidFill>
                  <a:schemeClr val="bg1"/>
                </a:solidFill>
                <a:latin typeface="Huawei Sans" panose="020C0503030203020204" pitchFamily="34" charset="0"/>
                <a:cs typeface="Calibri" panose="020F0502020204030204" pitchFamily="34" charset="0"/>
              </a:endParaRPr>
            </a:p>
          </p:txBody>
        </p:sp>
      </p:grpSp>
      <p:sp>
        <p:nvSpPr>
          <p:cNvPr id="402" name="TextBox 610"/>
          <p:cNvSpPr txBox="1"/>
          <p:nvPr/>
        </p:nvSpPr>
        <p:spPr>
          <a:xfrm>
            <a:off x="1302760" y="3228480"/>
            <a:ext cx="1730513" cy="259238"/>
          </a:xfrm>
          <a:prstGeom prst="rect">
            <a:avLst/>
          </a:prstGeom>
          <a:noFill/>
        </p:spPr>
        <p:txBody>
          <a:bodyPr wrap="square" rtlCol="0">
            <a:noAutofit/>
          </a:bodyPr>
          <a:lstStyle/>
          <a:p>
            <a:pPr algn="ctr" fontAlgn="ctr"/>
            <a:r>
              <a:rPr lang="en-US" sz="1400" dirty="0" smtClean="0">
                <a:solidFill>
                  <a:srgbClr val="1D1D1A"/>
                </a:solidFill>
                <a:latin typeface="Huawei Sans" panose="020C0503030203020204" pitchFamily="34" charset="0"/>
              </a:rPr>
              <a:t>Distribution based on hash results</a:t>
            </a:r>
            <a:endParaRPr lang="en-US" sz="1400" dirty="0">
              <a:solidFill>
                <a:srgbClr val="1D1D1A"/>
              </a:solidFill>
              <a:latin typeface="Huawei Sans" panose="020C0503030203020204" pitchFamily="34" charset="0"/>
            </a:endParaRPr>
          </a:p>
        </p:txBody>
      </p:sp>
      <p:sp>
        <p:nvSpPr>
          <p:cNvPr id="403" name="圆角矩形 251"/>
          <p:cNvSpPr/>
          <p:nvPr/>
        </p:nvSpPr>
        <p:spPr bwMode="auto">
          <a:xfrm>
            <a:off x="3364094" y="4176877"/>
            <a:ext cx="5265213" cy="502827"/>
          </a:xfrm>
          <a:prstGeom prst="roundRect">
            <a:avLst/>
          </a:prstGeom>
          <a:solidFill>
            <a:schemeClr val="tx2">
              <a:lumMod val="95000"/>
              <a:alpha val="45000"/>
            </a:schemeClr>
          </a:solidFill>
          <a:ln w="9525" cap="flat" cmpd="sng" algn="ctr">
            <a:solidFill>
              <a:srgbClr val="0070C0"/>
            </a:solid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noAutofit/>
          </a:bodyPr>
          <a:lstStyle/>
          <a:p>
            <a:pPr algn="ctr" defTabSz="801367" fontAlgn="ctr">
              <a:spcBef>
                <a:spcPct val="0"/>
              </a:spcBef>
              <a:spcAft>
                <a:spcPct val="0"/>
              </a:spcAft>
            </a:pPr>
            <a:endParaRPr lang="en-US" altLang="zh-CN" sz="1799" b="1" dirty="0">
              <a:solidFill>
                <a:srgbClr val="1D1D1A"/>
              </a:solidFill>
              <a:latin typeface="Huawei Sans" panose="020C0503030203020204" pitchFamily="34" charset="0"/>
              <a:ea typeface="华文细黑" pitchFamily="2" charset="-122"/>
              <a:cs typeface="Calibri" panose="020F0502020204030204" pitchFamily="34" charset="0"/>
            </a:endParaRPr>
          </a:p>
        </p:txBody>
      </p:sp>
      <p:sp>
        <p:nvSpPr>
          <p:cNvPr id="404" name="TextBox 185"/>
          <p:cNvSpPr txBox="1"/>
          <p:nvPr/>
        </p:nvSpPr>
        <p:spPr>
          <a:xfrm>
            <a:off x="1382117" y="4330695"/>
            <a:ext cx="1336781" cy="259238"/>
          </a:xfrm>
          <a:prstGeom prst="rect">
            <a:avLst/>
          </a:prstGeom>
          <a:noFill/>
        </p:spPr>
        <p:txBody>
          <a:bodyPr wrap="square" rtlCol="0">
            <a:noAutofit/>
          </a:bodyPr>
          <a:lstStyle/>
          <a:p>
            <a:pPr algn="ctr" fontAlgn="ctr"/>
            <a:r>
              <a:rPr lang="en-US" sz="1400" dirty="0" smtClean="0">
                <a:solidFill>
                  <a:srgbClr val="1D1D1A"/>
                </a:solidFill>
                <a:latin typeface="Huawei Sans" panose="020C0503030203020204" pitchFamily="34" charset="0"/>
              </a:rPr>
              <a:t>Global cache</a:t>
            </a:r>
            <a:endParaRPr lang="en-US" altLang="zh-CN" sz="1400" dirty="0">
              <a:solidFill>
                <a:srgbClr val="1D1D1A"/>
              </a:solidFill>
              <a:latin typeface="Huawei Sans" panose="020C0503030203020204" pitchFamily="34" charset="0"/>
              <a:ea typeface="Microsoft YaHei" panose="020B0503020204020204" pitchFamily="34" charset="-122"/>
              <a:cs typeface="Calibri" panose="020F0502020204030204" pitchFamily="34" charset="0"/>
            </a:endParaRPr>
          </a:p>
        </p:txBody>
      </p:sp>
      <p:sp>
        <p:nvSpPr>
          <p:cNvPr id="405" name="矩形 153"/>
          <p:cNvSpPr/>
          <p:nvPr/>
        </p:nvSpPr>
        <p:spPr>
          <a:xfrm>
            <a:off x="3178124"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6" name="矩形 154"/>
          <p:cNvSpPr/>
          <p:nvPr/>
        </p:nvSpPr>
        <p:spPr>
          <a:xfrm>
            <a:off x="3425485"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7" name="矩形 155"/>
          <p:cNvSpPr/>
          <p:nvPr/>
        </p:nvSpPr>
        <p:spPr>
          <a:xfrm>
            <a:off x="3672848"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8" name="矩形 156"/>
          <p:cNvSpPr/>
          <p:nvPr/>
        </p:nvSpPr>
        <p:spPr>
          <a:xfrm>
            <a:off x="3920209"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9" name="矩形 158"/>
          <p:cNvSpPr/>
          <p:nvPr/>
        </p:nvSpPr>
        <p:spPr>
          <a:xfrm>
            <a:off x="4167571"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0" name="矩形 159"/>
          <p:cNvSpPr/>
          <p:nvPr/>
        </p:nvSpPr>
        <p:spPr>
          <a:xfrm>
            <a:off x="4414932"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1" name="矩形 160"/>
          <p:cNvSpPr/>
          <p:nvPr/>
        </p:nvSpPr>
        <p:spPr>
          <a:xfrm>
            <a:off x="4662294"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2" name="矩形 161"/>
          <p:cNvSpPr/>
          <p:nvPr/>
        </p:nvSpPr>
        <p:spPr>
          <a:xfrm>
            <a:off x="4909656"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3" name="矩形 163"/>
          <p:cNvSpPr/>
          <p:nvPr/>
        </p:nvSpPr>
        <p:spPr>
          <a:xfrm>
            <a:off x="5146265"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4" name="矩形 164"/>
          <p:cNvSpPr/>
          <p:nvPr/>
        </p:nvSpPr>
        <p:spPr>
          <a:xfrm>
            <a:off x="5393627"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5" name="矩形 165"/>
          <p:cNvSpPr/>
          <p:nvPr/>
        </p:nvSpPr>
        <p:spPr>
          <a:xfrm>
            <a:off x="5640989"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6" name="矩形 166"/>
          <p:cNvSpPr/>
          <p:nvPr/>
        </p:nvSpPr>
        <p:spPr>
          <a:xfrm>
            <a:off x="5888350"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7" name="矩形 168"/>
          <p:cNvSpPr/>
          <p:nvPr/>
        </p:nvSpPr>
        <p:spPr>
          <a:xfrm>
            <a:off x="6135709"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8" name="矩形 169"/>
          <p:cNvSpPr/>
          <p:nvPr/>
        </p:nvSpPr>
        <p:spPr>
          <a:xfrm>
            <a:off x="6383070"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9" name="矩形 170"/>
          <p:cNvSpPr/>
          <p:nvPr/>
        </p:nvSpPr>
        <p:spPr>
          <a:xfrm>
            <a:off x="6630433"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0" name="矩形 171"/>
          <p:cNvSpPr/>
          <p:nvPr/>
        </p:nvSpPr>
        <p:spPr>
          <a:xfrm>
            <a:off x="6877794"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nvGrpSpPr>
          <p:cNvPr id="421" name="Group 629"/>
          <p:cNvGrpSpPr/>
          <p:nvPr/>
        </p:nvGrpSpPr>
        <p:grpSpPr>
          <a:xfrm>
            <a:off x="3446677" y="2479004"/>
            <a:ext cx="5378070" cy="408509"/>
            <a:chOff x="2285748" y="6315578"/>
            <a:chExt cx="5380171" cy="408669"/>
          </a:xfrm>
        </p:grpSpPr>
        <p:sp>
          <p:nvSpPr>
            <p:cNvPr id="422" name="矩形 211"/>
            <p:cNvSpPr/>
            <p:nvPr/>
          </p:nvSpPr>
          <p:spPr>
            <a:xfrm>
              <a:off x="4561253" y="6464762"/>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3" name="矩形 212"/>
            <p:cNvSpPr/>
            <p:nvPr/>
          </p:nvSpPr>
          <p:spPr>
            <a:xfrm>
              <a:off x="5257284" y="6335700"/>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4" name="矩形 213"/>
            <p:cNvSpPr/>
            <p:nvPr/>
          </p:nvSpPr>
          <p:spPr>
            <a:xfrm>
              <a:off x="4271386" y="6464762"/>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5" name="矩形 219"/>
            <p:cNvSpPr/>
            <p:nvPr/>
          </p:nvSpPr>
          <p:spPr>
            <a:xfrm>
              <a:off x="2569640" y="6315578"/>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6" name="矩形 220"/>
            <p:cNvSpPr/>
            <p:nvPr/>
          </p:nvSpPr>
          <p:spPr>
            <a:xfrm>
              <a:off x="3114224" y="6315578"/>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7" name="矩形 221"/>
            <p:cNvSpPr/>
            <p:nvPr/>
          </p:nvSpPr>
          <p:spPr>
            <a:xfrm>
              <a:off x="2844609" y="6315578"/>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8" name="矩形 222"/>
            <p:cNvSpPr/>
            <p:nvPr/>
          </p:nvSpPr>
          <p:spPr>
            <a:xfrm>
              <a:off x="3710675" y="6464762"/>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9" name="矩形 223"/>
            <p:cNvSpPr/>
            <p:nvPr/>
          </p:nvSpPr>
          <p:spPr>
            <a:xfrm>
              <a:off x="2285748" y="6315578"/>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0" name="矩形 224"/>
            <p:cNvSpPr/>
            <p:nvPr/>
          </p:nvSpPr>
          <p:spPr>
            <a:xfrm>
              <a:off x="3991030" y="6464762"/>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1" name="矩形 225"/>
            <p:cNvSpPr/>
            <p:nvPr/>
          </p:nvSpPr>
          <p:spPr>
            <a:xfrm>
              <a:off x="4967416" y="6335700"/>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2" name="矩形 226"/>
            <p:cNvSpPr/>
            <p:nvPr/>
          </p:nvSpPr>
          <p:spPr>
            <a:xfrm>
              <a:off x="5529568" y="6335700"/>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3" name="矩形 227"/>
            <p:cNvSpPr/>
            <p:nvPr/>
          </p:nvSpPr>
          <p:spPr>
            <a:xfrm>
              <a:off x="5806634" y="6335700"/>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4" name="矩形 228"/>
            <p:cNvSpPr/>
            <p:nvPr/>
          </p:nvSpPr>
          <p:spPr>
            <a:xfrm>
              <a:off x="6538248" y="6466123"/>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5" name="矩形 229"/>
            <p:cNvSpPr/>
            <p:nvPr/>
          </p:nvSpPr>
          <p:spPr>
            <a:xfrm>
              <a:off x="6831436" y="6466123"/>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6" name="矩形 230"/>
            <p:cNvSpPr/>
            <p:nvPr/>
          </p:nvSpPr>
          <p:spPr>
            <a:xfrm>
              <a:off x="7125273" y="6466123"/>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7" name="矩形 231"/>
            <p:cNvSpPr/>
            <p:nvPr/>
          </p:nvSpPr>
          <p:spPr>
            <a:xfrm>
              <a:off x="7418461" y="6466123"/>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grpSp>
        <p:nvGrpSpPr>
          <p:cNvPr id="438" name="Group 646"/>
          <p:cNvGrpSpPr/>
          <p:nvPr/>
        </p:nvGrpSpPr>
        <p:grpSpPr>
          <a:xfrm>
            <a:off x="3181116" y="994128"/>
            <a:ext cx="4936478" cy="258023"/>
            <a:chOff x="2030800" y="600729"/>
            <a:chExt cx="4938406" cy="258124"/>
          </a:xfrm>
        </p:grpSpPr>
        <p:sp>
          <p:nvSpPr>
            <p:cNvPr id="439" name="矩形 153"/>
            <p:cNvSpPr/>
            <p:nvPr/>
          </p:nvSpPr>
          <p:spPr>
            <a:xfrm>
              <a:off x="2030800"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0" name="矩形 154"/>
            <p:cNvSpPr/>
            <p:nvPr/>
          </p:nvSpPr>
          <p:spPr>
            <a:xfrm>
              <a:off x="2278258"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1" name="矩形 155"/>
            <p:cNvSpPr/>
            <p:nvPr/>
          </p:nvSpPr>
          <p:spPr>
            <a:xfrm>
              <a:off x="2525717"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2" name="矩形 156"/>
            <p:cNvSpPr/>
            <p:nvPr/>
          </p:nvSpPr>
          <p:spPr>
            <a:xfrm>
              <a:off x="2773175"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3" name="矩形 158"/>
            <p:cNvSpPr/>
            <p:nvPr/>
          </p:nvSpPr>
          <p:spPr>
            <a:xfrm>
              <a:off x="3020633"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4" name="矩形 159"/>
            <p:cNvSpPr/>
            <p:nvPr/>
          </p:nvSpPr>
          <p:spPr>
            <a:xfrm>
              <a:off x="3268091"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5" name="矩形 160"/>
            <p:cNvSpPr/>
            <p:nvPr/>
          </p:nvSpPr>
          <p:spPr>
            <a:xfrm>
              <a:off x="3515550"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6" name="矩形 161"/>
            <p:cNvSpPr/>
            <p:nvPr/>
          </p:nvSpPr>
          <p:spPr>
            <a:xfrm>
              <a:off x="3763008"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7" name="矩形 163"/>
            <p:cNvSpPr/>
            <p:nvPr/>
          </p:nvSpPr>
          <p:spPr>
            <a:xfrm>
              <a:off x="3999710"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8" name="矩形 164"/>
            <p:cNvSpPr/>
            <p:nvPr/>
          </p:nvSpPr>
          <p:spPr>
            <a:xfrm>
              <a:off x="4247168"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9" name="矩形 165"/>
            <p:cNvSpPr/>
            <p:nvPr/>
          </p:nvSpPr>
          <p:spPr>
            <a:xfrm>
              <a:off x="4494627"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0" name="矩形 166"/>
            <p:cNvSpPr/>
            <p:nvPr/>
          </p:nvSpPr>
          <p:spPr>
            <a:xfrm>
              <a:off x="4742085"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1" name="矩形 168"/>
            <p:cNvSpPr/>
            <p:nvPr/>
          </p:nvSpPr>
          <p:spPr>
            <a:xfrm>
              <a:off x="4989540"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2" name="矩形 169"/>
            <p:cNvSpPr/>
            <p:nvPr/>
          </p:nvSpPr>
          <p:spPr>
            <a:xfrm>
              <a:off x="5236998"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3" name="矩形 170"/>
            <p:cNvSpPr/>
            <p:nvPr/>
          </p:nvSpPr>
          <p:spPr>
            <a:xfrm>
              <a:off x="5484457"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4" name="矩形 171"/>
            <p:cNvSpPr/>
            <p:nvPr/>
          </p:nvSpPr>
          <p:spPr>
            <a:xfrm>
              <a:off x="5731915"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5" name="矩形 173"/>
            <p:cNvSpPr/>
            <p:nvPr/>
          </p:nvSpPr>
          <p:spPr>
            <a:xfrm>
              <a:off x="5979373"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6" name="矩形 174"/>
            <p:cNvSpPr/>
            <p:nvPr/>
          </p:nvSpPr>
          <p:spPr>
            <a:xfrm>
              <a:off x="6226831"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7" name="矩形 175"/>
            <p:cNvSpPr/>
            <p:nvPr/>
          </p:nvSpPr>
          <p:spPr>
            <a:xfrm>
              <a:off x="6474290"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8" name="矩形 176"/>
            <p:cNvSpPr/>
            <p:nvPr/>
          </p:nvSpPr>
          <p:spPr>
            <a:xfrm>
              <a:off x="6721748"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sp>
        <p:nvSpPr>
          <p:cNvPr id="4" name="标题 3"/>
          <p:cNvSpPr>
            <a:spLocks noGrp="1"/>
          </p:cNvSpPr>
          <p:nvPr>
            <p:ph type="title"/>
          </p:nvPr>
        </p:nvSpPr>
        <p:spPr/>
        <p:txBody>
          <a:bodyPr wrap="square">
            <a:noAutofit/>
          </a:bodyPr>
          <a:lstStyle/>
          <a:p>
            <a:r>
              <a:rPr lang="en-US" dirty="0" smtClean="0">
                <a:latin typeface="Huawei Sans" panose="020C0503030203020204" pitchFamily="34" charset="0"/>
              </a:rPr>
              <a:t>E2E Global Resource Sharing</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2805322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r>
              <a:rPr lang="en-US" dirty="0" smtClean="0">
                <a:latin typeface="Huawei Sans" panose="020C0503030203020204" pitchFamily="34" charset="0"/>
              </a:rPr>
              <a:t>On completion of this course, you will be able to understand:</a:t>
            </a:r>
            <a:endParaRPr lang="en-US" altLang="zh-CN" dirty="0" smtClean="0">
              <a:latin typeface="Huawei Sans" panose="020C0503030203020204" pitchFamily="34" charset="0"/>
            </a:endParaRPr>
          </a:p>
          <a:p>
            <a:pPr lvl="1"/>
            <a:r>
              <a:rPr lang="en-US" dirty="0" smtClean="0">
                <a:latin typeface="Huawei Sans" panose="020C0503030203020204" pitchFamily="34" charset="0"/>
              </a:rPr>
              <a:t>Storage architecture evolution and expansion methods</a:t>
            </a:r>
            <a:endParaRPr lang="en-US" altLang="zh-CN" dirty="0" smtClean="0">
              <a:latin typeface="Huawei Sans" panose="020C0503030203020204" pitchFamily="34" charset="0"/>
            </a:endParaRPr>
          </a:p>
          <a:p>
            <a:pPr lvl="1"/>
            <a:r>
              <a:rPr lang="en-US" dirty="0" smtClean="0">
                <a:latin typeface="Huawei Sans" panose="020C0503030203020204" pitchFamily="34" charset="0"/>
              </a:rPr>
              <a:t>Huawei storage product architecture</a:t>
            </a:r>
            <a:endParaRPr lang="en-US" altLang="zh-CN" dirty="0" smtClean="0">
              <a:latin typeface="Huawei Sans" panose="020C0503030203020204" pitchFamily="34" charset="0"/>
            </a:endParaRPr>
          </a:p>
          <a:p>
            <a:pPr lvl="1"/>
            <a:endParaRPr lang="en-US" altLang="zh-CN" dirty="0">
              <a:latin typeface="Huawei Sans" panose="020C0503030203020204" pitchFamily="34" charset="0"/>
            </a:endParaRPr>
          </a:p>
        </p:txBody>
      </p:sp>
    </p:spTree>
    <p:extLst>
      <p:ext uri="{BB962C8B-B14F-4D97-AF65-F5344CB8AC3E}">
        <p14:creationId xmlns:p14="http://schemas.microsoft.com/office/powerpoint/2010/main" val="2447645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Switchover in Seconds: Mission-Critical Storage with FIMs</a:t>
            </a:r>
            <a:endParaRPr lang="en-US" dirty="0">
              <a:latin typeface="Huawei Sans" panose="020C0503030203020204" pitchFamily="34" charset="0"/>
              <a:sym typeface="Huawei Sans" panose="020C0503030203020204" pitchFamily="34" charset="0"/>
            </a:endParaRPr>
          </a:p>
        </p:txBody>
      </p:sp>
      <p:grpSp>
        <p:nvGrpSpPr>
          <p:cNvPr id="3" name="组合 2"/>
          <p:cNvGrpSpPr/>
          <p:nvPr/>
        </p:nvGrpSpPr>
        <p:grpSpPr>
          <a:xfrm>
            <a:off x="2297393" y="944563"/>
            <a:ext cx="7763532" cy="5285943"/>
            <a:chOff x="3107668" y="1221499"/>
            <a:chExt cx="5761927" cy="5285943"/>
          </a:xfrm>
        </p:grpSpPr>
        <p:cxnSp>
          <p:nvCxnSpPr>
            <p:cNvPr id="7" name="直接连接符 6"/>
            <p:cNvCxnSpPr/>
            <p:nvPr/>
          </p:nvCxnSpPr>
          <p:spPr>
            <a:xfrm flipV="1">
              <a:off x="5953293" y="1456039"/>
              <a:ext cx="0" cy="1012910"/>
            </a:xfrm>
            <a:prstGeom prst="line">
              <a:avLst/>
            </a:prstGeom>
            <a:noFill/>
            <a:ln w="28575" cap="flat" cmpd="sng" algn="ctr">
              <a:solidFill>
                <a:srgbClr val="C7000A"/>
              </a:solidFill>
              <a:prstDash val="solid"/>
              <a:miter lim="800000"/>
            </a:ln>
            <a:effectLst/>
          </p:spPr>
        </p:cxnSp>
        <p:sp>
          <p:nvSpPr>
            <p:cNvPr id="8" name="圆角矩形 7"/>
            <p:cNvSpPr/>
            <p:nvPr/>
          </p:nvSpPr>
          <p:spPr>
            <a:xfrm>
              <a:off x="3111997" y="5401779"/>
              <a:ext cx="5703383" cy="497717"/>
            </a:xfrm>
            <a:prstGeom prst="roundRect">
              <a:avLst/>
            </a:prstGeom>
            <a:solidFill>
              <a:srgbClr val="F2F2F2"/>
            </a:solidFill>
            <a:ln w="12700" cap="flat" cmpd="sng" algn="ctr">
              <a:noFill/>
              <a:prstDash val="solid"/>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圆角矩形 8"/>
            <p:cNvSpPr/>
            <p:nvPr/>
          </p:nvSpPr>
          <p:spPr>
            <a:xfrm>
              <a:off x="3107668" y="4011771"/>
              <a:ext cx="5707712" cy="1303179"/>
            </a:xfrm>
            <a:prstGeom prst="roundRect">
              <a:avLst/>
            </a:prstGeom>
            <a:solidFill>
              <a:srgbClr val="F2F2F2"/>
            </a:solidFill>
            <a:ln w="12700" cap="flat" cmpd="sng" algn="ctr">
              <a:noFill/>
              <a:prstDash val="solid"/>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圆角矩形 9"/>
            <p:cNvSpPr/>
            <p:nvPr/>
          </p:nvSpPr>
          <p:spPr>
            <a:xfrm>
              <a:off x="3353989" y="4118092"/>
              <a:ext cx="5182663" cy="901694"/>
            </a:xfrm>
            <a:prstGeom prst="roundRect">
              <a:avLst/>
            </a:prstGeom>
            <a:solidFill>
              <a:schemeClr val="bg1">
                <a:lumMod val="85000"/>
              </a:schemeClr>
            </a:solidFill>
            <a:ln w="12700" cap="flat" cmpd="sng" algn="ctr">
              <a:noFill/>
              <a:prstDash val="solid"/>
              <a:miter lim="800000"/>
            </a:ln>
            <a:effectLst/>
          </p:spPr>
          <p:txBody>
            <a:bodyPr wrap="square" rtlCol="0" anchor="ctr">
              <a:noAutofit/>
            </a:bodyPr>
            <a:lstStyle/>
            <a:p>
              <a:pPr algn="ctr" defTabSz="914387" fontAlgn="ctr">
                <a:defRPr/>
              </a:pPr>
              <a:endParaRPr lang="en-US" altLang="zh-CN" sz="1400" b="1"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文本框 10"/>
            <p:cNvSpPr txBox="1"/>
            <p:nvPr/>
          </p:nvSpPr>
          <p:spPr>
            <a:xfrm>
              <a:off x="5201349" y="4909126"/>
              <a:ext cx="1505089" cy="528350"/>
            </a:xfrm>
            <a:prstGeom prst="rect">
              <a:avLst/>
            </a:prstGeom>
            <a:noFill/>
          </p:spPr>
          <p:txBody>
            <a:bodyPr wrap="square" rtlCol="0" anchor="ctr">
              <a:noAutofit/>
            </a:bodyPr>
            <a:lstStyle/>
            <a:p>
              <a:pPr algn="ctr" defTabSz="914387" fontAlgn="ctr">
                <a:defRPr/>
              </a:pPr>
              <a:r>
                <a:rPr lang="en-US" b="1" dirty="0" smtClean="0">
                  <a:solidFill>
                    <a:srgbClr val="1D1D1A"/>
                  </a:solidFill>
                  <a:latin typeface="Huawei Sans" panose="020C0503030203020204" pitchFamily="34" charset="0"/>
                </a:rPr>
                <a:t>User mode</a:t>
              </a:r>
              <a:endParaRPr lang="en-US" b="1" dirty="0">
                <a:solidFill>
                  <a:srgbClr val="1D1D1A"/>
                </a:solidFill>
                <a:latin typeface="Huawei Sans" panose="020C0503030203020204" pitchFamily="34" charset="0"/>
              </a:endParaRPr>
            </a:p>
          </p:txBody>
        </p:sp>
        <p:sp>
          <p:nvSpPr>
            <p:cNvPr id="12" name="矩形 11"/>
            <p:cNvSpPr/>
            <p:nvPr/>
          </p:nvSpPr>
          <p:spPr>
            <a:xfrm>
              <a:off x="5131607" y="5450137"/>
              <a:ext cx="1811714" cy="369332"/>
            </a:xfrm>
            <a:prstGeom prst="rect">
              <a:avLst/>
            </a:prstGeom>
          </p:spPr>
          <p:txBody>
            <a:bodyPr wrap="square">
              <a:noAutofit/>
            </a:bodyPr>
            <a:lstStyle/>
            <a:p>
              <a:pPr algn="ctr" defTabSz="914400" fontAlgn="ctr">
                <a:defRPr/>
              </a:pPr>
              <a:r>
                <a:rPr lang="en-US" b="1" dirty="0" smtClean="0">
                  <a:solidFill>
                    <a:srgbClr val="1D1D1A"/>
                  </a:solidFill>
                  <a:latin typeface="Huawei Sans" panose="020C0503030203020204" pitchFamily="34" charset="0"/>
                </a:rPr>
                <a:t>OS kernel mode</a:t>
              </a:r>
              <a:endParaRPr lang="en-US" b="1" dirty="0">
                <a:solidFill>
                  <a:srgbClr val="1D1D1A"/>
                </a:solidFill>
                <a:latin typeface="Huawei Sans" panose="020C0503030203020204" pitchFamily="34" charset="0"/>
              </a:endParaRPr>
            </a:p>
          </p:txBody>
        </p:sp>
        <p:sp>
          <p:nvSpPr>
            <p:cNvPr id="13" name="圆角矩形 12"/>
            <p:cNvSpPr/>
            <p:nvPr/>
          </p:nvSpPr>
          <p:spPr>
            <a:xfrm>
              <a:off x="3353989"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圆角矩形 13"/>
            <p:cNvSpPr/>
            <p:nvPr/>
          </p:nvSpPr>
          <p:spPr>
            <a:xfrm>
              <a:off x="4726586"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圆角矩形 14"/>
            <p:cNvSpPr/>
            <p:nvPr/>
          </p:nvSpPr>
          <p:spPr>
            <a:xfrm>
              <a:off x="6099183"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圆角矩形 15"/>
            <p:cNvSpPr/>
            <p:nvPr/>
          </p:nvSpPr>
          <p:spPr>
            <a:xfrm>
              <a:off x="7471780"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7" name="组合 16"/>
            <p:cNvGrpSpPr/>
            <p:nvPr/>
          </p:nvGrpSpPr>
          <p:grpSpPr>
            <a:xfrm>
              <a:off x="5360276" y="2341259"/>
              <a:ext cx="1219171" cy="791783"/>
              <a:chOff x="4441402" y="2011072"/>
              <a:chExt cx="889352" cy="664580"/>
            </a:xfrm>
          </p:grpSpPr>
          <p:grpSp>
            <p:nvGrpSpPr>
              <p:cNvPr id="18" name="组合 17"/>
              <p:cNvGrpSpPr/>
              <p:nvPr/>
            </p:nvGrpSpPr>
            <p:grpSpPr>
              <a:xfrm>
                <a:off x="4441402" y="2011072"/>
                <a:ext cx="747891" cy="664580"/>
                <a:chOff x="7297349" y="532481"/>
                <a:chExt cx="422718" cy="610012"/>
              </a:xfrm>
            </p:grpSpPr>
            <p:sp>
              <p:nvSpPr>
                <p:cNvPr id="23" name="Freeform 1252"/>
                <p:cNvSpPr>
                  <a:spLocks/>
                </p:cNvSpPr>
                <p:nvPr/>
              </p:nvSpPr>
              <p:spPr bwMode="auto">
                <a:xfrm rot="16200000" flipH="1">
                  <a:off x="7296549" y="738626"/>
                  <a:ext cx="456773" cy="350961"/>
                </a:xfrm>
                <a:custGeom>
                  <a:avLst/>
                  <a:gdLst>
                    <a:gd name="T0" fmla="*/ 343 w 344"/>
                    <a:gd name="T1" fmla="*/ 35 h 269"/>
                    <a:gd name="T2" fmla="*/ 342 w 344"/>
                    <a:gd name="T3" fmla="*/ 32 h 269"/>
                    <a:gd name="T4" fmla="*/ 338 w 344"/>
                    <a:gd name="T5" fmla="*/ 30 h 269"/>
                    <a:gd name="T6" fmla="*/ 334 w 344"/>
                    <a:gd name="T7" fmla="*/ 29 h 269"/>
                    <a:gd name="T8" fmla="*/ 125 w 344"/>
                    <a:gd name="T9" fmla="*/ 29 h 269"/>
                    <a:gd name="T10" fmla="*/ 125 w 344"/>
                    <a:gd name="T11" fmla="*/ 16 h 269"/>
                    <a:gd name="T12" fmla="*/ 123 w 344"/>
                    <a:gd name="T13" fmla="*/ 10 h 269"/>
                    <a:gd name="T14" fmla="*/ 120 w 344"/>
                    <a:gd name="T15" fmla="*/ 5 h 269"/>
                    <a:gd name="T16" fmla="*/ 115 w 344"/>
                    <a:gd name="T17" fmla="*/ 2 h 269"/>
                    <a:gd name="T18" fmla="*/ 108 w 344"/>
                    <a:gd name="T19" fmla="*/ 0 h 269"/>
                    <a:gd name="T20" fmla="*/ 2 w 344"/>
                    <a:gd name="T21" fmla="*/ 0 h 269"/>
                    <a:gd name="T22" fmla="*/ 0 w 344"/>
                    <a:gd name="T23" fmla="*/ 3 h 269"/>
                    <a:gd name="T24" fmla="*/ 0 w 344"/>
                    <a:gd name="T25" fmla="*/ 258 h 269"/>
                    <a:gd name="T26" fmla="*/ 1 w 344"/>
                    <a:gd name="T27" fmla="*/ 259 h 269"/>
                    <a:gd name="T28" fmla="*/ 49 w 344"/>
                    <a:gd name="T29" fmla="*/ 259 h 269"/>
                    <a:gd name="T30" fmla="*/ 50 w 344"/>
                    <a:gd name="T31" fmla="*/ 258 h 269"/>
                    <a:gd name="T32" fmla="*/ 50 w 344"/>
                    <a:gd name="T33" fmla="*/ 235 h 269"/>
                    <a:gd name="T34" fmla="*/ 140 w 344"/>
                    <a:gd name="T35" fmla="*/ 235 h 269"/>
                    <a:gd name="T36" fmla="*/ 140 w 344"/>
                    <a:gd name="T37" fmla="*/ 264 h 269"/>
                    <a:gd name="T38" fmla="*/ 141 w 344"/>
                    <a:gd name="T39" fmla="*/ 266 h 269"/>
                    <a:gd name="T40" fmla="*/ 146 w 344"/>
                    <a:gd name="T41" fmla="*/ 269 h 269"/>
                    <a:gd name="T42" fmla="*/ 282 w 344"/>
                    <a:gd name="T43" fmla="*/ 269 h 269"/>
                    <a:gd name="T44" fmla="*/ 282 w 344"/>
                    <a:gd name="T45" fmla="*/ 247 h 269"/>
                    <a:gd name="T46" fmla="*/ 293 w 344"/>
                    <a:gd name="T47" fmla="*/ 247 h 269"/>
                    <a:gd name="T48" fmla="*/ 293 w 344"/>
                    <a:gd name="T49" fmla="*/ 269 h 269"/>
                    <a:gd name="T50" fmla="*/ 337 w 344"/>
                    <a:gd name="T51" fmla="*/ 269 h 269"/>
                    <a:gd name="T52" fmla="*/ 342 w 344"/>
                    <a:gd name="T53" fmla="*/ 266 h 269"/>
                    <a:gd name="T54" fmla="*/ 344 w 344"/>
                    <a:gd name="T55" fmla="*/ 261 h 269"/>
                    <a:gd name="T56" fmla="*/ 344 w 344"/>
                    <a:gd name="T57" fmla="*/ 38 h 269"/>
                    <a:gd name="T58" fmla="*/ 343 w 344"/>
                    <a:gd name="T59" fmla="*/ 3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269">
                      <a:moveTo>
                        <a:pt x="343" y="35"/>
                      </a:moveTo>
                      <a:lnTo>
                        <a:pt x="342" y="32"/>
                      </a:lnTo>
                      <a:lnTo>
                        <a:pt x="338" y="30"/>
                      </a:lnTo>
                      <a:lnTo>
                        <a:pt x="334" y="29"/>
                      </a:lnTo>
                      <a:lnTo>
                        <a:pt x="125" y="29"/>
                      </a:lnTo>
                      <a:lnTo>
                        <a:pt x="125" y="16"/>
                      </a:lnTo>
                      <a:lnTo>
                        <a:pt x="123" y="10"/>
                      </a:lnTo>
                      <a:lnTo>
                        <a:pt x="120" y="5"/>
                      </a:lnTo>
                      <a:lnTo>
                        <a:pt x="115" y="2"/>
                      </a:lnTo>
                      <a:lnTo>
                        <a:pt x="108" y="0"/>
                      </a:lnTo>
                      <a:lnTo>
                        <a:pt x="2" y="0"/>
                      </a:lnTo>
                      <a:lnTo>
                        <a:pt x="0" y="3"/>
                      </a:lnTo>
                      <a:lnTo>
                        <a:pt x="0" y="258"/>
                      </a:lnTo>
                      <a:lnTo>
                        <a:pt x="1" y="259"/>
                      </a:lnTo>
                      <a:lnTo>
                        <a:pt x="49" y="259"/>
                      </a:lnTo>
                      <a:lnTo>
                        <a:pt x="50" y="258"/>
                      </a:lnTo>
                      <a:lnTo>
                        <a:pt x="50" y="235"/>
                      </a:lnTo>
                      <a:lnTo>
                        <a:pt x="140" y="235"/>
                      </a:lnTo>
                      <a:lnTo>
                        <a:pt x="140" y="264"/>
                      </a:lnTo>
                      <a:lnTo>
                        <a:pt x="141" y="266"/>
                      </a:lnTo>
                      <a:lnTo>
                        <a:pt x="146" y="269"/>
                      </a:lnTo>
                      <a:lnTo>
                        <a:pt x="282" y="269"/>
                      </a:lnTo>
                      <a:lnTo>
                        <a:pt x="282" y="247"/>
                      </a:lnTo>
                      <a:lnTo>
                        <a:pt x="293" y="247"/>
                      </a:lnTo>
                      <a:lnTo>
                        <a:pt x="293" y="269"/>
                      </a:lnTo>
                      <a:lnTo>
                        <a:pt x="337" y="269"/>
                      </a:lnTo>
                      <a:lnTo>
                        <a:pt x="342" y="266"/>
                      </a:lnTo>
                      <a:lnTo>
                        <a:pt x="344" y="261"/>
                      </a:lnTo>
                      <a:lnTo>
                        <a:pt x="344" y="38"/>
                      </a:lnTo>
                      <a:lnTo>
                        <a:pt x="343" y="35"/>
                      </a:lnTo>
                      <a:close/>
                    </a:path>
                  </a:pathLst>
                </a:custGeom>
                <a:solidFill>
                  <a:srgbClr val="666666">
                    <a:lumMod val="20000"/>
                    <a:lumOff val="80000"/>
                  </a:srgbClr>
                </a:solidFill>
                <a:ln w="9525" cap="flat" cmpd="sng" algn="ctr">
                  <a:solidFill>
                    <a:srgbClr val="666666"/>
                  </a:solidFill>
                  <a:prstDash val="solid"/>
                  <a:miter lim="800000"/>
                  <a:headEnd type="none" w="med" len="med"/>
                  <a:tailEnd type="none" w="med" len="med"/>
                </a:ln>
                <a:effectLst/>
                <a:extLst/>
              </p:spPr>
              <p:txBody>
                <a:bodyPr vert="horz" wrap="square" lIns="96741" tIns="48370" rIns="96741" bIns="48370" numCol="1" rtlCol="0" anchor="ctr" anchorCtr="1" compatLnSpc="1">
                  <a:noAutofit/>
                </a:bodyPr>
                <a:lstStyle/>
                <a:p>
                  <a:pPr algn="ctr" defTabSz="914218" fontAlgn="ctr">
                    <a:spcBef>
                      <a:spcPts val="423"/>
                    </a:spcBef>
                    <a:spcAft>
                      <a:spcPct val="0"/>
                    </a:spcAft>
                    <a:buClr>
                      <a:prstClr val="white"/>
                    </a:buClr>
                    <a:buSzPct val="60000"/>
                    <a:defRPr/>
                  </a:pPr>
                  <a:endParaRPr lang="en-US" altLang="zh-CN" sz="1600" b="1" kern="0" dirty="0" smtClean="0">
                    <a:gradFill>
                      <a:gsLst>
                        <a:gs pos="0">
                          <a:prstClr val="white"/>
                        </a:gs>
                        <a:gs pos="100000">
                          <a:srgbClr val="4FEEFF"/>
                        </a:gs>
                      </a:gsLst>
                      <a:lin ang="5400000" scaled="0"/>
                      <a:tileRect/>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Freeform 1251"/>
                <p:cNvSpPr>
                  <a:spLocks/>
                </p:cNvSpPr>
                <p:nvPr/>
              </p:nvSpPr>
              <p:spPr bwMode="auto">
                <a:xfrm rot="16200000" flipH="1">
                  <a:off x="7447628" y="382202"/>
                  <a:ext cx="122160" cy="422718"/>
                </a:xfrm>
                <a:custGeom>
                  <a:avLst/>
                  <a:gdLst>
                    <a:gd name="T0" fmla="*/ 63 w 92"/>
                    <a:gd name="T1" fmla="*/ 276 h 324"/>
                    <a:gd name="T2" fmla="*/ 63 w 92"/>
                    <a:gd name="T3" fmla="*/ 323 h 324"/>
                    <a:gd name="T4" fmla="*/ 63 w 92"/>
                    <a:gd name="T5" fmla="*/ 323 h 324"/>
                    <a:gd name="T6" fmla="*/ 64 w 92"/>
                    <a:gd name="T7" fmla="*/ 324 h 324"/>
                    <a:gd name="T8" fmla="*/ 92 w 92"/>
                    <a:gd name="T9" fmla="*/ 324 h 324"/>
                    <a:gd name="T10" fmla="*/ 92 w 92"/>
                    <a:gd name="T11" fmla="*/ 324 h 324"/>
                    <a:gd name="T12" fmla="*/ 92 w 92"/>
                    <a:gd name="T13" fmla="*/ 323 h 324"/>
                    <a:gd name="T14" fmla="*/ 92 w 92"/>
                    <a:gd name="T15" fmla="*/ 19 h 324"/>
                    <a:gd name="T16" fmla="*/ 92 w 92"/>
                    <a:gd name="T17" fmla="*/ 14 h 324"/>
                    <a:gd name="T18" fmla="*/ 92 w 92"/>
                    <a:gd name="T19" fmla="*/ 9 h 324"/>
                    <a:gd name="T20" fmla="*/ 92 w 92"/>
                    <a:gd name="T21" fmla="*/ 9 h 324"/>
                    <a:gd name="T22" fmla="*/ 92 w 92"/>
                    <a:gd name="T23" fmla="*/ 6 h 324"/>
                    <a:gd name="T24" fmla="*/ 90 w 92"/>
                    <a:gd name="T25" fmla="*/ 2 h 324"/>
                    <a:gd name="T26" fmla="*/ 86 w 92"/>
                    <a:gd name="T27" fmla="*/ 0 h 324"/>
                    <a:gd name="T28" fmla="*/ 83 w 92"/>
                    <a:gd name="T29" fmla="*/ 0 h 324"/>
                    <a:gd name="T30" fmla="*/ 11 w 92"/>
                    <a:gd name="T31" fmla="*/ 0 h 324"/>
                    <a:gd name="T32" fmla="*/ 11 w 92"/>
                    <a:gd name="T33" fmla="*/ 0 h 324"/>
                    <a:gd name="T34" fmla="*/ 8 w 92"/>
                    <a:gd name="T35" fmla="*/ 0 h 324"/>
                    <a:gd name="T36" fmla="*/ 3 w 92"/>
                    <a:gd name="T37" fmla="*/ 2 h 324"/>
                    <a:gd name="T38" fmla="*/ 1 w 92"/>
                    <a:gd name="T39" fmla="*/ 6 h 324"/>
                    <a:gd name="T40" fmla="*/ 0 w 92"/>
                    <a:gd name="T41" fmla="*/ 9 h 324"/>
                    <a:gd name="T42" fmla="*/ 0 w 92"/>
                    <a:gd name="T43" fmla="*/ 19 h 324"/>
                    <a:gd name="T44" fmla="*/ 0 w 92"/>
                    <a:gd name="T45" fmla="*/ 19 h 324"/>
                    <a:gd name="T46" fmla="*/ 1 w 92"/>
                    <a:gd name="T47" fmla="*/ 24 h 324"/>
                    <a:gd name="T48" fmla="*/ 3 w 92"/>
                    <a:gd name="T49" fmla="*/ 27 h 324"/>
                    <a:gd name="T50" fmla="*/ 8 w 92"/>
                    <a:gd name="T51" fmla="*/ 29 h 324"/>
                    <a:gd name="T52" fmla="*/ 11 w 92"/>
                    <a:gd name="T53" fmla="*/ 31 h 324"/>
                    <a:gd name="T54" fmla="*/ 63 w 92"/>
                    <a:gd name="T55" fmla="*/ 31 h 324"/>
                    <a:gd name="T56" fmla="*/ 63 w 92"/>
                    <a:gd name="T57" fmla="*/ 60 h 324"/>
                    <a:gd name="T58" fmla="*/ 53 w 92"/>
                    <a:gd name="T59" fmla="*/ 60 h 324"/>
                    <a:gd name="T60" fmla="*/ 53 w 92"/>
                    <a:gd name="T61" fmla="*/ 60 h 324"/>
                    <a:gd name="T62" fmla="*/ 48 w 92"/>
                    <a:gd name="T63" fmla="*/ 62 h 324"/>
                    <a:gd name="T64" fmla="*/ 42 w 92"/>
                    <a:gd name="T65" fmla="*/ 66 h 324"/>
                    <a:gd name="T66" fmla="*/ 40 w 92"/>
                    <a:gd name="T67" fmla="*/ 70 h 324"/>
                    <a:gd name="T68" fmla="*/ 39 w 92"/>
                    <a:gd name="T69" fmla="*/ 75 h 324"/>
                    <a:gd name="T70" fmla="*/ 39 w 92"/>
                    <a:gd name="T71" fmla="*/ 140 h 324"/>
                    <a:gd name="T72" fmla="*/ 39 w 92"/>
                    <a:gd name="T73" fmla="*/ 140 h 324"/>
                    <a:gd name="T74" fmla="*/ 40 w 92"/>
                    <a:gd name="T75" fmla="*/ 145 h 324"/>
                    <a:gd name="T76" fmla="*/ 42 w 92"/>
                    <a:gd name="T77" fmla="*/ 149 h 324"/>
                    <a:gd name="T78" fmla="*/ 48 w 92"/>
                    <a:gd name="T79" fmla="*/ 152 h 324"/>
                    <a:gd name="T80" fmla="*/ 53 w 92"/>
                    <a:gd name="T81" fmla="*/ 153 h 324"/>
                    <a:gd name="T82" fmla="*/ 63 w 92"/>
                    <a:gd name="T83" fmla="*/ 153 h 324"/>
                    <a:gd name="T84" fmla="*/ 63 w 92"/>
                    <a:gd name="T85" fmla="*/ 202 h 324"/>
                    <a:gd name="T86" fmla="*/ 49 w 92"/>
                    <a:gd name="T87" fmla="*/ 202 h 324"/>
                    <a:gd name="T88" fmla="*/ 49 w 92"/>
                    <a:gd name="T89" fmla="*/ 202 h 324"/>
                    <a:gd name="T90" fmla="*/ 46 w 92"/>
                    <a:gd name="T91" fmla="*/ 203 h 324"/>
                    <a:gd name="T92" fmla="*/ 41 w 92"/>
                    <a:gd name="T93" fmla="*/ 206 h 324"/>
                    <a:gd name="T94" fmla="*/ 39 w 92"/>
                    <a:gd name="T95" fmla="*/ 210 h 324"/>
                    <a:gd name="T96" fmla="*/ 39 w 92"/>
                    <a:gd name="T97" fmla="*/ 213 h 324"/>
                    <a:gd name="T98" fmla="*/ 39 w 92"/>
                    <a:gd name="T99" fmla="*/ 267 h 324"/>
                    <a:gd name="T100" fmla="*/ 39 w 92"/>
                    <a:gd name="T101" fmla="*/ 267 h 324"/>
                    <a:gd name="T102" fmla="*/ 39 w 92"/>
                    <a:gd name="T103" fmla="*/ 270 h 324"/>
                    <a:gd name="T104" fmla="*/ 41 w 92"/>
                    <a:gd name="T105" fmla="*/ 274 h 324"/>
                    <a:gd name="T106" fmla="*/ 46 w 92"/>
                    <a:gd name="T107" fmla="*/ 276 h 324"/>
                    <a:gd name="T108" fmla="*/ 49 w 92"/>
                    <a:gd name="T109" fmla="*/ 276 h 324"/>
                    <a:gd name="T110" fmla="*/ 63 w 92"/>
                    <a:gd name="T111" fmla="*/ 276 h 324"/>
                    <a:gd name="T112" fmla="*/ 63 w 92"/>
                    <a:gd name="T113"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324">
                      <a:moveTo>
                        <a:pt x="63" y="276"/>
                      </a:moveTo>
                      <a:lnTo>
                        <a:pt x="63" y="323"/>
                      </a:lnTo>
                      <a:lnTo>
                        <a:pt x="63" y="323"/>
                      </a:lnTo>
                      <a:lnTo>
                        <a:pt x="64" y="324"/>
                      </a:lnTo>
                      <a:lnTo>
                        <a:pt x="92" y="324"/>
                      </a:lnTo>
                      <a:lnTo>
                        <a:pt x="92" y="324"/>
                      </a:lnTo>
                      <a:lnTo>
                        <a:pt x="92" y="323"/>
                      </a:lnTo>
                      <a:lnTo>
                        <a:pt x="92" y="19"/>
                      </a:lnTo>
                      <a:lnTo>
                        <a:pt x="92" y="14"/>
                      </a:lnTo>
                      <a:lnTo>
                        <a:pt x="92" y="9"/>
                      </a:lnTo>
                      <a:lnTo>
                        <a:pt x="92" y="9"/>
                      </a:lnTo>
                      <a:lnTo>
                        <a:pt x="92" y="6"/>
                      </a:lnTo>
                      <a:lnTo>
                        <a:pt x="90" y="2"/>
                      </a:lnTo>
                      <a:lnTo>
                        <a:pt x="86" y="0"/>
                      </a:lnTo>
                      <a:lnTo>
                        <a:pt x="83" y="0"/>
                      </a:lnTo>
                      <a:lnTo>
                        <a:pt x="11" y="0"/>
                      </a:lnTo>
                      <a:lnTo>
                        <a:pt x="11" y="0"/>
                      </a:lnTo>
                      <a:lnTo>
                        <a:pt x="8" y="0"/>
                      </a:lnTo>
                      <a:lnTo>
                        <a:pt x="3" y="2"/>
                      </a:lnTo>
                      <a:lnTo>
                        <a:pt x="1" y="6"/>
                      </a:lnTo>
                      <a:lnTo>
                        <a:pt x="0" y="9"/>
                      </a:lnTo>
                      <a:lnTo>
                        <a:pt x="0" y="19"/>
                      </a:lnTo>
                      <a:lnTo>
                        <a:pt x="0" y="19"/>
                      </a:lnTo>
                      <a:lnTo>
                        <a:pt x="1" y="24"/>
                      </a:lnTo>
                      <a:lnTo>
                        <a:pt x="3" y="27"/>
                      </a:lnTo>
                      <a:lnTo>
                        <a:pt x="8" y="29"/>
                      </a:lnTo>
                      <a:lnTo>
                        <a:pt x="11" y="31"/>
                      </a:lnTo>
                      <a:lnTo>
                        <a:pt x="63" y="31"/>
                      </a:lnTo>
                      <a:lnTo>
                        <a:pt x="63" y="60"/>
                      </a:lnTo>
                      <a:lnTo>
                        <a:pt x="53" y="60"/>
                      </a:lnTo>
                      <a:lnTo>
                        <a:pt x="53" y="60"/>
                      </a:lnTo>
                      <a:lnTo>
                        <a:pt x="48" y="62"/>
                      </a:lnTo>
                      <a:lnTo>
                        <a:pt x="42" y="66"/>
                      </a:lnTo>
                      <a:lnTo>
                        <a:pt x="40" y="70"/>
                      </a:lnTo>
                      <a:lnTo>
                        <a:pt x="39" y="75"/>
                      </a:lnTo>
                      <a:lnTo>
                        <a:pt x="39" y="140"/>
                      </a:lnTo>
                      <a:lnTo>
                        <a:pt x="39" y="140"/>
                      </a:lnTo>
                      <a:lnTo>
                        <a:pt x="40" y="145"/>
                      </a:lnTo>
                      <a:lnTo>
                        <a:pt x="42" y="149"/>
                      </a:lnTo>
                      <a:lnTo>
                        <a:pt x="48" y="152"/>
                      </a:lnTo>
                      <a:lnTo>
                        <a:pt x="53" y="153"/>
                      </a:lnTo>
                      <a:lnTo>
                        <a:pt x="63" y="153"/>
                      </a:lnTo>
                      <a:lnTo>
                        <a:pt x="63" y="202"/>
                      </a:lnTo>
                      <a:lnTo>
                        <a:pt x="49" y="202"/>
                      </a:lnTo>
                      <a:lnTo>
                        <a:pt x="49" y="202"/>
                      </a:lnTo>
                      <a:lnTo>
                        <a:pt x="46" y="203"/>
                      </a:lnTo>
                      <a:lnTo>
                        <a:pt x="41" y="206"/>
                      </a:lnTo>
                      <a:lnTo>
                        <a:pt x="39" y="210"/>
                      </a:lnTo>
                      <a:lnTo>
                        <a:pt x="39" y="213"/>
                      </a:lnTo>
                      <a:lnTo>
                        <a:pt x="39" y="267"/>
                      </a:lnTo>
                      <a:lnTo>
                        <a:pt x="39" y="267"/>
                      </a:lnTo>
                      <a:lnTo>
                        <a:pt x="39" y="270"/>
                      </a:lnTo>
                      <a:lnTo>
                        <a:pt x="41" y="274"/>
                      </a:lnTo>
                      <a:lnTo>
                        <a:pt x="46" y="276"/>
                      </a:lnTo>
                      <a:lnTo>
                        <a:pt x="49" y="276"/>
                      </a:lnTo>
                      <a:lnTo>
                        <a:pt x="63" y="276"/>
                      </a:lnTo>
                      <a:lnTo>
                        <a:pt x="63" y="276"/>
                      </a:lnTo>
                      <a:close/>
                    </a:path>
                  </a:pathLst>
                </a:custGeom>
                <a:solidFill>
                  <a:srgbClr val="666666">
                    <a:lumMod val="20000"/>
                    <a:lumOff val="80000"/>
                  </a:srgbClr>
                </a:solidFill>
                <a:ln w="9525" cap="flat" cmpd="sng" algn="ctr">
                  <a:solidFill>
                    <a:srgbClr val="666666"/>
                  </a:solidFill>
                  <a:prstDash val="solid"/>
                  <a:miter lim="800000"/>
                  <a:headEnd type="none" w="med" len="med"/>
                  <a:tailEnd type="none" w="med" len="med"/>
                </a:ln>
                <a:effectLst/>
                <a:extLst/>
              </p:spPr>
              <p:txBody>
                <a:bodyPr vert="horz" wrap="square" lIns="96741" tIns="48370" rIns="96741" bIns="48370" numCol="1" rtlCol="0" anchor="ctr" anchorCtr="1" compatLnSpc="1">
                  <a:noAutofit/>
                </a:bodyPr>
                <a:lstStyle/>
                <a:p>
                  <a:pPr algn="ctr" defTabSz="914218" fontAlgn="ctr">
                    <a:spcBef>
                      <a:spcPts val="423"/>
                    </a:spcBef>
                    <a:spcAft>
                      <a:spcPct val="0"/>
                    </a:spcAft>
                    <a:buClr>
                      <a:prstClr val="white"/>
                    </a:buClr>
                    <a:buSzPct val="60000"/>
                    <a:defRPr/>
                  </a:pPr>
                  <a:endParaRPr lang="en-US" altLang="zh-CN" sz="1692" b="1" kern="0" dirty="0" smtClean="0">
                    <a:gradFill>
                      <a:gsLst>
                        <a:gs pos="0">
                          <a:prstClr val="white"/>
                        </a:gs>
                        <a:gs pos="100000">
                          <a:srgbClr val="4FEEFF"/>
                        </a:gs>
                      </a:gsLst>
                      <a:lin ang="5400000" scaled="0"/>
                      <a:tileRect/>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 name="组合 136"/>
              <p:cNvGrpSpPr/>
              <p:nvPr/>
            </p:nvGrpSpPr>
            <p:grpSpPr>
              <a:xfrm>
                <a:off x="4695423" y="2229425"/>
                <a:ext cx="356517" cy="446226"/>
                <a:chOff x="8908256" y="2200724"/>
                <a:chExt cx="602693" cy="1037030"/>
              </a:xfrm>
            </p:grpSpPr>
            <p:pic>
              <p:nvPicPr>
                <p:cNvPr id="21" name="Picture 2" descr="C:\Users\w00204092.CHINA\Desktop\PNG\芯片图标-01.png"/>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8908256" y="2200724"/>
                  <a:ext cx="602693" cy="1037030"/>
                </a:xfrm>
                <a:prstGeom prst="rect">
                  <a:avLst/>
                </a:prstGeom>
                <a:noFill/>
                <a:ln>
                  <a:noFill/>
                </a:ln>
              </p:spPr>
            </p:pic>
            <p:sp>
              <p:nvSpPr>
                <p:cNvPr id="22" name="矩形 21"/>
                <p:cNvSpPr/>
                <p:nvPr/>
              </p:nvSpPr>
              <p:spPr bwMode="auto">
                <a:xfrm>
                  <a:off x="9029549" y="2534015"/>
                  <a:ext cx="274002" cy="276038"/>
                </a:xfrm>
                <a:prstGeom prst="rect">
                  <a:avLst/>
                </a:prstGeom>
                <a:solidFill>
                  <a:srgbClr val="00A8CB"/>
                </a:solidFill>
                <a:ln>
                  <a:noFill/>
                </a:ln>
                <a:effectLst/>
                <a:extLst/>
              </p:spPr>
              <p:txBody>
                <a:bodyPr vert="horz" wrap="square" lIns="91428" tIns="45714" rIns="91428" bIns="45714" numCol="1" rtlCol="0" anchor="t" anchorCtr="0" compatLnSpc="1">
                  <a:prstTxWarp prst="textNoShape">
                    <a:avLst/>
                  </a:prstTxWarp>
                  <a:noAutofit/>
                </a:bodyPr>
                <a:lstStyle/>
                <a:p>
                  <a:pPr defTabSz="914309" fontAlgn="ctr">
                    <a:spcBef>
                      <a:spcPct val="0"/>
                    </a:spcBef>
                    <a:spcAft>
                      <a:spcPct val="0"/>
                    </a:spcAft>
                    <a:buClr>
                      <a:srgbClr val="CC9900"/>
                    </a:buClr>
                    <a:buFont typeface="Wingdings" pitchFamily="2" charset="2"/>
                    <a:buChar char="n"/>
                    <a:defRPr/>
                  </a:pPr>
                  <a:endParaRPr lang="en-US" sz="12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0" name="文本框 19"/>
              <p:cNvSpPr txBox="1"/>
              <p:nvPr/>
            </p:nvSpPr>
            <p:spPr>
              <a:xfrm>
                <a:off x="4669251" y="2178018"/>
                <a:ext cx="661503" cy="443469"/>
              </a:xfrm>
              <a:prstGeom prst="rect">
                <a:avLst/>
              </a:prstGeom>
              <a:noFill/>
            </p:spPr>
            <p:txBody>
              <a:bodyPr wrap="square" rtlCol="0">
                <a:noAutofit/>
              </a:bodyPr>
              <a:lstStyle/>
              <a:p>
                <a:pPr defTabSz="914400" fontAlgn="ctr">
                  <a:defRPr/>
                </a:pPr>
                <a:r>
                  <a:rPr lang="en-US" sz="1200" b="1" dirty="0" smtClean="0">
                    <a:solidFill>
                      <a:srgbClr val="1D1D1A"/>
                    </a:solidFill>
                    <a:latin typeface="Huawei Sans" panose="020C0503030203020204" pitchFamily="34" charset="0"/>
                  </a:rPr>
                  <a:t>Hi1822</a:t>
                </a:r>
                <a:endParaRPr lang="en-US" sz="1200" b="1" dirty="0">
                  <a:solidFill>
                    <a:srgbClr val="1D1D1A"/>
                  </a:solidFill>
                  <a:latin typeface="Huawei Sans" panose="020C0503030203020204" pitchFamily="34" charset="0"/>
                </a:endParaRPr>
              </a:p>
            </p:txBody>
          </p:sp>
        </p:grpSp>
        <p:sp>
          <p:nvSpPr>
            <p:cNvPr id="25" name="矩形 24"/>
            <p:cNvSpPr/>
            <p:nvPr/>
          </p:nvSpPr>
          <p:spPr>
            <a:xfrm>
              <a:off x="5444452" y="1221499"/>
              <a:ext cx="1016838" cy="229189"/>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en-US" sz="1600" dirty="0" smtClean="0">
                  <a:solidFill>
                    <a:srgbClr val="1D1D1A"/>
                  </a:solidFill>
                  <a:latin typeface="Huawei Sans" panose="020C0503030203020204" pitchFamily="34" charset="0"/>
                </a:rPr>
                <a:t>Host</a:t>
              </a:r>
              <a:endParaRPr lang="en-US" altLang="zh-CN" sz="16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云形 25"/>
            <p:cNvSpPr/>
            <p:nvPr/>
          </p:nvSpPr>
          <p:spPr bwMode="auto">
            <a:xfrm>
              <a:off x="5053676" y="1798294"/>
              <a:ext cx="1815696" cy="287976"/>
            </a:xfrm>
            <a:prstGeom prst="cloud">
              <a:avLst/>
            </a:prstGeom>
            <a:solidFill>
              <a:srgbClr val="E0E0E0"/>
            </a:solidFill>
            <a:ln w="19050" cap="flat" cmpd="sng" algn="ctr">
              <a:solidFill>
                <a:srgbClr val="E0E0E0"/>
              </a:solidFill>
              <a:prstDash val="solid"/>
              <a:miter lim="800000"/>
            </a:ln>
            <a:effectLst/>
          </p:spPr>
          <p:txBody>
            <a:bodyPr wrap="square" lIns="0" tIns="0" rIns="0" bIns="0" anchor="ctr">
              <a:noAutofit/>
            </a:bodyPr>
            <a:lstStyle/>
            <a:p>
              <a:pPr algn="ctr" defTabSz="914309" fontAlgn="ctr">
                <a:defRPr/>
              </a:pPr>
              <a:r>
                <a:rPr lang="en-US" sz="1200" dirty="0" err="1" smtClean="0">
                  <a:solidFill>
                    <a:prstClr val="black"/>
                  </a:solidFill>
                  <a:latin typeface="Huawei Sans" panose="020C0503030203020204" pitchFamily="34" charset="0"/>
                </a:rPr>
                <a:t>Fibre</a:t>
              </a:r>
              <a:r>
                <a:rPr lang="en-US" sz="1200" dirty="0" smtClean="0">
                  <a:solidFill>
                    <a:prstClr val="black"/>
                  </a:solidFill>
                  <a:latin typeface="Huawei Sans" panose="020C0503030203020204" pitchFamily="34" charset="0"/>
                </a:rPr>
                <a:t> Channel switch</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矩形 26"/>
            <p:cNvSpPr/>
            <p:nvPr/>
          </p:nvSpPr>
          <p:spPr>
            <a:xfrm>
              <a:off x="3428785" y="4479979"/>
              <a:ext cx="978839" cy="430039"/>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System mgmt. process</a:t>
              </a:r>
              <a:endParaRPr lang="en-US" sz="1200" b="1" dirty="0">
                <a:latin typeface="Huawei Sans" panose="020C0503030203020204" pitchFamily="34" charset="0"/>
              </a:endParaRPr>
            </a:p>
          </p:txBody>
        </p:sp>
        <p:sp>
          <p:nvSpPr>
            <p:cNvPr id="28" name="矩形 27"/>
            <p:cNvSpPr/>
            <p:nvPr/>
          </p:nvSpPr>
          <p:spPr>
            <a:xfrm>
              <a:off x="3150631" y="4152521"/>
              <a:ext cx="1530894" cy="239255"/>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I/O process</a:t>
              </a:r>
              <a:endParaRPr lang="en-US" sz="1200" b="1" dirty="0">
                <a:latin typeface="Huawei Sans" panose="020C0503030203020204" pitchFamily="34" charset="0"/>
              </a:endParaRPr>
            </a:p>
          </p:txBody>
        </p:sp>
        <p:sp>
          <p:nvSpPr>
            <p:cNvPr id="29" name="矩形 28"/>
            <p:cNvSpPr/>
            <p:nvPr/>
          </p:nvSpPr>
          <p:spPr>
            <a:xfrm>
              <a:off x="5860557" y="4157871"/>
              <a:ext cx="1530894" cy="239255"/>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I/O process</a:t>
              </a:r>
              <a:endParaRPr lang="en-US" sz="1200" b="1" dirty="0">
                <a:latin typeface="Huawei Sans" panose="020C0503030203020204" pitchFamily="34" charset="0"/>
              </a:endParaRPr>
            </a:p>
          </p:txBody>
        </p:sp>
        <p:sp>
          <p:nvSpPr>
            <p:cNvPr id="30" name="矩形 29"/>
            <p:cNvSpPr/>
            <p:nvPr/>
          </p:nvSpPr>
          <p:spPr>
            <a:xfrm>
              <a:off x="7252079" y="4152520"/>
              <a:ext cx="1530894" cy="239255"/>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I/O process</a:t>
              </a:r>
              <a:endParaRPr lang="en-US" sz="1200" b="1" dirty="0">
                <a:latin typeface="Huawei Sans" panose="020C0503030203020204" pitchFamily="34" charset="0"/>
              </a:endParaRPr>
            </a:p>
          </p:txBody>
        </p:sp>
        <p:sp>
          <p:nvSpPr>
            <p:cNvPr id="31" name="文本框 30"/>
            <p:cNvSpPr txBox="1"/>
            <p:nvPr/>
          </p:nvSpPr>
          <p:spPr>
            <a:xfrm>
              <a:off x="3333631" y="5979092"/>
              <a:ext cx="1397815" cy="528350"/>
            </a:xfrm>
            <a:prstGeom prst="rect">
              <a:avLst/>
            </a:prstGeom>
            <a:noFill/>
          </p:spPr>
          <p:txBody>
            <a:bodyPr wrap="square" rtlCol="0">
              <a:noAutofit/>
            </a:bodyPr>
            <a:lstStyle/>
            <a:p>
              <a:pPr defTabSz="914387" fontAlgn="ctr">
                <a:defRPr/>
              </a:pPr>
              <a:r>
                <a:rPr lang="en-US" sz="1400" dirty="0" smtClean="0">
                  <a:solidFill>
                    <a:srgbClr val="1D1D1A"/>
                  </a:solidFill>
                  <a:latin typeface="Huawei Sans" panose="020C0503030203020204" pitchFamily="34" charset="0"/>
                </a:rPr>
                <a:t>Controller 0</a:t>
              </a:r>
              <a:endParaRPr lang="en-US" altLang="zh-CN" sz="14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文本框 31"/>
            <p:cNvSpPr txBox="1"/>
            <p:nvPr/>
          </p:nvSpPr>
          <p:spPr>
            <a:xfrm>
              <a:off x="4764153" y="5968390"/>
              <a:ext cx="1397815" cy="528350"/>
            </a:xfrm>
            <a:prstGeom prst="rect">
              <a:avLst/>
            </a:prstGeom>
            <a:noFill/>
          </p:spPr>
          <p:txBody>
            <a:bodyPr wrap="square" rtlCol="0">
              <a:noAutofit/>
            </a:bodyPr>
            <a:lstStyle/>
            <a:p>
              <a:pPr defTabSz="914387" fontAlgn="ctr">
                <a:defRPr/>
              </a:pPr>
              <a:r>
                <a:rPr lang="en-US" sz="1400" dirty="0" smtClean="0">
                  <a:solidFill>
                    <a:srgbClr val="1D1D1A"/>
                  </a:solidFill>
                  <a:latin typeface="Huawei Sans" panose="020C0503030203020204" pitchFamily="34" charset="0"/>
                </a:rPr>
                <a:t>Controller 1</a:t>
              </a:r>
              <a:endParaRPr lang="en-US" altLang="zh-CN" sz="14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文本框 32"/>
            <p:cNvSpPr txBox="1"/>
            <p:nvPr/>
          </p:nvSpPr>
          <p:spPr>
            <a:xfrm>
              <a:off x="6102483" y="5978864"/>
              <a:ext cx="1397815" cy="528350"/>
            </a:xfrm>
            <a:prstGeom prst="rect">
              <a:avLst/>
            </a:prstGeom>
            <a:noFill/>
          </p:spPr>
          <p:txBody>
            <a:bodyPr wrap="square" rtlCol="0">
              <a:noAutofit/>
            </a:bodyPr>
            <a:lstStyle/>
            <a:p>
              <a:pPr defTabSz="914387" fontAlgn="ctr">
                <a:defRPr/>
              </a:pPr>
              <a:r>
                <a:rPr lang="en-US" sz="1400" dirty="0" smtClean="0">
                  <a:solidFill>
                    <a:srgbClr val="1D1D1A"/>
                  </a:solidFill>
                  <a:latin typeface="Huawei Sans" panose="020C0503030203020204" pitchFamily="34" charset="0"/>
                </a:rPr>
                <a:t>Controller 2</a:t>
              </a:r>
              <a:endParaRPr lang="en-US" altLang="zh-CN" sz="14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文本框 33"/>
            <p:cNvSpPr txBox="1"/>
            <p:nvPr/>
          </p:nvSpPr>
          <p:spPr>
            <a:xfrm>
              <a:off x="7471780" y="5968913"/>
              <a:ext cx="1397815" cy="528350"/>
            </a:xfrm>
            <a:prstGeom prst="rect">
              <a:avLst/>
            </a:prstGeom>
            <a:noFill/>
          </p:spPr>
          <p:txBody>
            <a:bodyPr wrap="square" rtlCol="0">
              <a:noAutofit/>
            </a:bodyPr>
            <a:lstStyle/>
            <a:p>
              <a:pPr defTabSz="914387" fontAlgn="ctr">
                <a:defRPr/>
              </a:pPr>
              <a:r>
                <a:rPr lang="en-US" sz="1400" dirty="0" smtClean="0">
                  <a:solidFill>
                    <a:srgbClr val="1D1D1A"/>
                  </a:solidFill>
                  <a:latin typeface="Huawei Sans" panose="020C0503030203020204" pitchFamily="34" charset="0"/>
                </a:rPr>
                <a:t>Controller 3</a:t>
              </a:r>
              <a:endParaRPr lang="en-US" altLang="zh-CN" sz="14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5" name="直接连接符 34"/>
            <p:cNvCxnSpPr/>
            <p:nvPr/>
          </p:nvCxnSpPr>
          <p:spPr>
            <a:xfrm>
              <a:off x="3728922" y="2369019"/>
              <a:ext cx="4491588" cy="0"/>
            </a:xfrm>
            <a:prstGeom prst="line">
              <a:avLst/>
            </a:prstGeom>
            <a:noFill/>
            <a:ln w="28575" cap="flat" cmpd="sng" algn="ctr">
              <a:solidFill>
                <a:srgbClr val="C7000A"/>
              </a:solidFill>
              <a:prstDash val="dash"/>
              <a:miter lim="800000"/>
            </a:ln>
            <a:effectLst/>
          </p:spPr>
        </p:cxnSp>
        <p:sp>
          <p:nvSpPr>
            <p:cNvPr id="36" name="矩形 35"/>
            <p:cNvSpPr/>
            <p:nvPr/>
          </p:nvSpPr>
          <p:spPr>
            <a:xfrm>
              <a:off x="4812148" y="4125922"/>
              <a:ext cx="929124" cy="276556"/>
            </a:xfrm>
            <a:prstGeom prst="rect">
              <a:avLst/>
            </a:prstGeom>
            <a:solidFill>
              <a:srgbClr val="C00000"/>
            </a:solidFill>
            <a:ln w="12700" cap="flat" cmpd="sng" algn="ctr">
              <a:noFill/>
              <a:prstDash val="solid"/>
              <a:miter lim="800000"/>
            </a:ln>
            <a:effectLst/>
          </p:spPr>
          <p:txBody>
            <a:bodyPr wrap="square" rtlCol="0" anchor="ctr">
              <a:noAutofit/>
            </a:bodyPr>
            <a:lstStyle/>
            <a:p>
              <a:pPr algn="ctr" defTabSz="914387" fontAlgn="ctr">
                <a:defRPr/>
              </a:pPr>
              <a:endParaRPr lang="en-US" altLang="zh-CN" sz="14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7" name="直接连接符 41"/>
            <p:cNvCxnSpPr/>
            <p:nvPr/>
          </p:nvCxnSpPr>
          <p:spPr>
            <a:xfrm rot="5400000" flipH="1" flipV="1">
              <a:off x="5028945" y="3107823"/>
              <a:ext cx="1172116" cy="676583"/>
            </a:xfrm>
            <a:prstGeom prst="curvedConnector3">
              <a:avLst>
                <a:gd name="adj1" fmla="val 50000"/>
              </a:avLst>
            </a:prstGeom>
            <a:noFill/>
            <a:ln w="28575" cap="flat" cmpd="sng" algn="ctr">
              <a:solidFill>
                <a:srgbClr val="C7000A"/>
              </a:solidFill>
              <a:prstDash val="solid"/>
              <a:miter lim="800000"/>
              <a:headEnd type="arrow" w="med" len="med"/>
              <a:tailEnd type="none" w="med" len="med"/>
            </a:ln>
            <a:effectLst/>
          </p:spPr>
        </p:cxnSp>
        <p:cxnSp>
          <p:nvCxnSpPr>
            <p:cNvPr id="38" name="直接连接符 41"/>
            <p:cNvCxnSpPr/>
            <p:nvPr/>
          </p:nvCxnSpPr>
          <p:spPr>
            <a:xfrm rot="16200000" flipV="1">
              <a:off x="5732220" y="3085276"/>
              <a:ext cx="1172116" cy="721676"/>
            </a:xfrm>
            <a:prstGeom prst="curvedConnector3">
              <a:avLst>
                <a:gd name="adj1" fmla="val 46020"/>
              </a:avLst>
            </a:prstGeom>
            <a:noFill/>
            <a:ln w="19050" cap="flat" cmpd="sng" algn="ctr">
              <a:gradFill>
                <a:gsLst>
                  <a:gs pos="0">
                    <a:srgbClr val="C7000A">
                      <a:lumMod val="40000"/>
                      <a:lumOff val="60000"/>
                    </a:srgbClr>
                  </a:gs>
                  <a:gs pos="74000">
                    <a:srgbClr val="C7000A">
                      <a:lumMod val="45000"/>
                      <a:lumOff val="55000"/>
                    </a:srgbClr>
                  </a:gs>
                  <a:gs pos="83000">
                    <a:srgbClr val="C7000A">
                      <a:lumMod val="45000"/>
                      <a:lumOff val="55000"/>
                    </a:srgbClr>
                  </a:gs>
                  <a:gs pos="100000">
                    <a:srgbClr val="C7000A">
                      <a:lumMod val="30000"/>
                      <a:lumOff val="70000"/>
                    </a:srgbClr>
                  </a:gs>
                </a:gsLst>
                <a:lin ang="5400000" scaled="1"/>
              </a:gradFill>
              <a:prstDash val="solid"/>
              <a:miter lim="800000"/>
              <a:headEnd type="none" w="med" len="med"/>
              <a:tailEnd type="none" w="med" len="med"/>
            </a:ln>
            <a:effectLst/>
          </p:spPr>
        </p:cxnSp>
        <p:sp>
          <p:nvSpPr>
            <p:cNvPr id="39" name="任意多边形 38"/>
            <p:cNvSpPr/>
            <p:nvPr/>
          </p:nvSpPr>
          <p:spPr>
            <a:xfrm>
              <a:off x="3960336" y="2879911"/>
              <a:ext cx="1983961" cy="1282730"/>
            </a:xfrm>
            <a:custGeom>
              <a:avLst/>
              <a:gdLst>
                <a:gd name="connsiteX0" fmla="*/ 2321169 w 2321169"/>
                <a:gd name="connsiteY0" fmla="*/ 0 h 1186961"/>
                <a:gd name="connsiteX1" fmla="*/ 1485900 w 2321169"/>
                <a:gd name="connsiteY1" fmla="*/ 439615 h 1186961"/>
                <a:gd name="connsiteX2" fmla="*/ 439616 w 2321169"/>
                <a:gd name="connsiteY2" fmla="*/ 668215 h 1186961"/>
                <a:gd name="connsiteX3" fmla="*/ 0 w 2321169"/>
                <a:gd name="connsiteY3" fmla="*/ 1186961 h 1186961"/>
                <a:gd name="connsiteX4" fmla="*/ 0 w 2321169"/>
                <a:gd name="connsiteY4" fmla="*/ 1186961 h 1186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169" h="1186961">
                  <a:moveTo>
                    <a:pt x="2321169" y="0"/>
                  </a:moveTo>
                  <a:cubicBezTo>
                    <a:pt x="2060330" y="164123"/>
                    <a:pt x="1799492" y="328246"/>
                    <a:pt x="1485900" y="439615"/>
                  </a:cubicBezTo>
                  <a:cubicBezTo>
                    <a:pt x="1172308" y="550984"/>
                    <a:pt x="687266" y="543657"/>
                    <a:pt x="439616" y="668215"/>
                  </a:cubicBezTo>
                  <a:cubicBezTo>
                    <a:pt x="191966" y="792773"/>
                    <a:pt x="0" y="1186961"/>
                    <a:pt x="0" y="1186961"/>
                  </a:cubicBezTo>
                  <a:lnTo>
                    <a:pt x="0" y="1186961"/>
                  </a:lnTo>
                </a:path>
              </a:pathLst>
            </a:custGeom>
            <a:noFill/>
            <a:ln w="19050" cap="flat" cmpd="sng" algn="ctr">
              <a:gradFill>
                <a:gsLst>
                  <a:gs pos="0">
                    <a:srgbClr val="C7000A">
                      <a:lumMod val="40000"/>
                      <a:lumOff val="60000"/>
                    </a:srgbClr>
                  </a:gs>
                  <a:gs pos="74000">
                    <a:srgbClr val="C7000A">
                      <a:lumMod val="45000"/>
                      <a:lumOff val="55000"/>
                    </a:srgbClr>
                  </a:gs>
                  <a:gs pos="83000">
                    <a:srgbClr val="C7000A">
                      <a:lumMod val="45000"/>
                      <a:lumOff val="55000"/>
                    </a:srgbClr>
                  </a:gs>
                  <a:gs pos="100000">
                    <a:srgbClr val="C7000A">
                      <a:lumMod val="30000"/>
                      <a:lumOff val="70000"/>
                    </a:srgbClr>
                  </a:gs>
                </a:gsLst>
                <a:lin ang="5400000" scaled="1"/>
              </a:gradFill>
              <a:prstDash val="solid"/>
              <a:miter lim="800000"/>
              <a:headEnd type="none" w="med" len="med"/>
              <a:tailEnd type="none" w="med" len="med"/>
            </a:ln>
            <a:effectLst/>
          </p:spPr>
          <p:txBody>
            <a:bodyPr wrap="square" rtlCol="0" anchor="ctr">
              <a:noAutofit/>
            </a:bodyPr>
            <a:lstStyle/>
            <a:p>
              <a:pPr algn="ctr" defTabSz="914400" fontAlgn="ctr">
                <a:defRPr/>
              </a:pPr>
              <a:endParaRPr lang="en-US"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任意多边形 39"/>
            <p:cNvSpPr/>
            <p:nvPr/>
          </p:nvSpPr>
          <p:spPr>
            <a:xfrm flipH="1">
              <a:off x="5944297" y="2879913"/>
              <a:ext cx="2046609" cy="1254183"/>
            </a:xfrm>
            <a:custGeom>
              <a:avLst/>
              <a:gdLst>
                <a:gd name="connsiteX0" fmla="*/ 2321169 w 2321169"/>
                <a:gd name="connsiteY0" fmla="*/ 0 h 1186961"/>
                <a:gd name="connsiteX1" fmla="*/ 1485900 w 2321169"/>
                <a:gd name="connsiteY1" fmla="*/ 439615 h 1186961"/>
                <a:gd name="connsiteX2" fmla="*/ 439616 w 2321169"/>
                <a:gd name="connsiteY2" fmla="*/ 668215 h 1186961"/>
                <a:gd name="connsiteX3" fmla="*/ 0 w 2321169"/>
                <a:gd name="connsiteY3" fmla="*/ 1186961 h 1186961"/>
                <a:gd name="connsiteX4" fmla="*/ 0 w 2321169"/>
                <a:gd name="connsiteY4" fmla="*/ 1186961 h 1186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169" h="1186961">
                  <a:moveTo>
                    <a:pt x="2321169" y="0"/>
                  </a:moveTo>
                  <a:cubicBezTo>
                    <a:pt x="2060330" y="164123"/>
                    <a:pt x="1799492" y="328246"/>
                    <a:pt x="1485900" y="439615"/>
                  </a:cubicBezTo>
                  <a:cubicBezTo>
                    <a:pt x="1172308" y="550984"/>
                    <a:pt x="687266" y="543657"/>
                    <a:pt x="439616" y="668215"/>
                  </a:cubicBezTo>
                  <a:cubicBezTo>
                    <a:pt x="191966" y="792773"/>
                    <a:pt x="0" y="1186961"/>
                    <a:pt x="0" y="1186961"/>
                  </a:cubicBezTo>
                  <a:lnTo>
                    <a:pt x="0" y="1186961"/>
                  </a:lnTo>
                </a:path>
              </a:pathLst>
            </a:custGeom>
            <a:noFill/>
            <a:ln w="19050" cap="flat" cmpd="sng" algn="ctr">
              <a:gradFill>
                <a:gsLst>
                  <a:gs pos="0">
                    <a:srgbClr val="C7000A">
                      <a:lumMod val="40000"/>
                      <a:lumOff val="60000"/>
                    </a:srgbClr>
                  </a:gs>
                  <a:gs pos="74000">
                    <a:srgbClr val="C7000A">
                      <a:lumMod val="45000"/>
                      <a:lumOff val="55000"/>
                    </a:srgbClr>
                  </a:gs>
                  <a:gs pos="83000">
                    <a:srgbClr val="C7000A">
                      <a:lumMod val="45000"/>
                      <a:lumOff val="55000"/>
                    </a:srgbClr>
                  </a:gs>
                  <a:gs pos="100000">
                    <a:srgbClr val="C7000A">
                      <a:lumMod val="30000"/>
                      <a:lumOff val="70000"/>
                    </a:srgbClr>
                  </a:gs>
                </a:gsLst>
                <a:lin ang="5400000" scaled="1"/>
              </a:gradFill>
              <a:prstDash val="solid"/>
              <a:miter lim="800000"/>
              <a:headEnd type="none" w="med" len="med"/>
              <a:tailEnd type="none" w="med" len="med"/>
            </a:ln>
            <a:effectLst/>
          </p:spPr>
          <p:txBody>
            <a:bodyPr wrap="square" rtlCol="0" anchor="ctr">
              <a:noAutofit/>
            </a:bodyPr>
            <a:lstStyle/>
            <a:p>
              <a:pPr algn="ctr" defTabSz="914400" fontAlgn="ctr">
                <a:defRPr/>
              </a:pPr>
              <a:endParaRPr lang="en-US"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6924764" y="1652656"/>
              <a:ext cx="1688449" cy="276999"/>
            </a:xfrm>
            <a:prstGeom prst="rect">
              <a:avLst/>
            </a:prstGeom>
          </p:spPr>
          <p:txBody>
            <a:bodyPr wrap="square">
              <a:noAutofit/>
            </a:bodyPr>
            <a:lstStyle/>
            <a:p>
              <a:pPr marL="171450" indent="-171450" defTabSz="914218" eaLnBrk="0" fontAlgn="ctr" hangingPunct="0">
                <a:spcBef>
                  <a:spcPts val="1500"/>
                </a:spcBef>
                <a:buFont typeface="Wingdings" panose="05000000000000000000" pitchFamily="2" charset="2"/>
                <a:buChar char="ü"/>
                <a:defRPr/>
              </a:pPr>
              <a:r>
                <a:rPr lang="en-US" sz="1200" b="1" dirty="0" smtClean="0">
                  <a:solidFill>
                    <a:srgbClr val="C00000"/>
                  </a:solidFill>
                  <a:latin typeface="Huawei Sans" panose="020C0503030203020204" pitchFamily="34" charset="0"/>
                </a:rPr>
                <a:t>Hosts are unaware of the switchover, and links are not interrupted.</a:t>
              </a:r>
              <a:endParaRPr lang="en-US" altLang="zh-CN" sz="1200" b="1" kern="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2" name="直接连接符 41"/>
            <p:cNvCxnSpPr/>
            <p:nvPr/>
          </p:nvCxnSpPr>
          <p:spPr>
            <a:xfrm>
              <a:off x="5984499" y="2240379"/>
              <a:ext cx="655694" cy="0"/>
            </a:xfrm>
            <a:prstGeom prst="line">
              <a:avLst/>
            </a:prstGeom>
            <a:noFill/>
            <a:ln w="19050" cap="rnd" cmpd="sng" algn="ctr">
              <a:solidFill>
                <a:srgbClr val="C7000A"/>
              </a:solidFill>
              <a:prstDash val="solid"/>
              <a:miter lim="800000"/>
              <a:headEnd type="oval"/>
              <a:tailEnd type="oval"/>
            </a:ln>
            <a:effectLst/>
          </p:spPr>
        </p:cxnSp>
        <p:sp>
          <p:nvSpPr>
            <p:cNvPr id="44" name="矩形 43"/>
            <p:cNvSpPr/>
            <p:nvPr/>
          </p:nvSpPr>
          <p:spPr>
            <a:xfrm>
              <a:off x="4761854" y="4109698"/>
              <a:ext cx="1051159" cy="287429"/>
            </a:xfrm>
            <a:prstGeom prst="rect">
              <a:avLst/>
            </a:prstGeom>
            <a:solidFill>
              <a:srgbClr val="FFC1C1"/>
            </a:solidFill>
            <a:ln w="12700" cap="flat" cmpd="sng" algn="ctr">
              <a:no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I/O process</a:t>
              </a:r>
              <a:endParaRPr lang="en-US" sz="1200" b="1" dirty="0">
                <a:latin typeface="Huawei Sans" panose="020C0503030203020204" pitchFamily="34" charset="0"/>
              </a:endParaRPr>
            </a:p>
          </p:txBody>
        </p:sp>
        <p:sp>
          <p:nvSpPr>
            <p:cNvPr id="45" name="矩形 44"/>
            <p:cNvSpPr/>
            <p:nvPr/>
          </p:nvSpPr>
          <p:spPr>
            <a:xfrm>
              <a:off x="4804205" y="4482301"/>
              <a:ext cx="978839" cy="430039"/>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Device mgmt. process</a:t>
              </a:r>
              <a:endParaRPr lang="en-US" sz="1200" b="1" dirty="0">
                <a:latin typeface="Huawei Sans" panose="020C0503030203020204" pitchFamily="34" charset="0"/>
              </a:endParaRPr>
            </a:p>
          </p:txBody>
        </p:sp>
        <p:sp>
          <p:nvSpPr>
            <p:cNvPr id="46" name="矩形 45"/>
            <p:cNvSpPr/>
            <p:nvPr/>
          </p:nvSpPr>
          <p:spPr>
            <a:xfrm>
              <a:off x="6148802" y="4474114"/>
              <a:ext cx="978839" cy="430039"/>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Configuration mgmt. process</a:t>
              </a:r>
              <a:endParaRPr lang="en-US" sz="1200" b="1" dirty="0">
                <a:latin typeface="Huawei Sans" panose="020C0503030203020204" pitchFamily="34" charset="0"/>
              </a:endParaRPr>
            </a:p>
          </p:txBody>
        </p:sp>
        <p:sp>
          <p:nvSpPr>
            <p:cNvPr id="47" name="矩形 46"/>
            <p:cNvSpPr/>
            <p:nvPr/>
          </p:nvSpPr>
          <p:spPr>
            <a:xfrm>
              <a:off x="7511832" y="4482301"/>
              <a:ext cx="978839" cy="430039"/>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en-US" sz="1200" b="1" dirty="0" smtClean="0">
                  <a:latin typeface="Huawei Sans" panose="020C0503030203020204" pitchFamily="34" charset="0"/>
                </a:rPr>
                <a:t>Network mgmt. process</a:t>
              </a:r>
              <a:endParaRPr lang="en-US" sz="1200" b="1" dirty="0">
                <a:latin typeface="Huawei Sans" panose="020C0503030203020204" pitchFamily="34" charset="0"/>
              </a:endParaRPr>
            </a:p>
          </p:txBody>
        </p:sp>
        <p:cxnSp>
          <p:nvCxnSpPr>
            <p:cNvPr id="48" name="直接连接符 41"/>
            <p:cNvCxnSpPr/>
            <p:nvPr/>
          </p:nvCxnSpPr>
          <p:spPr>
            <a:xfrm rot="16200000" flipV="1">
              <a:off x="5736534" y="3116340"/>
              <a:ext cx="1174116" cy="748889"/>
            </a:xfrm>
            <a:prstGeom prst="curvedConnector3">
              <a:avLst>
                <a:gd name="adj1" fmla="val 51589"/>
              </a:avLst>
            </a:prstGeom>
            <a:noFill/>
            <a:ln w="28575" cap="flat" cmpd="sng" algn="ctr">
              <a:solidFill>
                <a:srgbClr val="C7000A"/>
              </a:solidFill>
              <a:prstDash val="solid"/>
              <a:miter lim="800000"/>
              <a:headEnd type="arrow" w="med" len="med"/>
              <a:tailEnd type="none" w="med" len="med"/>
            </a:ln>
            <a:effectLst/>
          </p:spPr>
        </p:cxnSp>
      </p:grpSp>
    </p:spTree>
    <p:extLst>
      <p:ext uri="{BB962C8B-B14F-4D97-AF65-F5344CB8AC3E}">
        <p14:creationId xmlns:p14="http://schemas.microsoft.com/office/powerpoint/2010/main" val="4012670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4"/>
          <p:cNvGrpSpPr/>
          <p:nvPr/>
        </p:nvGrpSpPr>
        <p:grpSpPr>
          <a:xfrm>
            <a:off x="748130" y="3878492"/>
            <a:ext cx="10702296" cy="694886"/>
            <a:chOff x="681911" y="3411518"/>
            <a:chExt cx="10706477" cy="695158"/>
          </a:xfrm>
        </p:grpSpPr>
        <p:sp>
          <p:nvSpPr>
            <p:cNvPr id="101" name="Rectangle 2"/>
            <p:cNvSpPr>
              <a:spLocks noChangeArrowheads="1"/>
            </p:cNvSpPr>
            <p:nvPr/>
          </p:nvSpPr>
          <p:spPr bwMode="auto">
            <a:xfrm>
              <a:off x="681911" y="3411518"/>
              <a:ext cx="10706477" cy="695158"/>
            </a:xfrm>
            <a:prstGeom prst="rect">
              <a:avLst/>
            </a:prstGeom>
            <a:noFill/>
            <a:ln w="9525">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fontAlgn="ctr"/>
              <a:endParaRPr lang="en-US" altLang="zh-CN" sz="3998" b="1" dirty="0">
                <a:solidFill>
                  <a:srgbClr val="1D1D1A"/>
                </a:solidFill>
                <a:latin typeface="Huawei Sans" panose="020C0503030203020204" pitchFamily="34" charset="0"/>
                <a:ea typeface="微软雅黑" pitchFamily="34" charset="-122"/>
              </a:endParaRPr>
            </a:p>
          </p:txBody>
        </p:sp>
        <p:sp>
          <p:nvSpPr>
            <p:cNvPr id="103" name="Rectangle 2"/>
            <p:cNvSpPr>
              <a:spLocks noChangeArrowheads="1"/>
            </p:cNvSpPr>
            <p:nvPr/>
          </p:nvSpPr>
          <p:spPr bwMode="auto">
            <a:xfrm>
              <a:off x="1394503" y="3602917"/>
              <a:ext cx="906867"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4" name="Rectangle 2"/>
            <p:cNvSpPr>
              <a:spLocks noChangeArrowheads="1"/>
            </p:cNvSpPr>
            <p:nvPr/>
          </p:nvSpPr>
          <p:spPr bwMode="auto">
            <a:xfrm>
              <a:off x="2404319" y="3602917"/>
              <a:ext cx="906867"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6" name="Rectangle 2"/>
            <p:cNvSpPr>
              <a:spLocks noChangeArrowheads="1"/>
            </p:cNvSpPr>
            <p:nvPr/>
          </p:nvSpPr>
          <p:spPr bwMode="auto">
            <a:xfrm>
              <a:off x="3402343" y="3602917"/>
              <a:ext cx="906867"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7" name="Rectangle 2"/>
            <p:cNvSpPr>
              <a:spLocks noChangeArrowheads="1"/>
            </p:cNvSpPr>
            <p:nvPr/>
          </p:nvSpPr>
          <p:spPr bwMode="auto">
            <a:xfrm>
              <a:off x="4404830" y="3602917"/>
              <a:ext cx="906867"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8" name="Rectangle 2"/>
            <p:cNvSpPr>
              <a:spLocks noChangeArrowheads="1"/>
            </p:cNvSpPr>
            <p:nvPr/>
          </p:nvSpPr>
          <p:spPr bwMode="auto">
            <a:xfrm>
              <a:off x="5410591" y="3602917"/>
              <a:ext cx="906867"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9" name="Rectangle 2"/>
            <p:cNvSpPr>
              <a:spLocks noChangeArrowheads="1"/>
            </p:cNvSpPr>
            <p:nvPr/>
          </p:nvSpPr>
          <p:spPr bwMode="auto">
            <a:xfrm>
              <a:off x="6420408" y="3602917"/>
              <a:ext cx="906867" cy="218424"/>
            </a:xfrm>
            <a:prstGeom prst="rect">
              <a:avLst/>
            </a:prstGeom>
            <a:solidFill>
              <a:schemeClr val="tx2"/>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11" name="Rectangle 2"/>
            <p:cNvSpPr>
              <a:spLocks noChangeArrowheads="1"/>
            </p:cNvSpPr>
            <p:nvPr/>
          </p:nvSpPr>
          <p:spPr bwMode="auto">
            <a:xfrm>
              <a:off x="7427672" y="3602917"/>
              <a:ext cx="906867" cy="218424"/>
            </a:xfrm>
            <a:prstGeom prst="rect">
              <a:avLst/>
            </a:prstGeom>
            <a:solidFill>
              <a:schemeClr val="tx2"/>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12" name="TextBox 38"/>
            <p:cNvSpPr txBox="1"/>
            <p:nvPr/>
          </p:nvSpPr>
          <p:spPr>
            <a:xfrm>
              <a:off x="6557468" y="3575443"/>
              <a:ext cx="785994" cy="265216"/>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74" b="1" dirty="0" smtClean="0">
                  <a:solidFill>
                    <a:prstClr val="black"/>
                  </a:solidFill>
                  <a:latin typeface="Huawei Sans" panose="020C0503030203020204" pitchFamily="34" charset="0"/>
                </a:rPr>
                <a:t>...</a:t>
              </a:r>
              <a:endParaRPr lang="en-US" altLang="zh-CN" sz="1274" b="1" kern="0" dirty="0">
                <a:solidFill>
                  <a:prstClr val="black"/>
                </a:solidFill>
                <a:latin typeface="Huawei Sans" panose="020C0503030203020204" pitchFamily="34" charset="0"/>
                <a:ea typeface="宋体" pitchFamily="2" charset="-122"/>
              </a:endParaRPr>
            </a:p>
          </p:txBody>
        </p:sp>
        <p:sp>
          <p:nvSpPr>
            <p:cNvPr id="113" name="文本框 160"/>
            <p:cNvSpPr txBox="1"/>
            <p:nvPr/>
          </p:nvSpPr>
          <p:spPr>
            <a:xfrm>
              <a:off x="1428102" y="3532684"/>
              <a:ext cx="937485" cy="36163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2099"/>
                </a:lnSpc>
              </a:pPr>
              <a:r>
                <a:rPr lang="en-US" sz="1599" b="1" dirty="0" smtClean="0">
                  <a:solidFill>
                    <a:srgbClr val="FFFFFF"/>
                  </a:solidFill>
                  <a:latin typeface="Huawei Sans" panose="020C0503030203020204" pitchFamily="34" charset="0"/>
                </a:rPr>
                <a:t>A  B  C</a:t>
              </a:r>
              <a:endParaRPr lang="en-US" sz="1599" b="1" dirty="0">
                <a:solidFill>
                  <a:srgbClr val="FFFFFF"/>
                </a:solidFill>
                <a:latin typeface="Huawei Sans" panose="020C0503030203020204" pitchFamily="34" charset="0"/>
                <a:ea typeface="Microsoft YaHei" panose="020B0503020204020204" pitchFamily="34" charset="-122"/>
              </a:endParaRPr>
            </a:p>
          </p:txBody>
        </p:sp>
        <p:sp>
          <p:nvSpPr>
            <p:cNvPr id="115" name="文本框 177"/>
            <p:cNvSpPr txBox="1"/>
            <p:nvPr/>
          </p:nvSpPr>
          <p:spPr>
            <a:xfrm>
              <a:off x="4465489" y="3522577"/>
              <a:ext cx="937485" cy="36163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2099"/>
                </a:lnSpc>
              </a:pPr>
              <a:r>
                <a:rPr lang="en-US" sz="1599" b="1" dirty="0" smtClean="0">
                  <a:solidFill>
                    <a:srgbClr val="FFFFFF"/>
                  </a:solidFill>
                  <a:latin typeface="Huawei Sans" panose="020C0503030203020204" pitchFamily="34" charset="0"/>
                </a:rPr>
                <a:t>D    E</a:t>
              </a:r>
              <a:endParaRPr lang="en-US" sz="1599" b="1" dirty="0">
                <a:solidFill>
                  <a:srgbClr val="FFFFFF"/>
                </a:solidFill>
                <a:latin typeface="Huawei Sans" panose="020C0503030203020204" pitchFamily="34" charset="0"/>
                <a:ea typeface="Microsoft YaHei" panose="020B0503020204020204" pitchFamily="34" charset="-122"/>
              </a:endParaRPr>
            </a:p>
          </p:txBody>
        </p:sp>
        <p:sp>
          <p:nvSpPr>
            <p:cNvPr id="116" name="矩形 115"/>
            <p:cNvSpPr/>
            <p:nvPr/>
          </p:nvSpPr>
          <p:spPr>
            <a:xfrm>
              <a:off x="8634735" y="3446089"/>
              <a:ext cx="2554902" cy="646326"/>
            </a:xfrm>
            <a:prstGeom prst="rect">
              <a:avLst/>
            </a:prstGeom>
            <a:noFill/>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en-US" sz="1799" b="1" dirty="0" smtClean="0">
                  <a:solidFill>
                    <a:srgbClr val="666666"/>
                  </a:solidFill>
                  <a:latin typeface="Huawei Sans" panose="020C0503030203020204" pitchFamily="34" charset="0"/>
                </a:rPr>
                <a:t>Global memory</a:t>
              </a:r>
            </a:p>
            <a:p>
              <a:pPr fontAlgn="ctr"/>
              <a:r>
                <a:rPr lang="en-US" sz="1799" b="1" dirty="0" smtClean="0">
                  <a:solidFill>
                    <a:srgbClr val="666666"/>
                  </a:solidFill>
                  <a:latin typeface="Huawei Sans" panose="020C0503030203020204" pitchFamily="34" charset="0"/>
                </a:rPr>
                <a:t>Virtual address space</a:t>
              </a:r>
              <a:endParaRPr lang="en-US" sz="1799" dirty="0">
                <a:solidFill>
                  <a:srgbClr val="666666"/>
                </a:solidFill>
                <a:latin typeface="Huawei Sans" panose="020C0503030203020204" pitchFamily="34" charset="0"/>
              </a:endParaRPr>
            </a:p>
          </p:txBody>
        </p:sp>
      </p:grpSp>
      <p:grpSp>
        <p:nvGrpSpPr>
          <p:cNvPr id="118" name="Group 3"/>
          <p:cNvGrpSpPr/>
          <p:nvPr/>
        </p:nvGrpSpPr>
        <p:grpSpPr>
          <a:xfrm>
            <a:off x="912350" y="5132083"/>
            <a:ext cx="10516811" cy="968827"/>
            <a:chOff x="867470" y="4964466"/>
            <a:chExt cx="10520919" cy="969206"/>
          </a:xfrm>
        </p:grpSpPr>
        <p:sp>
          <p:nvSpPr>
            <p:cNvPr id="119" name="Rectangle 2"/>
            <p:cNvSpPr>
              <a:spLocks noChangeArrowheads="1"/>
            </p:cNvSpPr>
            <p:nvPr/>
          </p:nvSpPr>
          <p:spPr bwMode="auto">
            <a:xfrm>
              <a:off x="867470" y="4970213"/>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20" name="文本框 66"/>
            <p:cNvSpPr txBox="1"/>
            <p:nvPr/>
          </p:nvSpPr>
          <p:spPr>
            <a:xfrm>
              <a:off x="1063699" y="5450575"/>
              <a:ext cx="1883014"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en-US" sz="1200" dirty="0" smtClean="0">
                  <a:solidFill>
                    <a:prstClr val="black"/>
                  </a:solidFill>
                  <a:latin typeface="Huawei Sans" panose="020C0503030203020204" pitchFamily="34" charset="0"/>
                </a:rPr>
                <a:t>Memory of controller A</a:t>
              </a:r>
              <a:endParaRPr lang="en-US" altLang="zh-CN" sz="1200" dirty="0">
                <a:solidFill>
                  <a:prstClr val="black"/>
                </a:solidFill>
                <a:latin typeface="Huawei Sans" panose="020C0503030203020204" pitchFamily="34" charset="0"/>
                <a:ea typeface="Microsoft YaHei" panose="020B0503020204020204" pitchFamily="34" charset="-122"/>
              </a:endParaRPr>
            </a:p>
          </p:txBody>
        </p:sp>
        <p:sp>
          <p:nvSpPr>
            <p:cNvPr id="125" name="Rectangle 2"/>
            <p:cNvSpPr>
              <a:spLocks noChangeArrowheads="1"/>
            </p:cNvSpPr>
            <p:nvPr/>
          </p:nvSpPr>
          <p:spPr bwMode="auto">
            <a:xfrm>
              <a:off x="930403"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26" name="Rectangle 2"/>
            <p:cNvSpPr>
              <a:spLocks noChangeArrowheads="1"/>
            </p:cNvSpPr>
            <p:nvPr/>
          </p:nvSpPr>
          <p:spPr bwMode="auto">
            <a:xfrm>
              <a:off x="1342775"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28" name="Rectangle 2"/>
            <p:cNvSpPr>
              <a:spLocks noChangeArrowheads="1"/>
            </p:cNvSpPr>
            <p:nvPr/>
          </p:nvSpPr>
          <p:spPr bwMode="auto">
            <a:xfrm>
              <a:off x="1753798"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29" name="Rectangle 2"/>
            <p:cNvSpPr>
              <a:spLocks noChangeArrowheads="1"/>
            </p:cNvSpPr>
            <p:nvPr/>
          </p:nvSpPr>
          <p:spPr bwMode="auto">
            <a:xfrm>
              <a:off x="2164003"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31" name="Rectangle 2"/>
            <p:cNvSpPr>
              <a:spLocks noChangeArrowheads="1"/>
            </p:cNvSpPr>
            <p:nvPr/>
          </p:nvSpPr>
          <p:spPr bwMode="auto">
            <a:xfrm>
              <a:off x="2585068"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32" name="Rectangle 2"/>
            <p:cNvSpPr>
              <a:spLocks noChangeArrowheads="1"/>
            </p:cNvSpPr>
            <p:nvPr/>
          </p:nvSpPr>
          <p:spPr bwMode="auto">
            <a:xfrm>
              <a:off x="3615272" y="4975960"/>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34" name="文本框 77"/>
            <p:cNvSpPr txBox="1"/>
            <p:nvPr/>
          </p:nvSpPr>
          <p:spPr>
            <a:xfrm>
              <a:off x="3802261" y="5471826"/>
              <a:ext cx="1892790"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en-US" sz="1200" dirty="0" smtClean="0">
                  <a:solidFill>
                    <a:prstClr val="black"/>
                  </a:solidFill>
                  <a:latin typeface="Huawei Sans" panose="020C0503030203020204" pitchFamily="34" charset="0"/>
                </a:rPr>
                <a:t>Memory of controller B</a:t>
              </a:r>
              <a:endParaRPr lang="en-US" altLang="zh-CN" sz="1200" dirty="0">
                <a:solidFill>
                  <a:prstClr val="black"/>
                </a:solidFill>
                <a:latin typeface="Huawei Sans" panose="020C0503030203020204" pitchFamily="34" charset="0"/>
                <a:ea typeface="Microsoft YaHei" panose="020B0503020204020204" pitchFamily="34" charset="-122"/>
              </a:endParaRPr>
            </a:p>
          </p:txBody>
        </p:sp>
        <p:sp>
          <p:nvSpPr>
            <p:cNvPr id="135" name="Rectangle 2"/>
            <p:cNvSpPr>
              <a:spLocks noChangeArrowheads="1"/>
            </p:cNvSpPr>
            <p:nvPr/>
          </p:nvSpPr>
          <p:spPr bwMode="auto">
            <a:xfrm>
              <a:off x="3678205"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37" name="Rectangle 2"/>
            <p:cNvSpPr>
              <a:spLocks noChangeArrowheads="1"/>
            </p:cNvSpPr>
            <p:nvPr/>
          </p:nvSpPr>
          <p:spPr bwMode="auto">
            <a:xfrm>
              <a:off x="4090577"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38" name="Rectangle 2"/>
            <p:cNvSpPr>
              <a:spLocks noChangeArrowheads="1"/>
            </p:cNvSpPr>
            <p:nvPr/>
          </p:nvSpPr>
          <p:spPr bwMode="auto">
            <a:xfrm>
              <a:off x="4510836"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0" name="Rectangle 2"/>
            <p:cNvSpPr>
              <a:spLocks noChangeArrowheads="1"/>
            </p:cNvSpPr>
            <p:nvPr/>
          </p:nvSpPr>
          <p:spPr bwMode="auto">
            <a:xfrm>
              <a:off x="4921853"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1" name="Rectangle 2"/>
            <p:cNvSpPr>
              <a:spLocks noChangeArrowheads="1"/>
            </p:cNvSpPr>
            <p:nvPr/>
          </p:nvSpPr>
          <p:spPr bwMode="auto">
            <a:xfrm>
              <a:off x="5332058"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2" name="Rectangle 2"/>
            <p:cNvSpPr>
              <a:spLocks noChangeArrowheads="1"/>
            </p:cNvSpPr>
            <p:nvPr/>
          </p:nvSpPr>
          <p:spPr bwMode="auto">
            <a:xfrm>
              <a:off x="6376937" y="4964466"/>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47" name="文本框 84"/>
            <p:cNvSpPr txBox="1"/>
            <p:nvPr/>
          </p:nvSpPr>
          <p:spPr>
            <a:xfrm>
              <a:off x="6563926" y="5460334"/>
              <a:ext cx="1892790"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en-US" sz="1200" dirty="0" smtClean="0">
                  <a:solidFill>
                    <a:prstClr val="black"/>
                  </a:solidFill>
                  <a:latin typeface="Huawei Sans" panose="020C0503030203020204" pitchFamily="34" charset="0"/>
                </a:rPr>
                <a:t>Memory of controller C</a:t>
              </a:r>
              <a:endParaRPr lang="en-US" altLang="zh-CN" sz="1200" dirty="0">
                <a:solidFill>
                  <a:prstClr val="black"/>
                </a:solidFill>
                <a:latin typeface="Huawei Sans" panose="020C0503030203020204" pitchFamily="34" charset="0"/>
                <a:ea typeface="Microsoft YaHei" panose="020B0503020204020204" pitchFamily="34" charset="-122"/>
              </a:endParaRPr>
            </a:p>
          </p:txBody>
        </p:sp>
        <p:sp>
          <p:nvSpPr>
            <p:cNvPr id="148" name="Rectangle 2"/>
            <p:cNvSpPr>
              <a:spLocks noChangeArrowheads="1"/>
            </p:cNvSpPr>
            <p:nvPr/>
          </p:nvSpPr>
          <p:spPr bwMode="auto">
            <a:xfrm>
              <a:off x="6439870"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9" name="Rectangle 2"/>
            <p:cNvSpPr>
              <a:spLocks noChangeArrowheads="1"/>
            </p:cNvSpPr>
            <p:nvPr/>
          </p:nvSpPr>
          <p:spPr bwMode="auto">
            <a:xfrm>
              <a:off x="6852242"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51" name="Rectangle 2"/>
            <p:cNvSpPr>
              <a:spLocks noChangeArrowheads="1"/>
            </p:cNvSpPr>
            <p:nvPr/>
          </p:nvSpPr>
          <p:spPr bwMode="auto">
            <a:xfrm>
              <a:off x="7262453"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2" name="Rectangle 2"/>
            <p:cNvSpPr>
              <a:spLocks noChangeArrowheads="1"/>
            </p:cNvSpPr>
            <p:nvPr/>
          </p:nvSpPr>
          <p:spPr bwMode="auto">
            <a:xfrm>
              <a:off x="7673470"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3" name="Rectangle 2"/>
            <p:cNvSpPr>
              <a:spLocks noChangeArrowheads="1"/>
            </p:cNvSpPr>
            <p:nvPr/>
          </p:nvSpPr>
          <p:spPr bwMode="auto">
            <a:xfrm>
              <a:off x="8083675"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4" name="Rectangle 2"/>
            <p:cNvSpPr>
              <a:spLocks noChangeArrowheads="1"/>
            </p:cNvSpPr>
            <p:nvPr/>
          </p:nvSpPr>
          <p:spPr bwMode="auto">
            <a:xfrm>
              <a:off x="9143211" y="4970215"/>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55" name="文本框 91"/>
            <p:cNvSpPr txBox="1"/>
            <p:nvPr/>
          </p:nvSpPr>
          <p:spPr>
            <a:xfrm>
              <a:off x="9357910" y="5466078"/>
              <a:ext cx="1883014"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en-US" sz="1200" dirty="0" smtClean="0">
                  <a:solidFill>
                    <a:prstClr val="black"/>
                  </a:solidFill>
                  <a:latin typeface="Huawei Sans" panose="020C0503030203020204" pitchFamily="34" charset="0"/>
                </a:rPr>
                <a:t>Memory of controller D</a:t>
              </a:r>
              <a:endParaRPr lang="en-US" altLang="zh-CN" sz="1200" dirty="0">
                <a:solidFill>
                  <a:prstClr val="black"/>
                </a:solidFill>
                <a:latin typeface="Huawei Sans" panose="020C0503030203020204" pitchFamily="34" charset="0"/>
                <a:ea typeface="Microsoft YaHei" panose="020B0503020204020204" pitchFamily="34" charset="-122"/>
              </a:endParaRPr>
            </a:p>
          </p:txBody>
        </p:sp>
        <p:sp>
          <p:nvSpPr>
            <p:cNvPr id="156" name="Rectangle 2"/>
            <p:cNvSpPr>
              <a:spLocks noChangeArrowheads="1"/>
            </p:cNvSpPr>
            <p:nvPr/>
          </p:nvSpPr>
          <p:spPr bwMode="auto">
            <a:xfrm>
              <a:off x="9215380"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8" name="Rectangle 2"/>
            <p:cNvSpPr>
              <a:spLocks noChangeArrowheads="1"/>
            </p:cNvSpPr>
            <p:nvPr/>
          </p:nvSpPr>
          <p:spPr bwMode="auto">
            <a:xfrm>
              <a:off x="9618516"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59" name="Rectangle 2"/>
            <p:cNvSpPr>
              <a:spLocks noChangeArrowheads="1"/>
            </p:cNvSpPr>
            <p:nvPr/>
          </p:nvSpPr>
          <p:spPr bwMode="auto">
            <a:xfrm>
              <a:off x="10029539"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60" name="Rectangle 2"/>
            <p:cNvSpPr>
              <a:spLocks noChangeArrowheads="1"/>
            </p:cNvSpPr>
            <p:nvPr/>
          </p:nvSpPr>
          <p:spPr bwMode="auto">
            <a:xfrm>
              <a:off x="10449792"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62" name="Rectangle 2"/>
            <p:cNvSpPr>
              <a:spLocks noChangeArrowheads="1"/>
            </p:cNvSpPr>
            <p:nvPr/>
          </p:nvSpPr>
          <p:spPr bwMode="auto">
            <a:xfrm>
              <a:off x="10860809"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64" name="文本框 217"/>
            <p:cNvSpPr txBox="1"/>
            <p:nvPr/>
          </p:nvSpPr>
          <p:spPr>
            <a:xfrm>
              <a:off x="867617" y="5057727"/>
              <a:ext cx="578030" cy="323165"/>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1799"/>
                </a:lnSpc>
              </a:pPr>
              <a:r>
                <a:rPr lang="en-US" sz="700" b="1" dirty="0" smtClean="0">
                  <a:solidFill>
                    <a:srgbClr val="FFFFFF"/>
                  </a:solidFill>
                  <a:latin typeface="Huawei Sans" panose="020C0503030203020204" pitchFamily="34" charset="0"/>
                </a:rPr>
                <a:t>AddrN1</a:t>
              </a:r>
              <a:endParaRPr lang="en-US" sz="700" b="1" dirty="0">
                <a:solidFill>
                  <a:srgbClr val="FFFFFF"/>
                </a:solidFill>
                <a:latin typeface="Huawei Sans" panose="020C0503030203020204" pitchFamily="34" charset="0"/>
                <a:ea typeface="Microsoft YaHei" panose="020B0503020204020204" pitchFamily="34" charset="-122"/>
              </a:endParaRPr>
            </a:p>
          </p:txBody>
        </p:sp>
        <p:sp>
          <p:nvSpPr>
            <p:cNvPr id="165" name="文本框 218"/>
            <p:cNvSpPr txBox="1"/>
            <p:nvPr/>
          </p:nvSpPr>
          <p:spPr>
            <a:xfrm>
              <a:off x="3624671" y="5057727"/>
              <a:ext cx="578030" cy="323165"/>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1799"/>
                </a:lnSpc>
              </a:pPr>
              <a:r>
                <a:rPr lang="en-US" sz="700" b="1" dirty="0" smtClean="0">
                  <a:solidFill>
                    <a:srgbClr val="FFFFFF"/>
                  </a:solidFill>
                  <a:latin typeface="Huawei Sans" panose="020C0503030203020204" pitchFamily="34" charset="0"/>
                </a:rPr>
                <a:t>AddrN2</a:t>
              </a:r>
              <a:endParaRPr lang="en-US" sz="700" b="1" dirty="0">
                <a:solidFill>
                  <a:srgbClr val="FFFFFF"/>
                </a:solidFill>
                <a:latin typeface="Huawei Sans" panose="020C0503030203020204" pitchFamily="34" charset="0"/>
                <a:ea typeface="Microsoft YaHei" panose="020B0503020204020204" pitchFamily="34" charset="-122"/>
              </a:endParaRPr>
            </a:p>
          </p:txBody>
        </p:sp>
        <p:sp>
          <p:nvSpPr>
            <p:cNvPr id="166" name="文本框 219"/>
            <p:cNvSpPr txBox="1"/>
            <p:nvPr/>
          </p:nvSpPr>
          <p:spPr>
            <a:xfrm>
              <a:off x="6372495" y="5057727"/>
              <a:ext cx="578030" cy="323165"/>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1799"/>
                </a:lnSpc>
              </a:pPr>
              <a:r>
                <a:rPr lang="en-US" sz="700" b="1" dirty="0" smtClean="0">
                  <a:solidFill>
                    <a:srgbClr val="FFFFFF"/>
                  </a:solidFill>
                  <a:latin typeface="Huawei Sans" panose="020C0503030203020204" pitchFamily="34" charset="0"/>
                </a:rPr>
                <a:t>AddrN3</a:t>
              </a:r>
              <a:endParaRPr lang="en-US" sz="700" b="1" dirty="0">
                <a:solidFill>
                  <a:srgbClr val="FFFFFF"/>
                </a:solidFill>
                <a:latin typeface="Huawei Sans" panose="020C0503030203020204" pitchFamily="34" charset="0"/>
                <a:ea typeface="Microsoft YaHei" panose="020B0503020204020204" pitchFamily="34" charset="-122"/>
              </a:endParaRPr>
            </a:p>
          </p:txBody>
        </p:sp>
      </p:grpSp>
      <p:sp>
        <p:nvSpPr>
          <p:cNvPr id="167" name="Rectangle 2"/>
          <p:cNvSpPr>
            <a:spLocks noChangeArrowheads="1"/>
          </p:cNvSpPr>
          <p:nvPr/>
        </p:nvSpPr>
        <p:spPr bwMode="auto">
          <a:xfrm>
            <a:off x="769395" y="2585227"/>
            <a:ext cx="1219423" cy="449227"/>
          </a:xfrm>
          <a:prstGeom prst="rect">
            <a:avLst/>
          </a:prstGeom>
          <a:solidFill>
            <a:sysClr val="window" lastClr="FFFFFF">
              <a:lumMod val="50000"/>
            </a:sysClr>
          </a:solidFill>
          <a:ln w="9525">
            <a:no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white"/>
                </a:solidFill>
                <a:latin typeface="Huawei Sans" panose="020C0503030203020204" pitchFamily="34" charset="0"/>
              </a:rPr>
              <a:t>Cache linear space</a:t>
            </a:r>
            <a:endParaRPr lang="en-US" sz="1200" b="1" dirty="0">
              <a:solidFill>
                <a:prstClr val="white"/>
              </a:solidFill>
              <a:latin typeface="Huawei Sans" panose="020C0503030203020204" pitchFamily="34" charset="0"/>
            </a:endParaRPr>
          </a:p>
        </p:txBody>
      </p:sp>
      <p:cxnSp>
        <p:nvCxnSpPr>
          <p:cNvPr id="168" name="直接连接符 167"/>
          <p:cNvCxnSpPr/>
          <p:nvPr/>
        </p:nvCxnSpPr>
        <p:spPr bwMode="auto">
          <a:xfrm flipV="1">
            <a:off x="769395" y="3373335"/>
            <a:ext cx="7499493" cy="47321"/>
          </a:xfrm>
          <a:prstGeom prst="line">
            <a:avLst/>
          </a:prstGeom>
          <a:noFill/>
          <a:ln w="28575" cap="flat" cmpd="sng" algn="ctr">
            <a:solidFill>
              <a:sysClr val="windowText" lastClr="000000">
                <a:shade val="95000"/>
                <a:satMod val="105000"/>
              </a:sysClr>
            </a:solidFill>
            <a:prstDash val="sysDash"/>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cxnSp>
      <p:grpSp>
        <p:nvGrpSpPr>
          <p:cNvPr id="169" name="组合 168"/>
          <p:cNvGrpSpPr/>
          <p:nvPr/>
        </p:nvGrpSpPr>
        <p:grpSpPr>
          <a:xfrm>
            <a:off x="2084821" y="2667464"/>
            <a:ext cx="5372260" cy="267977"/>
            <a:chOff x="1332484" y="1661224"/>
            <a:chExt cx="4076774" cy="215397"/>
          </a:xfrm>
        </p:grpSpPr>
        <p:sp>
          <p:nvSpPr>
            <p:cNvPr id="170" name="Rectangle 2"/>
            <p:cNvSpPr>
              <a:spLocks noChangeArrowheads="1"/>
            </p:cNvSpPr>
            <p:nvPr/>
          </p:nvSpPr>
          <p:spPr bwMode="auto">
            <a:xfrm>
              <a:off x="3605154" y="1661224"/>
              <a:ext cx="888754" cy="212592"/>
            </a:xfrm>
            <a:prstGeom prst="rect">
              <a:avLst/>
            </a:prstGeom>
            <a:solidFill>
              <a:sysClr val="window" lastClr="FF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1200" b="1" kern="0" dirty="0">
                <a:solidFill>
                  <a:prstClr val="black"/>
                </a:solidFill>
                <a:latin typeface="Huawei Sans" panose="020C0503030203020204" pitchFamily="34" charset="0"/>
                <a:ea typeface="微软雅黑" pitchFamily="34" charset="-122"/>
              </a:endParaRPr>
            </a:p>
          </p:txBody>
        </p:sp>
        <p:sp>
          <p:nvSpPr>
            <p:cNvPr id="171" name="Rectangle 2"/>
            <p:cNvSpPr>
              <a:spLocks noChangeArrowheads="1"/>
            </p:cNvSpPr>
            <p:nvPr/>
          </p:nvSpPr>
          <p:spPr bwMode="auto">
            <a:xfrm>
              <a:off x="1332484" y="1661245"/>
              <a:ext cx="230480" cy="212592"/>
            </a:xfrm>
            <a:prstGeom prst="rect">
              <a:avLst/>
            </a:prstGeom>
            <a:solidFill>
              <a:srgbClr val="00B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A</a:t>
              </a:r>
              <a:endParaRPr lang="en-US" altLang="zh-CN" sz="1200" b="1" kern="0" dirty="0">
                <a:solidFill>
                  <a:prstClr val="black"/>
                </a:solidFill>
                <a:latin typeface="Huawei Sans" panose="020C0503030203020204" pitchFamily="34" charset="0"/>
                <a:ea typeface="微软雅黑" pitchFamily="34" charset="-122"/>
              </a:endParaRPr>
            </a:p>
          </p:txBody>
        </p:sp>
        <p:sp>
          <p:nvSpPr>
            <p:cNvPr id="172" name="Rectangle 2"/>
            <p:cNvSpPr>
              <a:spLocks noChangeArrowheads="1"/>
            </p:cNvSpPr>
            <p:nvPr/>
          </p:nvSpPr>
          <p:spPr bwMode="auto">
            <a:xfrm>
              <a:off x="1562964" y="1661245"/>
              <a:ext cx="438132" cy="212592"/>
            </a:xfrm>
            <a:prstGeom prst="rect">
              <a:avLst/>
            </a:prstGeom>
            <a:solidFill>
              <a:srgbClr val="92D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B</a:t>
              </a:r>
              <a:endParaRPr lang="en-US" altLang="zh-CN" sz="1200" b="1" kern="0" dirty="0">
                <a:solidFill>
                  <a:prstClr val="black"/>
                </a:solidFill>
                <a:latin typeface="Huawei Sans" panose="020C0503030203020204" pitchFamily="34" charset="0"/>
                <a:ea typeface="微软雅黑" pitchFamily="34" charset="-122"/>
              </a:endParaRPr>
            </a:p>
          </p:txBody>
        </p:sp>
        <p:sp>
          <p:nvSpPr>
            <p:cNvPr id="173" name="Rectangle 2"/>
            <p:cNvSpPr>
              <a:spLocks noChangeArrowheads="1"/>
            </p:cNvSpPr>
            <p:nvPr/>
          </p:nvSpPr>
          <p:spPr bwMode="auto">
            <a:xfrm>
              <a:off x="2001096" y="1661224"/>
              <a:ext cx="219066" cy="212592"/>
            </a:xfrm>
            <a:prstGeom prst="rect">
              <a:avLst/>
            </a:prstGeom>
            <a:solidFill>
              <a:srgbClr val="FFFF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C</a:t>
              </a:r>
              <a:endParaRPr lang="en-US" altLang="zh-CN" sz="1200" b="1" kern="0" dirty="0">
                <a:solidFill>
                  <a:prstClr val="black"/>
                </a:solidFill>
                <a:latin typeface="Huawei Sans" panose="020C0503030203020204" pitchFamily="34" charset="0"/>
                <a:ea typeface="微软雅黑" pitchFamily="34" charset="-122"/>
              </a:endParaRPr>
            </a:p>
          </p:txBody>
        </p:sp>
        <p:sp>
          <p:nvSpPr>
            <p:cNvPr id="174" name="Rectangle 2"/>
            <p:cNvSpPr>
              <a:spLocks noChangeArrowheads="1"/>
            </p:cNvSpPr>
            <p:nvPr/>
          </p:nvSpPr>
          <p:spPr bwMode="auto">
            <a:xfrm>
              <a:off x="2220163" y="1661224"/>
              <a:ext cx="864850" cy="212592"/>
            </a:xfrm>
            <a:prstGeom prst="rect">
              <a:avLst/>
            </a:prstGeom>
            <a:solidFill>
              <a:srgbClr val="00B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D</a:t>
              </a:r>
              <a:endParaRPr lang="en-US" altLang="zh-CN" sz="1200" b="1" kern="0" dirty="0">
                <a:solidFill>
                  <a:prstClr val="black"/>
                </a:solidFill>
                <a:latin typeface="Huawei Sans" panose="020C0503030203020204" pitchFamily="34" charset="0"/>
                <a:ea typeface="微软雅黑" pitchFamily="34" charset="-122"/>
              </a:endParaRPr>
            </a:p>
          </p:txBody>
        </p:sp>
        <p:sp>
          <p:nvSpPr>
            <p:cNvPr id="175" name="Rectangle 2"/>
            <p:cNvSpPr>
              <a:spLocks noChangeArrowheads="1"/>
            </p:cNvSpPr>
            <p:nvPr/>
          </p:nvSpPr>
          <p:spPr bwMode="auto">
            <a:xfrm>
              <a:off x="3060226" y="1661245"/>
              <a:ext cx="106796" cy="212592"/>
            </a:xfrm>
            <a:prstGeom prst="rect">
              <a:avLst/>
            </a:prstGeom>
            <a:solidFill>
              <a:srgbClr val="92D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E</a:t>
              </a:r>
              <a:endParaRPr lang="en-US" altLang="zh-CN" sz="1200" b="1" kern="0" dirty="0">
                <a:solidFill>
                  <a:prstClr val="black"/>
                </a:solidFill>
                <a:latin typeface="Huawei Sans" panose="020C0503030203020204" pitchFamily="34" charset="0"/>
                <a:ea typeface="微软雅黑" pitchFamily="34" charset="-122"/>
              </a:endParaRPr>
            </a:p>
          </p:txBody>
        </p:sp>
        <p:sp>
          <p:nvSpPr>
            <p:cNvPr id="176" name="Rectangle 2"/>
            <p:cNvSpPr>
              <a:spLocks noChangeArrowheads="1"/>
            </p:cNvSpPr>
            <p:nvPr/>
          </p:nvSpPr>
          <p:spPr bwMode="auto">
            <a:xfrm>
              <a:off x="4493908" y="1664029"/>
              <a:ext cx="915350" cy="212592"/>
            </a:xfrm>
            <a:prstGeom prst="rect">
              <a:avLst/>
            </a:prstGeom>
            <a:solidFill>
              <a:sysClr val="window" lastClr="FF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1200" b="1" kern="0" dirty="0">
                <a:solidFill>
                  <a:prstClr val="black"/>
                </a:solidFill>
                <a:latin typeface="Huawei Sans" panose="020C0503030203020204" pitchFamily="34" charset="0"/>
                <a:ea typeface="微软雅黑" pitchFamily="34" charset="-122"/>
              </a:endParaRPr>
            </a:p>
          </p:txBody>
        </p:sp>
        <p:sp>
          <p:nvSpPr>
            <p:cNvPr id="177" name="Rectangle 2"/>
            <p:cNvSpPr>
              <a:spLocks noChangeArrowheads="1"/>
            </p:cNvSpPr>
            <p:nvPr/>
          </p:nvSpPr>
          <p:spPr bwMode="auto">
            <a:xfrm>
              <a:off x="3167022" y="1661245"/>
              <a:ext cx="438132" cy="212592"/>
            </a:xfrm>
            <a:prstGeom prst="rect">
              <a:avLst/>
            </a:prstGeom>
            <a:solidFill>
              <a:sysClr val="window" lastClr="FF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1200" b="1" kern="0" dirty="0">
                <a:solidFill>
                  <a:prstClr val="black"/>
                </a:solidFill>
                <a:latin typeface="Huawei Sans" panose="020C0503030203020204" pitchFamily="34" charset="0"/>
                <a:ea typeface="微软雅黑" pitchFamily="34" charset="-122"/>
              </a:endParaRPr>
            </a:p>
          </p:txBody>
        </p:sp>
      </p:grpSp>
      <p:sp>
        <p:nvSpPr>
          <p:cNvPr id="180" name="TextBox 38"/>
          <p:cNvSpPr txBox="1"/>
          <p:nvPr/>
        </p:nvSpPr>
        <p:spPr>
          <a:xfrm>
            <a:off x="5188517" y="2638197"/>
            <a:ext cx="785687" cy="265112"/>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74" b="1" dirty="0" smtClean="0">
                <a:solidFill>
                  <a:prstClr val="black"/>
                </a:solidFill>
                <a:latin typeface="Huawei Sans" panose="020C0503030203020204" pitchFamily="34" charset="0"/>
              </a:rPr>
              <a:t>...</a:t>
            </a:r>
            <a:endParaRPr lang="en-US" altLang="zh-CN" sz="1274" b="1" kern="0" dirty="0">
              <a:solidFill>
                <a:prstClr val="black"/>
              </a:solidFill>
              <a:latin typeface="Huawei Sans" panose="020C0503030203020204" pitchFamily="34" charset="0"/>
              <a:ea typeface="宋体" pitchFamily="2" charset="-122"/>
            </a:endParaRPr>
          </a:p>
        </p:txBody>
      </p:sp>
      <p:sp>
        <p:nvSpPr>
          <p:cNvPr id="181" name="下箭头 180"/>
          <p:cNvSpPr/>
          <p:nvPr/>
        </p:nvSpPr>
        <p:spPr bwMode="auto">
          <a:xfrm>
            <a:off x="2842829" y="2062317"/>
            <a:ext cx="2855337" cy="300788"/>
          </a:xfrm>
          <a:prstGeom prst="downArrow">
            <a:avLst/>
          </a:prstGeom>
          <a:noFill/>
          <a:ln>
            <a:solidFill>
              <a:sysClr val="windowText" lastClr="000000"/>
            </a:solidFill>
          </a:ln>
          <a:effectLst/>
          <a:extLst>
            <a:ext uri="{909E8E84-426E-40dd-AFC4-6F175D3DCCD1}">
              <a14:hiddenFill xmlns:lc="http://schemas.openxmlformats.org/drawingml/2006/lockedCanvas" xmlns:a14="http://schemas.microsoft.com/office/drawing/2010/main" xmlns="">
                <a:solidFill>
                  <a:schemeClr val="accent1"/>
                </a:solidFill>
              </a14:hiddenFill>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txBody>
          <a:bodyPr vert="horz" wrap="square" lIns="68535" tIns="34268" rIns="68535" bIns="34268" numCol="1" rtlCol="0"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685343" fontAlgn="ctr">
              <a:spcBef>
                <a:spcPct val="0"/>
              </a:spcBef>
              <a:spcAft>
                <a:spcPct val="0"/>
              </a:spcAft>
              <a:buClr>
                <a:srgbClr val="CC9900"/>
              </a:buClr>
              <a:buFont typeface="Wingdings" pitchFamily="2" charset="2"/>
              <a:buChar char="n"/>
              <a:defRPr/>
            </a:pPr>
            <a:endParaRPr lang="en-US" altLang="zh-CN" sz="1349" kern="0" dirty="0">
              <a:solidFill>
                <a:prstClr val="black"/>
              </a:solidFill>
              <a:latin typeface="Huawei Sans" panose="020C0503030203020204" pitchFamily="34" charset="0"/>
              <a:ea typeface="宋体" charset="-122"/>
            </a:endParaRPr>
          </a:p>
        </p:txBody>
      </p:sp>
      <p:sp>
        <p:nvSpPr>
          <p:cNvPr id="183" name="Rectangle 2"/>
          <p:cNvSpPr>
            <a:spLocks noChangeArrowheads="1"/>
          </p:cNvSpPr>
          <p:nvPr/>
        </p:nvSpPr>
        <p:spPr bwMode="auto">
          <a:xfrm>
            <a:off x="2262657" y="2302087"/>
            <a:ext cx="3901327" cy="34600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799" b="1" dirty="0" smtClean="0">
                <a:solidFill>
                  <a:srgbClr val="FF0000"/>
                </a:solidFill>
                <a:latin typeface="Huawei Sans" panose="020C0503030203020204" pitchFamily="34" charset="0"/>
              </a:rPr>
              <a:t>Write Ahead Log (WAL)</a:t>
            </a:r>
            <a:endParaRPr lang="en-US" altLang="zh-CN" sz="1799" b="1" kern="0" dirty="0">
              <a:solidFill>
                <a:srgbClr val="FF0000"/>
              </a:solidFill>
              <a:latin typeface="Huawei Sans" panose="020C0503030203020204" pitchFamily="34" charset="0"/>
              <a:ea typeface="宋体" pitchFamily="2" charset="-122"/>
            </a:endParaRPr>
          </a:p>
        </p:txBody>
      </p:sp>
      <p:grpSp>
        <p:nvGrpSpPr>
          <p:cNvPr id="184" name="组合 183"/>
          <p:cNvGrpSpPr/>
          <p:nvPr/>
        </p:nvGrpSpPr>
        <p:grpSpPr>
          <a:xfrm>
            <a:off x="880033" y="1388932"/>
            <a:ext cx="6839605" cy="571933"/>
            <a:chOff x="173807" y="574049"/>
            <a:chExt cx="5190281" cy="459710"/>
          </a:xfrm>
        </p:grpSpPr>
        <p:sp>
          <p:nvSpPr>
            <p:cNvPr id="185" name="TextBox 25"/>
            <p:cNvSpPr txBox="1"/>
            <p:nvPr/>
          </p:nvSpPr>
          <p:spPr>
            <a:xfrm>
              <a:off x="572332" y="574052"/>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599" b="1" dirty="0" smtClean="0">
                  <a:solidFill>
                    <a:prstClr val="black"/>
                  </a:solidFill>
                  <a:latin typeface="Huawei Sans" panose="020C0503030203020204" pitchFamily="34" charset="0"/>
                </a:rPr>
                <a:t>LUN 0</a:t>
              </a:r>
              <a:endParaRPr lang="en-US" altLang="zh-CN" sz="1599" b="1" kern="0" dirty="0">
                <a:solidFill>
                  <a:prstClr val="black"/>
                </a:solidFill>
                <a:latin typeface="Huawei Sans" panose="020C0503030203020204" pitchFamily="34" charset="0"/>
                <a:ea typeface="宋体" pitchFamily="2" charset="-122"/>
              </a:endParaRPr>
            </a:p>
          </p:txBody>
        </p:sp>
        <p:sp>
          <p:nvSpPr>
            <p:cNvPr id="186" name="TextBox 29"/>
            <p:cNvSpPr txBox="1"/>
            <p:nvPr/>
          </p:nvSpPr>
          <p:spPr>
            <a:xfrm>
              <a:off x="4435085" y="574049"/>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599" b="1" dirty="0" smtClean="0">
                  <a:solidFill>
                    <a:prstClr val="black"/>
                  </a:solidFill>
                  <a:latin typeface="Huawei Sans" panose="020C0503030203020204" pitchFamily="34" charset="0"/>
                </a:rPr>
                <a:t>LUN 2</a:t>
              </a:r>
              <a:endParaRPr lang="en-US" altLang="zh-CN" sz="1599" b="1" kern="0" dirty="0">
                <a:solidFill>
                  <a:prstClr val="black"/>
                </a:solidFill>
                <a:latin typeface="Huawei Sans" panose="020C0503030203020204" pitchFamily="34" charset="0"/>
                <a:ea typeface="宋体" pitchFamily="2" charset="-122"/>
              </a:endParaRPr>
            </a:p>
          </p:txBody>
        </p:sp>
        <p:grpSp>
          <p:nvGrpSpPr>
            <p:cNvPr id="187" name="组合 186"/>
            <p:cNvGrpSpPr/>
            <p:nvPr/>
          </p:nvGrpSpPr>
          <p:grpSpPr>
            <a:xfrm>
              <a:off x="173807" y="761525"/>
              <a:ext cx="1534642" cy="272234"/>
              <a:chOff x="173807" y="761525"/>
              <a:chExt cx="1534642" cy="272234"/>
            </a:xfrm>
          </p:grpSpPr>
          <p:sp>
            <p:nvSpPr>
              <p:cNvPr id="197" name="Rectangle 2"/>
              <p:cNvSpPr>
                <a:spLocks noChangeArrowheads="1"/>
              </p:cNvSpPr>
              <p:nvPr/>
            </p:nvSpPr>
            <p:spPr bwMode="auto">
              <a:xfrm>
                <a:off x="572334" y="845848"/>
                <a:ext cx="348658" cy="187911"/>
              </a:xfrm>
              <a:prstGeom prst="rect">
                <a:avLst/>
              </a:prstGeom>
              <a:solidFill>
                <a:srgbClr val="00B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en-US" sz="1200" b="1" dirty="0" smtClean="0">
                    <a:solidFill>
                      <a:prstClr val="black"/>
                    </a:solidFill>
                    <a:latin typeface="Huawei Sans" panose="020C0503030203020204" pitchFamily="34" charset="0"/>
                  </a:rPr>
                  <a:t>4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8" name="Rectangle 2"/>
              <p:cNvSpPr>
                <a:spLocks noChangeArrowheads="1"/>
              </p:cNvSpPr>
              <p:nvPr/>
            </p:nvSpPr>
            <p:spPr bwMode="auto">
              <a:xfrm>
                <a:off x="1154017" y="845848"/>
                <a:ext cx="554432" cy="187862"/>
              </a:xfrm>
              <a:prstGeom prst="rect">
                <a:avLst/>
              </a:prstGeom>
              <a:solidFill>
                <a:srgbClr val="00B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en-US" sz="1200" b="1" dirty="0" smtClean="0">
                    <a:solidFill>
                      <a:prstClr val="black"/>
                    </a:solidFill>
                    <a:latin typeface="Huawei Sans" panose="020C0503030203020204" pitchFamily="34" charset="0"/>
                  </a:rPr>
                  <a:t>8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9" name="Rectangle 2"/>
              <p:cNvSpPr>
                <a:spLocks noChangeArrowheads="1"/>
              </p:cNvSpPr>
              <p:nvPr/>
            </p:nvSpPr>
            <p:spPr bwMode="auto">
              <a:xfrm>
                <a:off x="173807" y="845848"/>
                <a:ext cx="356341" cy="187862"/>
              </a:xfrm>
              <a:prstGeom prst="rect">
                <a:avLst/>
              </a:prstGeom>
              <a:solidFill>
                <a:srgbClr val="00B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4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200" name="TextBox 31"/>
              <p:cNvSpPr txBox="1"/>
              <p:nvPr/>
            </p:nvSpPr>
            <p:spPr>
              <a:xfrm>
                <a:off x="722082" y="761525"/>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599" b="1" dirty="0" smtClean="0">
                    <a:solidFill>
                      <a:prstClr val="black"/>
                    </a:solidFill>
                    <a:latin typeface="Huawei Sans" panose="020C0503030203020204" pitchFamily="34" charset="0"/>
                  </a:rPr>
                  <a:t>...</a:t>
                </a:r>
                <a:endParaRPr lang="en-US" altLang="zh-CN" sz="1599" b="1" kern="0" dirty="0">
                  <a:solidFill>
                    <a:prstClr val="black"/>
                  </a:solidFill>
                  <a:latin typeface="Huawei Sans" panose="020C0503030203020204" pitchFamily="34" charset="0"/>
                  <a:ea typeface="宋体" pitchFamily="2" charset="-122"/>
                </a:endParaRPr>
              </a:p>
            </p:txBody>
          </p:sp>
        </p:grpSp>
        <p:sp>
          <p:nvSpPr>
            <p:cNvPr id="188" name="TextBox 35"/>
            <p:cNvSpPr txBox="1"/>
            <p:nvPr/>
          </p:nvSpPr>
          <p:spPr>
            <a:xfrm>
              <a:off x="2447538" y="574052"/>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599" b="1" dirty="0" smtClean="0">
                  <a:solidFill>
                    <a:prstClr val="black"/>
                  </a:solidFill>
                  <a:latin typeface="Huawei Sans" panose="020C0503030203020204" pitchFamily="34" charset="0"/>
                </a:rPr>
                <a:t>LUN 1</a:t>
              </a:r>
              <a:endParaRPr lang="en-US" altLang="zh-CN" sz="1599" b="1" kern="0" dirty="0">
                <a:solidFill>
                  <a:prstClr val="black"/>
                </a:solidFill>
                <a:latin typeface="Huawei Sans" panose="020C0503030203020204" pitchFamily="34" charset="0"/>
                <a:ea typeface="宋体" pitchFamily="2" charset="-122"/>
              </a:endParaRPr>
            </a:p>
          </p:txBody>
        </p:sp>
        <p:sp>
          <p:nvSpPr>
            <p:cNvPr id="189" name="Rectangle 2"/>
            <p:cNvSpPr>
              <a:spLocks noChangeArrowheads="1"/>
            </p:cNvSpPr>
            <p:nvPr/>
          </p:nvSpPr>
          <p:spPr bwMode="auto">
            <a:xfrm>
              <a:off x="2378239" y="834515"/>
              <a:ext cx="335673" cy="187911"/>
            </a:xfrm>
            <a:prstGeom prst="rect">
              <a:avLst/>
            </a:prstGeom>
            <a:solidFill>
              <a:srgbClr val="FFFF0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en-US" sz="1200" b="1" dirty="0" smtClean="0">
                  <a:solidFill>
                    <a:prstClr val="black"/>
                  </a:solidFill>
                  <a:latin typeface="Huawei Sans" panose="020C0503030203020204" pitchFamily="34" charset="0"/>
                </a:rPr>
                <a:t>4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0" name="Rectangle 2"/>
            <p:cNvSpPr>
              <a:spLocks noChangeArrowheads="1"/>
            </p:cNvSpPr>
            <p:nvPr/>
          </p:nvSpPr>
          <p:spPr bwMode="auto">
            <a:xfrm>
              <a:off x="2959922" y="834515"/>
              <a:ext cx="554432" cy="187862"/>
            </a:xfrm>
            <a:prstGeom prst="rect">
              <a:avLst/>
            </a:prstGeom>
            <a:solidFill>
              <a:srgbClr val="FFFF0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en-US" sz="1200" b="1" dirty="0" smtClean="0">
                  <a:solidFill>
                    <a:prstClr val="black"/>
                  </a:solidFill>
                  <a:latin typeface="Huawei Sans" panose="020C0503030203020204" pitchFamily="34" charset="0"/>
                </a:rPr>
                <a:t>8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1" name="Rectangle 2"/>
            <p:cNvSpPr>
              <a:spLocks noChangeArrowheads="1"/>
            </p:cNvSpPr>
            <p:nvPr/>
          </p:nvSpPr>
          <p:spPr bwMode="auto">
            <a:xfrm>
              <a:off x="1979712" y="834515"/>
              <a:ext cx="356341" cy="187862"/>
            </a:xfrm>
            <a:prstGeom prst="rect">
              <a:avLst/>
            </a:prstGeom>
            <a:solidFill>
              <a:srgbClr val="FFFF0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4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2" name="TextBox 31"/>
            <p:cNvSpPr txBox="1"/>
            <p:nvPr/>
          </p:nvSpPr>
          <p:spPr>
            <a:xfrm>
              <a:off x="2527987" y="750192"/>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599" b="1" dirty="0" smtClean="0">
                  <a:solidFill>
                    <a:prstClr val="black"/>
                  </a:solidFill>
                  <a:latin typeface="Huawei Sans" panose="020C0503030203020204" pitchFamily="34" charset="0"/>
                </a:rPr>
                <a:t>...</a:t>
              </a:r>
              <a:endParaRPr lang="en-US" altLang="zh-CN" sz="1599" b="1" kern="0" dirty="0">
                <a:solidFill>
                  <a:prstClr val="black"/>
                </a:solidFill>
                <a:latin typeface="Huawei Sans" panose="020C0503030203020204" pitchFamily="34" charset="0"/>
                <a:ea typeface="宋体" pitchFamily="2" charset="-122"/>
              </a:endParaRPr>
            </a:p>
          </p:txBody>
        </p:sp>
        <p:sp>
          <p:nvSpPr>
            <p:cNvPr id="193" name="Rectangle 2"/>
            <p:cNvSpPr>
              <a:spLocks noChangeArrowheads="1"/>
            </p:cNvSpPr>
            <p:nvPr/>
          </p:nvSpPr>
          <p:spPr bwMode="auto">
            <a:xfrm>
              <a:off x="4227972" y="834522"/>
              <a:ext cx="332779" cy="187911"/>
            </a:xfrm>
            <a:prstGeom prst="rect">
              <a:avLst/>
            </a:prstGeom>
            <a:solidFill>
              <a:srgbClr val="92D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en-US" sz="1200" b="1" dirty="0" smtClean="0">
                  <a:solidFill>
                    <a:prstClr val="black"/>
                  </a:solidFill>
                  <a:latin typeface="Huawei Sans" panose="020C0503030203020204" pitchFamily="34" charset="0"/>
                </a:rPr>
                <a:t>4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4" name="Rectangle 2"/>
            <p:cNvSpPr>
              <a:spLocks noChangeArrowheads="1"/>
            </p:cNvSpPr>
            <p:nvPr/>
          </p:nvSpPr>
          <p:spPr bwMode="auto">
            <a:xfrm>
              <a:off x="4809656" y="834522"/>
              <a:ext cx="554432" cy="187862"/>
            </a:xfrm>
            <a:prstGeom prst="rect">
              <a:avLst/>
            </a:prstGeom>
            <a:solidFill>
              <a:srgbClr val="92D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en-US" sz="1200" b="1" dirty="0" smtClean="0">
                  <a:solidFill>
                    <a:prstClr val="black"/>
                  </a:solidFill>
                  <a:latin typeface="Huawei Sans" panose="020C0503030203020204" pitchFamily="34" charset="0"/>
                </a:rPr>
                <a:t>8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5" name="Rectangle 2"/>
            <p:cNvSpPr>
              <a:spLocks noChangeArrowheads="1"/>
            </p:cNvSpPr>
            <p:nvPr/>
          </p:nvSpPr>
          <p:spPr bwMode="auto">
            <a:xfrm>
              <a:off x="3829446" y="834522"/>
              <a:ext cx="356341" cy="187862"/>
            </a:xfrm>
            <a:prstGeom prst="rect">
              <a:avLst/>
            </a:prstGeom>
            <a:solidFill>
              <a:srgbClr val="92D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200" b="1" dirty="0" smtClean="0">
                  <a:solidFill>
                    <a:prstClr val="black"/>
                  </a:solidFill>
                  <a:latin typeface="Huawei Sans" panose="020C0503030203020204" pitchFamily="34" charset="0"/>
                </a:rPr>
                <a:t>4 KB</a:t>
              </a:r>
              <a:endParaRPr lang="en-US" altLang="zh-CN" sz="1200" b="1" kern="0" dirty="0">
                <a:solidFill>
                  <a:prstClr val="black"/>
                </a:solidFill>
                <a:latin typeface="Huawei Sans" panose="020C0503030203020204" pitchFamily="34" charset="0"/>
                <a:ea typeface="微软雅黑" pitchFamily="34" charset="-122"/>
                <a:cs typeface="Arial" panose="020B0604020202020204" pitchFamily="34" charset="0"/>
              </a:endParaRPr>
            </a:p>
          </p:txBody>
        </p:sp>
        <p:sp>
          <p:nvSpPr>
            <p:cNvPr id="196" name="TextBox 31"/>
            <p:cNvSpPr txBox="1"/>
            <p:nvPr/>
          </p:nvSpPr>
          <p:spPr>
            <a:xfrm>
              <a:off x="4377721" y="750199"/>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en-US" sz="1599" b="1" dirty="0" smtClean="0">
                  <a:solidFill>
                    <a:prstClr val="black"/>
                  </a:solidFill>
                  <a:latin typeface="Huawei Sans" panose="020C0503030203020204" pitchFamily="34" charset="0"/>
                </a:rPr>
                <a:t>...</a:t>
              </a:r>
              <a:endParaRPr lang="en-US" altLang="zh-CN" sz="1599" b="1" kern="0" dirty="0">
                <a:solidFill>
                  <a:prstClr val="black"/>
                </a:solidFill>
                <a:latin typeface="Huawei Sans" panose="020C0503030203020204" pitchFamily="34" charset="0"/>
                <a:ea typeface="宋体" pitchFamily="2" charset="-122"/>
              </a:endParaRPr>
            </a:p>
          </p:txBody>
        </p:sp>
      </p:grpSp>
      <p:cxnSp>
        <p:nvCxnSpPr>
          <p:cNvPr id="201" name="直接箭头连接符 200"/>
          <p:cNvCxnSpPr/>
          <p:nvPr/>
        </p:nvCxnSpPr>
        <p:spPr>
          <a:xfrm flipH="1">
            <a:off x="1048822" y="4367313"/>
            <a:ext cx="434033" cy="957003"/>
          </a:xfrm>
          <a:prstGeom prst="straightConnector1">
            <a:avLst/>
          </a:prstGeom>
          <a:solidFill>
            <a:srgbClr val="0070C0"/>
          </a:solidFill>
          <a:ln w="19050">
            <a:solidFill>
              <a:srgbClr val="0070C0"/>
            </a:solidFill>
            <a:prstDash val="dash"/>
            <a:miter lim="800000"/>
            <a:headEnd/>
            <a:tailEnd/>
          </a:ln>
          <a:effectLst/>
        </p:spPr>
      </p:cxnSp>
      <p:cxnSp>
        <p:nvCxnSpPr>
          <p:cNvPr id="202" name="直接箭头连接符 201"/>
          <p:cNvCxnSpPr/>
          <p:nvPr/>
        </p:nvCxnSpPr>
        <p:spPr>
          <a:xfrm flipH="1">
            <a:off x="1452882" y="4342142"/>
            <a:ext cx="935661" cy="951959"/>
          </a:xfrm>
          <a:prstGeom prst="straightConnector1">
            <a:avLst/>
          </a:prstGeom>
          <a:noFill/>
          <a:ln w="19050" cap="flat" cmpd="sng" algn="ctr">
            <a:solidFill>
              <a:srgbClr val="0070C0"/>
            </a:solidFill>
            <a:prstDash val="dash"/>
            <a:headEnd type="none" w="med" len="med"/>
            <a:tailEnd type="none" w="med" len="med"/>
          </a:ln>
          <a:effectLst/>
        </p:spPr>
      </p:cxnSp>
      <p:cxnSp>
        <p:nvCxnSpPr>
          <p:cNvPr id="203" name="直接箭头连接符 202"/>
          <p:cNvCxnSpPr/>
          <p:nvPr/>
        </p:nvCxnSpPr>
        <p:spPr>
          <a:xfrm>
            <a:off x="1482852" y="4367313"/>
            <a:ext cx="2295768" cy="957003"/>
          </a:xfrm>
          <a:prstGeom prst="straightConnector1">
            <a:avLst/>
          </a:prstGeom>
          <a:noFill/>
          <a:ln w="19050" cap="flat" cmpd="sng" algn="ctr">
            <a:solidFill>
              <a:srgbClr val="0070C0"/>
            </a:solidFill>
            <a:prstDash val="dash"/>
            <a:headEnd type="none" w="med" len="med"/>
            <a:tailEnd type="none" w="med" len="med"/>
          </a:ln>
          <a:effectLst/>
        </p:spPr>
      </p:cxnSp>
      <p:cxnSp>
        <p:nvCxnSpPr>
          <p:cNvPr id="204" name="直接箭头连接符 203"/>
          <p:cNvCxnSpPr/>
          <p:nvPr/>
        </p:nvCxnSpPr>
        <p:spPr>
          <a:xfrm>
            <a:off x="2388222" y="4367313"/>
            <a:ext cx="1797510" cy="996624"/>
          </a:xfrm>
          <a:prstGeom prst="straightConnector1">
            <a:avLst/>
          </a:prstGeom>
          <a:noFill/>
          <a:ln w="19050" cap="flat" cmpd="sng" algn="ctr">
            <a:solidFill>
              <a:srgbClr val="0070C0"/>
            </a:solidFill>
            <a:prstDash val="dash"/>
            <a:headEnd type="none" w="med" len="med"/>
            <a:tailEnd type="none" w="med" len="med"/>
          </a:ln>
          <a:effectLst/>
        </p:spPr>
      </p:cxnSp>
      <p:cxnSp>
        <p:nvCxnSpPr>
          <p:cNvPr id="205" name="直接箭头连接符 204"/>
          <p:cNvCxnSpPr/>
          <p:nvPr/>
        </p:nvCxnSpPr>
        <p:spPr>
          <a:xfrm>
            <a:off x="1489974" y="4358174"/>
            <a:ext cx="5061512" cy="972620"/>
          </a:xfrm>
          <a:prstGeom prst="straightConnector1">
            <a:avLst/>
          </a:prstGeom>
          <a:noFill/>
          <a:ln w="19050" cap="flat" cmpd="sng" algn="ctr">
            <a:solidFill>
              <a:srgbClr val="0070C0"/>
            </a:solidFill>
            <a:prstDash val="dash"/>
            <a:headEnd type="none" w="med" len="med"/>
            <a:tailEnd type="none" w="med" len="med"/>
          </a:ln>
          <a:effectLst/>
        </p:spPr>
      </p:cxnSp>
      <p:cxnSp>
        <p:nvCxnSpPr>
          <p:cNvPr id="206" name="直接箭头连接符 205"/>
          <p:cNvCxnSpPr/>
          <p:nvPr/>
        </p:nvCxnSpPr>
        <p:spPr>
          <a:xfrm>
            <a:off x="2402421" y="4352426"/>
            <a:ext cx="4541968" cy="978369"/>
          </a:xfrm>
          <a:prstGeom prst="straightConnector1">
            <a:avLst/>
          </a:prstGeom>
          <a:noFill/>
          <a:ln w="19050" cap="flat" cmpd="sng" algn="ctr">
            <a:solidFill>
              <a:srgbClr val="0070C0"/>
            </a:solidFill>
            <a:prstDash val="dash"/>
            <a:headEnd type="none" w="med" len="med"/>
            <a:tailEnd type="none" w="med" len="med"/>
          </a:ln>
          <a:effectLst/>
        </p:spPr>
      </p:cxnSp>
      <p:cxnSp>
        <p:nvCxnSpPr>
          <p:cNvPr id="207" name="直接箭头连接符 206"/>
          <p:cNvCxnSpPr/>
          <p:nvPr/>
        </p:nvCxnSpPr>
        <p:spPr>
          <a:xfrm flipH="1">
            <a:off x="4183851" y="4367312"/>
            <a:ext cx="318473" cy="963482"/>
          </a:xfrm>
          <a:prstGeom prst="straightConnector1">
            <a:avLst/>
          </a:prstGeom>
          <a:noFill/>
          <a:ln w="19050" cap="flat" cmpd="sng" algn="ctr">
            <a:solidFill>
              <a:srgbClr val="FFC000"/>
            </a:solidFill>
            <a:prstDash val="dash"/>
            <a:headEnd type="none" w="med" len="med"/>
            <a:tailEnd type="none" w="med" len="med"/>
          </a:ln>
          <a:effectLst/>
        </p:spPr>
      </p:cxnSp>
      <p:cxnSp>
        <p:nvCxnSpPr>
          <p:cNvPr id="208" name="直接箭头连接符 207"/>
          <p:cNvCxnSpPr/>
          <p:nvPr/>
        </p:nvCxnSpPr>
        <p:spPr>
          <a:xfrm flipH="1">
            <a:off x="4604703" y="4353879"/>
            <a:ext cx="792672" cy="976915"/>
          </a:xfrm>
          <a:prstGeom prst="straightConnector1">
            <a:avLst/>
          </a:prstGeom>
          <a:noFill/>
          <a:ln w="19050" cap="flat" cmpd="sng" algn="ctr">
            <a:solidFill>
              <a:srgbClr val="FFC000"/>
            </a:solidFill>
            <a:prstDash val="dash"/>
            <a:headEnd type="none" w="med" len="med"/>
            <a:tailEnd type="none" w="med" len="med"/>
          </a:ln>
          <a:effectLst/>
        </p:spPr>
      </p:cxnSp>
      <p:cxnSp>
        <p:nvCxnSpPr>
          <p:cNvPr id="209" name="直接箭头连接符 208"/>
          <p:cNvCxnSpPr/>
          <p:nvPr/>
        </p:nvCxnSpPr>
        <p:spPr>
          <a:xfrm>
            <a:off x="4502323" y="4353879"/>
            <a:ext cx="2456584" cy="966144"/>
          </a:xfrm>
          <a:prstGeom prst="straightConnector1">
            <a:avLst/>
          </a:prstGeom>
          <a:noFill/>
          <a:ln w="19050" cap="flat" cmpd="sng" algn="ctr">
            <a:solidFill>
              <a:srgbClr val="FFC000"/>
            </a:solidFill>
            <a:prstDash val="dash"/>
            <a:headEnd type="none" w="med" len="med"/>
            <a:tailEnd type="none" w="med" len="med"/>
          </a:ln>
          <a:effectLst/>
        </p:spPr>
      </p:cxnSp>
      <p:cxnSp>
        <p:nvCxnSpPr>
          <p:cNvPr id="210" name="直接箭头连接符 209"/>
          <p:cNvCxnSpPr/>
          <p:nvPr/>
        </p:nvCxnSpPr>
        <p:spPr>
          <a:xfrm>
            <a:off x="5413135" y="4353879"/>
            <a:ext cx="1929635" cy="976915"/>
          </a:xfrm>
          <a:prstGeom prst="straightConnector1">
            <a:avLst/>
          </a:prstGeom>
          <a:noFill/>
          <a:ln w="19050" cap="flat" cmpd="sng" algn="ctr">
            <a:solidFill>
              <a:srgbClr val="FFC000"/>
            </a:solidFill>
            <a:prstDash val="dash"/>
            <a:headEnd type="none" w="med" len="med"/>
            <a:tailEnd type="none" w="med" len="med"/>
          </a:ln>
          <a:effectLst/>
        </p:spPr>
      </p:cxnSp>
      <p:cxnSp>
        <p:nvCxnSpPr>
          <p:cNvPr id="211" name="直接箭头连接符 210"/>
          <p:cNvCxnSpPr/>
          <p:nvPr/>
        </p:nvCxnSpPr>
        <p:spPr>
          <a:xfrm>
            <a:off x="5413135" y="4365565"/>
            <a:ext cx="4700239" cy="928535"/>
          </a:xfrm>
          <a:prstGeom prst="straightConnector1">
            <a:avLst/>
          </a:prstGeom>
          <a:noFill/>
          <a:ln w="19050" cap="flat" cmpd="sng" algn="ctr">
            <a:solidFill>
              <a:srgbClr val="FFC000"/>
            </a:solidFill>
            <a:prstDash val="dash"/>
            <a:headEnd type="none" w="med" len="med"/>
            <a:tailEnd type="none" w="med" len="med"/>
          </a:ln>
          <a:effectLst/>
        </p:spPr>
      </p:cxnSp>
      <p:cxnSp>
        <p:nvCxnSpPr>
          <p:cNvPr id="212" name="直接箭头连接符 211"/>
          <p:cNvCxnSpPr/>
          <p:nvPr/>
        </p:nvCxnSpPr>
        <p:spPr>
          <a:xfrm>
            <a:off x="4502323" y="4365565"/>
            <a:ext cx="5212503" cy="965229"/>
          </a:xfrm>
          <a:prstGeom prst="straightConnector1">
            <a:avLst/>
          </a:prstGeom>
          <a:noFill/>
          <a:ln w="19050" cap="flat" cmpd="sng" algn="ctr">
            <a:solidFill>
              <a:srgbClr val="FFC000"/>
            </a:solidFill>
            <a:prstDash val="dash"/>
            <a:headEnd type="none" w="med" len="med"/>
            <a:tailEnd type="none" w="med" len="med"/>
          </a:ln>
          <a:effectLst/>
        </p:spPr>
      </p:cxnSp>
      <p:grpSp>
        <p:nvGrpSpPr>
          <p:cNvPr id="213" name="Group 6"/>
          <p:cNvGrpSpPr/>
          <p:nvPr/>
        </p:nvGrpSpPr>
        <p:grpSpPr>
          <a:xfrm>
            <a:off x="642121" y="2933802"/>
            <a:ext cx="4755253" cy="1137202"/>
            <a:chOff x="554586" y="2469647"/>
            <a:chExt cx="4757111" cy="1134468"/>
          </a:xfrm>
        </p:grpSpPr>
        <p:cxnSp>
          <p:nvCxnSpPr>
            <p:cNvPr id="214" name="直接箭头连接符 213"/>
            <p:cNvCxnSpPr/>
            <p:nvPr/>
          </p:nvCxnSpPr>
          <p:spPr bwMode="auto">
            <a:xfrm flipH="1">
              <a:off x="1291860" y="2559375"/>
              <a:ext cx="1" cy="842339"/>
            </a:xfrm>
            <a:prstGeom prst="straightConnector1">
              <a:avLst/>
            </a:prstGeom>
            <a:noFill/>
            <a:ln w="38100" cap="flat" cmpd="sng" algn="ctr">
              <a:solidFill>
                <a:sysClr val="windowText" lastClr="000000">
                  <a:shade val="95000"/>
                  <a:satMod val="105000"/>
                </a:sysClr>
              </a:solidFill>
              <a:prstDash val="solid"/>
              <a:tailEnd type="arrow"/>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cxnSp>
        <p:sp>
          <p:nvSpPr>
            <p:cNvPr id="215" name="TextBox 19"/>
            <p:cNvSpPr txBox="1"/>
            <p:nvPr/>
          </p:nvSpPr>
          <p:spPr>
            <a:xfrm>
              <a:off x="554586" y="2574191"/>
              <a:ext cx="847179" cy="460263"/>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lnSpc>
                  <a:spcPct val="150000"/>
                </a:lnSpc>
                <a:spcBef>
                  <a:spcPct val="0"/>
                </a:spcBef>
                <a:spcAft>
                  <a:spcPct val="0"/>
                </a:spcAft>
                <a:defRPr/>
              </a:pPr>
              <a:r>
                <a:rPr lang="en-US" sz="1274" b="1" dirty="0" smtClean="0">
                  <a:solidFill>
                    <a:prstClr val="black"/>
                  </a:solidFill>
                  <a:latin typeface="Huawei Sans" panose="020C0503030203020204" pitchFamily="34" charset="0"/>
                </a:rPr>
                <a:t>Data write</a:t>
              </a:r>
              <a:endParaRPr lang="en-US" altLang="zh-CN" sz="1274" b="1" kern="0" dirty="0">
                <a:solidFill>
                  <a:prstClr val="black"/>
                </a:solidFill>
                <a:latin typeface="Huawei Sans" panose="020C0503030203020204" pitchFamily="34" charset="0"/>
                <a:ea typeface="微软雅黑" panose="020B0503020204020204" pitchFamily="34" charset="-122"/>
              </a:endParaRPr>
            </a:p>
          </p:txBody>
        </p:sp>
        <p:cxnSp>
          <p:nvCxnSpPr>
            <p:cNvPr id="216" name="直接箭头连接符 215"/>
            <p:cNvCxnSpPr/>
            <p:nvPr/>
          </p:nvCxnSpPr>
          <p:spPr>
            <a:xfrm flipH="1">
              <a:off x="1427175" y="2469647"/>
              <a:ext cx="570675" cy="112053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7" name="直接箭头连接符 216"/>
            <p:cNvCxnSpPr/>
            <p:nvPr/>
          </p:nvCxnSpPr>
          <p:spPr>
            <a:xfrm flipH="1">
              <a:off x="2301370" y="2469647"/>
              <a:ext cx="871924" cy="110699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2" name="直接箭头连接符 221"/>
            <p:cNvCxnSpPr/>
            <p:nvPr/>
          </p:nvCxnSpPr>
          <p:spPr>
            <a:xfrm>
              <a:off x="3173294" y="2469647"/>
              <a:ext cx="1267012" cy="11205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直接箭头连接符 222"/>
            <p:cNvCxnSpPr/>
            <p:nvPr/>
          </p:nvCxnSpPr>
          <p:spPr>
            <a:xfrm>
              <a:off x="4416298" y="2471281"/>
              <a:ext cx="895399" cy="113283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4" name="Group 21"/>
          <p:cNvGrpSpPr/>
          <p:nvPr/>
        </p:nvGrpSpPr>
        <p:grpSpPr>
          <a:xfrm>
            <a:off x="8779155" y="1182546"/>
            <a:ext cx="2691141" cy="1961888"/>
            <a:chOff x="8996493" y="385244"/>
            <a:chExt cx="2692186" cy="1962655"/>
          </a:xfrm>
        </p:grpSpPr>
        <p:sp>
          <p:nvSpPr>
            <p:cNvPr id="225" name="Rectangle 14"/>
            <p:cNvSpPr/>
            <p:nvPr/>
          </p:nvSpPr>
          <p:spPr>
            <a:xfrm>
              <a:off x="9619958" y="979082"/>
              <a:ext cx="327575" cy="1117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fontAlgn="ctr"/>
              <a:endParaRPr kumimoji="1" lang="en-US" altLang="zh-CN" sz="1200" dirty="0">
                <a:solidFill>
                  <a:srgbClr val="666666"/>
                </a:solidFill>
                <a:latin typeface="Huawei Sans" panose="020C0503030203020204" pitchFamily="34" charset="0"/>
              </a:endParaRPr>
            </a:p>
          </p:txBody>
        </p:sp>
        <p:sp>
          <p:nvSpPr>
            <p:cNvPr id="226" name="Rectangle 105"/>
            <p:cNvSpPr/>
            <p:nvPr/>
          </p:nvSpPr>
          <p:spPr>
            <a:xfrm>
              <a:off x="10827949" y="1457472"/>
              <a:ext cx="327575" cy="6389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fontAlgn="ctr"/>
              <a:endParaRPr kumimoji="1" lang="en-US" altLang="zh-CN" sz="1200" dirty="0">
                <a:solidFill>
                  <a:srgbClr val="666666"/>
                </a:solidFill>
                <a:latin typeface="Huawei Sans" panose="020C0503030203020204" pitchFamily="34" charset="0"/>
              </a:endParaRPr>
            </a:p>
          </p:txBody>
        </p:sp>
        <p:sp>
          <p:nvSpPr>
            <p:cNvPr id="227" name="Down Arrow 18"/>
            <p:cNvSpPr/>
            <p:nvPr/>
          </p:nvSpPr>
          <p:spPr>
            <a:xfrm rot="18791303">
              <a:off x="10318460" y="1244592"/>
              <a:ext cx="146756" cy="35286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fontAlgn="ctr"/>
              <a:endParaRPr kumimoji="1" lang="en-US" altLang="zh-CN" sz="1200" dirty="0">
                <a:solidFill>
                  <a:srgbClr val="666666"/>
                </a:solidFill>
                <a:latin typeface="Huawei Sans" panose="020C0503030203020204" pitchFamily="34" charset="0"/>
              </a:endParaRPr>
            </a:p>
          </p:txBody>
        </p:sp>
        <p:sp>
          <p:nvSpPr>
            <p:cNvPr id="228" name="TextBox 19"/>
            <p:cNvSpPr txBox="1"/>
            <p:nvPr/>
          </p:nvSpPr>
          <p:spPr>
            <a:xfrm>
              <a:off x="9480035" y="697307"/>
              <a:ext cx="587022" cy="24631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en-US" sz="1200" dirty="0" smtClean="0">
                  <a:solidFill>
                    <a:srgbClr val="1D1D1A"/>
                  </a:solidFill>
                  <a:latin typeface="Huawei Sans" panose="020C0503030203020204" pitchFamily="34" charset="0"/>
                </a:rPr>
                <a:t>95 </a:t>
              </a:r>
              <a:r>
                <a:rPr lang="en-US" sz="1200" dirty="0" err="1" smtClean="0">
                  <a:solidFill>
                    <a:prstClr val="black"/>
                  </a:solidFill>
                  <a:latin typeface="Huawei Sans" panose="020C0503030203020204" pitchFamily="34" charset="0"/>
                </a:rPr>
                <a:t>μs</a:t>
              </a:r>
              <a:endParaRPr kumimoji="1" lang="en-US" altLang="zh-CN" sz="1200" dirty="0">
                <a:solidFill>
                  <a:srgbClr val="1D1D1A"/>
                </a:solidFill>
                <a:latin typeface="Huawei Sans" panose="020C0503030203020204" pitchFamily="34" charset="0"/>
                <a:ea typeface="Microsoft YaHei" panose="020B0503020204020204" pitchFamily="34" charset="-122"/>
              </a:endParaRPr>
            </a:p>
          </p:txBody>
        </p:sp>
        <p:sp>
          <p:nvSpPr>
            <p:cNvPr id="229" name="TextBox 111"/>
            <p:cNvSpPr txBox="1"/>
            <p:nvPr/>
          </p:nvSpPr>
          <p:spPr>
            <a:xfrm>
              <a:off x="10685878" y="1184672"/>
              <a:ext cx="568339" cy="24631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en-US" sz="1200" dirty="0" smtClean="0">
                  <a:solidFill>
                    <a:srgbClr val="1D1D1A"/>
                  </a:solidFill>
                  <a:latin typeface="Huawei Sans" panose="020C0503030203020204" pitchFamily="34" charset="0"/>
                </a:rPr>
                <a:t>50 </a:t>
              </a:r>
              <a:r>
                <a:rPr lang="en-US" sz="1200" dirty="0" err="1" smtClean="0">
                  <a:solidFill>
                    <a:prstClr val="black"/>
                  </a:solidFill>
                  <a:latin typeface="Huawei Sans" panose="020C0503030203020204" pitchFamily="34" charset="0"/>
                </a:rPr>
                <a:t>μs</a:t>
              </a:r>
              <a:endParaRPr kumimoji="1" lang="en-US" altLang="zh-CN" sz="1200" dirty="0">
                <a:solidFill>
                  <a:srgbClr val="1D1D1A"/>
                </a:solidFill>
                <a:latin typeface="Huawei Sans" panose="020C0503030203020204" pitchFamily="34" charset="0"/>
                <a:ea typeface="Microsoft YaHei" panose="020B0503020204020204" pitchFamily="34" charset="-122"/>
              </a:endParaRPr>
            </a:p>
          </p:txBody>
        </p:sp>
        <p:sp>
          <p:nvSpPr>
            <p:cNvPr id="230" name="TextBox 20"/>
            <p:cNvSpPr txBox="1"/>
            <p:nvPr/>
          </p:nvSpPr>
          <p:spPr>
            <a:xfrm>
              <a:off x="9999375" y="385244"/>
              <a:ext cx="1271999" cy="307768"/>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en-US" sz="1200" dirty="0" smtClean="0">
                  <a:solidFill>
                    <a:srgbClr val="1D1D1A"/>
                  </a:solidFill>
                  <a:latin typeface="Huawei Sans" panose="020C0503030203020204" pitchFamily="34" charset="0"/>
                </a:rPr>
                <a:t>Write latency</a:t>
              </a:r>
              <a:endParaRPr kumimoji="1" lang="en-US" altLang="zh-CN" sz="1200" dirty="0">
                <a:solidFill>
                  <a:srgbClr val="1D1D1A"/>
                </a:solidFill>
                <a:latin typeface="Huawei Sans" panose="020C0503030203020204" pitchFamily="34" charset="0"/>
                <a:ea typeface="Microsoft YaHei" panose="020B0503020204020204" pitchFamily="34" charset="-122"/>
              </a:endParaRPr>
            </a:p>
          </p:txBody>
        </p:sp>
        <p:sp>
          <p:nvSpPr>
            <p:cNvPr id="231" name="TextBox 114"/>
            <p:cNvSpPr txBox="1"/>
            <p:nvPr/>
          </p:nvSpPr>
          <p:spPr>
            <a:xfrm>
              <a:off x="10392977" y="2086189"/>
              <a:ext cx="1295702" cy="243433"/>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fontAlgn="ctr"/>
              <a:r>
                <a:rPr lang="en-US" sz="1200" dirty="0" err="1" smtClean="0">
                  <a:solidFill>
                    <a:srgbClr val="1D1D1A"/>
                  </a:solidFill>
                  <a:latin typeface="Huawei Sans" panose="020C0503030203020204" pitchFamily="34" charset="0"/>
                </a:rPr>
                <a:t>OceanStor</a:t>
              </a:r>
              <a:r>
                <a:rPr lang="en-US" sz="1200" dirty="0" smtClean="0">
                  <a:solidFill>
                    <a:srgbClr val="1D1D1A"/>
                  </a:solidFill>
                  <a:latin typeface="Huawei Sans" panose="020C0503030203020204" pitchFamily="34" charset="0"/>
                </a:rPr>
                <a:t> Dorado V6</a:t>
              </a:r>
              <a:endParaRPr kumimoji="1" lang="en-US" altLang="zh-CN" sz="1200" dirty="0">
                <a:solidFill>
                  <a:srgbClr val="1D1D1A"/>
                </a:solidFill>
                <a:latin typeface="Huawei Sans" panose="020C0503030203020204" pitchFamily="34" charset="0"/>
                <a:ea typeface="Microsoft YaHei" panose="020B0503020204020204" pitchFamily="34" charset="-122"/>
              </a:endParaRPr>
            </a:p>
          </p:txBody>
        </p:sp>
        <p:sp>
          <p:nvSpPr>
            <p:cNvPr id="232" name="TextBox 115"/>
            <p:cNvSpPr txBox="1"/>
            <p:nvPr/>
          </p:nvSpPr>
          <p:spPr>
            <a:xfrm>
              <a:off x="8996493" y="2086189"/>
              <a:ext cx="1383716" cy="261710"/>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fontAlgn="ctr"/>
              <a:r>
                <a:rPr lang="en-US" sz="1200" dirty="0" smtClean="0">
                  <a:solidFill>
                    <a:srgbClr val="1D1D1A"/>
                  </a:solidFill>
                  <a:latin typeface="Huawei Sans" panose="020C0503030203020204" pitchFamily="34" charset="0"/>
                </a:rPr>
                <a:t>Traditional cache</a:t>
              </a:r>
              <a:endParaRPr kumimoji="1" lang="en-US" altLang="zh-CN" sz="1200" dirty="0">
                <a:solidFill>
                  <a:srgbClr val="1D1D1A"/>
                </a:solidFill>
                <a:latin typeface="Huawei Sans" panose="020C0503030203020204" pitchFamily="34" charset="0"/>
                <a:ea typeface="Microsoft YaHei" panose="020B0503020204020204" pitchFamily="34" charset="-122"/>
              </a:endParaRPr>
            </a:p>
          </p:txBody>
        </p:sp>
      </p:grpSp>
      <p:sp>
        <p:nvSpPr>
          <p:cNvPr id="234" name="文本框 233"/>
          <p:cNvSpPr txBox="1"/>
          <p:nvPr/>
        </p:nvSpPr>
        <p:spPr>
          <a:xfrm>
            <a:off x="1741067" y="4837719"/>
            <a:ext cx="1079187" cy="346001"/>
          </a:xfrm>
          <a:prstGeom prst="rect">
            <a:avLst/>
          </a:prstGeom>
          <a:noFill/>
        </p:spPr>
        <p:txBody>
          <a:bodyPr wrap="square" lIns="68452" tIns="34221" rIns="68452" bIns="34221" rtlCol="0">
            <a:noAutofit/>
          </a:bodyPr>
          <a:lstStyle>
            <a:defPPr>
              <a:defRPr lang="en-US"/>
            </a:defPPr>
            <a:lvl1pPr algn="ctr" defTabSz="914400" fontAlgn="base">
              <a:spcBef>
                <a:spcPct val="0"/>
              </a:spcBef>
              <a:spcAft>
                <a:spcPct val="0"/>
              </a:spcAft>
              <a:defRPr b="1" kern="0">
                <a:solidFill>
                  <a:srgbClr val="FF0000"/>
                </a:solidFill>
                <a:ea typeface="宋体" pitchFamily="2" charset="-122"/>
              </a:defRPr>
            </a:lvl1pPr>
          </a:lstStyle>
          <a:p>
            <a:pPr fontAlgn="ctr"/>
            <a:r>
              <a:rPr lang="en-US" sz="1799" dirty="0" smtClean="0">
                <a:latin typeface="Huawei Sans" panose="020C0503030203020204" pitchFamily="34" charset="0"/>
              </a:rPr>
              <a:t>RDMA</a:t>
            </a:r>
            <a:endParaRPr lang="en-US" sz="1799"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Global Cache</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367889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0" name="组合 509"/>
          <p:cNvGrpSpPr/>
          <p:nvPr/>
        </p:nvGrpSpPr>
        <p:grpSpPr>
          <a:xfrm>
            <a:off x="2912233" y="1867835"/>
            <a:ext cx="8334133" cy="214271"/>
            <a:chOff x="0" y="2298933"/>
            <a:chExt cx="12060000" cy="274954"/>
          </a:xfrm>
          <a:solidFill>
            <a:schemeClr val="bg1">
              <a:lumMod val="20000"/>
              <a:lumOff val="80000"/>
            </a:schemeClr>
          </a:solidFill>
        </p:grpSpPr>
        <p:sp>
          <p:nvSpPr>
            <p:cNvPr id="511"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2"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3"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4"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5"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6" name="Rectangle 2"/>
            <p:cNvSpPr>
              <a:spLocks noChangeArrowheads="1"/>
            </p:cNvSpPr>
            <p:nvPr/>
          </p:nvSpPr>
          <p:spPr bwMode="auto">
            <a:xfrm>
              <a:off x="2622859"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7"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8" name="Rectangle 2"/>
            <p:cNvSpPr>
              <a:spLocks noChangeArrowheads="1"/>
            </p:cNvSpPr>
            <p:nvPr/>
          </p:nvSpPr>
          <p:spPr bwMode="auto">
            <a:xfrm>
              <a:off x="3672000"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9" name="Rectangle 2"/>
            <p:cNvSpPr>
              <a:spLocks noChangeArrowheads="1"/>
            </p:cNvSpPr>
            <p:nvPr/>
          </p:nvSpPr>
          <p:spPr bwMode="auto">
            <a:xfrm>
              <a:off x="4196571"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0" name="Rectangle 2"/>
            <p:cNvSpPr>
              <a:spLocks noChangeArrowheads="1"/>
            </p:cNvSpPr>
            <p:nvPr/>
          </p:nvSpPr>
          <p:spPr bwMode="auto">
            <a:xfrm>
              <a:off x="4721143"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1" name="Rectangle 2"/>
            <p:cNvSpPr>
              <a:spLocks noChangeArrowheads="1"/>
            </p:cNvSpPr>
            <p:nvPr/>
          </p:nvSpPr>
          <p:spPr bwMode="auto">
            <a:xfrm>
              <a:off x="5245712"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2"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3" name="Rectangle 2"/>
            <p:cNvSpPr>
              <a:spLocks noChangeArrowheads="1"/>
            </p:cNvSpPr>
            <p:nvPr/>
          </p:nvSpPr>
          <p:spPr bwMode="auto">
            <a:xfrm>
              <a:off x="629485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4" name="Rectangle 2"/>
            <p:cNvSpPr>
              <a:spLocks noChangeArrowheads="1"/>
            </p:cNvSpPr>
            <p:nvPr/>
          </p:nvSpPr>
          <p:spPr bwMode="auto">
            <a:xfrm>
              <a:off x="6819428" y="2298933"/>
              <a:ext cx="524573" cy="274927"/>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D</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5"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6" name="Rectangle 2"/>
            <p:cNvSpPr>
              <a:spLocks noChangeArrowheads="1"/>
            </p:cNvSpPr>
            <p:nvPr/>
          </p:nvSpPr>
          <p:spPr bwMode="auto">
            <a:xfrm>
              <a:off x="7868001" y="2298933"/>
              <a:ext cx="524003" cy="274927"/>
            </a:xfrm>
            <a:prstGeom prst="rect">
              <a:avLst/>
            </a:prstGeom>
            <a:solidFill>
              <a:schemeClr val="bg1">
                <a:lumMod val="20000"/>
                <a:lumOff val="8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7" name="Rectangle 2"/>
            <p:cNvSpPr>
              <a:spLocks noChangeArrowheads="1"/>
            </p:cNvSpPr>
            <p:nvPr/>
          </p:nvSpPr>
          <p:spPr bwMode="auto">
            <a:xfrm>
              <a:off x="8392001" y="2298933"/>
              <a:ext cx="524003" cy="274927"/>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D1</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8" name="Rectangle 2"/>
            <p:cNvSpPr>
              <a:spLocks noChangeArrowheads="1"/>
            </p:cNvSpPr>
            <p:nvPr/>
          </p:nvSpPr>
          <p:spPr bwMode="auto">
            <a:xfrm>
              <a:off x="8916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9"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0" name="Rectangle 2"/>
            <p:cNvSpPr>
              <a:spLocks noChangeArrowheads="1"/>
            </p:cNvSpPr>
            <p:nvPr/>
          </p:nvSpPr>
          <p:spPr bwMode="auto">
            <a:xfrm>
              <a:off x="9963999" y="2298933"/>
              <a:ext cx="524003" cy="274927"/>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D2</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1"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2"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3"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grpSp>
        <p:nvGrpSpPr>
          <p:cNvPr id="534" name="组合 533"/>
          <p:cNvGrpSpPr/>
          <p:nvPr/>
        </p:nvGrpSpPr>
        <p:grpSpPr>
          <a:xfrm>
            <a:off x="2158850" y="1268384"/>
            <a:ext cx="8334133" cy="214271"/>
            <a:chOff x="0" y="2298933"/>
            <a:chExt cx="12060000" cy="274954"/>
          </a:xfrm>
          <a:solidFill>
            <a:schemeClr val="bg1">
              <a:lumMod val="20000"/>
              <a:lumOff val="80000"/>
            </a:schemeClr>
          </a:solidFill>
        </p:grpSpPr>
        <p:sp>
          <p:nvSpPr>
            <p:cNvPr id="535"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6"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7"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8"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9"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0" name="Rectangle 2"/>
            <p:cNvSpPr>
              <a:spLocks noChangeArrowheads="1"/>
            </p:cNvSpPr>
            <p:nvPr/>
          </p:nvSpPr>
          <p:spPr bwMode="auto">
            <a:xfrm>
              <a:off x="2622859"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1"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2" name="Rectangle 2"/>
            <p:cNvSpPr>
              <a:spLocks noChangeArrowheads="1"/>
            </p:cNvSpPr>
            <p:nvPr/>
          </p:nvSpPr>
          <p:spPr bwMode="auto">
            <a:xfrm>
              <a:off x="3672000"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3" name="Rectangle 2"/>
            <p:cNvSpPr>
              <a:spLocks noChangeArrowheads="1"/>
            </p:cNvSpPr>
            <p:nvPr/>
          </p:nvSpPr>
          <p:spPr bwMode="auto">
            <a:xfrm>
              <a:off x="4196571" y="2298933"/>
              <a:ext cx="524573" cy="274927"/>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B</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4" name="Rectangle 2"/>
            <p:cNvSpPr>
              <a:spLocks noChangeArrowheads="1"/>
            </p:cNvSpPr>
            <p:nvPr/>
          </p:nvSpPr>
          <p:spPr bwMode="auto">
            <a:xfrm>
              <a:off x="4721143" y="2298933"/>
              <a:ext cx="524573" cy="274927"/>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B1</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5" name="Rectangle 2"/>
            <p:cNvSpPr>
              <a:spLocks noChangeArrowheads="1"/>
            </p:cNvSpPr>
            <p:nvPr/>
          </p:nvSpPr>
          <p:spPr bwMode="auto">
            <a:xfrm>
              <a:off x="5245712"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6"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7" name="Rectangle 2"/>
            <p:cNvSpPr>
              <a:spLocks noChangeArrowheads="1"/>
            </p:cNvSpPr>
            <p:nvPr/>
          </p:nvSpPr>
          <p:spPr bwMode="auto">
            <a:xfrm>
              <a:off x="6294858" y="2298933"/>
              <a:ext cx="524573" cy="274927"/>
            </a:xfrm>
            <a:prstGeom prst="rect">
              <a:avLst/>
            </a:prstGeom>
            <a:solidFill>
              <a:schemeClr val="bg1">
                <a:lumMod val="20000"/>
                <a:lumOff val="8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8" name="Rectangle 2"/>
            <p:cNvSpPr>
              <a:spLocks noChangeArrowheads="1"/>
            </p:cNvSpPr>
            <p:nvPr/>
          </p:nvSpPr>
          <p:spPr bwMode="auto">
            <a:xfrm>
              <a:off x="681942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9"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0" name="Rectangle 2"/>
            <p:cNvSpPr>
              <a:spLocks noChangeArrowheads="1"/>
            </p:cNvSpPr>
            <p:nvPr/>
          </p:nvSpPr>
          <p:spPr bwMode="auto">
            <a:xfrm>
              <a:off x="7868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1" name="Rectangle 2"/>
            <p:cNvSpPr>
              <a:spLocks noChangeArrowheads="1"/>
            </p:cNvSpPr>
            <p:nvPr/>
          </p:nvSpPr>
          <p:spPr bwMode="auto">
            <a:xfrm>
              <a:off x="8392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2" name="Rectangle 2"/>
            <p:cNvSpPr>
              <a:spLocks noChangeArrowheads="1"/>
            </p:cNvSpPr>
            <p:nvPr/>
          </p:nvSpPr>
          <p:spPr bwMode="auto">
            <a:xfrm>
              <a:off x="8916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3"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4" name="Rectangle 2"/>
            <p:cNvSpPr>
              <a:spLocks noChangeArrowheads="1"/>
            </p:cNvSpPr>
            <p:nvPr/>
          </p:nvSpPr>
          <p:spPr bwMode="auto">
            <a:xfrm>
              <a:off x="996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5"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6"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7"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grpSp>
        <p:nvGrpSpPr>
          <p:cNvPr id="558" name="组合 557"/>
          <p:cNvGrpSpPr/>
          <p:nvPr/>
        </p:nvGrpSpPr>
        <p:grpSpPr>
          <a:xfrm>
            <a:off x="2494222" y="1572433"/>
            <a:ext cx="8334133" cy="214271"/>
            <a:chOff x="0" y="2298933"/>
            <a:chExt cx="12060000" cy="274954"/>
          </a:xfrm>
          <a:solidFill>
            <a:schemeClr val="bg1">
              <a:lumMod val="20000"/>
              <a:lumOff val="80000"/>
            </a:schemeClr>
          </a:solidFill>
        </p:grpSpPr>
        <p:sp>
          <p:nvSpPr>
            <p:cNvPr id="559"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0"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1"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2"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3"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4" name="Rectangle 2"/>
            <p:cNvSpPr>
              <a:spLocks noChangeArrowheads="1"/>
            </p:cNvSpPr>
            <p:nvPr/>
          </p:nvSpPr>
          <p:spPr bwMode="auto">
            <a:xfrm>
              <a:off x="2622859"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5"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6" name="Rectangle 2"/>
            <p:cNvSpPr>
              <a:spLocks noChangeArrowheads="1"/>
            </p:cNvSpPr>
            <p:nvPr/>
          </p:nvSpPr>
          <p:spPr bwMode="auto">
            <a:xfrm>
              <a:off x="3672000"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7" name="Rectangle 2"/>
            <p:cNvSpPr>
              <a:spLocks noChangeArrowheads="1"/>
            </p:cNvSpPr>
            <p:nvPr/>
          </p:nvSpPr>
          <p:spPr bwMode="auto">
            <a:xfrm>
              <a:off x="4196571"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8" name="Rectangle 2"/>
            <p:cNvSpPr>
              <a:spLocks noChangeArrowheads="1"/>
            </p:cNvSpPr>
            <p:nvPr/>
          </p:nvSpPr>
          <p:spPr bwMode="auto">
            <a:xfrm>
              <a:off x="4721143"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9" name="Rectangle 2"/>
            <p:cNvSpPr>
              <a:spLocks noChangeArrowheads="1"/>
            </p:cNvSpPr>
            <p:nvPr/>
          </p:nvSpPr>
          <p:spPr bwMode="auto">
            <a:xfrm>
              <a:off x="5245712"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0"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1" name="Rectangle 2"/>
            <p:cNvSpPr>
              <a:spLocks noChangeArrowheads="1"/>
            </p:cNvSpPr>
            <p:nvPr/>
          </p:nvSpPr>
          <p:spPr bwMode="auto">
            <a:xfrm>
              <a:off x="629485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2" name="Rectangle 2"/>
            <p:cNvSpPr>
              <a:spLocks noChangeArrowheads="1"/>
            </p:cNvSpPr>
            <p:nvPr/>
          </p:nvSpPr>
          <p:spPr bwMode="auto">
            <a:xfrm>
              <a:off x="6819428" y="2298933"/>
              <a:ext cx="524573" cy="274927"/>
            </a:xfrm>
            <a:prstGeom prst="rect">
              <a:avLst/>
            </a:prstGeom>
            <a:solidFill>
              <a:schemeClr val="bg1">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C</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3"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4" name="Rectangle 2"/>
            <p:cNvSpPr>
              <a:spLocks noChangeArrowheads="1"/>
            </p:cNvSpPr>
            <p:nvPr/>
          </p:nvSpPr>
          <p:spPr bwMode="auto">
            <a:xfrm>
              <a:off x="7868001" y="2298933"/>
              <a:ext cx="524003" cy="274927"/>
            </a:xfrm>
            <a:prstGeom prst="rect">
              <a:avLst/>
            </a:prstGeom>
            <a:solidFill>
              <a:schemeClr val="bg1">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C1</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5" name="Rectangle 2"/>
            <p:cNvSpPr>
              <a:spLocks noChangeArrowheads="1"/>
            </p:cNvSpPr>
            <p:nvPr/>
          </p:nvSpPr>
          <p:spPr bwMode="auto">
            <a:xfrm>
              <a:off x="8392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6" name="Rectangle 2"/>
            <p:cNvSpPr>
              <a:spLocks noChangeArrowheads="1"/>
            </p:cNvSpPr>
            <p:nvPr/>
          </p:nvSpPr>
          <p:spPr bwMode="auto">
            <a:xfrm>
              <a:off x="8916001" y="2298933"/>
              <a:ext cx="524003" cy="274927"/>
            </a:xfrm>
            <a:prstGeom prst="rect">
              <a:avLst/>
            </a:prstGeom>
            <a:solidFill>
              <a:schemeClr val="bg1">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dirty="0" smtClean="0">
                  <a:solidFill>
                    <a:srgbClr val="666666"/>
                  </a:solidFill>
                  <a:latin typeface="Huawei Sans" panose="020C0503030203020204" pitchFamily="34" charset="0"/>
                </a:rPr>
                <a:t>C2</a:t>
              </a:r>
              <a:endParaRPr lang="en-US" altLang="zh-CN" sz="700" dirty="0">
                <a:solidFill>
                  <a:srgbClr val="666666"/>
                </a:solidFill>
                <a:latin typeface="Huawei Sans" panose="020C0503030203020204" pitchFamily="34" charset="0"/>
                <a:ea typeface="微软雅黑" pitchFamily="34" charset="-122"/>
                <a:cs typeface="Times New Roman" pitchFamily="18" charset="0"/>
              </a:endParaRPr>
            </a:p>
          </p:txBody>
        </p:sp>
        <p:sp>
          <p:nvSpPr>
            <p:cNvPr id="577"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8" name="Rectangle 2"/>
            <p:cNvSpPr>
              <a:spLocks noChangeArrowheads="1"/>
            </p:cNvSpPr>
            <p:nvPr/>
          </p:nvSpPr>
          <p:spPr bwMode="auto">
            <a:xfrm>
              <a:off x="996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9"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80"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81"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sp>
        <p:nvSpPr>
          <p:cNvPr id="582" name="圆角矩形 581"/>
          <p:cNvSpPr/>
          <p:nvPr/>
        </p:nvSpPr>
        <p:spPr bwMode="auto">
          <a:xfrm>
            <a:off x="7983239" y="4950357"/>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3" name="圆角矩形 582"/>
          <p:cNvSpPr/>
          <p:nvPr/>
        </p:nvSpPr>
        <p:spPr bwMode="auto">
          <a:xfrm>
            <a:off x="3360409" y="5105337"/>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4" name="圆角矩形 583"/>
          <p:cNvSpPr/>
          <p:nvPr/>
        </p:nvSpPr>
        <p:spPr bwMode="auto">
          <a:xfrm>
            <a:off x="4310204" y="5003321"/>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5" name="圆角矩形 584"/>
          <p:cNvSpPr/>
          <p:nvPr/>
        </p:nvSpPr>
        <p:spPr bwMode="auto">
          <a:xfrm>
            <a:off x="5340584" y="4997575"/>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6" name="圆角矩形 585"/>
          <p:cNvSpPr/>
          <p:nvPr/>
        </p:nvSpPr>
        <p:spPr bwMode="auto">
          <a:xfrm>
            <a:off x="6255026" y="4999014"/>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7" name="圆柱形 586"/>
          <p:cNvSpPr/>
          <p:nvPr/>
        </p:nvSpPr>
        <p:spPr bwMode="auto">
          <a:xfrm>
            <a:off x="1589692" y="5034985"/>
            <a:ext cx="8366031" cy="936062"/>
          </a:xfrm>
          <a:prstGeom prst="can">
            <a:avLst/>
          </a:prstGeom>
          <a:noFill/>
          <a:ln w="1905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08" tIns="60904" rIns="121808" bIns="60904" numCol="1" rtlCol="0" anchor="t" anchorCtr="0" compatLnSpc="1">
            <a:prstTxWarp prst="textNoShape">
              <a:avLst/>
            </a:prstTxWarp>
            <a:noAutofit/>
          </a:bodyPr>
          <a:lstStyle/>
          <a:p>
            <a:pPr defTabSz="1218113" fontAlgn="ctr">
              <a:buClr>
                <a:srgbClr val="CC9900"/>
              </a:buClr>
              <a:buFont typeface="Wingdings" pitchFamily="2" charset="2"/>
              <a:buChar char="n"/>
            </a:pPr>
            <a:endParaRPr lang="en-US" altLang="zh-CN" sz="1466"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8" name="圆角矩形 587"/>
          <p:cNvSpPr/>
          <p:nvPr/>
        </p:nvSpPr>
        <p:spPr bwMode="auto">
          <a:xfrm>
            <a:off x="7987869" y="5292527"/>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9" name="圆角矩形 588"/>
          <p:cNvSpPr/>
          <p:nvPr/>
        </p:nvSpPr>
        <p:spPr bwMode="auto">
          <a:xfrm>
            <a:off x="3365040" y="5447508"/>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0" name="圆角矩形 589"/>
          <p:cNvSpPr/>
          <p:nvPr/>
        </p:nvSpPr>
        <p:spPr bwMode="auto">
          <a:xfrm>
            <a:off x="4314834" y="5345491"/>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1" name="圆角矩形 590"/>
          <p:cNvSpPr/>
          <p:nvPr/>
        </p:nvSpPr>
        <p:spPr bwMode="auto">
          <a:xfrm>
            <a:off x="5345214" y="5339746"/>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2" name="圆角矩形 591"/>
          <p:cNvSpPr/>
          <p:nvPr/>
        </p:nvSpPr>
        <p:spPr bwMode="auto">
          <a:xfrm>
            <a:off x="6259656" y="5341184"/>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3" name="圆角矩形 592"/>
          <p:cNvSpPr/>
          <p:nvPr/>
        </p:nvSpPr>
        <p:spPr bwMode="auto">
          <a:xfrm>
            <a:off x="7987869" y="5609709"/>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4" name="圆角矩形 593"/>
          <p:cNvSpPr/>
          <p:nvPr/>
        </p:nvSpPr>
        <p:spPr bwMode="auto">
          <a:xfrm>
            <a:off x="3365040" y="5764690"/>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5" name="圆角矩形 594"/>
          <p:cNvSpPr/>
          <p:nvPr/>
        </p:nvSpPr>
        <p:spPr bwMode="auto">
          <a:xfrm>
            <a:off x="4314834" y="5662673"/>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6" name="圆角矩形 595"/>
          <p:cNvSpPr/>
          <p:nvPr/>
        </p:nvSpPr>
        <p:spPr bwMode="auto">
          <a:xfrm>
            <a:off x="5345214" y="5656928"/>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7" name="圆角矩形 596"/>
          <p:cNvSpPr/>
          <p:nvPr/>
        </p:nvSpPr>
        <p:spPr bwMode="auto">
          <a:xfrm>
            <a:off x="6259656" y="5658366"/>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8" name="矩形 37"/>
          <p:cNvSpPr/>
          <p:nvPr/>
        </p:nvSpPr>
        <p:spPr>
          <a:xfrm>
            <a:off x="3291267" y="5131729"/>
            <a:ext cx="522176" cy="839317"/>
          </a:xfrm>
          <a:prstGeom prst="rect">
            <a:avLst/>
          </a:prstGeom>
          <a:noFill/>
          <a:ln w="28575" cap="flat" cmpd="sng" algn="ctr">
            <a:solidFill>
              <a:srgbClr val="24B5E9"/>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599" name="矩形 37"/>
          <p:cNvSpPr/>
          <p:nvPr/>
        </p:nvSpPr>
        <p:spPr>
          <a:xfrm>
            <a:off x="4259610" y="5111066"/>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0" name="矩形 37"/>
          <p:cNvSpPr/>
          <p:nvPr/>
        </p:nvSpPr>
        <p:spPr>
          <a:xfrm>
            <a:off x="5287656" y="5126509"/>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1" name="矩形 600"/>
          <p:cNvSpPr/>
          <p:nvPr/>
        </p:nvSpPr>
        <p:spPr>
          <a:xfrm>
            <a:off x="6185883" y="5111066"/>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2" name="矩形 601"/>
          <p:cNvSpPr/>
          <p:nvPr/>
        </p:nvSpPr>
        <p:spPr>
          <a:xfrm>
            <a:off x="7914096" y="5091541"/>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3" name="矩形 602"/>
          <p:cNvSpPr/>
          <p:nvPr/>
        </p:nvSpPr>
        <p:spPr>
          <a:xfrm>
            <a:off x="7128574" y="5112652"/>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4" name="文本框 603"/>
          <p:cNvSpPr txBox="1"/>
          <p:nvPr/>
        </p:nvSpPr>
        <p:spPr>
          <a:xfrm>
            <a:off x="7128574" y="5070048"/>
            <a:ext cx="468398" cy="528350"/>
          </a:xfrm>
          <a:prstGeom prst="rect">
            <a:avLst/>
          </a:prstGeom>
          <a:noFill/>
        </p:spPr>
        <p:txBody>
          <a:bodyPr wrap="square" rtlCol="0">
            <a:noAutofit/>
          </a:bodyPr>
          <a:lstStyle/>
          <a:p>
            <a:pPr fontAlgn="ctr">
              <a:lnSpc>
                <a:spcPts val="3439"/>
              </a:lnSpc>
            </a:pPr>
            <a:r>
              <a:rPr lang="en-US" sz="3199" dirty="0" smtClean="0">
                <a:solidFill>
                  <a:srgbClr val="1D1D1A"/>
                </a:solidFill>
                <a:latin typeface="Huawei Sans" panose="020C0503030203020204" pitchFamily="34" charset="0"/>
              </a:rPr>
              <a:t>...</a:t>
            </a:r>
            <a:endParaRPr lang="en-US" sz="3199" dirty="0">
              <a:solidFill>
                <a:srgbClr val="1D1D1A"/>
              </a:solidFill>
              <a:latin typeface="Huawei Sans" panose="020C0503030203020204" pitchFamily="34" charset="0"/>
              <a:ea typeface="Microsoft YaHei" panose="020B0503020204020204" pitchFamily="34" charset="-122"/>
            </a:endParaRPr>
          </a:p>
        </p:txBody>
      </p:sp>
      <p:sp>
        <p:nvSpPr>
          <p:cNvPr id="605" name="矩形 37"/>
          <p:cNvSpPr/>
          <p:nvPr/>
        </p:nvSpPr>
        <p:spPr>
          <a:xfrm>
            <a:off x="3387521" y="4336995"/>
            <a:ext cx="2701240" cy="311130"/>
          </a:xfrm>
          <a:prstGeom prst="rect">
            <a:avLst/>
          </a:prstGeom>
          <a:noFill/>
          <a:ln w="28575" cap="flat" cmpd="sng" algn="ctr">
            <a:solidFill>
              <a:srgbClr val="24B5E9"/>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6" name="圆角矩形 605"/>
          <p:cNvSpPr/>
          <p:nvPr/>
        </p:nvSpPr>
        <p:spPr bwMode="auto">
          <a:xfrm>
            <a:off x="3499522" y="4371233"/>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07" name="圆角矩形 606"/>
          <p:cNvSpPr/>
          <p:nvPr/>
        </p:nvSpPr>
        <p:spPr bwMode="auto">
          <a:xfrm>
            <a:off x="3978839" y="4370241"/>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08" name="圆角矩形 607"/>
          <p:cNvSpPr/>
          <p:nvPr/>
        </p:nvSpPr>
        <p:spPr bwMode="auto">
          <a:xfrm>
            <a:off x="4519643" y="4364495"/>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09" name="圆角矩形 608"/>
          <p:cNvSpPr/>
          <p:nvPr/>
        </p:nvSpPr>
        <p:spPr bwMode="auto">
          <a:xfrm>
            <a:off x="5048339" y="4364495"/>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10" name="文本框 609"/>
          <p:cNvSpPr txBox="1"/>
          <p:nvPr/>
        </p:nvSpPr>
        <p:spPr>
          <a:xfrm>
            <a:off x="5577034" y="4119981"/>
            <a:ext cx="468398" cy="528350"/>
          </a:xfrm>
          <a:prstGeom prst="rect">
            <a:avLst/>
          </a:prstGeom>
          <a:noFill/>
        </p:spPr>
        <p:txBody>
          <a:bodyPr wrap="square" rtlCol="0">
            <a:noAutofit/>
          </a:bodyPr>
          <a:lstStyle/>
          <a:p>
            <a:pPr fontAlgn="ctr">
              <a:lnSpc>
                <a:spcPts val="3439"/>
              </a:lnSpc>
            </a:pPr>
            <a:r>
              <a:rPr lang="en-US" sz="3199" dirty="0" smtClean="0">
                <a:solidFill>
                  <a:srgbClr val="1D1D1A"/>
                </a:solidFill>
                <a:latin typeface="Huawei Sans" panose="020C0503030203020204" pitchFamily="34" charset="0"/>
              </a:rPr>
              <a:t>...</a:t>
            </a:r>
            <a:endParaRPr lang="en-US" sz="3199" dirty="0">
              <a:solidFill>
                <a:srgbClr val="1D1D1A"/>
              </a:solidFill>
              <a:latin typeface="Huawei Sans" panose="020C0503030203020204" pitchFamily="34" charset="0"/>
              <a:ea typeface="Microsoft YaHei" panose="020B0503020204020204" pitchFamily="34" charset="-122"/>
            </a:endParaRPr>
          </a:p>
        </p:txBody>
      </p:sp>
      <p:grpSp>
        <p:nvGrpSpPr>
          <p:cNvPr id="611" name="组合 610"/>
          <p:cNvGrpSpPr/>
          <p:nvPr/>
        </p:nvGrpSpPr>
        <p:grpSpPr>
          <a:xfrm>
            <a:off x="1613898" y="962190"/>
            <a:ext cx="8334133" cy="214271"/>
            <a:chOff x="0" y="2298933"/>
            <a:chExt cx="12060000" cy="274954"/>
          </a:xfrm>
          <a:solidFill>
            <a:schemeClr val="bg1">
              <a:lumMod val="20000"/>
              <a:lumOff val="80000"/>
            </a:schemeClr>
          </a:solidFill>
        </p:grpSpPr>
        <p:sp>
          <p:nvSpPr>
            <p:cNvPr id="612"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3"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4"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5"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6"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7" name="Rectangle 2"/>
            <p:cNvSpPr>
              <a:spLocks noChangeArrowheads="1"/>
            </p:cNvSpPr>
            <p:nvPr/>
          </p:nvSpPr>
          <p:spPr bwMode="auto">
            <a:xfrm>
              <a:off x="2622859" y="2298933"/>
              <a:ext cx="524573" cy="274927"/>
            </a:xfrm>
            <a:prstGeom prst="rect">
              <a:avLst/>
            </a:prstGeom>
            <a:solidFill>
              <a:srgbClr val="0BC2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A</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8"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9" name="Rectangle 2"/>
            <p:cNvSpPr>
              <a:spLocks noChangeArrowheads="1"/>
            </p:cNvSpPr>
            <p:nvPr/>
          </p:nvSpPr>
          <p:spPr bwMode="auto">
            <a:xfrm>
              <a:off x="3672000" y="2298933"/>
              <a:ext cx="524573" cy="274927"/>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A1</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0" name="Rectangle 2"/>
            <p:cNvSpPr>
              <a:spLocks noChangeArrowheads="1"/>
            </p:cNvSpPr>
            <p:nvPr/>
          </p:nvSpPr>
          <p:spPr bwMode="auto">
            <a:xfrm>
              <a:off x="4196571"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1" name="Rectangle 2"/>
            <p:cNvSpPr>
              <a:spLocks noChangeArrowheads="1"/>
            </p:cNvSpPr>
            <p:nvPr/>
          </p:nvSpPr>
          <p:spPr bwMode="auto">
            <a:xfrm>
              <a:off x="4721143" y="2298933"/>
              <a:ext cx="524573" cy="274927"/>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A2</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2" name="Rectangle 2"/>
            <p:cNvSpPr>
              <a:spLocks noChangeArrowheads="1"/>
            </p:cNvSpPr>
            <p:nvPr/>
          </p:nvSpPr>
          <p:spPr bwMode="auto">
            <a:xfrm>
              <a:off x="5245712" y="2298933"/>
              <a:ext cx="524573" cy="274927"/>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700" b="1" dirty="0" smtClean="0">
                  <a:solidFill>
                    <a:srgbClr val="000000"/>
                  </a:solidFill>
                  <a:latin typeface="Huawei Sans" panose="020C0503030203020204" pitchFamily="34" charset="0"/>
                </a:rPr>
                <a:t>A3</a:t>
              </a: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3"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4" name="Rectangle 2"/>
            <p:cNvSpPr>
              <a:spLocks noChangeArrowheads="1"/>
            </p:cNvSpPr>
            <p:nvPr/>
          </p:nvSpPr>
          <p:spPr bwMode="auto">
            <a:xfrm>
              <a:off x="629485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5" name="Rectangle 2"/>
            <p:cNvSpPr>
              <a:spLocks noChangeArrowheads="1"/>
            </p:cNvSpPr>
            <p:nvPr/>
          </p:nvSpPr>
          <p:spPr bwMode="auto">
            <a:xfrm>
              <a:off x="681942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6"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7" name="Rectangle 2"/>
            <p:cNvSpPr>
              <a:spLocks noChangeArrowheads="1"/>
            </p:cNvSpPr>
            <p:nvPr/>
          </p:nvSpPr>
          <p:spPr bwMode="auto">
            <a:xfrm>
              <a:off x="7868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8" name="Rectangle 2"/>
            <p:cNvSpPr>
              <a:spLocks noChangeArrowheads="1"/>
            </p:cNvSpPr>
            <p:nvPr/>
          </p:nvSpPr>
          <p:spPr bwMode="auto">
            <a:xfrm>
              <a:off x="8392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9" name="Rectangle 2"/>
            <p:cNvSpPr>
              <a:spLocks noChangeArrowheads="1"/>
            </p:cNvSpPr>
            <p:nvPr/>
          </p:nvSpPr>
          <p:spPr bwMode="auto">
            <a:xfrm>
              <a:off x="8916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0"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1" name="Rectangle 2"/>
            <p:cNvSpPr>
              <a:spLocks noChangeArrowheads="1"/>
            </p:cNvSpPr>
            <p:nvPr/>
          </p:nvSpPr>
          <p:spPr bwMode="auto">
            <a:xfrm>
              <a:off x="996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2"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3"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4"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grpSp>
        <p:nvGrpSpPr>
          <p:cNvPr id="635" name="组合 634"/>
          <p:cNvGrpSpPr/>
          <p:nvPr/>
        </p:nvGrpSpPr>
        <p:grpSpPr>
          <a:xfrm>
            <a:off x="5240284" y="3719355"/>
            <a:ext cx="6154326" cy="360685"/>
            <a:chOff x="1675313" y="2421682"/>
            <a:chExt cx="10014969" cy="497680"/>
          </a:xfrm>
        </p:grpSpPr>
        <p:sp>
          <p:nvSpPr>
            <p:cNvPr id="636" name="Rectangle 2"/>
            <p:cNvSpPr>
              <a:spLocks noChangeArrowheads="1"/>
            </p:cNvSpPr>
            <p:nvPr/>
          </p:nvSpPr>
          <p:spPr bwMode="auto">
            <a:xfrm>
              <a:off x="1675313" y="2421682"/>
              <a:ext cx="10014969"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nvGrpSpPr>
            <p:cNvPr id="637" name="组合 636"/>
            <p:cNvGrpSpPr/>
            <p:nvPr/>
          </p:nvGrpSpPr>
          <p:grpSpPr>
            <a:xfrm>
              <a:off x="1813211" y="2493676"/>
              <a:ext cx="9743177" cy="425686"/>
              <a:chOff x="1813211" y="2469827"/>
              <a:chExt cx="9743177" cy="425686"/>
            </a:xfrm>
          </p:grpSpPr>
          <p:sp>
            <p:nvSpPr>
              <p:cNvPr id="638" name="Rectangle 2"/>
              <p:cNvSpPr>
                <a:spLocks noChangeArrowheads="1"/>
              </p:cNvSpPr>
              <p:nvPr/>
            </p:nvSpPr>
            <p:spPr bwMode="auto">
              <a:xfrm>
                <a:off x="1813211" y="2493694"/>
                <a:ext cx="1060836" cy="401794"/>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Strip</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9" name="Rectangle 2"/>
              <p:cNvSpPr>
                <a:spLocks noChangeArrowheads="1"/>
              </p:cNvSpPr>
              <p:nvPr/>
            </p:nvSpPr>
            <p:spPr bwMode="auto">
              <a:xfrm>
                <a:off x="3020397" y="2493694"/>
                <a:ext cx="960358" cy="401794"/>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A2</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0" name="Rectangle 2"/>
              <p:cNvSpPr>
                <a:spLocks noChangeArrowheads="1"/>
              </p:cNvSpPr>
              <p:nvPr/>
            </p:nvSpPr>
            <p:spPr bwMode="auto">
              <a:xfrm>
                <a:off x="3980753" y="2493694"/>
                <a:ext cx="960358" cy="401794"/>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A3</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1" name="Rectangle 2"/>
              <p:cNvSpPr>
                <a:spLocks noChangeArrowheads="1"/>
              </p:cNvSpPr>
              <p:nvPr/>
            </p:nvSpPr>
            <p:spPr bwMode="auto">
              <a:xfrm>
                <a:off x="4941107" y="2493694"/>
                <a:ext cx="960358" cy="401794"/>
              </a:xfrm>
              <a:prstGeom prst="rect">
                <a:avLst/>
              </a:prstGeom>
              <a:solidFill>
                <a:schemeClr val="accent6">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C2</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2" name="Rectangle 2"/>
              <p:cNvSpPr>
                <a:spLocks noChangeArrowheads="1"/>
              </p:cNvSpPr>
              <p:nvPr/>
            </p:nvSpPr>
            <p:spPr bwMode="auto">
              <a:xfrm>
                <a:off x="5901468" y="2493694"/>
                <a:ext cx="960358" cy="401794"/>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D2</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3" name="Rectangle 2"/>
              <p:cNvSpPr>
                <a:spLocks noChangeArrowheads="1"/>
              </p:cNvSpPr>
              <p:nvPr/>
            </p:nvSpPr>
            <p:spPr bwMode="auto">
              <a:xfrm>
                <a:off x="6850640" y="2493719"/>
                <a:ext cx="960358"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4" name="波形 643"/>
              <p:cNvSpPr/>
              <p:nvPr/>
            </p:nvSpPr>
            <p:spPr bwMode="auto">
              <a:xfrm>
                <a:off x="8099097" y="2469827"/>
                <a:ext cx="1056392" cy="288039"/>
              </a:xfrm>
              <a:prstGeom prst="wave">
                <a:avLst/>
              </a:prstGeom>
              <a:solidFill>
                <a:srgbClr val="66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5" tIns="60899" rIns="121795" bIns="60899" numCol="1" rtlCol="0" anchor="t" anchorCtr="0" compatLnSpc="1">
                <a:prstTxWarp prst="textNoShape">
                  <a:avLst/>
                </a:prstTxWarp>
                <a:noAutofit/>
              </a:bodyPr>
              <a:lstStyle/>
              <a:p>
                <a:pPr defTabSz="1215372" fontAlgn="ctr">
                  <a:spcBef>
                    <a:spcPct val="0"/>
                  </a:spcBef>
                  <a:spcAft>
                    <a:spcPct val="0"/>
                  </a:spcAft>
                  <a:buClr>
                    <a:srgbClr val="CC9900"/>
                  </a:buClr>
                  <a:buFont typeface="Wingdings" pitchFamily="2" charset="2"/>
                  <a:buChar char="n"/>
                </a:pPr>
                <a:endParaRPr lang="en-US" altLang="zh-CN" sz="2399"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5" name="Rectangle 2"/>
              <p:cNvSpPr>
                <a:spLocks noChangeArrowheads="1"/>
              </p:cNvSpPr>
              <p:nvPr/>
            </p:nvSpPr>
            <p:spPr bwMode="auto">
              <a:xfrm>
                <a:off x="9635673" y="2469846"/>
                <a:ext cx="960358" cy="401794"/>
              </a:xfrm>
              <a:prstGeom prst="rect">
                <a:avLst/>
              </a:prstGeom>
              <a:solidFill>
                <a:srgbClr val="0077C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P</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6" name="Rectangle 2"/>
              <p:cNvSpPr>
                <a:spLocks noChangeArrowheads="1"/>
              </p:cNvSpPr>
              <p:nvPr/>
            </p:nvSpPr>
            <p:spPr bwMode="auto">
              <a:xfrm>
                <a:off x="10596030" y="2469846"/>
                <a:ext cx="960358" cy="401794"/>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Q</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grpSp>
      <p:grpSp>
        <p:nvGrpSpPr>
          <p:cNvPr id="647" name="组合 646"/>
          <p:cNvGrpSpPr/>
          <p:nvPr/>
        </p:nvGrpSpPr>
        <p:grpSpPr>
          <a:xfrm>
            <a:off x="1152430" y="2579522"/>
            <a:ext cx="6089812" cy="361310"/>
            <a:chOff x="1622629" y="1413569"/>
            <a:chExt cx="10014969" cy="494098"/>
          </a:xfrm>
        </p:grpSpPr>
        <p:sp>
          <p:nvSpPr>
            <p:cNvPr id="648" name="Rectangle 2"/>
            <p:cNvSpPr>
              <a:spLocks noChangeArrowheads="1"/>
            </p:cNvSpPr>
            <p:nvPr/>
          </p:nvSpPr>
          <p:spPr bwMode="auto">
            <a:xfrm>
              <a:off x="1622629" y="1413569"/>
              <a:ext cx="10014969" cy="398213"/>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nvGrpSpPr>
            <p:cNvPr id="649" name="组合 648"/>
            <p:cNvGrpSpPr/>
            <p:nvPr/>
          </p:nvGrpSpPr>
          <p:grpSpPr>
            <a:xfrm>
              <a:off x="1813227" y="1449507"/>
              <a:ext cx="9743161" cy="458160"/>
              <a:chOff x="1857093" y="856718"/>
              <a:chExt cx="9743161" cy="458160"/>
            </a:xfrm>
          </p:grpSpPr>
          <p:sp>
            <p:nvSpPr>
              <p:cNvPr id="650" name="Rectangle 2"/>
              <p:cNvSpPr>
                <a:spLocks noChangeArrowheads="1"/>
              </p:cNvSpPr>
              <p:nvPr/>
            </p:nvSpPr>
            <p:spPr bwMode="auto">
              <a:xfrm>
                <a:off x="1857093" y="916639"/>
                <a:ext cx="1058982" cy="398213"/>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Strip</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1" name="Rectangle 2"/>
              <p:cNvSpPr>
                <a:spLocks noChangeArrowheads="1"/>
              </p:cNvSpPr>
              <p:nvPr/>
            </p:nvSpPr>
            <p:spPr bwMode="auto">
              <a:xfrm>
                <a:off x="3064261" y="916634"/>
                <a:ext cx="960357" cy="398213"/>
              </a:xfrm>
              <a:prstGeom prst="rect">
                <a:avLst/>
              </a:prstGeom>
              <a:solidFill>
                <a:srgbClr val="00B0F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A</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2" name="Rectangle 2"/>
              <p:cNvSpPr>
                <a:spLocks noChangeArrowheads="1"/>
              </p:cNvSpPr>
              <p:nvPr/>
            </p:nvSpPr>
            <p:spPr bwMode="auto">
              <a:xfrm>
                <a:off x="4024618" y="916634"/>
                <a:ext cx="960357" cy="398213"/>
              </a:xfrm>
              <a:prstGeom prst="rect">
                <a:avLst/>
              </a:prstGeom>
              <a:solidFill>
                <a:srgbClr val="00B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B</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3" name="Rectangle 2"/>
              <p:cNvSpPr>
                <a:spLocks noChangeArrowheads="1"/>
              </p:cNvSpPr>
              <p:nvPr/>
            </p:nvSpPr>
            <p:spPr bwMode="auto">
              <a:xfrm>
                <a:off x="4984975" y="916634"/>
                <a:ext cx="960357" cy="398213"/>
              </a:xfrm>
              <a:prstGeom prst="rect">
                <a:avLst/>
              </a:prstGeom>
              <a:solidFill>
                <a:schemeClr val="accent6">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C</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4" name="Rectangle 2"/>
              <p:cNvSpPr>
                <a:spLocks noChangeArrowheads="1"/>
              </p:cNvSpPr>
              <p:nvPr/>
            </p:nvSpPr>
            <p:spPr bwMode="auto">
              <a:xfrm>
                <a:off x="5945330" y="916634"/>
                <a:ext cx="960357" cy="398213"/>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D</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5" name="Rectangle 2"/>
              <p:cNvSpPr>
                <a:spLocks noChangeArrowheads="1"/>
              </p:cNvSpPr>
              <p:nvPr/>
            </p:nvSpPr>
            <p:spPr bwMode="auto">
              <a:xfrm>
                <a:off x="6894509" y="916665"/>
                <a:ext cx="960357" cy="398213"/>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6" name="波形 655"/>
              <p:cNvSpPr/>
              <p:nvPr/>
            </p:nvSpPr>
            <p:spPr bwMode="auto">
              <a:xfrm>
                <a:off x="8142963" y="856718"/>
                <a:ext cx="1056392" cy="288039"/>
              </a:xfrm>
              <a:prstGeom prst="wave">
                <a:avLst/>
              </a:prstGeom>
              <a:solidFill>
                <a:srgbClr val="66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5" tIns="60899" rIns="121795" bIns="60899" numCol="1" rtlCol="0" anchor="t" anchorCtr="0" compatLnSpc="1">
                <a:prstTxWarp prst="textNoShape">
                  <a:avLst/>
                </a:prstTxWarp>
                <a:noAutofit/>
              </a:bodyPr>
              <a:lstStyle/>
              <a:p>
                <a:pPr defTabSz="1215372" fontAlgn="ctr">
                  <a:spcBef>
                    <a:spcPct val="0"/>
                  </a:spcBef>
                  <a:spcAft>
                    <a:spcPct val="0"/>
                  </a:spcAft>
                  <a:buClr>
                    <a:srgbClr val="CC9900"/>
                  </a:buClr>
                  <a:buFont typeface="Wingdings" pitchFamily="2" charset="2"/>
                  <a:buChar char="n"/>
                </a:pPr>
                <a:endParaRPr lang="en-US" altLang="zh-CN" sz="2399"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7" name="Rectangle 2"/>
              <p:cNvSpPr>
                <a:spLocks noChangeArrowheads="1"/>
              </p:cNvSpPr>
              <p:nvPr/>
            </p:nvSpPr>
            <p:spPr bwMode="auto">
              <a:xfrm>
                <a:off x="9679539" y="892796"/>
                <a:ext cx="960357" cy="398213"/>
              </a:xfrm>
              <a:prstGeom prst="rect">
                <a:avLst/>
              </a:prstGeom>
              <a:solidFill>
                <a:srgbClr val="0077C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P</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8" name="Rectangle 2"/>
              <p:cNvSpPr>
                <a:spLocks noChangeArrowheads="1"/>
              </p:cNvSpPr>
              <p:nvPr/>
            </p:nvSpPr>
            <p:spPr bwMode="auto">
              <a:xfrm>
                <a:off x="10639897" y="892796"/>
                <a:ext cx="960357" cy="398213"/>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Q</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grpSp>
      <p:cxnSp>
        <p:nvCxnSpPr>
          <p:cNvPr id="659" name="直接箭头连接符 658"/>
          <p:cNvCxnSpPr>
            <a:stCxn id="651" idx="0"/>
            <a:endCxn id="617" idx="2"/>
          </p:cNvCxnSpPr>
          <p:nvPr/>
        </p:nvCxnSpPr>
        <p:spPr bwMode="auto">
          <a:xfrm flipV="1">
            <a:off x="2294354" y="1176440"/>
            <a:ext cx="1313341" cy="1473176"/>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0" name="直接箭头连接符 659"/>
          <p:cNvCxnSpPr>
            <a:stCxn id="652" idx="0"/>
            <a:endCxn id="543" idx="2"/>
          </p:cNvCxnSpPr>
          <p:nvPr/>
        </p:nvCxnSpPr>
        <p:spPr bwMode="auto">
          <a:xfrm flipV="1">
            <a:off x="2878319" y="1482634"/>
            <a:ext cx="2361851" cy="1166982"/>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1" name="直接箭头连接符 660"/>
          <p:cNvCxnSpPr>
            <a:stCxn id="653" idx="0"/>
            <a:endCxn id="572" idx="1"/>
          </p:cNvCxnSpPr>
          <p:nvPr/>
        </p:nvCxnSpPr>
        <p:spPr bwMode="auto">
          <a:xfrm flipV="1">
            <a:off x="3462284" y="1679558"/>
            <a:ext cx="3744543" cy="970058"/>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2" name="直接箭头连接符 661"/>
          <p:cNvCxnSpPr>
            <a:stCxn id="654" idx="0"/>
          </p:cNvCxnSpPr>
          <p:nvPr/>
        </p:nvCxnSpPr>
        <p:spPr bwMode="auto">
          <a:xfrm flipV="1">
            <a:off x="4046248" y="1957363"/>
            <a:ext cx="3759845" cy="692253"/>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3" name="直接箭头连接符 662"/>
          <p:cNvCxnSpPr/>
          <p:nvPr/>
        </p:nvCxnSpPr>
        <p:spPr bwMode="auto">
          <a:xfrm>
            <a:off x="3063930" y="2932149"/>
            <a:ext cx="938161" cy="1327236"/>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4" name="直接箭头连接符 663"/>
          <p:cNvCxnSpPr/>
          <p:nvPr/>
        </p:nvCxnSpPr>
        <p:spPr bwMode="auto">
          <a:xfrm flipH="1">
            <a:off x="8219926" y="3998261"/>
            <a:ext cx="166479" cy="375884"/>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 name="直接箭头连接符 664"/>
          <p:cNvCxnSpPr>
            <a:endCxn id="583" idx="0"/>
          </p:cNvCxnSpPr>
          <p:nvPr/>
        </p:nvCxnSpPr>
        <p:spPr bwMode="auto">
          <a:xfrm flipH="1">
            <a:off x="3552356" y="4709765"/>
            <a:ext cx="129850" cy="395572"/>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 name="直接箭头连接符 665"/>
          <p:cNvCxnSpPr>
            <a:stCxn id="607" idx="2"/>
            <a:endCxn id="584" idx="0"/>
          </p:cNvCxnSpPr>
          <p:nvPr/>
        </p:nvCxnSpPr>
        <p:spPr bwMode="auto">
          <a:xfrm>
            <a:off x="4170786" y="4556212"/>
            <a:ext cx="331365" cy="447109"/>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直接箭头连接符 666"/>
          <p:cNvCxnSpPr>
            <a:stCxn id="608" idx="2"/>
            <a:endCxn id="585" idx="0"/>
          </p:cNvCxnSpPr>
          <p:nvPr/>
        </p:nvCxnSpPr>
        <p:spPr bwMode="auto">
          <a:xfrm>
            <a:off x="4711590" y="4550466"/>
            <a:ext cx="820941" cy="447109"/>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 name="直接箭头连接符 667"/>
          <p:cNvCxnSpPr>
            <a:stCxn id="609" idx="2"/>
          </p:cNvCxnSpPr>
          <p:nvPr/>
        </p:nvCxnSpPr>
        <p:spPr bwMode="auto">
          <a:xfrm>
            <a:off x="5240286" y="4550466"/>
            <a:ext cx="1250374" cy="396032"/>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9" name="直接连接符 668"/>
          <p:cNvCxnSpPr/>
          <p:nvPr/>
        </p:nvCxnSpPr>
        <p:spPr bwMode="auto">
          <a:xfrm>
            <a:off x="1100490" y="2165571"/>
            <a:ext cx="10304682" cy="0"/>
          </a:xfrm>
          <a:prstGeom prst="line">
            <a:avLst/>
          </a:prstGeom>
          <a:ln w="28575">
            <a:prstDash val="sysDash"/>
            <a:headEnd type="none"/>
            <a:tailEnd type="non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70" name="Rectangle 2"/>
          <p:cNvSpPr>
            <a:spLocks noChangeArrowheads="1"/>
          </p:cNvSpPr>
          <p:nvPr/>
        </p:nvSpPr>
        <p:spPr bwMode="auto">
          <a:xfrm>
            <a:off x="1179039" y="1266879"/>
            <a:ext cx="643935" cy="291123"/>
          </a:xfrm>
          <a:prstGeom prst="rect">
            <a:avLst/>
          </a:prstGeom>
          <a:solidFill>
            <a:schemeClr val="bg1">
              <a:lumMod val="40000"/>
              <a:lumOff val="60000"/>
            </a:schemeClr>
          </a:solidFill>
          <a:ln w="9525">
            <a:no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LUN</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71" name="Rectangle 2"/>
          <p:cNvSpPr>
            <a:spLocks noChangeArrowheads="1"/>
          </p:cNvSpPr>
          <p:nvPr/>
        </p:nvSpPr>
        <p:spPr bwMode="auto">
          <a:xfrm>
            <a:off x="2675657" y="4287823"/>
            <a:ext cx="643935" cy="291123"/>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RAID</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cxnSp>
        <p:nvCxnSpPr>
          <p:cNvPr id="672" name="直接箭头连接符 671"/>
          <p:cNvCxnSpPr/>
          <p:nvPr/>
        </p:nvCxnSpPr>
        <p:spPr bwMode="auto">
          <a:xfrm>
            <a:off x="4039698" y="3366074"/>
            <a:ext cx="479946" cy="880691"/>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3" name="组合 672"/>
          <p:cNvGrpSpPr/>
          <p:nvPr/>
        </p:nvGrpSpPr>
        <p:grpSpPr>
          <a:xfrm>
            <a:off x="2362833" y="3214470"/>
            <a:ext cx="6154326" cy="360685"/>
            <a:chOff x="1675313" y="2421682"/>
            <a:chExt cx="10014969" cy="497680"/>
          </a:xfrm>
        </p:grpSpPr>
        <p:sp>
          <p:nvSpPr>
            <p:cNvPr id="674" name="Rectangle 2"/>
            <p:cNvSpPr>
              <a:spLocks noChangeArrowheads="1"/>
            </p:cNvSpPr>
            <p:nvPr/>
          </p:nvSpPr>
          <p:spPr bwMode="auto">
            <a:xfrm>
              <a:off x="1675313" y="2421682"/>
              <a:ext cx="10014969"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nvGrpSpPr>
            <p:cNvPr id="675" name="组合 674"/>
            <p:cNvGrpSpPr/>
            <p:nvPr/>
          </p:nvGrpSpPr>
          <p:grpSpPr>
            <a:xfrm>
              <a:off x="1813211" y="2493676"/>
              <a:ext cx="9743177" cy="425686"/>
              <a:chOff x="1813211" y="2469827"/>
              <a:chExt cx="9743177" cy="425686"/>
            </a:xfrm>
          </p:grpSpPr>
          <p:sp>
            <p:nvSpPr>
              <p:cNvPr id="676" name="Rectangle 2"/>
              <p:cNvSpPr>
                <a:spLocks noChangeArrowheads="1"/>
              </p:cNvSpPr>
              <p:nvPr/>
            </p:nvSpPr>
            <p:spPr bwMode="auto">
              <a:xfrm>
                <a:off x="1813211" y="2493694"/>
                <a:ext cx="1060836" cy="401794"/>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Strip</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77" name="Rectangle 2"/>
              <p:cNvSpPr>
                <a:spLocks noChangeArrowheads="1"/>
              </p:cNvSpPr>
              <p:nvPr/>
            </p:nvSpPr>
            <p:spPr bwMode="auto">
              <a:xfrm>
                <a:off x="3020397" y="2493694"/>
                <a:ext cx="960358" cy="401794"/>
              </a:xfrm>
              <a:prstGeom prst="rect">
                <a:avLst/>
              </a:prstGeom>
              <a:solidFill>
                <a:srgbClr val="00B0F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A1</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78" name="Rectangle 2"/>
              <p:cNvSpPr>
                <a:spLocks noChangeArrowheads="1"/>
              </p:cNvSpPr>
              <p:nvPr/>
            </p:nvSpPr>
            <p:spPr bwMode="auto">
              <a:xfrm>
                <a:off x="3980753" y="2493694"/>
                <a:ext cx="960358" cy="401794"/>
              </a:xfrm>
              <a:prstGeom prst="rect">
                <a:avLst/>
              </a:prstGeom>
              <a:solidFill>
                <a:srgbClr val="00B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B1</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79" name="Rectangle 2"/>
              <p:cNvSpPr>
                <a:spLocks noChangeArrowheads="1"/>
              </p:cNvSpPr>
              <p:nvPr/>
            </p:nvSpPr>
            <p:spPr bwMode="auto">
              <a:xfrm>
                <a:off x="4941107" y="2493694"/>
                <a:ext cx="960358" cy="401794"/>
              </a:xfrm>
              <a:prstGeom prst="rect">
                <a:avLst/>
              </a:prstGeom>
              <a:solidFill>
                <a:schemeClr val="accent6">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C1</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0" name="Rectangle 2"/>
              <p:cNvSpPr>
                <a:spLocks noChangeArrowheads="1"/>
              </p:cNvSpPr>
              <p:nvPr/>
            </p:nvSpPr>
            <p:spPr bwMode="auto">
              <a:xfrm>
                <a:off x="5901468" y="2493694"/>
                <a:ext cx="960358" cy="401794"/>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D1</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1" name="Rectangle 2"/>
              <p:cNvSpPr>
                <a:spLocks noChangeArrowheads="1"/>
              </p:cNvSpPr>
              <p:nvPr/>
            </p:nvSpPr>
            <p:spPr bwMode="auto">
              <a:xfrm>
                <a:off x="6850640" y="2493719"/>
                <a:ext cx="960358"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2" name="波形 681"/>
              <p:cNvSpPr/>
              <p:nvPr/>
            </p:nvSpPr>
            <p:spPr bwMode="auto">
              <a:xfrm>
                <a:off x="8099097" y="2469827"/>
                <a:ext cx="1056392" cy="288039"/>
              </a:xfrm>
              <a:prstGeom prst="wave">
                <a:avLst/>
              </a:prstGeom>
              <a:solidFill>
                <a:srgbClr val="66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5" tIns="60899" rIns="121795" bIns="60899" numCol="1" rtlCol="0" anchor="t" anchorCtr="0" compatLnSpc="1">
                <a:prstTxWarp prst="textNoShape">
                  <a:avLst/>
                </a:prstTxWarp>
                <a:noAutofit/>
              </a:bodyPr>
              <a:lstStyle/>
              <a:p>
                <a:pPr defTabSz="1215372" fontAlgn="ctr">
                  <a:spcBef>
                    <a:spcPct val="0"/>
                  </a:spcBef>
                  <a:spcAft>
                    <a:spcPct val="0"/>
                  </a:spcAft>
                  <a:buClr>
                    <a:srgbClr val="CC9900"/>
                  </a:buClr>
                  <a:buFont typeface="Wingdings" pitchFamily="2" charset="2"/>
                  <a:buChar char="n"/>
                </a:pPr>
                <a:endParaRPr lang="en-US" altLang="zh-CN" sz="2399"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3" name="Rectangle 2"/>
              <p:cNvSpPr>
                <a:spLocks noChangeArrowheads="1"/>
              </p:cNvSpPr>
              <p:nvPr/>
            </p:nvSpPr>
            <p:spPr bwMode="auto">
              <a:xfrm>
                <a:off x="9635673" y="2469846"/>
                <a:ext cx="960358" cy="401794"/>
              </a:xfrm>
              <a:prstGeom prst="rect">
                <a:avLst/>
              </a:prstGeom>
              <a:solidFill>
                <a:srgbClr val="0077C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P</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4" name="Rectangle 2"/>
              <p:cNvSpPr>
                <a:spLocks noChangeArrowheads="1"/>
              </p:cNvSpPr>
              <p:nvPr/>
            </p:nvSpPr>
            <p:spPr bwMode="auto">
              <a:xfrm>
                <a:off x="10596030" y="2469846"/>
                <a:ext cx="960358" cy="401794"/>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Q</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grpSp>
      <p:sp>
        <p:nvSpPr>
          <p:cNvPr id="685" name="矩形 37"/>
          <p:cNvSpPr/>
          <p:nvPr/>
        </p:nvSpPr>
        <p:spPr>
          <a:xfrm>
            <a:off x="7586620" y="4422850"/>
            <a:ext cx="2701240" cy="311130"/>
          </a:xfrm>
          <a:prstGeom prst="rect">
            <a:avLst/>
          </a:prstGeom>
          <a:noFill/>
          <a:ln w="28575" cap="flat" cmpd="sng" algn="ctr">
            <a:solidFill>
              <a:srgbClr val="00B0F0"/>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86" name="圆角矩形 685"/>
          <p:cNvSpPr/>
          <p:nvPr/>
        </p:nvSpPr>
        <p:spPr bwMode="auto">
          <a:xfrm>
            <a:off x="9260069" y="4489484"/>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87" name="圆角矩形 686"/>
          <p:cNvSpPr/>
          <p:nvPr/>
        </p:nvSpPr>
        <p:spPr bwMode="auto">
          <a:xfrm>
            <a:off x="7653585" y="4500288"/>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88" name="圆角矩形 687"/>
          <p:cNvSpPr/>
          <p:nvPr/>
        </p:nvSpPr>
        <p:spPr bwMode="auto">
          <a:xfrm>
            <a:off x="8194390" y="4494542"/>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89" name="圆角矩形 688"/>
          <p:cNvSpPr/>
          <p:nvPr/>
        </p:nvSpPr>
        <p:spPr bwMode="auto">
          <a:xfrm>
            <a:off x="8723086" y="4494542"/>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90" name="文本框 689"/>
          <p:cNvSpPr txBox="1"/>
          <p:nvPr/>
        </p:nvSpPr>
        <p:spPr>
          <a:xfrm>
            <a:off x="9712238" y="4240284"/>
            <a:ext cx="468398" cy="528350"/>
          </a:xfrm>
          <a:prstGeom prst="rect">
            <a:avLst/>
          </a:prstGeom>
          <a:noFill/>
        </p:spPr>
        <p:txBody>
          <a:bodyPr wrap="square" rtlCol="0">
            <a:noAutofit/>
          </a:bodyPr>
          <a:lstStyle/>
          <a:p>
            <a:pPr fontAlgn="ctr">
              <a:lnSpc>
                <a:spcPts val="3439"/>
              </a:lnSpc>
            </a:pPr>
            <a:r>
              <a:rPr lang="en-US" sz="3199" dirty="0" smtClean="0">
                <a:solidFill>
                  <a:srgbClr val="1D1D1A"/>
                </a:solidFill>
                <a:latin typeface="Huawei Sans" panose="020C0503030203020204" pitchFamily="34" charset="0"/>
              </a:rPr>
              <a:t>...</a:t>
            </a:r>
            <a:endParaRPr lang="en-US" sz="3199" dirty="0">
              <a:solidFill>
                <a:srgbClr val="1D1D1A"/>
              </a:solidFill>
              <a:latin typeface="Huawei Sans" panose="020C0503030203020204" pitchFamily="34" charset="0"/>
              <a:ea typeface="Microsoft YaHei" panose="020B0503020204020204" pitchFamily="34" charset="-122"/>
            </a:endParaRPr>
          </a:p>
        </p:txBody>
      </p:sp>
      <p:cxnSp>
        <p:nvCxnSpPr>
          <p:cNvPr id="691" name="直接箭头连接符 690"/>
          <p:cNvCxnSpPr>
            <a:stCxn id="687" idx="2"/>
            <a:endCxn id="590" idx="3"/>
          </p:cNvCxnSpPr>
          <p:nvPr/>
        </p:nvCxnSpPr>
        <p:spPr bwMode="auto">
          <a:xfrm flipH="1">
            <a:off x="4698727" y="4686259"/>
            <a:ext cx="3146805" cy="752218"/>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2" name="直接箭头连接符 691"/>
          <p:cNvCxnSpPr>
            <a:endCxn id="591" idx="0"/>
          </p:cNvCxnSpPr>
          <p:nvPr/>
        </p:nvCxnSpPr>
        <p:spPr bwMode="auto">
          <a:xfrm flipH="1">
            <a:off x="5537161" y="4733980"/>
            <a:ext cx="2268932" cy="605766"/>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直接箭头连接符 692"/>
          <p:cNvCxnSpPr>
            <a:stCxn id="689" idx="2"/>
            <a:endCxn id="592" idx="3"/>
          </p:cNvCxnSpPr>
          <p:nvPr/>
        </p:nvCxnSpPr>
        <p:spPr bwMode="auto">
          <a:xfrm flipH="1">
            <a:off x="6643549" y="4680513"/>
            <a:ext cx="2271484" cy="753657"/>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直接箭头连接符 693"/>
          <p:cNvCxnSpPr>
            <a:stCxn id="686" idx="2"/>
            <a:endCxn id="582" idx="3"/>
          </p:cNvCxnSpPr>
          <p:nvPr/>
        </p:nvCxnSpPr>
        <p:spPr bwMode="auto">
          <a:xfrm flipH="1">
            <a:off x="8367132" y="4675455"/>
            <a:ext cx="1084884" cy="367888"/>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5" name="Rectangle 2"/>
          <p:cNvSpPr>
            <a:spLocks noChangeArrowheads="1"/>
          </p:cNvSpPr>
          <p:nvPr/>
        </p:nvSpPr>
        <p:spPr bwMode="auto">
          <a:xfrm>
            <a:off x="988328" y="2130406"/>
            <a:ext cx="1404999" cy="475860"/>
          </a:xfrm>
          <a:prstGeom prst="rect">
            <a:avLst/>
          </a:prstGeom>
          <a:noFill/>
          <a:ln w="9525">
            <a:no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en-US" sz="1200" b="1" dirty="0" smtClean="0">
                <a:solidFill>
                  <a:srgbClr val="000000"/>
                </a:solidFill>
                <a:latin typeface="Huawei Sans" panose="020C0503030203020204" pitchFamily="34" charset="0"/>
              </a:rPr>
              <a:t>LUN mapping and FP mapping</a:t>
            </a: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13" name="标题 12"/>
          <p:cNvSpPr>
            <a:spLocks noGrp="1"/>
          </p:cNvSpPr>
          <p:nvPr>
            <p:ph type="title"/>
          </p:nvPr>
        </p:nvSpPr>
        <p:spPr/>
        <p:txBody>
          <a:bodyPr wrap="square">
            <a:noAutofit/>
          </a:bodyPr>
          <a:lstStyle/>
          <a:p>
            <a:r>
              <a:rPr lang="en-US" dirty="0" smtClean="0">
                <a:latin typeface="Huawei Sans" panose="020C0503030203020204" pitchFamily="34" charset="0"/>
              </a:rPr>
              <a:t>Global Pool</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2689851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文本框 374"/>
          <p:cNvSpPr txBox="1"/>
          <p:nvPr/>
        </p:nvSpPr>
        <p:spPr>
          <a:xfrm>
            <a:off x="5395472" y="1003849"/>
            <a:ext cx="891591" cy="307648"/>
          </a:xfrm>
          <a:prstGeom prst="rect">
            <a:avLst/>
          </a:prstGeom>
          <a:noFill/>
        </p:spPr>
        <p:txBody>
          <a:bodyPr wrap="square" rtlCol="0">
            <a:noAutofit/>
          </a:bodyPr>
          <a:lstStyle/>
          <a:p>
            <a:pPr fontAlgn="ctr"/>
            <a:r>
              <a:rPr lang="en-US" sz="1399" dirty="0" smtClean="0">
                <a:solidFill>
                  <a:srgbClr val="1D1D1A"/>
                </a:solidFill>
                <a:latin typeface="Huawei Sans" panose="020C0503030203020204" pitchFamily="34" charset="0"/>
              </a:rPr>
              <a:t>Engine 1</a:t>
            </a:r>
            <a:endParaRPr lang="en-US" altLang="zh-CN" sz="1399" dirty="0">
              <a:solidFill>
                <a:srgbClr val="1D1D1A"/>
              </a:solidFill>
              <a:latin typeface="Huawei Sans" panose="020C0503030203020204" pitchFamily="34" charset="0"/>
            </a:endParaRPr>
          </a:p>
        </p:txBody>
      </p:sp>
      <p:cxnSp>
        <p:nvCxnSpPr>
          <p:cNvPr id="378" name="直接连接符 377"/>
          <p:cNvCxnSpPr/>
          <p:nvPr/>
        </p:nvCxnSpPr>
        <p:spPr bwMode="auto">
          <a:xfrm flipV="1">
            <a:off x="1194656" y="3299155"/>
            <a:ext cx="2492265"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 name="直接连接符 378"/>
          <p:cNvCxnSpPr/>
          <p:nvPr/>
        </p:nvCxnSpPr>
        <p:spPr bwMode="auto">
          <a:xfrm>
            <a:off x="3679980" y="4108581"/>
            <a:ext cx="1547351"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0" name="矩形 379"/>
          <p:cNvSpPr/>
          <p:nvPr/>
        </p:nvSpPr>
        <p:spPr bwMode="auto">
          <a:xfrm>
            <a:off x="3187229" y="3386197"/>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381" name="文本框 380"/>
          <p:cNvSpPr txBox="1"/>
          <p:nvPr/>
        </p:nvSpPr>
        <p:spPr>
          <a:xfrm>
            <a:off x="3146642" y="3363898"/>
            <a:ext cx="276831"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A</a:t>
            </a:r>
            <a:endParaRPr lang="en-US" altLang="zh-CN" sz="1798" dirty="0">
              <a:solidFill>
                <a:srgbClr val="1D1D1A"/>
              </a:solidFill>
              <a:latin typeface="Huawei Sans" panose="020C0503030203020204" pitchFamily="34" charset="0"/>
            </a:endParaRPr>
          </a:p>
        </p:txBody>
      </p:sp>
      <p:sp>
        <p:nvSpPr>
          <p:cNvPr id="382" name="矩形 381"/>
          <p:cNvSpPr/>
          <p:nvPr/>
        </p:nvSpPr>
        <p:spPr bwMode="auto">
          <a:xfrm>
            <a:off x="3581250" y="3444051"/>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386" name="矩形 385"/>
          <p:cNvSpPr/>
          <p:nvPr/>
        </p:nvSpPr>
        <p:spPr bwMode="auto">
          <a:xfrm>
            <a:off x="4239015" y="3444051"/>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390" name="矩形 389"/>
          <p:cNvSpPr/>
          <p:nvPr/>
        </p:nvSpPr>
        <p:spPr bwMode="auto">
          <a:xfrm>
            <a:off x="3187229" y="3678829"/>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391" name="文本框 390"/>
          <p:cNvSpPr txBox="1"/>
          <p:nvPr/>
        </p:nvSpPr>
        <p:spPr>
          <a:xfrm>
            <a:off x="3146642" y="3656528"/>
            <a:ext cx="276831"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B</a:t>
            </a:r>
            <a:endParaRPr lang="en-US" altLang="zh-CN" sz="1798" dirty="0">
              <a:solidFill>
                <a:srgbClr val="1D1D1A"/>
              </a:solidFill>
              <a:latin typeface="Huawei Sans" panose="020C0503030203020204" pitchFamily="34" charset="0"/>
            </a:endParaRPr>
          </a:p>
        </p:txBody>
      </p:sp>
      <p:sp>
        <p:nvSpPr>
          <p:cNvPr id="392" name="矩形 391"/>
          <p:cNvSpPr/>
          <p:nvPr/>
        </p:nvSpPr>
        <p:spPr bwMode="auto">
          <a:xfrm>
            <a:off x="3581250" y="3736682"/>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396" name="矩形 395"/>
          <p:cNvSpPr/>
          <p:nvPr/>
        </p:nvSpPr>
        <p:spPr bwMode="auto">
          <a:xfrm>
            <a:off x="4239015" y="3736682"/>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cxnSp>
        <p:nvCxnSpPr>
          <p:cNvPr id="400" name="直接连接符 399"/>
          <p:cNvCxnSpPr/>
          <p:nvPr/>
        </p:nvCxnSpPr>
        <p:spPr bwMode="auto">
          <a:xfrm flipH="1" flipV="1">
            <a:off x="3685624" y="3797806"/>
            <a:ext cx="0" cy="305872"/>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 name="矩形 400"/>
          <p:cNvSpPr/>
          <p:nvPr/>
        </p:nvSpPr>
        <p:spPr bwMode="auto">
          <a:xfrm>
            <a:off x="3226039" y="4832390"/>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02" name="文本框 401"/>
          <p:cNvSpPr txBox="1"/>
          <p:nvPr/>
        </p:nvSpPr>
        <p:spPr>
          <a:xfrm>
            <a:off x="3185452" y="4810092"/>
            <a:ext cx="276831"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A</a:t>
            </a:r>
            <a:endParaRPr lang="en-US" altLang="zh-CN" sz="1798" dirty="0">
              <a:solidFill>
                <a:srgbClr val="1D1D1A"/>
              </a:solidFill>
              <a:latin typeface="Huawei Sans" panose="020C0503030203020204" pitchFamily="34" charset="0"/>
            </a:endParaRPr>
          </a:p>
        </p:txBody>
      </p:sp>
      <p:sp>
        <p:nvSpPr>
          <p:cNvPr id="403" name="矩形 402"/>
          <p:cNvSpPr/>
          <p:nvPr/>
        </p:nvSpPr>
        <p:spPr bwMode="auto">
          <a:xfrm>
            <a:off x="3647104" y="4883927"/>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407" name="矩形 406"/>
          <p:cNvSpPr/>
          <p:nvPr/>
        </p:nvSpPr>
        <p:spPr bwMode="auto">
          <a:xfrm>
            <a:off x="4277824" y="4873614"/>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411" name="矩形 410"/>
          <p:cNvSpPr/>
          <p:nvPr/>
        </p:nvSpPr>
        <p:spPr bwMode="auto">
          <a:xfrm>
            <a:off x="3226039" y="5125021"/>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12" name="文本框 411"/>
          <p:cNvSpPr txBox="1"/>
          <p:nvPr/>
        </p:nvSpPr>
        <p:spPr>
          <a:xfrm>
            <a:off x="3185452" y="5102722"/>
            <a:ext cx="276831"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B</a:t>
            </a:r>
            <a:endParaRPr lang="en-US" altLang="zh-CN" sz="1798" dirty="0">
              <a:solidFill>
                <a:srgbClr val="1D1D1A"/>
              </a:solidFill>
              <a:latin typeface="Huawei Sans" panose="020C0503030203020204" pitchFamily="34" charset="0"/>
            </a:endParaRPr>
          </a:p>
        </p:txBody>
      </p:sp>
      <p:sp>
        <p:nvSpPr>
          <p:cNvPr id="413" name="矩形 412"/>
          <p:cNvSpPr/>
          <p:nvPr/>
        </p:nvSpPr>
        <p:spPr bwMode="auto">
          <a:xfrm>
            <a:off x="3620061" y="5182874"/>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417" name="矩形 416"/>
          <p:cNvSpPr/>
          <p:nvPr/>
        </p:nvSpPr>
        <p:spPr bwMode="auto">
          <a:xfrm>
            <a:off x="4277824" y="5182874"/>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cxnSp>
        <p:nvCxnSpPr>
          <p:cNvPr id="421" name="直接连接符 420"/>
          <p:cNvCxnSpPr/>
          <p:nvPr/>
        </p:nvCxnSpPr>
        <p:spPr bwMode="auto">
          <a:xfrm flipH="1" flipV="1">
            <a:off x="3011519" y="3637827"/>
            <a:ext cx="910727"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2" name="直接连接符 421"/>
          <p:cNvCxnSpPr/>
          <p:nvPr/>
        </p:nvCxnSpPr>
        <p:spPr bwMode="auto">
          <a:xfrm flipH="1">
            <a:off x="3021267" y="3637828"/>
            <a:ext cx="0" cy="1058495"/>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3" name="直接连接符 422"/>
          <p:cNvCxnSpPr/>
          <p:nvPr/>
        </p:nvCxnSpPr>
        <p:spPr bwMode="auto">
          <a:xfrm>
            <a:off x="3027974" y="4703529"/>
            <a:ext cx="691278"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4" name="直接连接符 423"/>
          <p:cNvCxnSpPr/>
          <p:nvPr/>
        </p:nvCxnSpPr>
        <p:spPr bwMode="auto">
          <a:xfrm flipH="1">
            <a:off x="3715444" y="4696322"/>
            <a:ext cx="0" cy="295632"/>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5" name="直接连接符 424"/>
          <p:cNvCxnSpPr/>
          <p:nvPr/>
        </p:nvCxnSpPr>
        <p:spPr bwMode="auto">
          <a:xfrm flipH="1">
            <a:off x="3910426" y="3555587"/>
            <a:ext cx="0" cy="88605"/>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直接连接符 425"/>
          <p:cNvCxnSpPr/>
          <p:nvPr/>
        </p:nvCxnSpPr>
        <p:spPr bwMode="auto">
          <a:xfrm>
            <a:off x="3919842" y="4447439"/>
            <a:ext cx="1570407"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 name="直接连接符 426"/>
          <p:cNvCxnSpPr/>
          <p:nvPr/>
        </p:nvCxnSpPr>
        <p:spPr bwMode="auto">
          <a:xfrm flipH="1">
            <a:off x="5482214" y="4444778"/>
            <a:ext cx="0" cy="125632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8" name="直接连接符 427"/>
          <p:cNvCxnSpPr/>
          <p:nvPr/>
        </p:nvCxnSpPr>
        <p:spPr bwMode="auto">
          <a:xfrm>
            <a:off x="3693535" y="5701098"/>
            <a:ext cx="1795388"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直接连接符 428"/>
          <p:cNvCxnSpPr/>
          <p:nvPr/>
        </p:nvCxnSpPr>
        <p:spPr bwMode="auto">
          <a:xfrm flipH="1" flipV="1">
            <a:off x="3686919" y="5261791"/>
            <a:ext cx="0" cy="439307"/>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 name="直接连接符 429"/>
          <p:cNvCxnSpPr/>
          <p:nvPr/>
        </p:nvCxnSpPr>
        <p:spPr bwMode="auto">
          <a:xfrm flipH="1" flipV="1">
            <a:off x="3919842" y="3804434"/>
            <a:ext cx="0" cy="645669"/>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 name="直接连接符 430"/>
          <p:cNvCxnSpPr/>
          <p:nvPr/>
        </p:nvCxnSpPr>
        <p:spPr bwMode="auto">
          <a:xfrm flipH="1">
            <a:off x="3675871" y="3299156"/>
            <a:ext cx="0" cy="228206"/>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直接连接符 431"/>
          <p:cNvCxnSpPr/>
          <p:nvPr/>
        </p:nvCxnSpPr>
        <p:spPr bwMode="auto">
          <a:xfrm flipH="1">
            <a:off x="3100433" y="3705513"/>
            <a:ext cx="1511366" cy="12444"/>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3" name="直接连接符 432"/>
          <p:cNvCxnSpPr/>
          <p:nvPr/>
        </p:nvCxnSpPr>
        <p:spPr bwMode="auto">
          <a:xfrm>
            <a:off x="4591229" y="3555587"/>
            <a:ext cx="8828" cy="135677"/>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4" name="直接连接符 433"/>
          <p:cNvCxnSpPr/>
          <p:nvPr/>
        </p:nvCxnSpPr>
        <p:spPr bwMode="auto">
          <a:xfrm flipH="1">
            <a:off x="3106682" y="3722706"/>
            <a:ext cx="0" cy="87696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5" name="直接连接符 434"/>
          <p:cNvCxnSpPr/>
          <p:nvPr/>
        </p:nvCxnSpPr>
        <p:spPr bwMode="auto">
          <a:xfrm flipV="1">
            <a:off x="3118948" y="4591977"/>
            <a:ext cx="1273186" cy="3706"/>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6" name="直接连接符 435"/>
          <p:cNvCxnSpPr>
            <a:endCxn id="408" idx="0"/>
          </p:cNvCxnSpPr>
          <p:nvPr/>
        </p:nvCxnSpPr>
        <p:spPr bwMode="auto">
          <a:xfrm>
            <a:off x="4391719" y="4558641"/>
            <a:ext cx="10742" cy="341983"/>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直接连接符 436"/>
          <p:cNvCxnSpPr/>
          <p:nvPr/>
        </p:nvCxnSpPr>
        <p:spPr bwMode="auto">
          <a:xfrm flipV="1">
            <a:off x="4377029" y="3810918"/>
            <a:ext cx="1" cy="223208"/>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 name="直接连接符 437"/>
          <p:cNvCxnSpPr/>
          <p:nvPr/>
        </p:nvCxnSpPr>
        <p:spPr bwMode="auto">
          <a:xfrm flipH="1" flipV="1">
            <a:off x="4619755" y="3815014"/>
            <a:ext cx="0" cy="468728"/>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9" name="直接连接符 438"/>
          <p:cNvCxnSpPr/>
          <p:nvPr/>
        </p:nvCxnSpPr>
        <p:spPr bwMode="auto">
          <a:xfrm>
            <a:off x="4613506" y="4283741"/>
            <a:ext cx="731454"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 name="直接连接符 439"/>
          <p:cNvCxnSpPr/>
          <p:nvPr/>
        </p:nvCxnSpPr>
        <p:spPr bwMode="auto">
          <a:xfrm flipH="1">
            <a:off x="5343267" y="4286393"/>
            <a:ext cx="0" cy="1251183"/>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直接连接符 440"/>
          <p:cNvCxnSpPr/>
          <p:nvPr/>
        </p:nvCxnSpPr>
        <p:spPr bwMode="auto">
          <a:xfrm flipV="1">
            <a:off x="4391721" y="5542614"/>
            <a:ext cx="959490"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 name="直接连接符 441"/>
          <p:cNvCxnSpPr/>
          <p:nvPr/>
        </p:nvCxnSpPr>
        <p:spPr bwMode="auto">
          <a:xfrm flipH="1" flipV="1">
            <a:off x="4391719" y="5252463"/>
            <a:ext cx="0" cy="301109"/>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 name="直接连接符 442"/>
          <p:cNvCxnSpPr/>
          <p:nvPr/>
        </p:nvCxnSpPr>
        <p:spPr bwMode="auto">
          <a:xfrm>
            <a:off x="4371021" y="4034123"/>
            <a:ext cx="1151517"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直接连接符 443"/>
          <p:cNvCxnSpPr/>
          <p:nvPr/>
        </p:nvCxnSpPr>
        <p:spPr bwMode="auto">
          <a:xfrm flipH="1">
            <a:off x="5218065" y="3099554"/>
            <a:ext cx="0" cy="1007577"/>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 name="直接连接符 444"/>
          <p:cNvCxnSpPr/>
          <p:nvPr/>
        </p:nvCxnSpPr>
        <p:spPr bwMode="auto">
          <a:xfrm flipH="1">
            <a:off x="4358643" y="3270335"/>
            <a:ext cx="5246" cy="234841"/>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 name="直接连接符 445"/>
          <p:cNvCxnSpPr/>
          <p:nvPr/>
        </p:nvCxnSpPr>
        <p:spPr bwMode="auto">
          <a:xfrm flipH="1">
            <a:off x="5518714" y="2780872"/>
            <a:ext cx="0" cy="1251183"/>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直接连接符 446"/>
          <p:cNvCxnSpPr/>
          <p:nvPr/>
        </p:nvCxnSpPr>
        <p:spPr bwMode="auto">
          <a:xfrm>
            <a:off x="4157440" y="3279858"/>
            <a:ext cx="215911" cy="1"/>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直接连接符 447"/>
          <p:cNvCxnSpPr/>
          <p:nvPr/>
        </p:nvCxnSpPr>
        <p:spPr bwMode="auto">
          <a:xfrm flipH="1">
            <a:off x="4163933" y="1477504"/>
            <a:ext cx="0" cy="1799245"/>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9" name="直接连接符 448"/>
          <p:cNvCxnSpPr/>
          <p:nvPr/>
        </p:nvCxnSpPr>
        <p:spPr bwMode="auto">
          <a:xfrm flipH="1">
            <a:off x="1194655" y="1490655"/>
            <a:ext cx="0" cy="1827149"/>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 name="直接连接符 449"/>
          <p:cNvCxnSpPr/>
          <p:nvPr/>
        </p:nvCxnSpPr>
        <p:spPr bwMode="auto">
          <a:xfrm>
            <a:off x="1426638" y="3099353"/>
            <a:ext cx="3796408"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1" name="直接连接符 450"/>
          <p:cNvCxnSpPr/>
          <p:nvPr/>
        </p:nvCxnSpPr>
        <p:spPr bwMode="auto">
          <a:xfrm flipH="1">
            <a:off x="1432307" y="2091899"/>
            <a:ext cx="0" cy="1020676"/>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直接连接符 451"/>
          <p:cNvCxnSpPr/>
          <p:nvPr/>
        </p:nvCxnSpPr>
        <p:spPr bwMode="auto">
          <a:xfrm>
            <a:off x="4351118" y="2784622"/>
            <a:ext cx="1169510"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直接连接符 452"/>
          <p:cNvCxnSpPr/>
          <p:nvPr/>
        </p:nvCxnSpPr>
        <p:spPr bwMode="auto">
          <a:xfrm flipH="1">
            <a:off x="4358643" y="2044094"/>
            <a:ext cx="0" cy="751405"/>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 name="平行四边形 453"/>
          <p:cNvSpPr/>
          <p:nvPr/>
        </p:nvSpPr>
        <p:spPr bwMode="auto">
          <a:xfrm>
            <a:off x="1446273" y="1024169"/>
            <a:ext cx="2226426" cy="261129"/>
          </a:xfrm>
          <a:prstGeom prst="parallelogram">
            <a:avLst>
              <a:gd name="adj" fmla="val 89291"/>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5" name="平行四边形 454"/>
          <p:cNvSpPr/>
          <p:nvPr/>
        </p:nvSpPr>
        <p:spPr bwMode="auto">
          <a:xfrm rot="7827812">
            <a:off x="3265660" y="1208854"/>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6" name="平行四边形 455"/>
          <p:cNvSpPr/>
          <p:nvPr/>
        </p:nvSpPr>
        <p:spPr bwMode="auto">
          <a:xfrm rot="7827812">
            <a:off x="3267816" y="1491553"/>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7" name="平行四边形 456"/>
          <p:cNvSpPr/>
          <p:nvPr/>
        </p:nvSpPr>
        <p:spPr bwMode="auto">
          <a:xfrm rot="7827812">
            <a:off x="3270488" y="1776655"/>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8" name="平行四边形 457"/>
          <p:cNvSpPr/>
          <p:nvPr/>
        </p:nvSpPr>
        <p:spPr bwMode="auto">
          <a:xfrm rot="7827812">
            <a:off x="3267814" y="2069388"/>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9" name="文本框 458"/>
          <p:cNvSpPr txBox="1"/>
          <p:nvPr/>
        </p:nvSpPr>
        <p:spPr>
          <a:xfrm rot="18635572">
            <a:off x="3306289" y="1181087"/>
            <a:ext cx="493853"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A</a:t>
            </a:r>
            <a:endParaRPr lang="en-US" altLang="zh-CN" sz="900" dirty="0">
              <a:solidFill>
                <a:srgbClr val="1D1D1A"/>
              </a:solidFill>
              <a:latin typeface="Huawei Sans" panose="020C0503030203020204" pitchFamily="34" charset="0"/>
            </a:endParaRPr>
          </a:p>
        </p:txBody>
      </p:sp>
      <p:sp>
        <p:nvSpPr>
          <p:cNvPr id="460" name="文本框 459"/>
          <p:cNvSpPr txBox="1"/>
          <p:nvPr/>
        </p:nvSpPr>
        <p:spPr>
          <a:xfrm rot="18635572">
            <a:off x="3308423" y="1475889"/>
            <a:ext cx="484239"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B</a:t>
            </a:r>
            <a:endParaRPr lang="en-US" altLang="zh-CN" sz="900" dirty="0">
              <a:solidFill>
                <a:srgbClr val="1D1D1A"/>
              </a:solidFill>
              <a:latin typeface="Huawei Sans" panose="020C0503030203020204" pitchFamily="34" charset="0"/>
            </a:endParaRPr>
          </a:p>
        </p:txBody>
      </p:sp>
      <p:sp>
        <p:nvSpPr>
          <p:cNvPr id="461" name="文本框 460"/>
          <p:cNvSpPr txBox="1"/>
          <p:nvPr/>
        </p:nvSpPr>
        <p:spPr>
          <a:xfrm rot="18635572">
            <a:off x="3302120" y="1770955"/>
            <a:ext cx="489045"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C</a:t>
            </a:r>
            <a:endParaRPr lang="en-US" altLang="zh-CN" sz="900" dirty="0">
              <a:solidFill>
                <a:srgbClr val="1D1D1A"/>
              </a:solidFill>
              <a:latin typeface="Huawei Sans" panose="020C0503030203020204" pitchFamily="34" charset="0"/>
            </a:endParaRPr>
          </a:p>
        </p:txBody>
      </p:sp>
      <p:sp>
        <p:nvSpPr>
          <p:cNvPr id="462" name="文本框 461"/>
          <p:cNvSpPr txBox="1"/>
          <p:nvPr/>
        </p:nvSpPr>
        <p:spPr>
          <a:xfrm rot="18635572">
            <a:off x="3305454" y="2063573"/>
            <a:ext cx="500263"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D</a:t>
            </a:r>
            <a:endParaRPr lang="en-US" altLang="zh-CN" sz="900" dirty="0">
              <a:solidFill>
                <a:srgbClr val="1D1D1A"/>
              </a:solidFill>
              <a:latin typeface="Huawei Sans" panose="020C0503030203020204" pitchFamily="34" charset="0"/>
            </a:endParaRPr>
          </a:p>
        </p:txBody>
      </p:sp>
      <p:sp>
        <p:nvSpPr>
          <p:cNvPr id="463" name="平行四边形 462"/>
          <p:cNvSpPr/>
          <p:nvPr/>
        </p:nvSpPr>
        <p:spPr bwMode="auto">
          <a:xfrm rot="7827812">
            <a:off x="6579455" y="1208854"/>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4" name="平行四边形 463"/>
          <p:cNvSpPr/>
          <p:nvPr/>
        </p:nvSpPr>
        <p:spPr bwMode="auto">
          <a:xfrm rot="7827812">
            <a:off x="6581609" y="1491553"/>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5" name="平行四边形 464"/>
          <p:cNvSpPr/>
          <p:nvPr/>
        </p:nvSpPr>
        <p:spPr bwMode="auto">
          <a:xfrm rot="7827812">
            <a:off x="6584282" y="1776655"/>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6" name="平行四边形 465"/>
          <p:cNvSpPr/>
          <p:nvPr/>
        </p:nvSpPr>
        <p:spPr bwMode="auto">
          <a:xfrm rot="7827812">
            <a:off x="6581609" y="2069388"/>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7" name="文本框 466"/>
          <p:cNvSpPr txBox="1"/>
          <p:nvPr/>
        </p:nvSpPr>
        <p:spPr>
          <a:xfrm rot="18635572">
            <a:off x="6620085" y="1181087"/>
            <a:ext cx="493853"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A</a:t>
            </a:r>
            <a:endParaRPr lang="en-US" altLang="zh-CN" sz="900" dirty="0">
              <a:solidFill>
                <a:srgbClr val="1D1D1A"/>
              </a:solidFill>
              <a:latin typeface="Huawei Sans" panose="020C0503030203020204" pitchFamily="34" charset="0"/>
            </a:endParaRPr>
          </a:p>
        </p:txBody>
      </p:sp>
      <p:sp>
        <p:nvSpPr>
          <p:cNvPr id="468" name="文本框 467"/>
          <p:cNvSpPr txBox="1"/>
          <p:nvPr/>
        </p:nvSpPr>
        <p:spPr>
          <a:xfrm rot="18635572">
            <a:off x="6622218" y="1475889"/>
            <a:ext cx="484239"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B</a:t>
            </a:r>
            <a:endParaRPr lang="en-US" altLang="zh-CN" sz="900" dirty="0">
              <a:solidFill>
                <a:srgbClr val="1D1D1A"/>
              </a:solidFill>
              <a:latin typeface="Huawei Sans" panose="020C0503030203020204" pitchFamily="34" charset="0"/>
            </a:endParaRPr>
          </a:p>
        </p:txBody>
      </p:sp>
      <p:sp>
        <p:nvSpPr>
          <p:cNvPr id="469" name="文本框 468"/>
          <p:cNvSpPr txBox="1"/>
          <p:nvPr/>
        </p:nvSpPr>
        <p:spPr>
          <a:xfrm rot="18635572">
            <a:off x="6615913" y="1770955"/>
            <a:ext cx="489045"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C</a:t>
            </a:r>
            <a:endParaRPr lang="en-US" altLang="zh-CN" sz="900" dirty="0">
              <a:solidFill>
                <a:srgbClr val="1D1D1A"/>
              </a:solidFill>
              <a:latin typeface="Huawei Sans" panose="020C0503030203020204" pitchFamily="34" charset="0"/>
            </a:endParaRPr>
          </a:p>
        </p:txBody>
      </p:sp>
      <p:sp>
        <p:nvSpPr>
          <p:cNvPr id="470" name="文本框 469"/>
          <p:cNvSpPr txBox="1"/>
          <p:nvPr/>
        </p:nvSpPr>
        <p:spPr>
          <a:xfrm rot="18635572">
            <a:off x="6619249" y="2063573"/>
            <a:ext cx="500263" cy="230742"/>
          </a:xfrm>
          <a:prstGeom prst="rect">
            <a:avLst/>
          </a:prstGeom>
          <a:noFill/>
        </p:spPr>
        <p:txBody>
          <a:bodyPr wrap="square" rtlCol="0">
            <a:noAutofit/>
          </a:bodyPr>
          <a:lstStyle/>
          <a:p>
            <a:pPr fontAlgn="ctr"/>
            <a:r>
              <a:rPr lang="en-US" sz="900" dirty="0" smtClean="0">
                <a:solidFill>
                  <a:srgbClr val="1D1D1A"/>
                </a:solidFill>
                <a:latin typeface="Huawei Sans" panose="020C0503030203020204" pitchFamily="34" charset="0"/>
              </a:rPr>
              <a:t>Ctrl D</a:t>
            </a:r>
            <a:endParaRPr lang="en-US" altLang="zh-CN" sz="900" dirty="0">
              <a:solidFill>
                <a:srgbClr val="1D1D1A"/>
              </a:solidFill>
              <a:latin typeface="Huawei Sans" panose="020C0503030203020204" pitchFamily="34" charset="0"/>
            </a:endParaRPr>
          </a:p>
        </p:txBody>
      </p:sp>
      <p:sp>
        <p:nvSpPr>
          <p:cNvPr id="471" name="平行四边形 470"/>
          <p:cNvSpPr/>
          <p:nvPr/>
        </p:nvSpPr>
        <p:spPr bwMode="auto">
          <a:xfrm>
            <a:off x="4733717" y="1030687"/>
            <a:ext cx="2246027" cy="261129"/>
          </a:xfrm>
          <a:prstGeom prst="parallelogram">
            <a:avLst>
              <a:gd name="adj" fmla="val 89291"/>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85" name="文本框 484"/>
          <p:cNvSpPr txBox="1"/>
          <p:nvPr/>
        </p:nvSpPr>
        <p:spPr>
          <a:xfrm>
            <a:off x="1567176" y="2734919"/>
            <a:ext cx="1031051" cy="307648"/>
          </a:xfrm>
          <a:prstGeom prst="rect">
            <a:avLst/>
          </a:prstGeom>
          <a:noFill/>
        </p:spPr>
        <p:txBody>
          <a:bodyPr wrap="square" rtlCol="0">
            <a:noAutofit/>
          </a:bodyPr>
          <a:lstStyle/>
          <a:p>
            <a:pPr fontAlgn="ctr"/>
            <a:r>
              <a:rPr lang="en-US" sz="1399" dirty="0" smtClean="0">
                <a:solidFill>
                  <a:srgbClr val="1D1D1A"/>
                </a:solidFill>
                <a:latin typeface="Huawei Sans" panose="020C0503030203020204" pitchFamily="34" charset="0"/>
              </a:rPr>
              <a:t>100 </a:t>
            </a:r>
            <a:r>
              <a:rPr lang="en-US" sz="1399" dirty="0" err="1" smtClean="0">
                <a:solidFill>
                  <a:srgbClr val="1D1D1A"/>
                </a:solidFill>
                <a:latin typeface="Huawei Sans" panose="020C0503030203020204" pitchFamily="34" charset="0"/>
              </a:rPr>
              <a:t>Gbit</a:t>
            </a:r>
            <a:r>
              <a:rPr lang="en-US" sz="1399" dirty="0" smtClean="0">
                <a:solidFill>
                  <a:srgbClr val="1D1D1A"/>
                </a:solidFill>
                <a:latin typeface="Huawei Sans" panose="020C0503030203020204" pitchFamily="34" charset="0"/>
              </a:rPr>
              <a:t>/s</a:t>
            </a:r>
            <a:endParaRPr lang="en-US" altLang="zh-CN" sz="1399" dirty="0">
              <a:solidFill>
                <a:srgbClr val="1D1D1A"/>
              </a:solidFill>
              <a:latin typeface="Huawei Sans" panose="020C0503030203020204" pitchFamily="34" charset="0"/>
            </a:endParaRPr>
          </a:p>
        </p:txBody>
      </p:sp>
      <p:sp>
        <p:nvSpPr>
          <p:cNvPr id="486" name="文本框 485"/>
          <p:cNvSpPr txBox="1"/>
          <p:nvPr/>
        </p:nvSpPr>
        <p:spPr>
          <a:xfrm>
            <a:off x="1582057" y="3315256"/>
            <a:ext cx="1031051" cy="307648"/>
          </a:xfrm>
          <a:prstGeom prst="rect">
            <a:avLst/>
          </a:prstGeom>
          <a:noFill/>
        </p:spPr>
        <p:txBody>
          <a:bodyPr wrap="square" rtlCol="0">
            <a:noAutofit/>
          </a:bodyPr>
          <a:lstStyle/>
          <a:p>
            <a:pPr fontAlgn="ctr"/>
            <a:r>
              <a:rPr lang="en-US" sz="1399" dirty="0" smtClean="0">
                <a:solidFill>
                  <a:srgbClr val="1D1D1A"/>
                </a:solidFill>
                <a:latin typeface="Huawei Sans" panose="020C0503030203020204" pitchFamily="34" charset="0"/>
              </a:rPr>
              <a:t>100 </a:t>
            </a:r>
            <a:r>
              <a:rPr lang="en-US" sz="1399" dirty="0" err="1" smtClean="0">
                <a:solidFill>
                  <a:srgbClr val="1D1D1A"/>
                </a:solidFill>
                <a:latin typeface="Huawei Sans" panose="020C0503030203020204" pitchFamily="34" charset="0"/>
              </a:rPr>
              <a:t>Gbit</a:t>
            </a:r>
            <a:r>
              <a:rPr lang="en-US" sz="1399" dirty="0" smtClean="0">
                <a:solidFill>
                  <a:srgbClr val="1D1D1A"/>
                </a:solidFill>
                <a:latin typeface="Huawei Sans" panose="020C0503030203020204" pitchFamily="34" charset="0"/>
              </a:rPr>
              <a:t>/s</a:t>
            </a:r>
            <a:endParaRPr lang="en-US" altLang="zh-CN" sz="1399" dirty="0">
              <a:solidFill>
                <a:srgbClr val="1D1D1A"/>
              </a:solidFill>
              <a:latin typeface="Huawei Sans" panose="020C0503030203020204" pitchFamily="34" charset="0"/>
            </a:endParaRPr>
          </a:p>
        </p:txBody>
      </p:sp>
      <p:sp>
        <p:nvSpPr>
          <p:cNvPr id="487" name="文本框 486"/>
          <p:cNvSpPr txBox="1"/>
          <p:nvPr/>
        </p:nvSpPr>
        <p:spPr>
          <a:xfrm>
            <a:off x="4411907" y="2523922"/>
            <a:ext cx="1031051" cy="307648"/>
          </a:xfrm>
          <a:prstGeom prst="rect">
            <a:avLst/>
          </a:prstGeom>
          <a:noFill/>
        </p:spPr>
        <p:txBody>
          <a:bodyPr wrap="square" rtlCol="0">
            <a:noAutofit/>
          </a:bodyPr>
          <a:lstStyle/>
          <a:p>
            <a:pPr fontAlgn="ctr"/>
            <a:r>
              <a:rPr lang="en-US" sz="1399" dirty="0" smtClean="0">
                <a:solidFill>
                  <a:srgbClr val="1D1D1A"/>
                </a:solidFill>
                <a:latin typeface="Huawei Sans" panose="020C0503030203020204" pitchFamily="34" charset="0"/>
              </a:rPr>
              <a:t>100 </a:t>
            </a:r>
            <a:r>
              <a:rPr lang="en-US" sz="1399" dirty="0" err="1" smtClean="0">
                <a:solidFill>
                  <a:srgbClr val="1D1D1A"/>
                </a:solidFill>
                <a:latin typeface="Huawei Sans" panose="020C0503030203020204" pitchFamily="34" charset="0"/>
              </a:rPr>
              <a:t>Gbit</a:t>
            </a:r>
            <a:r>
              <a:rPr lang="en-US" sz="1399" dirty="0" smtClean="0">
                <a:solidFill>
                  <a:srgbClr val="1D1D1A"/>
                </a:solidFill>
                <a:latin typeface="Huawei Sans" panose="020C0503030203020204" pitchFamily="34" charset="0"/>
              </a:rPr>
              <a:t>/s</a:t>
            </a:r>
            <a:endParaRPr lang="en-US" altLang="zh-CN" sz="1399" dirty="0">
              <a:solidFill>
                <a:srgbClr val="1D1D1A"/>
              </a:solidFill>
              <a:latin typeface="Huawei Sans" panose="020C0503030203020204" pitchFamily="34" charset="0"/>
            </a:endParaRPr>
          </a:p>
        </p:txBody>
      </p:sp>
      <p:sp>
        <p:nvSpPr>
          <p:cNvPr id="488" name="文本框 487"/>
          <p:cNvSpPr txBox="1"/>
          <p:nvPr/>
        </p:nvSpPr>
        <p:spPr>
          <a:xfrm>
            <a:off x="3126389" y="2533263"/>
            <a:ext cx="1031051" cy="307648"/>
          </a:xfrm>
          <a:prstGeom prst="rect">
            <a:avLst/>
          </a:prstGeom>
          <a:noFill/>
        </p:spPr>
        <p:txBody>
          <a:bodyPr wrap="square" rtlCol="0">
            <a:noAutofit/>
          </a:bodyPr>
          <a:lstStyle/>
          <a:p>
            <a:pPr fontAlgn="ctr"/>
            <a:r>
              <a:rPr lang="en-US" sz="1399" dirty="0" smtClean="0">
                <a:solidFill>
                  <a:srgbClr val="1D1D1A"/>
                </a:solidFill>
                <a:latin typeface="Huawei Sans" panose="020C0503030203020204" pitchFamily="34" charset="0"/>
              </a:rPr>
              <a:t>100 </a:t>
            </a:r>
            <a:r>
              <a:rPr lang="en-US" sz="1399" dirty="0" err="1" smtClean="0">
                <a:solidFill>
                  <a:srgbClr val="1D1D1A"/>
                </a:solidFill>
                <a:latin typeface="Huawei Sans" panose="020C0503030203020204" pitchFamily="34" charset="0"/>
              </a:rPr>
              <a:t>Gbit</a:t>
            </a:r>
            <a:r>
              <a:rPr lang="en-US" sz="1399" dirty="0" smtClean="0">
                <a:solidFill>
                  <a:srgbClr val="1D1D1A"/>
                </a:solidFill>
                <a:latin typeface="Huawei Sans" panose="020C0503030203020204" pitchFamily="34" charset="0"/>
              </a:rPr>
              <a:t>/s</a:t>
            </a:r>
            <a:endParaRPr lang="en-US" altLang="zh-CN" sz="1399" dirty="0">
              <a:solidFill>
                <a:srgbClr val="1D1D1A"/>
              </a:solidFill>
              <a:latin typeface="Huawei Sans" panose="020C0503030203020204" pitchFamily="34" charset="0"/>
            </a:endParaRPr>
          </a:p>
        </p:txBody>
      </p:sp>
      <p:sp>
        <p:nvSpPr>
          <p:cNvPr id="489" name="矩形 488"/>
          <p:cNvSpPr/>
          <p:nvPr/>
        </p:nvSpPr>
        <p:spPr bwMode="auto">
          <a:xfrm>
            <a:off x="4740319" y="1293600"/>
            <a:ext cx="2000771"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0" name="矩形 489"/>
          <p:cNvSpPr/>
          <p:nvPr/>
        </p:nvSpPr>
        <p:spPr bwMode="auto">
          <a:xfrm>
            <a:off x="4957084" y="143060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1" name="矩形 490"/>
          <p:cNvSpPr/>
          <p:nvPr/>
        </p:nvSpPr>
        <p:spPr bwMode="auto">
          <a:xfrm>
            <a:off x="4977493" y="14567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2" name="矩形 491"/>
          <p:cNvSpPr/>
          <p:nvPr/>
        </p:nvSpPr>
        <p:spPr bwMode="auto">
          <a:xfrm>
            <a:off x="4977493" y="15472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3" name="矩形 492"/>
          <p:cNvSpPr/>
          <p:nvPr/>
        </p:nvSpPr>
        <p:spPr bwMode="auto">
          <a:xfrm>
            <a:off x="4977493" y="163768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4" name="矩形 493"/>
          <p:cNvSpPr/>
          <p:nvPr/>
        </p:nvSpPr>
        <p:spPr bwMode="auto">
          <a:xfrm>
            <a:off x="4977493" y="17281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5" name="矩形 494"/>
          <p:cNvSpPr/>
          <p:nvPr/>
        </p:nvSpPr>
        <p:spPr bwMode="auto">
          <a:xfrm>
            <a:off x="5081963" y="143060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6" name="矩形 495"/>
          <p:cNvSpPr/>
          <p:nvPr/>
        </p:nvSpPr>
        <p:spPr bwMode="auto">
          <a:xfrm>
            <a:off x="5102373" y="14567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7" name="矩形 496"/>
          <p:cNvSpPr/>
          <p:nvPr/>
        </p:nvSpPr>
        <p:spPr bwMode="auto">
          <a:xfrm>
            <a:off x="5102373" y="15472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8" name="矩形 497"/>
          <p:cNvSpPr/>
          <p:nvPr/>
        </p:nvSpPr>
        <p:spPr bwMode="auto">
          <a:xfrm>
            <a:off x="5102373" y="163768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9" name="矩形 498"/>
          <p:cNvSpPr/>
          <p:nvPr/>
        </p:nvSpPr>
        <p:spPr bwMode="auto">
          <a:xfrm>
            <a:off x="5102373" y="17281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0" name="矩形 499"/>
          <p:cNvSpPr/>
          <p:nvPr/>
        </p:nvSpPr>
        <p:spPr bwMode="auto">
          <a:xfrm>
            <a:off x="5207950" y="142788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1" name="矩形 500"/>
          <p:cNvSpPr/>
          <p:nvPr/>
        </p:nvSpPr>
        <p:spPr bwMode="auto">
          <a:xfrm>
            <a:off x="5228359" y="145406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2" name="矩形 501"/>
          <p:cNvSpPr/>
          <p:nvPr/>
        </p:nvSpPr>
        <p:spPr bwMode="auto">
          <a:xfrm>
            <a:off x="5228359" y="15445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3" name="矩形 502"/>
          <p:cNvSpPr/>
          <p:nvPr/>
        </p:nvSpPr>
        <p:spPr bwMode="auto">
          <a:xfrm>
            <a:off x="5228359" y="16349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4" name="矩形 503"/>
          <p:cNvSpPr/>
          <p:nvPr/>
        </p:nvSpPr>
        <p:spPr bwMode="auto">
          <a:xfrm>
            <a:off x="5228359" y="17254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5" name="矩形 504"/>
          <p:cNvSpPr/>
          <p:nvPr/>
        </p:nvSpPr>
        <p:spPr bwMode="auto">
          <a:xfrm>
            <a:off x="5335209" y="142788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6" name="矩形 505"/>
          <p:cNvSpPr/>
          <p:nvPr/>
        </p:nvSpPr>
        <p:spPr bwMode="auto">
          <a:xfrm>
            <a:off x="5355618" y="145406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7" name="矩形 506"/>
          <p:cNvSpPr/>
          <p:nvPr/>
        </p:nvSpPr>
        <p:spPr bwMode="auto">
          <a:xfrm>
            <a:off x="5355618" y="15445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8" name="矩形 507"/>
          <p:cNvSpPr/>
          <p:nvPr/>
        </p:nvSpPr>
        <p:spPr bwMode="auto">
          <a:xfrm>
            <a:off x="5355618" y="16349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9" name="矩形 508"/>
          <p:cNvSpPr/>
          <p:nvPr/>
        </p:nvSpPr>
        <p:spPr bwMode="auto">
          <a:xfrm>
            <a:off x="5355618" y="17254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0" name="矩形 509"/>
          <p:cNvSpPr/>
          <p:nvPr/>
        </p:nvSpPr>
        <p:spPr bwMode="auto">
          <a:xfrm>
            <a:off x="5460088" y="1427886"/>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1" name="矩形 510"/>
          <p:cNvSpPr/>
          <p:nvPr/>
        </p:nvSpPr>
        <p:spPr bwMode="auto">
          <a:xfrm>
            <a:off x="5480499" y="145406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2" name="矩形 511"/>
          <p:cNvSpPr/>
          <p:nvPr/>
        </p:nvSpPr>
        <p:spPr bwMode="auto">
          <a:xfrm>
            <a:off x="5480499" y="172541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3" name="矩形 512"/>
          <p:cNvSpPr/>
          <p:nvPr/>
        </p:nvSpPr>
        <p:spPr bwMode="auto">
          <a:xfrm>
            <a:off x="5586075" y="142516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4" name="矩形 513"/>
          <p:cNvSpPr/>
          <p:nvPr/>
        </p:nvSpPr>
        <p:spPr bwMode="auto">
          <a:xfrm>
            <a:off x="5606484" y="1451347"/>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5" name="矩形 514"/>
          <p:cNvSpPr/>
          <p:nvPr/>
        </p:nvSpPr>
        <p:spPr bwMode="auto">
          <a:xfrm>
            <a:off x="5606484" y="172269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6" name="矩形 515"/>
          <p:cNvSpPr/>
          <p:nvPr/>
        </p:nvSpPr>
        <p:spPr bwMode="auto">
          <a:xfrm>
            <a:off x="5710954" y="142516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7" name="矩形 516"/>
          <p:cNvSpPr/>
          <p:nvPr/>
        </p:nvSpPr>
        <p:spPr bwMode="auto">
          <a:xfrm>
            <a:off x="5731363" y="1451347"/>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8" name="矩形 517"/>
          <p:cNvSpPr/>
          <p:nvPr/>
        </p:nvSpPr>
        <p:spPr bwMode="auto">
          <a:xfrm>
            <a:off x="5731363" y="172269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9" name="矩形 518"/>
          <p:cNvSpPr/>
          <p:nvPr/>
        </p:nvSpPr>
        <p:spPr bwMode="auto">
          <a:xfrm>
            <a:off x="5833857" y="142751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0" name="矩形 519"/>
          <p:cNvSpPr/>
          <p:nvPr/>
        </p:nvSpPr>
        <p:spPr bwMode="auto">
          <a:xfrm>
            <a:off x="5854267" y="145370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1" name="矩形 520"/>
          <p:cNvSpPr/>
          <p:nvPr/>
        </p:nvSpPr>
        <p:spPr bwMode="auto">
          <a:xfrm>
            <a:off x="5854267" y="172504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2" name="矩形 521"/>
          <p:cNvSpPr/>
          <p:nvPr/>
        </p:nvSpPr>
        <p:spPr bwMode="auto">
          <a:xfrm>
            <a:off x="5958737" y="142751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3" name="矩形 522"/>
          <p:cNvSpPr/>
          <p:nvPr/>
        </p:nvSpPr>
        <p:spPr bwMode="auto">
          <a:xfrm>
            <a:off x="5979146" y="145370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4" name="矩形 523"/>
          <p:cNvSpPr/>
          <p:nvPr/>
        </p:nvSpPr>
        <p:spPr bwMode="auto">
          <a:xfrm>
            <a:off x="5979146" y="172504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5" name="矩形 524"/>
          <p:cNvSpPr/>
          <p:nvPr/>
        </p:nvSpPr>
        <p:spPr bwMode="auto">
          <a:xfrm>
            <a:off x="6084723" y="142479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6" name="矩形 525"/>
          <p:cNvSpPr/>
          <p:nvPr/>
        </p:nvSpPr>
        <p:spPr bwMode="auto">
          <a:xfrm>
            <a:off x="6105132" y="1450981"/>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7" name="矩形 526"/>
          <p:cNvSpPr/>
          <p:nvPr/>
        </p:nvSpPr>
        <p:spPr bwMode="auto">
          <a:xfrm>
            <a:off x="6105132" y="172232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8" name="矩形 527"/>
          <p:cNvSpPr/>
          <p:nvPr/>
        </p:nvSpPr>
        <p:spPr bwMode="auto">
          <a:xfrm>
            <a:off x="6211982" y="142479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9" name="矩形 528"/>
          <p:cNvSpPr/>
          <p:nvPr/>
        </p:nvSpPr>
        <p:spPr bwMode="auto">
          <a:xfrm>
            <a:off x="6232394" y="14509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0" name="矩形 529"/>
          <p:cNvSpPr/>
          <p:nvPr/>
        </p:nvSpPr>
        <p:spPr bwMode="auto">
          <a:xfrm>
            <a:off x="6232394" y="15414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1" name="矩形 530"/>
          <p:cNvSpPr/>
          <p:nvPr/>
        </p:nvSpPr>
        <p:spPr bwMode="auto">
          <a:xfrm>
            <a:off x="6232394" y="16318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2" name="矩形 531"/>
          <p:cNvSpPr/>
          <p:nvPr/>
        </p:nvSpPr>
        <p:spPr bwMode="auto">
          <a:xfrm>
            <a:off x="6232394" y="172232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3" name="矩形 532"/>
          <p:cNvSpPr/>
          <p:nvPr/>
        </p:nvSpPr>
        <p:spPr bwMode="auto">
          <a:xfrm>
            <a:off x="6336864" y="142479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4" name="矩形 533"/>
          <p:cNvSpPr/>
          <p:nvPr/>
        </p:nvSpPr>
        <p:spPr bwMode="auto">
          <a:xfrm>
            <a:off x="6357273" y="14509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5" name="矩形 534"/>
          <p:cNvSpPr/>
          <p:nvPr/>
        </p:nvSpPr>
        <p:spPr bwMode="auto">
          <a:xfrm>
            <a:off x="6357273" y="15414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6" name="矩形 535"/>
          <p:cNvSpPr/>
          <p:nvPr/>
        </p:nvSpPr>
        <p:spPr bwMode="auto">
          <a:xfrm>
            <a:off x="6357273" y="16318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7" name="矩形 536"/>
          <p:cNvSpPr/>
          <p:nvPr/>
        </p:nvSpPr>
        <p:spPr bwMode="auto">
          <a:xfrm>
            <a:off x="6357273" y="172232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8" name="矩形 537"/>
          <p:cNvSpPr/>
          <p:nvPr/>
        </p:nvSpPr>
        <p:spPr bwMode="auto">
          <a:xfrm>
            <a:off x="6462848" y="142207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9" name="矩形 538"/>
          <p:cNvSpPr/>
          <p:nvPr/>
        </p:nvSpPr>
        <p:spPr bwMode="auto">
          <a:xfrm>
            <a:off x="6483260" y="144826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0" name="矩形 539"/>
          <p:cNvSpPr/>
          <p:nvPr/>
        </p:nvSpPr>
        <p:spPr bwMode="auto">
          <a:xfrm>
            <a:off x="6483260" y="15387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1" name="矩形 540"/>
          <p:cNvSpPr/>
          <p:nvPr/>
        </p:nvSpPr>
        <p:spPr bwMode="auto">
          <a:xfrm>
            <a:off x="6483260" y="162915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2" name="矩形 541"/>
          <p:cNvSpPr/>
          <p:nvPr/>
        </p:nvSpPr>
        <p:spPr bwMode="auto">
          <a:xfrm>
            <a:off x="6483260" y="171960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3" name="矩形 542"/>
          <p:cNvSpPr/>
          <p:nvPr/>
        </p:nvSpPr>
        <p:spPr bwMode="auto">
          <a:xfrm>
            <a:off x="6587730" y="142207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4" name="矩形 543"/>
          <p:cNvSpPr/>
          <p:nvPr/>
        </p:nvSpPr>
        <p:spPr bwMode="auto">
          <a:xfrm>
            <a:off x="6608139" y="144826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5" name="矩形 544"/>
          <p:cNvSpPr/>
          <p:nvPr/>
        </p:nvSpPr>
        <p:spPr bwMode="auto">
          <a:xfrm>
            <a:off x="6608139" y="15387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6" name="矩形 545"/>
          <p:cNvSpPr/>
          <p:nvPr/>
        </p:nvSpPr>
        <p:spPr bwMode="auto">
          <a:xfrm>
            <a:off x="6608139" y="162915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7" name="矩形 546"/>
          <p:cNvSpPr/>
          <p:nvPr/>
        </p:nvSpPr>
        <p:spPr bwMode="auto">
          <a:xfrm>
            <a:off x="6608139" y="171960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8" name="文本框 547"/>
          <p:cNvSpPr txBox="1"/>
          <p:nvPr/>
        </p:nvSpPr>
        <p:spPr>
          <a:xfrm>
            <a:off x="4729179" y="1458906"/>
            <a:ext cx="346435"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A</a:t>
            </a:r>
            <a:endParaRPr lang="en-US" altLang="zh-CN" sz="1798" dirty="0">
              <a:solidFill>
                <a:srgbClr val="1D1D1A"/>
              </a:solidFill>
              <a:latin typeface="Huawei Sans" panose="020C0503030203020204" pitchFamily="34" charset="0"/>
            </a:endParaRPr>
          </a:p>
        </p:txBody>
      </p:sp>
      <p:sp>
        <p:nvSpPr>
          <p:cNvPr id="549" name="文本框 548"/>
          <p:cNvSpPr txBox="1"/>
          <p:nvPr/>
        </p:nvSpPr>
        <p:spPr>
          <a:xfrm>
            <a:off x="4858416" y="1222411"/>
            <a:ext cx="274327"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550" name="文本框 549"/>
          <p:cNvSpPr txBox="1"/>
          <p:nvPr/>
        </p:nvSpPr>
        <p:spPr>
          <a:xfrm>
            <a:off x="6452578" y="1216602"/>
            <a:ext cx="364060"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13</a:t>
            </a:r>
            <a:endParaRPr lang="en-US" altLang="zh-CN" sz="1200" dirty="0">
              <a:solidFill>
                <a:srgbClr val="1D1D1A"/>
              </a:solidFill>
              <a:latin typeface="Huawei Sans" panose="020C0503030203020204" pitchFamily="34" charset="0"/>
            </a:endParaRPr>
          </a:p>
        </p:txBody>
      </p:sp>
      <p:sp>
        <p:nvSpPr>
          <p:cNvPr id="551" name="矩形 550"/>
          <p:cNvSpPr/>
          <p:nvPr/>
        </p:nvSpPr>
        <p:spPr bwMode="auto">
          <a:xfrm>
            <a:off x="4733717" y="1868637"/>
            <a:ext cx="2007373"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2" name="矩形 551"/>
          <p:cNvSpPr/>
          <p:nvPr/>
        </p:nvSpPr>
        <p:spPr bwMode="auto">
          <a:xfrm>
            <a:off x="4957084" y="2005643"/>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3" name="矩形 552"/>
          <p:cNvSpPr/>
          <p:nvPr/>
        </p:nvSpPr>
        <p:spPr bwMode="auto">
          <a:xfrm>
            <a:off x="4977493" y="20318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4" name="矩形 553"/>
          <p:cNvSpPr/>
          <p:nvPr/>
        </p:nvSpPr>
        <p:spPr bwMode="auto">
          <a:xfrm>
            <a:off x="4977493" y="212227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5" name="矩形 554"/>
          <p:cNvSpPr/>
          <p:nvPr/>
        </p:nvSpPr>
        <p:spPr bwMode="auto">
          <a:xfrm>
            <a:off x="4977493" y="221272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6" name="矩形 555"/>
          <p:cNvSpPr/>
          <p:nvPr/>
        </p:nvSpPr>
        <p:spPr bwMode="auto">
          <a:xfrm>
            <a:off x="4977493" y="230317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7" name="矩形 556"/>
          <p:cNvSpPr/>
          <p:nvPr/>
        </p:nvSpPr>
        <p:spPr bwMode="auto">
          <a:xfrm>
            <a:off x="5081963" y="2005643"/>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8" name="矩形 557"/>
          <p:cNvSpPr/>
          <p:nvPr/>
        </p:nvSpPr>
        <p:spPr bwMode="auto">
          <a:xfrm>
            <a:off x="5102373" y="20318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9" name="矩形 558"/>
          <p:cNvSpPr/>
          <p:nvPr/>
        </p:nvSpPr>
        <p:spPr bwMode="auto">
          <a:xfrm>
            <a:off x="5102373" y="212227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0" name="矩形 559"/>
          <p:cNvSpPr/>
          <p:nvPr/>
        </p:nvSpPr>
        <p:spPr bwMode="auto">
          <a:xfrm>
            <a:off x="5102373" y="221272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1" name="矩形 560"/>
          <p:cNvSpPr/>
          <p:nvPr/>
        </p:nvSpPr>
        <p:spPr bwMode="auto">
          <a:xfrm>
            <a:off x="5102373" y="230317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2" name="矩形 561"/>
          <p:cNvSpPr/>
          <p:nvPr/>
        </p:nvSpPr>
        <p:spPr bwMode="auto">
          <a:xfrm>
            <a:off x="5207950" y="200292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3" name="矩形 562"/>
          <p:cNvSpPr/>
          <p:nvPr/>
        </p:nvSpPr>
        <p:spPr bwMode="auto">
          <a:xfrm>
            <a:off x="5228359" y="202910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4" name="矩形 563"/>
          <p:cNvSpPr/>
          <p:nvPr/>
        </p:nvSpPr>
        <p:spPr bwMode="auto">
          <a:xfrm>
            <a:off x="5228359" y="211955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5" name="矩形 564"/>
          <p:cNvSpPr/>
          <p:nvPr/>
        </p:nvSpPr>
        <p:spPr bwMode="auto">
          <a:xfrm>
            <a:off x="5228359" y="22100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6" name="矩形 565"/>
          <p:cNvSpPr/>
          <p:nvPr/>
        </p:nvSpPr>
        <p:spPr bwMode="auto">
          <a:xfrm>
            <a:off x="5228359" y="230045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7" name="矩形 566"/>
          <p:cNvSpPr/>
          <p:nvPr/>
        </p:nvSpPr>
        <p:spPr bwMode="auto">
          <a:xfrm>
            <a:off x="5335209" y="200292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8" name="矩形 567"/>
          <p:cNvSpPr/>
          <p:nvPr/>
        </p:nvSpPr>
        <p:spPr bwMode="auto">
          <a:xfrm>
            <a:off x="5355618" y="202910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9" name="矩形 568"/>
          <p:cNvSpPr/>
          <p:nvPr/>
        </p:nvSpPr>
        <p:spPr bwMode="auto">
          <a:xfrm>
            <a:off x="5355618" y="211955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0" name="矩形 569"/>
          <p:cNvSpPr/>
          <p:nvPr/>
        </p:nvSpPr>
        <p:spPr bwMode="auto">
          <a:xfrm>
            <a:off x="5355618" y="22100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1" name="矩形 570"/>
          <p:cNvSpPr/>
          <p:nvPr/>
        </p:nvSpPr>
        <p:spPr bwMode="auto">
          <a:xfrm>
            <a:off x="5355618" y="230045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2" name="矩形 571"/>
          <p:cNvSpPr/>
          <p:nvPr/>
        </p:nvSpPr>
        <p:spPr bwMode="auto">
          <a:xfrm>
            <a:off x="5460088" y="2002922"/>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3" name="矩形 572"/>
          <p:cNvSpPr/>
          <p:nvPr/>
        </p:nvSpPr>
        <p:spPr bwMode="auto">
          <a:xfrm>
            <a:off x="5480499" y="202910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4" name="矩形 573"/>
          <p:cNvSpPr/>
          <p:nvPr/>
        </p:nvSpPr>
        <p:spPr bwMode="auto">
          <a:xfrm>
            <a:off x="5480499" y="2300453"/>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5" name="矩形 574"/>
          <p:cNvSpPr/>
          <p:nvPr/>
        </p:nvSpPr>
        <p:spPr bwMode="auto">
          <a:xfrm>
            <a:off x="5586075" y="200020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6" name="矩形 575"/>
          <p:cNvSpPr/>
          <p:nvPr/>
        </p:nvSpPr>
        <p:spPr bwMode="auto">
          <a:xfrm>
            <a:off x="5606484" y="202638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7" name="矩形 576"/>
          <p:cNvSpPr/>
          <p:nvPr/>
        </p:nvSpPr>
        <p:spPr bwMode="auto">
          <a:xfrm>
            <a:off x="5606484" y="229773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8" name="矩形 577"/>
          <p:cNvSpPr/>
          <p:nvPr/>
        </p:nvSpPr>
        <p:spPr bwMode="auto">
          <a:xfrm>
            <a:off x="5710954" y="200020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9" name="矩形 578"/>
          <p:cNvSpPr/>
          <p:nvPr/>
        </p:nvSpPr>
        <p:spPr bwMode="auto">
          <a:xfrm>
            <a:off x="5731363" y="202638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0" name="矩形 579"/>
          <p:cNvSpPr/>
          <p:nvPr/>
        </p:nvSpPr>
        <p:spPr bwMode="auto">
          <a:xfrm>
            <a:off x="5731363" y="229773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1" name="矩形 580"/>
          <p:cNvSpPr/>
          <p:nvPr/>
        </p:nvSpPr>
        <p:spPr bwMode="auto">
          <a:xfrm>
            <a:off x="5833857" y="200255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2" name="矩形 581"/>
          <p:cNvSpPr/>
          <p:nvPr/>
        </p:nvSpPr>
        <p:spPr bwMode="auto">
          <a:xfrm>
            <a:off x="5854267" y="202873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3" name="矩形 582"/>
          <p:cNvSpPr/>
          <p:nvPr/>
        </p:nvSpPr>
        <p:spPr bwMode="auto">
          <a:xfrm>
            <a:off x="5854267" y="230008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4" name="矩形 583"/>
          <p:cNvSpPr/>
          <p:nvPr/>
        </p:nvSpPr>
        <p:spPr bwMode="auto">
          <a:xfrm>
            <a:off x="5958737" y="200255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5" name="矩形 584"/>
          <p:cNvSpPr/>
          <p:nvPr/>
        </p:nvSpPr>
        <p:spPr bwMode="auto">
          <a:xfrm>
            <a:off x="5979146" y="202873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6" name="矩形 585"/>
          <p:cNvSpPr/>
          <p:nvPr/>
        </p:nvSpPr>
        <p:spPr bwMode="auto">
          <a:xfrm>
            <a:off x="5979146" y="230008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7" name="矩形 586"/>
          <p:cNvSpPr/>
          <p:nvPr/>
        </p:nvSpPr>
        <p:spPr bwMode="auto">
          <a:xfrm>
            <a:off x="6084723" y="199983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8" name="矩形 587"/>
          <p:cNvSpPr/>
          <p:nvPr/>
        </p:nvSpPr>
        <p:spPr bwMode="auto">
          <a:xfrm>
            <a:off x="6105132" y="202601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9" name="矩形 588"/>
          <p:cNvSpPr/>
          <p:nvPr/>
        </p:nvSpPr>
        <p:spPr bwMode="auto">
          <a:xfrm>
            <a:off x="6105132" y="229736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0" name="矩形 589"/>
          <p:cNvSpPr/>
          <p:nvPr/>
        </p:nvSpPr>
        <p:spPr bwMode="auto">
          <a:xfrm>
            <a:off x="6211982" y="1999834"/>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1" name="矩形 590"/>
          <p:cNvSpPr/>
          <p:nvPr/>
        </p:nvSpPr>
        <p:spPr bwMode="auto">
          <a:xfrm>
            <a:off x="6232394" y="20260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2" name="矩形 591"/>
          <p:cNvSpPr/>
          <p:nvPr/>
        </p:nvSpPr>
        <p:spPr bwMode="auto">
          <a:xfrm>
            <a:off x="6232394" y="21164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3" name="矩形 592"/>
          <p:cNvSpPr/>
          <p:nvPr/>
        </p:nvSpPr>
        <p:spPr bwMode="auto">
          <a:xfrm>
            <a:off x="6232394" y="22069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4" name="矩形 593"/>
          <p:cNvSpPr/>
          <p:nvPr/>
        </p:nvSpPr>
        <p:spPr bwMode="auto">
          <a:xfrm>
            <a:off x="6232394" y="229736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5" name="矩形 594"/>
          <p:cNvSpPr/>
          <p:nvPr/>
        </p:nvSpPr>
        <p:spPr bwMode="auto">
          <a:xfrm>
            <a:off x="6336864" y="1999834"/>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6" name="矩形 595"/>
          <p:cNvSpPr/>
          <p:nvPr/>
        </p:nvSpPr>
        <p:spPr bwMode="auto">
          <a:xfrm>
            <a:off x="6357273" y="20260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7" name="矩形 596"/>
          <p:cNvSpPr/>
          <p:nvPr/>
        </p:nvSpPr>
        <p:spPr bwMode="auto">
          <a:xfrm>
            <a:off x="6357273" y="21164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8" name="矩形 597"/>
          <p:cNvSpPr/>
          <p:nvPr/>
        </p:nvSpPr>
        <p:spPr bwMode="auto">
          <a:xfrm>
            <a:off x="6357273" y="22069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9" name="矩形 598"/>
          <p:cNvSpPr/>
          <p:nvPr/>
        </p:nvSpPr>
        <p:spPr bwMode="auto">
          <a:xfrm>
            <a:off x="6357273" y="229736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0" name="矩形 599"/>
          <p:cNvSpPr/>
          <p:nvPr/>
        </p:nvSpPr>
        <p:spPr bwMode="auto">
          <a:xfrm>
            <a:off x="6462848" y="199711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1" name="矩形 600"/>
          <p:cNvSpPr/>
          <p:nvPr/>
        </p:nvSpPr>
        <p:spPr bwMode="auto">
          <a:xfrm>
            <a:off x="6483260" y="20232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2" name="矩形 601"/>
          <p:cNvSpPr/>
          <p:nvPr/>
        </p:nvSpPr>
        <p:spPr bwMode="auto">
          <a:xfrm>
            <a:off x="6483260" y="21137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3" name="矩形 602"/>
          <p:cNvSpPr/>
          <p:nvPr/>
        </p:nvSpPr>
        <p:spPr bwMode="auto">
          <a:xfrm>
            <a:off x="6483260" y="220419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4" name="矩形 603"/>
          <p:cNvSpPr/>
          <p:nvPr/>
        </p:nvSpPr>
        <p:spPr bwMode="auto">
          <a:xfrm>
            <a:off x="6483260" y="229464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5" name="矩形 604"/>
          <p:cNvSpPr/>
          <p:nvPr/>
        </p:nvSpPr>
        <p:spPr bwMode="auto">
          <a:xfrm>
            <a:off x="6587730" y="199711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6" name="矩形 605"/>
          <p:cNvSpPr/>
          <p:nvPr/>
        </p:nvSpPr>
        <p:spPr bwMode="auto">
          <a:xfrm>
            <a:off x="6608139" y="20232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7" name="矩形 606"/>
          <p:cNvSpPr/>
          <p:nvPr/>
        </p:nvSpPr>
        <p:spPr bwMode="auto">
          <a:xfrm>
            <a:off x="6608139" y="21137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8" name="矩形 607"/>
          <p:cNvSpPr/>
          <p:nvPr/>
        </p:nvSpPr>
        <p:spPr bwMode="auto">
          <a:xfrm>
            <a:off x="6608139" y="220419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9" name="矩形 608"/>
          <p:cNvSpPr/>
          <p:nvPr/>
        </p:nvSpPr>
        <p:spPr bwMode="auto">
          <a:xfrm>
            <a:off x="6608139" y="229464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0" name="文本框 609"/>
          <p:cNvSpPr txBox="1"/>
          <p:nvPr/>
        </p:nvSpPr>
        <p:spPr>
          <a:xfrm>
            <a:off x="4729179" y="2033943"/>
            <a:ext cx="328808"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B</a:t>
            </a:r>
            <a:endParaRPr lang="en-US" altLang="zh-CN" sz="1798" dirty="0">
              <a:solidFill>
                <a:srgbClr val="1D1D1A"/>
              </a:solidFill>
              <a:latin typeface="Huawei Sans" panose="020C0503030203020204" pitchFamily="34" charset="0"/>
            </a:endParaRPr>
          </a:p>
        </p:txBody>
      </p:sp>
      <p:sp>
        <p:nvSpPr>
          <p:cNvPr id="611" name="文本框 610"/>
          <p:cNvSpPr txBox="1"/>
          <p:nvPr/>
        </p:nvSpPr>
        <p:spPr>
          <a:xfrm>
            <a:off x="4858416" y="1797447"/>
            <a:ext cx="274327"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612" name="文本框 611"/>
          <p:cNvSpPr txBox="1"/>
          <p:nvPr/>
        </p:nvSpPr>
        <p:spPr>
          <a:xfrm>
            <a:off x="6452578" y="1791639"/>
            <a:ext cx="364060"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13</a:t>
            </a:r>
            <a:endParaRPr lang="en-US" altLang="zh-CN" sz="1200" dirty="0">
              <a:solidFill>
                <a:srgbClr val="1D1D1A"/>
              </a:solidFill>
              <a:latin typeface="Huawei Sans" panose="020C0503030203020204" pitchFamily="34" charset="0"/>
            </a:endParaRPr>
          </a:p>
        </p:txBody>
      </p:sp>
      <p:sp>
        <p:nvSpPr>
          <p:cNvPr id="613" name="矩形 612"/>
          <p:cNvSpPr/>
          <p:nvPr/>
        </p:nvSpPr>
        <p:spPr bwMode="auto">
          <a:xfrm>
            <a:off x="1447592" y="1284273"/>
            <a:ext cx="1983311"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4" name="矩形 613"/>
          <p:cNvSpPr/>
          <p:nvPr/>
        </p:nvSpPr>
        <p:spPr bwMode="auto">
          <a:xfrm>
            <a:off x="1646897" y="142127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5" name="矩形 614"/>
          <p:cNvSpPr/>
          <p:nvPr/>
        </p:nvSpPr>
        <p:spPr bwMode="auto">
          <a:xfrm>
            <a:off x="1667306" y="144746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6" name="矩形 615"/>
          <p:cNvSpPr/>
          <p:nvPr/>
        </p:nvSpPr>
        <p:spPr bwMode="auto">
          <a:xfrm>
            <a:off x="1667306" y="153791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7" name="矩形 616"/>
          <p:cNvSpPr/>
          <p:nvPr/>
        </p:nvSpPr>
        <p:spPr bwMode="auto">
          <a:xfrm>
            <a:off x="1667306" y="162836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8" name="矩形 617"/>
          <p:cNvSpPr/>
          <p:nvPr/>
        </p:nvSpPr>
        <p:spPr bwMode="auto">
          <a:xfrm>
            <a:off x="1667306" y="17188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9" name="矩形 618"/>
          <p:cNvSpPr/>
          <p:nvPr/>
        </p:nvSpPr>
        <p:spPr bwMode="auto">
          <a:xfrm>
            <a:off x="1771776" y="142127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0" name="矩形 619"/>
          <p:cNvSpPr/>
          <p:nvPr/>
        </p:nvSpPr>
        <p:spPr bwMode="auto">
          <a:xfrm>
            <a:off x="1792186" y="144746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1" name="矩形 620"/>
          <p:cNvSpPr/>
          <p:nvPr/>
        </p:nvSpPr>
        <p:spPr bwMode="auto">
          <a:xfrm>
            <a:off x="1792186" y="153791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2" name="矩形 621"/>
          <p:cNvSpPr/>
          <p:nvPr/>
        </p:nvSpPr>
        <p:spPr bwMode="auto">
          <a:xfrm>
            <a:off x="1792186" y="162836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3" name="矩形 622"/>
          <p:cNvSpPr/>
          <p:nvPr/>
        </p:nvSpPr>
        <p:spPr bwMode="auto">
          <a:xfrm>
            <a:off x="1792186" y="17188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4" name="矩形 623"/>
          <p:cNvSpPr/>
          <p:nvPr/>
        </p:nvSpPr>
        <p:spPr bwMode="auto">
          <a:xfrm>
            <a:off x="1897763" y="141855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5" name="矩形 624"/>
          <p:cNvSpPr/>
          <p:nvPr/>
        </p:nvSpPr>
        <p:spPr bwMode="auto">
          <a:xfrm>
            <a:off x="1918172" y="144474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6" name="矩形 625"/>
          <p:cNvSpPr/>
          <p:nvPr/>
        </p:nvSpPr>
        <p:spPr bwMode="auto">
          <a:xfrm>
            <a:off x="1918172" y="15351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7" name="矩形 626"/>
          <p:cNvSpPr/>
          <p:nvPr/>
        </p:nvSpPr>
        <p:spPr bwMode="auto">
          <a:xfrm>
            <a:off x="1918172" y="16256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8" name="矩形 627"/>
          <p:cNvSpPr/>
          <p:nvPr/>
        </p:nvSpPr>
        <p:spPr bwMode="auto">
          <a:xfrm>
            <a:off x="1918172" y="17160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9" name="矩形 628"/>
          <p:cNvSpPr/>
          <p:nvPr/>
        </p:nvSpPr>
        <p:spPr bwMode="auto">
          <a:xfrm>
            <a:off x="2025022" y="141855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0" name="矩形 629"/>
          <p:cNvSpPr/>
          <p:nvPr/>
        </p:nvSpPr>
        <p:spPr bwMode="auto">
          <a:xfrm>
            <a:off x="2045431" y="144474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1" name="矩形 630"/>
          <p:cNvSpPr/>
          <p:nvPr/>
        </p:nvSpPr>
        <p:spPr bwMode="auto">
          <a:xfrm>
            <a:off x="2045431" y="15351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2" name="矩形 631"/>
          <p:cNvSpPr/>
          <p:nvPr/>
        </p:nvSpPr>
        <p:spPr bwMode="auto">
          <a:xfrm>
            <a:off x="2045431" y="16256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3" name="矩形 632"/>
          <p:cNvSpPr/>
          <p:nvPr/>
        </p:nvSpPr>
        <p:spPr bwMode="auto">
          <a:xfrm>
            <a:off x="2045431" y="17160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4" name="矩形 633"/>
          <p:cNvSpPr/>
          <p:nvPr/>
        </p:nvSpPr>
        <p:spPr bwMode="auto">
          <a:xfrm>
            <a:off x="2149901" y="141855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5" name="矩形 634"/>
          <p:cNvSpPr/>
          <p:nvPr/>
        </p:nvSpPr>
        <p:spPr bwMode="auto">
          <a:xfrm>
            <a:off x="2170312" y="1444741"/>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6" name="矩形 635"/>
          <p:cNvSpPr/>
          <p:nvPr/>
        </p:nvSpPr>
        <p:spPr bwMode="auto">
          <a:xfrm>
            <a:off x="2170312" y="171608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7" name="矩形 636"/>
          <p:cNvSpPr/>
          <p:nvPr/>
        </p:nvSpPr>
        <p:spPr bwMode="auto">
          <a:xfrm>
            <a:off x="2275888" y="141583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8" name="矩形 637"/>
          <p:cNvSpPr/>
          <p:nvPr/>
        </p:nvSpPr>
        <p:spPr bwMode="auto">
          <a:xfrm>
            <a:off x="2296297" y="144202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9" name="矩形 638"/>
          <p:cNvSpPr/>
          <p:nvPr/>
        </p:nvSpPr>
        <p:spPr bwMode="auto">
          <a:xfrm>
            <a:off x="2296297" y="171336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0" name="矩形 639"/>
          <p:cNvSpPr/>
          <p:nvPr/>
        </p:nvSpPr>
        <p:spPr bwMode="auto">
          <a:xfrm>
            <a:off x="2400767" y="141583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1" name="矩形 640"/>
          <p:cNvSpPr/>
          <p:nvPr/>
        </p:nvSpPr>
        <p:spPr bwMode="auto">
          <a:xfrm>
            <a:off x="2421176" y="144202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2" name="矩形 641"/>
          <p:cNvSpPr/>
          <p:nvPr/>
        </p:nvSpPr>
        <p:spPr bwMode="auto">
          <a:xfrm>
            <a:off x="2421176" y="171336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3" name="矩形 642"/>
          <p:cNvSpPr/>
          <p:nvPr/>
        </p:nvSpPr>
        <p:spPr bwMode="auto">
          <a:xfrm>
            <a:off x="2523670" y="141819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4" name="矩形 643"/>
          <p:cNvSpPr/>
          <p:nvPr/>
        </p:nvSpPr>
        <p:spPr bwMode="auto">
          <a:xfrm>
            <a:off x="2544080" y="144437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5" name="矩形 644"/>
          <p:cNvSpPr/>
          <p:nvPr/>
        </p:nvSpPr>
        <p:spPr bwMode="auto">
          <a:xfrm>
            <a:off x="2544080" y="1715723"/>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6" name="矩形 645"/>
          <p:cNvSpPr/>
          <p:nvPr/>
        </p:nvSpPr>
        <p:spPr bwMode="auto">
          <a:xfrm>
            <a:off x="2648550" y="141819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7" name="矩形 646"/>
          <p:cNvSpPr/>
          <p:nvPr/>
        </p:nvSpPr>
        <p:spPr bwMode="auto">
          <a:xfrm>
            <a:off x="2668959" y="144437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8" name="矩形 647"/>
          <p:cNvSpPr/>
          <p:nvPr/>
        </p:nvSpPr>
        <p:spPr bwMode="auto">
          <a:xfrm>
            <a:off x="2668959" y="1715723"/>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9" name="矩形 648"/>
          <p:cNvSpPr/>
          <p:nvPr/>
        </p:nvSpPr>
        <p:spPr bwMode="auto">
          <a:xfrm>
            <a:off x="2774536" y="141547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0" name="矩形 649"/>
          <p:cNvSpPr/>
          <p:nvPr/>
        </p:nvSpPr>
        <p:spPr bwMode="auto">
          <a:xfrm>
            <a:off x="2794945" y="144165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1" name="矩形 650"/>
          <p:cNvSpPr/>
          <p:nvPr/>
        </p:nvSpPr>
        <p:spPr bwMode="auto">
          <a:xfrm>
            <a:off x="2794945" y="1713001"/>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2" name="矩形 651"/>
          <p:cNvSpPr/>
          <p:nvPr/>
        </p:nvSpPr>
        <p:spPr bwMode="auto">
          <a:xfrm>
            <a:off x="2901795" y="1415471"/>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3" name="矩形 652"/>
          <p:cNvSpPr/>
          <p:nvPr/>
        </p:nvSpPr>
        <p:spPr bwMode="auto">
          <a:xfrm>
            <a:off x="2922207" y="144165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4" name="矩形 653"/>
          <p:cNvSpPr/>
          <p:nvPr/>
        </p:nvSpPr>
        <p:spPr bwMode="auto">
          <a:xfrm>
            <a:off x="2922207" y="15321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5" name="矩形 654"/>
          <p:cNvSpPr/>
          <p:nvPr/>
        </p:nvSpPr>
        <p:spPr bwMode="auto">
          <a:xfrm>
            <a:off x="2922207" y="162255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6" name="矩形 655"/>
          <p:cNvSpPr/>
          <p:nvPr/>
        </p:nvSpPr>
        <p:spPr bwMode="auto">
          <a:xfrm>
            <a:off x="2922207" y="171300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7" name="矩形 656"/>
          <p:cNvSpPr/>
          <p:nvPr/>
        </p:nvSpPr>
        <p:spPr bwMode="auto">
          <a:xfrm>
            <a:off x="3026677" y="1415471"/>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8" name="矩形 657"/>
          <p:cNvSpPr/>
          <p:nvPr/>
        </p:nvSpPr>
        <p:spPr bwMode="auto">
          <a:xfrm>
            <a:off x="3047086" y="144165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9" name="矩形 658"/>
          <p:cNvSpPr/>
          <p:nvPr/>
        </p:nvSpPr>
        <p:spPr bwMode="auto">
          <a:xfrm>
            <a:off x="3047086" y="15321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0" name="矩形 659"/>
          <p:cNvSpPr/>
          <p:nvPr/>
        </p:nvSpPr>
        <p:spPr bwMode="auto">
          <a:xfrm>
            <a:off x="3047086" y="162255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1" name="矩形 660"/>
          <p:cNvSpPr/>
          <p:nvPr/>
        </p:nvSpPr>
        <p:spPr bwMode="auto">
          <a:xfrm>
            <a:off x="3047086" y="171300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2" name="矩形 661"/>
          <p:cNvSpPr/>
          <p:nvPr/>
        </p:nvSpPr>
        <p:spPr bwMode="auto">
          <a:xfrm>
            <a:off x="3152661" y="141274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3" name="矩形 662"/>
          <p:cNvSpPr/>
          <p:nvPr/>
        </p:nvSpPr>
        <p:spPr bwMode="auto">
          <a:xfrm>
            <a:off x="3173073" y="143893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4" name="矩形 663"/>
          <p:cNvSpPr/>
          <p:nvPr/>
        </p:nvSpPr>
        <p:spPr bwMode="auto">
          <a:xfrm>
            <a:off x="3173073" y="152938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5" name="矩形 664"/>
          <p:cNvSpPr/>
          <p:nvPr/>
        </p:nvSpPr>
        <p:spPr bwMode="auto">
          <a:xfrm>
            <a:off x="3173073" y="16198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6" name="矩形 665"/>
          <p:cNvSpPr/>
          <p:nvPr/>
        </p:nvSpPr>
        <p:spPr bwMode="auto">
          <a:xfrm>
            <a:off x="3173073" y="17102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7" name="矩形 666"/>
          <p:cNvSpPr/>
          <p:nvPr/>
        </p:nvSpPr>
        <p:spPr bwMode="auto">
          <a:xfrm>
            <a:off x="3277541" y="141274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8" name="矩形 667"/>
          <p:cNvSpPr/>
          <p:nvPr/>
        </p:nvSpPr>
        <p:spPr bwMode="auto">
          <a:xfrm>
            <a:off x="3297952" y="143893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9" name="矩形 668"/>
          <p:cNvSpPr/>
          <p:nvPr/>
        </p:nvSpPr>
        <p:spPr bwMode="auto">
          <a:xfrm>
            <a:off x="3297952" y="152938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0" name="矩形 669"/>
          <p:cNvSpPr/>
          <p:nvPr/>
        </p:nvSpPr>
        <p:spPr bwMode="auto">
          <a:xfrm>
            <a:off x="3297952" y="16198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1" name="矩形 670"/>
          <p:cNvSpPr/>
          <p:nvPr/>
        </p:nvSpPr>
        <p:spPr bwMode="auto">
          <a:xfrm>
            <a:off x="3297952" y="17102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2" name="文本框 671"/>
          <p:cNvSpPr txBox="1"/>
          <p:nvPr/>
        </p:nvSpPr>
        <p:spPr>
          <a:xfrm>
            <a:off x="1418992" y="1449580"/>
            <a:ext cx="346435"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A</a:t>
            </a:r>
            <a:endParaRPr lang="en-US" altLang="zh-CN" sz="1798" dirty="0">
              <a:solidFill>
                <a:srgbClr val="1D1D1A"/>
              </a:solidFill>
              <a:latin typeface="Huawei Sans" panose="020C0503030203020204" pitchFamily="34" charset="0"/>
            </a:endParaRPr>
          </a:p>
        </p:txBody>
      </p:sp>
      <p:sp>
        <p:nvSpPr>
          <p:cNvPr id="673" name="文本框 672"/>
          <p:cNvSpPr txBox="1"/>
          <p:nvPr/>
        </p:nvSpPr>
        <p:spPr>
          <a:xfrm>
            <a:off x="2124266" y="977088"/>
            <a:ext cx="891591" cy="307648"/>
          </a:xfrm>
          <a:prstGeom prst="rect">
            <a:avLst/>
          </a:prstGeom>
          <a:noFill/>
        </p:spPr>
        <p:txBody>
          <a:bodyPr wrap="square" rtlCol="0">
            <a:noAutofit/>
          </a:bodyPr>
          <a:lstStyle/>
          <a:p>
            <a:pPr fontAlgn="ctr"/>
            <a:r>
              <a:rPr lang="en-US" sz="1399" dirty="0" smtClean="0">
                <a:solidFill>
                  <a:srgbClr val="1D1D1A"/>
                </a:solidFill>
                <a:latin typeface="Huawei Sans" panose="020C0503030203020204" pitchFamily="34" charset="0"/>
              </a:rPr>
              <a:t>Engine 0</a:t>
            </a:r>
            <a:endParaRPr lang="en-US" altLang="zh-CN" sz="1399" dirty="0">
              <a:solidFill>
                <a:srgbClr val="1D1D1A"/>
              </a:solidFill>
              <a:latin typeface="Huawei Sans" panose="020C0503030203020204" pitchFamily="34" charset="0"/>
            </a:endParaRPr>
          </a:p>
        </p:txBody>
      </p:sp>
      <p:sp>
        <p:nvSpPr>
          <p:cNvPr id="674" name="文本框 673"/>
          <p:cNvSpPr txBox="1"/>
          <p:nvPr/>
        </p:nvSpPr>
        <p:spPr>
          <a:xfrm>
            <a:off x="3142391" y="1207275"/>
            <a:ext cx="364060"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13</a:t>
            </a:r>
            <a:endParaRPr lang="en-US" altLang="zh-CN" sz="1200" dirty="0">
              <a:solidFill>
                <a:srgbClr val="1D1D1A"/>
              </a:solidFill>
              <a:latin typeface="Huawei Sans" panose="020C0503030203020204" pitchFamily="34" charset="0"/>
            </a:endParaRPr>
          </a:p>
        </p:txBody>
      </p:sp>
      <p:sp>
        <p:nvSpPr>
          <p:cNvPr id="675" name="矩形 674"/>
          <p:cNvSpPr/>
          <p:nvPr/>
        </p:nvSpPr>
        <p:spPr bwMode="auto">
          <a:xfrm>
            <a:off x="1447592" y="1859310"/>
            <a:ext cx="1983311"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6" name="矩形 675"/>
          <p:cNvSpPr/>
          <p:nvPr/>
        </p:nvSpPr>
        <p:spPr bwMode="auto">
          <a:xfrm>
            <a:off x="1646897" y="199631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7" name="矩形 676"/>
          <p:cNvSpPr/>
          <p:nvPr/>
        </p:nvSpPr>
        <p:spPr bwMode="auto">
          <a:xfrm>
            <a:off x="1667306" y="202250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8" name="矩形 677"/>
          <p:cNvSpPr/>
          <p:nvPr/>
        </p:nvSpPr>
        <p:spPr bwMode="auto">
          <a:xfrm>
            <a:off x="1667306" y="211294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9" name="矩形 678"/>
          <p:cNvSpPr/>
          <p:nvPr/>
        </p:nvSpPr>
        <p:spPr bwMode="auto">
          <a:xfrm>
            <a:off x="1667306" y="22033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0" name="矩形 679"/>
          <p:cNvSpPr/>
          <p:nvPr/>
        </p:nvSpPr>
        <p:spPr bwMode="auto">
          <a:xfrm>
            <a:off x="1667306" y="22938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1" name="矩形 680"/>
          <p:cNvSpPr/>
          <p:nvPr/>
        </p:nvSpPr>
        <p:spPr bwMode="auto">
          <a:xfrm>
            <a:off x="1771776" y="199631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2" name="矩形 681"/>
          <p:cNvSpPr/>
          <p:nvPr/>
        </p:nvSpPr>
        <p:spPr bwMode="auto">
          <a:xfrm>
            <a:off x="1792186" y="202250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3" name="矩形 682"/>
          <p:cNvSpPr/>
          <p:nvPr/>
        </p:nvSpPr>
        <p:spPr bwMode="auto">
          <a:xfrm>
            <a:off x="1792186" y="211294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4" name="矩形 683"/>
          <p:cNvSpPr/>
          <p:nvPr/>
        </p:nvSpPr>
        <p:spPr bwMode="auto">
          <a:xfrm>
            <a:off x="1792186" y="22033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5" name="矩形 684"/>
          <p:cNvSpPr/>
          <p:nvPr/>
        </p:nvSpPr>
        <p:spPr bwMode="auto">
          <a:xfrm>
            <a:off x="1792186" y="22938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6" name="矩形 685"/>
          <p:cNvSpPr/>
          <p:nvPr/>
        </p:nvSpPr>
        <p:spPr bwMode="auto">
          <a:xfrm>
            <a:off x="1897763" y="199359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7" name="矩形 686"/>
          <p:cNvSpPr/>
          <p:nvPr/>
        </p:nvSpPr>
        <p:spPr bwMode="auto">
          <a:xfrm>
            <a:off x="1918172" y="20197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8" name="矩形 687"/>
          <p:cNvSpPr/>
          <p:nvPr/>
        </p:nvSpPr>
        <p:spPr bwMode="auto">
          <a:xfrm>
            <a:off x="1918172" y="211022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9" name="矩形 688"/>
          <p:cNvSpPr/>
          <p:nvPr/>
        </p:nvSpPr>
        <p:spPr bwMode="auto">
          <a:xfrm>
            <a:off x="1918172" y="220067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0" name="矩形 689"/>
          <p:cNvSpPr/>
          <p:nvPr/>
        </p:nvSpPr>
        <p:spPr bwMode="auto">
          <a:xfrm>
            <a:off x="1918172" y="22911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1" name="矩形 690"/>
          <p:cNvSpPr/>
          <p:nvPr/>
        </p:nvSpPr>
        <p:spPr bwMode="auto">
          <a:xfrm>
            <a:off x="2025022" y="199359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2" name="矩形 691"/>
          <p:cNvSpPr/>
          <p:nvPr/>
        </p:nvSpPr>
        <p:spPr bwMode="auto">
          <a:xfrm>
            <a:off x="2045431" y="20197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3" name="矩形 692"/>
          <p:cNvSpPr/>
          <p:nvPr/>
        </p:nvSpPr>
        <p:spPr bwMode="auto">
          <a:xfrm>
            <a:off x="2045431" y="211022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4" name="矩形 693"/>
          <p:cNvSpPr/>
          <p:nvPr/>
        </p:nvSpPr>
        <p:spPr bwMode="auto">
          <a:xfrm>
            <a:off x="2045431" y="220067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5" name="矩形 694"/>
          <p:cNvSpPr/>
          <p:nvPr/>
        </p:nvSpPr>
        <p:spPr bwMode="auto">
          <a:xfrm>
            <a:off x="2045431" y="22911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6" name="矩形 695"/>
          <p:cNvSpPr/>
          <p:nvPr/>
        </p:nvSpPr>
        <p:spPr bwMode="auto">
          <a:xfrm>
            <a:off x="2149901" y="1993596"/>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7" name="矩形 696"/>
          <p:cNvSpPr/>
          <p:nvPr/>
        </p:nvSpPr>
        <p:spPr bwMode="auto">
          <a:xfrm>
            <a:off x="2170312" y="201977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8" name="矩形 697"/>
          <p:cNvSpPr/>
          <p:nvPr/>
        </p:nvSpPr>
        <p:spPr bwMode="auto">
          <a:xfrm>
            <a:off x="2170312" y="229112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9" name="矩形 698"/>
          <p:cNvSpPr/>
          <p:nvPr/>
        </p:nvSpPr>
        <p:spPr bwMode="auto">
          <a:xfrm>
            <a:off x="2275888" y="1990875"/>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0" name="矩形 699"/>
          <p:cNvSpPr/>
          <p:nvPr/>
        </p:nvSpPr>
        <p:spPr bwMode="auto">
          <a:xfrm>
            <a:off x="2296297" y="201705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1" name="矩形 700"/>
          <p:cNvSpPr/>
          <p:nvPr/>
        </p:nvSpPr>
        <p:spPr bwMode="auto">
          <a:xfrm>
            <a:off x="2296297" y="228840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2" name="矩形 701"/>
          <p:cNvSpPr/>
          <p:nvPr/>
        </p:nvSpPr>
        <p:spPr bwMode="auto">
          <a:xfrm>
            <a:off x="2400767" y="1990875"/>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3" name="矩形 702"/>
          <p:cNvSpPr/>
          <p:nvPr/>
        </p:nvSpPr>
        <p:spPr bwMode="auto">
          <a:xfrm>
            <a:off x="2421176" y="201705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4" name="矩形 703"/>
          <p:cNvSpPr/>
          <p:nvPr/>
        </p:nvSpPr>
        <p:spPr bwMode="auto">
          <a:xfrm>
            <a:off x="2421176" y="228840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5" name="矩形 704"/>
          <p:cNvSpPr/>
          <p:nvPr/>
        </p:nvSpPr>
        <p:spPr bwMode="auto">
          <a:xfrm>
            <a:off x="2523670" y="199322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6" name="矩形 705"/>
          <p:cNvSpPr/>
          <p:nvPr/>
        </p:nvSpPr>
        <p:spPr bwMode="auto">
          <a:xfrm>
            <a:off x="2544080" y="201941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7" name="矩形 706"/>
          <p:cNvSpPr/>
          <p:nvPr/>
        </p:nvSpPr>
        <p:spPr bwMode="auto">
          <a:xfrm>
            <a:off x="2544080" y="229075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8" name="矩形 707"/>
          <p:cNvSpPr/>
          <p:nvPr/>
        </p:nvSpPr>
        <p:spPr bwMode="auto">
          <a:xfrm>
            <a:off x="2648550" y="199322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9" name="矩形 708"/>
          <p:cNvSpPr/>
          <p:nvPr/>
        </p:nvSpPr>
        <p:spPr bwMode="auto">
          <a:xfrm>
            <a:off x="2668959" y="201941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0" name="矩形 709"/>
          <p:cNvSpPr/>
          <p:nvPr/>
        </p:nvSpPr>
        <p:spPr bwMode="auto">
          <a:xfrm>
            <a:off x="2668959" y="229075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1" name="矩形 710"/>
          <p:cNvSpPr/>
          <p:nvPr/>
        </p:nvSpPr>
        <p:spPr bwMode="auto">
          <a:xfrm>
            <a:off x="2774536" y="1990507"/>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2" name="矩形 711"/>
          <p:cNvSpPr/>
          <p:nvPr/>
        </p:nvSpPr>
        <p:spPr bwMode="auto">
          <a:xfrm>
            <a:off x="2794945" y="2016690"/>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3" name="矩形 712"/>
          <p:cNvSpPr/>
          <p:nvPr/>
        </p:nvSpPr>
        <p:spPr bwMode="auto">
          <a:xfrm>
            <a:off x="2794945" y="228803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4" name="矩形 713"/>
          <p:cNvSpPr/>
          <p:nvPr/>
        </p:nvSpPr>
        <p:spPr bwMode="auto">
          <a:xfrm>
            <a:off x="2901795" y="199050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5" name="矩形 714"/>
          <p:cNvSpPr/>
          <p:nvPr/>
        </p:nvSpPr>
        <p:spPr bwMode="auto">
          <a:xfrm>
            <a:off x="2922207" y="20166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6" name="矩形 715"/>
          <p:cNvSpPr/>
          <p:nvPr/>
        </p:nvSpPr>
        <p:spPr bwMode="auto">
          <a:xfrm>
            <a:off x="2922207" y="21071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7" name="矩形 716"/>
          <p:cNvSpPr/>
          <p:nvPr/>
        </p:nvSpPr>
        <p:spPr bwMode="auto">
          <a:xfrm>
            <a:off x="2922207" y="21975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8" name="矩形 717"/>
          <p:cNvSpPr/>
          <p:nvPr/>
        </p:nvSpPr>
        <p:spPr bwMode="auto">
          <a:xfrm>
            <a:off x="2922207" y="228803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9" name="矩形 718"/>
          <p:cNvSpPr/>
          <p:nvPr/>
        </p:nvSpPr>
        <p:spPr bwMode="auto">
          <a:xfrm>
            <a:off x="3026677" y="199050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0" name="矩形 719"/>
          <p:cNvSpPr/>
          <p:nvPr/>
        </p:nvSpPr>
        <p:spPr bwMode="auto">
          <a:xfrm>
            <a:off x="3047086" y="20166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1" name="矩形 720"/>
          <p:cNvSpPr/>
          <p:nvPr/>
        </p:nvSpPr>
        <p:spPr bwMode="auto">
          <a:xfrm>
            <a:off x="3047086" y="21071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2" name="矩形 721"/>
          <p:cNvSpPr/>
          <p:nvPr/>
        </p:nvSpPr>
        <p:spPr bwMode="auto">
          <a:xfrm>
            <a:off x="3047086" y="21975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3" name="矩形 722"/>
          <p:cNvSpPr/>
          <p:nvPr/>
        </p:nvSpPr>
        <p:spPr bwMode="auto">
          <a:xfrm>
            <a:off x="3047086" y="228803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4" name="矩形 723"/>
          <p:cNvSpPr/>
          <p:nvPr/>
        </p:nvSpPr>
        <p:spPr bwMode="auto">
          <a:xfrm>
            <a:off x="3152661" y="198778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5" name="矩形 724"/>
          <p:cNvSpPr/>
          <p:nvPr/>
        </p:nvSpPr>
        <p:spPr bwMode="auto">
          <a:xfrm>
            <a:off x="3173073" y="201397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6" name="矩形 725"/>
          <p:cNvSpPr/>
          <p:nvPr/>
        </p:nvSpPr>
        <p:spPr bwMode="auto">
          <a:xfrm>
            <a:off x="3173073" y="210441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7" name="矩形 726"/>
          <p:cNvSpPr/>
          <p:nvPr/>
        </p:nvSpPr>
        <p:spPr bwMode="auto">
          <a:xfrm>
            <a:off x="3173073" y="219486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8" name="矩形 727"/>
          <p:cNvSpPr/>
          <p:nvPr/>
        </p:nvSpPr>
        <p:spPr bwMode="auto">
          <a:xfrm>
            <a:off x="3173073" y="228531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9" name="矩形 728"/>
          <p:cNvSpPr/>
          <p:nvPr/>
        </p:nvSpPr>
        <p:spPr bwMode="auto">
          <a:xfrm>
            <a:off x="3277541" y="198778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0" name="矩形 729"/>
          <p:cNvSpPr/>
          <p:nvPr/>
        </p:nvSpPr>
        <p:spPr bwMode="auto">
          <a:xfrm>
            <a:off x="3297952" y="201397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1" name="矩形 730"/>
          <p:cNvSpPr/>
          <p:nvPr/>
        </p:nvSpPr>
        <p:spPr bwMode="auto">
          <a:xfrm>
            <a:off x="3297952" y="210441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2" name="矩形 731"/>
          <p:cNvSpPr/>
          <p:nvPr/>
        </p:nvSpPr>
        <p:spPr bwMode="auto">
          <a:xfrm>
            <a:off x="3297952" y="219486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3" name="矩形 732"/>
          <p:cNvSpPr/>
          <p:nvPr/>
        </p:nvSpPr>
        <p:spPr bwMode="auto">
          <a:xfrm>
            <a:off x="3297952" y="228531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4" name="文本框 733"/>
          <p:cNvSpPr txBox="1"/>
          <p:nvPr/>
        </p:nvSpPr>
        <p:spPr>
          <a:xfrm>
            <a:off x="1425724" y="2043268"/>
            <a:ext cx="328808" cy="369060"/>
          </a:xfrm>
          <a:prstGeom prst="rect">
            <a:avLst/>
          </a:prstGeom>
          <a:noFill/>
        </p:spPr>
        <p:txBody>
          <a:bodyPr wrap="square" rtlCol="0">
            <a:noAutofit/>
          </a:bodyPr>
          <a:lstStyle/>
          <a:p>
            <a:pPr fontAlgn="ctr"/>
            <a:r>
              <a:rPr lang="en-US" sz="1798" dirty="0" smtClean="0">
                <a:solidFill>
                  <a:srgbClr val="1D1D1A"/>
                </a:solidFill>
                <a:latin typeface="Huawei Sans" panose="020C0503030203020204" pitchFamily="34" charset="0"/>
              </a:rPr>
              <a:t>B</a:t>
            </a:r>
            <a:endParaRPr lang="en-US" altLang="zh-CN" sz="1798" dirty="0">
              <a:solidFill>
                <a:srgbClr val="1D1D1A"/>
              </a:solidFill>
              <a:latin typeface="Huawei Sans" panose="020C0503030203020204" pitchFamily="34" charset="0"/>
            </a:endParaRPr>
          </a:p>
        </p:txBody>
      </p:sp>
      <p:sp>
        <p:nvSpPr>
          <p:cNvPr id="735" name="文本框 734"/>
          <p:cNvSpPr txBox="1"/>
          <p:nvPr/>
        </p:nvSpPr>
        <p:spPr>
          <a:xfrm>
            <a:off x="1548229" y="1788120"/>
            <a:ext cx="274327"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736" name="文本框 735"/>
          <p:cNvSpPr txBox="1"/>
          <p:nvPr/>
        </p:nvSpPr>
        <p:spPr>
          <a:xfrm>
            <a:off x="3142391" y="1782312"/>
            <a:ext cx="364060" cy="276891"/>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rPr>
              <a:t>13</a:t>
            </a:r>
            <a:endParaRPr lang="en-US" altLang="zh-CN" sz="1200" dirty="0">
              <a:solidFill>
                <a:srgbClr val="1D1D1A"/>
              </a:solidFill>
              <a:latin typeface="Huawei Sans" panose="020C0503030203020204" pitchFamily="34" charset="0"/>
            </a:endParaRPr>
          </a:p>
        </p:txBody>
      </p:sp>
      <p:cxnSp>
        <p:nvCxnSpPr>
          <p:cNvPr id="737" name="直接连接符 736"/>
          <p:cNvCxnSpPr/>
          <p:nvPr/>
        </p:nvCxnSpPr>
        <p:spPr bwMode="auto">
          <a:xfrm>
            <a:off x="1190933" y="1490653"/>
            <a:ext cx="1007577"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8" name="直接连接符 737"/>
          <p:cNvCxnSpPr/>
          <p:nvPr/>
        </p:nvCxnSpPr>
        <p:spPr bwMode="auto">
          <a:xfrm flipV="1">
            <a:off x="1428657" y="2086023"/>
            <a:ext cx="755684"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9" name="直接连接符 738"/>
          <p:cNvCxnSpPr/>
          <p:nvPr/>
        </p:nvCxnSpPr>
        <p:spPr bwMode="auto">
          <a:xfrm>
            <a:off x="4174844" y="1484182"/>
            <a:ext cx="1331441"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0" name="直接连接符 739"/>
          <p:cNvCxnSpPr/>
          <p:nvPr/>
        </p:nvCxnSpPr>
        <p:spPr bwMode="auto">
          <a:xfrm>
            <a:off x="4350062" y="2052952"/>
            <a:ext cx="1151517"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组合 3"/>
          <p:cNvGrpSpPr/>
          <p:nvPr/>
        </p:nvGrpSpPr>
        <p:grpSpPr>
          <a:xfrm>
            <a:off x="759381" y="3716105"/>
            <a:ext cx="2228894" cy="2294476"/>
            <a:chOff x="499090" y="3960574"/>
            <a:chExt cx="2228894" cy="2294476"/>
          </a:xfrm>
        </p:grpSpPr>
        <p:sp>
          <p:nvSpPr>
            <p:cNvPr id="762" name="文本框 32"/>
            <p:cNvSpPr txBox="1"/>
            <p:nvPr/>
          </p:nvSpPr>
          <p:spPr>
            <a:xfrm flipH="1">
              <a:off x="499090" y="3960574"/>
              <a:ext cx="2228894" cy="2294476"/>
            </a:xfrm>
            <a:prstGeom prst="rect">
              <a:avLst/>
            </a:prstGeom>
            <a:noFill/>
            <a:ln>
              <a:solidFill>
                <a:schemeClr val="tx1"/>
              </a:solidFill>
              <a:prstDash val="dash"/>
            </a:ln>
          </p:spPr>
          <p:txBody>
            <a:bodyPr wrap="square" rtlCol="0">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marL="0" indent="0" fontAlgn="ctr">
                <a:buNone/>
              </a:pPr>
              <a:endParaRPr lang="en-US" altLang="zh-CN" sz="1399" dirty="0">
                <a:solidFill>
                  <a:srgbClr val="1D1D1A"/>
                </a:solidFill>
                <a:latin typeface="Huawei Sans" panose="020C0503030203020204" pitchFamily="34" charset="0"/>
                <a:ea typeface="+mn-ea"/>
                <a:cs typeface="Calibri" panose="020F0502020204030204" pitchFamily="34" charset="0"/>
              </a:endParaRPr>
            </a:p>
          </p:txBody>
        </p:sp>
        <p:sp>
          <p:nvSpPr>
            <p:cNvPr id="374" name="矩形 373"/>
            <p:cNvSpPr/>
            <p:nvPr/>
          </p:nvSpPr>
          <p:spPr bwMode="auto">
            <a:xfrm>
              <a:off x="1055730" y="4870243"/>
              <a:ext cx="864056" cy="115623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376" name="矩形 375"/>
            <p:cNvSpPr/>
            <p:nvPr/>
          </p:nvSpPr>
          <p:spPr bwMode="auto">
            <a:xfrm>
              <a:off x="703820"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1" name="矩形 740"/>
            <p:cNvSpPr/>
            <p:nvPr/>
          </p:nvSpPr>
          <p:spPr bwMode="auto">
            <a:xfrm>
              <a:off x="1088240" y="5270478"/>
              <a:ext cx="823463" cy="489177"/>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2" name="矩形 741"/>
            <p:cNvSpPr/>
            <p:nvPr/>
          </p:nvSpPr>
          <p:spPr bwMode="auto">
            <a:xfrm>
              <a:off x="1141055"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3" name="矩形 742"/>
            <p:cNvSpPr/>
            <p:nvPr/>
          </p:nvSpPr>
          <p:spPr bwMode="auto">
            <a:xfrm>
              <a:off x="1590738"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4" name="矩形 743"/>
            <p:cNvSpPr/>
            <p:nvPr/>
          </p:nvSpPr>
          <p:spPr bwMode="auto">
            <a:xfrm>
              <a:off x="2027975"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cxnSp>
          <p:nvCxnSpPr>
            <p:cNvPr id="745" name="直接连接符 744"/>
            <p:cNvCxnSpPr>
              <a:stCxn id="376" idx="2"/>
              <a:endCxn id="741" idx="0"/>
            </p:cNvCxnSpPr>
            <p:nvPr/>
          </p:nvCxnSpPr>
          <p:spPr bwMode="auto">
            <a:xfrm>
              <a:off x="848874" y="4514481"/>
              <a:ext cx="651098" cy="75599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6" name="文本框 745"/>
            <p:cNvSpPr txBox="1"/>
            <p:nvPr/>
          </p:nvSpPr>
          <p:spPr>
            <a:xfrm>
              <a:off x="1237710" y="5341581"/>
              <a:ext cx="530708" cy="276890"/>
            </a:xfrm>
            <a:prstGeom prst="rect">
              <a:avLst/>
            </a:prstGeom>
            <a:noFill/>
          </p:spPr>
          <p:txBody>
            <a:bodyPr wrap="square" rtlCol="0">
              <a:noAutofit/>
            </a:bodyPr>
            <a:lstStyle/>
            <a:p>
              <a:pPr defTabSz="1194159" fontAlgn="ctr"/>
              <a:r>
                <a:rPr lang="en-US" sz="1200" dirty="0" smtClean="0">
                  <a:solidFill>
                    <a:srgbClr val="000000"/>
                  </a:solidFill>
                  <a:latin typeface="Huawei Sans" panose="020C0503030203020204" pitchFamily="34" charset="0"/>
                </a:rPr>
                <a:t>1822</a:t>
              </a:r>
              <a:endParaRPr lang="en-US" altLang="zh-CN" sz="1200" dirty="0">
                <a:solidFill>
                  <a:srgbClr val="000000"/>
                </a:solidFill>
                <a:latin typeface="Huawei Sans" panose="020C0503030203020204" pitchFamily="34" charset="0"/>
              </a:endParaRPr>
            </a:p>
          </p:txBody>
        </p:sp>
        <p:sp>
          <p:nvSpPr>
            <p:cNvPr id="747" name="矩形 746"/>
            <p:cNvSpPr/>
            <p:nvPr/>
          </p:nvSpPr>
          <p:spPr bwMode="auto">
            <a:xfrm>
              <a:off x="1372732" y="5914879"/>
              <a:ext cx="75639" cy="88941"/>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8" name="矩形 747"/>
            <p:cNvSpPr/>
            <p:nvPr/>
          </p:nvSpPr>
          <p:spPr bwMode="auto">
            <a:xfrm>
              <a:off x="1564678" y="5914879"/>
              <a:ext cx="75639" cy="88941"/>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9" name="文本框 748"/>
            <p:cNvSpPr txBox="1"/>
            <p:nvPr/>
          </p:nvSpPr>
          <p:spPr>
            <a:xfrm>
              <a:off x="705205" y="4165900"/>
              <a:ext cx="356605" cy="369091"/>
            </a:xfrm>
            <a:prstGeom prst="rect">
              <a:avLst/>
            </a:prstGeom>
            <a:noFill/>
          </p:spPr>
          <p:txBody>
            <a:bodyPr wrap="square" lIns="47969" tIns="95938" rIns="47969" bIns="47969" rtlCol="0" anchor="ctr">
              <a:noAutofit/>
            </a:bodyPr>
            <a:lstStyle/>
            <a:p>
              <a:pPr defTabSz="1194159" fontAlgn="ctr"/>
              <a:r>
                <a:rPr lang="en-US" sz="1599" dirty="0" smtClean="0">
                  <a:solidFill>
                    <a:srgbClr val="000000"/>
                  </a:solidFill>
                  <a:latin typeface="Huawei Sans" panose="020C0503030203020204" pitchFamily="34" charset="0"/>
                </a:rPr>
                <a:t>A</a:t>
              </a:r>
              <a:endParaRPr lang="en-US" altLang="zh-CN" sz="1599" dirty="0">
                <a:solidFill>
                  <a:srgbClr val="000000"/>
                </a:solidFill>
                <a:latin typeface="Huawei Sans" panose="020C0503030203020204" pitchFamily="34" charset="0"/>
              </a:endParaRPr>
            </a:p>
          </p:txBody>
        </p:sp>
        <p:sp>
          <p:nvSpPr>
            <p:cNvPr id="750" name="文本框 749"/>
            <p:cNvSpPr txBox="1"/>
            <p:nvPr/>
          </p:nvSpPr>
          <p:spPr>
            <a:xfrm>
              <a:off x="1164353" y="4165898"/>
              <a:ext cx="356605" cy="369091"/>
            </a:xfrm>
            <a:prstGeom prst="rect">
              <a:avLst/>
            </a:prstGeom>
            <a:noFill/>
          </p:spPr>
          <p:txBody>
            <a:bodyPr wrap="square" lIns="47969" tIns="95938" rIns="47969" bIns="47969" rtlCol="0" anchor="ctr">
              <a:noAutofit/>
            </a:bodyPr>
            <a:lstStyle/>
            <a:p>
              <a:pPr defTabSz="1194159" fontAlgn="ctr"/>
              <a:r>
                <a:rPr lang="en-US" sz="1599" dirty="0" smtClean="0">
                  <a:solidFill>
                    <a:srgbClr val="000000"/>
                  </a:solidFill>
                  <a:latin typeface="Huawei Sans" panose="020C0503030203020204" pitchFamily="34" charset="0"/>
                </a:rPr>
                <a:t>B</a:t>
              </a:r>
              <a:endParaRPr lang="en-US" altLang="zh-CN" sz="1599" dirty="0">
                <a:solidFill>
                  <a:srgbClr val="000000"/>
                </a:solidFill>
                <a:latin typeface="Huawei Sans" panose="020C0503030203020204" pitchFamily="34" charset="0"/>
              </a:endParaRPr>
            </a:p>
          </p:txBody>
        </p:sp>
        <p:sp>
          <p:nvSpPr>
            <p:cNvPr id="751" name="文本框 750"/>
            <p:cNvSpPr txBox="1"/>
            <p:nvPr/>
          </p:nvSpPr>
          <p:spPr>
            <a:xfrm>
              <a:off x="1619497" y="4165901"/>
              <a:ext cx="367286" cy="369091"/>
            </a:xfrm>
            <a:prstGeom prst="rect">
              <a:avLst/>
            </a:prstGeom>
            <a:noFill/>
          </p:spPr>
          <p:txBody>
            <a:bodyPr wrap="square" lIns="47969" tIns="95938" rIns="47969" bIns="47969" rtlCol="0" anchor="ctr">
              <a:noAutofit/>
            </a:bodyPr>
            <a:lstStyle/>
            <a:p>
              <a:pPr defTabSz="1194159" fontAlgn="ctr"/>
              <a:r>
                <a:rPr lang="en-US" sz="1599" dirty="0" smtClean="0">
                  <a:solidFill>
                    <a:srgbClr val="000000"/>
                  </a:solidFill>
                  <a:latin typeface="Huawei Sans" panose="020C0503030203020204" pitchFamily="34" charset="0"/>
                </a:rPr>
                <a:t>C</a:t>
              </a:r>
              <a:endParaRPr lang="en-US" altLang="zh-CN" sz="1599" dirty="0">
                <a:solidFill>
                  <a:srgbClr val="000000"/>
                </a:solidFill>
                <a:latin typeface="Huawei Sans" panose="020C0503030203020204" pitchFamily="34" charset="0"/>
              </a:endParaRPr>
            </a:p>
          </p:txBody>
        </p:sp>
        <p:sp>
          <p:nvSpPr>
            <p:cNvPr id="752" name="文本框 751"/>
            <p:cNvSpPr txBox="1"/>
            <p:nvPr/>
          </p:nvSpPr>
          <p:spPr>
            <a:xfrm>
              <a:off x="2035083" y="4165901"/>
              <a:ext cx="367286" cy="369091"/>
            </a:xfrm>
            <a:prstGeom prst="rect">
              <a:avLst/>
            </a:prstGeom>
            <a:noFill/>
          </p:spPr>
          <p:txBody>
            <a:bodyPr wrap="square" lIns="47969" tIns="95938" rIns="47969" bIns="47969" rtlCol="0" anchor="ctr">
              <a:noAutofit/>
            </a:bodyPr>
            <a:lstStyle/>
            <a:p>
              <a:pPr defTabSz="1194159" fontAlgn="ctr"/>
              <a:r>
                <a:rPr lang="en-US" sz="1599" dirty="0" smtClean="0">
                  <a:solidFill>
                    <a:srgbClr val="000000"/>
                  </a:solidFill>
                  <a:latin typeface="Huawei Sans" panose="020C0503030203020204" pitchFamily="34" charset="0"/>
                </a:rPr>
                <a:t>D</a:t>
              </a:r>
              <a:endParaRPr lang="en-US" altLang="zh-CN" sz="1599" dirty="0">
                <a:solidFill>
                  <a:srgbClr val="000000"/>
                </a:solidFill>
                <a:latin typeface="Huawei Sans" panose="020C0503030203020204" pitchFamily="34" charset="0"/>
              </a:endParaRPr>
            </a:p>
          </p:txBody>
        </p:sp>
        <p:sp>
          <p:nvSpPr>
            <p:cNvPr id="753" name="文本框 752"/>
            <p:cNvSpPr txBox="1"/>
            <p:nvPr/>
          </p:nvSpPr>
          <p:spPr>
            <a:xfrm>
              <a:off x="951772" y="4545000"/>
              <a:ext cx="364060" cy="297209"/>
            </a:xfrm>
            <a:prstGeom prst="rect">
              <a:avLst/>
            </a:prstGeom>
            <a:noFill/>
          </p:spPr>
          <p:txBody>
            <a:bodyPr wrap="square" rtlCol="0">
              <a:noAutofit/>
            </a:bodyPr>
            <a:lstStyle/>
            <a:p>
              <a:pPr defTabSz="1194159" fontAlgn="ctr"/>
              <a:r>
                <a:rPr lang="en-US" sz="1332" dirty="0" smtClean="0">
                  <a:solidFill>
                    <a:srgbClr val="000000"/>
                  </a:solidFill>
                  <a:latin typeface="Huawei Sans" panose="020C0503030203020204" pitchFamily="34" charset="0"/>
                </a:rPr>
                <a:t>x4</a:t>
              </a:r>
              <a:endParaRPr lang="en-US" altLang="zh-CN" sz="1332" dirty="0">
                <a:solidFill>
                  <a:srgbClr val="000000"/>
                </a:solidFill>
                <a:latin typeface="Huawei Sans" panose="020C0503030203020204" pitchFamily="34" charset="0"/>
              </a:endParaRPr>
            </a:p>
          </p:txBody>
        </p:sp>
        <p:sp>
          <p:nvSpPr>
            <p:cNvPr id="754" name="文本框 753"/>
            <p:cNvSpPr txBox="1"/>
            <p:nvPr/>
          </p:nvSpPr>
          <p:spPr>
            <a:xfrm>
              <a:off x="1319438" y="4532655"/>
              <a:ext cx="364060" cy="297209"/>
            </a:xfrm>
            <a:prstGeom prst="rect">
              <a:avLst/>
            </a:prstGeom>
            <a:noFill/>
          </p:spPr>
          <p:txBody>
            <a:bodyPr wrap="square" rtlCol="0">
              <a:noAutofit/>
            </a:bodyPr>
            <a:lstStyle/>
            <a:p>
              <a:pPr defTabSz="1194159" fontAlgn="ctr"/>
              <a:r>
                <a:rPr lang="en-US" sz="1332" dirty="0" smtClean="0">
                  <a:solidFill>
                    <a:srgbClr val="000000"/>
                  </a:solidFill>
                  <a:latin typeface="Huawei Sans" panose="020C0503030203020204" pitchFamily="34" charset="0"/>
                </a:rPr>
                <a:t>x4</a:t>
              </a:r>
              <a:endParaRPr lang="en-US" altLang="zh-CN" sz="1332" dirty="0">
                <a:solidFill>
                  <a:srgbClr val="000000"/>
                </a:solidFill>
                <a:latin typeface="Huawei Sans" panose="020C0503030203020204" pitchFamily="34" charset="0"/>
              </a:endParaRPr>
            </a:p>
          </p:txBody>
        </p:sp>
        <p:sp>
          <p:nvSpPr>
            <p:cNvPr id="755" name="文本框 754"/>
            <p:cNvSpPr txBox="1"/>
            <p:nvPr/>
          </p:nvSpPr>
          <p:spPr>
            <a:xfrm>
              <a:off x="1658104" y="4532655"/>
              <a:ext cx="364060" cy="297209"/>
            </a:xfrm>
            <a:prstGeom prst="rect">
              <a:avLst/>
            </a:prstGeom>
            <a:noFill/>
          </p:spPr>
          <p:txBody>
            <a:bodyPr wrap="square" rtlCol="0">
              <a:noAutofit/>
            </a:bodyPr>
            <a:lstStyle/>
            <a:p>
              <a:pPr defTabSz="1194159" fontAlgn="ctr"/>
              <a:r>
                <a:rPr lang="en-US" sz="1332" dirty="0" smtClean="0">
                  <a:solidFill>
                    <a:srgbClr val="000000"/>
                  </a:solidFill>
                  <a:latin typeface="Huawei Sans" panose="020C0503030203020204" pitchFamily="34" charset="0"/>
                </a:rPr>
                <a:t>x4</a:t>
              </a:r>
              <a:endParaRPr lang="en-US" altLang="zh-CN" sz="1332" dirty="0">
                <a:solidFill>
                  <a:srgbClr val="000000"/>
                </a:solidFill>
                <a:latin typeface="Huawei Sans" panose="020C0503030203020204" pitchFamily="34" charset="0"/>
              </a:endParaRPr>
            </a:p>
          </p:txBody>
        </p:sp>
        <p:sp>
          <p:nvSpPr>
            <p:cNvPr id="756" name="文本框 755"/>
            <p:cNvSpPr txBox="1"/>
            <p:nvPr/>
          </p:nvSpPr>
          <p:spPr>
            <a:xfrm>
              <a:off x="2006154" y="4591494"/>
              <a:ext cx="364060" cy="297209"/>
            </a:xfrm>
            <a:prstGeom prst="rect">
              <a:avLst/>
            </a:prstGeom>
            <a:noFill/>
          </p:spPr>
          <p:txBody>
            <a:bodyPr wrap="square" rtlCol="0">
              <a:noAutofit/>
            </a:bodyPr>
            <a:lstStyle/>
            <a:p>
              <a:pPr defTabSz="1194159" fontAlgn="ctr"/>
              <a:r>
                <a:rPr lang="en-US" sz="1332" dirty="0" smtClean="0">
                  <a:solidFill>
                    <a:srgbClr val="000000"/>
                  </a:solidFill>
                  <a:latin typeface="Huawei Sans" panose="020C0503030203020204" pitchFamily="34" charset="0"/>
                </a:rPr>
                <a:t>x4</a:t>
              </a:r>
              <a:endParaRPr lang="en-US" altLang="zh-CN" sz="1332" dirty="0">
                <a:solidFill>
                  <a:srgbClr val="000000"/>
                </a:solidFill>
                <a:latin typeface="Huawei Sans" panose="020C0503030203020204" pitchFamily="34" charset="0"/>
              </a:endParaRPr>
            </a:p>
          </p:txBody>
        </p:sp>
        <p:cxnSp>
          <p:nvCxnSpPr>
            <p:cNvPr id="758" name="直接连接符 757"/>
            <p:cNvCxnSpPr>
              <a:endCxn id="741" idx="0"/>
            </p:cNvCxnSpPr>
            <p:nvPr/>
          </p:nvCxnSpPr>
          <p:spPr bwMode="auto">
            <a:xfrm>
              <a:off x="1309936" y="4503758"/>
              <a:ext cx="190036" cy="76672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9" name="直接连接符 758"/>
            <p:cNvCxnSpPr>
              <a:endCxn id="741" idx="0"/>
            </p:cNvCxnSpPr>
            <p:nvPr/>
          </p:nvCxnSpPr>
          <p:spPr bwMode="auto">
            <a:xfrm flipH="1">
              <a:off x="1499972" y="4509118"/>
              <a:ext cx="248363" cy="76136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0" name="直接连接符 759"/>
            <p:cNvCxnSpPr>
              <a:endCxn id="741" idx="0"/>
            </p:cNvCxnSpPr>
            <p:nvPr/>
          </p:nvCxnSpPr>
          <p:spPr bwMode="auto">
            <a:xfrm flipH="1">
              <a:off x="1499972" y="4514479"/>
              <a:ext cx="695981" cy="75599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63" name="肘形连接符 762"/>
          <p:cNvCxnSpPr>
            <a:stCxn id="705" idx="2"/>
          </p:cNvCxnSpPr>
          <p:nvPr/>
        </p:nvCxnSpPr>
        <p:spPr>
          <a:xfrm rot="16200000" flipH="1">
            <a:off x="1919946" y="3058216"/>
            <a:ext cx="1308186" cy="11299"/>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4" name="文本框 32"/>
          <p:cNvSpPr txBox="1"/>
          <p:nvPr/>
        </p:nvSpPr>
        <p:spPr>
          <a:xfrm>
            <a:off x="8266402" y="1018332"/>
            <a:ext cx="3087023" cy="851290"/>
          </a:xfrm>
          <a:prstGeom prst="rect">
            <a:avLst/>
          </a:prstGeom>
          <a:noFill/>
          <a:ln>
            <a:solidFill>
              <a:schemeClr val="tx1"/>
            </a:solidFill>
            <a:prstDash val="dash"/>
          </a:ln>
        </p:spPr>
        <p:txBody>
          <a:bodyPr wrap="square" rtlCol="0" anchor="ctr">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marL="285515" indent="-285515" fontAlgn="ctr"/>
            <a:r>
              <a:rPr lang="en-US" dirty="0" smtClean="0">
                <a:solidFill>
                  <a:srgbClr val="1D1D1A"/>
                </a:solidFill>
                <a:latin typeface="Huawei Sans" panose="020C0503030203020204" pitchFamily="34" charset="0"/>
              </a:rPr>
              <a:t>A single port is connected via a single connection in the external system.</a:t>
            </a:r>
            <a:endParaRPr lang="en-US" altLang="zh-CN" dirty="0" smtClean="0">
              <a:solidFill>
                <a:srgbClr val="1D1D1A"/>
              </a:solidFill>
              <a:latin typeface="Huawei Sans" panose="020C0503030203020204" pitchFamily="34" charset="0"/>
              <a:ea typeface="+mn-ea"/>
            </a:endParaRPr>
          </a:p>
          <a:p>
            <a:pPr marL="285515" indent="-285515" fontAlgn="ctr"/>
            <a:r>
              <a:rPr lang="en-US" dirty="0" smtClean="0">
                <a:solidFill>
                  <a:srgbClr val="1D1D1A"/>
                </a:solidFill>
                <a:latin typeface="Huawei Sans" panose="020C0503030203020204" pitchFamily="34" charset="0"/>
              </a:rPr>
              <a:t>A single port is connected to four controllers in the internal system.</a:t>
            </a:r>
            <a:endParaRPr lang="en-US" dirty="0">
              <a:solidFill>
                <a:srgbClr val="1D1D1A"/>
              </a:solidFill>
              <a:latin typeface="Huawei Sans" panose="020C0503030203020204" pitchFamily="34" charset="0"/>
            </a:endParaRPr>
          </a:p>
        </p:txBody>
      </p:sp>
      <p:cxnSp>
        <p:nvCxnSpPr>
          <p:cNvPr id="765" name="肘形连接符 764"/>
          <p:cNvCxnSpPr>
            <a:stCxn id="522" idx="3"/>
          </p:cNvCxnSpPr>
          <p:nvPr/>
        </p:nvCxnSpPr>
        <p:spPr>
          <a:xfrm flipV="1">
            <a:off x="6048176" y="1078251"/>
            <a:ext cx="2195681" cy="557541"/>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6" name="文本框 32"/>
          <p:cNvSpPr txBox="1"/>
          <p:nvPr/>
        </p:nvSpPr>
        <p:spPr>
          <a:xfrm>
            <a:off x="7732814" y="2464724"/>
            <a:ext cx="3087023" cy="620987"/>
          </a:xfrm>
          <a:prstGeom prst="rect">
            <a:avLst/>
          </a:prstGeom>
          <a:noFill/>
          <a:ln>
            <a:solidFill>
              <a:schemeClr val="tx1"/>
            </a:solidFill>
            <a:prstDash val="dash"/>
          </a:ln>
        </p:spPr>
        <p:txBody>
          <a:bodyPr wrap="square" rtlCol="0" anchor="ctr">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marL="285515" indent="-285515" fontAlgn="ctr"/>
            <a:r>
              <a:rPr lang="en-US" dirty="0" smtClean="0">
                <a:solidFill>
                  <a:srgbClr val="1D1D1A"/>
                </a:solidFill>
                <a:latin typeface="Huawei Sans" panose="020C0503030203020204" pitchFamily="34" charset="0"/>
              </a:rPr>
              <a:t>Dual physical links are balanced and redundant.</a:t>
            </a:r>
            <a:endParaRPr lang="en-US" altLang="zh-CN" dirty="0">
              <a:solidFill>
                <a:srgbClr val="1D1D1A"/>
              </a:solidFill>
              <a:latin typeface="Huawei Sans" panose="020C0503030203020204" pitchFamily="34" charset="0"/>
              <a:ea typeface="+mn-ea"/>
            </a:endParaRPr>
          </a:p>
        </p:txBody>
      </p:sp>
      <p:cxnSp>
        <p:nvCxnSpPr>
          <p:cNvPr id="767" name="肘形连接符 766"/>
          <p:cNvCxnSpPr/>
          <p:nvPr/>
        </p:nvCxnSpPr>
        <p:spPr>
          <a:xfrm flipV="1">
            <a:off x="5514588" y="2741615"/>
            <a:ext cx="2195681" cy="557541"/>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8" name="文本框 32"/>
          <p:cNvSpPr txBox="1"/>
          <p:nvPr/>
        </p:nvSpPr>
        <p:spPr>
          <a:xfrm>
            <a:off x="7352779" y="4173646"/>
            <a:ext cx="3087023" cy="1341540"/>
          </a:xfrm>
          <a:prstGeom prst="rect">
            <a:avLst/>
          </a:prstGeom>
          <a:noFill/>
          <a:ln>
            <a:solidFill>
              <a:schemeClr val="tx1"/>
            </a:solidFill>
            <a:prstDash val="dash"/>
          </a:ln>
        </p:spPr>
        <p:txBody>
          <a:bodyPr wrap="square" rtlCol="0" anchor="ctr">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marL="285515" indent="-285515" fontAlgn="ctr"/>
            <a:r>
              <a:rPr lang="en-US" dirty="0" smtClean="0">
                <a:solidFill>
                  <a:srgbClr val="1D1D1A"/>
                </a:solidFill>
                <a:latin typeface="Huawei Sans" panose="020C0503030203020204" pitchFamily="34" charset="0"/>
              </a:rPr>
              <a:t>A single port on the controller cascades two disk enclosures in a loop.</a:t>
            </a:r>
            <a:endParaRPr lang="en-US" altLang="zh-CN" dirty="0" smtClean="0">
              <a:solidFill>
                <a:srgbClr val="1D1D1A"/>
              </a:solidFill>
              <a:latin typeface="Huawei Sans" panose="020C0503030203020204" pitchFamily="34" charset="0"/>
              <a:ea typeface="+mn-ea"/>
            </a:endParaRPr>
          </a:p>
          <a:p>
            <a:pPr marL="285515" indent="-285515" fontAlgn="ctr"/>
            <a:r>
              <a:rPr lang="en-US" dirty="0" smtClean="0">
                <a:solidFill>
                  <a:srgbClr val="1D1D1A"/>
                </a:solidFill>
                <a:latin typeface="Huawei Sans" panose="020C0503030203020204" pitchFamily="34" charset="0"/>
              </a:rPr>
              <a:t>A single expansion module supports dual links, achieving load balancing and redundancy.</a:t>
            </a:r>
            <a:endParaRPr lang="en-US" altLang="zh-CN" dirty="0">
              <a:solidFill>
                <a:srgbClr val="1D1D1A"/>
              </a:solidFill>
              <a:latin typeface="Huawei Sans" panose="020C0503030203020204" pitchFamily="34" charset="0"/>
              <a:ea typeface="+mn-ea"/>
            </a:endParaRPr>
          </a:p>
        </p:txBody>
      </p:sp>
      <p:cxnSp>
        <p:nvCxnSpPr>
          <p:cNvPr id="769" name="肘形连接符 768"/>
          <p:cNvCxnSpPr/>
          <p:nvPr/>
        </p:nvCxnSpPr>
        <p:spPr>
          <a:xfrm flipV="1">
            <a:off x="5134552" y="4450538"/>
            <a:ext cx="2195681" cy="557541"/>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Back-End Sharing</a:t>
            </a:r>
            <a:endParaRPr lang="en-US" altLang="zh-CN" dirty="0">
              <a:latin typeface="Huawei Sans" panose="020C0503030203020204" pitchFamily="34" charset="0"/>
              <a:ea typeface="+mn-ea"/>
            </a:endParaRPr>
          </a:p>
        </p:txBody>
      </p:sp>
      <p:sp>
        <p:nvSpPr>
          <p:cNvPr id="387" name="矩形 386"/>
          <p:cNvSpPr/>
          <p:nvPr/>
        </p:nvSpPr>
        <p:spPr bwMode="auto">
          <a:xfrm>
            <a:off x="4291650" y="3492529"/>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2</a:t>
            </a:r>
            <a:endParaRPr lang="en-US" altLang="zh-CN" sz="1200" dirty="0">
              <a:solidFill>
                <a:srgbClr val="1D1D1A"/>
              </a:solidFill>
              <a:latin typeface="Huawei Sans" panose="020C0503030203020204" pitchFamily="34" charset="0"/>
            </a:endParaRPr>
          </a:p>
        </p:txBody>
      </p:sp>
      <p:sp>
        <p:nvSpPr>
          <p:cNvPr id="388" name="矩形 387"/>
          <p:cNvSpPr/>
          <p:nvPr/>
        </p:nvSpPr>
        <p:spPr bwMode="auto">
          <a:xfrm>
            <a:off x="4516447" y="3492529"/>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3</a:t>
            </a:r>
            <a:endParaRPr lang="en-US" altLang="zh-CN" sz="1200" dirty="0">
              <a:solidFill>
                <a:srgbClr val="1D1D1A"/>
              </a:solidFill>
              <a:latin typeface="Huawei Sans" panose="020C0503030203020204" pitchFamily="34" charset="0"/>
            </a:endParaRPr>
          </a:p>
        </p:txBody>
      </p:sp>
      <p:sp>
        <p:nvSpPr>
          <p:cNvPr id="397" name="矩形 396"/>
          <p:cNvSpPr/>
          <p:nvPr/>
        </p:nvSpPr>
        <p:spPr bwMode="auto">
          <a:xfrm>
            <a:off x="4291650" y="3785160"/>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2</a:t>
            </a:r>
            <a:endParaRPr lang="en-US" altLang="zh-CN" sz="1200" dirty="0">
              <a:solidFill>
                <a:srgbClr val="1D1D1A"/>
              </a:solidFill>
              <a:latin typeface="Huawei Sans" panose="020C0503030203020204" pitchFamily="34" charset="0"/>
            </a:endParaRPr>
          </a:p>
        </p:txBody>
      </p:sp>
      <p:sp>
        <p:nvSpPr>
          <p:cNvPr id="398" name="矩形 397"/>
          <p:cNvSpPr/>
          <p:nvPr/>
        </p:nvSpPr>
        <p:spPr bwMode="auto">
          <a:xfrm>
            <a:off x="4516447" y="3785160"/>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3</a:t>
            </a:r>
            <a:endParaRPr lang="en-US" altLang="zh-CN" sz="1200" dirty="0">
              <a:solidFill>
                <a:srgbClr val="1D1D1A"/>
              </a:solidFill>
              <a:latin typeface="Huawei Sans" panose="020C0503030203020204" pitchFamily="34" charset="0"/>
            </a:endParaRPr>
          </a:p>
        </p:txBody>
      </p:sp>
      <p:sp>
        <p:nvSpPr>
          <p:cNvPr id="404" name="矩形 403"/>
          <p:cNvSpPr/>
          <p:nvPr/>
        </p:nvSpPr>
        <p:spPr bwMode="auto">
          <a:xfrm>
            <a:off x="3672698" y="491332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405" name="矩形 404"/>
          <p:cNvSpPr/>
          <p:nvPr/>
        </p:nvSpPr>
        <p:spPr bwMode="auto">
          <a:xfrm>
            <a:off x="3897494" y="491332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1</a:t>
            </a:r>
            <a:endParaRPr lang="en-US" altLang="zh-CN" sz="1200" dirty="0">
              <a:solidFill>
                <a:srgbClr val="1D1D1A"/>
              </a:solidFill>
              <a:latin typeface="Huawei Sans" panose="020C0503030203020204" pitchFamily="34" charset="0"/>
            </a:endParaRPr>
          </a:p>
        </p:txBody>
      </p:sp>
      <p:sp>
        <p:nvSpPr>
          <p:cNvPr id="408" name="矩形 407"/>
          <p:cNvSpPr/>
          <p:nvPr/>
        </p:nvSpPr>
        <p:spPr bwMode="auto">
          <a:xfrm>
            <a:off x="4330461" y="4900624"/>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2</a:t>
            </a:r>
            <a:endParaRPr lang="en-US" altLang="zh-CN" sz="1200" dirty="0">
              <a:solidFill>
                <a:srgbClr val="1D1D1A"/>
              </a:solidFill>
              <a:latin typeface="Huawei Sans" panose="020C0503030203020204" pitchFamily="34" charset="0"/>
            </a:endParaRPr>
          </a:p>
        </p:txBody>
      </p:sp>
      <p:sp>
        <p:nvSpPr>
          <p:cNvPr id="409" name="矩形 408"/>
          <p:cNvSpPr/>
          <p:nvPr/>
        </p:nvSpPr>
        <p:spPr bwMode="auto">
          <a:xfrm>
            <a:off x="4555256" y="4900624"/>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3</a:t>
            </a:r>
            <a:endParaRPr lang="en-US" altLang="zh-CN" sz="1200" dirty="0">
              <a:solidFill>
                <a:srgbClr val="1D1D1A"/>
              </a:solidFill>
              <a:latin typeface="Huawei Sans" panose="020C0503030203020204" pitchFamily="34" charset="0"/>
            </a:endParaRPr>
          </a:p>
        </p:txBody>
      </p:sp>
      <p:sp>
        <p:nvSpPr>
          <p:cNvPr id="414" name="矩形 413"/>
          <p:cNvSpPr/>
          <p:nvPr/>
        </p:nvSpPr>
        <p:spPr bwMode="auto">
          <a:xfrm>
            <a:off x="3672698"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415" name="矩形 414"/>
          <p:cNvSpPr/>
          <p:nvPr/>
        </p:nvSpPr>
        <p:spPr bwMode="auto">
          <a:xfrm>
            <a:off x="3897494"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1</a:t>
            </a:r>
            <a:endParaRPr lang="en-US" altLang="zh-CN" sz="1200" dirty="0">
              <a:solidFill>
                <a:srgbClr val="1D1D1A"/>
              </a:solidFill>
              <a:latin typeface="Huawei Sans" panose="020C0503030203020204" pitchFamily="34" charset="0"/>
            </a:endParaRPr>
          </a:p>
        </p:txBody>
      </p:sp>
      <p:sp>
        <p:nvSpPr>
          <p:cNvPr id="418" name="矩形 417"/>
          <p:cNvSpPr/>
          <p:nvPr/>
        </p:nvSpPr>
        <p:spPr bwMode="auto">
          <a:xfrm>
            <a:off x="4330461"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2</a:t>
            </a:r>
            <a:endParaRPr lang="en-US" altLang="zh-CN" sz="1200" dirty="0">
              <a:solidFill>
                <a:srgbClr val="1D1D1A"/>
              </a:solidFill>
              <a:latin typeface="Huawei Sans" panose="020C0503030203020204" pitchFamily="34" charset="0"/>
            </a:endParaRPr>
          </a:p>
        </p:txBody>
      </p:sp>
      <p:sp>
        <p:nvSpPr>
          <p:cNvPr id="419" name="矩形 418"/>
          <p:cNvSpPr/>
          <p:nvPr/>
        </p:nvSpPr>
        <p:spPr bwMode="auto">
          <a:xfrm>
            <a:off x="4555256"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3</a:t>
            </a:r>
            <a:endParaRPr lang="en-US" altLang="zh-CN" sz="1200" dirty="0">
              <a:solidFill>
                <a:srgbClr val="1D1D1A"/>
              </a:solidFill>
              <a:latin typeface="Huawei Sans" panose="020C0503030203020204" pitchFamily="34" charset="0"/>
            </a:endParaRPr>
          </a:p>
        </p:txBody>
      </p:sp>
      <p:sp>
        <p:nvSpPr>
          <p:cNvPr id="383" name="矩形 382"/>
          <p:cNvSpPr/>
          <p:nvPr/>
        </p:nvSpPr>
        <p:spPr bwMode="auto">
          <a:xfrm>
            <a:off x="3633887" y="3475598"/>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384" name="矩形 383"/>
          <p:cNvSpPr/>
          <p:nvPr/>
        </p:nvSpPr>
        <p:spPr bwMode="auto">
          <a:xfrm>
            <a:off x="3858683" y="3475598"/>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1</a:t>
            </a:r>
            <a:endParaRPr lang="en-US" altLang="zh-CN" sz="1200" dirty="0">
              <a:solidFill>
                <a:srgbClr val="1D1D1A"/>
              </a:solidFill>
              <a:latin typeface="Huawei Sans" panose="020C0503030203020204" pitchFamily="34" charset="0"/>
            </a:endParaRPr>
          </a:p>
        </p:txBody>
      </p:sp>
      <p:sp>
        <p:nvSpPr>
          <p:cNvPr id="393" name="矩形 392"/>
          <p:cNvSpPr/>
          <p:nvPr/>
        </p:nvSpPr>
        <p:spPr bwMode="auto">
          <a:xfrm>
            <a:off x="3633887" y="3785161"/>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0</a:t>
            </a:r>
            <a:endParaRPr lang="en-US" altLang="zh-CN" sz="1200" dirty="0">
              <a:solidFill>
                <a:srgbClr val="1D1D1A"/>
              </a:solidFill>
              <a:latin typeface="Huawei Sans" panose="020C0503030203020204" pitchFamily="34" charset="0"/>
            </a:endParaRPr>
          </a:p>
        </p:txBody>
      </p:sp>
      <p:sp>
        <p:nvSpPr>
          <p:cNvPr id="394" name="矩形 393"/>
          <p:cNvSpPr/>
          <p:nvPr/>
        </p:nvSpPr>
        <p:spPr bwMode="auto">
          <a:xfrm>
            <a:off x="3858683" y="3785161"/>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en-US" sz="1200" dirty="0" smtClean="0">
                <a:solidFill>
                  <a:srgbClr val="1D1D1A"/>
                </a:solidFill>
                <a:latin typeface="Huawei Sans" panose="020C0503030203020204" pitchFamily="34" charset="0"/>
              </a:rPr>
              <a:t>1</a:t>
            </a:r>
            <a:endParaRPr lang="en-US" altLang="zh-CN" sz="1200" dirty="0">
              <a:solidFill>
                <a:srgbClr val="1D1D1A"/>
              </a:solidFill>
              <a:latin typeface="Huawei Sans" panose="020C0503030203020204" pitchFamily="34" charset="0"/>
            </a:endParaRPr>
          </a:p>
        </p:txBody>
      </p:sp>
    </p:spTree>
    <p:extLst>
      <p:ext uri="{BB962C8B-B14F-4D97-AF65-F5344CB8AC3E}">
        <p14:creationId xmlns:p14="http://schemas.microsoft.com/office/powerpoint/2010/main" val="2729418428"/>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a14="http://schemas.microsoft.com/office/drawing/2010/main"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Active-Active Architecture with Full Load Balancing</a:t>
            </a:r>
            <a:endParaRPr lang="en-US" dirty="0">
              <a:latin typeface="Huawei Sans" panose="020C0503030203020204" pitchFamily="34" charset="0"/>
            </a:endParaRPr>
          </a:p>
        </p:txBody>
      </p:sp>
      <p:pic>
        <p:nvPicPr>
          <p:cNvPr id="4" name="Picture 2" descr="C:\Users\w00223424\AppData\Roaming\eSpace_Desktop\UserData\w00223424\imagefiles\D96157C6-A469-41D0-B3AF-888D02DB67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461" y="944563"/>
            <a:ext cx="6063077" cy="5062844"/>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41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Cache Mirroring Technology</a:t>
            </a:r>
            <a:endParaRPr lang="en-US" dirty="0">
              <a:latin typeface="Huawei Sans" panose="020C0503030203020204" pitchFamily="34" charset="0"/>
            </a:endParaRPr>
          </a:p>
        </p:txBody>
      </p:sp>
      <p:sp>
        <p:nvSpPr>
          <p:cNvPr id="5" name="文本占位符 4"/>
          <p:cNvSpPr>
            <a:spLocks noGrp="1"/>
          </p:cNvSpPr>
          <p:nvPr>
            <p:ph type="body" sz="quarter" idx="10"/>
          </p:nvPr>
        </p:nvSpPr>
        <p:spPr/>
        <p:txBody>
          <a:bodyPr/>
          <a:lstStyle/>
          <a:p>
            <a:r>
              <a:rPr lang="en-US" altLang="zh-CN" dirty="0"/>
              <a:t>The function is as follows</a:t>
            </a:r>
            <a:r>
              <a:rPr lang="en-US" altLang="zh-CN" dirty="0" smtClean="0"/>
              <a:t>:</a:t>
            </a:r>
            <a:endParaRPr lang="en-US" altLang="zh-CN" dirty="0"/>
          </a:p>
        </p:txBody>
      </p:sp>
      <p:sp>
        <p:nvSpPr>
          <p:cNvPr id="3" name="文本框 2"/>
          <p:cNvSpPr txBox="1"/>
          <p:nvPr/>
        </p:nvSpPr>
        <p:spPr>
          <a:xfrm>
            <a:off x="1451164" y="5194731"/>
            <a:ext cx="2903121" cy="369332"/>
          </a:xfrm>
          <a:prstGeom prst="rect">
            <a:avLst/>
          </a:prstGeom>
          <a:noFill/>
        </p:spPr>
        <p:txBody>
          <a:bodyPr wrap="square" rtlCol="0">
            <a:noAutofit/>
          </a:bodyPr>
          <a:lstStyle/>
          <a:p>
            <a:pPr fontAlgn="ctr"/>
            <a:r>
              <a:rPr lang="en-US" dirty="0" smtClean="0">
                <a:latin typeface="Huawei Sans" panose="020C0503030203020204" pitchFamily="34" charset="0"/>
              </a:rPr>
              <a:t>Hybrid flash storage</a:t>
            </a:r>
            <a:endParaRPr lang="en-US" altLang="zh-CN" dirty="0">
              <a:latin typeface="Huawei Sans" panose="020C0503030203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164" y="1807640"/>
            <a:ext cx="9361058" cy="3266946"/>
          </a:xfrm>
          <a:prstGeom prst="rect">
            <a:avLst/>
          </a:prstGeom>
        </p:spPr>
      </p:pic>
      <p:sp>
        <p:nvSpPr>
          <p:cNvPr id="7" name="文本框 6"/>
          <p:cNvSpPr txBox="1"/>
          <p:nvPr/>
        </p:nvSpPr>
        <p:spPr>
          <a:xfrm>
            <a:off x="1402578" y="1815303"/>
            <a:ext cx="1957609"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enclosure 1</a:t>
            </a:r>
            <a:endParaRPr lang="zh-CN" altLang="en-US" sz="1200" dirty="0">
              <a:latin typeface="Huawei Sans" panose="020C0503030203020204" pitchFamily="34" charset="0"/>
              <a:cs typeface="Huawei Sans" panose="020C0503030203020204" pitchFamily="34" charset="0"/>
            </a:endParaRPr>
          </a:p>
        </p:txBody>
      </p:sp>
      <p:sp>
        <p:nvSpPr>
          <p:cNvPr id="8" name="文本框 7"/>
          <p:cNvSpPr txBox="1"/>
          <p:nvPr/>
        </p:nvSpPr>
        <p:spPr>
          <a:xfrm>
            <a:off x="6252036" y="1836898"/>
            <a:ext cx="1957609"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enclosure 2</a:t>
            </a:r>
            <a:endParaRPr lang="zh-CN" altLang="en-US" sz="1200" dirty="0">
              <a:latin typeface="Huawei Sans" panose="020C0503030203020204" pitchFamily="34" charset="0"/>
              <a:cs typeface="Huawei Sans" panose="020C0503030203020204" pitchFamily="34" charset="0"/>
            </a:endParaRPr>
          </a:p>
        </p:txBody>
      </p:sp>
      <p:sp>
        <p:nvSpPr>
          <p:cNvPr id="9" name="文本框 8"/>
          <p:cNvSpPr txBox="1"/>
          <p:nvPr/>
        </p:nvSpPr>
        <p:spPr>
          <a:xfrm>
            <a:off x="1662545" y="4677984"/>
            <a:ext cx="1063069"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A</a:t>
            </a:r>
            <a:endParaRPr lang="zh-CN" altLang="en-US" sz="1200" dirty="0">
              <a:latin typeface="Huawei Sans" panose="020C0503030203020204" pitchFamily="34" charset="0"/>
              <a:cs typeface="Huawei Sans" panose="020C0503030203020204" pitchFamily="34" charset="0"/>
            </a:endParaRPr>
          </a:p>
        </p:txBody>
      </p:sp>
      <p:sp>
        <p:nvSpPr>
          <p:cNvPr id="10" name="文本框 9"/>
          <p:cNvSpPr txBox="1"/>
          <p:nvPr/>
        </p:nvSpPr>
        <p:spPr>
          <a:xfrm>
            <a:off x="2641601" y="4677984"/>
            <a:ext cx="1065476"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B</a:t>
            </a:r>
            <a:endParaRPr lang="zh-CN" altLang="en-US" sz="1200" dirty="0">
              <a:latin typeface="Huawei Sans" panose="020C0503030203020204" pitchFamily="34" charset="0"/>
              <a:cs typeface="Huawei Sans" panose="020C0503030203020204" pitchFamily="34" charset="0"/>
            </a:endParaRPr>
          </a:p>
        </p:txBody>
      </p:sp>
      <p:sp>
        <p:nvSpPr>
          <p:cNvPr id="11" name="文本框 10"/>
          <p:cNvSpPr txBox="1"/>
          <p:nvPr/>
        </p:nvSpPr>
        <p:spPr>
          <a:xfrm>
            <a:off x="3728971" y="4677984"/>
            <a:ext cx="1092411"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C</a:t>
            </a:r>
            <a:endParaRPr lang="zh-CN" altLang="en-US" sz="1200" dirty="0">
              <a:latin typeface="Huawei Sans" panose="020C0503030203020204" pitchFamily="34" charset="0"/>
              <a:cs typeface="Huawei Sans" panose="020C0503030203020204" pitchFamily="34" charset="0"/>
            </a:endParaRPr>
          </a:p>
        </p:txBody>
      </p:sp>
      <p:sp>
        <p:nvSpPr>
          <p:cNvPr id="12" name="文本框 11"/>
          <p:cNvSpPr txBox="1"/>
          <p:nvPr/>
        </p:nvSpPr>
        <p:spPr>
          <a:xfrm>
            <a:off x="4804682" y="4677984"/>
            <a:ext cx="1080767"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D</a:t>
            </a:r>
            <a:endParaRPr lang="zh-CN" altLang="en-US" sz="1200" dirty="0">
              <a:latin typeface="Huawei Sans" panose="020C0503030203020204" pitchFamily="34" charset="0"/>
              <a:cs typeface="Huawei Sans" panose="020C0503030203020204" pitchFamily="34" charset="0"/>
            </a:endParaRPr>
          </a:p>
        </p:txBody>
      </p:sp>
      <p:sp>
        <p:nvSpPr>
          <p:cNvPr id="13" name="文本框 12"/>
          <p:cNvSpPr txBox="1"/>
          <p:nvPr/>
        </p:nvSpPr>
        <p:spPr>
          <a:xfrm>
            <a:off x="6526306" y="4677984"/>
            <a:ext cx="1065985"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A</a:t>
            </a:r>
            <a:endParaRPr lang="zh-CN" altLang="en-US" sz="1200" dirty="0">
              <a:latin typeface="Huawei Sans" panose="020C0503030203020204" pitchFamily="34" charset="0"/>
              <a:cs typeface="Huawei Sans" panose="020C0503030203020204" pitchFamily="34" charset="0"/>
            </a:endParaRPr>
          </a:p>
        </p:txBody>
      </p:sp>
      <p:sp>
        <p:nvSpPr>
          <p:cNvPr id="14" name="文本框 13"/>
          <p:cNvSpPr txBox="1"/>
          <p:nvPr/>
        </p:nvSpPr>
        <p:spPr>
          <a:xfrm>
            <a:off x="7507768" y="4677984"/>
            <a:ext cx="1072814"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B</a:t>
            </a:r>
            <a:endParaRPr lang="zh-CN" altLang="en-US" sz="1200" dirty="0">
              <a:latin typeface="Huawei Sans" panose="020C0503030203020204" pitchFamily="34" charset="0"/>
              <a:cs typeface="Huawei Sans" panose="020C0503030203020204" pitchFamily="34" charset="0"/>
            </a:endParaRPr>
          </a:p>
        </p:txBody>
      </p:sp>
      <p:sp>
        <p:nvSpPr>
          <p:cNvPr id="15" name="文本框 14"/>
          <p:cNvSpPr txBox="1"/>
          <p:nvPr/>
        </p:nvSpPr>
        <p:spPr>
          <a:xfrm>
            <a:off x="8580582" y="4677984"/>
            <a:ext cx="1072814"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C</a:t>
            </a:r>
            <a:endParaRPr lang="zh-CN" altLang="en-US" sz="1200" dirty="0">
              <a:latin typeface="Huawei Sans" panose="020C0503030203020204" pitchFamily="34" charset="0"/>
              <a:cs typeface="Huawei Sans" panose="020C0503030203020204" pitchFamily="34" charset="0"/>
            </a:endParaRPr>
          </a:p>
        </p:txBody>
      </p:sp>
      <p:sp>
        <p:nvSpPr>
          <p:cNvPr id="16" name="文本框 15"/>
          <p:cNvSpPr txBox="1"/>
          <p:nvPr/>
        </p:nvSpPr>
        <p:spPr>
          <a:xfrm>
            <a:off x="9627948" y="4677984"/>
            <a:ext cx="1080767" cy="276999"/>
          </a:xfrm>
          <a:prstGeom prst="rect">
            <a:avLst/>
          </a:prstGeom>
          <a:noFill/>
        </p:spPr>
        <p:txBody>
          <a:bodyPr wrap="square" rtlCol="0">
            <a:spAutoFit/>
          </a:bodyPr>
          <a:lstStyle/>
          <a:p>
            <a:pPr algn="ctr"/>
            <a:r>
              <a:rPr lang="en-US" altLang="zh-CN" sz="1200" dirty="0" smtClean="0">
                <a:latin typeface="Huawei Sans" panose="020C0503030203020204" pitchFamily="34" charset="0"/>
                <a:cs typeface="Huawei Sans" panose="020C0503030203020204" pitchFamily="34" charset="0"/>
              </a:rPr>
              <a:t>Controller D</a:t>
            </a:r>
            <a:endParaRPr lang="zh-CN" altLang="en-US" sz="12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3038952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Key Reliability Technology</a:t>
            </a:r>
            <a:endParaRPr lang="en-US" dirty="0"/>
          </a:p>
        </p:txBody>
      </p:sp>
      <p:sp>
        <p:nvSpPr>
          <p:cNvPr id="4" name="文本占位符 3"/>
          <p:cNvSpPr>
            <a:spLocks noGrp="1"/>
          </p:cNvSpPr>
          <p:nvPr>
            <p:ph type="body" sz="quarter" idx="10"/>
          </p:nvPr>
        </p:nvSpPr>
        <p:spPr/>
        <p:txBody>
          <a:bodyPr/>
          <a:lstStyle/>
          <a:p>
            <a:r>
              <a:rPr lang="en-US" altLang="zh-CN" dirty="0" smtClean="0"/>
              <a:t>The function is as follows:</a:t>
            </a:r>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77251"/>
            <a:ext cx="10058400" cy="3433556"/>
          </a:xfrm>
          <a:prstGeom prst="rect">
            <a:avLst/>
          </a:prstGeom>
        </p:spPr>
      </p:pic>
      <p:sp>
        <p:nvSpPr>
          <p:cNvPr id="6" name="文本框 5"/>
          <p:cNvSpPr txBox="1"/>
          <p:nvPr/>
        </p:nvSpPr>
        <p:spPr>
          <a:xfrm>
            <a:off x="1066800" y="486127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A</a:t>
            </a:r>
            <a:endParaRPr lang="zh-CN" altLang="en-US" sz="900" dirty="0">
              <a:latin typeface="Huawei Sans" panose="020C0503030203020204" pitchFamily="34" charset="0"/>
              <a:cs typeface="Huawei Sans" panose="020C0503030203020204" pitchFamily="34" charset="0"/>
            </a:endParaRPr>
          </a:p>
        </p:txBody>
      </p:sp>
      <p:sp>
        <p:nvSpPr>
          <p:cNvPr id="7" name="文本框 6"/>
          <p:cNvSpPr txBox="1"/>
          <p:nvPr/>
        </p:nvSpPr>
        <p:spPr>
          <a:xfrm>
            <a:off x="2048261" y="5182537"/>
            <a:ext cx="959567" cy="246221"/>
          </a:xfrm>
          <a:prstGeom prst="rect">
            <a:avLst/>
          </a:prstGeom>
          <a:noFill/>
        </p:spPr>
        <p:txBody>
          <a:bodyPr wrap="square" lIns="0" tIns="0" rIns="0" bIns="0" rtlCol="0">
            <a:spAutoFit/>
          </a:bodyPr>
          <a:lstStyle/>
          <a:p>
            <a:pPr algn="ctr"/>
            <a:r>
              <a:rPr lang="en-US" altLang="zh-CN" sz="1600" dirty="0" smtClean="0">
                <a:latin typeface="Huawei Sans" panose="020C0503030203020204" pitchFamily="34" charset="0"/>
                <a:cs typeface="Huawei Sans" panose="020C0503030203020204" pitchFamily="34" charset="0"/>
              </a:rPr>
              <a:t>Normal</a:t>
            </a:r>
            <a:endParaRPr lang="zh-CN" altLang="en-US" sz="1600" dirty="0">
              <a:latin typeface="Huawei Sans" panose="020C0503030203020204" pitchFamily="34" charset="0"/>
              <a:cs typeface="Huawei Sans" panose="020C0503030203020204" pitchFamily="34" charset="0"/>
            </a:endParaRPr>
          </a:p>
        </p:txBody>
      </p:sp>
      <p:sp>
        <p:nvSpPr>
          <p:cNvPr id="8" name="文本框 7"/>
          <p:cNvSpPr txBox="1"/>
          <p:nvPr/>
        </p:nvSpPr>
        <p:spPr>
          <a:xfrm>
            <a:off x="2564989" y="486127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C</a:t>
            </a:r>
            <a:endParaRPr lang="zh-CN" altLang="en-US" sz="900" dirty="0">
              <a:latin typeface="Huawei Sans" panose="020C0503030203020204" pitchFamily="34" charset="0"/>
              <a:cs typeface="Huawei Sans" panose="020C0503030203020204" pitchFamily="34" charset="0"/>
            </a:endParaRPr>
          </a:p>
        </p:txBody>
      </p:sp>
      <p:sp>
        <p:nvSpPr>
          <p:cNvPr id="9" name="文本框 8"/>
          <p:cNvSpPr txBox="1"/>
          <p:nvPr/>
        </p:nvSpPr>
        <p:spPr>
          <a:xfrm>
            <a:off x="3327326" y="4861270"/>
            <a:ext cx="890908"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D</a:t>
            </a:r>
            <a:endParaRPr lang="zh-CN" altLang="en-US" sz="900" dirty="0">
              <a:latin typeface="Huawei Sans" panose="020C0503030203020204" pitchFamily="34" charset="0"/>
              <a:cs typeface="Huawei Sans" panose="020C0503030203020204" pitchFamily="34" charset="0"/>
            </a:endParaRPr>
          </a:p>
        </p:txBody>
      </p:sp>
      <p:sp>
        <p:nvSpPr>
          <p:cNvPr id="10" name="文本框 9"/>
          <p:cNvSpPr txBox="1"/>
          <p:nvPr/>
        </p:nvSpPr>
        <p:spPr>
          <a:xfrm>
            <a:off x="4540898" y="486199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A</a:t>
            </a:r>
            <a:endParaRPr lang="zh-CN" altLang="en-US" sz="900" dirty="0">
              <a:latin typeface="Huawei Sans" panose="020C0503030203020204" pitchFamily="34" charset="0"/>
              <a:cs typeface="Huawei Sans" panose="020C0503030203020204" pitchFamily="34" charset="0"/>
            </a:endParaRPr>
          </a:p>
        </p:txBody>
      </p:sp>
      <p:sp>
        <p:nvSpPr>
          <p:cNvPr id="11" name="文本框 10"/>
          <p:cNvSpPr txBox="1"/>
          <p:nvPr/>
        </p:nvSpPr>
        <p:spPr>
          <a:xfrm>
            <a:off x="5271521" y="486199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B</a:t>
            </a:r>
            <a:endParaRPr lang="zh-CN" altLang="en-US" sz="900" dirty="0">
              <a:latin typeface="Huawei Sans" panose="020C0503030203020204" pitchFamily="34" charset="0"/>
              <a:cs typeface="Huawei Sans" panose="020C0503030203020204" pitchFamily="34" charset="0"/>
            </a:endParaRPr>
          </a:p>
        </p:txBody>
      </p:sp>
      <p:sp>
        <p:nvSpPr>
          <p:cNvPr id="12" name="文本框 11"/>
          <p:cNvSpPr txBox="1"/>
          <p:nvPr/>
        </p:nvSpPr>
        <p:spPr>
          <a:xfrm>
            <a:off x="6002143" y="486199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C</a:t>
            </a:r>
            <a:endParaRPr lang="zh-CN" altLang="en-US" sz="900" dirty="0">
              <a:latin typeface="Huawei Sans" panose="020C0503030203020204" pitchFamily="34" charset="0"/>
              <a:cs typeface="Huawei Sans" panose="020C0503030203020204" pitchFamily="34" charset="0"/>
            </a:endParaRPr>
          </a:p>
        </p:txBody>
      </p:sp>
      <p:sp>
        <p:nvSpPr>
          <p:cNvPr id="13" name="文本框 12"/>
          <p:cNvSpPr txBox="1"/>
          <p:nvPr/>
        </p:nvSpPr>
        <p:spPr>
          <a:xfrm>
            <a:off x="6801424" y="4861990"/>
            <a:ext cx="890908"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D</a:t>
            </a:r>
            <a:endParaRPr lang="zh-CN" altLang="en-US" sz="900" dirty="0">
              <a:latin typeface="Huawei Sans" panose="020C0503030203020204" pitchFamily="34" charset="0"/>
              <a:cs typeface="Huawei Sans" panose="020C0503030203020204" pitchFamily="34" charset="0"/>
            </a:endParaRPr>
          </a:p>
        </p:txBody>
      </p:sp>
      <p:sp>
        <p:nvSpPr>
          <p:cNvPr id="14" name="文本框 13"/>
          <p:cNvSpPr txBox="1"/>
          <p:nvPr/>
        </p:nvSpPr>
        <p:spPr>
          <a:xfrm>
            <a:off x="7973766" y="486199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A</a:t>
            </a:r>
            <a:endParaRPr lang="zh-CN" altLang="en-US" sz="900" dirty="0">
              <a:latin typeface="Huawei Sans" panose="020C0503030203020204" pitchFamily="34" charset="0"/>
              <a:cs typeface="Huawei Sans" panose="020C0503030203020204" pitchFamily="34" charset="0"/>
            </a:endParaRPr>
          </a:p>
        </p:txBody>
      </p:sp>
      <p:sp>
        <p:nvSpPr>
          <p:cNvPr id="15" name="文本框 14"/>
          <p:cNvSpPr txBox="1"/>
          <p:nvPr/>
        </p:nvSpPr>
        <p:spPr>
          <a:xfrm>
            <a:off x="8704389" y="486199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B</a:t>
            </a:r>
            <a:endParaRPr lang="zh-CN" altLang="en-US" sz="900" dirty="0">
              <a:latin typeface="Huawei Sans" panose="020C0503030203020204" pitchFamily="34" charset="0"/>
              <a:cs typeface="Huawei Sans" panose="020C0503030203020204" pitchFamily="34" charset="0"/>
            </a:endParaRPr>
          </a:p>
        </p:txBody>
      </p:sp>
      <p:sp>
        <p:nvSpPr>
          <p:cNvPr id="16" name="文本框 15"/>
          <p:cNvSpPr txBox="1"/>
          <p:nvPr/>
        </p:nvSpPr>
        <p:spPr>
          <a:xfrm>
            <a:off x="9435011" y="486199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C</a:t>
            </a:r>
            <a:endParaRPr lang="zh-CN" altLang="en-US" sz="900" dirty="0">
              <a:latin typeface="Huawei Sans" panose="020C0503030203020204" pitchFamily="34" charset="0"/>
              <a:cs typeface="Huawei Sans" panose="020C0503030203020204" pitchFamily="34" charset="0"/>
            </a:endParaRPr>
          </a:p>
        </p:txBody>
      </p:sp>
      <p:sp>
        <p:nvSpPr>
          <p:cNvPr id="17" name="文本框 16"/>
          <p:cNvSpPr txBox="1"/>
          <p:nvPr/>
        </p:nvSpPr>
        <p:spPr>
          <a:xfrm>
            <a:off x="10234292" y="4861990"/>
            <a:ext cx="890908"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D</a:t>
            </a:r>
            <a:endParaRPr lang="zh-CN" altLang="en-US" sz="900" dirty="0">
              <a:latin typeface="Huawei Sans" panose="020C0503030203020204" pitchFamily="34" charset="0"/>
              <a:cs typeface="Huawei Sans" panose="020C0503030203020204" pitchFamily="34" charset="0"/>
            </a:endParaRPr>
          </a:p>
        </p:txBody>
      </p:sp>
      <p:sp>
        <p:nvSpPr>
          <p:cNvPr id="18" name="文本框 17"/>
          <p:cNvSpPr txBox="1"/>
          <p:nvPr/>
        </p:nvSpPr>
        <p:spPr>
          <a:xfrm>
            <a:off x="1828017" y="4861270"/>
            <a:ext cx="959567" cy="138499"/>
          </a:xfrm>
          <a:prstGeom prst="rect">
            <a:avLst/>
          </a:prstGeom>
          <a:noFill/>
        </p:spPr>
        <p:txBody>
          <a:bodyPr wrap="square" lIns="0" tIns="0" rIns="0" bIns="0" rtlCol="0">
            <a:spAutoFit/>
          </a:bodyPr>
          <a:lstStyle/>
          <a:p>
            <a:pPr algn="ctr"/>
            <a:r>
              <a:rPr lang="en-US" altLang="zh-CN" sz="900" dirty="0" smtClean="0">
                <a:latin typeface="Huawei Sans" panose="020C0503030203020204" pitchFamily="34" charset="0"/>
                <a:cs typeface="Huawei Sans" panose="020C0503030203020204" pitchFamily="34" charset="0"/>
              </a:rPr>
              <a:t>Controller B</a:t>
            </a:r>
            <a:endParaRPr lang="zh-CN" altLang="en-US" sz="900" dirty="0">
              <a:latin typeface="Huawei Sans" panose="020C0503030203020204" pitchFamily="34" charset="0"/>
              <a:cs typeface="Huawei Sans" panose="020C0503030203020204" pitchFamily="34" charset="0"/>
            </a:endParaRPr>
          </a:p>
        </p:txBody>
      </p:sp>
      <p:sp>
        <p:nvSpPr>
          <p:cNvPr id="19" name="文本框 18"/>
          <p:cNvSpPr txBox="1"/>
          <p:nvPr/>
        </p:nvSpPr>
        <p:spPr>
          <a:xfrm>
            <a:off x="4339194" y="5195915"/>
            <a:ext cx="3513611" cy="246221"/>
          </a:xfrm>
          <a:prstGeom prst="rect">
            <a:avLst/>
          </a:prstGeom>
          <a:noFill/>
        </p:spPr>
        <p:txBody>
          <a:bodyPr wrap="square" lIns="0" tIns="0" rIns="0" bIns="0" rtlCol="0">
            <a:spAutoFit/>
          </a:bodyPr>
          <a:lstStyle/>
          <a:p>
            <a:pPr algn="ctr"/>
            <a:r>
              <a:rPr lang="en-US" altLang="zh-CN" sz="1600" dirty="0" smtClean="0">
                <a:latin typeface="Huawei Sans" panose="020C0503030203020204" pitchFamily="34" charset="0"/>
                <a:cs typeface="Huawei Sans" panose="020C0503030203020204" pitchFamily="34" charset="0"/>
              </a:rPr>
              <a:t>Failure of a controller (controller A)</a:t>
            </a:r>
            <a:endParaRPr lang="zh-CN" altLang="en-US" sz="16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704431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Host Service Switchover upon Failure of a Single Controller</a:t>
            </a:r>
            <a:endParaRPr lang="en-US" altLang="zh-CN" dirty="0">
              <a:latin typeface="Huawei Sans" panose="020C0503030203020204" pitchFamily="34" charset="0"/>
            </a:endParaRPr>
          </a:p>
        </p:txBody>
      </p:sp>
      <p:grpSp>
        <p:nvGrpSpPr>
          <p:cNvPr id="3" name="组合 2"/>
          <p:cNvGrpSpPr/>
          <p:nvPr/>
        </p:nvGrpSpPr>
        <p:grpSpPr>
          <a:xfrm>
            <a:off x="2203835" y="1282119"/>
            <a:ext cx="7833398" cy="4865354"/>
            <a:chOff x="2766539" y="1024213"/>
            <a:chExt cx="7833398" cy="4865354"/>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605" y="1024213"/>
              <a:ext cx="7789332" cy="4865354"/>
            </a:xfrm>
            <a:prstGeom prst="rect">
              <a:avLst/>
            </a:prstGeom>
          </p:spPr>
        </p:pic>
        <p:sp>
          <p:nvSpPr>
            <p:cNvPr id="5" name="文本框 4"/>
            <p:cNvSpPr txBox="1"/>
            <p:nvPr/>
          </p:nvSpPr>
          <p:spPr>
            <a:xfrm>
              <a:off x="3883905" y="1519788"/>
              <a:ext cx="432190" cy="184666"/>
            </a:xfrm>
            <a:prstGeom prst="rect">
              <a:avLst/>
            </a:prstGeom>
            <a:noFill/>
          </p:spPr>
          <p:txBody>
            <a:bodyPr wrap="square" lIns="0" tIns="0" rIns="0" bIns="0" rtlCol="0">
              <a:spAutoFit/>
            </a:bodyPr>
            <a:lstStyle/>
            <a:p>
              <a:pPr algn="ctr"/>
              <a:r>
                <a:rPr lang="en-US" altLang="zh-CN" sz="1200" dirty="0" smtClean="0">
                  <a:latin typeface="Huawei Sans" panose="020C0503030203020204" pitchFamily="34" charset="0"/>
                  <a:cs typeface="Huawei Sans" panose="020C0503030203020204" pitchFamily="34" charset="0"/>
                </a:rPr>
                <a:t>Host</a:t>
              </a:r>
              <a:endParaRPr lang="zh-CN" altLang="en-US" sz="1200" dirty="0">
                <a:latin typeface="Huawei Sans" panose="020C0503030203020204" pitchFamily="34" charset="0"/>
                <a:cs typeface="Huawei Sans" panose="020C0503030203020204" pitchFamily="34" charset="0"/>
              </a:endParaRPr>
            </a:p>
          </p:txBody>
        </p:sp>
        <p:sp>
          <p:nvSpPr>
            <p:cNvPr id="6" name="文本框 5"/>
            <p:cNvSpPr txBox="1"/>
            <p:nvPr/>
          </p:nvSpPr>
          <p:spPr>
            <a:xfrm>
              <a:off x="7719494" y="1519788"/>
              <a:ext cx="432190" cy="184666"/>
            </a:xfrm>
            <a:prstGeom prst="rect">
              <a:avLst/>
            </a:prstGeom>
            <a:noFill/>
          </p:spPr>
          <p:txBody>
            <a:bodyPr wrap="square" lIns="0" tIns="0" rIns="0" bIns="0" rtlCol="0">
              <a:spAutoFit/>
            </a:bodyPr>
            <a:lstStyle/>
            <a:p>
              <a:pPr algn="ctr"/>
              <a:r>
                <a:rPr lang="en-US" altLang="zh-CN" sz="1200" dirty="0" smtClean="0">
                  <a:latin typeface="Huawei Sans" panose="020C0503030203020204" pitchFamily="34" charset="0"/>
                  <a:cs typeface="Huawei Sans" panose="020C0503030203020204" pitchFamily="34" charset="0"/>
                </a:rPr>
                <a:t>Host</a:t>
              </a:r>
              <a:endParaRPr lang="zh-CN" altLang="en-US" sz="1200" dirty="0">
                <a:latin typeface="Huawei Sans" panose="020C0503030203020204" pitchFamily="34" charset="0"/>
                <a:cs typeface="Huawei Sans" panose="020C0503030203020204" pitchFamily="34" charset="0"/>
              </a:endParaRPr>
            </a:p>
          </p:txBody>
        </p:sp>
        <p:sp>
          <p:nvSpPr>
            <p:cNvPr id="7" name="文本框 6"/>
            <p:cNvSpPr txBox="1"/>
            <p:nvPr/>
          </p:nvSpPr>
          <p:spPr>
            <a:xfrm>
              <a:off x="4798656" y="1832570"/>
              <a:ext cx="1475595" cy="184666"/>
            </a:xfrm>
            <a:prstGeom prst="rect">
              <a:avLst/>
            </a:prstGeom>
            <a:noFill/>
          </p:spPr>
          <p:txBody>
            <a:bodyPr wrap="square" lIns="0" tIns="0" rIns="0" bIns="0" rtlCol="0">
              <a:spAutoFit/>
            </a:bodyPr>
            <a:lstStyle/>
            <a:p>
              <a:pPr algn="ctr"/>
              <a:r>
                <a:rPr lang="en-US" altLang="zh-CN" sz="1200" dirty="0" smtClean="0">
                  <a:latin typeface="Huawei Sans" panose="020C0503030203020204" pitchFamily="34" charset="0"/>
                  <a:cs typeface="Huawei Sans" panose="020C0503030203020204" pitchFamily="34" charset="0"/>
                </a:rPr>
                <a:t>Fibre Channel switch</a:t>
              </a:r>
              <a:endParaRPr lang="zh-CN" altLang="en-US" sz="1200" dirty="0">
                <a:latin typeface="Huawei Sans" panose="020C0503030203020204" pitchFamily="34" charset="0"/>
                <a:cs typeface="Huawei Sans" panose="020C0503030203020204" pitchFamily="34" charset="0"/>
              </a:endParaRPr>
            </a:p>
          </p:txBody>
        </p:sp>
        <p:sp>
          <p:nvSpPr>
            <p:cNvPr id="8" name="文本框 7"/>
            <p:cNvSpPr txBox="1"/>
            <p:nvPr/>
          </p:nvSpPr>
          <p:spPr>
            <a:xfrm>
              <a:off x="8661404" y="1829691"/>
              <a:ext cx="1475595" cy="184666"/>
            </a:xfrm>
            <a:prstGeom prst="rect">
              <a:avLst/>
            </a:prstGeom>
            <a:noFill/>
          </p:spPr>
          <p:txBody>
            <a:bodyPr wrap="square" lIns="0" tIns="0" rIns="0" bIns="0" rtlCol="0">
              <a:spAutoFit/>
            </a:bodyPr>
            <a:lstStyle/>
            <a:p>
              <a:pPr algn="ctr"/>
              <a:r>
                <a:rPr lang="en-US" altLang="zh-CN" sz="1200" dirty="0" smtClean="0">
                  <a:latin typeface="Huawei Sans" panose="020C0503030203020204" pitchFamily="34" charset="0"/>
                  <a:cs typeface="Huawei Sans" panose="020C0503030203020204" pitchFamily="34" charset="0"/>
                </a:rPr>
                <a:t>Fibre Channel switch</a:t>
              </a:r>
              <a:endParaRPr lang="zh-CN" altLang="en-US" sz="1200" dirty="0">
                <a:latin typeface="Huawei Sans" panose="020C0503030203020204" pitchFamily="34" charset="0"/>
                <a:cs typeface="Huawei Sans" panose="020C0503030203020204" pitchFamily="34" charset="0"/>
              </a:endParaRPr>
            </a:p>
          </p:txBody>
        </p:sp>
        <p:sp>
          <p:nvSpPr>
            <p:cNvPr id="9" name="文本框 8"/>
            <p:cNvSpPr txBox="1"/>
            <p:nvPr/>
          </p:nvSpPr>
          <p:spPr>
            <a:xfrm>
              <a:off x="2766539" y="4251267"/>
              <a:ext cx="752670" cy="184666"/>
            </a:xfrm>
            <a:prstGeom prst="rect">
              <a:avLst/>
            </a:prstGeom>
            <a:noFill/>
          </p:spPr>
          <p:txBody>
            <a:bodyPr wrap="square" lIns="0" tIns="0" rIns="0" bIns="0" rtlCol="0">
              <a:spAutoFit/>
            </a:bodyPr>
            <a:lstStyle/>
            <a:p>
              <a:pPr algn="ctr"/>
              <a:r>
                <a:rPr lang="en-US" altLang="zh-CN" sz="1200" dirty="0" smtClean="0">
                  <a:latin typeface="Huawei Sans" panose="020C0503030203020204" pitchFamily="34" charset="0"/>
                  <a:cs typeface="Huawei Sans" panose="020C0503030203020204" pitchFamily="34" charset="0"/>
                </a:rPr>
                <a:t>Backplane</a:t>
              </a:r>
              <a:endParaRPr lang="zh-CN" altLang="en-US" sz="1200" dirty="0">
                <a:latin typeface="Huawei Sans" panose="020C0503030203020204" pitchFamily="34" charset="0"/>
                <a:cs typeface="Huawei Sans" panose="020C0503030203020204" pitchFamily="34" charset="0"/>
              </a:endParaRPr>
            </a:p>
          </p:txBody>
        </p:sp>
        <p:sp>
          <p:nvSpPr>
            <p:cNvPr id="10" name="文本框 9"/>
            <p:cNvSpPr txBox="1"/>
            <p:nvPr/>
          </p:nvSpPr>
          <p:spPr>
            <a:xfrm>
              <a:off x="6389927" y="4251267"/>
              <a:ext cx="752670" cy="184666"/>
            </a:xfrm>
            <a:prstGeom prst="rect">
              <a:avLst/>
            </a:prstGeom>
            <a:noFill/>
          </p:spPr>
          <p:txBody>
            <a:bodyPr wrap="square" lIns="0" tIns="0" rIns="0" bIns="0" rtlCol="0">
              <a:spAutoFit/>
            </a:bodyPr>
            <a:lstStyle/>
            <a:p>
              <a:pPr algn="ctr"/>
              <a:r>
                <a:rPr lang="en-US" altLang="zh-CN" sz="1200" dirty="0" smtClean="0">
                  <a:latin typeface="Huawei Sans" panose="020C0503030203020204" pitchFamily="34" charset="0"/>
                  <a:cs typeface="Huawei Sans" panose="020C0503030203020204" pitchFamily="34" charset="0"/>
                </a:rPr>
                <a:t>Backplane</a:t>
              </a:r>
              <a:endParaRPr lang="zh-CN" altLang="en-US" sz="1200" dirty="0">
                <a:latin typeface="Huawei Sans" panose="020C0503030203020204" pitchFamily="34" charset="0"/>
                <a:cs typeface="Huawei Sans" panose="020C0503030203020204" pitchFamily="34" charset="0"/>
              </a:endParaRPr>
            </a:p>
          </p:txBody>
        </p:sp>
        <p:sp>
          <p:nvSpPr>
            <p:cNvPr id="11" name="文本框 10"/>
            <p:cNvSpPr txBox="1"/>
            <p:nvPr/>
          </p:nvSpPr>
          <p:spPr>
            <a:xfrm>
              <a:off x="3072845"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1</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2" name="文本框 11"/>
            <p:cNvSpPr txBox="1"/>
            <p:nvPr/>
          </p:nvSpPr>
          <p:spPr>
            <a:xfrm>
              <a:off x="3944562"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2</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3" name="文本框 12"/>
            <p:cNvSpPr txBox="1"/>
            <p:nvPr/>
          </p:nvSpPr>
          <p:spPr>
            <a:xfrm>
              <a:off x="4824265"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3</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4" name="文本框 13"/>
            <p:cNvSpPr txBox="1"/>
            <p:nvPr/>
          </p:nvSpPr>
          <p:spPr>
            <a:xfrm>
              <a:off x="5703972"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4</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5" name="文本框 14"/>
            <p:cNvSpPr txBox="1"/>
            <p:nvPr/>
          </p:nvSpPr>
          <p:spPr>
            <a:xfrm>
              <a:off x="6915125"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1</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6" name="文本框 15"/>
            <p:cNvSpPr txBox="1"/>
            <p:nvPr/>
          </p:nvSpPr>
          <p:spPr>
            <a:xfrm>
              <a:off x="7786364"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2</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7" name="文本框 16"/>
            <p:cNvSpPr txBox="1"/>
            <p:nvPr/>
          </p:nvSpPr>
          <p:spPr>
            <a:xfrm>
              <a:off x="8666068"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3</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8" name="文本框 17"/>
            <p:cNvSpPr txBox="1"/>
            <p:nvPr/>
          </p:nvSpPr>
          <p:spPr>
            <a:xfrm>
              <a:off x="9554243" y="5356022"/>
              <a:ext cx="959567" cy="461665"/>
            </a:xfrm>
            <a:prstGeom prst="rect">
              <a:avLst/>
            </a:prstGeom>
            <a:noFill/>
          </p:spPr>
          <p:txBody>
            <a:bodyPr wrap="square" rtlCol="0">
              <a:spAutoFit/>
            </a:bodyPr>
            <a:lstStyle/>
            <a:p>
              <a:pPr algn="ctr"/>
              <a:r>
                <a:rPr lang="en-US" altLang="zh-CN" sz="1200" dirty="0" smtClean="0">
                  <a:solidFill>
                    <a:schemeClr val="bg1"/>
                  </a:solidFill>
                  <a:latin typeface="Huawei Sans" panose="020C0503030203020204" pitchFamily="34" charset="0"/>
                  <a:cs typeface="Huawei Sans" panose="020C0503030203020204" pitchFamily="34" charset="0"/>
                </a:rPr>
                <a:t>Controller 4</a:t>
              </a:r>
              <a:endParaRPr lang="zh-CN" altLang="en-US" sz="1200" dirty="0">
                <a:solidFill>
                  <a:schemeClr val="bg1"/>
                </a:solidFill>
                <a:latin typeface="Huawei Sans" panose="020C0503030203020204" pitchFamily="34" charset="0"/>
                <a:cs typeface="Huawei Sans" panose="020C0503030203020204" pitchFamily="34" charset="0"/>
              </a:endParaRPr>
            </a:p>
          </p:txBody>
        </p:sp>
        <p:sp>
          <p:nvSpPr>
            <p:cNvPr id="19" name="文本框 18"/>
            <p:cNvSpPr txBox="1"/>
            <p:nvPr/>
          </p:nvSpPr>
          <p:spPr>
            <a:xfrm>
              <a:off x="2876611" y="2665661"/>
              <a:ext cx="1187286" cy="369332"/>
            </a:xfrm>
            <a:prstGeom prst="rect">
              <a:avLst/>
            </a:prstGeom>
            <a:noFill/>
          </p:spPr>
          <p:txBody>
            <a:bodyPr wrap="square" lIns="0" tIns="0" rIns="0" bIns="0" rtlCol="0">
              <a:spAutoFit/>
            </a:bodyPr>
            <a:lstStyle/>
            <a:p>
              <a:pPr algn="ctr"/>
              <a:r>
                <a:rPr lang="en-US" altLang="zh-CN" sz="1200" dirty="0" smtClean="0"/>
                <a:t>Interconnect </a:t>
              </a:r>
              <a:r>
                <a:rPr lang="en-US" altLang="zh-CN" sz="1200" dirty="0"/>
                <a:t>I/O module</a:t>
              </a:r>
              <a:endParaRPr lang="zh-CN" altLang="en-US" sz="1200" dirty="0">
                <a:latin typeface="Huawei Sans" panose="020C0503030203020204" pitchFamily="34" charset="0"/>
                <a:cs typeface="Huawei Sans" panose="020C0503030203020204" pitchFamily="34" charset="0"/>
              </a:endParaRPr>
            </a:p>
          </p:txBody>
        </p:sp>
        <p:sp>
          <p:nvSpPr>
            <p:cNvPr id="20" name="文本框 19"/>
            <p:cNvSpPr txBox="1"/>
            <p:nvPr/>
          </p:nvSpPr>
          <p:spPr>
            <a:xfrm>
              <a:off x="9275722" y="2665661"/>
              <a:ext cx="1187286" cy="369332"/>
            </a:xfrm>
            <a:prstGeom prst="rect">
              <a:avLst/>
            </a:prstGeom>
            <a:noFill/>
          </p:spPr>
          <p:txBody>
            <a:bodyPr wrap="square" lIns="0" tIns="0" rIns="0" bIns="0" rtlCol="0">
              <a:spAutoFit/>
            </a:bodyPr>
            <a:lstStyle/>
            <a:p>
              <a:pPr algn="ctr"/>
              <a:r>
                <a:rPr lang="en-US" altLang="zh-CN" sz="1200" dirty="0" smtClean="0"/>
                <a:t>Interconnect </a:t>
              </a:r>
              <a:r>
                <a:rPr lang="en-US" altLang="zh-CN" sz="1200" dirty="0"/>
                <a:t>I/O module</a:t>
              </a:r>
              <a:endParaRPr lang="zh-CN" altLang="en-US" sz="1200" dirty="0">
                <a:latin typeface="Huawei Sans" panose="020C0503030203020204" pitchFamily="34" charset="0"/>
                <a:cs typeface="Huawei Sans" panose="020C0503030203020204" pitchFamily="34" charset="0"/>
              </a:endParaRPr>
            </a:p>
          </p:txBody>
        </p:sp>
        <p:sp>
          <p:nvSpPr>
            <p:cNvPr id="21" name="文本框 20"/>
            <p:cNvSpPr txBox="1"/>
            <p:nvPr/>
          </p:nvSpPr>
          <p:spPr>
            <a:xfrm>
              <a:off x="8547544" y="3476810"/>
              <a:ext cx="1187286" cy="369332"/>
            </a:xfrm>
            <a:prstGeom prst="rect">
              <a:avLst/>
            </a:prstGeom>
            <a:noFill/>
          </p:spPr>
          <p:txBody>
            <a:bodyPr wrap="square" lIns="0" tIns="0" rIns="0" bIns="0" rtlCol="0">
              <a:spAutoFit/>
            </a:bodyPr>
            <a:lstStyle/>
            <a:p>
              <a:pPr algn="ctr"/>
              <a:r>
                <a:rPr lang="en-US" altLang="zh-CN" sz="1200" dirty="0" smtClean="0"/>
                <a:t>Automatic switchover</a:t>
              </a:r>
              <a:endParaRPr lang="zh-CN" altLang="en-US" sz="1200" dirty="0">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3933250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dirty="0" smtClean="0"/>
              <a:t>(True or False) Scale-up is a method in which disk enclosures are continuously added to existing storage systems to handle increasing data volumes.</a:t>
            </a:r>
            <a:endParaRPr lang="en-US" altLang="zh-CN" dirty="0" smtClean="0"/>
          </a:p>
          <a:p>
            <a:r>
              <a:rPr lang="en-US" dirty="0" smtClean="0"/>
              <a:t>(Short Answer Question) What are the differences between scale-up and scale-out?</a:t>
            </a:r>
            <a:endParaRPr lang="en-US" altLang="zh-CN" dirty="0" smtClean="0"/>
          </a:p>
          <a:p>
            <a:endParaRPr lang="en-US" altLang="zh-CN" dirty="0" smtClean="0"/>
          </a:p>
          <a:p>
            <a:endParaRPr lang="en-US" altLang="zh-CN" dirty="0"/>
          </a:p>
        </p:txBody>
      </p:sp>
    </p:spTree>
    <p:extLst>
      <p:ext uri="{BB962C8B-B14F-4D97-AF65-F5344CB8AC3E}">
        <p14:creationId xmlns:p14="http://schemas.microsoft.com/office/powerpoint/2010/main" val="2754645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94056" y="1972996"/>
            <a:ext cx="8403887" cy="3635446"/>
            <a:chOff x="2034447" y="2112211"/>
            <a:chExt cx="8403887" cy="3032587"/>
          </a:xfrm>
        </p:grpSpPr>
        <p:sp>
          <p:nvSpPr>
            <p:cNvPr id="4" name="任意多边形 3"/>
            <p:cNvSpPr/>
            <p:nvPr/>
          </p:nvSpPr>
          <p:spPr>
            <a:xfrm>
              <a:off x="6419519" y="4426555"/>
              <a:ext cx="418816" cy="399024"/>
            </a:xfrm>
            <a:custGeom>
              <a:avLst/>
              <a:gdLst>
                <a:gd name="connsiteX0" fmla="*/ 0 w 418816"/>
                <a:gd name="connsiteY0" fmla="*/ 0 h 399024"/>
                <a:gd name="connsiteX1" fmla="*/ 209408 w 418816"/>
                <a:gd name="connsiteY1" fmla="*/ 0 h 399024"/>
                <a:gd name="connsiteX2" fmla="*/ 209408 w 418816"/>
                <a:gd name="connsiteY2" fmla="*/ 399024 h 399024"/>
                <a:gd name="connsiteX3" fmla="*/ 418816 w 418816"/>
                <a:gd name="connsiteY3" fmla="*/ 399024 h 399024"/>
              </a:gdLst>
              <a:ahLst/>
              <a:cxnLst>
                <a:cxn ang="0">
                  <a:pos x="connsiteX0" y="connsiteY0"/>
                </a:cxn>
                <a:cxn ang="0">
                  <a:pos x="connsiteX1" y="connsiteY1"/>
                </a:cxn>
                <a:cxn ang="0">
                  <a:pos x="connsiteX2" y="connsiteY2"/>
                </a:cxn>
                <a:cxn ang="0">
                  <a:pos x="connsiteX3" y="connsiteY3"/>
                </a:cxn>
              </a:cxnLst>
              <a:rect l="l" t="t" r="r" b="b"/>
              <a:pathLst>
                <a:path w="418816" h="399024">
                  <a:moveTo>
                    <a:pt x="0" y="0"/>
                  </a:moveTo>
                  <a:lnTo>
                    <a:pt x="209408" y="0"/>
                  </a:lnTo>
                  <a:lnTo>
                    <a:pt x="209408" y="399024"/>
                  </a:lnTo>
                  <a:lnTo>
                    <a:pt x="418816" y="399024"/>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85050" rIns="36000" bIns="185051"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5" name="任意多边形 4"/>
            <p:cNvSpPr/>
            <p:nvPr/>
          </p:nvSpPr>
          <p:spPr>
            <a:xfrm>
              <a:off x="6419519" y="4027530"/>
              <a:ext cx="418816" cy="399024"/>
            </a:xfrm>
            <a:custGeom>
              <a:avLst/>
              <a:gdLst>
                <a:gd name="connsiteX0" fmla="*/ 0 w 418816"/>
                <a:gd name="connsiteY0" fmla="*/ 399024 h 399024"/>
                <a:gd name="connsiteX1" fmla="*/ 209408 w 418816"/>
                <a:gd name="connsiteY1" fmla="*/ 399024 h 399024"/>
                <a:gd name="connsiteX2" fmla="*/ 209408 w 418816"/>
                <a:gd name="connsiteY2" fmla="*/ 0 h 399024"/>
                <a:gd name="connsiteX3" fmla="*/ 418816 w 418816"/>
                <a:gd name="connsiteY3" fmla="*/ 0 h 399024"/>
              </a:gdLst>
              <a:ahLst/>
              <a:cxnLst>
                <a:cxn ang="0">
                  <a:pos x="connsiteX0" y="connsiteY0"/>
                </a:cxn>
                <a:cxn ang="0">
                  <a:pos x="connsiteX1" y="connsiteY1"/>
                </a:cxn>
                <a:cxn ang="0">
                  <a:pos x="connsiteX2" y="connsiteY2"/>
                </a:cxn>
                <a:cxn ang="0">
                  <a:pos x="connsiteX3" y="connsiteY3"/>
                </a:cxn>
              </a:cxnLst>
              <a:rect l="l" t="t" r="r" b="b"/>
              <a:pathLst>
                <a:path w="418816" h="399024">
                  <a:moveTo>
                    <a:pt x="0" y="399024"/>
                  </a:moveTo>
                  <a:lnTo>
                    <a:pt x="209408" y="399024"/>
                  </a:lnTo>
                  <a:lnTo>
                    <a:pt x="209408" y="0"/>
                  </a:lnTo>
                  <a:lnTo>
                    <a:pt x="418816" y="0"/>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85050" rIns="36000" bIns="185051"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6" name="任意多边形 5"/>
            <p:cNvSpPr/>
            <p:nvPr/>
          </p:nvSpPr>
          <p:spPr>
            <a:xfrm>
              <a:off x="3906621" y="3428993"/>
              <a:ext cx="418816" cy="997561"/>
            </a:xfrm>
            <a:custGeom>
              <a:avLst/>
              <a:gdLst>
                <a:gd name="connsiteX0" fmla="*/ 0 w 418816"/>
                <a:gd name="connsiteY0" fmla="*/ 0 h 997561"/>
                <a:gd name="connsiteX1" fmla="*/ 209408 w 418816"/>
                <a:gd name="connsiteY1" fmla="*/ 0 h 997561"/>
                <a:gd name="connsiteX2" fmla="*/ 209408 w 418816"/>
                <a:gd name="connsiteY2" fmla="*/ 997561 h 997561"/>
                <a:gd name="connsiteX3" fmla="*/ 418816 w 418816"/>
                <a:gd name="connsiteY3" fmla="*/ 997561 h 997561"/>
              </a:gdLst>
              <a:ahLst/>
              <a:cxnLst>
                <a:cxn ang="0">
                  <a:pos x="connsiteX0" y="connsiteY0"/>
                </a:cxn>
                <a:cxn ang="0">
                  <a:pos x="connsiteX1" y="connsiteY1"/>
                </a:cxn>
                <a:cxn ang="0">
                  <a:pos x="connsiteX2" y="connsiteY2"/>
                </a:cxn>
                <a:cxn ang="0">
                  <a:pos x="connsiteX3" y="connsiteY3"/>
                </a:cxn>
              </a:cxnLst>
              <a:rect l="l" t="t" r="r" b="b"/>
              <a:pathLst>
                <a:path w="418816" h="997561">
                  <a:moveTo>
                    <a:pt x="0" y="0"/>
                  </a:moveTo>
                  <a:lnTo>
                    <a:pt x="209408" y="0"/>
                  </a:lnTo>
                  <a:lnTo>
                    <a:pt x="209408" y="997561"/>
                  </a:lnTo>
                  <a:lnTo>
                    <a:pt x="418816" y="997561"/>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471733" rIns="36000" bIns="471733"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7" name="任意多边形 6"/>
            <p:cNvSpPr/>
            <p:nvPr/>
          </p:nvSpPr>
          <p:spPr>
            <a:xfrm>
              <a:off x="6419519" y="3183760"/>
              <a:ext cx="418816" cy="91440"/>
            </a:xfrm>
            <a:custGeom>
              <a:avLst/>
              <a:gdLst>
                <a:gd name="connsiteX0" fmla="*/ 0 w 418816"/>
                <a:gd name="connsiteY0" fmla="*/ 45720 h 91440"/>
                <a:gd name="connsiteX1" fmla="*/ 418816 w 418816"/>
                <a:gd name="connsiteY1" fmla="*/ 45720 h 91440"/>
              </a:gdLst>
              <a:ahLst/>
              <a:cxnLst>
                <a:cxn ang="0">
                  <a:pos x="connsiteX0" y="connsiteY0"/>
                </a:cxn>
                <a:cxn ang="0">
                  <a:pos x="connsiteX1" y="connsiteY1"/>
                </a:cxn>
              </a:cxnLst>
              <a:rect l="l" t="t" r="r" b="b"/>
              <a:pathLst>
                <a:path w="418816" h="91440">
                  <a:moveTo>
                    <a:pt x="0" y="45720"/>
                  </a:moveTo>
                  <a:lnTo>
                    <a:pt x="418816" y="45720"/>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35250" rIns="36000" bIns="35250"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8" name="任意多边形 7"/>
            <p:cNvSpPr/>
            <p:nvPr/>
          </p:nvSpPr>
          <p:spPr>
            <a:xfrm>
              <a:off x="3906621" y="3229480"/>
              <a:ext cx="418816" cy="199512"/>
            </a:xfrm>
            <a:custGeom>
              <a:avLst/>
              <a:gdLst>
                <a:gd name="connsiteX0" fmla="*/ 0 w 418816"/>
                <a:gd name="connsiteY0" fmla="*/ 199512 h 199512"/>
                <a:gd name="connsiteX1" fmla="*/ 209408 w 418816"/>
                <a:gd name="connsiteY1" fmla="*/ 199512 h 199512"/>
                <a:gd name="connsiteX2" fmla="*/ 209408 w 418816"/>
                <a:gd name="connsiteY2" fmla="*/ 0 h 199512"/>
                <a:gd name="connsiteX3" fmla="*/ 418816 w 418816"/>
                <a:gd name="connsiteY3" fmla="*/ 0 h 199512"/>
              </a:gdLst>
              <a:ahLst/>
              <a:cxnLst>
                <a:cxn ang="0">
                  <a:pos x="connsiteX0" y="connsiteY0"/>
                </a:cxn>
                <a:cxn ang="0">
                  <a:pos x="connsiteX1" y="connsiteY1"/>
                </a:cxn>
                <a:cxn ang="0">
                  <a:pos x="connsiteX2" y="connsiteY2"/>
                </a:cxn>
                <a:cxn ang="0">
                  <a:pos x="connsiteX3" y="connsiteY3"/>
                </a:cxn>
              </a:cxnLst>
              <a:rect l="l" t="t" r="r" b="b"/>
              <a:pathLst>
                <a:path w="418816" h="199512">
                  <a:moveTo>
                    <a:pt x="0" y="199512"/>
                  </a:moveTo>
                  <a:lnTo>
                    <a:pt x="209408" y="199512"/>
                  </a:lnTo>
                  <a:lnTo>
                    <a:pt x="209408" y="0"/>
                  </a:lnTo>
                  <a:lnTo>
                    <a:pt x="418816"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88159" rIns="36000" bIns="88158"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9" name="任意多边形 8"/>
            <p:cNvSpPr/>
            <p:nvPr/>
          </p:nvSpPr>
          <p:spPr>
            <a:xfrm>
              <a:off x="3906621" y="2431431"/>
              <a:ext cx="418816" cy="997561"/>
            </a:xfrm>
            <a:custGeom>
              <a:avLst/>
              <a:gdLst>
                <a:gd name="connsiteX0" fmla="*/ 0 w 418816"/>
                <a:gd name="connsiteY0" fmla="*/ 997561 h 997561"/>
                <a:gd name="connsiteX1" fmla="*/ 209408 w 418816"/>
                <a:gd name="connsiteY1" fmla="*/ 997561 h 997561"/>
                <a:gd name="connsiteX2" fmla="*/ 209408 w 418816"/>
                <a:gd name="connsiteY2" fmla="*/ 0 h 997561"/>
                <a:gd name="connsiteX3" fmla="*/ 418816 w 418816"/>
                <a:gd name="connsiteY3" fmla="*/ 0 h 997561"/>
              </a:gdLst>
              <a:ahLst/>
              <a:cxnLst>
                <a:cxn ang="0">
                  <a:pos x="connsiteX0" y="connsiteY0"/>
                </a:cxn>
                <a:cxn ang="0">
                  <a:pos x="connsiteX1" y="connsiteY1"/>
                </a:cxn>
                <a:cxn ang="0">
                  <a:pos x="connsiteX2" y="connsiteY2"/>
                </a:cxn>
                <a:cxn ang="0">
                  <a:pos x="connsiteX3" y="connsiteY3"/>
                </a:cxn>
              </a:cxnLst>
              <a:rect l="l" t="t" r="r" b="b"/>
              <a:pathLst>
                <a:path w="418816" h="997561">
                  <a:moveTo>
                    <a:pt x="0" y="997561"/>
                  </a:moveTo>
                  <a:lnTo>
                    <a:pt x="209408" y="997561"/>
                  </a:lnTo>
                  <a:lnTo>
                    <a:pt x="209408" y="0"/>
                  </a:lnTo>
                  <a:lnTo>
                    <a:pt x="418816"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471733" rIns="36000" bIns="471733"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10" name="任意多边形 9"/>
            <p:cNvSpPr/>
            <p:nvPr/>
          </p:nvSpPr>
          <p:spPr>
            <a:xfrm rot="16200000">
              <a:off x="2705061" y="2492906"/>
              <a:ext cx="530946" cy="1872173"/>
            </a:xfrm>
            <a:custGeom>
              <a:avLst/>
              <a:gdLst>
                <a:gd name="connsiteX0" fmla="*/ 0 w 530946"/>
                <a:gd name="connsiteY0" fmla="*/ 0 h 1872173"/>
                <a:gd name="connsiteX1" fmla="*/ 530946 w 530946"/>
                <a:gd name="connsiteY1" fmla="*/ 0 h 1872173"/>
                <a:gd name="connsiteX2" fmla="*/ 530946 w 530946"/>
                <a:gd name="connsiteY2" fmla="*/ 1872173 h 1872173"/>
                <a:gd name="connsiteX3" fmla="*/ 0 w 530946"/>
                <a:gd name="connsiteY3" fmla="*/ 1872173 h 1872173"/>
                <a:gd name="connsiteX4" fmla="*/ 0 w 530946"/>
                <a:gd name="connsiteY4" fmla="*/ 0 h 187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6" h="1872173">
                  <a:moveTo>
                    <a:pt x="0" y="0"/>
                  </a:moveTo>
                  <a:lnTo>
                    <a:pt x="530946" y="0"/>
                  </a:lnTo>
                  <a:lnTo>
                    <a:pt x="530946" y="1872173"/>
                  </a:lnTo>
                  <a:lnTo>
                    <a:pt x="0" y="1872173"/>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36000" tIns="11429" rIns="36000" bIns="11430" numCol="1" spcCol="1270" anchor="ctr" anchorCtr="0">
              <a:noAutofit/>
            </a:bodyPr>
            <a:lstStyle/>
            <a:p>
              <a:pPr lvl="0" algn="ctr" defTabSz="800100">
                <a:spcBef>
                  <a:spcPct val="0"/>
                </a:spcBef>
                <a:spcAft>
                  <a:spcPct val="35000"/>
                </a:spcAft>
              </a:pPr>
              <a:r>
                <a:rPr sz="1600" kern="1200">
                  <a:solidFill>
                    <a:schemeClr val="tx1"/>
                  </a:solidFill>
                  <a:cs typeface="Huawei Sans" panose="020C0503030203020204" pitchFamily="34" charset="0"/>
                </a:rPr>
                <a:t>Storage System Architecture</a:t>
              </a:r>
              <a:endParaRPr lang="zh-CN" altLang="en-US" sz="1600" kern="1200" dirty="0">
                <a:solidFill>
                  <a:schemeClr val="tx1"/>
                </a:solidFill>
                <a:cs typeface="Huawei Sans" panose="020C0503030203020204" pitchFamily="34" charset="0"/>
              </a:endParaRPr>
            </a:p>
          </p:txBody>
        </p:sp>
        <p:sp>
          <p:nvSpPr>
            <p:cNvPr id="11" name="任意多边形 10"/>
            <p:cNvSpPr/>
            <p:nvPr/>
          </p:nvSpPr>
          <p:spPr>
            <a:xfrm>
              <a:off x="4325437" y="2112211"/>
              <a:ext cx="2094081" cy="638439"/>
            </a:xfrm>
            <a:custGeom>
              <a:avLst/>
              <a:gdLst>
                <a:gd name="connsiteX0" fmla="*/ 0 w 2094081"/>
                <a:gd name="connsiteY0" fmla="*/ 0 h 638439"/>
                <a:gd name="connsiteX1" fmla="*/ 2094081 w 2094081"/>
                <a:gd name="connsiteY1" fmla="*/ 0 h 638439"/>
                <a:gd name="connsiteX2" fmla="*/ 2094081 w 2094081"/>
                <a:gd name="connsiteY2" fmla="*/ 638439 h 638439"/>
                <a:gd name="connsiteX3" fmla="*/ 0 w 2094081"/>
                <a:gd name="connsiteY3" fmla="*/ 638439 h 638439"/>
                <a:gd name="connsiteX4" fmla="*/ 0 w 2094081"/>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081" h="638439">
                  <a:moveTo>
                    <a:pt x="0" y="0"/>
                  </a:moveTo>
                  <a:lnTo>
                    <a:pt x="2094081" y="0"/>
                  </a:lnTo>
                  <a:lnTo>
                    <a:pt x="2094081"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sz="1600" kern="1200">
                  <a:solidFill>
                    <a:schemeClr val="tx1"/>
                  </a:solidFill>
                  <a:cs typeface="Huawei Sans" panose="020C0503030203020204" pitchFamily="34" charset="0"/>
                </a:rPr>
                <a:t>Storage Architecture Evolution</a:t>
              </a:r>
              <a:endParaRPr lang="zh-CN" altLang="en-US" sz="1600" kern="1200" dirty="0">
                <a:solidFill>
                  <a:schemeClr val="tx1"/>
                </a:solidFill>
                <a:cs typeface="Huawei Sans" panose="020C0503030203020204" pitchFamily="34" charset="0"/>
              </a:endParaRPr>
            </a:p>
          </p:txBody>
        </p:sp>
        <p:sp>
          <p:nvSpPr>
            <p:cNvPr id="12" name="任意多边形 11"/>
            <p:cNvSpPr/>
            <p:nvPr/>
          </p:nvSpPr>
          <p:spPr>
            <a:xfrm>
              <a:off x="4325437" y="2910260"/>
              <a:ext cx="2094081" cy="638439"/>
            </a:xfrm>
            <a:custGeom>
              <a:avLst/>
              <a:gdLst>
                <a:gd name="connsiteX0" fmla="*/ 0 w 2094081"/>
                <a:gd name="connsiteY0" fmla="*/ 0 h 638439"/>
                <a:gd name="connsiteX1" fmla="*/ 2094081 w 2094081"/>
                <a:gd name="connsiteY1" fmla="*/ 0 h 638439"/>
                <a:gd name="connsiteX2" fmla="*/ 2094081 w 2094081"/>
                <a:gd name="connsiteY2" fmla="*/ 638439 h 638439"/>
                <a:gd name="connsiteX3" fmla="*/ 0 w 2094081"/>
                <a:gd name="connsiteY3" fmla="*/ 638439 h 638439"/>
                <a:gd name="connsiteX4" fmla="*/ 0 w 2094081"/>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081" h="638439">
                  <a:moveTo>
                    <a:pt x="0" y="0"/>
                  </a:moveTo>
                  <a:lnTo>
                    <a:pt x="2094081" y="0"/>
                  </a:lnTo>
                  <a:lnTo>
                    <a:pt x="2094081"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sz="1600" kern="1200" dirty="0">
                  <a:solidFill>
                    <a:schemeClr val="tx1"/>
                  </a:solidFill>
                  <a:cs typeface="Huawei Sans" panose="020C0503030203020204" pitchFamily="34" charset="0"/>
                </a:rPr>
                <a:t>Storage System Expansion Methods</a:t>
              </a:r>
              <a:endParaRPr lang="zh-CN" altLang="en-US" sz="1600" kern="1200" dirty="0">
                <a:solidFill>
                  <a:schemeClr val="tx1"/>
                </a:solidFill>
                <a:cs typeface="Huawei Sans" panose="020C0503030203020204" pitchFamily="34" charset="0"/>
              </a:endParaRPr>
            </a:p>
          </p:txBody>
        </p:sp>
        <p:sp>
          <p:nvSpPr>
            <p:cNvPr id="13" name="任意多边形 12"/>
            <p:cNvSpPr/>
            <p:nvPr/>
          </p:nvSpPr>
          <p:spPr>
            <a:xfrm>
              <a:off x="6838335" y="2910260"/>
              <a:ext cx="3599999" cy="638439"/>
            </a:xfrm>
            <a:custGeom>
              <a:avLst/>
              <a:gdLst>
                <a:gd name="connsiteX0" fmla="*/ 0 w 3599999"/>
                <a:gd name="connsiteY0" fmla="*/ 0 h 638439"/>
                <a:gd name="connsiteX1" fmla="*/ 3599999 w 3599999"/>
                <a:gd name="connsiteY1" fmla="*/ 0 h 638439"/>
                <a:gd name="connsiteX2" fmla="*/ 3599999 w 3599999"/>
                <a:gd name="connsiteY2" fmla="*/ 638439 h 638439"/>
                <a:gd name="connsiteX3" fmla="*/ 0 w 3599999"/>
                <a:gd name="connsiteY3" fmla="*/ 638439 h 638439"/>
                <a:gd name="connsiteX4" fmla="*/ 0 w 3599999"/>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638439">
                  <a:moveTo>
                    <a:pt x="0" y="0"/>
                  </a:moveTo>
                  <a:lnTo>
                    <a:pt x="3599999" y="0"/>
                  </a:lnTo>
                  <a:lnTo>
                    <a:pt x="3599999"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sz="1600" kern="1200" dirty="0">
                  <a:solidFill>
                    <a:schemeClr val="tx1"/>
                  </a:solidFill>
                  <a:cs typeface="Huawei Sans" panose="020C0503030203020204" pitchFamily="34" charset="0"/>
                </a:rPr>
                <a:t>Scale-up and Scale-out</a:t>
              </a:r>
              <a:endParaRPr lang="zh-CN" altLang="en-US" sz="1600" kern="1200" dirty="0">
                <a:solidFill>
                  <a:schemeClr val="tx1"/>
                </a:solidFill>
                <a:cs typeface="Huawei Sans" panose="020C0503030203020204" pitchFamily="34" charset="0"/>
              </a:endParaRPr>
            </a:p>
          </p:txBody>
        </p:sp>
        <p:sp>
          <p:nvSpPr>
            <p:cNvPr id="14" name="任意多边形 13"/>
            <p:cNvSpPr/>
            <p:nvPr/>
          </p:nvSpPr>
          <p:spPr>
            <a:xfrm>
              <a:off x="4325437" y="4107335"/>
              <a:ext cx="2094081" cy="638439"/>
            </a:xfrm>
            <a:custGeom>
              <a:avLst/>
              <a:gdLst>
                <a:gd name="connsiteX0" fmla="*/ 0 w 2094081"/>
                <a:gd name="connsiteY0" fmla="*/ 0 h 638439"/>
                <a:gd name="connsiteX1" fmla="*/ 2094081 w 2094081"/>
                <a:gd name="connsiteY1" fmla="*/ 0 h 638439"/>
                <a:gd name="connsiteX2" fmla="*/ 2094081 w 2094081"/>
                <a:gd name="connsiteY2" fmla="*/ 638439 h 638439"/>
                <a:gd name="connsiteX3" fmla="*/ 0 w 2094081"/>
                <a:gd name="connsiteY3" fmla="*/ 638439 h 638439"/>
                <a:gd name="connsiteX4" fmla="*/ 0 w 2094081"/>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081" h="638439">
                  <a:moveTo>
                    <a:pt x="0" y="0"/>
                  </a:moveTo>
                  <a:lnTo>
                    <a:pt x="2094081" y="0"/>
                  </a:lnTo>
                  <a:lnTo>
                    <a:pt x="2094081"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sz="1600" kern="1200">
                  <a:solidFill>
                    <a:schemeClr val="tx1"/>
                  </a:solidFill>
                  <a:cs typeface="Huawei Sans" panose="020C0503030203020204" pitchFamily="34" charset="0"/>
                </a:rPr>
                <a:t>Huawei Storage Product Architecture</a:t>
              </a:r>
              <a:endParaRPr lang="zh-CN" altLang="en-US" sz="1600" kern="1200" dirty="0">
                <a:solidFill>
                  <a:schemeClr val="tx1"/>
                </a:solidFill>
                <a:cs typeface="Huawei Sans" panose="020C0503030203020204" pitchFamily="34" charset="0"/>
              </a:endParaRPr>
            </a:p>
          </p:txBody>
        </p:sp>
        <p:sp>
          <p:nvSpPr>
            <p:cNvPr id="15" name="任意多边形 14"/>
            <p:cNvSpPr/>
            <p:nvPr/>
          </p:nvSpPr>
          <p:spPr>
            <a:xfrm>
              <a:off x="6838335" y="3708310"/>
              <a:ext cx="3599999" cy="638439"/>
            </a:xfrm>
            <a:custGeom>
              <a:avLst/>
              <a:gdLst>
                <a:gd name="connsiteX0" fmla="*/ 0 w 3599999"/>
                <a:gd name="connsiteY0" fmla="*/ 0 h 638439"/>
                <a:gd name="connsiteX1" fmla="*/ 3599999 w 3599999"/>
                <a:gd name="connsiteY1" fmla="*/ 0 h 638439"/>
                <a:gd name="connsiteX2" fmla="*/ 3599999 w 3599999"/>
                <a:gd name="connsiteY2" fmla="*/ 638439 h 638439"/>
                <a:gd name="connsiteX3" fmla="*/ 0 w 3599999"/>
                <a:gd name="connsiteY3" fmla="*/ 638439 h 638439"/>
                <a:gd name="connsiteX4" fmla="*/ 0 w 3599999"/>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638439">
                  <a:moveTo>
                    <a:pt x="0" y="0"/>
                  </a:moveTo>
                  <a:lnTo>
                    <a:pt x="3599999" y="0"/>
                  </a:lnTo>
                  <a:lnTo>
                    <a:pt x="3599999"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sz="1600" kern="1200" dirty="0">
                  <a:solidFill>
                    <a:schemeClr val="tx1"/>
                  </a:solidFill>
                  <a:cs typeface="Huawei Sans" panose="020C0503030203020204" pitchFamily="34" charset="0"/>
                </a:rPr>
                <a:t>Hardware System Architecture</a:t>
              </a:r>
              <a:endParaRPr lang="zh-CN" altLang="en-US" sz="1600" kern="1200" dirty="0">
                <a:solidFill>
                  <a:schemeClr val="tx1"/>
                </a:solidFill>
                <a:cs typeface="Huawei Sans" panose="020C0503030203020204" pitchFamily="34" charset="0"/>
              </a:endParaRPr>
            </a:p>
          </p:txBody>
        </p:sp>
        <p:sp>
          <p:nvSpPr>
            <p:cNvPr id="16" name="任意多边形 15"/>
            <p:cNvSpPr/>
            <p:nvPr/>
          </p:nvSpPr>
          <p:spPr>
            <a:xfrm>
              <a:off x="6838335" y="4506359"/>
              <a:ext cx="3599999" cy="638439"/>
            </a:xfrm>
            <a:custGeom>
              <a:avLst/>
              <a:gdLst>
                <a:gd name="connsiteX0" fmla="*/ 0 w 3599999"/>
                <a:gd name="connsiteY0" fmla="*/ 0 h 638439"/>
                <a:gd name="connsiteX1" fmla="*/ 3599999 w 3599999"/>
                <a:gd name="connsiteY1" fmla="*/ 0 h 638439"/>
                <a:gd name="connsiteX2" fmla="*/ 3599999 w 3599999"/>
                <a:gd name="connsiteY2" fmla="*/ 638439 h 638439"/>
                <a:gd name="connsiteX3" fmla="*/ 0 w 3599999"/>
                <a:gd name="connsiteY3" fmla="*/ 638439 h 638439"/>
                <a:gd name="connsiteX4" fmla="*/ 0 w 3599999"/>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638439">
                  <a:moveTo>
                    <a:pt x="0" y="0"/>
                  </a:moveTo>
                  <a:lnTo>
                    <a:pt x="3599999" y="0"/>
                  </a:lnTo>
                  <a:lnTo>
                    <a:pt x="3599999"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sz="1600" kern="1200" dirty="0" smtClean="0">
                  <a:solidFill>
                    <a:schemeClr val="tx1"/>
                  </a:solidFill>
                  <a:cs typeface="Huawei Sans" panose="020C0503030203020204" pitchFamily="34" charset="0"/>
                </a:rPr>
                <a:t>Full-</a:t>
              </a:r>
              <a:r>
                <a:rPr lang="en-US" sz="1600" kern="1200" dirty="0" smtClean="0">
                  <a:solidFill>
                    <a:schemeClr val="tx1"/>
                  </a:solidFill>
                  <a:cs typeface="Huawei Sans" panose="020C0503030203020204" pitchFamily="34" charset="0"/>
                </a:rPr>
                <a:t>m</a:t>
              </a:r>
              <a:r>
                <a:rPr sz="1600" kern="1200" dirty="0" smtClean="0">
                  <a:solidFill>
                    <a:schemeClr val="tx1"/>
                  </a:solidFill>
                  <a:cs typeface="Huawei Sans" panose="020C0503030203020204" pitchFamily="34" charset="0"/>
                </a:rPr>
                <a:t>esh </a:t>
              </a:r>
              <a:r>
                <a:rPr sz="1600" kern="1200" dirty="0">
                  <a:solidFill>
                    <a:schemeClr val="tx1"/>
                  </a:solidFill>
                  <a:cs typeface="Huawei Sans" panose="020C0503030203020204" pitchFamily="34" charset="0"/>
                </a:rPr>
                <a:t>Architecture</a:t>
              </a:r>
              <a:endParaRPr lang="zh-CN" altLang="en-US" sz="1600" kern="1200" dirty="0">
                <a:solidFill>
                  <a:schemeClr val="tx1"/>
                </a:solidFill>
                <a:cs typeface="Huawei Sans" panose="020C0503030203020204" pitchFamily="34" charset="0"/>
              </a:endParaRPr>
            </a:p>
          </p:txBody>
        </p:sp>
      </p:grpSp>
    </p:spTree>
    <p:extLst>
      <p:ext uri="{BB962C8B-B14F-4D97-AF65-F5344CB8AC3E}">
        <p14:creationId xmlns:p14="http://schemas.microsoft.com/office/powerpoint/2010/main" val="298310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b="1" dirty="0" smtClean="0">
                <a:latin typeface="Huawei Sans" panose="020C0503030203020204" pitchFamily="34" charset="0"/>
              </a:rPr>
              <a:t>Storage System Architecture Evolution</a:t>
            </a:r>
            <a:endParaRPr lang="en-US" altLang="zh-CN" b="1" dirty="0" smtClean="0">
              <a:latin typeface="Huawei Sans" panose="020C0503030203020204" pitchFamily="34" charset="0"/>
            </a:endParaRPr>
          </a:p>
          <a:p>
            <a:r>
              <a:rPr lang="en-US" dirty="0" smtClean="0">
                <a:solidFill>
                  <a:schemeClr val="bg1">
                    <a:lumMod val="50000"/>
                  </a:schemeClr>
                </a:solidFill>
                <a:latin typeface="Huawei Sans" panose="020C0503030203020204" pitchFamily="34" charset="0"/>
              </a:rPr>
              <a:t>Storage System Expansion Methods</a:t>
            </a:r>
            <a:endParaRPr lang="en-US" altLang="zh-CN" dirty="0" smtClean="0">
              <a:solidFill>
                <a:schemeClr val="bg1">
                  <a:lumMod val="50000"/>
                </a:schemeClr>
              </a:solidFill>
              <a:latin typeface="Huawei Sans" panose="020C0503030203020204" pitchFamily="34" charset="0"/>
            </a:endParaRPr>
          </a:p>
          <a:p>
            <a:r>
              <a:rPr lang="en-US" dirty="0" smtClean="0">
                <a:solidFill>
                  <a:schemeClr val="bg1">
                    <a:lumMod val="50000"/>
                  </a:schemeClr>
                </a:solidFill>
                <a:latin typeface="Huawei Sans" panose="020C0503030203020204" pitchFamily="34" charset="0"/>
              </a:rPr>
              <a:t>Huawei Storage Product Architecture</a:t>
            </a:r>
            <a:endParaRPr lang="en-US" altLang="zh-CN" dirty="0" smtClean="0">
              <a:solidFill>
                <a:schemeClr val="bg1">
                  <a:lumMod val="50000"/>
                </a:schemeClr>
              </a:solidFill>
              <a:latin typeface="Huawei Sans" panose="020C0503030203020204" pitchFamily="34" charset="0"/>
            </a:endParaRPr>
          </a:p>
          <a:p>
            <a:endParaRPr lang="en-US" altLang="zh-CN" dirty="0" smtClean="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2817936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 xmlns:a16="http://schemas.microsoft.com/office/drawing/2014/main"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 xmlns:a16="http://schemas.microsoft.com/office/drawing/2014/main"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 xmlns:a16="http://schemas.microsoft.com/office/drawing/2014/main"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 Enterprise Service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sp>
          <p:nvSpPr>
            <p:cNvPr id="19" name="矩形 18">
              <a:extLst>
                <a:ext uri="{FF2B5EF4-FFF2-40B4-BE49-F238E27FC236}">
                  <a16:creationId xmlns="" xmlns:a16="http://schemas.microsoft.com/office/drawing/2014/main"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 Technical Support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pic>
          <p:nvPicPr>
            <p:cNvPr id="22" name="图片 21" descr="屏幕剪辑">
              <a:extLst>
                <a:ext uri="{FF2B5EF4-FFF2-40B4-BE49-F238E27FC236}">
                  <a16:creationId xmlns="" xmlns:a16="http://schemas.microsoft.com/office/drawing/2014/main"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 xmlns:a16="http://schemas.microsoft.com/office/drawing/2014/main"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1150773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a:ea typeface="微软雅黑" panose="020B0503020204020204" pitchFamily="34" charset="-122"/>
              </a:rPr>
              <a:t>Huawei official websites</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Enterprise business: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Technical support: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en-US" altLang="zh-CN" dirty="0">
                <a:latin typeface="Huawei Sans" panose="020C0503030203020204" pitchFamily="34" charset="0"/>
                <a:ea typeface="微软雅黑" panose="020B0503020204020204" pitchFamily="34" charset="-122"/>
                <a:cs typeface="Huawei Sans" panose="020C0503030203020204" pitchFamily="34" charset="0"/>
              </a:rPr>
              <a:t> </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Online learning: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r>
              <a:rPr lang="en-US" altLang="zh-CN" dirty="0">
                <a:ea typeface="微软雅黑" panose="020B0503020204020204" pitchFamily="34" charset="-122"/>
              </a:rPr>
              <a:t>Popular tools</a:t>
            </a:r>
          </a:p>
          <a:p>
            <a:pPr lvl="1"/>
            <a:r>
              <a:rPr lang="en-US" altLang="zh-CN" dirty="0" err="1">
                <a:latin typeface="Huawei Sans" panose="020C0503030203020204" pitchFamily="34" charset="0"/>
                <a:ea typeface="微软雅黑" panose="020B0503020204020204" pitchFamily="34" charset="-122"/>
                <a:cs typeface="Huawei Sans" panose="020C0503030203020204" pitchFamily="34" charset="0"/>
              </a:rPr>
              <a:t>HedEx</a:t>
            </a:r>
            <a:r>
              <a:rPr lang="en-US" altLang="zh-CN" dirty="0">
                <a:latin typeface="Huawei Sans" panose="020C0503030203020204" pitchFamily="34" charset="0"/>
                <a:ea typeface="微软雅黑" panose="020B0503020204020204" pitchFamily="34" charset="-122"/>
                <a:cs typeface="Huawei Sans" panose="020C0503030203020204" pitchFamily="34" charset="0"/>
              </a:rPr>
              <a:t> Lite</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Network Document Tool Center</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Information Query Assistant</a:t>
            </a:r>
          </a:p>
          <a:p>
            <a:endParaRPr lang="zh-CN" altLang="en-US" dirty="0"/>
          </a:p>
        </p:txBody>
      </p:sp>
    </p:spTree>
    <p:extLst>
      <p:ext uri="{BB962C8B-B14F-4D97-AF65-F5344CB8AC3E}">
        <p14:creationId xmlns:p14="http://schemas.microsoft.com/office/powerpoint/2010/main" val="2474511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210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latin typeface="Huawei Sans" panose="020C0503030203020204" pitchFamily="34" charset="0"/>
              </a:rPr>
              <a:t>Storage System Architecture Evolution</a:t>
            </a:r>
            <a:endParaRPr lang="en-US" altLang="zh-CN" dirty="0">
              <a:latin typeface="Huawei Sans" panose="020C0503030203020204" pitchFamily="34" charset="0"/>
            </a:endParaRPr>
          </a:p>
        </p:txBody>
      </p:sp>
      <p:sp>
        <p:nvSpPr>
          <p:cNvPr id="7" name="平行四边形 6"/>
          <p:cNvSpPr/>
          <p:nvPr/>
        </p:nvSpPr>
        <p:spPr>
          <a:xfrm>
            <a:off x="755864" y="2740032"/>
            <a:ext cx="2866602" cy="1390651"/>
          </a:xfrm>
          <a:prstGeom prst="parallelogram">
            <a:avLst>
              <a:gd name="adj" fmla="val 38115"/>
            </a:avLst>
          </a:prstGeom>
          <a:noFill/>
          <a:ln w="28575">
            <a:solidFill>
              <a:srgbClr val="00B0F0"/>
            </a:solidFill>
          </a:ln>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8" name="平行四边形 7"/>
          <p:cNvSpPr/>
          <p:nvPr/>
        </p:nvSpPr>
        <p:spPr>
          <a:xfrm>
            <a:off x="3234907" y="2740032"/>
            <a:ext cx="3054873" cy="1390651"/>
          </a:xfrm>
          <a:prstGeom prst="parallelogram">
            <a:avLst>
              <a:gd name="adj" fmla="val 38115"/>
            </a:avLst>
          </a:prstGeom>
          <a:noFill/>
          <a:ln w="28575">
            <a:solidFill>
              <a:srgbClr val="24B5E9"/>
            </a:solidFill>
          </a:ln>
          <a:effectLst/>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9" name="平行四边形 8"/>
          <p:cNvSpPr/>
          <p:nvPr/>
        </p:nvSpPr>
        <p:spPr>
          <a:xfrm>
            <a:off x="5902221" y="2740032"/>
            <a:ext cx="3054873" cy="1390651"/>
          </a:xfrm>
          <a:prstGeom prst="parallelogram">
            <a:avLst>
              <a:gd name="adj" fmla="val 38115"/>
            </a:avLst>
          </a:prstGeom>
          <a:noFill/>
          <a:ln w="285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 name="平行四边形 9"/>
          <p:cNvSpPr/>
          <p:nvPr/>
        </p:nvSpPr>
        <p:spPr>
          <a:xfrm>
            <a:off x="8569535" y="2740032"/>
            <a:ext cx="2854135" cy="1390651"/>
          </a:xfrm>
          <a:prstGeom prst="parallelogram">
            <a:avLst>
              <a:gd name="adj" fmla="val 38115"/>
            </a:avLst>
          </a:prstGeom>
          <a:noFill/>
          <a:ln w="28575">
            <a:solidFill>
              <a:srgbClr val="24B5E9"/>
            </a:solidFill>
          </a:ln>
          <a:effectLst/>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1" name="椭圆 10"/>
          <p:cNvSpPr/>
          <p:nvPr/>
        </p:nvSpPr>
        <p:spPr>
          <a:xfrm>
            <a:off x="708915" y="2165835"/>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2" name="椭圆 11"/>
          <p:cNvSpPr/>
          <p:nvPr/>
        </p:nvSpPr>
        <p:spPr>
          <a:xfrm>
            <a:off x="803964" y="2260884"/>
            <a:ext cx="655099" cy="655099"/>
          </a:xfrm>
          <a:prstGeom prst="ellipse">
            <a:avLst/>
          </a:prstGeom>
          <a:noFill/>
          <a:ln w="22225">
            <a:solidFill>
              <a:srgbClr val="00B0F0"/>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4" name="Freeform 56"/>
          <p:cNvSpPr>
            <a:spLocks noEditPoints="1"/>
          </p:cNvSpPr>
          <p:nvPr/>
        </p:nvSpPr>
        <p:spPr bwMode="auto">
          <a:xfrm>
            <a:off x="963027" y="2403365"/>
            <a:ext cx="141494" cy="354703"/>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15" name="Freeform 57"/>
          <p:cNvSpPr>
            <a:spLocks/>
          </p:cNvSpPr>
          <p:nvPr/>
        </p:nvSpPr>
        <p:spPr bwMode="auto">
          <a:xfrm>
            <a:off x="1151039" y="2407242"/>
            <a:ext cx="83346" cy="350826"/>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24B5E9"/>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16" name="椭圆 15"/>
          <p:cNvSpPr/>
          <p:nvPr/>
        </p:nvSpPr>
        <p:spPr>
          <a:xfrm>
            <a:off x="4102770" y="3678991"/>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7" name="椭圆 16"/>
          <p:cNvSpPr/>
          <p:nvPr/>
        </p:nvSpPr>
        <p:spPr>
          <a:xfrm>
            <a:off x="4197819" y="3774040"/>
            <a:ext cx="655099" cy="655099"/>
          </a:xfrm>
          <a:prstGeom prst="ellipse">
            <a:avLst/>
          </a:prstGeom>
          <a:noFill/>
          <a:ln w="22225">
            <a:solidFill>
              <a:srgbClr val="24B5E9"/>
            </a:solidFill>
          </a:ln>
          <a:effectLst/>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9" name="Freeform 59"/>
          <p:cNvSpPr>
            <a:spLocks noEditPoints="1"/>
          </p:cNvSpPr>
          <p:nvPr/>
        </p:nvSpPr>
        <p:spPr bwMode="auto">
          <a:xfrm>
            <a:off x="4353189" y="3910292"/>
            <a:ext cx="141494" cy="35470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0" name="Freeform 60"/>
          <p:cNvSpPr>
            <a:spLocks/>
          </p:cNvSpPr>
          <p:nvPr/>
        </p:nvSpPr>
        <p:spPr bwMode="auto">
          <a:xfrm>
            <a:off x="4521817" y="3910292"/>
            <a:ext cx="143432" cy="35470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1" name="椭圆 20"/>
          <p:cNvSpPr/>
          <p:nvPr/>
        </p:nvSpPr>
        <p:spPr>
          <a:xfrm>
            <a:off x="7147560" y="2260704"/>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2" name="椭圆 21"/>
          <p:cNvSpPr/>
          <p:nvPr/>
        </p:nvSpPr>
        <p:spPr>
          <a:xfrm>
            <a:off x="7242609" y="2355753"/>
            <a:ext cx="655099" cy="655099"/>
          </a:xfrm>
          <a:prstGeom prst="ellipse">
            <a:avLst/>
          </a:prstGeom>
          <a:noFill/>
          <a:ln w="2222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4" name="Freeform 62"/>
          <p:cNvSpPr>
            <a:spLocks noEditPoints="1"/>
          </p:cNvSpPr>
          <p:nvPr/>
        </p:nvSpPr>
        <p:spPr bwMode="auto">
          <a:xfrm>
            <a:off x="7368635" y="2496279"/>
            <a:ext cx="143432" cy="354703"/>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24B5E9"/>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5" name="Freeform 63"/>
          <p:cNvSpPr>
            <a:spLocks/>
          </p:cNvSpPr>
          <p:nvPr/>
        </p:nvSpPr>
        <p:spPr bwMode="auto">
          <a:xfrm>
            <a:off x="7539202" y="2496279"/>
            <a:ext cx="137617" cy="354703"/>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24B5E9"/>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6" name="椭圆 25"/>
          <p:cNvSpPr/>
          <p:nvPr/>
        </p:nvSpPr>
        <p:spPr>
          <a:xfrm>
            <a:off x="10589019" y="3627192"/>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7" name="椭圆 26"/>
          <p:cNvSpPr/>
          <p:nvPr/>
        </p:nvSpPr>
        <p:spPr>
          <a:xfrm>
            <a:off x="10684068" y="3722241"/>
            <a:ext cx="655099" cy="655099"/>
          </a:xfrm>
          <a:prstGeom prst="ellipse">
            <a:avLst/>
          </a:prstGeom>
          <a:noFill/>
          <a:ln w="22225">
            <a:solidFill>
              <a:srgbClr val="00B0F0"/>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9" name="Freeform 65"/>
          <p:cNvSpPr>
            <a:spLocks noEditPoints="1"/>
          </p:cNvSpPr>
          <p:nvPr/>
        </p:nvSpPr>
        <p:spPr bwMode="auto">
          <a:xfrm>
            <a:off x="10847926" y="3893418"/>
            <a:ext cx="141494" cy="360516"/>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30" name="Freeform 66"/>
          <p:cNvSpPr>
            <a:spLocks noEditPoints="1"/>
          </p:cNvSpPr>
          <p:nvPr/>
        </p:nvSpPr>
        <p:spPr bwMode="auto">
          <a:xfrm>
            <a:off x="11004925" y="3899233"/>
            <a:ext cx="164753" cy="350826"/>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34" name="矩形 47"/>
          <p:cNvSpPr>
            <a:spLocks noChangeArrowheads="1"/>
          </p:cNvSpPr>
          <p:nvPr/>
        </p:nvSpPr>
        <p:spPr bwMode="auto">
          <a:xfrm>
            <a:off x="1073566" y="3245496"/>
            <a:ext cx="217149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2000" dirty="0" smtClean="0">
                <a:solidFill>
                  <a:srgbClr val="00B0F0"/>
                </a:solidFill>
                <a:latin typeface="Huawei Sans" panose="020C0503030203020204" pitchFamily="34" charset="0"/>
              </a:rPr>
              <a:t>Single controller</a:t>
            </a:r>
            <a:endParaRPr lang="en-US" sz="2000" dirty="0" smtClean="0">
              <a:solidFill>
                <a:srgbClr val="00B0F0"/>
              </a:solidFill>
              <a:latin typeface="Huawei Sans" panose="020C0503030203020204" pitchFamily="34" charset="0"/>
              <a:cs typeface="Arial Unicode MS" panose="020B0604020202020204" pitchFamily="34" charset="-122"/>
              <a:sym typeface="Calibri" panose="020F0502020204030204" pitchFamily="34" charset="0"/>
            </a:endParaRPr>
          </a:p>
        </p:txBody>
      </p:sp>
      <p:sp>
        <p:nvSpPr>
          <p:cNvPr id="35" name="矩形 47"/>
          <p:cNvSpPr>
            <a:spLocks noChangeArrowheads="1"/>
          </p:cNvSpPr>
          <p:nvPr/>
        </p:nvSpPr>
        <p:spPr bwMode="auto">
          <a:xfrm>
            <a:off x="3669415" y="3245496"/>
            <a:ext cx="216700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2000" dirty="0" smtClean="0">
                <a:solidFill>
                  <a:srgbClr val="24B5E9"/>
                </a:solidFill>
                <a:latin typeface="Huawei Sans" panose="020C0503030203020204" pitchFamily="34" charset="0"/>
              </a:rPr>
              <a:t>Dual controllers</a:t>
            </a:r>
            <a:endParaRPr lang="en-US" sz="2000" dirty="0" smtClean="0">
              <a:solidFill>
                <a:srgbClr val="24B5E9"/>
              </a:solidFill>
              <a:latin typeface="Huawei Sans" panose="020C0503030203020204" pitchFamily="34" charset="0"/>
              <a:cs typeface="Arial Unicode MS" panose="020B0604020202020204" pitchFamily="34" charset="-122"/>
              <a:sym typeface="Calibri" panose="020F0502020204030204" pitchFamily="34" charset="0"/>
            </a:endParaRPr>
          </a:p>
        </p:txBody>
      </p:sp>
      <p:sp>
        <p:nvSpPr>
          <p:cNvPr id="36" name="矩形 47"/>
          <p:cNvSpPr>
            <a:spLocks noChangeArrowheads="1"/>
          </p:cNvSpPr>
          <p:nvPr/>
        </p:nvSpPr>
        <p:spPr bwMode="auto">
          <a:xfrm>
            <a:off x="6133998" y="3245496"/>
            <a:ext cx="259786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2000" dirty="0" smtClean="0">
                <a:solidFill>
                  <a:srgbClr val="24B5E9"/>
                </a:solidFill>
                <a:latin typeface="Huawei Sans" panose="020C0503030203020204" pitchFamily="34" charset="0"/>
              </a:rPr>
              <a:t>Multiple controllers</a:t>
            </a:r>
            <a:endParaRPr lang="en-US" sz="2000" dirty="0" smtClean="0">
              <a:solidFill>
                <a:srgbClr val="24B5E9"/>
              </a:solidFill>
              <a:latin typeface="Huawei Sans" panose="020C0503030203020204" pitchFamily="34" charset="0"/>
              <a:cs typeface="Arial Unicode MS" panose="020B0604020202020204" pitchFamily="34" charset="-122"/>
              <a:sym typeface="Calibri" panose="020F0502020204030204" pitchFamily="34" charset="0"/>
            </a:endParaRPr>
          </a:p>
        </p:txBody>
      </p:sp>
      <p:sp>
        <p:nvSpPr>
          <p:cNvPr id="37" name="矩形 47"/>
          <p:cNvSpPr>
            <a:spLocks noChangeArrowheads="1"/>
          </p:cNvSpPr>
          <p:nvPr/>
        </p:nvSpPr>
        <p:spPr bwMode="auto">
          <a:xfrm>
            <a:off x="9221185" y="3151470"/>
            <a:ext cx="157385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en-US" sz="2000" dirty="0" smtClean="0">
                <a:solidFill>
                  <a:srgbClr val="24B5E9"/>
                </a:solidFill>
                <a:latin typeface="Huawei Sans" panose="020C0503030203020204" pitchFamily="34" charset="0"/>
              </a:rPr>
              <a:t>Distributed architecture</a:t>
            </a:r>
            <a:endParaRPr lang="en-US" sz="2000" dirty="0" smtClean="0">
              <a:solidFill>
                <a:srgbClr val="24B5E9"/>
              </a:solidFill>
              <a:latin typeface="Huawei Sans" panose="020C0503030203020204" pitchFamily="34" charset="0"/>
              <a:cs typeface="Arial Unicode MS" panose="020B0604020202020204" pitchFamily="34" charset="-122"/>
              <a:sym typeface="Calibri" panose="020F0502020204030204" pitchFamily="34" charset="0"/>
            </a:endParaRPr>
          </a:p>
        </p:txBody>
      </p:sp>
    </p:spTree>
    <p:extLst>
      <p:ext uri="{BB962C8B-B14F-4D97-AF65-F5344CB8AC3E}">
        <p14:creationId xmlns:p14="http://schemas.microsoft.com/office/powerpoint/2010/main" val="284993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矩形 118"/>
          <p:cNvSpPr/>
          <p:nvPr/>
        </p:nvSpPr>
        <p:spPr>
          <a:xfrm>
            <a:off x="4508322" y="2425449"/>
            <a:ext cx="5426006" cy="2784842"/>
          </a:xfrm>
          <a:prstGeom prst="rect">
            <a:avLst/>
          </a:prstGeom>
          <a:ln w="254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Single-controller Storage</a:t>
            </a:r>
            <a:endParaRPr lang="en-US" altLang="zh-CN" dirty="0">
              <a:latin typeface="Huawei Sans" panose="020C0503030203020204" pitchFamily="34" charset="0"/>
            </a:endParaRPr>
          </a:p>
        </p:txBody>
      </p:sp>
      <p:sp>
        <p:nvSpPr>
          <p:cNvPr id="103" name="圆角矩形 102"/>
          <p:cNvSpPr/>
          <p:nvPr/>
        </p:nvSpPr>
        <p:spPr>
          <a:xfrm>
            <a:off x="2440107" y="2367502"/>
            <a:ext cx="1515534" cy="2792928"/>
          </a:xfrm>
          <a:prstGeom prst="roundRect">
            <a:avLst/>
          </a:prstGeom>
          <a:ln w="25400">
            <a:solidFill>
              <a:srgbClr val="00B0F0"/>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4" name="文本框 103"/>
          <p:cNvSpPr txBox="1"/>
          <p:nvPr/>
        </p:nvSpPr>
        <p:spPr>
          <a:xfrm>
            <a:off x="2893386" y="4326268"/>
            <a:ext cx="522900" cy="400110"/>
          </a:xfrm>
          <a:prstGeom prst="rect">
            <a:avLst/>
          </a:prstGeom>
          <a:noFill/>
        </p:spPr>
        <p:txBody>
          <a:bodyPr wrap="square" rtlCol="0">
            <a:noAutofit/>
          </a:bodyPr>
          <a:lstStyle/>
          <a:p>
            <a:pPr fontAlgn="ctr"/>
            <a:r>
              <a:rPr lang="en-US" sz="2000" dirty="0" smtClean="0">
                <a:latin typeface="Huawei Sans" panose="020C0503030203020204" pitchFamily="34" charset="0"/>
              </a:rPr>
              <a:t>OS</a:t>
            </a:r>
            <a:endParaRPr lang="en-US" altLang="zh-CN" sz="2000" dirty="0">
              <a:latin typeface="Huawei Sans" panose="020C0503030203020204" pitchFamily="34" charset="0"/>
            </a:endParaRPr>
          </a:p>
        </p:txBody>
      </p:sp>
      <p:sp>
        <p:nvSpPr>
          <p:cNvPr id="105" name="矩形 104"/>
          <p:cNvSpPr/>
          <p:nvPr/>
        </p:nvSpPr>
        <p:spPr>
          <a:xfrm>
            <a:off x="2655215" y="2714636"/>
            <a:ext cx="1295402" cy="1168400"/>
          </a:xfrm>
          <a:prstGeom prst="rect">
            <a:avLst/>
          </a:prstGeom>
          <a:solidFill>
            <a:schemeClr val="bg1"/>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6" name="圆角矩形 105"/>
          <p:cNvSpPr/>
          <p:nvPr/>
        </p:nvSpPr>
        <p:spPr>
          <a:xfrm>
            <a:off x="2727183" y="2975770"/>
            <a:ext cx="1151466" cy="543198"/>
          </a:xfrm>
          <a:prstGeom prst="roundRect">
            <a:avLst/>
          </a:prstGeom>
          <a:solidFill>
            <a:srgbClr val="00B0F0"/>
          </a:solid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fontAlgn="ctr"/>
            <a:r>
              <a:rPr lang="en-US" sz="1400" b="1" dirty="0" smtClean="0">
                <a:solidFill>
                  <a:schemeClr val="bg1"/>
                </a:solidFill>
                <a:latin typeface="Huawei Sans" panose="020C0503030203020204" pitchFamily="34" charset="0"/>
              </a:rPr>
              <a:t>SCSI controller</a:t>
            </a:r>
            <a:endParaRPr lang="en-US" altLang="zh-CN" sz="1400" b="1" dirty="0">
              <a:solidFill>
                <a:schemeClr val="bg1"/>
              </a:solidFill>
              <a:latin typeface="Huawei Sans" panose="020C0503030203020204" pitchFamily="34" charset="0"/>
            </a:endParaRPr>
          </a:p>
        </p:txBody>
      </p:sp>
      <p:grpSp>
        <p:nvGrpSpPr>
          <p:cNvPr id="107" name="组合 106"/>
          <p:cNvGrpSpPr/>
          <p:nvPr/>
        </p:nvGrpSpPr>
        <p:grpSpPr>
          <a:xfrm>
            <a:off x="3878648" y="3037426"/>
            <a:ext cx="5120621" cy="397990"/>
            <a:chOff x="2494857" y="2427815"/>
            <a:chExt cx="4013200" cy="378884"/>
          </a:xfrm>
        </p:grpSpPr>
        <p:cxnSp>
          <p:nvCxnSpPr>
            <p:cNvPr id="108" name="直接连接符 107"/>
            <p:cNvCxnSpPr/>
            <p:nvPr/>
          </p:nvCxnSpPr>
          <p:spPr>
            <a:xfrm>
              <a:off x="2494857" y="2427815"/>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494857" y="2472265"/>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2494857" y="2516716"/>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494857" y="2560619"/>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2494857" y="2607733"/>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494857" y="2659318"/>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494857" y="2707218"/>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494857" y="2757351"/>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494857" y="2806699"/>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grpSp>
      <p:sp>
        <p:nvSpPr>
          <p:cNvPr id="117" name="圆角矩形 116"/>
          <p:cNvSpPr/>
          <p:nvPr/>
        </p:nvSpPr>
        <p:spPr>
          <a:xfrm>
            <a:off x="8999269" y="2714637"/>
            <a:ext cx="592096" cy="2241835"/>
          </a:xfrm>
          <a:prstGeom prst="roundRect">
            <a:avLst/>
          </a:prstGeom>
          <a:noFill/>
          <a:ln w="22225">
            <a:solidFill>
              <a:srgbClr val="24B5E9"/>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b="1" dirty="0" smtClean="0">
                <a:solidFill>
                  <a:schemeClr val="tx1"/>
                </a:solidFill>
                <a:latin typeface="Huawei Sans" panose="020C0503030203020204" pitchFamily="34" charset="0"/>
              </a:rPr>
              <a:t>Terminator</a:t>
            </a:r>
            <a:endParaRPr lang="en-US" b="1" dirty="0">
              <a:solidFill>
                <a:schemeClr val="tx1"/>
              </a:solidFill>
              <a:latin typeface="Huawei Sans" panose="020C0503030203020204" pitchFamily="34" charset="0"/>
            </a:endParaRPr>
          </a:p>
        </p:txBody>
      </p:sp>
      <p:sp>
        <p:nvSpPr>
          <p:cNvPr id="118" name="圆角矩形 117"/>
          <p:cNvSpPr/>
          <p:nvPr/>
        </p:nvSpPr>
        <p:spPr>
          <a:xfrm>
            <a:off x="3843724" y="2992308"/>
            <a:ext cx="125297" cy="495301"/>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ndParaRPr>
          </a:p>
        </p:txBody>
      </p:sp>
      <p:sp>
        <p:nvSpPr>
          <p:cNvPr id="186" name="圆角矩形 185"/>
          <p:cNvSpPr/>
          <p:nvPr/>
        </p:nvSpPr>
        <p:spPr>
          <a:xfrm>
            <a:off x="4394331" y="2992309"/>
            <a:ext cx="106892" cy="495301"/>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ndParaRPr>
          </a:p>
        </p:txBody>
      </p:sp>
      <p:sp>
        <p:nvSpPr>
          <p:cNvPr id="187" name="文本框 186"/>
          <p:cNvSpPr txBox="1"/>
          <p:nvPr/>
        </p:nvSpPr>
        <p:spPr>
          <a:xfrm>
            <a:off x="4657076" y="1896114"/>
            <a:ext cx="5107241" cy="369332"/>
          </a:xfrm>
          <a:prstGeom prst="rect">
            <a:avLst/>
          </a:prstGeom>
          <a:noFill/>
        </p:spPr>
        <p:txBody>
          <a:bodyPr wrap="square" rtlCol="0">
            <a:noAutofit/>
          </a:bodyPr>
          <a:lstStyle/>
          <a:p>
            <a:pPr fontAlgn="ctr"/>
            <a:r>
              <a:rPr lang="en-US" dirty="0" smtClean="0">
                <a:solidFill>
                  <a:srgbClr val="24B5E9"/>
                </a:solidFill>
                <a:latin typeface="Huawei Sans" panose="020C0503030203020204" pitchFamily="34" charset="0"/>
              </a:rPr>
              <a:t>Logical disks are presented to hosts as LUNs.</a:t>
            </a:r>
            <a:endParaRPr lang="en-US" altLang="zh-CN" dirty="0">
              <a:solidFill>
                <a:srgbClr val="24B5E9"/>
              </a:solidFill>
              <a:latin typeface="Huawei Sans" panose="020C0503030203020204" pitchFamily="34" charset="0"/>
            </a:endParaRPr>
          </a:p>
        </p:txBody>
      </p:sp>
      <p:sp>
        <p:nvSpPr>
          <p:cNvPr id="188" name="文本框 187"/>
          <p:cNvSpPr txBox="1"/>
          <p:nvPr/>
        </p:nvSpPr>
        <p:spPr>
          <a:xfrm>
            <a:off x="4849635" y="5260605"/>
            <a:ext cx="4526385" cy="461665"/>
          </a:xfrm>
          <a:prstGeom prst="rect">
            <a:avLst/>
          </a:prstGeom>
          <a:noFill/>
        </p:spPr>
        <p:txBody>
          <a:bodyPr wrap="square" rtlCol="0">
            <a:noAutofit/>
          </a:bodyPr>
          <a:lstStyle/>
          <a:p>
            <a:pPr algn="ctr" fontAlgn="ctr"/>
            <a:r>
              <a:rPr lang="en-US" sz="2400" dirty="0" smtClean="0">
                <a:latin typeface="Huawei Sans" panose="020C0503030203020204" pitchFamily="34" charset="0"/>
              </a:rPr>
              <a:t>Single-controller storage</a:t>
            </a:r>
            <a:endParaRPr lang="en-US" altLang="zh-CN" sz="2400" dirty="0">
              <a:latin typeface="Huawei Sans" panose="020C0503030203020204" pitchFamily="34" charset="0"/>
            </a:endParaRPr>
          </a:p>
        </p:txBody>
      </p:sp>
      <p:sp>
        <p:nvSpPr>
          <p:cNvPr id="190" name="矩形 189"/>
          <p:cNvSpPr/>
          <p:nvPr/>
        </p:nvSpPr>
        <p:spPr>
          <a:xfrm>
            <a:off x="4657076" y="2714637"/>
            <a:ext cx="813828" cy="2267920"/>
          </a:xfrm>
          <a:prstGeom prst="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600" b="1" dirty="0" smtClean="0">
                <a:solidFill>
                  <a:schemeClr val="tx1"/>
                </a:solidFill>
                <a:latin typeface="Huawei Sans" panose="020C0503030203020204" pitchFamily="34" charset="0"/>
              </a:rPr>
              <a:t>Controller</a:t>
            </a:r>
            <a:endParaRPr lang="en-US" altLang="zh-CN" sz="1600" b="1" dirty="0">
              <a:solidFill>
                <a:schemeClr val="tx1"/>
              </a:solidFill>
              <a:latin typeface="Huawei Sans" panose="020C0503030203020204" pitchFamily="34" charset="0"/>
            </a:endParaRPr>
          </a:p>
        </p:txBody>
      </p:sp>
      <p:cxnSp>
        <p:nvCxnSpPr>
          <p:cNvPr id="193" name="直接箭头连接符 192"/>
          <p:cNvCxnSpPr>
            <a:endCxn id="118" idx="0"/>
          </p:cNvCxnSpPr>
          <p:nvPr/>
        </p:nvCxnSpPr>
        <p:spPr>
          <a:xfrm>
            <a:off x="3747865" y="1911689"/>
            <a:ext cx="158508" cy="10806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a:endCxn id="186" idx="0"/>
          </p:cNvCxnSpPr>
          <p:nvPr/>
        </p:nvCxnSpPr>
        <p:spPr>
          <a:xfrm>
            <a:off x="3747865" y="1911689"/>
            <a:ext cx="699912" cy="1080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952583" y="3574069"/>
            <a:ext cx="2545172" cy="478391"/>
            <a:chOff x="5979667" y="3484406"/>
            <a:chExt cx="2545172" cy="478391"/>
          </a:xfrm>
        </p:grpSpPr>
        <p:grpSp>
          <p:nvGrpSpPr>
            <p:cNvPr id="131" name="组合 366"/>
            <p:cNvGrpSpPr>
              <a:grpSpLocks/>
            </p:cNvGrpSpPr>
            <p:nvPr/>
          </p:nvGrpSpPr>
          <p:grpSpPr bwMode="auto">
            <a:xfrm>
              <a:off x="6856070" y="3484406"/>
              <a:ext cx="368300" cy="465933"/>
              <a:chOff x="8951913" y="4081463"/>
              <a:chExt cx="482600" cy="611187"/>
            </a:xfrm>
          </p:grpSpPr>
          <p:sp>
            <p:nvSpPr>
              <p:cNvPr id="132"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3"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4"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5"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6"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7"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8"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9"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0"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1"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42" name="组合 366"/>
            <p:cNvGrpSpPr>
              <a:grpSpLocks/>
            </p:cNvGrpSpPr>
            <p:nvPr/>
          </p:nvGrpSpPr>
          <p:grpSpPr bwMode="auto">
            <a:xfrm>
              <a:off x="7303639" y="3489917"/>
              <a:ext cx="368300" cy="465933"/>
              <a:chOff x="8951913" y="4081463"/>
              <a:chExt cx="482600" cy="611187"/>
            </a:xfrm>
          </p:grpSpPr>
          <p:sp>
            <p:nvSpPr>
              <p:cNvPr id="143"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4"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6"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7"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8"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9"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0"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1"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2"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53" name="组合 366"/>
            <p:cNvGrpSpPr>
              <a:grpSpLocks/>
            </p:cNvGrpSpPr>
            <p:nvPr/>
          </p:nvGrpSpPr>
          <p:grpSpPr bwMode="auto">
            <a:xfrm>
              <a:off x="7724256" y="3496864"/>
              <a:ext cx="368300" cy="465933"/>
              <a:chOff x="8951913" y="4081463"/>
              <a:chExt cx="482600" cy="611187"/>
            </a:xfrm>
          </p:grpSpPr>
          <p:sp>
            <p:nvSpPr>
              <p:cNvPr id="154"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5"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6"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7"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8"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9"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0"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1"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2"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3"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64" name="组合 366"/>
            <p:cNvGrpSpPr>
              <a:grpSpLocks/>
            </p:cNvGrpSpPr>
            <p:nvPr/>
          </p:nvGrpSpPr>
          <p:grpSpPr bwMode="auto">
            <a:xfrm>
              <a:off x="6417908" y="3489456"/>
              <a:ext cx="368300" cy="465933"/>
              <a:chOff x="8951913" y="4081463"/>
              <a:chExt cx="482600" cy="611187"/>
            </a:xfrm>
          </p:grpSpPr>
          <p:sp>
            <p:nvSpPr>
              <p:cNvPr id="165"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6"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7"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8"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9"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0"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1"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2"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3"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4"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71" name="组合 366"/>
            <p:cNvGrpSpPr>
              <a:grpSpLocks/>
            </p:cNvGrpSpPr>
            <p:nvPr/>
          </p:nvGrpSpPr>
          <p:grpSpPr bwMode="auto">
            <a:xfrm>
              <a:off x="5979667" y="3496864"/>
              <a:ext cx="368300" cy="465933"/>
              <a:chOff x="8951913" y="4081463"/>
              <a:chExt cx="482600" cy="611187"/>
            </a:xfrm>
          </p:grpSpPr>
          <p:sp>
            <p:nvSpPr>
              <p:cNvPr id="72"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3"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4"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5"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6"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7"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8"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9"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0"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1"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2" name="组合 366"/>
            <p:cNvGrpSpPr>
              <a:grpSpLocks/>
            </p:cNvGrpSpPr>
            <p:nvPr/>
          </p:nvGrpSpPr>
          <p:grpSpPr bwMode="auto">
            <a:xfrm>
              <a:off x="8156539" y="3496864"/>
              <a:ext cx="368300" cy="465933"/>
              <a:chOff x="8951913" y="4081463"/>
              <a:chExt cx="482600" cy="611187"/>
            </a:xfrm>
          </p:grpSpPr>
          <p:sp>
            <p:nvSpPr>
              <p:cNvPr id="83"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4"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6"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7"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8"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9"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0"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1"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2"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grpSp>
        <p:nvGrpSpPr>
          <p:cNvPr id="95" name="组合 94"/>
          <p:cNvGrpSpPr/>
          <p:nvPr/>
        </p:nvGrpSpPr>
        <p:grpSpPr>
          <a:xfrm>
            <a:off x="5955354" y="4075600"/>
            <a:ext cx="2545172" cy="478391"/>
            <a:chOff x="5979667" y="3484406"/>
            <a:chExt cx="2545172" cy="478391"/>
          </a:xfrm>
        </p:grpSpPr>
        <p:grpSp>
          <p:nvGrpSpPr>
            <p:cNvPr id="96" name="组合 366"/>
            <p:cNvGrpSpPr>
              <a:grpSpLocks/>
            </p:cNvGrpSpPr>
            <p:nvPr/>
          </p:nvGrpSpPr>
          <p:grpSpPr bwMode="auto">
            <a:xfrm>
              <a:off x="6856070" y="3484406"/>
              <a:ext cx="368300" cy="465933"/>
              <a:chOff x="8951913" y="4081463"/>
              <a:chExt cx="482600" cy="611187"/>
            </a:xfrm>
          </p:grpSpPr>
          <p:sp>
            <p:nvSpPr>
              <p:cNvPr id="220"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1"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2"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3"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4"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97" name="组合 366"/>
            <p:cNvGrpSpPr>
              <a:grpSpLocks/>
            </p:cNvGrpSpPr>
            <p:nvPr/>
          </p:nvGrpSpPr>
          <p:grpSpPr bwMode="auto">
            <a:xfrm>
              <a:off x="7303639" y="3489917"/>
              <a:ext cx="368300" cy="465933"/>
              <a:chOff x="8951913" y="4081463"/>
              <a:chExt cx="482600" cy="611187"/>
            </a:xfrm>
          </p:grpSpPr>
          <p:sp>
            <p:nvSpPr>
              <p:cNvPr id="210"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1"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2"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3"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4"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98" name="组合 366"/>
            <p:cNvGrpSpPr>
              <a:grpSpLocks/>
            </p:cNvGrpSpPr>
            <p:nvPr/>
          </p:nvGrpSpPr>
          <p:grpSpPr bwMode="auto">
            <a:xfrm>
              <a:off x="7724256" y="3496864"/>
              <a:ext cx="368300" cy="465933"/>
              <a:chOff x="8951913" y="4081463"/>
              <a:chExt cx="482600" cy="611187"/>
            </a:xfrm>
          </p:grpSpPr>
          <p:sp>
            <p:nvSpPr>
              <p:cNvPr id="200"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1"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2"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3"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4"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99" name="组合 366"/>
            <p:cNvGrpSpPr>
              <a:grpSpLocks/>
            </p:cNvGrpSpPr>
            <p:nvPr/>
          </p:nvGrpSpPr>
          <p:grpSpPr bwMode="auto">
            <a:xfrm>
              <a:off x="6417908" y="3489456"/>
              <a:ext cx="368300" cy="465933"/>
              <a:chOff x="8951913" y="4081463"/>
              <a:chExt cx="482600" cy="611187"/>
            </a:xfrm>
          </p:grpSpPr>
          <p:sp>
            <p:nvSpPr>
              <p:cNvPr id="183"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4"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00" name="组合 366"/>
            <p:cNvGrpSpPr>
              <a:grpSpLocks/>
            </p:cNvGrpSpPr>
            <p:nvPr/>
          </p:nvGrpSpPr>
          <p:grpSpPr bwMode="auto">
            <a:xfrm>
              <a:off x="5979667" y="3496864"/>
              <a:ext cx="368300" cy="465933"/>
              <a:chOff x="8951913" y="4081463"/>
              <a:chExt cx="482600" cy="611187"/>
            </a:xfrm>
          </p:grpSpPr>
          <p:sp>
            <p:nvSpPr>
              <p:cNvPr id="129"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0"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6"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7"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8"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9"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0"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1"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2"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01" name="组合 366"/>
            <p:cNvGrpSpPr>
              <a:grpSpLocks/>
            </p:cNvGrpSpPr>
            <p:nvPr/>
          </p:nvGrpSpPr>
          <p:grpSpPr bwMode="auto">
            <a:xfrm>
              <a:off x="8156539" y="3496864"/>
              <a:ext cx="368300" cy="465933"/>
              <a:chOff x="8951913" y="4081463"/>
              <a:chExt cx="482600" cy="611187"/>
            </a:xfrm>
          </p:grpSpPr>
          <p:sp>
            <p:nvSpPr>
              <p:cNvPr id="102"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0"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1"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2"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3"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4"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5"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6"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7"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8"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grpSp>
        <p:nvGrpSpPr>
          <p:cNvPr id="230" name="组合 229"/>
          <p:cNvGrpSpPr/>
          <p:nvPr/>
        </p:nvGrpSpPr>
        <p:grpSpPr>
          <a:xfrm>
            <a:off x="5955353" y="4590987"/>
            <a:ext cx="2545172" cy="478391"/>
            <a:chOff x="5979667" y="3484406"/>
            <a:chExt cx="2545172" cy="478391"/>
          </a:xfrm>
        </p:grpSpPr>
        <p:grpSp>
          <p:nvGrpSpPr>
            <p:cNvPr id="231" name="组合 366"/>
            <p:cNvGrpSpPr>
              <a:grpSpLocks/>
            </p:cNvGrpSpPr>
            <p:nvPr/>
          </p:nvGrpSpPr>
          <p:grpSpPr bwMode="auto">
            <a:xfrm>
              <a:off x="6856070" y="3484406"/>
              <a:ext cx="368300" cy="465933"/>
              <a:chOff x="8951913" y="4081463"/>
              <a:chExt cx="482600" cy="611187"/>
            </a:xfrm>
          </p:grpSpPr>
          <p:sp>
            <p:nvSpPr>
              <p:cNvPr id="28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2" name="组合 366"/>
            <p:cNvGrpSpPr>
              <a:grpSpLocks/>
            </p:cNvGrpSpPr>
            <p:nvPr/>
          </p:nvGrpSpPr>
          <p:grpSpPr bwMode="auto">
            <a:xfrm>
              <a:off x="7303639" y="3489917"/>
              <a:ext cx="368300" cy="465933"/>
              <a:chOff x="8951913" y="4081463"/>
              <a:chExt cx="482600" cy="611187"/>
            </a:xfrm>
          </p:grpSpPr>
          <p:sp>
            <p:nvSpPr>
              <p:cNvPr id="27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3" name="组合 366"/>
            <p:cNvGrpSpPr>
              <a:grpSpLocks/>
            </p:cNvGrpSpPr>
            <p:nvPr/>
          </p:nvGrpSpPr>
          <p:grpSpPr bwMode="auto">
            <a:xfrm>
              <a:off x="7724256" y="3496864"/>
              <a:ext cx="368300" cy="465933"/>
              <a:chOff x="8951913" y="4081463"/>
              <a:chExt cx="482600" cy="611187"/>
            </a:xfrm>
          </p:grpSpPr>
          <p:sp>
            <p:nvSpPr>
              <p:cNvPr id="26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4" name="组合 366"/>
            <p:cNvGrpSpPr>
              <a:grpSpLocks/>
            </p:cNvGrpSpPr>
            <p:nvPr/>
          </p:nvGrpSpPr>
          <p:grpSpPr bwMode="auto">
            <a:xfrm>
              <a:off x="6417908" y="3489456"/>
              <a:ext cx="368300" cy="465933"/>
              <a:chOff x="8951913" y="4081463"/>
              <a:chExt cx="482600" cy="611187"/>
            </a:xfrm>
          </p:grpSpPr>
          <p:sp>
            <p:nvSpPr>
              <p:cNvPr id="25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5" name="组合 366"/>
            <p:cNvGrpSpPr>
              <a:grpSpLocks/>
            </p:cNvGrpSpPr>
            <p:nvPr/>
          </p:nvGrpSpPr>
          <p:grpSpPr bwMode="auto">
            <a:xfrm>
              <a:off x="5979667" y="3496864"/>
              <a:ext cx="368300" cy="465933"/>
              <a:chOff x="8951913" y="4081463"/>
              <a:chExt cx="482600" cy="611187"/>
            </a:xfrm>
          </p:grpSpPr>
          <p:sp>
            <p:nvSpPr>
              <p:cNvPr id="24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6" name="组合 366"/>
            <p:cNvGrpSpPr>
              <a:grpSpLocks/>
            </p:cNvGrpSpPr>
            <p:nvPr/>
          </p:nvGrpSpPr>
          <p:grpSpPr bwMode="auto">
            <a:xfrm>
              <a:off x="8156539" y="3496864"/>
              <a:ext cx="368300" cy="465933"/>
              <a:chOff x="8951913" y="4081463"/>
              <a:chExt cx="482600" cy="611187"/>
            </a:xfrm>
          </p:grpSpPr>
          <p:sp>
            <p:nvSpPr>
              <p:cNvPr id="23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3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3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sp>
        <p:nvSpPr>
          <p:cNvPr id="297" name="文本框 296"/>
          <p:cNvSpPr txBox="1"/>
          <p:nvPr/>
        </p:nvSpPr>
        <p:spPr>
          <a:xfrm>
            <a:off x="2779650" y="5279496"/>
            <a:ext cx="926954" cy="400110"/>
          </a:xfrm>
          <a:prstGeom prst="rect">
            <a:avLst/>
          </a:prstGeom>
          <a:noFill/>
        </p:spPr>
        <p:txBody>
          <a:bodyPr wrap="square" rtlCol="0">
            <a:noAutofit/>
          </a:bodyPr>
          <a:lstStyle/>
          <a:p>
            <a:pPr algn="ctr" fontAlgn="ctr"/>
            <a:r>
              <a:rPr lang="en-US" sz="2000" b="1" dirty="0" smtClean="0">
                <a:latin typeface="Huawei Sans" panose="020C0503030203020204" pitchFamily="34" charset="0"/>
              </a:rPr>
              <a:t>Host</a:t>
            </a:r>
            <a:endParaRPr lang="en-US" altLang="zh-CN" sz="2000" b="1" dirty="0">
              <a:latin typeface="Huawei Sans" panose="020C0503030203020204" pitchFamily="34" charset="0"/>
            </a:endParaRPr>
          </a:p>
        </p:txBody>
      </p:sp>
      <p:sp>
        <p:nvSpPr>
          <p:cNvPr id="298" name="文本框 297"/>
          <p:cNvSpPr txBox="1"/>
          <p:nvPr/>
        </p:nvSpPr>
        <p:spPr>
          <a:xfrm>
            <a:off x="2893386" y="1542357"/>
            <a:ext cx="1626436" cy="369332"/>
          </a:xfrm>
          <a:prstGeom prst="rect">
            <a:avLst/>
          </a:prstGeom>
          <a:noFill/>
        </p:spPr>
        <p:txBody>
          <a:bodyPr wrap="square" rtlCol="0">
            <a:noAutofit/>
          </a:bodyPr>
          <a:lstStyle/>
          <a:p>
            <a:pPr algn="ctr" fontAlgn="ctr"/>
            <a:r>
              <a:rPr lang="en-US" dirty="0" smtClean="0">
                <a:latin typeface="Huawei Sans" panose="020C0503030203020204" pitchFamily="34" charset="0"/>
              </a:rPr>
              <a:t>SCSI interface</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332443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Dual-controller Storage</a:t>
            </a:r>
            <a:endParaRPr lang="en-US" altLang="zh-CN" dirty="0">
              <a:latin typeface="Huawei Sans" panose="020C0503030203020204" pitchFamily="34" charset="0"/>
            </a:endParaRPr>
          </a:p>
        </p:txBody>
      </p:sp>
      <p:grpSp>
        <p:nvGrpSpPr>
          <p:cNvPr id="9" name="组合 8"/>
          <p:cNvGrpSpPr/>
          <p:nvPr/>
        </p:nvGrpSpPr>
        <p:grpSpPr>
          <a:xfrm>
            <a:off x="778816" y="1262495"/>
            <a:ext cx="10743211" cy="4192174"/>
            <a:chOff x="778816" y="1762228"/>
            <a:chExt cx="10743211" cy="4192174"/>
          </a:xfrm>
        </p:grpSpPr>
        <p:grpSp>
          <p:nvGrpSpPr>
            <p:cNvPr id="6" name="组合 5"/>
            <p:cNvGrpSpPr/>
            <p:nvPr/>
          </p:nvGrpSpPr>
          <p:grpSpPr>
            <a:xfrm>
              <a:off x="2356258" y="4826275"/>
              <a:ext cx="1672911" cy="639813"/>
              <a:chOff x="3268134" y="5751292"/>
              <a:chExt cx="1672911" cy="639813"/>
            </a:xfrm>
          </p:grpSpPr>
          <p:pic>
            <p:nvPicPr>
              <p:cNvPr id="3" name="图片 2"/>
              <p:cNvPicPr>
                <a:picLocks noChangeAspect="1"/>
              </p:cNvPicPr>
              <p:nvPr/>
            </p:nvPicPr>
            <p:blipFill>
              <a:blip r:embed="rId3">
                <a:duotone>
                  <a:schemeClr val="accent5">
                    <a:shade val="45000"/>
                    <a:satMod val="135000"/>
                  </a:schemeClr>
                  <a:prstClr val="white"/>
                </a:duotone>
              </a:blip>
              <a:stretch>
                <a:fillRect/>
              </a:stretch>
            </p:blipFill>
            <p:spPr>
              <a:xfrm>
                <a:off x="3268134" y="5751292"/>
                <a:ext cx="493819" cy="615749"/>
              </a:xfrm>
              <a:prstGeom prst="rect">
                <a:avLst/>
              </a:prstGeom>
            </p:spPr>
          </p:pic>
          <p:pic>
            <p:nvPicPr>
              <p:cNvPr id="4" name="图片 3"/>
              <p:cNvPicPr>
                <a:picLocks noChangeAspect="1"/>
              </p:cNvPicPr>
              <p:nvPr/>
            </p:nvPicPr>
            <p:blipFill>
              <a:blip r:embed="rId3">
                <a:duotone>
                  <a:schemeClr val="accent5">
                    <a:shade val="45000"/>
                    <a:satMod val="135000"/>
                  </a:schemeClr>
                  <a:prstClr val="white"/>
                </a:duotone>
              </a:blip>
              <a:stretch>
                <a:fillRect/>
              </a:stretch>
            </p:blipFill>
            <p:spPr>
              <a:xfrm>
                <a:off x="4447226" y="5775356"/>
                <a:ext cx="493819" cy="615749"/>
              </a:xfrm>
              <a:prstGeom prst="rect">
                <a:avLst/>
              </a:prstGeom>
            </p:spPr>
          </p:pic>
          <p:pic>
            <p:nvPicPr>
              <p:cNvPr id="5" name="图片 4"/>
              <p:cNvPicPr>
                <a:picLocks noChangeAspect="1"/>
              </p:cNvPicPr>
              <p:nvPr/>
            </p:nvPicPr>
            <p:blipFill>
              <a:blip r:embed="rId3">
                <a:duotone>
                  <a:schemeClr val="accent5">
                    <a:shade val="45000"/>
                    <a:satMod val="135000"/>
                  </a:schemeClr>
                  <a:prstClr val="white"/>
                </a:duotone>
              </a:blip>
              <a:stretch>
                <a:fillRect/>
              </a:stretch>
            </p:blipFill>
            <p:spPr>
              <a:xfrm>
                <a:off x="3845648" y="5767336"/>
                <a:ext cx="493819" cy="615749"/>
              </a:xfrm>
              <a:prstGeom prst="rect">
                <a:avLst/>
              </a:prstGeom>
            </p:spPr>
          </p:pic>
        </p:grpSp>
        <p:pic>
          <p:nvPicPr>
            <p:cNvPr id="7" name="图片 6"/>
            <p:cNvPicPr>
              <a:picLocks noChangeAspect="1"/>
            </p:cNvPicPr>
            <p:nvPr/>
          </p:nvPicPr>
          <p:blipFill>
            <a:blip r:embed="rId4">
              <a:duotone>
                <a:schemeClr val="accent5">
                  <a:shade val="45000"/>
                  <a:satMod val="135000"/>
                </a:schemeClr>
                <a:prstClr val="white"/>
              </a:duotone>
            </a:blip>
            <a:stretch>
              <a:fillRect/>
            </a:stretch>
          </p:blipFill>
          <p:spPr>
            <a:xfrm>
              <a:off x="1358271" y="3172663"/>
              <a:ext cx="1527373" cy="667655"/>
            </a:xfrm>
            <a:prstGeom prst="rect">
              <a:avLst/>
            </a:prstGeom>
          </p:spPr>
        </p:pic>
        <p:pic>
          <p:nvPicPr>
            <p:cNvPr id="8" name="图片 7"/>
            <p:cNvPicPr>
              <a:picLocks noChangeAspect="1"/>
            </p:cNvPicPr>
            <p:nvPr/>
          </p:nvPicPr>
          <p:blipFill>
            <a:blip r:embed="rId4">
              <a:duotone>
                <a:schemeClr val="accent5">
                  <a:shade val="45000"/>
                  <a:satMod val="135000"/>
                </a:schemeClr>
                <a:prstClr val="white"/>
              </a:duotone>
            </a:blip>
            <a:stretch>
              <a:fillRect/>
            </a:stretch>
          </p:blipFill>
          <p:spPr>
            <a:xfrm>
              <a:off x="3660203" y="3172664"/>
              <a:ext cx="1527373" cy="667655"/>
            </a:xfrm>
            <a:prstGeom prst="rect">
              <a:avLst/>
            </a:prstGeom>
          </p:spPr>
        </p:pic>
        <p:cxnSp>
          <p:nvCxnSpPr>
            <p:cNvPr id="10" name="直接连接符 9"/>
            <p:cNvCxnSpPr>
              <a:stCxn id="7" idx="3"/>
              <a:endCxn id="8" idx="1"/>
            </p:cNvCxnSpPr>
            <p:nvPr/>
          </p:nvCxnSpPr>
          <p:spPr>
            <a:xfrm>
              <a:off x="2885644" y="3506491"/>
              <a:ext cx="774559" cy="1"/>
            </a:xfrm>
            <a:prstGeom prst="line">
              <a:avLst/>
            </a:prstGeom>
            <a:ln w="34925"/>
          </p:spPr>
          <p:style>
            <a:lnRef idx="1">
              <a:schemeClr val="accent5"/>
            </a:lnRef>
            <a:fillRef idx="0">
              <a:schemeClr val="accent5"/>
            </a:fillRef>
            <a:effectRef idx="0">
              <a:schemeClr val="accent5"/>
            </a:effectRef>
            <a:fontRef idx="minor">
              <a:schemeClr val="tx1"/>
            </a:fontRef>
          </p:style>
        </p:cxnSp>
        <p:cxnSp>
          <p:nvCxnSpPr>
            <p:cNvPr id="12" name="直接连接符 11"/>
            <p:cNvCxnSpPr>
              <a:stCxn id="7" idx="2"/>
              <a:endCxn id="3" idx="0"/>
            </p:cNvCxnSpPr>
            <p:nvPr/>
          </p:nvCxnSpPr>
          <p:spPr>
            <a:xfrm>
              <a:off x="2121958" y="3840318"/>
              <a:ext cx="481210" cy="98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3" idx="0"/>
              <a:endCxn id="8" idx="2"/>
            </p:cNvCxnSpPr>
            <p:nvPr/>
          </p:nvCxnSpPr>
          <p:spPr>
            <a:xfrm flipV="1">
              <a:off x="2603168" y="3840319"/>
              <a:ext cx="1820722" cy="9859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 idx="2"/>
              <a:endCxn id="4" idx="0"/>
            </p:cNvCxnSpPr>
            <p:nvPr/>
          </p:nvCxnSpPr>
          <p:spPr>
            <a:xfrm>
              <a:off x="2121958" y="3840318"/>
              <a:ext cx="1660302" cy="101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4" idx="0"/>
              <a:endCxn id="8" idx="2"/>
            </p:cNvCxnSpPr>
            <p:nvPr/>
          </p:nvCxnSpPr>
          <p:spPr>
            <a:xfrm flipV="1">
              <a:off x="3782260" y="3840319"/>
              <a:ext cx="641630" cy="10100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a:off x="2071950" y="2459866"/>
              <a:ext cx="114176" cy="593558"/>
            </a:xfrm>
            <a:prstGeom prst="downArrow">
              <a:avLst/>
            </a:prstGeom>
            <a:solidFill>
              <a:srgbClr val="24B5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2" name="文本框 21"/>
            <p:cNvSpPr txBox="1"/>
            <p:nvPr/>
          </p:nvSpPr>
          <p:spPr>
            <a:xfrm>
              <a:off x="778816" y="1762228"/>
              <a:ext cx="2814620" cy="646331"/>
            </a:xfrm>
            <a:prstGeom prst="rect">
              <a:avLst/>
            </a:prstGeom>
            <a:noFill/>
          </p:spPr>
          <p:txBody>
            <a:bodyPr wrap="square" rtlCol="0">
              <a:noAutofit/>
            </a:bodyPr>
            <a:lstStyle/>
            <a:p>
              <a:pPr algn="ctr" fontAlgn="ctr"/>
              <a:r>
                <a:rPr lang="en-US" dirty="0" smtClean="0">
                  <a:latin typeface="Huawei Sans" panose="020C0503030203020204" pitchFamily="34" charset="0"/>
                </a:rPr>
                <a:t>Services are running on only one controller.</a:t>
              </a:r>
              <a:endParaRPr lang="en-US" altLang="zh-CN" dirty="0" smtClean="0">
                <a:latin typeface="Huawei Sans" panose="020C0503030203020204" pitchFamily="34" charset="0"/>
              </a:endParaRPr>
            </a:p>
          </p:txBody>
        </p:sp>
        <p:grpSp>
          <p:nvGrpSpPr>
            <p:cNvPr id="23" name="组合 22"/>
            <p:cNvGrpSpPr/>
            <p:nvPr/>
          </p:nvGrpSpPr>
          <p:grpSpPr>
            <a:xfrm>
              <a:off x="7916150" y="4834297"/>
              <a:ext cx="1672911" cy="639813"/>
              <a:chOff x="3268134" y="5751292"/>
              <a:chExt cx="1672911" cy="639813"/>
            </a:xfrm>
          </p:grpSpPr>
          <p:pic>
            <p:nvPicPr>
              <p:cNvPr id="24" name="图片 23"/>
              <p:cNvPicPr>
                <a:picLocks noChangeAspect="1"/>
              </p:cNvPicPr>
              <p:nvPr/>
            </p:nvPicPr>
            <p:blipFill>
              <a:blip r:embed="rId3">
                <a:duotone>
                  <a:schemeClr val="accent5">
                    <a:shade val="45000"/>
                    <a:satMod val="135000"/>
                  </a:schemeClr>
                  <a:prstClr val="white"/>
                </a:duotone>
              </a:blip>
              <a:stretch>
                <a:fillRect/>
              </a:stretch>
            </p:blipFill>
            <p:spPr>
              <a:xfrm>
                <a:off x="3268134" y="5751292"/>
                <a:ext cx="493819" cy="615749"/>
              </a:xfrm>
              <a:prstGeom prst="rect">
                <a:avLst/>
              </a:prstGeom>
            </p:spPr>
          </p:pic>
          <p:pic>
            <p:nvPicPr>
              <p:cNvPr id="25" name="图片 24"/>
              <p:cNvPicPr>
                <a:picLocks noChangeAspect="1"/>
              </p:cNvPicPr>
              <p:nvPr/>
            </p:nvPicPr>
            <p:blipFill>
              <a:blip r:embed="rId3">
                <a:duotone>
                  <a:schemeClr val="accent5">
                    <a:shade val="45000"/>
                    <a:satMod val="135000"/>
                  </a:schemeClr>
                  <a:prstClr val="white"/>
                </a:duotone>
              </a:blip>
              <a:stretch>
                <a:fillRect/>
              </a:stretch>
            </p:blipFill>
            <p:spPr>
              <a:xfrm>
                <a:off x="4447226" y="5775356"/>
                <a:ext cx="493819" cy="615749"/>
              </a:xfrm>
              <a:prstGeom prst="rect">
                <a:avLst/>
              </a:prstGeom>
            </p:spPr>
          </p:pic>
          <p:pic>
            <p:nvPicPr>
              <p:cNvPr id="26" name="图片 25"/>
              <p:cNvPicPr>
                <a:picLocks noChangeAspect="1"/>
              </p:cNvPicPr>
              <p:nvPr/>
            </p:nvPicPr>
            <p:blipFill>
              <a:blip r:embed="rId3">
                <a:duotone>
                  <a:schemeClr val="accent5">
                    <a:shade val="45000"/>
                    <a:satMod val="135000"/>
                  </a:schemeClr>
                  <a:prstClr val="white"/>
                </a:duotone>
              </a:blip>
              <a:stretch>
                <a:fillRect/>
              </a:stretch>
            </p:blipFill>
            <p:spPr>
              <a:xfrm>
                <a:off x="3845648" y="5767336"/>
                <a:ext cx="493819" cy="615749"/>
              </a:xfrm>
              <a:prstGeom prst="rect">
                <a:avLst/>
              </a:prstGeom>
            </p:spPr>
          </p:pic>
        </p:grpSp>
        <p:pic>
          <p:nvPicPr>
            <p:cNvPr id="27" name="图片 26"/>
            <p:cNvPicPr>
              <a:picLocks noChangeAspect="1"/>
            </p:cNvPicPr>
            <p:nvPr/>
          </p:nvPicPr>
          <p:blipFill>
            <a:blip r:embed="rId4">
              <a:duotone>
                <a:schemeClr val="accent5">
                  <a:shade val="45000"/>
                  <a:satMod val="135000"/>
                </a:schemeClr>
                <a:prstClr val="white"/>
              </a:duotone>
            </a:blip>
            <a:stretch>
              <a:fillRect/>
            </a:stretch>
          </p:blipFill>
          <p:spPr>
            <a:xfrm>
              <a:off x="6918163" y="3180685"/>
              <a:ext cx="1527373" cy="667655"/>
            </a:xfrm>
            <a:prstGeom prst="rect">
              <a:avLst/>
            </a:prstGeom>
          </p:spPr>
        </p:pic>
        <p:pic>
          <p:nvPicPr>
            <p:cNvPr id="28" name="图片 27"/>
            <p:cNvPicPr>
              <a:picLocks noChangeAspect="1"/>
            </p:cNvPicPr>
            <p:nvPr/>
          </p:nvPicPr>
          <p:blipFill>
            <a:blip r:embed="rId4">
              <a:duotone>
                <a:schemeClr val="accent5">
                  <a:shade val="45000"/>
                  <a:satMod val="135000"/>
                </a:schemeClr>
                <a:prstClr val="white"/>
              </a:duotone>
            </a:blip>
            <a:stretch>
              <a:fillRect/>
            </a:stretch>
          </p:blipFill>
          <p:spPr>
            <a:xfrm>
              <a:off x="9220095" y="3180686"/>
              <a:ext cx="1527373" cy="667655"/>
            </a:xfrm>
            <a:prstGeom prst="rect">
              <a:avLst/>
            </a:prstGeom>
          </p:spPr>
        </p:pic>
        <p:cxnSp>
          <p:nvCxnSpPr>
            <p:cNvPr id="29" name="直接连接符 28"/>
            <p:cNvCxnSpPr>
              <a:stCxn id="27" idx="3"/>
              <a:endCxn id="28" idx="1"/>
            </p:cNvCxnSpPr>
            <p:nvPr/>
          </p:nvCxnSpPr>
          <p:spPr>
            <a:xfrm>
              <a:off x="8445536" y="3514513"/>
              <a:ext cx="774559" cy="1"/>
            </a:xfrm>
            <a:prstGeom prst="line">
              <a:avLst/>
            </a:prstGeom>
            <a:ln w="34925"/>
          </p:spPr>
          <p:style>
            <a:lnRef idx="1">
              <a:schemeClr val="accent5"/>
            </a:lnRef>
            <a:fillRef idx="0">
              <a:schemeClr val="accent5"/>
            </a:fillRef>
            <a:effectRef idx="0">
              <a:schemeClr val="accent5"/>
            </a:effectRef>
            <a:fontRef idx="minor">
              <a:schemeClr val="tx1"/>
            </a:fontRef>
          </p:style>
        </p:cxnSp>
        <p:cxnSp>
          <p:nvCxnSpPr>
            <p:cNvPr id="30" name="直接连接符 29"/>
            <p:cNvCxnSpPr>
              <a:stCxn id="27" idx="2"/>
              <a:endCxn id="24" idx="0"/>
            </p:cNvCxnSpPr>
            <p:nvPr/>
          </p:nvCxnSpPr>
          <p:spPr>
            <a:xfrm>
              <a:off x="7681850" y="3848340"/>
              <a:ext cx="481210" cy="98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4" idx="0"/>
              <a:endCxn id="28" idx="2"/>
            </p:cNvCxnSpPr>
            <p:nvPr/>
          </p:nvCxnSpPr>
          <p:spPr>
            <a:xfrm flipV="1">
              <a:off x="8163060" y="3848341"/>
              <a:ext cx="1820722" cy="9859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7" idx="2"/>
              <a:endCxn id="25" idx="0"/>
            </p:cNvCxnSpPr>
            <p:nvPr/>
          </p:nvCxnSpPr>
          <p:spPr>
            <a:xfrm>
              <a:off x="7681850" y="3848340"/>
              <a:ext cx="1660302" cy="101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5" idx="0"/>
              <a:endCxn id="28" idx="2"/>
            </p:cNvCxnSpPr>
            <p:nvPr/>
          </p:nvCxnSpPr>
          <p:spPr>
            <a:xfrm flipV="1">
              <a:off x="9342152" y="3848341"/>
              <a:ext cx="641630" cy="10100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461391" y="1802146"/>
              <a:ext cx="2723823" cy="369332"/>
            </a:xfrm>
            <a:prstGeom prst="rect">
              <a:avLst/>
            </a:prstGeom>
            <a:noFill/>
          </p:spPr>
          <p:txBody>
            <a:bodyPr wrap="square" rtlCol="0">
              <a:noAutofit/>
            </a:bodyPr>
            <a:lstStyle/>
            <a:p>
              <a:pPr algn="ctr" fontAlgn="ctr"/>
              <a:r>
                <a:rPr lang="en-US" dirty="0" smtClean="0">
                  <a:latin typeface="Huawei Sans" panose="020C0503030203020204" pitchFamily="34" charset="0"/>
                </a:rPr>
                <a:t>Services are running on both controllers.</a:t>
              </a:r>
              <a:endParaRPr lang="en-US" altLang="zh-CN" dirty="0" smtClean="0">
                <a:latin typeface="Huawei Sans" panose="020C0503030203020204" pitchFamily="34" charset="0"/>
              </a:endParaRPr>
            </a:p>
          </p:txBody>
        </p:sp>
        <p:sp>
          <p:nvSpPr>
            <p:cNvPr id="40" name="下箭头 39"/>
            <p:cNvSpPr/>
            <p:nvPr/>
          </p:nvSpPr>
          <p:spPr>
            <a:xfrm rot="2700000">
              <a:off x="7872471" y="2474084"/>
              <a:ext cx="114176" cy="593558"/>
            </a:xfrm>
            <a:prstGeom prst="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1" name="下箭头 40"/>
            <p:cNvSpPr/>
            <p:nvPr/>
          </p:nvSpPr>
          <p:spPr>
            <a:xfrm rot="-2700000">
              <a:off x="9628976" y="2474084"/>
              <a:ext cx="114176" cy="593558"/>
            </a:xfrm>
            <a:prstGeom prst="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3" name="右箭头 42"/>
            <p:cNvSpPr/>
            <p:nvPr/>
          </p:nvSpPr>
          <p:spPr>
            <a:xfrm>
              <a:off x="5713508" y="3240503"/>
              <a:ext cx="764983" cy="615030"/>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4" name="文本框 43"/>
            <p:cNvSpPr txBox="1"/>
            <p:nvPr/>
          </p:nvSpPr>
          <p:spPr>
            <a:xfrm>
              <a:off x="778816" y="3791330"/>
              <a:ext cx="1450762" cy="369332"/>
            </a:xfrm>
            <a:prstGeom prst="rect">
              <a:avLst/>
            </a:prstGeom>
            <a:noFill/>
          </p:spPr>
          <p:txBody>
            <a:bodyPr wrap="square" rtlCol="0">
              <a:noAutofit/>
            </a:bodyPr>
            <a:lstStyle/>
            <a:p>
              <a:pPr algn="ctr" fontAlgn="ctr"/>
              <a:r>
                <a:rPr lang="en-US" dirty="0" smtClean="0">
                  <a:latin typeface="Huawei Sans" panose="020C0503030203020204" pitchFamily="34" charset="0"/>
                </a:rPr>
                <a:t>Controller A</a:t>
              </a:r>
              <a:endParaRPr lang="en-US" altLang="zh-CN" dirty="0">
                <a:latin typeface="Huawei Sans" panose="020C0503030203020204" pitchFamily="34" charset="0"/>
              </a:endParaRPr>
            </a:p>
          </p:txBody>
        </p:sp>
        <p:sp>
          <p:nvSpPr>
            <p:cNvPr id="45" name="文本框 44"/>
            <p:cNvSpPr txBox="1"/>
            <p:nvPr/>
          </p:nvSpPr>
          <p:spPr>
            <a:xfrm>
              <a:off x="6330068" y="3848339"/>
              <a:ext cx="1488592" cy="369332"/>
            </a:xfrm>
            <a:prstGeom prst="rect">
              <a:avLst/>
            </a:prstGeom>
            <a:noFill/>
          </p:spPr>
          <p:txBody>
            <a:bodyPr wrap="square" rtlCol="0">
              <a:noAutofit/>
            </a:bodyPr>
            <a:lstStyle/>
            <a:p>
              <a:pPr algn="ctr" fontAlgn="ctr"/>
              <a:r>
                <a:rPr lang="en-US" dirty="0" smtClean="0">
                  <a:latin typeface="Huawei Sans" panose="020C0503030203020204" pitchFamily="34" charset="0"/>
                </a:rPr>
                <a:t>Controller A</a:t>
              </a:r>
              <a:endParaRPr lang="en-US" altLang="zh-CN" dirty="0">
                <a:latin typeface="Huawei Sans" panose="020C0503030203020204" pitchFamily="34" charset="0"/>
              </a:endParaRPr>
            </a:p>
          </p:txBody>
        </p:sp>
        <p:sp>
          <p:nvSpPr>
            <p:cNvPr id="46" name="文本框 45"/>
            <p:cNvSpPr txBox="1"/>
            <p:nvPr/>
          </p:nvSpPr>
          <p:spPr>
            <a:xfrm>
              <a:off x="4372980" y="3824275"/>
              <a:ext cx="1500305" cy="369332"/>
            </a:xfrm>
            <a:prstGeom prst="rect">
              <a:avLst/>
            </a:prstGeom>
            <a:noFill/>
          </p:spPr>
          <p:txBody>
            <a:bodyPr wrap="square" rtlCol="0">
              <a:noAutofit/>
            </a:bodyPr>
            <a:lstStyle/>
            <a:p>
              <a:pPr algn="ctr" fontAlgn="ctr"/>
              <a:r>
                <a:rPr lang="en-US" dirty="0" smtClean="0">
                  <a:latin typeface="Huawei Sans" panose="020C0503030203020204" pitchFamily="34" charset="0"/>
                </a:rPr>
                <a:t>Controller B</a:t>
              </a:r>
              <a:endParaRPr lang="en-US" altLang="zh-CN" dirty="0">
                <a:latin typeface="Huawei Sans" panose="020C0503030203020204" pitchFamily="34" charset="0"/>
              </a:endParaRPr>
            </a:p>
          </p:txBody>
        </p:sp>
        <p:sp>
          <p:nvSpPr>
            <p:cNvPr id="47" name="文本框 46"/>
            <p:cNvSpPr txBox="1"/>
            <p:nvPr/>
          </p:nvSpPr>
          <p:spPr>
            <a:xfrm>
              <a:off x="9956679" y="3820776"/>
              <a:ext cx="1565348" cy="369332"/>
            </a:xfrm>
            <a:prstGeom prst="rect">
              <a:avLst/>
            </a:prstGeom>
            <a:noFill/>
          </p:spPr>
          <p:txBody>
            <a:bodyPr wrap="square" rtlCol="0">
              <a:noAutofit/>
            </a:bodyPr>
            <a:lstStyle/>
            <a:p>
              <a:pPr algn="ctr" fontAlgn="ctr"/>
              <a:r>
                <a:rPr lang="en-US" dirty="0" smtClean="0">
                  <a:latin typeface="Huawei Sans" panose="020C0503030203020204" pitchFamily="34" charset="0"/>
                </a:rPr>
                <a:t>Controller B</a:t>
              </a:r>
              <a:endParaRPr lang="en-US" altLang="zh-CN" dirty="0">
                <a:latin typeface="Huawei Sans" panose="020C0503030203020204" pitchFamily="34" charset="0"/>
              </a:endParaRPr>
            </a:p>
          </p:txBody>
        </p:sp>
        <p:sp>
          <p:nvSpPr>
            <p:cNvPr id="48" name="矩形 47"/>
            <p:cNvSpPr/>
            <p:nvPr/>
          </p:nvSpPr>
          <p:spPr>
            <a:xfrm>
              <a:off x="2331152" y="5585070"/>
              <a:ext cx="1760418" cy="369332"/>
            </a:xfrm>
            <a:prstGeom prst="rect">
              <a:avLst/>
            </a:prstGeom>
          </p:spPr>
          <p:txBody>
            <a:bodyPr wrap="square">
              <a:noAutofit/>
            </a:bodyPr>
            <a:lstStyle/>
            <a:p>
              <a:pPr fontAlgn="ctr"/>
              <a:r>
                <a:rPr lang="en-US" dirty="0" smtClean="0">
                  <a:latin typeface="Huawei Sans" panose="020C0503030203020204" pitchFamily="34" charset="0"/>
                </a:rPr>
                <a:t>Active-Standby</a:t>
              </a:r>
              <a:endParaRPr lang="en-US" altLang="zh-CN" dirty="0">
                <a:latin typeface="Huawei Sans" panose="020C0503030203020204" pitchFamily="34" charset="0"/>
              </a:endParaRPr>
            </a:p>
          </p:txBody>
        </p:sp>
        <p:sp>
          <p:nvSpPr>
            <p:cNvPr id="49" name="矩形 48"/>
            <p:cNvSpPr/>
            <p:nvPr/>
          </p:nvSpPr>
          <p:spPr>
            <a:xfrm>
              <a:off x="8043445" y="5569026"/>
              <a:ext cx="1545616" cy="369332"/>
            </a:xfrm>
            <a:prstGeom prst="rect">
              <a:avLst/>
            </a:prstGeom>
          </p:spPr>
          <p:txBody>
            <a:bodyPr wrap="square">
              <a:noAutofit/>
            </a:bodyPr>
            <a:lstStyle/>
            <a:p>
              <a:pPr fontAlgn="ctr"/>
              <a:r>
                <a:rPr lang="en-US" dirty="0" smtClean="0">
                  <a:latin typeface="Huawei Sans" panose="020C0503030203020204" pitchFamily="34" charset="0"/>
                </a:rPr>
                <a:t>Active-Active</a:t>
              </a:r>
              <a:endParaRPr lang="en-US" altLang="zh-CN" dirty="0">
                <a:latin typeface="Huawei Sans" panose="020C0503030203020204" pitchFamily="34" charset="0"/>
              </a:endParaRPr>
            </a:p>
          </p:txBody>
        </p:sp>
      </p:grpSp>
    </p:spTree>
    <p:extLst>
      <p:ext uri="{BB962C8B-B14F-4D97-AF65-F5344CB8AC3E}">
        <p14:creationId xmlns:p14="http://schemas.microsoft.com/office/powerpoint/2010/main" val="308816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Mid-range Storage Architecture Evolution</a:t>
            </a:r>
            <a:endParaRPr lang="en-US" altLang="zh-CN" dirty="0">
              <a:latin typeface="Huawei Sans" panose="020C0503030203020204" pitchFamily="34" charset="0"/>
            </a:endParaRPr>
          </a:p>
        </p:txBody>
      </p:sp>
      <p:grpSp>
        <p:nvGrpSpPr>
          <p:cNvPr id="23" name="组合 22"/>
          <p:cNvGrpSpPr/>
          <p:nvPr/>
        </p:nvGrpSpPr>
        <p:grpSpPr>
          <a:xfrm>
            <a:off x="760318" y="1145845"/>
            <a:ext cx="10595254" cy="4724067"/>
            <a:chOff x="930443" y="1432926"/>
            <a:chExt cx="10595254" cy="4724067"/>
          </a:xfrm>
          <a:effectLst/>
        </p:grpSpPr>
        <p:grpSp>
          <p:nvGrpSpPr>
            <p:cNvPr id="22" name="组合 21"/>
            <p:cNvGrpSpPr/>
            <p:nvPr/>
          </p:nvGrpSpPr>
          <p:grpSpPr>
            <a:xfrm>
              <a:off x="1350820" y="1432926"/>
              <a:ext cx="9424972" cy="4724067"/>
              <a:chOff x="1350820" y="1432926"/>
              <a:chExt cx="9424972" cy="4724067"/>
            </a:xfrm>
            <a:effectLst>
              <a:outerShdw blurRad="50800" dist="38100" dir="5400000" algn="t" rotWithShape="0">
                <a:prstClr val="black">
                  <a:alpha val="40000"/>
                </a:prstClr>
              </a:outerShdw>
            </a:effectLst>
          </p:grpSpPr>
          <p:sp>
            <p:nvSpPr>
              <p:cNvPr id="5" name="AutoShape 5"/>
              <p:cNvSpPr>
                <a:spLocks noChangeArrowheads="1"/>
              </p:cNvSpPr>
              <p:nvPr/>
            </p:nvSpPr>
            <p:spPr bwMode="auto">
              <a:xfrm>
                <a:off x="6224584"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3" name="AutoShape 5"/>
              <p:cNvSpPr>
                <a:spLocks noChangeArrowheads="1"/>
              </p:cNvSpPr>
              <p:nvPr/>
            </p:nvSpPr>
            <p:spPr bwMode="auto">
              <a:xfrm>
                <a:off x="8671005"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6" name="AutoShape 5"/>
              <p:cNvSpPr>
                <a:spLocks noChangeArrowheads="1"/>
              </p:cNvSpPr>
              <p:nvPr/>
            </p:nvSpPr>
            <p:spPr bwMode="auto">
              <a:xfrm>
                <a:off x="3801984" y="1461833"/>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9" name="AutoShape 5"/>
              <p:cNvSpPr>
                <a:spLocks noChangeArrowheads="1"/>
              </p:cNvSpPr>
              <p:nvPr/>
            </p:nvSpPr>
            <p:spPr bwMode="auto">
              <a:xfrm>
                <a:off x="1350820" y="1432926"/>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grpSp>
        <p:sp>
          <p:nvSpPr>
            <p:cNvPr id="21" name="右箭头 20"/>
            <p:cNvSpPr/>
            <p:nvPr/>
          </p:nvSpPr>
          <p:spPr>
            <a:xfrm>
              <a:off x="930443" y="2336800"/>
              <a:ext cx="10595254" cy="1112253"/>
            </a:xfrm>
            <a:prstGeom prst="rightArrow">
              <a:avLst/>
            </a:prstGeom>
            <a:solidFill>
              <a:schemeClr val="bg1">
                <a:alpha val="81000"/>
              </a:schemeClr>
            </a:solidFill>
            <a:ln w="25400">
              <a:solidFill>
                <a:srgbClr val="24B5E9"/>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grpSp>
      <p:sp>
        <p:nvSpPr>
          <p:cNvPr id="25" name="文本框 24"/>
          <p:cNvSpPr txBox="1"/>
          <p:nvPr/>
        </p:nvSpPr>
        <p:spPr>
          <a:xfrm>
            <a:off x="1180695" y="1222531"/>
            <a:ext cx="2031325" cy="369332"/>
          </a:xfrm>
          <a:prstGeom prst="rect">
            <a:avLst/>
          </a:prstGeom>
          <a:noFill/>
          <a:effectLst/>
        </p:spPr>
        <p:txBody>
          <a:bodyPr wrap="square" rtlCol="0">
            <a:noAutofit/>
          </a:bodyPr>
          <a:lstStyle/>
          <a:p>
            <a:pPr algn="ctr" fontAlgn="ctr"/>
            <a:r>
              <a:rPr lang="en-US" sz="1600" dirty="0" smtClean="0">
                <a:latin typeface="Huawei Sans" panose="020C0503030203020204" pitchFamily="34" charset="0"/>
              </a:rPr>
              <a:t>Fixed storage system configuration</a:t>
            </a:r>
            <a:endParaRPr lang="en-US" altLang="zh-CN" sz="1600" dirty="0">
              <a:latin typeface="Huawei Sans" panose="020C0503030203020204" pitchFamily="34" charset="0"/>
            </a:endParaRPr>
          </a:p>
        </p:txBody>
      </p:sp>
      <p:sp>
        <p:nvSpPr>
          <p:cNvPr id="26" name="文本框 25"/>
          <p:cNvSpPr txBox="1"/>
          <p:nvPr/>
        </p:nvSpPr>
        <p:spPr>
          <a:xfrm>
            <a:off x="1222437" y="3000966"/>
            <a:ext cx="2031325" cy="1569660"/>
          </a:xfrm>
          <a:prstGeom prst="rect">
            <a:avLst/>
          </a:prstGeom>
          <a:noFill/>
          <a:effectLst/>
        </p:spPr>
        <p:txBody>
          <a:bodyPr wrap="square" rtlCol="0">
            <a:noAutofit/>
          </a:bodyPr>
          <a:lstStyle/>
          <a:p>
            <a:pPr fontAlgn="ctr"/>
            <a:r>
              <a:rPr lang="en-US" sz="1400" dirty="0" smtClean="0">
                <a:latin typeface="Huawei Sans" panose="020C0503030203020204" pitchFamily="34" charset="0"/>
              </a:rPr>
              <a:t>Limited Fibre Channel interfaces are provided. Flexibility is poor. Capacity expansion can be implemented only by cascading disk enclosures.</a:t>
            </a:r>
            <a:endParaRPr lang="en-US" altLang="zh-CN" sz="1400" dirty="0">
              <a:latin typeface="Huawei Sans" panose="020C0503030203020204" pitchFamily="34" charset="0"/>
            </a:endParaRPr>
          </a:p>
        </p:txBody>
      </p:sp>
      <p:grpSp>
        <p:nvGrpSpPr>
          <p:cNvPr id="27" name="组合 26"/>
          <p:cNvGrpSpPr/>
          <p:nvPr/>
        </p:nvGrpSpPr>
        <p:grpSpPr>
          <a:xfrm>
            <a:off x="1604790" y="5195337"/>
            <a:ext cx="1229900" cy="427771"/>
            <a:chOff x="4618038" y="1035050"/>
            <a:chExt cx="763588" cy="265113"/>
          </a:xfrm>
          <a:solidFill>
            <a:srgbClr val="15B0E8"/>
          </a:solidFill>
          <a:effectLst/>
        </p:grpSpPr>
        <p:sp>
          <p:nvSpPr>
            <p:cNvPr id="28" name="Freeform 69"/>
            <p:cNvSpPr>
              <a:spLocks noEditPoints="1"/>
            </p:cNvSpPr>
            <p:nvPr/>
          </p:nvSpPr>
          <p:spPr bwMode="auto">
            <a:xfrm>
              <a:off x="4618038" y="1035050"/>
              <a:ext cx="763588" cy="265113"/>
            </a:xfrm>
            <a:custGeom>
              <a:avLst/>
              <a:gdLst>
                <a:gd name="T0" fmla="*/ 753 w 800"/>
                <a:gd name="T1" fmla="*/ 181 h 276"/>
                <a:gd name="T2" fmla="*/ 785 w 800"/>
                <a:gd name="T3" fmla="*/ 243 h 276"/>
                <a:gd name="T4" fmla="*/ 753 w 800"/>
                <a:gd name="T5" fmla="*/ 181 h 276"/>
                <a:gd name="T6" fmla="*/ 449 w 800"/>
                <a:gd name="T7" fmla="*/ 148 h 276"/>
                <a:gd name="T8" fmla="*/ 57 w 800"/>
                <a:gd name="T9" fmla="*/ 74 h 276"/>
                <a:gd name="T10" fmla="*/ 743 w 800"/>
                <a:gd name="T11" fmla="*/ 159 h 276"/>
                <a:gd name="T12" fmla="*/ 15 w 800"/>
                <a:gd name="T13" fmla="*/ 195 h 276"/>
                <a:gd name="T14" fmla="*/ 47 w 800"/>
                <a:gd name="T15" fmla="*/ 195 h 276"/>
                <a:gd name="T16" fmla="*/ 15 w 800"/>
                <a:gd name="T17" fmla="*/ 243 h 276"/>
                <a:gd name="T18" fmla="*/ 47 w 800"/>
                <a:gd name="T19" fmla="*/ 117 h 276"/>
                <a:gd name="T20" fmla="*/ 15 w 800"/>
                <a:gd name="T21" fmla="*/ 117 h 276"/>
                <a:gd name="T22" fmla="*/ 47 w 800"/>
                <a:gd name="T23" fmla="*/ 74 h 276"/>
                <a:gd name="T24" fmla="*/ 15 w 800"/>
                <a:gd name="T25" fmla="*/ 163 h 276"/>
                <a:gd name="T26" fmla="*/ 47 w 800"/>
                <a:gd name="T27" fmla="*/ 163 h 276"/>
                <a:gd name="T28" fmla="*/ 15 w 800"/>
                <a:gd name="T29" fmla="*/ 192 h 276"/>
                <a:gd name="T30" fmla="*/ 47 w 800"/>
                <a:gd name="T31" fmla="*/ 159 h 276"/>
                <a:gd name="T32" fmla="*/ 15 w 800"/>
                <a:gd name="T33" fmla="*/ 159 h 276"/>
                <a:gd name="T34" fmla="*/ 47 w 800"/>
                <a:gd name="T35" fmla="*/ 121 h 276"/>
                <a:gd name="T36" fmla="*/ 28 w 800"/>
                <a:gd name="T37" fmla="*/ 51 h 276"/>
                <a:gd name="T38" fmla="*/ 726 w 800"/>
                <a:gd name="T39" fmla="*/ 51 h 276"/>
                <a:gd name="T40" fmla="*/ 726 w 800"/>
                <a:gd name="T41" fmla="*/ 51 h 276"/>
                <a:gd name="T42" fmla="*/ 783 w 800"/>
                <a:gd name="T43" fmla="*/ 59 h 276"/>
                <a:gd name="T44" fmla="*/ 28 w 800"/>
                <a:gd name="T45" fmla="*/ 51 h 276"/>
                <a:gd name="T46" fmla="*/ 133 w 800"/>
                <a:gd name="T47" fmla="*/ 10 h 276"/>
                <a:gd name="T48" fmla="*/ 710 w 800"/>
                <a:gd name="T49" fmla="*/ 41 h 276"/>
                <a:gd name="T50" fmla="*/ 133 w 800"/>
                <a:gd name="T51" fmla="*/ 10 h 276"/>
                <a:gd name="T52" fmla="*/ 753 w 800"/>
                <a:gd name="T53" fmla="*/ 143 h 276"/>
                <a:gd name="T54" fmla="*/ 785 w 800"/>
                <a:gd name="T55" fmla="*/ 178 h 276"/>
                <a:gd name="T56" fmla="*/ 753 w 800"/>
                <a:gd name="T57" fmla="*/ 143 h 276"/>
                <a:gd name="T58" fmla="*/ 785 w 800"/>
                <a:gd name="T59" fmla="*/ 139 h 276"/>
                <a:gd name="T60" fmla="*/ 753 w 800"/>
                <a:gd name="T61" fmla="*/ 74 h 276"/>
                <a:gd name="T62" fmla="*/ 785 w 800"/>
                <a:gd name="T63" fmla="*/ 139 h 276"/>
                <a:gd name="T64" fmla="*/ 800 w 800"/>
                <a:gd name="T65" fmla="*/ 59 h 276"/>
                <a:gd name="T66" fmla="*/ 775 w 800"/>
                <a:gd name="T67" fmla="*/ 41 h 276"/>
                <a:gd name="T68" fmla="*/ 666 w 800"/>
                <a:gd name="T69" fmla="*/ 0 h 276"/>
                <a:gd name="T70" fmla="*/ 84 w 800"/>
                <a:gd name="T71" fmla="*/ 41 h 276"/>
                <a:gd name="T72" fmla="*/ 0 w 800"/>
                <a:gd name="T73" fmla="*/ 59 h 276"/>
                <a:gd name="T74" fmla="*/ 0 w 800"/>
                <a:gd name="T75" fmla="*/ 59 h 276"/>
                <a:gd name="T76" fmla="*/ 492 w 800"/>
                <a:gd name="T77" fmla="*/ 258 h 276"/>
                <a:gd name="T78" fmla="*/ 542 w 800"/>
                <a:gd name="T79" fmla="*/ 250 h 276"/>
                <a:gd name="T80" fmla="*/ 492 w 800"/>
                <a:gd name="T81" fmla="*/ 243 h 276"/>
                <a:gd name="T82" fmla="*/ 57 w 800"/>
                <a:gd name="T83" fmla="*/ 173 h 276"/>
                <a:gd name="T84" fmla="*/ 743 w 800"/>
                <a:gd name="T85" fmla="*/ 173 h 276"/>
                <a:gd name="T86" fmla="*/ 620 w 800"/>
                <a:gd name="T87" fmla="*/ 243 h 276"/>
                <a:gd name="T88" fmla="*/ 569 w 800"/>
                <a:gd name="T89" fmla="*/ 250 h 276"/>
                <a:gd name="T90" fmla="*/ 620 w 800"/>
                <a:gd name="T91" fmla="*/ 258 h 276"/>
                <a:gd name="T92" fmla="*/ 800 w 800"/>
                <a:gd name="T93" fmla="*/ 5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276">
                  <a:moveTo>
                    <a:pt x="753" y="181"/>
                  </a:moveTo>
                  <a:lnTo>
                    <a:pt x="753" y="181"/>
                  </a:lnTo>
                  <a:lnTo>
                    <a:pt x="785" y="181"/>
                  </a:lnTo>
                  <a:lnTo>
                    <a:pt x="785" y="243"/>
                  </a:lnTo>
                  <a:lnTo>
                    <a:pt x="753" y="243"/>
                  </a:lnTo>
                  <a:lnTo>
                    <a:pt x="753" y="181"/>
                  </a:lnTo>
                  <a:close/>
                  <a:moveTo>
                    <a:pt x="449" y="148"/>
                  </a:moveTo>
                  <a:lnTo>
                    <a:pt x="449" y="148"/>
                  </a:lnTo>
                  <a:cubicBezTo>
                    <a:pt x="289" y="148"/>
                    <a:pt x="94" y="157"/>
                    <a:pt x="57" y="159"/>
                  </a:cubicBezTo>
                  <a:lnTo>
                    <a:pt x="57" y="74"/>
                  </a:lnTo>
                  <a:lnTo>
                    <a:pt x="743" y="74"/>
                  </a:lnTo>
                  <a:lnTo>
                    <a:pt x="743" y="159"/>
                  </a:lnTo>
                  <a:cubicBezTo>
                    <a:pt x="719" y="157"/>
                    <a:pt x="606" y="148"/>
                    <a:pt x="449" y="148"/>
                  </a:cubicBezTo>
                  <a:close/>
                  <a:moveTo>
                    <a:pt x="15" y="195"/>
                  </a:moveTo>
                  <a:lnTo>
                    <a:pt x="15" y="195"/>
                  </a:lnTo>
                  <a:lnTo>
                    <a:pt x="47" y="195"/>
                  </a:lnTo>
                  <a:lnTo>
                    <a:pt x="47" y="243"/>
                  </a:lnTo>
                  <a:lnTo>
                    <a:pt x="15" y="243"/>
                  </a:lnTo>
                  <a:lnTo>
                    <a:pt x="15" y="195"/>
                  </a:lnTo>
                  <a:close/>
                  <a:moveTo>
                    <a:pt x="47" y="117"/>
                  </a:moveTo>
                  <a:lnTo>
                    <a:pt x="47" y="117"/>
                  </a:lnTo>
                  <a:lnTo>
                    <a:pt x="15" y="117"/>
                  </a:lnTo>
                  <a:lnTo>
                    <a:pt x="15" y="74"/>
                  </a:lnTo>
                  <a:lnTo>
                    <a:pt x="47" y="74"/>
                  </a:lnTo>
                  <a:lnTo>
                    <a:pt x="47" y="117"/>
                  </a:lnTo>
                  <a:close/>
                  <a:moveTo>
                    <a:pt x="15" y="163"/>
                  </a:moveTo>
                  <a:lnTo>
                    <a:pt x="15" y="163"/>
                  </a:lnTo>
                  <a:lnTo>
                    <a:pt x="47" y="163"/>
                  </a:lnTo>
                  <a:lnTo>
                    <a:pt x="47" y="192"/>
                  </a:lnTo>
                  <a:lnTo>
                    <a:pt x="15" y="192"/>
                  </a:lnTo>
                  <a:lnTo>
                    <a:pt x="15" y="163"/>
                  </a:lnTo>
                  <a:close/>
                  <a:moveTo>
                    <a:pt x="47" y="159"/>
                  </a:moveTo>
                  <a:lnTo>
                    <a:pt x="47" y="159"/>
                  </a:lnTo>
                  <a:lnTo>
                    <a:pt x="15" y="159"/>
                  </a:lnTo>
                  <a:lnTo>
                    <a:pt x="15" y="121"/>
                  </a:lnTo>
                  <a:lnTo>
                    <a:pt x="47" y="121"/>
                  </a:lnTo>
                  <a:lnTo>
                    <a:pt x="47" y="159"/>
                  </a:lnTo>
                  <a:close/>
                  <a:moveTo>
                    <a:pt x="28" y="51"/>
                  </a:moveTo>
                  <a:lnTo>
                    <a:pt x="28" y="51"/>
                  </a:lnTo>
                  <a:lnTo>
                    <a:pt x="726" y="51"/>
                  </a:lnTo>
                  <a:lnTo>
                    <a:pt x="726" y="51"/>
                  </a:lnTo>
                  <a:lnTo>
                    <a:pt x="726" y="51"/>
                  </a:lnTo>
                  <a:lnTo>
                    <a:pt x="772" y="51"/>
                  </a:lnTo>
                  <a:lnTo>
                    <a:pt x="783" y="59"/>
                  </a:lnTo>
                  <a:lnTo>
                    <a:pt x="17" y="59"/>
                  </a:lnTo>
                  <a:lnTo>
                    <a:pt x="28" y="51"/>
                  </a:lnTo>
                  <a:close/>
                  <a:moveTo>
                    <a:pt x="133" y="10"/>
                  </a:moveTo>
                  <a:lnTo>
                    <a:pt x="133" y="10"/>
                  </a:lnTo>
                  <a:lnTo>
                    <a:pt x="663" y="10"/>
                  </a:lnTo>
                  <a:lnTo>
                    <a:pt x="710" y="41"/>
                  </a:lnTo>
                  <a:lnTo>
                    <a:pt x="99" y="41"/>
                  </a:lnTo>
                  <a:lnTo>
                    <a:pt x="133" y="10"/>
                  </a:lnTo>
                  <a:close/>
                  <a:moveTo>
                    <a:pt x="753" y="143"/>
                  </a:moveTo>
                  <a:lnTo>
                    <a:pt x="753" y="143"/>
                  </a:lnTo>
                  <a:lnTo>
                    <a:pt x="785" y="143"/>
                  </a:lnTo>
                  <a:lnTo>
                    <a:pt x="785" y="178"/>
                  </a:lnTo>
                  <a:lnTo>
                    <a:pt x="753" y="178"/>
                  </a:lnTo>
                  <a:lnTo>
                    <a:pt x="753" y="143"/>
                  </a:lnTo>
                  <a:close/>
                  <a:moveTo>
                    <a:pt x="785" y="139"/>
                  </a:moveTo>
                  <a:lnTo>
                    <a:pt x="785" y="139"/>
                  </a:lnTo>
                  <a:lnTo>
                    <a:pt x="753" y="139"/>
                  </a:lnTo>
                  <a:lnTo>
                    <a:pt x="753" y="74"/>
                  </a:lnTo>
                  <a:lnTo>
                    <a:pt x="785" y="74"/>
                  </a:lnTo>
                  <a:lnTo>
                    <a:pt x="785" y="139"/>
                  </a:lnTo>
                  <a:close/>
                  <a:moveTo>
                    <a:pt x="800" y="59"/>
                  </a:moveTo>
                  <a:lnTo>
                    <a:pt x="800" y="59"/>
                  </a:lnTo>
                  <a:lnTo>
                    <a:pt x="799" y="59"/>
                  </a:lnTo>
                  <a:lnTo>
                    <a:pt x="775" y="41"/>
                  </a:lnTo>
                  <a:lnTo>
                    <a:pt x="729" y="41"/>
                  </a:lnTo>
                  <a:lnTo>
                    <a:pt x="666" y="0"/>
                  </a:lnTo>
                  <a:lnTo>
                    <a:pt x="129" y="0"/>
                  </a:lnTo>
                  <a:lnTo>
                    <a:pt x="84" y="41"/>
                  </a:lnTo>
                  <a:lnTo>
                    <a:pt x="24" y="41"/>
                  </a:lnTo>
                  <a:lnTo>
                    <a:pt x="0" y="59"/>
                  </a:lnTo>
                  <a:lnTo>
                    <a:pt x="0" y="59"/>
                  </a:lnTo>
                  <a:lnTo>
                    <a:pt x="0" y="59"/>
                  </a:lnTo>
                  <a:lnTo>
                    <a:pt x="0" y="258"/>
                  </a:lnTo>
                  <a:lnTo>
                    <a:pt x="492" y="258"/>
                  </a:lnTo>
                  <a:cubicBezTo>
                    <a:pt x="495" y="268"/>
                    <a:pt x="505" y="276"/>
                    <a:pt x="516" y="276"/>
                  </a:cubicBezTo>
                  <a:cubicBezTo>
                    <a:pt x="531" y="276"/>
                    <a:pt x="542" y="264"/>
                    <a:pt x="542" y="250"/>
                  </a:cubicBezTo>
                  <a:cubicBezTo>
                    <a:pt x="542" y="236"/>
                    <a:pt x="531" y="224"/>
                    <a:pt x="516" y="224"/>
                  </a:cubicBezTo>
                  <a:cubicBezTo>
                    <a:pt x="505" y="224"/>
                    <a:pt x="495" y="232"/>
                    <a:pt x="492" y="243"/>
                  </a:cubicBezTo>
                  <a:lnTo>
                    <a:pt x="57" y="243"/>
                  </a:lnTo>
                  <a:lnTo>
                    <a:pt x="57" y="173"/>
                  </a:lnTo>
                  <a:cubicBezTo>
                    <a:pt x="92" y="172"/>
                    <a:pt x="288" y="162"/>
                    <a:pt x="449" y="162"/>
                  </a:cubicBezTo>
                  <a:cubicBezTo>
                    <a:pt x="609" y="162"/>
                    <a:pt x="723" y="172"/>
                    <a:pt x="743" y="173"/>
                  </a:cubicBezTo>
                  <a:lnTo>
                    <a:pt x="743" y="243"/>
                  </a:lnTo>
                  <a:lnTo>
                    <a:pt x="620" y="243"/>
                  </a:lnTo>
                  <a:cubicBezTo>
                    <a:pt x="617" y="232"/>
                    <a:pt x="607" y="224"/>
                    <a:pt x="595" y="224"/>
                  </a:cubicBezTo>
                  <a:cubicBezTo>
                    <a:pt x="581" y="224"/>
                    <a:pt x="569" y="236"/>
                    <a:pt x="569" y="250"/>
                  </a:cubicBezTo>
                  <a:cubicBezTo>
                    <a:pt x="569" y="264"/>
                    <a:pt x="581" y="276"/>
                    <a:pt x="595" y="276"/>
                  </a:cubicBezTo>
                  <a:cubicBezTo>
                    <a:pt x="607" y="276"/>
                    <a:pt x="616" y="268"/>
                    <a:pt x="620" y="258"/>
                  </a:cubicBezTo>
                  <a:lnTo>
                    <a:pt x="800" y="258"/>
                  </a:lnTo>
                  <a:lnTo>
                    <a:pt x="800" y="59"/>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29" name="Freeform 70"/>
            <p:cNvSpPr>
              <a:spLocks/>
            </p:cNvSpPr>
            <p:nvPr/>
          </p:nvSpPr>
          <p:spPr bwMode="auto">
            <a:xfrm>
              <a:off x="5346700" y="1150938"/>
              <a:ext cx="12700" cy="12700"/>
            </a:xfrm>
            <a:custGeom>
              <a:avLst/>
              <a:gdLst>
                <a:gd name="T0" fmla="*/ 13 w 13"/>
                <a:gd name="T1" fmla="*/ 0 h 13"/>
                <a:gd name="T2" fmla="*/ 13 w 13"/>
                <a:gd name="T3" fmla="*/ 0 h 13"/>
                <a:gd name="T4" fmla="*/ 0 w 13"/>
                <a:gd name="T5" fmla="*/ 0 h 13"/>
                <a:gd name="T6" fmla="*/ 0 w 13"/>
                <a:gd name="T7" fmla="*/ 13 h 13"/>
                <a:gd name="T8" fmla="*/ 13 w 13"/>
                <a:gd name="T9" fmla="*/ 13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0"/>
                  </a:lnTo>
                  <a:lnTo>
                    <a:pt x="0" y="0"/>
                  </a:lnTo>
                  <a:lnTo>
                    <a:pt x="0" y="13"/>
                  </a:lnTo>
                  <a:lnTo>
                    <a:pt x="13" y="13"/>
                  </a:lnTo>
                  <a:lnTo>
                    <a:pt x="13"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0" name="Freeform 71"/>
            <p:cNvSpPr>
              <a:spLocks/>
            </p:cNvSpPr>
            <p:nvPr/>
          </p:nvSpPr>
          <p:spPr bwMode="auto">
            <a:xfrm>
              <a:off x="5346700" y="1130300"/>
              <a:ext cx="12700" cy="12700"/>
            </a:xfrm>
            <a:custGeom>
              <a:avLst/>
              <a:gdLst>
                <a:gd name="T0" fmla="*/ 13 w 13"/>
                <a:gd name="T1" fmla="*/ 0 h 14"/>
                <a:gd name="T2" fmla="*/ 13 w 13"/>
                <a:gd name="T3" fmla="*/ 0 h 14"/>
                <a:gd name="T4" fmla="*/ 0 w 13"/>
                <a:gd name="T5" fmla="*/ 0 h 14"/>
                <a:gd name="T6" fmla="*/ 0 w 13"/>
                <a:gd name="T7" fmla="*/ 14 h 14"/>
                <a:gd name="T8" fmla="*/ 13 w 13"/>
                <a:gd name="T9" fmla="*/ 14 h 14"/>
                <a:gd name="T10" fmla="*/ 13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13" y="0"/>
                  </a:moveTo>
                  <a:lnTo>
                    <a:pt x="13" y="0"/>
                  </a:lnTo>
                  <a:lnTo>
                    <a:pt x="0" y="0"/>
                  </a:lnTo>
                  <a:lnTo>
                    <a:pt x="0" y="14"/>
                  </a:lnTo>
                  <a:lnTo>
                    <a:pt x="13" y="14"/>
                  </a:lnTo>
                  <a:lnTo>
                    <a:pt x="13"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1" name="Freeform 72"/>
            <p:cNvSpPr>
              <a:spLocks/>
            </p:cNvSpPr>
            <p:nvPr/>
          </p:nvSpPr>
          <p:spPr bwMode="auto">
            <a:xfrm>
              <a:off x="5345113" y="1179513"/>
              <a:ext cx="15875" cy="17463"/>
            </a:xfrm>
            <a:custGeom>
              <a:avLst/>
              <a:gdLst>
                <a:gd name="T0" fmla="*/ 0 w 17"/>
                <a:gd name="T1" fmla="*/ 17 h 17"/>
                <a:gd name="T2" fmla="*/ 0 w 17"/>
                <a:gd name="T3" fmla="*/ 17 h 17"/>
                <a:gd name="T4" fmla="*/ 17 w 17"/>
                <a:gd name="T5" fmla="*/ 17 h 17"/>
                <a:gd name="T6" fmla="*/ 17 w 17"/>
                <a:gd name="T7" fmla="*/ 0 h 17"/>
                <a:gd name="T8" fmla="*/ 0 w 17"/>
                <a:gd name="T9" fmla="*/ 0 h 17"/>
                <a:gd name="T10" fmla="*/ 0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0" y="17"/>
                  </a:moveTo>
                  <a:lnTo>
                    <a:pt x="0" y="17"/>
                  </a:lnTo>
                  <a:lnTo>
                    <a:pt x="17" y="17"/>
                  </a:lnTo>
                  <a:lnTo>
                    <a:pt x="17" y="0"/>
                  </a:lnTo>
                  <a:lnTo>
                    <a:pt x="0" y="0"/>
                  </a:lnTo>
                  <a:lnTo>
                    <a:pt x="0" y="17"/>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2" name="Freeform 73"/>
            <p:cNvSpPr>
              <a:spLocks/>
            </p:cNvSpPr>
            <p:nvPr/>
          </p:nvSpPr>
          <p:spPr bwMode="auto">
            <a:xfrm>
              <a:off x="4640263" y="1196975"/>
              <a:ext cx="15875" cy="15875"/>
            </a:xfrm>
            <a:custGeom>
              <a:avLst/>
              <a:gdLst>
                <a:gd name="T0" fmla="*/ 0 w 17"/>
                <a:gd name="T1" fmla="*/ 16 h 16"/>
                <a:gd name="T2" fmla="*/ 0 w 17"/>
                <a:gd name="T3" fmla="*/ 16 h 16"/>
                <a:gd name="T4" fmla="*/ 17 w 17"/>
                <a:gd name="T5" fmla="*/ 16 h 16"/>
                <a:gd name="T6" fmla="*/ 17 w 17"/>
                <a:gd name="T7" fmla="*/ 0 h 16"/>
                <a:gd name="T8" fmla="*/ 0 w 17"/>
                <a:gd name="T9" fmla="*/ 0 h 16"/>
                <a:gd name="T10" fmla="*/ 0 w 17"/>
                <a:gd name="T11" fmla="*/ 16 h 16"/>
              </a:gdLst>
              <a:ahLst/>
              <a:cxnLst>
                <a:cxn ang="0">
                  <a:pos x="T0" y="T1"/>
                </a:cxn>
                <a:cxn ang="0">
                  <a:pos x="T2" y="T3"/>
                </a:cxn>
                <a:cxn ang="0">
                  <a:pos x="T4" y="T5"/>
                </a:cxn>
                <a:cxn ang="0">
                  <a:pos x="T6" y="T7"/>
                </a:cxn>
                <a:cxn ang="0">
                  <a:pos x="T8" y="T9"/>
                </a:cxn>
                <a:cxn ang="0">
                  <a:pos x="T10" y="T11"/>
                </a:cxn>
              </a:cxnLst>
              <a:rect l="0" t="0" r="r" b="b"/>
              <a:pathLst>
                <a:path w="17" h="16">
                  <a:moveTo>
                    <a:pt x="0" y="16"/>
                  </a:moveTo>
                  <a:lnTo>
                    <a:pt x="0" y="16"/>
                  </a:lnTo>
                  <a:lnTo>
                    <a:pt x="17" y="16"/>
                  </a:lnTo>
                  <a:lnTo>
                    <a:pt x="17" y="0"/>
                  </a:lnTo>
                  <a:lnTo>
                    <a:pt x="0" y="0"/>
                  </a:lnTo>
                  <a:lnTo>
                    <a:pt x="0" y="16"/>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3" name="Freeform 74"/>
            <p:cNvSpPr>
              <a:spLocks/>
            </p:cNvSpPr>
            <p:nvPr/>
          </p:nvSpPr>
          <p:spPr bwMode="auto">
            <a:xfrm>
              <a:off x="4640263" y="1254125"/>
              <a:ext cx="1588" cy="3175"/>
            </a:xfrm>
            <a:custGeom>
              <a:avLst/>
              <a:gdLst>
                <a:gd name="T0" fmla="*/ 2 w 3"/>
                <a:gd name="T1" fmla="*/ 1 h 3"/>
                <a:gd name="T2" fmla="*/ 2 w 3"/>
                <a:gd name="T3" fmla="*/ 1 h 3"/>
                <a:gd name="T4" fmla="*/ 1 w 3"/>
                <a:gd name="T5" fmla="*/ 1 h 3"/>
                <a:gd name="T6" fmla="*/ 1 w 3"/>
                <a:gd name="T7" fmla="*/ 0 h 3"/>
                <a:gd name="T8" fmla="*/ 0 w 3"/>
                <a:gd name="T9" fmla="*/ 0 h 3"/>
                <a:gd name="T10" fmla="*/ 0 w 3"/>
                <a:gd name="T11" fmla="*/ 3 h 3"/>
                <a:gd name="T12" fmla="*/ 1 w 3"/>
                <a:gd name="T13" fmla="*/ 3 h 3"/>
                <a:gd name="T14" fmla="*/ 1 w 3"/>
                <a:gd name="T15" fmla="*/ 1 h 3"/>
                <a:gd name="T16" fmla="*/ 2 w 3"/>
                <a:gd name="T17" fmla="*/ 1 h 3"/>
                <a:gd name="T18" fmla="*/ 2 w 3"/>
                <a:gd name="T19" fmla="*/ 3 h 3"/>
                <a:gd name="T20" fmla="*/ 3 w 3"/>
                <a:gd name="T21" fmla="*/ 3 h 3"/>
                <a:gd name="T22" fmla="*/ 3 w 3"/>
                <a:gd name="T23" fmla="*/ 0 h 3"/>
                <a:gd name="T24" fmla="*/ 2 w 3"/>
                <a:gd name="T25" fmla="*/ 0 h 3"/>
                <a:gd name="T26" fmla="*/ 2 w 3"/>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2" y="1"/>
                  </a:moveTo>
                  <a:lnTo>
                    <a:pt x="2" y="1"/>
                  </a:lnTo>
                  <a:lnTo>
                    <a:pt x="1" y="1"/>
                  </a:lnTo>
                  <a:lnTo>
                    <a:pt x="1" y="0"/>
                  </a:lnTo>
                  <a:lnTo>
                    <a:pt x="0" y="0"/>
                  </a:lnTo>
                  <a:lnTo>
                    <a:pt x="0" y="3"/>
                  </a:lnTo>
                  <a:lnTo>
                    <a:pt x="1" y="3"/>
                  </a:lnTo>
                  <a:lnTo>
                    <a:pt x="1" y="1"/>
                  </a:lnTo>
                  <a:lnTo>
                    <a:pt x="2" y="1"/>
                  </a:lnTo>
                  <a:lnTo>
                    <a:pt x="2" y="3"/>
                  </a:lnTo>
                  <a:lnTo>
                    <a:pt x="3" y="3"/>
                  </a:lnTo>
                  <a:lnTo>
                    <a:pt x="3" y="0"/>
                  </a:lnTo>
                  <a:lnTo>
                    <a:pt x="2" y="0"/>
                  </a:lnTo>
                  <a:lnTo>
                    <a:pt x="2" y="1"/>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4" name="Freeform 75"/>
            <p:cNvSpPr>
              <a:spLocks/>
            </p:cNvSpPr>
            <p:nvPr/>
          </p:nvSpPr>
          <p:spPr bwMode="auto">
            <a:xfrm>
              <a:off x="4641850" y="1254125"/>
              <a:ext cx="3175" cy="3175"/>
            </a:xfrm>
            <a:custGeom>
              <a:avLst/>
              <a:gdLst>
                <a:gd name="T0" fmla="*/ 3 w 3"/>
                <a:gd name="T1" fmla="*/ 2 h 3"/>
                <a:gd name="T2" fmla="*/ 3 w 3"/>
                <a:gd name="T3" fmla="*/ 2 h 3"/>
                <a:gd name="T4" fmla="*/ 2 w 3"/>
                <a:gd name="T5" fmla="*/ 2 h 3"/>
                <a:gd name="T6" fmla="*/ 1 w 3"/>
                <a:gd name="T7" fmla="*/ 2 h 3"/>
                <a:gd name="T8" fmla="*/ 1 w 3"/>
                <a:gd name="T9" fmla="*/ 0 h 3"/>
                <a:gd name="T10" fmla="*/ 0 w 3"/>
                <a:gd name="T11" fmla="*/ 0 h 3"/>
                <a:gd name="T12" fmla="*/ 0 w 3"/>
                <a:gd name="T13" fmla="*/ 2 h 3"/>
                <a:gd name="T14" fmla="*/ 1 w 3"/>
                <a:gd name="T15" fmla="*/ 2 h 3"/>
                <a:gd name="T16" fmla="*/ 2 w 3"/>
                <a:gd name="T17" fmla="*/ 3 h 3"/>
                <a:gd name="T18" fmla="*/ 3 w 3"/>
                <a:gd name="T19" fmla="*/ 2 h 3"/>
                <a:gd name="T20" fmla="*/ 3 w 3"/>
                <a:gd name="T21" fmla="*/ 2 h 3"/>
                <a:gd name="T22" fmla="*/ 3 w 3"/>
                <a:gd name="T23" fmla="*/ 0 h 3"/>
                <a:gd name="T24" fmla="*/ 3 w 3"/>
                <a:gd name="T25" fmla="*/ 0 h 3"/>
                <a:gd name="T26" fmla="*/ 3 w 3"/>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3" y="2"/>
                  </a:moveTo>
                  <a:lnTo>
                    <a:pt x="3" y="2"/>
                  </a:lnTo>
                  <a:cubicBezTo>
                    <a:pt x="3" y="2"/>
                    <a:pt x="3" y="2"/>
                    <a:pt x="2" y="2"/>
                  </a:cubicBezTo>
                  <a:cubicBezTo>
                    <a:pt x="1" y="2"/>
                    <a:pt x="1" y="2"/>
                    <a:pt x="1" y="2"/>
                  </a:cubicBezTo>
                  <a:lnTo>
                    <a:pt x="1" y="0"/>
                  </a:lnTo>
                  <a:lnTo>
                    <a:pt x="0" y="0"/>
                  </a:lnTo>
                  <a:lnTo>
                    <a:pt x="0" y="2"/>
                  </a:lnTo>
                  <a:cubicBezTo>
                    <a:pt x="0" y="2"/>
                    <a:pt x="1" y="2"/>
                    <a:pt x="1" y="2"/>
                  </a:cubicBezTo>
                  <a:cubicBezTo>
                    <a:pt x="1" y="3"/>
                    <a:pt x="1" y="3"/>
                    <a:pt x="2" y="3"/>
                  </a:cubicBezTo>
                  <a:cubicBezTo>
                    <a:pt x="3" y="3"/>
                    <a:pt x="3" y="3"/>
                    <a:pt x="3" y="2"/>
                  </a:cubicBezTo>
                  <a:cubicBezTo>
                    <a:pt x="3" y="2"/>
                    <a:pt x="3" y="2"/>
                    <a:pt x="3" y="2"/>
                  </a:cubicBezTo>
                  <a:lnTo>
                    <a:pt x="3" y="0"/>
                  </a:lnTo>
                  <a:lnTo>
                    <a:pt x="3" y="0"/>
                  </a:lnTo>
                  <a:lnTo>
                    <a:pt x="3" y="2"/>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5" name="Freeform 76"/>
            <p:cNvSpPr>
              <a:spLocks noEditPoints="1"/>
            </p:cNvSpPr>
            <p:nvPr/>
          </p:nvSpPr>
          <p:spPr bwMode="auto">
            <a:xfrm>
              <a:off x="4646613" y="1254125"/>
              <a:ext cx="3175" cy="3175"/>
            </a:xfrm>
            <a:custGeom>
              <a:avLst/>
              <a:gdLst>
                <a:gd name="T0" fmla="*/ 1 w 3"/>
                <a:gd name="T1" fmla="*/ 1 h 3"/>
                <a:gd name="T2" fmla="*/ 1 w 3"/>
                <a:gd name="T3" fmla="*/ 1 h 3"/>
                <a:gd name="T4" fmla="*/ 1 w 3"/>
                <a:gd name="T5" fmla="*/ 0 h 3"/>
                <a:gd name="T6" fmla="*/ 2 w 3"/>
                <a:gd name="T7" fmla="*/ 1 h 3"/>
                <a:gd name="T8" fmla="*/ 1 w 3"/>
                <a:gd name="T9" fmla="*/ 1 h 3"/>
                <a:gd name="T10" fmla="*/ 1 w 3"/>
                <a:gd name="T11" fmla="*/ 0 h 3"/>
                <a:gd name="T12" fmla="*/ 1 w 3"/>
                <a:gd name="T13" fmla="*/ 0 h 3"/>
                <a:gd name="T14" fmla="*/ 0 w 3"/>
                <a:gd name="T15" fmla="*/ 3 h 3"/>
                <a:gd name="T16" fmla="*/ 0 w 3"/>
                <a:gd name="T17" fmla="*/ 3 h 3"/>
                <a:gd name="T18" fmla="*/ 1 w 3"/>
                <a:gd name="T19" fmla="*/ 2 h 3"/>
                <a:gd name="T20" fmla="*/ 2 w 3"/>
                <a:gd name="T21" fmla="*/ 2 h 3"/>
                <a:gd name="T22" fmla="*/ 2 w 3"/>
                <a:gd name="T23" fmla="*/ 3 h 3"/>
                <a:gd name="T24" fmla="*/ 3 w 3"/>
                <a:gd name="T25" fmla="*/ 3 h 3"/>
                <a:gd name="T26" fmla="*/ 2 w 3"/>
                <a:gd name="T27" fmla="*/ 0 h 3"/>
                <a:gd name="T28" fmla="*/ 1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1" y="1"/>
                  </a:moveTo>
                  <a:lnTo>
                    <a:pt x="1" y="1"/>
                  </a:lnTo>
                  <a:lnTo>
                    <a:pt x="1" y="0"/>
                  </a:lnTo>
                  <a:lnTo>
                    <a:pt x="2" y="1"/>
                  </a:lnTo>
                  <a:lnTo>
                    <a:pt x="1" y="1"/>
                  </a:lnTo>
                  <a:close/>
                  <a:moveTo>
                    <a:pt x="1" y="0"/>
                  </a:moveTo>
                  <a:lnTo>
                    <a:pt x="1" y="0"/>
                  </a:lnTo>
                  <a:lnTo>
                    <a:pt x="0" y="3"/>
                  </a:lnTo>
                  <a:lnTo>
                    <a:pt x="0" y="3"/>
                  </a:lnTo>
                  <a:lnTo>
                    <a:pt x="1" y="2"/>
                  </a:lnTo>
                  <a:lnTo>
                    <a:pt x="2" y="2"/>
                  </a:lnTo>
                  <a:lnTo>
                    <a:pt x="2" y="3"/>
                  </a:lnTo>
                  <a:lnTo>
                    <a:pt x="3" y="3"/>
                  </a:lnTo>
                  <a:lnTo>
                    <a:pt x="2" y="0"/>
                  </a:lnTo>
                  <a:lnTo>
                    <a:pt x="1"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6" name="Freeform 77"/>
            <p:cNvSpPr>
              <a:spLocks/>
            </p:cNvSpPr>
            <p:nvPr/>
          </p:nvSpPr>
          <p:spPr bwMode="auto">
            <a:xfrm>
              <a:off x="4649788" y="1254125"/>
              <a:ext cx="4763" cy="3175"/>
            </a:xfrm>
            <a:custGeom>
              <a:avLst/>
              <a:gdLst>
                <a:gd name="T0" fmla="*/ 3 w 5"/>
                <a:gd name="T1" fmla="*/ 2 h 3"/>
                <a:gd name="T2" fmla="*/ 3 w 5"/>
                <a:gd name="T3" fmla="*/ 2 h 3"/>
                <a:gd name="T4" fmla="*/ 3 w 5"/>
                <a:gd name="T5" fmla="*/ 0 h 3"/>
                <a:gd name="T6" fmla="*/ 2 w 5"/>
                <a:gd name="T7" fmla="*/ 0 h 3"/>
                <a:gd name="T8" fmla="*/ 1 w 5"/>
                <a:gd name="T9" fmla="*/ 2 h 3"/>
                <a:gd name="T10" fmla="*/ 0 w 5"/>
                <a:gd name="T11" fmla="*/ 0 h 3"/>
                <a:gd name="T12" fmla="*/ 0 w 5"/>
                <a:gd name="T13" fmla="*/ 0 h 3"/>
                <a:gd name="T14" fmla="*/ 1 w 5"/>
                <a:gd name="T15" fmla="*/ 3 h 3"/>
                <a:gd name="T16" fmla="*/ 2 w 5"/>
                <a:gd name="T17" fmla="*/ 3 h 3"/>
                <a:gd name="T18" fmla="*/ 2 w 5"/>
                <a:gd name="T19" fmla="*/ 0 h 3"/>
                <a:gd name="T20" fmla="*/ 3 w 5"/>
                <a:gd name="T21" fmla="*/ 3 h 3"/>
                <a:gd name="T22" fmla="*/ 4 w 5"/>
                <a:gd name="T23" fmla="*/ 3 h 3"/>
                <a:gd name="T24" fmla="*/ 5 w 5"/>
                <a:gd name="T25" fmla="*/ 0 h 3"/>
                <a:gd name="T26" fmla="*/ 4 w 5"/>
                <a:gd name="T27" fmla="*/ 0 h 3"/>
                <a:gd name="T28" fmla="*/ 3 w 5"/>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3" y="2"/>
                  </a:moveTo>
                  <a:lnTo>
                    <a:pt x="3" y="2"/>
                  </a:lnTo>
                  <a:lnTo>
                    <a:pt x="3" y="0"/>
                  </a:lnTo>
                  <a:lnTo>
                    <a:pt x="2" y="0"/>
                  </a:lnTo>
                  <a:lnTo>
                    <a:pt x="1" y="2"/>
                  </a:lnTo>
                  <a:lnTo>
                    <a:pt x="0" y="0"/>
                  </a:lnTo>
                  <a:lnTo>
                    <a:pt x="0" y="0"/>
                  </a:lnTo>
                  <a:lnTo>
                    <a:pt x="1" y="3"/>
                  </a:lnTo>
                  <a:lnTo>
                    <a:pt x="2" y="3"/>
                  </a:lnTo>
                  <a:lnTo>
                    <a:pt x="2" y="0"/>
                  </a:lnTo>
                  <a:lnTo>
                    <a:pt x="3" y="3"/>
                  </a:lnTo>
                  <a:lnTo>
                    <a:pt x="4" y="3"/>
                  </a:lnTo>
                  <a:lnTo>
                    <a:pt x="5" y="0"/>
                  </a:lnTo>
                  <a:lnTo>
                    <a:pt x="4" y="0"/>
                  </a:lnTo>
                  <a:lnTo>
                    <a:pt x="3" y="2"/>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7" name="Freeform 78"/>
            <p:cNvSpPr>
              <a:spLocks/>
            </p:cNvSpPr>
            <p:nvPr/>
          </p:nvSpPr>
          <p:spPr bwMode="auto">
            <a:xfrm>
              <a:off x="4654550" y="1254125"/>
              <a:ext cx="1588" cy="3175"/>
            </a:xfrm>
            <a:custGeom>
              <a:avLst/>
              <a:gdLst>
                <a:gd name="T0" fmla="*/ 0 w 3"/>
                <a:gd name="T1" fmla="*/ 1 h 3"/>
                <a:gd name="T2" fmla="*/ 0 w 3"/>
                <a:gd name="T3" fmla="*/ 1 h 3"/>
                <a:gd name="T4" fmla="*/ 0 w 3"/>
                <a:gd name="T5" fmla="*/ 3 h 3"/>
                <a:gd name="T6" fmla="*/ 1 w 3"/>
                <a:gd name="T7" fmla="*/ 3 h 3"/>
                <a:gd name="T8" fmla="*/ 3 w 3"/>
                <a:gd name="T9" fmla="*/ 3 h 3"/>
                <a:gd name="T10" fmla="*/ 3 w 3"/>
                <a:gd name="T11" fmla="*/ 2 h 3"/>
                <a:gd name="T12" fmla="*/ 2 w 3"/>
                <a:gd name="T13" fmla="*/ 2 h 3"/>
                <a:gd name="T14" fmla="*/ 1 w 3"/>
                <a:gd name="T15" fmla="*/ 1 h 3"/>
                <a:gd name="T16" fmla="*/ 3 w 3"/>
                <a:gd name="T17" fmla="*/ 1 h 3"/>
                <a:gd name="T18" fmla="*/ 3 w 3"/>
                <a:gd name="T19" fmla="*/ 1 h 3"/>
                <a:gd name="T20" fmla="*/ 1 w 3"/>
                <a:gd name="T21" fmla="*/ 1 h 3"/>
                <a:gd name="T22" fmla="*/ 2 w 3"/>
                <a:gd name="T23" fmla="*/ 0 h 3"/>
                <a:gd name="T24" fmla="*/ 3 w 3"/>
                <a:gd name="T25" fmla="*/ 0 h 3"/>
                <a:gd name="T26" fmla="*/ 3 w 3"/>
                <a:gd name="T27" fmla="*/ 0 h 3"/>
                <a:gd name="T28" fmla="*/ 2 w 3"/>
                <a:gd name="T29" fmla="*/ 0 h 3"/>
                <a:gd name="T30" fmla="*/ 0 w 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0" y="1"/>
                  </a:moveTo>
                  <a:lnTo>
                    <a:pt x="0" y="1"/>
                  </a:lnTo>
                  <a:cubicBezTo>
                    <a:pt x="0" y="2"/>
                    <a:pt x="0" y="2"/>
                    <a:pt x="0" y="3"/>
                  </a:cubicBezTo>
                  <a:cubicBezTo>
                    <a:pt x="1" y="3"/>
                    <a:pt x="1" y="3"/>
                    <a:pt x="1" y="3"/>
                  </a:cubicBezTo>
                  <a:lnTo>
                    <a:pt x="3" y="3"/>
                  </a:lnTo>
                  <a:lnTo>
                    <a:pt x="3" y="2"/>
                  </a:lnTo>
                  <a:lnTo>
                    <a:pt x="2" y="2"/>
                  </a:lnTo>
                  <a:cubicBezTo>
                    <a:pt x="1" y="2"/>
                    <a:pt x="1" y="2"/>
                    <a:pt x="1" y="1"/>
                  </a:cubicBezTo>
                  <a:lnTo>
                    <a:pt x="3" y="1"/>
                  </a:lnTo>
                  <a:lnTo>
                    <a:pt x="3" y="1"/>
                  </a:lnTo>
                  <a:lnTo>
                    <a:pt x="1" y="1"/>
                  </a:lnTo>
                  <a:cubicBezTo>
                    <a:pt x="1" y="0"/>
                    <a:pt x="1" y="0"/>
                    <a:pt x="2" y="0"/>
                  </a:cubicBezTo>
                  <a:lnTo>
                    <a:pt x="3" y="0"/>
                  </a:lnTo>
                  <a:lnTo>
                    <a:pt x="3" y="0"/>
                  </a:lnTo>
                  <a:lnTo>
                    <a:pt x="2" y="0"/>
                  </a:lnTo>
                  <a:cubicBezTo>
                    <a:pt x="0" y="0"/>
                    <a:pt x="0" y="0"/>
                    <a:pt x="0" y="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8" name="Freeform 79"/>
            <p:cNvSpPr>
              <a:spLocks/>
            </p:cNvSpPr>
            <p:nvPr/>
          </p:nvSpPr>
          <p:spPr bwMode="auto">
            <a:xfrm>
              <a:off x="4656138" y="1254125"/>
              <a:ext cx="1588" cy="3175"/>
            </a:xfrm>
            <a:custGeom>
              <a:avLst/>
              <a:gdLst>
                <a:gd name="T0" fmla="*/ 0 w 1"/>
                <a:gd name="T1" fmla="*/ 3 h 3"/>
                <a:gd name="T2" fmla="*/ 0 w 1"/>
                <a:gd name="T3" fmla="*/ 3 h 3"/>
                <a:gd name="T4" fmla="*/ 1 w 1"/>
                <a:gd name="T5" fmla="*/ 3 h 3"/>
                <a:gd name="T6" fmla="*/ 1 w 1"/>
                <a:gd name="T7" fmla="*/ 0 h 3"/>
                <a:gd name="T8" fmla="*/ 0 w 1"/>
                <a:gd name="T9" fmla="*/ 0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lnTo>
                    <a:pt x="0" y="3"/>
                  </a:lnTo>
                  <a:lnTo>
                    <a:pt x="1" y="3"/>
                  </a:lnTo>
                  <a:lnTo>
                    <a:pt x="1" y="0"/>
                  </a:lnTo>
                  <a:lnTo>
                    <a:pt x="0" y="0"/>
                  </a:lnTo>
                  <a:lnTo>
                    <a:pt x="0" y="3"/>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9" name="Freeform 80"/>
            <p:cNvSpPr>
              <a:spLocks/>
            </p:cNvSpPr>
            <p:nvPr/>
          </p:nvSpPr>
          <p:spPr bwMode="auto">
            <a:xfrm>
              <a:off x="4640263" y="1241425"/>
              <a:ext cx="6350" cy="7938"/>
            </a:xfrm>
            <a:custGeom>
              <a:avLst/>
              <a:gdLst>
                <a:gd name="T0" fmla="*/ 7 w 7"/>
                <a:gd name="T1" fmla="*/ 9 h 9"/>
                <a:gd name="T2" fmla="*/ 7 w 7"/>
                <a:gd name="T3" fmla="*/ 9 h 9"/>
                <a:gd name="T4" fmla="*/ 7 w 7"/>
                <a:gd name="T5" fmla="*/ 9 h 9"/>
                <a:gd name="T6" fmla="*/ 7 w 7"/>
                <a:gd name="T7" fmla="*/ 9 h 9"/>
                <a:gd name="T8" fmla="*/ 2 w 7"/>
                <a:gd name="T9" fmla="*/ 0 h 9"/>
                <a:gd name="T10" fmla="*/ 0 w 7"/>
                <a:gd name="T11" fmla="*/ 3 h 9"/>
                <a:gd name="T12" fmla="*/ 1 w 7"/>
                <a:gd name="T13" fmla="*/ 5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9"/>
                  </a:lnTo>
                  <a:lnTo>
                    <a:pt x="7" y="9"/>
                  </a:lnTo>
                  <a:cubicBezTo>
                    <a:pt x="7" y="9"/>
                    <a:pt x="7" y="9"/>
                    <a:pt x="7" y="9"/>
                  </a:cubicBezTo>
                  <a:cubicBezTo>
                    <a:pt x="5" y="4"/>
                    <a:pt x="2" y="0"/>
                    <a:pt x="2" y="0"/>
                  </a:cubicBezTo>
                  <a:cubicBezTo>
                    <a:pt x="2" y="0"/>
                    <a:pt x="0" y="2"/>
                    <a:pt x="0" y="3"/>
                  </a:cubicBezTo>
                  <a:cubicBezTo>
                    <a:pt x="0" y="5"/>
                    <a:pt x="1" y="5"/>
                    <a:pt x="1" y="5"/>
                  </a:cubicBezTo>
                  <a:cubicBezTo>
                    <a:pt x="3" y="7"/>
                    <a:pt x="6" y="9"/>
                    <a:pt x="7" y="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0" name="Freeform 81"/>
            <p:cNvSpPr>
              <a:spLocks/>
            </p:cNvSpPr>
            <p:nvPr/>
          </p:nvSpPr>
          <p:spPr bwMode="auto">
            <a:xfrm>
              <a:off x="4641850" y="1250950"/>
              <a:ext cx="4763" cy="1588"/>
            </a:xfrm>
            <a:custGeom>
              <a:avLst/>
              <a:gdLst>
                <a:gd name="T0" fmla="*/ 6 w 6"/>
                <a:gd name="T1" fmla="*/ 0 h 2"/>
                <a:gd name="T2" fmla="*/ 6 w 6"/>
                <a:gd name="T3" fmla="*/ 0 h 2"/>
                <a:gd name="T4" fmla="*/ 6 w 6"/>
                <a:gd name="T5" fmla="*/ 0 h 2"/>
                <a:gd name="T6" fmla="*/ 6 w 6"/>
                <a:gd name="T7" fmla="*/ 0 h 2"/>
                <a:gd name="T8" fmla="*/ 0 w 6"/>
                <a:gd name="T9" fmla="*/ 0 h 2"/>
                <a:gd name="T10" fmla="*/ 3 w 6"/>
                <a:gd name="T11" fmla="*/ 2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lnTo>
                    <a:pt x="6" y="0"/>
                  </a:lnTo>
                  <a:cubicBezTo>
                    <a:pt x="6" y="0"/>
                    <a:pt x="6" y="0"/>
                    <a:pt x="6" y="0"/>
                  </a:cubicBezTo>
                  <a:cubicBezTo>
                    <a:pt x="6" y="0"/>
                    <a:pt x="6" y="0"/>
                    <a:pt x="6" y="0"/>
                  </a:cubicBezTo>
                  <a:lnTo>
                    <a:pt x="0" y="0"/>
                  </a:lnTo>
                  <a:cubicBezTo>
                    <a:pt x="0" y="1"/>
                    <a:pt x="1" y="2"/>
                    <a:pt x="3" y="2"/>
                  </a:cubicBezTo>
                  <a:cubicBezTo>
                    <a:pt x="3" y="2"/>
                    <a:pt x="5" y="1"/>
                    <a:pt x="6"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1" name="Freeform 82"/>
            <p:cNvSpPr>
              <a:spLocks/>
            </p:cNvSpPr>
            <p:nvPr/>
          </p:nvSpPr>
          <p:spPr bwMode="auto">
            <a:xfrm>
              <a:off x="4640263" y="1246188"/>
              <a:ext cx="6350" cy="4763"/>
            </a:xfrm>
            <a:custGeom>
              <a:avLst/>
              <a:gdLst>
                <a:gd name="T0" fmla="*/ 2 w 8"/>
                <a:gd name="T1" fmla="*/ 4 h 5"/>
                <a:gd name="T2" fmla="*/ 2 w 8"/>
                <a:gd name="T3" fmla="*/ 4 h 5"/>
                <a:gd name="T4" fmla="*/ 3 w 8"/>
                <a:gd name="T5" fmla="*/ 5 h 5"/>
                <a:gd name="T6" fmla="*/ 8 w 8"/>
                <a:gd name="T7" fmla="*/ 5 h 5"/>
                <a:gd name="T8" fmla="*/ 8 w 8"/>
                <a:gd name="T9" fmla="*/ 5 h 5"/>
                <a:gd name="T10" fmla="*/ 8 w 8"/>
                <a:gd name="T11" fmla="*/ 5 h 5"/>
                <a:gd name="T12" fmla="*/ 0 w 8"/>
                <a:gd name="T13" fmla="*/ 0 h 5"/>
                <a:gd name="T14" fmla="*/ 0 w 8"/>
                <a:gd name="T15" fmla="*/ 1 h 5"/>
                <a:gd name="T16" fmla="*/ 0 w 8"/>
                <a:gd name="T17" fmla="*/ 2 h 5"/>
                <a:gd name="T18" fmla="*/ 0 w 8"/>
                <a:gd name="T19" fmla="*/ 3 h 5"/>
                <a:gd name="T20" fmla="*/ 2 w 8"/>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2" y="4"/>
                  </a:moveTo>
                  <a:lnTo>
                    <a:pt x="2" y="4"/>
                  </a:lnTo>
                  <a:cubicBezTo>
                    <a:pt x="3" y="5"/>
                    <a:pt x="3" y="5"/>
                    <a:pt x="3" y="5"/>
                  </a:cubicBezTo>
                  <a:cubicBezTo>
                    <a:pt x="3" y="5"/>
                    <a:pt x="7" y="5"/>
                    <a:pt x="8" y="5"/>
                  </a:cubicBezTo>
                  <a:lnTo>
                    <a:pt x="8" y="5"/>
                  </a:lnTo>
                  <a:cubicBezTo>
                    <a:pt x="8" y="5"/>
                    <a:pt x="8" y="5"/>
                    <a:pt x="8" y="5"/>
                  </a:cubicBezTo>
                  <a:cubicBezTo>
                    <a:pt x="5" y="3"/>
                    <a:pt x="0" y="0"/>
                    <a:pt x="0" y="0"/>
                  </a:cubicBezTo>
                  <a:cubicBezTo>
                    <a:pt x="0" y="0"/>
                    <a:pt x="0" y="1"/>
                    <a:pt x="0" y="1"/>
                  </a:cubicBezTo>
                  <a:lnTo>
                    <a:pt x="0" y="2"/>
                  </a:lnTo>
                  <a:cubicBezTo>
                    <a:pt x="0" y="2"/>
                    <a:pt x="0" y="3"/>
                    <a:pt x="0" y="3"/>
                  </a:cubicBezTo>
                  <a:cubicBezTo>
                    <a:pt x="1" y="4"/>
                    <a:pt x="2" y="4"/>
                    <a:pt x="2" y="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2" name="Freeform 83"/>
            <p:cNvSpPr>
              <a:spLocks/>
            </p:cNvSpPr>
            <p:nvPr/>
          </p:nvSpPr>
          <p:spPr bwMode="auto">
            <a:xfrm>
              <a:off x="4645025" y="1239838"/>
              <a:ext cx="4763" cy="9525"/>
            </a:xfrm>
            <a:custGeom>
              <a:avLst/>
              <a:gdLst>
                <a:gd name="T0" fmla="*/ 4 w 5"/>
                <a:gd name="T1" fmla="*/ 10 h 11"/>
                <a:gd name="T2" fmla="*/ 4 w 5"/>
                <a:gd name="T3" fmla="*/ 10 h 11"/>
                <a:gd name="T4" fmla="*/ 4 w 5"/>
                <a:gd name="T5" fmla="*/ 10 h 11"/>
                <a:gd name="T6" fmla="*/ 4 w 5"/>
                <a:gd name="T7" fmla="*/ 10 h 11"/>
                <a:gd name="T8" fmla="*/ 3 w 5"/>
                <a:gd name="T9" fmla="*/ 0 h 11"/>
                <a:gd name="T10" fmla="*/ 2 w 5"/>
                <a:gd name="T11" fmla="*/ 0 h 11"/>
                <a:gd name="T12" fmla="*/ 0 w 5"/>
                <a:gd name="T13" fmla="*/ 2 h 11"/>
                <a:gd name="T14" fmla="*/ 0 w 5"/>
                <a:gd name="T15" fmla="*/ 4 h 11"/>
                <a:gd name="T16" fmla="*/ 4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4" y="10"/>
                  </a:moveTo>
                  <a:lnTo>
                    <a:pt x="4" y="10"/>
                  </a:lnTo>
                  <a:cubicBezTo>
                    <a:pt x="4" y="11"/>
                    <a:pt x="4" y="10"/>
                    <a:pt x="4" y="10"/>
                  </a:cubicBezTo>
                  <a:cubicBezTo>
                    <a:pt x="4" y="10"/>
                    <a:pt x="4" y="10"/>
                    <a:pt x="4" y="10"/>
                  </a:cubicBezTo>
                  <a:cubicBezTo>
                    <a:pt x="5" y="2"/>
                    <a:pt x="3" y="0"/>
                    <a:pt x="3" y="0"/>
                  </a:cubicBezTo>
                  <a:cubicBezTo>
                    <a:pt x="3" y="0"/>
                    <a:pt x="2" y="0"/>
                    <a:pt x="2" y="0"/>
                  </a:cubicBezTo>
                  <a:cubicBezTo>
                    <a:pt x="1" y="0"/>
                    <a:pt x="0" y="2"/>
                    <a:pt x="0" y="2"/>
                  </a:cubicBezTo>
                  <a:cubicBezTo>
                    <a:pt x="0" y="3"/>
                    <a:pt x="0" y="4"/>
                    <a:pt x="0" y="4"/>
                  </a:cubicBezTo>
                  <a:cubicBezTo>
                    <a:pt x="1" y="6"/>
                    <a:pt x="3" y="10"/>
                    <a:pt x="4"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3" name="Freeform 84"/>
            <p:cNvSpPr>
              <a:spLocks/>
            </p:cNvSpPr>
            <p:nvPr/>
          </p:nvSpPr>
          <p:spPr bwMode="auto">
            <a:xfrm>
              <a:off x="4648200" y="1239838"/>
              <a:ext cx="4763" cy="9525"/>
            </a:xfrm>
            <a:custGeom>
              <a:avLst/>
              <a:gdLst>
                <a:gd name="T0" fmla="*/ 1 w 5"/>
                <a:gd name="T1" fmla="*/ 10 h 11"/>
                <a:gd name="T2" fmla="*/ 1 w 5"/>
                <a:gd name="T3" fmla="*/ 10 h 11"/>
                <a:gd name="T4" fmla="*/ 1 w 5"/>
                <a:gd name="T5" fmla="*/ 10 h 11"/>
                <a:gd name="T6" fmla="*/ 5 w 5"/>
                <a:gd name="T7" fmla="*/ 4 h 11"/>
                <a:gd name="T8" fmla="*/ 5 w 5"/>
                <a:gd name="T9" fmla="*/ 2 h 11"/>
                <a:gd name="T10" fmla="*/ 3 w 5"/>
                <a:gd name="T11" fmla="*/ 0 h 11"/>
                <a:gd name="T12" fmla="*/ 2 w 5"/>
                <a:gd name="T13" fmla="*/ 0 h 11"/>
                <a:gd name="T14" fmla="*/ 1 w 5"/>
                <a:gd name="T15" fmla="*/ 10 h 11"/>
                <a:gd name="T16" fmla="*/ 1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1" y="10"/>
                  </a:moveTo>
                  <a:lnTo>
                    <a:pt x="1" y="10"/>
                  </a:lnTo>
                  <a:cubicBezTo>
                    <a:pt x="1" y="11"/>
                    <a:pt x="1" y="10"/>
                    <a:pt x="1" y="10"/>
                  </a:cubicBezTo>
                  <a:cubicBezTo>
                    <a:pt x="2" y="10"/>
                    <a:pt x="4" y="6"/>
                    <a:pt x="5" y="4"/>
                  </a:cubicBezTo>
                  <a:cubicBezTo>
                    <a:pt x="5" y="4"/>
                    <a:pt x="5" y="2"/>
                    <a:pt x="5" y="2"/>
                  </a:cubicBezTo>
                  <a:cubicBezTo>
                    <a:pt x="5" y="2"/>
                    <a:pt x="4" y="0"/>
                    <a:pt x="3" y="0"/>
                  </a:cubicBezTo>
                  <a:cubicBezTo>
                    <a:pt x="3" y="0"/>
                    <a:pt x="2" y="0"/>
                    <a:pt x="2" y="0"/>
                  </a:cubicBezTo>
                  <a:cubicBezTo>
                    <a:pt x="2" y="0"/>
                    <a:pt x="0" y="2"/>
                    <a:pt x="1" y="10"/>
                  </a:cubicBezTo>
                  <a:cubicBezTo>
                    <a:pt x="1" y="10"/>
                    <a:pt x="1" y="10"/>
                    <a:pt x="1"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4" name="Freeform 85"/>
            <p:cNvSpPr>
              <a:spLocks/>
            </p:cNvSpPr>
            <p:nvPr/>
          </p:nvSpPr>
          <p:spPr bwMode="auto">
            <a:xfrm>
              <a:off x="4649788" y="1250950"/>
              <a:ext cx="6350" cy="3175"/>
            </a:xfrm>
            <a:custGeom>
              <a:avLst/>
              <a:gdLst>
                <a:gd name="T0" fmla="*/ 0 w 6"/>
                <a:gd name="T1" fmla="*/ 0 h 3"/>
                <a:gd name="T2" fmla="*/ 0 w 6"/>
                <a:gd name="T3" fmla="*/ 0 h 3"/>
                <a:gd name="T4" fmla="*/ 0 w 6"/>
                <a:gd name="T5" fmla="*/ 0 h 3"/>
                <a:gd name="T6" fmla="*/ 3 w 6"/>
                <a:gd name="T7" fmla="*/ 2 h 3"/>
                <a:gd name="T8" fmla="*/ 6 w 6"/>
                <a:gd name="T9" fmla="*/ 0 h 3"/>
                <a:gd name="T10" fmla="*/ 0 w 6"/>
                <a:gd name="T11" fmla="*/ 0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0" y="0"/>
                  </a:moveTo>
                  <a:lnTo>
                    <a:pt x="0" y="0"/>
                  </a:lnTo>
                  <a:lnTo>
                    <a:pt x="0" y="0"/>
                  </a:lnTo>
                  <a:cubicBezTo>
                    <a:pt x="1" y="1"/>
                    <a:pt x="3" y="2"/>
                    <a:pt x="3" y="2"/>
                  </a:cubicBezTo>
                  <a:cubicBezTo>
                    <a:pt x="3" y="2"/>
                    <a:pt x="5" y="3"/>
                    <a:pt x="6" y="0"/>
                  </a:cubicBezTo>
                  <a:lnTo>
                    <a:pt x="0" y="0"/>
                  </a:lnTo>
                  <a:cubicBezTo>
                    <a:pt x="0" y="0"/>
                    <a:pt x="0" y="0"/>
                    <a:pt x="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5" name="Freeform 86"/>
            <p:cNvSpPr>
              <a:spLocks/>
            </p:cNvSpPr>
            <p:nvPr/>
          </p:nvSpPr>
          <p:spPr bwMode="auto">
            <a:xfrm>
              <a:off x="4649788" y="1246188"/>
              <a:ext cx="7938" cy="4763"/>
            </a:xfrm>
            <a:custGeom>
              <a:avLst/>
              <a:gdLst>
                <a:gd name="T0" fmla="*/ 0 w 8"/>
                <a:gd name="T1" fmla="*/ 5 h 5"/>
                <a:gd name="T2" fmla="*/ 0 w 8"/>
                <a:gd name="T3" fmla="*/ 5 h 5"/>
                <a:gd name="T4" fmla="*/ 0 w 8"/>
                <a:gd name="T5" fmla="*/ 5 h 5"/>
                <a:gd name="T6" fmla="*/ 5 w 8"/>
                <a:gd name="T7" fmla="*/ 5 h 5"/>
                <a:gd name="T8" fmla="*/ 6 w 8"/>
                <a:gd name="T9" fmla="*/ 4 h 5"/>
                <a:gd name="T10" fmla="*/ 8 w 8"/>
                <a:gd name="T11" fmla="*/ 3 h 5"/>
                <a:gd name="T12" fmla="*/ 8 w 8"/>
                <a:gd name="T13" fmla="*/ 1 h 5"/>
                <a:gd name="T14" fmla="*/ 8 w 8"/>
                <a:gd name="T15" fmla="*/ 1 h 5"/>
                <a:gd name="T16" fmla="*/ 8 w 8"/>
                <a:gd name="T17" fmla="*/ 0 h 5"/>
                <a:gd name="T18" fmla="*/ 0 w 8"/>
                <a:gd name="T19" fmla="*/ 5 h 5"/>
                <a:gd name="T20" fmla="*/ 0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5"/>
                  </a:moveTo>
                  <a:lnTo>
                    <a:pt x="0" y="5"/>
                  </a:lnTo>
                  <a:cubicBezTo>
                    <a:pt x="0" y="5"/>
                    <a:pt x="0" y="5"/>
                    <a:pt x="0" y="5"/>
                  </a:cubicBezTo>
                  <a:cubicBezTo>
                    <a:pt x="1" y="5"/>
                    <a:pt x="5" y="5"/>
                    <a:pt x="5" y="5"/>
                  </a:cubicBezTo>
                  <a:cubicBezTo>
                    <a:pt x="5" y="5"/>
                    <a:pt x="5" y="5"/>
                    <a:pt x="6" y="4"/>
                  </a:cubicBezTo>
                  <a:cubicBezTo>
                    <a:pt x="6" y="4"/>
                    <a:pt x="7" y="4"/>
                    <a:pt x="8" y="3"/>
                  </a:cubicBezTo>
                  <a:cubicBezTo>
                    <a:pt x="8" y="3"/>
                    <a:pt x="8" y="2"/>
                    <a:pt x="8" y="1"/>
                  </a:cubicBezTo>
                  <a:lnTo>
                    <a:pt x="8" y="1"/>
                  </a:lnTo>
                  <a:cubicBezTo>
                    <a:pt x="8" y="1"/>
                    <a:pt x="8" y="0"/>
                    <a:pt x="8" y="0"/>
                  </a:cubicBezTo>
                  <a:cubicBezTo>
                    <a:pt x="8" y="0"/>
                    <a:pt x="3" y="3"/>
                    <a:pt x="0" y="5"/>
                  </a:cubicBezTo>
                  <a:cubicBezTo>
                    <a:pt x="0" y="5"/>
                    <a:pt x="0" y="5"/>
                    <a:pt x="0"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6" name="Freeform 87"/>
            <p:cNvSpPr>
              <a:spLocks/>
            </p:cNvSpPr>
            <p:nvPr/>
          </p:nvSpPr>
          <p:spPr bwMode="auto">
            <a:xfrm>
              <a:off x="4649788" y="1241425"/>
              <a:ext cx="6350" cy="7938"/>
            </a:xfrm>
            <a:custGeom>
              <a:avLst/>
              <a:gdLst>
                <a:gd name="T0" fmla="*/ 0 w 7"/>
                <a:gd name="T1" fmla="*/ 9 h 9"/>
                <a:gd name="T2" fmla="*/ 0 w 7"/>
                <a:gd name="T3" fmla="*/ 9 h 9"/>
                <a:gd name="T4" fmla="*/ 0 w 7"/>
                <a:gd name="T5" fmla="*/ 9 h 9"/>
                <a:gd name="T6" fmla="*/ 6 w 7"/>
                <a:gd name="T7" fmla="*/ 5 h 9"/>
                <a:gd name="T8" fmla="*/ 7 w 7"/>
                <a:gd name="T9" fmla="*/ 3 h 9"/>
                <a:gd name="T10" fmla="*/ 5 w 7"/>
                <a:gd name="T11" fmla="*/ 0 h 9"/>
                <a:gd name="T12" fmla="*/ 0 w 7"/>
                <a:gd name="T13" fmla="*/ 9 h 9"/>
                <a:gd name="T14" fmla="*/ 0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0" y="9"/>
                  </a:moveTo>
                  <a:lnTo>
                    <a:pt x="0" y="9"/>
                  </a:lnTo>
                  <a:cubicBezTo>
                    <a:pt x="0" y="9"/>
                    <a:pt x="0" y="9"/>
                    <a:pt x="0" y="9"/>
                  </a:cubicBezTo>
                  <a:cubicBezTo>
                    <a:pt x="1" y="9"/>
                    <a:pt x="4" y="7"/>
                    <a:pt x="6" y="5"/>
                  </a:cubicBezTo>
                  <a:cubicBezTo>
                    <a:pt x="6" y="5"/>
                    <a:pt x="7" y="5"/>
                    <a:pt x="7" y="3"/>
                  </a:cubicBezTo>
                  <a:cubicBezTo>
                    <a:pt x="7" y="2"/>
                    <a:pt x="5" y="0"/>
                    <a:pt x="5" y="0"/>
                  </a:cubicBezTo>
                  <a:cubicBezTo>
                    <a:pt x="5" y="0"/>
                    <a:pt x="2" y="4"/>
                    <a:pt x="0" y="9"/>
                  </a:cubicBezTo>
                  <a:cubicBezTo>
                    <a:pt x="0" y="9"/>
                    <a:pt x="0" y="9"/>
                    <a:pt x="0" y="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7" name="Freeform 88"/>
            <p:cNvSpPr>
              <a:spLocks/>
            </p:cNvSpPr>
            <p:nvPr/>
          </p:nvSpPr>
          <p:spPr bwMode="auto">
            <a:xfrm>
              <a:off x="5246688" y="1128713"/>
              <a:ext cx="11113" cy="9525"/>
            </a:xfrm>
            <a:custGeom>
              <a:avLst/>
              <a:gdLst>
                <a:gd name="T0" fmla="*/ 8 w 10"/>
                <a:gd name="T1" fmla="*/ 4 h 10"/>
                <a:gd name="T2" fmla="*/ 8 w 10"/>
                <a:gd name="T3" fmla="*/ 4 h 10"/>
                <a:gd name="T4" fmla="*/ 3 w 10"/>
                <a:gd name="T5" fmla="*/ 4 h 10"/>
                <a:gd name="T6" fmla="*/ 3 w 10"/>
                <a:gd name="T7" fmla="*/ 0 h 10"/>
                <a:gd name="T8" fmla="*/ 0 w 10"/>
                <a:gd name="T9" fmla="*/ 0 h 10"/>
                <a:gd name="T10" fmla="*/ 0 w 10"/>
                <a:gd name="T11" fmla="*/ 10 h 10"/>
                <a:gd name="T12" fmla="*/ 3 w 10"/>
                <a:gd name="T13" fmla="*/ 10 h 10"/>
                <a:gd name="T14" fmla="*/ 3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3" y="4"/>
                  </a:lnTo>
                  <a:lnTo>
                    <a:pt x="3" y="0"/>
                  </a:lnTo>
                  <a:lnTo>
                    <a:pt x="0" y="0"/>
                  </a:lnTo>
                  <a:lnTo>
                    <a:pt x="0" y="10"/>
                  </a:lnTo>
                  <a:lnTo>
                    <a:pt x="3" y="10"/>
                  </a:lnTo>
                  <a:lnTo>
                    <a:pt x="3" y="6"/>
                  </a:lnTo>
                  <a:lnTo>
                    <a:pt x="8" y="6"/>
                  </a:lnTo>
                  <a:lnTo>
                    <a:pt x="8" y="10"/>
                  </a:lnTo>
                  <a:lnTo>
                    <a:pt x="10" y="10"/>
                  </a:lnTo>
                  <a:lnTo>
                    <a:pt x="10" y="0"/>
                  </a:lnTo>
                  <a:lnTo>
                    <a:pt x="8" y="0"/>
                  </a:lnTo>
                  <a:lnTo>
                    <a:pt x="8" y="4"/>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8" name="Freeform 89"/>
            <p:cNvSpPr>
              <a:spLocks/>
            </p:cNvSpPr>
            <p:nvPr/>
          </p:nvSpPr>
          <p:spPr bwMode="auto">
            <a:xfrm>
              <a:off x="5259388" y="1128713"/>
              <a:ext cx="9525" cy="9525"/>
            </a:xfrm>
            <a:custGeom>
              <a:avLst/>
              <a:gdLst>
                <a:gd name="T0" fmla="*/ 8 w 10"/>
                <a:gd name="T1" fmla="*/ 6 h 10"/>
                <a:gd name="T2" fmla="*/ 8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8 w 10"/>
                <a:gd name="T25" fmla="*/ 0 h 10"/>
                <a:gd name="T26" fmla="*/ 8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6"/>
                  </a:moveTo>
                  <a:lnTo>
                    <a:pt x="8" y="6"/>
                  </a:lnTo>
                  <a:cubicBezTo>
                    <a:pt x="8" y="8"/>
                    <a:pt x="7" y="8"/>
                    <a:pt x="5" y="8"/>
                  </a:cubicBezTo>
                  <a:cubicBezTo>
                    <a:pt x="3" y="8"/>
                    <a:pt x="2" y="8"/>
                    <a:pt x="2" y="6"/>
                  </a:cubicBezTo>
                  <a:lnTo>
                    <a:pt x="2" y="0"/>
                  </a:lnTo>
                  <a:lnTo>
                    <a:pt x="0" y="0"/>
                  </a:lnTo>
                  <a:lnTo>
                    <a:pt x="0" y="6"/>
                  </a:lnTo>
                  <a:cubicBezTo>
                    <a:pt x="0" y="7"/>
                    <a:pt x="0" y="8"/>
                    <a:pt x="1" y="9"/>
                  </a:cubicBezTo>
                  <a:cubicBezTo>
                    <a:pt x="2" y="10"/>
                    <a:pt x="3" y="10"/>
                    <a:pt x="5" y="10"/>
                  </a:cubicBezTo>
                  <a:cubicBezTo>
                    <a:pt x="7" y="10"/>
                    <a:pt x="8" y="10"/>
                    <a:pt x="9" y="9"/>
                  </a:cubicBezTo>
                  <a:cubicBezTo>
                    <a:pt x="10" y="8"/>
                    <a:pt x="10" y="7"/>
                    <a:pt x="10" y="6"/>
                  </a:cubicBezTo>
                  <a:lnTo>
                    <a:pt x="10" y="0"/>
                  </a:lnTo>
                  <a:lnTo>
                    <a:pt x="8" y="0"/>
                  </a:lnTo>
                  <a:lnTo>
                    <a:pt x="8" y="6"/>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9" name="Freeform 90"/>
            <p:cNvSpPr>
              <a:spLocks noEditPoints="1"/>
            </p:cNvSpPr>
            <p:nvPr/>
          </p:nvSpPr>
          <p:spPr bwMode="auto">
            <a:xfrm>
              <a:off x="5268913" y="1128713"/>
              <a:ext cx="11113" cy="9525"/>
            </a:xfrm>
            <a:custGeom>
              <a:avLst/>
              <a:gdLst>
                <a:gd name="T0" fmla="*/ 5 w 12"/>
                <a:gd name="T1" fmla="*/ 6 h 10"/>
                <a:gd name="T2" fmla="*/ 5 w 12"/>
                <a:gd name="T3" fmla="*/ 6 h 10"/>
                <a:gd name="T4" fmla="*/ 6 w 12"/>
                <a:gd name="T5" fmla="*/ 2 h 10"/>
                <a:gd name="T6" fmla="*/ 8 w 12"/>
                <a:gd name="T7" fmla="*/ 6 h 10"/>
                <a:gd name="T8" fmla="*/ 5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9 w 12"/>
                <a:gd name="T21" fmla="*/ 8 h 10"/>
                <a:gd name="T22" fmla="*/ 10 w 12"/>
                <a:gd name="T23" fmla="*/ 10 h 10"/>
                <a:gd name="T24" fmla="*/ 12 w 12"/>
                <a:gd name="T25" fmla="*/ 10 h 10"/>
                <a:gd name="T26" fmla="*/ 8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5" y="6"/>
                  </a:moveTo>
                  <a:lnTo>
                    <a:pt x="5" y="6"/>
                  </a:lnTo>
                  <a:lnTo>
                    <a:pt x="6" y="2"/>
                  </a:lnTo>
                  <a:lnTo>
                    <a:pt x="8" y="6"/>
                  </a:lnTo>
                  <a:lnTo>
                    <a:pt x="5" y="6"/>
                  </a:lnTo>
                  <a:close/>
                  <a:moveTo>
                    <a:pt x="5" y="0"/>
                  </a:moveTo>
                  <a:lnTo>
                    <a:pt x="5" y="0"/>
                  </a:lnTo>
                  <a:lnTo>
                    <a:pt x="0" y="10"/>
                  </a:lnTo>
                  <a:lnTo>
                    <a:pt x="3" y="10"/>
                  </a:lnTo>
                  <a:lnTo>
                    <a:pt x="4" y="8"/>
                  </a:lnTo>
                  <a:lnTo>
                    <a:pt x="9" y="8"/>
                  </a:lnTo>
                  <a:lnTo>
                    <a:pt x="10" y="10"/>
                  </a:lnTo>
                  <a:lnTo>
                    <a:pt x="12" y="10"/>
                  </a:lnTo>
                  <a:lnTo>
                    <a:pt x="8" y="0"/>
                  </a:lnTo>
                  <a:lnTo>
                    <a:pt x="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0" name="Freeform 91"/>
            <p:cNvSpPr>
              <a:spLocks/>
            </p:cNvSpPr>
            <p:nvPr/>
          </p:nvSpPr>
          <p:spPr bwMode="auto">
            <a:xfrm>
              <a:off x="5278438" y="112871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4 w 17"/>
                <a:gd name="T15" fmla="*/ 10 h 10"/>
                <a:gd name="T16" fmla="*/ 6 w 17"/>
                <a:gd name="T17" fmla="*/ 10 h 10"/>
                <a:gd name="T18" fmla="*/ 9 w 17"/>
                <a:gd name="T19" fmla="*/ 2 h 10"/>
                <a:gd name="T20" fmla="*/ 11 w 17"/>
                <a:gd name="T21" fmla="*/ 10 h 10"/>
                <a:gd name="T22" fmla="*/ 14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4" y="10"/>
                  </a:lnTo>
                  <a:lnTo>
                    <a:pt x="6" y="10"/>
                  </a:lnTo>
                  <a:lnTo>
                    <a:pt x="9" y="2"/>
                  </a:lnTo>
                  <a:lnTo>
                    <a:pt x="11" y="10"/>
                  </a:lnTo>
                  <a:lnTo>
                    <a:pt x="14" y="10"/>
                  </a:lnTo>
                  <a:lnTo>
                    <a:pt x="17" y="0"/>
                  </a:lnTo>
                  <a:lnTo>
                    <a:pt x="15" y="0"/>
                  </a:lnTo>
                  <a:lnTo>
                    <a:pt x="12" y="8"/>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1" name="Freeform 92"/>
            <p:cNvSpPr>
              <a:spLocks/>
            </p:cNvSpPr>
            <p:nvPr/>
          </p:nvSpPr>
          <p:spPr bwMode="auto">
            <a:xfrm>
              <a:off x="5295900" y="1128713"/>
              <a:ext cx="9525" cy="9525"/>
            </a:xfrm>
            <a:custGeom>
              <a:avLst/>
              <a:gdLst>
                <a:gd name="T0" fmla="*/ 0 w 9"/>
                <a:gd name="T1" fmla="*/ 5 h 10"/>
                <a:gd name="T2" fmla="*/ 0 w 9"/>
                <a:gd name="T3" fmla="*/ 5 h 10"/>
                <a:gd name="T4" fmla="*/ 1 w 9"/>
                <a:gd name="T5" fmla="*/ 9 h 10"/>
                <a:gd name="T6" fmla="*/ 5 w 9"/>
                <a:gd name="T7" fmla="*/ 10 h 10"/>
                <a:gd name="T8" fmla="*/ 9 w 9"/>
                <a:gd name="T9" fmla="*/ 10 h 10"/>
                <a:gd name="T10" fmla="*/ 9 w 9"/>
                <a:gd name="T11" fmla="*/ 8 h 10"/>
                <a:gd name="T12" fmla="*/ 5 w 9"/>
                <a:gd name="T13" fmla="*/ 8 h 10"/>
                <a:gd name="T14" fmla="*/ 2 w 9"/>
                <a:gd name="T15" fmla="*/ 6 h 10"/>
                <a:gd name="T16" fmla="*/ 9 w 9"/>
                <a:gd name="T17" fmla="*/ 6 h 10"/>
                <a:gd name="T18" fmla="*/ 9 w 9"/>
                <a:gd name="T19" fmla="*/ 4 h 10"/>
                <a:gd name="T20" fmla="*/ 2 w 9"/>
                <a:gd name="T21" fmla="*/ 4 h 10"/>
                <a:gd name="T22" fmla="*/ 5 w 9"/>
                <a:gd name="T23" fmla="*/ 2 h 10"/>
                <a:gd name="T24" fmla="*/ 9 w 9"/>
                <a:gd name="T25" fmla="*/ 2 h 10"/>
                <a:gd name="T26" fmla="*/ 9 w 9"/>
                <a:gd name="T27" fmla="*/ 0 h 10"/>
                <a:gd name="T28" fmla="*/ 5 w 9"/>
                <a:gd name="T29" fmla="*/ 0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0" y="5"/>
                  </a:lnTo>
                  <a:cubicBezTo>
                    <a:pt x="0" y="7"/>
                    <a:pt x="0" y="8"/>
                    <a:pt x="1" y="9"/>
                  </a:cubicBezTo>
                  <a:cubicBezTo>
                    <a:pt x="3" y="10"/>
                    <a:pt x="4" y="10"/>
                    <a:pt x="5" y="10"/>
                  </a:cubicBezTo>
                  <a:lnTo>
                    <a:pt x="9" y="10"/>
                  </a:lnTo>
                  <a:lnTo>
                    <a:pt x="9" y="8"/>
                  </a:lnTo>
                  <a:lnTo>
                    <a:pt x="5" y="8"/>
                  </a:lnTo>
                  <a:cubicBezTo>
                    <a:pt x="3" y="8"/>
                    <a:pt x="2" y="8"/>
                    <a:pt x="2" y="6"/>
                  </a:cubicBezTo>
                  <a:lnTo>
                    <a:pt x="9" y="6"/>
                  </a:lnTo>
                  <a:lnTo>
                    <a:pt x="9" y="4"/>
                  </a:lnTo>
                  <a:lnTo>
                    <a:pt x="2" y="4"/>
                  </a:lnTo>
                  <a:cubicBezTo>
                    <a:pt x="2" y="2"/>
                    <a:pt x="3" y="2"/>
                    <a:pt x="5" y="2"/>
                  </a:cubicBezTo>
                  <a:lnTo>
                    <a:pt x="9" y="2"/>
                  </a:lnTo>
                  <a:lnTo>
                    <a:pt x="9" y="0"/>
                  </a:lnTo>
                  <a:lnTo>
                    <a:pt x="5" y="0"/>
                  </a:lnTo>
                  <a:cubicBezTo>
                    <a:pt x="1" y="0"/>
                    <a:pt x="0" y="1"/>
                    <a:pt x="0"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2" name="Freeform 93"/>
            <p:cNvSpPr>
              <a:spLocks/>
            </p:cNvSpPr>
            <p:nvPr/>
          </p:nvSpPr>
          <p:spPr bwMode="auto">
            <a:xfrm>
              <a:off x="5307013" y="112871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3" name="Freeform 94"/>
            <p:cNvSpPr>
              <a:spLocks/>
            </p:cNvSpPr>
            <p:nvPr/>
          </p:nvSpPr>
          <p:spPr bwMode="auto">
            <a:xfrm>
              <a:off x="5213350" y="1123950"/>
              <a:ext cx="11113" cy="14288"/>
            </a:xfrm>
            <a:custGeom>
              <a:avLst/>
              <a:gdLst>
                <a:gd name="T0" fmla="*/ 0 w 12"/>
                <a:gd name="T1" fmla="*/ 6 h 15"/>
                <a:gd name="T2" fmla="*/ 0 w 12"/>
                <a:gd name="T3" fmla="*/ 6 h 15"/>
                <a:gd name="T4" fmla="*/ 2 w 12"/>
                <a:gd name="T5" fmla="*/ 9 h 15"/>
                <a:gd name="T6" fmla="*/ 11 w 12"/>
                <a:gd name="T7" fmla="*/ 15 h 15"/>
                <a:gd name="T8" fmla="*/ 12 w 12"/>
                <a:gd name="T9" fmla="*/ 15 h 15"/>
                <a:gd name="T10" fmla="*/ 12 w 12"/>
                <a:gd name="T11" fmla="*/ 15 h 15"/>
                <a:gd name="T12" fmla="*/ 3 w 12"/>
                <a:gd name="T13" fmla="*/ 0 h 15"/>
                <a:gd name="T14" fmla="*/ 0 w 12"/>
                <a:gd name="T15" fmla="*/ 6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0" y="6"/>
                  </a:moveTo>
                  <a:lnTo>
                    <a:pt x="0" y="6"/>
                  </a:lnTo>
                  <a:cubicBezTo>
                    <a:pt x="0" y="8"/>
                    <a:pt x="2" y="9"/>
                    <a:pt x="2" y="9"/>
                  </a:cubicBezTo>
                  <a:cubicBezTo>
                    <a:pt x="4" y="11"/>
                    <a:pt x="10" y="14"/>
                    <a:pt x="11" y="15"/>
                  </a:cubicBezTo>
                  <a:cubicBezTo>
                    <a:pt x="11" y="15"/>
                    <a:pt x="12" y="15"/>
                    <a:pt x="12" y="15"/>
                  </a:cubicBezTo>
                  <a:cubicBezTo>
                    <a:pt x="12" y="15"/>
                    <a:pt x="12" y="15"/>
                    <a:pt x="12" y="15"/>
                  </a:cubicBezTo>
                  <a:cubicBezTo>
                    <a:pt x="8" y="6"/>
                    <a:pt x="3" y="0"/>
                    <a:pt x="3" y="0"/>
                  </a:cubicBezTo>
                  <a:cubicBezTo>
                    <a:pt x="3" y="0"/>
                    <a:pt x="0" y="3"/>
                    <a:pt x="0" y="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4" name="Freeform 95"/>
            <p:cNvSpPr>
              <a:spLocks/>
            </p:cNvSpPr>
            <p:nvPr/>
          </p:nvSpPr>
          <p:spPr bwMode="auto">
            <a:xfrm>
              <a:off x="5213350" y="1139825"/>
              <a:ext cx="9525" cy="3175"/>
            </a:xfrm>
            <a:custGeom>
              <a:avLst/>
              <a:gdLst>
                <a:gd name="T0" fmla="*/ 10 w 10"/>
                <a:gd name="T1" fmla="*/ 0 h 3"/>
                <a:gd name="T2" fmla="*/ 10 w 10"/>
                <a:gd name="T3" fmla="*/ 0 h 3"/>
                <a:gd name="T4" fmla="*/ 0 w 10"/>
                <a:gd name="T5" fmla="*/ 0 h 3"/>
                <a:gd name="T6" fmla="*/ 4 w 10"/>
                <a:gd name="T7" fmla="*/ 3 h 3"/>
                <a:gd name="T8" fmla="*/ 10 w 10"/>
                <a:gd name="T9" fmla="*/ 0 h 3"/>
                <a:gd name="T10" fmla="*/ 10 w 10"/>
                <a:gd name="T11" fmla="*/ 0 h 3"/>
                <a:gd name="T12" fmla="*/ 10 w 10"/>
                <a:gd name="T13" fmla="*/ 0 h 3"/>
                <a:gd name="T14" fmla="*/ 10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10" y="0"/>
                  </a:moveTo>
                  <a:lnTo>
                    <a:pt x="10" y="0"/>
                  </a:lnTo>
                  <a:lnTo>
                    <a:pt x="0" y="0"/>
                  </a:lnTo>
                  <a:cubicBezTo>
                    <a:pt x="1" y="2"/>
                    <a:pt x="3" y="3"/>
                    <a:pt x="4" y="3"/>
                  </a:cubicBezTo>
                  <a:cubicBezTo>
                    <a:pt x="6" y="3"/>
                    <a:pt x="9" y="1"/>
                    <a:pt x="10" y="0"/>
                  </a:cubicBezTo>
                  <a:lnTo>
                    <a:pt x="10" y="0"/>
                  </a:lnTo>
                  <a:cubicBezTo>
                    <a:pt x="10" y="0"/>
                    <a:pt x="10" y="0"/>
                    <a:pt x="10" y="0"/>
                  </a:cubicBezTo>
                  <a:cubicBezTo>
                    <a:pt x="10" y="0"/>
                    <a:pt x="10" y="0"/>
                    <a:pt x="1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5" name="Freeform 96"/>
            <p:cNvSpPr>
              <a:spLocks/>
            </p:cNvSpPr>
            <p:nvPr/>
          </p:nvSpPr>
          <p:spPr bwMode="auto">
            <a:xfrm>
              <a:off x="5210175" y="1131888"/>
              <a:ext cx="12700" cy="6350"/>
            </a:xfrm>
            <a:custGeom>
              <a:avLst/>
              <a:gdLst>
                <a:gd name="T0" fmla="*/ 1 w 14"/>
                <a:gd name="T1" fmla="*/ 0 h 8"/>
                <a:gd name="T2" fmla="*/ 1 w 14"/>
                <a:gd name="T3" fmla="*/ 0 h 8"/>
                <a:gd name="T4" fmla="*/ 1 w 14"/>
                <a:gd name="T5" fmla="*/ 5 h 8"/>
                <a:gd name="T6" fmla="*/ 4 w 14"/>
                <a:gd name="T7" fmla="*/ 8 h 8"/>
                <a:gd name="T8" fmla="*/ 6 w 14"/>
                <a:gd name="T9" fmla="*/ 8 h 8"/>
                <a:gd name="T10" fmla="*/ 14 w 14"/>
                <a:gd name="T11" fmla="*/ 8 h 8"/>
                <a:gd name="T12" fmla="*/ 14 w 14"/>
                <a:gd name="T13" fmla="*/ 8 h 8"/>
                <a:gd name="T14" fmla="*/ 14 w 14"/>
                <a:gd name="T15" fmla="*/ 8 h 8"/>
                <a:gd name="T16" fmla="*/ 1 w 1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0"/>
                  </a:moveTo>
                  <a:lnTo>
                    <a:pt x="1" y="0"/>
                  </a:lnTo>
                  <a:cubicBezTo>
                    <a:pt x="0" y="3"/>
                    <a:pt x="1" y="5"/>
                    <a:pt x="1" y="5"/>
                  </a:cubicBezTo>
                  <a:cubicBezTo>
                    <a:pt x="2" y="7"/>
                    <a:pt x="4" y="8"/>
                    <a:pt x="4" y="8"/>
                  </a:cubicBezTo>
                  <a:cubicBezTo>
                    <a:pt x="5" y="8"/>
                    <a:pt x="6" y="8"/>
                    <a:pt x="6" y="8"/>
                  </a:cubicBezTo>
                  <a:cubicBezTo>
                    <a:pt x="7" y="8"/>
                    <a:pt x="12" y="8"/>
                    <a:pt x="14" y="8"/>
                  </a:cubicBezTo>
                  <a:cubicBezTo>
                    <a:pt x="14" y="8"/>
                    <a:pt x="14" y="8"/>
                    <a:pt x="14" y="8"/>
                  </a:cubicBezTo>
                  <a:cubicBezTo>
                    <a:pt x="14" y="8"/>
                    <a:pt x="14" y="8"/>
                    <a:pt x="14" y="8"/>
                  </a:cubicBezTo>
                  <a:cubicBezTo>
                    <a:pt x="10" y="5"/>
                    <a:pt x="1" y="0"/>
                    <a:pt x="1"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6" name="Freeform 97"/>
            <p:cNvSpPr>
              <a:spLocks/>
            </p:cNvSpPr>
            <p:nvPr/>
          </p:nvSpPr>
          <p:spPr bwMode="auto">
            <a:xfrm>
              <a:off x="5218113" y="1119188"/>
              <a:ext cx="7938" cy="17463"/>
            </a:xfrm>
            <a:custGeom>
              <a:avLst/>
              <a:gdLst>
                <a:gd name="T0" fmla="*/ 4 w 8"/>
                <a:gd name="T1" fmla="*/ 0 h 18"/>
                <a:gd name="T2" fmla="*/ 4 w 8"/>
                <a:gd name="T3" fmla="*/ 0 h 18"/>
                <a:gd name="T4" fmla="*/ 1 w 8"/>
                <a:gd name="T5" fmla="*/ 3 h 18"/>
                <a:gd name="T6" fmla="*/ 1 w 8"/>
                <a:gd name="T7" fmla="*/ 6 h 18"/>
                <a:gd name="T8" fmla="*/ 7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1" y="3"/>
                    <a:pt x="1" y="3"/>
                  </a:cubicBezTo>
                  <a:cubicBezTo>
                    <a:pt x="0" y="5"/>
                    <a:pt x="1" y="6"/>
                    <a:pt x="1" y="6"/>
                  </a:cubicBezTo>
                  <a:cubicBezTo>
                    <a:pt x="2" y="10"/>
                    <a:pt x="6" y="17"/>
                    <a:pt x="7"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7" name="Freeform 98"/>
            <p:cNvSpPr>
              <a:spLocks/>
            </p:cNvSpPr>
            <p:nvPr/>
          </p:nvSpPr>
          <p:spPr bwMode="auto">
            <a:xfrm>
              <a:off x="5226050" y="1119188"/>
              <a:ext cx="6350" cy="17463"/>
            </a:xfrm>
            <a:custGeom>
              <a:avLst/>
              <a:gdLst>
                <a:gd name="T0" fmla="*/ 8 w 8"/>
                <a:gd name="T1" fmla="*/ 3 h 18"/>
                <a:gd name="T2" fmla="*/ 8 w 8"/>
                <a:gd name="T3" fmla="*/ 3 h 18"/>
                <a:gd name="T4" fmla="*/ 5 w 8"/>
                <a:gd name="T5" fmla="*/ 0 h 18"/>
                <a:gd name="T6" fmla="*/ 3 w 8"/>
                <a:gd name="T7" fmla="*/ 0 h 18"/>
                <a:gd name="T8" fmla="*/ 2 w 8"/>
                <a:gd name="T9" fmla="*/ 18 h 18"/>
                <a:gd name="T10" fmla="*/ 2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5" y="0"/>
                  </a:cubicBezTo>
                  <a:cubicBezTo>
                    <a:pt x="5" y="0"/>
                    <a:pt x="4" y="0"/>
                    <a:pt x="3" y="0"/>
                  </a:cubicBezTo>
                  <a:cubicBezTo>
                    <a:pt x="3" y="0"/>
                    <a:pt x="0" y="4"/>
                    <a:pt x="2" y="18"/>
                  </a:cubicBezTo>
                  <a:cubicBezTo>
                    <a:pt x="2" y="18"/>
                    <a:pt x="2" y="18"/>
                    <a:pt x="2"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8" name="Freeform 99"/>
            <p:cNvSpPr>
              <a:spLocks/>
            </p:cNvSpPr>
            <p:nvPr/>
          </p:nvSpPr>
          <p:spPr bwMode="auto">
            <a:xfrm>
              <a:off x="5229225" y="113982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8" y="4"/>
                    <a:pt x="10" y="0"/>
                  </a:cubicBezTo>
                  <a:lnTo>
                    <a:pt x="0" y="0"/>
                  </a:lnTo>
                  <a:cubicBezTo>
                    <a:pt x="0" y="0"/>
                    <a:pt x="0" y="0"/>
                    <a:pt x="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9" name="Freeform 100"/>
            <p:cNvSpPr>
              <a:spLocks/>
            </p:cNvSpPr>
            <p:nvPr/>
          </p:nvSpPr>
          <p:spPr bwMode="auto">
            <a:xfrm>
              <a:off x="5229225" y="1131888"/>
              <a:ext cx="12700" cy="6350"/>
            </a:xfrm>
            <a:custGeom>
              <a:avLst/>
              <a:gdLst>
                <a:gd name="T0" fmla="*/ 0 w 13"/>
                <a:gd name="T1" fmla="*/ 8 h 8"/>
                <a:gd name="T2" fmla="*/ 0 w 13"/>
                <a:gd name="T3" fmla="*/ 8 h 8"/>
                <a:gd name="T4" fmla="*/ 0 w 13"/>
                <a:gd name="T5" fmla="*/ 8 h 8"/>
                <a:gd name="T6" fmla="*/ 0 w 13"/>
                <a:gd name="T7" fmla="*/ 8 h 8"/>
                <a:gd name="T8" fmla="*/ 8 w 13"/>
                <a:gd name="T9" fmla="*/ 8 h 8"/>
                <a:gd name="T10" fmla="*/ 9 w 13"/>
                <a:gd name="T11" fmla="*/ 8 h 8"/>
                <a:gd name="T12" fmla="*/ 12 w 13"/>
                <a:gd name="T13" fmla="*/ 5 h 8"/>
                <a:gd name="T14" fmla="*/ 13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8" y="8"/>
                  </a:cubicBezTo>
                  <a:cubicBezTo>
                    <a:pt x="8" y="8"/>
                    <a:pt x="8" y="8"/>
                    <a:pt x="9" y="8"/>
                  </a:cubicBezTo>
                  <a:cubicBezTo>
                    <a:pt x="9" y="8"/>
                    <a:pt x="11" y="7"/>
                    <a:pt x="12" y="5"/>
                  </a:cubicBezTo>
                  <a:cubicBezTo>
                    <a:pt x="12" y="5"/>
                    <a:pt x="13" y="3"/>
                    <a:pt x="13" y="0"/>
                  </a:cubicBezTo>
                  <a:cubicBezTo>
                    <a:pt x="13" y="0"/>
                    <a:pt x="4" y="5"/>
                    <a:pt x="0" y="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60" name="Freeform 101"/>
            <p:cNvSpPr>
              <a:spLocks/>
            </p:cNvSpPr>
            <p:nvPr/>
          </p:nvSpPr>
          <p:spPr bwMode="auto">
            <a:xfrm>
              <a:off x="5227638" y="1123950"/>
              <a:ext cx="12700" cy="14288"/>
            </a:xfrm>
            <a:custGeom>
              <a:avLst/>
              <a:gdLst>
                <a:gd name="T0" fmla="*/ 12 w 12"/>
                <a:gd name="T1" fmla="*/ 5 h 15"/>
                <a:gd name="T2" fmla="*/ 12 w 12"/>
                <a:gd name="T3" fmla="*/ 5 h 15"/>
                <a:gd name="T4" fmla="*/ 9 w 12"/>
                <a:gd name="T5" fmla="*/ 0 h 15"/>
                <a:gd name="T6" fmla="*/ 0 w 12"/>
                <a:gd name="T7" fmla="*/ 15 h 15"/>
                <a:gd name="T8" fmla="*/ 0 w 12"/>
                <a:gd name="T9" fmla="*/ 15 h 15"/>
                <a:gd name="T10" fmla="*/ 0 w 12"/>
                <a:gd name="T11" fmla="*/ 15 h 15"/>
                <a:gd name="T12" fmla="*/ 10 w 12"/>
                <a:gd name="T13" fmla="*/ 9 h 15"/>
                <a:gd name="T14" fmla="*/ 12 w 12"/>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12" y="5"/>
                  </a:moveTo>
                  <a:lnTo>
                    <a:pt x="12" y="5"/>
                  </a:lnTo>
                  <a:cubicBezTo>
                    <a:pt x="12" y="3"/>
                    <a:pt x="9" y="0"/>
                    <a:pt x="9" y="0"/>
                  </a:cubicBezTo>
                  <a:cubicBezTo>
                    <a:pt x="9" y="0"/>
                    <a:pt x="4" y="6"/>
                    <a:pt x="0" y="15"/>
                  </a:cubicBezTo>
                  <a:cubicBezTo>
                    <a:pt x="0" y="15"/>
                    <a:pt x="0" y="15"/>
                    <a:pt x="0" y="15"/>
                  </a:cubicBezTo>
                  <a:cubicBezTo>
                    <a:pt x="0" y="15"/>
                    <a:pt x="0" y="15"/>
                    <a:pt x="0" y="15"/>
                  </a:cubicBezTo>
                  <a:cubicBezTo>
                    <a:pt x="2" y="14"/>
                    <a:pt x="7" y="11"/>
                    <a:pt x="10" y="9"/>
                  </a:cubicBezTo>
                  <a:cubicBezTo>
                    <a:pt x="10" y="9"/>
                    <a:pt x="11" y="7"/>
                    <a:pt x="12"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61" name="Freeform 102"/>
            <p:cNvSpPr>
              <a:spLocks/>
            </p:cNvSpPr>
            <p:nvPr/>
          </p:nvSpPr>
          <p:spPr bwMode="auto">
            <a:xfrm>
              <a:off x="5345113" y="1216025"/>
              <a:ext cx="15875" cy="46038"/>
            </a:xfrm>
            <a:custGeom>
              <a:avLst/>
              <a:gdLst>
                <a:gd name="T0" fmla="*/ 0 w 17"/>
                <a:gd name="T1" fmla="*/ 47 h 47"/>
                <a:gd name="T2" fmla="*/ 0 w 17"/>
                <a:gd name="T3" fmla="*/ 47 h 47"/>
                <a:gd name="T4" fmla="*/ 17 w 17"/>
                <a:gd name="T5" fmla="*/ 47 h 47"/>
                <a:gd name="T6" fmla="*/ 17 w 17"/>
                <a:gd name="T7" fmla="*/ 0 h 47"/>
                <a:gd name="T8" fmla="*/ 0 w 17"/>
                <a:gd name="T9" fmla="*/ 0 h 47"/>
                <a:gd name="T10" fmla="*/ 0 w 17"/>
                <a:gd name="T11" fmla="*/ 47 h 47"/>
              </a:gdLst>
              <a:ahLst/>
              <a:cxnLst>
                <a:cxn ang="0">
                  <a:pos x="T0" y="T1"/>
                </a:cxn>
                <a:cxn ang="0">
                  <a:pos x="T2" y="T3"/>
                </a:cxn>
                <a:cxn ang="0">
                  <a:pos x="T4" y="T5"/>
                </a:cxn>
                <a:cxn ang="0">
                  <a:pos x="T6" y="T7"/>
                </a:cxn>
                <a:cxn ang="0">
                  <a:pos x="T8" y="T9"/>
                </a:cxn>
                <a:cxn ang="0">
                  <a:pos x="T10" y="T11"/>
                </a:cxn>
              </a:cxnLst>
              <a:rect l="0" t="0" r="r" b="b"/>
              <a:pathLst>
                <a:path w="17" h="47">
                  <a:moveTo>
                    <a:pt x="0" y="47"/>
                  </a:moveTo>
                  <a:lnTo>
                    <a:pt x="0" y="47"/>
                  </a:lnTo>
                  <a:lnTo>
                    <a:pt x="17" y="47"/>
                  </a:lnTo>
                  <a:lnTo>
                    <a:pt x="17" y="0"/>
                  </a:lnTo>
                  <a:lnTo>
                    <a:pt x="0" y="0"/>
                  </a:lnTo>
                  <a:lnTo>
                    <a:pt x="0" y="47"/>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sp>
        <p:nvSpPr>
          <p:cNvPr id="63" name="文本框 62"/>
          <p:cNvSpPr txBox="1"/>
          <p:nvPr/>
        </p:nvSpPr>
        <p:spPr>
          <a:xfrm>
            <a:off x="3643160" y="1231138"/>
            <a:ext cx="2031325" cy="369332"/>
          </a:xfrm>
          <a:prstGeom prst="rect">
            <a:avLst/>
          </a:prstGeom>
          <a:noFill/>
          <a:effectLst/>
        </p:spPr>
        <p:txBody>
          <a:bodyPr wrap="square" rtlCol="0">
            <a:noAutofit/>
          </a:bodyPr>
          <a:lstStyle/>
          <a:p>
            <a:pPr algn="ctr" fontAlgn="ctr"/>
            <a:r>
              <a:rPr lang="en-US" sz="1600" dirty="0" smtClean="0">
                <a:latin typeface="Huawei Sans" panose="020C0503030203020204" pitchFamily="34" charset="0"/>
              </a:rPr>
              <a:t>Dual-controller active-active redundancy configuration</a:t>
            </a:r>
            <a:endParaRPr lang="en-US" altLang="zh-CN" sz="1600" dirty="0">
              <a:latin typeface="Huawei Sans" panose="020C0503030203020204" pitchFamily="34" charset="0"/>
            </a:endParaRPr>
          </a:p>
        </p:txBody>
      </p:sp>
      <p:sp>
        <p:nvSpPr>
          <p:cNvPr id="64" name="文本框 63"/>
          <p:cNvSpPr txBox="1"/>
          <p:nvPr/>
        </p:nvSpPr>
        <p:spPr>
          <a:xfrm>
            <a:off x="3684902" y="2992946"/>
            <a:ext cx="2031325" cy="1569660"/>
          </a:xfrm>
          <a:prstGeom prst="rect">
            <a:avLst/>
          </a:prstGeom>
          <a:noFill/>
          <a:effectLst/>
        </p:spPr>
        <p:txBody>
          <a:bodyPr wrap="square" rtlCol="0">
            <a:noAutofit/>
          </a:bodyPr>
          <a:lstStyle/>
          <a:p>
            <a:pPr fontAlgn="ctr"/>
            <a:r>
              <a:rPr lang="en-US" sz="1400" dirty="0" smtClean="0">
                <a:latin typeface="Huawei Sans" panose="020C0503030203020204" pitchFamily="34" charset="0"/>
              </a:rPr>
              <a:t>Single-controller and dual-controller active-passive architecture gradually evolve to active-active architecture.</a:t>
            </a:r>
            <a:endParaRPr lang="en-US" altLang="zh-CN" sz="1400" dirty="0">
              <a:latin typeface="Huawei Sans" panose="020C0503030203020204" pitchFamily="34" charset="0"/>
            </a:endParaRPr>
          </a:p>
        </p:txBody>
      </p:sp>
      <p:sp>
        <p:nvSpPr>
          <p:cNvPr id="66" name="文本框 65"/>
          <p:cNvSpPr txBox="1"/>
          <p:nvPr/>
        </p:nvSpPr>
        <p:spPr>
          <a:xfrm>
            <a:off x="6065515" y="1231138"/>
            <a:ext cx="2031325" cy="369332"/>
          </a:xfrm>
          <a:prstGeom prst="rect">
            <a:avLst/>
          </a:prstGeom>
          <a:noFill/>
          <a:effectLst/>
        </p:spPr>
        <p:txBody>
          <a:bodyPr wrap="square" rtlCol="0">
            <a:noAutofit/>
          </a:bodyPr>
          <a:lstStyle/>
          <a:p>
            <a:pPr algn="ctr" fontAlgn="ctr"/>
            <a:r>
              <a:rPr lang="en-US" sz="1600" dirty="0" smtClean="0">
                <a:latin typeface="Huawei Sans" panose="020C0503030203020204" pitchFamily="34" charset="0"/>
              </a:rPr>
              <a:t>Flexible hardware component configuration</a:t>
            </a:r>
            <a:endParaRPr lang="en-US" altLang="zh-CN" sz="1600" dirty="0">
              <a:latin typeface="Huawei Sans" panose="020C0503030203020204" pitchFamily="34" charset="0"/>
            </a:endParaRPr>
          </a:p>
        </p:txBody>
      </p:sp>
      <p:sp>
        <p:nvSpPr>
          <p:cNvPr id="67" name="文本框 66"/>
          <p:cNvSpPr txBox="1"/>
          <p:nvPr/>
        </p:nvSpPr>
        <p:spPr>
          <a:xfrm>
            <a:off x="6107257" y="2992946"/>
            <a:ext cx="2031325" cy="1569660"/>
          </a:xfrm>
          <a:prstGeom prst="rect">
            <a:avLst/>
          </a:prstGeom>
          <a:noFill/>
          <a:effectLst/>
        </p:spPr>
        <p:txBody>
          <a:bodyPr wrap="square" rtlCol="0">
            <a:noAutofit/>
          </a:bodyPr>
          <a:lstStyle/>
          <a:p>
            <a:pPr fontAlgn="ctr"/>
            <a:r>
              <a:rPr lang="en-US" sz="1400" dirty="0" smtClean="0">
                <a:latin typeface="Huawei Sans" panose="020C0503030203020204" pitchFamily="34" charset="0"/>
              </a:rPr>
              <a:t>Fast Ethernet (FE) interface modules are supported, greatly improving flexibility and scalability.</a:t>
            </a:r>
            <a:endParaRPr lang="en-US" altLang="zh-CN" sz="1400" dirty="0" smtClean="0">
              <a:latin typeface="Huawei Sans" panose="020C0503030203020204" pitchFamily="34" charset="0"/>
            </a:endParaRPr>
          </a:p>
          <a:p>
            <a:pPr fontAlgn="ctr"/>
            <a:r>
              <a:rPr lang="en-US" sz="1400" dirty="0" smtClean="0">
                <a:latin typeface="Huawei Sans" panose="020C0503030203020204" pitchFamily="34" charset="0"/>
              </a:rPr>
              <a:t>The number of ports can be selected as required.</a:t>
            </a:r>
            <a:endParaRPr lang="en-US" altLang="zh-CN" sz="1400" dirty="0">
              <a:latin typeface="Huawei Sans" panose="020C0503030203020204" pitchFamily="34" charset="0"/>
            </a:endParaRPr>
          </a:p>
        </p:txBody>
      </p:sp>
      <p:sp>
        <p:nvSpPr>
          <p:cNvPr id="69" name="文本框 68"/>
          <p:cNvSpPr txBox="1"/>
          <p:nvPr/>
        </p:nvSpPr>
        <p:spPr>
          <a:xfrm>
            <a:off x="8520540" y="1231138"/>
            <a:ext cx="2031325" cy="369332"/>
          </a:xfrm>
          <a:prstGeom prst="rect">
            <a:avLst/>
          </a:prstGeom>
          <a:noFill/>
          <a:effectLst/>
        </p:spPr>
        <p:txBody>
          <a:bodyPr wrap="square" rtlCol="0">
            <a:noAutofit/>
          </a:bodyPr>
          <a:lstStyle/>
          <a:p>
            <a:pPr algn="ctr" fontAlgn="ctr"/>
            <a:r>
              <a:rPr lang="en-US" sz="1600" dirty="0" smtClean="0">
                <a:latin typeface="Huawei Sans" panose="020C0503030203020204" pitchFamily="34" charset="0"/>
              </a:rPr>
              <a:t>Flexible software function configuration</a:t>
            </a:r>
            <a:endParaRPr lang="en-US" altLang="zh-CN" sz="1600" dirty="0">
              <a:latin typeface="Huawei Sans" panose="020C0503030203020204" pitchFamily="34" charset="0"/>
            </a:endParaRPr>
          </a:p>
        </p:txBody>
      </p:sp>
      <p:sp>
        <p:nvSpPr>
          <p:cNvPr id="70" name="文本框 69"/>
          <p:cNvSpPr txBox="1"/>
          <p:nvPr/>
        </p:nvSpPr>
        <p:spPr>
          <a:xfrm>
            <a:off x="8545657" y="2992946"/>
            <a:ext cx="2031325" cy="1938992"/>
          </a:xfrm>
          <a:prstGeom prst="rect">
            <a:avLst/>
          </a:prstGeom>
          <a:noFill/>
          <a:effectLst/>
        </p:spPr>
        <p:txBody>
          <a:bodyPr wrap="square" rtlCol="0">
            <a:noAutofit/>
          </a:bodyPr>
          <a:lstStyle/>
          <a:p>
            <a:pPr fontAlgn="ctr"/>
            <a:r>
              <a:rPr lang="en-US" sz="1400" dirty="0" smtClean="0">
                <a:latin typeface="Huawei Sans" panose="020C0503030203020204" pitchFamily="34" charset="0"/>
              </a:rPr>
              <a:t>Unified storage that supports both SAN and NAS protocols has become a hotspot. Users can flexibly configure multi-protocol services as required.</a:t>
            </a:r>
            <a:endParaRPr lang="en-US" altLang="zh-CN" sz="1400" dirty="0">
              <a:latin typeface="Huawei Sans" panose="020C0503030203020204" pitchFamily="34" charset="0"/>
            </a:endParaRPr>
          </a:p>
        </p:txBody>
      </p:sp>
      <p:sp>
        <p:nvSpPr>
          <p:cNvPr id="71" name="Freeform 217"/>
          <p:cNvSpPr>
            <a:spLocks noEditPoints="1"/>
          </p:cNvSpPr>
          <p:nvPr/>
        </p:nvSpPr>
        <p:spPr bwMode="auto">
          <a:xfrm>
            <a:off x="6575698" y="4835154"/>
            <a:ext cx="1005980" cy="772393"/>
          </a:xfrm>
          <a:custGeom>
            <a:avLst/>
            <a:gdLst>
              <a:gd name="T0" fmla="*/ 2147483646 w 605"/>
              <a:gd name="T1" fmla="*/ 2147483646 h 461"/>
              <a:gd name="T2" fmla="*/ 2147483646 w 605"/>
              <a:gd name="T3" fmla="*/ 2147483646 h 461"/>
              <a:gd name="T4" fmla="*/ 2147483646 w 605"/>
              <a:gd name="T5" fmla="*/ 2147483646 h 461"/>
              <a:gd name="T6" fmla="*/ 2147483646 w 605"/>
              <a:gd name="T7" fmla="*/ 2147483646 h 461"/>
              <a:gd name="T8" fmla="*/ 2147483646 w 605"/>
              <a:gd name="T9" fmla="*/ 2147483646 h 461"/>
              <a:gd name="T10" fmla="*/ 2147483646 w 605"/>
              <a:gd name="T11" fmla="*/ 2147483646 h 461"/>
              <a:gd name="T12" fmla="*/ 2147483646 w 605"/>
              <a:gd name="T13" fmla="*/ 2147483646 h 461"/>
              <a:gd name="T14" fmla="*/ 2147483646 w 605"/>
              <a:gd name="T15" fmla="*/ 2147483646 h 461"/>
              <a:gd name="T16" fmla="*/ 2147483646 w 605"/>
              <a:gd name="T17" fmla="*/ 2147483646 h 461"/>
              <a:gd name="T18" fmla="*/ 2147483646 w 605"/>
              <a:gd name="T19" fmla="*/ 2147483646 h 461"/>
              <a:gd name="T20" fmla="*/ 2147483646 w 605"/>
              <a:gd name="T21" fmla="*/ 2147483646 h 461"/>
              <a:gd name="T22" fmla="*/ 2147483646 w 605"/>
              <a:gd name="T23" fmla="*/ 2147483646 h 461"/>
              <a:gd name="T24" fmla="*/ 2147483646 w 605"/>
              <a:gd name="T25" fmla="*/ 2147483646 h 461"/>
              <a:gd name="T26" fmla="*/ 2147483646 w 605"/>
              <a:gd name="T27" fmla="*/ 2147483646 h 461"/>
              <a:gd name="T28" fmla="*/ 2147483646 w 605"/>
              <a:gd name="T29" fmla="*/ 2147483646 h 461"/>
              <a:gd name="T30" fmla="*/ 2147483646 w 605"/>
              <a:gd name="T31" fmla="*/ 2147483646 h 461"/>
              <a:gd name="T32" fmla="*/ 2147483646 w 605"/>
              <a:gd name="T33" fmla="*/ 2147483646 h 461"/>
              <a:gd name="T34" fmla="*/ 2147483646 w 605"/>
              <a:gd name="T35" fmla="*/ 2147483646 h 461"/>
              <a:gd name="T36" fmla="*/ 2147483646 w 605"/>
              <a:gd name="T37" fmla="*/ 2147483646 h 461"/>
              <a:gd name="T38" fmla="*/ 2147483646 w 605"/>
              <a:gd name="T39" fmla="*/ 2147483646 h 461"/>
              <a:gd name="T40" fmla="*/ 2147483646 w 605"/>
              <a:gd name="T41" fmla="*/ 2147483646 h 461"/>
              <a:gd name="T42" fmla="*/ 2147483646 w 605"/>
              <a:gd name="T43" fmla="*/ 2147483646 h 461"/>
              <a:gd name="T44" fmla="*/ 2147483646 w 605"/>
              <a:gd name="T45" fmla="*/ 2147483646 h 461"/>
              <a:gd name="T46" fmla="*/ 2147483646 w 605"/>
              <a:gd name="T47" fmla="*/ 0 h 461"/>
              <a:gd name="T48" fmla="*/ 2147483646 w 605"/>
              <a:gd name="T49" fmla="*/ 2147483646 h 461"/>
              <a:gd name="T50" fmla="*/ 2147483646 w 605"/>
              <a:gd name="T51" fmla="*/ 2147483646 h 461"/>
              <a:gd name="T52" fmla="*/ 2147483646 w 605"/>
              <a:gd name="T53" fmla="*/ 2147483646 h 461"/>
              <a:gd name="T54" fmla="*/ 2147483646 w 605"/>
              <a:gd name="T55" fmla="*/ 2147483646 h 461"/>
              <a:gd name="T56" fmla="*/ 2147483646 w 605"/>
              <a:gd name="T57" fmla="*/ 2147483646 h 461"/>
              <a:gd name="T58" fmla="*/ 2147483646 w 605"/>
              <a:gd name="T59" fmla="*/ 2147483646 h 461"/>
              <a:gd name="T60" fmla="*/ 2147483646 w 605"/>
              <a:gd name="T61" fmla="*/ 2147483646 h 461"/>
              <a:gd name="T62" fmla="*/ 2147483646 w 605"/>
              <a:gd name="T63" fmla="*/ 2147483646 h 461"/>
              <a:gd name="T64" fmla="*/ 2147483646 w 605"/>
              <a:gd name="T65" fmla="*/ 2147483646 h 461"/>
              <a:gd name="T66" fmla="*/ 2147483646 w 605"/>
              <a:gd name="T67" fmla="*/ 2147483646 h 461"/>
              <a:gd name="T68" fmla="*/ 2147483646 w 605"/>
              <a:gd name="T69" fmla="*/ 2147483646 h 461"/>
              <a:gd name="T70" fmla="*/ 2147483646 w 605"/>
              <a:gd name="T71" fmla="*/ 2147483646 h 461"/>
              <a:gd name="T72" fmla="*/ 2147483646 w 605"/>
              <a:gd name="T73" fmla="*/ 2147483646 h 461"/>
              <a:gd name="T74" fmla="*/ 2147483646 w 605"/>
              <a:gd name="T75" fmla="*/ 2147483646 h 461"/>
              <a:gd name="T76" fmla="*/ 2147483646 w 605"/>
              <a:gd name="T77" fmla="*/ 2147483646 h 461"/>
              <a:gd name="T78" fmla="*/ 2147483646 w 605"/>
              <a:gd name="T79" fmla="*/ 2147483646 h 461"/>
              <a:gd name="T80" fmla="*/ 2147483646 w 605"/>
              <a:gd name="T81" fmla="*/ 2147483646 h 461"/>
              <a:gd name="T82" fmla="*/ 2147483646 w 605"/>
              <a:gd name="T83" fmla="*/ 2147483646 h 461"/>
              <a:gd name="T84" fmla="*/ 2147483646 w 605"/>
              <a:gd name="T85" fmla="*/ 2147483646 h 461"/>
              <a:gd name="T86" fmla="*/ 2147483646 w 605"/>
              <a:gd name="T87" fmla="*/ 2147483646 h 461"/>
              <a:gd name="T88" fmla="*/ 2147483646 w 605"/>
              <a:gd name="T89" fmla="*/ 2147483646 h 4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5" h="461">
                <a:moveTo>
                  <a:pt x="365" y="275"/>
                </a:moveTo>
                <a:lnTo>
                  <a:pt x="365" y="275"/>
                </a:lnTo>
                <a:cubicBezTo>
                  <a:pt x="326" y="281"/>
                  <a:pt x="298" y="285"/>
                  <a:pt x="247" y="287"/>
                </a:cubicBezTo>
                <a:cubicBezTo>
                  <a:pt x="246" y="287"/>
                  <a:pt x="245" y="287"/>
                  <a:pt x="245" y="287"/>
                </a:cubicBezTo>
                <a:cubicBezTo>
                  <a:pt x="244" y="287"/>
                  <a:pt x="244" y="287"/>
                  <a:pt x="244" y="287"/>
                </a:cubicBezTo>
                <a:lnTo>
                  <a:pt x="123" y="287"/>
                </a:lnTo>
                <a:lnTo>
                  <a:pt x="161" y="133"/>
                </a:lnTo>
                <a:lnTo>
                  <a:pt x="444" y="133"/>
                </a:lnTo>
                <a:lnTo>
                  <a:pt x="413" y="270"/>
                </a:lnTo>
                <a:cubicBezTo>
                  <a:pt x="398" y="271"/>
                  <a:pt x="382" y="273"/>
                  <a:pt x="365" y="275"/>
                </a:cubicBezTo>
                <a:close/>
                <a:moveTo>
                  <a:pt x="235" y="356"/>
                </a:moveTo>
                <a:lnTo>
                  <a:pt x="235" y="356"/>
                </a:lnTo>
                <a:lnTo>
                  <a:pt x="244" y="356"/>
                </a:lnTo>
                <a:cubicBezTo>
                  <a:pt x="253" y="356"/>
                  <a:pt x="270" y="355"/>
                  <a:pt x="286" y="356"/>
                </a:cubicBezTo>
                <a:cubicBezTo>
                  <a:pt x="257" y="360"/>
                  <a:pt x="223" y="362"/>
                  <a:pt x="214" y="361"/>
                </a:cubicBezTo>
                <a:cubicBezTo>
                  <a:pt x="207" y="359"/>
                  <a:pt x="174" y="338"/>
                  <a:pt x="136" y="312"/>
                </a:cubicBezTo>
                <a:lnTo>
                  <a:pt x="202" y="312"/>
                </a:lnTo>
                <a:cubicBezTo>
                  <a:pt x="201" y="316"/>
                  <a:pt x="200" y="320"/>
                  <a:pt x="200" y="324"/>
                </a:cubicBezTo>
                <a:cubicBezTo>
                  <a:pt x="200" y="342"/>
                  <a:pt x="216" y="356"/>
                  <a:pt x="235" y="356"/>
                </a:cubicBezTo>
                <a:close/>
                <a:moveTo>
                  <a:pt x="155" y="61"/>
                </a:moveTo>
                <a:lnTo>
                  <a:pt x="155" y="61"/>
                </a:lnTo>
                <a:cubicBezTo>
                  <a:pt x="159" y="61"/>
                  <a:pt x="163" y="59"/>
                  <a:pt x="165" y="56"/>
                </a:cubicBezTo>
                <a:lnTo>
                  <a:pt x="187" y="25"/>
                </a:lnTo>
                <a:lnTo>
                  <a:pt x="233" y="25"/>
                </a:lnTo>
                <a:lnTo>
                  <a:pt x="258" y="56"/>
                </a:lnTo>
                <a:cubicBezTo>
                  <a:pt x="260" y="59"/>
                  <a:pt x="264" y="61"/>
                  <a:pt x="268" y="61"/>
                </a:cubicBezTo>
                <a:lnTo>
                  <a:pt x="406" y="61"/>
                </a:lnTo>
                <a:lnTo>
                  <a:pt x="406" y="108"/>
                </a:lnTo>
                <a:lnTo>
                  <a:pt x="156" y="108"/>
                </a:lnTo>
                <a:cubicBezTo>
                  <a:pt x="147" y="108"/>
                  <a:pt x="140" y="114"/>
                  <a:pt x="138" y="122"/>
                </a:cubicBezTo>
                <a:lnTo>
                  <a:pt x="119" y="197"/>
                </a:lnTo>
                <a:lnTo>
                  <a:pt x="119" y="61"/>
                </a:lnTo>
                <a:lnTo>
                  <a:pt x="155" y="61"/>
                </a:lnTo>
                <a:close/>
                <a:moveTo>
                  <a:pt x="595" y="319"/>
                </a:moveTo>
                <a:lnTo>
                  <a:pt x="595" y="319"/>
                </a:lnTo>
                <a:lnTo>
                  <a:pt x="530" y="304"/>
                </a:lnTo>
                <a:cubicBezTo>
                  <a:pt x="499" y="281"/>
                  <a:pt x="472" y="271"/>
                  <a:pt x="438" y="270"/>
                </a:cubicBezTo>
                <a:lnTo>
                  <a:pt x="471" y="128"/>
                </a:lnTo>
                <a:cubicBezTo>
                  <a:pt x="472" y="123"/>
                  <a:pt x="471" y="118"/>
                  <a:pt x="468" y="114"/>
                </a:cubicBezTo>
                <a:cubicBezTo>
                  <a:pt x="465" y="110"/>
                  <a:pt x="460" y="108"/>
                  <a:pt x="455" y="108"/>
                </a:cubicBezTo>
                <a:lnTo>
                  <a:pt x="431" y="108"/>
                </a:lnTo>
                <a:lnTo>
                  <a:pt x="431" y="54"/>
                </a:lnTo>
                <a:cubicBezTo>
                  <a:pt x="431" y="44"/>
                  <a:pt x="423" y="36"/>
                  <a:pt x="414" y="36"/>
                </a:cubicBezTo>
                <a:lnTo>
                  <a:pt x="274" y="36"/>
                </a:lnTo>
                <a:lnTo>
                  <a:pt x="249" y="5"/>
                </a:lnTo>
                <a:cubicBezTo>
                  <a:pt x="247" y="2"/>
                  <a:pt x="243" y="0"/>
                  <a:pt x="240" y="0"/>
                </a:cubicBezTo>
                <a:lnTo>
                  <a:pt x="181" y="0"/>
                </a:lnTo>
                <a:cubicBezTo>
                  <a:pt x="177" y="0"/>
                  <a:pt x="173" y="2"/>
                  <a:pt x="171" y="6"/>
                </a:cubicBezTo>
                <a:lnTo>
                  <a:pt x="149" y="36"/>
                </a:lnTo>
                <a:lnTo>
                  <a:pt x="111" y="36"/>
                </a:lnTo>
                <a:cubicBezTo>
                  <a:pt x="102" y="36"/>
                  <a:pt x="94" y="44"/>
                  <a:pt x="94" y="54"/>
                </a:cubicBezTo>
                <a:lnTo>
                  <a:pt x="94" y="284"/>
                </a:lnTo>
                <a:cubicBezTo>
                  <a:pt x="90" y="281"/>
                  <a:pt x="86" y="278"/>
                  <a:pt x="82" y="276"/>
                </a:cubicBezTo>
                <a:cubicBezTo>
                  <a:pt x="67" y="264"/>
                  <a:pt x="36" y="249"/>
                  <a:pt x="18" y="272"/>
                </a:cubicBezTo>
                <a:cubicBezTo>
                  <a:pt x="0" y="293"/>
                  <a:pt x="7" y="313"/>
                  <a:pt x="13" y="321"/>
                </a:cubicBezTo>
                <a:cubicBezTo>
                  <a:pt x="14" y="322"/>
                  <a:pt x="14" y="323"/>
                  <a:pt x="15" y="323"/>
                </a:cubicBezTo>
                <a:cubicBezTo>
                  <a:pt x="31" y="337"/>
                  <a:pt x="174" y="454"/>
                  <a:pt x="235" y="460"/>
                </a:cubicBezTo>
                <a:cubicBezTo>
                  <a:pt x="239" y="461"/>
                  <a:pt x="244" y="461"/>
                  <a:pt x="249" y="461"/>
                </a:cubicBezTo>
                <a:cubicBezTo>
                  <a:pt x="300" y="461"/>
                  <a:pt x="395" y="442"/>
                  <a:pt x="441" y="432"/>
                </a:cubicBezTo>
                <a:cubicBezTo>
                  <a:pt x="445" y="436"/>
                  <a:pt x="451" y="439"/>
                  <a:pt x="457" y="440"/>
                </a:cubicBezTo>
                <a:cubicBezTo>
                  <a:pt x="471" y="441"/>
                  <a:pt x="484" y="430"/>
                  <a:pt x="485" y="416"/>
                </a:cubicBezTo>
                <a:cubicBezTo>
                  <a:pt x="486" y="401"/>
                  <a:pt x="475" y="389"/>
                  <a:pt x="461" y="388"/>
                </a:cubicBezTo>
                <a:cubicBezTo>
                  <a:pt x="448" y="387"/>
                  <a:pt x="436" y="396"/>
                  <a:pt x="434" y="408"/>
                </a:cubicBezTo>
                <a:cubicBezTo>
                  <a:pt x="384" y="419"/>
                  <a:pt x="279" y="439"/>
                  <a:pt x="237" y="435"/>
                </a:cubicBezTo>
                <a:cubicBezTo>
                  <a:pt x="192" y="431"/>
                  <a:pt x="76" y="341"/>
                  <a:pt x="32" y="305"/>
                </a:cubicBezTo>
                <a:cubicBezTo>
                  <a:pt x="31" y="303"/>
                  <a:pt x="29" y="297"/>
                  <a:pt x="37" y="288"/>
                </a:cubicBezTo>
                <a:cubicBezTo>
                  <a:pt x="43" y="280"/>
                  <a:pt x="62" y="292"/>
                  <a:pt x="67" y="296"/>
                </a:cubicBezTo>
                <a:cubicBezTo>
                  <a:pt x="114" y="328"/>
                  <a:pt x="195" y="383"/>
                  <a:pt x="209" y="385"/>
                </a:cubicBezTo>
                <a:cubicBezTo>
                  <a:pt x="216" y="387"/>
                  <a:pt x="329" y="384"/>
                  <a:pt x="346" y="360"/>
                </a:cubicBezTo>
                <a:cubicBezTo>
                  <a:pt x="350" y="355"/>
                  <a:pt x="350" y="348"/>
                  <a:pt x="346" y="342"/>
                </a:cubicBezTo>
                <a:cubicBezTo>
                  <a:pt x="341" y="334"/>
                  <a:pt x="335" y="330"/>
                  <a:pt x="244" y="331"/>
                </a:cubicBezTo>
                <a:lnTo>
                  <a:pt x="235" y="331"/>
                </a:lnTo>
                <a:cubicBezTo>
                  <a:pt x="229" y="331"/>
                  <a:pt x="225" y="327"/>
                  <a:pt x="225" y="323"/>
                </a:cubicBezTo>
                <a:cubicBezTo>
                  <a:pt x="225" y="319"/>
                  <a:pt x="231" y="313"/>
                  <a:pt x="244" y="312"/>
                </a:cubicBezTo>
                <a:cubicBezTo>
                  <a:pt x="246" y="312"/>
                  <a:pt x="246" y="312"/>
                  <a:pt x="248" y="312"/>
                </a:cubicBezTo>
                <a:cubicBezTo>
                  <a:pt x="300" y="310"/>
                  <a:pt x="329" y="306"/>
                  <a:pt x="369" y="300"/>
                </a:cubicBezTo>
                <a:cubicBezTo>
                  <a:pt x="441" y="289"/>
                  <a:pt x="472" y="291"/>
                  <a:pt x="518" y="326"/>
                </a:cubicBezTo>
                <a:cubicBezTo>
                  <a:pt x="519" y="327"/>
                  <a:pt x="521" y="328"/>
                  <a:pt x="522" y="328"/>
                </a:cubicBezTo>
                <a:lnTo>
                  <a:pt x="571" y="339"/>
                </a:lnTo>
                <a:lnTo>
                  <a:pt x="555" y="364"/>
                </a:lnTo>
                <a:cubicBezTo>
                  <a:pt x="541" y="363"/>
                  <a:pt x="529" y="373"/>
                  <a:pt x="528" y="388"/>
                </a:cubicBezTo>
                <a:cubicBezTo>
                  <a:pt x="527" y="402"/>
                  <a:pt x="537" y="414"/>
                  <a:pt x="552" y="415"/>
                </a:cubicBezTo>
                <a:cubicBezTo>
                  <a:pt x="566" y="417"/>
                  <a:pt x="579" y="406"/>
                  <a:pt x="580" y="391"/>
                </a:cubicBezTo>
                <a:cubicBezTo>
                  <a:pt x="580" y="386"/>
                  <a:pt x="579" y="381"/>
                  <a:pt x="576" y="376"/>
                </a:cubicBezTo>
                <a:lnTo>
                  <a:pt x="602" y="338"/>
                </a:lnTo>
                <a:cubicBezTo>
                  <a:pt x="605" y="335"/>
                  <a:pt x="605" y="330"/>
                  <a:pt x="604" y="326"/>
                </a:cubicBezTo>
                <a:cubicBezTo>
                  <a:pt x="602" y="323"/>
                  <a:pt x="599" y="320"/>
                  <a:pt x="595" y="319"/>
                </a:cubicBezTo>
                <a:close/>
              </a:path>
            </a:pathLst>
          </a:custGeom>
          <a:solidFill>
            <a:srgbClr val="15B0E8"/>
          </a:solidFill>
          <a:ln>
            <a:noFill/>
          </a:ln>
          <a:effectLst/>
          <a:extLst>
            <a:ext uri="{91240B29-F687-4F45-9708-019B960494DF}">
              <a14:hiddenLine xmlns:a14="http://schemas.microsoft.com/office/drawing/2010/main" w="0">
                <a:solidFill>
                  <a:srgbClr val="000000"/>
                </a:solidFill>
                <a:prstDash val="solid"/>
                <a:round/>
                <a:headEnd/>
                <a:tailEnd/>
              </a14:hiddenLine>
            </a:ext>
          </a:extLst>
        </p:spPr>
        <p:txBody>
          <a:bodyPr wrap="square" lIns="108741" tIns="54371" rIns="108741" bIns="54371">
            <a:noAutofit/>
          </a:bodyPr>
          <a:lstStyle/>
          <a:p>
            <a:pPr fontAlgn="ctr"/>
            <a:endParaRPr lang="en-US" altLang="zh-CN" sz="3201" dirty="0">
              <a:latin typeface="Huawei Sans" panose="020C0503030203020204" pitchFamily="34" charset="0"/>
            </a:endParaRPr>
          </a:p>
        </p:txBody>
      </p:sp>
      <p:grpSp>
        <p:nvGrpSpPr>
          <p:cNvPr id="72" name="组合 71"/>
          <p:cNvGrpSpPr/>
          <p:nvPr/>
        </p:nvGrpSpPr>
        <p:grpSpPr>
          <a:xfrm>
            <a:off x="9106896" y="4839569"/>
            <a:ext cx="989619" cy="882299"/>
            <a:chOff x="1168400" y="3205163"/>
            <a:chExt cx="649288" cy="577850"/>
          </a:xfrm>
          <a:solidFill>
            <a:srgbClr val="15B0E8"/>
          </a:solidFill>
          <a:effectLst/>
        </p:grpSpPr>
        <p:sp>
          <p:nvSpPr>
            <p:cNvPr id="73" name="Freeform 185"/>
            <p:cNvSpPr>
              <a:spLocks noEditPoints="1"/>
            </p:cNvSpPr>
            <p:nvPr/>
          </p:nvSpPr>
          <p:spPr bwMode="auto">
            <a:xfrm>
              <a:off x="1168400" y="3205163"/>
              <a:ext cx="649288" cy="307975"/>
            </a:xfrm>
            <a:custGeom>
              <a:avLst/>
              <a:gdLst>
                <a:gd name="T0" fmla="*/ 60 w 681"/>
                <a:gd name="T1" fmla="*/ 180 h 321"/>
                <a:gd name="T2" fmla="*/ 60 w 681"/>
                <a:gd name="T3" fmla="*/ 180 h 321"/>
                <a:gd name="T4" fmla="*/ 70 w 681"/>
                <a:gd name="T5" fmla="*/ 171 h 321"/>
                <a:gd name="T6" fmla="*/ 166 w 681"/>
                <a:gd name="T7" fmla="*/ 96 h 321"/>
                <a:gd name="T8" fmla="*/ 239 w 681"/>
                <a:gd name="T9" fmla="*/ 128 h 321"/>
                <a:gd name="T10" fmla="*/ 178 w 681"/>
                <a:gd name="T11" fmla="*/ 215 h 321"/>
                <a:gd name="T12" fmla="*/ 192 w 681"/>
                <a:gd name="T13" fmla="*/ 263 h 321"/>
                <a:gd name="T14" fmla="*/ 66 w 681"/>
                <a:gd name="T15" fmla="*/ 263 h 321"/>
                <a:gd name="T16" fmla="*/ 24 w 681"/>
                <a:gd name="T17" fmla="*/ 221 h 321"/>
                <a:gd name="T18" fmla="*/ 60 w 681"/>
                <a:gd name="T19" fmla="*/ 180 h 321"/>
                <a:gd name="T20" fmla="*/ 66 w 681"/>
                <a:gd name="T21" fmla="*/ 288 h 321"/>
                <a:gd name="T22" fmla="*/ 66 w 681"/>
                <a:gd name="T23" fmla="*/ 288 h 321"/>
                <a:gd name="T24" fmla="*/ 214 w 681"/>
                <a:gd name="T25" fmla="*/ 288 h 321"/>
                <a:gd name="T26" fmla="*/ 271 w 681"/>
                <a:gd name="T27" fmla="*/ 307 h 321"/>
                <a:gd name="T28" fmla="*/ 450 w 681"/>
                <a:gd name="T29" fmla="*/ 307 h 321"/>
                <a:gd name="T30" fmla="*/ 472 w 681"/>
                <a:gd name="T31" fmla="*/ 321 h 321"/>
                <a:gd name="T32" fmla="*/ 498 w 681"/>
                <a:gd name="T33" fmla="*/ 295 h 321"/>
                <a:gd name="T34" fmla="*/ 472 w 681"/>
                <a:gd name="T35" fmla="*/ 269 h 321"/>
                <a:gd name="T36" fmla="*/ 450 w 681"/>
                <a:gd name="T37" fmla="*/ 283 h 321"/>
                <a:gd name="T38" fmla="*/ 271 w 681"/>
                <a:gd name="T39" fmla="*/ 283 h 321"/>
                <a:gd name="T40" fmla="*/ 203 w 681"/>
                <a:gd name="T41" fmla="*/ 215 h 321"/>
                <a:gd name="T42" fmla="*/ 261 w 681"/>
                <a:gd name="T43" fmla="*/ 148 h 321"/>
                <a:gd name="T44" fmla="*/ 271 w 681"/>
                <a:gd name="T45" fmla="*/ 139 h 321"/>
                <a:gd name="T46" fmla="*/ 418 w 681"/>
                <a:gd name="T47" fmla="*/ 24 h 321"/>
                <a:gd name="T48" fmla="*/ 552 w 681"/>
                <a:gd name="T49" fmla="*/ 103 h 321"/>
                <a:gd name="T50" fmla="*/ 563 w 681"/>
                <a:gd name="T51" fmla="*/ 109 h 321"/>
                <a:gd name="T52" fmla="*/ 656 w 681"/>
                <a:gd name="T53" fmla="*/ 204 h 321"/>
                <a:gd name="T54" fmla="*/ 620 w 681"/>
                <a:gd name="T55" fmla="*/ 278 h 321"/>
                <a:gd name="T56" fmla="*/ 604 w 681"/>
                <a:gd name="T57" fmla="*/ 283 h 321"/>
                <a:gd name="T58" fmla="*/ 583 w 681"/>
                <a:gd name="T59" fmla="*/ 283 h 321"/>
                <a:gd name="T60" fmla="*/ 561 w 681"/>
                <a:gd name="T61" fmla="*/ 269 h 321"/>
                <a:gd name="T62" fmla="*/ 535 w 681"/>
                <a:gd name="T63" fmla="*/ 295 h 321"/>
                <a:gd name="T64" fmla="*/ 561 w 681"/>
                <a:gd name="T65" fmla="*/ 321 h 321"/>
                <a:gd name="T66" fmla="*/ 583 w 681"/>
                <a:gd name="T67" fmla="*/ 307 h 321"/>
                <a:gd name="T68" fmla="*/ 604 w 681"/>
                <a:gd name="T69" fmla="*/ 307 h 321"/>
                <a:gd name="T70" fmla="*/ 635 w 681"/>
                <a:gd name="T71" fmla="*/ 298 h 321"/>
                <a:gd name="T72" fmla="*/ 681 w 681"/>
                <a:gd name="T73" fmla="*/ 204 h 321"/>
                <a:gd name="T74" fmla="*/ 570 w 681"/>
                <a:gd name="T75" fmla="*/ 85 h 321"/>
                <a:gd name="T76" fmla="*/ 418 w 681"/>
                <a:gd name="T77" fmla="*/ 0 h 321"/>
                <a:gd name="T78" fmla="*/ 255 w 681"/>
                <a:gd name="T79" fmla="*/ 109 h 321"/>
                <a:gd name="T80" fmla="*/ 166 w 681"/>
                <a:gd name="T81" fmla="*/ 71 h 321"/>
                <a:gd name="T82" fmla="*/ 48 w 681"/>
                <a:gd name="T83" fmla="*/ 157 h 321"/>
                <a:gd name="T84" fmla="*/ 0 w 681"/>
                <a:gd name="T85" fmla="*/ 221 h 321"/>
                <a:gd name="T86" fmla="*/ 66 w 681"/>
                <a:gd name="T87" fmla="*/ 28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1" h="321">
                  <a:moveTo>
                    <a:pt x="60" y="180"/>
                  </a:moveTo>
                  <a:lnTo>
                    <a:pt x="60" y="180"/>
                  </a:lnTo>
                  <a:cubicBezTo>
                    <a:pt x="65" y="179"/>
                    <a:pt x="69" y="175"/>
                    <a:pt x="70" y="171"/>
                  </a:cubicBezTo>
                  <a:cubicBezTo>
                    <a:pt x="82" y="127"/>
                    <a:pt x="121" y="96"/>
                    <a:pt x="166" y="96"/>
                  </a:cubicBezTo>
                  <a:cubicBezTo>
                    <a:pt x="194" y="96"/>
                    <a:pt x="221" y="108"/>
                    <a:pt x="239" y="128"/>
                  </a:cubicBezTo>
                  <a:cubicBezTo>
                    <a:pt x="203" y="141"/>
                    <a:pt x="178" y="176"/>
                    <a:pt x="178" y="215"/>
                  </a:cubicBezTo>
                  <a:cubicBezTo>
                    <a:pt x="178" y="233"/>
                    <a:pt x="183" y="249"/>
                    <a:pt x="192" y="263"/>
                  </a:cubicBezTo>
                  <a:lnTo>
                    <a:pt x="66" y="263"/>
                  </a:lnTo>
                  <a:cubicBezTo>
                    <a:pt x="43" y="263"/>
                    <a:pt x="24" y="244"/>
                    <a:pt x="24" y="221"/>
                  </a:cubicBezTo>
                  <a:cubicBezTo>
                    <a:pt x="24" y="201"/>
                    <a:pt x="40" y="183"/>
                    <a:pt x="60" y="180"/>
                  </a:cubicBezTo>
                  <a:close/>
                  <a:moveTo>
                    <a:pt x="66" y="288"/>
                  </a:moveTo>
                  <a:lnTo>
                    <a:pt x="66" y="288"/>
                  </a:lnTo>
                  <a:lnTo>
                    <a:pt x="214" y="288"/>
                  </a:lnTo>
                  <a:cubicBezTo>
                    <a:pt x="230" y="300"/>
                    <a:pt x="249" y="307"/>
                    <a:pt x="271" y="307"/>
                  </a:cubicBezTo>
                  <a:lnTo>
                    <a:pt x="450" y="307"/>
                  </a:lnTo>
                  <a:cubicBezTo>
                    <a:pt x="454" y="315"/>
                    <a:pt x="463" y="321"/>
                    <a:pt x="472" y="321"/>
                  </a:cubicBezTo>
                  <a:cubicBezTo>
                    <a:pt x="487" y="321"/>
                    <a:pt x="498" y="309"/>
                    <a:pt x="498" y="295"/>
                  </a:cubicBezTo>
                  <a:cubicBezTo>
                    <a:pt x="498" y="281"/>
                    <a:pt x="487" y="269"/>
                    <a:pt x="472" y="269"/>
                  </a:cubicBezTo>
                  <a:cubicBezTo>
                    <a:pt x="463" y="269"/>
                    <a:pt x="454" y="275"/>
                    <a:pt x="450" y="283"/>
                  </a:cubicBezTo>
                  <a:lnTo>
                    <a:pt x="271" y="283"/>
                  </a:lnTo>
                  <a:cubicBezTo>
                    <a:pt x="233" y="283"/>
                    <a:pt x="203" y="252"/>
                    <a:pt x="203" y="215"/>
                  </a:cubicBezTo>
                  <a:cubicBezTo>
                    <a:pt x="203" y="182"/>
                    <a:pt x="228" y="153"/>
                    <a:pt x="261" y="148"/>
                  </a:cubicBezTo>
                  <a:cubicBezTo>
                    <a:pt x="266" y="147"/>
                    <a:pt x="270" y="143"/>
                    <a:pt x="271" y="139"/>
                  </a:cubicBezTo>
                  <a:cubicBezTo>
                    <a:pt x="288" y="71"/>
                    <a:pt x="349" y="24"/>
                    <a:pt x="418" y="24"/>
                  </a:cubicBezTo>
                  <a:cubicBezTo>
                    <a:pt x="474" y="24"/>
                    <a:pt x="525" y="54"/>
                    <a:pt x="552" y="103"/>
                  </a:cubicBezTo>
                  <a:cubicBezTo>
                    <a:pt x="554" y="107"/>
                    <a:pt x="558" y="109"/>
                    <a:pt x="563" y="109"/>
                  </a:cubicBezTo>
                  <a:cubicBezTo>
                    <a:pt x="614" y="110"/>
                    <a:pt x="656" y="152"/>
                    <a:pt x="656" y="204"/>
                  </a:cubicBezTo>
                  <a:cubicBezTo>
                    <a:pt x="656" y="232"/>
                    <a:pt x="643" y="259"/>
                    <a:pt x="620" y="278"/>
                  </a:cubicBezTo>
                  <a:cubicBezTo>
                    <a:pt x="616" y="281"/>
                    <a:pt x="611" y="283"/>
                    <a:pt x="604" y="283"/>
                  </a:cubicBezTo>
                  <a:lnTo>
                    <a:pt x="583" y="283"/>
                  </a:lnTo>
                  <a:cubicBezTo>
                    <a:pt x="579" y="275"/>
                    <a:pt x="570" y="269"/>
                    <a:pt x="561" y="269"/>
                  </a:cubicBezTo>
                  <a:cubicBezTo>
                    <a:pt x="546" y="269"/>
                    <a:pt x="535" y="281"/>
                    <a:pt x="535" y="295"/>
                  </a:cubicBezTo>
                  <a:cubicBezTo>
                    <a:pt x="535" y="309"/>
                    <a:pt x="546" y="321"/>
                    <a:pt x="561" y="321"/>
                  </a:cubicBezTo>
                  <a:cubicBezTo>
                    <a:pt x="570" y="321"/>
                    <a:pt x="579" y="315"/>
                    <a:pt x="583" y="307"/>
                  </a:cubicBezTo>
                  <a:lnTo>
                    <a:pt x="604" y="307"/>
                  </a:lnTo>
                  <a:cubicBezTo>
                    <a:pt x="616" y="307"/>
                    <a:pt x="627" y="304"/>
                    <a:pt x="635" y="298"/>
                  </a:cubicBezTo>
                  <a:cubicBezTo>
                    <a:pt x="664" y="274"/>
                    <a:pt x="681" y="240"/>
                    <a:pt x="681" y="204"/>
                  </a:cubicBezTo>
                  <a:cubicBezTo>
                    <a:pt x="681" y="141"/>
                    <a:pt x="632" y="89"/>
                    <a:pt x="570" y="85"/>
                  </a:cubicBezTo>
                  <a:cubicBezTo>
                    <a:pt x="538" y="32"/>
                    <a:pt x="480" y="0"/>
                    <a:pt x="418" y="0"/>
                  </a:cubicBezTo>
                  <a:cubicBezTo>
                    <a:pt x="346" y="0"/>
                    <a:pt x="282" y="44"/>
                    <a:pt x="255" y="109"/>
                  </a:cubicBezTo>
                  <a:cubicBezTo>
                    <a:pt x="232" y="85"/>
                    <a:pt x="200" y="71"/>
                    <a:pt x="166" y="71"/>
                  </a:cubicBezTo>
                  <a:cubicBezTo>
                    <a:pt x="112" y="71"/>
                    <a:pt x="65" y="106"/>
                    <a:pt x="48" y="157"/>
                  </a:cubicBezTo>
                  <a:cubicBezTo>
                    <a:pt x="20" y="165"/>
                    <a:pt x="0" y="191"/>
                    <a:pt x="0" y="221"/>
                  </a:cubicBezTo>
                  <a:cubicBezTo>
                    <a:pt x="0" y="258"/>
                    <a:pt x="29" y="288"/>
                    <a:pt x="66" y="28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4" name="Freeform 186"/>
            <p:cNvSpPr>
              <a:spLocks/>
            </p:cNvSpPr>
            <p:nvPr/>
          </p:nvSpPr>
          <p:spPr bwMode="auto">
            <a:xfrm>
              <a:off x="1300163" y="3549650"/>
              <a:ext cx="14288" cy="12700"/>
            </a:xfrm>
            <a:custGeom>
              <a:avLst/>
              <a:gdLst>
                <a:gd name="T0" fmla="*/ 15 w 15"/>
                <a:gd name="T1" fmla="*/ 0 h 14"/>
                <a:gd name="T2" fmla="*/ 15 w 15"/>
                <a:gd name="T3" fmla="*/ 0 h 14"/>
                <a:gd name="T4" fmla="*/ 0 w 15"/>
                <a:gd name="T5" fmla="*/ 0 h 14"/>
                <a:gd name="T6" fmla="*/ 0 w 15"/>
                <a:gd name="T7" fmla="*/ 14 h 14"/>
                <a:gd name="T8" fmla="*/ 15 w 15"/>
                <a:gd name="T9" fmla="*/ 14 h 14"/>
                <a:gd name="T10" fmla="*/ 15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5" y="0"/>
                  </a:moveTo>
                  <a:lnTo>
                    <a:pt x="15" y="0"/>
                  </a:lnTo>
                  <a:lnTo>
                    <a:pt x="0" y="0"/>
                  </a:lnTo>
                  <a:lnTo>
                    <a:pt x="0" y="14"/>
                  </a:lnTo>
                  <a:lnTo>
                    <a:pt x="15" y="14"/>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5" name="Freeform 187"/>
            <p:cNvSpPr>
              <a:spLocks/>
            </p:cNvSpPr>
            <p:nvPr/>
          </p:nvSpPr>
          <p:spPr bwMode="auto">
            <a:xfrm>
              <a:off x="1300163" y="3527425"/>
              <a:ext cx="14288" cy="12700"/>
            </a:xfrm>
            <a:custGeom>
              <a:avLst/>
              <a:gdLst>
                <a:gd name="T0" fmla="*/ 15 w 15"/>
                <a:gd name="T1" fmla="*/ 0 h 13"/>
                <a:gd name="T2" fmla="*/ 15 w 15"/>
                <a:gd name="T3" fmla="*/ 0 h 13"/>
                <a:gd name="T4" fmla="*/ 0 w 15"/>
                <a:gd name="T5" fmla="*/ 0 h 13"/>
                <a:gd name="T6" fmla="*/ 0 w 15"/>
                <a:gd name="T7" fmla="*/ 13 h 13"/>
                <a:gd name="T8" fmla="*/ 15 w 15"/>
                <a:gd name="T9" fmla="*/ 13 h 13"/>
                <a:gd name="T10" fmla="*/ 1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5" y="0"/>
                  </a:moveTo>
                  <a:lnTo>
                    <a:pt x="15" y="0"/>
                  </a:lnTo>
                  <a:lnTo>
                    <a:pt x="0" y="0"/>
                  </a:lnTo>
                  <a:lnTo>
                    <a:pt x="0" y="13"/>
                  </a:lnTo>
                  <a:lnTo>
                    <a:pt x="15" y="13"/>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6" name="Freeform 188"/>
            <p:cNvSpPr>
              <a:spLocks/>
            </p:cNvSpPr>
            <p:nvPr/>
          </p:nvSpPr>
          <p:spPr bwMode="auto">
            <a:xfrm>
              <a:off x="1300163" y="3506788"/>
              <a:ext cx="14288" cy="12700"/>
            </a:xfrm>
            <a:custGeom>
              <a:avLst/>
              <a:gdLst>
                <a:gd name="T0" fmla="*/ 15 w 15"/>
                <a:gd name="T1" fmla="*/ 0 h 14"/>
                <a:gd name="T2" fmla="*/ 15 w 15"/>
                <a:gd name="T3" fmla="*/ 0 h 14"/>
                <a:gd name="T4" fmla="*/ 0 w 15"/>
                <a:gd name="T5" fmla="*/ 0 h 14"/>
                <a:gd name="T6" fmla="*/ 0 w 15"/>
                <a:gd name="T7" fmla="*/ 14 h 14"/>
                <a:gd name="T8" fmla="*/ 15 w 15"/>
                <a:gd name="T9" fmla="*/ 14 h 14"/>
                <a:gd name="T10" fmla="*/ 15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5" y="0"/>
                  </a:moveTo>
                  <a:lnTo>
                    <a:pt x="15" y="0"/>
                  </a:lnTo>
                  <a:lnTo>
                    <a:pt x="0" y="0"/>
                  </a:lnTo>
                  <a:lnTo>
                    <a:pt x="0" y="14"/>
                  </a:lnTo>
                  <a:lnTo>
                    <a:pt x="15" y="14"/>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7" name="Freeform 189"/>
            <p:cNvSpPr>
              <a:spLocks/>
            </p:cNvSpPr>
            <p:nvPr/>
          </p:nvSpPr>
          <p:spPr bwMode="auto">
            <a:xfrm>
              <a:off x="1300163" y="3484563"/>
              <a:ext cx="14288" cy="12700"/>
            </a:xfrm>
            <a:custGeom>
              <a:avLst/>
              <a:gdLst>
                <a:gd name="T0" fmla="*/ 15 w 15"/>
                <a:gd name="T1" fmla="*/ 0 h 13"/>
                <a:gd name="T2" fmla="*/ 15 w 15"/>
                <a:gd name="T3" fmla="*/ 0 h 13"/>
                <a:gd name="T4" fmla="*/ 0 w 15"/>
                <a:gd name="T5" fmla="*/ 0 h 13"/>
                <a:gd name="T6" fmla="*/ 0 w 15"/>
                <a:gd name="T7" fmla="*/ 13 h 13"/>
                <a:gd name="T8" fmla="*/ 15 w 15"/>
                <a:gd name="T9" fmla="*/ 13 h 13"/>
                <a:gd name="T10" fmla="*/ 1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5" y="0"/>
                  </a:moveTo>
                  <a:lnTo>
                    <a:pt x="15" y="0"/>
                  </a:lnTo>
                  <a:lnTo>
                    <a:pt x="0" y="0"/>
                  </a:lnTo>
                  <a:lnTo>
                    <a:pt x="0" y="13"/>
                  </a:lnTo>
                  <a:lnTo>
                    <a:pt x="15" y="13"/>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8" name="Freeform 190"/>
            <p:cNvSpPr>
              <a:spLocks/>
            </p:cNvSpPr>
            <p:nvPr/>
          </p:nvSpPr>
          <p:spPr bwMode="auto">
            <a:xfrm>
              <a:off x="1300163" y="3570288"/>
              <a:ext cx="14288" cy="12700"/>
            </a:xfrm>
            <a:custGeom>
              <a:avLst/>
              <a:gdLst>
                <a:gd name="T0" fmla="*/ 0 w 15"/>
                <a:gd name="T1" fmla="*/ 14 h 14"/>
                <a:gd name="T2" fmla="*/ 0 w 15"/>
                <a:gd name="T3" fmla="*/ 14 h 14"/>
                <a:gd name="T4" fmla="*/ 15 w 15"/>
                <a:gd name="T5" fmla="*/ 14 h 14"/>
                <a:gd name="T6" fmla="*/ 15 w 15"/>
                <a:gd name="T7" fmla="*/ 0 h 14"/>
                <a:gd name="T8" fmla="*/ 0 w 15"/>
                <a:gd name="T9" fmla="*/ 0 h 14"/>
                <a:gd name="T10" fmla="*/ 0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0" y="14"/>
                  </a:moveTo>
                  <a:lnTo>
                    <a:pt x="0" y="14"/>
                  </a:lnTo>
                  <a:lnTo>
                    <a:pt x="15" y="14"/>
                  </a:lnTo>
                  <a:lnTo>
                    <a:pt x="15" y="0"/>
                  </a:lnTo>
                  <a:lnTo>
                    <a:pt x="0" y="0"/>
                  </a:lnTo>
                  <a:lnTo>
                    <a:pt x="0" y="14"/>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9" name="Freeform 191"/>
            <p:cNvSpPr>
              <a:spLocks/>
            </p:cNvSpPr>
            <p:nvPr/>
          </p:nvSpPr>
          <p:spPr bwMode="auto">
            <a:xfrm>
              <a:off x="1541463" y="3502025"/>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0" name="Freeform 192"/>
            <p:cNvSpPr>
              <a:spLocks/>
            </p:cNvSpPr>
            <p:nvPr/>
          </p:nvSpPr>
          <p:spPr bwMode="auto">
            <a:xfrm>
              <a:off x="1541463" y="3525838"/>
              <a:ext cx="14288" cy="14288"/>
            </a:xfrm>
            <a:custGeom>
              <a:avLst/>
              <a:gdLst>
                <a:gd name="T0" fmla="*/ 0 w 15"/>
                <a:gd name="T1" fmla="*/ 15 h 15"/>
                <a:gd name="T2" fmla="*/ 0 w 15"/>
                <a:gd name="T3" fmla="*/ 15 h 15"/>
                <a:gd name="T4" fmla="*/ 15 w 15"/>
                <a:gd name="T5" fmla="*/ 15 h 15"/>
                <a:gd name="T6" fmla="*/ 15 w 15"/>
                <a:gd name="T7" fmla="*/ 0 h 15"/>
                <a:gd name="T8" fmla="*/ 0 w 15"/>
                <a:gd name="T9" fmla="*/ 0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0" y="15"/>
                  </a:lnTo>
                  <a:lnTo>
                    <a:pt x="15" y="15"/>
                  </a:lnTo>
                  <a:lnTo>
                    <a:pt x="15"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1" name="Freeform 193"/>
            <p:cNvSpPr>
              <a:spLocks/>
            </p:cNvSpPr>
            <p:nvPr/>
          </p:nvSpPr>
          <p:spPr bwMode="auto">
            <a:xfrm>
              <a:off x="1177925" y="3546475"/>
              <a:ext cx="619125" cy="55563"/>
            </a:xfrm>
            <a:custGeom>
              <a:avLst/>
              <a:gdLst>
                <a:gd name="T0" fmla="*/ 68 w 649"/>
                <a:gd name="T1" fmla="*/ 49 h 59"/>
                <a:gd name="T2" fmla="*/ 68 w 649"/>
                <a:gd name="T3" fmla="*/ 49 h 59"/>
                <a:gd name="T4" fmla="*/ 68 w 649"/>
                <a:gd name="T5" fmla="*/ 56 h 59"/>
                <a:gd name="T6" fmla="*/ 83 w 649"/>
                <a:gd name="T7" fmla="*/ 56 h 59"/>
                <a:gd name="T8" fmla="*/ 83 w 649"/>
                <a:gd name="T9" fmla="*/ 54 h 59"/>
                <a:gd name="T10" fmla="*/ 137 w 649"/>
                <a:gd name="T11" fmla="*/ 59 h 59"/>
                <a:gd name="T12" fmla="*/ 233 w 649"/>
                <a:gd name="T13" fmla="*/ 39 h 59"/>
                <a:gd name="T14" fmla="*/ 239 w 649"/>
                <a:gd name="T15" fmla="*/ 36 h 59"/>
                <a:gd name="T16" fmla="*/ 239 w 649"/>
                <a:gd name="T17" fmla="*/ 45 h 59"/>
                <a:gd name="T18" fmla="*/ 253 w 649"/>
                <a:gd name="T19" fmla="*/ 45 h 59"/>
                <a:gd name="T20" fmla="*/ 253 w 649"/>
                <a:gd name="T21" fmla="*/ 31 h 59"/>
                <a:gd name="T22" fmla="*/ 321 w 649"/>
                <a:gd name="T23" fmla="*/ 20 h 59"/>
                <a:gd name="T24" fmla="*/ 410 w 649"/>
                <a:gd name="T25" fmla="*/ 39 h 59"/>
                <a:gd name="T26" fmla="*/ 411 w 649"/>
                <a:gd name="T27" fmla="*/ 39 h 59"/>
                <a:gd name="T28" fmla="*/ 411 w 649"/>
                <a:gd name="T29" fmla="*/ 47 h 59"/>
                <a:gd name="T30" fmla="*/ 426 w 649"/>
                <a:gd name="T31" fmla="*/ 47 h 59"/>
                <a:gd name="T32" fmla="*/ 426 w 649"/>
                <a:gd name="T33" fmla="*/ 45 h 59"/>
                <a:gd name="T34" fmla="*/ 506 w 649"/>
                <a:gd name="T35" fmla="*/ 59 h 59"/>
                <a:gd name="T36" fmla="*/ 582 w 649"/>
                <a:gd name="T37" fmla="*/ 47 h 59"/>
                <a:gd name="T38" fmla="*/ 582 w 649"/>
                <a:gd name="T39" fmla="*/ 48 h 59"/>
                <a:gd name="T40" fmla="*/ 597 w 649"/>
                <a:gd name="T41" fmla="*/ 48 h 59"/>
                <a:gd name="T42" fmla="*/ 597 w 649"/>
                <a:gd name="T43" fmla="*/ 41 h 59"/>
                <a:gd name="T44" fmla="*/ 602 w 649"/>
                <a:gd name="T45" fmla="*/ 39 h 59"/>
                <a:gd name="T46" fmla="*/ 649 w 649"/>
                <a:gd name="T47" fmla="*/ 23 h 59"/>
                <a:gd name="T48" fmla="*/ 646 w 649"/>
                <a:gd name="T49" fmla="*/ 4 h 59"/>
                <a:gd name="T50" fmla="*/ 595 w 649"/>
                <a:gd name="T51" fmla="*/ 21 h 59"/>
                <a:gd name="T52" fmla="*/ 506 w 649"/>
                <a:gd name="T53" fmla="*/ 40 h 59"/>
                <a:gd name="T54" fmla="*/ 418 w 649"/>
                <a:gd name="T55" fmla="*/ 21 h 59"/>
                <a:gd name="T56" fmla="*/ 396 w 649"/>
                <a:gd name="T57" fmla="*/ 12 h 59"/>
                <a:gd name="T58" fmla="*/ 396 w 649"/>
                <a:gd name="T59" fmla="*/ 3 h 59"/>
                <a:gd name="T60" fmla="*/ 381 w 649"/>
                <a:gd name="T61" fmla="*/ 3 h 59"/>
                <a:gd name="T62" fmla="*/ 381 w 649"/>
                <a:gd name="T63" fmla="*/ 7 h 59"/>
                <a:gd name="T64" fmla="*/ 321 w 649"/>
                <a:gd name="T65" fmla="*/ 0 h 59"/>
                <a:gd name="T66" fmla="*/ 225 w 649"/>
                <a:gd name="T67" fmla="*/ 21 h 59"/>
                <a:gd name="T68" fmla="*/ 137 w 649"/>
                <a:gd name="T69" fmla="*/ 40 h 59"/>
                <a:gd name="T70" fmla="*/ 48 w 649"/>
                <a:gd name="T71" fmla="*/ 21 h 59"/>
                <a:gd name="T72" fmla="*/ 4 w 649"/>
                <a:gd name="T73" fmla="*/ 5 h 59"/>
                <a:gd name="T74" fmla="*/ 0 w 649"/>
                <a:gd name="T75" fmla="*/ 25 h 59"/>
                <a:gd name="T76" fmla="*/ 41 w 649"/>
                <a:gd name="T77" fmla="*/ 39 h 59"/>
                <a:gd name="T78" fmla="*/ 68 w 649"/>
                <a:gd name="T79"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9" h="59">
                  <a:moveTo>
                    <a:pt x="68" y="49"/>
                  </a:moveTo>
                  <a:lnTo>
                    <a:pt x="68" y="49"/>
                  </a:lnTo>
                  <a:lnTo>
                    <a:pt x="68" y="56"/>
                  </a:lnTo>
                  <a:lnTo>
                    <a:pt x="83" y="56"/>
                  </a:lnTo>
                  <a:lnTo>
                    <a:pt x="83" y="54"/>
                  </a:lnTo>
                  <a:cubicBezTo>
                    <a:pt x="97" y="57"/>
                    <a:pt x="114" y="59"/>
                    <a:pt x="137" y="59"/>
                  </a:cubicBezTo>
                  <a:cubicBezTo>
                    <a:pt x="185" y="59"/>
                    <a:pt x="209" y="49"/>
                    <a:pt x="233" y="39"/>
                  </a:cubicBezTo>
                  <a:cubicBezTo>
                    <a:pt x="235" y="38"/>
                    <a:pt x="237" y="37"/>
                    <a:pt x="239" y="36"/>
                  </a:cubicBezTo>
                  <a:lnTo>
                    <a:pt x="239" y="45"/>
                  </a:lnTo>
                  <a:lnTo>
                    <a:pt x="253" y="45"/>
                  </a:lnTo>
                  <a:lnTo>
                    <a:pt x="253" y="31"/>
                  </a:lnTo>
                  <a:cubicBezTo>
                    <a:pt x="270" y="25"/>
                    <a:pt x="290" y="20"/>
                    <a:pt x="321" y="20"/>
                  </a:cubicBezTo>
                  <a:cubicBezTo>
                    <a:pt x="366" y="20"/>
                    <a:pt x="387" y="29"/>
                    <a:pt x="410" y="39"/>
                  </a:cubicBezTo>
                  <a:cubicBezTo>
                    <a:pt x="410" y="39"/>
                    <a:pt x="411" y="39"/>
                    <a:pt x="411" y="39"/>
                  </a:cubicBezTo>
                  <a:lnTo>
                    <a:pt x="411" y="47"/>
                  </a:lnTo>
                  <a:lnTo>
                    <a:pt x="426" y="47"/>
                  </a:lnTo>
                  <a:lnTo>
                    <a:pt x="426" y="45"/>
                  </a:lnTo>
                  <a:cubicBezTo>
                    <a:pt x="445" y="53"/>
                    <a:pt x="468" y="59"/>
                    <a:pt x="506" y="59"/>
                  </a:cubicBezTo>
                  <a:cubicBezTo>
                    <a:pt x="541" y="59"/>
                    <a:pt x="564" y="54"/>
                    <a:pt x="582" y="47"/>
                  </a:cubicBezTo>
                  <a:lnTo>
                    <a:pt x="582" y="48"/>
                  </a:lnTo>
                  <a:lnTo>
                    <a:pt x="597" y="48"/>
                  </a:lnTo>
                  <a:lnTo>
                    <a:pt x="597" y="41"/>
                  </a:lnTo>
                  <a:cubicBezTo>
                    <a:pt x="599" y="40"/>
                    <a:pt x="601" y="40"/>
                    <a:pt x="602" y="39"/>
                  </a:cubicBezTo>
                  <a:cubicBezTo>
                    <a:pt x="617" y="33"/>
                    <a:pt x="630" y="27"/>
                    <a:pt x="649" y="23"/>
                  </a:cubicBezTo>
                  <a:lnTo>
                    <a:pt x="646" y="4"/>
                  </a:lnTo>
                  <a:cubicBezTo>
                    <a:pt x="625" y="8"/>
                    <a:pt x="609" y="14"/>
                    <a:pt x="595" y="21"/>
                  </a:cubicBezTo>
                  <a:cubicBezTo>
                    <a:pt x="572" y="30"/>
                    <a:pt x="550" y="40"/>
                    <a:pt x="506" y="40"/>
                  </a:cubicBezTo>
                  <a:cubicBezTo>
                    <a:pt x="462" y="40"/>
                    <a:pt x="440" y="30"/>
                    <a:pt x="418" y="21"/>
                  </a:cubicBezTo>
                  <a:cubicBezTo>
                    <a:pt x="411" y="18"/>
                    <a:pt x="404" y="15"/>
                    <a:pt x="396" y="12"/>
                  </a:cubicBezTo>
                  <a:lnTo>
                    <a:pt x="396" y="3"/>
                  </a:lnTo>
                  <a:lnTo>
                    <a:pt x="381" y="3"/>
                  </a:lnTo>
                  <a:lnTo>
                    <a:pt x="381" y="7"/>
                  </a:lnTo>
                  <a:cubicBezTo>
                    <a:pt x="366" y="3"/>
                    <a:pt x="347" y="0"/>
                    <a:pt x="321" y="0"/>
                  </a:cubicBezTo>
                  <a:cubicBezTo>
                    <a:pt x="273" y="0"/>
                    <a:pt x="249" y="11"/>
                    <a:pt x="225" y="21"/>
                  </a:cubicBezTo>
                  <a:cubicBezTo>
                    <a:pt x="202" y="30"/>
                    <a:pt x="181" y="40"/>
                    <a:pt x="137" y="40"/>
                  </a:cubicBezTo>
                  <a:cubicBezTo>
                    <a:pt x="93" y="40"/>
                    <a:pt x="71" y="30"/>
                    <a:pt x="48" y="21"/>
                  </a:cubicBezTo>
                  <a:cubicBezTo>
                    <a:pt x="35" y="15"/>
                    <a:pt x="22" y="9"/>
                    <a:pt x="4" y="5"/>
                  </a:cubicBezTo>
                  <a:lnTo>
                    <a:pt x="0" y="25"/>
                  </a:lnTo>
                  <a:cubicBezTo>
                    <a:pt x="16" y="28"/>
                    <a:pt x="28" y="33"/>
                    <a:pt x="41" y="39"/>
                  </a:cubicBezTo>
                  <a:cubicBezTo>
                    <a:pt x="49" y="43"/>
                    <a:pt x="58" y="46"/>
                    <a:pt x="68" y="4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2" name="Freeform 194"/>
            <p:cNvSpPr>
              <a:spLocks noEditPoints="1"/>
            </p:cNvSpPr>
            <p:nvPr/>
          </p:nvSpPr>
          <p:spPr bwMode="auto">
            <a:xfrm>
              <a:off x="1193800" y="3651250"/>
              <a:ext cx="111125" cy="131763"/>
            </a:xfrm>
            <a:custGeom>
              <a:avLst/>
              <a:gdLst>
                <a:gd name="T0" fmla="*/ 58 w 116"/>
                <a:gd name="T1" fmla="*/ 93 h 138"/>
                <a:gd name="T2" fmla="*/ 58 w 116"/>
                <a:gd name="T3" fmla="*/ 93 h 138"/>
                <a:gd name="T4" fmla="*/ 15 w 116"/>
                <a:gd name="T5" fmla="*/ 70 h 138"/>
                <a:gd name="T6" fmla="*/ 15 w 116"/>
                <a:gd name="T7" fmla="*/ 64 h 138"/>
                <a:gd name="T8" fmla="*/ 58 w 116"/>
                <a:gd name="T9" fmla="*/ 76 h 138"/>
                <a:gd name="T10" fmla="*/ 101 w 116"/>
                <a:gd name="T11" fmla="*/ 64 h 138"/>
                <a:gd name="T12" fmla="*/ 101 w 116"/>
                <a:gd name="T13" fmla="*/ 70 h 138"/>
                <a:gd name="T14" fmla="*/ 58 w 116"/>
                <a:gd name="T15" fmla="*/ 93 h 138"/>
                <a:gd name="T16" fmla="*/ 101 w 116"/>
                <a:gd name="T17" fmla="*/ 100 h 138"/>
                <a:gd name="T18" fmla="*/ 101 w 116"/>
                <a:gd name="T19" fmla="*/ 100 h 138"/>
                <a:gd name="T20" fmla="*/ 58 w 116"/>
                <a:gd name="T21" fmla="*/ 123 h 138"/>
                <a:gd name="T22" fmla="*/ 15 w 116"/>
                <a:gd name="T23" fmla="*/ 100 h 138"/>
                <a:gd name="T24" fmla="*/ 15 w 116"/>
                <a:gd name="T25" fmla="*/ 96 h 138"/>
                <a:gd name="T26" fmla="*/ 58 w 116"/>
                <a:gd name="T27" fmla="*/ 108 h 138"/>
                <a:gd name="T28" fmla="*/ 101 w 116"/>
                <a:gd name="T29" fmla="*/ 96 h 138"/>
                <a:gd name="T30" fmla="*/ 101 w 116"/>
                <a:gd name="T31" fmla="*/ 100 h 138"/>
                <a:gd name="T32" fmla="*/ 58 w 116"/>
                <a:gd name="T33" fmla="*/ 15 h 138"/>
                <a:gd name="T34" fmla="*/ 58 w 116"/>
                <a:gd name="T35" fmla="*/ 15 h 138"/>
                <a:gd name="T36" fmla="*/ 101 w 116"/>
                <a:gd name="T37" fmla="*/ 38 h 138"/>
                <a:gd name="T38" fmla="*/ 58 w 116"/>
                <a:gd name="T39" fmla="*/ 61 h 138"/>
                <a:gd name="T40" fmla="*/ 15 w 116"/>
                <a:gd name="T41" fmla="*/ 38 h 138"/>
                <a:gd name="T42" fmla="*/ 58 w 116"/>
                <a:gd name="T43" fmla="*/ 15 h 138"/>
                <a:gd name="T44" fmla="*/ 116 w 116"/>
                <a:gd name="T45" fmla="*/ 100 h 138"/>
                <a:gd name="T46" fmla="*/ 116 w 116"/>
                <a:gd name="T47" fmla="*/ 100 h 138"/>
                <a:gd name="T48" fmla="*/ 116 w 116"/>
                <a:gd name="T49" fmla="*/ 40 h 138"/>
                <a:gd name="T50" fmla="*/ 116 w 116"/>
                <a:gd name="T51" fmla="*/ 40 h 138"/>
                <a:gd name="T52" fmla="*/ 116 w 116"/>
                <a:gd name="T53" fmla="*/ 38 h 138"/>
                <a:gd name="T54" fmla="*/ 58 w 116"/>
                <a:gd name="T55" fmla="*/ 0 h 138"/>
                <a:gd name="T56" fmla="*/ 0 w 116"/>
                <a:gd name="T57" fmla="*/ 38 h 138"/>
                <a:gd name="T58" fmla="*/ 1 w 116"/>
                <a:gd name="T59" fmla="*/ 39 h 138"/>
                <a:gd name="T60" fmla="*/ 0 w 116"/>
                <a:gd name="T61" fmla="*/ 40 h 138"/>
                <a:gd name="T62" fmla="*/ 0 w 116"/>
                <a:gd name="T63" fmla="*/ 100 h 138"/>
                <a:gd name="T64" fmla="*/ 58 w 116"/>
                <a:gd name="T65" fmla="*/ 138 h 138"/>
                <a:gd name="T66" fmla="*/ 116 w 116"/>
                <a:gd name="T67"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8">
                  <a:moveTo>
                    <a:pt x="58" y="93"/>
                  </a:moveTo>
                  <a:lnTo>
                    <a:pt x="58" y="93"/>
                  </a:lnTo>
                  <a:cubicBezTo>
                    <a:pt x="33" y="93"/>
                    <a:pt x="15" y="81"/>
                    <a:pt x="15" y="70"/>
                  </a:cubicBezTo>
                  <a:lnTo>
                    <a:pt x="15" y="64"/>
                  </a:lnTo>
                  <a:cubicBezTo>
                    <a:pt x="26" y="71"/>
                    <a:pt x="41" y="76"/>
                    <a:pt x="58" y="76"/>
                  </a:cubicBezTo>
                  <a:cubicBezTo>
                    <a:pt x="76" y="76"/>
                    <a:pt x="91" y="71"/>
                    <a:pt x="101" y="64"/>
                  </a:cubicBezTo>
                  <a:lnTo>
                    <a:pt x="101" y="70"/>
                  </a:lnTo>
                  <a:cubicBezTo>
                    <a:pt x="101" y="81"/>
                    <a:pt x="84" y="93"/>
                    <a:pt x="58" y="93"/>
                  </a:cubicBezTo>
                  <a:close/>
                  <a:moveTo>
                    <a:pt x="101" y="100"/>
                  </a:moveTo>
                  <a:lnTo>
                    <a:pt x="101" y="100"/>
                  </a:lnTo>
                  <a:cubicBezTo>
                    <a:pt x="101" y="111"/>
                    <a:pt x="84" y="123"/>
                    <a:pt x="58" y="123"/>
                  </a:cubicBezTo>
                  <a:cubicBezTo>
                    <a:pt x="33" y="123"/>
                    <a:pt x="15" y="111"/>
                    <a:pt x="15" y="100"/>
                  </a:cubicBezTo>
                  <a:lnTo>
                    <a:pt x="15" y="96"/>
                  </a:lnTo>
                  <a:cubicBezTo>
                    <a:pt x="26" y="103"/>
                    <a:pt x="41" y="108"/>
                    <a:pt x="58" y="108"/>
                  </a:cubicBezTo>
                  <a:cubicBezTo>
                    <a:pt x="75" y="108"/>
                    <a:pt x="91" y="103"/>
                    <a:pt x="101" y="96"/>
                  </a:cubicBezTo>
                  <a:lnTo>
                    <a:pt x="101" y="100"/>
                  </a:lnTo>
                  <a:close/>
                  <a:moveTo>
                    <a:pt x="58" y="15"/>
                  </a:moveTo>
                  <a:lnTo>
                    <a:pt x="58" y="15"/>
                  </a:lnTo>
                  <a:cubicBezTo>
                    <a:pt x="84" y="15"/>
                    <a:pt x="101" y="27"/>
                    <a:pt x="101" y="38"/>
                  </a:cubicBezTo>
                  <a:cubicBezTo>
                    <a:pt x="101" y="49"/>
                    <a:pt x="84" y="61"/>
                    <a:pt x="58" y="61"/>
                  </a:cubicBezTo>
                  <a:cubicBezTo>
                    <a:pt x="33" y="61"/>
                    <a:pt x="15" y="49"/>
                    <a:pt x="15" y="38"/>
                  </a:cubicBezTo>
                  <a:cubicBezTo>
                    <a:pt x="15" y="27"/>
                    <a:pt x="33" y="15"/>
                    <a:pt x="58" y="15"/>
                  </a:cubicBezTo>
                  <a:close/>
                  <a:moveTo>
                    <a:pt x="116" y="100"/>
                  </a:moveTo>
                  <a:lnTo>
                    <a:pt x="116" y="100"/>
                  </a:lnTo>
                  <a:lnTo>
                    <a:pt x="116" y="40"/>
                  </a:lnTo>
                  <a:lnTo>
                    <a:pt x="116" y="40"/>
                  </a:lnTo>
                  <a:cubicBezTo>
                    <a:pt x="116" y="39"/>
                    <a:pt x="116" y="39"/>
                    <a:pt x="116" y="38"/>
                  </a:cubicBezTo>
                  <a:cubicBezTo>
                    <a:pt x="116" y="17"/>
                    <a:pt x="91" y="0"/>
                    <a:pt x="58" y="0"/>
                  </a:cubicBezTo>
                  <a:cubicBezTo>
                    <a:pt x="26" y="0"/>
                    <a:pt x="0" y="17"/>
                    <a:pt x="0" y="38"/>
                  </a:cubicBezTo>
                  <a:cubicBezTo>
                    <a:pt x="0" y="39"/>
                    <a:pt x="1" y="39"/>
                    <a:pt x="1" y="39"/>
                  </a:cubicBezTo>
                  <a:cubicBezTo>
                    <a:pt x="1" y="40"/>
                    <a:pt x="0" y="40"/>
                    <a:pt x="0" y="40"/>
                  </a:cubicBezTo>
                  <a:lnTo>
                    <a:pt x="0" y="100"/>
                  </a:lnTo>
                  <a:cubicBezTo>
                    <a:pt x="0" y="122"/>
                    <a:pt x="26" y="138"/>
                    <a:pt x="58" y="138"/>
                  </a:cubicBezTo>
                  <a:cubicBezTo>
                    <a:pt x="91" y="138"/>
                    <a:pt x="116" y="122"/>
                    <a:pt x="116" y="10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3" name="Freeform 195"/>
            <p:cNvSpPr>
              <a:spLocks noEditPoints="1"/>
            </p:cNvSpPr>
            <p:nvPr/>
          </p:nvSpPr>
          <p:spPr bwMode="auto">
            <a:xfrm>
              <a:off x="1358900" y="3646488"/>
              <a:ext cx="109538" cy="136525"/>
            </a:xfrm>
            <a:custGeom>
              <a:avLst/>
              <a:gdLst>
                <a:gd name="T0" fmla="*/ 58 w 116"/>
                <a:gd name="T1" fmla="*/ 99 h 144"/>
                <a:gd name="T2" fmla="*/ 58 w 116"/>
                <a:gd name="T3" fmla="*/ 99 h 144"/>
                <a:gd name="T4" fmla="*/ 15 w 116"/>
                <a:gd name="T5" fmla="*/ 76 h 144"/>
                <a:gd name="T6" fmla="*/ 15 w 116"/>
                <a:gd name="T7" fmla="*/ 70 h 144"/>
                <a:gd name="T8" fmla="*/ 58 w 116"/>
                <a:gd name="T9" fmla="*/ 82 h 144"/>
                <a:gd name="T10" fmla="*/ 101 w 116"/>
                <a:gd name="T11" fmla="*/ 70 h 144"/>
                <a:gd name="T12" fmla="*/ 101 w 116"/>
                <a:gd name="T13" fmla="*/ 76 h 144"/>
                <a:gd name="T14" fmla="*/ 58 w 116"/>
                <a:gd name="T15" fmla="*/ 99 h 144"/>
                <a:gd name="T16" fmla="*/ 101 w 116"/>
                <a:gd name="T17" fmla="*/ 106 h 144"/>
                <a:gd name="T18" fmla="*/ 101 w 116"/>
                <a:gd name="T19" fmla="*/ 106 h 144"/>
                <a:gd name="T20" fmla="*/ 58 w 116"/>
                <a:gd name="T21" fmla="*/ 129 h 144"/>
                <a:gd name="T22" fmla="*/ 15 w 116"/>
                <a:gd name="T23" fmla="*/ 106 h 144"/>
                <a:gd name="T24" fmla="*/ 15 w 116"/>
                <a:gd name="T25" fmla="*/ 102 h 144"/>
                <a:gd name="T26" fmla="*/ 58 w 116"/>
                <a:gd name="T27" fmla="*/ 114 h 144"/>
                <a:gd name="T28" fmla="*/ 101 w 116"/>
                <a:gd name="T29" fmla="*/ 102 h 144"/>
                <a:gd name="T30" fmla="*/ 101 w 116"/>
                <a:gd name="T31" fmla="*/ 106 h 144"/>
                <a:gd name="T32" fmla="*/ 58 w 116"/>
                <a:gd name="T33" fmla="*/ 21 h 144"/>
                <a:gd name="T34" fmla="*/ 58 w 116"/>
                <a:gd name="T35" fmla="*/ 21 h 144"/>
                <a:gd name="T36" fmla="*/ 101 w 116"/>
                <a:gd name="T37" fmla="*/ 44 h 144"/>
                <a:gd name="T38" fmla="*/ 58 w 116"/>
                <a:gd name="T39" fmla="*/ 67 h 144"/>
                <a:gd name="T40" fmla="*/ 15 w 116"/>
                <a:gd name="T41" fmla="*/ 44 h 144"/>
                <a:gd name="T42" fmla="*/ 58 w 116"/>
                <a:gd name="T43" fmla="*/ 21 h 144"/>
                <a:gd name="T44" fmla="*/ 64 w 116"/>
                <a:gd name="T45" fmla="*/ 7 h 144"/>
                <a:gd name="T46" fmla="*/ 64 w 116"/>
                <a:gd name="T47" fmla="*/ 7 h 144"/>
                <a:gd name="T48" fmla="*/ 64 w 116"/>
                <a:gd name="T49" fmla="*/ 0 h 144"/>
                <a:gd name="T50" fmla="*/ 50 w 116"/>
                <a:gd name="T51" fmla="*/ 0 h 144"/>
                <a:gd name="T52" fmla="*/ 50 w 116"/>
                <a:gd name="T53" fmla="*/ 7 h 144"/>
                <a:gd name="T54" fmla="*/ 0 w 116"/>
                <a:gd name="T55" fmla="*/ 44 h 144"/>
                <a:gd name="T56" fmla="*/ 0 w 116"/>
                <a:gd name="T57" fmla="*/ 45 h 144"/>
                <a:gd name="T58" fmla="*/ 0 w 116"/>
                <a:gd name="T59" fmla="*/ 46 h 144"/>
                <a:gd name="T60" fmla="*/ 0 w 116"/>
                <a:gd name="T61" fmla="*/ 106 h 144"/>
                <a:gd name="T62" fmla="*/ 58 w 116"/>
                <a:gd name="T63" fmla="*/ 144 h 144"/>
                <a:gd name="T64" fmla="*/ 116 w 116"/>
                <a:gd name="T65" fmla="*/ 106 h 144"/>
                <a:gd name="T66" fmla="*/ 116 w 116"/>
                <a:gd name="T67" fmla="*/ 46 h 144"/>
                <a:gd name="T68" fmla="*/ 115 w 116"/>
                <a:gd name="T69" fmla="*/ 46 h 144"/>
                <a:gd name="T70" fmla="*/ 116 w 116"/>
                <a:gd name="T71" fmla="*/ 44 h 144"/>
                <a:gd name="T72" fmla="*/ 64 w 116"/>
                <a:gd name="T73"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44">
                  <a:moveTo>
                    <a:pt x="58" y="99"/>
                  </a:moveTo>
                  <a:lnTo>
                    <a:pt x="58" y="99"/>
                  </a:lnTo>
                  <a:cubicBezTo>
                    <a:pt x="32" y="99"/>
                    <a:pt x="15" y="87"/>
                    <a:pt x="15" y="76"/>
                  </a:cubicBezTo>
                  <a:lnTo>
                    <a:pt x="15" y="70"/>
                  </a:lnTo>
                  <a:cubicBezTo>
                    <a:pt x="25" y="77"/>
                    <a:pt x="40" y="82"/>
                    <a:pt x="58" y="82"/>
                  </a:cubicBezTo>
                  <a:cubicBezTo>
                    <a:pt x="75" y="82"/>
                    <a:pt x="90" y="77"/>
                    <a:pt x="101" y="70"/>
                  </a:cubicBezTo>
                  <a:lnTo>
                    <a:pt x="101" y="76"/>
                  </a:lnTo>
                  <a:cubicBezTo>
                    <a:pt x="101" y="87"/>
                    <a:pt x="83" y="99"/>
                    <a:pt x="58" y="99"/>
                  </a:cubicBezTo>
                  <a:close/>
                  <a:moveTo>
                    <a:pt x="101" y="106"/>
                  </a:moveTo>
                  <a:lnTo>
                    <a:pt x="101" y="106"/>
                  </a:lnTo>
                  <a:cubicBezTo>
                    <a:pt x="101" y="117"/>
                    <a:pt x="83" y="129"/>
                    <a:pt x="58" y="129"/>
                  </a:cubicBezTo>
                  <a:cubicBezTo>
                    <a:pt x="32" y="129"/>
                    <a:pt x="15" y="117"/>
                    <a:pt x="15" y="106"/>
                  </a:cubicBezTo>
                  <a:lnTo>
                    <a:pt x="15" y="102"/>
                  </a:lnTo>
                  <a:cubicBezTo>
                    <a:pt x="25" y="109"/>
                    <a:pt x="41" y="114"/>
                    <a:pt x="58" y="114"/>
                  </a:cubicBezTo>
                  <a:cubicBezTo>
                    <a:pt x="75" y="114"/>
                    <a:pt x="90" y="109"/>
                    <a:pt x="101" y="102"/>
                  </a:cubicBezTo>
                  <a:lnTo>
                    <a:pt x="101" y="106"/>
                  </a:lnTo>
                  <a:close/>
                  <a:moveTo>
                    <a:pt x="58" y="21"/>
                  </a:moveTo>
                  <a:lnTo>
                    <a:pt x="58" y="21"/>
                  </a:lnTo>
                  <a:cubicBezTo>
                    <a:pt x="83" y="21"/>
                    <a:pt x="101" y="33"/>
                    <a:pt x="101" y="44"/>
                  </a:cubicBezTo>
                  <a:cubicBezTo>
                    <a:pt x="101" y="55"/>
                    <a:pt x="83" y="67"/>
                    <a:pt x="58" y="67"/>
                  </a:cubicBezTo>
                  <a:cubicBezTo>
                    <a:pt x="32" y="67"/>
                    <a:pt x="15" y="55"/>
                    <a:pt x="15" y="44"/>
                  </a:cubicBezTo>
                  <a:cubicBezTo>
                    <a:pt x="15" y="33"/>
                    <a:pt x="32" y="21"/>
                    <a:pt x="58" y="21"/>
                  </a:cubicBezTo>
                  <a:close/>
                  <a:moveTo>
                    <a:pt x="64" y="7"/>
                  </a:moveTo>
                  <a:lnTo>
                    <a:pt x="64" y="7"/>
                  </a:lnTo>
                  <a:lnTo>
                    <a:pt x="64" y="0"/>
                  </a:lnTo>
                  <a:lnTo>
                    <a:pt x="50" y="0"/>
                  </a:lnTo>
                  <a:lnTo>
                    <a:pt x="50" y="7"/>
                  </a:lnTo>
                  <a:cubicBezTo>
                    <a:pt x="21" y="10"/>
                    <a:pt x="0" y="25"/>
                    <a:pt x="0" y="44"/>
                  </a:cubicBezTo>
                  <a:cubicBezTo>
                    <a:pt x="0" y="45"/>
                    <a:pt x="0" y="45"/>
                    <a:pt x="0" y="45"/>
                  </a:cubicBezTo>
                  <a:cubicBezTo>
                    <a:pt x="0" y="46"/>
                    <a:pt x="0" y="46"/>
                    <a:pt x="0" y="46"/>
                  </a:cubicBezTo>
                  <a:lnTo>
                    <a:pt x="0" y="106"/>
                  </a:lnTo>
                  <a:cubicBezTo>
                    <a:pt x="0" y="128"/>
                    <a:pt x="25" y="144"/>
                    <a:pt x="58" y="144"/>
                  </a:cubicBezTo>
                  <a:cubicBezTo>
                    <a:pt x="90" y="144"/>
                    <a:pt x="116" y="128"/>
                    <a:pt x="116" y="106"/>
                  </a:cubicBezTo>
                  <a:lnTo>
                    <a:pt x="116" y="46"/>
                  </a:lnTo>
                  <a:lnTo>
                    <a:pt x="115" y="46"/>
                  </a:lnTo>
                  <a:cubicBezTo>
                    <a:pt x="115" y="45"/>
                    <a:pt x="116" y="45"/>
                    <a:pt x="116" y="44"/>
                  </a:cubicBezTo>
                  <a:cubicBezTo>
                    <a:pt x="116" y="25"/>
                    <a:pt x="94" y="9"/>
                    <a:pt x="64"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4" name="Freeform 196"/>
            <p:cNvSpPr>
              <a:spLocks noEditPoints="1"/>
            </p:cNvSpPr>
            <p:nvPr/>
          </p:nvSpPr>
          <p:spPr bwMode="auto">
            <a:xfrm>
              <a:off x="1522413" y="3648075"/>
              <a:ext cx="109538" cy="134938"/>
            </a:xfrm>
            <a:custGeom>
              <a:avLst/>
              <a:gdLst>
                <a:gd name="T0" fmla="*/ 57 w 115"/>
                <a:gd name="T1" fmla="*/ 97 h 142"/>
                <a:gd name="T2" fmla="*/ 57 w 115"/>
                <a:gd name="T3" fmla="*/ 97 h 142"/>
                <a:gd name="T4" fmla="*/ 14 w 115"/>
                <a:gd name="T5" fmla="*/ 74 h 142"/>
                <a:gd name="T6" fmla="*/ 14 w 115"/>
                <a:gd name="T7" fmla="*/ 68 h 142"/>
                <a:gd name="T8" fmla="*/ 57 w 115"/>
                <a:gd name="T9" fmla="*/ 80 h 142"/>
                <a:gd name="T10" fmla="*/ 100 w 115"/>
                <a:gd name="T11" fmla="*/ 68 h 142"/>
                <a:gd name="T12" fmla="*/ 100 w 115"/>
                <a:gd name="T13" fmla="*/ 74 h 142"/>
                <a:gd name="T14" fmla="*/ 57 w 115"/>
                <a:gd name="T15" fmla="*/ 97 h 142"/>
                <a:gd name="T16" fmla="*/ 100 w 115"/>
                <a:gd name="T17" fmla="*/ 104 h 142"/>
                <a:gd name="T18" fmla="*/ 100 w 115"/>
                <a:gd name="T19" fmla="*/ 104 h 142"/>
                <a:gd name="T20" fmla="*/ 57 w 115"/>
                <a:gd name="T21" fmla="*/ 127 h 142"/>
                <a:gd name="T22" fmla="*/ 14 w 115"/>
                <a:gd name="T23" fmla="*/ 104 h 142"/>
                <a:gd name="T24" fmla="*/ 14 w 115"/>
                <a:gd name="T25" fmla="*/ 100 h 142"/>
                <a:gd name="T26" fmla="*/ 57 w 115"/>
                <a:gd name="T27" fmla="*/ 112 h 142"/>
                <a:gd name="T28" fmla="*/ 100 w 115"/>
                <a:gd name="T29" fmla="*/ 100 h 142"/>
                <a:gd name="T30" fmla="*/ 100 w 115"/>
                <a:gd name="T31" fmla="*/ 104 h 142"/>
                <a:gd name="T32" fmla="*/ 57 w 115"/>
                <a:gd name="T33" fmla="*/ 19 h 142"/>
                <a:gd name="T34" fmla="*/ 57 w 115"/>
                <a:gd name="T35" fmla="*/ 19 h 142"/>
                <a:gd name="T36" fmla="*/ 100 w 115"/>
                <a:gd name="T37" fmla="*/ 42 h 142"/>
                <a:gd name="T38" fmla="*/ 57 w 115"/>
                <a:gd name="T39" fmla="*/ 65 h 142"/>
                <a:gd name="T40" fmla="*/ 14 w 115"/>
                <a:gd name="T41" fmla="*/ 42 h 142"/>
                <a:gd name="T42" fmla="*/ 57 w 115"/>
                <a:gd name="T43" fmla="*/ 19 h 142"/>
                <a:gd name="T44" fmla="*/ 65 w 115"/>
                <a:gd name="T45" fmla="*/ 5 h 142"/>
                <a:gd name="T46" fmla="*/ 65 w 115"/>
                <a:gd name="T47" fmla="*/ 5 h 142"/>
                <a:gd name="T48" fmla="*/ 65 w 115"/>
                <a:gd name="T49" fmla="*/ 0 h 142"/>
                <a:gd name="T50" fmla="*/ 50 w 115"/>
                <a:gd name="T51" fmla="*/ 0 h 142"/>
                <a:gd name="T52" fmla="*/ 50 w 115"/>
                <a:gd name="T53" fmla="*/ 5 h 142"/>
                <a:gd name="T54" fmla="*/ 0 w 115"/>
                <a:gd name="T55" fmla="*/ 42 h 142"/>
                <a:gd name="T56" fmla="*/ 0 w 115"/>
                <a:gd name="T57" fmla="*/ 43 h 142"/>
                <a:gd name="T58" fmla="*/ 0 w 115"/>
                <a:gd name="T59" fmla="*/ 44 h 142"/>
                <a:gd name="T60" fmla="*/ 0 w 115"/>
                <a:gd name="T61" fmla="*/ 104 h 142"/>
                <a:gd name="T62" fmla="*/ 57 w 115"/>
                <a:gd name="T63" fmla="*/ 142 h 142"/>
                <a:gd name="T64" fmla="*/ 115 w 115"/>
                <a:gd name="T65" fmla="*/ 104 h 142"/>
                <a:gd name="T66" fmla="*/ 115 w 115"/>
                <a:gd name="T67" fmla="*/ 44 h 142"/>
                <a:gd name="T68" fmla="*/ 115 w 115"/>
                <a:gd name="T69" fmla="*/ 44 h 142"/>
                <a:gd name="T70" fmla="*/ 115 w 115"/>
                <a:gd name="T71" fmla="*/ 42 h 142"/>
                <a:gd name="T72" fmla="*/ 65 w 115"/>
                <a:gd name="T73"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42">
                  <a:moveTo>
                    <a:pt x="57" y="97"/>
                  </a:moveTo>
                  <a:lnTo>
                    <a:pt x="57" y="97"/>
                  </a:lnTo>
                  <a:cubicBezTo>
                    <a:pt x="32" y="97"/>
                    <a:pt x="14" y="85"/>
                    <a:pt x="14" y="74"/>
                  </a:cubicBezTo>
                  <a:lnTo>
                    <a:pt x="14" y="68"/>
                  </a:lnTo>
                  <a:cubicBezTo>
                    <a:pt x="25" y="75"/>
                    <a:pt x="40" y="80"/>
                    <a:pt x="57" y="80"/>
                  </a:cubicBezTo>
                  <a:cubicBezTo>
                    <a:pt x="75" y="80"/>
                    <a:pt x="90" y="75"/>
                    <a:pt x="100" y="68"/>
                  </a:cubicBezTo>
                  <a:lnTo>
                    <a:pt x="100" y="74"/>
                  </a:lnTo>
                  <a:cubicBezTo>
                    <a:pt x="100" y="85"/>
                    <a:pt x="83" y="97"/>
                    <a:pt x="57" y="97"/>
                  </a:cubicBezTo>
                  <a:close/>
                  <a:moveTo>
                    <a:pt x="100" y="104"/>
                  </a:moveTo>
                  <a:lnTo>
                    <a:pt x="100" y="104"/>
                  </a:lnTo>
                  <a:cubicBezTo>
                    <a:pt x="100" y="115"/>
                    <a:pt x="83" y="127"/>
                    <a:pt x="57" y="127"/>
                  </a:cubicBezTo>
                  <a:cubicBezTo>
                    <a:pt x="32" y="127"/>
                    <a:pt x="14" y="115"/>
                    <a:pt x="14" y="104"/>
                  </a:cubicBezTo>
                  <a:lnTo>
                    <a:pt x="14" y="100"/>
                  </a:lnTo>
                  <a:cubicBezTo>
                    <a:pt x="25" y="107"/>
                    <a:pt x="40" y="112"/>
                    <a:pt x="57" y="112"/>
                  </a:cubicBezTo>
                  <a:cubicBezTo>
                    <a:pt x="75" y="112"/>
                    <a:pt x="90" y="107"/>
                    <a:pt x="100" y="100"/>
                  </a:cubicBezTo>
                  <a:lnTo>
                    <a:pt x="100" y="104"/>
                  </a:lnTo>
                  <a:close/>
                  <a:moveTo>
                    <a:pt x="57" y="19"/>
                  </a:moveTo>
                  <a:lnTo>
                    <a:pt x="57" y="19"/>
                  </a:lnTo>
                  <a:cubicBezTo>
                    <a:pt x="83" y="19"/>
                    <a:pt x="100" y="31"/>
                    <a:pt x="100" y="42"/>
                  </a:cubicBezTo>
                  <a:cubicBezTo>
                    <a:pt x="100" y="53"/>
                    <a:pt x="83" y="65"/>
                    <a:pt x="57" y="65"/>
                  </a:cubicBezTo>
                  <a:cubicBezTo>
                    <a:pt x="32" y="65"/>
                    <a:pt x="14" y="53"/>
                    <a:pt x="14" y="42"/>
                  </a:cubicBezTo>
                  <a:cubicBezTo>
                    <a:pt x="14" y="31"/>
                    <a:pt x="32" y="19"/>
                    <a:pt x="57" y="19"/>
                  </a:cubicBezTo>
                  <a:close/>
                  <a:moveTo>
                    <a:pt x="65" y="5"/>
                  </a:moveTo>
                  <a:lnTo>
                    <a:pt x="65" y="5"/>
                  </a:lnTo>
                  <a:lnTo>
                    <a:pt x="65" y="0"/>
                  </a:lnTo>
                  <a:lnTo>
                    <a:pt x="50" y="0"/>
                  </a:lnTo>
                  <a:lnTo>
                    <a:pt x="50" y="5"/>
                  </a:lnTo>
                  <a:cubicBezTo>
                    <a:pt x="21" y="7"/>
                    <a:pt x="0" y="23"/>
                    <a:pt x="0" y="42"/>
                  </a:cubicBezTo>
                  <a:cubicBezTo>
                    <a:pt x="0" y="43"/>
                    <a:pt x="0" y="43"/>
                    <a:pt x="0" y="43"/>
                  </a:cubicBezTo>
                  <a:cubicBezTo>
                    <a:pt x="0" y="44"/>
                    <a:pt x="0" y="44"/>
                    <a:pt x="0" y="44"/>
                  </a:cubicBezTo>
                  <a:lnTo>
                    <a:pt x="0" y="104"/>
                  </a:lnTo>
                  <a:cubicBezTo>
                    <a:pt x="0" y="126"/>
                    <a:pt x="25" y="142"/>
                    <a:pt x="57" y="142"/>
                  </a:cubicBezTo>
                  <a:cubicBezTo>
                    <a:pt x="90" y="142"/>
                    <a:pt x="115" y="126"/>
                    <a:pt x="115" y="104"/>
                  </a:cubicBezTo>
                  <a:lnTo>
                    <a:pt x="115" y="44"/>
                  </a:lnTo>
                  <a:lnTo>
                    <a:pt x="115" y="44"/>
                  </a:lnTo>
                  <a:cubicBezTo>
                    <a:pt x="115" y="43"/>
                    <a:pt x="115" y="43"/>
                    <a:pt x="115" y="42"/>
                  </a:cubicBezTo>
                  <a:cubicBezTo>
                    <a:pt x="115" y="23"/>
                    <a:pt x="93" y="7"/>
                    <a:pt x="65"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5" name="Freeform 197"/>
            <p:cNvSpPr>
              <a:spLocks noEditPoints="1"/>
            </p:cNvSpPr>
            <p:nvPr/>
          </p:nvSpPr>
          <p:spPr bwMode="auto">
            <a:xfrm>
              <a:off x="1685925" y="3649663"/>
              <a:ext cx="109538" cy="133350"/>
            </a:xfrm>
            <a:custGeom>
              <a:avLst/>
              <a:gdLst>
                <a:gd name="T0" fmla="*/ 58 w 116"/>
                <a:gd name="T1" fmla="*/ 95 h 140"/>
                <a:gd name="T2" fmla="*/ 58 w 116"/>
                <a:gd name="T3" fmla="*/ 95 h 140"/>
                <a:gd name="T4" fmla="*/ 15 w 116"/>
                <a:gd name="T5" fmla="*/ 72 h 140"/>
                <a:gd name="T6" fmla="*/ 15 w 116"/>
                <a:gd name="T7" fmla="*/ 66 h 140"/>
                <a:gd name="T8" fmla="*/ 58 w 116"/>
                <a:gd name="T9" fmla="*/ 78 h 140"/>
                <a:gd name="T10" fmla="*/ 101 w 116"/>
                <a:gd name="T11" fmla="*/ 66 h 140"/>
                <a:gd name="T12" fmla="*/ 101 w 116"/>
                <a:gd name="T13" fmla="*/ 72 h 140"/>
                <a:gd name="T14" fmla="*/ 58 w 116"/>
                <a:gd name="T15" fmla="*/ 95 h 140"/>
                <a:gd name="T16" fmla="*/ 101 w 116"/>
                <a:gd name="T17" fmla="*/ 102 h 140"/>
                <a:gd name="T18" fmla="*/ 101 w 116"/>
                <a:gd name="T19" fmla="*/ 102 h 140"/>
                <a:gd name="T20" fmla="*/ 58 w 116"/>
                <a:gd name="T21" fmla="*/ 125 h 140"/>
                <a:gd name="T22" fmla="*/ 15 w 116"/>
                <a:gd name="T23" fmla="*/ 102 h 140"/>
                <a:gd name="T24" fmla="*/ 15 w 116"/>
                <a:gd name="T25" fmla="*/ 98 h 140"/>
                <a:gd name="T26" fmla="*/ 58 w 116"/>
                <a:gd name="T27" fmla="*/ 110 h 140"/>
                <a:gd name="T28" fmla="*/ 101 w 116"/>
                <a:gd name="T29" fmla="*/ 98 h 140"/>
                <a:gd name="T30" fmla="*/ 101 w 116"/>
                <a:gd name="T31" fmla="*/ 102 h 140"/>
                <a:gd name="T32" fmla="*/ 58 w 116"/>
                <a:gd name="T33" fmla="*/ 17 h 140"/>
                <a:gd name="T34" fmla="*/ 58 w 116"/>
                <a:gd name="T35" fmla="*/ 17 h 140"/>
                <a:gd name="T36" fmla="*/ 101 w 116"/>
                <a:gd name="T37" fmla="*/ 40 h 140"/>
                <a:gd name="T38" fmla="*/ 58 w 116"/>
                <a:gd name="T39" fmla="*/ 63 h 140"/>
                <a:gd name="T40" fmla="*/ 15 w 116"/>
                <a:gd name="T41" fmla="*/ 40 h 140"/>
                <a:gd name="T42" fmla="*/ 58 w 116"/>
                <a:gd name="T43" fmla="*/ 17 h 140"/>
                <a:gd name="T44" fmla="*/ 65 w 116"/>
                <a:gd name="T45" fmla="*/ 3 h 140"/>
                <a:gd name="T46" fmla="*/ 65 w 116"/>
                <a:gd name="T47" fmla="*/ 3 h 140"/>
                <a:gd name="T48" fmla="*/ 65 w 116"/>
                <a:gd name="T49" fmla="*/ 0 h 140"/>
                <a:gd name="T50" fmla="*/ 50 w 116"/>
                <a:gd name="T51" fmla="*/ 0 h 140"/>
                <a:gd name="T52" fmla="*/ 50 w 116"/>
                <a:gd name="T53" fmla="*/ 3 h 140"/>
                <a:gd name="T54" fmla="*/ 0 w 116"/>
                <a:gd name="T55" fmla="*/ 40 h 140"/>
                <a:gd name="T56" fmla="*/ 0 w 116"/>
                <a:gd name="T57" fmla="*/ 41 h 140"/>
                <a:gd name="T58" fmla="*/ 0 w 116"/>
                <a:gd name="T59" fmla="*/ 42 h 140"/>
                <a:gd name="T60" fmla="*/ 0 w 116"/>
                <a:gd name="T61" fmla="*/ 102 h 140"/>
                <a:gd name="T62" fmla="*/ 58 w 116"/>
                <a:gd name="T63" fmla="*/ 140 h 140"/>
                <a:gd name="T64" fmla="*/ 116 w 116"/>
                <a:gd name="T65" fmla="*/ 102 h 140"/>
                <a:gd name="T66" fmla="*/ 116 w 116"/>
                <a:gd name="T67" fmla="*/ 42 h 140"/>
                <a:gd name="T68" fmla="*/ 115 w 116"/>
                <a:gd name="T69" fmla="*/ 42 h 140"/>
                <a:gd name="T70" fmla="*/ 116 w 116"/>
                <a:gd name="T71" fmla="*/ 40 h 140"/>
                <a:gd name="T72" fmla="*/ 65 w 116"/>
                <a:gd name="T73" fmla="*/ 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40">
                  <a:moveTo>
                    <a:pt x="58" y="95"/>
                  </a:moveTo>
                  <a:lnTo>
                    <a:pt x="58" y="95"/>
                  </a:lnTo>
                  <a:cubicBezTo>
                    <a:pt x="32" y="95"/>
                    <a:pt x="15" y="83"/>
                    <a:pt x="15" y="72"/>
                  </a:cubicBezTo>
                  <a:lnTo>
                    <a:pt x="15" y="66"/>
                  </a:lnTo>
                  <a:cubicBezTo>
                    <a:pt x="25" y="73"/>
                    <a:pt x="40" y="78"/>
                    <a:pt x="58" y="78"/>
                  </a:cubicBezTo>
                  <a:cubicBezTo>
                    <a:pt x="75" y="78"/>
                    <a:pt x="90" y="73"/>
                    <a:pt x="101" y="66"/>
                  </a:cubicBezTo>
                  <a:lnTo>
                    <a:pt x="101" y="72"/>
                  </a:lnTo>
                  <a:cubicBezTo>
                    <a:pt x="101" y="83"/>
                    <a:pt x="83" y="95"/>
                    <a:pt x="58" y="95"/>
                  </a:cubicBezTo>
                  <a:close/>
                  <a:moveTo>
                    <a:pt x="101" y="102"/>
                  </a:moveTo>
                  <a:lnTo>
                    <a:pt x="101" y="102"/>
                  </a:lnTo>
                  <a:cubicBezTo>
                    <a:pt x="101" y="113"/>
                    <a:pt x="83" y="125"/>
                    <a:pt x="58" y="125"/>
                  </a:cubicBezTo>
                  <a:cubicBezTo>
                    <a:pt x="32" y="125"/>
                    <a:pt x="15" y="113"/>
                    <a:pt x="15" y="102"/>
                  </a:cubicBezTo>
                  <a:lnTo>
                    <a:pt x="15" y="98"/>
                  </a:lnTo>
                  <a:cubicBezTo>
                    <a:pt x="25" y="105"/>
                    <a:pt x="41" y="110"/>
                    <a:pt x="58" y="110"/>
                  </a:cubicBezTo>
                  <a:cubicBezTo>
                    <a:pt x="75" y="110"/>
                    <a:pt x="90" y="105"/>
                    <a:pt x="101" y="98"/>
                  </a:cubicBezTo>
                  <a:lnTo>
                    <a:pt x="101" y="102"/>
                  </a:lnTo>
                  <a:close/>
                  <a:moveTo>
                    <a:pt x="58" y="17"/>
                  </a:moveTo>
                  <a:lnTo>
                    <a:pt x="58" y="17"/>
                  </a:lnTo>
                  <a:cubicBezTo>
                    <a:pt x="83" y="17"/>
                    <a:pt x="101" y="29"/>
                    <a:pt x="101" y="40"/>
                  </a:cubicBezTo>
                  <a:cubicBezTo>
                    <a:pt x="101" y="51"/>
                    <a:pt x="83" y="63"/>
                    <a:pt x="58" y="63"/>
                  </a:cubicBezTo>
                  <a:cubicBezTo>
                    <a:pt x="32" y="63"/>
                    <a:pt x="15" y="51"/>
                    <a:pt x="15" y="40"/>
                  </a:cubicBezTo>
                  <a:cubicBezTo>
                    <a:pt x="15" y="29"/>
                    <a:pt x="32" y="17"/>
                    <a:pt x="58" y="17"/>
                  </a:cubicBezTo>
                  <a:close/>
                  <a:moveTo>
                    <a:pt x="65" y="3"/>
                  </a:moveTo>
                  <a:lnTo>
                    <a:pt x="65" y="3"/>
                  </a:lnTo>
                  <a:lnTo>
                    <a:pt x="65" y="0"/>
                  </a:lnTo>
                  <a:lnTo>
                    <a:pt x="50" y="0"/>
                  </a:lnTo>
                  <a:lnTo>
                    <a:pt x="50" y="3"/>
                  </a:lnTo>
                  <a:cubicBezTo>
                    <a:pt x="22" y="5"/>
                    <a:pt x="0" y="21"/>
                    <a:pt x="0" y="40"/>
                  </a:cubicBezTo>
                  <a:cubicBezTo>
                    <a:pt x="0" y="41"/>
                    <a:pt x="0" y="41"/>
                    <a:pt x="0" y="41"/>
                  </a:cubicBezTo>
                  <a:cubicBezTo>
                    <a:pt x="0" y="42"/>
                    <a:pt x="0" y="42"/>
                    <a:pt x="0" y="42"/>
                  </a:cubicBezTo>
                  <a:lnTo>
                    <a:pt x="0" y="102"/>
                  </a:lnTo>
                  <a:cubicBezTo>
                    <a:pt x="0" y="124"/>
                    <a:pt x="25" y="140"/>
                    <a:pt x="58" y="140"/>
                  </a:cubicBezTo>
                  <a:cubicBezTo>
                    <a:pt x="90" y="140"/>
                    <a:pt x="116" y="124"/>
                    <a:pt x="116" y="102"/>
                  </a:cubicBezTo>
                  <a:lnTo>
                    <a:pt x="116" y="42"/>
                  </a:lnTo>
                  <a:lnTo>
                    <a:pt x="115" y="42"/>
                  </a:lnTo>
                  <a:cubicBezTo>
                    <a:pt x="115" y="41"/>
                    <a:pt x="116" y="41"/>
                    <a:pt x="116" y="40"/>
                  </a:cubicBezTo>
                  <a:cubicBezTo>
                    <a:pt x="116" y="21"/>
                    <a:pt x="94" y="5"/>
                    <a:pt x="65"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6" name="Freeform 198"/>
            <p:cNvSpPr>
              <a:spLocks/>
            </p:cNvSpPr>
            <p:nvPr/>
          </p:nvSpPr>
          <p:spPr bwMode="auto">
            <a:xfrm>
              <a:off x="1243013" y="3633788"/>
              <a:ext cx="14288" cy="14288"/>
            </a:xfrm>
            <a:custGeom>
              <a:avLst/>
              <a:gdLst>
                <a:gd name="T0" fmla="*/ 0 w 15"/>
                <a:gd name="T1" fmla="*/ 15 h 15"/>
                <a:gd name="T2" fmla="*/ 0 w 15"/>
                <a:gd name="T3" fmla="*/ 15 h 15"/>
                <a:gd name="T4" fmla="*/ 15 w 15"/>
                <a:gd name="T5" fmla="*/ 15 h 15"/>
                <a:gd name="T6" fmla="*/ 15 w 15"/>
                <a:gd name="T7" fmla="*/ 0 h 15"/>
                <a:gd name="T8" fmla="*/ 0 w 15"/>
                <a:gd name="T9" fmla="*/ 0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0" y="15"/>
                  </a:lnTo>
                  <a:lnTo>
                    <a:pt x="15" y="15"/>
                  </a:lnTo>
                  <a:lnTo>
                    <a:pt x="15"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7" name="Freeform 199"/>
            <p:cNvSpPr>
              <a:spLocks/>
            </p:cNvSpPr>
            <p:nvPr/>
          </p:nvSpPr>
          <p:spPr bwMode="auto">
            <a:xfrm>
              <a:off x="1243013" y="3609975"/>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8" name="Freeform 200"/>
            <p:cNvSpPr>
              <a:spLocks/>
            </p:cNvSpPr>
            <p:nvPr/>
          </p:nvSpPr>
          <p:spPr bwMode="auto">
            <a:xfrm>
              <a:off x="1406525" y="3597275"/>
              <a:ext cx="12700" cy="15875"/>
            </a:xfrm>
            <a:custGeom>
              <a:avLst/>
              <a:gdLst>
                <a:gd name="T0" fmla="*/ 14 w 14"/>
                <a:gd name="T1" fmla="*/ 0 h 15"/>
                <a:gd name="T2" fmla="*/ 14 w 14"/>
                <a:gd name="T3" fmla="*/ 0 h 15"/>
                <a:gd name="T4" fmla="*/ 0 w 14"/>
                <a:gd name="T5" fmla="*/ 0 h 15"/>
                <a:gd name="T6" fmla="*/ 0 w 14"/>
                <a:gd name="T7" fmla="*/ 15 h 15"/>
                <a:gd name="T8" fmla="*/ 14 w 14"/>
                <a:gd name="T9" fmla="*/ 15 h 15"/>
                <a:gd name="T10" fmla="*/ 14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14" y="0"/>
                  </a:moveTo>
                  <a:lnTo>
                    <a:pt x="14" y="0"/>
                  </a:lnTo>
                  <a:lnTo>
                    <a:pt x="0" y="0"/>
                  </a:lnTo>
                  <a:lnTo>
                    <a:pt x="0" y="15"/>
                  </a:lnTo>
                  <a:lnTo>
                    <a:pt x="14" y="15"/>
                  </a:lnTo>
                  <a:lnTo>
                    <a:pt x="14"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9" name="Freeform 201"/>
            <p:cNvSpPr>
              <a:spLocks/>
            </p:cNvSpPr>
            <p:nvPr/>
          </p:nvSpPr>
          <p:spPr bwMode="auto">
            <a:xfrm>
              <a:off x="1406525" y="3622675"/>
              <a:ext cx="12700" cy="14288"/>
            </a:xfrm>
            <a:custGeom>
              <a:avLst/>
              <a:gdLst>
                <a:gd name="T0" fmla="*/ 0 w 14"/>
                <a:gd name="T1" fmla="*/ 15 h 15"/>
                <a:gd name="T2" fmla="*/ 0 w 14"/>
                <a:gd name="T3" fmla="*/ 15 h 15"/>
                <a:gd name="T4" fmla="*/ 14 w 14"/>
                <a:gd name="T5" fmla="*/ 15 h 15"/>
                <a:gd name="T6" fmla="*/ 14 w 14"/>
                <a:gd name="T7" fmla="*/ 0 h 15"/>
                <a:gd name="T8" fmla="*/ 0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14" y="15"/>
                  </a:lnTo>
                  <a:lnTo>
                    <a:pt x="14"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0" name="Freeform 202"/>
            <p:cNvSpPr>
              <a:spLocks/>
            </p:cNvSpPr>
            <p:nvPr/>
          </p:nvSpPr>
          <p:spPr bwMode="auto">
            <a:xfrm>
              <a:off x="1570038" y="3624263"/>
              <a:ext cx="14288" cy="14288"/>
            </a:xfrm>
            <a:custGeom>
              <a:avLst/>
              <a:gdLst>
                <a:gd name="T0" fmla="*/ 0 w 15"/>
                <a:gd name="T1" fmla="*/ 14 h 14"/>
                <a:gd name="T2" fmla="*/ 0 w 15"/>
                <a:gd name="T3" fmla="*/ 14 h 14"/>
                <a:gd name="T4" fmla="*/ 15 w 15"/>
                <a:gd name="T5" fmla="*/ 14 h 14"/>
                <a:gd name="T6" fmla="*/ 15 w 15"/>
                <a:gd name="T7" fmla="*/ 0 h 14"/>
                <a:gd name="T8" fmla="*/ 0 w 15"/>
                <a:gd name="T9" fmla="*/ 0 h 14"/>
                <a:gd name="T10" fmla="*/ 0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0" y="14"/>
                  </a:moveTo>
                  <a:lnTo>
                    <a:pt x="0" y="14"/>
                  </a:lnTo>
                  <a:lnTo>
                    <a:pt x="15" y="14"/>
                  </a:lnTo>
                  <a:lnTo>
                    <a:pt x="15" y="0"/>
                  </a:lnTo>
                  <a:lnTo>
                    <a:pt x="0" y="0"/>
                  </a:lnTo>
                  <a:lnTo>
                    <a:pt x="0" y="14"/>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1" name="Freeform 203"/>
            <p:cNvSpPr>
              <a:spLocks/>
            </p:cNvSpPr>
            <p:nvPr/>
          </p:nvSpPr>
          <p:spPr bwMode="auto">
            <a:xfrm>
              <a:off x="1570038" y="3600450"/>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2" name="Freeform 204"/>
            <p:cNvSpPr>
              <a:spLocks/>
            </p:cNvSpPr>
            <p:nvPr/>
          </p:nvSpPr>
          <p:spPr bwMode="auto">
            <a:xfrm>
              <a:off x="1733550" y="3602038"/>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3" name="Freeform 205"/>
            <p:cNvSpPr>
              <a:spLocks/>
            </p:cNvSpPr>
            <p:nvPr/>
          </p:nvSpPr>
          <p:spPr bwMode="auto">
            <a:xfrm>
              <a:off x="1733550" y="3625850"/>
              <a:ext cx="14288" cy="14288"/>
            </a:xfrm>
            <a:custGeom>
              <a:avLst/>
              <a:gdLst>
                <a:gd name="T0" fmla="*/ 0 w 15"/>
                <a:gd name="T1" fmla="*/ 15 h 15"/>
                <a:gd name="T2" fmla="*/ 0 w 15"/>
                <a:gd name="T3" fmla="*/ 15 h 15"/>
                <a:gd name="T4" fmla="*/ 15 w 15"/>
                <a:gd name="T5" fmla="*/ 15 h 15"/>
                <a:gd name="T6" fmla="*/ 15 w 15"/>
                <a:gd name="T7" fmla="*/ 0 h 15"/>
                <a:gd name="T8" fmla="*/ 0 w 15"/>
                <a:gd name="T9" fmla="*/ 0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0" y="15"/>
                  </a:lnTo>
                  <a:lnTo>
                    <a:pt x="15" y="15"/>
                  </a:lnTo>
                  <a:lnTo>
                    <a:pt x="15"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4" name="Freeform 206"/>
            <p:cNvSpPr>
              <a:spLocks noEditPoints="1"/>
            </p:cNvSpPr>
            <p:nvPr/>
          </p:nvSpPr>
          <p:spPr bwMode="auto">
            <a:xfrm>
              <a:off x="1441450" y="3292475"/>
              <a:ext cx="274638" cy="142875"/>
            </a:xfrm>
            <a:custGeom>
              <a:avLst/>
              <a:gdLst>
                <a:gd name="T0" fmla="*/ 170 w 289"/>
                <a:gd name="T1" fmla="*/ 126 h 150"/>
                <a:gd name="T2" fmla="*/ 161 w 289"/>
                <a:gd name="T3" fmla="*/ 126 h 150"/>
                <a:gd name="T4" fmla="*/ 141 w 289"/>
                <a:gd name="T5" fmla="*/ 90 h 150"/>
                <a:gd name="T6" fmla="*/ 121 w 289"/>
                <a:gd name="T7" fmla="*/ 78 h 150"/>
                <a:gd name="T8" fmla="*/ 80 w 289"/>
                <a:gd name="T9" fmla="*/ 20 h 150"/>
                <a:gd name="T10" fmla="*/ 170 w 289"/>
                <a:gd name="T11" fmla="*/ 126 h 150"/>
                <a:gd name="T12" fmla="*/ 25 w 289"/>
                <a:gd name="T13" fmla="*/ 109 h 150"/>
                <a:gd name="T14" fmla="*/ 67 w 289"/>
                <a:gd name="T15" fmla="*/ 24 h 150"/>
                <a:gd name="T16" fmla="*/ 117 w 289"/>
                <a:gd name="T17" fmla="*/ 81 h 150"/>
                <a:gd name="T18" fmla="*/ 113 w 289"/>
                <a:gd name="T19" fmla="*/ 90 h 150"/>
                <a:gd name="T20" fmla="*/ 205 w 289"/>
                <a:gd name="T21" fmla="*/ 48 h 150"/>
                <a:gd name="T22" fmla="*/ 194 w 289"/>
                <a:gd name="T23" fmla="*/ 71 h 150"/>
                <a:gd name="T24" fmla="*/ 198 w 289"/>
                <a:gd name="T25" fmla="*/ 37 h 150"/>
                <a:gd name="T26" fmla="*/ 199 w 289"/>
                <a:gd name="T27" fmla="*/ 73 h 150"/>
                <a:gd name="T28" fmla="*/ 210 w 289"/>
                <a:gd name="T29" fmla="*/ 49 h 150"/>
                <a:gd name="T30" fmla="*/ 265 w 289"/>
                <a:gd name="T31" fmla="*/ 106 h 150"/>
                <a:gd name="T32" fmla="*/ 199 w 289"/>
                <a:gd name="T33" fmla="*/ 73 h 150"/>
                <a:gd name="T34" fmla="*/ 263 w 289"/>
                <a:gd name="T35" fmla="*/ 111 h 150"/>
                <a:gd name="T36" fmla="*/ 268 w 289"/>
                <a:gd name="T37" fmla="*/ 126 h 150"/>
                <a:gd name="T38" fmla="*/ 289 w 289"/>
                <a:gd name="T39" fmla="*/ 114 h 150"/>
                <a:gd name="T40" fmla="*/ 268 w 289"/>
                <a:gd name="T41" fmla="*/ 102 h 150"/>
                <a:gd name="T42" fmla="*/ 226 w 289"/>
                <a:gd name="T43" fmla="*/ 36 h 150"/>
                <a:gd name="T44" fmla="*/ 205 w 289"/>
                <a:gd name="T45" fmla="*/ 24 h 150"/>
                <a:gd name="T46" fmla="*/ 84 w 289"/>
                <a:gd name="T47" fmla="*/ 12 h 150"/>
                <a:gd name="T48" fmla="*/ 63 w 289"/>
                <a:gd name="T49" fmla="*/ 0 h 150"/>
                <a:gd name="T50" fmla="*/ 62 w 289"/>
                <a:gd name="T51" fmla="*/ 22 h 150"/>
                <a:gd name="T52" fmla="*/ 7 w 289"/>
                <a:gd name="T53" fmla="*/ 102 h 150"/>
                <a:gd name="T54" fmla="*/ 7 w 289"/>
                <a:gd name="T55" fmla="*/ 126 h 150"/>
                <a:gd name="T56" fmla="*/ 28 w 289"/>
                <a:gd name="T57" fmla="*/ 114 h 150"/>
                <a:gd name="T58" fmla="*/ 115 w 289"/>
                <a:gd name="T59" fmla="*/ 95 h 150"/>
                <a:gd name="T60" fmla="*/ 134 w 289"/>
                <a:gd name="T61" fmla="*/ 102 h 150"/>
                <a:gd name="T62" fmla="*/ 158 w 289"/>
                <a:gd name="T63" fmla="*/ 131 h 150"/>
                <a:gd name="T64" fmla="*/ 161 w 289"/>
                <a:gd name="T65" fmla="*/ 150 h 150"/>
                <a:gd name="T66" fmla="*/ 182 w 289"/>
                <a:gd name="T67" fmla="*/ 138 h 150"/>
                <a:gd name="T68" fmla="*/ 197 w 289"/>
                <a:gd name="T69" fmla="*/ 7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150">
                  <a:moveTo>
                    <a:pt x="170" y="126"/>
                  </a:moveTo>
                  <a:lnTo>
                    <a:pt x="170" y="126"/>
                  </a:lnTo>
                  <a:lnTo>
                    <a:pt x="161" y="126"/>
                  </a:lnTo>
                  <a:lnTo>
                    <a:pt x="161" y="126"/>
                  </a:lnTo>
                  <a:lnTo>
                    <a:pt x="136" y="97"/>
                  </a:lnTo>
                  <a:lnTo>
                    <a:pt x="141" y="90"/>
                  </a:lnTo>
                  <a:lnTo>
                    <a:pt x="134" y="78"/>
                  </a:lnTo>
                  <a:lnTo>
                    <a:pt x="121" y="78"/>
                  </a:lnTo>
                  <a:lnTo>
                    <a:pt x="79" y="21"/>
                  </a:lnTo>
                  <a:lnTo>
                    <a:pt x="80" y="20"/>
                  </a:lnTo>
                  <a:lnTo>
                    <a:pt x="192" y="76"/>
                  </a:lnTo>
                  <a:lnTo>
                    <a:pt x="170" y="126"/>
                  </a:lnTo>
                  <a:close/>
                  <a:moveTo>
                    <a:pt x="25" y="109"/>
                  </a:moveTo>
                  <a:lnTo>
                    <a:pt x="25" y="109"/>
                  </a:lnTo>
                  <a:lnTo>
                    <a:pt x="24" y="107"/>
                  </a:lnTo>
                  <a:lnTo>
                    <a:pt x="67" y="24"/>
                  </a:lnTo>
                  <a:lnTo>
                    <a:pt x="76" y="24"/>
                  </a:lnTo>
                  <a:lnTo>
                    <a:pt x="117" y="81"/>
                  </a:lnTo>
                  <a:lnTo>
                    <a:pt x="113" y="90"/>
                  </a:lnTo>
                  <a:lnTo>
                    <a:pt x="113" y="90"/>
                  </a:lnTo>
                  <a:lnTo>
                    <a:pt x="25" y="109"/>
                  </a:lnTo>
                  <a:close/>
                  <a:moveTo>
                    <a:pt x="205" y="48"/>
                  </a:moveTo>
                  <a:lnTo>
                    <a:pt x="205" y="48"/>
                  </a:lnTo>
                  <a:lnTo>
                    <a:pt x="194" y="71"/>
                  </a:lnTo>
                  <a:lnTo>
                    <a:pt x="86" y="17"/>
                  </a:lnTo>
                  <a:lnTo>
                    <a:pt x="198" y="37"/>
                  </a:lnTo>
                  <a:lnTo>
                    <a:pt x="205" y="48"/>
                  </a:lnTo>
                  <a:close/>
                  <a:moveTo>
                    <a:pt x="199" y="73"/>
                  </a:moveTo>
                  <a:lnTo>
                    <a:pt x="199" y="73"/>
                  </a:lnTo>
                  <a:lnTo>
                    <a:pt x="210" y="49"/>
                  </a:lnTo>
                  <a:lnTo>
                    <a:pt x="219" y="49"/>
                  </a:lnTo>
                  <a:lnTo>
                    <a:pt x="265" y="106"/>
                  </a:lnTo>
                  <a:lnTo>
                    <a:pt x="265" y="106"/>
                  </a:lnTo>
                  <a:lnTo>
                    <a:pt x="199" y="73"/>
                  </a:lnTo>
                  <a:close/>
                  <a:moveTo>
                    <a:pt x="263" y="111"/>
                  </a:moveTo>
                  <a:lnTo>
                    <a:pt x="263" y="111"/>
                  </a:lnTo>
                  <a:lnTo>
                    <a:pt x="261" y="114"/>
                  </a:lnTo>
                  <a:lnTo>
                    <a:pt x="268" y="126"/>
                  </a:lnTo>
                  <a:lnTo>
                    <a:pt x="282" y="126"/>
                  </a:lnTo>
                  <a:lnTo>
                    <a:pt x="289" y="114"/>
                  </a:lnTo>
                  <a:lnTo>
                    <a:pt x="282" y="102"/>
                  </a:lnTo>
                  <a:lnTo>
                    <a:pt x="268" y="102"/>
                  </a:lnTo>
                  <a:lnTo>
                    <a:pt x="222" y="44"/>
                  </a:lnTo>
                  <a:lnTo>
                    <a:pt x="226" y="36"/>
                  </a:lnTo>
                  <a:lnTo>
                    <a:pt x="219" y="24"/>
                  </a:lnTo>
                  <a:lnTo>
                    <a:pt x="205" y="24"/>
                  </a:lnTo>
                  <a:lnTo>
                    <a:pt x="201" y="32"/>
                  </a:lnTo>
                  <a:lnTo>
                    <a:pt x="84" y="12"/>
                  </a:lnTo>
                  <a:lnTo>
                    <a:pt x="77" y="0"/>
                  </a:lnTo>
                  <a:lnTo>
                    <a:pt x="63" y="0"/>
                  </a:lnTo>
                  <a:lnTo>
                    <a:pt x="56" y="12"/>
                  </a:lnTo>
                  <a:lnTo>
                    <a:pt x="62" y="22"/>
                  </a:lnTo>
                  <a:lnTo>
                    <a:pt x="21" y="102"/>
                  </a:lnTo>
                  <a:lnTo>
                    <a:pt x="7" y="102"/>
                  </a:lnTo>
                  <a:lnTo>
                    <a:pt x="0" y="114"/>
                  </a:lnTo>
                  <a:lnTo>
                    <a:pt x="7" y="126"/>
                  </a:lnTo>
                  <a:lnTo>
                    <a:pt x="21" y="126"/>
                  </a:lnTo>
                  <a:lnTo>
                    <a:pt x="28" y="114"/>
                  </a:lnTo>
                  <a:lnTo>
                    <a:pt x="28" y="114"/>
                  </a:lnTo>
                  <a:lnTo>
                    <a:pt x="115" y="95"/>
                  </a:lnTo>
                  <a:lnTo>
                    <a:pt x="120" y="102"/>
                  </a:lnTo>
                  <a:lnTo>
                    <a:pt x="134" y="102"/>
                  </a:lnTo>
                  <a:lnTo>
                    <a:pt x="134" y="102"/>
                  </a:lnTo>
                  <a:lnTo>
                    <a:pt x="158" y="131"/>
                  </a:lnTo>
                  <a:lnTo>
                    <a:pt x="154" y="138"/>
                  </a:lnTo>
                  <a:lnTo>
                    <a:pt x="161" y="150"/>
                  </a:lnTo>
                  <a:lnTo>
                    <a:pt x="175" y="150"/>
                  </a:lnTo>
                  <a:lnTo>
                    <a:pt x="182" y="138"/>
                  </a:lnTo>
                  <a:lnTo>
                    <a:pt x="175" y="127"/>
                  </a:lnTo>
                  <a:lnTo>
                    <a:pt x="197" y="78"/>
                  </a:lnTo>
                  <a:lnTo>
                    <a:pt x="263" y="111"/>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95" name="组合 94"/>
          <p:cNvGrpSpPr/>
          <p:nvPr/>
        </p:nvGrpSpPr>
        <p:grpSpPr>
          <a:xfrm>
            <a:off x="4191840" y="4982105"/>
            <a:ext cx="877033" cy="655400"/>
            <a:chOff x="1298575" y="2500313"/>
            <a:chExt cx="439738" cy="328613"/>
          </a:xfrm>
          <a:solidFill>
            <a:srgbClr val="15B0E8"/>
          </a:solidFill>
          <a:effectLst/>
        </p:grpSpPr>
        <p:sp>
          <p:nvSpPr>
            <p:cNvPr id="96" name="Freeform 108"/>
            <p:cNvSpPr>
              <a:spLocks/>
            </p:cNvSpPr>
            <p:nvPr/>
          </p:nvSpPr>
          <p:spPr bwMode="auto">
            <a:xfrm>
              <a:off x="1298575" y="2500313"/>
              <a:ext cx="439738" cy="317500"/>
            </a:xfrm>
            <a:custGeom>
              <a:avLst/>
              <a:gdLst>
                <a:gd name="T0" fmla="*/ 492 w 517"/>
                <a:gd name="T1" fmla="*/ 371 h 371"/>
                <a:gd name="T2" fmla="*/ 492 w 517"/>
                <a:gd name="T3" fmla="*/ 371 h 371"/>
                <a:gd name="T4" fmla="*/ 419 w 517"/>
                <a:gd name="T5" fmla="*/ 371 h 371"/>
                <a:gd name="T6" fmla="*/ 406 w 517"/>
                <a:gd name="T7" fmla="*/ 359 h 371"/>
                <a:gd name="T8" fmla="*/ 419 w 517"/>
                <a:gd name="T9" fmla="*/ 346 h 371"/>
                <a:gd name="T10" fmla="*/ 492 w 517"/>
                <a:gd name="T11" fmla="*/ 346 h 371"/>
                <a:gd name="T12" fmla="*/ 493 w 517"/>
                <a:gd name="T13" fmla="*/ 25 h 371"/>
                <a:gd name="T14" fmla="*/ 25 w 517"/>
                <a:gd name="T15" fmla="*/ 24 h 371"/>
                <a:gd name="T16" fmla="*/ 25 w 517"/>
                <a:gd name="T17" fmla="*/ 346 h 371"/>
                <a:gd name="T18" fmla="*/ 333 w 517"/>
                <a:gd name="T19" fmla="*/ 346 h 371"/>
                <a:gd name="T20" fmla="*/ 345 w 517"/>
                <a:gd name="T21" fmla="*/ 359 h 371"/>
                <a:gd name="T22" fmla="*/ 333 w 517"/>
                <a:gd name="T23" fmla="*/ 371 h 371"/>
                <a:gd name="T24" fmla="*/ 25 w 517"/>
                <a:gd name="T25" fmla="*/ 371 h 371"/>
                <a:gd name="T26" fmla="*/ 0 w 517"/>
                <a:gd name="T27" fmla="*/ 346 h 371"/>
                <a:gd name="T28" fmla="*/ 0 w 517"/>
                <a:gd name="T29" fmla="*/ 25 h 371"/>
                <a:gd name="T30" fmla="*/ 25 w 517"/>
                <a:gd name="T31" fmla="*/ 0 h 371"/>
                <a:gd name="T32" fmla="*/ 492 w 517"/>
                <a:gd name="T33" fmla="*/ 0 h 371"/>
                <a:gd name="T34" fmla="*/ 517 w 517"/>
                <a:gd name="T35" fmla="*/ 25 h 371"/>
                <a:gd name="T36" fmla="*/ 517 w 517"/>
                <a:gd name="T37" fmla="*/ 346 h 371"/>
                <a:gd name="T38" fmla="*/ 492 w 517"/>
                <a:gd name="T3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7" h="371">
                  <a:moveTo>
                    <a:pt x="492" y="371"/>
                  </a:moveTo>
                  <a:lnTo>
                    <a:pt x="492" y="371"/>
                  </a:lnTo>
                  <a:lnTo>
                    <a:pt x="419" y="371"/>
                  </a:lnTo>
                  <a:cubicBezTo>
                    <a:pt x="412" y="371"/>
                    <a:pt x="406" y="366"/>
                    <a:pt x="406" y="359"/>
                  </a:cubicBezTo>
                  <a:cubicBezTo>
                    <a:pt x="406" y="352"/>
                    <a:pt x="412" y="346"/>
                    <a:pt x="419" y="346"/>
                  </a:cubicBezTo>
                  <a:lnTo>
                    <a:pt x="492" y="346"/>
                  </a:lnTo>
                  <a:lnTo>
                    <a:pt x="493" y="25"/>
                  </a:lnTo>
                  <a:lnTo>
                    <a:pt x="25" y="24"/>
                  </a:lnTo>
                  <a:lnTo>
                    <a:pt x="25" y="346"/>
                  </a:lnTo>
                  <a:lnTo>
                    <a:pt x="333" y="346"/>
                  </a:lnTo>
                  <a:cubicBezTo>
                    <a:pt x="340" y="346"/>
                    <a:pt x="345" y="352"/>
                    <a:pt x="345" y="359"/>
                  </a:cubicBezTo>
                  <a:cubicBezTo>
                    <a:pt x="345" y="366"/>
                    <a:pt x="340" y="371"/>
                    <a:pt x="333" y="371"/>
                  </a:cubicBezTo>
                  <a:lnTo>
                    <a:pt x="25" y="371"/>
                  </a:lnTo>
                  <a:cubicBezTo>
                    <a:pt x="11" y="371"/>
                    <a:pt x="0" y="360"/>
                    <a:pt x="0" y="346"/>
                  </a:cubicBezTo>
                  <a:lnTo>
                    <a:pt x="0" y="25"/>
                  </a:lnTo>
                  <a:cubicBezTo>
                    <a:pt x="0" y="11"/>
                    <a:pt x="11" y="0"/>
                    <a:pt x="25" y="0"/>
                  </a:cubicBezTo>
                  <a:lnTo>
                    <a:pt x="492" y="0"/>
                  </a:lnTo>
                  <a:cubicBezTo>
                    <a:pt x="506" y="0"/>
                    <a:pt x="517" y="11"/>
                    <a:pt x="517" y="25"/>
                  </a:cubicBezTo>
                  <a:lnTo>
                    <a:pt x="517" y="346"/>
                  </a:lnTo>
                  <a:cubicBezTo>
                    <a:pt x="517" y="360"/>
                    <a:pt x="506" y="371"/>
                    <a:pt x="492" y="37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7" name="Freeform 109"/>
            <p:cNvSpPr>
              <a:spLocks/>
            </p:cNvSpPr>
            <p:nvPr/>
          </p:nvSpPr>
          <p:spPr bwMode="auto">
            <a:xfrm>
              <a:off x="1570038" y="2784476"/>
              <a:ext cx="42863" cy="44450"/>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5"/>
                  </a:cubicBezTo>
                  <a:cubicBezTo>
                    <a:pt x="0" y="11"/>
                    <a:pt x="12" y="0"/>
                    <a:pt x="26" y="0"/>
                  </a:cubicBezTo>
                  <a:cubicBezTo>
                    <a:pt x="40" y="0"/>
                    <a:pt x="52" y="11"/>
                    <a:pt x="52" y="25"/>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8" name="Freeform 110"/>
            <p:cNvSpPr>
              <a:spLocks/>
            </p:cNvSpPr>
            <p:nvPr/>
          </p:nvSpPr>
          <p:spPr bwMode="auto">
            <a:xfrm>
              <a:off x="1636713" y="2784476"/>
              <a:ext cx="42863" cy="44450"/>
            </a:xfrm>
            <a:custGeom>
              <a:avLst/>
              <a:gdLst>
                <a:gd name="T0" fmla="*/ 26 w 51"/>
                <a:gd name="T1" fmla="*/ 51 h 51"/>
                <a:gd name="T2" fmla="*/ 26 w 51"/>
                <a:gd name="T3" fmla="*/ 51 h 51"/>
                <a:gd name="T4" fmla="*/ 0 w 51"/>
                <a:gd name="T5" fmla="*/ 25 h 51"/>
                <a:gd name="T6" fmla="*/ 26 w 51"/>
                <a:gd name="T7" fmla="*/ 0 h 51"/>
                <a:gd name="T8" fmla="*/ 51 w 51"/>
                <a:gd name="T9" fmla="*/ 25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lnTo>
                    <a:pt x="26" y="51"/>
                  </a:lnTo>
                  <a:cubicBezTo>
                    <a:pt x="11" y="51"/>
                    <a:pt x="0" y="40"/>
                    <a:pt x="0" y="25"/>
                  </a:cubicBezTo>
                  <a:cubicBezTo>
                    <a:pt x="0" y="11"/>
                    <a:pt x="11" y="0"/>
                    <a:pt x="26" y="0"/>
                  </a:cubicBezTo>
                  <a:cubicBezTo>
                    <a:pt x="40" y="0"/>
                    <a:pt x="51" y="11"/>
                    <a:pt x="51" y="25"/>
                  </a:cubicBezTo>
                  <a:cubicBezTo>
                    <a:pt x="51"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9" name="Freeform 111"/>
            <p:cNvSpPr>
              <a:spLocks noEditPoints="1"/>
            </p:cNvSpPr>
            <p:nvPr/>
          </p:nvSpPr>
          <p:spPr bwMode="auto">
            <a:xfrm>
              <a:off x="1374775" y="2563813"/>
              <a:ext cx="76200" cy="188913"/>
            </a:xfrm>
            <a:custGeom>
              <a:avLst/>
              <a:gdLst>
                <a:gd name="T0" fmla="*/ 19 w 89"/>
                <a:gd name="T1" fmla="*/ 175 h 220"/>
                <a:gd name="T2" fmla="*/ 19 w 89"/>
                <a:gd name="T3" fmla="*/ 175 h 220"/>
                <a:gd name="T4" fmla="*/ 69 w 89"/>
                <a:gd name="T5" fmla="*/ 192 h 220"/>
                <a:gd name="T6" fmla="*/ 69 w 89"/>
                <a:gd name="T7" fmla="*/ 27 h 220"/>
                <a:gd name="T8" fmla="*/ 19 w 89"/>
                <a:gd name="T9" fmla="*/ 43 h 220"/>
                <a:gd name="T10" fmla="*/ 19 w 89"/>
                <a:gd name="T11" fmla="*/ 175 h 220"/>
                <a:gd name="T12" fmla="*/ 89 w 89"/>
                <a:gd name="T13" fmla="*/ 220 h 220"/>
                <a:gd name="T14" fmla="*/ 89 w 89"/>
                <a:gd name="T15" fmla="*/ 220 h 220"/>
                <a:gd name="T16" fmla="*/ 0 w 89"/>
                <a:gd name="T17" fmla="*/ 189 h 220"/>
                <a:gd name="T18" fmla="*/ 0 w 89"/>
                <a:gd name="T19" fmla="*/ 29 h 220"/>
                <a:gd name="T20" fmla="*/ 89 w 89"/>
                <a:gd name="T21" fmla="*/ 0 h 220"/>
                <a:gd name="T22" fmla="*/ 89 w 8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20">
                  <a:moveTo>
                    <a:pt x="19" y="175"/>
                  </a:moveTo>
                  <a:lnTo>
                    <a:pt x="19" y="175"/>
                  </a:lnTo>
                  <a:lnTo>
                    <a:pt x="69" y="192"/>
                  </a:lnTo>
                  <a:lnTo>
                    <a:pt x="69" y="27"/>
                  </a:lnTo>
                  <a:lnTo>
                    <a:pt x="19" y="43"/>
                  </a:lnTo>
                  <a:lnTo>
                    <a:pt x="19" y="175"/>
                  </a:lnTo>
                  <a:close/>
                  <a:moveTo>
                    <a:pt x="89" y="220"/>
                  </a:moveTo>
                  <a:lnTo>
                    <a:pt x="89" y="220"/>
                  </a:lnTo>
                  <a:lnTo>
                    <a:pt x="0" y="189"/>
                  </a:lnTo>
                  <a:lnTo>
                    <a:pt x="0" y="29"/>
                  </a:lnTo>
                  <a:lnTo>
                    <a:pt x="89" y="0"/>
                  </a:lnTo>
                  <a:lnTo>
                    <a:pt x="89" y="2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0" name="Freeform 112"/>
            <p:cNvSpPr>
              <a:spLocks noEditPoints="1"/>
            </p:cNvSpPr>
            <p:nvPr/>
          </p:nvSpPr>
          <p:spPr bwMode="auto">
            <a:xfrm>
              <a:off x="1585913" y="2563813"/>
              <a:ext cx="76200" cy="188913"/>
            </a:xfrm>
            <a:custGeom>
              <a:avLst/>
              <a:gdLst>
                <a:gd name="T0" fmla="*/ 20 w 89"/>
                <a:gd name="T1" fmla="*/ 27 h 220"/>
                <a:gd name="T2" fmla="*/ 20 w 89"/>
                <a:gd name="T3" fmla="*/ 27 h 220"/>
                <a:gd name="T4" fmla="*/ 20 w 89"/>
                <a:gd name="T5" fmla="*/ 192 h 220"/>
                <a:gd name="T6" fmla="*/ 69 w 89"/>
                <a:gd name="T7" fmla="*/ 175 h 220"/>
                <a:gd name="T8" fmla="*/ 69 w 89"/>
                <a:gd name="T9" fmla="*/ 43 h 220"/>
                <a:gd name="T10" fmla="*/ 20 w 89"/>
                <a:gd name="T11" fmla="*/ 27 h 220"/>
                <a:gd name="T12" fmla="*/ 0 w 89"/>
                <a:gd name="T13" fmla="*/ 220 h 220"/>
                <a:gd name="T14" fmla="*/ 0 w 89"/>
                <a:gd name="T15" fmla="*/ 220 h 220"/>
                <a:gd name="T16" fmla="*/ 0 w 89"/>
                <a:gd name="T17" fmla="*/ 0 h 220"/>
                <a:gd name="T18" fmla="*/ 89 w 89"/>
                <a:gd name="T19" fmla="*/ 29 h 220"/>
                <a:gd name="T20" fmla="*/ 89 w 89"/>
                <a:gd name="T21" fmla="*/ 189 h 220"/>
                <a:gd name="T22" fmla="*/ 0 w 8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20">
                  <a:moveTo>
                    <a:pt x="20" y="27"/>
                  </a:moveTo>
                  <a:lnTo>
                    <a:pt x="20" y="27"/>
                  </a:lnTo>
                  <a:lnTo>
                    <a:pt x="20" y="192"/>
                  </a:lnTo>
                  <a:lnTo>
                    <a:pt x="69" y="175"/>
                  </a:lnTo>
                  <a:lnTo>
                    <a:pt x="69" y="43"/>
                  </a:lnTo>
                  <a:lnTo>
                    <a:pt x="20" y="27"/>
                  </a:lnTo>
                  <a:close/>
                  <a:moveTo>
                    <a:pt x="0" y="220"/>
                  </a:moveTo>
                  <a:lnTo>
                    <a:pt x="0" y="220"/>
                  </a:lnTo>
                  <a:lnTo>
                    <a:pt x="0" y="0"/>
                  </a:lnTo>
                  <a:lnTo>
                    <a:pt x="89" y="29"/>
                  </a:lnTo>
                  <a:lnTo>
                    <a:pt x="89" y="189"/>
                  </a:lnTo>
                  <a:lnTo>
                    <a:pt x="0" y="2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1" name="Freeform 113"/>
            <p:cNvSpPr>
              <a:spLocks/>
            </p:cNvSpPr>
            <p:nvPr/>
          </p:nvSpPr>
          <p:spPr bwMode="auto">
            <a:xfrm>
              <a:off x="1477963" y="2616201"/>
              <a:ext cx="61913" cy="17463"/>
            </a:xfrm>
            <a:custGeom>
              <a:avLst/>
              <a:gdLst>
                <a:gd name="T0" fmla="*/ 73 w 73"/>
                <a:gd name="T1" fmla="*/ 20 h 20"/>
                <a:gd name="T2" fmla="*/ 73 w 73"/>
                <a:gd name="T3" fmla="*/ 20 h 20"/>
                <a:gd name="T4" fmla="*/ 0 w 73"/>
                <a:gd name="T5" fmla="*/ 20 h 20"/>
                <a:gd name="T6" fmla="*/ 0 w 73"/>
                <a:gd name="T7" fmla="*/ 0 h 20"/>
                <a:gd name="T8" fmla="*/ 73 w 73"/>
                <a:gd name="T9" fmla="*/ 1 h 20"/>
                <a:gd name="T10" fmla="*/ 73 w 73"/>
                <a:gd name="T11" fmla="*/ 20 h 20"/>
              </a:gdLst>
              <a:ahLst/>
              <a:cxnLst>
                <a:cxn ang="0">
                  <a:pos x="T0" y="T1"/>
                </a:cxn>
                <a:cxn ang="0">
                  <a:pos x="T2" y="T3"/>
                </a:cxn>
                <a:cxn ang="0">
                  <a:pos x="T4" y="T5"/>
                </a:cxn>
                <a:cxn ang="0">
                  <a:pos x="T6" y="T7"/>
                </a:cxn>
                <a:cxn ang="0">
                  <a:pos x="T8" y="T9"/>
                </a:cxn>
                <a:cxn ang="0">
                  <a:pos x="T10" y="T11"/>
                </a:cxn>
              </a:cxnLst>
              <a:rect l="0" t="0" r="r" b="b"/>
              <a:pathLst>
                <a:path w="73" h="20">
                  <a:moveTo>
                    <a:pt x="73" y="20"/>
                  </a:moveTo>
                  <a:lnTo>
                    <a:pt x="73" y="20"/>
                  </a:lnTo>
                  <a:lnTo>
                    <a:pt x="0" y="20"/>
                  </a:lnTo>
                  <a:lnTo>
                    <a:pt x="0" y="0"/>
                  </a:lnTo>
                  <a:lnTo>
                    <a:pt x="73" y="1"/>
                  </a:lnTo>
                  <a:lnTo>
                    <a:pt x="73" y="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2" name="Freeform 114"/>
            <p:cNvSpPr>
              <a:spLocks/>
            </p:cNvSpPr>
            <p:nvPr/>
          </p:nvSpPr>
          <p:spPr bwMode="auto">
            <a:xfrm>
              <a:off x="1530350" y="2603501"/>
              <a:ext cx="25400" cy="44450"/>
            </a:xfrm>
            <a:custGeom>
              <a:avLst/>
              <a:gdLst>
                <a:gd name="T0" fmla="*/ 0 w 29"/>
                <a:gd name="T1" fmla="*/ 0 h 52"/>
                <a:gd name="T2" fmla="*/ 0 w 29"/>
                <a:gd name="T3" fmla="*/ 0 h 52"/>
                <a:gd name="T4" fmla="*/ 29 w 29"/>
                <a:gd name="T5" fmla="*/ 26 h 52"/>
                <a:gd name="T6" fmla="*/ 0 w 29"/>
                <a:gd name="T7" fmla="*/ 52 h 52"/>
                <a:gd name="T8" fmla="*/ 0 w 29"/>
                <a:gd name="T9" fmla="*/ 0 h 52"/>
              </a:gdLst>
              <a:ahLst/>
              <a:cxnLst>
                <a:cxn ang="0">
                  <a:pos x="T0" y="T1"/>
                </a:cxn>
                <a:cxn ang="0">
                  <a:pos x="T2" y="T3"/>
                </a:cxn>
                <a:cxn ang="0">
                  <a:pos x="T4" y="T5"/>
                </a:cxn>
                <a:cxn ang="0">
                  <a:pos x="T6" y="T7"/>
                </a:cxn>
                <a:cxn ang="0">
                  <a:pos x="T8" y="T9"/>
                </a:cxn>
              </a:cxnLst>
              <a:rect l="0" t="0" r="r" b="b"/>
              <a:pathLst>
                <a:path w="29" h="52">
                  <a:moveTo>
                    <a:pt x="0" y="0"/>
                  </a:moveTo>
                  <a:lnTo>
                    <a:pt x="0" y="0"/>
                  </a:lnTo>
                  <a:lnTo>
                    <a:pt x="29" y="26"/>
                  </a:lnTo>
                  <a:lnTo>
                    <a:pt x="0" y="52"/>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3" name="Freeform 115"/>
            <p:cNvSpPr>
              <a:spLocks/>
            </p:cNvSpPr>
            <p:nvPr/>
          </p:nvSpPr>
          <p:spPr bwMode="auto">
            <a:xfrm>
              <a:off x="1477963" y="2678113"/>
              <a:ext cx="61913" cy="17463"/>
            </a:xfrm>
            <a:custGeom>
              <a:avLst/>
              <a:gdLst>
                <a:gd name="T0" fmla="*/ 73 w 73"/>
                <a:gd name="T1" fmla="*/ 20 h 20"/>
                <a:gd name="T2" fmla="*/ 73 w 73"/>
                <a:gd name="T3" fmla="*/ 20 h 20"/>
                <a:gd name="T4" fmla="*/ 0 w 73"/>
                <a:gd name="T5" fmla="*/ 20 h 20"/>
                <a:gd name="T6" fmla="*/ 0 w 73"/>
                <a:gd name="T7" fmla="*/ 0 h 20"/>
                <a:gd name="T8" fmla="*/ 73 w 73"/>
                <a:gd name="T9" fmla="*/ 0 h 20"/>
                <a:gd name="T10" fmla="*/ 73 w 73"/>
                <a:gd name="T11" fmla="*/ 20 h 20"/>
              </a:gdLst>
              <a:ahLst/>
              <a:cxnLst>
                <a:cxn ang="0">
                  <a:pos x="T0" y="T1"/>
                </a:cxn>
                <a:cxn ang="0">
                  <a:pos x="T2" y="T3"/>
                </a:cxn>
                <a:cxn ang="0">
                  <a:pos x="T4" y="T5"/>
                </a:cxn>
                <a:cxn ang="0">
                  <a:pos x="T6" y="T7"/>
                </a:cxn>
                <a:cxn ang="0">
                  <a:pos x="T8" y="T9"/>
                </a:cxn>
                <a:cxn ang="0">
                  <a:pos x="T10" y="T11"/>
                </a:cxn>
              </a:cxnLst>
              <a:rect l="0" t="0" r="r" b="b"/>
              <a:pathLst>
                <a:path w="73" h="20">
                  <a:moveTo>
                    <a:pt x="73" y="20"/>
                  </a:moveTo>
                  <a:lnTo>
                    <a:pt x="73" y="20"/>
                  </a:lnTo>
                  <a:lnTo>
                    <a:pt x="0" y="20"/>
                  </a:lnTo>
                  <a:lnTo>
                    <a:pt x="0" y="0"/>
                  </a:lnTo>
                  <a:lnTo>
                    <a:pt x="73" y="0"/>
                  </a:lnTo>
                  <a:lnTo>
                    <a:pt x="73" y="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4" name="Freeform 116"/>
            <p:cNvSpPr>
              <a:spLocks/>
            </p:cNvSpPr>
            <p:nvPr/>
          </p:nvSpPr>
          <p:spPr bwMode="auto">
            <a:xfrm>
              <a:off x="1530350" y="2665413"/>
              <a:ext cx="25400" cy="44450"/>
            </a:xfrm>
            <a:custGeom>
              <a:avLst/>
              <a:gdLst>
                <a:gd name="T0" fmla="*/ 0 w 29"/>
                <a:gd name="T1" fmla="*/ 0 h 52"/>
                <a:gd name="T2" fmla="*/ 0 w 29"/>
                <a:gd name="T3" fmla="*/ 0 h 52"/>
                <a:gd name="T4" fmla="*/ 29 w 29"/>
                <a:gd name="T5" fmla="*/ 26 h 52"/>
                <a:gd name="T6" fmla="*/ 0 w 29"/>
                <a:gd name="T7" fmla="*/ 52 h 52"/>
                <a:gd name="T8" fmla="*/ 0 w 29"/>
                <a:gd name="T9" fmla="*/ 0 h 52"/>
              </a:gdLst>
              <a:ahLst/>
              <a:cxnLst>
                <a:cxn ang="0">
                  <a:pos x="T0" y="T1"/>
                </a:cxn>
                <a:cxn ang="0">
                  <a:pos x="T2" y="T3"/>
                </a:cxn>
                <a:cxn ang="0">
                  <a:pos x="T4" y="T5"/>
                </a:cxn>
                <a:cxn ang="0">
                  <a:pos x="T6" y="T7"/>
                </a:cxn>
                <a:cxn ang="0">
                  <a:pos x="T8" y="T9"/>
                </a:cxn>
              </a:cxnLst>
              <a:rect l="0" t="0" r="r" b="b"/>
              <a:pathLst>
                <a:path w="29" h="52">
                  <a:moveTo>
                    <a:pt x="0" y="0"/>
                  </a:moveTo>
                  <a:lnTo>
                    <a:pt x="0" y="0"/>
                  </a:lnTo>
                  <a:lnTo>
                    <a:pt x="29" y="26"/>
                  </a:lnTo>
                  <a:lnTo>
                    <a:pt x="0" y="52"/>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spTree>
    <p:extLst>
      <p:ext uri="{BB962C8B-B14F-4D97-AF65-F5344CB8AC3E}">
        <p14:creationId xmlns:p14="http://schemas.microsoft.com/office/powerpoint/2010/main" val="2476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直接连接符 148"/>
          <p:cNvCxnSpPr>
            <a:stCxn id="3" idx="3"/>
            <a:endCxn id="4" idx="1"/>
          </p:cNvCxnSpPr>
          <p:nvPr/>
        </p:nvCxnSpPr>
        <p:spPr>
          <a:xfrm flipV="1">
            <a:off x="3363045" y="1547945"/>
            <a:ext cx="679799" cy="1"/>
          </a:xfrm>
          <a:prstGeom prst="line">
            <a:avLst/>
          </a:prstGeom>
          <a:ln w="28575">
            <a:solidFill>
              <a:srgbClr val="6385C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Multi-controller Storage</a:t>
            </a:r>
            <a:endParaRPr lang="en-US" altLang="zh-CN" dirty="0">
              <a:latin typeface="Huawei Sans" panose="020C0503030203020204" pitchFamily="34" charset="0"/>
            </a:endParaRPr>
          </a:p>
        </p:txBody>
      </p:sp>
      <p:pic>
        <p:nvPicPr>
          <p:cNvPr id="3" name="图片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835672" y="1214118"/>
            <a:ext cx="1527373" cy="667655"/>
          </a:xfrm>
          <a:prstGeom prst="rect">
            <a:avLst/>
          </a:prstGeom>
        </p:spPr>
      </p:pic>
      <p:pic>
        <p:nvPicPr>
          <p:cNvPr id="6" name="图片 5"/>
          <p:cNvPicPr>
            <a:picLocks noChangeAspect="1"/>
          </p:cNvPicPr>
          <p:nvPr/>
        </p:nvPicPr>
        <p:blipFill>
          <a:blip r:embed="rId5">
            <a:duotone>
              <a:schemeClr val="accent5">
                <a:shade val="45000"/>
                <a:satMod val="135000"/>
              </a:schemeClr>
              <a:prstClr val="white"/>
            </a:duotone>
          </a:blip>
          <a:stretch>
            <a:fillRect/>
          </a:stretch>
        </p:blipFill>
        <p:spPr>
          <a:xfrm>
            <a:off x="8662141" y="1214118"/>
            <a:ext cx="1527373" cy="667655"/>
          </a:xfrm>
          <a:prstGeom prst="rect">
            <a:avLst/>
          </a:prstGeom>
        </p:spPr>
      </p:pic>
      <p:sp>
        <p:nvSpPr>
          <p:cNvPr id="7" name="矩形 6"/>
          <p:cNvSpPr/>
          <p:nvPr/>
        </p:nvSpPr>
        <p:spPr>
          <a:xfrm>
            <a:off x="1282846" y="2000707"/>
            <a:ext cx="9522373" cy="381525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8" name="矩形 7"/>
          <p:cNvSpPr/>
          <p:nvPr/>
        </p:nvSpPr>
        <p:spPr>
          <a:xfrm>
            <a:off x="1755816" y="2650438"/>
            <a:ext cx="1638762" cy="438094"/>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latin typeface="Huawei Sans" panose="020C0503030203020204" pitchFamily="34" charset="0"/>
              </a:rPr>
              <a:t>SAS controller</a:t>
            </a:r>
            <a:endParaRPr lang="en-US" altLang="zh-CN" sz="1600" dirty="0">
              <a:latin typeface="Huawei Sans" panose="020C0503030203020204" pitchFamily="34" charset="0"/>
            </a:endParaRPr>
          </a:p>
        </p:txBody>
      </p:sp>
      <p:sp>
        <p:nvSpPr>
          <p:cNvPr id="9" name="矩形 8"/>
          <p:cNvSpPr/>
          <p:nvPr/>
        </p:nvSpPr>
        <p:spPr>
          <a:xfrm>
            <a:off x="3962987" y="2650438"/>
            <a:ext cx="1638762" cy="438096"/>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latin typeface="Huawei Sans" panose="020C0503030203020204" pitchFamily="34" charset="0"/>
              </a:rPr>
              <a:t>SAS controller</a:t>
            </a:r>
            <a:endParaRPr lang="en-US" altLang="zh-CN" sz="1600" dirty="0">
              <a:latin typeface="Huawei Sans" panose="020C0503030203020204" pitchFamily="34" charset="0"/>
            </a:endParaRPr>
          </a:p>
        </p:txBody>
      </p:sp>
      <p:sp>
        <p:nvSpPr>
          <p:cNvPr id="10" name="矩形 9"/>
          <p:cNvSpPr/>
          <p:nvPr/>
        </p:nvSpPr>
        <p:spPr>
          <a:xfrm>
            <a:off x="6233223" y="2650438"/>
            <a:ext cx="1638762" cy="438095"/>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latin typeface="Huawei Sans" panose="020C0503030203020204" pitchFamily="34" charset="0"/>
              </a:rPr>
              <a:t>SAS controller</a:t>
            </a:r>
            <a:endParaRPr lang="en-US" altLang="zh-CN" sz="1600" dirty="0">
              <a:latin typeface="Huawei Sans" panose="020C0503030203020204" pitchFamily="34" charset="0"/>
            </a:endParaRPr>
          </a:p>
        </p:txBody>
      </p:sp>
      <p:sp>
        <p:nvSpPr>
          <p:cNvPr id="11" name="矩形 10"/>
          <p:cNvSpPr/>
          <p:nvPr/>
        </p:nvSpPr>
        <p:spPr>
          <a:xfrm>
            <a:off x="8582286" y="2650437"/>
            <a:ext cx="1638762" cy="438097"/>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latin typeface="Huawei Sans" panose="020C0503030203020204" pitchFamily="34" charset="0"/>
              </a:rPr>
              <a:t>SAS controller</a:t>
            </a:r>
            <a:endParaRPr lang="en-US" altLang="zh-CN" sz="1600" dirty="0">
              <a:latin typeface="Huawei Sans" panose="020C0503030203020204" pitchFamily="34" charset="0"/>
            </a:endParaRPr>
          </a:p>
        </p:txBody>
      </p:sp>
      <p:sp>
        <p:nvSpPr>
          <p:cNvPr id="12" name="矩形 11"/>
          <p:cNvSpPr/>
          <p:nvPr/>
        </p:nvSpPr>
        <p:spPr>
          <a:xfrm>
            <a:off x="2985521" y="3883492"/>
            <a:ext cx="2459421" cy="581732"/>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latin typeface="Huawei Sans" panose="020C0503030203020204" pitchFamily="34" charset="0"/>
              </a:rPr>
              <a:t>SAS expander</a:t>
            </a:r>
            <a:endParaRPr lang="en-US" altLang="zh-CN" dirty="0">
              <a:latin typeface="Huawei Sans" panose="020C0503030203020204" pitchFamily="34" charset="0"/>
            </a:endParaRPr>
          </a:p>
        </p:txBody>
      </p:sp>
      <p:sp>
        <p:nvSpPr>
          <p:cNvPr id="13" name="矩形 12"/>
          <p:cNvSpPr/>
          <p:nvPr/>
        </p:nvSpPr>
        <p:spPr>
          <a:xfrm>
            <a:off x="6399183" y="3883492"/>
            <a:ext cx="2262958" cy="581731"/>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latin typeface="Huawei Sans" panose="020C0503030203020204" pitchFamily="34" charset="0"/>
              </a:rPr>
              <a:t>SAS expander</a:t>
            </a:r>
            <a:endParaRPr lang="en-US" altLang="zh-CN" dirty="0">
              <a:latin typeface="Huawei Sans" panose="020C0503030203020204" pitchFamily="34" charset="0"/>
            </a:endParaRPr>
          </a:p>
        </p:txBody>
      </p:sp>
      <p:grpSp>
        <p:nvGrpSpPr>
          <p:cNvPr id="14" name="组合 13"/>
          <p:cNvGrpSpPr/>
          <p:nvPr/>
        </p:nvGrpSpPr>
        <p:grpSpPr>
          <a:xfrm>
            <a:off x="2741457" y="5259168"/>
            <a:ext cx="2545172" cy="478391"/>
            <a:chOff x="5979667" y="3484406"/>
            <a:chExt cx="2545172" cy="478391"/>
          </a:xfrm>
        </p:grpSpPr>
        <p:grpSp>
          <p:nvGrpSpPr>
            <p:cNvPr id="15" name="组合 366"/>
            <p:cNvGrpSpPr>
              <a:grpSpLocks/>
            </p:cNvGrpSpPr>
            <p:nvPr/>
          </p:nvGrpSpPr>
          <p:grpSpPr bwMode="auto">
            <a:xfrm>
              <a:off x="6856070" y="3484406"/>
              <a:ext cx="368300" cy="465933"/>
              <a:chOff x="8951913" y="4081463"/>
              <a:chExt cx="482600" cy="611187"/>
            </a:xfrm>
          </p:grpSpPr>
          <p:sp>
            <p:nvSpPr>
              <p:cNvPr id="7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6" name="组合 366"/>
            <p:cNvGrpSpPr>
              <a:grpSpLocks/>
            </p:cNvGrpSpPr>
            <p:nvPr/>
          </p:nvGrpSpPr>
          <p:grpSpPr bwMode="auto">
            <a:xfrm>
              <a:off x="7303639" y="3489917"/>
              <a:ext cx="368300" cy="465933"/>
              <a:chOff x="8951913" y="4081463"/>
              <a:chExt cx="482600" cy="611187"/>
            </a:xfrm>
          </p:grpSpPr>
          <p:sp>
            <p:nvSpPr>
              <p:cNvPr id="6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7" name="组合 366"/>
            <p:cNvGrpSpPr>
              <a:grpSpLocks/>
            </p:cNvGrpSpPr>
            <p:nvPr/>
          </p:nvGrpSpPr>
          <p:grpSpPr bwMode="auto">
            <a:xfrm>
              <a:off x="7724256" y="3496864"/>
              <a:ext cx="368300" cy="465933"/>
              <a:chOff x="8951913" y="4081463"/>
              <a:chExt cx="482600" cy="611187"/>
            </a:xfrm>
          </p:grpSpPr>
          <p:sp>
            <p:nvSpPr>
              <p:cNvPr id="5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8" name="组合 366"/>
            <p:cNvGrpSpPr>
              <a:grpSpLocks/>
            </p:cNvGrpSpPr>
            <p:nvPr/>
          </p:nvGrpSpPr>
          <p:grpSpPr bwMode="auto">
            <a:xfrm>
              <a:off x="6417908" y="3489456"/>
              <a:ext cx="368300" cy="465933"/>
              <a:chOff x="8951913" y="4081463"/>
              <a:chExt cx="482600" cy="611187"/>
            </a:xfrm>
          </p:grpSpPr>
          <p:sp>
            <p:nvSpPr>
              <p:cNvPr id="4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9" name="组合 366"/>
            <p:cNvGrpSpPr>
              <a:grpSpLocks/>
            </p:cNvGrpSpPr>
            <p:nvPr/>
          </p:nvGrpSpPr>
          <p:grpSpPr bwMode="auto">
            <a:xfrm>
              <a:off x="5979667" y="3496864"/>
              <a:ext cx="368300" cy="465933"/>
              <a:chOff x="8951913" y="4081463"/>
              <a:chExt cx="482600" cy="611187"/>
            </a:xfrm>
          </p:grpSpPr>
          <p:sp>
            <p:nvSpPr>
              <p:cNvPr id="3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0" name="组合 366"/>
            <p:cNvGrpSpPr>
              <a:grpSpLocks/>
            </p:cNvGrpSpPr>
            <p:nvPr/>
          </p:nvGrpSpPr>
          <p:grpSpPr bwMode="auto">
            <a:xfrm>
              <a:off x="8156539" y="3496864"/>
              <a:ext cx="368300" cy="465933"/>
              <a:chOff x="8951913" y="4081463"/>
              <a:chExt cx="482600" cy="611187"/>
            </a:xfrm>
          </p:grpSpPr>
          <p:sp>
            <p:nvSpPr>
              <p:cNvPr id="2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grpSp>
        <p:nvGrpSpPr>
          <p:cNvPr id="81" name="组合 80"/>
          <p:cNvGrpSpPr/>
          <p:nvPr/>
        </p:nvGrpSpPr>
        <p:grpSpPr>
          <a:xfrm>
            <a:off x="6565513" y="5264679"/>
            <a:ext cx="2545172" cy="478391"/>
            <a:chOff x="5979667" y="3484406"/>
            <a:chExt cx="2545172" cy="478391"/>
          </a:xfrm>
        </p:grpSpPr>
        <p:grpSp>
          <p:nvGrpSpPr>
            <p:cNvPr id="82" name="组合 366"/>
            <p:cNvGrpSpPr>
              <a:grpSpLocks/>
            </p:cNvGrpSpPr>
            <p:nvPr/>
          </p:nvGrpSpPr>
          <p:grpSpPr bwMode="auto">
            <a:xfrm>
              <a:off x="6856070" y="3484406"/>
              <a:ext cx="368300" cy="465933"/>
              <a:chOff x="8951913" y="4081463"/>
              <a:chExt cx="482600" cy="611187"/>
            </a:xfrm>
          </p:grpSpPr>
          <p:sp>
            <p:nvSpPr>
              <p:cNvPr id="13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3" name="组合 366"/>
            <p:cNvGrpSpPr>
              <a:grpSpLocks/>
            </p:cNvGrpSpPr>
            <p:nvPr/>
          </p:nvGrpSpPr>
          <p:grpSpPr bwMode="auto">
            <a:xfrm>
              <a:off x="7303639" y="3489917"/>
              <a:ext cx="368300" cy="465933"/>
              <a:chOff x="8951913" y="4081463"/>
              <a:chExt cx="482600" cy="611187"/>
            </a:xfrm>
          </p:grpSpPr>
          <p:sp>
            <p:nvSpPr>
              <p:cNvPr id="12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4" name="组合 366"/>
            <p:cNvGrpSpPr>
              <a:grpSpLocks/>
            </p:cNvGrpSpPr>
            <p:nvPr/>
          </p:nvGrpSpPr>
          <p:grpSpPr bwMode="auto">
            <a:xfrm>
              <a:off x="7724256" y="3496864"/>
              <a:ext cx="368300" cy="465933"/>
              <a:chOff x="8951913" y="4081463"/>
              <a:chExt cx="482600" cy="611187"/>
            </a:xfrm>
          </p:grpSpPr>
          <p:sp>
            <p:nvSpPr>
              <p:cNvPr id="11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5" name="组合 366"/>
            <p:cNvGrpSpPr>
              <a:grpSpLocks/>
            </p:cNvGrpSpPr>
            <p:nvPr/>
          </p:nvGrpSpPr>
          <p:grpSpPr bwMode="auto">
            <a:xfrm>
              <a:off x="6417908" y="3489456"/>
              <a:ext cx="368300" cy="465933"/>
              <a:chOff x="8951913" y="4081463"/>
              <a:chExt cx="482600" cy="611187"/>
            </a:xfrm>
          </p:grpSpPr>
          <p:sp>
            <p:nvSpPr>
              <p:cNvPr id="10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6" name="组合 366"/>
            <p:cNvGrpSpPr>
              <a:grpSpLocks/>
            </p:cNvGrpSpPr>
            <p:nvPr/>
          </p:nvGrpSpPr>
          <p:grpSpPr bwMode="auto">
            <a:xfrm>
              <a:off x="5979667" y="3496864"/>
              <a:ext cx="368300" cy="465933"/>
              <a:chOff x="8951913" y="4081463"/>
              <a:chExt cx="482600" cy="611187"/>
            </a:xfrm>
          </p:grpSpPr>
          <p:sp>
            <p:nvSpPr>
              <p:cNvPr id="9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7" name="组合 366"/>
            <p:cNvGrpSpPr>
              <a:grpSpLocks/>
            </p:cNvGrpSpPr>
            <p:nvPr/>
          </p:nvGrpSpPr>
          <p:grpSpPr bwMode="auto">
            <a:xfrm>
              <a:off x="8156539" y="3496864"/>
              <a:ext cx="368300" cy="465933"/>
              <a:chOff x="8951913" y="4081463"/>
              <a:chExt cx="482600" cy="611187"/>
            </a:xfrm>
          </p:grpSpPr>
          <p:sp>
            <p:nvSpPr>
              <p:cNvPr id="8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pic>
        <p:nvPicPr>
          <p:cNvPr id="5" name="图片 4"/>
          <p:cNvPicPr>
            <a:picLocks noChangeAspect="1"/>
          </p:cNvPicPr>
          <p:nvPr/>
        </p:nvPicPr>
        <p:blipFill>
          <a:blip r:embed="rId5">
            <a:duotone>
              <a:schemeClr val="accent5">
                <a:shade val="45000"/>
                <a:satMod val="135000"/>
              </a:schemeClr>
              <a:prstClr val="white"/>
            </a:duotone>
          </a:blip>
          <a:stretch>
            <a:fillRect/>
          </a:stretch>
        </p:blipFill>
        <p:spPr>
          <a:xfrm>
            <a:off x="6313080" y="1214118"/>
            <a:ext cx="1527373" cy="667655"/>
          </a:xfrm>
          <a:prstGeom prst="rect">
            <a:avLst/>
          </a:prstGeom>
        </p:spPr>
      </p:pic>
      <p:pic>
        <p:nvPicPr>
          <p:cNvPr id="4" name="图片 3"/>
          <p:cNvPicPr>
            <a:picLocks noChangeAspect="1"/>
          </p:cNvPicPr>
          <p:nvPr/>
        </p:nvPicPr>
        <p:blipFill>
          <a:blip r:embed="rId5">
            <a:duotone>
              <a:schemeClr val="accent5">
                <a:shade val="45000"/>
                <a:satMod val="135000"/>
              </a:schemeClr>
              <a:prstClr val="white"/>
            </a:duotone>
          </a:blip>
          <a:stretch>
            <a:fillRect/>
          </a:stretch>
        </p:blipFill>
        <p:spPr>
          <a:xfrm>
            <a:off x="4042844" y="1214117"/>
            <a:ext cx="1527373" cy="667655"/>
          </a:xfrm>
          <a:prstGeom prst="rect">
            <a:avLst/>
          </a:prstGeom>
        </p:spPr>
      </p:pic>
      <p:cxnSp>
        <p:nvCxnSpPr>
          <p:cNvPr id="151" name="直接连接符 150"/>
          <p:cNvCxnSpPr>
            <a:stCxn id="4" idx="3"/>
            <a:endCxn id="5" idx="1"/>
          </p:cNvCxnSpPr>
          <p:nvPr/>
        </p:nvCxnSpPr>
        <p:spPr>
          <a:xfrm>
            <a:off x="5570217" y="1547945"/>
            <a:ext cx="742863" cy="1"/>
          </a:xfrm>
          <a:prstGeom prst="line">
            <a:avLst/>
          </a:prstGeom>
          <a:ln w="28575">
            <a:solidFill>
              <a:srgbClr val="6385C3"/>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5" idx="3"/>
            <a:endCxn id="6" idx="1"/>
          </p:cNvCxnSpPr>
          <p:nvPr/>
        </p:nvCxnSpPr>
        <p:spPr>
          <a:xfrm>
            <a:off x="7840453" y="1547946"/>
            <a:ext cx="821688" cy="0"/>
          </a:xfrm>
          <a:prstGeom prst="line">
            <a:avLst/>
          </a:prstGeom>
          <a:ln w="28575">
            <a:solidFill>
              <a:srgbClr val="6385C3"/>
            </a:solidFill>
          </a:ln>
        </p:spPr>
        <p:style>
          <a:lnRef idx="1">
            <a:schemeClr val="accent1"/>
          </a:lnRef>
          <a:fillRef idx="0">
            <a:schemeClr val="accent1"/>
          </a:fillRef>
          <a:effectRef idx="0">
            <a:schemeClr val="accent1"/>
          </a:effectRef>
          <a:fontRef idx="minor">
            <a:schemeClr val="tx1"/>
          </a:fontRef>
        </p:style>
      </p:cxnSp>
      <p:sp>
        <p:nvSpPr>
          <p:cNvPr id="159" name="下箭头 158"/>
          <p:cNvSpPr/>
          <p:nvPr/>
        </p:nvSpPr>
        <p:spPr>
          <a:xfrm>
            <a:off x="2464357"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60" name="下箭头 159"/>
          <p:cNvSpPr/>
          <p:nvPr/>
        </p:nvSpPr>
        <p:spPr>
          <a:xfrm>
            <a:off x="4693311"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61" name="下箭头 160"/>
          <p:cNvSpPr/>
          <p:nvPr/>
        </p:nvSpPr>
        <p:spPr>
          <a:xfrm>
            <a:off x="6996394"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62" name="下箭头 161"/>
          <p:cNvSpPr/>
          <p:nvPr/>
        </p:nvSpPr>
        <p:spPr>
          <a:xfrm>
            <a:off x="9318862"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cxnSp>
        <p:nvCxnSpPr>
          <p:cNvPr id="164" name="直接连接符 163"/>
          <p:cNvCxnSpPr>
            <a:stCxn id="8" idx="2"/>
            <a:endCxn id="12" idx="0"/>
          </p:cNvCxnSpPr>
          <p:nvPr/>
        </p:nvCxnSpPr>
        <p:spPr>
          <a:xfrm>
            <a:off x="2575197" y="3088532"/>
            <a:ext cx="1640035" cy="79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9" idx="2"/>
            <a:endCxn id="12" idx="0"/>
          </p:cNvCxnSpPr>
          <p:nvPr/>
        </p:nvCxnSpPr>
        <p:spPr>
          <a:xfrm flipH="1">
            <a:off x="4215232" y="3088534"/>
            <a:ext cx="567136" cy="794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9" idx="2"/>
            <a:endCxn id="13" idx="0"/>
          </p:cNvCxnSpPr>
          <p:nvPr/>
        </p:nvCxnSpPr>
        <p:spPr>
          <a:xfrm>
            <a:off x="4782368" y="3088534"/>
            <a:ext cx="2748294" cy="794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8" idx="2"/>
            <a:endCxn id="13" idx="0"/>
          </p:cNvCxnSpPr>
          <p:nvPr/>
        </p:nvCxnSpPr>
        <p:spPr>
          <a:xfrm>
            <a:off x="2575197" y="3088532"/>
            <a:ext cx="4955465" cy="79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0" idx="2"/>
            <a:endCxn id="12" idx="0"/>
          </p:cNvCxnSpPr>
          <p:nvPr/>
        </p:nvCxnSpPr>
        <p:spPr>
          <a:xfrm flipH="1">
            <a:off x="4215232" y="3088533"/>
            <a:ext cx="2837372" cy="794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0" idx="2"/>
            <a:endCxn id="13" idx="0"/>
          </p:cNvCxnSpPr>
          <p:nvPr/>
        </p:nvCxnSpPr>
        <p:spPr>
          <a:xfrm>
            <a:off x="7052604" y="3088533"/>
            <a:ext cx="478058" cy="794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1" idx="2"/>
            <a:endCxn id="13" idx="0"/>
          </p:cNvCxnSpPr>
          <p:nvPr/>
        </p:nvCxnSpPr>
        <p:spPr>
          <a:xfrm flipH="1">
            <a:off x="7530662" y="3088534"/>
            <a:ext cx="1871005" cy="794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1" idx="2"/>
            <a:endCxn id="12" idx="0"/>
          </p:cNvCxnSpPr>
          <p:nvPr/>
        </p:nvCxnSpPr>
        <p:spPr>
          <a:xfrm flipH="1">
            <a:off x="4215232" y="3088534"/>
            <a:ext cx="5186435" cy="794958"/>
          </a:xfrm>
          <a:prstGeom prst="line">
            <a:avLst/>
          </a:prstGeom>
        </p:spPr>
        <p:style>
          <a:lnRef idx="1">
            <a:schemeClr val="accent1"/>
          </a:lnRef>
          <a:fillRef idx="0">
            <a:schemeClr val="accent1"/>
          </a:fillRef>
          <a:effectRef idx="0">
            <a:schemeClr val="accent1"/>
          </a:effectRef>
          <a:fontRef idx="minor">
            <a:schemeClr val="tx1"/>
          </a:fontRef>
        </p:style>
      </p:cxnSp>
      <p:sp>
        <p:nvSpPr>
          <p:cNvPr id="181" name="下箭头 180"/>
          <p:cNvSpPr/>
          <p:nvPr/>
        </p:nvSpPr>
        <p:spPr>
          <a:xfrm>
            <a:off x="4043339" y="4527739"/>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82" name="下箭头 181"/>
          <p:cNvSpPr/>
          <p:nvPr/>
        </p:nvSpPr>
        <p:spPr>
          <a:xfrm>
            <a:off x="7461236" y="4527739"/>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83" name="文本框 182"/>
          <p:cNvSpPr txBox="1"/>
          <p:nvPr/>
        </p:nvSpPr>
        <p:spPr>
          <a:xfrm>
            <a:off x="1385244" y="5176290"/>
            <a:ext cx="1408264" cy="369332"/>
          </a:xfrm>
          <a:prstGeom prst="rect">
            <a:avLst/>
          </a:prstGeom>
          <a:noFill/>
        </p:spPr>
        <p:txBody>
          <a:bodyPr wrap="square" rtlCol="0">
            <a:noAutofit/>
          </a:bodyPr>
          <a:lstStyle/>
          <a:p>
            <a:pPr algn="ctr" fontAlgn="ctr"/>
            <a:r>
              <a:rPr lang="en-US" dirty="0" smtClean="0">
                <a:latin typeface="Huawei Sans" panose="020C0503030203020204" pitchFamily="34" charset="0"/>
              </a:rPr>
              <a:t>Disk enclosures</a:t>
            </a:r>
            <a:endParaRPr lang="en-US" altLang="zh-CN" dirty="0">
              <a:latin typeface="Huawei Sans" panose="020C0503030203020204" pitchFamily="34" charset="0"/>
            </a:endParaRPr>
          </a:p>
        </p:txBody>
      </p:sp>
      <p:sp>
        <p:nvSpPr>
          <p:cNvPr id="184" name="文本框 183"/>
          <p:cNvSpPr txBox="1"/>
          <p:nvPr/>
        </p:nvSpPr>
        <p:spPr>
          <a:xfrm>
            <a:off x="9135272" y="5176290"/>
            <a:ext cx="1378424" cy="369332"/>
          </a:xfrm>
          <a:prstGeom prst="rect">
            <a:avLst/>
          </a:prstGeom>
          <a:noFill/>
        </p:spPr>
        <p:txBody>
          <a:bodyPr wrap="square" rtlCol="0">
            <a:noAutofit/>
          </a:bodyPr>
          <a:lstStyle/>
          <a:p>
            <a:pPr algn="ctr" fontAlgn="ctr"/>
            <a:r>
              <a:rPr lang="en-US" dirty="0" smtClean="0">
                <a:latin typeface="Huawei Sans" panose="020C0503030203020204" pitchFamily="34" charset="0"/>
              </a:rPr>
              <a:t>Disk enclosures</a:t>
            </a:r>
            <a:endParaRPr lang="en-US" altLang="zh-CN" dirty="0">
              <a:latin typeface="Huawei Sans" panose="020C0503030203020204" pitchFamily="34" charset="0"/>
            </a:endParaRPr>
          </a:p>
        </p:txBody>
      </p:sp>
      <p:sp>
        <p:nvSpPr>
          <p:cNvPr id="185" name="文本框 184"/>
          <p:cNvSpPr txBox="1"/>
          <p:nvPr/>
        </p:nvSpPr>
        <p:spPr>
          <a:xfrm>
            <a:off x="2086650" y="1470356"/>
            <a:ext cx="993231" cy="205485"/>
          </a:xfrm>
          <a:prstGeom prst="rect">
            <a:avLst/>
          </a:prstGeom>
          <a:solidFill>
            <a:schemeClr val="bg1"/>
          </a:solidFill>
        </p:spPr>
        <p:txBody>
          <a:bodyPr wrap="square" lIns="0" tIns="0" rIns="0" bIns="0" rtlCol="0" anchor="ctr">
            <a:noAutofit/>
          </a:bodyPr>
          <a:lstStyle/>
          <a:p>
            <a:pPr algn="ctr" fontAlgn="ctr"/>
            <a:r>
              <a:rPr lang="en-US" sz="1400" dirty="0" smtClean="0">
                <a:latin typeface="Huawei Sans" panose="020C0503030203020204" pitchFamily="34" charset="0"/>
              </a:rPr>
              <a:t>Controller A</a:t>
            </a:r>
            <a:endParaRPr lang="en-US" altLang="zh-CN" sz="1400" dirty="0">
              <a:latin typeface="Huawei Sans" panose="020C0503030203020204" pitchFamily="34" charset="0"/>
            </a:endParaRPr>
          </a:p>
        </p:txBody>
      </p:sp>
      <p:sp>
        <p:nvSpPr>
          <p:cNvPr id="171" name="文本框 170"/>
          <p:cNvSpPr txBox="1"/>
          <p:nvPr/>
        </p:nvSpPr>
        <p:spPr>
          <a:xfrm>
            <a:off x="4298366" y="1470356"/>
            <a:ext cx="993231" cy="205485"/>
          </a:xfrm>
          <a:prstGeom prst="rect">
            <a:avLst/>
          </a:prstGeom>
          <a:solidFill>
            <a:schemeClr val="bg1"/>
          </a:solidFill>
        </p:spPr>
        <p:txBody>
          <a:bodyPr wrap="square" lIns="0" tIns="0" rIns="0" bIns="0" rtlCol="0" anchor="ctr">
            <a:noAutofit/>
          </a:bodyPr>
          <a:lstStyle/>
          <a:p>
            <a:pPr algn="ctr" fontAlgn="ctr"/>
            <a:r>
              <a:rPr lang="en-US" sz="1400" dirty="0" smtClean="0">
                <a:latin typeface="Huawei Sans" panose="020C0503030203020204" pitchFamily="34" charset="0"/>
              </a:rPr>
              <a:t>Controller B</a:t>
            </a:r>
            <a:endParaRPr lang="en-US" altLang="zh-CN" sz="1400" dirty="0">
              <a:latin typeface="Huawei Sans" panose="020C0503030203020204" pitchFamily="34" charset="0"/>
            </a:endParaRPr>
          </a:p>
        </p:txBody>
      </p:sp>
      <p:sp>
        <p:nvSpPr>
          <p:cNvPr id="173" name="文本框 172"/>
          <p:cNvSpPr txBox="1"/>
          <p:nvPr/>
        </p:nvSpPr>
        <p:spPr>
          <a:xfrm>
            <a:off x="6584675" y="1470356"/>
            <a:ext cx="993231" cy="205485"/>
          </a:xfrm>
          <a:prstGeom prst="rect">
            <a:avLst/>
          </a:prstGeom>
          <a:solidFill>
            <a:schemeClr val="bg1"/>
          </a:solidFill>
        </p:spPr>
        <p:txBody>
          <a:bodyPr wrap="square" lIns="0" tIns="0" rIns="0" bIns="0" rtlCol="0" anchor="ctr">
            <a:noAutofit/>
          </a:bodyPr>
          <a:lstStyle/>
          <a:p>
            <a:pPr algn="ctr" fontAlgn="ctr"/>
            <a:r>
              <a:rPr lang="en-US" sz="1400" dirty="0" smtClean="0">
                <a:latin typeface="Huawei Sans" panose="020C0503030203020204" pitchFamily="34" charset="0"/>
              </a:rPr>
              <a:t>Controller C</a:t>
            </a:r>
            <a:endParaRPr lang="en-US" altLang="zh-CN" sz="1400" dirty="0">
              <a:latin typeface="Huawei Sans" panose="020C0503030203020204" pitchFamily="34" charset="0"/>
            </a:endParaRPr>
          </a:p>
        </p:txBody>
      </p:sp>
      <p:sp>
        <p:nvSpPr>
          <p:cNvPr id="175" name="文本框 174"/>
          <p:cNvSpPr txBox="1"/>
          <p:nvPr/>
        </p:nvSpPr>
        <p:spPr>
          <a:xfrm>
            <a:off x="8977125" y="1470356"/>
            <a:ext cx="993231" cy="205485"/>
          </a:xfrm>
          <a:prstGeom prst="rect">
            <a:avLst/>
          </a:prstGeom>
          <a:solidFill>
            <a:schemeClr val="bg1"/>
          </a:solidFill>
        </p:spPr>
        <p:txBody>
          <a:bodyPr wrap="square" lIns="0" tIns="0" rIns="0" bIns="0" rtlCol="0" anchor="ctr">
            <a:noAutofit/>
          </a:bodyPr>
          <a:lstStyle/>
          <a:p>
            <a:pPr algn="ctr" fontAlgn="ctr"/>
            <a:r>
              <a:rPr lang="en-US" sz="1400" dirty="0" smtClean="0">
                <a:latin typeface="Huawei Sans" panose="020C0503030203020204" pitchFamily="34" charset="0"/>
              </a:rPr>
              <a:t>Controller D</a:t>
            </a:r>
            <a:endParaRPr lang="en-US" altLang="zh-CN" sz="1400" dirty="0">
              <a:latin typeface="Huawei Sans" panose="020C0503030203020204" pitchFamily="34" charset="0"/>
            </a:endParaRPr>
          </a:p>
        </p:txBody>
      </p:sp>
    </p:spTree>
    <p:extLst>
      <p:ext uri="{BB962C8B-B14F-4D97-AF65-F5344CB8AC3E}">
        <p14:creationId xmlns:p14="http://schemas.microsoft.com/office/powerpoint/2010/main" val="50178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B88AF-0F87-422A-801E-ABE79877143C}">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3.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3601</TotalTime>
  <Words>5848</Words>
  <Application>Microsoft Office PowerPoint</Application>
  <PresentationFormat>宽屏</PresentationFormat>
  <Paragraphs>858</Paragraphs>
  <Slides>42</Slides>
  <Notes>42</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42</vt:i4>
      </vt:variant>
    </vt:vector>
  </HeadingPairs>
  <TitlesOfParts>
    <vt:vector size="57" baseType="lpstr">
      <vt:lpstr>Arial Unicode MS</vt:lpstr>
      <vt:lpstr>方正兰亭黑简体</vt:lpstr>
      <vt:lpstr>华文细黑</vt:lpstr>
      <vt:lpstr>宋体</vt:lpstr>
      <vt:lpstr>Microsoft YaHei</vt:lpstr>
      <vt:lpstr>Microsoft YaHei</vt:lpstr>
      <vt:lpstr>Arial</vt:lpstr>
      <vt:lpstr>Calibri</vt:lpstr>
      <vt:lpstr>Huawei Sans</vt:lpstr>
      <vt:lpstr>Times New Roman</vt:lpstr>
      <vt:lpstr>Wingdings</vt:lpstr>
      <vt:lpstr>1_标题页模板</vt:lpstr>
      <vt:lpstr>2_自功能页模板</vt:lpstr>
      <vt:lpstr>3_内容页模板</vt:lpstr>
      <vt:lpstr>4_感谢页模板</vt:lpstr>
      <vt:lpstr>Storage System Architecture Evolution</vt:lpstr>
      <vt:lpstr>PowerPoint 演示文稿</vt:lpstr>
      <vt:lpstr>PowerPoint 演示文稿</vt:lpstr>
      <vt:lpstr>PowerPoint 演示文稿</vt:lpstr>
      <vt:lpstr>Storage System Architecture Evolution</vt:lpstr>
      <vt:lpstr>Single-controller Storage</vt:lpstr>
      <vt:lpstr>Dual-controller Storage</vt:lpstr>
      <vt:lpstr>Mid-range Storage Architecture Evolution</vt:lpstr>
      <vt:lpstr>Multi-controller Storage</vt:lpstr>
      <vt:lpstr>Mission-Critical Storage Architecture Evolution</vt:lpstr>
      <vt:lpstr>Storage Software Technology Evolution</vt:lpstr>
      <vt:lpstr>Distributed Storage Architecture</vt:lpstr>
      <vt:lpstr>PowerPoint 演示文稿</vt:lpstr>
      <vt:lpstr>Scale-up and Scale-out</vt:lpstr>
      <vt:lpstr>SAS Disk Enclosure Scale-up Networking Principles</vt:lpstr>
      <vt:lpstr>Smart Disk Enclosure Scale-up Networking Principles</vt:lpstr>
      <vt:lpstr>PCIe Scale-out and IP Scale-out</vt:lpstr>
      <vt:lpstr>Scale-out Technologies Used by Huawei Storage Systems</vt:lpstr>
      <vt:lpstr>Scale-out Networking</vt:lpstr>
      <vt:lpstr>Local Write Process</vt:lpstr>
      <vt:lpstr>Non-local Write Process</vt:lpstr>
      <vt:lpstr>Local Read Process</vt:lpstr>
      <vt:lpstr>Non-local Read Process</vt:lpstr>
      <vt:lpstr>PowerPoint 演示文稿</vt:lpstr>
      <vt:lpstr>Hardware Architecture with Two Controllers</vt:lpstr>
      <vt:lpstr>Hardware Architecture with Multiple Controllers</vt:lpstr>
      <vt:lpstr>Full-mesh Architecture</vt:lpstr>
      <vt:lpstr>Fully Interconnected Disk Enclosures</vt:lpstr>
      <vt:lpstr>E2E Global Resource Sharing</vt:lpstr>
      <vt:lpstr>Switchover in Seconds: Mission-Critical Storage with FIMs</vt:lpstr>
      <vt:lpstr>Global Cache</vt:lpstr>
      <vt:lpstr>Global Pool</vt:lpstr>
      <vt:lpstr>Back-End Sharing</vt:lpstr>
      <vt:lpstr>Active-Active Architecture with Full Load Balancing</vt:lpstr>
      <vt:lpstr>Cache Mirroring Technology</vt:lpstr>
      <vt:lpstr>Key Reliability Technology</vt:lpstr>
      <vt:lpstr>Host Service Switchover upon Failure of a Single Controller</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219</cp:revision>
  <dcterms:created xsi:type="dcterms:W3CDTF">2018-11-29T10:16:29Z</dcterms:created>
  <dcterms:modified xsi:type="dcterms:W3CDTF">2020-09-24T03:00:07Z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(3)LquLqm/VOZ4/TAsnaRWqMAfv/+dULIBke1kwg01/I+1rIEmjCGHIfEhdupGWA4wkNzP9i9MU
fRBmcRRfiiYDNMP8itzPUdtMYJcr7bLrXBkJHt7mhNjhCH6USKVOjw1ODL2MR6g6iiG17Vn2
Q0/rJvSw11jEVRk1s6iTIYxIp+/qfbKVbl/r6BJsMtdkpcJ8Yq0f3E/bghbU2T699Y9EGwZW
80xc8JosRFOj1An/co</vt:lpwstr>
  </property>
  <property fmtid="{D5CDD505-2E9C-101B-9397-08002B2CF9AE}" pid="3" name="_2015_ms_pID_7253431">
    <vt:lpwstr>5LMHe5q/VshqoJPdYLluykZq3+gdHMSdG2SyR15ijqDMLrVPgAPAPF
ZKqdbtpgD/oaEleKn6qN3FwNGLhaFMq74FiPy/XB5qWYab4sJyDbgpdNa0pqruFz+AIgvcEN
bqIBdl54vabBmFOq1zRo5gbNX37rRtorEzU48B9u9yM9/n5d5sIRA0hRW3HwW7dgdrKdJeC9
F/fqpku+Ou1lE6szLWpE3Tt7dqgkz6ayZ4wU</vt:lpwstr>
  </property>
  <property fmtid="{D5CDD505-2E9C-101B-9397-08002B2CF9AE}" pid="4" name="_2015_ms_pID_7253432">
    <vt:lpwstr>+w==</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