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66"/>
  </p:notesMasterIdLst>
  <p:handoutMasterIdLst>
    <p:handoutMasterId r:id="rId67"/>
  </p:handoutMasterIdLst>
  <p:sldIdLst>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9" r:id="rId57"/>
    <p:sldId id="341" r:id="rId58"/>
    <p:sldId id="342" r:id="rId59"/>
    <p:sldId id="343" r:id="rId60"/>
    <p:sldId id="344" r:id="rId61"/>
    <p:sldId id="345" r:id="rId62"/>
    <p:sldId id="346" r:id="rId63"/>
    <p:sldId id="347" r:id="rId64"/>
    <p:sldId id="348" r:id="rId65"/>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151515"/>
    <a:srgbClr val="C7000B"/>
    <a:srgbClr val="575756"/>
    <a:srgbClr val="FFFFFF"/>
    <a:srgbClr val="DD4654"/>
    <a:srgbClr val="F3D2D5"/>
    <a:srgbClr val="E6A8AD"/>
    <a:srgbClr val="E57B84"/>
    <a:srgbClr val="E57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852" autoAdjust="0"/>
  </p:normalViewPr>
  <p:slideViewPr>
    <p:cSldViewPr snapToGrid="0" snapToObjects="1">
      <p:cViewPr varScale="1">
        <p:scale>
          <a:sx n="59" d="100"/>
          <a:sy n="59" d="100"/>
        </p:scale>
        <p:origin x="96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660"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 xmlns:a16="http://schemas.microsoft.com/office/drawing/2014/main"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9/24/2020</a:t>
            </a:fld>
            <a:endParaRPr lang="en-US" dirty="0">
              <a:latin typeface="Huawei Sans" panose="020C0503030203020204" pitchFamily="34" charset="0"/>
            </a:endParaRPr>
          </a:p>
        </p:txBody>
      </p:sp>
      <p:sp>
        <p:nvSpPr>
          <p:cNvPr id="4" name="Footer Placeholder 3">
            <a:extLst>
              <a:ext uri="{FF2B5EF4-FFF2-40B4-BE49-F238E27FC236}">
                <a16:creationId xmlns="" xmlns:a16="http://schemas.microsoft.com/office/drawing/2014/main"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 xmlns:a16="http://schemas.microsoft.com/office/drawing/2014/main"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2313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controller sends a signal to the bus processor requesting to use the bus. After the request is accepted, the controller's high-speed cache sends data. During this process, the bus is occupied by the controller and other devices connected to the same bus cannot use it. However, the bus processor can interrupt the data transfer at any time and allow other devices to use the bus for operations of a higher priority.</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SCSI controller is like a small CPU with its own command set and cache. The special SCSI bus architecture can dynamically allocate resources to tasks run by multiple devices in a computer. In this way, multiple tasks can be processed at the same time.</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1585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traditional SCSI controller is connected to a single bus, therefore only one bus ID is allocated. An enterprise-level server may be configured with multiple SCSI controllers, so there may be multiple SCSI buses. In a storage network, each FC HBA or iSCSI network adapter is connected to a bus. A bus ID must therefore be allocated to each bus to distinguish between them.</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To address devices connected to a SCSI bus, SCSI device IDs and LUNs are used. Each device on the SCSI bus must have a unique device ID. The HBA on the server also has its own device ID: 7. Each bus, including the bus adapter, supports a maximum of 8 or 16 device IDs. The device ID is used to address devices and identify the priority of the devices on the bus.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Each storage device may include sub-devices, such as virtual disks and tape drives. So LUN IDs are used to address sub-devices in a storage device.</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ternary description (bus ID, target device ID, and LUN ID) is used to identify a SCSI target.</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6933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8949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iSCSI protocol was first launched by IBM, Cisco and HP. Since 2004, the iSCSI protocol has been used as the formal IETF standard. The existing iSCSI protocol is based on SCSI Architecture Model-2 (AM2).</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iSCSI protocol encapsulates SCSI commands and block data into TCP packets for transmission over IP networks.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 the transport layer protocol of SCSI, iSCSI uses mature IP network technologies to implement and extend SAN.</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172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iSCSI is short for Internet Small Computer System Interface. It is an IP-based storage networking standard for linking data storage facilities. It provides block-level access to storage devices by carrying SCSI commands over a TCP/IP network.</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iSCSI protocol encapsulates SCSI commands and block data into TCP packets for transmission over IP networks. As the transport layer protocol of SCSI, iSCSI uses mature IP network technologies to implement and extend SAN. </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SCSI protocol layer generates CDBs and sends the CDBs to the iSCSI protocol layer. The iSCSI protocol layer then encapsulates the CDBs into PDUs and transmits the PDUs over an IP network.</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3404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iSCSI communication system inherits some of SCSI's features. The iSCSI communication involves an initiator that sends I/O requests and a target that responds to the I/O requests and executes I/O operations. After a connection is set up between the initiator and target, the target controls the entire process as the primary device.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There are three types of iSCSI initiators: software-based initiator driver, hardware-based TCP offload engine (TOE) NIC, and iSCSI HBA. Their performance increases in that order.</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An iSCSI target is usually an iSCSI disk array or iSCSI tape library.</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iSCSI protocol defines a set of naming and addressing methods for iSCSI initiators and targets. All iSCSI nodes are identified by their iSCSI names. This method distinguishes iSCSI names from host names.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60139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an iSCSI system, a user sends a data read or write command on a SCSI storage device. The operating system converts this request into one or multiple SCSI instructions and sends the instructions to the target SCSI controller card. The iSCSI node encapsulates the instructions and data into an iSCSI packet and sends the packet to the TCP/IP layer, where the packet is encapsulated into an IP packet to be transmitted over a network. You can also encrypt the SCSI instructions for transmission over an insecure network.</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Data packets can be transmitted over a LAN or the Internet. The receiving storage controller restructures the data packets and sends the SCSI control commands and data in the iSCSI packets to corresponding disks. The disks execute the operation requested by the host or application. For a data request, data will be read from the disks and sent to the host. The process is completely transparent to users. Though SCSI instruction execution and data preparation can be implemented by the network controller software using TCP/IP, the host will spare a lot of CPU resources to process the SCSI instructions and data. If these transactions are processed by dedicated devices, the impact on system performance will be reduced to a minimum. An iSCSI adapter combines the functions of an NIC and an HBA. The iSCSI adapter obtains data by blocks, classifies and processes data using the TCP/IP processing engine, and sends IP data packets over an IP network. In this way, users can create IP SANs without compromising server performance.</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53259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PDU is short for protocol data unit.</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TCP is short for Transmission Control Protocol, and IP is short for Internet Protocol.</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8-bit/10-bit encoding is to divide continuous 8-bit data into 3-bit + 5-bit. The two groups of data are then encoded into 4-bit + 6-bit, respectively, and sent as a group of 10-bit data.</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4877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Like TCP/IP, the FC protocol suite also includes concepts from the TCP/IP protocol suite and the Ethernet, such as FC switching, FC switch, FC routing, FC router, and SPF routing algorithm.</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50549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FC-0: defines physical connections and selects different physical media and data rates for protocol operations. This maximizes system flexibility and allows for existing cables and different technologies to be used to meet the requirements of different systems. Copper cables and optical cables are commonly used.</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FC-1: records the 8-bit/10-bit transmission code to balance the transmission bit stream. The code can also serve as a mechanism to transfer data and detect errors. Its excellent transfer capability of 8-bit/10-bit encoding helps reduce component design costs and ensures optimum transfer density for better clock recovery. Note: 8-bit/10-bit encoding is also applicable to IBM ESCON.</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FC-2: includes the following items for sending data over the network.</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How data should be split into small frames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How much data should be sent at a time (flow control)</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Where frames should be sent (including defining service levels based on applications)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FC-3: defines advanced functions such as striping (data is transferred through multiple channels), multicast (one message is sent to multiple targets), and group query (multiple ports are mapped to one node). When FC-2 defines functions for a single port, FC-3 can define functions across ports.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FC-4: maps upper-layer protocols. FC performance is mapped to an IP address, a SCSI protocol, or an ATM protocol. SCSI is a subset of the FC protocol.</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3804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03277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Like the Ethernet, FC provides the following network topologies: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Point-to-point: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simplest topology that allows direct communication between two nodes (usually a storage device and a server).</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FC-AL:</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Similar to the Ethernet shared bus topology but is in arbitrated loop mode rather than bus connection mode. Each device is connected to another device end to end to form a loop.</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Data frames are transmitted hop by hop in the arbitrated loop and the data frames can be transmitted only in one direction at any time. As shown in the figure, node A needs to communicate with node H. After node A wins the arbitration, it sends data frames to node H. However, the data frames are transmitted clockwise in the sequence of B-C-D-E-F-G-H, which is inefficient.</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Fabric:</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Similar to an Ethernet switching topology, a fabric topology is a mesh switching matrix.</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forwarding efficiency is much greater than in FC-AL.</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 devices are connected to fabric switches through optical fibres or copper cables to implement point-to-point communication between nodes.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4417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 frees the workstation from the management of every port. Each port manages its own point-to-point connection to the fabric, and other fabric functions are implemented by FC switches.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Device (node) port:</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Node port. A fabric device can be directly attached.</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NL_Port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Node loop port. A device can be attached to a loop.</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Switch port:</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E_Port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Expansion port (connecting switches).</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 port of a fabric device that used to connect to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FL_Port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Fabric loop port.</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 generic port that can be converted into an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E_Port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or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U_Port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 universal port used to describe automatic port detection.</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99742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FC HBA: used to connect a server to an FC array</a:t>
            </a:r>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03513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terms of the FC protocol,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means that FC is carried on a new type of link, that is, Ethernet layer-2 link. Note that an enhanced lossless Ethernet is required to meet the transmission requirements of the FC protocol for the link layer.</a:t>
            </a:r>
          </a:p>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has the following characteristics: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Organization: Submitted to the American National Standards Institute (ANSI) T11 committee for approval in 2008. Cooperation with the IEEE is required.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Objective: To use the scalability of the Ethernet and retain the high reliability and efficiency of FC</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Other challenges: When FC and the Ethernet are used together, there can be problems related to packet loss, path redundancy, failover, frame segmentation and reassembly, and non-blocking transmission.</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 delivers poor compatibility and is not applicable for long-distance transmission.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has the same problems.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60813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original FC2 is further divided into the following:</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FC-2V: FC2 virtual sub-layer</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FC-2M: FC2 multiplexer sub-layer</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FC-2P: FC2 virtual physical layer</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FC_BB_E mapping protocol requires that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uses lossless Ethernet for transmission at the bottom layer and carries FC frames in full-duplex and lossless mode. The Ethernet protocol is used on the physical line.</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Comparison of FC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FC-0 defines the bearer media type, and FC-1 defines the frame encoding and decoding mode. The two layers need to be defined during transmission over the FC SAN network.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runs on the Ethernet. Therefore, the Ethernet link layer replaces the preceding two layers.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Different environments: The FC protocol runs on the traditional FC SAN storage network, while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runs on the Ethernet.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Different channels: The FC protocol runs on the FC network, and all packets are transmitted through FCs. There are various protocol packets, such as IP and ARP packets, on the Ethernet. To transmit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packets, a virtual FC needs to be created on the Ethernet.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Compared with the FC protocol, the FIP initialization protocol is used for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to obtain the VLAN, establish a virtual channel with an FCF, and maintain virtual links.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66749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60224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mtClean="0"/>
              <a:t>SAS is the serial standard of the SCSI bus protocol.</a:t>
            </a:r>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52448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serial port has a simple structure, supports hot swap, and boasts a high transmission speed and execution efficiency. Generally, large parallel cables cause electronic interference. The SAS cable structure can solve this problem. The SAS cable structure saves space, thereby improving heat dissipation and ventilation for servers that use SAS disks.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Lower cost: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SAS backplane supports SAS and SATA disks, which reduces the cost of using different types of disks.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There is no need to design different products based on the SCSI and SATA standards. In addition, the cabling complexity and the number of PCB layers are reduced, further reducing costs.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System integrators do not need to purchase different backplanes and cables for different disks.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More devices can be connected.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SAS technology introduces the SAS expander, so that a SAS system supports more devices. Each expander can be connected to multiple ports, and each port can be connected to a SAS device, a host, or another SAS expander.</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High reliability:</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reliability is the same as that of SCSI and FC disks and is better than that of SATA disks.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verified SCSI command set is retained.</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High performance:</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unidirectional port rate is high.</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Compatibility with SATA:</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SATA disks can be directly installed in a SAS environment.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SATA and SAS disks can be used in the same system, which meets the requirements of the popular tiered storage strategy.</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63793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SAS architecture includes six layers from the bottom to the top: physical layer,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phy</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layer, link layer, port layer, transport layer, and application layer. Each layer provides certain functions.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Physical layer: defines hardware, such as cables, connectors, and transceivers.</a:t>
            </a:r>
          </a:p>
          <a:p>
            <a:pPr lvl="1"/>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Phy</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layer: includes the lowest-level protocols, like coding schemes and power supply/reset sequences.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Link layer: describes how to control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phy</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layer connection management, primitives, CRC, scrambling and descrambling, and rate matching.</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Port layer: describes the interfaces of the link layer and transport layer, including how to request, interrupt, and set up connections.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Transport layer: defines how the transmitted commands, status, and data are encapsulated into SAS frames and how SAS frames are decomposed.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Application layer: describes how to use SAS in different types of applications.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90163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4300483"/>
            <a:ext cx="5580063" cy="5418958"/>
          </a:xfrm>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Compared with SCSI, SAS has the following advantages: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 it uses the serial communication mode, SAS provides higher throughput and may deliver higher performance in the future.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Four narrow ports can be bound as a wide link port to provide higher throughput.</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SAS uses the full-duplex (bidirectional) communication mode. The traditional parallel SCSI can communicate only in one direction. When a device receives a data packet from the parallel SCSI and needs to respond, a new SCSI communication link needs to be set up after the previous link is disconnected. However, each SAS cable contains two input cables and two output cables. This way, SAS can read and write data at the same time, improving the data throughput efficiency.</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0767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0481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SAS uses expanders to expand interfaces. One SAS domain supports a maximum of 16,384 disk devices.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SAS expander is an interconnection device in a SAS domain. Similar to an Ethernet switch, a SAS expander enables an increased number of devices to be connected in a SAS domain, and reduces the cost in HBAs. Each expander can connect to a maximum of 128 terminals or expanders. The main components in a SAS domain are SAS expanders, terminal devices, and connection devices (or SAS connection cables).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SAS expander is equipped with a routing table that tracks the addresses of all SAS drives.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terminal device can be an initiator (usually a SAS HBA) or a target (a SAS or SATA disk, or an HBA in target mode).</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Loops cannot be formed in a SAS domain. This ensures terminal devices can be detected.</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reality, the number of terminal devices connected to an extender is far fewer than 128 due to bandwidth reasons.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09336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Most storage device vendors use SAS cables to connect disk enclosures to controller enclosures or connect disk enclosures. A SAS cable bundles four independent channels (narrow ports) into a wide port to provide higher bandwidth. The four independent channels provide 12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each, so a wide port can provide 48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of bandwidth. To ensure that the data volume on a SAS cable does not exceed the maximum bandwidth of the SAS cable, the total number of disks connected to a SAS loop must be limited.</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For a Huawei storage device, the maximum number of disks supported is 168. That is, a loop comprising up to a maximum seven disk enclosures each with 24 disk slots. However, all disks in the loop must be traditional SAS disks. As SSDs are becoming more common, one must consider that SSDs deliver much higher transmission speeds than SAS disks. Therefore, for SSDs, a maximum of 96 disks are supported in a loop: four disk enclosures, each with 24 disk slots, form a loop.</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SAS cable is called a mini SAS cable when the speed of a single channel is 6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and a SAS cable is called a high-density mini SAS cable when the speed is increased to 12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116219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PATA is short for parallel ATA.</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the physical layer, the SAS port is completely compatible with the SATA port. SATA disks can be used in a SAS environment. In terms of port standards, SATA is a sub-standard of SAS. Therefore, a SAS controller can directly control SATA disks. However, SAS cannot be directly used in a SATA environment, because a SATA controller cannot control SAS disks.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the protocol layer, SAS includes three types of protocols that are used for data transmission of different devices.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serial SCSI protocol (SSP) is used to transmit SCSI commands.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SCSI management protocol (SMP) is used to maintain and manage connected devices.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SATA channel protocol (STP) is used for data transmission between SAS and SATA.</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When the three protocols operate cooperatively, SAS can be used with SATA and some SCSI devices.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86210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36738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Features of PCI:</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Simple bus structure, low costs, easy designs.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parallel bus supports a limited number of devices and the bus scalability is poor.</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When multiple devices are connected, the effective bandwidth of the bus is greatly reduced and the transmission rate slows down.</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1991, Intel first proposed the concept of PCI. With the development of modern processor technologies, it was inevitable engineers would look to replace parallel buses with high-speed differential buses in the interconnectivity field. Compared with single-ended parallel signals, high-speed differential signals are used for higher clock frequencies. In this case,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bus came to being.</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Compared with the traditional PCI bus,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has the following advantages: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Dual channels, high bandwidth, and a fast transmission rate: A transmission mode (RX and TX are separated) similar to the full-duplex mode is implemented. In addition, a higher transmission rate can be provided. The first-generation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X1 provides 2.5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the second generation provides 5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3.0 provides 8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4.0 provides 16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and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5.0 provides up to 32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Compatibility: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compatible with PCI at the software layer but has upgraded software.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Ease-of-use: Hot swap is supported.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bus interface slot contains the hot swap detection signal, supporting hot swap and heat exchange.</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Error processing and reporting: A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bus uses a layered structure, in which the software layer can process and report errors. For details, see the following slides.</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Virtual channels of each physical connection: Each physical channel supports multiple virtual channels (in theory, eight virtual channels are supported for independent communication control), thereby supporting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QoS</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of each virtual channel and achieving high-quality traffic control.</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Reduced I/</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Os</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board-level space, and crosstalk: A typical PCI bus data line requires at least 50 I/O resources, while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XL requires only four I/O resources. Reduced I/</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Os</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saves board-level space, and the direct distance between I/</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Os</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can be longer, thereby reducing crosstalk.</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marL="360000" lvl="1" indent="0">
              <a:buNone/>
            </a:pPr>
            <a:endPar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5225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future-oriented, and higher throughputs can be achieved in the future.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providing increasing throughput using the latest technologies, and the transition from PCI to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can be simplified by guaranteeing compatibility with PCI software using layered protocols and drives.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protocol has the following features: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Point-to-point connection</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High reliability</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Tree networking</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Full duplex</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Frame-structure-based transmission</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60564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physical layer in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bus architecture determines the physical features of the bus. In future, the performance of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bus can be further improved by increasing the speed or changing the encoding or decoding mode. Such changes only affect the physical layer, facilitating upgrades.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Data link layer</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data link layer ensures the correctness and reliability of data packets transmitted over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bus. It checks whether the data packet encapsulation is complete and correct, adds the sequence number and CRC code to the data, and uses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ack</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nack</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handshake protocol for error detection and correction.</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Transaction layer</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processing layer receives read and write requests from the software layer or creates a request encapsulation packet and transmits it to the data link layer. This type of packet is called a transaction layer packet (TLP). The TLP receives data link layer packets (DLLP) from the link layer, associates the DLLP with a related software request, and transmits it to the software layer for processing.</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25470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terms of the entire storage process,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not only serves as a logical protocol port, but also as an instruction standard and a specified protocol.</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low latency and parallelism of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channels and the parallelism of contemporary processors, platforms, and applications can be used to greatly improve the read and write performance of SSDs with controllable costs. They can also reduce the latency caused by the Advanced Host Controller Interface (AHCI) and ensure enhanced performance of SSDs in the SATA era.</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0043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terms of the transmission path, I/</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of a SAS all-flash array are transmitted from the front-end server to the CPU through the FC/IP front-end interface protocol of a storage device. They are then transmitted to a SAS chip, a SAS expander, and finally a SAS SSD through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links and switches.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Huawei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all-flash storage system supports end-to-end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Data I/</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are transmitted from a front-end server to the CPU through a storage device's FC-</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Over RDMA front-end interface protocol. Back-end data is transmitted directly to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SSDs through 100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RDMA. The CPU of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all-flash storage system appears to communicate directly with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SSDs via a shorter transmission path, providing higher transmission efficiency and a lower transmission latency.</a:t>
            </a:r>
          </a:p>
          <a:p>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terms of software protocol parsing, SAS-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all-flash storage systems differ greatly in protocol interaction for data writes. If the SAS back-end SCSI protocol is used, four protocol interactions are required for a complete data write operation. Huawei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-based all-flash storage systems require only two protocol interactions, making them twice as efficient as SAS-based all-flash storage systems in terms of processing write requests.</a:t>
            </a:r>
            <a:endParaRPr lang="zh-CN" altLang="zh-CN"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63888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Advantages of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Low latency: Data is not read from registers when commands are executed, resulting in a low I/O latency.</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High bandwidth: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X4 can provide up to 4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throughput for a single drive.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High IOPS: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increases the maximum queue depth from 32 to 64,000. The IOPS of SSDs </a:t>
            </a:r>
            <a:r>
              <a:rPr lang="en-US"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is</a:t>
            </a:r>
            <a:r>
              <a:rPr lang="en-GB" altLang="zh-CN" sz="1100" kern="1200" baseline="0" smtClean="0">
                <a:solidFill>
                  <a:schemeClr val="tx1"/>
                </a:solidFill>
                <a:effectLst/>
                <a:latin typeface="Huawei Sans" panose="020C0503030203020204" pitchFamily="34" charset="0"/>
                <a:ea typeface="方正兰亭黑简体" panose="02000000000000000000" pitchFamily="2" charset="-122"/>
                <a:cs typeface="+mn-cs"/>
              </a:rPr>
              <a:t> </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also greatly improved.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Low power consumption: The automatic switchover between power consumption modes and dynamic power management greatly reduce power consumption.</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Wide driver applicability: The driver applicability problem between different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PCIe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SSDs is solved.</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RDMA uses related hardware and network technologies to enable NICs of servers to directly read memory, achieving high bandwidth, low latency, and low resource consumption. However, the RDMA-dedicated IB network architecture is incompatible with a live network, resulting in high costs.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effectively solves this problem.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a network protocol that uses the Ethernet to carry RDMA. There are two versions of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RoCEv1 is a link layer protocol and cannot be used in different broadcast domains. RoCEv2 is a network layer protocol and can implement routing functions.</a:t>
            </a: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Huawei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OceanStor</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Dorado all-flash storage systems use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NVMe-oF</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to implement SSD resource sharing, and provide 32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FC-</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NVMe</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over 100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RDMA networking designs. In this way, the same network protocol is used for front-end network connection, back-end disk enclosure connection, and scale-out controller interconnection.</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41633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96488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1123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Comparison between traditional mode and RDMA mode: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Compared with the internal bus I/O of traditional DMA, RDMA uses direct buffer transmission between the application software of two endpoints over a network.</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Compared with traditional network transmission, RDMA does not require operating systems or protocol stacks.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RDMA can achieve ultra-low latency and ultra-high throughput transmission between endpoints without using an abundance of CPU and OS resources. Few resources are consumed for data processing and migration.</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74116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Currently, there are three types of RDMA networks: IB,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IB is designed for RDMA to ensure reliable transmission at the hardware level.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are Ethernet-based EDMA technologies and support corresponding verbs interfaces, as shown in the figure.</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RoCEv1 is an RDMA protocol implemented based on the Ethernet link layer. Switches must support flow control technologies like PFC to ensure reliable transmission at the physical layer. RoCEv2 is implemented at the UDP layer in the Ethernet TCP/IP protocol.</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IB is a new-generation network protocol that supports RDMA from the beginning. NICs and switches that support this technology are required.</a:t>
            </a:r>
          </a:p>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a network protocol that allows RDMA over the Ethernet. The lower network header is an Ethernet header, and the higher network header (including data) is an IB header.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allows RDMA to be used on a standard Ethernet infrastructure (switch). The NIC should support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t>
            </a:r>
          </a:p>
          <a:p>
            <a:pPr lvl="0"/>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allows RDMA through TCP. The functions supported by IB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RoCE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are not supported by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However,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allows RDMA to be used over a standard Ethernet infrastructure (switch). The NIC should support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(if CPU offload is used). Otherwise, all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iWARP</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stacks can be implemented in the SW, and most RDMA performance advantages are lost.</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56976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IB defines a set of devices used for system communication, including channel adapters, switches, and routers used to connect to other devices, such as host channel adapters (HCAs) and target channel adapters (TCAs).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IB protocol has the following features: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Standard-based protocol: IB was designed by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InfiniBand</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Trade Association, which was founded in 1999 and comprised 225 companies. Main members of the association include Agilent, Dell, HP, IBM,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InfiniSwitch</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Intel,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Mellanox</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Network Appliance, and Sun Microsystems. More than 100 other members help develop and promote the standard.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Speed: IB provides high speeds.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Memory: Servers that support IB use HCAs to convert the IB protocol to the PCI-X or PCI-Xpress bus inside the server. The HCA supports RDMA and is also called kernel bypass. RDMA fits clusters well. It uses a virtual addressing solution to let a server identify and use memory resources from other servers without involving any operating system kernels.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RDMA helps implement transport offload. The transport offload function transfers data packet routing from the OS to the chip level, reducing the service load of the processor. An 80 GHz processor is required to process data at a transmission speed of 10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in the OS.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68767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As shown in the figure, the IB system includes CAs, a switch, a router, a repeater, and connected links.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CAs include HCA</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TCAs.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An HCA is used to connect a host processor to the IB structure.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TCA is used to connect I/O adapters to the IB structure.</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1755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IP over IB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IPoIB</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is the adaptation layer between the Linux kernel and IB driver. It constructs and destroys IP packet headers and sends and receives IP packets.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IB front-end network is used to exchange data with customers. Data is transmitted based on 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IPoIB</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protocol.</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IB back-end network is used for data interaction between nodes in a storage device. The RPC module uses RDMA to synchronize data between nodes.</a:t>
            </a:r>
            <a:endParaRPr lang="en-GB" altLang="zh-CN" sz="1100" b="1"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951779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Physical layer: defines connections at three rates: 1X, 4X, and 12X. The signal transmission rates are 2.5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10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and 30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respectively. IBA therefore allows multiple connections to obtain a speed of up to 30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Gbit</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 Because the full-duplex serial communication mode is used, the single-rate bidirectional connection requires only four cables. When the 12-rate mode is used, only 48 cables are required.</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Link layer: provides such functions as packet design, point-to-point connection, and packet switching in the local subsystems. At the packet communication level, two special packet types are specified: data transmission and network management packets. The network management packet provides functions like operation control, subnet indication, and fault tolerance for device enumeration. The data transmission packet is used for data transmission. The maximum size of each packet is 4 KB. In each specific device subnet, the direction and exchange of each packet are implemented by a local subnet manager with a 16-bit identifier address.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Network layer: provides a mechanism for routing packets from one substructure to another. Each routing packet of the source and destination nodes has a global routing header (GRH) and a 128-bit IPv6 address. A standard global 64-bit identifier is also embedded at the network layer and this identifier is unique in all subnets. Through the exchange of such identifier values, data can be transmitted across multiple subnets.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Transport layer: responsible for in-order distribution and segmentation of packets, channel multiplexing, and data transmission. It also sends, receives, and reassembles data packet segments.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48021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CAs are classified as HCAs or TCAs. HCAs are used to control the master node, and TCAs are used for peripheral nodes to separate I/O devices from the host and place them directly on the network.</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CAs provide the functions of the physical layer, link layer, network layer, and transport layer.</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CAs are an important part of an IB network interface. They are programmable DMA components with specific protection features and support local and remote DMA operations.</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8588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96194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CIFS is a file sharing protocol in the traditional Microsoft environment. It is based on the server message block protocol.</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CIFS has high requirements on network transmission reliability, so usually uses TCP/IP.</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CIFS is mainly used for the Internet and by Windows hosts to access files or other resources over the Internet. CIFS allows Windows clients to identify and access shared resources. With CIFS, clients can quickly read, write, and create files in storage systems as on local PCs. CIFS helps maintain a high access speed and a fast system response even when many users simultaneously access the same shared file.</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785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SCSI reference documents cover devices, models, and links.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SCSI architecture documents discuss the basic architecture models SAM and SPC and describe the SCSI architecture in detail, covering topics like the task queue model and basic common instruction model.</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SCSI device implementation documents cover the implementation of specific devices, such as the block device (disk) SBC and stream device (tape) SSC instruction systems.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SCSI transmission link implementation documents discuss FCP, SAS, iSCSI, and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FCoE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and describe in detail the implementation of the SCSI protocol on media.</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52618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NFS is a traditional file sharing protocol in the UNIX environment.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NFS is a client/server application that uses remote procedure call (RPC) for communication between computers. Users can store and update files on the remote NAS just like on local PCs.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system requires an NFS client to connect to an NFS server. NFS is used for independent transmission so uses TCP or UDP.</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Users or system administrators can use NFS to mount all file systems or a part of a file system (a part of any directory or subdirectory hierarchy). Access to the mounted file system can be controlled using permissions, for example, read-only or read-write permissions.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Differences between NFSv3 and NFSv4:</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NFSv4 is a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stateful</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protocol. It implements the file lock function and can obtain the root node of a file system without the help of the NLM and MOUNT protocols. NFSv3 is a stateless protocol. It requires the NLM protocol to implement the file lock function.</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NFSv4 has enhanced security and supports and RPCSEC-GSS identity authentication.</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NFSv4 provides only two requests: NULL and COMPOUND. All operations are integrated into COMPOUND. A client can encapsulate multiple operations into one COMPOUND request based on actual requests to improve flexibility.</a:t>
            </a: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command space of the NFSv4 file system is changed. A root file system (</a:t>
            </a:r>
            <a:r>
              <a:rPr lang="en-US"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fsid</a:t>
            </a: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=0) must be set on the server, and other file systems are mounted to the root file system for export.</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Compared with NFSv3, the cross-platform feature of NFSv4 is enhanced.</a:t>
            </a:r>
            <a:endParaRPr lang="zh-CN"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338634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backup process of the traditional NAS storage is as follows: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NAS device is a closed storage system. The Client Agent of the backup software can only be installed on the production system instead of the NAS device. In the traditional network backup process, data is read from a NAS device through the CIFS or NFS sharing protocol, and then transferred to a backup server over a network.</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Such a mode occupies network, production system and backup server resources, resulting in poor performance and an inability to meet the requirements for backing up a large amount of data.</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On a 2-way network, backup media is connected directly to a NAS storage system instead of to a backup server. In a backup process, the backup server sends a backup command to the NAS storage system through the Ethernet. The system then directly backs up data to the tape library it is connected to.</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the NDMP 2-way backup mode, data flows are transmitted directly to backup media, greatly improving the transmission performance and reducing server resource usage. However, a tape library is connected to a NAS storage device, so the tape library can back up data only for the NAS storage device to which it is connected.</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Tape libraries are expensive. To enable different NAS storage devices to share tape devices, NDMP also supports the 3-way backup mode.</a:t>
            </a:r>
          </a:p>
          <a:p>
            <a:pPr marL="180000" marR="0" lvl="0"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en-US"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 the 3-way backup mode, a NAS storage system can transfer backup data to a NAS storage device connected to a tape library through a dedicated backup network. Then, the storage device backs up the data to the tape library.</a:t>
            </a:r>
            <a:endPar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12388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Answers:</a:t>
            </a:r>
          </a:p>
          <a:p>
            <a:pPr lvl="1"/>
            <a:r>
              <a:rPr lang="en-US" altLang="zh-CN" dirty="0" smtClean="0"/>
              <a:t>ABC</a:t>
            </a:r>
          </a:p>
          <a:p>
            <a:pPr lvl="1"/>
            <a:r>
              <a:rPr lang="en-US" altLang="zh-CN" dirty="0" smtClean="0"/>
              <a:t>ABCD</a:t>
            </a:r>
          </a:p>
          <a:p>
            <a:endParaRPr lang="zh-CN" altLang="en-US"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78193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Answers:</a:t>
            </a:r>
          </a:p>
          <a:p>
            <a:pPr lvl="1"/>
            <a:r>
              <a:rPr lang="en-US" altLang="zh-CN" dirty="0" smtClean="0"/>
              <a:t>ACD</a:t>
            </a:r>
          </a:p>
          <a:p>
            <a:pPr lvl="1"/>
            <a:r>
              <a:rPr lang="en-US" altLang="zh-CN" dirty="0" smtClean="0"/>
              <a:t>ABCD</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4656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en-US" altLang="zh-CN" dirty="0" smtClean="0"/>
              <a:t>Answer:</a:t>
            </a:r>
          </a:p>
          <a:p>
            <a:pPr lvl="1"/>
            <a:r>
              <a:rPr lang="en-US" altLang="zh-CN" dirty="0" smtClean="0"/>
              <a:t>ABCDE</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8565901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01586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en-US" altLang="zh-CN" dirty="0" smtClean="0"/>
              <a:t>Huawei training app</a:t>
            </a:r>
          </a:p>
          <a:p>
            <a:pPr lvl="1"/>
            <a:r>
              <a:rPr lang="en-US" altLang="zh-CN" dirty="0" smtClean="0"/>
              <a:t>Contains a huge library of Huawei certified learning videos.</a:t>
            </a:r>
          </a:p>
          <a:p>
            <a:pPr lvl="0"/>
            <a:r>
              <a:rPr lang="en-US" altLang="zh-CN" dirty="0" smtClean="0"/>
              <a:t>Enterprise technical support app</a:t>
            </a:r>
          </a:p>
          <a:p>
            <a:pPr lvl="1"/>
            <a:r>
              <a:rPr lang="en-US" altLang="zh-CN" dirty="0" smtClean="0"/>
              <a:t>Covers all popular product documents, cases, and bulletins from Huawei. Users can quickly query commands, alarms, and spare parts. They can also use it to scan and view the device information. Simple and intuitive video guides provide 24/7 enterprise technical support.</a:t>
            </a:r>
          </a:p>
          <a:p>
            <a:pPr lvl="0"/>
            <a:r>
              <a:rPr lang="en-US" altLang="zh-CN" dirty="0" smtClean="0"/>
              <a:t>Huawei enterprise business app</a:t>
            </a:r>
          </a:p>
          <a:p>
            <a:pPr lvl="1"/>
            <a:r>
              <a:rPr lang="en-US" altLang="zh-CN" dirty="0" smtClean="0"/>
              <a:t>Provides one-stop mobile ICT portals for customers and partners to learn</a:t>
            </a:r>
            <a:r>
              <a:rPr lang="en-US" altLang="zh-CN" baseline="0" dirty="0" smtClean="0"/>
              <a:t> about</a:t>
            </a:r>
            <a:r>
              <a:rPr lang="en-US" altLang="zh-CN" dirty="0" smtClean="0"/>
              <a:t> Huawei's comprehensive products and solutions for enterprise ICT anytime and anywhere.</a:t>
            </a:r>
          </a:p>
          <a:p>
            <a:pPr lvl="0"/>
            <a:endPar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06064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en-US" altLang="zh-CN" dirty="0" smtClean="0"/>
              <a:t>Popular tools</a:t>
            </a:r>
          </a:p>
          <a:p>
            <a:pPr lvl="1"/>
            <a:r>
              <a:rPr lang="en-US" altLang="zh-CN" dirty="0" err="1" smtClean="0"/>
              <a:t>HedEx</a:t>
            </a:r>
            <a:r>
              <a:rPr lang="en-US" altLang="zh-CN" dirty="0" smtClean="0"/>
              <a:t> Lite is the Huawei tool for product document management. It allows users to browse, search, update, and manage product documentation.</a:t>
            </a:r>
          </a:p>
          <a:p>
            <a:pPr lvl="1"/>
            <a:r>
              <a:rPr lang="en-US" altLang="zh-CN" dirty="0" err="1" smtClean="0"/>
              <a:t>eStor</a:t>
            </a:r>
            <a:r>
              <a:rPr lang="en-US" altLang="zh-CN" dirty="0" smtClean="0"/>
              <a:t> is a graphic storage simulation platform. The platform simulates Huawei </a:t>
            </a:r>
            <a:r>
              <a:rPr lang="en-US" altLang="zh-CN" dirty="0" err="1" smtClean="0"/>
              <a:t>OceanStor</a:t>
            </a:r>
            <a:r>
              <a:rPr lang="en-US" altLang="zh-CN" dirty="0" smtClean="0"/>
              <a:t> all-flash storage devices to help ICT practitioners and customers get familiar with Huawei storage products and quickly master their operations.</a:t>
            </a:r>
          </a:p>
          <a:p>
            <a:pPr lvl="1"/>
            <a:r>
              <a:rPr lang="en-US" altLang="zh-CN" dirty="0" smtClean="0"/>
              <a:t>The Network Documentation Tool Center is the documentation tool for network products. It assists in bidding, network planning, project delivery, upgrades, and maintenance.</a:t>
            </a:r>
          </a:p>
          <a:p>
            <a:pPr lvl="1"/>
            <a:r>
              <a:rPr lang="en-US" altLang="zh-CN" dirty="0" smtClean="0"/>
              <a:t>The Information Query Assistant provides command and alarm information querying for Huawei products.</a:t>
            </a:r>
          </a:p>
          <a:p>
            <a:pPr lvl="1"/>
            <a:endParaRPr lang="en-US" altLang="zh-CN" dirty="0" smtClean="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204160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9952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0854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Initiator: SCSI is essentially a client/server (C/S) architecture in which a client acts as an initiator to send request instructions to a SCSI target. Generally, a host acts as an initiator.</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Target: processes SCSI instructions. It receives and parses instructions from a host. For example, a disk array functions as a target.</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LUN: a namespace resource described by a SCSI target. A target may include multiple LUNs, and attributes of the LUNs may be different. For example, LUN#0 may be a disk, and LUN#1 may be another device.</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initiator and target of SCSI constitute a typical C/S model. Each instruction is implemented through the request/response mode.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initiator sends SCSI requests.</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target responds to the SCSI requests, provides services through LUNs, and provides a task management function.</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5645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On Windows, a SCSI initiator includes three logical layers: storage/tape driver, SCSI port, and mini port.</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SCSI port implements the basic framework processing procedures for SCSI, such as device discovery and namespace scanning.</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On Linux, a SCSI initiator includes three logical layers: SCSI device driver,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scsi_mod</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middle layer, and SCSI adapter driver (HBA).</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scsi_mod</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middle layer processes SCSI device-irrelevant and adapter-irrelevant processes, such as exceptions and namespace maintenance.</a:t>
            </a:r>
          </a:p>
          <a:p>
            <a:pPr lvl="1"/>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HBA driver provides link implementation details, such as SCSI instruction packaging and unpacking. The device driver implements specific SCSI device drivers, such as the famous SCSI disk driver, SCSI tape driver, and SCSI CD-ROM device driver.</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structure of Solaris comprises the SCSI device driver, SSA middle layer, and SCSI adapter driver, which is similar to the structure of Linux/Windows.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AIX architecture is structured in three layers: SCSI device driver, SCSI middle layer, and SCSI adaptation driver.</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2430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PORT model in a target packages or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unpackages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SCSI instructions on links. For example, a PORT can package instructions into FPC, iSCSI, or SAS, or </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unpackage</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instructions from those formats.</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A device model in a target serves as a SCSI instruction analyser. It tells the initiator what device the current LUN is by processing INQUIRT, and processes I/</a:t>
            </a:r>
            <a:r>
              <a:rPr lang="en-GB" altLang="zh-CN" sz="1100" kern="1200" baseline="0" dirty="0" err="1" smtClean="0">
                <a:solidFill>
                  <a:schemeClr val="tx1"/>
                </a:solidFill>
                <a:effectLst/>
                <a:latin typeface="Huawei Sans" panose="020C0503030203020204" pitchFamily="34" charset="0"/>
                <a:ea typeface="方正兰亭黑简体" panose="02000000000000000000" pitchFamily="2" charset="-122"/>
                <a:cs typeface="+mn-cs"/>
              </a:rPr>
              <a:t>Os</a:t>
            </a:r>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 through READ/WRITE.</a:t>
            </a:r>
          </a:p>
          <a:p>
            <a:pPr lvl="0"/>
            <a:r>
              <a:rPr lang="en-GB" altLang="zh-CN" sz="1100" kern="1200" baseline="0" dirty="0" smtClean="0">
                <a:solidFill>
                  <a:schemeClr val="tx1"/>
                </a:solidFill>
                <a:effectLst/>
                <a:latin typeface="Huawei Sans" panose="020C0503030203020204" pitchFamily="34" charset="0"/>
                <a:ea typeface="方正兰亭黑简体" panose="02000000000000000000" pitchFamily="2" charset="-122"/>
                <a:cs typeface="+mn-cs"/>
              </a:rPr>
              <a:t>The middle layer of a target maintains models such as LUN space, task set, and task (command). There are two ways to maintain LUN space. One is to maintain a global LUN for all PORTs, and the other is to maintain a LUN space for each PORT.</a:t>
            </a:r>
            <a:endParaRPr lang="en-GB"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592522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xmlns=""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rPr>
              <a:t>Thank you.</a:t>
            </a: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smtClean="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1969470726"/>
              </p:ext>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xmlns="" val="20000"/>
                    </a:ext>
                  </a:extLst>
                </a:gridCol>
                <a:gridCol w="2155444">
                  <a:extLst>
                    <a:ext uri="{9D8B030D-6E8A-4147-A177-3AD203B41FA5}">
                      <a16:colId xmlns:a16="http://schemas.microsoft.com/office/drawing/2014/main" xmlns="" val="20001"/>
                    </a:ext>
                  </a:extLst>
                </a:gridCol>
                <a:gridCol w="2873927">
                  <a:extLst>
                    <a:ext uri="{9D8B030D-6E8A-4147-A177-3AD203B41FA5}">
                      <a16:colId xmlns:a16="http://schemas.microsoft.com/office/drawing/2014/main" xmlns="" val="20002"/>
                    </a:ext>
                  </a:extLst>
                </a:gridCol>
                <a:gridCol w="2077613">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mj-lt"/>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227391053"/>
              </p:ext>
            </p:extLst>
          </p:nvPr>
        </p:nvGraphicFramePr>
        <p:xfrm>
          <a:off x="1007533" y="2680416"/>
          <a:ext cx="10177140" cy="3527425"/>
        </p:xfrm>
        <a:graphic>
          <a:graphicData uri="http://schemas.openxmlformats.org/drawingml/2006/table">
            <a:tbl>
              <a:tblPr/>
              <a:tblGrid>
                <a:gridCol w="3085809">
                  <a:extLst>
                    <a:ext uri="{9D8B030D-6E8A-4147-A177-3AD203B41FA5}">
                      <a16:colId xmlns:a16="http://schemas.microsoft.com/office/drawing/2014/main" xmlns="" val="20000"/>
                    </a:ext>
                  </a:extLst>
                </a:gridCol>
                <a:gridCol w="2155920">
                  <a:extLst>
                    <a:ext uri="{9D8B030D-6E8A-4147-A177-3AD203B41FA5}">
                      <a16:colId xmlns:a16="http://schemas.microsoft.com/office/drawing/2014/main" xmlns="" val="20001"/>
                    </a:ext>
                  </a:extLst>
                </a:gridCol>
                <a:gridCol w="2912127">
                  <a:extLst>
                    <a:ext uri="{9D8B030D-6E8A-4147-A177-3AD203B41FA5}">
                      <a16:colId xmlns:a16="http://schemas.microsoft.com/office/drawing/2014/main" xmlns="" val="20002"/>
                    </a:ext>
                  </a:extLst>
                </a:gridCol>
                <a:gridCol w="2023284">
                  <a:extLst>
                    <a:ext uri="{9D8B030D-6E8A-4147-A177-3AD203B41FA5}">
                      <a16:colId xmlns:a16="http://schemas.microsoft.com/office/drawing/2014/main" xmlns=""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mj-lt"/>
                          <a:ea typeface="方正兰亭黑简体" panose="02000000000000000000" pitchFamily="2" charset="-122"/>
                        </a:rPr>
                        <a:t>New</a:t>
                      </a:r>
                      <a:r>
                        <a:rPr kumimoji="1" lang="zh-CN" altLang="zh-CN" sz="16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en-US" altLang="zh-CN" sz="1600" b="1" i="0" u="none" strike="noStrike" cap="none" normalizeH="0" baseline="0" dirty="0" smtClean="0">
                          <a:ln>
                            <a:noFill/>
                          </a:ln>
                          <a:solidFill>
                            <a:schemeClr val="tx1"/>
                          </a:solidFill>
                          <a:effectLst/>
                          <a:latin typeface="+mj-lt"/>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mj-lt"/>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xmlns=""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xmlns=""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xmlns=""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xmlns=""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xmlns=""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xmlns=""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xmlns=""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xmlns=""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xmlns=""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xmlns=""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xmlns=""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xmlns=""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xmlns=""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xmlns=""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xmlns=""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xmlns=""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a16="http://schemas.microsoft.com/office/drawing/2014/main" xmlns=""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60" name="文本占位符 7">
            <a:extLst>
              <a:ext uri="{FF2B5EF4-FFF2-40B4-BE49-F238E27FC236}">
                <a16:creationId xmlns:a16="http://schemas.microsoft.com/office/drawing/2014/main" xmlns=""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a16="http://schemas.microsoft.com/office/drawing/2014/main" xmlns=""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a16="http://schemas.microsoft.com/office/drawing/2014/main" xmlns=""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 xmlns:a16="http://schemas.microsoft.com/office/drawing/2014/main"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 xmlns:a16="http://schemas.microsoft.com/office/drawing/2014/main"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 xmlns:a16="http://schemas.microsoft.com/office/drawing/2014/main"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 xmlns:a16="http://schemas.microsoft.com/office/drawing/2014/main"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 xmlns:a16="http://schemas.microsoft.com/office/drawing/2014/main"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 xmlns:a16="http://schemas.microsoft.com/office/drawing/2014/main"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 xmlns:a16="http://schemas.microsoft.com/office/drawing/2014/main"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 xmlns:a16="http://schemas.microsoft.com/office/drawing/2014/main"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 xmlns:a16="http://schemas.microsoft.com/office/drawing/2014/main"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 xmlns:a16="http://schemas.microsoft.com/office/drawing/2014/main"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 xmlns:a16="http://schemas.microsoft.com/office/drawing/2014/main"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 xmlns:a16="http://schemas.microsoft.com/office/drawing/2014/main"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 xmlns:a16="http://schemas.microsoft.com/office/drawing/2014/main"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a16="http://schemas.microsoft.com/office/drawing/2014/main" xmlns=""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xmlns=""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smtClean="0">
                <a:solidFill>
                  <a:srgbClr val="1D1D1B"/>
                </a:solidFill>
                <a:latin typeface="+mj-lt"/>
              </a:rPr>
              <a:t>Copyright©2020 </a:t>
            </a:r>
            <a:r>
              <a:rPr kumimoji="1" lang="en-US" altLang="zh-CN" sz="850" b="1" baseline="0" dirty="0">
                <a:solidFill>
                  <a:srgbClr val="1D1D1B"/>
                </a:solidFill>
                <a:latin typeface="+mj-lt"/>
              </a:rPr>
              <a:t>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779" dirty="0">
                <a:solidFill>
                  <a:srgbClr val="1D1D1B"/>
                </a:solidFill>
                <a:latin typeface="+mn-lt"/>
              </a:rPr>
              <a:t/>
            </a: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72" name="Subtitle 6">
            <a:extLst>
              <a:ext uri="{FF2B5EF4-FFF2-40B4-BE49-F238E27FC236}">
                <a16:creationId xmlns:a16="http://schemas.microsoft.com/office/drawing/2014/main" xmlns=""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xmlns=""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10.xml"/><Relationship Id="rId6" Type="http://schemas.openxmlformats.org/officeDocument/2006/relationships/image" Target="../media/image26.tmp"/><Relationship Id="rId5" Type="http://schemas.openxmlformats.org/officeDocument/2006/relationships/image" Target="../media/image25.tmp"/><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lstStyle/>
          <a:p>
            <a:r>
              <a:rPr lang="en-US" smtClean="0">
                <a:sym typeface="Huawei Sans" panose="020C0503030203020204" pitchFamily="34" charset="0"/>
              </a:rPr>
              <a:t>Common Storage Protocols</a:t>
            </a:r>
            <a:endParaRPr lang="en-US" altLang="zh-CN" dirty="0">
              <a:sym typeface="Huawei Sans" panose="020C0503030203020204" pitchFamily="34" charset="0"/>
            </a:endParaRPr>
          </a:p>
        </p:txBody>
      </p:sp>
      <p:sp>
        <p:nvSpPr>
          <p:cNvPr id="2" name="文本占位符 1"/>
          <p:cNvSpPr>
            <a:spLocks noGrp="1"/>
          </p:cNvSpPr>
          <p:nvPr>
            <p:ph type="body" sz="quarter" idx="10"/>
          </p:nvPr>
        </p:nvSpPr>
        <p:spPr/>
        <p:txBody>
          <a:bodyPr/>
          <a:lstStyle/>
          <a:p>
            <a:endParaRPr lang="zh-CN" altLang="en-US">
              <a:sym typeface="Huawei Sans" panose="020C0503030203020204" pitchFamily="34" charset="0"/>
            </a:endParaRPr>
          </a:p>
        </p:txBody>
      </p:sp>
    </p:spTree>
    <p:extLst>
      <p:ext uri="{BB962C8B-B14F-4D97-AF65-F5344CB8AC3E}">
        <p14:creationId xmlns:p14="http://schemas.microsoft.com/office/powerpoint/2010/main" val="356926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2341881" y="2963896"/>
            <a:ext cx="7228822" cy="2828684"/>
            <a:chOff x="2481589" y="2992188"/>
            <a:chExt cx="7228822" cy="2828684"/>
          </a:xfrm>
        </p:grpSpPr>
        <p:sp>
          <p:nvSpPr>
            <p:cNvPr id="5" name="Line 4"/>
            <p:cNvSpPr>
              <a:spLocks noChangeShapeType="1"/>
            </p:cNvSpPr>
            <p:nvPr/>
          </p:nvSpPr>
          <p:spPr bwMode="auto">
            <a:xfrm>
              <a:off x="3581796" y="4220111"/>
              <a:ext cx="6013270" cy="0"/>
            </a:xfrm>
            <a:prstGeom prst="line">
              <a:avLst/>
            </a:prstGeom>
            <a:noFill/>
            <a:ln w="28575">
              <a:solidFill>
                <a:schemeClr val="tx1"/>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Line 5"/>
            <p:cNvSpPr>
              <a:spLocks noChangeShapeType="1"/>
            </p:cNvSpPr>
            <p:nvPr/>
          </p:nvSpPr>
          <p:spPr bwMode="auto">
            <a:xfrm>
              <a:off x="3581796" y="4143015"/>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Line 6"/>
            <p:cNvSpPr>
              <a:spLocks noChangeShapeType="1"/>
            </p:cNvSpPr>
            <p:nvPr/>
          </p:nvSpPr>
          <p:spPr bwMode="auto">
            <a:xfrm>
              <a:off x="3581796" y="4082554"/>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Line 8"/>
            <p:cNvSpPr>
              <a:spLocks noChangeShapeType="1"/>
            </p:cNvSpPr>
            <p:nvPr/>
          </p:nvSpPr>
          <p:spPr bwMode="auto">
            <a:xfrm>
              <a:off x="3637246" y="3507040"/>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0f396a1f-6eed-45ad-9d27-51afe80e81b1"/>
            <p:cNvSpPr>
              <a:spLocks noChangeShapeType="1"/>
            </p:cNvSpPr>
            <p:nvPr/>
          </p:nvSpPr>
          <p:spPr bwMode="auto">
            <a:xfrm>
              <a:off x="3614442" y="3431420"/>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e47da75e-752b-4854-9949-a15d10e989ac"/>
            <p:cNvSpPr>
              <a:spLocks noChangeShapeType="1"/>
            </p:cNvSpPr>
            <p:nvPr/>
          </p:nvSpPr>
          <p:spPr bwMode="auto">
            <a:xfrm>
              <a:off x="3648648" y="3369482"/>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4765f128-2931-42bf-9094-f1683c4f5674"/>
            <p:cNvSpPr>
              <a:spLocks noChangeShapeType="1"/>
            </p:cNvSpPr>
            <p:nvPr/>
          </p:nvSpPr>
          <p:spPr bwMode="auto">
            <a:xfrm>
              <a:off x="3546031" y="372082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edfb8ba5-ba1a-47f4-a201-431ce5583e2a"/>
            <p:cNvSpPr>
              <a:spLocks noChangeShapeType="1"/>
            </p:cNvSpPr>
            <p:nvPr/>
          </p:nvSpPr>
          <p:spPr bwMode="auto">
            <a:xfrm>
              <a:off x="3614442" y="364003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dcbc739b-da00-49a2-9a8e-ec4933fd80a3"/>
            <p:cNvSpPr>
              <a:spLocks noChangeShapeType="1"/>
            </p:cNvSpPr>
            <p:nvPr/>
          </p:nvSpPr>
          <p:spPr bwMode="auto">
            <a:xfrm>
              <a:off x="3671451" y="3568977"/>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3d0999a4-7871-4b68-bf93-53a93507d85e"/>
            <p:cNvSpPr>
              <a:spLocks noChangeShapeType="1"/>
            </p:cNvSpPr>
            <p:nvPr/>
          </p:nvSpPr>
          <p:spPr bwMode="auto">
            <a:xfrm>
              <a:off x="3557433" y="3855251"/>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e9374e43-1601-49fb-934c-00686c6c88ea"/>
            <p:cNvSpPr>
              <a:spLocks noChangeShapeType="1"/>
            </p:cNvSpPr>
            <p:nvPr/>
          </p:nvSpPr>
          <p:spPr bwMode="auto">
            <a:xfrm>
              <a:off x="3625844" y="379270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85f5d06e-a8ab-4be8-ae5b-c39492d4dbfd"/>
            <p:cNvSpPr>
              <a:spLocks noChangeShapeType="1"/>
            </p:cNvSpPr>
            <p:nvPr/>
          </p:nvSpPr>
          <p:spPr bwMode="auto">
            <a:xfrm>
              <a:off x="3614442" y="3923693"/>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c8a4ffb3-6042-45b3-8f22-32adfbfbaee2"/>
            <p:cNvSpPr txBox="1">
              <a:spLocks noChangeArrowheads="1"/>
            </p:cNvSpPr>
            <p:nvPr/>
          </p:nvSpPr>
          <p:spPr bwMode="auto">
            <a:xfrm>
              <a:off x="5517464" y="2992188"/>
              <a:ext cx="1804761" cy="307777"/>
            </a:xfrm>
            <a:prstGeom prst="rect">
              <a:avLst/>
            </a:prstGeom>
            <a:noFill/>
            <a:ln w="9525" algn="ctr">
              <a:noFill/>
              <a:miter lim="800000"/>
              <a:headEnd/>
              <a:tailEnd/>
            </a:ln>
          </p:spPr>
          <p:txBody>
            <a:bodyPr wrap="square">
              <a:noAutofit/>
            </a:bodyPr>
            <a:lstStyle>
              <a:defPPr>
                <a:defRPr lang="en-US"/>
              </a:defPPr>
              <a:lvl1pPr algn="ctr">
                <a:lnSpc>
                  <a:spcPct val="100000"/>
                </a:lnSpc>
                <a:spcBef>
                  <a:spcPts val="0"/>
                </a:spcBef>
                <a:buClr>
                  <a:schemeClr val="tx1"/>
                </a:buClr>
                <a:buSzPct val="60000"/>
                <a:defRPr sz="1600" b="1">
                  <a:ea typeface="宋体" pitchFamily="2" charset="-122"/>
                  <a:cs typeface="Arial" panose="020B0604020202020204" pitchFamily="34" charset="0"/>
                </a:defRPr>
              </a:lvl1pPr>
            </a:lstStyle>
            <a:p>
              <a:pPr fontAlgn="ctr"/>
              <a:r>
                <a:rPr lang="en-US" sz="1400" dirty="0" smtClean="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SCSI bus</a:t>
              </a:r>
              <a:endParaRPr lang="en-US" altLang="zh-CN" sz="14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f41f3aa6-1857-4a9d-84a5-8e2a5fb97483"/>
            <p:cNvSpPr>
              <a:spLocks noChangeArrowheads="1"/>
            </p:cNvSpPr>
            <p:nvPr/>
          </p:nvSpPr>
          <p:spPr bwMode="auto">
            <a:xfrm>
              <a:off x="5737574" y="4368618"/>
              <a:ext cx="1756118" cy="307777"/>
            </a:xfrm>
            <a:prstGeom prst="rect">
              <a:avLst/>
            </a:prstGeom>
            <a:solidFill>
              <a:schemeClr val="bg1"/>
            </a:solidFill>
            <a:ln w="9525" algn="ctr">
              <a:solidFill>
                <a:schemeClr val="tx1"/>
              </a:solidFill>
              <a:miter lim="800000"/>
              <a:headEnd/>
              <a:tailEnd/>
            </a:ln>
          </p:spPr>
          <p:txBody>
            <a:bodyPr wrap="square">
              <a:noAutofit/>
            </a:bodyPr>
            <a:lstStyle/>
            <a:p>
              <a:pPr algn="ctr" fontAlgn="ctr">
                <a:spcBef>
                  <a:spcPts val="0"/>
                </a:spcBef>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Control signal</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19" name="9ae95b4a-5ca1-4649-bd08-c35b5aaa7efc"/>
            <p:cNvSpPr>
              <a:spLocks noChangeArrowheads="1"/>
            </p:cNvSpPr>
            <p:nvPr/>
          </p:nvSpPr>
          <p:spPr bwMode="auto">
            <a:xfrm>
              <a:off x="9462393" y="3234148"/>
              <a:ext cx="248018" cy="1108141"/>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a6679cd1-8de6-428f-aed2-3de3e63949bf"/>
            <p:cNvSpPr>
              <a:spLocks noChangeArrowheads="1"/>
            </p:cNvSpPr>
            <p:nvPr/>
          </p:nvSpPr>
          <p:spPr bwMode="auto">
            <a:xfrm>
              <a:off x="2520103" y="3235458"/>
              <a:ext cx="1344602" cy="1106831"/>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solidFill>
                  <a:schemeClr val="tx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1" name="61a4daf3-a389-4ffa-93b7-931928652ae6"/>
            <p:cNvSpPr txBox="1">
              <a:spLocks noChangeArrowheads="1"/>
            </p:cNvSpPr>
            <p:nvPr/>
          </p:nvSpPr>
          <p:spPr bwMode="auto">
            <a:xfrm>
              <a:off x="2481589" y="3376745"/>
              <a:ext cx="1414795" cy="803297"/>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Host adapter</a:t>
              </a:r>
            </a:p>
            <a:p>
              <a:pPr algn="ctr" fontAlgn="ctr">
                <a:lnSpc>
                  <a:spcPct val="140000"/>
                </a:lnSpc>
                <a:spcBef>
                  <a:spcPct val="50000"/>
                </a:spcBef>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SCSI ID 7</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2" name="Groep 6"/>
            <p:cNvGrpSpPr/>
            <p:nvPr/>
          </p:nvGrpSpPr>
          <p:grpSpPr>
            <a:xfrm>
              <a:off x="4326951" y="3384112"/>
              <a:ext cx="1097280" cy="1605546"/>
              <a:chOff x="3008908" y="3167730"/>
              <a:chExt cx="977770" cy="1676530"/>
            </a:xfrm>
          </p:grpSpPr>
          <p:sp>
            <p:nvSpPr>
              <p:cNvPr id="54" name="Line 22"/>
              <p:cNvSpPr>
                <a:spLocks noChangeShapeType="1"/>
              </p:cNvSpPr>
              <p:nvPr/>
            </p:nvSpPr>
            <p:spPr bwMode="auto">
              <a:xfrm flipV="1">
                <a:off x="3008908" y="3167730"/>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562f0b80-d652-4604-b1ef-628e157ff698"/>
              <p:cNvSpPr>
                <a:spLocks noChangeShapeType="1"/>
              </p:cNvSpPr>
              <p:nvPr/>
            </p:nvSpPr>
            <p:spPr bwMode="auto">
              <a:xfrm flipV="1">
                <a:off x="3083362" y="3231281"/>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9187230a-35cd-4074-87a5-fee7b4ef5fb2"/>
              <p:cNvSpPr>
                <a:spLocks noChangeShapeType="1"/>
              </p:cNvSpPr>
              <p:nvPr/>
            </p:nvSpPr>
            <p:spPr bwMode="auto">
              <a:xfrm flipV="1">
                <a:off x="3153174" y="3312624"/>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58fb98bc-11f2-475a-a8fb-b8baeca757d3"/>
              <p:cNvSpPr>
                <a:spLocks noChangeShapeType="1"/>
              </p:cNvSpPr>
              <p:nvPr/>
            </p:nvSpPr>
            <p:spPr bwMode="auto">
              <a:xfrm flipV="1">
                <a:off x="3223026" y="3374920"/>
                <a:ext cx="0" cy="1457435"/>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aab4b48e-3e3c-4935-a553-6a8d1c84d29e"/>
              <p:cNvSpPr>
                <a:spLocks noChangeShapeType="1"/>
              </p:cNvSpPr>
              <p:nvPr/>
            </p:nvSpPr>
            <p:spPr bwMode="auto">
              <a:xfrm flipV="1">
                <a:off x="3295734" y="3451502"/>
                <a:ext cx="0" cy="1383234"/>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718a381c-d8dd-4ae5-9564-4355083da72e"/>
              <p:cNvSpPr>
                <a:spLocks noChangeShapeType="1"/>
              </p:cNvSpPr>
              <p:nvPr/>
            </p:nvSpPr>
            <p:spPr bwMode="auto">
              <a:xfrm flipV="1">
                <a:off x="3369833" y="3532846"/>
                <a:ext cx="0" cy="1309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d42f8329-83e5-49bd-ae5b-fa88659cf34b"/>
              <p:cNvSpPr>
                <a:spLocks noChangeShapeType="1"/>
              </p:cNvSpPr>
              <p:nvPr/>
            </p:nvSpPr>
            <p:spPr bwMode="auto">
              <a:xfrm flipH="1" flipV="1">
                <a:off x="3445558" y="3607047"/>
                <a:ext cx="695" cy="1232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672e1908-9caf-4c47-b77f-cf230ff434f6"/>
              <p:cNvSpPr>
                <a:spLocks noChangeShapeType="1"/>
              </p:cNvSpPr>
              <p:nvPr/>
            </p:nvSpPr>
            <p:spPr bwMode="auto">
              <a:xfrm flipV="1">
                <a:off x="3520649" y="3674104"/>
                <a:ext cx="0" cy="1155870"/>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2" name="8d1bb05f-d798-4aa1-a73c-778bd0962ace"/>
              <p:cNvSpPr>
                <a:spLocks noChangeShapeType="1"/>
              </p:cNvSpPr>
              <p:nvPr/>
            </p:nvSpPr>
            <p:spPr bwMode="auto">
              <a:xfrm flipV="1">
                <a:off x="3592366" y="3744669"/>
                <a:ext cx="0" cy="108292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72648764-b535-4c01-a62a-e70c4efa5c59"/>
              <p:cNvSpPr>
                <a:spLocks noChangeShapeType="1"/>
              </p:cNvSpPr>
              <p:nvPr/>
            </p:nvSpPr>
            <p:spPr bwMode="auto">
              <a:xfrm flipV="1">
                <a:off x="3819897" y="3912797"/>
                <a:ext cx="4146" cy="860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151883a8-13ca-47af-90ae-bcd276aa3d22"/>
              <p:cNvSpPr>
                <a:spLocks noChangeShapeType="1"/>
              </p:cNvSpPr>
              <p:nvPr/>
            </p:nvSpPr>
            <p:spPr bwMode="auto">
              <a:xfrm flipV="1">
                <a:off x="3893688" y="3989378"/>
                <a:ext cx="5445" cy="783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2e67a692-bcca-44ba-9a87-e94f110de131"/>
              <p:cNvSpPr>
                <a:spLocks noChangeShapeType="1"/>
              </p:cNvSpPr>
              <p:nvPr/>
            </p:nvSpPr>
            <p:spPr bwMode="auto">
              <a:xfrm flipV="1">
                <a:off x="3986678" y="4056148"/>
                <a:ext cx="0" cy="707158"/>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3" name="Groep 109"/>
            <p:cNvGrpSpPr/>
            <p:nvPr/>
          </p:nvGrpSpPr>
          <p:grpSpPr>
            <a:xfrm>
              <a:off x="7980751" y="3365828"/>
              <a:ext cx="1097280" cy="1605546"/>
              <a:chOff x="3008908" y="3167730"/>
              <a:chExt cx="977770" cy="1676530"/>
            </a:xfrm>
          </p:grpSpPr>
          <p:sp>
            <p:nvSpPr>
              <p:cNvPr id="42" name="Line 22"/>
              <p:cNvSpPr>
                <a:spLocks noChangeShapeType="1"/>
              </p:cNvSpPr>
              <p:nvPr/>
            </p:nvSpPr>
            <p:spPr bwMode="auto">
              <a:xfrm flipV="1">
                <a:off x="3008908" y="3167730"/>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562f0b80-d652-4604-b1ef-628e157ff698"/>
              <p:cNvSpPr>
                <a:spLocks noChangeShapeType="1"/>
              </p:cNvSpPr>
              <p:nvPr/>
            </p:nvSpPr>
            <p:spPr bwMode="auto">
              <a:xfrm flipV="1">
                <a:off x="3083362" y="3231281"/>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9187230a-35cd-4074-87a5-fee7b4ef5fb2"/>
              <p:cNvSpPr>
                <a:spLocks noChangeShapeType="1"/>
              </p:cNvSpPr>
              <p:nvPr/>
            </p:nvSpPr>
            <p:spPr bwMode="auto">
              <a:xfrm flipV="1">
                <a:off x="3153174" y="3312624"/>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58fb98bc-11f2-475a-a8fb-b8baeca757d3"/>
              <p:cNvSpPr>
                <a:spLocks noChangeShapeType="1"/>
              </p:cNvSpPr>
              <p:nvPr/>
            </p:nvSpPr>
            <p:spPr bwMode="auto">
              <a:xfrm flipV="1">
                <a:off x="3223026" y="3374920"/>
                <a:ext cx="0" cy="1457435"/>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aab4b48e-3e3c-4935-a553-6a8d1c84d29e"/>
              <p:cNvSpPr>
                <a:spLocks noChangeShapeType="1"/>
              </p:cNvSpPr>
              <p:nvPr/>
            </p:nvSpPr>
            <p:spPr bwMode="auto">
              <a:xfrm flipV="1">
                <a:off x="3295734" y="3451502"/>
                <a:ext cx="0" cy="1383234"/>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718a381c-d8dd-4ae5-9564-4355083da72e"/>
              <p:cNvSpPr>
                <a:spLocks noChangeShapeType="1"/>
              </p:cNvSpPr>
              <p:nvPr/>
            </p:nvSpPr>
            <p:spPr bwMode="auto">
              <a:xfrm flipV="1">
                <a:off x="3369833" y="3532846"/>
                <a:ext cx="0" cy="1309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d42f8329-83e5-49bd-ae5b-fa88659cf34b"/>
              <p:cNvSpPr>
                <a:spLocks noChangeShapeType="1"/>
              </p:cNvSpPr>
              <p:nvPr/>
            </p:nvSpPr>
            <p:spPr bwMode="auto">
              <a:xfrm flipH="1" flipV="1">
                <a:off x="3445558" y="3607047"/>
                <a:ext cx="695" cy="1232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672e1908-9caf-4c47-b77f-cf230ff434f6"/>
              <p:cNvSpPr>
                <a:spLocks noChangeShapeType="1"/>
              </p:cNvSpPr>
              <p:nvPr/>
            </p:nvSpPr>
            <p:spPr bwMode="auto">
              <a:xfrm flipV="1">
                <a:off x="3520649" y="3674104"/>
                <a:ext cx="0" cy="1155870"/>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8d1bb05f-d798-4aa1-a73c-778bd0962ace"/>
              <p:cNvSpPr>
                <a:spLocks noChangeShapeType="1"/>
              </p:cNvSpPr>
              <p:nvPr/>
            </p:nvSpPr>
            <p:spPr bwMode="auto">
              <a:xfrm flipV="1">
                <a:off x="3592366" y="3744669"/>
                <a:ext cx="0" cy="108292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72648764-b535-4c01-a62a-e70c4efa5c59"/>
              <p:cNvSpPr>
                <a:spLocks noChangeShapeType="1"/>
              </p:cNvSpPr>
              <p:nvPr/>
            </p:nvSpPr>
            <p:spPr bwMode="auto">
              <a:xfrm flipV="1">
                <a:off x="3819897" y="3912797"/>
                <a:ext cx="4146" cy="860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151883a8-13ca-47af-90ae-bcd276aa3d22"/>
              <p:cNvSpPr>
                <a:spLocks noChangeShapeType="1"/>
              </p:cNvSpPr>
              <p:nvPr/>
            </p:nvSpPr>
            <p:spPr bwMode="auto">
              <a:xfrm flipV="1">
                <a:off x="3893688" y="3989378"/>
                <a:ext cx="5445" cy="783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2e67a692-bcca-44ba-9a87-e94f110de131"/>
              <p:cNvSpPr>
                <a:spLocks noChangeShapeType="1"/>
              </p:cNvSpPr>
              <p:nvPr/>
            </p:nvSpPr>
            <p:spPr bwMode="auto">
              <a:xfrm flipV="1">
                <a:off x="3986678" y="4056148"/>
                <a:ext cx="0" cy="707158"/>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6" name="Groep 118"/>
            <p:cNvGrpSpPr/>
            <p:nvPr/>
          </p:nvGrpSpPr>
          <p:grpSpPr>
            <a:xfrm>
              <a:off x="4066647" y="5184705"/>
              <a:ext cx="5129144" cy="586715"/>
              <a:chOff x="2710288" y="5475303"/>
              <a:chExt cx="4570517" cy="612652"/>
            </a:xfrm>
            <a:solidFill>
              <a:schemeClr val="bg1"/>
            </a:solidFill>
          </p:grpSpPr>
          <p:sp>
            <p:nvSpPr>
              <p:cNvPr id="39" name="ba24159e-518c-44bd-8fbd-85bb84641cac"/>
              <p:cNvSpPr>
                <a:spLocks noChangeArrowheads="1"/>
              </p:cNvSpPr>
              <p:nvPr/>
            </p:nvSpPr>
            <p:spPr bwMode="auto">
              <a:xfrm>
                <a:off x="2710288" y="5475303"/>
                <a:ext cx="535139" cy="306326"/>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d67eb36f-c8c2-4315-ae50-fc629b3601b4"/>
              <p:cNvSpPr>
                <a:spLocks noChangeArrowheads="1"/>
              </p:cNvSpPr>
              <p:nvPr/>
            </p:nvSpPr>
            <p:spPr bwMode="auto">
              <a:xfrm>
                <a:off x="3091922" y="5732702"/>
                <a:ext cx="535139" cy="306327"/>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43b0a82f-492a-46f8-b78a-f026660bf2b1"/>
              <p:cNvSpPr>
                <a:spLocks noChangeArrowheads="1"/>
              </p:cNvSpPr>
              <p:nvPr/>
            </p:nvSpPr>
            <p:spPr bwMode="auto">
              <a:xfrm>
                <a:off x="6745666" y="5781629"/>
                <a:ext cx="535139" cy="306326"/>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43b0a82f-492a-46f8-b78a-f026660bf2b1"/>
              <p:cNvSpPr>
                <a:spLocks noChangeArrowheads="1"/>
              </p:cNvSpPr>
              <p:nvPr/>
            </p:nvSpPr>
            <p:spPr bwMode="auto">
              <a:xfrm>
                <a:off x="6367874" y="5527728"/>
                <a:ext cx="535139" cy="306326"/>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7" name="8c355868-d3e6-4810-b61c-8a50a353d71f"/>
            <p:cNvSpPr txBox="1">
              <a:spLocks noChangeArrowheads="1"/>
            </p:cNvSpPr>
            <p:nvPr/>
          </p:nvSpPr>
          <p:spPr bwMode="auto">
            <a:xfrm>
              <a:off x="4473886" y="5397355"/>
              <a:ext cx="638316" cy="350865"/>
            </a:xfrm>
            <a:prstGeom prst="rect">
              <a:avLst/>
            </a:prstGeom>
            <a:noFill/>
            <a:ln>
              <a:noFill/>
            </a:ln>
          </p:spPr>
          <p:txBody>
            <a:bodyPr wrap="square">
              <a:noAutofit/>
            </a:bodyPr>
            <a:lstStyle/>
            <a:p>
              <a:pPr algn="ctr" fontAlgn="ctr">
                <a:lnSpc>
                  <a:spcPct val="140000"/>
                </a:lnSpc>
                <a:spcBef>
                  <a:spcPct val="50000"/>
                </a:spcBef>
                <a:buClr>
                  <a:schemeClr val="tx1"/>
                </a:buClr>
                <a:buSzPct val="60000"/>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LUN 2</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8c355868-d3e6-4810-b61c-8a50a353d71f"/>
            <p:cNvSpPr txBox="1">
              <a:spLocks noChangeArrowheads="1"/>
            </p:cNvSpPr>
            <p:nvPr/>
          </p:nvSpPr>
          <p:spPr bwMode="auto">
            <a:xfrm>
              <a:off x="8595042" y="5470007"/>
              <a:ext cx="638315" cy="350865"/>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LUN 1</a:t>
              </a:r>
              <a:endParaRPr lang="en-US" altLang="zh-CN" sz="12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 name="54c017b6-20b7-46ba-9735-4cc2bc7548c1"/>
            <p:cNvSpPr txBox="1">
              <a:spLocks noChangeArrowheads="1"/>
            </p:cNvSpPr>
            <p:nvPr/>
          </p:nvSpPr>
          <p:spPr bwMode="auto">
            <a:xfrm>
              <a:off x="4046757" y="5161049"/>
              <a:ext cx="638315" cy="350865"/>
            </a:xfrm>
            <a:prstGeom prst="rect">
              <a:avLst/>
            </a:prstGeom>
            <a:noFill/>
            <a:ln>
              <a:noFill/>
            </a:ln>
          </p:spPr>
          <p:txBody>
            <a:bodyPr wrap="square">
              <a:noAutofit/>
            </a:bodyPr>
            <a:lstStyle/>
            <a:p>
              <a:pPr algn="ctr" fontAlgn="ctr">
                <a:lnSpc>
                  <a:spcPct val="140000"/>
                </a:lnSpc>
                <a:spcBef>
                  <a:spcPct val="50000"/>
                </a:spcBef>
                <a:buClr>
                  <a:schemeClr val="tx1"/>
                </a:buClr>
                <a:buSzPct val="60000"/>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LUN 0</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54c017b6-20b7-46ba-9735-4cc2bc7548c1"/>
            <p:cNvSpPr txBox="1">
              <a:spLocks noChangeArrowheads="1"/>
            </p:cNvSpPr>
            <p:nvPr/>
          </p:nvSpPr>
          <p:spPr bwMode="auto">
            <a:xfrm>
              <a:off x="8171278" y="5210161"/>
              <a:ext cx="638315" cy="350865"/>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LUN 0</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802ac149-4b07-4201-87f6-df1a663842ce"/>
            <p:cNvSpPr>
              <a:spLocks noChangeArrowheads="1"/>
            </p:cNvSpPr>
            <p:nvPr/>
          </p:nvSpPr>
          <p:spPr bwMode="auto">
            <a:xfrm>
              <a:off x="4166474" y="4459474"/>
              <a:ext cx="1381155" cy="551273"/>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fontAlgn="ctr">
                <a:spcBef>
                  <a:spcPts val="0"/>
                </a:spcBef>
                <a:buClr>
                  <a:schemeClr val="tx1"/>
                </a:buClr>
                <a:buSzPct val="60000"/>
              </a:pP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array</a:t>
              </a:r>
            </a:p>
            <a:p>
              <a:pPr algn="ctr" fontAlgn="ctr">
                <a:spcBef>
                  <a:spcPts val="0"/>
                </a:spcBef>
                <a:buClr>
                  <a:schemeClr val="tx1"/>
                </a:buClr>
                <a:buSzPct val="60000"/>
              </a:pP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ID </a:t>
              </a:r>
              <a:r>
                <a:rPr lang="en-US" altLang="zh-CN"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0</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802ac149-4b07-4201-87f6-df1a663842ce"/>
            <p:cNvSpPr>
              <a:spLocks noChangeArrowheads="1"/>
            </p:cNvSpPr>
            <p:nvPr/>
          </p:nvSpPr>
          <p:spPr bwMode="auto">
            <a:xfrm>
              <a:off x="7831655" y="4459473"/>
              <a:ext cx="1381155" cy="551274"/>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algn="ctr" fontAlgn="ctr">
                <a:spcBef>
                  <a:spcPts val="0"/>
                </a:spcBef>
                <a:buClr>
                  <a:schemeClr val="tx1"/>
                </a:buClr>
                <a:buSzPct val="60000"/>
              </a:pP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array</a:t>
              </a:r>
            </a:p>
            <a:p>
              <a:pPr algn="ctr" fontAlgn="ctr">
                <a:spcBef>
                  <a:spcPts val="0"/>
                </a:spcBef>
                <a:buClr>
                  <a:schemeClr val="tx1"/>
                </a:buClr>
                <a:buSzPct val="60000"/>
              </a:pPr>
              <a:r>
                <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ID </a:t>
              </a:r>
              <a:r>
                <a:rPr lang="en-US" altLang="zh-CN"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5</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ef137954-99f7-4163-ad56-0e02d63e8c0f"/>
            <p:cNvSpPr>
              <a:spLocks noChangeArrowheads="1"/>
            </p:cNvSpPr>
            <p:nvPr/>
          </p:nvSpPr>
          <p:spPr bwMode="auto">
            <a:xfrm>
              <a:off x="5761069" y="3431420"/>
              <a:ext cx="1709122" cy="393954"/>
            </a:xfrm>
            <a:prstGeom prst="rect">
              <a:avLst/>
            </a:prstGeom>
            <a:noFill/>
            <a:ln w="38100" algn="ctr">
              <a:noFill/>
              <a:miter lim="800000"/>
              <a:headEnd/>
              <a:tailEnd/>
            </a:ln>
          </p:spPr>
          <p:txBody>
            <a:bodyPr wrap="square">
              <a:noAutofit/>
            </a:bodyPr>
            <a:lstStyle/>
            <a:p>
              <a:pPr algn="ctr" fontAlgn="ctr">
                <a:lnSpc>
                  <a:spcPct val="140000"/>
                </a:lnSpc>
                <a:spcBef>
                  <a:spcPct val="50000"/>
                </a:spcBef>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Data/Address bus</a:t>
              </a:r>
              <a:endParaRPr lang="en-US" altLang="zh-CN" sz="14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SCSI Protocol and Storage System</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dirty="0" smtClean="0">
                <a:sym typeface="Huawei Sans" panose="020C0503030203020204" pitchFamily="34" charset="0"/>
              </a:rPr>
              <a:t>The SCSI protocol is the basic protocol used for communication between hosts and storage devices.</a:t>
            </a:r>
          </a:p>
          <a:p>
            <a:pPr algn="l"/>
            <a:r>
              <a:rPr lang="en-US" dirty="0" smtClean="0">
                <a:sym typeface="Huawei Sans" panose="020C0503030203020204" pitchFamily="34" charset="0"/>
              </a:rPr>
              <a:t>DAS uses the SCSI protocol to achieve interconnection between hosts and storage devices.</a:t>
            </a:r>
          </a:p>
          <a:p>
            <a:pPr algn="l"/>
            <a:endParaRPr lang="en-US" altLang="zh-CN" dirty="0">
              <a:sym typeface="Huawei Sans" panose="020C0503030203020204" pitchFamily="34" charset="0"/>
            </a:endParaRPr>
          </a:p>
        </p:txBody>
      </p:sp>
      <p:sp>
        <p:nvSpPr>
          <p:cNvPr id="71" name="43b0a82f-492a-46f8-b78a-f026660bf2b1"/>
          <p:cNvSpPr>
            <a:spLocks noChangeArrowheads="1"/>
          </p:cNvSpPr>
          <p:nvPr/>
        </p:nvSpPr>
        <p:spPr bwMode="auto">
          <a:xfrm>
            <a:off x="4855703" y="5206616"/>
            <a:ext cx="600546" cy="293357"/>
          </a:xfrm>
          <a:prstGeom prst="can">
            <a:avLst>
              <a:gd name="adj" fmla="val 32843"/>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pP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4f9f5991-d90c-4f42-90cb-996d138a4efe"/>
          <p:cNvSpPr txBox="1">
            <a:spLocks noChangeArrowheads="1"/>
          </p:cNvSpPr>
          <p:nvPr/>
        </p:nvSpPr>
        <p:spPr bwMode="auto">
          <a:xfrm>
            <a:off x="4883993" y="5196029"/>
            <a:ext cx="660758" cy="350865"/>
          </a:xfrm>
          <a:prstGeom prst="rect">
            <a:avLst/>
          </a:prstGeom>
          <a:noFill/>
          <a:ln>
            <a:noFill/>
          </a:ln>
        </p:spPr>
        <p:txBody>
          <a:bodyPr wrap="square">
            <a:noAutofit/>
          </a:bodyPr>
          <a:lstStyle/>
          <a:p>
            <a:pPr algn="ctr" fontAlgn="ctr">
              <a:lnSpc>
                <a:spcPct val="140000"/>
              </a:lnSpc>
              <a:spcBef>
                <a:spcPct val="50000"/>
              </a:spcBef>
              <a:buClr>
                <a:schemeClr val="tx1"/>
              </a:buClr>
              <a:buSzPct val="60000"/>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LUN 1</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48706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SCSI Protocol Addressing</a:t>
            </a:r>
            <a:endParaRPr lang="en-US" altLang="zh-CN" dirty="0">
              <a:sym typeface="Huawei Sans" panose="020C0503030203020204" pitchFamily="34" charset="0"/>
            </a:endParaRPr>
          </a:p>
        </p:txBody>
      </p:sp>
      <p:pic>
        <p:nvPicPr>
          <p:cNvPr id="3" name="Picture 39" descr="D:\2012\美化PPT\新增\分层\美化24\红色条.png"/>
          <p:cNvPicPr>
            <a:picLocks noChangeAspect="1" noChangeArrowheads="1"/>
          </p:cNvPicPr>
          <p:nvPr/>
        </p:nvPicPr>
        <p:blipFill>
          <a:blip r:embed="rId3" cstate="print"/>
          <a:srcRect/>
          <a:stretch>
            <a:fillRect/>
          </a:stretch>
        </p:blipFill>
        <p:spPr bwMode="auto">
          <a:xfrm>
            <a:off x="5322291" y="4187037"/>
            <a:ext cx="4558259" cy="890111"/>
          </a:xfrm>
          <a:prstGeom prst="rect">
            <a:avLst/>
          </a:prstGeom>
          <a:noFill/>
          <a:ln w="9525">
            <a:noFill/>
            <a:miter lim="800000"/>
            <a:headEnd/>
            <a:tailEnd/>
          </a:ln>
        </p:spPr>
      </p:pic>
      <p:sp>
        <p:nvSpPr>
          <p:cNvPr id="4" name="Text Box 8"/>
          <p:cNvSpPr txBox="1">
            <a:spLocks noChangeArrowheads="1"/>
          </p:cNvSpPr>
          <p:nvPr/>
        </p:nvSpPr>
        <p:spPr bwMode="auto">
          <a:xfrm>
            <a:off x="5394299" y="4287620"/>
            <a:ext cx="1116124" cy="1015663"/>
          </a:xfrm>
          <a:prstGeom prst="rect">
            <a:avLst/>
          </a:prstGeom>
          <a:noFill/>
          <a:ln w="9525">
            <a:noFill/>
            <a:miter lim="800000"/>
            <a:headEnd/>
            <a:tailEnd/>
          </a:ln>
        </p:spPr>
        <p:txBody>
          <a:bodyPr wrap="square">
            <a:noAutofit/>
          </a:bodyPr>
          <a:lstStyle/>
          <a:p>
            <a:pPr algn="ctr" fontAlgn="ctr"/>
            <a:r>
              <a:rPr lang="en-US"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Logical unit number</a:t>
            </a:r>
            <a:endPar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5" name="Picture 3" descr="D:\2012\美化PPT\新增\分层\美化24-1\3.png"/>
          <p:cNvPicPr>
            <a:picLocks noChangeAspect="1" noChangeArrowheads="1"/>
          </p:cNvPicPr>
          <p:nvPr/>
        </p:nvPicPr>
        <p:blipFill>
          <a:blip r:embed="rId4" cstate="print"/>
          <a:srcRect/>
          <a:stretch>
            <a:fillRect/>
          </a:stretch>
        </p:blipFill>
        <p:spPr bwMode="auto">
          <a:xfrm rot="17138355" flipH="1">
            <a:off x="2786014" y="2373405"/>
            <a:ext cx="1428541" cy="1603354"/>
          </a:xfrm>
          <a:prstGeom prst="rect">
            <a:avLst/>
          </a:prstGeom>
          <a:noFill/>
          <a:ln w="9525">
            <a:noFill/>
            <a:miter lim="800000"/>
            <a:headEnd/>
            <a:tailEnd/>
          </a:ln>
        </p:spPr>
      </p:pic>
      <p:pic>
        <p:nvPicPr>
          <p:cNvPr id="6" name="Picture 36" descr="D:\2012\美化PPT\新增\分层\美化24\蓝色条.png"/>
          <p:cNvPicPr>
            <a:picLocks noChangeAspect="1" noChangeArrowheads="1"/>
          </p:cNvPicPr>
          <p:nvPr/>
        </p:nvPicPr>
        <p:blipFill>
          <a:blip r:embed="rId5" cstate="print"/>
          <a:srcRect/>
          <a:stretch>
            <a:fillRect/>
          </a:stretch>
        </p:blipFill>
        <p:spPr bwMode="auto">
          <a:xfrm>
            <a:off x="4011898" y="2883597"/>
            <a:ext cx="4976581" cy="1015408"/>
          </a:xfrm>
          <a:prstGeom prst="rect">
            <a:avLst/>
          </a:prstGeom>
          <a:noFill/>
          <a:ln w="9525">
            <a:noFill/>
            <a:miter lim="800000"/>
            <a:headEnd/>
            <a:tailEnd/>
          </a:ln>
        </p:spPr>
      </p:pic>
      <p:pic>
        <p:nvPicPr>
          <p:cNvPr id="7" name="Picture 38" descr="D:\2012\美化PPT\新增\分层\美化24\绿色条.png"/>
          <p:cNvPicPr>
            <a:picLocks noChangeAspect="1" noChangeArrowheads="1"/>
          </p:cNvPicPr>
          <p:nvPr/>
        </p:nvPicPr>
        <p:blipFill>
          <a:blip r:embed="rId6" cstate="print"/>
          <a:srcRect/>
          <a:stretch>
            <a:fillRect/>
          </a:stretch>
        </p:blipFill>
        <p:spPr bwMode="auto">
          <a:xfrm>
            <a:off x="2643747" y="1515055"/>
            <a:ext cx="4428492" cy="1006527"/>
          </a:xfrm>
          <a:prstGeom prst="rect">
            <a:avLst/>
          </a:prstGeom>
          <a:noFill/>
          <a:ln w="9525">
            <a:noFill/>
            <a:miter lim="800000"/>
            <a:headEnd/>
            <a:tailEnd/>
          </a:ln>
        </p:spPr>
      </p:pic>
      <p:sp>
        <p:nvSpPr>
          <p:cNvPr id="8" name="Text Box 8"/>
          <p:cNvSpPr txBox="1">
            <a:spLocks noChangeArrowheads="1"/>
          </p:cNvSpPr>
          <p:nvPr/>
        </p:nvSpPr>
        <p:spPr bwMode="auto">
          <a:xfrm>
            <a:off x="3875458" y="1863486"/>
            <a:ext cx="3035803" cy="707886"/>
          </a:xfrm>
          <a:prstGeom prst="rect">
            <a:avLst/>
          </a:prstGeom>
          <a:noFill/>
          <a:ln w="9525">
            <a:noFill/>
            <a:miter lim="800000"/>
            <a:headEnd/>
            <a:tailEnd/>
          </a:ln>
        </p:spPr>
        <p:txBody>
          <a:bodyPr wrap="square">
            <a:noAutofit/>
          </a:bodyPr>
          <a:lstStyle/>
          <a:p>
            <a:pPr algn="ctr" fontAlgn="ctr"/>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Differentiates SCSI buses.</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Text Box 8"/>
          <p:cNvSpPr txBox="1">
            <a:spLocks noChangeArrowheads="1"/>
          </p:cNvSpPr>
          <p:nvPr/>
        </p:nvSpPr>
        <p:spPr bwMode="auto">
          <a:xfrm>
            <a:off x="5695950" y="3031460"/>
            <a:ext cx="2575295" cy="707886"/>
          </a:xfrm>
          <a:prstGeom prst="rect">
            <a:avLst/>
          </a:prstGeom>
          <a:noFill/>
          <a:ln w="9525">
            <a:noFill/>
            <a:miter lim="800000"/>
            <a:headEnd/>
            <a:tailEnd/>
          </a:ln>
        </p:spPr>
        <p:txBody>
          <a:bodyPr wrap="square">
            <a:noAutofit/>
          </a:bodyPr>
          <a:lstStyle/>
          <a:p>
            <a:pPr algn="ctr" fontAlgn="ctr"/>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Differentiates devices on SCSI buses.</a:t>
            </a:r>
            <a:endParaRPr lang="en-US" altLang="zh-CN" b="1"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8"/>
          <p:cNvSpPr txBox="1">
            <a:spLocks noChangeArrowheads="1"/>
          </p:cNvSpPr>
          <p:nvPr/>
        </p:nvSpPr>
        <p:spPr bwMode="auto">
          <a:xfrm>
            <a:off x="6488668" y="4337410"/>
            <a:ext cx="3240360" cy="707886"/>
          </a:xfrm>
          <a:prstGeom prst="rect">
            <a:avLst/>
          </a:prstGeom>
          <a:noFill/>
          <a:ln w="9525">
            <a:noFill/>
            <a:miter lim="800000"/>
            <a:headEnd/>
            <a:tailEnd/>
          </a:ln>
        </p:spPr>
        <p:txBody>
          <a:bodyPr wrap="square">
            <a:noAutofit/>
          </a:bodyPr>
          <a:lstStyle/>
          <a:p>
            <a:pPr algn="ctr" fontAlgn="ctr"/>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Differentiates sub-devices in SCSI devices.</a:t>
            </a:r>
            <a:endParaRPr lang="en-US" altLang="zh-CN"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1" name="Picture 3" descr="D:\2012\美化PPT\新增\分层\美化24-1\3.png"/>
          <p:cNvPicPr>
            <a:picLocks noChangeAspect="1" noChangeArrowheads="1"/>
          </p:cNvPicPr>
          <p:nvPr/>
        </p:nvPicPr>
        <p:blipFill>
          <a:blip r:embed="rId4" cstate="print"/>
          <a:srcRect/>
          <a:stretch>
            <a:fillRect/>
          </a:stretch>
        </p:blipFill>
        <p:spPr bwMode="auto">
          <a:xfrm rot="17138355" flipH="1">
            <a:off x="3974146" y="3633545"/>
            <a:ext cx="1428541" cy="1603354"/>
          </a:xfrm>
          <a:prstGeom prst="rect">
            <a:avLst/>
          </a:prstGeom>
          <a:noFill/>
          <a:ln w="9525">
            <a:noFill/>
            <a:miter lim="800000"/>
            <a:headEnd/>
            <a:tailEnd/>
          </a:ln>
        </p:spPr>
      </p:pic>
      <p:sp>
        <p:nvSpPr>
          <p:cNvPr id="12" name="矩形 11"/>
          <p:cNvSpPr/>
          <p:nvPr/>
        </p:nvSpPr>
        <p:spPr>
          <a:xfrm>
            <a:off x="2605647" y="1704677"/>
            <a:ext cx="1269811" cy="646331"/>
          </a:xfrm>
          <a:prstGeom prst="rect">
            <a:avLst/>
          </a:prstGeom>
        </p:spPr>
        <p:txBody>
          <a:bodyPr wrap="square">
            <a:spAutoFit/>
          </a:bodyPr>
          <a:lstStyle/>
          <a:p>
            <a:pPr algn="ctr"/>
            <a:r>
              <a:rPr lang="en-US" altLang="zh-CN"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Bus number </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4241776" y="3031460"/>
            <a:ext cx="1080514" cy="646331"/>
          </a:xfrm>
          <a:prstGeom prst="rect">
            <a:avLst/>
          </a:prstGeom>
        </p:spPr>
        <p:txBody>
          <a:bodyPr wrap="square">
            <a:spAutoFit/>
          </a:bodyPr>
          <a:lstStyle/>
          <a:p>
            <a:pPr algn="ctr"/>
            <a:r>
              <a:rPr lang="en-US" altLang="zh-CN"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Device ID </a:t>
            </a:r>
            <a:endParaRPr lang="zh-CN" alt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241962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sym typeface="Huawei Sans" panose="020C0503030203020204" pitchFamily="34" charset="0"/>
              </a:rPr>
              <a:t>SCSI</a:t>
            </a:r>
          </a:p>
          <a:p>
            <a:r>
              <a:rPr lang="en-US" b="1" dirty="0" smtClean="0">
                <a:sym typeface="Huawei Sans" panose="020C0503030203020204" pitchFamily="34" charset="0"/>
              </a:rPr>
              <a:t>iSCSI, FC, and </a:t>
            </a:r>
            <a:r>
              <a:rPr lang="en-US" b="1" dirty="0" err="1" smtClean="0">
                <a:sym typeface="Huawei Sans" panose="020C0503030203020204" pitchFamily="34" charset="0"/>
              </a:rPr>
              <a:t>FCoE</a:t>
            </a:r>
            <a:endParaRPr lang="en-US" altLang="zh-CN" b="1" dirty="0" smtClean="0">
              <a:sym typeface="Huawei Sans" panose="020C0503030203020204" pitchFamily="34" charset="0"/>
            </a:endParaRPr>
          </a:p>
          <a:p>
            <a:r>
              <a:rPr lang="en-US" dirty="0" smtClean="0">
                <a:solidFill>
                  <a:schemeClr val="bg1">
                    <a:lumMod val="50000"/>
                  </a:schemeClr>
                </a:solidFill>
                <a:sym typeface="Huawei Sans" panose="020C0503030203020204" pitchFamily="34" charset="0"/>
              </a:rPr>
              <a:t>SAS and SATA</a:t>
            </a:r>
          </a:p>
          <a:p>
            <a:r>
              <a:rPr lang="en-US" dirty="0" err="1" smtClean="0">
                <a:solidFill>
                  <a:schemeClr val="bg1">
                    <a:lumMod val="50000"/>
                  </a:schemeClr>
                </a:solidFill>
                <a:sym typeface="Huawei Sans" panose="020C0503030203020204" pitchFamily="34" charset="0"/>
              </a:rPr>
              <a:t>PCIe</a:t>
            </a:r>
            <a:r>
              <a:rPr lang="en-US" dirty="0" smtClean="0">
                <a:solidFill>
                  <a:schemeClr val="bg1">
                    <a:lumMod val="50000"/>
                  </a:schemeClr>
                </a:solidFill>
                <a:sym typeface="Huawei Sans" panose="020C0503030203020204" pitchFamily="34" charset="0"/>
              </a:rPr>
              <a:t> and </a:t>
            </a:r>
            <a:r>
              <a:rPr lang="en-US" dirty="0" err="1" smtClean="0">
                <a:solidFill>
                  <a:schemeClr val="bg1">
                    <a:lumMod val="50000"/>
                  </a:schemeClr>
                </a:solidFill>
                <a:sym typeface="Huawei Sans" panose="020C0503030203020204" pitchFamily="34" charset="0"/>
              </a:rPr>
              <a:t>NVMe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RDMA and IB</a:t>
            </a:r>
          </a:p>
          <a:p>
            <a:r>
              <a:rPr lang="en-US" dirty="0" smtClean="0">
                <a:solidFill>
                  <a:schemeClr val="bg1">
                    <a:lumMod val="50000"/>
                  </a:schemeClr>
                </a:solidFill>
                <a:sym typeface="Huawei Sans" panose="020C0503030203020204" pitchFamily="34" charset="0"/>
              </a:rPr>
              <a:t>CIFS, NFS, and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62276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Emergence of iSCSI</a:t>
            </a:r>
            <a:endParaRPr lang="en-US" altLang="zh-CN" dirty="0">
              <a:sym typeface="Huawei Sans" panose="020C0503030203020204" pitchFamily="34" charset="0"/>
            </a:endParaRPr>
          </a:p>
        </p:txBody>
      </p:sp>
      <p:sp>
        <p:nvSpPr>
          <p:cNvPr id="3" name="圆角矩形 2"/>
          <p:cNvSpPr/>
          <p:nvPr/>
        </p:nvSpPr>
        <p:spPr>
          <a:xfrm>
            <a:off x="3804285" y="1362056"/>
            <a:ext cx="4583430" cy="1451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allows a small number of devices to be connected.</a:t>
            </a:r>
          </a:p>
          <a:p>
            <a:pPr algn="ctr" fontAlgn="ctr"/>
            <a:r>
              <a:rPr lang="en-US"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The distance between devices is limited.</a:t>
            </a:r>
            <a:endParaRPr lang="en-US" altLang="zh-CN"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下箭头 3"/>
          <p:cNvSpPr/>
          <p:nvPr/>
        </p:nvSpPr>
        <p:spPr>
          <a:xfrm>
            <a:off x="5484495" y="2848676"/>
            <a:ext cx="1223010" cy="88011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4"/>
          <p:cNvSpPr/>
          <p:nvPr/>
        </p:nvSpPr>
        <p:spPr>
          <a:xfrm>
            <a:off x="3804285" y="3763796"/>
            <a:ext cx="4583430" cy="1451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IP-network-based SCSI: iSCSI</a:t>
            </a:r>
            <a:endParaRPr lang="en-US" sz="20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06828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sym typeface="Huawei Sans" panose="020C0503030203020204" pitchFamily="34" charset="0"/>
              </a:rPr>
              <a:t>iSCSI</a:t>
            </a:r>
            <a:endParaRPr lang="en-US" altLang="zh-CN" dirty="0">
              <a:sym typeface="Huawei Sans" panose="020C0503030203020204" pitchFamily="34" charset="0"/>
            </a:endParaRPr>
          </a:p>
        </p:txBody>
      </p:sp>
      <p:grpSp>
        <p:nvGrpSpPr>
          <p:cNvPr id="7" name="组合 6"/>
          <p:cNvGrpSpPr/>
          <p:nvPr/>
        </p:nvGrpSpPr>
        <p:grpSpPr>
          <a:xfrm>
            <a:off x="1592474" y="1368458"/>
            <a:ext cx="4891871" cy="4492780"/>
            <a:chOff x="1944687" y="1692035"/>
            <a:chExt cx="5221288" cy="3978103"/>
          </a:xfrm>
        </p:grpSpPr>
        <p:sp>
          <p:nvSpPr>
            <p:cNvPr id="8" name="Rectangle 10"/>
            <p:cNvSpPr>
              <a:spLocks noChangeArrowheads="1"/>
            </p:cNvSpPr>
            <p:nvPr/>
          </p:nvSpPr>
          <p:spPr bwMode="auto">
            <a:xfrm flipV="1">
              <a:off x="1944687" y="3424790"/>
              <a:ext cx="5219700" cy="299770"/>
            </a:xfrm>
            <a:prstGeom prst="rect">
              <a:avLst/>
            </a:prstGeom>
            <a:gradFill rotWithShape="1">
              <a:gsLst>
                <a:gs pos="0">
                  <a:srgbClr val="B6E388"/>
                </a:gs>
                <a:gs pos="100000">
                  <a:srgbClr val="CCFF99"/>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FF99"/>
              </a:extrusionClr>
              <a:contourClr>
                <a:srgbClr val="B6E388"/>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Rectangle 11"/>
            <p:cNvSpPr>
              <a:spLocks noChangeArrowheads="1"/>
            </p:cNvSpPr>
            <p:nvPr/>
          </p:nvSpPr>
          <p:spPr bwMode="auto">
            <a:xfrm>
              <a:off x="1979612" y="1692035"/>
              <a:ext cx="5184775" cy="299770"/>
            </a:xfrm>
            <a:prstGeom prst="rect">
              <a:avLst/>
            </a:prstGeom>
            <a:gradFill rotWithShape="1">
              <a:gsLst>
                <a:gs pos="0">
                  <a:schemeClr val="accent1"/>
                </a:gs>
                <a:gs pos="100000">
                  <a:schemeClr val="accent1">
                    <a:gamma/>
                    <a:shade val="95294"/>
                    <a:invGamma/>
                  </a:schemeClr>
                </a:gs>
              </a:gsLst>
              <a:lin ang="54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square" anchor="ctr">
              <a:noAutofit/>
              <a:flatTx/>
            </a:bodyPr>
            <a:lstStyle/>
            <a:p>
              <a:pPr algn="ctr" eaLnBrk="1" fontAlgn="ctr" hangingPunct="1">
                <a:defRP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Rectangle 12"/>
            <p:cNvSpPr>
              <a:spLocks noChangeArrowheads="1"/>
            </p:cNvSpPr>
            <p:nvPr/>
          </p:nvSpPr>
          <p:spPr bwMode="auto">
            <a:xfrm>
              <a:off x="1979612" y="2246072"/>
              <a:ext cx="1728788" cy="299770"/>
            </a:xfrm>
            <a:prstGeom prst="rect">
              <a:avLst/>
            </a:prstGeom>
            <a:gradFill rotWithShape="1">
              <a:gsLst>
                <a:gs pos="0">
                  <a:srgbClr val="66FFFF"/>
                </a:gs>
                <a:gs pos="100000">
                  <a:srgbClr val="54D2D2"/>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FFFF"/>
              </a:extrusionClr>
              <a:contourClr>
                <a:srgbClr val="66FFFF"/>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Rectangle 13"/>
            <p:cNvSpPr>
              <a:spLocks noChangeArrowheads="1"/>
            </p:cNvSpPr>
            <p:nvPr/>
          </p:nvSpPr>
          <p:spPr bwMode="auto">
            <a:xfrm>
              <a:off x="1944687" y="2819160"/>
              <a:ext cx="5221288" cy="299770"/>
            </a:xfrm>
            <a:prstGeom prst="rect">
              <a:avLst/>
            </a:prstGeom>
            <a:gradFill rotWithShape="1">
              <a:gsLst>
                <a:gs pos="0">
                  <a:schemeClr val="accent2"/>
                </a:gs>
                <a:gs pos="100000">
                  <a:schemeClr val="accent2">
                    <a:gamma/>
                    <a:tint val="66667"/>
                    <a:invGamma/>
                  </a:schemeClr>
                </a:gs>
              </a:gsLst>
              <a:lin ang="54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square" anchor="ctr">
              <a:noAutofit/>
              <a:flatTx/>
            </a:bodyPr>
            <a:lstStyle/>
            <a:p>
              <a:pPr algn="ctr" eaLnBrk="1" fontAlgn="ctr" hangingPunct="1">
                <a:defRPr/>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Rectangle 14"/>
            <p:cNvSpPr>
              <a:spLocks noChangeArrowheads="1"/>
            </p:cNvSpPr>
            <p:nvPr/>
          </p:nvSpPr>
          <p:spPr bwMode="auto">
            <a:xfrm>
              <a:off x="1944687" y="3997084"/>
              <a:ext cx="5219700" cy="299770"/>
            </a:xfrm>
            <a:prstGeom prst="rect">
              <a:avLst/>
            </a:prstGeom>
            <a:gradFill rotWithShape="1">
              <a:gsLst>
                <a:gs pos="0">
                  <a:srgbClr val="FFFF66"/>
                </a:gs>
                <a:gs pos="100000">
                  <a:srgbClr val="CACA51"/>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66"/>
              </a:extrusionClr>
              <a:contourClr>
                <a:srgbClr val="FFFF66"/>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Rectangle 15"/>
            <p:cNvSpPr>
              <a:spLocks noChangeArrowheads="1"/>
            </p:cNvSpPr>
            <p:nvPr/>
          </p:nvSpPr>
          <p:spPr bwMode="auto">
            <a:xfrm>
              <a:off x="1944687" y="4555090"/>
              <a:ext cx="5219700" cy="299770"/>
            </a:xfrm>
            <a:prstGeom prst="rect">
              <a:avLst/>
            </a:prstGeom>
            <a:gradFill rotWithShape="1">
              <a:gsLst>
                <a:gs pos="0">
                  <a:srgbClr val="FF9999"/>
                </a:gs>
                <a:gs pos="100000">
                  <a:srgbClr val="F39292"/>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9999"/>
              </a:extrusionClr>
              <a:contourClr>
                <a:srgbClr val="FF9999"/>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Rectangle 16"/>
            <p:cNvSpPr>
              <a:spLocks noChangeArrowheads="1"/>
            </p:cNvSpPr>
            <p:nvPr/>
          </p:nvSpPr>
          <p:spPr bwMode="auto">
            <a:xfrm>
              <a:off x="1944687" y="5045626"/>
              <a:ext cx="5219700" cy="299770"/>
            </a:xfrm>
            <a:prstGeom prst="rect">
              <a:avLst/>
            </a:prstGeom>
            <a:gradFill rotWithShape="1">
              <a:gsLst>
                <a:gs pos="0">
                  <a:srgbClr val="66FFFF"/>
                </a:gs>
                <a:gs pos="100000">
                  <a:srgbClr val="4ABABA"/>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FFFF"/>
              </a:extrusionClr>
              <a:contourClr>
                <a:srgbClr val="66FFFF"/>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Rectangle 17"/>
            <p:cNvSpPr>
              <a:spLocks noChangeArrowheads="1"/>
            </p:cNvSpPr>
            <p:nvPr/>
          </p:nvSpPr>
          <p:spPr bwMode="auto">
            <a:xfrm>
              <a:off x="3816350" y="2246072"/>
              <a:ext cx="1512887" cy="299770"/>
            </a:xfrm>
            <a:prstGeom prst="rect">
              <a:avLst/>
            </a:prstGeom>
            <a:gradFill rotWithShape="1">
              <a:gsLst>
                <a:gs pos="0">
                  <a:srgbClr val="99CC00"/>
                </a:gs>
                <a:gs pos="100000">
                  <a:srgbClr val="83AF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99CC00"/>
              </a:extrusionClr>
              <a:contourClr>
                <a:srgbClr val="99CC00"/>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Rectangle 18"/>
            <p:cNvSpPr>
              <a:spLocks noChangeArrowheads="1"/>
            </p:cNvSpPr>
            <p:nvPr/>
          </p:nvSpPr>
          <p:spPr bwMode="auto">
            <a:xfrm>
              <a:off x="5472112" y="2213528"/>
              <a:ext cx="1692275" cy="299770"/>
            </a:xfrm>
            <a:prstGeom prst="rect">
              <a:avLst/>
            </a:prstGeom>
            <a:gradFill rotWithShape="1">
              <a:gsLst>
                <a:gs pos="0">
                  <a:srgbClr val="FFFF00"/>
                </a:gs>
                <a:gs pos="100000">
                  <a:srgbClr val="CACA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00"/>
              </a:extrusionClr>
              <a:contourClr>
                <a:srgbClr val="FFFF00"/>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Text Box 19"/>
            <p:cNvSpPr txBox="1">
              <a:spLocks noChangeArrowheads="1"/>
            </p:cNvSpPr>
            <p:nvPr/>
          </p:nvSpPr>
          <p:spPr bwMode="auto">
            <a:xfrm>
              <a:off x="2771775" y="1707778"/>
              <a:ext cx="3384551"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Text Box 20"/>
            <p:cNvSpPr txBox="1">
              <a:spLocks noChangeArrowheads="1"/>
            </p:cNvSpPr>
            <p:nvPr/>
          </p:nvSpPr>
          <p:spPr bwMode="auto">
            <a:xfrm>
              <a:off x="2452957" y="1701779"/>
              <a:ext cx="4493782" cy="51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SCSI applications (file systems and databases)</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Text Box 21"/>
            <p:cNvSpPr txBox="1">
              <a:spLocks noChangeArrowheads="1"/>
            </p:cNvSpPr>
            <p:nvPr/>
          </p:nvSpPr>
          <p:spPr bwMode="auto">
            <a:xfrm>
              <a:off x="2158999" y="2203216"/>
              <a:ext cx="1368426" cy="28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ts val="0"/>
                </a:spcBef>
                <a:buFontTx/>
                <a:buNone/>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SCSI block instructions</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Text Box 22"/>
            <p:cNvSpPr txBox="1">
              <a:spLocks noChangeArrowheads="1"/>
            </p:cNvSpPr>
            <p:nvPr/>
          </p:nvSpPr>
          <p:spPr bwMode="auto">
            <a:xfrm>
              <a:off x="3925887" y="2203216"/>
              <a:ext cx="1331913" cy="28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ts val="0"/>
                </a:spcBef>
                <a:buFontTx/>
                <a:buNone/>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SCSI flow instructions</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Text Box 23"/>
            <p:cNvSpPr txBox="1">
              <a:spLocks noChangeArrowheads="1"/>
            </p:cNvSpPr>
            <p:nvPr/>
          </p:nvSpPr>
          <p:spPr bwMode="auto">
            <a:xfrm>
              <a:off x="5580062" y="2180727"/>
              <a:ext cx="1547813" cy="2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ts val="0"/>
                </a:spcBef>
                <a:buFontTx/>
                <a:buNone/>
              </a:pP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Other SCSI instructions</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Text Box 24"/>
            <p:cNvSpPr txBox="1">
              <a:spLocks noChangeArrowheads="1"/>
            </p:cNvSpPr>
            <p:nvPr/>
          </p:nvSpPr>
          <p:spPr bwMode="auto">
            <a:xfrm>
              <a:off x="2808286" y="2844300"/>
              <a:ext cx="3492500" cy="51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SCSI instructions, data, and status</a:t>
              </a:r>
              <a:endParaRPr lang="en-US" sz="14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 Box 25"/>
            <p:cNvSpPr txBox="1">
              <a:spLocks noChangeArrowheads="1"/>
            </p:cNvSpPr>
            <p:nvPr/>
          </p:nvSpPr>
          <p:spPr bwMode="auto">
            <a:xfrm>
              <a:off x="2879725" y="3456368"/>
              <a:ext cx="3421062"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iSCSI   </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Text Box 26"/>
            <p:cNvSpPr txBox="1">
              <a:spLocks noChangeArrowheads="1"/>
            </p:cNvSpPr>
            <p:nvPr/>
          </p:nvSpPr>
          <p:spPr bwMode="auto">
            <a:xfrm>
              <a:off x="3455987" y="4019176"/>
              <a:ext cx="2268538"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TCP</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 Box 27"/>
            <p:cNvSpPr txBox="1">
              <a:spLocks noChangeArrowheads="1"/>
            </p:cNvSpPr>
            <p:nvPr/>
          </p:nvSpPr>
          <p:spPr bwMode="auto">
            <a:xfrm>
              <a:off x="3826078" y="4572492"/>
              <a:ext cx="1511300"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IP</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Text Box 28"/>
            <p:cNvSpPr txBox="1">
              <a:spLocks noChangeArrowheads="1"/>
            </p:cNvSpPr>
            <p:nvPr/>
          </p:nvSpPr>
          <p:spPr bwMode="auto">
            <a:xfrm>
              <a:off x="3816350" y="5049462"/>
              <a:ext cx="1584325"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Ethernet</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Rectangle 29"/>
            <p:cNvSpPr>
              <a:spLocks noChangeArrowheads="1"/>
            </p:cNvSpPr>
            <p:nvPr/>
          </p:nvSpPr>
          <p:spPr bwMode="auto">
            <a:xfrm>
              <a:off x="3513223" y="5370368"/>
              <a:ext cx="2275904" cy="29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iSCSI protocol stack</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 name="文本框 5"/>
          <p:cNvSpPr txBox="1"/>
          <p:nvPr/>
        </p:nvSpPr>
        <p:spPr>
          <a:xfrm>
            <a:off x="6919020" y="1878468"/>
            <a:ext cx="4078361"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SCSI commands, responses, and data</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6919020" y="2906768"/>
            <a:ext cx="3871913" cy="923330"/>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Receives SCSI data, generates iSCSI protocol data, and encapsulates the data into iSCSI PDUs.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文本框 28"/>
          <p:cNvSpPr txBox="1"/>
          <p:nvPr/>
        </p:nvSpPr>
        <p:spPr>
          <a:xfrm>
            <a:off x="6919021" y="3927218"/>
            <a:ext cx="3871913" cy="923330"/>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Encapsulates iSCSI PDUs into TCP/IP packets for transmission and reception.</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6919021" y="4866615"/>
            <a:ext cx="3871913" cy="646331"/>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Converts bit streams and transmits them over physical links.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88587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iSCSI Initiator and Target</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a:xfrm>
            <a:off x="731838" y="1052514"/>
            <a:ext cx="6476793" cy="4875042"/>
          </a:xfrm>
        </p:spPr>
        <p:txBody>
          <a:bodyPr wrap="square">
            <a:noAutofit/>
          </a:bodyPr>
          <a:lstStyle/>
          <a:p>
            <a:r>
              <a:rPr lang="en-US" sz="1800" dirty="0" smtClean="0">
                <a:sym typeface="Huawei Sans" panose="020C0503030203020204" pitchFamily="34" charset="0"/>
              </a:rPr>
              <a:t>Initiator</a:t>
            </a:r>
          </a:p>
          <a:p>
            <a:pPr lvl="1"/>
            <a:r>
              <a:rPr lang="en-US" sz="1600" dirty="0" smtClean="0">
                <a:sym typeface="Huawei Sans" panose="020C0503030203020204" pitchFamily="34" charset="0"/>
              </a:rPr>
              <a:t>The SCSI layer generates command descriptor blocks (CDBs) and transfers them to the iSCSI layer.</a:t>
            </a:r>
          </a:p>
          <a:p>
            <a:pPr lvl="1"/>
            <a:r>
              <a:rPr lang="en-US" sz="1600" dirty="0" smtClean="0">
                <a:sym typeface="Huawei Sans" panose="020C0503030203020204" pitchFamily="34" charset="0"/>
              </a:rPr>
              <a:t>The iSCSI layer generates iSCSI protocol data units (PDUs) and sends them to the target over an IP network.</a:t>
            </a:r>
          </a:p>
          <a:p>
            <a:r>
              <a:rPr lang="en-US" sz="1800" dirty="0" smtClean="0">
                <a:sym typeface="Huawei Sans" panose="020C0503030203020204" pitchFamily="34" charset="0"/>
              </a:rPr>
              <a:t>Target</a:t>
            </a:r>
          </a:p>
          <a:p>
            <a:pPr lvl="1"/>
            <a:r>
              <a:rPr lang="en-US" sz="1600" dirty="0" smtClean="0">
                <a:sym typeface="Huawei Sans" panose="020C0503030203020204" pitchFamily="34" charset="0"/>
              </a:rPr>
              <a:t>The iSCSI layer receives PDUs and sends CDBs to the SCSI layer.</a:t>
            </a:r>
          </a:p>
          <a:p>
            <a:pPr lvl="1"/>
            <a:r>
              <a:rPr lang="en-US" sz="1600" dirty="0" smtClean="0">
                <a:sym typeface="Huawei Sans" panose="020C0503030203020204" pitchFamily="34" charset="0"/>
              </a:rPr>
              <a:t>The SCSI layer interprets CDBs and gives responses when necessary.</a:t>
            </a:r>
          </a:p>
          <a:p>
            <a:endParaRPr lang="en-US" altLang="zh-CN" sz="1800" dirty="0">
              <a:sym typeface="Huawei Sans" panose="020C0503030203020204" pitchFamily="34" charset="0"/>
            </a:endParaRPr>
          </a:p>
        </p:txBody>
      </p:sp>
      <p:grpSp>
        <p:nvGrpSpPr>
          <p:cNvPr id="4" name="组合 135"/>
          <p:cNvGrpSpPr>
            <a:grpSpLocks/>
          </p:cNvGrpSpPr>
          <p:nvPr/>
        </p:nvGrpSpPr>
        <p:grpSpPr bwMode="auto">
          <a:xfrm>
            <a:off x="7906064" y="1155968"/>
            <a:ext cx="3240162" cy="4679950"/>
            <a:chOff x="4716016" y="1412776"/>
            <a:chExt cx="3960442" cy="4680521"/>
          </a:xfrm>
        </p:grpSpPr>
        <p:sp>
          <p:nvSpPr>
            <p:cNvPr id="5" name="AutoShape 6"/>
            <p:cNvSpPr>
              <a:spLocks noChangeArrowheads="1"/>
            </p:cNvSpPr>
            <p:nvPr/>
          </p:nvSpPr>
          <p:spPr bwMode="auto">
            <a:xfrm>
              <a:off x="4716016" y="1412776"/>
              <a:ext cx="3960442" cy="4680521"/>
            </a:xfrm>
            <a:prstGeom prst="roundRect">
              <a:avLst>
                <a:gd name="adj" fmla="val 0"/>
              </a:avLst>
            </a:prstGeom>
            <a:noFill/>
            <a:ln w="19050">
              <a:solidFill>
                <a:srgbClr val="B2B2B2"/>
              </a:solidFill>
              <a:round/>
              <a:headEnd/>
              <a:tailEnd/>
            </a:ln>
          </p:spPr>
          <p:txBody>
            <a:bodyPr wrap="square" anchor="ctr">
              <a:noAutofit/>
            </a:bodyPr>
            <a:lstStyle/>
            <a:p>
              <a:pPr fontAlgn="ctr">
                <a:lnSpc>
                  <a:spcPct val="140000"/>
                </a:lnSpc>
                <a:buClr>
                  <a:schemeClr val="tx1"/>
                </a:buClr>
                <a:buSzPct val="60000"/>
                <a:buFontTx/>
                <a:buChar cha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 Box 5"/>
            <p:cNvSpPr txBox="1">
              <a:spLocks noChangeArrowheads="1"/>
            </p:cNvSpPr>
            <p:nvPr/>
          </p:nvSpPr>
          <p:spPr bwMode="auto">
            <a:xfrm>
              <a:off x="4716018" y="1412778"/>
              <a:ext cx="3960440" cy="328458"/>
            </a:xfrm>
            <a:prstGeom prst="rect">
              <a:avLst/>
            </a:prstGeom>
            <a:solidFill>
              <a:srgbClr val="FF6600"/>
            </a:solidFill>
            <a:ln w="9525" algn="ctr">
              <a:solidFill>
                <a:srgbClr val="DDDDDD"/>
              </a:solidFill>
              <a:miter lim="800000"/>
              <a:headEnd/>
              <a:tailEnd/>
            </a:ln>
          </p:spPr>
          <p:txBody>
            <a:bodyPr wrap="square" lIns="78314" tIns="39158" rIns="78314" bIns="39158" anchor="ctr">
              <a:noAutofit/>
            </a:bodyPr>
            <a:lstStyle/>
            <a:p>
              <a:pPr algn="ctr" defTabSz="687388" fontAlgn="ctr">
                <a:spcBef>
                  <a:spcPct val="50000"/>
                </a:spcBef>
              </a:pPr>
              <a:r>
                <a:rPr lang="en-US" sz="1700"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iSCSI</a:t>
              </a:r>
              <a:endParaRPr lang="en-US" altLang="zh-CN" sz="17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34"/>
            <p:cNvSpPr>
              <a:spLocks noChangeArrowheads="1"/>
            </p:cNvSpPr>
            <p:nvPr/>
          </p:nvSpPr>
          <p:spPr bwMode="auto">
            <a:xfrm>
              <a:off x="5184547" y="1754228"/>
              <a:ext cx="985552" cy="344752"/>
            </a:xfrm>
            <a:prstGeom prst="rect">
              <a:avLst/>
            </a:prstGeom>
            <a:noFill/>
            <a:ln w="9525">
              <a:noFill/>
              <a:miter lim="800000"/>
              <a:headEnd/>
              <a:tailEnd/>
            </a:ln>
          </p:spPr>
          <p:txBody>
            <a:bodyPr wrap="square" lIns="0" tIns="0" rIns="0" bIns="0">
              <a:noAutofit/>
            </a:bodyPr>
            <a:lstStyle/>
            <a:p>
              <a:pPr algn="ctr" fontAlgn="ctr">
                <a:lnSpc>
                  <a:spcPct val="140000"/>
                </a:lnSpc>
                <a:spcBef>
                  <a:spcPct val="50000"/>
                </a:spcBef>
                <a:buClr>
                  <a:schemeClr val="tx1"/>
                </a:buClr>
                <a:buSzPct val="60000"/>
              </a:pPr>
              <a:r>
                <a:rPr lang="en-US" sz="16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sz="16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Rectangle 35"/>
            <p:cNvSpPr>
              <a:spLocks noChangeArrowheads="1"/>
            </p:cNvSpPr>
            <p:nvPr/>
          </p:nvSpPr>
          <p:spPr bwMode="auto">
            <a:xfrm>
              <a:off x="7313429" y="1754228"/>
              <a:ext cx="797455" cy="344752"/>
            </a:xfrm>
            <a:prstGeom prst="rect">
              <a:avLst/>
            </a:prstGeom>
            <a:noFill/>
            <a:ln w="9525">
              <a:noFill/>
              <a:miter lim="800000"/>
              <a:headEnd/>
              <a:tailEnd/>
            </a:ln>
          </p:spPr>
          <p:txBody>
            <a:bodyPr wrap="square" lIns="0" tIns="0" rIns="0" bIns="0">
              <a:noAutofit/>
            </a:bodyPr>
            <a:lstStyle/>
            <a:p>
              <a:pPr algn="ctr" fontAlgn="ctr">
                <a:lnSpc>
                  <a:spcPct val="140000"/>
                </a:lnSpc>
                <a:spcBef>
                  <a:spcPct val="50000"/>
                </a:spcBef>
                <a:buClr>
                  <a:schemeClr val="tx1"/>
                </a:buClr>
                <a:buSzPct val="60000"/>
              </a:pPr>
              <a:r>
                <a:rPr lang="en-US" sz="1600"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Target</a:t>
              </a:r>
              <a:endParaRPr lang="en-US" altLang="zh-CN" sz="1600" b="1" dirty="0">
                <a:solidFill>
                  <a:schemeClr val="accent2"/>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nvGrpSpPr>
            <p:cNvPr id="9" name="组合 39"/>
            <p:cNvGrpSpPr/>
            <p:nvPr/>
          </p:nvGrpSpPr>
          <p:grpSpPr>
            <a:xfrm>
              <a:off x="4832738" y="2204866"/>
              <a:ext cx="1731600" cy="460800"/>
              <a:chOff x="2181970" y="3190"/>
              <a:chExt cx="1732059" cy="461179"/>
            </a:xfrm>
            <a:effectLst>
              <a:outerShdw blurRad="50800" dist="38100" dir="2700000" algn="tl" rotWithShape="0">
                <a:prstClr val="black">
                  <a:alpha val="40000"/>
                </a:prstClr>
              </a:outerShdw>
            </a:effectLst>
          </p:grpSpPr>
          <p:sp>
            <p:nvSpPr>
              <p:cNvPr id="62" name="立方体 61"/>
              <p:cNvSpPr/>
              <p:nvPr/>
            </p:nvSpPr>
            <p:spPr>
              <a:xfrm>
                <a:off x="2181970" y="3190"/>
                <a:ext cx="1732059" cy="461179"/>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3" name="立方体 4"/>
              <p:cNvSpPr/>
              <p:nvPr/>
            </p:nvSpPr>
            <p:spPr>
              <a:xfrm>
                <a:off x="2209273" y="118485"/>
                <a:ext cx="1616764" cy="345884"/>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0" name="组合 40"/>
            <p:cNvGrpSpPr/>
            <p:nvPr/>
          </p:nvGrpSpPr>
          <p:grpSpPr>
            <a:xfrm>
              <a:off x="5554990" y="2706929"/>
              <a:ext cx="294369" cy="245309"/>
              <a:chOff x="2900814" y="505253"/>
              <a:chExt cx="294369" cy="245309"/>
            </a:xfrm>
            <a:solidFill>
              <a:srgbClr val="92D050"/>
            </a:solidFill>
          </p:grpSpPr>
          <p:sp>
            <p:nvSpPr>
              <p:cNvPr id="60" name="右箭头 59"/>
              <p:cNvSpPr/>
              <p:nvPr/>
            </p:nvSpPr>
            <p:spPr>
              <a:xfrm rot="5400000">
                <a:off x="2925345" y="480723"/>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1" name="右箭头 6"/>
              <p:cNvSpPr/>
              <p:nvPr/>
            </p:nvSpPr>
            <p:spPr>
              <a:xfrm>
                <a:off x="2959689" y="505253"/>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1" name="组合 41"/>
            <p:cNvGrpSpPr>
              <a:grpSpLocks/>
            </p:cNvGrpSpPr>
            <p:nvPr/>
          </p:nvGrpSpPr>
          <p:grpSpPr bwMode="auto">
            <a:xfrm>
              <a:off x="4832738" y="2968202"/>
              <a:ext cx="1731600" cy="460800"/>
              <a:chOff x="2139634" y="791446"/>
              <a:chExt cx="1816731" cy="654154"/>
            </a:xfrm>
          </p:grpSpPr>
          <p:sp>
            <p:nvSpPr>
              <p:cNvPr id="58" name="立方体 57"/>
              <p:cNvSpPr/>
              <p:nvPr/>
            </p:nvSpPr>
            <p:spPr>
              <a:xfrm>
                <a:off x="2139634" y="791446"/>
                <a:ext cx="1816731"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立方体 8"/>
              <p:cNvSpPr/>
              <p:nvPr/>
            </p:nvSpPr>
            <p:spPr>
              <a:xfrm>
                <a:off x="2200440" y="954456"/>
                <a:ext cx="1651063"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2" name="组合 42"/>
            <p:cNvGrpSpPr/>
            <p:nvPr/>
          </p:nvGrpSpPr>
          <p:grpSpPr>
            <a:xfrm>
              <a:off x="5554990" y="3501010"/>
              <a:ext cx="294369" cy="245309"/>
              <a:chOff x="2900814" y="1486485"/>
              <a:chExt cx="294369" cy="245309"/>
            </a:xfrm>
            <a:solidFill>
              <a:srgbClr val="92D050"/>
            </a:solidFill>
          </p:grpSpPr>
          <p:sp>
            <p:nvSpPr>
              <p:cNvPr id="56" name="右箭头 55"/>
              <p:cNvSpPr/>
              <p:nvPr/>
            </p:nvSpPr>
            <p:spPr>
              <a:xfrm rot="5400000">
                <a:off x="2925345" y="1461955"/>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右箭头 10"/>
              <p:cNvSpPr/>
              <p:nvPr/>
            </p:nvSpPr>
            <p:spPr>
              <a:xfrm>
                <a:off x="2959689" y="1486485"/>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3" name="组合 43"/>
            <p:cNvGrpSpPr>
              <a:grpSpLocks/>
            </p:cNvGrpSpPr>
            <p:nvPr/>
          </p:nvGrpSpPr>
          <p:grpSpPr bwMode="auto">
            <a:xfrm>
              <a:off x="4832738" y="3760290"/>
              <a:ext cx="1731600" cy="460800"/>
              <a:chOff x="2459260" y="1772678"/>
              <a:chExt cx="1177478" cy="654154"/>
            </a:xfrm>
          </p:grpSpPr>
          <p:sp>
            <p:nvSpPr>
              <p:cNvPr id="54" name="立方体 53"/>
              <p:cNvSpPr/>
              <p:nvPr/>
            </p:nvSpPr>
            <p:spPr>
              <a:xfrm>
                <a:off x="2459260" y="1772678"/>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立方体 12"/>
              <p:cNvSpPr/>
              <p:nvPr/>
            </p:nvSpPr>
            <p:spPr>
              <a:xfrm>
                <a:off x="2525666" y="1935931"/>
                <a:ext cx="1012874"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4" name="组合 44"/>
            <p:cNvGrpSpPr/>
            <p:nvPr/>
          </p:nvGrpSpPr>
          <p:grpSpPr>
            <a:xfrm>
              <a:off x="5554990" y="4293098"/>
              <a:ext cx="294369" cy="245309"/>
              <a:chOff x="2900814" y="2467717"/>
              <a:chExt cx="294369" cy="245309"/>
            </a:xfrm>
            <a:solidFill>
              <a:srgbClr val="92D050"/>
            </a:solidFill>
          </p:grpSpPr>
          <p:sp>
            <p:nvSpPr>
              <p:cNvPr id="52" name="右箭头 51"/>
              <p:cNvSpPr/>
              <p:nvPr/>
            </p:nvSpPr>
            <p:spPr>
              <a:xfrm rot="5400000">
                <a:off x="2925345" y="2443187"/>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右箭头 14"/>
              <p:cNvSpPr/>
              <p:nvPr/>
            </p:nvSpPr>
            <p:spPr>
              <a:xfrm>
                <a:off x="2959689" y="2467717"/>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5" name="组合 45"/>
            <p:cNvGrpSpPr>
              <a:grpSpLocks/>
            </p:cNvGrpSpPr>
            <p:nvPr/>
          </p:nvGrpSpPr>
          <p:grpSpPr bwMode="auto">
            <a:xfrm>
              <a:off x="4832738" y="4552379"/>
              <a:ext cx="1731600" cy="460801"/>
              <a:chOff x="2459260" y="2753910"/>
              <a:chExt cx="1177478" cy="654155"/>
            </a:xfrm>
          </p:grpSpPr>
          <p:sp>
            <p:nvSpPr>
              <p:cNvPr id="50" name="立方体 49"/>
              <p:cNvSpPr/>
              <p:nvPr/>
            </p:nvSpPr>
            <p:spPr>
              <a:xfrm>
                <a:off x="2459260" y="2753910"/>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立方体 16"/>
              <p:cNvSpPr/>
              <p:nvPr/>
            </p:nvSpPr>
            <p:spPr>
              <a:xfrm>
                <a:off x="2510548" y="2917404"/>
                <a:ext cx="1013954" cy="491349"/>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6" name="组合 46"/>
            <p:cNvGrpSpPr/>
            <p:nvPr/>
          </p:nvGrpSpPr>
          <p:grpSpPr>
            <a:xfrm>
              <a:off x="5554990" y="5085186"/>
              <a:ext cx="294369" cy="245309"/>
              <a:chOff x="2900814" y="3448949"/>
              <a:chExt cx="294369" cy="245309"/>
            </a:xfrm>
            <a:solidFill>
              <a:srgbClr val="92D050"/>
            </a:solidFill>
          </p:grpSpPr>
          <p:sp>
            <p:nvSpPr>
              <p:cNvPr id="48" name="右箭头 47"/>
              <p:cNvSpPr/>
              <p:nvPr/>
            </p:nvSpPr>
            <p:spPr>
              <a:xfrm rot="5400000">
                <a:off x="2925345" y="3424419"/>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右箭头 18"/>
              <p:cNvSpPr/>
              <p:nvPr/>
            </p:nvSpPr>
            <p:spPr>
              <a:xfrm>
                <a:off x="2959689" y="3448949"/>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7" name="组合 47"/>
            <p:cNvGrpSpPr>
              <a:grpSpLocks/>
            </p:cNvGrpSpPr>
            <p:nvPr/>
          </p:nvGrpSpPr>
          <p:grpSpPr bwMode="auto">
            <a:xfrm>
              <a:off x="4832738" y="5344466"/>
              <a:ext cx="1731600" cy="460800"/>
              <a:chOff x="2459260" y="3735142"/>
              <a:chExt cx="1177478" cy="654154"/>
            </a:xfrm>
          </p:grpSpPr>
          <p:sp>
            <p:nvSpPr>
              <p:cNvPr id="46" name="立方体 45"/>
              <p:cNvSpPr/>
              <p:nvPr/>
            </p:nvSpPr>
            <p:spPr>
              <a:xfrm>
                <a:off x="2459260" y="3735142"/>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立方体 20"/>
              <p:cNvSpPr/>
              <p:nvPr/>
            </p:nvSpPr>
            <p:spPr>
              <a:xfrm>
                <a:off x="2525666" y="3898882"/>
                <a:ext cx="1012874"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Link</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8" name="组合 66"/>
            <p:cNvGrpSpPr/>
            <p:nvPr/>
          </p:nvGrpSpPr>
          <p:grpSpPr>
            <a:xfrm>
              <a:off x="6852370" y="2204866"/>
              <a:ext cx="1731600" cy="460800"/>
              <a:chOff x="2181970" y="3190"/>
              <a:chExt cx="1732059" cy="461179"/>
            </a:xfrm>
            <a:solidFill>
              <a:srgbClr val="00B0F0"/>
            </a:solidFill>
            <a:effectLst>
              <a:outerShdw blurRad="50800" dist="38100" dir="2700000" algn="tl" rotWithShape="0">
                <a:prstClr val="black">
                  <a:alpha val="40000"/>
                </a:prstClr>
              </a:outerShdw>
            </a:effectLst>
          </p:grpSpPr>
          <p:sp>
            <p:nvSpPr>
              <p:cNvPr id="44" name="立方体 43"/>
              <p:cNvSpPr/>
              <p:nvPr/>
            </p:nvSpPr>
            <p:spPr>
              <a:xfrm>
                <a:off x="2181970" y="3190"/>
                <a:ext cx="1732059" cy="461179"/>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立方体 4"/>
              <p:cNvSpPr/>
              <p:nvPr/>
            </p:nvSpPr>
            <p:spPr>
              <a:xfrm>
                <a:off x="2209273" y="118485"/>
                <a:ext cx="1616764" cy="345884"/>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19" name="组合 69"/>
            <p:cNvGrpSpPr/>
            <p:nvPr/>
          </p:nvGrpSpPr>
          <p:grpSpPr>
            <a:xfrm rot="10800000">
              <a:off x="7574622" y="2706929"/>
              <a:ext cx="294369" cy="245309"/>
              <a:chOff x="2900814" y="505253"/>
              <a:chExt cx="294369" cy="245309"/>
            </a:xfrm>
            <a:solidFill>
              <a:srgbClr val="00B0F0"/>
            </a:solidFill>
          </p:grpSpPr>
          <p:sp>
            <p:nvSpPr>
              <p:cNvPr id="42" name="右箭头 41"/>
              <p:cNvSpPr/>
              <p:nvPr/>
            </p:nvSpPr>
            <p:spPr>
              <a:xfrm rot="5400000">
                <a:off x="2925345" y="480723"/>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右箭头 6"/>
              <p:cNvSpPr/>
              <p:nvPr/>
            </p:nvSpPr>
            <p:spPr>
              <a:xfrm>
                <a:off x="2959689" y="505253"/>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0" name="组合 72"/>
            <p:cNvGrpSpPr/>
            <p:nvPr/>
          </p:nvGrpSpPr>
          <p:grpSpPr>
            <a:xfrm>
              <a:off x="6852370" y="2968202"/>
              <a:ext cx="1731600" cy="460800"/>
              <a:chOff x="2139634" y="791446"/>
              <a:chExt cx="1816731" cy="654154"/>
            </a:xfrm>
            <a:solidFill>
              <a:srgbClr val="00B0F0"/>
            </a:solidFill>
          </p:grpSpPr>
          <p:sp>
            <p:nvSpPr>
              <p:cNvPr id="40" name="立方体 39"/>
              <p:cNvSpPr/>
              <p:nvPr/>
            </p:nvSpPr>
            <p:spPr>
              <a:xfrm>
                <a:off x="2139634" y="791446"/>
                <a:ext cx="1816731"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立方体 8"/>
              <p:cNvSpPr/>
              <p:nvPr/>
            </p:nvSpPr>
            <p:spPr>
              <a:xfrm>
                <a:off x="2198986" y="954984"/>
                <a:ext cx="1653193"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1" name="组合 75"/>
            <p:cNvGrpSpPr/>
            <p:nvPr/>
          </p:nvGrpSpPr>
          <p:grpSpPr>
            <a:xfrm rot="10800000">
              <a:off x="7574622" y="3501010"/>
              <a:ext cx="294369" cy="245309"/>
              <a:chOff x="2900814" y="1486485"/>
              <a:chExt cx="294369" cy="245309"/>
            </a:xfrm>
            <a:solidFill>
              <a:srgbClr val="00B0F0"/>
            </a:solidFill>
          </p:grpSpPr>
          <p:sp>
            <p:nvSpPr>
              <p:cNvPr id="38" name="右箭头 37"/>
              <p:cNvSpPr/>
              <p:nvPr/>
            </p:nvSpPr>
            <p:spPr>
              <a:xfrm rot="5400000">
                <a:off x="2925345" y="1461955"/>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右箭头 10"/>
              <p:cNvSpPr/>
              <p:nvPr/>
            </p:nvSpPr>
            <p:spPr>
              <a:xfrm>
                <a:off x="2959689" y="1486485"/>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2" name="组合 78"/>
            <p:cNvGrpSpPr/>
            <p:nvPr/>
          </p:nvGrpSpPr>
          <p:grpSpPr>
            <a:xfrm>
              <a:off x="6852370" y="3760290"/>
              <a:ext cx="1731600" cy="460800"/>
              <a:chOff x="2459260" y="1772678"/>
              <a:chExt cx="1177478" cy="654154"/>
            </a:xfrm>
            <a:solidFill>
              <a:srgbClr val="00B0F0"/>
            </a:solidFill>
          </p:grpSpPr>
          <p:sp>
            <p:nvSpPr>
              <p:cNvPr id="36" name="立方体 35"/>
              <p:cNvSpPr/>
              <p:nvPr/>
            </p:nvSpPr>
            <p:spPr>
              <a:xfrm>
                <a:off x="2459260" y="1772678"/>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立方体 12"/>
              <p:cNvSpPr/>
              <p:nvPr/>
            </p:nvSpPr>
            <p:spPr>
              <a:xfrm>
                <a:off x="2524868" y="1936215"/>
                <a:ext cx="1013940" cy="490615"/>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3" name="组合 81"/>
            <p:cNvGrpSpPr/>
            <p:nvPr/>
          </p:nvGrpSpPr>
          <p:grpSpPr>
            <a:xfrm rot="10800000">
              <a:off x="7574622" y="4293098"/>
              <a:ext cx="294369" cy="245309"/>
              <a:chOff x="2900814" y="2467717"/>
              <a:chExt cx="294369" cy="245309"/>
            </a:xfrm>
            <a:solidFill>
              <a:srgbClr val="00B0F0"/>
            </a:solidFill>
          </p:grpSpPr>
          <p:sp>
            <p:nvSpPr>
              <p:cNvPr id="34" name="右箭头 33"/>
              <p:cNvSpPr/>
              <p:nvPr/>
            </p:nvSpPr>
            <p:spPr>
              <a:xfrm rot="5400000">
                <a:off x="2925345" y="2443187"/>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右箭头 14"/>
              <p:cNvSpPr/>
              <p:nvPr/>
            </p:nvSpPr>
            <p:spPr>
              <a:xfrm>
                <a:off x="2959689" y="2467717"/>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4" name="组合 84"/>
            <p:cNvGrpSpPr/>
            <p:nvPr/>
          </p:nvGrpSpPr>
          <p:grpSpPr>
            <a:xfrm>
              <a:off x="6852370" y="4552379"/>
              <a:ext cx="1731600" cy="460801"/>
              <a:chOff x="2459260" y="2753910"/>
              <a:chExt cx="1177478" cy="654155"/>
            </a:xfrm>
            <a:solidFill>
              <a:srgbClr val="00B0F0"/>
            </a:solidFill>
          </p:grpSpPr>
          <p:sp>
            <p:nvSpPr>
              <p:cNvPr id="32" name="立方体 31"/>
              <p:cNvSpPr/>
              <p:nvPr/>
            </p:nvSpPr>
            <p:spPr>
              <a:xfrm>
                <a:off x="2459260" y="2753910"/>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立方体 16"/>
              <p:cNvSpPr/>
              <p:nvPr/>
            </p:nvSpPr>
            <p:spPr>
              <a:xfrm>
                <a:off x="2510542" y="2917449"/>
                <a:ext cx="1013940"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5" name="组合 87"/>
            <p:cNvGrpSpPr/>
            <p:nvPr/>
          </p:nvGrpSpPr>
          <p:grpSpPr>
            <a:xfrm rot="10800000">
              <a:off x="7574622" y="5085186"/>
              <a:ext cx="294369" cy="245309"/>
              <a:chOff x="2900814" y="3448949"/>
              <a:chExt cx="294369" cy="245309"/>
            </a:xfrm>
            <a:solidFill>
              <a:srgbClr val="00B0F0"/>
            </a:solidFill>
          </p:grpSpPr>
          <p:sp>
            <p:nvSpPr>
              <p:cNvPr id="30" name="右箭头 29"/>
              <p:cNvSpPr/>
              <p:nvPr/>
            </p:nvSpPr>
            <p:spPr>
              <a:xfrm rot="5400000">
                <a:off x="2925345" y="3424419"/>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右箭头 18"/>
              <p:cNvSpPr/>
              <p:nvPr/>
            </p:nvSpPr>
            <p:spPr>
              <a:xfrm>
                <a:off x="2959689" y="3448949"/>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grpSp>
          <p:nvGrpSpPr>
            <p:cNvPr id="26" name="组合 90"/>
            <p:cNvGrpSpPr/>
            <p:nvPr/>
          </p:nvGrpSpPr>
          <p:grpSpPr>
            <a:xfrm>
              <a:off x="6852370" y="5344466"/>
              <a:ext cx="1731600" cy="460800"/>
              <a:chOff x="2459260" y="3735142"/>
              <a:chExt cx="1177478" cy="654154"/>
            </a:xfrm>
            <a:solidFill>
              <a:srgbClr val="00B0F0"/>
            </a:solidFill>
          </p:grpSpPr>
          <p:sp>
            <p:nvSpPr>
              <p:cNvPr id="28" name="立方体 27"/>
              <p:cNvSpPr/>
              <p:nvPr/>
            </p:nvSpPr>
            <p:spPr>
              <a:xfrm>
                <a:off x="2459260" y="3735142"/>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立方体 20"/>
              <p:cNvSpPr/>
              <p:nvPr/>
            </p:nvSpPr>
            <p:spPr>
              <a:xfrm>
                <a:off x="2524868" y="3898680"/>
                <a:ext cx="1013940"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Link</a:t>
                </a:r>
                <a:endParaRPr lang="en-US" altLang="zh-CN" sz="1600" b="1" dirty="0">
                  <a:solidFill>
                    <a:schemeClr val="tx1"/>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cxnSp>
          <p:nvCxnSpPr>
            <p:cNvPr id="27" name="肘形连接符 61"/>
            <p:cNvCxnSpPr>
              <a:cxnSpLocks noChangeShapeType="1"/>
              <a:stCxn id="46" idx="3"/>
              <a:endCxn id="28" idx="3"/>
            </p:cNvCxnSpPr>
            <p:nvPr/>
          </p:nvCxnSpPr>
          <p:spPr bwMode="auto">
            <a:xfrm rot="16200000" flipH="1">
              <a:off x="6639369" y="4795450"/>
              <a:ext cx="12702" cy="2019632"/>
            </a:xfrm>
            <a:prstGeom prst="bentConnector3">
              <a:avLst>
                <a:gd name="adj1" fmla="val 1800000"/>
              </a:avLst>
            </a:prstGeom>
            <a:noFill/>
            <a:ln w="44450" algn="ctr">
              <a:solidFill>
                <a:schemeClr val="tx1"/>
              </a:solidFill>
              <a:round/>
              <a:headEnd/>
              <a:tailEnd/>
            </a:ln>
          </p:spPr>
        </p:cxnSp>
      </p:grpSp>
    </p:spTree>
    <p:extLst>
      <p:ext uri="{BB962C8B-B14F-4D97-AF65-F5344CB8AC3E}">
        <p14:creationId xmlns:p14="http://schemas.microsoft.com/office/powerpoint/2010/main" val="2445674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iSCSI Architecture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800" dirty="0" smtClean="0">
                <a:sym typeface="Huawei Sans" panose="020C0503030203020204" pitchFamily="34" charset="0"/>
              </a:rPr>
              <a:t>iSCSI nodes encapsulate SCSI instructions and data into iSCSI packets and send the packets to the TCP/IP layer, where the packets are encapsulated into IP packets to be transmitted over an IP network.</a:t>
            </a:r>
          </a:p>
          <a:p>
            <a:endParaRPr lang="en-US" altLang="zh-CN" sz="1800" dirty="0">
              <a:sym typeface="Huawei Sans" panose="020C0503030203020204" pitchFamily="34" charset="0"/>
            </a:endParaRPr>
          </a:p>
        </p:txBody>
      </p:sp>
      <p:grpSp>
        <p:nvGrpSpPr>
          <p:cNvPr id="41" name="组合 40"/>
          <p:cNvGrpSpPr/>
          <p:nvPr/>
        </p:nvGrpSpPr>
        <p:grpSpPr>
          <a:xfrm>
            <a:off x="2692094" y="2097778"/>
            <a:ext cx="7517501" cy="3596098"/>
            <a:chOff x="2443794" y="2662281"/>
            <a:chExt cx="7517501" cy="3596098"/>
          </a:xfrm>
        </p:grpSpPr>
        <p:sp>
          <p:nvSpPr>
            <p:cNvPr id="5" name="圆角矩形 4"/>
            <p:cNvSpPr/>
            <p:nvPr/>
          </p:nvSpPr>
          <p:spPr>
            <a:xfrm>
              <a:off x="2540897" y="3918378"/>
              <a:ext cx="922493" cy="15233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p>
            <a:p>
              <a:pPr algn="ctr" fontAlgn="ct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nitiator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4062657" y="3118313"/>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 address of the network port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4062658" y="5305047"/>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 address of the network port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肘形连接符 10"/>
            <p:cNvCxnSpPr>
              <a:stCxn id="5" idx="2"/>
              <a:endCxn id="7" idx="1"/>
            </p:cNvCxnSpPr>
            <p:nvPr/>
          </p:nvCxnSpPr>
          <p:spPr>
            <a:xfrm rot="16200000" flipH="1">
              <a:off x="3400749" y="5043170"/>
              <a:ext cx="263305" cy="106051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6" idx="1"/>
              <a:endCxn id="5" idx="0"/>
            </p:cNvCxnSpPr>
            <p:nvPr/>
          </p:nvCxnSpPr>
          <p:spPr>
            <a:xfrm rot="10800000" flipV="1">
              <a:off x="3002145" y="3518346"/>
              <a:ext cx="1060513" cy="40003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190499" y="2687800"/>
              <a:ext cx="1168910"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iSCSI node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8151706" y="2680307"/>
              <a:ext cx="1168910"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iSCSI node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20"/>
            <p:cNvSpPr/>
            <p:nvPr/>
          </p:nvSpPr>
          <p:spPr>
            <a:xfrm>
              <a:off x="7538744" y="3083520"/>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 address of the network port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角矩形 21"/>
            <p:cNvSpPr/>
            <p:nvPr/>
          </p:nvSpPr>
          <p:spPr>
            <a:xfrm>
              <a:off x="7538744" y="5388727"/>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 address of the network port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圆角矩形 22"/>
            <p:cNvSpPr/>
            <p:nvPr/>
          </p:nvSpPr>
          <p:spPr>
            <a:xfrm>
              <a:off x="8850860" y="3083520"/>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p>
            <a:p>
              <a:pPr algn="ctr" fontAlgn="ct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arget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角矩形 24"/>
            <p:cNvSpPr/>
            <p:nvPr/>
          </p:nvSpPr>
          <p:spPr>
            <a:xfrm>
              <a:off x="8850860" y="5388727"/>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a:t>
              </a:r>
            </a:p>
            <a:p>
              <a:pPr algn="ctr" fontAlgn="ctr"/>
              <a:r>
                <a:rPr lang="en-US"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arget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7" name="直接连接符 26"/>
            <p:cNvCxnSpPr>
              <a:stCxn id="23" idx="1"/>
              <a:endCxn id="21" idx="3"/>
            </p:cNvCxnSpPr>
            <p:nvPr/>
          </p:nvCxnSpPr>
          <p:spPr>
            <a:xfrm flipH="1">
              <a:off x="8501239" y="3483553"/>
              <a:ext cx="3496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5" idx="1"/>
              <a:endCxn id="22" idx="3"/>
            </p:cNvCxnSpPr>
            <p:nvPr/>
          </p:nvCxnSpPr>
          <p:spPr>
            <a:xfrm flipH="1">
              <a:off x="8501239" y="5788760"/>
              <a:ext cx="3496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肘形连接符 32"/>
            <p:cNvCxnSpPr>
              <a:stCxn id="21" idx="2"/>
              <a:endCxn id="6" idx="2"/>
            </p:cNvCxnSpPr>
            <p:nvPr/>
          </p:nvCxnSpPr>
          <p:spPr>
            <a:xfrm rot="5400000">
              <a:off x="6264553" y="2162938"/>
              <a:ext cx="34793" cy="3476087"/>
            </a:xfrm>
            <a:prstGeom prst="bentConnector3">
              <a:avLst>
                <a:gd name="adj1" fmla="val 180362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7" idx="0"/>
              <a:endCxn id="22" idx="0"/>
            </p:cNvCxnSpPr>
            <p:nvPr/>
          </p:nvCxnSpPr>
          <p:spPr>
            <a:xfrm rot="16200000" flipH="1">
              <a:off x="6240109" y="3608844"/>
              <a:ext cx="83680" cy="3476086"/>
            </a:xfrm>
            <a:prstGeom prst="bentConnector3">
              <a:avLst>
                <a:gd name="adj1" fmla="val -74702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云形 37"/>
            <p:cNvSpPr/>
            <p:nvPr/>
          </p:nvSpPr>
          <p:spPr>
            <a:xfrm>
              <a:off x="5251731" y="4134282"/>
              <a:ext cx="2060436" cy="95486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 network</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矩形 38"/>
            <p:cNvSpPr/>
            <p:nvPr/>
          </p:nvSpPr>
          <p:spPr>
            <a:xfrm>
              <a:off x="7425263" y="2662281"/>
              <a:ext cx="2536032" cy="35960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矩形 39"/>
            <p:cNvSpPr/>
            <p:nvPr/>
          </p:nvSpPr>
          <p:spPr>
            <a:xfrm>
              <a:off x="2443794" y="2662281"/>
              <a:ext cx="2666299" cy="359609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550158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wrap="square">
            <a:noAutofit/>
          </a:bodyPr>
          <a:lstStyle/>
          <a:p>
            <a:r>
              <a:rPr lang="en-US" dirty="0" smtClean="0">
                <a:sym typeface="Huawei Sans" panose="020C0503030203020204" pitchFamily="34" charset="0"/>
              </a:rPr>
              <a:t>Relationships Between iSCSI and SCSI, TCP and IP</a:t>
            </a:r>
            <a:endParaRPr lang="en-US" dirty="0">
              <a:sym typeface="Huawei Sans" panose="020C0503030203020204" pitchFamily="34" charset="0"/>
            </a:endParaRPr>
          </a:p>
        </p:txBody>
      </p:sp>
      <p:sp>
        <p:nvSpPr>
          <p:cNvPr id="7" name="矩形 6"/>
          <p:cNvSpPr/>
          <p:nvPr/>
        </p:nvSpPr>
        <p:spPr>
          <a:xfrm>
            <a:off x="1529152" y="1596327"/>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application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a:xfrm>
            <a:off x="2001589" y="1097303"/>
            <a:ext cx="1018227" cy="369332"/>
          </a:xfrm>
          <a:prstGeom prst="rect">
            <a:avLst/>
          </a:prstGeom>
          <a:noFill/>
        </p:spPr>
        <p:txBody>
          <a:bodyPr wrap="square" rtlCol="0">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1529151" y="2504646"/>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1529151" y="3412965"/>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TCP/IP protocol stack</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1529151" y="4321284"/>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NIC driver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1529151" y="5229603"/>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8825302" y="1596327"/>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application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9349659" y="1081977"/>
            <a:ext cx="867545" cy="369332"/>
          </a:xfrm>
          <a:prstGeom prst="rect">
            <a:avLst/>
          </a:prstGeom>
          <a:noFill/>
        </p:spPr>
        <p:txBody>
          <a:bodyPr wrap="square" rtlCol="0">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Target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8825301" y="2504646"/>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iSCSI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8825301" y="3412965"/>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TCP/IP protocol stack</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8825301" y="4321284"/>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NIC driver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8825301" y="5229603"/>
            <a:ext cx="1897380"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Physical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4582554" y="1604362"/>
            <a:ext cx="3026892" cy="4781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commands, responses, and data</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4582553" y="2241407"/>
            <a:ext cx="3026891" cy="655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Receives SCSI data, generates iSCSI protocol data, and encapsulates the data into iSCSI PDUs.</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4582555" y="3174917"/>
            <a:ext cx="3026891" cy="654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Encapsulates iSCSI PDUs into TCP/IP packets for transmission and reception.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4582555" y="3964614"/>
            <a:ext cx="3026891" cy="7439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Performs 8-bit/10-bit encoding, as well as transmits and receives data.</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4582552" y="4826969"/>
            <a:ext cx="3026891" cy="442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Performs 0/1 code stream transmission.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a:stCxn id="18" idx="1"/>
            <a:endCxn id="12" idx="3"/>
          </p:cNvCxnSpPr>
          <p:nvPr/>
        </p:nvCxnSpPr>
        <p:spPr>
          <a:xfrm flipH="1">
            <a:off x="3426531" y="5486778"/>
            <a:ext cx="539877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 idx="2"/>
            <a:endCxn id="9" idx="0"/>
          </p:cNvCxnSpPr>
          <p:nvPr/>
        </p:nvCxnSpPr>
        <p:spPr>
          <a:xfrm flipH="1">
            <a:off x="2477841" y="2110677"/>
            <a:ext cx="1"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9" idx="2"/>
            <a:endCxn id="10" idx="0"/>
          </p:cNvCxnSpPr>
          <p:nvPr/>
        </p:nvCxnSpPr>
        <p:spPr>
          <a:xfrm>
            <a:off x="2477841" y="3018996"/>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0" idx="2"/>
            <a:endCxn id="11" idx="0"/>
          </p:cNvCxnSpPr>
          <p:nvPr/>
        </p:nvCxnSpPr>
        <p:spPr>
          <a:xfrm>
            <a:off x="2477841" y="3927315"/>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1" idx="2"/>
            <a:endCxn id="12" idx="0"/>
          </p:cNvCxnSpPr>
          <p:nvPr/>
        </p:nvCxnSpPr>
        <p:spPr>
          <a:xfrm>
            <a:off x="2477841" y="4835634"/>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stCxn id="18" idx="0"/>
            <a:endCxn id="17" idx="2"/>
          </p:cNvCxnSpPr>
          <p:nvPr/>
        </p:nvCxnSpPr>
        <p:spPr>
          <a:xfrm flipV="1">
            <a:off x="9773991" y="4835634"/>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7" idx="0"/>
            <a:endCxn id="16" idx="2"/>
          </p:cNvCxnSpPr>
          <p:nvPr/>
        </p:nvCxnSpPr>
        <p:spPr>
          <a:xfrm flipV="1">
            <a:off x="9773991" y="3927315"/>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6" idx="0"/>
            <a:endCxn id="15" idx="2"/>
          </p:cNvCxnSpPr>
          <p:nvPr/>
        </p:nvCxnSpPr>
        <p:spPr>
          <a:xfrm flipV="1">
            <a:off x="9773991" y="3018996"/>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5" idx="0"/>
            <a:endCxn id="13" idx="2"/>
          </p:cNvCxnSpPr>
          <p:nvPr/>
        </p:nvCxnSpPr>
        <p:spPr>
          <a:xfrm flipV="1">
            <a:off x="9773991" y="2110677"/>
            <a:ext cx="1"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H="1">
            <a:off x="9506982" y="2116392"/>
            <a:ext cx="1" cy="393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9506982" y="3024711"/>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9506982" y="3933030"/>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9506982" y="4841349"/>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V="1">
            <a:off x="2754063" y="4850960"/>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V="1">
            <a:off x="2754063" y="3942641"/>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2754063" y="3034322"/>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2754063" y="2126003"/>
            <a:ext cx="1" cy="393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3426532" y="5604888"/>
            <a:ext cx="5398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5541999" y="1097303"/>
            <a:ext cx="1107996" cy="369332"/>
          </a:xfrm>
          <a:prstGeom prst="rect">
            <a:avLst/>
          </a:prstGeom>
          <a:noFill/>
        </p:spPr>
        <p:txBody>
          <a:bodyPr wrap="square" rtlCol="0">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Function</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8" name="直接连接符 67"/>
          <p:cNvCxnSpPr>
            <a:stCxn id="7" idx="3"/>
            <a:endCxn id="20" idx="1"/>
          </p:cNvCxnSpPr>
          <p:nvPr/>
        </p:nvCxnSpPr>
        <p:spPr>
          <a:xfrm flipV="1">
            <a:off x="3426532" y="1843415"/>
            <a:ext cx="1156022" cy="1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9" idx="3"/>
            <a:endCxn id="21" idx="1"/>
          </p:cNvCxnSpPr>
          <p:nvPr/>
        </p:nvCxnSpPr>
        <p:spPr>
          <a:xfrm flipV="1">
            <a:off x="3426531" y="2569217"/>
            <a:ext cx="1156022" cy="192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0" idx="3"/>
            <a:endCxn id="22" idx="1"/>
          </p:cNvCxnSpPr>
          <p:nvPr/>
        </p:nvCxnSpPr>
        <p:spPr>
          <a:xfrm flipV="1">
            <a:off x="3426531" y="3501998"/>
            <a:ext cx="1156024" cy="16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1" idx="3"/>
            <a:endCxn id="23" idx="1"/>
          </p:cNvCxnSpPr>
          <p:nvPr/>
        </p:nvCxnSpPr>
        <p:spPr>
          <a:xfrm flipV="1">
            <a:off x="3426531" y="4336610"/>
            <a:ext cx="1156024" cy="241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2" idx="3"/>
            <a:endCxn id="24" idx="1"/>
          </p:cNvCxnSpPr>
          <p:nvPr/>
        </p:nvCxnSpPr>
        <p:spPr>
          <a:xfrm flipV="1">
            <a:off x="3426531" y="5048024"/>
            <a:ext cx="1156021" cy="43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8" idx="1"/>
            <a:endCxn id="24" idx="3"/>
          </p:cNvCxnSpPr>
          <p:nvPr/>
        </p:nvCxnSpPr>
        <p:spPr>
          <a:xfrm flipH="1" flipV="1">
            <a:off x="7609443" y="5048024"/>
            <a:ext cx="1215858" cy="43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7" idx="1"/>
            <a:endCxn id="23" idx="3"/>
          </p:cNvCxnSpPr>
          <p:nvPr/>
        </p:nvCxnSpPr>
        <p:spPr>
          <a:xfrm flipH="1" flipV="1">
            <a:off x="7609446" y="4336610"/>
            <a:ext cx="1215855" cy="241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6" idx="1"/>
            <a:endCxn id="22" idx="3"/>
          </p:cNvCxnSpPr>
          <p:nvPr/>
        </p:nvCxnSpPr>
        <p:spPr>
          <a:xfrm flipH="1" flipV="1">
            <a:off x="7609446" y="3501998"/>
            <a:ext cx="1215855" cy="168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5" idx="1"/>
            <a:endCxn id="21" idx="3"/>
          </p:cNvCxnSpPr>
          <p:nvPr/>
        </p:nvCxnSpPr>
        <p:spPr>
          <a:xfrm flipH="1" flipV="1">
            <a:off x="7609444" y="2569217"/>
            <a:ext cx="1215857" cy="192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 idx="1"/>
            <a:endCxn id="20" idx="3"/>
          </p:cNvCxnSpPr>
          <p:nvPr/>
        </p:nvCxnSpPr>
        <p:spPr>
          <a:xfrm flipH="1" flipV="1">
            <a:off x="7609446" y="1843415"/>
            <a:ext cx="1215856" cy="1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865950" y="1191375"/>
            <a:ext cx="0" cy="47843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479552" y="1111928"/>
            <a:ext cx="0" cy="47843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29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FC in Storage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800" dirty="0" smtClean="0">
                <a:sym typeface="Huawei Sans" panose="020C0503030203020204" pitchFamily="34" charset="0"/>
              </a:rPr>
              <a:t>FC can be referred to as the FC protocol, FC network, or FC interconnection. As FC delivers high performance, it is becoming more commonly used </a:t>
            </a:r>
            <a:r>
              <a:rPr lang="en-US" altLang="zh-CN" sz="1800" dirty="0" smtClean="0">
                <a:sym typeface="Huawei Sans" panose="020C0503030203020204" pitchFamily="34" charset="0"/>
              </a:rPr>
              <a:t>for </a:t>
            </a:r>
            <a:r>
              <a:rPr lang="en-US" sz="1800" dirty="0" smtClean="0">
                <a:sym typeface="Huawei Sans" panose="020C0503030203020204" pitchFamily="34" charset="0"/>
              </a:rPr>
              <a:t>front-end host access on point-to-point and switch-based networks.</a:t>
            </a:r>
            <a:endParaRPr lang="en-US" altLang="zh-CN" sz="1800" dirty="0" smtClean="0">
              <a:sym typeface="Huawei Sans" panose="020C0503030203020204" pitchFamily="34" charset="0"/>
            </a:endParaRPr>
          </a:p>
          <a:p>
            <a:r>
              <a:rPr lang="en-US" sz="1800" dirty="0" smtClean="0">
                <a:sym typeface="Huawei Sans" panose="020C0503030203020204" pitchFamily="34" charset="0"/>
              </a:rPr>
              <a:t>FC brings the following advantages to the storage network:</a:t>
            </a:r>
            <a:endParaRPr lang="en-US" altLang="zh-CN" sz="1800" dirty="0" smtClean="0">
              <a:sym typeface="Huawei Sans" panose="020C0503030203020204" pitchFamily="34" charset="0"/>
            </a:endParaRPr>
          </a:p>
          <a:p>
            <a:pPr lvl="1"/>
            <a:r>
              <a:rPr lang="en-US" sz="1600" dirty="0" smtClean="0">
                <a:sym typeface="Huawei Sans" panose="020C0503030203020204" pitchFamily="34" charset="0"/>
              </a:rPr>
              <a:t>Improved scalability</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Increased transmission distance</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Fewer security problems</a:t>
            </a:r>
            <a:endParaRPr lang="en-US" altLang="zh-CN" sz="1600" dirty="0">
              <a:sym typeface="Huawei Sans" panose="020C0503030203020204" pitchFamily="34" charset="0"/>
            </a:endParaRPr>
          </a:p>
        </p:txBody>
      </p:sp>
      <p:grpSp>
        <p:nvGrpSpPr>
          <p:cNvPr id="12" name="组合 11"/>
          <p:cNvGrpSpPr/>
          <p:nvPr/>
        </p:nvGrpSpPr>
        <p:grpSpPr>
          <a:xfrm>
            <a:off x="5165459" y="3099300"/>
            <a:ext cx="6294705" cy="2677472"/>
            <a:chOff x="4934554" y="3120107"/>
            <a:chExt cx="6538543" cy="2938451"/>
          </a:xfrm>
        </p:grpSpPr>
        <p:sp>
          <p:nvSpPr>
            <p:cNvPr id="4" name="矩形 3"/>
            <p:cNvSpPr/>
            <p:nvPr/>
          </p:nvSpPr>
          <p:spPr>
            <a:xfrm>
              <a:off x="5074020" y="3120107"/>
              <a:ext cx="3674533" cy="6760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Host</a:t>
              </a:r>
              <a:endPar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5074020" y="5345531"/>
              <a:ext cx="3674533" cy="7130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Storage</a:t>
              </a:r>
              <a:endParaRPr lang="en-US" altLang="zh-CN"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7652353" y="3381788"/>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5175621" y="3381788"/>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7652353" y="5345530"/>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Target</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5175621" y="5345530"/>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Target</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9138253" y="5407709"/>
              <a:ext cx="1030297" cy="60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Disk enclosure</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10447267" y="5411942"/>
              <a:ext cx="1025830" cy="60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Disk enclosure</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直接连接符 12"/>
            <p:cNvCxnSpPr>
              <a:stCxn id="9" idx="0"/>
              <a:endCxn id="7" idx="2"/>
            </p:cNvCxnSpPr>
            <p:nvPr/>
          </p:nvCxnSpPr>
          <p:spPr>
            <a:xfrm flipV="1">
              <a:off x="5679388" y="3796126"/>
              <a:ext cx="0" cy="1549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8" idx="0"/>
              <a:endCxn id="6" idx="2"/>
            </p:cNvCxnSpPr>
            <p:nvPr/>
          </p:nvCxnSpPr>
          <p:spPr>
            <a:xfrm flipV="1">
              <a:off x="8156120" y="3796126"/>
              <a:ext cx="0" cy="1549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5" idx="3"/>
              <a:endCxn id="10" idx="1"/>
            </p:cNvCxnSpPr>
            <p:nvPr/>
          </p:nvCxnSpPr>
          <p:spPr>
            <a:xfrm>
              <a:off x="8748553" y="5702045"/>
              <a:ext cx="389700" cy="6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0" idx="3"/>
              <a:endCxn id="11" idx="1"/>
            </p:cNvCxnSpPr>
            <p:nvPr/>
          </p:nvCxnSpPr>
          <p:spPr>
            <a:xfrm>
              <a:off x="10168550" y="5708276"/>
              <a:ext cx="278717" cy="42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934554" y="4305183"/>
              <a:ext cx="1405468" cy="4153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switch</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矩形 27"/>
            <p:cNvSpPr/>
            <p:nvPr/>
          </p:nvSpPr>
          <p:spPr>
            <a:xfrm>
              <a:off x="7453386" y="4348046"/>
              <a:ext cx="1405468" cy="4153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switch</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299466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FC Protocol Structure</a:t>
            </a:r>
            <a:endParaRPr lang="en-US" altLang="zh-CN" dirty="0">
              <a:sym typeface="Huawei Sans" panose="020C0503030203020204" pitchFamily="34" charset="0"/>
            </a:endParaRPr>
          </a:p>
        </p:txBody>
      </p:sp>
      <p:grpSp>
        <p:nvGrpSpPr>
          <p:cNvPr id="4" name="Groep 43"/>
          <p:cNvGrpSpPr/>
          <p:nvPr/>
        </p:nvGrpSpPr>
        <p:grpSpPr>
          <a:xfrm>
            <a:off x="1919540" y="3888154"/>
            <a:ext cx="3189879" cy="1197650"/>
            <a:chOff x="803546" y="4305742"/>
            <a:chExt cx="3189879" cy="1197650"/>
          </a:xfrm>
        </p:grpSpPr>
        <p:sp>
          <p:nvSpPr>
            <p:cNvPr id="5" name="dc815157-1d0a-4097-bfd5-914348d6bd81"/>
            <p:cNvSpPr/>
            <p:nvPr/>
          </p:nvSpPr>
          <p:spPr>
            <a:xfrm>
              <a:off x="803546" y="4709706"/>
              <a:ext cx="679994" cy="369332"/>
            </a:xfrm>
            <a:prstGeom prst="rect">
              <a:avLst/>
            </a:prstGeom>
          </p:spPr>
          <p:txBody>
            <a:bodyPr wrap="square">
              <a:noAutofit/>
            </a:bodyPr>
            <a:lstStyle/>
            <a:p>
              <a:pPr fontAlgn="ct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FC-1</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97e79b4b-f444-4371-b35a-3b8bdb048793"/>
            <p:cNvSpPr/>
            <p:nvPr/>
          </p:nvSpPr>
          <p:spPr>
            <a:xfrm>
              <a:off x="803980" y="5103282"/>
              <a:ext cx="679994" cy="369332"/>
            </a:xfrm>
            <a:prstGeom prst="rect">
              <a:avLst/>
            </a:prstGeom>
          </p:spPr>
          <p:txBody>
            <a:bodyPr wrap="square">
              <a:noAutofit/>
            </a:bodyPr>
            <a:lstStyle/>
            <a:p>
              <a:pPr fontAlgn="ct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FC-0</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e2c83afd-4e4b-498b-81c6-227fbdeb3a71"/>
            <p:cNvSpPr/>
            <p:nvPr/>
          </p:nvSpPr>
          <p:spPr bwMode="auto">
            <a:xfrm>
              <a:off x="1530535" y="5204342"/>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87d95260-5fca-421b-8ae1-9de7381bd0ef"/>
            <p:cNvSpPr/>
            <p:nvPr/>
          </p:nvSpPr>
          <p:spPr>
            <a:xfrm>
              <a:off x="1782563" y="5134060"/>
              <a:ext cx="2210862" cy="369332"/>
            </a:xfrm>
            <a:prstGeom prst="rect">
              <a:avLst/>
            </a:prstGeom>
          </p:spPr>
          <p:txBody>
            <a:bodyPr wrap="square">
              <a:noAutofit/>
            </a:bodyPr>
            <a:lstStyle/>
            <a:p>
              <a:pP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Physical conversion</a:t>
              </a:r>
              <a:endParaRPr lang="en-US" altLang="zh-CN" sz="18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70d33188-e016-4366-b850-9d91301be6a7"/>
            <p:cNvSpPr/>
            <p:nvPr/>
          </p:nvSpPr>
          <p:spPr bwMode="auto">
            <a:xfrm>
              <a:off x="1523626" y="4810766"/>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1195be27-230b-4ad6-a244-32385e535efd"/>
            <p:cNvSpPr/>
            <p:nvPr/>
          </p:nvSpPr>
          <p:spPr>
            <a:xfrm>
              <a:off x="1775654" y="4740484"/>
              <a:ext cx="1994457" cy="369332"/>
            </a:xfrm>
            <a:prstGeom prst="rect">
              <a:avLst/>
            </a:prstGeom>
          </p:spPr>
          <p:txBody>
            <a:bodyPr wrap="square">
              <a:noAutofit/>
            </a:bodyPr>
            <a:lstStyle/>
            <a:p>
              <a:pP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Coding/Decoding</a:t>
              </a:r>
              <a:endParaRPr lang="en-US" altLang="zh-CN" sz="18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abea6cd0-8e75-492d-8ccb-d15e87ef6412"/>
            <p:cNvSpPr/>
            <p:nvPr/>
          </p:nvSpPr>
          <p:spPr>
            <a:xfrm>
              <a:off x="803546" y="4305742"/>
              <a:ext cx="679994" cy="369332"/>
            </a:xfrm>
            <a:prstGeom prst="rect">
              <a:avLst/>
            </a:prstGeom>
          </p:spPr>
          <p:txBody>
            <a:bodyPr wrap="square">
              <a:noAutofit/>
            </a:bodyPr>
            <a:lstStyle/>
            <a:p>
              <a:pPr fontAlgn="ct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FC-2</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7e862580-3f0e-4b22-9f07-4e0b303ff4c2"/>
            <p:cNvSpPr/>
            <p:nvPr/>
          </p:nvSpPr>
          <p:spPr bwMode="auto">
            <a:xfrm>
              <a:off x="1523626" y="4406802"/>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e8f3ce85-fcac-42ef-b3ff-542215acabdc"/>
            <p:cNvSpPr/>
            <p:nvPr/>
          </p:nvSpPr>
          <p:spPr>
            <a:xfrm>
              <a:off x="1775654" y="4336520"/>
              <a:ext cx="2087431" cy="369332"/>
            </a:xfrm>
            <a:prstGeom prst="rect">
              <a:avLst/>
            </a:prstGeom>
          </p:spPr>
          <p:txBody>
            <a:bodyPr wrap="square">
              <a:noAutofit/>
            </a:bodyPr>
            <a:lstStyle/>
            <a:p>
              <a:pP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Structure protocol</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4" name="Groep 42"/>
          <p:cNvGrpSpPr/>
          <p:nvPr/>
        </p:nvGrpSpPr>
        <p:grpSpPr>
          <a:xfrm>
            <a:off x="1919540" y="3246637"/>
            <a:ext cx="900100" cy="369332"/>
            <a:chOff x="803546" y="3664225"/>
            <a:chExt cx="900100" cy="369332"/>
          </a:xfrm>
        </p:grpSpPr>
        <p:sp>
          <p:nvSpPr>
            <p:cNvPr id="15" name="6affbd39-24aa-4a56-a7ce-cf44276c86c6"/>
            <p:cNvSpPr/>
            <p:nvPr/>
          </p:nvSpPr>
          <p:spPr>
            <a:xfrm>
              <a:off x="803546" y="3664225"/>
              <a:ext cx="679994" cy="369332"/>
            </a:xfrm>
            <a:prstGeom prst="rect">
              <a:avLst/>
            </a:prstGeom>
          </p:spPr>
          <p:txBody>
            <a:bodyPr wrap="square">
              <a:noAutofit/>
            </a:bodyPr>
            <a:lstStyle/>
            <a:p>
              <a:pPr fontAlgn="ct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FC-3</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1da48a7d-f76a-45e7-b588-12205ec986fd"/>
            <p:cNvSpPr/>
            <p:nvPr/>
          </p:nvSpPr>
          <p:spPr bwMode="auto">
            <a:xfrm>
              <a:off x="1523626" y="3765285"/>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 name="Groep 37"/>
          <p:cNvGrpSpPr/>
          <p:nvPr/>
        </p:nvGrpSpPr>
        <p:grpSpPr>
          <a:xfrm>
            <a:off x="1919540" y="2410973"/>
            <a:ext cx="900100" cy="369332"/>
            <a:chOff x="719138" y="2786357"/>
            <a:chExt cx="900100" cy="369332"/>
          </a:xfrm>
        </p:grpSpPr>
        <p:sp>
          <p:nvSpPr>
            <p:cNvPr id="18" name="6ac9110f-710a-4628-b8fd-836fba085cf7"/>
            <p:cNvSpPr/>
            <p:nvPr/>
          </p:nvSpPr>
          <p:spPr>
            <a:xfrm>
              <a:off x="719138" y="2786357"/>
              <a:ext cx="679994" cy="369332"/>
            </a:xfrm>
            <a:prstGeom prst="rect">
              <a:avLst/>
            </a:prstGeom>
          </p:spPr>
          <p:txBody>
            <a:bodyPr wrap="square">
              <a:noAutofit/>
            </a:bodyPr>
            <a:lstStyle/>
            <a:p>
              <a:pPr fontAlgn="ct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FC-4</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aa79eef2-6343-4248-833b-4d6bc7827093"/>
            <p:cNvSpPr/>
            <p:nvPr/>
          </p:nvSpPr>
          <p:spPr bwMode="auto">
            <a:xfrm>
              <a:off x="1439218" y="2883631"/>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0" name="327a09c5-4631-42de-99bc-634583becd25"/>
          <p:cNvSpPr/>
          <p:nvPr/>
        </p:nvSpPr>
        <p:spPr>
          <a:xfrm>
            <a:off x="1800206" y="1394983"/>
            <a:ext cx="2762295" cy="400110"/>
          </a:xfrm>
          <a:prstGeom prst="rect">
            <a:avLst/>
          </a:prstGeom>
        </p:spPr>
        <p:txBody>
          <a:bodyPr wrap="square">
            <a:noAutofit/>
          </a:bodyPr>
          <a:lstStyle/>
          <a:p>
            <a:pPr fontAlgn="ctr"/>
            <a:r>
              <a:rPr lang="en-US" sz="2000" b="1" dirty="0" smtClean="0">
                <a:latin typeface="Huawei Sans" panose="020C0503030203020204" pitchFamily="34" charset="0"/>
                <a:ea typeface="方正兰亭黑简体" panose="02000000000000000000" pitchFamily="2" charset="-122"/>
                <a:sym typeface="Huawei Sans" panose="020C0503030203020204" pitchFamily="34" charset="0"/>
              </a:rPr>
              <a:t>Upper-layer protocol</a:t>
            </a:r>
            <a:endParaRPr lang="en-US" altLang="zh-CN" sz="2000" b="1"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1" name="Groep 36"/>
          <p:cNvGrpSpPr/>
          <p:nvPr/>
        </p:nvGrpSpPr>
        <p:grpSpPr>
          <a:xfrm>
            <a:off x="3651172" y="1435105"/>
            <a:ext cx="7153829" cy="3582060"/>
            <a:chOff x="2366362" y="1852693"/>
            <a:chExt cx="7153829" cy="3582060"/>
          </a:xfrm>
        </p:grpSpPr>
        <p:sp>
          <p:nvSpPr>
            <p:cNvPr id="22" name="95c75ccc-8218-43f0-9dce-57fb2fe0fed9"/>
            <p:cNvSpPr/>
            <p:nvPr/>
          </p:nvSpPr>
          <p:spPr bwMode="auto">
            <a:xfrm flipH="1">
              <a:off x="6830950" y="4013921"/>
              <a:ext cx="1600200" cy="82296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FC-AL2</a:t>
              </a:r>
              <a:endParaRPr lang="en-US"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立方体 22"/>
            <p:cNvSpPr/>
            <p:nvPr/>
          </p:nvSpPr>
          <p:spPr bwMode="auto">
            <a:xfrm flipH="1">
              <a:off x="5347754" y="4027989"/>
              <a:ext cx="1574405" cy="82296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168275" fontAlgn="ctr">
                <a:spcBef>
                  <a:spcPct val="0"/>
                </a:spcBef>
                <a:spcAft>
                  <a:spcPct val="0"/>
                </a:spcAft>
              </a:pP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FC-AL</a:t>
              </a:r>
              <a:endParaRPr lang="en-US" altLang="zh-CN" sz="18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4" name="454b65fe-742d-44af-bcff-f6243ecb4688"/>
            <p:cNvSpPr/>
            <p:nvPr/>
          </p:nvSpPr>
          <p:spPr bwMode="auto">
            <a:xfrm flipH="1">
              <a:off x="3726390" y="3788833"/>
              <a:ext cx="1752198" cy="164592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fontAlgn="ct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161925" lvl="1" fontAlgn="ctr">
                <a:spcBef>
                  <a:spcPct val="0"/>
                </a:spcBef>
                <a:spcAft>
                  <a:spcPct val="0"/>
                </a:spcAft>
              </a:pP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FC-PH</a:t>
              </a:r>
            </a:p>
            <a:p>
              <a:pPr marL="161925" lvl="1" fontAlgn="ctr">
                <a:spcBef>
                  <a:spcPct val="0"/>
                </a:spcBef>
                <a:spcAft>
                  <a:spcPct val="0"/>
                </a:spcAft>
              </a:pP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FC-PH2</a:t>
              </a:r>
            </a:p>
            <a:p>
              <a:pPr marL="161925" lvl="1" fontAlgn="ctr">
                <a:spcBef>
                  <a:spcPct val="0"/>
                </a:spcBef>
                <a:spcAft>
                  <a:spcPct val="0"/>
                </a:spcAft>
              </a:pP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FC-PH3</a:t>
              </a:r>
              <a:endParaRPr lang="en-US" altLang="zh-CN" sz="18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5" name="2c57b10c-edc5-4959-9f8a-3c855a761a1e"/>
            <p:cNvSpPr/>
            <p:nvPr/>
          </p:nvSpPr>
          <p:spPr bwMode="auto">
            <a:xfrm flipH="1">
              <a:off x="2366362" y="3426859"/>
              <a:ext cx="6064788" cy="713674"/>
            </a:xfrm>
            <a:prstGeom prst="cube">
              <a:avLst>
                <a:gd name="adj" fmla="val 47947"/>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endPar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General equipment</a:t>
              </a:r>
            </a:p>
            <a:p>
              <a:pPr algn="ctr" fontAlgn="ctr"/>
              <a:endParaRPr kumimoji="0" lang="en-US" altLang="zh-CN" sz="1400" b="1"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8fc2cea6-fd63-4648-bf64-f4415c7e3f61"/>
            <p:cNvSpPr/>
            <p:nvPr/>
          </p:nvSpPr>
          <p:spPr bwMode="auto">
            <a:xfrm flipH="1">
              <a:off x="6785230" y="2521068"/>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endParaRPr lang="en-US" altLang="zh-CN" sz="1800" b="1" dirty="0" smtClean="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spcBef>
                  <a:spcPct val="0"/>
                </a:spcBef>
                <a:spcAft>
                  <a:spcPct val="0"/>
                </a:spcAf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FC-ATM</a:t>
              </a:r>
            </a:p>
            <a:p>
              <a:pPr algn="ctr" fontAlgn="ctr">
                <a:spcBef>
                  <a:spcPct val="0"/>
                </a:spcBef>
                <a:spcAft>
                  <a:spcPct val="0"/>
                </a:spcAft>
              </a:pPr>
              <a:endParaRPr lang="en-US" altLang="zh-CN" sz="1400" b="1" dirty="0" smtClean="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spcBef>
                  <a:spcPct val="0"/>
                </a:spcBef>
                <a:spcAft>
                  <a:spcPct val="0"/>
                </a:spcAft>
              </a:pPr>
              <a:endParaRPr lang="en-US" altLang="zh-CN" sz="1400" b="1"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27" name="e88b02b8-b6c4-415f-88e5-74de0117963d"/>
            <p:cNvSpPr/>
            <p:nvPr/>
          </p:nvSpPr>
          <p:spPr bwMode="auto">
            <a:xfrm flipH="1">
              <a:off x="6830950" y="1852693"/>
              <a:ext cx="1609788"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ATM</a:t>
              </a:r>
              <a:endParaRPr lang="en-US" altLang="zh-CN" sz="1800" b="1"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28" name="Groep 35"/>
            <p:cNvGrpSpPr/>
            <p:nvPr/>
          </p:nvGrpSpPr>
          <p:grpSpPr>
            <a:xfrm>
              <a:off x="5305550" y="1852693"/>
              <a:ext cx="1645920" cy="1765655"/>
              <a:chOff x="5305550" y="1852693"/>
              <a:chExt cx="1645920" cy="1765655"/>
            </a:xfrm>
          </p:grpSpPr>
          <p:sp>
            <p:nvSpPr>
              <p:cNvPr id="33" name="e098e1b6-d882-4f94-a6fb-9c6a20675160"/>
              <p:cNvSpPr/>
              <p:nvPr/>
            </p:nvSpPr>
            <p:spPr bwMode="auto">
              <a:xfrm flipH="1">
                <a:off x="5305550" y="2521068"/>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noAutofit/>
              </a:bodyPr>
              <a:lstStyle/>
              <a:p>
                <a:pPr algn="ctr" fontAlgn="ctr">
                  <a:spcBef>
                    <a:spcPct val="0"/>
                  </a:spcBef>
                  <a:spcAft>
                    <a:spcPct val="0"/>
                  </a:spcAf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FC-LE</a:t>
                </a:r>
              </a:p>
              <a:p>
                <a:pPr algn="ctr" fontAlgn="ctr">
                  <a:spcBef>
                    <a:spcPct val="0"/>
                  </a:spcBef>
                  <a:spcAft>
                    <a:spcPct val="0"/>
                  </a:spcAft>
                </a:pPr>
                <a:r>
                  <a:rPr lang="en-US"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Link encapsulation</a:t>
                </a:r>
                <a:endParaRPr lang="en-US" altLang="zh-CN" sz="1400" b="1"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4" name="62a2c3ea-a21c-4acc-8e29-c4c1640dafaa"/>
              <p:cNvSpPr/>
              <p:nvPr/>
            </p:nvSpPr>
            <p:spPr bwMode="auto">
              <a:xfrm flipH="1">
                <a:off x="5379406" y="1852693"/>
                <a:ext cx="1554480"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IP</a:t>
                </a:r>
                <a:endParaRPr lang="en-US"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9" name="3627188e-fce9-4e03-9833-04e1352a7be8"/>
            <p:cNvSpPr/>
            <p:nvPr/>
          </p:nvSpPr>
          <p:spPr>
            <a:xfrm>
              <a:off x="5662271" y="5002223"/>
              <a:ext cx="3857920" cy="369332"/>
            </a:xfrm>
            <a:prstGeom prst="rect">
              <a:avLst/>
            </a:prstGeom>
          </p:spPr>
          <p:txBody>
            <a:bodyPr wrap="square">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Copper cables and optical cables, 8-bit/10-bit encoding</a:t>
              </a:r>
              <a:endParaRPr lang="en-US" altLang="zh-CN" sz="1600" dirty="0" smtClean="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0" name="4ae83d9d-41e7-4b8b-ab89-c2240a628baf"/>
            <p:cNvSpPr/>
            <p:nvPr/>
          </p:nvSpPr>
          <p:spPr bwMode="auto">
            <a:xfrm flipH="1">
              <a:off x="3836184" y="2521068"/>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spcBef>
                  <a:spcPct val="0"/>
                </a:spcBef>
                <a:spcAft>
                  <a:spcPct val="0"/>
                </a:spcAf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SCSI-3</a:t>
              </a:r>
            </a:p>
            <a:p>
              <a:pPr lvl="0" algn="ctr" fontAlgn="ctr">
                <a:spcBef>
                  <a:spcPct val="0"/>
                </a:spcBef>
                <a:spcAft>
                  <a:spcPct val="0"/>
                </a:spcAft>
              </a:pPr>
              <a:r>
                <a:rPr lang="en-US"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Command set mapping</a:t>
              </a:r>
              <a:endParaRPr lang="en-US" altLang="zh-CN" sz="1400" b="1" dirty="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31" name="5f0e7f3b-28ac-4b66-9509-21b294a45f1e"/>
            <p:cNvSpPr/>
            <p:nvPr/>
          </p:nvSpPr>
          <p:spPr bwMode="auto">
            <a:xfrm flipH="1">
              <a:off x="3924108" y="1852693"/>
              <a:ext cx="1554480"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SCSI-3</a:t>
              </a:r>
              <a:endParaRPr lang="en-US" sz="1800" b="1"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7cc14acd-d0ab-42d2-bb31-4db5ac8665e4"/>
            <p:cNvSpPr/>
            <p:nvPr/>
          </p:nvSpPr>
          <p:spPr bwMode="auto">
            <a:xfrm flipH="1">
              <a:off x="2390556" y="2507000"/>
              <a:ext cx="1615384"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ctr"/>
              <a:endParaRPr lang="en-US" altLang="zh-CN"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spcBef>
                  <a:spcPct val="0"/>
                </a:spcBef>
                <a:spcAft>
                  <a:spcPct val="0"/>
                </a:spcAft>
              </a:pPr>
              <a:r>
                <a:rPr lang="en-US" sz="18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IPI-3 </a:t>
              </a:r>
            </a:p>
            <a:p>
              <a:pPr algn="ctr" fontAlgn="ctr">
                <a:spcBef>
                  <a:spcPct val="0"/>
                </a:spcBef>
                <a:spcAft>
                  <a:spcPct val="0"/>
                </a:spcAft>
              </a:pPr>
              <a:r>
                <a:rPr lang="en-US" sz="1400" b="1" dirty="0" smtClean="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rPr>
                <a:t>Command set mapping</a:t>
              </a:r>
              <a:endParaRPr lang="en-US" altLang="zh-CN" sz="1400" b="1" dirty="0" smtClean="0">
                <a:solidFill>
                  <a:schemeClr val="bg1"/>
                </a:solidFill>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a:p>
              <a:pPr algn="ctr" fontAlgn="ctr"/>
              <a:endParaRPr kumimoji="0" lang="en-US" altLang="zh-CN" sz="1400" b="1" i="0" u="none" strike="noStrike" cap="none" normalizeH="0" baseline="0" dirty="0" smtClean="0">
                <a:ln>
                  <a:noFill/>
                </a:ln>
                <a:solidFill>
                  <a:schemeClr val="bg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362851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wrap="square">
            <a:noAutofit/>
          </a:bodyPr>
          <a:lstStyle/>
          <a:p>
            <a:pPr algn="l"/>
            <a:r>
              <a:rPr lang="en-US" dirty="0" smtClean="0">
                <a:sym typeface="Huawei Sans" panose="020C0503030203020204" pitchFamily="34" charset="0"/>
              </a:rPr>
              <a:t>A protocol is a set of conventions that both communication computers must comply with. F</a:t>
            </a:r>
            <a:r>
              <a:rPr lang="en-US" altLang="zh-CN" dirty="0" smtClean="0">
                <a:sym typeface="Huawei Sans" panose="020C0503030203020204" pitchFamily="34" charset="0"/>
              </a:rPr>
              <a:t>or example, how </a:t>
            </a:r>
            <a:r>
              <a:rPr lang="en-US" altLang="zh-CN" dirty="0">
                <a:sym typeface="Huawei Sans" panose="020C0503030203020204" pitchFamily="34" charset="0"/>
              </a:rPr>
              <a:t>their connection is set up and how they identify each other</a:t>
            </a:r>
            <a:r>
              <a:rPr lang="en-US" dirty="0" smtClean="0">
                <a:sym typeface="Huawei Sans" panose="020C0503030203020204" pitchFamily="34" charset="0"/>
              </a:rPr>
              <a:t>.</a:t>
            </a:r>
            <a:endParaRPr lang="en-US" altLang="zh-CN" dirty="0" smtClean="0">
              <a:sym typeface="Huawei Sans" panose="020C0503030203020204" pitchFamily="34" charset="0"/>
            </a:endParaRPr>
          </a:p>
          <a:p>
            <a:pPr algn="l"/>
            <a:r>
              <a:rPr lang="en-US" dirty="0" smtClean="0">
                <a:sym typeface="Huawei Sans" panose="020C0503030203020204" pitchFamily="34" charset="0"/>
              </a:rPr>
              <a:t>A protocol not only defines the language used for communication, but also specifies the hardware, transmission medium, transmission protocol, and interface technology. This course describes the definitions and principles of different storage protocols.</a:t>
            </a:r>
            <a:endParaRPr lang="en-US" altLang="zh-CN" dirty="0">
              <a:sym typeface="Huawei Sans" panose="020C0503030203020204" pitchFamily="34" charset="0"/>
            </a:endParaRPr>
          </a:p>
        </p:txBody>
      </p:sp>
    </p:spTree>
    <p:extLst>
      <p:ext uri="{BB962C8B-B14F-4D97-AF65-F5344CB8AC3E}">
        <p14:creationId xmlns:p14="http://schemas.microsoft.com/office/powerpoint/2010/main" val="2298872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FC Topology</a:t>
            </a:r>
            <a:endParaRPr lang="en-US" altLang="zh-CN" dirty="0">
              <a:sym typeface="Huawei Sans" panose="020C0503030203020204" pitchFamily="34" charset="0"/>
            </a:endParaRPr>
          </a:p>
        </p:txBody>
      </p:sp>
      <p:grpSp>
        <p:nvGrpSpPr>
          <p:cNvPr id="54" name="组合 53"/>
          <p:cNvGrpSpPr/>
          <p:nvPr/>
        </p:nvGrpSpPr>
        <p:grpSpPr>
          <a:xfrm>
            <a:off x="1780541" y="3293486"/>
            <a:ext cx="1132152" cy="271530"/>
            <a:chOff x="2411133" y="3805617"/>
            <a:chExt cx="1284973" cy="271530"/>
          </a:xfrm>
        </p:grpSpPr>
        <p:sp>
          <p:nvSpPr>
            <p:cNvPr id="5" name="0daa3a7a-b7d9-4704-ad5b-2901c9cf4666"/>
            <p:cNvSpPr>
              <a:spLocks noChangeArrowheads="1"/>
            </p:cNvSpPr>
            <p:nvPr/>
          </p:nvSpPr>
          <p:spPr bwMode="auto">
            <a:xfrm>
              <a:off x="2411133" y="3805617"/>
              <a:ext cx="285750" cy="2698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00999a83-ae41-4967-8e90-06f32c97ef5d"/>
            <p:cNvSpPr>
              <a:spLocks noChangeArrowheads="1"/>
            </p:cNvSpPr>
            <p:nvPr/>
          </p:nvSpPr>
          <p:spPr bwMode="auto">
            <a:xfrm>
              <a:off x="3416706" y="3807272"/>
              <a:ext cx="279400" cy="2698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e6b15dae-453e-4e23-a9ac-dcbfed8a3570"/>
            <p:cNvSpPr>
              <a:spLocks noChangeShapeType="1"/>
            </p:cNvSpPr>
            <p:nvPr/>
          </p:nvSpPr>
          <p:spPr bwMode="auto">
            <a:xfrm flipH="1">
              <a:off x="2848769" y="3887897"/>
              <a:ext cx="385762" cy="0"/>
            </a:xfrm>
            <a:prstGeom prst="line">
              <a:avLst/>
            </a:prstGeom>
            <a:noFill/>
            <a:ln w="15875">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5a49519a-eaca-4d25-8d4a-a053c5be5621"/>
            <p:cNvSpPr>
              <a:spLocks noChangeShapeType="1"/>
            </p:cNvSpPr>
            <p:nvPr/>
          </p:nvSpPr>
          <p:spPr bwMode="auto">
            <a:xfrm>
              <a:off x="2867819" y="4001758"/>
              <a:ext cx="422275" cy="0"/>
            </a:xfrm>
            <a:prstGeom prst="line">
              <a:avLst/>
            </a:prstGeom>
            <a:noFill/>
            <a:ln w="15875">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3ce2be17-f26b-4fef-a53f-5de23c180c95"/>
          <p:cNvSpPr>
            <a:spLocks noChangeAspect="1" noChangeArrowheads="1"/>
          </p:cNvSpPr>
          <p:nvPr/>
        </p:nvSpPr>
        <p:spPr bwMode="auto">
          <a:xfrm>
            <a:off x="5171990" y="2987841"/>
            <a:ext cx="822960" cy="822960"/>
          </a:xfrm>
          <a:custGeom>
            <a:avLst/>
            <a:gdLst>
              <a:gd name="T0" fmla="*/ 804478 w 21600"/>
              <a:gd name="T1" fmla="*/ 231246 h 21600"/>
              <a:gd name="T2" fmla="*/ 37719 w 21600"/>
              <a:gd name="T3" fmla="*/ 381000 h 21600"/>
              <a:gd name="T4" fmla="*/ 735055 w 21600"/>
              <a:gd name="T5" fmla="*/ 258233 h 21600"/>
              <a:gd name="T6" fmla="*/ 57005 w 21600"/>
              <a:gd name="T7" fmla="*/ 725170 h 21600"/>
              <a:gd name="T8" fmla="*/ 52465 w 21600"/>
              <a:gd name="T9" fmla="*/ 542008 h 21600"/>
              <a:gd name="T10" fmla="*/ 254021 w 21600"/>
              <a:gd name="T11" fmla="*/ 53791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680" y="17199"/>
                </a:moveTo>
                <a:cubicBezTo>
                  <a:pt x="6327" y="18775"/>
                  <a:pt x="8520" y="19655"/>
                  <a:pt x="10800" y="19655"/>
                </a:cubicBezTo>
                <a:cubicBezTo>
                  <a:pt x="15690" y="19655"/>
                  <a:pt x="19655" y="15690"/>
                  <a:pt x="19655" y="10800"/>
                </a:cubicBezTo>
                <a:cubicBezTo>
                  <a:pt x="19655" y="5909"/>
                  <a:pt x="15690" y="1945"/>
                  <a:pt x="10800" y="1945"/>
                </a:cubicBezTo>
                <a:cubicBezTo>
                  <a:pt x="5909" y="1945"/>
                  <a:pt x="1945" y="5909"/>
                  <a:pt x="1945" y="10800"/>
                </a:cubicBezTo>
                <a:lnTo>
                  <a:pt x="0" y="10800"/>
                </a:lnTo>
                <a:cubicBezTo>
                  <a:pt x="0" y="4835"/>
                  <a:pt x="4835" y="0"/>
                  <a:pt x="10800" y="0"/>
                </a:cubicBezTo>
                <a:cubicBezTo>
                  <a:pt x="16764" y="0"/>
                  <a:pt x="21600" y="4835"/>
                  <a:pt x="21600" y="10800"/>
                </a:cubicBezTo>
                <a:cubicBezTo>
                  <a:pt x="21600" y="16764"/>
                  <a:pt x="16764" y="21600"/>
                  <a:pt x="10800" y="21600"/>
                </a:cubicBezTo>
                <a:cubicBezTo>
                  <a:pt x="8019" y="21600"/>
                  <a:pt x="5345" y="20527"/>
                  <a:pt x="3335" y="18605"/>
                </a:cubicBezTo>
                <a:lnTo>
                  <a:pt x="1469" y="20556"/>
                </a:lnTo>
                <a:lnTo>
                  <a:pt x="1352" y="15364"/>
                </a:lnTo>
                <a:lnTo>
                  <a:pt x="6546" y="15248"/>
                </a:lnTo>
                <a:lnTo>
                  <a:pt x="4680" y="17199"/>
                </a:lnTo>
                <a:close/>
              </a:path>
            </a:pathLst>
          </a:custGeom>
          <a:solidFill>
            <a:schemeClr val="tx1"/>
          </a:solidFill>
          <a:ln w="9525">
            <a:solidFill>
              <a:schemeClr val="tx1"/>
            </a:solidFill>
            <a:miter lim="800000"/>
            <a:headEnd/>
            <a:tailEnd/>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0" name="Groep 3"/>
          <p:cNvGrpSpPr>
            <a:grpSpLocks noChangeAspect="1"/>
          </p:cNvGrpSpPr>
          <p:nvPr/>
        </p:nvGrpSpPr>
        <p:grpSpPr>
          <a:xfrm>
            <a:off x="4750598" y="2580518"/>
            <a:ext cx="1684494" cy="1684494"/>
            <a:chOff x="3356369" y="2693567"/>
            <a:chExt cx="1647605" cy="1581860"/>
          </a:xfrm>
        </p:grpSpPr>
        <p:sp>
          <p:nvSpPr>
            <p:cNvPr id="46" name="72db4f7f-b2d1-4f35-b17e-6c70ab9c9241"/>
            <p:cNvSpPr>
              <a:spLocks noChangeArrowheads="1"/>
            </p:cNvSpPr>
            <p:nvPr/>
          </p:nvSpPr>
          <p:spPr bwMode="auto">
            <a:xfrm>
              <a:off x="3356369" y="3379367"/>
              <a:ext cx="260350"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chorCtr="1">
              <a:noAutofit/>
            </a:bodyPr>
            <a:lstStyle/>
            <a:p>
              <a:pPr algn="ctr" fontAlgn="ctr">
                <a:lnSpc>
                  <a:spcPct val="140000"/>
                </a:lnSpc>
                <a:buClr>
                  <a:schemeClr val="tx1"/>
                </a:buClr>
                <a:buSzPct val="60000"/>
                <a:defRPr/>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b7986517-d9f1-4ad4-924e-fdc7e10d39f4"/>
            <p:cNvSpPr>
              <a:spLocks noChangeArrowheads="1"/>
            </p:cNvSpPr>
            <p:nvPr/>
          </p:nvSpPr>
          <p:spPr bwMode="auto">
            <a:xfrm>
              <a:off x="4056237" y="4045239"/>
              <a:ext cx="257175" cy="230188"/>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607586f9-1683-4775-a7c9-b00637d41fd7"/>
            <p:cNvSpPr>
              <a:spLocks noChangeArrowheads="1"/>
            </p:cNvSpPr>
            <p:nvPr/>
          </p:nvSpPr>
          <p:spPr bwMode="auto">
            <a:xfrm>
              <a:off x="4742037" y="3379367"/>
              <a:ext cx="261937"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1ed3a984-ae5c-449f-b099-dc8a6d94fdc7"/>
            <p:cNvSpPr>
              <a:spLocks noChangeArrowheads="1"/>
            </p:cNvSpPr>
            <p:nvPr/>
          </p:nvSpPr>
          <p:spPr bwMode="auto">
            <a:xfrm>
              <a:off x="3565041" y="2916307"/>
              <a:ext cx="260350"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56688478-6532-41b9-8c4f-cf84c1cc8b80"/>
            <p:cNvSpPr>
              <a:spLocks noChangeArrowheads="1"/>
            </p:cNvSpPr>
            <p:nvPr/>
          </p:nvSpPr>
          <p:spPr bwMode="auto">
            <a:xfrm>
              <a:off x="4547433" y="2908099"/>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e23db2eb-e17f-48c4-a1fc-1eac7e3e1a24"/>
            <p:cNvSpPr>
              <a:spLocks noChangeArrowheads="1"/>
            </p:cNvSpPr>
            <p:nvPr/>
          </p:nvSpPr>
          <p:spPr bwMode="auto">
            <a:xfrm>
              <a:off x="3565041" y="3808431"/>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chorCtr="1">
              <a:noAutofit/>
            </a:bodyPr>
            <a:lstStyle/>
            <a:p>
              <a:pPr algn="ctr" fontAlgn="ctr">
                <a:lnSpc>
                  <a:spcPct val="140000"/>
                </a:lnSpc>
                <a:buClr>
                  <a:schemeClr val="tx1"/>
                </a:buClr>
                <a:buSzPct val="60000"/>
                <a:defRPr/>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H</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7056a832-3889-4c74-becb-1b3e5c0ccbd7"/>
            <p:cNvSpPr>
              <a:spLocks noChangeArrowheads="1"/>
            </p:cNvSpPr>
            <p:nvPr/>
          </p:nvSpPr>
          <p:spPr bwMode="auto">
            <a:xfrm>
              <a:off x="4541573" y="3822499"/>
              <a:ext cx="261937"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335897af-e0a7-4114-be97-d1920394b13f"/>
            <p:cNvSpPr>
              <a:spLocks noChangeArrowheads="1"/>
            </p:cNvSpPr>
            <p:nvPr/>
          </p:nvSpPr>
          <p:spPr bwMode="auto">
            <a:xfrm>
              <a:off x="4056237" y="2693567"/>
              <a:ext cx="257175"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 name="Groep 6"/>
          <p:cNvGrpSpPr/>
          <p:nvPr/>
        </p:nvGrpSpPr>
        <p:grpSpPr>
          <a:xfrm>
            <a:off x="8669789" y="2686787"/>
            <a:ext cx="1636237" cy="1636237"/>
            <a:chOff x="6147585" y="2592741"/>
            <a:chExt cx="1828800" cy="1828800"/>
          </a:xfrm>
        </p:grpSpPr>
        <p:sp>
          <p:nvSpPr>
            <p:cNvPr id="12" name="08b6d608-430c-4177-92fc-f7cda35384eb"/>
            <p:cNvSpPr>
              <a:spLocks noChangeAspect="1" noChangeArrowheads="1"/>
            </p:cNvSpPr>
            <p:nvPr/>
          </p:nvSpPr>
          <p:spPr bwMode="auto">
            <a:xfrm>
              <a:off x="6885753" y="3331250"/>
              <a:ext cx="363220" cy="363220"/>
            </a:xfrm>
            <a:prstGeom prst="ellipse">
              <a:avLst/>
            </a:prstGeom>
            <a:solidFill>
              <a:schemeClr val="bg1"/>
            </a:solidFill>
            <a:ln w="12700">
              <a:solidFill>
                <a:schemeClr val="tx1"/>
              </a:solidFill>
              <a:round/>
              <a:headEnd/>
              <a:tailEnd/>
            </a:ln>
          </p:spPr>
          <p:txBody>
            <a:bodyPr wrap="square" anchor="ctr">
              <a:noAutofit/>
            </a:bodyPr>
            <a:lstStyle/>
            <a:p>
              <a:pPr fontAlgn="ctr">
                <a:lnSpc>
                  <a:spcPct val="140000"/>
                </a:lnSpc>
                <a:buClr>
                  <a:schemeClr val="tx1"/>
                </a:buClr>
                <a:buSzPct val="60000"/>
                <a:buFontTx/>
                <a:buChar cha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3" name="Groep 51"/>
            <p:cNvGrpSpPr/>
            <p:nvPr/>
          </p:nvGrpSpPr>
          <p:grpSpPr>
            <a:xfrm>
              <a:off x="6147585" y="2592741"/>
              <a:ext cx="1828800" cy="1828800"/>
              <a:chOff x="3356369" y="2693567"/>
              <a:chExt cx="1647605" cy="1581860"/>
            </a:xfrm>
          </p:grpSpPr>
          <p:sp>
            <p:nvSpPr>
              <p:cNvPr id="38" name="72db4f7f-b2d1-4f35-b17e-6c70ab9c9241"/>
              <p:cNvSpPr>
                <a:spLocks noChangeArrowheads="1"/>
              </p:cNvSpPr>
              <p:nvPr/>
            </p:nvSpPr>
            <p:spPr bwMode="auto">
              <a:xfrm>
                <a:off x="3356369" y="3379367"/>
                <a:ext cx="260350"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b7986517-d9f1-4ad4-924e-fdc7e10d39f4"/>
              <p:cNvSpPr>
                <a:spLocks noChangeArrowheads="1"/>
              </p:cNvSpPr>
              <p:nvPr/>
            </p:nvSpPr>
            <p:spPr bwMode="auto">
              <a:xfrm>
                <a:off x="4056237" y="4045239"/>
                <a:ext cx="257175" cy="230188"/>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607586f9-1683-4775-a7c9-b00637d41fd7"/>
              <p:cNvSpPr>
                <a:spLocks noChangeArrowheads="1"/>
              </p:cNvSpPr>
              <p:nvPr/>
            </p:nvSpPr>
            <p:spPr bwMode="auto">
              <a:xfrm>
                <a:off x="4742037" y="3379367"/>
                <a:ext cx="261937"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1ed3a984-ae5c-449f-b099-dc8a6d94fdc7"/>
              <p:cNvSpPr>
                <a:spLocks noChangeArrowheads="1"/>
              </p:cNvSpPr>
              <p:nvPr/>
            </p:nvSpPr>
            <p:spPr bwMode="auto">
              <a:xfrm>
                <a:off x="3565041" y="2916307"/>
                <a:ext cx="260350"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56688478-6532-41b9-8c4f-cf84c1cc8b80"/>
              <p:cNvSpPr>
                <a:spLocks noChangeArrowheads="1"/>
              </p:cNvSpPr>
              <p:nvPr/>
            </p:nvSpPr>
            <p:spPr bwMode="auto">
              <a:xfrm>
                <a:off x="4547433" y="2908099"/>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e23db2eb-e17f-48c4-a1fc-1eac7e3e1a24"/>
              <p:cNvSpPr>
                <a:spLocks noChangeArrowheads="1"/>
              </p:cNvSpPr>
              <p:nvPr/>
            </p:nvSpPr>
            <p:spPr bwMode="auto">
              <a:xfrm>
                <a:off x="3565041" y="3808431"/>
                <a:ext cx="258762"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7056a832-3889-4c74-becb-1b3e5c0ccbd7"/>
              <p:cNvSpPr>
                <a:spLocks noChangeArrowheads="1"/>
              </p:cNvSpPr>
              <p:nvPr/>
            </p:nvSpPr>
            <p:spPr bwMode="auto">
              <a:xfrm>
                <a:off x="4541573" y="3822499"/>
                <a:ext cx="261937" cy="23336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335897af-e0a7-4114-be97-d1920394b13f"/>
              <p:cNvSpPr>
                <a:spLocks noChangeArrowheads="1"/>
              </p:cNvSpPr>
              <p:nvPr/>
            </p:nvSpPr>
            <p:spPr bwMode="auto">
              <a:xfrm>
                <a:off x="4056237" y="2693567"/>
                <a:ext cx="257175" cy="2317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4" name="Groep 5"/>
            <p:cNvGrpSpPr/>
            <p:nvPr/>
          </p:nvGrpSpPr>
          <p:grpSpPr>
            <a:xfrm>
              <a:off x="6554052" y="2996420"/>
              <a:ext cx="1036113" cy="1037600"/>
              <a:chOff x="6554052" y="2996420"/>
              <a:chExt cx="1036113" cy="1037600"/>
            </a:xfrm>
          </p:grpSpPr>
          <p:grpSp>
            <p:nvGrpSpPr>
              <p:cNvPr id="26" name="Groep 4"/>
              <p:cNvGrpSpPr/>
              <p:nvPr/>
            </p:nvGrpSpPr>
            <p:grpSpPr>
              <a:xfrm>
                <a:off x="7017736" y="3748593"/>
                <a:ext cx="87312" cy="285427"/>
                <a:chOff x="7046314" y="3781934"/>
                <a:chExt cx="87312" cy="285427"/>
              </a:xfrm>
            </p:grpSpPr>
            <p:sp>
              <p:nvSpPr>
                <p:cNvPr id="36"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7" name="Groep 61"/>
              <p:cNvGrpSpPr/>
              <p:nvPr/>
            </p:nvGrpSpPr>
            <p:grpSpPr>
              <a:xfrm>
                <a:off x="7022499" y="2996420"/>
                <a:ext cx="87312" cy="285427"/>
                <a:chOff x="7046314" y="3781934"/>
                <a:chExt cx="87312" cy="285427"/>
              </a:xfrm>
            </p:grpSpPr>
            <p:sp>
              <p:nvSpPr>
                <p:cNvPr id="34"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8" name="Groep 64"/>
              <p:cNvGrpSpPr/>
              <p:nvPr/>
            </p:nvGrpSpPr>
            <p:grpSpPr>
              <a:xfrm rot="16200000">
                <a:off x="7403796" y="3367301"/>
                <a:ext cx="87312" cy="285427"/>
                <a:chOff x="7046314" y="3781934"/>
                <a:chExt cx="87312" cy="285427"/>
              </a:xfrm>
            </p:grpSpPr>
            <p:sp>
              <p:nvSpPr>
                <p:cNvPr id="32"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9" name="Groep 67"/>
              <p:cNvGrpSpPr/>
              <p:nvPr/>
            </p:nvGrpSpPr>
            <p:grpSpPr>
              <a:xfrm rot="5400000" flipH="1">
                <a:off x="6653110" y="3367300"/>
                <a:ext cx="87312" cy="285427"/>
                <a:chOff x="7046314" y="3781934"/>
                <a:chExt cx="87312" cy="285427"/>
              </a:xfrm>
            </p:grpSpPr>
            <p:sp>
              <p:nvSpPr>
                <p:cNvPr id="30"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grpSp>
          <p:nvGrpSpPr>
            <p:cNvPr id="15" name="Groep 72"/>
            <p:cNvGrpSpPr/>
            <p:nvPr/>
          </p:nvGrpSpPr>
          <p:grpSpPr>
            <a:xfrm rot="2700000">
              <a:off x="6745399" y="3626083"/>
              <a:ext cx="87312" cy="285427"/>
              <a:chOff x="7046314" y="3781934"/>
              <a:chExt cx="87312" cy="285427"/>
            </a:xfrm>
          </p:grpSpPr>
          <p:sp>
            <p:nvSpPr>
              <p:cNvPr id="24"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6" name="Groep 73"/>
            <p:cNvGrpSpPr/>
            <p:nvPr/>
          </p:nvGrpSpPr>
          <p:grpSpPr>
            <a:xfrm rot="2700000">
              <a:off x="7280634" y="3097584"/>
              <a:ext cx="87312" cy="285427"/>
              <a:chOff x="7046314" y="3781934"/>
              <a:chExt cx="87312" cy="285427"/>
            </a:xfrm>
          </p:grpSpPr>
          <p:sp>
            <p:nvSpPr>
              <p:cNvPr id="22"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 name="Groep 74"/>
            <p:cNvGrpSpPr/>
            <p:nvPr/>
          </p:nvGrpSpPr>
          <p:grpSpPr>
            <a:xfrm rot="18900000">
              <a:off x="7287999" y="3629455"/>
              <a:ext cx="87312" cy="285427"/>
              <a:chOff x="7046314" y="3781934"/>
              <a:chExt cx="87312" cy="285427"/>
            </a:xfrm>
          </p:grpSpPr>
          <p:sp>
            <p:nvSpPr>
              <p:cNvPr id="20"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8" name="152590c8-754d-4f67-8f13-d7d0114cd25f"/>
            <p:cNvSpPr>
              <a:spLocks noChangeShapeType="1"/>
            </p:cNvSpPr>
            <p:nvPr/>
          </p:nvSpPr>
          <p:spPr bwMode="auto">
            <a:xfrm rot="8100000" flipH="1" flipV="1">
              <a:off x="6835637" y="3077250"/>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60cfffed-9c91-4083-bd4a-bc50f9cabc1b"/>
            <p:cNvSpPr>
              <a:spLocks noChangeShapeType="1"/>
            </p:cNvSpPr>
            <p:nvPr/>
          </p:nvSpPr>
          <p:spPr bwMode="auto">
            <a:xfrm rot="8100000" flipH="1">
              <a:off x="6766045" y="3131135"/>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5" name="bd32d197-fbe2-40b6-901a-85387943de2c"/>
          <p:cNvSpPr>
            <a:spLocks noChangeArrowheads="1"/>
          </p:cNvSpPr>
          <p:nvPr/>
        </p:nvSpPr>
        <p:spPr bwMode="auto">
          <a:xfrm>
            <a:off x="1324716" y="4926255"/>
            <a:ext cx="2022709" cy="574749"/>
          </a:xfrm>
          <a:prstGeom prst="rect">
            <a:avLst/>
          </a:prstGeom>
          <a:noFill/>
          <a:ln w="9525">
            <a:noFill/>
            <a:miter lim="800000"/>
            <a:headEnd/>
            <a:tailEnd/>
          </a:ln>
        </p:spPr>
        <p:txBody>
          <a:bodyPr wrap="square">
            <a:noAutofit/>
          </a:bodyPr>
          <a:lstStyle/>
          <a:p>
            <a:pPr algn="ctr" eaLnBrk="0" fontAlgn="ctr" hangingPunct="0">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Only two devices can be connected.</a:t>
            </a: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eaLnBrk="0" fontAlgn="ctr" hangingPunct="0">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(Direct connection)</a:t>
            </a: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13734f90-5d03-4956-93d1-0e30ddca84e1"/>
          <p:cNvSpPr>
            <a:spLocks noChangeArrowheads="1"/>
          </p:cNvSpPr>
          <p:nvPr/>
        </p:nvSpPr>
        <p:spPr bwMode="auto">
          <a:xfrm>
            <a:off x="8516757" y="5062056"/>
            <a:ext cx="2371750" cy="574749"/>
          </a:xfrm>
          <a:prstGeom prst="rect">
            <a:avLst/>
          </a:prstGeom>
          <a:noFill/>
          <a:ln w="9525">
            <a:noFill/>
            <a:miter lim="800000"/>
            <a:headEnd/>
            <a:tailEnd/>
          </a:ln>
        </p:spPr>
        <p:txBody>
          <a:bodyPr wrap="square">
            <a:noAutofit/>
          </a:bodyPr>
          <a:lstStyle/>
          <a:p>
            <a:pPr algn="ctr" eaLnBrk="0" fontAlgn="ctr" hangingPunct="0">
              <a:spcAft>
                <a:spcPct val="50000"/>
              </a:spcAft>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Up to 16 million devices can be connected.</a:t>
            </a: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d487f2dd-4bef-483b-b88f-1ce46efdb565"/>
          <p:cNvSpPr>
            <a:spLocks noChangeArrowheads="1"/>
          </p:cNvSpPr>
          <p:nvPr/>
        </p:nvSpPr>
        <p:spPr bwMode="auto">
          <a:xfrm>
            <a:off x="4750598" y="5003769"/>
            <a:ext cx="1912019" cy="431687"/>
          </a:xfrm>
          <a:prstGeom prst="rect">
            <a:avLst/>
          </a:prstGeom>
          <a:noFill/>
          <a:ln w="9525">
            <a:noFill/>
            <a:miter lim="800000"/>
            <a:headEnd/>
            <a:tailEnd/>
          </a:ln>
        </p:spPr>
        <p:txBody>
          <a:bodyPr wrap="square">
            <a:noAutofit/>
          </a:bodyPr>
          <a:lstStyle/>
          <a:p>
            <a:pPr algn="ctr" eaLnBrk="0" fontAlgn="ctr" hangingPunct="0">
              <a:spcAft>
                <a:spcPct val="50000"/>
              </a:spcAft>
              <a:buClr>
                <a:schemeClr val="tx1"/>
              </a:buClr>
              <a:buSzPct val="60000"/>
            </a:pP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Up to 127 devices can be connected.</a:t>
            </a: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59e52ffd-0701-4f63-939e-edddf26c8101"/>
          <p:cNvSpPr/>
          <p:nvPr/>
        </p:nvSpPr>
        <p:spPr bwMode="auto">
          <a:xfrm rot="5400000" flipV="1">
            <a:off x="9497909" y="3419081"/>
            <a:ext cx="285748" cy="2933704"/>
          </a:xfrm>
          <a:prstGeom prst="accentBorderCallout2">
            <a:avLst>
              <a:gd name="adj1" fmla="val 19399"/>
              <a:gd name="adj2" fmla="val -21666"/>
              <a:gd name="adj3" fmla="val 19399"/>
              <a:gd name="adj4" fmla="val -93334"/>
              <a:gd name="adj5" fmla="val 26786"/>
              <a:gd name="adj6" fmla="val -166668"/>
            </a:avLst>
          </a:prstGeom>
          <a:noFill/>
          <a:ln w="9525" cap="flat" cmpd="sng" algn="ctr">
            <a:solidFill>
              <a:srgbClr val="006699"/>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noAutofit/>
          </a:bodyPr>
          <a:lstStyle/>
          <a:p>
            <a:pPr marR="0" algn="ctr" defTabSz="914400" rtl="0" eaLnBrk="1" fontAlgn="ctr" latinLnBrk="0" hangingPunct="1">
              <a:lnSpc>
                <a:spcPct val="100000"/>
              </a:lnSpc>
              <a:spcBef>
                <a:spcPct val="0"/>
              </a:spcBef>
              <a:spcAft>
                <a:spcPct val="0"/>
              </a:spcAft>
              <a:buClrTx/>
              <a:buSzTx/>
              <a:buFontTx/>
              <a:buNone/>
              <a:tabLst/>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Most widely used technology</a:t>
            </a:r>
            <a:endParaRPr kumimoji="0" lang="en-US" altLang="zh-CN" sz="1400" b="0" i="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59" name="7b776059-23bb-4285-8589-391da94dcc81"/>
          <p:cNvSpPr>
            <a:spLocks noChangeArrowheads="1"/>
          </p:cNvSpPr>
          <p:nvPr/>
        </p:nvSpPr>
        <p:spPr bwMode="auto">
          <a:xfrm>
            <a:off x="1565666" y="1210008"/>
            <a:ext cx="1606550" cy="324694"/>
          </a:xfrm>
          <a:prstGeom prst="rect">
            <a:avLst/>
          </a:prstGeom>
          <a:noFill/>
          <a:ln w="9525">
            <a:noFill/>
            <a:miter lim="800000"/>
            <a:headEnd/>
            <a:tailEnd/>
          </a:ln>
        </p:spPr>
        <p:txBody>
          <a:bodyPr wrap="square">
            <a:noAutofit/>
          </a:bodyPr>
          <a:lstStyle/>
          <a:p>
            <a:pPr eaLnBrk="0" fontAlgn="ctr" hangingPunct="0">
              <a:spcAft>
                <a:spcPts val="0"/>
              </a:spcAft>
              <a:buClr>
                <a:schemeClr val="tx1"/>
              </a:buClr>
              <a:buSzPct val="60000"/>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Point-to-point</a:t>
            </a:r>
            <a:endParaRPr lang="en-US" altLang="zh-CN" sz="16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0" name="1d177b2e-e695-4ea6-a490-142fcaf57704"/>
          <p:cNvSpPr>
            <a:spLocks noChangeArrowheads="1"/>
          </p:cNvSpPr>
          <p:nvPr/>
        </p:nvSpPr>
        <p:spPr bwMode="auto">
          <a:xfrm>
            <a:off x="8187128" y="1247196"/>
            <a:ext cx="2610799" cy="360000"/>
          </a:xfrm>
          <a:prstGeom prst="rect">
            <a:avLst/>
          </a:prstGeom>
          <a:noFill/>
          <a:ln w="9525">
            <a:noFill/>
            <a:miter lim="800000"/>
            <a:headEnd/>
            <a:tailEnd/>
          </a:ln>
        </p:spPr>
        <p:txBody>
          <a:bodyPr wrap="square">
            <a:noAutofit/>
          </a:bodyPr>
          <a:lstStyle/>
          <a:p>
            <a:pPr algn="ctr" eaLnBrk="0" fontAlgn="ctr" hangingPunct="0">
              <a:buClr>
                <a:schemeClr val="tx1"/>
              </a:buClr>
              <a:buSzPct val="60000"/>
              <a:tabLst>
                <a:tab pos="230188" algn="l"/>
              </a:tabLst>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FC switching network</a:t>
            </a:r>
            <a:endParaRPr lang="en-US" altLang="zh-CN" sz="16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sp>
        <p:nvSpPr>
          <p:cNvPr id="61" name="5e8785fa-3635-4c71-8c0a-9f5c201627e7"/>
          <p:cNvSpPr>
            <a:spLocks noChangeArrowheads="1"/>
          </p:cNvSpPr>
          <p:nvPr/>
        </p:nvSpPr>
        <p:spPr bwMode="auto">
          <a:xfrm>
            <a:off x="4799093" y="1210008"/>
            <a:ext cx="1516824" cy="446710"/>
          </a:xfrm>
          <a:prstGeom prst="rect">
            <a:avLst/>
          </a:prstGeom>
          <a:noFill/>
          <a:ln w="9525">
            <a:noFill/>
            <a:miter lim="800000"/>
            <a:headEnd/>
            <a:tailEnd/>
          </a:ln>
        </p:spPr>
        <p:txBody>
          <a:bodyPr wrap="square">
            <a:noAutofit/>
          </a:bodyPr>
          <a:lstStyle/>
          <a:p>
            <a:pPr algn="ctr" eaLnBrk="0" fontAlgn="ctr" hangingPunct="0">
              <a:buClr>
                <a:schemeClr val="tx1"/>
              </a:buClr>
              <a:buSzPct val="60000"/>
              <a:tabLst>
                <a:tab pos="230188" algn="l"/>
              </a:tabLst>
            </a:pP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FC-AL</a:t>
            </a:r>
            <a:endParaRPr lang="en-US" altLang="zh-CN" sz="1600" b="1" dirty="0">
              <a:latin typeface="Huawei Sans" panose="020C0503030203020204" pitchFamily="34" charset="0"/>
              <a:ea typeface="方正兰亭黑简体" panose="02000000000000000000" pitchFamily="2" charset="-122"/>
              <a:cs typeface="Arial" panose="020B0604020202020204" pitchFamily="34" charset="0"/>
              <a:sym typeface="Huawei Sans" panose="020C0503030203020204" pitchFamily="34" charset="0"/>
            </a:endParaRPr>
          </a:p>
        </p:txBody>
      </p:sp>
      <p:grpSp>
        <p:nvGrpSpPr>
          <p:cNvPr id="65" name="组合 64"/>
          <p:cNvGrpSpPr/>
          <p:nvPr/>
        </p:nvGrpSpPr>
        <p:grpSpPr>
          <a:xfrm>
            <a:off x="2719577" y="1903384"/>
            <a:ext cx="320141" cy="408304"/>
            <a:chOff x="8407400" y="2055813"/>
            <a:chExt cx="360363" cy="458788"/>
          </a:xfrm>
          <a:solidFill>
            <a:srgbClr val="15B0E8"/>
          </a:solidFill>
        </p:grpSpPr>
        <p:sp>
          <p:nvSpPr>
            <p:cNvPr id="66"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0" name="组合 69"/>
          <p:cNvGrpSpPr/>
          <p:nvPr/>
        </p:nvGrpSpPr>
        <p:grpSpPr>
          <a:xfrm>
            <a:off x="1676100" y="1860133"/>
            <a:ext cx="226289" cy="427258"/>
            <a:chOff x="7499351" y="736601"/>
            <a:chExt cx="227013" cy="428625"/>
          </a:xfrm>
          <a:solidFill>
            <a:srgbClr val="15B0E8"/>
          </a:solidFill>
        </p:grpSpPr>
        <p:sp>
          <p:nvSpPr>
            <p:cNvPr id="71"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4" name="直接连接符 3"/>
          <p:cNvCxnSpPr>
            <a:endCxn id="66" idx="27"/>
          </p:cNvCxnSpPr>
          <p:nvPr/>
        </p:nvCxnSpPr>
        <p:spPr>
          <a:xfrm>
            <a:off x="1909387" y="2092377"/>
            <a:ext cx="810190" cy="11756"/>
          </a:xfrm>
          <a:prstGeom prst="line">
            <a:avLst/>
          </a:prstGeom>
          <a:ln>
            <a:solidFill>
              <a:srgbClr val="15B0E8"/>
            </a:solidFill>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a:off x="4983400" y="1567352"/>
            <a:ext cx="1148209" cy="942859"/>
            <a:chOff x="4869024" y="2126037"/>
            <a:chExt cx="1235430" cy="1014482"/>
          </a:xfrm>
        </p:grpSpPr>
        <p:grpSp>
          <p:nvGrpSpPr>
            <p:cNvPr id="85" name="组合 84"/>
            <p:cNvGrpSpPr/>
            <p:nvPr/>
          </p:nvGrpSpPr>
          <p:grpSpPr>
            <a:xfrm>
              <a:off x="4869024" y="2202036"/>
              <a:ext cx="695679" cy="196979"/>
              <a:chOff x="1165225" y="1108076"/>
              <a:chExt cx="706438" cy="200025"/>
            </a:xfrm>
            <a:solidFill>
              <a:srgbClr val="15B0E8"/>
            </a:solidFill>
          </p:grpSpPr>
          <p:sp>
            <p:nvSpPr>
              <p:cNvPr id="86"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4"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6"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7"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8"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9"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0"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4" name="组合 103"/>
            <p:cNvGrpSpPr/>
            <p:nvPr/>
          </p:nvGrpSpPr>
          <p:grpSpPr>
            <a:xfrm>
              <a:off x="4974265" y="2569053"/>
              <a:ext cx="324608" cy="414001"/>
              <a:chOff x="8407400" y="2055813"/>
              <a:chExt cx="360363" cy="458788"/>
            </a:xfrm>
            <a:solidFill>
              <a:srgbClr val="15B0E8"/>
            </a:solidFill>
          </p:grpSpPr>
          <p:sp>
            <p:nvSpPr>
              <p:cNvPr id="105"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8"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9" name="组合 108"/>
            <p:cNvGrpSpPr/>
            <p:nvPr/>
          </p:nvGrpSpPr>
          <p:grpSpPr>
            <a:xfrm>
              <a:off x="5779846" y="2126037"/>
              <a:ext cx="324608" cy="414001"/>
              <a:chOff x="8258968" y="2010640"/>
              <a:chExt cx="360363" cy="458788"/>
            </a:xfrm>
            <a:solidFill>
              <a:srgbClr val="15B0E8"/>
            </a:solidFill>
          </p:grpSpPr>
          <p:sp>
            <p:nvSpPr>
              <p:cNvPr id="110" name="Freeform 219"/>
              <p:cNvSpPr>
                <a:spLocks noEditPoints="1"/>
              </p:cNvSpPr>
              <p:nvPr/>
            </p:nvSpPr>
            <p:spPr bwMode="auto">
              <a:xfrm>
                <a:off x="8258968" y="2010640"/>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1"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2"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3"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14" name="组合 113"/>
            <p:cNvGrpSpPr/>
            <p:nvPr/>
          </p:nvGrpSpPr>
          <p:grpSpPr>
            <a:xfrm>
              <a:off x="5700353" y="2707299"/>
              <a:ext cx="229447" cy="433220"/>
              <a:chOff x="7499351" y="736601"/>
              <a:chExt cx="227013" cy="428625"/>
            </a:xfrm>
            <a:solidFill>
              <a:srgbClr val="15B0E8"/>
            </a:solidFill>
          </p:grpSpPr>
          <p:sp>
            <p:nvSpPr>
              <p:cNvPr id="115"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6"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7"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8"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9"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0"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1"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2"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3"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4"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5"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6"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7"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31" name="椭圆 130"/>
            <p:cNvSpPr/>
            <p:nvPr/>
          </p:nvSpPr>
          <p:spPr>
            <a:xfrm>
              <a:off x="5218271" y="2412184"/>
              <a:ext cx="667489" cy="304131"/>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4" name="组合 133"/>
          <p:cNvGrpSpPr/>
          <p:nvPr/>
        </p:nvGrpSpPr>
        <p:grpSpPr>
          <a:xfrm>
            <a:off x="9287663" y="2040664"/>
            <a:ext cx="366762" cy="102127"/>
            <a:chOff x="1165225" y="1108076"/>
            <a:chExt cx="706438" cy="200025"/>
          </a:xfrm>
          <a:solidFill>
            <a:srgbClr val="15B0E8"/>
          </a:solidFill>
        </p:grpSpPr>
        <p:sp>
          <p:nvSpPr>
            <p:cNvPr id="160"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1"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2"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3"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4"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5"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9"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1"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2"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3"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4"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5" name="组合 134"/>
          <p:cNvGrpSpPr/>
          <p:nvPr/>
        </p:nvGrpSpPr>
        <p:grpSpPr>
          <a:xfrm>
            <a:off x="8891113" y="1852998"/>
            <a:ext cx="203116" cy="259052"/>
            <a:chOff x="8407400" y="2055813"/>
            <a:chExt cx="360363" cy="458788"/>
          </a:xfrm>
          <a:solidFill>
            <a:srgbClr val="15B0E8"/>
          </a:solidFill>
        </p:grpSpPr>
        <p:sp>
          <p:nvSpPr>
            <p:cNvPr id="156"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7"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8"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9"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6" name="组合 135"/>
          <p:cNvGrpSpPr/>
          <p:nvPr/>
        </p:nvGrpSpPr>
        <p:grpSpPr>
          <a:xfrm>
            <a:off x="9879713" y="1847265"/>
            <a:ext cx="203116" cy="259052"/>
            <a:chOff x="8407400" y="2055813"/>
            <a:chExt cx="360363" cy="458788"/>
          </a:xfrm>
          <a:solidFill>
            <a:srgbClr val="15B0E8"/>
          </a:solidFill>
        </p:grpSpPr>
        <p:sp>
          <p:nvSpPr>
            <p:cNvPr id="152"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3"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4"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5"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37" name="组合 136"/>
          <p:cNvGrpSpPr/>
          <p:nvPr/>
        </p:nvGrpSpPr>
        <p:grpSpPr>
          <a:xfrm>
            <a:off x="9736141" y="2239133"/>
            <a:ext cx="143572" cy="271078"/>
            <a:chOff x="7499351" y="736601"/>
            <a:chExt cx="227013" cy="428625"/>
          </a:xfrm>
          <a:solidFill>
            <a:srgbClr val="15B0E8"/>
          </a:solidFill>
        </p:grpSpPr>
        <p:sp>
          <p:nvSpPr>
            <p:cNvPr id="13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5" name="组合 174"/>
          <p:cNvGrpSpPr/>
          <p:nvPr/>
        </p:nvGrpSpPr>
        <p:grpSpPr>
          <a:xfrm>
            <a:off x="9235896" y="1617519"/>
            <a:ext cx="203116" cy="259052"/>
            <a:chOff x="8407400" y="2055813"/>
            <a:chExt cx="360363" cy="458788"/>
          </a:xfrm>
          <a:solidFill>
            <a:srgbClr val="15B0E8"/>
          </a:solidFill>
        </p:grpSpPr>
        <p:sp>
          <p:nvSpPr>
            <p:cNvPr id="176"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99" name="组合 198"/>
          <p:cNvGrpSpPr/>
          <p:nvPr/>
        </p:nvGrpSpPr>
        <p:grpSpPr>
          <a:xfrm>
            <a:off x="9643870" y="1604362"/>
            <a:ext cx="143572" cy="271078"/>
            <a:chOff x="7499351" y="736601"/>
            <a:chExt cx="227013" cy="428625"/>
          </a:xfrm>
          <a:solidFill>
            <a:srgbClr val="15B0E8"/>
          </a:solidFill>
        </p:grpSpPr>
        <p:sp>
          <p:nvSpPr>
            <p:cNvPr id="200"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2"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41" name="组合 240"/>
          <p:cNvGrpSpPr/>
          <p:nvPr/>
        </p:nvGrpSpPr>
        <p:grpSpPr>
          <a:xfrm>
            <a:off x="9092190" y="2223040"/>
            <a:ext cx="143572" cy="271078"/>
            <a:chOff x="7499351" y="736601"/>
            <a:chExt cx="227013" cy="428625"/>
          </a:xfrm>
          <a:solidFill>
            <a:srgbClr val="15B0E8"/>
          </a:solidFill>
        </p:grpSpPr>
        <p:sp>
          <p:nvSpPr>
            <p:cNvPr id="24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58" name="直接连接符 257"/>
          <p:cNvCxnSpPr>
            <a:stCxn id="176" idx="46"/>
          </p:cNvCxnSpPr>
          <p:nvPr/>
        </p:nvCxnSpPr>
        <p:spPr>
          <a:xfrm>
            <a:off x="9416444" y="1861460"/>
            <a:ext cx="51716" cy="171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直接连接符 259"/>
          <p:cNvCxnSpPr>
            <a:stCxn id="200" idx="9"/>
            <a:endCxn id="160" idx="20"/>
          </p:cNvCxnSpPr>
          <p:nvPr/>
        </p:nvCxnSpPr>
        <p:spPr>
          <a:xfrm flipH="1">
            <a:off x="9639843" y="1868412"/>
            <a:ext cx="65327" cy="172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直接连接符 261"/>
          <p:cNvCxnSpPr>
            <a:stCxn id="160" idx="22"/>
            <a:endCxn id="152" idx="39"/>
          </p:cNvCxnSpPr>
          <p:nvPr/>
        </p:nvCxnSpPr>
        <p:spPr>
          <a:xfrm flipV="1">
            <a:off x="9654425" y="2022665"/>
            <a:ext cx="236035" cy="100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直接连接符 263"/>
          <p:cNvCxnSpPr>
            <a:stCxn id="160" idx="15"/>
            <a:endCxn id="139" idx="12"/>
          </p:cNvCxnSpPr>
          <p:nvPr/>
        </p:nvCxnSpPr>
        <p:spPr>
          <a:xfrm>
            <a:off x="9582398" y="2137118"/>
            <a:ext cx="153743" cy="108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直接连接符 265"/>
          <p:cNvCxnSpPr>
            <a:stCxn id="160" idx="16"/>
            <a:endCxn id="242" idx="15"/>
          </p:cNvCxnSpPr>
          <p:nvPr/>
        </p:nvCxnSpPr>
        <p:spPr>
          <a:xfrm flipH="1">
            <a:off x="9235762" y="2137118"/>
            <a:ext cx="66041" cy="92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直接连接符 267"/>
          <p:cNvCxnSpPr>
            <a:stCxn id="156" idx="54"/>
            <a:endCxn id="160" idx="19"/>
          </p:cNvCxnSpPr>
          <p:nvPr/>
        </p:nvCxnSpPr>
        <p:spPr>
          <a:xfrm>
            <a:off x="9094229" y="1980365"/>
            <a:ext cx="207574" cy="602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Seven Types of Ports for the FC Protocol</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dirty="0" smtClean="0">
                <a:sym typeface="Huawei Sans" panose="020C0503030203020204" pitchFamily="34" charset="0"/>
              </a:rPr>
              <a:t>On an FC network, there are seven types of ports.</a:t>
            </a:r>
            <a:endParaRPr lang="en-US" altLang="zh-CN" dirty="0">
              <a:sym typeface="Huawei Sans" panose="020C0503030203020204" pitchFamily="34" charset="0"/>
            </a:endParaRPr>
          </a:p>
        </p:txBody>
      </p:sp>
      <p:sp>
        <p:nvSpPr>
          <p:cNvPr id="4" name="矩形 3"/>
          <p:cNvSpPr/>
          <p:nvPr/>
        </p:nvSpPr>
        <p:spPr>
          <a:xfrm>
            <a:off x="4466166" y="1869442"/>
            <a:ext cx="3259667" cy="618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switch</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9419167" y="1869442"/>
            <a:ext cx="1515533" cy="618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1672167" y="1877908"/>
            <a:ext cx="1515533" cy="6095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9114366" y="1958342"/>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3187701" y="1954106"/>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4161365" y="1954106"/>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7725833" y="1954106"/>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5871631" y="2487507"/>
            <a:ext cx="448734" cy="237067"/>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椭圆 11"/>
          <p:cNvSpPr/>
          <p:nvPr/>
        </p:nvSpPr>
        <p:spPr>
          <a:xfrm>
            <a:off x="4859865" y="3317241"/>
            <a:ext cx="2472267" cy="889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FC-AL device</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3861327" y="2696162"/>
            <a:ext cx="994833" cy="4990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4144961" y="3195166"/>
            <a:ext cx="539752" cy="1698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7228416" y="2695202"/>
            <a:ext cx="994833" cy="4990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7512050" y="3194206"/>
            <a:ext cx="539752" cy="1698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3166532" y="4737867"/>
            <a:ext cx="994833" cy="450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3436407" y="4544987"/>
            <a:ext cx="539752" cy="1867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5598582" y="4759297"/>
            <a:ext cx="994833" cy="464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5826122" y="4568911"/>
            <a:ext cx="539752" cy="1944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7962653" y="4763784"/>
            <a:ext cx="994833" cy="464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 terminal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8177282" y="4587851"/>
            <a:ext cx="539752" cy="17144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L</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直接连接符 23"/>
          <p:cNvCxnSpPr>
            <a:stCxn id="8" idx="3"/>
            <a:endCxn id="9" idx="1"/>
          </p:cNvCxnSpPr>
          <p:nvPr/>
        </p:nvCxnSpPr>
        <p:spPr>
          <a:xfrm>
            <a:off x="3492502" y="2174239"/>
            <a:ext cx="66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0" idx="3"/>
            <a:endCxn id="7" idx="1"/>
          </p:cNvCxnSpPr>
          <p:nvPr/>
        </p:nvCxnSpPr>
        <p:spPr>
          <a:xfrm>
            <a:off x="8030634" y="2174239"/>
            <a:ext cx="1083732" cy="42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1" idx="2"/>
            <a:endCxn id="12" idx="0"/>
          </p:cNvCxnSpPr>
          <p:nvPr/>
        </p:nvCxnSpPr>
        <p:spPr>
          <a:xfrm>
            <a:off x="6095998" y="2724574"/>
            <a:ext cx="1" cy="592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2"/>
            <a:endCxn id="12" idx="2"/>
          </p:cNvCxnSpPr>
          <p:nvPr/>
        </p:nvCxnSpPr>
        <p:spPr>
          <a:xfrm>
            <a:off x="4414837" y="3365029"/>
            <a:ext cx="445028" cy="396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2" idx="3"/>
            <a:endCxn id="18" idx="0"/>
          </p:cNvCxnSpPr>
          <p:nvPr/>
        </p:nvCxnSpPr>
        <p:spPr>
          <a:xfrm flipH="1">
            <a:off x="3706283" y="4076050"/>
            <a:ext cx="1515637" cy="4689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2" idx="4"/>
            <a:endCxn id="20" idx="0"/>
          </p:cNvCxnSpPr>
          <p:nvPr/>
        </p:nvCxnSpPr>
        <p:spPr>
          <a:xfrm flipH="1">
            <a:off x="6095998" y="4206241"/>
            <a:ext cx="1" cy="3626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22" idx="0"/>
            <a:endCxn id="12" idx="5"/>
          </p:cNvCxnSpPr>
          <p:nvPr/>
        </p:nvCxnSpPr>
        <p:spPr>
          <a:xfrm flipH="1" flipV="1">
            <a:off x="6970077" y="4076050"/>
            <a:ext cx="1477081" cy="511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16" idx="2"/>
            <a:endCxn id="12" idx="6"/>
          </p:cNvCxnSpPr>
          <p:nvPr/>
        </p:nvCxnSpPr>
        <p:spPr>
          <a:xfrm flipH="1">
            <a:off x="7332132" y="3364069"/>
            <a:ext cx="449794" cy="397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8875182" y="3317241"/>
            <a:ext cx="1568058"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Open ring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文本框 46"/>
          <p:cNvSpPr txBox="1"/>
          <p:nvPr/>
        </p:nvSpPr>
        <p:spPr>
          <a:xfrm>
            <a:off x="2713894" y="3326667"/>
            <a:ext cx="1568058"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Open ring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文本框 47"/>
          <p:cNvSpPr txBox="1"/>
          <p:nvPr/>
        </p:nvSpPr>
        <p:spPr>
          <a:xfrm>
            <a:off x="7661301" y="5247438"/>
            <a:ext cx="1689886"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Private ring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文本框 48"/>
          <p:cNvSpPr txBox="1"/>
          <p:nvPr/>
        </p:nvSpPr>
        <p:spPr>
          <a:xfrm>
            <a:off x="5358579" y="5224811"/>
            <a:ext cx="1689886"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Private ring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文本框 49"/>
          <p:cNvSpPr txBox="1"/>
          <p:nvPr/>
        </p:nvSpPr>
        <p:spPr>
          <a:xfrm>
            <a:off x="2891811" y="5221241"/>
            <a:ext cx="1689886"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Private ring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文本框 50"/>
          <p:cNvSpPr txBox="1"/>
          <p:nvPr/>
        </p:nvSpPr>
        <p:spPr>
          <a:xfrm>
            <a:off x="9635759" y="2550147"/>
            <a:ext cx="1241045"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Fabric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文本框 51"/>
          <p:cNvSpPr txBox="1"/>
          <p:nvPr/>
        </p:nvSpPr>
        <p:spPr>
          <a:xfrm>
            <a:off x="1912002" y="2530417"/>
            <a:ext cx="1241045"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Fabric device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16160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FC Adapter</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dirty="0" smtClean="0">
                <a:sym typeface="Huawei Sans" panose="020C0503030203020204" pitchFamily="34" charset="0"/>
              </a:rPr>
              <a:t>The FC host bus adapter (HBA) supports FC network applications and provides high-bandwidth and high-performance storage network solutions.</a:t>
            </a:r>
            <a:endParaRPr lang="en-US" altLang="zh-CN" dirty="0" smtClean="0">
              <a:sym typeface="Huawei Sans" panose="020C0503030203020204" pitchFamily="34" charset="0"/>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926" t="3988" r="53735" b="2450"/>
          <a:stretch/>
        </p:blipFill>
        <p:spPr>
          <a:xfrm>
            <a:off x="1594177" y="2505456"/>
            <a:ext cx="3895344" cy="2807208"/>
          </a:xfrm>
          <a:prstGeom prst="rect">
            <a:avLst/>
          </a:prstGeom>
          <a:ln w="12700">
            <a:solidFill>
              <a:schemeClr val="bg1">
                <a:lumMod val="85000"/>
              </a:schemeClr>
            </a:solidFill>
          </a:ln>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56198" t="3988" r="1478" b="2450"/>
          <a:stretch/>
        </p:blipFill>
        <p:spPr>
          <a:xfrm>
            <a:off x="6402627" y="2505456"/>
            <a:ext cx="3636264" cy="2807208"/>
          </a:xfrm>
          <a:prstGeom prst="rect">
            <a:avLst/>
          </a:prstGeom>
          <a:ln w="12700">
            <a:solidFill>
              <a:schemeClr val="bg1">
                <a:lumMod val="85000"/>
              </a:schemeClr>
            </a:solidFill>
          </a:ln>
        </p:spPr>
      </p:pic>
    </p:spTree>
    <p:extLst>
      <p:ext uri="{BB962C8B-B14F-4D97-AF65-F5344CB8AC3E}">
        <p14:creationId xmlns:p14="http://schemas.microsoft.com/office/powerpoint/2010/main" val="3622379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FCoE Protocol</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en-US" dirty="0" smtClean="0">
                <a:sym typeface="Huawei Sans" panose="020C0503030203020204" pitchFamily="34" charset="0"/>
              </a:rPr>
              <a:t>The FCoE protocol is used to transmit FC signals over lossless enhanced Ethernet infrastructure.</a:t>
            </a:r>
          </a:p>
          <a:p>
            <a:r>
              <a:rPr lang="en-US" dirty="0" smtClean="0">
                <a:sym typeface="Huawei Sans" panose="020C0503030203020204" pitchFamily="34" charset="0"/>
              </a:rPr>
              <a:t>FCoE encapsulates FC data frames in Ethernet frames and allows service traffic on a LAN and SAN to be transmitted over the same Ethernet.</a:t>
            </a:r>
          </a:p>
          <a:p>
            <a:endParaRPr lang="en-US" altLang="zh-CN" dirty="0">
              <a:sym typeface="Huawei Sans" panose="020C0503030203020204" pitchFamily="34" charset="0"/>
            </a:endParaRPr>
          </a:p>
        </p:txBody>
      </p:sp>
      <p:sp>
        <p:nvSpPr>
          <p:cNvPr id="4" name="流程图: 直接访问存储器 3"/>
          <p:cNvSpPr/>
          <p:nvPr/>
        </p:nvSpPr>
        <p:spPr bwMode="auto">
          <a:xfrm>
            <a:off x="3101837" y="3975804"/>
            <a:ext cx="2740963" cy="1370481"/>
          </a:xfrm>
          <a:prstGeom prst="flowChartMagneticDrum">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流程图: 直接访问存储器 4"/>
          <p:cNvSpPr/>
          <p:nvPr/>
        </p:nvSpPr>
        <p:spPr bwMode="auto">
          <a:xfrm>
            <a:off x="5267528" y="4332129"/>
            <a:ext cx="877108" cy="301506"/>
          </a:xfrm>
          <a:prstGeom prst="flowChartMagneticDrum">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线形标注 2 5"/>
          <p:cNvSpPr/>
          <p:nvPr/>
        </p:nvSpPr>
        <p:spPr bwMode="auto">
          <a:xfrm>
            <a:off x="5833295" y="3272930"/>
            <a:ext cx="1650520" cy="392875"/>
          </a:xfrm>
          <a:prstGeom prst="borderCallout2">
            <a:avLst>
              <a:gd name="adj1" fmla="val 18750"/>
              <a:gd name="adj2" fmla="val -8333"/>
              <a:gd name="adj3" fmla="val 18750"/>
              <a:gd name="adj4" fmla="val -16667"/>
              <a:gd name="adj5" fmla="val 255915"/>
              <a:gd name="adj6" fmla="val -32794"/>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 data link layer frame</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线形标注 2 6"/>
          <p:cNvSpPr/>
          <p:nvPr/>
        </p:nvSpPr>
        <p:spPr bwMode="auto">
          <a:xfrm>
            <a:off x="6879589" y="4030623"/>
            <a:ext cx="2093345" cy="219277"/>
          </a:xfrm>
          <a:prstGeom prst="borderCallout2">
            <a:avLst>
              <a:gd name="adj1" fmla="val 18750"/>
              <a:gd name="adj2" fmla="val -8333"/>
              <a:gd name="adj3" fmla="val 18750"/>
              <a:gd name="adj4" fmla="val -16667"/>
              <a:gd name="adj5" fmla="val 188499"/>
              <a:gd name="adj6" fmla="val -41072"/>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Service flow IP address</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流程图: 直接访问存储器 7"/>
          <p:cNvSpPr/>
          <p:nvPr/>
        </p:nvSpPr>
        <p:spPr bwMode="auto">
          <a:xfrm>
            <a:off x="5377166" y="4551406"/>
            <a:ext cx="877108" cy="301506"/>
          </a:xfrm>
          <a:prstGeom prst="flowChartMagneticDrum">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流程图: 直接访问存储器 8"/>
          <p:cNvSpPr/>
          <p:nvPr/>
        </p:nvSpPr>
        <p:spPr bwMode="auto">
          <a:xfrm>
            <a:off x="5212709" y="4688454"/>
            <a:ext cx="877108" cy="301506"/>
          </a:xfrm>
          <a:prstGeom prst="flowChartMagneticDrum">
            <a:avLst/>
          </a:prstGeom>
          <a:gradFill>
            <a:gsLst>
              <a:gs pos="0">
                <a:srgbClr val="DDEBCF"/>
              </a:gs>
              <a:gs pos="50000">
                <a:srgbClr val="9CB86E"/>
              </a:gs>
              <a:gs pos="100000">
                <a:srgbClr val="156B13"/>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流程图: 直接访问存储器 9"/>
          <p:cNvSpPr/>
          <p:nvPr/>
        </p:nvSpPr>
        <p:spPr bwMode="auto">
          <a:xfrm>
            <a:off x="5185299" y="4523996"/>
            <a:ext cx="877108" cy="301506"/>
          </a:xfrm>
          <a:prstGeom prst="flowChartMagneticDrum">
            <a:avLst/>
          </a:prstGeom>
          <a:gradFill>
            <a:gsLst>
              <a:gs pos="0">
                <a:srgbClr val="8488C4"/>
              </a:gs>
              <a:gs pos="53000">
                <a:srgbClr val="D4DEFF"/>
              </a:gs>
              <a:gs pos="83000">
                <a:srgbClr val="D4DEFF"/>
              </a:gs>
              <a:gs pos="100000">
                <a:srgbClr val="96AB94"/>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gradFill>
                <a:gsLst>
                  <a:gs pos="0">
                    <a:srgbClr val="8488C4"/>
                  </a:gs>
                  <a:gs pos="53000">
                    <a:srgbClr val="D4DEFF"/>
                  </a:gs>
                  <a:gs pos="83000">
                    <a:srgbClr val="D4DEFF"/>
                  </a:gs>
                  <a:gs pos="100000">
                    <a:srgbClr val="96AB94"/>
                  </a:gs>
                </a:gsLst>
                <a:lin ang="5400000" scaled="0"/>
              </a:gra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线形标注 2 10"/>
          <p:cNvSpPr/>
          <p:nvPr/>
        </p:nvSpPr>
        <p:spPr bwMode="auto">
          <a:xfrm>
            <a:off x="6879589" y="4359538"/>
            <a:ext cx="2093345" cy="246687"/>
          </a:xfrm>
          <a:prstGeom prst="borderCallout2">
            <a:avLst>
              <a:gd name="adj1" fmla="val 18750"/>
              <a:gd name="adj2" fmla="val -8333"/>
              <a:gd name="adj3" fmla="val 18750"/>
              <a:gd name="adj4" fmla="val -16667"/>
              <a:gd name="adj5" fmla="val 134798"/>
              <a:gd name="adj6" fmla="val -49580"/>
            </a:avLst>
          </a:prstGeom>
          <a:solidFill>
            <a:schemeClr val="bg1">
              <a:lumMod val="95000"/>
            </a:schemeClr>
          </a:solidFill>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Block storage </a:t>
            </a:r>
            <a:r>
              <a:rPr lang="en-US" sz="12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FCoE</a:t>
            </a:r>
            <a:endParaRPr lang="en-US" altLang="zh-CN"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线形标注 2 11"/>
          <p:cNvSpPr/>
          <p:nvPr/>
        </p:nvSpPr>
        <p:spPr bwMode="auto">
          <a:xfrm>
            <a:off x="6879589" y="4743273"/>
            <a:ext cx="2093345" cy="219277"/>
          </a:xfrm>
          <a:prstGeom prst="borderCallout2">
            <a:avLst>
              <a:gd name="adj1" fmla="val 18750"/>
              <a:gd name="adj2" fmla="val -8333"/>
              <a:gd name="adj3" fmla="val 18750"/>
              <a:gd name="adj4" fmla="val -16667"/>
              <a:gd name="adj5" fmla="val -13575"/>
              <a:gd name="adj6" fmla="val -31015"/>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VoIP call</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线形标注 2 12"/>
          <p:cNvSpPr/>
          <p:nvPr/>
        </p:nvSpPr>
        <p:spPr bwMode="auto">
          <a:xfrm>
            <a:off x="6879589" y="5099598"/>
            <a:ext cx="2093345" cy="219277"/>
          </a:xfrm>
          <a:prstGeom prst="borderCallout2">
            <a:avLst>
              <a:gd name="adj1" fmla="val 18750"/>
              <a:gd name="adj2" fmla="val -8333"/>
              <a:gd name="adj3" fmla="val 18750"/>
              <a:gd name="adj4" fmla="val -16667"/>
              <a:gd name="adj5" fmla="val -84649"/>
              <a:gd name="adj6" fmla="val -45712"/>
            </a:avLst>
          </a:prstGeom>
          <a:ln>
            <a:solidFill>
              <a:schemeClr val="tx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77800" marR="0" indent="-177800" defTabSz="801688" fontAlgn="ctr" latinLnBrk="0">
              <a:spcBef>
                <a:spcPts val="0"/>
              </a:spcBef>
              <a:buClr>
                <a:srgbClr val="808080"/>
              </a:buClr>
              <a:buSzPct val="60000"/>
              <a:buFont typeface="Wingdings" pitchFamily="2" charset="2"/>
              <a:buChar char="Ø"/>
              <a:tabLst/>
            </a:pP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Video stream VoIP</a:t>
            </a:r>
            <a:endParaRPr lang="en-US"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568773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Comparison Between FC and </a:t>
            </a:r>
            <a:r>
              <a:rPr lang="en-US" dirty="0" err="1" smtClean="0">
                <a:sym typeface="Huawei Sans" panose="020C0503030203020204" pitchFamily="34" charset="0"/>
              </a:rPr>
              <a:t>FCoE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a:xfrm>
            <a:off x="731837" y="1052514"/>
            <a:ext cx="5861471" cy="4875042"/>
          </a:xfrm>
        </p:spPr>
        <p:txBody>
          <a:bodyPr wrap="square">
            <a:noAutofit/>
          </a:bodyPr>
          <a:lstStyle/>
          <a:p>
            <a:pPr algn="l"/>
            <a:r>
              <a:rPr lang="en-US" dirty="0" err="1" smtClean="0">
                <a:sym typeface="Huawei Sans" panose="020C0503030203020204" pitchFamily="34" charset="0"/>
              </a:rPr>
              <a:t>FCoE</a:t>
            </a:r>
            <a:r>
              <a:rPr lang="en-US" dirty="0" smtClean="0">
                <a:sym typeface="Huawei Sans" panose="020C0503030203020204" pitchFamily="34" charset="0"/>
              </a:rPr>
              <a:t>: defines the mapping from FC to IEEE 802.3 Ethernet. It uses </a:t>
            </a:r>
            <a:r>
              <a:rPr lang="en-US" altLang="zh-CN" dirty="0">
                <a:sym typeface="Huawei Sans" panose="020C0503030203020204" pitchFamily="34" charset="0"/>
              </a:rPr>
              <a:t>the </a:t>
            </a:r>
            <a:r>
              <a:rPr lang="en-US" altLang="zh-CN" dirty="0" smtClean="0">
                <a:sym typeface="Huawei Sans" panose="020C0503030203020204" pitchFamily="34" charset="0"/>
              </a:rPr>
              <a:t>Ethernet's </a:t>
            </a:r>
            <a:r>
              <a:rPr lang="en-US" altLang="zh-CN" dirty="0">
                <a:sym typeface="Huawei Sans" panose="020C0503030203020204" pitchFamily="34" charset="0"/>
              </a:rPr>
              <a:t>physical and data link layers and the </a:t>
            </a:r>
            <a:r>
              <a:rPr lang="en-US" altLang="zh-CN" dirty="0" smtClean="0">
                <a:sym typeface="Huawei Sans" panose="020C0503030203020204" pitchFamily="34" charset="0"/>
              </a:rPr>
              <a:t>FC's </a:t>
            </a:r>
            <a:r>
              <a:rPr lang="en-US" altLang="zh-CN" dirty="0">
                <a:sym typeface="Huawei Sans" panose="020C0503030203020204" pitchFamily="34" charset="0"/>
              </a:rPr>
              <a:t>network, </a:t>
            </a:r>
            <a:r>
              <a:rPr lang="en-US" altLang="zh-CN" dirty="0" smtClean="0">
                <a:sym typeface="Huawei Sans" panose="020C0503030203020204" pitchFamily="34" charset="0"/>
              </a:rPr>
              <a:t>service, </a:t>
            </a:r>
            <a:r>
              <a:rPr lang="en-US" altLang="zh-CN" dirty="0">
                <a:sym typeface="Huawei Sans" panose="020C0503030203020204" pitchFamily="34" charset="0"/>
              </a:rPr>
              <a:t>and protocol layers</a:t>
            </a:r>
            <a:r>
              <a:rPr lang="en-US" altLang="zh-CN" dirty="0" smtClean="0">
                <a:sym typeface="Huawei Sans" panose="020C0503030203020204" pitchFamily="34" charset="0"/>
              </a:rPr>
              <a:t>.</a:t>
            </a:r>
          </a:p>
          <a:p>
            <a:pPr algn="l"/>
            <a:r>
              <a:rPr lang="en-US" dirty="0" err="1" smtClean="0">
                <a:sym typeface="Huawei Sans" panose="020C0503030203020204" pitchFamily="34" charset="0"/>
              </a:rPr>
              <a:t>FCoE</a:t>
            </a:r>
            <a:r>
              <a:rPr lang="en-US" dirty="0" smtClean="0">
                <a:sym typeface="Huawei Sans" panose="020C0503030203020204" pitchFamily="34" charset="0"/>
              </a:rPr>
              <a:t> retains the protocol stack above FC-2 and replaces FC-0 and FC-1 with the Ethernet's link layer.</a:t>
            </a:r>
            <a:endParaRPr lang="en-US" altLang="zh-CN" dirty="0" smtClean="0">
              <a:sym typeface="Huawei Sans" panose="020C0503030203020204" pitchFamily="34" charset="0"/>
            </a:endParaRPr>
          </a:p>
          <a:p>
            <a:pPr algn="l"/>
            <a:endParaRPr lang="en-US" altLang="zh-CN" dirty="0">
              <a:sym typeface="Huawei Sans" panose="020C0503030203020204" pitchFamily="34" charset="0"/>
            </a:endParaRPr>
          </a:p>
        </p:txBody>
      </p:sp>
      <p:graphicFrame>
        <p:nvGraphicFramePr>
          <p:cNvPr id="138" name="表格 137"/>
          <p:cNvGraphicFramePr>
            <a:graphicFrameLocks noGrp="1"/>
          </p:cNvGraphicFramePr>
          <p:nvPr>
            <p:extLst>
              <p:ext uri="{D42A27DB-BD31-4B8C-83A1-F6EECF244321}">
                <p14:modId xmlns:p14="http://schemas.microsoft.com/office/powerpoint/2010/main" val="913623002"/>
              </p:ext>
            </p:extLst>
          </p:nvPr>
        </p:nvGraphicFramePr>
        <p:xfrm>
          <a:off x="7283616" y="2064981"/>
          <a:ext cx="796846" cy="2595880"/>
        </p:xfrm>
        <a:graphic>
          <a:graphicData uri="http://schemas.openxmlformats.org/drawingml/2006/table">
            <a:tbl>
              <a:tblPr firstRow="1" bandRow="1"/>
              <a:tblGrid>
                <a:gridCol w="796846"/>
              </a:tblGrid>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FC-3</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FC-2V</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FC-2M</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FC-2P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bl>
          </a:graphicData>
        </a:graphic>
      </p:graphicFrame>
      <p:graphicFrame>
        <p:nvGraphicFramePr>
          <p:cNvPr id="139" name="表格 138"/>
          <p:cNvGraphicFramePr>
            <a:graphicFrameLocks noGrp="1"/>
          </p:cNvGraphicFramePr>
          <p:nvPr>
            <p:extLst>
              <p:ext uri="{D42A27DB-BD31-4B8C-83A1-F6EECF244321}">
                <p14:modId xmlns:p14="http://schemas.microsoft.com/office/powerpoint/2010/main" val="90867149"/>
              </p:ext>
            </p:extLst>
          </p:nvPr>
        </p:nvGraphicFramePr>
        <p:xfrm>
          <a:off x="8795079" y="2095104"/>
          <a:ext cx="1159660" cy="2595880"/>
        </p:xfrm>
        <a:graphic>
          <a:graphicData uri="http://schemas.openxmlformats.org/drawingml/2006/table">
            <a:tbl>
              <a:tblPr firstRow="1" bandRow="1"/>
              <a:tblGrid>
                <a:gridCol w="1159660"/>
              </a:tblGrid>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FC-4</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FC-3</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FC-2V</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741680">
                <a:tc>
                  <a:txBody>
                    <a:bodyPr/>
                    <a:lstStyle/>
                    <a:p>
                      <a:pPr algn="ctr" fontAlgn="ctr"/>
                      <a:r>
                        <a:rPr lang="en-US" sz="1400" dirty="0" err="1" smtClean="0">
                          <a:latin typeface="Huawei Sans" panose="020C0503030203020204" pitchFamily="34" charset="0"/>
                          <a:ea typeface="方正兰亭黑简体" panose="02000000000000000000" pitchFamily="2" charset="-122"/>
                          <a:sym typeface="Huawei Sans" panose="020C0503030203020204" pitchFamily="34" charset="0"/>
                        </a:rPr>
                        <a:t>FCoE</a:t>
                      </a: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 entity</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nchor="ct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MAC</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r h="370840">
                <a:tc>
                  <a:txBody>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PHY</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txBody>
                  <a:tcPr/>
                </a:tc>
              </a:tr>
            </a:tbl>
          </a:graphicData>
        </a:graphic>
      </p:graphicFrame>
      <p:sp>
        <p:nvSpPr>
          <p:cNvPr id="140" name="右箭头 139"/>
          <p:cNvSpPr/>
          <p:nvPr/>
        </p:nvSpPr>
        <p:spPr>
          <a:xfrm>
            <a:off x="8203076" y="3241513"/>
            <a:ext cx="462012" cy="2404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2" name="组合 151"/>
          <p:cNvGrpSpPr/>
          <p:nvPr/>
        </p:nvGrpSpPr>
        <p:grpSpPr>
          <a:xfrm>
            <a:off x="6665999" y="2805449"/>
            <a:ext cx="617617" cy="1117283"/>
            <a:chOff x="6634279" y="3455427"/>
            <a:chExt cx="617617" cy="1117283"/>
          </a:xfrm>
        </p:grpSpPr>
        <p:cxnSp>
          <p:nvCxnSpPr>
            <p:cNvPr id="142" name="直接连接符 141"/>
            <p:cNvCxnSpPr/>
            <p:nvPr/>
          </p:nvCxnSpPr>
          <p:spPr>
            <a:xfrm>
              <a:off x="6691580" y="3455427"/>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6691580" y="4572710"/>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5" name="文本框 144"/>
            <p:cNvSpPr txBox="1"/>
            <p:nvPr/>
          </p:nvSpPr>
          <p:spPr>
            <a:xfrm>
              <a:off x="6634279" y="3824200"/>
              <a:ext cx="559769"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FC-2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7" name="直接箭头连接符 146"/>
            <p:cNvCxnSpPr/>
            <p:nvPr/>
          </p:nvCxnSpPr>
          <p:spPr>
            <a:xfrm>
              <a:off x="7163159" y="3455427"/>
              <a:ext cx="0" cy="1113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3" name="组合 162"/>
          <p:cNvGrpSpPr/>
          <p:nvPr/>
        </p:nvGrpSpPr>
        <p:grpSpPr>
          <a:xfrm>
            <a:off x="9954739" y="2088754"/>
            <a:ext cx="1208098" cy="2602230"/>
            <a:chOff x="9923019" y="2738732"/>
            <a:chExt cx="1208098" cy="2602230"/>
          </a:xfrm>
        </p:grpSpPr>
        <p:cxnSp>
          <p:nvCxnSpPr>
            <p:cNvPr id="148" name="直接连接符 147"/>
            <p:cNvCxnSpPr/>
            <p:nvPr/>
          </p:nvCxnSpPr>
          <p:spPr>
            <a:xfrm>
              <a:off x="9923019" y="2738732"/>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9935968" y="3857710"/>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0" name="文本框 149"/>
            <p:cNvSpPr txBox="1"/>
            <p:nvPr/>
          </p:nvSpPr>
          <p:spPr>
            <a:xfrm>
              <a:off x="9994267" y="3048619"/>
              <a:ext cx="1136850" cy="461665"/>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FC levels</a:t>
              </a:r>
            </a:p>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(No changes)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1" name="直接箭头连接符 150"/>
            <p:cNvCxnSpPr/>
            <p:nvPr/>
          </p:nvCxnSpPr>
          <p:spPr>
            <a:xfrm>
              <a:off x="10007330" y="2738732"/>
              <a:ext cx="0" cy="1113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9923019" y="4594197"/>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4" name="文本框 153"/>
            <p:cNvSpPr txBox="1"/>
            <p:nvPr/>
          </p:nvSpPr>
          <p:spPr>
            <a:xfrm>
              <a:off x="9962918" y="4003773"/>
              <a:ext cx="805029" cy="461665"/>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FC_BB_E</a:t>
              </a:r>
            </a:p>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Mapping</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5" name="直接箭头连接符 154"/>
            <p:cNvCxnSpPr/>
            <p:nvPr/>
          </p:nvCxnSpPr>
          <p:spPr>
            <a:xfrm>
              <a:off x="10007330" y="3865279"/>
              <a:ext cx="0" cy="7289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945118" y="5340962"/>
              <a:ext cx="5603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p:nvPr/>
          </p:nvCxnSpPr>
          <p:spPr>
            <a:xfrm>
              <a:off x="10007330" y="4594197"/>
              <a:ext cx="0" cy="7289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9994267" y="4673119"/>
              <a:ext cx="628698" cy="646331"/>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IEEE</a:t>
              </a:r>
            </a:p>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802.3</a:t>
              </a:r>
            </a:p>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Layers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5" name="文本框 164"/>
          <p:cNvSpPr txBox="1"/>
          <p:nvPr/>
        </p:nvSpPr>
        <p:spPr>
          <a:xfrm>
            <a:off x="8934186" y="4828773"/>
            <a:ext cx="1568058" cy="276999"/>
          </a:xfrm>
          <a:prstGeom prst="rect">
            <a:avLst/>
          </a:prstGeom>
          <a:noFill/>
        </p:spPr>
        <p:txBody>
          <a:bodyPr wrap="square" rtlCol="0">
            <a:noAutofit/>
          </a:bodyPr>
          <a:lstStyle/>
          <a:p>
            <a:pPr fontAlgn="ctr"/>
            <a:r>
              <a:rPr lang="en-US" sz="1200" dirty="0" err="1" smtClean="0">
                <a:latin typeface="Huawei Sans" panose="020C0503030203020204" pitchFamily="34" charset="0"/>
                <a:ea typeface="方正兰亭黑简体" panose="02000000000000000000" pitchFamily="2" charset="-122"/>
                <a:sym typeface="Huawei Sans" panose="020C0503030203020204" pitchFamily="34" charset="0"/>
              </a:rPr>
              <a:t>FCoE</a:t>
            </a: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 protocol stack</a:t>
            </a: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050855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sym typeface="Huawei Sans" panose="020C0503030203020204" pitchFamily="34" charset="0"/>
              </a:rPr>
              <a:t>SCSI</a:t>
            </a:r>
          </a:p>
          <a:p>
            <a:r>
              <a:rPr lang="en-US" dirty="0" smtClean="0">
                <a:solidFill>
                  <a:schemeClr val="bg1">
                    <a:lumMod val="50000"/>
                  </a:schemeClr>
                </a:solidFill>
                <a:sym typeface="Huawei Sans" panose="020C0503030203020204" pitchFamily="34" charset="0"/>
              </a:rPr>
              <a:t>iSCSI, FC, and </a:t>
            </a:r>
            <a:r>
              <a:rPr lang="en-US" dirty="0" err="1" smtClean="0">
                <a:solidFill>
                  <a:schemeClr val="bg1">
                    <a:lumMod val="50000"/>
                  </a:schemeClr>
                </a:solidFill>
                <a:sym typeface="Huawei Sans" panose="020C0503030203020204" pitchFamily="34" charset="0"/>
              </a:rPr>
              <a:t>FCoE</a:t>
            </a:r>
            <a:endParaRPr lang="en-US" altLang="zh-CN" dirty="0" smtClean="0">
              <a:solidFill>
                <a:schemeClr val="bg1">
                  <a:lumMod val="50000"/>
                </a:schemeClr>
              </a:solidFill>
              <a:sym typeface="Huawei Sans" panose="020C0503030203020204" pitchFamily="34" charset="0"/>
            </a:endParaRPr>
          </a:p>
          <a:p>
            <a:r>
              <a:rPr lang="en-US" b="1" dirty="0" smtClean="0">
                <a:sym typeface="Huawei Sans" panose="020C0503030203020204" pitchFamily="34" charset="0"/>
              </a:rPr>
              <a:t>SAS and SATA</a:t>
            </a:r>
          </a:p>
          <a:p>
            <a:r>
              <a:rPr lang="en-US" dirty="0" err="1" smtClean="0">
                <a:solidFill>
                  <a:schemeClr val="bg1">
                    <a:lumMod val="50000"/>
                  </a:schemeClr>
                </a:solidFill>
                <a:sym typeface="Huawei Sans" panose="020C0503030203020204" pitchFamily="34" charset="0"/>
              </a:rPr>
              <a:t>PCIe</a:t>
            </a:r>
            <a:r>
              <a:rPr lang="en-US" dirty="0" smtClean="0">
                <a:solidFill>
                  <a:schemeClr val="bg1">
                    <a:lumMod val="50000"/>
                  </a:schemeClr>
                </a:solidFill>
                <a:sym typeface="Huawei Sans" panose="020C0503030203020204" pitchFamily="34" charset="0"/>
              </a:rPr>
              <a:t> and </a:t>
            </a:r>
            <a:r>
              <a:rPr lang="en-US" dirty="0" err="1" smtClean="0">
                <a:solidFill>
                  <a:schemeClr val="bg1">
                    <a:lumMod val="50000"/>
                  </a:schemeClr>
                </a:solidFill>
                <a:sym typeface="Huawei Sans" panose="020C0503030203020204" pitchFamily="34" charset="0"/>
              </a:rPr>
              <a:t>NVMe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RDMA and IB</a:t>
            </a:r>
          </a:p>
          <a:p>
            <a:r>
              <a:rPr lang="en-US" dirty="0" smtClean="0">
                <a:solidFill>
                  <a:schemeClr val="bg1">
                    <a:lumMod val="50000"/>
                  </a:schemeClr>
                </a:solidFill>
                <a:sym typeface="Huawei Sans" panose="020C0503030203020204" pitchFamily="34" charset="0"/>
              </a:rPr>
              <a:t>CIFS, NFS, and NDMP</a:t>
            </a:r>
          </a:p>
          <a:p>
            <a:endParaRPr lang="en-US" altLang="zh-CN" dirty="0" smtClean="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2126679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Background of SAS</a:t>
            </a:r>
            <a:endParaRPr lang="en-US" altLang="zh-CN" dirty="0">
              <a:sym typeface="Huawei Sans" panose="020C0503030203020204" pitchFamily="34" charset="0"/>
            </a:endParaRPr>
          </a:p>
        </p:txBody>
      </p:sp>
      <p:sp>
        <p:nvSpPr>
          <p:cNvPr id="4" name="Rectangle 37"/>
          <p:cNvSpPr>
            <a:spLocks noChangeArrowheads="1"/>
          </p:cNvSpPr>
          <p:nvPr/>
        </p:nvSpPr>
        <p:spPr bwMode="auto">
          <a:xfrm>
            <a:off x="2092854" y="1258362"/>
            <a:ext cx="7896225" cy="2487488"/>
          </a:xfrm>
          <a:prstGeom prst="rect">
            <a:avLst/>
          </a:prstGeom>
          <a:noFill/>
          <a:ln w="12700">
            <a:solidFill>
              <a:schemeClr val="tx1"/>
            </a:solidFill>
            <a:miter lim="800000"/>
            <a:headEnd/>
            <a:tailEnd/>
          </a:ln>
          <a:effectLst/>
        </p:spPr>
        <p:txBody>
          <a:bodyPr wrap="square" lIns="45720" rIns="45720" anchor="ctr">
            <a:noAutofit/>
          </a:bodyPr>
          <a:lstStyle/>
          <a:p>
            <a:pPr marL="177800" indent="-177800" fontAlgn="ctr">
              <a:spcBef>
                <a:spcPct val="30000"/>
              </a:spcBef>
              <a:buFontTx/>
              <a:buChar char="•"/>
              <a:defRPr/>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The parallel bus has been developed to the peak and the bandwidth limit is reached.</a:t>
            </a:r>
          </a:p>
          <a:p>
            <a:pPr marL="177800" indent="-177800" fontAlgn="ctr">
              <a:spcBef>
                <a:spcPct val="30000"/>
              </a:spcBef>
              <a:buFontTx/>
              <a:buChar char="•"/>
              <a:defRPr/>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Serial buses such as FC, IB, and the Ethernet have the following disadvantages for storage applications:</a:t>
            </a:r>
          </a:p>
          <a:p>
            <a:pPr marL="330200" lvl="1" indent="-152400" fontAlgn="ctr">
              <a:spcBef>
                <a:spcPct val="30000"/>
              </a:spcBef>
              <a:defRPr/>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FC: It is expensive, and applicable to complex networking and long-distance scenarios.</a:t>
            </a:r>
          </a:p>
          <a:p>
            <a:pPr marL="330200" lvl="1" indent="-152400" fontAlgn="ctr">
              <a:spcBef>
                <a:spcPct val="30000"/>
              </a:spcBef>
              <a:defRPr/>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IB: It is expensive, and the networking is complex.</a:t>
            </a:r>
            <a:endParaRPr lang="en-US" altLang="zh-CN" sz="16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marL="330200" lvl="1" indent="-152400" fontAlgn="ctr">
              <a:spcBef>
                <a:spcPct val="30000"/>
              </a:spcBef>
              <a:defRPr/>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iSCSI: The latency is high, and the transmission rate is low.</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AutoShape 38"/>
          <p:cNvSpPr>
            <a:spLocks noChangeArrowheads="1"/>
          </p:cNvSpPr>
          <p:nvPr/>
        </p:nvSpPr>
        <p:spPr bwMode="auto">
          <a:xfrm>
            <a:off x="5391944" y="3952215"/>
            <a:ext cx="1150937" cy="719138"/>
          </a:xfrm>
          <a:prstGeom prst="downArrow">
            <a:avLst>
              <a:gd name="adj1" fmla="val 50065"/>
              <a:gd name="adj2" fmla="val 39514"/>
            </a:avLst>
          </a:prstGeom>
          <a:solidFill>
            <a:schemeClr val="bg1">
              <a:lumMod val="50000"/>
            </a:schemeClr>
          </a:solidFill>
          <a:ln w="9525" algn="ctr">
            <a:solidFill>
              <a:schemeClr val="tx1"/>
            </a:solidFill>
            <a:miter lim="800000"/>
            <a:headEnd/>
            <a:tailEnd/>
          </a:ln>
        </p:spPr>
        <p:txBody>
          <a:bodyPr wrap="square" anchor="ct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8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39"/>
          <p:cNvSpPr>
            <a:spLocks noChangeArrowheads="1"/>
          </p:cNvSpPr>
          <p:nvPr/>
        </p:nvSpPr>
        <p:spPr bwMode="auto">
          <a:xfrm>
            <a:off x="2092854" y="4845289"/>
            <a:ext cx="8006292" cy="540605"/>
          </a:xfrm>
          <a:prstGeom prst="rect">
            <a:avLst/>
          </a:prstGeom>
          <a:solidFill>
            <a:schemeClr val="accent2">
              <a:lumMod val="40000"/>
              <a:lumOff val="60000"/>
            </a:schemeClr>
          </a:solidFill>
          <a:ln w="6350">
            <a:solidFill>
              <a:schemeClr val="folHlink"/>
            </a:solidFill>
            <a:miter lim="800000"/>
            <a:headEnd/>
            <a:tailEnd/>
          </a:ln>
          <a:effectLst/>
        </p:spPr>
        <p:txBody>
          <a:bodyPr wrap="square" lIns="45720" rIns="45720" anchor="ctr" anchorCtr="1">
            <a:noAutofit/>
          </a:bodyPr>
          <a:lstStyle/>
          <a:p>
            <a:pPr fontAlgn="ct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SCSI</a:t>
            </a: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 in serial mode: </a:t>
            </a:r>
            <a:r>
              <a:rPr lang="en-US" sz="1800" b="1" dirty="0" smtClean="0">
                <a:latin typeface="Huawei Sans" panose="020C0503030203020204" pitchFamily="34" charset="0"/>
                <a:ea typeface="方正兰亭黑简体" panose="02000000000000000000" pitchFamily="2" charset="-122"/>
                <a:sym typeface="Huawei Sans" panose="020C0503030203020204" pitchFamily="34" charset="0"/>
              </a:rPr>
              <a:t>SAS</a:t>
            </a:r>
            <a:endParaRPr lang="en-US" sz="18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281428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What </a:t>
            </a:r>
            <a:r>
              <a:rPr lang="en-US" altLang="zh-CN" dirty="0" smtClean="0">
                <a:sym typeface="Huawei Sans" panose="020C0503030203020204" pitchFamily="34" charset="0"/>
              </a:rPr>
              <a:t>Is</a:t>
            </a:r>
            <a:r>
              <a:rPr lang="en-US" dirty="0" smtClean="0">
                <a:sym typeface="Huawei Sans" panose="020C0503030203020204" pitchFamily="34" charset="0"/>
              </a:rPr>
              <a:t> SAS</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800" dirty="0" smtClean="0">
                <a:sym typeface="Huawei Sans" panose="020C0503030203020204" pitchFamily="34" charset="0"/>
              </a:rPr>
              <a:t>SAS is the serial standard of the SCSI bus protocol.</a:t>
            </a:r>
          </a:p>
          <a:p>
            <a:r>
              <a:rPr lang="en-US" sz="1800" dirty="0" smtClean="0">
                <a:sym typeface="Huawei Sans" panose="020C0503030203020204" pitchFamily="34" charset="0"/>
              </a:rPr>
              <a:t>SAS uses serial technology to achieve higher transmission rates and greater scalability. It is compatible with SATA disks.</a:t>
            </a:r>
          </a:p>
          <a:p>
            <a:r>
              <a:rPr lang="en-US" sz="1800" dirty="0" smtClean="0">
                <a:sym typeface="Huawei Sans" panose="020C0503030203020204" pitchFamily="34" charset="0"/>
              </a:rPr>
              <a:t>SAS adopts the point-to-point architecture to achieve a transmission rates of up to 3 </a:t>
            </a:r>
            <a:r>
              <a:rPr lang="en-US" sz="1800" dirty="0" err="1" smtClean="0">
                <a:sym typeface="Huawei Sans" panose="020C0503030203020204" pitchFamily="34" charset="0"/>
              </a:rPr>
              <a:t>Gbit</a:t>
            </a:r>
            <a:r>
              <a:rPr lang="en-US" sz="1800" dirty="0" smtClean="0">
                <a:sym typeface="Huawei Sans" panose="020C0503030203020204" pitchFamily="34" charset="0"/>
              </a:rPr>
              <a:t>/s, 6 </a:t>
            </a:r>
            <a:r>
              <a:rPr lang="en-US" sz="1800" dirty="0" err="1" smtClean="0">
                <a:sym typeface="Huawei Sans" panose="020C0503030203020204" pitchFamily="34" charset="0"/>
              </a:rPr>
              <a:t>Gbit</a:t>
            </a:r>
            <a:r>
              <a:rPr lang="en-US" sz="1800" dirty="0" smtClean="0">
                <a:sym typeface="Huawei Sans" panose="020C0503030203020204" pitchFamily="34" charset="0"/>
              </a:rPr>
              <a:t>/s, 12 </a:t>
            </a:r>
            <a:r>
              <a:rPr lang="en-US" sz="1800" dirty="0" err="1" smtClean="0">
                <a:sym typeface="Huawei Sans" panose="020C0503030203020204" pitchFamily="34" charset="0"/>
              </a:rPr>
              <a:t>Gbit</a:t>
            </a:r>
            <a:r>
              <a:rPr lang="en-US" sz="1800" dirty="0" smtClean="0">
                <a:sym typeface="Huawei Sans" panose="020C0503030203020204" pitchFamily="34" charset="0"/>
              </a:rPr>
              <a:t>/s, or higher. It supports full-duplex mode.</a:t>
            </a:r>
          </a:p>
          <a:p>
            <a:endParaRPr lang="en-US" altLang="zh-CN" sz="1800" dirty="0">
              <a:sym typeface="Huawei Sans" panose="020C0503030203020204" pitchFamily="34" charset="0"/>
            </a:endParaRPr>
          </a:p>
        </p:txBody>
      </p:sp>
      <p:pic>
        <p:nvPicPr>
          <p:cNvPr id="4" name="Picture 9" descr="1134408971modifi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843" y="3456605"/>
            <a:ext cx="2958020" cy="2399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9801" y="3456605"/>
            <a:ext cx="3126376" cy="2470951"/>
          </a:xfrm>
          <a:prstGeom prst="rect">
            <a:avLst/>
          </a:prstGeom>
        </p:spPr>
      </p:pic>
    </p:spTree>
    <p:extLst>
      <p:ext uri="{BB962C8B-B14F-4D97-AF65-F5344CB8AC3E}">
        <p14:creationId xmlns:p14="http://schemas.microsoft.com/office/powerpoint/2010/main" val="1795387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wrap="square">
            <a:noAutofit/>
          </a:bodyPr>
          <a:lstStyle/>
          <a:p>
            <a:r>
              <a:rPr lang="en-US" dirty="0" smtClean="0">
                <a:sym typeface="Huawei Sans" panose="020C0503030203020204" pitchFamily="34" charset="0"/>
              </a:rPr>
              <a:t>SAS Protocol Layers</a:t>
            </a:r>
            <a:endParaRPr lang="en-US" altLang="zh-CN" dirty="0">
              <a:sym typeface="Huawei Sans" panose="020C0503030203020204" pitchFamily="34" charset="0"/>
            </a:endParaRPr>
          </a:p>
        </p:txBody>
      </p:sp>
      <p:sp>
        <p:nvSpPr>
          <p:cNvPr id="2" name="矩形 1"/>
          <p:cNvSpPr/>
          <p:nvPr/>
        </p:nvSpPr>
        <p:spPr>
          <a:xfrm>
            <a:off x="969580" y="1221430"/>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application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3324411" y="1221430"/>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ATA application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5679241" y="1218804"/>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Management application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矩形 8"/>
          <p:cNvSpPr/>
          <p:nvPr/>
        </p:nvSpPr>
        <p:spPr>
          <a:xfrm>
            <a:off x="969580" y="1785402"/>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SSP transport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3324411" y="1785402"/>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STP transport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5679241" y="1782776"/>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SMP transport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969580" y="2395630"/>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port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969580" y="3005858"/>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SSP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3324411" y="3005858"/>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STP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5679241" y="3005975"/>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SMP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969580" y="3373434"/>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969580" y="4067171"/>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a:t>
            </a:r>
            <a:r>
              <a:rPr lang="en-US" sz="14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phy</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969580" y="4830879"/>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 physical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 name="文本框 2"/>
          <p:cNvSpPr txBox="1"/>
          <p:nvPr/>
        </p:nvSpPr>
        <p:spPr>
          <a:xfrm>
            <a:off x="9100467" y="1169692"/>
            <a:ext cx="1952779"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Application layer</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p:cNvSpPr txBox="1"/>
          <p:nvPr/>
        </p:nvSpPr>
        <p:spPr>
          <a:xfrm>
            <a:off x="9100468" y="1743358"/>
            <a:ext cx="2137124"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Transmission layer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9100467" y="2372235"/>
            <a:ext cx="1204176"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Port layer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文本框 20"/>
          <p:cNvSpPr txBox="1"/>
          <p:nvPr/>
        </p:nvSpPr>
        <p:spPr>
          <a:xfrm>
            <a:off x="9100467" y="3186866"/>
            <a:ext cx="1202573"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Link layer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文本框 21"/>
          <p:cNvSpPr txBox="1"/>
          <p:nvPr/>
        </p:nvSpPr>
        <p:spPr>
          <a:xfrm>
            <a:off x="9113290" y="4055543"/>
            <a:ext cx="1205779" cy="369332"/>
          </a:xfrm>
          <a:prstGeom prst="rect">
            <a:avLst/>
          </a:prstGeom>
          <a:noFill/>
        </p:spPr>
        <p:txBody>
          <a:bodyPr wrap="square" rtlCol="0">
            <a:noAutofit/>
          </a:bodyPr>
          <a:lstStyle/>
          <a:p>
            <a:pPr fontAlgn="ctr"/>
            <a:r>
              <a:rPr lang="en-US" dirty="0" err="1" smtClean="0">
                <a:latin typeface="Huawei Sans" panose="020C0503030203020204" pitchFamily="34" charset="0"/>
                <a:ea typeface="方正兰亭黑简体" panose="02000000000000000000" pitchFamily="2" charset="-122"/>
                <a:sym typeface="Huawei Sans" panose="020C0503030203020204" pitchFamily="34" charset="0"/>
              </a:rPr>
              <a:t>Phy</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 layer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文本框 22"/>
          <p:cNvSpPr txBox="1"/>
          <p:nvPr/>
        </p:nvSpPr>
        <p:spPr>
          <a:xfrm>
            <a:off x="9100468" y="4829847"/>
            <a:ext cx="1603324"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Physical layer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5" name="直接箭头连接符 24"/>
          <p:cNvCxnSpPr>
            <a:stCxn id="2" idx="2"/>
            <a:endCxn id="9" idx="0"/>
          </p:cNvCxnSpPr>
          <p:nvPr/>
        </p:nvCxnSpPr>
        <p:spPr>
          <a:xfrm>
            <a:off x="2036380" y="1589730"/>
            <a:ext cx="0" cy="1956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7" idx="2"/>
            <a:endCxn id="10" idx="0"/>
          </p:cNvCxnSpPr>
          <p:nvPr/>
        </p:nvCxnSpPr>
        <p:spPr>
          <a:xfrm>
            <a:off x="4391211" y="1589730"/>
            <a:ext cx="0" cy="1956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8" idx="2"/>
            <a:endCxn id="11" idx="0"/>
          </p:cNvCxnSpPr>
          <p:nvPr/>
        </p:nvCxnSpPr>
        <p:spPr>
          <a:xfrm>
            <a:off x="7159138" y="1587104"/>
            <a:ext cx="0" cy="1956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1" idx="2"/>
          </p:cNvCxnSpPr>
          <p:nvPr/>
        </p:nvCxnSpPr>
        <p:spPr>
          <a:xfrm>
            <a:off x="7159138" y="2151076"/>
            <a:ext cx="0" cy="24455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0" idx="2"/>
          </p:cNvCxnSpPr>
          <p:nvPr/>
        </p:nvCxnSpPr>
        <p:spPr>
          <a:xfrm>
            <a:off x="4391211" y="2153702"/>
            <a:ext cx="0" cy="2419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9" idx="2"/>
          </p:cNvCxnSpPr>
          <p:nvPr/>
        </p:nvCxnSpPr>
        <p:spPr>
          <a:xfrm>
            <a:off x="2036380" y="2153702"/>
            <a:ext cx="0" cy="24192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3" idx="0"/>
          </p:cNvCxnSpPr>
          <p:nvPr/>
        </p:nvCxnSpPr>
        <p:spPr>
          <a:xfrm flipV="1">
            <a:off x="2036380" y="2741567"/>
            <a:ext cx="0" cy="2642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4" idx="0"/>
          </p:cNvCxnSpPr>
          <p:nvPr/>
        </p:nvCxnSpPr>
        <p:spPr>
          <a:xfrm flipV="1">
            <a:off x="4391211" y="2741567"/>
            <a:ext cx="0" cy="2642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5" idx="0"/>
          </p:cNvCxnSpPr>
          <p:nvPr/>
        </p:nvCxnSpPr>
        <p:spPr>
          <a:xfrm flipV="1">
            <a:off x="7159138" y="2763930"/>
            <a:ext cx="0" cy="2420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6" idx="2"/>
            <a:endCxn id="17" idx="0"/>
          </p:cNvCxnSpPr>
          <p:nvPr/>
        </p:nvCxnSpPr>
        <p:spPr>
          <a:xfrm>
            <a:off x="4804307" y="3741734"/>
            <a:ext cx="0" cy="3254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17" idx="2"/>
            <a:endCxn id="18" idx="0"/>
          </p:cNvCxnSpPr>
          <p:nvPr/>
        </p:nvCxnSpPr>
        <p:spPr>
          <a:xfrm>
            <a:off x="4804307" y="4435471"/>
            <a:ext cx="0" cy="39540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054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Highlights of SAS</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pPr algn="l"/>
            <a:r>
              <a:rPr lang="en-US" sz="1600" dirty="0" smtClean="0">
                <a:sym typeface="Huawei Sans" panose="020C0503030203020204" pitchFamily="34" charset="0"/>
              </a:rPr>
              <a:t>Provides </a:t>
            </a:r>
            <a:r>
              <a:rPr lang="en-US" sz="1600" dirty="0">
                <a:sym typeface="Huawei Sans" panose="020C0503030203020204" pitchFamily="34" charset="0"/>
              </a:rPr>
              <a:t>a</a:t>
            </a:r>
            <a:r>
              <a:rPr lang="en-US" sz="1600" dirty="0" smtClean="0">
                <a:sym typeface="Huawei Sans" panose="020C0503030203020204" pitchFamily="34" charset="0"/>
              </a:rPr>
              <a:t> serial communication mode so multiple data channels can communicate with devices at full speed.</a:t>
            </a:r>
          </a:p>
          <a:p>
            <a:pPr algn="l"/>
            <a:r>
              <a:rPr lang="en-US" sz="1600" dirty="0" smtClean="0">
                <a:sym typeface="Huawei Sans" panose="020C0503030203020204" pitchFamily="34" charset="0"/>
              </a:rPr>
              <a:t>Binds multiple narrow ports to form a wide port.</a:t>
            </a:r>
          </a:p>
          <a:p>
            <a:pPr algn="l"/>
            <a:r>
              <a:rPr lang="en-US" sz="1600" dirty="0" smtClean="0">
                <a:sym typeface="Huawei Sans" panose="020C0503030203020204" pitchFamily="34" charset="0"/>
              </a:rPr>
              <a:t>Uses expanders to expand interfaces, providing excellent scalability.</a:t>
            </a:r>
          </a:p>
          <a:p>
            <a:pPr algn="l"/>
            <a:r>
              <a:rPr lang="en-US" sz="1600" dirty="0" smtClean="0">
                <a:sym typeface="Huawei Sans" panose="020C0503030203020204" pitchFamily="34" charset="0"/>
              </a:rPr>
              <a:t>Works in full-duplex mode.</a:t>
            </a:r>
          </a:p>
          <a:p>
            <a:pPr algn="l"/>
            <a:endParaRPr lang="en-US" altLang="zh-CN" sz="1600" dirty="0">
              <a:sym typeface="Huawei Sans" panose="020C0503030203020204" pitchFamily="34" charset="0"/>
            </a:endParaRPr>
          </a:p>
        </p:txBody>
      </p:sp>
      <p:grpSp>
        <p:nvGrpSpPr>
          <p:cNvPr id="157" name="组合 156"/>
          <p:cNvGrpSpPr/>
          <p:nvPr/>
        </p:nvGrpSpPr>
        <p:grpSpPr>
          <a:xfrm>
            <a:off x="4316292" y="2374083"/>
            <a:ext cx="6979609" cy="2511234"/>
            <a:chOff x="4284133" y="2386971"/>
            <a:chExt cx="6979609" cy="2511234"/>
          </a:xfrm>
        </p:grpSpPr>
        <p:grpSp>
          <p:nvGrpSpPr>
            <p:cNvPr id="96" name="组合 95"/>
            <p:cNvGrpSpPr/>
            <p:nvPr/>
          </p:nvGrpSpPr>
          <p:grpSpPr>
            <a:xfrm>
              <a:off x="4284133" y="2421261"/>
              <a:ext cx="6460066" cy="2435292"/>
              <a:chOff x="2201333" y="2938763"/>
              <a:chExt cx="6460066" cy="2435292"/>
            </a:xfrm>
          </p:grpSpPr>
          <p:grpSp>
            <p:nvGrpSpPr>
              <p:cNvPr id="8" name="组合 7"/>
              <p:cNvGrpSpPr/>
              <p:nvPr/>
            </p:nvGrpSpPr>
            <p:grpSpPr>
              <a:xfrm>
                <a:off x="2201333" y="3431099"/>
                <a:ext cx="1591734" cy="1186245"/>
                <a:chOff x="4258733" y="3250288"/>
                <a:chExt cx="1591734" cy="1186245"/>
              </a:xfrm>
            </p:grpSpPr>
            <p:sp>
              <p:nvSpPr>
                <p:cNvPr id="6" name="矩形 5"/>
                <p:cNvSpPr/>
                <p:nvPr/>
              </p:nvSpPr>
              <p:spPr>
                <a:xfrm>
                  <a:off x="4258733" y="3250288"/>
                  <a:ext cx="1591734" cy="1186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Server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4368800" y="3615266"/>
                  <a:ext cx="1413933" cy="76623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p>
                <a:p>
                  <a:pPr algn="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RAID</a:t>
                  </a:r>
                </a:p>
                <a:p>
                  <a:pPr algn="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3" name="组合 32"/>
              <p:cNvGrpSpPr/>
              <p:nvPr/>
            </p:nvGrpSpPr>
            <p:grpSpPr>
              <a:xfrm>
                <a:off x="6383867" y="2938763"/>
                <a:ext cx="2277532" cy="644917"/>
                <a:chOff x="6383867" y="2938763"/>
                <a:chExt cx="2277532" cy="644917"/>
              </a:xfrm>
            </p:grpSpPr>
            <p:sp>
              <p:nvSpPr>
                <p:cNvPr id="10" name="矩形 9"/>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圆柱形 11"/>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肘形连接符 13"/>
                <p:cNvCxnSpPr>
                  <a:stCxn id="12"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圆柱形 19"/>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柱形 20"/>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柱形 21"/>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4" name="肘形连接符 23"/>
                <p:cNvCxnSpPr>
                  <a:stCxn id="20"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21" idx="2"/>
                  <a:endCxn id="10"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22"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6383867" y="3541347"/>
                <a:ext cx="2277532" cy="644917"/>
                <a:chOff x="6383867" y="2938763"/>
                <a:chExt cx="2277532" cy="644917"/>
              </a:xfrm>
            </p:grpSpPr>
            <p:sp>
              <p:nvSpPr>
                <p:cNvPr id="35" name="矩形 3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圆柱形 3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7" name="肘形连接符 36"/>
                <p:cNvCxnSpPr>
                  <a:stCxn id="3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圆柱形 3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圆柱形 3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圆柱形 3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1" name="肘形连接符 40"/>
                <p:cNvCxnSpPr>
                  <a:stCxn id="3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39" idx="2"/>
                  <a:endCxn id="3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肘形连接符 42"/>
                <p:cNvCxnSpPr>
                  <a:stCxn id="4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6383867" y="4133656"/>
                <a:ext cx="2277532" cy="644917"/>
                <a:chOff x="6383867" y="2938763"/>
                <a:chExt cx="2277532" cy="644917"/>
              </a:xfrm>
            </p:grpSpPr>
            <p:sp>
              <p:nvSpPr>
                <p:cNvPr id="45" name="矩形 4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圆柱形 4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7" name="肘形连接符 46"/>
                <p:cNvCxnSpPr>
                  <a:stCxn id="4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圆柱形 4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圆柱形 4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圆柱形 4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1" name="肘形连接符 50"/>
                <p:cNvCxnSpPr>
                  <a:stCxn id="4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9" idx="2"/>
                  <a:endCxn id="4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5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383867" y="4729138"/>
                <a:ext cx="2277532" cy="644917"/>
                <a:chOff x="6383867" y="2938763"/>
                <a:chExt cx="2277532" cy="644917"/>
              </a:xfrm>
            </p:grpSpPr>
            <p:sp>
              <p:nvSpPr>
                <p:cNvPr id="55" name="矩形 5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圆柱形 5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7" name="肘形连接符 56"/>
                <p:cNvCxnSpPr>
                  <a:stCxn id="5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圆柱形 5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圆柱形 5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0" name="圆柱形 5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1" name="肘形连接符 60"/>
                <p:cNvCxnSpPr>
                  <a:stCxn id="5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59" idx="2"/>
                  <a:endCxn id="5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6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肘形连接符 64"/>
              <p:cNvCxnSpPr/>
              <p:nvPr/>
            </p:nvCxnSpPr>
            <p:spPr>
              <a:xfrm rot="10800000" flipV="1">
                <a:off x="5520265" y="3357057"/>
                <a:ext cx="863603" cy="722154"/>
              </a:xfrm>
              <a:prstGeom prst="bentConnector3">
                <a:avLst>
                  <a:gd name="adj1" fmla="val 5955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肘形连接符 68"/>
              <p:cNvCxnSpPr/>
              <p:nvPr/>
            </p:nvCxnSpPr>
            <p:spPr>
              <a:xfrm rot="10800000" flipV="1">
                <a:off x="5520266" y="3900977"/>
                <a:ext cx="863602" cy="24408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肘形连接符 70"/>
              <p:cNvCxnSpPr/>
              <p:nvPr/>
            </p:nvCxnSpPr>
            <p:spPr>
              <a:xfrm rot="10800000">
                <a:off x="5520265" y="4201113"/>
                <a:ext cx="863602" cy="34822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肘形连接符 72"/>
              <p:cNvCxnSpPr/>
              <p:nvPr/>
            </p:nvCxnSpPr>
            <p:spPr>
              <a:xfrm rot="10800000">
                <a:off x="5520265" y="4284343"/>
                <a:ext cx="863602" cy="816295"/>
              </a:xfrm>
              <a:prstGeom prst="bentConnector3">
                <a:avLst>
                  <a:gd name="adj1" fmla="val 5990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512731" y="4038566"/>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90" name="直接连接符 89"/>
              <p:cNvCxnSpPr/>
              <p:nvPr/>
            </p:nvCxnSpPr>
            <p:spPr>
              <a:xfrm flipH="1" flipV="1">
                <a:off x="3721632" y="4199990"/>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3721632" y="4281867"/>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3720576" y="4137525"/>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3720576" y="4078221"/>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椭圆 93"/>
              <p:cNvSpPr/>
              <p:nvPr/>
            </p:nvSpPr>
            <p:spPr>
              <a:xfrm>
                <a:off x="3666065" y="3947126"/>
                <a:ext cx="922872" cy="44920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5" name="文本框 94"/>
              <p:cNvSpPr txBox="1"/>
              <p:nvPr/>
            </p:nvSpPr>
            <p:spPr>
              <a:xfrm>
                <a:off x="3879136" y="4396330"/>
                <a:ext cx="542136" cy="461665"/>
              </a:xfrm>
              <a:prstGeom prst="rect">
                <a:avLst/>
              </a:prstGeom>
              <a:noFill/>
            </p:spPr>
            <p:txBody>
              <a:bodyPr wrap="square" rtlCol="0">
                <a:noAutofit/>
              </a:bodyPr>
              <a:lstStyle/>
              <a:p>
                <a:pPr algn="ctr" fontAlgn="ctr"/>
                <a:r>
                  <a:rPr lang="en-US" sz="1200" dirty="0" smtClean="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Wide</a:t>
                </a:r>
              </a:p>
              <a:p>
                <a:pPr algn="ctr" fontAlgn="ctr"/>
                <a:r>
                  <a:rPr lang="en-US" sz="1200" dirty="0" smtClean="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rPr>
                  <a:t>Link</a:t>
                </a:r>
                <a:endParaRPr lang="en-US" altLang="zh-CN" sz="1200" dirty="0">
                  <a:solidFill>
                    <a:srgbClr val="0070C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7" name="矩形 96"/>
            <p:cNvSpPr/>
            <p:nvPr/>
          </p:nvSpPr>
          <p:spPr>
            <a:xfrm>
              <a:off x="6528069" y="2386971"/>
              <a:ext cx="4735673" cy="2511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71" name="组合 170"/>
          <p:cNvGrpSpPr/>
          <p:nvPr/>
        </p:nvGrpSpPr>
        <p:grpSpPr>
          <a:xfrm>
            <a:off x="2216707" y="4944465"/>
            <a:ext cx="7382637" cy="977540"/>
            <a:chOff x="2447048" y="5320356"/>
            <a:chExt cx="7382637" cy="977540"/>
          </a:xfrm>
        </p:grpSpPr>
        <p:grpSp>
          <p:nvGrpSpPr>
            <p:cNvPr id="99" name="组合 98"/>
            <p:cNvGrpSpPr/>
            <p:nvPr/>
          </p:nvGrpSpPr>
          <p:grpSpPr>
            <a:xfrm>
              <a:off x="2447048" y="5320356"/>
              <a:ext cx="1591734" cy="977540"/>
              <a:chOff x="4258733" y="3458993"/>
              <a:chExt cx="1591734" cy="977540"/>
            </a:xfrm>
          </p:grpSpPr>
          <p:sp>
            <p:nvSpPr>
              <p:cNvPr id="151" name="矩形 150"/>
              <p:cNvSpPr/>
              <p:nvPr/>
            </p:nvSpPr>
            <p:spPr>
              <a:xfrm>
                <a:off x="4258733" y="3458993"/>
                <a:ext cx="1591734" cy="9775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2" name="矩形 151"/>
              <p:cNvSpPr/>
              <p:nvPr/>
            </p:nvSpPr>
            <p:spPr>
              <a:xfrm>
                <a:off x="4368800" y="3541950"/>
                <a:ext cx="1413933" cy="83954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p>
              <a:p>
                <a:pPr algn="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RAID</a:t>
                </a:r>
              </a:p>
              <a:p>
                <a:pPr algn="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00" name="组合 99"/>
            <p:cNvGrpSpPr/>
            <p:nvPr/>
          </p:nvGrpSpPr>
          <p:grpSpPr>
            <a:xfrm>
              <a:off x="7045150" y="5472132"/>
              <a:ext cx="2277532" cy="644917"/>
              <a:chOff x="6383867" y="2938763"/>
              <a:chExt cx="2277532" cy="644917"/>
            </a:xfrm>
          </p:grpSpPr>
          <p:sp>
            <p:nvSpPr>
              <p:cNvPr id="142" name="矩形 141"/>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3" name="圆柱形 142"/>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4" name="肘形连接符 143"/>
              <p:cNvCxnSpPr>
                <a:stCxn id="143"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圆柱形 144"/>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6" name="圆柱形 145"/>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7" name="圆柱形 146"/>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8" name="肘形连接符 147"/>
              <p:cNvCxnSpPr>
                <a:stCxn id="145"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肘形连接符 148"/>
              <p:cNvCxnSpPr>
                <a:stCxn id="146" idx="2"/>
                <a:endCxn id="142"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肘形连接符 149"/>
              <p:cNvCxnSpPr>
                <a:stCxn id="147"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4" name="直接连接符 153"/>
            <p:cNvCxnSpPr>
              <a:stCxn id="142" idx="1"/>
            </p:cNvCxnSpPr>
            <p:nvPr/>
          </p:nvCxnSpPr>
          <p:spPr>
            <a:xfrm flipH="1">
              <a:off x="3971048" y="5870065"/>
              <a:ext cx="30741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矩形 159"/>
            <p:cNvSpPr/>
            <p:nvPr/>
          </p:nvSpPr>
          <p:spPr>
            <a:xfrm>
              <a:off x="6800608" y="5403314"/>
              <a:ext cx="3029077" cy="791895"/>
            </a:xfrm>
            <a:prstGeom prst="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6" name="文本框 165"/>
            <p:cNvSpPr txBox="1"/>
            <p:nvPr/>
          </p:nvSpPr>
          <p:spPr>
            <a:xfrm>
              <a:off x="5609095" y="5593067"/>
              <a:ext cx="920445"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Read data</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7" name="文本框 166"/>
            <p:cNvSpPr txBox="1"/>
            <p:nvPr/>
          </p:nvSpPr>
          <p:spPr>
            <a:xfrm>
              <a:off x="4342336" y="5874669"/>
              <a:ext cx="974947"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Commands</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8" name="右箭头 167"/>
            <p:cNvSpPr/>
            <p:nvPr/>
          </p:nvSpPr>
          <p:spPr>
            <a:xfrm>
              <a:off x="5336813" y="5937166"/>
              <a:ext cx="1268126" cy="951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0" name="左箭头 169"/>
            <p:cNvSpPr/>
            <p:nvPr/>
          </p:nvSpPr>
          <p:spPr>
            <a:xfrm>
              <a:off x="4365648" y="5699825"/>
              <a:ext cx="1212257" cy="9754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815522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dirty="0" smtClean="0">
                <a:sym typeface="Huawei Sans" panose="020C0503030203020204" pitchFamily="34" charset="0"/>
              </a:rPr>
              <a:t>After completing this course, you are expected to:</a:t>
            </a:r>
            <a:endParaRPr lang="en-US" altLang="zh-CN" dirty="0" smtClean="0">
              <a:sym typeface="Huawei Sans" panose="020C0503030203020204" pitchFamily="34" charset="0"/>
            </a:endParaRPr>
          </a:p>
          <a:p>
            <a:pPr lvl="1"/>
            <a:r>
              <a:rPr lang="en-US" dirty="0" smtClean="0">
                <a:sym typeface="Huawei Sans" panose="020C0503030203020204" pitchFamily="34" charset="0"/>
              </a:rPr>
              <a:t>Understand common protocols used in storage systems.</a:t>
            </a:r>
            <a:endParaRPr lang="en-US" altLang="zh-CN" dirty="0" smtClean="0">
              <a:sym typeface="Huawei Sans" panose="020C0503030203020204" pitchFamily="34" charset="0"/>
            </a:endParaRPr>
          </a:p>
          <a:p>
            <a:pPr lvl="1"/>
            <a:r>
              <a:rPr lang="en-US" dirty="0" smtClean="0">
                <a:sym typeface="Huawei Sans" panose="020C0503030203020204" pitchFamily="34" charset="0"/>
              </a:rPr>
              <a:t>Understand the working principles and features of such protocols.</a:t>
            </a:r>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486964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mtClean="0">
                <a:sym typeface="Huawei Sans" panose="020C0503030203020204" pitchFamily="34" charset="0"/>
              </a:rPr>
              <a:t>Scalability of SAS</a:t>
            </a:r>
            <a:endParaRPr lang="en-US" dirty="0">
              <a:sym typeface="Huawei Sans" panose="020C0503030203020204" pitchFamily="34" charset="0"/>
            </a:endParaRPr>
          </a:p>
        </p:txBody>
      </p:sp>
      <p:sp>
        <p:nvSpPr>
          <p:cNvPr id="4" name="文本占位符 3"/>
          <p:cNvSpPr>
            <a:spLocks noGrp="1"/>
          </p:cNvSpPr>
          <p:nvPr>
            <p:ph type="body" sz="quarter" idx="10"/>
          </p:nvPr>
        </p:nvSpPr>
        <p:spPr/>
        <p:txBody>
          <a:bodyPr/>
          <a:lstStyle/>
          <a:p>
            <a:r>
              <a:rPr lang="en-US" dirty="0" smtClean="0">
                <a:sym typeface="Huawei Sans" panose="020C0503030203020204" pitchFamily="34" charset="0"/>
              </a:rPr>
              <a:t>SAS uses expanders to expand interfaces. One SAS domain supports a maximum of 16,384 disk devices.</a:t>
            </a:r>
          </a:p>
          <a:p>
            <a:endParaRPr lang="en-US" altLang="zh-CN" dirty="0">
              <a:sym typeface="Huawei Sans" panose="020C0503030203020204" pitchFamily="34" charset="0"/>
            </a:endParaRPr>
          </a:p>
        </p:txBody>
      </p:sp>
      <p:sp>
        <p:nvSpPr>
          <p:cNvPr id="5" name="Line 139"/>
          <p:cNvSpPr>
            <a:spLocks noChangeShapeType="1"/>
          </p:cNvSpPr>
          <p:nvPr/>
        </p:nvSpPr>
        <p:spPr bwMode="auto">
          <a:xfrm>
            <a:off x="2479279" y="3851397"/>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 name="Group 17"/>
          <p:cNvGrpSpPr>
            <a:grpSpLocks/>
          </p:cNvGrpSpPr>
          <p:nvPr/>
        </p:nvGrpSpPr>
        <p:grpSpPr bwMode="auto">
          <a:xfrm>
            <a:off x="1538761" y="3500269"/>
            <a:ext cx="1000126" cy="738188"/>
            <a:chOff x="3286" y="2506"/>
            <a:chExt cx="630" cy="465"/>
          </a:xfrm>
        </p:grpSpPr>
        <p:sp>
          <p:nvSpPr>
            <p:cNvPr id="7" name="Rectangle 10"/>
            <p:cNvSpPr>
              <a:spLocks noChangeArrowheads="1"/>
            </p:cNvSpPr>
            <p:nvPr/>
          </p:nvSpPr>
          <p:spPr bwMode="auto">
            <a:xfrm>
              <a:off x="3312" y="2507"/>
              <a:ext cx="576" cy="4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Text Box 11"/>
            <p:cNvSpPr txBox="1">
              <a:spLocks noChangeArrowheads="1"/>
            </p:cNvSpPr>
            <p:nvPr/>
          </p:nvSpPr>
          <p:spPr bwMode="auto">
            <a:xfrm>
              <a:off x="3286" y="2506"/>
              <a:ext cx="630"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SAS RAID</a:t>
              </a:r>
              <a:r>
                <a:rPr lang="en-US" altLang="nl-NL" sz="1400" dirty="0" smtClean="0">
                  <a:latin typeface="Huawei Sans" panose="020C0503030203020204" pitchFamily="34" charset="0"/>
                  <a:ea typeface="方正兰亭黑简体" panose="02000000000000000000" pitchFamily="2" charset="-122"/>
                  <a:sym typeface="Huawei Sans" panose="020C0503030203020204" pitchFamily="34" charset="0"/>
                </a:rPr>
                <a:t/>
              </a:r>
              <a:br>
                <a:rPr lang="en-US" altLang="nl-NL" sz="1400" dirty="0" smtClean="0">
                  <a:latin typeface="Huawei Sans" panose="020C0503030203020204" pitchFamily="34" charset="0"/>
                  <a:ea typeface="方正兰亭黑简体" panose="02000000000000000000" pitchFamily="2" charset="-122"/>
                  <a:sym typeface="Huawei Sans" panose="020C0503030203020204" pitchFamily="34" charset="0"/>
                </a:rPr>
              </a:br>
              <a:endParaRPr lang="en-US" altLang="nl-NL" sz="14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9" name="Text Box 12"/>
          <p:cNvSpPr txBox="1">
            <a:spLocks noChangeArrowheads="1"/>
          </p:cNvSpPr>
          <p:nvPr/>
        </p:nvSpPr>
        <p:spPr bwMode="auto">
          <a:xfrm>
            <a:off x="4207344" y="2165182"/>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13"/>
          <p:cNvSpPr txBox="1">
            <a:spLocks noChangeArrowheads="1"/>
          </p:cNvSpPr>
          <p:nvPr/>
        </p:nvSpPr>
        <p:spPr bwMode="auto">
          <a:xfrm>
            <a:off x="4207344" y="2595077"/>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Text Box 14"/>
          <p:cNvSpPr txBox="1">
            <a:spLocks noChangeArrowheads="1"/>
          </p:cNvSpPr>
          <p:nvPr/>
        </p:nvSpPr>
        <p:spPr bwMode="auto">
          <a:xfrm>
            <a:off x="4207344" y="3038561"/>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 Box 18"/>
          <p:cNvSpPr txBox="1">
            <a:spLocks noChangeArrowheads="1"/>
          </p:cNvSpPr>
          <p:nvPr/>
        </p:nvSpPr>
        <p:spPr bwMode="auto">
          <a:xfrm>
            <a:off x="2725889" y="3706641"/>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Text Box 118"/>
          <p:cNvSpPr txBox="1">
            <a:spLocks noChangeArrowheads="1"/>
          </p:cNvSpPr>
          <p:nvPr/>
        </p:nvSpPr>
        <p:spPr bwMode="auto">
          <a:xfrm>
            <a:off x="4538439" y="1887609"/>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Line 119"/>
          <p:cNvSpPr>
            <a:spLocks noChangeShapeType="1"/>
          </p:cNvSpPr>
          <p:nvPr/>
        </p:nvSpPr>
        <p:spPr bwMode="auto">
          <a:xfrm>
            <a:off x="4656606" y="3438360"/>
            <a:ext cx="0" cy="118872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Line 124"/>
          <p:cNvSpPr>
            <a:spLocks noChangeShapeType="1"/>
          </p:cNvSpPr>
          <p:nvPr/>
        </p:nvSpPr>
        <p:spPr bwMode="auto">
          <a:xfrm>
            <a:off x="3872381" y="2331869"/>
            <a:ext cx="285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Line 125"/>
          <p:cNvSpPr>
            <a:spLocks noChangeShapeType="1"/>
          </p:cNvSpPr>
          <p:nvPr/>
        </p:nvSpPr>
        <p:spPr bwMode="auto">
          <a:xfrm>
            <a:off x="3972394" y="2760494"/>
            <a:ext cx="204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Line 126"/>
          <p:cNvSpPr>
            <a:spLocks noChangeShapeType="1"/>
          </p:cNvSpPr>
          <p:nvPr/>
        </p:nvSpPr>
        <p:spPr bwMode="auto">
          <a:xfrm>
            <a:off x="4062881" y="3198644"/>
            <a:ext cx="128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Line 127"/>
          <p:cNvSpPr>
            <a:spLocks noChangeShapeType="1"/>
          </p:cNvSpPr>
          <p:nvPr/>
        </p:nvSpPr>
        <p:spPr bwMode="auto">
          <a:xfrm>
            <a:off x="4063262" y="3195469"/>
            <a:ext cx="0" cy="6766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Line 128"/>
          <p:cNvSpPr>
            <a:spLocks noChangeShapeType="1"/>
          </p:cNvSpPr>
          <p:nvPr/>
        </p:nvSpPr>
        <p:spPr bwMode="auto">
          <a:xfrm>
            <a:off x="3971822" y="2757319"/>
            <a:ext cx="572" cy="10312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Line 129"/>
          <p:cNvSpPr>
            <a:spLocks noChangeShapeType="1"/>
          </p:cNvSpPr>
          <p:nvPr/>
        </p:nvSpPr>
        <p:spPr bwMode="auto">
          <a:xfrm>
            <a:off x="3880382" y="2333457"/>
            <a:ext cx="0" cy="138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Line 130"/>
          <p:cNvSpPr>
            <a:spLocks noChangeShapeType="1"/>
          </p:cNvSpPr>
          <p:nvPr/>
        </p:nvSpPr>
        <p:spPr bwMode="auto">
          <a:xfrm>
            <a:off x="3696169" y="3708232"/>
            <a:ext cx="18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Line 131"/>
          <p:cNvSpPr>
            <a:spLocks noChangeShapeType="1"/>
          </p:cNvSpPr>
          <p:nvPr/>
        </p:nvSpPr>
        <p:spPr bwMode="auto">
          <a:xfrm>
            <a:off x="3696169" y="3788560"/>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Line 132"/>
          <p:cNvSpPr>
            <a:spLocks noChangeShapeType="1"/>
          </p:cNvSpPr>
          <p:nvPr/>
        </p:nvSpPr>
        <p:spPr bwMode="auto">
          <a:xfrm>
            <a:off x="3696168" y="3868888"/>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Line 133"/>
          <p:cNvSpPr>
            <a:spLocks noChangeShapeType="1"/>
          </p:cNvSpPr>
          <p:nvPr/>
        </p:nvSpPr>
        <p:spPr bwMode="auto">
          <a:xfrm>
            <a:off x="3696169" y="3949216"/>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Line 134"/>
          <p:cNvSpPr>
            <a:spLocks noChangeShapeType="1"/>
          </p:cNvSpPr>
          <p:nvPr/>
        </p:nvSpPr>
        <p:spPr bwMode="auto">
          <a:xfrm>
            <a:off x="3696168" y="4029542"/>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Text Box 15"/>
          <p:cNvSpPr txBox="1">
            <a:spLocks noChangeArrowheads="1"/>
          </p:cNvSpPr>
          <p:nvPr/>
        </p:nvSpPr>
        <p:spPr bwMode="auto">
          <a:xfrm>
            <a:off x="4207344" y="5114762"/>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Text Box 16"/>
          <p:cNvSpPr txBox="1">
            <a:spLocks noChangeArrowheads="1"/>
          </p:cNvSpPr>
          <p:nvPr/>
        </p:nvSpPr>
        <p:spPr bwMode="auto">
          <a:xfrm>
            <a:off x="4207344" y="4686137"/>
            <a:ext cx="939681" cy="3077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Expander</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Line 100"/>
          <p:cNvSpPr>
            <a:spLocks noChangeShapeType="1"/>
          </p:cNvSpPr>
          <p:nvPr/>
        </p:nvSpPr>
        <p:spPr bwMode="auto">
          <a:xfrm>
            <a:off x="5223344" y="4683915"/>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Line 101"/>
          <p:cNvSpPr>
            <a:spLocks noChangeShapeType="1"/>
          </p:cNvSpPr>
          <p:nvPr/>
        </p:nvSpPr>
        <p:spPr bwMode="auto">
          <a:xfrm flipV="1">
            <a:off x="5493219" y="4352761"/>
            <a:ext cx="0" cy="3333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Line 102"/>
          <p:cNvSpPr>
            <a:spLocks noChangeShapeType="1"/>
          </p:cNvSpPr>
          <p:nvPr/>
        </p:nvSpPr>
        <p:spPr bwMode="auto">
          <a:xfrm>
            <a:off x="5493646" y="4352762"/>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Line 103"/>
          <p:cNvSpPr>
            <a:spLocks noChangeShapeType="1"/>
          </p:cNvSpPr>
          <p:nvPr/>
        </p:nvSpPr>
        <p:spPr bwMode="auto">
          <a:xfrm>
            <a:off x="5223344" y="4762655"/>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Line 104"/>
          <p:cNvSpPr>
            <a:spLocks noChangeShapeType="1"/>
          </p:cNvSpPr>
          <p:nvPr/>
        </p:nvSpPr>
        <p:spPr bwMode="auto">
          <a:xfrm>
            <a:off x="5223344" y="4841395"/>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Line 105"/>
          <p:cNvSpPr>
            <a:spLocks noChangeShapeType="1"/>
          </p:cNvSpPr>
          <p:nvPr/>
        </p:nvSpPr>
        <p:spPr bwMode="auto">
          <a:xfrm>
            <a:off x="5223344" y="4920135"/>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Line 106"/>
          <p:cNvSpPr>
            <a:spLocks noChangeShapeType="1"/>
          </p:cNvSpPr>
          <p:nvPr/>
        </p:nvSpPr>
        <p:spPr bwMode="auto">
          <a:xfrm>
            <a:off x="5223344" y="4998875"/>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Line 107"/>
          <p:cNvSpPr>
            <a:spLocks noChangeShapeType="1"/>
          </p:cNvSpPr>
          <p:nvPr/>
        </p:nvSpPr>
        <p:spPr bwMode="auto">
          <a:xfrm flipV="1">
            <a:off x="5590691" y="4633750"/>
            <a:ext cx="0" cy="1280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Line 108"/>
          <p:cNvSpPr>
            <a:spLocks noChangeShapeType="1"/>
          </p:cNvSpPr>
          <p:nvPr/>
        </p:nvSpPr>
        <p:spPr bwMode="auto">
          <a:xfrm flipV="1">
            <a:off x="5588469" y="4920135"/>
            <a:ext cx="0" cy="3790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Line 109"/>
          <p:cNvSpPr>
            <a:spLocks noChangeShapeType="1"/>
          </p:cNvSpPr>
          <p:nvPr/>
        </p:nvSpPr>
        <p:spPr bwMode="auto">
          <a:xfrm flipV="1">
            <a:off x="5493219" y="4995700"/>
            <a:ext cx="0" cy="633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Line 110"/>
          <p:cNvSpPr>
            <a:spLocks noChangeShapeType="1"/>
          </p:cNvSpPr>
          <p:nvPr/>
        </p:nvSpPr>
        <p:spPr bwMode="auto">
          <a:xfrm>
            <a:off x="5497981" y="5629112"/>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Line 111"/>
          <p:cNvSpPr>
            <a:spLocks noChangeShapeType="1"/>
          </p:cNvSpPr>
          <p:nvPr/>
        </p:nvSpPr>
        <p:spPr bwMode="auto">
          <a:xfrm>
            <a:off x="5594818" y="4636925"/>
            <a:ext cx="1169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Line 112"/>
          <p:cNvSpPr>
            <a:spLocks noChangeShapeType="1"/>
          </p:cNvSpPr>
          <p:nvPr/>
        </p:nvSpPr>
        <p:spPr bwMode="auto">
          <a:xfrm>
            <a:off x="5594819" y="5294150"/>
            <a:ext cx="1169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Line 113"/>
          <p:cNvSpPr>
            <a:spLocks noChangeShapeType="1"/>
          </p:cNvSpPr>
          <p:nvPr/>
        </p:nvSpPr>
        <p:spPr bwMode="auto">
          <a:xfrm flipV="1">
            <a:off x="5677369" y="4848062"/>
            <a:ext cx="0" cy="146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Line 114"/>
          <p:cNvSpPr>
            <a:spLocks noChangeShapeType="1"/>
          </p:cNvSpPr>
          <p:nvPr/>
        </p:nvSpPr>
        <p:spPr bwMode="auto">
          <a:xfrm>
            <a:off x="5675781" y="4989350"/>
            <a:ext cx="51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Text Box 117"/>
          <p:cNvSpPr txBox="1">
            <a:spLocks noChangeArrowheads="1"/>
          </p:cNvSpPr>
          <p:nvPr/>
        </p:nvSpPr>
        <p:spPr bwMode="auto">
          <a:xfrm>
            <a:off x="4358158" y="5488620"/>
            <a:ext cx="5984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128</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4" name="Group 67"/>
          <p:cNvGrpSpPr>
            <a:grpSpLocks/>
          </p:cNvGrpSpPr>
          <p:nvPr/>
        </p:nvGrpSpPr>
        <p:grpSpPr bwMode="auto">
          <a:xfrm>
            <a:off x="6047256" y="4084475"/>
            <a:ext cx="349250" cy="458787"/>
            <a:chOff x="3624" y="2931"/>
            <a:chExt cx="220" cy="289"/>
          </a:xfrm>
        </p:grpSpPr>
        <p:grpSp>
          <p:nvGrpSpPr>
            <p:cNvPr id="45" name="Group 53"/>
            <p:cNvGrpSpPr>
              <a:grpSpLocks/>
            </p:cNvGrpSpPr>
            <p:nvPr/>
          </p:nvGrpSpPr>
          <p:grpSpPr bwMode="auto">
            <a:xfrm>
              <a:off x="3625" y="2931"/>
              <a:ext cx="219" cy="289"/>
              <a:chOff x="3354" y="2753"/>
              <a:chExt cx="219" cy="289"/>
            </a:xfrm>
          </p:grpSpPr>
          <p:sp>
            <p:nvSpPr>
              <p:cNvPr id="47" name="Oval 54"/>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Oval 55"/>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Rectangle 56"/>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Line 57"/>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Line 58"/>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6" name="Freeform 59"/>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52" name="Group 68"/>
          <p:cNvGrpSpPr>
            <a:grpSpLocks/>
          </p:cNvGrpSpPr>
          <p:nvPr/>
        </p:nvGrpSpPr>
        <p:grpSpPr bwMode="auto">
          <a:xfrm>
            <a:off x="6047256" y="4729000"/>
            <a:ext cx="349250" cy="458787"/>
            <a:chOff x="3624" y="2931"/>
            <a:chExt cx="220" cy="289"/>
          </a:xfrm>
        </p:grpSpPr>
        <p:grpSp>
          <p:nvGrpSpPr>
            <p:cNvPr id="53" name="Group 69"/>
            <p:cNvGrpSpPr>
              <a:grpSpLocks/>
            </p:cNvGrpSpPr>
            <p:nvPr/>
          </p:nvGrpSpPr>
          <p:grpSpPr bwMode="auto">
            <a:xfrm>
              <a:off x="3625" y="2931"/>
              <a:ext cx="219" cy="289"/>
              <a:chOff x="3354" y="2753"/>
              <a:chExt cx="219" cy="289"/>
            </a:xfrm>
          </p:grpSpPr>
          <p:sp>
            <p:nvSpPr>
              <p:cNvPr id="55" name="Oval 70"/>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Oval 71"/>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Rectangle 72"/>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Line 73"/>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9" name="Line 74"/>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4" name="Freeform 75"/>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0" name="Group 76"/>
          <p:cNvGrpSpPr>
            <a:grpSpLocks/>
          </p:cNvGrpSpPr>
          <p:nvPr/>
        </p:nvGrpSpPr>
        <p:grpSpPr bwMode="auto">
          <a:xfrm>
            <a:off x="6047256" y="5371937"/>
            <a:ext cx="349250" cy="458788"/>
            <a:chOff x="3624" y="2931"/>
            <a:chExt cx="220" cy="289"/>
          </a:xfrm>
        </p:grpSpPr>
        <p:grpSp>
          <p:nvGrpSpPr>
            <p:cNvPr id="61" name="Group 77"/>
            <p:cNvGrpSpPr>
              <a:grpSpLocks/>
            </p:cNvGrpSpPr>
            <p:nvPr/>
          </p:nvGrpSpPr>
          <p:grpSpPr bwMode="auto">
            <a:xfrm>
              <a:off x="3625" y="2931"/>
              <a:ext cx="219" cy="289"/>
              <a:chOff x="3354" y="2753"/>
              <a:chExt cx="219" cy="289"/>
            </a:xfrm>
          </p:grpSpPr>
          <p:sp>
            <p:nvSpPr>
              <p:cNvPr id="63" name="Oval 78"/>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4" name="Oval 79"/>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5" name="Rectangle 80"/>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6" name="Line 81"/>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Line 82"/>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62" name="Freeform 83"/>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68" name="Group 84"/>
          <p:cNvGrpSpPr>
            <a:grpSpLocks/>
          </p:cNvGrpSpPr>
          <p:nvPr/>
        </p:nvGrpSpPr>
        <p:grpSpPr bwMode="auto">
          <a:xfrm>
            <a:off x="6598119" y="4392450"/>
            <a:ext cx="349250" cy="458787"/>
            <a:chOff x="3624" y="2931"/>
            <a:chExt cx="220" cy="289"/>
          </a:xfrm>
        </p:grpSpPr>
        <p:grpSp>
          <p:nvGrpSpPr>
            <p:cNvPr id="69" name="Group 85"/>
            <p:cNvGrpSpPr>
              <a:grpSpLocks/>
            </p:cNvGrpSpPr>
            <p:nvPr/>
          </p:nvGrpSpPr>
          <p:grpSpPr bwMode="auto">
            <a:xfrm>
              <a:off x="3625" y="2931"/>
              <a:ext cx="219" cy="289"/>
              <a:chOff x="3354" y="2753"/>
              <a:chExt cx="219" cy="289"/>
            </a:xfrm>
          </p:grpSpPr>
          <p:sp>
            <p:nvSpPr>
              <p:cNvPr id="71" name="Oval 86"/>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Oval 87"/>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Rectangle 88"/>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Line 89"/>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Line 90"/>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0" name="Freeform 91"/>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6" name="Group 92"/>
          <p:cNvGrpSpPr>
            <a:grpSpLocks/>
          </p:cNvGrpSpPr>
          <p:nvPr/>
        </p:nvGrpSpPr>
        <p:grpSpPr bwMode="auto">
          <a:xfrm>
            <a:off x="6598119" y="5038562"/>
            <a:ext cx="349250" cy="458788"/>
            <a:chOff x="3624" y="2931"/>
            <a:chExt cx="220" cy="289"/>
          </a:xfrm>
        </p:grpSpPr>
        <p:grpSp>
          <p:nvGrpSpPr>
            <p:cNvPr id="77" name="Group 93"/>
            <p:cNvGrpSpPr>
              <a:grpSpLocks/>
            </p:cNvGrpSpPr>
            <p:nvPr/>
          </p:nvGrpSpPr>
          <p:grpSpPr bwMode="auto">
            <a:xfrm>
              <a:off x="3625" y="2931"/>
              <a:ext cx="219" cy="289"/>
              <a:chOff x="3354" y="2753"/>
              <a:chExt cx="219" cy="289"/>
            </a:xfrm>
          </p:grpSpPr>
          <p:sp>
            <p:nvSpPr>
              <p:cNvPr id="79" name="Oval 94"/>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Oval 95"/>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Rectangle 96"/>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Line 97"/>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Line 98"/>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8" name="Freeform 99"/>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84" name="Text Box 115"/>
          <p:cNvSpPr txBox="1">
            <a:spLocks noChangeArrowheads="1"/>
          </p:cNvSpPr>
          <p:nvPr/>
        </p:nvSpPr>
        <p:spPr bwMode="auto">
          <a:xfrm>
            <a:off x="5717849" y="4020975"/>
            <a:ext cx="2856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Text Box 116"/>
          <p:cNvSpPr txBox="1">
            <a:spLocks noChangeArrowheads="1"/>
          </p:cNvSpPr>
          <p:nvPr/>
        </p:nvSpPr>
        <p:spPr bwMode="auto">
          <a:xfrm>
            <a:off x="5621807" y="5621175"/>
            <a:ext cx="598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128</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Line 120"/>
          <p:cNvSpPr>
            <a:spLocks noChangeShapeType="1"/>
          </p:cNvSpPr>
          <p:nvPr/>
        </p:nvSpPr>
        <p:spPr bwMode="auto">
          <a:xfrm>
            <a:off x="5866281" y="4733762"/>
            <a:ext cx="0" cy="1952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Line 121"/>
          <p:cNvSpPr>
            <a:spLocks noChangeShapeType="1"/>
          </p:cNvSpPr>
          <p:nvPr/>
        </p:nvSpPr>
        <p:spPr bwMode="auto">
          <a:xfrm>
            <a:off x="5866281" y="4414676"/>
            <a:ext cx="0" cy="195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Line 122"/>
          <p:cNvSpPr>
            <a:spLocks noChangeShapeType="1"/>
          </p:cNvSpPr>
          <p:nvPr/>
        </p:nvSpPr>
        <p:spPr bwMode="auto">
          <a:xfrm>
            <a:off x="5866281" y="5062377"/>
            <a:ext cx="0" cy="1952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Line 123"/>
          <p:cNvSpPr>
            <a:spLocks noChangeShapeType="1"/>
          </p:cNvSpPr>
          <p:nvPr/>
        </p:nvSpPr>
        <p:spPr bwMode="auto">
          <a:xfrm>
            <a:off x="5866281" y="5390989"/>
            <a:ext cx="0" cy="195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Line 135"/>
          <p:cNvSpPr>
            <a:spLocks noChangeShapeType="1"/>
          </p:cNvSpPr>
          <p:nvPr/>
        </p:nvSpPr>
        <p:spPr bwMode="auto">
          <a:xfrm>
            <a:off x="4063262" y="4840887"/>
            <a:ext cx="128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Line 136"/>
          <p:cNvSpPr>
            <a:spLocks noChangeShapeType="1"/>
          </p:cNvSpPr>
          <p:nvPr/>
        </p:nvSpPr>
        <p:spPr bwMode="auto">
          <a:xfrm>
            <a:off x="3971822" y="5279862"/>
            <a:ext cx="201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Line 137"/>
          <p:cNvSpPr>
            <a:spLocks noChangeShapeType="1"/>
          </p:cNvSpPr>
          <p:nvPr/>
        </p:nvSpPr>
        <p:spPr bwMode="auto">
          <a:xfrm>
            <a:off x="3970488" y="4029543"/>
            <a:ext cx="1906" cy="124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Line 138"/>
          <p:cNvSpPr>
            <a:spLocks noChangeShapeType="1"/>
          </p:cNvSpPr>
          <p:nvPr/>
        </p:nvSpPr>
        <p:spPr bwMode="auto">
          <a:xfrm flipH="1">
            <a:off x="4061929" y="3949216"/>
            <a:ext cx="0" cy="8988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94" name="Picture 9" descr="1139506095"/>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035" b="3902"/>
          <a:stretch>
            <a:fillRect/>
          </a:stretch>
        </p:blipFill>
        <p:spPr bwMode="auto">
          <a:xfrm>
            <a:off x="7418212" y="2373174"/>
            <a:ext cx="3067736" cy="190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38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Cable Connection Principles of SAS</a:t>
            </a:r>
            <a:endParaRPr lang="en-US" altLang="zh-CN" dirty="0">
              <a:sym typeface="Huawei Sans" panose="020C0503030203020204" pitchFamily="34" charset="0"/>
            </a:endParaRPr>
          </a:p>
        </p:txBody>
      </p:sp>
      <p:sp>
        <p:nvSpPr>
          <p:cNvPr id="5" name="文本占位符 4"/>
          <p:cNvSpPr>
            <a:spLocks noGrp="1"/>
          </p:cNvSpPr>
          <p:nvPr>
            <p:ph type="body" sz="quarter" idx="10"/>
          </p:nvPr>
        </p:nvSpPr>
        <p:spPr/>
        <p:txBody>
          <a:bodyPr wrap="square">
            <a:noAutofit/>
          </a:bodyPr>
          <a:lstStyle/>
          <a:p>
            <a:r>
              <a:rPr lang="en-US" sz="2000" dirty="0" smtClean="0">
                <a:sym typeface="Huawei Sans" panose="020C0503030203020204" pitchFamily="34" charset="0"/>
              </a:rPr>
              <a:t>Generally, a SAS cable has four channels, each of which supports 12 </a:t>
            </a:r>
            <a:r>
              <a:rPr lang="en-US" sz="2000" dirty="0" err="1" smtClean="0">
                <a:sym typeface="Huawei Sans" panose="020C0503030203020204" pitchFamily="34" charset="0"/>
              </a:rPr>
              <a:t>Gbit</a:t>
            </a:r>
            <a:r>
              <a:rPr lang="en-US" sz="2000" dirty="0" smtClean="0">
                <a:sym typeface="Huawei Sans" panose="020C0503030203020204" pitchFamily="34" charset="0"/>
              </a:rPr>
              <a:t>/s bandwidth.</a:t>
            </a:r>
          </a:p>
          <a:p>
            <a:r>
              <a:rPr lang="en-US" sz="2000" dirty="0" smtClean="0">
                <a:sym typeface="Huawei Sans" panose="020C0503030203020204" pitchFamily="34" charset="0"/>
              </a:rPr>
              <a:t>SAS devices are connected in the form of a loop (also called a chain).</a:t>
            </a:r>
          </a:p>
          <a:p>
            <a:r>
              <a:rPr lang="en-US" sz="2000" dirty="0" smtClean="0">
                <a:sym typeface="Huawei Sans" panose="020C0503030203020204" pitchFamily="34" charset="0"/>
              </a:rPr>
              <a:t>A cable supports 4 x 12 </a:t>
            </a:r>
            <a:r>
              <a:rPr lang="en-US" sz="2000" dirty="0" err="1" smtClean="0">
                <a:sym typeface="Huawei Sans" panose="020C0503030203020204" pitchFamily="34" charset="0"/>
              </a:rPr>
              <a:t>Gbit</a:t>
            </a:r>
            <a:r>
              <a:rPr lang="en-US" sz="2000" dirty="0" smtClean="0">
                <a:sym typeface="Huawei Sans" panose="020C0503030203020204" pitchFamily="34" charset="0"/>
              </a:rPr>
              <a:t>/s bandwidth, which limits the number of disks in the loop.</a:t>
            </a:r>
          </a:p>
          <a:p>
            <a:r>
              <a:rPr lang="en-US" sz="2000" dirty="0" smtClean="0">
                <a:sym typeface="Huawei Sans" panose="020C0503030203020204" pitchFamily="34" charset="0"/>
              </a:rPr>
              <a:t>A maximum of 168 disks are supported in a loop. A loop therefore comprises a maximum of seven disk enclosures with 24 disk slots each.</a:t>
            </a:r>
          </a:p>
          <a:p>
            <a:endParaRPr lang="en-US" altLang="zh-CN" sz="2000" dirty="0">
              <a:sym typeface="Huawei Sans" panose="020C0503030203020204" pitchFamily="34" charset="0"/>
            </a:endParaRPr>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0283" y="3632564"/>
            <a:ext cx="2819400" cy="2294992"/>
          </a:xfrm>
          <a:prstGeom prst="rect">
            <a:avLst/>
          </a:prstGeom>
        </p:spPr>
      </p:pic>
      <p:cxnSp>
        <p:nvCxnSpPr>
          <p:cNvPr id="7" name="Straight Arrow Connector 4"/>
          <p:cNvCxnSpPr/>
          <p:nvPr/>
        </p:nvCxnSpPr>
        <p:spPr bwMode="auto">
          <a:xfrm>
            <a:off x="5773108" y="4980351"/>
            <a:ext cx="5334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8" name="Straight Arrow Connector 5"/>
          <p:cNvCxnSpPr/>
          <p:nvPr/>
        </p:nvCxnSpPr>
        <p:spPr bwMode="auto">
          <a:xfrm>
            <a:off x="5773108" y="5418501"/>
            <a:ext cx="11049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9" name="TextBox 6"/>
          <p:cNvSpPr txBox="1"/>
          <p:nvPr/>
        </p:nvSpPr>
        <p:spPr bwMode="auto">
          <a:xfrm>
            <a:off x="4769541" y="4827802"/>
            <a:ext cx="931280"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Mini SAS</a:t>
            </a:r>
            <a:endPar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Box 7"/>
          <p:cNvSpPr txBox="1"/>
          <p:nvPr/>
        </p:nvSpPr>
        <p:spPr bwMode="auto">
          <a:xfrm>
            <a:off x="3689069" y="5239998"/>
            <a:ext cx="2021322"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High-density mini SAS</a:t>
            </a:r>
            <a:endPar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bwMode="auto">
          <a:xfrm>
            <a:off x="3663669" y="4108041"/>
            <a:ext cx="2407472" cy="316392"/>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SAS cable connectors:</a:t>
            </a:r>
            <a:endParaRPr lang="en-US" sz="1400"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1739891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SATA</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800" dirty="0" smtClean="0">
                <a:sym typeface="Huawei Sans" panose="020C0503030203020204" pitchFamily="34" charset="0"/>
              </a:rPr>
              <a:t>SATA is short for Serial ATA, which is a type of computer bus used for data transmission between the main board and storage devices (disks and CD-ROM drives).</a:t>
            </a:r>
            <a:endParaRPr lang="en-US" altLang="zh-CN" sz="1800" dirty="0" smtClean="0">
              <a:sym typeface="Huawei Sans" panose="020C0503030203020204" pitchFamily="34" charset="0"/>
            </a:endParaRPr>
          </a:p>
          <a:p>
            <a:pPr lvl="1"/>
            <a:r>
              <a:rPr lang="en-US" altLang="zh-CN" sz="1600" dirty="0">
                <a:sym typeface="Huawei Sans" panose="020C0503030203020204" pitchFamily="34" charset="0"/>
              </a:rPr>
              <a:t>SATA uses a brand new bus structure rather than simply improving that of </a:t>
            </a:r>
            <a:r>
              <a:rPr lang="en-US" altLang="zh-CN" sz="1600" dirty="0" smtClean="0">
                <a:sym typeface="Huawei Sans" panose="020C0503030203020204" pitchFamily="34" charset="0"/>
              </a:rPr>
              <a:t>PATA.</a:t>
            </a:r>
            <a:endParaRPr lang="en-US" altLang="zh-CN" sz="1600" dirty="0">
              <a:sym typeface="Huawei Sans" panose="020C0503030203020204" pitchFamily="34" charset="0"/>
            </a:endParaRPr>
          </a:p>
          <a:p>
            <a:pPr lvl="1"/>
            <a:r>
              <a:rPr lang="en-US" sz="1600" dirty="0" smtClean="0">
                <a:sym typeface="Huawei Sans" panose="020C0503030203020204" pitchFamily="34" charset="0"/>
              </a:rPr>
              <a:t>A SATA bus uses embedded clock signals and has better error correction capabilities.</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SATA has better anti-interference capabilities than PATA.</a:t>
            </a:r>
            <a:endParaRPr lang="en-US" altLang="zh-CN" sz="1600" dirty="0" smtClean="0">
              <a:sym typeface="Huawei Sans" panose="020C0503030203020204" pitchFamily="34" charset="0"/>
            </a:endParaRPr>
          </a:p>
          <a:p>
            <a:pPr lvl="1"/>
            <a:r>
              <a:rPr lang="en-US" sz="1600" dirty="0" smtClean="0">
                <a:sym typeface="Huawei Sans" panose="020C0503030203020204" pitchFamily="34" charset="0"/>
              </a:rPr>
              <a:t>SATA is designed for entry-level applications. It is not as powerful as SCSI in terms of big data throughput or multi-thread transmission.</a:t>
            </a:r>
            <a:endParaRPr lang="en-US" altLang="zh-CN" sz="1600" dirty="0" smtClean="0">
              <a:sym typeface="Huawei Sans" panose="020C0503030203020204" pitchFamily="34" charset="0"/>
            </a:endParaRPr>
          </a:p>
        </p:txBody>
      </p:sp>
      <p:sp>
        <p:nvSpPr>
          <p:cNvPr id="6" name="椭圆 5"/>
          <p:cNvSpPr/>
          <p:nvPr/>
        </p:nvSpPr>
        <p:spPr>
          <a:xfrm>
            <a:off x="4318462" y="3819972"/>
            <a:ext cx="3025833" cy="11715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SAS</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椭圆 6"/>
          <p:cNvSpPr/>
          <p:nvPr/>
        </p:nvSpPr>
        <p:spPr>
          <a:xfrm>
            <a:off x="5540434" y="4060491"/>
            <a:ext cx="1188720" cy="714895"/>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SATA</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8375071" y="4122410"/>
            <a:ext cx="1446415" cy="5461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Serial transmission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 name="直接连接符 9"/>
          <p:cNvCxnSpPr>
            <a:stCxn id="6" idx="6"/>
            <a:endCxn id="8" idx="1"/>
          </p:cNvCxnSpPr>
          <p:nvPr/>
        </p:nvCxnSpPr>
        <p:spPr>
          <a:xfrm flipV="1">
            <a:off x="7344295" y="4395460"/>
            <a:ext cx="1030776" cy="102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641040" y="5379220"/>
            <a:ext cx="1221972" cy="598517"/>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椭圆 12"/>
          <p:cNvSpPr/>
          <p:nvPr/>
        </p:nvSpPr>
        <p:spPr>
          <a:xfrm>
            <a:off x="7610645" y="5382597"/>
            <a:ext cx="1159560" cy="598517"/>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PATA</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5411586" y="5395146"/>
            <a:ext cx="1446415" cy="5461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Serial transmission</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5" name="直接连接符 14"/>
          <p:cNvCxnSpPr>
            <a:stCxn id="12" idx="6"/>
            <a:endCxn id="14" idx="1"/>
          </p:cNvCxnSpPr>
          <p:nvPr/>
        </p:nvCxnSpPr>
        <p:spPr>
          <a:xfrm flipV="1">
            <a:off x="4863012" y="5668196"/>
            <a:ext cx="548574" cy="102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3"/>
            <a:endCxn id="13" idx="2"/>
          </p:cNvCxnSpPr>
          <p:nvPr/>
        </p:nvCxnSpPr>
        <p:spPr>
          <a:xfrm>
            <a:off x="6858001" y="5668196"/>
            <a:ext cx="752644" cy="1366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2" idx="0"/>
            <a:endCxn id="6" idx="3"/>
          </p:cNvCxnSpPr>
          <p:nvPr/>
        </p:nvCxnSpPr>
        <p:spPr>
          <a:xfrm flipV="1">
            <a:off x="4252026" y="4819948"/>
            <a:ext cx="509559" cy="559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3" idx="1"/>
            <a:endCxn id="7" idx="5"/>
          </p:cNvCxnSpPr>
          <p:nvPr/>
        </p:nvCxnSpPr>
        <p:spPr>
          <a:xfrm flipH="1" flipV="1">
            <a:off x="6555070" y="4670692"/>
            <a:ext cx="1225389" cy="79955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3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sym typeface="Huawei Sans" panose="020C0503030203020204" pitchFamily="34" charset="0"/>
              </a:rPr>
              <a:t>SCSI</a:t>
            </a:r>
          </a:p>
          <a:p>
            <a:r>
              <a:rPr lang="en-US" dirty="0" smtClean="0">
                <a:solidFill>
                  <a:schemeClr val="bg1">
                    <a:lumMod val="50000"/>
                  </a:schemeClr>
                </a:solidFill>
                <a:sym typeface="Huawei Sans" panose="020C0503030203020204" pitchFamily="34" charset="0"/>
              </a:rPr>
              <a:t>iSCSI, FC, and </a:t>
            </a:r>
            <a:r>
              <a:rPr lang="en-US" dirty="0" err="1" smtClean="0">
                <a:solidFill>
                  <a:schemeClr val="bg1">
                    <a:lumMod val="50000"/>
                  </a:schemeClr>
                </a:solidFill>
                <a:sym typeface="Huawei Sans" panose="020C0503030203020204" pitchFamily="34" charset="0"/>
              </a:rPr>
              <a:t>FCoE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SAS and SATA</a:t>
            </a:r>
          </a:p>
          <a:p>
            <a:r>
              <a:rPr lang="en-US" b="1" dirty="0" err="1" smtClean="0">
                <a:sym typeface="Huawei Sans" panose="020C0503030203020204" pitchFamily="34" charset="0"/>
              </a:rPr>
              <a:t>PCIe</a:t>
            </a:r>
            <a:r>
              <a:rPr lang="en-US" b="1" dirty="0" smtClean="0">
                <a:sym typeface="Huawei Sans" panose="020C0503030203020204" pitchFamily="34" charset="0"/>
              </a:rPr>
              <a:t> and </a:t>
            </a:r>
            <a:r>
              <a:rPr lang="en-US" b="1" dirty="0" err="1" smtClean="0">
                <a:sym typeface="Huawei Sans" panose="020C0503030203020204" pitchFamily="34" charset="0"/>
              </a:rPr>
              <a:t>NVMe</a:t>
            </a:r>
            <a:endParaRPr lang="en-US" altLang="zh-CN" b="1" dirty="0" smtClean="0">
              <a:sym typeface="Huawei Sans" panose="020C0503030203020204" pitchFamily="34" charset="0"/>
            </a:endParaRPr>
          </a:p>
          <a:p>
            <a:r>
              <a:rPr lang="en-US" dirty="0" smtClean="0">
                <a:solidFill>
                  <a:schemeClr val="bg1">
                    <a:lumMod val="50000"/>
                  </a:schemeClr>
                </a:solidFill>
                <a:sym typeface="Huawei Sans" panose="020C0503030203020204" pitchFamily="34" charset="0"/>
              </a:rPr>
              <a:t>RDMA and IB</a:t>
            </a:r>
          </a:p>
          <a:p>
            <a:r>
              <a:rPr lang="en-US" dirty="0" smtClean="0">
                <a:solidFill>
                  <a:schemeClr val="bg1">
                    <a:lumMod val="50000"/>
                  </a:schemeClr>
                </a:solidFill>
                <a:sym typeface="Huawei Sans" panose="020C0503030203020204" pitchFamily="34" charset="0"/>
              </a:rPr>
              <a:t>CIFS, NFS, and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4005248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sym typeface="Huawei Sans" panose="020C0503030203020204" pitchFamily="34" charset="0"/>
              </a:rPr>
              <a:t>PCIe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2000" dirty="0" err="1" smtClean="0">
                <a:sym typeface="Huawei Sans" panose="020C0503030203020204" pitchFamily="34" charset="0"/>
              </a:rPr>
              <a:t>PCIe</a:t>
            </a:r>
            <a:r>
              <a:rPr lang="en-US" sz="2000" dirty="0" smtClean="0">
                <a:sym typeface="Huawei Sans" panose="020C0503030203020204" pitchFamily="34" charset="0"/>
              </a:rPr>
              <a:t> is short for PCI Express, which is a high-performance and high-bandwidth serial communication interconnection standard. It was first proposed by Intel and then developed by the Peripheral Component Interconnect Special Interest Group (PCI-SIG) to replace bus-based communication architectures, such as PCI, PCI Extended (PCI-X), and Accelerated Graphics Port (AGP).</a:t>
            </a:r>
          </a:p>
          <a:p>
            <a:endParaRPr lang="en-US" altLang="zh-CN" sz="2000" dirty="0">
              <a:sym typeface="Huawei Sans" panose="020C0503030203020204" pitchFamily="34" charset="0"/>
            </a:endParaRPr>
          </a:p>
        </p:txBody>
      </p:sp>
      <p:grpSp>
        <p:nvGrpSpPr>
          <p:cNvPr id="4" name="组合 3"/>
          <p:cNvGrpSpPr/>
          <p:nvPr/>
        </p:nvGrpSpPr>
        <p:grpSpPr>
          <a:xfrm>
            <a:off x="4378519" y="3015971"/>
            <a:ext cx="7081644" cy="2878021"/>
            <a:chOff x="343315" y="2003978"/>
            <a:chExt cx="8743361" cy="4083711"/>
          </a:xfrm>
        </p:grpSpPr>
        <p:pic>
          <p:nvPicPr>
            <p:cNvPr id="5" name="Picture 6"/>
            <p:cNvPicPr>
              <a:picLocks noChangeAspect="1" noChangeArrowheads="1"/>
            </p:cNvPicPr>
            <p:nvPr/>
          </p:nvPicPr>
          <p:blipFill>
            <a:blip r:embed="rId3" cstate="print"/>
            <a:srcRect/>
            <a:stretch>
              <a:fillRect/>
            </a:stretch>
          </p:blipFill>
          <p:spPr bwMode="gray">
            <a:xfrm>
              <a:off x="343315" y="2379890"/>
              <a:ext cx="4843617" cy="3641271"/>
            </a:xfrm>
            <a:prstGeom prst="rect">
              <a:avLst/>
            </a:prstGeom>
            <a:noFill/>
            <a:ln w="38100" algn="ctr">
              <a:noFill/>
              <a:miter lim="800000"/>
              <a:headEnd/>
              <a:tailEnd/>
            </a:ln>
          </p:spPr>
        </p:pic>
        <p:pic>
          <p:nvPicPr>
            <p:cNvPr id="6" name="Picture 9"/>
            <p:cNvPicPr>
              <a:picLocks noChangeAspect="1" noChangeArrowheads="1"/>
            </p:cNvPicPr>
            <p:nvPr/>
          </p:nvPicPr>
          <p:blipFill>
            <a:blip r:embed="rId4" cstate="print"/>
            <a:srcRect/>
            <a:stretch>
              <a:fillRect/>
            </a:stretch>
          </p:blipFill>
          <p:spPr bwMode="gray">
            <a:xfrm>
              <a:off x="5909991" y="2003978"/>
              <a:ext cx="3176685" cy="2477982"/>
            </a:xfrm>
            <a:prstGeom prst="rect">
              <a:avLst/>
            </a:prstGeom>
            <a:noFill/>
            <a:ln w="38100" algn="ctr">
              <a:noFill/>
              <a:miter lim="800000"/>
              <a:headEnd/>
              <a:tailEnd/>
            </a:ln>
          </p:spPr>
        </p:pic>
        <p:pic>
          <p:nvPicPr>
            <p:cNvPr id="7" name="Picture 10"/>
            <p:cNvPicPr>
              <a:picLocks noChangeAspect="1" noChangeArrowheads="1"/>
            </p:cNvPicPr>
            <p:nvPr/>
          </p:nvPicPr>
          <p:blipFill>
            <a:blip r:embed="rId5" cstate="print"/>
            <a:srcRect/>
            <a:stretch>
              <a:fillRect/>
            </a:stretch>
          </p:blipFill>
          <p:spPr bwMode="gray">
            <a:xfrm>
              <a:off x="5909990" y="4572586"/>
              <a:ext cx="3176685" cy="1515103"/>
            </a:xfrm>
            <a:prstGeom prst="rect">
              <a:avLst/>
            </a:prstGeom>
            <a:noFill/>
            <a:ln w="38100" algn="ctr">
              <a:noFill/>
              <a:miter lim="800000"/>
              <a:headEnd/>
              <a:tailEnd/>
            </a:ln>
          </p:spPr>
        </p:pic>
      </p:grpSp>
    </p:spTree>
    <p:extLst>
      <p:ext uri="{BB962C8B-B14F-4D97-AF65-F5344CB8AC3E}">
        <p14:creationId xmlns:p14="http://schemas.microsoft.com/office/powerpoint/2010/main" val="197228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Why </a:t>
            </a:r>
            <a:r>
              <a:rPr lang="en-US" dirty="0" err="1" smtClean="0">
                <a:sym typeface="Huawei Sans" panose="020C0503030203020204" pitchFamily="34" charset="0"/>
              </a:rPr>
              <a:t>PCIe</a:t>
            </a:r>
            <a:endParaRPr lang="en-US" altLang="zh-CN" dirty="0">
              <a:sym typeface="Huawei Sans" panose="020C0503030203020204" pitchFamily="34" charset="0"/>
            </a:endParaRPr>
          </a:p>
        </p:txBody>
      </p:sp>
      <p:sp>
        <p:nvSpPr>
          <p:cNvPr id="5" name="Rectangle 37"/>
          <p:cNvSpPr>
            <a:spLocks noChangeArrowheads="1"/>
          </p:cNvSpPr>
          <p:nvPr/>
        </p:nvSpPr>
        <p:spPr bwMode="auto">
          <a:xfrm>
            <a:off x="2237317" y="1379220"/>
            <a:ext cx="7848600" cy="1492063"/>
          </a:xfrm>
          <a:prstGeom prst="rect">
            <a:avLst/>
          </a:prstGeom>
          <a:noFill/>
          <a:ln w="6350">
            <a:solidFill>
              <a:schemeClr val="tx1"/>
            </a:solidFill>
            <a:miter lim="800000"/>
            <a:headEnd/>
            <a:tailEnd/>
          </a:ln>
          <a:effectLst/>
        </p:spPr>
        <p:txBody>
          <a:bodyPr wrap="square" lIns="45720" rIns="45720" anchor="ctr" anchorCtr="0">
            <a:noAutofit/>
          </a:bodyPr>
          <a:lstStyle/>
          <a:p>
            <a:pPr marL="177800" lvl="0" fontAlgn="ctr">
              <a:spcAft>
                <a:spcPts val="600"/>
              </a:spcAft>
              <a:buClr>
                <a:schemeClr val="bg1">
                  <a:lumMod val="50000"/>
                </a:schemeClr>
              </a:buClr>
              <a:buSzPct val="60000"/>
              <a:defRPr/>
            </a:pPr>
            <a:r>
              <a:rPr lang="en-US" sz="1800" dirty="0" err="1" smtClean="0">
                <a:latin typeface="Huawei Sans" panose="020C0503030203020204" pitchFamily="34" charset="0"/>
                <a:ea typeface="方正兰亭黑简体" panose="02000000000000000000" pitchFamily="2" charset="-122"/>
                <a:sym typeface="Huawei Sans" panose="020C0503030203020204" pitchFamily="34" charset="0"/>
              </a:rPr>
              <a:t>PCIe</a:t>
            </a: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 is used to obtain significantly improved system throughput, scalability, and flexibility at lower production costs,</a:t>
            </a:r>
            <a:r>
              <a:rPr lang="en-US" dirty="0">
                <a:latin typeface="Huawei Sans" panose="020C0503030203020204" pitchFamily="34" charset="0"/>
                <a:ea typeface="方正兰亭黑简体" panose="02000000000000000000" pitchFamily="2" charset="-122"/>
                <a:sym typeface="Huawei Sans" panose="020C0503030203020204" pitchFamily="34" charset="0"/>
              </a:rPr>
              <a:t> </a:t>
            </a: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which are almost impossible to achieve using the traditional bus-based interconnection.</a:t>
            </a:r>
            <a:endParaRPr lang="en-US" altLang="zh-CN"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AutoShape 38"/>
          <p:cNvSpPr>
            <a:spLocks noChangeArrowheads="1"/>
          </p:cNvSpPr>
          <p:nvPr/>
        </p:nvSpPr>
        <p:spPr bwMode="auto">
          <a:xfrm>
            <a:off x="5478198" y="3069081"/>
            <a:ext cx="1150937" cy="719138"/>
          </a:xfrm>
          <a:prstGeom prst="downArrow">
            <a:avLst>
              <a:gd name="adj1" fmla="val 50065"/>
              <a:gd name="adj2" fmla="val 39514"/>
            </a:avLst>
          </a:prstGeom>
          <a:solidFill>
            <a:schemeClr val="bg1">
              <a:lumMod val="50000"/>
            </a:schemeClr>
          </a:solidFill>
          <a:ln w="9525" algn="ctr">
            <a:solidFill>
              <a:schemeClr val="tx1"/>
            </a:solidFill>
            <a:miter lim="800000"/>
            <a:headEnd/>
            <a:tailEnd/>
          </a:ln>
        </p:spPr>
        <p:txBody>
          <a:bodyPr wrap="square" anchor="ct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8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39"/>
          <p:cNvSpPr>
            <a:spLocks noChangeArrowheads="1"/>
          </p:cNvSpPr>
          <p:nvPr/>
        </p:nvSpPr>
        <p:spPr bwMode="auto">
          <a:xfrm>
            <a:off x="2237317" y="3986018"/>
            <a:ext cx="7848600" cy="1405545"/>
          </a:xfrm>
          <a:prstGeom prst="rect">
            <a:avLst/>
          </a:prstGeom>
          <a:noFill/>
          <a:ln w="6350">
            <a:solidFill>
              <a:schemeClr val="tx1"/>
            </a:solidFill>
            <a:miter lim="800000"/>
            <a:headEnd/>
            <a:tailEnd/>
          </a:ln>
          <a:effectLst/>
        </p:spPr>
        <p:txBody>
          <a:bodyPr wrap="square" lIns="45720" rIns="45720" anchor="ctr" anchorCtr="1">
            <a:noAutofit/>
          </a:bodyPr>
          <a:lstStyle/>
          <a:p>
            <a:pPr fontAlgn="ctr">
              <a:buClr>
                <a:schemeClr val="bg1">
                  <a:lumMod val="50000"/>
                </a:schemeClr>
              </a:buClr>
              <a:buSzPct val="60000"/>
            </a:pP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High-performance and high-bandwidth serial interconnection standard: </a:t>
            </a:r>
            <a:r>
              <a:rPr lang="en-US" sz="1800" dirty="0" err="1" smtClean="0">
                <a:latin typeface="Huawei Sans" panose="020C0503030203020204" pitchFamily="34" charset="0"/>
                <a:ea typeface="方正兰亭黑简体" panose="02000000000000000000" pitchFamily="2" charset="-122"/>
                <a:sym typeface="Huawei Sans" panose="020C0503030203020204" pitchFamily="34" charset="0"/>
              </a:rPr>
              <a:t>PCIe</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05854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Effect transition="in" filter="wipe(left)">
                                      <p:cBhvr>
                                        <p:cTn id="10" dur="50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sym typeface="Huawei Sans" panose="020C0503030203020204" pitchFamily="34" charset="0"/>
              </a:rPr>
              <a:t>PCIe</a:t>
            </a:r>
            <a:r>
              <a:rPr lang="en-US" dirty="0" smtClean="0">
                <a:sym typeface="Huawei Sans" panose="020C0503030203020204" pitchFamily="34" charset="0"/>
              </a:rPr>
              <a:t> Protocol Structure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dirty="0" err="1" smtClean="0">
                <a:sym typeface="Huawei Sans" panose="020C0503030203020204" pitchFamily="34" charset="0"/>
              </a:rPr>
              <a:t>PCIe</a:t>
            </a:r>
            <a:r>
              <a:rPr lang="en-US" dirty="0" smtClean="0">
                <a:sym typeface="Huawei Sans" panose="020C0503030203020204" pitchFamily="34" charset="0"/>
              </a:rPr>
              <a:t> device layers include the physical layer, data link layer, transaction layer, and application layer.</a:t>
            </a:r>
            <a:endParaRPr lang="en-US" altLang="zh-CN" dirty="0" smtClean="0">
              <a:sym typeface="Huawei Sans" panose="020C0503030203020204" pitchFamily="34" charset="0"/>
            </a:endParaRPr>
          </a:p>
          <a:p>
            <a:pPr lvl="1"/>
            <a:r>
              <a:rPr lang="en-US" dirty="0" smtClean="0">
                <a:sym typeface="Huawei Sans" panose="020C0503030203020204" pitchFamily="34" charset="0"/>
              </a:rPr>
              <a:t>Physical layer</a:t>
            </a:r>
            <a:endParaRPr lang="en-US" altLang="zh-CN" dirty="0" smtClean="0">
              <a:sym typeface="Huawei Sans" panose="020C0503030203020204" pitchFamily="34" charset="0"/>
            </a:endParaRPr>
          </a:p>
          <a:p>
            <a:pPr lvl="1"/>
            <a:r>
              <a:rPr lang="en-US" dirty="0" smtClean="0">
                <a:sym typeface="Huawei Sans" panose="020C0503030203020204" pitchFamily="34" charset="0"/>
              </a:rPr>
              <a:t>Data link layer</a:t>
            </a:r>
            <a:endParaRPr lang="en-US" altLang="zh-CN" dirty="0" smtClean="0">
              <a:sym typeface="Huawei Sans" panose="020C0503030203020204" pitchFamily="34" charset="0"/>
            </a:endParaRPr>
          </a:p>
          <a:p>
            <a:pPr lvl="1"/>
            <a:r>
              <a:rPr lang="en-US" dirty="0" smtClean="0">
                <a:sym typeface="Huawei Sans" panose="020C0503030203020204" pitchFamily="34" charset="0"/>
              </a:rPr>
              <a:t>Transaction layer</a:t>
            </a:r>
          </a:p>
          <a:p>
            <a:pPr lvl="1"/>
            <a:r>
              <a:rPr lang="en-US" dirty="0" smtClean="0">
                <a:sym typeface="Huawei Sans" panose="020C0503030203020204" pitchFamily="34" charset="0"/>
              </a:rPr>
              <a:t>Application layer</a:t>
            </a:r>
          </a:p>
          <a:p>
            <a:endParaRPr lang="en-US" altLang="zh-CN" dirty="0">
              <a:sym typeface="Huawei Sans" panose="020C0503030203020204" pitchFamily="34" charset="0"/>
            </a:endParaRPr>
          </a:p>
        </p:txBody>
      </p:sp>
      <p:grpSp>
        <p:nvGrpSpPr>
          <p:cNvPr id="4" name="Group 210"/>
          <p:cNvGrpSpPr>
            <a:grpSpLocks/>
          </p:cNvGrpSpPr>
          <p:nvPr/>
        </p:nvGrpSpPr>
        <p:grpSpPr bwMode="auto">
          <a:xfrm>
            <a:off x="3933661" y="3783492"/>
            <a:ext cx="2626556" cy="2036989"/>
            <a:chOff x="368" y="2248"/>
            <a:chExt cx="1270" cy="1724"/>
          </a:xfrm>
          <a:solidFill>
            <a:schemeClr val="bg1"/>
          </a:solidFill>
        </p:grpSpPr>
        <p:sp>
          <p:nvSpPr>
            <p:cNvPr id="5" name="AutoShape 206"/>
            <p:cNvSpPr>
              <a:spLocks noChangeArrowheads="1"/>
            </p:cNvSpPr>
            <p:nvPr/>
          </p:nvSpPr>
          <p:spPr bwMode="gray">
            <a:xfrm>
              <a:off x="368" y="2248"/>
              <a:ext cx="1270" cy="1724"/>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Text Box 208"/>
            <p:cNvSpPr txBox="1">
              <a:spLocks noChangeArrowheads="1"/>
            </p:cNvSpPr>
            <p:nvPr/>
          </p:nvSpPr>
          <p:spPr bwMode="white">
            <a:xfrm>
              <a:off x="413" y="2293"/>
              <a:ext cx="1179" cy="352"/>
            </a:xfrm>
            <a:prstGeom prst="rect">
              <a:avLst/>
            </a:prstGeom>
            <a:noFill/>
            <a:ln w="28575">
              <a:noFill/>
              <a:miter lim="800000"/>
              <a:headEnd/>
              <a:tailEnd/>
            </a:ln>
          </p:spPr>
          <p:txBody>
            <a:bodyPr wrap="square">
              <a:noAutofit/>
            </a:bodyPr>
            <a:lstStyle/>
            <a:p>
              <a:pPr marL="104193" indent="-104193" fontAlgn="ctr">
                <a:spcBef>
                  <a:spcPct val="10000"/>
                </a:spcBef>
              </a:pPr>
              <a:r>
                <a:rPr lang="en-US" sz="2100" dirty="0" smtClean="0">
                  <a:latin typeface="Huawei Sans" panose="020C0503030203020204" pitchFamily="34" charset="0"/>
                  <a:ea typeface="方正兰亭黑简体" panose="02000000000000000000" pitchFamily="2" charset="-122"/>
                  <a:sym typeface="Huawei Sans" panose="020C0503030203020204" pitchFamily="34" charset="0"/>
                </a:rPr>
                <a:t>Physical</a:t>
              </a:r>
              <a:endParaRPr lang="en-US" sz="21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7" name="AutoShape 141"/>
          <p:cNvSpPr>
            <a:spLocks noChangeArrowheads="1"/>
          </p:cNvSpPr>
          <p:nvPr/>
        </p:nvSpPr>
        <p:spPr bwMode="gray">
          <a:xfrm>
            <a:off x="7841783" y="2858303"/>
            <a:ext cx="2752024" cy="2469696"/>
          </a:xfrm>
          <a:prstGeom prst="roundRect">
            <a:avLst>
              <a:gd name="adj" fmla="val 16667"/>
            </a:avLst>
          </a:prstGeom>
          <a:solidFill>
            <a:schemeClr val="bg1"/>
          </a:solidFill>
          <a:ln w="28575">
            <a:solidFill>
              <a:schemeClr val="tx1"/>
            </a:solidFill>
            <a:round/>
            <a:headEnd/>
            <a:tailEnd/>
          </a:ln>
          <a:effectLst>
            <a:outerShdw dist="107763" dir="2700000" algn="ctr" rotWithShape="0">
              <a:srgbClr val="808080">
                <a:alpha val="50000"/>
              </a:srgbClr>
            </a:outerShdw>
          </a:effectLst>
        </p:spPr>
        <p:txBody>
          <a:bodyPr wrap="square" lIns="78968" tIns="39484" rIns="78968" bIns="39484"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AutoShape 125"/>
          <p:cNvSpPr>
            <a:spLocks noChangeArrowheads="1"/>
          </p:cNvSpPr>
          <p:nvPr/>
        </p:nvSpPr>
        <p:spPr bwMode="gray">
          <a:xfrm>
            <a:off x="8342277" y="2179307"/>
            <a:ext cx="1751037" cy="555171"/>
          </a:xfrm>
          <a:prstGeom prst="roundRect">
            <a:avLst>
              <a:gd name="adj" fmla="val 16667"/>
            </a:avLst>
          </a:prstGeom>
          <a:solidFill>
            <a:schemeClr val="bg1"/>
          </a:solidFill>
          <a:ln w="28575">
            <a:solidFill>
              <a:schemeClr val="tx1"/>
            </a:solidFill>
            <a:round/>
            <a:headEnd/>
            <a:tailEnd/>
          </a:ln>
          <a:effectLst>
            <a:outerShdw dist="107763" dir="2700000" algn="ctr" rotWithShape="0">
              <a:srgbClr val="808080">
                <a:alpha val="50000"/>
              </a:srgbClr>
            </a:outerShdw>
          </a:effectLst>
        </p:spPr>
        <p:txBody>
          <a:bodyPr wrap="square" lIns="78968" tIns="39484" rIns="78968" bIns="39484" anchor="ctr">
            <a:noAutofit/>
          </a:bodyPr>
          <a:lstStyle/>
          <a:p>
            <a:pP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127"/>
          <p:cNvSpPr txBox="1">
            <a:spLocks noChangeArrowheads="1"/>
          </p:cNvSpPr>
          <p:nvPr/>
        </p:nvSpPr>
        <p:spPr bwMode="gray">
          <a:xfrm>
            <a:off x="8438791" y="2303132"/>
            <a:ext cx="1558010" cy="325960"/>
          </a:xfrm>
          <a:prstGeom prst="rect">
            <a:avLst/>
          </a:prstGeom>
          <a:noFill/>
          <a:ln w="28575">
            <a:noFill/>
            <a:miter lim="800000"/>
            <a:headEnd/>
            <a:tailEnd/>
          </a:ln>
        </p:spPr>
        <p:txBody>
          <a:bodyPr wrap="square" lIns="78968" tIns="39484" rIns="78968" bIns="39484">
            <a:noAutofit/>
          </a:bodyPr>
          <a:lstStyle/>
          <a:p>
            <a:pPr marL="104193" indent="-104193" algn="ctr" fontAlgn="ctr">
              <a:spcBef>
                <a:spcPct val="10000"/>
              </a:spcBef>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AP</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1" name="Group 162"/>
          <p:cNvGrpSpPr>
            <a:grpSpLocks/>
          </p:cNvGrpSpPr>
          <p:nvPr/>
        </p:nvGrpSpPr>
        <p:grpSpPr bwMode="gray">
          <a:xfrm>
            <a:off x="8342277" y="3105953"/>
            <a:ext cx="1751037" cy="555171"/>
            <a:chOff x="4223" y="2475"/>
            <a:chExt cx="1270" cy="408"/>
          </a:xfrm>
          <a:solidFill>
            <a:schemeClr val="bg1"/>
          </a:solidFill>
        </p:grpSpPr>
        <p:sp>
          <p:nvSpPr>
            <p:cNvPr id="12" name="AutoShape 129" descr="5%"/>
            <p:cNvSpPr>
              <a:spLocks noChangeArrowheads="1"/>
            </p:cNvSpPr>
            <p:nvPr/>
          </p:nvSpPr>
          <p:spPr bwMode="gray">
            <a:xfrm>
              <a:off x="4223" y="2475"/>
              <a:ext cx="1270"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Text Box 131"/>
            <p:cNvSpPr txBox="1">
              <a:spLocks noChangeArrowheads="1"/>
            </p:cNvSpPr>
            <p:nvPr/>
          </p:nvSpPr>
          <p:spPr bwMode="gray">
            <a:xfrm>
              <a:off x="4286" y="2566"/>
              <a:ext cx="1144"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Transaction</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 name="Group 194"/>
          <p:cNvGrpSpPr>
            <a:grpSpLocks/>
          </p:cNvGrpSpPr>
          <p:nvPr/>
        </p:nvGrpSpPr>
        <p:grpSpPr bwMode="gray">
          <a:xfrm>
            <a:off x="8342277" y="3784950"/>
            <a:ext cx="1749658" cy="555171"/>
            <a:chOff x="4223" y="2974"/>
            <a:chExt cx="1269" cy="408"/>
          </a:xfrm>
          <a:solidFill>
            <a:schemeClr val="bg1"/>
          </a:solidFill>
        </p:grpSpPr>
        <p:sp>
          <p:nvSpPr>
            <p:cNvPr id="16" name="AutoShape 133"/>
            <p:cNvSpPr>
              <a:spLocks noChangeArrowheads="1"/>
            </p:cNvSpPr>
            <p:nvPr/>
          </p:nvSpPr>
          <p:spPr bwMode="gray">
            <a:xfrm>
              <a:off x="4223" y="2974"/>
              <a:ext cx="1269"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Text Box 135"/>
            <p:cNvSpPr txBox="1">
              <a:spLocks noChangeArrowheads="1"/>
            </p:cNvSpPr>
            <p:nvPr/>
          </p:nvSpPr>
          <p:spPr bwMode="gray">
            <a:xfrm>
              <a:off x="4283" y="3060"/>
              <a:ext cx="1149"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Data link</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20" name="Group 164"/>
          <p:cNvGrpSpPr>
            <a:grpSpLocks/>
          </p:cNvGrpSpPr>
          <p:nvPr/>
        </p:nvGrpSpPr>
        <p:grpSpPr bwMode="gray">
          <a:xfrm>
            <a:off x="8342277" y="4463946"/>
            <a:ext cx="1751037" cy="555171"/>
            <a:chOff x="4223" y="3473"/>
            <a:chExt cx="1270" cy="408"/>
          </a:xfrm>
          <a:solidFill>
            <a:schemeClr val="bg1"/>
          </a:solidFill>
        </p:grpSpPr>
        <p:sp>
          <p:nvSpPr>
            <p:cNvPr id="21" name="AutoShape 149"/>
            <p:cNvSpPr>
              <a:spLocks noChangeArrowheads="1"/>
            </p:cNvSpPr>
            <p:nvPr/>
          </p:nvSpPr>
          <p:spPr bwMode="gray">
            <a:xfrm>
              <a:off x="4223" y="3473"/>
              <a:ext cx="1270"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 Box 151"/>
            <p:cNvSpPr txBox="1">
              <a:spLocks noChangeArrowheads="1"/>
            </p:cNvSpPr>
            <p:nvPr/>
          </p:nvSpPr>
          <p:spPr bwMode="gray">
            <a:xfrm>
              <a:off x="4287" y="3559"/>
              <a:ext cx="1143"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Physical</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4" name="AutoShape 158"/>
          <p:cNvSpPr>
            <a:spLocks noChangeArrowheads="1"/>
          </p:cNvSpPr>
          <p:nvPr/>
        </p:nvSpPr>
        <p:spPr bwMode="gray">
          <a:xfrm>
            <a:off x="7654270" y="1994250"/>
            <a:ext cx="3190473" cy="3641271"/>
          </a:xfrm>
          <a:prstGeom prst="roundRect">
            <a:avLst>
              <a:gd name="adj" fmla="val 16667"/>
            </a:avLst>
          </a:prstGeom>
          <a:noFill/>
          <a:ln w="28575">
            <a:solidFill>
              <a:schemeClr val="tx1"/>
            </a:solidFill>
            <a:prstDash val="dash"/>
            <a:round/>
            <a:headEnd/>
            <a:tailEn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Text Box 182"/>
          <p:cNvSpPr txBox="1">
            <a:spLocks noChangeArrowheads="1"/>
          </p:cNvSpPr>
          <p:nvPr/>
        </p:nvSpPr>
        <p:spPr bwMode="gray">
          <a:xfrm>
            <a:off x="8216808" y="1624135"/>
            <a:ext cx="2064019" cy="340179"/>
          </a:xfrm>
          <a:prstGeom prst="rect">
            <a:avLst/>
          </a:prstGeom>
          <a:noFill/>
          <a:ln w="9525">
            <a:noFill/>
            <a:miter lim="800000"/>
            <a:headEnd/>
            <a:tailEnd/>
          </a:ln>
        </p:spPr>
        <p:txBody>
          <a:bodyPr wrap="square" lIns="78968" tIns="39484" rIns="78968" bIns="39484">
            <a:noAutofit/>
          </a:bodyPr>
          <a:lstStyle/>
          <a:p>
            <a:pPr marL="104193" indent="-104193" algn="ctr" fontAlgn="ctr">
              <a:spcBef>
                <a:spcPct val="10000"/>
              </a:spcBef>
            </a:pPr>
            <a:r>
              <a:rPr lang="en-US" sz="1700" b="1" dirty="0" err="1" smtClean="0">
                <a:latin typeface="Huawei Sans" panose="020C0503030203020204" pitchFamily="34" charset="0"/>
                <a:ea typeface="方正兰亭黑简体" panose="02000000000000000000" pitchFamily="2" charset="-122"/>
                <a:sym typeface="Huawei Sans" panose="020C0503030203020204" pitchFamily="34" charset="0"/>
              </a:rPr>
              <a:t>PCIe</a:t>
            </a:r>
            <a:r>
              <a:rPr lang="en-US" sz="1700" b="1" dirty="0" smtClean="0">
                <a:latin typeface="Huawei Sans" panose="020C0503030203020204" pitchFamily="34" charset="0"/>
                <a:ea typeface="方正兰亭黑简体" panose="02000000000000000000" pitchFamily="2" charset="-122"/>
                <a:sym typeface="Huawei Sans" panose="020C0503030203020204" pitchFamily="34" charset="0"/>
              </a:rPr>
              <a:t> Device</a:t>
            </a:r>
            <a:endParaRPr lang="en-US" sz="17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Text Box 186"/>
          <p:cNvSpPr txBox="1">
            <a:spLocks noChangeArrowheads="1"/>
          </p:cNvSpPr>
          <p:nvPr/>
        </p:nvSpPr>
        <p:spPr bwMode="gray">
          <a:xfrm>
            <a:off x="8092719" y="5635521"/>
            <a:ext cx="751430" cy="295183"/>
          </a:xfrm>
          <a:prstGeom prst="rect">
            <a:avLst/>
          </a:prstGeom>
          <a:noFill/>
          <a:ln w="28575">
            <a:noFill/>
            <a:miter lim="800000"/>
            <a:headEnd/>
            <a:tailEnd/>
          </a:ln>
        </p:spPr>
        <p:txBody>
          <a:bodyPr wrap="square" lIns="78968" tIns="39484" rIns="78968" bIns="39484">
            <a:noAutofit/>
          </a:bodyPr>
          <a:lstStyle/>
          <a:p>
            <a:pPr marL="104193" indent="-104193" algn="r" fontAlgn="ctr">
              <a:spcBef>
                <a:spcPct val="10000"/>
              </a:spcBef>
            </a:pPr>
            <a:r>
              <a:rPr lang="en-US" sz="1400" dirty="0" err="1" smtClean="0">
                <a:latin typeface="Huawei Sans" panose="020C0503030203020204" pitchFamily="34" charset="0"/>
                <a:ea typeface="方正兰亭黑简体" panose="02000000000000000000" pitchFamily="2" charset="-122"/>
                <a:sym typeface="Huawei Sans" panose="020C0503030203020204" pitchFamily="34" charset="0"/>
              </a:rPr>
              <a:t>Tx</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Line 190"/>
          <p:cNvSpPr>
            <a:spLocks noChangeShapeType="1"/>
          </p:cNvSpPr>
          <p:nvPr/>
        </p:nvSpPr>
        <p:spPr bwMode="gray">
          <a:xfrm flipH="1" flipV="1">
            <a:off x="9656243" y="5019118"/>
            <a:ext cx="0" cy="864053"/>
          </a:xfrm>
          <a:prstGeom prst="line">
            <a:avLst/>
          </a:prstGeom>
          <a:noFill/>
          <a:ln w="28575">
            <a:solidFill>
              <a:schemeClr val="tx1"/>
            </a:solidFill>
            <a:round/>
            <a:headEn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Line 191"/>
          <p:cNvSpPr>
            <a:spLocks noChangeShapeType="1"/>
          </p:cNvSpPr>
          <p:nvPr/>
        </p:nvSpPr>
        <p:spPr bwMode="gray">
          <a:xfrm flipH="1">
            <a:off x="8842769" y="5019118"/>
            <a:ext cx="0" cy="864053"/>
          </a:xfrm>
          <a:prstGeom prst="line">
            <a:avLst/>
          </a:prstGeom>
          <a:noFill/>
          <a:ln w="28575">
            <a:solidFill>
              <a:schemeClr val="tx1"/>
            </a:solidFill>
            <a:round/>
            <a:headEn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Text Box 192"/>
          <p:cNvSpPr txBox="1">
            <a:spLocks noChangeArrowheads="1"/>
          </p:cNvSpPr>
          <p:nvPr/>
        </p:nvSpPr>
        <p:spPr bwMode="gray">
          <a:xfrm>
            <a:off x="9656243" y="5635521"/>
            <a:ext cx="751430" cy="295183"/>
          </a:xfrm>
          <a:prstGeom prst="rect">
            <a:avLst/>
          </a:prstGeom>
          <a:noFill/>
          <a:ln w="28575">
            <a:noFill/>
            <a:miter lim="800000"/>
            <a:headEnd/>
            <a:tailEnd/>
          </a:ln>
        </p:spPr>
        <p:txBody>
          <a:bodyPr wrap="square" lIns="78968" tIns="39484" rIns="78968" bIns="39484">
            <a:noAutofit/>
          </a:bodyPr>
          <a:lstStyle/>
          <a:p>
            <a:pPr marL="104193" indent="-104193" fontAlgn="ctr">
              <a:spcBef>
                <a:spcPct val="10000"/>
              </a:spcBef>
            </a:pP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Rx</a:t>
            </a:r>
            <a:endParaRPr lang="en-US"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Line 193"/>
          <p:cNvSpPr>
            <a:spLocks noChangeShapeType="1"/>
          </p:cNvSpPr>
          <p:nvPr/>
        </p:nvSpPr>
        <p:spPr bwMode="gray">
          <a:xfrm flipH="1" flipV="1">
            <a:off x="9217795" y="2734478"/>
            <a:ext cx="0" cy="371475"/>
          </a:xfrm>
          <a:prstGeom prst="line">
            <a:avLst/>
          </a:prstGeom>
          <a:noFill/>
          <a:ln w="28575">
            <a:solidFill>
              <a:schemeClr val="tx1"/>
            </a:solidFill>
            <a:prstDash val="sysDot"/>
            <a:round/>
            <a:headEnd type="triangle" w="med" len="me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1" name="Group 204"/>
          <p:cNvGrpSpPr>
            <a:grpSpLocks/>
          </p:cNvGrpSpPr>
          <p:nvPr/>
        </p:nvGrpSpPr>
        <p:grpSpPr bwMode="auto">
          <a:xfrm>
            <a:off x="4121173" y="4340024"/>
            <a:ext cx="2189486" cy="555171"/>
            <a:chOff x="1456" y="2838"/>
            <a:chExt cx="1588" cy="408"/>
          </a:xfrm>
          <a:solidFill>
            <a:schemeClr val="bg1"/>
          </a:solidFill>
        </p:grpSpPr>
        <p:sp>
          <p:nvSpPr>
            <p:cNvPr id="32" name="AutoShape 196"/>
            <p:cNvSpPr>
              <a:spLocks noChangeArrowheads="1"/>
            </p:cNvSpPr>
            <p:nvPr/>
          </p:nvSpPr>
          <p:spPr bwMode="gray">
            <a:xfrm>
              <a:off x="1456" y="2838"/>
              <a:ext cx="1588"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 Box 198"/>
            <p:cNvSpPr txBox="1">
              <a:spLocks noChangeArrowheads="1"/>
            </p:cNvSpPr>
            <p:nvPr/>
          </p:nvSpPr>
          <p:spPr bwMode="white">
            <a:xfrm>
              <a:off x="1536" y="2902"/>
              <a:ext cx="1430"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Logical sub-block</a:t>
              </a:r>
              <a:endParaRPr lang="en-US" altLang="zh-CN" sz="10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35" name="Group 203"/>
          <p:cNvGrpSpPr>
            <a:grpSpLocks/>
          </p:cNvGrpSpPr>
          <p:nvPr/>
        </p:nvGrpSpPr>
        <p:grpSpPr bwMode="auto">
          <a:xfrm>
            <a:off x="4121173" y="5017659"/>
            <a:ext cx="2189486" cy="555171"/>
            <a:chOff x="1456" y="3336"/>
            <a:chExt cx="1588" cy="408"/>
          </a:xfrm>
          <a:solidFill>
            <a:schemeClr val="bg1"/>
          </a:solidFill>
        </p:grpSpPr>
        <p:sp>
          <p:nvSpPr>
            <p:cNvPr id="36" name="AutoShape 200"/>
            <p:cNvSpPr>
              <a:spLocks noChangeArrowheads="1"/>
            </p:cNvSpPr>
            <p:nvPr/>
          </p:nvSpPr>
          <p:spPr bwMode="gray">
            <a:xfrm>
              <a:off x="1456" y="3336"/>
              <a:ext cx="1588"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algn="ctr" fontAlgn="ctr">
                <a:defRPr/>
              </a:pP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Text Box 202"/>
            <p:cNvSpPr txBox="1">
              <a:spLocks noChangeArrowheads="1"/>
            </p:cNvSpPr>
            <p:nvPr/>
          </p:nvSpPr>
          <p:spPr bwMode="white">
            <a:xfrm>
              <a:off x="1537" y="3423"/>
              <a:ext cx="1503" cy="249"/>
            </a:xfrm>
            <a:prstGeom prst="rect">
              <a:avLst/>
            </a:prstGeom>
            <a:grpFill/>
            <a:ln w="28575">
              <a:noFill/>
              <a:miter lim="800000"/>
              <a:headEnd/>
              <a:tailEnd/>
            </a:ln>
          </p:spPr>
          <p:txBody>
            <a:bodyPr wrap="square">
              <a:noAutofit/>
            </a:bodyPr>
            <a:lstStyle/>
            <a:p>
              <a:pPr marL="104193" indent="-104193"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Electrical sub-block</a:t>
              </a: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74181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20"/>
                                        </p:tgtEl>
                                      </p:cBhvr>
                                    </p:animEffect>
                                    <p:animScale>
                                      <p:cBhvr>
                                        <p:cTn id="7" dur="500" autoRev="1" fill="hold"/>
                                        <p:tgtEl>
                                          <p:spTgt spid="20"/>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15"/>
                                        </p:tgtEl>
                                      </p:cBhvr>
                                    </p:animEffect>
                                    <p:animScale>
                                      <p:cBhvr>
                                        <p:cTn id="11" dur="500" autoRev="1" fill="hold"/>
                                        <p:tgtEl>
                                          <p:spTgt spid="15"/>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par>
                          <p:cTn id="16" fill="hold">
                            <p:stCondLst>
                              <p:cond delay="3000"/>
                            </p:stCondLst>
                            <p:childTnLst>
                              <p:par>
                                <p:cTn id="17" presetID="26" presetClass="emph" presetSubtype="0" fill="hold" grpId="0" nodeType="afterEffect">
                                  <p:stCondLst>
                                    <p:cond delay="0"/>
                                  </p:stCondLst>
                                  <p:childTnLst>
                                    <p:animEffect transition="out" filter="fade">
                                      <p:cBhvr>
                                        <p:cTn id="18" dur="1000" tmFilter="0, 0; .2, .5; .8, .5; 1, 0"/>
                                        <p:tgtEl>
                                          <p:spTgt spid="7"/>
                                        </p:tgtEl>
                                      </p:cBhvr>
                                    </p:animEffect>
                                    <p:animScale>
                                      <p:cBhvr>
                                        <p:cTn id="19" dur="500" autoRev="1" fill="hold"/>
                                        <p:tgtEl>
                                          <p:spTgt spid="7"/>
                                        </p:tgtEl>
                                      </p:cBhvr>
                                      <p:by x="105000" y="105000"/>
                                    </p:animScale>
                                  </p:childTnLst>
                                </p:cTn>
                              </p:par>
                              <p:par>
                                <p:cTn id="20" presetID="26" presetClass="emph" presetSubtype="0" fill="hold" nodeType="withEffect">
                                  <p:stCondLst>
                                    <p:cond delay="0"/>
                                  </p:stCondLst>
                                  <p:childTnLst>
                                    <p:animEffect transition="out" filter="fade">
                                      <p:cBhvr>
                                        <p:cTn id="21" dur="1000" tmFilter="0, 0; .2, .5; .8, .5; 1, 0"/>
                                        <p:tgtEl>
                                          <p:spTgt spid="11"/>
                                        </p:tgtEl>
                                      </p:cBhvr>
                                    </p:animEffect>
                                    <p:animScale>
                                      <p:cBhvr>
                                        <p:cTn id="22" dur="500" autoRev="1" fill="hold"/>
                                        <p:tgtEl>
                                          <p:spTgt spid="11"/>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5"/>
                                        </p:tgtEl>
                                      </p:cBhvr>
                                    </p:animEffect>
                                    <p:animScale>
                                      <p:cBhvr>
                                        <p:cTn id="25" dur="500" autoRev="1" fill="hold"/>
                                        <p:tgtEl>
                                          <p:spTgt spid="15"/>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20"/>
                                        </p:tgtEl>
                                      </p:cBhvr>
                                    </p:animEffect>
                                    <p:animScale>
                                      <p:cBhvr>
                                        <p:cTn id="28" dur="500" autoRev="1" fill="hold"/>
                                        <p:tgtEl>
                                          <p:spTgt spid="20"/>
                                        </p:tgtEl>
                                      </p:cBhvr>
                                      <p:by x="105000" y="105000"/>
                                    </p:animScale>
                                  </p:childTnLst>
                                </p:cTn>
                              </p:par>
                            </p:childTnLst>
                          </p:cTn>
                        </p:par>
                        <p:par>
                          <p:cTn id="29" fill="hold">
                            <p:stCondLst>
                              <p:cond delay="4000"/>
                            </p:stCondLst>
                            <p:childTnLst>
                              <p:par>
                                <p:cTn id="30" presetID="3" presetClass="entr" presetSubtype="1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1000"/>
                                        <p:tgtEl>
                                          <p:spTgt spid="4"/>
                                        </p:tgtEl>
                                      </p:cBhvr>
                                    </p:animEffect>
                                  </p:childTnLst>
                                </p:cTn>
                              </p:par>
                              <p:par>
                                <p:cTn id="33" presetID="3"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10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linds(horizontal)">
                                      <p:cBhvr>
                                        <p:cTn id="38" dur="1000"/>
                                        <p:tgtEl>
                                          <p:spTgt spid="35"/>
                                        </p:tgtEl>
                                      </p:cBhvr>
                                    </p:animEffect>
                                  </p:childTnLst>
                                </p:cTn>
                              </p:par>
                            </p:childTnLst>
                          </p:cTn>
                        </p:par>
                        <p:par>
                          <p:cTn id="39" fill="hold">
                            <p:stCondLst>
                              <p:cond delay="5000"/>
                            </p:stCondLst>
                            <p:childTnLst>
                              <p:par>
                                <p:cTn id="40" presetID="26" presetClass="emph" presetSubtype="0" fill="hold" nodeType="afterEffect">
                                  <p:stCondLst>
                                    <p:cond delay="0"/>
                                  </p:stCondLst>
                                  <p:childTnLst>
                                    <p:animEffect transition="out" filter="fade">
                                      <p:cBhvr>
                                        <p:cTn id="41" dur="1000" tmFilter="0, 0; .2, .5; .8, .5; 1, 0"/>
                                        <p:tgtEl>
                                          <p:spTgt spid="35"/>
                                        </p:tgtEl>
                                      </p:cBhvr>
                                    </p:animEffect>
                                    <p:animScale>
                                      <p:cBhvr>
                                        <p:cTn id="42" dur="500" autoRev="1" fill="hold"/>
                                        <p:tgtEl>
                                          <p:spTgt spid="35"/>
                                        </p:tgtEl>
                                      </p:cBhvr>
                                      <p:by x="105000" y="105000"/>
                                    </p:animScale>
                                  </p:childTnLst>
                                </p:cTn>
                              </p:par>
                            </p:childTnLst>
                          </p:cTn>
                        </p:par>
                        <p:par>
                          <p:cTn id="43" fill="hold">
                            <p:stCondLst>
                              <p:cond delay="6000"/>
                            </p:stCondLst>
                            <p:childTnLst>
                              <p:par>
                                <p:cTn id="44" presetID="26" presetClass="emph" presetSubtype="0" fill="hold" nodeType="afterEffect">
                                  <p:stCondLst>
                                    <p:cond delay="0"/>
                                  </p:stCondLst>
                                  <p:childTnLst>
                                    <p:animEffect transition="out" filter="fade">
                                      <p:cBhvr>
                                        <p:cTn id="45" dur="1000" tmFilter="0, 0; .2, .5; .8, .5; 1, 0"/>
                                        <p:tgtEl>
                                          <p:spTgt spid="31"/>
                                        </p:tgtEl>
                                      </p:cBhvr>
                                    </p:animEffect>
                                    <p:animScale>
                                      <p:cBhvr>
                                        <p:cTn id="46" dur="500" autoRev="1" fill="hold"/>
                                        <p:tgtEl>
                                          <p:spTgt spid="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sym typeface="Huawei Sans" panose="020C0503030203020204" pitchFamily="34" charset="0"/>
              </a:rPr>
              <a:t>NVMe</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1800" dirty="0" err="1" smtClean="0">
                <a:sym typeface="Huawei Sans" panose="020C0503030203020204" pitchFamily="34" charset="0"/>
              </a:rPr>
              <a:t>NVMe</a:t>
            </a:r>
            <a:r>
              <a:rPr lang="en-US" sz="1800" dirty="0" smtClean="0">
                <a:sym typeface="Huawei Sans" panose="020C0503030203020204" pitchFamily="34" charset="0"/>
              </a:rPr>
              <a:t> is short for Non-Volatile Memory Express.</a:t>
            </a:r>
            <a:endParaRPr lang="en-US" altLang="zh-CN" sz="1800" dirty="0" smtClean="0">
              <a:sym typeface="Huawei Sans" panose="020C0503030203020204" pitchFamily="34" charset="0"/>
            </a:endParaRPr>
          </a:p>
          <a:p>
            <a:r>
              <a:rPr lang="en-US" sz="1800" dirty="0" smtClean="0">
                <a:sym typeface="Huawei Sans" panose="020C0503030203020204" pitchFamily="34" charset="0"/>
              </a:rPr>
              <a:t>The </a:t>
            </a:r>
            <a:r>
              <a:rPr lang="en-US" sz="1800" dirty="0" err="1" smtClean="0">
                <a:sym typeface="Huawei Sans" panose="020C0503030203020204" pitchFamily="34" charset="0"/>
              </a:rPr>
              <a:t>NVMe</a:t>
            </a:r>
            <a:r>
              <a:rPr lang="en-US" sz="1800" dirty="0" smtClean="0">
                <a:sym typeface="Huawei Sans" panose="020C0503030203020204" pitchFamily="34" charset="0"/>
              </a:rPr>
              <a:t> standard is oriented to </a:t>
            </a:r>
            <a:r>
              <a:rPr lang="en-US" sz="1800" dirty="0" err="1" smtClean="0">
                <a:sym typeface="Huawei Sans" panose="020C0503030203020204" pitchFamily="34" charset="0"/>
              </a:rPr>
              <a:t>PCIe</a:t>
            </a:r>
            <a:r>
              <a:rPr lang="en-US" sz="1800" dirty="0" smtClean="0">
                <a:sym typeface="Huawei Sans" panose="020C0503030203020204" pitchFamily="34" charset="0"/>
              </a:rPr>
              <a:t> SSDs. Direct connection from the native </a:t>
            </a:r>
            <a:r>
              <a:rPr lang="en-US" sz="1800" dirty="0" err="1" smtClean="0">
                <a:sym typeface="Huawei Sans" panose="020C0503030203020204" pitchFamily="34" charset="0"/>
              </a:rPr>
              <a:t>PCIe</a:t>
            </a:r>
            <a:r>
              <a:rPr lang="en-US" sz="1800" dirty="0" smtClean="0">
                <a:sym typeface="Huawei Sans" panose="020C0503030203020204" pitchFamily="34" charset="0"/>
              </a:rPr>
              <a:t> channel to the CPU can avoid the latency caused by communication between the external controller (PCH) of the SATA and SAS interface and the CPU.</a:t>
            </a:r>
            <a:endParaRPr lang="en-US" altLang="zh-CN" sz="1800" dirty="0" smtClean="0">
              <a:sym typeface="Huawei Sans" panose="020C0503030203020204" pitchFamily="34" charset="0"/>
            </a:endParaRPr>
          </a:p>
          <a:p>
            <a:r>
              <a:rPr lang="en-US" sz="1800" dirty="0" err="1" smtClean="0">
                <a:sym typeface="Huawei Sans" panose="020C0503030203020204" pitchFamily="34" charset="0"/>
              </a:rPr>
              <a:t>PCIe</a:t>
            </a:r>
            <a:r>
              <a:rPr lang="en-US" sz="1800" dirty="0" smtClean="0">
                <a:sym typeface="Huawei Sans" panose="020C0503030203020204" pitchFamily="34" charset="0"/>
              </a:rPr>
              <a:t> is an interface form and a bus standard. </a:t>
            </a:r>
            <a:r>
              <a:rPr lang="en-US" sz="1800" dirty="0" err="1" smtClean="0">
                <a:sym typeface="Huawei Sans" panose="020C0503030203020204" pitchFamily="34" charset="0"/>
              </a:rPr>
              <a:t>NVMe</a:t>
            </a:r>
            <a:r>
              <a:rPr lang="en-US" sz="1800" dirty="0" smtClean="0">
                <a:sym typeface="Huawei Sans" panose="020C0503030203020204" pitchFamily="34" charset="0"/>
              </a:rPr>
              <a:t> is a standard interface protocol customized for </a:t>
            </a:r>
            <a:r>
              <a:rPr lang="en-US" sz="1800" dirty="0" err="1" smtClean="0">
                <a:sym typeface="Huawei Sans" panose="020C0503030203020204" pitchFamily="34" charset="0"/>
              </a:rPr>
              <a:t>PCIe</a:t>
            </a:r>
            <a:r>
              <a:rPr lang="en-US" sz="1800" dirty="0" smtClean="0">
                <a:sym typeface="Huawei Sans" panose="020C0503030203020204" pitchFamily="34" charset="0"/>
              </a:rPr>
              <a:t> SSDs.</a:t>
            </a:r>
            <a:endParaRPr lang="en-US" altLang="zh-CN" sz="1800" dirty="0">
              <a:sym typeface="Huawei Sans" panose="020C0503030203020204" pitchFamily="34" charset="0"/>
            </a:endParaRPr>
          </a:p>
        </p:txBody>
      </p:sp>
      <p:pic>
        <p:nvPicPr>
          <p:cNvPr id="4" name="图片 3"/>
          <p:cNvPicPr>
            <a:picLocks noChangeAspect="1"/>
          </p:cNvPicPr>
          <p:nvPr/>
        </p:nvPicPr>
        <p:blipFill>
          <a:blip r:embed="rId3"/>
          <a:stretch>
            <a:fillRect/>
          </a:stretch>
        </p:blipFill>
        <p:spPr>
          <a:xfrm>
            <a:off x="2923690" y="3716338"/>
            <a:ext cx="6344620" cy="2257552"/>
          </a:xfrm>
          <a:prstGeom prst="rect">
            <a:avLst/>
          </a:prstGeom>
        </p:spPr>
      </p:pic>
    </p:spTree>
    <p:extLst>
      <p:ext uri="{BB962C8B-B14F-4D97-AF65-F5344CB8AC3E}">
        <p14:creationId xmlns:p14="http://schemas.microsoft.com/office/powerpoint/2010/main" val="2960437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sym typeface="Huawei Sans" panose="020C0503030203020204" pitchFamily="34" charset="0"/>
              </a:rPr>
              <a:t>NVMe</a:t>
            </a:r>
            <a:r>
              <a:rPr lang="en-US" dirty="0" smtClean="0">
                <a:sym typeface="Huawei Sans" panose="020C0503030203020204" pitchFamily="34" charset="0"/>
              </a:rPr>
              <a:t> Protocol Stack</a:t>
            </a:r>
            <a:endParaRPr lang="en-US" altLang="zh-CN" dirty="0">
              <a:sym typeface="Huawei Sans" panose="020C0503030203020204" pitchFamily="34" charset="0"/>
            </a:endParaRPr>
          </a:p>
        </p:txBody>
      </p:sp>
      <p:grpSp>
        <p:nvGrpSpPr>
          <p:cNvPr id="3" name="组合 2"/>
          <p:cNvGrpSpPr/>
          <p:nvPr/>
        </p:nvGrpSpPr>
        <p:grpSpPr>
          <a:xfrm>
            <a:off x="6114701" y="1062755"/>
            <a:ext cx="5274269" cy="4847589"/>
            <a:chOff x="6114701" y="1083939"/>
            <a:chExt cx="5274269" cy="4847589"/>
          </a:xfrm>
        </p:grpSpPr>
        <p:sp>
          <p:nvSpPr>
            <p:cNvPr id="5" name="矩形 3"/>
            <p:cNvSpPr/>
            <p:nvPr/>
          </p:nvSpPr>
          <p:spPr bwMode="gray">
            <a:xfrm>
              <a:off x="6114701" y="1083939"/>
              <a:ext cx="1377810" cy="4311815"/>
            </a:xfrm>
            <a:prstGeom prst="rect">
              <a:avLst/>
            </a:prstGeom>
            <a:solidFill>
              <a:schemeClr val="tx1">
                <a:lumMod val="10000"/>
                <a:lumOff val="90000"/>
              </a:schemeClr>
            </a:solidFill>
            <a:ln>
              <a:noFill/>
            </a:ln>
          </p:spPr>
          <p:txBody>
            <a:bodyPr vert="horz" wrap="square" lIns="121920" tIns="60960" rIns="121920" bIns="60960" numCol="1" rtlCol="0" anchor="t" anchorCtr="0" compatLnSpc="1">
              <a:prstTxWarp prst="textNoShape">
                <a:avLst/>
              </a:prstTxWarp>
              <a:noAutofit/>
            </a:bodyPr>
            <a:lstStyle/>
            <a:p>
              <a:pPr defTabSz="1219170" fontAlgn="ctr">
                <a:spcBef>
                  <a:spcPct val="0"/>
                </a:spcBef>
                <a:spcAft>
                  <a:spcPct val="0"/>
                </a:spcAft>
              </a:pPr>
              <a:endParaRPr lang="en-US" sz="1867"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Content Placeholder 2"/>
            <p:cNvSpPr txBox="1">
              <a:spLocks/>
            </p:cNvSpPr>
            <p:nvPr/>
          </p:nvSpPr>
          <p:spPr bwMode="gray">
            <a:xfrm>
              <a:off x="6538107" y="1127676"/>
              <a:ext cx="4850863" cy="886397"/>
            </a:xfrm>
            <a:prstGeom prst="rect">
              <a:avLst/>
            </a:prstGeom>
            <a:noFill/>
          </p:spPr>
          <p:txBody>
            <a:bodyPr vert="horz" wrap="square" lIns="0" tIns="0" rIns="0" bIns="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9pPr>
            </a:lstStyle>
            <a:p>
              <a:pPr marL="0" indent="0" algn="ctr" fontAlgn="ctr">
                <a:buFont typeface="Arial" pitchFamily="34" charset="0"/>
                <a:buNone/>
              </a:pPr>
              <a:r>
                <a:rPr lang="en-US"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Reduced interaction</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The number of communication interactions is reduced</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from 4 to 2</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 </a:t>
              </a:r>
              <a:r>
                <a:rPr lang="en-US"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reducing the latency</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圆角矩形 9"/>
            <p:cNvSpPr/>
            <p:nvPr/>
          </p:nvSpPr>
          <p:spPr bwMode="gray">
            <a:xfrm>
              <a:off x="6931356" y="1977533"/>
              <a:ext cx="1035269" cy="309879"/>
            </a:xfrm>
            <a:prstGeom prst="roundRect">
              <a:avLst/>
            </a:prstGeom>
            <a:noFill/>
            <a:ln w="19050">
              <a:solidFill>
                <a:srgbClr val="C00000"/>
              </a:solidFill>
            </a:ln>
            <a:effectLst/>
            <a:extLst/>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rtlCol="0" anchor="ctr" anchorCtr="0" compatLnSpc="1">
              <a:prstTxWarp prst="textNoShape">
                <a:avLst/>
              </a:prstTxWarp>
              <a:noAutofit/>
            </a:bodyPr>
            <a:lstStyle/>
            <a:p>
              <a:pPr algn="ctr" defTabSz="1219170" fontAlgn="ctr">
                <a:spcBef>
                  <a:spcPct val="0"/>
                </a:spcBef>
                <a:spcAft>
                  <a:spcPct val="0"/>
                </a:spcAft>
                <a:buClr>
                  <a:srgbClr val="CC9900"/>
                </a:buClr>
              </a:pPr>
              <a:r>
                <a:rPr lang="en-US" sz="12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Controller</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圆角矩形 9"/>
            <p:cNvSpPr/>
            <p:nvPr/>
          </p:nvSpPr>
          <p:spPr bwMode="gray">
            <a:xfrm>
              <a:off x="10103452" y="1977534"/>
              <a:ext cx="870799" cy="309536"/>
            </a:xfrm>
            <a:prstGeom prst="roundRect">
              <a:avLst/>
            </a:prstGeom>
            <a:noFill/>
            <a:ln w="19050">
              <a:solidFill>
                <a:srgbClr val="C00000"/>
              </a:solidFill>
            </a:ln>
            <a:effectLst/>
            <a:extLst/>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rtlCol="0" anchor="ctr" anchorCtr="0" compatLnSpc="1">
              <a:prstTxWarp prst="textNoShape">
                <a:avLst/>
              </a:prstTxWarp>
              <a:noAutofit/>
            </a:bodyPr>
            <a:lstStyle/>
            <a:p>
              <a:pPr algn="ctr" defTabSz="1219170" fontAlgn="ctr">
                <a:spcBef>
                  <a:spcPct val="0"/>
                </a:spcBef>
                <a:spcAft>
                  <a:spcPct val="0"/>
                </a:spcAft>
                <a:buClr>
                  <a:srgbClr val="CC9900"/>
                </a:buClr>
              </a:pPr>
              <a:r>
                <a:rPr lang="en-US" sz="12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SSD</a:t>
              </a:r>
              <a:endParaRPr lang="en-US" altLang="zh-CN"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TextBox 131"/>
            <p:cNvSpPr txBox="1"/>
            <p:nvPr/>
          </p:nvSpPr>
          <p:spPr bwMode="gray">
            <a:xfrm>
              <a:off x="8274873" y="3375821"/>
              <a:ext cx="1942659" cy="276999"/>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4. Response feedback</a:t>
              </a:r>
              <a:endParaRPr lang="en-US"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TextBox 132"/>
            <p:cNvSpPr txBox="1"/>
            <p:nvPr/>
          </p:nvSpPr>
          <p:spPr bwMode="gray">
            <a:xfrm>
              <a:off x="8275071" y="2220019"/>
              <a:ext cx="2046889" cy="276999"/>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1. Transfer command</a:t>
              </a:r>
              <a:endParaRPr lang="en-US"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Box 133"/>
            <p:cNvSpPr txBox="1"/>
            <p:nvPr/>
          </p:nvSpPr>
          <p:spPr bwMode="gray">
            <a:xfrm>
              <a:off x="8280252" y="3011716"/>
              <a:ext cx="1415950" cy="276999"/>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3. Transfer data</a:t>
              </a:r>
              <a:endPar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134"/>
            <p:cNvSpPr txBox="1"/>
            <p:nvPr/>
          </p:nvSpPr>
          <p:spPr bwMode="gray">
            <a:xfrm>
              <a:off x="8280252" y="2604129"/>
              <a:ext cx="2145948" cy="276999"/>
            </a:xfrm>
            <a:prstGeom prst="rect">
              <a:avLst/>
            </a:prstGeom>
            <a:noFill/>
          </p:spPr>
          <p:txBody>
            <a:bodyPr wrap="square" rtlCol="0">
              <a:noAutofit/>
            </a:bodyPr>
            <a:lstStyle/>
            <a:p>
              <a:pPr fontAlgn="ctr"/>
              <a:r>
                <a:rPr lang="en-US" sz="12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2. Ready to transfer</a:t>
              </a:r>
              <a:endParaRPr lang="en-US" sz="1200" dirty="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 name="Straight Connector 136"/>
            <p:cNvCxnSpPr/>
            <p:nvPr/>
          </p:nvCxnSpPr>
          <p:spPr bwMode="gray">
            <a:xfrm>
              <a:off x="7260323" y="2287414"/>
              <a:ext cx="0" cy="25149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8"/>
            <p:cNvCxnSpPr/>
            <p:nvPr/>
          </p:nvCxnSpPr>
          <p:spPr bwMode="gray">
            <a:xfrm>
              <a:off x="10449720" y="2287414"/>
              <a:ext cx="0" cy="25149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0"/>
            <p:cNvCxnSpPr/>
            <p:nvPr/>
          </p:nvCxnSpPr>
          <p:spPr bwMode="gray">
            <a:xfrm flipV="1">
              <a:off x="7255667" y="2509007"/>
              <a:ext cx="3194052" cy="321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41"/>
            <p:cNvCxnSpPr/>
            <p:nvPr/>
          </p:nvCxnSpPr>
          <p:spPr bwMode="gray">
            <a:xfrm flipV="1">
              <a:off x="7211036" y="3326735"/>
              <a:ext cx="3262204" cy="159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42"/>
            <p:cNvCxnSpPr/>
            <p:nvPr/>
          </p:nvCxnSpPr>
          <p:spPr bwMode="gray">
            <a:xfrm flipH="1">
              <a:off x="7260323" y="2934322"/>
              <a:ext cx="3207535" cy="102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4"/>
            <p:cNvCxnSpPr/>
            <p:nvPr/>
          </p:nvCxnSpPr>
          <p:spPr bwMode="gray">
            <a:xfrm flipH="1">
              <a:off x="7211036" y="3743388"/>
              <a:ext cx="3262205" cy="118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46"/>
            <p:cNvCxnSpPr/>
            <p:nvPr/>
          </p:nvCxnSpPr>
          <p:spPr bwMode="gray">
            <a:xfrm flipV="1">
              <a:off x="7255667" y="4346787"/>
              <a:ext cx="3194053" cy="104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48"/>
            <p:cNvCxnSpPr/>
            <p:nvPr/>
          </p:nvCxnSpPr>
          <p:spPr bwMode="gray">
            <a:xfrm flipH="1" flipV="1">
              <a:off x="7255667" y="4845416"/>
              <a:ext cx="319149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66"/>
            <p:cNvSpPr txBox="1"/>
            <p:nvPr/>
          </p:nvSpPr>
          <p:spPr bwMode="gray">
            <a:xfrm>
              <a:off x="8077834" y="3938994"/>
              <a:ext cx="2698292" cy="307777"/>
            </a:xfrm>
            <a:prstGeom prst="rect">
              <a:avLst/>
            </a:prstGeom>
            <a:noFill/>
            <a:ln>
              <a:noFill/>
            </a:ln>
          </p:spPr>
          <p:txBody>
            <a:bodyPr wrap="square" rtlCol="0">
              <a:noAutofit/>
            </a:bodyPr>
            <a:lstStyle/>
            <a:p>
              <a:pPr fontAlgn="ctr"/>
              <a:r>
                <a:rPr lang="en-US" sz="1400"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1. </a:t>
              </a:r>
              <a:r>
                <a:rPr lang="en-US" sz="1400" dirty="0" err="1"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NVMe</a:t>
              </a:r>
              <a:r>
                <a:rPr lang="en-US" sz="1400"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 write command</a:t>
              </a:r>
              <a:endParaRPr lang="en-US" sz="140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TextBox 67"/>
            <p:cNvSpPr txBox="1"/>
            <p:nvPr/>
          </p:nvSpPr>
          <p:spPr bwMode="gray">
            <a:xfrm>
              <a:off x="8094384" y="4460029"/>
              <a:ext cx="2463987" cy="307777"/>
            </a:xfrm>
            <a:prstGeom prst="rect">
              <a:avLst/>
            </a:prstGeom>
            <a:noFill/>
            <a:ln>
              <a:noFill/>
            </a:ln>
          </p:spPr>
          <p:txBody>
            <a:bodyPr wrap="square" rtlCol="0">
              <a:noAutofit/>
            </a:bodyPr>
            <a:lstStyle/>
            <a:p>
              <a:pPr fontAlgn="ctr"/>
              <a:r>
                <a:rPr lang="en-US" sz="1400"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2. </a:t>
              </a:r>
              <a:r>
                <a:rPr lang="en-US" sz="1400" dirty="0" err="1"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NVMe</a:t>
              </a:r>
              <a:r>
                <a:rPr lang="en-US" sz="1400"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 write finished</a:t>
              </a:r>
              <a:endParaRPr lang="en-US" sz="140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3" name="Straight Connector 82"/>
            <p:cNvCxnSpPr/>
            <p:nvPr/>
          </p:nvCxnSpPr>
          <p:spPr bwMode="gray">
            <a:xfrm>
              <a:off x="6612407" y="3948516"/>
              <a:ext cx="449383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84"/>
            <p:cNvSpPr txBox="1"/>
            <p:nvPr/>
          </p:nvSpPr>
          <p:spPr bwMode="gray">
            <a:xfrm>
              <a:off x="6500077" y="2831600"/>
              <a:ext cx="1421918" cy="318101"/>
            </a:xfrm>
            <a:prstGeom prst="rect">
              <a:avLst/>
            </a:prstGeom>
            <a:noFill/>
          </p:spPr>
          <p:txBody>
            <a:bodyPr wrap="square" rtlCol="0">
              <a:noAutofit/>
            </a:bodyPr>
            <a:lstStyle/>
            <a:p>
              <a:pPr fontAlgn="ctr"/>
              <a:r>
                <a:rPr lang="en-US" sz="1467"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SAS</a:t>
              </a:r>
              <a:endParaRPr lang="en-US" altLang="zh-CN" sz="1467"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TextBox 85"/>
            <p:cNvSpPr txBox="1"/>
            <p:nvPr/>
          </p:nvSpPr>
          <p:spPr bwMode="gray">
            <a:xfrm>
              <a:off x="6544710" y="4376565"/>
              <a:ext cx="1421918" cy="318101"/>
            </a:xfrm>
            <a:prstGeom prst="rect">
              <a:avLst/>
            </a:prstGeom>
            <a:noFill/>
          </p:spPr>
          <p:txBody>
            <a:bodyPr wrap="square" rtlCol="0">
              <a:noAutofit/>
            </a:bodyPr>
            <a:lstStyle/>
            <a:p>
              <a:pPr fontAlgn="ctr"/>
              <a:r>
                <a:rPr lang="en-US" sz="1467" b="1" dirty="0" err="1"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NVMe</a:t>
              </a:r>
              <a:endParaRPr lang="en-US" altLang="zh-CN" sz="1467"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1936274718"/>
            <p:cNvSpPr txBox="1">
              <a:spLocks/>
            </p:cNvSpPr>
            <p:nvPr/>
          </p:nvSpPr>
          <p:spPr bwMode="gray">
            <a:xfrm>
              <a:off x="6288864" y="5439085"/>
              <a:ext cx="4269507" cy="492443"/>
            </a:xfrm>
            <a:prstGeom prst="rect">
              <a:avLst/>
            </a:prstGeom>
          </p:spPr>
          <p:txBody>
            <a:bodyPr wrap="square" lIns="0" tIns="0" rIns="0" bIns="0">
              <a:noAutofit/>
            </a:bodyPr>
            <a:lstStyle>
              <a:lvl1pPr algn="ctr" defTabSz="1219444" rtl="0" eaLnBrk="1" latinLnBrk="0" hangingPunct="1">
                <a:spcBef>
                  <a:spcPct val="0"/>
                </a:spcBef>
                <a:buNone/>
                <a:defRPr sz="5900" kern="1200">
                  <a:solidFill>
                    <a:schemeClr val="bg1"/>
                  </a:solidFill>
                  <a:latin typeface="Arial"/>
                  <a:ea typeface="+mj-ea"/>
                  <a:cs typeface="+mj-cs"/>
                </a:defRPr>
              </a:lvl1pPr>
            </a:lstStyle>
            <a:p>
              <a:pPr fontAlgn="ctr"/>
              <a:r>
                <a:rPr lang="en-US" sz="1600" dirty="0" err="1"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NVM</a:t>
              </a:r>
              <a:r>
                <a:rPr lang="en-US" altLang="zh-CN" sz="1600" dirty="0" err="1"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e</a:t>
              </a:r>
              <a:r>
                <a:rPr lang="en-US" altLang="zh-CN" sz="16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 provides a lower</a:t>
              </a:r>
              <a:r>
                <a:rPr lang="en-US" sz="1600" dirty="0" smtClean="0">
                  <a:solidFill>
                    <a:srgbClr val="1D1D1A"/>
                  </a:solidFill>
                  <a:latin typeface="Huawei Sans" panose="020C0503030203020204" pitchFamily="34" charset="0"/>
                  <a:ea typeface="方正兰亭黑简体" panose="02000000000000000000" pitchFamily="2" charset="-122"/>
                  <a:sym typeface="Huawei Sans" panose="020C0503030203020204" pitchFamily="34" charset="0"/>
                </a:rPr>
                <a:t> average I/O latency than SAS 3.0.</a:t>
              </a:r>
              <a:endParaRPr lang="en-US" altLang="zh-CN" sz="16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3" name="组合 52"/>
          <p:cNvGrpSpPr/>
          <p:nvPr/>
        </p:nvGrpSpPr>
        <p:grpSpPr>
          <a:xfrm>
            <a:off x="1076734" y="1062755"/>
            <a:ext cx="4427261" cy="4783775"/>
            <a:chOff x="7624890" y="1564073"/>
            <a:chExt cx="4121022" cy="4783775"/>
          </a:xfrm>
        </p:grpSpPr>
        <p:grpSp>
          <p:nvGrpSpPr>
            <p:cNvPr id="54" name="组合 53"/>
            <p:cNvGrpSpPr/>
            <p:nvPr/>
          </p:nvGrpSpPr>
          <p:grpSpPr>
            <a:xfrm>
              <a:off x="7670623" y="2096157"/>
              <a:ext cx="4075289" cy="4251691"/>
              <a:chOff x="7670624" y="2096157"/>
              <a:chExt cx="3810034" cy="4251691"/>
            </a:xfrm>
          </p:grpSpPr>
          <p:grpSp>
            <p:nvGrpSpPr>
              <p:cNvPr id="64" name="组合 63"/>
              <p:cNvGrpSpPr/>
              <p:nvPr/>
            </p:nvGrpSpPr>
            <p:grpSpPr>
              <a:xfrm>
                <a:off x="7670624" y="2096157"/>
                <a:ext cx="2098309" cy="4251691"/>
                <a:chOff x="7507786" y="2096157"/>
                <a:chExt cx="2098309" cy="4251691"/>
              </a:xfrm>
            </p:grpSpPr>
            <p:sp>
              <p:nvSpPr>
                <p:cNvPr id="72" name="TextBox 21"/>
                <p:cNvSpPr txBox="1"/>
                <p:nvPr/>
              </p:nvSpPr>
              <p:spPr bwMode="gray">
                <a:xfrm>
                  <a:off x="7507786" y="6040071"/>
                  <a:ext cx="2098309" cy="307777"/>
                </a:xfrm>
                <a:prstGeom prst="rect">
                  <a:avLst/>
                </a:prstGeom>
                <a:noFill/>
              </p:spPr>
              <p:txBody>
                <a:bodyPr wrap="square" rtlCol="0">
                  <a:spAutoFit/>
                </a:bodyPr>
                <a:lstStyle/>
                <a:p>
                  <a:pPr algn="ctr"/>
                  <a:r>
                    <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 </a:t>
                  </a:r>
                  <a:r>
                    <a:rPr lang="en-US" altLang="zh-CN" sz="1400" b="1" dirty="0">
                      <a:latin typeface="Huawei Sans" panose="020C0503030203020204" pitchFamily="34" charset="0"/>
                      <a:ea typeface="方正兰亭黑简体" panose="02000000000000000000" pitchFamily="2" charset="-122"/>
                      <a:sym typeface="Huawei Sans" panose="020C0503030203020204" pitchFamily="34" charset="0"/>
                    </a:rPr>
                    <a:t>Protocol Stack</a:t>
                  </a:r>
                  <a:endParaRPr lang="zh-CN" altLang="en-US"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Rectangle 1"/>
                <p:cNvSpPr/>
                <p:nvPr/>
              </p:nvSpPr>
              <p:spPr bwMode="gray">
                <a:xfrm>
                  <a:off x="7652486" y="2096157"/>
                  <a:ext cx="1808909" cy="3926469"/>
                </a:xfrm>
                <a:prstGeom prst="rect">
                  <a:avLst/>
                </a:prstGeom>
                <a:solidFill>
                  <a:schemeClr val="tx1">
                    <a:lumMod val="10000"/>
                    <a:lumOff val="9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67"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圆角矩形 11"/>
                <p:cNvSpPr/>
                <p:nvPr/>
              </p:nvSpPr>
              <p:spPr bwMode="gray">
                <a:xfrm>
                  <a:off x="8020913" y="3049425"/>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SCSI</a:t>
                  </a:r>
                  <a:endParaRPr lang="zh-CN" alt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圆角矩形 13"/>
                <p:cNvSpPr/>
                <p:nvPr/>
              </p:nvSpPr>
              <p:spPr bwMode="gray">
                <a:xfrm>
                  <a:off x="8020913" y="3791349"/>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a:t>
                  </a:r>
                  <a:endParaRPr lang="zh-CN" alt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6" name="圆角矩形 14"/>
                <p:cNvSpPr/>
                <p:nvPr/>
              </p:nvSpPr>
              <p:spPr bwMode="gray">
                <a:xfrm>
                  <a:off x="8020913" y="4645355"/>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a:t>
                  </a:r>
                  <a:endParaRPr lang="zh-CN" alt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7" name="直接箭头连接符 35"/>
                <p:cNvCxnSpPr>
                  <a:stCxn id="74" idx="2"/>
                  <a:endCxn id="75" idx="0"/>
                </p:cNvCxnSpPr>
                <p:nvPr/>
              </p:nvCxnSpPr>
              <p:spPr bwMode="gray">
                <a:xfrm>
                  <a:off x="8556941" y="3414820"/>
                  <a:ext cx="0" cy="376529"/>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箭头连接符 37"/>
                <p:cNvCxnSpPr>
                  <a:stCxn id="75" idx="2"/>
                  <a:endCxn id="76" idx="0"/>
                </p:cNvCxnSpPr>
                <p:nvPr/>
              </p:nvCxnSpPr>
              <p:spPr bwMode="gray">
                <a:xfrm>
                  <a:off x="8556941" y="4156744"/>
                  <a:ext cx="0" cy="488611"/>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圆角矩形 11"/>
                <p:cNvSpPr/>
                <p:nvPr/>
              </p:nvSpPr>
              <p:spPr bwMode="gray">
                <a:xfrm>
                  <a:off x="8020913" y="5366750"/>
                  <a:ext cx="1072055" cy="365395"/>
                </a:xfrm>
                <a:prstGeom prst="roundRect">
                  <a:avLst/>
                </a:prstGeom>
                <a:solidFill>
                  <a:schemeClr val="bg1">
                    <a:lumMod val="95000"/>
                  </a:schemeClr>
                </a:solid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SCSI</a:t>
                  </a:r>
                  <a:endParaRPr lang="zh-CN" alt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0" name="直接箭头连接符 30"/>
                <p:cNvCxnSpPr>
                  <a:stCxn id="76" idx="2"/>
                  <a:endCxn id="79" idx="0"/>
                </p:cNvCxnSpPr>
                <p:nvPr/>
              </p:nvCxnSpPr>
              <p:spPr bwMode="gray">
                <a:xfrm>
                  <a:off x="8556941" y="5010750"/>
                  <a:ext cx="0" cy="356000"/>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箭头连接符 80"/>
                <p:cNvCxnSpPr>
                  <a:stCxn id="74" idx="0"/>
                </p:cNvCxnSpPr>
                <p:nvPr/>
              </p:nvCxnSpPr>
              <p:spPr bwMode="gray">
                <a:xfrm flipV="1">
                  <a:off x="8556941" y="2660259"/>
                  <a:ext cx="0" cy="389166"/>
                </a:xfrm>
                <a:prstGeom prst="straightConnector1">
                  <a:avLst/>
                </a:prstGeom>
                <a:noFill/>
                <a:ln w="25400">
                  <a:solidFill>
                    <a:schemeClr val="bg1">
                      <a:lumMod val="50000"/>
                    </a:schemeClr>
                  </a:solidFill>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组合 64"/>
              <p:cNvGrpSpPr/>
              <p:nvPr/>
            </p:nvGrpSpPr>
            <p:grpSpPr>
              <a:xfrm>
                <a:off x="9568009" y="2096157"/>
                <a:ext cx="1912649" cy="4251691"/>
                <a:chOff x="9568009" y="2096157"/>
                <a:chExt cx="1912649" cy="4251691"/>
              </a:xfrm>
            </p:grpSpPr>
            <p:sp>
              <p:nvSpPr>
                <p:cNvPr id="66" name="TextBox 20"/>
                <p:cNvSpPr txBox="1"/>
                <p:nvPr/>
              </p:nvSpPr>
              <p:spPr bwMode="gray">
                <a:xfrm>
                  <a:off x="9568009" y="6040071"/>
                  <a:ext cx="1912649" cy="307777"/>
                </a:xfrm>
                <a:prstGeom prst="rect">
                  <a:avLst/>
                </a:prstGeom>
                <a:noFill/>
              </p:spPr>
              <p:txBody>
                <a:bodyPr wrap="square" rtlCol="0">
                  <a:spAutoFit/>
                </a:bodyPr>
                <a:lstStyle/>
                <a:p>
                  <a:pPr algn="ctr" fontAlgn="ctr"/>
                  <a:r>
                    <a:rPr lang="en-US" altLang="zh-CN" sz="1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NVMe </a:t>
                  </a:r>
                  <a:r>
                    <a:rPr lang="en-US" altLang="zh-CN" sz="14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Protocol </a:t>
                  </a:r>
                  <a:r>
                    <a:rPr lang="en-US" altLang="zh-CN" sz="14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S</a:t>
                  </a:r>
                  <a:r>
                    <a:rPr lang="en-US" altLang="zh-CN" sz="14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tack</a:t>
                  </a:r>
                  <a:endParaRPr lang="en-US" altLang="zh-CN"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Rectangle 106"/>
                <p:cNvSpPr/>
                <p:nvPr/>
              </p:nvSpPr>
              <p:spPr bwMode="gray">
                <a:xfrm>
                  <a:off x="9619879" y="2096157"/>
                  <a:ext cx="1808909" cy="3926469"/>
                </a:xfrm>
                <a:prstGeom prst="rect">
                  <a:avLst/>
                </a:prstGeom>
                <a:solidFill>
                  <a:srgbClr val="EEB3B8"/>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867"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圆角矩形 15"/>
                <p:cNvSpPr/>
                <p:nvPr/>
              </p:nvSpPr>
              <p:spPr bwMode="gray">
                <a:xfrm>
                  <a:off x="10007449" y="3049425"/>
                  <a:ext cx="1033768" cy="365395"/>
                </a:xfrm>
                <a:prstGeom prst="roundRect">
                  <a:avLst/>
                </a:prstGeom>
                <a:solidFill>
                  <a:schemeClr val="bg1">
                    <a:lumMod val="95000"/>
                  </a:schemeClr>
                </a:solidFill>
                <a:ln w="19050">
                  <a:solidFill>
                    <a:schemeClr val="tx2"/>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NVMe</a:t>
                  </a:r>
                  <a:endParaRPr lang="zh-CN" alt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圆角矩形 16"/>
                <p:cNvSpPr/>
                <p:nvPr/>
              </p:nvSpPr>
              <p:spPr bwMode="gray">
                <a:xfrm>
                  <a:off x="9988306" y="4645355"/>
                  <a:ext cx="1072055" cy="365395"/>
                </a:xfrm>
                <a:prstGeom prst="roundRect">
                  <a:avLst/>
                </a:prstGeom>
                <a:solidFill>
                  <a:schemeClr val="bg1">
                    <a:lumMod val="95000"/>
                  </a:schemeClr>
                </a:solidFill>
                <a:ln w="19050">
                  <a:solidFill>
                    <a:schemeClr val="tx2"/>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NVMe</a:t>
                  </a:r>
                  <a:endParaRPr lang="zh-CN" altLang="en-US" sz="1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0" name="直接箭头连接符 23"/>
                <p:cNvCxnSpPr/>
                <p:nvPr/>
              </p:nvCxnSpPr>
              <p:spPr bwMode="gray">
                <a:xfrm>
                  <a:off x="10524333" y="3414820"/>
                  <a:ext cx="1" cy="1230535"/>
                </a:xfrm>
                <a:prstGeom prst="straightConnector1">
                  <a:avLst/>
                </a:prstGeom>
                <a:noFill/>
                <a:ln w="25400">
                  <a:solidFill>
                    <a:schemeClr val="tx2"/>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接箭头连接符 70"/>
                <p:cNvCxnSpPr/>
                <p:nvPr/>
              </p:nvCxnSpPr>
              <p:spPr bwMode="gray">
                <a:xfrm flipV="1">
                  <a:off x="10524333" y="2660259"/>
                  <a:ext cx="0" cy="371028"/>
                </a:xfrm>
                <a:prstGeom prst="straightConnector1">
                  <a:avLst/>
                </a:prstGeom>
                <a:noFill/>
                <a:ln w="25400">
                  <a:solidFill>
                    <a:schemeClr val="tx2"/>
                  </a:solidFill>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55" name="圆角矩形 9"/>
            <p:cNvSpPr/>
            <p:nvPr/>
          </p:nvSpPr>
          <p:spPr bwMode="gray">
            <a:xfrm>
              <a:off x="8268572" y="1564073"/>
              <a:ext cx="2971780" cy="365395"/>
            </a:xfrm>
            <a:prstGeom prst="roundRect">
              <a:avLst/>
            </a:prstGeom>
            <a:noFill/>
            <a:ln w="19050">
              <a:solidFill>
                <a:schemeClr val="bg1">
                  <a:lumMod val="65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App</a:t>
              </a:r>
              <a:endParaRPr lang="zh-CN" alt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圆角矩形 10"/>
            <p:cNvSpPr/>
            <p:nvPr/>
          </p:nvSpPr>
          <p:spPr bwMode="gray">
            <a:xfrm>
              <a:off x="8268572" y="2294864"/>
              <a:ext cx="2971780" cy="365395"/>
            </a:xfrm>
            <a:prstGeom prst="roundRect">
              <a:avLst/>
            </a:prstGeom>
            <a:solidFill>
              <a:schemeClr val="bg1">
                <a:lumMod val="95000"/>
              </a:schemeClr>
            </a:solidFill>
            <a:ln w="19050">
              <a:solidFill>
                <a:schemeClr val="bg1">
                  <a:lumMod val="65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bodyPr>
            <a:lstStyle/>
            <a:p>
              <a:pPr algn="ctr" defTabSz="1219414" fontAlgn="base">
                <a:spcBef>
                  <a:spcPct val="0"/>
                </a:spcBef>
                <a:spcAft>
                  <a:spcPct val="0"/>
                </a:spcAft>
                <a:buClr>
                  <a:srgbClr val="CC9900"/>
                </a:buClr>
              </a:pPr>
              <a:r>
                <a:rPr lang="en-US" altLang="zh-CN" sz="1400" b="1"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altLang="zh-CN"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Block Layer</a:t>
              </a:r>
              <a:endParaRPr lang="zh-CN" alt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Rectangle 22"/>
            <p:cNvSpPr>
              <a:spLocks/>
            </p:cNvSpPr>
            <p:nvPr/>
          </p:nvSpPr>
          <p:spPr bwMode="gray">
            <a:xfrm>
              <a:off x="7815699" y="2112166"/>
              <a:ext cx="3874731" cy="2260107"/>
            </a:xfrm>
            <a:prstGeom prst="rect">
              <a:avLst/>
            </a:prstGeom>
            <a:noFill/>
            <a:ln w="25400" cap="flat" cmpd="sng" algn="ctr">
              <a:solidFill>
                <a:schemeClr val="tx1">
                  <a:lumMod val="50000"/>
                  <a:lumOff val="50000"/>
                </a:schemeClr>
              </a:solidFill>
              <a:prstDash val="sysDot"/>
              <a:round/>
              <a:headEnd type="none" w="med" len="med"/>
              <a:tailEnd type="none" w="med" len="med"/>
            </a:ln>
            <a:effectLst/>
          </p:spPr>
          <p:txBody>
            <a:bodyPr rot="0" spcFirstLastPara="0" vertOverflow="overflow" horzOverflow="overflow" vert="horz" wrap="square" lIns="121948" tIns="60975" rIns="121948" bIns="60975" numCol="1" spcCol="0" rtlCol="0" fromWordArt="0" anchor="t" anchorCtr="0" forceAA="0" compatLnSpc="1">
              <a:prstTxWarp prst="textNoShape">
                <a:avLst/>
              </a:prstTxWarp>
              <a:noAutofit/>
            </a:bodyPr>
            <a:lstStyle/>
            <a:p>
              <a:pPr algn="ctr" defTabSz="1219414" fontAlgn="t">
                <a:spcBef>
                  <a:spcPct val="0"/>
                </a:spcBef>
                <a:spcAft>
                  <a:spcPct val="0"/>
                </a:spcAft>
              </a:pPr>
              <a:endParaRPr 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23"/>
            <p:cNvSpPr>
              <a:spLocks/>
            </p:cNvSpPr>
            <p:nvPr/>
          </p:nvSpPr>
          <p:spPr bwMode="gray">
            <a:xfrm>
              <a:off x="7815699" y="4476307"/>
              <a:ext cx="3874731" cy="1549210"/>
            </a:xfrm>
            <a:prstGeom prst="rect">
              <a:avLst/>
            </a:prstGeom>
            <a:noFill/>
            <a:ln w="25400" cap="flat" cmpd="sng" algn="ctr">
              <a:solidFill>
                <a:schemeClr val="tx1">
                  <a:lumMod val="50000"/>
                  <a:lumOff val="50000"/>
                </a:schemeClr>
              </a:solidFill>
              <a:prstDash val="sysDot"/>
              <a:round/>
              <a:headEnd type="none" w="med" len="med"/>
              <a:tailEnd type="none" w="med" len="med"/>
            </a:ln>
            <a:effectLst/>
          </p:spPr>
          <p:txBody>
            <a:bodyPr rot="0" spcFirstLastPara="0" vertOverflow="overflow" horzOverflow="overflow" vert="horz" wrap="square" lIns="121948" tIns="60975" rIns="121948" bIns="60975" numCol="1" spcCol="0" rtlCol="0" fromWordArt="0" anchor="t" anchorCtr="0" forceAA="0" compatLnSpc="1">
              <a:prstTxWarp prst="textNoShape">
                <a:avLst/>
              </a:prstTxWarp>
              <a:noAutofit/>
            </a:bodyPr>
            <a:lstStyle/>
            <a:p>
              <a:pPr algn="ctr" defTabSz="1219414" fontAlgn="t">
                <a:spcBef>
                  <a:spcPct val="0"/>
                </a:spcBef>
                <a:spcAft>
                  <a:spcPct val="0"/>
                </a:spcAft>
              </a:pPr>
              <a:endParaRPr lang="en-US" sz="14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TextBox 28"/>
            <p:cNvSpPr txBox="1"/>
            <p:nvPr/>
          </p:nvSpPr>
          <p:spPr bwMode="gray">
            <a:xfrm>
              <a:off x="9090134" y="2755975"/>
              <a:ext cx="1353708" cy="769634"/>
            </a:xfrm>
            <a:prstGeom prst="rect">
              <a:avLst/>
            </a:prstGeom>
            <a:noFill/>
          </p:spPr>
          <p:txBody>
            <a:bodyPr wrap="square" rtlCol="0">
              <a:spAutoFit/>
            </a:bodyPr>
            <a:lstStyle/>
            <a:p>
              <a:pPr algn="ctr"/>
              <a:r>
                <a:rPr lang="en-US" altLang="zh-CN" sz="1467" b="1"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Controller</a:t>
              </a:r>
            </a:p>
            <a:p>
              <a:pPr algn="ctr"/>
              <a:r>
                <a:rPr lang="en-US" altLang="zh-CN" sz="1467"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Initiator</a:t>
              </a:r>
              <a:endParaRPr lang="zh-CN" altLang="en-US" sz="1467"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endParaRPr lang="zh-CN" altLang="en-US" sz="1467"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TextBox 35"/>
            <p:cNvSpPr txBox="1"/>
            <p:nvPr/>
          </p:nvSpPr>
          <p:spPr bwMode="gray">
            <a:xfrm>
              <a:off x="8969564" y="4535416"/>
              <a:ext cx="1569796" cy="318100"/>
            </a:xfrm>
            <a:prstGeom prst="rect">
              <a:avLst/>
            </a:prstGeom>
            <a:noFill/>
          </p:spPr>
          <p:txBody>
            <a:bodyPr wrap="square" rtlCol="0">
              <a:spAutoFit/>
            </a:bodyPr>
            <a:lstStyle/>
            <a:p>
              <a:pPr algn="ctr"/>
              <a:r>
                <a:rPr lang="en-US" altLang="zh-CN" sz="1467"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Target</a:t>
              </a:r>
              <a:endParaRPr lang="zh-CN" altLang="en-US" sz="1467"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61" name="Straight Arrow Connector 53"/>
            <p:cNvCxnSpPr/>
            <p:nvPr/>
          </p:nvCxnSpPr>
          <p:spPr bwMode="gray">
            <a:xfrm>
              <a:off x="7624890" y="2112166"/>
              <a:ext cx="0" cy="393167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25"/>
            <p:cNvCxnSpPr>
              <a:stCxn id="55" idx="2"/>
              <a:endCxn id="56" idx="0"/>
            </p:cNvCxnSpPr>
            <p:nvPr/>
          </p:nvCxnSpPr>
          <p:spPr bwMode="gray">
            <a:xfrm>
              <a:off x="9754462" y="1929468"/>
              <a:ext cx="0" cy="365396"/>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40"/>
            <p:cNvCxnSpPr/>
            <p:nvPr/>
          </p:nvCxnSpPr>
          <p:spPr bwMode="gray">
            <a:xfrm flipH="1">
              <a:off x="9754361" y="2751607"/>
              <a:ext cx="203" cy="2629606"/>
            </a:xfrm>
            <a:prstGeom prst="line">
              <a:avLst/>
            </a:prstGeom>
            <a:noFill/>
            <a:ln cmpd="dbl">
              <a:solidFill>
                <a:schemeClr val="bg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013655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err="1" smtClean="0">
                <a:sym typeface="Huawei Sans" panose="020C0503030203020204" pitchFamily="34" charset="0"/>
              </a:rPr>
              <a:t>NVMe</a:t>
            </a:r>
            <a:r>
              <a:rPr lang="en-US" dirty="0" smtClean="0">
                <a:sym typeface="Huawei Sans" panose="020C0503030203020204" pitchFamily="34" charset="0"/>
              </a:rPr>
              <a:t> Advantages and Applications</a:t>
            </a:r>
            <a:endParaRPr lang="en-US" altLang="zh-CN" dirty="0">
              <a:sym typeface="Huawei Sans" panose="020C0503030203020204" pitchFamily="34" charset="0"/>
            </a:endParaRPr>
          </a:p>
        </p:txBody>
      </p:sp>
      <p:grpSp>
        <p:nvGrpSpPr>
          <p:cNvPr id="78" name="组合 77"/>
          <p:cNvGrpSpPr/>
          <p:nvPr/>
        </p:nvGrpSpPr>
        <p:grpSpPr>
          <a:xfrm>
            <a:off x="848052" y="1212249"/>
            <a:ext cx="9888186" cy="4666906"/>
            <a:chOff x="1235118" y="1754747"/>
            <a:chExt cx="9888186" cy="4666906"/>
          </a:xfrm>
        </p:grpSpPr>
        <p:sp>
          <p:nvSpPr>
            <p:cNvPr id="17" name="梯形 16"/>
            <p:cNvSpPr/>
            <p:nvPr/>
          </p:nvSpPr>
          <p:spPr>
            <a:xfrm>
              <a:off x="5287873" y="2561900"/>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梯形 18"/>
            <p:cNvSpPr/>
            <p:nvPr/>
          </p:nvSpPr>
          <p:spPr>
            <a:xfrm>
              <a:off x="5287873" y="4129681"/>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梯形 21"/>
            <p:cNvSpPr/>
            <p:nvPr/>
          </p:nvSpPr>
          <p:spPr>
            <a:xfrm>
              <a:off x="5271935" y="5693224"/>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平行四边形 4"/>
            <p:cNvSpPr/>
            <p:nvPr/>
          </p:nvSpPr>
          <p:spPr>
            <a:xfrm>
              <a:off x="1340352" y="2464534"/>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文本框 5"/>
            <p:cNvSpPr txBox="1"/>
            <p:nvPr/>
          </p:nvSpPr>
          <p:spPr>
            <a:xfrm>
              <a:off x="2755039" y="2018720"/>
              <a:ext cx="1592103"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Fusion Server</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文本框 6"/>
            <p:cNvSpPr txBox="1"/>
            <p:nvPr/>
          </p:nvSpPr>
          <p:spPr>
            <a:xfrm>
              <a:off x="2900095" y="3023575"/>
              <a:ext cx="1499128" cy="646331"/>
            </a:xfrm>
            <a:prstGeom prst="rect">
              <a:avLst/>
            </a:prstGeom>
            <a:noFill/>
          </p:spPr>
          <p:txBody>
            <a:bodyPr wrap="square" rtlCol="0">
              <a:noAutofit/>
            </a:bodyPr>
            <a:lstStyle/>
            <a:p>
              <a:pPr fontAlgn="ctr"/>
              <a:r>
                <a:rPr lang="en-US" dirty="0" err="1" smtClean="0">
                  <a:latin typeface="Huawei Sans" panose="020C0503030203020204" pitchFamily="34" charset="0"/>
                  <a:ea typeface="方正兰亭黑简体" panose="02000000000000000000" pitchFamily="2" charset="-122"/>
                  <a:sym typeface="Huawei Sans" panose="020C0503030203020204" pitchFamily="34" charset="0"/>
                </a:rPr>
                <a:t>CloudEngine</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CE8800</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文本框 7"/>
            <p:cNvSpPr txBox="1"/>
            <p:nvPr/>
          </p:nvSpPr>
          <p:spPr>
            <a:xfrm>
              <a:off x="2900012" y="3908530"/>
              <a:ext cx="1282723" cy="84096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Huawei OceanStor</a:t>
              </a:r>
              <a:endParaRPr lang="en-US" altLang="zh-CN" dirty="0" smtClean="0">
                <a:latin typeface="Huawei Sans" panose="020C0503030203020204" pitchFamily="34" charset="0"/>
                <a:ea typeface="方正兰亭黑简体" panose="02000000000000000000" pitchFamily="2" charset="-122"/>
                <a:sym typeface="Huawei Sans" panose="020C0503030203020204" pitchFamily="34" charset="0"/>
              </a:endParaRPr>
            </a:p>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Dorado</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文本框 8"/>
            <p:cNvSpPr txBox="1"/>
            <p:nvPr/>
          </p:nvSpPr>
          <p:spPr>
            <a:xfrm>
              <a:off x="2827130" y="5539890"/>
              <a:ext cx="1329210" cy="369332"/>
            </a:xfrm>
            <a:prstGeom prst="rect">
              <a:avLst/>
            </a:prstGeom>
            <a:noFill/>
          </p:spPr>
          <p:txBody>
            <a:bodyPr wrap="square" rtlCol="0">
              <a:noAutofit/>
            </a:bodyPr>
            <a:lstStyle/>
            <a:p>
              <a:pPr fontAlgn="ctr"/>
              <a:r>
                <a:rPr lang="en-US" dirty="0" err="1" smtClean="0">
                  <a:latin typeface="Huawei Sans" panose="020C0503030203020204" pitchFamily="34" charset="0"/>
                  <a:ea typeface="方正兰亭黑简体" panose="02000000000000000000" pitchFamily="2" charset="-122"/>
                  <a:sym typeface="Huawei Sans" panose="020C0503030203020204" pitchFamily="34" charset="0"/>
                </a:rPr>
                <a:t>NVMe</a:t>
              </a: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 SSD</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上下箭头 12"/>
            <p:cNvSpPr/>
            <p:nvPr/>
          </p:nvSpPr>
          <p:spPr>
            <a:xfrm>
              <a:off x="4485501" y="2111464"/>
              <a:ext cx="533400" cy="4052454"/>
            </a:xfrm>
            <a:prstGeom prst="up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100GE </a:t>
              </a:r>
              <a:r>
                <a:rPr lang="en-US"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NVMe-oF</a:t>
              </a:r>
              <a:endPar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平行四边形 13"/>
            <p:cNvSpPr/>
            <p:nvPr/>
          </p:nvSpPr>
          <p:spPr>
            <a:xfrm>
              <a:off x="1340352" y="3629589"/>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平行四边形 14"/>
            <p:cNvSpPr/>
            <p:nvPr/>
          </p:nvSpPr>
          <p:spPr>
            <a:xfrm>
              <a:off x="1340352" y="4799387"/>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平行四边形 15"/>
            <p:cNvSpPr/>
            <p:nvPr/>
          </p:nvSpPr>
          <p:spPr>
            <a:xfrm>
              <a:off x="1340351" y="5969185"/>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5637431" y="1913857"/>
              <a:ext cx="1906291" cy="584775"/>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Over Fabric</a:t>
              </a:r>
            </a:p>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End-to-end 100GE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文本框 19"/>
            <p:cNvSpPr txBox="1"/>
            <p:nvPr/>
          </p:nvSpPr>
          <p:spPr>
            <a:xfrm>
              <a:off x="5123028" y="3271268"/>
              <a:ext cx="2836289" cy="584775"/>
            </a:xfrm>
            <a:prstGeom prst="rect">
              <a:avLst/>
            </a:prstGeom>
            <a:noFill/>
          </p:spPr>
          <p:txBody>
            <a:bodyPr wrap="square" rtlCol="0">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End-to-end </a:t>
              </a: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hardware offload</a:t>
              </a:r>
              <a:endParaRPr lang="en-US" altLang="zh-CN" sz="1600" b="1"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600" dirty="0" err="1" smtClean="0">
                  <a:latin typeface="Huawei Sans" panose="020C0503030203020204" pitchFamily="34" charset="0"/>
                  <a:ea typeface="方正兰亭黑简体" panose="02000000000000000000" pitchFamily="2" charset="-122"/>
                  <a:sym typeface="Huawei Sans" panose="020C0503030203020204" pitchFamily="34" charset="0"/>
                </a:rPr>
                <a:t>NVMe-oF</a:t>
              </a: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 protocol</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文本框 20"/>
            <p:cNvSpPr txBox="1"/>
            <p:nvPr/>
          </p:nvSpPr>
          <p:spPr>
            <a:xfrm>
              <a:off x="5275941" y="5072621"/>
              <a:ext cx="2505814" cy="584775"/>
            </a:xfrm>
            <a:prstGeom prst="rect">
              <a:avLst/>
            </a:prstGeom>
            <a:noFill/>
          </p:spPr>
          <p:txBody>
            <a:bodyPr wrap="square" rtlCol="0">
              <a:noAutofit/>
            </a:bodyPr>
            <a:lstStyle/>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End-to-end </a:t>
              </a: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DIF</a:t>
              </a:r>
            </a:p>
            <a:p>
              <a:pPr algn="ct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Data integrity protection</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2" name="组合 31"/>
            <p:cNvGrpSpPr/>
            <p:nvPr/>
          </p:nvGrpSpPr>
          <p:grpSpPr>
            <a:xfrm>
              <a:off x="8144646" y="1754747"/>
              <a:ext cx="2667792" cy="1665795"/>
              <a:chOff x="8657167" y="1696103"/>
              <a:chExt cx="2667792" cy="1665795"/>
            </a:xfrm>
          </p:grpSpPr>
          <p:grpSp>
            <p:nvGrpSpPr>
              <p:cNvPr id="28" name="组合 27"/>
              <p:cNvGrpSpPr/>
              <p:nvPr/>
            </p:nvGrpSpPr>
            <p:grpSpPr>
              <a:xfrm>
                <a:off x="8657167" y="1898073"/>
                <a:ext cx="2387600" cy="1048327"/>
                <a:chOff x="8657167" y="1898073"/>
                <a:chExt cx="2387600" cy="1048327"/>
              </a:xfrm>
            </p:grpSpPr>
            <p:sp>
              <p:nvSpPr>
                <p:cNvPr id="23" name="梯形 22"/>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梯形 23"/>
                <p:cNvSpPr/>
                <p:nvPr/>
              </p:nvSpPr>
              <p:spPr>
                <a:xfrm rot="16200000">
                  <a:off x="9787978" y="2237751"/>
                  <a:ext cx="1018024"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 name="直接箭头连接符 25"/>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8999723" y="2777123"/>
                <a:ext cx="418704"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FC</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9745355" y="2777123"/>
                <a:ext cx="1224768" cy="584775"/>
              </a:xfrm>
              <a:prstGeom prst="rect">
                <a:avLst/>
              </a:prstGeom>
              <a:noFill/>
            </p:spPr>
            <p:txBody>
              <a:bodyPr wrap="square" rtlCol="0">
                <a:noAutofit/>
              </a:bodyPr>
              <a:lstStyle/>
              <a:p>
                <a:pPr fontAlgn="ctr"/>
                <a:r>
                  <a:rPr lang="en-US" sz="1600" dirty="0" err="1" smtClean="0">
                    <a:latin typeface="Huawei Sans" panose="020C0503030203020204" pitchFamily="34" charset="0"/>
                    <a:ea typeface="方正兰亭黑简体" panose="02000000000000000000" pitchFamily="2" charset="-122"/>
                    <a:sym typeface="Huawei Sans" panose="020C0503030203020204" pitchFamily="34" charset="0"/>
                  </a:rPr>
                  <a:t>NVMe-oF</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文本框 30"/>
              <p:cNvSpPr txBox="1"/>
              <p:nvPr/>
            </p:nvSpPr>
            <p:spPr>
              <a:xfrm>
                <a:off x="10694658" y="1696103"/>
                <a:ext cx="630301"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IOPS</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5" name="组合 74"/>
            <p:cNvGrpSpPr/>
            <p:nvPr/>
          </p:nvGrpSpPr>
          <p:grpSpPr>
            <a:xfrm>
              <a:off x="8144646" y="3318134"/>
              <a:ext cx="2978658" cy="1602964"/>
              <a:chOff x="8628433" y="3306208"/>
              <a:chExt cx="2978658" cy="1602964"/>
            </a:xfrm>
          </p:grpSpPr>
          <p:grpSp>
            <p:nvGrpSpPr>
              <p:cNvPr id="51" name="组合 50"/>
              <p:cNvGrpSpPr/>
              <p:nvPr/>
            </p:nvGrpSpPr>
            <p:grpSpPr>
              <a:xfrm>
                <a:off x="8628433" y="3436412"/>
                <a:ext cx="2978658" cy="1472760"/>
                <a:chOff x="8657167" y="1889138"/>
                <a:chExt cx="2978658" cy="1472760"/>
              </a:xfrm>
            </p:grpSpPr>
            <p:grpSp>
              <p:nvGrpSpPr>
                <p:cNvPr id="52" name="组合 51"/>
                <p:cNvGrpSpPr/>
                <p:nvPr/>
              </p:nvGrpSpPr>
              <p:grpSpPr>
                <a:xfrm>
                  <a:off x="8657167" y="1974272"/>
                  <a:ext cx="2387600" cy="972128"/>
                  <a:chOff x="8657167" y="1974272"/>
                  <a:chExt cx="2387600" cy="972128"/>
                </a:xfrm>
              </p:grpSpPr>
              <p:sp>
                <p:nvSpPr>
                  <p:cNvPr id="56" name="梯形 55"/>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梯形 56"/>
                  <p:cNvSpPr/>
                  <p:nvPr/>
                </p:nvSpPr>
                <p:spPr>
                  <a:xfrm rot="16200000">
                    <a:off x="9952789" y="2402560"/>
                    <a:ext cx="688404"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8" name="矩形 57"/>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9" name="直接箭头连接符 58"/>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8999723" y="2777123"/>
                  <a:ext cx="418704"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FC</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文本框 53"/>
                <p:cNvSpPr txBox="1"/>
                <p:nvPr/>
              </p:nvSpPr>
              <p:spPr>
                <a:xfrm>
                  <a:off x="9745355" y="2777123"/>
                  <a:ext cx="1224768" cy="584775"/>
                </a:xfrm>
                <a:prstGeom prst="rect">
                  <a:avLst/>
                </a:prstGeom>
                <a:noFill/>
              </p:spPr>
              <p:txBody>
                <a:bodyPr wrap="square" rtlCol="0">
                  <a:noAutofit/>
                </a:bodyPr>
                <a:lstStyle/>
                <a:p>
                  <a:pPr fontAlgn="ctr"/>
                  <a:r>
                    <a:rPr lang="en-US" sz="1600" dirty="0" err="1" smtClean="0">
                      <a:latin typeface="Huawei Sans" panose="020C0503030203020204" pitchFamily="34" charset="0"/>
                      <a:ea typeface="方正兰亭黑简体" panose="02000000000000000000" pitchFamily="2" charset="-122"/>
                      <a:sym typeface="Huawei Sans" panose="020C0503030203020204" pitchFamily="34" charset="0"/>
                    </a:rPr>
                    <a:t>NVMe-oF</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文本框 54"/>
                <p:cNvSpPr txBox="1"/>
                <p:nvPr/>
              </p:nvSpPr>
              <p:spPr>
                <a:xfrm>
                  <a:off x="10733014" y="1889138"/>
                  <a:ext cx="902811"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Latency</a:t>
                  </a:r>
                  <a:endParaRPr lang="en-US"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62" name="直接箭头连接符 61"/>
              <p:cNvCxnSpPr/>
              <p:nvPr/>
            </p:nvCxnSpPr>
            <p:spPr>
              <a:xfrm>
                <a:off x="9418427" y="3551730"/>
                <a:ext cx="563773" cy="140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9397504" y="3306208"/>
                <a:ext cx="1362874"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Reduced by </a:t>
                </a: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50%</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6" name="组合 75"/>
            <p:cNvGrpSpPr/>
            <p:nvPr/>
          </p:nvGrpSpPr>
          <p:grpSpPr>
            <a:xfrm>
              <a:off x="8144646" y="4818689"/>
              <a:ext cx="2662867" cy="1602964"/>
              <a:chOff x="8628433" y="4700594"/>
              <a:chExt cx="2662867" cy="1602964"/>
            </a:xfrm>
          </p:grpSpPr>
          <p:grpSp>
            <p:nvGrpSpPr>
              <p:cNvPr id="64" name="组合 63"/>
              <p:cNvGrpSpPr/>
              <p:nvPr/>
            </p:nvGrpSpPr>
            <p:grpSpPr>
              <a:xfrm>
                <a:off x="8628433" y="4830798"/>
                <a:ext cx="2662867" cy="1472760"/>
                <a:chOff x="8657167" y="1889138"/>
                <a:chExt cx="2662867" cy="1472760"/>
              </a:xfrm>
            </p:grpSpPr>
            <p:grpSp>
              <p:nvGrpSpPr>
                <p:cNvPr id="65" name="组合 64"/>
                <p:cNvGrpSpPr/>
                <p:nvPr/>
              </p:nvGrpSpPr>
              <p:grpSpPr>
                <a:xfrm>
                  <a:off x="8657167" y="1974272"/>
                  <a:ext cx="2387600" cy="972128"/>
                  <a:chOff x="8657167" y="1974272"/>
                  <a:chExt cx="2387600" cy="972128"/>
                </a:xfrm>
              </p:grpSpPr>
              <p:sp>
                <p:nvSpPr>
                  <p:cNvPr id="69" name="梯形 68"/>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梯形 69"/>
                  <p:cNvSpPr/>
                  <p:nvPr/>
                </p:nvSpPr>
                <p:spPr>
                  <a:xfrm rot="16200000">
                    <a:off x="10028185" y="2477957"/>
                    <a:ext cx="537612"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矩形 70"/>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2" name="直接箭头连接符 71"/>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a:off x="8999723" y="2777123"/>
                  <a:ext cx="418704"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FC</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7" name="文本框 66"/>
                <p:cNvSpPr txBox="1"/>
                <p:nvPr/>
              </p:nvSpPr>
              <p:spPr>
                <a:xfrm>
                  <a:off x="9745355" y="2777123"/>
                  <a:ext cx="1224768" cy="584775"/>
                </a:xfrm>
                <a:prstGeom prst="rect">
                  <a:avLst/>
                </a:prstGeom>
                <a:noFill/>
              </p:spPr>
              <p:txBody>
                <a:bodyPr wrap="square" rtlCol="0">
                  <a:noAutofit/>
                </a:bodyPr>
                <a:lstStyle/>
                <a:p>
                  <a:pPr fontAlgn="ctr"/>
                  <a:r>
                    <a:rPr lang="en-US" sz="1600" dirty="0" err="1" smtClean="0">
                      <a:latin typeface="Huawei Sans" panose="020C0503030203020204" pitchFamily="34" charset="0"/>
                      <a:ea typeface="方正兰亭黑简体" panose="02000000000000000000" pitchFamily="2" charset="-122"/>
                      <a:sym typeface="Huawei Sans" panose="020C0503030203020204" pitchFamily="34" charset="0"/>
                    </a:rPr>
                    <a:t>NVMe-oF</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文本框 67"/>
                <p:cNvSpPr txBox="1"/>
                <p:nvPr/>
              </p:nvSpPr>
              <p:spPr>
                <a:xfrm>
                  <a:off x="10733014" y="1889138"/>
                  <a:ext cx="587020" cy="338554"/>
                </a:xfrm>
                <a:prstGeom prst="rect">
                  <a:avLst/>
                </a:prstGeom>
                <a:noFill/>
              </p:spPr>
              <p:txBody>
                <a:bodyPr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TCO</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73" name="直接箭头连接符 72"/>
              <p:cNvCxnSpPr/>
              <p:nvPr/>
            </p:nvCxnSpPr>
            <p:spPr>
              <a:xfrm>
                <a:off x="9418427" y="4946116"/>
                <a:ext cx="563773" cy="140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9397504" y="4700594"/>
                <a:ext cx="1362874"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Reduced by </a:t>
                </a: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66%</a:t>
                </a:r>
                <a:endParaRPr lang="en-US" altLang="zh-CN"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pic>
          <p:nvPicPr>
            <p:cNvPr id="77" name="Picture 3" descr="C:\Users\h00254799\Desktop\OceanStor Dorado6000 V3.png"/>
            <p:cNvPicPr>
              <a:picLocks noChangeAspect="1" noChangeArrowheads="1"/>
            </p:cNvPicPr>
            <p:nvPr/>
          </p:nvPicPr>
          <p:blipFill>
            <a:blip r:embed="rId3" cstate="print"/>
            <a:stretch>
              <a:fillRect/>
            </a:stretch>
          </p:blipFill>
          <p:spPr bwMode="auto">
            <a:xfrm>
              <a:off x="1235118" y="4180017"/>
              <a:ext cx="1675035" cy="590557"/>
            </a:xfrm>
            <a:prstGeom prst="rect">
              <a:avLst/>
            </a:prstGeom>
            <a:noFill/>
            <a:ln>
              <a:noFill/>
            </a:ln>
          </p:spPr>
        </p:pic>
      </p:grpSp>
      <p:pic>
        <p:nvPicPr>
          <p:cNvPr id="4" name="图片 3"/>
          <p:cNvPicPr>
            <a:picLocks noChangeAspect="1"/>
          </p:cNvPicPr>
          <p:nvPr/>
        </p:nvPicPr>
        <p:blipFill rotWithShape="1">
          <a:blip r:embed="rId4"/>
          <a:srcRect l="7457" t="9348" r="7757" b="8276"/>
          <a:stretch/>
        </p:blipFill>
        <p:spPr>
          <a:xfrm>
            <a:off x="950824" y="1053036"/>
            <a:ext cx="1433246" cy="795731"/>
          </a:xfrm>
          <a:prstGeom prst="rect">
            <a:avLst/>
          </a:prstGeom>
        </p:spPr>
      </p:pic>
      <p:pic>
        <p:nvPicPr>
          <p:cNvPr id="11" name="图片 10"/>
          <p:cNvPicPr>
            <a:picLocks noChangeAspect="1"/>
          </p:cNvPicPr>
          <p:nvPr/>
        </p:nvPicPr>
        <p:blipFill rotWithShape="1">
          <a:blip r:embed="rId5"/>
          <a:srcRect t="11021" b="9760"/>
          <a:stretch/>
        </p:blipFill>
        <p:spPr>
          <a:xfrm>
            <a:off x="847807" y="2380011"/>
            <a:ext cx="1660390" cy="579666"/>
          </a:xfrm>
          <a:prstGeom prst="rect">
            <a:avLst/>
          </a:prstGeom>
        </p:spPr>
      </p:pic>
      <p:pic>
        <p:nvPicPr>
          <p:cNvPr id="12" name="图片 11"/>
          <p:cNvPicPr>
            <a:picLocks noChangeAspect="1"/>
          </p:cNvPicPr>
          <p:nvPr/>
        </p:nvPicPr>
        <p:blipFill rotWithShape="1">
          <a:blip r:embed="rId6"/>
          <a:srcRect l="5437" b="2103"/>
          <a:stretch/>
        </p:blipFill>
        <p:spPr>
          <a:xfrm>
            <a:off x="1093692" y="4530123"/>
            <a:ext cx="1147509" cy="812357"/>
          </a:xfrm>
          <a:prstGeom prst="rect">
            <a:avLst/>
          </a:prstGeom>
        </p:spPr>
      </p:pic>
    </p:spTree>
    <p:extLst>
      <p:ext uri="{BB962C8B-B14F-4D97-AF65-F5344CB8AC3E}">
        <p14:creationId xmlns:p14="http://schemas.microsoft.com/office/powerpoint/2010/main" val="379248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b="1" dirty="0" smtClean="0">
                <a:sym typeface="Huawei Sans" panose="020C0503030203020204" pitchFamily="34" charset="0"/>
              </a:rPr>
              <a:t>SCSI</a:t>
            </a:r>
            <a:endParaRPr lang="en-US" altLang="zh-CN" b="1" dirty="0" smtClean="0">
              <a:sym typeface="Huawei Sans" panose="020C0503030203020204" pitchFamily="34" charset="0"/>
            </a:endParaRPr>
          </a:p>
          <a:p>
            <a:r>
              <a:rPr lang="en-US" dirty="0" smtClean="0">
                <a:solidFill>
                  <a:schemeClr val="bg1">
                    <a:lumMod val="50000"/>
                  </a:schemeClr>
                </a:solidFill>
                <a:sym typeface="Huawei Sans" panose="020C0503030203020204" pitchFamily="34" charset="0"/>
              </a:rPr>
              <a:t>iSCSI, </a:t>
            </a:r>
            <a:r>
              <a:rPr lang="en-US" dirty="0" err="1" smtClean="0">
                <a:solidFill>
                  <a:schemeClr val="bg1">
                    <a:lumMod val="50000"/>
                  </a:schemeClr>
                </a:solidFill>
                <a:sym typeface="Huawei Sans" panose="020C0503030203020204" pitchFamily="34" charset="0"/>
              </a:rPr>
              <a:t>Fibre</a:t>
            </a:r>
            <a:r>
              <a:rPr lang="en-US" dirty="0" smtClean="0">
                <a:solidFill>
                  <a:schemeClr val="bg1">
                    <a:lumMod val="50000"/>
                  </a:schemeClr>
                </a:solidFill>
                <a:sym typeface="Huawei Sans" panose="020C0503030203020204" pitchFamily="34" charset="0"/>
              </a:rPr>
              <a:t> Channel (FC), and </a:t>
            </a:r>
            <a:r>
              <a:rPr lang="en-US" dirty="0" err="1" smtClean="0">
                <a:solidFill>
                  <a:schemeClr val="bg1">
                    <a:lumMod val="50000"/>
                  </a:schemeClr>
                </a:solidFill>
                <a:sym typeface="Huawei Sans" panose="020C0503030203020204" pitchFamily="34" charset="0"/>
              </a:rPr>
              <a:t>FCoE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SAS and SATA</a:t>
            </a:r>
          </a:p>
          <a:p>
            <a:r>
              <a:rPr lang="en-US" dirty="0" err="1" smtClean="0">
                <a:solidFill>
                  <a:schemeClr val="bg1">
                    <a:lumMod val="50000"/>
                  </a:schemeClr>
                </a:solidFill>
                <a:sym typeface="Huawei Sans" panose="020C0503030203020204" pitchFamily="34" charset="0"/>
              </a:rPr>
              <a:t>PCIe</a:t>
            </a:r>
            <a:r>
              <a:rPr lang="en-US" dirty="0" smtClean="0">
                <a:solidFill>
                  <a:schemeClr val="bg1">
                    <a:lumMod val="50000"/>
                  </a:schemeClr>
                </a:solidFill>
                <a:sym typeface="Huawei Sans" panose="020C0503030203020204" pitchFamily="34" charset="0"/>
              </a:rPr>
              <a:t> and </a:t>
            </a:r>
            <a:r>
              <a:rPr lang="en-US" dirty="0" err="1" smtClean="0">
                <a:solidFill>
                  <a:schemeClr val="bg1">
                    <a:lumMod val="50000"/>
                  </a:schemeClr>
                </a:solidFill>
                <a:sym typeface="Huawei Sans" panose="020C0503030203020204" pitchFamily="34" charset="0"/>
              </a:rPr>
              <a:t>NVMe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RDMA and (</a:t>
            </a:r>
            <a:r>
              <a:rPr lang="en-US" dirty="0" err="1" smtClean="0">
                <a:solidFill>
                  <a:schemeClr val="bg1">
                    <a:lumMod val="50000"/>
                  </a:schemeClr>
                </a:solidFill>
                <a:sym typeface="Huawei Sans" panose="020C0503030203020204" pitchFamily="34" charset="0"/>
              </a:rPr>
              <a:t>InfiniBand</a:t>
            </a:r>
            <a:r>
              <a:rPr lang="en-US" dirty="0" smtClean="0">
                <a:solidFill>
                  <a:schemeClr val="bg1">
                    <a:lumMod val="50000"/>
                  </a:schemeClr>
                </a:solidFill>
                <a:sym typeface="Huawei Sans" panose="020C0503030203020204" pitchFamily="34" charset="0"/>
              </a:rPr>
              <a:t>) IB</a:t>
            </a:r>
          </a:p>
          <a:p>
            <a:r>
              <a:rPr lang="en-US" dirty="0" smtClean="0">
                <a:solidFill>
                  <a:schemeClr val="bg1">
                    <a:lumMod val="50000"/>
                  </a:schemeClr>
                </a:solidFill>
                <a:sym typeface="Huawei Sans" panose="020C0503030203020204" pitchFamily="34" charset="0"/>
              </a:rPr>
              <a:t>CIFS, NFS, and NDMP</a:t>
            </a:r>
          </a:p>
          <a:p>
            <a:endParaRPr lang="en-US" altLang="zh-CN" dirty="0" smtClean="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1578894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sym typeface="Huawei Sans" panose="020C0503030203020204" pitchFamily="34" charset="0"/>
              </a:rPr>
              <a:t>SCSI</a:t>
            </a:r>
          </a:p>
          <a:p>
            <a:r>
              <a:rPr lang="en-US" dirty="0" smtClean="0">
                <a:solidFill>
                  <a:schemeClr val="bg1">
                    <a:lumMod val="50000"/>
                  </a:schemeClr>
                </a:solidFill>
                <a:sym typeface="Huawei Sans" panose="020C0503030203020204" pitchFamily="34" charset="0"/>
              </a:rPr>
              <a:t>iSCSI, FC, and </a:t>
            </a:r>
            <a:r>
              <a:rPr lang="en-US" dirty="0" err="1" smtClean="0">
                <a:solidFill>
                  <a:schemeClr val="bg1">
                    <a:lumMod val="50000"/>
                  </a:schemeClr>
                </a:solidFill>
                <a:sym typeface="Huawei Sans" panose="020C0503030203020204" pitchFamily="34" charset="0"/>
              </a:rPr>
              <a:t>FCoE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SAS and SATA</a:t>
            </a:r>
          </a:p>
          <a:p>
            <a:r>
              <a:rPr lang="en-US" dirty="0" err="1" smtClean="0">
                <a:solidFill>
                  <a:schemeClr val="bg1">
                    <a:lumMod val="50000"/>
                  </a:schemeClr>
                </a:solidFill>
                <a:sym typeface="Huawei Sans" panose="020C0503030203020204" pitchFamily="34" charset="0"/>
              </a:rPr>
              <a:t>PCIe</a:t>
            </a:r>
            <a:r>
              <a:rPr lang="en-US" dirty="0" smtClean="0">
                <a:solidFill>
                  <a:schemeClr val="bg1">
                    <a:lumMod val="50000"/>
                  </a:schemeClr>
                </a:solidFill>
                <a:sym typeface="Huawei Sans" panose="020C0503030203020204" pitchFamily="34" charset="0"/>
              </a:rPr>
              <a:t> and </a:t>
            </a:r>
            <a:r>
              <a:rPr lang="en-US" dirty="0" err="1" smtClean="0">
                <a:solidFill>
                  <a:schemeClr val="bg1">
                    <a:lumMod val="50000"/>
                  </a:schemeClr>
                </a:solidFill>
                <a:sym typeface="Huawei Sans" panose="020C0503030203020204" pitchFamily="34" charset="0"/>
              </a:rPr>
              <a:t>NVMe</a:t>
            </a:r>
            <a:endParaRPr lang="en-US" altLang="zh-CN" dirty="0" smtClean="0">
              <a:solidFill>
                <a:schemeClr val="bg1">
                  <a:lumMod val="50000"/>
                </a:schemeClr>
              </a:solidFill>
              <a:sym typeface="Huawei Sans" panose="020C0503030203020204" pitchFamily="34" charset="0"/>
            </a:endParaRPr>
          </a:p>
          <a:p>
            <a:r>
              <a:rPr lang="en-US" b="1" dirty="0" smtClean="0">
                <a:sym typeface="Huawei Sans" panose="020C0503030203020204" pitchFamily="34" charset="0"/>
              </a:rPr>
              <a:t>RDMA and IB</a:t>
            </a:r>
          </a:p>
          <a:p>
            <a:r>
              <a:rPr lang="en-US" dirty="0" smtClean="0">
                <a:solidFill>
                  <a:schemeClr val="bg1">
                    <a:lumMod val="50000"/>
                  </a:schemeClr>
                </a:solidFill>
                <a:sym typeface="Huawei Sans" panose="020C0503030203020204" pitchFamily="34" charset="0"/>
              </a:rPr>
              <a:t>CIFS, NFS, and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958745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RDMA</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a:xfrm>
            <a:off x="731838" y="1052514"/>
            <a:ext cx="5682510" cy="4875042"/>
          </a:xfrm>
        </p:spPr>
        <p:txBody>
          <a:bodyPr wrap="square">
            <a:noAutofit/>
          </a:bodyPr>
          <a:lstStyle/>
          <a:p>
            <a:pPr algn="l"/>
            <a:r>
              <a:rPr lang="en-US" dirty="0" smtClean="0">
                <a:sym typeface="Huawei Sans" panose="020C0503030203020204" pitchFamily="34" charset="0"/>
              </a:rPr>
              <a:t>RDMA is short for Remote Direct Memory Access, a method of transferring data in a buffer between application software on two servers over a network.</a:t>
            </a:r>
          </a:p>
          <a:p>
            <a:pPr lvl="1"/>
            <a:r>
              <a:rPr lang="en-US" dirty="0" smtClean="0">
                <a:sym typeface="Huawei Sans" panose="020C0503030203020204" pitchFamily="34" charset="0"/>
              </a:rPr>
              <a:t>Low latency</a:t>
            </a:r>
            <a:endParaRPr lang="en-US" altLang="zh-CN" dirty="0" smtClean="0">
              <a:sym typeface="Huawei Sans" panose="020C0503030203020204" pitchFamily="34" charset="0"/>
            </a:endParaRPr>
          </a:p>
          <a:p>
            <a:pPr lvl="1"/>
            <a:r>
              <a:rPr lang="en-US" dirty="0" smtClean="0">
                <a:sym typeface="Huawei Sans" panose="020C0503030203020204" pitchFamily="34" charset="0"/>
              </a:rPr>
              <a:t>High throughput</a:t>
            </a:r>
            <a:endParaRPr lang="en-US" altLang="zh-CN" dirty="0" smtClean="0">
              <a:sym typeface="Huawei Sans" panose="020C0503030203020204" pitchFamily="34" charset="0"/>
            </a:endParaRPr>
          </a:p>
          <a:p>
            <a:pPr lvl="1"/>
            <a:r>
              <a:rPr lang="en-US" dirty="0" smtClean="0">
                <a:sym typeface="Huawei Sans" panose="020C0503030203020204" pitchFamily="34" charset="0"/>
              </a:rPr>
              <a:t>Low CPU and OS resource occupancy</a:t>
            </a:r>
            <a:endParaRPr lang="en-US" altLang="zh-CN" dirty="0" smtClean="0">
              <a:sym typeface="Huawei Sans" panose="020C0503030203020204" pitchFamily="34" charset="0"/>
            </a:endParaRPr>
          </a:p>
          <a:p>
            <a:pPr algn="l"/>
            <a:endParaRPr lang="en-US" altLang="zh-CN" dirty="0" smtClean="0">
              <a:sym typeface="Huawei Sans" panose="020C0503030203020204" pitchFamily="34" charset="0"/>
            </a:endParaRPr>
          </a:p>
          <a:p>
            <a:pPr algn="l"/>
            <a:endParaRPr lang="en-US" altLang="zh-CN" dirty="0">
              <a:sym typeface="Huawei Sans" panose="020C0503030203020204" pitchFamily="34" charset="0"/>
            </a:endParaRPr>
          </a:p>
        </p:txBody>
      </p:sp>
      <p:grpSp>
        <p:nvGrpSpPr>
          <p:cNvPr id="13" name="组合 12"/>
          <p:cNvGrpSpPr/>
          <p:nvPr/>
        </p:nvGrpSpPr>
        <p:grpSpPr>
          <a:xfrm>
            <a:off x="6541800" y="1867815"/>
            <a:ext cx="4774301" cy="3678976"/>
            <a:chOff x="6541800" y="1867815"/>
            <a:chExt cx="4774301" cy="3678976"/>
          </a:xfrm>
        </p:grpSpPr>
        <p:sp>
          <p:nvSpPr>
            <p:cNvPr id="12" name="圆角矩形 11"/>
            <p:cNvSpPr/>
            <p:nvPr/>
          </p:nvSpPr>
          <p:spPr>
            <a:xfrm>
              <a:off x="6686109" y="3219923"/>
              <a:ext cx="1781597" cy="13001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noAutofit/>
            </a:bodyPr>
            <a:lstStyle/>
            <a:p>
              <a:pP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OS</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圆角矩形 10"/>
            <p:cNvSpPr/>
            <p:nvPr/>
          </p:nvSpPr>
          <p:spPr>
            <a:xfrm>
              <a:off x="7035416" y="3993454"/>
              <a:ext cx="1339230" cy="3876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Driver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圆角矩形 9"/>
            <p:cNvSpPr/>
            <p:nvPr/>
          </p:nvSpPr>
          <p:spPr>
            <a:xfrm>
              <a:off x="7035416" y="3379043"/>
              <a:ext cx="1339230" cy="3876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TCP/IP</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圆角矩形 3"/>
            <p:cNvSpPr/>
            <p:nvPr/>
          </p:nvSpPr>
          <p:spPr>
            <a:xfrm>
              <a:off x="6857391" y="2446393"/>
              <a:ext cx="1610315" cy="61499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4"/>
            <p:cNvSpPr/>
            <p:nvPr/>
          </p:nvSpPr>
          <p:spPr>
            <a:xfrm>
              <a:off x="6857390" y="4607865"/>
              <a:ext cx="1610316" cy="685713"/>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Adapter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圆角矩形 5"/>
            <p:cNvSpPr/>
            <p:nvPr/>
          </p:nvSpPr>
          <p:spPr>
            <a:xfrm>
              <a:off x="7678731" y="4792253"/>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Buffer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7662548" y="2560063"/>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Buffer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7662547" y="4049179"/>
              <a:ext cx="695915" cy="2850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Buffer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8"/>
            <p:cNvSpPr/>
            <p:nvPr/>
          </p:nvSpPr>
          <p:spPr>
            <a:xfrm>
              <a:off x="7662546" y="3434769"/>
              <a:ext cx="695915" cy="2762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Buffer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4" name="直接箭头连接符 13"/>
            <p:cNvCxnSpPr>
              <a:stCxn id="7" idx="2"/>
              <a:endCxn id="6" idx="0"/>
            </p:cNvCxnSpPr>
            <p:nvPr/>
          </p:nvCxnSpPr>
          <p:spPr>
            <a:xfrm>
              <a:off x="8010506" y="2947717"/>
              <a:ext cx="16183" cy="18445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541800" y="2244092"/>
              <a:ext cx="2103931" cy="3285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6541800" y="1867815"/>
              <a:ext cx="1991251"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Traditional mode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9545854" y="1867815"/>
              <a:ext cx="1526380"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RDMA mode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圆角矩形 18"/>
            <p:cNvSpPr/>
            <p:nvPr/>
          </p:nvSpPr>
          <p:spPr>
            <a:xfrm>
              <a:off x="9356479" y="3237255"/>
              <a:ext cx="1227295" cy="123635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OS</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圆角矩形 20"/>
            <p:cNvSpPr/>
            <p:nvPr/>
          </p:nvSpPr>
          <p:spPr>
            <a:xfrm>
              <a:off x="9659257" y="3610816"/>
              <a:ext cx="797065" cy="387654"/>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TCP/IP</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圆角矩形 21"/>
            <p:cNvSpPr/>
            <p:nvPr/>
          </p:nvSpPr>
          <p:spPr>
            <a:xfrm>
              <a:off x="9442797" y="2463725"/>
              <a:ext cx="1695280" cy="61499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App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圆角矩形 22"/>
            <p:cNvSpPr/>
            <p:nvPr/>
          </p:nvSpPr>
          <p:spPr>
            <a:xfrm>
              <a:off x="9442796" y="4607865"/>
              <a:ext cx="1695280" cy="703045"/>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Adapter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圆角矩形 23"/>
            <p:cNvSpPr/>
            <p:nvPr/>
          </p:nvSpPr>
          <p:spPr>
            <a:xfrm>
              <a:off x="10349101" y="4809585"/>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Buffer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圆角矩形 24"/>
            <p:cNvSpPr/>
            <p:nvPr/>
          </p:nvSpPr>
          <p:spPr>
            <a:xfrm>
              <a:off x="10332918" y="2577395"/>
              <a:ext cx="695915" cy="3876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Buffer</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8" name="直接箭头连接符 27"/>
            <p:cNvCxnSpPr>
              <a:stCxn id="25" idx="2"/>
              <a:endCxn id="24" idx="0"/>
            </p:cNvCxnSpPr>
            <p:nvPr/>
          </p:nvCxnSpPr>
          <p:spPr>
            <a:xfrm>
              <a:off x="10680876" y="2965049"/>
              <a:ext cx="16183" cy="184453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9212170" y="2261424"/>
              <a:ext cx="2103931" cy="32853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角矩形 29"/>
            <p:cNvSpPr/>
            <p:nvPr/>
          </p:nvSpPr>
          <p:spPr>
            <a:xfrm>
              <a:off x="9612725" y="4683227"/>
              <a:ext cx="687822" cy="2674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fontAlgn="ctr"/>
              <a:r>
                <a:rPr lang="en-US" sz="12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RDMA</a:t>
              </a:r>
              <a:endParaRPr lang="en-US" altLang="zh-CN" sz="12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2231757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RDMA Bearer Network</a:t>
            </a:r>
            <a:endParaRPr lang="en-US" altLang="zh-CN" dirty="0">
              <a:sym typeface="Huawei Sans" panose="020C0503030203020204" pitchFamily="34" charset="0"/>
            </a:endParaRPr>
          </a:p>
        </p:txBody>
      </p:sp>
      <p:sp>
        <p:nvSpPr>
          <p:cNvPr id="4" name="矩形 3"/>
          <p:cNvSpPr/>
          <p:nvPr/>
        </p:nvSpPr>
        <p:spPr>
          <a:xfrm>
            <a:off x="1793493" y="1144928"/>
            <a:ext cx="9002682" cy="36227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RDMA application/ULP</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 name="直接连接符 5"/>
          <p:cNvCxnSpPr/>
          <p:nvPr/>
        </p:nvCxnSpPr>
        <p:spPr>
          <a:xfrm>
            <a:off x="1793493" y="1673453"/>
            <a:ext cx="9002683"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bwMode="gray">
          <a:xfrm>
            <a:off x="5259900" y="1542852"/>
            <a:ext cx="1691489" cy="307777"/>
          </a:xfrm>
          <a:prstGeom prst="rect">
            <a:avLst/>
          </a:prstGeom>
          <a:solidFill>
            <a:schemeClr val="bg1"/>
          </a:solidFill>
          <a:ln>
            <a:noFill/>
          </a:ln>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RDMA API (Verbs)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1793493" y="1895044"/>
            <a:ext cx="9002682" cy="3582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RDMA software stack</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矩形 9"/>
          <p:cNvSpPr/>
          <p:nvPr/>
        </p:nvSpPr>
        <p:spPr>
          <a:xfrm>
            <a:off x="1793494" y="233301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transport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矩形 10"/>
          <p:cNvSpPr/>
          <p:nvPr/>
        </p:nvSpPr>
        <p:spPr>
          <a:xfrm>
            <a:off x="1793493" y="299912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network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矩形 11"/>
          <p:cNvSpPr/>
          <p:nvPr/>
        </p:nvSpPr>
        <p:spPr>
          <a:xfrm>
            <a:off x="1793494" y="3665232"/>
            <a:ext cx="2136370" cy="44888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矩形 12"/>
          <p:cNvSpPr/>
          <p:nvPr/>
        </p:nvSpPr>
        <p:spPr>
          <a:xfrm>
            <a:off x="1793493" y="4539706"/>
            <a:ext cx="2136370" cy="448887"/>
          </a:xfrm>
          <a:prstGeom prst="rect">
            <a:avLst/>
          </a:prstGeom>
          <a:solidFill>
            <a:srgbClr val="15B0E8"/>
          </a:solidFill>
          <a:ln>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management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4082264" y="233301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transport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矩形 14"/>
          <p:cNvSpPr/>
          <p:nvPr/>
        </p:nvSpPr>
        <p:spPr>
          <a:xfrm>
            <a:off x="4082263" y="299912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network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矩形 15"/>
          <p:cNvSpPr/>
          <p:nvPr/>
        </p:nvSpPr>
        <p:spPr>
          <a:xfrm>
            <a:off x="4092539" y="3665232"/>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p:cNvSpPr/>
          <p:nvPr/>
        </p:nvSpPr>
        <p:spPr>
          <a:xfrm>
            <a:off x="4082263" y="4539706"/>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Ethernet/IP management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矩形 17"/>
          <p:cNvSpPr/>
          <p:nvPr/>
        </p:nvSpPr>
        <p:spPr>
          <a:xfrm>
            <a:off x="6371035" y="2333012"/>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IB transport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矩形 18"/>
          <p:cNvSpPr/>
          <p:nvPr/>
        </p:nvSpPr>
        <p:spPr>
          <a:xfrm>
            <a:off x="6381309" y="2999122"/>
            <a:ext cx="2136370" cy="29708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UDP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矩形 19"/>
          <p:cNvSpPr/>
          <p:nvPr/>
        </p:nvSpPr>
        <p:spPr>
          <a:xfrm>
            <a:off x="6381310" y="3665232"/>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矩形 20"/>
          <p:cNvSpPr/>
          <p:nvPr/>
        </p:nvSpPr>
        <p:spPr>
          <a:xfrm>
            <a:off x="6371034" y="4539706"/>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Ethernet/IP management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6381309" y="3346624"/>
            <a:ext cx="2136370" cy="268186"/>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8670081" y="2333012"/>
            <a:ext cx="2136370" cy="615688"/>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iWARP</a:t>
            </a: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protocol</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p:cNvSpPr/>
          <p:nvPr/>
        </p:nvSpPr>
        <p:spPr>
          <a:xfrm>
            <a:off x="8670080" y="2999122"/>
            <a:ext cx="2136370" cy="29708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矩形 24"/>
          <p:cNvSpPr/>
          <p:nvPr/>
        </p:nvSpPr>
        <p:spPr>
          <a:xfrm>
            <a:off x="8659806" y="3665232"/>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 link layer</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矩形 25"/>
          <p:cNvSpPr/>
          <p:nvPr/>
        </p:nvSpPr>
        <p:spPr>
          <a:xfrm>
            <a:off x="8659805" y="4539706"/>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Ethernet/IP management</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矩形 26"/>
          <p:cNvSpPr/>
          <p:nvPr/>
        </p:nvSpPr>
        <p:spPr>
          <a:xfrm>
            <a:off x="8670080" y="3346624"/>
            <a:ext cx="2136370" cy="268186"/>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IP</a:t>
            </a: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9" name="直接连接符 28"/>
          <p:cNvCxnSpPr/>
          <p:nvPr/>
        </p:nvCxnSpPr>
        <p:spPr>
          <a:xfrm>
            <a:off x="1793494" y="4413502"/>
            <a:ext cx="9002683"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2354968" y="4118740"/>
            <a:ext cx="343364"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IB</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文本框 30"/>
          <p:cNvSpPr txBox="1"/>
          <p:nvPr/>
        </p:nvSpPr>
        <p:spPr>
          <a:xfrm>
            <a:off x="4643738" y="4128436"/>
            <a:ext cx="84991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RoCEv1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文本框 31"/>
          <p:cNvSpPr txBox="1"/>
          <p:nvPr/>
        </p:nvSpPr>
        <p:spPr>
          <a:xfrm>
            <a:off x="7014262" y="4128436"/>
            <a:ext cx="84991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RoCEv2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9303033" y="4114119"/>
            <a:ext cx="734496" cy="307777"/>
          </a:xfrm>
          <a:prstGeom prst="rect">
            <a:avLst/>
          </a:prstGeom>
          <a:noFill/>
        </p:spPr>
        <p:txBody>
          <a:bodyPr wrap="square" rtlCol="0">
            <a:noAutofit/>
          </a:bodyPr>
          <a:lstStyle/>
          <a:p>
            <a:pPr fontAlgn="ctr"/>
            <a:r>
              <a:rPr lang="en-US" sz="1400" dirty="0" err="1" smtClean="0">
                <a:latin typeface="Huawei Sans" panose="020C0503030203020204" pitchFamily="34" charset="0"/>
                <a:ea typeface="方正兰亭黑简体" panose="02000000000000000000" pitchFamily="2" charset="-122"/>
                <a:sym typeface="Huawei Sans" panose="020C0503030203020204" pitchFamily="34" charset="0"/>
              </a:rPr>
              <a:t>iWARP</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5" name="直接箭头连接符 34"/>
          <p:cNvCxnSpPr/>
          <p:nvPr/>
        </p:nvCxnSpPr>
        <p:spPr>
          <a:xfrm>
            <a:off x="1627238" y="1144928"/>
            <a:ext cx="0" cy="110835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1627238" y="2333012"/>
            <a:ext cx="0" cy="179542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flipV="1">
            <a:off x="1158953" y="1248840"/>
            <a:ext cx="430887" cy="929100"/>
          </a:xfrm>
          <a:prstGeom prst="rect">
            <a:avLst/>
          </a:prstGeom>
          <a:noFill/>
        </p:spPr>
        <p:txBody>
          <a:bodyPr vert="eaVert"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Software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a:xfrm flipV="1">
            <a:off x="1141629" y="2305344"/>
            <a:ext cx="430887" cy="1698542"/>
          </a:xfrm>
          <a:prstGeom prst="rect">
            <a:avLst/>
          </a:prstGeom>
          <a:noFill/>
        </p:spPr>
        <p:txBody>
          <a:bodyPr vert="eaVert" wrap="square" rtlCol="0">
            <a:noAutofit/>
          </a:bodyPr>
          <a:lstStyle/>
          <a:p>
            <a:pPr fontAlgn="ctr"/>
            <a:r>
              <a:rPr lang="en-US" sz="1600" dirty="0" smtClean="0">
                <a:latin typeface="Huawei Sans" panose="020C0503030203020204" pitchFamily="34" charset="0"/>
                <a:ea typeface="方正兰亭黑简体" panose="02000000000000000000" pitchFamily="2" charset="-122"/>
                <a:sym typeface="Huawei Sans" panose="020C0503030203020204" pitchFamily="34" charset="0"/>
              </a:rPr>
              <a:t>Typical hardware</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矩形 40"/>
          <p:cNvSpPr/>
          <p:nvPr/>
        </p:nvSpPr>
        <p:spPr>
          <a:xfrm>
            <a:off x="7108097" y="5354478"/>
            <a:ext cx="437804" cy="171591"/>
          </a:xfrm>
          <a:prstGeom prst="rect">
            <a:avLst/>
          </a:prstGeom>
          <a:solidFill>
            <a:srgbClr val="15B0E8"/>
          </a:solidFill>
          <a:ln>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7108097" y="5626490"/>
            <a:ext cx="437804" cy="14854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文本框 43"/>
          <p:cNvSpPr txBox="1"/>
          <p:nvPr/>
        </p:nvSpPr>
        <p:spPr>
          <a:xfrm>
            <a:off x="7667766" y="5260188"/>
            <a:ext cx="2175596"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Content defined by IBTA</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文本框 44"/>
          <p:cNvSpPr txBox="1"/>
          <p:nvPr/>
        </p:nvSpPr>
        <p:spPr>
          <a:xfrm>
            <a:off x="7667766" y="5566476"/>
            <a:ext cx="2557110"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Content defined by IEEE/IETF</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79075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IB</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sz="2000" dirty="0" smtClean="0">
                <a:sym typeface="Huawei Sans" panose="020C0503030203020204" pitchFamily="34" charset="0"/>
              </a:rPr>
              <a:t>Overview:</a:t>
            </a:r>
          </a:p>
          <a:p>
            <a:pPr lvl="1"/>
            <a:r>
              <a:rPr lang="en-US" sz="1800" dirty="0" smtClean="0">
                <a:sym typeface="Huawei Sans" panose="020C0503030203020204" pitchFamily="34" charset="0"/>
              </a:rPr>
              <a:t>IB technology is specifically designed for server connections and is widely used for communication between servers (for example, replication and distributed working), between a server and a storage device (for example, SAN and DAS), and between a server and a network (for example, LAN, WAN, and the Internet).</a:t>
            </a:r>
          </a:p>
          <a:p>
            <a:r>
              <a:rPr lang="en-US" sz="2000" dirty="0" smtClean="0">
                <a:sym typeface="Huawei Sans" panose="020C0503030203020204" pitchFamily="34" charset="0"/>
              </a:rPr>
              <a:t>Highlights:</a:t>
            </a:r>
          </a:p>
          <a:p>
            <a:pPr lvl="1"/>
            <a:r>
              <a:rPr lang="en-US" sz="1800" dirty="0" smtClean="0">
                <a:sym typeface="Huawei Sans" panose="020C0503030203020204" pitchFamily="34" charset="0"/>
              </a:rPr>
              <a:t>Standard-protocol-based</a:t>
            </a:r>
          </a:p>
          <a:p>
            <a:pPr lvl="1"/>
            <a:r>
              <a:rPr lang="en-US" sz="1800" dirty="0" smtClean="0">
                <a:sym typeface="Huawei Sans" panose="020C0503030203020204" pitchFamily="34" charset="0"/>
              </a:rPr>
              <a:t>High bandwidth and low latency</a:t>
            </a:r>
          </a:p>
          <a:p>
            <a:pPr lvl="1"/>
            <a:r>
              <a:rPr lang="en-US" sz="1800" dirty="0" smtClean="0">
                <a:sym typeface="Huawei Sans" panose="020C0503030203020204" pitchFamily="34" charset="0"/>
              </a:rPr>
              <a:t>RDMA</a:t>
            </a:r>
          </a:p>
          <a:p>
            <a:pPr lvl="1"/>
            <a:r>
              <a:rPr lang="en-US" sz="1800" dirty="0" smtClean="0">
                <a:sym typeface="Huawei Sans" panose="020C0503030203020204" pitchFamily="34" charset="0"/>
              </a:rPr>
              <a:t>Transmission uninstallation</a:t>
            </a:r>
          </a:p>
          <a:p>
            <a:endParaRPr lang="en-US" altLang="zh-CN" sz="2000" dirty="0">
              <a:sym typeface="Huawei Sans" panose="020C0503030203020204" pitchFamily="34" charset="0"/>
            </a:endParaRPr>
          </a:p>
        </p:txBody>
      </p:sp>
    </p:spTree>
    <p:extLst>
      <p:ext uri="{BB962C8B-B14F-4D97-AF65-F5344CB8AC3E}">
        <p14:creationId xmlns:p14="http://schemas.microsoft.com/office/powerpoint/2010/main" val="10291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IB Architecture</a:t>
            </a:r>
            <a:endParaRPr lang="en-US"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dirty="0" smtClean="0">
                <a:sym typeface="Huawei Sans" panose="020C0503030203020204" pitchFamily="34" charset="0"/>
              </a:rPr>
              <a:t>IB defines a series of devices for system communication, including channel adapters, switches, and routers.</a:t>
            </a:r>
          </a:p>
          <a:p>
            <a:endParaRPr lang="en-US" altLang="zh-CN" dirty="0">
              <a:sym typeface="Huawei Sans" panose="020C0503030203020204" pitchFamily="34" charset="0"/>
            </a:endParaRPr>
          </a:p>
        </p:txBody>
      </p:sp>
      <p:grpSp>
        <p:nvGrpSpPr>
          <p:cNvPr id="4" name="组合 3"/>
          <p:cNvGrpSpPr/>
          <p:nvPr/>
        </p:nvGrpSpPr>
        <p:grpSpPr>
          <a:xfrm>
            <a:off x="2188235" y="2148058"/>
            <a:ext cx="7815531" cy="3108334"/>
            <a:chOff x="1337094" y="2236958"/>
            <a:chExt cx="7815531" cy="3108334"/>
          </a:xfrm>
        </p:grpSpPr>
        <p:sp>
          <p:nvSpPr>
            <p:cNvPr id="5" name="矩形 4"/>
            <p:cNvSpPr/>
            <p:nvPr/>
          </p:nvSpPr>
          <p:spPr>
            <a:xfrm>
              <a:off x="1337094" y="3402088"/>
              <a:ext cx="90577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1337094" y="4029764"/>
              <a:ext cx="90577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1337094" y="4681267"/>
              <a:ext cx="90577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CPU</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p:cNvSpPr/>
            <p:nvPr/>
          </p:nvSpPr>
          <p:spPr>
            <a:xfrm>
              <a:off x="2545004" y="3102423"/>
              <a:ext cx="607608" cy="22428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Host interconnect</a:t>
              </a:r>
              <a:endParaRPr lang="en-US"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0" name="直接连接符 9"/>
            <p:cNvCxnSpPr>
              <a:stCxn id="6" idx="3"/>
              <a:endCxn id="8" idx="1"/>
            </p:cNvCxnSpPr>
            <p:nvPr/>
          </p:nvCxnSpPr>
          <p:spPr>
            <a:xfrm>
              <a:off x="2242868" y="4223858"/>
              <a:ext cx="302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42868" y="3596182"/>
              <a:ext cx="302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21408" y="4873665"/>
              <a:ext cx="302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509824" y="3299460"/>
              <a:ext cx="1407231" cy="6019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Host controller</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矩形 13"/>
            <p:cNvSpPr/>
            <p:nvPr/>
          </p:nvSpPr>
          <p:spPr>
            <a:xfrm>
              <a:off x="3509823" y="4142926"/>
              <a:ext cx="1407231" cy="5205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System main storage</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 name="直接连接符 15"/>
            <p:cNvCxnSpPr>
              <a:stCxn id="13" idx="2"/>
              <a:endCxn id="14" idx="0"/>
            </p:cNvCxnSpPr>
            <p:nvPr/>
          </p:nvCxnSpPr>
          <p:spPr>
            <a:xfrm flipH="1">
              <a:off x="4213439" y="3901440"/>
              <a:ext cx="1" cy="241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1"/>
            </p:cNvCxnSpPr>
            <p:nvPr/>
          </p:nvCxnSpPr>
          <p:spPr>
            <a:xfrm flipH="1" flipV="1">
              <a:off x="3152612" y="3596182"/>
              <a:ext cx="357212" cy="4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337189" y="3402088"/>
              <a:ext cx="832404"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HCA</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2" name="直接连接符 21"/>
            <p:cNvCxnSpPr>
              <a:stCxn id="13" idx="3"/>
              <a:endCxn id="20" idx="1"/>
            </p:cNvCxnSpPr>
            <p:nvPr/>
          </p:nvCxnSpPr>
          <p:spPr>
            <a:xfrm flipV="1">
              <a:off x="4917055" y="3596182"/>
              <a:ext cx="420134" cy="4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094042" y="3402088"/>
              <a:ext cx="1058582"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Router</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椭圆 24"/>
            <p:cNvSpPr/>
            <p:nvPr/>
          </p:nvSpPr>
          <p:spPr>
            <a:xfrm>
              <a:off x="6434559" y="3333700"/>
              <a:ext cx="1252538" cy="5249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Switch</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7" name="直接连接符 26"/>
            <p:cNvCxnSpPr>
              <a:stCxn id="20" idx="3"/>
              <a:endCxn id="25" idx="2"/>
            </p:cNvCxnSpPr>
            <p:nvPr/>
          </p:nvCxnSpPr>
          <p:spPr>
            <a:xfrm>
              <a:off x="6169593" y="3596182"/>
              <a:ext cx="2649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5" idx="6"/>
              <a:endCxn id="24" idx="1"/>
            </p:cNvCxnSpPr>
            <p:nvPr/>
          </p:nvCxnSpPr>
          <p:spPr>
            <a:xfrm>
              <a:off x="7687097" y="3596182"/>
              <a:ext cx="40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8082917" y="4074593"/>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TCA</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矩形 34"/>
            <p:cNvSpPr/>
            <p:nvPr/>
          </p:nvSpPr>
          <p:spPr>
            <a:xfrm>
              <a:off x="8091542" y="4462781"/>
              <a:ext cx="1061083" cy="803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dirty="0" err="1"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Gbit</a:t>
              </a:r>
              <a:endParaRPr lang="en-US" altLang="zh-CN"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600"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Ethernet</a:t>
              </a: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8" name="直接连接符 37"/>
            <p:cNvCxnSpPr>
              <a:stCxn id="24" idx="2"/>
              <a:endCxn id="34" idx="0"/>
            </p:cNvCxnSpPr>
            <p:nvPr/>
          </p:nvCxnSpPr>
          <p:spPr>
            <a:xfrm flipH="1">
              <a:off x="8617771" y="3790276"/>
              <a:ext cx="5562" cy="284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525974" y="4074593"/>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TCA</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矩形 42"/>
            <p:cNvSpPr/>
            <p:nvPr/>
          </p:nvSpPr>
          <p:spPr>
            <a:xfrm>
              <a:off x="6525974" y="4462781"/>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连接符 44"/>
            <p:cNvCxnSpPr>
              <a:stCxn id="25" idx="4"/>
              <a:endCxn id="42" idx="0"/>
            </p:cNvCxnSpPr>
            <p:nvPr/>
          </p:nvCxnSpPr>
          <p:spPr>
            <a:xfrm>
              <a:off x="7060828" y="3858664"/>
              <a:ext cx="0" cy="215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525974" y="2236958"/>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FCP</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矩形 47"/>
            <p:cNvSpPr/>
            <p:nvPr/>
          </p:nvSpPr>
          <p:spPr>
            <a:xfrm>
              <a:off x="6525974" y="2625146"/>
              <a:ext cx="1069707" cy="388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TCA</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0" name="直接连接符 49"/>
            <p:cNvCxnSpPr>
              <a:stCxn id="48" idx="2"/>
            </p:cNvCxnSpPr>
            <p:nvPr/>
          </p:nvCxnSpPr>
          <p:spPr>
            <a:xfrm>
              <a:off x="7060828" y="3013334"/>
              <a:ext cx="0" cy="4571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7774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r>
              <a:rPr lang="en-US" dirty="0" smtClean="0">
                <a:sym typeface="Huawei Sans" panose="020C0503030203020204" pitchFamily="34" charset="0"/>
              </a:rPr>
              <a:t>IB in Storage</a:t>
            </a:r>
            <a:endParaRPr lang="en-US" altLang="zh-CN" dirty="0">
              <a:sym typeface="Huawei Sans" panose="020C0503030203020204" pitchFamily="34" charset="0"/>
            </a:endParaRPr>
          </a:p>
        </p:txBody>
      </p:sp>
      <p:grpSp>
        <p:nvGrpSpPr>
          <p:cNvPr id="5" name="组合 4"/>
          <p:cNvGrpSpPr/>
          <p:nvPr/>
        </p:nvGrpSpPr>
        <p:grpSpPr>
          <a:xfrm>
            <a:off x="5118401" y="2113050"/>
            <a:ext cx="4608512" cy="3428772"/>
            <a:chOff x="3203848" y="1995150"/>
            <a:chExt cx="4608512" cy="3428772"/>
          </a:xfrm>
        </p:grpSpPr>
        <p:sp>
          <p:nvSpPr>
            <p:cNvPr id="6" name="立方体 46"/>
            <p:cNvSpPr>
              <a:spLocks noChangeArrowheads="1"/>
            </p:cNvSpPr>
            <p:nvPr/>
          </p:nvSpPr>
          <p:spPr bwMode="auto">
            <a:xfrm>
              <a:off x="4228819" y="3068266"/>
              <a:ext cx="771037"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Node 2</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立方体 103"/>
            <p:cNvSpPr>
              <a:spLocks noChangeArrowheads="1"/>
            </p:cNvSpPr>
            <p:nvPr/>
          </p:nvSpPr>
          <p:spPr bwMode="auto">
            <a:xfrm>
              <a:off x="6066656" y="3068266"/>
              <a:ext cx="762000"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Node 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立方体 104"/>
            <p:cNvSpPr>
              <a:spLocks noChangeArrowheads="1"/>
            </p:cNvSpPr>
            <p:nvPr/>
          </p:nvSpPr>
          <p:spPr bwMode="auto">
            <a:xfrm>
              <a:off x="5076055" y="3068266"/>
              <a:ext cx="813709"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Node 3</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圆角矩形 142"/>
            <p:cNvSpPr>
              <a:spLocks noChangeArrowheads="1"/>
            </p:cNvSpPr>
            <p:nvPr/>
          </p:nvSpPr>
          <p:spPr bwMode="auto">
            <a:xfrm>
              <a:off x="3203848" y="2992066"/>
              <a:ext cx="3776762" cy="1444352"/>
            </a:xfrm>
            <a:prstGeom prst="roundRect">
              <a:avLst>
                <a:gd name="adj" fmla="val 16667"/>
              </a:avLst>
            </a:prstGeom>
            <a:noFill/>
            <a:ln w="9525" algn="ctr">
              <a:solidFill>
                <a:schemeClr val="tx1"/>
              </a:solidFill>
              <a:prstDash val="lgDashDot"/>
              <a:round/>
              <a:headEnd/>
              <a:tailEnd/>
            </a:ln>
          </p:spPr>
          <p:txBody>
            <a:bodyPr wrap="square">
              <a:noAutofit/>
            </a:bodyPr>
            <a:lstStyle/>
            <a:p>
              <a:pPr fontAlgn="ct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Box 143"/>
            <p:cNvSpPr txBox="1">
              <a:spLocks noChangeArrowheads="1"/>
            </p:cNvSpPr>
            <p:nvPr/>
          </p:nvSpPr>
          <p:spPr bwMode="auto">
            <a:xfrm>
              <a:off x="4279305" y="4138986"/>
              <a:ext cx="1504864" cy="461665"/>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Distributed cluster</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立方体 65"/>
            <p:cNvSpPr>
              <a:spLocks noChangeArrowheads="1"/>
            </p:cNvSpPr>
            <p:nvPr/>
          </p:nvSpPr>
          <p:spPr bwMode="auto">
            <a:xfrm>
              <a:off x="5212432" y="4627190"/>
              <a:ext cx="1303784" cy="701969"/>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TextBox 66"/>
            <p:cNvSpPr txBox="1">
              <a:spLocks noChangeArrowheads="1"/>
            </p:cNvSpPr>
            <p:nvPr/>
          </p:nvSpPr>
          <p:spPr bwMode="auto">
            <a:xfrm>
              <a:off x="5072831" y="4962257"/>
              <a:ext cx="1221220" cy="461665"/>
            </a:xfrm>
            <a:prstGeom prst="rect">
              <a:avLst/>
            </a:prstGeom>
            <a:noFill/>
            <a:ln w="9525">
              <a:noFill/>
              <a:miter lim="800000"/>
              <a:headEnd/>
              <a:tailEnd/>
            </a:ln>
          </p:spPr>
          <p:txBody>
            <a:bodyPr wrap="square">
              <a:noAutofit/>
            </a:bodyPr>
            <a:lstStyle/>
            <a:p>
              <a:pPr algn="ctr" fontAlgn="ctr">
                <a:lnSpc>
                  <a:spcPct val="9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Front-end IB switch</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立方体 12"/>
            <p:cNvSpPr/>
            <p:nvPr/>
          </p:nvSpPr>
          <p:spPr bwMode="auto">
            <a:xfrm>
              <a:off x="3369719" y="4618905"/>
              <a:ext cx="1418305" cy="701969"/>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7" name="直接连接符 74"/>
            <p:cNvCxnSpPr>
              <a:cxnSpLocks noChangeShapeType="1"/>
              <a:stCxn id="30" idx="3"/>
            </p:cNvCxnSpPr>
            <p:nvPr/>
          </p:nvCxnSpPr>
          <p:spPr bwMode="auto">
            <a:xfrm flipH="1">
              <a:off x="3734571" y="2752787"/>
              <a:ext cx="563818" cy="296429"/>
            </a:xfrm>
            <a:prstGeom prst="line">
              <a:avLst/>
            </a:prstGeom>
            <a:noFill/>
            <a:ln w="12700" algn="ctr">
              <a:solidFill>
                <a:srgbClr val="990099"/>
              </a:solidFill>
              <a:round/>
              <a:headEnd/>
              <a:tailEnd/>
            </a:ln>
          </p:spPr>
        </p:cxnSp>
        <p:cxnSp>
          <p:nvCxnSpPr>
            <p:cNvPr id="18" name="直接连接符 76"/>
            <p:cNvCxnSpPr>
              <a:cxnSpLocks noChangeShapeType="1"/>
              <a:stCxn id="30" idx="3"/>
            </p:cNvCxnSpPr>
            <p:nvPr/>
          </p:nvCxnSpPr>
          <p:spPr bwMode="auto">
            <a:xfrm>
              <a:off x="4298389" y="2752787"/>
              <a:ext cx="368092" cy="296429"/>
            </a:xfrm>
            <a:prstGeom prst="line">
              <a:avLst/>
            </a:prstGeom>
            <a:noFill/>
            <a:ln w="12700" algn="ctr">
              <a:solidFill>
                <a:srgbClr val="990099"/>
              </a:solidFill>
              <a:round/>
              <a:headEnd/>
              <a:tailEnd/>
            </a:ln>
          </p:spPr>
        </p:cxnSp>
        <p:cxnSp>
          <p:nvCxnSpPr>
            <p:cNvPr id="19" name="直接连接符 79"/>
            <p:cNvCxnSpPr>
              <a:cxnSpLocks noChangeShapeType="1"/>
              <a:stCxn id="29" idx="3"/>
            </p:cNvCxnSpPr>
            <p:nvPr/>
          </p:nvCxnSpPr>
          <p:spPr bwMode="auto">
            <a:xfrm>
              <a:off x="5904895" y="2722712"/>
              <a:ext cx="514186" cy="326504"/>
            </a:xfrm>
            <a:prstGeom prst="line">
              <a:avLst/>
            </a:prstGeom>
            <a:noFill/>
            <a:ln w="12700" algn="ctr">
              <a:solidFill>
                <a:srgbClr val="990099"/>
              </a:solidFill>
              <a:round/>
              <a:headEnd/>
              <a:tailEnd/>
            </a:ln>
          </p:spPr>
        </p:cxnSp>
        <p:sp>
          <p:nvSpPr>
            <p:cNvPr id="20" name="TextBox 82"/>
            <p:cNvSpPr txBox="1">
              <a:spLocks noChangeArrowheads="1"/>
            </p:cNvSpPr>
            <p:nvPr/>
          </p:nvSpPr>
          <p:spPr bwMode="auto">
            <a:xfrm>
              <a:off x="5803825" y="3439230"/>
              <a:ext cx="304800"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1" name="直接连接符 83"/>
            <p:cNvCxnSpPr>
              <a:cxnSpLocks noChangeShapeType="1"/>
              <a:stCxn id="6" idx="3"/>
              <a:endCxn id="13" idx="0"/>
            </p:cNvCxnSpPr>
            <p:nvPr/>
          </p:nvCxnSpPr>
          <p:spPr bwMode="auto">
            <a:xfrm flipH="1">
              <a:off x="4264114" y="4135066"/>
              <a:ext cx="253844" cy="483839"/>
            </a:xfrm>
            <a:prstGeom prst="line">
              <a:avLst/>
            </a:prstGeom>
            <a:noFill/>
            <a:ln w="12700" algn="ctr">
              <a:solidFill>
                <a:schemeClr val="accent2">
                  <a:lumMod val="50000"/>
                </a:schemeClr>
              </a:solidFill>
              <a:round/>
              <a:headEnd/>
              <a:tailEnd/>
            </a:ln>
          </p:spPr>
        </p:cxnSp>
        <p:cxnSp>
          <p:nvCxnSpPr>
            <p:cNvPr id="22" name="直接连接符 86"/>
            <p:cNvCxnSpPr>
              <a:cxnSpLocks noChangeShapeType="1"/>
              <a:stCxn id="8" idx="3"/>
              <a:endCxn id="11" idx="0"/>
            </p:cNvCxnSpPr>
            <p:nvPr/>
          </p:nvCxnSpPr>
          <p:spPr bwMode="auto">
            <a:xfrm>
              <a:off x="5381196" y="4135066"/>
              <a:ext cx="668371" cy="492124"/>
            </a:xfrm>
            <a:prstGeom prst="line">
              <a:avLst/>
            </a:prstGeom>
            <a:noFill/>
            <a:ln w="12700" algn="ctr">
              <a:solidFill>
                <a:schemeClr val="accent2">
                  <a:lumMod val="50000"/>
                </a:schemeClr>
              </a:solidFill>
              <a:round/>
              <a:headEnd/>
              <a:tailEnd/>
            </a:ln>
          </p:spPr>
        </p:cxnSp>
        <p:cxnSp>
          <p:nvCxnSpPr>
            <p:cNvPr id="23" name="直接连接符 89"/>
            <p:cNvCxnSpPr>
              <a:cxnSpLocks noChangeShapeType="1"/>
              <a:stCxn id="7" idx="3"/>
              <a:endCxn id="11" idx="0"/>
            </p:cNvCxnSpPr>
            <p:nvPr/>
          </p:nvCxnSpPr>
          <p:spPr bwMode="auto">
            <a:xfrm flipH="1">
              <a:off x="6049567" y="4135066"/>
              <a:ext cx="302839" cy="492124"/>
            </a:xfrm>
            <a:prstGeom prst="line">
              <a:avLst/>
            </a:prstGeom>
            <a:noFill/>
            <a:ln w="12700" algn="ctr">
              <a:solidFill>
                <a:schemeClr val="accent2">
                  <a:lumMod val="50000"/>
                </a:schemeClr>
              </a:solidFill>
              <a:round/>
              <a:headEnd/>
              <a:tailEnd/>
            </a:ln>
          </p:spPr>
        </p:cxnSp>
        <p:cxnSp>
          <p:nvCxnSpPr>
            <p:cNvPr id="24" name="直接连接符 118"/>
            <p:cNvCxnSpPr>
              <a:cxnSpLocks noChangeShapeType="1"/>
              <a:stCxn id="13" idx="0"/>
              <a:endCxn id="27" idx="3"/>
            </p:cNvCxnSpPr>
            <p:nvPr/>
          </p:nvCxnSpPr>
          <p:spPr bwMode="auto">
            <a:xfrm flipH="1" flipV="1">
              <a:off x="3606734" y="4135066"/>
              <a:ext cx="657380" cy="483839"/>
            </a:xfrm>
            <a:prstGeom prst="line">
              <a:avLst/>
            </a:prstGeom>
            <a:noFill/>
            <a:ln w="12700" algn="ctr">
              <a:solidFill>
                <a:schemeClr val="accent2">
                  <a:lumMod val="50000"/>
                </a:schemeClr>
              </a:solidFill>
              <a:round/>
              <a:headEnd/>
              <a:tailEnd/>
            </a:ln>
          </p:spPr>
        </p:cxnSp>
        <p:cxnSp>
          <p:nvCxnSpPr>
            <p:cNvPr id="25" name="直接连接符 120"/>
            <p:cNvCxnSpPr>
              <a:cxnSpLocks noChangeShapeType="1"/>
              <a:stCxn id="33" idx="5"/>
            </p:cNvCxnSpPr>
            <p:nvPr/>
          </p:nvCxnSpPr>
          <p:spPr bwMode="auto">
            <a:xfrm flipH="1" flipV="1">
              <a:off x="6228185" y="4940474"/>
              <a:ext cx="793448" cy="36004"/>
            </a:xfrm>
            <a:prstGeom prst="line">
              <a:avLst/>
            </a:prstGeom>
            <a:noFill/>
            <a:ln w="12700" algn="ctr">
              <a:solidFill>
                <a:schemeClr val="accent2">
                  <a:lumMod val="50000"/>
                </a:schemeClr>
              </a:solidFill>
              <a:round/>
              <a:headEnd/>
              <a:tailEnd/>
            </a:ln>
          </p:spPr>
        </p:cxnSp>
        <p:sp>
          <p:nvSpPr>
            <p:cNvPr id="26" name="TextBox 66"/>
            <p:cNvSpPr txBox="1">
              <a:spLocks noChangeArrowheads="1"/>
            </p:cNvSpPr>
            <p:nvPr/>
          </p:nvSpPr>
          <p:spPr bwMode="auto">
            <a:xfrm>
              <a:off x="3291714" y="4952732"/>
              <a:ext cx="1208278" cy="461665"/>
            </a:xfrm>
            <a:prstGeom prst="rect">
              <a:avLst/>
            </a:prstGeom>
            <a:noFill/>
            <a:ln w="9525">
              <a:noFill/>
              <a:miter lim="800000"/>
              <a:headEnd/>
              <a:tailEnd/>
            </a:ln>
          </p:spPr>
          <p:txBody>
            <a:bodyPr wrap="square">
              <a:noAutofit/>
            </a:bodyPr>
            <a:lstStyle/>
            <a:p>
              <a:pPr algn="ctr" fontAlgn="ctr">
                <a:lnSpc>
                  <a:spcPct val="9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Front-end IB switch</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立方体 46"/>
            <p:cNvSpPr>
              <a:spLocks noChangeArrowheads="1"/>
            </p:cNvSpPr>
            <p:nvPr/>
          </p:nvSpPr>
          <p:spPr bwMode="auto">
            <a:xfrm>
              <a:off x="3305945" y="3068266"/>
              <a:ext cx="802104" cy="1066800"/>
            </a:xfrm>
            <a:prstGeom prst="cube">
              <a:avLst>
                <a:gd name="adj" fmla="val 25000"/>
              </a:avLst>
            </a:prstGeom>
            <a:solidFill>
              <a:schemeClr val="accent4">
                <a:lumMod val="40000"/>
                <a:lumOff val="60000"/>
              </a:schemeClr>
            </a:solidFill>
            <a:ln w="9525" algn="ctr">
              <a:solidFill>
                <a:schemeClr val="tx1"/>
              </a:solidFill>
              <a:round/>
              <a:headEnd/>
              <a:tailEnd/>
            </a:ln>
          </p:spPr>
          <p:txBody>
            <a:bodyPr wrap="square">
              <a:noAutofit/>
            </a:bodyPr>
            <a:lstStyle/>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endParaRPr lang="en-US" altLang="zh-CN" sz="1200" dirty="0" smtClean="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Node 1</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立方体 65"/>
            <p:cNvSpPr>
              <a:spLocks noChangeArrowheads="1"/>
            </p:cNvSpPr>
            <p:nvPr/>
          </p:nvSpPr>
          <p:spPr bwMode="auto">
            <a:xfrm>
              <a:off x="5373612" y="1995150"/>
              <a:ext cx="1446559" cy="727562"/>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立方体 29"/>
            <p:cNvSpPr/>
            <p:nvPr/>
          </p:nvSpPr>
          <p:spPr bwMode="auto">
            <a:xfrm>
              <a:off x="3811956" y="2025225"/>
              <a:ext cx="1356858" cy="727562"/>
            </a:xfrm>
            <a:prstGeom prst="cube">
              <a:avLst>
                <a:gd name="adj" fmla="val 52778"/>
              </a:avLst>
            </a:prstGeom>
            <a:solidFill>
              <a:schemeClr val="bg1">
                <a:lumMod val="85000"/>
              </a:schemeClr>
            </a:solidFill>
            <a:ln w="9525" algn="ctr">
              <a:solidFill>
                <a:schemeClr val="tx1"/>
              </a:solidFill>
              <a:round/>
              <a:headEnd/>
              <a:tailEnd/>
            </a:ln>
          </p:spPr>
          <p:txBody>
            <a:bodyPr wrap="square">
              <a:noAutofit/>
            </a:bodyPr>
            <a:lstStyle/>
            <a:p>
              <a:pPr algn="ctr"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TextBox 68"/>
            <p:cNvSpPr txBox="1">
              <a:spLocks noChangeArrowheads="1"/>
            </p:cNvSpPr>
            <p:nvPr/>
          </p:nvSpPr>
          <p:spPr bwMode="auto">
            <a:xfrm>
              <a:off x="5346146" y="2330713"/>
              <a:ext cx="1100882" cy="461665"/>
            </a:xfrm>
            <a:prstGeom prst="rect">
              <a:avLst/>
            </a:prstGeom>
            <a:noFill/>
            <a:ln w="9525">
              <a:noFill/>
              <a:miter lim="800000"/>
              <a:headEnd/>
              <a:tailEnd/>
            </a:ln>
          </p:spPr>
          <p:txBody>
            <a:bodyPr wrap="square" anchor="ctr">
              <a:noAutofit/>
            </a:bodyPr>
            <a:lstStyle/>
            <a:p>
              <a:pPr algn="ctr" fontAlgn="ctr">
                <a:lnSpc>
                  <a:spcPct val="9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Back-end IB switch</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TextBox 68"/>
            <p:cNvSpPr txBox="1">
              <a:spLocks noChangeArrowheads="1"/>
            </p:cNvSpPr>
            <p:nvPr/>
          </p:nvSpPr>
          <p:spPr bwMode="auto">
            <a:xfrm>
              <a:off x="3737904" y="2352399"/>
              <a:ext cx="1173090" cy="461665"/>
            </a:xfrm>
            <a:prstGeom prst="rect">
              <a:avLst/>
            </a:prstGeom>
            <a:noFill/>
            <a:ln w="9525">
              <a:noFill/>
              <a:miter lim="800000"/>
              <a:headEnd/>
              <a:tailEnd/>
            </a:ln>
          </p:spPr>
          <p:txBody>
            <a:bodyPr wrap="square" anchor="ctr">
              <a:noAutofit/>
            </a:bodyPr>
            <a:lstStyle/>
            <a:p>
              <a:pPr algn="ctr" fontAlgn="ctr">
                <a:lnSpc>
                  <a:spcPct val="90000"/>
                </a:lnSpc>
              </a:pP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Back-end IB switch</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棱台 32"/>
            <p:cNvSpPr/>
            <p:nvPr/>
          </p:nvSpPr>
          <p:spPr bwMode="auto">
            <a:xfrm>
              <a:off x="6940624" y="4652442"/>
              <a:ext cx="871736" cy="648072"/>
            </a:xfrm>
            <a:prstGeom prst="bevel">
              <a:avLst/>
            </a:prstGeom>
            <a:solidFill>
              <a:schemeClr val="accent1">
                <a:lumMod val="40000"/>
                <a:lumOff val="60000"/>
              </a:schemeClr>
            </a:solidFill>
            <a:ln>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200" b="0" u="none" strike="noStrike" cap="none" normalizeH="0" baseline="0" dirty="0" smtClean="0">
                <a:ln>
                  <a:noFill/>
                </a:ln>
                <a:solidFill>
                  <a:schemeClr val="tx1"/>
                </a:solidFill>
                <a:effectLst/>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TextBox 68"/>
            <p:cNvSpPr txBox="1">
              <a:spLocks noChangeArrowheads="1"/>
            </p:cNvSpPr>
            <p:nvPr/>
          </p:nvSpPr>
          <p:spPr bwMode="auto">
            <a:xfrm>
              <a:off x="7053450" y="4868466"/>
              <a:ext cx="733014"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5" name="直接连接符 34"/>
            <p:cNvCxnSpPr/>
            <p:nvPr/>
          </p:nvCxnSpPr>
          <p:spPr bwMode="auto">
            <a:xfrm>
              <a:off x="4860032" y="2492202"/>
              <a:ext cx="504056"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bwMode="auto">
            <a:xfrm>
              <a:off x="4788024" y="2636218"/>
              <a:ext cx="576064"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7" name="直接连接符 36"/>
            <p:cNvCxnSpPr/>
            <p:nvPr/>
          </p:nvCxnSpPr>
          <p:spPr bwMode="auto">
            <a:xfrm>
              <a:off x="4644008" y="4868466"/>
              <a:ext cx="648072"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bwMode="auto">
            <a:xfrm>
              <a:off x="4499992" y="5084490"/>
              <a:ext cx="720080" cy="0"/>
            </a:xfrm>
            <a:prstGeom prst="line">
              <a:avLst/>
            </a:prstGeom>
            <a:ln w="1905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39" name="直接连接符 79"/>
            <p:cNvCxnSpPr>
              <a:cxnSpLocks noChangeShapeType="1"/>
              <a:stCxn id="29" idx="3"/>
            </p:cNvCxnSpPr>
            <p:nvPr/>
          </p:nvCxnSpPr>
          <p:spPr bwMode="auto">
            <a:xfrm flipH="1">
              <a:off x="5428483" y="2722712"/>
              <a:ext cx="476412" cy="326504"/>
            </a:xfrm>
            <a:prstGeom prst="line">
              <a:avLst/>
            </a:prstGeom>
            <a:noFill/>
            <a:ln w="12700" algn="ctr">
              <a:solidFill>
                <a:srgbClr val="990099"/>
              </a:solidFill>
              <a:round/>
              <a:headEnd/>
              <a:tailEnd/>
            </a:ln>
          </p:spPr>
        </p:cxnSp>
      </p:grpSp>
      <p:grpSp>
        <p:nvGrpSpPr>
          <p:cNvPr id="40" name="组合 39"/>
          <p:cNvGrpSpPr/>
          <p:nvPr/>
        </p:nvGrpSpPr>
        <p:grpSpPr>
          <a:xfrm>
            <a:off x="9136529" y="2581624"/>
            <a:ext cx="2355996" cy="1037729"/>
            <a:chOff x="7956376" y="3212282"/>
            <a:chExt cx="2355996" cy="1037729"/>
          </a:xfrm>
        </p:grpSpPr>
        <p:cxnSp>
          <p:nvCxnSpPr>
            <p:cNvPr id="41" name="直接连接符 118"/>
            <p:cNvCxnSpPr>
              <a:cxnSpLocks noChangeShapeType="1"/>
            </p:cNvCxnSpPr>
            <p:nvPr/>
          </p:nvCxnSpPr>
          <p:spPr bwMode="auto">
            <a:xfrm flipH="1">
              <a:off x="7956376" y="3932362"/>
              <a:ext cx="504056" cy="0"/>
            </a:xfrm>
            <a:prstGeom prst="line">
              <a:avLst/>
            </a:prstGeom>
            <a:noFill/>
            <a:ln w="12700" algn="ctr">
              <a:solidFill>
                <a:schemeClr val="accent2">
                  <a:lumMod val="50000"/>
                </a:schemeClr>
              </a:solidFill>
              <a:round/>
              <a:headEnd/>
              <a:tailEnd/>
            </a:ln>
          </p:spPr>
        </p:cxnSp>
        <p:cxnSp>
          <p:nvCxnSpPr>
            <p:cNvPr id="42" name="直接连接符 41"/>
            <p:cNvCxnSpPr/>
            <p:nvPr/>
          </p:nvCxnSpPr>
          <p:spPr bwMode="auto">
            <a:xfrm>
              <a:off x="7956376" y="3356298"/>
              <a:ext cx="504056" cy="0"/>
            </a:xfrm>
            <a:prstGeom prst="line">
              <a:avLst/>
            </a:prstGeom>
            <a:ln w="12700">
              <a:solidFill>
                <a:srgbClr val="0070C0"/>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3" name="直接连接符 76"/>
            <p:cNvCxnSpPr>
              <a:cxnSpLocks noChangeShapeType="1"/>
            </p:cNvCxnSpPr>
            <p:nvPr/>
          </p:nvCxnSpPr>
          <p:spPr bwMode="auto">
            <a:xfrm>
              <a:off x="7956376" y="3644330"/>
              <a:ext cx="504056" cy="0"/>
            </a:xfrm>
            <a:prstGeom prst="line">
              <a:avLst/>
            </a:prstGeom>
            <a:noFill/>
            <a:ln w="12700" algn="ctr">
              <a:solidFill>
                <a:srgbClr val="990099"/>
              </a:solidFill>
              <a:round/>
              <a:headEnd/>
              <a:tailEnd/>
            </a:ln>
          </p:spPr>
        </p:cxnSp>
        <p:sp>
          <p:nvSpPr>
            <p:cNvPr id="44" name="TextBox 96"/>
            <p:cNvSpPr txBox="1"/>
            <p:nvPr/>
          </p:nvSpPr>
          <p:spPr>
            <a:xfrm>
              <a:off x="8604447" y="3212282"/>
              <a:ext cx="1545999" cy="461665"/>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Switch cascading</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TextBox 97"/>
            <p:cNvSpPr txBox="1"/>
            <p:nvPr/>
          </p:nvSpPr>
          <p:spPr>
            <a:xfrm>
              <a:off x="8604448" y="3500314"/>
              <a:ext cx="1707924" cy="461665"/>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Back-end network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TextBox 98"/>
            <p:cNvSpPr txBox="1"/>
            <p:nvPr/>
          </p:nvSpPr>
          <p:spPr>
            <a:xfrm>
              <a:off x="8604448" y="3788346"/>
              <a:ext cx="1707924" cy="461665"/>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Front-end network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87" name="组合 86"/>
          <p:cNvGrpSpPr/>
          <p:nvPr/>
        </p:nvGrpSpPr>
        <p:grpSpPr>
          <a:xfrm>
            <a:off x="1134819" y="1227895"/>
            <a:ext cx="3857465" cy="4216218"/>
            <a:chOff x="2017049" y="1894279"/>
            <a:chExt cx="3857465" cy="4216218"/>
          </a:xfrm>
        </p:grpSpPr>
        <p:cxnSp>
          <p:nvCxnSpPr>
            <p:cNvPr id="48" name="直接箭头连接符 47"/>
            <p:cNvCxnSpPr/>
            <p:nvPr/>
          </p:nvCxnSpPr>
          <p:spPr>
            <a:xfrm>
              <a:off x="3791630" y="3215387"/>
              <a:ext cx="322" cy="57574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99"/>
            <p:cNvSpPr txBox="1">
              <a:spLocks noChangeArrowheads="1"/>
            </p:cNvSpPr>
            <p:nvPr/>
          </p:nvSpPr>
          <p:spPr bwMode="auto">
            <a:xfrm flipH="1">
              <a:off x="3745533" y="3410406"/>
              <a:ext cx="551754"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10GE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Rectangle 24"/>
            <p:cNvSpPr>
              <a:spLocks noChangeArrowheads="1"/>
            </p:cNvSpPr>
            <p:nvPr/>
          </p:nvSpPr>
          <p:spPr bwMode="auto">
            <a:xfrm flipH="1">
              <a:off x="2531275" y="2496539"/>
              <a:ext cx="2321472" cy="7200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r>
                <a:rPr lang="en-US"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endParaRPr lang="en-US"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51" name="Rectangle 24"/>
            <p:cNvSpPr>
              <a:spLocks noChangeArrowheads="1"/>
            </p:cNvSpPr>
            <p:nvPr/>
          </p:nvSpPr>
          <p:spPr bwMode="auto">
            <a:xfrm flipH="1">
              <a:off x="2480733" y="5390417"/>
              <a:ext cx="2336422" cy="72008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b="1"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a:p>
              <a:pPr eaLnBrk="0" fontAlgn="ctr" hangingPunct="0">
                <a:defRPr/>
              </a:pPr>
              <a:r>
                <a:rPr lang="en-US"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endParaRPr lang="en-US"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52" name="Rectangle 24"/>
            <p:cNvSpPr>
              <a:spLocks noChangeArrowheads="1"/>
            </p:cNvSpPr>
            <p:nvPr/>
          </p:nvSpPr>
          <p:spPr bwMode="auto">
            <a:xfrm flipH="1">
              <a:off x="3085191" y="2856579"/>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1200" b="1"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53" name="TextBox 73"/>
            <p:cNvSpPr txBox="1">
              <a:spLocks noChangeArrowheads="1"/>
            </p:cNvSpPr>
            <p:nvPr/>
          </p:nvSpPr>
          <p:spPr bwMode="auto">
            <a:xfrm flipH="1">
              <a:off x="2939806" y="4965377"/>
              <a:ext cx="449162"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SAS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TextBox 74"/>
            <p:cNvSpPr txBox="1">
              <a:spLocks noChangeArrowheads="1"/>
            </p:cNvSpPr>
            <p:nvPr/>
          </p:nvSpPr>
          <p:spPr bwMode="auto">
            <a:xfrm flipH="1">
              <a:off x="3900065" y="4965773"/>
              <a:ext cx="449162"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SAS</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TextBox 75"/>
            <p:cNvSpPr txBox="1">
              <a:spLocks noChangeArrowheads="1"/>
            </p:cNvSpPr>
            <p:nvPr/>
          </p:nvSpPr>
          <p:spPr bwMode="auto">
            <a:xfrm flipH="1">
              <a:off x="2290604" y="3422500"/>
              <a:ext cx="534121" cy="276999"/>
            </a:xfrm>
            <a:prstGeom prst="rect">
              <a:avLst/>
            </a:prstGeom>
            <a:noFill/>
            <a:ln w="9525">
              <a:noFill/>
              <a:miter lim="800000"/>
              <a:headEnd/>
              <a:tailEnd/>
            </a:ln>
          </p:spPr>
          <p:txBody>
            <a:bodyPr wrap="square">
              <a:noAutofit/>
            </a:bodyPr>
            <a:lstStyle/>
            <a:p>
              <a:pPr fontAlgn="ctr"/>
              <a:r>
                <a:rPr lang="en-US" sz="1200" dirty="0" err="1" smtClean="0">
                  <a:latin typeface="Huawei Sans" panose="020C0503030203020204" pitchFamily="34" charset="0"/>
                  <a:ea typeface="方正兰亭黑简体" panose="02000000000000000000" pitchFamily="2" charset="-122"/>
                  <a:sym typeface="Huawei Sans" panose="020C0503030203020204" pitchFamily="34" charset="0"/>
                </a:rPr>
                <a:t>FCoE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TextBox 79"/>
            <p:cNvSpPr txBox="1">
              <a:spLocks noChangeArrowheads="1"/>
            </p:cNvSpPr>
            <p:nvPr/>
          </p:nvSpPr>
          <p:spPr bwMode="auto">
            <a:xfrm flipH="1">
              <a:off x="4419600" y="3410406"/>
              <a:ext cx="352737" cy="276999"/>
            </a:xfrm>
            <a:prstGeom prst="rect">
              <a:avLst/>
            </a:prstGeom>
            <a:noFill/>
            <a:ln w="9525">
              <a:noFill/>
              <a:miter lim="800000"/>
              <a:headEnd/>
              <a:tailEnd/>
            </a:ln>
          </p:spPr>
          <p:txBody>
            <a:bodyPr wrap="square">
              <a:noAutofit/>
            </a:bodyPr>
            <a:lstStyle/>
            <a:p>
              <a:pPr fontAlgn="ctr"/>
              <a:r>
                <a:rPr lang="en-US" sz="12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IB</a:t>
              </a:r>
              <a:endParaRPr lang="en-US" sz="12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7" name="TextBox 80"/>
            <p:cNvSpPr txBox="1">
              <a:spLocks noChangeArrowheads="1"/>
            </p:cNvSpPr>
            <p:nvPr/>
          </p:nvSpPr>
          <p:spPr bwMode="auto">
            <a:xfrm flipH="1">
              <a:off x="3373949" y="3400867"/>
              <a:ext cx="476412"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TOE</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58" name="直接箭头连接符 57"/>
            <p:cNvCxnSpPr/>
            <p:nvPr/>
          </p:nvCxnSpPr>
          <p:spPr>
            <a:xfrm flipH="1">
              <a:off x="4441046" y="3234091"/>
              <a:ext cx="0" cy="57574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2956466" y="3246650"/>
              <a:ext cx="0" cy="57574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H="1">
              <a:off x="3324447" y="4822154"/>
              <a:ext cx="0" cy="57566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H="1">
              <a:off x="3900511" y="4822154"/>
              <a:ext cx="0" cy="57566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017049" y="4322993"/>
              <a:ext cx="3383396" cy="0"/>
            </a:xfrm>
            <a:prstGeom prst="line">
              <a:avLst/>
            </a:prstGeom>
            <a:ln w="3810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Rectangle 24"/>
            <p:cNvSpPr>
              <a:spLocks noChangeArrowheads="1"/>
            </p:cNvSpPr>
            <p:nvPr/>
          </p:nvSpPr>
          <p:spPr bwMode="auto">
            <a:xfrm flipH="1">
              <a:off x="2465780" y="3818936"/>
              <a:ext cx="2351373" cy="104115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b="1"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a:p>
              <a:pPr eaLnBrk="0" fontAlgn="ctr" hangingPunct="0">
                <a:defRPr/>
              </a:pPr>
              <a:r>
                <a:rPr lang="en-US"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p>
            <a:p>
              <a:pPr eaLnBrk="0" fontAlgn="ctr" hangingPunct="0">
                <a:defRPr/>
              </a:pPr>
              <a:r>
                <a:rPr lang="en-US" dirty="0" smtClean="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rPr>
                <a:t>       </a:t>
              </a:r>
              <a:endParaRPr lang="en-US"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64" name="Rectangle 24"/>
            <p:cNvSpPr>
              <a:spLocks noChangeArrowheads="1"/>
            </p:cNvSpPr>
            <p:nvPr/>
          </p:nvSpPr>
          <p:spPr bwMode="auto">
            <a:xfrm flipH="1">
              <a:off x="3054345" y="3809833"/>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2000" b="1" dirty="0">
                <a:solidFill>
                  <a:srgbClr val="FF0000"/>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65" name="TextBox 95"/>
            <p:cNvSpPr txBox="1">
              <a:spLocks noChangeArrowheads="1"/>
            </p:cNvSpPr>
            <p:nvPr/>
          </p:nvSpPr>
          <p:spPr bwMode="auto">
            <a:xfrm flipH="1">
              <a:off x="4793769" y="3907879"/>
              <a:ext cx="1080745" cy="338554"/>
            </a:xfrm>
            <a:prstGeom prst="rect">
              <a:avLst/>
            </a:prstGeom>
            <a:noFill/>
            <a:ln w="9525">
              <a:noFill/>
              <a:miter lim="800000"/>
              <a:headEnd/>
              <a:tailEnd/>
            </a:ln>
          </p:spPr>
          <p:txBody>
            <a:bodyPr wrap="square">
              <a:noAutofit/>
            </a:bodyPr>
            <a:lstStyle/>
            <a:p>
              <a:pPr fontAlgn="ctr"/>
              <a:r>
                <a:rPr lang="en-US" sz="1600" b="1" dirty="0" smtClean="0">
                  <a:solidFill>
                    <a:srgbClr val="7030A0"/>
                  </a:solidFill>
                  <a:latin typeface="Huawei Sans" panose="020C0503030203020204" pitchFamily="34" charset="0"/>
                  <a:ea typeface="方正兰亭黑简体" panose="02000000000000000000" pitchFamily="2" charset="-122"/>
                  <a:sym typeface="Huawei Sans" panose="020C0503030203020204" pitchFamily="34" charset="0"/>
                </a:rPr>
                <a:t>Frontend</a:t>
              </a:r>
              <a:endParaRPr lang="en-US" sz="1600" b="1" dirty="0">
                <a:solidFill>
                  <a:srgbClr val="7030A0"/>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6" name="直接箭头连接符 65"/>
            <p:cNvCxnSpPr/>
            <p:nvPr/>
          </p:nvCxnSpPr>
          <p:spPr>
            <a:xfrm flipH="1">
              <a:off x="3388860" y="3234091"/>
              <a:ext cx="0" cy="575742"/>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TextBox 97"/>
            <p:cNvSpPr txBox="1">
              <a:spLocks noChangeArrowheads="1"/>
            </p:cNvSpPr>
            <p:nvPr/>
          </p:nvSpPr>
          <p:spPr bwMode="auto">
            <a:xfrm flipH="1">
              <a:off x="2978240" y="3434905"/>
              <a:ext cx="360996" cy="276999"/>
            </a:xfrm>
            <a:prstGeom prst="rect">
              <a:avLst/>
            </a:prstGeom>
            <a:noFill/>
            <a:ln w="9525">
              <a:noFill/>
              <a:miter lim="800000"/>
              <a:headEnd/>
              <a:tailEnd/>
            </a:ln>
          </p:spPr>
          <p:txBody>
            <a:bodyPr wrap="square">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8" name="直接箭头连接符 67"/>
            <p:cNvCxnSpPr/>
            <p:nvPr/>
          </p:nvCxnSpPr>
          <p:spPr>
            <a:xfrm flipH="1">
              <a:off x="4265809" y="3243194"/>
              <a:ext cx="0" cy="575742"/>
            </a:xfrm>
            <a:prstGeom prst="straightConnector1">
              <a:avLst/>
            </a:prstGeom>
            <a:ln w="28575">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69" name="TextBox 103"/>
            <p:cNvSpPr txBox="1">
              <a:spLocks noChangeArrowheads="1"/>
            </p:cNvSpPr>
            <p:nvPr/>
          </p:nvSpPr>
          <p:spPr bwMode="auto">
            <a:xfrm flipH="1">
              <a:off x="4802204" y="4467009"/>
              <a:ext cx="1016625" cy="338554"/>
            </a:xfrm>
            <a:prstGeom prst="rect">
              <a:avLst/>
            </a:prstGeom>
            <a:noFill/>
            <a:ln w="9525">
              <a:noFill/>
              <a:miter lim="800000"/>
              <a:headEnd/>
              <a:tailEnd/>
            </a:ln>
          </p:spPr>
          <p:txBody>
            <a:bodyPr wrap="square">
              <a:noAutofit/>
            </a:bodyPr>
            <a:lstStyle/>
            <a:p>
              <a:pPr fontAlgn="ctr"/>
              <a:r>
                <a:rPr lang="en-US" sz="1600" b="1" dirty="0" smtClean="0">
                  <a:solidFill>
                    <a:srgbClr val="7030A0"/>
                  </a:solidFill>
                  <a:latin typeface="Huawei Sans" panose="020C0503030203020204" pitchFamily="34" charset="0"/>
                  <a:ea typeface="方正兰亭黑简体" panose="02000000000000000000" pitchFamily="2" charset="-122"/>
                  <a:sym typeface="Huawei Sans" panose="020C0503030203020204" pitchFamily="34" charset="0"/>
                </a:rPr>
                <a:t>Backend</a:t>
              </a:r>
              <a:endParaRPr lang="en-US" sz="1600" b="1" dirty="0">
                <a:solidFill>
                  <a:srgbClr val="7030A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TextBox 65"/>
            <p:cNvSpPr txBox="1"/>
            <p:nvPr/>
          </p:nvSpPr>
          <p:spPr>
            <a:xfrm flipH="1">
              <a:off x="3275799" y="2512301"/>
              <a:ext cx="864096" cy="338554"/>
            </a:xfrm>
            <a:prstGeom prst="rect">
              <a:avLst/>
            </a:prstGeom>
            <a:noFill/>
          </p:spPr>
          <p:txBody>
            <a:bodyPr wrap="square" rtlCol="0">
              <a:noAutofit/>
            </a:bodyPr>
            <a:lstStyle/>
            <a:p>
              <a:pP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Server</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TextBox 66"/>
            <p:cNvSpPr txBox="1"/>
            <p:nvPr/>
          </p:nvSpPr>
          <p:spPr>
            <a:xfrm flipH="1">
              <a:off x="3095204" y="2908842"/>
              <a:ext cx="1218607" cy="338554"/>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TextBox 71"/>
            <p:cNvSpPr txBox="1"/>
            <p:nvPr/>
          </p:nvSpPr>
          <p:spPr>
            <a:xfrm flipH="1">
              <a:off x="3065966" y="3836398"/>
              <a:ext cx="1210195" cy="338554"/>
            </a:xfrm>
            <a:prstGeom prst="rect">
              <a:avLst/>
            </a:prstGeom>
            <a:noFill/>
          </p:spPr>
          <p:txBody>
            <a:bodyPr wrap="square" rtlCol="0">
              <a:noAutofit/>
            </a:bodyPr>
            <a:lstStyle/>
            <a:p>
              <a:pPr algn="ctr" fontAlgn="ctr"/>
              <a:r>
                <a:rPr lang="en-US" sz="1600" b="1" dirty="0" smtClean="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rPr>
                <a:t>Target</a:t>
              </a:r>
              <a:endParaRPr lang="en-US" sz="1600" b="1" dirty="0">
                <a:solidFill>
                  <a:srgbClr val="C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Rectangle 24"/>
            <p:cNvSpPr>
              <a:spLocks noChangeArrowheads="1"/>
            </p:cNvSpPr>
            <p:nvPr/>
          </p:nvSpPr>
          <p:spPr bwMode="auto">
            <a:xfrm flipH="1">
              <a:off x="3044661" y="4494776"/>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1200" b="1" dirty="0">
                <a:solidFill>
                  <a:schemeClr val="tx1"/>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74" name="TextBox 73"/>
            <p:cNvSpPr txBox="1"/>
            <p:nvPr/>
          </p:nvSpPr>
          <p:spPr>
            <a:xfrm flipH="1">
              <a:off x="3058602" y="4524169"/>
              <a:ext cx="1200182" cy="338554"/>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Rectangle 24"/>
            <p:cNvSpPr>
              <a:spLocks noChangeArrowheads="1"/>
            </p:cNvSpPr>
            <p:nvPr/>
          </p:nvSpPr>
          <p:spPr bwMode="auto">
            <a:xfrm flipH="1">
              <a:off x="3034648" y="5389153"/>
              <a:ext cx="1224136" cy="360040"/>
            </a:xfrm>
            <a:prstGeom prst="rect">
              <a:avLst/>
            </a:prstGeom>
            <a:solidFill>
              <a:srgbClr val="92D050"/>
            </a:solidFill>
            <a:ln>
              <a:headEnd/>
              <a:tailEnd/>
            </a:ln>
          </p:spPr>
          <p:style>
            <a:lnRef idx="0">
              <a:schemeClr val="accent2"/>
            </a:lnRef>
            <a:fillRef idx="3">
              <a:schemeClr val="accent2"/>
            </a:fillRef>
            <a:effectRef idx="3">
              <a:schemeClr val="accent2"/>
            </a:effectRef>
            <a:fontRef idx="minor">
              <a:schemeClr val="lt1"/>
            </a:fontRef>
          </p:style>
          <p:txBody>
            <a:bodyPr wrap="square">
              <a:noAutofit/>
            </a:bodyPr>
            <a:lstStyle/>
            <a:p>
              <a:pPr eaLnBrk="0" fontAlgn="ctr" hangingPunct="0">
                <a:defRPr/>
              </a:pPr>
              <a:endParaRPr lang="en-US" altLang="zh-CN" sz="2000" b="1" dirty="0">
                <a:solidFill>
                  <a:srgbClr val="FF0000"/>
                </a:solidFill>
                <a:latin typeface="Huawei Sans" panose="020C0503030203020204" pitchFamily="34" charset="0"/>
                <a:ea typeface="方正兰亭黑简体" panose="02000000000000000000" pitchFamily="2" charset="-122"/>
                <a:cs typeface="Times New Roman" pitchFamily="18" charset="0"/>
                <a:sym typeface="Huawei Sans" panose="020C0503030203020204" pitchFamily="34" charset="0"/>
              </a:endParaRPr>
            </a:p>
          </p:txBody>
        </p:sp>
        <p:sp>
          <p:nvSpPr>
            <p:cNvPr id="76" name="TextBox 75"/>
            <p:cNvSpPr txBox="1"/>
            <p:nvPr/>
          </p:nvSpPr>
          <p:spPr>
            <a:xfrm flipH="1">
              <a:off x="3189632" y="5398147"/>
              <a:ext cx="961068" cy="338554"/>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Target</a:t>
              </a:r>
              <a:endParaRPr lang="en-US"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TextBox 76"/>
            <p:cNvSpPr txBox="1"/>
            <p:nvPr/>
          </p:nvSpPr>
          <p:spPr>
            <a:xfrm flipH="1">
              <a:off x="3189632" y="5743779"/>
              <a:ext cx="864096" cy="338554"/>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Disk</a:t>
              </a:r>
              <a:endParaRPr lang="en-US" altLang="zh-CN" sz="1600" b="1"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TextBox 77"/>
            <p:cNvSpPr txBox="1"/>
            <p:nvPr/>
          </p:nvSpPr>
          <p:spPr>
            <a:xfrm flipH="1">
              <a:off x="2761252" y="4167401"/>
              <a:ext cx="1937267" cy="523220"/>
            </a:xfrm>
            <a:prstGeom prst="rect">
              <a:avLst/>
            </a:prstGeom>
            <a:noFill/>
          </p:spPr>
          <p:txBody>
            <a:bodyPr wrap="square" rtlCol="0">
              <a:noAutofit/>
            </a:bodyPr>
            <a:lstStyle/>
            <a:p>
              <a:pPr fontAlgn="ctr"/>
              <a:r>
                <a:rPr lang="en-US" sz="1400" b="1" dirty="0" smtClean="0">
                  <a:latin typeface="Huawei Sans" panose="020C0503030203020204" pitchFamily="34" charset="0"/>
                  <a:ea typeface="方正兰亭黑简体" panose="02000000000000000000" pitchFamily="2" charset="-122"/>
                  <a:sym typeface="Huawei Sans" panose="020C0503030203020204" pitchFamily="34" charset="0"/>
                </a:rPr>
                <a:t>Storage controller</a:t>
              </a:r>
              <a:endParaRPr lang="en-US" altLang="zh-CN" sz="1400" b="1" dirty="0" smtClean="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文本框 78"/>
            <p:cNvSpPr txBox="1"/>
            <p:nvPr/>
          </p:nvSpPr>
          <p:spPr bwMode="auto">
            <a:xfrm>
              <a:off x="2675724" y="1894279"/>
              <a:ext cx="1962011" cy="34717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Converged storage</a:t>
              </a:r>
              <a:endParaRPr lang="en-US" sz="1600"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sp>
        <p:nvSpPr>
          <p:cNvPr id="80" name="文本框 79"/>
          <p:cNvSpPr txBox="1"/>
          <p:nvPr/>
        </p:nvSpPr>
        <p:spPr bwMode="auto">
          <a:xfrm>
            <a:off x="6361099" y="1649312"/>
            <a:ext cx="2000482" cy="347170"/>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6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Distributed storage</a:t>
            </a:r>
            <a:endParaRPr lang="en-US" sz="1600"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spTree>
    <p:extLst>
      <p:ext uri="{BB962C8B-B14F-4D97-AF65-F5344CB8AC3E}">
        <p14:creationId xmlns:p14="http://schemas.microsoft.com/office/powerpoint/2010/main" val="3315710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IB Layers</a:t>
            </a:r>
            <a:endParaRPr lang="en-US" altLang="zh-CN" dirty="0">
              <a:sym typeface="Huawei Sans" panose="020C0503030203020204" pitchFamily="34" charset="0"/>
            </a:endParaRPr>
          </a:p>
        </p:txBody>
      </p:sp>
      <p:grpSp>
        <p:nvGrpSpPr>
          <p:cNvPr id="4" name="组合 3"/>
          <p:cNvGrpSpPr/>
          <p:nvPr/>
        </p:nvGrpSpPr>
        <p:grpSpPr>
          <a:xfrm>
            <a:off x="1811524" y="1391662"/>
            <a:ext cx="4284476" cy="4356484"/>
            <a:chOff x="5220072" y="2204864"/>
            <a:chExt cx="3168650" cy="2520950"/>
          </a:xfrm>
          <a:noFill/>
        </p:grpSpPr>
        <p:sp>
          <p:nvSpPr>
            <p:cNvPr id="5" name="Rectangle 4"/>
            <p:cNvSpPr>
              <a:spLocks noChangeArrowheads="1"/>
            </p:cNvSpPr>
            <p:nvPr/>
          </p:nvSpPr>
          <p:spPr bwMode="auto">
            <a:xfrm>
              <a:off x="5220072" y="4220989"/>
              <a:ext cx="3168650" cy="504825"/>
            </a:xfrm>
            <a:prstGeom prst="rect">
              <a:avLst/>
            </a:prstGeom>
            <a:grpFill/>
            <a:ln w="9525">
              <a:solidFill>
                <a:schemeClr val="tx1"/>
              </a:solidFill>
              <a:miter lim="800000"/>
              <a:headEnd/>
              <a:tailEnd/>
            </a:ln>
            <a:effectLst/>
          </p:spPr>
          <p:txBody>
            <a:bodyPr wrap="square" anchor="ctr">
              <a:noAutofit/>
            </a:bodyPr>
            <a:lstStyle/>
            <a:p>
              <a:pPr algn="ct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Physical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5"/>
            <p:cNvSpPr>
              <a:spLocks noChangeArrowheads="1"/>
            </p:cNvSpPr>
            <p:nvPr/>
          </p:nvSpPr>
          <p:spPr bwMode="auto">
            <a:xfrm>
              <a:off x="5220072" y="3717752"/>
              <a:ext cx="3168650" cy="503237"/>
            </a:xfrm>
            <a:prstGeom prst="rect">
              <a:avLst/>
            </a:prstGeom>
            <a:grpFill/>
            <a:ln w="9525">
              <a:solidFill>
                <a:schemeClr val="tx1"/>
              </a:solidFill>
              <a:miter lim="800000"/>
              <a:headEnd/>
              <a:tailEnd/>
            </a:ln>
            <a:effectLst/>
          </p:spPr>
          <p:txBody>
            <a:bodyPr wrap="square" anchor="ctr">
              <a:noAutofit/>
            </a:bodyPr>
            <a:lstStyle/>
            <a:p>
              <a:pPr algn="ct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Link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6"/>
            <p:cNvSpPr>
              <a:spLocks noChangeArrowheads="1"/>
            </p:cNvSpPr>
            <p:nvPr/>
          </p:nvSpPr>
          <p:spPr bwMode="auto">
            <a:xfrm>
              <a:off x="5220072" y="3212927"/>
              <a:ext cx="3168650" cy="504825"/>
            </a:xfrm>
            <a:prstGeom prst="rect">
              <a:avLst/>
            </a:prstGeom>
            <a:grpFill/>
            <a:ln w="9525">
              <a:solidFill>
                <a:schemeClr val="tx1"/>
              </a:solidFill>
              <a:miter lim="800000"/>
              <a:headEnd/>
              <a:tailEnd/>
            </a:ln>
            <a:effectLst/>
          </p:spPr>
          <p:txBody>
            <a:bodyPr wrap="square" anchor="ctr">
              <a:noAutofit/>
            </a:bodyPr>
            <a:lstStyle/>
            <a:p>
              <a:pPr algn="ct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Network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Rectangle 7"/>
            <p:cNvSpPr>
              <a:spLocks noChangeArrowheads="1"/>
            </p:cNvSpPr>
            <p:nvPr/>
          </p:nvSpPr>
          <p:spPr bwMode="auto">
            <a:xfrm>
              <a:off x="5220072" y="2708102"/>
              <a:ext cx="3168650" cy="504825"/>
            </a:xfrm>
            <a:prstGeom prst="rect">
              <a:avLst/>
            </a:prstGeom>
            <a:grpFill/>
            <a:ln w="9525">
              <a:solidFill>
                <a:schemeClr val="tx1"/>
              </a:solidFill>
              <a:miter lim="800000"/>
              <a:headEnd/>
              <a:tailEnd/>
            </a:ln>
            <a:effectLst/>
          </p:spPr>
          <p:txBody>
            <a:bodyPr wrap="square" anchor="ctr">
              <a:noAutofit/>
            </a:bodyPr>
            <a:lstStyle/>
            <a:p>
              <a:pPr algn="ct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Transmission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Rectangle 8"/>
            <p:cNvSpPr>
              <a:spLocks noChangeArrowheads="1"/>
            </p:cNvSpPr>
            <p:nvPr/>
          </p:nvSpPr>
          <p:spPr bwMode="auto">
            <a:xfrm>
              <a:off x="5220072" y="2204864"/>
              <a:ext cx="3168650" cy="503238"/>
            </a:xfrm>
            <a:prstGeom prst="rect">
              <a:avLst/>
            </a:prstGeom>
            <a:grpFill/>
            <a:ln w="9525">
              <a:solidFill>
                <a:schemeClr val="tx1"/>
              </a:solidFill>
              <a:miter lim="800000"/>
              <a:headEnd/>
              <a:tailEnd/>
            </a:ln>
            <a:effectLst/>
          </p:spPr>
          <p:txBody>
            <a:bodyPr wrap="square" anchor="ctr">
              <a:noAutofit/>
            </a:bodyPr>
            <a:lstStyle/>
            <a:p>
              <a:pPr algn="ctr" fontAlgn="ct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Application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0" name="文本框 9"/>
          <p:cNvSpPr txBox="1"/>
          <p:nvPr/>
        </p:nvSpPr>
        <p:spPr>
          <a:xfrm>
            <a:off x="6569962" y="5127283"/>
            <a:ext cx="3562194"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Determines the connection rate.</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文本框 10"/>
          <p:cNvSpPr txBox="1"/>
          <p:nvPr/>
        </p:nvSpPr>
        <p:spPr>
          <a:xfrm>
            <a:off x="6569962" y="4117761"/>
            <a:ext cx="4792133" cy="646331"/>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Provides data packet design and point-to-point connection for local subsystems.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文本框 11"/>
          <p:cNvSpPr txBox="1"/>
          <p:nvPr/>
        </p:nvSpPr>
        <p:spPr>
          <a:xfrm>
            <a:off x="6569962" y="3385239"/>
            <a:ext cx="4978399" cy="646331"/>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Provides addressing and routing.</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文本框 12"/>
          <p:cNvSpPr txBox="1"/>
          <p:nvPr/>
        </p:nvSpPr>
        <p:spPr>
          <a:xfrm>
            <a:off x="6569962" y="2538224"/>
            <a:ext cx="4648200" cy="923330"/>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Sends, receives, and reassembles data packet segments.</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218812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IB Interface</a:t>
            </a:r>
            <a:endParaRPr lang="en-US" altLang="zh-CN" dirty="0">
              <a:sym typeface="Huawei Sans" panose="020C0503030203020204" pitchFamily="34" charset="0"/>
            </a:endParaRPr>
          </a:p>
        </p:txBody>
      </p:sp>
      <p:sp>
        <p:nvSpPr>
          <p:cNvPr id="5" name="文本占位符 4"/>
          <p:cNvSpPr>
            <a:spLocks noGrp="1"/>
          </p:cNvSpPr>
          <p:nvPr>
            <p:ph type="body" sz="quarter" idx="10"/>
          </p:nvPr>
        </p:nvSpPr>
        <p:spPr/>
        <p:txBody>
          <a:bodyPr wrap="square">
            <a:noAutofit/>
          </a:bodyPr>
          <a:lstStyle/>
          <a:p>
            <a:r>
              <a:rPr lang="en-US" dirty="0" smtClean="0">
                <a:sym typeface="Huawei Sans" panose="020C0503030203020204" pitchFamily="34" charset="0"/>
              </a:rPr>
              <a:t>There are two types of channel adapters (CAs):</a:t>
            </a:r>
          </a:p>
          <a:p>
            <a:pPr lvl="1"/>
            <a:r>
              <a:rPr lang="en-US" dirty="0" smtClean="0">
                <a:sym typeface="Huawei Sans" panose="020C0503030203020204" pitchFamily="34" charset="0"/>
              </a:rPr>
              <a:t>Host channel adapter (HCA), for example, </a:t>
            </a:r>
            <a:r>
              <a:rPr lang="en-US" dirty="0" err="1" smtClean="0">
                <a:sym typeface="Huawei Sans" panose="020C0503030203020204" pitchFamily="34" charset="0"/>
              </a:rPr>
              <a:t>Mellanox</a:t>
            </a:r>
            <a:endParaRPr lang="en-US" dirty="0" smtClean="0">
              <a:sym typeface="Huawei Sans" panose="020C0503030203020204" pitchFamily="34" charset="0"/>
            </a:endParaRPr>
          </a:p>
          <a:p>
            <a:pPr lvl="1"/>
            <a:r>
              <a:rPr lang="en-US" dirty="0" smtClean="0">
                <a:sym typeface="Huawei Sans" panose="020C0503030203020204" pitchFamily="34" charset="0"/>
              </a:rPr>
              <a:t>Target channel adapter (TCA), an I/O interface used for IB switches and storage systems</a:t>
            </a:r>
            <a:endParaRPr lang="en-US" altLang="zh-CN" dirty="0">
              <a:sym typeface="Huawei Sans" panose="020C0503030203020204" pitchFamily="34" charset="0"/>
            </a:endParaRPr>
          </a:p>
        </p:txBody>
      </p:sp>
      <p:grpSp>
        <p:nvGrpSpPr>
          <p:cNvPr id="8" name="组合 7"/>
          <p:cNvGrpSpPr/>
          <p:nvPr/>
        </p:nvGrpSpPr>
        <p:grpSpPr>
          <a:xfrm>
            <a:off x="2246357" y="3212131"/>
            <a:ext cx="7699286" cy="2220582"/>
            <a:chOff x="647564" y="2172269"/>
            <a:chExt cx="8409414" cy="2984452"/>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7959" b="9780"/>
            <a:stretch/>
          </p:blipFill>
          <p:spPr bwMode="auto">
            <a:xfrm>
              <a:off x="5276557" y="2981491"/>
              <a:ext cx="3780421" cy="211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bwMode="auto">
            <a:xfrm>
              <a:off x="6434071" y="2172269"/>
              <a:ext cx="1465392" cy="425229"/>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IB connectors:</a:t>
              </a:r>
              <a:endParaRPr lang="en-US" sz="1400"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pic>
          <p:nvPicPr>
            <p:cNvPr id="11" name="图片 3" descr="IB-HCA—CX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564" y="2384884"/>
              <a:ext cx="4103221" cy="27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bwMode="auto">
            <a:xfrm>
              <a:off x="2728808" y="2597498"/>
              <a:ext cx="467406" cy="425229"/>
            </a:xfrm>
            <a:prstGeom prst="rect">
              <a:avLst/>
            </a:prstGeom>
            <a:noFill/>
            <a:ln w="9525">
              <a:noFill/>
              <a:miter lim="800000"/>
              <a:headEnd/>
              <a:tailEnd/>
            </a:ln>
          </p:spPr>
          <p:txBody>
            <a:bodyPr wrap="square" lIns="99980" tIns="49986" rIns="99980" bIns="49986" rtlCol="0">
              <a:noAutofit/>
            </a:bodyPr>
            <a:lstStyle/>
            <a:p>
              <a:pPr algn="ctr" defTabSz="1001649" eaLnBrk="0" fontAlgn="ctr" hangingPunct="0"/>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CA</a:t>
              </a:r>
              <a:endParaRPr lang="en-US" sz="1400" dirty="0" smtClean="0">
                <a:solidFill>
                  <a:srgbClr val="000000"/>
                </a:solidFill>
                <a:latin typeface="Huawei Sans" panose="020C0503030203020204" pitchFamily="34" charset="0"/>
                <a:ea typeface="方正兰亭黑简体" panose="02000000000000000000" pitchFamily="2" charset="-122"/>
                <a:cs typeface="Arial" pitchFamily="34" charset="0"/>
                <a:sym typeface="Huawei Sans" panose="020C0503030203020204" pitchFamily="34" charset="0"/>
              </a:endParaRPr>
            </a:p>
          </p:txBody>
        </p:sp>
      </p:grpSp>
      <p:sp>
        <p:nvSpPr>
          <p:cNvPr id="3" name="文本框 2"/>
          <p:cNvSpPr txBox="1"/>
          <p:nvPr/>
        </p:nvSpPr>
        <p:spPr>
          <a:xfrm>
            <a:off x="8125444" y="3543665"/>
            <a:ext cx="1511952"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10 Gb/s to 40 Gb/s</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150749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wrap="square">
            <a:noAutofit/>
          </a:bodyPr>
          <a:lstStyle/>
          <a:p>
            <a:r>
              <a:rPr lang="en-US" dirty="0" smtClean="0">
                <a:solidFill>
                  <a:schemeClr val="bg1">
                    <a:lumMod val="50000"/>
                  </a:schemeClr>
                </a:solidFill>
                <a:sym typeface="Huawei Sans" panose="020C0503030203020204" pitchFamily="34" charset="0"/>
              </a:rPr>
              <a:t>SCSI</a:t>
            </a:r>
          </a:p>
          <a:p>
            <a:r>
              <a:rPr lang="en-US" dirty="0" smtClean="0">
                <a:solidFill>
                  <a:schemeClr val="bg1">
                    <a:lumMod val="50000"/>
                  </a:schemeClr>
                </a:solidFill>
                <a:sym typeface="Huawei Sans" panose="020C0503030203020204" pitchFamily="34" charset="0"/>
              </a:rPr>
              <a:t>iSCSI, FC, and </a:t>
            </a:r>
            <a:r>
              <a:rPr lang="en-US" dirty="0" err="1" smtClean="0">
                <a:solidFill>
                  <a:schemeClr val="bg1">
                    <a:lumMod val="50000"/>
                  </a:schemeClr>
                </a:solidFill>
                <a:sym typeface="Huawei Sans" panose="020C0503030203020204" pitchFamily="34" charset="0"/>
              </a:rPr>
              <a:t>FCoE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SAS and SATA</a:t>
            </a:r>
          </a:p>
          <a:p>
            <a:r>
              <a:rPr lang="en-US" dirty="0" err="1" smtClean="0">
                <a:solidFill>
                  <a:schemeClr val="bg1">
                    <a:lumMod val="50000"/>
                  </a:schemeClr>
                </a:solidFill>
                <a:sym typeface="Huawei Sans" panose="020C0503030203020204" pitchFamily="34" charset="0"/>
              </a:rPr>
              <a:t>PCIe</a:t>
            </a:r>
            <a:r>
              <a:rPr lang="en-US" dirty="0" smtClean="0">
                <a:solidFill>
                  <a:schemeClr val="bg1">
                    <a:lumMod val="50000"/>
                  </a:schemeClr>
                </a:solidFill>
                <a:sym typeface="Huawei Sans" panose="020C0503030203020204" pitchFamily="34" charset="0"/>
              </a:rPr>
              <a:t> and </a:t>
            </a:r>
            <a:r>
              <a:rPr lang="en-US" dirty="0" err="1" smtClean="0">
                <a:solidFill>
                  <a:schemeClr val="bg1">
                    <a:lumMod val="50000"/>
                  </a:schemeClr>
                </a:solidFill>
                <a:sym typeface="Huawei Sans" panose="020C0503030203020204" pitchFamily="34" charset="0"/>
              </a:rPr>
              <a:t>NVMe</a:t>
            </a:r>
            <a:endParaRPr lang="en-US" altLang="zh-CN" dirty="0" smtClean="0">
              <a:solidFill>
                <a:schemeClr val="bg1">
                  <a:lumMod val="50000"/>
                </a:schemeClr>
              </a:solidFill>
              <a:sym typeface="Huawei Sans" panose="020C0503030203020204" pitchFamily="34" charset="0"/>
            </a:endParaRPr>
          </a:p>
          <a:p>
            <a:r>
              <a:rPr lang="en-US" dirty="0" smtClean="0">
                <a:solidFill>
                  <a:schemeClr val="bg1">
                    <a:lumMod val="50000"/>
                  </a:schemeClr>
                </a:solidFill>
                <a:sym typeface="Huawei Sans" panose="020C0503030203020204" pitchFamily="34" charset="0"/>
              </a:rPr>
              <a:t>RDMA</a:t>
            </a:r>
          </a:p>
          <a:p>
            <a:r>
              <a:rPr lang="en-US" b="1" dirty="0" smtClean="0">
                <a:sym typeface="Huawei Sans" panose="020C0503030203020204" pitchFamily="34" charset="0"/>
              </a:rPr>
              <a:t>CIFS, NFS, and NDMP</a:t>
            </a:r>
          </a:p>
          <a:p>
            <a:endParaRPr lang="en-US" altLang="zh-CN" dirty="0" smtClean="0">
              <a:sym typeface="Huawei Sans" panose="020C0503030203020204" pitchFamily="34" charset="0"/>
            </a:endParaRPr>
          </a:p>
        </p:txBody>
      </p:sp>
    </p:spTree>
    <p:extLst>
      <p:ext uri="{BB962C8B-B14F-4D97-AF65-F5344CB8AC3E}">
        <p14:creationId xmlns:p14="http://schemas.microsoft.com/office/powerpoint/2010/main" val="4047735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mtClean="0">
                <a:sym typeface="Huawei Sans" panose="020C0503030203020204" pitchFamily="34" charset="0"/>
              </a:rPr>
              <a:t>CIFS Protocol</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a:lstStyle/>
          <a:p>
            <a:r>
              <a:rPr lang="en-US" dirty="0" smtClean="0">
                <a:sym typeface="Huawei Sans" panose="020C0503030203020204" pitchFamily="34" charset="0"/>
              </a:rPr>
              <a:t>In 1996, Microsoft renamed SMB to CIFS and added many new functions. Now, CIFS includes SMB1, SMB2, and SMB3.0.</a:t>
            </a:r>
            <a:endParaRPr lang="en-US" altLang="zh-CN" dirty="0" smtClean="0">
              <a:sym typeface="Huawei Sans" panose="020C0503030203020204" pitchFamily="34" charset="0"/>
            </a:endParaRPr>
          </a:p>
          <a:p>
            <a:r>
              <a:rPr lang="en-US" dirty="0" smtClean="0">
                <a:sym typeface="Huawei Sans" panose="020C0503030203020204" pitchFamily="34" charset="0"/>
              </a:rPr>
              <a:t>CIFS uses the C/S mode and basic network protocols including TCP/IP and IPX/SPX.</a:t>
            </a:r>
            <a:endParaRPr lang="en-US" altLang="zh-CN" dirty="0" smtClean="0">
              <a:sym typeface="Huawei Sans" panose="020C0503030203020204" pitchFamily="34" charset="0"/>
            </a:endParaRPr>
          </a:p>
          <a:p>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grpSp>
        <p:nvGrpSpPr>
          <p:cNvPr id="63" name="组合 62"/>
          <p:cNvGrpSpPr/>
          <p:nvPr/>
        </p:nvGrpSpPr>
        <p:grpSpPr>
          <a:xfrm>
            <a:off x="1979706" y="3538063"/>
            <a:ext cx="8606085" cy="2010984"/>
            <a:chOff x="1973015" y="3799535"/>
            <a:chExt cx="8606085" cy="2010984"/>
          </a:xfrm>
        </p:grpSpPr>
        <p:sp>
          <p:nvSpPr>
            <p:cNvPr id="4" name="右箭头 3"/>
            <p:cNvSpPr/>
            <p:nvPr/>
          </p:nvSpPr>
          <p:spPr>
            <a:xfrm>
              <a:off x="2033945" y="4567489"/>
              <a:ext cx="8545155" cy="61812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7" name="直接连接符 6"/>
            <p:cNvCxnSpPr/>
            <p:nvPr/>
          </p:nvCxnSpPr>
          <p:spPr>
            <a:xfrm flipV="1">
              <a:off x="2457627" y="5053263"/>
              <a:ext cx="0" cy="328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433174" y="4745486"/>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1988</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1" name="直接连接符 10"/>
            <p:cNvCxnSpPr/>
            <p:nvPr/>
          </p:nvCxnSpPr>
          <p:spPr>
            <a:xfrm flipH="1" flipV="1">
              <a:off x="2692122" y="4515568"/>
              <a:ext cx="1" cy="205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973015" y="4176355"/>
              <a:ext cx="1438214"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Named as SMB</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文本框 15"/>
            <p:cNvSpPr txBox="1"/>
            <p:nvPr/>
          </p:nvSpPr>
          <p:spPr>
            <a:xfrm>
              <a:off x="3396667" y="4719387"/>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1992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3139385" y="5502742"/>
              <a:ext cx="1479892"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Realized Samba</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8" name="直接连接符 17"/>
            <p:cNvCxnSpPr>
              <a:stCxn id="17" idx="0"/>
              <a:endCxn id="16" idx="2"/>
            </p:cNvCxnSpPr>
            <p:nvPr/>
          </p:nvCxnSpPr>
          <p:spPr>
            <a:xfrm flipH="1" flipV="1">
              <a:off x="3690979" y="5027164"/>
              <a:ext cx="188352" cy="475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307146" y="4717898"/>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1996</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4150051" y="3799535"/>
              <a:ext cx="995785"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Redefined</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4246230" y="4087971"/>
              <a:ext cx="710451" cy="400110"/>
            </a:xfrm>
            <a:prstGeom prst="rect">
              <a:avLst/>
            </a:prstGeom>
            <a:noFill/>
          </p:spPr>
          <p:txBody>
            <a:bodyPr wrap="square" rtlCol="0">
              <a:noAutofit/>
            </a:bodyPr>
            <a:lstStyle/>
            <a:p>
              <a:pPr fontAlgn="ctr"/>
              <a:r>
                <a:rPr lang="en-US" sz="2000" b="1" dirty="0" smtClean="0">
                  <a:solidFill>
                    <a:schemeClr val="tx1">
                      <a:lumMod val="65000"/>
                      <a:lumOff val="35000"/>
                    </a:schemeClr>
                  </a:solidFill>
                  <a:latin typeface="Huawei Sans" panose="020C0503030203020204" pitchFamily="34" charset="0"/>
                  <a:ea typeface="方正兰亭黑简体" panose="02000000000000000000" pitchFamily="2" charset="-122"/>
                  <a:sym typeface="Huawei Sans" panose="020C0503030203020204" pitchFamily="34" charset="0"/>
                </a:rPr>
                <a:t>CIFS</a:t>
              </a:r>
              <a:endParaRPr lang="en-US" altLang="zh-CN" sz="2000" b="1" dirty="0">
                <a:solidFill>
                  <a:schemeClr val="tx1">
                    <a:lumMod val="65000"/>
                    <a:lumOff val="3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8" name="直接连接符 27"/>
            <p:cNvCxnSpPr>
              <a:stCxn id="25" idx="0"/>
              <a:endCxn id="27" idx="2"/>
            </p:cNvCxnSpPr>
            <p:nvPr/>
          </p:nvCxnSpPr>
          <p:spPr>
            <a:xfrm flipH="1" flipV="1">
              <a:off x="4601456" y="4488081"/>
              <a:ext cx="2" cy="2298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130185" y="4735072"/>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2007</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文本框 31"/>
            <p:cNvSpPr txBox="1"/>
            <p:nvPr/>
          </p:nvSpPr>
          <p:spPr>
            <a:xfrm>
              <a:off x="5847255" y="4085296"/>
              <a:ext cx="1579278" cy="338554"/>
            </a:xfrm>
            <a:prstGeom prst="rect">
              <a:avLst/>
            </a:prstGeom>
            <a:noFill/>
          </p:spPr>
          <p:txBody>
            <a:bodyPr wrap="square" rtlCol="0">
              <a:noAutofit/>
            </a:bodyPr>
            <a:lstStyle/>
            <a:p>
              <a:pPr fontAlgn="ctr"/>
              <a:r>
                <a:rPr lang="en-US" sz="1600"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Defined SMB2</a:t>
              </a:r>
              <a:endParaRPr lang="en-US" altLang="zh-CN" sz="1600"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4" name="直接连接符 33"/>
            <p:cNvCxnSpPr>
              <a:stCxn id="31" idx="0"/>
              <a:endCxn id="32" idx="2"/>
            </p:cNvCxnSpPr>
            <p:nvPr/>
          </p:nvCxnSpPr>
          <p:spPr>
            <a:xfrm flipV="1">
              <a:off x="6424497" y="4423850"/>
              <a:ext cx="212397" cy="311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90079" y="4728811"/>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2000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4935695" y="5502742"/>
              <a:ext cx="1821332"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Added new features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8" name="直接连接符 37"/>
            <p:cNvCxnSpPr>
              <a:stCxn id="37" idx="0"/>
              <a:endCxn id="36" idx="2"/>
            </p:cNvCxnSpPr>
            <p:nvPr/>
          </p:nvCxnSpPr>
          <p:spPr>
            <a:xfrm flipH="1" flipV="1">
              <a:off x="5484391" y="5036588"/>
              <a:ext cx="361970" cy="466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306760" y="4731649"/>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2012</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文本框 44"/>
            <p:cNvSpPr txBox="1"/>
            <p:nvPr/>
          </p:nvSpPr>
          <p:spPr>
            <a:xfrm>
              <a:off x="7340950" y="4085296"/>
              <a:ext cx="2233304" cy="369332"/>
            </a:xfrm>
            <a:prstGeom prst="rect">
              <a:avLst/>
            </a:prstGeom>
            <a:noFill/>
          </p:spPr>
          <p:txBody>
            <a:bodyPr wrap="square" rtlCol="0">
              <a:noAutofit/>
            </a:bodyPr>
            <a:lstStyle/>
            <a:p>
              <a:pPr fontAlgn="ctr"/>
              <a:r>
                <a:rPr lang="en-US" b="1" dirty="0" smtClean="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rPr>
                <a:t>SMB2.2 -&gt; SMB3.0</a:t>
              </a:r>
              <a:endParaRPr lang="en-US" altLang="zh-CN" b="1" dirty="0">
                <a:solidFill>
                  <a:srgbClr val="C7000B"/>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6" name="直接连接符 45"/>
            <p:cNvCxnSpPr>
              <a:stCxn id="44" idx="0"/>
              <a:endCxn id="45" idx="2"/>
            </p:cNvCxnSpPr>
            <p:nvPr/>
          </p:nvCxnSpPr>
          <p:spPr>
            <a:xfrm flipH="1" flipV="1">
              <a:off x="8457602" y="4454628"/>
              <a:ext cx="143470" cy="277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6966163" y="4728811"/>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2009</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文本框 47"/>
            <p:cNvSpPr txBox="1"/>
            <p:nvPr/>
          </p:nvSpPr>
          <p:spPr>
            <a:xfrm>
              <a:off x="6681796" y="5387350"/>
              <a:ext cx="1489510"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Defined SMB2.1</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9" name="直接连接符 48"/>
            <p:cNvCxnSpPr>
              <a:stCxn id="47" idx="2"/>
              <a:endCxn id="48" idx="0"/>
            </p:cNvCxnSpPr>
            <p:nvPr/>
          </p:nvCxnSpPr>
          <p:spPr>
            <a:xfrm>
              <a:off x="7260475" y="5036588"/>
              <a:ext cx="166076" cy="350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9720828" y="4733735"/>
              <a:ext cx="588623" cy="307777"/>
            </a:xfrm>
            <a:prstGeom prst="rect">
              <a:avLst/>
            </a:prstGeom>
            <a:noFill/>
          </p:spPr>
          <p:txBody>
            <a:bodyPr wrap="square" rtlCol="0">
              <a:noAutofit/>
            </a:bodyPr>
            <a:lstStyle/>
            <a:p>
              <a:pPr fontAlgn="ctr"/>
              <a:r>
                <a:rPr lang="en-US" sz="1400" dirty="0" smtClean="0">
                  <a:latin typeface="Huawei Sans" panose="020C0503030203020204" pitchFamily="34" charset="0"/>
                  <a:ea typeface="方正兰亭黑简体" panose="02000000000000000000" pitchFamily="2" charset="-122"/>
                  <a:sym typeface="Huawei Sans" panose="020C0503030203020204" pitchFamily="34" charset="0"/>
                </a:rPr>
                <a:t>2020</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33" name="文本框 32"/>
          <p:cNvSpPr txBox="1"/>
          <p:nvPr/>
        </p:nvSpPr>
        <p:spPr>
          <a:xfrm>
            <a:off x="2092610" y="5125503"/>
            <a:ext cx="710451" cy="400110"/>
          </a:xfrm>
          <a:prstGeom prst="rect">
            <a:avLst/>
          </a:prstGeom>
          <a:noFill/>
        </p:spPr>
        <p:txBody>
          <a:bodyPr wrap="square" rtlCol="0">
            <a:noAutofit/>
          </a:bodyPr>
          <a:lstStyle/>
          <a:p>
            <a:pPr fontAlgn="ctr"/>
            <a:r>
              <a:rPr lang="en-US" sz="2000" b="1" dirty="0" smtClean="0">
                <a:solidFill>
                  <a:schemeClr val="tx1">
                    <a:lumMod val="65000"/>
                    <a:lumOff val="35000"/>
                  </a:schemeClr>
                </a:solidFill>
                <a:latin typeface="Huawei Sans" panose="020C0503030203020204" pitchFamily="34" charset="0"/>
                <a:ea typeface="方正兰亭黑简体" panose="02000000000000000000" pitchFamily="2" charset="-122"/>
                <a:sym typeface="Huawei Sans" panose="020C0503030203020204" pitchFamily="34" charset="0"/>
              </a:rPr>
              <a:t>IBM</a:t>
            </a:r>
            <a:endParaRPr lang="en-US" altLang="zh-CN" sz="2000" b="1" dirty="0">
              <a:solidFill>
                <a:schemeClr val="tx1">
                  <a:lumMod val="65000"/>
                  <a:lumOff val="3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03174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sym typeface="Huawei Sans" panose="020C0503030203020204" pitchFamily="34" charset="0"/>
              </a:rPr>
              <a:t>SCSI Protocol</a:t>
            </a:r>
            <a:endParaRPr lang="en-US" altLang="zh-CN" dirty="0">
              <a:sym typeface="Huawei Sans" panose="020C0503030203020204" pitchFamily="34" charset="0"/>
            </a:endParaRPr>
          </a:p>
        </p:txBody>
      </p:sp>
      <p:sp>
        <p:nvSpPr>
          <p:cNvPr id="5" name="文本占位符 4"/>
          <p:cNvSpPr>
            <a:spLocks noGrp="1"/>
          </p:cNvSpPr>
          <p:nvPr>
            <p:ph type="body" sz="quarter" idx="10"/>
          </p:nvPr>
        </p:nvSpPr>
        <p:spPr>
          <a:xfrm>
            <a:off x="731838" y="1052514"/>
            <a:ext cx="6380162" cy="4875042"/>
          </a:xfrm>
        </p:spPr>
        <p:txBody>
          <a:bodyPr wrap="square">
            <a:noAutofit/>
          </a:bodyPr>
          <a:lstStyle/>
          <a:p>
            <a:pPr algn="l"/>
            <a:r>
              <a:rPr lang="en-US" sz="2000" dirty="0" smtClean="0">
                <a:sym typeface="Huawei Sans" panose="020C0503030203020204" pitchFamily="34" charset="0"/>
              </a:rPr>
              <a:t>Small Computer System Interface (SCSI) is a vast protocol system evolved from SCSI-1 &gt; SCSI-2 &gt; SCSI-3.</a:t>
            </a:r>
            <a:endParaRPr lang="en-US" altLang="zh-CN" sz="2000" dirty="0" smtClean="0">
              <a:sym typeface="Huawei Sans" panose="020C0503030203020204" pitchFamily="34" charset="0"/>
            </a:endParaRPr>
          </a:p>
          <a:p>
            <a:pPr algn="l"/>
            <a:r>
              <a:rPr lang="en-US" sz="2000" dirty="0" smtClean="0">
                <a:sym typeface="Huawei Sans" panose="020C0503030203020204" pitchFamily="34" charset="0"/>
              </a:rPr>
              <a:t>The SCSI protocol defines a model and a necessary instruction set for different devices to exchange information using the framework.</a:t>
            </a:r>
            <a:endParaRPr lang="en-US" altLang="zh-CN" sz="2000" dirty="0" smtClean="0">
              <a:sym typeface="Huawei Sans" panose="020C0503030203020204" pitchFamily="34" charset="0"/>
            </a:endParaRPr>
          </a:p>
          <a:p>
            <a:pPr algn="l"/>
            <a:r>
              <a:rPr lang="en-US" altLang="zh-CN" sz="2000" dirty="0">
                <a:sym typeface="Huawei Sans" panose="020C0503030203020204" pitchFamily="34" charset="0"/>
              </a:rPr>
              <a:t>Transmission media has no bearing on the SCSI protocol. It can be used across various media types, including virtual media</a:t>
            </a:r>
            <a:r>
              <a:rPr lang="en-US" altLang="zh-CN" sz="2000" dirty="0" smtClean="0">
                <a:sym typeface="Huawei Sans" panose="020C0503030203020204" pitchFamily="34" charset="0"/>
              </a:rPr>
              <a:t>.</a:t>
            </a:r>
            <a:endParaRPr lang="en-US" altLang="zh-CN" sz="2000" dirty="0">
              <a:sym typeface="Huawei Sans" panose="020C0503030203020204" pitchFamily="34" charset="0"/>
            </a:endParaRPr>
          </a:p>
        </p:txBody>
      </p:sp>
      <p:sp>
        <p:nvSpPr>
          <p:cNvPr id="6" name="圆角矩形 5"/>
          <p:cNvSpPr/>
          <p:nvPr/>
        </p:nvSpPr>
        <p:spPr>
          <a:xfrm>
            <a:off x="7464285" y="1451320"/>
            <a:ext cx="3230217" cy="9243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device instruction set</a:t>
            </a:r>
            <a:endPar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(SBC/SSC)</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圆角矩形 6"/>
          <p:cNvSpPr/>
          <p:nvPr/>
        </p:nvSpPr>
        <p:spPr>
          <a:xfrm>
            <a:off x="7464286" y="2954269"/>
            <a:ext cx="3230217" cy="9243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system model</a:t>
            </a:r>
            <a:endPar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(SAM/SPC)</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 7"/>
          <p:cNvSpPr/>
          <p:nvPr/>
        </p:nvSpPr>
        <p:spPr>
          <a:xfrm>
            <a:off x="7464287" y="4457218"/>
            <a:ext cx="3230217" cy="9243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SCSI link implementation</a:t>
            </a:r>
            <a:endParaRPr lang="en-US" altLang="zh-CN"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(FCP/SAS/iSCSI)</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上下箭头 8"/>
          <p:cNvSpPr/>
          <p:nvPr/>
        </p:nvSpPr>
        <p:spPr>
          <a:xfrm>
            <a:off x="8890546" y="2375660"/>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上下箭头 9"/>
          <p:cNvSpPr/>
          <p:nvPr/>
        </p:nvSpPr>
        <p:spPr>
          <a:xfrm>
            <a:off x="8855753" y="3878608"/>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2852921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NFS Protocol</a:t>
            </a:r>
            <a:endParaRPr lang="en-US" altLang="zh-CN" dirty="0">
              <a:sym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dirty="0" smtClean="0">
                <a:sym typeface="Huawei Sans" panose="020C0503030203020204" pitchFamily="34" charset="0"/>
              </a:rPr>
              <a:t>NFS is short for Network File System. The network file sharing protocol is defined by the IETF and widely used in the Linux/Unix environment.</a:t>
            </a:r>
            <a:endParaRPr lang="en-US" altLang="zh-CN" dirty="0" smtClean="0">
              <a:sym typeface="Huawei Sans" panose="020C0503030203020204" pitchFamily="34" charset="0"/>
            </a:endParaRPr>
          </a:p>
          <a:p>
            <a:r>
              <a:rPr lang="en-US" dirty="0" smtClean="0">
                <a:sym typeface="Huawei Sans" panose="020C0503030203020204" pitchFamily="34" charset="0"/>
              </a:rPr>
              <a:t>NFS works using the client/server architecture. The servers provide the clients with access to shared file systems. NFS enables clients using different operating systems to share files over a network.</a:t>
            </a:r>
            <a:endParaRPr lang="en-US" altLang="zh-CN" dirty="0" smtClean="0">
              <a:sym typeface="Huawei Sans" panose="020C0503030203020204" pitchFamily="34" charset="0"/>
            </a:endParaRPr>
          </a:p>
          <a:p>
            <a:endParaRPr lang="en-US" altLang="zh-CN" dirty="0">
              <a:sym typeface="Huawei Sans" panose="020C0503030203020204" pitchFamily="34" charset="0"/>
            </a:endParaRPr>
          </a:p>
        </p:txBody>
      </p:sp>
      <p:grpSp>
        <p:nvGrpSpPr>
          <p:cNvPr id="46" name="组合 45"/>
          <p:cNvGrpSpPr/>
          <p:nvPr/>
        </p:nvGrpSpPr>
        <p:grpSpPr>
          <a:xfrm>
            <a:off x="1218948" y="4117034"/>
            <a:ext cx="9758910" cy="1611272"/>
            <a:chOff x="962545" y="4594828"/>
            <a:chExt cx="9758910" cy="1611272"/>
          </a:xfrm>
        </p:grpSpPr>
        <p:sp>
          <p:nvSpPr>
            <p:cNvPr id="7" name="文本框 6"/>
            <p:cNvSpPr txBox="1"/>
            <p:nvPr/>
          </p:nvSpPr>
          <p:spPr>
            <a:xfrm>
              <a:off x="9719380" y="5819356"/>
              <a:ext cx="704039"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2020</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圆角矩形标注 7"/>
            <p:cNvSpPr/>
            <p:nvPr/>
          </p:nvSpPr>
          <p:spPr>
            <a:xfrm>
              <a:off x="1218914"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NFSv1</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3266574" y="5836768"/>
              <a:ext cx="704039"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1990</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圆角矩形标注 28"/>
            <p:cNvSpPr/>
            <p:nvPr/>
          </p:nvSpPr>
          <p:spPr>
            <a:xfrm>
              <a:off x="2542067"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NFSv2</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圆角矩形标注 29"/>
            <p:cNvSpPr/>
            <p:nvPr/>
          </p:nvSpPr>
          <p:spPr>
            <a:xfrm>
              <a:off x="3970613"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NFSv3</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圆角矩形标注 30"/>
            <p:cNvSpPr/>
            <p:nvPr/>
          </p:nvSpPr>
          <p:spPr>
            <a:xfrm>
              <a:off x="5692161" y="4598712"/>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NFSv4.0</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圆角矩形标注 31"/>
            <p:cNvSpPr/>
            <p:nvPr/>
          </p:nvSpPr>
          <p:spPr>
            <a:xfrm>
              <a:off x="7260461" y="4594828"/>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NFSv4.1</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圆角矩形标注 32"/>
            <p:cNvSpPr/>
            <p:nvPr/>
          </p:nvSpPr>
          <p:spPr>
            <a:xfrm>
              <a:off x="8803997" y="4598712"/>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NFSv4.2</a:t>
              </a:r>
              <a:endParaRPr lang="en-US" sz="1600" b="1"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35" name="直接箭头连接符 34"/>
            <p:cNvCxnSpPr/>
            <p:nvPr/>
          </p:nvCxnSpPr>
          <p:spPr>
            <a:xfrm>
              <a:off x="962545" y="5650100"/>
              <a:ext cx="9758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28" idx="0"/>
            </p:cNvCxnSpPr>
            <p:nvPr/>
          </p:nvCxnSpPr>
          <p:spPr>
            <a:xfrm>
              <a:off x="3618593" y="5465434"/>
              <a:ext cx="1"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324530" y="5823318"/>
              <a:ext cx="704039"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2000</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2" name="直接连接符 41"/>
            <p:cNvCxnSpPr>
              <a:endCxn id="41" idx="0"/>
            </p:cNvCxnSpPr>
            <p:nvPr/>
          </p:nvCxnSpPr>
          <p:spPr>
            <a:xfrm>
              <a:off x="5676550" y="5451984"/>
              <a:ext cx="0"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014770" y="5834767"/>
              <a:ext cx="704039" cy="369332"/>
            </a:xfrm>
            <a:prstGeom prst="rect">
              <a:avLst/>
            </a:prstGeom>
            <a:noFill/>
          </p:spPr>
          <p:txBody>
            <a:bodyPr wrap="square" rtlCol="0">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2010</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45" name="直接连接符 44"/>
            <p:cNvCxnSpPr>
              <a:endCxn id="44" idx="0"/>
            </p:cNvCxnSpPr>
            <p:nvPr/>
          </p:nvCxnSpPr>
          <p:spPr>
            <a:xfrm>
              <a:off x="8366790" y="5463433"/>
              <a:ext cx="0"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21485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r>
              <a:rPr lang="en-US" dirty="0" smtClean="0">
                <a:sym typeface="Huawei Sans" panose="020C0503030203020204" pitchFamily="34" charset="0"/>
              </a:rPr>
              <a:t>NDMP Protocol</a:t>
            </a:r>
            <a:endParaRPr lang="en-US" altLang="zh-CN" dirty="0">
              <a:sym typeface="Huawei Sans" panose="020C0503030203020204" pitchFamily="34" charset="0"/>
            </a:endParaRPr>
          </a:p>
        </p:txBody>
      </p:sp>
      <p:sp>
        <p:nvSpPr>
          <p:cNvPr id="5" name="文本占位符 4"/>
          <p:cNvSpPr>
            <a:spLocks noGrp="1"/>
          </p:cNvSpPr>
          <p:nvPr>
            <p:ph type="body" sz="quarter" idx="10"/>
          </p:nvPr>
        </p:nvSpPr>
        <p:spPr>
          <a:xfrm>
            <a:off x="6684350" y="1052514"/>
            <a:ext cx="4775813" cy="4875042"/>
          </a:xfrm>
        </p:spPr>
        <p:txBody>
          <a:bodyPr wrap="square">
            <a:noAutofit/>
          </a:bodyPr>
          <a:lstStyle/>
          <a:p>
            <a:pPr algn="l"/>
            <a:r>
              <a:rPr lang="en-US" sz="1600" dirty="0" smtClean="0">
                <a:sym typeface="Huawei Sans" panose="020C0503030203020204" pitchFamily="34" charset="0"/>
              </a:rPr>
              <a:t>The NDMP protocol is designed for the data backup system of NAS devices. It enables NAS devices to send data directly to the connected disk devices or the backup servers on the network for backup, without any backup client agent being required.</a:t>
            </a:r>
            <a:endParaRPr lang="en-US" altLang="zh-CN" sz="1600" dirty="0" smtClean="0">
              <a:sym typeface="Huawei Sans" panose="020C0503030203020204" pitchFamily="34" charset="0"/>
            </a:endParaRPr>
          </a:p>
          <a:p>
            <a:pPr algn="l"/>
            <a:r>
              <a:rPr lang="en-US" sz="1600" dirty="0" smtClean="0">
                <a:sym typeface="Huawei Sans" panose="020C0503030203020204" pitchFamily="34" charset="0"/>
              </a:rPr>
              <a:t>There are two networking modes for NDMP</a:t>
            </a:r>
            <a:r>
              <a:rPr lang="en-US" sz="1600" dirty="0">
                <a:sym typeface="Huawei Sans" panose="020C0503030203020204" pitchFamily="34" charset="0"/>
              </a:rPr>
              <a:t>:</a:t>
            </a:r>
            <a:endParaRPr lang="en-US" altLang="zh-CN" sz="1600" dirty="0" smtClean="0">
              <a:sym typeface="Huawei Sans" panose="020C0503030203020204" pitchFamily="34" charset="0"/>
            </a:endParaRPr>
          </a:p>
          <a:p>
            <a:pPr lvl="1"/>
            <a:r>
              <a:rPr lang="en-US" sz="1400" dirty="0" smtClean="0">
                <a:sym typeface="Huawei Sans" panose="020C0503030203020204" pitchFamily="34" charset="0"/>
              </a:rPr>
              <a:t>2-way</a:t>
            </a:r>
          </a:p>
          <a:p>
            <a:pPr lvl="1"/>
            <a:r>
              <a:rPr lang="en-US" sz="1400" dirty="0" smtClean="0">
                <a:sym typeface="Huawei Sans" panose="020C0503030203020204" pitchFamily="34" charset="0"/>
              </a:rPr>
              <a:t>3-way</a:t>
            </a:r>
            <a:endParaRPr lang="en-US" altLang="zh-CN" sz="1400" dirty="0">
              <a:sym typeface="Huawei Sans" panose="020C0503030203020204" pitchFamily="34" charset="0"/>
            </a:endParaRPr>
          </a:p>
        </p:txBody>
      </p:sp>
      <p:grpSp>
        <p:nvGrpSpPr>
          <p:cNvPr id="279" name="组合 278"/>
          <p:cNvGrpSpPr/>
          <p:nvPr/>
        </p:nvGrpSpPr>
        <p:grpSpPr>
          <a:xfrm>
            <a:off x="6629494" y="4952269"/>
            <a:ext cx="2345339" cy="1005800"/>
            <a:chOff x="4184276" y="5002353"/>
            <a:chExt cx="2345339" cy="1005800"/>
          </a:xfrm>
        </p:grpSpPr>
        <p:cxnSp>
          <p:nvCxnSpPr>
            <p:cNvPr id="102" name="直接连接符 101"/>
            <p:cNvCxnSpPr/>
            <p:nvPr/>
          </p:nvCxnSpPr>
          <p:spPr>
            <a:xfrm>
              <a:off x="4219210" y="5369487"/>
              <a:ext cx="7407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4219210" y="5183908"/>
              <a:ext cx="74074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5140339" y="5002353"/>
              <a:ext cx="360996"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FC</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6" name="文本框 105"/>
            <p:cNvSpPr txBox="1"/>
            <p:nvPr/>
          </p:nvSpPr>
          <p:spPr>
            <a:xfrm>
              <a:off x="5118742" y="5219845"/>
              <a:ext cx="782587"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Ethernet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7" name="文本框 106"/>
            <p:cNvSpPr txBox="1"/>
            <p:nvPr/>
          </p:nvSpPr>
          <p:spPr>
            <a:xfrm>
              <a:off x="5121857" y="5459862"/>
              <a:ext cx="1407758"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Backup data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28" name="直接箭头连接符 127"/>
            <p:cNvCxnSpPr/>
            <p:nvPr/>
          </p:nvCxnSpPr>
          <p:spPr>
            <a:xfrm flipH="1">
              <a:off x="4225495" y="5609447"/>
              <a:ext cx="772528" cy="0"/>
            </a:xfrm>
            <a:prstGeom prst="straightConnector1">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5" name="文本框 134"/>
            <p:cNvSpPr txBox="1"/>
            <p:nvPr/>
          </p:nvSpPr>
          <p:spPr>
            <a:xfrm>
              <a:off x="5120603" y="5731154"/>
              <a:ext cx="1053494"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Control flow</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36" name="直接箭头连接符 135"/>
            <p:cNvCxnSpPr/>
            <p:nvPr/>
          </p:nvCxnSpPr>
          <p:spPr>
            <a:xfrm flipH="1">
              <a:off x="4184276" y="5880739"/>
              <a:ext cx="772528" cy="0"/>
            </a:xfrm>
            <a:prstGeom prst="straightConnector1">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282" name="组合 281"/>
          <p:cNvGrpSpPr/>
          <p:nvPr/>
        </p:nvGrpSpPr>
        <p:grpSpPr>
          <a:xfrm>
            <a:off x="749559" y="1163696"/>
            <a:ext cx="5718619" cy="4762301"/>
            <a:chOff x="5915218" y="1511336"/>
            <a:chExt cx="5718619" cy="4762301"/>
          </a:xfrm>
        </p:grpSpPr>
        <p:sp>
          <p:nvSpPr>
            <p:cNvPr id="143" name="文本框 142"/>
            <p:cNvSpPr txBox="1"/>
            <p:nvPr/>
          </p:nvSpPr>
          <p:spPr>
            <a:xfrm>
              <a:off x="5915218" y="2049064"/>
              <a:ext cx="1562127" cy="338554"/>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2-way networking</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4" name="组合 153"/>
            <p:cNvGrpSpPr/>
            <p:nvPr/>
          </p:nvGrpSpPr>
          <p:grpSpPr>
            <a:xfrm>
              <a:off x="7050048" y="1511336"/>
              <a:ext cx="4583789" cy="2045931"/>
              <a:chOff x="6674643" y="1422762"/>
              <a:chExt cx="4841211" cy="2160829"/>
            </a:xfrm>
          </p:grpSpPr>
          <p:grpSp>
            <p:nvGrpSpPr>
              <p:cNvPr id="6" name="组合 5"/>
              <p:cNvGrpSpPr/>
              <p:nvPr/>
            </p:nvGrpSpPr>
            <p:grpSpPr>
              <a:xfrm>
                <a:off x="7150606" y="2401080"/>
                <a:ext cx="582161" cy="683352"/>
                <a:chOff x="8071418" y="2199481"/>
                <a:chExt cx="391545" cy="458788"/>
              </a:xfrm>
              <a:solidFill>
                <a:srgbClr val="15B0E8"/>
              </a:solidFill>
            </p:grpSpPr>
            <p:sp>
              <p:nvSpPr>
                <p:cNvPr id="22"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7" name="组合 6"/>
              <p:cNvGrpSpPr/>
              <p:nvPr/>
            </p:nvGrpSpPr>
            <p:grpSpPr>
              <a:xfrm>
                <a:off x="8136978" y="1601959"/>
                <a:ext cx="378725" cy="715074"/>
                <a:chOff x="7499351" y="736601"/>
                <a:chExt cx="227013" cy="428625"/>
              </a:xfrm>
              <a:solidFill>
                <a:srgbClr val="15B0E8"/>
              </a:solidFill>
            </p:grpSpPr>
            <p:sp>
              <p:nvSpPr>
                <p:cNvPr id="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8" name="直接连接符 7"/>
              <p:cNvCxnSpPr/>
              <p:nvPr/>
            </p:nvCxnSpPr>
            <p:spPr>
              <a:xfrm>
                <a:off x="6854189" y="1426081"/>
                <a:ext cx="455506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567344" y="2265124"/>
                <a:ext cx="1509621" cy="29255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Production system 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8" name="组合 27"/>
              <p:cNvGrpSpPr/>
              <p:nvPr/>
            </p:nvGrpSpPr>
            <p:grpSpPr>
              <a:xfrm>
                <a:off x="9271511" y="1601959"/>
                <a:ext cx="378725" cy="715074"/>
                <a:chOff x="7499351" y="736601"/>
                <a:chExt cx="227013" cy="428625"/>
              </a:xfrm>
              <a:solidFill>
                <a:srgbClr val="15B0E8"/>
              </a:solidFill>
            </p:grpSpPr>
            <p:sp>
              <p:nvSpPr>
                <p:cNvPr id="2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42" name="文本框 41"/>
              <p:cNvSpPr txBox="1"/>
              <p:nvPr/>
            </p:nvSpPr>
            <p:spPr>
              <a:xfrm>
                <a:off x="8744838" y="2253576"/>
                <a:ext cx="1524549" cy="29255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Production system 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43" name="组合 42"/>
              <p:cNvGrpSpPr/>
              <p:nvPr/>
            </p:nvGrpSpPr>
            <p:grpSpPr>
              <a:xfrm>
                <a:off x="10531944" y="1607118"/>
                <a:ext cx="378725" cy="715074"/>
                <a:chOff x="7499351" y="736601"/>
                <a:chExt cx="227013" cy="428625"/>
              </a:xfrm>
              <a:solidFill>
                <a:srgbClr val="15B0E8"/>
              </a:solidFill>
            </p:grpSpPr>
            <p:sp>
              <p:nvSpPr>
                <p:cNvPr id="44"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9"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0"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2"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3"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5"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6"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57" name="文本框 56"/>
              <p:cNvSpPr txBox="1"/>
              <p:nvPr/>
            </p:nvSpPr>
            <p:spPr>
              <a:xfrm>
                <a:off x="10258597" y="2281552"/>
                <a:ext cx="954550" cy="29255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Backup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60" name="直接连接符 59"/>
              <p:cNvCxnSpPr>
                <a:endCxn id="22" idx="22"/>
              </p:cNvCxnSpPr>
              <p:nvPr/>
            </p:nvCxnSpPr>
            <p:spPr>
              <a:xfrm>
                <a:off x="7418506" y="1426081"/>
                <a:ext cx="0" cy="9749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10440444" y="3244846"/>
                <a:ext cx="1075410" cy="292555"/>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Tape library</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66" name="组合 65"/>
              <p:cNvGrpSpPr/>
              <p:nvPr/>
            </p:nvGrpSpPr>
            <p:grpSpPr>
              <a:xfrm>
                <a:off x="9657094" y="3031012"/>
                <a:ext cx="743123" cy="552579"/>
                <a:chOff x="1320800" y="873125"/>
                <a:chExt cx="557213" cy="414338"/>
              </a:xfrm>
              <a:solidFill>
                <a:srgbClr val="15B0E8"/>
              </a:solidFill>
            </p:grpSpPr>
            <p:sp>
              <p:nvSpPr>
                <p:cNvPr id="67"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8"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9"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0"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1"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2"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3"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4"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5"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6"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7"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8"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9"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0"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1"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2"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3"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4"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5"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6"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7"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8"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9"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0"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1"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2"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3"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95" name="直接连接符 94"/>
              <p:cNvCxnSpPr/>
              <p:nvPr/>
            </p:nvCxnSpPr>
            <p:spPr>
              <a:xfrm flipV="1">
                <a:off x="8326341" y="1426081"/>
                <a:ext cx="0" cy="178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9453029" y="1426081"/>
                <a:ext cx="11519" cy="1866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10706740" y="1422762"/>
                <a:ext cx="12967" cy="1651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71" idx="33"/>
                <a:endCxn id="22" idx="49"/>
              </p:cNvCxnSpPr>
              <p:nvPr/>
            </p:nvCxnSpPr>
            <p:spPr>
              <a:xfrm flipH="1" flipV="1">
                <a:off x="7686405" y="2926407"/>
                <a:ext cx="2013841" cy="13178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4" name="曲线连接符 123"/>
              <p:cNvCxnSpPr/>
              <p:nvPr/>
            </p:nvCxnSpPr>
            <p:spPr>
              <a:xfrm rot="10800000" flipV="1">
                <a:off x="7711097" y="2268464"/>
                <a:ext cx="2845539" cy="545850"/>
              </a:xfrm>
              <a:prstGeom prst="curvedConnector3">
                <a:avLst>
                  <a:gd name="adj1" fmla="val 10427"/>
                </a:avLst>
              </a:prstGeom>
              <a:ln w="127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1" name="曲线连接符 140"/>
              <p:cNvCxnSpPr>
                <a:stCxn id="22" idx="44"/>
                <a:endCxn id="71" idx="36"/>
              </p:cNvCxnSpPr>
              <p:nvPr/>
            </p:nvCxnSpPr>
            <p:spPr>
              <a:xfrm>
                <a:off x="7604192" y="2974811"/>
                <a:ext cx="2052902" cy="512532"/>
              </a:xfrm>
              <a:prstGeom prst="curvedConnector3">
                <a:avLst>
                  <a:gd name="adj1" fmla="val 25357"/>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6" name="文本框 145"/>
              <p:cNvSpPr txBox="1"/>
              <p:nvPr/>
            </p:nvSpPr>
            <p:spPr>
              <a:xfrm>
                <a:off x="6674643" y="3069858"/>
                <a:ext cx="1520176" cy="292555"/>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NAS storage system</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55" name="文本框 154"/>
            <p:cNvSpPr txBox="1"/>
            <p:nvPr/>
          </p:nvSpPr>
          <p:spPr>
            <a:xfrm>
              <a:off x="6037279" y="4305013"/>
              <a:ext cx="1562127" cy="338554"/>
            </a:xfrm>
            <a:prstGeom prst="rect">
              <a:avLst/>
            </a:prstGeom>
            <a:noFill/>
          </p:spPr>
          <p:txBody>
            <a:bodyPr wrap="square" rtlCol="0">
              <a:noAutofit/>
            </a:bodyPr>
            <a:lstStyle/>
            <a:p>
              <a:pPr algn="ctr" fontAlgn="ctr"/>
              <a:r>
                <a:rPr lang="en-US" sz="1600" b="1" dirty="0" smtClean="0">
                  <a:latin typeface="Huawei Sans" panose="020C0503030203020204" pitchFamily="34" charset="0"/>
                  <a:ea typeface="方正兰亭黑简体" panose="02000000000000000000" pitchFamily="2" charset="-122"/>
                  <a:sym typeface="Huawei Sans" panose="020C0503030203020204" pitchFamily="34" charset="0"/>
                </a:rPr>
                <a:t>3-way networking</a:t>
              </a:r>
              <a:endParaRPr lang="en-US" altLang="zh-CN" sz="1600" b="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57" name="组合 156"/>
            <p:cNvGrpSpPr/>
            <p:nvPr/>
          </p:nvGrpSpPr>
          <p:grpSpPr>
            <a:xfrm>
              <a:off x="7595573" y="4718261"/>
              <a:ext cx="551206" cy="647016"/>
              <a:chOff x="8071418" y="2199481"/>
              <a:chExt cx="391545" cy="458788"/>
            </a:xfrm>
            <a:solidFill>
              <a:srgbClr val="15B0E8"/>
            </a:solidFill>
          </p:grpSpPr>
          <p:sp>
            <p:nvSpPr>
              <p:cNvPr id="241"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2"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3"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4"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nvGrpSpPr>
            <p:cNvPr id="158" name="组合 157"/>
            <p:cNvGrpSpPr/>
            <p:nvPr/>
          </p:nvGrpSpPr>
          <p:grpSpPr>
            <a:xfrm>
              <a:off x="8529497" y="3961632"/>
              <a:ext cx="358587" cy="677051"/>
              <a:chOff x="7499351" y="736601"/>
              <a:chExt cx="227013" cy="428625"/>
            </a:xfrm>
            <a:solidFill>
              <a:srgbClr val="15B0E8"/>
            </a:solidFill>
          </p:grpSpPr>
          <p:sp>
            <p:nvSpPr>
              <p:cNvPr id="228"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9"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0"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1"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2"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3"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4"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5"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6"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7"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8"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9"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0"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59" name="直接连接符 158"/>
            <p:cNvCxnSpPr/>
            <p:nvPr/>
          </p:nvCxnSpPr>
          <p:spPr>
            <a:xfrm>
              <a:off x="7314917" y="3795106"/>
              <a:ext cx="43128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文本框 159"/>
            <p:cNvSpPr txBox="1"/>
            <p:nvPr/>
          </p:nvSpPr>
          <p:spPr>
            <a:xfrm>
              <a:off x="8082890" y="4561403"/>
              <a:ext cx="1300701" cy="276999"/>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Production system 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61" name="组合 160"/>
            <p:cNvGrpSpPr/>
            <p:nvPr/>
          </p:nvGrpSpPr>
          <p:grpSpPr>
            <a:xfrm>
              <a:off x="9603703" y="3961632"/>
              <a:ext cx="358587" cy="677051"/>
              <a:chOff x="7499351" y="736601"/>
              <a:chExt cx="227013" cy="428625"/>
            </a:xfrm>
            <a:solidFill>
              <a:srgbClr val="15B0E8"/>
            </a:solidFill>
          </p:grpSpPr>
          <p:sp>
            <p:nvSpPr>
              <p:cNvPr id="215"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6"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7"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8"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9"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0"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1"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2"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3"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4"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5"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6"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7"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2" name="文本框 161"/>
            <p:cNvSpPr txBox="1"/>
            <p:nvPr/>
          </p:nvSpPr>
          <p:spPr>
            <a:xfrm>
              <a:off x="9141110" y="4577844"/>
              <a:ext cx="1313564" cy="276999"/>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Production system N</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63" name="组合 162"/>
            <p:cNvGrpSpPr/>
            <p:nvPr/>
          </p:nvGrpSpPr>
          <p:grpSpPr>
            <a:xfrm>
              <a:off x="10797115" y="3966516"/>
              <a:ext cx="358587" cy="677051"/>
              <a:chOff x="7499351" y="736601"/>
              <a:chExt cx="227013" cy="428625"/>
            </a:xfrm>
            <a:solidFill>
              <a:srgbClr val="15B0E8"/>
            </a:solidFill>
          </p:grpSpPr>
          <p:sp>
            <p:nvSpPr>
              <p:cNvPr id="20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64" name="文本框 163"/>
            <p:cNvSpPr txBox="1"/>
            <p:nvPr/>
          </p:nvSpPr>
          <p:spPr>
            <a:xfrm>
              <a:off x="10464940" y="4599308"/>
              <a:ext cx="1050519" cy="276999"/>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Backup server</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165" name="直接连接符 164"/>
            <p:cNvCxnSpPr>
              <a:endCxn id="241" idx="22"/>
            </p:cNvCxnSpPr>
            <p:nvPr/>
          </p:nvCxnSpPr>
          <p:spPr>
            <a:xfrm>
              <a:off x="7849228" y="3795106"/>
              <a:ext cx="0" cy="9231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文本框 165"/>
            <p:cNvSpPr txBox="1"/>
            <p:nvPr/>
          </p:nvSpPr>
          <p:spPr>
            <a:xfrm>
              <a:off x="6547712" y="5850669"/>
              <a:ext cx="1018227"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Tape library</a:t>
              </a:r>
              <a:endParaRPr lang="en-US"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67" name="组合 166"/>
            <p:cNvGrpSpPr/>
            <p:nvPr/>
          </p:nvGrpSpPr>
          <p:grpSpPr>
            <a:xfrm>
              <a:off x="7578366" y="5750440"/>
              <a:ext cx="703609" cy="523197"/>
              <a:chOff x="1320800" y="873125"/>
              <a:chExt cx="557213" cy="414338"/>
            </a:xfrm>
            <a:solidFill>
              <a:srgbClr val="15B0E8"/>
            </a:solidFill>
          </p:grpSpPr>
          <p:sp>
            <p:nvSpPr>
              <p:cNvPr id="175" name="Freeform 26"/>
              <p:cNvSpPr>
                <a:spLocks noEditPoints="1"/>
              </p:cNvSpPr>
              <p:nvPr/>
            </p:nvSpPr>
            <p:spPr bwMode="auto">
              <a:xfrm>
                <a:off x="1725613" y="893763"/>
                <a:ext cx="152400" cy="373063"/>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6" name="Freeform 27"/>
              <p:cNvSpPr>
                <a:spLocks noEditPoints="1"/>
              </p:cNvSpPr>
              <p:nvPr/>
            </p:nvSpPr>
            <p:spPr bwMode="auto">
              <a:xfrm>
                <a:off x="1757363" y="933450"/>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7" name="Freeform 28"/>
              <p:cNvSpPr>
                <a:spLocks noEditPoints="1"/>
              </p:cNvSpPr>
              <p:nvPr/>
            </p:nvSpPr>
            <p:spPr bwMode="auto">
              <a:xfrm>
                <a:off x="1757363" y="1014413"/>
                <a:ext cx="88900" cy="47625"/>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8" name="Freeform 29"/>
              <p:cNvSpPr>
                <a:spLocks noEditPoints="1"/>
              </p:cNvSpPr>
              <p:nvPr/>
            </p:nvSpPr>
            <p:spPr bwMode="auto">
              <a:xfrm>
                <a:off x="1757363" y="1090613"/>
                <a:ext cx="88900" cy="47625"/>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9" name="Freeform 30"/>
              <p:cNvSpPr>
                <a:spLocks noEditPoints="1"/>
              </p:cNvSpPr>
              <p:nvPr/>
            </p:nvSpPr>
            <p:spPr bwMode="auto">
              <a:xfrm>
                <a:off x="1320800" y="873125"/>
                <a:ext cx="374650" cy="414338"/>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0" name="Freeform 31"/>
              <p:cNvSpPr>
                <a:spLocks noEditPoints="1"/>
              </p:cNvSpPr>
              <p:nvPr/>
            </p:nvSpPr>
            <p:spPr bwMode="auto">
              <a:xfrm>
                <a:off x="1452563" y="923925"/>
                <a:ext cx="50800" cy="57150"/>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1" name="Freeform 32"/>
              <p:cNvSpPr>
                <a:spLocks noEditPoints="1"/>
              </p:cNvSpPr>
              <p:nvPr/>
            </p:nvSpPr>
            <p:spPr bwMode="auto">
              <a:xfrm>
                <a:off x="1538288" y="944563"/>
                <a:ext cx="41275" cy="4921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2" name="Freeform 33"/>
              <p:cNvSpPr>
                <a:spLocks noEditPoints="1"/>
              </p:cNvSpPr>
              <p:nvPr/>
            </p:nvSpPr>
            <p:spPr bwMode="auto">
              <a:xfrm>
                <a:off x="1452563" y="1014413"/>
                <a:ext cx="50800" cy="52388"/>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3" name="Freeform 34"/>
              <p:cNvSpPr>
                <a:spLocks noEditPoints="1"/>
              </p:cNvSpPr>
              <p:nvPr/>
            </p:nvSpPr>
            <p:spPr bwMode="auto">
              <a:xfrm>
                <a:off x="1538288" y="1023938"/>
                <a:ext cx="41275" cy="46038"/>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4" name="Freeform 35"/>
              <p:cNvSpPr>
                <a:spLocks noEditPoints="1"/>
              </p:cNvSpPr>
              <p:nvPr/>
            </p:nvSpPr>
            <p:spPr bwMode="auto">
              <a:xfrm>
                <a:off x="1452563" y="1104900"/>
                <a:ext cx="50800" cy="52388"/>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5" name="Freeform 36"/>
              <p:cNvSpPr>
                <a:spLocks noEditPoints="1"/>
              </p:cNvSpPr>
              <p:nvPr/>
            </p:nvSpPr>
            <p:spPr bwMode="auto">
              <a:xfrm>
                <a:off x="1536700" y="1104900"/>
                <a:ext cx="42862" cy="46038"/>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6" name="Freeform 37"/>
              <p:cNvSpPr>
                <a:spLocks/>
              </p:cNvSpPr>
              <p:nvPr/>
            </p:nvSpPr>
            <p:spPr bwMode="auto">
              <a:xfrm>
                <a:off x="1450975" y="1193800"/>
                <a:ext cx="53975" cy="17463"/>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7" name="Freeform 38"/>
              <p:cNvSpPr>
                <a:spLocks/>
              </p:cNvSpPr>
              <p:nvPr/>
            </p:nvSpPr>
            <p:spPr bwMode="auto">
              <a:xfrm>
                <a:off x="1450975" y="1217613"/>
                <a:ext cx="53975" cy="20638"/>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8" name="Freeform 39"/>
              <p:cNvSpPr>
                <a:spLocks/>
              </p:cNvSpPr>
              <p:nvPr/>
            </p:nvSpPr>
            <p:spPr bwMode="auto">
              <a:xfrm>
                <a:off x="1536700" y="1185863"/>
                <a:ext cx="41275" cy="14288"/>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9" name="Freeform 40"/>
              <p:cNvSpPr>
                <a:spLocks/>
              </p:cNvSpPr>
              <p:nvPr/>
            </p:nvSpPr>
            <p:spPr bwMode="auto">
              <a:xfrm>
                <a:off x="1536700" y="1204913"/>
                <a:ext cx="41275" cy="15875"/>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0" name="Freeform 41"/>
              <p:cNvSpPr>
                <a:spLocks noEditPoints="1"/>
              </p:cNvSpPr>
              <p:nvPr/>
            </p:nvSpPr>
            <p:spPr bwMode="auto">
              <a:xfrm>
                <a:off x="1603375" y="960438"/>
                <a:ext cx="28575" cy="3810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1" name="Freeform 42"/>
              <p:cNvSpPr>
                <a:spLocks noEditPoints="1"/>
              </p:cNvSpPr>
              <p:nvPr/>
            </p:nvSpPr>
            <p:spPr bwMode="auto">
              <a:xfrm>
                <a:off x="1603375" y="1033463"/>
                <a:ext cx="28575" cy="39688"/>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2" name="Freeform 43"/>
              <p:cNvSpPr>
                <a:spLocks noEditPoints="1"/>
              </p:cNvSpPr>
              <p:nvPr/>
            </p:nvSpPr>
            <p:spPr bwMode="auto">
              <a:xfrm>
                <a:off x="1601788" y="1108075"/>
                <a:ext cx="30162" cy="3810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3" name="Freeform 44"/>
              <p:cNvSpPr>
                <a:spLocks/>
              </p:cNvSpPr>
              <p:nvPr/>
            </p:nvSpPr>
            <p:spPr bwMode="auto">
              <a:xfrm>
                <a:off x="1603375" y="1177925"/>
                <a:ext cx="26987" cy="12700"/>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4" name="Freeform 45"/>
              <p:cNvSpPr>
                <a:spLocks/>
              </p:cNvSpPr>
              <p:nvPr/>
            </p:nvSpPr>
            <p:spPr bwMode="auto">
              <a:xfrm>
                <a:off x="1603375" y="1196975"/>
                <a:ext cx="26987" cy="12700"/>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5" name="Freeform 46"/>
              <p:cNvSpPr>
                <a:spLocks/>
              </p:cNvSpPr>
              <p:nvPr/>
            </p:nvSpPr>
            <p:spPr bwMode="auto">
              <a:xfrm>
                <a:off x="1652588" y="1177925"/>
                <a:ext cx="19050" cy="9525"/>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6" name="Freeform 47"/>
              <p:cNvSpPr>
                <a:spLocks/>
              </p:cNvSpPr>
              <p:nvPr/>
            </p:nvSpPr>
            <p:spPr bwMode="auto">
              <a:xfrm>
                <a:off x="1652588" y="1190625"/>
                <a:ext cx="19050" cy="9525"/>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7" name="Freeform 48"/>
              <p:cNvSpPr>
                <a:spLocks noEditPoints="1"/>
              </p:cNvSpPr>
              <p:nvPr/>
            </p:nvSpPr>
            <p:spPr bwMode="auto">
              <a:xfrm>
                <a:off x="1654175" y="976313"/>
                <a:ext cx="19050" cy="26988"/>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8" name="Freeform 49"/>
              <p:cNvSpPr>
                <a:spLocks noEditPoints="1"/>
              </p:cNvSpPr>
              <p:nvPr/>
            </p:nvSpPr>
            <p:spPr bwMode="auto">
              <a:xfrm>
                <a:off x="1654175" y="1047750"/>
                <a:ext cx="19050" cy="25400"/>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9" name="Freeform 50"/>
              <p:cNvSpPr>
                <a:spLocks noEditPoints="1"/>
              </p:cNvSpPr>
              <p:nvPr/>
            </p:nvSpPr>
            <p:spPr bwMode="auto">
              <a:xfrm>
                <a:off x="1652588" y="1111250"/>
                <a:ext cx="20637" cy="25400"/>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0" name="Freeform 51"/>
              <p:cNvSpPr>
                <a:spLocks/>
              </p:cNvSpPr>
              <p:nvPr/>
            </p:nvSpPr>
            <p:spPr bwMode="auto">
              <a:xfrm>
                <a:off x="1762125" y="118268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1" name="Freeform 52"/>
              <p:cNvSpPr>
                <a:spLocks/>
              </p:cNvSpPr>
              <p:nvPr/>
            </p:nvSpPr>
            <p:spPr bwMode="auto">
              <a:xfrm>
                <a:off x="1762125" y="1214438"/>
                <a:ext cx="79375" cy="15875"/>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168" name="直接连接符 167"/>
            <p:cNvCxnSpPr/>
            <p:nvPr/>
          </p:nvCxnSpPr>
          <p:spPr>
            <a:xfrm flipV="1">
              <a:off x="8708791" y="3795106"/>
              <a:ext cx="0" cy="1686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flipV="1">
              <a:off x="9775569" y="3795106"/>
              <a:ext cx="10907" cy="17675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flipV="1">
              <a:off x="10962617" y="3791963"/>
              <a:ext cx="12278" cy="15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79" idx="41"/>
              <a:endCxn id="241" idx="31"/>
            </p:cNvCxnSpPr>
            <p:nvPr/>
          </p:nvCxnSpPr>
          <p:spPr>
            <a:xfrm flipV="1">
              <a:off x="7841786" y="5347754"/>
              <a:ext cx="7442" cy="43056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4" name="文本框 173"/>
            <p:cNvSpPr txBox="1"/>
            <p:nvPr/>
          </p:nvSpPr>
          <p:spPr>
            <a:xfrm>
              <a:off x="7111836" y="5314418"/>
              <a:ext cx="1405800" cy="276999"/>
            </a:xfrm>
            <a:prstGeom prst="rect">
              <a:avLst/>
            </a:prstGeom>
            <a:noFill/>
          </p:spPr>
          <p:txBody>
            <a:bodyPr wrap="square" rtlCol="0">
              <a:noAutofit/>
            </a:bodyPr>
            <a:lstStyle/>
            <a:p>
              <a:pPr algn="ct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NAS storage system 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254" name="组合 253"/>
            <p:cNvGrpSpPr/>
            <p:nvPr/>
          </p:nvGrpSpPr>
          <p:grpSpPr>
            <a:xfrm>
              <a:off x="10155585" y="5109301"/>
              <a:ext cx="551206" cy="647016"/>
              <a:chOff x="8071418" y="2199481"/>
              <a:chExt cx="391545" cy="458788"/>
            </a:xfrm>
            <a:solidFill>
              <a:srgbClr val="15B0E8"/>
            </a:solidFill>
          </p:grpSpPr>
          <p:sp>
            <p:nvSpPr>
              <p:cNvPr id="255"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6"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7"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8"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59" name="直接连接符 258"/>
            <p:cNvCxnSpPr>
              <a:endCxn id="255" idx="22"/>
            </p:cNvCxnSpPr>
            <p:nvPr/>
          </p:nvCxnSpPr>
          <p:spPr>
            <a:xfrm>
              <a:off x="10409239" y="3791963"/>
              <a:ext cx="1" cy="13173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文本框 259"/>
            <p:cNvSpPr txBox="1"/>
            <p:nvPr/>
          </p:nvSpPr>
          <p:spPr>
            <a:xfrm>
              <a:off x="9880817" y="5826614"/>
              <a:ext cx="1736373" cy="276999"/>
            </a:xfrm>
            <a:prstGeom prst="rect">
              <a:avLst/>
            </a:prstGeom>
            <a:noFill/>
          </p:spPr>
          <p:txBody>
            <a:bodyPr wrap="square" rtlCol="0">
              <a:noAutofit/>
            </a:bodyPr>
            <a:lstStyle/>
            <a:p>
              <a:pPr fontAlgn="ctr"/>
              <a:r>
                <a:rPr lang="en-US" sz="1200" dirty="0" smtClean="0">
                  <a:latin typeface="Huawei Sans" panose="020C0503030203020204" pitchFamily="34" charset="0"/>
                  <a:ea typeface="方正兰亭黑简体" panose="02000000000000000000" pitchFamily="2" charset="-122"/>
                  <a:sym typeface="Huawei Sans" panose="020C0503030203020204" pitchFamily="34" charset="0"/>
                </a:rPr>
                <a:t>NAS storage system A</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cxnSp>
          <p:nvCxnSpPr>
            <p:cNvPr id="263" name="曲线连接符 262"/>
            <p:cNvCxnSpPr>
              <a:stCxn id="202" idx="11"/>
              <a:endCxn id="241" idx="6"/>
            </p:cNvCxnSpPr>
            <p:nvPr/>
          </p:nvCxnSpPr>
          <p:spPr>
            <a:xfrm flipH="1">
              <a:off x="8077382" y="4609864"/>
              <a:ext cx="2719733" cy="301154"/>
            </a:xfrm>
            <a:prstGeom prst="curvedConnector3">
              <a:avLst>
                <a:gd name="adj1" fmla="val 48142"/>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6" name="曲线连接符 265"/>
            <p:cNvCxnSpPr>
              <a:stCxn id="202" idx="8"/>
              <a:endCxn id="255" idx="18"/>
            </p:cNvCxnSpPr>
            <p:nvPr/>
          </p:nvCxnSpPr>
          <p:spPr>
            <a:xfrm flipH="1">
              <a:off x="10637394" y="4592367"/>
              <a:ext cx="312826" cy="650381"/>
            </a:xfrm>
            <a:prstGeom prst="curvedConnector3">
              <a:avLst>
                <a:gd name="adj1" fmla="val -195598"/>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3" name="曲线连接符 272"/>
            <p:cNvCxnSpPr>
              <a:stCxn id="255" idx="3"/>
              <a:endCxn id="242" idx="4"/>
            </p:cNvCxnSpPr>
            <p:nvPr/>
          </p:nvCxnSpPr>
          <p:spPr>
            <a:xfrm flipH="1" flipV="1">
              <a:off x="8133678" y="5011459"/>
              <a:ext cx="2048749" cy="356648"/>
            </a:xfrm>
            <a:prstGeom prst="curvedConnector3">
              <a:avLst>
                <a:gd name="adj1" fmla="val 26552"/>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5" name="曲线连接符 274"/>
            <p:cNvCxnSpPr>
              <a:stCxn id="241" idx="52"/>
              <a:endCxn id="175" idx="8"/>
            </p:cNvCxnSpPr>
            <p:nvPr/>
          </p:nvCxnSpPr>
          <p:spPr>
            <a:xfrm>
              <a:off x="8102882" y="5125342"/>
              <a:ext cx="153434" cy="787749"/>
            </a:xfrm>
            <a:prstGeom prst="curvedConnector3">
              <a:avLst>
                <a:gd name="adj1" fmla="val 265712"/>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5193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sz="1600" dirty="0" smtClean="0">
                <a:sym typeface="Huawei Sans" panose="020C0503030203020204" pitchFamily="34" charset="0"/>
              </a:rPr>
              <a:t>Which networks are included in FC topologies?</a:t>
            </a:r>
          </a:p>
          <a:p>
            <a:pPr lvl="1"/>
            <a:r>
              <a:rPr lang="en-US" sz="1400" dirty="0" smtClean="0">
                <a:sym typeface="Huawei Sans" panose="020C0503030203020204" pitchFamily="34" charset="0"/>
              </a:rPr>
              <a:t>Arbitrated loop network</a:t>
            </a:r>
          </a:p>
          <a:p>
            <a:pPr lvl="1"/>
            <a:r>
              <a:rPr lang="en-US" sz="1400" dirty="0" smtClean="0">
                <a:sym typeface="Huawei Sans" panose="020C0503030203020204" pitchFamily="34" charset="0"/>
              </a:rPr>
              <a:t>Point-to-point network</a:t>
            </a:r>
          </a:p>
          <a:p>
            <a:pPr lvl="1"/>
            <a:r>
              <a:rPr lang="en-US" sz="1400" dirty="0" smtClean="0">
                <a:sym typeface="Huawei Sans" panose="020C0503030203020204" pitchFamily="34" charset="0"/>
              </a:rPr>
              <a:t>Switching network</a:t>
            </a:r>
          </a:p>
          <a:p>
            <a:pPr lvl="1"/>
            <a:r>
              <a:rPr lang="en-US" sz="1400" dirty="0" smtClean="0">
                <a:sym typeface="Huawei Sans" panose="020C0503030203020204" pitchFamily="34" charset="0"/>
              </a:rPr>
              <a:t>Dual-switching network</a:t>
            </a:r>
            <a:endParaRPr lang="en-US" altLang="zh-CN" sz="1400" dirty="0" smtClean="0">
              <a:sym typeface="Huawei Sans" panose="020C0503030203020204" pitchFamily="34" charset="0"/>
            </a:endParaRPr>
          </a:p>
          <a:p>
            <a:r>
              <a:rPr lang="en-US" altLang="zh-CN" sz="1600" dirty="0" smtClean="0">
                <a:sym typeface="Huawei Sans" panose="020C0503030203020204" pitchFamily="34" charset="0"/>
              </a:rPr>
              <a:t>Which PCIe versions are </a:t>
            </a:r>
            <a:r>
              <a:rPr lang="en-US" altLang="zh-CN" sz="1600" dirty="0">
                <a:sym typeface="Huawei Sans" panose="020C0503030203020204" pitchFamily="34" charset="0"/>
              </a:rPr>
              <a:t>currently available?</a:t>
            </a:r>
            <a:endParaRPr lang="en-US" altLang="zh-CN" sz="1600" dirty="0" smtClean="0">
              <a:sym typeface="Huawei Sans" panose="020C0503030203020204" pitchFamily="34" charset="0"/>
            </a:endParaRPr>
          </a:p>
          <a:p>
            <a:pPr lvl="1"/>
            <a:r>
              <a:rPr lang="en-US" altLang="zh-CN" sz="1400" dirty="0" smtClean="0">
                <a:sym typeface="Huawei Sans" panose="020C0503030203020204" pitchFamily="34" charset="0"/>
              </a:rPr>
              <a:t>PCIe 1.0</a:t>
            </a:r>
          </a:p>
          <a:p>
            <a:pPr lvl="1"/>
            <a:r>
              <a:rPr lang="en-US" altLang="zh-CN" sz="1400" dirty="0" smtClean="0">
                <a:sym typeface="Huawei Sans" panose="020C0503030203020204" pitchFamily="34" charset="0"/>
              </a:rPr>
              <a:t>PCIe 2.0</a:t>
            </a:r>
          </a:p>
          <a:p>
            <a:pPr lvl="1"/>
            <a:r>
              <a:rPr lang="en-US" altLang="zh-CN" sz="1400" dirty="0" smtClean="0">
                <a:sym typeface="Huawei Sans" panose="020C0503030203020204" pitchFamily="34" charset="0"/>
              </a:rPr>
              <a:t>PCIe 3.0</a:t>
            </a:r>
          </a:p>
          <a:p>
            <a:pPr lvl="1"/>
            <a:r>
              <a:rPr lang="en-US" altLang="zh-CN" sz="1400" dirty="0" smtClean="0">
                <a:sym typeface="Huawei Sans" panose="020C0503030203020204" pitchFamily="34" charset="0"/>
              </a:rPr>
              <a:t>PCIe 4.0</a:t>
            </a:r>
          </a:p>
          <a:p>
            <a:endParaRPr lang="en-US" altLang="zh-CN" sz="1600" dirty="0">
              <a:sym typeface="Huawei Sans" panose="020C0503030203020204" pitchFamily="34" charset="0"/>
            </a:endParaRPr>
          </a:p>
        </p:txBody>
      </p:sp>
    </p:spTree>
    <p:extLst>
      <p:ext uri="{BB962C8B-B14F-4D97-AF65-F5344CB8AC3E}">
        <p14:creationId xmlns:p14="http://schemas.microsoft.com/office/powerpoint/2010/main" val="1520954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a:buFont typeface="+mj-lt"/>
              <a:buAutoNum type="arabicPeriod" startAt="3"/>
            </a:pPr>
            <a:r>
              <a:rPr lang="en-US" sz="1600" dirty="0" smtClean="0">
                <a:sym typeface="Huawei Sans" panose="020C0503030203020204" pitchFamily="34" charset="0"/>
              </a:rPr>
              <a:t>Which of the following are file sharing protocols?</a:t>
            </a:r>
          </a:p>
          <a:p>
            <a:pPr lvl="1"/>
            <a:r>
              <a:rPr lang="en-US" sz="1400" dirty="0" smtClean="0">
                <a:sym typeface="Huawei Sans" panose="020C0503030203020204" pitchFamily="34" charset="0"/>
              </a:rPr>
              <a:t>HTTP protocol</a:t>
            </a:r>
          </a:p>
          <a:p>
            <a:pPr lvl="1"/>
            <a:r>
              <a:rPr lang="en-US" sz="1400" dirty="0" smtClean="0">
                <a:sym typeface="Huawei Sans" panose="020C0503030203020204" pitchFamily="34" charset="0"/>
              </a:rPr>
              <a:t>iSCSI protocol</a:t>
            </a:r>
          </a:p>
          <a:p>
            <a:pPr lvl="1"/>
            <a:r>
              <a:rPr lang="en-US" sz="1400" dirty="0" smtClean="0">
                <a:sym typeface="Huawei Sans" panose="020C0503030203020204" pitchFamily="34" charset="0"/>
              </a:rPr>
              <a:t>NFS protocol</a:t>
            </a:r>
          </a:p>
          <a:p>
            <a:pPr lvl="1"/>
            <a:r>
              <a:rPr lang="en-US" sz="1400" dirty="0" smtClean="0">
                <a:sym typeface="Huawei Sans" panose="020C0503030203020204" pitchFamily="34" charset="0"/>
              </a:rPr>
              <a:t>CIFS protocol</a:t>
            </a:r>
          </a:p>
          <a:p>
            <a:pPr>
              <a:buAutoNum type="arabicPeriod" startAt="3"/>
            </a:pPr>
            <a:r>
              <a:rPr lang="en-US" altLang="zh-CN" sz="1600" dirty="0" smtClean="0">
                <a:sym typeface="Huawei Sans" panose="020C0503030203020204" pitchFamily="34" charset="0"/>
              </a:rPr>
              <a:t>Which NFS versions are </a:t>
            </a:r>
            <a:r>
              <a:rPr lang="en-US" altLang="zh-CN" sz="1600" dirty="0">
                <a:sym typeface="Huawei Sans" panose="020C0503030203020204" pitchFamily="34" charset="0"/>
              </a:rPr>
              <a:t>currently available?</a:t>
            </a:r>
            <a:endParaRPr lang="en-US" altLang="zh-CN" sz="1600" dirty="0" smtClean="0">
              <a:sym typeface="Huawei Sans" panose="020C0503030203020204" pitchFamily="34" charset="0"/>
            </a:endParaRPr>
          </a:p>
          <a:p>
            <a:pPr lvl="1"/>
            <a:r>
              <a:rPr lang="en-US" altLang="zh-CN" sz="1400" dirty="0" smtClean="0">
                <a:sym typeface="Huawei Sans" panose="020C0503030203020204" pitchFamily="34" charset="0"/>
              </a:rPr>
              <a:t>NFSv1 </a:t>
            </a:r>
          </a:p>
          <a:p>
            <a:pPr lvl="1"/>
            <a:r>
              <a:rPr lang="en-US" altLang="zh-CN" sz="1400" dirty="0" smtClean="0">
                <a:sym typeface="Huawei Sans" panose="020C0503030203020204" pitchFamily="34" charset="0"/>
              </a:rPr>
              <a:t>NFSv2 </a:t>
            </a:r>
          </a:p>
          <a:p>
            <a:pPr lvl="1"/>
            <a:r>
              <a:rPr lang="en-US" altLang="zh-CN" sz="1400" dirty="0" smtClean="0">
                <a:sym typeface="Huawei Sans" panose="020C0503030203020204" pitchFamily="34" charset="0"/>
              </a:rPr>
              <a:t>NFSv3 </a:t>
            </a:r>
          </a:p>
          <a:p>
            <a:pPr lvl="1"/>
            <a:r>
              <a:rPr lang="en-US" altLang="zh-CN" sz="1400" dirty="0" smtClean="0">
                <a:sym typeface="Huawei Sans" panose="020C0503030203020204" pitchFamily="34" charset="0"/>
              </a:rPr>
              <a:t>NFSv4 </a:t>
            </a:r>
          </a:p>
          <a:p>
            <a:pPr lvl="1"/>
            <a:endParaRPr lang="en-US" sz="1400" dirty="0" smtClean="0">
              <a:sym typeface="Huawei Sans" panose="020C0503030203020204" pitchFamily="34" charset="0"/>
            </a:endParaRPr>
          </a:p>
        </p:txBody>
      </p:sp>
    </p:spTree>
    <p:extLst>
      <p:ext uri="{BB962C8B-B14F-4D97-AF65-F5344CB8AC3E}">
        <p14:creationId xmlns:p14="http://schemas.microsoft.com/office/powerpoint/2010/main" val="1087101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buFont typeface="+mj-lt"/>
              <a:buAutoNum type="arabicPeriod" startAt="5"/>
            </a:pPr>
            <a:r>
              <a:rPr lang="en-US" altLang="zh-CN" sz="1800" dirty="0" smtClean="0">
                <a:sym typeface="Huawei Sans" panose="020C0503030203020204" pitchFamily="34" charset="0"/>
              </a:rPr>
              <a:t>Which processes are involved when the CIFS protocol is used?</a:t>
            </a:r>
          </a:p>
          <a:p>
            <a:pPr lvl="1"/>
            <a:r>
              <a:rPr lang="en-US" altLang="zh-CN" sz="1600" dirty="0" smtClean="0">
                <a:sym typeface="Huawei Sans" panose="020C0503030203020204" pitchFamily="34" charset="0"/>
              </a:rPr>
              <a:t>Protocol handshake</a:t>
            </a:r>
          </a:p>
          <a:p>
            <a:pPr lvl="1"/>
            <a:r>
              <a:rPr lang="en-US" altLang="zh-CN" sz="1600" dirty="0" smtClean="0">
                <a:sym typeface="Huawei Sans" panose="020C0503030203020204" pitchFamily="34" charset="0"/>
              </a:rPr>
              <a:t>Security authentication</a:t>
            </a:r>
          </a:p>
          <a:p>
            <a:pPr lvl="1"/>
            <a:r>
              <a:rPr lang="en-US" altLang="zh-CN" sz="1600" dirty="0" smtClean="0">
                <a:sym typeface="Huawei Sans" panose="020C0503030203020204" pitchFamily="34" charset="0"/>
              </a:rPr>
              <a:t>Connection to the share</a:t>
            </a:r>
          </a:p>
          <a:p>
            <a:pPr lvl="1"/>
            <a:r>
              <a:rPr lang="en-US" altLang="zh-CN" sz="1600" dirty="0" smtClean="0">
                <a:sym typeface="Huawei Sans" panose="020C0503030203020204" pitchFamily="34" charset="0"/>
              </a:rPr>
              <a:t>File operation</a:t>
            </a:r>
          </a:p>
          <a:p>
            <a:pPr lvl="1"/>
            <a:r>
              <a:rPr lang="en-US" altLang="zh-CN" sz="1600" dirty="0" smtClean="0">
                <a:sym typeface="Huawei Sans" panose="020C0503030203020204" pitchFamily="34" charset="0"/>
              </a:rPr>
              <a:t>Disconnection</a:t>
            </a:r>
          </a:p>
          <a:p>
            <a:pPr lvl="1"/>
            <a:endParaRPr lang="en-US" altLang="zh-CN" sz="1600" dirty="0" smtClean="0">
              <a:sym typeface="Huawei Sans" panose="020C0503030203020204" pitchFamily="34" charset="0"/>
            </a:endParaRPr>
          </a:p>
          <a:p>
            <a:pPr>
              <a:buAutoNum type="arabicPeriod" startAt="5"/>
            </a:pPr>
            <a:endParaRPr lang="en-US" altLang="zh-CN" sz="1800" dirty="0" smtClean="0">
              <a:sym typeface="Huawei Sans" panose="020C0503030203020204" pitchFamily="34" charset="0"/>
            </a:endParaRPr>
          </a:p>
          <a:p>
            <a:pPr>
              <a:buAutoNum type="arabicPeriod" startAt="5"/>
            </a:pPr>
            <a:endParaRPr lang="en-US" altLang="zh-CN" sz="1800" dirty="0">
              <a:sym typeface="Huawei Sans" panose="020C0503030203020204" pitchFamily="34" charset="0"/>
            </a:endParaRPr>
          </a:p>
        </p:txBody>
      </p:sp>
    </p:spTree>
    <p:extLst>
      <p:ext uri="{BB962C8B-B14F-4D97-AF65-F5344CB8AC3E}">
        <p14:creationId xmlns:p14="http://schemas.microsoft.com/office/powerpoint/2010/main" val="521955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455420" y="2033087"/>
            <a:ext cx="8180070" cy="3845664"/>
            <a:chOff x="1455420" y="2165167"/>
            <a:chExt cx="8180070" cy="3845664"/>
          </a:xfrm>
        </p:grpSpPr>
        <p:grpSp>
          <p:nvGrpSpPr>
            <p:cNvPr id="11" name="组合 10"/>
            <p:cNvGrpSpPr/>
            <p:nvPr/>
          </p:nvGrpSpPr>
          <p:grpSpPr>
            <a:xfrm>
              <a:off x="5857498" y="2165167"/>
              <a:ext cx="3777992" cy="3845664"/>
              <a:chOff x="5857498" y="2165167"/>
              <a:chExt cx="3777992" cy="3845664"/>
            </a:xfrm>
          </p:grpSpPr>
          <p:sp>
            <p:nvSpPr>
              <p:cNvPr id="10" name="矩形 9"/>
              <p:cNvSpPr>
                <a:spLocks/>
              </p:cNvSpPr>
              <p:nvPr/>
            </p:nvSpPr>
            <p:spPr>
              <a:xfrm>
                <a:off x="5857499" y="2165167"/>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algn="ctr" defTabSz="355600">
                  <a:spcBef>
                    <a:spcPct val="0"/>
                  </a:spcBef>
                  <a:spcAft>
                    <a:spcPct val="35000"/>
                  </a:spcAft>
                </a:pPr>
                <a:r>
                  <a:rPr lang="en-US" altLang="zh-CN" sz="1600" dirty="0" smtClean="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SCSI</a:t>
                </a:r>
                <a:endPar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矩形 22"/>
              <p:cNvSpPr>
                <a:spLocks/>
              </p:cNvSpPr>
              <p:nvPr/>
            </p:nvSpPr>
            <p:spPr>
              <a:xfrm>
                <a:off x="5857498" y="2829060"/>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iSCSI, Fibre Channel (FC), and FCoE</a:t>
                </a:r>
              </a:p>
            </p:txBody>
          </p:sp>
          <p:sp>
            <p:nvSpPr>
              <p:cNvPr id="24" name="矩形 23"/>
              <p:cNvSpPr>
                <a:spLocks/>
              </p:cNvSpPr>
              <p:nvPr/>
            </p:nvSpPr>
            <p:spPr>
              <a:xfrm>
                <a:off x="5857498" y="3492953"/>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SAS and SATA</a:t>
                </a:r>
              </a:p>
            </p:txBody>
          </p:sp>
          <p:sp>
            <p:nvSpPr>
              <p:cNvPr id="25" name="矩形 24"/>
              <p:cNvSpPr>
                <a:spLocks/>
              </p:cNvSpPr>
              <p:nvPr/>
            </p:nvSpPr>
            <p:spPr>
              <a:xfrm>
                <a:off x="5857498" y="4156846"/>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PCIe and NVMe</a:t>
                </a:r>
              </a:p>
            </p:txBody>
          </p:sp>
          <p:sp>
            <p:nvSpPr>
              <p:cNvPr id="26" name="矩形 25"/>
              <p:cNvSpPr>
                <a:spLocks/>
              </p:cNvSpPr>
              <p:nvPr/>
            </p:nvSpPr>
            <p:spPr>
              <a:xfrm>
                <a:off x="5857498" y="4820739"/>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RDMA: </a:t>
                </a:r>
                <a:r>
                  <a:rPr lang="en-US" altLang="zh-CN" sz="1600" dirty="0" err="1">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RoCE</a:t>
                </a: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IB, and </a:t>
                </a:r>
                <a:r>
                  <a:rPr lang="en-US" altLang="zh-CN" sz="1600" dirty="0" err="1">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iWARP</a:t>
                </a:r>
                <a:endPar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矩形 27"/>
              <p:cNvSpPr>
                <a:spLocks/>
              </p:cNvSpPr>
              <p:nvPr/>
            </p:nvSpPr>
            <p:spPr>
              <a:xfrm>
                <a:off x="5857498" y="5484630"/>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844550">
                  <a:spcBef>
                    <a:spcPct val="0"/>
                  </a:spcBef>
                  <a:spcAft>
                    <a:spcPct val="35000"/>
                  </a:spcAft>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CIFS, NFS, and NDMP</a:t>
                </a:r>
              </a:p>
            </p:txBody>
          </p:sp>
        </p:grpSp>
        <p:sp>
          <p:nvSpPr>
            <p:cNvPr id="29" name="矩形 28"/>
            <p:cNvSpPr>
              <a:spLocks/>
            </p:cNvSpPr>
            <p:nvPr/>
          </p:nvSpPr>
          <p:spPr>
            <a:xfrm>
              <a:off x="1455420" y="3824899"/>
              <a:ext cx="3777991" cy="526201"/>
            </a:xfrm>
            <a:prstGeom prst="rect">
              <a:avLst/>
            </a:prstGeom>
            <a:noFill/>
            <a:ln w="19050">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8350" tIns="1049401" rIns="188351" bIns="1049400" numCol="1" spcCol="1270" rtlCol="0" anchor="ctr" anchorCtr="0">
              <a:noAutofit/>
            </a:bodyPr>
            <a:lstStyle/>
            <a:p>
              <a:pPr lvl="0" algn="ctr" defTabSz="1155700">
                <a:spcBef>
                  <a:spcPct val="0"/>
                </a:spcBef>
                <a:spcAft>
                  <a:spcPct val="35000"/>
                </a:spcAft>
              </a:pPr>
              <a:r>
                <a:rPr lang="en-US" altLang="zh-CN" sz="16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Common Storage Protocols</a:t>
              </a:r>
            </a:p>
          </p:txBody>
        </p:sp>
        <p:cxnSp>
          <p:nvCxnSpPr>
            <p:cNvPr id="13" name="肘形连接符 12"/>
            <p:cNvCxnSpPr>
              <a:stCxn id="29" idx="3"/>
              <a:endCxn id="28" idx="1"/>
            </p:cNvCxnSpPr>
            <p:nvPr/>
          </p:nvCxnSpPr>
          <p:spPr>
            <a:xfrm>
              <a:off x="5233411" y="4088000"/>
              <a:ext cx="624087" cy="1659731"/>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29" idx="3"/>
              <a:endCxn id="26" idx="1"/>
            </p:cNvCxnSpPr>
            <p:nvPr/>
          </p:nvCxnSpPr>
          <p:spPr>
            <a:xfrm>
              <a:off x="5233411" y="4088000"/>
              <a:ext cx="624087" cy="99584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肘形连接符 30"/>
            <p:cNvCxnSpPr>
              <a:stCxn id="29" idx="3"/>
              <a:endCxn id="25" idx="1"/>
            </p:cNvCxnSpPr>
            <p:nvPr/>
          </p:nvCxnSpPr>
          <p:spPr>
            <a:xfrm>
              <a:off x="5233411" y="4088000"/>
              <a:ext cx="624087" cy="33194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29" idx="3"/>
              <a:endCxn id="24" idx="1"/>
            </p:cNvCxnSpPr>
            <p:nvPr/>
          </p:nvCxnSpPr>
          <p:spPr>
            <a:xfrm flipV="1">
              <a:off x="5233411" y="3756054"/>
              <a:ext cx="624087" cy="33194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29" idx="3"/>
              <a:endCxn id="23" idx="1"/>
            </p:cNvCxnSpPr>
            <p:nvPr/>
          </p:nvCxnSpPr>
          <p:spPr>
            <a:xfrm flipV="1">
              <a:off x="5233411" y="3092161"/>
              <a:ext cx="624087" cy="995839"/>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29" idx="3"/>
              <a:endCxn id="10" idx="1"/>
            </p:cNvCxnSpPr>
            <p:nvPr/>
          </p:nvCxnSpPr>
          <p:spPr>
            <a:xfrm flipV="1">
              <a:off x="5233411" y="2428268"/>
              <a:ext cx="624088" cy="165973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3267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07383" y="1948181"/>
            <a:ext cx="5177235" cy="2520000"/>
            <a:chOff x="4951016" y="1948181"/>
            <a:chExt cx="5177235" cy="2520000"/>
          </a:xfrm>
        </p:grpSpPr>
        <p:pic>
          <p:nvPicPr>
            <p:cNvPr id="5" name="图片 4">
              <a:extLst>
                <a:ext uri="{FF2B5EF4-FFF2-40B4-BE49-F238E27FC236}">
                  <a16:creationId xmlns="" xmlns:a16="http://schemas.microsoft.com/office/drawing/2014/main"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016" y="1948181"/>
              <a:ext cx="2520000" cy="2520000"/>
            </a:xfrm>
            <a:prstGeom prst="rect">
              <a:avLst/>
            </a:prstGeom>
          </p:spPr>
        </p:pic>
        <p:pic>
          <p:nvPicPr>
            <p:cNvPr id="6" name="图片 5">
              <a:extLst>
                <a:ext uri="{FF2B5EF4-FFF2-40B4-BE49-F238E27FC236}">
                  <a16:creationId xmlns="" xmlns:a16="http://schemas.microsoft.com/office/drawing/2014/main"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251" y="1948181"/>
              <a:ext cx="2520000" cy="2520000"/>
            </a:xfrm>
            <a:prstGeom prst="rect">
              <a:avLst/>
            </a:prstGeom>
          </p:spPr>
        </p:pic>
        <p:sp>
          <p:nvSpPr>
            <p:cNvPr id="7" name="矩形 6">
              <a:extLst>
                <a:ext uri="{FF2B5EF4-FFF2-40B4-BE49-F238E27FC236}">
                  <a16:creationId xmlns="" xmlns:a16="http://schemas.microsoft.com/office/drawing/2014/main" id="{9BABD157-ECCC-4194-ADE5-234A95F2A814}"/>
                </a:ext>
              </a:extLst>
            </p:cNvPr>
            <p:cNvSpPr/>
            <p:nvPr/>
          </p:nvSpPr>
          <p:spPr>
            <a:xfrm>
              <a:off x="8165313" y="4149080"/>
              <a:ext cx="1430078" cy="319101"/>
            </a:xfrm>
            <a:prstGeom prst="rect">
              <a:avLst/>
            </a:prstGeom>
            <a:noFill/>
            <a:ln>
              <a:noFill/>
            </a:ln>
          </p:spPr>
          <p:txBody>
            <a:bodyPr wrap="square">
              <a:noAutofit/>
            </a:bodyPr>
            <a:lstStyle/>
            <a:p>
              <a:pPr algn="ctr" fontAlgn="ct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Huawei Enterprise Business App</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矩形 7">
              <a:extLst>
                <a:ext uri="{FF2B5EF4-FFF2-40B4-BE49-F238E27FC236}">
                  <a16:creationId xmlns="" xmlns:a16="http://schemas.microsoft.com/office/drawing/2014/main" id="{67A1AE1E-23DA-48D1-87C9-D26402CBE0DC}"/>
                </a:ext>
              </a:extLst>
            </p:cNvPr>
            <p:cNvSpPr/>
            <p:nvPr/>
          </p:nvSpPr>
          <p:spPr>
            <a:xfrm>
              <a:off x="5483232" y="4149080"/>
              <a:ext cx="1457766" cy="319101"/>
            </a:xfrm>
            <a:prstGeom prst="rect">
              <a:avLst/>
            </a:prstGeom>
            <a:noFill/>
            <a:ln>
              <a:noFill/>
            </a:ln>
          </p:spPr>
          <p:txBody>
            <a:bodyPr wrap="square">
              <a:noAutofit/>
            </a:bodyPr>
            <a:lstStyle/>
            <a:p>
              <a:pPr algn="ctr" fontAlgn="ctr"/>
              <a:r>
                <a:rPr lang="en-US" sz="1200" b="1" dirty="0" smtClean="0">
                  <a:latin typeface="Huawei Sans" panose="020C0503030203020204" pitchFamily="34" charset="0"/>
                  <a:ea typeface="方正兰亭黑简体" panose="02000000000000000000" pitchFamily="2" charset="-122"/>
                  <a:sym typeface="Huawei Sans" panose="020C0503030203020204" pitchFamily="34" charset="0"/>
                </a:rPr>
                <a:t>Enterprise Technical Support App</a:t>
              </a:r>
              <a:endParaRPr lang="en-US" sz="1200" b="1" dirty="0">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2" name="图片 11" descr="屏幕剪辑">
              <a:extLst>
                <a:ext uri="{FF2B5EF4-FFF2-40B4-BE49-F238E27FC236}">
                  <a16:creationId xmlns="" xmlns:a16="http://schemas.microsoft.com/office/drawing/2014/main"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8004334" y="2326181"/>
              <a:ext cx="1764000" cy="1764000"/>
            </a:xfrm>
            <a:prstGeom prst="rect">
              <a:avLst/>
            </a:prstGeom>
          </p:spPr>
        </p:pic>
        <p:pic>
          <p:nvPicPr>
            <p:cNvPr id="13" name="图片 12" descr="屏幕剪辑">
              <a:extLst>
                <a:ext uri="{FF2B5EF4-FFF2-40B4-BE49-F238E27FC236}">
                  <a16:creationId xmlns="" xmlns:a16="http://schemas.microsoft.com/office/drawing/2014/main"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5329016" y="2326181"/>
              <a:ext cx="1764000" cy="1764000"/>
            </a:xfrm>
            <a:prstGeom prst="rect">
              <a:avLst/>
            </a:prstGeom>
          </p:spPr>
        </p:pic>
      </p:grpSp>
    </p:spTree>
    <p:extLst>
      <p:ext uri="{BB962C8B-B14F-4D97-AF65-F5344CB8AC3E}">
        <p14:creationId xmlns:p14="http://schemas.microsoft.com/office/powerpoint/2010/main" val="798733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en-US" altLang="zh-CN" sz="2000" dirty="0" smtClean="0">
                <a:sym typeface="Huawei Sans" panose="020C0503030203020204" pitchFamily="34" charset="0"/>
              </a:rPr>
              <a:t>Huawei official websites</a:t>
            </a:r>
          </a:p>
          <a:p>
            <a:pPr lvl="1"/>
            <a:r>
              <a:rPr lang="en-US" altLang="zh-CN" sz="1800" dirty="0" smtClean="0">
                <a:sym typeface="Huawei Sans" panose="020C0503030203020204" pitchFamily="34" charset="0"/>
              </a:rPr>
              <a:t>Enterprise business: </a:t>
            </a:r>
            <a:r>
              <a:rPr lang="en-US" altLang="zh-CN" sz="1800" dirty="0" smtClean="0">
                <a:sym typeface="Huawei Sans" panose="020C0503030203020204" pitchFamily="34" charset="0"/>
                <a:hlinkClick r:id="rId3"/>
              </a:rPr>
              <a:t>https://e.huawei.com/en/</a:t>
            </a:r>
            <a:endParaRPr lang="en-US" altLang="zh-CN" sz="1800" dirty="0" smtClean="0">
              <a:sym typeface="Huawei Sans" panose="020C0503030203020204" pitchFamily="34" charset="0"/>
            </a:endParaRPr>
          </a:p>
          <a:p>
            <a:pPr lvl="1"/>
            <a:r>
              <a:rPr lang="en-US" altLang="zh-CN" sz="1800" dirty="0" smtClean="0">
                <a:sym typeface="Huawei Sans" panose="020C0503030203020204" pitchFamily="34" charset="0"/>
              </a:rPr>
              <a:t>Technical support: </a:t>
            </a:r>
            <a:r>
              <a:rPr lang="en-US" altLang="zh-CN" sz="1800" dirty="0" smtClean="0">
                <a:sym typeface="Huawei Sans" panose="020C0503030203020204" pitchFamily="34" charset="0"/>
                <a:hlinkClick r:id="rId4"/>
              </a:rPr>
              <a:t>https://support.huawei.com/enterprise/en/index.html</a:t>
            </a:r>
            <a:r>
              <a:rPr lang="en-US" altLang="zh-CN" sz="1800" dirty="0" smtClean="0">
                <a:sym typeface="Huawei Sans" panose="020C0503030203020204" pitchFamily="34" charset="0"/>
              </a:rPr>
              <a:t> </a:t>
            </a:r>
          </a:p>
          <a:p>
            <a:pPr lvl="1"/>
            <a:r>
              <a:rPr lang="en-US" altLang="zh-CN" sz="1800" dirty="0" smtClean="0">
                <a:sym typeface="Huawei Sans" panose="020C0503030203020204" pitchFamily="34" charset="0"/>
              </a:rPr>
              <a:t>Online learning: </a:t>
            </a:r>
            <a:r>
              <a:rPr lang="en-US" altLang="zh-CN" sz="1800" dirty="0" smtClean="0">
                <a:sym typeface="Huawei Sans" panose="020C0503030203020204" pitchFamily="34" charset="0"/>
                <a:hlinkClick r:id="rId5"/>
              </a:rPr>
              <a:t>https://www.huawei.com/en/learning</a:t>
            </a:r>
            <a:endParaRPr lang="en-US" altLang="zh-CN" sz="1800" dirty="0" smtClean="0">
              <a:sym typeface="Huawei Sans" panose="020C0503030203020204" pitchFamily="34" charset="0"/>
            </a:endParaRPr>
          </a:p>
          <a:p>
            <a:r>
              <a:rPr lang="en-US" altLang="zh-CN" sz="2000" dirty="0" smtClean="0">
                <a:sym typeface="Huawei Sans" panose="020C0503030203020204" pitchFamily="34" charset="0"/>
              </a:rPr>
              <a:t>Popular tools</a:t>
            </a:r>
          </a:p>
          <a:p>
            <a:pPr lvl="1"/>
            <a:r>
              <a:rPr lang="en-US" altLang="zh-CN" sz="1800" dirty="0" smtClean="0">
                <a:sym typeface="Huawei Sans" panose="020C0503030203020204" pitchFamily="34" charset="0"/>
              </a:rPr>
              <a:t>HedEx Lite</a:t>
            </a:r>
          </a:p>
          <a:p>
            <a:pPr lvl="1"/>
            <a:r>
              <a:rPr lang="en-US" altLang="zh-CN" sz="1800" dirty="0" smtClean="0">
                <a:sym typeface="Huawei Sans" panose="020C0503030203020204" pitchFamily="34" charset="0"/>
              </a:rPr>
              <a:t>Network Document Tool Center</a:t>
            </a:r>
          </a:p>
          <a:p>
            <a:pPr lvl="1"/>
            <a:r>
              <a:rPr lang="en-US" altLang="zh-CN" sz="1800" dirty="0" smtClean="0">
                <a:sym typeface="Huawei Sans" panose="020C0503030203020204" pitchFamily="34" charset="0"/>
              </a:rPr>
              <a:t>Information Query Assistant</a:t>
            </a:r>
          </a:p>
          <a:p>
            <a:endParaRPr lang="zh-CN" altLang="en-US" sz="2000" dirty="0">
              <a:sym typeface="Huawei Sans" panose="020C0503030203020204" pitchFamily="34" charset="0"/>
            </a:endParaRPr>
          </a:p>
        </p:txBody>
      </p:sp>
    </p:spTree>
    <p:extLst>
      <p:ext uri="{BB962C8B-B14F-4D97-AF65-F5344CB8AC3E}">
        <p14:creationId xmlns:p14="http://schemas.microsoft.com/office/powerpoint/2010/main" val="70662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508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605793" y="1406848"/>
            <a:ext cx="2671028" cy="1945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SCSI Evolution</a:t>
            </a:r>
            <a:endParaRPr lang="en-US" altLang="zh-CN" dirty="0">
              <a:sym typeface="Huawei Sans" panose="020C0503030203020204" pitchFamily="34" charset="0"/>
            </a:endParaRPr>
          </a:p>
        </p:txBody>
      </p:sp>
      <p:sp>
        <p:nvSpPr>
          <p:cNvPr id="27" name="文本占位符 26"/>
          <p:cNvSpPr>
            <a:spLocks noGrp="1"/>
          </p:cNvSpPr>
          <p:nvPr>
            <p:ph type="body" sz="quarter" idx="4294967295"/>
          </p:nvPr>
        </p:nvSpPr>
        <p:spPr>
          <a:xfrm>
            <a:off x="3605793" y="1406848"/>
            <a:ext cx="2592388" cy="1951038"/>
          </a:xfrm>
          <a:prstGeom prst="rect">
            <a:avLst/>
          </a:prstGeom>
        </p:spPr>
        <p:txBody>
          <a:bodyPr wrap="square">
            <a:noAutofit/>
          </a:bodyPr>
          <a:lstStyle/>
          <a:p>
            <a:pPr>
              <a:lnSpc>
                <a:spcPct val="100000"/>
              </a:lnSpc>
              <a:spcBef>
                <a:spcPts val="0"/>
              </a:spcBef>
            </a:pPr>
            <a:r>
              <a:rPr lang="en-US" sz="1200" dirty="0" smtClean="0">
                <a:sym typeface="Huawei Sans" panose="020C0503030203020204" pitchFamily="34" charset="0"/>
              </a:rPr>
              <a:t>Launched between 1983 and 1985.</a:t>
            </a:r>
          </a:p>
          <a:p>
            <a:pPr>
              <a:lnSpc>
                <a:spcPct val="100000"/>
              </a:lnSpc>
              <a:spcBef>
                <a:spcPts val="0"/>
              </a:spcBef>
            </a:pPr>
            <a:r>
              <a:rPr lang="en-US" sz="1200" dirty="0" smtClean="0">
                <a:sym typeface="Huawei Sans" panose="020C0503030203020204" pitchFamily="34" charset="0"/>
              </a:rPr>
              <a:t>Supported synchronous and asynchronous modes.</a:t>
            </a:r>
          </a:p>
          <a:p>
            <a:pPr>
              <a:lnSpc>
                <a:spcPct val="100000"/>
              </a:lnSpc>
              <a:spcBef>
                <a:spcPts val="0"/>
              </a:spcBef>
            </a:pPr>
            <a:r>
              <a:rPr lang="en-US" sz="1200" dirty="0" smtClean="0">
                <a:sym typeface="Huawei Sans" panose="020C0503030203020204" pitchFamily="34" charset="0"/>
              </a:rPr>
              <a:t>Supported up to seven 8-bit devices.</a:t>
            </a:r>
          </a:p>
          <a:p>
            <a:pPr>
              <a:lnSpc>
                <a:spcPct val="100000"/>
              </a:lnSpc>
              <a:spcBef>
                <a:spcPts val="0"/>
              </a:spcBef>
            </a:pPr>
            <a:r>
              <a:rPr lang="en-US" sz="1200" dirty="0" smtClean="0">
                <a:sym typeface="Huawei Sans" panose="020C0503030203020204" pitchFamily="34" charset="0"/>
              </a:rPr>
              <a:t>Ran at up to 5 Mbit/s.</a:t>
            </a:r>
          </a:p>
          <a:p>
            <a:pPr>
              <a:lnSpc>
                <a:spcPct val="100000"/>
              </a:lnSpc>
              <a:spcBef>
                <a:spcPts val="0"/>
              </a:spcBef>
            </a:pPr>
            <a:r>
              <a:rPr lang="en-US" sz="1200" dirty="0" smtClean="0">
                <a:sym typeface="Huawei Sans" panose="020C0503030203020204" pitchFamily="34" charset="0"/>
              </a:rPr>
              <a:t>Used 50-pin cables that span 6 m at most.</a:t>
            </a:r>
          </a:p>
          <a:p>
            <a:pPr>
              <a:lnSpc>
                <a:spcPct val="100000"/>
              </a:lnSpc>
              <a:spcBef>
                <a:spcPts val="0"/>
              </a:spcBef>
            </a:pPr>
            <a:r>
              <a:rPr lang="en-US" sz="1200" dirty="0" smtClean="0">
                <a:sym typeface="Huawei Sans" panose="020C0503030203020204" pitchFamily="34" charset="0"/>
              </a:rPr>
              <a:t>Obsolete.</a:t>
            </a:r>
            <a:endParaRPr lang="en-US" altLang="zh-CN" sz="1200" dirty="0">
              <a:sym typeface="Huawei Sans" panose="020C0503030203020204" pitchFamily="34" charset="0"/>
            </a:endParaRPr>
          </a:p>
        </p:txBody>
      </p:sp>
      <p:grpSp>
        <p:nvGrpSpPr>
          <p:cNvPr id="24" name="组合 23"/>
          <p:cNvGrpSpPr/>
          <p:nvPr/>
        </p:nvGrpSpPr>
        <p:grpSpPr>
          <a:xfrm>
            <a:off x="820045" y="1365573"/>
            <a:ext cx="5472112" cy="4341813"/>
            <a:chOff x="1296988" y="1663471"/>
            <a:chExt cx="5472112" cy="4341813"/>
          </a:xfrm>
        </p:grpSpPr>
        <p:sp>
          <p:nvSpPr>
            <p:cNvPr id="4" name="Freeform 5"/>
            <p:cNvSpPr>
              <a:spLocks noEditPoints="1"/>
            </p:cNvSpPr>
            <p:nvPr/>
          </p:nvSpPr>
          <p:spPr bwMode="gray">
            <a:xfrm>
              <a:off x="1368425" y="1966684"/>
              <a:ext cx="5400675" cy="403860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FF9393"/>
                </a:gs>
                <a:gs pos="100000">
                  <a:srgbClr val="990000"/>
                </a:gs>
              </a:gsLst>
              <a:lin ang="5400000" scaled="1"/>
            </a:gradFill>
            <a:ln>
              <a:noFill/>
            </a:ln>
            <a:effectLst>
              <a:outerShdw dist="206741" dir="8249373" algn="ctr" rotWithShape="0">
                <a:srgbClr val="C1D1D3">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Oval 7"/>
            <p:cNvSpPr>
              <a:spLocks noChangeArrowheads="1"/>
            </p:cNvSpPr>
            <p:nvPr/>
          </p:nvSpPr>
          <p:spPr bwMode="gray">
            <a:xfrm rot="20876594">
              <a:off x="3238500" y="5021034"/>
              <a:ext cx="1438275" cy="66675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Oval 8"/>
            <p:cNvSpPr>
              <a:spLocks noChangeArrowheads="1"/>
            </p:cNvSpPr>
            <p:nvPr/>
          </p:nvSpPr>
          <p:spPr bwMode="gray">
            <a:xfrm>
              <a:off x="3170238" y="3801834"/>
              <a:ext cx="1704975" cy="170656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Oval 9"/>
            <p:cNvSpPr>
              <a:spLocks noChangeArrowheads="1"/>
            </p:cNvSpPr>
            <p:nvPr/>
          </p:nvSpPr>
          <p:spPr bwMode="gray">
            <a:xfrm>
              <a:off x="3190875" y="3811359"/>
              <a:ext cx="1665288" cy="16637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Oval 10"/>
            <p:cNvSpPr>
              <a:spLocks noChangeArrowheads="1"/>
            </p:cNvSpPr>
            <p:nvPr/>
          </p:nvSpPr>
          <p:spPr bwMode="gray">
            <a:xfrm>
              <a:off x="3208338" y="3827234"/>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Oval 11"/>
            <p:cNvSpPr>
              <a:spLocks noChangeArrowheads="1"/>
            </p:cNvSpPr>
            <p:nvPr/>
          </p:nvSpPr>
          <p:spPr bwMode="gray">
            <a:xfrm>
              <a:off x="3300413" y="3871684"/>
              <a:ext cx="1409700" cy="126206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Text Box 12"/>
            <p:cNvSpPr txBox="1">
              <a:spLocks noChangeArrowheads="1"/>
            </p:cNvSpPr>
            <p:nvPr/>
          </p:nvSpPr>
          <p:spPr bwMode="gray">
            <a:xfrm>
              <a:off x="3409386" y="4428896"/>
              <a:ext cx="1233030" cy="523220"/>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28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SCSI-3</a:t>
              </a:r>
              <a:endParaRPr lang="en-US" altLang="zh-CN"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Oval 13"/>
            <p:cNvSpPr>
              <a:spLocks noChangeArrowheads="1"/>
            </p:cNvSpPr>
            <p:nvPr/>
          </p:nvSpPr>
          <p:spPr bwMode="gray">
            <a:xfrm rot="20827004">
              <a:off x="1373188" y="4022496"/>
              <a:ext cx="1133475" cy="6096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 name="Group 14"/>
            <p:cNvGrpSpPr>
              <a:grpSpLocks/>
            </p:cNvGrpSpPr>
            <p:nvPr/>
          </p:nvGrpSpPr>
          <p:grpSpPr bwMode="auto">
            <a:xfrm>
              <a:off x="1296988" y="3031896"/>
              <a:ext cx="1371600" cy="1441450"/>
              <a:chOff x="732" y="2112"/>
              <a:chExt cx="842" cy="860"/>
            </a:xfrm>
          </p:grpSpPr>
          <p:sp>
            <p:nvSpPr>
              <p:cNvPr id="13" name="Oval 15"/>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Oval 16"/>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Oval 17"/>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Oval 18"/>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Text Box 19"/>
              <p:cNvSpPr txBox="1">
                <a:spLocks noChangeArrowheads="1"/>
              </p:cNvSpPr>
              <p:nvPr/>
            </p:nvSpPr>
            <p:spPr bwMode="gray">
              <a:xfrm>
                <a:off x="811" y="2414"/>
                <a:ext cx="664" cy="275"/>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2400"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SCSI-2</a:t>
                </a:r>
                <a:endParaRPr lang="en-US" altLang="zh-CN"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18" name="Oval 20"/>
            <p:cNvSpPr>
              <a:spLocks noChangeArrowheads="1"/>
            </p:cNvSpPr>
            <p:nvPr/>
          </p:nvSpPr>
          <p:spPr bwMode="gray">
            <a:xfrm>
              <a:off x="1873250" y="2269896"/>
              <a:ext cx="914400" cy="5334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Oval 21"/>
            <p:cNvSpPr>
              <a:spLocks noChangeArrowheads="1"/>
            </p:cNvSpPr>
            <p:nvPr/>
          </p:nvSpPr>
          <p:spPr bwMode="gray">
            <a:xfrm>
              <a:off x="1949450" y="1663471"/>
              <a:ext cx="1023938" cy="10239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Oval 22"/>
            <p:cNvSpPr>
              <a:spLocks noChangeArrowheads="1"/>
            </p:cNvSpPr>
            <p:nvPr/>
          </p:nvSpPr>
          <p:spPr bwMode="gray">
            <a:xfrm>
              <a:off x="1962150" y="1668234"/>
              <a:ext cx="1000125" cy="1000125"/>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Oval 23"/>
            <p:cNvSpPr>
              <a:spLocks noChangeArrowheads="1"/>
            </p:cNvSpPr>
            <p:nvPr/>
          </p:nvSpPr>
          <p:spPr bwMode="gray">
            <a:xfrm>
              <a:off x="1973263" y="1679346"/>
              <a:ext cx="950912" cy="9334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Oval 24"/>
            <p:cNvSpPr>
              <a:spLocks noChangeArrowheads="1"/>
            </p:cNvSpPr>
            <p:nvPr/>
          </p:nvSpPr>
          <p:spPr bwMode="gray">
            <a:xfrm>
              <a:off x="2027238" y="1704746"/>
              <a:ext cx="847725" cy="75723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Text Box 25"/>
            <p:cNvSpPr txBox="1">
              <a:spLocks noChangeArrowheads="1"/>
            </p:cNvSpPr>
            <p:nvPr/>
          </p:nvSpPr>
          <p:spPr bwMode="gray">
            <a:xfrm>
              <a:off x="2029148" y="2012721"/>
              <a:ext cx="885179" cy="369332"/>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b="1" dirty="0" smtClean="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SCSI-1</a:t>
              </a:r>
              <a:endParaRPr lang="en-US" altLang="zh-CN"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sp>
        <p:nvSpPr>
          <p:cNvPr id="28" name="文本框 27"/>
          <p:cNvSpPr txBox="1"/>
          <p:nvPr/>
        </p:nvSpPr>
        <p:spPr>
          <a:xfrm>
            <a:off x="3605793" y="978435"/>
            <a:ext cx="885179" cy="369332"/>
          </a:xfrm>
          <a:prstGeom prst="rect">
            <a:avLst/>
          </a:prstGeom>
          <a:noFill/>
        </p:spPr>
        <p:txBody>
          <a:bodyPr wrap="square" rtlCol="0">
            <a:noAutofit/>
          </a:bodyPr>
          <a:lstStyle/>
          <a:p>
            <a:pPr fontAlgn="ctr"/>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SCSI-1</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矩形 28"/>
          <p:cNvSpPr/>
          <p:nvPr/>
        </p:nvSpPr>
        <p:spPr>
          <a:xfrm>
            <a:off x="6409132" y="2335441"/>
            <a:ext cx="2351779" cy="1509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占位符 26"/>
          <p:cNvSpPr txBox="1">
            <a:spLocks/>
          </p:cNvSpPr>
          <p:nvPr/>
        </p:nvSpPr>
        <p:spPr bwMode="auto">
          <a:xfrm>
            <a:off x="6409132" y="2335441"/>
            <a:ext cx="2283517" cy="1461948"/>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spcBef>
                <a:spcPts val="0"/>
              </a:spcBef>
            </a:pPr>
            <a:r>
              <a:rPr lang="en-US" sz="1200" dirty="0" smtClean="0">
                <a:latin typeface="Huawei Sans" panose="020C0503030203020204" pitchFamily="34" charset="0"/>
                <a:sym typeface="Huawei Sans" panose="020C0503030203020204" pitchFamily="34" charset="0"/>
              </a:rPr>
              <a:t>Launched between 1988 and 1994.</a:t>
            </a:r>
          </a:p>
          <a:p>
            <a:pPr>
              <a:lnSpc>
                <a:spcPct val="100000"/>
              </a:lnSpc>
              <a:spcBef>
                <a:spcPts val="0"/>
              </a:spcBef>
            </a:pPr>
            <a:r>
              <a:rPr lang="en-US" sz="1200" dirty="0" smtClean="0">
                <a:latin typeface="Huawei Sans" panose="020C0503030203020204" pitchFamily="34" charset="0"/>
                <a:sym typeface="Huawei Sans" panose="020C0503030203020204" pitchFamily="34" charset="0"/>
              </a:rPr>
              <a:t>Compatible with SCSI-1.</a:t>
            </a:r>
          </a:p>
          <a:p>
            <a:pPr>
              <a:lnSpc>
                <a:spcPct val="100000"/>
              </a:lnSpc>
              <a:spcBef>
                <a:spcPts val="0"/>
              </a:spcBef>
            </a:pPr>
            <a:r>
              <a:rPr lang="en-US" sz="1200" dirty="0" smtClean="0">
                <a:latin typeface="Huawei Sans" panose="020C0503030203020204" pitchFamily="34" charset="0"/>
                <a:sym typeface="Huawei Sans" panose="020C0503030203020204" pitchFamily="34" charset="0"/>
              </a:rPr>
              <a:t>Supports 16-bit bandwidth.</a:t>
            </a:r>
          </a:p>
          <a:p>
            <a:pPr>
              <a:lnSpc>
                <a:spcPct val="100000"/>
              </a:lnSpc>
              <a:spcBef>
                <a:spcPts val="0"/>
              </a:spcBef>
            </a:pPr>
            <a:r>
              <a:rPr lang="en-US" sz="1200" dirty="0" smtClean="0">
                <a:latin typeface="Huawei Sans" panose="020C0503030203020204" pitchFamily="34" charset="0"/>
                <a:sym typeface="Huawei Sans" panose="020C0503030203020204" pitchFamily="34" charset="0"/>
              </a:rPr>
              <a:t>Runs at up to 20 Mbit/s.</a:t>
            </a:r>
            <a:endParaRPr lang="en-US" altLang="zh-CN" sz="1200" dirty="0">
              <a:latin typeface="Huawei Sans" panose="020C0503030203020204" pitchFamily="34" charset="0"/>
              <a:sym typeface="Huawei Sans" panose="020C0503030203020204" pitchFamily="34" charset="0"/>
            </a:endParaRPr>
          </a:p>
        </p:txBody>
      </p:sp>
      <p:sp>
        <p:nvSpPr>
          <p:cNvPr id="31" name="文本框 30"/>
          <p:cNvSpPr txBox="1"/>
          <p:nvPr/>
        </p:nvSpPr>
        <p:spPr>
          <a:xfrm>
            <a:off x="6424546" y="1907028"/>
            <a:ext cx="885179" cy="369332"/>
          </a:xfrm>
          <a:prstGeom prst="rect">
            <a:avLst/>
          </a:prstGeom>
          <a:noFill/>
        </p:spPr>
        <p:txBody>
          <a:bodyPr wrap="square" rtlCol="0">
            <a:noAutofit/>
          </a:bodyPr>
          <a:lstStyle/>
          <a:p>
            <a:pPr fontAlgn="ctr"/>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SCSI-2</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矩形 32"/>
          <p:cNvSpPr/>
          <p:nvPr/>
        </p:nvSpPr>
        <p:spPr>
          <a:xfrm>
            <a:off x="9009022" y="3325562"/>
            <a:ext cx="2451141" cy="125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文本占位符 26"/>
          <p:cNvSpPr txBox="1">
            <a:spLocks/>
          </p:cNvSpPr>
          <p:nvPr/>
        </p:nvSpPr>
        <p:spPr bwMode="auto">
          <a:xfrm>
            <a:off x="9009022" y="3325562"/>
            <a:ext cx="2456679" cy="1328656"/>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spcBef>
                <a:spcPts val="0"/>
              </a:spcBef>
            </a:pPr>
            <a:r>
              <a:rPr lang="en-US" sz="1200" dirty="0" smtClean="0">
                <a:latin typeface="Huawei Sans" panose="020C0503030203020204" pitchFamily="34" charset="0"/>
                <a:sym typeface="Huawei Sans" panose="020C0503030203020204" pitchFamily="34" charset="0"/>
              </a:rPr>
              <a:t>Standardized in 1993.</a:t>
            </a:r>
          </a:p>
          <a:p>
            <a:pPr>
              <a:lnSpc>
                <a:spcPct val="100000"/>
              </a:lnSpc>
              <a:spcBef>
                <a:spcPts val="0"/>
              </a:spcBef>
            </a:pPr>
            <a:r>
              <a:rPr lang="en-US" sz="1200" dirty="0" smtClean="0">
                <a:latin typeface="Huawei Sans" panose="020C0503030203020204" pitchFamily="34" charset="0"/>
                <a:sym typeface="Huawei Sans" panose="020C0503030203020204" pitchFamily="34" charset="0"/>
              </a:rPr>
              <a:t>Compatible with SCSI-1 and SCSI-2.</a:t>
            </a:r>
          </a:p>
          <a:p>
            <a:pPr>
              <a:lnSpc>
                <a:spcPct val="100000"/>
              </a:lnSpc>
              <a:spcBef>
                <a:spcPts val="0"/>
              </a:spcBef>
            </a:pPr>
            <a:r>
              <a:rPr lang="en-US" sz="1200" dirty="0">
                <a:latin typeface="Huawei Sans" panose="020C0503030203020204" pitchFamily="34" charset="0"/>
                <a:sym typeface="Huawei Sans" panose="020C0503030203020204" pitchFamily="34" charset="0"/>
              </a:rPr>
              <a:t>I</a:t>
            </a:r>
            <a:r>
              <a:rPr lang="en-US" sz="1200" dirty="0" smtClean="0">
                <a:latin typeface="Huawei Sans" panose="020C0503030203020204" pitchFamily="34" charset="0"/>
                <a:sym typeface="Huawei Sans" panose="020C0503030203020204" pitchFamily="34" charset="0"/>
              </a:rPr>
              <a:t>s a standard system.</a:t>
            </a:r>
          </a:p>
          <a:p>
            <a:pPr>
              <a:lnSpc>
                <a:spcPct val="100000"/>
              </a:lnSpc>
              <a:spcBef>
                <a:spcPts val="0"/>
              </a:spcBef>
            </a:pPr>
            <a:r>
              <a:rPr lang="en-US" sz="1200" dirty="0" smtClean="0">
                <a:latin typeface="Huawei Sans" panose="020C0503030203020204" pitchFamily="34" charset="0"/>
                <a:sym typeface="Huawei Sans" panose="020C0503030203020204" pitchFamily="34" charset="0"/>
              </a:rPr>
              <a:t>Supports various media such as FCP and IEEE1394.</a:t>
            </a:r>
            <a:endParaRPr lang="en-US" sz="1200" dirty="0">
              <a:latin typeface="Huawei Sans" panose="020C0503030203020204" pitchFamily="34" charset="0"/>
              <a:sym typeface="Huawei Sans" panose="020C0503030203020204" pitchFamily="34" charset="0"/>
            </a:endParaRPr>
          </a:p>
        </p:txBody>
      </p:sp>
      <p:sp>
        <p:nvSpPr>
          <p:cNvPr id="35" name="文本框 34"/>
          <p:cNvSpPr txBox="1"/>
          <p:nvPr/>
        </p:nvSpPr>
        <p:spPr>
          <a:xfrm>
            <a:off x="9024436" y="2897149"/>
            <a:ext cx="885179" cy="369332"/>
          </a:xfrm>
          <a:prstGeom prst="rect">
            <a:avLst/>
          </a:prstGeom>
          <a:noFill/>
        </p:spPr>
        <p:txBody>
          <a:bodyPr wrap="square" rtlCol="0">
            <a:noAutofit/>
          </a:bodyPr>
          <a:lstStyle/>
          <a:p>
            <a:pPr fontAlgn="ctr"/>
            <a:r>
              <a:rPr lang="en-US" b="1" dirty="0" smtClean="0">
                <a:latin typeface="Huawei Sans" panose="020C0503030203020204" pitchFamily="34" charset="0"/>
                <a:ea typeface="方正兰亭黑简体" panose="02000000000000000000" pitchFamily="2" charset="-122"/>
                <a:sym typeface="Huawei Sans" panose="020C0503030203020204" pitchFamily="34" charset="0"/>
              </a:rPr>
              <a:t>SCSI-3</a:t>
            </a:r>
            <a:endParaRPr lang="en-US" altLang="zh-CN" b="1"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4288786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SCSI Logical Topology</a:t>
            </a:r>
            <a:endParaRPr lang="en-US" altLang="zh-CN" dirty="0">
              <a:sym typeface="Huawei Sans" panose="020C0503030203020204" pitchFamily="34" charset="0"/>
            </a:endParaRPr>
          </a:p>
        </p:txBody>
      </p:sp>
      <p:sp>
        <p:nvSpPr>
          <p:cNvPr id="3" name="Rectangle 4"/>
          <p:cNvSpPr>
            <a:spLocks noChangeArrowheads="1"/>
          </p:cNvSpPr>
          <p:nvPr/>
        </p:nvSpPr>
        <p:spPr bwMode="auto">
          <a:xfrm>
            <a:off x="3718718" y="1056600"/>
            <a:ext cx="2016125" cy="622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Initiator 1</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Rectangle 5"/>
          <p:cNvSpPr>
            <a:spLocks noChangeArrowheads="1"/>
          </p:cNvSpPr>
          <p:nvPr/>
        </p:nvSpPr>
        <p:spPr bwMode="auto">
          <a:xfrm>
            <a:off x="6311106" y="1056600"/>
            <a:ext cx="2016125" cy="622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Initiator 2</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Rectangle 6"/>
          <p:cNvSpPr>
            <a:spLocks noChangeArrowheads="1"/>
          </p:cNvSpPr>
          <p:nvPr/>
        </p:nvSpPr>
        <p:spPr bwMode="auto">
          <a:xfrm>
            <a:off x="2783681" y="2974027"/>
            <a:ext cx="2016125" cy="637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Target 1</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7"/>
          <p:cNvSpPr>
            <a:spLocks noChangeArrowheads="1"/>
          </p:cNvSpPr>
          <p:nvPr/>
        </p:nvSpPr>
        <p:spPr bwMode="auto">
          <a:xfrm>
            <a:off x="5087143" y="2974028"/>
            <a:ext cx="2016125" cy="646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Target 2</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Rectangle 8"/>
          <p:cNvSpPr>
            <a:spLocks noChangeArrowheads="1"/>
          </p:cNvSpPr>
          <p:nvPr/>
        </p:nvSpPr>
        <p:spPr bwMode="auto">
          <a:xfrm>
            <a:off x="7392193" y="2974027"/>
            <a:ext cx="2016125" cy="646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Target 3</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Line 9"/>
          <p:cNvSpPr>
            <a:spLocks noChangeShapeType="1"/>
          </p:cNvSpPr>
          <p:nvPr/>
        </p:nvSpPr>
        <p:spPr bwMode="auto">
          <a:xfrm>
            <a:off x="3647281" y="2324739"/>
            <a:ext cx="46815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Line 10"/>
          <p:cNvSpPr>
            <a:spLocks noChangeShapeType="1"/>
          </p:cNvSpPr>
          <p:nvPr/>
        </p:nvSpPr>
        <p:spPr bwMode="auto">
          <a:xfrm flipV="1">
            <a:off x="4799806" y="1677039"/>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Line 11"/>
          <p:cNvSpPr>
            <a:spLocks noChangeShapeType="1"/>
          </p:cNvSpPr>
          <p:nvPr/>
        </p:nvSpPr>
        <p:spPr bwMode="auto">
          <a:xfrm flipV="1">
            <a:off x="7319168" y="1677039"/>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Line 12"/>
          <p:cNvSpPr>
            <a:spLocks noChangeShapeType="1"/>
          </p:cNvSpPr>
          <p:nvPr/>
        </p:nvSpPr>
        <p:spPr bwMode="auto">
          <a:xfrm flipV="1">
            <a:off x="3791743" y="2326327"/>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Line 13"/>
          <p:cNvSpPr>
            <a:spLocks noChangeShapeType="1"/>
          </p:cNvSpPr>
          <p:nvPr/>
        </p:nvSpPr>
        <p:spPr bwMode="auto">
          <a:xfrm flipV="1">
            <a:off x="6095206" y="2324739"/>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Line 14"/>
          <p:cNvSpPr>
            <a:spLocks noChangeShapeType="1"/>
          </p:cNvSpPr>
          <p:nvPr/>
        </p:nvSpPr>
        <p:spPr bwMode="auto">
          <a:xfrm flipV="1">
            <a:off x="8184356" y="2326327"/>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Rectangle 15"/>
          <p:cNvSpPr>
            <a:spLocks noChangeArrowheads="1"/>
          </p:cNvSpPr>
          <p:nvPr/>
        </p:nvSpPr>
        <p:spPr bwMode="auto">
          <a:xfrm>
            <a:off x="3934618" y="4121810"/>
            <a:ext cx="1512888" cy="2873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LUN 0</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Line 17"/>
          <p:cNvSpPr>
            <a:spLocks noChangeShapeType="1"/>
          </p:cNvSpPr>
          <p:nvPr/>
        </p:nvSpPr>
        <p:spPr bwMode="auto">
          <a:xfrm>
            <a:off x="3215481" y="3616985"/>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Rectangle 18"/>
          <p:cNvSpPr>
            <a:spLocks noChangeArrowheads="1"/>
          </p:cNvSpPr>
          <p:nvPr/>
        </p:nvSpPr>
        <p:spPr bwMode="auto">
          <a:xfrm>
            <a:off x="3936206" y="4625048"/>
            <a:ext cx="1512887" cy="2873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LUN 2</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Rectangle 19"/>
          <p:cNvSpPr>
            <a:spLocks noChangeArrowheads="1"/>
          </p:cNvSpPr>
          <p:nvPr/>
        </p:nvSpPr>
        <p:spPr bwMode="auto">
          <a:xfrm>
            <a:off x="3936206" y="5129873"/>
            <a:ext cx="1512887" cy="2873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LUN 5</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Line 20"/>
          <p:cNvSpPr>
            <a:spLocks noChangeShapeType="1"/>
          </p:cNvSpPr>
          <p:nvPr/>
        </p:nvSpPr>
        <p:spPr bwMode="auto">
          <a:xfrm>
            <a:off x="3215481" y="426627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Line 21"/>
          <p:cNvSpPr>
            <a:spLocks noChangeShapeType="1"/>
          </p:cNvSpPr>
          <p:nvPr/>
        </p:nvSpPr>
        <p:spPr bwMode="auto">
          <a:xfrm>
            <a:off x="3215481" y="476951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Line 22"/>
          <p:cNvSpPr>
            <a:spLocks noChangeShapeType="1"/>
          </p:cNvSpPr>
          <p:nvPr/>
        </p:nvSpPr>
        <p:spPr bwMode="auto">
          <a:xfrm>
            <a:off x="3215481" y="5274335"/>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Line 23"/>
          <p:cNvSpPr>
            <a:spLocks noChangeShapeType="1"/>
          </p:cNvSpPr>
          <p:nvPr/>
        </p:nvSpPr>
        <p:spPr bwMode="auto">
          <a:xfrm>
            <a:off x="3215481" y="5345773"/>
            <a:ext cx="0" cy="431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AutoShape 24"/>
          <p:cNvSpPr>
            <a:spLocks noChangeArrowheads="1"/>
          </p:cNvSpPr>
          <p:nvPr/>
        </p:nvSpPr>
        <p:spPr bwMode="auto">
          <a:xfrm>
            <a:off x="5950743" y="4121810"/>
            <a:ext cx="360363" cy="287338"/>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Line 25"/>
          <p:cNvSpPr>
            <a:spLocks noChangeShapeType="1"/>
          </p:cNvSpPr>
          <p:nvPr/>
        </p:nvSpPr>
        <p:spPr bwMode="auto">
          <a:xfrm>
            <a:off x="5518943" y="4266273"/>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AutoShape 26"/>
          <p:cNvSpPr>
            <a:spLocks noChangeArrowheads="1"/>
          </p:cNvSpPr>
          <p:nvPr/>
        </p:nvSpPr>
        <p:spPr bwMode="auto">
          <a:xfrm>
            <a:off x="5950743" y="4626635"/>
            <a:ext cx="360363" cy="287338"/>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Line 27"/>
          <p:cNvSpPr>
            <a:spLocks noChangeShapeType="1"/>
          </p:cNvSpPr>
          <p:nvPr/>
        </p:nvSpPr>
        <p:spPr bwMode="auto">
          <a:xfrm>
            <a:off x="5518943" y="4771098"/>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Rectangle 28"/>
          <p:cNvSpPr>
            <a:spLocks noChangeArrowheads="1"/>
          </p:cNvSpPr>
          <p:nvPr/>
        </p:nvSpPr>
        <p:spPr bwMode="auto">
          <a:xfrm>
            <a:off x="5952331" y="5129873"/>
            <a:ext cx="431800"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Oval 29"/>
          <p:cNvSpPr>
            <a:spLocks noChangeArrowheads="1"/>
          </p:cNvSpPr>
          <p:nvPr/>
        </p:nvSpPr>
        <p:spPr bwMode="auto">
          <a:xfrm>
            <a:off x="5952331" y="5202898"/>
            <a:ext cx="14287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Oval 30"/>
          <p:cNvSpPr>
            <a:spLocks noChangeArrowheads="1"/>
          </p:cNvSpPr>
          <p:nvPr/>
        </p:nvSpPr>
        <p:spPr bwMode="auto">
          <a:xfrm>
            <a:off x="6241256" y="5202898"/>
            <a:ext cx="14287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Line 31"/>
          <p:cNvSpPr>
            <a:spLocks noChangeShapeType="1"/>
          </p:cNvSpPr>
          <p:nvPr/>
        </p:nvSpPr>
        <p:spPr bwMode="auto">
          <a:xfrm>
            <a:off x="6023768" y="520289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Line 32"/>
          <p:cNvSpPr>
            <a:spLocks noChangeShapeType="1"/>
          </p:cNvSpPr>
          <p:nvPr/>
        </p:nvSpPr>
        <p:spPr bwMode="auto">
          <a:xfrm>
            <a:off x="5518943" y="5274335"/>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Rectangle 33"/>
          <p:cNvSpPr>
            <a:spLocks noChangeArrowheads="1"/>
          </p:cNvSpPr>
          <p:nvPr/>
        </p:nvSpPr>
        <p:spPr bwMode="auto">
          <a:xfrm>
            <a:off x="2567781" y="2829565"/>
            <a:ext cx="7056437" cy="944006"/>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Rectangle 34"/>
          <p:cNvSpPr>
            <a:spLocks noChangeArrowheads="1"/>
          </p:cNvSpPr>
          <p:nvPr/>
        </p:nvSpPr>
        <p:spPr bwMode="auto">
          <a:xfrm>
            <a:off x="3502818" y="985164"/>
            <a:ext cx="4968875" cy="836338"/>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Rectangle 35"/>
          <p:cNvSpPr>
            <a:spLocks noChangeArrowheads="1"/>
          </p:cNvSpPr>
          <p:nvPr/>
        </p:nvSpPr>
        <p:spPr bwMode="auto">
          <a:xfrm>
            <a:off x="3791743" y="3905910"/>
            <a:ext cx="1800225" cy="1655763"/>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Rectangle 36"/>
          <p:cNvSpPr>
            <a:spLocks noChangeArrowheads="1"/>
          </p:cNvSpPr>
          <p:nvPr/>
        </p:nvSpPr>
        <p:spPr bwMode="auto">
          <a:xfrm>
            <a:off x="5734843" y="3905910"/>
            <a:ext cx="792163" cy="1655763"/>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Rectangle 37"/>
          <p:cNvSpPr>
            <a:spLocks noChangeArrowheads="1"/>
          </p:cNvSpPr>
          <p:nvPr/>
        </p:nvSpPr>
        <p:spPr bwMode="auto">
          <a:xfrm>
            <a:off x="8760618" y="949964"/>
            <a:ext cx="1048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Initiator</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Rectangle 38"/>
          <p:cNvSpPr>
            <a:spLocks noChangeArrowheads="1"/>
          </p:cNvSpPr>
          <p:nvPr/>
        </p:nvSpPr>
        <p:spPr bwMode="auto">
          <a:xfrm>
            <a:off x="9694476" y="2975717"/>
            <a:ext cx="8675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Target</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Rectangle 39"/>
          <p:cNvSpPr>
            <a:spLocks noChangeArrowheads="1"/>
          </p:cNvSpPr>
          <p:nvPr/>
        </p:nvSpPr>
        <p:spPr bwMode="auto">
          <a:xfrm>
            <a:off x="3718718" y="5545817"/>
            <a:ext cx="18982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LUN namespace</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Rectangle 40"/>
          <p:cNvSpPr>
            <a:spLocks noChangeArrowheads="1"/>
          </p:cNvSpPr>
          <p:nvPr/>
        </p:nvSpPr>
        <p:spPr bwMode="auto">
          <a:xfrm>
            <a:off x="5518943" y="5536849"/>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Target device</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Rectangle 41"/>
          <p:cNvSpPr>
            <a:spLocks noChangeArrowheads="1"/>
          </p:cNvSpPr>
          <p:nvPr/>
        </p:nvSpPr>
        <p:spPr bwMode="auto">
          <a:xfrm>
            <a:off x="3359943" y="2037402"/>
            <a:ext cx="5040313" cy="576262"/>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0" name="Rectangle 42"/>
          <p:cNvSpPr>
            <a:spLocks noChangeArrowheads="1"/>
          </p:cNvSpPr>
          <p:nvPr/>
        </p:nvSpPr>
        <p:spPr bwMode="auto">
          <a:xfrm>
            <a:off x="8462168" y="2108839"/>
            <a:ext cx="598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dirty="0" smtClean="0">
                <a:latin typeface="Huawei Sans" panose="020C0503030203020204" pitchFamily="34" charset="0"/>
                <a:ea typeface="方正兰亭黑简体" panose="02000000000000000000" pitchFamily="2" charset="-122"/>
                <a:sym typeface="Huawei Sans" panose="020C0503030203020204" pitchFamily="34" charset="0"/>
              </a:rPr>
              <a:t>SDS</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Tree>
    <p:extLst>
      <p:ext uri="{BB962C8B-B14F-4D97-AF65-F5344CB8AC3E}">
        <p14:creationId xmlns:p14="http://schemas.microsoft.com/office/powerpoint/2010/main" val="399748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SCSI Initiator Model</a:t>
            </a:r>
            <a:endParaRPr lang="en-US" altLang="zh-CN" dirty="0">
              <a:sym typeface="Huawei Sans" panose="020C0503030203020204" pitchFamily="34" charset="0"/>
            </a:endParaRPr>
          </a:p>
        </p:txBody>
      </p:sp>
      <p:sp>
        <p:nvSpPr>
          <p:cNvPr id="9" name="文本占位符 8"/>
          <p:cNvSpPr>
            <a:spLocks noGrp="1"/>
          </p:cNvSpPr>
          <p:nvPr>
            <p:ph type="body" sz="quarter" idx="10"/>
          </p:nvPr>
        </p:nvSpPr>
        <p:spPr/>
        <p:txBody>
          <a:bodyPr wrap="square">
            <a:noAutofit/>
          </a:bodyPr>
          <a:lstStyle/>
          <a:p>
            <a:r>
              <a:rPr lang="en-US" altLang="zh-CN">
                <a:sym typeface="Huawei Sans" panose="020C0503030203020204" pitchFamily="34" charset="0"/>
              </a:rPr>
              <a:t>A </a:t>
            </a:r>
            <a:r>
              <a:rPr lang="en-US" altLang="zh-CN" smtClean="0">
                <a:sym typeface="Huawei Sans" panose="020C0503030203020204" pitchFamily="34" charset="0"/>
              </a:rPr>
              <a:t>hosts </a:t>
            </a:r>
            <a:r>
              <a:rPr lang="en-US" altLang="zh-CN" dirty="0">
                <a:sym typeface="Huawei Sans" panose="020C0503030203020204" pitchFamily="34" charset="0"/>
              </a:rPr>
              <a:t>SCSI system typically works in the initiator mode</a:t>
            </a:r>
            <a:r>
              <a:rPr lang="en-US" dirty="0" smtClean="0">
                <a:sym typeface="Huawei Sans" panose="020C0503030203020204" pitchFamily="34" charset="0"/>
              </a:rPr>
              <a:t>. The SCSI architecture on Windows, Linux, AIX, Solaris, and BSD contains the architecture layer (middle layer), device layer, and transport layer.</a:t>
            </a:r>
          </a:p>
          <a:p>
            <a:endParaRPr lang="en-US" altLang="zh-CN" dirty="0">
              <a:sym typeface="Huawei Sans" panose="020C0503030203020204" pitchFamily="34" charset="0"/>
            </a:endParaRPr>
          </a:p>
        </p:txBody>
      </p:sp>
      <p:grpSp>
        <p:nvGrpSpPr>
          <p:cNvPr id="3" name="组合 2"/>
          <p:cNvGrpSpPr/>
          <p:nvPr/>
        </p:nvGrpSpPr>
        <p:grpSpPr>
          <a:xfrm>
            <a:off x="4223792" y="2758392"/>
            <a:ext cx="3744416" cy="2894844"/>
            <a:chOff x="2807804" y="1923390"/>
            <a:chExt cx="2160587" cy="1999313"/>
          </a:xfrm>
        </p:grpSpPr>
        <p:sp>
          <p:nvSpPr>
            <p:cNvPr id="4" name="Rectangle 4"/>
            <p:cNvSpPr>
              <a:spLocks noChangeArrowheads="1"/>
            </p:cNvSpPr>
            <p:nvPr/>
          </p:nvSpPr>
          <p:spPr bwMode="auto">
            <a:xfrm>
              <a:off x="2807804" y="1923390"/>
              <a:ext cx="2160587" cy="4965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SCSI device driver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Rectangle 5"/>
            <p:cNvSpPr>
              <a:spLocks noChangeArrowheads="1"/>
            </p:cNvSpPr>
            <p:nvPr/>
          </p:nvSpPr>
          <p:spPr bwMode="auto">
            <a:xfrm>
              <a:off x="2807804" y="2744305"/>
              <a:ext cx="2160587" cy="4328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SCSI middle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Rectangle 6"/>
            <p:cNvSpPr>
              <a:spLocks noChangeArrowheads="1"/>
            </p:cNvSpPr>
            <p:nvPr/>
          </p:nvSpPr>
          <p:spPr bwMode="auto">
            <a:xfrm>
              <a:off x="2807804" y="3491465"/>
              <a:ext cx="2160587" cy="431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en-US" sz="1800" dirty="0" smtClean="0">
                  <a:latin typeface="Huawei Sans" panose="020C0503030203020204" pitchFamily="34" charset="0"/>
                  <a:ea typeface="方正兰亭黑简体" panose="02000000000000000000" pitchFamily="2" charset="-122"/>
                  <a:sym typeface="Huawei Sans" panose="020C0503030203020204" pitchFamily="34" charset="0"/>
                </a:rPr>
                <a:t>SCSI link layer</a:t>
              </a:r>
              <a:endParaRPr lang="en-US" sz="18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Line 7"/>
            <p:cNvSpPr>
              <a:spLocks noChangeShapeType="1"/>
            </p:cNvSpPr>
            <p:nvPr/>
          </p:nvSpPr>
          <p:spPr bwMode="auto">
            <a:xfrm>
              <a:off x="3888891" y="2419954"/>
              <a:ext cx="0" cy="3243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Line 8"/>
            <p:cNvSpPr>
              <a:spLocks noChangeShapeType="1"/>
            </p:cNvSpPr>
            <p:nvPr/>
          </p:nvSpPr>
          <p:spPr bwMode="auto">
            <a:xfrm>
              <a:off x="3888891" y="3175544"/>
              <a:ext cx="0" cy="3259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413703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r>
              <a:rPr lang="en-US" dirty="0" smtClean="0">
                <a:sym typeface="Huawei Sans" panose="020C0503030203020204" pitchFamily="34" charset="0"/>
              </a:rPr>
              <a:t>SCSI Target Model</a:t>
            </a:r>
            <a:endParaRPr lang="en-US" altLang="zh-CN" dirty="0">
              <a:sym typeface="Huawei Sans" panose="020C0503030203020204" pitchFamily="34" charset="0"/>
            </a:endParaRPr>
          </a:p>
        </p:txBody>
      </p:sp>
      <p:sp>
        <p:nvSpPr>
          <p:cNvPr id="8" name="文本占位符 7"/>
          <p:cNvSpPr>
            <a:spLocks noGrp="1"/>
          </p:cNvSpPr>
          <p:nvPr>
            <p:ph type="body" sz="quarter" idx="10"/>
          </p:nvPr>
        </p:nvSpPr>
        <p:spPr>
          <a:xfrm>
            <a:off x="731838" y="1052514"/>
            <a:ext cx="6938962" cy="4875042"/>
          </a:xfrm>
        </p:spPr>
        <p:txBody>
          <a:bodyPr wrap="square">
            <a:noAutofit/>
          </a:bodyPr>
          <a:lstStyle/>
          <a:p>
            <a:pPr algn="l"/>
            <a:r>
              <a:rPr lang="en-US" sz="2000" dirty="0" smtClean="0">
                <a:sym typeface="Huawei Sans" panose="020C0503030203020204" pitchFamily="34" charset="0"/>
              </a:rPr>
              <a:t>Based on the SCSI architecture, a target is divided into three layers: port layer, middle layer, and device layer.</a:t>
            </a:r>
          </a:p>
          <a:p>
            <a:pPr algn="l"/>
            <a:r>
              <a:rPr lang="en-US" sz="2000" dirty="0" smtClean="0">
                <a:sym typeface="Huawei Sans" panose="020C0503030203020204" pitchFamily="34" charset="0"/>
              </a:rPr>
              <a:t>The middle layer is the most important. It manages and maintains LUN namespaces, link ports, target devices, tasks, task sets, and sessions based on SAM/SPC specifications.</a:t>
            </a:r>
          </a:p>
          <a:p>
            <a:pPr algn="l"/>
            <a:r>
              <a:rPr lang="en-US" sz="2000" dirty="0" smtClean="0">
                <a:sym typeface="Huawei Sans" panose="020C0503030203020204" pitchFamily="34" charset="0"/>
              </a:rPr>
              <a:t>Drivers at the port layer are dynamically loaded in via registration. Drivers at the device layer are also dynamically loaded.</a:t>
            </a:r>
            <a:endParaRPr lang="en-US" altLang="zh-CN" sz="2000" dirty="0">
              <a:sym typeface="Huawei Sans" panose="020C0503030203020204" pitchFamily="34" charset="0"/>
            </a:endParaRPr>
          </a:p>
        </p:txBody>
      </p:sp>
      <p:grpSp>
        <p:nvGrpSpPr>
          <p:cNvPr id="9" name="组合 8"/>
          <p:cNvGrpSpPr/>
          <p:nvPr/>
        </p:nvGrpSpPr>
        <p:grpSpPr>
          <a:xfrm>
            <a:off x="7880476" y="1770339"/>
            <a:ext cx="3230219" cy="2889682"/>
            <a:chOff x="6265367" y="3215180"/>
            <a:chExt cx="3230219" cy="2889682"/>
          </a:xfrm>
        </p:grpSpPr>
        <p:sp>
          <p:nvSpPr>
            <p:cNvPr id="3" name="圆角矩形 2"/>
            <p:cNvSpPr/>
            <p:nvPr/>
          </p:nvSpPr>
          <p:spPr>
            <a:xfrm>
              <a:off x="6265367" y="3215180"/>
              <a:ext cx="3230217" cy="5786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Port layer</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圆角矩形 3"/>
            <p:cNvSpPr/>
            <p:nvPr/>
          </p:nvSpPr>
          <p:spPr>
            <a:xfrm>
              <a:off x="6265368" y="4372400"/>
              <a:ext cx="3230217" cy="5786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Middle layer</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圆角矩形 4"/>
            <p:cNvSpPr/>
            <p:nvPr/>
          </p:nvSpPr>
          <p:spPr>
            <a:xfrm>
              <a:off x="6265369" y="5529622"/>
              <a:ext cx="3230217" cy="5752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dirty="0" smtClean="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Device layer</a:t>
              </a:r>
              <a:endParaRPr lang="en-US" altLang="zh-CN"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上下箭头 5"/>
            <p:cNvSpPr/>
            <p:nvPr/>
          </p:nvSpPr>
          <p:spPr>
            <a:xfrm>
              <a:off x="7691628" y="3793791"/>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上下箭头 6"/>
            <p:cNvSpPr/>
            <p:nvPr/>
          </p:nvSpPr>
          <p:spPr>
            <a:xfrm>
              <a:off x="7708171" y="4951011"/>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spTree>
    <p:extLst>
      <p:ext uri="{BB962C8B-B14F-4D97-AF65-F5344CB8AC3E}">
        <p14:creationId xmlns:p14="http://schemas.microsoft.com/office/powerpoint/2010/main" val="1007383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2.xml><?xml version="1.0" encoding="utf-8"?>
<ds:datastoreItem xmlns:ds="http://schemas.openxmlformats.org/officeDocument/2006/customXml" ds:itemID="{4DCB5099-8C43-4549-8CD1-7C73B3E86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20B88AF-0F87-422A-801E-ABE79877143C}">
  <ds:schemaRef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3508</TotalTime>
  <Words>9782</Words>
  <Application>Microsoft Office PowerPoint</Application>
  <PresentationFormat>宽屏</PresentationFormat>
  <Paragraphs>957</Paragraphs>
  <Slides>58</Slides>
  <Notes>58</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58</vt:i4>
      </vt:variant>
    </vt:vector>
  </HeadingPairs>
  <TitlesOfParts>
    <vt:vector size="69" baseType="lpstr">
      <vt:lpstr>方正兰亭黑简体</vt:lpstr>
      <vt:lpstr>Microsoft YaHei</vt:lpstr>
      <vt:lpstr>Microsoft YaHei</vt:lpstr>
      <vt:lpstr>Arial</vt:lpstr>
      <vt:lpstr>Huawei Sans</vt:lpstr>
      <vt:lpstr>Times New Roman</vt:lpstr>
      <vt:lpstr>Wingdings</vt:lpstr>
      <vt:lpstr>1_标题页模板</vt:lpstr>
      <vt:lpstr>2_自功能页模板</vt:lpstr>
      <vt:lpstr>3_内容页模板</vt:lpstr>
      <vt:lpstr>4_感谢页模板</vt:lpstr>
      <vt:lpstr>Common Storage Protocols</vt:lpstr>
      <vt:lpstr>PowerPoint 演示文稿</vt:lpstr>
      <vt:lpstr>PowerPoint 演示文稿</vt:lpstr>
      <vt:lpstr>PowerPoint 演示文稿</vt:lpstr>
      <vt:lpstr>SCSI Protocol</vt:lpstr>
      <vt:lpstr>SCSI Evolution</vt:lpstr>
      <vt:lpstr>SCSI Logical Topology</vt:lpstr>
      <vt:lpstr>SCSI Initiator Model</vt:lpstr>
      <vt:lpstr>SCSI Target Model</vt:lpstr>
      <vt:lpstr>SCSI Protocol and Storage System</vt:lpstr>
      <vt:lpstr>SCSI Protocol Addressing</vt:lpstr>
      <vt:lpstr>PowerPoint 演示文稿</vt:lpstr>
      <vt:lpstr>Emergence of iSCSI</vt:lpstr>
      <vt:lpstr>iSCSI</vt:lpstr>
      <vt:lpstr>iSCSI Initiator and Target</vt:lpstr>
      <vt:lpstr>iSCSI Architecture</vt:lpstr>
      <vt:lpstr>Relationships Between iSCSI and SCSI, TCP and IP</vt:lpstr>
      <vt:lpstr>FC in Storage</vt:lpstr>
      <vt:lpstr>FC Protocol Structure</vt:lpstr>
      <vt:lpstr>FC Topology</vt:lpstr>
      <vt:lpstr>Seven Types of Ports for the FC Protocol</vt:lpstr>
      <vt:lpstr>FC Adapter</vt:lpstr>
      <vt:lpstr>FCoE Protocol</vt:lpstr>
      <vt:lpstr>Comparison Between FC and FCoE</vt:lpstr>
      <vt:lpstr>PowerPoint 演示文稿</vt:lpstr>
      <vt:lpstr>Background of SAS</vt:lpstr>
      <vt:lpstr>What Is SAS</vt:lpstr>
      <vt:lpstr>SAS Protocol Layers</vt:lpstr>
      <vt:lpstr>Highlights of SAS</vt:lpstr>
      <vt:lpstr>Scalability of SAS</vt:lpstr>
      <vt:lpstr>Cable Connection Principles of SAS</vt:lpstr>
      <vt:lpstr>SATA</vt:lpstr>
      <vt:lpstr>PowerPoint 演示文稿</vt:lpstr>
      <vt:lpstr>PCIe</vt:lpstr>
      <vt:lpstr>Why PCIe</vt:lpstr>
      <vt:lpstr>PCIe Protocol Structure</vt:lpstr>
      <vt:lpstr>NVMe</vt:lpstr>
      <vt:lpstr>NVMe Protocol Stack</vt:lpstr>
      <vt:lpstr>NVMe Advantages and Applications</vt:lpstr>
      <vt:lpstr>PowerPoint 演示文稿</vt:lpstr>
      <vt:lpstr>RDMA</vt:lpstr>
      <vt:lpstr>RDMA Bearer Network</vt:lpstr>
      <vt:lpstr>IB</vt:lpstr>
      <vt:lpstr>IB Architecture</vt:lpstr>
      <vt:lpstr>IB in Storage</vt:lpstr>
      <vt:lpstr>IB Layers</vt:lpstr>
      <vt:lpstr>IB Interface</vt:lpstr>
      <vt:lpstr>PowerPoint 演示文稿</vt:lpstr>
      <vt:lpstr>CIFS Protocol</vt:lpstr>
      <vt:lpstr>NFS Protocol</vt:lpstr>
      <vt:lpstr>NDMP Protocol</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zhuyuanyuanzjhw</cp:lastModifiedBy>
  <cp:revision>188</cp:revision>
  <dcterms:created xsi:type="dcterms:W3CDTF">2018-11-29T10:16:29Z</dcterms:created>
  <dcterms:modified xsi:type="dcterms:W3CDTF">2020-09-24T03:00:02Z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(3)3lbumXMxaNIqQa6uWS/FKtP+kf5SEY5VmwnjiWKqAeBoEfjuJs3rVF47gK4RGLNMSZz0Gcko
tKefYj5VVcbUpN3R6ywwRt+wyMBx3S9eGK5ooDl89zPfl+QA/vjFRMUqwaHX2X9qdDnlzT/j
vb25vVsMn0l84NZ0CWySnyGElgjzJ6EoN4HThL7eCMpcPgsgl+mmWxHaEy3cb0sI3dLZ0AkU
t7aEkbeKmVkQFs/sE5</vt:lpwstr>
  </property>
  <property fmtid="{D5CDD505-2E9C-101B-9397-08002B2CF9AE}" pid="3" name="_2015_ms_pID_7253431">
    <vt:lpwstr>9qmcqTtU7zNGALJFAydU0+VRZPQjgMkLzNVSXNAB39CD1hKUBkFXy7
XqPxpoR7nJzAmnoafBulj7USgDEYGiZx1Upxms9sKIr7oO72UPMI1B8/ewe61yrvrrsrxuss
GCiv1PSb3cpsde0uzF6aMTOc3JTABMpUtMdaYRhGRmqdPRs84q4TQwFPa2MB4GRg1Vytxofi
dijtNzsQiSq93qMtwoFDkYIrruiHWMZRyp+7</vt:lpwstr>
  </property>
  <property fmtid="{D5CDD505-2E9C-101B-9397-08002B2CF9AE}" pid="4" name="_2015_ms_pID_7253432">
    <vt:lpwstr>eA==</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1600821580</vt:lpwstr>
  </property>
</Properties>
</file>