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48"/>
  </p:notesMasterIdLst>
  <p:handoutMasterIdLst>
    <p:handoutMasterId r:id="rId49"/>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7" r:id="rId45"/>
    <p:sldId id="298" r:id="rId46"/>
    <p:sldId id="296" r:id="rId47"/>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D00"/>
    <a:srgbClr val="F28944"/>
    <a:srgbClr val="BF0013"/>
    <a:srgbClr val="404040"/>
    <a:srgbClr val="151515"/>
    <a:srgbClr val="C7000B"/>
    <a:srgbClr val="575756"/>
    <a:srgbClr val="FFFFFF"/>
    <a:srgbClr val="DD4654"/>
    <a:srgbClr val="F3D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56" autoAdjust="0"/>
  </p:normalViewPr>
  <p:slideViewPr>
    <p:cSldViewPr snapToGrid="0" snapToObjects="1">
      <p:cViewPr varScale="1">
        <p:scale>
          <a:sx n="52" d="100"/>
          <a:sy n="52" d="100"/>
        </p:scale>
        <p:origin x="122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ED292-985A-4327-B8EF-2CEF07DF20B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72883252-676C-48B6-9032-F35B86F6168B}">
      <dgm:prSet phldrT="[文本]"/>
      <dgm:spPr>
        <a:noFill/>
        <a:ln w="19050">
          <a:solidFill>
            <a:schemeClr val="tx1"/>
          </a:solidFill>
        </a:ln>
      </dgm:spPr>
      <dgm:t>
        <a:bodyPr vert="vert"/>
        <a:lstStyle/>
        <a:p>
          <a:r>
            <a:rPr lang="en-US" altLang="zh-CN" dirty="0" smtClean="0">
              <a:solidFill>
                <a:schemeClr val="tx1"/>
              </a:solidFill>
              <a:latin typeface="Huawei Sans" panose="020C0503030203020204" pitchFamily="34" charset="0"/>
              <a:cs typeface="Huawei Sans" panose="020C0503030203020204" pitchFamily="34" charset="0"/>
            </a:rPr>
            <a:t>RAID</a:t>
          </a:r>
          <a:r>
            <a:rPr lang="zh-CN" altLang="en-US" dirty="0" smtClean="0">
              <a:solidFill>
                <a:schemeClr val="tx1"/>
              </a:solidFill>
              <a:latin typeface="Huawei Sans" panose="020C0503030203020204" pitchFamily="34" charset="0"/>
              <a:cs typeface="Huawei Sans" panose="020C0503030203020204" pitchFamily="34" charset="0"/>
            </a:rPr>
            <a:t> </a:t>
          </a:r>
          <a:r>
            <a:rPr lang="en-US" altLang="zh-CN" dirty="0" smtClean="0">
              <a:solidFill>
                <a:schemeClr val="tx1"/>
              </a:solidFill>
              <a:latin typeface="Huawei Sans" panose="020C0503030203020204" pitchFamily="34" charset="0"/>
              <a:cs typeface="Huawei Sans" panose="020C0503030203020204" pitchFamily="34" charset="0"/>
            </a:rPr>
            <a:t>Technologies</a:t>
          </a:r>
          <a:endParaRPr lang="zh-CN" altLang="en-US" dirty="0">
            <a:solidFill>
              <a:schemeClr val="tx1"/>
            </a:solidFill>
            <a:latin typeface="Huawei Sans" panose="020C0503030203020204" pitchFamily="34" charset="0"/>
            <a:cs typeface="Huawei Sans" panose="020C0503030203020204" pitchFamily="34" charset="0"/>
          </a:endParaRPr>
        </a:p>
      </dgm:t>
    </dgm:pt>
    <dgm:pt modelId="{997EB5A0-1438-485D-8F95-FD07833FD5F1}" type="parTrans" cxnId="{E477AA99-A432-4127-BE49-9B2E7B3B3DC4}">
      <dgm:prSet/>
      <dgm:spPr/>
      <dgm:t>
        <a:bodyPr/>
        <a:lstStyle/>
        <a:p>
          <a:endParaRPr lang="zh-CN" altLang="en-US">
            <a:latin typeface="Huawei Sans" panose="020C0503030203020204" pitchFamily="34" charset="0"/>
            <a:cs typeface="Huawei Sans" panose="020C0503030203020204" pitchFamily="34" charset="0"/>
          </a:endParaRPr>
        </a:p>
      </dgm:t>
    </dgm:pt>
    <dgm:pt modelId="{1168474E-2FAA-4BE3-9716-9C64F3B154F1}" type="sibTrans" cxnId="{E477AA99-A432-4127-BE49-9B2E7B3B3DC4}">
      <dgm:prSet/>
      <dgm:spPr/>
      <dgm:t>
        <a:bodyPr/>
        <a:lstStyle/>
        <a:p>
          <a:endParaRPr lang="zh-CN" altLang="en-US">
            <a:latin typeface="Huawei Sans" panose="020C0503030203020204" pitchFamily="34" charset="0"/>
            <a:cs typeface="Huawei Sans" panose="020C0503030203020204" pitchFamily="34" charset="0"/>
          </a:endParaRPr>
        </a:p>
      </dgm:t>
    </dgm:pt>
    <dgm:pt modelId="{6E7E6DDC-337F-48EF-B307-C32A9BFE0FEC}">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Traditional RAID</a:t>
          </a:r>
          <a:endParaRPr lang="zh-CN" altLang="en-US" dirty="0">
            <a:solidFill>
              <a:schemeClr val="tx1"/>
            </a:solidFill>
            <a:latin typeface="Huawei Sans" panose="020C0503030203020204" pitchFamily="34" charset="0"/>
            <a:cs typeface="Huawei Sans" panose="020C0503030203020204" pitchFamily="34" charset="0"/>
          </a:endParaRPr>
        </a:p>
      </dgm:t>
    </dgm:pt>
    <dgm:pt modelId="{5FB62081-7276-476A-86F4-830C699C5BEC}" type="parTrans" cxnId="{CC32CC56-7C58-435E-A18E-A798D354DEBF}">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E59F09AA-4171-416A-B6DA-D875D7AAC9FB}" type="sibTrans" cxnId="{CC32CC56-7C58-435E-A18E-A798D354DEBF}">
      <dgm:prSet/>
      <dgm:spPr/>
      <dgm:t>
        <a:bodyPr/>
        <a:lstStyle/>
        <a:p>
          <a:endParaRPr lang="zh-CN" altLang="en-US">
            <a:latin typeface="Huawei Sans" panose="020C0503030203020204" pitchFamily="34" charset="0"/>
            <a:cs typeface="Huawei Sans" panose="020C0503030203020204" pitchFamily="34" charset="0"/>
          </a:endParaRPr>
        </a:p>
      </dgm:t>
    </dgm:pt>
    <dgm:pt modelId="{3E8ECF02-62D5-4029-941E-A8D7EC3F49F1}">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Other RAID</a:t>
          </a:r>
          <a:r>
            <a:rPr lang="zh-CN" altLang="en-US" dirty="0" smtClean="0">
              <a:solidFill>
                <a:schemeClr val="tx1"/>
              </a:solidFill>
              <a:latin typeface="Huawei Sans" panose="020C0503030203020204" pitchFamily="34" charset="0"/>
              <a:cs typeface="Huawei Sans" panose="020C0503030203020204" pitchFamily="34" charset="0"/>
            </a:rPr>
            <a:t> </a:t>
          </a:r>
          <a:r>
            <a:rPr lang="en-US" altLang="zh-CN" dirty="0" smtClean="0">
              <a:solidFill>
                <a:schemeClr val="tx1"/>
              </a:solidFill>
              <a:latin typeface="Huawei Sans" panose="020C0503030203020204" pitchFamily="34" charset="0"/>
              <a:cs typeface="Huawei Sans" panose="020C0503030203020204" pitchFamily="34" charset="0"/>
            </a:rPr>
            <a:t>technologies</a:t>
          </a:r>
          <a:endParaRPr lang="zh-CN" altLang="en-US" dirty="0">
            <a:solidFill>
              <a:schemeClr val="tx1"/>
            </a:solidFill>
            <a:latin typeface="Huawei Sans" panose="020C0503030203020204" pitchFamily="34" charset="0"/>
            <a:cs typeface="Huawei Sans" panose="020C0503030203020204" pitchFamily="34" charset="0"/>
          </a:endParaRPr>
        </a:p>
      </dgm:t>
    </dgm:pt>
    <dgm:pt modelId="{1219BFBD-8785-4B44-B990-E09C8E0376A6}" type="parTrans" cxnId="{F96B2732-1539-4E03-9D24-2A27E24428CC}">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CF479B9E-C31D-4E5A-A041-CA98DD8404A1}" type="sibTrans" cxnId="{F96B2732-1539-4E03-9D24-2A27E24428CC}">
      <dgm:prSet/>
      <dgm:spPr/>
      <dgm:t>
        <a:bodyPr/>
        <a:lstStyle/>
        <a:p>
          <a:endParaRPr lang="zh-CN" altLang="en-US">
            <a:latin typeface="Huawei Sans" panose="020C0503030203020204" pitchFamily="34" charset="0"/>
            <a:cs typeface="Huawei Sans" panose="020C0503030203020204" pitchFamily="34" charset="0"/>
          </a:endParaRPr>
        </a:p>
      </dgm:t>
    </dgm:pt>
    <dgm:pt modelId="{339EA8CF-34E7-4058-BC0A-59A2DC017D04}">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RAID 2.0+</a:t>
          </a:r>
          <a:endParaRPr lang="zh-CN" altLang="en-US" dirty="0">
            <a:solidFill>
              <a:schemeClr val="tx1"/>
            </a:solidFill>
            <a:latin typeface="Huawei Sans" panose="020C0503030203020204" pitchFamily="34" charset="0"/>
            <a:cs typeface="Huawei Sans" panose="020C0503030203020204" pitchFamily="34" charset="0"/>
          </a:endParaRPr>
        </a:p>
      </dgm:t>
    </dgm:pt>
    <dgm:pt modelId="{10CBBC1F-C674-40F3-A123-A1AFFD88273F}" type="parTrans" cxnId="{2FA1961E-2EF0-4251-9724-9CFD19CFBABA}">
      <dgm:prSet/>
      <dgm:spPr>
        <a:ln w="19050">
          <a:solidFill>
            <a:schemeClr val="tx1"/>
          </a:solidFill>
        </a:ln>
      </dgm:spPr>
      <dgm:t>
        <a:bodyPr/>
        <a:lstStyle/>
        <a:p>
          <a:endParaRPr lang="zh-CN" altLang="en-US">
            <a:latin typeface="Huawei Sans" panose="020C0503030203020204" pitchFamily="34" charset="0"/>
            <a:cs typeface="Huawei Sans" panose="020C0503030203020204" pitchFamily="34" charset="0"/>
          </a:endParaRPr>
        </a:p>
      </dgm:t>
    </dgm:pt>
    <dgm:pt modelId="{5C221AC2-536A-4577-9080-067074C1C451}" type="sibTrans" cxnId="{2FA1961E-2EF0-4251-9724-9CFD19CFBABA}">
      <dgm:prSet/>
      <dgm:spPr/>
      <dgm:t>
        <a:bodyPr/>
        <a:lstStyle/>
        <a:p>
          <a:endParaRPr lang="zh-CN" altLang="en-US">
            <a:latin typeface="Huawei Sans" panose="020C0503030203020204" pitchFamily="34" charset="0"/>
            <a:cs typeface="Huawei Sans" panose="020C0503030203020204" pitchFamily="34" charset="0"/>
          </a:endParaRPr>
        </a:p>
      </dgm:t>
    </dgm:pt>
    <dgm:pt modelId="{8BC35B20-8B0D-4ADF-97D9-64D5E6398FE9}">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RAID 0, RAID 1, RAID 3, RAID 5 and RAID 6</a:t>
          </a:r>
          <a:endParaRPr lang="zh-CN" altLang="en-US" dirty="0">
            <a:solidFill>
              <a:schemeClr val="tx1"/>
            </a:solidFill>
            <a:latin typeface="Huawei Sans" panose="020C0503030203020204" pitchFamily="34" charset="0"/>
            <a:cs typeface="Huawei Sans" panose="020C0503030203020204" pitchFamily="34" charset="0"/>
          </a:endParaRPr>
        </a:p>
      </dgm:t>
    </dgm:pt>
    <dgm:pt modelId="{D6EF0061-2532-442D-B4A2-45183352C8B3}" type="parTrans" cxnId="{FE4455A2-CEF6-498F-8ACB-E5D2341790F0}">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62CE03A4-0F01-4FF0-B2C3-D23369A6D401}" type="sibTrans" cxnId="{FE4455A2-CEF6-498F-8ACB-E5D2341790F0}">
      <dgm:prSet/>
      <dgm:spPr/>
      <dgm:t>
        <a:bodyPr/>
        <a:lstStyle/>
        <a:p>
          <a:endParaRPr lang="zh-CN" altLang="en-US">
            <a:latin typeface="Huawei Sans" panose="020C0503030203020204" pitchFamily="34" charset="0"/>
            <a:cs typeface="Huawei Sans" panose="020C0503030203020204" pitchFamily="34" charset="0"/>
          </a:endParaRPr>
        </a:p>
      </dgm:t>
    </dgm:pt>
    <dgm:pt modelId="{3E3F6D40-E0CB-4068-95E4-E8383B3DEF43}">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RAID 10 and RAID 50</a:t>
          </a:r>
          <a:endParaRPr lang="zh-CN" altLang="en-US" dirty="0">
            <a:solidFill>
              <a:schemeClr val="tx1"/>
            </a:solidFill>
            <a:latin typeface="Huawei Sans" panose="020C0503030203020204" pitchFamily="34" charset="0"/>
            <a:cs typeface="Huawei Sans" panose="020C0503030203020204" pitchFamily="34" charset="0"/>
          </a:endParaRPr>
        </a:p>
      </dgm:t>
    </dgm:pt>
    <dgm:pt modelId="{CA920FC6-B4E3-4A6A-9B13-58016DE21D46}" type="parTrans" cxnId="{C4831B42-671B-4217-ACE7-B7C49F778CA9}">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8E3DFC79-4FF9-4974-BB2E-67F2E1408B33}" type="sibTrans" cxnId="{C4831B42-671B-4217-ACE7-B7C49F778CA9}">
      <dgm:prSet/>
      <dgm:spPr/>
      <dgm:t>
        <a:bodyPr/>
        <a:lstStyle/>
        <a:p>
          <a:endParaRPr lang="zh-CN" altLang="en-US">
            <a:latin typeface="Huawei Sans" panose="020C0503030203020204" pitchFamily="34" charset="0"/>
            <a:cs typeface="Huawei Sans" panose="020C0503030203020204" pitchFamily="34" charset="0"/>
          </a:endParaRPr>
        </a:p>
      </dgm:t>
    </dgm:pt>
    <dgm:pt modelId="{FFB9A8A9-D09A-4F84-94F6-8A3A8D6C6DAF}">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RAID 2.0+</a:t>
          </a:r>
          <a:endParaRPr lang="zh-CN" altLang="en-US" dirty="0">
            <a:solidFill>
              <a:schemeClr val="tx1"/>
            </a:solidFill>
            <a:latin typeface="Huawei Sans" panose="020C0503030203020204" pitchFamily="34" charset="0"/>
            <a:cs typeface="Huawei Sans" panose="020C0503030203020204" pitchFamily="34" charset="0"/>
          </a:endParaRPr>
        </a:p>
      </dgm:t>
    </dgm:pt>
    <dgm:pt modelId="{210C380C-957E-4D2B-9AEE-382C76F438CD}" type="parTrans" cxnId="{A371A8C9-41A1-4278-91F5-9A9B6C5630C1}">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844DB366-BB53-429D-9167-E7EC7911D44B}" type="sibTrans" cxnId="{A371A8C9-41A1-4278-91F5-9A9B6C5630C1}">
      <dgm:prSet/>
      <dgm:spPr/>
      <dgm:t>
        <a:bodyPr/>
        <a:lstStyle/>
        <a:p>
          <a:endParaRPr lang="zh-CN" altLang="en-US">
            <a:latin typeface="Huawei Sans" panose="020C0503030203020204" pitchFamily="34" charset="0"/>
            <a:cs typeface="Huawei Sans" panose="020C0503030203020204" pitchFamily="34" charset="0"/>
          </a:endParaRPr>
        </a:p>
      </dgm:t>
    </dgm:pt>
    <dgm:pt modelId="{1B280EC1-336B-4421-9938-145B7058F88D}">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Dynamic RAID</a:t>
          </a:r>
          <a:endParaRPr lang="zh-CN" altLang="en-US" dirty="0">
            <a:solidFill>
              <a:schemeClr val="tx1"/>
            </a:solidFill>
            <a:latin typeface="Huawei Sans" panose="020C0503030203020204" pitchFamily="34" charset="0"/>
            <a:cs typeface="Huawei Sans" panose="020C0503030203020204" pitchFamily="34" charset="0"/>
          </a:endParaRPr>
        </a:p>
      </dgm:t>
    </dgm:pt>
    <dgm:pt modelId="{A2256565-D947-47FC-954B-3FE527B9ED45}" type="parTrans" cxnId="{0AC55285-8F6B-4BB1-B724-BDA294FF2AD5}">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949CE584-1D62-4842-BE3E-2ACD94C55D08}" type="sibTrans" cxnId="{0AC55285-8F6B-4BB1-B724-BDA294FF2AD5}">
      <dgm:prSet/>
      <dgm:spPr/>
      <dgm:t>
        <a:bodyPr/>
        <a:lstStyle/>
        <a:p>
          <a:endParaRPr lang="zh-CN" altLang="en-US">
            <a:latin typeface="Huawei Sans" panose="020C0503030203020204" pitchFamily="34" charset="0"/>
            <a:cs typeface="Huawei Sans" panose="020C0503030203020204" pitchFamily="34" charset="0"/>
          </a:endParaRPr>
        </a:p>
      </dgm:t>
    </dgm:pt>
    <dgm:pt modelId="{D901AB8D-0FB3-45DB-A300-CD873B359745}">
      <dgm:prSet phldrT="[文本]"/>
      <dgm:spPr>
        <a:noFill/>
        <a:ln w="19050">
          <a:solidFill>
            <a:schemeClr val="tx1"/>
          </a:solidFill>
        </a:ln>
      </dgm:spPr>
      <dgm:t>
        <a:bodyPr/>
        <a:lstStyle/>
        <a:p>
          <a:r>
            <a:rPr lang="en-US" altLang="zh-CN" dirty="0" smtClean="0">
              <a:solidFill>
                <a:schemeClr val="tx1"/>
              </a:solidFill>
              <a:latin typeface="Huawei Sans" panose="020C0503030203020204" pitchFamily="34" charset="0"/>
              <a:cs typeface="Huawei Sans" panose="020C0503030203020204" pitchFamily="34" charset="0"/>
            </a:rPr>
            <a:t>RAID-TP</a:t>
          </a:r>
          <a:endParaRPr lang="zh-CN" altLang="en-US" dirty="0">
            <a:solidFill>
              <a:schemeClr val="tx1"/>
            </a:solidFill>
            <a:latin typeface="Huawei Sans" panose="020C0503030203020204" pitchFamily="34" charset="0"/>
            <a:cs typeface="Huawei Sans" panose="020C0503030203020204" pitchFamily="34" charset="0"/>
          </a:endParaRPr>
        </a:p>
      </dgm:t>
    </dgm:pt>
    <dgm:pt modelId="{B7A31C39-FC60-437D-ADCC-419CFF7F94BC}" type="parTrans" cxnId="{0B1304BC-9502-4729-B4A9-E1CBD3126A1B}">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5AF91A5E-821D-4CC7-80CD-600819E26AAE}" type="sibTrans" cxnId="{0B1304BC-9502-4729-B4A9-E1CBD3126A1B}">
      <dgm:prSet/>
      <dgm:spPr/>
      <dgm:t>
        <a:bodyPr/>
        <a:lstStyle/>
        <a:p>
          <a:endParaRPr lang="zh-CN" altLang="en-US">
            <a:latin typeface="Huawei Sans" panose="020C0503030203020204" pitchFamily="34" charset="0"/>
            <a:cs typeface="Huawei Sans" panose="020C0503030203020204" pitchFamily="34" charset="0"/>
          </a:endParaRPr>
        </a:p>
      </dgm:t>
    </dgm:pt>
    <dgm:pt modelId="{AB4F8A2B-4450-4C32-B953-50F24BE61FB5}" type="pres">
      <dgm:prSet presAssocID="{605ED292-985A-4327-B8EF-2CEF07DF20B5}" presName="Name0" presStyleCnt="0">
        <dgm:presLayoutVars>
          <dgm:chPref val="1"/>
          <dgm:dir/>
          <dgm:animOne val="branch"/>
          <dgm:animLvl val="lvl"/>
          <dgm:resizeHandles val="exact"/>
        </dgm:presLayoutVars>
      </dgm:prSet>
      <dgm:spPr/>
      <dgm:t>
        <a:bodyPr/>
        <a:lstStyle/>
        <a:p>
          <a:endParaRPr lang="zh-CN" altLang="en-US"/>
        </a:p>
      </dgm:t>
    </dgm:pt>
    <dgm:pt modelId="{F109DC79-7659-4BA9-97BB-6540EE4CD67F}" type="pres">
      <dgm:prSet presAssocID="{72883252-676C-48B6-9032-F35B86F6168B}" presName="root1" presStyleCnt="0"/>
      <dgm:spPr/>
      <dgm:t>
        <a:bodyPr/>
        <a:lstStyle/>
        <a:p>
          <a:endParaRPr lang="zh-CN" altLang="en-US"/>
        </a:p>
      </dgm:t>
    </dgm:pt>
    <dgm:pt modelId="{5FCA8DD8-4684-4671-8AC0-3F2D531DE75D}" type="pres">
      <dgm:prSet presAssocID="{72883252-676C-48B6-9032-F35B86F6168B}" presName="LevelOneTextNode" presStyleLbl="node0" presStyleIdx="0" presStyleCnt="1" custScaleX="357721" custScaleY="16079">
        <dgm:presLayoutVars>
          <dgm:chPref val="3"/>
        </dgm:presLayoutVars>
      </dgm:prSet>
      <dgm:spPr/>
      <dgm:t>
        <a:bodyPr/>
        <a:lstStyle/>
        <a:p>
          <a:endParaRPr lang="zh-CN" altLang="en-US"/>
        </a:p>
      </dgm:t>
    </dgm:pt>
    <dgm:pt modelId="{83F06DE2-93A2-46F4-8BF2-F3CD8BD0B204}" type="pres">
      <dgm:prSet presAssocID="{72883252-676C-48B6-9032-F35B86F6168B}" presName="level2hierChild" presStyleCnt="0"/>
      <dgm:spPr/>
      <dgm:t>
        <a:bodyPr/>
        <a:lstStyle/>
        <a:p>
          <a:endParaRPr lang="zh-CN" altLang="en-US"/>
        </a:p>
      </dgm:t>
    </dgm:pt>
    <dgm:pt modelId="{299D3D22-CFFA-48E0-A82E-0495932A9C0A}" type="pres">
      <dgm:prSet presAssocID="{5FB62081-7276-476A-86F4-830C699C5BEC}" presName="conn2-1" presStyleLbl="parChTrans1D2" presStyleIdx="0" presStyleCnt="3"/>
      <dgm:spPr/>
      <dgm:t>
        <a:bodyPr/>
        <a:lstStyle/>
        <a:p>
          <a:endParaRPr lang="zh-CN" altLang="en-US"/>
        </a:p>
      </dgm:t>
    </dgm:pt>
    <dgm:pt modelId="{336EAFA6-302F-438E-8CB2-F149F1EE3AC6}" type="pres">
      <dgm:prSet presAssocID="{5FB62081-7276-476A-86F4-830C699C5BEC}" presName="connTx" presStyleLbl="parChTrans1D2" presStyleIdx="0" presStyleCnt="3"/>
      <dgm:spPr/>
      <dgm:t>
        <a:bodyPr/>
        <a:lstStyle/>
        <a:p>
          <a:endParaRPr lang="zh-CN" altLang="en-US"/>
        </a:p>
      </dgm:t>
    </dgm:pt>
    <dgm:pt modelId="{33C88992-B5C8-4995-8A4B-E41CCA9B010A}" type="pres">
      <dgm:prSet presAssocID="{6E7E6DDC-337F-48EF-B307-C32A9BFE0FEC}" presName="root2" presStyleCnt="0"/>
      <dgm:spPr/>
      <dgm:t>
        <a:bodyPr/>
        <a:lstStyle/>
        <a:p>
          <a:endParaRPr lang="zh-CN" altLang="en-US"/>
        </a:p>
      </dgm:t>
    </dgm:pt>
    <dgm:pt modelId="{6AEC6DA8-A021-46CE-93F2-6E226BD9CB0D}" type="pres">
      <dgm:prSet presAssocID="{6E7E6DDC-337F-48EF-B307-C32A9BFE0FEC}" presName="LevelTwoTextNode" presStyleLbl="node2" presStyleIdx="0" presStyleCnt="3" custLinFactNeighborY="-1432">
        <dgm:presLayoutVars>
          <dgm:chPref val="3"/>
        </dgm:presLayoutVars>
      </dgm:prSet>
      <dgm:spPr/>
      <dgm:t>
        <a:bodyPr/>
        <a:lstStyle/>
        <a:p>
          <a:endParaRPr lang="zh-CN" altLang="en-US"/>
        </a:p>
      </dgm:t>
    </dgm:pt>
    <dgm:pt modelId="{C19B7438-7B84-4396-9917-56731C780FE8}" type="pres">
      <dgm:prSet presAssocID="{6E7E6DDC-337F-48EF-B307-C32A9BFE0FEC}" presName="level3hierChild" presStyleCnt="0"/>
      <dgm:spPr/>
      <dgm:t>
        <a:bodyPr/>
        <a:lstStyle/>
        <a:p>
          <a:endParaRPr lang="zh-CN" altLang="en-US"/>
        </a:p>
      </dgm:t>
    </dgm:pt>
    <dgm:pt modelId="{068DA9B0-BF6E-4A6D-94D1-182AA3F7AD0F}" type="pres">
      <dgm:prSet presAssocID="{D6EF0061-2532-442D-B4A2-45183352C8B3}" presName="conn2-1" presStyleLbl="parChTrans1D3" presStyleIdx="0" presStyleCnt="5"/>
      <dgm:spPr/>
      <dgm:t>
        <a:bodyPr/>
        <a:lstStyle/>
        <a:p>
          <a:endParaRPr lang="zh-CN" altLang="en-US"/>
        </a:p>
      </dgm:t>
    </dgm:pt>
    <dgm:pt modelId="{1DD532F4-450A-4D57-A45F-3884F20BE5BF}" type="pres">
      <dgm:prSet presAssocID="{D6EF0061-2532-442D-B4A2-45183352C8B3}" presName="connTx" presStyleLbl="parChTrans1D3" presStyleIdx="0" presStyleCnt="5"/>
      <dgm:spPr/>
      <dgm:t>
        <a:bodyPr/>
        <a:lstStyle/>
        <a:p>
          <a:endParaRPr lang="zh-CN" altLang="en-US"/>
        </a:p>
      </dgm:t>
    </dgm:pt>
    <dgm:pt modelId="{BE94945B-7755-4A6B-9DBA-CE6A5935CAC5}" type="pres">
      <dgm:prSet presAssocID="{8BC35B20-8B0D-4ADF-97D9-64D5E6398FE9}" presName="root2" presStyleCnt="0"/>
      <dgm:spPr/>
      <dgm:t>
        <a:bodyPr/>
        <a:lstStyle/>
        <a:p>
          <a:endParaRPr lang="zh-CN" altLang="en-US"/>
        </a:p>
      </dgm:t>
    </dgm:pt>
    <dgm:pt modelId="{8AB65FCC-7911-431B-87E6-958266F9BD95}" type="pres">
      <dgm:prSet presAssocID="{8BC35B20-8B0D-4ADF-97D9-64D5E6398FE9}" presName="LevelTwoTextNode" presStyleLbl="node3" presStyleIdx="0" presStyleCnt="5" custScaleX="224895" custLinFactNeighborX="160" custLinFactNeighborY="-2520">
        <dgm:presLayoutVars>
          <dgm:chPref val="3"/>
        </dgm:presLayoutVars>
      </dgm:prSet>
      <dgm:spPr/>
      <dgm:t>
        <a:bodyPr/>
        <a:lstStyle/>
        <a:p>
          <a:endParaRPr lang="zh-CN" altLang="en-US"/>
        </a:p>
      </dgm:t>
    </dgm:pt>
    <dgm:pt modelId="{AF75CC94-A55C-4519-8494-DC90F3ACF026}" type="pres">
      <dgm:prSet presAssocID="{8BC35B20-8B0D-4ADF-97D9-64D5E6398FE9}" presName="level3hierChild" presStyleCnt="0"/>
      <dgm:spPr/>
      <dgm:t>
        <a:bodyPr/>
        <a:lstStyle/>
        <a:p>
          <a:endParaRPr lang="zh-CN" altLang="en-US"/>
        </a:p>
      </dgm:t>
    </dgm:pt>
    <dgm:pt modelId="{16790035-85DA-4942-95F8-EF5B97ADE4D7}" type="pres">
      <dgm:prSet presAssocID="{CA920FC6-B4E3-4A6A-9B13-58016DE21D46}" presName="conn2-1" presStyleLbl="parChTrans1D3" presStyleIdx="1" presStyleCnt="5"/>
      <dgm:spPr/>
      <dgm:t>
        <a:bodyPr/>
        <a:lstStyle/>
        <a:p>
          <a:endParaRPr lang="zh-CN" altLang="en-US"/>
        </a:p>
      </dgm:t>
    </dgm:pt>
    <dgm:pt modelId="{83B45A70-8551-42FF-9B14-FE7FED38618B}" type="pres">
      <dgm:prSet presAssocID="{CA920FC6-B4E3-4A6A-9B13-58016DE21D46}" presName="connTx" presStyleLbl="parChTrans1D3" presStyleIdx="1" presStyleCnt="5"/>
      <dgm:spPr/>
      <dgm:t>
        <a:bodyPr/>
        <a:lstStyle/>
        <a:p>
          <a:endParaRPr lang="zh-CN" altLang="en-US"/>
        </a:p>
      </dgm:t>
    </dgm:pt>
    <dgm:pt modelId="{52A6E89A-146F-4ADA-A45B-36BE04BCB8AD}" type="pres">
      <dgm:prSet presAssocID="{3E3F6D40-E0CB-4068-95E4-E8383B3DEF43}" presName="root2" presStyleCnt="0"/>
      <dgm:spPr/>
      <dgm:t>
        <a:bodyPr/>
        <a:lstStyle/>
        <a:p>
          <a:endParaRPr lang="zh-CN" altLang="en-US"/>
        </a:p>
      </dgm:t>
    </dgm:pt>
    <dgm:pt modelId="{056987C8-EC10-4B7F-B550-FEA791A51A8B}" type="pres">
      <dgm:prSet presAssocID="{3E3F6D40-E0CB-4068-95E4-E8383B3DEF43}" presName="LevelTwoTextNode" presStyleLbl="node3" presStyleIdx="1" presStyleCnt="5" custScaleX="224895" custLinFactNeighborY="-1432">
        <dgm:presLayoutVars>
          <dgm:chPref val="3"/>
        </dgm:presLayoutVars>
      </dgm:prSet>
      <dgm:spPr/>
      <dgm:t>
        <a:bodyPr/>
        <a:lstStyle/>
        <a:p>
          <a:endParaRPr lang="zh-CN" altLang="en-US"/>
        </a:p>
      </dgm:t>
    </dgm:pt>
    <dgm:pt modelId="{670678CB-FB62-44D4-9E81-FCE73B841FD0}" type="pres">
      <dgm:prSet presAssocID="{3E3F6D40-E0CB-4068-95E4-E8383B3DEF43}" presName="level3hierChild" presStyleCnt="0"/>
      <dgm:spPr/>
      <dgm:t>
        <a:bodyPr/>
        <a:lstStyle/>
        <a:p>
          <a:endParaRPr lang="zh-CN" altLang="en-US"/>
        </a:p>
      </dgm:t>
    </dgm:pt>
    <dgm:pt modelId="{94141621-6F4E-4124-8E7B-ECF77602328D}" type="pres">
      <dgm:prSet presAssocID="{10CBBC1F-C674-40F3-A123-A1AFFD88273F}" presName="conn2-1" presStyleLbl="parChTrans1D2" presStyleIdx="1" presStyleCnt="3"/>
      <dgm:spPr/>
      <dgm:t>
        <a:bodyPr/>
        <a:lstStyle/>
        <a:p>
          <a:endParaRPr lang="zh-CN" altLang="en-US"/>
        </a:p>
      </dgm:t>
    </dgm:pt>
    <dgm:pt modelId="{1BFD5C8D-B4CA-4322-9013-4025585C5DE8}" type="pres">
      <dgm:prSet presAssocID="{10CBBC1F-C674-40F3-A123-A1AFFD88273F}" presName="connTx" presStyleLbl="parChTrans1D2" presStyleIdx="1" presStyleCnt="3"/>
      <dgm:spPr/>
      <dgm:t>
        <a:bodyPr/>
        <a:lstStyle/>
        <a:p>
          <a:endParaRPr lang="zh-CN" altLang="en-US"/>
        </a:p>
      </dgm:t>
    </dgm:pt>
    <dgm:pt modelId="{ECA16171-B3B5-456C-AF8B-2DCFF70956E8}" type="pres">
      <dgm:prSet presAssocID="{339EA8CF-34E7-4058-BC0A-59A2DC017D04}" presName="root2" presStyleCnt="0"/>
      <dgm:spPr/>
      <dgm:t>
        <a:bodyPr/>
        <a:lstStyle/>
        <a:p>
          <a:endParaRPr lang="zh-CN" altLang="en-US"/>
        </a:p>
      </dgm:t>
    </dgm:pt>
    <dgm:pt modelId="{801B81AD-8823-4664-BB5C-AD3849B95F26}" type="pres">
      <dgm:prSet presAssocID="{339EA8CF-34E7-4058-BC0A-59A2DC017D04}" presName="LevelTwoTextNode" presStyleLbl="node2" presStyleIdx="1" presStyleCnt="3" custLinFactNeighborY="-1432">
        <dgm:presLayoutVars>
          <dgm:chPref val="3"/>
        </dgm:presLayoutVars>
      </dgm:prSet>
      <dgm:spPr/>
      <dgm:t>
        <a:bodyPr/>
        <a:lstStyle/>
        <a:p>
          <a:endParaRPr lang="zh-CN" altLang="en-US"/>
        </a:p>
      </dgm:t>
    </dgm:pt>
    <dgm:pt modelId="{4DE94A91-112A-42A9-8935-3C7C285BBD27}" type="pres">
      <dgm:prSet presAssocID="{339EA8CF-34E7-4058-BC0A-59A2DC017D04}" presName="level3hierChild" presStyleCnt="0"/>
      <dgm:spPr/>
      <dgm:t>
        <a:bodyPr/>
        <a:lstStyle/>
        <a:p>
          <a:endParaRPr lang="zh-CN" altLang="en-US"/>
        </a:p>
      </dgm:t>
    </dgm:pt>
    <dgm:pt modelId="{A658C1F9-C374-4D87-AEC1-B0F3C14DF0B6}" type="pres">
      <dgm:prSet presAssocID="{210C380C-957E-4D2B-9AEE-382C76F438CD}" presName="conn2-1" presStyleLbl="parChTrans1D3" presStyleIdx="2" presStyleCnt="5"/>
      <dgm:spPr/>
      <dgm:t>
        <a:bodyPr/>
        <a:lstStyle/>
        <a:p>
          <a:endParaRPr lang="zh-CN" altLang="en-US"/>
        </a:p>
      </dgm:t>
    </dgm:pt>
    <dgm:pt modelId="{5B9F8257-AA6A-4D6F-B2BA-B01D469379CF}" type="pres">
      <dgm:prSet presAssocID="{210C380C-957E-4D2B-9AEE-382C76F438CD}" presName="connTx" presStyleLbl="parChTrans1D3" presStyleIdx="2" presStyleCnt="5"/>
      <dgm:spPr/>
      <dgm:t>
        <a:bodyPr/>
        <a:lstStyle/>
        <a:p>
          <a:endParaRPr lang="zh-CN" altLang="en-US"/>
        </a:p>
      </dgm:t>
    </dgm:pt>
    <dgm:pt modelId="{79519A4A-C066-4214-B264-44C2C66D5FCE}" type="pres">
      <dgm:prSet presAssocID="{FFB9A8A9-D09A-4F84-94F6-8A3A8D6C6DAF}" presName="root2" presStyleCnt="0"/>
      <dgm:spPr/>
      <dgm:t>
        <a:bodyPr/>
        <a:lstStyle/>
        <a:p>
          <a:endParaRPr lang="zh-CN" altLang="en-US"/>
        </a:p>
      </dgm:t>
    </dgm:pt>
    <dgm:pt modelId="{76CEE979-FF7F-416B-A075-4688CBA21FCD}" type="pres">
      <dgm:prSet presAssocID="{FFB9A8A9-D09A-4F84-94F6-8A3A8D6C6DAF}" presName="LevelTwoTextNode" presStyleLbl="node3" presStyleIdx="2" presStyleCnt="5" custScaleX="224895" custLinFactNeighborY="-1432">
        <dgm:presLayoutVars>
          <dgm:chPref val="3"/>
        </dgm:presLayoutVars>
      </dgm:prSet>
      <dgm:spPr/>
      <dgm:t>
        <a:bodyPr/>
        <a:lstStyle/>
        <a:p>
          <a:endParaRPr lang="zh-CN" altLang="en-US"/>
        </a:p>
      </dgm:t>
    </dgm:pt>
    <dgm:pt modelId="{0E670358-5859-4D0D-AFF8-E04E53C851D7}" type="pres">
      <dgm:prSet presAssocID="{FFB9A8A9-D09A-4F84-94F6-8A3A8D6C6DAF}" presName="level3hierChild" presStyleCnt="0"/>
      <dgm:spPr/>
      <dgm:t>
        <a:bodyPr/>
        <a:lstStyle/>
        <a:p>
          <a:endParaRPr lang="zh-CN" altLang="en-US"/>
        </a:p>
      </dgm:t>
    </dgm:pt>
    <dgm:pt modelId="{3E724BDD-6442-4CFE-8FFD-A7AA3EAC9D59}" type="pres">
      <dgm:prSet presAssocID="{1219BFBD-8785-4B44-B990-E09C8E0376A6}" presName="conn2-1" presStyleLbl="parChTrans1D2" presStyleIdx="2" presStyleCnt="3"/>
      <dgm:spPr/>
      <dgm:t>
        <a:bodyPr/>
        <a:lstStyle/>
        <a:p>
          <a:endParaRPr lang="zh-CN" altLang="en-US"/>
        </a:p>
      </dgm:t>
    </dgm:pt>
    <dgm:pt modelId="{87AE0EEB-D2E9-4C3A-BCE5-A62F7708B82C}" type="pres">
      <dgm:prSet presAssocID="{1219BFBD-8785-4B44-B990-E09C8E0376A6}" presName="connTx" presStyleLbl="parChTrans1D2" presStyleIdx="2" presStyleCnt="3"/>
      <dgm:spPr/>
      <dgm:t>
        <a:bodyPr/>
        <a:lstStyle/>
        <a:p>
          <a:endParaRPr lang="zh-CN" altLang="en-US"/>
        </a:p>
      </dgm:t>
    </dgm:pt>
    <dgm:pt modelId="{CC35122E-75CC-4BD6-9669-A77876F3D82C}" type="pres">
      <dgm:prSet presAssocID="{3E8ECF02-62D5-4029-941E-A8D7EC3F49F1}" presName="root2" presStyleCnt="0"/>
      <dgm:spPr/>
      <dgm:t>
        <a:bodyPr/>
        <a:lstStyle/>
        <a:p>
          <a:endParaRPr lang="zh-CN" altLang="en-US"/>
        </a:p>
      </dgm:t>
    </dgm:pt>
    <dgm:pt modelId="{0D0D59F5-2E33-4A7E-868C-56E85789961F}" type="pres">
      <dgm:prSet presAssocID="{3E8ECF02-62D5-4029-941E-A8D7EC3F49F1}" presName="LevelTwoTextNode" presStyleLbl="node2" presStyleIdx="2" presStyleCnt="3" custLinFactNeighborY="-1432">
        <dgm:presLayoutVars>
          <dgm:chPref val="3"/>
        </dgm:presLayoutVars>
      </dgm:prSet>
      <dgm:spPr/>
      <dgm:t>
        <a:bodyPr/>
        <a:lstStyle/>
        <a:p>
          <a:endParaRPr lang="zh-CN" altLang="en-US"/>
        </a:p>
      </dgm:t>
    </dgm:pt>
    <dgm:pt modelId="{C2C2B093-7DC9-4755-BED6-AEC4F668E4B8}" type="pres">
      <dgm:prSet presAssocID="{3E8ECF02-62D5-4029-941E-A8D7EC3F49F1}" presName="level3hierChild" presStyleCnt="0"/>
      <dgm:spPr/>
      <dgm:t>
        <a:bodyPr/>
        <a:lstStyle/>
        <a:p>
          <a:endParaRPr lang="zh-CN" altLang="en-US"/>
        </a:p>
      </dgm:t>
    </dgm:pt>
    <dgm:pt modelId="{DD28F937-4007-4D44-83E2-8715C55F23DC}" type="pres">
      <dgm:prSet presAssocID="{A2256565-D947-47FC-954B-3FE527B9ED45}" presName="conn2-1" presStyleLbl="parChTrans1D3" presStyleIdx="3" presStyleCnt="5"/>
      <dgm:spPr/>
      <dgm:t>
        <a:bodyPr/>
        <a:lstStyle/>
        <a:p>
          <a:endParaRPr lang="zh-CN" altLang="en-US"/>
        </a:p>
      </dgm:t>
    </dgm:pt>
    <dgm:pt modelId="{44E75ED9-4576-4845-9D5F-036F87282803}" type="pres">
      <dgm:prSet presAssocID="{A2256565-D947-47FC-954B-3FE527B9ED45}" presName="connTx" presStyleLbl="parChTrans1D3" presStyleIdx="3" presStyleCnt="5"/>
      <dgm:spPr/>
      <dgm:t>
        <a:bodyPr/>
        <a:lstStyle/>
        <a:p>
          <a:endParaRPr lang="zh-CN" altLang="en-US"/>
        </a:p>
      </dgm:t>
    </dgm:pt>
    <dgm:pt modelId="{8DDD29FB-43A3-470D-BAB1-B563721A147A}" type="pres">
      <dgm:prSet presAssocID="{1B280EC1-336B-4421-9938-145B7058F88D}" presName="root2" presStyleCnt="0"/>
      <dgm:spPr/>
      <dgm:t>
        <a:bodyPr/>
        <a:lstStyle/>
        <a:p>
          <a:endParaRPr lang="zh-CN" altLang="en-US"/>
        </a:p>
      </dgm:t>
    </dgm:pt>
    <dgm:pt modelId="{5E468B81-7694-495E-94CD-563364E2E365}" type="pres">
      <dgm:prSet presAssocID="{1B280EC1-336B-4421-9938-145B7058F88D}" presName="LevelTwoTextNode" presStyleLbl="node3" presStyleIdx="3" presStyleCnt="5" custScaleX="224895" custLinFactNeighborY="-1432">
        <dgm:presLayoutVars>
          <dgm:chPref val="3"/>
        </dgm:presLayoutVars>
      </dgm:prSet>
      <dgm:spPr/>
      <dgm:t>
        <a:bodyPr/>
        <a:lstStyle/>
        <a:p>
          <a:endParaRPr lang="zh-CN" altLang="en-US"/>
        </a:p>
      </dgm:t>
    </dgm:pt>
    <dgm:pt modelId="{2F4365E8-87C1-4DF7-B0BE-123BAB9FC378}" type="pres">
      <dgm:prSet presAssocID="{1B280EC1-336B-4421-9938-145B7058F88D}" presName="level3hierChild" presStyleCnt="0"/>
      <dgm:spPr/>
      <dgm:t>
        <a:bodyPr/>
        <a:lstStyle/>
        <a:p>
          <a:endParaRPr lang="zh-CN" altLang="en-US"/>
        </a:p>
      </dgm:t>
    </dgm:pt>
    <dgm:pt modelId="{2F6300EF-0BCB-4E6E-8BB2-C8F7FEF11AE3}" type="pres">
      <dgm:prSet presAssocID="{B7A31C39-FC60-437D-ADCC-419CFF7F94BC}" presName="conn2-1" presStyleLbl="parChTrans1D3" presStyleIdx="4" presStyleCnt="5"/>
      <dgm:spPr/>
      <dgm:t>
        <a:bodyPr/>
        <a:lstStyle/>
        <a:p>
          <a:endParaRPr lang="zh-CN" altLang="en-US"/>
        </a:p>
      </dgm:t>
    </dgm:pt>
    <dgm:pt modelId="{9DAEADB1-D17F-4C5C-AEF5-B9E6E19990D6}" type="pres">
      <dgm:prSet presAssocID="{B7A31C39-FC60-437D-ADCC-419CFF7F94BC}" presName="connTx" presStyleLbl="parChTrans1D3" presStyleIdx="4" presStyleCnt="5"/>
      <dgm:spPr/>
      <dgm:t>
        <a:bodyPr/>
        <a:lstStyle/>
        <a:p>
          <a:endParaRPr lang="zh-CN" altLang="en-US"/>
        </a:p>
      </dgm:t>
    </dgm:pt>
    <dgm:pt modelId="{43F8E897-C3C7-489F-9550-30E6039B6529}" type="pres">
      <dgm:prSet presAssocID="{D901AB8D-0FB3-45DB-A300-CD873B359745}" presName="root2" presStyleCnt="0"/>
      <dgm:spPr/>
      <dgm:t>
        <a:bodyPr/>
        <a:lstStyle/>
        <a:p>
          <a:endParaRPr lang="zh-CN" altLang="en-US"/>
        </a:p>
      </dgm:t>
    </dgm:pt>
    <dgm:pt modelId="{9FCA2BD2-238D-4206-816D-E68B45384C1E}" type="pres">
      <dgm:prSet presAssocID="{D901AB8D-0FB3-45DB-A300-CD873B359745}" presName="LevelTwoTextNode" presStyleLbl="node3" presStyleIdx="4" presStyleCnt="5" custScaleX="224895" custLinFactNeighborY="-1432">
        <dgm:presLayoutVars>
          <dgm:chPref val="3"/>
        </dgm:presLayoutVars>
      </dgm:prSet>
      <dgm:spPr/>
      <dgm:t>
        <a:bodyPr/>
        <a:lstStyle/>
        <a:p>
          <a:endParaRPr lang="zh-CN" altLang="en-US"/>
        </a:p>
      </dgm:t>
    </dgm:pt>
    <dgm:pt modelId="{8DDAD14D-E523-4D2D-8E23-C57BF4E3581B}" type="pres">
      <dgm:prSet presAssocID="{D901AB8D-0FB3-45DB-A300-CD873B359745}" presName="level3hierChild" presStyleCnt="0"/>
      <dgm:spPr/>
      <dgm:t>
        <a:bodyPr/>
        <a:lstStyle/>
        <a:p>
          <a:endParaRPr lang="zh-CN" altLang="en-US"/>
        </a:p>
      </dgm:t>
    </dgm:pt>
  </dgm:ptLst>
  <dgm:cxnLst>
    <dgm:cxn modelId="{BC8C1D1D-74D2-444B-8A04-AA2409212B1F}" type="presOf" srcId="{B7A31C39-FC60-437D-ADCC-419CFF7F94BC}" destId="{9DAEADB1-D17F-4C5C-AEF5-B9E6E19990D6}" srcOrd="1" destOrd="0" presId="urn:microsoft.com/office/officeart/2008/layout/HorizontalMultiLevelHierarchy"/>
    <dgm:cxn modelId="{8086C061-28DE-4B0E-AA17-66E62B2B9A3F}" type="presOf" srcId="{210C380C-957E-4D2B-9AEE-382C76F438CD}" destId="{A658C1F9-C374-4D87-AEC1-B0F3C14DF0B6}" srcOrd="0" destOrd="0" presId="urn:microsoft.com/office/officeart/2008/layout/HorizontalMultiLevelHierarchy"/>
    <dgm:cxn modelId="{890512ED-19C1-4985-B73F-F4FB0CE3D673}" type="presOf" srcId="{5FB62081-7276-476A-86F4-830C699C5BEC}" destId="{299D3D22-CFFA-48E0-A82E-0495932A9C0A}" srcOrd="0" destOrd="0" presId="urn:microsoft.com/office/officeart/2008/layout/HorizontalMultiLevelHierarchy"/>
    <dgm:cxn modelId="{C92279FF-9B97-4F45-8872-3B275C9E0689}" type="presOf" srcId="{1B280EC1-336B-4421-9938-145B7058F88D}" destId="{5E468B81-7694-495E-94CD-563364E2E365}" srcOrd="0" destOrd="0" presId="urn:microsoft.com/office/officeart/2008/layout/HorizontalMultiLevelHierarchy"/>
    <dgm:cxn modelId="{CC32CC56-7C58-435E-A18E-A798D354DEBF}" srcId="{72883252-676C-48B6-9032-F35B86F6168B}" destId="{6E7E6DDC-337F-48EF-B307-C32A9BFE0FEC}" srcOrd="0" destOrd="0" parTransId="{5FB62081-7276-476A-86F4-830C699C5BEC}" sibTransId="{E59F09AA-4171-416A-B6DA-D875D7AAC9FB}"/>
    <dgm:cxn modelId="{45BF9DF1-308E-4E5E-8765-D188F5EDA2E0}" type="presOf" srcId="{D6EF0061-2532-442D-B4A2-45183352C8B3}" destId="{1DD532F4-450A-4D57-A45F-3884F20BE5BF}" srcOrd="1" destOrd="0" presId="urn:microsoft.com/office/officeart/2008/layout/HorizontalMultiLevelHierarchy"/>
    <dgm:cxn modelId="{B3606513-000E-47E0-A4E2-131D1016C9E1}" type="presOf" srcId="{72883252-676C-48B6-9032-F35B86F6168B}" destId="{5FCA8DD8-4684-4671-8AC0-3F2D531DE75D}" srcOrd="0" destOrd="0" presId="urn:microsoft.com/office/officeart/2008/layout/HorizontalMultiLevelHierarchy"/>
    <dgm:cxn modelId="{0B1304BC-9502-4729-B4A9-E1CBD3126A1B}" srcId="{3E8ECF02-62D5-4029-941E-A8D7EC3F49F1}" destId="{D901AB8D-0FB3-45DB-A300-CD873B359745}" srcOrd="1" destOrd="0" parTransId="{B7A31C39-FC60-437D-ADCC-419CFF7F94BC}" sibTransId="{5AF91A5E-821D-4CC7-80CD-600819E26AAE}"/>
    <dgm:cxn modelId="{755B294B-EA76-4C8E-8FD8-99C886676B6D}" type="presOf" srcId="{1219BFBD-8785-4B44-B990-E09C8E0376A6}" destId="{87AE0EEB-D2E9-4C3A-BCE5-A62F7708B82C}" srcOrd="1" destOrd="0" presId="urn:microsoft.com/office/officeart/2008/layout/HorizontalMultiLevelHierarchy"/>
    <dgm:cxn modelId="{97F3C832-C26E-4C25-9C2F-65886D17B0DB}" type="presOf" srcId="{339EA8CF-34E7-4058-BC0A-59A2DC017D04}" destId="{801B81AD-8823-4664-BB5C-AD3849B95F26}" srcOrd="0" destOrd="0" presId="urn:microsoft.com/office/officeart/2008/layout/HorizontalMultiLevelHierarchy"/>
    <dgm:cxn modelId="{F96B2732-1539-4E03-9D24-2A27E24428CC}" srcId="{72883252-676C-48B6-9032-F35B86F6168B}" destId="{3E8ECF02-62D5-4029-941E-A8D7EC3F49F1}" srcOrd="2" destOrd="0" parTransId="{1219BFBD-8785-4B44-B990-E09C8E0376A6}" sibTransId="{CF479B9E-C31D-4E5A-A041-CA98DD8404A1}"/>
    <dgm:cxn modelId="{53402603-3F8E-48A2-BABE-A8B5064085D8}" type="presOf" srcId="{8BC35B20-8B0D-4ADF-97D9-64D5E6398FE9}" destId="{8AB65FCC-7911-431B-87E6-958266F9BD95}" srcOrd="0" destOrd="0" presId="urn:microsoft.com/office/officeart/2008/layout/HorizontalMultiLevelHierarchy"/>
    <dgm:cxn modelId="{9AB09E20-E47C-482C-B9F0-92F2912BC077}" type="presOf" srcId="{605ED292-985A-4327-B8EF-2CEF07DF20B5}" destId="{AB4F8A2B-4450-4C32-B953-50F24BE61FB5}" srcOrd="0" destOrd="0" presId="urn:microsoft.com/office/officeart/2008/layout/HorizontalMultiLevelHierarchy"/>
    <dgm:cxn modelId="{D321F016-0229-4F0D-ACD4-162782FF17AC}" type="presOf" srcId="{5FB62081-7276-476A-86F4-830C699C5BEC}" destId="{336EAFA6-302F-438E-8CB2-F149F1EE3AC6}" srcOrd="1" destOrd="0" presId="urn:microsoft.com/office/officeart/2008/layout/HorizontalMultiLevelHierarchy"/>
    <dgm:cxn modelId="{A83AE50B-D7CC-49D1-9C5A-8174539602A3}" type="presOf" srcId="{CA920FC6-B4E3-4A6A-9B13-58016DE21D46}" destId="{83B45A70-8551-42FF-9B14-FE7FED38618B}" srcOrd="1" destOrd="0" presId="urn:microsoft.com/office/officeart/2008/layout/HorizontalMultiLevelHierarchy"/>
    <dgm:cxn modelId="{0AC55285-8F6B-4BB1-B724-BDA294FF2AD5}" srcId="{3E8ECF02-62D5-4029-941E-A8D7EC3F49F1}" destId="{1B280EC1-336B-4421-9938-145B7058F88D}" srcOrd="0" destOrd="0" parTransId="{A2256565-D947-47FC-954B-3FE527B9ED45}" sibTransId="{949CE584-1D62-4842-BE3E-2ACD94C55D08}"/>
    <dgm:cxn modelId="{43C9A87B-3FCA-448F-8987-841B30FA9E5D}" type="presOf" srcId="{10CBBC1F-C674-40F3-A123-A1AFFD88273F}" destId="{94141621-6F4E-4124-8E7B-ECF77602328D}" srcOrd="0" destOrd="0" presId="urn:microsoft.com/office/officeart/2008/layout/HorizontalMultiLevelHierarchy"/>
    <dgm:cxn modelId="{6EBDA2B3-ECF8-4CBF-94E6-62C5ED36083E}" type="presOf" srcId="{1219BFBD-8785-4B44-B990-E09C8E0376A6}" destId="{3E724BDD-6442-4CFE-8FFD-A7AA3EAC9D59}" srcOrd="0" destOrd="0" presId="urn:microsoft.com/office/officeart/2008/layout/HorizontalMultiLevelHierarchy"/>
    <dgm:cxn modelId="{FE4455A2-CEF6-498F-8ACB-E5D2341790F0}" srcId="{6E7E6DDC-337F-48EF-B307-C32A9BFE0FEC}" destId="{8BC35B20-8B0D-4ADF-97D9-64D5E6398FE9}" srcOrd="0" destOrd="0" parTransId="{D6EF0061-2532-442D-B4A2-45183352C8B3}" sibTransId="{62CE03A4-0F01-4FF0-B2C3-D23369A6D401}"/>
    <dgm:cxn modelId="{50320F8B-3696-4E7D-9D2A-16B9CF8846ED}" type="presOf" srcId="{A2256565-D947-47FC-954B-3FE527B9ED45}" destId="{44E75ED9-4576-4845-9D5F-036F87282803}" srcOrd="1" destOrd="0" presId="urn:microsoft.com/office/officeart/2008/layout/HorizontalMultiLevelHierarchy"/>
    <dgm:cxn modelId="{5DFCF9D0-B4D2-4691-918D-EBAFCADB72AA}" type="presOf" srcId="{6E7E6DDC-337F-48EF-B307-C32A9BFE0FEC}" destId="{6AEC6DA8-A021-46CE-93F2-6E226BD9CB0D}" srcOrd="0" destOrd="0" presId="urn:microsoft.com/office/officeart/2008/layout/HorizontalMultiLevelHierarchy"/>
    <dgm:cxn modelId="{58E2788B-40D8-48F6-A94D-774D07D980B8}" type="presOf" srcId="{D901AB8D-0FB3-45DB-A300-CD873B359745}" destId="{9FCA2BD2-238D-4206-816D-E68B45384C1E}" srcOrd="0" destOrd="0" presId="urn:microsoft.com/office/officeart/2008/layout/HorizontalMultiLevelHierarchy"/>
    <dgm:cxn modelId="{E5388DB8-28A6-49CE-8602-7447BA20D61E}" type="presOf" srcId="{B7A31C39-FC60-437D-ADCC-419CFF7F94BC}" destId="{2F6300EF-0BCB-4E6E-8BB2-C8F7FEF11AE3}" srcOrd="0" destOrd="0" presId="urn:microsoft.com/office/officeart/2008/layout/HorizontalMultiLevelHierarchy"/>
    <dgm:cxn modelId="{5C571C28-4EE2-4EC6-A97E-805B9A817725}" type="presOf" srcId="{A2256565-D947-47FC-954B-3FE527B9ED45}" destId="{DD28F937-4007-4D44-83E2-8715C55F23DC}" srcOrd="0" destOrd="0" presId="urn:microsoft.com/office/officeart/2008/layout/HorizontalMultiLevelHierarchy"/>
    <dgm:cxn modelId="{C4831B42-671B-4217-ACE7-B7C49F778CA9}" srcId="{6E7E6DDC-337F-48EF-B307-C32A9BFE0FEC}" destId="{3E3F6D40-E0CB-4068-95E4-E8383B3DEF43}" srcOrd="1" destOrd="0" parTransId="{CA920FC6-B4E3-4A6A-9B13-58016DE21D46}" sibTransId="{8E3DFC79-4FF9-4974-BB2E-67F2E1408B33}"/>
    <dgm:cxn modelId="{20B2237B-D049-41E8-A62F-3535F2E9297A}" type="presOf" srcId="{3E8ECF02-62D5-4029-941E-A8D7EC3F49F1}" destId="{0D0D59F5-2E33-4A7E-868C-56E85789961F}" srcOrd="0" destOrd="0" presId="urn:microsoft.com/office/officeart/2008/layout/HorizontalMultiLevelHierarchy"/>
    <dgm:cxn modelId="{AE4A78D2-2349-4811-B243-D25144DC5623}" type="presOf" srcId="{FFB9A8A9-D09A-4F84-94F6-8A3A8D6C6DAF}" destId="{76CEE979-FF7F-416B-A075-4688CBA21FCD}" srcOrd="0" destOrd="0" presId="urn:microsoft.com/office/officeart/2008/layout/HorizontalMultiLevelHierarchy"/>
    <dgm:cxn modelId="{4EA6D3DB-DC2E-4631-856F-0EA6759D31CC}" type="presOf" srcId="{3E3F6D40-E0CB-4068-95E4-E8383B3DEF43}" destId="{056987C8-EC10-4B7F-B550-FEA791A51A8B}" srcOrd="0" destOrd="0" presId="urn:microsoft.com/office/officeart/2008/layout/HorizontalMultiLevelHierarchy"/>
    <dgm:cxn modelId="{19297B7F-F0AE-48DC-B8EF-EB3700394D73}" type="presOf" srcId="{D6EF0061-2532-442D-B4A2-45183352C8B3}" destId="{068DA9B0-BF6E-4A6D-94D1-182AA3F7AD0F}" srcOrd="0" destOrd="0" presId="urn:microsoft.com/office/officeart/2008/layout/HorizontalMultiLevelHierarchy"/>
    <dgm:cxn modelId="{2FA1961E-2EF0-4251-9724-9CFD19CFBABA}" srcId="{72883252-676C-48B6-9032-F35B86F6168B}" destId="{339EA8CF-34E7-4058-BC0A-59A2DC017D04}" srcOrd="1" destOrd="0" parTransId="{10CBBC1F-C674-40F3-A123-A1AFFD88273F}" sibTransId="{5C221AC2-536A-4577-9080-067074C1C451}"/>
    <dgm:cxn modelId="{E477AA99-A432-4127-BE49-9B2E7B3B3DC4}" srcId="{605ED292-985A-4327-B8EF-2CEF07DF20B5}" destId="{72883252-676C-48B6-9032-F35B86F6168B}" srcOrd="0" destOrd="0" parTransId="{997EB5A0-1438-485D-8F95-FD07833FD5F1}" sibTransId="{1168474E-2FAA-4BE3-9716-9C64F3B154F1}"/>
    <dgm:cxn modelId="{A371A8C9-41A1-4278-91F5-9A9B6C5630C1}" srcId="{339EA8CF-34E7-4058-BC0A-59A2DC017D04}" destId="{FFB9A8A9-D09A-4F84-94F6-8A3A8D6C6DAF}" srcOrd="0" destOrd="0" parTransId="{210C380C-957E-4D2B-9AEE-382C76F438CD}" sibTransId="{844DB366-BB53-429D-9167-E7EC7911D44B}"/>
    <dgm:cxn modelId="{B41448C1-8328-41E1-8762-7A5253E63177}" type="presOf" srcId="{10CBBC1F-C674-40F3-A123-A1AFFD88273F}" destId="{1BFD5C8D-B4CA-4322-9013-4025585C5DE8}" srcOrd="1" destOrd="0" presId="urn:microsoft.com/office/officeart/2008/layout/HorizontalMultiLevelHierarchy"/>
    <dgm:cxn modelId="{BEE7851A-36BF-4366-AAD5-3E38A8CC2DDF}" type="presOf" srcId="{210C380C-957E-4D2B-9AEE-382C76F438CD}" destId="{5B9F8257-AA6A-4D6F-B2BA-B01D469379CF}" srcOrd="1" destOrd="0" presId="urn:microsoft.com/office/officeart/2008/layout/HorizontalMultiLevelHierarchy"/>
    <dgm:cxn modelId="{E879E0BF-9830-480B-A0F4-EB2542C5D92A}" type="presOf" srcId="{CA920FC6-B4E3-4A6A-9B13-58016DE21D46}" destId="{16790035-85DA-4942-95F8-EF5B97ADE4D7}" srcOrd="0" destOrd="0" presId="urn:microsoft.com/office/officeart/2008/layout/HorizontalMultiLevelHierarchy"/>
    <dgm:cxn modelId="{7C5D9609-D706-40EE-8F69-9C7F158F2125}" type="presParOf" srcId="{AB4F8A2B-4450-4C32-B953-50F24BE61FB5}" destId="{F109DC79-7659-4BA9-97BB-6540EE4CD67F}" srcOrd="0" destOrd="0" presId="urn:microsoft.com/office/officeart/2008/layout/HorizontalMultiLevelHierarchy"/>
    <dgm:cxn modelId="{A2F63ED8-ECC7-409A-A837-B7C1CAFF4577}" type="presParOf" srcId="{F109DC79-7659-4BA9-97BB-6540EE4CD67F}" destId="{5FCA8DD8-4684-4671-8AC0-3F2D531DE75D}" srcOrd="0" destOrd="0" presId="urn:microsoft.com/office/officeart/2008/layout/HorizontalMultiLevelHierarchy"/>
    <dgm:cxn modelId="{5D0ECE88-6C02-490F-9147-A72594A14E5B}" type="presParOf" srcId="{F109DC79-7659-4BA9-97BB-6540EE4CD67F}" destId="{83F06DE2-93A2-46F4-8BF2-F3CD8BD0B204}" srcOrd="1" destOrd="0" presId="urn:microsoft.com/office/officeart/2008/layout/HorizontalMultiLevelHierarchy"/>
    <dgm:cxn modelId="{8092A172-5C95-4EF5-856E-96D52A5AC22E}" type="presParOf" srcId="{83F06DE2-93A2-46F4-8BF2-F3CD8BD0B204}" destId="{299D3D22-CFFA-48E0-A82E-0495932A9C0A}" srcOrd="0" destOrd="0" presId="urn:microsoft.com/office/officeart/2008/layout/HorizontalMultiLevelHierarchy"/>
    <dgm:cxn modelId="{2CA67196-386D-4152-94C7-34B8F4C994FA}" type="presParOf" srcId="{299D3D22-CFFA-48E0-A82E-0495932A9C0A}" destId="{336EAFA6-302F-438E-8CB2-F149F1EE3AC6}" srcOrd="0" destOrd="0" presId="urn:microsoft.com/office/officeart/2008/layout/HorizontalMultiLevelHierarchy"/>
    <dgm:cxn modelId="{D2CDEA53-6841-4343-A6D0-0472177FAC16}" type="presParOf" srcId="{83F06DE2-93A2-46F4-8BF2-F3CD8BD0B204}" destId="{33C88992-B5C8-4995-8A4B-E41CCA9B010A}" srcOrd="1" destOrd="0" presId="urn:microsoft.com/office/officeart/2008/layout/HorizontalMultiLevelHierarchy"/>
    <dgm:cxn modelId="{B7D3B419-BAA2-4913-A891-CDB2A40C05C6}" type="presParOf" srcId="{33C88992-B5C8-4995-8A4B-E41CCA9B010A}" destId="{6AEC6DA8-A021-46CE-93F2-6E226BD9CB0D}" srcOrd="0" destOrd="0" presId="urn:microsoft.com/office/officeart/2008/layout/HorizontalMultiLevelHierarchy"/>
    <dgm:cxn modelId="{14FE95D6-310D-4F30-8A95-0544C2E6AA9A}" type="presParOf" srcId="{33C88992-B5C8-4995-8A4B-E41CCA9B010A}" destId="{C19B7438-7B84-4396-9917-56731C780FE8}" srcOrd="1" destOrd="0" presId="urn:microsoft.com/office/officeart/2008/layout/HorizontalMultiLevelHierarchy"/>
    <dgm:cxn modelId="{36281C58-347B-479B-B4C0-ED99F1DF14AF}" type="presParOf" srcId="{C19B7438-7B84-4396-9917-56731C780FE8}" destId="{068DA9B0-BF6E-4A6D-94D1-182AA3F7AD0F}" srcOrd="0" destOrd="0" presId="urn:microsoft.com/office/officeart/2008/layout/HorizontalMultiLevelHierarchy"/>
    <dgm:cxn modelId="{100E0ED5-4598-465F-BEB1-6F206ED9516C}" type="presParOf" srcId="{068DA9B0-BF6E-4A6D-94D1-182AA3F7AD0F}" destId="{1DD532F4-450A-4D57-A45F-3884F20BE5BF}" srcOrd="0" destOrd="0" presId="urn:microsoft.com/office/officeart/2008/layout/HorizontalMultiLevelHierarchy"/>
    <dgm:cxn modelId="{654DC00F-E8D4-421C-BDB8-14279C959B1A}" type="presParOf" srcId="{C19B7438-7B84-4396-9917-56731C780FE8}" destId="{BE94945B-7755-4A6B-9DBA-CE6A5935CAC5}" srcOrd="1" destOrd="0" presId="urn:microsoft.com/office/officeart/2008/layout/HorizontalMultiLevelHierarchy"/>
    <dgm:cxn modelId="{98E72CCE-0CEE-4EE8-8D85-9A4F0FF086D5}" type="presParOf" srcId="{BE94945B-7755-4A6B-9DBA-CE6A5935CAC5}" destId="{8AB65FCC-7911-431B-87E6-958266F9BD95}" srcOrd="0" destOrd="0" presId="urn:microsoft.com/office/officeart/2008/layout/HorizontalMultiLevelHierarchy"/>
    <dgm:cxn modelId="{DF1CCFB1-AC06-45A4-92F5-0948113ECBA0}" type="presParOf" srcId="{BE94945B-7755-4A6B-9DBA-CE6A5935CAC5}" destId="{AF75CC94-A55C-4519-8494-DC90F3ACF026}" srcOrd="1" destOrd="0" presId="urn:microsoft.com/office/officeart/2008/layout/HorizontalMultiLevelHierarchy"/>
    <dgm:cxn modelId="{FB593101-2D95-4238-992D-AA70A8719D3F}" type="presParOf" srcId="{C19B7438-7B84-4396-9917-56731C780FE8}" destId="{16790035-85DA-4942-95F8-EF5B97ADE4D7}" srcOrd="2" destOrd="0" presId="urn:microsoft.com/office/officeart/2008/layout/HorizontalMultiLevelHierarchy"/>
    <dgm:cxn modelId="{18F587F4-95A8-4483-9460-52E03BBFDEB8}" type="presParOf" srcId="{16790035-85DA-4942-95F8-EF5B97ADE4D7}" destId="{83B45A70-8551-42FF-9B14-FE7FED38618B}" srcOrd="0" destOrd="0" presId="urn:microsoft.com/office/officeart/2008/layout/HorizontalMultiLevelHierarchy"/>
    <dgm:cxn modelId="{19914CEF-083E-4B54-94F7-A7603AC29A71}" type="presParOf" srcId="{C19B7438-7B84-4396-9917-56731C780FE8}" destId="{52A6E89A-146F-4ADA-A45B-36BE04BCB8AD}" srcOrd="3" destOrd="0" presId="urn:microsoft.com/office/officeart/2008/layout/HorizontalMultiLevelHierarchy"/>
    <dgm:cxn modelId="{DB9B8FDA-6DFA-4001-A604-EB1BE6358479}" type="presParOf" srcId="{52A6E89A-146F-4ADA-A45B-36BE04BCB8AD}" destId="{056987C8-EC10-4B7F-B550-FEA791A51A8B}" srcOrd="0" destOrd="0" presId="urn:microsoft.com/office/officeart/2008/layout/HorizontalMultiLevelHierarchy"/>
    <dgm:cxn modelId="{54A2039B-DCC6-48E4-A25F-9F323FF4BE55}" type="presParOf" srcId="{52A6E89A-146F-4ADA-A45B-36BE04BCB8AD}" destId="{670678CB-FB62-44D4-9E81-FCE73B841FD0}" srcOrd="1" destOrd="0" presId="urn:microsoft.com/office/officeart/2008/layout/HorizontalMultiLevelHierarchy"/>
    <dgm:cxn modelId="{EAF659A1-F71E-4D9B-BF93-53C18CCF7950}" type="presParOf" srcId="{83F06DE2-93A2-46F4-8BF2-F3CD8BD0B204}" destId="{94141621-6F4E-4124-8E7B-ECF77602328D}" srcOrd="2" destOrd="0" presId="urn:microsoft.com/office/officeart/2008/layout/HorizontalMultiLevelHierarchy"/>
    <dgm:cxn modelId="{A84996DB-3A6E-42F2-8811-8E295D7D6DB9}" type="presParOf" srcId="{94141621-6F4E-4124-8E7B-ECF77602328D}" destId="{1BFD5C8D-B4CA-4322-9013-4025585C5DE8}" srcOrd="0" destOrd="0" presId="urn:microsoft.com/office/officeart/2008/layout/HorizontalMultiLevelHierarchy"/>
    <dgm:cxn modelId="{2BCE8D27-14BB-41C3-97D5-794596D7366E}" type="presParOf" srcId="{83F06DE2-93A2-46F4-8BF2-F3CD8BD0B204}" destId="{ECA16171-B3B5-456C-AF8B-2DCFF70956E8}" srcOrd="3" destOrd="0" presId="urn:microsoft.com/office/officeart/2008/layout/HorizontalMultiLevelHierarchy"/>
    <dgm:cxn modelId="{C949B7D2-1658-4ADC-B213-A388869C4BAF}" type="presParOf" srcId="{ECA16171-B3B5-456C-AF8B-2DCFF70956E8}" destId="{801B81AD-8823-4664-BB5C-AD3849B95F26}" srcOrd="0" destOrd="0" presId="urn:microsoft.com/office/officeart/2008/layout/HorizontalMultiLevelHierarchy"/>
    <dgm:cxn modelId="{7AC31951-301B-4604-9A06-807A86186063}" type="presParOf" srcId="{ECA16171-B3B5-456C-AF8B-2DCFF70956E8}" destId="{4DE94A91-112A-42A9-8935-3C7C285BBD27}" srcOrd="1" destOrd="0" presId="urn:microsoft.com/office/officeart/2008/layout/HorizontalMultiLevelHierarchy"/>
    <dgm:cxn modelId="{D25345BD-8D42-47B5-B610-2F87CB388269}" type="presParOf" srcId="{4DE94A91-112A-42A9-8935-3C7C285BBD27}" destId="{A658C1F9-C374-4D87-AEC1-B0F3C14DF0B6}" srcOrd="0" destOrd="0" presId="urn:microsoft.com/office/officeart/2008/layout/HorizontalMultiLevelHierarchy"/>
    <dgm:cxn modelId="{E71751A3-FA5C-465F-9825-6E31EE0573BF}" type="presParOf" srcId="{A658C1F9-C374-4D87-AEC1-B0F3C14DF0B6}" destId="{5B9F8257-AA6A-4D6F-B2BA-B01D469379CF}" srcOrd="0" destOrd="0" presId="urn:microsoft.com/office/officeart/2008/layout/HorizontalMultiLevelHierarchy"/>
    <dgm:cxn modelId="{C66B1BEB-1233-4673-AD3F-B47F81514980}" type="presParOf" srcId="{4DE94A91-112A-42A9-8935-3C7C285BBD27}" destId="{79519A4A-C066-4214-B264-44C2C66D5FCE}" srcOrd="1" destOrd="0" presId="urn:microsoft.com/office/officeart/2008/layout/HorizontalMultiLevelHierarchy"/>
    <dgm:cxn modelId="{B0F8EA56-AC4C-4E63-9847-31BCEBB093EC}" type="presParOf" srcId="{79519A4A-C066-4214-B264-44C2C66D5FCE}" destId="{76CEE979-FF7F-416B-A075-4688CBA21FCD}" srcOrd="0" destOrd="0" presId="urn:microsoft.com/office/officeart/2008/layout/HorizontalMultiLevelHierarchy"/>
    <dgm:cxn modelId="{5FB0ED8D-E207-4DE7-AEFF-FF0413617E63}" type="presParOf" srcId="{79519A4A-C066-4214-B264-44C2C66D5FCE}" destId="{0E670358-5859-4D0D-AFF8-E04E53C851D7}" srcOrd="1" destOrd="0" presId="urn:microsoft.com/office/officeart/2008/layout/HorizontalMultiLevelHierarchy"/>
    <dgm:cxn modelId="{7231B0C1-07DF-45C7-AFDD-09FC6ADE5FAD}" type="presParOf" srcId="{83F06DE2-93A2-46F4-8BF2-F3CD8BD0B204}" destId="{3E724BDD-6442-4CFE-8FFD-A7AA3EAC9D59}" srcOrd="4" destOrd="0" presId="urn:microsoft.com/office/officeart/2008/layout/HorizontalMultiLevelHierarchy"/>
    <dgm:cxn modelId="{3BF68AD5-B699-4D71-9809-8AD5022BD3AF}" type="presParOf" srcId="{3E724BDD-6442-4CFE-8FFD-A7AA3EAC9D59}" destId="{87AE0EEB-D2E9-4C3A-BCE5-A62F7708B82C}" srcOrd="0" destOrd="0" presId="urn:microsoft.com/office/officeart/2008/layout/HorizontalMultiLevelHierarchy"/>
    <dgm:cxn modelId="{19FCD9D5-9536-446E-AD0F-DD0AAAA8500C}" type="presParOf" srcId="{83F06DE2-93A2-46F4-8BF2-F3CD8BD0B204}" destId="{CC35122E-75CC-4BD6-9669-A77876F3D82C}" srcOrd="5" destOrd="0" presId="urn:microsoft.com/office/officeart/2008/layout/HorizontalMultiLevelHierarchy"/>
    <dgm:cxn modelId="{BEF2B5BA-B6EF-43A9-88DB-5A2D32A634DE}" type="presParOf" srcId="{CC35122E-75CC-4BD6-9669-A77876F3D82C}" destId="{0D0D59F5-2E33-4A7E-868C-56E85789961F}" srcOrd="0" destOrd="0" presId="urn:microsoft.com/office/officeart/2008/layout/HorizontalMultiLevelHierarchy"/>
    <dgm:cxn modelId="{FD91A507-8988-4DB7-942A-507BF8C6020E}" type="presParOf" srcId="{CC35122E-75CC-4BD6-9669-A77876F3D82C}" destId="{C2C2B093-7DC9-4755-BED6-AEC4F668E4B8}" srcOrd="1" destOrd="0" presId="urn:microsoft.com/office/officeart/2008/layout/HorizontalMultiLevelHierarchy"/>
    <dgm:cxn modelId="{F156AB19-5A53-4E55-B0E7-D68E81C42530}" type="presParOf" srcId="{C2C2B093-7DC9-4755-BED6-AEC4F668E4B8}" destId="{DD28F937-4007-4D44-83E2-8715C55F23DC}" srcOrd="0" destOrd="0" presId="urn:microsoft.com/office/officeart/2008/layout/HorizontalMultiLevelHierarchy"/>
    <dgm:cxn modelId="{C0ACD068-6207-444D-9AAA-1ADA13FF4A75}" type="presParOf" srcId="{DD28F937-4007-4D44-83E2-8715C55F23DC}" destId="{44E75ED9-4576-4845-9D5F-036F87282803}" srcOrd="0" destOrd="0" presId="urn:microsoft.com/office/officeart/2008/layout/HorizontalMultiLevelHierarchy"/>
    <dgm:cxn modelId="{61E82AB8-C979-47B9-AD3C-EA8B3348EBB3}" type="presParOf" srcId="{C2C2B093-7DC9-4755-BED6-AEC4F668E4B8}" destId="{8DDD29FB-43A3-470D-BAB1-B563721A147A}" srcOrd="1" destOrd="0" presId="urn:microsoft.com/office/officeart/2008/layout/HorizontalMultiLevelHierarchy"/>
    <dgm:cxn modelId="{434842AB-4D7D-464C-A5DE-71786989F88D}" type="presParOf" srcId="{8DDD29FB-43A3-470D-BAB1-B563721A147A}" destId="{5E468B81-7694-495E-94CD-563364E2E365}" srcOrd="0" destOrd="0" presId="urn:microsoft.com/office/officeart/2008/layout/HorizontalMultiLevelHierarchy"/>
    <dgm:cxn modelId="{1AB5B440-A37E-4F69-91BD-EE688B8BD019}" type="presParOf" srcId="{8DDD29FB-43A3-470D-BAB1-B563721A147A}" destId="{2F4365E8-87C1-4DF7-B0BE-123BAB9FC378}" srcOrd="1" destOrd="0" presId="urn:microsoft.com/office/officeart/2008/layout/HorizontalMultiLevelHierarchy"/>
    <dgm:cxn modelId="{460C9682-A175-43A6-91F6-75E83B17A6CA}" type="presParOf" srcId="{C2C2B093-7DC9-4755-BED6-AEC4F668E4B8}" destId="{2F6300EF-0BCB-4E6E-8BB2-C8F7FEF11AE3}" srcOrd="2" destOrd="0" presId="urn:microsoft.com/office/officeart/2008/layout/HorizontalMultiLevelHierarchy"/>
    <dgm:cxn modelId="{3AAE495F-65BF-4F5E-88E0-7C288F3B81F4}" type="presParOf" srcId="{2F6300EF-0BCB-4E6E-8BB2-C8F7FEF11AE3}" destId="{9DAEADB1-D17F-4C5C-AEF5-B9E6E19990D6}" srcOrd="0" destOrd="0" presId="urn:microsoft.com/office/officeart/2008/layout/HorizontalMultiLevelHierarchy"/>
    <dgm:cxn modelId="{F89057F0-187B-4C11-89E3-6EA9EBF295A3}" type="presParOf" srcId="{C2C2B093-7DC9-4755-BED6-AEC4F668E4B8}" destId="{43F8E897-C3C7-489F-9550-30E6039B6529}" srcOrd="3" destOrd="0" presId="urn:microsoft.com/office/officeart/2008/layout/HorizontalMultiLevelHierarchy"/>
    <dgm:cxn modelId="{545DAD91-8173-4056-9C93-C2A113C24756}" type="presParOf" srcId="{43F8E897-C3C7-489F-9550-30E6039B6529}" destId="{9FCA2BD2-238D-4206-816D-E68B45384C1E}" srcOrd="0" destOrd="0" presId="urn:microsoft.com/office/officeart/2008/layout/HorizontalMultiLevelHierarchy"/>
    <dgm:cxn modelId="{4CDA76F6-684E-416D-80C2-BF5BB6F10E4B}" type="presParOf" srcId="{43F8E897-C3C7-489F-9550-30E6039B6529}" destId="{8DDAD14D-E523-4D2D-8E23-C57BF4E3581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8460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0, also referred to as striping, provides the best storage performance among all RAID levels. RAID 0 uses the striping technology to distribute data to all disks in a RAID array.</a:t>
            </a:r>
            <a:endParaRPr lang="zh-CN" altLang="zh-CN" dirty="0" smtClean="0"/>
          </a:p>
          <a:p>
            <a:pPr lvl="0"/>
            <a:r>
              <a:rPr lang="en-US" altLang="zh-CN" dirty="0" smtClean="0"/>
              <a:t>A RAID 0 array contains at least two member disks. A RAID 0 array divides data into blocks of different sizes ranging from 512 bytes to megabytes (usually multiples of 512 bytes) and concurrently writes the data blocks to different disks. This slide shows a RAID 0 array consisting of two disks (drives). The first two data blocks are written to stripe 0: the first data block is written to strip 0 in disk 1, and the second data block is written to strip 0 in disk 2. Then, the next data block is written to the next strip (strip 1) in disk 1, and so forth. In this mode, I/O loads are balanced among all disks in the RAID array. As the data transfer speed on the bus is much higher than the data read and write speed on disks, data reads and writes on disks can be considered as being processed concurrently.</a:t>
            </a:r>
            <a:endParaRPr lang="zh-CN" altLang="zh-CN" dirty="0" smtClean="0"/>
          </a:p>
          <a:p>
            <a:pPr lvl="0"/>
            <a:r>
              <a:rPr lang="en-US" altLang="zh-CN" dirty="0" smtClean="0"/>
              <a:t>A RAID 0 array provides a large-capacity disk with high I/O processing performance. Before the introduction of RAID 0, there was a technology similar to RAID 0, called Just a Bundle Of Disks (JBOD). JBOD refers to a large virtual disk consisting of multiple disks. Unlike RAID 0, JBOD does not concurrently write data blocks to different disks. JBOD uses another disk only when the storage capacity in the first disk is used up. Therefore, JBOD provides a total available capacity which is the sum of capacities in all disks but provides the performance of individual disks.</a:t>
            </a:r>
            <a:endParaRPr lang="zh-CN" altLang="zh-CN" dirty="0" smtClean="0"/>
          </a:p>
          <a:p>
            <a:pPr lvl="0"/>
            <a:r>
              <a:rPr lang="en-US" altLang="zh-CN" dirty="0" smtClean="0"/>
              <a:t>In contrast, RAID 0 searches the target data block and reads data in all disks upon receiving a data read request. The preceding figure shows a data read process. A RAID 0 array provides a read/write performance that is directly proportional to disk quantity.</a:t>
            </a:r>
            <a:endParaRPr lang="zh-CN" altLang="en-US"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4805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1, also referred to as mirroring, maximizes data security. A RAID 1 array uses two identical disks including one mirror disk. When data is written to a disk, a copy of the same data is stored in the mirror disk. When the source (physical) disk fails, the mirror disk takes over services from the source disk to maintain service continuity. The mirror disk is used as a backup to provide high data reliability.</a:t>
            </a:r>
            <a:endParaRPr lang="zh-CN" altLang="zh-CN" dirty="0" smtClean="0"/>
          </a:p>
          <a:p>
            <a:pPr lvl="0"/>
            <a:r>
              <a:rPr lang="en-US" altLang="zh-CN" dirty="0" smtClean="0"/>
              <a:t>The amount of data stored in a RAID 1 array is only equal to the capacity of a single disk, and data copies are retained in another disk. That is, each gigabyte data needs 2 gigabyte disk space. Therefore, a RAID 1 array consisting of two disks has a space utilization of 50%.</a:t>
            </a:r>
            <a:endParaRPr lang="zh-CN" altLang="zh-CN" dirty="0" smtClean="0"/>
          </a:p>
          <a:p>
            <a:pPr lvl="0"/>
            <a:r>
              <a:rPr lang="en-US" altLang="zh-CN" dirty="0" smtClean="0"/>
              <a:t>Unlike RAID 0 which utilizes striping to concurrently write different data to different disks, RAID 1 writes same data to each disk so that data in all member disks is consistent. As shown in the preceding figure, data blocks D 0, D 1, and D 2 are to be written to disks. D 0 and the copy of D 0 are written to the two disks (disk 1 and disk 2) at the same time. Other data blocks are also written to the RAID 1 array in the same way by mirroring. Generally, a RAID 1 array provides write performance of a single disk.</a:t>
            </a:r>
            <a:endParaRPr lang="zh-CN" altLang="zh-CN" dirty="0" smtClean="0"/>
          </a:p>
          <a:p>
            <a:pPr lvl="0"/>
            <a:r>
              <a:rPr lang="en-US" altLang="zh-CN" dirty="0" smtClean="0"/>
              <a:t>A RAID 1 array reads data from the data disk and the mirror disk at the same time to improve read performance. If one disk fails, data can be read from the other disk.</a:t>
            </a:r>
          </a:p>
          <a:p>
            <a:pPr lvl="0"/>
            <a:r>
              <a:rPr lang="en-US" altLang="zh-CN" dirty="0" smtClean="0"/>
              <a:t>A RAID 1 array provides read performance which is the sum of the read performance of the two disks. When a RAID array degrades, its performance decreases by half.</a:t>
            </a:r>
            <a:endParaRPr lang="zh-CN" altLang="en-US" dirty="0" smtClean="0"/>
          </a:p>
          <a:p>
            <a:pPr lvl="0"/>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55865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3 is similar to RAID 0 but uses dedicated parity stripes. In a RAID 3 array, a dedicated disk (parity disk) is used to store the parity data of strips in other disks in the same stripe. If incorrect data is detected or a disk fails, data in the faulty disk can be recovered using the parity data. RAID 3 applies to data-intensive or single-user environments where data blocks need to be continuously accessed for a long time. RAID 3 writes data to all member data disks. However, when new data is written to any disk, RAID 3 recalculates and rewrites parity data. Therefore, when a large amount of data from an application is written, the parity disk in a RAID 3 array needs to process heavy workloads. Parity operations have certain impact on the read and write performance of a RAID 3 array. In addition, the parity disk is subject to the highest failure rate in a RAID 3 array due to heavy workloads. This is why the parity disk is called the bottleneck of RAID 3. A write penalty occurs when just a small amount of data is written to multiple disks, which does not improve disk performance as compared with data writes to a single disk.</a:t>
            </a:r>
            <a:endParaRPr lang="zh-CN" altLang="zh-CN" dirty="0" smtClean="0"/>
          </a:p>
          <a:p>
            <a:pPr lvl="0"/>
            <a:r>
              <a:rPr lang="en-US" altLang="zh-CN" dirty="0" smtClean="0"/>
              <a:t>RAID 3 uses a single disk for fault tolerance and performs parallel data transmission. In other words, RAID 3 uses striping to divide data into blocks and writes XOR parity data to the last disk (parity disk).</a:t>
            </a:r>
            <a:endParaRPr lang="zh-CN" altLang="zh-CN" dirty="0" smtClean="0"/>
          </a:p>
          <a:p>
            <a:pPr lvl="0"/>
            <a:r>
              <a:rPr lang="en-US" altLang="zh-CN" dirty="0" smtClean="0"/>
              <a:t>The write performance of RAID 3 depends on the amount of changed data, the number of disks, and the time required to calculate and store parity data. If a RAID 3 array consists of N member disks of the same rotational speed and write penalty is not considered, its sequential I/O write performance is theoretically slightly inferior to N – 1 times that of a single disk when full-stripe write is performed. (Additional time is required to calculate redundancy check.)</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095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5 is improved based on RAID 3 and consists of striping and parity. In a RAID 5 array, data is written to disks by striping. In a RAID 5 array, the parity data of different strips is distributed among member disks instead</a:t>
            </a:r>
            <a:r>
              <a:rPr lang="en-US" altLang="zh-CN" baseline="0" dirty="0" smtClean="0"/>
              <a:t> of </a:t>
            </a:r>
            <a:r>
              <a:rPr lang="en-US" altLang="zh-CN" dirty="0" smtClean="0"/>
              <a:t>a parity disk.</a:t>
            </a:r>
            <a:endParaRPr lang="zh-CN" altLang="zh-CN" dirty="0" smtClean="0"/>
          </a:p>
          <a:p>
            <a:pPr lvl="0"/>
            <a:r>
              <a:rPr lang="en-US" altLang="zh-CN" dirty="0" smtClean="0"/>
              <a:t>Similar to RAID 3, a write penalty occurs when just a small amount of data is written.</a:t>
            </a:r>
            <a:endParaRPr lang="zh-CN" altLang="zh-CN" dirty="0" smtClean="0"/>
          </a:p>
          <a:p>
            <a:pPr lvl="0"/>
            <a:r>
              <a:rPr lang="en-US" altLang="zh-CN" dirty="0" smtClean="0"/>
              <a:t>The write performance of a RAID 5 array depends on the amount of data to be written and the number of member disks. If a RAID 5 array consists of N member disks of the same rotational speed and write penalty is not considered, its sequential I/O write performance is theoretically slightly inferior to N – 1 times that of a single disk when full-stripe write is performed. (Additional time is required to calculate redundancy check.)</a:t>
            </a:r>
            <a:endParaRPr lang="zh-CN" altLang="zh-CN" dirty="0" smtClean="0"/>
          </a:p>
          <a:p>
            <a:pPr lvl="0"/>
            <a:r>
              <a:rPr lang="en-US" altLang="zh-CN" dirty="0" smtClean="0"/>
              <a:t>In a RAID 3 or RAID 5 array, if a disk fails, the array changes from the online (normal) state to the degraded state until the faulty disk is reconstructed. If a second disk also fails, the data in the array will be lost.</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6897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Data protection mechanisms of all RAID arrays discussed on previous slides considered only failures of individual disks (excluding RAID 0). The time required for reconstruction increases along with the growth of disk capacities. It may take several days instead of hours to reconstruct a RAID 5 array consisting of large-capacity disks. During the reconstruction, the array is in the degraded state, and the failure of any additional disk will cause the array to be faulty and data to be lost. This is why some organizations or units need a dual-redundancy system. In other words, a RAID array should tolerate failures of up to two disks while maintaining normal access to data. Such dual-redundancy data protection can be implemented in the following ways:</a:t>
            </a:r>
            <a:endParaRPr lang="zh-CN" altLang="zh-CN" dirty="0" smtClean="0"/>
          </a:p>
          <a:p>
            <a:pPr lvl="1"/>
            <a:r>
              <a:rPr lang="en-US" altLang="zh-CN" dirty="0" smtClean="0"/>
              <a:t>The first one is multi-mirroring. Multi-mirroring is a method of storing multiple copies of a data block in redundant disks when the data block is stored in the primary disk. This means heavy overheads.</a:t>
            </a:r>
            <a:endParaRPr lang="zh-CN" altLang="zh-CN" dirty="0" smtClean="0"/>
          </a:p>
          <a:p>
            <a:pPr lvl="1"/>
            <a:r>
              <a:rPr lang="en-US" altLang="zh-CN" dirty="0" smtClean="0"/>
              <a:t>The second one is a RAID 6 array. A RAID 6 array protects data by tolerating failures of up to two disks even at the same time.</a:t>
            </a:r>
            <a:endParaRPr lang="zh-CN" altLang="zh-CN" dirty="0" smtClean="0"/>
          </a:p>
          <a:p>
            <a:pPr lvl="0"/>
            <a:r>
              <a:rPr lang="en-US" altLang="zh-CN" dirty="0" smtClean="0"/>
              <a:t>The formal name of RAID 6 is distributed double-parity (DP) RAID. It is essentially an improved RAID 5, and also consists of striping and distributed parity. RAID 6 supports double parity, which means that:</a:t>
            </a:r>
            <a:endParaRPr lang="zh-CN" altLang="zh-CN" dirty="0" smtClean="0"/>
          </a:p>
          <a:p>
            <a:pPr lvl="1"/>
            <a:r>
              <a:rPr lang="en-US" altLang="zh-CN" dirty="0" smtClean="0"/>
              <a:t>When user data is written, double parity calculation needs to be performed. Therefore, RAID 6 provides the slowest data writes among all RAID levels.</a:t>
            </a:r>
            <a:endParaRPr lang="zh-CN" altLang="zh-CN" dirty="0" smtClean="0"/>
          </a:p>
          <a:p>
            <a:pPr lvl="1"/>
            <a:r>
              <a:rPr lang="en-US" altLang="zh-CN" dirty="0" smtClean="0"/>
              <a:t>Additional parity data takes storage spaces in two disks. This is why RAID 6 is considered as an N + 2 RAID.</a:t>
            </a:r>
            <a:endParaRPr lang="zh-CN" altLang="zh-CN" dirty="0" smtClean="0"/>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2042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When a RAID 6 array uses P+Q parity, P and Q represent two independent parity data. P and Q parity data is obtained using different algorithms. User data and parity </a:t>
            </a:r>
            <a:r>
              <a:rPr lang="en-US" altLang="zh-CN" smtClean="0"/>
              <a:t>data are </a:t>
            </a:r>
            <a:r>
              <a:rPr lang="en-US" altLang="zh-CN" dirty="0" smtClean="0"/>
              <a:t>distributed in all disks in the same stripe.</a:t>
            </a:r>
            <a:endParaRPr lang="zh-CN" altLang="zh-CN" dirty="0" smtClean="0"/>
          </a:p>
          <a:p>
            <a:pPr lvl="0"/>
            <a:r>
              <a:rPr lang="en-US" altLang="zh-CN" dirty="0" smtClean="0"/>
              <a:t>As shown in the figure, P 1 is obtained by performing an XOR operation on D 0, D 1, and D 2 in stripe 0, P 2 is obtained by performing an XOR operation on D 3, D 4, and D 5 in stripe 1, and P 3 is obtained by performing an XOR operation on D 6, D 7, and D 8 in stripe 2.</a:t>
            </a:r>
            <a:endParaRPr lang="zh-CN" altLang="zh-CN" dirty="0" smtClean="0"/>
          </a:p>
          <a:p>
            <a:pPr lvl="0"/>
            <a:r>
              <a:rPr lang="en-US" altLang="zh-CN" dirty="0" smtClean="0"/>
              <a:t>Q 1 is obtained by performing a GF transform and then an XOR operation on D 0, D 1, and D 2 in stripe 0, Q 2 is obtained by performing a GF transform and then an XOR operation on D 3, D 4, and D 5 in stripe 1, and Q 3 is obtained by performing a GF transform and then an XOR operation on D 6, D 7, and D 8 in stripe 2.</a:t>
            </a:r>
            <a:endParaRPr lang="zh-CN" altLang="zh-CN" dirty="0" smtClean="0"/>
          </a:p>
          <a:p>
            <a:pPr lvl="0"/>
            <a:r>
              <a:rPr lang="en-US" altLang="zh-CN" dirty="0" smtClean="0"/>
              <a:t>If a strip on a disk fails, data on the failed disk can be recovered using the P parity value. The XOR operation is performed between the P parity value and other data disks. If two disks in the same stripe fail at the same time, different solutions apply to different scenarios. If the Q parity data is not in any of the two faulty disks, the data can be recovered to data disks, and then the parity data is recalculated. If the Q parity data is in one of the two faulty disks, data in the two faulty disks must be recovered by using both the formulas.</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6489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The other algorithm is RAID 6 DP. RAID 6 DP also has two independent parity data blocks. The first parity data is the same as the first parity data of RAID 6 P+Q. The second parity data is the diagonal parity data obtained through diagonal XOR operation. Horizontal parity data is obtained by performing an XOR operation on user data in the same stripe. As shown in the preceding figure, P 0 is obtained by performing an XOR operation on D 0, D 1, D 2, and D 3 in stripe 0, and P 1 is obtained by performing an XOR operation on D4, D5, D6, and D 7 in stripe 1. Therefore, P 0 = D 0 </a:t>
            </a:r>
            <a:r>
              <a:rPr lang="zh-CN" altLang="zh-CN" dirty="0" smtClean="0"/>
              <a:t>⊕</a:t>
            </a:r>
            <a:r>
              <a:rPr lang="en-US" altLang="zh-CN" dirty="0" smtClean="0"/>
              <a:t> D 1 </a:t>
            </a:r>
            <a:r>
              <a:rPr lang="zh-CN" altLang="zh-CN" dirty="0" smtClean="0"/>
              <a:t>⊕</a:t>
            </a:r>
            <a:r>
              <a:rPr lang="en-US" altLang="zh-CN" dirty="0" smtClean="0"/>
              <a:t> D 2 </a:t>
            </a:r>
            <a:r>
              <a:rPr lang="zh-CN" altLang="zh-CN" dirty="0" smtClean="0"/>
              <a:t>⊕</a:t>
            </a:r>
            <a:r>
              <a:rPr lang="en-US" altLang="zh-CN" dirty="0" smtClean="0"/>
              <a:t> D 3, P 1 = D 4 </a:t>
            </a:r>
            <a:r>
              <a:rPr lang="zh-CN" altLang="zh-CN" dirty="0" smtClean="0"/>
              <a:t>⊕</a:t>
            </a:r>
            <a:r>
              <a:rPr lang="en-US" altLang="zh-CN" dirty="0" smtClean="0"/>
              <a:t> D 5 </a:t>
            </a:r>
            <a:r>
              <a:rPr lang="zh-CN" altLang="zh-CN" dirty="0" smtClean="0"/>
              <a:t>⊕</a:t>
            </a:r>
            <a:r>
              <a:rPr lang="en-US" altLang="zh-CN" dirty="0" smtClean="0"/>
              <a:t> D 6 </a:t>
            </a:r>
            <a:r>
              <a:rPr lang="zh-CN" altLang="zh-CN" dirty="0" smtClean="0"/>
              <a:t>⊕</a:t>
            </a:r>
            <a:r>
              <a:rPr lang="en-US" altLang="zh-CN" dirty="0" smtClean="0"/>
              <a:t> D 7, and so on.</a:t>
            </a:r>
            <a:endParaRPr lang="zh-CN" altLang="zh-CN" dirty="0" smtClean="0"/>
          </a:p>
          <a:p>
            <a:pPr lvl="0"/>
            <a:r>
              <a:rPr lang="en-US" altLang="zh-CN" dirty="0" smtClean="0"/>
              <a:t>The second parity data block is obtained by performing an XOR operation on diagonal data blocks in the array. The process of selecting data blocks is relatively complex. DP 0 is obtained by performing an XOR operation on D 0 in disk 1 in stripe 0, D 5 in disk 2 in stripe 1, D 10 in disk 3 in stripe 2, and D 15 in disk 4 in stripe 3. DP 1 is obtained by performing an XOR operation on D 1 in disk 2 in stripe 0, D 6 in disk 3 in stripe 1, D 11 in disk 4 in stripe 2, and P 3 in the first parity disk in stripe 3. DP 2 is obtained by performing an XOR operation on D 2 in disk 3 in stripe 0, D 7 in disk 4 in stripe 1, P 2 in the first parity disk in stripe 2, and D 12 in disk 1 in stripe 3. Therefore, DP 0 = D 0 </a:t>
            </a:r>
            <a:r>
              <a:rPr lang="zh-CN" altLang="zh-CN" dirty="0" smtClean="0"/>
              <a:t>⊕</a:t>
            </a:r>
            <a:r>
              <a:rPr lang="en-US" altLang="zh-CN" dirty="0" smtClean="0"/>
              <a:t> D 5 </a:t>
            </a:r>
            <a:r>
              <a:rPr lang="zh-CN" altLang="zh-CN" dirty="0" smtClean="0"/>
              <a:t>⊕</a:t>
            </a:r>
            <a:r>
              <a:rPr lang="en-US" altLang="zh-CN" dirty="0" smtClean="0"/>
              <a:t> D 10 </a:t>
            </a:r>
            <a:r>
              <a:rPr lang="zh-CN" altLang="zh-CN" dirty="0" smtClean="0"/>
              <a:t>⊕</a:t>
            </a:r>
            <a:r>
              <a:rPr lang="en-US" altLang="zh-CN" dirty="0" smtClean="0"/>
              <a:t> D 15, DP 1 = D 1 </a:t>
            </a:r>
            <a:r>
              <a:rPr lang="zh-CN" altLang="zh-CN" dirty="0" smtClean="0"/>
              <a:t>⊕</a:t>
            </a:r>
            <a:r>
              <a:rPr lang="en-US" altLang="zh-CN" dirty="0" smtClean="0"/>
              <a:t> D 6 </a:t>
            </a:r>
            <a:r>
              <a:rPr lang="zh-CN" altLang="zh-CN" dirty="0" smtClean="0"/>
              <a:t>⊕</a:t>
            </a:r>
            <a:r>
              <a:rPr lang="en-US" altLang="zh-CN" dirty="0" smtClean="0"/>
              <a:t> D 11 </a:t>
            </a:r>
            <a:r>
              <a:rPr lang="zh-CN" altLang="zh-CN" dirty="0" smtClean="0"/>
              <a:t>⊕</a:t>
            </a:r>
            <a:r>
              <a:rPr lang="en-US" altLang="zh-CN" dirty="0" smtClean="0"/>
              <a:t> P 3, and so on.</a:t>
            </a:r>
          </a:p>
          <a:p>
            <a:pPr lvl="0"/>
            <a:r>
              <a:rPr lang="en-US" altLang="zh-CN" dirty="0" smtClean="0"/>
              <a:t>A RAID 6 array tolerates failures of up to two disks. As shown in the preceding figure, if disks 1 and 2 both fail, all data in the two disks will be lost, but the data and parity data on other disks are valid. Therefore, data in the faulty disks can be recovered through diagonal and horizontal parity operations.</a:t>
            </a:r>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6676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For most enterprises, RAID 0 is not really a practical choice, while RAID 1 is limited by disk capacity utilization. RAID 10 provides the optimal solution by combining RAID 1 and RAID 0. In particular, RAID 10 provides superior performance by eliminating write penalty in random writes.</a:t>
            </a:r>
            <a:endParaRPr lang="zh-CN" altLang="zh-CN" dirty="0" smtClean="0"/>
          </a:p>
          <a:p>
            <a:pPr lvl="0"/>
            <a:r>
              <a:rPr lang="en-US" altLang="zh-CN" dirty="0" smtClean="0"/>
              <a:t>A RAID 10 array consists of an even number of disks. User data is written to half of the disks and mirror copies of user data are retained in the other half of disks. Mirroring is performed based on stripes.</a:t>
            </a:r>
            <a:endParaRPr lang="zh-CN" altLang="zh-CN" dirty="0" smtClean="0"/>
          </a:p>
          <a:p>
            <a:pPr lvl="0"/>
            <a:r>
              <a:rPr lang="en-US" altLang="zh-CN" dirty="0" smtClean="0"/>
              <a:t>As shown in the figure, physical disks 1 and 2 form a RAID 1 array, and physical disks 3 and 4 form another RAID 1 array. The two RAID 1 sub-arrays form a RAID 0 array.</a:t>
            </a:r>
            <a:endParaRPr lang="zh-CN" altLang="zh-CN" dirty="0" smtClean="0"/>
          </a:p>
          <a:p>
            <a:pPr lvl="0"/>
            <a:r>
              <a:rPr lang="en-US" altLang="zh-CN" dirty="0" smtClean="0"/>
              <a:t>When data is written to the RAID 10 array, data blocks are concurrently written to sub-arrays by mirroring. As shown in the figure, D 0 is written to physical disk 1, and its copy is written to physical disk 2.</a:t>
            </a:r>
            <a:endParaRPr lang="zh-CN" altLang="zh-CN" dirty="0" smtClean="0"/>
          </a:p>
          <a:p>
            <a:pPr lvl="0"/>
            <a:r>
              <a:rPr lang="en-US" altLang="zh-CN" dirty="0" smtClean="0"/>
              <a:t>If disks (such as disk 2 and disk 4) in both the two RAID 1 sub-arrays fail, accesses to data in the RAID 10 array will remain normal. This is because integral copies of the data in faulty disks 2 and 4 are retained on other two disks (such as disk 3 and disk 1). However, if disks (such as disk 1 and 2) in the same RAID 1 sub-array fail at the same time, data will be inaccessible.</a:t>
            </a:r>
            <a:endParaRPr lang="zh-CN" altLang="zh-CN" dirty="0" smtClean="0"/>
          </a:p>
          <a:p>
            <a:pPr lvl="0"/>
            <a:r>
              <a:rPr lang="en-US" altLang="zh-CN" dirty="0" smtClean="0"/>
              <a:t>Theoretically, RAID 10 tolerates failures of half of the physical disks. However, in the worst case, failures of two disks in the same sub-array may also cause data loss. Generally, RAID 10 protects data against the failure of a single disk.</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6013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50 combines RAID 0 and RAID 5. Two RAID 5 sub-arrays form a RAID 0 array. The two RAID 5 sub-arrays are independent of each other. A RAID 50 array requires at least six disks because a RAID 5 sub-array requires at least three disks.</a:t>
            </a:r>
            <a:endParaRPr lang="zh-CN" altLang="zh-CN" dirty="0" smtClean="0"/>
          </a:p>
          <a:p>
            <a:pPr lvl="0"/>
            <a:r>
              <a:rPr lang="en-US" altLang="zh-CN" dirty="0" smtClean="0"/>
              <a:t>As shown in the figure, disks 1, 2, and 3 form a RAID 5 sub-array, and disks 4, 5, and 6 form another RAID 5 sub-array. The two RAID 5 sub-arrays form a RAID 0 array.</a:t>
            </a:r>
            <a:endParaRPr lang="zh-CN" altLang="zh-CN" dirty="0" smtClean="0"/>
          </a:p>
          <a:p>
            <a:pPr lvl="0"/>
            <a:r>
              <a:rPr lang="en-US" altLang="zh-CN" dirty="0" smtClean="0"/>
              <a:t>A RAID 50 array tolerates failures of multiple disks at the same time. However, failures of two disks in the same RAID 5 sub-array will cause data loss.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9368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4007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407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As a well-developed and reliable disk data protection standard, RAID has always been used as a basic technology for storage systems. However, traditional RAID is becoming increasingly defective, in particular, in reconstruction of large-capacity disks, with ever-increasing data storage requirements and capacity per disk.</a:t>
            </a:r>
            <a:endParaRPr lang="zh-CN" altLang="zh-CN" dirty="0" smtClean="0"/>
          </a:p>
          <a:p>
            <a:pPr lvl="0"/>
            <a:r>
              <a:rPr lang="en-US" altLang="zh-CN" dirty="0" smtClean="0"/>
              <a:t>Traditional RAID is defective due to high risk of data loss and</a:t>
            </a:r>
            <a:r>
              <a:rPr lang="en-US" altLang="zh-CN" baseline="0" dirty="0" smtClean="0"/>
              <a:t> </a:t>
            </a:r>
            <a:r>
              <a:rPr lang="en-US" altLang="zh-CN" dirty="0" smtClean="0"/>
              <a:t>impact on services.</a:t>
            </a:r>
            <a:endParaRPr lang="zh-CN" altLang="zh-CN" dirty="0" smtClean="0"/>
          </a:p>
          <a:p>
            <a:pPr lvl="1"/>
            <a:r>
              <a:rPr lang="en-US" altLang="zh-CN" dirty="0" smtClean="0"/>
              <a:t>High risk of data loss: Ever-increasing disk capacities lead to longer reconstruction time and higher risk of data loss. Dual redundancy protection is invalid during reconstruction and data will be lost if any additional disk or data block fails. Therefore, a longer reconstruction duration results in higher risk of data loss.</a:t>
            </a:r>
            <a:endParaRPr lang="zh-CN" altLang="zh-CN" dirty="0" smtClean="0"/>
          </a:p>
          <a:p>
            <a:pPr lvl="1"/>
            <a:r>
              <a:rPr lang="en-US" altLang="zh-CN" dirty="0" smtClean="0"/>
              <a:t>Material impact on services: During reconstruction, member disks are engaged in reconstruction and provide poor service performance, which will affect the operation of upper-layer services.</a:t>
            </a:r>
            <a:endParaRPr lang="zh-CN" altLang="zh-CN" dirty="0" smtClean="0"/>
          </a:p>
          <a:p>
            <a:pPr lvl="0"/>
            <a:r>
              <a:rPr lang="en-US" altLang="zh-CN" dirty="0" smtClean="0"/>
              <a:t>To solve the preceding problems of traditional RAID and ride on the development of virtualization technologies, the following alternative solutions emerged:</a:t>
            </a:r>
            <a:endParaRPr lang="zh-CN" altLang="zh-CN" dirty="0" smtClean="0"/>
          </a:p>
          <a:p>
            <a:pPr lvl="1"/>
            <a:r>
              <a:rPr lang="en-US" altLang="zh-CN" dirty="0" smtClean="0"/>
              <a:t>LUN virtualization: A traditional RAID array is further divided into small units. These units are regrouped into storage spaces accessible to hosts.</a:t>
            </a:r>
            <a:endParaRPr lang="zh-CN" altLang="zh-CN" dirty="0" smtClean="0"/>
          </a:p>
          <a:p>
            <a:pPr lvl="1"/>
            <a:r>
              <a:rPr lang="en-US" altLang="zh-CN" dirty="0" smtClean="0"/>
              <a:t>Block virtualization: Disks in a storage pool are divided into small data blocks. A RAID array is created using these data blocks so that data can be evenly distributed to all disks in the storage pool. Then, resources are managed based on data blocks.</a:t>
            </a:r>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4216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2.0+ divides a physical disk into multiple chunks (CKs). CKs in different disks form a chunk group (CKG). CKGs have a RAID relationship with each other. Multiple CKGs form a large storage resource pool. Resources are allocated from the resource pool to hosts.</a:t>
            </a:r>
            <a:endParaRPr lang="zh-CN" altLang="zh-CN" dirty="0" smtClean="0"/>
          </a:p>
          <a:p>
            <a:pPr lvl="0"/>
            <a:r>
              <a:rPr lang="en-US" altLang="zh-CN" dirty="0" smtClean="0"/>
              <a:t>RAID 2.0+ outperforms traditional RAID in the following aspects:</a:t>
            </a:r>
            <a:endParaRPr lang="zh-CN" altLang="zh-CN" dirty="0" smtClean="0"/>
          </a:p>
          <a:p>
            <a:pPr lvl="1"/>
            <a:r>
              <a:rPr lang="en-US" altLang="zh-CN" dirty="0" smtClean="0"/>
              <a:t>Service load balancing to avoid hot spots: Data is evenly distributed to all disks in the resource pool, protecting disks from early end of service life due to excessive writes.</a:t>
            </a:r>
            <a:endParaRPr lang="zh-CN" altLang="zh-CN" dirty="0" smtClean="0"/>
          </a:p>
          <a:p>
            <a:pPr lvl="1"/>
            <a:r>
              <a:rPr lang="en-US" altLang="zh-CN" dirty="0" smtClean="0"/>
              <a:t>Fast reconstruction to reduce risk window: When a disk fails, the valid data in the faulty disk is reconstructed to all other functioning disks in the resource pool (fast many-to-many reconstruction), efficiently resuming redundancy protection.</a:t>
            </a:r>
            <a:endParaRPr lang="zh-CN" altLang="zh-CN" dirty="0" smtClean="0"/>
          </a:p>
          <a:p>
            <a:pPr lvl="1"/>
            <a:r>
              <a:rPr lang="en-US" altLang="zh-CN" dirty="0" smtClean="0"/>
              <a:t>Reconstruction load balancing among all disks in the resource pool to minimize the impact on upper-layer applications.</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0033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616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Huawei RAID 2.0+: underlying media virtualization + upper-layer resource virtualization for data reconstruction acceleration and intelligent resource allocation.</a:t>
            </a:r>
            <a:endParaRPr lang="zh-CN" altLang="zh-CN" smtClean="0"/>
          </a:p>
          <a:p>
            <a:pPr lvl="0"/>
            <a:r>
              <a:rPr lang="en-US" altLang="zh-CN" smtClean="0"/>
              <a:t>Fast data reconstruction: nearly 20x faster reconstruction speed, reducing reconstruction time from hours to minutes, and minimizing the impact on services and the risk of failures of multiple disks.</a:t>
            </a:r>
            <a:endParaRPr lang="zh-CN" altLang="zh-CN" smtClean="0"/>
          </a:p>
          <a:p>
            <a:pPr lvl="0"/>
            <a:r>
              <a:rPr lang="en-US" altLang="zh-CN" smtClean="0"/>
              <a:t>Reconstruction load balancing among all disks in the storage pool and reconstruction of service data only; improvement over many-to-one reconstruction in traditional RAID to many-to-many reconstruction.</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376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Huawei RAID 2.0+ is implemented in another way. A disk domain should be created first. A disk domain is a disk array. A disk can belong to only one disk domain. One or more disk domains can be created in an OceanStor storage system. It seems that a disk domain is similar to a RAID array. Both consist of disks but have material differences. A RAID array consists of disks of the same type, size, and rotational speed, and such disks are associated with a RAID level. In contrast, a disk domain consists of up to more than 100 disks of up to three types. Each type of disk is associated with a storage tier. For example, SSDs are associated with the high-performance tier, SAS disks are associated with the performance tier, and NL-SAS disks are associated with the capacity tier. A storage tier would not exist if there are no disks of the corresponding type in a disk domain. A disk domain separates an array of disks from another array of disks for fully isolating faults and maintaining independent performance and storage resources. RAID levels are not specified when a disk domain is created. That is, data redundancy protection methods are not specified. In fact, RAID 2.0+ provides more flexible and specific data redundancy protection methods. The storage space formed by disks in a disk domain is divided into storage pools of a smaller granularity and hot spare space shared among storage tiers. The system automatically sets the hot spare space based on the hot spare policy (high, low, or none) set by an administrator for the disk domain and the number of disks at each storage tier in the disk domain. In a traditional RAID array, an administrator should specify a disk as the hot space disk.</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30925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 storage pool created based on a specified disk domain dynamically allocates CKs from the disk domain to form CKGs according to the RAID policy of each storage tier for providing storage resources with RAID protection to applications.</a:t>
            </a:r>
            <a:endParaRPr lang="zh-CN" altLang="zh-CN" dirty="0" smtClean="0"/>
          </a:p>
          <a:p>
            <a:pPr lvl="0"/>
            <a:r>
              <a:rPr lang="en-US" altLang="zh-CN" dirty="0" smtClean="0"/>
              <a:t>A storage pool is divided into multiple tiers according to disk types. The table on the left lists the storage tiers and disk types supported in OceanStor storage systems.</a:t>
            </a:r>
            <a:endParaRPr lang="zh-CN" altLang="zh-CN" dirty="0" smtClean="0"/>
          </a:p>
          <a:p>
            <a:pPr lvl="0"/>
            <a:r>
              <a:rPr lang="en-US" altLang="zh-CN" dirty="0" smtClean="0"/>
              <a:t>When creating a storage pool, a user is allowed to specify a storage tier and related RAID policy and capacity for the storage pool.</a:t>
            </a:r>
            <a:endParaRPr lang="zh-CN" altLang="zh-CN" dirty="0" smtClean="0"/>
          </a:p>
          <a:p>
            <a:pPr lvl="0"/>
            <a:r>
              <a:rPr lang="en-US" altLang="zh-CN" dirty="0" smtClean="0"/>
              <a:t>As listed in the table on the right, OceanStor storage systems support RAID 1, RAID 10, RAID 3, RAID 5, RAID 50, and RAID 6 and related RAID policies.</a:t>
            </a:r>
            <a:endParaRPr lang="zh-CN" altLang="zh-CN" dirty="0" smtClean="0"/>
          </a:p>
          <a:p>
            <a:pPr lvl="0"/>
            <a:r>
              <a:rPr lang="en-US" altLang="zh-CN" dirty="0" smtClean="0"/>
              <a:t>The capacity tier consists of large-capacity SATA and NL-SAS disks. DP RAID 6 is recommended. (SATA disks are seldom used and are not supported by some specifications.)</a:t>
            </a:r>
            <a:endParaRPr lang="zh-CN" altLang="en-US" dirty="0" smtClean="0"/>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9452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An OceanStor storage system automatically divides disks of each type in each disk domain into one or more disk groups (DGs) according to disk quantity.</a:t>
            </a:r>
            <a:endParaRPr lang="zh-CN" altLang="zh-CN" dirty="0" smtClean="0"/>
          </a:p>
          <a:p>
            <a:pPr lvl="0"/>
            <a:r>
              <a:rPr lang="en-US" altLang="zh-CN" dirty="0" smtClean="0"/>
              <a:t>One DG consists of disks of only one type.</a:t>
            </a:r>
            <a:endParaRPr lang="zh-CN" altLang="zh-CN" dirty="0" smtClean="0"/>
          </a:p>
          <a:p>
            <a:pPr lvl="0"/>
            <a:r>
              <a:rPr lang="en-US" altLang="zh-CN" dirty="0" smtClean="0"/>
              <a:t>CKs in a CKG are allocated from different disks in a DG.</a:t>
            </a:r>
            <a:endParaRPr lang="zh-CN" altLang="zh-CN" dirty="0" smtClean="0"/>
          </a:p>
          <a:p>
            <a:pPr lvl="0"/>
            <a:r>
              <a:rPr lang="en-US" altLang="zh-CN" dirty="0" smtClean="0"/>
              <a:t>DGs are internal objects automatically configured by OceanStor storage systems and typically used for fault isolation. DGs are not presented externally.</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8635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32749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The physical space of each chunk is fixed and cannot be changed.</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50283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All CKs in a CKG are allocated from the disks in the same DG. A CKG has RAID attributes, which are actually configured for corresponding storage tiers. CKs and CKGs are internal objects automatically configured by storage systems. They are not presented externally.</a:t>
            </a:r>
            <a:endParaRPr lang="zh-CN" altLang="en-US" smtClean="0"/>
          </a:p>
          <a:p>
            <a:endParaRPr lang="en-US" altLang="zh-CN" smtClean="0"/>
          </a:p>
          <a:p>
            <a:endParaRPr lang="en-US" altLang="zh-CN"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596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An extent belongs to a volume or LUN. A user can set the extent size when creating a storage pool. After that, the extent size cannot be changed. Different storage pools may consist of extents of different sizes, but one storage pool must consist of extents of the same size.</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53599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Grains are mapped to thin LUNs. A thick LUN does not involve grains.</a:t>
            </a:r>
            <a:endParaRPr lang="zh-CN" altLang="en-US" smtClean="0"/>
          </a:p>
          <a:p>
            <a:endParaRPr lang="zh-CN" altLang="en-US"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84436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 volume organizes all extents and grains of a LUN and applies for and releases extents to increase and decrease the actual space used by the volume.</a:t>
            </a:r>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91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8234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If a flash component fails, data in the faulty flash component can be automatically recovered and RAID protection can be maintained for the data.</a:t>
            </a:r>
            <a:endParaRPr lang="zh-CN" altLang="zh-CN" smtClean="0"/>
          </a:p>
          <a:p>
            <a:pPr lvl="0"/>
            <a:r>
              <a:rPr lang="en-US" altLang="zh-CN" smtClean="0"/>
              <a:t>This RAID algorithm dynamically adjusts the number of data blocks in a RAID array to meet system reliability and capacity requirements. If a chunk is faulty and no chunk is available from disks outside the disk domain, the system dynamically reconstructs the original N + M chunks to (N - 1) + M chunks. When a new SSD is inserted, the system migrates data from the (N - 1) + M chunks to the newly constructed N + M chunks for efficient disk utilization.</a:t>
            </a:r>
          </a:p>
          <a:p>
            <a:pPr lvl="0"/>
            <a:r>
              <a:rPr lang="en-US" altLang="zh-CN" smtClean="0"/>
              <a:t>Dynamic RAID adopts the erasure coding (EC) algorithm, which can dynamically adjust the number of CKs in a CKG if only SSDs are used to meet the system reliability and capacity requirements.</a:t>
            </a:r>
            <a:endParaRPr lang="zh-CN" altLang="en-US" smtClean="0"/>
          </a:p>
          <a:p>
            <a:pPr lvl="0"/>
            <a:endParaRPr lang="zh-CN" altLang="zh-CN" dirty="0" smtClean="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47329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Customers have to purchase disks of larger capacity to replace existing disks for system upgrades. In such a case, one system may consist of disks of different capacities. How to maintain the optimal capacity utilization in a system that uses a mix of disks with different capacities?</a:t>
            </a:r>
            <a:endParaRPr lang="zh-CN" altLang="zh-CN" dirty="0" smtClean="0"/>
          </a:p>
          <a:p>
            <a:pPr lvl="0"/>
            <a:r>
              <a:rPr lang="en-US" altLang="zh-CN" dirty="0" smtClean="0"/>
              <a:t>RAID-TP uses Huawei's optimized </a:t>
            </a:r>
            <a:r>
              <a:rPr lang="en-US" altLang="zh-CN" dirty="0" err="1" smtClean="0"/>
              <a:t>FlexEC</a:t>
            </a:r>
            <a:r>
              <a:rPr lang="en-US" altLang="zh-CN" dirty="0" smtClean="0"/>
              <a:t> algorithm that allows the system to tolerate failures of up to three disks, improving reliability while allowing a longer reconstruction time window.</a:t>
            </a:r>
            <a:endParaRPr lang="zh-CN" altLang="zh-CN" dirty="0" smtClean="0"/>
          </a:p>
          <a:p>
            <a:pPr lvl="0"/>
            <a:r>
              <a:rPr lang="en-US" altLang="zh-CN" dirty="0" smtClean="0"/>
              <a:t>RAID-TP with </a:t>
            </a:r>
            <a:r>
              <a:rPr lang="en-US" altLang="zh-CN" dirty="0" err="1" smtClean="0"/>
              <a:t>FlexEC</a:t>
            </a:r>
            <a:r>
              <a:rPr lang="en-US" altLang="zh-CN" dirty="0" smtClean="0"/>
              <a:t> algorithm reduces the amount of data read from a single disk by 70%, as compared with traditional RAID, minimizing the impact on system performance.</a:t>
            </a:r>
            <a:endParaRPr lang="zh-CN" altLang="zh-CN" dirty="0" smtClean="0"/>
          </a:p>
          <a:p>
            <a:pPr lvl="0"/>
            <a:r>
              <a:rPr lang="en-US" altLang="zh-CN" dirty="0" smtClean="0"/>
              <a:t>In a typical 4:2 RAID 6 array, the capacity utilization is about 67%. The capacity utilization of a Huawei OceanStor all-flash storage system with 25 disks is improved by 20% on this basis. </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10080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Answers:</a:t>
            </a:r>
            <a:endParaRPr lang="zh-CN" altLang="zh-CN" smtClean="0"/>
          </a:p>
          <a:p>
            <a:pPr lvl="0"/>
            <a:r>
              <a:rPr lang="en-US" altLang="zh-CN" smtClean="0"/>
              <a:t>1. Strip: A strip consists of one or more consecutive sectors in a disk and it is the minimum unit for data reads and writes in a disk. Strips form a stripe. Stripe: A stripe consists of strips of the same location or ID on multiple disks in the same array.</a:t>
            </a:r>
            <a:endParaRPr lang="zh-CN" altLang="zh-CN" smtClean="0"/>
          </a:p>
          <a:p>
            <a:pPr lvl="0"/>
            <a:r>
              <a:rPr lang="en-US" altLang="zh-CN" smtClean="0"/>
              <a:t>2. RAID 10</a:t>
            </a:r>
            <a:endParaRPr lang="zh-CN" altLang="zh-CN" smtClean="0"/>
          </a:p>
          <a:p>
            <a:pPr lvl="0"/>
            <a:r>
              <a:rPr lang="en-US" altLang="zh-CN" smtClean="0"/>
              <a:t>3. True</a:t>
            </a:r>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5134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96387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a:p>
            <a:pPr lvl="0"/>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49461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7255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54755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645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dirty="0" smtClean="0"/>
              <a:t>Individual disks provide insufficient capacities, do not offer redundancy protection, feature limited performance, and require complex management. Failures of individual disks may cause data loss.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9326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Functionality of RAID:</a:t>
            </a:r>
            <a:endParaRPr lang="zh-CN" altLang="zh-CN" dirty="0" smtClean="0"/>
          </a:p>
          <a:p>
            <a:pPr lvl="1"/>
            <a:r>
              <a:rPr lang="en-US" altLang="zh-CN" dirty="0" smtClean="0"/>
              <a:t>Combines multiple physical disks into one logical disk array to provide larger storage capacity.</a:t>
            </a:r>
            <a:endParaRPr lang="zh-CN" altLang="zh-CN" dirty="0" smtClean="0"/>
          </a:p>
          <a:p>
            <a:pPr lvl="1"/>
            <a:r>
              <a:rPr lang="en-US" altLang="zh-CN" dirty="0" smtClean="0"/>
              <a:t>Divides data into blocks and concurrently writes/reads data to/from multiple disks to improve disk access efficiency.</a:t>
            </a:r>
            <a:endParaRPr lang="zh-CN" altLang="zh-CN" dirty="0" smtClean="0"/>
          </a:p>
          <a:p>
            <a:pPr lvl="1"/>
            <a:r>
              <a:rPr lang="en-US" altLang="zh-CN" dirty="0" smtClean="0"/>
              <a:t>Provides mirroring or parity for fault tolerance.</a:t>
            </a:r>
            <a:endParaRPr lang="zh-CN" altLang="zh-CN" dirty="0" smtClean="0"/>
          </a:p>
          <a:p>
            <a:pPr lvl="0"/>
            <a:r>
              <a:rPr lang="en-US" altLang="zh-CN" dirty="0" smtClean="0"/>
              <a:t>Hardware RAID and software RAID can be implemented in storage devices.</a:t>
            </a:r>
            <a:endParaRPr lang="zh-CN" altLang="zh-CN" dirty="0" smtClean="0"/>
          </a:p>
          <a:p>
            <a:pPr lvl="1"/>
            <a:r>
              <a:rPr lang="en-US" altLang="zh-CN" dirty="0" smtClean="0"/>
              <a:t>Hardware RAID uses a dedicated RAID adapter, disk controller, or storage processor. The RAID controller has a built-in processor, I/O processor, and memory to improve resource utilization and data transmission speed. The RAID controller manages routes and buffers, and controls data flows between the host and the RAID array. Hardware RAID is usually used in servers.</a:t>
            </a:r>
            <a:endParaRPr lang="zh-CN" altLang="zh-CN" dirty="0" smtClean="0"/>
          </a:p>
          <a:p>
            <a:pPr lvl="1"/>
            <a:r>
              <a:rPr lang="en-US" altLang="zh-CN" dirty="0" smtClean="0"/>
              <a:t>Software RAID has no built-in processor or I/O processor but relies on a host processor. Therefore, a low-speed CPU cannot meet the requirements for RAID implementation. Software RAID is typically used in enterprise-class storage devices.</a:t>
            </a:r>
            <a:endParaRPr lang="zh-CN" altLang="en-US" dirty="0" smtClean="0"/>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9751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Stripe width</a:t>
            </a:r>
            <a:endParaRPr lang="zh-CN" altLang="zh-CN" dirty="0" smtClean="0"/>
          </a:p>
          <a:p>
            <a:pPr lvl="1"/>
            <a:r>
              <a:rPr lang="en-US" altLang="zh-CN" dirty="0" smtClean="0"/>
              <a:t>Indicates the number of disks used in an array for striping. For example, if a disk array consists of three member disks, the stripe width is 3.</a:t>
            </a:r>
            <a:endParaRPr lang="zh-CN" altLang="zh-CN" dirty="0" smtClean="0"/>
          </a:p>
          <a:p>
            <a:pPr lvl="0"/>
            <a:r>
              <a:rPr lang="en-US" altLang="zh-CN" dirty="0" smtClean="0"/>
              <a:t>Stripe depth</a:t>
            </a:r>
            <a:endParaRPr lang="zh-CN" altLang="zh-CN" dirty="0" smtClean="0"/>
          </a:p>
          <a:p>
            <a:pPr lvl="1"/>
            <a:r>
              <a:rPr lang="en-US" altLang="zh-CN" dirty="0" smtClean="0"/>
              <a:t>Indicates the capacity of a strip.</a:t>
            </a:r>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8460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RAID generally provides two methods for data protection.</a:t>
            </a:r>
            <a:endParaRPr lang="zh-CN" altLang="zh-CN" dirty="0" smtClean="0"/>
          </a:p>
          <a:p>
            <a:pPr lvl="1"/>
            <a:r>
              <a:rPr lang="en-US" altLang="zh-CN" dirty="0" smtClean="0"/>
              <a:t>One is storing data copies on another redundant disk to improve data reliability and read performance.</a:t>
            </a:r>
            <a:endParaRPr lang="zh-CN" altLang="zh-CN" dirty="0" smtClean="0"/>
          </a:p>
          <a:p>
            <a:pPr lvl="1"/>
            <a:r>
              <a:rPr lang="en-US" altLang="zh-CN" dirty="0" smtClean="0"/>
              <a:t>The other is parity. Parity data is additional information calculated using user data. For a RAID array that uses parity, an additional parity disk is required. The XOR (symbol: </a:t>
            </a:r>
            <a:r>
              <a:rPr lang="zh-CN" altLang="zh-CN" dirty="0" smtClean="0"/>
              <a:t>⊕</a:t>
            </a:r>
            <a:r>
              <a:rPr lang="en-US" altLang="zh-CN" dirty="0" smtClean="0"/>
              <a:t>) algorithm is used for parity.</a:t>
            </a:r>
            <a:endParaRPr lang="zh-CN" altLang="en-US" dirty="0" smtClean="0"/>
          </a:p>
          <a:p>
            <a:endParaRPr lang="zh-CN" altLang="en-US" dirty="0"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327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A number of RAID levels have been developed, but just a few of them are still in use.</a:t>
            </a:r>
            <a:endParaRPr lang="zh-CN" altLang="zh-CN" smtClean="0"/>
          </a:p>
          <a:p>
            <a:endParaRPr lang="en-US" altLang="zh-CN" smtClean="0"/>
          </a:p>
          <a:p>
            <a:endParaRPr lang="en-US" altLang="zh-CN" smtClean="0"/>
          </a:p>
          <a:p>
            <a:endParaRPr lang="zh-CN" altLang="en-US" smtClean="0"/>
          </a:p>
          <a:p>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97554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057095421"/>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430515">
                  <a:extLst>
                    <a:ext uri="{9D8B030D-6E8A-4147-A177-3AD203B41FA5}">
                      <a16:colId xmlns="" xmlns:a16="http://schemas.microsoft.com/office/drawing/2014/main" val="20001"/>
                    </a:ext>
                  </a:extLst>
                </a:gridCol>
                <a:gridCol w="2598856">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551035680"/>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422961">
                  <a:extLst>
                    <a:ext uri="{9D8B030D-6E8A-4147-A177-3AD203B41FA5}">
                      <a16:colId xmlns="" xmlns:a16="http://schemas.microsoft.com/office/drawing/2014/main" val="20001"/>
                    </a:ext>
                  </a:extLst>
                </a:gridCol>
                <a:gridCol w="2645086">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5" y="1954509"/>
            <a:ext cx="242077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500552" y="1954509"/>
            <a:ext cx="258378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42077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500551" y="3239574"/>
            <a:ext cx="2667789"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408873"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500552" y="3758738"/>
            <a:ext cx="2679692"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444248"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512288" y="4227621"/>
            <a:ext cx="2644315"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432345"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512288" y="4731677"/>
            <a:ext cx="2667956"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44424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524024" y="5199729"/>
            <a:ext cx="263258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42060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524024" y="5703785"/>
            <a:ext cx="265622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wrap="square">
            <a:noAutofit/>
          </a:bodyPr>
          <a:lstStyle/>
          <a:p>
            <a:r>
              <a:rPr lang="en-US" dirty="0" smtClean="0">
                <a:latin typeface="Huawei Sans" panose="020C0503030203020204" pitchFamily="34" charset="0"/>
              </a:rPr>
              <a:t>RAID Technologies</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93438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How Does RAID 0 Work</a:t>
            </a:r>
            <a:endParaRPr lang="en-US" dirty="0">
              <a:latin typeface="Huawei Sans" panose="020C0503030203020204" pitchFamily="34" charset="0"/>
              <a:cs typeface="Huawei Sans" panose="020C0503030203020204" pitchFamily="34" charset="0"/>
            </a:endParaRPr>
          </a:p>
        </p:txBody>
      </p:sp>
      <p:grpSp>
        <p:nvGrpSpPr>
          <p:cNvPr id="4" name="Groep 2"/>
          <p:cNvGrpSpPr/>
          <p:nvPr/>
        </p:nvGrpSpPr>
        <p:grpSpPr>
          <a:xfrm>
            <a:off x="2255959" y="1889913"/>
            <a:ext cx="7319963" cy="3486037"/>
            <a:chOff x="962025" y="2276872"/>
            <a:chExt cx="7319963" cy="3486037"/>
          </a:xfrm>
        </p:grpSpPr>
        <p:sp>
          <p:nvSpPr>
            <p:cNvPr id="5" name="871edd70-775d-4c15-9686-cbe4a545f4bb"/>
            <p:cNvSpPr>
              <a:spLocks noChangeArrowheads="1"/>
            </p:cNvSpPr>
            <p:nvPr/>
          </p:nvSpPr>
          <p:spPr bwMode="auto">
            <a:xfrm rot="5400000">
              <a:off x="4604544" y="2974182"/>
              <a:ext cx="720725" cy="280987"/>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7d0c5924-7865-4740-bd65-0be164391c5e"/>
            <p:cNvSpPr>
              <a:spLocks noChangeArrowheads="1"/>
            </p:cNvSpPr>
            <p:nvPr/>
          </p:nvSpPr>
          <p:spPr bwMode="auto">
            <a:xfrm rot="5400000">
              <a:off x="6260306" y="297418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d1e5549b-634d-45bf-9a1e-21c2cbd04c12"/>
            <p:cNvSpPr>
              <a:spLocks noChangeArrowheads="1"/>
            </p:cNvSpPr>
            <p:nvPr/>
          </p:nvSpPr>
          <p:spPr bwMode="gray">
            <a:xfrm>
              <a:off x="4319588"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c225eac8-2b12-499e-8aea-b7280e2e27a8"/>
            <p:cNvSpPr>
              <a:spLocks noChangeArrowheads="1"/>
            </p:cNvSpPr>
            <p:nvPr/>
          </p:nvSpPr>
          <p:spPr bwMode="gray">
            <a:xfrm>
              <a:off x="4319588"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01ff766b-85c5-47e4-9425-ea2efcc5bb2b"/>
            <p:cNvSpPr>
              <a:spLocks noChangeArrowheads="1"/>
            </p:cNvSpPr>
            <p:nvPr/>
          </p:nvSpPr>
          <p:spPr bwMode="gray">
            <a:xfrm>
              <a:off x="4319588"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f8567301-d9a2-43e3-b10c-cc45ad5ef6cf"/>
            <p:cNvSpPr txBox="1">
              <a:spLocks noChangeArrowheads="1"/>
            </p:cNvSpPr>
            <p:nvPr/>
          </p:nvSpPr>
          <p:spPr bwMode="gray">
            <a:xfrm>
              <a:off x="4758474" y="40497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11" name="01c62fe2-b566-4d6f-9236-bbd6043cd83e"/>
            <p:cNvSpPr txBox="1">
              <a:spLocks noChangeArrowheads="1"/>
            </p:cNvSpPr>
            <p:nvPr/>
          </p:nvSpPr>
          <p:spPr bwMode="gray">
            <a:xfrm>
              <a:off x="4758473" y="44116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12" name="c75fc62f-03dd-438f-b809-d89b31f44220"/>
            <p:cNvSpPr txBox="1">
              <a:spLocks noChangeArrowheads="1"/>
            </p:cNvSpPr>
            <p:nvPr/>
          </p:nvSpPr>
          <p:spPr bwMode="gray">
            <a:xfrm>
              <a:off x="4758474" y="4770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13" name="93fd1590-92e8-4688-98a4-af608927ca86"/>
            <p:cNvSpPr>
              <a:spLocks noChangeArrowheads="1"/>
            </p:cNvSpPr>
            <p:nvPr/>
          </p:nvSpPr>
          <p:spPr bwMode="gray">
            <a:xfrm>
              <a:off x="4246563" y="3617913"/>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4" name="7371a000-a24a-4a97-9ca2-cee7647b914b"/>
            <p:cNvSpPr txBox="1">
              <a:spLocks noChangeArrowheads="1"/>
            </p:cNvSpPr>
            <p:nvPr/>
          </p:nvSpPr>
          <p:spPr bwMode="gray">
            <a:xfrm>
              <a:off x="4311234" y="3697287"/>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Physical disk 1</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15" name="72cd64ad-5633-4371-8f88-58602a442c7c"/>
            <p:cNvSpPr txBox="1">
              <a:spLocks noChangeArrowheads="1"/>
            </p:cNvSpPr>
            <p:nvPr/>
          </p:nvSpPr>
          <p:spPr bwMode="gray">
            <a:xfrm>
              <a:off x="3677386" y="39068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D 6</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16" name="d6f0cc7c-8636-4aec-aa84-ef933ac74a3a"/>
            <p:cNvSpPr>
              <a:spLocks noChangeArrowheads="1"/>
            </p:cNvSpPr>
            <p:nvPr/>
          </p:nvSpPr>
          <p:spPr bwMode="gray">
            <a:xfrm>
              <a:off x="5975350"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fa4b1c14-4c0b-466e-a28c-a9f83e0f37e4"/>
            <p:cNvSpPr>
              <a:spLocks noChangeArrowheads="1"/>
            </p:cNvSpPr>
            <p:nvPr/>
          </p:nvSpPr>
          <p:spPr bwMode="gray">
            <a:xfrm>
              <a:off x="5975350"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c12680c8-3263-4397-8993-86b6c6e51e74"/>
            <p:cNvSpPr>
              <a:spLocks noChangeArrowheads="1"/>
            </p:cNvSpPr>
            <p:nvPr/>
          </p:nvSpPr>
          <p:spPr bwMode="gray">
            <a:xfrm>
              <a:off x="5975350"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e8f7c28f-a237-431f-b507-eb96d970b786"/>
            <p:cNvSpPr txBox="1">
              <a:spLocks noChangeArrowheads="1"/>
            </p:cNvSpPr>
            <p:nvPr/>
          </p:nvSpPr>
          <p:spPr bwMode="gray">
            <a:xfrm>
              <a:off x="6414236" y="40497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20" name="8942ba52-e152-454d-8ecb-2aebce58db77"/>
            <p:cNvSpPr txBox="1">
              <a:spLocks noChangeArrowheads="1"/>
            </p:cNvSpPr>
            <p:nvPr/>
          </p:nvSpPr>
          <p:spPr bwMode="gray">
            <a:xfrm>
              <a:off x="6414236" y="44116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21" name="1da6cd97-e07f-4128-8602-33304ca3370d"/>
            <p:cNvSpPr txBox="1">
              <a:spLocks noChangeArrowheads="1"/>
            </p:cNvSpPr>
            <p:nvPr/>
          </p:nvSpPr>
          <p:spPr bwMode="gray">
            <a:xfrm>
              <a:off x="6414236" y="4770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22" name="6dd53f96-01fb-4339-ba62-45b5f356cbdc"/>
            <p:cNvSpPr>
              <a:spLocks noChangeArrowheads="1"/>
            </p:cNvSpPr>
            <p:nvPr/>
          </p:nvSpPr>
          <p:spPr bwMode="gray">
            <a:xfrm>
              <a:off x="5902325" y="3617913"/>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d6c8fa1e-f220-45c1-bbdf-349e97fae6ec"/>
            <p:cNvSpPr txBox="1">
              <a:spLocks noChangeArrowheads="1"/>
            </p:cNvSpPr>
            <p:nvPr/>
          </p:nvSpPr>
          <p:spPr bwMode="gray">
            <a:xfrm>
              <a:off x="5966998" y="3697287"/>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Physical disk 2</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24" name="AutoShape 24"/>
            <p:cNvSpPr>
              <a:spLocks noChangeArrowheads="1"/>
            </p:cNvSpPr>
            <p:nvPr/>
          </p:nvSpPr>
          <p:spPr bwMode="auto">
            <a:xfrm>
              <a:off x="3529013" y="2736850"/>
              <a:ext cx="47307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25" name="692c5649-25a2-4e6f-b3e4-5be3e9cb43da"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570288" y="2654300"/>
              <a:ext cx="4711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79e461a9-4b64-4f25-b532-2508b4f36629"/>
            <p:cNvSpPr txBox="1">
              <a:spLocks noChangeArrowheads="1"/>
            </p:cNvSpPr>
            <p:nvPr/>
          </p:nvSpPr>
          <p:spPr bwMode="auto">
            <a:xfrm>
              <a:off x="4176713" y="2757488"/>
              <a:ext cx="3240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400" dirty="0" smtClean="0">
                  <a:latin typeface="Huawei Sans" panose="020C0503030203020204" pitchFamily="34" charset="0"/>
                  <a:cs typeface="Huawei Sans" panose="020C0503030203020204" pitchFamily="34" charset="0"/>
                </a:rPr>
                <a:t>D 0, D 1, D 2, D 3, D 4, D 5</a:t>
              </a:r>
              <a:endParaRPr lang="en-US" sz="1400" dirty="0">
                <a:latin typeface="Huawei Sans" panose="020C0503030203020204" pitchFamily="34" charset="0"/>
                <a:cs typeface="Huawei Sans" panose="020C0503030203020204" pitchFamily="34" charset="0"/>
              </a:endParaRPr>
            </a:p>
          </p:txBody>
        </p:sp>
        <p:sp>
          <p:nvSpPr>
            <p:cNvPr id="27" name="88fa848c-baf8-4147-9b3b-739c5621d306"/>
            <p:cNvSpPr>
              <a:spLocks noChangeArrowheads="1"/>
            </p:cNvSpPr>
            <p:nvPr/>
          </p:nvSpPr>
          <p:spPr bwMode="auto">
            <a:xfrm>
              <a:off x="4176713" y="4048054"/>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f902ff62-beb0-49f9-bc86-7faa1bf56a4f"/>
            <p:cNvSpPr txBox="1">
              <a:spLocks noChangeArrowheads="1"/>
            </p:cNvSpPr>
            <p:nvPr/>
          </p:nvSpPr>
          <p:spPr bwMode="auto">
            <a:xfrm>
              <a:off x="7451725" y="4052888"/>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2</a:t>
              </a:r>
              <a:endParaRPr lang="en-US" sz="1400" dirty="0">
                <a:latin typeface="Huawei Sans" panose="020C0503030203020204" pitchFamily="34" charset="0"/>
                <a:cs typeface="Huawei Sans" panose="020C0503030203020204" pitchFamily="34" charset="0"/>
              </a:endParaRPr>
            </a:p>
          </p:txBody>
        </p:sp>
        <p:sp>
          <p:nvSpPr>
            <p:cNvPr id="29" name="74feabbe-17d1-49e3-8170-caa9b60d02f3"/>
            <p:cNvSpPr txBox="1">
              <a:spLocks noChangeArrowheads="1"/>
            </p:cNvSpPr>
            <p:nvPr/>
          </p:nvSpPr>
          <p:spPr bwMode="auto">
            <a:xfrm>
              <a:off x="7451725" y="441166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1</a:t>
              </a:r>
              <a:endParaRPr lang="en-US" sz="1400" dirty="0">
                <a:latin typeface="Huawei Sans" panose="020C0503030203020204" pitchFamily="34" charset="0"/>
                <a:cs typeface="Huawei Sans" panose="020C0503030203020204" pitchFamily="34" charset="0"/>
              </a:endParaRPr>
            </a:p>
          </p:txBody>
        </p:sp>
        <p:sp>
          <p:nvSpPr>
            <p:cNvPr id="30" name="5c832048-994e-4bc7-a5c3-516b29c3c7cc"/>
            <p:cNvSpPr txBox="1">
              <a:spLocks noChangeArrowheads="1"/>
            </p:cNvSpPr>
            <p:nvPr/>
          </p:nvSpPr>
          <p:spPr bwMode="auto">
            <a:xfrm>
              <a:off x="7451725" y="477361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0</a:t>
              </a:r>
              <a:endParaRPr lang="en-US" sz="1400" dirty="0">
                <a:latin typeface="Huawei Sans" panose="020C0503030203020204" pitchFamily="34" charset="0"/>
                <a:cs typeface="Huawei Sans" panose="020C0503030203020204" pitchFamily="34" charset="0"/>
              </a:endParaRPr>
            </a:p>
          </p:txBody>
        </p:sp>
        <p:sp>
          <p:nvSpPr>
            <p:cNvPr id="31" name="560fad16-27cc-44b3-b17a-9977fb0cc72c"/>
            <p:cNvSpPr>
              <a:spLocks noChangeArrowheads="1"/>
            </p:cNvSpPr>
            <p:nvPr/>
          </p:nvSpPr>
          <p:spPr bwMode="auto">
            <a:xfrm>
              <a:off x="4319588" y="4766398"/>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671fffdd-c3e1-4cbe-a23a-fefec39e5730"/>
            <p:cNvSpPr txBox="1">
              <a:spLocks noChangeArrowheads="1"/>
            </p:cNvSpPr>
            <p:nvPr/>
          </p:nvSpPr>
          <p:spPr bwMode="auto">
            <a:xfrm>
              <a:off x="3923928" y="5132388"/>
              <a:ext cx="1947862"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en-US" sz="1400" dirty="0" smtClean="0">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cs typeface="Huawei Sans" panose="020C0503030203020204" pitchFamily="34" charset="0"/>
              </a:endParaRPr>
            </a:p>
          </p:txBody>
        </p:sp>
        <p:sp>
          <p:nvSpPr>
            <p:cNvPr id="33" name="31f0ea46-27de-4c10-854e-304a43a9d194"/>
            <p:cNvSpPr txBox="1">
              <a:spLocks noChangeArrowheads="1"/>
            </p:cNvSpPr>
            <p:nvPr/>
          </p:nvSpPr>
          <p:spPr bwMode="auto">
            <a:xfrm>
              <a:off x="5760169" y="5130800"/>
              <a:ext cx="1908175"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en-US" sz="1400" dirty="0" smtClean="0">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cs typeface="Huawei Sans" panose="020C0503030203020204" pitchFamily="34" charset="0"/>
              </a:endParaRPr>
            </a:p>
          </p:txBody>
        </p:sp>
        <p:sp>
          <p:nvSpPr>
            <p:cNvPr id="34" name="2d90f353-72fd-4aa4-bf48-9f624ff888eb"/>
            <p:cNvSpPr txBox="1">
              <a:spLocks noChangeArrowheads="1"/>
            </p:cNvSpPr>
            <p:nvPr/>
          </p:nvSpPr>
          <p:spPr bwMode="auto">
            <a:xfrm>
              <a:off x="3993212" y="5467492"/>
              <a:ext cx="3607087" cy="295417"/>
            </a:xfrm>
            <a:prstGeom prst="rect">
              <a:avLst/>
            </a:prstGeom>
            <a:noFill/>
            <a:ln w="9525" algn="ctr">
              <a:noFill/>
              <a:miter lim="800000"/>
              <a:headEnd/>
              <a:tailEnd/>
            </a:ln>
          </p:spPr>
          <p:txBody>
            <a:bodyPr wrap="square" lIns="79200" tIns="39600" rIns="79200" bIns="39600">
              <a:noAutofit/>
            </a:bodyPr>
            <a:lstStyle/>
            <a:p>
              <a:pPr algn="ctr" defTabSz="801688" fontAlgn="ctr">
                <a:defRPr/>
              </a:pPr>
              <a:r>
                <a:rPr lang="en-US" sz="1400" dirty="0" smtClean="0">
                  <a:latin typeface="Huawei Sans" panose="020C0503030203020204" pitchFamily="34" charset="0"/>
                  <a:cs typeface="Huawei Sans" panose="020C0503030203020204" pitchFamily="34" charset="0"/>
                </a:rPr>
                <a:t>Striping without error check</a:t>
              </a:r>
              <a:endParaRPr lang="en-US" altLang="zh-CN" sz="1400" b="1" dirty="0">
                <a:latin typeface="Huawei Sans" panose="020C0503030203020204" pitchFamily="34" charset="0"/>
                <a:cs typeface="Huawei Sans" panose="020C0503030203020204" pitchFamily="34" charset="0"/>
              </a:endParaRPr>
            </a:p>
          </p:txBody>
        </p:sp>
        <p:sp>
          <p:nvSpPr>
            <p:cNvPr id="35" name="56dd164f-5ec9-4aff-842a-52f026ec5403"/>
            <p:cNvSpPr>
              <a:spLocks noChangeArrowheads="1"/>
            </p:cNvSpPr>
            <p:nvPr/>
          </p:nvSpPr>
          <p:spPr bwMode="gray">
            <a:xfrm>
              <a:off x="1150938" y="447198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6" name="021a59ab-dd2a-40f7-b515-243d42f39ad0"/>
            <p:cNvSpPr>
              <a:spLocks noChangeArrowheads="1"/>
            </p:cNvSpPr>
            <p:nvPr/>
          </p:nvSpPr>
          <p:spPr bwMode="gray">
            <a:xfrm>
              <a:off x="1150938" y="41132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f72bf796-84f3-4e05-afbc-7d13c95d6d4a"/>
            <p:cNvSpPr>
              <a:spLocks noChangeArrowheads="1"/>
            </p:cNvSpPr>
            <p:nvPr/>
          </p:nvSpPr>
          <p:spPr bwMode="gray">
            <a:xfrm>
              <a:off x="1150938" y="375285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edc18e4a-398a-429f-a026-7ecc510f72ef"/>
            <p:cNvSpPr txBox="1">
              <a:spLocks noChangeArrowheads="1"/>
            </p:cNvSpPr>
            <p:nvPr/>
          </p:nvSpPr>
          <p:spPr bwMode="gray">
            <a:xfrm>
              <a:off x="1534260" y="382428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39" name="35597eb4-442f-4c0b-ab64-1f2baf53c9d7"/>
            <p:cNvSpPr txBox="1">
              <a:spLocks noChangeArrowheads="1"/>
            </p:cNvSpPr>
            <p:nvPr/>
          </p:nvSpPr>
          <p:spPr bwMode="gray">
            <a:xfrm>
              <a:off x="1534261" y="418465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40" name="d0e1c8b9-c210-450c-ad3c-c0470c5bf680"/>
            <p:cNvSpPr txBox="1">
              <a:spLocks noChangeArrowheads="1"/>
            </p:cNvSpPr>
            <p:nvPr/>
          </p:nvSpPr>
          <p:spPr bwMode="gray">
            <a:xfrm>
              <a:off x="1534261" y="45450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41" name="89ca2a7f-b10d-4404-8f26-074f8edf247a"/>
            <p:cNvSpPr>
              <a:spLocks noChangeArrowheads="1"/>
            </p:cNvSpPr>
            <p:nvPr/>
          </p:nvSpPr>
          <p:spPr bwMode="gray">
            <a:xfrm>
              <a:off x="1150938" y="33909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9528da95-98e5-40aa-a30a-0cb14d8cb2db"/>
            <p:cNvSpPr>
              <a:spLocks noChangeArrowheads="1"/>
            </p:cNvSpPr>
            <p:nvPr/>
          </p:nvSpPr>
          <p:spPr bwMode="gray">
            <a:xfrm>
              <a:off x="1150938" y="303212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3" name="0c6adbb6-a842-429c-8ad3-7ae6db92cb75"/>
            <p:cNvSpPr>
              <a:spLocks noChangeArrowheads="1"/>
            </p:cNvSpPr>
            <p:nvPr/>
          </p:nvSpPr>
          <p:spPr bwMode="gray">
            <a:xfrm>
              <a:off x="1150938" y="26717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651593d3-003e-4b83-8ed4-f57991e3a86b"/>
            <p:cNvSpPr txBox="1">
              <a:spLocks noChangeArrowheads="1"/>
            </p:cNvSpPr>
            <p:nvPr/>
          </p:nvSpPr>
          <p:spPr bwMode="gray">
            <a:xfrm>
              <a:off x="1534261" y="27432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45" name="33b70932-9462-4223-bf30-ce06db85a717"/>
            <p:cNvSpPr txBox="1">
              <a:spLocks noChangeArrowheads="1"/>
            </p:cNvSpPr>
            <p:nvPr/>
          </p:nvSpPr>
          <p:spPr bwMode="gray">
            <a:xfrm>
              <a:off x="1534261" y="31035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46" name="6c30c4b4-6b7f-4b60-92a1-09f77142d635"/>
            <p:cNvSpPr txBox="1">
              <a:spLocks noChangeArrowheads="1"/>
            </p:cNvSpPr>
            <p:nvPr/>
          </p:nvSpPr>
          <p:spPr bwMode="gray">
            <a:xfrm>
              <a:off x="1534261" y="346392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47" name="0e94d77f-db78-467b-987b-3e17788d0758"/>
            <p:cNvSpPr txBox="1">
              <a:spLocks noChangeArrowheads="1"/>
            </p:cNvSpPr>
            <p:nvPr/>
          </p:nvSpPr>
          <p:spPr bwMode="gray">
            <a:xfrm>
              <a:off x="1589823" y="238442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D 0</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48" name="e1227036-2841-483d-9790-f104b0e39921"/>
            <p:cNvSpPr txBox="1">
              <a:spLocks noChangeArrowheads="1"/>
            </p:cNvSpPr>
            <p:nvPr/>
          </p:nvSpPr>
          <p:spPr bwMode="auto">
            <a:xfrm>
              <a:off x="962025" y="5153026"/>
              <a:ext cx="1727200" cy="307777"/>
            </a:xfrm>
            <a:prstGeom prst="rect">
              <a:avLst/>
            </a:prstGeom>
            <a:noFill/>
            <a:ln w="9525" algn="ctr">
              <a:noFill/>
              <a:miter lim="800000"/>
              <a:headEnd/>
              <a:tailEnd/>
            </a:ln>
          </p:spPr>
          <p:txBody>
            <a:bodyPr wrap="square">
              <a:noAutofit/>
            </a:bodyPr>
            <a:lstStyle/>
            <a:p>
              <a:pPr algn="ctr" defTabSz="801688" fontAlgn="ctr">
                <a:spcBef>
                  <a:spcPct val="50000"/>
                </a:spcBef>
                <a:defRPr/>
              </a:pPr>
              <a:r>
                <a:rPr lang="en-US" sz="1400" dirty="0" smtClean="0">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cs typeface="Huawei Sans" panose="020C0503030203020204" pitchFamily="34" charset="0"/>
              </a:endParaRPr>
            </a:p>
          </p:txBody>
        </p:sp>
        <p:sp>
          <p:nvSpPr>
            <p:cNvPr id="49" name="ac8f68ac-9350-465f-8e4c-5f9e79e9f191"/>
            <p:cNvSpPr>
              <a:spLocks noChangeArrowheads="1"/>
            </p:cNvSpPr>
            <p:nvPr/>
          </p:nvSpPr>
          <p:spPr bwMode="auto">
            <a:xfrm>
              <a:off x="4176713" y="4768779"/>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0e967acc-5174-4303-9529-56ae0bfe2200"/>
            <p:cNvSpPr>
              <a:spLocks noChangeArrowheads="1"/>
            </p:cNvSpPr>
            <p:nvPr/>
          </p:nvSpPr>
          <p:spPr bwMode="auto">
            <a:xfrm>
              <a:off x="4176713" y="4408416"/>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e1c96d55-80ee-4468-91f5-d80ba615c281"/>
            <p:cNvSpPr>
              <a:spLocks noChangeArrowheads="1"/>
            </p:cNvSpPr>
            <p:nvPr/>
          </p:nvSpPr>
          <p:spPr bwMode="gray">
            <a:xfrm>
              <a:off x="992188" y="2527300"/>
              <a:ext cx="1620837" cy="2430463"/>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2" name="5fe05c57-a2e2-4d04-82a1-008fbf433090"/>
            <p:cNvSpPr>
              <a:spLocks noChangeArrowheads="1"/>
            </p:cNvSpPr>
            <p:nvPr/>
          </p:nvSpPr>
          <p:spPr bwMode="auto">
            <a:xfrm>
              <a:off x="5962650" y="4761635"/>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3" name="36427093-6c50-4da9-99af-7fafd9ceb73b"/>
            <p:cNvSpPr>
              <a:spLocks noChangeArrowheads="1"/>
            </p:cNvSpPr>
            <p:nvPr/>
          </p:nvSpPr>
          <p:spPr bwMode="auto">
            <a:xfrm rot="5400000">
              <a:off x="5659596" y="2276872"/>
              <a:ext cx="274320" cy="274320"/>
            </a:xfrm>
            <a:prstGeom prst="rightArrow">
              <a:avLst>
                <a:gd name="adj1" fmla="val 56778"/>
                <a:gd name="adj2" fmla="val 44445"/>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grpSp>
      <p:sp>
        <p:nvSpPr>
          <p:cNvPr id="55" name="圆角矩形 54"/>
          <p:cNvSpPr/>
          <p:nvPr/>
        </p:nvSpPr>
        <p:spPr bwMode="auto">
          <a:xfrm>
            <a:off x="2409550" y="5537334"/>
            <a:ext cx="6804756" cy="38241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r>
              <a:rPr lang="en-US" sz="1800" dirty="0" smtClean="0">
                <a:latin typeface="Huawei Sans" panose="020C0503030203020204" pitchFamily="34" charset="0"/>
                <a:cs typeface="Huawei Sans" panose="020C0503030203020204" pitchFamily="34" charset="0"/>
              </a:rPr>
              <a:t>Just a </a:t>
            </a:r>
            <a:r>
              <a:rPr lang="en-US" altLang="zh-CN" dirty="0" smtClean="0">
                <a:latin typeface="Huawei Sans" panose="020C0503030203020204" pitchFamily="34" charset="0"/>
              </a:rPr>
              <a:t>Bundle</a:t>
            </a:r>
            <a:r>
              <a:rPr lang="en-US" sz="1800" dirty="0" smtClean="0">
                <a:latin typeface="Huawei Sans" panose="020C0503030203020204" pitchFamily="34" charset="0"/>
                <a:cs typeface="Huawei Sans" panose="020C0503030203020204" pitchFamily="34" charset="0"/>
              </a:rPr>
              <a:t> Of Disks (JBOD)</a:t>
            </a:r>
            <a:endParaRPr kumimoji="0" lang="en-US" altLang="zh-CN" sz="1800" b="0" i="0" u="none" strike="noStrike" cap="none" normalizeH="0" baseline="0" dirty="0" smtClean="0">
              <a:ln>
                <a:noFill/>
              </a:ln>
              <a:solidFill>
                <a:schemeClr val="tx1"/>
              </a:solidFill>
              <a:effectLst/>
              <a:latin typeface="Huawei Sans" panose="020C0503030203020204" pitchFamily="34" charset="0"/>
              <a:cs typeface="Huawei Sans" panose="020C0503030203020204" pitchFamily="34" charset="0"/>
            </a:endParaRPr>
          </a:p>
        </p:txBody>
      </p:sp>
      <p:sp>
        <p:nvSpPr>
          <p:cNvPr id="56" name="097e848d-7697-4781-9fd5-faebd75b889c"/>
          <p:cNvSpPr txBox="1">
            <a:spLocks noChangeArrowheads="1"/>
          </p:cNvSpPr>
          <p:nvPr/>
        </p:nvSpPr>
        <p:spPr bwMode="auto">
          <a:xfrm>
            <a:off x="7868292" y="1997466"/>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a:t>
            </a:r>
            <a:r>
              <a:rPr lang="en-US" altLang="zh-CN" sz="1400" dirty="0">
                <a:latin typeface="Huawei Sans" panose="020C0503030203020204" pitchFamily="34" charset="0"/>
                <a:cs typeface="Huawei Sans" panose="020C0503030203020204" pitchFamily="34" charset="0"/>
              </a:rPr>
              <a:t>data to </a:t>
            </a: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57" name="6a0ea96f-f8cd-4d34-b092-600b32835f32"/>
          <p:cNvSpPr txBox="1">
            <a:spLocks noChangeArrowheads="1"/>
          </p:cNvSpPr>
          <p:nvPr/>
        </p:nvSpPr>
        <p:spPr bwMode="auto">
          <a:xfrm>
            <a:off x="7870476" y="1639351"/>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a:t>
            </a:r>
            <a:r>
              <a:rPr lang="en-US" altLang="zh-CN" sz="1400" dirty="0">
                <a:latin typeface="Huawei Sans" panose="020C0503030203020204" pitchFamily="34" charset="0"/>
                <a:cs typeface="Huawei Sans" panose="020C0503030203020204" pitchFamily="34" charset="0"/>
              </a:rPr>
              <a:t>data to </a:t>
            </a: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58" name="7a8988f6-2c4a-4d36-8741-5d22ee55a1e0"/>
          <p:cNvSpPr txBox="1">
            <a:spLocks noChangeArrowheads="1"/>
          </p:cNvSpPr>
          <p:nvPr/>
        </p:nvSpPr>
        <p:spPr bwMode="auto">
          <a:xfrm>
            <a:off x="7871393" y="1108441"/>
            <a:ext cx="1836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data to D 2, D 3...</a:t>
            </a:r>
            <a:endParaRPr lang="en-US" sz="1400" dirty="0">
              <a:latin typeface="Huawei Sans" panose="020C0503030203020204" pitchFamily="34" charset="0"/>
              <a:cs typeface="Huawei Sans" panose="020C0503030203020204" pitchFamily="34" charset="0"/>
            </a:endParaRPr>
          </a:p>
        </p:txBody>
      </p:sp>
      <p:sp>
        <p:nvSpPr>
          <p:cNvPr id="59" name="Text Box 3"/>
          <p:cNvSpPr txBox="1">
            <a:spLocks noChangeArrowheads="1"/>
          </p:cNvSpPr>
          <p:nvPr/>
        </p:nvSpPr>
        <p:spPr bwMode="auto">
          <a:xfrm>
            <a:off x="9553697" y="1586102"/>
            <a:ext cx="1906465" cy="295475"/>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en-US" sz="1400" dirty="0" smtClean="0">
                <a:latin typeface="Huawei Sans" panose="020C0503030203020204" pitchFamily="34" charset="0"/>
                <a:cs typeface="Huawei Sans" panose="020C0503030203020204" pitchFamily="34" charset="0"/>
              </a:rPr>
              <a:t>Read </a:t>
            </a:r>
            <a:r>
              <a:rPr lang="en-US" altLang="zh-CN" sz="1400" dirty="0">
                <a:latin typeface="Huawei Sans" panose="020C0503030203020204" pitchFamily="34" charset="0"/>
                <a:cs typeface="Huawei Sans" panose="020C0503030203020204" pitchFamily="34" charset="0"/>
              </a:rPr>
              <a:t>data from </a:t>
            </a:r>
            <a:r>
              <a:rPr lang="en-US" sz="1400" dirty="0" smtClean="0">
                <a:latin typeface="Huawei Sans" panose="020C0503030203020204" pitchFamily="34" charset="0"/>
                <a:cs typeface="Huawei Sans" panose="020C0503030203020204" pitchFamily="34" charset="0"/>
              </a:rPr>
              <a:t>D 1.</a:t>
            </a:r>
            <a:endParaRPr lang="en-US" altLang="zh-CN" sz="1400" b="1" dirty="0">
              <a:latin typeface="Huawei Sans" panose="020C0503030203020204" pitchFamily="34" charset="0"/>
              <a:cs typeface="Huawei Sans" panose="020C0503030203020204" pitchFamily="34" charset="0"/>
            </a:endParaRPr>
          </a:p>
        </p:txBody>
      </p:sp>
      <p:sp>
        <p:nvSpPr>
          <p:cNvPr id="60" name="Text Box 42"/>
          <p:cNvSpPr txBox="1">
            <a:spLocks noChangeArrowheads="1"/>
          </p:cNvSpPr>
          <p:nvPr/>
        </p:nvSpPr>
        <p:spPr bwMode="auto">
          <a:xfrm>
            <a:off x="9553697" y="1113705"/>
            <a:ext cx="1906466" cy="315429"/>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en-US" sz="1400" dirty="0" smtClean="0">
                <a:latin typeface="Huawei Sans" panose="020C0503030203020204" pitchFamily="34" charset="0"/>
                <a:cs typeface="Huawei Sans" panose="020C0503030203020204" pitchFamily="34" charset="0"/>
              </a:rPr>
              <a:t>Read data from D 2, D 3...</a:t>
            </a:r>
            <a:endParaRPr lang="en-US" altLang="zh-CN" sz="1400" b="1" dirty="0">
              <a:latin typeface="Huawei Sans" panose="020C0503030203020204" pitchFamily="34" charset="0"/>
              <a:cs typeface="Huawei Sans" panose="020C0503030203020204" pitchFamily="34" charset="0"/>
            </a:endParaRPr>
          </a:p>
        </p:txBody>
      </p:sp>
      <p:sp>
        <p:nvSpPr>
          <p:cNvPr id="61" name="Text Box 43"/>
          <p:cNvSpPr txBox="1">
            <a:spLocks noChangeArrowheads="1"/>
          </p:cNvSpPr>
          <p:nvPr/>
        </p:nvSpPr>
        <p:spPr bwMode="auto">
          <a:xfrm>
            <a:off x="9575922" y="1944845"/>
            <a:ext cx="1884239" cy="344164"/>
          </a:xfrm>
          <a:prstGeom prst="rect">
            <a:avLst/>
          </a:prstGeom>
          <a:noFill/>
          <a:ln w="9525" algn="ctr">
            <a:noFill/>
            <a:miter lim="800000"/>
            <a:headEnd/>
            <a:tailEnd/>
          </a:ln>
        </p:spPr>
        <p:txBody>
          <a:bodyPr wrap="square">
            <a:noAutofit/>
          </a:bodyPr>
          <a:lstStyle/>
          <a:p>
            <a:pPr defTabSz="801688" fontAlgn="ctr">
              <a:lnSpc>
                <a:spcPct val="100000"/>
              </a:lnSpc>
              <a:spcBef>
                <a:spcPct val="50000"/>
              </a:spcBef>
              <a:buClrTx/>
              <a:buSzTx/>
              <a:buFontTx/>
              <a:buNone/>
            </a:pPr>
            <a:r>
              <a:rPr lang="en-US" sz="1400" dirty="0" smtClean="0">
                <a:latin typeface="Huawei Sans" panose="020C0503030203020204" pitchFamily="34" charset="0"/>
                <a:cs typeface="Huawei Sans" panose="020C0503030203020204" pitchFamily="34" charset="0"/>
              </a:rPr>
              <a:t>Read </a:t>
            </a:r>
            <a:r>
              <a:rPr lang="en-US" altLang="zh-CN" sz="1400" dirty="0">
                <a:latin typeface="Huawei Sans" panose="020C0503030203020204" pitchFamily="34" charset="0"/>
                <a:cs typeface="Huawei Sans" panose="020C0503030203020204" pitchFamily="34" charset="0"/>
              </a:rPr>
              <a:t>data from </a:t>
            </a:r>
            <a:r>
              <a:rPr lang="en-US" sz="1400" dirty="0" smtClean="0">
                <a:latin typeface="Huawei Sans" panose="020C0503030203020204" pitchFamily="34" charset="0"/>
                <a:cs typeface="Huawei Sans" panose="020C0503030203020204" pitchFamily="34" charset="0"/>
              </a:rPr>
              <a:t>D 0.</a:t>
            </a:r>
            <a:endParaRPr lang="en-US" altLang="zh-CN" sz="1400" b="1" dirty="0">
              <a:latin typeface="Huawei Sans" panose="020C0503030203020204" pitchFamily="34" charset="0"/>
              <a:cs typeface="Huawei Sans" panose="020C0503030203020204" pitchFamily="34" charset="0"/>
            </a:endParaRPr>
          </a:p>
        </p:txBody>
      </p:sp>
      <p:pic>
        <p:nvPicPr>
          <p:cNvPr id="62" name="图片 61" descr="PC.png"/>
          <p:cNvPicPr>
            <a:picLocks noChangeAspect="1"/>
          </p:cNvPicPr>
          <p:nvPr/>
        </p:nvPicPr>
        <p:blipFill>
          <a:blip r:embed="rId4" cstate="print"/>
          <a:stretch>
            <a:fillRect/>
          </a:stretch>
        </p:blipFill>
        <p:spPr>
          <a:xfrm>
            <a:off x="6482236" y="1129511"/>
            <a:ext cx="1086741" cy="834616"/>
          </a:xfrm>
          <a:prstGeom prst="rect">
            <a:avLst/>
          </a:prstGeom>
        </p:spPr>
      </p:pic>
    </p:spTree>
    <p:extLst>
      <p:ext uri="{BB962C8B-B14F-4D97-AF65-F5344CB8AC3E}">
        <p14:creationId xmlns:p14="http://schemas.microsoft.com/office/powerpoint/2010/main" val="36878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dissolv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How Does RAID 1 Work</a:t>
            </a:r>
            <a:endParaRPr lang="en-US" dirty="0">
              <a:latin typeface="Huawei Sans" panose="020C0503030203020204" pitchFamily="34" charset="0"/>
              <a:cs typeface="Huawei Sans" panose="020C0503030203020204" pitchFamily="34" charset="0"/>
            </a:endParaRPr>
          </a:p>
        </p:txBody>
      </p:sp>
      <p:grpSp>
        <p:nvGrpSpPr>
          <p:cNvPr id="3" name="组合 2"/>
          <p:cNvGrpSpPr/>
          <p:nvPr/>
        </p:nvGrpSpPr>
        <p:grpSpPr>
          <a:xfrm>
            <a:off x="2202472" y="1912125"/>
            <a:ext cx="7541940" cy="3696848"/>
            <a:chOff x="702468" y="2340893"/>
            <a:chExt cx="7541940" cy="3696848"/>
          </a:xfrm>
        </p:grpSpPr>
        <p:sp>
          <p:nvSpPr>
            <p:cNvPr id="4" name="Text Box 3"/>
            <p:cNvSpPr txBox="1">
              <a:spLocks noChangeArrowheads="1"/>
            </p:cNvSpPr>
            <p:nvPr/>
          </p:nvSpPr>
          <p:spPr bwMode="auto">
            <a:xfrm>
              <a:off x="4617707" y="5742324"/>
              <a:ext cx="2592388" cy="295417"/>
            </a:xfrm>
            <a:prstGeom prst="rect">
              <a:avLst/>
            </a:prstGeom>
            <a:noFill/>
            <a:ln w="9525" algn="ctr">
              <a:noFill/>
              <a:miter lim="800000"/>
              <a:headEnd/>
              <a:tailEnd/>
            </a:ln>
          </p:spPr>
          <p:txBody>
            <a:bodyPr wrap="square" lIns="79200" tIns="39600" rIns="79200" bIns="39600">
              <a:noAutofit/>
            </a:bodyPr>
            <a:lstStyle/>
            <a:p>
              <a:pPr algn="ctr" defTabSz="801688" fontAlgn="ctr">
                <a:lnSpc>
                  <a:spcPct val="100000"/>
                </a:lnSpc>
                <a:buClrTx/>
                <a:buSzTx/>
                <a:buFontTx/>
                <a:buNone/>
              </a:pPr>
              <a:r>
                <a:rPr lang="en-US" sz="1400" dirty="0" smtClean="0">
                  <a:latin typeface="Huawei Sans" panose="020C0503030203020204" pitchFamily="34" charset="0"/>
                  <a:cs typeface="Huawei Sans" panose="020C0503030203020204" pitchFamily="34" charset="0"/>
                </a:rPr>
                <a:t>Disk array with mirroring</a:t>
              </a:r>
              <a:endParaRPr lang="en-US" sz="1400" dirty="0">
                <a:latin typeface="Huawei Sans" panose="020C0503030203020204" pitchFamily="34" charset="0"/>
                <a:cs typeface="Huawei Sans" panose="020C0503030203020204" pitchFamily="34" charset="0"/>
              </a:endParaRPr>
            </a:p>
          </p:txBody>
        </p:sp>
        <p:sp>
          <p:nvSpPr>
            <p:cNvPr id="5" name="AutoShape 4"/>
            <p:cNvSpPr>
              <a:spLocks noChangeArrowheads="1"/>
            </p:cNvSpPr>
            <p:nvPr/>
          </p:nvSpPr>
          <p:spPr bwMode="gray">
            <a:xfrm>
              <a:off x="1062038" y="42207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6" name="AutoShape 5"/>
            <p:cNvSpPr>
              <a:spLocks noChangeArrowheads="1"/>
            </p:cNvSpPr>
            <p:nvPr/>
          </p:nvSpPr>
          <p:spPr bwMode="gray">
            <a:xfrm>
              <a:off x="1062038" y="35730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7" name="Text Box 6"/>
            <p:cNvSpPr txBox="1">
              <a:spLocks noChangeArrowheads="1"/>
            </p:cNvSpPr>
            <p:nvPr/>
          </p:nvSpPr>
          <p:spPr bwMode="gray">
            <a:xfrm>
              <a:off x="1496161" y="3139703"/>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D 2</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8" name="Text Box 7"/>
            <p:cNvSpPr txBox="1">
              <a:spLocks noChangeArrowheads="1"/>
            </p:cNvSpPr>
            <p:nvPr/>
          </p:nvSpPr>
          <p:spPr bwMode="gray">
            <a:xfrm>
              <a:off x="1493838" y="3788991"/>
              <a:ext cx="504825"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9" name="Text Box 8"/>
            <p:cNvSpPr txBox="1">
              <a:spLocks noChangeArrowheads="1"/>
            </p:cNvSpPr>
            <p:nvPr/>
          </p:nvSpPr>
          <p:spPr bwMode="gray">
            <a:xfrm>
              <a:off x="1496161" y="4436691"/>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10" name="AutoShape 9"/>
            <p:cNvSpPr>
              <a:spLocks noChangeArrowheads="1"/>
            </p:cNvSpPr>
            <p:nvPr/>
          </p:nvSpPr>
          <p:spPr bwMode="gray">
            <a:xfrm>
              <a:off x="1062038" y="2923803"/>
              <a:ext cx="1289050" cy="720725"/>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1" name="Text Box 10"/>
            <p:cNvSpPr txBox="1">
              <a:spLocks noChangeArrowheads="1"/>
            </p:cNvSpPr>
            <p:nvPr/>
          </p:nvSpPr>
          <p:spPr bwMode="gray">
            <a:xfrm>
              <a:off x="1496161" y="3139703"/>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12" name="Text Box 11"/>
            <p:cNvSpPr txBox="1">
              <a:spLocks noChangeArrowheads="1"/>
            </p:cNvSpPr>
            <p:nvPr/>
          </p:nvSpPr>
          <p:spPr bwMode="auto">
            <a:xfrm>
              <a:off x="702468" y="5357233"/>
              <a:ext cx="2087563" cy="307777"/>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en-US" sz="1400" dirty="0" smtClean="0">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cs typeface="Huawei Sans" panose="020C0503030203020204" pitchFamily="34" charset="0"/>
              </a:endParaRPr>
            </a:p>
          </p:txBody>
        </p:sp>
        <p:sp>
          <p:nvSpPr>
            <p:cNvPr id="13" name="AutoShape 13"/>
            <p:cNvSpPr>
              <a:spLocks noChangeArrowheads="1"/>
            </p:cNvSpPr>
            <p:nvPr/>
          </p:nvSpPr>
          <p:spPr bwMode="auto">
            <a:xfrm rot="5400000">
              <a:off x="5575026" y="256076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4" name="AutoShape 14"/>
            <p:cNvSpPr>
              <a:spLocks noChangeArrowheads="1"/>
            </p:cNvSpPr>
            <p:nvPr/>
          </p:nvSpPr>
          <p:spPr bwMode="auto">
            <a:xfrm rot="5400000">
              <a:off x="4495526"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5" name="AutoShape 15"/>
            <p:cNvSpPr>
              <a:spLocks noChangeArrowheads="1"/>
            </p:cNvSpPr>
            <p:nvPr/>
          </p:nvSpPr>
          <p:spPr bwMode="auto">
            <a:xfrm rot="5400000">
              <a:off x="6511651"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6" name="AutoShape 16"/>
            <p:cNvSpPr>
              <a:spLocks noChangeArrowheads="1"/>
            </p:cNvSpPr>
            <p:nvPr/>
          </p:nvSpPr>
          <p:spPr bwMode="gray">
            <a:xfrm>
              <a:off x="417882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7" name="AutoShape 17"/>
            <p:cNvSpPr>
              <a:spLocks noChangeArrowheads="1"/>
            </p:cNvSpPr>
            <p:nvPr/>
          </p:nvSpPr>
          <p:spPr bwMode="gray">
            <a:xfrm>
              <a:off x="417882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8" name="AutoShape 18"/>
            <p:cNvSpPr>
              <a:spLocks noChangeArrowheads="1"/>
            </p:cNvSpPr>
            <p:nvPr/>
          </p:nvSpPr>
          <p:spPr bwMode="gray">
            <a:xfrm>
              <a:off x="417882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19" name="Text Box 19"/>
            <p:cNvSpPr txBox="1">
              <a:spLocks noChangeArrowheads="1"/>
            </p:cNvSpPr>
            <p:nvPr/>
          </p:nvSpPr>
          <p:spPr bwMode="gray">
            <a:xfrm>
              <a:off x="4617706" y="4642768"/>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20" name="Text Box 20"/>
            <p:cNvSpPr txBox="1">
              <a:spLocks noChangeArrowheads="1"/>
            </p:cNvSpPr>
            <p:nvPr/>
          </p:nvSpPr>
          <p:spPr bwMode="gray">
            <a:xfrm>
              <a:off x="4617707" y="5003131"/>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21" name="Text Box 21"/>
            <p:cNvSpPr txBox="1">
              <a:spLocks noChangeArrowheads="1"/>
            </p:cNvSpPr>
            <p:nvPr/>
          </p:nvSpPr>
          <p:spPr bwMode="gray">
            <a:xfrm>
              <a:off x="4617706" y="5363493"/>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22" name="AutoShape 22"/>
            <p:cNvSpPr>
              <a:spLocks noChangeArrowheads="1"/>
            </p:cNvSpPr>
            <p:nvPr/>
          </p:nvSpPr>
          <p:spPr bwMode="gray">
            <a:xfrm>
              <a:off x="410579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3" name="Text Box 23"/>
            <p:cNvSpPr txBox="1">
              <a:spLocks noChangeArrowheads="1"/>
            </p:cNvSpPr>
            <p:nvPr/>
          </p:nvSpPr>
          <p:spPr bwMode="gray">
            <a:xfrm>
              <a:off x="4170468" y="4283993"/>
              <a:ext cx="1366080"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Physical disk 1</a:t>
              </a:r>
              <a:endParaRPr lang="en-US" altLang="zh-CN" sz="1400" dirty="0">
                <a:solidFill>
                  <a:schemeClr val="bg1"/>
                </a:solidFill>
                <a:latin typeface="Huawei Sans" panose="020C0503030203020204" pitchFamily="34" charset="0"/>
                <a:cs typeface="Huawei Sans" panose="020C0503030203020204" pitchFamily="34" charset="0"/>
              </a:endParaRPr>
            </a:p>
          </p:txBody>
        </p:sp>
        <p:sp>
          <p:nvSpPr>
            <p:cNvPr id="24" name="AutoShape 24"/>
            <p:cNvSpPr>
              <a:spLocks noChangeArrowheads="1"/>
            </p:cNvSpPr>
            <p:nvPr/>
          </p:nvSpPr>
          <p:spPr bwMode="gray">
            <a:xfrm>
              <a:off x="626797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5" name="AutoShape 25"/>
            <p:cNvSpPr>
              <a:spLocks noChangeArrowheads="1"/>
            </p:cNvSpPr>
            <p:nvPr/>
          </p:nvSpPr>
          <p:spPr bwMode="gray">
            <a:xfrm>
              <a:off x="626797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6" name="AutoShape 26"/>
            <p:cNvSpPr>
              <a:spLocks noChangeArrowheads="1"/>
            </p:cNvSpPr>
            <p:nvPr/>
          </p:nvSpPr>
          <p:spPr bwMode="gray">
            <a:xfrm>
              <a:off x="626797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7" name="AutoShape 27"/>
            <p:cNvSpPr>
              <a:spLocks noChangeArrowheads="1"/>
            </p:cNvSpPr>
            <p:nvPr/>
          </p:nvSpPr>
          <p:spPr bwMode="gray">
            <a:xfrm>
              <a:off x="619494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sp>
          <p:nvSpPr>
            <p:cNvPr id="28" name="Text Box 28"/>
            <p:cNvSpPr txBox="1">
              <a:spLocks noChangeArrowheads="1"/>
            </p:cNvSpPr>
            <p:nvPr/>
          </p:nvSpPr>
          <p:spPr bwMode="gray">
            <a:xfrm>
              <a:off x="6259618" y="4283993"/>
              <a:ext cx="1366080"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Physical disk 2</a:t>
              </a:r>
              <a:endParaRPr lang="en-US" altLang="zh-CN" sz="1400" dirty="0">
                <a:solidFill>
                  <a:schemeClr val="bg1"/>
                </a:solidFill>
                <a:latin typeface="Huawei Sans" panose="020C0503030203020204" pitchFamily="34" charset="0"/>
                <a:cs typeface="Huawei Sans" panose="020C0503030203020204" pitchFamily="34" charset="0"/>
              </a:endParaRPr>
            </a:p>
          </p:txBody>
        </p:sp>
        <p:grpSp>
          <p:nvGrpSpPr>
            <p:cNvPr id="29" name="Group 29"/>
            <p:cNvGrpSpPr>
              <a:grpSpLocks/>
            </p:cNvGrpSpPr>
            <p:nvPr/>
          </p:nvGrpSpPr>
          <p:grpSpPr bwMode="auto">
            <a:xfrm>
              <a:off x="3707333" y="2941974"/>
              <a:ext cx="4537075" cy="450217"/>
              <a:chOff x="113" y="1724"/>
              <a:chExt cx="1960" cy="450"/>
            </a:xfrm>
          </p:grpSpPr>
          <p:sp>
            <p:nvSpPr>
              <p:cNvPr id="36" name="AutoShape 30"/>
              <p:cNvSpPr>
                <a:spLocks noChangeArrowheads="1"/>
              </p:cNvSpPr>
              <p:nvPr/>
            </p:nvSpPr>
            <p:spPr bwMode="auto">
              <a:xfrm>
                <a:off x="113" y="1822"/>
                <a:ext cx="1951" cy="352"/>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pic>
            <p:nvPicPr>
              <p:cNvPr id="37" name="Picture 31" descr="guang"/>
              <p:cNvPicPr>
                <a:picLocks noChangeAspect="1" noChangeArrowheads="1"/>
              </p:cNvPicPr>
              <p:nvPr/>
            </p:nvPicPr>
            <p:blipFill>
              <a:blip r:embed="rId3" cstate="print"/>
              <a:srcRect r="-882" b="38942"/>
              <a:stretch>
                <a:fillRect/>
              </a:stretch>
            </p:blipFill>
            <p:spPr bwMode="auto">
              <a:xfrm>
                <a:off x="130" y="1724"/>
                <a:ext cx="1943" cy="271"/>
              </a:xfrm>
              <a:prstGeom prst="rect">
                <a:avLst/>
              </a:prstGeom>
              <a:noFill/>
              <a:ln w="9525">
                <a:noFill/>
                <a:miter lim="800000"/>
                <a:headEnd/>
                <a:tailEnd/>
              </a:ln>
            </p:spPr>
          </p:pic>
        </p:grpSp>
        <p:sp>
          <p:nvSpPr>
            <p:cNvPr id="30" name="Text Box 32"/>
            <p:cNvSpPr txBox="1">
              <a:spLocks noChangeArrowheads="1"/>
            </p:cNvSpPr>
            <p:nvPr/>
          </p:nvSpPr>
          <p:spPr bwMode="auto">
            <a:xfrm>
              <a:off x="4139133" y="3060031"/>
              <a:ext cx="3887787" cy="304800"/>
            </a:xfrm>
            <a:prstGeom prst="rect">
              <a:avLst/>
            </a:prstGeom>
            <a:noFill/>
            <a:ln w="9525">
              <a:noFill/>
              <a:miter lim="800000"/>
              <a:headEnd/>
              <a:tailEnd/>
            </a:ln>
          </p:spPr>
          <p:txBody>
            <a:bodyPr wrap="square">
              <a:noAutofit/>
            </a:bodyPr>
            <a:lstStyle/>
            <a:p>
              <a:pPr algn="ctr" fontAlgn="ctr">
                <a:lnSpc>
                  <a:spcPct val="100000"/>
                </a:lnSpc>
                <a:buClrTx/>
                <a:buSzTx/>
                <a:buFontTx/>
                <a:buNone/>
              </a:pPr>
              <a:r>
                <a:rPr lang="en-US" sz="1400" dirty="0" smtClean="0">
                  <a:latin typeface="Huawei Sans" panose="020C0503030203020204" pitchFamily="34" charset="0"/>
                  <a:cs typeface="Huawei Sans" panose="020C0503030203020204" pitchFamily="34" charset="0"/>
                </a:rPr>
                <a:t>D 0, D 1, and D 2 pass through a mirror.</a:t>
              </a:r>
              <a:endParaRPr lang="en-US" sz="1400" dirty="0">
                <a:latin typeface="Huawei Sans" panose="020C0503030203020204" pitchFamily="34" charset="0"/>
                <a:cs typeface="Huawei Sans" panose="020C0503030203020204" pitchFamily="34" charset="0"/>
              </a:endParaRPr>
            </a:p>
          </p:txBody>
        </p:sp>
        <p:sp>
          <p:nvSpPr>
            <p:cNvPr id="31" name="Text Box 33"/>
            <p:cNvSpPr txBox="1">
              <a:spLocks noChangeArrowheads="1"/>
            </p:cNvSpPr>
            <p:nvPr/>
          </p:nvSpPr>
          <p:spPr bwMode="gray">
            <a:xfrm>
              <a:off x="6703681" y="4644356"/>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32" name="Text Box 34"/>
            <p:cNvSpPr txBox="1">
              <a:spLocks noChangeArrowheads="1"/>
            </p:cNvSpPr>
            <p:nvPr/>
          </p:nvSpPr>
          <p:spPr bwMode="gray">
            <a:xfrm>
              <a:off x="6703682" y="5004718"/>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33" name="Text Box 35"/>
            <p:cNvSpPr txBox="1">
              <a:spLocks noChangeArrowheads="1"/>
            </p:cNvSpPr>
            <p:nvPr/>
          </p:nvSpPr>
          <p:spPr bwMode="gray">
            <a:xfrm>
              <a:off x="6703681" y="5365081"/>
              <a:ext cx="471604"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35" name="Rectangle 37"/>
            <p:cNvSpPr>
              <a:spLocks noChangeArrowheads="1"/>
            </p:cNvSpPr>
            <p:nvPr/>
          </p:nvSpPr>
          <p:spPr bwMode="gray">
            <a:xfrm>
              <a:off x="899592" y="2852936"/>
              <a:ext cx="1620837" cy="2249488"/>
            </a:xfrm>
            <a:prstGeom prst="rect">
              <a:avLst/>
            </a:prstGeom>
            <a:noFill/>
            <a:ln w="12700" algn="ctr">
              <a:solidFill>
                <a:schemeClr val="tx1"/>
              </a:solidFill>
              <a:prstDash val="lgDashDot"/>
              <a:miter lim="800000"/>
              <a:headEnd/>
              <a:tailEnd/>
            </a:ln>
          </p:spPr>
          <p:txBody>
            <a:bodyPr wrap="square" anchor="ctr">
              <a:noAutofit/>
            </a:bodyPr>
            <a:lstStyle/>
            <a:p>
              <a:pPr fontAlgn="ctr"/>
              <a:endParaRPr lang="en-US" altLang="zh-CN" sz="1400" dirty="0">
                <a:latin typeface="Huawei Sans" panose="020C0503030203020204" pitchFamily="34" charset="0"/>
                <a:cs typeface="Huawei Sans" panose="020C0503030203020204" pitchFamily="34" charset="0"/>
              </a:endParaRPr>
            </a:p>
          </p:txBody>
        </p:sp>
      </p:grpSp>
      <p:sp>
        <p:nvSpPr>
          <p:cNvPr id="38" name="Text Box 17"/>
          <p:cNvSpPr txBox="1">
            <a:spLocks noChangeArrowheads="1"/>
          </p:cNvSpPr>
          <p:nvPr/>
        </p:nvSpPr>
        <p:spPr bwMode="auto">
          <a:xfrm>
            <a:off x="8067094" y="2237377"/>
            <a:ext cx="3425822" cy="315363"/>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en-US" sz="1400" dirty="0">
                <a:latin typeface="Huawei Sans" panose="020C0503030203020204" pitchFamily="34" charset="0"/>
                <a:cs typeface="Huawei Sans" panose="020C0503030203020204" pitchFamily="34" charset="0"/>
              </a:rPr>
              <a:t>Write data to and read data from D </a:t>
            </a:r>
            <a:r>
              <a:rPr lang="en-US" sz="1400" dirty="0" smtClean="0">
                <a:latin typeface="Huawei Sans" panose="020C0503030203020204" pitchFamily="34" charset="0"/>
                <a:cs typeface="Huawei Sans" panose="020C0503030203020204" pitchFamily="34" charset="0"/>
              </a:rPr>
              <a:t>0.</a:t>
            </a:r>
            <a:endParaRPr lang="en-US" altLang="zh-CN" sz="1400" b="1" dirty="0">
              <a:latin typeface="Huawei Sans" panose="020C0503030203020204" pitchFamily="34" charset="0"/>
              <a:cs typeface="Huawei Sans" panose="020C0503030203020204" pitchFamily="34" charset="0"/>
            </a:endParaRPr>
          </a:p>
        </p:txBody>
      </p:sp>
      <p:sp>
        <p:nvSpPr>
          <p:cNvPr id="39" name="Text Box 35"/>
          <p:cNvSpPr txBox="1">
            <a:spLocks noChangeArrowheads="1"/>
          </p:cNvSpPr>
          <p:nvPr/>
        </p:nvSpPr>
        <p:spPr bwMode="auto">
          <a:xfrm>
            <a:off x="8070853" y="1910506"/>
            <a:ext cx="3352797" cy="320706"/>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en-US" sz="1400" dirty="0">
                <a:latin typeface="Huawei Sans" panose="020C0503030203020204" pitchFamily="34" charset="0"/>
                <a:cs typeface="Huawei Sans" panose="020C0503030203020204" pitchFamily="34" charset="0"/>
              </a:rPr>
              <a:t>Write data to and read data from D </a:t>
            </a:r>
            <a:r>
              <a:rPr lang="en-US" sz="1400" dirty="0" smtClean="0">
                <a:latin typeface="Huawei Sans" panose="020C0503030203020204" pitchFamily="34" charset="0"/>
                <a:cs typeface="Huawei Sans" panose="020C0503030203020204" pitchFamily="34" charset="0"/>
              </a:rPr>
              <a:t>1.</a:t>
            </a:r>
            <a:endParaRPr lang="en-US" altLang="zh-CN" sz="1400" b="1" dirty="0">
              <a:latin typeface="Huawei Sans" panose="020C0503030203020204" pitchFamily="34" charset="0"/>
              <a:cs typeface="Huawei Sans" panose="020C0503030203020204" pitchFamily="34" charset="0"/>
            </a:endParaRPr>
          </a:p>
        </p:txBody>
      </p:sp>
      <p:sp>
        <p:nvSpPr>
          <p:cNvPr id="40" name="Text Box 36"/>
          <p:cNvSpPr txBox="1">
            <a:spLocks noChangeArrowheads="1"/>
          </p:cNvSpPr>
          <p:nvPr/>
        </p:nvSpPr>
        <p:spPr bwMode="auto">
          <a:xfrm>
            <a:off x="8067094" y="1590037"/>
            <a:ext cx="3309551" cy="355425"/>
          </a:xfrm>
          <a:prstGeom prst="rect">
            <a:avLst/>
          </a:prstGeom>
          <a:noFill/>
          <a:ln w="9525" algn="ctr">
            <a:noFill/>
            <a:miter lim="800000"/>
            <a:headEnd/>
            <a:tailEnd/>
          </a:ln>
        </p:spPr>
        <p:txBody>
          <a:bodyPr wrap="square">
            <a:noAutofit/>
          </a:bodyPr>
          <a:lstStyle/>
          <a:p>
            <a:pPr algn="ctr" defTabSz="801688" fontAlgn="ctr">
              <a:lnSpc>
                <a:spcPct val="100000"/>
              </a:lnSpc>
              <a:spcBef>
                <a:spcPct val="50000"/>
              </a:spcBef>
              <a:buClrTx/>
              <a:buSzTx/>
              <a:buFontTx/>
              <a:buNone/>
            </a:pPr>
            <a:r>
              <a:rPr lang="en-US" sz="1400" dirty="0">
                <a:latin typeface="Huawei Sans" panose="020C0503030203020204" pitchFamily="34" charset="0"/>
                <a:cs typeface="Huawei Sans" panose="020C0503030203020204" pitchFamily="34" charset="0"/>
              </a:rPr>
              <a:t>Write data to and read data from D </a:t>
            </a:r>
            <a:r>
              <a:rPr lang="en-US" sz="1400" dirty="0" smtClean="0">
                <a:latin typeface="Huawei Sans" panose="020C0503030203020204" pitchFamily="34" charset="0"/>
                <a:cs typeface="Huawei Sans" panose="020C0503030203020204" pitchFamily="34" charset="0"/>
              </a:rPr>
              <a:t>2.</a:t>
            </a:r>
            <a:endParaRPr lang="en-US" altLang="zh-CN" sz="1400" b="1" dirty="0">
              <a:latin typeface="Huawei Sans" panose="020C0503030203020204" pitchFamily="34" charset="0"/>
              <a:cs typeface="Huawei Sans" panose="020C0503030203020204" pitchFamily="34" charset="0"/>
            </a:endParaRPr>
          </a:p>
        </p:txBody>
      </p:sp>
      <p:pic>
        <p:nvPicPr>
          <p:cNvPr id="41" name="图片 40" descr="PC.png"/>
          <p:cNvPicPr>
            <a:picLocks noChangeAspect="1"/>
          </p:cNvPicPr>
          <p:nvPr/>
        </p:nvPicPr>
        <p:blipFill>
          <a:blip r:embed="rId4" cstate="print"/>
          <a:stretch>
            <a:fillRect/>
          </a:stretch>
        </p:blipFill>
        <p:spPr>
          <a:xfrm>
            <a:off x="6751527" y="1242477"/>
            <a:ext cx="1086741" cy="834616"/>
          </a:xfrm>
          <a:prstGeom prst="rect">
            <a:avLst/>
          </a:prstGeom>
        </p:spPr>
      </p:pic>
    </p:spTree>
    <p:extLst>
      <p:ext uri="{BB962C8B-B14F-4D97-AF65-F5344CB8AC3E}">
        <p14:creationId xmlns:p14="http://schemas.microsoft.com/office/powerpoint/2010/main" val="74669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How Does RAID 3 Work</a:t>
            </a:r>
            <a:endParaRPr lang="en-US" altLang="zh-CN" dirty="0">
              <a:latin typeface="Huawei Sans" panose="020C0503030203020204" pitchFamily="34" charset="0"/>
              <a:cs typeface="Huawei Sans" panose="020C0503030203020204" pitchFamily="34" charset="0"/>
            </a:endParaRPr>
          </a:p>
        </p:txBody>
      </p:sp>
      <p:sp>
        <p:nvSpPr>
          <p:cNvPr id="3" name="62899074-c6dd-483b-87ec-e6e9a578ef71"/>
          <p:cNvSpPr>
            <a:spLocks noChangeArrowheads="1"/>
          </p:cNvSpPr>
          <p:nvPr/>
        </p:nvSpPr>
        <p:spPr bwMode="auto">
          <a:xfrm rot="5400000">
            <a:off x="5953205" y="32140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 name="43d61636-29a1-48f6-bf7f-525d1f1ac58a"/>
          <p:cNvSpPr>
            <a:spLocks noChangeArrowheads="1"/>
          </p:cNvSpPr>
          <p:nvPr/>
        </p:nvSpPr>
        <p:spPr bwMode="auto">
          <a:xfrm rot="5400000">
            <a:off x="7375605" y="32140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e0e8e549-cc0f-4f60-b065-60e15dd7ac47"/>
          <p:cNvSpPr>
            <a:spLocks noChangeArrowheads="1"/>
          </p:cNvSpPr>
          <p:nvPr/>
        </p:nvSpPr>
        <p:spPr bwMode="auto">
          <a:xfrm rot="5400000">
            <a:off x="6580293" y="2038522"/>
            <a:ext cx="4572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2b06e69d-e1db-4524-9b68-a549e48151cb"/>
          <p:cNvSpPr>
            <a:spLocks noChangeArrowheads="1"/>
          </p:cNvSpPr>
          <p:nvPr/>
        </p:nvSpPr>
        <p:spPr bwMode="auto">
          <a:xfrm rot="5400000">
            <a:off x="4576844" y="3177553"/>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AutoShape 6"/>
          <p:cNvSpPr>
            <a:spLocks noChangeArrowheads="1"/>
          </p:cNvSpPr>
          <p:nvPr/>
        </p:nvSpPr>
        <p:spPr bwMode="auto">
          <a:xfrm>
            <a:off x="4396687" y="2689396"/>
            <a:ext cx="5303520" cy="36576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8" name="903c3257-57a4-4164-8db3-3ebdcb6699f1"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252671" y="2602084"/>
            <a:ext cx="549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375d9f3-acc7-4d61-9bdf-6401a7dedd3c"/>
          <p:cNvSpPr txBox="1">
            <a:spLocks noChangeArrowheads="1"/>
          </p:cNvSpPr>
          <p:nvPr/>
        </p:nvSpPr>
        <p:spPr bwMode="auto">
          <a:xfrm>
            <a:off x="4661452" y="2710034"/>
            <a:ext cx="4679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400" dirty="0" smtClean="0">
                <a:latin typeface="Huawei Sans" panose="020C0503030203020204" pitchFamily="34" charset="0"/>
                <a:cs typeface="Huawei Sans" panose="020C0503030203020204" pitchFamily="34" charset="0"/>
              </a:rPr>
              <a:t>A 0, A 1, A 2, B 0, B 1, B 2, C 0, C 1, C 2</a:t>
            </a:r>
            <a:endParaRPr lang="en-US" sz="1400" dirty="0">
              <a:latin typeface="Huawei Sans" panose="020C0503030203020204" pitchFamily="34" charset="0"/>
              <a:cs typeface="Huawei Sans" panose="020C0503030203020204" pitchFamily="34" charset="0"/>
            </a:endParaRPr>
          </a:p>
        </p:txBody>
      </p:sp>
      <p:sp>
        <p:nvSpPr>
          <p:cNvPr id="10" name="ed7eb085-4a05-4d9a-9f16-6d758b433bb6"/>
          <p:cNvSpPr>
            <a:spLocks noChangeArrowheads="1"/>
          </p:cNvSpPr>
          <p:nvPr/>
        </p:nvSpPr>
        <p:spPr bwMode="gray">
          <a:xfrm>
            <a:off x="869720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endParaRPr lang="en-US" altLang="zh-CN" sz="1400" b="1" dirty="0">
              <a:latin typeface="Huawei Sans" panose="020C0503030203020204" pitchFamily="34" charset="0"/>
              <a:ea typeface="+mn-ea"/>
              <a:cs typeface="Huawei Sans" panose="020C0503030203020204" pitchFamily="34" charset="0"/>
            </a:endParaRPr>
          </a:p>
        </p:txBody>
      </p:sp>
      <p:sp>
        <p:nvSpPr>
          <p:cNvPr id="11" name="0725dfdb-1235-42c9-b0f7-9aba18ea682f"/>
          <p:cNvSpPr>
            <a:spLocks noChangeArrowheads="1"/>
          </p:cNvSpPr>
          <p:nvPr/>
        </p:nvSpPr>
        <p:spPr bwMode="gray">
          <a:xfrm>
            <a:off x="869720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970c963d-fa34-4d3b-8a5a-c671d0a6f08e"/>
          <p:cNvSpPr>
            <a:spLocks noChangeArrowheads="1"/>
          </p:cNvSpPr>
          <p:nvPr/>
        </p:nvSpPr>
        <p:spPr bwMode="gray">
          <a:xfrm>
            <a:off x="869720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3" name="71268144-ce20-4078-8e4a-626cc10264a6"/>
          <p:cNvSpPr txBox="1">
            <a:spLocks noChangeArrowheads="1"/>
          </p:cNvSpPr>
          <p:nvPr/>
        </p:nvSpPr>
        <p:spPr bwMode="gray">
          <a:xfrm>
            <a:off x="8959211" y="4149897"/>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3</a:t>
            </a:r>
            <a:endParaRPr lang="en-US" sz="1400" dirty="0">
              <a:latin typeface="Huawei Sans" panose="020C0503030203020204" pitchFamily="34" charset="0"/>
              <a:cs typeface="Huawei Sans" panose="020C0503030203020204" pitchFamily="34" charset="0"/>
            </a:endParaRPr>
          </a:p>
        </p:txBody>
      </p:sp>
      <p:sp>
        <p:nvSpPr>
          <p:cNvPr id="14" name="a515a154-643e-4104-9291-e3c9871672ed"/>
          <p:cNvSpPr txBox="1">
            <a:spLocks noChangeArrowheads="1"/>
          </p:cNvSpPr>
          <p:nvPr/>
        </p:nvSpPr>
        <p:spPr bwMode="gray">
          <a:xfrm>
            <a:off x="8959211" y="4845222"/>
            <a:ext cx="44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1</a:t>
            </a:r>
            <a:endParaRPr lang="en-US" sz="1400" dirty="0">
              <a:latin typeface="Huawei Sans" panose="020C0503030203020204" pitchFamily="34" charset="0"/>
              <a:cs typeface="Huawei Sans" panose="020C0503030203020204" pitchFamily="34" charset="0"/>
            </a:endParaRPr>
          </a:p>
        </p:txBody>
      </p:sp>
      <p:sp>
        <p:nvSpPr>
          <p:cNvPr id="15" name="c8416974-035a-4a78-a75d-3184129a9d85"/>
          <p:cNvSpPr>
            <a:spLocks noChangeArrowheads="1"/>
          </p:cNvSpPr>
          <p:nvPr/>
        </p:nvSpPr>
        <p:spPr bwMode="gray">
          <a:xfrm>
            <a:off x="862417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c33865ec-bdb6-4f97-8443-f53c1401da42"/>
          <p:cNvSpPr txBox="1">
            <a:spLocks noChangeArrowheads="1"/>
          </p:cNvSpPr>
          <p:nvPr/>
        </p:nvSpPr>
        <p:spPr bwMode="gray">
          <a:xfrm>
            <a:off x="8500350" y="3806119"/>
            <a:ext cx="1358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Parity disk</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17" name="529f8c1a-1960-4dfd-b1cf-6577ac8617d3"/>
          <p:cNvSpPr>
            <a:spLocks noChangeShapeType="1"/>
          </p:cNvSpPr>
          <p:nvPr/>
        </p:nvSpPr>
        <p:spPr bwMode="auto">
          <a:xfrm>
            <a:off x="5116767" y="3214859"/>
            <a:ext cx="411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18" name="58521191-fbe6-4017-b336-8a01ec3356e0"/>
          <p:cNvSpPr>
            <a:spLocks noChangeShapeType="1"/>
          </p:cNvSpPr>
          <p:nvPr/>
        </p:nvSpPr>
        <p:spPr bwMode="auto">
          <a:xfrm>
            <a:off x="9221223"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19" name="c877408f-2ee2-45af-a594-6ef42633c223"/>
          <p:cNvSpPr>
            <a:spLocks noChangeShapeType="1"/>
          </p:cNvSpPr>
          <p:nvPr/>
        </p:nvSpPr>
        <p:spPr bwMode="auto">
          <a:xfrm flipV="1">
            <a:off x="6493750"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20" name="c03fe211-767f-43af-8bdb-207d43195409"/>
          <p:cNvSpPr>
            <a:spLocks noChangeArrowheads="1"/>
          </p:cNvSpPr>
          <p:nvPr/>
        </p:nvSpPr>
        <p:spPr bwMode="gray">
          <a:xfrm>
            <a:off x="723670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1" name="e1fec723-54c0-4f0b-9b02-766ab89f9a24"/>
          <p:cNvSpPr>
            <a:spLocks noChangeArrowheads="1"/>
          </p:cNvSpPr>
          <p:nvPr/>
        </p:nvSpPr>
        <p:spPr bwMode="gray">
          <a:xfrm>
            <a:off x="723670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447e336f-8529-4f23-8e1e-2cd0c620a626"/>
          <p:cNvSpPr>
            <a:spLocks noChangeArrowheads="1"/>
          </p:cNvSpPr>
          <p:nvPr/>
        </p:nvSpPr>
        <p:spPr bwMode="gray">
          <a:xfrm>
            <a:off x="723670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ea1b4e66-9fef-4ccf-98dc-b0e7e502d222"/>
          <p:cNvSpPr txBox="1">
            <a:spLocks noChangeArrowheads="1"/>
          </p:cNvSpPr>
          <p:nvPr/>
        </p:nvSpPr>
        <p:spPr bwMode="gray">
          <a:xfrm>
            <a:off x="7497093" y="4149897"/>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C 2</a:t>
            </a:r>
            <a:endParaRPr lang="en-US" sz="1400" dirty="0">
              <a:latin typeface="Huawei Sans" panose="020C0503030203020204" pitchFamily="34" charset="0"/>
              <a:cs typeface="Huawei Sans" panose="020C0503030203020204" pitchFamily="34" charset="0"/>
            </a:endParaRPr>
          </a:p>
        </p:txBody>
      </p:sp>
      <p:sp>
        <p:nvSpPr>
          <p:cNvPr id="24" name="55d83c8d-4598-4c0e-9fbb-62b259a4073b"/>
          <p:cNvSpPr txBox="1">
            <a:spLocks noChangeArrowheads="1"/>
          </p:cNvSpPr>
          <p:nvPr/>
        </p:nvSpPr>
        <p:spPr bwMode="gray">
          <a:xfrm>
            <a:off x="7491543" y="4510259"/>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B 2</a:t>
            </a:r>
            <a:endParaRPr lang="en-US" sz="1400" dirty="0">
              <a:latin typeface="Huawei Sans" panose="020C0503030203020204" pitchFamily="34" charset="0"/>
              <a:cs typeface="Huawei Sans" panose="020C0503030203020204" pitchFamily="34" charset="0"/>
            </a:endParaRPr>
          </a:p>
        </p:txBody>
      </p:sp>
      <p:sp>
        <p:nvSpPr>
          <p:cNvPr id="25" name="2ec619dd-80b8-4526-8fd5-6a031651cb20"/>
          <p:cNvSpPr txBox="1">
            <a:spLocks noChangeArrowheads="1"/>
          </p:cNvSpPr>
          <p:nvPr/>
        </p:nvSpPr>
        <p:spPr bwMode="gray">
          <a:xfrm>
            <a:off x="7487529" y="4870622"/>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A 2</a:t>
            </a:r>
            <a:endParaRPr lang="en-US" sz="1400" dirty="0">
              <a:latin typeface="Huawei Sans" panose="020C0503030203020204" pitchFamily="34" charset="0"/>
              <a:cs typeface="Huawei Sans" panose="020C0503030203020204" pitchFamily="34" charset="0"/>
            </a:endParaRPr>
          </a:p>
        </p:txBody>
      </p:sp>
      <p:sp>
        <p:nvSpPr>
          <p:cNvPr id="26" name="ac96376e-7efa-4a00-95b2-7fd117eb940d"/>
          <p:cNvSpPr>
            <a:spLocks noChangeArrowheads="1"/>
          </p:cNvSpPr>
          <p:nvPr/>
        </p:nvSpPr>
        <p:spPr bwMode="gray">
          <a:xfrm>
            <a:off x="716367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8eda93d3-a448-4633-a7b8-04368b0aa76a"/>
          <p:cNvSpPr txBox="1">
            <a:spLocks noChangeArrowheads="1"/>
          </p:cNvSpPr>
          <p:nvPr/>
        </p:nvSpPr>
        <p:spPr bwMode="gray">
          <a:xfrm>
            <a:off x="7109448" y="3789535"/>
            <a:ext cx="1185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3</a:t>
            </a:r>
            <a:endParaRPr lang="en-US" sz="1200" dirty="0">
              <a:solidFill>
                <a:schemeClr val="bg1"/>
              </a:solidFill>
              <a:latin typeface="Huawei Sans" panose="020C0503030203020204" pitchFamily="34" charset="0"/>
              <a:cs typeface="Huawei Sans" panose="020C0503030203020204" pitchFamily="34" charset="0"/>
            </a:endParaRPr>
          </a:p>
        </p:txBody>
      </p:sp>
      <p:sp>
        <p:nvSpPr>
          <p:cNvPr id="28" name="89c97fc8-4cc1-4119-8dde-fd53d76c0cd1"/>
          <p:cNvSpPr>
            <a:spLocks noChangeArrowheads="1"/>
          </p:cNvSpPr>
          <p:nvPr/>
        </p:nvSpPr>
        <p:spPr bwMode="gray">
          <a:xfrm>
            <a:off x="2599612" y="3687934"/>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fed34d01-2ac3-46df-baa5-62f712b11269"/>
          <p:cNvSpPr txBox="1">
            <a:spLocks noChangeArrowheads="1"/>
          </p:cNvSpPr>
          <p:nvPr/>
        </p:nvSpPr>
        <p:spPr bwMode="gray">
          <a:xfrm>
            <a:off x="2632950" y="4103784"/>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A</a:t>
            </a:r>
            <a:endParaRPr lang="en-US" sz="1400" dirty="0">
              <a:latin typeface="Huawei Sans" panose="020C0503030203020204" pitchFamily="34" charset="0"/>
              <a:cs typeface="Huawei Sans" panose="020C0503030203020204" pitchFamily="34" charset="0"/>
            </a:endParaRPr>
          </a:p>
        </p:txBody>
      </p:sp>
      <p:sp>
        <p:nvSpPr>
          <p:cNvPr id="30" name="b9347399-827a-428b-b76d-d02f5ebfc487"/>
          <p:cNvSpPr>
            <a:spLocks noChangeArrowheads="1"/>
          </p:cNvSpPr>
          <p:nvPr/>
        </p:nvSpPr>
        <p:spPr bwMode="gray">
          <a:xfrm>
            <a:off x="2599612" y="2897359"/>
            <a:ext cx="968375" cy="93503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1" name="ef87e34a-8b67-4dbc-806c-2fc2b72edad0"/>
          <p:cNvSpPr txBox="1">
            <a:spLocks noChangeArrowheads="1"/>
          </p:cNvSpPr>
          <p:nvPr/>
        </p:nvSpPr>
        <p:spPr bwMode="gray">
          <a:xfrm>
            <a:off x="2947291" y="3311622"/>
            <a:ext cx="29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B</a:t>
            </a:r>
            <a:endParaRPr lang="en-US" sz="1400" dirty="0">
              <a:latin typeface="Huawei Sans" panose="020C0503030203020204" pitchFamily="34" charset="0"/>
              <a:cs typeface="Huawei Sans" panose="020C0503030203020204" pitchFamily="34" charset="0"/>
            </a:endParaRPr>
          </a:p>
        </p:txBody>
      </p:sp>
      <p:sp>
        <p:nvSpPr>
          <p:cNvPr id="32" name="a0b8f900-c279-4e43-973d-015a8b0c0993"/>
          <p:cNvSpPr>
            <a:spLocks noChangeArrowheads="1"/>
          </p:cNvSpPr>
          <p:nvPr/>
        </p:nvSpPr>
        <p:spPr bwMode="gray">
          <a:xfrm>
            <a:off x="2599612" y="2032172"/>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983c25a5-2911-4830-bfda-e49747fedecb"/>
          <p:cNvSpPr txBox="1">
            <a:spLocks noChangeArrowheads="1"/>
          </p:cNvSpPr>
          <p:nvPr/>
        </p:nvSpPr>
        <p:spPr bwMode="gray">
          <a:xfrm>
            <a:off x="2959191" y="2467345"/>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C</a:t>
            </a:r>
            <a:endParaRPr lang="en-US" sz="1400" dirty="0">
              <a:latin typeface="Huawei Sans" panose="020C0503030203020204" pitchFamily="34" charset="0"/>
              <a:cs typeface="Huawei Sans" panose="020C0503030203020204" pitchFamily="34" charset="0"/>
            </a:endParaRPr>
          </a:p>
        </p:txBody>
      </p:sp>
      <p:sp>
        <p:nvSpPr>
          <p:cNvPr id="34" name="dbf65fdd-836e-4904-8382-1d7d77249a38"/>
          <p:cNvSpPr txBox="1">
            <a:spLocks noChangeArrowheads="1"/>
          </p:cNvSpPr>
          <p:nvPr/>
        </p:nvSpPr>
        <p:spPr bwMode="auto">
          <a:xfrm>
            <a:off x="2092431" y="4942158"/>
            <a:ext cx="2087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ea typeface="+mn-ea"/>
              <a:cs typeface="Huawei Sans" panose="020C0503030203020204" pitchFamily="34" charset="0"/>
            </a:endParaRPr>
          </a:p>
        </p:txBody>
      </p:sp>
      <p:sp>
        <p:nvSpPr>
          <p:cNvPr id="35" name="78ba526c-ac8d-462f-868d-27151a2ef2bd"/>
          <p:cNvSpPr>
            <a:spLocks noChangeArrowheads="1"/>
          </p:cNvSpPr>
          <p:nvPr/>
        </p:nvSpPr>
        <p:spPr bwMode="gray">
          <a:xfrm>
            <a:off x="5812712"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6" name="181843ba-bf12-48b0-b137-568648421167"/>
          <p:cNvSpPr>
            <a:spLocks noChangeArrowheads="1"/>
          </p:cNvSpPr>
          <p:nvPr/>
        </p:nvSpPr>
        <p:spPr bwMode="gray">
          <a:xfrm>
            <a:off x="5812712"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97c4b34b-ae7c-46f6-bab5-ac7e43033acf"/>
          <p:cNvSpPr>
            <a:spLocks noChangeArrowheads="1"/>
          </p:cNvSpPr>
          <p:nvPr/>
        </p:nvSpPr>
        <p:spPr bwMode="gray">
          <a:xfrm>
            <a:off x="5812712"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f73fe9b9-1c3e-4023-96dd-29d2cf091f3b"/>
          <p:cNvSpPr txBox="1">
            <a:spLocks noChangeArrowheads="1"/>
          </p:cNvSpPr>
          <p:nvPr/>
        </p:nvSpPr>
        <p:spPr bwMode="gray">
          <a:xfrm>
            <a:off x="6074693" y="4149897"/>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C 1</a:t>
            </a:r>
            <a:endParaRPr lang="en-US" sz="1400" dirty="0">
              <a:latin typeface="Huawei Sans" panose="020C0503030203020204" pitchFamily="34" charset="0"/>
              <a:cs typeface="Huawei Sans" panose="020C0503030203020204" pitchFamily="34" charset="0"/>
            </a:endParaRPr>
          </a:p>
        </p:txBody>
      </p:sp>
      <p:sp>
        <p:nvSpPr>
          <p:cNvPr id="39" name="25435158-e16d-4c41-96c9-755178bbeebf"/>
          <p:cNvSpPr txBox="1">
            <a:spLocks noChangeArrowheads="1"/>
          </p:cNvSpPr>
          <p:nvPr/>
        </p:nvSpPr>
        <p:spPr bwMode="gray">
          <a:xfrm>
            <a:off x="6069143" y="4510259"/>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B 1</a:t>
            </a:r>
            <a:endParaRPr lang="en-US" sz="1400" dirty="0">
              <a:latin typeface="Huawei Sans" panose="020C0503030203020204" pitchFamily="34" charset="0"/>
              <a:cs typeface="Huawei Sans" panose="020C0503030203020204" pitchFamily="34" charset="0"/>
            </a:endParaRPr>
          </a:p>
        </p:txBody>
      </p:sp>
      <p:sp>
        <p:nvSpPr>
          <p:cNvPr id="40" name="c5d0c02f-ce35-49d5-a904-13f4aa6618dd"/>
          <p:cNvSpPr txBox="1">
            <a:spLocks noChangeArrowheads="1"/>
          </p:cNvSpPr>
          <p:nvPr/>
        </p:nvSpPr>
        <p:spPr bwMode="gray">
          <a:xfrm>
            <a:off x="6064334" y="4870622"/>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A 1</a:t>
            </a:r>
            <a:endParaRPr lang="en-US" sz="1400" dirty="0">
              <a:latin typeface="Huawei Sans" panose="020C0503030203020204" pitchFamily="34" charset="0"/>
              <a:cs typeface="Huawei Sans" panose="020C0503030203020204" pitchFamily="34" charset="0"/>
            </a:endParaRPr>
          </a:p>
        </p:txBody>
      </p:sp>
      <p:sp>
        <p:nvSpPr>
          <p:cNvPr id="41" name="0bb1a1a9-44b0-4111-9de7-ee93f15c3b9e"/>
          <p:cNvSpPr>
            <a:spLocks noChangeArrowheads="1"/>
          </p:cNvSpPr>
          <p:nvPr/>
        </p:nvSpPr>
        <p:spPr bwMode="gray">
          <a:xfrm>
            <a:off x="5739687"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130ba135-e10e-426f-9579-f0af54de5c80"/>
          <p:cNvSpPr txBox="1">
            <a:spLocks noChangeArrowheads="1"/>
          </p:cNvSpPr>
          <p:nvPr/>
        </p:nvSpPr>
        <p:spPr bwMode="gray">
          <a:xfrm>
            <a:off x="5701552" y="3789534"/>
            <a:ext cx="1201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2</a:t>
            </a:r>
            <a:endParaRPr lang="en-US" sz="1200" dirty="0">
              <a:solidFill>
                <a:schemeClr val="bg1"/>
              </a:solidFill>
              <a:latin typeface="Huawei Sans" panose="020C0503030203020204" pitchFamily="34" charset="0"/>
              <a:cs typeface="Huawei Sans" panose="020C0503030203020204" pitchFamily="34" charset="0"/>
            </a:endParaRPr>
          </a:p>
        </p:txBody>
      </p:sp>
      <p:sp>
        <p:nvSpPr>
          <p:cNvPr id="43" name="d9dd3534-c448-4c8b-9b76-218dd7ec530c"/>
          <p:cNvSpPr>
            <a:spLocks noChangeArrowheads="1"/>
          </p:cNvSpPr>
          <p:nvPr/>
        </p:nvSpPr>
        <p:spPr bwMode="gray">
          <a:xfrm>
            <a:off x="4436350" y="47960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b67a8166-c2c1-48e0-86ff-4bf853e6ebd4"/>
          <p:cNvSpPr>
            <a:spLocks noChangeArrowheads="1"/>
          </p:cNvSpPr>
          <p:nvPr/>
        </p:nvSpPr>
        <p:spPr bwMode="gray">
          <a:xfrm>
            <a:off x="4436350" y="443723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e136da68-e29a-4bc5-ad99-0e5265de7724"/>
          <p:cNvSpPr>
            <a:spLocks noChangeArrowheads="1"/>
          </p:cNvSpPr>
          <p:nvPr/>
        </p:nvSpPr>
        <p:spPr bwMode="gray">
          <a:xfrm>
            <a:off x="4436350" y="407687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36c66414-c585-4a22-98ad-5bdc2322aeda"/>
          <p:cNvSpPr txBox="1">
            <a:spLocks noChangeArrowheads="1"/>
          </p:cNvSpPr>
          <p:nvPr/>
        </p:nvSpPr>
        <p:spPr bwMode="gray">
          <a:xfrm>
            <a:off x="4696743" y="4149897"/>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C 0</a:t>
            </a:r>
            <a:endParaRPr lang="en-US" sz="1400" dirty="0">
              <a:latin typeface="Huawei Sans" panose="020C0503030203020204" pitchFamily="34" charset="0"/>
              <a:cs typeface="Huawei Sans" panose="020C0503030203020204" pitchFamily="34" charset="0"/>
            </a:endParaRPr>
          </a:p>
        </p:txBody>
      </p:sp>
      <p:sp>
        <p:nvSpPr>
          <p:cNvPr id="47" name="67a929b9-2bb0-417c-af98-5ccdfca400d4"/>
          <p:cNvSpPr txBox="1">
            <a:spLocks noChangeArrowheads="1"/>
          </p:cNvSpPr>
          <p:nvPr/>
        </p:nvSpPr>
        <p:spPr bwMode="gray">
          <a:xfrm>
            <a:off x="4691193" y="4510259"/>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B 0</a:t>
            </a:r>
            <a:endParaRPr lang="en-US" sz="1400" dirty="0">
              <a:latin typeface="Huawei Sans" panose="020C0503030203020204" pitchFamily="34" charset="0"/>
              <a:cs typeface="Huawei Sans" panose="020C0503030203020204" pitchFamily="34" charset="0"/>
            </a:endParaRPr>
          </a:p>
        </p:txBody>
      </p:sp>
      <p:sp>
        <p:nvSpPr>
          <p:cNvPr id="48" name="87ab4237-961a-4b5e-9402-431fc00f9788"/>
          <p:cNvSpPr txBox="1">
            <a:spLocks noChangeArrowheads="1"/>
          </p:cNvSpPr>
          <p:nvPr/>
        </p:nvSpPr>
        <p:spPr bwMode="gray">
          <a:xfrm>
            <a:off x="4686384" y="4870622"/>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A 0</a:t>
            </a:r>
            <a:endParaRPr lang="en-US" sz="1400" dirty="0">
              <a:latin typeface="Huawei Sans" panose="020C0503030203020204" pitchFamily="34" charset="0"/>
              <a:cs typeface="Huawei Sans" panose="020C0503030203020204" pitchFamily="34" charset="0"/>
            </a:endParaRPr>
          </a:p>
        </p:txBody>
      </p:sp>
      <p:sp>
        <p:nvSpPr>
          <p:cNvPr id="49" name="f1400db1-b9c6-4283-926b-cae419bfec49"/>
          <p:cNvSpPr>
            <a:spLocks noChangeArrowheads="1"/>
          </p:cNvSpPr>
          <p:nvPr/>
        </p:nvSpPr>
        <p:spPr bwMode="gray">
          <a:xfrm>
            <a:off x="4363325" y="3716509"/>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26e95a4a-af26-4492-aeba-3fecdec428fa"/>
          <p:cNvSpPr txBox="1">
            <a:spLocks noChangeArrowheads="1"/>
          </p:cNvSpPr>
          <p:nvPr/>
        </p:nvSpPr>
        <p:spPr bwMode="gray">
          <a:xfrm>
            <a:off x="4252671" y="3789534"/>
            <a:ext cx="1285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1</a:t>
            </a:r>
            <a:endParaRPr lang="en-US" sz="1200" dirty="0">
              <a:solidFill>
                <a:schemeClr val="bg1"/>
              </a:solidFill>
              <a:latin typeface="Huawei Sans" panose="020C0503030203020204" pitchFamily="34" charset="0"/>
              <a:cs typeface="Huawei Sans" panose="020C0503030203020204" pitchFamily="34" charset="0"/>
            </a:endParaRPr>
          </a:p>
        </p:txBody>
      </p:sp>
      <p:sp>
        <p:nvSpPr>
          <p:cNvPr id="51" name="570dcb3b-6709-4865-b084-925fd1d9eb44"/>
          <p:cNvSpPr>
            <a:spLocks noChangeShapeType="1"/>
          </p:cNvSpPr>
          <p:nvPr/>
        </p:nvSpPr>
        <p:spPr bwMode="auto">
          <a:xfrm flipV="1">
            <a:off x="5117387"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52" name="0dd8097d-87bd-4c12-b656-186635fbe25f"/>
          <p:cNvSpPr>
            <a:spLocks noChangeShapeType="1"/>
          </p:cNvSpPr>
          <p:nvPr/>
        </p:nvSpPr>
        <p:spPr bwMode="auto">
          <a:xfrm flipV="1">
            <a:off x="7916150" y="3214859"/>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79200" tIns="39600" rIns="79200" bIns="39600">
            <a:noAutofit/>
          </a:bodyPr>
          <a:lstStyle/>
          <a:p>
            <a:pPr fontAlgn="ctr"/>
            <a:endParaRPr lang="en-US" sz="1400" dirty="0">
              <a:latin typeface="Huawei Sans" panose="020C0503030203020204" pitchFamily="34" charset="0"/>
              <a:cs typeface="Huawei Sans" panose="020C0503030203020204" pitchFamily="34" charset="0"/>
            </a:endParaRPr>
          </a:p>
        </p:txBody>
      </p:sp>
      <p:sp>
        <p:nvSpPr>
          <p:cNvPr id="53" name="cf2e95cd-1576-45d9-b7e2-16e6489be839"/>
          <p:cNvSpPr txBox="1">
            <a:spLocks noChangeArrowheads="1"/>
          </p:cNvSpPr>
          <p:nvPr/>
        </p:nvSpPr>
        <p:spPr bwMode="gray">
          <a:xfrm>
            <a:off x="8911512" y="4510259"/>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2</a:t>
            </a:r>
            <a:endParaRPr lang="en-US" sz="1400" dirty="0">
              <a:latin typeface="Huawei Sans" panose="020C0503030203020204" pitchFamily="34" charset="0"/>
              <a:cs typeface="Huawei Sans" panose="020C0503030203020204" pitchFamily="34" charset="0"/>
            </a:endParaRPr>
          </a:p>
        </p:txBody>
      </p:sp>
      <p:sp>
        <p:nvSpPr>
          <p:cNvPr id="55" name="20143b00-3a3c-41fe-a31e-39c5c2638daf"/>
          <p:cNvSpPr>
            <a:spLocks noChangeArrowheads="1"/>
          </p:cNvSpPr>
          <p:nvPr/>
        </p:nvSpPr>
        <p:spPr bwMode="gray">
          <a:xfrm>
            <a:off x="2417049" y="1900408"/>
            <a:ext cx="1371600" cy="283464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6" name="6f17c2d3-e45a-4c18-8de9-e2ec13af76e9"/>
          <p:cNvSpPr txBox="1">
            <a:spLocks noChangeArrowheads="1"/>
          </p:cNvSpPr>
          <p:nvPr/>
        </p:nvSpPr>
        <p:spPr bwMode="auto">
          <a:xfrm>
            <a:off x="7637047" y="1855985"/>
            <a:ext cx="1584176" cy="28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a:t>
            </a:r>
            <a:r>
              <a:rPr lang="en-US" altLang="zh-CN" sz="1400" dirty="0">
                <a:latin typeface="Huawei Sans" panose="020C0503030203020204" pitchFamily="34" charset="0"/>
                <a:cs typeface="Huawei Sans" panose="020C0503030203020204" pitchFamily="34" charset="0"/>
              </a:rPr>
              <a:t>data to </a:t>
            </a:r>
            <a:r>
              <a:rPr lang="en-US" sz="1400" dirty="0" smtClean="0">
                <a:latin typeface="Huawei Sans" panose="020C0503030203020204" pitchFamily="34" charset="0"/>
                <a:cs typeface="Huawei Sans" panose="020C0503030203020204" pitchFamily="34" charset="0"/>
              </a:rPr>
              <a:t>A.</a:t>
            </a:r>
            <a:endParaRPr lang="en-US" sz="1400" dirty="0">
              <a:latin typeface="Huawei Sans" panose="020C0503030203020204" pitchFamily="34" charset="0"/>
              <a:cs typeface="Huawei Sans" panose="020C0503030203020204" pitchFamily="34" charset="0"/>
            </a:endParaRPr>
          </a:p>
        </p:txBody>
      </p:sp>
      <p:sp>
        <p:nvSpPr>
          <p:cNvPr id="57" name="c478b9c1-bc3b-455b-9e0e-c1280a3d623b"/>
          <p:cNvSpPr txBox="1">
            <a:spLocks noChangeArrowheads="1"/>
          </p:cNvSpPr>
          <p:nvPr/>
        </p:nvSpPr>
        <p:spPr bwMode="auto">
          <a:xfrm>
            <a:off x="7637047" y="1536896"/>
            <a:ext cx="1584176" cy="2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a:t>
            </a:r>
            <a:r>
              <a:rPr lang="en-US" altLang="zh-CN" sz="1400" dirty="0">
                <a:latin typeface="Huawei Sans" panose="020C0503030203020204" pitchFamily="34" charset="0"/>
                <a:cs typeface="Huawei Sans" panose="020C0503030203020204" pitchFamily="34" charset="0"/>
              </a:rPr>
              <a:t>data to </a:t>
            </a:r>
            <a:r>
              <a:rPr lang="en-US" sz="1400" dirty="0" smtClean="0">
                <a:latin typeface="Huawei Sans" panose="020C0503030203020204" pitchFamily="34" charset="0"/>
                <a:cs typeface="Huawei Sans" panose="020C0503030203020204" pitchFamily="34" charset="0"/>
              </a:rPr>
              <a:t>B.</a:t>
            </a:r>
            <a:endParaRPr lang="en-US" sz="1400" dirty="0">
              <a:latin typeface="Huawei Sans" panose="020C0503030203020204" pitchFamily="34" charset="0"/>
              <a:cs typeface="Huawei Sans" panose="020C0503030203020204" pitchFamily="34" charset="0"/>
            </a:endParaRPr>
          </a:p>
        </p:txBody>
      </p:sp>
      <p:sp>
        <p:nvSpPr>
          <p:cNvPr id="58" name="7e3d5f33-65c3-41ef-a619-4ce7b278544d"/>
          <p:cNvSpPr txBox="1">
            <a:spLocks noChangeArrowheads="1"/>
          </p:cNvSpPr>
          <p:nvPr/>
        </p:nvSpPr>
        <p:spPr bwMode="auto">
          <a:xfrm>
            <a:off x="7637047" y="1243209"/>
            <a:ext cx="158417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data to C</a:t>
            </a:r>
            <a:r>
              <a:rPr lang="en-US" sz="1400" dirty="0">
                <a:latin typeface="Huawei Sans" panose="020C0503030203020204" pitchFamily="34" charset="0"/>
                <a:cs typeface="Huawei Sans" panose="020C0503030203020204" pitchFamily="34" charset="0"/>
              </a:rPr>
              <a:t>.</a:t>
            </a:r>
          </a:p>
        </p:txBody>
      </p:sp>
      <p:sp>
        <p:nvSpPr>
          <p:cNvPr id="59" name="c37b818a-5072-401a-9b4c-aba2658e175a"/>
          <p:cNvSpPr>
            <a:spLocks noChangeArrowheads="1"/>
          </p:cNvSpPr>
          <p:nvPr/>
        </p:nvSpPr>
        <p:spPr bwMode="auto">
          <a:xfrm>
            <a:off x="5461875" y="4462634"/>
            <a:ext cx="296862" cy="319088"/>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0" name="99c04e6c-279b-42bd-a416-56d3136bd46d"/>
          <p:cNvSpPr>
            <a:spLocks noChangeArrowheads="1"/>
          </p:cNvSpPr>
          <p:nvPr/>
        </p:nvSpPr>
        <p:spPr bwMode="auto">
          <a:xfrm>
            <a:off x="6849350" y="4462634"/>
            <a:ext cx="296862" cy="319088"/>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1" name="Rectangle 60"/>
          <p:cNvSpPr/>
          <p:nvPr/>
        </p:nvSpPr>
        <p:spPr>
          <a:xfrm>
            <a:off x="1090090" y="5409058"/>
            <a:ext cx="10334880" cy="338554"/>
          </a:xfrm>
          <a:prstGeom prst="rect">
            <a:avLst/>
          </a:prstGeom>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Note: A write penalty occurs when just a small amount of new data needs to be written to one or two disks.</a:t>
            </a:r>
            <a:endParaRPr lang="en-US" sz="1600" dirty="0">
              <a:latin typeface="Huawei Sans" panose="020C0503030203020204" pitchFamily="34" charset="0"/>
              <a:cs typeface="Huawei Sans" panose="020C0503030203020204" pitchFamily="34" charset="0"/>
            </a:endParaRPr>
          </a:p>
        </p:txBody>
      </p:sp>
      <p:sp>
        <p:nvSpPr>
          <p:cNvPr id="62" name="0525e68e-bfbc-4da5-897a-746070d7efad"/>
          <p:cNvSpPr txBox="1">
            <a:spLocks noChangeArrowheads="1"/>
          </p:cNvSpPr>
          <p:nvPr/>
        </p:nvSpPr>
        <p:spPr bwMode="auto">
          <a:xfrm>
            <a:off x="9136443" y="1658411"/>
            <a:ext cx="1385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Read data.</a:t>
            </a:r>
            <a:endParaRPr lang="en-US" altLang="zh-CN" sz="1400" b="1" dirty="0">
              <a:latin typeface="Huawei Sans" panose="020C0503030203020204" pitchFamily="34" charset="0"/>
              <a:ea typeface="+mn-ea"/>
              <a:cs typeface="Huawei Sans" panose="020C0503030203020204" pitchFamily="34" charset="0"/>
            </a:endParaRPr>
          </a:p>
        </p:txBody>
      </p:sp>
      <p:pic>
        <p:nvPicPr>
          <p:cNvPr id="63" name="图片 62" descr="PC.png"/>
          <p:cNvPicPr>
            <a:picLocks noChangeAspect="1"/>
          </p:cNvPicPr>
          <p:nvPr/>
        </p:nvPicPr>
        <p:blipFill>
          <a:blip r:embed="rId4" cstate="print"/>
          <a:stretch>
            <a:fillRect/>
          </a:stretch>
        </p:blipFill>
        <p:spPr>
          <a:xfrm>
            <a:off x="6190204" y="1239671"/>
            <a:ext cx="1086741" cy="834616"/>
          </a:xfrm>
          <a:prstGeom prst="rect">
            <a:avLst/>
          </a:prstGeom>
        </p:spPr>
      </p:pic>
    </p:spTree>
    <p:extLst>
      <p:ext uri="{BB962C8B-B14F-4D97-AF65-F5344CB8AC3E}">
        <p14:creationId xmlns:p14="http://schemas.microsoft.com/office/powerpoint/2010/main" val="32021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9"/>
                                        </p:tgtEl>
                                        <p:attrNameLst>
                                          <p:attrName>style.color</p:attrName>
                                        </p:attrNameLst>
                                      </p:cBhvr>
                                      <p:to>
                                        <p:clrVal>
                                          <a:srgbClr val="6699FF"/>
                                        </p:clrVal>
                                      </p:to>
                                    </p:set>
                                    <p:set>
                                      <p:cBhvr>
                                        <p:cTn id="7" dur="500" fill="hold"/>
                                        <p:tgtEl>
                                          <p:spTgt spid="29"/>
                                        </p:tgtEl>
                                        <p:attrNameLst>
                                          <p:attrName>fillcolor</p:attrName>
                                        </p:attrNameLst>
                                      </p:cBhvr>
                                      <p:to>
                                        <p:clrVal>
                                          <a:srgbClr val="6699FF"/>
                                        </p:clrVal>
                                      </p:to>
                                    </p:set>
                                    <p:set>
                                      <p:cBhvr>
                                        <p:cTn id="8" dur="500" fill="hold"/>
                                        <p:tgtEl>
                                          <p:spTgt spid="29"/>
                                        </p:tgtEl>
                                        <p:attrNameLst>
                                          <p:attrName>fill.type</p:attrName>
                                        </p:attrNameLst>
                                      </p:cBhvr>
                                      <p:to>
                                        <p:strVal val="solid"/>
                                      </p:to>
                                    </p:se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3000" fill="hold" nodeType="clickEffect">
                                  <p:stCondLst>
                                    <p:cond delay="0"/>
                                  </p:stCondLst>
                                  <p:childTnLst>
                                    <p:animEffect transition="out" filter="fade">
                                      <p:cBhvr>
                                        <p:cTn id="27" dur="500" tmFilter="0, 0; .2, .5; .8, .5; 1, 0"/>
                                        <p:tgtEl>
                                          <p:spTgt spid="48"/>
                                        </p:tgtEl>
                                      </p:cBhvr>
                                    </p:animEffect>
                                    <p:animScale>
                                      <p:cBhvr>
                                        <p:cTn id="28" dur="250" autoRev="1" fill="hold"/>
                                        <p:tgtEl>
                                          <p:spTgt spid="48"/>
                                        </p:tgtEl>
                                      </p:cBhvr>
                                      <p:by x="105000" y="105000"/>
                                    </p:animScale>
                                  </p:childTnLst>
                                </p:cTn>
                              </p:par>
                            </p:childTnLst>
                          </p:cTn>
                        </p:par>
                        <p:par>
                          <p:cTn id="29" fill="hold">
                            <p:stCondLst>
                              <p:cond delay="1500"/>
                            </p:stCondLst>
                            <p:childTnLst>
                              <p:par>
                                <p:cTn id="30" presetID="26" presetClass="emph" presetSubtype="0" repeatCount="3000" fill="hold" grpId="1" nodeType="after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par>
                          <p:cTn id="33" fill="hold">
                            <p:stCondLst>
                              <p:cond delay="3000"/>
                            </p:stCondLst>
                            <p:childTnLst>
                              <p:par>
                                <p:cTn id="34" presetID="26" presetClass="emph" presetSubtype="0" repeatCount="3000" fill="hold" grpId="1" nodeType="afterEffect">
                                  <p:stCondLst>
                                    <p:cond delay="0"/>
                                  </p:stCondLst>
                                  <p:childTnLst>
                                    <p:animEffect transition="out" filter="fade">
                                      <p:cBhvr>
                                        <p:cTn id="35" dur="500" tmFilter="0, 0; .2, .5; .8, .5; 1, 0"/>
                                        <p:tgtEl>
                                          <p:spTgt spid="25"/>
                                        </p:tgtEl>
                                      </p:cBhvr>
                                    </p:animEffect>
                                    <p:animScale>
                                      <p:cBhvr>
                                        <p:cTn id="36" dur="250" autoRev="1" fill="hold"/>
                                        <p:tgtEl>
                                          <p:spTgt spid="25"/>
                                        </p:tgtEl>
                                      </p:cBhvr>
                                      <p:by x="105000" y="105000"/>
                                    </p:animScale>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6" presetClass="emph" presetSubtype="0" fill="hold" grpId="0" nodeType="afterEffect">
                                  <p:stCondLst>
                                    <p:cond delay="0"/>
                                  </p:stCondLst>
                                  <p:iterate type="lt">
                                    <p:tmPct val="4000"/>
                                  </p:iterate>
                                  <p:childTnLst>
                                    <p:set>
                                      <p:cBhvr override="childStyle">
                                        <p:cTn id="44" dur="500" fill="hold"/>
                                        <p:tgtEl>
                                          <p:spTgt spid="31"/>
                                        </p:tgtEl>
                                        <p:attrNameLst>
                                          <p:attrName>style.color</p:attrName>
                                        </p:attrNameLst>
                                      </p:cBhvr>
                                      <p:to>
                                        <p:clrVal>
                                          <a:srgbClr val="6699FF"/>
                                        </p:clrVal>
                                      </p:to>
                                    </p:set>
                                    <p:set>
                                      <p:cBhvr>
                                        <p:cTn id="45" dur="500" fill="hold"/>
                                        <p:tgtEl>
                                          <p:spTgt spid="31"/>
                                        </p:tgtEl>
                                        <p:attrNameLst>
                                          <p:attrName>fillcolor</p:attrName>
                                        </p:attrNameLst>
                                      </p:cBhvr>
                                      <p:to>
                                        <p:clrVal>
                                          <a:srgbClr val="6699FF"/>
                                        </p:clrVal>
                                      </p:to>
                                    </p:set>
                                    <p:set>
                                      <p:cBhvr>
                                        <p:cTn id="46" dur="500" fill="hold"/>
                                        <p:tgtEl>
                                          <p:spTgt spid="31"/>
                                        </p:tgtEl>
                                        <p:attrNameLst>
                                          <p:attrName>fill.type</p:attrName>
                                        </p:attrNameLst>
                                      </p:cBhvr>
                                      <p:to>
                                        <p:strVal val="solid"/>
                                      </p:to>
                                    </p:set>
                                  </p:childTnLst>
                                </p:cTn>
                              </p:par>
                            </p:childTnLst>
                          </p:cTn>
                        </p:par>
                        <p:par>
                          <p:cTn id="47" fill="hold">
                            <p:stCondLst>
                              <p:cond delay="5500"/>
                            </p:stCondLst>
                            <p:childTnLst>
                              <p:par>
                                <p:cTn id="48" presetID="2" presetClass="entr" presetSubtype="1"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0-#ppt_h/2"/>
                                          </p:val>
                                        </p:tav>
                                        <p:tav tm="100000">
                                          <p:val>
                                            <p:strVal val="#ppt_y"/>
                                          </p:val>
                                        </p:tav>
                                      </p:tavLst>
                                    </p:anim>
                                  </p:childTnLst>
                                </p:cTn>
                              </p:par>
                            </p:childTnLst>
                          </p:cTn>
                        </p:par>
                        <p:par>
                          <p:cTn id="52" fill="hold">
                            <p:stCondLst>
                              <p:cond delay="6000"/>
                            </p:stCondLst>
                            <p:childTnLst>
                              <p:par>
                                <p:cTn id="53" presetID="2" presetClass="entr" presetSubtype="1"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6" presetClass="emph" presetSubtype="0" repeatCount="3000" fill="hold" grpId="1" nodeType="afterEffect">
                                  <p:stCondLst>
                                    <p:cond delay="0"/>
                                  </p:stCondLst>
                                  <p:childTnLst>
                                    <p:animEffect transition="out" filter="fade">
                                      <p:cBhvr>
                                        <p:cTn id="64" dur="500" tmFilter="0, 0; .2, .5; .8, .5; 1, 0"/>
                                        <p:tgtEl>
                                          <p:spTgt spid="47"/>
                                        </p:tgtEl>
                                      </p:cBhvr>
                                    </p:animEffect>
                                    <p:animScale>
                                      <p:cBhvr>
                                        <p:cTn id="65" dur="250" autoRev="1" fill="hold"/>
                                        <p:tgtEl>
                                          <p:spTgt spid="47"/>
                                        </p:tgtEl>
                                      </p:cBhvr>
                                      <p:by x="105000" y="105000"/>
                                    </p:animScale>
                                  </p:childTnLst>
                                </p:cTn>
                              </p:par>
                            </p:childTnLst>
                          </p:cTn>
                        </p:par>
                        <p:par>
                          <p:cTn id="66" fill="hold">
                            <p:stCondLst>
                              <p:cond delay="8500"/>
                            </p:stCondLst>
                            <p:childTnLst>
                              <p:par>
                                <p:cTn id="67" presetID="26" presetClass="emph" presetSubtype="0" repeatCount="3000" fill="hold" grpId="1" nodeType="afterEffect">
                                  <p:stCondLst>
                                    <p:cond delay="0"/>
                                  </p:stCondLst>
                                  <p:childTnLst>
                                    <p:animEffect transition="out" filter="fade">
                                      <p:cBhvr>
                                        <p:cTn id="68" dur="500" tmFilter="0, 0; .2, .5; .8, .5; 1, 0"/>
                                        <p:tgtEl>
                                          <p:spTgt spid="39"/>
                                        </p:tgtEl>
                                      </p:cBhvr>
                                    </p:animEffect>
                                    <p:animScale>
                                      <p:cBhvr>
                                        <p:cTn id="69" dur="250" autoRev="1" fill="hold"/>
                                        <p:tgtEl>
                                          <p:spTgt spid="39"/>
                                        </p:tgtEl>
                                      </p:cBhvr>
                                      <p:by x="105000" y="105000"/>
                                    </p:animScale>
                                  </p:childTnLst>
                                </p:cTn>
                              </p:par>
                            </p:childTnLst>
                          </p:cTn>
                        </p:par>
                        <p:par>
                          <p:cTn id="70" fill="hold">
                            <p:stCondLst>
                              <p:cond delay="10000"/>
                            </p:stCondLst>
                            <p:childTnLst>
                              <p:par>
                                <p:cTn id="71" presetID="26" presetClass="emph" presetSubtype="0" repeatCount="3000" fill="hold" grpId="1" nodeType="afterEffect">
                                  <p:stCondLst>
                                    <p:cond delay="0"/>
                                  </p:stCondLst>
                                  <p:childTnLst>
                                    <p:animEffect transition="out" filter="fade">
                                      <p:cBhvr>
                                        <p:cTn id="72" dur="500" tmFilter="0, 0; .2, .5; .8, .5; 1, 0"/>
                                        <p:tgtEl>
                                          <p:spTgt spid="24"/>
                                        </p:tgtEl>
                                      </p:cBhvr>
                                    </p:animEffect>
                                    <p:animScale>
                                      <p:cBhvr>
                                        <p:cTn id="73" dur="250" autoRev="1" fill="hold"/>
                                        <p:tgtEl>
                                          <p:spTgt spid="24"/>
                                        </p:tgtEl>
                                      </p:cBhvr>
                                      <p:by x="105000" y="105000"/>
                                    </p:animScale>
                                  </p:childTnLst>
                                </p:cTn>
                              </p:par>
                            </p:childTnLst>
                          </p:cTn>
                        </p:par>
                        <p:par>
                          <p:cTn id="74" fill="hold">
                            <p:stCondLst>
                              <p:cond delay="11500"/>
                            </p:stCondLst>
                            <p:childTnLst>
                              <p:par>
                                <p:cTn id="75" presetID="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0" nodeType="clickEffect">
                                  <p:stCondLst>
                                    <p:cond delay="0"/>
                                  </p:stCondLst>
                                  <p:iterate type="lt">
                                    <p:tmPct val="4000"/>
                                  </p:iterate>
                                  <p:childTnLst>
                                    <p:set>
                                      <p:cBhvr override="childStyle">
                                        <p:cTn id="82" dur="500" fill="hold"/>
                                        <p:tgtEl>
                                          <p:spTgt spid="33"/>
                                        </p:tgtEl>
                                        <p:attrNameLst>
                                          <p:attrName>style.color</p:attrName>
                                        </p:attrNameLst>
                                      </p:cBhvr>
                                      <p:to>
                                        <p:clrVal>
                                          <a:srgbClr val="6699FF"/>
                                        </p:clrVal>
                                      </p:to>
                                    </p:set>
                                    <p:set>
                                      <p:cBhvr>
                                        <p:cTn id="83" dur="500" fill="hold"/>
                                        <p:tgtEl>
                                          <p:spTgt spid="33"/>
                                        </p:tgtEl>
                                        <p:attrNameLst>
                                          <p:attrName>fillcolor</p:attrName>
                                        </p:attrNameLst>
                                      </p:cBhvr>
                                      <p:to>
                                        <p:clrVal>
                                          <a:srgbClr val="6699FF"/>
                                        </p:clrVal>
                                      </p:to>
                                    </p:set>
                                    <p:set>
                                      <p:cBhvr>
                                        <p:cTn id="84" dur="500" fill="hold"/>
                                        <p:tgtEl>
                                          <p:spTgt spid="33"/>
                                        </p:tgtEl>
                                        <p:attrNameLst>
                                          <p:attrName>fill.type</p:attrName>
                                        </p:attrNameLst>
                                      </p:cBhvr>
                                      <p:to>
                                        <p:strVal val="solid"/>
                                      </p:to>
                                    </p:set>
                                  </p:childTnLst>
                                </p:cTn>
                              </p:par>
                            </p:childTnLst>
                          </p:cTn>
                        </p:par>
                        <p:par>
                          <p:cTn id="85" fill="hold">
                            <p:stCondLst>
                              <p:cond delay="500"/>
                            </p:stCondLst>
                            <p:childTnLst>
                              <p:par>
                                <p:cTn id="86" presetID="8" presetClass="entr" presetSubtype="16"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diamond(in)">
                                      <p:cBhvr>
                                        <p:cTn id="88" dur="500"/>
                                        <p:tgtEl>
                                          <p:spTgt spid="46"/>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diamond(in)">
                                      <p:cBhvr>
                                        <p:cTn id="91" dur="500"/>
                                        <p:tgtEl>
                                          <p:spTgt spid="38"/>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amond(in)">
                                      <p:cBhvr>
                                        <p:cTn id="94" dur="500"/>
                                        <p:tgtEl>
                                          <p:spTgt spid="23"/>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diamond(in)">
                                      <p:cBhvr>
                                        <p:cTn id="97" dur="500"/>
                                        <p:tgtEl>
                                          <p:spTgt spid="13"/>
                                        </p:tgtEl>
                                      </p:cBhvr>
                                    </p:animEffect>
                                  </p:childTnLst>
                                </p:cTn>
                              </p:par>
                              <p:par>
                                <p:cTn id="98" presetID="35" presetClass="emph" presetSubtype="0" fill="hold" grpId="0" nodeType="withEffect">
                                  <p:stCondLst>
                                    <p:cond delay="0"/>
                                  </p:stCondLst>
                                  <p:childTnLst>
                                    <p:anim calcmode="discrete" valueType="str">
                                      <p:cBhvr>
                                        <p:cTn id="99" dur="1000" fill="hold"/>
                                        <p:tgtEl>
                                          <p:spTgt spid="59"/>
                                        </p:tgtEl>
                                        <p:attrNameLst>
                                          <p:attrName>style.visibility</p:attrName>
                                        </p:attrNameLst>
                                      </p:cBhvr>
                                      <p:tavLst>
                                        <p:tav tm="0">
                                          <p:val>
                                            <p:strVal val="hidden"/>
                                          </p:val>
                                        </p:tav>
                                        <p:tav tm="50000">
                                          <p:val>
                                            <p:strVal val="visible"/>
                                          </p:val>
                                        </p:tav>
                                      </p:tavLst>
                                    </p:anim>
                                  </p:childTnLst>
                                </p:cTn>
                              </p:par>
                              <p:par>
                                <p:cTn id="100" presetID="35" presetClass="emph" presetSubtype="0" fill="hold" grpId="1" nodeType="withEffect">
                                  <p:stCondLst>
                                    <p:cond delay="0"/>
                                  </p:stCondLst>
                                  <p:childTnLst>
                                    <p:anim calcmode="discrete" valueType="str">
                                      <p:cBhvr>
                                        <p:cTn id="101" dur="1000" fill="hold"/>
                                        <p:tgtEl>
                                          <p:spTgt spid="59"/>
                                        </p:tgtEl>
                                        <p:attrNameLst>
                                          <p:attrName>style.visibility</p:attrName>
                                        </p:attrNameLst>
                                      </p:cBhvr>
                                      <p:tavLst>
                                        <p:tav tm="0">
                                          <p:val>
                                            <p:strVal val="hidden"/>
                                          </p:val>
                                        </p:tav>
                                        <p:tav tm="50000">
                                          <p:val>
                                            <p:strVal val="visible"/>
                                          </p:val>
                                        </p:tav>
                                      </p:tavLst>
                                    </p:anim>
                                  </p:childTnLst>
                                </p:cTn>
                              </p:par>
                              <p:par>
                                <p:cTn id="102" presetID="35" presetClass="emph" presetSubtype="0" fill="hold" grpId="2" nodeType="withEffect">
                                  <p:stCondLst>
                                    <p:cond delay="0"/>
                                  </p:stCondLst>
                                  <p:childTnLst>
                                    <p:anim calcmode="discrete" valueType="str">
                                      <p:cBhvr>
                                        <p:cTn id="103" dur="1000" fill="hold"/>
                                        <p:tgtEl>
                                          <p:spTgt spid="59"/>
                                        </p:tgtEl>
                                        <p:attrNameLst>
                                          <p:attrName>style.visibility</p:attrName>
                                        </p:attrNameLst>
                                      </p:cBhvr>
                                      <p:tavLst>
                                        <p:tav tm="0">
                                          <p:val>
                                            <p:strVal val="hidden"/>
                                          </p:val>
                                        </p:tav>
                                        <p:tav tm="50000">
                                          <p:val>
                                            <p:strVal val="visible"/>
                                          </p:val>
                                        </p:tav>
                                      </p:tavLst>
                                    </p:anim>
                                  </p:childTnLst>
                                </p:cTn>
                              </p:par>
                              <p:par>
                                <p:cTn id="104" presetID="35" presetClass="emph" presetSubtype="0" fill="hold" grpId="0" nodeType="withEffect">
                                  <p:stCondLst>
                                    <p:cond delay="0"/>
                                  </p:stCondLst>
                                  <p:childTnLst>
                                    <p:anim calcmode="discrete" valueType="str">
                                      <p:cBhvr>
                                        <p:cTn id="105" dur="1000" fill="hold"/>
                                        <p:tgtEl>
                                          <p:spTgt spid="60"/>
                                        </p:tgtEl>
                                        <p:attrNameLst>
                                          <p:attrName>style.visibility</p:attrName>
                                        </p:attrNameLst>
                                      </p:cBhvr>
                                      <p:tavLst>
                                        <p:tav tm="0">
                                          <p:val>
                                            <p:strVal val="hidden"/>
                                          </p:val>
                                        </p:tav>
                                        <p:tav tm="50000">
                                          <p:val>
                                            <p:strVal val="visible"/>
                                          </p:val>
                                        </p:tav>
                                      </p:tavLst>
                                    </p:anim>
                                  </p:childTnLst>
                                </p:cTn>
                              </p:par>
                              <p:par>
                                <p:cTn id="106" presetID="35" presetClass="emph" presetSubtype="0" fill="hold" grpId="1" nodeType="withEffect">
                                  <p:stCondLst>
                                    <p:cond delay="0"/>
                                  </p:stCondLst>
                                  <p:childTnLst>
                                    <p:anim calcmode="discrete" valueType="str">
                                      <p:cBhvr>
                                        <p:cTn id="107" dur="1000" fill="hold"/>
                                        <p:tgtEl>
                                          <p:spTgt spid="60"/>
                                        </p:tgtEl>
                                        <p:attrNameLst>
                                          <p:attrName>style.visibility</p:attrName>
                                        </p:attrNameLst>
                                      </p:cBhvr>
                                      <p:tavLst>
                                        <p:tav tm="0">
                                          <p:val>
                                            <p:strVal val="hidden"/>
                                          </p:val>
                                        </p:tav>
                                        <p:tav tm="50000">
                                          <p:val>
                                            <p:strVal val="visible"/>
                                          </p:val>
                                        </p:tav>
                                      </p:tavLst>
                                    </p:anim>
                                  </p:childTnLst>
                                </p:cTn>
                              </p:par>
                              <p:par>
                                <p:cTn id="108" presetID="35" presetClass="emph" presetSubtype="0" fill="hold" grpId="2" nodeType="withEffect">
                                  <p:stCondLst>
                                    <p:cond delay="0"/>
                                  </p:stCondLst>
                                  <p:childTnLst>
                                    <p:anim calcmode="discrete" valueType="str">
                                      <p:cBhvr>
                                        <p:cTn id="109"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P spid="24" grpId="0"/>
      <p:bldP spid="24" grpId="1"/>
      <p:bldP spid="25" grpId="0"/>
      <p:bldP spid="25" grpId="1"/>
      <p:bldP spid="29" grpId="0"/>
      <p:bldP spid="31" grpId="0"/>
      <p:bldP spid="33" grpId="0"/>
      <p:bldP spid="38" grpId="0"/>
      <p:bldP spid="39" grpId="0"/>
      <p:bldP spid="39" grpId="1"/>
      <p:bldP spid="40" grpId="0"/>
      <p:bldP spid="40" grpId="1"/>
      <p:bldP spid="46" grpId="0"/>
      <p:bldP spid="47" grpId="0"/>
      <p:bldP spid="47" grpId="1"/>
      <p:bldP spid="48" grpId="0"/>
      <p:bldP spid="53" grpId="0"/>
      <p:bldP spid="59" grpId="0" animBg="1"/>
      <p:bldP spid="59" grpId="1" animBg="1"/>
      <p:bldP spid="59" grpId="2" animBg="1"/>
      <p:bldP spid="60" grpId="0" animBg="1"/>
      <p:bldP spid="60" grpId="1" animBg="1"/>
      <p:bldP spid="6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How Does RAID 5 Work</a:t>
            </a:r>
            <a:endParaRPr lang="en-US" altLang="zh-CN" dirty="0">
              <a:latin typeface="Huawei Sans" panose="020C0503030203020204" pitchFamily="34" charset="0"/>
              <a:cs typeface="Huawei Sans" panose="020C0503030203020204" pitchFamily="34" charset="0"/>
            </a:endParaRPr>
          </a:p>
        </p:txBody>
      </p:sp>
      <p:sp>
        <p:nvSpPr>
          <p:cNvPr id="3" name="4e221cf2-d6fb-4cca-8c0e-11c20f282e10"/>
          <p:cNvSpPr>
            <a:spLocks noChangeArrowheads="1"/>
          </p:cNvSpPr>
          <p:nvPr/>
        </p:nvSpPr>
        <p:spPr bwMode="auto">
          <a:xfrm rot="5400000">
            <a:off x="7796450" y="355407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 name="13976f0c-865e-4797-81af-1b8f8a494cfc"/>
          <p:cNvSpPr>
            <a:spLocks noChangeArrowheads="1"/>
          </p:cNvSpPr>
          <p:nvPr/>
        </p:nvSpPr>
        <p:spPr bwMode="auto">
          <a:xfrm rot="5400000">
            <a:off x="6572438" y="3560800"/>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26ad35e9-cb6b-404b-8c62-2d964f3f7e2d"/>
          <p:cNvSpPr>
            <a:spLocks noChangeArrowheads="1"/>
          </p:cNvSpPr>
          <p:nvPr/>
        </p:nvSpPr>
        <p:spPr bwMode="gray">
          <a:xfrm>
            <a:off x="2791187" y="4632784"/>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3dde015f-ebf9-45fc-9b70-c9cb3fed61a8"/>
          <p:cNvSpPr>
            <a:spLocks noChangeArrowheads="1"/>
          </p:cNvSpPr>
          <p:nvPr/>
        </p:nvSpPr>
        <p:spPr bwMode="gray">
          <a:xfrm>
            <a:off x="2791187" y="4274009"/>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334989b0-dbee-45c0-8c7b-d7f2b3de18b4"/>
          <p:cNvSpPr>
            <a:spLocks noChangeArrowheads="1"/>
          </p:cNvSpPr>
          <p:nvPr/>
        </p:nvSpPr>
        <p:spPr bwMode="gray">
          <a:xfrm>
            <a:off x="2791187" y="3913647"/>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b9987330-0d81-4db2-9572-76a426e5df06"/>
          <p:cNvSpPr>
            <a:spLocks noChangeArrowheads="1"/>
          </p:cNvSpPr>
          <p:nvPr/>
        </p:nvSpPr>
        <p:spPr bwMode="gray">
          <a:xfrm>
            <a:off x="2791187" y="3553284"/>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813e33ae-6ea8-437d-aeb4-e8957ea622f3"/>
          <p:cNvSpPr>
            <a:spLocks noChangeArrowheads="1"/>
          </p:cNvSpPr>
          <p:nvPr/>
        </p:nvSpPr>
        <p:spPr bwMode="gray">
          <a:xfrm>
            <a:off x="2791187" y="3194509"/>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8eb860c2-5439-433b-8c42-1e6b838337b9"/>
          <p:cNvSpPr>
            <a:spLocks noChangeArrowheads="1"/>
          </p:cNvSpPr>
          <p:nvPr/>
        </p:nvSpPr>
        <p:spPr bwMode="gray">
          <a:xfrm>
            <a:off x="2791187" y="2834147"/>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78e9ee85-b929-4c66-b5ff-fc133d579de4"/>
          <p:cNvSpPr txBox="1">
            <a:spLocks noChangeArrowheads="1"/>
          </p:cNvSpPr>
          <p:nvPr/>
        </p:nvSpPr>
        <p:spPr bwMode="gray">
          <a:xfrm>
            <a:off x="3076084" y="3986672"/>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12" name="1cb35b58-242b-44ba-83bc-d3cf1693d07c"/>
          <p:cNvSpPr txBox="1">
            <a:spLocks noChangeArrowheads="1"/>
          </p:cNvSpPr>
          <p:nvPr/>
        </p:nvSpPr>
        <p:spPr bwMode="gray">
          <a:xfrm>
            <a:off x="3076085" y="4347034"/>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13" name="05400268-2643-48b3-854e-e1515e3ac380"/>
          <p:cNvSpPr txBox="1">
            <a:spLocks noChangeArrowheads="1"/>
          </p:cNvSpPr>
          <p:nvPr/>
        </p:nvSpPr>
        <p:spPr bwMode="gray">
          <a:xfrm>
            <a:off x="3076085" y="4707397"/>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14" name="d3c67df9-6d2f-491d-8bfb-3b3f8d1ebbbd"/>
          <p:cNvSpPr txBox="1">
            <a:spLocks noChangeArrowheads="1"/>
          </p:cNvSpPr>
          <p:nvPr/>
        </p:nvSpPr>
        <p:spPr bwMode="gray">
          <a:xfrm>
            <a:off x="3076085" y="2907172"/>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15" name="b1e8d899-4334-439c-b6db-ff427bf2db33"/>
          <p:cNvSpPr txBox="1">
            <a:spLocks noChangeArrowheads="1"/>
          </p:cNvSpPr>
          <p:nvPr/>
        </p:nvSpPr>
        <p:spPr bwMode="gray">
          <a:xfrm>
            <a:off x="3076085" y="3267534"/>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16" name="7ca922f6-68ca-4976-a8f3-0b7391fbabc8"/>
          <p:cNvSpPr txBox="1">
            <a:spLocks noChangeArrowheads="1"/>
          </p:cNvSpPr>
          <p:nvPr/>
        </p:nvSpPr>
        <p:spPr bwMode="gray">
          <a:xfrm>
            <a:off x="3076085" y="3627897"/>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17" name="4058ea81-4173-43c6-9c89-1380ace0f799"/>
          <p:cNvSpPr txBox="1">
            <a:spLocks noChangeArrowheads="1"/>
          </p:cNvSpPr>
          <p:nvPr/>
        </p:nvSpPr>
        <p:spPr bwMode="auto">
          <a:xfrm>
            <a:off x="2303031" y="5359350"/>
            <a:ext cx="2087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ea typeface="+mn-ea"/>
              <a:cs typeface="Huawei Sans" panose="020C0503030203020204" pitchFamily="34" charset="0"/>
            </a:endParaRPr>
          </a:p>
        </p:txBody>
      </p:sp>
      <p:sp>
        <p:nvSpPr>
          <p:cNvPr id="18" name="fe93c7db-1f98-4579-9454-50b50c31379d"/>
          <p:cNvSpPr>
            <a:spLocks noChangeArrowheads="1"/>
          </p:cNvSpPr>
          <p:nvPr/>
        </p:nvSpPr>
        <p:spPr bwMode="auto">
          <a:xfrm rot="5400000">
            <a:off x="6539274" y="2372581"/>
            <a:ext cx="6477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2df9b1c2-62d4-4cec-a31b-d55568947c2a"/>
          <p:cNvSpPr>
            <a:spLocks noChangeArrowheads="1"/>
          </p:cNvSpPr>
          <p:nvPr/>
        </p:nvSpPr>
        <p:spPr bwMode="auto">
          <a:xfrm rot="5400000">
            <a:off x="5241492" y="351756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AutoShape 19"/>
          <p:cNvSpPr>
            <a:spLocks noChangeArrowheads="1"/>
          </p:cNvSpPr>
          <p:nvPr/>
        </p:nvSpPr>
        <p:spPr bwMode="auto">
          <a:xfrm>
            <a:off x="4773974" y="3029409"/>
            <a:ext cx="4335463"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21" name="67de6a7b-a78e-435c-9700-0a810f5179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812074" y="2942097"/>
            <a:ext cx="4318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8f77a4a-d9b1-4c62-9801-c9ac0a038a65"/>
          <p:cNvSpPr txBox="1">
            <a:spLocks noChangeArrowheads="1"/>
          </p:cNvSpPr>
          <p:nvPr/>
        </p:nvSpPr>
        <p:spPr bwMode="auto">
          <a:xfrm>
            <a:off x="5709012" y="3050047"/>
            <a:ext cx="2555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400" dirty="0" smtClean="0">
                <a:latin typeface="Huawei Sans" panose="020C0503030203020204" pitchFamily="34" charset="0"/>
                <a:cs typeface="Huawei Sans" panose="020C0503030203020204" pitchFamily="34" charset="0"/>
              </a:rPr>
              <a:t>D 0, D 1, D 2, D 3, D 4, D 5</a:t>
            </a:r>
            <a:endParaRPr lang="en-US" altLang="zh-CN" sz="1400" dirty="0">
              <a:latin typeface="Huawei Sans" panose="020C0503030203020204" pitchFamily="34" charset="0"/>
              <a:ea typeface="+mn-ea"/>
              <a:cs typeface="Huawei Sans" panose="020C0503030203020204" pitchFamily="34" charset="0"/>
            </a:endParaRPr>
          </a:p>
        </p:txBody>
      </p:sp>
      <p:sp>
        <p:nvSpPr>
          <p:cNvPr id="23" name="e5bf4637-7f7c-45b6-9a68-ebbd854db486"/>
          <p:cNvSpPr>
            <a:spLocks noChangeArrowheads="1"/>
          </p:cNvSpPr>
          <p:nvPr/>
        </p:nvSpPr>
        <p:spPr bwMode="gray">
          <a:xfrm>
            <a:off x="7655311"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ba880480-e81c-4a17-954b-31c900e4d1d8"/>
          <p:cNvSpPr>
            <a:spLocks noChangeArrowheads="1"/>
          </p:cNvSpPr>
          <p:nvPr/>
        </p:nvSpPr>
        <p:spPr bwMode="gray">
          <a:xfrm>
            <a:off x="7655311"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2a716e14-4c0e-4f3e-99d3-0ecec09cc534"/>
          <p:cNvSpPr>
            <a:spLocks noChangeArrowheads="1"/>
          </p:cNvSpPr>
          <p:nvPr/>
        </p:nvSpPr>
        <p:spPr bwMode="gray">
          <a:xfrm>
            <a:off x="7655311"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b9f8208d-47c1-4179-a978-a79e8fc3861b"/>
          <p:cNvSpPr txBox="1">
            <a:spLocks noChangeArrowheads="1"/>
          </p:cNvSpPr>
          <p:nvPr/>
        </p:nvSpPr>
        <p:spPr bwMode="gray">
          <a:xfrm>
            <a:off x="7971960" y="4489909"/>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27" name="b7f9bde1-99ae-4745-b723-d69b79f4b5b5"/>
          <p:cNvSpPr txBox="1">
            <a:spLocks noChangeArrowheads="1"/>
          </p:cNvSpPr>
          <p:nvPr/>
        </p:nvSpPr>
        <p:spPr bwMode="gray">
          <a:xfrm>
            <a:off x="7971960" y="4850272"/>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28" name="2a6fd691-217f-46cd-94f5-58302a982096"/>
          <p:cNvSpPr txBox="1">
            <a:spLocks noChangeArrowheads="1"/>
          </p:cNvSpPr>
          <p:nvPr/>
        </p:nvSpPr>
        <p:spPr bwMode="gray">
          <a:xfrm>
            <a:off x="7985585" y="5210634"/>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0</a:t>
            </a:r>
            <a:endParaRPr lang="en-US" sz="1400" dirty="0">
              <a:latin typeface="Huawei Sans" panose="020C0503030203020204" pitchFamily="34" charset="0"/>
              <a:cs typeface="Huawei Sans" panose="020C0503030203020204" pitchFamily="34" charset="0"/>
            </a:endParaRPr>
          </a:p>
        </p:txBody>
      </p:sp>
      <p:sp>
        <p:nvSpPr>
          <p:cNvPr id="29" name="14c2d3d9-f0ae-4b1a-8865-d9db7bfee05d"/>
          <p:cNvSpPr>
            <a:spLocks noChangeArrowheads="1"/>
          </p:cNvSpPr>
          <p:nvPr/>
        </p:nvSpPr>
        <p:spPr bwMode="gray">
          <a:xfrm>
            <a:off x="7582286"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1bf37cda-b380-4be3-991c-112ff10c5e63"/>
          <p:cNvSpPr txBox="1">
            <a:spLocks noChangeArrowheads="1"/>
          </p:cNvSpPr>
          <p:nvPr/>
        </p:nvSpPr>
        <p:spPr bwMode="gray">
          <a:xfrm>
            <a:off x="7523527" y="4146679"/>
            <a:ext cx="1206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3</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31" name="c25db0a6-0c7f-4e89-9be4-e07924a7906e"/>
          <p:cNvSpPr>
            <a:spLocks noChangeArrowheads="1"/>
          </p:cNvSpPr>
          <p:nvPr/>
        </p:nvSpPr>
        <p:spPr bwMode="gray">
          <a:xfrm>
            <a:off x="5100999"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93f7749a-8be5-40fe-a448-1e9c6cd1fb4e"/>
          <p:cNvSpPr>
            <a:spLocks noChangeArrowheads="1"/>
          </p:cNvSpPr>
          <p:nvPr/>
        </p:nvSpPr>
        <p:spPr bwMode="gray">
          <a:xfrm>
            <a:off x="5100999"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75704f68-c703-415a-b469-97d3f43dbe4f"/>
          <p:cNvSpPr>
            <a:spLocks noChangeArrowheads="1"/>
          </p:cNvSpPr>
          <p:nvPr/>
        </p:nvSpPr>
        <p:spPr bwMode="gray">
          <a:xfrm>
            <a:off x="5100999"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9aff4016-6c91-453c-8921-999ada38f71c"/>
          <p:cNvSpPr txBox="1">
            <a:spLocks noChangeArrowheads="1"/>
          </p:cNvSpPr>
          <p:nvPr/>
        </p:nvSpPr>
        <p:spPr bwMode="gray">
          <a:xfrm>
            <a:off x="5431273" y="4489909"/>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2</a:t>
            </a:r>
            <a:endParaRPr lang="en-US" sz="1400" dirty="0">
              <a:latin typeface="Huawei Sans" panose="020C0503030203020204" pitchFamily="34" charset="0"/>
              <a:cs typeface="Huawei Sans" panose="020C0503030203020204" pitchFamily="34" charset="0"/>
            </a:endParaRPr>
          </a:p>
        </p:txBody>
      </p:sp>
      <p:sp>
        <p:nvSpPr>
          <p:cNvPr id="35" name="ed2bbb87-7318-4387-9a51-880e95103c5e"/>
          <p:cNvSpPr txBox="1">
            <a:spLocks noChangeArrowheads="1"/>
          </p:cNvSpPr>
          <p:nvPr/>
        </p:nvSpPr>
        <p:spPr bwMode="gray">
          <a:xfrm>
            <a:off x="5417647" y="4850272"/>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36" name="dc0248ac-ba2c-4cdf-a88c-0649bdf7ed2e"/>
          <p:cNvSpPr txBox="1">
            <a:spLocks noChangeArrowheads="1"/>
          </p:cNvSpPr>
          <p:nvPr/>
        </p:nvSpPr>
        <p:spPr bwMode="gray">
          <a:xfrm>
            <a:off x="5417648" y="5210634"/>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37" name="efeb346f-caae-46d0-8942-b9acabd4069b"/>
          <p:cNvSpPr>
            <a:spLocks noChangeArrowheads="1"/>
          </p:cNvSpPr>
          <p:nvPr/>
        </p:nvSpPr>
        <p:spPr bwMode="gray">
          <a:xfrm>
            <a:off x="5027974"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3f8b60cc-8f46-4212-b14d-db7083a5cff9"/>
          <p:cNvSpPr txBox="1">
            <a:spLocks noChangeArrowheads="1"/>
          </p:cNvSpPr>
          <p:nvPr/>
        </p:nvSpPr>
        <p:spPr bwMode="gray">
          <a:xfrm>
            <a:off x="4955730" y="4155949"/>
            <a:ext cx="125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1</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39" name="a4ab8e73-beb1-4d05-9410-eb98d6b629d4"/>
          <p:cNvSpPr>
            <a:spLocks noChangeArrowheads="1"/>
          </p:cNvSpPr>
          <p:nvPr/>
        </p:nvSpPr>
        <p:spPr bwMode="gray">
          <a:xfrm>
            <a:off x="6396399" y="5136022"/>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a0d3b899-9dd5-47f6-9831-6cbe24a6955e"/>
          <p:cNvSpPr>
            <a:spLocks noChangeArrowheads="1"/>
          </p:cNvSpPr>
          <p:nvPr/>
        </p:nvSpPr>
        <p:spPr bwMode="gray">
          <a:xfrm>
            <a:off x="6396399" y="47772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7f41cf41-bcba-42b6-84ed-8dca79679c43"/>
          <p:cNvSpPr>
            <a:spLocks noChangeArrowheads="1"/>
          </p:cNvSpPr>
          <p:nvPr/>
        </p:nvSpPr>
        <p:spPr bwMode="gray">
          <a:xfrm>
            <a:off x="6396399" y="44168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2" name="364f6b82-d3d7-499d-bfc7-af7a8dff942a"/>
          <p:cNvSpPr txBox="1">
            <a:spLocks noChangeArrowheads="1"/>
          </p:cNvSpPr>
          <p:nvPr/>
        </p:nvSpPr>
        <p:spPr bwMode="gray">
          <a:xfrm>
            <a:off x="6713048" y="4489909"/>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43" name="d3277131-2403-433a-a6a8-6237c4134bb1"/>
          <p:cNvSpPr txBox="1">
            <a:spLocks noChangeArrowheads="1"/>
          </p:cNvSpPr>
          <p:nvPr/>
        </p:nvSpPr>
        <p:spPr bwMode="gray">
          <a:xfrm>
            <a:off x="6726673" y="4850272"/>
            <a:ext cx="44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1</a:t>
            </a:r>
            <a:endParaRPr lang="en-US" sz="1400" dirty="0">
              <a:latin typeface="Huawei Sans" panose="020C0503030203020204" pitchFamily="34" charset="0"/>
              <a:cs typeface="Huawei Sans" panose="020C0503030203020204" pitchFamily="34" charset="0"/>
            </a:endParaRPr>
          </a:p>
        </p:txBody>
      </p:sp>
      <p:sp>
        <p:nvSpPr>
          <p:cNvPr id="44" name="6e0cf62f-2943-4e88-a3f9-40e17fd43b78"/>
          <p:cNvSpPr txBox="1">
            <a:spLocks noChangeArrowheads="1"/>
          </p:cNvSpPr>
          <p:nvPr/>
        </p:nvSpPr>
        <p:spPr bwMode="gray">
          <a:xfrm>
            <a:off x="6713048" y="5210634"/>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46" name="a98ff35f-1074-4d6c-8f14-340f95c31400"/>
          <p:cNvSpPr>
            <a:spLocks noChangeArrowheads="1"/>
          </p:cNvSpPr>
          <p:nvPr/>
        </p:nvSpPr>
        <p:spPr bwMode="gray">
          <a:xfrm>
            <a:off x="6323374" y="4056522"/>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92171def-2967-4e4d-8401-ef13f3637d86"/>
          <p:cNvSpPr txBox="1">
            <a:spLocks noChangeArrowheads="1"/>
          </p:cNvSpPr>
          <p:nvPr/>
        </p:nvSpPr>
        <p:spPr bwMode="gray">
          <a:xfrm>
            <a:off x="6238175" y="4143819"/>
            <a:ext cx="12763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200" dirty="0" smtClean="0">
                <a:solidFill>
                  <a:schemeClr val="bg1"/>
                </a:solidFill>
                <a:latin typeface="Huawei Sans" panose="020C0503030203020204" pitchFamily="34" charset="0"/>
                <a:cs typeface="Huawei Sans" panose="020C0503030203020204" pitchFamily="34" charset="0"/>
              </a:rPr>
              <a:t>Physical disk 2</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48" name="1540247d-e901-4106-851a-0496d7a5634e"/>
          <p:cNvSpPr>
            <a:spLocks noChangeArrowheads="1"/>
          </p:cNvSpPr>
          <p:nvPr/>
        </p:nvSpPr>
        <p:spPr bwMode="gray">
          <a:xfrm>
            <a:off x="2648312" y="2689684"/>
            <a:ext cx="1371600" cy="252095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0525e68e-bfbc-4da5-897a-746070d7efad"/>
          <p:cNvSpPr txBox="1">
            <a:spLocks noChangeArrowheads="1"/>
          </p:cNvSpPr>
          <p:nvPr/>
        </p:nvSpPr>
        <p:spPr bwMode="auto">
          <a:xfrm>
            <a:off x="7922855" y="2326642"/>
            <a:ext cx="1547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Write data.</a:t>
            </a:r>
            <a:endParaRPr lang="en-US" altLang="zh-CN" sz="1400" b="1" dirty="0">
              <a:latin typeface="Huawei Sans" panose="020C0503030203020204" pitchFamily="34" charset="0"/>
              <a:ea typeface="+mn-ea"/>
              <a:cs typeface="Huawei Sans" panose="020C0503030203020204" pitchFamily="34" charset="0"/>
            </a:endParaRPr>
          </a:p>
        </p:txBody>
      </p:sp>
      <p:sp>
        <p:nvSpPr>
          <p:cNvPr id="50" name="0525e68e-bfbc-4da5-897a-746070d7efad"/>
          <p:cNvSpPr txBox="1">
            <a:spLocks noChangeArrowheads="1"/>
          </p:cNvSpPr>
          <p:nvPr/>
        </p:nvSpPr>
        <p:spPr bwMode="auto">
          <a:xfrm>
            <a:off x="7922855" y="2594632"/>
            <a:ext cx="1547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spcBef>
                <a:spcPct val="50000"/>
              </a:spcBef>
            </a:pPr>
            <a:r>
              <a:rPr lang="en-US" sz="1400" dirty="0" smtClean="0">
                <a:latin typeface="Huawei Sans" panose="020C0503030203020204" pitchFamily="34" charset="0"/>
                <a:cs typeface="Huawei Sans" panose="020C0503030203020204" pitchFamily="34" charset="0"/>
              </a:rPr>
              <a:t>Read data.</a:t>
            </a:r>
            <a:endParaRPr lang="en-US" altLang="zh-CN" sz="1400" b="1" dirty="0">
              <a:latin typeface="Huawei Sans" panose="020C0503030203020204" pitchFamily="34" charset="0"/>
              <a:ea typeface="+mn-ea"/>
              <a:cs typeface="Huawei Sans" panose="020C0503030203020204" pitchFamily="34" charset="0"/>
            </a:endParaRPr>
          </a:p>
        </p:txBody>
      </p:sp>
      <p:sp>
        <p:nvSpPr>
          <p:cNvPr id="51" name="edfd2048-754b-4361-bb89-52b962411c72"/>
          <p:cNvSpPr txBox="1">
            <a:spLocks noChangeArrowheads="1"/>
          </p:cNvSpPr>
          <p:nvPr/>
        </p:nvSpPr>
        <p:spPr bwMode="auto">
          <a:xfrm>
            <a:off x="2044849" y="5733456"/>
            <a:ext cx="7632700"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Independent disk structure with distributed parity check codes</a:t>
            </a:r>
            <a:endParaRPr lang="en-US" altLang="zh-CN" sz="1400" b="1" dirty="0">
              <a:latin typeface="Huawei Sans" panose="020C0503030203020204" pitchFamily="34" charset="0"/>
              <a:ea typeface="+mn-ea"/>
              <a:cs typeface="Huawei Sans" panose="020C0503030203020204" pitchFamily="34" charset="0"/>
            </a:endParaRPr>
          </a:p>
        </p:txBody>
      </p:sp>
      <p:pic>
        <p:nvPicPr>
          <p:cNvPr id="52" name="图片 51" descr="PC.png"/>
          <p:cNvPicPr>
            <a:picLocks noChangeAspect="1"/>
          </p:cNvPicPr>
          <p:nvPr/>
        </p:nvPicPr>
        <p:blipFill>
          <a:blip r:embed="rId4" cstate="print"/>
          <a:stretch>
            <a:fillRect/>
          </a:stretch>
        </p:blipFill>
        <p:spPr>
          <a:xfrm>
            <a:off x="6274665" y="1496231"/>
            <a:ext cx="1086741" cy="834616"/>
          </a:xfrm>
          <a:prstGeom prst="rect">
            <a:avLst/>
          </a:prstGeom>
        </p:spPr>
      </p:pic>
    </p:spTree>
    <p:extLst>
      <p:ext uri="{BB962C8B-B14F-4D97-AF65-F5344CB8AC3E}">
        <p14:creationId xmlns:p14="http://schemas.microsoft.com/office/powerpoint/2010/main" val="41117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rgbClr val="6699FF"/>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2"/>
                                        </p:tgtEl>
                                        <p:attrNameLst>
                                          <p:attrName>style.color</p:attrName>
                                        </p:attrNameLst>
                                      </p:cBhvr>
                                      <p:to>
                                        <a:srgbClr val="6699FF"/>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grpId="1" nodeType="clickEffect">
                                  <p:stCondLst>
                                    <p:cond delay="0"/>
                                  </p:stCondLst>
                                  <p:childTnLst>
                                    <p:animEffect transition="out" filter="fade">
                                      <p:cBhvr>
                                        <p:cTn id="26" dur="500" tmFilter="0, 0; .2, .5; .8, .5; 1, 0"/>
                                        <p:tgtEl>
                                          <p:spTgt spid="36"/>
                                        </p:tgtEl>
                                      </p:cBhvr>
                                    </p:animEffect>
                                    <p:animScale>
                                      <p:cBhvr>
                                        <p:cTn id="27" dur="250" autoRev="1" fill="hold"/>
                                        <p:tgtEl>
                                          <p:spTgt spid="36"/>
                                        </p:tgtEl>
                                      </p:cBhvr>
                                      <p:by x="105000" y="105000"/>
                                    </p:animScale>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44"/>
                                        </p:tgtEl>
                                      </p:cBhvr>
                                    </p:animEffect>
                                    <p:animScale>
                                      <p:cBhvr>
                                        <p:cTn id="30" dur="250" autoRev="1" fill="hold"/>
                                        <p:tgtEl>
                                          <p:spTgt spid="4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amond(i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0" nodeType="clickEffect">
                                  <p:stCondLst>
                                    <p:cond delay="0"/>
                                  </p:stCondLst>
                                  <p:childTnLst>
                                    <p:animClr clrSpc="rgb" dir="cw">
                                      <p:cBhvr override="childStyle">
                                        <p:cTn id="39" dur="500" fill="hold"/>
                                        <p:tgtEl>
                                          <p:spTgt spid="11"/>
                                        </p:tgtEl>
                                        <p:attrNameLst>
                                          <p:attrName>style.color</p:attrName>
                                        </p:attrNameLst>
                                      </p:cBhvr>
                                      <p:to>
                                        <a:srgbClr val="6699FF"/>
                                      </p:to>
                                    </p:animClr>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0" nodeType="clickEffect">
                                  <p:stCondLst>
                                    <p:cond delay="0"/>
                                  </p:stCondLst>
                                  <p:childTnLst>
                                    <p:animClr clrSpc="rgb" dir="cw">
                                      <p:cBhvr override="childStyle">
                                        <p:cTn id="49" dur="500" fill="hold"/>
                                        <p:tgtEl>
                                          <p:spTgt spid="16"/>
                                        </p:tgtEl>
                                        <p:attrNameLst>
                                          <p:attrName>style.color</p:attrName>
                                        </p:attrNameLst>
                                      </p:cBhvr>
                                      <p:to>
                                        <a:srgbClr val="6699FF"/>
                                      </p:to>
                                    </p:animClr>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2000" fill="hold" grpId="1" nodeType="clickEffect">
                                  <p:stCondLst>
                                    <p:cond delay="0"/>
                                  </p:stCondLst>
                                  <p:childTnLst>
                                    <p:animEffect transition="out" filter="fade">
                                      <p:cBhvr>
                                        <p:cTn id="59" dur="500" tmFilter="0, 0; .2, .5; .8, .5; 1, 0"/>
                                        <p:tgtEl>
                                          <p:spTgt spid="35"/>
                                        </p:tgtEl>
                                      </p:cBhvr>
                                    </p:animEffect>
                                    <p:animScale>
                                      <p:cBhvr>
                                        <p:cTn id="60" dur="250" autoRev="1" fill="hold"/>
                                        <p:tgtEl>
                                          <p:spTgt spid="35"/>
                                        </p:tgtEl>
                                      </p:cBhvr>
                                      <p:by x="105000" y="105000"/>
                                    </p:animScale>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27"/>
                                        </p:tgtEl>
                                      </p:cBhvr>
                                    </p:animEffect>
                                    <p:animScale>
                                      <p:cBhvr>
                                        <p:cTn id="63" dur="250" autoRev="1" fill="hold"/>
                                        <p:tgtEl>
                                          <p:spTgt spid="27"/>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amond(in)">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0" nodeType="clickEffect">
                                  <p:stCondLst>
                                    <p:cond delay="0"/>
                                  </p:stCondLst>
                                  <p:childTnLst>
                                    <p:animClr clrSpc="rgb" dir="cw">
                                      <p:cBhvr override="childStyle">
                                        <p:cTn id="72" dur="500" fill="hold"/>
                                        <p:tgtEl>
                                          <p:spTgt spid="15"/>
                                        </p:tgtEl>
                                        <p:attrNameLst>
                                          <p:attrName>style.color</p:attrName>
                                        </p:attrNameLst>
                                      </p:cBhvr>
                                      <p:to>
                                        <a:srgbClr val="6699FF"/>
                                      </p:to>
                                    </p:animClr>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500" fill="hold"/>
                                        <p:tgtEl>
                                          <p:spTgt spid="14"/>
                                        </p:tgtEl>
                                        <p:attrNameLst>
                                          <p:attrName>style.color</p:attrName>
                                        </p:attrNameLst>
                                      </p:cBhvr>
                                      <p:to>
                                        <a:srgbClr val="6699FF"/>
                                      </p:to>
                                    </p:animClr>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2000" fill="hold" grpId="1" nodeType="clickEffect">
                                  <p:stCondLst>
                                    <p:cond delay="0"/>
                                  </p:stCondLst>
                                  <p:childTnLst>
                                    <p:animEffect transition="out" filter="fade">
                                      <p:cBhvr>
                                        <p:cTn id="92" dur="500" tmFilter="0, 0; .2, .5; .8, .5; 1, 0"/>
                                        <p:tgtEl>
                                          <p:spTgt spid="42"/>
                                        </p:tgtEl>
                                      </p:cBhvr>
                                    </p:animEffect>
                                    <p:animScale>
                                      <p:cBhvr>
                                        <p:cTn id="93" dur="250" autoRev="1" fill="hold"/>
                                        <p:tgtEl>
                                          <p:spTgt spid="42"/>
                                        </p:tgtEl>
                                      </p:cBhvr>
                                      <p:by x="105000" y="105000"/>
                                    </p:animScale>
                                  </p:childTnLst>
                                </p:cTn>
                              </p:par>
                              <p:par>
                                <p:cTn id="94" presetID="26" presetClass="emph" presetSubtype="0" repeatCount="2000" fill="hold" grpId="1" nodeType="withEffect">
                                  <p:stCondLst>
                                    <p:cond delay="0"/>
                                  </p:stCondLst>
                                  <p:childTnLst>
                                    <p:animEffect transition="out" filter="fade">
                                      <p:cBhvr>
                                        <p:cTn id="95" dur="500" tmFilter="0, 0; .2, .5; .8, .5; 1, 0"/>
                                        <p:tgtEl>
                                          <p:spTgt spid="26"/>
                                        </p:tgtEl>
                                      </p:cBhvr>
                                    </p:animEffect>
                                    <p:animScale>
                                      <p:cBhvr>
                                        <p:cTn id="96" dur="250" autoRev="1" fill="hold"/>
                                        <p:tgtEl>
                                          <p:spTgt spid="26"/>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diamond(in)">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6" grpId="0"/>
      <p:bldP spid="26" grpId="1"/>
      <p:bldP spid="27" grpId="0"/>
      <p:bldP spid="27" grpId="1"/>
      <p:bldP spid="28" grpId="0"/>
      <p:bldP spid="34" grpId="0"/>
      <p:bldP spid="35" grpId="0"/>
      <p:bldP spid="35" grpId="1"/>
      <p:bldP spid="36" grpId="0"/>
      <p:bldP spid="36" grpId="1"/>
      <p:bldP spid="42" grpId="0"/>
      <p:bldP spid="42" grpId="1"/>
      <p:bldP spid="43" grpId="0"/>
      <p:bldP spid="44" grpId="0"/>
      <p:bldP spid="4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RAID 6</a:t>
            </a:r>
            <a:endParaRPr lang="en-US" dirty="0"/>
          </a:p>
        </p:txBody>
      </p:sp>
      <p:sp>
        <p:nvSpPr>
          <p:cNvPr id="3" name="文本占位符 2"/>
          <p:cNvSpPr>
            <a:spLocks noGrp="1"/>
          </p:cNvSpPr>
          <p:nvPr>
            <p:ph type="body" sz="quarter" idx="10"/>
          </p:nvPr>
        </p:nvSpPr>
        <p:spPr/>
        <p:txBody>
          <a:bodyPr/>
          <a:lstStyle/>
          <a:p>
            <a:r>
              <a:rPr lang="en-US" dirty="0" smtClean="0"/>
              <a:t>RAID 6 </a:t>
            </a:r>
          </a:p>
          <a:p>
            <a:pPr lvl="1"/>
            <a:r>
              <a:rPr lang="en-US" dirty="0" smtClean="0"/>
              <a:t>Requires at least N + 2 (N &gt; 2) disks and provides extremely high data reliability and availability.</a:t>
            </a:r>
          </a:p>
          <a:p>
            <a:r>
              <a:rPr lang="en-US" dirty="0" smtClean="0"/>
              <a:t>Common RAID 6 technologies:</a:t>
            </a:r>
          </a:p>
          <a:p>
            <a:pPr lvl="1"/>
            <a:r>
              <a:rPr lang="en-US" dirty="0" smtClean="0"/>
              <a:t>RAID 6 </a:t>
            </a:r>
            <a:r>
              <a:rPr lang="en-US" altLang="zh-CN" dirty="0" smtClean="0"/>
              <a:t>P+Q</a:t>
            </a:r>
            <a:endParaRPr lang="en-US" dirty="0" smtClean="0"/>
          </a:p>
          <a:p>
            <a:pPr lvl="1"/>
            <a:r>
              <a:rPr lang="en-US" dirty="0" smtClean="0"/>
              <a:t>RAID 6 </a:t>
            </a:r>
            <a:r>
              <a:rPr lang="en-US" altLang="zh-CN" dirty="0" smtClean="0"/>
              <a:t>DP</a:t>
            </a:r>
            <a:endParaRPr lang="en-US" dirty="0" smtClean="0"/>
          </a:p>
        </p:txBody>
      </p:sp>
    </p:spTree>
    <p:extLst>
      <p:ext uri="{BB962C8B-B14F-4D97-AF65-F5344CB8AC3E}">
        <p14:creationId xmlns:p14="http://schemas.microsoft.com/office/powerpoint/2010/main" val="4067816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How Does RAID 6 </a:t>
            </a:r>
            <a:r>
              <a:rPr lang="en-US" altLang="zh-CN" smtClean="0"/>
              <a:t>P+Q </a:t>
            </a:r>
            <a:r>
              <a:rPr lang="en-US" smtClean="0"/>
              <a:t>Work?</a:t>
            </a:r>
            <a:endParaRPr lang="en-US" dirty="0"/>
          </a:p>
        </p:txBody>
      </p:sp>
      <p:sp>
        <p:nvSpPr>
          <p:cNvPr id="3" name="文本占位符 2"/>
          <p:cNvSpPr>
            <a:spLocks noGrp="1"/>
          </p:cNvSpPr>
          <p:nvPr>
            <p:ph type="body" sz="quarter" idx="10"/>
          </p:nvPr>
        </p:nvSpPr>
        <p:spPr/>
        <p:txBody>
          <a:bodyPr/>
          <a:lstStyle/>
          <a:p>
            <a:r>
              <a:rPr lang="en-US" sz="1800" dirty="0" smtClean="0"/>
              <a:t>P and Q parity data is calculated. A maximum of two data blocks that are lost can be recovered using P and Q parity data. Formulas for calculating P and Q parity data are as follows:</a:t>
            </a:r>
          </a:p>
          <a:p>
            <a:pPr lvl="1"/>
            <a:r>
              <a:rPr lang="en-US" sz="1600" dirty="0" smtClean="0"/>
              <a:t>P = D 0 ⊕ D 1 ⊕ D 2...</a:t>
            </a:r>
          </a:p>
          <a:p>
            <a:pPr lvl="1"/>
            <a:r>
              <a:rPr lang="en-US" sz="1600" dirty="0" smtClean="0"/>
              <a:t>Q = (α * D 0) ⊕ (β * D 1) ⊕ (γ * D 2)...</a:t>
            </a:r>
          </a:p>
          <a:p>
            <a:pPr lvl="1"/>
            <a:endParaRPr lang="en-US" altLang="zh-CN" sz="1600" dirty="0" smtClean="0"/>
          </a:p>
          <a:p>
            <a:endParaRPr lang="en-US" altLang="zh-CN" sz="1800" dirty="0"/>
          </a:p>
        </p:txBody>
      </p:sp>
      <p:sp>
        <p:nvSpPr>
          <p:cNvPr id="4" name="c4d68b5f-5285-4736-b6bd-ee693fbde4bb"/>
          <p:cNvSpPr>
            <a:spLocks noChangeArrowheads="1"/>
          </p:cNvSpPr>
          <p:nvPr/>
        </p:nvSpPr>
        <p:spPr bwMode="gray">
          <a:xfrm>
            <a:off x="2412962" y="5082348"/>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a0995bee-ecc9-4f18-b8c5-b65271ebcd85"/>
          <p:cNvSpPr txBox="1">
            <a:spLocks noChangeArrowheads="1"/>
          </p:cNvSpPr>
          <p:nvPr/>
        </p:nvSpPr>
        <p:spPr bwMode="gray">
          <a:xfrm>
            <a:off x="2557425" y="515378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Q 5</a:t>
            </a:r>
            <a:endParaRPr lang="en-US" sz="1400" dirty="0">
              <a:latin typeface="Huawei Sans" panose="020C0503030203020204" pitchFamily="34" charset="0"/>
              <a:cs typeface="Huawei Sans" panose="020C0503030203020204" pitchFamily="34" charset="0"/>
            </a:endParaRPr>
          </a:p>
        </p:txBody>
      </p:sp>
      <p:sp>
        <p:nvSpPr>
          <p:cNvPr id="6" name="eff84cf2-3e0f-4074-b113-a61a8c3f603e"/>
          <p:cNvSpPr>
            <a:spLocks noChangeArrowheads="1"/>
          </p:cNvSpPr>
          <p:nvPr/>
        </p:nvSpPr>
        <p:spPr bwMode="gray">
          <a:xfrm>
            <a:off x="2412962" y="47235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94159f3a-14ed-4119-bdbd-6ff2bb70cd50"/>
          <p:cNvSpPr txBox="1">
            <a:spLocks noChangeArrowheads="1"/>
          </p:cNvSpPr>
          <p:nvPr/>
        </p:nvSpPr>
        <p:spPr bwMode="gray">
          <a:xfrm>
            <a:off x="2557425" y="47950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9</a:t>
            </a:r>
            <a:endParaRPr lang="en-US" sz="1400" dirty="0">
              <a:latin typeface="Huawei Sans" panose="020C0503030203020204" pitchFamily="34" charset="0"/>
              <a:cs typeface="Huawei Sans" panose="020C0503030203020204" pitchFamily="34" charset="0"/>
            </a:endParaRPr>
          </a:p>
        </p:txBody>
      </p:sp>
      <p:sp>
        <p:nvSpPr>
          <p:cNvPr id="8" name="2ef4b626-2636-4077-bb92-c831eada04d9"/>
          <p:cNvSpPr>
            <a:spLocks noChangeArrowheads="1"/>
          </p:cNvSpPr>
          <p:nvPr/>
        </p:nvSpPr>
        <p:spPr bwMode="gray">
          <a:xfrm>
            <a:off x="2412962" y="436321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9f448458-84ef-4120-bd0f-dd1d98497897"/>
          <p:cNvSpPr>
            <a:spLocks noChangeArrowheads="1"/>
          </p:cNvSpPr>
          <p:nvPr/>
        </p:nvSpPr>
        <p:spPr bwMode="gray">
          <a:xfrm>
            <a:off x="2412962" y="400284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bf8cf466-e623-4105-8107-0f26b2a56295"/>
          <p:cNvSpPr>
            <a:spLocks noChangeArrowheads="1"/>
          </p:cNvSpPr>
          <p:nvPr/>
        </p:nvSpPr>
        <p:spPr bwMode="gray">
          <a:xfrm>
            <a:off x="2412962" y="364248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a9fb2b00-a7b6-4d04-9ed2-bfd08fe21d16"/>
          <p:cNvSpPr txBox="1">
            <a:spLocks noChangeArrowheads="1"/>
          </p:cNvSpPr>
          <p:nvPr/>
        </p:nvSpPr>
        <p:spPr bwMode="gray">
          <a:xfrm>
            <a:off x="2557425" y="371392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1</a:t>
            </a:r>
            <a:endParaRPr lang="en-US" sz="1400" dirty="0">
              <a:latin typeface="Huawei Sans" panose="020C0503030203020204" pitchFamily="34" charset="0"/>
              <a:cs typeface="Huawei Sans" panose="020C0503030203020204" pitchFamily="34" charset="0"/>
            </a:endParaRPr>
          </a:p>
        </p:txBody>
      </p:sp>
      <p:sp>
        <p:nvSpPr>
          <p:cNvPr id="12" name="ea474195-9649-435b-81a2-dd703f3a85bc"/>
          <p:cNvSpPr txBox="1">
            <a:spLocks noChangeArrowheads="1"/>
          </p:cNvSpPr>
          <p:nvPr/>
        </p:nvSpPr>
        <p:spPr bwMode="gray">
          <a:xfrm>
            <a:off x="2557425" y="407428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13" name="86dad45b-007c-41ee-b611-36290c59e865"/>
          <p:cNvSpPr txBox="1">
            <a:spLocks noChangeArrowheads="1"/>
          </p:cNvSpPr>
          <p:nvPr/>
        </p:nvSpPr>
        <p:spPr bwMode="gray">
          <a:xfrm>
            <a:off x="2557425" y="443464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6</a:t>
            </a:r>
            <a:endParaRPr lang="en-US" sz="1400" dirty="0">
              <a:latin typeface="Huawei Sans" panose="020C0503030203020204" pitchFamily="34" charset="0"/>
              <a:cs typeface="Huawei Sans" panose="020C0503030203020204" pitchFamily="34" charset="0"/>
            </a:endParaRPr>
          </a:p>
        </p:txBody>
      </p:sp>
      <p:sp>
        <p:nvSpPr>
          <p:cNvPr id="14" name="1f28eb91-8bd5-4b2c-8b0d-dfa7f1dad388"/>
          <p:cNvSpPr>
            <a:spLocks noChangeArrowheads="1"/>
          </p:cNvSpPr>
          <p:nvPr/>
        </p:nvSpPr>
        <p:spPr bwMode="gray">
          <a:xfrm>
            <a:off x="3781387"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5" name="8eb0b125-600c-4e60-aae4-f6621e011164"/>
          <p:cNvSpPr txBox="1">
            <a:spLocks noChangeArrowheads="1"/>
          </p:cNvSpPr>
          <p:nvPr/>
        </p:nvSpPr>
        <p:spPr bwMode="gray">
          <a:xfrm>
            <a:off x="3925850" y="51553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12</a:t>
            </a:r>
            <a:endParaRPr lang="en-US" sz="1400" dirty="0">
              <a:latin typeface="Huawei Sans" panose="020C0503030203020204" pitchFamily="34" charset="0"/>
              <a:cs typeface="Huawei Sans" panose="020C0503030203020204" pitchFamily="34" charset="0"/>
            </a:endParaRPr>
          </a:p>
        </p:txBody>
      </p:sp>
      <p:sp>
        <p:nvSpPr>
          <p:cNvPr id="16" name="6114dc6a-0581-4a4f-b6af-8871d67a0b80"/>
          <p:cNvSpPr>
            <a:spLocks noChangeArrowheads="1"/>
          </p:cNvSpPr>
          <p:nvPr/>
        </p:nvSpPr>
        <p:spPr bwMode="gray">
          <a:xfrm>
            <a:off x="3781387" y="472516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6db94666-cd59-4592-89f8-3ad2ef170586"/>
          <p:cNvSpPr txBox="1">
            <a:spLocks noChangeArrowheads="1"/>
          </p:cNvSpPr>
          <p:nvPr/>
        </p:nvSpPr>
        <p:spPr bwMode="gray">
          <a:xfrm>
            <a:off x="3925850" y="479659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10</a:t>
            </a:r>
            <a:endParaRPr lang="en-US" sz="1400" dirty="0">
              <a:latin typeface="Huawei Sans" panose="020C0503030203020204" pitchFamily="34" charset="0"/>
              <a:cs typeface="Huawei Sans" panose="020C0503030203020204" pitchFamily="34" charset="0"/>
            </a:endParaRPr>
          </a:p>
        </p:txBody>
      </p:sp>
      <p:sp>
        <p:nvSpPr>
          <p:cNvPr id="18" name="e091c511-d04c-4a6b-a402-ef29be9cff89"/>
          <p:cNvSpPr>
            <a:spLocks noChangeArrowheads="1"/>
          </p:cNvSpPr>
          <p:nvPr/>
        </p:nvSpPr>
        <p:spPr bwMode="gray">
          <a:xfrm>
            <a:off x="3781387" y="436479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3832a676-3952-4b1f-8f25-8dee6bda17a2"/>
          <p:cNvSpPr>
            <a:spLocks noChangeArrowheads="1"/>
          </p:cNvSpPr>
          <p:nvPr/>
        </p:nvSpPr>
        <p:spPr bwMode="gray">
          <a:xfrm>
            <a:off x="3781387" y="400443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8ee64e53-51c9-4654-ab02-900b47155525"/>
          <p:cNvSpPr>
            <a:spLocks noChangeArrowheads="1"/>
          </p:cNvSpPr>
          <p:nvPr/>
        </p:nvSpPr>
        <p:spPr bwMode="gray">
          <a:xfrm>
            <a:off x="3781387" y="3644073"/>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1" name="c0235e1c-0477-42c6-9b76-b2df9c310c8b"/>
          <p:cNvSpPr txBox="1">
            <a:spLocks noChangeArrowheads="1"/>
          </p:cNvSpPr>
          <p:nvPr/>
        </p:nvSpPr>
        <p:spPr bwMode="gray">
          <a:xfrm>
            <a:off x="3925850" y="37155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Q 1</a:t>
            </a:r>
            <a:endParaRPr lang="en-US" sz="1400" dirty="0">
              <a:latin typeface="Huawei Sans" panose="020C0503030203020204" pitchFamily="34" charset="0"/>
              <a:cs typeface="Huawei Sans" panose="020C0503030203020204" pitchFamily="34" charset="0"/>
            </a:endParaRPr>
          </a:p>
        </p:txBody>
      </p:sp>
      <p:sp>
        <p:nvSpPr>
          <p:cNvPr id="22" name="a583aa84-f733-48d9-b6b2-ffac00fb05c8"/>
          <p:cNvSpPr txBox="1">
            <a:spLocks noChangeArrowheads="1"/>
          </p:cNvSpPr>
          <p:nvPr/>
        </p:nvSpPr>
        <p:spPr bwMode="gray">
          <a:xfrm>
            <a:off x="3925850" y="40758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2</a:t>
            </a:r>
            <a:endParaRPr lang="en-US" sz="1400" dirty="0">
              <a:latin typeface="Huawei Sans" panose="020C0503030203020204" pitchFamily="34" charset="0"/>
              <a:cs typeface="Huawei Sans" panose="020C0503030203020204" pitchFamily="34" charset="0"/>
            </a:endParaRPr>
          </a:p>
        </p:txBody>
      </p:sp>
      <p:sp>
        <p:nvSpPr>
          <p:cNvPr id="23" name="1a46545b-f132-4d40-91a2-46e88c1d3fee"/>
          <p:cNvSpPr txBox="1">
            <a:spLocks noChangeArrowheads="1"/>
          </p:cNvSpPr>
          <p:nvPr/>
        </p:nvSpPr>
        <p:spPr bwMode="gray">
          <a:xfrm>
            <a:off x="3925850" y="443623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7</a:t>
            </a:r>
            <a:endParaRPr lang="en-US" sz="1400" dirty="0">
              <a:latin typeface="Huawei Sans" panose="020C0503030203020204" pitchFamily="34" charset="0"/>
              <a:cs typeface="Huawei Sans" panose="020C0503030203020204" pitchFamily="34" charset="0"/>
            </a:endParaRPr>
          </a:p>
        </p:txBody>
      </p:sp>
      <p:sp>
        <p:nvSpPr>
          <p:cNvPr id="24" name="5ff1dc6e-1cdc-44a7-8250-7e63e774b9d1"/>
          <p:cNvSpPr>
            <a:spLocks noChangeArrowheads="1"/>
          </p:cNvSpPr>
          <p:nvPr/>
        </p:nvSpPr>
        <p:spPr bwMode="gray">
          <a:xfrm>
            <a:off x="5184737"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58fed768-cef5-45f9-8141-4c2508a0e2f4"/>
          <p:cNvSpPr txBox="1">
            <a:spLocks noChangeArrowheads="1"/>
          </p:cNvSpPr>
          <p:nvPr/>
        </p:nvSpPr>
        <p:spPr bwMode="gray">
          <a:xfrm>
            <a:off x="5329200" y="51553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13</a:t>
            </a:r>
            <a:endParaRPr lang="en-US" sz="1400" dirty="0">
              <a:latin typeface="Huawei Sans" panose="020C0503030203020204" pitchFamily="34" charset="0"/>
              <a:cs typeface="Huawei Sans" panose="020C0503030203020204" pitchFamily="34" charset="0"/>
            </a:endParaRPr>
          </a:p>
        </p:txBody>
      </p:sp>
      <p:sp>
        <p:nvSpPr>
          <p:cNvPr id="26" name="39de8f83-4136-4255-a15a-9765b0687e78"/>
          <p:cNvSpPr>
            <a:spLocks noChangeArrowheads="1"/>
          </p:cNvSpPr>
          <p:nvPr/>
        </p:nvSpPr>
        <p:spPr bwMode="gray">
          <a:xfrm>
            <a:off x="5184737" y="472516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bfda0414-3f63-47b6-8eb2-95cef65e38b1"/>
          <p:cNvSpPr txBox="1">
            <a:spLocks noChangeArrowheads="1"/>
          </p:cNvSpPr>
          <p:nvPr/>
        </p:nvSpPr>
        <p:spPr bwMode="gray">
          <a:xfrm>
            <a:off x="5329200" y="4796598"/>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11</a:t>
            </a:r>
            <a:endParaRPr lang="en-US" sz="1400" dirty="0">
              <a:latin typeface="Huawei Sans" panose="020C0503030203020204" pitchFamily="34" charset="0"/>
              <a:cs typeface="Huawei Sans" panose="020C0503030203020204" pitchFamily="34" charset="0"/>
            </a:endParaRPr>
          </a:p>
        </p:txBody>
      </p:sp>
      <p:sp>
        <p:nvSpPr>
          <p:cNvPr id="28" name="66098c87-f73e-4a60-a9b3-bec1f30ea1e7"/>
          <p:cNvSpPr>
            <a:spLocks noChangeArrowheads="1"/>
          </p:cNvSpPr>
          <p:nvPr/>
        </p:nvSpPr>
        <p:spPr bwMode="gray">
          <a:xfrm>
            <a:off x="5184737" y="4364798"/>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e7020da7-57bd-40de-8f40-a04f952e9dde"/>
          <p:cNvSpPr>
            <a:spLocks noChangeArrowheads="1"/>
          </p:cNvSpPr>
          <p:nvPr/>
        </p:nvSpPr>
        <p:spPr bwMode="gray">
          <a:xfrm>
            <a:off x="5184737" y="4004435"/>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3216b602-b99d-42d4-b614-43946a2ba5cb"/>
          <p:cNvSpPr>
            <a:spLocks noChangeArrowheads="1"/>
          </p:cNvSpPr>
          <p:nvPr/>
        </p:nvSpPr>
        <p:spPr bwMode="gray">
          <a:xfrm>
            <a:off x="5184737"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1" name="a9b4f86a-435c-4f46-bfc6-e030bf22ec94"/>
          <p:cNvSpPr txBox="1">
            <a:spLocks noChangeArrowheads="1"/>
          </p:cNvSpPr>
          <p:nvPr/>
        </p:nvSpPr>
        <p:spPr bwMode="gray">
          <a:xfrm>
            <a:off x="5329200" y="3715510"/>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32" name="7b15a346-39a5-4fdc-8fe6-3ade74d026f9"/>
          <p:cNvSpPr txBox="1">
            <a:spLocks noChangeArrowheads="1"/>
          </p:cNvSpPr>
          <p:nvPr/>
        </p:nvSpPr>
        <p:spPr bwMode="gray">
          <a:xfrm>
            <a:off x="5329200" y="4075873"/>
            <a:ext cx="684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Q 2</a:t>
            </a:r>
            <a:endParaRPr lang="en-US" sz="1400" dirty="0">
              <a:latin typeface="Huawei Sans" panose="020C0503030203020204" pitchFamily="34" charset="0"/>
              <a:cs typeface="Huawei Sans" panose="020C0503030203020204" pitchFamily="34" charset="0"/>
            </a:endParaRPr>
          </a:p>
        </p:txBody>
      </p:sp>
      <p:sp>
        <p:nvSpPr>
          <p:cNvPr id="33" name="df447f9e-9c3a-4001-bed9-39ab48fcc813"/>
          <p:cNvSpPr txBox="1">
            <a:spLocks noChangeArrowheads="1"/>
          </p:cNvSpPr>
          <p:nvPr/>
        </p:nvSpPr>
        <p:spPr bwMode="gray">
          <a:xfrm>
            <a:off x="5329200" y="4436235"/>
            <a:ext cx="6842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3</a:t>
            </a:r>
            <a:endParaRPr lang="en-US" sz="1400" dirty="0">
              <a:latin typeface="Huawei Sans" panose="020C0503030203020204" pitchFamily="34" charset="0"/>
              <a:cs typeface="Huawei Sans" panose="020C0503030203020204" pitchFamily="34" charset="0"/>
            </a:endParaRPr>
          </a:p>
        </p:txBody>
      </p:sp>
      <p:sp>
        <p:nvSpPr>
          <p:cNvPr id="34" name="1029f2f0-a482-4f1e-98a4-cdf59b9e92e5"/>
          <p:cNvSpPr>
            <a:spLocks noChangeArrowheads="1"/>
          </p:cNvSpPr>
          <p:nvPr/>
        </p:nvSpPr>
        <p:spPr bwMode="gray">
          <a:xfrm>
            <a:off x="6624600" y="50839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5" name="d75fa9c2-846f-4f53-b500-29659296140e"/>
          <p:cNvSpPr txBox="1">
            <a:spLocks noChangeArrowheads="1"/>
          </p:cNvSpPr>
          <p:nvPr/>
        </p:nvSpPr>
        <p:spPr bwMode="gray">
          <a:xfrm>
            <a:off x="6769062" y="51553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14</a:t>
            </a:r>
            <a:endParaRPr lang="en-US" sz="1400" dirty="0">
              <a:latin typeface="Huawei Sans" panose="020C0503030203020204" pitchFamily="34" charset="0"/>
              <a:cs typeface="Huawei Sans" panose="020C0503030203020204" pitchFamily="34" charset="0"/>
            </a:endParaRPr>
          </a:p>
        </p:txBody>
      </p:sp>
      <p:sp>
        <p:nvSpPr>
          <p:cNvPr id="36" name="d178cce3-a1d6-4ec8-898c-57646936be72"/>
          <p:cNvSpPr>
            <a:spLocks noChangeArrowheads="1"/>
          </p:cNvSpPr>
          <p:nvPr/>
        </p:nvSpPr>
        <p:spPr bwMode="gray">
          <a:xfrm>
            <a:off x="6624600" y="4725160"/>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b7cbf614-226a-421c-b012-ec3d9fe70dd7"/>
          <p:cNvSpPr txBox="1">
            <a:spLocks noChangeArrowheads="1"/>
          </p:cNvSpPr>
          <p:nvPr/>
        </p:nvSpPr>
        <p:spPr bwMode="gray">
          <a:xfrm>
            <a:off x="6769062" y="4796598"/>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4</a:t>
            </a:r>
            <a:endParaRPr lang="en-US" sz="1400" dirty="0">
              <a:latin typeface="Huawei Sans" panose="020C0503030203020204" pitchFamily="34" charset="0"/>
              <a:cs typeface="Huawei Sans" panose="020C0503030203020204" pitchFamily="34" charset="0"/>
            </a:endParaRPr>
          </a:p>
        </p:txBody>
      </p:sp>
      <p:sp>
        <p:nvSpPr>
          <p:cNvPr id="38" name="ca7e9ae8-1836-49c1-ae26-97719bbbcad3"/>
          <p:cNvSpPr>
            <a:spLocks noChangeArrowheads="1"/>
          </p:cNvSpPr>
          <p:nvPr/>
        </p:nvSpPr>
        <p:spPr bwMode="gray">
          <a:xfrm>
            <a:off x="6624600" y="4364798"/>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72bc3b30-878a-4072-bdbc-13088d385a0d"/>
          <p:cNvSpPr>
            <a:spLocks noChangeArrowheads="1"/>
          </p:cNvSpPr>
          <p:nvPr/>
        </p:nvSpPr>
        <p:spPr bwMode="gray">
          <a:xfrm>
            <a:off x="6624600" y="40044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09dcabd0-6665-44b1-b112-790e871e7f92"/>
          <p:cNvSpPr>
            <a:spLocks noChangeArrowheads="1"/>
          </p:cNvSpPr>
          <p:nvPr/>
        </p:nvSpPr>
        <p:spPr bwMode="gray">
          <a:xfrm>
            <a:off x="6624600"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f8cc5b93-7231-47b7-9ec1-1e9b7b6d7a76"/>
          <p:cNvSpPr txBox="1">
            <a:spLocks noChangeArrowheads="1"/>
          </p:cNvSpPr>
          <p:nvPr/>
        </p:nvSpPr>
        <p:spPr bwMode="gray">
          <a:xfrm>
            <a:off x="6769062" y="3715510"/>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42" name="ee773a2e-5469-45c4-875c-937497c2087b"/>
          <p:cNvSpPr txBox="1">
            <a:spLocks noChangeArrowheads="1"/>
          </p:cNvSpPr>
          <p:nvPr/>
        </p:nvSpPr>
        <p:spPr bwMode="gray">
          <a:xfrm>
            <a:off x="6769062" y="40758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43" name="b9ceaf69-7c48-4790-9ae8-3f8390f1cf52"/>
          <p:cNvSpPr txBox="1">
            <a:spLocks noChangeArrowheads="1"/>
          </p:cNvSpPr>
          <p:nvPr/>
        </p:nvSpPr>
        <p:spPr bwMode="gray">
          <a:xfrm>
            <a:off x="6769062" y="4436235"/>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Q 3</a:t>
            </a:r>
            <a:endParaRPr lang="en-US" sz="1400" dirty="0">
              <a:latin typeface="Huawei Sans" panose="020C0503030203020204" pitchFamily="34" charset="0"/>
              <a:cs typeface="Huawei Sans" panose="020C0503030203020204" pitchFamily="34" charset="0"/>
            </a:endParaRPr>
          </a:p>
        </p:txBody>
      </p:sp>
      <p:sp>
        <p:nvSpPr>
          <p:cNvPr id="44" name="417e8794-ce46-4904-bd95-88cea344770c"/>
          <p:cNvSpPr>
            <a:spLocks noChangeArrowheads="1"/>
          </p:cNvSpPr>
          <p:nvPr/>
        </p:nvSpPr>
        <p:spPr bwMode="gray">
          <a:xfrm>
            <a:off x="8066050" y="5083935"/>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5465bfc7-effc-4719-8dd6-1b968f6724df"/>
          <p:cNvSpPr txBox="1">
            <a:spLocks noChangeArrowheads="1"/>
          </p:cNvSpPr>
          <p:nvPr/>
        </p:nvSpPr>
        <p:spPr bwMode="gray">
          <a:xfrm>
            <a:off x="8210512" y="51553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5</a:t>
            </a:r>
            <a:endParaRPr lang="en-US" sz="1400" dirty="0">
              <a:latin typeface="Huawei Sans" panose="020C0503030203020204" pitchFamily="34" charset="0"/>
              <a:cs typeface="Huawei Sans" panose="020C0503030203020204" pitchFamily="34" charset="0"/>
            </a:endParaRPr>
          </a:p>
        </p:txBody>
      </p:sp>
      <p:sp>
        <p:nvSpPr>
          <p:cNvPr id="46" name="c1bf2a31-f63a-423e-b539-18b7691cbb9b"/>
          <p:cNvSpPr>
            <a:spLocks noChangeArrowheads="1"/>
          </p:cNvSpPr>
          <p:nvPr/>
        </p:nvSpPr>
        <p:spPr bwMode="gray">
          <a:xfrm>
            <a:off x="8066050" y="4725160"/>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27ef308d-914a-4bc9-b1a6-cd6d12d28217"/>
          <p:cNvSpPr txBox="1">
            <a:spLocks noChangeArrowheads="1"/>
          </p:cNvSpPr>
          <p:nvPr/>
        </p:nvSpPr>
        <p:spPr bwMode="gray">
          <a:xfrm>
            <a:off x="8210512" y="4796598"/>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Q 4</a:t>
            </a:r>
            <a:endParaRPr lang="en-US" sz="1400" dirty="0">
              <a:latin typeface="Huawei Sans" panose="020C0503030203020204" pitchFamily="34" charset="0"/>
              <a:cs typeface="Huawei Sans" panose="020C0503030203020204" pitchFamily="34" charset="0"/>
            </a:endParaRPr>
          </a:p>
        </p:txBody>
      </p:sp>
      <p:sp>
        <p:nvSpPr>
          <p:cNvPr id="48" name="7c973a93-471c-4ae0-abd8-74a6ecdff5a0"/>
          <p:cNvSpPr>
            <a:spLocks noChangeArrowheads="1"/>
          </p:cNvSpPr>
          <p:nvPr/>
        </p:nvSpPr>
        <p:spPr bwMode="gray">
          <a:xfrm>
            <a:off x="8066050" y="436479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b3e17753-da3d-477a-a657-5ea4ceb70ee9"/>
          <p:cNvSpPr>
            <a:spLocks noChangeArrowheads="1"/>
          </p:cNvSpPr>
          <p:nvPr/>
        </p:nvSpPr>
        <p:spPr bwMode="gray">
          <a:xfrm>
            <a:off x="8066050" y="400443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0" name="df249e0e-0755-4133-9abc-9619f50385c8"/>
          <p:cNvSpPr>
            <a:spLocks noChangeArrowheads="1"/>
          </p:cNvSpPr>
          <p:nvPr/>
        </p:nvSpPr>
        <p:spPr bwMode="gray">
          <a:xfrm>
            <a:off x="8066050" y="364407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1edf5ce7-450f-46ff-8a92-c2efd22c024d"/>
          <p:cNvSpPr txBox="1">
            <a:spLocks noChangeArrowheads="1"/>
          </p:cNvSpPr>
          <p:nvPr/>
        </p:nvSpPr>
        <p:spPr bwMode="gray">
          <a:xfrm>
            <a:off x="8210512" y="3715510"/>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52" name="3aeb8e9f-00f2-46e2-a964-50f291123950"/>
          <p:cNvSpPr txBox="1">
            <a:spLocks noChangeArrowheads="1"/>
          </p:cNvSpPr>
          <p:nvPr/>
        </p:nvSpPr>
        <p:spPr bwMode="gray">
          <a:xfrm>
            <a:off x="8210512" y="4075873"/>
            <a:ext cx="6842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53" name="aa715412-0b99-489e-8d27-48c17643841a"/>
          <p:cNvSpPr txBox="1">
            <a:spLocks noChangeArrowheads="1"/>
          </p:cNvSpPr>
          <p:nvPr/>
        </p:nvSpPr>
        <p:spPr bwMode="gray">
          <a:xfrm>
            <a:off x="8210512" y="4436235"/>
            <a:ext cx="6842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8</a:t>
            </a:r>
            <a:endParaRPr lang="en-US" sz="1400" dirty="0">
              <a:latin typeface="Huawei Sans" panose="020C0503030203020204" pitchFamily="34" charset="0"/>
              <a:cs typeface="Huawei Sans" panose="020C0503030203020204" pitchFamily="34" charset="0"/>
            </a:endParaRPr>
          </a:p>
        </p:txBody>
      </p:sp>
      <p:sp>
        <p:nvSpPr>
          <p:cNvPr id="54" name="24701cb0-86bc-4404-ad3e-da26681e5639"/>
          <p:cNvSpPr>
            <a:spLocks noChangeArrowheads="1"/>
          </p:cNvSpPr>
          <p:nvPr/>
        </p:nvSpPr>
        <p:spPr bwMode="gray">
          <a:xfrm>
            <a:off x="2341149" y="3283239"/>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5" name="d468ec39-e3d1-4d57-a45b-192b9172d76e"/>
          <p:cNvSpPr>
            <a:spLocks noChangeArrowheads="1"/>
          </p:cNvSpPr>
          <p:nvPr/>
        </p:nvSpPr>
        <p:spPr bwMode="gray">
          <a:xfrm>
            <a:off x="3709574" y="3283239"/>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6" name="6bde0680-1c94-46cb-8efc-167f862d125e"/>
          <p:cNvSpPr>
            <a:spLocks noChangeArrowheads="1"/>
          </p:cNvSpPr>
          <p:nvPr/>
        </p:nvSpPr>
        <p:spPr bwMode="gray">
          <a:xfrm>
            <a:off x="5114511" y="3319752"/>
            <a:ext cx="1112976"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7" name="ebf81221-1fbb-4783-98c7-1194bd8cf4f4"/>
          <p:cNvSpPr>
            <a:spLocks noChangeArrowheads="1"/>
          </p:cNvSpPr>
          <p:nvPr/>
        </p:nvSpPr>
        <p:spPr bwMode="gray">
          <a:xfrm>
            <a:off x="6554374" y="3319752"/>
            <a:ext cx="111297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8" name="a31e1fd0-5917-465d-9a6a-0d081b058b2e"/>
          <p:cNvSpPr>
            <a:spLocks noChangeArrowheads="1"/>
          </p:cNvSpPr>
          <p:nvPr/>
        </p:nvSpPr>
        <p:spPr bwMode="gray">
          <a:xfrm>
            <a:off x="7994236" y="3319752"/>
            <a:ext cx="1112976"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9" name="8b2e87c1-f7ee-4aa3-95f6-8e361cb17989"/>
          <p:cNvSpPr txBox="1">
            <a:spLocks noChangeArrowheads="1"/>
          </p:cNvSpPr>
          <p:nvPr/>
        </p:nvSpPr>
        <p:spPr bwMode="gray">
          <a:xfrm>
            <a:off x="2244702" y="3400734"/>
            <a:ext cx="1298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1</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0" name="7e24c0ca-7639-4286-bfe3-5f64c973c3a1"/>
          <p:cNvSpPr txBox="1">
            <a:spLocks noChangeArrowheads="1"/>
          </p:cNvSpPr>
          <p:nvPr/>
        </p:nvSpPr>
        <p:spPr bwMode="gray">
          <a:xfrm>
            <a:off x="3591302" y="3379303"/>
            <a:ext cx="1336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2</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1" name="8e7d9749-92f4-49e9-a7e7-68ab70083aac"/>
          <p:cNvSpPr txBox="1">
            <a:spLocks noChangeArrowheads="1"/>
          </p:cNvSpPr>
          <p:nvPr/>
        </p:nvSpPr>
        <p:spPr bwMode="gray">
          <a:xfrm>
            <a:off x="5014904" y="3424430"/>
            <a:ext cx="1312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3</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2" name="99872619-9c97-4ec7-85e1-47026ba3de40"/>
          <p:cNvSpPr txBox="1">
            <a:spLocks noChangeArrowheads="1"/>
          </p:cNvSpPr>
          <p:nvPr/>
        </p:nvSpPr>
        <p:spPr bwMode="gray">
          <a:xfrm>
            <a:off x="6439991" y="3401528"/>
            <a:ext cx="1322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4</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3" name="5652fcd8-c182-4e0c-b6d5-8c42ad19c3a6"/>
          <p:cNvSpPr txBox="1">
            <a:spLocks noChangeArrowheads="1"/>
          </p:cNvSpPr>
          <p:nvPr/>
        </p:nvSpPr>
        <p:spPr bwMode="gray">
          <a:xfrm>
            <a:off x="7912143" y="3426695"/>
            <a:ext cx="1277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5</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4" name="da28c083-db3c-41fb-918d-1f5063427f91"/>
          <p:cNvSpPr txBox="1">
            <a:spLocks noChangeArrowheads="1"/>
          </p:cNvSpPr>
          <p:nvPr/>
        </p:nvSpPr>
        <p:spPr bwMode="gray">
          <a:xfrm>
            <a:off x="9074112" y="3715039"/>
            <a:ext cx="8651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65" name="8edfc263-1a22-42d1-b6b4-6d90d7c88c3e"/>
          <p:cNvSpPr txBox="1">
            <a:spLocks noChangeArrowheads="1"/>
          </p:cNvSpPr>
          <p:nvPr/>
        </p:nvSpPr>
        <p:spPr bwMode="gray">
          <a:xfrm>
            <a:off x="9039187" y="4073814"/>
            <a:ext cx="9001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66" name="707cfd31-b782-4204-b193-27edcdd71075"/>
          <p:cNvSpPr txBox="1">
            <a:spLocks noChangeArrowheads="1"/>
          </p:cNvSpPr>
          <p:nvPr/>
        </p:nvSpPr>
        <p:spPr bwMode="gray">
          <a:xfrm>
            <a:off x="9039187" y="4434177"/>
            <a:ext cx="9001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67" name="0298ea64-31d4-424f-be59-01cf4fca76d7"/>
          <p:cNvSpPr txBox="1">
            <a:spLocks noChangeArrowheads="1"/>
          </p:cNvSpPr>
          <p:nvPr/>
        </p:nvSpPr>
        <p:spPr bwMode="gray">
          <a:xfrm>
            <a:off x="9074112" y="4794539"/>
            <a:ext cx="8651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3</a:t>
            </a:r>
            <a:endParaRPr lang="en-US" altLang="zh-CN" sz="1400" dirty="0">
              <a:latin typeface="Huawei Sans" panose="020C0503030203020204" pitchFamily="34" charset="0"/>
              <a:ea typeface="+mn-ea"/>
              <a:cs typeface="Huawei Sans" panose="020C0503030203020204" pitchFamily="34" charset="0"/>
            </a:endParaRPr>
          </a:p>
        </p:txBody>
      </p:sp>
      <p:sp>
        <p:nvSpPr>
          <p:cNvPr id="68" name="61cdf384-021f-4978-ac8c-acd9084a53ee"/>
          <p:cNvSpPr txBox="1">
            <a:spLocks noChangeArrowheads="1"/>
          </p:cNvSpPr>
          <p:nvPr/>
        </p:nvSpPr>
        <p:spPr bwMode="gray">
          <a:xfrm>
            <a:off x="9074112" y="5154902"/>
            <a:ext cx="865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4</a:t>
            </a:r>
            <a:endParaRPr lang="en-US" altLang="zh-CN" sz="1400" dirty="0">
              <a:latin typeface="Huawei Sans" panose="020C0503030203020204" pitchFamily="34" charset="0"/>
              <a:ea typeface="+mn-ea"/>
              <a:cs typeface="Huawei Sans" panose="020C0503030203020204" pitchFamily="34" charset="0"/>
            </a:endParaRPr>
          </a:p>
        </p:txBody>
      </p:sp>
      <p:sp>
        <p:nvSpPr>
          <p:cNvPr id="69" name="Rectangle 64"/>
          <p:cNvSpPr>
            <a:spLocks noChangeArrowheads="1"/>
          </p:cNvSpPr>
          <p:nvPr/>
        </p:nvSpPr>
        <p:spPr bwMode="auto">
          <a:xfrm>
            <a:off x="2160550" y="3710277"/>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0" name="Rectangle 65"/>
          <p:cNvSpPr>
            <a:spLocks noChangeArrowheads="1"/>
          </p:cNvSpPr>
          <p:nvPr/>
        </p:nvSpPr>
        <p:spPr bwMode="auto">
          <a:xfrm>
            <a:off x="2160550" y="4070639"/>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Rectangle 66"/>
          <p:cNvSpPr>
            <a:spLocks noChangeArrowheads="1"/>
          </p:cNvSpPr>
          <p:nvPr/>
        </p:nvSpPr>
        <p:spPr bwMode="auto">
          <a:xfrm>
            <a:off x="2160550" y="4431002"/>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2" name="Rectangle 67"/>
          <p:cNvSpPr>
            <a:spLocks noChangeArrowheads="1"/>
          </p:cNvSpPr>
          <p:nvPr/>
        </p:nvSpPr>
        <p:spPr bwMode="auto">
          <a:xfrm>
            <a:off x="2160550" y="4789777"/>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3" name="Rectangle 68"/>
          <p:cNvSpPr>
            <a:spLocks noChangeArrowheads="1"/>
          </p:cNvSpPr>
          <p:nvPr/>
        </p:nvSpPr>
        <p:spPr bwMode="auto">
          <a:xfrm>
            <a:off x="2160550" y="5150139"/>
            <a:ext cx="7777162"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44620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How Does RAID 6 </a:t>
            </a:r>
            <a:r>
              <a:rPr lang="en-US" altLang="zh-CN" dirty="0">
                <a:cs typeface="Huawei Sans" panose="020C0503030203020204" pitchFamily="34" charset="0"/>
              </a:rPr>
              <a:t>DP </a:t>
            </a:r>
            <a:r>
              <a:rPr lang="en-US" dirty="0" smtClean="0">
                <a:latin typeface="Huawei Sans" panose="020C0503030203020204" pitchFamily="34" charset="0"/>
                <a:cs typeface="Huawei Sans" panose="020C0503030203020204" pitchFamily="34" charset="0"/>
              </a:rPr>
              <a:t>Work?</a:t>
            </a:r>
            <a:endParaRPr lang="en-US" altLang="zh-CN" dirty="0">
              <a:latin typeface="Huawei Sans" panose="020C0503030203020204" pitchFamily="34" charset="0"/>
              <a:cs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600" dirty="0" smtClean="0">
                <a:latin typeface="Huawei Sans" panose="020C0503030203020204" pitchFamily="34" charset="0"/>
              </a:rPr>
              <a:t>Double parity (DP) adds another disk in addition to the horizontal XOR parity disk used in RAID 4 to store diagonal XOR parity data.</a:t>
            </a:r>
          </a:p>
          <a:p>
            <a:r>
              <a:rPr lang="en-US" sz="1600" dirty="0" smtClean="0">
                <a:latin typeface="Huawei Sans" panose="020C0503030203020204" pitchFamily="34" charset="0"/>
              </a:rPr>
              <a:t>P0 to P3 in the horizontal parity disk represent the horizontal parity data for respective disks.</a:t>
            </a:r>
          </a:p>
          <a:p>
            <a:r>
              <a:rPr lang="en-US" sz="1600" dirty="0" smtClean="0">
                <a:latin typeface="Huawei Sans" panose="020C0503030203020204" pitchFamily="34" charset="0"/>
              </a:rPr>
              <a:t>For example, P0 = D0 XOR D1 XOR D2 XOR D3</a:t>
            </a:r>
          </a:p>
          <a:p>
            <a:r>
              <a:rPr lang="en-US" sz="1600" dirty="0" smtClean="0">
                <a:latin typeface="Huawei Sans" panose="020C0503030203020204" pitchFamily="34" charset="0"/>
              </a:rPr>
              <a:t>DP 0 to DP 3 in the diagonal parity disk represent the diagonal parity data for respective data disks and the horizontal parity disk.</a:t>
            </a:r>
          </a:p>
          <a:p>
            <a:r>
              <a:rPr lang="en-US" sz="1600" dirty="0" smtClean="0">
                <a:latin typeface="Huawei Sans" panose="020C0503030203020204" pitchFamily="34" charset="0"/>
              </a:rPr>
              <a:t>For example, DP 0 = D 0 XOR D 5 XOR D 10 XOR D 15</a:t>
            </a:r>
          </a:p>
          <a:p>
            <a:endParaRPr lang="en-US" altLang="zh-CN" sz="1800" dirty="0">
              <a:latin typeface="Huawei Sans" panose="020C0503030203020204" pitchFamily="34" charset="0"/>
            </a:endParaRPr>
          </a:p>
        </p:txBody>
      </p:sp>
      <p:sp>
        <p:nvSpPr>
          <p:cNvPr id="4" name="87c69835-c0b8-4ea5-b4e7-244e1cdde2ec"/>
          <p:cNvSpPr>
            <a:spLocks noChangeArrowheads="1"/>
          </p:cNvSpPr>
          <p:nvPr/>
        </p:nvSpPr>
        <p:spPr bwMode="gray">
          <a:xfrm>
            <a:off x="7412802" y="549566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becd4e9b-d25c-450a-b8d0-77d60aad1c21"/>
          <p:cNvSpPr>
            <a:spLocks noChangeArrowheads="1"/>
          </p:cNvSpPr>
          <p:nvPr/>
        </p:nvSpPr>
        <p:spPr bwMode="gray">
          <a:xfrm>
            <a:off x="7412802" y="5135307"/>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688c027e-71f2-4ac0-8444-c0fd0f4d6679"/>
          <p:cNvSpPr>
            <a:spLocks noChangeArrowheads="1"/>
          </p:cNvSpPr>
          <p:nvPr/>
        </p:nvSpPr>
        <p:spPr bwMode="gray">
          <a:xfrm>
            <a:off x="2694752" y="5529007"/>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d71e6781-3153-47c0-8022-ba13a054b445"/>
          <p:cNvSpPr txBox="1">
            <a:spLocks noChangeArrowheads="1"/>
          </p:cNvSpPr>
          <p:nvPr/>
        </p:nvSpPr>
        <p:spPr bwMode="gray">
          <a:xfrm>
            <a:off x="2839215" y="5600444"/>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12</a:t>
            </a:r>
            <a:endParaRPr lang="en-US" sz="1400" dirty="0">
              <a:latin typeface="Huawei Sans" panose="020C0503030203020204" pitchFamily="34" charset="0"/>
              <a:cs typeface="Huawei Sans" panose="020C0503030203020204" pitchFamily="34" charset="0"/>
            </a:endParaRPr>
          </a:p>
        </p:txBody>
      </p:sp>
      <p:sp>
        <p:nvSpPr>
          <p:cNvPr id="8" name="d666d64a-50db-4633-8ff4-e488d75d65de"/>
          <p:cNvSpPr>
            <a:spLocks noChangeArrowheads="1"/>
          </p:cNvSpPr>
          <p:nvPr/>
        </p:nvSpPr>
        <p:spPr bwMode="gray">
          <a:xfrm>
            <a:off x="2694752" y="5168644"/>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 name="d577d866-ac06-41ae-8cbd-61aff08ad4aa"/>
          <p:cNvSpPr>
            <a:spLocks noChangeArrowheads="1"/>
          </p:cNvSpPr>
          <p:nvPr/>
        </p:nvSpPr>
        <p:spPr bwMode="gray">
          <a:xfrm>
            <a:off x="2694752" y="4808282"/>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5d34b4fb-edf0-41df-9445-1971c388c735"/>
          <p:cNvSpPr>
            <a:spLocks noChangeArrowheads="1"/>
          </p:cNvSpPr>
          <p:nvPr/>
        </p:nvSpPr>
        <p:spPr bwMode="gray">
          <a:xfrm>
            <a:off x="2694752" y="4449507"/>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7ea6f3fa-de26-4011-a129-f4a1880187eb"/>
          <p:cNvSpPr txBox="1">
            <a:spLocks noChangeArrowheads="1"/>
          </p:cNvSpPr>
          <p:nvPr/>
        </p:nvSpPr>
        <p:spPr bwMode="gray">
          <a:xfrm>
            <a:off x="2839215" y="45495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12" name="c780c47b-306e-4e27-a8cf-7becc4e2ce59"/>
          <p:cNvSpPr txBox="1">
            <a:spLocks noChangeArrowheads="1"/>
          </p:cNvSpPr>
          <p:nvPr/>
        </p:nvSpPr>
        <p:spPr bwMode="gray">
          <a:xfrm>
            <a:off x="2839215" y="48797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13" name="effbf18b-a74a-4a33-bad9-ef75bb393f99"/>
          <p:cNvSpPr txBox="1">
            <a:spLocks noChangeArrowheads="1"/>
          </p:cNvSpPr>
          <p:nvPr/>
        </p:nvSpPr>
        <p:spPr bwMode="gray">
          <a:xfrm>
            <a:off x="2839215" y="52400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8</a:t>
            </a:r>
            <a:endParaRPr lang="en-US" sz="1400" dirty="0">
              <a:latin typeface="Huawei Sans" panose="020C0503030203020204" pitchFamily="34" charset="0"/>
              <a:cs typeface="Huawei Sans" panose="020C0503030203020204" pitchFamily="34" charset="0"/>
            </a:endParaRPr>
          </a:p>
        </p:txBody>
      </p:sp>
      <p:sp>
        <p:nvSpPr>
          <p:cNvPr id="14" name="71b98848-ff5e-414f-92aa-33bf0ff7ae0c"/>
          <p:cNvSpPr>
            <a:spLocks noChangeArrowheads="1"/>
          </p:cNvSpPr>
          <p:nvPr/>
        </p:nvSpPr>
        <p:spPr bwMode="gray">
          <a:xfrm>
            <a:off x="3848865" y="5529007"/>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5" name="0b541e88-cf54-4803-b83c-a0a9d29d4a5b"/>
          <p:cNvSpPr txBox="1">
            <a:spLocks noChangeArrowheads="1"/>
          </p:cNvSpPr>
          <p:nvPr/>
        </p:nvSpPr>
        <p:spPr bwMode="gray">
          <a:xfrm>
            <a:off x="3993327" y="5600444"/>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13</a:t>
            </a:r>
            <a:endParaRPr lang="en-US" sz="1400" dirty="0">
              <a:latin typeface="Huawei Sans" panose="020C0503030203020204" pitchFamily="34" charset="0"/>
              <a:cs typeface="Huawei Sans" panose="020C0503030203020204" pitchFamily="34" charset="0"/>
            </a:endParaRPr>
          </a:p>
        </p:txBody>
      </p:sp>
      <p:sp>
        <p:nvSpPr>
          <p:cNvPr id="16" name="952179a4-8107-4ea5-86b7-2a65da99684d"/>
          <p:cNvSpPr>
            <a:spLocks noChangeArrowheads="1"/>
          </p:cNvSpPr>
          <p:nvPr/>
        </p:nvSpPr>
        <p:spPr bwMode="gray">
          <a:xfrm>
            <a:off x="3848865" y="5168644"/>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4f0d4c09-70c4-456b-909d-84e47e4b393c"/>
          <p:cNvSpPr>
            <a:spLocks noChangeArrowheads="1"/>
          </p:cNvSpPr>
          <p:nvPr/>
        </p:nvSpPr>
        <p:spPr bwMode="gray">
          <a:xfrm>
            <a:off x="3848865" y="4808282"/>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35e0352a-b8dd-4120-8f2e-99e208f3ec01"/>
          <p:cNvSpPr>
            <a:spLocks noChangeArrowheads="1"/>
          </p:cNvSpPr>
          <p:nvPr/>
        </p:nvSpPr>
        <p:spPr bwMode="gray">
          <a:xfrm>
            <a:off x="3848865" y="4449507"/>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9" name="69579966-6c7a-4ec4-a002-f766a7bb44f8"/>
          <p:cNvSpPr txBox="1">
            <a:spLocks noChangeArrowheads="1"/>
          </p:cNvSpPr>
          <p:nvPr/>
        </p:nvSpPr>
        <p:spPr bwMode="gray">
          <a:xfrm>
            <a:off x="3993327" y="4549519"/>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20" name="b9f29627-f789-477d-8cfe-65ff26468c94"/>
          <p:cNvSpPr txBox="1">
            <a:spLocks noChangeArrowheads="1"/>
          </p:cNvSpPr>
          <p:nvPr/>
        </p:nvSpPr>
        <p:spPr bwMode="gray">
          <a:xfrm>
            <a:off x="3993327" y="4879719"/>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21" name="976a878d-5854-499b-a99a-ca45d9578d42"/>
          <p:cNvSpPr txBox="1">
            <a:spLocks noChangeArrowheads="1"/>
          </p:cNvSpPr>
          <p:nvPr/>
        </p:nvSpPr>
        <p:spPr bwMode="gray">
          <a:xfrm>
            <a:off x="3993327" y="524008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9</a:t>
            </a:r>
            <a:endParaRPr lang="en-US" sz="1400" dirty="0">
              <a:latin typeface="Huawei Sans" panose="020C0503030203020204" pitchFamily="34" charset="0"/>
              <a:cs typeface="Huawei Sans" panose="020C0503030203020204" pitchFamily="34" charset="0"/>
            </a:endParaRPr>
          </a:p>
        </p:txBody>
      </p:sp>
      <p:sp>
        <p:nvSpPr>
          <p:cNvPr id="22" name="5b3e3d93-0c3b-4ce4-bd29-5bb9202f753e"/>
          <p:cNvSpPr>
            <a:spLocks noChangeArrowheads="1"/>
          </p:cNvSpPr>
          <p:nvPr/>
        </p:nvSpPr>
        <p:spPr bwMode="gray">
          <a:xfrm>
            <a:off x="5034727" y="5498844"/>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00964964-1421-4d38-b3ec-6435729ccd6b"/>
          <p:cNvSpPr txBox="1">
            <a:spLocks noChangeArrowheads="1"/>
          </p:cNvSpPr>
          <p:nvPr/>
        </p:nvSpPr>
        <p:spPr bwMode="gray">
          <a:xfrm>
            <a:off x="5179190" y="55702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14</a:t>
            </a:r>
            <a:endParaRPr lang="en-US" sz="1400" dirty="0">
              <a:latin typeface="Huawei Sans" panose="020C0503030203020204" pitchFamily="34" charset="0"/>
              <a:cs typeface="Huawei Sans" panose="020C0503030203020204" pitchFamily="34" charset="0"/>
            </a:endParaRPr>
          </a:p>
        </p:txBody>
      </p:sp>
      <p:sp>
        <p:nvSpPr>
          <p:cNvPr id="24" name="c2d66676-fa20-4c52-9b18-40f2efdfa26b"/>
          <p:cNvSpPr>
            <a:spLocks noChangeArrowheads="1"/>
          </p:cNvSpPr>
          <p:nvPr/>
        </p:nvSpPr>
        <p:spPr bwMode="gray">
          <a:xfrm>
            <a:off x="5034727" y="5138482"/>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5" name="23ca1e90-0215-4700-acfa-6fba164e1ceb"/>
          <p:cNvSpPr>
            <a:spLocks noChangeArrowheads="1"/>
          </p:cNvSpPr>
          <p:nvPr/>
        </p:nvSpPr>
        <p:spPr bwMode="gray">
          <a:xfrm>
            <a:off x="5034727" y="477811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d05e4c88-5536-4b5f-9ae7-604d4cefdb82"/>
          <p:cNvSpPr>
            <a:spLocks noChangeArrowheads="1"/>
          </p:cNvSpPr>
          <p:nvPr/>
        </p:nvSpPr>
        <p:spPr bwMode="gray">
          <a:xfrm>
            <a:off x="5034727" y="4416169"/>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7" name="d9e9bc8b-9807-4415-9d43-1d7f88ec3d31"/>
          <p:cNvSpPr txBox="1">
            <a:spLocks noChangeArrowheads="1"/>
          </p:cNvSpPr>
          <p:nvPr/>
        </p:nvSpPr>
        <p:spPr bwMode="gray">
          <a:xfrm>
            <a:off x="5179190" y="45193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28" name="d5f0db4e-2358-4a0f-b2b9-c340d1406a06"/>
          <p:cNvSpPr txBox="1">
            <a:spLocks noChangeArrowheads="1"/>
          </p:cNvSpPr>
          <p:nvPr/>
        </p:nvSpPr>
        <p:spPr bwMode="gray">
          <a:xfrm>
            <a:off x="5179190" y="48495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6</a:t>
            </a:r>
            <a:endParaRPr lang="en-US" sz="1400" dirty="0">
              <a:latin typeface="Huawei Sans" panose="020C0503030203020204" pitchFamily="34" charset="0"/>
              <a:cs typeface="Huawei Sans" panose="020C0503030203020204" pitchFamily="34" charset="0"/>
            </a:endParaRPr>
          </a:p>
        </p:txBody>
      </p:sp>
      <p:sp>
        <p:nvSpPr>
          <p:cNvPr id="29" name="83be44dd-04d6-4e7f-94b5-42caa82600df"/>
          <p:cNvSpPr txBox="1">
            <a:spLocks noChangeArrowheads="1"/>
          </p:cNvSpPr>
          <p:nvPr/>
        </p:nvSpPr>
        <p:spPr bwMode="gray">
          <a:xfrm>
            <a:off x="5179190" y="52099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10</a:t>
            </a:r>
            <a:endParaRPr lang="en-US" sz="1400" dirty="0">
              <a:latin typeface="Huawei Sans" panose="020C0503030203020204" pitchFamily="34" charset="0"/>
              <a:cs typeface="Huawei Sans" panose="020C0503030203020204" pitchFamily="34" charset="0"/>
            </a:endParaRPr>
          </a:p>
        </p:txBody>
      </p:sp>
      <p:sp>
        <p:nvSpPr>
          <p:cNvPr id="30" name="06234ab2-a00e-4027-a90f-ecc412838e40"/>
          <p:cNvSpPr txBox="1">
            <a:spLocks noChangeArrowheads="1"/>
          </p:cNvSpPr>
          <p:nvPr/>
        </p:nvSpPr>
        <p:spPr bwMode="gray">
          <a:xfrm>
            <a:off x="7555677" y="557028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3</a:t>
            </a:r>
            <a:endParaRPr lang="en-US" sz="1400" dirty="0">
              <a:latin typeface="Huawei Sans" panose="020C0503030203020204" pitchFamily="34" charset="0"/>
              <a:cs typeface="Huawei Sans" panose="020C0503030203020204" pitchFamily="34" charset="0"/>
            </a:endParaRPr>
          </a:p>
        </p:txBody>
      </p:sp>
      <p:sp>
        <p:nvSpPr>
          <p:cNvPr id="31" name="9af4e834-fff7-4d52-877f-42be23ef98d3"/>
          <p:cNvSpPr>
            <a:spLocks noChangeArrowheads="1"/>
          </p:cNvSpPr>
          <p:nvPr/>
        </p:nvSpPr>
        <p:spPr bwMode="gray">
          <a:xfrm>
            <a:off x="7411215" y="4778119"/>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2" name="d72dc28e-f7ee-432f-911c-7c93a194d7c9"/>
          <p:cNvSpPr>
            <a:spLocks noChangeArrowheads="1"/>
          </p:cNvSpPr>
          <p:nvPr/>
        </p:nvSpPr>
        <p:spPr bwMode="gray">
          <a:xfrm>
            <a:off x="7411215" y="4416169"/>
            <a:ext cx="936625" cy="431800"/>
          </a:xfrm>
          <a:prstGeom prst="can">
            <a:avLst>
              <a:gd name="adj" fmla="val 25000"/>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674bb7c4-e01e-46f4-9a75-81753cdbf6af"/>
          <p:cNvSpPr txBox="1">
            <a:spLocks noChangeArrowheads="1"/>
          </p:cNvSpPr>
          <p:nvPr/>
        </p:nvSpPr>
        <p:spPr bwMode="gray">
          <a:xfrm>
            <a:off x="7555677" y="4519357"/>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0</a:t>
            </a:r>
            <a:endParaRPr lang="en-US" sz="1400" dirty="0">
              <a:latin typeface="Huawei Sans" panose="020C0503030203020204" pitchFamily="34" charset="0"/>
              <a:cs typeface="Huawei Sans" panose="020C0503030203020204" pitchFamily="34" charset="0"/>
            </a:endParaRPr>
          </a:p>
        </p:txBody>
      </p:sp>
      <p:sp>
        <p:nvSpPr>
          <p:cNvPr id="34" name="848e136b-21e7-4631-a992-826c924809c4"/>
          <p:cNvSpPr txBox="1">
            <a:spLocks noChangeArrowheads="1"/>
          </p:cNvSpPr>
          <p:nvPr/>
        </p:nvSpPr>
        <p:spPr bwMode="gray">
          <a:xfrm>
            <a:off x="7555677" y="4849557"/>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1</a:t>
            </a:r>
            <a:endParaRPr lang="en-US" sz="1400" dirty="0">
              <a:latin typeface="Huawei Sans" panose="020C0503030203020204" pitchFamily="34" charset="0"/>
              <a:cs typeface="Huawei Sans" panose="020C0503030203020204" pitchFamily="34" charset="0"/>
            </a:endParaRPr>
          </a:p>
        </p:txBody>
      </p:sp>
      <p:sp>
        <p:nvSpPr>
          <p:cNvPr id="35" name="9a4ac6bb-e427-4651-9dfc-71fc74abc203"/>
          <p:cNvSpPr txBox="1">
            <a:spLocks noChangeArrowheads="1"/>
          </p:cNvSpPr>
          <p:nvPr/>
        </p:nvSpPr>
        <p:spPr bwMode="gray">
          <a:xfrm>
            <a:off x="7555677" y="5208332"/>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 2</a:t>
            </a:r>
            <a:endParaRPr lang="en-US" sz="1400" dirty="0">
              <a:latin typeface="Huawei Sans" panose="020C0503030203020204" pitchFamily="34" charset="0"/>
              <a:cs typeface="Huawei Sans" panose="020C0503030203020204" pitchFamily="34" charset="0"/>
            </a:endParaRPr>
          </a:p>
        </p:txBody>
      </p:sp>
      <p:sp>
        <p:nvSpPr>
          <p:cNvPr id="36" name="b8c4aea9-9b5e-4ba5-9fad-ec83ac9c7c08"/>
          <p:cNvSpPr>
            <a:spLocks noChangeArrowheads="1"/>
          </p:cNvSpPr>
          <p:nvPr/>
        </p:nvSpPr>
        <p:spPr bwMode="gray">
          <a:xfrm>
            <a:off x="8673277" y="5498844"/>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7e0a8f59-46d1-4d22-86f2-7aa8a586b6f8"/>
          <p:cNvSpPr txBox="1">
            <a:spLocks noChangeArrowheads="1"/>
          </p:cNvSpPr>
          <p:nvPr/>
        </p:nvSpPr>
        <p:spPr bwMode="gray">
          <a:xfrm>
            <a:off x="8817740" y="55702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DP 3</a:t>
            </a:r>
            <a:endParaRPr lang="en-US" sz="1400" dirty="0">
              <a:latin typeface="Huawei Sans" panose="020C0503030203020204" pitchFamily="34" charset="0"/>
              <a:cs typeface="Huawei Sans" panose="020C0503030203020204" pitchFamily="34" charset="0"/>
            </a:endParaRPr>
          </a:p>
        </p:txBody>
      </p:sp>
      <p:sp>
        <p:nvSpPr>
          <p:cNvPr id="38" name="afbe34cf-d5c1-433f-8167-2ba8c83fde2d"/>
          <p:cNvSpPr>
            <a:spLocks noChangeArrowheads="1"/>
          </p:cNvSpPr>
          <p:nvPr/>
        </p:nvSpPr>
        <p:spPr bwMode="gray">
          <a:xfrm>
            <a:off x="8673277" y="5138482"/>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a1e077a3-243d-49de-ab58-1e7bbfdaa632"/>
          <p:cNvSpPr>
            <a:spLocks noChangeArrowheads="1"/>
          </p:cNvSpPr>
          <p:nvPr/>
        </p:nvSpPr>
        <p:spPr bwMode="gray">
          <a:xfrm>
            <a:off x="8673277" y="4778119"/>
            <a:ext cx="936625" cy="4318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910003e9-055e-4081-88ee-5047ad351d5a"/>
          <p:cNvSpPr>
            <a:spLocks noChangeArrowheads="1"/>
          </p:cNvSpPr>
          <p:nvPr/>
        </p:nvSpPr>
        <p:spPr bwMode="gray">
          <a:xfrm>
            <a:off x="8673277" y="4409819"/>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1" name="7e3a8818-07ee-4f70-a301-e52dbc59dd1d"/>
          <p:cNvSpPr txBox="1">
            <a:spLocks noChangeArrowheads="1"/>
          </p:cNvSpPr>
          <p:nvPr/>
        </p:nvSpPr>
        <p:spPr bwMode="gray">
          <a:xfrm>
            <a:off x="8817740" y="45193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DP 0</a:t>
            </a:r>
            <a:endParaRPr lang="en-US" sz="1400" dirty="0">
              <a:latin typeface="Huawei Sans" panose="020C0503030203020204" pitchFamily="34" charset="0"/>
              <a:cs typeface="Huawei Sans" panose="020C0503030203020204" pitchFamily="34" charset="0"/>
            </a:endParaRPr>
          </a:p>
        </p:txBody>
      </p:sp>
      <p:sp>
        <p:nvSpPr>
          <p:cNvPr id="42" name="35d18b17-0d90-45f2-93e2-a033a349ea6e"/>
          <p:cNvSpPr txBox="1">
            <a:spLocks noChangeArrowheads="1"/>
          </p:cNvSpPr>
          <p:nvPr/>
        </p:nvSpPr>
        <p:spPr bwMode="gray">
          <a:xfrm>
            <a:off x="8817740" y="48495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DP 1</a:t>
            </a:r>
            <a:endParaRPr lang="en-US" sz="1400" dirty="0">
              <a:latin typeface="Huawei Sans" panose="020C0503030203020204" pitchFamily="34" charset="0"/>
              <a:cs typeface="Huawei Sans" panose="020C0503030203020204" pitchFamily="34" charset="0"/>
            </a:endParaRPr>
          </a:p>
        </p:txBody>
      </p:sp>
      <p:sp>
        <p:nvSpPr>
          <p:cNvPr id="43" name="d26f1181-852c-45c1-b08b-e0ce11860eb1"/>
          <p:cNvSpPr txBox="1">
            <a:spLocks noChangeArrowheads="1"/>
          </p:cNvSpPr>
          <p:nvPr/>
        </p:nvSpPr>
        <p:spPr bwMode="gray">
          <a:xfrm>
            <a:off x="8817740" y="52099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DP 2</a:t>
            </a:r>
            <a:endParaRPr lang="en-US" sz="1400" dirty="0">
              <a:latin typeface="Huawei Sans" panose="020C0503030203020204" pitchFamily="34" charset="0"/>
              <a:cs typeface="Huawei Sans" panose="020C0503030203020204" pitchFamily="34" charset="0"/>
            </a:endParaRPr>
          </a:p>
        </p:txBody>
      </p:sp>
      <p:sp>
        <p:nvSpPr>
          <p:cNvPr id="44" name="4d46c0fc-134b-4d70-b001-a5c39063ecd9"/>
          <p:cNvSpPr>
            <a:spLocks noChangeArrowheads="1"/>
          </p:cNvSpPr>
          <p:nvPr/>
        </p:nvSpPr>
        <p:spPr bwMode="gray">
          <a:xfrm>
            <a:off x="2659827" y="3976432"/>
            <a:ext cx="1041400" cy="573087"/>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25bb3041-26d9-414f-9a3a-71dcb1c06526"/>
          <p:cNvSpPr>
            <a:spLocks noChangeArrowheads="1"/>
          </p:cNvSpPr>
          <p:nvPr/>
        </p:nvSpPr>
        <p:spPr bwMode="gray">
          <a:xfrm>
            <a:off x="3812352" y="3974844"/>
            <a:ext cx="1042988" cy="573088"/>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3c5500ab-f79a-4897-be1e-a1ff09be87a2"/>
          <p:cNvSpPr>
            <a:spLocks noChangeArrowheads="1"/>
          </p:cNvSpPr>
          <p:nvPr/>
        </p:nvSpPr>
        <p:spPr bwMode="gray">
          <a:xfrm>
            <a:off x="4999802" y="3981194"/>
            <a:ext cx="1042988"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ffa5bfdd-1437-46fd-8d95-45f20874817c"/>
          <p:cNvSpPr>
            <a:spLocks noChangeArrowheads="1"/>
          </p:cNvSpPr>
          <p:nvPr/>
        </p:nvSpPr>
        <p:spPr bwMode="gray">
          <a:xfrm>
            <a:off x="7376290" y="3981194"/>
            <a:ext cx="1008062"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8097ad86-aeac-4633-89a7-8d0fd65a67ef"/>
          <p:cNvSpPr>
            <a:spLocks noChangeArrowheads="1"/>
          </p:cNvSpPr>
          <p:nvPr/>
        </p:nvSpPr>
        <p:spPr bwMode="gray">
          <a:xfrm>
            <a:off x="8636765" y="3981194"/>
            <a:ext cx="1042987"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9" name="b133d331-33b9-4378-9050-f18be9add488"/>
          <p:cNvSpPr txBox="1">
            <a:spLocks noChangeArrowheads="1"/>
          </p:cNvSpPr>
          <p:nvPr/>
        </p:nvSpPr>
        <p:spPr bwMode="gray">
          <a:xfrm>
            <a:off x="2689961" y="4109353"/>
            <a:ext cx="9498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1</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0" name="311d5253-8103-4967-bf85-f311d0d926b2"/>
          <p:cNvSpPr txBox="1">
            <a:spLocks noChangeArrowheads="1"/>
          </p:cNvSpPr>
          <p:nvPr/>
        </p:nvSpPr>
        <p:spPr bwMode="gray">
          <a:xfrm>
            <a:off x="3849688" y="4116748"/>
            <a:ext cx="954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2</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1" name="e63a9169-f602-4f30-9d4f-18fa367d46cb"/>
          <p:cNvSpPr txBox="1">
            <a:spLocks noChangeArrowheads="1"/>
          </p:cNvSpPr>
          <p:nvPr/>
        </p:nvSpPr>
        <p:spPr bwMode="gray">
          <a:xfrm>
            <a:off x="5051366" y="4109353"/>
            <a:ext cx="9473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3</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2" name="e6c0d053-93cf-46e1-a503-fc5e5d95f45b"/>
          <p:cNvSpPr txBox="1">
            <a:spLocks noChangeArrowheads="1"/>
          </p:cNvSpPr>
          <p:nvPr/>
        </p:nvSpPr>
        <p:spPr bwMode="gray">
          <a:xfrm>
            <a:off x="7231827" y="4103764"/>
            <a:ext cx="1329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Horizontal parity disk</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3" name="96020b48-0645-4686-ab64-74008e9f022c"/>
          <p:cNvSpPr txBox="1">
            <a:spLocks noChangeArrowheads="1"/>
          </p:cNvSpPr>
          <p:nvPr/>
        </p:nvSpPr>
        <p:spPr bwMode="gray">
          <a:xfrm>
            <a:off x="8596972" y="4112826"/>
            <a:ext cx="1152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Diagonal parity disk</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4" name="d4edfc12-ad34-4431-9213-b120a342b687"/>
          <p:cNvSpPr txBox="1">
            <a:spLocks noChangeArrowheads="1"/>
          </p:cNvSpPr>
          <p:nvPr/>
        </p:nvSpPr>
        <p:spPr bwMode="gray">
          <a:xfrm>
            <a:off x="9644827" y="4554282"/>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55" name="2a638c70-9bef-4bc5-8665-be9f041bdcfd"/>
          <p:cNvSpPr txBox="1">
            <a:spLocks noChangeArrowheads="1"/>
          </p:cNvSpPr>
          <p:nvPr/>
        </p:nvSpPr>
        <p:spPr bwMode="gray">
          <a:xfrm>
            <a:off x="9644827" y="4882894"/>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56" name="39868a14-1f39-41f3-b6ee-3dcfb2165b1b"/>
          <p:cNvSpPr txBox="1">
            <a:spLocks noChangeArrowheads="1"/>
          </p:cNvSpPr>
          <p:nvPr/>
        </p:nvSpPr>
        <p:spPr bwMode="gray">
          <a:xfrm>
            <a:off x="9644827" y="5243257"/>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57" name="34c2e943-a291-49cf-a8b4-0d968301815e"/>
          <p:cNvSpPr txBox="1">
            <a:spLocks noChangeArrowheads="1"/>
          </p:cNvSpPr>
          <p:nvPr/>
        </p:nvSpPr>
        <p:spPr bwMode="gray">
          <a:xfrm>
            <a:off x="9644827" y="5603619"/>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Stripe 3</a:t>
            </a:r>
            <a:endParaRPr lang="en-US" altLang="zh-CN" sz="1400" dirty="0">
              <a:latin typeface="Huawei Sans" panose="020C0503030203020204" pitchFamily="34" charset="0"/>
              <a:ea typeface="+mn-ea"/>
              <a:cs typeface="Huawei Sans" panose="020C0503030203020204" pitchFamily="34" charset="0"/>
            </a:endParaRPr>
          </a:p>
        </p:txBody>
      </p:sp>
      <p:sp>
        <p:nvSpPr>
          <p:cNvPr id="58" name="9ffcc002-d91b-4749-ae28-dbe268117b55"/>
          <p:cNvSpPr>
            <a:spLocks noChangeArrowheads="1"/>
          </p:cNvSpPr>
          <p:nvPr/>
        </p:nvSpPr>
        <p:spPr bwMode="gray">
          <a:xfrm>
            <a:off x="6225352" y="5495669"/>
            <a:ext cx="936625" cy="431800"/>
          </a:xfrm>
          <a:prstGeom prst="can">
            <a:avLst>
              <a:gd name="adj" fmla="val 25000"/>
            </a:avLst>
          </a:prstGeom>
          <a:solidFill>
            <a:srgbClr val="FF860D"/>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9" name="19f41c97-3bf3-4041-b4c8-1a01ba084235"/>
          <p:cNvSpPr txBox="1">
            <a:spLocks noChangeArrowheads="1"/>
          </p:cNvSpPr>
          <p:nvPr/>
        </p:nvSpPr>
        <p:spPr bwMode="gray">
          <a:xfrm>
            <a:off x="6369815" y="5603619"/>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15</a:t>
            </a:r>
            <a:endParaRPr lang="en-US" sz="1400" dirty="0">
              <a:latin typeface="Huawei Sans" panose="020C0503030203020204" pitchFamily="34" charset="0"/>
              <a:cs typeface="Huawei Sans" panose="020C0503030203020204" pitchFamily="34" charset="0"/>
            </a:endParaRPr>
          </a:p>
        </p:txBody>
      </p:sp>
      <p:sp>
        <p:nvSpPr>
          <p:cNvPr id="60" name="72dbf741-3255-4f27-bd7b-5ac41135bbb1"/>
          <p:cNvSpPr>
            <a:spLocks noChangeArrowheads="1"/>
          </p:cNvSpPr>
          <p:nvPr/>
        </p:nvSpPr>
        <p:spPr bwMode="gray">
          <a:xfrm>
            <a:off x="6225352" y="5171819"/>
            <a:ext cx="936625" cy="393700"/>
          </a:xfrm>
          <a:prstGeom prst="can">
            <a:avLst>
              <a:gd name="adj" fmla="val 25000"/>
            </a:avLst>
          </a:prstGeom>
          <a:solidFill>
            <a:srgbClr val="FF79D2"/>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1" name="7c72526c-5278-4df8-befd-bd85b2433534"/>
          <p:cNvSpPr>
            <a:spLocks noChangeArrowheads="1"/>
          </p:cNvSpPr>
          <p:nvPr/>
        </p:nvSpPr>
        <p:spPr bwMode="gray">
          <a:xfrm>
            <a:off x="6225352" y="4813044"/>
            <a:ext cx="936625" cy="431800"/>
          </a:xfrm>
          <a:prstGeom prst="can">
            <a:avLst>
              <a:gd name="adj" fmla="val 25000"/>
            </a:avLst>
          </a:pr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2" name="fc969c69-41e3-4f97-b2c3-4e558cc0b449"/>
          <p:cNvSpPr>
            <a:spLocks noChangeArrowheads="1"/>
          </p:cNvSpPr>
          <p:nvPr/>
        </p:nvSpPr>
        <p:spPr bwMode="gray">
          <a:xfrm>
            <a:off x="6225352" y="4452682"/>
            <a:ext cx="936625" cy="431800"/>
          </a:xfrm>
          <a:prstGeom prst="can">
            <a:avLst>
              <a:gd name="adj" fmla="val 25000"/>
            </a:avLst>
          </a:prstGeom>
          <a:solidFill>
            <a:srgbClr val="C9C400"/>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3" name="b23577bd-1e6d-4e97-9b6a-cd4767211d01"/>
          <p:cNvSpPr txBox="1">
            <a:spLocks noChangeArrowheads="1"/>
          </p:cNvSpPr>
          <p:nvPr/>
        </p:nvSpPr>
        <p:spPr bwMode="gray">
          <a:xfrm>
            <a:off x="6369815" y="457650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64" name="e830437a-c6f4-4b70-a603-4db8ea867ab0"/>
          <p:cNvSpPr txBox="1">
            <a:spLocks noChangeArrowheads="1"/>
          </p:cNvSpPr>
          <p:nvPr/>
        </p:nvSpPr>
        <p:spPr bwMode="gray">
          <a:xfrm>
            <a:off x="6369815" y="4884482"/>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7</a:t>
            </a:r>
            <a:endParaRPr lang="en-US" sz="1400" dirty="0">
              <a:latin typeface="Huawei Sans" panose="020C0503030203020204" pitchFamily="34" charset="0"/>
              <a:cs typeface="Huawei Sans" panose="020C0503030203020204" pitchFamily="34" charset="0"/>
            </a:endParaRPr>
          </a:p>
        </p:txBody>
      </p:sp>
      <p:sp>
        <p:nvSpPr>
          <p:cNvPr id="65" name="113eae73-a253-4f7d-9600-50568320e8ea"/>
          <p:cNvSpPr txBox="1">
            <a:spLocks noChangeArrowheads="1"/>
          </p:cNvSpPr>
          <p:nvPr/>
        </p:nvSpPr>
        <p:spPr bwMode="gray">
          <a:xfrm>
            <a:off x="6369815" y="5243257"/>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11</a:t>
            </a:r>
            <a:endParaRPr lang="en-US" sz="1400" dirty="0">
              <a:latin typeface="Huawei Sans" panose="020C0503030203020204" pitchFamily="34" charset="0"/>
              <a:cs typeface="Huawei Sans" panose="020C0503030203020204" pitchFamily="34" charset="0"/>
            </a:endParaRPr>
          </a:p>
        </p:txBody>
      </p:sp>
      <p:sp>
        <p:nvSpPr>
          <p:cNvPr id="66" name="99978237-716e-4272-bfb7-dcde3379e22f"/>
          <p:cNvSpPr>
            <a:spLocks noChangeArrowheads="1"/>
          </p:cNvSpPr>
          <p:nvPr/>
        </p:nvSpPr>
        <p:spPr bwMode="gray">
          <a:xfrm>
            <a:off x="6188840" y="3981194"/>
            <a:ext cx="1008062" cy="5715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7" name="9f6f385a-16ec-41d2-9512-99cfec31c3eb"/>
          <p:cNvSpPr txBox="1">
            <a:spLocks noChangeArrowheads="1"/>
          </p:cNvSpPr>
          <p:nvPr/>
        </p:nvSpPr>
        <p:spPr bwMode="gray">
          <a:xfrm>
            <a:off x="6211410" y="4109353"/>
            <a:ext cx="964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solidFill>
                  <a:schemeClr val="bg1"/>
                </a:solidFill>
                <a:latin typeface="Huawei Sans" panose="020C0503030203020204" pitchFamily="34" charset="0"/>
                <a:cs typeface="Huawei Sans" panose="020C0503030203020204" pitchFamily="34" charset="0"/>
              </a:rPr>
              <a:t>Physical disk 4</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8" name="Rectangle 54"/>
          <p:cNvSpPr>
            <a:spLocks noChangeArrowheads="1"/>
          </p:cNvSpPr>
          <p:nvPr/>
        </p:nvSpPr>
        <p:spPr bwMode="auto">
          <a:xfrm>
            <a:off x="2677370" y="4543892"/>
            <a:ext cx="7850187"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9" name="Rectangle 55"/>
          <p:cNvSpPr>
            <a:spLocks noChangeArrowheads="1"/>
          </p:cNvSpPr>
          <p:nvPr/>
        </p:nvSpPr>
        <p:spPr bwMode="auto">
          <a:xfrm>
            <a:off x="2659827" y="4932035"/>
            <a:ext cx="784860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0" name="Rectangle 56"/>
          <p:cNvSpPr>
            <a:spLocks noChangeArrowheads="1"/>
          </p:cNvSpPr>
          <p:nvPr/>
        </p:nvSpPr>
        <p:spPr bwMode="auto">
          <a:xfrm>
            <a:off x="2659827" y="5297160"/>
            <a:ext cx="784860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Rectangle 57"/>
          <p:cNvSpPr>
            <a:spLocks noChangeArrowheads="1"/>
          </p:cNvSpPr>
          <p:nvPr/>
        </p:nvSpPr>
        <p:spPr bwMode="auto">
          <a:xfrm>
            <a:off x="2677370" y="5627792"/>
            <a:ext cx="7850187"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25506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44"/>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set>
                                      <p:cBhvr>
                                        <p:cTn id="14" dur="1" fill="hold">
                                          <p:stCondLst>
                                            <p:cond delay="499"/>
                                          </p:stCondLst>
                                        </p:cTn>
                                        <p:tgtEl>
                                          <p:spTgt spid="7"/>
                                        </p:tgtEl>
                                        <p:attrNameLst>
                                          <p:attrName>style.visibility</p:attrName>
                                        </p:attrNameLst>
                                      </p:cBhvr>
                                      <p:to>
                                        <p:strVal val="hidden"/>
                                      </p:to>
                                    </p:set>
                                  </p:childTnLst>
                                </p:cTn>
                              </p:par>
                              <p:par>
                                <p:cTn id="15" presetID="23" presetClass="exit" presetSubtype="32" fill="hold" grpId="0" nodeType="with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set>
                                      <p:cBhvr>
                                        <p:cTn id="18" dur="1" fill="hold">
                                          <p:stCondLst>
                                            <p:cond delay="499"/>
                                          </p:stCondLst>
                                        </p:cTn>
                                        <p:tgtEl>
                                          <p:spTgt spid="11"/>
                                        </p:tgtEl>
                                        <p:attrNameLst>
                                          <p:attrName>style.visibility</p:attrName>
                                        </p:attrNameLst>
                                      </p:cBhvr>
                                      <p:to>
                                        <p:strVal val="hidden"/>
                                      </p:to>
                                    </p:set>
                                  </p:childTnLst>
                                </p:cTn>
                              </p:par>
                              <p:par>
                                <p:cTn id="19" presetID="23" presetClass="exit" presetSubtype="32" fill="hold" grpId="0" nodeType="with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set>
                                      <p:cBhvr>
                                        <p:cTn id="22" dur="1" fill="hold">
                                          <p:stCondLst>
                                            <p:cond delay="499"/>
                                          </p:stCondLst>
                                        </p:cTn>
                                        <p:tgtEl>
                                          <p:spTgt spid="12"/>
                                        </p:tgtEl>
                                        <p:attrNameLst>
                                          <p:attrName>style.visibility</p:attrName>
                                        </p:attrNameLst>
                                      </p:cBhvr>
                                      <p:to>
                                        <p:strVal val="hidden"/>
                                      </p:to>
                                    </p:set>
                                  </p:childTnLst>
                                </p:cTn>
                              </p:par>
                              <p:par>
                                <p:cTn id="23" presetID="23" presetClass="exit" presetSubtype="32" fill="hold" grpId="0" nodeType="with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par>
                                <p:cTn id="27" presetID="23" presetClass="exit" presetSubtype="32" fill="hold" grpId="0" nodeType="withEffect">
                                  <p:stCondLst>
                                    <p:cond delay="0"/>
                                  </p:stCondLst>
                                  <p:childTnLst>
                                    <p:anim calcmode="lin" valueType="num">
                                      <p:cBhvr>
                                        <p:cTn id="28" dur="500"/>
                                        <p:tgtEl>
                                          <p:spTgt spid="15"/>
                                        </p:tgtEl>
                                        <p:attrNameLst>
                                          <p:attrName>ppt_w</p:attrName>
                                        </p:attrNameLst>
                                      </p:cBhvr>
                                      <p:tavLst>
                                        <p:tav tm="0">
                                          <p:val>
                                            <p:strVal val="ppt_w"/>
                                          </p:val>
                                        </p:tav>
                                        <p:tav tm="100000">
                                          <p:val>
                                            <p:fltVal val="0"/>
                                          </p:val>
                                        </p:tav>
                                      </p:tavLst>
                                    </p:anim>
                                    <p:anim calcmode="lin" valueType="num">
                                      <p:cBhvr>
                                        <p:cTn id="29" dur="500"/>
                                        <p:tgtEl>
                                          <p:spTgt spid="15"/>
                                        </p:tgtEl>
                                        <p:attrNameLst>
                                          <p:attrName>ppt_h</p:attrName>
                                        </p:attrNameLst>
                                      </p:cBhvr>
                                      <p:tavLst>
                                        <p:tav tm="0">
                                          <p:val>
                                            <p:strVal val="ppt_h"/>
                                          </p:val>
                                        </p:tav>
                                        <p:tav tm="100000">
                                          <p:val>
                                            <p:fltVal val="0"/>
                                          </p:val>
                                        </p:tav>
                                      </p:tavLst>
                                    </p:anim>
                                    <p:set>
                                      <p:cBhvr>
                                        <p:cTn id="30" dur="1" fill="hold">
                                          <p:stCondLst>
                                            <p:cond delay="499"/>
                                          </p:stCondLst>
                                        </p:cTn>
                                        <p:tgtEl>
                                          <p:spTgt spid="15"/>
                                        </p:tgtEl>
                                        <p:attrNameLst>
                                          <p:attrName>style.visibility</p:attrName>
                                        </p:attrNameLst>
                                      </p:cBhvr>
                                      <p:to>
                                        <p:strVal val="hidden"/>
                                      </p:to>
                                    </p:set>
                                  </p:childTnLst>
                                </p:cTn>
                              </p:par>
                              <p:par>
                                <p:cTn id="31" presetID="23" presetClass="exit" presetSubtype="32" fill="hold" grpId="0" nodeType="withEffect">
                                  <p:stCondLst>
                                    <p:cond delay="0"/>
                                  </p:stCondLst>
                                  <p:childTnLst>
                                    <p:anim calcmode="lin" valueType="num">
                                      <p:cBhvr>
                                        <p:cTn id="32" dur="500"/>
                                        <p:tgtEl>
                                          <p:spTgt spid="21"/>
                                        </p:tgtEl>
                                        <p:attrNameLst>
                                          <p:attrName>ppt_w</p:attrName>
                                        </p:attrNameLst>
                                      </p:cBhvr>
                                      <p:tavLst>
                                        <p:tav tm="0">
                                          <p:val>
                                            <p:strVal val="ppt_w"/>
                                          </p:val>
                                        </p:tav>
                                        <p:tav tm="100000">
                                          <p:val>
                                            <p:fltVal val="0"/>
                                          </p:val>
                                        </p:tav>
                                      </p:tavLst>
                                    </p:anim>
                                    <p:anim calcmode="lin" valueType="num">
                                      <p:cBhvr>
                                        <p:cTn id="33" dur="500"/>
                                        <p:tgtEl>
                                          <p:spTgt spid="21"/>
                                        </p:tgtEl>
                                        <p:attrNameLst>
                                          <p:attrName>ppt_h</p:attrName>
                                        </p:attrNameLst>
                                      </p:cBhvr>
                                      <p:tavLst>
                                        <p:tav tm="0">
                                          <p:val>
                                            <p:strVal val="ppt_h"/>
                                          </p:val>
                                        </p:tav>
                                        <p:tav tm="100000">
                                          <p:val>
                                            <p:fltVal val="0"/>
                                          </p:val>
                                        </p:tav>
                                      </p:tavLst>
                                    </p:anim>
                                    <p:set>
                                      <p:cBhvr>
                                        <p:cTn id="34" dur="1" fill="hold">
                                          <p:stCondLst>
                                            <p:cond delay="499"/>
                                          </p:stCondLst>
                                        </p:cTn>
                                        <p:tgtEl>
                                          <p:spTgt spid="21"/>
                                        </p:tgtEl>
                                        <p:attrNameLst>
                                          <p:attrName>style.visibility</p:attrName>
                                        </p:attrNameLst>
                                      </p:cBhvr>
                                      <p:to>
                                        <p:strVal val="hidden"/>
                                      </p:to>
                                    </p:set>
                                  </p:childTnLst>
                                </p:cTn>
                              </p:par>
                              <p:par>
                                <p:cTn id="35" presetID="23" presetClass="exit" presetSubtype="32" fill="hold" grpId="0" nodeType="withEffect">
                                  <p:stCondLst>
                                    <p:cond delay="0"/>
                                  </p:stCondLst>
                                  <p:childTnLst>
                                    <p:anim calcmode="lin" valueType="num">
                                      <p:cBhvr>
                                        <p:cTn id="36" dur="500"/>
                                        <p:tgtEl>
                                          <p:spTgt spid="20"/>
                                        </p:tgtEl>
                                        <p:attrNameLst>
                                          <p:attrName>ppt_w</p:attrName>
                                        </p:attrNameLst>
                                      </p:cBhvr>
                                      <p:tavLst>
                                        <p:tav tm="0">
                                          <p:val>
                                            <p:strVal val="ppt_w"/>
                                          </p:val>
                                        </p:tav>
                                        <p:tav tm="100000">
                                          <p:val>
                                            <p:fltVal val="0"/>
                                          </p:val>
                                        </p:tav>
                                      </p:tavLst>
                                    </p:anim>
                                    <p:anim calcmode="lin" valueType="num">
                                      <p:cBhvr>
                                        <p:cTn id="37" dur="500"/>
                                        <p:tgtEl>
                                          <p:spTgt spid="20"/>
                                        </p:tgtEl>
                                        <p:attrNameLst>
                                          <p:attrName>ppt_h</p:attrName>
                                        </p:attrNameLst>
                                      </p:cBhvr>
                                      <p:tavLst>
                                        <p:tav tm="0">
                                          <p:val>
                                            <p:strVal val="ppt_h"/>
                                          </p:val>
                                        </p:tav>
                                        <p:tav tm="100000">
                                          <p:val>
                                            <p:fltVal val="0"/>
                                          </p:val>
                                        </p:tav>
                                      </p:tavLst>
                                    </p:anim>
                                    <p:set>
                                      <p:cBhvr>
                                        <p:cTn id="38" dur="1" fill="hold">
                                          <p:stCondLst>
                                            <p:cond delay="499"/>
                                          </p:stCondLst>
                                        </p:cTn>
                                        <p:tgtEl>
                                          <p:spTgt spid="20"/>
                                        </p:tgtEl>
                                        <p:attrNameLst>
                                          <p:attrName>style.visibility</p:attrName>
                                        </p:attrNameLst>
                                      </p:cBhvr>
                                      <p:to>
                                        <p:strVal val="hidden"/>
                                      </p:to>
                                    </p:set>
                                  </p:childTnLst>
                                </p:cTn>
                              </p:par>
                              <p:par>
                                <p:cTn id="39" presetID="23" presetClass="exit" presetSubtype="32" fill="hold" grpId="0" nodeType="withEffect">
                                  <p:stCondLst>
                                    <p:cond delay="0"/>
                                  </p:stCondLst>
                                  <p:childTnLst>
                                    <p:anim calcmode="lin" valueType="num">
                                      <p:cBhvr>
                                        <p:cTn id="40" dur="500"/>
                                        <p:tgtEl>
                                          <p:spTgt spid="19"/>
                                        </p:tgtEl>
                                        <p:attrNameLst>
                                          <p:attrName>ppt_w</p:attrName>
                                        </p:attrNameLst>
                                      </p:cBhvr>
                                      <p:tavLst>
                                        <p:tav tm="0">
                                          <p:val>
                                            <p:strVal val="ppt_w"/>
                                          </p:val>
                                        </p:tav>
                                        <p:tav tm="100000">
                                          <p:val>
                                            <p:fltVal val="0"/>
                                          </p:val>
                                        </p:tav>
                                      </p:tavLst>
                                    </p:anim>
                                    <p:anim calcmode="lin" valueType="num">
                                      <p:cBhvr>
                                        <p:cTn id="41" dur="500"/>
                                        <p:tgtEl>
                                          <p:spTgt spid="19"/>
                                        </p:tgtEl>
                                        <p:attrNameLst>
                                          <p:attrName>ppt_h</p:attrName>
                                        </p:attrNameLst>
                                      </p:cBhvr>
                                      <p:tavLst>
                                        <p:tav tm="0">
                                          <p:val>
                                            <p:strVal val="ppt_h"/>
                                          </p:val>
                                        </p:tav>
                                        <p:tav tm="100000">
                                          <p:val>
                                            <p:fltVal val="0"/>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emph" presetSubtype="0" fill="hold" grpId="0" nodeType="clickEffect">
                                  <p:stCondLst>
                                    <p:cond delay="0"/>
                                  </p:stCondLst>
                                  <p:childTnLst>
                                    <p:anim calcmode="discrete" valueType="str">
                                      <p:cBhvr>
                                        <p:cTn id="46" dur="1000" fill="hold"/>
                                        <p:tgtEl>
                                          <p:spTgt spid="27"/>
                                        </p:tgtEl>
                                        <p:attrNameLst>
                                          <p:attrName>style.visibility</p:attrName>
                                        </p:attrNameLst>
                                      </p:cBhvr>
                                      <p:tavLst>
                                        <p:tav tm="0">
                                          <p:val>
                                            <p:strVal val="hidden"/>
                                          </p:val>
                                        </p:tav>
                                        <p:tav tm="50000">
                                          <p:val>
                                            <p:strVal val="visible"/>
                                          </p:val>
                                        </p:tav>
                                      </p:tavLst>
                                    </p:anim>
                                  </p:childTnLst>
                                </p:cTn>
                              </p:par>
                              <p:par>
                                <p:cTn id="47" presetID="35" presetClass="emph" presetSubtype="0" fill="hold" grpId="0" nodeType="withEffect">
                                  <p:stCondLst>
                                    <p:cond delay="0"/>
                                  </p:stCondLst>
                                  <p:childTnLst>
                                    <p:anim calcmode="discrete" valueType="str">
                                      <p:cBhvr>
                                        <p:cTn id="48" dur="1000" fill="hold"/>
                                        <p:tgtEl>
                                          <p:spTgt spid="64"/>
                                        </p:tgtEl>
                                        <p:attrNameLst>
                                          <p:attrName>style.visibility</p:attrName>
                                        </p:attrNameLst>
                                      </p:cBhvr>
                                      <p:tavLst>
                                        <p:tav tm="0">
                                          <p:val>
                                            <p:strVal val="hidden"/>
                                          </p:val>
                                        </p:tav>
                                        <p:tav tm="50000">
                                          <p:val>
                                            <p:strVal val="visible"/>
                                          </p:val>
                                        </p:tav>
                                      </p:tavLst>
                                    </p:anim>
                                  </p:childTnLst>
                                </p:cTn>
                              </p:par>
                              <p:par>
                                <p:cTn id="49" presetID="35" presetClass="emph" presetSubtype="0" fill="hold" grpId="0" nodeType="withEffect">
                                  <p:stCondLst>
                                    <p:cond delay="0"/>
                                  </p:stCondLst>
                                  <p:childTnLst>
                                    <p:anim calcmode="discrete" valueType="str">
                                      <p:cBhvr>
                                        <p:cTn id="50" dur="1000" fill="hold"/>
                                        <p:tgtEl>
                                          <p:spTgt spid="35"/>
                                        </p:tgtEl>
                                        <p:attrNameLst>
                                          <p:attrName>style.visibility</p:attrName>
                                        </p:attrNameLst>
                                      </p:cBhvr>
                                      <p:tavLst>
                                        <p:tav tm="0">
                                          <p:val>
                                            <p:strVal val="hidden"/>
                                          </p:val>
                                        </p:tav>
                                        <p:tav tm="50000">
                                          <p:val>
                                            <p:strVal val="visible"/>
                                          </p:val>
                                        </p:tav>
                                      </p:tavLst>
                                    </p:anim>
                                  </p:childTnLst>
                                </p:cTn>
                              </p:par>
                              <p:par>
                                <p:cTn id="51" presetID="35" presetClass="emph" presetSubtype="0" fill="hold" grpId="0" nodeType="withEffect">
                                  <p:stCondLst>
                                    <p:cond delay="0"/>
                                  </p:stCondLst>
                                  <p:childTnLst>
                                    <p:anim calcmode="discrete" valueType="str">
                                      <p:cBhvr>
                                        <p:cTn id="52"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1"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emph" presetSubtype="0" fill="hold" grpId="2" nodeType="clickEffect">
                                  <p:stCondLst>
                                    <p:cond delay="0"/>
                                  </p:stCondLst>
                                  <p:childTnLst>
                                    <p:anim calcmode="discrete" valueType="str">
                                      <p:cBhvr>
                                        <p:cTn id="61" dur="1000" fill="hold"/>
                                        <p:tgtEl>
                                          <p:spTgt spid="7"/>
                                        </p:tgtEl>
                                        <p:attrNameLst>
                                          <p:attrName>style.visibility</p:attrName>
                                        </p:attrNameLst>
                                      </p:cBhvr>
                                      <p:tavLst>
                                        <p:tav tm="0">
                                          <p:val>
                                            <p:strVal val="hidden"/>
                                          </p:val>
                                        </p:tav>
                                        <p:tav tm="50000">
                                          <p:val>
                                            <p:strVal val="visible"/>
                                          </p:val>
                                        </p:tav>
                                      </p:tavLst>
                                    </p:anim>
                                  </p:childTnLst>
                                </p:cTn>
                              </p:par>
                              <p:par>
                                <p:cTn id="62" presetID="35" presetClass="emph" presetSubtype="0" fill="hold" grpId="0" nodeType="withEffect">
                                  <p:stCondLst>
                                    <p:cond delay="0"/>
                                  </p:stCondLst>
                                  <p:childTnLst>
                                    <p:anim calcmode="discrete" valueType="str">
                                      <p:cBhvr>
                                        <p:cTn id="63" dur="1000" fill="hold"/>
                                        <p:tgtEl>
                                          <p:spTgt spid="23"/>
                                        </p:tgtEl>
                                        <p:attrNameLst>
                                          <p:attrName>style.visibility</p:attrName>
                                        </p:attrNameLst>
                                      </p:cBhvr>
                                      <p:tavLst>
                                        <p:tav tm="0">
                                          <p:val>
                                            <p:strVal val="hidden"/>
                                          </p:val>
                                        </p:tav>
                                        <p:tav tm="50000">
                                          <p:val>
                                            <p:strVal val="visible"/>
                                          </p:val>
                                        </p:tav>
                                      </p:tavLst>
                                    </p:anim>
                                  </p:childTnLst>
                                </p:cTn>
                              </p:par>
                              <p:par>
                                <p:cTn id="64" presetID="35" presetClass="emph" presetSubtype="0" fill="hold" grpId="0" nodeType="withEffect">
                                  <p:stCondLst>
                                    <p:cond delay="0"/>
                                  </p:stCondLst>
                                  <p:childTnLst>
                                    <p:anim calcmode="discrete" valueType="str">
                                      <p:cBhvr>
                                        <p:cTn id="65" dur="1000" fill="hold"/>
                                        <p:tgtEl>
                                          <p:spTgt spid="59"/>
                                        </p:tgtEl>
                                        <p:attrNameLst>
                                          <p:attrName>style.visibility</p:attrName>
                                        </p:attrNameLst>
                                      </p:cBhvr>
                                      <p:tavLst>
                                        <p:tav tm="0">
                                          <p:val>
                                            <p:strVal val="hidden"/>
                                          </p:val>
                                        </p:tav>
                                        <p:tav tm="50000">
                                          <p:val>
                                            <p:strVal val="visible"/>
                                          </p:val>
                                        </p:tav>
                                      </p:tavLst>
                                    </p:anim>
                                  </p:childTnLst>
                                </p:cTn>
                              </p:par>
                              <p:par>
                                <p:cTn id="66" presetID="35" presetClass="emph" presetSubtype="0" fill="hold" grpId="0" nodeType="withEffect">
                                  <p:stCondLst>
                                    <p:cond delay="0"/>
                                  </p:stCondLst>
                                  <p:childTnLst>
                                    <p:anim calcmode="discrete" valueType="str">
                                      <p:cBhvr>
                                        <p:cTn id="6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5" presetClass="emph" presetSubtype="0" fill="hold" grpId="2" nodeType="clickEffect">
                                  <p:stCondLst>
                                    <p:cond delay="0"/>
                                  </p:stCondLst>
                                  <p:childTnLst>
                                    <p:anim calcmode="discrete" valueType="str">
                                      <p:cBhvr>
                                        <p:cTn id="76" dur="1000" fill="hold"/>
                                        <p:tgtEl>
                                          <p:spTgt spid="15"/>
                                        </p:tgtEl>
                                        <p:attrNameLst>
                                          <p:attrName>style.visibility</p:attrName>
                                        </p:attrNameLst>
                                      </p:cBhvr>
                                      <p:tavLst>
                                        <p:tav tm="0">
                                          <p:val>
                                            <p:strVal val="hidden"/>
                                          </p:val>
                                        </p:tav>
                                        <p:tav tm="50000">
                                          <p:val>
                                            <p:strVal val="visible"/>
                                          </p:val>
                                        </p:tav>
                                      </p:tavLst>
                                    </p:anim>
                                  </p:childTnLst>
                                </p:cTn>
                              </p:par>
                              <p:par>
                                <p:cTn id="77" presetID="35" presetClass="emph" presetSubtype="0" fill="hold" grpId="0" nodeType="withEffect">
                                  <p:stCondLst>
                                    <p:cond delay="0"/>
                                  </p:stCondLst>
                                  <p:childTnLst>
                                    <p:anim calcmode="discrete" valueType="str">
                                      <p:cBhvr>
                                        <p:cTn id="78" dur="1000" fill="hold"/>
                                        <p:tgtEl>
                                          <p:spTgt spid="63"/>
                                        </p:tgtEl>
                                        <p:attrNameLst>
                                          <p:attrName>style.visibility</p:attrName>
                                        </p:attrNameLst>
                                      </p:cBhvr>
                                      <p:tavLst>
                                        <p:tav tm="0">
                                          <p:val>
                                            <p:strVal val="hidden"/>
                                          </p:val>
                                        </p:tav>
                                        <p:tav tm="50000">
                                          <p:val>
                                            <p:strVal val="visible"/>
                                          </p:val>
                                        </p:tav>
                                      </p:tavLst>
                                    </p:anim>
                                  </p:childTnLst>
                                </p:cTn>
                              </p:par>
                              <p:par>
                                <p:cTn id="79" presetID="35" presetClass="emph" presetSubtype="0" fill="hold" grpId="0" nodeType="withEffect">
                                  <p:stCondLst>
                                    <p:cond delay="0"/>
                                  </p:stCondLst>
                                  <p:childTnLst>
                                    <p:anim calcmode="discrete" valueType="str">
                                      <p:cBhvr>
                                        <p:cTn id="80" dur="1000" fill="hold"/>
                                        <p:tgtEl>
                                          <p:spTgt spid="34"/>
                                        </p:tgtEl>
                                        <p:attrNameLst>
                                          <p:attrName>style.visibility</p:attrName>
                                        </p:attrNameLst>
                                      </p:cBhvr>
                                      <p:tavLst>
                                        <p:tav tm="0">
                                          <p:val>
                                            <p:strVal val="hidden"/>
                                          </p:val>
                                        </p:tav>
                                        <p:tav tm="50000">
                                          <p:val>
                                            <p:strVal val="visible"/>
                                          </p:val>
                                        </p:tav>
                                      </p:tavLst>
                                    </p:anim>
                                  </p:childTnLst>
                                </p:cTn>
                              </p:par>
                              <p:par>
                                <p:cTn id="81" presetID="35" presetClass="emph" presetSubtype="0" fill="hold" grpId="0" nodeType="withEffect">
                                  <p:stCondLst>
                                    <p:cond delay="0"/>
                                  </p:stCondLst>
                                  <p:childTnLst>
                                    <p:anim calcmode="discrete" valueType="str">
                                      <p:cBhvr>
                                        <p:cTn id="82"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1"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5" presetClass="emph" presetSubtype="0" fill="hold" grpId="2" nodeType="clickEffect">
                                  <p:stCondLst>
                                    <p:cond delay="0"/>
                                  </p:stCondLst>
                                  <p:childTnLst>
                                    <p:anim calcmode="discrete" valueType="str">
                                      <p:cBhvr>
                                        <p:cTn id="91" dur="1000" fill="hold"/>
                                        <p:tgtEl>
                                          <p:spTgt spid="13"/>
                                        </p:tgtEl>
                                        <p:attrNameLst>
                                          <p:attrName>style.visibility</p:attrName>
                                        </p:attrNameLst>
                                      </p:cBhvr>
                                      <p:tavLst>
                                        <p:tav tm="0">
                                          <p:val>
                                            <p:strVal val="hidden"/>
                                          </p:val>
                                        </p:tav>
                                        <p:tav tm="50000">
                                          <p:val>
                                            <p:strVal val="visible"/>
                                          </p:val>
                                        </p:tav>
                                      </p:tavLst>
                                    </p:anim>
                                  </p:childTnLst>
                                </p:cTn>
                              </p:par>
                              <p:par>
                                <p:cTn id="92" presetID="35" presetClass="emph" presetSubtype="0" fill="hold" grpId="0" nodeType="withEffect">
                                  <p:stCondLst>
                                    <p:cond delay="0"/>
                                  </p:stCondLst>
                                  <p:childTnLst>
                                    <p:anim calcmode="discrete" valueType="str">
                                      <p:cBhvr>
                                        <p:cTn id="93" dur="1000" fill="hold"/>
                                        <p:tgtEl>
                                          <p:spTgt spid="29"/>
                                        </p:tgtEl>
                                        <p:attrNameLst>
                                          <p:attrName>style.visibility</p:attrName>
                                        </p:attrNameLst>
                                      </p:cBhvr>
                                      <p:tavLst>
                                        <p:tav tm="0">
                                          <p:val>
                                            <p:strVal val="hidden"/>
                                          </p:val>
                                        </p:tav>
                                        <p:tav tm="50000">
                                          <p:val>
                                            <p:strVal val="visible"/>
                                          </p:val>
                                        </p:tav>
                                      </p:tavLst>
                                    </p:anim>
                                  </p:childTnLst>
                                </p:cTn>
                              </p:par>
                              <p:par>
                                <p:cTn id="94" presetID="35" presetClass="emph" presetSubtype="0" fill="hold" grpId="0" nodeType="withEffect">
                                  <p:stCondLst>
                                    <p:cond delay="0"/>
                                  </p:stCondLst>
                                  <p:childTnLst>
                                    <p:anim calcmode="discrete" valueType="str">
                                      <p:cBhvr>
                                        <p:cTn id="95" dur="1000" fill="hold"/>
                                        <p:tgtEl>
                                          <p:spTgt spid="65"/>
                                        </p:tgtEl>
                                        <p:attrNameLst>
                                          <p:attrName>style.visibility</p:attrName>
                                        </p:attrNameLst>
                                      </p:cBhvr>
                                      <p:tavLst>
                                        <p:tav tm="0">
                                          <p:val>
                                            <p:strVal val="hidden"/>
                                          </p:val>
                                        </p:tav>
                                        <p:tav tm="50000">
                                          <p:val>
                                            <p:strVal val="visible"/>
                                          </p:val>
                                        </p:tav>
                                      </p:tavLst>
                                    </p:anim>
                                  </p:childTnLst>
                                </p:cTn>
                              </p:par>
                              <p:par>
                                <p:cTn id="96" presetID="35" presetClass="emph" presetSubtype="0" fill="hold" grpId="1" nodeType="withEffect">
                                  <p:stCondLst>
                                    <p:cond delay="0"/>
                                  </p:stCondLst>
                                  <p:childTnLst>
                                    <p:anim calcmode="discrete" valueType="str">
                                      <p:cBhvr>
                                        <p:cTn id="97" dur="10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1"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ox(i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5" presetClass="emph" presetSubtype="0" fill="hold" grpId="2" nodeType="clickEffect">
                                  <p:stCondLst>
                                    <p:cond delay="0"/>
                                  </p:stCondLst>
                                  <p:childTnLst>
                                    <p:anim calcmode="discrete" valueType="str">
                                      <p:cBhvr>
                                        <p:cTn id="106" dur="1000" fill="hold"/>
                                        <p:tgtEl>
                                          <p:spTgt spid="21"/>
                                        </p:tgtEl>
                                        <p:attrNameLst>
                                          <p:attrName>style.visibility</p:attrName>
                                        </p:attrNameLst>
                                      </p:cBhvr>
                                      <p:tavLst>
                                        <p:tav tm="0">
                                          <p:val>
                                            <p:strVal val="hidden"/>
                                          </p:val>
                                        </p:tav>
                                        <p:tav tm="50000">
                                          <p:val>
                                            <p:strVal val="visible"/>
                                          </p:val>
                                        </p:tav>
                                      </p:tavLst>
                                    </p:anim>
                                  </p:childTnLst>
                                </p:cTn>
                              </p:par>
                              <p:par>
                                <p:cTn id="107" presetID="35" presetClass="emph" presetSubtype="0" fill="hold" grpId="1" nodeType="withEffect">
                                  <p:stCondLst>
                                    <p:cond delay="0"/>
                                  </p:stCondLst>
                                  <p:childTnLst>
                                    <p:anim calcmode="discrete" valueType="str">
                                      <p:cBhvr>
                                        <p:cTn id="108" dur="1000" fill="hold"/>
                                        <p:tgtEl>
                                          <p:spTgt spid="23"/>
                                        </p:tgtEl>
                                        <p:attrNameLst>
                                          <p:attrName>style.visibility</p:attrName>
                                        </p:attrNameLst>
                                      </p:cBhvr>
                                      <p:tavLst>
                                        <p:tav tm="0">
                                          <p:val>
                                            <p:strVal val="hidden"/>
                                          </p:val>
                                        </p:tav>
                                        <p:tav tm="50000">
                                          <p:val>
                                            <p:strVal val="visible"/>
                                          </p:val>
                                        </p:tav>
                                      </p:tavLst>
                                    </p:anim>
                                  </p:childTnLst>
                                </p:cTn>
                              </p:par>
                              <p:par>
                                <p:cTn id="109" presetID="35" presetClass="emph" presetSubtype="0" fill="hold" grpId="0" nodeType="withEffect">
                                  <p:stCondLst>
                                    <p:cond delay="0"/>
                                  </p:stCondLst>
                                  <p:childTnLst>
                                    <p:anim calcmode="discrete" valueType="str">
                                      <p:cBhvr>
                                        <p:cTn id="110"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1"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emph" presetSubtype="0" fill="hold" grpId="2" nodeType="clickEffect">
                                  <p:stCondLst>
                                    <p:cond delay="0"/>
                                  </p:stCondLst>
                                  <p:childTnLst>
                                    <p:anim calcmode="discrete" valueType="str">
                                      <p:cBhvr>
                                        <p:cTn id="119" dur="1000" fill="hold"/>
                                        <p:tgtEl>
                                          <p:spTgt spid="12"/>
                                        </p:tgtEl>
                                        <p:attrNameLst>
                                          <p:attrName>style.visibility</p:attrName>
                                        </p:attrNameLst>
                                      </p:cBhvr>
                                      <p:tavLst>
                                        <p:tav tm="0">
                                          <p:val>
                                            <p:strVal val="hidden"/>
                                          </p:val>
                                        </p:tav>
                                        <p:tav tm="50000">
                                          <p:val>
                                            <p:strVal val="visible"/>
                                          </p:val>
                                        </p:tav>
                                      </p:tavLst>
                                    </p:anim>
                                  </p:childTnLst>
                                </p:cTn>
                              </p:par>
                              <p:par>
                                <p:cTn id="120" presetID="35" presetClass="emph" presetSubtype="0" fill="hold" grpId="0" nodeType="withEffect">
                                  <p:stCondLst>
                                    <p:cond delay="0"/>
                                  </p:stCondLst>
                                  <p:childTnLst>
                                    <p:anim calcmode="discrete" valueType="str">
                                      <p:cBhvr>
                                        <p:cTn id="121" dur="1000" fill="hold"/>
                                        <p:tgtEl>
                                          <p:spTgt spid="28"/>
                                        </p:tgtEl>
                                        <p:attrNameLst>
                                          <p:attrName>style.visibility</p:attrName>
                                        </p:attrNameLst>
                                      </p:cBhvr>
                                      <p:tavLst>
                                        <p:tav tm="0">
                                          <p:val>
                                            <p:strVal val="hidden"/>
                                          </p:val>
                                        </p:tav>
                                        <p:tav tm="50000">
                                          <p:val>
                                            <p:strVal val="visible"/>
                                          </p:val>
                                        </p:tav>
                                      </p:tavLst>
                                    </p:anim>
                                  </p:childTnLst>
                                </p:cTn>
                              </p:par>
                              <p:par>
                                <p:cTn id="122" presetID="35" presetClass="emph" presetSubtype="0" fill="hold" grpId="1" nodeType="withEffect">
                                  <p:stCondLst>
                                    <p:cond delay="0"/>
                                  </p:stCondLst>
                                  <p:childTnLst>
                                    <p:anim calcmode="discrete" valueType="str">
                                      <p:cBhvr>
                                        <p:cTn id="123" dur="1000" fill="hold"/>
                                        <p:tgtEl>
                                          <p:spTgt spid="64"/>
                                        </p:tgtEl>
                                        <p:attrNameLst>
                                          <p:attrName>style.visibility</p:attrName>
                                        </p:attrNameLst>
                                      </p:cBhvr>
                                      <p:tavLst>
                                        <p:tav tm="0">
                                          <p:val>
                                            <p:strVal val="hidden"/>
                                          </p:val>
                                        </p:tav>
                                        <p:tav tm="50000">
                                          <p:val>
                                            <p:strVal val="visible"/>
                                          </p:val>
                                        </p:tav>
                                      </p:tavLst>
                                    </p:anim>
                                  </p:childTnLst>
                                </p:cTn>
                              </p:par>
                              <p:par>
                                <p:cTn id="124" presetID="35" presetClass="emph" presetSubtype="0" fill="hold" grpId="1" nodeType="withEffect">
                                  <p:stCondLst>
                                    <p:cond delay="0"/>
                                  </p:stCondLst>
                                  <p:childTnLst>
                                    <p:anim calcmode="discrete" valueType="str">
                                      <p:cBhvr>
                                        <p:cTn id="125"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1"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ox(in)">
                                      <p:cBhvr>
                                        <p:cTn id="130" dur="500"/>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35" presetClass="emph" presetSubtype="0" fill="hold" grpId="1" nodeType="clickEffect">
                                  <p:stCondLst>
                                    <p:cond delay="0"/>
                                  </p:stCondLst>
                                  <p:childTnLst>
                                    <p:anim calcmode="discrete" valueType="str">
                                      <p:cBhvr>
                                        <p:cTn id="134" dur="1000" fill="hold"/>
                                        <p:tgtEl>
                                          <p:spTgt spid="29"/>
                                        </p:tgtEl>
                                        <p:attrNameLst>
                                          <p:attrName>style.visibility</p:attrName>
                                        </p:attrNameLst>
                                      </p:cBhvr>
                                      <p:tavLst>
                                        <p:tav tm="0">
                                          <p:val>
                                            <p:strVal val="hidden"/>
                                          </p:val>
                                        </p:tav>
                                        <p:tav tm="50000">
                                          <p:val>
                                            <p:strVal val="visible"/>
                                          </p:val>
                                        </p:tav>
                                      </p:tavLst>
                                    </p:anim>
                                  </p:childTnLst>
                                </p:cTn>
                              </p:par>
                              <p:par>
                                <p:cTn id="135" presetID="35" presetClass="emph" presetSubtype="0" fill="hold" grpId="2" nodeType="withEffect">
                                  <p:stCondLst>
                                    <p:cond delay="0"/>
                                  </p:stCondLst>
                                  <p:childTnLst>
                                    <p:anim calcmode="discrete" valueType="str">
                                      <p:cBhvr>
                                        <p:cTn id="136" dur="1000" fill="hold"/>
                                        <p:tgtEl>
                                          <p:spTgt spid="20"/>
                                        </p:tgtEl>
                                        <p:attrNameLst>
                                          <p:attrName>style.visibility</p:attrName>
                                        </p:attrNameLst>
                                      </p:cBhvr>
                                      <p:tavLst>
                                        <p:tav tm="0">
                                          <p:val>
                                            <p:strVal val="hidden"/>
                                          </p:val>
                                        </p:tav>
                                        <p:tav tm="50000">
                                          <p:val>
                                            <p:strVal val="visible"/>
                                          </p:val>
                                        </p:tav>
                                      </p:tavLst>
                                    </p:anim>
                                  </p:childTnLst>
                                </p:cTn>
                              </p:par>
                              <p:par>
                                <p:cTn id="137" presetID="35" presetClass="emph" presetSubtype="0" fill="hold" grpId="1" nodeType="withEffect">
                                  <p:stCondLst>
                                    <p:cond delay="0"/>
                                  </p:stCondLst>
                                  <p:childTnLst>
                                    <p:anim calcmode="discrete" valueType="str">
                                      <p:cBhvr>
                                        <p:cTn id="138" dur="1000" fill="hold"/>
                                        <p:tgtEl>
                                          <p:spTgt spid="59"/>
                                        </p:tgtEl>
                                        <p:attrNameLst>
                                          <p:attrName>style.visibility</p:attrName>
                                        </p:attrNameLst>
                                      </p:cBhvr>
                                      <p:tavLst>
                                        <p:tav tm="0">
                                          <p:val>
                                            <p:strVal val="hidden"/>
                                          </p:val>
                                        </p:tav>
                                        <p:tav tm="50000">
                                          <p:val>
                                            <p:strVal val="visible"/>
                                          </p:val>
                                        </p:tav>
                                      </p:tavLst>
                                    </p:anim>
                                  </p:childTnLst>
                                </p:cTn>
                              </p:par>
                              <p:par>
                                <p:cTn id="139" presetID="35" presetClass="emph" presetSubtype="0" fill="hold" grpId="0" nodeType="withEffect">
                                  <p:stCondLst>
                                    <p:cond delay="0"/>
                                  </p:stCondLst>
                                  <p:childTnLst>
                                    <p:anim calcmode="discrete" valueType="str">
                                      <p:cBhvr>
                                        <p:cTn id="140"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1" nodeType="clickEffect">
                                  <p:stCondLst>
                                    <p:cond delay="0"/>
                                  </p:stCondLst>
                                  <p:childTnLst>
                                    <p:set>
                                      <p:cBhvr>
                                        <p:cTn id="144" dur="1" fill="hold">
                                          <p:stCondLst>
                                            <p:cond delay="0"/>
                                          </p:stCondLst>
                                        </p:cTn>
                                        <p:tgtEl>
                                          <p:spTgt spid="11"/>
                                        </p:tgtEl>
                                        <p:attrNameLst>
                                          <p:attrName>style.visibility</p:attrName>
                                        </p:attrNameLst>
                                      </p:cBhvr>
                                      <p:to>
                                        <p:strVal val="visible"/>
                                      </p:to>
                                    </p:set>
                                    <p:animEffect transition="in" filter="box(in)">
                                      <p:cBhvr>
                                        <p:cTn id="145" dur="500"/>
                                        <p:tgtEl>
                                          <p:spTgt spid="11"/>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mph" presetSubtype="0" fill="hold" grpId="2" nodeType="clickEffect">
                                  <p:stCondLst>
                                    <p:cond delay="0"/>
                                  </p:stCondLst>
                                  <p:childTnLst>
                                    <p:anim calcmode="discrete" valueType="str">
                                      <p:cBhvr>
                                        <p:cTn id="149" dur="1000" fill="hold"/>
                                        <p:tgtEl>
                                          <p:spTgt spid="11"/>
                                        </p:tgtEl>
                                        <p:attrNameLst>
                                          <p:attrName>style.visibility</p:attrName>
                                        </p:attrNameLst>
                                      </p:cBhvr>
                                      <p:tavLst>
                                        <p:tav tm="0">
                                          <p:val>
                                            <p:strVal val="hidden"/>
                                          </p:val>
                                        </p:tav>
                                        <p:tav tm="50000">
                                          <p:val>
                                            <p:strVal val="visible"/>
                                          </p:val>
                                        </p:tav>
                                      </p:tavLst>
                                    </p:anim>
                                  </p:childTnLst>
                                </p:cTn>
                              </p:par>
                              <p:par>
                                <p:cTn id="150" presetID="35" presetClass="emph" presetSubtype="0" fill="hold" grpId="1" nodeType="withEffect">
                                  <p:stCondLst>
                                    <p:cond delay="0"/>
                                  </p:stCondLst>
                                  <p:childTnLst>
                                    <p:anim calcmode="discrete" valueType="str">
                                      <p:cBhvr>
                                        <p:cTn id="151" dur="1000" fill="hold"/>
                                        <p:tgtEl>
                                          <p:spTgt spid="27"/>
                                        </p:tgtEl>
                                        <p:attrNameLst>
                                          <p:attrName>style.visibility</p:attrName>
                                        </p:attrNameLst>
                                      </p:cBhvr>
                                      <p:tavLst>
                                        <p:tav tm="0">
                                          <p:val>
                                            <p:strVal val="hidden"/>
                                          </p:val>
                                        </p:tav>
                                        <p:tav tm="50000">
                                          <p:val>
                                            <p:strVal val="visible"/>
                                          </p:val>
                                        </p:tav>
                                      </p:tavLst>
                                    </p:anim>
                                  </p:childTnLst>
                                </p:cTn>
                              </p:par>
                              <p:par>
                                <p:cTn id="152" presetID="35" presetClass="emph" presetSubtype="0" fill="hold" grpId="1" nodeType="withEffect">
                                  <p:stCondLst>
                                    <p:cond delay="0"/>
                                  </p:stCondLst>
                                  <p:childTnLst>
                                    <p:anim calcmode="discrete" valueType="str">
                                      <p:cBhvr>
                                        <p:cTn id="153" dur="1000" fill="hold"/>
                                        <p:tgtEl>
                                          <p:spTgt spid="63"/>
                                        </p:tgtEl>
                                        <p:attrNameLst>
                                          <p:attrName>style.visibility</p:attrName>
                                        </p:attrNameLst>
                                      </p:cBhvr>
                                      <p:tavLst>
                                        <p:tav tm="0">
                                          <p:val>
                                            <p:strVal val="hidden"/>
                                          </p:val>
                                        </p:tav>
                                        <p:tav tm="50000">
                                          <p:val>
                                            <p:strVal val="visible"/>
                                          </p:val>
                                        </p:tav>
                                      </p:tavLst>
                                    </p:anim>
                                  </p:childTnLst>
                                </p:cTn>
                              </p:par>
                              <p:par>
                                <p:cTn id="154" presetID="35" presetClass="emph" presetSubtype="0" fill="hold" grpId="1" nodeType="withEffect">
                                  <p:stCondLst>
                                    <p:cond delay="0"/>
                                  </p:stCondLst>
                                  <p:childTnLst>
                                    <p:anim calcmode="discrete" valueType="str">
                                      <p:cBhvr>
                                        <p:cTn id="155"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56" fill="hold">
                      <p:stCondLst>
                        <p:cond delay="indefinite"/>
                      </p:stCondLst>
                      <p:childTnLst>
                        <p:par>
                          <p:cTn id="157" fill="hold">
                            <p:stCondLst>
                              <p:cond delay="0"/>
                            </p:stCondLst>
                            <p:childTnLst>
                              <p:par>
                                <p:cTn id="158" presetID="4" presetClass="entr" presetSubtype="16" fill="hold" grpId="1"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box(in)">
                                      <p:cBhvr>
                                        <p:cTn id="1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12" grpId="0"/>
      <p:bldP spid="12" grpId="1"/>
      <p:bldP spid="12" grpId="2"/>
      <p:bldP spid="13" grpId="0"/>
      <p:bldP spid="13" grpId="1"/>
      <p:bldP spid="13" grpId="2"/>
      <p:bldP spid="15" grpId="0"/>
      <p:bldP spid="15" grpId="1"/>
      <p:bldP spid="15" grpId="2"/>
      <p:bldP spid="19" grpId="0"/>
      <p:bldP spid="19" grpId="1"/>
      <p:bldP spid="20" grpId="0"/>
      <p:bldP spid="20" grpId="1"/>
      <p:bldP spid="20" grpId="2"/>
      <p:bldP spid="21" grpId="0"/>
      <p:bldP spid="21" grpId="1"/>
      <p:bldP spid="21" grpId="2"/>
      <p:bldP spid="23" grpId="0"/>
      <p:bldP spid="23" grpId="1"/>
      <p:bldP spid="27" grpId="0"/>
      <p:bldP spid="27" grpId="1"/>
      <p:bldP spid="28" grpId="0"/>
      <p:bldP spid="29" grpId="0"/>
      <p:bldP spid="29" grpId="1"/>
      <p:bldP spid="30" grpId="0"/>
      <p:bldP spid="33" grpId="0"/>
      <p:bldP spid="33" grpId="1"/>
      <p:bldP spid="34" grpId="0"/>
      <p:bldP spid="34" grpId="1"/>
      <p:bldP spid="35" grpId="0"/>
      <p:bldP spid="35" grpId="1"/>
      <p:bldP spid="37" grpId="0"/>
      <p:bldP spid="41" grpId="0"/>
      <p:bldP spid="43" grpId="0"/>
      <p:bldP spid="44" grpId="0" animBg="1"/>
      <p:bldP spid="45" grpId="0" animBg="1"/>
      <p:bldP spid="59" grpId="0"/>
      <p:bldP spid="59" grpId="1"/>
      <p:bldP spid="63" grpId="0"/>
      <p:bldP spid="63" grpId="1"/>
      <p:bldP spid="64" grpId="0"/>
      <p:bldP spid="64" grpId="1"/>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How Does RAID 10 Work?</a:t>
            </a:r>
            <a:endParaRPr lang="en-US" altLang="zh-CN" dirty="0"/>
          </a:p>
        </p:txBody>
      </p:sp>
      <p:sp>
        <p:nvSpPr>
          <p:cNvPr id="3" name="文本占位符 2"/>
          <p:cNvSpPr>
            <a:spLocks noGrp="1"/>
          </p:cNvSpPr>
          <p:nvPr>
            <p:ph type="body" sz="quarter" idx="10"/>
          </p:nvPr>
        </p:nvSpPr>
        <p:spPr/>
        <p:txBody>
          <a:bodyPr/>
          <a:lstStyle/>
          <a:p>
            <a:r>
              <a:rPr lang="en-US" sz="2000" dirty="0" smtClean="0"/>
              <a:t>RAID 10 consists of nested RAID 1 + RAID 0 levels and allows disks to be mirrored (RAID 1) and then striped (RAID 0). RAID 10 is also a widely used RAID level.</a:t>
            </a:r>
          </a:p>
          <a:p>
            <a:endParaRPr lang="en-US" altLang="zh-CN" sz="2000" dirty="0" smtClean="0"/>
          </a:p>
          <a:p>
            <a:endParaRPr lang="en-US" altLang="zh-CN" sz="2000" dirty="0"/>
          </a:p>
        </p:txBody>
      </p:sp>
      <p:sp>
        <p:nvSpPr>
          <p:cNvPr id="4" name="f50d51e0-1947-43d3-8429-e0f6521e192e"/>
          <p:cNvSpPr>
            <a:spLocks noChangeArrowheads="1"/>
          </p:cNvSpPr>
          <p:nvPr/>
        </p:nvSpPr>
        <p:spPr bwMode="auto">
          <a:xfrm rot="5400000">
            <a:off x="4988720"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b6b3e007-da4f-47cb-b016-b34d6f3ed424"/>
          <p:cNvSpPr>
            <a:spLocks noChangeArrowheads="1"/>
          </p:cNvSpPr>
          <p:nvPr/>
        </p:nvSpPr>
        <p:spPr bwMode="gray">
          <a:xfrm>
            <a:off x="3513139" y="458658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001e2284-80b2-4249-889e-7a3e738115c3"/>
          <p:cNvSpPr txBox="1">
            <a:spLocks noChangeArrowheads="1"/>
          </p:cNvSpPr>
          <p:nvPr/>
        </p:nvSpPr>
        <p:spPr bwMode="gray">
          <a:xfrm>
            <a:off x="3657601" y="4658018"/>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7" name="1b969c14-94cd-453b-b578-b3da3c8269da"/>
          <p:cNvSpPr>
            <a:spLocks noChangeArrowheads="1"/>
          </p:cNvSpPr>
          <p:nvPr/>
        </p:nvSpPr>
        <p:spPr bwMode="gray">
          <a:xfrm>
            <a:off x="3513139" y="422780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 name="589c6afa-9298-46b6-a62e-da96f2674ede"/>
          <p:cNvSpPr txBox="1">
            <a:spLocks noChangeArrowheads="1"/>
          </p:cNvSpPr>
          <p:nvPr/>
        </p:nvSpPr>
        <p:spPr bwMode="gray">
          <a:xfrm>
            <a:off x="3656014" y="4294480"/>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9" name="02893f3f-46f2-4e34-97be-fa8581b65e56"/>
          <p:cNvSpPr>
            <a:spLocks noChangeArrowheads="1"/>
          </p:cNvSpPr>
          <p:nvPr/>
        </p:nvSpPr>
        <p:spPr bwMode="gray">
          <a:xfrm>
            <a:off x="3513139" y="386744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4cefad2f-7f65-48cb-8920-bf8a83a393aa"/>
          <p:cNvSpPr txBox="1">
            <a:spLocks noChangeArrowheads="1"/>
          </p:cNvSpPr>
          <p:nvPr/>
        </p:nvSpPr>
        <p:spPr bwMode="gray">
          <a:xfrm>
            <a:off x="3657601" y="393888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11" name="56220b55-5b04-4ef5-ae5b-39f2abec660d"/>
          <p:cNvSpPr>
            <a:spLocks noChangeArrowheads="1"/>
          </p:cNvSpPr>
          <p:nvPr/>
        </p:nvSpPr>
        <p:spPr bwMode="gray">
          <a:xfrm>
            <a:off x="4808539" y="458499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ba116eeb-b119-4dab-b07b-b02fe925132d"/>
          <p:cNvSpPr txBox="1">
            <a:spLocks noChangeArrowheads="1"/>
          </p:cNvSpPr>
          <p:nvPr/>
        </p:nvSpPr>
        <p:spPr bwMode="gray">
          <a:xfrm>
            <a:off x="4953001" y="465643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13" name="1abe49db-03c0-4be0-9801-870f476a1bee"/>
          <p:cNvSpPr>
            <a:spLocks noChangeArrowheads="1"/>
          </p:cNvSpPr>
          <p:nvPr/>
        </p:nvSpPr>
        <p:spPr bwMode="gray">
          <a:xfrm>
            <a:off x="4808539" y="422621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4" name="79f7b3dc-9b1b-46b4-9130-b476ba6a1ccd"/>
          <p:cNvSpPr txBox="1">
            <a:spLocks noChangeArrowheads="1"/>
          </p:cNvSpPr>
          <p:nvPr/>
        </p:nvSpPr>
        <p:spPr bwMode="gray">
          <a:xfrm>
            <a:off x="4953001" y="4297655"/>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15" name="a53b626c-3ff4-499d-8ec5-df86c6e820bb"/>
          <p:cNvSpPr>
            <a:spLocks noChangeArrowheads="1"/>
          </p:cNvSpPr>
          <p:nvPr/>
        </p:nvSpPr>
        <p:spPr bwMode="gray">
          <a:xfrm>
            <a:off x="4808539" y="386585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517a00c8-3785-44ff-ae9e-061289fb3021"/>
          <p:cNvSpPr txBox="1">
            <a:spLocks noChangeArrowheads="1"/>
          </p:cNvSpPr>
          <p:nvPr/>
        </p:nvSpPr>
        <p:spPr bwMode="gray">
          <a:xfrm>
            <a:off x="4953001" y="3937293"/>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17" name="c3be00d4-cb54-4a36-8163-b38329835962"/>
          <p:cNvSpPr>
            <a:spLocks noChangeArrowheads="1"/>
          </p:cNvSpPr>
          <p:nvPr/>
        </p:nvSpPr>
        <p:spPr bwMode="gray">
          <a:xfrm>
            <a:off x="6321426" y="462309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a4e2a27f-dbd8-4621-af71-109ad6768a7c"/>
          <p:cNvSpPr txBox="1">
            <a:spLocks noChangeArrowheads="1"/>
          </p:cNvSpPr>
          <p:nvPr/>
        </p:nvSpPr>
        <p:spPr bwMode="gray">
          <a:xfrm>
            <a:off x="6465889" y="4694530"/>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19" name="f2f3d115-633d-4083-937c-bcbe8503cbc2"/>
          <p:cNvSpPr>
            <a:spLocks noChangeArrowheads="1"/>
          </p:cNvSpPr>
          <p:nvPr/>
        </p:nvSpPr>
        <p:spPr bwMode="gray">
          <a:xfrm>
            <a:off x="6321426" y="4264318"/>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0" name="35ee441b-e0bc-4652-8d7e-d3381bbe2f5e"/>
          <p:cNvSpPr txBox="1">
            <a:spLocks noChangeArrowheads="1"/>
          </p:cNvSpPr>
          <p:nvPr/>
        </p:nvSpPr>
        <p:spPr bwMode="gray">
          <a:xfrm>
            <a:off x="6465889" y="4335755"/>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21" name="296b7af7-28af-4791-8c21-6ef0a0885f76"/>
          <p:cNvSpPr>
            <a:spLocks noChangeArrowheads="1"/>
          </p:cNvSpPr>
          <p:nvPr/>
        </p:nvSpPr>
        <p:spPr bwMode="gray">
          <a:xfrm>
            <a:off x="6321426" y="390395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32ab7ca5-cbdf-47c7-8ba3-aff6dd0dfb28"/>
          <p:cNvSpPr txBox="1">
            <a:spLocks noChangeArrowheads="1"/>
          </p:cNvSpPr>
          <p:nvPr/>
        </p:nvSpPr>
        <p:spPr bwMode="gray">
          <a:xfrm>
            <a:off x="6465889" y="3975393"/>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23" name="49bb3ef3-e6f2-4c58-9c2e-c792087d4e72"/>
          <p:cNvSpPr>
            <a:spLocks noChangeArrowheads="1"/>
          </p:cNvSpPr>
          <p:nvPr/>
        </p:nvSpPr>
        <p:spPr bwMode="gray">
          <a:xfrm>
            <a:off x="7615239" y="4624680"/>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1b13c7e3-f37c-495b-858f-45ad1ca059cc"/>
          <p:cNvSpPr txBox="1">
            <a:spLocks noChangeArrowheads="1"/>
          </p:cNvSpPr>
          <p:nvPr/>
        </p:nvSpPr>
        <p:spPr bwMode="gray">
          <a:xfrm>
            <a:off x="7759701" y="4696118"/>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25" name="7ed1df5a-52f9-4ce8-9ee3-7e3d19631b1a"/>
          <p:cNvSpPr>
            <a:spLocks noChangeArrowheads="1"/>
          </p:cNvSpPr>
          <p:nvPr/>
        </p:nvSpPr>
        <p:spPr bwMode="gray">
          <a:xfrm>
            <a:off x="7615239" y="4265905"/>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6" name="7f6db428-51c2-4ee3-85f7-a673671c1cf7"/>
          <p:cNvSpPr txBox="1">
            <a:spLocks noChangeArrowheads="1"/>
          </p:cNvSpPr>
          <p:nvPr/>
        </p:nvSpPr>
        <p:spPr bwMode="gray">
          <a:xfrm>
            <a:off x="7759701" y="4337343"/>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27" name="42dc4b04-a35f-4950-ab81-d136c9942a94"/>
          <p:cNvSpPr>
            <a:spLocks noChangeArrowheads="1"/>
          </p:cNvSpPr>
          <p:nvPr/>
        </p:nvSpPr>
        <p:spPr bwMode="gray">
          <a:xfrm>
            <a:off x="7615239" y="3905543"/>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e3382556-f067-4632-a3c1-d9060ad3dae8"/>
          <p:cNvSpPr txBox="1">
            <a:spLocks noChangeArrowheads="1"/>
          </p:cNvSpPr>
          <p:nvPr/>
        </p:nvSpPr>
        <p:spPr bwMode="gray">
          <a:xfrm>
            <a:off x="7759701" y="3976980"/>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29" name="0b80f87e-58ae-4706-9e48-4f54f9324ab2"/>
          <p:cNvSpPr>
            <a:spLocks noChangeArrowheads="1"/>
          </p:cNvSpPr>
          <p:nvPr/>
        </p:nvSpPr>
        <p:spPr bwMode="auto">
          <a:xfrm rot="5400000">
            <a:off x="3691733"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AutoShape 30"/>
          <p:cNvSpPr>
            <a:spLocks noChangeArrowheads="1"/>
          </p:cNvSpPr>
          <p:nvPr/>
        </p:nvSpPr>
        <p:spPr bwMode="auto">
          <a:xfrm>
            <a:off x="3656014" y="3030830"/>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31" name="418adeda-31bf-4fa4-a0e4-34de4fc383d6"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671889" y="2932405"/>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daa770d9-3741-4c41-aaf9-34a78f202db2"/>
          <p:cNvSpPr>
            <a:spLocks noChangeArrowheads="1"/>
          </p:cNvSpPr>
          <p:nvPr/>
        </p:nvSpPr>
        <p:spPr bwMode="auto">
          <a:xfrm rot="5400000">
            <a:off x="7797008"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f123104f-7b94-4a41-ae92-a2d07c59263b"/>
          <p:cNvSpPr>
            <a:spLocks noChangeArrowheads="1"/>
          </p:cNvSpPr>
          <p:nvPr/>
        </p:nvSpPr>
        <p:spPr bwMode="auto">
          <a:xfrm rot="5400000">
            <a:off x="6500020" y="3328362"/>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AutoShape 35"/>
          <p:cNvSpPr>
            <a:spLocks noChangeArrowheads="1"/>
          </p:cNvSpPr>
          <p:nvPr/>
        </p:nvSpPr>
        <p:spPr bwMode="auto">
          <a:xfrm>
            <a:off x="6464301" y="3030830"/>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35" name="24af7b4a-96f3-4ba1-b127-88ee31037efb"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6480176" y="2932405"/>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43a87acc-0494-4d19-b636-609b5d3517ef"/>
          <p:cNvSpPr>
            <a:spLocks noChangeArrowheads="1"/>
          </p:cNvSpPr>
          <p:nvPr/>
        </p:nvSpPr>
        <p:spPr bwMode="auto">
          <a:xfrm rot="5400000">
            <a:off x="7147719" y="2566487"/>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7" name="abc46a64-0f97-4da7-8f3f-315dabea78ce"/>
          <p:cNvSpPr>
            <a:spLocks noChangeArrowheads="1"/>
          </p:cNvSpPr>
          <p:nvPr/>
        </p:nvSpPr>
        <p:spPr bwMode="auto">
          <a:xfrm rot="5400000">
            <a:off x="4341019" y="2536075"/>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AutoShape 40"/>
          <p:cNvSpPr>
            <a:spLocks noChangeArrowheads="1"/>
          </p:cNvSpPr>
          <p:nvPr/>
        </p:nvSpPr>
        <p:spPr bwMode="auto">
          <a:xfrm>
            <a:off x="4197351" y="2363708"/>
            <a:ext cx="36893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008d4dc5-3433-4b8f-8821-8bcb5f7e1695"/>
          <p:cNvSpPr txBox="1">
            <a:spLocks noChangeArrowheads="1"/>
          </p:cNvSpPr>
          <p:nvPr/>
        </p:nvSpPr>
        <p:spPr bwMode="gray">
          <a:xfrm>
            <a:off x="3908426" y="3035593"/>
            <a:ext cx="140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Disk mirror</a:t>
            </a:r>
            <a:endParaRPr lang="en-US" altLang="zh-CN" sz="1400" b="1" dirty="0">
              <a:latin typeface="Huawei Sans" panose="020C0503030203020204" pitchFamily="34" charset="0"/>
              <a:ea typeface="+mn-ea"/>
              <a:cs typeface="Huawei Sans" panose="020C0503030203020204" pitchFamily="34" charset="0"/>
            </a:endParaRPr>
          </a:p>
        </p:txBody>
      </p:sp>
      <p:sp>
        <p:nvSpPr>
          <p:cNvPr id="40" name="9f98ac3e-1629-4240-bf15-e8335269dbfd"/>
          <p:cNvSpPr txBox="1">
            <a:spLocks noChangeArrowheads="1"/>
          </p:cNvSpPr>
          <p:nvPr/>
        </p:nvSpPr>
        <p:spPr bwMode="gray">
          <a:xfrm>
            <a:off x="6680201" y="3035593"/>
            <a:ext cx="140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Disk mirror</a:t>
            </a:r>
            <a:endParaRPr lang="en-US" altLang="zh-CN" sz="1400" b="1" dirty="0">
              <a:latin typeface="Huawei Sans" panose="020C0503030203020204" pitchFamily="34" charset="0"/>
              <a:ea typeface="+mn-ea"/>
              <a:cs typeface="Huawei Sans" panose="020C0503030203020204" pitchFamily="34" charset="0"/>
            </a:endParaRPr>
          </a:p>
        </p:txBody>
      </p:sp>
      <p:sp>
        <p:nvSpPr>
          <p:cNvPr id="41" name="e70e2d54-c3fd-4527-be61-02217f5a7c3a"/>
          <p:cNvSpPr txBox="1">
            <a:spLocks noChangeArrowheads="1"/>
          </p:cNvSpPr>
          <p:nvPr/>
        </p:nvSpPr>
        <p:spPr bwMode="gray">
          <a:xfrm>
            <a:off x="4692650" y="2388242"/>
            <a:ext cx="2806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D 0, D 1, D 2, D 3, D 4, D 5</a:t>
            </a:r>
            <a:endParaRPr lang="en-US" sz="1400" dirty="0">
              <a:latin typeface="Huawei Sans" panose="020C0503030203020204" pitchFamily="34" charset="0"/>
              <a:cs typeface="Huawei Sans" panose="020C0503030203020204" pitchFamily="34" charset="0"/>
            </a:endParaRPr>
          </a:p>
        </p:txBody>
      </p:sp>
      <p:sp>
        <p:nvSpPr>
          <p:cNvPr id="42" name="755a2d21-cc2b-4b4e-947a-ad992d0ace15"/>
          <p:cNvSpPr txBox="1">
            <a:spLocks noChangeArrowheads="1"/>
          </p:cNvSpPr>
          <p:nvPr/>
        </p:nvSpPr>
        <p:spPr bwMode="gray">
          <a:xfrm>
            <a:off x="2685146" y="2392098"/>
            <a:ext cx="1966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User data</a:t>
            </a:r>
            <a:endParaRPr lang="en-US" altLang="zh-CN" sz="1400" b="1" dirty="0">
              <a:latin typeface="Huawei Sans" panose="020C0503030203020204" pitchFamily="34" charset="0"/>
              <a:ea typeface="+mn-ea"/>
              <a:cs typeface="Huawei Sans" panose="020C0503030203020204" pitchFamily="34" charset="0"/>
            </a:endParaRPr>
          </a:p>
        </p:txBody>
      </p:sp>
      <p:sp>
        <p:nvSpPr>
          <p:cNvPr id="43" name="f6d9bf0d-6ebc-4d5f-b957-dfc285586c9f"/>
          <p:cNvSpPr>
            <a:spLocks noChangeArrowheads="1"/>
          </p:cNvSpPr>
          <p:nvPr/>
        </p:nvSpPr>
        <p:spPr bwMode="auto">
          <a:xfrm>
            <a:off x="3225801" y="3627730"/>
            <a:ext cx="266382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4" name="4566806d-2f89-4d93-81f0-7ac0411bd738"/>
          <p:cNvSpPr>
            <a:spLocks noChangeArrowheads="1"/>
          </p:cNvSpPr>
          <p:nvPr/>
        </p:nvSpPr>
        <p:spPr bwMode="auto">
          <a:xfrm>
            <a:off x="6176963" y="3627730"/>
            <a:ext cx="264477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5" name="102dab67-32de-47f6-b297-13e4f7dabb7a"/>
          <p:cNvSpPr txBox="1">
            <a:spLocks noChangeArrowheads="1"/>
          </p:cNvSpPr>
          <p:nvPr/>
        </p:nvSpPr>
        <p:spPr bwMode="auto">
          <a:xfrm>
            <a:off x="4202114" y="5380330"/>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1</a:t>
            </a:r>
            <a:endParaRPr lang="en-US" sz="1400" dirty="0">
              <a:latin typeface="Huawei Sans" panose="020C0503030203020204" pitchFamily="34" charset="0"/>
              <a:cs typeface="Huawei Sans" panose="020C0503030203020204" pitchFamily="34" charset="0"/>
            </a:endParaRPr>
          </a:p>
        </p:txBody>
      </p:sp>
      <p:sp>
        <p:nvSpPr>
          <p:cNvPr id="46" name="28772f7a-53f6-474b-a424-701e1e888cab"/>
          <p:cNvSpPr txBox="1">
            <a:spLocks noChangeArrowheads="1"/>
          </p:cNvSpPr>
          <p:nvPr/>
        </p:nvSpPr>
        <p:spPr bwMode="auto">
          <a:xfrm>
            <a:off x="7165222" y="5380330"/>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1</a:t>
            </a:r>
            <a:endParaRPr lang="en-US" sz="1400" dirty="0">
              <a:latin typeface="Huawei Sans" panose="020C0503030203020204" pitchFamily="34" charset="0"/>
              <a:cs typeface="Huawei Sans" panose="020C0503030203020204" pitchFamily="34" charset="0"/>
            </a:endParaRPr>
          </a:p>
        </p:txBody>
      </p:sp>
      <p:sp>
        <p:nvSpPr>
          <p:cNvPr id="47" name="9f9a7fe9-8066-4f9b-ac31-323323e111e6"/>
          <p:cNvSpPr>
            <a:spLocks noChangeArrowheads="1"/>
          </p:cNvSpPr>
          <p:nvPr/>
        </p:nvSpPr>
        <p:spPr bwMode="auto">
          <a:xfrm>
            <a:off x="3009901" y="3472218"/>
            <a:ext cx="5975350" cy="2414526"/>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32a41c39-f076-4bd3-b909-78795b85b820"/>
          <p:cNvSpPr txBox="1">
            <a:spLocks noChangeArrowheads="1"/>
          </p:cNvSpPr>
          <p:nvPr/>
        </p:nvSpPr>
        <p:spPr bwMode="auto">
          <a:xfrm>
            <a:off x="5674179" y="5590388"/>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0</a:t>
            </a:r>
            <a:endParaRPr lang="en-US" sz="1400" dirty="0">
              <a:latin typeface="Huawei Sans" panose="020C0503030203020204" pitchFamily="34" charset="0"/>
              <a:cs typeface="Huawei Sans" panose="020C0503030203020204" pitchFamily="34" charset="0"/>
            </a:endParaRPr>
          </a:p>
        </p:txBody>
      </p:sp>
      <p:sp>
        <p:nvSpPr>
          <p:cNvPr id="49" name="31fcdbf2-c712-4b22-a9c8-ad3d8c3d8be4"/>
          <p:cNvSpPr txBox="1">
            <a:spLocks noChangeArrowheads="1"/>
          </p:cNvSpPr>
          <p:nvPr/>
        </p:nvSpPr>
        <p:spPr bwMode="gray">
          <a:xfrm>
            <a:off x="3153198" y="5092397"/>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Physical disk 1</a:t>
            </a:r>
            <a:endParaRPr lang="en-US" altLang="zh-CN" sz="1400" dirty="0">
              <a:latin typeface="Huawei Sans" panose="020C0503030203020204" pitchFamily="34" charset="0"/>
              <a:ea typeface="+mn-ea"/>
              <a:cs typeface="Huawei Sans" panose="020C0503030203020204" pitchFamily="34" charset="0"/>
            </a:endParaRPr>
          </a:p>
        </p:txBody>
      </p:sp>
      <p:sp>
        <p:nvSpPr>
          <p:cNvPr id="50" name="83e7cd7a-ccf2-49bb-b853-3b285a94ee9c"/>
          <p:cNvSpPr txBox="1">
            <a:spLocks noChangeArrowheads="1"/>
          </p:cNvSpPr>
          <p:nvPr/>
        </p:nvSpPr>
        <p:spPr bwMode="gray">
          <a:xfrm>
            <a:off x="4449342" y="5092397"/>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Physical disk 2</a:t>
            </a:r>
            <a:endParaRPr lang="en-US" altLang="zh-CN" sz="1400" dirty="0">
              <a:latin typeface="Huawei Sans" panose="020C0503030203020204" pitchFamily="34" charset="0"/>
              <a:ea typeface="+mn-ea"/>
              <a:cs typeface="Huawei Sans" panose="020C0503030203020204" pitchFamily="34" charset="0"/>
            </a:endParaRPr>
          </a:p>
        </p:txBody>
      </p:sp>
      <p:sp>
        <p:nvSpPr>
          <p:cNvPr id="51" name="c14927c7-f52d-4457-bdf4-9404244afd00"/>
          <p:cNvSpPr txBox="1">
            <a:spLocks noChangeArrowheads="1"/>
          </p:cNvSpPr>
          <p:nvPr/>
        </p:nvSpPr>
        <p:spPr bwMode="gray">
          <a:xfrm>
            <a:off x="6088932" y="5092397"/>
            <a:ext cx="152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Physical disk 3</a:t>
            </a:r>
            <a:endParaRPr lang="en-US" altLang="zh-CN" sz="1400" dirty="0">
              <a:latin typeface="Huawei Sans" panose="020C0503030203020204" pitchFamily="34" charset="0"/>
              <a:ea typeface="+mn-ea"/>
              <a:cs typeface="Huawei Sans" panose="020C0503030203020204" pitchFamily="34" charset="0"/>
            </a:endParaRPr>
          </a:p>
        </p:txBody>
      </p:sp>
      <p:sp>
        <p:nvSpPr>
          <p:cNvPr id="52" name="53ceb06a-e6ae-4bc8-ac27-31ae8a26adb6"/>
          <p:cNvSpPr txBox="1">
            <a:spLocks noChangeArrowheads="1"/>
          </p:cNvSpPr>
          <p:nvPr/>
        </p:nvSpPr>
        <p:spPr bwMode="gray">
          <a:xfrm>
            <a:off x="7385075" y="5092397"/>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400" dirty="0" smtClean="0">
                <a:latin typeface="Huawei Sans" panose="020C0503030203020204" pitchFamily="34" charset="0"/>
                <a:cs typeface="Huawei Sans" panose="020C0503030203020204" pitchFamily="34" charset="0"/>
              </a:rPr>
              <a:t>Physical disk 4</a:t>
            </a:r>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7813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set>
                                      <p:cBhvr>
                                        <p:cTn id="8" dur="1" fill="hold">
                                          <p:stCondLst>
                                            <p:cond delay="499"/>
                                          </p:stCondLst>
                                        </p:cTn>
                                        <p:tgtEl>
                                          <p:spTgt spid="12"/>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par>
                                <p:cTn id="13" presetID="23" presetClass="exit" presetSubtype="32" fill="hold" grpId="0" nodeType="withEffect">
                                  <p:stCondLst>
                                    <p:cond delay="0"/>
                                  </p:stCondLst>
                                  <p:childTnLst>
                                    <p:anim calcmode="lin" valueType="num">
                                      <p:cBhvr>
                                        <p:cTn id="14" dur="500"/>
                                        <p:tgtEl>
                                          <p:spTgt spid="16"/>
                                        </p:tgtEl>
                                        <p:attrNameLst>
                                          <p:attrName>ppt_w</p:attrName>
                                        </p:attrNameLst>
                                      </p:cBhvr>
                                      <p:tavLst>
                                        <p:tav tm="0">
                                          <p:val>
                                            <p:strVal val="ppt_w"/>
                                          </p:val>
                                        </p:tav>
                                        <p:tav tm="100000">
                                          <p:val>
                                            <p:fltVal val="0"/>
                                          </p:val>
                                        </p:tav>
                                      </p:tavLst>
                                    </p:anim>
                                    <p:anim calcmode="lin" valueType="num">
                                      <p:cBhvr>
                                        <p:cTn id="15" dur="500"/>
                                        <p:tgtEl>
                                          <p:spTgt spid="16"/>
                                        </p:tgtEl>
                                        <p:attrNameLst>
                                          <p:attrName>ppt_h</p:attrName>
                                        </p:attrNameLst>
                                      </p:cBhvr>
                                      <p:tavLst>
                                        <p:tav tm="0">
                                          <p:val>
                                            <p:strVal val="ppt_h"/>
                                          </p:val>
                                        </p:tav>
                                        <p:tav tm="100000">
                                          <p:val>
                                            <p:fltVal val="0"/>
                                          </p:val>
                                        </p:tav>
                                      </p:tavLst>
                                    </p:anim>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500" fill="hold"/>
                                        <p:tgtEl>
                                          <p:spTgt spid="6"/>
                                        </p:tgtEl>
                                      </p:cBhvr>
                                      <p:by x="150000" y="150000"/>
                                    </p:animScale>
                                  </p:childTnLst>
                                </p:cTn>
                              </p:par>
                            </p:childTnLst>
                          </p:cTn>
                        </p:par>
                        <p:par>
                          <p:cTn id="27" fill="hold">
                            <p:stCondLst>
                              <p:cond delay="500"/>
                            </p:stCondLst>
                            <p:childTnLst>
                              <p:par>
                                <p:cTn id="28" presetID="6" presetClass="emph" presetSubtype="0" fill="hold" grpId="0" nodeType="afterEffect">
                                  <p:stCondLst>
                                    <p:cond delay="0"/>
                                  </p:stCondLst>
                                  <p:childTnLst>
                                    <p:animScale>
                                      <p:cBhvr>
                                        <p:cTn id="29" dur="500" fill="hold"/>
                                        <p:tgtEl>
                                          <p:spTgt spid="18"/>
                                        </p:tgtEl>
                                      </p:cBhvr>
                                      <p:by x="150000" y="150000"/>
                                    </p:animScale>
                                  </p:childTnLst>
                                </p:cTn>
                              </p:par>
                            </p:childTnLst>
                          </p:cTn>
                        </p:par>
                        <p:par>
                          <p:cTn id="30" fill="hold">
                            <p:stCondLst>
                              <p:cond delay="1000"/>
                            </p:stCondLst>
                            <p:childTnLst>
                              <p:par>
                                <p:cTn id="31" presetID="6" presetClass="emph" presetSubtype="0" fill="hold" grpId="0" nodeType="afterEffect">
                                  <p:stCondLst>
                                    <p:cond delay="0"/>
                                  </p:stCondLst>
                                  <p:childTnLst>
                                    <p:animScale>
                                      <p:cBhvr>
                                        <p:cTn id="32" dur="500" fill="hold"/>
                                        <p:tgtEl>
                                          <p:spTgt spid="8"/>
                                        </p:tgtEl>
                                      </p:cBhvr>
                                      <p:by x="150000" y="150000"/>
                                    </p:animScale>
                                  </p:childTnLst>
                                </p:cTn>
                              </p:par>
                            </p:childTnLst>
                          </p:cTn>
                        </p:par>
                        <p:par>
                          <p:cTn id="33" fill="hold">
                            <p:stCondLst>
                              <p:cond delay="1500"/>
                            </p:stCondLst>
                            <p:childTnLst>
                              <p:par>
                                <p:cTn id="34" presetID="6" presetClass="emph" presetSubtype="0" fill="hold" grpId="0" nodeType="afterEffect">
                                  <p:stCondLst>
                                    <p:cond delay="0"/>
                                  </p:stCondLst>
                                  <p:childTnLst>
                                    <p:animScale>
                                      <p:cBhvr>
                                        <p:cTn id="35" dur="500" fill="hold"/>
                                        <p:tgtEl>
                                          <p:spTgt spid="20"/>
                                        </p:tgtEl>
                                      </p:cBhvr>
                                      <p:by x="150000" y="150000"/>
                                    </p:animScale>
                                  </p:childTnLst>
                                </p:cTn>
                              </p:par>
                            </p:childTnLst>
                          </p:cTn>
                        </p:par>
                        <p:par>
                          <p:cTn id="36" fill="hold">
                            <p:stCondLst>
                              <p:cond delay="2000"/>
                            </p:stCondLst>
                            <p:childTnLst>
                              <p:par>
                                <p:cTn id="37" presetID="6" presetClass="emph" presetSubtype="0" fill="hold" grpId="0" nodeType="afterEffect">
                                  <p:stCondLst>
                                    <p:cond delay="0"/>
                                  </p:stCondLst>
                                  <p:childTnLst>
                                    <p:animScale>
                                      <p:cBhvr>
                                        <p:cTn id="38" dur="500" fill="hold"/>
                                        <p:tgtEl>
                                          <p:spTgt spid="10"/>
                                        </p:tgtEl>
                                      </p:cBhvr>
                                      <p:by x="150000" y="150000"/>
                                    </p:animScale>
                                  </p:childTnLst>
                                </p:cTn>
                              </p:par>
                            </p:childTnLst>
                          </p:cTn>
                        </p:par>
                        <p:par>
                          <p:cTn id="39" fill="hold">
                            <p:stCondLst>
                              <p:cond delay="2500"/>
                            </p:stCondLst>
                            <p:childTnLst>
                              <p:par>
                                <p:cTn id="40" presetID="6" presetClass="emph" presetSubtype="0" fill="hold" grpId="0" nodeType="afterEffect">
                                  <p:stCondLst>
                                    <p:cond delay="0"/>
                                  </p:stCondLst>
                                  <p:childTnLst>
                                    <p:animScale>
                                      <p:cBhvr>
                                        <p:cTn id="41" dur="500" fill="hold"/>
                                        <p:tgtEl>
                                          <p:spTgt spid="22"/>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grpId="0" nodeType="click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set>
                                      <p:cBhvr>
                                        <p:cTn id="47" dur="1" fill="hold">
                                          <p:stCondLst>
                                            <p:cond delay="499"/>
                                          </p:stCondLst>
                                        </p:cTn>
                                        <p:tgtEl>
                                          <p:spTgt spid="24"/>
                                        </p:tgtEl>
                                        <p:attrNameLst>
                                          <p:attrName>style.visibility</p:attrName>
                                        </p:attrNameLst>
                                      </p:cBhvr>
                                      <p:to>
                                        <p:strVal val="hidden"/>
                                      </p:to>
                                    </p:set>
                                  </p:childTnLst>
                                </p:cTn>
                              </p:par>
                              <p:par>
                                <p:cTn id="48" presetID="23" presetClass="exit" presetSubtype="32" fill="hold" grpId="0" nodeType="withEffect">
                                  <p:stCondLst>
                                    <p:cond delay="0"/>
                                  </p:stCondLst>
                                  <p:childTnLst>
                                    <p:anim calcmode="lin" valueType="num">
                                      <p:cBhvr>
                                        <p:cTn id="49" dur="500"/>
                                        <p:tgtEl>
                                          <p:spTgt spid="26"/>
                                        </p:tgtEl>
                                        <p:attrNameLst>
                                          <p:attrName>ppt_w</p:attrName>
                                        </p:attrNameLst>
                                      </p:cBhvr>
                                      <p:tavLst>
                                        <p:tav tm="0">
                                          <p:val>
                                            <p:strVal val="ppt_w"/>
                                          </p:val>
                                        </p:tav>
                                        <p:tav tm="100000">
                                          <p:val>
                                            <p:fltVal val="0"/>
                                          </p:val>
                                        </p:tav>
                                      </p:tavLst>
                                    </p:anim>
                                    <p:anim calcmode="lin" valueType="num">
                                      <p:cBhvr>
                                        <p:cTn id="50" dur="500"/>
                                        <p:tgtEl>
                                          <p:spTgt spid="26"/>
                                        </p:tgtEl>
                                        <p:attrNameLst>
                                          <p:attrName>ppt_h</p:attrName>
                                        </p:attrNameLst>
                                      </p:cBhvr>
                                      <p:tavLst>
                                        <p:tav tm="0">
                                          <p:val>
                                            <p:strVal val="ppt_h"/>
                                          </p:val>
                                        </p:tav>
                                        <p:tav tm="100000">
                                          <p:val>
                                            <p:fltVal val="0"/>
                                          </p:val>
                                        </p:tav>
                                      </p:tavLst>
                                    </p:anim>
                                    <p:set>
                                      <p:cBhvr>
                                        <p:cTn id="51" dur="1" fill="hold">
                                          <p:stCondLst>
                                            <p:cond delay="499"/>
                                          </p:stCondLst>
                                        </p:cTn>
                                        <p:tgtEl>
                                          <p:spTgt spid="26"/>
                                        </p:tgtEl>
                                        <p:attrNameLst>
                                          <p:attrName>style.visibility</p:attrName>
                                        </p:attrNameLst>
                                      </p:cBhvr>
                                      <p:to>
                                        <p:strVal val="hidden"/>
                                      </p:to>
                                    </p:set>
                                  </p:childTnLst>
                                </p:cTn>
                              </p:par>
                              <p:par>
                                <p:cTn id="52" presetID="23" presetClass="exit" presetSubtype="32" fill="hold" grpId="0" nodeType="withEffect">
                                  <p:stCondLst>
                                    <p:cond delay="0"/>
                                  </p:stCondLst>
                                  <p:childTnLst>
                                    <p:anim calcmode="lin" valueType="num">
                                      <p:cBhvr>
                                        <p:cTn id="53" dur="500"/>
                                        <p:tgtEl>
                                          <p:spTgt spid="28"/>
                                        </p:tgtEl>
                                        <p:attrNameLst>
                                          <p:attrName>ppt_w</p:attrName>
                                        </p:attrNameLst>
                                      </p:cBhvr>
                                      <p:tavLst>
                                        <p:tav tm="0">
                                          <p:val>
                                            <p:strVal val="ppt_w"/>
                                          </p:val>
                                        </p:tav>
                                        <p:tav tm="100000">
                                          <p:val>
                                            <p:fltVal val="0"/>
                                          </p:val>
                                        </p:tav>
                                      </p:tavLst>
                                    </p:anim>
                                    <p:anim calcmode="lin" valueType="num">
                                      <p:cBhvr>
                                        <p:cTn id="54" dur="500"/>
                                        <p:tgtEl>
                                          <p:spTgt spid="28"/>
                                        </p:tgtEl>
                                        <p:attrNameLst>
                                          <p:attrName>ppt_h</p:attrName>
                                        </p:attrNameLst>
                                      </p:cBhvr>
                                      <p:tavLst>
                                        <p:tav tm="0">
                                          <p:val>
                                            <p:strVal val="ppt_h"/>
                                          </p:val>
                                        </p:tav>
                                        <p:tav tm="100000">
                                          <p:val>
                                            <p:fltVal val="0"/>
                                          </p:val>
                                        </p:tav>
                                      </p:tavLst>
                                    </p:anim>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How Does RAID 50 Work?</a:t>
            </a:r>
            <a:endParaRPr lang="en-US" altLang="zh-CN" dirty="0"/>
          </a:p>
        </p:txBody>
      </p:sp>
      <p:sp>
        <p:nvSpPr>
          <p:cNvPr id="3" name="文本占位符 2"/>
          <p:cNvSpPr>
            <a:spLocks noGrp="1"/>
          </p:cNvSpPr>
          <p:nvPr>
            <p:ph type="body" sz="quarter" idx="10"/>
          </p:nvPr>
        </p:nvSpPr>
        <p:spPr/>
        <p:txBody>
          <a:bodyPr/>
          <a:lstStyle/>
          <a:p>
            <a:r>
              <a:rPr lang="en-US" sz="2000" dirty="0" smtClean="0"/>
              <a:t>RAID 50 consists of nested RAID 5 + RAID 0 levels. RAID 0 is implemented after </a:t>
            </a:r>
            <a:r>
              <a:rPr lang="en-US" altLang="zh-CN" sz="2000" dirty="0" smtClean="0"/>
              <a:t>RAID 5 is implemented.</a:t>
            </a:r>
            <a:endParaRPr lang="en-US" sz="2000" dirty="0"/>
          </a:p>
        </p:txBody>
      </p:sp>
      <p:sp>
        <p:nvSpPr>
          <p:cNvPr id="4" name="8fd74bf8-9d41-4ea7-9aab-4505c4512d25"/>
          <p:cNvSpPr>
            <a:spLocks noChangeArrowheads="1"/>
          </p:cNvSpPr>
          <p:nvPr/>
        </p:nvSpPr>
        <p:spPr bwMode="auto">
          <a:xfrm rot="5400000">
            <a:off x="873187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 name="26cd69b0-e214-45e0-9767-1528558227e8"/>
          <p:cNvSpPr>
            <a:spLocks noChangeArrowheads="1"/>
          </p:cNvSpPr>
          <p:nvPr/>
        </p:nvSpPr>
        <p:spPr bwMode="auto">
          <a:xfrm rot="5400000">
            <a:off x="7507739" y="3299693"/>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 name="c678e702-a549-4e0c-ae86-7a9b74ae3ea3"/>
          <p:cNvSpPr>
            <a:spLocks noChangeArrowheads="1"/>
          </p:cNvSpPr>
          <p:nvPr/>
        </p:nvSpPr>
        <p:spPr bwMode="auto">
          <a:xfrm rot="5400000">
            <a:off x="631701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 name="AutoShape 7"/>
          <p:cNvSpPr>
            <a:spLocks noChangeArrowheads="1"/>
          </p:cNvSpPr>
          <p:nvPr/>
        </p:nvSpPr>
        <p:spPr bwMode="auto">
          <a:xfrm>
            <a:off x="6387658" y="2879353"/>
            <a:ext cx="2935287"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8" name="f068ce7f-08f3-4f01-9b1a-8b1d48733c50"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6413058" y="2819822"/>
            <a:ext cx="2922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d7fa59e-0c03-4218-8626-4355cd113cbe"/>
          <p:cNvSpPr>
            <a:spLocks noChangeArrowheads="1"/>
          </p:cNvSpPr>
          <p:nvPr/>
        </p:nvSpPr>
        <p:spPr bwMode="gray">
          <a:xfrm>
            <a:off x="8603808" y="455139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 name="b39d0f44-8f74-453c-8845-f627da91a364"/>
          <p:cNvSpPr>
            <a:spLocks noChangeArrowheads="1"/>
          </p:cNvSpPr>
          <p:nvPr/>
        </p:nvSpPr>
        <p:spPr bwMode="gray">
          <a:xfrm>
            <a:off x="8603808" y="420764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1" name="412b598e-db5f-46d4-8eac-83b144a52fdb"/>
          <p:cNvSpPr>
            <a:spLocks noChangeArrowheads="1"/>
          </p:cNvSpPr>
          <p:nvPr/>
        </p:nvSpPr>
        <p:spPr bwMode="gray">
          <a:xfrm>
            <a:off x="8603808" y="38472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2" name="3386b8c8-3df8-4174-8cb4-5dc71bbf3a52"/>
          <p:cNvSpPr txBox="1">
            <a:spLocks noChangeArrowheads="1"/>
          </p:cNvSpPr>
          <p:nvPr/>
        </p:nvSpPr>
        <p:spPr bwMode="gray">
          <a:xfrm>
            <a:off x="8764145" y="3920307"/>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11</a:t>
            </a:r>
            <a:endParaRPr lang="en-US" sz="1400" dirty="0">
              <a:latin typeface="Huawei Sans" panose="020C0503030203020204" pitchFamily="34" charset="0"/>
              <a:cs typeface="Huawei Sans" panose="020C0503030203020204" pitchFamily="34" charset="0"/>
            </a:endParaRPr>
          </a:p>
        </p:txBody>
      </p:sp>
      <p:sp>
        <p:nvSpPr>
          <p:cNvPr id="13" name="1cb4b866-3a18-4491-976f-584a090c47d3"/>
          <p:cNvSpPr txBox="1">
            <a:spLocks noChangeArrowheads="1"/>
          </p:cNvSpPr>
          <p:nvPr/>
        </p:nvSpPr>
        <p:spPr bwMode="gray">
          <a:xfrm>
            <a:off x="8763277" y="4263367"/>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7</a:t>
            </a:r>
            <a:endParaRPr lang="en-US" sz="1400" dirty="0">
              <a:latin typeface="Huawei Sans" panose="020C0503030203020204" pitchFamily="34" charset="0"/>
              <a:cs typeface="Huawei Sans" panose="020C0503030203020204" pitchFamily="34" charset="0"/>
            </a:endParaRPr>
          </a:p>
        </p:txBody>
      </p:sp>
      <p:sp>
        <p:nvSpPr>
          <p:cNvPr id="14" name="5c32e791-18ee-416a-9c16-32c09ce2ceb9"/>
          <p:cNvSpPr txBox="1">
            <a:spLocks noChangeArrowheads="1"/>
          </p:cNvSpPr>
          <p:nvPr/>
        </p:nvSpPr>
        <p:spPr bwMode="gray">
          <a:xfrm>
            <a:off x="8835285" y="4641032"/>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1</a:t>
            </a:r>
            <a:endParaRPr lang="en-US" sz="1400" dirty="0">
              <a:latin typeface="Huawei Sans" panose="020C0503030203020204" pitchFamily="34" charset="0"/>
              <a:cs typeface="Huawei Sans" panose="020C0503030203020204" pitchFamily="34" charset="0"/>
            </a:endParaRPr>
          </a:p>
        </p:txBody>
      </p:sp>
      <p:sp>
        <p:nvSpPr>
          <p:cNvPr id="15" name="e2b021aa-ef91-453c-8887-25b1e9de2602"/>
          <p:cNvSpPr>
            <a:spLocks noChangeArrowheads="1"/>
          </p:cNvSpPr>
          <p:nvPr/>
        </p:nvSpPr>
        <p:spPr bwMode="gray">
          <a:xfrm>
            <a:off x="7378258" y="455139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6" name="2fb5e459-19ca-4f61-b8e5-09394da37f5c"/>
          <p:cNvSpPr>
            <a:spLocks noChangeArrowheads="1"/>
          </p:cNvSpPr>
          <p:nvPr/>
        </p:nvSpPr>
        <p:spPr bwMode="gray">
          <a:xfrm>
            <a:off x="7378258" y="420764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7" name="81217d33-aef2-4c6e-a60b-5bc619f5aa0b"/>
          <p:cNvSpPr>
            <a:spLocks noChangeArrowheads="1"/>
          </p:cNvSpPr>
          <p:nvPr/>
        </p:nvSpPr>
        <p:spPr bwMode="gray">
          <a:xfrm>
            <a:off x="7378258" y="38472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8" name="79446e6a-7696-4a15-b474-f1f6e717dd2f"/>
          <p:cNvSpPr txBox="1">
            <a:spLocks noChangeArrowheads="1"/>
          </p:cNvSpPr>
          <p:nvPr/>
        </p:nvSpPr>
        <p:spPr bwMode="gray">
          <a:xfrm>
            <a:off x="7538595" y="3920307"/>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10</a:t>
            </a:r>
            <a:endParaRPr lang="en-US" sz="1400" dirty="0">
              <a:latin typeface="Huawei Sans" panose="020C0503030203020204" pitchFamily="34" charset="0"/>
              <a:cs typeface="Huawei Sans" panose="020C0503030203020204" pitchFamily="34" charset="0"/>
            </a:endParaRPr>
          </a:p>
        </p:txBody>
      </p:sp>
      <p:sp>
        <p:nvSpPr>
          <p:cNvPr id="19" name="c4bed7ec-17d4-4845-b6f1-e9efacf951bd"/>
          <p:cNvSpPr txBox="1">
            <a:spLocks noChangeArrowheads="1"/>
          </p:cNvSpPr>
          <p:nvPr/>
        </p:nvSpPr>
        <p:spPr bwMode="gray">
          <a:xfrm>
            <a:off x="7556058" y="4263367"/>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3</a:t>
            </a:r>
            <a:endParaRPr lang="en-US" sz="1400" dirty="0">
              <a:latin typeface="Huawei Sans" panose="020C0503030203020204" pitchFamily="34" charset="0"/>
              <a:cs typeface="Huawei Sans" panose="020C0503030203020204" pitchFamily="34" charset="0"/>
            </a:endParaRPr>
          </a:p>
        </p:txBody>
      </p:sp>
      <p:sp>
        <p:nvSpPr>
          <p:cNvPr id="20" name="d2bc6479-4bf9-486e-a86a-842752a2177a"/>
          <p:cNvSpPr txBox="1">
            <a:spLocks noChangeArrowheads="1"/>
          </p:cNvSpPr>
          <p:nvPr/>
        </p:nvSpPr>
        <p:spPr bwMode="gray">
          <a:xfrm>
            <a:off x="7538595" y="4641032"/>
            <a:ext cx="52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21" name="da25c638-3b13-45db-b9af-7d3f0d1d1909"/>
          <p:cNvSpPr>
            <a:spLocks noChangeArrowheads="1"/>
          </p:cNvSpPr>
          <p:nvPr/>
        </p:nvSpPr>
        <p:spPr bwMode="gray">
          <a:xfrm>
            <a:off x="6159058" y="4515395"/>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2" name="aad9ea6a-2b51-4572-9fc9-4300ce993ed3"/>
          <p:cNvSpPr>
            <a:spLocks noChangeArrowheads="1"/>
          </p:cNvSpPr>
          <p:nvPr/>
        </p:nvSpPr>
        <p:spPr bwMode="gray">
          <a:xfrm>
            <a:off x="6159058" y="42060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3" name="ca56bc25-1683-4e3b-b0f2-aac435a44e1f"/>
          <p:cNvSpPr>
            <a:spLocks noChangeArrowheads="1"/>
          </p:cNvSpPr>
          <p:nvPr/>
        </p:nvSpPr>
        <p:spPr bwMode="gray">
          <a:xfrm>
            <a:off x="6159058" y="3845694"/>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4" name="da1f2b4b-7687-41a9-8e8b-88c4c6e07d28"/>
          <p:cNvSpPr txBox="1">
            <a:spLocks noChangeArrowheads="1"/>
          </p:cNvSpPr>
          <p:nvPr/>
        </p:nvSpPr>
        <p:spPr bwMode="gray">
          <a:xfrm>
            <a:off x="6351145" y="3918719"/>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5</a:t>
            </a:r>
            <a:endParaRPr lang="en-US" sz="1400" dirty="0">
              <a:latin typeface="Huawei Sans" panose="020C0503030203020204" pitchFamily="34" charset="0"/>
              <a:cs typeface="Huawei Sans" panose="020C0503030203020204" pitchFamily="34" charset="0"/>
            </a:endParaRPr>
          </a:p>
        </p:txBody>
      </p:sp>
      <p:sp>
        <p:nvSpPr>
          <p:cNvPr id="25" name="5b861940-b7bc-4dc5-ab76-c3524bbc3618"/>
          <p:cNvSpPr txBox="1">
            <a:spLocks noChangeArrowheads="1"/>
          </p:cNvSpPr>
          <p:nvPr/>
        </p:nvSpPr>
        <p:spPr bwMode="gray">
          <a:xfrm>
            <a:off x="6327333" y="4263367"/>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6</a:t>
            </a:r>
            <a:endParaRPr lang="en-US" sz="1400" dirty="0">
              <a:latin typeface="Huawei Sans" panose="020C0503030203020204" pitchFamily="34" charset="0"/>
              <a:cs typeface="Huawei Sans" panose="020C0503030203020204" pitchFamily="34" charset="0"/>
            </a:endParaRPr>
          </a:p>
        </p:txBody>
      </p:sp>
      <p:sp>
        <p:nvSpPr>
          <p:cNvPr id="26" name="2f48d191-ef97-4fab-9b32-dcbeb4e433c4"/>
          <p:cNvSpPr txBox="1">
            <a:spLocks noChangeArrowheads="1"/>
          </p:cNvSpPr>
          <p:nvPr/>
        </p:nvSpPr>
        <p:spPr bwMode="gray">
          <a:xfrm>
            <a:off x="6292408" y="4623407"/>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27" name="fe510cde-09fd-46f6-b341-4864f61c0b7d"/>
          <p:cNvSpPr>
            <a:spLocks noChangeArrowheads="1"/>
          </p:cNvSpPr>
          <p:nvPr/>
        </p:nvSpPr>
        <p:spPr bwMode="gray">
          <a:xfrm>
            <a:off x="5023995" y="4536257"/>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8" name="5261ffe4-55a1-437c-9a58-b01471331656"/>
          <p:cNvSpPr>
            <a:spLocks noChangeArrowheads="1"/>
          </p:cNvSpPr>
          <p:nvPr/>
        </p:nvSpPr>
        <p:spPr bwMode="gray">
          <a:xfrm>
            <a:off x="5020820" y="4179069"/>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29" name="cfbc43c9-1764-48ae-925c-fbcce05e2ca2"/>
          <p:cNvSpPr>
            <a:spLocks noChangeArrowheads="1"/>
          </p:cNvSpPr>
          <p:nvPr/>
        </p:nvSpPr>
        <p:spPr bwMode="gray">
          <a:xfrm>
            <a:off x="5023995" y="3817119"/>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0" name="c1b7f1f6-18c1-4856-aac9-f2426ebd3135"/>
          <p:cNvSpPr txBox="1">
            <a:spLocks noChangeArrowheads="1"/>
          </p:cNvSpPr>
          <p:nvPr/>
        </p:nvSpPr>
        <p:spPr bwMode="gray">
          <a:xfrm>
            <a:off x="5234885" y="3890144"/>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9</a:t>
            </a:r>
            <a:endParaRPr lang="en-US" sz="1400" dirty="0">
              <a:latin typeface="Huawei Sans" panose="020C0503030203020204" pitchFamily="34" charset="0"/>
              <a:cs typeface="Huawei Sans" panose="020C0503030203020204" pitchFamily="34" charset="0"/>
            </a:endParaRPr>
          </a:p>
        </p:txBody>
      </p:sp>
      <p:sp>
        <p:nvSpPr>
          <p:cNvPr id="31" name="df2579ef-ae3f-4062-a0f1-6163bea7feef"/>
          <p:cNvSpPr txBox="1">
            <a:spLocks noChangeArrowheads="1"/>
          </p:cNvSpPr>
          <p:nvPr/>
        </p:nvSpPr>
        <p:spPr bwMode="gray">
          <a:xfrm>
            <a:off x="5234885" y="4263367"/>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32" name="68c4ed74-1544-4bb3-9bd2-2eaa6f6cf186"/>
          <p:cNvSpPr>
            <a:spLocks noChangeArrowheads="1"/>
          </p:cNvSpPr>
          <p:nvPr/>
        </p:nvSpPr>
        <p:spPr bwMode="gray">
          <a:xfrm>
            <a:off x="3834958" y="45362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3" name="484c198d-494e-4623-9f83-26e4babd51d7"/>
          <p:cNvSpPr>
            <a:spLocks noChangeArrowheads="1"/>
          </p:cNvSpPr>
          <p:nvPr/>
        </p:nvSpPr>
        <p:spPr bwMode="gray">
          <a:xfrm>
            <a:off x="3834958" y="41774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4" name="f543c68d-a033-4c23-9e42-f7da30fe36a1"/>
          <p:cNvSpPr>
            <a:spLocks noChangeArrowheads="1"/>
          </p:cNvSpPr>
          <p:nvPr/>
        </p:nvSpPr>
        <p:spPr bwMode="gray">
          <a:xfrm>
            <a:off x="3834958" y="381711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5" name="78518bf5-8ba7-4566-8211-fdf69e4aadd5"/>
          <p:cNvSpPr txBox="1">
            <a:spLocks noChangeArrowheads="1"/>
          </p:cNvSpPr>
          <p:nvPr/>
        </p:nvSpPr>
        <p:spPr bwMode="gray">
          <a:xfrm>
            <a:off x="4011170" y="3891732"/>
            <a:ext cx="53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8</a:t>
            </a:r>
            <a:endParaRPr lang="en-US" sz="1400" dirty="0">
              <a:latin typeface="Huawei Sans" panose="020C0503030203020204" pitchFamily="34" charset="0"/>
              <a:cs typeface="Huawei Sans" panose="020C0503030203020204" pitchFamily="34" charset="0"/>
            </a:endParaRPr>
          </a:p>
        </p:txBody>
      </p:sp>
      <p:sp>
        <p:nvSpPr>
          <p:cNvPr id="36" name="7ccb17e0-e538-47ba-8b90-e73062c9ae25"/>
          <p:cNvSpPr txBox="1">
            <a:spLocks noChangeArrowheads="1"/>
          </p:cNvSpPr>
          <p:nvPr/>
        </p:nvSpPr>
        <p:spPr bwMode="gray">
          <a:xfrm>
            <a:off x="5270889" y="4610869"/>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0</a:t>
            </a:r>
            <a:endParaRPr lang="en-US" sz="1400" dirty="0">
              <a:latin typeface="Huawei Sans" panose="020C0503030203020204" pitchFamily="34" charset="0"/>
              <a:cs typeface="Huawei Sans" panose="020C0503030203020204" pitchFamily="34" charset="0"/>
            </a:endParaRPr>
          </a:p>
        </p:txBody>
      </p:sp>
      <p:sp>
        <p:nvSpPr>
          <p:cNvPr id="37" name="e239076d-5c43-4a58-9280-6e89f1e8caaa"/>
          <p:cNvSpPr>
            <a:spLocks noChangeArrowheads="1"/>
          </p:cNvSpPr>
          <p:nvPr/>
        </p:nvSpPr>
        <p:spPr bwMode="gray">
          <a:xfrm>
            <a:off x="2647508" y="4536257"/>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82f2ddd1-32e0-4355-b11e-54ffef06ce6a"/>
          <p:cNvSpPr>
            <a:spLocks noChangeArrowheads="1"/>
          </p:cNvSpPr>
          <p:nvPr/>
        </p:nvSpPr>
        <p:spPr bwMode="gray">
          <a:xfrm>
            <a:off x="2647508" y="4177482"/>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3edc8eba-8cf4-4caa-a216-bb3b8d3a20e2"/>
          <p:cNvSpPr>
            <a:spLocks noChangeArrowheads="1"/>
          </p:cNvSpPr>
          <p:nvPr/>
        </p:nvSpPr>
        <p:spPr bwMode="gray">
          <a:xfrm>
            <a:off x="2647508" y="3817119"/>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8bd2bd34-ea22-4f06-a7ee-16eef8b326ae"/>
          <p:cNvSpPr txBox="1">
            <a:spLocks noChangeArrowheads="1"/>
          </p:cNvSpPr>
          <p:nvPr/>
        </p:nvSpPr>
        <p:spPr bwMode="gray">
          <a:xfrm>
            <a:off x="4036913" y="4263367"/>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2</a:t>
            </a:r>
            <a:endParaRPr lang="en-US" sz="1400" dirty="0">
              <a:latin typeface="Huawei Sans" panose="020C0503030203020204" pitchFamily="34" charset="0"/>
              <a:cs typeface="Huawei Sans" panose="020C0503030203020204" pitchFamily="34" charset="0"/>
            </a:endParaRPr>
          </a:p>
        </p:txBody>
      </p:sp>
      <p:sp>
        <p:nvSpPr>
          <p:cNvPr id="41" name="453238cd-6e39-4e5d-8456-b8864ba8bdc2"/>
          <p:cNvSpPr txBox="1">
            <a:spLocks noChangeArrowheads="1"/>
          </p:cNvSpPr>
          <p:nvPr/>
        </p:nvSpPr>
        <p:spPr bwMode="gray">
          <a:xfrm>
            <a:off x="2858645" y="4610869"/>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42" name="5b483d80-9d22-4931-9ede-8d51109095df"/>
          <p:cNvSpPr txBox="1">
            <a:spLocks noChangeArrowheads="1"/>
          </p:cNvSpPr>
          <p:nvPr/>
        </p:nvSpPr>
        <p:spPr bwMode="gray">
          <a:xfrm>
            <a:off x="4036913" y="4610869"/>
            <a:ext cx="595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43" name="722b218c-7524-4624-905d-560ac72c68f0"/>
          <p:cNvSpPr txBox="1">
            <a:spLocks noChangeArrowheads="1"/>
          </p:cNvSpPr>
          <p:nvPr/>
        </p:nvSpPr>
        <p:spPr bwMode="gray">
          <a:xfrm>
            <a:off x="2806928" y="4263367"/>
            <a:ext cx="53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44" name="080a026e-6ac7-4d34-925e-6c720cadfbeb"/>
          <p:cNvSpPr txBox="1">
            <a:spLocks noChangeArrowheads="1"/>
          </p:cNvSpPr>
          <p:nvPr/>
        </p:nvSpPr>
        <p:spPr bwMode="gray">
          <a:xfrm>
            <a:off x="2822133" y="3883384"/>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P 4</a:t>
            </a:r>
            <a:endParaRPr lang="en-US" sz="1400" dirty="0">
              <a:latin typeface="Huawei Sans" panose="020C0503030203020204" pitchFamily="34" charset="0"/>
              <a:cs typeface="Huawei Sans" panose="020C0503030203020204" pitchFamily="34" charset="0"/>
            </a:endParaRPr>
          </a:p>
        </p:txBody>
      </p:sp>
      <p:sp>
        <p:nvSpPr>
          <p:cNvPr id="45" name="0dfa5599-2bde-4d60-9ad5-507fbff16080"/>
          <p:cNvSpPr>
            <a:spLocks noChangeArrowheads="1"/>
          </p:cNvSpPr>
          <p:nvPr/>
        </p:nvSpPr>
        <p:spPr bwMode="auto">
          <a:xfrm rot="5400000">
            <a:off x="5203482"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6" name="7ef96a6d-0ad2-4d77-8e90-cdb174efe131"/>
          <p:cNvSpPr>
            <a:spLocks noChangeArrowheads="1"/>
          </p:cNvSpPr>
          <p:nvPr/>
        </p:nvSpPr>
        <p:spPr bwMode="auto">
          <a:xfrm rot="5400000">
            <a:off x="3979347" y="3299693"/>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7" name="9ebd75b4-c881-4658-9071-3eaefec49609"/>
          <p:cNvSpPr>
            <a:spLocks noChangeArrowheads="1"/>
          </p:cNvSpPr>
          <p:nvPr/>
        </p:nvSpPr>
        <p:spPr bwMode="auto">
          <a:xfrm rot="5400000">
            <a:off x="2837214" y="3299694"/>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8" name="AutoShape 57"/>
          <p:cNvSpPr>
            <a:spLocks noChangeArrowheads="1"/>
          </p:cNvSpPr>
          <p:nvPr/>
        </p:nvSpPr>
        <p:spPr bwMode="auto">
          <a:xfrm>
            <a:off x="2893570" y="2879353"/>
            <a:ext cx="2903538"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pic>
        <p:nvPicPr>
          <p:cNvPr id="49" name="7d377705-0c2a-442d-95dd-c6c2993da1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2918970" y="2819822"/>
            <a:ext cx="28924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e6b5ba77-767e-4cd4-b75e-16920ec37f4d"/>
          <p:cNvSpPr>
            <a:spLocks noChangeArrowheads="1"/>
          </p:cNvSpPr>
          <p:nvPr/>
        </p:nvSpPr>
        <p:spPr bwMode="auto">
          <a:xfrm>
            <a:off x="2584008" y="3879850"/>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1" name="cdd9eab0-b440-4794-b55e-259a05c912d6"/>
          <p:cNvSpPr>
            <a:spLocks noChangeArrowheads="1"/>
          </p:cNvSpPr>
          <p:nvPr/>
        </p:nvSpPr>
        <p:spPr bwMode="auto">
          <a:xfrm>
            <a:off x="2584008" y="4227363"/>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2" name="216084dc-80c9-42d2-987f-3a5182a5fcdc"/>
          <p:cNvSpPr>
            <a:spLocks noChangeArrowheads="1"/>
          </p:cNvSpPr>
          <p:nvPr/>
        </p:nvSpPr>
        <p:spPr bwMode="auto">
          <a:xfrm>
            <a:off x="2584008" y="4587403"/>
            <a:ext cx="7691437" cy="296862"/>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53" name="58fb48b8-a44a-41c3-a81d-ffab68fab5a5"/>
          <p:cNvSpPr txBox="1">
            <a:spLocks noChangeArrowheads="1"/>
          </p:cNvSpPr>
          <p:nvPr/>
        </p:nvSpPr>
        <p:spPr bwMode="gray">
          <a:xfrm>
            <a:off x="9483853" y="4572615"/>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54" name="718f2e70-3075-4f17-9e85-5cd633ca30c9"/>
          <p:cNvSpPr txBox="1">
            <a:spLocks noChangeArrowheads="1"/>
          </p:cNvSpPr>
          <p:nvPr/>
        </p:nvSpPr>
        <p:spPr bwMode="gray">
          <a:xfrm>
            <a:off x="9483853" y="4212575"/>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55" name="f3cd8486-56d1-4e44-ad5b-e3a89383412c"/>
          <p:cNvSpPr txBox="1">
            <a:spLocks noChangeArrowheads="1"/>
          </p:cNvSpPr>
          <p:nvPr/>
        </p:nvSpPr>
        <p:spPr bwMode="gray">
          <a:xfrm>
            <a:off x="9483853" y="3859460"/>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56" name="78a30748-2250-45e2-b95d-2be1aa4d9651"/>
          <p:cNvSpPr>
            <a:spLocks noChangeArrowheads="1"/>
          </p:cNvSpPr>
          <p:nvPr/>
        </p:nvSpPr>
        <p:spPr bwMode="auto">
          <a:xfrm rot="5400000">
            <a:off x="7430968" y="2440410"/>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7" name="8cfcee7a-7dfe-4a7e-baa9-c98c0de72d07"/>
          <p:cNvSpPr>
            <a:spLocks noChangeArrowheads="1"/>
          </p:cNvSpPr>
          <p:nvPr/>
        </p:nvSpPr>
        <p:spPr bwMode="auto">
          <a:xfrm rot="5400000">
            <a:off x="4190731" y="2475335"/>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square" anchor="ctr">
            <a:noAutofit/>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8" name="AutoShape 69"/>
          <p:cNvSpPr>
            <a:spLocks noChangeArrowheads="1"/>
          </p:cNvSpPr>
          <p:nvPr/>
        </p:nvSpPr>
        <p:spPr bwMode="auto">
          <a:xfrm>
            <a:off x="4202717" y="2160319"/>
            <a:ext cx="3840480" cy="42291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59" name="eb148fe0-59de-4273-a5e2-7d4de6d9e092"/>
          <p:cNvSpPr txBox="1">
            <a:spLocks noChangeArrowheads="1"/>
          </p:cNvSpPr>
          <p:nvPr/>
        </p:nvSpPr>
        <p:spPr bwMode="gray">
          <a:xfrm>
            <a:off x="4440581" y="2228106"/>
            <a:ext cx="3358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 D 1, D 2, D 3, D 4, D 5, D 6, D 7...</a:t>
            </a:r>
            <a:endParaRPr lang="en-US" sz="1400" dirty="0">
              <a:latin typeface="Huawei Sans" panose="020C0503030203020204" pitchFamily="34" charset="0"/>
              <a:cs typeface="Huawei Sans" panose="020C0503030203020204" pitchFamily="34" charset="0"/>
            </a:endParaRPr>
          </a:p>
        </p:txBody>
      </p:sp>
      <p:sp>
        <p:nvSpPr>
          <p:cNvPr id="60" name="2a4abb31-8fcc-4aca-af48-04e63923381c"/>
          <p:cNvSpPr txBox="1">
            <a:spLocks noChangeArrowheads="1"/>
          </p:cNvSpPr>
          <p:nvPr/>
        </p:nvSpPr>
        <p:spPr bwMode="gray">
          <a:xfrm>
            <a:off x="3087245" y="2915072"/>
            <a:ext cx="2563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 D 1, D 4, D 5, D 8, D 9</a:t>
            </a:r>
            <a:endParaRPr lang="en-US" sz="1400" dirty="0">
              <a:latin typeface="Huawei Sans" panose="020C0503030203020204" pitchFamily="34" charset="0"/>
              <a:cs typeface="Huawei Sans" panose="020C0503030203020204" pitchFamily="34" charset="0"/>
            </a:endParaRPr>
          </a:p>
        </p:txBody>
      </p:sp>
      <p:sp>
        <p:nvSpPr>
          <p:cNvPr id="61" name="980435c3-18cf-4565-91f7-a027ff735e66"/>
          <p:cNvSpPr txBox="1">
            <a:spLocks noChangeArrowheads="1"/>
          </p:cNvSpPr>
          <p:nvPr/>
        </p:nvSpPr>
        <p:spPr bwMode="gray">
          <a:xfrm>
            <a:off x="6445601" y="2906663"/>
            <a:ext cx="2819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 D 3, D 6, D 7, D 10, D 11</a:t>
            </a:r>
            <a:endParaRPr lang="en-US" sz="1400" dirty="0">
              <a:latin typeface="Huawei Sans" panose="020C0503030203020204" pitchFamily="34" charset="0"/>
              <a:cs typeface="Huawei Sans" panose="020C0503030203020204" pitchFamily="34" charset="0"/>
            </a:endParaRPr>
          </a:p>
        </p:txBody>
      </p:sp>
      <p:sp>
        <p:nvSpPr>
          <p:cNvPr id="62" name="9e225f74-488a-4b95-9566-3c6ac9fbfaf5"/>
          <p:cNvSpPr txBox="1">
            <a:spLocks noChangeArrowheads="1"/>
          </p:cNvSpPr>
          <p:nvPr/>
        </p:nvSpPr>
        <p:spPr bwMode="gray">
          <a:xfrm>
            <a:off x="2713477" y="4881584"/>
            <a:ext cx="886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spcBef>
                <a:spcPct val="50000"/>
              </a:spcBef>
            </a:pPr>
            <a:r>
              <a:rPr lang="en-US" sz="1200" dirty="0" smtClean="0">
                <a:latin typeface="Huawei Sans" panose="020C0503030203020204" pitchFamily="34" charset="0"/>
                <a:cs typeface="Huawei Sans" panose="020C0503030203020204" pitchFamily="34" charset="0"/>
              </a:rPr>
              <a:t>Physical disk 1</a:t>
            </a:r>
            <a:endParaRPr lang="en-US" altLang="zh-CN" sz="1200" dirty="0">
              <a:latin typeface="Huawei Sans" panose="020C0503030203020204" pitchFamily="34" charset="0"/>
              <a:ea typeface="+mn-ea"/>
              <a:cs typeface="Huawei Sans" panose="020C0503030203020204" pitchFamily="34" charset="0"/>
            </a:endParaRPr>
          </a:p>
        </p:txBody>
      </p:sp>
      <p:sp>
        <p:nvSpPr>
          <p:cNvPr id="63" name="9e2eec44-8a0d-4e08-87a4-1fe234aecd87"/>
          <p:cNvSpPr txBox="1">
            <a:spLocks noChangeArrowheads="1"/>
          </p:cNvSpPr>
          <p:nvPr/>
        </p:nvSpPr>
        <p:spPr bwMode="gray">
          <a:xfrm>
            <a:off x="3852509" y="4881584"/>
            <a:ext cx="886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Physical disk 2</a:t>
            </a:r>
            <a:endParaRPr lang="en-US" altLang="zh-CN" sz="1200" dirty="0">
              <a:latin typeface="Huawei Sans" panose="020C0503030203020204" pitchFamily="34" charset="0"/>
              <a:ea typeface="+mn-ea"/>
              <a:cs typeface="Huawei Sans" panose="020C0503030203020204" pitchFamily="34" charset="0"/>
            </a:endParaRPr>
          </a:p>
        </p:txBody>
      </p:sp>
      <p:sp>
        <p:nvSpPr>
          <p:cNvPr id="64" name="c71ac529-a517-49b4-b2c6-b0313c34cde4"/>
          <p:cNvSpPr txBox="1">
            <a:spLocks noChangeArrowheads="1"/>
          </p:cNvSpPr>
          <p:nvPr/>
        </p:nvSpPr>
        <p:spPr bwMode="gray">
          <a:xfrm>
            <a:off x="5018527" y="4883172"/>
            <a:ext cx="886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Physical disk 3</a:t>
            </a:r>
            <a:endParaRPr lang="en-US" altLang="zh-CN" sz="1200" dirty="0">
              <a:latin typeface="Huawei Sans" panose="020C0503030203020204" pitchFamily="34" charset="0"/>
              <a:ea typeface="+mn-ea"/>
              <a:cs typeface="Huawei Sans" panose="020C0503030203020204" pitchFamily="34" charset="0"/>
            </a:endParaRPr>
          </a:p>
        </p:txBody>
      </p:sp>
      <p:sp>
        <p:nvSpPr>
          <p:cNvPr id="65" name="050bb0e4-5130-4be3-b182-c0805ef1ec0f"/>
          <p:cNvSpPr txBox="1">
            <a:spLocks noChangeArrowheads="1"/>
          </p:cNvSpPr>
          <p:nvPr/>
        </p:nvSpPr>
        <p:spPr bwMode="gray">
          <a:xfrm>
            <a:off x="6267545" y="4875872"/>
            <a:ext cx="886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Physical disk 4</a:t>
            </a:r>
            <a:endParaRPr lang="en-US" altLang="zh-CN" sz="1200" dirty="0">
              <a:latin typeface="Huawei Sans" panose="020C0503030203020204" pitchFamily="34" charset="0"/>
              <a:ea typeface="+mn-ea"/>
              <a:cs typeface="Huawei Sans" panose="020C0503030203020204" pitchFamily="34" charset="0"/>
            </a:endParaRPr>
          </a:p>
        </p:txBody>
      </p:sp>
      <p:sp>
        <p:nvSpPr>
          <p:cNvPr id="66" name="f85dc9a0-1bc1-414a-98ba-a7347e44d000"/>
          <p:cNvSpPr txBox="1">
            <a:spLocks noChangeArrowheads="1"/>
          </p:cNvSpPr>
          <p:nvPr/>
        </p:nvSpPr>
        <p:spPr bwMode="gray">
          <a:xfrm>
            <a:off x="7408925" y="4883172"/>
            <a:ext cx="886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Physical disk 5</a:t>
            </a:r>
            <a:endParaRPr lang="en-US" altLang="zh-CN" sz="1200" dirty="0">
              <a:latin typeface="Huawei Sans" panose="020C0503030203020204" pitchFamily="34" charset="0"/>
              <a:ea typeface="+mn-ea"/>
              <a:cs typeface="Huawei Sans" panose="020C0503030203020204" pitchFamily="34" charset="0"/>
            </a:endParaRPr>
          </a:p>
        </p:txBody>
      </p:sp>
      <p:sp>
        <p:nvSpPr>
          <p:cNvPr id="67" name="5ab240d9-70cb-41c2-91f7-cb5e14cf87b3"/>
          <p:cNvSpPr txBox="1">
            <a:spLocks noChangeArrowheads="1"/>
          </p:cNvSpPr>
          <p:nvPr/>
        </p:nvSpPr>
        <p:spPr bwMode="gray">
          <a:xfrm>
            <a:off x="8580500" y="4883172"/>
            <a:ext cx="8860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Physical disk 6</a:t>
            </a:r>
            <a:endParaRPr lang="en-US" altLang="zh-CN" sz="1200" dirty="0">
              <a:latin typeface="Huawei Sans" panose="020C0503030203020204" pitchFamily="34" charset="0"/>
              <a:ea typeface="+mn-ea"/>
              <a:cs typeface="Huawei Sans" panose="020C0503030203020204" pitchFamily="34" charset="0"/>
            </a:endParaRPr>
          </a:p>
        </p:txBody>
      </p:sp>
      <p:sp>
        <p:nvSpPr>
          <p:cNvPr id="68" name="685792ac-1aad-4a53-9397-3f49d6075695"/>
          <p:cNvSpPr>
            <a:spLocks noChangeArrowheads="1"/>
          </p:cNvSpPr>
          <p:nvPr/>
        </p:nvSpPr>
        <p:spPr bwMode="auto">
          <a:xfrm>
            <a:off x="2593533" y="3591692"/>
            <a:ext cx="346233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69" name="48ec6c83-949c-470f-a8cf-6ec201bf4290"/>
          <p:cNvSpPr>
            <a:spLocks noChangeArrowheads="1"/>
          </p:cNvSpPr>
          <p:nvPr/>
        </p:nvSpPr>
        <p:spPr bwMode="auto">
          <a:xfrm>
            <a:off x="3898408" y="5383188"/>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5</a:t>
            </a:r>
            <a:endParaRPr lang="en-US" sz="1400" dirty="0">
              <a:latin typeface="Huawei Sans" panose="020C0503030203020204" pitchFamily="34" charset="0"/>
              <a:cs typeface="Huawei Sans" panose="020C0503030203020204" pitchFamily="34" charset="0"/>
            </a:endParaRPr>
          </a:p>
        </p:txBody>
      </p:sp>
      <p:sp>
        <p:nvSpPr>
          <p:cNvPr id="70" name="697270f4-6bbf-4f2f-a4be-cb019cc24a8b"/>
          <p:cNvSpPr>
            <a:spLocks noChangeArrowheads="1"/>
          </p:cNvSpPr>
          <p:nvPr/>
        </p:nvSpPr>
        <p:spPr bwMode="auto">
          <a:xfrm>
            <a:off x="6140008" y="3591692"/>
            <a:ext cx="337978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dca003a4-b37a-4cec-a450-8fd1f76ced71"/>
          <p:cNvSpPr>
            <a:spLocks noChangeArrowheads="1"/>
          </p:cNvSpPr>
          <p:nvPr/>
        </p:nvSpPr>
        <p:spPr bwMode="auto">
          <a:xfrm>
            <a:off x="7426800" y="5383188"/>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5</a:t>
            </a:r>
            <a:endParaRPr lang="en-US" sz="1400" dirty="0">
              <a:latin typeface="Huawei Sans" panose="020C0503030203020204" pitchFamily="34" charset="0"/>
              <a:cs typeface="Huawei Sans" panose="020C0503030203020204" pitchFamily="34" charset="0"/>
            </a:endParaRPr>
          </a:p>
        </p:txBody>
      </p:sp>
      <p:sp>
        <p:nvSpPr>
          <p:cNvPr id="72" name="c72f23d3-a9d0-4843-8092-b39a03e1926d"/>
          <p:cNvSpPr txBox="1">
            <a:spLocks noChangeArrowheads="1"/>
          </p:cNvSpPr>
          <p:nvPr/>
        </p:nvSpPr>
        <p:spPr bwMode="auto">
          <a:xfrm>
            <a:off x="5759802" y="5623195"/>
            <a:ext cx="760412"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no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RAID 0</a:t>
            </a:r>
            <a:endParaRPr lang="en-US" sz="1400" dirty="0">
              <a:latin typeface="Huawei Sans" panose="020C0503030203020204" pitchFamily="34" charset="0"/>
              <a:cs typeface="Huawei Sans" panose="020C0503030203020204" pitchFamily="34" charset="0"/>
            </a:endParaRPr>
          </a:p>
        </p:txBody>
      </p:sp>
      <p:sp>
        <p:nvSpPr>
          <p:cNvPr id="73" name="71e7e2f3-39b8-40e3-a980-c80d88a3157a"/>
          <p:cNvSpPr>
            <a:spLocks noChangeArrowheads="1"/>
          </p:cNvSpPr>
          <p:nvPr/>
        </p:nvSpPr>
        <p:spPr bwMode="auto">
          <a:xfrm>
            <a:off x="2426845" y="3375794"/>
            <a:ext cx="8064624" cy="252028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80127" tIns="40065" rIns="80127" bIns="40065"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665684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cs typeface="Huawei Sans" panose="020C0503030203020204" pitchFamily="34" charset="0"/>
              </a:rPr>
              <a:t>Traditional RAID</a:t>
            </a:r>
          </a:p>
          <a:p>
            <a:r>
              <a:rPr lang="en-US" b="1" dirty="0" smtClean="0">
                <a:latin typeface="Huawei Sans" panose="020C0503030203020204" pitchFamily="34" charset="0"/>
                <a:cs typeface="Huawei Sans" panose="020C0503030203020204" pitchFamily="34" charset="0"/>
              </a:rPr>
              <a:t>RAID 2.0+</a:t>
            </a:r>
            <a:endParaRPr lang="en-US" altLang="zh-CN" b="1" dirty="0" smtClean="0">
              <a:latin typeface="Huawei Sans" panose="020C0503030203020204" pitchFamily="34" charset="0"/>
              <a:cs typeface="Huawei Sans" panose="020C0503030203020204" pitchFamily="34" charset="0"/>
            </a:endParaRPr>
          </a:p>
          <a:p>
            <a:r>
              <a:rPr lang="en-US" dirty="0" smtClean="0">
                <a:solidFill>
                  <a:schemeClr val="bg1">
                    <a:lumMod val="50000"/>
                  </a:schemeClr>
                </a:solidFill>
                <a:latin typeface="Huawei Sans" panose="020C0503030203020204" pitchFamily="34" charset="0"/>
                <a:cs typeface="Huawei Sans" panose="020C0503030203020204" pitchFamily="34" charset="0"/>
              </a:rPr>
              <a:t>Other RAID Technologies</a:t>
            </a:r>
            <a:endParaRPr lang="en-US" dirty="0">
              <a:solidFill>
                <a:schemeClr val="bg1">
                  <a:lumMod val="50000"/>
                </a:schemeClr>
              </a:solidFill>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112078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dirty="0" smtClean="0"/>
              <a:t>This course introduces technologies of traditional RAID and RAID 2.0+. </a:t>
            </a:r>
            <a:r>
              <a:rPr lang="en-US" dirty="0"/>
              <a:t>The evolution of RAID technology is directed towards </a:t>
            </a:r>
            <a:r>
              <a:rPr lang="en-US" dirty="0" smtClean="0"/>
              <a:t>data protection and performance improvement.</a:t>
            </a:r>
            <a:endParaRPr lang="en-US" altLang="zh-CN" dirty="0"/>
          </a:p>
        </p:txBody>
      </p:sp>
    </p:spTree>
    <p:extLst>
      <p:ext uri="{BB962C8B-B14F-4D97-AF65-F5344CB8AC3E}">
        <p14:creationId xmlns:p14="http://schemas.microsoft.com/office/powerpoint/2010/main" val="328339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RAID Evolution</a:t>
            </a:r>
            <a:endParaRPr lang="en-US" altLang="zh-CN" dirty="0">
              <a:latin typeface="Huawei Sans" panose="020C0503030203020204" pitchFamily="34" charset="0"/>
              <a:cs typeface="Huawei Sans" panose="020C0503030203020204" pitchFamily="34" charset="0"/>
            </a:endParaRPr>
          </a:p>
        </p:txBody>
      </p:sp>
      <p:grpSp>
        <p:nvGrpSpPr>
          <p:cNvPr id="339" name="组合 338"/>
          <p:cNvGrpSpPr/>
          <p:nvPr/>
        </p:nvGrpSpPr>
        <p:grpSpPr>
          <a:xfrm>
            <a:off x="8303686" y="1896494"/>
            <a:ext cx="2423133" cy="3604488"/>
            <a:chOff x="7581802" y="1879973"/>
            <a:chExt cx="2423133" cy="3604488"/>
          </a:xfrm>
        </p:grpSpPr>
        <p:sp>
          <p:nvSpPr>
            <p:cNvPr id="60" name="流程图: 磁盘 139"/>
            <p:cNvSpPr>
              <a:spLocks noChangeArrowheads="1"/>
            </p:cNvSpPr>
            <p:nvPr/>
          </p:nvSpPr>
          <p:spPr bwMode="auto">
            <a:xfrm>
              <a:off x="7581802" y="422784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5" name="流程图: 磁盘 139"/>
            <p:cNvSpPr>
              <a:spLocks noChangeArrowheads="1"/>
            </p:cNvSpPr>
            <p:nvPr/>
          </p:nvSpPr>
          <p:spPr bwMode="auto">
            <a:xfrm>
              <a:off x="7838992"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6" name="流程图: 磁盘 139"/>
            <p:cNvSpPr>
              <a:spLocks noChangeArrowheads="1"/>
            </p:cNvSpPr>
            <p:nvPr/>
          </p:nvSpPr>
          <p:spPr bwMode="auto">
            <a:xfrm>
              <a:off x="8096938" y="4227845"/>
              <a:ext cx="257190"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7" name="流程图: 磁盘 139"/>
            <p:cNvSpPr>
              <a:spLocks noChangeArrowheads="1"/>
            </p:cNvSpPr>
            <p:nvPr/>
          </p:nvSpPr>
          <p:spPr bwMode="auto">
            <a:xfrm>
              <a:off x="8353372"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8" name="流程图: 磁盘 139"/>
            <p:cNvSpPr>
              <a:spLocks noChangeArrowheads="1"/>
            </p:cNvSpPr>
            <p:nvPr/>
          </p:nvSpPr>
          <p:spPr bwMode="auto">
            <a:xfrm>
              <a:off x="8611318" y="422784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9" name="流程图: 磁盘 139"/>
            <p:cNvSpPr>
              <a:spLocks noChangeArrowheads="1"/>
            </p:cNvSpPr>
            <p:nvPr/>
          </p:nvSpPr>
          <p:spPr bwMode="auto">
            <a:xfrm>
              <a:off x="8868507" y="4225605"/>
              <a:ext cx="257190"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0" name="流程图: 磁盘 139"/>
            <p:cNvSpPr>
              <a:spLocks noChangeArrowheads="1"/>
            </p:cNvSpPr>
            <p:nvPr/>
          </p:nvSpPr>
          <p:spPr bwMode="auto">
            <a:xfrm>
              <a:off x="9125697" y="422784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1" name="流程图: 磁盘 139"/>
            <p:cNvSpPr>
              <a:spLocks noChangeArrowheads="1"/>
            </p:cNvSpPr>
            <p:nvPr/>
          </p:nvSpPr>
          <p:spPr bwMode="auto">
            <a:xfrm>
              <a:off x="9382887" y="4225605"/>
              <a:ext cx="257947"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2" name="流程图: 磁盘 139"/>
            <p:cNvSpPr>
              <a:spLocks noChangeArrowheads="1"/>
            </p:cNvSpPr>
            <p:nvPr/>
          </p:nvSpPr>
          <p:spPr bwMode="auto">
            <a:xfrm>
              <a:off x="9637808" y="4225605"/>
              <a:ext cx="257946" cy="454840"/>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3" name="圆柱形 114"/>
            <p:cNvSpPr>
              <a:spLocks noChangeArrowheads="1"/>
            </p:cNvSpPr>
            <p:nvPr/>
          </p:nvSpPr>
          <p:spPr bwMode="auto">
            <a:xfrm>
              <a:off x="8045500" y="2973115"/>
              <a:ext cx="247356" cy="343930"/>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4" name="圆柱形 115"/>
            <p:cNvSpPr>
              <a:spLocks noChangeArrowheads="1"/>
            </p:cNvSpPr>
            <p:nvPr/>
          </p:nvSpPr>
          <p:spPr bwMode="auto">
            <a:xfrm>
              <a:off x="8935074" y="2973115"/>
              <a:ext cx="247356" cy="343930"/>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5" name="上箭头 118"/>
            <p:cNvSpPr>
              <a:spLocks noChangeArrowheads="1"/>
            </p:cNvSpPr>
            <p:nvPr/>
          </p:nvSpPr>
          <p:spPr bwMode="auto">
            <a:xfrm>
              <a:off x="8087861" y="2362554"/>
              <a:ext cx="161122" cy="551185"/>
            </a:xfrm>
            <a:prstGeom prst="upArrow">
              <a:avLst>
                <a:gd name="adj1" fmla="val 34574"/>
                <a:gd name="adj2" fmla="val 50175"/>
              </a:avLst>
            </a:prstGeom>
            <a:solidFill>
              <a:srgbClr val="92D05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6" name="上箭头 119"/>
            <p:cNvSpPr>
              <a:spLocks noChangeArrowheads="1"/>
            </p:cNvSpPr>
            <p:nvPr/>
          </p:nvSpPr>
          <p:spPr bwMode="auto">
            <a:xfrm>
              <a:off x="8969871" y="2344629"/>
              <a:ext cx="161878" cy="551185"/>
            </a:xfrm>
            <a:prstGeom prst="upArrow">
              <a:avLst>
                <a:gd name="adj1" fmla="val 34574"/>
                <a:gd name="adj2" fmla="val 49941"/>
              </a:avLst>
            </a:prstGeom>
            <a:solidFill>
              <a:srgbClr val="92D05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7" name="矩形 127"/>
            <p:cNvSpPr>
              <a:spLocks noChangeArrowheads="1"/>
            </p:cNvSpPr>
            <p:nvPr/>
          </p:nvSpPr>
          <p:spPr bwMode="auto">
            <a:xfrm>
              <a:off x="7621137" y="4422777"/>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8" name="矩形 128"/>
            <p:cNvSpPr>
              <a:spLocks noChangeArrowheads="1"/>
            </p:cNvSpPr>
            <p:nvPr/>
          </p:nvSpPr>
          <p:spPr bwMode="auto">
            <a:xfrm>
              <a:off x="7621137" y="453032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9" name="矩形 129"/>
            <p:cNvSpPr>
              <a:spLocks noChangeArrowheads="1"/>
            </p:cNvSpPr>
            <p:nvPr/>
          </p:nvSpPr>
          <p:spPr bwMode="auto">
            <a:xfrm>
              <a:off x="7693755" y="442949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0" name="矩形 130"/>
            <p:cNvSpPr>
              <a:spLocks noChangeArrowheads="1"/>
            </p:cNvSpPr>
            <p:nvPr/>
          </p:nvSpPr>
          <p:spPr bwMode="auto">
            <a:xfrm>
              <a:off x="7693755" y="4537047"/>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1" name="矩形 131"/>
            <p:cNvSpPr>
              <a:spLocks noChangeArrowheads="1"/>
            </p:cNvSpPr>
            <p:nvPr/>
          </p:nvSpPr>
          <p:spPr bwMode="auto">
            <a:xfrm>
              <a:off x="7766374"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2" name="矩形 132"/>
            <p:cNvSpPr>
              <a:spLocks noChangeArrowheads="1"/>
            </p:cNvSpPr>
            <p:nvPr/>
          </p:nvSpPr>
          <p:spPr bwMode="auto">
            <a:xfrm>
              <a:off x="7766374"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3" name="矩形 133"/>
            <p:cNvSpPr>
              <a:spLocks noChangeArrowheads="1"/>
            </p:cNvSpPr>
            <p:nvPr/>
          </p:nvSpPr>
          <p:spPr bwMode="auto">
            <a:xfrm>
              <a:off x="7871519"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4" name="矩形 134"/>
            <p:cNvSpPr>
              <a:spLocks noChangeArrowheads="1"/>
            </p:cNvSpPr>
            <p:nvPr/>
          </p:nvSpPr>
          <p:spPr bwMode="auto">
            <a:xfrm>
              <a:off x="7871519"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5" name="矩形 135"/>
            <p:cNvSpPr>
              <a:spLocks noChangeArrowheads="1"/>
            </p:cNvSpPr>
            <p:nvPr/>
          </p:nvSpPr>
          <p:spPr bwMode="auto">
            <a:xfrm>
              <a:off x="7944137"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6" name="矩形 136"/>
            <p:cNvSpPr>
              <a:spLocks noChangeArrowheads="1"/>
            </p:cNvSpPr>
            <p:nvPr/>
          </p:nvSpPr>
          <p:spPr bwMode="auto">
            <a:xfrm>
              <a:off x="7944137" y="4542648"/>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7" name="矩形 137"/>
            <p:cNvSpPr>
              <a:spLocks noChangeArrowheads="1"/>
            </p:cNvSpPr>
            <p:nvPr/>
          </p:nvSpPr>
          <p:spPr bwMode="auto">
            <a:xfrm>
              <a:off x="8016755"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8" name="矩形 138"/>
            <p:cNvSpPr>
              <a:spLocks noChangeArrowheads="1"/>
            </p:cNvSpPr>
            <p:nvPr/>
          </p:nvSpPr>
          <p:spPr bwMode="auto">
            <a:xfrm>
              <a:off x="8016755"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9" name="矩形 139"/>
            <p:cNvSpPr>
              <a:spLocks noChangeArrowheads="1"/>
            </p:cNvSpPr>
            <p:nvPr/>
          </p:nvSpPr>
          <p:spPr bwMode="auto">
            <a:xfrm>
              <a:off x="8137786"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0" name="矩形 140"/>
            <p:cNvSpPr>
              <a:spLocks noChangeArrowheads="1"/>
            </p:cNvSpPr>
            <p:nvPr/>
          </p:nvSpPr>
          <p:spPr bwMode="auto">
            <a:xfrm>
              <a:off x="8137786" y="4535926"/>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1" name="矩形 141"/>
            <p:cNvSpPr>
              <a:spLocks noChangeArrowheads="1"/>
            </p:cNvSpPr>
            <p:nvPr/>
          </p:nvSpPr>
          <p:spPr bwMode="auto">
            <a:xfrm>
              <a:off x="8210404" y="4435099"/>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2" name="矩形 142"/>
            <p:cNvSpPr>
              <a:spLocks noChangeArrowheads="1"/>
            </p:cNvSpPr>
            <p:nvPr/>
          </p:nvSpPr>
          <p:spPr bwMode="auto">
            <a:xfrm>
              <a:off x="8210404"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3" name="矩形 143"/>
            <p:cNvSpPr>
              <a:spLocks noChangeArrowheads="1"/>
            </p:cNvSpPr>
            <p:nvPr/>
          </p:nvSpPr>
          <p:spPr bwMode="auto">
            <a:xfrm>
              <a:off x="8283022" y="4433980"/>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4" name="矩形 144"/>
            <p:cNvSpPr>
              <a:spLocks noChangeArrowheads="1"/>
            </p:cNvSpPr>
            <p:nvPr/>
          </p:nvSpPr>
          <p:spPr bwMode="auto">
            <a:xfrm>
              <a:off x="8283022" y="454152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5" name="矩形 145"/>
            <p:cNvSpPr>
              <a:spLocks noChangeArrowheads="1"/>
            </p:cNvSpPr>
            <p:nvPr/>
          </p:nvSpPr>
          <p:spPr bwMode="auto">
            <a:xfrm>
              <a:off x="8402540"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6" name="矩形 146"/>
            <p:cNvSpPr>
              <a:spLocks noChangeArrowheads="1"/>
            </p:cNvSpPr>
            <p:nvPr/>
          </p:nvSpPr>
          <p:spPr bwMode="auto">
            <a:xfrm>
              <a:off x="8402540"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7" name="矩形 147"/>
            <p:cNvSpPr>
              <a:spLocks noChangeArrowheads="1"/>
            </p:cNvSpPr>
            <p:nvPr/>
          </p:nvSpPr>
          <p:spPr bwMode="auto">
            <a:xfrm>
              <a:off x="8475158"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8" name="矩形 148"/>
            <p:cNvSpPr>
              <a:spLocks noChangeArrowheads="1"/>
            </p:cNvSpPr>
            <p:nvPr/>
          </p:nvSpPr>
          <p:spPr bwMode="auto">
            <a:xfrm>
              <a:off x="8475158" y="4542648"/>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9" name="矩形 149"/>
            <p:cNvSpPr>
              <a:spLocks noChangeArrowheads="1"/>
            </p:cNvSpPr>
            <p:nvPr/>
          </p:nvSpPr>
          <p:spPr bwMode="auto">
            <a:xfrm>
              <a:off x="8547777" y="4433980"/>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0" name="矩形 150"/>
            <p:cNvSpPr>
              <a:spLocks noChangeArrowheads="1"/>
            </p:cNvSpPr>
            <p:nvPr/>
          </p:nvSpPr>
          <p:spPr bwMode="auto">
            <a:xfrm>
              <a:off x="8547777"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1" name="矩形 151"/>
            <p:cNvSpPr>
              <a:spLocks noChangeArrowheads="1"/>
            </p:cNvSpPr>
            <p:nvPr/>
          </p:nvSpPr>
          <p:spPr bwMode="auto">
            <a:xfrm>
              <a:off x="8655948" y="4428378"/>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2" name="矩形 152"/>
            <p:cNvSpPr>
              <a:spLocks noChangeArrowheads="1"/>
            </p:cNvSpPr>
            <p:nvPr/>
          </p:nvSpPr>
          <p:spPr bwMode="auto">
            <a:xfrm>
              <a:off x="8655948" y="4535926"/>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3" name="矩形 153"/>
            <p:cNvSpPr>
              <a:spLocks noChangeArrowheads="1"/>
            </p:cNvSpPr>
            <p:nvPr/>
          </p:nvSpPr>
          <p:spPr bwMode="auto">
            <a:xfrm>
              <a:off x="8728566" y="443509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4" name="矩形 154"/>
            <p:cNvSpPr>
              <a:spLocks noChangeArrowheads="1"/>
            </p:cNvSpPr>
            <p:nvPr/>
          </p:nvSpPr>
          <p:spPr bwMode="auto">
            <a:xfrm>
              <a:off x="8728566"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5" name="矩形 155"/>
            <p:cNvSpPr>
              <a:spLocks noChangeArrowheads="1"/>
            </p:cNvSpPr>
            <p:nvPr/>
          </p:nvSpPr>
          <p:spPr bwMode="auto">
            <a:xfrm>
              <a:off x="8801184"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6" name="矩形 156"/>
            <p:cNvSpPr>
              <a:spLocks noChangeArrowheads="1"/>
            </p:cNvSpPr>
            <p:nvPr/>
          </p:nvSpPr>
          <p:spPr bwMode="auto">
            <a:xfrm>
              <a:off x="8801184" y="4541528"/>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7" name="矩形 157"/>
            <p:cNvSpPr>
              <a:spLocks noChangeArrowheads="1"/>
            </p:cNvSpPr>
            <p:nvPr/>
          </p:nvSpPr>
          <p:spPr bwMode="auto">
            <a:xfrm>
              <a:off x="8911625"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8" name="矩形 158"/>
            <p:cNvSpPr>
              <a:spLocks noChangeArrowheads="1"/>
            </p:cNvSpPr>
            <p:nvPr/>
          </p:nvSpPr>
          <p:spPr bwMode="auto">
            <a:xfrm>
              <a:off x="8911625" y="4535926"/>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9" name="矩形 159"/>
            <p:cNvSpPr>
              <a:spLocks noChangeArrowheads="1"/>
            </p:cNvSpPr>
            <p:nvPr/>
          </p:nvSpPr>
          <p:spPr bwMode="auto">
            <a:xfrm>
              <a:off x="8984243" y="4435099"/>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0" name="矩形 160"/>
            <p:cNvSpPr>
              <a:spLocks noChangeArrowheads="1"/>
            </p:cNvSpPr>
            <p:nvPr/>
          </p:nvSpPr>
          <p:spPr bwMode="auto">
            <a:xfrm>
              <a:off x="8984243"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1" name="矩形 161"/>
            <p:cNvSpPr>
              <a:spLocks noChangeArrowheads="1"/>
            </p:cNvSpPr>
            <p:nvPr/>
          </p:nvSpPr>
          <p:spPr bwMode="auto">
            <a:xfrm>
              <a:off x="9056861" y="4433980"/>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2" name="矩形 162"/>
            <p:cNvSpPr>
              <a:spLocks noChangeArrowheads="1"/>
            </p:cNvSpPr>
            <p:nvPr/>
          </p:nvSpPr>
          <p:spPr bwMode="auto">
            <a:xfrm>
              <a:off x="9056861" y="4541528"/>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3" name="矩形 163"/>
            <p:cNvSpPr>
              <a:spLocks noChangeArrowheads="1"/>
            </p:cNvSpPr>
            <p:nvPr/>
          </p:nvSpPr>
          <p:spPr bwMode="auto">
            <a:xfrm>
              <a:off x="9167302"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4" name="矩形 164"/>
            <p:cNvSpPr>
              <a:spLocks noChangeArrowheads="1"/>
            </p:cNvSpPr>
            <p:nvPr/>
          </p:nvSpPr>
          <p:spPr bwMode="auto">
            <a:xfrm>
              <a:off x="9167302"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5" name="矩形 165"/>
            <p:cNvSpPr>
              <a:spLocks noChangeArrowheads="1"/>
            </p:cNvSpPr>
            <p:nvPr/>
          </p:nvSpPr>
          <p:spPr bwMode="auto">
            <a:xfrm>
              <a:off x="9239920" y="4435099"/>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6" name="矩形 166"/>
            <p:cNvSpPr>
              <a:spLocks noChangeArrowheads="1"/>
            </p:cNvSpPr>
            <p:nvPr/>
          </p:nvSpPr>
          <p:spPr bwMode="auto">
            <a:xfrm>
              <a:off x="9239920"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7" name="矩形 167"/>
            <p:cNvSpPr>
              <a:spLocks noChangeArrowheads="1"/>
            </p:cNvSpPr>
            <p:nvPr/>
          </p:nvSpPr>
          <p:spPr bwMode="auto">
            <a:xfrm>
              <a:off x="9312538"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8" name="矩形 168"/>
            <p:cNvSpPr>
              <a:spLocks noChangeArrowheads="1"/>
            </p:cNvSpPr>
            <p:nvPr/>
          </p:nvSpPr>
          <p:spPr bwMode="auto">
            <a:xfrm>
              <a:off x="9312538"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9" name="矩形 169"/>
            <p:cNvSpPr>
              <a:spLocks noChangeArrowheads="1"/>
            </p:cNvSpPr>
            <p:nvPr/>
          </p:nvSpPr>
          <p:spPr bwMode="auto">
            <a:xfrm>
              <a:off x="9426761" y="442837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0" name="矩形 170"/>
            <p:cNvSpPr>
              <a:spLocks noChangeArrowheads="1"/>
            </p:cNvSpPr>
            <p:nvPr/>
          </p:nvSpPr>
          <p:spPr bwMode="auto">
            <a:xfrm>
              <a:off x="9426761" y="4535926"/>
              <a:ext cx="34040"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1" name="矩形 171"/>
            <p:cNvSpPr>
              <a:spLocks noChangeArrowheads="1"/>
            </p:cNvSpPr>
            <p:nvPr/>
          </p:nvSpPr>
          <p:spPr bwMode="auto">
            <a:xfrm>
              <a:off x="9499379" y="4435099"/>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2" name="矩形 172"/>
            <p:cNvSpPr>
              <a:spLocks noChangeArrowheads="1"/>
            </p:cNvSpPr>
            <p:nvPr/>
          </p:nvSpPr>
          <p:spPr bwMode="auto">
            <a:xfrm>
              <a:off x="9499379" y="454264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3" name="矩形 173"/>
            <p:cNvSpPr>
              <a:spLocks noChangeArrowheads="1"/>
            </p:cNvSpPr>
            <p:nvPr/>
          </p:nvSpPr>
          <p:spPr bwMode="auto">
            <a:xfrm>
              <a:off x="9571997" y="4433980"/>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4" name="矩形 174"/>
            <p:cNvSpPr>
              <a:spLocks noChangeArrowheads="1"/>
            </p:cNvSpPr>
            <p:nvPr/>
          </p:nvSpPr>
          <p:spPr bwMode="auto">
            <a:xfrm>
              <a:off x="9571997" y="4541528"/>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5" name="矩形 175"/>
            <p:cNvSpPr>
              <a:spLocks noChangeArrowheads="1"/>
            </p:cNvSpPr>
            <p:nvPr/>
          </p:nvSpPr>
          <p:spPr bwMode="auto">
            <a:xfrm>
              <a:off x="9681682" y="442837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6" name="矩形 176"/>
            <p:cNvSpPr>
              <a:spLocks noChangeArrowheads="1"/>
            </p:cNvSpPr>
            <p:nvPr/>
          </p:nvSpPr>
          <p:spPr bwMode="auto">
            <a:xfrm>
              <a:off x="9681682" y="4535926"/>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7" name="矩形 177"/>
            <p:cNvSpPr>
              <a:spLocks noChangeArrowheads="1"/>
            </p:cNvSpPr>
            <p:nvPr/>
          </p:nvSpPr>
          <p:spPr bwMode="auto">
            <a:xfrm>
              <a:off x="9754300" y="4435099"/>
              <a:ext cx="34796" cy="95225"/>
            </a:xfrm>
            <a:prstGeom prst="rect">
              <a:avLst/>
            </a:prstGeom>
            <a:solidFill>
              <a:srgbClr val="FFC00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8" name="矩形 178"/>
            <p:cNvSpPr>
              <a:spLocks noChangeArrowheads="1"/>
            </p:cNvSpPr>
            <p:nvPr/>
          </p:nvSpPr>
          <p:spPr bwMode="auto">
            <a:xfrm>
              <a:off x="9754300" y="454264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9" name="矩形 179"/>
            <p:cNvSpPr>
              <a:spLocks noChangeArrowheads="1"/>
            </p:cNvSpPr>
            <p:nvPr/>
          </p:nvSpPr>
          <p:spPr bwMode="auto">
            <a:xfrm>
              <a:off x="9826918" y="4433980"/>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0" name="矩形 180"/>
            <p:cNvSpPr>
              <a:spLocks noChangeArrowheads="1"/>
            </p:cNvSpPr>
            <p:nvPr/>
          </p:nvSpPr>
          <p:spPr bwMode="auto">
            <a:xfrm>
              <a:off x="9826918" y="4541528"/>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1" name="矩形 181"/>
            <p:cNvSpPr>
              <a:spLocks noChangeArrowheads="1"/>
            </p:cNvSpPr>
            <p:nvPr/>
          </p:nvSpPr>
          <p:spPr bwMode="auto">
            <a:xfrm>
              <a:off x="7966830"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2" name="矩形 185"/>
            <p:cNvSpPr>
              <a:spLocks noChangeArrowheads="1"/>
            </p:cNvSpPr>
            <p:nvPr/>
          </p:nvSpPr>
          <p:spPr bwMode="auto">
            <a:xfrm>
              <a:off x="8137786" y="3621765"/>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3" name="矩形 186"/>
            <p:cNvSpPr>
              <a:spLocks noChangeArrowheads="1"/>
            </p:cNvSpPr>
            <p:nvPr/>
          </p:nvSpPr>
          <p:spPr bwMode="auto">
            <a:xfrm>
              <a:off x="8309498" y="3615044"/>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4" name="矩形 187"/>
            <p:cNvSpPr>
              <a:spLocks noChangeArrowheads="1"/>
            </p:cNvSpPr>
            <p:nvPr/>
          </p:nvSpPr>
          <p:spPr bwMode="auto">
            <a:xfrm>
              <a:off x="8481210" y="3616164"/>
              <a:ext cx="34040"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5" name="矩形 188"/>
            <p:cNvSpPr>
              <a:spLocks noChangeArrowheads="1"/>
            </p:cNvSpPr>
            <p:nvPr/>
          </p:nvSpPr>
          <p:spPr bwMode="auto">
            <a:xfrm>
              <a:off x="8686962"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6" name="矩形 189"/>
            <p:cNvSpPr>
              <a:spLocks noChangeArrowheads="1"/>
            </p:cNvSpPr>
            <p:nvPr/>
          </p:nvSpPr>
          <p:spPr bwMode="auto">
            <a:xfrm>
              <a:off x="8858674" y="3621765"/>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7" name="矩形 190"/>
            <p:cNvSpPr>
              <a:spLocks noChangeArrowheads="1"/>
            </p:cNvSpPr>
            <p:nvPr/>
          </p:nvSpPr>
          <p:spPr bwMode="auto">
            <a:xfrm>
              <a:off x="9030386" y="361504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8" name="矩形 191"/>
            <p:cNvSpPr>
              <a:spLocks noChangeArrowheads="1"/>
            </p:cNvSpPr>
            <p:nvPr/>
          </p:nvSpPr>
          <p:spPr bwMode="auto">
            <a:xfrm>
              <a:off x="9201341" y="3616164"/>
              <a:ext cx="34796" cy="9410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9" name="矩形 192"/>
            <p:cNvSpPr>
              <a:spLocks noChangeArrowheads="1"/>
            </p:cNvSpPr>
            <p:nvPr/>
          </p:nvSpPr>
          <p:spPr bwMode="auto">
            <a:xfrm>
              <a:off x="7897994" y="372931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0" name="矩形 193"/>
            <p:cNvSpPr>
              <a:spLocks noChangeArrowheads="1"/>
            </p:cNvSpPr>
            <p:nvPr/>
          </p:nvSpPr>
          <p:spPr bwMode="auto">
            <a:xfrm>
              <a:off x="8069706" y="3729314"/>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1" name="矩形 140"/>
            <p:cNvSpPr/>
            <p:nvPr/>
          </p:nvSpPr>
          <p:spPr bwMode="auto">
            <a:xfrm>
              <a:off x="8240662" y="3722592"/>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2" name="矩形 195"/>
            <p:cNvSpPr>
              <a:spLocks noChangeArrowheads="1"/>
            </p:cNvSpPr>
            <p:nvPr/>
          </p:nvSpPr>
          <p:spPr bwMode="auto">
            <a:xfrm>
              <a:off x="8412374" y="3723713"/>
              <a:ext cx="34796"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3" name="矩形 142"/>
            <p:cNvSpPr/>
            <p:nvPr/>
          </p:nvSpPr>
          <p:spPr bwMode="auto">
            <a:xfrm>
              <a:off x="8618126" y="3729314"/>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4" name="矩形 197"/>
            <p:cNvSpPr>
              <a:spLocks noChangeArrowheads="1"/>
            </p:cNvSpPr>
            <p:nvPr/>
          </p:nvSpPr>
          <p:spPr bwMode="auto">
            <a:xfrm>
              <a:off x="8789838" y="3729314"/>
              <a:ext cx="34796"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5" name="矩形 198"/>
            <p:cNvSpPr>
              <a:spLocks noChangeArrowheads="1"/>
            </p:cNvSpPr>
            <p:nvPr/>
          </p:nvSpPr>
          <p:spPr bwMode="auto">
            <a:xfrm>
              <a:off x="8961550" y="3722592"/>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6" name="矩形 145"/>
            <p:cNvSpPr/>
            <p:nvPr/>
          </p:nvSpPr>
          <p:spPr bwMode="auto">
            <a:xfrm>
              <a:off x="9133262" y="3723713"/>
              <a:ext cx="34040" cy="9410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7" name="矩形 200"/>
            <p:cNvSpPr>
              <a:spLocks noChangeArrowheads="1"/>
            </p:cNvSpPr>
            <p:nvPr/>
          </p:nvSpPr>
          <p:spPr bwMode="auto">
            <a:xfrm>
              <a:off x="9304974" y="3716991"/>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8" name="矩形 201"/>
            <p:cNvSpPr>
              <a:spLocks noChangeArrowheads="1"/>
            </p:cNvSpPr>
            <p:nvPr/>
          </p:nvSpPr>
          <p:spPr bwMode="auto">
            <a:xfrm>
              <a:off x="8000870" y="3825659"/>
              <a:ext cx="34040" cy="9410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9" name="矩形 202"/>
            <p:cNvSpPr>
              <a:spLocks noChangeArrowheads="1"/>
            </p:cNvSpPr>
            <p:nvPr/>
          </p:nvSpPr>
          <p:spPr bwMode="auto">
            <a:xfrm>
              <a:off x="8172582" y="3825659"/>
              <a:ext cx="34040" cy="9522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0" name="矩形 149"/>
            <p:cNvSpPr/>
            <p:nvPr/>
          </p:nvSpPr>
          <p:spPr bwMode="auto">
            <a:xfrm>
              <a:off x="8343538" y="3818937"/>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1" name="矩形 204"/>
            <p:cNvSpPr>
              <a:spLocks noChangeArrowheads="1"/>
            </p:cNvSpPr>
            <p:nvPr/>
          </p:nvSpPr>
          <p:spPr bwMode="auto">
            <a:xfrm>
              <a:off x="8515250" y="3818937"/>
              <a:ext cx="34796"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2" name="矩形 205"/>
            <p:cNvSpPr>
              <a:spLocks noChangeArrowheads="1"/>
            </p:cNvSpPr>
            <p:nvPr/>
          </p:nvSpPr>
          <p:spPr bwMode="auto">
            <a:xfrm>
              <a:off x="8721002" y="3825659"/>
              <a:ext cx="34796" cy="94105"/>
            </a:xfrm>
            <a:prstGeom prst="rect">
              <a:avLst/>
            </a:prstGeom>
            <a:solidFill>
              <a:srgbClr val="92D05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3" name="矩形 152"/>
            <p:cNvSpPr/>
            <p:nvPr/>
          </p:nvSpPr>
          <p:spPr bwMode="auto">
            <a:xfrm>
              <a:off x="8892714" y="3825659"/>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4" name="矩形 207"/>
            <p:cNvSpPr>
              <a:spLocks noChangeArrowheads="1"/>
            </p:cNvSpPr>
            <p:nvPr/>
          </p:nvSpPr>
          <p:spPr bwMode="auto">
            <a:xfrm>
              <a:off x="9064426" y="3818937"/>
              <a:ext cx="34040" cy="95225"/>
            </a:xfrm>
            <a:prstGeom prst="rect">
              <a:avLst/>
            </a:prstGeom>
            <a:solidFill>
              <a:srgbClr val="00B0F0"/>
            </a:solidFill>
            <a:ln w="9525" algn="ctr">
              <a:solidFill>
                <a:srgbClr val="92D05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5" name="矩形 154"/>
            <p:cNvSpPr/>
            <p:nvPr/>
          </p:nvSpPr>
          <p:spPr bwMode="auto">
            <a:xfrm>
              <a:off x="9236138" y="3818937"/>
              <a:ext cx="34040"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cxnSp>
          <p:nvCxnSpPr>
            <p:cNvPr id="156" name="直接箭头连接符 210"/>
            <p:cNvCxnSpPr>
              <a:cxnSpLocks noChangeShapeType="1"/>
              <a:stCxn id="148" idx="0"/>
            </p:cNvCxnSpPr>
            <p:nvPr/>
          </p:nvCxnSpPr>
          <p:spPr bwMode="auto">
            <a:xfrm flipV="1">
              <a:off x="8018268" y="3317045"/>
              <a:ext cx="85478" cy="508614"/>
            </a:xfrm>
            <a:prstGeom prst="straightConnector1">
              <a:avLst/>
            </a:prstGeom>
            <a:noFill/>
            <a:ln w="19050" algn="ctr">
              <a:solidFill>
                <a:srgbClr val="00B0F0"/>
              </a:solidFill>
              <a:prstDash val="sysDash"/>
              <a:round/>
              <a:headEnd/>
              <a:tailEnd type="triangle" w="med" len="med"/>
            </a:ln>
          </p:spPr>
        </p:cxnSp>
        <p:cxnSp>
          <p:nvCxnSpPr>
            <p:cNvPr id="157" name="直接箭头连接符 214"/>
            <p:cNvCxnSpPr>
              <a:cxnSpLocks noChangeShapeType="1"/>
              <a:stCxn id="132" idx="0"/>
            </p:cNvCxnSpPr>
            <p:nvPr/>
          </p:nvCxnSpPr>
          <p:spPr bwMode="auto">
            <a:xfrm flipH="1" flipV="1">
              <a:off x="8137786" y="3367459"/>
              <a:ext cx="17398" cy="254307"/>
            </a:xfrm>
            <a:prstGeom prst="straightConnector1">
              <a:avLst/>
            </a:prstGeom>
            <a:noFill/>
            <a:ln w="19050" algn="ctr">
              <a:solidFill>
                <a:srgbClr val="00B0F0"/>
              </a:solidFill>
              <a:prstDash val="sysDash"/>
              <a:round/>
              <a:headEnd/>
              <a:tailEnd type="triangle" w="med" len="med"/>
            </a:ln>
          </p:spPr>
        </p:cxnSp>
        <p:cxnSp>
          <p:nvCxnSpPr>
            <p:cNvPr id="158" name="直接箭头连接符 216"/>
            <p:cNvCxnSpPr>
              <a:cxnSpLocks noChangeShapeType="1"/>
              <a:stCxn id="133" idx="0"/>
            </p:cNvCxnSpPr>
            <p:nvPr/>
          </p:nvCxnSpPr>
          <p:spPr bwMode="auto">
            <a:xfrm flipH="1" flipV="1">
              <a:off x="8172582" y="3367459"/>
              <a:ext cx="154314" cy="247585"/>
            </a:xfrm>
            <a:prstGeom prst="straightConnector1">
              <a:avLst/>
            </a:prstGeom>
            <a:noFill/>
            <a:ln w="19050" algn="ctr">
              <a:solidFill>
                <a:srgbClr val="00B0F0"/>
              </a:solidFill>
              <a:prstDash val="sysDash"/>
              <a:round/>
              <a:headEnd/>
              <a:tailEnd type="triangle" w="med" len="med"/>
            </a:ln>
          </p:spPr>
        </p:cxnSp>
        <p:cxnSp>
          <p:nvCxnSpPr>
            <p:cNvPr id="159" name="直接箭头连接符 220"/>
            <p:cNvCxnSpPr>
              <a:cxnSpLocks noChangeShapeType="1"/>
              <a:stCxn id="151" idx="0"/>
            </p:cNvCxnSpPr>
            <p:nvPr/>
          </p:nvCxnSpPr>
          <p:spPr bwMode="auto">
            <a:xfrm flipH="1" flipV="1">
              <a:off x="8240662" y="3367459"/>
              <a:ext cx="291986" cy="451479"/>
            </a:xfrm>
            <a:prstGeom prst="straightConnector1">
              <a:avLst/>
            </a:prstGeom>
            <a:noFill/>
            <a:ln w="19050" algn="ctr">
              <a:solidFill>
                <a:srgbClr val="00B0F0"/>
              </a:solidFill>
              <a:prstDash val="sysDash"/>
              <a:round/>
              <a:headEnd/>
              <a:tailEnd type="triangle" w="med" len="med"/>
            </a:ln>
          </p:spPr>
        </p:cxnSp>
        <p:cxnSp>
          <p:nvCxnSpPr>
            <p:cNvPr id="160" name="直接箭头连接符 224"/>
            <p:cNvCxnSpPr>
              <a:cxnSpLocks noChangeShapeType="1"/>
              <a:stCxn id="154" idx="0"/>
            </p:cNvCxnSpPr>
            <p:nvPr/>
          </p:nvCxnSpPr>
          <p:spPr bwMode="auto">
            <a:xfrm flipH="1" flipV="1">
              <a:off x="8292856" y="3367459"/>
              <a:ext cx="788967" cy="451479"/>
            </a:xfrm>
            <a:prstGeom prst="straightConnector1">
              <a:avLst/>
            </a:prstGeom>
            <a:noFill/>
            <a:ln w="19050" algn="ctr">
              <a:solidFill>
                <a:srgbClr val="00B0F0"/>
              </a:solidFill>
              <a:prstDash val="sysDash"/>
              <a:round/>
              <a:headEnd/>
              <a:tailEnd type="triangle" w="med" len="med"/>
            </a:ln>
          </p:spPr>
        </p:cxnSp>
        <p:cxnSp>
          <p:nvCxnSpPr>
            <p:cNvPr id="161" name="直接箭头连接符 226"/>
            <p:cNvCxnSpPr>
              <a:cxnSpLocks noChangeShapeType="1"/>
              <a:stCxn id="138" idx="0"/>
            </p:cNvCxnSpPr>
            <p:nvPr/>
          </p:nvCxnSpPr>
          <p:spPr bwMode="auto">
            <a:xfrm flipH="1" flipV="1">
              <a:off x="8317819" y="3317045"/>
              <a:ext cx="900921" cy="299119"/>
            </a:xfrm>
            <a:prstGeom prst="straightConnector1">
              <a:avLst/>
            </a:prstGeom>
            <a:noFill/>
            <a:ln w="19050" algn="ctr">
              <a:solidFill>
                <a:srgbClr val="00B0F0"/>
              </a:solidFill>
              <a:prstDash val="sysDash"/>
              <a:round/>
              <a:headEnd/>
              <a:tailEnd type="triangle" w="med" len="med"/>
            </a:ln>
          </p:spPr>
        </p:cxnSp>
        <p:cxnSp>
          <p:nvCxnSpPr>
            <p:cNvPr id="162" name="直接箭头连接符 161"/>
            <p:cNvCxnSpPr>
              <a:stCxn id="155" idx="0"/>
            </p:cNvCxnSpPr>
            <p:nvPr/>
          </p:nvCxnSpPr>
          <p:spPr bwMode="auto">
            <a:xfrm flipH="1" flipV="1">
              <a:off x="9098465" y="3367459"/>
              <a:ext cx="155071"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3" name="直接箭头连接符 162"/>
            <p:cNvCxnSpPr>
              <a:stCxn id="153" idx="0"/>
            </p:cNvCxnSpPr>
            <p:nvPr/>
          </p:nvCxnSpPr>
          <p:spPr bwMode="auto">
            <a:xfrm flipV="1">
              <a:off x="8910112" y="3367459"/>
              <a:ext cx="120274" cy="458200"/>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4" name="直接箭头连接符 163"/>
            <p:cNvCxnSpPr>
              <a:stCxn id="143" idx="0"/>
            </p:cNvCxnSpPr>
            <p:nvPr/>
          </p:nvCxnSpPr>
          <p:spPr bwMode="auto">
            <a:xfrm flipV="1">
              <a:off x="8635524" y="3367459"/>
              <a:ext cx="383516" cy="361855"/>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5" name="直接箭头连接符 164"/>
            <p:cNvCxnSpPr>
              <a:stCxn id="150" idx="0"/>
            </p:cNvCxnSpPr>
            <p:nvPr/>
          </p:nvCxnSpPr>
          <p:spPr bwMode="auto">
            <a:xfrm flipV="1">
              <a:off x="8360936" y="3367459"/>
              <a:ext cx="634654"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6" name="直接箭头连接符 165"/>
            <p:cNvCxnSpPr>
              <a:stCxn id="141" idx="0"/>
            </p:cNvCxnSpPr>
            <p:nvPr/>
          </p:nvCxnSpPr>
          <p:spPr bwMode="auto">
            <a:xfrm flipV="1">
              <a:off x="8258060" y="3317045"/>
              <a:ext cx="711811" cy="405547"/>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7" name="直接箭头连接符 166"/>
            <p:cNvCxnSpPr>
              <a:stCxn id="146" idx="0"/>
            </p:cNvCxnSpPr>
            <p:nvPr/>
          </p:nvCxnSpPr>
          <p:spPr bwMode="auto">
            <a:xfrm flipH="1" flipV="1">
              <a:off x="9056861" y="3367459"/>
              <a:ext cx="93042" cy="356254"/>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sp>
          <p:nvSpPr>
            <p:cNvPr id="168" name="流程图: 磁盘 251"/>
            <p:cNvSpPr>
              <a:spLocks noChangeArrowheads="1"/>
            </p:cNvSpPr>
            <p:nvPr/>
          </p:nvSpPr>
          <p:spPr bwMode="auto">
            <a:xfrm>
              <a:off x="7802683" y="3469405"/>
              <a:ext cx="1742083" cy="501892"/>
            </a:xfrm>
            <a:prstGeom prst="flowChartMagneticDisk">
              <a:avLst/>
            </a:prstGeom>
            <a:noFill/>
            <a:ln w="19050" algn="ctr">
              <a:solidFill>
                <a:srgbClr val="006600"/>
              </a:solidFill>
              <a:prstDash val="dash"/>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 name="TextBox 9"/>
            <p:cNvSpPr txBox="1"/>
            <p:nvPr/>
          </p:nvSpPr>
          <p:spPr>
            <a:xfrm>
              <a:off x="7593580"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dirty="0" smtClean="0">
                  <a:solidFill>
                    <a:srgbClr val="000000"/>
                  </a:solidFill>
                  <a:latin typeface="Huawei Sans" panose="020C0503030203020204" pitchFamily="34" charset="0"/>
                  <a:cs typeface="Huawei Sans" panose="020C0503030203020204" pitchFamily="34" charset="0"/>
                </a:rPr>
                <a:t>Block virtualization</a:t>
              </a: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171" name="组合 1002"/>
            <p:cNvGrpSpPr>
              <a:grpSpLocks/>
            </p:cNvGrpSpPr>
            <p:nvPr/>
          </p:nvGrpSpPr>
          <p:grpSpPr bwMode="auto">
            <a:xfrm>
              <a:off x="7871519" y="1883347"/>
              <a:ext cx="204339" cy="386717"/>
              <a:chOff x="7356475" y="2392363"/>
              <a:chExt cx="339725" cy="641350"/>
            </a:xfrm>
          </p:grpSpPr>
          <p:sp>
            <p:nvSpPr>
              <p:cNvPr id="17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185" name="组合 1002"/>
            <p:cNvGrpSpPr>
              <a:grpSpLocks/>
            </p:cNvGrpSpPr>
            <p:nvPr/>
          </p:nvGrpSpPr>
          <p:grpSpPr bwMode="auto">
            <a:xfrm>
              <a:off x="8253925" y="1883347"/>
              <a:ext cx="204339" cy="386717"/>
              <a:chOff x="7356475" y="2392363"/>
              <a:chExt cx="339725" cy="641350"/>
            </a:xfrm>
          </p:grpSpPr>
          <p:sp>
            <p:nvSpPr>
              <p:cNvPr id="18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199" name="组合 1002"/>
            <p:cNvGrpSpPr>
              <a:grpSpLocks/>
            </p:cNvGrpSpPr>
            <p:nvPr/>
          </p:nvGrpSpPr>
          <p:grpSpPr bwMode="auto">
            <a:xfrm>
              <a:off x="8765532" y="1879973"/>
              <a:ext cx="204339" cy="386717"/>
              <a:chOff x="7356475" y="2392363"/>
              <a:chExt cx="339725" cy="641350"/>
            </a:xfrm>
          </p:grpSpPr>
          <p:sp>
            <p:nvSpPr>
              <p:cNvPr id="200"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1"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2"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3"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4"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5"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6"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7"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8"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9"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0"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1"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2"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213" name="组合 1002"/>
            <p:cNvGrpSpPr>
              <a:grpSpLocks/>
            </p:cNvGrpSpPr>
            <p:nvPr/>
          </p:nvGrpSpPr>
          <p:grpSpPr bwMode="auto">
            <a:xfrm>
              <a:off x="9147938" y="1879973"/>
              <a:ext cx="204339" cy="386717"/>
              <a:chOff x="7356475" y="2392363"/>
              <a:chExt cx="339725" cy="641350"/>
            </a:xfrm>
          </p:grpSpPr>
          <p:sp>
            <p:nvSpPr>
              <p:cNvPr id="21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2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grpSp>
        <p:nvGrpSpPr>
          <p:cNvPr id="340" name="组合 339"/>
          <p:cNvGrpSpPr/>
          <p:nvPr/>
        </p:nvGrpSpPr>
        <p:grpSpPr>
          <a:xfrm>
            <a:off x="1697236" y="1908098"/>
            <a:ext cx="2728993" cy="3538238"/>
            <a:chOff x="2156335" y="1946223"/>
            <a:chExt cx="2728993" cy="3538238"/>
          </a:xfrm>
        </p:grpSpPr>
        <p:sp>
          <p:nvSpPr>
            <p:cNvPr id="38" name="圆角矩形 102"/>
            <p:cNvSpPr>
              <a:spLocks noChangeArrowheads="1"/>
            </p:cNvSpPr>
            <p:nvPr/>
          </p:nvSpPr>
          <p:spPr bwMode="auto">
            <a:xfrm>
              <a:off x="3318016" y="4456432"/>
              <a:ext cx="1090651" cy="230138"/>
            </a:xfrm>
            <a:prstGeom prst="roundRect">
              <a:avLst>
                <a:gd name="adj" fmla="val 16667"/>
              </a:avLst>
            </a:prstGeom>
            <a:solidFill>
              <a:srgbClr val="FFC00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9" name="圆角矩形 106"/>
            <p:cNvSpPr>
              <a:spLocks noChangeArrowheads="1"/>
            </p:cNvSpPr>
            <p:nvPr/>
          </p:nvSpPr>
          <p:spPr bwMode="auto">
            <a:xfrm>
              <a:off x="2233739" y="4239572"/>
              <a:ext cx="1084277" cy="216861"/>
            </a:xfrm>
            <a:prstGeom prst="roundRect">
              <a:avLst>
                <a:gd name="adj" fmla="val 16667"/>
              </a:avLst>
            </a:prstGeom>
            <a:solidFill>
              <a:srgbClr val="0070C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0" name="圆柱形 114"/>
            <p:cNvSpPr>
              <a:spLocks noChangeArrowheads="1"/>
            </p:cNvSpPr>
            <p:nvPr/>
          </p:nvSpPr>
          <p:spPr bwMode="auto">
            <a:xfrm>
              <a:off x="2722102" y="3002581"/>
              <a:ext cx="260514" cy="339674"/>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1" name="圆柱形 115"/>
            <p:cNvSpPr>
              <a:spLocks noChangeArrowheads="1"/>
            </p:cNvSpPr>
            <p:nvPr/>
          </p:nvSpPr>
          <p:spPr bwMode="auto">
            <a:xfrm>
              <a:off x="3667758" y="3002581"/>
              <a:ext cx="260513" cy="339674"/>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6" name="上箭头 45"/>
            <p:cNvSpPr/>
            <p:nvPr/>
          </p:nvSpPr>
          <p:spPr bwMode="auto">
            <a:xfrm>
              <a:off x="2766716" y="2399576"/>
              <a:ext cx="169692"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7" name="流程图: 磁盘 139"/>
            <p:cNvSpPr>
              <a:spLocks noChangeArrowheads="1"/>
            </p:cNvSpPr>
            <p:nvPr/>
          </p:nvSpPr>
          <p:spPr bwMode="auto">
            <a:xfrm>
              <a:off x="2504609"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8" name="流程图: 磁盘 139"/>
            <p:cNvSpPr>
              <a:spLocks noChangeArrowheads="1"/>
            </p:cNvSpPr>
            <p:nvPr/>
          </p:nvSpPr>
          <p:spPr bwMode="auto">
            <a:xfrm>
              <a:off x="2776276" y="4241784"/>
              <a:ext cx="270870"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9" name="流程图: 磁盘 139"/>
            <p:cNvSpPr>
              <a:spLocks noChangeArrowheads="1"/>
            </p:cNvSpPr>
            <p:nvPr/>
          </p:nvSpPr>
          <p:spPr bwMode="auto">
            <a:xfrm>
              <a:off x="3046350"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0" name="流程图: 磁盘 139"/>
            <p:cNvSpPr>
              <a:spLocks noChangeArrowheads="1"/>
            </p:cNvSpPr>
            <p:nvPr/>
          </p:nvSpPr>
          <p:spPr bwMode="auto">
            <a:xfrm>
              <a:off x="3318016"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1" name="流程图: 磁盘 139"/>
            <p:cNvSpPr>
              <a:spLocks noChangeArrowheads="1"/>
            </p:cNvSpPr>
            <p:nvPr/>
          </p:nvSpPr>
          <p:spPr bwMode="auto">
            <a:xfrm>
              <a:off x="3588887" y="4239572"/>
              <a:ext cx="270870"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2" name="流程图: 磁盘 139"/>
            <p:cNvSpPr>
              <a:spLocks noChangeArrowheads="1"/>
            </p:cNvSpPr>
            <p:nvPr/>
          </p:nvSpPr>
          <p:spPr bwMode="auto">
            <a:xfrm>
              <a:off x="3859757"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3" name="流程图: 磁盘 139"/>
            <p:cNvSpPr>
              <a:spLocks noChangeArrowheads="1"/>
            </p:cNvSpPr>
            <p:nvPr/>
          </p:nvSpPr>
          <p:spPr bwMode="auto">
            <a:xfrm>
              <a:off x="4130627" y="4239572"/>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4" name="流程图: 磁盘 139"/>
            <p:cNvSpPr>
              <a:spLocks noChangeArrowheads="1"/>
            </p:cNvSpPr>
            <p:nvPr/>
          </p:nvSpPr>
          <p:spPr bwMode="auto">
            <a:xfrm>
              <a:off x="4402294" y="4239572"/>
              <a:ext cx="271667" cy="449211"/>
            </a:xfrm>
            <a:prstGeom prst="flowChartMagneticDisk">
              <a:avLst/>
            </a:prstGeom>
            <a:solidFill>
              <a:srgbClr val="C00000"/>
            </a:solidFill>
            <a:ln w="2857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5" name="上箭头 54"/>
            <p:cNvSpPr/>
            <p:nvPr/>
          </p:nvSpPr>
          <p:spPr bwMode="auto">
            <a:xfrm>
              <a:off x="3695641" y="2381873"/>
              <a:ext cx="170489"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6" name="上箭头 55"/>
            <p:cNvSpPr/>
            <p:nvPr/>
          </p:nvSpPr>
          <p:spPr bwMode="auto">
            <a:xfrm>
              <a:off x="2766716" y="3477240"/>
              <a:ext cx="169692"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7" name="上箭头 56"/>
            <p:cNvSpPr/>
            <p:nvPr/>
          </p:nvSpPr>
          <p:spPr bwMode="auto">
            <a:xfrm>
              <a:off x="3695641" y="3459537"/>
              <a:ext cx="170489"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8" name="TextBox 95"/>
            <p:cNvSpPr txBox="1">
              <a:spLocks noChangeArrowheads="1"/>
            </p:cNvSpPr>
            <p:nvPr/>
          </p:nvSpPr>
          <p:spPr bwMode="auto">
            <a:xfrm>
              <a:off x="4347674" y="4348002"/>
              <a:ext cx="537654" cy="47620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lang="en-US" sz="800" dirty="0" smtClean="0">
                  <a:solidFill>
                    <a:srgbClr val="FFFFFF"/>
                  </a:solidFill>
                  <a:latin typeface="Huawei Sans" panose="020C0503030203020204" pitchFamily="34" charset="0"/>
                  <a:cs typeface="Huawei Sans" panose="020C0503030203020204" pitchFamily="34" charset="0"/>
                </a:rPr>
                <a:t>Hot spare</a:t>
              </a:r>
              <a:endParaRPr kumimoji="0" lang="en-US" altLang="zh-CN" sz="800" b="0" i="0" u="none" strike="noStrike" kern="0" cap="none" spc="0" normalizeH="0" baseline="0" noProof="0" dirty="0">
                <a:ln>
                  <a:noFill/>
                </a:ln>
                <a:solidFill>
                  <a:srgbClr val="FFFFFF"/>
                </a:solidFill>
                <a:effectLst/>
                <a:uLnTx/>
                <a:uFillTx/>
                <a:latin typeface="Huawei Sans" panose="020C0503030203020204" pitchFamily="34" charset="0"/>
                <a:cs typeface="Huawei Sans" panose="020C0503030203020204" pitchFamily="34" charset="0"/>
              </a:endParaRPr>
            </a:p>
          </p:txBody>
        </p:sp>
        <p:sp>
          <p:nvSpPr>
            <p:cNvPr id="59" name="流程图: 磁盘 139"/>
            <p:cNvSpPr>
              <a:spLocks noChangeArrowheads="1"/>
            </p:cNvSpPr>
            <p:nvPr/>
          </p:nvSpPr>
          <p:spPr bwMode="auto">
            <a:xfrm>
              <a:off x="2233739" y="4241784"/>
              <a:ext cx="271667" cy="44921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 name="TextBox 8"/>
            <p:cNvSpPr txBox="1"/>
            <p:nvPr/>
          </p:nvSpPr>
          <p:spPr>
            <a:xfrm>
              <a:off x="2156335"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800" dirty="0" smtClean="0">
                  <a:solidFill>
                    <a:sysClr val="windowText" lastClr="000000"/>
                  </a:solidFill>
                  <a:latin typeface="Huawei Sans" panose="020C0503030203020204" pitchFamily="34" charset="0"/>
                  <a:cs typeface="Huawei Sans" panose="020C0503030203020204" pitchFamily="34" charset="0"/>
                </a:rPr>
                <a:t>Traditional RAID</a:t>
              </a: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283" name="组合 1002"/>
            <p:cNvGrpSpPr>
              <a:grpSpLocks/>
            </p:cNvGrpSpPr>
            <p:nvPr/>
          </p:nvGrpSpPr>
          <p:grpSpPr bwMode="auto">
            <a:xfrm>
              <a:off x="2571937" y="1949597"/>
              <a:ext cx="204339" cy="386717"/>
              <a:chOff x="7356475" y="2392363"/>
              <a:chExt cx="339725" cy="641350"/>
            </a:xfrm>
          </p:grpSpPr>
          <p:sp>
            <p:nvSpPr>
              <p:cNvPr id="28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8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297" name="组合 1002"/>
            <p:cNvGrpSpPr>
              <a:grpSpLocks/>
            </p:cNvGrpSpPr>
            <p:nvPr/>
          </p:nvGrpSpPr>
          <p:grpSpPr bwMode="auto">
            <a:xfrm>
              <a:off x="2954343" y="1949597"/>
              <a:ext cx="204339" cy="386717"/>
              <a:chOff x="7356475" y="2392363"/>
              <a:chExt cx="339725" cy="641350"/>
            </a:xfrm>
          </p:grpSpPr>
          <p:sp>
            <p:nvSpPr>
              <p:cNvPr id="298"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9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0"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3"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4"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5"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6"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7"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8"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09"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0"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311" name="组合 1002"/>
            <p:cNvGrpSpPr>
              <a:grpSpLocks/>
            </p:cNvGrpSpPr>
            <p:nvPr/>
          </p:nvGrpSpPr>
          <p:grpSpPr bwMode="auto">
            <a:xfrm>
              <a:off x="3465950" y="1946223"/>
              <a:ext cx="204339" cy="386717"/>
              <a:chOff x="7356475" y="2392363"/>
              <a:chExt cx="339725" cy="641350"/>
            </a:xfrm>
          </p:grpSpPr>
          <p:sp>
            <p:nvSpPr>
              <p:cNvPr id="31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nvGrpSpPr>
            <p:cNvPr id="325" name="组合 1002"/>
            <p:cNvGrpSpPr>
              <a:grpSpLocks/>
            </p:cNvGrpSpPr>
            <p:nvPr/>
          </p:nvGrpSpPr>
          <p:grpSpPr bwMode="auto">
            <a:xfrm>
              <a:off x="3848356" y="1946223"/>
              <a:ext cx="204339" cy="386717"/>
              <a:chOff x="7356475" y="2392363"/>
              <a:chExt cx="339725" cy="641350"/>
            </a:xfrm>
          </p:grpSpPr>
          <p:sp>
            <p:nvSpPr>
              <p:cNvPr id="32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2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grpSp>
      <p:grpSp>
        <p:nvGrpSpPr>
          <p:cNvPr id="510" name="组合 509"/>
          <p:cNvGrpSpPr/>
          <p:nvPr/>
        </p:nvGrpSpPr>
        <p:grpSpPr>
          <a:xfrm>
            <a:off x="5063504" y="1970525"/>
            <a:ext cx="2411355" cy="3513936"/>
            <a:chOff x="4887165" y="1970525"/>
            <a:chExt cx="2411355" cy="3513936"/>
          </a:xfrm>
        </p:grpSpPr>
        <p:grpSp>
          <p:nvGrpSpPr>
            <p:cNvPr id="347" name="组合 346"/>
            <p:cNvGrpSpPr/>
            <p:nvPr/>
          </p:nvGrpSpPr>
          <p:grpSpPr>
            <a:xfrm>
              <a:off x="4980792" y="1970525"/>
              <a:ext cx="2174929" cy="2705162"/>
              <a:chOff x="540549" y="2254469"/>
              <a:chExt cx="2300422" cy="2062850"/>
            </a:xfrm>
          </p:grpSpPr>
          <p:sp>
            <p:nvSpPr>
              <p:cNvPr id="353" name="圆柱形 114"/>
              <p:cNvSpPr>
                <a:spLocks noChangeArrowheads="1"/>
              </p:cNvSpPr>
              <p:nvPr/>
            </p:nvSpPr>
            <p:spPr bwMode="auto">
              <a:xfrm>
                <a:off x="977462"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4" name="圆角矩形 102"/>
              <p:cNvSpPr>
                <a:spLocks noChangeArrowheads="1"/>
              </p:cNvSpPr>
              <p:nvPr/>
            </p:nvSpPr>
            <p:spPr bwMode="auto">
              <a:xfrm>
                <a:off x="1687389" y="4138450"/>
                <a:ext cx="1153582" cy="175494"/>
              </a:xfrm>
              <a:prstGeom prst="roundRect">
                <a:avLst>
                  <a:gd name="adj" fmla="val 16667"/>
                </a:avLst>
              </a:prstGeom>
              <a:solidFill>
                <a:srgbClr val="FFC00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5" name="圆角矩形 106"/>
              <p:cNvSpPr>
                <a:spLocks noChangeArrowheads="1"/>
              </p:cNvSpPr>
              <p:nvPr/>
            </p:nvSpPr>
            <p:spPr bwMode="auto">
              <a:xfrm>
                <a:off x="540549" y="3973081"/>
                <a:ext cx="1146840" cy="165369"/>
              </a:xfrm>
              <a:prstGeom prst="roundRect">
                <a:avLst>
                  <a:gd name="adj" fmla="val 16667"/>
                </a:avLst>
              </a:prstGeom>
              <a:solidFill>
                <a:srgbClr val="0070C0"/>
              </a:solidFill>
              <a:ln w="9525" algn="ctr">
                <a:solidFill>
                  <a:srgbClr val="0000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6" name="圆柱形 114"/>
              <p:cNvSpPr>
                <a:spLocks noChangeArrowheads="1"/>
              </p:cNvSpPr>
              <p:nvPr/>
            </p:nvSpPr>
            <p:spPr bwMode="auto">
              <a:xfrm>
                <a:off x="915196" y="3326533"/>
                <a:ext cx="519461" cy="261843"/>
              </a:xfrm>
              <a:prstGeom prst="can">
                <a:avLst>
                  <a:gd name="adj" fmla="val 25042"/>
                </a:avLst>
              </a:prstGeom>
              <a:solidFill>
                <a:srgbClr val="0070C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7" name="圆柱形 115"/>
              <p:cNvSpPr>
                <a:spLocks noChangeArrowheads="1"/>
              </p:cNvSpPr>
              <p:nvPr/>
            </p:nvSpPr>
            <p:spPr bwMode="auto">
              <a:xfrm>
                <a:off x="1962713" y="3326527"/>
                <a:ext cx="528237" cy="261849"/>
              </a:xfrm>
              <a:prstGeom prst="can">
                <a:avLst>
                  <a:gd name="adj" fmla="val 25042"/>
                </a:avLst>
              </a:prstGeom>
              <a:solidFill>
                <a:srgbClr val="FFC00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8" name="流程图: 磁盘 139"/>
              <p:cNvSpPr>
                <a:spLocks noChangeArrowheads="1"/>
              </p:cNvSpPr>
              <p:nvPr/>
            </p:nvSpPr>
            <p:spPr bwMode="auto">
              <a:xfrm>
                <a:off x="827048"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9" name="流程图: 磁盘 139"/>
              <p:cNvSpPr>
                <a:spLocks noChangeArrowheads="1"/>
              </p:cNvSpPr>
              <p:nvPr/>
            </p:nvSpPr>
            <p:spPr bwMode="auto">
              <a:xfrm>
                <a:off x="1114390" y="3974768"/>
                <a:ext cx="286499"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0" name="流程图: 磁盘 139"/>
              <p:cNvSpPr>
                <a:spLocks noChangeArrowheads="1"/>
              </p:cNvSpPr>
              <p:nvPr/>
            </p:nvSpPr>
            <p:spPr bwMode="auto">
              <a:xfrm>
                <a:off x="1400047"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1" name="流程图: 磁盘 139"/>
              <p:cNvSpPr>
                <a:spLocks noChangeArrowheads="1"/>
              </p:cNvSpPr>
              <p:nvPr/>
            </p:nvSpPr>
            <p:spPr bwMode="auto">
              <a:xfrm>
                <a:off x="1687389"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2" name="流程图: 磁盘 139"/>
              <p:cNvSpPr>
                <a:spLocks noChangeArrowheads="1"/>
              </p:cNvSpPr>
              <p:nvPr/>
            </p:nvSpPr>
            <p:spPr bwMode="auto">
              <a:xfrm>
                <a:off x="1973888" y="3973081"/>
                <a:ext cx="286499"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3" name="流程图: 磁盘 139"/>
              <p:cNvSpPr>
                <a:spLocks noChangeArrowheads="1"/>
              </p:cNvSpPr>
              <p:nvPr/>
            </p:nvSpPr>
            <p:spPr bwMode="auto">
              <a:xfrm>
                <a:off x="2260388"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4" name="流程图: 磁盘 139"/>
              <p:cNvSpPr>
                <a:spLocks noChangeArrowheads="1"/>
              </p:cNvSpPr>
              <p:nvPr/>
            </p:nvSpPr>
            <p:spPr bwMode="auto">
              <a:xfrm>
                <a:off x="2546887" y="3973081"/>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5" name="上箭头 364"/>
              <p:cNvSpPr/>
              <p:nvPr/>
            </p:nvSpPr>
            <p:spPr bwMode="auto">
              <a:xfrm>
                <a:off x="1104279"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6" name="流程图: 磁盘 139"/>
              <p:cNvSpPr>
                <a:spLocks noChangeArrowheads="1"/>
              </p:cNvSpPr>
              <p:nvPr/>
            </p:nvSpPr>
            <p:spPr bwMode="auto">
              <a:xfrm>
                <a:off x="540549" y="3974768"/>
                <a:ext cx="287342" cy="342551"/>
              </a:xfrm>
              <a:prstGeom prst="flowChartMagneticDisk">
                <a:avLst/>
              </a:prstGeom>
              <a:noFill/>
              <a:ln w="28575" algn="ctr">
                <a:solidFill>
                  <a:srgbClr val="006600"/>
                </a:solid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7" name="上箭头 366"/>
              <p:cNvSpPr/>
              <p:nvPr/>
            </p:nvSpPr>
            <p:spPr bwMode="auto">
              <a:xfrm>
                <a:off x="2144803"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8" name="流程图: 磁盘 251"/>
              <p:cNvSpPr>
                <a:spLocks noChangeArrowheads="1"/>
              </p:cNvSpPr>
              <p:nvPr/>
            </p:nvSpPr>
            <p:spPr bwMode="auto">
              <a:xfrm>
                <a:off x="786727" y="2803704"/>
                <a:ext cx="1842600" cy="382723"/>
              </a:xfrm>
              <a:prstGeom prst="flowChartMagneticDisk">
                <a:avLst/>
              </a:prstGeom>
              <a:noFill/>
              <a:ln w="19050" algn="ctr">
                <a:solidFill>
                  <a:srgbClr val="006600"/>
                </a:solidFill>
                <a:prstDash val="dash"/>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9" name="矩形 368"/>
              <p:cNvSpPr/>
              <p:nvPr/>
            </p:nvSpPr>
            <p:spPr bwMode="auto">
              <a:xfrm>
                <a:off x="2081047"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0" name="矩形 369"/>
              <p:cNvSpPr/>
              <p:nvPr/>
            </p:nvSpPr>
            <p:spPr bwMode="auto">
              <a:xfrm>
                <a:off x="1040523"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1" name="矩形 370"/>
              <p:cNvSpPr/>
              <p:nvPr/>
            </p:nvSpPr>
            <p:spPr bwMode="auto">
              <a:xfrm>
                <a:off x="1229710"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2" name="矩形 371"/>
              <p:cNvSpPr/>
              <p:nvPr/>
            </p:nvSpPr>
            <p:spPr bwMode="auto">
              <a:xfrm>
                <a:off x="1592317" y="288508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3" name="矩形 372"/>
              <p:cNvSpPr/>
              <p:nvPr/>
            </p:nvSpPr>
            <p:spPr bwMode="auto">
              <a:xfrm>
                <a:off x="1734206"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ctr" latinLnBrk="0" hangingPunct="0">
                  <a:lnSpc>
                    <a:spcPct val="100000"/>
                  </a:lnSpc>
                  <a:spcBef>
                    <a:spcPct val="0"/>
                  </a:spcBef>
                  <a:spcAft>
                    <a:spcPct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4" name="上箭头 373"/>
              <p:cNvSpPr/>
              <p:nvPr/>
            </p:nvSpPr>
            <p:spPr bwMode="auto">
              <a:xfrm>
                <a:off x="1135812"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5" name="上箭头 374"/>
              <p:cNvSpPr/>
              <p:nvPr/>
            </p:nvSpPr>
            <p:spPr bwMode="auto">
              <a:xfrm>
                <a:off x="1624543"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6" name="上箭头 375"/>
              <p:cNvSpPr/>
              <p:nvPr/>
            </p:nvSpPr>
            <p:spPr bwMode="auto">
              <a:xfrm>
                <a:off x="2065978"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7" name="圆柱形 114"/>
              <p:cNvSpPr>
                <a:spLocks noChangeArrowheads="1"/>
              </p:cNvSpPr>
              <p:nvPr/>
            </p:nvSpPr>
            <p:spPr bwMode="auto">
              <a:xfrm>
                <a:off x="1513490"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8" name="圆柱形 114"/>
              <p:cNvSpPr>
                <a:spLocks noChangeArrowheads="1"/>
              </p:cNvSpPr>
              <p:nvPr/>
            </p:nvSpPr>
            <p:spPr bwMode="auto">
              <a:xfrm>
                <a:off x="2033752" y="2254469"/>
                <a:ext cx="406551" cy="228100"/>
              </a:xfrm>
              <a:prstGeom prst="can">
                <a:avLst>
                  <a:gd name="adj" fmla="val 25042"/>
                </a:avLst>
              </a:prstGeom>
              <a:solidFill>
                <a:srgbClr val="00B050"/>
              </a:solidFill>
              <a:ln w="9525" algn="ctr">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grpSp>
        <p:sp>
          <p:nvSpPr>
            <p:cNvPr id="350" name="TextBox 10"/>
            <p:cNvSpPr txBox="1"/>
            <p:nvPr/>
          </p:nvSpPr>
          <p:spPr>
            <a:xfrm>
              <a:off x="4887165" y="5115129"/>
              <a:ext cx="2411355" cy="369332"/>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800" dirty="0" smtClean="0">
                  <a:solidFill>
                    <a:srgbClr val="000000"/>
                  </a:solidFill>
                  <a:latin typeface="Huawei Sans" panose="020C0503030203020204" pitchFamily="34" charset="0"/>
                  <a:cs typeface="Huawei Sans" panose="020C0503030203020204" pitchFamily="34" charset="0"/>
                </a:rPr>
                <a:t>LUN virtualization</a:t>
              </a: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308360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rPr>
              <a:t>How </a:t>
            </a:r>
            <a:r>
              <a:rPr lang="en-US" dirty="0" smtClean="0"/>
              <a:t>Does </a:t>
            </a:r>
            <a:r>
              <a:rPr lang="en-US" dirty="0" smtClean="0">
                <a:latin typeface="Huawei Sans" panose="020C0503030203020204" pitchFamily="34" charset="0"/>
              </a:rPr>
              <a:t>RAID 2.0+ Work?</a:t>
            </a:r>
            <a:endParaRPr lang="en-US" dirty="0">
              <a:latin typeface="Huawei Sans" panose="020C0503030203020204" pitchFamily="34" charset="0"/>
            </a:endParaRPr>
          </a:p>
        </p:txBody>
      </p:sp>
      <p:grpSp>
        <p:nvGrpSpPr>
          <p:cNvPr id="3" name="组合 109"/>
          <p:cNvGrpSpPr>
            <a:grpSpLocks/>
          </p:cNvGrpSpPr>
          <p:nvPr/>
        </p:nvGrpSpPr>
        <p:grpSpPr bwMode="auto">
          <a:xfrm>
            <a:off x="2354090" y="1283612"/>
            <a:ext cx="7931983" cy="4481810"/>
            <a:chOff x="52388" y="2682868"/>
            <a:chExt cx="9226548" cy="3511172"/>
          </a:xfrm>
        </p:grpSpPr>
        <p:sp>
          <p:nvSpPr>
            <p:cNvPr id="4" name="TextBox 105"/>
            <p:cNvSpPr txBox="1">
              <a:spLocks noChangeArrowheads="1"/>
            </p:cNvSpPr>
            <p:nvPr/>
          </p:nvSpPr>
          <p:spPr bwMode="auto">
            <a:xfrm>
              <a:off x="52388" y="5697538"/>
              <a:ext cx="990600" cy="265232"/>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rPr>
                <a:t>Disk</a:t>
              </a:r>
              <a:endParaRPr lang="en-US" sz="1600" dirty="0">
                <a:latin typeface="Huawei Sans" panose="020C0503030203020204" pitchFamily="34" charset="0"/>
              </a:endParaRPr>
            </a:p>
          </p:txBody>
        </p:sp>
        <p:sp>
          <p:nvSpPr>
            <p:cNvPr id="5" name="圆柱形 92"/>
            <p:cNvSpPr>
              <a:spLocks noChangeArrowheads="1"/>
            </p:cNvSpPr>
            <p:nvPr/>
          </p:nvSpPr>
          <p:spPr bwMode="auto">
            <a:xfrm>
              <a:off x="1274763" y="4016375"/>
              <a:ext cx="366712" cy="742950"/>
            </a:xfrm>
            <a:prstGeom prst="can">
              <a:avLst>
                <a:gd name="adj" fmla="val 25062"/>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 name="圆柱形 97"/>
            <p:cNvSpPr/>
            <p:nvPr/>
          </p:nvSpPr>
          <p:spPr bwMode="auto">
            <a:xfrm>
              <a:off x="1662617" y="4016111"/>
              <a:ext cx="369319"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 name="圆柱形 98"/>
            <p:cNvSpPr>
              <a:spLocks noChangeArrowheads="1"/>
            </p:cNvSpPr>
            <p:nvPr/>
          </p:nvSpPr>
          <p:spPr bwMode="auto">
            <a:xfrm>
              <a:off x="2051050" y="4016375"/>
              <a:ext cx="368300" cy="742950"/>
            </a:xfrm>
            <a:prstGeom prst="can">
              <a:avLst>
                <a:gd name="adj" fmla="val 24954"/>
              </a:avLst>
            </a:prstGeom>
            <a:solidFill>
              <a:srgbClr val="CCFF99"/>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 name="圆柱形 99"/>
            <p:cNvSpPr>
              <a:spLocks noChangeArrowheads="1"/>
            </p:cNvSpPr>
            <p:nvPr/>
          </p:nvSpPr>
          <p:spPr bwMode="auto">
            <a:xfrm>
              <a:off x="2439988" y="4016375"/>
              <a:ext cx="366712" cy="742950"/>
            </a:xfrm>
            <a:prstGeom prst="can">
              <a:avLst>
                <a:gd name="adj" fmla="val 25062"/>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9" name="圆角矩形 101"/>
            <p:cNvSpPr>
              <a:spLocks noChangeArrowheads="1"/>
            </p:cNvSpPr>
            <p:nvPr/>
          </p:nvSpPr>
          <p:spPr bwMode="auto">
            <a:xfrm>
              <a:off x="1177925" y="4068763"/>
              <a:ext cx="1747838" cy="160337"/>
            </a:xfrm>
            <a:prstGeom prst="roundRect">
              <a:avLst>
                <a:gd name="adj" fmla="val 16667"/>
              </a:avLst>
            </a:prstGeom>
            <a:noFill/>
            <a:ln w="28575" algn="ctr">
              <a:solidFill>
                <a:schemeClr val="tx1"/>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10" name="圆角矩形 102"/>
            <p:cNvSpPr/>
            <p:nvPr/>
          </p:nvSpPr>
          <p:spPr bwMode="auto">
            <a:xfrm>
              <a:off x="1178810"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1" name="圆角矩形 103"/>
            <p:cNvSpPr/>
            <p:nvPr/>
          </p:nvSpPr>
          <p:spPr bwMode="auto">
            <a:xfrm>
              <a:off x="1178810"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2" name="圆角矩形 104"/>
            <p:cNvSpPr>
              <a:spLocks noChangeArrowheads="1"/>
            </p:cNvSpPr>
            <p:nvPr/>
          </p:nvSpPr>
          <p:spPr bwMode="auto">
            <a:xfrm>
              <a:off x="1177925" y="4546600"/>
              <a:ext cx="1747838" cy="158750"/>
            </a:xfrm>
            <a:prstGeom prst="roundRect">
              <a:avLst>
                <a:gd name="adj" fmla="val 16667"/>
              </a:avLst>
            </a:prstGeom>
            <a:noFill/>
            <a:ln w="28575" algn="ctr">
              <a:solidFill>
                <a:srgbClr val="FF0000"/>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13" name="圆柱形 98"/>
            <p:cNvSpPr>
              <a:spLocks noChangeArrowheads="1"/>
            </p:cNvSpPr>
            <p:nvPr/>
          </p:nvSpPr>
          <p:spPr bwMode="auto">
            <a:xfrm>
              <a:off x="1459492" y="3503711"/>
              <a:ext cx="1183666" cy="232570"/>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14" name="TextBox 105"/>
            <p:cNvSpPr txBox="1">
              <a:spLocks noChangeArrowheads="1"/>
            </p:cNvSpPr>
            <p:nvPr/>
          </p:nvSpPr>
          <p:spPr bwMode="auto">
            <a:xfrm>
              <a:off x="92076" y="3492500"/>
              <a:ext cx="990600" cy="265232"/>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rPr>
                <a:t>Extent</a:t>
              </a:r>
              <a:endParaRPr lang="en-US" altLang="zh-CN" sz="1600" b="1" dirty="0">
                <a:latin typeface="Huawei Sans" panose="020C0503030203020204" pitchFamily="34" charset="0"/>
              </a:endParaRPr>
            </a:p>
          </p:txBody>
        </p:sp>
        <p:sp>
          <p:nvSpPr>
            <p:cNvPr id="15" name="TextBox 105"/>
            <p:cNvSpPr txBox="1">
              <a:spLocks noChangeArrowheads="1"/>
            </p:cNvSpPr>
            <p:nvPr/>
          </p:nvSpPr>
          <p:spPr bwMode="auto">
            <a:xfrm>
              <a:off x="92076" y="4268788"/>
              <a:ext cx="990600" cy="265232"/>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rPr>
                <a:t>CKG</a:t>
              </a:r>
              <a:endParaRPr lang="en-US" altLang="zh-CN" sz="1600" b="1" dirty="0">
                <a:latin typeface="Huawei Sans" panose="020C0503030203020204" pitchFamily="34" charset="0"/>
              </a:endParaRPr>
            </a:p>
          </p:txBody>
        </p:sp>
        <p:cxnSp>
          <p:nvCxnSpPr>
            <p:cNvPr id="16" name="直接箭头连接符 107"/>
            <p:cNvCxnSpPr>
              <a:cxnSpLocks noChangeShapeType="1"/>
              <a:stCxn id="76" idx="0"/>
            </p:cNvCxnSpPr>
            <p:nvPr/>
          </p:nvCxnSpPr>
          <p:spPr bwMode="auto">
            <a:xfrm flipH="1" flipV="1">
              <a:off x="1844675" y="4406900"/>
              <a:ext cx="892175" cy="674688"/>
            </a:xfrm>
            <a:prstGeom prst="straightConnector1">
              <a:avLst/>
            </a:prstGeom>
            <a:noFill/>
            <a:ln w="9525" algn="ctr">
              <a:solidFill>
                <a:schemeClr val="tx1"/>
              </a:solidFill>
              <a:round/>
              <a:headEnd/>
              <a:tailEnd type="arrow" w="med" len="med"/>
            </a:ln>
          </p:spPr>
        </p:cxnSp>
        <p:sp>
          <p:nvSpPr>
            <p:cNvPr id="17" name="圆柱形 92"/>
            <p:cNvSpPr>
              <a:spLocks noChangeArrowheads="1"/>
            </p:cNvSpPr>
            <p:nvPr/>
          </p:nvSpPr>
          <p:spPr bwMode="auto">
            <a:xfrm>
              <a:off x="4913313" y="4016375"/>
              <a:ext cx="366712" cy="742950"/>
            </a:xfrm>
            <a:prstGeom prst="can">
              <a:avLst>
                <a:gd name="adj" fmla="val 25062"/>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18" name="圆柱形 97"/>
            <p:cNvSpPr/>
            <p:nvPr/>
          </p:nvSpPr>
          <p:spPr bwMode="auto">
            <a:xfrm>
              <a:off x="5302252" y="4016111"/>
              <a:ext cx="367473"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19" name="圆柱形 98"/>
            <p:cNvSpPr>
              <a:spLocks noChangeArrowheads="1"/>
            </p:cNvSpPr>
            <p:nvPr/>
          </p:nvSpPr>
          <p:spPr bwMode="auto">
            <a:xfrm>
              <a:off x="5689600" y="4016375"/>
              <a:ext cx="368300" cy="742950"/>
            </a:xfrm>
            <a:prstGeom prst="can">
              <a:avLst>
                <a:gd name="adj" fmla="val 24954"/>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20" name="圆柱形 99"/>
            <p:cNvSpPr>
              <a:spLocks noChangeArrowheads="1"/>
            </p:cNvSpPr>
            <p:nvPr/>
          </p:nvSpPr>
          <p:spPr bwMode="auto">
            <a:xfrm>
              <a:off x="6078538" y="4016375"/>
              <a:ext cx="366712" cy="742950"/>
            </a:xfrm>
            <a:prstGeom prst="can">
              <a:avLst>
                <a:gd name="adj" fmla="val 25062"/>
              </a:avLst>
            </a:prstGeom>
            <a:solidFill>
              <a:srgbClr val="00698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21" name="圆角矩形 101"/>
            <p:cNvSpPr>
              <a:spLocks noChangeArrowheads="1"/>
            </p:cNvSpPr>
            <p:nvPr/>
          </p:nvSpPr>
          <p:spPr bwMode="auto">
            <a:xfrm>
              <a:off x="4816475" y="4068763"/>
              <a:ext cx="1747838" cy="160337"/>
            </a:xfrm>
            <a:prstGeom prst="roundRect">
              <a:avLst>
                <a:gd name="adj" fmla="val 16667"/>
              </a:avLst>
            </a:prstGeom>
            <a:noFill/>
            <a:ln w="28575" algn="ctr">
              <a:solidFill>
                <a:schemeClr val="tx1"/>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22" name="圆角矩形 102"/>
            <p:cNvSpPr/>
            <p:nvPr/>
          </p:nvSpPr>
          <p:spPr bwMode="auto">
            <a:xfrm>
              <a:off x="4816598"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23" name="圆角矩形 103"/>
            <p:cNvSpPr/>
            <p:nvPr/>
          </p:nvSpPr>
          <p:spPr bwMode="auto">
            <a:xfrm>
              <a:off x="4816598"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24" name="圆角矩形 104"/>
            <p:cNvSpPr>
              <a:spLocks noChangeArrowheads="1"/>
            </p:cNvSpPr>
            <p:nvPr/>
          </p:nvSpPr>
          <p:spPr bwMode="auto">
            <a:xfrm>
              <a:off x="4816475" y="4546600"/>
              <a:ext cx="1747838" cy="158750"/>
            </a:xfrm>
            <a:prstGeom prst="roundRect">
              <a:avLst>
                <a:gd name="adj" fmla="val 16667"/>
              </a:avLst>
            </a:prstGeom>
            <a:noFill/>
            <a:ln w="28575" algn="ctr">
              <a:solidFill>
                <a:srgbClr val="FF0000"/>
              </a:solidFill>
              <a:prstDash val="sys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25" name="圆柱形 98"/>
            <p:cNvSpPr>
              <a:spLocks noChangeArrowheads="1"/>
            </p:cNvSpPr>
            <p:nvPr/>
          </p:nvSpPr>
          <p:spPr bwMode="auto">
            <a:xfrm>
              <a:off x="4892308" y="3458938"/>
              <a:ext cx="1181820" cy="232570"/>
            </a:xfrm>
            <a:prstGeom prst="can">
              <a:avLst>
                <a:gd name="adj" fmla="val 24949"/>
              </a:avLst>
            </a:prstGeom>
            <a:solidFill>
              <a:schemeClr val="accent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grpSp>
          <p:nvGrpSpPr>
            <p:cNvPr id="26" name="Group 278"/>
            <p:cNvGrpSpPr>
              <a:grpSpLocks/>
            </p:cNvGrpSpPr>
            <p:nvPr/>
          </p:nvGrpSpPr>
          <p:grpSpPr bwMode="auto">
            <a:xfrm>
              <a:off x="5580063" y="3606800"/>
              <a:ext cx="1260475" cy="506413"/>
              <a:chOff x="5508103" y="2490884"/>
              <a:chExt cx="1549350" cy="328332"/>
            </a:xfrm>
          </p:grpSpPr>
          <p:cxnSp>
            <p:nvCxnSpPr>
              <p:cNvPr id="102"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103"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104" name="直接连接符 30"/>
              <p:cNvCxnSpPr>
                <a:cxnSpLocks noChangeShapeType="1"/>
              </p:cNvCxnSpPr>
              <p:nvPr/>
            </p:nvCxnSpPr>
            <p:spPr bwMode="auto">
              <a:xfrm>
                <a:off x="5508105" y="2654841"/>
                <a:ext cx="1549348" cy="0"/>
              </a:xfrm>
              <a:prstGeom prst="line">
                <a:avLst/>
              </a:prstGeom>
              <a:noFill/>
              <a:ln w="9525" algn="ctr">
                <a:solidFill>
                  <a:schemeClr val="tx1"/>
                </a:solidFill>
                <a:round/>
                <a:headEnd/>
                <a:tailEnd/>
              </a:ln>
            </p:spPr>
          </p:cxnSp>
          <p:cxnSp>
            <p:nvCxnSpPr>
              <p:cNvPr id="105" name="直接连接符 32"/>
              <p:cNvCxnSpPr>
                <a:cxnSpLocks noChangeShapeType="1"/>
              </p:cNvCxnSpPr>
              <p:nvPr/>
            </p:nvCxnSpPr>
            <p:spPr bwMode="auto">
              <a:xfrm>
                <a:off x="5508103" y="2490884"/>
                <a:ext cx="0" cy="163322"/>
              </a:xfrm>
              <a:prstGeom prst="line">
                <a:avLst/>
              </a:prstGeom>
              <a:noFill/>
              <a:ln w="9525" algn="ctr">
                <a:solidFill>
                  <a:schemeClr val="tx1"/>
                </a:solidFill>
                <a:round/>
                <a:headEnd type="triangle" w="med" len="med"/>
                <a:tailEnd/>
              </a:ln>
            </p:spPr>
          </p:cxnSp>
        </p:grpSp>
        <p:sp>
          <p:nvSpPr>
            <p:cNvPr id="27" name="TextBox 55"/>
            <p:cNvSpPr txBox="1">
              <a:spLocks noChangeArrowheads="1"/>
            </p:cNvSpPr>
            <p:nvPr/>
          </p:nvSpPr>
          <p:spPr bwMode="auto">
            <a:xfrm>
              <a:off x="3471799" y="4189544"/>
              <a:ext cx="619982" cy="289345"/>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sp>
          <p:nvSpPr>
            <p:cNvPr id="28" name="TextBox 55"/>
            <p:cNvSpPr txBox="1">
              <a:spLocks noChangeArrowheads="1"/>
            </p:cNvSpPr>
            <p:nvPr/>
          </p:nvSpPr>
          <p:spPr bwMode="auto">
            <a:xfrm>
              <a:off x="7635873" y="4225925"/>
              <a:ext cx="557697" cy="289345"/>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grpSp>
          <p:nvGrpSpPr>
            <p:cNvPr id="29" name="Group 189"/>
            <p:cNvGrpSpPr>
              <a:grpSpLocks/>
            </p:cNvGrpSpPr>
            <p:nvPr/>
          </p:nvGrpSpPr>
          <p:grpSpPr bwMode="auto">
            <a:xfrm>
              <a:off x="1557338" y="5942665"/>
              <a:ext cx="6376491" cy="251375"/>
              <a:chOff x="1498600" y="5857107"/>
              <a:chExt cx="6376491" cy="252342"/>
            </a:xfrm>
          </p:grpSpPr>
          <p:sp>
            <p:nvSpPr>
              <p:cNvPr id="98" name="TextBox 40"/>
              <p:cNvSpPr txBox="1">
                <a:spLocks noChangeArrowheads="1"/>
              </p:cNvSpPr>
              <p:nvPr/>
            </p:nvSpPr>
            <p:spPr bwMode="auto">
              <a:xfrm>
                <a:off x="1498600" y="5867400"/>
                <a:ext cx="881469" cy="242048"/>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rPr>
                  <a:t>Disk 0</a:t>
                </a:r>
                <a:endParaRPr lang="en-US" altLang="zh-CN" sz="1400" b="1" dirty="0">
                  <a:latin typeface="Huawei Sans" panose="020C0503030203020204" pitchFamily="34" charset="0"/>
                </a:endParaRPr>
              </a:p>
            </p:txBody>
          </p:sp>
          <p:sp>
            <p:nvSpPr>
              <p:cNvPr id="99" name="TextBox 40"/>
              <p:cNvSpPr txBox="1">
                <a:spLocks noChangeArrowheads="1"/>
              </p:cNvSpPr>
              <p:nvPr/>
            </p:nvSpPr>
            <p:spPr bwMode="auto">
              <a:xfrm>
                <a:off x="2946400" y="5864423"/>
                <a:ext cx="899474" cy="242048"/>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rPr>
                  <a:t>Disk 1</a:t>
                </a:r>
                <a:endParaRPr lang="en-US" altLang="zh-CN" sz="1400" b="1" dirty="0">
                  <a:latin typeface="Huawei Sans" panose="020C0503030203020204" pitchFamily="34" charset="0"/>
                </a:endParaRPr>
              </a:p>
            </p:txBody>
          </p:sp>
          <p:sp>
            <p:nvSpPr>
              <p:cNvPr id="100" name="TextBox 40"/>
              <p:cNvSpPr txBox="1">
                <a:spLocks noChangeArrowheads="1"/>
              </p:cNvSpPr>
              <p:nvPr/>
            </p:nvSpPr>
            <p:spPr bwMode="auto">
              <a:xfrm>
                <a:off x="6908660" y="5857107"/>
                <a:ext cx="966431" cy="242048"/>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rPr>
                  <a:t>Disk </a:t>
                </a:r>
                <a:r>
                  <a:rPr lang="en-US" sz="1400" i="1" dirty="0" smtClean="0">
                    <a:latin typeface="Huawei Sans" panose="020C0503030203020204" pitchFamily="34" charset="0"/>
                  </a:rPr>
                  <a:t>n</a:t>
                </a:r>
                <a:endParaRPr lang="en-US" altLang="zh-CN" sz="1400" b="1" i="1" dirty="0">
                  <a:latin typeface="Huawei Sans" panose="020C0503030203020204" pitchFamily="34" charset="0"/>
                </a:endParaRPr>
              </a:p>
            </p:txBody>
          </p:sp>
          <p:sp>
            <p:nvSpPr>
              <p:cNvPr id="101" name="TextBox 40"/>
              <p:cNvSpPr txBox="1">
                <a:spLocks noChangeArrowheads="1"/>
              </p:cNvSpPr>
              <p:nvPr/>
            </p:nvSpPr>
            <p:spPr bwMode="auto">
              <a:xfrm>
                <a:off x="4927600" y="5867400"/>
                <a:ext cx="901702" cy="242049"/>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rPr>
                  <a:t>Disk </a:t>
                </a:r>
                <a:r>
                  <a:rPr lang="en-US" sz="1400" i="1" dirty="0" smtClean="0">
                    <a:latin typeface="Huawei Sans" panose="020C0503030203020204" pitchFamily="34" charset="0"/>
                  </a:rPr>
                  <a:t>k</a:t>
                </a:r>
                <a:endParaRPr lang="en-US" altLang="zh-CN" sz="1400" b="1" i="1" dirty="0">
                  <a:latin typeface="Huawei Sans" panose="020C0503030203020204" pitchFamily="34" charset="0"/>
                </a:endParaRPr>
              </a:p>
            </p:txBody>
          </p:sp>
        </p:grpSp>
        <p:grpSp>
          <p:nvGrpSpPr>
            <p:cNvPr id="30" name="Group 188"/>
            <p:cNvGrpSpPr>
              <a:grpSpLocks/>
            </p:cNvGrpSpPr>
            <p:nvPr/>
          </p:nvGrpSpPr>
          <p:grpSpPr bwMode="auto">
            <a:xfrm>
              <a:off x="4168775" y="5026022"/>
              <a:ext cx="2497138" cy="338939"/>
              <a:chOff x="4076700" y="5448497"/>
              <a:chExt cx="2497138" cy="338779"/>
            </a:xfrm>
          </p:grpSpPr>
          <p:sp>
            <p:nvSpPr>
              <p:cNvPr id="96" name="TextBox 55"/>
              <p:cNvSpPr txBox="1">
                <a:spLocks noChangeArrowheads="1"/>
              </p:cNvSpPr>
              <p:nvPr/>
            </p:nvSpPr>
            <p:spPr bwMode="auto">
              <a:xfrm>
                <a:off x="4076700" y="5448497"/>
                <a:ext cx="453230" cy="293550"/>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sp>
            <p:nvSpPr>
              <p:cNvPr id="97" name="TextBox 55"/>
              <p:cNvSpPr txBox="1">
                <a:spLocks noChangeArrowheads="1"/>
              </p:cNvSpPr>
              <p:nvPr/>
            </p:nvSpPr>
            <p:spPr bwMode="auto">
              <a:xfrm>
                <a:off x="6057901" y="5498068"/>
                <a:ext cx="515937" cy="289208"/>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grpSp>
        <p:cxnSp>
          <p:nvCxnSpPr>
            <p:cNvPr id="31" name="直接箭头连接符 107"/>
            <p:cNvCxnSpPr>
              <a:cxnSpLocks noChangeShapeType="1"/>
            </p:cNvCxnSpPr>
            <p:nvPr/>
          </p:nvCxnSpPr>
          <p:spPr bwMode="auto">
            <a:xfrm flipH="1" flipV="1">
              <a:off x="2320925" y="4387850"/>
              <a:ext cx="2038350" cy="828675"/>
            </a:xfrm>
            <a:prstGeom prst="straightConnector1">
              <a:avLst/>
            </a:prstGeom>
            <a:noFill/>
            <a:ln w="9525" algn="ctr">
              <a:solidFill>
                <a:schemeClr val="tx1"/>
              </a:solidFill>
              <a:round/>
              <a:headEnd/>
              <a:tailEnd type="arrow" w="med" len="med"/>
            </a:ln>
          </p:spPr>
        </p:cxnSp>
        <p:cxnSp>
          <p:nvCxnSpPr>
            <p:cNvPr id="32" name="直接箭头连接符 107"/>
            <p:cNvCxnSpPr>
              <a:cxnSpLocks noChangeShapeType="1"/>
            </p:cNvCxnSpPr>
            <p:nvPr/>
          </p:nvCxnSpPr>
          <p:spPr bwMode="auto">
            <a:xfrm flipH="1" flipV="1">
              <a:off x="6280150" y="4387850"/>
              <a:ext cx="96838" cy="828675"/>
            </a:xfrm>
            <a:prstGeom prst="straightConnector1">
              <a:avLst/>
            </a:prstGeom>
            <a:noFill/>
            <a:ln w="9525" algn="ctr">
              <a:solidFill>
                <a:schemeClr val="tx1"/>
              </a:solidFill>
              <a:round/>
              <a:headEnd/>
              <a:tailEnd type="arrow" w="med" len="med"/>
            </a:ln>
          </p:spPr>
        </p:cxnSp>
        <p:sp>
          <p:nvSpPr>
            <p:cNvPr id="33" name="TextBox 55"/>
            <p:cNvSpPr txBox="1">
              <a:spLocks noChangeArrowheads="1"/>
            </p:cNvSpPr>
            <p:nvPr/>
          </p:nvSpPr>
          <p:spPr bwMode="auto">
            <a:xfrm>
              <a:off x="3478716" y="3410270"/>
              <a:ext cx="591633" cy="289345"/>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sp>
          <p:nvSpPr>
            <p:cNvPr id="34" name="圆柱形 98"/>
            <p:cNvSpPr>
              <a:spLocks noChangeArrowheads="1"/>
            </p:cNvSpPr>
            <p:nvPr/>
          </p:nvSpPr>
          <p:spPr bwMode="auto">
            <a:xfrm>
              <a:off x="6873703" y="3462669"/>
              <a:ext cx="1179972" cy="233814"/>
            </a:xfrm>
            <a:prstGeom prst="can">
              <a:avLst>
                <a:gd name="adj" fmla="val 24949"/>
              </a:avLst>
            </a:prstGeom>
            <a:solidFill>
              <a:schemeClr val="accent5">
                <a:lumMod val="9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35" name="TextBox 55"/>
            <p:cNvSpPr txBox="1">
              <a:spLocks noChangeArrowheads="1"/>
            </p:cNvSpPr>
            <p:nvPr/>
          </p:nvSpPr>
          <p:spPr bwMode="auto">
            <a:xfrm>
              <a:off x="6261097" y="3407512"/>
              <a:ext cx="574314" cy="289345"/>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sp>
          <p:nvSpPr>
            <p:cNvPr id="36" name="TextBox 138"/>
            <p:cNvSpPr txBox="1">
              <a:spLocks noChangeArrowheads="1"/>
            </p:cNvSpPr>
            <p:nvPr/>
          </p:nvSpPr>
          <p:spPr bwMode="auto">
            <a:xfrm>
              <a:off x="92076" y="2847975"/>
              <a:ext cx="990600" cy="265232"/>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rPr>
                <a:t>LUN</a:t>
              </a:r>
              <a:endParaRPr lang="en-US" altLang="zh-CN" sz="1600" b="1" dirty="0">
                <a:latin typeface="Huawei Sans" panose="020C0503030203020204" pitchFamily="34" charset="0"/>
              </a:endParaRPr>
            </a:p>
          </p:txBody>
        </p:sp>
        <p:grpSp>
          <p:nvGrpSpPr>
            <p:cNvPr id="37" name="Group 136"/>
            <p:cNvGrpSpPr>
              <a:grpSpLocks/>
            </p:cNvGrpSpPr>
            <p:nvPr/>
          </p:nvGrpSpPr>
          <p:grpSpPr bwMode="auto">
            <a:xfrm>
              <a:off x="3101113" y="2682868"/>
              <a:ext cx="1982965" cy="523476"/>
              <a:chOff x="3009037" y="2711450"/>
              <a:chExt cx="1982965" cy="748772"/>
            </a:xfrm>
          </p:grpSpPr>
          <p:sp>
            <p:nvSpPr>
              <p:cNvPr id="87" name="圆角矩形 135"/>
              <p:cNvSpPr/>
              <p:nvPr/>
            </p:nvSpPr>
            <p:spPr bwMode="auto">
              <a:xfrm>
                <a:off x="3009037" y="2718566"/>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88" name="圆角矩形 136"/>
              <p:cNvSpPr>
                <a:spLocks noChangeArrowheads="1"/>
              </p:cNvSpPr>
              <p:nvPr/>
            </p:nvSpPr>
            <p:spPr bwMode="auto">
              <a:xfrm>
                <a:off x="3009899" y="2935287"/>
                <a:ext cx="1008063" cy="241300"/>
              </a:xfrm>
              <a:prstGeom prst="roundRect">
                <a:avLst>
                  <a:gd name="adj" fmla="val 16667"/>
                </a:avLst>
              </a:prstGeom>
              <a:noFill/>
              <a:ln w="28575" algn="ctr">
                <a:solidFill>
                  <a:srgbClr val="FF0000"/>
                </a:solidFill>
                <a:prstDash val="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89" name="圆角矩形 137"/>
              <p:cNvSpPr/>
              <p:nvPr/>
            </p:nvSpPr>
            <p:spPr bwMode="auto">
              <a:xfrm>
                <a:off x="3009037" y="3152629"/>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90" name="TextBox 161"/>
              <p:cNvSpPr txBox="1">
                <a:spLocks noChangeArrowheads="1"/>
              </p:cNvSpPr>
              <p:nvPr/>
            </p:nvSpPr>
            <p:spPr bwMode="auto">
              <a:xfrm>
                <a:off x="4017961" y="2711450"/>
                <a:ext cx="920750" cy="293161"/>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rPr>
                  <a:t>Extent</a:t>
                </a:r>
                <a:endParaRPr lang="en-US" altLang="zh-CN" sz="1200" dirty="0">
                  <a:latin typeface="Huawei Sans" panose="020C0503030203020204" pitchFamily="34" charset="0"/>
                </a:endParaRPr>
              </a:p>
            </p:txBody>
          </p:sp>
          <p:sp>
            <p:nvSpPr>
              <p:cNvPr id="91" name="TextBox 162"/>
              <p:cNvSpPr txBox="1">
                <a:spLocks noChangeArrowheads="1"/>
              </p:cNvSpPr>
              <p:nvPr/>
            </p:nvSpPr>
            <p:spPr bwMode="auto">
              <a:xfrm>
                <a:off x="4017962" y="2962274"/>
                <a:ext cx="911225" cy="293161"/>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rPr>
                  <a:t>Extent</a:t>
                </a:r>
                <a:endParaRPr lang="en-US" altLang="zh-CN" sz="1200" dirty="0">
                  <a:latin typeface="Huawei Sans" panose="020C0503030203020204" pitchFamily="34" charset="0"/>
                </a:endParaRPr>
              </a:p>
            </p:txBody>
          </p:sp>
          <p:sp>
            <p:nvSpPr>
              <p:cNvPr id="92" name="TextBox 163"/>
              <p:cNvSpPr txBox="1">
                <a:spLocks noChangeArrowheads="1"/>
              </p:cNvSpPr>
              <p:nvPr/>
            </p:nvSpPr>
            <p:spPr bwMode="auto">
              <a:xfrm>
                <a:off x="4017962" y="3167062"/>
                <a:ext cx="974040" cy="293160"/>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rPr>
                  <a:t>Extent</a:t>
                </a:r>
                <a:endParaRPr lang="en-US" altLang="zh-CN" sz="1200" dirty="0">
                  <a:latin typeface="Huawei Sans" panose="020C0503030203020204" pitchFamily="34" charset="0"/>
                </a:endParaRPr>
              </a:p>
            </p:txBody>
          </p:sp>
          <p:sp>
            <p:nvSpPr>
              <p:cNvPr id="93" name="圆柱形 98"/>
              <p:cNvSpPr>
                <a:spLocks noChangeArrowheads="1"/>
              </p:cNvSpPr>
              <p:nvPr/>
            </p:nvSpPr>
            <p:spPr bwMode="auto">
              <a:xfrm>
                <a:off x="3009037" y="2729239"/>
                <a:ext cx="973155" cy="238379"/>
              </a:xfrm>
              <a:prstGeom prst="can">
                <a:avLst>
                  <a:gd name="adj" fmla="val 24948"/>
                </a:avLst>
              </a:prstGeom>
              <a:solidFill>
                <a:schemeClr val="accent5">
                  <a:lumMod val="9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94" name="圆柱形 98"/>
              <p:cNvSpPr>
                <a:spLocks noChangeArrowheads="1"/>
              </p:cNvSpPr>
              <p:nvPr/>
            </p:nvSpPr>
            <p:spPr bwMode="auto">
              <a:xfrm>
                <a:off x="3009899" y="2944812"/>
                <a:ext cx="974725" cy="241300"/>
              </a:xfrm>
              <a:prstGeom prst="can">
                <a:avLst>
                  <a:gd name="adj" fmla="val 24949"/>
                </a:avLst>
              </a:prstGeom>
              <a:solidFill>
                <a:srgbClr val="CCFF33"/>
              </a:solidFill>
              <a:ln w="9525" algn="ctr">
                <a:solidFill>
                  <a:schemeClr val="tx1"/>
                </a:solidFill>
                <a:prstDash val="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95" name="圆柱形 98"/>
              <p:cNvSpPr>
                <a:spLocks noChangeArrowheads="1"/>
              </p:cNvSpPr>
              <p:nvPr/>
            </p:nvSpPr>
            <p:spPr bwMode="auto">
              <a:xfrm>
                <a:off x="3009037" y="3186429"/>
                <a:ext cx="973155" cy="240159"/>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wrap="square">
                <a:noAutofit/>
              </a:bodyPr>
              <a:lstStyle/>
              <a:p>
                <a:pPr fontAlgn="ctr">
                  <a:defRPr/>
                </a:pPr>
                <a:endParaRPr lang="en-US" altLang="zh-CN" dirty="0">
                  <a:latin typeface="Huawei Sans" panose="020C0503030203020204" pitchFamily="34" charset="0"/>
                </a:endParaRPr>
              </a:p>
            </p:txBody>
          </p:sp>
        </p:grpSp>
        <p:cxnSp>
          <p:nvCxnSpPr>
            <p:cNvPr id="38" name="直接箭头连接符 107"/>
            <p:cNvCxnSpPr>
              <a:cxnSpLocks noChangeShapeType="1"/>
              <a:stCxn id="13" idx="1"/>
              <a:endCxn id="89" idx="1"/>
            </p:cNvCxnSpPr>
            <p:nvPr/>
          </p:nvCxnSpPr>
          <p:spPr bwMode="auto">
            <a:xfrm flipV="1">
              <a:off x="2051050" y="3074988"/>
              <a:ext cx="1050925" cy="428625"/>
            </a:xfrm>
            <a:prstGeom prst="straightConnector1">
              <a:avLst/>
            </a:prstGeom>
            <a:noFill/>
            <a:ln w="9525" algn="ctr">
              <a:solidFill>
                <a:schemeClr val="tx1"/>
              </a:solidFill>
              <a:round/>
              <a:headEnd/>
              <a:tailEnd type="arrow" w="med" len="med"/>
            </a:ln>
          </p:spPr>
        </p:cxnSp>
        <p:cxnSp>
          <p:nvCxnSpPr>
            <p:cNvPr id="39" name="直接箭头连接符 107"/>
            <p:cNvCxnSpPr>
              <a:cxnSpLocks noChangeShapeType="1"/>
              <a:stCxn id="34" idx="1"/>
              <a:endCxn id="93" idx="4"/>
            </p:cNvCxnSpPr>
            <p:nvPr/>
          </p:nvCxnSpPr>
          <p:spPr bwMode="auto">
            <a:xfrm flipH="1" flipV="1">
              <a:off x="4076700" y="2778125"/>
              <a:ext cx="3387725" cy="685800"/>
            </a:xfrm>
            <a:prstGeom prst="straightConnector1">
              <a:avLst/>
            </a:prstGeom>
            <a:noFill/>
            <a:ln w="9525" algn="ctr">
              <a:solidFill>
                <a:schemeClr val="tx1"/>
              </a:solidFill>
              <a:round/>
              <a:headEnd/>
              <a:tailEnd type="arrow" w="med" len="med"/>
            </a:ln>
          </p:spPr>
        </p:cxnSp>
        <p:cxnSp>
          <p:nvCxnSpPr>
            <p:cNvPr id="40" name="直接箭头连接符 107"/>
            <p:cNvCxnSpPr>
              <a:cxnSpLocks noChangeShapeType="1"/>
              <a:stCxn id="25" idx="0"/>
              <a:endCxn id="94" idx="3"/>
            </p:cNvCxnSpPr>
            <p:nvPr/>
          </p:nvCxnSpPr>
          <p:spPr bwMode="auto">
            <a:xfrm flipH="1" flipV="1">
              <a:off x="3589338" y="3014663"/>
              <a:ext cx="1893887" cy="503237"/>
            </a:xfrm>
            <a:prstGeom prst="straightConnector1">
              <a:avLst/>
            </a:prstGeom>
            <a:noFill/>
            <a:ln w="9525" algn="ctr">
              <a:solidFill>
                <a:schemeClr val="tx1"/>
              </a:solidFill>
              <a:round/>
              <a:headEnd/>
              <a:tailEnd type="arrow" w="med" len="med"/>
            </a:ln>
          </p:spPr>
        </p:cxnSp>
        <p:sp>
          <p:nvSpPr>
            <p:cNvPr id="41" name="TextBox 105"/>
            <p:cNvSpPr txBox="1">
              <a:spLocks noChangeArrowheads="1"/>
            </p:cNvSpPr>
            <p:nvPr/>
          </p:nvSpPr>
          <p:spPr bwMode="auto">
            <a:xfrm>
              <a:off x="93013" y="5106827"/>
              <a:ext cx="923297" cy="265232"/>
            </a:xfrm>
            <a:prstGeom prst="rect">
              <a:avLst/>
            </a:prstGeom>
            <a:solidFill>
              <a:schemeClr val="accent3"/>
            </a:solidFill>
            <a:ln w="9525">
              <a:noFill/>
              <a:miter lim="800000"/>
              <a:headEnd/>
              <a:tailEnd/>
            </a:ln>
          </p:spPr>
          <p:txBody>
            <a:bodyPr wrap="square">
              <a:noAutofit/>
            </a:bodyPr>
            <a:lstStyle/>
            <a:p>
              <a:pPr fontAlgn="ctr">
                <a:defRPr/>
              </a:pPr>
              <a:r>
                <a:rPr lang="en-US" sz="1600" dirty="0" smtClean="0">
                  <a:latin typeface="Huawei Sans" panose="020C0503030203020204" pitchFamily="34" charset="0"/>
                </a:rPr>
                <a:t>CK</a:t>
              </a:r>
              <a:endParaRPr lang="en-US" altLang="zh-CN" sz="1600" b="1" dirty="0">
                <a:latin typeface="Huawei Sans" panose="020C0503030203020204" pitchFamily="34" charset="0"/>
              </a:endParaRPr>
            </a:p>
          </p:txBody>
        </p:sp>
        <p:grpSp>
          <p:nvGrpSpPr>
            <p:cNvPr id="42" name="Group 194"/>
            <p:cNvGrpSpPr>
              <a:grpSpLocks/>
            </p:cNvGrpSpPr>
            <p:nvPr/>
          </p:nvGrpSpPr>
          <p:grpSpPr bwMode="auto">
            <a:xfrm>
              <a:off x="1143724" y="5009823"/>
              <a:ext cx="7029980" cy="506183"/>
              <a:chOff x="1065936" y="5406891"/>
              <a:chExt cx="7029980" cy="507571"/>
            </a:xfrm>
          </p:grpSpPr>
          <p:grpSp>
            <p:nvGrpSpPr>
              <p:cNvPr id="59" name="Group 193"/>
              <p:cNvGrpSpPr>
                <a:grpSpLocks/>
              </p:cNvGrpSpPr>
              <p:nvPr/>
            </p:nvGrpSpPr>
            <p:grpSpPr bwMode="auto">
              <a:xfrm>
                <a:off x="1065936" y="5406891"/>
                <a:ext cx="1274149" cy="507571"/>
                <a:chOff x="1065936" y="5406891"/>
                <a:chExt cx="1274149" cy="507571"/>
              </a:xfrm>
            </p:grpSpPr>
            <p:sp>
              <p:nvSpPr>
                <p:cNvPr id="81" name="矩形 35"/>
                <p:cNvSpPr>
                  <a:spLocks noChangeArrowheads="1"/>
                </p:cNvSpPr>
                <p:nvPr/>
              </p:nvSpPr>
              <p:spPr bwMode="auto">
                <a:xfrm>
                  <a:off x="1065936" y="5406891"/>
                  <a:ext cx="1274149"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82" name="矩形 30"/>
                <p:cNvSpPr>
                  <a:spLocks noChangeArrowheads="1"/>
                </p:cNvSpPr>
                <p:nvPr/>
              </p:nvSpPr>
              <p:spPr bwMode="auto">
                <a:xfrm>
                  <a:off x="1138238" y="5481637"/>
                  <a:ext cx="144462"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3" name="矩形 31"/>
                <p:cNvSpPr>
                  <a:spLocks noChangeArrowheads="1"/>
                </p:cNvSpPr>
                <p:nvPr/>
              </p:nvSpPr>
              <p:spPr bwMode="auto">
                <a:xfrm>
                  <a:off x="1355725" y="5481637"/>
                  <a:ext cx="142875"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4" name="矩形 33"/>
                <p:cNvSpPr>
                  <a:spLocks noChangeArrowheads="1"/>
                </p:cNvSpPr>
                <p:nvPr/>
              </p:nvSpPr>
              <p:spPr bwMode="auto">
                <a:xfrm>
                  <a:off x="1868488" y="5481637"/>
                  <a:ext cx="144462" cy="360363"/>
                </a:xfrm>
                <a:prstGeom prst="rect">
                  <a:avLst/>
                </a:prstGeom>
                <a:solidFill>
                  <a:srgbClr val="92D05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5" name="矩形 34"/>
                <p:cNvSpPr>
                  <a:spLocks noChangeArrowheads="1"/>
                </p:cNvSpPr>
                <p:nvPr/>
              </p:nvSpPr>
              <p:spPr bwMode="auto">
                <a:xfrm>
                  <a:off x="2084388" y="5481637"/>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86" name="TextBox 55"/>
                <p:cNvSpPr txBox="1">
                  <a:spLocks noChangeArrowheads="1"/>
                </p:cNvSpPr>
                <p:nvPr/>
              </p:nvSpPr>
              <p:spPr bwMode="auto">
                <a:xfrm>
                  <a:off x="1479550" y="5451475"/>
                  <a:ext cx="500063" cy="290138"/>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grpSp>
          <p:grpSp>
            <p:nvGrpSpPr>
              <p:cNvPr id="60" name="Group 192"/>
              <p:cNvGrpSpPr>
                <a:grpSpLocks/>
              </p:cNvGrpSpPr>
              <p:nvPr/>
            </p:nvGrpSpPr>
            <p:grpSpPr bwMode="auto">
              <a:xfrm>
                <a:off x="2500739" y="5408139"/>
                <a:ext cx="1384944" cy="503830"/>
                <a:chOff x="2500739" y="5408139"/>
                <a:chExt cx="1384944" cy="503830"/>
              </a:xfrm>
            </p:grpSpPr>
            <p:sp>
              <p:nvSpPr>
                <p:cNvPr id="75" name="矩形 35"/>
                <p:cNvSpPr>
                  <a:spLocks noChangeArrowheads="1"/>
                </p:cNvSpPr>
                <p:nvPr/>
              </p:nvSpPr>
              <p:spPr bwMode="auto">
                <a:xfrm>
                  <a:off x="2500739" y="5408139"/>
                  <a:ext cx="1384944" cy="503830"/>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76" name="矩形 30"/>
                <p:cNvSpPr>
                  <a:spLocks noChangeArrowheads="1"/>
                </p:cNvSpPr>
                <p:nvPr/>
              </p:nvSpPr>
              <p:spPr bwMode="auto">
                <a:xfrm>
                  <a:off x="2583835"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7" name="矩形 32"/>
                <p:cNvSpPr>
                  <a:spLocks noChangeArrowheads="1"/>
                </p:cNvSpPr>
                <p:nvPr/>
              </p:nvSpPr>
              <p:spPr bwMode="auto">
                <a:xfrm>
                  <a:off x="2818353" y="5480471"/>
                  <a:ext cx="142187"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sp>
              <p:nvSpPr>
                <p:cNvPr id="78" name="矩形 34"/>
                <p:cNvSpPr>
                  <a:spLocks noChangeArrowheads="1"/>
                </p:cNvSpPr>
                <p:nvPr/>
              </p:nvSpPr>
              <p:spPr bwMode="auto">
                <a:xfrm>
                  <a:off x="3581400" y="5478660"/>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9" name="TextBox 55"/>
                <p:cNvSpPr txBox="1">
                  <a:spLocks noChangeArrowheads="1"/>
                </p:cNvSpPr>
                <p:nvPr/>
              </p:nvSpPr>
              <p:spPr bwMode="auto">
                <a:xfrm>
                  <a:off x="2971800" y="5448498"/>
                  <a:ext cx="483072" cy="290138"/>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sp>
              <p:nvSpPr>
                <p:cNvPr id="80" name="矩形 33"/>
                <p:cNvSpPr>
                  <a:spLocks noChangeArrowheads="1"/>
                </p:cNvSpPr>
                <p:nvPr/>
              </p:nvSpPr>
              <p:spPr bwMode="auto">
                <a:xfrm>
                  <a:off x="3352018"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wrap="square">
                  <a:noAutofit/>
                </a:bodyPr>
                <a:lstStyle/>
                <a:p>
                  <a:pPr fontAlgn="ctr">
                    <a:defRPr/>
                  </a:pPr>
                  <a:endParaRPr lang="en-US" altLang="zh-CN" dirty="0">
                    <a:latin typeface="Huawei Sans" panose="020C0503030203020204" pitchFamily="34" charset="0"/>
                  </a:endParaRPr>
                </a:p>
              </p:txBody>
            </p:sp>
          </p:grpSp>
          <p:grpSp>
            <p:nvGrpSpPr>
              <p:cNvPr id="61" name="Group 185"/>
              <p:cNvGrpSpPr>
                <a:grpSpLocks/>
              </p:cNvGrpSpPr>
              <p:nvPr/>
            </p:nvGrpSpPr>
            <p:grpSpPr bwMode="auto">
              <a:xfrm>
                <a:off x="6705431" y="5406891"/>
                <a:ext cx="1390485" cy="507571"/>
                <a:chOff x="6533981" y="5403914"/>
                <a:chExt cx="1390485" cy="507571"/>
              </a:xfrm>
            </p:grpSpPr>
            <p:sp>
              <p:nvSpPr>
                <p:cNvPr id="69" name="矩形 35"/>
                <p:cNvSpPr>
                  <a:spLocks noChangeArrowheads="1"/>
                </p:cNvSpPr>
                <p:nvPr/>
              </p:nvSpPr>
              <p:spPr bwMode="auto">
                <a:xfrm>
                  <a:off x="6533981" y="5403914"/>
                  <a:ext cx="1390485"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70" name="矩形 30"/>
                <p:cNvSpPr>
                  <a:spLocks noChangeArrowheads="1"/>
                </p:cNvSpPr>
                <p:nvPr/>
              </p:nvSpPr>
              <p:spPr bwMode="auto">
                <a:xfrm>
                  <a:off x="6605588" y="5478660"/>
                  <a:ext cx="144462"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1" name="矩形 31"/>
                <p:cNvSpPr>
                  <a:spLocks noChangeArrowheads="1"/>
                </p:cNvSpPr>
                <p:nvPr/>
              </p:nvSpPr>
              <p:spPr bwMode="auto">
                <a:xfrm>
                  <a:off x="6823075" y="5478660"/>
                  <a:ext cx="142875"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2" name="矩形 33"/>
                <p:cNvSpPr>
                  <a:spLocks noChangeArrowheads="1"/>
                </p:cNvSpPr>
                <p:nvPr/>
              </p:nvSpPr>
              <p:spPr bwMode="auto">
                <a:xfrm>
                  <a:off x="7412038" y="5478660"/>
                  <a:ext cx="144462" cy="360363"/>
                </a:xfrm>
                <a:prstGeom prst="rect">
                  <a:avLst/>
                </a:prstGeom>
                <a:solidFill>
                  <a:srgbClr val="00B0F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3" name="矩形 34"/>
                <p:cNvSpPr>
                  <a:spLocks noChangeArrowheads="1"/>
                </p:cNvSpPr>
                <p:nvPr/>
              </p:nvSpPr>
              <p:spPr bwMode="auto">
                <a:xfrm>
                  <a:off x="7627938" y="5478660"/>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74" name="TextBox 55"/>
                <p:cNvSpPr txBox="1">
                  <a:spLocks noChangeArrowheads="1"/>
                </p:cNvSpPr>
                <p:nvPr/>
              </p:nvSpPr>
              <p:spPr bwMode="auto">
                <a:xfrm>
                  <a:off x="6915149" y="5448498"/>
                  <a:ext cx="560722" cy="290138"/>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grpSp>
          <p:grpSp>
            <p:nvGrpSpPr>
              <p:cNvPr id="62" name="Group 191"/>
              <p:cNvGrpSpPr>
                <a:grpSpLocks/>
              </p:cNvGrpSpPr>
              <p:nvPr/>
            </p:nvGrpSpPr>
            <p:grpSpPr bwMode="auto">
              <a:xfrm>
                <a:off x="4495060" y="5406891"/>
                <a:ext cx="1372018" cy="507571"/>
                <a:chOff x="4495060" y="5406891"/>
                <a:chExt cx="1372018" cy="507571"/>
              </a:xfrm>
            </p:grpSpPr>
            <p:sp>
              <p:nvSpPr>
                <p:cNvPr id="63" name="矩形 35"/>
                <p:cNvSpPr>
                  <a:spLocks noChangeArrowheads="1"/>
                </p:cNvSpPr>
                <p:nvPr/>
              </p:nvSpPr>
              <p:spPr bwMode="auto">
                <a:xfrm>
                  <a:off x="4495060" y="5406891"/>
                  <a:ext cx="1372018" cy="507571"/>
                </a:xfrm>
                <a:prstGeom prst="rect">
                  <a:avLst/>
                </a:prstGeom>
                <a:solidFill>
                  <a:schemeClr val="accent3"/>
                </a:solidFill>
                <a:ln w="12700" algn="ctr">
                  <a:solidFill>
                    <a:schemeClr val="tx1"/>
                  </a:solidFill>
                  <a:prstDash val="lgDash"/>
                  <a:round/>
                  <a:headEnd/>
                  <a:tailEnd/>
                </a:ln>
              </p:spPr>
              <p:txBody>
                <a:bodyPr wrap="square">
                  <a:noAutofit/>
                </a:bodyPr>
                <a:lstStyle/>
                <a:p>
                  <a:pPr fontAlgn="ctr">
                    <a:defRPr/>
                  </a:pPr>
                  <a:endParaRPr lang="en-US" altLang="zh-CN" dirty="0">
                    <a:latin typeface="Huawei Sans" panose="020C0503030203020204" pitchFamily="34" charset="0"/>
                  </a:endParaRPr>
                </a:p>
              </p:txBody>
            </p:sp>
            <p:sp>
              <p:nvSpPr>
                <p:cNvPr id="64" name="矩形 30"/>
                <p:cNvSpPr>
                  <a:spLocks noChangeArrowheads="1"/>
                </p:cNvSpPr>
                <p:nvPr/>
              </p:nvSpPr>
              <p:spPr bwMode="auto">
                <a:xfrm>
                  <a:off x="4567238" y="5481637"/>
                  <a:ext cx="144462"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5" name="矩形 32"/>
                <p:cNvSpPr>
                  <a:spLocks noChangeArrowheads="1"/>
                </p:cNvSpPr>
                <p:nvPr/>
              </p:nvSpPr>
              <p:spPr bwMode="auto">
                <a:xfrm>
                  <a:off x="4800600" y="5481637"/>
                  <a:ext cx="142875"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6" name="矩形 33"/>
                <p:cNvSpPr>
                  <a:spLocks noChangeArrowheads="1"/>
                </p:cNvSpPr>
                <p:nvPr/>
              </p:nvSpPr>
              <p:spPr bwMode="auto">
                <a:xfrm>
                  <a:off x="5334000" y="5481637"/>
                  <a:ext cx="144462" cy="360363"/>
                </a:xfrm>
                <a:prstGeom prst="rect">
                  <a:avLst/>
                </a:prstGeom>
                <a:solidFill>
                  <a:srgbClr val="C4C5FE"/>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7" name="矩形 34"/>
                <p:cNvSpPr>
                  <a:spLocks noChangeArrowheads="1"/>
                </p:cNvSpPr>
                <p:nvPr/>
              </p:nvSpPr>
              <p:spPr bwMode="auto">
                <a:xfrm>
                  <a:off x="5562600" y="5481637"/>
                  <a:ext cx="144462" cy="360363"/>
                </a:xfrm>
                <a:prstGeom prst="rect">
                  <a:avLst/>
                </a:prstGeom>
                <a:solidFill>
                  <a:srgbClr val="FFC000"/>
                </a:solidFill>
                <a:ln w="9525" algn="ctr">
                  <a:solidFill>
                    <a:schemeClr val="tx1"/>
                  </a:solidFill>
                  <a:round/>
                  <a:headEnd/>
                  <a:tailEnd/>
                </a:ln>
              </p:spPr>
              <p:txBody>
                <a:bodyPr wrap="square">
                  <a:noAutofit/>
                </a:bodyPr>
                <a:lstStyle/>
                <a:p>
                  <a:pPr fontAlgn="ctr"/>
                  <a:endParaRPr lang="en-US" altLang="zh-CN" dirty="0">
                    <a:latin typeface="Huawei Sans" panose="020C0503030203020204" pitchFamily="34" charset="0"/>
                  </a:endParaRPr>
                </a:p>
              </p:txBody>
            </p:sp>
            <p:sp>
              <p:nvSpPr>
                <p:cNvPr id="68" name="TextBox 55"/>
                <p:cNvSpPr txBox="1">
                  <a:spLocks noChangeArrowheads="1"/>
                </p:cNvSpPr>
                <p:nvPr/>
              </p:nvSpPr>
              <p:spPr bwMode="auto">
                <a:xfrm>
                  <a:off x="4953000" y="5451475"/>
                  <a:ext cx="506412" cy="290138"/>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rPr>
                    <a:t>...</a:t>
                  </a:r>
                  <a:endParaRPr lang="en-US" altLang="zh-CN" sz="1800" dirty="0">
                    <a:latin typeface="Huawei Sans" panose="020C0503030203020204" pitchFamily="34" charset="0"/>
                  </a:endParaRPr>
                </a:p>
              </p:txBody>
            </p:sp>
          </p:grpSp>
        </p:grpSp>
        <p:cxnSp>
          <p:nvCxnSpPr>
            <p:cNvPr id="43" name="直接箭头连接符 107"/>
            <p:cNvCxnSpPr>
              <a:cxnSpLocks noChangeShapeType="1"/>
              <a:stCxn id="83" idx="0"/>
            </p:cNvCxnSpPr>
            <p:nvPr/>
          </p:nvCxnSpPr>
          <p:spPr bwMode="auto">
            <a:xfrm flipH="1" flipV="1">
              <a:off x="1392238" y="4411663"/>
              <a:ext cx="112712" cy="671512"/>
            </a:xfrm>
            <a:prstGeom prst="straightConnector1">
              <a:avLst/>
            </a:prstGeom>
            <a:noFill/>
            <a:ln w="9525" algn="ctr">
              <a:solidFill>
                <a:schemeClr val="tx1"/>
              </a:solidFill>
              <a:round/>
              <a:headEnd/>
              <a:tailEnd type="arrow" w="med" len="med"/>
            </a:ln>
          </p:spPr>
        </p:cxnSp>
        <p:cxnSp>
          <p:nvCxnSpPr>
            <p:cNvPr id="44" name="直接箭头连接符 107"/>
            <p:cNvCxnSpPr>
              <a:cxnSpLocks noChangeShapeType="1"/>
              <a:stCxn id="84" idx="0"/>
            </p:cNvCxnSpPr>
            <p:nvPr/>
          </p:nvCxnSpPr>
          <p:spPr bwMode="auto">
            <a:xfrm flipV="1">
              <a:off x="2019300" y="4411663"/>
              <a:ext cx="2897188" cy="671512"/>
            </a:xfrm>
            <a:prstGeom prst="straightConnector1">
              <a:avLst/>
            </a:prstGeom>
            <a:noFill/>
            <a:ln w="9525" algn="ctr">
              <a:solidFill>
                <a:schemeClr val="tx1"/>
              </a:solidFill>
              <a:round/>
              <a:headEnd/>
              <a:tailEnd type="arrow" w="med" len="med"/>
            </a:ln>
          </p:spPr>
        </p:cxnSp>
        <p:cxnSp>
          <p:nvCxnSpPr>
            <p:cNvPr id="45" name="直接箭头连接符 107"/>
            <p:cNvCxnSpPr>
              <a:cxnSpLocks noChangeShapeType="1"/>
              <a:stCxn id="77" idx="0"/>
            </p:cNvCxnSpPr>
            <p:nvPr/>
          </p:nvCxnSpPr>
          <p:spPr bwMode="auto">
            <a:xfrm flipV="1">
              <a:off x="2968625" y="4411663"/>
              <a:ext cx="2413000" cy="669925"/>
            </a:xfrm>
            <a:prstGeom prst="straightConnector1">
              <a:avLst/>
            </a:prstGeom>
            <a:noFill/>
            <a:ln w="9525" algn="ctr">
              <a:solidFill>
                <a:schemeClr val="tx1"/>
              </a:solidFill>
              <a:round/>
              <a:headEnd/>
              <a:tailEnd type="arrow" w="med" len="med"/>
            </a:ln>
          </p:spPr>
        </p:cxnSp>
        <p:cxnSp>
          <p:nvCxnSpPr>
            <p:cNvPr id="46" name="直接箭头连接符 107"/>
            <p:cNvCxnSpPr>
              <a:cxnSpLocks noChangeShapeType="1"/>
              <a:stCxn id="65" idx="0"/>
            </p:cNvCxnSpPr>
            <p:nvPr/>
          </p:nvCxnSpPr>
          <p:spPr bwMode="auto">
            <a:xfrm flipV="1">
              <a:off x="4949825" y="4406900"/>
              <a:ext cx="938213" cy="676275"/>
            </a:xfrm>
            <a:prstGeom prst="straightConnector1">
              <a:avLst/>
            </a:prstGeom>
            <a:noFill/>
            <a:ln w="9525" algn="ctr">
              <a:solidFill>
                <a:schemeClr val="tx1"/>
              </a:solidFill>
              <a:round/>
              <a:headEnd/>
              <a:tailEnd type="arrow" w="med" len="med"/>
            </a:ln>
          </p:spPr>
        </p:cxnSp>
        <p:cxnSp>
          <p:nvCxnSpPr>
            <p:cNvPr id="47" name="直接箭头连接符 107"/>
            <p:cNvCxnSpPr>
              <a:cxnSpLocks noChangeShapeType="1"/>
              <a:stCxn id="70" idx="0"/>
              <a:endCxn id="8" idx="4"/>
            </p:cNvCxnSpPr>
            <p:nvPr/>
          </p:nvCxnSpPr>
          <p:spPr bwMode="auto">
            <a:xfrm flipH="1" flipV="1">
              <a:off x="2806700" y="4387850"/>
              <a:ext cx="4121150" cy="695325"/>
            </a:xfrm>
            <a:prstGeom prst="straightConnector1">
              <a:avLst/>
            </a:prstGeom>
            <a:noFill/>
            <a:ln w="9525" algn="ctr">
              <a:solidFill>
                <a:schemeClr val="tx1"/>
              </a:solidFill>
              <a:round/>
              <a:headEnd/>
              <a:tailEnd type="arrow" w="med" len="med"/>
            </a:ln>
          </p:spPr>
        </p:cxnSp>
        <p:sp>
          <p:nvSpPr>
            <p:cNvPr id="48" name="TextBox 105"/>
            <p:cNvSpPr txBox="1">
              <a:spLocks noChangeArrowheads="1"/>
            </p:cNvSpPr>
            <p:nvPr/>
          </p:nvSpPr>
          <p:spPr bwMode="auto">
            <a:xfrm>
              <a:off x="8107361" y="3413469"/>
              <a:ext cx="1171575" cy="409905"/>
            </a:xfrm>
            <a:prstGeom prst="rect">
              <a:avLst/>
            </a:prstGeom>
            <a:noFill/>
            <a:ln w="9525">
              <a:noFill/>
              <a:miter lim="800000"/>
              <a:headEnd/>
              <a:tailEnd/>
            </a:ln>
          </p:spPr>
          <p:txBody>
            <a:bodyPr wrap="square">
              <a:noAutofit/>
            </a:bodyPr>
            <a:lstStyle/>
            <a:p>
              <a:pPr algn="ctr" fontAlgn="ctr"/>
              <a:r>
                <a:rPr lang="en-US" sz="1400" dirty="0" smtClean="0">
                  <a:latin typeface="Huawei Sans" panose="020C0503030203020204" pitchFamily="34" charset="0"/>
                </a:rPr>
                <a:t>Hot spare space</a:t>
              </a:r>
              <a:endParaRPr lang="en-US" sz="1400" dirty="0">
                <a:latin typeface="Huawei Sans" panose="020C0503030203020204" pitchFamily="34" charset="0"/>
              </a:endParaRPr>
            </a:p>
          </p:txBody>
        </p:sp>
        <p:cxnSp>
          <p:nvCxnSpPr>
            <p:cNvPr id="49" name="直接箭头连接符 107"/>
            <p:cNvCxnSpPr>
              <a:cxnSpLocks noChangeShapeType="1"/>
              <a:endCxn id="73" idx="0"/>
            </p:cNvCxnSpPr>
            <p:nvPr/>
          </p:nvCxnSpPr>
          <p:spPr bwMode="auto">
            <a:xfrm flipH="1">
              <a:off x="7950200" y="3789363"/>
              <a:ext cx="869950" cy="1293812"/>
            </a:xfrm>
            <a:prstGeom prst="straightConnector1">
              <a:avLst/>
            </a:prstGeom>
            <a:noFill/>
            <a:ln w="9525" algn="ctr">
              <a:solidFill>
                <a:schemeClr val="tx1"/>
              </a:solidFill>
              <a:round/>
              <a:headEnd/>
              <a:tailEnd type="arrow" w="med" len="med"/>
            </a:ln>
          </p:spPr>
        </p:cxnSp>
        <p:cxnSp>
          <p:nvCxnSpPr>
            <p:cNvPr id="50" name="直接箭头连接符 107"/>
            <p:cNvCxnSpPr>
              <a:cxnSpLocks noChangeShapeType="1"/>
              <a:endCxn id="67" idx="0"/>
            </p:cNvCxnSpPr>
            <p:nvPr/>
          </p:nvCxnSpPr>
          <p:spPr bwMode="auto">
            <a:xfrm flipH="1">
              <a:off x="5712620" y="3827251"/>
              <a:ext cx="2836068" cy="1257114"/>
            </a:xfrm>
            <a:prstGeom prst="straightConnector1">
              <a:avLst/>
            </a:prstGeom>
            <a:noFill/>
            <a:ln w="9525" algn="ctr">
              <a:solidFill>
                <a:schemeClr val="tx1"/>
              </a:solidFill>
              <a:round/>
              <a:headEnd/>
              <a:tailEnd type="arrow" w="med" len="med"/>
            </a:ln>
          </p:spPr>
        </p:cxnSp>
        <p:grpSp>
          <p:nvGrpSpPr>
            <p:cNvPr id="51" name="Group 287"/>
            <p:cNvGrpSpPr>
              <a:grpSpLocks/>
            </p:cNvGrpSpPr>
            <p:nvPr/>
          </p:nvGrpSpPr>
          <p:grpSpPr bwMode="auto">
            <a:xfrm>
              <a:off x="1979613" y="3644900"/>
              <a:ext cx="1260475" cy="506413"/>
              <a:chOff x="5508103" y="2490883"/>
              <a:chExt cx="1549350" cy="328333"/>
            </a:xfrm>
          </p:grpSpPr>
          <p:cxnSp>
            <p:nvCxnSpPr>
              <p:cNvPr id="55"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56"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57" name="直接连接符 30"/>
              <p:cNvCxnSpPr>
                <a:cxnSpLocks noChangeShapeType="1"/>
              </p:cNvCxnSpPr>
              <p:nvPr/>
            </p:nvCxnSpPr>
            <p:spPr bwMode="auto">
              <a:xfrm>
                <a:off x="5508105" y="2654205"/>
                <a:ext cx="1549348" cy="0"/>
              </a:xfrm>
              <a:prstGeom prst="line">
                <a:avLst/>
              </a:prstGeom>
              <a:noFill/>
              <a:ln w="9525" algn="ctr">
                <a:solidFill>
                  <a:schemeClr val="tx1"/>
                </a:solidFill>
                <a:round/>
                <a:headEnd/>
                <a:tailEnd/>
              </a:ln>
            </p:spPr>
          </p:cxnSp>
          <p:cxnSp>
            <p:nvCxnSpPr>
              <p:cNvPr id="58" name="直接连接符 32"/>
              <p:cNvCxnSpPr>
                <a:cxnSpLocks noChangeShapeType="1"/>
              </p:cNvCxnSpPr>
              <p:nvPr/>
            </p:nvCxnSpPr>
            <p:spPr bwMode="auto">
              <a:xfrm>
                <a:off x="5508103" y="2490883"/>
                <a:ext cx="1" cy="163322"/>
              </a:xfrm>
              <a:prstGeom prst="line">
                <a:avLst/>
              </a:prstGeom>
              <a:noFill/>
              <a:ln w="9525" algn="ctr">
                <a:solidFill>
                  <a:schemeClr val="tx1"/>
                </a:solidFill>
                <a:round/>
                <a:headEnd type="triangle" w="med" len="med"/>
                <a:tailEnd/>
              </a:ln>
            </p:spPr>
          </p:cxnSp>
        </p:grpSp>
        <p:sp>
          <p:nvSpPr>
            <p:cNvPr id="52" name="Rounded Rectangle 295"/>
            <p:cNvSpPr>
              <a:spLocks noChangeArrowheads="1"/>
            </p:cNvSpPr>
            <p:nvPr/>
          </p:nvSpPr>
          <p:spPr bwMode="auto">
            <a:xfrm>
              <a:off x="1008063" y="3968750"/>
              <a:ext cx="2051050" cy="828675"/>
            </a:xfrm>
            <a:prstGeom prst="roundRect">
              <a:avLst>
                <a:gd name="adj" fmla="val 16667"/>
              </a:avLst>
            </a:prstGeom>
            <a:noFill/>
            <a:ln w="9525" algn="ctr">
              <a:solidFill>
                <a:schemeClr val="tx1"/>
              </a:solidFill>
              <a:prstDash val="lgDash"/>
              <a:round/>
              <a:headEnd/>
              <a:tailEnd/>
            </a:ln>
          </p:spPr>
          <p:txBody>
            <a:bodyPr wrap="square">
              <a:noAutofit/>
            </a:bodyPr>
            <a:lstStyle/>
            <a:p>
              <a:pPr fontAlgn="ctr"/>
              <a:endParaRPr lang="en-US" altLang="zh-CN" dirty="0">
                <a:latin typeface="Huawei Sans" panose="020C0503030203020204" pitchFamily="34" charset="0"/>
              </a:endParaRPr>
            </a:p>
          </p:txBody>
        </p:sp>
        <p:sp>
          <p:nvSpPr>
            <p:cNvPr id="53" name="Rounded Rectangle 296"/>
            <p:cNvSpPr>
              <a:spLocks noChangeArrowheads="1"/>
            </p:cNvSpPr>
            <p:nvPr/>
          </p:nvSpPr>
          <p:spPr bwMode="auto">
            <a:xfrm>
              <a:off x="4679950" y="3968750"/>
              <a:ext cx="2052638" cy="828675"/>
            </a:xfrm>
            <a:prstGeom prst="roundRect">
              <a:avLst>
                <a:gd name="adj" fmla="val 16667"/>
              </a:avLst>
            </a:prstGeom>
            <a:noFill/>
            <a:ln w="9525" algn="ctr">
              <a:solidFill>
                <a:schemeClr val="tx1"/>
              </a:solidFill>
              <a:prstDash val="lgDash"/>
              <a:round/>
              <a:headEnd/>
              <a:tailEnd/>
            </a:ln>
          </p:spPr>
          <p:txBody>
            <a:bodyPr wrap="square">
              <a:noAutofit/>
            </a:bodyPr>
            <a:lstStyle/>
            <a:p>
              <a:pPr fontAlgn="ctr"/>
              <a:endParaRPr lang="en-US" altLang="zh-CN" dirty="0">
                <a:latin typeface="Huawei Sans" panose="020C0503030203020204" pitchFamily="34" charset="0"/>
              </a:endParaRPr>
            </a:p>
          </p:txBody>
        </p:sp>
        <p:pic>
          <p:nvPicPr>
            <p:cNvPr id="54" name="Picture 111"/>
            <p:cNvPicPr>
              <a:picLocks noChangeAspect="1" noChangeArrowheads="1"/>
            </p:cNvPicPr>
            <p:nvPr/>
          </p:nvPicPr>
          <p:blipFill>
            <a:blip r:embed="rId3" cstate="print"/>
            <a:srcRect/>
            <a:stretch>
              <a:fillRect/>
            </a:stretch>
          </p:blipFill>
          <p:spPr bwMode="auto">
            <a:xfrm>
              <a:off x="1439863" y="5589588"/>
              <a:ext cx="6572250" cy="400050"/>
            </a:xfrm>
            <a:prstGeom prst="rect">
              <a:avLst/>
            </a:prstGeom>
            <a:noFill/>
            <a:ln w="9525" algn="ctr">
              <a:noFill/>
              <a:miter lim="800000"/>
              <a:headEnd/>
              <a:tailEnd/>
            </a:ln>
          </p:spPr>
        </p:pic>
      </p:grpSp>
    </p:spTree>
    <p:extLst>
      <p:ext uri="{BB962C8B-B14F-4D97-AF65-F5344CB8AC3E}">
        <p14:creationId xmlns:p14="http://schemas.microsoft.com/office/powerpoint/2010/main" val="777154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150"/>
          <p:cNvPicPr>
            <a:picLocks noChangeAspect="1"/>
          </p:cNvPicPr>
          <p:nvPr/>
        </p:nvPicPr>
        <p:blipFill rotWithShape="1">
          <a:blip r:embed="rId3"/>
          <a:srcRect t="1" b="11459"/>
          <a:stretch/>
        </p:blipFill>
        <p:spPr>
          <a:xfrm>
            <a:off x="3256891" y="2800831"/>
            <a:ext cx="1822862" cy="334670"/>
          </a:xfrm>
          <a:prstGeom prst="rect">
            <a:avLst/>
          </a:prstGeom>
        </p:spPr>
      </p:pic>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Reconstruction</a:t>
            </a:r>
            <a:endParaRPr lang="en-US" dirty="0">
              <a:latin typeface="Huawei Sans" panose="020C0503030203020204" pitchFamily="34" charset="0"/>
              <a:cs typeface="Huawei Sans" panose="020C0503030203020204" pitchFamily="34" charset="0"/>
            </a:endParaRPr>
          </a:p>
        </p:txBody>
      </p:sp>
      <p:sp>
        <p:nvSpPr>
          <p:cNvPr id="4" name="TextBox 449"/>
          <p:cNvSpPr txBox="1"/>
          <p:nvPr/>
        </p:nvSpPr>
        <p:spPr>
          <a:xfrm>
            <a:off x="1371033" y="1032331"/>
            <a:ext cx="3745543" cy="410417"/>
          </a:xfrm>
          <a:prstGeom prst="rect">
            <a:avLst/>
          </a:prstGeom>
          <a:gradFill>
            <a:gsLst>
              <a:gs pos="0">
                <a:schemeClr val="bg1"/>
              </a:gs>
              <a:gs pos="34000">
                <a:srgbClr val="ED6D00"/>
              </a:gs>
              <a:gs pos="67000">
                <a:srgbClr val="F28944"/>
              </a:gs>
              <a:gs pos="100000">
                <a:schemeClr val="bg1">
                  <a:lumMod val="95000"/>
                </a:schemeClr>
              </a:gs>
            </a:gsLst>
            <a:lin ang="5400000" scaled="0"/>
          </a:gradFill>
        </p:spPr>
        <p:txBody>
          <a:bodyPr wrap="square" lIns="121903" tIns="60952" rIns="121903" bIns="60952">
            <a:noAutofit/>
          </a:bodyPr>
          <a:lstStyle/>
          <a:p>
            <a:pPr fontAlgn="ctr">
              <a:defRPr/>
            </a:pPr>
            <a:r>
              <a:rPr lang="en-US" sz="1867" dirty="0" smtClean="0">
                <a:solidFill>
                  <a:schemeClr val="bg1"/>
                </a:solidFill>
                <a:effectLst>
                  <a:outerShdw blurRad="38100" dist="38100" dir="2700000" algn="tl">
                    <a:srgbClr val="000000">
                      <a:alpha val="43137"/>
                    </a:srgbClr>
                  </a:outerShdw>
                </a:effectLst>
                <a:latin typeface="Huawei Sans" panose="020C0503030203020204" pitchFamily="34" charset="0"/>
                <a:cs typeface="Huawei Sans" panose="020C0503030203020204" pitchFamily="34" charset="0"/>
              </a:rPr>
              <a:t>Traditional RAID (many-to-one)</a:t>
            </a:r>
            <a:endParaRPr lang="en-US" altLang="zh-CN" sz="1333" b="1" dirty="0">
              <a:solidFill>
                <a:schemeClr val="bg1"/>
              </a:solidFill>
              <a:effectLst>
                <a:outerShdw blurRad="38100" dist="38100" dir="2700000" algn="tl">
                  <a:srgbClr val="000000">
                    <a:alpha val="43137"/>
                  </a:srgbClr>
                </a:outerShdw>
              </a:effectLst>
              <a:latin typeface="Huawei Sans" panose="020C0503030203020204" pitchFamily="34" charset="0"/>
              <a:cs typeface="Huawei Sans" panose="020C0503030203020204" pitchFamily="34" charset="0"/>
            </a:endParaRPr>
          </a:p>
        </p:txBody>
      </p:sp>
      <p:sp>
        <p:nvSpPr>
          <p:cNvPr id="5" name="TextBox 450"/>
          <p:cNvSpPr txBox="1"/>
          <p:nvPr/>
        </p:nvSpPr>
        <p:spPr>
          <a:xfrm>
            <a:off x="7302845" y="1033036"/>
            <a:ext cx="3230978" cy="410417"/>
          </a:xfrm>
          <a:prstGeom prst="rect">
            <a:avLst/>
          </a:prstGeom>
          <a:gradFill>
            <a:gsLst>
              <a:gs pos="0">
                <a:schemeClr val="bg1"/>
              </a:gs>
              <a:gs pos="34000">
                <a:srgbClr val="ED6D00"/>
              </a:gs>
              <a:gs pos="67000">
                <a:srgbClr val="F28944"/>
              </a:gs>
              <a:gs pos="100000">
                <a:schemeClr val="bg1">
                  <a:lumMod val="95000"/>
                </a:schemeClr>
              </a:gs>
            </a:gsLst>
            <a:lin ang="5400000" scaled="0"/>
          </a:gradFill>
        </p:spPr>
        <p:txBody>
          <a:bodyPr wrap="square" lIns="121903" tIns="60952" rIns="121903" bIns="60952">
            <a:noAutofit/>
          </a:bodyPr>
          <a:lstStyle>
            <a:defPPr>
              <a:defRPr lang="zh-CN"/>
            </a:defPPr>
            <a:lvl1pPr>
              <a:defRPr sz="1400" b="1">
                <a:solidFill>
                  <a:schemeClr val="bg1"/>
                </a:solidFill>
                <a:effectLst>
                  <a:outerShdw blurRad="38100" dist="38100" dir="2700000" algn="tl">
                    <a:srgbClr val="000000">
                      <a:alpha val="43137"/>
                    </a:srgbClr>
                  </a:outerShdw>
                </a:effectLst>
                <a:latin typeface="Arial" pitchFamily="34" charset="-122"/>
                <a:ea typeface="微软雅黑" pitchFamily="34" charset="-122"/>
              </a:defRPr>
            </a:lvl1pPr>
          </a:lstStyle>
          <a:p>
            <a:pPr fontAlgn="ctr"/>
            <a:r>
              <a:rPr lang="en-US" sz="1867" b="0" dirty="0" smtClean="0">
                <a:latin typeface="Huawei Sans" panose="020C0503030203020204" pitchFamily="34" charset="0"/>
                <a:cs typeface="Huawei Sans" panose="020C0503030203020204" pitchFamily="34" charset="0"/>
              </a:rPr>
              <a:t>RAID 2.0+ (many-to-many)</a:t>
            </a:r>
            <a:endParaRPr lang="en-US" altLang="zh-CN" sz="1867" b="0" dirty="0">
              <a:latin typeface="Huawei Sans" panose="020C0503030203020204" pitchFamily="34" charset="0"/>
              <a:ea typeface="+mn-ea"/>
              <a:cs typeface="Huawei Sans" panose="020C0503030203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694444924"/>
              </p:ext>
            </p:extLst>
          </p:nvPr>
        </p:nvGraphicFramePr>
        <p:xfrm>
          <a:off x="6613501" y="1550898"/>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01</a:t>
                      </a:r>
                      <a:endParaRPr lang="en-US" altLang="zh-CN" sz="1200" dirty="0">
                        <a:latin typeface="Huawei Sans" panose="020C0503030203020204" pitchFamily="34" charset="0"/>
                      </a:endParaRPr>
                    </a:p>
                  </a:txBody>
                  <a:tcPr anchor="ctr">
                    <a:solidFill>
                      <a:schemeClr val="accent6">
                        <a:lumMod val="60000"/>
                        <a:lumOff val="40000"/>
                      </a:schemeClr>
                    </a:solidFill>
                  </a:tcPr>
                </a:tc>
                <a:tc>
                  <a:txBody>
                    <a:bodyPr/>
                    <a:lstStyle/>
                    <a:p>
                      <a:pPr algn="ctr" fontAlgn="ctr"/>
                      <a:r>
                        <a:rPr lang="en-US" sz="1200" dirty="0" smtClean="0">
                          <a:latin typeface="Huawei Sans" panose="020C0503030203020204" pitchFamily="34" charset="0"/>
                        </a:rPr>
                        <a:t>02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03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04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05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06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07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08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09</a:t>
                      </a:r>
                      <a:endParaRPr lang="en-US" altLang="zh-CN" sz="1200" dirty="0">
                        <a:latin typeface="Huawei Sans" panose="020C0503030203020204" pitchFamily="34" charset="0"/>
                      </a:endParaRPr>
                    </a:p>
                  </a:txBody>
                  <a:tcPr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469753949"/>
              </p:ext>
            </p:extLst>
          </p:nvPr>
        </p:nvGraphicFramePr>
        <p:xfrm>
          <a:off x="6613501" y="2443005"/>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11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12</a:t>
                      </a:r>
                      <a:endParaRPr lang="en-US" altLang="zh-CN" sz="1200" dirty="0">
                        <a:latin typeface="Huawei Sans" panose="020C0503030203020204" pitchFamily="34" charset="0"/>
                      </a:endParaRPr>
                    </a:p>
                  </a:txBody>
                  <a:tcPr anchor="ctr">
                    <a:solidFill>
                      <a:schemeClr val="accent6">
                        <a:lumMod val="60000"/>
                        <a:lumOff val="40000"/>
                      </a:schemeClr>
                    </a:solidFill>
                  </a:tcPr>
                </a:tc>
                <a:tc>
                  <a:txBody>
                    <a:bodyPr/>
                    <a:lstStyle/>
                    <a:p>
                      <a:pPr algn="ctr" fontAlgn="ctr"/>
                      <a:r>
                        <a:rPr lang="en-US" sz="1200" dirty="0" smtClean="0">
                          <a:latin typeface="Huawei Sans" panose="020C0503030203020204" pitchFamily="34" charset="0"/>
                        </a:rPr>
                        <a:t>13</a:t>
                      </a:r>
                      <a:endParaRPr lang="en-US" altLang="zh-CN" sz="1200" dirty="0">
                        <a:latin typeface="Huawei Sans" panose="020C0503030203020204" pitchFamily="34" charset="0"/>
                      </a:endParaRPr>
                    </a:p>
                  </a:txBody>
                  <a:tcPr anchor="ctr">
                    <a:solidFill>
                      <a:srgbClr val="FFFF00"/>
                    </a:solidFill>
                  </a:tcPr>
                </a:tc>
              </a:tr>
              <a:tr h="252000">
                <a:tc>
                  <a:txBody>
                    <a:bodyPr/>
                    <a:lstStyle/>
                    <a:p>
                      <a:pPr algn="ctr" fontAlgn="ctr"/>
                      <a:r>
                        <a:rPr lang="en-US" sz="1200" dirty="0" smtClean="0">
                          <a:latin typeface="Huawei Sans" panose="020C0503030203020204" pitchFamily="34" charset="0"/>
                        </a:rPr>
                        <a:t>14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15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16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17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18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19</a:t>
                      </a:r>
                      <a:endParaRPr lang="en-US" altLang="zh-CN" sz="1200" dirty="0">
                        <a:latin typeface="Huawei Sans" panose="020C0503030203020204" pitchFamily="34" charset="0"/>
                      </a:endParaRPr>
                    </a:p>
                  </a:txBody>
                  <a:tcPr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928378352"/>
              </p:ext>
            </p:extLst>
          </p:nvPr>
        </p:nvGraphicFramePr>
        <p:xfrm>
          <a:off x="6613501" y="3318178"/>
          <a:ext cx="1080000" cy="822960"/>
        </p:xfrm>
        <a:graphic>
          <a:graphicData uri="http://schemas.openxmlformats.org/drawingml/2006/table">
            <a:tbl>
              <a:tblPr firstRow="1" bandRow="1"/>
              <a:tblGrid>
                <a:gridCol w="360000"/>
                <a:gridCol w="360000"/>
                <a:gridCol w="360000"/>
              </a:tblGrid>
              <a:tr h="273600">
                <a:tc>
                  <a:txBody>
                    <a:bodyPr/>
                    <a:lstStyle/>
                    <a:p>
                      <a:pPr algn="ctr" fontAlgn="ctr"/>
                      <a:r>
                        <a:rPr lang="en-US" sz="1200" dirty="0" smtClean="0">
                          <a:latin typeface="Huawei Sans" panose="020C0503030203020204" pitchFamily="34" charset="0"/>
                        </a:rPr>
                        <a:t>21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23</a:t>
                      </a:r>
                      <a:endParaRPr lang="en-US" altLang="zh-CN" sz="1200" dirty="0">
                        <a:latin typeface="Huawei Sans" panose="020C0503030203020204" pitchFamily="34" charset="0"/>
                      </a:endParaRPr>
                    </a:p>
                  </a:txBody>
                  <a:tcPr anchor="ctr">
                    <a:solidFill>
                      <a:schemeClr val="accent6">
                        <a:lumMod val="60000"/>
                        <a:lumOff val="40000"/>
                      </a:schemeClr>
                    </a:solidFill>
                  </a:tcPr>
                </a:tc>
              </a:tr>
              <a:tr h="273600">
                <a:tc>
                  <a:txBody>
                    <a:bodyPr/>
                    <a:lstStyle/>
                    <a:p>
                      <a:pPr algn="ctr" fontAlgn="ctr"/>
                      <a:r>
                        <a:rPr lang="en-US" sz="1200" dirty="0" smtClean="0">
                          <a:latin typeface="Huawei Sans" panose="020C0503030203020204" pitchFamily="34" charset="0"/>
                        </a:rPr>
                        <a:t>24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26</a:t>
                      </a:r>
                      <a:endParaRPr lang="en-US" altLang="zh-CN" sz="1200" dirty="0">
                        <a:latin typeface="Huawei Sans" panose="020C0503030203020204" pitchFamily="34" charset="0"/>
                      </a:endParaRPr>
                    </a:p>
                  </a:txBody>
                  <a:tcPr anchor="ctr"/>
                </a:tc>
              </a:tr>
              <a:tr h="273600">
                <a:tc>
                  <a:txBody>
                    <a:bodyPr/>
                    <a:lstStyle/>
                    <a:p>
                      <a:pPr algn="ctr" fontAlgn="ctr"/>
                      <a:r>
                        <a:rPr lang="en-US" sz="1200" dirty="0" smtClean="0">
                          <a:latin typeface="Huawei Sans" panose="020C0503030203020204" pitchFamily="34" charset="0"/>
                        </a:rPr>
                        <a:t>27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29</a:t>
                      </a:r>
                      <a:endParaRPr lang="en-US" altLang="zh-CN" sz="1200" dirty="0">
                        <a:latin typeface="Huawei Sans" panose="020C0503030203020204" pitchFamily="34" charset="0"/>
                      </a:endParaRPr>
                    </a:p>
                  </a:txBody>
                  <a:tcPr anchor="ct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927751456"/>
              </p:ext>
            </p:extLst>
          </p:nvPr>
        </p:nvGraphicFramePr>
        <p:xfrm>
          <a:off x="6613501" y="4193351"/>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31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32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33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34</a:t>
                      </a:r>
                      <a:endParaRPr lang="en-US" altLang="zh-CN" sz="1200" dirty="0">
                        <a:latin typeface="Huawei Sans" panose="020C0503030203020204" pitchFamily="34" charset="0"/>
                      </a:endParaRPr>
                    </a:p>
                  </a:txBody>
                  <a:tcPr anchor="ctr">
                    <a:solidFill>
                      <a:schemeClr val="accent6">
                        <a:lumMod val="60000"/>
                        <a:lumOff val="40000"/>
                      </a:schemeClr>
                    </a:solidFill>
                  </a:tcPr>
                </a:tc>
                <a:tc>
                  <a:txBody>
                    <a:bodyPr/>
                    <a:lstStyle/>
                    <a:p>
                      <a:pPr algn="ctr" fontAlgn="ctr"/>
                      <a:r>
                        <a:rPr lang="en-US" sz="1200" dirty="0" smtClean="0">
                          <a:latin typeface="Huawei Sans" panose="020C0503030203020204" pitchFamily="34" charset="0"/>
                        </a:rPr>
                        <a:t>35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36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37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38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39</a:t>
                      </a:r>
                      <a:endParaRPr lang="en-US" altLang="zh-CN" sz="1200" dirty="0">
                        <a:latin typeface="Huawei Sans" panose="020C0503030203020204" pitchFamily="34" charset="0"/>
                      </a:endParaRPr>
                    </a:p>
                  </a:txBody>
                  <a:tcPr anchor="ct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1405267589"/>
              </p:ext>
            </p:extLst>
          </p:nvPr>
        </p:nvGraphicFramePr>
        <p:xfrm>
          <a:off x="6613501" y="5059955"/>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41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42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43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44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45</a:t>
                      </a:r>
                      <a:endParaRPr lang="en-US" altLang="zh-CN" sz="1200" dirty="0">
                        <a:latin typeface="Huawei Sans" panose="020C0503030203020204" pitchFamily="34" charset="0"/>
                      </a:endParaRPr>
                    </a:p>
                  </a:txBody>
                  <a:tcPr anchor="ctr">
                    <a:solidFill>
                      <a:schemeClr val="accent6">
                        <a:lumMod val="60000"/>
                        <a:lumOff val="40000"/>
                      </a:schemeClr>
                    </a:solidFill>
                  </a:tcPr>
                </a:tc>
                <a:tc>
                  <a:txBody>
                    <a:bodyPr/>
                    <a:lstStyle/>
                    <a:p>
                      <a:pPr algn="ctr" fontAlgn="ctr"/>
                      <a:r>
                        <a:rPr lang="en-US" sz="1200" dirty="0" smtClean="0">
                          <a:latin typeface="Huawei Sans" panose="020C0503030203020204" pitchFamily="34" charset="0"/>
                        </a:rPr>
                        <a:t>46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47</a:t>
                      </a:r>
                      <a:endParaRPr lang="en-US" altLang="zh-CN" sz="1200" dirty="0">
                        <a:latin typeface="Huawei Sans" panose="020C0503030203020204" pitchFamily="34" charset="0"/>
                      </a:endParaRPr>
                    </a:p>
                  </a:txBody>
                  <a:tcPr anchor="ctr">
                    <a:solidFill>
                      <a:schemeClr val="accent2">
                        <a:lumMod val="60000"/>
                        <a:lumOff val="40000"/>
                      </a:schemeClr>
                    </a:solidFill>
                  </a:tcPr>
                </a:tc>
                <a:tc>
                  <a:txBody>
                    <a:bodyPr/>
                    <a:lstStyle/>
                    <a:p>
                      <a:pPr algn="ctr" fontAlgn="ctr"/>
                      <a:r>
                        <a:rPr lang="en-US" sz="1200" dirty="0" smtClean="0">
                          <a:latin typeface="Huawei Sans" panose="020C0503030203020204" pitchFamily="34" charset="0"/>
                        </a:rPr>
                        <a:t>48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49</a:t>
                      </a:r>
                      <a:endParaRPr lang="en-US" altLang="zh-CN" sz="1200" dirty="0">
                        <a:latin typeface="Huawei Sans" panose="020C0503030203020204" pitchFamily="34" charset="0"/>
                      </a:endParaRPr>
                    </a:p>
                  </a:txBody>
                  <a:tcPr anchor="ct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147790304"/>
              </p:ext>
            </p:extLst>
          </p:nvPr>
        </p:nvGraphicFramePr>
        <p:xfrm>
          <a:off x="8326796" y="1550898"/>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51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52</a:t>
                      </a:r>
                      <a:endParaRPr lang="en-US" altLang="zh-CN" sz="1200" dirty="0">
                        <a:latin typeface="Huawei Sans" panose="020C0503030203020204" pitchFamily="34" charset="0"/>
                      </a:endParaRPr>
                    </a:p>
                  </a:txBody>
                  <a:tcPr anchor="ctr">
                    <a:solidFill>
                      <a:srgbClr val="FFFF00"/>
                    </a:solidFill>
                  </a:tcPr>
                </a:tc>
                <a:tc>
                  <a:txBody>
                    <a:bodyPr/>
                    <a:lstStyle/>
                    <a:p>
                      <a:pPr algn="ctr" fontAlgn="ctr"/>
                      <a:r>
                        <a:rPr lang="en-US" sz="1200" dirty="0" smtClean="0">
                          <a:latin typeface="Huawei Sans" panose="020C0503030203020204" pitchFamily="34" charset="0"/>
                        </a:rPr>
                        <a:t>53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54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55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56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57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58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59</a:t>
                      </a:r>
                      <a:endParaRPr lang="en-US" altLang="zh-CN" sz="1200" dirty="0">
                        <a:latin typeface="Huawei Sans" panose="020C0503030203020204" pitchFamily="34" charset="0"/>
                      </a:endParaRPr>
                    </a:p>
                  </a:txBody>
                  <a:tcPr anchor="ct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256508782"/>
              </p:ext>
            </p:extLst>
          </p:nvPr>
        </p:nvGraphicFramePr>
        <p:xfrm>
          <a:off x="8326796" y="2443005"/>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61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63</a:t>
                      </a:r>
                      <a:endParaRPr lang="en-US" altLang="zh-CN" sz="1200" dirty="0">
                        <a:latin typeface="Huawei Sans" panose="020C0503030203020204" pitchFamily="34" charset="0"/>
                      </a:endParaRPr>
                    </a:p>
                  </a:txBody>
                  <a:tcPr anchor="ctr">
                    <a:solidFill>
                      <a:srgbClr val="FFFF00"/>
                    </a:solidFill>
                  </a:tcPr>
                </a:tc>
              </a:tr>
              <a:tr h="252000">
                <a:tc>
                  <a:txBody>
                    <a:bodyPr/>
                    <a:lstStyle/>
                    <a:p>
                      <a:pPr algn="ctr" fontAlgn="ctr"/>
                      <a:r>
                        <a:rPr lang="en-US" sz="1200" dirty="0" smtClean="0">
                          <a:latin typeface="Huawei Sans" panose="020C0503030203020204" pitchFamily="34" charset="0"/>
                        </a:rPr>
                        <a:t>64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67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69</a:t>
                      </a:r>
                      <a:endParaRPr lang="en-US" altLang="zh-CN" sz="1200" dirty="0">
                        <a:latin typeface="Huawei Sans" panose="020C0503030203020204" pitchFamily="34" charset="0"/>
                      </a:endParaRPr>
                    </a:p>
                  </a:txBody>
                  <a:tcPr anchor="ct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495738923"/>
              </p:ext>
            </p:extLst>
          </p:nvPr>
        </p:nvGraphicFramePr>
        <p:xfrm>
          <a:off x="8326796" y="3318178"/>
          <a:ext cx="1080000" cy="822960"/>
        </p:xfrm>
        <a:graphic>
          <a:graphicData uri="http://schemas.openxmlformats.org/drawingml/2006/table">
            <a:tbl>
              <a:tblPr firstRow="1" bandRow="1"/>
              <a:tblGrid>
                <a:gridCol w="360000"/>
                <a:gridCol w="360000"/>
                <a:gridCol w="360000"/>
              </a:tblGrid>
              <a:tr h="273600">
                <a:tc>
                  <a:txBody>
                    <a:bodyPr/>
                    <a:lstStyle/>
                    <a:p>
                      <a:pPr algn="ctr" fontAlgn="ctr"/>
                      <a:r>
                        <a:rPr lang="en-US" sz="1200" dirty="0" smtClean="0">
                          <a:latin typeface="Huawei Sans" panose="020C0503030203020204" pitchFamily="34" charset="0"/>
                        </a:rPr>
                        <a:t>71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72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73</a:t>
                      </a:r>
                      <a:endParaRPr lang="en-US" altLang="zh-CN" sz="1200" dirty="0">
                        <a:latin typeface="Huawei Sans" panose="020C0503030203020204" pitchFamily="34" charset="0"/>
                      </a:endParaRPr>
                    </a:p>
                  </a:txBody>
                  <a:tcPr anchor="ctr"/>
                </a:tc>
              </a:tr>
              <a:tr h="273600">
                <a:tc>
                  <a:txBody>
                    <a:bodyPr/>
                    <a:lstStyle/>
                    <a:p>
                      <a:pPr algn="ctr" fontAlgn="ctr"/>
                      <a:r>
                        <a:rPr lang="en-US" sz="1200" dirty="0" smtClean="0">
                          <a:latin typeface="Huawei Sans" panose="020C0503030203020204" pitchFamily="34" charset="0"/>
                        </a:rPr>
                        <a:t>74</a:t>
                      </a:r>
                      <a:endParaRPr lang="en-US" altLang="zh-CN" sz="1200" dirty="0">
                        <a:latin typeface="Huawei Sans" panose="020C0503030203020204" pitchFamily="34" charset="0"/>
                      </a:endParaRPr>
                    </a:p>
                  </a:txBody>
                  <a:tcPr anchor="ctr">
                    <a:solidFill>
                      <a:srgbClr val="FFFF00"/>
                    </a:solidFill>
                  </a:tcPr>
                </a:tc>
                <a:tc>
                  <a:txBody>
                    <a:bodyPr/>
                    <a:lstStyle/>
                    <a:p>
                      <a:pPr algn="ctr" fontAlgn="ctr"/>
                      <a:r>
                        <a:rPr lang="en-US" sz="1200" dirty="0" smtClean="0">
                          <a:latin typeface="Huawei Sans" panose="020C0503030203020204" pitchFamily="34" charset="0"/>
                        </a:rPr>
                        <a:t>75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76</a:t>
                      </a:r>
                      <a:endParaRPr lang="en-US" altLang="zh-CN" sz="1200" dirty="0">
                        <a:latin typeface="Huawei Sans" panose="020C0503030203020204" pitchFamily="34" charset="0"/>
                      </a:endParaRPr>
                    </a:p>
                  </a:txBody>
                  <a:tcPr anchor="ctr"/>
                </a:tc>
              </a:tr>
              <a:tr h="273600">
                <a:tc>
                  <a:txBody>
                    <a:bodyPr/>
                    <a:lstStyle/>
                    <a:p>
                      <a:pPr algn="ctr" fontAlgn="ctr"/>
                      <a:r>
                        <a:rPr lang="en-US" sz="1200" dirty="0" smtClean="0">
                          <a:latin typeface="Huawei Sans" panose="020C0503030203020204" pitchFamily="34" charset="0"/>
                        </a:rPr>
                        <a:t>77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78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79</a:t>
                      </a:r>
                      <a:endParaRPr lang="en-US" altLang="zh-CN" sz="1200" dirty="0">
                        <a:latin typeface="Huawei Sans" panose="020C0503030203020204" pitchFamily="34" charset="0"/>
                      </a:endParaRPr>
                    </a:p>
                  </a:txBody>
                  <a:tcPr anchor="ct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434357485"/>
              </p:ext>
            </p:extLst>
          </p:nvPr>
        </p:nvGraphicFramePr>
        <p:xfrm>
          <a:off x="8326796" y="4193351"/>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81</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82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83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84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85</a:t>
                      </a:r>
                      <a:endParaRPr lang="en-US" altLang="zh-CN" sz="1200" dirty="0">
                        <a:latin typeface="Huawei Sans" panose="020C0503030203020204" pitchFamily="34" charset="0"/>
                      </a:endParaRPr>
                    </a:p>
                  </a:txBody>
                  <a:tcPr anchor="ctr">
                    <a:solidFill>
                      <a:srgbClr val="FFFF00"/>
                    </a:solidFill>
                  </a:tcPr>
                </a:tc>
                <a:tc>
                  <a:txBody>
                    <a:bodyPr/>
                    <a:lstStyle/>
                    <a:p>
                      <a:pPr algn="ctr" fontAlgn="ctr"/>
                      <a:r>
                        <a:rPr lang="en-US" sz="1200" dirty="0" smtClean="0">
                          <a:latin typeface="Huawei Sans" panose="020C0503030203020204" pitchFamily="34" charset="0"/>
                        </a:rPr>
                        <a:t>86</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87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88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89</a:t>
                      </a:r>
                      <a:endParaRPr lang="en-US" altLang="zh-CN" sz="1200" dirty="0">
                        <a:latin typeface="Huawei Sans" panose="020C0503030203020204" pitchFamily="34" charset="0"/>
                      </a:endParaRPr>
                    </a:p>
                  </a:txBody>
                  <a:tcPr anchor="ct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4174670960"/>
              </p:ext>
            </p:extLst>
          </p:nvPr>
        </p:nvGraphicFramePr>
        <p:xfrm>
          <a:off x="8326796" y="5059955"/>
          <a:ext cx="1080000" cy="822960"/>
        </p:xfrm>
        <a:graphic>
          <a:graphicData uri="http://schemas.openxmlformats.org/drawingml/2006/table">
            <a:tbl>
              <a:tblPr firstRow="1" bandRow="1"/>
              <a:tblGrid>
                <a:gridCol w="360000"/>
                <a:gridCol w="360000"/>
                <a:gridCol w="360000"/>
              </a:tblGrid>
              <a:tr h="252000">
                <a:tc>
                  <a:txBody>
                    <a:bodyPr/>
                    <a:lstStyle/>
                    <a:p>
                      <a:pPr algn="ctr" fontAlgn="ctr"/>
                      <a:r>
                        <a:rPr lang="en-US" sz="1200" dirty="0" smtClean="0">
                          <a:latin typeface="Huawei Sans" panose="020C0503030203020204" pitchFamily="34" charset="0"/>
                        </a:rPr>
                        <a:t>91</a:t>
                      </a:r>
                      <a:endParaRPr lang="en-US" altLang="zh-CN" sz="1200" dirty="0">
                        <a:latin typeface="Huawei Sans" panose="020C0503030203020204" pitchFamily="34" charset="0"/>
                      </a:endParaRPr>
                    </a:p>
                  </a:txBody>
                  <a:tcPr anchor="ctr">
                    <a:solidFill>
                      <a:schemeClr val="accent1">
                        <a:lumMod val="40000"/>
                        <a:lumOff val="60000"/>
                      </a:schemeClr>
                    </a:solidFill>
                  </a:tcPr>
                </a:tc>
                <a:tc>
                  <a:txBody>
                    <a:bodyPr/>
                    <a:lstStyle/>
                    <a:p>
                      <a:pPr algn="ctr" fontAlgn="ctr"/>
                      <a:r>
                        <a:rPr lang="en-US" sz="1200" dirty="0" smtClean="0">
                          <a:latin typeface="Huawei Sans" panose="020C0503030203020204" pitchFamily="34" charset="0"/>
                        </a:rPr>
                        <a:t>92</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93</a:t>
                      </a:r>
                      <a:endParaRPr lang="en-US" altLang="zh-CN" sz="1200" dirty="0">
                        <a:latin typeface="Huawei Sans" panose="020C0503030203020204" pitchFamily="34" charset="0"/>
                      </a:endParaRPr>
                    </a:p>
                  </a:txBody>
                  <a:tcPr anchor="ctr"/>
                </a:tc>
              </a:tr>
              <a:tr h="252000">
                <a:tc>
                  <a:txBody>
                    <a:bodyPr/>
                    <a:lstStyle/>
                    <a:p>
                      <a:pPr algn="ctr" fontAlgn="ctr"/>
                      <a:r>
                        <a:rPr lang="en-US" sz="1200" dirty="0" smtClean="0">
                          <a:latin typeface="Huawei Sans" panose="020C0503030203020204" pitchFamily="34" charset="0"/>
                        </a:rPr>
                        <a:t>94</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95</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96</a:t>
                      </a:r>
                      <a:endParaRPr lang="en-US" altLang="zh-CN" sz="1200" dirty="0">
                        <a:latin typeface="Huawei Sans" panose="020C0503030203020204" pitchFamily="34" charset="0"/>
                      </a:endParaRPr>
                    </a:p>
                  </a:txBody>
                  <a:tcPr anchor="ctr">
                    <a:solidFill>
                      <a:schemeClr val="accent2">
                        <a:lumMod val="60000"/>
                        <a:lumOff val="40000"/>
                      </a:schemeClr>
                    </a:solidFill>
                  </a:tcPr>
                </a:tc>
              </a:tr>
              <a:tr h="252000">
                <a:tc>
                  <a:txBody>
                    <a:bodyPr/>
                    <a:lstStyle/>
                    <a:p>
                      <a:pPr algn="ctr" fontAlgn="ctr"/>
                      <a:r>
                        <a:rPr lang="en-US" sz="1200" dirty="0" smtClean="0">
                          <a:latin typeface="Huawei Sans" panose="020C0503030203020204" pitchFamily="34" charset="0"/>
                        </a:rPr>
                        <a:t>97</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98</a:t>
                      </a:r>
                      <a:endParaRPr lang="en-US" altLang="zh-CN" sz="1200" dirty="0">
                        <a:latin typeface="Huawei Sans" panose="020C0503030203020204" pitchFamily="34" charset="0"/>
                      </a:endParaRPr>
                    </a:p>
                  </a:txBody>
                  <a:tcPr anchor="ctr"/>
                </a:tc>
                <a:tc>
                  <a:txBody>
                    <a:bodyPr/>
                    <a:lstStyle/>
                    <a:p>
                      <a:pPr algn="ctr" fontAlgn="ctr"/>
                      <a:r>
                        <a:rPr lang="en-US" sz="1200" dirty="0" smtClean="0">
                          <a:latin typeface="Huawei Sans" panose="020C0503030203020204" pitchFamily="34" charset="0"/>
                        </a:rPr>
                        <a:t>99</a:t>
                      </a:r>
                      <a:endParaRPr lang="en-US" altLang="zh-CN" sz="1200" dirty="0">
                        <a:latin typeface="Huawei Sans" panose="020C0503030203020204" pitchFamily="34" charset="0"/>
                      </a:endParaRPr>
                    </a:p>
                  </a:txBody>
                  <a:tcPr anchor="ct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751829316"/>
              </p:ext>
            </p:extLst>
          </p:nvPr>
        </p:nvGraphicFramePr>
        <p:xfrm>
          <a:off x="9847939" y="5281346"/>
          <a:ext cx="360000" cy="274320"/>
        </p:xfrm>
        <a:graphic>
          <a:graphicData uri="http://schemas.openxmlformats.org/drawingml/2006/table">
            <a:tbl>
              <a:tblPr firstRow="1" bandRow="1"/>
              <a:tblGrid>
                <a:gridCol w="360000"/>
              </a:tblGrid>
              <a:tr h="252000">
                <a:tc>
                  <a:txBody>
                    <a:bodyPr/>
                    <a:lstStyle/>
                    <a:p>
                      <a:pPr algn="ctr" fontAlgn="ctr"/>
                      <a:endParaRPr lang="en-US" altLang="zh-CN" sz="1200" dirty="0">
                        <a:latin typeface="Huawei Sans" panose="020C0503030203020204" pitchFamily="34" charset="0"/>
                      </a:endParaRPr>
                    </a:p>
                  </a:txBody>
                  <a:tcPr anchor="ctr">
                    <a:solidFill>
                      <a:schemeClr val="bg1"/>
                    </a:solidFill>
                  </a:tcPr>
                </a:tc>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4198303797"/>
              </p:ext>
            </p:extLst>
          </p:nvPr>
        </p:nvGraphicFramePr>
        <p:xfrm>
          <a:off x="9847939" y="5608982"/>
          <a:ext cx="360000" cy="274320"/>
        </p:xfrm>
        <a:graphic>
          <a:graphicData uri="http://schemas.openxmlformats.org/drawingml/2006/table">
            <a:tbl>
              <a:tblPr firstRow="1" bandRow="1"/>
              <a:tblGrid>
                <a:gridCol w="360000"/>
              </a:tblGrid>
              <a:tr h="252000">
                <a:tc>
                  <a:txBody>
                    <a:bodyPr/>
                    <a:lstStyle/>
                    <a:p>
                      <a:pPr algn="ctr" fontAlgn="ctr"/>
                      <a:endParaRPr lang="en-US" altLang="zh-CN" sz="1200" dirty="0">
                        <a:latin typeface="Huawei Sans" panose="020C0503030203020204" pitchFamily="34" charset="0"/>
                      </a:endParaRPr>
                    </a:p>
                  </a:txBody>
                  <a:tcPr anchor="ctr">
                    <a:solidFill>
                      <a:schemeClr val="accent2">
                        <a:lumMod val="60000"/>
                        <a:lumOff val="40000"/>
                      </a:schemeClr>
                    </a:solidFill>
                  </a:tcPr>
                </a:tc>
              </a:tr>
            </a:tbl>
          </a:graphicData>
        </a:graphic>
      </p:graphicFrame>
      <p:sp>
        <p:nvSpPr>
          <p:cNvPr id="19" name="文本框 18"/>
          <p:cNvSpPr txBox="1"/>
          <p:nvPr/>
        </p:nvSpPr>
        <p:spPr>
          <a:xfrm>
            <a:off x="10207939" y="5264617"/>
            <a:ext cx="949299"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Unused CK</a:t>
            </a:r>
            <a:endParaRPr lang="en-US" altLang="zh-CN" sz="1200" dirty="0">
              <a:latin typeface="Huawei Sans" panose="020C0503030203020204" pitchFamily="34" charset="0"/>
              <a:cs typeface="Huawei Sans" panose="020C0503030203020204" pitchFamily="34" charset="0"/>
            </a:endParaRPr>
          </a:p>
        </p:txBody>
      </p:sp>
      <p:sp>
        <p:nvSpPr>
          <p:cNvPr id="20" name="文本框 19"/>
          <p:cNvSpPr txBox="1"/>
          <p:nvPr/>
        </p:nvSpPr>
        <p:spPr>
          <a:xfrm>
            <a:off x="10208321" y="5499787"/>
            <a:ext cx="1252800" cy="461665"/>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Hot spare block space</a:t>
            </a:r>
            <a:endParaRPr lang="en-US" altLang="zh-CN" sz="1200" dirty="0">
              <a:latin typeface="Huawei Sans" panose="020C0503030203020204" pitchFamily="34" charset="0"/>
              <a:cs typeface="Huawei Sans" panose="020C0503030203020204" pitchFamily="34"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840316204"/>
              </p:ext>
            </p:extLst>
          </p:nvPr>
        </p:nvGraphicFramePr>
        <p:xfrm>
          <a:off x="9530362" y="4713260"/>
          <a:ext cx="1800000" cy="274320"/>
        </p:xfrm>
        <a:graphic>
          <a:graphicData uri="http://schemas.openxmlformats.org/drawingml/2006/table">
            <a:tbl>
              <a:tblPr firstRow="1" bandRow="1"/>
              <a:tblGrid>
                <a:gridCol w="360000"/>
                <a:gridCol w="360000"/>
                <a:gridCol w="360000"/>
                <a:gridCol w="360000"/>
                <a:gridCol w="360000"/>
              </a:tblGrid>
              <a:tr h="273600">
                <a:tc>
                  <a:txBody>
                    <a:bodyPr/>
                    <a:lstStyle/>
                    <a:p>
                      <a:pPr algn="ctr" fontAlgn="ctr"/>
                      <a:r>
                        <a:rPr lang="en-US" sz="1200" dirty="0" smtClean="0">
                          <a:latin typeface="Huawei Sans" panose="020C0503030203020204" pitchFamily="34" charset="0"/>
                        </a:rPr>
                        <a:t>52</a:t>
                      </a:r>
                      <a:endParaRPr lang="en-US" altLang="zh-CN" sz="1200" dirty="0">
                        <a:latin typeface="Huawei Sans" panose="020C0503030203020204" pitchFamily="34" charset="0"/>
                      </a:endParaRPr>
                    </a:p>
                  </a:txBody>
                  <a:tcPr anchor="ctr">
                    <a:solidFill>
                      <a:schemeClr val="accent1">
                        <a:lumMod val="40000"/>
                        <a:lumOff val="60000"/>
                      </a:schemeClr>
                    </a:solidFill>
                  </a:tcPr>
                </a:tc>
                <a:tc>
                  <a:txBody>
                    <a:bodyPr/>
                    <a:lstStyle/>
                    <a:p>
                      <a:pPr algn="ctr" fontAlgn="ctr"/>
                      <a:r>
                        <a:rPr lang="en-US" sz="1200" dirty="0" smtClean="0">
                          <a:latin typeface="Huawei Sans" panose="020C0503030203020204" pitchFamily="34" charset="0"/>
                        </a:rPr>
                        <a:t>13</a:t>
                      </a:r>
                      <a:endParaRPr lang="en-US" altLang="zh-CN" sz="1200" dirty="0">
                        <a:latin typeface="Huawei Sans" panose="020C0503030203020204" pitchFamily="34" charset="0"/>
                      </a:endParaRPr>
                    </a:p>
                  </a:txBody>
                  <a:tcPr anchor="ctr">
                    <a:solidFill>
                      <a:schemeClr val="accent1">
                        <a:lumMod val="40000"/>
                        <a:lumOff val="60000"/>
                      </a:schemeClr>
                    </a:solidFill>
                  </a:tcPr>
                </a:tc>
                <a:tc>
                  <a:txBody>
                    <a:bodyPr/>
                    <a:lstStyle/>
                    <a:p>
                      <a:pPr algn="ctr" fontAlgn="ctr"/>
                      <a:r>
                        <a:rPr lang="en-US" sz="1200" dirty="0" smtClean="0">
                          <a:latin typeface="Huawei Sans" panose="020C0503030203020204" pitchFamily="34" charset="0"/>
                        </a:rPr>
                        <a:t>63</a:t>
                      </a:r>
                      <a:endParaRPr lang="en-US" altLang="zh-CN" sz="1200" dirty="0">
                        <a:latin typeface="Huawei Sans" panose="020C0503030203020204" pitchFamily="34" charset="0"/>
                      </a:endParaRPr>
                    </a:p>
                  </a:txBody>
                  <a:tcPr anchor="ctr">
                    <a:solidFill>
                      <a:schemeClr val="accent1">
                        <a:lumMod val="40000"/>
                        <a:lumOff val="60000"/>
                      </a:schemeClr>
                    </a:solidFill>
                  </a:tcPr>
                </a:tc>
                <a:tc>
                  <a:txBody>
                    <a:bodyPr/>
                    <a:lstStyle/>
                    <a:p>
                      <a:pPr algn="ctr" fontAlgn="ctr"/>
                      <a:r>
                        <a:rPr lang="en-US" sz="1200" dirty="0" smtClean="0">
                          <a:latin typeface="Huawei Sans" panose="020C0503030203020204" pitchFamily="34" charset="0"/>
                        </a:rPr>
                        <a:t>74</a:t>
                      </a:r>
                      <a:endParaRPr lang="en-US" altLang="zh-CN" sz="1200" dirty="0">
                        <a:latin typeface="Huawei Sans" panose="020C0503030203020204" pitchFamily="34" charset="0"/>
                      </a:endParaRPr>
                    </a:p>
                  </a:txBody>
                  <a:tcPr anchor="ctr">
                    <a:solidFill>
                      <a:schemeClr val="accent1">
                        <a:lumMod val="40000"/>
                        <a:lumOff val="60000"/>
                      </a:schemeClr>
                    </a:solidFill>
                  </a:tcPr>
                </a:tc>
                <a:tc>
                  <a:txBody>
                    <a:bodyPr/>
                    <a:lstStyle/>
                    <a:p>
                      <a:pPr algn="ctr" fontAlgn="ctr"/>
                      <a:r>
                        <a:rPr lang="en-US" sz="1200" dirty="0" smtClean="0">
                          <a:latin typeface="Huawei Sans" panose="020C0503030203020204" pitchFamily="34" charset="0"/>
                        </a:rPr>
                        <a:t>85</a:t>
                      </a:r>
                      <a:endParaRPr lang="en-US" altLang="zh-CN" sz="1200" dirty="0">
                        <a:latin typeface="Huawei Sans" panose="020C0503030203020204" pitchFamily="34" charset="0"/>
                      </a:endParaRPr>
                    </a:p>
                  </a:txBody>
                  <a:tcPr anchor="ctr">
                    <a:solidFill>
                      <a:schemeClr val="accent1">
                        <a:lumMod val="40000"/>
                        <a:lumOff val="60000"/>
                      </a:schemeClr>
                    </a:solidFill>
                  </a:tcPr>
                </a:tc>
              </a:tr>
            </a:tbl>
          </a:graphicData>
        </a:graphic>
      </p:graphicFrame>
      <p:sp>
        <p:nvSpPr>
          <p:cNvPr id="22" name="文本框 21"/>
          <p:cNvSpPr txBox="1"/>
          <p:nvPr/>
        </p:nvSpPr>
        <p:spPr>
          <a:xfrm>
            <a:off x="9751418" y="4403671"/>
            <a:ext cx="1500732"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CKG 2 (RAID 5)</a:t>
            </a:r>
            <a:endParaRPr lang="en-US" altLang="zh-CN" sz="1400" dirty="0">
              <a:latin typeface="Huawei Sans" panose="020C0503030203020204" pitchFamily="34" charset="0"/>
              <a:cs typeface="Huawei Sans" panose="020C0503030203020204" pitchFamily="34" charset="0"/>
            </a:endParaRPr>
          </a:p>
        </p:txBody>
      </p:sp>
      <p:sp>
        <p:nvSpPr>
          <p:cNvPr id="32" name="文本框 31"/>
          <p:cNvSpPr txBox="1"/>
          <p:nvPr/>
        </p:nvSpPr>
        <p:spPr>
          <a:xfrm>
            <a:off x="5975448" y="1843916"/>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0</a:t>
            </a:r>
            <a:endParaRPr lang="en-US" altLang="zh-CN" sz="1200" dirty="0">
              <a:latin typeface="Huawei Sans" panose="020C0503030203020204" pitchFamily="34" charset="0"/>
              <a:cs typeface="Huawei Sans" panose="020C0503030203020204" pitchFamily="34" charset="0"/>
            </a:endParaRPr>
          </a:p>
        </p:txBody>
      </p:sp>
      <p:sp>
        <p:nvSpPr>
          <p:cNvPr id="33" name="文本框 32"/>
          <p:cNvSpPr txBox="1"/>
          <p:nvPr/>
        </p:nvSpPr>
        <p:spPr>
          <a:xfrm>
            <a:off x="5975448" y="2762087"/>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1</a:t>
            </a:r>
            <a:endParaRPr lang="en-US" altLang="zh-CN" sz="1200" dirty="0">
              <a:latin typeface="Huawei Sans" panose="020C0503030203020204" pitchFamily="34" charset="0"/>
              <a:cs typeface="Huawei Sans" panose="020C0503030203020204" pitchFamily="34" charset="0"/>
            </a:endParaRPr>
          </a:p>
        </p:txBody>
      </p:sp>
      <p:sp>
        <p:nvSpPr>
          <p:cNvPr id="34" name="文本框 33"/>
          <p:cNvSpPr txBox="1"/>
          <p:nvPr/>
        </p:nvSpPr>
        <p:spPr>
          <a:xfrm>
            <a:off x="5975448" y="3619545"/>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2</a:t>
            </a:r>
            <a:endParaRPr lang="en-US" altLang="zh-CN" sz="1200" dirty="0">
              <a:latin typeface="Huawei Sans" panose="020C0503030203020204" pitchFamily="34" charset="0"/>
              <a:cs typeface="Huawei Sans" panose="020C0503030203020204" pitchFamily="34" charset="0"/>
            </a:endParaRPr>
          </a:p>
        </p:txBody>
      </p:sp>
      <p:sp>
        <p:nvSpPr>
          <p:cNvPr id="35" name="文本框 34"/>
          <p:cNvSpPr txBox="1"/>
          <p:nvPr/>
        </p:nvSpPr>
        <p:spPr>
          <a:xfrm>
            <a:off x="5975448" y="4441610"/>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3</a:t>
            </a:r>
            <a:endParaRPr lang="en-US" altLang="zh-CN" sz="1200" dirty="0">
              <a:latin typeface="Huawei Sans" panose="020C0503030203020204" pitchFamily="34" charset="0"/>
              <a:cs typeface="Huawei Sans" panose="020C0503030203020204" pitchFamily="34" charset="0"/>
            </a:endParaRPr>
          </a:p>
        </p:txBody>
      </p:sp>
      <p:sp>
        <p:nvSpPr>
          <p:cNvPr id="36" name="文本框 35"/>
          <p:cNvSpPr txBox="1"/>
          <p:nvPr/>
        </p:nvSpPr>
        <p:spPr>
          <a:xfrm>
            <a:off x="5975448" y="5334305"/>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4</a:t>
            </a:r>
            <a:endParaRPr lang="en-US" altLang="zh-CN" sz="1200" dirty="0">
              <a:latin typeface="Huawei Sans" panose="020C0503030203020204" pitchFamily="34" charset="0"/>
              <a:cs typeface="Huawei Sans" panose="020C0503030203020204" pitchFamily="34" charset="0"/>
            </a:endParaRPr>
          </a:p>
        </p:txBody>
      </p:sp>
      <p:sp>
        <p:nvSpPr>
          <p:cNvPr id="39" name="文本框 38"/>
          <p:cNvSpPr txBox="1"/>
          <p:nvPr/>
        </p:nvSpPr>
        <p:spPr>
          <a:xfrm>
            <a:off x="7697799" y="1837137"/>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5</a:t>
            </a:r>
            <a:endParaRPr lang="en-US" altLang="zh-CN" sz="1200" dirty="0">
              <a:latin typeface="Huawei Sans" panose="020C0503030203020204" pitchFamily="34" charset="0"/>
              <a:cs typeface="Huawei Sans" panose="020C0503030203020204" pitchFamily="34" charset="0"/>
            </a:endParaRPr>
          </a:p>
        </p:txBody>
      </p:sp>
      <p:sp>
        <p:nvSpPr>
          <p:cNvPr id="40" name="文本框 39"/>
          <p:cNvSpPr txBox="1"/>
          <p:nvPr/>
        </p:nvSpPr>
        <p:spPr>
          <a:xfrm>
            <a:off x="7697799" y="2755308"/>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6</a:t>
            </a:r>
            <a:endParaRPr lang="en-US" altLang="zh-CN" sz="1200" dirty="0">
              <a:latin typeface="Huawei Sans" panose="020C0503030203020204" pitchFamily="34" charset="0"/>
              <a:cs typeface="Huawei Sans" panose="020C0503030203020204" pitchFamily="34" charset="0"/>
            </a:endParaRPr>
          </a:p>
        </p:txBody>
      </p:sp>
      <p:sp>
        <p:nvSpPr>
          <p:cNvPr id="41" name="文本框 40"/>
          <p:cNvSpPr txBox="1"/>
          <p:nvPr/>
        </p:nvSpPr>
        <p:spPr>
          <a:xfrm>
            <a:off x="7706266" y="3612766"/>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7</a:t>
            </a:r>
            <a:endParaRPr lang="en-US" altLang="zh-CN" sz="1200" dirty="0">
              <a:latin typeface="Huawei Sans" panose="020C0503030203020204" pitchFamily="34" charset="0"/>
              <a:cs typeface="Huawei Sans" panose="020C0503030203020204" pitchFamily="34" charset="0"/>
            </a:endParaRPr>
          </a:p>
        </p:txBody>
      </p:sp>
      <p:sp>
        <p:nvSpPr>
          <p:cNvPr id="42" name="文本框 41"/>
          <p:cNvSpPr txBox="1"/>
          <p:nvPr/>
        </p:nvSpPr>
        <p:spPr>
          <a:xfrm>
            <a:off x="7697799" y="443483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8</a:t>
            </a:r>
            <a:endParaRPr lang="en-US" altLang="zh-CN" sz="1200" dirty="0">
              <a:latin typeface="Huawei Sans" panose="020C0503030203020204" pitchFamily="34" charset="0"/>
              <a:cs typeface="Huawei Sans" panose="020C0503030203020204" pitchFamily="34" charset="0"/>
            </a:endParaRPr>
          </a:p>
        </p:txBody>
      </p:sp>
      <p:sp>
        <p:nvSpPr>
          <p:cNvPr id="43" name="文本框 42"/>
          <p:cNvSpPr txBox="1"/>
          <p:nvPr/>
        </p:nvSpPr>
        <p:spPr>
          <a:xfrm>
            <a:off x="7697799" y="5327526"/>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9</a:t>
            </a:r>
            <a:endParaRPr lang="en-US" altLang="zh-CN" sz="1200" dirty="0">
              <a:latin typeface="Huawei Sans" panose="020C0503030203020204" pitchFamily="34" charset="0"/>
              <a:cs typeface="Huawei Sans" panose="020C0503030203020204" pitchFamily="34" charset="0"/>
            </a:endParaRPr>
          </a:p>
        </p:txBody>
      </p:sp>
      <p:grpSp>
        <p:nvGrpSpPr>
          <p:cNvPr id="52" name="组合 51"/>
          <p:cNvGrpSpPr/>
          <p:nvPr/>
        </p:nvGrpSpPr>
        <p:grpSpPr>
          <a:xfrm rot="18876074">
            <a:off x="6593213" y="2282627"/>
            <a:ext cx="1143280" cy="1193446"/>
            <a:chOff x="4666594" y="2323750"/>
            <a:chExt cx="1080000" cy="1080000"/>
          </a:xfrm>
        </p:grpSpPr>
        <p:cxnSp>
          <p:nvCxnSpPr>
            <p:cNvPr id="50" name="直接连接符 49"/>
            <p:cNvCxnSpPr/>
            <p:nvPr/>
          </p:nvCxnSpPr>
          <p:spPr>
            <a:xfrm>
              <a:off x="5206594" y="2323750"/>
              <a:ext cx="0" cy="108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666594" y="2863750"/>
              <a:ext cx="108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9507500" y="1476942"/>
            <a:ext cx="1822897" cy="2771870"/>
            <a:chOff x="9324358" y="1822067"/>
            <a:chExt cx="1822897" cy="2771870"/>
          </a:xfrm>
        </p:grpSpPr>
        <p:pic>
          <p:nvPicPr>
            <p:cNvPr id="24" name="图片 23"/>
            <p:cNvPicPr>
              <a:picLocks noChangeAspect="1"/>
            </p:cNvPicPr>
            <p:nvPr/>
          </p:nvPicPr>
          <p:blipFill rotWithShape="1">
            <a:blip r:embed="rId4"/>
            <a:srcRect b="10143"/>
            <a:stretch/>
          </p:blipFill>
          <p:spPr>
            <a:xfrm>
              <a:off x="9324393" y="3551389"/>
              <a:ext cx="1822862" cy="301297"/>
            </a:xfrm>
            <a:prstGeom prst="rect">
              <a:avLst/>
            </a:prstGeom>
          </p:spPr>
        </p:pic>
        <p:pic>
          <p:nvPicPr>
            <p:cNvPr id="25" name="图片 24"/>
            <p:cNvPicPr>
              <a:picLocks noChangeAspect="1"/>
            </p:cNvPicPr>
            <p:nvPr/>
          </p:nvPicPr>
          <p:blipFill rotWithShape="1">
            <a:blip r:embed="rId5"/>
            <a:srcRect b="9912"/>
            <a:stretch/>
          </p:blipFill>
          <p:spPr>
            <a:xfrm>
              <a:off x="9701931" y="2517236"/>
              <a:ext cx="390178" cy="296579"/>
            </a:xfrm>
            <a:prstGeom prst="rect">
              <a:avLst/>
            </a:prstGeom>
          </p:spPr>
        </p:pic>
        <p:pic>
          <p:nvPicPr>
            <p:cNvPr id="27" name="图片 26"/>
            <p:cNvPicPr>
              <a:picLocks noChangeAspect="1"/>
            </p:cNvPicPr>
            <p:nvPr/>
          </p:nvPicPr>
          <p:blipFill rotWithShape="1">
            <a:blip r:embed="rId6"/>
            <a:srcRect b="10772"/>
            <a:stretch/>
          </p:blipFill>
          <p:spPr>
            <a:xfrm>
              <a:off x="9324358" y="2114526"/>
              <a:ext cx="1822862" cy="293748"/>
            </a:xfrm>
            <a:prstGeom prst="rect">
              <a:avLst/>
            </a:prstGeom>
          </p:spPr>
        </p:pic>
        <p:sp>
          <p:nvSpPr>
            <p:cNvPr id="28" name="文本框 27"/>
            <p:cNvSpPr txBox="1"/>
            <p:nvPr/>
          </p:nvSpPr>
          <p:spPr>
            <a:xfrm>
              <a:off x="9498690" y="3244789"/>
              <a:ext cx="1500732"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CKG 1 (RAID 5)</a:t>
              </a:r>
              <a:endParaRPr lang="en-US" altLang="zh-CN" sz="1400" dirty="0">
                <a:latin typeface="Huawei Sans" panose="020C0503030203020204" pitchFamily="34" charset="0"/>
                <a:cs typeface="Huawei Sans" panose="020C0503030203020204" pitchFamily="34" charset="0"/>
              </a:endParaRPr>
            </a:p>
          </p:txBody>
        </p:sp>
        <p:sp>
          <p:nvSpPr>
            <p:cNvPr id="29" name="文本框 28"/>
            <p:cNvSpPr txBox="1"/>
            <p:nvPr/>
          </p:nvSpPr>
          <p:spPr>
            <a:xfrm>
              <a:off x="9498690" y="1822067"/>
              <a:ext cx="1500732"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CKG 0 (RAID 5)</a:t>
              </a:r>
              <a:endParaRPr lang="en-US" altLang="zh-CN" sz="1400" dirty="0">
                <a:latin typeface="Huawei Sans" panose="020C0503030203020204" pitchFamily="34" charset="0"/>
                <a:cs typeface="Huawei Sans" panose="020C0503030203020204" pitchFamily="34" charset="0"/>
              </a:endParaRPr>
            </a:p>
          </p:txBody>
        </p:sp>
        <p:cxnSp>
          <p:nvCxnSpPr>
            <p:cNvPr id="31" name="直接箭头连接符 30"/>
            <p:cNvCxnSpPr>
              <a:stCxn id="25" idx="0"/>
            </p:cNvCxnSpPr>
            <p:nvPr/>
          </p:nvCxnSpPr>
          <p:spPr>
            <a:xfrm flipV="1">
              <a:off x="9897020" y="2387613"/>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8786083">
              <a:off x="9713752" y="2076925"/>
              <a:ext cx="360000" cy="360000"/>
              <a:chOff x="10925342" y="2802867"/>
              <a:chExt cx="360000" cy="360000"/>
            </a:xfrm>
          </p:grpSpPr>
          <p:cxnSp>
            <p:nvCxnSpPr>
              <p:cNvPr id="47" name="直接连接符 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786083">
              <a:off x="9713752" y="3526266"/>
              <a:ext cx="360000" cy="360000"/>
              <a:chOff x="10925342" y="2802867"/>
              <a:chExt cx="360000" cy="360000"/>
            </a:xfrm>
          </p:grpSpPr>
          <p:cxnSp>
            <p:nvCxnSpPr>
              <p:cNvPr id="54" name="直接连接符 53"/>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56" name="流程图: 或者 55"/>
            <p:cNvSpPr/>
            <p:nvPr/>
          </p:nvSpPr>
          <p:spPr>
            <a:xfrm>
              <a:off x="9796385" y="2961482"/>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58" name="肘形连接符 57"/>
            <p:cNvCxnSpPr>
              <a:endCxn id="56" idx="2"/>
            </p:cNvCxnSpPr>
            <p:nvPr/>
          </p:nvCxnSpPr>
          <p:spPr>
            <a:xfrm rot="16200000" flipH="1">
              <a:off x="9315218" y="2577682"/>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7" idx="2"/>
              <a:endCxn id="56" idx="6"/>
            </p:cNvCxnSpPr>
            <p:nvPr/>
          </p:nvCxnSpPr>
          <p:spPr>
            <a:xfrm rot="5400000">
              <a:off x="9788167" y="2611226"/>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p:cNvCxnSpPr>
              <a:endCxn id="56" idx="6"/>
            </p:cNvCxnSpPr>
            <p:nvPr/>
          </p:nvCxnSpPr>
          <p:spPr>
            <a:xfrm rot="5400000">
              <a:off x="9961595" y="2425570"/>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肘形连接符 68"/>
            <p:cNvCxnSpPr>
              <a:endCxn id="56" idx="6"/>
            </p:cNvCxnSpPr>
            <p:nvPr/>
          </p:nvCxnSpPr>
          <p:spPr>
            <a:xfrm rot="10800000" flipV="1">
              <a:off x="9991118" y="2396045"/>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6" idx="0"/>
              <a:endCxn id="25" idx="2"/>
            </p:cNvCxnSpPr>
            <p:nvPr/>
          </p:nvCxnSpPr>
          <p:spPr>
            <a:xfrm flipV="1">
              <a:off x="9893752" y="2813815"/>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9893752" y="3825335"/>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流程图: 或者 77"/>
            <p:cNvSpPr/>
            <p:nvPr/>
          </p:nvSpPr>
          <p:spPr>
            <a:xfrm>
              <a:off x="9793117" y="4399204"/>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79" name="肘形连接符 78"/>
            <p:cNvCxnSpPr>
              <a:endCxn id="78" idx="2"/>
            </p:cNvCxnSpPr>
            <p:nvPr/>
          </p:nvCxnSpPr>
          <p:spPr>
            <a:xfrm rot="16200000" flipH="1">
              <a:off x="9311950" y="4015404"/>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肘形连接符 79"/>
            <p:cNvCxnSpPr>
              <a:endCxn id="78" idx="6"/>
            </p:cNvCxnSpPr>
            <p:nvPr/>
          </p:nvCxnSpPr>
          <p:spPr>
            <a:xfrm rot="5400000">
              <a:off x="9784899" y="4048948"/>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肘形连接符 80"/>
            <p:cNvCxnSpPr>
              <a:endCxn id="78" idx="6"/>
            </p:cNvCxnSpPr>
            <p:nvPr/>
          </p:nvCxnSpPr>
          <p:spPr>
            <a:xfrm rot="5400000">
              <a:off x="9958327" y="3863292"/>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肘形连接符 81"/>
            <p:cNvCxnSpPr>
              <a:endCxn id="78" idx="6"/>
            </p:cNvCxnSpPr>
            <p:nvPr/>
          </p:nvCxnSpPr>
          <p:spPr>
            <a:xfrm rot="10800000" flipV="1">
              <a:off x="9987850" y="3833767"/>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8" idx="0"/>
            </p:cNvCxnSpPr>
            <p:nvPr/>
          </p:nvCxnSpPr>
          <p:spPr>
            <a:xfrm flipV="1">
              <a:off x="9890484" y="4251537"/>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4" name="图片 83"/>
            <p:cNvPicPr>
              <a:picLocks noChangeAspect="1"/>
            </p:cNvPicPr>
            <p:nvPr/>
          </p:nvPicPr>
          <p:blipFill rotWithShape="1">
            <a:blip r:embed="rId7"/>
            <a:srcRect t="1" b="9669"/>
            <a:stretch/>
          </p:blipFill>
          <p:spPr>
            <a:xfrm>
              <a:off x="9698663" y="3959028"/>
              <a:ext cx="390178" cy="302886"/>
            </a:xfrm>
            <a:prstGeom prst="rect">
              <a:avLst/>
            </a:prstGeom>
          </p:spPr>
        </p:pic>
      </p:grpSp>
      <p:sp>
        <p:nvSpPr>
          <p:cNvPr id="86" name="矩形 85"/>
          <p:cNvSpPr/>
          <p:nvPr/>
        </p:nvSpPr>
        <p:spPr>
          <a:xfrm>
            <a:off x="5975447" y="996038"/>
            <a:ext cx="5485291"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90" name="组合 89"/>
          <p:cNvGrpSpPr/>
          <p:nvPr/>
        </p:nvGrpSpPr>
        <p:grpSpPr>
          <a:xfrm>
            <a:off x="804278" y="1661945"/>
            <a:ext cx="869685" cy="748119"/>
            <a:chOff x="1159334" y="1860851"/>
            <a:chExt cx="869685" cy="748119"/>
          </a:xfrm>
        </p:grpSpPr>
        <p:sp>
          <p:nvSpPr>
            <p:cNvPr id="6" name="矩形 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89" name="文本框 88"/>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0</a:t>
              </a:r>
              <a:endParaRPr lang="en-US" altLang="zh-CN" sz="1200" dirty="0">
                <a:latin typeface="Huawei Sans" panose="020C0503030203020204" pitchFamily="34" charset="0"/>
                <a:cs typeface="Huawei Sans" panose="020C0503030203020204" pitchFamily="34" charset="0"/>
              </a:endParaRPr>
            </a:p>
          </p:txBody>
        </p:sp>
      </p:grpSp>
      <p:grpSp>
        <p:nvGrpSpPr>
          <p:cNvPr id="91" name="组合 90"/>
          <p:cNvGrpSpPr/>
          <p:nvPr/>
        </p:nvGrpSpPr>
        <p:grpSpPr>
          <a:xfrm>
            <a:off x="804278" y="2498063"/>
            <a:ext cx="869685" cy="748119"/>
            <a:chOff x="1159334" y="1860851"/>
            <a:chExt cx="869685" cy="748119"/>
          </a:xfrm>
        </p:grpSpPr>
        <p:sp>
          <p:nvSpPr>
            <p:cNvPr id="92" name="矩形 91"/>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3" name="文本框 92"/>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1</a:t>
              </a:r>
              <a:endParaRPr lang="en-US" altLang="zh-CN" sz="1200" dirty="0">
                <a:latin typeface="Huawei Sans" panose="020C0503030203020204" pitchFamily="34" charset="0"/>
                <a:cs typeface="Huawei Sans" panose="020C0503030203020204" pitchFamily="34" charset="0"/>
              </a:endParaRPr>
            </a:p>
          </p:txBody>
        </p:sp>
      </p:grpSp>
      <p:grpSp>
        <p:nvGrpSpPr>
          <p:cNvPr id="94" name="组合 93"/>
          <p:cNvGrpSpPr/>
          <p:nvPr/>
        </p:nvGrpSpPr>
        <p:grpSpPr>
          <a:xfrm>
            <a:off x="804278" y="3330469"/>
            <a:ext cx="869685" cy="748119"/>
            <a:chOff x="1159334" y="1860851"/>
            <a:chExt cx="869685" cy="748119"/>
          </a:xfrm>
        </p:grpSpPr>
        <p:sp>
          <p:nvSpPr>
            <p:cNvPr id="95" name="矩形 94"/>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6" name="文本框 95"/>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2</a:t>
              </a:r>
              <a:endParaRPr lang="en-US" altLang="zh-CN" sz="1200" dirty="0">
                <a:latin typeface="Huawei Sans" panose="020C0503030203020204" pitchFamily="34" charset="0"/>
                <a:cs typeface="Huawei Sans" panose="020C0503030203020204" pitchFamily="34" charset="0"/>
              </a:endParaRPr>
            </a:p>
          </p:txBody>
        </p:sp>
      </p:grpSp>
      <p:grpSp>
        <p:nvGrpSpPr>
          <p:cNvPr id="97" name="组合 96"/>
          <p:cNvGrpSpPr/>
          <p:nvPr/>
        </p:nvGrpSpPr>
        <p:grpSpPr>
          <a:xfrm>
            <a:off x="821326" y="4126804"/>
            <a:ext cx="869685" cy="748119"/>
            <a:chOff x="1159334" y="1860851"/>
            <a:chExt cx="869685" cy="748119"/>
          </a:xfrm>
        </p:grpSpPr>
        <p:sp>
          <p:nvSpPr>
            <p:cNvPr id="98" name="矩形 97"/>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9" name="文本框 98"/>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3</a:t>
              </a:r>
              <a:endParaRPr lang="en-US" altLang="zh-CN" sz="1200" dirty="0">
                <a:latin typeface="Huawei Sans" panose="020C0503030203020204" pitchFamily="34" charset="0"/>
                <a:cs typeface="Huawei Sans" panose="020C0503030203020204" pitchFamily="34" charset="0"/>
              </a:endParaRPr>
            </a:p>
          </p:txBody>
        </p:sp>
      </p:grpSp>
      <p:grpSp>
        <p:nvGrpSpPr>
          <p:cNvPr id="100" name="组合 99"/>
          <p:cNvGrpSpPr/>
          <p:nvPr/>
        </p:nvGrpSpPr>
        <p:grpSpPr>
          <a:xfrm>
            <a:off x="821326" y="4948480"/>
            <a:ext cx="869685" cy="748119"/>
            <a:chOff x="1159334" y="1860851"/>
            <a:chExt cx="869685" cy="748119"/>
          </a:xfrm>
        </p:grpSpPr>
        <p:sp>
          <p:nvSpPr>
            <p:cNvPr id="101" name="矩形 100"/>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2" name="文本框 101"/>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4</a:t>
              </a:r>
              <a:endParaRPr lang="en-US" altLang="zh-CN" sz="1200" dirty="0">
                <a:latin typeface="Huawei Sans" panose="020C0503030203020204" pitchFamily="34" charset="0"/>
                <a:cs typeface="Huawei Sans" panose="020C0503030203020204" pitchFamily="34" charset="0"/>
              </a:endParaRPr>
            </a:p>
          </p:txBody>
        </p:sp>
      </p:grpSp>
      <p:grpSp>
        <p:nvGrpSpPr>
          <p:cNvPr id="103" name="组合 102"/>
          <p:cNvGrpSpPr/>
          <p:nvPr/>
        </p:nvGrpSpPr>
        <p:grpSpPr>
          <a:xfrm>
            <a:off x="1901890" y="1661945"/>
            <a:ext cx="869685" cy="748119"/>
            <a:chOff x="1159334" y="1860851"/>
            <a:chExt cx="869685" cy="748119"/>
          </a:xfrm>
        </p:grpSpPr>
        <p:sp>
          <p:nvSpPr>
            <p:cNvPr id="104" name="矩形 103"/>
            <p:cNvSpPr/>
            <p:nvPr/>
          </p:nvSpPr>
          <p:spPr>
            <a:xfrm>
              <a:off x="1159334" y="2112774"/>
              <a:ext cx="869685" cy="49619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cs typeface="Huawei Sans" panose="020C0503030203020204" pitchFamily="34" charset="0"/>
                </a:rPr>
                <a:t>Hot spare</a:t>
              </a:r>
              <a:endParaRPr lang="en-US" altLang="zh-CN" sz="1200" b="1" dirty="0">
                <a:solidFill>
                  <a:schemeClr val="tx1"/>
                </a:solidFill>
                <a:latin typeface="Huawei Sans" panose="020C0503030203020204" pitchFamily="34" charset="0"/>
                <a:cs typeface="Huawei Sans" panose="020C0503030203020204" pitchFamily="34" charset="0"/>
              </a:endParaRPr>
            </a:p>
          </p:txBody>
        </p:sp>
        <p:sp>
          <p:nvSpPr>
            <p:cNvPr id="105" name="文本框 104"/>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5</a:t>
              </a:r>
              <a:endParaRPr lang="en-US" altLang="zh-CN" sz="1200" dirty="0">
                <a:latin typeface="Huawei Sans" panose="020C0503030203020204" pitchFamily="34" charset="0"/>
                <a:cs typeface="Huawei Sans" panose="020C0503030203020204" pitchFamily="34" charset="0"/>
              </a:endParaRPr>
            </a:p>
          </p:txBody>
        </p:sp>
      </p:grpSp>
      <p:grpSp>
        <p:nvGrpSpPr>
          <p:cNvPr id="106" name="组合 105"/>
          <p:cNvGrpSpPr/>
          <p:nvPr/>
        </p:nvGrpSpPr>
        <p:grpSpPr>
          <a:xfrm>
            <a:off x="1901890" y="2498063"/>
            <a:ext cx="869685" cy="748119"/>
            <a:chOff x="1159334" y="1860851"/>
            <a:chExt cx="869685" cy="748119"/>
          </a:xfrm>
        </p:grpSpPr>
        <p:sp>
          <p:nvSpPr>
            <p:cNvPr id="107" name="矩形 106"/>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8" name="文本框 107"/>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6</a:t>
              </a:r>
              <a:endParaRPr lang="en-US" altLang="zh-CN" sz="1200" dirty="0">
                <a:latin typeface="Huawei Sans" panose="020C0503030203020204" pitchFamily="34" charset="0"/>
                <a:cs typeface="Huawei Sans" panose="020C0503030203020204" pitchFamily="34" charset="0"/>
              </a:endParaRPr>
            </a:p>
          </p:txBody>
        </p:sp>
      </p:grpSp>
      <p:grpSp>
        <p:nvGrpSpPr>
          <p:cNvPr id="109" name="组合 108"/>
          <p:cNvGrpSpPr/>
          <p:nvPr/>
        </p:nvGrpSpPr>
        <p:grpSpPr>
          <a:xfrm>
            <a:off x="1901890" y="3330469"/>
            <a:ext cx="869685" cy="748119"/>
            <a:chOff x="1159334" y="1860851"/>
            <a:chExt cx="869685" cy="748119"/>
          </a:xfrm>
        </p:grpSpPr>
        <p:sp>
          <p:nvSpPr>
            <p:cNvPr id="110" name="矩形 109"/>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1" name="文本框 110"/>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7</a:t>
              </a:r>
              <a:endParaRPr lang="en-US" altLang="zh-CN" sz="1200" dirty="0">
                <a:latin typeface="Huawei Sans" panose="020C0503030203020204" pitchFamily="34" charset="0"/>
                <a:cs typeface="Huawei Sans" panose="020C0503030203020204" pitchFamily="34" charset="0"/>
              </a:endParaRPr>
            </a:p>
          </p:txBody>
        </p:sp>
      </p:grpSp>
      <p:grpSp>
        <p:nvGrpSpPr>
          <p:cNvPr id="112" name="组合 111"/>
          <p:cNvGrpSpPr/>
          <p:nvPr/>
        </p:nvGrpSpPr>
        <p:grpSpPr>
          <a:xfrm>
            <a:off x="1918938" y="4126804"/>
            <a:ext cx="869685" cy="748119"/>
            <a:chOff x="1159334" y="1860851"/>
            <a:chExt cx="869685" cy="748119"/>
          </a:xfrm>
        </p:grpSpPr>
        <p:sp>
          <p:nvSpPr>
            <p:cNvPr id="113" name="矩形 112"/>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4" name="文本框 113"/>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8</a:t>
              </a:r>
              <a:endParaRPr lang="en-US" altLang="zh-CN" sz="1200" dirty="0">
                <a:latin typeface="Huawei Sans" panose="020C0503030203020204" pitchFamily="34" charset="0"/>
                <a:cs typeface="Huawei Sans" panose="020C0503030203020204" pitchFamily="34" charset="0"/>
              </a:endParaRPr>
            </a:p>
          </p:txBody>
        </p:sp>
      </p:grpSp>
      <p:grpSp>
        <p:nvGrpSpPr>
          <p:cNvPr id="115" name="组合 114"/>
          <p:cNvGrpSpPr/>
          <p:nvPr/>
        </p:nvGrpSpPr>
        <p:grpSpPr>
          <a:xfrm>
            <a:off x="1918938" y="4948480"/>
            <a:ext cx="869685" cy="748119"/>
            <a:chOff x="1159334" y="1860851"/>
            <a:chExt cx="869685" cy="748119"/>
          </a:xfrm>
        </p:grpSpPr>
        <p:sp>
          <p:nvSpPr>
            <p:cNvPr id="116" name="矩形 11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17" name="文本框 116"/>
            <p:cNvSpPr txBox="1"/>
            <p:nvPr/>
          </p:nvSpPr>
          <p:spPr>
            <a:xfrm>
              <a:off x="1263798" y="1860851"/>
              <a:ext cx="660758" cy="276999"/>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HDD 9</a:t>
              </a:r>
              <a:endParaRPr lang="en-US" altLang="zh-CN" sz="1200" dirty="0">
                <a:latin typeface="Huawei Sans" panose="020C0503030203020204" pitchFamily="34" charset="0"/>
                <a:cs typeface="Huawei Sans" panose="020C0503030203020204" pitchFamily="34" charset="0"/>
              </a:endParaRPr>
            </a:p>
          </p:txBody>
        </p:sp>
      </p:grpSp>
      <p:cxnSp>
        <p:nvCxnSpPr>
          <p:cNvPr id="119" name="直接连接符 118"/>
          <p:cNvCxnSpPr/>
          <p:nvPr/>
        </p:nvCxnSpPr>
        <p:spPr>
          <a:xfrm>
            <a:off x="821326" y="2775062"/>
            <a:ext cx="837451" cy="431848"/>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821326" y="2755047"/>
            <a:ext cx="847682" cy="471499"/>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3453875" y="2469892"/>
            <a:ext cx="1358064"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RAID 5 (4 + 1)</a:t>
            </a:r>
            <a:endParaRPr lang="en-US" altLang="zh-CN" sz="1400" dirty="0">
              <a:latin typeface="Huawei Sans" panose="020C0503030203020204" pitchFamily="34" charset="0"/>
              <a:cs typeface="Huawei Sans" panose="020C0503030203020204" pitchFamily="34" charset="0"/>
            </a:endParaRPr>
          </a:p>
        </p:txBody>
      </p:sp>
      <p:cxnSp>
        <p:nvCxnSpPr>
          <p:cNvPr id="128" name="直接箭头连接符 127"/>
          <p:cNvCxnSpPr/>
          <p:nvPr/>
        </p:nvCxnSpPr>
        <p:spPr>
          <a:xfrm flipV="1">
            <a:off x="3816286" y="3119812"/>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rot="18786083">
            <a:off x="3633018" y="2809124"/>
            <a:ext cx="360000" cy="360000"/>
            <a:chOff x="10925342" y="2802867"/>
            <a:chExt cx="360000" cy="360000"/>
          </a:xfrm>
        </p:grpSpPr>
        <p:cxnSp>
          <p:nvCxnSpPr>
            <p:cNvPr id="147" name="直接连接符 1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131" name="流程图: 或者 130"/>
          <p:cNvSpPr/>
          <p:nvPr/>
        </p:nvSpPr>
        <p:spPr>
          <a:xfrm>
            <a:off x="3715651" y="3693681"/>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cxnSp>
        <p:nvCxnSpPr>
          <p:cNvPr id="132" name="肘形连接符 131"/>
          <p:cNvCxnSpPr>
            <a:endCxn id="131" idx="2"/>
          </p:cNvCxnSpPr>
          <p:nvPr/>
        </p:nvCxnSpPr>
        <p:spPr>
          <a:xfrm rot="16200000" flipH="1">
            <a:off x="3234484" y="3309881"/>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肘形连接符 132"/>
          <p:cNvCxnSpPr>
            <a:endCxn id="131" idx="6"/>
          </p:cNvCxnSpPr>
          <p:nvPr/>
        </p:nvCxnSpPr>
        <p:spPr>
          <a:xfrm rot="5400000">
            <a:off x="3707433" y="3343425"/>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肘形连接符 133"/>
          <p:cNvCxnSpPr>
            <a:endCxn id="131" idx="6"/>
          </p:cNvCxnSpPr>
          <p:nvPr/>
        </p:nvCxnSpPr>
        <p:spPr>
          <a:xfrm rot="5400000">
            <a:off x="3880861" y="3157769"/>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肘形连接符 134"/>
          <p:cNvCxnSpPr>
            <a:endCxn id="131" idx="6"/>
          </p:cNvCxnSpPr>
          <p:nvPr/>
        </p:nvCxnSpPr>
        <p:spPr>
          <a:xfrm rot="10800000" flipV="1">
            <a:off x="3910384" y="3128244"/>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131" idx="0"/>
          </p:cNvCxnSpPr>
          <p:nvPr/>
        </p:nvCxnSpPr>
        <p:spPr>
          <a:xfrm flipV="1">
            <a:off x="3813018" y="3546014"/>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9" name="图片 148"/>
          <p:cNvPicPr>
            <a:picLocks noChangeAspect="1"/>
          </p:cNvPicPr>
          <p:nvPr/>
        </p:nvPicPr>
        <p:blipFill rotWithShape="1">
          <a:blip r:embed="rId8"/>
          <a:srcRect t="1" b="11923"/>
          <a:stretch/>
        </p:blipFill>
        <p:spPr>
          <a:xfrm>
            <a:off x="3620977" y="3254407"/>
            <a:ext cx="384081" cy="295328"/>
          </a:xfrm>
          <a:prstGeom prst="rect">
            <a:avLst/>
          </a:prstGeom>
        </p:spPr>
      </p:pic>
      <p:graphicFrame>
        <p:nvGraphicFramePr>
          <p:cNvPr id="152" name="表格 151"/>
          <p:cNvGraphicFramePr>
            <a:graphicFrameLocks noGrp="1"/>
          </p:cNvGraphicFramePr>
          <p:nvPr>
            <p:extLst>
              <p:ext uri="{D42A27DB-BD31-4B8C-83A1-F6EECF244321}">
                <p14:modId xmlns:p14="http://schemas.microsoft.com/office/powerpoint/2010/main" val="3485469724"/>
              </p:ext>
            </p:extLst>
          </p:nvPr>
        </p:nvGraphicFramePr>
        <p:xfrm>
          <a:off x="3553243" y="5298468"/>
          <a:ext cx="360000" cy="274320"/>
        </p:xfrm>
        <a:graphic>
          <a:graphicData uri="http://schemas.openxmlformats.org/drawingml/2006/table">
            <a:tbl>
              <a:tblPr firstRow="1" bandRow="1"/>
              <a:tblGrid>
                <a:gridCol w="360000"/>
              </a:tblGrid>
              <a:tr h="252000">
                <a:tc>
                  <a:txBody>
                    <a:bodyPr/>
                    <a:lstStyle/>
                    <a:p>
                      <a:pPr algn="ctr" fontAlgn="ctr"/>
                      <a:endParaRPr lang="en-US" altLang="zh-CN" sz="1200" dirty="0">
                        <a:latin typeface="Huawei Sans" panose="020C0503030203020204" pitchFamily="34" charset="0"/>
                      </a:endParaRPr>
                    </a:p>
                  </a:txBody>
                  <a:tcPr anchor="ctr">
                    <a:solidFill>
                      <a:schemeClr val="accent2">
                        <a:lumMod val="60000"/>
                        <a:lumOff val="40000"/>
                      </a:schemeClr>
                    </a:solidFill>
                  </a:tcPr>
                </a:tc>
              </a:tr>
            </a:tbl>
          </a:graphicData>
        </a:graphic>
      </p:graphicFrame>
      <p:sp>
        <p:nvSpPr>
          <p:cNvPr id="153" name="文本框 152"/>
          <p:cNvSpPr txBox="1"/>
          <p:nvPr/>
        </p:nvSpPr>
        <p:spPr>
          <a:xfrm>
            <a:off x="3913242" y="5265504"/>
            <a:ext cx="1361270"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Hot spare disk</a:t>
            </a:r>
            <a:endParaRPr lang="en-US" altLang="zh-CN" sz="1400" dirty="0">
              <a:latin typeface="Huawei Sans" panose="020C0503030203020204" pitchFamily="34" charset="0"/>
              <a:cs typeface="Huawei Sans" panose="020C0503030203020204" pitchFamily="34" charset="0"/>
            </a:endParaRPr>
          </a:p>
        </p:txBody>
      </p:sp>
      <p:sp>
        <p:nvSpPr>
          <p:cNvPr id="154" name="矩形 153"/>
          <p:cNvSpPr/>
          <p:nvPr/>
        </p:nvSpPr>
        <p:spPr>
          <a:xfrm>
            <a:off x="731263" y="999358"/>
            <a:ext cx="4677758"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64310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Logical Objects</a:t>
            </a:r>
            <a:endParaRPr lang="en-US" dirty="0">
              <a:latin typeface="Huawei Sans" panose="020C0503030203020204" pitchFamily="34" charset="0"/>
              <a:cs typeface="Huawei Sans" panose="020C0503030203020204" pitchFamily="34" charset="0"/>
            </a:endParaRPr>
          </a:p>
        </p:txBody>
      </p:sp>
      <p:grpSp>
        <p:nvGrpSpPr>
          <p:cNvPr id="4" name="组合 3"/>
          <p:cNvGrpSpPr/>
          <p:nvPr/>
        </p:nvGrpSpPr>
        <p:grpSpPr>
          <a:xfrm>
            <a:off x="945683" y="1013204"/>
            <a:ext cx="10569394" cy="4985906"/>
            <a:chOff x="1000663" y="1364692"/>
            <a:chExt cx="10569395" cy="4269879"/>
          </a:xfrm>
        </p:grpSpPr>
        <p:sp>
          <p:nvSpPr>
            <p:cNvPr id="5" name="矩形 4"/>
            <p:cNvSpPr/>
            <p:nvPr/>
          </p:nvSpPr>
          <p:spPr bwMode="auto">
            <a:xfrm>
              <a:off x="1000663" y="1364692"/>
              <a:ext cx="10459501" cy="4269879"/>
            </a:xfrm>
            <a:prstGeom prst="rect">
              <a:avLst/>
            </a:prstGeom>
            <a:solidFill>
              <a:schemeClr val="bg1"/>
            </a:solidFill>
            <a:ln>
              <a:solidFill>
                <a:schemeClr val="tx2">
                  <a:lumMod val="40000"/>
                  <a:lumOff val="6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121920" tIns="60960" rIns="121920" bIns="6096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1333" dirty="0">
                <a:solidFill>
                  <a:srgbClr val="000000"/>
                </a:solidFill>
                <a:latin typeface="Huawei Sans" panose="020C0503030203020204" pitchFamily="34" charset="0"/>
                <a:ea typeface="微软雅黑" pitchFamily="34" charset="-122"/>
                <a:cs typeface="Huawei Sans" panose="020C0503030203020204" pitchFamily="34" charset="0"/>
              </a:endParaRPr>
            </a:p>
          </p:txBody>
        </p:sp>
        <p:sp>
          <p:nvSpPr>
            <p:cNvPr id="6" name="矩形 5"/>
            <p:cNvSpPr/>
            <p:nvPr/>
          </p:nvSpPr>
          <p:spPr bwMode="auto">
            <a:xfrm>
              <a:off x="1092558" y="1450771"/>
              <a:ext cx="10477500" cy="4035570"/>
            </a:xfrm>
            <a:prstGeom prst="rect">
              <a:avLst/>
            </a:prstGeom>
            <a:solidFill>
              <a:schemeClr val="bg1">
                <a:lumMod val="95000"/>
                <a:alpha val="20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 name="矩形 6"/>
            <p:cNvSpPr/>
            <p:nvPr/>
          </p:nvSpPr>
          <p:spPr bwMode="auto">
            <a:xfrm>
              <a:off x="4819646" y="2479568"/>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 name="矩形 7"/>
            <p:cNvSpPr/>
            <p:nvPr/>
          </p:nvSpPr>
          <p:spPr bwMode="auto">
            <a:xfrm>
              <a:off x="4819646" y="2303631"/>
              <a:ext cx="1111700" cy="13012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 name="矩形 8"/>
            <p:cNvSpPr/>
            <p:nvPr/>
          </p:nvSpPr>
          <p:spPr bwMode="auto">
            <a:xfrm>
              <a:off x="2941630" y="4119324"/>
              <a:ext cx="1494859"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 name="矩形 9"/>
            <p:cNvSpPr/>
            <p:nvPr/>
          </p:nvSpPr>
          <p:spPr bwMode="auto">
            <a:xfrm>
              <a:off x="2941630" y="3034375"/>
              <a:ext cx="1494859"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 name="矩形 10"/>
            <p:cNvSpPr/>
            <p:nvPr/>
          </p:nvSpPr>
          <p:spPr bwMode="auto">
            <a:xfrm>
              <a:off x="2922743" y="1969587"/>
              <a:ext cx="1489462" cy="747735"/>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pic>
          <p:nvPicPr>
            <p:cNvPr id="12" name="Picture 8"/>
            <p:cNvPicPr>
              <a:picLocks noChangeAspect="1" noChangeArrowheads="1"/>
            </p:cNvPicPr>
            <p:nvPr/>
          </p:nvPicPr>
          <p:blipFill>
            <a:blip r:embed="rId3" cstate="print"/>
            <a:srcRect/>
            <a:stretch>
              <a:fillRect/>
            </a:stretch>
          </p:blipFill>
          <p:spPr bwMode="auto">
            <a:xfrm>
              <a:off x="1188213" y="3309495"/>
              <a:ext cx="460209" cy="249638"/>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264611" y="2231849"/>
              <a:ext cx="309232" cy="295363"/>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748468" y="2231849"/>
              <a:ext cx="309232" cy="295363"/>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232325" y="2231849"/>
              <a:ext cx="309232" cy="295363"/>
            </a:xfrm>
            <a:prstGeom prst="rect">
              <a:avLst/>
            </a:prstGeom>
            <a:noFill/>
            <a:ln w="9525">
              <a:noFill/>
              <a:miter lim="800000"/>
              <a:headEnd/>
              <a:tailEnd/>
            </a:ln>
          </p:spPr>
        </p:pic>
        <p:pic>
          <p:nvPicPr>
            <p:cNvPr id="16" name="Picture 8"/>
            <p:cNvPicPr>
              <a:picLocks noChangeAspect="1" noChangeArrowheads="1"/>
            </p:cNvPicPr>
            <p:nvPr/>
          </p:nvPicPr>
          <p:blipFill>
            <a:blip r:embed="rId3" cstate="print"/>
            <a:srcRect/>
            <a:stretch>
              <a:fillRect/>
            </a:stretch>
          </p:blipFill>
          <p:spPr bwMode="auto">
            <a:xfrm>
              <a:off x="1648421" y="3303315"/>
              <a:ext cx="460210" cy="249638"/>
            </a:xfrm>
            <a:prstGeom prst="rect">
              <a:avLst/>
            </a:prstGeom>
            <a:noFill/>
            <a:ln w="9525">
              <a:noFill/>
              <a:miter lim="800000"/>
              <a:headEnd/>
              <a:tailEnd/>
            </a:ln>
          </p:spPr>
        </p:pic>
        <p:pic>
          <p:nvPicPr>
            <p:cNvPr id="17" name="Picture 8"/>
            <p:cNvPicPr>
              <a:picLocks noChangeAspect="1" noChangeArrowheads="1"/>
            </p:cNvPicPr>
            <p:nvPr/>
          </p:nvPicPr>
          <p:blipFill>
            <a:blip r:embed="rId3" cstate="print"/>
            <a:srcRect/>
            <a:stretch>
              <a:fillRect/>
            </a:stretch>
          </p:blipFill>
          <p:spPr bwMode="auto">
            <a:xfrm>
              <a:off x="2108633" y="3297137"/>
              <a:ext cx="460209" cy="249638"/>
            </a:xfrm>
            <a:prstGeom prst="rect">
              <a:avLst/>
            </a:prstGeom>
            <a:noFill/>
            <a:ln w="9525">
              <a:noFill/>
              <a:miter lim="800000"/>
              <a:headEnd/>
              <a:tailEnd/>
            </a:ln>
          </p:spPr>
        </p:pic>
        <p:pic>
          <p:nvPicPr>
            <p:cNvPr id="18" name="Picture 8"/>
            <p:cNvPicPr>
              <a:picLocks noChangeAspect="1" noChangeArrowheads="1"/>
            </p:cNvPicPr>
            <p:nvPr/>
          </p:nvPicPr>
          <p:blipFill>
            <a:blip r:embed="rId3" cstate="print"/>
            <a:srcRect/>
            <a:stretch>
              <a:fillRect/>
            </a:stretch>
          </p:blipFill>
          <p:spPr bwMode="auto">
            <a:xfrm>
              <a:off x="1253697" y="4336472"/>
              <a:ext cx="460209" cy="249638"/>
            </a:xfrm>
            <a:prstGeom prst="rect">
              <a:avLst/>
            </a:prstGeom>
            <a:noFill/>
            <a:ln w="9525">
              <a:noFill/>
              <a:miter lim="800000"/>
              <a:headEnd/>
              <a:tailEnd/>
            </a:ln>
          </p:spPr>
        </p:pic>
        <p:pic>
          <p:nvPicPr>
            <p:cNvPr id="19" name="Picture 8"/>
            <p:cNvPicPr>
              <a:picLocks noChangeAspect="1" noChangeArrowheads="1"/>
            </p:cNvPicPr>
            <p:nvPr/>
          </p:nvPicPr>
          <p:blipFill>
            <a:blip r:embed="rId3" cstate="print"/>
            <a:srcRect/>
            <a:stretch>
              <a:fillRect/>
            </a:stretch>
          </p:blipFill>
          <p:spPr bwMode="auto">
            <a:xfrm>
              <a:off x="1713906" y="4330292"/>
              <a:ext cx="460210" cy="249638"/>
            </a:xfrm>
            <a:prstGeom prst="rect">
              <a:avLst/>
            </a:prstGeom>
            <a:noFill/>
            <a:ln w="9525">
              <a:noFill/>
              <a:miter lim="800000"/>
              <a:headEnd/>
              <a:tailEnd/>
            </a:ln>
          </p:spPr>
        </p:pic>
        <p:pic>
          <p:nvPicPr>
            <p:cNvPr id="20" name="Picture 8"/>
            <p:cNvPicPr>
              <a:picLocks noChangeAspect="1" noChangeArrowheads="1"/>
            </p:cNvPicPr>
            <p:nvPr/>
          </p:nvPicPr>
          <p:blipFill>
            <a:blip r:embed="rId3" cstate="print"/>
            <a:srcRect/>
            <a:stretch>
              <a:fillRect/>
            </a:stretch>
          </p:blipFill>
          <p:spPr bwMode="auto">
            <a:xfrm>
              <a:off x="2174117" y="4324113"/>
              <a:ext cx="460209" cy="249638"/>
            </a:xfrm>
            <a:prstGeom prst="rect">
              <a:avLst/>
            </a:prstGeom>
            <a:noFill/>
            <a:ln w="9525">
              <a:noFill/>
              <a:miter lim="800000"/>
              <a:headEnd/>
              <a:tailEnd/>
            </a:ln>
          </p:spPr>
        </p:pic>
        <p:grpSp>
          <p:nvGrpSpPr>
            <p:cNvPr id="21" name="组合 57"/>
            <p:cNvGrpSpPr>
              <a:grpSpLocks/>
            </p:cNvGrpSpPr>
            <p:nvPr/>
          </p:nvGrpSpPr>
          <p:grpSpPr bwMode="auto">
            <a:xfrm>
              <a:off x="3018137" y="2067484"/>
              <a:ext cx="1296954" cy="575897"/>
              <a:chOff x="2627784" y="2492896"/>
              <a:chExt cx="1656184" cy="1008112"/>
            </a:xfrm>
          </p:grpSpPr>
          <p:sp>
            <p:nvSpPr>
              <p:cNvPr id="391" name="矩形 97"/>
              <p:cNvSpPr>
                <a:spLocks noChangeArrowheads="1"/>
              </p:cNvSpPr>
              <p:nvPr/>
            </p:nvSpPr>
            <p:spPr bwMode="auto">
              <a:xfrm>
                <a:off x="2627784"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2" name="矩形 97"/>
              <p:cNvSpPr>
                <a:spLocks noChangeArrowheads="1"/>
              </p:cNvSpPr>
              <p:nvPr/>
            </p:nvSpPr>
            <p:spPr bwMode="auto">
              <a:xfrm>
                <a:off x="2837012"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3" name="矩形 97"/>
              <p:cNvSpPr>
                <a:spLocks noChangeArrowheads="1"/>
              </p:cNvSpPr>
              <p:nvPr/>
            </p:nvSpPr>
            <p:spPr bwMode="auto">
              <a:xfrm>
                <a:off x="3059832"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4" name="矩形 97"/>
              <p:cNvSpPr>
                <a:spLocks noChangeArrowheads="1"/>
              </p:cNvSpPr>
              <p:nvPr/>
            </p:nvSpPr>
            <p:spPr bwMode="auto">
              <a:xfrm>
                <a:off x="3269060"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5" name="矩形 97"/>
              <p:cNvSpPr>
                <a:spLocks noChangeArrowheads="1"/>
              </p:cNvSpPr>
              <p:nvPr/>
            </p:nvSpPr>
            <p:spPr bwMode="auto">
              <a:xfrm>
                <a:off x="3491880"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6" name="矩形 97"/>
              <p:cNvSpPr>
                <a:spLocks noChangeArrowheads="1"/>
              </p:cNvSpPr>
              <p:nvPr/>
            </p:nvSpPr>
            <p:spPr bwMode="auto">
              <a:xfrm>
                <a:off x="3701108"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7" name="矩形 97"/>
              <p:cNvSpPr>
                <a:spLocks noChangeArrowheads="1"/>
              </p:cNvSpPr>
              <p:nvPr/>
            </p:nvSpPr>
            <p:spPr bwMode="auto">
              <a:xfrm>
                <a:off x="3923928"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8" name="矩形 97"/>
              <p:cNvSpPr>
                <a:spLocks noChangeArrowheads="1"/>
              </p:cNvSpPr>
              <p:nvPr/>
            </p:nvSpPr>
            <p:spPr bwMode="auto">
              <a:xfrm>
                <a:off x="4133156" y="249289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9" name="矩形 97"/>
              <p:cNvSpPr>
                <a:spLocks noChangeArrowheads="1"/>
              </p:cNvSpPr>
              <p:nvPr/>
            </p:nvSpPr>
            <p:spPr bwMode="auto">
              <a:xfrm>
                <a:off x="2627784"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0" name="矩形 97"/>
              <p:cNvSpPr>
                <a:spLocks noChangeArrowheads="1"/>
              </p:cNvSpPr>
              <p:nvPr/>
            </p:nvSpPr>
            <p:spPr bwMode="auto">
              <a:xfrm>
                <a:off x="2837012"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1" name="矩形 97"/>
              <p:cNvSpPr>
                <a:spLocks noChangeArrowheads="1"/>
              </p:cNvSpPr>
              <p:nvPr/>
            </p:nvSpPr>
            <p:spPr bwMode="auto">
              <a:xfrm>
                <a:off x="3059832"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2" name="矩形 97"/>
              <p:cNvSpPr>
                <a:spLocks noChangeArrowheads="1"/>
              </p:cNvSpPr>
              <p:nvPr/>
            </p:nvSpPr>
            <p:spPr bwMode="auto">
              <a:xfrm>
                <a:off x="3269060"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3" name="矩形 97"/>
              <p:cNvSpPr>
                <a:spLocks noChangeArrowheads="1"/>
              </p:cNvSpPr>
              <p:nvPr/>
            </p:nvSpPr>
            <p:spPr bwMode="auto">
              <a:xfrm>
                <a:off x="3491880"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4" name="矩形 97"/>
              <p:cNvSpPr>
                <a:spLocks noChangeArrowheads="1"/>
              </p:cNvSpPr>
              <p:nvPr/>
            </p:nvSpPr>
            <p:spPr bwMode="auto">
              <a:xfrm>
                <a:off x="3701108"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5" name="矩形 97"/>
              <p:cNvSpPr>
                <a:spLocks noChangeArrowheads="1"/>
              </p:cNvSpPr>
              <p:nvPr/>
            </p:nvSpPr>
            <p:spPr bwMode="auto">
              <a:xfrm>
                <a:off x="3923928"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6" name="矩形 97"/>
              <p:cNvSpPr>
                <a:spLocks noChangeArrowheads="1"/>
              </p:cNvSpPr>
              <p:nvPr/>
            </p:nvSpPr>
            <p:spPr bwMode="auto">
              <a:xfrm>
                <a:off x="4133156" y="2708474"/>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7" name="矩形 97"/>
              <p:cNvSpPr>
                <a:spLocks noChangeArrowheads="1"/>
              </p:cNvSpPr>
              <p:nvPr/>
            </p:nvSpPr>
            <p:spPr bwMode="auto">
              <a:xfrm>
                <a:off x="2627784"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8" name="矩形 97"/>
              <p:cNvSpPr>
                <a:spLocks noChangeArrowheads="1"/>
              </p:cNvSpPr>
              <p:nvPr/>
            </p:nvSpPr>
            <p:spPr bwMode="auto">
              <a:xfrm>
                <a:off x="2837012"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9" name="矩形 97"/>
              <p:cNvSpPr>
                <a:spLocks noChangeArrowheads="1"/>
              </p:cNvSpPr>
              <p:nvPr/>
            </p:nvSpPr>
            <p:spPr bwMode="auto">
              <a:xfrm>
                <a:off x="3059832"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0" name="矩形 97"/>
              <p:cNvSpPr>
                <a:spLocks noChangeArrowheads="1"/>
              </p:cNvSpPr>
              <p:nvPr/>
            </p:nvSpPr>
            <p:spPr bwMode="auto">
              <a:xfrm>
                <a:off x="3269060"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1" name="矩形 97"/>
              <p:cNvSpPr>
                <a:spLocks noChangeArrowheads="1"/>
              </p:cNvSpPr>
              <p:nvPr/>
            </p:nvSpPr>
            <p:spPr bwMode="auto">
              <a:xfrm>
                <a:off x="3491880"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2" name="矩形 97"/>
              <p:cNvSpPr>
                <a:spLocks noChangeArrowheads="1"/>
              </p:cNvSpPr>
              <p:nvPr/>
            </p:nvSpPr>
            <p:spPr bwMode="auto">
              <a:xfrm>
                <a:off x="3701108"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3" name="矩形 97"/>
              <p:cNvSpPr>
                <a:spLocks noChangeArrowheads="1"/>
              </p:cNvSpPr>
              <p:nvPr/>
            </p:nvSpPr>
            <p:spPr bwMode="auto">
              <a:xfrm>
                <a:off x="3923928"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4" name="矩形 97"/>
              <p:cNvSpPr>
                <a:spLocks noChangeArrowheads="1"/>
              </p:cNvSpPr>
              <p:nvPr/>
            </p:nvSpPr>
            <p:spPr bwMode="auto">
              <a:xfrm>
                <a:off x="4133156" y="2924498"/>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5" name="矩形 97"/>
              <p:cNvSpPr>
                <a:spLocks noChangeArrowheads="1"/>
              </p:cNvSpPr>
              <p:nvPr/>
            </p:nvSpPr>
            <p:spPr bwMode="auto">
              <a:xfrm>
                <a:off x="2627784"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6" name="矩形 97"/>
              <p:cNvSpPr>
                <a:spLocks noChangeArrowheads="1"/>
              </p:cNvSpPr>
              <p:nvPr/>
            </p:nvSpPr>
            <p:spPr bwMode="auto">
              <a:xfrm>
                <a:off x="2837012"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7" name="矩形 97"/>
              <p:cNvSpPr>
                <a:spLocks noChangeArrowheads="1"/>
              </p:cNvSpPr>
              <p:nvPr/>
            </p:nvSpPr>
            <p:spPr bwMode="auto">
              <a:xfrm>
                <a:off x="3059832"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8" name="矩形 97"/>
              <p:cNvSpPr>
                <a:spLocks noChangeArrowheads="1"/>
              </p:cNvSpPr>
              <p:nvPr/>
            </p:nvSpPr>
            <p:spPr bwMode="auto">
              <a:xfrm>
                <a:off x="3269060"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9" name="矩形 97"/>
              <p:cNvSpPr>
                <a:spLocks noChangeArrowheads="1"/>
              </p:cNvSpPr>
              <p:nvPr/>
            </p:nvSpPr>
            <p:spPr bwMode="auto">
              <a:xfrm>
                <a:off x="3491880"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0" name="矩形 97"/>
              <p:cNvSpPr>
                <a:spLocks noChangeArrowheads="1"/>
              </p:cNvSpPr>
              <p:nvPr/>
            </p:nvSpPr>
            <p:spPr bwMode="auto">
              <a:xfrm>
                <a:off x="3701108"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1" name="矩形 97"/>
              <p:cNvSpPr>
                <a:spLocks noChangeArrowheads="1"/>
              </p:cNvSpPr>
              <p:nvPr/>
            </p:nvSpPr>
            <p:spPr bwMode="auto">
              <a:xfrm>
                <a:off x="3923928"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2" name="矩形 97"/>
              <p:cNvSpPr>
                <a:spLocks noChangeArrowheads="1"/>
              </p:cNvSpPr>
              <p:nvPr/>
            </p:nvSpPr>
            <p:spPr bwMode="auto">
              <a:xfrm>
                <a:off x="4133156" y="3140522"/>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3" name="矩形 97"/>
              <p:cNvSpPr>
                <a:spLocks noChangeArrowheads="1"/>
              </p:cNvSpPr>
              <p:nvPr/>
            </p:nvSpPr>
            <p:spPr bwMode="auto">
              <a:xfrm>
                <a:off x="2627784"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4" name="矩形 97"/>
              <p:cNvSpPr>
                <a:spLocks noChangeArrowheads="1"/>
              </p:cNvSpPr>
              <p:nvPr/>
            </p:nvSpPr>
            <p:spPr bwMode="auto">
              <a:xfrm>
                <a:off x="2837012"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5" name="矩形 97"/>
              <p:cNvSpPr>
                <a:spLocks noChangeArrowheads="1"/>
              </p:cNvSpPr>
              <p:nvPr/>
            </p:nvSpPr>
            <p:spPr bwMode="auto">
              <a:xfrm>
                <a:off x="3059832"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6" name="矩形 97"/>
              <p:cNvSpPr>
                <a:spLocks noChangeArrowheads="1"/>
              </p:cNvSpPr>
              <p:nvPr/>
            </p:nvSpPr>
            <p:spPr bwMode="auto">
              <a:xfrm>
                <a:off x="3269060"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7" name="矩形 97"/>
              <p:cNvSpPr>
                <a:spLocks noChangeArrowheads="1"/>
              </p:cNvSpPr>
              <p:nvPr/>
            </p:nvSpPr>
            <p:spPr bwMode="auto">
              <a:xfrm>
                <a:off x="3491880"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8" name="矩形 97"/>
              <p:cNvSpPr>
                <a:spLocks noChangeArrowheads="1"/>
              </p:cNvSpPr>
              <p:nvPr/>
            </p:nvSpPr>
            <p:spPr bwMode="auto">
              <a:xfrm>
                <a:off x="3701108"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9" name="矩形 97"/>
              <p:cNvSpPr>
                <a:spLocks noChangeArrowheads="1"/>
              </p:cNvSpPr>
              <p:nvPr/>
            </p:nvSpPr>
            <p:spPr bwMode="auto">
              <a:xfrm>
                <a:off x="3923928"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30" name="矩形 97"/>
              <p:cNvSpPr>
                <a:spLocks noChangeArrowheads="1"/>
              </p:cNvSpPr>
              <p:nvPr/>
            </p:nvSpPr>
            <p:spPr bwMode="auto">
              <a:xfrm>
                <a:off x="4133156" y="3356546"/>
                <a:ext cx="150812" cy="1444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22" name="组合 58"/>
            <p:cNvGrpSpPr/>
            <p:nvPr/>
          </p:nvGrpSpPr>
          <p:grpSpPr bwMode="auto">
            <a:xfrm>
              <a:off x="3046795" y="3113314"/>
              <a:ext cx="1297541" cy="575987"/>
              <a:chOff x="2627784" y="2492896"/>
              <a:chExt cx="1656184" cy="1008112"/>
            </a:xfrm>
            <a:solidFill>
              <a:srgbClr val="92D050"/>
            </a:solidFill>
          </p:grpSpPr>
          <p:sp>
            <p:nvSpPr>
              <p:cNvPr id="351" name="矩形 97"/>
              <p:cNvSpPr>
                <a:spLocks noChangeArrowheads="1"/>
              </p:cNvSpPr>
              <p:nvPr/>
            </p:nvSpPr>
            <p:spPr bwMode="auto">
              <a:xfrm>
                <a:off x="2627784"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2" name="矩形 97"/>
              <p:cNvSpPr>
                <a:spLocks noChangeArrowheads="1"/>
              </p:cNvSpPr>
              <p:nvPr/>
            </p:nvSpPr>
            <p:spPr bwMode="auto">
              <a:xfrm>
                <a:off x="283701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3" name="矩形 97"/>
              <p:cNvSpPr>
                <a:spLocks noChangeArrowheads="1"/>
              </p:cNvSpPr>
              <p:nvPr/>
            </p:nvSpPr>
            <p:spPr bwMode="auto">
              <a:xfrm>
                <a:off x="305983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4" name="矩形 97"/>
              <p:cNvSpPr>
                <a:spLocks noChangeArrowheads="1"/>
              </p:cNvSpPr>
              <p:nvPr/>
            </p:nvSpPr>
            <p:spPr bwMode="auto">
              <a:xfrm>
                <a:off x="326906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5" name="矩形 97"/>
              <p:cNvSpPr>
                <a:spLocks noChangeArrowheads="1"/>
              </p:cNvSpPr>
              <p:nvPr/>
            </p:nvSpPr>
            <p:spPr bwMode="auto">
              <a:xfrm>
                <a:off x="349188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6" name="矩形 97"/>
              <p:cNvSpPr>
                <a:spLocks noChangeArrowheads="1"/>
              </p:cNvSpPr>
              <p:nvPr/>
            </p:nvSpPr>
            <p:spPr bwMode="auto">
              <a:xfrm>
                <a:off x="370110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7" name="矩形 97"/>
              <p:cNvSpPr>
                <a:spLocks noChangeArrowheads="1"/>
              </p:cNvSpPr>
              <p:nvPr/>
            </p:nvSpPr>
            <p:spPr bwMode="auto">
              <a:xfrm>
                <a:off x="392392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8" name="矩形 97"/>
              <p:cNvSpPr>
                <a:spLocks noChangeArrowheads="1"/>
              </p:cNvSpPr>
              <p:nvPr/>
            </p:nvSpPr>
            <p:spPr bwMode="auto">
              <a:xfrm>
                <a:off x="4133156"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9" name="矩形 97"/>
              <p:cNvSpPr>
                <a:spLocks noChangeArrowheads="1"/>
              </p:cNvSpPr>
              <p:nvPr/>
            </p:nvSpPr>
            <p:spPr bwMode="auto">
              <a:xfrm>
                <a:off x="2627784"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0" name="矩形 97"/>
              <p:cNvSpPr>
                <a:spLocks noChangeArrowheads="1"/>
              </p:cNvSpPr>
              <p:nvPr/>
            </p:nvSpPr>
            <p:spPr bwMode="auto">
              <a:xfrm>
                <a:off x="283701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1" name="矩形 97"/>
              <p:cNvSpPr>
                <a:spLocks noChangeArrowheads="1"/>
              </p:cNvSpPr>
              <p:nvPr/>
            </p:nvSpPr>
            <p:spPr bwMode="auto">
              <a:xfrm>
                <a:off x="305983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2" name="矩形 97"/>
              <p:cNvSpPr>
                <a:spLocks noChangeArrowheads="1"/>
              </p:cNvSpPr>
              <p:nvPr/>
            </p:nvSpPr>
            <p:spPr bwMode="auto">
              <a:xfrm>
                <a:off x="326906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3" name="矩形 97"/>
              <p:cNvSpPr>
                <a:spLocks noChangeArrowheads="1"/>
              </p:cNvSpPr>
              <p:nvPr/>
            </p:nvSpPr>
            <p:spPr bwMode="auto">
              <a:xfrm>
                <a:off x="349188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4" name="矩形 97"/>
              <p:cNvSpPr>
                <a:spLocks noChangeArrowheads="1"/>
              </p:cNvSpPr>
              <p:nvPr/>
            </p:nvSpPr>
            <p:spPr bwMode="auto">
              <a:xfrm>
                <a:off x="370110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5" name="矩形 97"/>
              <p:cNvSpPr>
                <a:spLocks noChangeArrowheads="1"/>
              </p:cNvSpPr>
              <p:nvPr/>
            </p:nvSpPr>
            <p:spPr bwMode="auto">
              <a:xfrm>
                <a:off x="392392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6" name="矩形 97"/>
              <p:cNvSpPr>
                <a:spLocks noChangeArrowheads="1"/>
              </p:cNvSpPr>
              <p:nvPr/>
            </p:nvSpPr>
            <p:spPr bwMode="auto">
              <a:xfrm>
                <a:off x="4133156"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7" name="矩形 97"/>
              <p:cNvSpPr>
                <a:spLocks noChangeArrowheads="1"/>
              </p:cNvSpPr>
              <p:nvPr/>
            </p:nvSpPr>
            <p:spPr bwMode="auto">
              <a:xfrm>
                <a:off x="2627784"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8" name="矩形 97"/>
              <p:cNvSpPr>
                <a:spLocks noChangeArrowheads="1"/>
              </p:cNvSpPr>
              <p:nvPr/>
            </p:nvSpPr>
            <p:spPr bwMode="auto">
              <a:xfrm>
                <a:off x="283701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69" name="矩形 97"/>
              <p:cNvSpPr>
                <a:spLocks noChangeArrowheads="1"/>
              </p:cNvSpPr>
              <p:nvPr/>
            </p:nvSpPr>
            <p:spPr bwMode="auto">
              <a:xfrm>
                <a:off x="305983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0" name="矩形 97"/>
              <p:cNvSpPr>
                <a:spLocks noChangeArrowheads="1"/>
              </p:cNvSpPr>
              <p:nvPr/>
            </p:nvSpPr>
            <p:spPr bwMode="auto">
              <a:xfrm>
                <a:off x="326906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1" name="矩形 97"/>
              <p:cNvSpPr>
                <a:spLocks noChangeArrowheads="1"/>
              </p:cNvSpPr>
              <p:nvPr/>
            </p:nvSpPr>
            <p:spPr bwMode="auto">
              <a:xfrm>
                <a:off x="349188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2" name="矩形 97"/>
              <p:cNvSpPr>
                <a:spLocks noChangeArrowheads="1"/>
              </p:cNvSpPr>
              <p:nvPr/>
            </p:nvSpPr>
            <p:spPr bwMode="auto">
              <a:xfrm>
                <a:off x="370110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3" name="矩形 97"/>
              <p:cNvSpPr>
                <a:spLocks noChangeArrowheads="1"/>
              </p:cNvSpPr>
              <p:nvPr/>
            </p:nvSpPr>
            <p:spPr bwMode="auto">
              <a:xfrm>
                <a:off x="392392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4" name="矩形 97"/>
              <p:cNvSpPr>
                <a:spLocks noChangeArrowheads="1"/>
              </p:cNvSpPr>
              <p:nvPr/>
            </p:nvSpPr>
            <p:spPr bwMode="auto">
              <a:xfrm>
                <a:off x="4133156"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5" name="矩形 97"/>
              <p:cNvSpPr>
                <a:spLocks noChangeArrowheads="1"/>
              </p:cNvSpPr>
              <p:nvPr/>
            </p:nvSpPr>
            <p:spPr bwMode="auto">
              <a:xfrm>
                <a:off x="2627784"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6" name="矩形 97"/>
              <p:cNvSpPr>
                <a:spLocks noChangeArrowheads="1"/>
              </p:cNvSpPr>
              <p:nvPr/>
            </p:nvSpPr>
            <p:spPr bwMode="auto">
              <a:xfrm>
                <a:off x="283701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7" name="矩形 97"/>
              <p:cNvSpPr>
                <a:spLocks noChangeArrowheads="1"/>
              </p:cNvSpPr>
              <p:nvPr/>
            </p:nvSpPr>
            <p:spPr bwMode="auto">
              <a:xfrm>
                <a:off x="305983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8" name="矩形 97"/>
              <p:cNvSpPr>
                <a:spLocks noChangeArrowheads="1"/>
              </p:cNvSpPr>
              <p:nvPr/>
            </p:nvSpPr>
            <p:spPr bwMode="auto">
              <a:xfrm>
                <a:off x="326906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79" name="矩形 97"/>
              <p:cNvSpPr>
                <a:spLocks noChangeArrowheads="1"/>
              </p:cNvSpPr>
              <p:nvPr/>
            </p:nvSpPr>
            <p:spPr bwMode="auto">
              <a:xfrm>
                <a:off x="349188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0" name="矩形 97"/>
              <p:cNvSpPr>
                <a:spLocks noChangeArrowheads="1"/>
              </p:cNvSpPr>
              <p:nvPr/>
            </p:nvSpPr>
            <p:spPr bwMode="auto">
              <a:xfrm>
                <a:off x="370110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1" name="矩形 97"/>
              <p:cNvSpPr>
                <a:spLocks noChangeArrowheads="1"/>
              </p:cNvSpPr>
              <p:nvPr/>
            </p:nvSpPr>
            <p:spPr bwMode="auto">
              <a:xfrm>
                <a:off x="392392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2" name="矩形 97"/>
              <p:cNvSpPr>
                <a:spLocks noChangeArrowheads="1"/>
              </p:cNvSpPr>
              <p:nvPr/>
            </p:nvSpPr>
            <p:spPr bwMode="auto">
              <a:xfrm>
                <a:off x="4133156"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3" name="矩形 97"/>
              <p:cNvSpPr>
                <a:spLocks noChangeArrowheads="1"/>
              </p:cNvSpPr>
              <p:nvPr/>
            </p:nvSpPr>
            <p:spPr bwMode="auto">
              <a:xfrm>
                <a:off x="2627784"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4" name="矩形 97"/>
              <p:cNvSpPr>
                <a:spLocks noChangeArrowheads="1"/>
              </p:cNvSpPr>
              <p:nvPr/>
            </p:nvSpPr>
            <p:spPr bwMode="auto">
              <a:xfrm>
                <a:off x="283701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5" name="矩形 97"/>
              <p:cNvSpPr>
                <a:spLocks noChangeArrowheads="1"/>
              </p:cNvSpPr>
              <p:nvPr/>
            </p:nvSpPr>
            <p:spPr bwMode="auto">
              <a:xfrm>
                <a:off x="305983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6" name="矩形 97"/>
              <p:cNvSpPr>
                <a:spLocks noChangeArrowheads="1"/>
              </p:cNvSpPr>
              <p:nvPr/>
            </p:nvSpPr>
            <p:spPr bwMode="auto">
              <a:xfrm>
                <a:off x="326906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7" name="矩形 97"/>
              <p:cNvSpPr>
                <a:spLocks noChangeArrowheads="1"/>
              </p:cNvSpPr>
              <p:nvPr/>
            </p:nvSpPr>
            <p:spPr bwMode="auto">
              <a:xfrm>
                <a:off x="349188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8" name="矩形 97"/>
              <p:cNvSpPr>
                <a:spLocks noChangeArrowheads="1"/>
              </p:cNvSpPr>
              <p:nvPr/>
            </p:nvSpPr>
            <p:spPr bwMode="auto">
              <a:xfrm>
                <a:off x="370110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89" name="矩形 388"/>
              <p:cNvSpPr>
                <a:spLocks noChangeArrowheads="1"/>
              </p:cNvSpPr>
              <p:nvPr/>
            </p:nvSpPr>
            <p:spPr bwMode="auto">
              <a:xfrm>
                <a:off x="392392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0" name="矩形 97"/>
              <p:cNvSpPr>
                <a:spLocks noChangeArrowheads="1"/>
              </p:cNvSpPr>
              <p:nvPr/>
            </p:nvSpPr>
            <p:spPr bwMode="auto">
              <a:xfrm>
                <a:off x="4133156"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23" name="组合 99"/>
            <p:cNvGrpSpPr/>
            <p:nvPr/>
          </p:nvGrpSpPr>
          <p:grpSpPr bwMode="auto">
            <a:xfrm>
              <a:off x="3024190" y="4178389"/>
              <a:ext cx="1297541" cy="575987"/>
              <a:chOff x="2627784" y="2492896"/>
              <a:chExt cx="1656184" cy="1008112"/>
            </a:xfrm>
            <a:solidFill>
              <a:schemeClr val="accent1">
                <a:lumMod val="75000"/>
              </a:schemeClr>
            </a:solidFill>
          </p:grpSpPr>
          <p:sp>
            <p:nvSpPr>
              <p:cNvPr id="311" name="矩形 97"/>
              <p:cNvSpPr>
                <a:spLocks noChangeArrowheads="1"/>
              </p:cNvSpPr>
              <p:nvPr/>
            </p:nvSpPr>
            <p:spPr bwMode="auto">
              <a:xfrm>
                <a:off x="2627784"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2" name="矩形 97"/>
              <p:cNvSpPr>
                <a:spLocks noChangeArrowheads="1"/>
              </p:cNvSpPr>
              <p:nvPr/>
            </p:nvSpPr>
            <p:spPr bwMode="auto">
              <a:xfrm>
                <a:off x="283701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3" name="矩形 97"/>
              <p:cNvSpPr>
                <a:spLocks noChangeArrowheads="1"/>
              </p:cNvSpPr>
              <p:nvPr/>
            </p:nvSpPr>
            <p:spPr bwMode="auto">
              <a:xfrm>
                <a:off x="3059832"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4" name="矩形 97"/>
              <p:cNvSpPr>
                <a:spLocks noChangeArrowheads="1"/>
              </p:cNvSpPr>
              <p:nvPr/>
            </p:nvSpPr>
            <p:spPr bwMode="auto">
              <a:xfrm>
                <a:off x="326906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5" name="矩形 97"/>
              <p:cNvSpPr>
                <a:spLocks noChangeArrowheads="1"/>
              </p:cNvSpPr>
              <p:nvPr/>
            </p:nvSpPr>
            <p:spPr bwMode="auto">
              <a:xfrm>
                <a:off x="3491880"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6" name="矩形 97"/>
              <p:cNvSpPr>
                <a:spLocks noChangeArrowheads="1"/>
              </p:cNvSpPr>
              <p:nvPr/>
            </p:nvSpPr>
            <p:spPr bwMode="auto">
              <a:xfrm>
                <a:off x="370110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7" name="矩形 97"/>
              <p:cNvSpPr>
                <a:spLocks noChangeArrowheads="1"/>
              </p:cNvSpPr>
              <p:nvPr/>
            </p:nvSpPr>
            <p:spPr bwMode="auto">
              <a:xfrm>
                <a:off x="3923928"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8" name="矩形 97"/>
              <p:cNvSpPr>
                <a:spLocks noChangeArrowheads="1"/>
              </p:cNvSpPr>
              <p:nvPr/>
            </p:nvSpPr>
            <p:spPr bwMode="auto">
              <a:xfrm>
                <a:off x="4133156" y="249289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9" name="矩形 97"/>
              <p:cNvSpPr>
                <a:spLocks noChangeArrowheads="1"/>
              </p:cNvSpPr>
              <p:nvPr/>
            </p:nvSpPr>
            <p:spPr bwMode="auto">
              <a:xfrm>
                <a:off x="2627784"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0" name="矩形 97"/>
              <p:cNvSpPr>
                <a:spLocks noChangeArrowheads="1"/>
              </p:cNvSpPr>
              <p:nvPr/>
            </p:nvSpPr>
            <p:spPr bwMode="auto">
              <a:xfrm>
                <a:off x="283701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1" name="矩形 97"/>
              <p:cNvSpPr>
                <a:spLocks noChangeArrowheads="1"/>
              </p:cNvSpPr>
              <p:nvPr/>
            </p:nvSpPr>
            <p:spPr bwMode="auto">
              <a:xfrm>
                <a:off x="3059832"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2" name="矩形 97"/>
              <p:cNvSpPr>
                <a:spLocks noChangeArrowheads="1"/>
              </p:cNvSpPr>
              <p:nvPr/>
            </p:nvSpPr>
            <p:spPr bwMode="auto">
              <a:xfrm>
                <a:off x="326906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3" name="矩形 97"/>
              <p:cNvSpPr>
                <a:spLocks noChangeArrowheads="1"/>
              </p:cNvSpPr>
              <p:nvPr/>
            </p:nvSpPr>
            <p:spPr bwMode="auto">
              <a:xfrm>
                <a:off x="3491880"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4" name="矩形 97"/>
              <p:cNvSpPr>
                <a:spLocks noChangeArrowheads="1"/>
              </p:cNvSpPr>
              <p:nvPr/>
            </p:nvSpPr>
            <p:spPr bwMode="auto">
              <a:xfrm>
                <a:off x="370110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5" name="矩形 97"/>
              <p:cNvSpPr>
                <a:spLocks noChangeArrowheads="1"/>
              </p:cNvSpPr>
              <p:nvPr/>
            </p:nvSpPr>
            <p:spPr bwMode="auto">
              <a:xfrm>
                <a:off x="3923928"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6" name="矩形 97"/>
              <p:cNvSpPr>
                <a:spLocks noChangeArrowheads="1"/>
              </p:cNvSpPr>
              <p:nvPr/>
            </p:nvSpPr>
            <p:spPr bwMode="auto">
              <a:xfrm>
                <a:off x="4133156" y="2708474"/>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7" name="矩形 97"/>
              <p:cNvSpPr>
                <a:spLocks noChangeArrowheads="1"/>
              </p:cNvSpPr>
              <p:nvPr/>
            </p:nvSpPr>
            <p:spPr bwMode="auto">
              <a:xfrm>
                <a:off x="2627784"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8" name="矩形 97"/>
              <p:cNvSpPr>
                <a:spLocks noChangeArrowheads="1"/>
              </p:cNvSpPr>
              <p:nvPr/>
            </p:nvSpPr>
            <p:spPr bwMode="auto">
              <a:xfrm>
                <a:off x="283701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29" name="矩形 97"/>
              <p:cNvSpPr>
                <a:spLocks noChangeArrowheads="1"/>
              </p:cNvSpPr>
              <p:nvPr/>
            </p:nvSpPr>
            <p:spPr bwMode="auto">
              <a:xfrm>
                <a:off x="3059832"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0" name="矩形 97"/>
              <p:cNvSpPr>
                <a:spLocks noChangeArrowheads="1"/>
              </p:cNvSpPr>
              <p:nvPr/>
            </p:nvSpPr>
            <p:spPr bwMode="auto">
              <a:xfrm>
                <a:off x="326906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1" name="矩形 97"/>
              <p:cNvSpPr>
                <a:spLocks noChangeArrowheads="1"/>
              </p:cNvSpPr>
              <p:nvPr/>
            </p:nvSpPr>
            <p:spPr bwMode="auto">
              <a:xfrm>
                <a:off x="3491880"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2" name="矩形 97"/>
              <p:cNvSpPr>
                <a:spLocks noChangeArrowheads="1"/>
              </p:cNvSpPr>
              <p:nvPr/>
            </p:nvSpPr>
            <p:spPr bwMode="auto">
              <a:xfrm>
                <a:off x="370110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3" name="矩形 97"/>
              <p:cNvSpPr>
                <a:spLocks noChangeArrowheads="1"/>
              </p:cNvSpPr>
              <p:nvPr/>
            </p:nvSpPr>
            <p:spPr bwMode="auto">
              <a:xfrm>
                <a:off x="3923928"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4" name="矩形 97"/>
              <p:cNvSpPr>
                <a:spLocks noChangeArrowheads="1"/>
              </p:cNvSpPr>
              <p:nvPr/>
            </p:nvSpPr>
            <p:spPr bwMode="auto">
              <a:xfrm>
                <a:off x="4133156" y="2924498"/>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5" name="矩形 97"/>
              <p:cNvSpPr>
                <a:spLocks noChangeArrowheads="1"/>
              </p:cNvSpPr>
              <p:nvPr/>
            </p:nvSpPr>
            <p:spPr bwMode="auto">
              <a:xfrm>
                <a:off x="2627784"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6" name="矩形 97"/>
              <p:cNvSpPr>
                <a:spLocks noChangeArrowheads="1"/>
              </p:cNvSpPr>
              <p:nvPr/>
            </p:nvSpPr>
            <p:spPr bwMode="auto">
              <a:xfrm>
                <a:off x="283701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7" name="矩形 97"/>
              <p:cNvSpPr>
                <a:spLocks noChangeArrowheads="1"/>
              </p:cNvSpPr>
              <p:nvPr/>
            </p:nvSpPr>
            <p:spPr bwMode="auto">
              <a:xfrm>
                <a:off x="3059832"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8" name="矩形 97"/>
              <p:cNvSpPr>
                <a:spLocks noChangeArrowheads="1"/>
              </p:cNvSpPr>
              <p:nvPr/>
            </p:nvSpPr>
            <p:spPr bwMode="auto">
              <a:xfrm>
                <a:off x="326906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39" name="矩形 97"/>
              <p:cNvSpPr>
                <a:spLocks noChangeArrowheads="1"/>
              </p:cNvSpPr>
              <p:nvPr/>
            </p:nvSpPr>
            <p:spPr bwMode="auto">
              <a:xfrm>
                <a:off x="3491880"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0" name="矩形 97"/>
              <p:cNvSpPr>
                <a:spLocks noChangeArrowheads="1"/>
              </p:cNvSpPr>
              <p:nvPr/>
            </p:nvSpPr>
            <p:spPr bwMode="auto">
              <a:xfrm>
                <a:off x="370110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1" name="矩形 97"/>
              <p:cNvSpPr>
                <a:spLocks noChangeArrowheads="1"/>
              </p:cNvSpPr>
              <p:nvPr/>
            </p:nvSpPr>
            <p:spPr bwMode="auto">
              <a:xfrm>
                <a:off x="3923928"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2" name="矩形 97"/>
              <p:cNvSpPr>
                <a:spLocks noChangeArrowheads="1"/>
              </p:cNvSpPr>
              <p:nvPr/>
            </p:nvSpPr>
            <p:spPr bwMode="auto">
              <a:xfrm>
                <a:off x="4133156" y="3140522"/>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3" name="矩形 97"/>
              <p:cNvSpPr>
                <a:spLocks noChangeArrowheads="1"/>
              </p:cNvSpPr>
              <p:nvPr/>
            </p:nvSpPr>
            <p:spPr bwMode="auto">
              <a:xfrm>
                <a:off x="2627784"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4" name="矩形 97"/>
              <p:cNvSpPr>
                <a:spLocks noChangeArrowheads="1"/>
              </p:cNvSpPr>
              <p:nvPr/>
            </p:nvSpPr>
            <p:spPr bwMode="auto">
              <a:xfrm>
                <a:off x="283701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5" name="矩形 97"/>
              <p:cNvSpPr>
                <a:spLocks noChangeArrowheads="1"/>
              </p:cNvSpPr>
              <p:nvPr/>
            </p:nvSpPr>
            <p:spPr bwMode="auto">
              <a:xfrm>
                <a:off x="3059832"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6" name="矩形 97"/>
              <p:cNvSpPr>
                <a:spLocks noChangeArrowheads="1"/>
              </p:cNvSpPr>
              <p:nvPr/>
            </p:nvSpPr>
            <p:spPr bwMode="auto">
              <a:xfrm>
                <a:off x="326906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7" name="矩形 97"/>
              <p:cNvSpPr>
                <a:spLocks noChangeArrowheads="1"/>
              </p:cNvSpPr>
              <p:nvPr/>
            </p:nvSpPr>
            <p:spPr bwMode="auto">
              <a:xfrm>
                <a:off x="3491880"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8" name="矩形 97"/>
              <p:cNvSpPr>
                <a:spLocks noChangeArrowheads="1"/>
              </p:cNvSpPr>
              <p:nvPr/>
            </p:nvSpPr>
            <p:spPr bwMode="auto">
              <a:xfrm>
                <a:off x="370110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49" name="矩形 348"/>
              <p:cNvSpPr>
                <a:spLocks noChangeArrowheads="1"/>
              </p:cNvSpPr>
              <p:nvPr/>
            </p:nvSpPr>
            <p:spPr bwMode="auto">
              <a:xfrm>
                <a:off x="3923928"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50" name="矩形 97"/>
              <p:cNvSpPr>
                <a:spLocks noChangeArrowheads="1"/>
              </p:cNvSpPr>
              <p:nvPr/>
            </p:nvSpPr>
            <p:spPr bwMode="auto">
              <a:xfrm>
                <a:off x="4133156" y="3356546"/>
                <a:ext cx="150812" cy="144462"/>
              </a:xfrm>
              <a:prstGeom prst="rect">
                <a:avLst/>
              </a:prstGeom>
              <a:grp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cxnSp>
          <p:nvCxnSpPr>
            <p:cNvPr id="24" name="直接连接符 23"/>
            <p:cNvCxnSpPr/>
            <p:nvPr/>
          </p:nvCxnSpPr>
          <p:spPr bwMode="auto">
            <a:xfrm>
              <a:off x="2695273" y="1364692"/>
              <a:ext cx="0" cy="3914722"/>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5" name="直接连接符 24"/>
            <p:cNvCxnSpPr/>
            <p:nvPr/>
          </p:nvCxnSpPr>
          <p:spPr bwMode="auto">
            <a:xfrm>
              <a:off x="4652352" y="1465598"/>
              <a:ext cx="21587"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6" name="直接连接符 25"/>
            <p:cNvCxnSpPr/>
            <p:nvPr/>
          </p:nvCxnSpPr>
          <p:spPr bwMode="auto">
            <a:xfrm>
              <a:off x="6139117" y="1465598"/>
              <a:ext cx="0"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pic>
          <p:nvPicPr>
            <p:cNvPr id="2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2039059"/>
              <a:ext cx="536608" cy="491862"/>
            </a:xfrm>
            <a:prstGeom prst="rect">
              <a:avLst/>
            </a:prstGeom>
            <a:noFill/>
            <a:ln w="9525">
              <a:noFill/>
              <a:miter lim="800000"/>
              <a:headEnd/>
              <a:tailEnd/>
            </a:ln>
          </p:spPr>
        </p:pic>
        <p:cxnSp>
          <p:nvCxnSpPr>
            <p:cNvPr id="28" name="直接箭头连接符 27"/>
            <p:cNvCxnSpPr/>
            <p:nvPr/>
          </p:nvCxnSpPr>
          <p:spPr bwMode="auto">
            <a:xfrm>
              <a:off x="10016572" y="2273811"/>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29" name="TextBox 235"/>
            <p:cNvSpPr txBox="1">
              <a:spLocks noChangeArrowheads="1"/>
            </p:cNvSpPr>
            <p:nvPr/>
          </p:nvSpPr>
          <p:spPr bwMode="auto">
            <a:xfrm>
              <a:off x="1025561" y="1488518"/>
              <a:ext cx="1692134" cy="632584"/>
            </a:xfrm>
            <a:prstGeom prst="rect">
              <a:avLst/>
            </a:prstGeom>
            <a:noFill/>
            <a:ln w="9525">
              <a:noFill/>
              <a:miter lim="800000"/>
              <a:headEnd/>
              <a:tailEnd/>
            </a:ln>
          </p:spPr>
          <p:txBody>
            <a:bodyPr wrap="square">
              <a:noAutofit/>
            </a:bodyPr>
            <a:lstStyle/>
            <a:p>
              <a:pPr algn="ctr" fontAlgn="ctr"/>
              <a:r>
                <a:rPr lang="en-US" sz="1400" dirty="0" smtClean="0">
                  <a:latin typeface="Huawei Sans" panose="020C0503030203020204" pitchFamily="34" charset="0"/>
                  <a:cs typeface="Huawei Sans" panose="020C0503030203020204" pitchFamily="34" charset="0"/>
                </a:rPr>
                <a:t>Storage pool consisting of physical disks</a:t>
              </a:r>
              <a:endParaRPr lang="en-US" altLang="zh-CN" sz="1400" dirty="0">
                <a:latin typeface="Huawei Sans" panose="020C0503030203020204" pitchFamily="34" charset="0"/>
                <a:ea typeface="微软雅黑" pitchFamily="34" charset="-122"/>
                <a:cs typeface="Huawei Sans" panose="020C0503030203020204" pitchFamily="34" charset="0"/>
              </a:endParaRPr>
            </a:p>
          </p:txBody>
        </p:sp>
        <p:sp>
          <p:nvSpPr>
            <p:cNvPr id="30" name="TextBox 236"/>
            <p:cNvSpPr txBox="1">
              <a:spLocks noChangeArrowheads="1"/>
            </p:cNvSpPr>
            <p:nvPr/>
          </p:nvSpPr>
          <p:spPr bwMode="auto">
            <a:xfrm>
              <a:off x="3208352" y="1514450"/>
              <a:ext cx="853912" cy="2635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Chunk</a:t>
              </a:r>
              <a:endParaRPr lang="en-US" altLang="zh-CN" sz="1400" dirty="0">
                <a:latin typeface="Huawei Sans" panose="020C0503030203020204" pitchFamily="34" charset="0"/>
                <a:ea typeface="微软雅黑" pitchFamily="34" charset="-122"/>
                <a:cs typeface="Huawei Sans" panose="020C0503030203020204" pitchFamily="34" charset="0"/>
              </a:endParaRPr>
            </a:p>
          </p:txBody>
        </p:sp>
        <p:sp>
          <p:nvSpPr>
            <p:cNvPr id="31" name="TextBox 237"/>
            <p:cNvSpPr txBox="1">
              <a:spLocks noChangeArrowheads="1"/>
            </p:cNvSpPr>
            <p:nvPr/>
          </p:nvSpPr>
          <p:spPr bwMode="auto">
            <a:xfrm>
              <a:off x="4982668" y="1514450"/>
              <a:ext cx="985904" cy="2635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CKG</a:t>
              </a:r>
              <a:endParaRPr lang="en-US" altLang="zh-CN" sz="1400" dirty="0">
                <a:latin typeface="Huawei Sans" panose="020C0503030203020204" pitchFamily="34" charset="0"/>
                <a:ea typeface="微软雅黑" pitchFamily="34" charset="-122"/>
                <a:cs typeface="Huawei Sans" panose="020C0503030203020204" pitchFamily="34" charset="0"/>
              </a:endParaRPr>
            </a:p>
          </p:txBody>
        </p:sp>
        <p:sp>
          <p:nvSpPr>
            <p:cNvPr id="32" name="TextBox 238"/>
            <p:cNvSpPr txBox="1">
              <a:spLocks noChangeArrowheads="1"/>
            </p:cNvSpPr>
            <p:nvPr/>
          </p:nvSpPr>
          <p:spPr bwMode="auto">
            <a:xfrm flipH="1">
              <a:off x="9282017" y="1426328"/>
              <a:ext cx="1977264" cy="448080"/>
            </a:xfrm>
            <a:prstGeom prst="rect">
              <a:avLst/>
            </a:prstGeom>
            <a:noFill/>
            <a:ln w="9525">
              <a:noFill/>
              <a:miter lim="800000"/>
              <a:headEnd/>
              <a:tailEnd/>
            </a:ln>
          </p:spPr>
          <p:txBody>
            <a:bodyPr wrap="square">
              <a:noAutofit/>
            </a:bodyPr>
            <a:lstStyle/>
            <a:p>
              <a:pPr algn="ctr" fontAlgn="ctr"/>
              <a:r>
                <a:rPr lang="en-US" sz="1400" dirty="0">
                  <a:latin typeface="Huawei Sans" panose="020C0503030203020204" pitchFamily="34" charset="0"/>
                  <a:cs typeface="Huawei Sans" panose="020C0503030203020204" pitchFamily="34" charset="0"/>
                </a:rPr>
                <a:t>LUNs are viewable on the host</a:t>
              </a:r>
              <a:endParaRPr lang="en-US" altLang="zh-CN" sz="1400" dirty="0">
                <a:latin typeface="Huawei Sans" panose="020C0503030203020204" pitchFamily="34" charset="0"/>
                <a:ea typeface="微软雅黑" pitchFamily="34" charset="-122"/>
                <a:cs typeface="Huawei Sans" panose="020C0503030203020204" pitchFamily="34" charset="0"/>
              </a:endParaRPr>
            </a:p>
          </p:txBody>
        </p:sp>
        <p:sp>
          <p:nvSpPr>
            <p:cNvPr id="33" name="TextBox 244"/>
            <p:cNvSpPr txBox="1">
              <a:spLocks noChangeArrowheads="1"/>
            </p:cNvSpPr>
            <p:nvPr/>
          </p:nvSpPr>
          <p:spPr bwMode="auto">
            <a:xfrm>
              <a:off x="1106358" y="5039102"/>
              <a:ext cx="1530707" cy="553511"/>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cs typeface="Huawei Sans" panose="020C0503030203020204" pitchFamily="34" charset="0"/>
                </a:rPr>
                <a:t>Multiple types of disks are added to a storage pool.</a:t>
              </a:r>
              <a:endParaRPr lang="en-US" sz="1200" dirty="0">
                <a:latin typeface="Huawei Sans" panose="020C0503030203020204" pitchFamily="34" charset="0"/>
                <a:cs typeface="Huawei Sans" panose="020C0503030203020204" pitchFamily="34" charset="0"/>
              </a:endParaRPr>
            </a:p>
          </p:txBody>
        </p:sp>
        <p:sp>
          <p:nvSpPr>
            <p:cNvPr id="34" name="TextBox 245"/>
            <p:cNvSpPr txBox="1">
              <a:spLocks noChangeArrowheads="1"/>
            </p:cNvSpPr>
            <p:nvPr/>
          </p:nvSpPr>
          <p:spPr bwMode="auto">
            <a:xfrm>
              <a:off x="2738891" y="5039104"/>
              <a:ext cx="1913433" cy="553511"/>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cs typeface="Huawei Sans" panose="020C0503030203020204" pitchFamily="34" charset="0"/>
                </a:rPr>
                <a:t>Space provided by each disk is divided into fine-grained chunks.</a:t>
              </a:r>
              <a:endParaRPr lang="en-US" altLang="zh-CN" sz="1200" dirty="0">
                <a:latin typeface="Huawei Sans" panose="020C0503030203020204" pitchFamily="34" charset="0"/>
                <a:ea typeface="微软雅黑" pitchFamily="34" charset="-122"/>
                <a:cs typeface="Huawei Sans" panose="020C0503030203020204" pitchFamily="34" charset="0"/>
              </a:endParaRPr>
            </a:p>
          </p:txBody>
        </p:sp>
        <p:sp>
          <p:nvSpPr>
            <p:cNvPr id="35" name="TextBox 246"/>
            <p:cNvSpPr txBox="1">
              <a:spLocks noChangeArrowheads="1"/>
            </p:cNvSpPr>
            <p:nvPr/>
          </p:nvSpPr>
          <p:spPr bwMode="auto">
            <a:xfrm>
              <a:off x="4653428" y="5052284"/>
              <a:ext cx="1349807" cy="553511"/>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cs typeface="Huawei Sans" panose="020C0503030203020204" pitchFamily="34" charset="0"/>
                </a:rPr>
                <a:t>Chunks from different disks form a CKG.</a:t>
              </a:r>
              <a:endParaRPr lang="en-US" altLang="zh-CN" sz="1200" dirty="0">
                <a:latin typeface="Huawei Sans" panose="020C0503030203020204" pitchFamily="34" charset="0"/>
                <a:ea typeface="微软雅黑" pitchFamily="34" charset="-122"/>
                <a:cs typeface="Huawei Sans" panose="020C0503030203020204" pitchFamily="34" charset="0"/>
              </a:endParaRPr>
            </a:p>
          </p:txBody>
        </p:sp>
        <p:sp>
          <p:nvSpPr>
            <p:cNvPr id="36" name="TextBox 247"/>
            <p:cNvSpPr txBox="1">
              <a:spLocks noChangeArrowheads="1"/>
            </p:cNvSpPr>
            <p:nvPr/>
          </p:nvSpPr>
          <p:spPr bwMode="auto">
            <a:xfrm>
              <a:off x="9170216" y="5245400"/>
              <a:ext cx="2306505" cy="237219"/>
            </a:xfrm>
            <a:prstGeom prst="rect">
              <a:avLst/>
            </a:prstGeom>
            <a:noFill/>
            <a:ln w="9525">
              <a:noFill/>
              <a:miter lim="800000"/>
              <a:headEnd/>
              <a:tailEnd/>
            </a:ln>
          </p:spPr>
          <p:txBody>
            <a:bodyPr wrap="square">
              <a:noAutofit/>
            </a:bodyPr>
            <a:lstStyle/>
            <a:p>
              <a:pPr algn="ctr" fontAlgn="ctr"/>
              <a:r>
                <a:rPr lang="en-US" sz="1200" dirty="0">
                  <a:latin typeface="Huawei Sans" panose="020C0503030203020204" pitchFamily="34" charset="0"/>
                  <a:cs typeface="Huawei Sans" panose="020C0503030203020204" pitchFamily="34" charset="0"/>
                </a:rPr>
                <a:t>LUNs are quickly created.</a:t>
              </a:r>
            </a:p>
          </p:txBody>
        </p:sp>
        <p:grpSp>
          <p:nvGrpSpPr>
            <p:cNvPr id="37" name="组合 304"/>
            <p:cNvGrpSpPr>
              <a:grpSpLocks/>
            </p:cNvGrpSpPr>
            <p:nvPr/>
          </p:nvGrpSpPr>
          <p:grpSpPr bwMode="auto">
            <a:xfrm>
              <a:off x="4818958" y="2109072"/>
              <a:ext cx="1111415" cy="130999"/>
              <a:chOff x="3491880" y="2014018"/>
              <a:chExt cx="970422" cy="169358"/>
            </a:xfrm>
          </p:grpSpPr>
          <p:sp>
            <p:nvSpPr>
              <p:cNvPr id="305" name="矩形 304"/>
              <p:cNvSpPr/>
              <p:nvPr/>
            </p:nvSpPr>
            <p:spPr bwMode="auto">
              <a:xfrm>
                <a:off x="3492481" y="2014400"/>
                <a:ext cx="970671" cy="168222"/>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6" name="矩形 97"/>
              <p:cNvSpPr>
                <a:spLocks noChangeArrowheads="1"/>
              </p:cNvSpPr>
              <p:nvPr/>
            </p:nvSpPr>
            <p:spPr bwMode="auto">
              <a:xfrm>
                <a:off x="356388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7" name="矩形 97"/>
              <p:cNvSpPr>
                <a:spLocks noChangeArrowheads="1"/>
              </p:cNvSpPr>
              <p:nvPr/>
            </p:nvSpPr>
            <p:spPr bwMode="auto">
              <a:xfrm>
                <a:off x="371628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8" name="矩形 97"/>
              <p:cNvSpPr>
                <a:spLocks noChangeArrowheads="1"/>
              </p:cNvSpPr>
              <p:nvPr/>
            </p:nvSpPr>
            <p:spPr bwMode="auto">
              <a:xfrm>
                <a:off x="3892820"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9" name="矩形 97"/>
              <p:cNvSpPr>
                <a:spLocks noChangeArrowheads="1"/>
              </p:cNvSpPr>
              <p:nvPr/>
            </p:nvSpPr>
            <p:spPr bwMode="auto">
              <a:xfrm>
                <a:off x="4076328"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10" name="矩形 97"/>
              <p:cNvSpPr>
                <a:spLocks noChangeArrowheads="1"/>
              </p:cNvSpPr>
              <p:nvPr/>
            </p:nvSpPr>
            <p:spPr bwMode="auto">
              <a:xfrm>
                <a:off x="4252860" y="2060848"/>
                <a:ext cx="103116" cy="106026"/>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38" name="矩形 97"/>
            <p:cNvSpPr>
              <a:spLocks noChangeArrowheads="1"/>
            </p:cNvSpPr>
            <p:nvPr/>
          </p:nvSpPr>
          <p:spPr bwMode="auto">
            <a:xfrm>
              <a:off x="4900813"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9" name="矩形 97"/>
            <p:cNvSpPr>
              <a:spLocks noChangeArrowheads="1"/>
            </p:cNvSpPr>
            <p:nvPr/>
          </p:nvSpPr>
          <p:spPr bwMode="auto">
            <a:xfrm>
              <a:off x="5075437"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0" name="矩形 97"/>
            <p:cNvSpPr>
              <a:spLocks noChangeArrowheads="1"/>
            </p:cNvSpPr>
            <p:nvPr/>
          </p:nvSpPr>
          <p:spPr bwMode="auto">
            <a:xfrm>
              <a:off x="5277348" y="2333992"/>
              <a:ext cx="118235"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1" name="矩形 97"/>
            <p:cNvSpPr>
              <a:spLocks noChangeArrowheads="1"/>
            </p:cNvSpPr>
            <p:nvPr/>
          </p:nvSpPr>
          <p:spPr bwMode="auto">
            <a:xfrm>
              <a:off x="5488353" y="2333992"/>
              <a:ext cx="118235"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2" name="矩形 97"/>
            <p:cNvSpPr>
              <a:spLocks noChangeArrowheads="1"/>
            </p:cNvSpPr>
            <p:nvPr/>
          </p:nvSpPr>
          <p:spPr bwMode="auto">
            <a:xfrm>
              <a:off x="5690263" y="2333992"/>
              <a:ext cx="118237" cy="81564"/>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3" name="矩形 97"/>
            <p:cNvSpPr>
              <a:spLocks noChangeArrowheads="1"/>
            </p:cNvSpPr>
            <p:nvPr/>
          </p:nvSpPr>
          <p:spPr bwMode="auto">
            <a:xfrm>
              <a:off x="4900813"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4" name="矩形 97"/>
            <p:cNvSpPr>
              <a:spLocks noChangeArrowheads="1"/>
            </p:cNvSpPr>
            <p:nvPr/>
          </p:nvSpPr>
          <p:spPr bwMode="auto">
            <a:xfrm>
              <a:off x="5075437"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5" name="矩形 97"/>
            <p:cNvSpPr>
              <a:spLocks noChangeArrowheads="1"/>
            </p:cNvSpPr>
            <p:nvPr/>
          </p:nvSpPr>
          <p:spPr bwMode="auto">
            <a:xfrm>
              <a:off x="5277348" y="2510717"/>
              <a:ext cx="118235"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6" name="矩形 97"/>
            <p:cNvSpPr>
              <a:spLocks noChangeArrowheads="1"/>
            </p:cNvSpPr>
            <p:nvPr/>
          </p:nvSpPr>
          <p:spPr bwMode="auto">
            <a:xfrm>
              <a:off x="5488353" y="2510717"/>
              <a:ext cx="118235"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7" name="矩形 97"/>
            <p:cNvSpPr>
              <a:spLocks noChangeArrowheads="1"/>
            </p:cNvSpPr>
            <p:nvPr/>
          </p:nvSpPr>
          <p:spPr bwMode="auto">
            <a:xfrm>
              <a:off x="5690263" y="2510717"/>
              <a:ext cx="118237" cy="82800"/>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8" name="矩形 47"/>
            <p:cNvSpPr/>
            <p:nvPr/>
          </p:nvSpPr>
          <p:spPr bwMode="auto">
            <a:xfrm>
              <a:off x="4819646" y="3501711"/>
              <a:ext cx="1111700" cy="130120"/>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49" name="矩形 48"/>
            <p:cNvSpPr/>
            <p:nvPr/>
          </p:nvSpPr>
          <p:spPr bwMode="auto">
            <a:xfrm>
              <a:off x="4819646" y="3323940"/>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50" name="组合 341"/>
            <p:cNvGrpSpPr>
              <a:grpSpLocks/>
            </p:cNvGrpSpPr>
            <p:nvPr/>
          </p:nvGrpSpPr>
          <p:grpSpPr bwMode="auto">
            <a:xfrm>
              <a:off x="4818958" y="3129063"/>
              <a:ext cx="1111415" cy="132234"/>
              <a:chOff x="3491880" y="3429000"/>
              <a:chExt cx="970422" cy="169358"/>
            </a:xfrm>
          </p:grpSpPr>
          <p:sp>
            <p:nvSpPr>
              <p:cNvPr id="299" name="矩形 298"/>
              <p:cNvSpPr/>
              <p:nvPr/>
            </p:nvSpPr>
            <p:spPr bwMode="auto">
              <a:xfrm>
                <a:off x="3492481" y="3429782"/>
                <a:ext cx="970671" cy="168999"/>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0" name="矩形 97"/>
              <p:cNvSpPr>
                <a:spLocks noChangeArrowheads="1"/>
              </p:cNvSpPr>
              <p:nvPr/>
            </p:nvSpPr>
            <p:spPr bwMode="auto">
              <a:xfrm>
                <a:off x="356388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1" name="矩形 97"/>
              <p:cNvSpPr>
                <a:spLocks noChangeArrowheads="1"/>
              </p:cNvSpPr>
              <p:nvPr/>
            </p:nvSpPr>
            <p:spPr bwMode="auto">
              <a:xfrm>
                <a:off x="371628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2" name="矩形 97"/>
              <p:cNvSpPr>
                <a:spLocks noChangeArrowheads="1"/>
              </p:cNvSpPr>
              <p:nvPr/>
            </p:nvSpPr>
            <p:spPr bwMode="auto">
              <a:xfrm>
                <a:off x="3892820"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3" name="矩形 97"/>
              <p:cNvSpPr>
                <a:spLocks noChangeArrowheads="1"/>
              </p:cNvSpPr>
              <p:nvPr/>
            </p:nvSpPr>
            <p:spPr bwMode="auto">
              <a:xfrm>
                <a:off x="4076328"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304" name="矩形 97"/>
              <p:cNvSpPr>
                <a:spLocks noChangeArrowheads="1"/>
              </p:cNvSpPr>
              <p:nvPr/>
            </p:nvSpPr>
            <p:spPr bwMode="auto">
              <a:xfrm>
                <a:off x="4252860" y="3475830"/>
                <a:ext cx="103116" cy="106026"/>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51" name="矩形 97"/>
            <p:cNvSpPr>
              <a:spLocks noChangeArrowheads="1"/>
            </p:cNvSpPr>
            <p:nvPr/>
          </p:nvSpPr>
          <p:spPr bwMode="auto">
            <a:xfrm>
              <a:off x="4900813"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2" name="矩形 97"/>
            <p:cNvSpPr>
              <a:spLocks noChangeArrowheads="1"/>
            </p:cNvSpPr>
            <p:nvPr/>
          </p:nvSpPr>
          <p:spPr bwMode="auto">
            <a:xfrm>
              <a:off x="5075437"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3" name="矩形 97"/>
            <p:cNvSpPr>
              <a:spLocks noChangeArrowheads="1"/>
            </p:cNvSpPr>
            <p:nvPr/>
          </p:nvSpPr>
          <p:spPr bwMode="auto">
            <a:xfrm>
              <a:off x="5277348" y="3353985"/>
              <a:ext cx="118235"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4" name="矩形 97"/>
            <p:cNvSpPr>
              <a:spLocks noChangeArrowheads="1"/>
            </p:cNvSpPr>
            <p:nvPr/>
          </p:nvSpPr>
          <p:spPr bwMode="auto">
            <a:xfrm>
              <a:off x="5488353" y="3353985"/>
              <a:ext cx="118235"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5" name="矩形 97"/>
            <p:cNvSpPr>
              <a:spLocks noChangeArrowheads="1"/>
            </p:cNvSpPr>
            <p:nvPr/>
          </p:nvSpPr>
          <p:spPr bwMode="auto">
            <a:xfrm>
              <a:off x="5690263" y="3353985"/>
              <a:ext cx="118237" cy="82800"/>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6" name="矩形 97"/>
            <p:cNvSpPr>
              <a:spLocks noChangeArrowheads="1"/>
            </p:cNvSpPr>
            <p:nvPr/>
          </p:nvSpPr>
          <p:spPr bwMode="auto">
            <a:xfrm>
              <a:off x="4900813"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7" name="矩形 97"/>
            <p:cNvSpPr>
              <a:spLocks noChangeArrowheads="1"/>
            </p:cNvSpPr>
            <p:nvPr/>
          </p:nvSpPr>
          <p:spPr bwMode="auto">
            <a:xfrm>
              <a:off x="5075437"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8" name="矩形 97"/>
            <p:cNvSpPr>
              <a:spLocks noChangeArrowheads="1"/>
            </p:cNvSpPr>
            <p:nvPr/>
          </p:nvSpPr>
          <p:spPr bwMode="auto">
            <a:xfrm>
              <a:off x="5277348" y="3531946"/>
              <a:ext cx="118235"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59" name="矩形 97"/>
            <p:cNvSpPr>
              <a:spLocks noChangeArrowheads="1"/>
            </p:cNvSpPr>
            <p:nvPr/>
          </p:nvSpPr>
          <p:spPr bwMode="auto">
            <a:xfrm>
              <a:off x="5488353" y="3531946"/>
              <a:ext cx="118235"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0" name="矩形 97"/>
            <p:cNvSpPr>
              <a:spLocks noChangeArrowheads="1"/>
            </p:cNvSpPr>
            <p:nvPr/>
          </p:nvSpPr>
          <p:spPr bwMode="auto">
            <a:xfrm>
              <a:off x="5690263" y="3531946"/>
              <a:ext cx="118237" cy="81564"/>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1" name="矩形 60"/>
            <p:cNvSpPr/>
            <p:nvPr/>
          </p:nvSpPr>
          <p:spPr bwMode="auto">
            <a:xfrm>
              <a:off x="4819646" y="4564668"/>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2" name="矩形 61"/>
            <p:cNvSpPr/>
            <p:nvPr/>
          </p:nvSpPr>
          <p:spPr bwMode="auto">
            <a:xfrm>
              <a:off x="4819646" y="4388729"/>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3" name="矩形 62"/>
            <p:cNvSpPr/>
            <p:nvPr/>
          </p:nvSpPr>
          <p:spPr bwMode="auto">
            <a:xfrm>
              <a:off x="4819646" y="4194466"/>
              <a:ext cx="1111700" cy="131954"/>
            </a:xfrm>
            <a:prstGeom prst="rect">
              <a:avLst/>
            </a:prstGeom>
            <a:solidFill>
              <a:schemeClr val="bg1">
                <a:lumMod val="95000"/>
              </a:schemeClr>
            </a:solidFill>
            <a:ln w="9525" cap="flat" cmpd="sng" algn="ctr">
              <a:noFill/>
              <a:prstDash val="solid"/>
              <a:round/>
              <a:headEnd type="none" w="med" len="med"/>
              <a:tailEnd type="none" w="med" len="med"/>
            </a:ln>
            <a:effectLst/>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4" name="矩形 97"/>
            <p:cNvSpPr>
              <a:spLocks noChangeArrowheads="1"/>
            </p:cNvSpPr>
            <p:nvPr/>
          </p:nvSpPr>
          <p:spPr bwMode="auto">
            <a:xfrm>
              <a:off x="4900596"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5" name="矩形 97"/>
            <p:cNvSpPr>
              <a:spLocks noChangeArrowheads="1"/>
            </p:cNvSpPr>
            <p:nvPr/>
          </p:nvSpPr>
          <p:spPr bwMode="auto">
            <a:xfrm>
              <a:off x="5075987"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6" name="矩形 97"/>
            <p:cNvSpPr>
              <a:spLocks noChangeArrowheads="1"/>
            </p:cNvSpPr>
            <p:nvPr/>
          </p:nvSpPr>
          <p:spPr bwMode="auto">
            <a:xfrm>
              <a:off x="5278358" y="4229285"/>
              <a:ext cx="116029"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7" name="矩形 97"/>
            <p:cNvSpPr>
              <a:spLocks noChangeArrowheads="1"/>
            </p:cNvSpPr>
            <p:nvPr/>
          </p:nvSpPr>
          <p:spPr bwMode="auto">
            <a:xfrm>
              <a:off x="5488825" y="4229285"/>
              <a:ext cx="118725"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8" name="矩形 97"/>
            <p:cNvSpPr>
              <a:spLocks noChangeArrowheads="1"/>
            </p:cNvSpPr>
            <p:nvPr/>
          </p:nvSpPr>
          <p:spPr bwMode="auto">
            <a:xfrm>
              <a:off x="5691197" y="4229285"/>
              <a:ext cx="116026" cy="84304"/>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69" name="矩形 97"/>
            <p:cNvSpPr>
              <a:spLocks noChangeArrowheads="1"/>
            </p:cNvSpPr>
            <p:nvPr/>
          </p:nvSpPr>
          <p:spPr bwMode="auto">
            <a:xfrm>
              <a:off x="4900596"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0" name="矩形 97"/>
            <p:cNvSpPr>
              <a:spLocks noChangeArrowheads="1"/>
            </p:cNvSpPr>
            <p:nvPr/>
          </p:nvSpPr>
          <p:spPr bwMode="auto">
            <a:xfrm>
              <a:off x="5075987"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1" name="矩形 97"/>
            <p:cNvSpPr>
              <a:spLocks noChangeArrowheads="1"/>
            </p:cNvSpPr>
            <p:nvPr/>
          </p:nvSpPr>
          <p:spPr bwMode="auto">
            <a:xfrm>
              <a:off x="5278358" y="4419884"/>
              <a:ext cx="116029"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2" name="矩形 97"/>
            <p:cNvSpPr>
              <a:spLocks noChangeArrowheads="1"/>
            </p:cNvSpPr>
            <p:nvPr/>
          </p:nvSpPr>
          <p:spPr bwMode="auto">
            <a:xfrm>
              <a:off x="5488825" y="4419884"/>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3" name="矩形 97"/>
            <p:cNvSpPr>
              <a:spLocks noChangeArrowheads="1"/>
            </p:cNvSpPr>
            <p:nvPr/>
          </p:nvSpPr>
          <p:spPr bwMode="auto">
            <a:xfrm>
              <a:off x="5691197" y="4419884"/>
              <a:ext cx="116026"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4" name="矩形 97"/>
            <p:cNvSpPr>
              <a:spLocks noChangeArrowheads="1"/>
            </p:cNvSpPr>
            <p:nvPr/>
          </p:nvSpPr>
          <p:spPr bwMode="auto">
            <a:xfrm>
              <a:off x="4900596"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5" name="矩形 97"/>
            <p:cNvSpPr>
              <a:spLocks noChangeArrowheads="1"/>
            </p:cNvSpPr>
            <p:nvPr/>
          </p:nvSpPr>
          <p:spPr bwMode="auto">
            <a:xfrm>
              <a:off x="5075987"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6" name="矩形 97"/>
            <p:cNvSpPr>
              <a:spLocks noChangeArrowheads="1"/>
            </p:cNvSpPr>
            <p:nvPr/>
          </p:nvSpPr>
          <p:spPr bwMode="auto">
            <a:xfrm>
              <a:off x="5278358" y="4595821"/>
              <a:ext cx="116029"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7" name="矩形 97"/>
            <p:cNvSpPr>
              <a:spLocks noChangeArrowheads="1"/>
            </p:cNvSpPr>
            <p:nvPr/>
          </p:nvSpPr>
          <p:spPr bwMode="auto">
            <a:xfrm>
              <a:off x="5488825" y="4595821"/>
              <a:ext cx="118725"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8" name="矩形 97"/>
            <p:cNvSpPr>
              <a:spLocks noChangeArrowheads="1"/>
            </p:cNvSpPr>
            <p:nvPr/>
          </p:nvSpPr>
          <p:spPr bwMode="auto">
            <a:xfrm>
              <a:off x="5691197" y="4595821"/>
              <a:ext cx="116026" cy="8247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79" name="TextBox 384"/>
            <p:cNvSpPr txBox="1">
              <a:spLocks noChangeArrowheads="1"/>
            </p:cNvSpPr>
            <p:nvPr/>
          </p:nvSpPr>
          <p:spPr bwMode="auto">
            <a:xfrm>
              <a:off x="6305463" y="1514450"/>
              <a:ext cx="835664" cy="2635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Extent</a:t>
              </a:r>
              <a:endParaRPr lang="en-US" altLang="zh-CN" sz="1400" dirty="0">
                <a:latin typeface="Huawei Sans" panose="020C0503030203020204" pitchFamily="34" charset="0"/>
                <a:ea typeface="微软雅黑" pitchFamily="34" charset="-122"/>
                <a:cs typeface="Huawei Sans" panose="020C0503030203020204" pitchFamily="34" charset="0"/>
              </a:endParaRPr>
            </a:p>
          </p:txBody>
        </p:sp>
        <p:sp>
          <p:nvSpPr>
            <p:cNvPr id="80" name="TextBox 427"/>
            <p:cNvSpPr txBox="1">
              <a:spLocks noChangeArrowheads="1"/>
            </p:cNvSpPr>
            <p:nvPr/>
          </p:nvSpPr>
          <p:spPr bwMode="auto">
            <a:xfrm>
              <a:off x="6140995" y="4729737"/>
              <a:ext cx="1254070" cy="711657"/>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cs typeface="Huawei Sans" panose="020C0503030203020204" pitchFamily="34" charset="0"/>
                </a:rPr>
                <a:t>A CKG is divided into spaces of a smaller granularity.</a:t>
              </a:r>
              <a:endParaRPr lang="en-US" sz="1200" dirty="0">
                <a:latin typeface="Huawei Sans" panose="020C0503030203020204" pitchFamily="34" charset="0"/>
                <a:cs typeface="Huawei Sans" panose="020C0503030203020204" pitchFamily="34" charset="0"/>
              </a:endParaRPr>
            </a:p>
          </p:txBody>
        </p:sp>
        <p:sp>
          <p:nvSpPr>
            <p:cNvPr id="81" name="圆柱形 114"/>
            <p:cNvSpPr>
              <a:spLocks noChangeArrowheads="1"/>
            </p:cNvSpPr>
            <p:nvPr/>
          </p:nvSpPr>
          <p:spPr bwMode="auto">
            <a:xfrm>
              <a:off x="7969483" y="2008163"/>
              <a:ext cx="825830" cy="600615"/>
            </a:xfrm>
            <a:prstGeom prst="can">
              <a:avLst>
                <a:gd name="adj" fmla="val 24998"/>
              </a:avLst>
            </a:prstGeom>
            <a:solidFill>
              <a:srgbClr val="00B0F0"/>
            </a:solidFill>
            <a:ln w="9525" algn="ctr">
              <a:solidFill>
                <a:srgbClr val="66CCFF"/>
              </a:solid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2" name="圆柱形 114"/>
            <p:cNvSpPr>
              <a:spLocks noChangeArrowheads="1"/>
            </p:cNvSpPr>
            <p:nvPr/>
          </p:nvSpPr>
          <p:spPr bwMode="auto">
            <a:xfrm>
              <a:off x="7969483" y="3145129"/>
              <a:ext cx="825830" cy="600615"/>
            </a:xfrm>
            <a:prstGeom prst="can">
              <a:avLst>
                <a:gd name="adj" fmla="val 24998"/>
              </a:avLst>
            </a:prstGeom>
            <a:solidFill>
              <a:srgbClr val="0066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3" name="圆柱形 114"/>
            <p:cNvSpPr>
              <a:spLocks noChangeArrowheads="1"/>
            </p:cNvSpPr>
            <p:nvPr/>
          </p:nvSpPr>
          <p:spPr bwMode="auto">
            <a:xfrm>
              <a:off x="7969483" y="4209181"/>
              <a:ext cx="825830" cy="601849"/>
            </a:xfrm>
            <a:prstGeom prst="can">
              <a:avLst>
                <a:gd name="adj" fmla="val 25049"/>
              </a:avLst>
            </a:prstGeom>
            <a:solidFill>
              <a:srgbClr val="333399"/>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4" name="TextBox 458"/>
            <p:cNvSpPr txBox="1">
              <a:spLocks noChangeArrowheads="1"/>
            </p:cNvSpPr>
            <p:nvPr/>
          </p:nvSpPr>
          <p:spPr bwMode="auto">
            <a:xfrm>
              <a:off x="8120193" y="2668097"/>
              <a:ext cx="753067" cy="23721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cs typeface="Huawei Sans" panose="020C0503030203020204" pitchFamily="34" charset="0"/>
                </a:rPr>
                <a:t>Tiered</a:t>
              </a:r>
              <a:endParaRPr lang="en-US" sz="1200" dirty="0">
                <a:latin typeface="Huawei Sans" panose="020C0503030203020204" pitchFamily="34" charset="0"/>
                <a:cs typeface="Huawei Sans" panose="020C0503030203020204" pitchFamily="34" charset="0"/>
              </a:endParaRPr>
            </a:p>
          </p:txBody>
        </p:sp>
        <p:sp>
          <p:nvSpPr>
            <p:cNvPr id="85" name="TextBox 459"/>
            <p:cNvSpPr txBox="1">
              <a:spLocks noChangeArrowheads="1"/>
            </p:cNvSpPr>
            <p:nvPr/>
          </p:nvSpPr>
          <p:spPr bwMode="auto">
            <a:xfrm>
              <a:off x="7960466" y="3770021"/>
              <a:ext cx="1176087" cy="254737"/>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cs typeface="Huawei Sans" panose="020C0503030203020204" pitchFamily="34" charset="0"/>
                </a:rPr>
                <a:t>Not </a:t>
              </a:r>
              <a:r>
                <a:rPr lang="en-US" sz="1333" dirty="0" smtClean="0">
                  <a:latin typeface="Huawei Sans" panose="020C0503030203020204" pitchFamily="34" charset="0"/>
                  <a:cs typeface="Huawei Sans" panose="020C0503030203020204" pitchFamily="34" charset="0"/>
                </a:rPr>
                <a:t>tiered</a:t>
              </a:r>
              <a:endParaRPr lang="en-US" sz="1333" dirty="0">
                <a:latin typeface="Huawei Sans" panose="020C0503030203020204" pitchFamily="34" charset="0"/>
                <a:cs typeface="Huawei Sans" panose="020C0503030203020204" pitchFamily="34" charset="0"/>
              </a:endParaRPr>
            </a:p>
          </p:txBody>
        </p:sp>
        <p:sp>
          <p:nvSpPr>
            <p:cNvPr id="86" name="TextBox 462"/>
            <p:cNvSpPr txBox="1">
              <a:spLocks noChangeArrowheads="1"/>
            </p:cNvSpPr>
            <p:nvPr/>
          </p:nvSpPr>
          <p:spPr bwMode="auto">
            <a:xfrm>
              <a:off x="7899333" y="1514450"/>
              <a:ext cx="973926" cy="2635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Volume</a:t>
              </a:r>
              <a:endParaRPr lang="en-US" altLang="zh-CN" sz="1600" dirty="0">
                <a:latin typeface="Huawei Sans" panose="020C0503030203020204" pitchFamily="34" charset="0"/>
                <a:ea typeface="微软雅黑" pitchFamily="34" charset="-122"/>
                <a:cs typeface="Huawei Sans" panose="020C0503030203020204" pitchFamily="34" charset="0"/>
              </a:endParaRPr>
            </a:p>
          </p:txBody>
        </p:sp>
        <p:cxnSp>
          <p:nvCxnSpPr>
            <p:cNvPr id="87" name="直接连接符 86"/>
            <p:cNvCxnSpPr/>
            <p:nvPr/>
          </p:nvCxnSpPr>
          <p:spPr bwMode="auto">
            <a:xfrm flipH="1">
              <a:off x="7391128" y="1465598"/>
              <a:ext cx="8094" cy="3978757"/>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88" name="矩形 97"/>
            <p:cNvSpPr>
              <a:spLocks noChangeArrowheads="1"/>
            </p:cNvSpPr>
            <p:nvPr/>
          </p:nvSpPr>
          <p:spPr bwMode="auto">
            <a:xfrm>
              <a:off x="6336012"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89" name="矩形 97"/>
            <p:cNvSpPr>
              <a:spLocks noChangeArrowheads="1"/>
            </p:cNvSpPr>
            <p:nvPr/>
          </p:nvSpPr>
          <p:spPr bwMode="auto">
            <a:xfrm>
              <a:off x="6459704"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0" name="矩形 97"/>
            <p:cNvSpPr>
              <a:spLocks noChangeArrowheads="1"/>
            </p:cNvSpPr>
            <p:nvPr/>
          </p:nvSpPr>
          <p:spPr bwMode="auto">
            <a:xfrm>
              <a:off x="6603406"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1" name="矩形 97"/>
            <p:cNvSpPr>
              <a:spLocks noChangeArrowheads="1"/>
            </p:cNvSpPr>
            <p:nvPr/>
          </p:nvSpPr>
          <p:spPr bwMode="auto">
            <a:xfrm>
              <a:off x="6752565"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2" name="矩形 97"/>
            <p:cNvSpPr>
              <a:spLocks noChangeArrowheads="1"/>
            </p:cNvSpPr>
            <p:nvPr/>
          </p:nvSpPr>
          <p:spPr bwMode="auto">
            <a:xfrm>
              <a:off x="6896267" y="3180969"/>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3" name="矩形 97"/>
            <p:cNvSpPr>
              <a:spLocks noChangeArrowheads="1"/>
            </p:cNvSpPr>
            <p:nvPr/>
          </p:nvSpPr>
          <p:spPr bwMode="auto">
            <a:xfrm>
              <a:off x="6336012"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4" name="矩形 97"/>
            <p:cNvSpPr>
              <a:spLocks noChangeArrowheads="1"/>
            </p:cNvSpPr>
            <p:nvPr/>
          </p:nvSpPr>
          <p:spPr bwMode="auto">
            <a:xfrm>
              <a:off x="6459704"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5" name="矩形 97"/>
            <p:cNvSpPr>
              <a:spLocks noChangeArrowheads="1"/>
            </p:cNvSpPr>
            <p:nvPr/>
          </p:nvSpPr>
          <p:spPr bwMode="auto">
            <a:xfrm>
              <a:off x="6603406"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6" name="矩形 97"/>
            <p:cNvSpPr>
              <a:spLocks noChangeArrowheads="1"/>
            </p:cNvSpPr>
            <p:nvPr/>
          </p:nvSpPr>
          <p:spPr bwMode="auto">
            <a:xfrm>
              <a:off x="6752565"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7" name="矩形 97"/>
            <p:cNvSpPr>
              <a:spLocks noChangeArrowheads="1"/>
            </p:cNvSpPr>
            <p:nvPr/>
          </p:nvSpPr>
          <p:spPr bwMode="auto">
            <a:xfrm>
              <a:off x="6896267" y="325388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8" name="矩形 97"/>
            <p:cNvSpPr>
              <a:spLocks noChangeArrowheads="1"/>
            </p:cNvSpPr>
            <p:nvPr/>
          </p:nvSpPr>
          <p:spPr bwMode="auto">
            <a:xfrm>
              <a:off x="6336012"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99" name="矩形 97"/>
            <p:cNvSpPr>
              <a:spLocks noChangeArrowheads="1"/>
            </p:cNvSpPr>
            <p:nvPr/>
          </p:nvSpPr>
          <p:spPr bwMode="auto">
            <a:xfrm>
              <a:off x="6459704"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0" name="矩形 97"/>
            <p:cNvSpPr>
              <a:spLocks noChangeArrowheads="1"/>
            </p:cNvSpPr>
            <p:nvPr/>
          </p:nvSpPr>
          <p:spPr bwMode="auto">
            <a:xfrm>
              <a:off x="6603406"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1" name="矩形 97"/>
            <p:cNvSpPr>
              <a:spLocks noChangeArrowheads="1"/>
            </p:cNvSpPr>
            <p:nvPr/>
          </p:nvSpPr>
          <p:spPr bwMode="auto">
            <a:xfrm>
              <a:off x="6752565"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2" name="矩形 97"/>
            <p:cNvSpPr>
              <a:spLocks noChangeArrowheads="1"/>
            </p:cNvSpPr>
            <p:nvPr/>
          </p:nvSpPr>
          <p:spPr bwMode="auto">
            <a:xfrm>
              <a:off x="6894448" y="3326796"/>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3" name="矩形 97"/>
            <p:cNvSpPr>
              <a:spLocks noChangeArrowheads="1"/>
            </p:cNvSpPr>
            <p:nvPr/>
          </p:nvSpPr>
          <p:spPr bwMode="auto">
            <a:xfrm>
              <a:off x="6336012"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4" name="矩形 97"/>
            <p:cNvSpPr>
              <a:spLocks noChangeArrowheads="1"/>
            </p:cNvSpPr>
            <p:nvPr/>
          </p:nvSpPr>
          <p:spPr bwMode="auto">
            <a:xfrm>
              <a:off x="6459704"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5" name="矩形 97"/>
            <p:cNvSpPr>
              <a:spLocks noChangeArrowheads="1"/>
            </p:cNvSpPr>
            <p:nvPr/>
          </p:nvSpPr>
          <p:spPr bwMode="auto">
            <a:xfrm>
              <a:off x="6603406"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6" name="矩形 97"/>
            <p:cNvSpPr>
              <a:spLocks noChangeArrowheads="1"/>
            </p:cNvSpPr>
            <p:nvPr/>
          </p:nvSpPr>
          <p:spPr bwMode="auto">
            <a:xfrm>
              <a:off x="6752565"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7" name="矩形 97"/>
            <p:cNvSpPr>
              <a:spLocks noChangeArrowheads="1"/>
            </p:cNvSpPr>
            <p:nvPr/>
          </p:nvSpPr>
          <p:spPr bwMode="auto">
            <a:xfrm>
              <a:off x="6896267" y="3399710"/>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8" name="矩形 97"/>
            <p:cNvSpPr>
              <a:spLocks noChangeArrowheads="1"/>
            </p:cNvSpPr>
            <p:nvPr/>
          </p:nvSpPr>
          <p:spPr bwMode="auto">
            <a:xfrm>
              <a:off x="6336012"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09" name="矩形 97"/>
            <p:cNvSpPr>
              <a:spLocks noChangeArrowheads="1"/>
            </p:cNvSpPr>
            <p:nvPr/>
          </p:nvSpPr>
          <p:spPr bwMode="auto">
            <a:xfrm>
              <a:off x="6459704"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0" name="矩形 97"/>
            <p:cNvSpPr>
              <a:spLocks noChangeArrowheads="1"/>
            </p:cNvSpPr>
            <p:nvPr/>
          </p:nvSpPr>
          <p:spPr bwMode="auto">
            <a:xfrm>
              <a:off x="6603406"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1" name="矩形 97"/>
            <p:cNvSpPr>
              <a:spLocks noChangeArrowheads="1"/>
            </p:cNvSpPr>
            <p:nvPr/>
          </p:nvSpPr>
          <p:spPr bwMode="auto">
            <a:xfrm>
              <a:off x="6752565"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2" name="矩形 97"/>
            <p:cNvSpPr>
              <a:spLocks noChangeArrowheads="1"/>
            </p:cNvSpPr>
            <p:nvPr/>
          </p:nvSpPr>
          <p:spPr bwMode="auto">
            <a:xfrm>
              <a:off x="6896267" y="3463974"/>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13" name="组合 392"/>
            <p:cNvGrpSpPr>
              <a:grpSpLocks/>
            </p:cNvGrpSpPr>
            <p:nvPr/>
          </p:nvGrpSpPr>
          <p:grpSpPr bwMode="auto">
            <a:xfrm>
              <a:off x="6336012" y="3536888"/>
              <a:ext cx="643930" cy="96395"/>
              <a:chOff x="4946650" y="3952875"/>
              <a:chExt cx="561975" cy="123825"/>
            </a:xfrm>
          </p:grpSpPr>
          <p:sp>
            <p:nvSpPr>
              <p:cNvPr id="28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9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14" name="组合 353"/>
            <p:cNvGrpSpPr>
              <a:grpSpLocks/>
            </p:cNvGrpSpPr>
            <p:nvPr/>
          </p:nvGrpSpPr>
          <p:grpSpPr bwMode="auto">
            <a:xfrm>
              <a:off x="6336012" y="4245020"/>
              <a:ext cx="642110" cy="305251"/>
              <a:chOff x="4946597" y="4862404"/>
              <a:chExt cx="561507" cy="393367"/>
            </a:xfrm>
          </p:grpSpPr>
          <p:sp>
            <p:nvSpPr>
              <p:cNvPr id="264" name="矩形 97"/>
              <p:cNvSpPr>
                <a:spLocks noChangeArrowheads="1"/>
              </p:cNvSpPr>
              <p:nvPr/>
            </p:nvSpPr>
            <p:spPr bwMode="auto">
              <a:xfrm>
                <a:off x="4946667"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5" name="矩形 97"/>
              <p:cNvSpPr>
                <a:spLocks noChangeArrowheads="1"/>
              </p:cNvSpPr>
              <p:nvPr/>
            </p:nvSpPr>
            <p:spPr bwMode="auto">
              <a:xfrm>
                <a:off x="5055208"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6" name="矩形 97"/>
              <p:cNvSpPr>
                <a:spLocks noChangeArrowheads="1"/>
              </p:cNvSpPr>
              <p:nvPr/>
            </p:nvSpPr>
            <p:spPr bwMode="auto">
              <a:xfrm>
                <a:off x="5180267" y="4863383"/>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7" name="矩形 97"/>
              <p:cNvSpPr>
                <a:spLocks noChangeArrowheads="1"/>
              </p:cNvSpPr>
              <p:nvPr/>
            </p:nvSpPr>
            <p:spPr bwMode="auto">
              <a:xfrm>
                <a:off x="5310043" y="4863383"/>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8" name="矩形 97"/>
              <p:cNvSpPr>
                <a:spLocks noChangeArrowheads="1"/>
              </p:cNvSpPr>
              <p:nvPr/>
            </p:nvSpPr>
            <p:spPr bwMode="auto">
              <a:xfrm>
                <a:off x="5435102" y="4863383"/>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9" name="矩形 97"/>
              <p:cNvSpPr>
                <a:spLocks noChangeArrowheads="1"/>
              </p:cNvSpPr>
              <p:nvPr/>
            </p:nvSpPr>
            <p:spPr bwMode="auto">
              <a:xfrm>
                <a:off x="4946667"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0" name="矩形 97"/>
              <p:cNvSpPr>
                <a:spLocks noChangeArrowheads="1"/>
              </p:cNvSpPr>
              <p:nvPr/>
            </p:nvSpPr>
            <p:spPr bwMode="auto">
              <a:xfrm>
                <a:off x="5055208"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1" name="矩形 97"/>
              <p:cNvSpPr>
                <a:spLocks noChangeArrowheads="1"/>
              </p:cNvSpPr>
              <p:nvPr/>
            </p:nvSpPr>
            <p:spPr bwMode="auto">
              <a:xfrm>
                <a:off x="5180267" y="4955489"/>
                <a:ext cx="73146"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2" name="矩形 97"/>
              <p:cNvSpPr>
                <a:spLocks noChangeArrowheads="1"/>
              </p:cNvSpPr>
              <p:nvPr/>
            </p:nvSpPr>
            <p:spPr bwMode="auto">
              <a:xfrm>
                <a:off x="5310043" y="4955489"/>
                <a:ext cx="73148"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3" name="矩形 97"/>
              <p:cNvSpPr>
                <a:spLocks noChangeArrowheads="1"/>
              </p:cNvSpPr>
              <p:nvPr/>
            </p:nvSpPr>
            <p:spPr bwMode="auto">
              <a:xfrm>
                <a:off x="5435102" y="4955489"/>
                <a:ext cx="73146"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4" name="矩形 97"/>
              <p:cNvSpPr>
                <a:spLocks noChangeArrowheads="1"/>
              </p:cNvSpPr>
              <p:nvPr/>
            </p:nvSpPr>
            <p:spPr bwMode="auto">
              <a:xfrm>
                <a:off x="4946667"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5" name="矩形 97"/>
              <p:cNvSpPr>
                <a:spLocks noChangeArrowheads="1"/>
              </p:cNvSpPr>
              <p:nvPr/>
            </p:nvSpPr>
            <p:spPr bwMode="auto">
              <a:xfrm>
                <a:off x="5055208"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6" name="矩形 97"/>
              <p:cNvSpPr>
                <a:spLocks noChangeArrowheads="1"/>
              </p:cNvSpPr>
              <p:nvPr/>
            </p:nvSpPr>
            <p:spPr bwMode="auto">
              <a:xfrm>
                <a:off x="5180267" y="5049958"/>
                <a:ext cx="7078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7" name="矩形 97"/>
              <p:cNvSpPr>
                <a:spLocks noChangeArrowheads="1"/>
              </p:cNvSpPr>
              <p:nvPr/>
            </p:nvSpPr>
            <p:spPr bwMode="auto">
              <a:xfrm>
                <a:off x="5310043" y="504995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8" name="矩形 97"/>
              <p:cNvSpPr>
                <a:spLocks noChangeArrowheads="1"/>
              </p:cNvSpPr>
              <p:nvPr/>
            </p:nvSpPr>
            <p:spPr bwMode="auto">
              <a:xfrm>
                <a:off x="5435102" y="504995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79" name="矩形 97"/>
              <p:cNvSpPr>
                <a:spLocks noChangeArrowheads="1"/>
              </p:cNvSpPr>
              <p:nvPr/>
            </p:nvSpPr>
            <p:spPr bwMode="auto">
              <a:xfrm>
                <a:off x="4946667"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0" name="矩形 97"/>
              <p:cNvSpPr>
                <a:spLocks noChangeArrowheads="1"/>
              </p:cNvSpPr>
              <p:nvPr/>
            </p:nvSpPr>
            <p:spPr bwMode="auto">
              <a:xfrm>
                <a:off x="5055208"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1" name="矩形 97"/>
              <p:cNvSpPr>
                <a:spLocks noChangeArrowheads="1"/>
              </p:cNvSpPr>
              <p:nvPr/>
            </p:nvSpPr>
            <p:spPr bwMode="auto">
              <a:xfrm>
                <a:off x="5180267" y="5142066"/>
                <a:ext cx="73146"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2" name="矩形 97"/>
              <p:cNvSpPr>
                <a:spLocks noChangeArrowheads="1"/>
              </p:cNvSpPr>
              <p:nvPr/>
            </p:nvSpPr>
            <p:spPr bwMode="auto">
              <a:xfrm>
                <a:off x="5310043" y="5142066"/>
                <a:ext cx="73148"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3" name="矩形 97"/>
              <p:cNvSpPr>
                <a:spLocks noChangeArrowheads="1"/>
              </p:cNvSpPr>
              <p:nvPr/>
            </p:nvSpPr>
            <p:spPr bwMode="auto">
              <a:xfrm>
                <a:off x="5435102" y="5142066"/>
                <a:ext cx="73146" cy="30702"/>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4" name="矩形 97"/>
              <p:cNvSpPr>
                <a:spLocks noChangeArrowheads="1"/>
              </p:cNvSpPr>
              <p:nvPr/>
            </p:nvSpPr>
            <p:spPr bwMode="auto">
              <a:xfrm>
                <a:off x="4946667"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5" name="矩形 97"/>
              <p:cNvSpPr>
                <a:spLocks noChangeArrowheads="1"/>
              </p:cNvSpPr>
              <p:nvPr/>
            </p:nvSpPr>
            <p:spPr bwMode="auto">
              <a:xfrm>
                <a:off x="5055208"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6" name="矩形 97"/>
              <p:cNvSpPr>
                <a:spLocks noChangeArrowheads="1"/>
              </p:cNvSpPr>
              <p:nvPr/>
            </p:nvSpPr>
            <p:spPr bwMode="auto">
              <a:xfrm>
                <a:off x="5180267" y="522708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7" name="矩形 97"/>
              <p:cNvSpPr>
                <a:spLocks noChangeArrowheads="1"/>
              </p:cNvSpPr>
              <p:nvPr/>
            </p:nvSpPr>
            <p:spPr bwMode="auto">
              <a:xfrm>
                <a:off x="5310043" y="5227088"/>
                <a:ext cx="73148"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88" name="矩形 97"/>
              <p:cNvSpPr>
                <a:spLocks noChangeArrowheads="1"/>
              </p:cNvSpPr>
              <p:nvPr/>
            </p:nvSpPr>
            <p:spPr bwMode="auto">
              <a:xfrm>
                <a:off x="5435102" y="5227088"/>
                <a:ext cx="73146"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15" name="组合 404"/>
            <p:cNvGrpSpPr>
              <a:grpSpLocks/>
            </p:cNvGrpSpPr>
            <p:nvPr/>
          </p:nvGrpSpPr>
          <p:grpSpPr bwMode="auto">
            <a:xfrm>
              <a:off x="6336012" y="4600939"/>
              <a:ext cx="642110" cy="96395"/>
              <a:chOff x="4946745" y="5319478"/>
              <a:chExt cx="561359" cy="124318"/>
            </a:xfrm>
          </p:grpSpPr>
          <p:sp>
            <p:nvSpPr>
              <p:cNvPr id="254" name="矩形 97"/>
              <p:cNvSpPr>
                <a:spLocks noChangeArrowheads="1"/>
              </p:cNvSpPr>
              <p:nvPr/>
            </p:nvSpPr>
            <p:spPr bwMode="auto">
              <a:xfrm>
                <a:off x="4946815"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5" name="矩形 97"/>
              <p:cNvSpPr>
                <a:spLocks noChangeArrowheads="1"/>
              </p:cNvSpPr>
              <p:nvPr/>
            </p:nvSpPr>
            <p:spPr bwMode="auto">
              <a:xfrm>
                <a:off x="5055327"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6" name="矩形 97"/>
              <p:cNvSpPr>
                <a:spLocks noChangeArrowheads="1"/>
              </p:cNvSpPr>
              <p:nvPr/>
            </p:nvSpPr>
            <p:spPr bwMode="auto">
              <a:xfrm>
                <a:off x="5180353" y="5319969"/>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7" name="矩形 97"/>
              <p:cNvSpPr>
                <a:spLocks noChangeArrowheads="1"/>
              </p:cNvSpPr>
              <p:nvPr/>
            </p:nvSpPr>
            <p:spPr bwMode="auto">
              <a:xfrm>
                <a:off x="5310095" y="5319969"/>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8" name="矩形 97"/>
              <p:cNvSpPr>
                <a:spLocks noChangeArrowheads="1"/>
              </p:cNvSpPr>
              <p:nvPr/>
            </p:nvSpPr>
            <p:spPr bwMode="auto">
              <a:xfrm>
                <a:off x="5435121" y="5319969"/>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9" name="矩形 97"/>
              <p:cNvSpPr>
                <a:spLocks noChangeArrowheads="1"/>
              </p:cNvSpPr>
              <p:nvPr/>
            </p:nvSpPr>
            <p:spPr bwMode="auto">
              <a:xfrm>
                <a:off x="4946815"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0" name="矩形 97"/>
              <p:cNvSpPr>
                <a:spLocks noChangeArrowheads="1"/>
              </p:cNvSpPr>
              <p:nvPr/>
            </p:nvSpPr>
            <p:spPr bwMode="auto">
              <a:xfrm>
                <a:off x="5055327"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1" name="矩形 97"/>
              <p:cNvSpPr>
                <a:spLocks noChangeArrowheads="1"/>
              </p:cNvSpPr>
              <p:nvPr/>
            </p:nvSpPr>
            <p:spPr bwMode="auto">
              <a:xfrm>
                <a:off x="5180353" y="5414512"/>
                <a:ext cx="7076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2" name="矩形 97"/>
              <p:cNvSpPr>
                <a:spLocks noChangeArrowheads="1"/>
              </p:cNvSpPr>
              <p:nvPr/>
            </p:nvSpPr>
            <p:spPr bwMode="auto">
              <a:xfrm>
                <a:off x="5310095" y="5414512"/>
                <a:ext cx="73129"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63" name="矩形 97"/>
              <p:cNvSpPr>
                <a:spLocks noChangeArrowheads="1"/>
              </p:cNvSpPr>
              <p:nvPr/>
            </p:nvSpPr>
            <p:spPr bwMode="auto">
              <a:xfrm>
                <a:off x="5435121" y="5414512"/>
                <a:ext cx="73127"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116" name="矩形 97"/>
            <p:cNvSpPr>
              <a:spLocks noChangeArrowheads="1"/>
            </p:cNvSpPr>
            <p:nvPr/>
          </p:nvSpPr>
          <p:spPr bwMode="auto">
            <a:xfrm>
              <a:off x="8069529"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7" name="矩形 97"/>
            <p:cNvSpPr>
              <a:spLocks noChangeArrowheads="1"/>
            </p:cNvSpPr>
            <p:nvPr/>
          </p:nvSpPr>
          <p:spPr bwMode="auto">
            <a:xfrm>
              <a:off x="8193221"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8" name="矩形 97"/>
            <p:cNvSpPr>
              <a:spLocks noChangeArrowheads="1"/>
            </p:cNvSpPr>
            <p:nvPr/>
          </p:nvSpPr>
          <p:spPr bwMode="auto">
            <a:xfrm>
              <a:off x="8336924"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19" name="矩形 97"/>
            <p:cNvSpPr>
              <a:spLocks noChangeArrowheads="1"/>
            </p:cNvSpPr>
            <p:nvPr/>
          </p:nvSpPr>
          <p:spPr bwMode="auto">
            <a:xfrm>
              <a:off x="8486082"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0" name="矩形 97"/>
            <p:cNvSpPr>
              <a:spLocks noChangeArrowheads="1"/>
            </p:cNvSpPr>
            <p:nvPr/>
          </p:nvSpPr>
          <p:spPr bwMode="auto">
            <a:xfrm>
              <a:off x="8627966" y="3352748"/>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1" name="矩形 97"/>
            <p:cNvSpPr>
              <a:spLocks noChangeArrowheads="1"/>
            </p:cNvSpPr>
            <p:nvPr/>
          </p:nvSpPr>
          <p:spPr bwMode="auto">
            <a:xfrm>
              <a:off x="8069529"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2" name="矩形 97"/>
            <p:cNvSpPr>
              <a:spLocks noChangeArrowheads="1"/>
            </p:cNvSpPr>
            <p:nvPr/>
          </p:nvSpPr>
          <p:spPr bwMode="auto">
            <a:xfrm>
              <a:off x="8193221"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3" name="矩形 97"/>
            <p:cNvSpPr>
              <a:spLocks noChangeArrowheads="1"/>
            </p:cNvSpPr>
            <p:nvPr/>
          </p:nvSpPr>
          <p:spPr bwMode="auto">
            <a:xfrm>
              <a:off x="8336924"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4" name="矩形 97"/>
            <p:cNvSpPr>
              <a:spLocks noChangeArrowheads="1"/>
            </p:cNvSpPr>
            <p:nvPr/>
          </p:nvSpPr>
          <p:spPr bwMode="auto">
            <a:xfrm>
              <a:off x="8486082"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5" name="矩形 97"/>
            <p:cNvSpPr>
              <a:spLocks noChangeArrowheads="1"/>
            </p:cNvSpPr>
            <p:nvPr/>
          </p:nvSpPr>
          <p:spPr bwMode="auto">
            <a:xfrm>
              <a:off x="8627966" y="3425663"/>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6" name="矩形 97"/>
            <p:cNvSpPr>
              <a:spLocks noChangeArrowheads="1"/>
            </p:cNvSpPr>
            <p:nvPr/>
          </p:nvSpPr>
          <p:spPr bwMode="auto">
            <a:xfrm>
              <a:off x="8069529"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7" name="矩形 97"/>
            <p:cNvSpPr>
              <a:spLocks noChangeArrowheads="1"/>
            </p:cNvSpPr>
            <p:nvPr/>
          </p:nvSpPr>
          <p:spPr bwMode="auto">
            <a:xfrm>
              <a:off x="8193221"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8" name="矩形 97"/>
            <p:cNvSpPr>
              <a:spLocks noChangeArrowheads="1"/>
            </p:cNvSpPr>
            <p:nvPr/>
          </p:nvSpPr>
          <p:spPr bwMode="auto">
            <a:xfrm>
              <a:off x="8336924"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29" name="矩形 97"/>
            <p:cNvSpPr>
              <a:spLocks noChangeArrowheads="1"/>
            </p:cNvSpPr>
            <p:nvPr/>
          </p:nvSpPr>
          <p:spPr bwMode="auto">
            <a:xfrm>
              <a:off x="8486082"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0" name="矩形 97"/>
            <p:cNvSpPr>
              <a:spLocks noChangeArrowheads="1"/>
            </p:cNvSpPr>
            <p:nvPr/>
          </p:nvSpPr>
          <p:spPr bwMode="auto">
            <a:xfrm>
              <a:off x="8627966" y="3499813"/>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1" name="矩形 97"/>
            <p:cNvSpPr>
              <a:spLocks noChangeArrowheads="1"/>
            </p:cNvSpPr>
            <p:nvPr/>
          </p:nvSpPr>
          <p:spPr bwMode="auto">
            <a:xfrm>
              <a:off x="8069529"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2" name="矩形 97"/>
            <p:cNvSpPr>
              <a:spLocks noChangeArrowheads="1"/>
            </p:cNvSpPr>
            <p:nvPr/>
          </p:nvSpPr>
          <p:spPr bwMode="auto">
            <a:xfrm>
              <a:off x="8193221"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3" name="矩形 97"/>
            <p:cNvSpPr>
              <a:spLocks noChangeArrowheads="1"/>
            </p:cNvSpPr>
            <p:nvPr/>
          </p:nvSpPr>
          <p:spPr bwMode="auto">
            <a:xfrm>
              <a:off x="8336924"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4" name="矩形 97"/>
            <p:cNvSpPr>
              <a:spLocks noChangeArrowheads="1"/>
            </p:cNvSpPr>
            <p:nvPr/>
          </p:nvSpPr>
          <p:spPr bwMode="auto">
            <a:xfrm>
              <a:off x="8486082"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5" name="矩形 97"/>
            <p:cNvSpPr>
              <a:spLocks noChangeArrowheads="1"/>
            </p:cNvSpPr>
            <p:nvPr/>
          </p:nvSpPr>
          <p:spPr bwMode="auto">
            <a:xfrm>
              <a:off x="8627966" y="3571492"/>
              <a:ext cx="83675" cy="23481"/>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6" name="矩形 97"/>
            <p:cNvSpPr>
              <a:spLocks noChangeArrowheads="1"/>
            </p:cNvSpPr>
            <p:nvPr/>
          </p:nvSpPr>
          <p:spPr bwMode="auto">
            <a:xfrm>
              <a:off x="8069529"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7" name="矩形 97"/>
            <p:cNvSpPr>
              <a:spLocks noChangeArrowheads="1"/>
            </p:cNvSpPr>
            <p:nvPr/>
          </p:nvSpPr>
          <p:spPr bwMode="auto">
            <a:xfrm>
              <a:off x="8193221"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8" name="矩形 97"/>
            <p:cNvSpPr>
              <a:spLocks noChangeArrowheads="1"/>
            </p:cNvSpPr>
            <p:nvPr/>
          </p:nvSpPr>
          <p:spPr bwMode="auto">
            <a:xfrm>
              <a:off x="8336924"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39" name="矩形 97"/>
            <p:cNvSpPr>
              <a:spLocks noChangeArrowheads="1"/>
            </p:cNvSpPr>
            <p:nvPr/>
          </p:nvSpPr>
          <p:spPr bwMode="auto">
            <a:xfrm>
              <a:off x="8486082"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40" name="矩形 97"/>
            <p:cNvSpPr>
              <a:spLocks noChangeArrowheads="1"/>
            </p:cNvSpPr>
            <p:nvPr/>
          </p:nvSpPr>
          <p:spPr bwMode="auto">
            <a:xfrm>
              <a:off x="8629784" y="3636991"/>
              <a:ext cx="83675" cy="2224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41" name="组合 354"/>
            <p:cNvGrpSpPr>
              <a:grpSpLocks/>
            </p:cNvGrpSpPr>
            <p:nvPr/>
          </p:nvGrpSpPr>
          <p:grpSpPr bwMode="auto">
            <a:xfrm>
              <a:off x="8069529" y="4425451"/>
              <a:ext cx="643930" cy="305251"/>
              <a:chOff x="4946597" y="4862404"/>
              <a:chExt cx="561507" cy="393367"/>
            </a:xfrm>
          </p:grpSpPr>
          <p:sp>
            <p:nvSpPr>
              <p:cNvPr id="229" name="矩形 97"/>
              <p:cNvSpPr>
                <a:spLocks noChangeArrowheads="1"/>
              </p:cNvSpPr>
              <p:nvPr/>
            </p:nvSpPr>
            <p:spPr bwMode="auto">
              <a:xfrm>
                <a:off x="4945613"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0" name="矩形 97"/>
              <p:cNvSpPr>
                <a:spLocks noChangeArrowheads="1"/>
              </p:cNvSpPr>
              <p:nvPr/>
            </p:nvSpPr>
            <p:spPr bwMode="auto">
              <a:xfrm>
                <a:off x="5053847"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1" name="矩形 97"/>
              <p:cNvSpPr>
                <a:spLocks noChangeArrowheads="1"/>
              </p:cNvSpPr>
              <p:nvPr/>
            </p:nvSpPr>
            <p:spPr bwMode="auto">
              <a:xfrm>
                <a:off x="5178553" y="4862316"/>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2" name="矩形 97"/>
              <p:cNvSpPr>
                <a:spLocks noChangeArrowheads="1"/>
              </p:cNvSpPr>
              <p:nvPr/>
            </p:nvSpPr>
            <p:spPr bwMode="auto">
              <a:xfrm>
                <a:off x="5310316" y="4862316"/>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3" name="矩形 97"/>
              <p:cNvSpPr>
                <a:spLocks noChangeArrowheads="1"/>
              </p:cNvSpPr>
              <p:nvPr/>
            </p:nvSpPr>
            <p:spPr bwMode="auto">
              <a:xfrm>
                <a:off x="5435020" y="4862316"/>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4" name="矩形 97"/>
              <p:cNvSpPr>
                <a:spLocks noChangeArrowheads="1"/>
              </p:cNvSpPr>
              <p:nvPr/>
            </p:nvSpPr>
            <p:spPr bwMode="auto">
              <a:xfrm>
                <a:off x="4945613"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5" name="矩形 97"/>
              <p:cNvSpPr>
                <a:spLocks noChangeArrowheads="1"/>
              </p:cNvSpPr>
              <p:nvPr/>
            </p:nvSpPr>
            <p:spPr bwMode="auto">
              <a:xfrm>
                <a:off x="5053847"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6" name="矩形 97"/>
              <p:cNvSpPr>
                <a:spLocks noChangeArrowheads="1"/>
              </p:cNvSpPr>
              <p:nvPr/>
            </p:nvSpPr>
            <p:spPr bwMode="auto">
              <a:xfrm>
                <a:off x="5178553" y="4954423"/>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7" name="矩形 97"/>
              <p:cNvSpPr>
                <a:spLocks noChangeArrowheads="1"/>
              </p:cNvSpPr>
              <p:nvPr/>
            </p:nvSpPr>
            <p:spPr bwMode="auto">
              <a:xfrm>
                <a:off x="5310316" y="4954423"/>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8" name="矩形 97"/>
              <p:cNvSpPr>
                <a:spLocks noChangeArrowheads="1"/>
              </p:cNvSpPr>
              <p:nvPr/>
            </p:nvSpPr>
            <p:spPr bwMode="auto">
              <a:xfrm>
                <a:off x="5435020" y="4954423"/>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39" name="矩形 97"/>
              <p:cNvSpPr>
                <a:spLocks noChangeArrowheads="1"/>
              </p:cNvSpPr>
              <p:nvPr/>
            </p:nvSpPr>
            <p:spPr bwMode="auto">
              <a:xfrm>
                <a:off x="4945613"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0" name="矩形 97"/>
              <p:cNvSpPr>
                <a:spLocks noChangeArrowheads="1"/>
              </p:cNvSpPr>
              <p:nvPr/>
            </p:nvSpPr>
            <p:spPr bwMode="auto">
              <a:xfrm>
                <a:off x="5053847"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1" name="矩形 97"/>
              <p:cNvSpPr>
                <a:spLocks noChangeArrowheads="1"/>
              </p:cNvSpPr>
              <p:nvPr/>
            </p:nvSpPr>
            <p:spPr bwMode="auto">
              <a:xfrm>
                <a:off x="5178553" y="5051254"/>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2" name="矩形 97"/>
              <p:cNvSpPr>
                <a:spLocks noChangeArrowheads="1"/>
              </p:cNvSpPr>
              <p:nvPr/>
            </p:nvSpPr>
            <p:spPr bwMode="auto">
              <a:xfrm>
                <a:off x="5310316" y="5051254"/>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3" name="矩形 97"/>
              <p:cNvSpPr>
                <a:spLocks noChangeArrowheads="1"/>
              </p:cNvSpPr>
              <p:nvPr/>
            </p:nvSpPr>
            <p:spPr bwMode="auto">
              <a:xfrm>
                <a:off x="5435020" y="5051254"/>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4" name="矩形 97"/>
              <p:cNvSpPr>
                <a:spLocks noChangeArrowheads="1"/>
              </p:cNvSpPr>
              <p:nvPr/>
            </p:nvSpPr>
            <p:spPr bwMode="auto">
              <a:xfrm>
                <a:off x="4945613"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5" name="矩形 97"/>
              <p:cNvSpPr>
                <a:spLocks noChangeArrowheads="1"/>
              </p:cNvSpPr>
              <p:nvPr/>
            </p:nvSpPr>
            <p:spPr bwMode="auto">
              <a:xfrm>
                <a:off x="5053847"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6" name="矩形 97"/>
              <p:cNvSpPr>
                <a:spLocks noChangeArrowheads="1"/>
              </p:cNvSpPr>
              <p:nvPr/>
            </p:nvSpPr>
            <p:spPr bwMode="auto">
              <a:xfrm>
                <a:off x="5178553" y="5143360"/>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7" name="矩形 97"/>
              <p:cNvSpPr>
                <a:spLocks noChangeArrowheads="1"/>
              </p:cNvSpPr>
              <p:nvPr/>
            </p:nvSpPr>
            <p:spPr bwMode="auto">
              <a:xfrm>
                <a:off x="5310316" y="5143360"/>
                <a:ext cx="72940"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8" name="矩形 97"/>
              <p:cNvSpPr>
                <a:spLocks noChangeArrowheads="1"/>
              </p:cNvSpPr>
              <p:nvPr/>
            </p:nvSpPr>
            <p:spPr bwMode="auto">
              <a:xfrm>
                <a:off x="5435020" y="5143360"/>
                <a:ext cx="72941" cy="3070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49" name="矩形 97"/>
              <p:cNvSpPr>
                <a:spLocks noChangeArrowheads="1"/>
              </p:cNvSpPr>
              <p:nvPr/>
            </p:nvSpPr>
            <p:spPr bwMode="auto">
              <a:xfrm>
                <a:off x="4945613"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0" name="矩形 97"/>
              <p:cNvSpPr>
                <a:spLocks noChangeArrowheads="1"/>
              </p:cNvSpPr>
              <p:nvPr/>
            </p:nvSpPr>
            <p:spPr bwMode="auto">
              <a:xfrm>
                <a:off x="5053847"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1" name="矩形 97"/>
              <p:cNvSpPr>
                <a:spLocks noChangeArrowheads="1"/>
              </p:cNvSpPr>
              <p:nvPr/>
            </p:nvSpPr>
            <p:spPr bwMode="auto">
              <a:xfrm>
                <a:off x="5178553" y="5228382"/>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2" name="矩形 97"/>
              <p:cNvSpPr>
                <a:spLocks noChangeArrowheads="1"/>
              </p:cNvSpPr>
              <p:nvPr/>
            </p:nvSpPr>
            <p:spPr bwMode="auto">
              <a:xfrm>
                <a:off x="5310316" y="5228382"/>
                <a:ext cx="72940"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53" name="矩形 97"/>
              <p:cNvSpPr>
                <a:spLocks noChangeArrowheads="1"/>
              </p:cNvSpPr>
              <p:nvPr/>
            </p:nvSpPr>
            <p:spPr bwMode="auto">
              <a:xfrm>
                <a:off x="5435020" y="5228382"/>
                <a:ext cx="72941" cy="28341"/>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sp>
          <p:nvSpPr>
            <p:cNvPr id="142" name="TextBox 459"/>
            <p:cNvSpPr txBox="1">
              <a:spLocks noChangeArrowheads="1"/>
            </p:cNvSpPr>
            <p:nvPr/>
          </p:nvSpPr>
          <p:spPr bwMode="auto">
            <a:xfrm>
              <a:off x="8103268" y="4874698"/>
              <a:ext cx="1054306" cy="23721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cs typeface="Huawei Sans" panose="020C0503030203020204" pitchFamily="34" charset="0"/>
                </a:rPr>
                <a:t>Not tiered</a:t>
              </a:r>
              <a:endParaRPr lang="en-US" sz="1200" dirty="0">
                <a:latin typeface="Huawei Sans" panose="020C0503030203020204" pitchFamily="34" charset="0"/>
                <a:cs typeface="Huawei Sans" panose="020C0503030203020204" pitchFamily="34" charset="0"/>
              </a:endParaRPr>
            </a:p>
          </p:txBody>
        </p:sp>
        <p:grpSp>
          <p:nvGrpSpPr>
            <p:cNvPr id="143" name="组合 391"/>
            <p:cNvGrpSpPr>
              <a:grpSpLocks/>
            </p:cNvGrpSpPr>
            <p:nvPr/>
          </p:nvGrpSpPr>
          <p:grpSpPr bwMode="auto">
            <a:xfrm>
              <a:off x="8069529" y="2176237"/>
              <a:ext cx="643930" cy="97632"/>
              <a:chOff x="5083175" y="2871540"/>
              <a:chExt cx="561975" cy="125412"/>
            </a:xfrm>
          </p:grpSpPr>
          <p:sp>
            <p:nvSpPr>
              <p:cNvPr id="219" name="矩形 97"/>
              <p:cNvSpPr>
                <a:spLocks noChangeArrowheads="1"/>
              </p:cNvSpPr>
              <p:nvPr/>
            </p:nvSpPr>
            <p:spPr bwMode="auto">
              <a:xfrm>
                <a:off x="508317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0" name="矩形 97"/>
              <p:cNvSpPr>
                <a:spLocks noChangeArrowheads="1"/>
              </p:cNvSpPr>
              <p:nvPr/>
            </p:nvSpPr>
            <p:spPr bwMode="auto">
              <a:xfrm>
                <a:off x="519112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1" name="矩形 97"/>
              <p:cNvSpPr>
                <a:spLocks noChangeArrowheads="1"/>
              </p:cNvSpPr>
              <p:nvPr/>
            </p:nvSpPr>
            <p:spPr bwMode="auto">
              <a:xfrm>
                <a:off x="5316538"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2" name="矩形 97"/>
              <p:cNvSpPr>
                <a:spLocks noChangeArrowheads="1"/>
              </p:cNvSpPr>
              <p:nvPr/>
            </p:nvSpPr>
            <p:spPr bwMode="auto">
              <a:xfrm>
                <a:off x="5446713"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3" name="矩形 97"/>
              <p:cNvSpPr>
                <a:spLocks noChangeArrowheads="1"/>
              </p:cNvSpPr>
              <p:nvPr/>
            </p:nvSpPr>
            <p:spPr bwMode="auto">
              <a:xfrm>
                <a:off x="5572125" y="287154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4" name="矩形 97"/>
              <p:cNvSpPr>
                <a:spLocks noChangeArrowheads="1"/>
              </p:cNvSpPr>
              <p:nvPr/>
            </p:nvSpPr>
            <p:spPr bwMode="auto">
              <a:xfrm>
                <a:off x="508317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5" name="矩形 97"/>
              <p:cNvSpPr>
                <a:spLocks noChangeArrowheads="1"/>
              </p:cNvSpPr>
              <p:nvPr/>
            </p:nvSpPr>
            <p:spPr bwMode="auto">
              <a:xfrm>
                <a:off x="519112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6" name="矩形 97"/>
              <p:cNvSpPr>
                <a:spLocks noChangeArrowheads="1"/>
              </p:cNvSpPr>
              <p:nvPr/>
            </p:nvSpPr>
            <p:spPr bwMode="auto">
              <a:xfrm>
                <a:off x="5316538"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7" name="矩形 97"/>
              <p:cNvSpPr>
                <a:spLocks noChangeArrowheads="1"/>
              </p:cNvSpPr>
              <p:nvPr/>
            </p:nvSpPr>
            <p:spPr bwMode="auto">
              <a:xfrm>
                <a:off x="5446713"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28" name="矩形 97"/>
              <p:cNvSpPr>
                <a:spLocks noChangeArrowheads="1"/>
              </p:cNvSpPr>
              <p:nvPr/>
            </p:nvSpPr>
            <p:spPr bwMode="auto">
              <a:xfrm>
                <a:off x="5572125" y="2966790"/>
                <a:ext cx="73025" cy="30162"/>
              </a:xfrm>
              <a:prstGeom prst="rect">
                <a:avLst/>
              </a:prstGeom>
              <a:solidFill>
                <a:srgbClr val="66CC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44" name="组合 393"/>
            <p:cNvGrpSpPr>
              <a:grpSpLocks/>
            </p:cNvGrpSpPr>
            <p:nvPr/>
          </p:nvGrpSpPr>
          <p:grpSpPr bwMode="auto">
            <a:xfrm>
              <a:off x="8067711" y="2313414"/>
              <a:ext cx="643930" cy="96395"/>
              <a:chOff x="4946650" y="3952875"/>
              <a:chExt cx="561975" cy="123825"/>
            </a:xfrm>
          </p:grpSpPr>
          <p:sp>
            <p:nvSpPr>
              <p:cNvPr id="20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1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nvGrpSpPr>
            <p:cNvPr id="145" name="组合 405"/>
            <p:cNvGrpSpPr>
              <a:grpSpLocks/>
            </p:cNvGrpSpPr>
            <p:nvPr/>
          </p:nvGrpSpPr>
          <p:grpSpPr bwMode="auto">
            <a:xfrm>
              <a:off x="8069529" y="2481488"/>
              <a:ext cx="643930" cy="96395"/>
              <a:chOff x="4946745" y="5319478"/>
              <a:chExt cx="561359" cy="124318"/>
            </a:xfrm>
          </p:grpSpPr>
          <p:sp>
            <p:nvSpPr>
              <p:cNvPr id="199" name="矩形 97"/>
              <p:cNvSpPr>
                <a:spLocks noChangeArrowheads="1"/>
              </p:cNvSpPr>
              <p:nvPr/>
            </p:nvSpPr>
            <p:spPr bwMode="auto">
              <a:xfrm>
                <a:off x="4945761"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0" name="矩形 97"/>
              <p:cNvSpPr>
                <a:spLocks noChangeArrowheads="1"/>
              </p:cNvSpPr>
              <p:nvPr/>
            </p:nvSpPr>
            <p:spPr bwMode="auto">
              <a:xfrm>
                <a:off x="5053967"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1" name="矩形 97"/>
              <p:cNvSpPr>
                <a:spLocks noChangeArrowheads="1"/>
              </p:cNvSpPr>
              <p:nvPr/>
            </p:nvSpPr>
            <p:spPr bwMode="auto">
              <a:xfrm>
                <a:off x="5178640" y="5318726"/>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2" name="矩形 97"/>
              <p:cNvSpPr>
                <a:spLocks noChangeArrowheads="1"/>
              </p:cNvSpPr>
              <p:nvPr/>
            </p:nvSpPr>
            <p:spPr bwMode="auto">
              <a:xfrm>
                <a:off x="5310368" y="5318726"/>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3" name="矩形 97"/>
              <p:cNvSpPr>
                <a:spLocks noChangeArrowheads="1"/>
              </p:cNvSpPr>
              <p:nvPr/>
            </p:nvSpPr>
            <p:spPr bwMode="auto">
              <a:xfrm>
                <a:off x="5435040" y="5318726"/>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4" name="矩形 97"/>
              <p:cNvSpPr>
                <a:spLocks noChangeArrowheads="1"/>
              </p:cNvSpPr>
              <p:nvPr/>
            </p:nvSpPr>
            <p:spPr bwMode="auto">
              <a:xfrm>
                <a:off x="4945761"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5" name="矩形 97"/>
              <p:cNvSpPr>
                <a:spLocks noChangeArrowheads="1"/>
              </p:cNvSpPr>
              <p:nvPr/>
            </p:nvSpPr>
            <p:spPr bwMode="auto">
              <a:xfrm>
                <a:off x="5053967"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6" name="矩形 97"/>
              <p:cNvSpPr>
                <a:spLocks noChangeArrowheads="1"/>
              </p:cNvSpPr>
              <p:nvPr/>
            </p:nvSpPr>
            <p:spPr bwMode="auto">
              <a:xfrm>
                <a:off x="5178640" y="5415633"/>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7" name="矩形 97"/>
              <p:cNvSpPr>
                <a:spLocks noChangeArrowheads="1"/>
              </p:cNvSpPr>
              <p:nvPr/>
            </p:nvSpPr>
            <p:spPr bwMode="auto">
              <a:xfrm>
                <a:off x="5310368" y="5415633"/>
                <a:ext cx="72921"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208" name="矩形 97"/>
              <p:cNvSpPr>
                <a:spLocks noChangeArrowheads="1"/>
              </p:cNvSpPr>
              <p:nvPr/>
            </p:nvSpPr>
            <p:spPr bwMode="auto">
              <a:xfrm>
                <a:off x="5435040" y="5415633"/>
                <a:ext cx="72922" cy="28363"/>
              </a:xfrm>
              <a:prstGeom prst="rect">
                <a:avLst/>
              </a:prstGeom>
              <a:solidFill>
                <a:schemeClr val="accent1">
                  <a:lumMod val="75000"/>
                </a:schemeClr>
              </a:solidFill>
              <a:ln w="9525" algn="ctr">
                <a:noFill/>
                <a:round/>
                <a:headEnd/>
                <a:tailEnd/>
              </a:ln>
            </p:spPr>
            <p:txBody>
              <a:bodyPr wrap="square">
                <a:noAutofit/>
              </a:bodyPr>
              <a:lstStyle/>
              <a:p>
                <a:pPr fontAlgn="ctr">
                  <a:defRPr/>
                </a:pP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cxnSp>
          <p:nvCxnSpPr>
            <p:cNvPr id="146" name="直接箭头连接符 145"/>
            <p:cNvCxnSpPr/>
            <p:nvPr/>
          </p:nvCxnSpPr>
          <p:spPr bwMode="auto">
            <a:xfrm flipV="1">
              <a:off x="7142883" y="2308631"/>
              <a:ext cx="820283" cy="5498"/>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47" name="直接连接符 146"/>
            <p:cNvCxnSpPr/>
            <p:nvPr/>
          </p:nvCxnSpPr>
          <p:spPr bwMode="auto">
            <a:xfrm>
              <a:off x="7061936" y="3410076"/>
              <a:ext cx="488392"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8" name="直接连接符 147"/>
            <p:cNvCxnSpPr/>
            <p:nvPr/>
          </p:nvCxnSpPr>
          <p:spPr bwMode="auto">
            <a:xfrm flipV="1">
              <a:off x="7547629" y="2400266"/>
              <a:ext cx="0" cy="101714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9" name="直接箭头连接符 148"/>
            <p:cNvCxnSpPr/>
            <p:nvPr/>
          </p:nvCxnSpPr>
          <p:spPr bwMode="auto">
            <a:xfrm>
              <a:off x="7547629" y="2400266"/>
              <a:ext cx="41283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0" name="直接连接符 149"/>
            <p:cNvCxnSpPr/>
            <p:nvPr/>
          </p:nvCxnSpPr>
          <p:spPr bwMode="auto">
            <a:xfrm>
              <a:off x="7061936" y="4418051"/>
              <a:ext cx="66108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1" name="直接连接符 150"/>
            <p:cNvCxnSpPr/>
            <p:nvPr/>
          </p:nvCxnSpPr>
          <p:spPr bwMode="auto">
            <a:xfrm flipV="1">
              <a:off x="7712224" y="2526722"/>
              <a:ext cx="10794" cy="189133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2" name="直接箭头连接符 151"/>
            <p:cNvCxnSpPr/>
            <p:nvPr/>
          </p:nvCxnSpPr>
          <p:spPr bwMode="auto">
            <a:xfrm>
              <a:off x="7723017" y="2519392"/>
              <a:ext cx="23744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3" name="直接连接符 152"/>
            <p:cNvCxnSpPr/>
            <p:nvPr/>
          </p:nvCxnSpPr>
          <p:spPr bwMode="auto">
            <a:xfrm>
              <a:off x="9026298" y="1465598"/>
              <a:ext cx="0" cy="3995251"/>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154" name="圆柱形 114"/>
            <p:cNvSpPr>
              <a:spLocks noChangeArrowheads="1"/>
            </p:cNvSpPr>
            <p:nvPr/>
          </p:nvSpPr>
          <p:spPr bwMode="auto">
            <a:xfrm>
              <a:off x="9266437" y="2051418"/>
              <a:ext cx="674853" cy="512870"/>
            </a:xfrm>
            <a:prstGeom prst="can">
              <a:avLst>
                <a:gd name="adj" fmla="val 25023"/>
              </a:avLst>
            </a:prstGeom>
            <a:solidFill>
              <a:srgbClr val="00B0F0"/>
            </a:solidFill>
            <a:ln w="9525" algn="ctr">
              <a:solidFill>
                <a:srgbClr val="66CCFF"/>
              </a:solid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55" name="圆柱形 114"/>
            <p:cNvSpPr>
              <a:spLocks noChangeArrowheads="1"/>
            </p:cNvSpPr>
            <p:nvPr/>
          </p:nvSpPr>
          <p:spPr bwMode="auto">
            <a:xfrm>
              <a:off x="9290086" y="3211863"/>
              <a:ext cx="660301" cy="504219"/>
            </a:xfrm>
            <a:prstGeom prst="can">
              <a:avLst>
                <a:gd name="adj" fmla="val 24977"/>
              </a:avLst>
            </a:prstGeom>
            <a:solidFill>
              <a:srgbClr val="0066FF"/>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56" name="圆柱形 114"/>
            <p:cNvSpPr>
              <a:spLocks noChangeArrowheads="1"/>
            </p:cNvSpPr>
            <p:nvPr/>
          </p:nvSpPr>
          <p:spPr bwMode="auto">
            <a:xfrm>
              <a:off x="9290086" y="4269736"/>
              <a:ext cx="660301" cy="522758"/>
            </a:xfrm>
            <a:prstGeom prst="can">
              <a:avLst>
                <a:gd name="adj" fmla="val 25048"/>
              </a:avLst>
            </a:prstGeom>
            <a:solidFill>
              <a:srgbClr val="333399"/>
            </a:solid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pic>
          <p:nvPicPr>
            <p:cNvPr id="15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3198270"/>
              <a:ext cx="536608" cy="490625"/>
            </a:xfrm>
            <a:prstGeom prst="rect">
              <a:avLst/>
            </a:prstGeom>
            <a:noFill/>
            <a:ln w="9525">
              <a:noFill/>
              <a:miter lim="800000"/>
              <a:headEnd/>
              <a:tailEnd/>
            </a:ln>
          </p:spPr>
        </p:pic>
        <p:cxnSp>
          <p:nvCxnSpPr>
            <p:cNvPr id="158" name="直接箭头连接符 157"/>
            <p:cNvCxnSpPr/>
            <p:nvPr/>
          </p:nvCxnSpPr>
          <p:spPr bwMode="auto">
            <a:xfrm>
              <a:off x="10016572" y="3432068"/>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pic>
          <p:nvPicPr>
            <p:cNvPr id="159"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594315" y="4319171"/>
              <a:ext cx="536608" cy="491862"/>
            </a:xfrm>
            <a:prstGeom prst="rect">
              <a:avLst/>
            </a:prstGeom>
            <a:noFill/>
            <a:ln w="9525">
              <a:noFill/>
              <a:miter lim="800000"/>
              <a:headEnd/>
              <a:tailEnd/>
            </a:ln>
          </p:spPr>
        </p:pic>
        <p:cxnSp>
          <p:nvCxnSpPr>
            <p:cNvPr id="160" name="直接箭头连接符 159"/>
            <p:cNvCxnSpPr/>
            <p:nvPr/>
          </p:nvCxnSpPr>
          <p:spPr bwMode="auto">
            <a:xfrm>
              <a:off x="10016572" y="4551838"/>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161" name="TextBox 427"/>
            <p:cNvSpPr txBox="1">
              <a:spLocks noChangeArrowheads="1"/>
            </p:cNvSpPr>
            <p:nvPr/>
          </p:nvSpPr>
          <p:spPr bwMode="auto">
            <a:xfrm>
              <a:off x="7502451" y="5119583"/>
              <a:ext cx="1567985" cy="395365"/>
            </a:xfrm>
            <a:prstGeom prst="rect">
              <a:avLst/>
            </a:prstGeom>
            <a:noFill/>
            <a:ln w="9525">
              <a:noFill/>
              <a:miter lim="800000"/>
              <a:headEnd/>
              <a:tailEnd/>
            </a:ln>
          </p:spPr>
          <p:txBody>
            <a:bodyPr wrap="square">
              <a:noAutofit/>
            </a:bodyPr>
            <a:lstStyle/>
            <a:p>
              <a:pPr algn="ctr" fontAlgn="ctr"/>
              <a:r>
                <a:rPr lang="en-US" sz="1200" dirty="0" smtClean="0">
                  <a:latin typeface="Huawei Sans" panose="020C0503030203020204" pitchFamily="34" charset="0"/>
                  <a:cs typeface="Huawei Sans" panose="020C0503030203020204" pitchFamily="34" charset="0"/>
                </a:rPr>
                <a:t>Several extents form one volume.</a:t>
              </a:r>
              <a:endParaRPr lang="en-US" altLang="zh-CN" sz="1200" dirty="0">
                <a:latin typeface="Huawei Sans" panose="020C0503030203020204" pitchFamily="34" charset="0"/>
                <a:ea typeface="微软雅黑" pitchFamily="34" charset="-122"/>
                <a:cs typeface="Huawei Sans" panose="020C0503030203020204" pitchFamily="34" charset="0"/>
              </a:endParaRPr>
            </a:p>
          </p:txBody>
        </p:sp>
        <p:grpSp>
          <p:nvGrpSpPr>
            <p:cNvPr id="162" name="组合 161"/>
            <p:cNvGrpSpPr/>
            <p:nvPr/>
          </p:nvGrpSpPr>
          <p:grpSpPr>
            <a:xfrm>
              <a:off x="6331309" y="2159208"/>
              <a:ext cx="643930" cy="452314"/>
              <a:chOff x="4572000" y="1266755"/>
              <a:chExt cx="515316" cy="296883"/>
            </a:xfrm>
            <a:solidFill>
              <a:srgbClr val="66CCFF"/>
            </a:solidFill>
          </p:grpSpPr>
          <p:sp>
            <p:nvSpPr>
              <p:cNvPr id="163" name="矩形 97"/>
              <p:cNvSpPr>
                <a:spLocks noChangeArrowheads="1"/>
              </p:cNvSpPr>
              <p:nvPr/>
            </p:nvSpPr>
            <p:spPr bwMode="auto">
              <a:xfrm>
                <a:off x="4572000"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4" name="矩形 97"/>
              <p:cNvSpPr>
                <a:spLocks noChangeArrowheads="1"/>
              </p:cNvSpPr>
              <p:nvPr/>
            </p:nvSpPr>
            <p:spPr bwMode="auto">
              <a:xfrm>
                <a:off x="4670987"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5" name="矩形 97"/>
              <p:cNvSpPr>
                <a:spLocks noChangeArrowheads="1"/>
              </p:cNvSpPr>
              <p:nvPr/>
            </p:nvSpPr>
            <p:spPr bwMode="auto">
              <a:xfrm>
                <a:off x="4785987"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6" name="矩形 97"/>
              <p:cNvSpPr>
                <a:spLocks noChangeArrowheads="1"/>
              </p:cNvSpPr>
              <p:nvPr/>
            </p:nvSpPr>
            <p:spPr bwMode="auto">
              <a:xfrm>
                <a:off x="4905354"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7" name="矩形 97"/>
              <p:cNvSpPr>
                <a:spLocks noChangeArrowheads="1"/>
              </p:cNvSpPr>
              <p:nvPr/>
            </p:nvSpPr>
            <p:spPr bwMode="auto">
              <a:xfrm>
                <a:off x="5020354" y="1266755"/>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8" name="矩形 97"/>
              <p:cNvSpPr>
                <a:spLocks noChangeArrowheads="1"/>
              </p:cNvSpPr>
              <p:nvPr/>
            </p:nvSpPr>
            <p:spPr bwMode="auto">
              <a:xfrm>
                <a:off x="4572000"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69" name="矩形 97"/>
              <p:cNvSpPr>
                <a:spLocks noChangeArrowheads="1"/>
              </p:cNvSpPr>
              <p:nvPr/>
            </p:nvSpPr>
            <p:spPr bwMode="auto">
              <a:xfrm>
                <a:off x="4670987"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0" name="矩形 97"/>
              <p:cNvSpPr>
                <a:spLocks noChangeArrowheads="1"/>
              </p:cNvSpPr>
              <p:nvPr/>
            </p:nvSpPr>
            <p:spPr bwMode="auto">
              <a:xfrm>
                <a:off x="4785987"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1" name="矩形 97"/>
              <p:cNvSpPr>
                <a:spLocks noChangeArrowheads="1"/>
              </p:cNvSpPr>
              <p:nvPr/>
            </p:nvSpPr>
            <p:spPr bwMode="auto">
              <a:xfrm>
                <a:off x="4905354"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2" name="矩形 97"/>
              <p:cNvSpPr>
                <a:spLocks noChangeArrowheads="1"/>
              </p:cNvSpPr>
              <p:nvPr/>
            </p:nvSpPr>
            <p:spPr bwMode="auto">
              <a:xfrm>
                <a:off x="5020354" y="1314613"/>
                <a:ext cx="66962" cy="14601"/>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3" name="矩形 97"/>
              <p:cNvSpPr>
                <a:spLocks noChangeArrowheads="1"/>
              </p:cNvSpPr>
              <p:nvPr/>
            </p:nvSpPr>
            <p:spPr bwMode="auto">
              <a:xfrm>
                <a:off x="4572000"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4" name="矩形 97"/>
              <p:cNvSpPr>
                <a:spLocks noChangeArrowheads="1"/>
              </p:cNvSpPr>
              <p:nvPr/>
            </p:nvSpPr>
            <p:spPr bwMode="auto">
              <a:xfrm>
                <a:off x="4670987"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5" name="矩形 97"/>
              <p:cNvSpPr>
                <a:spLocks noChangeArrowheads="1"/>
              </p:cNvSpPr>
              <p:nvPr/>
            </p:nvSpPr>
            <p:spPr bwMode="auto">
              <a:xfrm>
                <a:off x="4785987"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6" name="矩形 97"/>
              <p:cNvSpPr>
                <a:spLocks noChangeArrowheads="1"/>
              </p:cNvSpPr>
              <p:nvPr/>
            </p:nvSpPr>
            <p:spPr bwMode="auto">
              <a:xfrm>
                <a:off x="4905354"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7" name="矩形 97"/>
              <p:cNvSpPr>
                <a:spLocks noChangeArrowheads="1"/>
              </p:cNvSpPr>
              <p:nvPr/>
            </p:nvSpPr>
            <p:spPr bwMode="auto">
              <a:xfrm>
                <a:off x="5018898" y="1362471"/>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8" name="矩形 97"/>
              <p:cNvSpPr>
                <a:spLocks noChangeArrowheads="1"/>
              </p:cNvSpPr>
              <p:nvPr/>
            </p:nvSpPr>
            <p:spPr bwMode="auto">
              <a:xfrm>
                <a:off x="4572000"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79" name="矩形 97"/>
              <p:cNvSpPr>
                <a:spLocks noChangeArrowheads="1"/>
              </p:cNvSpPr>
              <p:nvPr/>
            </p:nvSpPr>
            <p:spPr bwMode="auto">
              <a:xfrm>
                <a:off x="4670987"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0" name="矩形 97"/>
              <p:cNvSpPr>
                <a:spLocks noChangeArrowheads="1"/>
              </p:cNvSpPr>
              <p:nvPr/>
            </p:nvSpPr>
            <p:spPr bwMode="auto">
              <a:xfrm>
                <a:off x="4785987"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1" name="矩形 97"/>
              <p:cNvSpPr>
                <a:spLocks noChangeArrowheads="1"/>
              </p:cNvSpPr>
              <p:nvPr/>
            </p:nvSpPr>
            <p:spPr bwMode="auto">
              <a:xfrm>
                <a:off x="4905354"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2" name="矩形 97"/>
              <p:cNvSpPr>
                <a:spLocks noChangeArrowheads="1"/>
              </p:cNvSpPr>
              <p:nvPr/>
            </p:nvSpPr>
            <p:spPr bwMode="auto">
              <a:xfrm>
                <a:off x="5020354" y="1410329"/>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3" name="矩形 97"/>
              <p:cNvSpPr>
                <a:spLocks noChangeArrowheads="1"/>
              </p:cNvSpPr>
              <p:nvPr/>
            </p:nvSpPr>
            <p:spPr bwMode="auto">
              <a:xfrm>
                <a:off x="4572000"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4" name="矩形 97"/>
              <p:cNvSpPr>
                <a:spLocks noChangeArrowheads="1"/>
              </p:cNvSpPr>
              <p:nvPr/>
            </p:nvSpPr>
            <p:spPr bwMode="auto">
              <a:xfrm>
                <a:off x="4670987"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5" name="矩形 97"/>
              <p:cNvSpPr>
                <a:spLocks noChangeArrowheads="1"/>
              </p:cNvSpPr>
              <p:nvPr/>
            </p:nvSpPr>
            <p:spPr bwMode="auto">
              <a:xfrm>
                <a:off x="4785987"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6" name="矩形 97"/>
              <p:cNvSpPr>
                <a:spLocks noChangeArrowheads="1"/>
              </p:cNvSpPr>
              <p:nvPr/>
            </p:nvSpPr>
            <p:spPr bwMode="auto">
              <a:xfrm>
                <a:off x="4905354"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87" name="矩形 97"/>
              <p:cNvSpPr>
                <a:spLocks noChangeArrowheads="1"/>
              </p:cNvSpPr>
              <p:nvPr/>
            </p:nvSpPr>
            <p:spPr bwMode="auto">
              <a:xfrm>
                <a:off x="5020354" y="1452510"/>
                <a:ext cx="66962" cy="15412"/>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nvGrpSpPr>
              <p:cNvPr id="188" name="组合 392"/>
              <p:cNvGrpSpPr>
                <a:grpSpLocks/>
              </p:cNvGrpSpPr>
              <p:nvPr/>
            </p:nvGrpSpPr>
            <p:grpSpPr bwMode="auto">
              <a:xfrm>
                <a:off x="4572000" y="1500368"/>
                <a:ext cx="515316" cy="63270"/>
                <a:chOff x="4946650" y="3952875"/>
                <a:chExt cx="561975" cy="123825"/>
              </a:xfrm>
              <a:grpFill/>
            </p:grpSpPr>
            <p:sp>
              <p:nvSpPr>
                <p:cNvPr id="189" name="矩形 97"/>
                <p:cNvSpPr>
                  <a:spLocks noChangeArrowheads="1"/>
                </p:cNvSpPr>
                <p:nvPr/>
              </p:nvSpPr>
              <p:spPr bwMode="auto">
                <a:xfrm>
                  <a:off x="494665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0" name="矩形 97"/>
                <p:cNvSpPr>
                  <a:spLocks noChangeArrowheads="1"/>
                </p:cNvSpPr>
                <p:nvPr/>
              </p:nvSpPr>
              <p:spPr bwMode="auto">
                <a:xfrm>
                  <a:off x="505460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1" name="矩形 97"/>
                <p:cNvSpPr>
                  <a:spLocks noChangeArrowheads="1"/>
                </p:cNvSpPr>
                <p:nvPr/>
              </p:nvSpPr>
              <p:spPr bwMode="auto">
                <a:xfrm>
                  <a:off x="5180013"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2" name="矩形 97"/>
                <p:cNvSpPr>
                  <a:spLocks noChangeArrowheads="1"/>
                </p:cNvSpPr>
                <p:nvPr/>
              </p:nvSpPr>
              <p:spPr bwMode="auto">
                <a:xfrm>
                  <a:off x="5310188"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3" name="矩形 97"/>
                <p:cNvSpPr>
                  <a:spLocks noChangeArrowheads="1"/>
                </p:cNvSpPr>
                <p:nvPr/>
              </p:nvSpPr>
              <p:spPr bwMode="auto">
                <a:xfrm>
                  <a:off x="5435600" y="395287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4" name="矩形 97"/>
                <p:cNvSpPr>
                  <a:spLocks noChangeArrowheads="1"/>
                </p:cNvSpPr>
                <p:nvPr/>
              </p:nvSpPr>
              <p:spPr bwMode="auto">
                <a:xfrm>
                  <a:off x="494665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5" name="矩形 97"/>
                <p:cNvSpPr>
                  <a:spLocks noChangeArrowheads="1"/>
                </p:cNvSpPr>
                <p:nvPr/>
              </p:nvSpPr>
              <p:spPr bwMode="auto">
                <a:xfrm>
                  <a:off x="505460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6" name="矩形 97"/>
                <p:cNvSpPr>
                  <a:spLocks noChangeArrowheads="1"/>
                </p:cNvSpPr>
                <p:nvPr/>
              </p:nvSpPr>
              <p:spPr bwMode="auto">
                <a:xfrm>
                  <a:off x="5180013"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7" name="矩形 97"/>
                <p:cNvSpPr>
                  <a:spLocks noChangeArrowheads="1"/>
                </p:cNvSpPr>
                <p:nvPr/>
              </p:nvSpPr>
              <p:spPr bwMode="auto">
                <a:xfrm>
                  <a:off x="5310188"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sp>
              <p:nvSpPr>
                <p:cNvPr id="198" name="矩形 97"/>
                <p:cNvSpPr>
                  <a:spLocks noChangeArrowheads="1"/>
                </p:cNvSpPr>
                <p:nvPr/>
              </p:nvSpPr>
              <p:spPr bwMode="auto">
                <a:xfrm>
                  <a:off x="5435600" y="4048125"/>
                  <a:ext cx="73025" cy="28575"/>
                </a:xfrm>
                <a:prstGeom prst="rect">
                  <a:avLst/>
                </a:prstGeom>
                <a:grpFill/>
                <a:ln w="9525" algn="ctr">
                  <a:noFill/>
                  <a:round/>
                  <a:headEnd/>
                  <a:tailEnd/>
                </a:ln>
              </p:spPr>
              <p:txBody>
                <a:bodyPr wrap="square">
                  <a:noAutofit/>
                </a:bodyPr>
                <a:lstStyle/>
                <a:p>
                  <a:pPr fontAlgn="ctr"/>
                  <a:endParaRPr lang="en-US" altLang="zh-CN" sz="1333" dirty="0">
                    <a:latin typeface="Huawei Sans" panose="020C0503030203020204" pitchFamily="34" charset="0"/>
                    <a:ea typeface="微软雅黑" pitchFamily="34" charset="-122"/>
                    <a:cs typeface="Huawei Sans" panose="020C0503030203020204" pitchFamily="34" charset="0"/>
                  </a:endParaRPr>
                </a:p>
              </p:txBody>
            </p:sp>
          </p:grpSp>
        </p:grpSp>
      </p:grpSp>
    </p:spTree>
    <p:extLst>
      <p:ext uri="{BB962C8B-B14F-4D97-AF65-F5344CB8AC3E}">
        <p14:creationId xmlns:p14="http://schemas.microsoft.com/office/powerpoint/2010/main" val="3048967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Disk Domain</a:t>
            </a:r>
            <a:endParaRPr lang="en-US" altLang="zh-CN" dirty="0"/>
          </a:p>
        </p:txBody>
      </p:sp>
      <p:sp>
        <p:nvSpPr>
          <p:cNvPr id="3" name="文本占位符 2"/>
          <p:cNvSpPr>
            <a:spLocks noGrp="1"/>
          </p:cNvSpPr>
          <p:nvPr>
            <p:ph type="body" sz="quarter" idx="10"/>
          </p:nvPr>
        </p:nvSpPr>
        <p:spPr>
          <a:xfrm>
            <a:off x="731838" y="944563"/>
            <a:ext cx="10728325" cy="4982993"/>
          </a:xfrm>
        </p:spPr>
        <p:txBody>
          <a:bodyPr/>
          <a:lstStyle/>
          <a:p>
            <a:r>
              <a:rPr lang="en-US" sz="1800" dirty="0" smtClean="0"/>
              <a:t>A disk domain is a combination of disks (which can be all disks in the array). After the disks are combined and reserved for hot spare capacity, each disk domain provides storage resources for the storage pool.</a:t>
            </a:r>
            <a:endParaRPr lang="en-US" altLang="zh-CN" sz="1800" dirty="0"/>
          </a:p>
        </p:txBody>
      </p:sp>
      <p:grpSp>
        <p:nvGrpSpPr>
          <p:cNvPr id="4" name="Groep 2"/>
          <p:cNvGrpSpPr/>
          <p:nvPr/>
        </p:nvGrpSpPr>
        <p:grpSpPr>
          <a:xfrm>
            <a:off x="2350396" y="2119870"/>
            <a:ext cx="6255945" cy="3742629"/>
            <a:chOff x="738188" y="2147532"/>
            <a:chExt cx="6255945" cy="3742629"/>
          </a:xfrm>
        </p:grpSpPr>
        <p:sp>
          <p:nvSpPr>
            <p:cNvPr id="5" name="Rectangle 3"/>
            <p:cNvSpPr/>
            <p:nvPr/>
          </p:nvSpPr>
          <p:spPr bwMode="auto">
            <a:xfrm rot="3360000">
              <a:off x="1837364" y="4300099"/>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 name="Rectangle 4"/>
            <p:cNvSpPr/>
            <p:nvPr/>
          </p:nvSpPr>
          <p:spPr bwMode="auto">
            <a:xfrm rot="3360000">
              <a:off x="2262254" y="4300099"/>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 name="Rectangle 5"/>
            <p:cNvSpPr/>
            <p:nvPr/>
          </p:nvSpPr>
          <p:spPr bwMode="auto">
            <a:xfrm rot="3360000">
              <a:off x="857479"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 name="Rectangle 6"/>
            <p:cNvSpPr/>
            <p:nvPr/>
          </p:nvSpPr>
          <p:spPr bwMode="auto">
            <a:xfrm rot="3360000">
              <a:off x="134040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 name="Rectangle 7"/>
            <p:cNvSpPr/>
            <p:nvPr/>
          </p:nvSpPr>
          <p:spPr bwMode="auto">
            <a:xfrm rot="3360000">
              <a:off x="183736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 name="Rectangle 8"/>
            <p:cNvSpPr/>
            <p:nvPr/>
          </p:nvSpPr>
          <p:spPr bwMode="auto">
            <a:xfrm rot="3360000">
              <a:off x="2262254" y="4837378"/>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1" name="Rectangle 9"/>
            <p:cNvSpPr/>
            <p:nvPr/>
          </p:nvSpPr>
          <p:spPr bwMode="auto">
            <a:xfrm rot="3360000">
              <a:off x="857479"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2" name="Rectangle 10"/>
            <p:cNvSpPr/>
            <p:nvPr/>
          </p:nvSpPr>
          <p:spPr bwMode="auto">
            <a:xfrm rot="3360000">
              <a:off x="134040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3" name="Rectangle 11"/>
            <p:cNvSpPr/>
            <p:nvPr/>
          </p:nvSpPr>
          <p:spPr bwMode="auto">
            <a:xfrm rot="3360000">
              <a:off x="183736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4" name="Rectangle 12"/>
            <p:cNvSpPr/>
            <p:nvPr/>
          </p:nvSpPr>
          <p:spPr bwMode="auto">
            <a:xfrm rot="3360000">
              <a:off x="2262254" y="5373040"/>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5" name="Rectangle 13"/>
            <p:cNvSpPr/>
            <p:nvPr/>
          </p:nvSpPr>
          <p:spPr bwMode="auto">
            <a:xfrm rot="3360000">
              <a:off x="133430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6" name="Rectangle 14"/>
            <p:cNvSpPr/>
            <p:nvPr/>
          </p:nvSpPr>
          <p:spPr bwMode="auto">
            <a:xfrm rot="3360000">
              <a:off x="183126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7" name="Rectangle 15"/>
            <p:cNvSpPr/>
            <p:nvPr/>
          </p:nvSpPr>
          <p:spPr bwMode="auto">
            <a:xfrm rot="3360000">
              <a:off x="2256154"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8" name="Rectangle 16"/>
            <p:cNvSpPr/>
            <p:nvPr/>
          </p:nvSpPr>
          <p:spPr bwMode="auto">
            <a:xfrm rot="3360000">
              <a:off x="857479"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9" name="Rectangle 17"/>
            <p:cNvSpPr/>
            <p:nvPr/>
          </p:nvSpPr>
          <p:spPr bwMode="auto">
            <a:xfrm rot="3360000">
              <a:off x="1340404"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0" name="Rectangle 18"/>
            <p:cNvSpPr/>
            <p:nvPr/>
          </p:nvSpPr>
          <p:spPr bwMode="auto">
            <a:xfrm rot="3360000">
              <a:off x="1837364"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1" name="Rectangle 19"/>
            <p:cNvSpPr/>
            <p:nvPr/>
          </p:nvSpPr>
          <p:spPr bwMode="auto">
            <a:xfrm rot="3360000">
              <a:off x="2262254"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2" name="Rectangle 20"/>
            <p:cNvSpPr/>
            <p:nvPr/>
          </p:nvSpPr>
          <p:spPr bwMode="auto">
            <a:xfrm rot="3360000">
              <a:off x="857479"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3" name="Rectangle 21"/>
            <p:cNvSpPr/>
            <p:nvPr/>
          </p:nvSpPr>
          <p:spPr bwMode="auto">
            <a:xfrm rot="3360000">
              <a:off x="134040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4" name="Rectangle 22"/>
            <p:cNvSpPr/>
            <p:nvPr/>
          </p:nvSpPr>
          <p:spPr bwMode="auto">
            <a:xfrm rot="3360000">
              <a:off x="183736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5" name="Rectangle 23"/>
            <p:cNvSpPr/>
            <p:nvPr/>
          </p:nvSpPr>
          <p:spPr bwMode="auto">
            <a:xfrm rot="3360000">
              <a:off x="2262254"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6" name="Rectangle 24"/>
            <p:cNvSpPr/>
            <p:nvPr/>
          </p:nvSpPr>
          <p:spPr bwMode="auto">
            <a:xfrm rot="3360000">
              <a:off x="857479" y="4300099"/>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7" name="Rectangle 25"/>
            <p:cNvSpPr/>
            <p:nvPr/>
          </p:nvSpPr>
          <p:spPr bwMode="auto">
            <a:xfrm rot="3360000">
              <a:off x="1340404" y="4300099"/>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28" name="Rectangle 26"/>
            <p:cNvSpPr/>
            <p:nvPr/>
          </p:nvSpPr>
          <p:spPr bwMode="auto">
            <a:xfrm rot="3360000">
              <a:off x="851379"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2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289"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圆角矩形 273"/>
            <p:cNvSpPr>
              <a:spLocks noChangeArrowheads="1"/>
            </p:cNvSpPr>
            <p:nvPr/>
          </p:nvSpPr>
          <p:spPr bwMode="auto">
            <a:xfrm>
              <a:off x="738188" y="2147532"/>
              <a:ext cx="2100546" cy="3742628"/>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36" name="TextBox 274"/>
            <p:cNvSpPr txBox="1">
              <a:spLocks noChangeArrowheads="1"/>
            </p:cNvSpPr>
            <p:nvPr/>
          </p:nvSpPr>
          <p:spPr bwMode="auto">
            <a:xfrm>
              <a:off x="1003077" y="2255545"/>
              <a:ext cx="1538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solidFill>
                    <a:srgbClr val="000000"/>
                  </a:solidFill>
                  <a:latin typeface="Huawei Sans" panose="020C0503030203020204" pitchFamily="34" charset="0"/>
                  <a:cs typeface="Huawei Sans" panose="020C0503030203020204" pitchFamily="34" charset="0"/>
                </a:rPr>
                <a:t>Physical disks</a:t>
              </a:r>
              <a:endParaRPr lang="en-US" sz="1400" dirty="0">
                <a:solidFill>
                  <a:srgbClr val="000000"/>
                </a:solidFill>
                <a:latin typeface="Huawei Sans" panose="020C0503030203020204" pitchFamily="34" charset="0"/>
                <a:cs typeface="Huawei Sans" panose="020C0503030203020204" pitchFamily="34" charset="0"/>
              </a:endParaRPr>
            </a:p>
          </p:txBody>
        </p:sp>
        <p:sp>
          <p:nvSpPr>
            <p:cNvPr id="37" name="圆角矩形 273"/>
            <p:cNvSpPr>
              <a:spLocks noChangeArrowheads="1"/>
            </p:cNvSpPr>
            <p:nvPr/>
          </p:nvSpPr>
          <p:spPr bwMode="auto">
            <a:xfrm>
              <a:off x="3707219" y="2147532"/>
              <a:ext cx="2241776" cy="2123759"/>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38" name="TextBox 274"/>
            <p:cNvSpPr txBox="1">
              <a:spLocks noChangeArrowheads="1"/>
            </p:cNvSpPr>
            <p:nvPr/>
          </p:nvSpPr>
          <p:spPr bwMode="auto">
            <a:xfrm>
              <a:off x="4085874" y="2255545"/>
              <a:ext cx="1580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solidFill>
                    <a:srgbClr val="000000"/>
                  </a:solidFill>
                  <a:latin typeface="Huawei Sans" panose="020C0503030203020204" pitchFamily="34" charset="0"/>
                  <a:cs typeface="Huawei Sans" panose="020C0503030203020204" pitchFamily="34" charset="0"/>
                </a:rPr>
                <a:t>Disk domain #1</a:t>
              </a:r>
              <a:endParaRPr lang="en-US" altLang="zh-CN" sz="1400" b="1" dirty="0">
                <a:solidFill>
                  <a:srgbClr val="000000"/>
                </a:solidFill>
                <a:latin typeface="Huawei Sans" panose="020C0503030203020204" pitchFamily="34" charset="0"/>
                <a:ea typeface="+mn-ea"/>
                <a:cs typeface="Huawei Sans" panose="020C0503030203020204" pitchFamily="34" charset="0"/>
              </a:endParaRPr>
            </a:p>
          </p:txBody>
        </p:sp>
        <p:sp>
          <p:nvSpPr>
            <p:cNvPr id="39" name="圆角矩形 273"/>
            <p:cNvSpPr>
              <a:spLocks noChangeArrowheads="1"/>
            </p:cNvSpPr>
            <p:nvPr/>
          </p:nvSpPr>
          <p:spPr bwMode="auto">
            <a:xfrm>
              <a:off x="3707219" y="4386667"/>
              <a:ext cx="2241776" cy="1503494"/>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buClr>
                  <a:srgbClr val="CC9900"/>
                </a:buClr>
                <a:buFont typeface="Wingdings" pitchFamily="2" charset="2"/>
                <a:buChar char="n"/>
              </a:pPr>
              <a:endParaRPr lang="en-US" altLang="zh-CN" sz="1400" dirty="0">
                <a:solidFill>
                  <a:srgbClr val="000000"/>
                </a:solidFill>
                <a:latin typeface="Huawei Sans" panose="020C0503030203020204" pitchFamily="34" charset="0"/>
                <a:ea typeface="+mn-ea"/>
                <a:cs typeface="Huawei Sans" panose="020C0503030203020204" pitchFamily="34" charset="0"/>
              </a:endParaRPr>
            </a:p>
          </p:txBody>
        </p:sp>
        <p:sp>
          <p:nvSpPr>
            <p:cNvPr id="40" name="TextBox 274"/>
            <p:cNvSpPr txBox="1">
              <a:spLocks noChangeArrowheads="1"/>
            </p:cNvSpPr>
            <p:nvPr/>
          </p:nvSpPr>
          <p:spPr bwMode="auto">
            <a:xfrm>
              <a:off x="4050249" y="4399679"/>
              <a:ext cx="1580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solidFill>
                    <a:srgbClr val="000000"/>
                  </a:solidFill>
                  <a:latin typeface="Huawei Sans" panose="020C0503030203020204" pitchFamily="34" charset="0"/>
                  <a:cs typeface="Huawei Sans" panose="020C0503030203020204" pitchFamily="34" charset="0"/>
                </a:rPr>
                <a:t>Disk domain #2</a:t>
              </a:r>
              <a:endParaRPr lang="en-US" altLang="zh-CN" sz="1400" b="1" dirty="0">
                <a:solidFill>
                  <a:srgbClr val="000000"/>
                </a:solidFill>
                <a:latin typeface="Huawei Sans" panose="020C0503030203020204" pitchFamily="34" charset="0"/>
                <a:ea typeface="+mn-ea"/>
                <a:cs typeface="Huawei Sans" panose="020C0503030203020204" pitchFamily="34" charset="0"/>
              </a:endParaRPr>
            </a:p>
          </p:txBody>
        </p:sp>
        <p:grpSp>
          <p:nvGrpSpPr>
            <p:cNvPr id="41" name="Group 12"/>
            <p:cNvGrpSpPr/>
            <p:nvPr/>
          </p:nvGrpSpPr>
          <p:grpSpPr>
            <a:xfrm>
              <a:off x="6450940" y="3156540"/>
              <a:ext cx="433387" cy="1921772"/>
              <a:chOff x="6940348" y="2266680"/>
              <a:chExt cx="433387" cy="1921772"/>
            </a:xfrm>
          </p:grpSpPr>
          <p:sp>
            <p:nvSpPr>
              <p:cNvPr id="103" name="Rectangle 104"/>
              <p:cNvSpPr/>
              <p:nvPr/>
            </p:nvSpPr>
            <p:spPr bwMode="auto">
              <a:xfrm rot="3360000">
                <a:off x="6926378" y="2324673"/>
                <a:ext cx="457670" cy="341684"/>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4" name="Rectangle 105"/>
              <p:cNvSpPr/>
              <p:nvPr/>
            </p:nvSpPr>
            <p:spPr bwMode="auto">
              <a:xfrm rot="3360000">
                <a:off x="6926378" y="3064280"/>
                <a:ext cx="457670" cy="341684"/>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5" name="Rectangle 106"/>
              <p:cNvSpPr/>
              <p:nvPr/>
            </p:nvSpPr>
            <p:spPr bwMode="auto">
              <a:xfrm rot="3360000">
                <a:off x="6926378" y="3780511"/>
                <a:ext cx="457670" cy="341684"/>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10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228179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01287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743952"/>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551"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99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17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8"/>
            <p:cNvSpPr/>
            <p:nvPr/>
          </p:nvSpPr>
          <p:spPr bwMode="auto">
            <a:xfrm rot="3360000">
              <a:off x="444455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1" name="Rectangle 59"/>
            <p:cNvSpPr/>
            <p:nvPr/>
          </p:nvSpPr>
          <p:spPr bwMode="auto">
            <a:xfrm rot="3360000">
              <a:off x="494151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2" name="Rectangle 60"/>
            <p:cNvSpPr/>
            <p:nvPr/>
          </p:nvSpPr>
          <p:spPr bwMode="auto">
            <a:xfrm rot="3360000">
              <a:off x="5366407"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3" name="Rectangle 61"/>
            <p:cNvSpPr/>
            <p:nvPr/>
          </p:nvSpPr>
          <p:spPr bwMode="auto">
            <a:xfrm rot="3360000">
              <a:off x="3967732"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4" name="Rectangle 62"/>
            <p:cNvSpPr/>
            <p:nvPr/>
          </p:nvSpPr>
          <p:spPr bwMode="auto">
            <a:xfrm rot="3360000">
              <a:off x="4450657" y="324447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5" name="Rectangle 63"/>
            <p:cNvSpPr/>
            <p:nvPr/>
          </p:nvSpPr>
          <p:spPr bwMode="auto">
            <a:xfrm rot="3360000">
              <a:off x="4947617"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6" name="Rectangle 64"/>
            <p:cNvSpPr/>
            <p:nvPr/>
          </p:nvSpPr>
          <p:spPr bwMode="auto">
            <a:xfrm rot="3360000">
              <a:off x="5372507" y="3244477"/>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7" name="Rectangle 65"/>
            <p:cNvSpPr/>
            <p:nvPr/>
          </p:nvSpPr>
          <p:spPr bwMode="auto">
            <a:xfrm rot="3360000">
              <a:off x="3967732"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8" name="Rectangle 66"/>
            <p:cNvSpPr/>
            <p:nvPr/>
          </p:nvSpPr>
          <p:spPr bwMode="auto">
            <a:xfrm rot="3360000">
              <a:off x="445065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69" name="Rectangle 67"/>
            <p:cNvSpPr/>
            <p:nvPr/>
          </p:nvSpPr>
          <p:spPr bwMode="auto">
            <a:xfrm rot="3360000">
              <a:off x="494761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0" name="Rectangle 68"/>
            <p:cNvSpPr/>
            <p:nvPr/>
          </p:nvSpPr>
          <p:spPr bwMode="auto">
            <a:xfrm rot="3360000">
              <a:off x="5372507" y="3769493"/>
              <a:ext cx="419297" cy="288000"/>
            </a:xfrm>
            <a:prstGeom prst="rect">
              <a:avLst/>
            </a:prstGeom>
            <a:solidFill>
              <a:srgbClr val="00B0F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71" name="Rectangle 69"/>
            <p:cNvSpPr/>
            <p:nvPr/>
          </p:nvSpPr>
          <p:spPr bwMode="auto">
            <a:xfrm rot="3360000">
              <a:off x="3961632" y="2711697"/>
              <a:ext cx="419297" cy="288000"/>
            </a:xfrm>
            <a:prstGeom prst="rect">
              <a:avLst/>
            </a:prstGeom>
            <a:solidFill>
              <a:schemeClr val="accent1">
                <a:lumMod val="75000"/>
                <a:alpha val="50000"/>
              </a:scheme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7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2"/>
            <p:cNvSpPr/>
            <p:nvPr/>
          </p:nvSpPr>
          <p:spPr bwMode="auto">
            <a:xfrm rot="3360000">
              <a:off x="3954915"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5" name="Rectangle 83"/>
            <p:cNvSpPr/>
            <p:nvPr/>
          </p:nvSpPr>
          <p:spPr bwMode="auto">
            <a:xfrm rot="3360000">
              <a:off x="443784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6" name="Rectangle 84"/>
            <p:cNvSpPr/>
            <p:nvPr/>
          </p:nvSpPr>
          <p:spPr bwMode="auto">
            <a:xfrm rot="3360000">
              <a:off x="493480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7" name="Rectangle 85"/>
            <p:cNvSpPr/>
            <p:nvPr/>
          </p:nvSpPr>
          <p:spPr bwMode="auto">
            <a:xfrm rot="3360000">
              <a:off x="5359690" y="4844302"/>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8" name="Rectangle 86"/>
            <p:cNvSpPr/>
            <p:nvPr/>
          </p:nvSpPr>
          <p:spPr bwMode="auto">
            <a:xfrm rot="3360000">
              <a:off x="3954915"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89" name="Rectangle 87"/>
            <p:cNvSpPr/>
            <p:nvPr/>
          </p:nvSpPr>
          <p:spPr bwMode="auto">
            <a:xfrm rot="3360000">
              <a:off x="443784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0" name="Rectangle 88"/>
            <p:cNvSpPr/>
            <p:nvPr/>
          </p:nvSpPr>
          <p:spPr bwMode="auto">
            <a:xfrm rot="3360000">
              <a:off x="493480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91" name="Rectangle 89"/>
            <p:cNvSpPr/>
            <p:nvPr/>
          </p:nvSpPr>
          <p:spPr bwMode="auto">
            <a:xfrm rot="3360000">
              <a:off x="5359690" y="5379964"/>
              <a:ext cx="419297" cy="288000"/>
            </a:xfrm>
            <a:prstGeom prst="rect">
              <a:avLst/>
            </a:prstGeom>
            <a:solidFill>
              <a:srgbClr val="FFC000">
                <a:alpha val="50000"/>
              </a:srgbClr>
            </a:solidFill>
            <a:ln w="12700">
              <a:no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pic>
          <p:nvPicPr>
            <p:cNvPr id="9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ight Arrow 98"/>
            <p:cNvSpPr/>
            <p:nvPr/>
          </p:nvSpPr>
          <p:spPr bwMode="auto">
            <a:xfrm>
              <a:off x="2969359" y="3185770"/>
              <a:ext cx="640080" cy="457200"/>
            </a:xfrm>
            <a:prstGeom prst="rightArrow">
              <a:avLst/>
            </a:prstGeom>
            <a:solidFill>
              <a:schemeClr val="accent2"/>
            </a:solidFill>
            <a:ln w="12700">
              <a:solidFill>
                <a:schemeClr val="tx1"/>
              </a:solid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1" name="Right Arrow 99"/>
            <p:cNvSpPr/>
            <p:nvPr/>
          </p:nvSpPr>
          <p:spPr bwMode="auto">
            <a:xfrm>
              <a:off x="2969359" y="4791378"/>
              <a:ext cx="640080" cy="457200"/>
            </a:xfrm>
            <a:prstGeom prst="rightArrow">
              <a:avLst/>
            </a:prstGeom>
            <a:solidFill>
              <a:schemeClr val="accent2"/>
            </a:solidFill>
            <a:ln w="12700">
              <a:solidFill>
                <a:schemeClr val="tx1"/>
              </a:solidFill>
              <a:round/>
              <a:headEnd/>
              <a:tailEnd/>
            </a:ln>
            <a:effectLst/>
            <a:extLst/>
          </p:spPr>
          <p:txBody>
            <a:bodyPr wrap="square" rtlCol="0" anchor="ctr">
              <a:noAutofit/>
            </a:bodyPr>
            <a:lstStyle/>
            <a:p>
              <a:pPr algn="ctr" fontAlgn="ctr"/>
              <a:endParaRPr lang="en-US" dirty="0">
                <a:solidFill>
                  <a:srgbClr val="000000"/>
                </a:solidFill>
                <a:latin typeface="Huawei Sans" panose="020C0503030203020204" pitchFamily="34" charset="0"/>
                <a:cs typeface="Huawei Sans" panose="020C0503030203020204" pitchFamily="34" charset="0"/>
              </a:endParaRPr>
            </a:p>
          </p:txBody>
        </p:sp>
        <p:sp>
          <p:nvSpPr>
            <p:cNvPr id="102" name="TextBox 103"/>
            <p:cNvSpPr txBox="1"/>
            <p:nvPr/>
          </p:nvSpPr>
          <p:spPr>
            <a:xfrm>
              <a:off x="6424746" y="2770631"/>
              <a:ext cx="569387"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Tiers</a:t>
              </a:r>
              <a:endParaRPr lang="en-US" sz="1400" dirty="0">
                <a:latin typeface="Huawei Sans" panose="020C0503030203020204" pitchFamily="34" charset="0"/>
                <a:cs typeface="Huawei Sans" panose="020C0503030203020204" pitchFamily="34" charset="0"/>
              </a:endParaRPr>
            </a:p>
          </p:txBody>
        </p:sp>
      </p:grpSp>
      <p:sp>
        <p:nvSpPr>
          <p:cNvPr id="109" name="TextBox 112"/>
          <p:cNvSpPr txBox="1"/>
          <p:nvPr/>
        </p:nvSpPr>
        <p:spPr>
          <a:xfrm>
            <a:off x="8684961" y="3232819"/>
            <a:ext cx="2016899"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High-performance tier</a:t>
            </a:r>
            <a:endParaRPr lang="en-US" sz="1400" dirty="0">
              <a:latin typeface="Huawei Sans" panose="020C0503030203020204" pitchFamily="34" charset="0"/>
              <a:cs typeface="Huawei Sans" panose="020C0503030203020204" pitchFamily="34" charset="0"/>
            </a:endParaRPr>
          </a:p>
        </p:txBody>
      </p:sp>
      <p:sp>
        <p:nvSpPr>
          <p:cNvPr id="110" name="TextBox 113"/>
          <p:cNvSpPr txBox="1"/>
          <p:nvPr/>
        </p:nvSpPr>
        <p:spPr>
          <a:xfrm>
            <a:off x="8684961" y="3933427"/>
            <a:ext cx="1555234"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Performance tier</a:t>
            </a:r>
            <a:endParaRPr lang="en-US" sz="1400" dirty="0">
              <a:latin typeface="Huawei Sans" panose="020C0503030203020204" pitchFamily="34" charset="0"/>
              <a:cs typeface="Huawei Sans" panose="020C0503030203020204" pitchFamily="34" charset="0"/>
            </a:endParaRPr>
          </a:p>
        </p:txBody>
      </p:sp>
      <p:sp>
        <p:nvSpPr>
          <p:cNvPr id="111" name="TextBox 114"/>
          <p:cNvSpPr txBox="1"/>
          <p:nvPr/>
        </p:nvSpPr>
        <p:spPr>
          <a:xfrm>
            <a:off x="8684961" y="4684539"/>
            <a:ext cx="1207382" cy="307777"/>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Capacity tier</a:t>
            </a:r>
            <a:endParaRPr lang="en-US"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1684425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Storage Pool and Tier</a:t>
            </a:r>
            <a:endParaRPr lang="en-US" altLang="zh-CN" dirty="0">
              <a:latin typeface="Huawei Sans" panose="020C0503030203020204" pitchFamily="34" charset="0"/>
              <a:cs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600" dirty="0" smtClean="0">
                <a:latin typeface="Huawei Sans" panose="020C0503030203020204" pitchFamily="34" charset="0"/>
              </a:rPr>
              <a:t>A storage pool is a storage resource container. The storage resources used by application servers are all from storage pools.</a:t>
            </a:r>
          </a:p>
          <a:p>
            <a:r>
              <a:rPr lang="en-US" sz="1600" dirty="0" smtClean="0">
                <a:latin typeface="Huawei Sans" panose="020C0503030203020204" pitchFamily="34" charset="0"/>
              </a:rPr>
              <a:t>A storage tier is a collection of storage media providing the same performance level in a storage pool. Different storage tiers manage storage media of different performance levels and provide storage space for applications that have different performance requirements.</a:t>
            </a:r>
          </a:p>
          <a:p>
            <a:endParaRPr lang="en-US" altLang="zh-CN" sz="2000" dirty="0">
              <a:latin typeface="Huawei Sans" panose="020C0503030203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20002434"/>
              </p:ext>
            </p:extLst>
          </p:nvPr>
        </p:nvGraphicFramePr>
        <p:xfrm>
          <a:off x="856967" y="3175716"/>
          <a:ext cx="5688213" cy="2751840"/>
        </p:xfrm>
        <a:graphic>
          <a:graphicData uri="http://schemas.openxmlformats.org/drawingml/2006/table">
            <a:tbl>
              <a:tblPr/>
              <a:tblGrid>
                <a:gridCol w="841835"/>
                <a:gridCol w="1189069"/>
                <a:gridCol w="1005963"/>
                <a:gridCol w="2651346"/>
              </a:tblGrid>
              <a:tr h="426389">
                <a:tc>
                  <a:txBody>
                    <a:bodyPr/>
                    <a:lstStyle/>
                    <a:p>
                      <a:pPr marL="0" marR="0" algn="l" fontAlgn="ctr">
                        <a:lnSpc>
                          <a:spcPct val="100000"/>
                        </a:lnSpc>
                        <a:spcBef>
                          <a:spcPts val="800"/>
                        </a:spcBef>
                        <a:spcAft>
                          <a:spcPts val="800"/>
                        </a:spcAft>
                      </a:pPr>
                      <a:r>
                        <a:rPr lang="en-US" sz="1200" b="0" dirty="0" smtClean="0">
                          <a:latin typeface="Huawei Sans" panose="020C0503030203020204" pitchFamily="34" charset="0"/>
                          <a:cs typeface="Huawei Sans" panose="020C0503030203020204" pitchFamily="34" charset="0"/>
                        </a:rPr>
                        <a:t>Storage Tier</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en-US" sz="1200" b="0" dirty="0" smtClean="0">
                          <a:latin typeface="Huawei Sans" panose="020C0503030203020204" pitchFamily="34" charset="0"/>
                          <a:cs typeface="Huawei Sans" panose="020C0503030203020204" pitchFamily="34" charset="0"/>
                        </a:rPr>
                        <a:t>Tier Type</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en-US" sz="1200" b="0" dirty="0" smtClean="0">
                          <a:latin typeface="Huawei Sans" panose="020C0503030203020204" pitchFamily="34" charset="0"/>
                          <a:cs typeface="Huawei Sans" panose="020C0503030203020204" pitchFamily="34" charset="0"/>
                        </a:rPr>
                        <a:t>Supported Disk Type</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800"/>
                        </a:spcBef>
                        <a:spcAft>
                          <a:spcPts val="800"/>
                        </a:spcAft>
                      </a:pPr>
                      <a:r>
                        <a:rPr lang="en-US" sz="1200" b="0" dirty="0" smtClean="0">
                          <a:latin typeface="Huawei Sans" panose="020C0503030203020204" pitchFamily="34" charset="0"/>
                          <a:cs typeface="Huawei Sans" panose="020C0503030203020204" pitchFamily="34" charset="0"/>
                        </a:rPr>
                        <a:t>Application</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96142">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Tier 0</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High-performance tier</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SSD</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Best for storage of data that is frequently accessed; provides high performance and price.</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765896">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Tier 1</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Performance tier</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SAS</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Best for storage of data that is less frequently accessed; provides relatively high performance and moderate price.</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765896">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Tier 2</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Capacity tier</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NL-SAS</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Best for storage of mass data that is infrequently accessed; provides low performance and price, and large capacity per disk.</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77256701"/>
              </p:ext>
            </p:extLst>
          </p:nvPr>
        </p:nvGraphicFramePr>
        <p:xfrm>
          <a:off x="6901315" y="3401076"/>
          <a:ext cx="4418431" cy="2301120"/>
        </p:xfrm>
        <a:graphic>
          <a:graphicData uri="http://schemas.openxmlformats.org/drawingml/2006/table">
            <a:tbl>
              <a:tblPr/>
              <a:tblGrid>
                <a:gridCol w="1095790"/>
                <a:gridCol w="3322641"/>
              </a:tblGrid>
              <a:tr h="256742">
                <a:tc>
                  <a:txBody>
                    <a:bodyPr/>
                    <a:lstStyle/>
                    <a:p>
                      <a:pPr marL="0" marR="0" algn="l" fontAlgn="ctr">
                        <a:lnSpc>
                          <a:spcPct val="100000"/>
                        </a:lnSpc>
                        <a:spcBef>
                          <a:spcPts val="600"/>
                        </a:spcBef>
                        <a:spcAft>
                          <a:spcPts val="600"/>
                        </a:spcAft>
                      </a:pPr>
                      <a:r>
                        <a:rPr lang="en-US" sz="1200" b="0" dirty="0" smtClean="0">
                          <a:latin typeface="Huawei Sans" panose="020C0503030203020204" pitchFamily="34" charset="0"/>
                          <a:cs typeface="Huawei Sans" panose="020C0503030203020204" pitchFamily="34" charset="0"/>
                        </a:rPr>
                        <a:t>RAID Level</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l" fontAlgn="ctr">
                        <a:lnSpc>
                          <a:spcPct val="100000"/>
                        </a:lnSpc>
                        <a:spcBef>
                          <a:spcPts val="600"/>
                        </a:spcBef>
                        <a:spcAft>
                          <a:spcPts val="600"/>
                        </a:spcAft>
                      </a:pPr>
                      <a:r>
                        <a:rPr lang="en-US" sz="1200" b="0" dirty="0" smtClean="0">
                          <a:latin typeface="Huawei Sans" panose="020C0503030203020204" pitchFamily="34" charset="0"/>
                          <a:cs typeface="Huawei Sans" panose="020C0503030203020204" pitchFamily="34" charset="0"/>
                        </a:rPr>
                        <a:t>RAID Policy</a:t>
                      </a:r>
                      <a:endParaRPr lang="en-US" sz="1200" b="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56635">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1</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1D + 1D, 1D + 1D + 1D + 1D</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426389">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10</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2D + 2D or 4D + 4D, which is automatically selected by a storage system.</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56635">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3</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2D + 1P, 4D + 1P, 8D + 1P</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8001">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5</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2D + 1P, 4D + 1P, 8D + 1P</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426389">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50</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(2D + 1P) x 2, (4D + 1P) x 2, or (8D + 1P) x 2</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56635">
                <a:tc>
                  <a:txBody>
                    <a:bodyPr/>
                    <a:lstStyle/>
                    <a:p>
                      <a:pPr marL="0" marR="0" algn="l" fontAlgn="ctr">
                        <a:lnSpc>
                          <a:spcPct val="100000"/>
                        </a:lnSpc>
                        <a:spcBef>
                          <a:spcPts val="800"/>
                        </a:spcBef>
                        <a:spcAft>
                          <a:spcPts val="800"/>
                        </a:spcAft>
                      </a:pPr>
                      <a:r>
                        <a:rPr lang="en-US" sz="1200" dirty="0" smtClean="0">
                          <a:latin typeface="Huawei Sans" panose="020C0503030203020204" pitchFamily="34" charset="0"/>
                          <a:cs typeface="Huawei Sans" panose="020C0503030203020204" pitchFamily="34" charset="0"/>
                        </a:rPr>
                        <a:t>RAID 6</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fontAlgn="ctr">
                        <a:lnSpc>
                          <a:spcPct val="100000"/>
                        </a:lnSpc>
                        <a:spcBef>
                          <a:spcPts val="600"/>
                        </a:spcBef>
                        <a:spcAft>
                          <a:spcPts val="600"/>
                        </a:spcAft>
                      </a:pPr>
                      <a:r>
                        <a:rPr lang="en-US" sz="1200" dirty="0" smtClean="0">
                          <a:latin typeface="Huawei Sans" panose="020C0503030203020204" pitchFamily="34" charset="0"/>
                          <a:cs typeface="Huawei Sans" panose="020C0503030203020204" pitchFamily="34" charset="0"/>
                        </a:rPr>
                        <a:t>2D + 2P, 4D + 2P, 8D + 2P, 16D + 2P</a:t>
                      </a:r>
                      <a:endParaRPr lang="en-US" sz="1200" kern="100" dirty="0">
                        <a:latin typeface="Huawei Sans" panose="020C0503030203020204" pitchFamily="34" charset="0"/>
                        <a:ea typeface="+mn-ea"/>
                        <a:cs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4497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Disk Group</a:t>
            </a:r>
            <a:endParaRPr lang="en-US" altLang="zh-CN" dirty="0"/>
          </a:p>
        </p:txBody>
      </p:sp>
      <p:sp>
        <p:nvSpPr>
          <p:cNvPr id="3" name="文本占位符 2"/>
          <p:cNvSpPr>
            <a:spLocks noGrp="1"/>
          </p:cNvSpPr>
          <p:nvPr>
            <p:ph type="body" sz="quarter" idx="10"/>
          </p:nvPr>
        </p:nvSpPr>
        <p:spPr/>
        <p:txBody>
          <a:bodyPr/>
          <a:lstStyle/>
          <a:p>
            <a:pPr marL="0" indent="0">
              <a:buNone/>
            </a:pPr>
            <a:r>
              <a:rPr lang="en-US" dirty="0" smtClean="0"/>
              <a:t>A disk group (DG) is a set of disks of the same type in a disk domain. The disk type can be SSD, SAS, or NL-SAS.</a:t>
            </a:r>
          </a:p>
          <a:p>
            <a:endParaRPr lang="en-US" altLang="zh-CN" dirty="0"/>
          </a:p>
        </p:txBody>
      </p:sp>
      <p:grpSp>
        <p:nvGrpSpPr>
          <p:cNvPr id="4" name="组合 15"/>
          <p:cNvGrpSpPr>
            <a:grpSpLocks/>
          </p:cNvGrpSpPr>
          <p:nvPr/>
        </p:nvGrpSpPr>
        <p:grpSpPr bwMode="auto">
          <a:xfrm>
            <a:off x="4258355" y="2488066"/>
            <a:ext cx="3541713" cy="3408363"/>
            <a:chOff x="2133600" y="1600200"/>
            <a:chExt cx="4418013" cy="4251325"/>
          </a:xfrm>
        </p:grpSpPr>
        <p:sp>
          <p:nvSpPr>
            <p:cNvPr id="5" name="Oval 3"/>
            <p:cNvSpPr>
              <a:spLocks noChangeArrowheads="1"/>
            </p:cNvSpPr>
            <p:nvPr/>
          </p:nvSpPr>
          <p:spPr bwMode="gray">
            <a:xfrm>
              <a:off x="2457450" y="1970088"/>
              <a:ext cx="3956050" cy="3881437"/>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 name="Oval 4"/>
            <p:cNvSpPr>
              <a:spLocks noChangeArrowheads="1"/>
            </p:cNvSpPr>
            <p:nvPr/>
          </p:nvSpPr>
          <p:spPr bwMode="gray">
            <a:xfrm>
              <a:off x="2674938" y="2176463"/>
              <a:ext cx="3490912" cy="3490912"/>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7" name="Oval 5"/>
            <p:cNvSpPr>
              <a:spLocks noChangeArrowheads="1"/>
            </p:cNvSpPr>
            <p:nvPr/>
          </p:nvSpPr>
          <p:spPr bwMode="gray">
            <a:xfrm>
              <a:off x="2890838" y="2503488"/>
              <a:ext cx="2973387" cy="2973387"/>
            </a:xfrm>
            <a:prstGeom prst="ellipse">
              <a:avLst/>
            </a:prstGeom>
            <a:noFill/>
            <a:ln w="12700">
              <a:solidFill>
                <a:schemeClr val="bg2"/>
              </a:solidFill>
              <a:prstDash val="sysDot"/>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8" name="AutoShape 6"/>
            <p:cNvSpPr>
              <a:spLocks noChangeArrowheads="1"/>
            </p:cNvSpPr>
            <p:nvPr/>
          </p:nvSpPr>
          <p:spPr bwMode="gray">
            <a:xfrm rot="9044363">
              <a:off x="2133600" y="3802063"/>
              <a:ext cx="1871663" cy="1855787"/>
            </a:xfrm>
            <a:prstGeom prst="chevron">
              <a:avLst>
                <a:gd name="adj" fmla="val 28655"/>
              </a:avLst>
            </a:prstGeom>
            <a:solidFill>
              <a:srgbClr val="99CC00"/>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accent2"/>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9" name="AutoShape 7"/>
            <p:cNvSpPr>
              <a:spLocks noChangeArrowheads="1"/>
            </p:cNvSpPr>
            <p:nvPr/>
          </p:nvSpPr>
          <p:spPr bwMode="gray">
            <a:xfrm rot="-5400000">
              <a:off x="3411537" y="1608138"/>
              <a:ext cx="1871663" cy="1855788"/>
            </a:xfrm>
            <a:prstGeom prst="chevron">
              <a:avLst>
                <a:gd name="adj" fmla="val 28655"/>
              </a:avLst>
            </a:prstGeom>
            <a:solidFill>
              <a:schemeClr val="accent1"/>
            </a:solidFill>
            <a:ln w="9525">
              <a:miter lim="800000"/>
              <a:headEnd/>
              <a:tailEnd/>
            </a:ln>
            <a:scene3d>
              <a:camera prst="legacyObliqueTopRight"/>
              <a:lightRig rig="legacyFlat3" dir="b"/>
            </a:scene3d>
            <a:sp3d extrusionH="163500" prstMaterial="legacyPlastic">
              <a:bevelT w="13500" h="13500" prst="angle"/>
              <a:bevelB w="13500" h="13500" prst="angle"/>
              <a:extrusionClr>
                <a:schemeClr val="accent1"/>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10" name="AutoShape 8"/>
            <p:cNvSpPr>
              <a:spLocks noChangeArrowheads="1"/>
            </p:cNvSpPr>
            <p:nvPr/>
          </p:nvSpPr>
          <p:spPr bwMode="gray">
            <a:xfrm rot="1788254">
              <a:off x="4679950" y="3814763"/>
              <a:ext cx="1871663" cy="1855787"/>
            </a:xfrm>
            <a:prstGeom prst="chevron">
              <a:avLst>
                <a:gd name="adj" fmla="val 28655"/>
              </a:avLst>
            </a:prstGeom>
            <a:solidFill>
              <a:schemeClr val="hlink"/>
            </a:solidFill>
            <a:ln w="9525">
              <a:miter lim="800000"/>
              <a:headEnd/>
              <a:tailEnd/>
            </a:ln>
            <a:scene3d>
              <a:camera prst="legacyObliqueTopRight"/>
              <a:lightRig rig="legacyFlat3" dir="b"/>
            </a:scene3d>
            <a:sp3d extrusionH="163500" prstMaterial="legacyMatte">
              <a:bevelT w="13500" h="13500" prst="angle"/>
              <a:bevelB w="13500" h="13500" prst="angle"/>
              <a:extrusionClr>
                <a:schemeClr val="hlink"/>
              </a:extrusionClr>
            </a:sp3d>
          </p:spPr>
          <p:txBody>
            <a:bodyPr wrap="square" anchor="ctr">
              <a:noAutofit/>
              <a:flatTx/>
            </a:bodyPr>
            <a:lstStyle/>
            <a:p>
              <a:pPr fontAlgn="ctr"/>
              <a:endParaRPr lang="en-US" altLang="zh-CN" dirty="0">
                <a:latin typeface="Huawei Sans" panose="020C0503030203020204" pitchFamily="34" charset="0"/>
                <a:cs typeface="Huawei Sans" panose="020C0503030203020204" pitchFamily="34" charset="0"/>
              </a:endParaRPr>
            </a:p>
          </p:txBody>
        </p:sp>
        <p:sp>
          <p:nvSpPr>
            <p:cNvPr id="11" name="Text Box 9"/>
            <p:cNvSpPr txBox="1">
              <a:spLocks noChangeArrowheads="1"/>
            </p:cNvSpPr>
            <p:nvPr/>
          </p:nvSpPr>
          <p:spPr bwMode="gray">
            <a:xfrm>
              <a:off x="3398504" y="3788058"/>
              <a:ext cx="1855525" cy="883135"/>
            </a:xfrm>
            <a:prstGeom prst="rect">
              <a:avLst/>
            </a:prstGeom>
            <a:noFill/>
            <a:ln w="9525" algn="ctr">
              <a:noFill/>
              <a:miter lim="800000"/>
              <a:headEnd/>
              <a:tailEnd/>
            </a:ln>
          </p:spPr>
          <p:txBody>
            <a:bodyPr wrap="square">
              <a:noAutofit/>
            </a:bodyPr>
            <a:lstStyle/>
            <a:p>
              <a:pPr algn="ctr" eaLnBrk="0" fontAlgn="ctr" hangingPunct="0">
                <a:defRPr/>
              </a:pPr>
              <a:r>
                <a:rPr lang="en-US" sz="2000" dirty="0" smtClean="0">
                  <a:solidFill>
                    <a:srgbClr val="1C1C1C"/>
                  </a:solidFill>
                  <a:latin typeface="Huawei Sans" panose="020C0503030203020204" pitchFamily="34" charset="0"/>
                  <a:cs typeface="Huawei Sans" panose="020C0503030203020204" pitchFamily="34" charset="0"/>
                </a:rPr>
                <a:t>Disk type</a:t>
              </a:r>
              <a:endParaRPr lang="en-US" altLang="zh-CN" sz="2000" dirty="0" smtClean="0">
                <a:solidFill>
                  <a:srgbClr val="1C1C1C"/>
                </a:solidFill>
                <a:latin typeface="Huawei Sans" panose="020C0503030203020204" pitchFamily="34" charset="0"/>
                <a:cs typeface="Huawei Sans" panose="020C0503030203020204" pitchFamily="34" charset="0"/>
              </a:endParaRPr>
            </a:p>
            <a:p>
              <a:pPr algn="ctr" eaLnBrk="0" fontAlgn="ctr" hangingPunct="0">
                <a:defRPr/>
              </a:pPr>
              <a:r>
                <a:rPr lang="en-US" sz="2000" dirty="0" smtClean="0">
                  <a:solidFill>
                    <a:srgbClr val="1C1C1C"/>
                  </a:solidFill>
                  <a:latin typeface="Huawei Sans" panose="020C0503030203020204" pitchFamily="34" charset="0"/>
                  <a:cs typeface="Huawei Sans" panose="020C0503030203020204" pitchFamily="34" charset="0"/>
                </a:rPr>
                <a:t> </a:t>
              </a:r>
              <a:endParaRPr lang="en-US" altLang="zh-CN" sz="2000" dirty="0">
                <a:solidFill>
                  <a:srgbClr val="1C1C1C"/>
                </a:solidFill>
                <a:latin typeface="Huawei Sans" panose="020C0503030203020204" pitchFamily="34" charset="0"/>
                <a:cs typeface="Huawei Sans" panose="020C0503030203020204" pitchFamily="34" charset="0"/>
              </a:endParaRPr>
            </a:p>
          </p:txBody>
        </p:sp>
        <p:sp>
          <p:nvSpPr>
            <p:cNvPr id="12" name="Rectangle 10"/>
            <p:cNvSpPr>
              <a:spLocks noChangeArrowheads="1"/>
            </p:cNvSpPr>
            <p:nvPr/>
          </p:nvSpPr>
          <p:spPr bwMode="gray">
            <a:xfrm>
              <a:off x="3322639" y="2208062"/>
              <a:ext cx="2043111" cy="499064"/>
            </a:xfrm>
            <a:prstGeom prst="rect">
              <a:avLst/>
            </a:prstGeom>
            <a:noFill/>
            <a:ln w="9525" algn="ctr">
              <a:noFill/>
              <a:miter lim="800000"/>
              <a:headEnd/>
              <a:tailEnd/>
            </a:ln>
          </p:spPr>
          <p:txBody>
            <a:bodyPr wrap="square">
              <a:noAutofit/>
            </a:bodyPr>
            <a:lstStyle/>
            <a:p>
              <a:pPr algn="ctr" eaLnBrk="0" fontAlgn="ctr" hangingPunct="0"/>
              <a:r>
                <a:rPr lang="en-US" sz="2000" dirty="0" smtClean="0">
                  <a:solidFill>
                    <a:srgbClr val="FFFBFC"/>
                  </a:solidFill>
                  <a:latin typeface="Huawei Sans" panose="020C0503030203020204" pitchFamily="34" charset="0"/>
                  <a:cs typeface="Huawei Sans" panose="020C0503030203020204" pitchFamily="34" charset="0"/>
                </a:rPr>
                <a:t>SSD</a:t>
              </a:r>
              <a:endParaRPr lang="en-US" sz="2000" dirty="0">
                <a:solidFill>
                  <a:srgbClr val="FFFBFC"/>
                </a:solidFill>
                <a:latin typeface="Huawei Sans" panose="020C0503030203020204" pitchFamily="34" charset="0"/>
                <a:cs typeface="Huawei Sans" panose="020C0503030203020204" pitchFamily="34" charset="0"/>
              </a:endParaRPr>
            </a:p>
          </p:txBody>
        </p:sp>
        <p:sp>
          <p:nvSpPr>
            <p:cNvPr id="13" name="Rectangle 11"/>
            <p:cNvSpPr>
              <a:spLocks noChangeArrowheads="1"/>
            </p:cNvSpPr>
            <p:nvPr/>
          </p:nvSpPr>
          <p:spPr bwMode="gray">
            <a:xfrm>
              <a:off x="2455863" y="4535488"/>
              <a:ext cx="1160463" cy="499064"/>
            </a:xfrm>
            <a:prstGeom prst="rect">
              <a:avLst/>
            </a:prstGeom>
            <a:noFill/>
            <a:ln w="9525" algn="ctr">
              <a:noFill/>
              <a:miter lim="800000"/>
              <a:headEnd/>
              <a:tailEnd/>
            </a:ln>
          </p:spPr>
          <p:txBody>
            <a:bodyPr wrap="square">
              <a:noAutofit/>
            </a:bodyPr>
            <a:lstStyle/>
            <a:p>
              <a:pPr algn="ctr" eaLnBrk="0" fontAlgn="ctr" hangingPunct="0"/>
              <a:r>
                <a:rPr lang="en-US" sz="2000" dirty="0" smtClean="0">
                  <a:solidFill>
                    <a:srgbClr val="FFFBFC"/>
                  </a:solidFill>
                  <a:latin typeface="Huawei Sans" panose="020C0503030203020204" pitchFamily="34" charset="0"/>
                  <a:cs typeface="Huawei Sans" panose="020C0503030203020204" pitchFamily="34" charset="0"/>
                </a:rPr>
                <a:t>SAS</a:t>
              </a:r>
              <a:endParaRPr lang="en-US" sz="2000" dirty="0">
                <a:solidFill>
                  <a:srgbClr val="FFFBFC"/>
                </a:solidFill>
                <a:latin typeface="Huawei Sans" panose="020C0503030203020204" pitchFamily="34" charset="0"/>
                <a:cs typeface="Huawei Sans" panose="020C0503030203020204" pitchFamily="34" charset="0"/>
              </a:endParaRPr>
            </a:p>
          </p:txBody>
        </p:sp>
        <p:sp>
          <p:nvSpPr>
            <p:cNvPr id="14" name="Rectangle 12"/>
            <p:cNvSpPr>
              <a:spLocks noChangeArrowheads="1"/>
            </p:cNvSpPr>
            <p:nvPr/>
          </p:nvSpPr>
          <p:spPr bwMode="gray">
            <a:xfrm>
              <a:off x="4997541" y="4535488"/>
              <a:ext cx="1508215" cy="499066"/>
            </a:xfrm>
            <a:prstGeom prst="rect">
              <a:avLst/>
            </a:prstGeom>
            <a:noFill/>
            <a:ln w="9525" algn="ctr">
              <a:noFill/>
              <a:miter lim="800000"/>
              <a:headEnd/>
              <a:tailEnd/>
            </a:ln>
          </p:spPr>
          <p:txBody>
            <a:bodyPr wrap="square">
              <a:noAutofit/>
            </a:bodyPr>
            <a:lstStyle/>
            <a:p>
              <a:pPr algn="ctr" eaLnBrk="0" fontAlgn="ctr" hangingPunct="0"/>
              <a:r>
                <a:rPr lang="en-US" sz="2000" dirty="0" smtClean="0">
                  <a:solidFill>
                    <a:srgbClr val="FFFBFC"/>
                  </a:solidFill>
                  <a:latin typeface="Huawei Sans" panose="020C0503030203020204" pitchFamily="34" charset="0"/>
                  <a:cs typeface="Huawei Sans" panose="020C0503030203020204" pitchFamily="34" charset="0"/>
                </a:rPr>
                <a:t>NL-SAS</a:t>
              </a:r>
              <a:endParaRPr lang="en-US" sz="2000" dirty="0">
                <a:solidFill>
                  <a:srgbClr val="FFFBFC"/>
                </a:solidFill>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3759149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Logical Drive</a:t>
            </a:r>
            <a:endParaRPr lang="en-US" altLang="zh-CN" dirty="0"/>
          </a:p>
        </p:txBody>
      </p:sp>
      <p:sp>
        <p:nvSpPr>
          <p:cNvPr id="3" name="文本占位符 2"/>
          <p:cNvSpPr>
            <a:spLocks noGrp="1"/>
          </p:cNvSpPr>
          <p:nvPr>
            <p:ph type="body" sz="quarter" idx="10"/>
          </p:nvPr>
        </p:nvSpPr>
        <p:spPr/>
        <p:txBody>
          <a:bodyPr/>
          <a:lstStyle/>
          <a:p>
            <a:pPr marL="0" indent="0">
              <a:buNone/>
            </a:pPr>
            <a:r>
              <a:rPr lang="en-US" dirty="0" smtClean="0"/>
              <a:t>A logical drive (LD) is a disk that is managed by a storage system and corresponds to a physical disk.</a:t>
            </a:r>
          </a:p>
          <a:p>
            <a:endParaRPr lang="en-US" altLang="zh-CN" dirty="0"/>
          </a:p>
        </p:txBody>
      </p:sp>
      <p:pic>
        <p:nvPicPr>
          <p:cNvPr id="4" name="图片 6" descr="u=706768861,603188601&amp;fm=23&amp;gp=0.jpg"/>
          <p:cNvPicPr>
            <a:picLocks noChangeAspect="1"/>
          </p:cNvPicPr>
          <p:nvPr/>
        </p:nvPicPr>
        <p:blipFill>
          <a:blip r:embed="rId3" cstate="print"/>
          <a:srcRect l="13287" t="8167" r="13287" b="8527"/>
          <a:stretch>
            <a:fillRect/>
          </a:stretch>
        </p:blipFill>
        <p:spPr bwMode="auto">
          <a:xfrm>
            <a:off x="4332970" y="4201024"/>
            <a:ext cx="1643062" cy="1246188"/>
          </a:xfrm>
          <a:prstGeom prst="rect">
            <a:avLst/>
          </a:prstGeom>
          <a:noFill/>
          <a:ln w="9525">
            <a:noFill/>
            <a:miter lim="800000"/>
            <a:headEnd/>
            <a:tailEnd/>
          </a:ln>
        </p:spPr>
      </p:pic>
      <p:pic>
        <p:nvPicPr>
          <p:cNvPr id="5" name="图片 7" descr="u=706768861,603188601&amp;fm=23&amp;gp=0.jpg"/>
          <p:cNvPicPr>
            <a:picLocks noChangeAspect="1"/>
          </p:cNvPicPr>
          <p:nvPr/>
        </p:nvPicPr>
        <p:blipFill>
          <a:blip r:embed="rId3" cstate="print"/>
          <a:srcRect l="13287" t="8167" r="13287" b="8527"/>
          <a:stretch>
            <a:fillRect/>
          </a:stretch>
        </p:blipFill>
        <p:spPr bwMode="auto">
          <a:xfrm>
            <a:off x="2470832" y="4162924"/>
            <a:ext cx="1643063" cy="1246188"/>
          </a:xfrm>
          <a:prstGeom prst="rect">
            <a:avLst/>
          </a:prstGeom>
          <a:noFill/>
          <a:ln w="9525">
            <a:noFill/>
            <a:miter lim="800000"/>
            <a:headEnd/>
            <a:tailEnd/>
          </a:ln>
        </p:spPr>
      </p:pic>
      <p:pic>
        <p:nvPicPr>
          <p:cNvPr id="6" name="图片 8" descr="u=706768861,603188601&amp;fm=23&amp;gp=0.jpg"/>
          <p:cNvPicPr>
            <a:picLocks noChangeAspect="1"/>
          </p:cNvPicPr>
          <p:nvPr/>
        </p:nvPicPr>
        <p:blipFill>
          <a:blip r:embed="rId3" cstate="print"/>
          <a:srcRect l="13287" t="8167" r="13287" b="8527"/>
          <a:stretch>
            <a:fillRect/>
          </a:stretch>
        </p:blipFill>
        <p:spPr bwMode="auto">
          <a:xfrm>
            <a:off x="6158595" y="4235949"/>
            <a:ext cx="1643062" cy="1246188"/>
          </a:xfrm>
          <a:prstGeom prst="rect">
            <a:avLst/>
          </a:prstGeom>
          <a:noFill/>
          <a:ln w="9525">
            <a:noFill/>
            <a:miter lim="800000"/>
            <a:headEnd/>
            <a:tailEnd/>
          </a:ln>
        </p:spPr>
      </p:pic>
      <p:pic>
        <p:nvPicPr>
          <p:cNvPr id="7" name="图片 9" descr="u=706768861,603188601&amp;fm=23&amp;gp=0.jpg"/>
          <p:cNvPicPr>
            <a:picLocks noChangeAspect="1"/>
          </p:cNvPicPr>
          <p:nvPr/>
        </p:nvPicPr>
        <p:blipFill>
          <a:blip r:embed="rId3" cstate="print"/>
          <a:srcRect l="13287" t="8167" r="13287" b="8527"/>
          <a:stretch>
            <a:fillRect/>
          </a:stretch>
        </p:blipFill>
        <p:spPr bwMode="auto">
          <a:xfrm>
            <a:off x="7874682" y="4194674"/>
            <a:ext cx="1643063" cy="1246188"/>
          </a:xfrm>
          <a:prstGeom prst="rect">
            <a:avLst/>
          </a:prstGeom>
          <a:noFill/>
          <a:ln w="9525">
            <a:noFill/>
            <a:miter lim="800000"/>
            <a:headEnd/>
            <a:tailEnd/>
          </a:ln>
        </p:spPr>
      </p:pic>
      <p:sp>
        <p:nvSpPr>
          <p:cNvPr id="8" name="流程图: 磁盘 10"/>
          <p:cNvSpPr/>
          <p:nvPr/>
        </p:nvSpPr>
        <p:spPr>
          <a:xfrm>
            <a:off x="2982007" y="2592887"/>
            <a:ext cx="584200"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400" dirty="0" smtClean="0">
                <a:solidFill>
                  <a:schemeClr val="tx1"/>
                </a:solidFill>
                <a:latin typeface="Huawei Sans" panose="020C0503030203020204" pitchFamily="34" charset="0"/>
                <a:cs typeface="Huawei Sans" panose="020C0503030203020204" pitchFamily="34" charset="0"/>
              </a:rPr>
              <a:t>LD 0</a:t>
            </a:r>
            <a:endParaRPr lang="en-US" altLang="zh-CN" sz="1400" b="1" dirty="0">
              <a:solidFill>
                <a:schemeClr val="tx1"/>
              </a:solidFill>
              <a:latin typeface="Huawei Sans" panose="020C0503030203020204" pitchFamily="34" charset="0"/>
              <a:cs typeface="Huawei Sans" panose="020C0503030203020204" pitchFamily="34" charset="0"/>
            </a:endParaRPr>
          </a:p>
        </p:txBody>
      </p:sp>
      <p:sp>
        <p:nvSpPr>
          <p:cNvPr id="9" name="流程图: 磁盘 11"/>
          <p:cNvSpPr/>
          <p:nvPr/>
        </p:nvSpPr>
        <p:spPr>
          <a:xfrm>
            <a:off x="4807631" y="2592887"/>
            <a:ext cx="613517"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400" dirty="0" smtClean="0">
                <a:solidFill>
                  <a:schemeClr val="tx1"/>
                </a:solidFill>
                <a:latin typeface="Huawei Sans" panose="020C0503030203020204" pitchFamily="34" charset="0"/>
                <a:cs typeface="Huawei Sans" panose="020C0503030203020204" pitchFamily="34" charset="0"/>
              </a:rPr>
              <a:t>LD 1</a:t>
            </a:r>
            <a:endParaRPr lang="en-US" altLang="zh-CN" sz="1400" b="1" dirty="0">
              <a:solidFill>
                <a:schemeClr val="tx1"/>
              </a:solidFill>
              <a:latin typeface="Huawei Sans" panose="020C0503030203020204" pitchFamily="34" charset="0"/>
              <a:cs typeface="Huawei Sans" panose="020C0503030203020204" pitchFamily="34" charset="0"/>
            </a:endParaRPr>
          </a:p>
        </p:txBody>
      </p:sp>
      <p:sp>
        <p:nvSpPr>
          <p:cNvPr id="10" name="流程图: 磁盘 12"/>
          <p:cNvSpPr/>
          <p:nvPr/>
        </p:nvSpPr>
        <p:spPr>
          <a:xfrm>
            <a:off x="6523720" y="2592887"/>
            <a:ext cx="618952" cy="703262"/>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400" dirty="0" smtClean="0">
                <a:solidFill>
                  <a:schemeClr val="tx1"/>
                </a:solidFill>
                <a:latin typeface="Huawei Sans" panose="020C0503030203020204" pitchFamily="34" charset="0"/>
                <a:cs typeface="Huawei Sans" panose="020C0503030203020204" pitchFamily="34" charset="0"/>
              </a:rPr>
              <a:t>LD 2</a:t>
            </a:r>
            <a:endParaRPr lang="en-US" altLang="zh-CN" sz="1400" b="1" dirty="0">
              <a:solidFill>
                <a:schemeClr val="tx1"/>
              </a:solidFill>
              <a:latin typeface="Huawei Sans" panose="020C0503030203020204" pitchFamily="34" charset="0"/>
              <a:cs typeface="Huawei Sans" panose="020C0503030203020204" pitchFamily="34" charset="0"/>
            </a:endParaRPr>
          </a:p>
        </p:txBody>
      </p:sp>
      <p:sp>
        <p:nvSpPr>
          <p:cNvPr id="11" name="流程图: 磁盘 13"/>
          <p:cNvSpPr/>
          <p:nvPr/>
        </p:nvSpPr>
        <p:spPr>
          <a:xfrm>
            <a:off x="8312832" y="2592887"/>
            <a:ext cx="615508"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400" dirty="0" smtClean="0">
                <a:solidFill>
                  <a:schemeClr val="tx1"/>
                </a:solidFill>
                <a:latin typeface="Huawei Sans" panose="020C0503030203020204" pitchFamily="34" charset="0"/>
                <a:cs typeface="Huawei Sans" panose="020C0503030203020204" pitchFamily="34" charset="0"/>
              </a:rPr>
              <a:t>LD 3</a:t>
            </a:r>
            <a:endParaRPr lang="en-US" altLang="zh-CN" sz="1400" b="1" dirty="0">
              <a:solidFill>
                <a:schemeClr val="tx1"/>
              </a:solidFill>
              <a:latin typeface="Huawei Sans" panose="020C0503030203020204" pitchFamily="34" charset="0"/>
              <a:cs typeface="Huawei Sans" panose="020C0503030203020204" pitchFamily="34" charset="0"/>
            </a:endParaRPr>
          </a:p>
        </p:txBody>
      </p:sp>
      <p:cxnSp>
        <p:nvCxnSpPr>
          <p:cNvPr id="12" name="直接连接符 18"/>
          <p:cNvCxnSpPr>
            <a:cxnSpLocks noChangeShapeType="1"/>
          </p:cNvCxnSpPr>
          <p:nvPr/>
        </p:nvCxnSpPr>
        <p:spPr bwMode="auto">
          <a:xfrm rot="5400000">
            <a:off x="2712926" y="3820818"/>
            <a:ext cx="1049338" cy="0"/>
          </a:xfrm>
          <a:prstGeom prst="line">
            <a:avLst/>
          </a:prstGeom>
          <a:noFill/>
          <a:ln w="9525" algn="ctr">
            <a:solidFill>
              <a:schemeClr val="tx1"/>
            </a:solidFill>
            <a:round/>
            <a:headEnd/>
            <a:tailEnd/>
          </a:ln>
        </p:spPr>
      </p:cxnSp>
      <p:cxnSp>
        <p:nvCxnSpPr>
          <p:cNvPr id="13" name="直接连接符 20"/>
          <p:cNvCxnSpPr>
            <a:cxnSpLocks noChangeShapeType="1"/>
          </p:cNvCxnSpPr>
          <p:nvPr/>
        </p:nvCxnSpPr>
        <p:spPr bwMode="auto">
          <a:xfrm rot="5400000">
            <a:off x="4538551" y="3820818"/>
            <a:ext cx="1049338" cy="0"/>
          </a:xfrm>
          <a:prstGeom prst="line">
            <a:avLst/>
          </a:prstGeom>
          <a:noFill/>
          <a:ln w="9525" algn="ctr">
            <a:solidFill>
              <a:schemeClr val="tx1"/>
            </a:solidFill>
            <a:round/>
            <a:headEnd/>
            <a:tailEnd/>
          </a:ln>
        </p:spPr>
      </p:cxnSp>
      <p:cxnSp>
        <p:nvCxnSpPr>
          <p:cNvPr id="14" name="直接连接符 21"/>
          <p:cNvCxnSpPr>
            <a:cxnSpLocks noChangeShapeType="1"/>
          </p:cNvCxnSpPr>
          <p:nvPr/>
        </p:nvCxnSpPr>
        <p:spPr bwMode="auto">
          <a:xfrm rot="5400000">
            <a:off x="6291151" y="3820818"/>
            <a:ext cx="1049338" cy="0"/>
          </a:xfrm>
          <a:prstGeom prst="line">
            <a:avLst/>
          </a:prstGeom>
          <a:noFill/>
          <a:ln w="9525" algn="ctr">
            <a:solidFill>
              <a:schemeClr val="tx1"/>
            </a:solidFill>
            <a:round/>
            <a:headEnd/>
            <a:tailEnd/>
          </a:ln>
        </p:spPr>
      </p:cxnSp>
      <p:cxnSp>
        <p:nvCxnSpPr>
          <p:cNvPr id="15" name="直接连接符 22"/>
          <p:cNvCxnSpPr>
            <a:cxnSpLocks noChangeShapeType="1"/>
          </p:cNvCxnSpPr>
          <p:nvPr/>
        </p:nvCxnSpPr>
        <p:spPr bwMode="auto">
          <a:xfrm rot="5400000">
            <a:off x="8080263" y="3820818"/>
            <a:ext cx="1049338" cy="0"/>
          </a:xfrm>
          <a:prstGeom prst="line">
            <a:avLst/>
          </a:prstGeom>
          <a:noFill/>
          <a:ln w="9525" algn="ctr">
            <a:solidFill>
              <a:schemeClr val="tx1"/>
            </a:solidFill>
            <a:round/>
            <a:headEnd/>
            <a:tailEnd/>
          </a:ln>
        </p:spPr>
      </p:cxnSp>
      <p:sp>
        <p:nvSpPr>
          <p:cNvPr id="16" name="TextBox 23"/>
          <p:cNvSpPr txBox="1">
            <a:spLocks noChangeArrowheads="1"/>
          </p:cNvSpPr>
          <p:nvPr/>
        </p:nvSpPr>
        <p:spPr bwMode="auto">
          <a:xfrm>
            <a:off x="2986770" y="5623424"/>
            <a:ext cx="688009" cy="3077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Disk 0</a:t>
            </a:r>
            <a:endParaRPr lang="en-US" altLang="zh-CN" sz="1400" dirty="0">
              <a:latin typeface="Huawei Sans" panose="020C0503030203020204" pitchFamily="34" charset="0"/>
              <a:cs typeface="Huawei Sans" panose="020C0503030203020204" pitchFamily="34" charset="0"/>
            </a:endParaRPr>
          </a:p>
        </p:txBody>
      </p:sp>
      <p:sp>
        <p:nvSpPr>
          <p:cNvPr id="17" name="TextBox 24"/>
          <p:cNvSpPr txBox="1">
            <a:spLocks noChangeArrowheads="1"/>
          </p:cNvSpPr>
          <p:nvPr/>
        </p:nvSpPr>
        <p:spPr bwMode="auto">
          <a:xfrm>
            <a:off x="4885420" y="5623424"/>
            <a:ext cx="688009" cy="3077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Disk 1</a:t>
            </a:r>
            <a:endParaRPr lang="en-US" altLang="zh-CN" sz="1400" dirty="0">
              <a:latin typeface="Huawei Sans" panose="020C0503030203020204" pitchFamily="34" charset="0"/>
              <a:cs typeface="Huawei Sans" panose="020C0503030203020204" pitchFamily="34" charset="0"/>
            </a:endParaRPr>
          </a:p>
        </p:txBody>
      </p:sp>
      <p:sp>
        <p:nvSpPr>
          <p:cNvPr id="18" name="TextBox 25"/>
          <p:cNvSpPr txBox="1">
            <a:spLocks noChangeArrowheads="1"/>
          </p:cNvSpPr>
          <p:nvPr/>
        </p:nvSpPr>
        <p:spPr bwMode="auto">
          <a:xfrm>
            <a:off x="6674532" y="5623424"/>
            <a:ext cx="688009" cy="3077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Disk 2</a:t>
            </a:r>
            <a:endParaRPr lang="en-US" altLang="zh-CN" sz="1400" dirty="0">
              <a:latin typeface="Huawei Sans" panose="020C0503030203020204" pitchFamily="34" charset="0"/>
              <a:cs typeface="Huawei Sans" panose="020C0503030203020204" pitchFamily="34" charset="0"/>
            </a:endParaRPr>
          </a:p>
        </p:txBody>
      </p:sp>
      <p:sp>
        <p:nvSpPr>
          <p:cNvPr id="19" name="TextBox 26"/>
          <p:cNvSpPr txBox="1">
            <a:spLocks noChangeArrowheads="1"/>
          </p:cNvSpPr>
          <p:nvPr/>
        </p:nvSpPr>
        <p:spPr bwMode="auto">
          <a:xfrm>
            <a:off x="8500157" y="5623424"/>
            <a:ext cx="688009" cy="307777"/>
          </a:xfrm>
          <a:prstGeom prst="rect">
            <a:avLst/>
          </a:prstGeom>
          <a:noFill/>
          <a:ln w="9525">
            <a:noFill/>
            <a:miter lim="800000"/>
            <a:headEnd/>
            <a:tailEnd/>
          </a:ln>
        </p:spPr>
        <p:txBody>
          <a:bodyPr wrap="square">
            <a:noAutofit/>
          </a:bodyPr>
          <a:lstStyle/>
          <a:p>
            <a:pPr fontAlgn="ctr"/>
            <a:r>
              <a:rPr lang="en-US" sz="1400" dirty="0" smtClean="0">
                <a:latin typeface="Huawei Sans" panose="020C0503030203020204" pitchFamily="34" charset="0"/>
                <a:cs typeface="Huawei Sans" panose="020C0503030203020204" pitchFamily="34" charset="0"/>
              </a:rPr>
              <a:t>Disk 3</a:t>
            </a:r>
            <a:endParaRPr lang="en-US" altLang="zh-CN"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1818217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Chunk</a:t>
            </a:r>
            <a:endParaRPr lang="en-US" altLang="zh-CN" dirty="0"/>
          </a:p>
        </p:txBody>
      </p:sp>
      <p:sp>
        <p:nvSpPr>
          <p:cNvPr id="3" name="文本占位符 2"/>
          <p:cNvSpPr>
            <a:spLocks noGrp="1"/>
          </p:cNvSpPr>
          <p:nvPr>
            <p:ph type="body" sz="quarter" idx="10"/>
          </p:nvPr>
        </p:nvSpPr>
        <p:spPr/>
        <p:txBody>
          <a:bodyPr/>
          <a:lstStyle/>
          <a:p>
            <a:pPr marL="0" indent="0">
              <a:buNone/>
            </a:pPr>
            <a:r>
              <a:rPr lang="en-US" dirty="0" smtClean="0"/>
              <a:t>A chunk (CK) is a disk space of a specified size allocated from a storage pool. It is the basic unit of a RAID array.</a:t>
            </a:r>
            <a:endParaRPr lang="en-US" altLang="zh-CN" dirty="0" smtClean="0"/>
          </a:p>
          <a:p>
            <a:endParaRPr lang="en-US" altLang="zh-CN" dirty="0"/>
          </a:p>
        </p:txBody>
      </p:sp>
      <p:graphicFrame>
        <p:nvGraphicFramePr>
          <p:cNvPr id="5" name="表格 4"/>
          <p:cNvGraphicFramePr>
            <a:graphicFrameLocks noGrp="1"/>
          </p:cNvGraphicFramePr>
          <p:nvPr>
            <p:extLst/>
          </p:nvPr>
        </p:nvGraphicFramePr>
        <p:xfrm>
          <a:off x="2445211" y="3901004"/>
          <a:ext cx="864000" cy="1440000"/>
        </p:xfrm>
        <a:graphic>
          <a:graphicData uri="http://schemas.openxmlformats.org/drawingml/2006/table">
            <a:tbl>
              <a:tblPr firstRow="1" bandRow="1"/>
              <a:tblGrid>
                <a:gridCol w="288000"/>
                <a:gridCol w="288000"/>
                <a:gridCol w="288000"/>
              </a:tblGrid>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r>
            </a:tbl>
          </a:graphicData>
        </a:graphic>
      </p:graphicFrame>
      <p:graphicFrame>
        <p:nvGraphicFramePr>
          <p:cNvPr id="6" name="表格 5"/>
          <p:cNvGraphicFramePr>
            <a:graphicFrameLocks noGrp="1"/>
          </p:cNvGraphicFramePr>
          <p:nvPr>
            <p:extLst/>
          </p:nvPr>
        </p:nvGraphicFramePr>
        <p:xfrm>
          <a:off x="4055299" y="3901004"/>
          <a:ext cx="864000" cy="1440000"/>
        </p:xfrm>
        <a:graphic>
          <a:graphicData uri="http://schemas.openxmlformats.org/drawingml/2006/table">
            <a:tbl>
              <a:tblPr firstRow="1" bandRow="1"/>
              <a:tblGrid>
                <a:gridCol w="288000"/>
                <a:gridCol w="288000"/>
                <a:gridCol w="288000"/>
              </a:tblGrid>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7" name="表格 6"/>
          <p:cNvGraphicFramePr>
            <a:graphicFrameLocks noGrp="1"/>
          </p:cNvGraphicFramePr>
          <p:nvPr>
            <p:extLst/>
          </p:nvPr>
        </p:nvGraphicFramePr>
        <p:xfrm>
          <a:off x="5484409" y="3901004"/>
          <a:ext cx="864000" cy="1440000"/>
        </p:xfrm>
        <a:graphic>
          <a:graphicData uri="http://schemas.openxmlformats.org/drawingml/2006/table">
            <a:tbl>
              <a:tblPr firstRow="1" bandRow="1"/>
              <a:tblGrid>
                <a:gridCol w="288000"/>
                <a:gridCol w="288000"/>
                <a:gridCol w="288000"/>
              </a:tblGrid>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8" name="表格 7"/>
          <p:cNvGraphicFramePr>
            <a:graphicFrameLocks noGrp="1"/>
          </p:cNvGraphicFramePr>
          <p:nvPr>
            <p:extLst/>
          </p:nvPr>
        </p:nvGraphicFramePr>
        <p:xfrm>
          <a:off x="6838365" y="3901004"/>
          <a:ext cx="864000" cy="1440000"/>
        </p:xfrm>
        <a:graphic>
          <a:graphicData uri="http://schemas.openxmlformats.org/drawingml/2006/table">
            <a:tbl>
              <a:tblPr firstRow="1" bandRow="1"/>
              <a:tblGrid>
                <a:gridCol w="288000"/>
                <a:gridCol w="288000"/>
                <a:gridCol w="288000"/>
              </a:tblGrid>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9" name="表格 8"/>
          <p:cNvGraphicFramePr>
            <a:graphicFrameLocks noGrp="1"/>
          </p:cNvGraphicFramePr>
          <p:nvPr>
            <p:extLst/>
          </p:nvPr>
        </p:nvGraphicFramePr>
        <p:xfrm>
          <a:off x="8192321" y="3901004"/>
          <a:ext cx="864000" cy="1440000"/>
        </p:xfrm>
        <a:graphic>
          <a:graphicData uri="http://schemas.openxmlformats.org/drawingml/2006/table">
            <a:tbl>
              <a:tblPr firstRow="1" bandRow="1"/>
              <a:tblGrid>
                <a:gridCol w="288000"/>
                <a:gridCol w="288000"/>
                <a:gridCol w="288000"/>
              </a:tblGrid>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288000">
                <a:tc>
                  <a:txBody>
                    <a:bodyPr/>
                    <a:lstStyle/>
                    <a:p>
                      <a:pPr fontAlgn="ctr"/>
                      <a:endParaRPr lang="en-US" altLang="zh-CN" sz="100"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pPr fontAlgn="ctr"/>
                      <a:endParaRPr lang="en-US" altLang="zh-CN" sz="100" dirty="0">
                        <a:latin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10" name="文本框 9"/>
          <p:cNvSpPr txBox="1"/>
          <p:nvPr/>
        </p:nvSpPr>
        <p:spPr>
          <a:xfrm>
            <a:off x="2445211" y="5526657"/>
            <a:ext cx="894797"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HDD 0</a:t>
            </a:r>
            <a:endParaRPr lang="en-US" altLang="zh-CN" dirty="0">
              <a:latin typeface="Huawei Sans" panose="020C0503030203020204" pitchFamily="34" charset="0"/>
              <a:cs typeface="Huawei Sans" panose="020C0503030203020204" pitchFamily="34" charset="0"/>
            </a:endParaRPr>
          </a:p>
        </p:txBody>
      </p:sp>
      <p:sp>
        <p:nvSpPr>
          <p:cNvPr id="11" name="文本框 10"/>
          <p:cNvSpPr txBox="1"/>
          <p:nvPr/>
        </p:nvSpPr>
        <p:spPr>
          <a:xfrm>
            <a:off x="4055299" y="5526657"/>
            <a:ext cx="894797"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HDD 1</a:t>
            </a:r>
            <a:endParaRPr lang="en-US" altLang="zh-CN" dirty="0">
              <a:latin typeface="Huawei Sans" panose="020C0503030203020204" pitchFamily="34" charset="0"/>
              <a:cs typeface="Huawei Sans" panose="020C0503030203020204" pitchFamily="34" charset="0"/>
            </a:endParaRPr>
          </a:p>
        </p:txBody>
      </p:sp>
      <p:sp>
        <p:nvSpPr>
          <p:cNvPr id="12" name="文本框 11"/>
          <p:cNvSpPr txBox="1"/>
          <p:nvPr/>
        </p:nvSpPr>
        <p:spPr>
          <a:xfrm>
            <a:off x="5484409" y="5516743"/>
            <a:ext cx="894797"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HDD 2</a:t>
            </a:r>
            <a:endParaRPr lang="en-US" altLang="zh-CN" dirty="0">
              <a:latin typeface="Huawei Sans" panose="020C0503030203020204" pitchFamily="34" charset="0"/>
              <a:cs typeface="Huawei Sans" panose="020C0503030203020204" pitchFamily="34" charset="0"/>
            </a:endParaRPr>
          </a:p>
        </p:txBody>
      </p:sp>
      <p:sp>
        <p:nvSpPr>
          <p:cNvPr id="13" name="文本框 12"/>
          <p:cNvSpPr txBox="1"/>
          <p:nvPr/>
        </p:nvSpPr>
        <p:spPr>
          <a:xfrm>
            <a:off x="6807568" y="5526657"/>
            <a:ext cx="894797"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HDD 3</a:t>
            </a:r>
            <a:endParaRPr lang="en-US" altLang="zh-CN" dirty="0">
              <a:latin typeface="Huawei Sans" panose="020C0503030203020204" pitchFamily="34" charset="0"/>
              <a:cs typeface="Huawei Sans" panose="020C0503030203020204" pitchFamily="34" charset="0"/>
            </a:endParaRPr>
          </a:p>
        </p:txBody>
      </p:sp>
      <p:sp>
        <p:nvSpPr>
          <p:cNvPr id="14" name="文本框 13"/>
          <p:cNvSpPr txBox="1"/>
          <p:nvPr/>
        </p:nvSpPr>
        <p:spPr>
          <a:xfrm>
            <a:off x="8170907" y="5516743"/>
            <a:ext cx="894797"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HDD 4</a:t>
            </a:r>
            <a:endParaRPr lang="en-US" altLang="zh-CN" dirty="0">
              <a:latin typeface="Huawei Sans" panose="020C0503030203020204" pitchFamily="34" charset="0"/>
              <a:cs typeface="Huawei Sans" panose="020C0503030203020204" pitchFamily="34" charset="0"/>
            </a:endParaRPr>
          </a:p>
        </p:txBody>
      </p:sp>
      <p:sp>
        <p:nvSpPr>
          <p:cNvPr id="15" name="矩形 14"/>
          <p:cNvSpPr/>
          <p:nvPr/>
        </p:nvSpPr>
        <p:spPr>
          <a:xfrm>
            <a:off x="2785261" y="2692358"/>
            <a:ext cx="291476" cy="291476"/>
          </a:xfrm>
          <a:prstGeom prst="rect">
            <a:avLst/>
          </a:prstGeom>
          <a:solidFill>
            <a:srgbClr val="7DDDFF"/>
          </a:solidFill>
          <a:ln>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6" name="矩形 15"/>
          <p:cNvSpPr/>
          <p:nvPr/>
        </p:nvSpPr>
        <p:spPr>
          <a:xfrm>
            <a:off x="4458643" y="2689412"/>
            <a:ext cx="291476" cy="29147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7" name="文本框 16"/>
          <p:cNvSpPr txBox="1"/>
          <p:nvPr/>
        </p:nvSpPr>
        <p:spPr>
          <a:xfrm>
            <a:off x="3121521" y="2653430"/>
            <a:ext cx="851515"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Chunk</a:t>
            </a:r>
            <a:endParaRPr lang="en-US" altLang="zh-CN" dirty="0">
              <a:latin typeface="Huawei Sans" panose="020C0503030203020204" pitchFamily="34" charset="0"/>
              <a:cs typeface="Huawei Sans" panose="020C0503030203020204" pitchFamily="34" charset="0"/>
            </a:endParaRPr>
          </a:p>
        </p:txBody>
      </p:sp>
      <p:sp>
        <p:nvSpPr>
          <p:cNvPr id="21" name="文本框 20"/>
          <p:cNvSpPr txBox="1"/>
          <p:nvPr/>
        </p:nvSpPr>
        <p:spPr>
          <a:xfrm>
            <a:off x="4753571" y="2650256"/>
            <a:ext cx="851515"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Chunk</a:t>
            </a:r>
            <a:endParaRPr lang="en-US" altLang="zh-CN" dirty="0">
              <a:latin typeface="Huawei Sans" panose="020C0503030203020204" pitchFamily="34" charset="0"/>
              <a:cs typeface="Huawei Sans" panose="020C0503030203020204" pitchFamily="34" charset="0"/>
            </a:endParaRPr>
          </a:p>
        </p:txBody>
      </p:sp>
      <p:cxnSp>
        <p:nvCxnSpPr>
          <p:cNvPr id="23" name="直接箭头连接符 22"/>
          <p:cNvCxnSpPr>
            <a:endCxn id="15" idx="2"/>
          </p:cNvCxnSpPr>
          <p:nvPr/>
        </p:nvCxnSpPr>
        <p:spPr>
          <a:xfrm flipV="1">
            <a:off x="2622176" y="2983834"/>
            <a:ext cx="308823" cy="9171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6" idx="2"/>
          </p:cNvCxnSpPr>
          <p:nvPr/>
        </p:nvCxnSpPr>
        <p:spPr>
          <a:xfrm flipV="1">
            <a:off x="4263615" y="2980888"/>
            <a:ext cx="340766" cy="920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519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Chunk Group</a:t>
            </a:r>
            <a:endParaRPr lang="en-US" altLang="zh-CN" dirty="0"/>
          </a:p>
        </p:txBody>
      </p:sp>
      <p:sp>
        <p:nvSpPr>
          <p:cNvPr id="3" name="文本占位符 2"/>
          <p:cNvSpPr>
            <a:spLocks noGrp="1"/>
          </p:cNvSpPr>
          <p:nvPr>
            <p:ph type="body" sz="quarter" idx="10"/>
          </p:nvPr>
        </p:nvSpPr>
        <p:spPr/>
        <p:txBody>
          <a:bodyPr/>
          <a:lstStyle/>
          <a:p>
            <a:pPr marL="0" indent="0" algn="l">
              <a:buNone/>
            </a:pPr>
            <a:r>
              <a:rPr lang="en-US" dirty="0" smtClean="0"/>
              <a:t>A chunk group (CKG) is a logical storage unit that consists of CKs from different disks in the same DG based on the RAID algorithm. It is the minimum unit for allocating resources from a disk domain to a storage pool.</a:t>
            </a:r>
          </a:p>
          <a:p>
            <a:pPr algn="l"/>
            <a:endParaRPr lang="en-US" altLang="zh-CN" dirty="0" smtClean="0"/>
          </a:p>
          <a:p>
            <a:pPr algn="l"/>
            <a:endParaRPr lang="en-US" altLang="zh-CN" dirty="0" smtClean="0"/>
          </a:p>
          <a:p>
            <a:pPr algn="l"/>
            <a:endParaRPr lang="en-US" altLang="zh-CN" dirty="0"/>
          </a:p>
        </p:txBody>
      </p:sp>
      <p:grpSp>
        <p:nvGrpSpPr>
          <p:cNvPr id="4" name="组合 82"/>
          <p:cNvGrpSpPr>
            <a:grpSpLocks/>
          </p:cNvGrpSpPr>
          <p:nvPr/>
        </p:nvGrpSpPr>
        <p:grpSpPr bwMode="auto">
          <a:xfrm>
            <a:off x="3124200" y="2822574"/>
            <a:ext cx="2373312" cy="3025775"/>
            <a:chOff x="1258261" y="2954331"/>
            <a:chExt cx="2546966" cy="3246444"/>
          </a:xfrm>
        </p:grpSpPr>
        <p:sp>
          <p:nvSpPr>
            <p:cNvPr id="5" name="矩形 4"/>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 name="TextBox 16"/>
            <p:cNvSpPr txBox="1">
              <a:spLocks noChangeArrowheads="1"/>
            </p:cNvSpPr>
            <p:nvPr/>
          </p:nvSpPr>
          <p:spPr bwMode="auto">
            <a:xfrm>
              <a:off x="2288461" y="5831443"/>
              <a:ext cx="514711" cy="363245"/>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DG</a:t>
              </a:r>
              <a:endParaRPr lang="en-US" altLang="zh-CN" sz="1600" dirty="0">
                <a:latin typeface="Huawei Sans" panose="020C0503030203020204" pitchFamily="34" charset="0"/>
                <a:cs typeface="Huawei Sans" panose="020C0503030203020204" pitchFamily="34" charset="0"/>
              </a:endParaRPr>
            </a:p>
          </p:txBody>
        </p:sp>
        <p:grpSp>
          <p:nvGrpSpPr>
            <p:cNvPr id="7" name="组合 32"/>
            <p:cNvGrpSpPr>
              <a:grpSpLocks/>
            </p:cNvGrpSpPr>
            <p:nvPr/>
          </p:nvGrpSpPr>
          <p:grpSpPr bwMode="auto">
            <a:xfrm>
              <a:off x="2198655" y="5008593"/>
              <a:ext cx="730260" cy="766773"/>
              <a:chOff x="1650961" y="5008593"/>
              <a:chExt cx="730260" cy="766773"/>
            </a:xfrm>
          </p:grpSpPr>
          <p:sp>
            <p:nvSpPr>
              <p:cNvPr id="38" name="矩形 37"/>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9" name="矩形 38"/>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0" name="矩形 39"/>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1" name="矩形 40"/>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2" name="矩形 41"/>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3" name="矩形 42"/>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4" name="矩形 43"/>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5" name="矩形 44"/>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6" name="矩形 45"/>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47" name="矩形 46"/>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sp>
          <p:nvSpPr>
            <p:cNvPr id="8" name="椭圆 7"/>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 name="矩形 8"/>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0" name="矩形 9"/>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1" name="矩形 10"/>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2" name="TextBox 31"/>
            <p:cNvSpPr txBox="1">
              <a:spLocks noChangeArrowheads="1"/>
            </p:cNvSpPr>
            <p:nvPr/>
          </p:nvSpPr>
          <p:spPr bwMode="auto">
            <a:xfrm>
              <a:off x="1258261" y="3136896"/>
              <a:ext cx="623091" cy="363245"/>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CKG</a:t>
              </a:r>
              <a:endParaRPr lang="en-US" altLang="zh-CN" sz="1600" dirty="0">
                <a:latin typeface="Huawei Sans" panose="020C0503030203020204" pitchFamily="34" charset="0"/>
                <a:cs typeface="Huawei Sans" panose="020C0503030203020204" pitchFamily="34" charset="0"/>
              </a:endParaRPr>
            </a:p>
          </p:txBody>
        </p:sp>
        <p:grpSp>
          <p:nvGrpSpPr>
            <p:cNvPr id="13" name="组合 44"/>
            <p:cNvGrpSpPr>
              <a:grpSpLocks/>
            </p:cNvGrpSpPr>
            <p:nvPr/>
          </p:nvGrpSpPr>
          <p:grpSpPr bwMode="auto">
            <a:xfrm>
              <a:off x="1650960" y="4059255"/>
              <a:ext cx="730260" cy="766773"/>
              <a:chOff x="1650961" y="5008593"/>
              <a:chExt cx="730260" cy="766773"/>
            </a:xfrm>
          </p:grpSpPr>
          <p:sp>
            <p:nvSpPr>
              <p:cNvPr id="28" name="矩形 27"/>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9" name="矩形 28"/>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0" name="矩形 29"/>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1" name="矩形 30"/>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2" name="矩形 31"/>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3" name="矩形 32"/>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4" name="矩形 33"/>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5" name="矩形 34"/>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6" name="矩形 35"/>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37" name="矩形 36"/>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grpSp>
          <p:nvGrpSpPr>
            <p:cNvPr id="14" name="组合 55"/>
            <p:cNvGrpSpPr>
              <a:grpSpLocks/>
            </p:cNvGrpSpPr>
            <p:nvPr/>
          </p:nvGrpSpPr>
          <p:grpSpPr bwMode="auto">
            <a:xfrm>
              <a:off x="2782862" y="4049721"/>
              <a:ext cx="730260" cy="766773"/>
              <a:chOff x="1650961" y="5008593"/>
              <a:chExt cx="730260" cy="766773"/>
            </a:xfrm>
          </p:grpSpPr>
          <p:sp>
            <p:nvSpPr>
              <p:cNvPr id="18" name="矩形 17"/>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19" name="矩形 18"/>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0" name="矩形 19"/>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1" name="矩形 20"/>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2" name="矩形 21"/>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3" name="矩形 22"/>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4" name="矩形 23"/>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5" name="矩形 24"/>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6" name="矩形 25"/>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27" name="矩形 26"/>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cxnSp>
          <p:nvCxnSpPr>
            <p:cNvPr id="15" name="直接连接符 67"/>
            <p:cNvCxnSpPr>
              <a:cxnSpLocks noChangeShapeType="1"/>
              <a:stCxn id="29" idx="0"/>
              <a:endCxn id="9"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16" name="直接连接符 69"/>
            <p:cNvCxnSpPr>
              <a:cxnSpLocks noChangeShapeType="1"/>
              <a:stCxn id="21" idx="0"/>
              <a:endCxn id="11"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17" name="肘形连接符 71"/>
            <p:cNvCxnSpPr>
              <a:cxnSpLocks noChangeShapeType="1"/>
              <a:stCxn id="10" idx="2"/>
              <a:endCxn id="40"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grpSp>
        <p:nvGrpSpPr>
          <p:cNvPr id="48" name="组合 83"/>
          <p:cNvGrpSpPr>
            <a:grpSpLocks/>
          </p:cNvGrpSpPr>
          <p:nvPr/>
        </p:nvGrpSpPr>
        <p:grpSpPr bwMode="auto">
          <a:xfrm>
            <a:off x="6702425" y="2822574"/>
            <a:ext cx="2373312" cy="3025775"/>
            <a:chOff x="1258261" y="2954331"/>
            <a:chExt cx="2546966" cy="3246444"/>
          </a:xfrm>
        </p:grpSpPr>
        <p:sp>
          <p:nvSpPr>
            <p:cNvPr id="49" name="矩形 48"/>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0" name="TextBox 85"/>
            <p:cNvSpPr txBox="1">
              <a:spLocks noChangeArrowheads="1"/>
            </p:cNvSpPr>
            <p:nvPr/>
          </p:nvSpPr>
          <p:spPr bwMode="auto">
            <a:xfrm>
              <a:off x="2288461" y="5831443"/>
              <a:ext cx="514711" cy="363245"/>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DG</a:t>
              </a:r>
              <a:endParaRPr lang="en-US" altLang="zh-CN" sz="1600" dirty="0">
                <a:latin typeface="Huawei Sans" panose="020C0503030203020204" pitchFamily="34" charset="0"/>
                <a:cs typeface="Huawei Sans" panose="020C0503030203020204" pitchFamily="34" charset="0"/>
              </a:endParaRPr>
            </a:p>
          </p:txBody>
        </p:sp>
        <p:grpSp>
          <p:nvGrpSpPr>
            <p:cNvPr id="51" name="组合 32"/>
            <p:cNvGrpSpPr>
              <a:grpSpLocks/>
            </p:cNvGrpSpPr>
            <p:nvPr/>
          </p:nvGrpSpPr>
          <p:grpSpPr bwMode="auto">
            <a:xfrm>
              <a:off x="2198655" y="5008593"/>
              <a:ext cx="730260" cy="766773"/>
              <a:chOff x="1650961" y="5008593"/>
              <a:chExt cx="730260" cy="766773"/>
            </a:xfrm>
          </p:grpSpPr>
          <p:sp>
            <p:nvSpPr>
              <p:cNvPr id="82" name="矩形 12"/>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3" name="矩形 82"/>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4" name="矩形 83"/>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5" name="矩形 84"/>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6" name="矩形 85"/>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7" name="矩形 86"/>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8" name="矩形 87"/>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9" name="矩形 88"/>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0" name="矩形 89"/>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91" name="矩形 90"/>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sp>
          <p:nvSpPr>
            <p:cNvPr id="52" name="椭圆 51"/>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3" name="矩形 52"/>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4" name="矩形 53"/>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5" name="矩形 54"/>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56" name="TextBox 91"/>
            <p:cNvSpPr txBox="1">
              <a:spLocks noChangeArrowheads="1"/>
            </p:cNvSpPr>
            <p:nvPr/>
          </p:nvSpPr>
          <p:spPr bwMode="auto">
            <a:xfrm>
              <a:off x="1258261" y="3136896"/>
              <a:ext cx="623091" cy="363245"/>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CKG</a:t>
              </a:r>
              <a:endParaRPr lang="en-US" altLang="zh-CN" sz="1600" dirty="0">
                <a:latin typeface="Huawei Sans" panose="020C0503030203020204" pitchFamily="34" charset="0"/>
                <a:cs typeface="Huawei Sans" panose="020C0503030203020204" pitchFamily="34" charset="0"/>
              </a:endParaRPr>
            </a:p>
          </p:txBody>
        </p:sp>
        <p:grpSp>
          <p:nvGrpSpPr>
            <p:cNvPr id="57" name="组合 44"/>
            <p:cNvGrpSpPr>
              <a:grpSpLocks/>
            </p:cNvGrpSpPr>
            <p:nvPr/>
          </p:nvGrpSpPr>
          <p:grpSpPr bwMode="auto">
            <a:xfrm>
              <a:off x="1650960" y="4059255"/>
              <a:ext cx="730260" cy="766773"/>
              <a:chOff x="1650961" y="5008593"/>
              <a:chExt cx="730260" cy="766773"/>
            </a:xfrm>
          </p:grpSpPr>
          <p:sp>
            <p:nvSpPr>
              <p:cNvPr id="72" name="矩形 71"/>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3" name="矩形 72"/>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4" name="矩形 73"/>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5" name="矩形 74"/>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6" name="矩形 75"/>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7" name="矩形 76"/>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8" name="矩形 77"/>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9" name="矩形 78"/>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0" name="矩形 79"/>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81" name="矩形 80"/>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grpSp>
          <p:nvGrpSpPr>
            <p:cNvPr id="58" name="组合 55"/>
            <p:cNvGrpSpPr>
              <a:grpSpLocks/>
            </p:cNvGrpSpPr>
            <p:nvPr/>
          </p:nvGrpSpPr>
          <p:grpSpPr bwMode="auto">
            <a:xfrm>
              <a:off x="2782862" y="4049721"/>
              <a:ext cx="730260" cy="766773"/>
              <a:chOff x="1650961" y="5008593"/>
              <a:chExt cx="730260" cy="766773"/>
            </a:xfrm>
          </p:grpSpPr>
          <p:sp>
            <p:nvSpPr>
              <p:cNvPr id="62" name="矩形 61"/>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3" name="矩形 62"/>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4" name="矩形 63"/>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5" name="矩形 64"/>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6" name="矩形 65"/>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7" name="矩形 66"/>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8" name="矩形 67"/>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69" name="矩形 68"/>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0" name="矩形 69"/>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sp>
            <p:nvSpPr>
              <p:cNvPr id="71" name="矩形 70"/>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2800" b="1" dirty="0">
                  <a:solidFill>
                    <a:schemeClr val="bg1"/>
                  </a:solidFill>
                  <a:latin typeface="Huawei Sans" panose="020C0503030203020204" pitchFamily="34" charset="0"/>
                  <a:cs typeface="Huawei Sans" panose="020C0503030203020204" pitchFamily="34" charset="0"/>
                </a:endParaRPr>
              </a:p>
            </p:txBody>
          </p:sp>
        </p:grpSp>
        <p:cxnSp>
          <p:nvCxnSpPr>
            <p:cNvPr id="59" name="直接连接符 94"/>
            <p:cNvCxnSpPr>
              <a:cxnSpLocks noChangeShapeType="1"/>
              <a:stCxn id="73" idx="0"/>
              <a:endCxn id="53"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60" name="直接连接符 95"/>
            <p:cNvCxnSpPr>
              <a:cxnSpLocks noChangeShapeType="1"/>
              <a:stCxn id="65" idx="0"/>
              <a:endCxn id="55"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61" name="肘形连接符 96"/>
            <p:cNvCxnSpPr>
              <a:cxnSpLocks noChangeShapeType="1"/>
              <a:stCxn id="54" idx="2"/>
              <a:endCxn id="84"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sp>
        <p:nvSpPr>
          <p:cNvPr id="92" name="TextBox 127"/>
          <p:cNvSpPr txBox="1">
            <a:spLocks noChangeArrowheads="1"/>
          </p:cNvSpPr>
          <p:nvPr/>
        </p:nvSpPr>
        <p:spPr bwMode="auto">
          <a:xfrm>
            <a:off x="4657725" y="4867274"/>
            <a:ext cx="582211" cy="338554"/>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Disk</a:t>
            </a:r>
            <a:endParaRPr lang="en-US" altLang="zh-CN" sz="1600" dirty="0">
              <a:latin typeface="Huawei Sans" panose="020C0503030203020204" pitchFamily="34" charset="0"/>
              <a:cs typeface="Huawei Sans" panose="020C0503030203020204" pitchFamily="34" charset="0"/>
            </a:endParaRPr>
          </a:p>
        </p:txBody>
      </p:sp>
      <p:sp>
        <p:nvSpPr>
          <p:cNvPr id="93" name="TextBox 128"/>
          <p:cNvSpPr txBox="1">
            <a:spLocks noChangeArrowheads="1"/>
          </p:cNvSpPr>
          <p:nvPr/>
        </p:nvSpPr>
        <p:spPr bwMode="auto">
          <a:xfrm>
            <a:off x="8245475" y="4903786"/>
            <a:ext cx="582211" cy="338554"/>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Disk</a:t>
            </a:r>
            <a:endParaRPr lang="en-US" altLang="zh-CN" sz="1600" dirty="0">
              <a:latin typeface="Huawei Sans" panose="020C0503030203020204" pitchFamily="34" charset="0"/>
              <a:cs typeface="Huawei Sans" panose="020C0503030203020204" pitchFamily="34" charset="0"/>
            </a:endParaRPr>
          </a:p>
        </p:txBody>
      </p:sp>
      <p:sp>
        <p:nvSpPr>
          <p:cNvPr id="94" name="圆角矩形标注 93"/>
          <p:cNvSpPr/>
          <p:nvPr/>
        </p:nvSpPr>
        <p:spPr>
          <a:xfrm>
            <a:off x="2389187" y="5086349"/>
            <a:ext cx="661988" cy="474662"/>
          </a:xfrm>
          <a:prstGeom prst="wedgeRoundRectCallout">
            <a:avLst>
              <a:gd name="adj1" fmla="val 204684"/>
              <a:gd name="adj2" fmla="val 1956"/>
              <a:gd name="adj3" fmla="val 16667"/>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600" dirty="0" smtClean="0">
                <a:solidFill>
                  <a:schemeClr val="tx1"/>
                </a:solidFill>
                <a:latin typeface="Huawei Sans" panose="020C0503030203020204" pitchFamily="34" charset="0"/>
                <a:cs typeface="Huawei Sans" panose="020C0503030203020204" pitchFamily="34" charset="0"/>
              </a:rPr>
              <a:t>CK</a:t>
            </a:r>
            <a:endParaRPr lang="en-US" altLang="zh-CN" sz="1600" dirty="0">
              <a:solidFill>
                <a:schemeClr val="tx1"/>
              </a:solidFill>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45592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mtClean="0"/>
              <a:t>After completing this course, you will be able to understand:</a:t>
            </a:r>
          </a:p>
          <a:p>
            <a:pPr lvl="1"/>
            <a:r>
              <a:rPr lang="en-US" altLang="zh-CN" smtClean="0"/>
              <a:t>Common RAID levels</a:t>
            </a:r>
          </a:p>
          <a:p>
            <a:pPr lvl="1"/>
            <a:r>
              <a:rPr lang="en-US" altLang="zh-CN" smtClean="0"/>
              <a:t>Different levels of data protection provided by different RAID levels</a:t>
            </a:r>
          </a:p>
          <a:p>
            <a:pPr lvl="1"/>
            <a:r>
              <a:rPr lang="en-US" altLang="zh-CN" smtClean="0"/>
              <a:t>Working principles of RAID 2.0+</a:t>
            </a:r>
          </a:p>
          <a:p>
            <a:pPr lvl="1"/>
            <a:r>
              <a:rPr lang="en-US" altLang="zh-CN" smtClean="0"/>
              <a:t>Dynamic RAID and RAID-TP</a:t>
            </a:r>
          </a:p>
          <a:p>
            <a:endParaRPr lang="zh-CN" altLang="en-US" dirty="0"/>
          </a:p>
        </p:txBody>
      </p:sp>
    </p:spTree>
    <p:extLst>
      <p:ext uri="{BB962C8B-B14F-4D97-AF65-F5344CB8AC3E}">
        <p14:creationId xmlns:p14="http://schemas.microsoft.com/office/powerpoint/2010/main" val="49627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Extent</a:t>
            </a:r>
            <a:endParaRPr lang="en-US" altLang="zh-CN" dirty="0"/>
          </a:p>
        </p:txBody>
      </p:sp>
      <p:sp>
        <p:nvSpPr>
          <p:cNvPr id="3" name="文本占位符 2"/>
          <p:cNvSpPr>
            <a:spLocks noGrp="1"/>
          </p:cNvSpPr>
          <p:nvPr>
            <p:ph type="body" sz="quarter" idx="10"/>
          </p:nvPr>
        </p:nvSpPr>
        <p:spPr/>
        <p:txBody>
          <a:bodyPr/>
          <a:lstStyle/>
          <a:p>
            <a:pPr marL="0" indent="0">
              <a:buNone/>
            </a:pPr>
            <a:r>
              <a:rPr lang="en-US" dirty="0" smtClean="0"/>
              <a:t>Each CKG is divided into logical storage spaces of a specific and adjustable size called extents. Extent is the minimum unit (granularity) for migration and statistics of hot data. It is also the minimum unit for space application and release in a storage pool.</a:t>
            </a:r>
            <a:endParaRPr lang="en-US" altLang="zh-CN" dirty="0" smtClean="0"/>
          </a:p>
          <a:p>
            <a:endParaRPr lang="en-US" altLang="zh-CN" dirty="0" smtClean="0"/>
          </a:p>
          <a:p>
            <a:endParaRPr lang="en-US" altLang="zh-CN" dirty="0"/>
          </a:p>
        </p:txBody>
      </p:sp>
      <p:grpSp>
        <p:nvGrpSpPr>
          <p:cNvPr id="77" name="组合 76"/>
          <p:cNvGrpSpPr/>
          <p:nvPr/>
        </p:nvGrpSpPr>
        <p:grpSpPr>
          <a:xfrm>
            <a:off x="2437597" y="3075514"/>
            <a:ext cx="7400575" cy="2689840"/>
            <a:chOff x="1364730" y="3031880"/>
            <a:chExt cx="7400575" cy="2689840"/>
          </a:xfrm>
        </p:grpSpPr>
        <p:grpSp>
          <p:nvGrpSpPr>
            <p:cNvPr id="7" name="组合 6"/>
            <p:cNvGrpSpPr/>
            <p:nvPr/>
          </p:nvGrpSpPr>
          <p:grpSpPr>
            <a:xfrm>
              <a:off x="1368091" y="3516402"/>
              <a:ext cx="1536326" cy="531159"/>
              <a:chOff x="1919569" y="4377017"/>
              <a:chExt cx="1536326" cy="531159"/>
            </a:xfrm>
          </p:grpSpPr>
          <p:sp>
            <p:nvSpPr>
              <p:cNvPr id="50" name="圆角矩形 49"/>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1" name="圆角矩形 50"/>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2" name="圆角矩形 51"/>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3" name="圆角矩形 52"/>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4" name="圆角矩形 53"/>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5" name="圆角矩形 54"/>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8" name="组合 7"/>
            <p:cNvGrpSpPr/>
            <p:nvPr/>
          </p:nvGrpSpPr>
          <p:grpSpPr>
            <a:xfrm>
              <a:off x="1371453" y="4376783"/>
              <a:ext cx="1536326" cy="531159"/>
              <a:chOff x="1919569" y="5277970"/>
              <a:chExt cx="1536326" cy="531159"/>
            </a:xfrm>
          </p:grpSpPr>
          <p:sp>
            <p:nvSpPr>
              <p:cNvPr id="44" name="圆角矩形 43"/>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5" name="圆角矩形 44"/>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6" name="圆角矩形 45"/>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7" name="圆角矩形 46"/>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8" name="圆角矩形 47"/>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9" name="圆角矩形 48"/>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9" name="组合 8"/>
            <p:cNvGrpSpPr/>
            <p:nvPr/>
          </p:nvGrpSpPr>
          <p:grpSpPr>
            <a:xfrm>
              <a:off x="1364730" y="5149989"/>
              <a:ext cx="1536326" cy="531159"/>
              <a:chOff x="1919569" y="5277970"/>
              <a:chExt cx="1536326" cy="531159"/>
            </a:xfrm>
          </p:grpSpPr>
          <p:sp>
            <p:nvSpPr>
              <p:cNvPr id="38" name="圆角矩形 37"/>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39" name="圆角矩形 38"/>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0" name="圆角矩形 39"/>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1" name="圆角矩形 40"/>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2" name="圆角矩形 41"/>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3" name="圆角矩形 42"/>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10" name="文本框 9"/>
            <p:cNvSpPr txBox="1"/>
            <p:nvPr/>
          </p:nvSpPr>
          <p:spPr>
            <a:xfrm>
              <a:off x="1805174" y="4007451"/>
              <a:ext cx="631904"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CKG</a:t>
              </a:r>
              <a:endParaRPr lang="en-US" altLang="zh-CN" dirty="0">
                <a:latin typeface="Huawei Sans" panose="020C0503030203020204" pitchFamily="34" charset="0"/>
                <a:cs typeface="Huawei Sans" panose="020C0503030203020204" pitchFamily="34" charset="0"/>
              </a:endParaRPr>
            </a:p>
          </p:txBody>
        </p:sp>
        <p:grpSp>
          <p:nvGrpSpPr>
            <p:cNvPr id="11" name="组合 10"/>
            <p:cNvGrpSpPr/>
            <p:nvPr/>
          </p:nvGrpSpPr>
          <p:grpSpPr>
            <a:xfrm>
              <a:off x="3761663" y="3603805"/>
              <a:ext cx="1250579" cy="2117915"/>
              <a:chOff x="4249268" y="3334867"/>
              <a:chExt cx="1250579" cy="2117915"/>
            </a:xfrm>
          </p:grpSpPr>
          <p:sp>
            <p:nvSpPr>
              <p:cNvPr id="33" name="矩形 32"/>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cs typeface="Huawei Sans" panose="020C0503030203020204" pitchFamily="34" charset="0"/>
                  </a:rPr>
                  <a:t>Extent</a:t>
                </a: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4" name="矩形 33"/>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5" name="矩形 34"/>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6" name="矩形 35"/>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7" name="矩形 36"/>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12" name="直接连接符 11"/>
            <p:cNvCxnSpPr/>
            <p:nvPr/>
          </p:nvCxnSpPr>
          <p:spPr>
            <a:xfrm>
              <a:off x="2803564" y="3516402"/>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96841" y="4047561"/>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316434" y="3031880"/>
              <a:ext cx="3448871" cy="491049"/>
              <a:chOff x="7277769" y="3425174"/>
              <a:chExt cx="3448871" cy="491049"/>
            </a:xfrm>
          </p:grpSpPr>
          <p:sp>
            <p:nvSpPr>
              <p:cNvPr id="21" name="矩形 20"/>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2" name="矩形 21"/>
              <p:cNvSpPr/>
              <p:nvPr/>
            </p:nvSpPr>
            <p:spPr>
              <a:xfrm>
                <a:off x="753662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3" name="矩形 22"/>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4" name="矩形 23"/>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5" name="矩形 24"/>
              <p:cNvSpPr/>
              <p:nvPr/>
            </p:nvSpPr>
            <p:spPr>
              <a:xfrm>
                <a:off x="8313193"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6" name="矩形 25"/>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7" name="文本框 26"/>
              <p:cNvSpPr txBox="1"/>
              <p:nvPr/>
            </p:nvSpPr>
            <p:spPr>
              <a:xfrm>
                <a:off x="8830905" y="3486032"/>
                <a:ext cx="1895735"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LUN 0 (thick)</a:t>
                </a:r>
                <a:endParaRPr lang="en-US" altLang="zh-CN" dirty="0">
                  <a:latin typeface="Huawei Sans" panose="020C0503030203020204" pitchFamily="34" charset="0"/>
                  <a:cs typeface="Huawei Sans" panose="020C0503030203020204" pitchFamily="34" charset="0"/>
                </a:endParaRPr>
              </a:p>
            </p:txBody>
          </p:sp>
        </p:grpSp>
        <p:grpSp>
          <p:nvGrpSpPr>
            <p:cNvPr id="57" name="组合 56"/>
            <p:cNvGrpSpPr/>
            <p:nvPr/>
          </p:nvGrpSpPr>
          <p:grpSpPr>
            <a:xfrm>
              <a:off x="5316434" y="4477628"/>
              <a:ext cx="1553136" cy="491049"/>
              <a:chOff x="7277769" y="3425174"/>
              <a:chExt cx="1553136" cy="491049"/>
            </a:xfrm>
          </p:grpSpPr>
          <p:sp>
            <p:nvSpPr>
              <p:cNvPr id="58" name="矩形 57"/>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9" name="矩形 58"/>
              <p:cNvSpPr/>
              <p:nvPr/>
            </p:nvSpPr>
            <p:spPr>
              <a:xfrm>
                <a:off x="7536625"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0" name="矩形 59"/>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1" name="矩形 60"/>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2" name="矩形 61"/>
              <p:cNvSpPr/>
              <p:nvPr/>
            </p:nvSpPr>
            <p:spPr>
              <a:xfrm>
                <a:off x="8313193"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3" name="矩形 62"/>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cxnSp>
          <p:nvCxnSpPr>
            <p:cNvPr id="66" name="肘形连接符 65"/>
            <p:cNvCxnSpPr>
              <a:stCxn id="23" idx="2"/>
              <a:endCxn id="33" idx="3"/>
            </p:cNvCxnSpPr>
            <p:nvPr/>
          </p:nvCxnSpPr>
          <p:spPr>
            <a:xfrm rot="5400000">
              <a:off x="5341574" y="3193597"/>
              <a:ext cx="292668" cy="951332"/>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25" idx="2"/>
              <a:endCxn id="34" idx="3"/>
            </p:cNvCxnSpPr>
            <p:nvPr/>
          </p:nvCxnSpPr>
          <p:spPr>
            <a:xfrm rot="5400000">
              <a:off x="5388639" y="3146532"/>
              <a:ext cx="716251" cy="1469045"/>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0" idx="2"/>
              <a:endCxn id="37" idx="3"/>
            </p:cNvCxnSpPr>
            <p:nvPr/>
          </p:nvCxnSpPr>
          <p:spPr>
            <a:xfrm rot="5400000">
              <a:off x="5213919" y="4760274"/>
              <a:ext cx="541252" cy="958058"/>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59" idx="2"/>
              <a:endCxn id="36" idx="3"/>
            </p:cNvCxnSpPr>
            <p:nvPr/>
          </p:nvCxnSpPr>
          <p:spPr>
            <a:xfrm rot="5400000">
              <a:off x="5299645" y="4681272"/>
              <a:ext cx="117669" cy="692479"/>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6869522" y="4545843"/>
              <a:ext cx="1820695"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LUN 1 (thick)</a:t>
              </a:r>
              <a:endParaRPr lang="en-US" altLang="zh-CN"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180416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Grain</a:t>
            </a:r>
            <a:endParaRPr lang="en-US" altLang="zh-CN" dirty="0"/>
          </a:p>
        </p:txBody>
      </p:sp>
      <p:sp>
        <p:nvSpPr>
          <p:cNvPr id="3" name="文本占位符 2"/>
          <p:cNvSpPr>
            <a:spLocks noGrp="1"/>
          </p:cNvSpPr>
          <p:nvPr>
            <p:ph type="body" sz="quarter" idx="10"/>
          </p:nvPr>
        </p:nvSpPr>
        <p:spPr/>
        <p:txBody>
          <a:bodyPr/>
          <a:lstStyle/>
          <a:p>
            <a:pPr marL="0" indent="0">
              <a:buNone/>
            </a:pPr>
            <a:r>
              <a:rPr lang="en-US" dirty="0" smtClean="0"/>
              <a:t>When a thin LUN is created, extents are divided into blocks of a fixed size, called grains. A thin LUN allocates storage space by grains. Logical block addresses (LBAs) in a grain are consecutive.</a:t>
            </a:r>
            <a:endParaRPr lang="en-US" altLang="zh-CN" dirty="0"/>
          </a:p>
        </p:txBody>
      </p:sp>
      <p:grpSp>
        <p:nvGrpSpPr>
          <p:cNvPr id="64" name="组合 63"/>
          <p:cNvGrpSpPr/>
          <p:nvPr/>
        </p:nvGrpSpPr>
        <p:grpSpPr>
          <a:xfrm>
            <a:off x="2067671" y="2789917"/>
            <a:ext cx="8056657" cy="2635856"/>
            <a:chOff x="1594177" y="2816926"/>
            <a:chExt cx="8056657" cy="2635856"/>
          </a:xfrm>
        </p:grpSpPr>
        <p:grpSp>
          <p:nvGrpSpPr>
            <p:cNvPr id="18" name="组合 17"/>
            <p:cNvGrpSpPr/>
            <p:nvPr/>
          </p:nvGrpSpPr>
          <p:grpSpPr>
            <a:xfrm>
              <a:off x="1597538" y="3247464"/>
              <a:ext cx="1536326" cy="531159"/>
              <a:chOff x="1919569" y="4377017"/>
              <a:chExt cx="1536326" cy="531159"/>
            </a:xfrm>
          </p:grpSpPr>
          <p:sp>
            <p:nvSpPr>
              <p:cNvPr id="5" name="圆角矩形 4"/>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6" name="圆角矩形 5"/>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7" name="圆角矩形 6"/>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8" name="圆角矩形 7"/>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 name="圆角矩形 8"/>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0" name="圆角矩形 9"/>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17" name="组合 16"/>
            <p:cNvGrpSpPr/>
            <p:nvPr/>
          </p:nvGrpSpPr>
          <p:grpSpPr>
            <a:xfrm>
              <a:off x="1600900" y="4107845"/>
              <a:ext cx="1536326" cy="531159"/>
              <a:chOff x="1919569" y="5277970"/>
              <a:chExt cx="1536326" cy="531159"/>
            </a:xfrm>
          </p:grpSpPr>
          <p:sp>
            <p:nvSpPr>
              <p:cNvPr id="11" name="圆角矩形 10"/>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2" name="圆角矩形 11"/>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3" name="圆角矩形 12"/>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4" name="圆角矩形 13"/>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5" name="圆角矩形 14"/>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16" name="圆角矩形 15"/>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19" name="组合 18"/>
            <p:cNvGrpSpPr/>
            <p:nvPr/>
          </p:nvGrpSpPr>
          <p:grpSpPr>
            <a:xfrm>
              <a:off x="1594177" y="4881051"/>
              <a:ext cx="1536326" cy="531159"/>
              <a:chOff x="1919569" y="5277970"/>
              <a:chExt cx="1536326" cy="531159"/>
            </a:xfrm>
          </p:grpSpPr>
          <p:sp>
            <p:nvSpPr>
              <p:cNvPr id="20" name="圆角矩形 19"/>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1" name="圆角矩形 20"/>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2" name="圆角矩形 21"/>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3" name="圆角矩形 22"/>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4" name="圆角矩形 23"/>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5" name="圆角矩形 24"/>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26" name="文本框 25"/>
            <p:cNvSpPr txBox="1"/>
            <p:nvPr/>
          </p:nvSpPr>
          <p:spPr>
            <a:xfrm>
              <a:off x="2034621" y="3738513"/>
              <a:ext cx="631904"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CKG</a:t>
              </a:r>
              <a:endParaRPr lang="en-US" altLang="zh-CN" dirty="0">
                <a:latin typeface="Huawei Sans" panose="020C0503030203020204" pitchFamily="34" charset="0"/>
                <a:cs typeface="Huawei Sans" panose="020C0503030203020204" pitchFamily="34" charset="0"/>
              </a:endParaRPr>
            </a:p>
          </p:txBody>
        </p:sp>
        <p:grpSp>
          <p:nvGrpSpPr>
            <p:cNvPr id="38" name="组合 37"/>
            <p:cNvGrpSpPr/>
            <p:nvPr/>
          </p:nvGrpSpPr>
          <p:grpSpPr>
            <a:xfrm>
              <a:off x="3991110" y="3334867"/>
              <a:ext cx="1250579" cy="2117915"/>
              <a:chOff x="4249268" y="3334867"/>
              <a:chExt cx="1250579" cy="2117915"/>
            </a:xfrm>
          </p:grpSpPr>
          <p:sp>
            <p:nvSpPr>
              <p:cNvPr id="27" name="矩形 26"/>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cs typeface="Huawei Sans" panose="020C0503030203020204" pitchFamily="34" charset="0"/>
                  </a:rPr>
                  <a:t>Extent</a:t>
                </a: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29" name="矩形 28"/>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0" name="矩形 29"/>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1" name="矩形 30"/>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32" name="矩形 31"/>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34" name="直接连接符 33"/>
            <p:cNvCxnSpPr/>
            <p:nvPr/>
          </p:nvCxnSpPr>
          <p:spPr>
            <a:xfrm>
              <a:off x="3033011" y="3247464"/>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26288" y="3778623"/>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026099" y="3334867"/>
              <a:ext cx="1250579" cy="2117915"/>
              <a:chOff x="4249268" y="3334867"/>
              <a:chExt cx="1250579" cy="2117915"/>
            </a:xfrm>
          </p:grpSpPr>
          <p:sp>
            <p:nvSpPr>
              <p:cNvPr id="40" name="矩形 39"/>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cs typeface="Huawei Sans" panose="020C0503030203020204" pitchFamily="34" charset="0"/>
                  </a:rPr>
                  <a:t>Grain</a:t>
                </a: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1" name="矩形 40"/>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2" name="矩形 41"/>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3" name="矩形 42"/>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sp>
            <p:nvSpPr>
              <p:cNvPr id="44" name="矩形 43"/>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b="1" dirty="0">
                  <a:solidFill>
                    <a:schemeClr val="tx1"/>
                  </a:solidFill>
                  <a:latin typeface="Huawei Sans" panose="020C0503030203020204" pitchFamily="34" charset="0"/>
                  <a:cs typeface="Huawei Sans" panose="020C0503030203020204" pitchFamily="34" charset="0"/>
                </a:endParaRPr>
              </a:p>
            </p:txBody>
          </p:sp>
        </p:grpSp>
        <p:cxnSp>
          <p:nvCxnSpPr>
            <p:cNvPr id="45" name="直接连接符 44"/>
            <p:cNvCxnSpPr/>
            <p:nvPr/>
          </p:nvCxnSpPr>
          <p:spPr>
            <a:xfrm>
              <a:off x="5248415" y="3334867"/>
              <a:ext cx="777684" cy="10084"/>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234963" y="3758450"/>
              <a:ext cx="784413" cy="1694332"/>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7992990" y="2816926"/>
              <a:ext cx="1657844" cy="917762"/>
              <a:chOff x="7896785" y="3086561"/>
              <a:chExt cx="1657844" cy="917762"/>
            </a:xfrm>
          </p:grpSpPr>
          <p:sp>
            <p:nvSpPr>
              <p:cNvPr id="49" name="矩形 48"/>
              <p:cNvSpPr/>
              <p:nvPr/>
            </p:nvSpPr>
            <p:spPr>
              <a:xfrm>
                <a:off x="789678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0" name="矩形 49"/>
              <p:cNvSpPr/>
              <p:nvPr/>
            </p:nvSpPr>
            <p:spPr>
              <a:xfrm>
                <a:off x="8155641"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1" name="矩形 50"/>
              <p:cNvSpPr/>
              <p:nvPr/>
            </p:nvSpPr>
            <p:spPr>
              <a:xfrm>
                <a:off x="8414497"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2" name="矩形 51"/>
              <p:cNvSpPr/>
              <p:nvPr/>
            </p:nvSpPr>
            <p:spPr>
              <a:xfrm>
                <a:off x="8673401"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3" name="矩形 52"/>
              <p:cNvSpPr/>
              <p:nvPr/>
            </p:nvSpPr>
            <p:spPr>
              <a:xfrm>
                <a:off x="8932209"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4" name="矩形 53"/>
              <p:cNvSpPr/>
              <p:nvPr/>
            </p:nvSpPr>
            <p:spPr>
              <a:xfrm>
                <a:off x="919106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55" name="文本框 54"/>
              <p:cNvSpPr txBox="1"/>
              <p:nvPr/>
            </p:nvSpPr>
            <p:spPr>
              <a:xfrm>
                <a:off x="8051028" y="3086561"/>
                <a:ext cx="1503601" cy="369332"/>
              </a:xfrm>
              <a:prstGeom prst="rect">
                <a:avLst/>
              </a:prstGeom>
              <a:noFill/>
            </p:spPr>
            <p:txBody>
              <a:bodyPr wrap="square" rtlCol="0">
                <a:noAutofit/>
              </a:bodyPr>
              <a:lstStyle/>
              <a:p>
                <a:pPr fontAlgn="ctr"/>
                <a:r>
                  <a:rPr lang="en-US" dirty="0" smtClean="0">
                    <a:latin typeface="Huawei Sans" panose="020C0503030203020204" pitchFamily="34" charset="0"/>
                    <a:cs typeface="Huawei Sans" panose="020C0503030203020204" pitchFamily="34" charset="0"/>
                  </a:rPr>
                  <a:t>LUN (thin)</a:t>
                </a:r>
                <a:endParaRPr lang="en-US" altLang="zh-CN" dirty="0">
                  <a:latin typeface="Huawei Sans" panose="020C0503030203020204" pitchFamily="34" charset="0"/>
                  <a:cs typeface="Huawei Sans" panose="020C0503030203020204" pitchFamily="34" charset="0"/>
                </a:endParaRPr>
              </a:p>
            </p:txBody>
          </p:sp>
        </p:grpSp>
        <p:cxnSp>
          <p:nvCxnSpPr>
            <p:cNvPr id="57" name="肘形连接符 56"/>
            <p:cNvCxnSpPr>
              <a:stCxn id="41" idx="3"/>
              <a:endCxn id="51" idx="2"/>
            </p:cNvCxnSpPr>
            <p:nvPr/>
          </p:nvCxnSpPr>
          <p:spPr>
            <a:xfrm flipV="1">
              <a:off x="7276677" y="3734688"/>
              <a:ext cx="1363453" cy="235554"/>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44" idx="3"/>
              <a:endCxn id="50" idx="2"/>
            </p:cNvCxnSpPr>
            <p:nvPr/>
          </p:nvCxnSpPr>
          <p:spPr>
            <a:xfrm flipV="1">
              <a:off x="7269952" y="3734688"/>
              <a:ext cx="1111322" cy="1506303"/>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43" idx="3"/>
              <a:endCxn id="53" idx="2"/>
            </p:cNvCxnSpPr>
            <p:nvPr/>
          </p:nvCxnSpPr>
          <p:spPr>
            <a:xfrm flipV="1">
              <a:off x="7276675" y="3734688"/>
              <a:ext cx="1881167" cy="1082720"/>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716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Volume and LUN</a:t>
            </a:r>
            <a:endParaRPr lang="en-US" altLang="zh-CN" dirty="0">
              <a:latin typeface="Huawei Sans" panose="020C0503030203020204" pitchFamily="34" charset="0"/>
              <a:cs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2000" dirty="0" smtClean="0">
                <a:latin typeface="Huawei Sans" panose="020C0503030203020204" pitchFamily="34" charset="0"/>
              </a:rPr>
              <a:t>A volume is an internal management object in a storage system.</a:t>
            </a:r>
          </a:p>
          <a:p>
            <a:r>
              <a:rPr lang="en-US" sz="2000" dirty="0" smtClean="0">
                <a:latin typeface="Huawei Sans" panose="020C0503030203020204" pitchFamily="34" charset="0"/>
              </a:rPr>
              <a:t>A LUN is a storage unit that can be directly mapped to a host for data reads and writes. A LUN is the external embodiment of a volume.</a:t>
            </a:r>
            <a:endParaRPr lang="en-US" altLang="zh-CN" sz="2000" dirty="0">
              <a:latin typeface="Huawei Sans" panose="020C0503030203020204" pitchFamily="34" charset="0"/>
            </a:endParaRPr>
          </a:p>
        </p:txBody>
      </p:sp>
      <p:sp>
        <p:nvSpPr>
          <p:cNvPr id="4" name="椭圆 3"/>
          <p:cNvSpPr/>
          <p:nvPr/>
        </p:nvSpPr>
        <p:spPr>
          <a:xfrm>
            <a:off x="3370795" y="4690292"/>
            <a:ext cx="2446337" cy="1238250"/>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600" b="1" dirty="0">
              <a:solidFill>
                <a:schemeClr val="bg1"/>
              </a:solidFill>
              <a:latin typeface="Huawei Sans" panose="020C0503030203020204" pitchFamily="34" charset="0"/>
              <a:cs typeface="Huawei Sans" panose="020C0503030203020204" pitchFamily="34" charset="0"/>
            </a:endParaRPr>
          </a:p>
        </p:txBody>
      </p:sp>
      <p:sp>
        <p:nvSpPr>
          <p:cNvPr id="5" name="矩形 4"/>
          <p:cNvSpPr/>
          <p:nvPr/>
        </p:nvSpPr>
        <p:spPr>
          <a:xfrm>
            <a:off x="3808945" y="5128442"/>
            <a:ext cx="912812"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600" dirty="0" smtClean="0">
                <a:solidFill>
                  <a:schemeClr val="tx1"/>
                </a:solidFill>
                <a:latin typeface="Huawei Sans" panose="020C0503030203020204" pitchFamily="34" charset="0"/>
                <a:cs typeface="Huawei Sans" panose="020C0503030203020204" pitchFamily="34" charset="0"/>
              </a:rPr>
              <a:t>Volume</a:t>
            </a:r>
            <a:endParaRPr lang="en-US" altLang="zh-CN" sz="1600" dirty="0">
              <a:solidFill>
                <a:schemeClr val="tx1"/>
              </a:solidFill>
              <a:latin typeface="Huawei Sans" panose="020C0503030203020204" pitchFamily="34" charset="0"/>
              <a:cs typeface="Huawei Sans" panose="020C0503030203020204" pitchFamily="34" charset="0"/>
            </a:endParaRPr>
          </a:p>
        </p:txBody>
      </p:sp>
      <p:sp>
        <p:nvSpPr>
          <p:cNvPr id="6" name="矩形 5"/>
          <p:cNvSpPr/>
          <p:nvPr/>
        </p:nvSpPr>
        <p:spPr>
          <a:xfrm>
            <a:off x="3772432" y="2718617"/>
            <a:ext cx="1058863" cy="1643063"/>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endParaRPr lang="en-US" altLang="zh-CN" sz="1600" b="1" dirty="0">
              <a:solidFill>
                <a:schemeClr val="bg1"/>
              </a:solidFill>
              <a:latin typeface="Huawei Sans" panose="020C0503030203020204" pitchFamily="34" charset="0"/>
              <a:cs typeface="Huawei Sans" panose="020C0503030203020204" pitchFamily="34" charset="0"/>
            </a:endParaRPr>
          </a:p>
        </p:txBody>
      </p:sp>
      <p:sp>
        <p:nvSpPr>
          <p:cNvPr id="7" name="矩形 6"/>
          <p:cNvSpPr/>
          <p:nvPr/>
        </p:nvSpPr>
        <p:spPr>
          <a:xfrm>
            <a:off x="3881970" y="3521892"/>
            <a:ext cx="839787"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ctr">
              <a:defRPr/>
            </a:pPr>
            <a:r>
              <a:rPr lang="en-US" sz="1600" dirty="0" smtClean="0">
                <a:solidFill>
                  <a:schemeClr val="tx1"/>
                </a:solidFill>
                <a:latin typeface="Huawei Sans" panose="020C0503030203020204" pitchFamily="34" charset="0"/>
                <a:cs typeface="Huawei Sans" panose="020C0503030203020204" pitchFamily="34" charset="0"/>
              </a:rPr>
              <a:t>LUN</a:t>
            </a:r>
            <a:endParaRPr lang="en-US" altLang="zh-CN" sz="1600" dirty="0">
              <a:solidFill>
                <a:schemeClr val="tx1"/>
              </a:solidFill>
              <a:latin typeface="Huawei Sans" panose="020C0503030203020204" pitchFamily="34" charset="0"/>
              <a:cs typeface="Huawei Sans" panose="020C0503030203020204" pitchFamily="34" charset="0"/>
            </a:endParaRPr>
          </a:p>
        </p:txBody>
      </p:sp>
      <p:cxnSp>
        <p:nvCxnSpPr>
          <p:cNvPr id="8" name="直接连接符 10"/>
          <p:cNvCxnSpPr>
            <a:cxnSpLocks noChangeShapeType="1"/>
            <a:stCxn id="5" idx="0"/>
            <a:endCxn id="7" idx="2"/>
          </p:cNvCxnSpPr>
          <p:nvPr/>
        </p:nvCxnSpPr>
        <p:spPr bwMode="auto">
          <a:xfrm rot="5400000" flipH="1" flipV="1">
            <a:off x="3753383" y="4580754"/>
            <a:ext cx="1058862" cy="36513"/>
          </a:xfrm>
          <a:prstGeom prst="line">
            <a:avLst/>
          </a:prstGeom>
          <a:noFill/>
          <a:ln w="9525" algn="ctr">
            <a:solidFill>
              <a:schemeClr val="tx1"/>
            </a:solidFill>
            <a:prstDash val="dash"/>
            <a:round/>
            <a:headEnd/>
            <a:tailEnd/>
          </a:ln>
        </p:spPr>
      </p:cxnSp>
      <p:sp>
        <p:nvSpPr>
          <p:cNvPr id="9" name="TextBox 11"/>
          <p:cNvSpPr txBox="1">
            <a:spLocks noChangeArrowheads="1"/>
          </p:cNvSpPr>
          <p:nvPr/>
        </p:nvSpPr>
        <p:spPr bwMode="auto">
          <a:xfrm>
            <a:off x="3918148" y="2932472"/>
            <a:ext cx="838691" cy="369332"/>
          </a:xfrm>
          <a:prstGeom prst="rect">
            <a:avLst/>
          </a:prstGeom>
          <a:noFill/>
          <a:ln w="9525">
            <a:noFill/>
            <a:miter lim="800000"/>
            <a:headEnd/>
            <a:tailEnd/>
          </a:ln>
        </p:spPr>
        <p:txBody>
          <a:bodyPr wrap="square">
            <a:noAutofit/>
          </a:bodyPr>
          <a:lstStyle/>
          <a:p>
            <a:pPr fontAlgn="ctr"/>
            <a:r>
              <a:rPr lang="en-US" sz="1800" dirty="0" smtClean="0">
                <a:latin typeface="Huawei Sans" panose="020C0503030203020204" pitchFamily="34" charset="0"/>
                <a:cs typeface="Huawei Sans" panose="020C0503030203020204" pitchFamily="34" charset="0"/>
              </a:rPr>
              <a:t>Server</a:t>
            </a:r>
            <a:endParaRPr lang="en-US" altLang="zh-CN" sz="1800" dirty="0">
              <a:latin typeface="Huawei Sans" panose="020C0503030203020204" pitchFamily="34" charset="0"/>
              <a:cs typeface="Huawei Sans" panose="020C0503030203020204" pitchFamily="34" charset="0"/>
            </a:endParaRPr>
          </a:p>
        </p:txBody>
      </p:sp>
      <p:sp>
        <p:nvSpPr>
          <p:cNvPr id="10" name="TextBox 13"/>
          <p:cNvSpPr txBox="1">
            <a:spLocks noChangeArrowheads="1"/>
          </p:cNvSpPr>
          <p:nvPr/>
        </p:nvSpPr>
        <p:spPr bwMode="auto">
          <a:xfrm>
            <a:off x="4758270" y="5230059"/>
            <a:ext cx="906017" cy="338554"/>
          </a:xfrm>
          <a:prstGeom prst="rect">
            <a:avLst/>
          </a:prstGeom>
          <a:noFill/>
          <a:ln w="9525">
            <a:noFill/>
            <a:miter lim="800000"/>
            <a:headEnd/>
            <a:tailEnd/>
          </a:ln>
        </p:spPr>
        <p:txBody>
          <a:bodyPr wrap="square">
            <a:noAutofit/>
          </a:bodyPr>
          <a:lstStyle/>
          <a:p>
            <a:pPr fontAlgn="ctr"/>
            <a:r>
              <a:rPr lang="en-US" sz="1600" dirty="0" smtClean="0">
                <a:latin typeface="Huawei Sans" panose="020C0503030203020204" pitchFamily="34" charset="0"/>
                <a:cs typeface="Huawei Sans" panose="020C0503030203020204" pitchFamily="34" charset="0"/>
              </a:rPr>
              <a:t>Storage</a:t>
            </a:r>
            <a:endParaRPr lang="en-US" altLang="zh-CN" sz="1600" dirty="0">
              <a:latin typeface="Huawei Sans" panose="020C0503030203020204" pitchFamily="34" charset="0"/>
              <a:cs typeface="Huawei Sans" panose="020C0503030203020204" pitchFamily="34" charset="0"/>
            </a:endParaRPr>
          </a:p>
        </p:txBody>
      </p:sp>
      <p:cxnSp>
        <p:nvCxnSpPr>
          <p:cNvPr id="11" name="直接连接符 16"/>
          <p:cNvCxnSpPr>
            <a:cxnSpLocks noChangeShapeType="1"/>
            <a:stCxn id="6" idx="3"/>
          </p:cNvCxnSpPr>
          <p:nvPr/>
        </p:nvCxnSpPr>
        <p:spPr bwMode="auto">
          <a:xfrm>
            <a:off x="4831295" y="3540149"/>
            <a:ext cx="2644998" cy="0"/>
          </a:xfrm>
          <a:prstGeom prst="line">
            <a:avLst/>
          </a:prstGeom>
          <a:noFill/>
          <a:ln w="9525" algn="ctr">
            <a:solidFill>
              <a:schemeClr val="tx1"/>
            </a:solidFill>
            <a:round/>
            <a:headEnd/>
            <a:tailEnd/>
          </a:ln>
        </p:spPr>
      </p:cxnSp>
      <p:grpSp>
        <p:nvGrpSpPr>
          <p:cNvPr id="13" name="组合 227"/>
          <p:cNvGrpSpPr>
            <a:grpSpLocks/>
          </p:cNvGrpSpPr>
          <p:nvPr/>
        </p:nvGrpSpPr>
        <p:grpSpPr bwMode="auto">
          <a:xfrm>
            <a:off x="7437744" y="2623672"/>
            <a:ext cx="1447697" cy="1356264"/>
            <a:chOff x="4933950" y="3770313"/>
            <a:chExt cx="536576" cy="504825"/>
          </a:xfrm>
        </p:grpSpPr>
        <p:sp>
          <p:nvSpPr>
            <p:cNvPr id="14" name="Freeform 125"/>
            <p:cNvSpPr>
              <a:spLocks noEditPoints="1"/>
            </p:cNvSpPr>
            <p:nvPr/>
          </p:nvSpPr>
          <p:spPr bwMode="auto">
            <a:xfrm>
              <a:off x="5153025" y="3770313"/>
              <a:ext cx="230188" cy="228600"/>
            </a:xfrm>
            <a:custGeom>
              <a:avLst/>
              <a:gdLst>
                <a:gd name="T0" fmla="*/ 2147483647 w 547"/>
                <a:gd name="T1" fmla="*/ 2147483647 h 547"/>
                <a:gd name="T2" fmla="*/ 2147483647 w 547"/>
                <a:gd name="T3" fmla="*/ 2147483647 h 547"/>
                <a:gd name="T4" fmla="*/ 2147483647 w 547"/>
                <a:gd name="T5" fmla="*/ 2147483647 h 547"/>
                <a:gd name="T6" fmla="*/ 2147483647 w 547"/>
                <a:gd name="T7" fmla="*/ 2147483647 h 547"/>
                <a:gd name="T8" fmla="*/ 2147483647 w 547"/>
                <a:gd name="T9" fmla="*/ 2147483647 h 547"/>
                <a:gd name="T10" fmla="*/ 2147483647 w 547"/>
                <a:gd name="T11" fmla="*/ 2147483647 h 547"/>
                <a:gd name="T12" fmla="*/ 2147483647 w 547"/>
                <a:gd name="T13" fmla="*/ 2147483647 h 547"/>
                <a:gd name="T14" fmla="*/ 2147483647 w 547"/>
                <a:gd name="T15" fmla="*/ 2147483647 h 547"/>
                <a:gd name="T16" fmla="*/ 0 w 547"/>
                <a:gd name="T17" fmla="*/ 2147483647 h 547"/>
                <a:gd name="T18" fmla="*/ 2147483647 w 547"/>
                <a:gd name="T19" fmla="*/ 0 h 547"/>
                <a:gd name="T20" fmla="*/ 2147483647 w 547"/>
                <a:gd name="T21" fmla="*/ 2147483647 h 547"/>
                <a:gd name="T22" fmla="*/ 2147483647 w 547"/>
                <a:gd name="T23" fmla="*/ 2147483647 h 5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7"/>
                <a:gd name="T37" fmla="*/ 0 h 547"/>
                <a:gd name="T38" fmla="*/ 547 w 547"/>
                <a:gd name="T39" fmla="*/ 547 h 5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7" h="547">
                  <a:moveTo>
                    <a:pt x="274" y="66"/>
                  </a:moveTo>
                  <a:lnTo>
                    <a:pt x="274" y="66"/>
                  </a:lnTo>
                  <a:cubicBezTo>
                    <a:pt x="160" y="66"/>
                    <a:pt x="67" y="159"/>
                    <a:pt x="67" y="273"/>
                  </a:cubicBezTo>
                  <a:cubicBezTo>
                    <a:pt x="67" y="387"/>
                    <a:pt x="160" y="480"/>
                    <a:pt x="274" y="480"/>
                  </a:cubicBezTo>
                  <a:cubicBezTo>
                    <a:pt x="388" y="480"/>
                    <a:pt x="481" y="387"/>
                    <a:pt x="481" y="273"/>
                  </a:cubicBezTo>
                  <a:cubicBezTo>
                    <a:pt x="481" y="159"/>
                    <a:pt x="388" y="66"/>
                    <a:pt x="274" y="66"/>
                  </a:cubicBezTo>
                  <a:close/>
                  <a:moveTo>
                    <a:pt x="274" y="547"/>
                  </a:moveTo>
                  <a:lnTo>
                    <a:pt x="274" y="547"/>
                  </a:lnTo>
                  <a:cubicBezTo>
                    <a:pt x="123" y="547"/>
                    <a:pt x="0" y="424"/>
                    <a:pt x="0" y="273"/>
                  </a:cubicBezTo>
                  <a:cubicBezTo>
                    <a:pt x="0" y="122"/>
                    <a:pt x="123" y="0"/>
                    <a:pt x="274" y="0"/>
                  </a:cubicBezTo>
                  <a:cubicBezTo>
                    <a:pt x="425" y="0"/>
                    <a:pt x="547" y="122"/>
                    <a:pt x="547" y="273"/>
                  </a:cubicBezTo>
                  <a:cubicBezTo>
                    <a:pt x="547" y="424"/>
                    <a:pt x="425" y="547"/>
                    <a:pt x="274" y="5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5" name="Freeform 126"/>
            <p:cNvSpPr>
              <a:spLocks noEditPoints="1"/>
            </p:cNvSpPr>
            <p:nvPr/>
          </p:nvSpPr>
          <p:spPr bwMode="auto">
            <a:xfrm>
              <a:off x="4948238" y="4030663"/>
              <a:ext cx="215900" cy="155575"/>
            </a:xfrm>
            <a:custGeom>
              <a:avLst/>
              <a:gdLst>
                <a:gd name="T0" fmla="*/ 2147483647 w 515"/>
                <a:gd name="T1" fmla="*/ 2147483647 h 369"/>
                <a:gd name="T2" fmla="*/ 2147483647 w 515"/>
                <a:gd name="T3" fmla="*/ 2147483647 h 369"/>
                <a:gd name="T4" fmla="*/ 2147483647 w 515"/>
                <a:gd name="T5" fmla="*/ 2147483647 h 369"/>
                <a:gd name="T6" fmla="*/ 2147483647 w 515"/>
                <a:gd name="T7" fmla="*/ 2147483647 h 369"/>
                <a:gd name="T8" fmla="*/ 2147483647 w 515"/>
                <a:gd name="T9" fmla="*/ 2147483647 h 369"/>
                <a:gd name="T10" fmla="*/ 2147483647 w 515"/>
                <a:gd name="T11" fmla="*/ 2147483647 h 369"/>
                <a:gd name="T12" fmla="*/ 2147483647 w 515"/>
                <a:gd name="T13" fmla="*/ 2147483647 h 369"/>
                <a:gd name="T14" fmla="*/ 2147483647 w 515"/>
                <a:gd name="T15" fmla="*/ 2147483647 h 369"/>
                <a:gd name="T16" fmla="*/ 2147483647 w 515"/>
                <a:gd name="T17" fmla="*/ 2147483647 h 369"/>
                <a:gd name="T18" fmla="*/ 0 w 515"/>
                <a:gd name="T19" fmla="*/ 2147483647 h 369"/>
                <a:gd name="T20" fmla="*/ 0 w 515"/>
                <a:gd name="T21" fmla="*/ 2147483647 h 369"/>
                <a:gd name="T22" fmla="*/ 2147483647 w 515"/>
                <a:gd name="T23" fmla="*/ 0 h 369"/>
                <a:gd name="T24" fmla="*/ 2147483647 w 515"/>
                <a:gd name="T25" fmla="*/ 0 h 369"/>
                <a:gd name="T26" fmla="*/ 2147483647 w 515"/>
                <a:gd name="T27" fmla="*/ 2147483647 h 369"/>
                <a:gd name="T28" fmla="*/ 2147483647 w 515"/>
                <a:gd name="T29" fmla="*/ 2147483647 h 369"/>
                <a:gd name="T30" fmla="*/ 2147483647 w 515"/>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5"/>
                <a:gd name="T49" fmla="*/ 0 h 369"/>
                <a:gd name="T50" fmla="*/ 515 w 515"/>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5" h="369">
                  <a:moveTo>
                    <a:pt x="53" y="316"/>
                  </a:moveTo>
                  <a:lnTo>
                    <a:pt x="53" y="316"/>
                  </a:lnTo>
                  <a:lnTo>
                    <a:pt x="461" y="316"/>
                  </a:lnTo>
                  <a:lnTo>
                    <a:pt x="461" y="53"/>
                  </a:lnTo>
                  <a:lnTo>
                    <a:pt x="53" y="53"/>
                  </a:lnTo>
                  <a:lnTo>
                    <a:pt x="53" y="316"/>
                  </a:lnTo>
                  <a:close/>
                  <a:moveTo>
                    <a:pt x="488" y="369"/>
                  </a:moveTo>
                  <a:lnTo>
                    <a:pt x="488" y="369"/>
                  </a:lnTo>
                  <a:lnTo>
                    <a:pt x="27" y="369"/>
                  </a:lnTo>
                  <a:cubicBezTo>
                    <a:pt x="12" y="369"/>
                    <a:pt x="0" y="357"/>
                    <a:pt x="0" y="343"/>
                  </a:cubicBezTo>
                  <a:lnTo>
                    <a:pt x="0" y="26"/>
                  </a:lnTo>
                  <a:cubicBezTo>
                    <a:pt x="0" y="12"/>
                    <a:pt x="12" y="0"/>
                    <a:pt x="27" y="0"/>
                  </a:cubicBezTo>
                  <a:lnTo>
                    <a:pt x="488" y="0"/>
                  </a:lnTo>
                  <a:cubicBezTo>
                    <a:pt x="503" y="0"/>
                    <a:pt x="515" y="12"/>
                    <a:pt x="515" y="26"/>
                  </a:cubicBezTo>
                  <a:lnTo>
                    <a:pt x="515" y="343"/>
                  </a:lnTo>
                  <a:cubicBezTo>
                    <a:pt x="515" y="357"/>
                    <a:pt x="503" y="369"/>
                    <a:pt x="488" y="3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6" name="Freeform 127"/>
            <p:cNvSpPr>
              <a:spLocks/>
            </p:cNvSpPr>
            <p:nvPr/>
          </p:nvSpPr>
          <p:spPr bwMode="auto">
            <a:xfrm>
              <a:off x="4933950" y="4194175"/>
              <a:ext cx="244475" cy="30163"/>
            </a:xfrm>
            <a:custGeom>
              <a:avLst/>
              <a:gdLst>
                <a:gd name="T0" fmla="*/ 2147483647 w 581"/>
                <a:gd name="T1" fmla="*/ 0 h 71"/>
                <a:gd name="T2" fmla="*/ 2147483647 w 581"/>
                <a:gd name="T3" fmla="*/ 0 h 71"/>
                <a:gd name="T4" fmla="*/ 2147483647 w 581"/>
                <a:gd name="T5" fmla="*/ 0 h 71"/>
                <a:gd name="T6" fmla="*/ 0 w 581"/>
                <a:gd name="T7" fmla="*/ 2147483647 h 71"/>
                <a:gd name="T8" fmla="*/ 0 w 581"/>
                <a:gd name="T9" fmla="*/ 2147483647 h 71"/>
                <a:gd name="T10" fmla="*/ 2147483647 w 581"/>
                <a:gd name="T11" fmla="*/ 2147483647 h 71"/>
                <a:gd name="T12" fmla="*/ 2147483647 w 581"/>
                <a:gd name="T13" fmla="*/ 2147483647 h 71"/>
                <a:gd name="T14" fmla="*/ 2147483647 w 58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81"/>
                <a:gd name="T25" fmla="*/ 0 h 71"/>
                <a:gd name="T26" fmla="*/ 581 w 58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1" h="71">
                  <a:moveTo>
                    <a:pt x="521" y="0"/>
                  </a:moveTo>
                  <a:lnTo>
                    <a:pt x="521" y="0"/>
                  </a:lnTo>
                  <a:lnTo>
                    <a:pt x="40" y="0"/>
                  </a:lnTo>
                  <a:lnTo>
                    <a:pt x="0" y="37"/>
                  </a:lnTo>
                  <a:lnTo>
                    <a:pt x="0" y="71"/>
                  </a:lnTo>
                  <a:lnTo>
                    <a:pt x="581" y="71"/>
                  </a:lnTo>
                  <a:lnTo>
                    <a:pt x="581" y="37"/>
                  </a:lnTo>
                  <a:lnTo>
                    <a:pt x="52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7" name="Freeform 128"/>
            <p:cNvSpPr>
              <a:spLocks/>
            </p:cNvSpPr>
            <p:nvPr/>
          </p:nvSpPr>
          <p:spPr bwMode="auto">
            <a:xfrm>
              <a:off x="5070475" y="4216400"/>
              <a:ext cx="219075" cy="47625"/>
            </a:xfrm>
            <a:custGeom>
              <a:avLst/>
              <a:gdLst>
                <a:gd name="T0" fmla="*/ 2147483647 w 522"/>
                <a:gd name="T1" fmla="*/ 2147483647 h 110"/>
                <a:gd name="T2" fmla="*/ 2147483647 w 522"/>
                <a:gd name="T3" fmla="*/ 2147483647 h 110"/>
                <a:gd name="T4" fmla="*/ 2147483647 w 522"/>
                <a:gd name="T5" fmla="*/ 2147483647 h 110"/>
                <a:gd name="T6" fmla="*/ 0 w 522"/>
                <a:gd name="T7" fmla="*/ 2147483647 h 110"/>
                <a:gd name="T8" fmla="*/ 0 w 522"/>
                <a:gd name="T9" fmla="*/ 0 h 110"/>
                <a:gd name="T10" fmla="*/ 2147483647 w 522"/>
                <a:gd name="T11" fmla="*/ 0 h 110"/>
                <a:gd name="T12" fmla="*/ 2147483647 w 522"/>
                <a:gd name="T13" fmla="*/ 2147483647 h 110"/>
                <a:gd name="T14" fmla="*/ 2147483647 w 522"/>
                <a:gd name="T15" fmla="*/ 2147483647 h 110"/>
                <a:gd name="T16" fmla="*/ 2147483647 w 522"/>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2"/>
                <a:gd name="T28" fmla="*/ 0 h 110"/>
                <a:gd name="T29" fmla="*/ 522 w 522"/>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2" h="110">
                  <a:moveTo>
                    <a:pt x="522" y="110"/>
                  </a:moveTo>
                  <a:lnTo>
                    <a:pt x="522" y="110"/>
                  </a:lnTo>
                  <a:lnTo>
                    <a:pt x="33" y="110"/>
                  </a:lnTo>
                  <a:cubicBezTo>
                    <a:pt x="15" y="110"/>
                    <a:pt x="0" y="95"/>
                    <a:pt x="0" y="77"/>
                  </a:cubicBezTo>
                  <a:lnTo>
                    <a:pt x="0" y="0"/>
                  </a:lnTo>
                  <a:lnTo>
                    <a:pt x="66" y="0"/>
                  </a:lnTo>
                  <a:lnTo>
                    <a:pt x="66" y="43"/>
                  </a:lnTo>
                  <a:lnTo>
                    <a:pt x="522" y="43"/>
                  </a:lnTo>
                  <a:lnTo>
                    <a:pt x="522" y="1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8" name="Freeform 129"/>
            <p:cNvSpPr>
              <a:spLocks/>
            </p:cNvSpPr>
            <p:nvPr/>
          </p:nvSpPr>
          <p:spPr bwMode="auto">
            <a:xfrm>
              <a:off x="5091113" y="3986213"/>
              <a:ext cx="379413" cy="277813"/>
            </a:xfrm>
            <a:custGeom>
              <a:avLst/>
              <a:gdLst>
                <a:gd name="T0" fmla="*/ 2147483647 w 905"/>
                <a:gd name="T1" fmla="*/ 2147483647 h 658"/>
                <a:gd name="T2" fmla="*/ 2147483647 w 905"/>
                <a:gd name="T3" fmla="*/ 2147483647 h 658"/>
                <a:gd name="T4" fmla="*/ 2147483647 w 905"/>
                <a:gd name="T5" fmla="*/ 2147483647 h 658"/>
                <a:gd name="T6" fmla="*/ 2147483647 w 905"/>
                <a:gd name="T7" fmla="*/ 2147483647 h 658"/>
                <a:gd name="T8" fmla="*/ 2147483647 w 905"/>
                <a:gd name="T9" fmla="*/ 2147483647 h 658"/>
                <a:gd name="T10" fmla="*/ 2147483647 w 905"/>
                <a:gd name="T11" fmla="*/ 2147483647 h 658"/>
                <a:gd name="T12" fmla="*/ 2147483647 w 905"/>
                <a:gd name="T13" fmla="*/ 2147483647 h 658"/>
                <a:gd name="T14" fmla="*/ 2147483647 w 905"/>
                <a:gd name="T15" fmla="*/ 2147483647 h 658"/>
                <a:gd name="T16" fmla="*/ 2147483647 w 905"/>
                <a:gd name="T17" fmla="*/ 2147483647 h 658"/>
                <a:gd name="T18" fmla="*/ 2147483647 w 905"/>
                <a:gd name="T19" fmla="*/ 2147483647 h 658"/>
                <a:gd name="T20" fmla="*/ 2147483647 w 905"/>
                <a:gd name="T21" fmla="*/ 2147483647 h 658"/>
                <a:gd name="T22" fmla="*/ 2147483647 w 905"/>
                <a:gd name="T23" fmla="*/ 2147483647 h 658"/>
                <a:gd name="T24" fmla="*/ 2147483647 w 905"/>
                <a:gd name="T25" fmla="*/ 2147483647 h 658"/>
                <a:gd name="T26" fmla="*/ 2147483647 w 905"/>
                <a:gd name="T27" fmla="*/ 2147483647 h 658"/>
                <a:gd name="T28" fmla="*/ 2147483647 w 905"/>
                <a:gd name="T29" fmla="*/ 2147483647 h 658"/>
                <a:gd name="T30" fmla="*/ 0 w 905"/>
                <a:gd name="T31" fmla="*/ 2147483647 h 658"/>
                <a:gd name="T32" fmla="*/ 2147483647 w 905"/>
                <a:gd name="T33" fmla="*/ 2147483647 h 658"/>
                <a:gd name="T34" fmla="*/ 2147483647 w 905"/>
                <a:gd name="T35" fmla="*/ 2147483647 h 658"/>
                <a:gd name="T36" fmla="*/ 2147483647 w 905"/>
                <a:gd name="T37" fmla="*/ 2147483647 h 658"/>
                <a:gd name="T38" fmla="*/ 2147483647 w 905"/>
                <a:gd name="T39" fmla="*/ 2147483647 h 658"/>
                <a:gd name="T40" fmla="*/ 2147483647 w 905"/>
                <a:gd name="T41" fmla="*/ 2147483647 h 658"/>
                <a:gd name="T42" fmla="*/ 2147483647 w 905"/>
                <a:gd name="T43" fmla="*/ 2147483647 h 658"/>
                <a:gd name="T44" fmla="*/ 2147483647 w 905"/>
                <a:gd name="T45" fmla="*/ 2147483647 h 658"/>
                <a:gd name="T46" fmla="*/ 2147483647 w 905"/>
                <a:gd name="T47" fmla="*/ 2147483647 h 658"/>
                <a:gd name="T48" fmla="*/ 2147483647 w 905"/>
                <a:gd name="T49" fmla="*/ 2147483647 h 658"/>
                <a:gd name="T50" fmla="*/ 2147483647 w 905"/>
                <a:gd name="T51" fmla="*/ 2147483647 h 658"/>
                <a:gd name="T52" fmla="*/ 2147483647 w 905"/>
                <a:gd name="T53" fmla="*/ 2147483647 h 658"/>
                <a:gd name="T54" fmla="*/ 2147483647 w 905"/>
                <a:gd name="T55" fmla="*/ 2147483647 h 658"/>
                <a:gd name="T56" fmla="*/ 2147483647 w 905"/>
                <a:gd name="T57" fmla="*/ 2147483647 h 658"/>
                <a:gd name="T58" fmla="*/ 2147483647 w 905"/>
                <a:gd name="T59" fmla="*/ 2147483647 h 6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5"/>
                <a:gd name="T91" fmla="*/ 0 h 658"/>
                <a:gd name="T92" fmla="*/ 905 w 905"/>
                <a:gd name="T93" fmla="*/ 658 h 6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5" h="658">
                  <a:moveTo>
                    <a:pt x="872" y="658"/>
                  </a:moveTo>
                  <a:lnTo>
                    <a:pt x="872" y="658"/>
                  </a:lnTo>
                  <a:lnTo>
                    <a:pt x="705" y="658"/>
                  </a:lnTo>
                  <a:lnTo>
                    <a:pt x="705" y="591"/>
                  </a:lnTo>
                  <a:lnTo>
                    <a:pt x="839" y="591"/>
                  </a:lnTo>
                  <a:lnTo>
                    <a:pt x="839" y="168"/>
                  </a:lnTo>
                  <a:cubicBezTo>
                    <a:pt x="802" y="144"/>
                    <a:pt x="728" y="103"/>
                    <a:pt x="683" y="78"/>
                  </a:cubicBezTo>
                  <a:lnTo>
                    <a:pt x="577" y="192"/>
                  </a:lnTo>
                  <a:cubicBezTo>
                    <a:pt x="565" y="205"/>
                    <a:pt x="546" y="207"/>
                    <a:pt x="532" y="197"/>
                  </a:cubicBezTo>
                  <a:lnTo>
                    <a:pt x="463" y="146"/>
                  </a:lnTo>
                  <a:lnTo>
                    <a:pt x="375" y="146"/>
                  </a:lnTo>
                  <a:lnTo>
                    <a:pt x="308" y="198"/>
                  </a:lnTo>
                  <a:cubicBezTo>
                    <a:pt x="294" y="209"/>
                    <a:pt x="274" y="207"/>
                    <a:pt x="263" y="194"/>
                  </a:cubicBezTo>
                  <a:lnTo>
                    <a:pt x="158" y="80"/>
                  </a:lnTo>
                  <a:lnTo>
                    <a:pt x="36" y="159"/>
                  </a:lnTo>
                  <a:lnTo>
                    <a:pt x="0" y="103"/>
                  </a:lnTo>
                  <a:lnTo>
                    <a:pt x="146" y="9"/>
                  </a:lnTo>
                  <a:cubicBezTo>
                    <a:pt x="159" y="0"/>
                    <a:pt x="178" y="2"/>
                    <a:pt x="189" y="14"/>
                  </a:cubicBezTo>
                  <a:lnTo>
                    <a:pt x="291" y="126"/>
                  </a:lnTo>
                  <a:lnTo>
                    <a:pt x="343" y="86"/>
                  </a:lnTo>
                  <a:cubicBezTo>
                    <a:pt x="348" y="82"/>
                    <a:pt x="356" y="79"/>
                    <a:pt x="363" y="79"/>
                  </a:cubicBezTo>
                  <a:lnTo>
                    <a:pt x="474" y="79"/>
                  </a:lnTo>
                  <a:cubicBezTo>
                    <a:pt x="481" y="79"/>
                    <a:pt x="488" y="81"/>
                    <a:pt x="493" y="86"/>
                  </a:cubicBezTo>
                  <a:lnTo>
                    <a:pt x="548" y="125"/>
                  </a:lnTo>
                  <a:lnTo>
                    <a:pt x="652" y="14"/>
                  </a:lnTo>
                  <a:cubicBezTo>
                    <a:pt x="662" y="3"/>
                    <a:pt x="678" y="0"/>
                    <a:pt x="692" y="7"/>
                  </a:cubicBezTo>
                  <a:cubicBezTo>
                    <a:pt x="698" y="11"/>
                    <a:pt x="847" y="91"/>
                    <a:pt x="892" y="124"/>
                  </a:cubicBezTo>
                  <a:cubicBezTo>
                    <a:pt x="900" y="130"/>
                    <a:pt x="905" y="140"/>
                    <a:pt x="905" y="150"/>
                  </a:cubicBezTo>
                  <a:lnTo>
                    <a:pt x="905" y="625"/>
                  </a:lnTo>
                  <a:cubicBezTo>
                    <a:pt x="905" y="643"/>
                    <a:pt x="890" y="658"/>
                    <a:pt x="872" y="65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19" name="Freeform 130"/>
            <p:cNvSpPr>
              <a:spLocks/>
            </p:cNvSpPr>
            <p:nvPr/>
          </p:nvSpPr>
          <p:spPr bwMode="auto">
            <a:xfrm>
              <a:off x="5251450" y="4217988"/>
              <a:ext cx="58738" cy="57150"/>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8" y="0"/>
                    <a:pt x="139" y="31"/>
                    <a:pt x="139" y="69"/>
                  </a:cubicBezTo>
                  <a:cubicBezTo>
                    <a:pt x="139" y="107"/>
                    <a:pt x="108" y="138"/>
                    <a:pt x="69"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0" name="Freeform 131"/>
            <p:cNvSpPr>
              <a:spLocks/>
            </p:cNvSpPr>
            <p:nvPr/>
          </p:nvSpPr>
          <p:spPr bwMode="auto">
            <a:xfrm>
              <a:off x="5341938" y="4216400"/>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1" name="Freeform 132"/>
            <p:cNvSpPr>
              <a:spLocks/>
            </p:cNvSpPr>
            <p:nvPr/>
          </p:nvSpPr>
          <p:spPr bwMode="auto">
            <a:xfrm>
              <a:off x="5235575" y="4033838"/>
              <a:ext cx="66675" cy="160338"/>
            </a:xfrm>
            <a:custGeom>
              <a:avLst/>
              <a:gdLst>
                <a:gd name="T0" fmla="*/ 2147483647 w 160"/>
                <a:gd name="T1" fmla="*/ 0 h 381"/>
                <a:gd name="T2" fmla="*/ 2147483647 w 160"/>
                <a:gd name="T3" fmla="*/ 0 h 381"/>
                <a:gd name="T4" fmla="*/ 2147483647 w 160"/>
                <a:gd name="T5" fmla="*/ 2147483647 h 381"/>
                <a:gd name="T6" fmla="*/ 0 w 160"/>
                <a:gd name="T7" fmla="*/ 2147483647 h 381"/>
                <a:gd name="T8" fmla="*/ 2147483647 w 160"/>
                <a:gd name="T9" fmla="*/ 2147483647 h 381"/>
                <a:gd name="T10" fmla="*/ 2147483647 w 160"/>
                <a:gd name="T11" fmla="*/ 2147483647 h 381"/>
                <a:gd name="T12" fmla="*/ 2147483647 w 160"/>
                <a:gd name="T13" fmla="*/ 2147483647 h 381"/>
                <a:gd name="T14" fmla="*/ 2147483647 w 160"/>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381"/>
                <a:gd name="T26" fmla="*/ 160 w 160"/>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381">
                  <a:moveTo>
                    <a:pt x="11" y="0"/>
                  </a:moveTo>
                  <a:lnTo>
                    <a:pt x="11" y="0"/>
                  </a:lnTo>
                  <a:lnTo>
                    <a:pt x="33" y="78"/>
                  </a:lnTo>
                  <a:lnTo>
                    <a:pt x="0" y="293"/>
                  </a:lnTo>
                  <a:lnTo>
                    <a:pt x="82" y="381"/>
                  </a:lnTo>
                  <a:lnTo>
                    <a:pt x="160" y="293"/>
                  </a:lnTo>
                  <a:lnTo>
                    <a:pt x="118" y="80"/>
                  </a:lnTo>
                  <a:lnTo>
                    <a:pt x="136" y="0"/>
                  </a:lnTo>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fontAlgn="ctr"/>
              <a:endParaRPr lang="en-US" altLang="zh-CN"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161395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cs typeface="Huawei Sans" panose="020C0503030203020204" pitchFamily="34" charset="0"/>
              </a:rPr>
              <a:t>Traditional RAID</a:t>
            </a:r>
          </a:p>
          <a:p>
            <a:r>
              <a:rPr lang="en-US" dirty="0" smtClean="0">
                <a:solidFill>
                  <a:schemeClr val="bg1">
                    <a:lumMod val="50000"/>
                  </a:schemeClr>
                </a:solidFill>
                <a:latin typeface="Huawei Sans" panose="020C0503030203020204" pitchFamily="34" charset="0"/>
                <a:cs typeface="Huawei Sans" panose="020C0503030203020204" pitchFamily="34" charset="0"/>
              </a:rPr>
              <a:t>RAID 2.0+</a:t>
            </a:r>
            <a:endParaRPr lang="en-US" altLang="zh-CN" dirty="0" smtClean="0">
              <a:solidFill>
                <a:schemeClr val="bg1">
                  <a:lumMod val="50000"/>
                </a:schemeClr>
              </a:solidFill>
              <a:latin typeface="Huawei Sans" panose="020C0503030203020204" pitchFamily="34" charset="0"/>
              <a:cs typeface="Huawei Sans" panose="020C0503030203020204" pitchFamily="34" charset="0"/>
            </a:endParaRPr>
          </a:p>
          <a:p>
            <a:r>
              <a:rPr lang="en-US" b="1" dirty="0" smtClean="0">
                <a:latin typeface="Huawei Sans" panose="020C0503030203020204" pitchFamily="34" charset="0"/>
                <a:cs typeface="Huawei Sans" panose="020C0503030203020204" pitchFamily="34" charset="0"/>
              </a:rPr>
              <a:t>Other RAID Technologies</a:t>
            </a:r>
          </a:p>
        </p:txBody>
      </p:sp>
    </p:spTree>
    <p:extLst>
      <p:ext uri="{BB962C8B-B14F-4D97-AF65-F5344CB8AC3E}">
        <p14:creationId xmlns:p14="http://schemas.microsoft.com/office/powerpoint/2010/main" val="995799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占位符 2"/>
          <p:cNvSpPr txBox="1">
            <a:spLocks/>
          </p:cNvSpPr>
          <p:nvPr/>
        </p:nvSpPr>
        <p:spPr bwMode="auto">
          <a:xfrm>
            <a:off x="6082434" y="1052513"/>
            <a:ext cx="5195210" cy="180362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algn="ctr">
              <a:buNone/>
            </a:pPr>
            <a:r>
              <a:rPr lang="en-US" sz="1600" dirty="0" smtClean="0">
                <a:solidFill>
                  <a:srgbClr val="0070C0"/>
                </a:solidFill>
                <a:latin typeface="Huawei Sans" panose="020C0503030203020204" pitchFamily="34" charset="0"/>
              </a:rPr>
              <a:t>Huawei dynamic RAID algorithm</a:t>
            </a:r>
          </a:p>
          <a:p>
            <a:r>
              <a:rPr lang="en-US" sz="1200" dirty="0" smtClean="0">
                <a:latin typeface="Huawei Sans" panose="020C0503030203020204" pitchFamily="34" charset="0"/>
              </a:rPr>
              <a:t>When a block in a RAID array fails, recover and migrate the data in the faulty block, shield the faulty block, and reconstruct a new RAID array using remaining blocks.</a:t>
            </a:r>
          </a:p>
          <a:p>
            <a:r>
              <a:rPr lang="en-US" sz="1200" dirty="0" smtClean="0">
                <a:latin typeface="Huawei Sans" panose="020C0503030203020204" pitchFamily="34" charset="0"/>
              </a:rPr>
              <a:t>Benefit: The flash memory space is fully and effectively used.</a:t>
            </a:r>
            <a:endParaRPr lang="en-US" altLang="zh-CN" sz="12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Huawei Dynamic RAID Algorithm</a:t>
            </a:r>
            <a:endParaRPr lang="en-US" altLang="zh-CN" dirty="0">
              <a:latin typeface="Huawei Sans" panose="020C0503030203020204" pitchFamily="34" charset="0"/>
              <a:cs typeface="Huawei Sans" panose="020C0503030203020204" pitchFamily="34" charset="0"/>
            </a:endParaRPr>
          </a:p>
        </p:txBody>
      </p:sp>
      <p:sp>
        <p:nvSpPr>
          <p:cNvPr id="3" name="文本占位符 2"/>
          <p:cNvSpPr>
            <a:spLocks noGrp="1"/>
          </p:cNvSpPr>
          <p:nvPr>
            <p:ph type="body" sz="quarter" idx="10"/>
          </p:nvPr>
        </p:nvSpPr>
        <p:spPr>
          <a:xfrm>
            <a:off x="731838" y="1052514"/>
            <a:ext cx="5350596" cy="4875042"/>
          </a:xfrm>
        </p:spPr>
        <p:txBody>
          <a:bodyPr wrap="square">
            <a:noAutofit/>
          </a:bodyPr>
          <a:lstStyle/>
          <a:p>
            <a:pPr marL="0" indent="0" algn="ctr">
              <a:buNone/>
            </a:pPr>
            <a:r>
              <a:rPr lang="en-US" sz="1600" dirty="0" smtClean="0">
                <a:solidFill>
                  <a:srgbClr val="0070C0"/>
                </a:solidFill>
                <a:latin typeface="Huawei Sans" panose="020C0503030203020204" pitchFamily="34" charset="0"/>
              </a:rPr>
              <a:t>Common RAID algorithm</a:t>
            </a:r>
          </a:p>
          <a:p>
            <a:r>
              <a:rPr lang="en-US" sz="1200" dirty="0" smtClean="0">
                <a:latin typeface="Huawei Sans" panose="020C0503030203020204" pitchFamily="34" charset="0"/>
              </a:rPr>
              <a:t>When a block in a RAID array fails, recover the data in the faulty block, migrate all the data in the RAID array, and then shield the RAID array.</a:t>
            </a:r>
          </a:p>
          <a:p>
            <a:r>
              <a:rPr lang="en-US" sz="1200" dirty="0" smtClean="0">
                <a:latin typeface="Huawei Sans" panose="020C0503030203020204" pitchFamily="34" charset="0"/>
              </a:rPr>
              <a:t>Result: A large amount of available flash memory space is wasted.</a:t>
            </a:r>
          </a:p>
          <a:p>
            <a:endParaRPr lang="en-US" altLang="zh-CN" sz="1600" dirty="0">
              <a:latin typeface="Huawei Sans" panose="020C0503030203020204" pitchFamily="34" charset="0"/>
            </a:endParaRPr>
          </a:p>
        </p:txBody>
      </p:sp>
      <p:grpSp>
        <p:nvGrpSpPr>
          <p:cNvPr id="91" name="组合 90"/>
          <p:cNvGrpSpPr/>
          <p:nvPr/>
        </p:nvGrpSpPr>
        <p:grpSpPr>
          <a:xfrm>
            <a:off x="704150" y="2964083"/>
            <a:ext cx="5428200" cy="2870453"/>
            <a:chOff x="805359" y="3355973"/>
            <a:chExt cx="5428200" cy="2870453"/>
          </a:xfrm>
        </p:grpSpPr>
        <p:sp>
          <p:nvSpPr>
            <p:cNvPr id="4" name="矩形 3"/>
            <p:cNvSpPr/>
            <p:nvPr/>
          </p:nvSpPr>
          <p:spPr bwMode="auto">
            <a:xfrm>
              <a:off x="1874916"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16</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 name="矩形 4"/>
            <p:cNvSpPr/>
            <p:nvPr/>
          </p:nvSpPr>
          <p:spPr bwMode="auto">
            <a:xfrm>
              <a:off x="250903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17</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 name="矩形 5"/>
            <p:cNvSpPr/>
            <p:nvPr/>
          </p:nvSpPr>
          <p:spPr bwMode="auto">
            <a:xfrm>
              <a:off x="3144067"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 name="矩形 6"/>
            <p:cNvSpPr/>
            <p:nvPr/>
          </p:nvSpPr>
          <p:spPr bwMode="auto">
            <a:xfrm>
              <a:off x="378311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 name="矩形 7"/>
            <p:cNvSpPr/>
            <p:nvPr/>
          </p:nvSpPr>
          <p:spPr bwMode="auto">
            <a:xfrm>
              <a:off x="5072247" y="3870722"/>
              <a:ext cx="715613" cy="281247"/>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9" name="矩形 8"/>
            <p:cNvSpPr/>
            <p:nvPr/>
          </p:nvSpPr>
          <p:spPr bwMode="auto">
            <a:xfrm>
              <a:off x="1882609"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0" name="矩形 9"/>
            <p:cNvSpPr/>
            <p:nvPr/>
          </p:nvSpPr>
          <p:spPr bwMode="auto">
            <a:xfrm>
              <a:off x="250903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160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1" name="矩形 10"/>
            <p:cNvSpPr/>
            <p:nvPr/>
          </p:nvSpPr>
          <p:spPr bwMode="auto">
            <a:xfrm>
              <a:off x="3144067"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2" name="矩形 11"/>
            <p:cNvSpPr/>
            <p:nvPr/>
          </p:nvSpPr>
          <p:spPr bwMode="auto">
            <a:xfrm>
              <a:off x="378311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3" name="矩形 12"/>
            <p:cNvSpPr/>
            <p:nvPr/>
          </p:nvSpPr>
          <p:spPr bwMode="auto">
            <a:xfrm>
              <a:off x="5072247" y="4445027"/>
              <a:ext cx="715613" cy="248655"/>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4" name="矩形 13"/>
            <p:cNvSpPr/>
            <p:nvPr/>
          </p:nvSpPr>
          <p:spPr bwMode="auto">
            <a:xfrm>
              <a:off x="1882609"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3000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5" name="矩形 14"/>
            <p:cNvSpPr/>
            <p:nvPr/>
          </p:nvSpPr>
          <p:spPr bwMode="auto">
            <a:xfrm>
              <a:off x="250903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1280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6" name="矩形 15"/>
            <p:cNvSpPr/>
            <p:nvPr/>
          </p:nvSpPr>
          <p:spPr bwMode="auto">
            <a:xfrm>
              <a:off x="3144067"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7" name="矩形 16"/>
            <p:cNvSpPr/>
            <p:nvPr/>
          </p:nvSpPr>
          <p:spPr bwMode="auto">
            <a:xfrm>
              <a:off x="378311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i="1" dirty="0" smtClean="0">
                  <a:solidFill>
                    <a:srgbClr val="000000"/>
                  </a:solidFill>
                  <a:latin typeface="Huawei Sans" panose="020C0503030203020204" pitchFamily="34" charset="0"/>
                  <a:cs typeface="Huawei Sans" panose="020C0503030203020204" pitchFamily="34" charset="0"/>
                </a:rPr>
                <a:t>n</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8" name="矩形 17"/>
            <p:cNvSpPr/>
            <p:nvPr/>
          </p:nvSpPr>
          <p:spPr bwMode="auto">
            <a:xfrm>
              <a:off x="5072247" y="4888734"/>
              <a:ext cx="723624"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a:t>
              </a:r>
              <a:r>
                <a:rPr lang="en-US" sz="1200" i="1" dirty="0" smtClean="0">
                  <a:solidFill>
                    <a:srgbClr val="000000"/>
                  </a:solidFill>
                  <a:latin typeface="Huawei Sans" panose="020C0503030203020204" pitchFamily="34" charset="0"/>
                  <a:cs typeface="Huawei Sans" panose="020C0503030203020204" pitchFamily="34" charset="0"/>
                </a:rPr>
                <a:t>m</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9" name="TextBox 92"/>
            <p:cNvSpPr txBox="1"/>
            <p:nvPr/>
          </p:nvSpPr>
          <p:spPr>
            <a:xfrm>
              <a:off x="1882609" y="3595735"/>
              <a:ext cx="479618"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0" name="TextBox 93"/>
            <p:cNvSpPr txBox="1"/>
            <p:nvPr/>
          </p:nvSpPr>
          <p:spPr>
            <a:xfrm>
              <a:off x="2509033" y="3595735"/>
              <a:ext cx="479618"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1" name="TextBox 94"/>
            <p:cNvSpPr txBox="1"/>
            <p:nvPr/>
          </p:nvSpPr>
          <p:spPr>
            <a:xfrm>
              <a:off x="3783114" y="3595735"/>
              <a:ext cx="630301"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n</a:t>
              </a:r>
              <a:r>
                <a:rPr lang="en-US" sz="1200" dirty="0" smtClean="0">
                  <a:solidFill>
                    <a:srgbClr val="000000"/>
                  </a:solidFill>
                  <a:latin typeface="Huawei Sans" panose="020C0503030203020204" pitchFamily="34" charset="0"/>
                  <a:cs typeface="Huawei Sans" panose="020C0503030203020204" pitchFamily="34" charset="0"/>
                </a:rPr>
                <a:t>-1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2" name="矩形 21"/>
            <p:cNvSpPr/>
            <p:nvPr/>
          </p:nvSpPr>
          <p:spPr bwMode="auto">
            <a:xfrm>
              <a:off x="4425850"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60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3" name="矩形 22"/>
            <p:cNvSpPr/>
            <p:nvPr/>
          </p:nvSpPr>
          <p:spPr bwMode="auto">
            <a:xfrm>
              <a:off x="4425850"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4" name="矩形 23"/>
            <p:cNvSpPr/>
            <p:nvPr/>
          </p:nvSpPr>
          <p:spPr bwMode="auto">
            <a:xfrm>
              <a:off x="4425850"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i="1" dirty="0" smtClean="0">
                  <a:solidFill>
                    <a:srgbClr val="000000"/>
                  </a:solidFill>
                  <a:latin typeface="Huawei Sans" panose="020C0503030203020204" pitchFamily="34" charset="0"/>
                  <a:cs typeface="Huawei Sans" panose="020C0503030203020204" pitchFamily="34" charset="0"/>
                </a:rPr>
                <a:t>n+1</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5" name="TextBox 98"/>
            <p:cNvSpPr txBox="1"/>
            <p:nvPr/>
          </p:nvSpPr>
          <p:spPr>
            <a:xfrm>
              <a:off x="4425851" y="3595735"/>
              <a:ext cx="482824"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n</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6" name="TextBox 99"/>
            <p:cNvSpPr txBox="1"/>
            <p:nvPr/>
          </p:nvSpPr>
          <p:spPr>
            <a:xfrm>
              <a:off x="5072249" y="3595735"/>
              <a:ext cx="481222"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P</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7" name="TextBox 106"/>
            <p:cNvSpPr txBox="1"/>
            <p:nvPr/>
          </p:nvSpPr>
          <p:spPr>
            <a:xfrm>
              <a:off x="1068652" y="3853625"/>
              <a:ext cx="601447"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8" name="TextBox 107"/>
            <p:cNvSpPr txBox="1"/>
            <p:nvPr/>
          </p:nvSpPr>
          <p:spPr>
            <a:xfrm>
              <a:off x="1068652" y="4401436"/>
              <a:ext cx="601447"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9" name="TextBox 108"/>
            <p:cNvSpPr txBox="1"/>
            <p:nvPr/>
          </p:nvSpPr>
          <p:spPr>
            <a:xfrm>
              <a:off x="1068652" y="4831047"/>
              <a:ext cx="654346"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a:t>
              </a:r>
              <a:r>
                <a:rPr lang="en-US" sz="1200" i="1" dirty="0" smtClean="0">
                  <a:solidFill>
                    <a:srgbClr val="000000"/>
                  </a:solidFill>
                  <a:latin typeface="Huawei Sans" panose="020C0503030203020204" pitchFamily="34" charset="0"/>
                  <a:cs typeface="Huawei Sans" panose="020C0503030203020204" pitchFamily="34" charset="0"/>
                </a:rPr>
                <a:t>m</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grpSp>
          <p:nvGrpSpPr>
            <p:cNvPr id="30" name="组合 29"/>
            <p:cNvGrpSpPr/>
            <p:nvPr/>
          </p:nvGrpSpPr>
          <p:grpSpPr>
            <a:xfrm>
              <a:off x="1068651" y="5524386"/>
              <a:ext cx="4719210" cy="276999"/>
              <a:chOff x="537870" y="4206351"/>
              <a:chExt cx="3680403" cy="210828"/>
            </a:xfrm>
          </p:grpSpPr>
          <p:sp>
            <p:nvSpPr>
              <p:cNvPr id="31" name="矩形 30"/>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2" name="矩形 31"/>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3" name="矩形 32"/>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4" name="矩形 33"/>
              <p:cNvSpPr/>
              <p:nvPr/>
            </p:nvSpPr>
            <p:spPr bwMode="auto">
              <a:xfrm>
                <a:off x="3660181" y="4223627"/>
                <a:ext cx="558092" cy="183032"/>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latin typeface="Huawei Sans" panose="020C0503030203020204" pitchFamily="34" charset="0"/>
                    <a:cs typeface="Huawei Sans" panose="020C0503030203020204" pitchFamily="34" charset="0"/>
                  </a:rPr>
                  <a:t>P </a:t>
                </a:r>
                <a:r>
                  <a:rPr lang="en-US" sz="1200" i="1" dirty="0" smtClean="0">
                    <a:latin typeface="Huawei Sans" panose="020C0503030203020204" pitchFamily="34" charset="0"/>
                    <a:cs typeface="Huawei Sans" panose="020C0503030203020204" pitchFamily="34" charset="0"/>
                  </a:rPr>
                  <a:t>m+1</a:t>
                </a:r>
                <a:endParaRPr lang="en-US" altLang="zh-CN" sz="1200" i="1"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5" name="TextBox 109"/>
              <p:cNvSpPr txBox="1"/>
              <p:nvPr/>
            </p:nvSpPr>
            <p:spPr>
              <a:xfrm>
                <a:off x="537870" y="4206351"/>
                <a:ext cx="646575" cy="210828"/>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a:t>
                </a:r>
                <a:r>
                  <a:rPr lang="en-US" sz="1200" i="1" dirty="0" smtClean="0">
                    <a:solidFill>
                      <a:srgbClr val="000000"/>
                    </a:solidFill>
                    <a:latin typeface="Huawei Sans" panose="020C0503030203020204" pitchFamily="34" charset="0"/>
                    <a:cs typeface="Huawei Sans" panose="020C0503030203020204" pitchFamily="34" charset="0"/>
                  </a:rPr>
                  <a:t>m+1</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6" name="矩形 35"/>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7" name="矩形 36"/>
              <p:cNvSpPr/>
              <p:nvPr/>
            </p:nvSpPr>
            <p:spPr bwMode="auto">
              <a:xfrm>
                <a:off x="3156072"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38" name="文本框 37"/>
            <p:cNvSpPr txBox="1"/>
            <p:nvPr/>
          </p:nvSpPr>
          <p:spPr>
            <a:xfrm>
              <a:off x="3914235" y="4143907"/>
              <a:ext cx="1994457" cy="246221"/>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1. </a:t>
              </a:r>
              <a:r>
                <a:rPr lang="en-US" sz="1000" dirty="0" smtClean="0">
                  <a:latin typeface="Huawei Sans" panose="020C0503030203020204" pitchFamily="34" charset="0"/>
                  <a:cs typeface="Huawei Sans" panose="020C0503030203020204" pitchFamily="34" charset="0"/>
                </a:rPr>
                <a:t>A block in a RAID array fails.</a:t>
              </a:r>
              <a:endParaRPr lang="en-US" altLang="zh-CN" sz="10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9" name="文本框 38"/>
            <p:cNvSpPr txBox="1"/>
            <p:nvPr/>
          </p:nvSpPr>
          <p:spPr>
            <a:xfrm>
              <a:off x="805359" y="5211897"/>
              <a:ext cx="5428200" cy="400110"/>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2. </a:t>
              </a:r>
              <a:r>
                <a:rPr lang="en-US" sz="1000" dirty="0" smtClean="0">
                  <a:latin typeface="Huawei Sans" panose="020C0503030203020204" pitchFamily="34" charset="0"/>
                  <a:cs typeface="Huawei Sans" panose="020C0503030203020204" pitchFamily="34" charset="0"/>
                </a:rPr>
                <a:t>Create a new RAID array to store the data of the RAID array where a block fails.</a:t>
              </a:r>
              <a:endParaRPr lang="en-US" sz="1000" dirty="0">
                <a:latin typeface="Huawei Sans" panose="020C0503030203020204" pitchFamily="34" charset="0"/>
                <a:cs typeface="Huawei Sans" panose="020C0503030203020204" pitchFamily="34" charset="0"/>
              </a:endParaRPr>
            </a:p>
          </p:txBody>
        </p:sp>
        <p:sp>
          <p:nvSpPr>
            <p:cNvPr id="40" name="文本框 39"/>
            <p:cNvSpPr txBox="1"/>
            <p:nvPr/>
          </p:nvSpPr>
          <p:spPr>
            <a:xfrm>
              <a:off x="1969354" y="5826316"/>
              <a:ext cx="3604092" cy="400110"/>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3. </a:t>
              </a:r>
              <a:r>
                <a:rPr lang="en-US" sz="1000" dirty="0" smtClean="0">
                  <a:latin typeface="Huawei Sans" panose="020C0503030203020204" pitchFamily="34" charset="0"/>
                  <a:cs typeface="Huawei Sans" panose="020C0503030203020204" pitchFamily="34" charset="0"/>
                </a:rPr>
                <a:t>Recover the data in the faulty block using the RAID algorithm and migrate all the data in the RAID array.</a:t>
              </a:r>
              <a:endParaRPr lang="en-US" sz="1000" dirty="0">
                <a:latin typeface="Huawei Sans" panose="020C0503030203020204" pitchFamily="34" charset="0"/>
                <a:cs typeface="Huawei Sans" panose="020C0503030203020204" pitchFamily="34" charset="0"/>
              </a:endParaRPr>
            </a:p>
          </p:txBody>
        </p:sp>
        <p:sp>
          <p:nvSpPr>
            <p:cNvPr id="41" name="文本框 40"/>
            <p:cNvSpPr txBox="1"/>
            <p:nvPr/>
          </p:nvSpPr>
          <p:spPr>
            <a:xfrm>
              <a:off x="1943723" y="3355973"/>
              <a:ext cx="3988592" cy="246221"/>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4. </a:t>
              </a:r>
              <a:r>
                <a:rPr lang="en-US" sz="1000" dirty="0" smtClean="0">
                  <a:latin typeface="Huawei Sans" panose="020C0503030203020204" pitchFamily="34" charset="0"/>
                  <a:cs typeface="Huawei Sans" panose="020C0503030203020204" pitchFamily="34" charset="0"/>
                </a:rPr>
                <a:t>Shield and obsolete the faulty RAID array, which wastes space.</a:t>
              </a:r>
              <a:endParaRPr lang="en-US" sz="1000" dirty="0">
                <a:latin typeface="Huawei Sans" panose="020C0503030203020204" pitchFamily="34" charset="0"/>
                <a:cs typeface="Huawei Sans" panose="020C0503030203020204" pitchFamily="34" charset="0"/>
              </a:endParaRPr>
            </a:p>
          </p:txBody>
        </p:sp>
        <p:sp>
          <p:nvSpPr>
            <p:cNvPr id="42" name="矩形 41"/>
            <p:cNvSpPr/>
            <p:nvPr/>
          </p:nvSpPr>
          <p:spPr bwMode="auto">
            <a:xfrm>
              <a:off x="1874916"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16</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3" name="矩形 42"/>
            <p:cNvSpPr/>
            <p:nvPr/>
          </p:nvSpPr>
          <p:spPr bwMode="auto">
            <a:xfrm>
              <a:off x="2501340"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17</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4" name="矩形 43"/>
            <p:cNvSpPr/>
            <p:nvPr/>
          </p:nvSpPr>
          <p:spPr bwMode="auto">
            <a:xfrm>
              <a:off x="3136373"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5" name="矩形 44"/>
            <p:cNvSpPr/>
            <p:nvPr/>
          </p:nvSpPr>
          <p:spPr bwMode="auto">
            <a:xfrm>
              <a:off x="3775419"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6" name="矩形 45"/>
            <p:cNvSpPr/>
            <p:nvPr/>
          </p:nvSpPr>
          <p:spPr bwMode="auto">
            <a:xfrm>
              <a:off x="4418158" y="3872299"/>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60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7" name="矩形 46"/>
            <p:cNvSpPr/>
            <p:nvPr/>
          </p:nvSpPr>
          <p:spPr bwMode="auto">
            <a:xfrm>
              <a:off x="4425850" y="3868528"/>
              <a:ext cx="600672" cy="251686"/>
            </a:xfrm>
            <a:prstGeom prst="rect">
              <a:avLst/>
            </a:prstGeom>
            <a:solidFill>
              <a:srgbClr val="1F497D">
                <a:lumMod val="40000"/>
                <a:lumOff val="6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FF"/>
                  </a:solidFill>
                  <a:latin typeface="Huawei Sans" panose="020C0503030203020204" pitchFamily="34" charset="0"/>
                  <a:cs typeface="Huawei Sans" panose="020C0503030203020204" pitchFamily="34" charset="0"/>
                </a:rPr>
                <a:t>60</a:t>
              </a: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8" name="矩形 47"/>
            <p:cNvSpPr/>
            <p:nvPr/>
          </p:nvSpPr>
          <p:spPr bwMode="auto">
            <a:xfrm>
              <a:off x="4427390" y="3870105"/>
              <a:ext cx="600672" cy="251686"/>
            </a:xfrm>
            <a:prstGeom prst="rect">
              <a:avLst/>
            </a:prstGeom>
            <a:solidFill>
              <a:schemeClr val="accent4">
                <a:lumMod val="40000"/>
                <a:lumOff val="6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latin typeface="Huawei Sans" panose="020C0503030203020204" pitchFamily="34" charset="0"/>
                  <a:cs typeface="Huawei Sans" panose="020C0503030203020204" pitchFamily="34" charset="0"/>
                </a:rPr>
                <a:t>60</a:t>
              </a:r>
              <a:endParaRPr lang="en-US" altLang="zh-CN" sz="1200" kern="0" dirty="0">
                <a:latin typeface="Huawei Sans" panose="020C0503030203020204" pitchFamily="34" charset="0"/>
                <a:cs typeface="Huawei Sans" panose="020C0503030203020204" pitchFamily="34" charset="0"/>
                <a:sym typeface="微软雅黑" panose="020B0503020204020204" pitchFamily="34" charset="-122"/>
              </a:endParaRPr>
            </a:p>
          </p:txBody>
        </p:sp>
        <p:cxnSp>
          <p:nvCxnSpPr>
            <p:cNvPr id="49" name="直接连接符 48"/>
            <p:cNvCxnSpPr/>
            <p:nvPr/>
          </p:nvCxnSpPr>
          <p:spPr bwMode="auto">
            <a:xfrm flipH="1">
              <a:off x="1179757" y="4020692"/>
              <a:ext cx="4616114" cy="3040"/>
            </a:xfrm>
            <a:prstGeom prst="line">
              <a:avLst/>
            </a:prstGeom>
            <a:noFill/>
            <a:ln w="12700"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组合 91"/>
          <p:cNvGrpSpPr/>
          <p:nvPr/>
        </p:nvGrpSpPr>
        <p:grpSpPr>
          <a:xfrm>
            <a:off x="6072803" y="2964083"/>
            <a:ext cx="5241604" cy="2870453"/>
            <a:chOff x="6317893" y="3366385"/>
            <a:chExt cx="5241604" cy="2870453"/>
          </a:xfrm>
        </p:grpSpPr>
        <p:sp>
          <p:nvSpPr>
            <p:cNvPr id="50" name="矩形 49"/>
            <p:cNvSpPr/>
            <p:nvPr/>
          </p:nvSpPr>
          <p:spPr bwMode="auto">
            <a:xfrm>
              <a:off x="7297655"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16</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1" name="矩形 50"/>
            <p:cNvSpPr/>
            <p:nvPr/>
          </p:nvSpPr>
          <p:spPr bwMode="auto">
            <a:xfrm>
              <a:off x="7924079"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17</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2" name="矩形 51"/>
            <p:cNvSpPr/>
            <p:nvPr/>
          </p:nvSpPr>
          <p:spPr bwMode="auto">
            <a:xfrm>
              <a:off x="9198158"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3" name="矩形 52"/>
            <p:cNvSpPr/>
            <p:nvPr/>
          </p:nvSpPr>
          <p:spPr bwMode="auto">
            <a:xfrm>
              <a:off x="10487292" y="3881135"/>
              <a:ext cx="600672" cy="251686"/>
            </a:xfrm>
            <a:prstGeom prst="rect">
              <a:avLst/>
            </a:prstGeom>
            <a:solidFill>
              <a:srgbClr val="3399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4" name="矩形 53"/>
            <p:cNvSpPr/>
            <p:nvPr/>
          </p:nvSpPr>
          <p:spPr bwMode="auto">
            <a:xfrm>
              <a:off x="7297655"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5" name="矩形 54"/>
            <p:cNvSpPr/>
            <p:nvPr/>
          </p:nvSpPr>
          <p:spPr bwMode="auto">
            <a:xfrm>
              <a:off x="7924079"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160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6" name="矩形 55"/>
            <p:cNvSpPr/>
            <p:nvPr/>
          </p:nvSpPr>
          <p:spPr bwMode="auto">
            <a:xfrm>
              <a:off x="8559111"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7" name="矩形 56"/>
            <p:cNvSpPr/>
            <p:nvPr/>
          </p:nvSpPr>
          <p:spPr bwMode="auto">
            <a:xfrm>
              <a:off x="9198158"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8" name="矩形 57"/>
            <p:cNvSpPr/>
            <p:nvPr/>
          </p:nvSpPr>
          <p:spPr bwMode="auto">
            <a:xfrm>
              <a:off x="10487291" y="4455440"/>
              <a:ext cx="717823"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9" name="矩形 58"/>
            <p:cNvSpPr/>
            <p:nvPr/>
          </p:nvSpPr>
          <p:spPr bwMode="auto">
            <a:xfrm>
              <a:off x="7297655"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3000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0" name="矩形 59"/>
            <p:cNvSpPr/>
            <p:nvPr/>
          </p:nvSpPr>
          <p:spPr bwMode="auto">
            <a:xfrm>
              <a:off x="7924079"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1280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1" name="矩形 60"/>
            <p:cNvSpPr/>
            <p:nvPr/>
          </p:nvSpPr>
          <p:spPr bwMode="auto">
            <a:xfrm>
              <a:off x="8559111"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2" name="矩形 61"/>
            <p:cNvSpPr/>
            <p:nvPr/>
          </p:nvSpPr>
          <p:spPr bwMode="auto">
            <a:xfrm>
              <a:off x="9198158"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i="1" dirty="0" smtClean="0">
                  <a:solidFill>
                    <a:srgbClr val="000000"/>
                  </a:solidFill>
                  <a:latin typeface="Huawei Sans" panose="020C0503030203020204" pitchFamily="34" charset="0"/>
                  <a:cs typeface="Huawei Sans" panose="020C0503030203020204" pitchFamily="34" charset="0"/>
                </a:rPr>
                <a:t>n</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3" name="矩形 62"/>
            <p:cNvSpPr/>
            <p:nvPr/>
          </p:nvSpPr>
          <p:spPr bwMode="auto">
            <a:xfrm>
              <a:off x="10487292" y="4899146"/>
              <a:ext cx="717822"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a:t>
              </a:r>
              <a:r>
                <a:rPr lang="en-US" sz="1200" i="1" dirty="0" smtClean="0">
                  <a:solidFill>
                    <a:srgbClr val="000000"/>
                  </a:solidFill>
                  <a:latin typeface="Huawei Sans" panose="020C0503030203020204" pitchFamily="34" charset="0"/>
                  <a:cs typeface="Huawei Sans" panose="020C0503030203020204" pitchFamily="34" charset="0"/>
                </a:rPr>
                <a:t>m</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4" name="TextBox 92"/>
            <p:cNvSpPr txBox="1"/>
            <p:nvPr/>
          </p:nvSpPr>
          <p:spPr>
            <a:xfrm>
              <a:off x="7297656" y="3606147"/>
              <a:ext cx="479618"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5" name="TextBox 93"/>
            <p:cNvSpPr txBox="1"/>
            <p:nvPr/>
          </p:nvSpPr>
          <p:spPr>
            <a:xfrm>
              <a:off x="7924079" y="3606147"/>
              <a:ext cx="490840"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6" name="TextBox 94"/>
            <p:cNvSpPr txBox="1"/>
            <p:nvPr/>
          </p:nvSpPr>
          <p:spPr>
            <a:xfrm>
              <a:off x="9198159" y="3606147"/>
              <a:ext cx="630301"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n-1</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7" name="矩形 66"/>
            <p:cNvSpPr/>
            <p:nvPr/>
          </p:nvSpPr>
          <p:spPr bwMode="auto">
            <a:xfrm>
              <a:off x="9840896"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11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8" name="矩形 67"/>
            <p:cNvSpPr/>
            <p:nvPr/>
          </p:nvSpPr>
          <p:spPr bwMode="auto">
            <a:xfrm>
              <a:off x="9840896"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i="1" dirty="0" smtClean="0">
                  <a:solidFill>
                    <a:srgbClr val="000000"/>
                  </a:solidFill>
                  <a:latin typeface="Huawei Sans" panose="020C0503030203020204" pitchFamily="34" charset="0"/>
                  <a:cs typeface="Huawei Sans" panose="020C0503030203020204" pitchFamily="34" charset="0"/>
                </a:rPr>
                <a:t>n+1</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9" name="TextBox 98"/>
            <p:cNvSpPr txBox="1"/>
            <p:nvPr/>
          </p:nvSpPr>
          <p:spPr>
            <a:xfrm>
              <a:off x="9840897" y="3606147"/>
              <a:ext cx="482824"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n</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0" name="TextBox 99"/>
            <p:cNvSpPr txBox="1"/>
            <p:nvPr/>
          </p:nvSpPr>
          <p:spPr>
            <a:xfrm>
              <a:off x="10487293" y="3606147"/>
              <a:ext cx="481222" cy="276999"/>
            </a:xfrm>
            <a:prstGeom prst="rect">
              <a:avLst/>
            </a:prstGeom>
            <a:noFill/>
          </p:spPr>
          <p:txBody>
            <a:bodyPr wrap="square" rtlCol="0">
              <a:noAutofit/>
            </a:bodyPr>
            <a:lstStyle/>
            <a:p>
              <a:pPr defTabSz="914217" fontAlgn="ctr">
                <a:defRPr/>
              </a:pPr>
              <a:r>
                <a:rPr lang="en-US" sz="1200" dirty="0" err="1" smtClean="0">
                  <a:solidFill>
                    <a:srgbClr val="000000"/>
                  </a:solidFill>
                  <a:latin typeface="Huawei Sans" panose="020C0503030203020204" pitchFamily="34" charset="0"/>
                  <a:cs typeface="Huawei Sans" panose="020C0503030203020204" pitchFamily="34" charset="0"/>
                </a:rPr>
                <a:t>ch</a:t>
              </a:r>
              <a:r>
                <a:rPr lang="en-US" sz="1200" dirty="0" smtClean="0">
                  <a:solidFill>
                    <a:srgbClr val="000000"/>
                  </a:solidFill>
                  <a:latin typeface="Huawei Sans" panose="020C0503030203020204" pitchFamily="34" charset="0"/>
                  <a:cs typeface="Huawei Sans" panose="020C0503030203020204" pitchFamily="34" charset="0"/>
                </a:rPr>
                <a:t> </a:t>
              </a:r>
              <a:r>
                <a:rPr lang="en-US" sz="1200" i="1" dirty="0" smtClean="0">
                  <a:solidFill>
                    <a:srgbClr val="000000"/>
                  </a:solidFill>
                  <a:latin typeface="Huawei Sans" panose="020C0503030203020204" pitchFamily="34" charset="0"/>
                  <a:cs typeface="Huawei Sans" panose="020C0503030203020204" pitchFamily="34" charset="0"/>
                </a:rPr>
                <a:t>P</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1" name="TextBox 106"/>
            <p:cNvSpPr txBox="1"/>
            <p:nvPr/>
          </p:nvSpPr>
          <p:spPr>
            <a:xfrm>
              <a:off x="6483696" y="3864037"/>
              <a:ext cx="601447"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2" name="TextBox 107"/>
            <p:cNvSpPr txBox="1"/>
            <p:nvPr/>
          </p:nvSpPr>
          <p:spPr>
            <a:xfrm>
              <a:off x="6483696" y="4411848"/>
              <a:ext cx="601447"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1</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3" name="TextBox 108"/>
            <p:cNvSpPr txBox="1"/>
            <p:nvPr/>
          </p:nvSpPr>
          <p:spPr>
            <a:xfrm>
              <a:off x="6483696" y="4841459"/>
              <a:ext cx="654346" cy="27699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a:t>
              </a:r>
              <a:r>
                <a:rPr lang="en-US" sz="1200" i="1" dirty="0" smtClean="0">
                  <a:solidFill>
                    <a:srgbClr val="000000"/>
                  </a:solidFill>
                  <a:latin typeface="Huawei Sans" panose="020C0503030203020204" pitchFamily="34" charset="0"/>
                  <a:cs typeface="Huawei Sans" panose="020C0503030203020204" pitchFamily="34" charset="0"/>
                </a:rPr>
                <a:t>m</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grpSp>
          <p:nvGrpSpPr>
            <p:cNvPr id="74" name="组合 73"/>
            <p:cNvGrpSpPr/>
            <p:nvPr/>
          </p:nvGrpSpPr>
          <p:grpSpPr>
            <a:xfrm>
              <a:off x="6483696" y="5553256"/>
              <a:ext cx="4721419" cy="283466"/>
              <a:chOff x="537870" y="4206351"/>
              <a:chExt cx="3682125" cy="215751"/>
            </a:xfrm>
          </p:grpSpPr>
          <p:sp>
            <p:nvSpPr>
              <p:cNvPr id="75" name="矩形 74"/>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6" name="矩形 75"/>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7" name="矩形 76"/>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8" name="矩形 77"/>
              <p:cNvSpPr/>
              <p:nvPr/>
            </p:nvSpPr>
            <p:spPr bwMode="auto">
              <a:xfrm>
                <a:off x="3660182" y="4223627"/>
                <a:ext cx="559813" cy="198475"/>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P </a:t>
                </a:r>
                <a:r>
                  <a:rPr lang="en-US" sz="1200" i="1" dirty="0" smtClean="0">
                    <a:solidFill>
                      <a:srgbClr val="C00000"/>
                    </a:solidFill>
                    <a:latin typeface="Huawei Sans" panose="020C0503030203020204" pitchFamily="34" charset="0"/>
                    <a:cs typeface="Huawei Sans" panose="020C0503030203020204" pitchFamily="34" charset="0"/>
                  </a:rPr>
                  <a:t>m+1</a:t>
                </a:r>
                <a:endParaRPr lang="en-US" altLang="zh-CN" sz="1200" i="1"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9" name="TextBox 109"/>
              <p:cNvSpPr txBox="1"/>
              <p:nvPr/>
            </p:nvSpPr>
            <p:spPr>
              <a:xfrm>
                <a:off x="537870" y="4206351"/>
                <a:ext cx="646575" cy="210829"/>
              </a:xfrm>
              <a:prstGeom prst="rect">
                <a:avLst/>
              </a:prstGeom>
              <a:noFill/>
            </p:spPr>
            <p:txBody>
              <a:bodyPr wrap="square" rtlCol="0">
                <a:noAutofit/>
              </a:bodyPr>
              <a:lstStyle/>
              <a:p>
                <a:pPr defTabSz="914217" fontAlgn="ctr">
                  <a:defRPr/>
                </a:pPr>
                <a:r>
                  <a:rPr lang="en-US" sz="1200" dirty="0" smtClean="0">
                    <a:solidFill>
                      <a:srgbClr val="000000"/>
                    </a:solidFill>
                    <a:latin typeface="Huawei Sans" panose="020C0503030203020204" pitchFamily="34" charset="0"/>
                    <a:cs typeface="Huawei Sans" panose="020C0503030203020204" pitchFamily="34" charset="0"/>
                  </a:rPr>
                  <a:t>PBA </a:t>
                </a:r>
                <a:r>
                  <a:rPr lang="en-US" sz="1200" i="1" dirty="0" smtClean="0">
                    <a:solidFill>
                      <a:srgbClr val="000000"/>
                    </a:solidFill>
                    <a:latin typeface="Huawei Sans" panose="020C0503030203020204" pitchFamily="34" charset="0"/>
                    <a:cs typeface="Huawei Sans" panose="020C0503030203020204" pitchFamily="34" charset="0"/>
                  </a:rPr>
                  <a:t>m+1</a:t>
                </a:r>
                <a:endParaRPr lang="en-US" altLang="zh-CN" sz="1200" i="1"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0" name="矩形 79"/>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1" name="矩形 80"/>
              <p:cNvSpPr/>
              <p:nvPr/>
            </p:nvSpPr>
            <p:spPr bwMode="auto">
              <a:xfrm>
                <a:off x="3156072"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endParaRPr lang="en-US" altLang="zh-CN"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82" name="文本框 81"/>
            <p:cNvSpPr txBox="1"/>
            <p:nvPr/>
          </p:nvSpPr>
          <p:spPr>
            <a:xfrm>
              <a:off x="9425487" y="4220076"/>
              <a:ext cx="1994457" cy="246221"/>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1. </a:t>
              </a:r>
              <a:r>
                <a:rPr lang="en-US" sz="1000" dirty="0" smtClean="0">
                  <a:latin typeface="Huawei Sans" panose="020C0503030203020204" pitchFamily="34" charset="0"/>
                  <a:cs typeface="Huawei Sans" panose="020C0503030203020204" pitchFamily="34" charset="0"/>
                </a:rPr>
                <a:t>A block in a RAID array fails.</a:t>
              </a:r>
              <a:endParaRPr lang="en-US" altLang="zh-CN" sz="10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3" name="文本框 82"/>
            <p:cNvSpPr txBox="1"/>
            <p:nvPr/>
          </p:nvSpPr>
          <p:spPr>
            <a:xfrm>
              <a:off x="6317893" y="5254438"/>
              <a:ext cx="5241604" cy="400110"/>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2. </a:t>
              </a:r>
              <a:r>
                <a:rPr lang="en-US" sz="1000" dirty="0" smtClean="0">
                  <a:latin typeface="Huawei Sans" panose="020C0503030203020204" pitchFamily="34" charset="0"/>
                  <a:cs typeface="Huawei Sans" panose="020C0503030203020204" pitchFamily="34" charset="0"/>
                </a:rPr>
                <a:t>Create a new RAID array to store the data in the faulty block.</a:t>
              </a:r>
              <a:endParaRPr lang="en-US" sz="1000" dirty="0">
                <a:latin typeface="Huawei Sans" panose="020C0503030203020204" pitchFamily="34" charset="0"/>
                <a:cs typeface="Huawei Sans" panose="020C0503030203020204" pitchFamily="34" charset="0"/>
              </a:endParaRPr>
            </a:p>
          </p:txBody>
        </p:sp>
        <p:sp>
          <p:nvSpPr>
            <p:cNvPr id="84" name="文本框 83"/>
            <p:cNvSpPr txBox="1"/>
            <p:nvPr/>
          </p:nvSpPr>
          <p:spPr>
            <a:xfrm>
              <a:off x="7384398" y="5836728"/>
              <a:ext cx="3860524" cy="400110"/>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3. </a:t>
              </a:r>
              <a:r>
                <a:rPr lang="en-US" sz="1000" dirty="0" smtClean="0">
                  <a:latin typeface="Huawei Sans" panose="020C0503030203020204" pitchFamily="34" charset="0"/>
                  <a:cs typeface="Huawei Sans" panose="020C0503030203020204" pitchFamily="34" charset="0"/>
                </a:rPr>
                <a:t>Recover </a:t>
              </a:r>
              <a:r>
                <a:rPr lang="en-US" altLang="zh-CN" sz="1000" dirty="0" smtClean="0">
                  <a:latin typeface="Huawei Sans" panose="020C0503030203020204" pitchFamily="34" charset="0"/>
                  <a:cs typeface="Huawei Sans" panose="020C0503030203020204" pitchFamily="34" charset="0"/>
                </a:rPr>
                <a:t>the data in the faulty block using the RAID algorithm </a:t>
              </a:r>
              <a:r>
                <a:rPr lang="en-US" sz="1000" dirty="0" smtClean="0">
                  <a:latin typeface="Huawei Sans" panose="020C0503030203020204" pitchFamily="34" charset="0"/>
                  <a:cs typeface="Huawei Sans" panose="020C0503030203020204" pitchFamily="34" charset="0"/>
                </a:rPr>
                <a:t>and migrate the data.</a:t>
              </a:r>
              <a:endParaRPr lang="en-US" sz="1000" dirty="0">
                <a:latin typeface="Huawei Sans" panose="020C0503030203020204" pitchFamily="34" charset="0"/>
                <a:cs typeface="Huawei Sans" panose="020C0503030203020204" pitchFamily="34" charset="0"/>
              </a:endParaRPr>
            </a:p>
          </p:txBody>
        </p:sp>
        <p:sp>
          <p:nvSpPr>
            <p:cNvPr id="85" name="文本框 84"/>
            <p:cNvSpPr txBox="1"/>
            <p:nvPr/>
          </p:nvSpPr>
          <p:spPr>
            <a:xfrm>
              <a:off x="7173689" y="3366385"/>
              <a:ext cx="4281941" cy="246221"/>
            </a:xfrm>
            <a:prstGeom prst="rect">
              <a:avLst/>
            </a:prstGeom>
            <a:noFill/>
          </p:spPr>
          <p:txBody>
            <a:bodyPr wrap="square" rtlCol="0">
              <a:noAutofit/>
            </a:bodyPr>
            <a:lstStyle/>
            <a:p>
              <a:pPr defTabSz="914217" fontAlgn="ctr">
                <a:defRPr/>
              </a:pPr>
              <a:r>
                <a:rPr lang="en-US" sz="1000" dirty="0" smtClean="0">
                  <a:solidFill>
                    <a:srgbClr val="0070C0"/>
                  </a:solidFill>
                  <a:latin typeface="Huawei Sans" panose="020C0503030203020204" pitchFamily="34" charset="0"/>
                  <a:cs typeface="Huawei Sans" panose="020C0503030203020204" pitchFamily="34" charset="0"/>
                </a:rPr>
                <a:t>4. </a:t>
              </a:r>
              <a:r>
                <a:rPr lang="en-US" sz="1000" dirty="0" smtClean="0">
                  <a:latin typeface="Huawei Sans" panose="020C0503030203020204" pitchFamily="34" charset="0"/>
                  <a:cs typeface="Huawei Sans" panose="020C0503030203020204" pitchFamily="34" charset="0"/>
                </a:rPr>
                <a:t>Reconstruct a new RAID array using remaining blocks to store data.</a:t>
              </a:r>
              <a:endParaRPr lang="en-US" sz="1000" dirty="0">
                <a:latin typeface="Huawei Sans" panose="020C0503030203020204" pitchFamily="34" charset="0"/>
                <a:cs typeface="Huawei Sans" panose="020C0503030203020204" pitchFamily="34" charset="0"/>
              </a:endParaRPr>
            </a:p>
          </p:txBody>
        </p:sp>
        <p:sp>
          <p:nvSpPr>
            <p:cNvPr id="86" name="矩形 85"/>
            <p:cNvSpPr/>
            <p:nvPr/>
          </p:nvSpPr>
          <p:spPr bwMode="auto">
            <a:xfrm>
              <a:off x="8551417" y="3882711"/>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7" name="矩形 86"/>
            <p:cNvSpPr/>
            <p:nvPr/>
          </p:nvSpPr>
          <p:spPr bwMode="auto">
            <a:xfrm>
              <a:off x="9833202" y="3882711"/>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noAutofit/>
            </a:bodyPr>
            <a:lstStyle/>
            <a:p>
              <a:pPr algn="ctr" defTabSz="914217" fontAlgn="ctr">
                <a:buClr>
                  <a:srgbClr val="CC9900"/>
                </a:buClr>
                <a:defRPr/>
              </a:pPr>
              <a:r>
                <a:rPr lang="en-US" sz="1200" dirty="0" smtClean="0">
                  <a:solidFill>
                    <a:srgbClr val="000000"/>
                  </a:solidFill>
                  <a:latin typeface="Huawei Sans" panose="020C0503030203020204" pitchFamily="34" charset="0"/>
                  <a:cs typeface="Huawei Sans" panose="020C0503030203020204" pitchFamily="34" charset="0"/>
                </a:rPr>
                <a:t>60</a:t>
              </a:r>
              <a:endParaRPr lang="en-US" altLang="zh-CN"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8" name="矩形 87"/>
            <p:cNvSpPr/>
            <p:nvPr/>
          </p:nvSpPr>
          <p:spPr bwMode="auto">
            <a:xfrm>
              <a:off x="9840897" y="3878940"/>
              <a:ext cx="600672" cy="251686"/>
            </a:xfrm>
            <a:prstGeom prst="rect">
              <a:avLst/>
            </a:prstGeom>
            <a:solidFill>
              <a:schemeClr val="accent4">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ctr" anchorCtr="0" compatLnSpc="1">
              <a:prstTxWarp prst="textNoShape">
                <a:avLst/>
              </a:prstTxWarp>
              <a:noAutofit/>
            </a:bodyPr>
            <a:lstStyle/>
            <a:p>
              <a:pPr algn="ctr" defTabSz="914217" fontAlgn="ctr">
                <a:buClr>
                  <a:srgbClr val="CC9900"/>
                </a:buClr>
                <a:defRPr/>
              </a:pPr>
              <a:r>
                <a:rPr lang="en-US" sz="1200" dirty="0" smtClean="0">
                  <a:latin typeface="Huawei Sans" panose="020C0503030203020204" pitchFamily="34" charset="0"/>
                  <a:cs typeface="Huawei Sans" panose="020C0503030203020204" pitchFamily="34" charset="0"/>
                </a:rPr>
                <a:t>60</a:t>
              </a:r>
              <a:endParaRPr lang="en-US" altLang="zh-CN" sz="1200" kern="0" dirty="0">
                <a:latin typeface="Huawei Sans" panose="020C0503030203020204" pitchFamily="34" charset="0"/>
                <a:cs typeface="Huawei Sans" panose="020C0503030203020204" pitchFamily="34" charset="0"/>
                <a:sym typeface="微软雅黑" panose="020B0503020204020204" pitchFamily="34" charset="-122"/>
              </a:endParaRPr>
            </a:p>
          </p:txBody>
        </p:sp>
        <p:sp>
          <p:nvSpPr>
            <p:cNvPr id="89" name="矩形 88"/>
            <p:cNvSpPr/>
            <p:nvPr/>
          </p:nvSpPr>
          <p:spPr bwMode="auto">
            <a:xfrm>
              <a:off x="10483915" y="3881135"/>
              <a:ext cx="684671" cy="270834"/>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60944" rIns="36000" bIns="60944" numCol="1" rtlCol="0" anchor="ctr" anchorCtr="0" compatLnSpc="1">
              <a:prstTxWarp prst="textNoShape">
                <a:avLst/>
              </a:prstTxWarp>
              <a:noAutofit/>
            </a:bodyPr>
            <a:lstStyle/>
            <a:p>
              <a:pPr algn="ctr" defTabSz="914217" fontAlgn="ctr">
                <a:buClr>
                  <a:srgbClr val="CC9900"/>
                </a:buClr>
                <a:defRPr/>
              </a:pPr>
              <a:r>
                <a:rPr lang="en-US" sz="1200" dirty="0" smtClean="0">
                  <a:latin typeface="Huawei Sans" panose="020C0503030203020204" pitchFamily="34" charset="0"/>
                  <a:cs typeface="Huawei Sans" panose="020C0503030203020204" pitchFamily="34" charset="0"/>
                </a:rPr>
                <a:t>P </a:t>
              </a:r>
              <a:r>
                <a:rPr lang="en-US" sz="1200" i="1" dirty="0" smtClean="0">
                  <a:latin typeface="Huawei Sans" panose="020C0503030203020204" pitchFamily="34" charset="0"/>
                  <a:cs typeface="Huawei Sans" panose="020C0503030203020204" pitchFamily="34" charset="0"/>
                </a:rPr>
                <a:t>m+2</a:t>
              </a:r>
              <a:endParaRPr lang="en-US" altLang="zh-CN" sz="1200" i="1"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90" name="矩形 89"/>
            <p:cNvSpPr/>
            <p:nvPr/>
          </p:nvSpPr>
          <p:spPr bwMode="auto">
            <a:xfrm>
              <a:off x="6493626" y="3830219"/>
              <a:ext cx="4751295" cy="370056"/>
            </a:xfrm>
            <a:prstGeom prst="rect">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noAutofit/>
            </a:bodyPr>
            <a:lstStyle/>
            <a:p>
              <a:pPr defTabSz="914217" fontAlgn="ctr">
                <a:spcBef>
                  <a:spcPct val="0"/>
                </a:spcBef>
                <a:spcAft>
                  <a:spcPct val="0"/>
                </a:spcAft>
                <a:buClr>
                  <a:srgbClr val="CC9900"/>
                </a:buClr>
                <a:buFont typeface="Wingdings" pitchFamily="2" charset="2"/>
                <a:buChar char="n"/>
                <a:defRPr/>
              </a:pPr>
              <a:endParaRPr lang="en-US" altLang="zh-CN" sz="12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94" name="乘号 93"/>
          <p:cNvSpPr/>
          <p:nvPr/>
        </p:nvSpPr>
        <p:spPr>
          <a:xfrm>
            <a:off x="4303337" y="3704928"/>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5" name="乘号 94"/>
          <p:cNvSpPr/>
          <p:nvPr/>
        </p:nvSpPr>
        <p:spPr>
          <a:xfrm>
            <a:off x="9723182" y="3699239"/>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64795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en-US" dirty="0" smtClean="0">
                <a:latin typeface="Huawei Sans" panose="020C0503030203020204" pitchFamily="34" charset="0"/>
                <a:cs typeface="Huawei Sans" panose="020C0503030203020204" pitchFamily="34" charset="0"/>
              </a:rPr>
              <a:t>RAID-TP</a:t>
            </a:r>
            <a:endParaRPr lang="en-US" altLang="zh-CN" dirty="0">
              <a:latin typeface="Huawei Sans" panose="020C0503030203020204" pitchFamily="34" charset="0"/>
              <a:cs typeface="Huawei Sans" panose="020C0503030203020204" pitchFamily="34" charset="0"/>
            </a:endParaRPr>
          </a:p>
        </p:txBody>
      </p:sp>
      <p:sp>
        <p:nvSpPr>
          <p:cNvPr id="2" name="文本占位符 1"/>
          <p:cNvSpPr>
            <a:spLocks noGrp="1"/>
          </p:cNvSpPr>
          <p:nvPr>
            <p:ph type="body" sz="quarter" idx="10"/>
          </p:nvPr>
        </p:nvSpPr>
        <p:spPr/>
        <p:txBody>
          <a:bodyPr wrap="square">
            <a:noAutofit/>
          </a:bodyPr>
          <a:lstStyle/>
          <a:p>
            <a:r>
              <a:rPr lang="en-US" sz="1600" dirty="0" smtClean="0">
                <a:latin typeface="Huawei Sans" panose="020C0503030203020204" pitchFamily="34" charset="0"/>
              </a:rPr>
              <a:t>RAID protection is essential to a storage system for consistent high reliability and performance. However, the reliability of RAID protection is challenged by uncontrollable RAID array construction time due to drastic increase in capacity.</a:t>
            </a:r>
            <a:endParaRPr lang="en-US" altLang="zh-CN" sz="1600" dirty="0" smtClean="0">
              <a:latin typeface="Huawei Sans" panose="020C0503030203020204" pitchFamily="34" charset="0"/>
            </a:endParaRPr>
          </a:p>
          <a:p>
            <a:r>
              <a:rPr lang="en-US" sz="1600" dirty="0" smtClean="0">
                <a:latin typeface="Huawei Sans" panose="020C0503030203020204" pitchFamily="34" charset="0"/>
              </a:rPr>
              <a:t>RAID-TP achieves the optimal performance, reliability, and capacity utilization.</a:t>
            </a:r>
          </a:p>
          <a:p>
            <a:endParaRPr lang="en-US" altLang="zh-CN" sz="1600" dirty="0" smtClean="0">
              <a:latin typeface="Huawei Sans" panose="020C0503030203020204" pitchFamily="34" charset="0"/>
            </a:endParaRPr>
          </a:p>
          <a:p>
            <a:endParaRPr lang="en-US" altLang="zh-CN" sz="1600" dirty="0">
              <a:latin typeface="Huawei Sans" panose="020C0503030203020204" pitchFamily="34" charset="0"/>
            </a:endParaRPr>
          </a:p>
        </p:txBody>
      </p:sp>
      <p:sp>
        <p:nvSpPr>
          <p:cNvPr id="6" name="矩形 20"/>
          <p:cNvSpPr/>
          <p:nvPr/>
        </p:nvSpPr>
        <p:spPr>
          <a:xfrm>
            <a:off x="942861" y="2750404"/>
            <a:ext cx="10221305" cy="2163298"/>
          </a:xfrm>
          <a:prstGeom prst="rect">
            <a:avLst/>
          </a:prstGeom>
          <a:solidFill>
            <a:sysClr val="window" lastClr="FFFFFF"/>
          </a:solidFill>
          <a:ln w="12700" algn="ctr">
            <a:solidFill>
              <a:sysClr val="window" lastClr="FFFFFF">
                <a:lumMod val="95000"/>
              </a:sysClr>
            </a:solidFill>
            <a:round/>
            <a:headEnd/>
            <a:tailEnd/>
          </a:ln>
          <a:effectLst>
            <a:outerShdw blurRad="63500" sx="101000" sy="101000" algn="ctr" rotWithShape="0">
              <a:prstClr val="black">
                <a:alpha val="20000"/>
              </a:prstClr>
            </a:outerShdw>
          </a:effectLst>
        </p:spPr>
        <p:txBody>
          <a:bodyPr wrap="square" lIns="91391" tIns="45695" rIns="91391" bIns="45695" anchor="ctr">
            <a:noAutofit/>
          </a:bodyPr>
          <a:lstStyle/>
          <a:p>
            <a:pPr marL="0" marR="0" lvl="0" indent="0" defTabSz="1219200" eaLnBrk="0" fontAlgn="ctr" latinLnBrk="0" hangingPunct="0">
              <a:lnSpc>
                <a:spcPct val="100000"/>
              </a:lnSpc>
              <a:spcBef>
                <a:spcPts val="0"/>
              </a:spcBef>
              <a:spcAft>
                <a:spcPts val="0"/>
              </a:spcAft>
              <a:buClr>
                <a:srgbClr val="990000"/>
              </a:buClr>
              <a:buSzPct val="60000"/>
              <a:buFontTx/>
              <a:buNone/>
              <a:tabLst/>
              <a:defRPr/>
            </a:pPr>
            <a:endParaRPr kumimoji="0" lang="en-US" altLang="zh-CN" sz="2117" b="0" i="0" u="none" strike="noStrike" kern="0" cap="none" spc="0" normalizeH="0" baseline="0" noProof="0" dirty="0" smtClean="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7" name="Group 3"/>
          <p:cNvGrpSpPr/>
          <p:nvPr/>
        </p:nvGrpSpPr>
        <p:grpSpPr>
          <a:xfrm>
            <a:off x="1238762" y="3156024"/>
            <a:ext cx="5283158" cy="1291187"/>
            <a:chOff x="1146514" y="2739019"/>
            <a:chExt cx="4158985" cy="1016443"/>
          </a:xfrm>
        </p:grpSpPr>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1146514" y="3104938"/>
              <a:ext cx="3600400" cy="650524"/>
            </a:xfrm>
            <a:prstGeom prst="rect">
              <a:avLst/>
            </a:prstGeom>
            <a:noFill/>
            <a:ln w="9525">
              <a:noFill/>
              <a:miter lim="800000"/>
              <a:headEnd/>
              <a:tailEnd/>
            </a:ln>
          </p:spPr>
        </p:pic>
        <p:cxnSp>
          <p:nvCxnSpPr>
            <p:cNvPr id="9" name="Straight Connector 142"/>
            <p:cNvCxnSpPr/>
            <p:nvPr/>
          </p:nvCxnSpPr>
          <p:spPr bwMode="auto">
            <a:xfrm flipH="1">
              <a:off x="3563634" y="2861000"/>
              <a:ext cx="16412" cy="2512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60"/>
            <p:cNvSpPr/>
            <p:nvPr/>
          </p:nvSpPr>
          <p:spPr>
            <a:xfrm>
              <a:off x="1764500" y="2739019"/>
              <a:ext cx="2533476" cy="339201"/>
            </a:xfrm>
            <a:prstGeom prst="rect">
              <a:avLst/>
            </a:prstGeom>
          </p:spPr>
          <p:txBody>
            <a:bodyPr wrap="square" lIns="0" tIns="0" rIns="0" bIns="0">
              <a:noAutofit/>
            </a:bodyPr>
            <a:lstStyle/>
            <a:p>
              <a:pPr marL="0" marR="0" lvl="0" indent="0" algn="ctr" defTabSz="1219200" eaLnBrk="1" fontAlgn="ctr" latinLnBrk="0" hangingPunct="1">
                <a:lnSpc>
                  <a:spcPct val="100000"/>
                </a:lnSpc>
                <a:spcBef>
                  <a:spcPts val="0"/>
                </a:spcBef>
                <a:spcAft>
                  <a:spcPts val="0"/>
                </a:spcAft>
                <a:buClrTx/>
                <a:buSzTx/>
                <a:buFontTx/>
                <a:buNone/>
                <a:tabLst>
                  <a:tab pos="457109" algn="l"/>
                </a:tabLst>
                <a:defRPr/>
              </a:pPr>
              <a:r>
                <a:rPr lang="en-US" sz="1400" dirty="0" smtClean="0">
                  <a:solidFill>
                    <a:prstClr val="black">
                      <a:lumMod val="75000"/>
                      <a:lumOff val="25000"/>
                    </a:prstClr>
                  </a:solidFill>
                  <a:latin typeface="Huawei Sans" panose="020C0503030203020204" pitchFamily="34" charset="0"/>
                  <a:cs typeface="Huawei Sans" panose="020C0503030203020204" pitchFamily="34" charset="0"/>
                </a:rPr>
                <a:t>Tolerates failures of up to three disks with zero service interruptions.</a:t>
              </a:r>
              <a:endParaRPr kumimoji="0" lang="en-US" altLang="zh-CN" sz="1400" b="1" i="0" u="none" strike="noStrike" kern="0" cap="none" spc="0" normalizeH="0" baseline="0" noProof="0" dirty="0" smtClean="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sp>
          <p:nvSpPr>
            <p:cNvPr id="11" name="矩形 10"/>
            <p:cNvSpPr/>
            <p:nvPr/>
          </p:nvSpPr>
          <p:spPr>
            <a:xfrm>
              <a:off x="136253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2" name="矩形 11"/>
            <p:cNvSpPr/>
            <p:nvPr/>
          </p:nvSpPr>
          <p:spPr>
            <a:xfrm>
              <a:off x="150655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3" name="矩形 12"/>
            <p:cNvSpPr/>
            <p:nvPr/>
          </p:nvSpPr>
          <p:spPr>
            <a:xfrm>
              <a:off x="163256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4" name="矩形 13"/>
            <p:cNvSpPr/>
            <p:nvPr/>
          </p:nvSpPr>
          <p:spPr>
            <a:xfrm>
              <a:off x="175471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5" name="矩形 92"/>
            <p:cNvSpPr/>
            <p:nvPr/>
          </p:nvSpPr>
          <p:spPr>
            <a:xfrm>
              <a:off x="188460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6" name="矩形 93"/>
            <p:cNvSpPr/>
            <p:nvPr/>
          </p:nvSpPr>
          <p:spPr>
            <a:xfrm>
              <a:off x="2010610"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7" name="矩形 94"/>
            <p:cNvSpPr/>
            <p:nvPr/>
          </p:nvSpPr>
          <p:spPr>
            <a:xfrm>
              <a:off x="213661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8" name="矩形 95"/>
            <p:cNvSpPr/>
            <p:nvPr/>
          </p:nvSpPr>
          <p:spPr>
            <a:xfrm>
              <a:off x="225877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9" name="矩形 92"/>
            <p:cNvSpPr/>
            <p:nvPr/>
          </p:nvSpPr>
          <p:spPr>
            <a:xfrm>
              <a:off x="2408385"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0" name="矩形 93"/>
            <p:cNvSpPr/>
            <p:nvPr/>
          </p:nvSpPr>
          <p:spPr>
            <a:xfrm>
              <a:off x="2552401"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1" name="矩形 94"/>
            <p:cNvSpPr/>
            <p:nvPr/>
          </p:nvSpPr>
          <p:spPr>
            <a:xfrm>
              <a:off x="2678409"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2" name="矩形 95"/>
            <p:cNvSpPr/>
            <p:nvPr/>
          </p:nvSpPr>
          <p:spPr>
            <a:xfrm>
              <a:off x="2800563"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3" name="矩形 92"/>
            <p:cNvSpPr/>
            <p:nvPr/>
          </p:nvSpPr>
          <p:spPr>
            <a:xfrm>
              <a:off x="2929145"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4" name="矩形 93"/>
            <p:cNvSpPr/>
            <p:nvPr/>
          </p:nvSpPr>
          <p:spPr>
            <a:xfrm>
              <a:off x="3046161"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5" name="矩形 94"/>
            <p:cNvSpPr/>
            <p:nvPr/>
          </p:nvSpPr>
          <p:spPr>
            <a:xfrm>
              <a:off x="3199169"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6" name="矩形 95"/>
            <p:cNvSpPr/>
            <p:nvPr/>
          </p:nvSpPr>
          <p:spPr>
            <a:xfrm>
              <a:off x="3321323"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7" name="矩形 92"/>
            <p:cNvSpPr/>
            <p:nvPr/>
          </p:nvSpPr>
          <p:spPr>
            <a:xfrm>
              <a:off x="3450770"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8" name="矩形 93"/>
            <p:cNvSpPr/>
            <p:nvPr/>
          </p:nvSpPr>
          <p:spPr>
            <a:xfrm>
              <a:off x="359478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9" name="矩形 94"/>
            <p:cNvSpPr/>
            <p:nvPr/>
          </p:nvSpPr>
          <p:spPr>
            <a:xfrm>
              <a:off x="3720794"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0" name="矩形 95"/>
            <p:cNvSpPr/>
            <p:nvPr/>
          </p:nvSpPr>
          <p:spPr>
            <a:xfrm>
              <a:off x="3842948"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1" name="矩形 92"/>
            <p:cNvSpPr/>
            <p:nvPr/>
          </p:nvSpPr>
          <p:spPr>
            <a:xfrm>
              <a:off x="3954826"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2" name="矩形 93"/>
            <p:cNvSpPr/>
            <p:nvPr/>
          </p:nvSpPr>
          <p:spPr>
            <a:xfrm>
              <a:off x="4098842"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3" name="矩形 94"/>
            <p:cNvSpPr/>
            <p:nvPr/>
          </p:nvSpPr>
          <p:spPr>
            <a:xfrm>
              <a:off x="4224850" y="3179398"/>
              <a:ext cx="54000" cy="504000"/>
            </a:xfrm>
            <a:prstGeom prst="rect">
              <a:avLst/>
            </a:prstGeom>
            <a:solidFill>
              <a:srgbClr val="FF0000"/>
            </a:solidFill>
            <a:ln w="25400" cap="flat" cmpd="sng" algn="ctr">
              <a:solidFill>
                <a:srgbClr val="FF000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4" name="矩形 95"/>
            <p:cNvSpPr/>
            <p:nvPr/>
          </p:nvSpPr>
          <p:spPr>
            <a:xfrm>
              <a:off x="434700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5" name="矩形 95"/>
            <p:cNvSpPr/>
            <p:nvPr/>
          </p:nvSpPr>
          <p:spPr>
            <a:xfrm>
              <a:off x="4499404" y="3179398"/>
              <a:ext cx="54000" cy="54000"/>
            </a:xfrm>
            <a:prstGeom prst="rect">
              <a:avLst/>
            </a:prstGeom>
            <a:solidFill>
              <a:srgbClr val="00B050"/>
            </a:solidFill>
            <a:ln w="25400" cap="flat" cmpd="sng" algn="ctr">
              <a:solidFill>
                <a:srgbClr val="00B050"/>
              </a:solid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grpSp>
          <p:nvGrpSpPr>
            <p:cNvPr id="36" name="组合 35"/>
            <p:cNvGrpSpPr/>
            <p:nvPr/>
          </p:nvGrpSpPr>
          <p:grpSpPr>
            <a:xfrm>
              <a:off x="4866527" y="3190011"/>
              <a:ext cx="438972" cy="499174"/>
              <a:chOff x="6461126" y="1817688"/>
              <a:chExt cx="555625" cy="631825"/>
            </a:xfrm>
          </p:grpSpPr>
          <p:sp>
            <p:nvSpPr>
              <p:cNvPr id="37" name="Freeform 144"/>
              <p:cNvSpPr>
                <a:spLocks noEditPoints="1"/>
              </p:cNvSpPr>
              <p:nvPr/>
            </p:nvSpPr>
            <p:spPr bwMode="auto">
              <a:xfrm>
                <a:off x="6690114" y="2054031"/>
                <a:ext cx="99742" cy="196461"/>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solidFill>
                <a:srgbClr val="2298F0"/>
              </a:solidFill>
              <a:ln w="9525">
                <a:noFill/>
                <a:round/>
                <a:headEnd/>
                <a:tailEnd/>
              </a:ln>
              <a:extLst/>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8" name="Freeform 6"/>
              <p:cNvSpPr>
                <a:spLocks/>
              </p:cNvSpPr>
              <p:nvPr/>
            </p:nvSpPr>
            <p:spPr bwMode="auto">
              <a:xfrm>
                <a:off x="6731001" y="1817688"/>
                <a:ext cx="14288" cy="88900"/>
              </a:xfrm>
              <a:custGeom>
                <a:avLst/>
                <a:gdLst>
                  <a:gd name="T0" fmla="*/ 5 w 9"/>
                  <a:gd name="T1" fmla="*/ 56 h 56"/>
                  <a:gd name="T2" fmla="*/ 0 w 9"/>
                  <a:gd name="T3" fmla="*/ 52 h 56"/>
                  <a:gd name="T4" fmla="*/ 0 w 9"/>
                  <a:gd name="T5" fmla="*/ 4 h 56"/>
                  <a:gd name="T6" fmla="*/ 5 w 9"/>
                  <a:gd name="T7" fmla="*/ 0 h 56"/>
                  <a:gd name="T8" fmla="*/ 9 w 9"/>
                  <a:gd name="T9" fmla="*/ 4 h 56"/>
                  <a:gd name="T10" fmla="*/ 9 w 9"/>
                  <a:gd name="T11" fmla="*/ 52 h 56"/>
                  <a:gd name="T12" fmla="*/ 5 w 9"/>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9" h="56">
                    <a:moveTo>
                      <a:pt x="5" y="56"/>
                    </a:moveTo>
                    <a:cubicBezTo>
                      <a:pt x="2" y="56"/>
                      <a:pt x="0" y="54"/>
                      <a:pt x="0" y="52"/>
                    </a:cubicBezTo>
                    <a:cubicBezTo>
                      <a:pt x="0" y="4"/>
                      <a:pt x="0" y="4"/>
                      <a:pt x="0" y="4"/>
                    </a:cubicBezTo>
                    <a:cubicBezTo>
                      <a:pt x="0" y="2"/>
                      <a:pt x="2" y="0"/>
                      <a:pt x="5" y="0"/>
                    </a:cubicBezTo>
                    <a:cubicBezTo>
                      <a:pt x="7" y="0"/>
                      <a:pt x="9" y="2"/>
                      <a:pt x="9" y="4"/>
                    </a:cubicBezTo>
                    <a:cubicBezTo>
                      <a:pt x="9" y="52"/>
                      <a:pt x="9" y="52"/>
                      <a:pt x="9" y="52"/>
                    </a:cubicBezTo>
                    <a:cubicBezTo>
                      <a:pt x="9" y="54"/>
                      <a:pt x="7" y="56"/>
                      <a:pt x="5" y="56"/>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39" name="Freeform 7"/>
              <p:cNvSpPr>
                <a:spLocks/>
              </p:cNvSpPr>
              <p:nvPr/>
            </p:nvSpPr>
            <p:spPr bwMode="auto">
              <a:xfrm>
                <a:off x="6594476" y="1852613"/>
                <a:ext cx="53975" cy="80963"/>
              </a:xfrm>
              <a:custGeom>
                <a:avLst/>
                <a:gdLst>
                  <a:gd name="T0" fmla="*/ 29 w 34"/>
                  <a:gd name="T1" fmla="*/ 51 h 51"/>
                  <a:gd name="T2" fmla="*/ 25 w 34"/>
                  <a:gd name="T3" fmla="*/ 48 h 51"/>
                  <a:gd name="T4" fmla="*/ 2 w 34"/>
                  <a:gd name="T5" fmla="*/ 7 h 51"/>
                  <a:gd name="T6" fmla="*/ 3 w 34"/>
                  <a:gd name="T7" fmla="*/ 1 h 51"/>
                  <a:gd name="T8" fmla="*/ 9 w 34"/>
                  <a:gd name="T9" fmla="*/ 3 h 51"/>
                  <a:gd name="T10" fmla="*/ 33 w 34"/>
                  <a:gd name="T11" fmla="*/ 44 h 51"/>
                  <a:gd name="T12" fmla="*/ 31 w 34"/>
                  <a:gd name="T13" fmla="*/ 50 h 51"/>
                  <a:gd name="T14" fmla="*/ 29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29" y="51"/>
                    </a:moveTo>
                    <a:cubicBezTo>
                      <a:pt x="27" y="51"/>
                      <a:pt x="26" y="50"/>
                      <a:pt x="25" y="48"/>
                    </a:cubicBezTo>
                    <a:cubicBezTo>
                      <a:pt x="2" y="7"/>
                      <a:pt x="2" y="7"/>
                      <a:pt x="2" y="7"/>
                    </a:cubicBezTo>
                    <a:cubicBezTo>
                      <a:pt x="0" y="5"/>
                      <a:pt x="1" y="3"/>
                      <a:pt x="3" y="1"/>
                    </a:cubicBezTo>
                    <a:cubicBezTo>
                      <a:pt x="5" y="0"/>
                      <a:pt x="8" y="1"/>
                      <a:pt x="9" y="3"/>
                    </a:cubicBezTo>
                    <a:cubicBezTo>
                      <a:pt x="33" y="44"/>
                      <a:pt x="33" y="44"/>
                      <a:pt x="33" y="44"/>
                    </a:cubicBezTo>
                    <a:cubicBezTo>
                      <a:pt x="34" y="46"/>
                      <a:pt x="33" y="49"/>
                      <a:pt x="31" y="50"/>
                    </a:cubicBezTo>
                    <a:cubicBezTo>
                      <a:pt x="31" y="50"/>
                      <a:pt x="30" y="51"/>
                      <a:pt x="29" y="51"/>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0" name="Freeform 8"/>
              <p:cNvSpPr>
                <a:spLocks/>
              </p:cNvSpPr>
              <p:nvPr/>
            </p:nvSpPr>
            <p:spPr bwMode="auto">
              <a:xfrm>
                <a:off x="6496051" y="1952625"/>
                <a:ext cx="80963" cy="52388"/>
              </a:xfrm>
              <a:custGeom>
                <a:avLst/>
                <a:gdLst>
                  <a:gd name="T0" fmla="*/ 46 w 51"/>
                  <a:gd name="T1" fmla="*/ 33 h 33"/>
                  <a:gd name="T2" fmla="*/ 44 w 51"/>
                  <a:gd name="T3" fmla="*/ 32 h 33"/>
                  <a:gd name="T4" fmla="*/ 3 w 51"/>
                  <a:gd name="T5" fmla="*/ 9 h 33"/>
                  <a:gd name="T6" fmla="*/ 1 w 51"/>
                  <a:gd name="T7" fmla="*/ 2 h 33"/>
                  <a:gd name="T8" fmla="*/ 7 w 51"/>
                  <a:gd name="T9" fmla="*/ 1 h 33"/>
                  <a:gd name="T10" fmla="*/ 48 w 51"/>
                  <a:gd name="T11" fmla="*/ 24 h 33"/>
                  <a:gd name="T12" fmla="*/ 50 w 51"/>
                  <a:gd name="T13" fmla="*/ 31 h 33"/>
                  <a:gd name="T14" fmla="*/ 46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33"/>
                    </a:moveTo>
                    <a:cubicBezTo>
                      <a:pt x="45" y="33"/>
                      <a:pt x="44" y="33"/>
                      <a:pt x="44" y="32"/>
                    </a:cubicBezTo>
                    <a:cubicBezTo>
                      <a:pt x="3" y="9"/>
                      <a:pt x="3" y="9"/>
                      <a:pt x="3" y="9"/>
                    </a:cubicBezTo>
                    <a:cubicBezTo>
                      <a:pt x="1" y="7"/>
                      <a:pt x="0" y="5"/>
                      <a:pt x="1" y="2"/>
                    </a:cubicBezTo>
                    <a:cubicBezTo>
                      <a:pt x="2" y="0"/>
                      <a:pt x="5" y="0"/>
                      <a:pt x="7" y="1"/>
                    </a:cubicBezTo>
                    <a:cubicBezTo>
                      <a:pt x="48" y="24"/>
                      <a:pt x="48" y="24"/>
                      <a:pt x="48" y="24"/>
                    </a:cubicBezTo>
                    <a:cubicBezTo>
                      <a:pt x="50" y="26"/>
                      <a:pt x="51" y="28"/>
                      <a:pt x="50" y="31"/>
                    </a:cubicBezTo>
                    <a:cubicBezTo>
                      <a:pt x="49" y="32"/>
                      <a:pt x="47" y="33"/>
                      <a:pt x="46" y="33"/>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1" name="Freeform 9"/>
              <p:cNvSpPr>
                <a:spLocks/>
              </p:cNvSpPr>
              <p:nvPr/>
            </p:nvSpPr>
            <p:spPr bwMode="auto">
              <a:xfrm>
                <a:off x="6461126"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2" name="Freeform 10"/>
              <p:cNvSpPr>
                <a:spLocks/>
              </p:cNvSpPr>
              <p:nvPr/>
            </p:nvSpPr>
            <p:spPr bwMode="auto">
              <a:xfrm>
                <a:off x="6827838" y="1852613"/>
                <a:ext cx="53975" cy="80963"/>
              </a:xfrm>
              <a:custGeom>
                <a:avLst/>
                <a:gdLst>
                  <a:gd name="T0" fmla="*/ 5 w 34"/>
                  <a:gd name="T1" fmla="*/ 51 h 51"/>
                  <a:gd name="T2" fmla="*/ 3 w 34"/>
                  <a:gd name="T3" fmla="*/ 50 h 51"/>
                  <a:gd name="T4" fmla="*/ 2 w 34"/>
                  <a:gd name="T5" fmla="*/ 44 h 51"/>
                  <a:gd name="T6" fmla="*/ 25 w 34"/>
                  <a:gd name="T7" fmla="*/ 3 h 51"/>
                  <a:gd name="T8" fmla="*/ 31 w 34"/>
                  <a:gd name="T9" fmla="*/ 1 h 51"/>
                  <a:gd name="T10" fmla="*/ 33 w 34"/>
                  <a:gd name="T11" fmla="*/ 7 h 51"/>
                  <a:gd name="T12" fmla="*/ 9 w 34"/>
                  <a:gd name="T13" fmla="*/ 48 h 51"/>
                  <a:gd name="T14" fmla="*/ 5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5" y="51"/>
                    </a:moveTo>
                    <a:cubicBezTo>
                      <a:pt x="5" y="51"/>
                      <a:pt x="4" y="50"/>
                      <a:pt x="3" y="50"/>
                    </a:cubicBezTo>
                    <a:cubicBezTo>
                      <a:pt x="1" y="49"/>
                      <a:pt x="0" y="46"/>
                      <a:pt x="2" y="44"/>
                    </a:cubicBezTo>
                    <a:cubicBezTo>
                      <a:pt x="25" y="3"/>
                      <a:pt x="25" y="3"/>
                      <a:pt x="25" y="3"/>
                    </a:cubicBezTo>
                    <a:cubicBezTo>
                      <a:pt x="26" y="1"/>
                      <a:pt x="29" y="0"/>
                      <a:pt x="31" y="1"/>
                    </a:cubicBezTo>
                    <a:cubicBezTo>
                      <a:pt x="33" y="3"/>
                      <a:pt x="34" y="5"/>
                      <a:pt x="33" y="7"/>
                    </a:cubicBezTo>
                    <a:cubicBezTo>
                      <a:pt x="9" y="48"/>
                      <a:pt x="9" y="48"/>
                      <a:pt x="9" y="48"/>
                    </a:cubicBezTo>
                    <a:cubicBezTo>
                      <a:pt x="9" y="50"/>
                      <a:pt x="7" y="51"/>
                      <a:pt x="5" y="51"/>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3" name="Freeform 11"/>
              <p:cNvSpPr>
                <a:spLocks/>
              </p:cNvSpPr>
              <p:nvPr/>
            </p:nvSpPr>
            <p:spPr bwMode="auto">
              <a:xfrm>
                <a:off x="6900863" y="1952625"/>
                <a:ext cx="80963" cy="52388"/>
              </a:xfrm>
              <a:custGeom>
                <a:avLst/>
                <a:gdLst>
                  <a:gd name="T0" fmla="*/ 5 w 51"/>
                  <a:gd name="T1" fmla="*/ 33 h 33"/>
                  <a:gd name="T2" fmla="*/ 1 w 51"/>
                  <a:gd name="T3" fmla="*/ 31 h 33"/>
                  <a:gd name="T4" fmla="*/ 2 w 51"/>
                  <a:gd name="T5" fmla="*/ 24 h 33"/>
                  <a:gd name="T6" fmla="*/ 43 w 51"/>
                  <a:gd name="T7" fmla="*/ 1 h 33"/>
                  <a:gd name="T8" fmla="*/ 49 w 51"/>
                  <a:gd name="T9" fmla="*/ 2 h 33"/>
                  <a:gd name="T10" fmla="*/ 48 w 51"/>
                  <a:gd name="T11" fmla="*/ 9 h 33"/>
                  <a:gd name="T12" fmla="*/ 7 w 51"/>
                  <a:gd name="T13" fmla="*/ 32 h 33"/>
                  <a:gd name="T14" fmla="*/ 5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5" y="33"/>
                    </a:moveTo>
                    <a:cubicBezTo>
                      <a:pt x="3" y="33"/>
                      <a:pt x="2" y="32"/>
                      <a:pt x="1" y="31"/>
                    </a:cubicBezTo>
                    <a:cubicBezTo>
                      <a:pt x="0" y="28"/>
                      <a:pt x="0" y="26"/>
                      <a:pt x="2" y="24"/>
                    </a:cubicBezTo>
                    <a:cubicBezTo>
                      <a:pt x="43" y="1"/>
                      <a:pt x="43" y="1"/>
                      <a:pt x="43" y="1"/>
                    </a:cubicBezTo>
                    <a:cubicBezTo>
                      <a:pt x="45" y="0"/>
                      <a:pt x="48" y="0"/>
                      <a:pt x="49" y="2"/>
                    </a:cubicBezTo>
                    <a:cubicBezTo>
                      <a:pt x="51" y="5"/>
                      <a:pt x="50" y="7"/>
                      <a:pt x="48" y="9"/>
                    </a:cubicBezTo>
                    <a:cubicBezTo>
                      <a:pt x="7" y="32"/>
                      <a:pt x="7" y="32"/>
                      <a:pt x="7" y="32"/>
                    </a:cubicBezTo>
                    <a:cubicBezTo>
                      <a:pt x="6" y="33"/>
                      <a:pt x="5" y="33"/>
                      <a:pt x="5" y="33"/>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4" name="Freeform 12"/>
              <p:cNvSpPr>
                <a:spLocks/>
              </p:cNvSpPr>
              <p:nvPr/>
            </p:nvSpPr>
            <p:spPr bwMode="auto">
              <a:xfrm>
                <a:off x="6927851"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5" name="Freeform 13"/>
              <p:cNvSpPr>
                <a:spLocks noEditPoints="1"/>
              </p:cNvSpPr>
              <p:nvPr/>
            </p:nvSpPr>
            <p:spPr bwMode="auto">
              <a:xfrm>
                <a:off x="6594476" y="1947863"/>
                <a:ext cx="287338" cy="384175"/>
              </a:xfrm>
              <a:custGeom>
                <a:avLst/>
                <a:gdLst>
                  <a:gd name="T0" fmla="*/ 121 w 181"/>
                  <a:gd name="T1" fmla="*/ 241 h 241"/>
                  <a:gd name="T2" fmla="*/ 60 w 181"/>
                  <a:gd name="T3" fmla="*/ 241 h 241"/>
                  <a:gd name="T4" fmla="*/ 43 w 181"/>
                  <a:gd name="T5" fmla="*/ 224 h 241"/>
                  <a:gd name="T6" fmla="*/ 16 w 181"/>
                  <a:gd name="T7" fmla="*/ 141 h 241"/>
                  <a:gd name="T8" fmla="*/ 0 w 181"/>
                  <a:gd name="T9" fmla="*/ 90 h 241"/>
                  <a:gd name="T10" fmla="*/ 91 w 181"/>
                  <a:gd name="T11" fmla="*/ 0 h 241"/>
                  <a:gd name="T12" fmla="*/ 181 w 181"/>
                  <a:gd name="T13" fmla="*/ 90 h 241"/>
                  <a:gd name="T14" fmla="*/ 166 w 181"/>
                  <a:gd name="T15" fmla="*/ 141 h 241"/>
                  <a:gd name="T16" fmla="*/ 139 w 181"/>
                  <a:gd name="T17" fmla="*/ 224 h 241"/>
                  <a:gd name="T18" fmla="*/ 121 w 181"/>
                  <a:gd name="T19" fmla="*/ 241 h 241"/>
                  <a:gd name="T20" fmla="*/ 91 w 181"/>
                  <a:gd name="T21" fmla="*/ 9 h 241"/>
                  <a:gd name="T22" fmla="*/ 9 w 181"/>
                  <a:gd name="T23" fmla="*/ 90 h 241"/>
                  <a:gd name="T24" fmla="*/ 23 w 181"/>
                  <a:gd name="T25" fmla="*/ 136 h 241"/>
                  <a:gd name="T26" fmla="*/ 52 w 181"/>
                  <a:gd name="T27" fmla="*/ 224 h 241"/>
                  <a:gd name="T28" fmla="*/ 60 w 181"/>
                  <a:gd name="T29" fmla="*/ 232 h 241"/>
                  <a:gd name="T30" fmla="*/ 121 w 181"/>
                  <a:gd name="T31" fmla="*/ 232 h 241"/>
                  <a:gd name="T32" fmla="*/ 130 w 181"/>
                  <a:gd name="T33" fmla="*/ 224 h 241"/>
                  <a:gd name="T34" fmla="*/ 158 w 181"/>
                  <a:gd name="T35" fmla="*/ 136 h 241"/>
                  <a:gd name="T36" fmla="*/ 172 w 181"/>
                  <a:gd name="T37" fmla="*/ 90 h 241"/>
                  <a:gd name="T38" fmla="*/ 91 w 181"/>
                  <a:gd name="T39"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241">
                    <a:moveTo>
                      <a:pt x="121" y="241"/>
                    </a:moveTo>
                    <a:cubicBezTo>
                      <a:pt x="60" y="241"/>
                      <a:pt x="60" y="241"/>
                      <a:pt x="60" y="241"/>
                    </a:cubicBezTo>
                    <a:cubicBezTo>
                      <a:pt x="51" y="241"/>
                      <a:pt x="43" y="234"/>
                      <a:pt x="43" y="224"/>
                    </a:cubicBezTo>
                    <a:cubicBezTo>
                      <a:pt x="42" y="193"/>
                      <a:pt x="33" y="167"/>
                      <a:pt x="16" y="141"/>
                    </a:cubicBezTo>
                    <a:cubicBezTo>
                      <a:pt x="6" y="126"/>
                      <a:pt x="0" y="108"/>
                      <a:pt x="0" y="90"/>
                    </a:cubicBezTo>
                    <a:cubicBezTo>
                      <a:pt x="0" y="40"/>
                      <a:pt x="41" y="0"/>
                      <a:pt x="91" y="0"/>
                    </a:cubicBezTo>
                    <a:cubicBezTo>
                      <a:pt x="141" y="0"/>
                      <a:pt x="181" y="40"/>
                      <a:pt x="181" y="90"/>
                    </a:cubicBezTo>
                    <a:cubicBezTo>
                      <a:pt x="181" y="108"/>
                      <a:pt x="176" y="126"/>
                      <a:pt x="166" y="141"/>
                    </a:cubicBezTo>
                    <a:cubicBezTo>
                      <a:pt x="148" y="167"/>
                      <a:pt x="140" y="193"/>
                      <a:pt x="139" y="224"/>
                    </a:cubicBezTo>
                    <a:cubicBezTo>
                      <a:pt x="139" y="234"/>
                      <a:pt x="131" y="241"/>
                      <a:pt x="121" y="241"/>
                    </a:cubicBezTo>
                    <a:close/>
                    <a:moveTo>
                      <a:pt x="91" y="9"/>
                    </a:moveTo>
                    <a:cubicBezTo>
                      <a:pt x="46" y="9"/>
                      <a:pt x="9" y="45"/>
                      <a:pt x="9" y="90"/>
                    </a:cubicBezTo>
                    <a:cubicBezTo>
                      <a:pt x="9" y="106"/>
                      <a:pt x="14" y="122"/>
                      <a:pt x="23" y="136"/>
                    </a:cubicBezTo>
                    <a:cubicBezTo>
                      <a:pt x="42" y="163"/>
                      <a:pt x="51" y="191"/>
                      <a:pt x="52" y="224"/>
                    </a:cubicBezTo>
                    <a:cubicBezTo>
                      <a:pt x="52" y="229"/>
                      <a:pt x="56" y="232"/>
                      <a:pt x="60" y="232"/>
                    </a:cubicBezTo>
                    <a:cubicBezTo>
                      <a:pt x="121" y="232"/>
                      <a:pt x="121" y="232"/>
                      <a:pt x="121" y="232"/>
                    </a:cubicBezTo>
                    <a:cubicBezTo>
                      <a:pt x="126" y="232"/>
                      <a:pt x="130" y="229"/>
                      <a:pt x="130" y="224"/>
                    </a:cubicBezTo>
                    <a:cubicBezTo>
                      <a:pt x="131" y="191"/>
                      <a:pt x="140" y="163"/>
                      <a:pt x="158" y="136"/>
                    </a:cubicBezTo>
                    <a:cubicBezTo>
                      <a:pt x="167" y="122"/>
                      <a:pt x="172" y="106"/>
                      <a:pt x="172" y="90"/>
                    </a:cubicBezTo>
                    <a:cubicBezTo>
                      <a:pt x="172" y="45"/>
                      <a:pt x="136" y="9"/>
                      <a:pt x="91"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6" name="Freeform 14"/>
              <p:cNvSpPr>
                <a:spLocks/>
              </p:cNvSpPr>
              <p:nvPr/>
            </p:nvSpPr>
            <p:spPr bwMode="auto">
              <a:xfrm>
                <a:off x="6677026" y="2343150"/>
                <a:ext cx="122238" cy="26988"/>
              </a:xfrm>
              <a:custGeom>
                <a:avLst/>
                <a:gdLst>
                  <a:gd name="T0" fmla="*/ 5 w 77"/>
                  <a:gd name="T1" fmla="*/ 17 h 17"/>
                  <a:gd name="T2" fmla="*/ 0 w 77"/>
                  <a:gd name="T3" fmla="*/ 13 h 17"/>
                  <a:gd name="T4" fmla="*/ 4 w 77"/>
                  <a:gd name="T5" fmla="*/ 8 h 17"/>
                  <a:gd name="T6" fmla="*/ 72 w 77"/>
                  <a:gd name="T7" fmla="*/ 0 h 17"/>
                  <a:gd name="T8" fmla="*/ 77 w 77"/>
                  <a:gd name="T9" fmla="*/ 4 h 17"/>
                  <a:gd name="T10" fmla="*/ 73 w 77"/>
                  <a:gd name="T11" fmla="*/ 9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5"/>
                      <a:pt x="0" y="13"/>
                    </a:cubicBezTo>
                    <a:cubicBezTo>
                      <a:pt x="0" y="11"/>
                      <a:pt x="2" y="8"/>
                      <a:pt x="4" y="8"/>
                    </a:cubicBezTo>
                    <a:cubicBezTo>
                      <a:pt x="72" y="0"/>
                      <a:pt x="72" y="0"/>
                      <a:pt x="72" y="0"/>
                    </a:cubicBezTo>
                    <a:cubicBezTo>
                      <a:pt x="75" y="0"/>
                      <a:pt x="77" y="2"/>
                      <a:pt x="77" y="4"/>
                    </a:cubicBezTo>
                    <a:cubicBezTo>
                      <a:pt x="77" y="7"/>
                      <a:pt x="76" y="9"/>
                      <a:pt x="73" y="9"/>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7" name="Freeform 15"/>
              <p:cNvSpPr>
                <a:spLocks/>
              </p:cNvSpPr>
              <p:nvPr/>
            </p:nvSpPr>
            <p:spPr bwMode="auto">
              <a:xfrm>
                <a:off x="6677026" y="2370138"/>
                <a:ext cx="122238" cy="26988"/>
              </a:xfrm>
              <a:custGeom>
                <a:avLst/>
                <a:gdLst>
                  <a:gd name="T0" fmla="*/ 5 w 77"/>
                  <a:gd name="T1" fmla="*/ 17 h 17"/>
                  <a:gd name="T2" fmla="*/ 0 w 77"/>
                  <a:gd name="T3" fmla="*/ 13 h 17"/>
                  <a:gd name="T4" fmla="*/ 4 w 77"/>
                  <a:gd name="T5" fmla="*/ 8 h 17"/>
                  <a:gd name="T6" fmla="*/ 72 w 77"/>
                  <a:gd name="T7" fmla="*/ 1 h 17"/>
                  <a:gd name="T8" fmla="*/ 77 w 77"/>
                  <a:gd name="T9" fmla="*/ 5 h 17"/>
                  <a:gd name="T10" fmla="*/ 73 w 77"/>
                  <a:gd name="T11" fmla="*/ 10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6"/>
                      <a:pt x="0" y="13"/>
                    </a:cubicBezTo>
                    <a:cubicBezTo>
                      <a:pt x="0" y="11"/>
                      <a:pt x="2" y="9"/>
                      <a:pt x="4" y="8"/>
                    </a:cubicBezTo>
                    <a:cubicBezTo>
                      <a:pt x="72" y="1"/>
                      <a:pt x="72" y="1"/>
                      <a:pt x="72" y="1"/>
                    </a:cubicBezTo>
                    <a:cubicBezTo>
                      <a:pt x="75" y="0"/>
                      <a:pt x="77" y="2"/>
                      <a:pt x="77" y="5"/>
                    </a:cubicBezTo>
                    <a:cubicBezTo>
                      <a:pt x="77" y="7"/>
                      <a:pt x="76" y="9"/>
                      <a:pt x="73" y="10"/>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8" name="Freeform 16"/>
              <p:cNvSpPr>
                <a:spLocks/>
              </p:cNvSpPr>
              <p:nvPr/>
            </p:nvSpPr>
            <p:spPr bwMode="auto">
              <a:xfrm>
                <a:off x="6677026" y="2398713"/>
                <a:ext cx="122238" cy="25400"/>
              </a:xfrm>
              <a:custGeom>
                <a:avLst/>
                <a:gdLst>
                  <a:gd name="T0" fmla="*/ 5 w 77"/>
                  <a:gd name="T1" fmla="*/ 16 h 16"/>
                  <a:gd name="T2" fmla="*/ 0 w 77"/>
                  <a:gd name="T3" fmla="*/ 12 h 16"/>
                  <a:gd name="T4" fmla="*/ 4 w 77"/>
                  <a:gd name="T5" fmla="*/ 7 h 16"/>
                  <a:gd name="T6" fmla="*/ 72 w 77"/>
                  <a:gd name="T7" fmla="*/ 0 h 16"/>
                  <a:gd name="T8" fmla="*/ 77 w 77"/>
                  <a:gd name="T9" fmla="*/ 4 h 16"/>
                  <a:gd name="T10" fmla="*/ 73 w 77"/>
                  <a:gd name="T11" fmla="*/ 9 h 16"/>
                  <a:gd name="T12" fmla="*/ 5 w 77"/>
                  <a:gd name="T13" fmla="*/ 16 h 16"/>
                  <a:gd name="T14" fmla="*/ 5 w 7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
                    <a:moveTo>
                      <a:pt x="5" y="16"/>
                    </a:moveTo>
                    <a:cubicBezTo>
                      <a:pt x="3" y="16"/>
                      <a:pt x="1" y="15"/>
                      <a:pt x="0" y="12"/>
                    </a:cubicBezTo>
                    <a:cubicBezTo>
                      <a:pt x="0" y="10"/>
                      <a:pt x="2" y="8"/>
                      <a:pt x="4" y="7"/>
                    </a:cubicBezTo>
                    <a:cubicBezTo>
                      <a:pt x="72" y="0"/>
                      <a:pt x="72" y="0"/>
                      <a:pt x="72" y="0"/>
                    </a:cubicBezTo>
                    <a:cubicBezTo>
                      <a:pt x="75" y="0"/>
                      <a:pt x="77" y="1"/>
                      <a:pt x="77" y="4"/>
                    </a:cubicBezTo>
                    <a:cubicBezTo>
                      <a:pt x="77" y="6"/>
                      <a:pt x="76" y="9"/>
                      <a:pt x="73" y="9"/>
                    </a:cubicBezTo>
                    <a:cubicBezTo>
                      <a:pt x="5" y="16"/>
                      <a:pt x="5" y="16"/>
                      <a:pt x="5" y="16"/>
                    </a:cubicBezTo>
                    <a:cubicBezTo>
                      <a:pt x="5" y="16"/>
                      <a:pt x="5" y="16"/>
                      <a:pt x="5" y="16"/>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9" name="Freeform 17"/>
              <p:cNvSpPr>
                <a:spLocks/>
              </p:cNvSpPr>
              <p:nvPr/>
            </p:nvSpPr>
            <p:spPr bwMode="auto">
              <a:xfrm>
                <a:off x="6707188" y="2435225"/>
                <a:ext cx="63500" cy="14288"/>
              </a:xfrm>
              <a:custGeom>
                <a:avLst/>
                <a:gdLst>
                  <a:gd name="T0" fmla="*/ 35 w 40"/>
                  <a:gd name="T1" fmla="*/ 9 h 9"/>
                  <a:gd name="T2" fmla="*/ 4 w 40"/>
                  <a:gd name="T3" fmla="*/ 9 h 9"/>
                  <a:gd name="T4" fmla="*/ 0 w 40"/>
                  <a:gd name="T5" fmla="*/ 4 h 9"/>
                  <a:gd name="T6" fmla="*/ 4 w 40"/>
                  <a:gd name="T7" fmla="*/ 0 h 9"/>
                  <a:gd name="T8" fmla="*/ 35 w 40"/>
                  <a:gd name="T9" fmla="*/ 0 h 9"/>
                  <a:gd name="T10" fmla="*/ 40 w 40"/>
                  <a:gd name="T11" fmla="*/ 4 h 9"/>
                  <a:gd name="T12" fmla="*/ 35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5" y="9"/>
                    </a:moveTo>
                    <a:cubicBezTo>
                      <a:pt x="4" y="9"/>
                      <a:pt x="4" y="9"/>
                      <a:pt x="4" y="9"/>
                    </a:cubicBezTo>
                    <a:cubicBezTo>
                      <a:pt x="2" y="9"/>
                      <a:pt x="0" y="7"/>
                      <a:pt x="0" y="4"/>
                    </a:cubicBezTo>
                    <a:cubicBezTo>
                      <a:pt x="0" y="2"/>
                      <a:pt x="2" y="0"/>
                      <a:pt x="4" y="0"/>
                    </a:cubicBezTo>
                    <a:cubicBezTo>
                      <a:pt x="35" y="0"/>
                      <a:pt x="35" y="0"/>
                      <a:pt x="35" y="0"/>
                    </a:cubicBezTo>
                    <a:cubicBezTo>
                      <a:pt x="38" y="0"/>
                      <a:pt x="40" y="2"/>
                      <a:pt x="40" y="4"/>
                    </a:cubicBezTo>
                    <a:cubicBezTo>
                      <a:pt x="40" y="7"/>
                      <a:pt x="38" y="9"/>
                      <a:pt x="35" y="9"/>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0" name="Freeform 18"/>
              <p:cNvSpPr>
                <a:spLocks/>
              </p:cNvSpPr>
              <p:nvPr/>
            </p:nvSpPr>
            <p:spPr bwMode="auto">
              <a:xfrm>
                <a:off x="6630988" y="1982788"/>
                <a:ext cx="103188" cy="95250"/>
              </a:xfrm>
              <a:custGeom>
                <a:avLst/>
                <a:gdLst>
                  <a:gd name="T0" fmla="*/ 5 w 65"/>
                  <a:gd name="T1" fmla="*/ 60 h 60"/>
                  <a:gd name="T2" fmla="*/ 4 w 65"/>
                  <a:gd name="T3" fmla="*/ 59 h 60"/>
                  <a:gd name="T4" fmla="*/ 1 w 65"/>
                  <a:gd name="T5" fmla="*/ 54 h 60"/>
                  <a:gd name="T6" fmla="*/ 60 w 65"/>
                  <a:gd name="T7" fmla="*/ 0 h 60"/>
                  <a:gd name="T8" fmla="*/ 65 w 65"/>
                  <a:gd name="T9" fmla="*/ 4 h 60"/>
                  <a:gd name="T10" fmla="*/ 61 w 65"/>
                  <a:gd name="T11" fmla="*/ 9 h 60"/>
                  <a:gd name="T12" fmla="*/ 10 w 65"/>
                  <a:gd name="T13" fmla="*/ 56 h 60"/>
                  <a:gd name="T14" fmla="*/ 5 w 6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5" y="60"/>
                    </a:moveTo>
                    <a:cubicBezTo>
                      <a:pt x="5" y="60"/>
                      <a:pt x="5" y="60"/>
                      <a:pt x="4" y="59"/>
                    </a:cubicBezTo>
                    <a:cubicBezTo>
                      <a:pt x="2" y="59"/>
                      <a:pt x="0" y="56"/>
                      <a:pt x="1" y="54"/>
                    </a:cubicBezTo>
                    <a:cubicBezTo>
                      <a:pt x="8" y="26"/>
                      <a:pt x="31" y="5"/>
                      <a:pt x="60" y="0"/>
                    </a:cubicBezTo>
                    <a:cubicBezTo>
                      <a:pt x="62" y="0"/>
                      <a:pt x="64" y="1"/>
                      <a:pt x="65" y="4"/>
                    </a:cubicBezTo>
                    <a:cubicBezTo>
                      <a:pt x="65" y="6"/>
                      <a:pt x="64" y="9"/>
                      <a:pt x="61" y="9"/>
                    </a:cubicBezTo>
                    <a:cubicBezTo>
                      <a:pt x="36" y="13"/>
                      <a:pt x="16" y="32"/>
                      <a:pt x="10" y="56"/>
                    </a:cubicBezTo>
                    <a:cubicBezTo>
                      <a:pt x="9" y="58"/>
                      <a:pt x="7" y="60"/>
                      <a:pt x="5" y="60"/>
                    </a:cubicBezTo>
                    <a:close/>
                  </a:path>
                </a:pathLst>
              </a:custGeom>
              <a:solidFill>
                <a:srgbClr val="2298F0"/>
              </a:solidFill>
              <a:ln>
                <a:noFill/>
              </a:ln>
            </p:spPr>
            <p:txBody>
              <a:bodyPr vert="horz" wrap="square" lIns="91419" tIns="45709" rIns="91419" bIns="45709" numCol="1" anchor="t" anchorCtr="0" compatLnSpc="1">
                <a:prstTxWarp prst="textNoShape">
                  <a:avLst/>
                </a:prstTxWarp>
                <a:noAutofit/>
              </a:bodyPr>
              <a:lstStyle/>
              <a:p>
                <a:pPr marL="0" marR="0" lvl="0" indent="0" defTabSz="1219200" eaLnBrk="1" fontAlgn="ctr" latinLnBrk="0" hangingPunct="1">
                  <a:lnSpc>
                    <a:spcPct val="100000"/>
                  </a:lnSpc>
                  <a:spcBef>
                    <a:spcPts val="0"/>
                  </a:spcBef>
                  <a:spcAft>
                    <a:spcPts val="0"/>
                  </a:spcAft>
                  <a:buClrTx/>
                  <a:buSzTx/>
                  <a:buFontTx/>
                  <a:buNone/>
                  <a:tabLst/>
                  <a:defRPr/>
                </a:pPr>
                <a:endParaRPr kumimoji="0" lang="en-US" altLang="zh-CN" sz="2400"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grpSp>
      </p:grpSp>
      <p:grpSp>
        <p:nvGrpSpPr>
          <p:cNvPr id="51" name="Group 2"/>
          <p:cNvGrpSpPr/>
          <p:nvPr/>
        </p:nvGrpSpPr>
        <p:grpSpPr>
          <a:xfrm>
            <a:off x="7974013" y="2992722"/>
            <a:ext cx="2626198" cy="1779411"/>
            <a:chOff x="8149599" y="2814682"/>
            <a:chExt cx="1740942" cy="1179595"/>
          </a:xfrm>
        </p:grpSpPr>
        <p:sp>
          <p:nvSpPr>
            <p:cNvPr id="52" name="文本框 39"/>
            <p:cNvSpPr txBox="1"/>
            <p:nvPr/>
          </p:nvSpPr>
          <p:spPr bwMode="white">
            <a:xfrm>
              <a:off x="9170541" y="3402862"/>
              <a:ext cx="720000" cy="228513"/>
            </a:xfrm>
            <a:prstGeom prst="rect">
              <a:avLst/>
            </a:prstGeom>
            <a:noFill/>
            <a:ln w="9525">
              <a:noFill/>
              <a:miter lim="800000"/>
              <a:headEnd/>
              <a:tailEnd/>
            </a:ln>
          </p:spPr>
          <p:txBody>
            <a:bodyPr wrap="square" lIns="0" tIns="0" rIns="0" bIns="0" rtlCol="0" anchor="ctr">
              <a:noAutofit/>
            </a:bodyPr>
            <a:lstStyle/>
            <a:p>
              <a:pPr marL="0" marR="0" lvl="0" indent="0" algn="ctr" defTabSz="845943" eaLnBrk="1" fontAlgn="ctr" latinLnBrk="0" hangingPunct="1">
                <a:lnSpc>
                  <a:spcPct val="80000"/>
                </a:lnSpc>
                <a:spcBef>
                  <a:spcPts val="0"/>
                </a:spcBef>
                <a:spcAft>
                  <a:spcPts val="0"/>
                </a:spcAft>
                <a:buClrTx/>
                <a:buSzTx/>
                <a:buFontTx/>
                <a:buNone/>
                <a:tabLst/>
                <a:defRPr/>
              </a:pPr>
              <a:r>
                <a:rPr lang="en-US" sz="1400" dirty="0" smtClean="0">
                  <a:solidFill>
                    <a:prstClr val="black">
                      <a:lumMod val="75000"/>
                      <a:lumOff val="25000"/>
                    </a:prstClr>
                  </a:solidFill>
                  <a:latin typeface="Huawei Sans" panose="020C0503030203020204" pitchFamily="34" charset="0"/>
                  <a:cs typeface="Huawei Sans" panose="020C0503030203020204" pitchFamily="34" charset="0"/>
                </a:rPr>
                <a:t>Traditional RAID</a:t>
              </a:r>
              <a:endParaRPr kumimoji="0" lang="en-US" altLang="zh-CN" sz="1400" b="0" i="0" u="none" strike="noStrike" kern="0" cap="none" spc="0" normalizeH="0" baseline="0" noProof="0" dirty="0" smtClean="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sp>
          <p:nvSpPr>
            <p:cNvPr id="53" name="文本框 42"/>
            <p:cNvSpPr txBox="1"/>
            <p:nvPr/>
          </p:nvSpPr>
          <p:spPr bwMode="white">
            <a:xfrm>
              <a:off x="8890528" y="2937870"/>
              <a:ext cx="720000" cy="114230"/>
            </a:xfrm>
            <a:prstGeom prst="rect">
              <a:avLst/>
            </a:prstGeom>
            <a:noFill/>
            <a:ln w="9525">
              <a:noFill/>
              <a:miter lim="800000"/>
              <a:headEnd/>
              <a:tailEnd/>
            </a:ln>
          </p:spPr>
          <p:txBody>
            <a:bodyPr wrap="square" lIns="0" tIns="0" rIns="0" bIns="0" rtlCol="0" anchor="ctr">
              <a:noAutofit/>
            </a:bodyPr>
            <a:lstStyle/>
            <a:p>
              <a:pPr marL="0" marR="0" lvl="0" indent="0" algn="ctr" defTabSz="845943" eaLnBrk="1" fontAlgn="ctr" latinLnBrk="0" hangingPunct="1">
                <a:lnSpc>
                  <a:spcPct val="80000"/>
                </a:lnSpc>
                <a:spcBef>
                  <a:spcPts val="0"/>
                </a:spcBef>
                <a:spcAft>
                  <a:spcPts val="0"/>
                </a:spcAft>
                <a:buClrTx/>
                <a:buSzTx/>
                <a:buFontTx/>
                <a:buNone/>
                <a:tabLst/>
                <a:defRPr/>
              </a:pPr>
              <a:r>
                <a:rPr lang="en-US" sz="1400" dirty="0" smtClean="0">
                  <a:solidFill>
                    <a:prstClr val="black">
                      <a:lumMod val="75000"/>
                      <a:lumOff val="25000"/>
                    </a:prstClr>
                  </a:solidFill>
                  <a:latin typeface="Huawei Sans" panose="020C0503030203020204" pitchFamily="34" charset="0"/>
                  <a:cs typeface="Huawei Sans" panose="020C0503030203020204" pitchFamily="34" charset="0"/>
                </a:rPr>
                <a:t>RAID-TP</a:t>
              </a:r>
              <a:endParaRPr kumimoji="0" lang="en-US" altLang="zh-CN" sz="1400" b="0" i="0" u="none" strike="noStrike" kern="0" cap="none" spc="0" normalizeH="0" baseline="0" noProof="0" dirty="0" smtClean="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pic>
          <p:nvPicPr>
            <p:cNvPr id="54" name="Picture 2" descr="C:\Onebox\11 素材\图片\stopwatch.png"/>
            <p:cNvPicPr>
              <a:picLocks noChangeAspect="1" noChangeArrowheads="1"/>
            </p:cNvPicPr>
            <p:nvPr/>
          </p:nvPicPr>
          <p:blipFill>
            <a:blip r:embed="rId5" cstate="print">
              <a:duotone>
                <a:prstClr val="black"/>
                <a:sysClr val="windowText" lastClr="000000">
                  <a:lumMod val="95000"/>
                  <a:lumOff val="5000"/>
                  <a:tint val="45000"/>
                  <a:satMod val="400000"/>
                </a:sysClr>
              </a:duotone>
            </a:blip>
            <a:srcRect/>
            <a:stretch>
              <a:fillRect/>
            </a:stretch>
          </p:blipFill>
          <p:spPr bwMode="auto">
            <a:xfrm>
              <a:off x="8149599" y="2814682"/>
              <a:ext cx="1174622" cy="1179595"/>
            </a:xfrm>
            <a:prstGeom prst="rect">
              <a:avLst/>
            </a:prstGeom>
            <a:noFill/>
          </p:spPr>
        </p:pic>
        <p:sp>
          <p:nvSpPr>
            <p:cNvPr id="55" name="椭圆 54"/>
            <p:cNvSpPr/>
            <p:nvPr/>
          </p:nvSpPr>
          <p:spPr>
            <a:xfrm>
              <a:off x="8341308" y="3109216"/>
              <a:ext cx="786886" cy="786886"/>
            </a:xfrm>
            <a:prstGeom prst="ellipse">
              <a:avLst/>
            </a:prstGeom>
            <a:no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3999" b="0" i="0" u="none" strike="noStrike" kern="0" cap="none" spc="0" normalizeH="0" baseline="0" noProof="0" dirty="0" smtClean="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56" name="饼形 47"/>
            <p:cNvSpPr/>
            <p:nvPr/>
          </p:nvSpPr>
          <p:spPr>
            <a:xfrm rot="16200000">
              <a:off x="8343467" y="3109216"/>
              <a:ext cx="784726" cy="784726"/>
            </a:xfrm>
            <a:prstGeom prst="pie">
              <a:avLst>
                <a:gd name="adj1" fmla="val 0"/>
                <a:gd name="adj2" fmla="val 8993380"/>
              </a:avLst>
            </a:prstGeom>
            <a:solidFill>
              <a:srgbClr val="313E4F">
                <a:alpha val="30196"/>
              </a:srgbClr>
            </a:solid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799"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7" name="饼形 47"/>
            <p:cNvSpPr/>
            <p:nvPr/>
          </p:nvSpPr>
          <p:spPr>
            <a:xfrm rot="16200000">
              <a:off x="8341308" y="3109216"/>
              <a:ext cx="784726" cy="784726"/>
            </a:xfrm>
            <a:prstGeom prst="pie">
              <a:avLst>
                <a:gd name="adj1" fmla="val 0"/>
                <a:gd name="adj2" fmla="val 1001393"/>
              </a:avLst>
            </a:prstGeom>
            <a:solidFill>
              <a:srgbClr val="FF0000"/>
            </a:solidFill>
            <a:ln w="25400" cap="flat" cmpd="sng" algn="ctr">
              <a:noFill/>
              <a:prstDash val="solid"/>
            </a:ln>
            <a:effectLst/>
          </p:spPr>
          <p:txBody>
            <a:bodyPr wrap="square" rtlCol="0" anchor="ctr">
              <a:noAutofit/>
            </a:bodyPr>
            <a:lstStyle/>
            <a:p>
              <a:pPr marL="0" marR="0" lvl="0" indent="0" algn="ctr" defTabSz="1219200" eaLnBrk="1" fontAlgn="ctr" latinLnBrk="0" hangingPunct="1">
                <a:lnSpc>
                  <a:spcPct val="100000"/>
                </a:lnSpc>
                <a:spcBef>
                  <a:spcPts val="0"/>
                </a:spcBef>
                <a:spcAft>
                  <a:spcPts val="0"/>
                </a:spcAft>
                <a:buClrTx/>
                <a:buSzTx/>
                <a:buFontTx/>
                <a:buNone/>
                <a:tabLst/>
                <a:defRPr/>
              </a:pPr>
              <a:endParaRPr kumimoji="0" lang="en-US" altLang="zh-CN" sz="2799" b="0" i="0" u="none" strike="noStrike" kern="0" cap="none" spc="0" normalizeH="0" baseline="0" noProof="0" dirty="0" smtClean="0">
                <a:ln>
                  <a:noFill/>
                </a:ln>
                <a:solidFill>
                  <a:prstClr val="black"/>
                </a:solidFill>
                <a:effectLst/>
                <a:uLnTx/>
                <a:uFillTx/>
                <a:latin typeface="Huawei Sans" panose="020C0503030203020204" pitchFamily="34" charset="0"/>
                <a:cs typeface="Huawei Sans" panose="020C0503030203020204" pitchFamily="34" charset="0"/>
              </a:endParaRPr>
            </a:p>
          </p:txBody>
        </p:sp>
        <p:cxnSp>
          <p:nvCxnSpPr>
            <p:cNvPr id="58" name="肘形连接符 57"/>
            <p:cNvCxnSpPr/>
            <p:nvPr/>
          </p:nvCxnSpPr>
          <p:spPr>
            <a:xfrm flipV="1">
              <a:off x="8789937" y="3054741"/>
              <a:ext cx="416629" cy="104632"/>
            </a:xfrm>
            <a:prstGeom prst="bentConnector3">
              <a:avLst>
                <a:gd name="adj1" fmla="val 99835"/>
              </a:avLst>
            </a:prstGeom>
            <a:noFill/>
            <a:ln w="12700" cap="flat" cmpd="sng" algn="ctr">
              <a:solidFill>
                <a:schemeClr val="accent1">
                  <a:lumMod val="75000"/>
                </a:schemeClr>
              </a:solidFill>
              <a:prstDash val="solid"/>
            </a:ln>
            <a:effectLst/>
          </p:spPr>
        </p:cxnSp>
        <p:cxnSp>
          <p:nvCxnSpPr>
            <p:cNvPr id="59" name="肘形连接符 58"/>
            <p:cNvCxnSpPr/>
            <p:nvPr/>
          </p:nvCxnSpPr>
          <p:spPr>
            <a:xfrm flipV="1">
              <a:off x="8990542" y="3627787"/>
              <a:ext cx="540000" cy="104632"/>
            </a:xfrm>
            <a:prstGeom prst="bentConnector3">
              <a:avLst>
                <a:gd name="adj1" fmla="val 99835"/>
              </a:avLst>
            </a:prstGeom>
            <a:noFill/>
            <a:ln w="12700" cap="flat" cmpd="sng" algn="ctr">
              <a:solidFill>
                <a:schemeClr val="accent1">
                  <a:lumMod val="75000"/>
                </a:schemeClr>
              </a:solidFill>
              <a:prstDash val="solid"/>
            </a:ln>
            <a:effectLst/>
          </p:spPr>
        </p:cxnSp>
      </p:grpSp>
      <p:sp>
        <p:nvSpPr>
          <p:cNvPr id="60" name="Rectangle 113"/>
          <p:cNvSpPr/>
          <p:nvPr/>
        </p:nvSpPr>
        <p:spPr>
          <a:xfrm>
            <a:off x="1306333" y="4970682"/>
            <a:ext cx="4926580" cy="830997"/>
          </a:xfrm>
          <a:prstGeom prst="rect">
            <a:avLst/>
          </a:prstGeom>
        </p:spPr>
        <p:txBody>
          <a:bodyPr wrap="square" lIns="0" tIns="0" rIns="0" bIns="0">
            <a:noAutofit/>
          </a:bodyPr>
          <a:lstStyle/>
          <a:p>
            <a:pPr defTabSz="1219200" fontAlgn="ctr">
              <a:lnSpc>
                <a:spcPct val="150000"/>
              </a:lnSpc>
              <a:tabLst>
                <a:tab pos="457109" algn="l"/>
              </a:tabLst>
            </a:pPr>
            <a:r>
              <a:rPr lang="en-US" sz="1200" dirty="0" smtClean="0">
                <a:solidFill>
                  <a:srgbClr val="C7000B"/>
                </a:solidFill>
                <a:latin typeface="Huawei Sans" panose="020C0503030203020204" pitchFamily="34" charset="0"/>
                <a:cs typeface="Huawei Sans" panose="020C0503030203020204" pitchFamily="34" charset="0"/>
              </a:rPr>
              <a:t>Huawei RAID-TP:</a:t>
            </a:r>
            <a:endParaRPr lang="en-US" altLang="zh-CN" sz="1200" b="1" dirty="0" smtClean="0">
              <a:solidFill>
                <a:srgbClr val="C7000B"/>
              </a:solidFill>
              <a:latin typeface="Huawei Sans" panose="020C0503030203020204" pitchFamily="34" charset="0"/>
              <a:cs typeface="Huawei Sans" panose="020C0503030203020204" pitchFamily="34" charset="0"/>
            </a:endParaRPr>
          </a:p>
          <a:p>
            <a:pPr marL="171450" indent="-171450" defTabSz="1219200" fontAlgn="ctr">
              <a:lnSpc>
                <a:spcPct val="150000"/>
              </a:lnSpc>
              <a:buFont typeface="Arial" panose="020B0604020202020204" pitchFamily="34" charset="0"/>
              <a:buChar char="•"/>
              <a:tabLst>
                <a:tab pos="457109" algn="l"/>
              </a:tabLst>
            </a:pPr>
            <a:r>
              <a:rPr lang="en-US" sz="1200" dirty="0" smtClean="0">
                <a:latin typeface="Huawei Sans" panose="020C0503030203020204" pitchFamily="34" charset="0"/>
                <a:cs typeface="Huawei Sans" panose="020C0503030203020204" pitchFamily="34" charset="0"/>
              </a:rPr>
              <a:t>Tolerates failures of </a:t>
            </a:r>
            <a:r>
              <a:rPr lang="en-US" sz="1200" dirty="0" smtClean="0">
                <a:solidFill>
                  <a:srgbClr val="C7000B"/>
                </a:solidFill>
                <a:latin typeface="Huawei Sans" panose="020C0503030203020204" pitchFamily="34" charset="0"/>
                <a:cs typeface="Huawei Sans" panose="020C0503030203020204" pitchFamily="34" charset="0"/>
              </a:rPr>
              <a:t>up to three disks</a:t>
            </a:r>
            <a:r>
              <a:rPr lang="en-US" sz="1200" dirty="0" smtClean="0">
                <a:latin typeface="Huawei Sans" panose="020C0503030203020204" pitchFamily="34" charset="0"/>
                <a:cs typeface="Huawei Sans" panose="020C0503030203020204" pitchFamily="34" charset="0"/>
              </a:rPr>
              <a:t>. </a:t>
            </a:r>
          </a:p>
        </p:txBody>
      </p:sp>
      <p:sp>
        <p:nvSpPr>
          <p:cNvPr id="61" name="Rectangle 113"/>
          <p:cNvSpPr/>
          <p:nvPr/>
        </p:nvSpPr>
        <p:spPr>
          <a:xfrm>
            <a:off x="7491047" y="4985202"/>
            <a:ext cx="3947340" cy="830997"/>
          </a:xfrm>
          <a:prstGeom prst="rect">
            <a:avLst/>
          </a:prstGeom>
        </p:spPr>
        <p:txBody>
          <a:bodyPr wrap="square" lIns="0" tIns="0" rIns="0" bIns="0">
            <a:noAutofit/>
          </a:bodyPr>
          <a:lstStyle/>
          <a:p>
            <a:pPr marL="171450" indent="-171450" defTabSz="1219200" fontAlgn="ctr">
              <a:lnSpc>
                <a:spcPct val="150000"/>
              </a:lnSpc>
              <a:buFont typeface="Arial" panose="020B0604020202020204" pitchFamily="34" charset="0"/>
              <a:buChar char="•"/>
              <a:tabLst>
                <a:tab pos="457109" algn="l"/>
              </a:tabLst>
            </a:pPr>
            <a:r>
              <a:rPr lang="en-US" sz="1200" dirty="0" smtClean="0">
                <a:solidFill>
                  <a:prstClr val="black">
                    <a:lumMod val="75000"/>
                    <a:lumOff val="25000"/>
                  </a:prstClr>
                </a:solidFill>
                <a:latin typeface="Huawei Sans" panose="020C0503030203020204" pitchFamily="34" charset="0"/>
                <a:cs typeface="Huawei Sans" panose="020C0503030203020204" pitchFamily="34" charset="0"/>
              </a:rPr>
              <a:t>Greatly reduces reconstruction time.</a:t>
            </a:r>
            <a:endParaRPr lang="en-US" altLang="zh-CN" sz="1200" dirty="0" smtClean="0">
              <a:solidFill>
                <a:prstClr val="black">
                  <a:lumMod val="75000"/>
                  <a:lumOff val="25000"/>
                </a:prstClr>
              </a:solidFill>
              <a:latin typeface="Huawei Sans" panose="020C0503030203020204" pitchFamily="34" charset="0"/>
              <a:cs typeface="Huawei Sans" panose="020C0503030203020204" pitchFamily="34" charset="0"/>
            </a:endParaRPr>
          </a:p>
          <a:p>
            <a:pPr marL="171450" indent="-171450" defTabSz="1219200" fontAlgn="ctr">
              <a:lnSpc>
                <a:spcPct val="150000"/>
              </a:lnSpc>
              <a:buFont typeface="Arial" panose="020B0604020202020204" pitchFamily="34" charset="0"/>
              <a:buChar char="•"/>
              <a:tabLst>
                <a:tab pos="457109" algn="l"/>
              </a:tabLst>
            </a:pPr>
            <a:r>
              <a:rPr lang="en-US" sz="1200" dirty="0" smtClean="0">
                <a:solidFill>
                  <a:prstClr val="black">
                    <a:lumMod val="75000"/>
                    <a:lumOff val="25000"/>
                  </a:prstClr>
                </a:solidFill>
                <a:latin typeface="Huawei Sans" panose="020C0503030203020204" pitchFamily="34" charset="0"/>
                <a:cs typeface="Huawei Sans" panose="020C0503030203020204" pitchFamily="34" charset="0"/>
              </a:rPr>
              <a:t>Effectively copes with data protection challenges in the era of large-capacity disks.</a:t>
            </a:r>
            <a:endParaRPr lang="en-US" sz="1200" dirty="0">
              <a:solidFill>
                <a:prstClr val="black">
                  <a:lumMod val="75000"/>
                  <a:lumOff val="25000"/>
                </a:prstClr>
              </a:solidFill>
              <a:latin typeface="Huawei Sans" panose="020C0503030203020204" pitchFamily="34" charset="0"/>
              <a:cs typeface="Huawei Sans" panose="020C0503030203020204" pitchFamily="34" charset="0"/>
            </a:endParaRPr>
          </a:p>
        </p:txBody>
      </p:sp>
      <p:cxnSp>
        <p:nvCxnSpPr>
          <p:cNvPr id="62" name="直接连接符 3"/>
          <p:cNvCxnSpPr/>
          <p:nvPr/>
        </p:nvCxnSpPr>
        <p:spPr>
          <a:xfrm>
            <a:off x="7262373" y="2750404"/>
            <a:ext cx="0" cy="2163298"/>
          </a:xfrm>
          <a:prstGeom prst="line">
            <a:avLst/>
          </a:prstGeom>
          <a:noFill/>
          <a:ln w="12700" cap="flat">
            <a:solidFill>
              <a:sysClr val="window" lastClr="FFFFFF">
                <a:lumMod val="75000"/>
                <a:alpha val="48000"/>
              </a:sysClr>
            </a:solidFill>
            <a:prstDash val="solid"/>
            <a:miter lim="400000"/>
          </a:ln>
          <a:effectLst/>
        </p:spPr>
      </p:cxnSp>
    </p:spTree>
    <p:extLst>
      <p:ext uri="{BB962C8B-B14F-4D97-AF65-F5344CB8AC3E}">
        <p14:creationId xmlns:p14="http://schemas.microsoft.com/office/powerpoint/2010/main" val="3046009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r>
              <a:rPr lang="en-US" dirty="0" smtClean="0">
                <a:latin typeface="Huawei Sans" panose="020C0503030203020204" pitchFamily="34" charset="0"/>
              </a:rPr>
              <a:t>What is the difference between a strip and stripe?</a:t>
            </a:r>
            <a:endParaRPr lang="en-US" altLang="zh-CN" dirty="0" smtClean="0">
              <a:latin typeface="Huawei Sans" panose="020C0503030203020204" pitchFamily="34" charset="0"/>
            </a:endParaRPr>
          </a:p>
          <a:p>
            <a:r>
              <a:rPr lang="en-US" dirty="0" smtClean="0">
                <a:latin typeface="Huawei Sans" panose="020C0503030203020204" pitchFamily="34" charset="0"/>
              </a:rPr>
              <a:t>Which RAID level would you recommend if a user focuses on reliability and random write performance?</a:t>
            </a:r>
            <a:endParaRPr lang="en-US" altLang="zh-CN" dirty="0" smtClean="0">
              <a:latin typeface="Huawei Sans" panose="020C0503030203020204" pitchFamily="34" charset="0"/>
            </a:endParaRPr>
          </a:p>
          <a:p>
            <a:r>
              <a:rPr lang="en-US" dirty="0" smtClean="0">
                <a:latin typeface="Huawei Sans" panose="020C0503030203020204" pitchFamily="34" charset="0"/>
              </a:rPr>
              <a:t>Is it true or false that data access will remain unaffected when any disk in a RAID 10 array fails? </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159317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57945484"/>
              </p:ext>
            </p:extLst>
          </p:nvPr>
        </p:nvGraphicFramePr>
        <p:xfrm>
          <a:off x="1138507" y="1954797"/>
          <a:ext cx="9914986" cy="355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104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sym typeface="Huawei Sans" panose="020C0503030203020204" pitchFamily="34" charset="0"/>
                </a:rPr>
                <a:t>Huawei Enterprise Service App</a:t>
              </a:r>
              <a:endParaRPr lang="en-US" sz="1200" b="1" dirty="0">
                <a:solidFill>
                  <a:srgbClr val="000000"/>
                </a:solidFill>
                <a:sym typeface="Huawei Sans" panose="020C0503030203020204" pitchFamily="34" charset="0"/>
              </a:endParaRPr>
            </a:p>
          </p:txBody>
        </p:sp>
        <p:sp>
          <p:nvSpPr>
            <p:cNvPr id="19" name="矩形 18">
              <a:extLst>
                <a:ext uri="{FF2B5EF4-FFF2-40B4-BE49-F238E27FC236}">
                  <a16:creationId xmlns:a16="http://schemas.microsoft.com/office/drawing/2014/main" xmlns=""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sym typeface="Huawei Sans" panose="020C0503030203020204" pitchFamily="34" charset="0"/>
                </a:rPr>
                <a:t>Enterprise Technical Support App</a:t>
              </a:r>
              <a:endParaRPr lang="en-US" sz="1200" b="1" dirty="0">
                <a:solidFill>
                  <a:srgbClr val="000000"/>
                </a:solidFill>
                <a:sym typeface="Huawei Sans" panose="020C0503030203020204" pitchFamily="34" charset="0"/>
              </a:endParaRP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678316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sz="2000" dirty="0" smtClean="0">
                <a:sym typeface="Huawei Sans" panose="020C0503030203020204" pitchFamily="34" charset="0"/>
              </a:rPr>
              <a:t>Huawei official websites</a:t>
            </a:r>
          </a:p>
          <a:p>
            <a:pPr lvl="1"/>
            <a:r>
              <a:rPr lang="en-US" altLang="zh-CN" sz="1800" dirty="0" smtClean="0">
                <a:sym typeface="Huawei Sans" panose="020C0503030203020204" pitchFamily="34" charset="0"/>
              </a:rPr>
              <a:t>Enterprise business: </a:t>
            </a:r>
            <a:r>
              <a:rPr lang="en-US" altLang="zh-CN" sz="1800" dirty="0" smtClean="0">
                <a:sym typeface="Huawei Sans" panose="020C0503030203020204" pitchFamily="34" charset="0"/>
                <a:hlinkClick r:id="rId3"/>
              </a:rPr>
              <a:t>https://e.huawei.com/en/</a:t>
            </a:r>
            <a:endParaRPr lang="en-US" altLang="zh-CN" sz="1800" dirty="0" smtClean="0">
              <a:sym typeface="Huawei Sans" panose="020C0503030203020204" pitchFamily="34" charset="0"/>
            </a:endParaRPr>
          </a:p>
          <a:p>
            <a:pPr lvl="1"/>
            <a:r>
              <a:rPr lang="en-US" altLang="zh-CN" sz="1800" dirty="0" smtClean="0">
                <a:sym typeface="Huawei Sans" panose="020C0503030203020204" pitchFamily="34" charset="0"/>
              </a:rPr>
              <a:t>Technical support: </a:t>
            </a:r>
            <a:r>
              <a:rPr lang="en-US" altLang="zh-CN" sz="1800" dirty="0" smtClean="0">
                <a:sym typeface="Huawei Sans" panose="020C0503030203020204" pitchFamily="34" charset="0"/>
                <a:hlinkClick r:id="rId4"/>
              </a:rPr>
              <a:t>https://support.huawei.com/enterprise/en/index.html</a:t>
            </a:r>
            <a:r>
              <a:rPr lang="en-US" altLang="zh-CN" sz="1800" dirty="0" smtClean="0">
                <a:sym typeface="Huawei Sans" panose="020C0503030203020204" pitchFamily="34" charset="0"/>
              </a:rPr>
              <a:t> </a:t>
            </a:r>
          </a:p>
          <a:p>
            <a:pPr lvl="1"/>
            <a:r>
              <a:rPr lang="en-US" altLang="zh-CN" sz="1800" dirty="0" smtClean="0">
                <a:sym typeface="Huawei Sans" panose="020C0503030203020204" pitchFamily="34" charset="0"/>
              </a:rPr>
              <a:t>Online learning: </a:t>
            </a:r>
            <a:r>
              <a:rPr lang="en-US" altLang="zh-CN" sz="1800" dirty="0" smtClean="0">
                <a:sym typeface="Huawei Sans" panose="020C0503030203020204" pitchFamily="34" charset="0"/>
                <a:hlinkClick r:id="rId5"/>
              </a:rPr>
              <a:t>https://www.huawei.com/en/learning</a:t>
            </a:r>
            <a:endParaRPr lang="en-US" altLang="zh-CN" sz="1800" dirty="0" smtClean="0">
              <a:sym typeface="Huawei Sans" panose="020C0503030203020204" pitchFamily="34" charset="0"/>
            </a:endParaRPr>
          </a:p>
          <a:p>
            <a:r>
              <a:rPr lang="en-US" altLang="zh-CN" sz="2000" dirty="0" smtClean="0">
                <a:sym typeface="Huawei Sans" panose="020C0503030203020204" pitchFamily="34" charset="0"/>
              </a:rPr>
              <a:t>Popular tools</a:t>
            </a:r>
          </a:p>
          <a:p>
            <a:pPr lvl="1"/>
            <a:r>
              <a:rPr lang="en-US" altLang="zh-CN" sz="1800" dirty="0" smtClean="0">
                <a:sym typeface="Huawei Sans" panose="020C0503030203020204" pitchFamily="34" charset="0"/>
              </a:rPr>
              <a:t>HedEx Lite</a:t>
            </a:r>
          </a:p>
          <a:p>
            <a:pPr lvl="1"/>
            <a:r>
              <a:rPr lang="en-US" altLang="zh-CN" sz="1800" dirty="0" smtClean="0">
                <a:sym typeface="Huawei Sans" panose="020C0503030203020204" pitchFamily="34" charset="0"/>
              </a:rPr>
              <a:t>Network Document Tool Center</a:t>
            </a:r>
          </a:p>
          <a:p>
            <a:pPr lvl="1"/>
            <a:r>
              <a:rPr lang="en-US" altLang="zh-CN" sz="1800" dirty="0" smtClean="0">
                <a:sym typeface="Huawei Sans" panose="020C0503030203020204" pitchFamily="34" charset="0"/>
              </a:rPr>
              <a:t>Information Query Assistant</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272122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b="1" smtClean="0">
                <a:latin typeface="Huawei Sans" panose="020C0503030203020204" pitchFamily="34" charset="0"/>
                <a:cs typeface="Huawei Sans" panose="020C0503030203020204" pitchFamily="34" charset="0"/>
              </a:rPr>
              <a:t>Traditional RAID</a:t>
            </a:r>
          </a:p>
          <a:p>
            <a:r>
              <a:rPr lang="en-US" smtClean="0">
                <a:solidFill>
                  <a:schemeClr val="bg1">
                    <a:lumMod val="50000"/>
                  </a:schemeClr>
                </a:solidFill>
                <a:latin typeface="Huawei Sans" panose="020C0503030203020204" pitchFamily="34" charset="0"/>
                <a:cs typeface="Huawei Sans" panose="020C0503030203020204" pitchFamily="34" charset="0"/>
              </a:rPr>
              <a:t>RAID 2.0+</a:t>
            </a:r>
            <a:endParaRPr lang="en-US" altLang="zh-CN" smtClean="0">
              <a:solidFill>
                <a:schemeClr val="bg1">
                  <a:lumMod val="50000"/>
                </a:schemeClr>
              </a:solidFill>
              <a:latin typeface="Huawei Sans" panose="020C0503030203020204" pitchFamily="34" charset="0"/>
              <a:cs typeface="Huawei Sans" panose="020C0503030203020204" pitchFamily="34" charset="0"/>
            </a:endParaRPr>
          </a:p>
          <a:p>
            <a:r>
              <a:rPr lang="en-US" smtClean="0">
                <a:solidFill>
                  <a:schemeClr val="bg1">
                    <a:lumMod val="50000"/>
                  </a:schemeClr>
                </a:solidFill>
                <a:latin typeface="Huawei Sans" panose="020C0503030203020204" pitchFamily="34" charset="0"/>
                <a:cs typeface="Huawei Sans" panose="020C0503030203020204" pitchFamily="34" charset="0"/>
              </a:rPr>
              <a:t>Other RAID Technologies</a:t>
            </a:r>
          </a:p>
          <a:p>
            <a:endParaRPr lang="en-US" altLang="zh-CN" dirty="0">
              <a:solidFill>
                <a:schemeClr val="bg1">
                  <a:lumMod val="50000"/>
                </a:schemeClr>
              </a:solidFill>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970231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77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5753013" y="4441729"/>
            <a:ext cx="5415818" cy="452388"/>
            <a:chOff x="5800822" y="2905210"/>
            <a:chExt cx="5415818" cy="452388"/>
          </a:xfrm>
        </p:grpSpPr>
        <p:sp>
          <p:nvSpPr>
            <p:cNvPr id="46" name="矩形 45"/>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7" name="五边形 46"/>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grpSp>
        <p:nvGrpSpPr>
          <p:cNvPr id="42" name="组合 41"/>
          <p:cNvGrpSpPr/>
          <p:nvPr/>
        </p:nvGrpSpPr>
        <p:grpSpPr>
          <a:xfrm>
            <a:off x="5753013" y="3666896"/>
            <a:ext cx="5415818" cy="452388"/>
            <a:chOff x="5800822" y="2905210"/>
            <a:chExt cx="5415818" cy="452388"/>
          </a:xfrm>
        </p:grpSpPr>
        <p:sp>
          <p:nvSpPr>
            <p:cNvPr id="43" name="矩形 42"/>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44" name="五边形 43"/>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2" name="标题 1"/>
          <p:cNvSpPr>
            <a:spLocks noGrp="1"/>
          </p:cNvSpPr>
          <p:nvPr>
            <p:ph type="title"/>
          </p:nvPr>
        </p:nvSpPr>
        <p:spPr/>
        <p:txBody>
          <a:bodyPr/>
          <a:lstStyle/>
          <a:p>
            <a:r>
              <a:rPr lang="en-US" dirty="0" smtClean="0"/>
              <a:t>Background</a:t>
            </a:r>
            <a:endParaRPr lang="en-US" altLang="zh-CN" dirty="0"/>
          </a:p>
        </p:txBody>
      </p:sp>
      <p:sp>
        <p:nvSpPr>
          <p:cNvPr id="48" name="文本占位符 47"/>
          <p:cNvSpPr>
            <a:spLocks noGrp="1"/>
          </p:cNvSpPr>
          <p:nvPr>
            <p:ph type="body" sz="quarter" idx="10"/>
          </p:nvPr>
        </p:nvSpPr>
        <p:spPr/>
        <p:txBody>
          <a:bodyPr/>
          <a:lstStyle/>
          <a:p>
            <a:r>
              <a:rPr lang="en-US" dirty="0" smtClean="0"/>
              <a:t>Challenges in traditional computer systems </a:t>
            </a:r>
            <a:r>
              <a:rPr lang="en-US" altLang="zh-CN" dirty="0" smtClean="0"/>
              <a:t>must be addressed.</a:t>
            </a:r>
            <a:endParaRPr lang="en-US" altLang="zh-CN" dirty="0"/>
          </a:p>
        </p:txBody>
      </p:sp>
      <p:sp>
        <p:nvSpPr>
          <p:cNvPr id="3" name="矩形 2"/>
          <p:cNvSpPr/>
          <p:nvPr/>
        </p:nvSpPr>
        <p:spPr>
          <a:xfrm>
            <a:off x="895467" y="2687856"/>
            <a:ext cx="972151" cy="63526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dirty="0" smtClean="0">
                <a:solidFill>
                  <a:schemeClr val="tx1"/>
                </a:solidFill>
                <a:latin typeface="Huawei Sans" panose="020C0503030203020204" pitchFamily="34" charset="0"/>
                <a:cs typeface="Huawei Sans" panose="020C0503030203020204" pitchFamily="34" charset="0"/>
              </a:rPr>
              <a:t>CPU</a:t>
            </a: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5" name="矩形 4"/>
          <p:cNvSpPr/>
          <p:nvPr/>
        </p:nvSpPr>
        <p:spPr>
          <a:xfrm>
            <a:off x="2135521" y="3607068"/>
            <a:ext cx="877503" cy="63526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dirty="0" smtClean="0">
                <a:solidFill>
                  <a:schemeClr val="tx1"/>
                </a:solidFill>
                <a:latin typeface="Huawei Sans" panose="020C0503030203020204" pitchFamily="34" charset="0"/>
                <a:cs typeface="Huawei Sans" panose="020C0503030203020204" pitchFamily="34" charset="0"/>
              </a:rPr>
              <a:t>RAM</a:t>
            </a: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6" name="圆柱形 5"/>
          <p:cNvSpPr/>
          <p:nvPr/>
        </p:nvSpPr>
        <p:spPr>
          <a:xfrm>
            <a:off x="895467" y="4324150"/>
            <a:ext cx="972151" cy="962526"/>
          </a:xfrm>
          <a:prstGeom prst="can">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dirty="0" smtClean="0">
                <a:solidFill>
                  <a:schemeClr val="tx1"/>
                </a:solidFill>
                <a:latin typeface="Huawei Sans" panose="020C0503030203020204" pitchFamily="34" charset="0"/>
                <a:cs typeface="Huawei Sans" panose="020C0503030203020204" pitchFamily="34" charset="0"/>
              </a:rPr>
              <a:t>Disk</a:t>
            </a:r>
            <a:endParaRPr lang="en-US" altLang="zh-CN" sz="2000" b="1" dirty="0">
              <a:solidFill>
                <a:schemeClr val="tx1"/>
              </a:solidFill>
              <a:latin typeface="Huawei Sans" panose="020C0503030203020204" pitchFamily="34" charset="0"/>
              <a:cs typeface="Huawei Sans" panose="020C0503030203020204" pitchFamily="34" charset="0"/>
            </a:endParaRPr>
          </a:p>
        </p:txBody>
      </p:sp>
      <p:cxnSp>
        <p:nvCxnSpPr>
          <p:cNvPr id="8" name="直接连接符 7"/>
          <p:cNvCxnSpPr>
            <a:stCxn id="3" idx="2"/>
            <a:endCxn id="6" idx="1"/>
          </p:cNvCxnSpPr>
          <p:nvPr/>
        </p:nvCxnSpPr>
        <p:spPr>
          <a:xfrm>
            <a:off x="1381543" y="3323124"/>
            <a:ext cx="0" cy="1001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5" idx="1"/>
            <a:endCxn id="3" idx="2"/>
          </p:cNvCxnSpPr>
          <p:nvPr/>
        </p:nvCxnSpPr>
        <p:spPr>
          <a:xfrm rot="10800000">
            <a:off x="1381543" y="3323124"/>
            <a:ext cx="753978" cy="601578"/>
          </a:xfrm>
          <a:prstGeom prst="bentConnector2">
            <a:avLst/>
          </a:prstGeom>
          <a:ln w="12700">
            <a:solidFill>
              <a:srgbClr val="151515"/>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731838" y="1965962"/>
            <a:ext cx="4581626"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21" name="文本框 20"/>
          <p:cNvSpPr txBox="1"/>
          <p:nvPr/>
        </p:nvSpPr>
        <p:spPr>
          <a:xfrm>
            <a:off x="3460646" y="1913462"/>
            <a:ext cx="2558399" cy="581889"/>
          </a:xfrm>
          <a:prstGeom prst="rect">
            <a:avLst/>
          </a:prstGeom>
          <a:noFill/>
        </p:spPr>
        <p:txBody>
          <a:bodyPr wrap="square" rtlCol="0">
            <a:noAutofit/>
          </a:bodyPr>
          <a:lstStyle/>
          <a:p>
            <a:pPr fontAlgn="ctr"/>
            <a:r>
              <a:rPr lang="en-US" sz="2000" dirty="0">
                <a:latin typeface="Huawei Sans" panose="020C0503030203020204" pitchFamily="34" charset="0"/>
                <a:cs typeface="Huawei Sans" panose="020C0503030203020204" pitchFamily="34" charset="0"/>
              </a:rPr>
              <a:t>Instructions processed per second</a:t>
            </a:r>
            <a:endParaRPr lang="en-US" altLang="zh-CN" sz="2000" dirty="0">
              <a:latin typeface="Huawei Sans" panose="020C0503030203020204" pitchFamily="34" charset="0"/>
              <a:cs typeface="Huawei Sans" panose="020C0503030203020204" pitchFamily="34" charset="0"/>
            </a:endParaRPr>
          </a:p>
        </p:txBody>
      </p:sp>
      <p:sp>
        <p:nvSpPr>
          <p:cNvPr id="22" name="文本框 21"/>
          <p:cNvSpPr txBox="1"/>
          <p:nvPr/>
        </p:nvSpPr>
        <p:spPr>
          <a:xfrm>
            <a:off x="3616208" y="2923014"/>
            <a:ext cx="1438214" cy="400110"/>
          </a:xfrm>
          <a:prstGeom prst="rect">
            <a:avLst/>
          </a:prstGeom>
          <a:noFill/>
        </p:spPr>
        <p:txBody>
          <a:bodyPr wrap="square" rtlCol="0">
            <a:noAutofit/>
          </a:bodyPr>
          <a:lstStyle/>
          <a:p>
            <a:pPr fontAlgn="ctr"/>
            <a:r>
              <a:rPr lang="en-US" sz="2000" dirty="0" smtClean="0">
                <a:latin typeface="Huawei Sans" panose="020C0503030203020204" pitchFamily="34" charset="0"/>
                <a:cs typeface="Huawei Sans" panose="020C0503030203020204" pitchFamily="34" charset="0"/>
              </a:rPr>
              <a:t>&gt; 1 million</a:t>
            </a:r>
            <a:endParaRPr lang="en-US" altLang="zh-CN" sz="2000" dirty="0">
              <a:latin typeface="Huawei Sans" panose="020C0503030203020204" pitchFamily="34" charset="0"/>
              <a:cs typeface="Huawei Sans" panose="020C0503030203020204" pitchFamily="34" charset="0"/>
            </a:endParaRPr>
          </a:p>
        </p:txBody>
      </p:sp>
      <p:sp>
        <p:nvSpPr>
          <p:cNvPr id="23" name="文本框 22"/>
          <p:cNvSpPr txBox="1"/>
          <p:nvPr/>
        </p:nvSpPr>
        <p:spPr>
          <a:xfrm>
            <a:off x="3602138" y="3724648"/>
            <a:ext cx="1329210" cy="400110"/>
          </a:xfrm>
          <a:prstGeom prst="rect">
            <a:avLst/>
          </a:prstGeom>
          <a:noFill/>
        </p:spPr>
        <p:txBody>
          <a:bodyPr wrap="square" rtlCol="0">
            <a:noAutofit/>
          </a:bodyPr>
          <a:lstStyle/>
          <a:p>
            <a:pPr fontAlgn="ctr"/>
            <a:r>
              <a:rPr lang="en-US" sz="2000" dirty="0" smtClean="0">
                <a:latin typeface="Huawei Sans" panose="020C0503030203020204" pitchFamily="34" charset="0"/>
                <a:cs typeface="Huawei Sans" panose="020C0503030203020204" pitchFamily="34" charset="0"/>
              </a:rPr>
              <a:t>&gt; 100,000</a:t>
            </a:r>
            <a:endParaRPr lang="en-US" altLang="zh-CN" sz="2000" dirty="0">
              <a:latin typeface="Huawei Sans" panose="020C0503030203020204" pitchFamily="34" charset="0"/>
              <a:cs typeface="Huawei Sans" panose="020C0503030203020204" pitchFamily="34" charset="0"/>
            </a:endParaRPr>
          </a:p>
        </p:txBody>
      </p:sp>
      <p:sp>
        <p:nvSpPr>
          <p:cNvPr id="24" name="文本框 23"/>
          <p:cNvSpPr txBox="1"/>
          <p:nvPr/>
        </p:nvSpPr>
        <p:spPr>
          <a:xfrm>
            <a:off x="3597694" y="4533877"/>
            <a:ext cx="840295" cy="400110"/>
          </a:xfrm>
          <a:prstGeom prst="rect">
            <a:avLst/>
          </a:prstGeom>
          <a:noFill/>
        </p:spPr>
        <p:txBody>
          <a:bodyPr wrap="square" rtlCol="0">
            <a:noAutofit/>
          </a:bodyPr>
          <a:lstStyle/>
          <a:p>
            <a:pPr fontAlgn="ctr"/>
            <a:r>
              <a:rPr lang="en-US" sz="2000" dirty="0" smtClean="0">
                <a:latin typeface="Huawei Sans" panose="020C0503030203020204" pitchFamily="34" charset="0"/>
                <a:cs typeface="Huawei Sans" panose="020C0503030203020204" pitchFamily="34" charset="0"/>
              </a:rPr>
              <a:t>&lt; 300</a:t>
            </a:r>
            <a:endParaRPr lang="en-US" altLang="zh-CN" sz="2000" dirty="0">
              <a:latin typeface="Huawei Sans" panose="020C0503030203020204" pitchFamily="34" charset="0"/>
              <a:cs typeface="Huawei Sans" panose="020C0503030203020204" pitchFamily="34" charset="0"/>
            </a:endParaRPr>
          </a:p>
        </p:txBody>
      </p:sp>
      <p:cxnSp>
        <p:nvCxnSpPr>
          <p:cNvPr id="26" name="曲线连接符 25"/>
          <p:cNvCxnSpPr>
            <a:stCxn id="3" idx="3"/>
            <a:endCxn id="22" idx="1"/>
          </p:cNvCxnSpPr>
          <p:nvPr/>
        </p:nvCxnSpPr>
        <p:spPr>
          <a:xfrm>
            <a:off x="1867618" y="3005490"/>
            <a:ext cx="1748590" cy="117579"/>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曲线连接符 26"/>
          <p:cNvCxnSpPr>
            <a:stCxn id="5" idx="3"/>
            <a:endCxn id="23" idx="1"/>
          </p:cNvCxnSpPr>
          <p:nvPr/>
        </p:nvCxnSpPr>
        <p:spPr>
          <a:xfrm>
            <a:off x="3013024" y="3924702"/>
            <a:ext cx="589114" cy="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6" idx="4"/>
            <a:endCxn id="24" idx="1"/>
          </p:cNvCxnSpPr>
          <p:nvPr/>
        </p:nvCxnSpPr>
        <p:spPr>
          <a:xfrm flipV="1">
            <a:off x="1867618" y="4733932"/>
            <a:ext cx="1730076" cy="7148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5711870" y="1928803"/>
            <a:ext cx="5668935"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41" name="组合 40"/>
          <p:cNvGrpSpPr/>
          <p:nvPr/>
        </p:nvGrpSpPr>
        <p:grpSpPr>
          <a:xfrm>
            <a:off x="5753013" y="2896875"/>
            <a:ext cx="5415818" cy="452388"/>
            <a:chOff x="5800822" y="2905210"/>
            <a:chExt cx="5415818" cy="452388"/>
          </a:xfrm>
        </p:grpSpPr>
        <p:sp>
          <p:nvSpPr>
            <p:cNvPr id="38" name="矩形 37"/>
            <p:cNvSpPr/>
            <p:nvPr/>
          </p:nvSpPr>
          <p:spPr>
            <a:xfrm>
              <a:off x="5800822" y="2905210"/>
              <a:ext cx="5415818" cy="45238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36" name="五边形 35"/>
            <p:cNvSpPr/>
            <p:nvPr/>
          </p:nvSpPr>
          <p:spPr>
            <a:xfrm>
              <a:off x="5800822" y="2905210"/>
              <a:ext cx="693018" cy="452388"/>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sp>
        <p:nvSpPr>
          <p:cNvPr id="37" name="文本框 36"/>
          <p:cNvSpPr txBox="1"/>
          <p:nvPr/>
        </p:nvSpPr>
        <p:spPr>
          <a:xfrm>
            <a:off x="6446032" y="2884038"/>
            <a:ext cx="4722799" cy="307777"/>
          </a:xfrm>
          <a:prstGeom prst="rect">
            <a:avLst/>
          </a:prstGeom>
          <a:noFill/>
        </p:spPr>
        <p:txBody>
          <a:bodyPr wrap="square" rtlCol="0">
            <a:noAutofit/>
          </a:bodyPr>
          <a:lstStyle/>
          <a:p>
            <a:pPr fontAlgn="ctr"/>
            <a:r>
              <a:rPr lang="en-US" sz="1400" dirty="0">
                <a:latin typeface="Huawei Sans" panose="020C0503030203020204" pitchFamily="34" charset="0"/>
                <a:cs typeface="Huawei Sans" panose="020C0503030203020204" pitchFamily="34" charset="0"/>
              </a:rPr>
              <a:t>Disks have become the bottleneck for system performance.</a:t>
            </a:r>
            <a:endParaRPr lang="en-US" altLang="zh-CN" sz="1400" dirty="0">
              <a:latin typeface="Huawei Sans" panose="020C0503030203020204" pitchFamily="34" charset="0"/>
              <a:cs typeface="Huawei Sans" panose="020C0503030203020204" pitchFamily="34" charset="0"/>
            </a:endParaRPr>
          </a:p>
        </p:txBody>
      </p:sp>
      <p:sp>
        <p:nvSpPr>
          <p:cNvPr id="39" name="文本框 38"/>
          <p:cNvSpPr txBox="1"/>
          <p:nvPr/>
        </p:nvSpPr>
        <p:spPr>
          <a:xfrm>
            <a:off x="6446032" y="3623013"/>
            <a:ext cx="4764468" cy="523220"/>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O</a:t>
            </a:r>
            <a:r>
              <a:rPr lang="en-US" altLang="zh-CN" sz="1400" dirty="0" smtClean="0">
                <a:latin typeface="Huawei Sans" panose="020C0503030203020204" pitchFamily="34" charset="0"/>
                <a:cs typeface="Huawei Sans" panose="020C0503030203020204" pitchFamily="34" charset="0"/>
              </a:rPr>
              <a:t>perations </a:t>
            </a:r>
            <a:r>
              <a:rPr lang="en-US" sz="1400" dirty="0" smtClean="0">
                <a:latin typeface="Huawei Sans" panose="020C0503030203020204" pitchFamily="34" charset="0"/>
                <a:cs typeface="Huawei Sans" panose="020C0503030203020204" pitchFamily="34" charset="0"/>
              </a:rPr>
              <a:t>on disks are limited, </a:t>
            </a:r>
            <a:r>
              <a:rPr lang="en-US" altLang="zh-CN" sz="1400" dirty="0" smtClean="0">
                <a:latin typeface="Huawei Sans" panose="020C0503030203020204" pitchFamily="34" charset="0"/>
              </a:rPr>
              <a:t>making it impossible to provide large capacities.</a:t>
            </a:r>
            <a:endParaRPr lang="en-US" altLang="zh-CN" sz="1400" dirty="0">
              <a:latin typeface="Huawei Sans" panose="020C0503030203020204" pitchFamily="34" charset="0"/>
            </a:endParaRPr>
          </a:p>
        </p:txBody>
      </p:sp>
      <p:sp>
        <p:nvSpPr>
          <p:cNvPr id="40" name="文本框 39"/>
          <p:cNvSpPr txBox="1"/>
          <p:nvPr/>
        </p:nvSpPr>
        <p:spPr>
          <a:xfrm>
            <a:off x="6446031" y="4403629"/>
            <a:ext cx="4722800" cy="523220"/>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Data is stored on individual disks, </a:t>
            </a:r>
            <a:r>
              <a:rPr lang="en-US" altLang="zh-CN" sz="1400" dirty="0">
                <a:latin typeface="Huawei Sans" panose="020C0503030203020204" pitchFamily="34" charset="0"/>
              </a:rPr>
              <a:t>making it impossible to </a:t>
            </a:r>
            <a:r>
              <a:rPr lang="en-US" altLang="zh-CN" sz="1400" dirty="0" smtClean="0">
                <a:latin typeface="Huawei Sans" panose="020C0503030203020204" pitchFamily="34" charset="0"/>
              </a:rPr>
              <a:t>provide consistently high data reliability.</a:t>
            </a:r>
            <a:endParaRPr lang="en-US" altLang="zh-CN" sz="1400" dirty="0">
              <a:latin typeface="Huawei Sans" panose="020C0503030203020204" pitchFamily="34" charset="0"/>
            </a:endParaRPr>
          </a:p>
        </p:txBody>
      </p:sp>
    </p:spTree>
    <p:extLst>
      <p:ext uri="{BB962C8B-B14F-4D97-AF65-F5344CB8AC3E}">
        <p14:creationId xmlns:p14="http://schemas.microsoft.com/office/powerpoint/2010/main" val="291717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What Is RAID?</a:t>
            </a:r>
            <a:endParaRPr lang="en-US" altLang="zh-CN" dirty="0"/>
          </a:p>
        </p:txBody>
      </p:sp>
      <p:sp>
        <p:nvSpPr>
          <p:cNvPr id="3" name="文本占位符 2"/>
          <p:cNvSpPr>
            <a:spLocks noGrp="1"/>
          </p:cNvSpPr>
          <p:nvPr>
            <p:ph type="body" sz="quarter" idx="10"/>
          </p:nvPr>
        </p:nvSpPr>
        <p:spPr/>
        <p:txBody>
          <a:bodyPr/>
          <a:lstStyle/>
          <a:p>
            <a:r>
              <a:rPr lang="en-US" sz="2000" dirty="0" smtClean="0"/>
              <a:t>Redundant Array of Independent Disks (RAID) combines multiple physical disks into one logical disk in different ways, for the purposes of read/write performance and data security improvement.</a:t>
            </a:r>
            <a:endParaRPr lang="en-US" altLang="zh-CN" sz="2000" dirty="0" smtClean="0"/>
          </a:p>
          <a:p>
            <a:r>
              <a:rPr lang="en-US" sz="2000" dirty="0" smtClean="0"/>
              <a:t>Implementations: hardware RAID and software RAID.</a:t>
            </a:r>
            <a:endParaRPr lang="en-US" sz="2000" dirty="0"/>
          </a:p>
        </p:txBody>
      </p:sp>
      <p:grpSp>
        <p:nvGrpSpPr>
          <p:cNvPr id="32" name="组合 31"/>
          <p:cNvGrpSpPr/>
          <p:nvPr/>
        </p:nvGrpSpPr>
        <p:grpSpPr>
          <a:xfrm>
            <a:off x="1384794" y="3354975"/>
            <a:ext cx="5276630" cy="2523813"/>
            <a:chOff x="2755900" y="2922389"/>
            <a:chExt cx="6794500" cy="3249811"/>
          </a:xfrm>
        </p:grpSpPr>
        <p:sp>
          <p:nvSpPr>
            <p:cNvPr id="18" name="圆柱形 17"/>
            <p:cNvSpPr/>
            <p:nvPr/>
          </p:nvSpPr>
          <p:spPr>
            <a:xfrm>
              <a:off x="3060425"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dirty="0" smtClean="0">
                  <a:solidFill>
                    <a:schemeClr val="tx1"/>
                  </a:solidFill>
                  <a:latin typeface="Huawei Sans" panose="020C0503030203020204" pitchFamily="34" charset="0"/>
                  <a:cs typeface="Huawei Sans" panose="020C0503030203020204" pitchFamily="34" charset="0"/>
                </a:rPr>
                <a:t>Physical disk</a:t>
              </a:r>
              <a:endParaRPr lang="en-US" altLang="zh-CN" sz="1400" dirty="0">
                <a:solidFill>
                  <a:schemeClr val="tx1"/>
                </a:solidFill>
                <a:latin typeface="Huawei Sans" panose="020C0503030203020204" pitchFamily="34" charset="0"/>
                <a:cs typeface="Huawei Sans" panose="020C0503030203020204" pitchFamily="34" charset="0"/>
              </a:endParaRPr>
            </a:p>
          </p:txBody>
        </p:sp>
        <p:sp>
          <p:nvSpPr>
            <p:cNvPr id="19" name="圆柱形 18"/>
            <p:cNvSpPr/>
            <p:nvPr/>
          </p:nvSpPr>
          <p:spPr>
            <a:xfrm>
              <a:off x="4579414"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dirty="0" smtClean="0">
                  <a:solidFill>
                    <a:schemeClr val="tx1"/>
                  </a:solidFill>
                  <a:latin typeface="Huawei Sans" panose="020C0503030203020204" pitchFamily="34" charset="0"/>
                  <a:cs typeface="Huawei Sans" panose="020C0503030203020204" pitchFamily="34" charset="0"/>
                </a:rPr>
                <a:t>Physical disk</a:t>
              </a:r>
              <a:endParaRPr lang="en-US" altLang="zh-CN" sz="1400" dirty="0">
                <a:solidFill>
                  <a:schemeClr val="tx1"/>
                </a:solidFill>
                <a:latin typeface="Huawei Sans" panose="020C0503030203020204" pitchFamily="34" charset="0"/>
                <a:cs typeface="Huawei Sans" panose="020C0503030203020204" pitchFamily="34" charset="0"/>
              </a:endParaRPr>
            </a:p>
          </p:txBody>
        </p:sp>
        <p:sp>
          <p:nvSpPr>
            <p:cNvPr id="20" name="圆柱形 19"/>
            <p:cNvSpPr/>
            <p:nvPr/>
          </p:nvSpPr>
          <p:spPr>
            <a:xfrm>
              <a:off x="7617392"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dirty="0" smtClean="0">
                  <a:solidFill>
                    <a:schemeClr val="tx1"/>
                  </a:solidFill>
                  <a:latin typeface="Huawei Sans" panose="020C0503030203020204" pitchFamily="34" charset="0"/>
                  <a:cs typeface="Huawei Sans" panose="020C0503030203020204" pitchFamily="34" charset="0"/>
                </a:rPr>
                <a:t>Physical disk</a:t>
              </a:r>
              <a:endParaRPr lang="en-US" altLang="zh-CN" sz="1400" dirty="0">
                <a:solidFill>
                  <a:schemeClr val="tx1"/>
                </a:solidFill>
                <a:latin typeface="Huawei Sans" panose="020C0503030203020204" pitchFamily="34" charset="0"/>
                <a:cs typeface="Huawei Sans" panose="020C0503030203020204" pitchFamily="34" charset="0"/>
              </a:endParaRPr>
            </a:p>
          </p:txBody>
        </p:sp>
        <p:sp>
          <p:nvSpPr>
            <p:cNvPr id="21" name="圆柱形 20"/>
            <p:cNvSpPr/>
            <p:nvPr/>
          </p:nvSpPr>
          <p:spPr>
            <a:xfrm>
              <a:off x="6098403"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oAutofit/>
            </a:bodyPr>
            <a:lstStyle/>
            <a:p>
              <a:pPr algn="ctr" fontAlgn="ctr"/>
              <a:r>
                <a:rPr lang="en-US" sz="1400" dirty="0" smtClean="0">
                  <a:solidFill>
                    <a:schemeClr val="tx1"/>
                  </a:solidFill>
                  <a:latin typeface="Huawei Sans" panose="020C0503030203020204" pitchFamily="34" charset="0"/>
                  <a:cs typeface="Huawei Sans" panose="020C0503030203020204" pitchFamily="34" charset="0"/>
                </a:rPr>
                <a:t>Physical disk</a:t>
              </a:r>
              <a:endParaRPr lang="en-US" altLang="zh-CN" sz="1400" dirty="0">
                <a:solidFill>
                  <a:schemeClr val="tx1"/>
                </a:solidFill>
                <a:latin typeface="Huawei Sans" panose="020C0503030203020204" pitchFamily="34" charset="0"/>
                <a:cs typeface="Huawei Sans" panose="020C0503030203020204" pitchFamily="34" charset="0"/>
              </a:endParaRPr>
            </a:p>
          </p:txBody>
        </p:sp>
        <p:sp>
          <p:nvSpPr>
            <p:cNvPr id="4" name="圆角矩形 3"/>
            <p:cNvSpPr/>
            <p:nvPr/>
          </p:nvSpPr>
          <p:spPr>
            <a:xfrm>
              <a:off x="2755900" y="4889500"/>
              <a:ext cx="6337300" cy="1282700"/>
            </a:xfrm>
            <a:prstGeom prst="roundRect">
              <a:avLst/>
            </a:prstGeom>
            <a:noFill/>
            <a:ln w="19050">
              <a:solidFill>
                <a:srgbClr val="1515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sp>
          <p:nvSpPr>
            <p:cNvPr id="9" name="虚尾箭头 8"/>
            <p:cNvSpPr/>
            <p:nvPr/>
          </p:nvSpPr>
          <p:spPr>
            <a:xfrm rot="16200000">
              <a:off x="5765006" y="4668078"/>
              <a:ext cx="482600" cy="360598"/>
            </a:xfrm>
            <a:prstGeom prst="stripedRightArrow">
              <a:avLst>
                <a:gd name="adj1" fmla="val 42956"/>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endParaRPr>
            </a:p>
          </p:txBody>
        </p:sp>
        <p:grpSp>
          <p:nvGrpSpPr>
            <p:cNvPr id="27" name="组合 26"/>
            <p:cNvGrpSpPr/>
            <p:nvPr/>
          </p:nvGrpSpPr>
          <p:grpSpPr>
            <a:xfrm>
              <a:off x="5383008" y="3364256"/>
              <a:ext cx="1246594" cy="1181542"/>
              <a:chOff x="5383008" y="3364256"/>
              <a:chExt cx="1246594" cy="1181542"/>
            </a:xfrm>
          </p:grpSpPr>
          <p:sp>
            <p:nvSpPr>
              <p:cNvPr id="22" name="圆柱形 21"/>
              <p:cNvSpPr/>
              <p:nvPr/>
            </p:nvSpPr>
            <p:spPr>
              <a:xfrm>
                <a:off x="5383009" y="3867150"/>
                <a:ext cx="1246593" cy="678648"/>
              </a:xfrm>
              <a:prstGeom prst="can">
                <a:avLst>
                  <a:gd name="adj" fmla="val 2500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25" name="圆柱形 24"/>
              <p:cNvSpPr/>
              <p:nvPr/>
            </p:nvSpPr>
            <p:spPr>
              <a:xfrm>
                <a:off x="5383009" y="3613150"/>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sp>
            <p:nvSpPr>
              <p:cNvPr id="26" name="圆柱形 25"/>
              <p:cNvSpPr/>
              <p:nvPr/>
            </p:nvSpPr>
            <p:spPr>
              <a:xfrm>
                <a:off x="5383008" y="3364256"/>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2000" b="1" dirty="0">
                  <a:solidFill>
                    <a:schemeClr val="tx1"/>
                  </a:solidFill>
                  <a:latin typeface="Huawei Sans" panose="020C0503030203020204" pitchFamily="34" charset="0"/>
                  <a:cs typeface="Huawei Sans" panose="020C0503030203020204" pitchFamily="34" charset="0"/>
                </a:endParaRPr>
              </a:p>
            </p:txBody>
          </p:sp>
        </p:grpSp>
        <p:sp>
          <p:nvSpPr>
            <p:cNvPr id="28" name="文本框 27"/>
            <p:cNvSpPr txBox="1"/>
            <p:nvPr/>
          </p:nvSpPr>
          <p:spPr>
            <a:xfrm>
              <a:off x="3921197" y="4005385"/>
              <a:ext cx="1461811" cy="396312"/>
            </a:xfrm>
            <a:prstGeom prst="rect">
              <a:avLst/>
            </a:prstGeom>
            <a:noFill/>
          </p:spPr>
          <p:txBody>
            <a:bodyPr wrap="square" rtlCol="0">
              <a:noAutofit/>
            </a:bodyPr>
            <a:lstStyle/>
            <a:p>
              <a:pPr fontAlgn="ctr"/>
              <a:r>
                <a:rPr lang="en-US" sz="1400" dirty="0" smtClean="0">
                  <a:latin typeface="Huawei Sans" panose="020C0503030203020204" pitchFamily="34" charset="0"/>
                  <a:cs typeface="Huawei Sans" panose="020C0503030203020204" pitchFamily="34" charset="0"/>
                </a:rPr>
                <a:t>Logical disk</a:t>
              </a:r>
              <a:endParaRPr lang="en-US" altLang="zh-CN" sz="1400" dirty="0">
                <a:latin typeface="Huawei Sans" panose="020C0503030203020204" pitchFamily="34" charset="0"/>
                <a:cs typeface="Huawei Sans" panose="020C0503030203020204" pitchFamily="34" charset="0"/>
              </a:endParaRPr>
            </a:p>
          </p:txBody>
        </p:sp>
        <p:sp>
          <p:nvSpPr>
            <p:cNvPr id="29" name="云形标注 28"/>
            <p:cNvSpPr/>
            <p:nvPr/>
          </p:nvSpPr>
          <p:spPr>
            <a:xfrm>
              <a:off x="7040196" y="2922389"/>
              <a:ext cx="2510204" cy="1143070"/>
            </a:xfrm>
            <a:prstGeom prst="cloudCallout">
              <a:avLst>
                <a:gd name="adj1" fmla="val -50910"/>
                <a:gd name="adj2" fmla="val 5583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36000" rtlCol="0" anchor="ctr">
              <a:noAutofit/>
            </a:bodyPr>
            <a:lstStyle/>
            <a:p>
              <a:pPr algn="ctr" fontAlgn="ctr"/>
              <a:r>
                <a:rPr lang="en-US" sz="1400" dirty="0" smtClean="0">
                  <a:solidFill>
                    <a:schemeClr val="tx1"/>
                  </a:solidFill>
                  <a:latin typeface="Huawei Sans" panose="020C0503030203020204" pitchFamily="34" charset="0"/>
                  <a:cs typeface="Huawei Sans" panose="020C0503030203020204" pitchFamily="34" charset="0"/>
                </a:rPr>
                <a:t>How large is a logical disk?</a:t>
              </a:r>
              <a:endParaRPr lang="en-US" altLang="zh-CN" sz="1400" dirty="0">
                <a:solidFill>
                  <a:schemeClr val="tx1"/>
                </a:solidFill>
                <a:latin typeface="Huawei Sans" panose="020C0503030203020204" pitchFamily="34" charset="0"/>
                <a:cs typeface="Huawei Sans" panose="020C0503030203020204" pitchFamily="34" charset="0"/>
              </a:endParaRPr>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6654"/>
          <a:stretch/>
        </p:blipFill>
        <p:spPr>
          <a:xfrm>
            <a:off x="7697556" y="3472742"/>
            <a:ext cx="3002185" cy="2502183"/>
          </a:xfrm>
          <a:prstGeom prst="rect">
            <a:avLst/>
          </a:prstGeom>
        </p:spPr>
      </p:pic>
    </p:spTree>
    <p:extLst>
      <p:ext uri="{BB962C8B-B14F-4D97-AF65-F5344CB8AC3E}">
        <p14:creationId xmlns:p14="http://schemas.microsoft.com/office/powerpoint/2010/main" val="392649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Data Organization Forms</a:t>
            </a:r>
            <a:endParaRPr lang="en-US" altLang="zh-CN" dirty="0"/>
          </a:p>
        </p:txBody>
      </p:sp>
      <p:sp>
        <p:nvSpPr>
          <p:cNvPr id="3" name="文本占位符 2"/>
          <p:cNvSpPr>
            <a:spLocks noGrp="1"/>
          </p:cNvSpPr>
          <p:nvPr>
            <p:ph type="body" sz="quarter" idx="10"/>
          </p:nvPr>
        </p:nvSpPr>
        <p:spPr/>
        <p:txBody>
          <a:bodyPr/>
          <a:lstStyle/>
          <a:p>
            <a:r>
              <a:rPr lang="en-US" altLang="zh-CN" sz="2000" dirty="0" smtClean="0"/>
              <a:t>Disk striping: Space in each disk is divided into multiple strips of a specific size. Data is also divided into blocks based on strip size when data is being written.</a:t>
            </a:r>
          </a:p>
          <a:p>
            <a:r>
              <a:rPr lang="en-US" sz="2000" dirty="0" smtClean="0"/>
              <a:t>Strip: A strip consists of one or more consecutive sectors in a disk, and multiple strips form a stripe.</a:t>
            </a:r>
          </a:p>
          <a:p>
            <a:r>
              <a:rPr lang="en-US" sz="2000" dirty="0" smtClean="0"/>
              <a:t>Stripe: A stripe consists of strips of the same location or ID on multiple disks in the same array.</a:t>
            </a:r>
          </a:p>
          <a:p>
            <a:endParaRPr lang="en-US" altLang="zh-CN" sz="2000" dirty="0" smtClean="0"/>
          </a:p>
          <a:p>
            <a:endParaRPr lang="en-US" altLang="zh-CN" sz="2000" dirty="0"/>
          </a:p>
        </p:txBody>
      </p:sp>
      <p:grpSp>
        <p:nvGrpSpPr>
          <p:cNvPr id="4" name="组合 3"/>
          <p:cNvGrpSpPr/>
          <p:nvPr/>
        </p:nvGrpSpPr>
        <p:grpSpPr>
          <a:xfrm>
            <a:off x="3644619" y="3876127"/>
            <a:ext cx="6933306" cy="1937903"/>
            <a:chOff x="2874267" y="3674280"/>
            <a:chExt cx="6933306" cy="1937903"/>
          </a:xfrm>
        </p:grpSpPr>
        <p:grpSp>
          <p:nvGrpSpPr>
            <p:cNvPr id="36" name="Groep 1"/>
            <p:cNvGrpSpPr/>
            <p:nvPr/>
          </p:nvGrpSpPr>
          <p:grpSpPr>
            <a:xfrm>
              <a:off x="2874267" y="3674280"/>
              <a:ext cx="6803133" cy="1937903"/>
              <a:chOff x="1656531" y="3350741"/>
              <a:chExt cx="6803133" cy="1937903"/>
            </a:xfrm>
          </p:grpSpPr>
          <p:sp>
            <p:nvSpPr>
              <p:cNvPr id="37" name="370db35e-eed9-40e1-9a3d-c2dbcf558219"/>
              <p:cNvSpPr>
                <a:spLocks noChangeArrowheads="1"/>
              </p:cNvSpPr>
              <p:nvPr/>
            </p:nvSpPr>
            <p:spPr bwMode="gray">
              <a:xfrm>
                <a:off x="3383731" y="45778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8" name="61a4cfbd-3c56-451e-b5a6-beae02b60289"/>
              <p:cNvSpPr>
                <a:spLocks noChangeArrowheads="1"/>
              </p:cNvSpPr>
              <p:nvPr/>
            </p:nvSpPr>
            <p:spPr bwMode="gray">
              <a:xfrm>
                <a:off x="338690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39" name="8a3ce47c-a989-43d4-8784-517d82a3e167"/>
              <p:cNvSpPr>
                <a:spLocks noChangeArrowheads="1"/>
              </p:cNvSpPr>
              <p:nvPr/>
            </p:nvSpPr>
            <p:spPr bwMode="gray">
              <a:xfrm>
                <a:off x="338690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40" name="e7d26f25-b6ce-4393-b11c-5b46efb33d6b"/>
              <p:cNvSpPr txBox="1">
                <a:spLocks noChangeArrowheads="1"/>
              </p:cNvSpPr>
              <p:nvPr/>
            </p:nvSpPr>
            <p:spPr bwMode="gray">
              <a:xfrm>
                <a:off x="3825791"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7</a:t>
                </a:r>
                <a:endParaRPr lang="en-US" sz="1400" dirty="0">
                  <a:latin typeface="Huawei Sans" panose="020C0503030203020204" pitchFamily="34" charset="0"/>
                  <a:cs typeface="Huawei Sans" panose="020C0503030203020204" pitchFamily="34" charset="0"/>
                </a:endParaRPr>
              </a:p>
            </p:txBody>
          </p:sp>
          <p:sp>
            <p:nvSpPr>
              <p:cNvPr id="41" name="dad86bfa-a2d6-4414-80f2-c848b5a1857a"/>
              <p:cNvSpPr txBox="1">
                <a:spLocks noChangeArrowheads="1"/>
              </p:cNvSpPr>
              <p:nvPr/>
            </p:nvSpPr>
            <p:spPr bwMode="gray">
              <a:xfrm>
                <a:off x="3825791"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4</a:t>
                </a:r>
                <a:endParaRPr lang="en-US" sz="1400" dirty="0">
                  <a:latin typeface="Huawei Sans" panose="020C0503030203020204" pitchFamily="34" charset="0"/>
                  <a:cs typeface="Huawei Sans" panose="020C0503030203020204" pitchFamily="34" charset="0"/>
                </a:endParaRPr>
              </a:p>
            </p:txBody>
          </p:sp>
          <p:sp>
            <p:nvSpPr>
              <p:cNvPr id="42" name="fcb56349-04ae-416d-aabe-633e515987cf"/>
              <p:cNvSpPr txBox="1">
                <a:spLocks noChangeArrowheads="1"/>
              </p:cNvSpPr>
              <p:nvPr/>
            </p:nvSpPr>
            <p:spPr bwMode="gray">
              <a:xfrm>
                <a:off x="3825792" y="4646141"/>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1</a:t>
                </a:r>
                <a:endParaRPr lang="en-US" sz="1400" dirty="0">
                  <a:latin typeface="Huawei Sans" panose="020C0503030203020204" pitchFamily="34" charset="0"/>
                  <a:cs typeface="Huawei Sans" panose="020C0503030203020204" pitchFamily="34" charset="0"/>
                </a:endParaRPr>
              </a:p>
            </p:txBody>
          </p:sp>
          <p:sp>
            <p:nvSpPr>
              <p:cNvPr id="69" name="a15a8d40-f9cf-44f4-8937-39df035a781f"/>
              <p:cNvSpPr>
                <a:spLocks noChangeArrowheads="1"/>
              </p:cNvSpPr>
              <p:nvPr/>
            </p:nvSpPr>
            <p:spPr bwMode="gray">
              <a:xfrm>
                <a:off x="331388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1" name="70b3f127-27a1-4a47-90d7-f51dea5b4c8b"/>
              <p:cNvSpPr txBox="1">
                <a:spLocks noChangeArrowheads="1"/>
              </p:cNvSpPr>
              <p:nvPr/>
            </p:nvSpPr>
            <p:spPr bwMode="gray">
              <a:xfrm>
                <a:off x="3718382"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Disk 2</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72" name="b29fd591-e16a-4e79-aab7-6144c781619e"/>
              <p:cNvSpPr>
                <a:spLocks noChangeArrowheads="1"/>
              </p:cNvSpPr>
              <p:nvPr/>
            </p:nvSpPr>
            <p:spPr bwMode="gray">
              <a:xfrm>
                <a:off x="1729556"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solidFill>
                  <a:srgbClr val="000000"/>
                </a:solidFill>
                <a:round/>
                <a:headEnd/>
                <a:tailEnd/>
              </a:ln>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3" name="c6e2b667-100b-43b3-819a-607044b5eb00"/>
              <p:cNvSpPr>
                <a:spLocks noChangeArrowheads="1"/>
              </p:cNvSpPr>
              <p:nvPr/>
            </p:nvSpPr>
            <p:spPr bwMode="gray">
              <a:xfrm>
                <a:off x="172955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4" name="1f69f856-a9a0-4c71-bfcf-5f0a6be67819"/>
              <p:cNvSpPr>
                <a:spLocks noChangeArrowheads="1"/>
              </p:cNvSpPr>
              <p:nvPr/>
            </p:nvSpPr>
            <p:spPr bwMode="gray">
              <a:xfrm>
                <a:off x="172955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78" name="647a9573-b07a-4cba-b0f1-f2f9b17db597"/>
              <p:cNvSpPr txBox="1">
                <a:spLocks noChangeArrowheads="1"/>
              </p:cNvSpPr>
              <p:nvPr/>
            </p:nvSpPr>
            <p:spPr bwMode="gray">
              <a:xfrm>
                <a:off x="2122390"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6</a:t>
                </a:r>
                <a:endParaRPr lang="en-US" sz="1400" dirty="0">
                  <a:latin typeface="Huawei Sans" panose="020C0503030203020204" pitchFamily="34" charset="0"/>
                  <a:cs typeface="Huawei Sans" panose="020C0503030203020204" pitchFamily="34" charset="0"/>
                </a:endParaRPr>
              </a:p>
            </p:txBody>
          </p:sp>
          <p:sp>
            <p:nvSpPr>
              <p:cNvPr id="79" name="8ca5b659-cbc1-4b72-b0b1-cc144f8aebfe"/>
              <p:cNvSpPr txBox="1">
                <a:spLocks noChangeArrowheads="1"/>
              </p:cNvSpPr>
              <p:nvPr/>
            </p:nvSpPr>
            <p:spPr bwMode="gray">
              <a:xfrm>
                <a:off x="2122390"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3</a:t>
                </a:r>
                <a:endParaRPr lang="en-US" sz="1400" dirty="0">
                  <a:latin typeface="Huawei Sans" panose="020C0503030203020204" pitchFamily="34" charset="0"/>
                  <a:cs typeface="Huawei Sans" panose="020C0503030203020204" pitchFamily="34" charset="0"/>
                </a:endParaRPr>
              </a:p>
            </p:txBody>
          </p:sp>
          <p:sp>
            <p:nvSpPr>
              <p:cNvPr id="80" name="a179a333-1d8a-4684-bfcb-0483e5a19130"/>
              <p:cNvSpPr txBox="1">
                <a:spLocks noChangeArrowheads="1"/>
              </p:cNvSpPr>
              <p:nvPr/>
            </p:nvSpPr>
            <p:spPr bwMode="gray">
              <a:xfrm>
                <a:off x="2122390" y="465313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0</a:t>
                </a:r>
                <a:endParaRPr lang="en-US" sz="1400" dirty="0">
                  <a:latin typeface="Huawei Sans" panose="020C0503030203020204" pitchFamily="34" charset="0"/>
                  <a:cs typeface="Huawei Sans" panose="020C0503030203020204" pitchFamily="34" charset="0"/>
                </a:endParaRPr>
              </a:p>
            </p:txBody>
          </p:sp>
          <p:sp>
            <p:nvSpPr>
              <p:cNvPr id="81" name="3ced86c6-9af8-43d2-8dd7-3f4ce3227e02"/>
              <p:cNvSpPr>
                <a:spLocks noChangeArrowheads="1"/>
              </p:cNvSpPr>
              <p:nvPr/>
            </p:nvSpPr>
            <p:spPr bwMode="gray">
              <a:xfrm>
                <a:off x="165653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2" name="5b2049fc-2605-49a4-9811-a41c0230f6ba"/>
              <p:cNvSpPr txBox="1">
                <a:spLocks noChangeArrowheads="1"/>
              </p:cNvSpPr>
              <p:nvPr/>
            </p:nvSpPr>
            <p:spPr bwMode="gray">
              <a:xfrm>
                <a:off x="2014188"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Disk 1</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83" name="f9a21a82-300c-483c-90bf-e23f4943f576"/>
              <p:cNvSpPr>
                <a:spLocks noChangeArrowheads="1"/>
              </p:cNvSpPr>
              <p:nvPr/>
            </p:nvSpPr>
            <p:spPr bwMode="gray">
              <a:xfrm>
                <a:off x="5042668"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4" name="c6fd9f65-8ed7-4f10-a613-0cfd716c8bc9"/>
              <p:cNvSpPr>
                <a:spLocks noChangeArrowheads="1"/>
              </p:cNvSpPr>
              <p:nvPr/>
            </p:nvSpPr>
            <p:spPr bwMode="gray">
              <a:xfrm>
                <a:off x="5042668" y="4214341"/>
                <a:ext cx="1289050" cy="3921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5" name="1af4eba0-401f-4bb8-a488-4db55ead57d0"/>
              <p:cNvSpPr>
                <a:spLocks noChangeArrowheads="1"/>
              </p:cNvSpPr>
              <p:nvPr/>
            </p:nvSpPr>
            <p:spPr bwMode="gray">
              <a:xfrm>
                <a:off x="5042668"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88" name="a0ff39f6-821f-4895-88a6-e1e87e4e5b62"/>
              <p:cNvSpPr txBox="1">
                <a:spLocks noChangeArrowheads="1"/>
              </p:cNvSpPr>
              <p:nvPr/>
            </p:nvSpPr>
            <p:spPr bwMode="gray">
              <a:xfrm>
                <a:off x="5481553"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8</a:t>
                </a:r>
                <a:endParaRPr lang="en-US" sz="1400" dirty="0">
                  <a:latin typeface="Huawei Sans" panose="020C0503030203020204" pitchFamily="34" charset="0"/>
                  <a:cs typeface="Huawei Sans" panose="020C0503030203020204" pitchFamily="34" charset="0"/>
                </a:endParaRPr>
              </a:p>
            </p:txBody>
          </p:sp>
          <p:sp>
            <p:nvSpPr>
              <p:cNvPr id="89" name="f3a8c53a-66b2-49bd-a05d-b47ffb9599ff"/>
              <p:cNvSpPr txBox="1">
                <a:spLocks noChangeArrowheads="1"/>
              </p:cNvSpPr>
              <p:nvPr/>
            </p:nvSpPr>
            <p:spPr bwMode="gray">
              <a:xfrm>
                <a:off x="5481553"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5</a:t>
                </a:r>
                <a:endParaRPr lang="en-US" sz="1400" dirty="0">
                  <a:latin typeface="Huawei Sans" panose="020C0503030203020204" pitchFamily="34" charset="0"/>
                  <a:cs typeface="Huawei Sans" panose="020C0503030203020204" pitchFamily="34" charset="0"/>
                </a:endParaRPr>
              </a:p>
            </p:txBody>
          </p:sp>
          <p:sp>
            <p:nvSpPr>
              <p:cNvPr id="90" name="c9c720e9-3742-4cd3-93fe-54a434d1740b"/>
              <p:cNvSpPr txBox="1">
                <a:spLocks noChangeArrowheads="1"/>
              </p:cNvSpPr>
              <p:nvPr/>
            </p:nvSpPr>
            <p:spPr bwMode="gray">
              <a:xfrm>
                <a:off x="5481553" y="4646141"/>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latin typeface="Huawei Sans" panose="020C0503030203020204" pitchFamily="34" charset="0"/>
                    <a:cs typeface="Huawei Sans" panose="020C0503030203020204" pitchFamily="34" charset="0"/>
                  </a:rPr>
                  <a:t>D 2</a:t>
                </a:r>
                <a:endParaRPr lang="en-US" sz="1400" dirty="0">
                  <a:latin typeface="Huawei Sans" panose="020C0503030203020204" pitchFamily="34" charset="0"/>
                  <a:cs typeface="Huawei Sans" panose="020C0503030203020204" pitchFamily="34" charset="0"/>
                </a:endParaRPr>
              </a:p>
            </p:txBody>
          </p:sp>
          <p:sp>
            <p:nvSpPr>
              <p:cNvPr id="91" name="ac84408e-05b1-4e50-8ca6-1a4b86e0e211"/>
              <p:cNvSpPr>
                <a:spLocks noChangeArrowheads="1"/>
              </p:cNvSpPr>
              <p:nvPr/>
            </p:nvSpPr>
            <p:spPr bwMode="gray">
              <a:xfrm>
                <a:off x="4969643" y="3493616"/>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2" name="30fc35e2-9278-45db-9bf4-20cbb62f060e"/>
              <p:cNvSpPr txBox="1">
                <a:spLocks noChangeArrowheads="1"/>
              </p:cNvSpPr>
              <p:nvPr/>
            </p:nvSpPr>
            <p:spPr bwMode="gray">
              <a:xfrm>
                <a:off x="5374145"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r>
                  <a:rPr lang="en-US" sz="1400" dirty="0" smtClean="0">
                    <a:solidFill>
                      <a:schemeClr val="bg1"/>
                    </a:solidFill>
                    <a:latin typeface="Huawei Sans" panose="020C0503030203020204" pitchFamily="34" charset="0"/>
                    <a:cs typeface="Huawei Sans" panose="020C0503030203020204" pitchFamily="34" charset="0"/>
                  </a:rPr>
                  <a:t>Disk 3</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93" name="45922f02-2ef8-4b62-b3b5-2ca0b1ebb18e"/>
              <p:cNvSpPr>
                <a:spLocks noChangeArrowheads="1"/>
              </p:cNvSpPr>
              <p:nvPr/>
            </p:nvSpPr>
            <p:spPr bwMode="auto">
              <a:xfrm>
                <a:off x="1718442" y="3866697"/>
                <a:ext cx="6741222" cy="356972"/>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dirty="0">
                  <a:latin typeface="Huawei Sans" panose="020C0503030203020204" pitchFamily="34" charset="0"/>
                  <a:ea typeface="+mn-ea"/>
                  <a:cs typeface="Huawei Sans" panose="020C0503030203020204" pitchFamily="34" charset="0"/>
                </a:endParaRPr>
              </a:p>
            </p:txBody>
          </p:sp>
          <p:sp>
            <p:nvSpPr>
              <p:cNvPr id="94" name="99efc65f-50f9-44c9-bbf9-9c031c0b0ca3"/>
              <p:cNvSpPr txBox="1">
                <a:spLocks noChangeArrowheads="1"/>
              </p:cNvSpPr>
              <p:nvPr/>
            </p:nvSpPr>
            <p:spPr bwMode="auto">
              <a:xfrm>
                <a:off x="6371406" y="3925416"/>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2</a:t>
                </a:r>
                <a:endParaRPr lang="en-US" sz="1400" dirty="0">
                  <a:latin typeface="Huawei Sans" panose="020C0503030203020204" pitchFamily="34" charset="0"/>
                  <a:cs typeface="Huawei Sans" panose="020C0503030203020204" pitchFamily="34" charset="0"/>
                </a:endParaRPr>
              </a:p>
            </p:txBody>
          </p:sp>
          <p:sp>
            <p:nvSpPr>
              <p:cNvPr id="95" name="1e97140f-2d85-4012-b7ab-360eb0d2fc90"/>
              <p:cNvSpPr txBox="1">
                <a:spLocks noChangeArrowheads="1"/>
              </p:cNvSpPr>
              <p:nvPr/>
            </p:nvSpPr>
            <p:spPr bwMode="auto">
              <a:xfrm>
                <a:off x="6371406" y="4285778"/>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1</a:t>
                </a:r>
                <a:endParaRPr lang="en-US" sz="1400" dirty="0">
                  <a:latin typeface="Huawei Sans" panose="020C0503030203020204" pitchFamily="34" charset="0"/>
                  <a:cs typeface="Huawei Sans" panose="020C0503030203020204" pitchFamily="34" charset="0"/>
                </a:endParaRPr>
              </a:p>
            </p:txBody>
          </p:sp>
          <p:sp>
            <p:nvSpPr>
              <p:cNvPr id="96" name="bc9f32a7-bb01-4328-8d2a-ce34ed82bf8c"/>
              <p:cNvSpPr txBox="1">
                <a:spLocks noChangeArrowheads="1"/>
              </p:cNvSpPr>
              <p:nvPr/>
            </p:nvSpPr>
            <p:spPr bwMode="auto">
              <a:xfrm>
                <a:off x="6371406" y="464455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400" dirty="0" smtClean="0">
                    <a:latin typeface="Huawei Sans" panose="020C0503030203020204" pitchFamily="34" charset="0"/>
                    <a:cs typeface="Huawei Sans" panose="020C0503030203020204" pitchFamily="34" charset="0"/>
                  </a:rPr>
                  <a:t>Stripe 0</a:t>
                </a:r>
                <a:endParaRPr lang="en-US" sz="1400" dirty="0">
                  <a:latin typeface="Huawei Sans" panose="020C0503030203020204" pitchFamily="34" charset="0"/>
                  <a:cs typeface="Huawei Sans" panose="020C0503030203020204" pitchFamily="34" charset="0"/>
                </a:endParaRPr>
              </a:p>
            </p:txBody>
          </p:sp>
          <p:sp>
            <p:nvSpPr>
              <p:cNvPr id="97" name="ad0f4dbc-92cc-450d-9d4b-de33a22fc25f"/>
              <p:cNvSpPr>
                <a:spLocks noChangeArrowheads="1"/>
              </p:cNvSpPr>
              <p:nvPr/>
            </p:nvSpPr>
            <p:spPr bwMode="auto">
              <a:xfrm>
                <a:off x="1718443" y="4653136"/>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98" name="4d2e3e5a-b952-44ec-baf1-84fbed121dd0"/>
              <p:cNvSpPr txBox="1">
                <a:spLocks noChangeArrowheads="1"/>
              </p:cNvSpPr>
              <p:nvPr/>
            </p:nvSpPr>
            <p:spPr bwMode="auto">
              <a:xfrm>
                <a:off x="1729556" y="5024005"/>
                <a:ext cx="1177305"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Data strips in a disk</a:t>
                </a:r>
                <a:endParaRPr lang="en-US" altLang="zh-CN" sz="1200" dirty="0">
                  <a:latin typeface="Huawei Sans" panose="020C0503030203020204" pitchFamily="34" charset="0"/>
                  <a:ea typeface="+mn-ea"/>
                  <a:cs typeface="Huawei Sans" panose="020C0503030203020204" pitchFamily="34" charset="0"/>
                </a:endParaRPr>
              </a:p>
            </p:txBody>
          </p:sp>
          <p:sp>
            <p:nvSpPr>
              <p:cNvPr id="99" name="44e35564-c19a-49b7-ba78-d27dba60f95c"/>
              <p:cNvSpPr txBox="1">
                <a:spLocks noChangeArrowheads="1"/>
              </p:cNvSpPr>
              <p:nvPr/>
            </p:nvSpPr>
            <p:spPr bwMode="auto">
              <a:xfrm>
                <a:off x="3450406" y="5024005"/>
                <a:ext cx="1173242"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Data strips in a disk</a:t>
                </a:r>
                <a:endParaRPr lang="en-US" altLang="zh-CN" sz="1200" dirty="0">
                  <a:latin typeface="Huawei Sans" panose="020C0503030203020204" pitchFamily="34" charset="0"/>
                  <a:ea typeface="+mn-ea"/>
                  <a:cs typeface="Huawei Sans" panose="020C0503030203020204" pitchFamily="34" charset="0"/>
                </a:endParaRPr>
              </a:p>
            </p:txBody>
          </p:sp>
          <p:sp>
            <p:nvSpPr>
              <p:cNvPr id="100" name="3cea3a3b-66b2-4871-96fa-26410612b265"/>
              <p:cNvSpPr txBox="1">
                <a:spLocks noChangeArrowheads="1"/>
              </p:cNvSpPr>
              <p:nvPr/>
            </p:nvSpPr>
            <p:spPr bwMode="auto">
              <a:xfrm>
                <a:off x="5124263" y="5024005"/>
                <a:ext cx="1129469"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ctr" hangingPunct="1"/>
                <a:r>
                  <a:rPr lang="en-US" sz="1200" dirty="0" smtClean="0">
                    <a:latin typeface="Huawei Sans" panose="020C0503030203020204" pitchFamily="34" charset="0"/>
                    <a:cs typeface="Huawei Sans" panose="020C0503030203020204" pitchFamily="34" charset="0"/>
                  </a:rPr>
                  <a:t>Data strips in a disk</a:t>
                </a:r>
                <a:endParaRPr lang="en-US" altLang="zh-CN" sz="1200" dirty="0">
                  <a:latin typeface="Huawei Sans" panose="020C0503030203020204" pitchFamily="34" charset="0"/>
                  <a:ea typeface="+mn-ea"/>
                  <a:cs typeface="Huawei Sans" panose="020C0503030203020204" pitchFamily="34" charset="0"/>
                </a:endParaRPr>
              </a:p>
            </p:txBody>
          </p:sp>
          <p:cxnSp>
            <p:nvCxnSpPr>
              <p:cNvPr id="101" name="342a9e3e-6446-4e6c-a3bc-683c5c923e6f"/>
              <p:cNvCxnSpPr/>
              <p:nvPr/>
            </p:nvCxnSpPr>
            <p:spPr bwMode="auto">
              <a:xfrm rot="5400000">
                <a:off x="7798569" y="3599978"/>
                <a:ext cx="500062" cy="1587"/>
              </a:xfrm>
              <a:prstGeom prst="straightConnector1">
                <a:avLst/>
              </a:prstGeom>
              <a:noFill/>
              <a:ln w="9525" cap="flat" cmpd="sng" algn="ctr">
                <a:solidFill>
                  <a:srgbClr val="C00000"/>
                </a:solidFill>
                <a:prstDash val="solid"/>
                <a:round/>
                <a:headEnd type="none" w="med" len="med"/>
                <a:tailEnd type="arrow"/>
              </a:ln>
              <a:effectLst/>
            </p:spPr>
          </p:cxnSp>
          <p:cxnSp>
            <p:nvCxnSpPr>
              <p:cNvPr id="102" name="e7c2d908-a8da-4ce8-9880-c7b70d84b23b"/>
              <p:cNvCxnSpPr/>
              <p:nvPr/>
            </p:nvCxnSpPr>
            <p:spPr bwMode="auto">
              <a:xfrm rot="5400000" flipH="1" flipV="1">
                <a:off x="7798568" y="4470326"/>
                <a:ext cx="500063" cy="1587"/>
              </a:xfrm>
              <a:prstGeom prst="straightConnector1">
                <a:avLst/>
              </a:prstGeom>
              <a:noFill/>
              <a:ln w="9525" cap="flat" cmpd="sng" algn="ctr">
                <a:solidFill>
                  <a:srgbClr val="C00000"/>
                </a:solidFill>
                <a:prstDash val="solid"/>
                <a:round/>
                <a:headEnd type="none" w="med" len="med"/>
                <a:tailEnd type="arrow"/>
              </a:ln>
              <a:effectLst/>
            </p:spPr>
          </p:cxnSp>
          <p:sp>
            <p:nvSpPr>
              <p:cNvPr id="103" name="d7458c53-2fba-4147-8619-ca2facd490f0"/>
              <p:cNvSpPr>
                <a:spLocks noChangeArrowheads="1"/>
              </p:cNvSpPr>
              <p:nvPr/>
            </p:nvSpPr>
            <p:spPr bwMode="auto">
              <a:xfrm>
                <a:off x="3380556" y="4628607"/>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sp>
            <p:nvSpPr>
              <p:cNvPr id="104" name="9db50f58-984c-4de8-a77d-302da317c456"/>
              <p:cNvSpPr>
                <a:spLocks noChangeArrowheads="1"/>
              </p:cNvSpPr>
              <p:nvPr/>
            </p:nvSpPr>
            <p:spPr bwMode="auto">
              <a:xfrm>
                <a:off x="5041081" y="4665120"/>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no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endParaRPr lang="en-US" altLang="zh-CN" sz="1400" dirty="0">
                  <a:latin typeface="Huawei Sans" panose="020C0503030203020204" pitchFamily="34" charset="0"/>
                  <a:ea typeface="+mn-ea"/>
                  <a:cs typeface="Huawei Sans" panose="020C0503030203020204" pitchFamily="34" charset="0"/>
                </a:endParaRPr>
              </a:p>
            </p:txBody>
          </p:sp>
        </p:grpSp>
        <p:sp>
          <p:nvSpPr>
            <p:cNvPr id="105" name="f43fbbf0-56fb-4c3c-b6d6-2e5cdf10d731"/>
            <p:cNvSpPr txBox="1">
              <a:spLocks noChangeArrowheads="1"/>
            </p:cNvSpPr>
            <p:nvPr/>
          </p:nvSpPr>
          <p:spPr bwMode="auto">
            <a:xfrm>
              <a:off x="8379070" y="4226875"/>
              <a:ext cx="1428503"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no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ctr" hangingPunct="1"/>
              <a:r>
                <a:rPr lang="en-US" sz="1200" dirty="0" smtClean="0">
                  <a:solidFill>
                    <a:srgbClr val="C7000B"/>
                  </a:solidFill>
                  <a:latin typeface="Huawei Sans" panose="020C0503030203020204" pitchFamily="34" charset="0"/>
                  <a:cs typeface="Huawei Sans" panose="020C0503030203020204" pitchFamily="34" charset="0"/>
                </a:rPr>
                <a:t>Depth of a stripe</a:t>
              </a:r>
              <a:endParaRPr lang="en-US" altLang="zh-CN" sz="1200" b="1" dirty="0">
                <a:solidFill>
                  <a:srgbClr val="C7000B"/>
                </a:solidFill>
                <a:latin typeface="Huawei Sans" panose="020C0503030203020204" pitchFamily="34" charset="0"/>
                <a:ea typeface="+mn-ea"/>
                <a:cs typeface="Huawei Sans" panose="020C0503030203020204" pitchFamily="34" charset="0"/>
              </a:endParaRPr>
            </a:p>
          </p:txBody>
        </p:sp>
      </p:grpSp>
    </p:spTree>
    <p:extLst>
      <p:ext uri="{BB962C8B-B14F-4D97-AF65-F5344CB8AC3E}">
        <p14:creationId xmlns:p14="http://schemas.microsoft.com/office/powerpoint/2010/main" val="1901959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Data Protection Techniques</a:t>
            </a:r>
            <a:endParaRPr lang="en-US" altLang="zh-CN" dirty="0"/>
          </a:p>
        </p:txBody>
      </p:sp>
      <p:sp>
        <p:nvSpPr>
          <p:cNvPr id="3" name="文本占位符 2"/>
          <p:cNvSpPr>
            <a:spLocks noGrp="1"/>
          </p:cNvSpPr>
          <p:nvPr>
            <p:ph type="body" sz="quarter" idx="10"/>
          </p:nvPr>
        </p:nvSpPr>
        <p:spPr/>
        <p:txBody>
          <a:bodyPr/>
          <a:lstStyle/>
          <a:p>
            <a:r>
              <a:rPr lang="en-US" sz="2000" smtClean="0"/>
              <a:t>Mirroring: Data copies are stored on another redundant disk.</a:t>
            </a:r>
          </a:p>
          <a:p>
            <a:r>
              <a:rPr lang="en-US" sz="2000" smtClean="0"/>
              <a:t>Exclusive or (XOR)</a:t>
            </a:r>
          </a:p>
          <a:p>
            <a:pPr lvl="1"/>
            <a:r>
              <a:rPr lang="en-US" sz="1800" smtClean="0"/>
              <a:t>XOR is widely used in digital electronics and computer science.</a:t>
            </a:r>
          </a:p>
          <a:p>
            <a:pPr lvl="1"/>
            <a:r>
              <a:rPr lang="en-US" sz="1800" smtClean="0"/>
              <a:t>XOR is a logical operation that outputs true only when inputs differ (one is true, the other is false).</a:t>
            </a:r>
          </a:p>
          <a:p>
            <a:pPr lvl="2"/>
            <a:r>
              <a:rPr lang="en-US" sz="1600" smtClean="0"/>
              <a:t>0 ⊕ 0 = 0, 0 ⊕ 1 = 1, 1 ⊕ 0 = 1, 1 ⊕ 1 = 0</a:t>
            </a:r>
            <a:endParaRPr lang="en-US" sz="1600" dirty="0"/>
          </a:p>
        </p:txBody>
      </p:sp>
      <p:grpSp>
        <p:nvGrpSpPr>
          <p:cNvPr id="23" name="组合 22"/>
          <p:cNvGrpSpPr/>
          <p:nvPr/>
        </p:nvGrpSpPr>
        <p:grpSpPr>
          <a:xfrm>
            <a:off x="3443378" y="4016010"/>
            <a:ext cx="5222875" cy="2019497"/>
            <a:chOff x="1941548" y="3500343"/>
            <a:chExt cx="5222875" cy="2019497"/>
          </a:xfrm>
        </p:grpSpPr>
        <p:sp>
          <p:nvSpPr>
            <p:cNvPr id="24" name="AutoShape 3"/>
            <p:cNvSpPr>
              <a:spLocks noChangeArrowheads="1"/>
            </p:cNvSpPr>
            <p:nvPr/>
          </p:nvSpPr>
          <p:spPr bwMode="gray">
            <a:xfrm>
              <a:off x="3959260"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5" name="AutoShape 4"/>
            <p:cNvSpPr>
              <a:spLocks noChangeArrowheads="1"/>
            </p:cNvSpPr>
            <p:nvPr/>
          </p:nvSpPr>
          <p:spPr bwMode="gray">
            <a:xfrm>
              <a:off x="3959260"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6" name="AutoShape 5"/>
            <p:cNvSpPr>
              <a:spLocks noChangeArrowheads="1"/>
            </p:cNvSpPr>
            <p:nvPr/>
          </p:nvSpPr>
          <p:spPr bwMode="gray">
            <a:xfrm>
              <a:off x="3959260"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27" name="Text Box 6"/>
            <p:cNvSpPr txBox="1">
              <a:spLocks noChangeArrowheads="1"/>
            </p:cNvSpPr>
            <p:nvPr/>
          </p:nvSpPr>
          <p:spPr bwMode="gray">
            <a:xfrm>
              <a:off x="4476693"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1</a:t>
              </a:r>
              <a:endParaRPr lang="en-US" dirty="0">
                <a:latin typeface="Huawei Sans" panose="020C0503030203020204" pitchFamily="34" charset="0"/>
                <a:cs typeface="Huawei Sans" panose="020C0503030203020204" pitchFamily="34" charset="0"/>
              </a:endParaRPr>
            </a:p>
          </p:txBody>
        </p:sp>
        <p:sp>
          <p:nvSpPr>
            <p:cNvPr id="28" name="Text Box 7"/>
            <p:cNvSpPr txBox="1">
              <a:spLocks noChangeArrowheads="1"/>
            </p:cNvSpPr>
            <p:nvPr/>
          </p:nvSpPr>
          <p:spPr bwMode="gray">
            <a:xfrm>
              <a:off x="4476693"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1</a:t>
              </a:r>
              <a:endParaRPr lang="en-US" dirty="0">
                <a:latin typeface="Huawei Sans" panose="020C0503030203020204" pitchFamily="34" charset="0"/>
                <a:cs typeface="Huawei Sans" panose="020C0503030203020204" pitchFamily="34" charset="0"/>
              </a:endParaRPr>
            </a:p>
          </p:txBody>
        </p:sp>
        <p:sp>
          <p:nvSpPr>
            <p:cNvPr id="29" name="Text Box 8"/>
            <p:cNvSpPr txBox="1">
              <a:spLocks noChangeArrowheads="1"/>
            </p:cNvSpPr>
            <p:nvPr/>
          </p:nvSpPr>
          <p:spPr bwMode="gray">
            <a:xfrm>
              <a:off x="4476693"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0</a:t>
              </a:r>
              <a:endParaRPr lang="en-US" dirty="0">
                <a:latin typeface="Huawei Sans" panose="020C0503030203020204" pitchFamily="34" charset="0"/>
                <a:cs typeface="Huawei Sans" panose="020C0503030203020204" pitchFamily="34" charset="0"/>
              </a:endParaRPr>
            </a:p>
          </p:txBody>
        </p:sp>
        <p:sp>
          <p:nvSpPr>
            <p:cNvPr id="30" name="AutoShape 9"/>
            <p:cNvSpPr>
              <a:spLocks noChangeArrowheads="1"/>
            </p:cNvSpPr>
            <p:nvPr/>
          </p:nvSpPr>
          <p:spPr bwMode="gray">
            <a:xfrm>
              <a:off x="3886235"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1" name="Text Box 10"/>
            <p:cNvSpPr txBox="1">
              <a:spLocks noChangeArrowheads="1"/>
            </p:cNvSpPr>
            <p:nvPr/>
          </p:nvSpPr>
          <p:spPr bwMode="gray">
            <a:xfrm>
              <a:off x="3950907" y="3573368"/>
              <a:ext cx="1366080"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Physical disk 2</a:t>
              </a:r>
              <a:endParaRPr lang="en-US" altLang="zh-CN" sz="1400" dirty="0">
                <a:solidFill>
                  <a:schemeClr val="bg1"/>
                </a:solidFill>
                <a:latin typeface="Huawei Sans" panose="020C0503030203020204" pitchFamily="34" charset="0"/>
                <a:cs typeface="Huawei Sans" panose="020C0503030203020204" pitchFamily="34" charset="0"/>
              </a:endParaRPr>
            </a:p>
          </p:txBody>
        </p:sp>
        <p:sp>
          <p:nvSpPr>
            <p:cNvPr id="32" name="AutoShape 11"/>
            <p:cNvSpPr>
              <a:spLocks noChangeArrowheads="1"/>
            </p:cNvSpPr>
            <p:nvPr/>
          </p:nvSpPr>
          <p:spPr bwMode="gray">
            <a:xfrm>
              <a:off x="2014573"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3" name="AutoShape 12"/>
            <p:cNvSpPr>
              <a:spLocks noChangeArrowheads="1"/>
            </p:cNvSpPr>
            <p:nvPr/>
          </p:nvSpPr>
          <p:spPr bwMode="gray">
            <a:xfrm>
              <a:off x="2014573"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4" name="AutoShape 13"/>
            <p:cNvSpPr>
              <a:spLocks noChangeArrowheads="1"/>
            </p:cNvSpPr>
            <p:nvPr/>
          </p:nvSpPr>
          <p:spPr bwMode="gray">
            <a:xfrm>
              <a:off x="2014573"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5" name="Text Box 14"/>
            <p:cNvSpPr txBox="1">
              <a:spLocks noChangeArrowheads="1"/>
            </p:cNvSpPr>
            <p:nvPr/>
          </p:nvSpPr>
          <p:spPr bwMode="gray">
            <a:xfrm>
              <a:off x="2532005"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1</a:t>
              </a:r>
              <a:endParaRPr lang="en-US" dirty="0">
                <a:latin typeface="Huawei Sans" panose="020C0503030203020204" pitchFamily="34" charset="0"/>
                <a:cs typeface="Huawei Sans" panose="020C0503030203020204" pitchFamily="34" charset="0"/>
              </a:endParaRPr>
            </a:p>
          </p:txBody>
        </p:sp>
        <p:sp>
          <p:nvSpPr>
            <p:cNvPr id="36" name="Text Box 15"/>
            <p:cNvSpPr txBox="1">
              <a:spLocks noChangeArrowheads="1"/>
            </p:cNvSpPr>
            <p:nvPr/>
          </p:nvSpPr>
          <p:spPr bwMode="gray">
            <a:xfrm>
              <a:off x="2532005"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0</a:t>
              </a:r>
              <a:endParaRPr lang="en-US" dirty="0">
                <a:latin typeface="Huawei Sans" panose="020C0503030203020204" pitchFamily="34" charset="0"/>
                <a:cs typeface="Huawei Sans" panose="020C0503030203020204" pitchFamily="34" charset="0"/>
              </a:endParaRPr>
            </a:p>
          </p:txBody>
        </p:sp>
        <p:sp>
          <p:nvSpPr>
            <p:cNvPr id="37" name="Text Box 16"/>
            <p:cNvSpPr txBox="1">
              <a:spLocks noChangeArrowheads="1"/>
            </p:cNvSpPr>
            <p:nvPr/>
          </p:nvSpPr>
          <p:spPr bwMode="gray">
            <a:xfrm>
              <a:off x="2532005"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0</a:t>
              </a:r>
              <a:endParaRPr lang="en-US" dirty="0">
                <a:latin typeface="Huawei Sans" panose="020C0503030203020204" pitchFamily="34" charset="0"/>
                <a:cs typeface="Huawei Sans" panose="020C0503030203020204" pitchFamily="34" charset="0"/>
              </a:endParaRPr>
            </a:p>
          </p:txBody>
        </p:sp>
        <p:sp>
          <p:nvSpPr>
            <p:cNvPr id="38" name="AutoShape 17"/>
            <p:cNvSpPr>
              <a:spLocks noChangeArrowheads="1"/>
            </p:cNvSpPr>
            <p:nvPr/>
          </p:nvSpPr>
          <p:spPr bwMode="gray">
            <a:xfrm>
              <a:off x="1941548" y="3500343"/>
              <a:ext cx="1439862"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39" name="Text Box 18"/>
            <p:cNvSpPr txBox="1">
              <a:spLocks noChangeArrowheads="1"/>
            </p:cNvSpPr>
            <p:nvPr/>
          </p:nvSpPr>
          <p:spPr bwMode="gray">
            <a:xfrm>
              <a:off x="2006220" y="3573368"/>
              <a:ext cx="1366080"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Physical disk 1</a:t>
              </a:r>
              <a:endParaRPr lang="en-US" sz="1400" dirty="0">
                <a:solidFill>
                  <a:schemeClr val="bg1"/>
                </a:solidFill>
                <a:latin typeface="Huawei Sans" panose="020C0503030203020204" pitchFamily="34" charset="0"/>
                <a:cs typeface="Huawei Sans" panose="020C0503030203020204" pitchFamily="34" charset="0"/>
              </a:endParaRPr>
            </a:p>
          </p:txBody>
        </p:sp>
        <p:sp>
          <p:nvSpPr>
            <p:cNvPr id="40" name="AutoShape 19"/>
            <p:cNvSpPr>
              <a:spLocks noChangeArrowheads="1"/>
            </p:cNvSpPr>
            <p:nvPr/>
          </p:nvSpPr>
          <p:spPr bwMode="gray">
            <a:xfrm>
              <a:off x="5797585"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1" name="AutoShape 20"/>
            <p:cNvSpPr>
              <a:spLocks noChangeArrowheads="1"/>
            </p:cNvSpPr>
            <p:nvPr/>
          </p:nvSpPr>
          <p:spPr bwMode="gray">
            <a:xfrm>
              <a:off x="5797585"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2" name="AutoShape 21"/>
            <p:cNvSpPr>
              <a:spLocks noChangeArrowheads="1"/>
            </p:cNvSpPr>
            <p:nvPr/>
          </p:nvSpPr>
          <p:spPr bwMode="gray">
            <a:xfrm>
              <a:off x="5797585"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43" name="Text Box 22"/>
            <p:cNvSpPr txBox="1">
              <a:spLocks noChangeArrowheads="1"/>
            </p:cNvSpPr>
            <p:nvPr/>
          </p:nvSpPr>
          <p:spPr bwMode="gray">
            <a:xfrm>
              <a:off x="6315018" y="3932143"/>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0</a:t>
              </a:r>
              <a:endParaRPr lang="en-US" dirty="0">
                <a:latin typeface="Huawei Sans" panose="020C0503030203020204" pitchFamily="34" charset="0"/>
                <a:cs typeface="Huawei Sans" panose="020C0503030203020204" pitchFamily="34" charset="0"/>
              </a:endParaRPr>
            </a:p>
          </p:txBody>
        </p:sp>
        <p:sp>
          <p:nvSpPr>
            <p:cNvPr id="44" name="Text Box 23"/>
            <p:cNvSpPr txBox="1">
              <a:spLocks noChangeArrowheads="1"/>
            </p:cNvSpPr>
            <p:nvPr/>
          </p:nvSpPr>
          <p:spPr bwMode="gray">
            <a:xfrm>
              <a:off x="6315018" y="4292506"/>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1</a:t>
              </a:r>
              <a:endParaRPr lang="en-US" dirty="0">
                <a:latin typeface="Huawei Sans" panose="020C0503030203020204" pitchFamily="34" charset="0"/>
                <a:cs typeface="Huawei Sans" panose="020C0503030203020204" pitchFamily="34" charset="0"/>
              </a:endParaRPr>
            </a:p>
          </p:txBody>
        </p:sp>
        <p:sp>
          <p:nvSpPr>
            <p:cNvPr id="45" name="Text Box 24"/>
            <p:cNvSpPr txBox="1">
              <a:spLocks noChangeArrowheads="1"/>
            </p:cNvSpPr>
            <p:nvPr/>
          </p:nvSpPr>
          <p:spPr bwMode="gray">
            <a:xfrm>
              <a:off x="6315018" y="4652868"/>
              <a:ext cx="314510" cy="369332"/>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dirty="0" smtClean="0">
                  <a:latin typeface="Huawei Sans" panose="020C0503030203020204" pitchFamily="34" charset="0"/>
                  <a:cs typeface="Huawei Sans" panose="020C0503030203020204" pitchFamily="34" charset="0"/>
                </a:rPr>
                <a:t>0</a:t>
              </a:r>
              <a:endParaRPr lang="en-US" dirty="0">
                <a:latin typeface="Huawei Sans" panose="020C0503030203020204" pitchFamily="34" charset="0"/>
                <a:cs typeface="Huawei Sans" panose="020C0503030203020204" pitchFamily="34" charset="0"/>
              </a:endParaRPr>
            </a:p>
          </p:txBody>
        </p:sp>
        <p:sp>
          <p:nvSpPr>
            <p:cNvPr id="46" name="AutoShape 25"/>
            <p:cNvSpPr>
              <a:spLocks noChangeArrowheads="1"/>
            </p:cNvSpPr>
            <p:nvPr/>
          </p:nvSpPr>
          <p:spPr bwMode="gray">
            <a:xfrm>
              <a:off x="5724560"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square"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52" name="Text Box 26"/>
            <p:cNvSpPr txBox="1">
              <a:spLocks noChangeArrowheads="1"/>
            </p:cNvSpPr>
            <p:nvPr/>
          </p:nvSpPr>
          <p:spPr bwMode="gray">
            <a:xfrm>
              <a:off x="5911510" y="3571781"/>
              <a:ext cx="1029448" cy="307777"/>
            </a:xfrm>
            <a:prstGeom prst="rect">
              <a:avLst/>
            </a:prstGeom>
            <a:noFill/>
            <a:ln w="9525">
              <a:noFill/>
              <a:miter lim="800000"/>
              <a:headEnd/>
              <a:tailEnd/>
            </a:ln>
          </p:spPr>
          <p:txBody>
            <a:bodyPr wrap="square">
              <a:noAutofit/>
            </a:bodyPr>
            <a:lstStyle/>
            <a:p>
              <a:pPr algn="ctr" eaLnBrk="0" fontAlgn="ctr" hangingPunct="0">
                <a:lnSpc>
                  <a:spcPct val="100000"/>
                </a:lnSpc>
                <a:buClrTx/>
                <a:buSzTx/>
                <a:buFontTx/>
                <a:buNone/>
              </a:pPr>
              <a:r>
                <a:rPr lang="en-US" sz="1400" dirty="0" smtClean="0">
                  <a:solidFill>
                    <a:schemeClr val="bg1"/>
                  </a:solidFill>
                  <a:latin typeface="Huawei Sans" panose="020C0503030203020204" pitchFamily="34" charset="0"/>
                  <a:cs typeface="Huawei Sans" panose="020C0503030203020204" pitchFamily="34" charset="0"/>
                </a:rPr>
                <a:t>Parity disk</a:t>
              </a:r>
              <a:endParaRPr lang="en-US" altLang="zh-CN" sz="1400" dirty="0">
                <a:solidFill>
                  <a:schemeClr val="bg1"/>
                </a:solidFill>
                <a:latin typeface="Huawei Sans" panose="020C0503030203020204" pitchFamily="34" charset="0"/>
                <a:cs typeface="Huawei Sans" panose="020C0503030203020204" pitchFamily="34" charset="0"/>
              </a:endParaRPr>
            </a:p>
          </p:txBody>
        </p:sp>
        <p:sp>
          <p:nvSpPr>
            <p:cNvPr id="58" name="AutoShape 27"/>
            <p:cNvSpPr>
              <a:spLocks noChangeArrowheads="1"/>
            </p:cNvSpPr>
            <p:nvPr/>
          </p:nvSpPr>
          <p:spPr bwMode="auto">
            <a:xfrm>
              <a:off x="3372300" y="4131214"/>
              <a:ext cx="484188" cy="501971"/>
            </a:xfrm>
            <a:prstGeom prst="flowChartOr">
              <a:avLst/>
            </a:prstGeom>
            <a:solidFill>
              <a:schemeClr val="bg1"/>
            </a:solidFill>
            <a:ln w="57150">
              <a:solidFill>
                <a:srgbClr val="009999"/>
              </a:solidFill>
              <a:round/>
              <a:headEnd/>
              <a:tailEnd/>
            </a:ln>
          </p:spPr>
          <p:txBody>
            <a:bodyPr wrap="square" lIns="79200" tIns="39600" rIns="79200" bIns="39600" anchor="ctr">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4" name="Line 28"/>
            <p:cNvSpPr>
              <a:spLocks noChangeShapeType="1"/>
            </p:cNvSpPr>
            <p:nvPr/>
          </p:nvSpPr>
          <p:spPr bwMode="auto">
            <a:xfrm>
              <a:off x="5359435" y="4294093"/>
              <a:ext cx="288925" cy="0"/>
            </a:xfrm>
            <a:prstGeom prst="line">
              <a:avLst/>
            </a:prstGeom>
            <a:noFill/>
            <a:ln w="57150">
              <a:solidFill>
                <a:srgbClr val="009999"/>
              </a:solidFill>
              <a:round/>
              <a:headEnd/>
              <a:tailEnd/>
            </a:ln>
          </p:spPr>
          <p:txBody>
            <a:bodyPr wrap="square" lIns="79200" tIns="39600" rIns="79200" bIns="39600">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65" name="Line 29"/>
            <p:cNvSpPr>
              <a:spLocks noChangeShapeType="1"/>
            </p:cNvSpPr>
            <p:nvPr/>
          </p:nvSpPr>
          <p:spPr bwMode="auto">
            <a:xfrm>
              <a:off x="5359435" y="4438556"/>
              <a:ext cx="288925" cy="0"/>
            </a:xfrm>
            <a:prstGeom prst="line">
              <a:avLst/>
            </a:prstGeom>
            <a:noFill/>
            <a:ln w="57150">
              <a:solidFill>
                <a:srgbClr val="009999"/>
              </a:solidFill>
              <a:round/>
              <a:headEnd/>
              <a:tailEnd/>
            </a:ln>
          </p:spPr>
          <p:txBody>
            <a:bodyPr wrap="square" lIns="79200" tIns="39600" rIns="79200" bIns="39600">
              <a:noAutofit/>
            </a:bodyPr>
            <a:lstStyle/>
            <a:p>
              <a:pPr fontAlgn="ctr"/>
              <a:endParaRPr lang="en-US" altLang="zh-CN" dirty="0">
                <a:latin typeface="Huawei Sans" panose="020C0503030203020204" pitchFamily="34" charset="0"/>
                <a:cs typeface="Huawei Sans" panose="020C0503030203020204" pitchFamily="34" charset="0"/>
              </a:endParaRPr>
            </a:p>
          </p:txBody>
        </p:sp>
        <p:sp>
          <p:nvSpPr>
            <p:cNvPr id="70" name="Text Box 30"/>
            <p:cNvSpPr txBox="1">
              <a:spLocks noChangeArrowheads="1"/>
            </p:cNvSpPr>
            <p:nvPr/>
          </p:nvSpPr>
          <p:spPr bwMode="auto">
            <a:xfrm>
              <a:off x="3114772" y="5162868"/>
              <a:ext cx="2978026" cy="356972"/>
            </a:xfrm>
            <a:prstGeom prst="rect">
              <a:avLst/>
            </a:prstGeom>
            <a:noFill/>
            <a:ln w="9525" algn="ctr">
              <a:noFill/>
              <a:miter lim="800000"/>
              <a:headEnd/>
              <a:tailEnd/>
            </a:ln>
          </p:spPr>
          <p:txBody>
            <a:bodyPr wrap="square" lIns="79200" tIns="39600" rIns="79200" bIns="39600">
              <a:noAutofit/>
            </a:bodyPr>
            <a:lstStyle/>
            <a:p>
              <a:pPr defTabSz="801688" fontAlgn="ctr">
                <a:lnSpc>
                  <a:spcPct val="100000"/>
                </a:lnSpc>
                <a:buClrTx/>
                <a:buSzTx/>
                <a:buFontTx/>
                <a:buNone/>
              </a:pPr>
              <a:r>
                <a:rPr lang="en-US" dirty="0" smtClean="0">
                  <a:latin typeface="Huawei Sans" panose="020C0503030203020204" pitchFamily="34" charset="0"/>
                  <a:cs typeface="Huawei Sans" panose="020C0503030203020204" pitchFamily="34" charset="0"/>
                </a:rPr>
                <a:t>XOR for redundant backup</a:t>
              </a:r>
              <a:endParaRPr lang="en-US"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109797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Common RAID Levels </a:t>
            </a:r>
            <a:r>
              <a:rPr lang="en-US" altLang="zh-CN" smtClean="0"/>
              <a:t>and Classification Criteria</a:t>
            </a:r>
            <a:endParaRPr lang="en-US" altLang="zh-CN" dirty="0"/>
          </a:p>
        </p:txBody>
      </p:sp>
      <p:sp>
        <p:nvSpPr>
          <p:cNvPr id="3" name="文本占位符 2"/>
          <p:cNvSpPr>
            <a:spLocks noGrp="1"/>
          </p:cNvSpPr>
          <p:nvPr>
            <p:ph type="body" sz="quarter" idx="10"/>
          </p:nvPr>
        </p:nvSpPr>
        <p:spPr/>
        <p:txBody>
          <a:bodyPr/>
          <a:lstStyle/>
          <a:p>
            <a:r>
              <a:rPr lang="en-US" dirty="0" smtClean="0"/>
              <a:t>RAID levels use different combinations of data organization forms and data protection techniques.</a:t>
            </a:r>
          </a:p>
          <a:p>
            <a:endParaRPr lang="en-US" altLang="zh-CN" dirty="0" smtClean="0"/>
          </a:p>
          <a:p>
            <a:endParaRPr lang="en-US" altLang="zh-CN" dirty="0"/>
          </a:p>
        </p:txBody>
      </p:sp>
      <p:grpSp>
        <p:nvGrpSpPr>
          <p:cNvPr id="4" name="组合 3"/>
          <p:cNvGrpSpPr/>
          <p:nvPr/>
        </p:nvGrpSpPr>
        <p:grpSpPr>
          <a:xfrm>
            <a:off x="3377280" y="2612741"/>
            <a:ext cx="4894269" cy="3009457"/>
            <a:chOff x="1906551" y="2917818"/>
            <a:chExt cx="4894269" cy="3009457"/>
          </a:xfrm>
        </p:grpSpPr>
        <p:pic>
          <p:nvPicPr>
            <p:cNvPr id="5" name="Picture 3" descr="circuler_1"/>
            <p:cNvPicPr>
              <a:picLocks noChangeAspect="1" noChangeArrowheads="1"/>
            </p:cNvPicPr>
            <p:nvPr/>
          </p:nvPicPr>
          <p:blipFill>
            <a:blip r:embed="rId3" cstate="print"/>
            <a:srcRect/>
            <a:stretch>
              <a:fillRect/>
            </a:stretch>
          </p:blipFill>
          <p:spPr bwMode="auto">
            <a:xfrm>
              <a:off x="3419393" y="3203660"/>
              <a:ext cx="1816159" cy="1799933"/>
            </a:xfrm>
            <a:prstGeom prst="rect">
              <a:avLst/>
            </a:prstGeom>
            <a:noFill/>
            <a:ln w="9525">
              <a:noFill/>
              <a:miter lim="800000"/>
              <a:headEnd/>
              <a:tailEnd/>
            </a:ln>
          </p:spPr>
        </p:pic>
        <p:grpSp>
          <p:nvGrpSpPr>
            <p:cNvPr id="6" name="Group 6"/>
            <p:cNvGrpSpPr>
              <a:grpSpLocks/>
            </p:cNvGrpSpPr>
            <p:nvPr/>
          </p:nvGrpSpPr>
          <p:grpSpPr bwMode="auto">
            <a:xfrm rot="17866498" flipH="1" flipV="1">
              <a:off x="3943264" y="4420700"/>
              <a:ext cx="1578267" cy="366429"/>
              <a:chOff x="2528" y="1060"/>
              <a:chExt cx="894" cy="236"/>
            </a:xfrm>
          </p:grpSpPr>
          <p:grpSp>
            <p:nvGrpSpPr>
              <p:cNvPr id="36" name="Group 7"/>
              <p:cNvGrpSpPr>
                <a:grpSpLocks/>
              </p:cNvGrpSpPr>
              <p:nvPr/>
            </p:nvGrpSpPr>
            <p:grpSpPr bwMode="auto">
              <a:xfrm>
                <a:off x="2528" y="1060"/>
                <a:ext cx="742" cy="186"/>
                <a:chOff x="1565" y="2568"/>
                <a:chExt cx="1118" cy="279"/>
              </a:xfrm>
            </p:grpSpPr>
            <p:sp>
              <p:nvSpPr>
                <p:cNvPr id="42" name="AutoShape 8"/>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3" name="AutoShape 9"/>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4" name="AutoShape 10"/>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5" name="AutoShape 11"/>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grpSp>
          <p:grpSp>
            <p:nvGrpSpPr>
              <p:cNvPr id="37" name="Group 12"/>
              <p:cNvGrpSpPr>
                <a:grpSpLocks/>
              </p:cNvGrpSpPr>
              <p:nvPr/>
            </p:nvGrpSpPr>
            <p:grpSpPr bwMode="auto">
              <a:xfrm rot="1353540">
                <a:off x="2680" y="1110"/>
                <a:ext cx="742" cy="186"/>
                <a:chOff x="1565" y="2568"/>
                <a:chExt cx="1118" cy="279"/>
              </a:xfrm>
            </p:grpSpPr>
            <p:sp>
              <p:nvSpPr>
                <p:cNvPr id="38" name="AutoShape 13"/>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9" name="AutoShape 14"/>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0" name="AutoShape 15"/>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41" name="AutoShape 16"/>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grpSp>
        </p:grpSp>
        <p:sp>
          <p:nvSpPr>
            <p:cNvPr id="7" name="Line 19"/>
            <p:cNvSpPr>
              <a:spLocks noChangeShapeType="1"/>
            </p:cNvSpPr>
            <p:nvPr/>
          </p:nvSpPr>
          <p:spPr bwMode="auto">
            <a:xfrm>
              <a:off x="3172246" y="3529446"/>
              <a:ext cx="269615" cy="84879"/>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8" name="Line 20"/>
            <p:cNvSpPr>
              <a:spLocks noChangeShapeType="1"/>
            </p:cNvSpPr>
            <p:nvPr/>
          </p:nvSpPr>
          <p:spPr bwMode="auto">
            <a:xfrm flipV="1">
              <a:off x="3228415" y="4860048"/>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9" name="Line 21"/>
            <p:cNvSpPr>
              <a:spLocks noChangeShapeType="1"/>
            </p:cNvSpPr>
            <p:nvPr/>
          </p:nvSpPr>
          <p:spPr bwMode="auto">
            <a:xfrm rot="18903867" flipV="1">
              <a:off x="3800100" y="5138400"/>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0" name="Line 22"/>
            <p:cNvSpPr>
              <a:spLocks noChangeShapeType="1"/>
            </p:cNvSpPr>
            <p:nvPr/>
          </p:nvSpPr>
          <p:spPr bwMode="auto">
            <a:xfrm rot="2103433" flipV="1">
              <a:off x="3074885" y="4232193"/>
              <a:ext cx="195970"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1" name="Line 24"/>
            <p:cNvSpPr>
              <a:spLocks noChangeShapeType="1"/>
            </p:cNvSpPr>
            <p:nvPr/>
          </p:nvSpPr>
          <p:spPr bwMode="auto">
            <a:xfrm rot="4384254" flipH="1">
              <a:off x="5264262" y="4545496"/>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2" name="Line 25"/>
            <p:cNvSpPr>
              <a:spLocks noChangeShapeType="1"/>
            </p:cNvSpPr>
            <p:nvPr/>
          </p:nvSpPr>
          <p:spPr bwMode="auto">
            <a:xfrm rot="120645" flipH="1">
              <a:off x="5169397" y="3353446"/>
              <a:ext cx="194722"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3" name="AutoShape 26"/>
            <p:cNvSpPr>
              <a:spLocks noChangeArrowheads="1"/>
            </p:cNvSpPr>
            <p:nvPr/>
          </p:nvSpPr>
          <p:spPr bwMode="gray">
            <a:xfrm>
              <a:off x="2030124" y="3167462"/>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4" name="AutoShape 27"/>
            <p:cNvSpPr>
              <a:spLocks noChangeArrowheads="1"/>
            </p:cNvSpPr>
            <p:nvPr/>
          </p:nvSpPr>
          <p:spPr bwMode="gray">
            <a:xfrm>
              <a:off x="2056337" y="3198667"/>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15" name="Rectangle 30"/>
            <p:cNvSpPr>
              <a:spLocks noChangeArrowheads="1"/>
            </p:cNvSpPr>
            <p:nvPr/>
          </p:nvSpPr>
          <p:spPr bwMode="auto">
            <a:xfrm>
              <a:off x="2232296" y="3293532"/>
              <a:ext cx="670376"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0</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16" name="AutoShape 32"/>
            <p:cNvSpPr>
              <a:spLocks noChangeArrowheads="1"/>
            </p:cNvSpPr>
            <p:nvPr/>
          </p:nvSpPr>
          <p:spPr bwMode="gray">
            <a:xfrm>
              <a:off x="1906551" y="4044960"/>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17" name="AutoShape 33"/>
            <p:cNvSpPr>
              <a:spLocks noChangeArrowheads="1"/>
            </p:cNvSpPr>
            <p:nvPr/>
          </p:nvSpPr>
          <p:spPr bwMode="gray">
            <a:xfrm>
              <a:off x="1932763" y="4076166"/>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18" name="Rectangle 34"/>
            <p:cNvSpPr>
              <a:spLocks noChangeArrowheads="1"/>
            </p:cNvSpPr>
            <p:nvPr/>
          </p:nvSpPr>
          <p:spPr bwMode="auto">
            <a:xfrm>
              <a:off x="2108723" y="4171030"/>
              <a:ext cx="670376"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1</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19" name="AutoShape 35"/>
            <p:cNvSpPr>
              <a:spLocks noChangeArrowheads="1"/>
            </p:cNvSpPr>
            <p:nvPr/>
          </p:nvSpPr>
          <p:spPr bwMode="gray">
            <a:xfrm>
              <a:off x="2139968" y="4898742"/>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0" name="AutoShape 36"/>
            <p:cNvSpPr>
              <a:spLocks noChangeArrowheads="1"/>
            </p:cNvSpPr>
            <p:nvPr/>
          </p:nvSpPr>
          <p:spPr bwMode="gray">
            <a:xfrm>
              <a:off x="2166181" y="4929948"/>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1" name="Rectangle 37"/>
            <p:cNvSpPr>
              <a:spLocks noChangeArrowheads="1"/>
            </p:cNvSpPr>
            <p:nvPr/>
          </p:nvSpPr>
          <p:spPr bwMode="auto">
            <a:xfrm>
              <a:off x="2342139" y="5024813"/>
              <a:ext cx="670376"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3</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22" name="AutoShape 38"/>
            <p:cNvSpPr>
              <a:spLocks noChangeArrowheads="1"/>
            </p:cNvSpPr>
            <p:nvPr/>
          </p:nvSpPr>
          <p:spPr bwMode="gray">
            <a:xfrm>
              <a:off x="3295819" y="5394286"/>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3" name="AutoShape 39"/>
            <p:cNvSpPr>
              <a:spLocks noChangeArrowheads="1"/>
            </p:cNvSpPr>
            <p:nvPr/>
          </p:nvSpPr>
          <p:spPr bwMode="gray">
            <a:xfrm>
              <a:off x="3322032" y="5425491"/>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4" name="Rectangle 40"/>
            <p:cNvSpPr>
              <a:spLocks noChangeArrowheads="1"/>
            </p:cNvSpPr>
            <p:nvPr/>
          </p:nvSpPr>
          <p:spPr bwMode="auto">
            <a:xfrm>
              <a:off x="3497990" y="5520355"/>
              <a:ext cx="670376"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5</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25" name="AutoShape 41"/>
            <p:cNvSpPr>
              <a:spLocks noChangeArrowheads="1"/>
            </p:cNvSpPr>
            <p:nvPr/>
          </p:nvSpPr>
          <p:spPr bwMode="gray">
            <a:xfrm flipH="1">
              <a:off x="5380346" y="2917818"/>
              <a:ext cx="1087200"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6" name="AutoShape 42"/>
            <p:cNvSpPr>
              <a:spLocks noChangeArrowheads="1"/>
            </p:cNvSpPr>
            <p:nvPr/>
          </p:nvSpPr>
          <p:spPr bwMode="gray">
            <a:xfrm flipH="1">
              <a:off x="5409055" y="2947775"/>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27" name="Rectangle 43"/>
            <p:cNvSpPr>
              <a:spLocks noChangeArrowheads="1"/>
            </p:cNvSpPr>
            <p:nvPr/>
          </p:nvSpPr>
          <p:spPr bwMode="auto">
            <a:xfrm>
              <a:off x="5603738" y="3061363"/>
              <a:ext cx="670376"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6</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28" name="AutoShape 44"/>
            <p:cNvSpPr>
              <a:spLocks noChangeArrowheads="1"/>
            </p:cNvSpPr>
            <p:nvPr/>
          </p:nvSpPr>
          <p:spPr bwMode="gray">
            <a:xfrm flipH="1">
              <a:off x="5713621" y="3756622"/>
              <a:ext cx="1087199"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29" name="AutoShape 45"/>
            <p:cNvSpPr>
              <a:spLocks noChangeArrowheads="1"/>
            </p:cNvSpPr>
            <p:nvPr/>
          </p:nvSpPr>
          <p:spPr bwMode="gray">
            <a:xfrm flipH="1">
              <a:off x="5742330" y="3786579"/>
              <a:ext cx="1022292" cy="461841"/>
            </a:xfrm>
            <a:prstGeom prst="roundRect">
              <a:avLst>
                <a:gd name="adj" fmla="val 50000"/>
              </a:avLst>
            </a:prstGeom>
            <a:gradFill rotWithShape="1">
              <a:gsLst>
                <a:gs pos="0">
                  <a:schemeClr val="folHlink">
                    <a:alpha val="70000"/>
                  </a:schemeClr>
                </a:gs>
                <a:gs pos="100000">
                  <a:schemeClr val="folHlink">
                    <a:gamma/>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30" name="Rectangle 46"/>
            <p:cNvSpPr>
              <a:spLocks noChangeArrowheads="1"/>
            </p:cNvSpPr>
            <p:nvPr/>
          </p:nvSpPr>
          <p:spPr bwMode="auto">
            <a:xfrm>
              <a:off x="5893732" y="3900166"/>
              <a:ext cx="756937"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10</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31" name="AutoShape 47"/>
            <p:cNvSpPr>
              <a:spLocks noChangeArrowheads="1"/>
            </p:cNvSpPr>
            <p:nvPr/>
          </p:nvSpPr>
          <p:spPr bwMode="gray">
            <a:xfrm flipH="1">
              <a:off x="5501424" y="4559226"/>
              <a:ext cx="1087199" cy="53299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2" name="AutoShape 48"/>
            <p:cNvSpPr>
              <a:spLocks noChangeArrowheads="1"/>
            </p:cNvSpPr>
            <p:nvPr/>
          </p:nvSpPr>
          <p:spPr bwMode="gray">
            <a:xfrm flipH="1">
              <a:off x="5530132" y="4589184"/>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defRPr/>
              </a:pPr>
              <a:endParaRPr lang="en-US" altLang="zh-CN" sz="1200" dirty="0">
                <a:latin typeface="Huawei Sans" panose="020C0503030203020204" pitchFamily="34" charset="0"/>
                <a:cs typeface="Huawei Sans" panose="020C0503030203020204" pitchFamily="34" charset="0"/>
              </a:endParaRPr>
            </a:p>
          </p:txBody>
        </p:sp>
        <p:sp>
          <p:nvSpPr>
            <p:cNvPr id="33" name="Rectangle 49"/>
            <p:cNvSpPr>
              <a:spLocks noChangeArrowheads="1"/>
            </p:cNvSpPr>
            <p:nvPr/>
          </p:nvSpPr>
          <p:spPr bwMode="auto">
            <a:xfrm>
              <a:off x="5681535" y="4702772"/>
              <a:ext cx="756937" cy="276999"/>
            </a:xfrm>
            <a:prstGeom prst="rect">
              <a:avLst/>
            </a:prstGeom>
            <a:noFill/>
            <a:ln w="9525" algn="ctr">
              <a:noFill/>
              <a:miter lim="800000"/>
              <a:headEnd/>
              <a:tailEnd/>
            </a:ln>
            <a:effectLst/>
          </p:spPr>
          <p:txBody>
            <a:bodyPr wrap="square">
              <a:noAutofit/>
            </a:bodyPr>
            <a:lstStyle/>
            <a:p>
              <a:pPr algn="ctr" eaLnBrk="0" fontAlgn="ctr" hangingPunct="0"/>
              <a:r>
                <a:rPr lang="en-US" sz="1200" dirty="0" smtClean="0">
                  <a:solidFill>
                    <a:srgbClr val="1C1C1C"/>
                  </a:solidFill>
                  <a:latin typeface="Huawei Sans" panose="020C0503030203020204" pitchFamily="34" charset="0"/>
                  <a:cs typeface="Huawei Sans" panose="020C0503030203020204" pitchFamily="34" charset="0"/>
                </a:rPr>
                <a:t>RAID 50</a:t>
              </a:r>
              <a:endParaRPr lang="en-US" altLang="zh-CN" sz="1200" b="1" dirty="0">
                <a:solidFill>
                  <a:srgbClr val="1C1C1C"/>
                </a:solidFill>
                <a:latin typeface="Huawei Sans" panose="020C0503030203020204" pitchFamily="34" charset="0"/>
                <a:cs typeface="Huawei Sans" panose="020C0503030203020204" pitchFamily="34" charset="0"/>
              </a:endParaRPr>
            </a:p>
          </p:txBody>
        </p:sp>
        <p:sp>
          <p:nvSpPr>
            <p:cNvPr id="34" name="Line 50"/>
            <p:cNvSpPr>
              <a:spLocks noChangeShapeType="1"/>
            </p:cNvSpPr>
            <p:nvPr/>
          </p:nvSpPr>
          <p:spPr bwMode="auto">
            <a:xfrm rot="2147097" flipH="1">
              <a:off x="5411552" y="3942606"/>
              <a:ext cx="195970" cy="149786"/>
            </a:xfrm>
            <a:prstGeom prst="line">
              <a:avLst/>
            </a:prstGeom>
            <a:noFill/>
            <a:ln w="76200">
              <a:solidFill>
                <a:srgbClr val="C0C0C0"/>
              </a:solidFill>
              <a:round/>
              <a:headEnd/>
              <a:tailEnd type="triangle" w="med" len="med"/>
            </a:ln>
            <a:effectLst/>
          </p:spPr>
          <p:txBody>
            <a:bodyPr wrap="square" anchor="ctr">
              <a:noAutofit/>
            </a:bodyPr>
            <a:lstStyle/>
            <a:p>
              <a:pPr fontAlgn="ctr"/>
              <a:endParaRPr lang="en-US" altLang="zh-CN" sz="1200" dirty="0">
                <a:latin typeface="Huawei Sans" panose="020C0503030203020204" pitchFamily="34" charset="0"/>
                <a:cs typeface="Huawei Sans" panose="020C0503030203020204" pitchFamily="34" charset="0"/>
              </a:endParaRPr>
            </a:p>
          </p:txBody>
        </p:sp>
        <p:sp>
          <p:nvSpPr>
            <p:cNvPr id="35" name="TextBox 34"/>
            <p:cNvSpPr txBox="1"/>
            <p:nvPr/>
          </p:nvSpPr>
          <p:spPr>
            <a:xfrm>
              <a:off x="3521070" y="3993485"/>
              <a:ext cx="1659429" cy="461665"/>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Common RAID levels</a:t>
              </a:r>
            </a:p>
            <a:p>
              <a:pPr algn="ctr" fontAlgn="ctr"/>
              <a:r>
                <a:rPr lang="en-US" sz="1200" dirty="0" smtClean="0">
                  <a:latin typeface="Huawei Sans" panose="020C0503030203020204" pitchFamily="34" charset="0"/>
                  <a:cs typeface="Huawei Sans" panose="020C0503030203020204" pitchFamily="34" charset="0"/>
                </a:rPr>
                <a:t> </a:t>
              </a:r>
              <a:endParaRPr lang="en-US" altLang="zh-CN" sz="1200" dirty="0">
                <a:latin typeface="Huawei Sans" panose="020C0503030203020204" pitchFamily="34" charset="0"/>
                <a:cs typeface="Huawei Sans" panose="020C0503030203020204" pitchFamily="34" charset="0"/>
              </a:endParaRPr>
            </a:p>
          </p:txBody>
        </p:sp>
      </p:grpSp>
      <p:sp>
        <p:nvSpPr>
          <p:cNvPr id="46" name="文本框 45"/>
          <p:cNvSpPr txBox="1"/>
          <p:nvPr/>
        </p:nvSpPr>
        <p:spPr>
          <a:xfrm>
            <a:off x="1594176" y="2840035"/>
            <a:ext cx="1818579" cy="462497"/>
          </a:xfrm>
          <a:prstGeom prst="rect">
            <a:avLst/>
          </a:prstGeom>
          <a:noFill/>
        </p:spPr>
        <p:txBody>
          <a:bodyPr wrap="square" rtlCol="0">
            <a:noAutofit/>
          </a:bodyPr>
          <a:lstStyle/>
          <a:p>
            <a:pPr algn="r" fontAlgn="ctr"/>
            <a:r>
              <a:rPr lang="en-US" sz="1200" dirty="0" smtClean="0">
                <a:latin typeface="Huawei Sans" panose="020C0503030203020204" pitchFamily="34" charset="0"/>
                <a:cs typeface="Huawei Sans" panose="020C0503030203020204" pitchFamily="34" charset="0"/>
              </a:rPr>
              <a:t>Consists of striping, but no mirroring or parity.</a:t>
            </a:r>
            <a:endParaRPr lang="en-US" altLang="zh-CN" sz="1200" dirty="0">
              <a:latin typeface="Huawei Sans" panose="020C0503030203020204" pitchFamily="34" charset="0"/>
              <a:cs typeface="Huawei Sans" panose="020C0503030203020204" pitchFamily="34" charset="0"/>
            </a:endParaRPr>
          </a:p>
        </p:txBody>
      </p:sp>
      <p:sp>
        <p:nvSpPr>
          <p:cNvPr id="47" name="文本框 46"/>
          <p:cNvSpPr txBox="1"/>
          <p:nvPr/>
        </p:nvSpPr>
        <p:spPr>
          <a:xfrm>
            <a:off x="897200" y="3747739"/>
            <a:ext cx="2444522" cy="461665"/>
          </a:xfrm>
          <a:prstGeom prst="rect">
            <a:avLst/>
          </a:prstGeom>
          <a:noFill/>
        </p:spPr>
        <p:txBody>
          <a:bodyPr wrap="square" rtlCol="0">
            <a:noAutofit/>
          </a:bodyPr>
          <a:lstStyle/>
          <a:p>
            <a:pPr algn="r" fontAlgn="ctr"/>
            <a:r>
              <a:rPr lang="en-US" sz="1200" dirty="0" smtClean="0">
                <a:latin typeface="Huawei Sans" panose="020C0503030203020204" pitchFamily="34" charset="0"/>
                <a:cs typeface="Huawei Sans" panose="020C0503030203020204" pitchFamily="34" charset="0"/>
              </a:rPr>
              <a:t>Consists of data mirroring, without parity or striping.</a:t>
            </a:r>
            <a:endParaRPr lang="en-US" altLang="zh-CN" sz="1200" dirty="0">
              <a:latin typeface="Huawei Sans" panose="020C0503030203020204" pitchFamily="34" charset="0"/>
              <a:cs typeface="Huawei Sans" panose="020C0503030203020204" pitchFamily="34" charset="0"/>
            </a:endParaRPr>
          </a:p>
        </p:txBody>
      </p:sp>
      <p:sp>
        <p:nvSpPr>
          <p:cNvPr id="48" name="文本框 47"/>
          <p:cNvSpPr txBox="1"/>
          <p:nvPr/>
        </p:nvSpPr>
        <p:spPr>
          <a:xfrm>
            <a:off x="1317890" y="4617382"/>
            <a:ext cx="2262103" cy="461665"/>
          </a:xfrm>
          <a:prstGeom prst="rect">
            <a:avLst/>
          </a:prstGeom>
          <a:noFill/>
        </p:spPr>
        <p:txBody>
          <a:bodyPr wrap="square" rtlCol="0">
            <a:noAutofit/>
          </a:bodyPr>
          <a:lstStyle/>
          <a:p>
            <a:pPr algn="r" fontAlgn="ctr"/>
            <a:r>
              <a:rPr lang="en-US" sz="1200" dirty="0" smtClean="0">
                <a:latin typeface="Huawei Sans" panose="020C0503030203020204" pitchFamily="34" charset="0"/>
                <a:cs typeface="Huawei Sans" panose="020C0503030203020204" pitchFamily="34" charset="0"/>
              </a:rPr>
              <a:t>Consists of byte-level striping with dedicated parity.</a:t>
            </a:r>
            <a:endParaRPr lang="en-US" altLang="zh-CN" sz="1200" dirty="0">
              <a:latin typeface="Huawei Sans" panose="020C0503030203020204" pitchFamily="34" charset="0"/>
              <a:cs typeface="Huawei Sans" panose="020C0503030203020204" pitchFamily="34" charset="0"/>
            </a:endParaRPr>
          </a:p>
        </p:txBody>
      </p:sp>
      <p:sp>
        <p:nvSpPr>
          <p:cNvPr id="49" name="文本框 48"/>
          <p:cNvSpPr txBox="1"/>
          <p:nvPr/>
        </p:nvSpPr>
        <p:spPr>
          <a:xfrm>
            <a:off x="2240324" y="5181866"/>
            <a:ext cx="2458820" cy="461665"/>
          </a:xfrm>
          <a:prstGeom prst="rect">
            <a:avLst/>
          </a:prstGeom>
          <a:noFill/>
        </p:spPr>
        <p:txBody>
          <a:bodyPr wrap="square" rtlCol="0">
            <a:noAutofit/>
          </a:bodyPr>
          <a:lstStyle/>
          <a:p>
            <a:pPr algn="r" fontAlgn="ctr"/>
            <a:r>
              <a:rPr lang="en-US" sz="1200" dirty="0" smtClean="0">
                <a:latin typeface="Huawei Sans" panose="020C0503030203020204" pitchFamily="34" charset="0"/>
                <a:cs typeface="Huawei Sans" panose="020C0503030203020204" pitchFamily="34" charset="0"/>
              </a:rPr>
              <a:t>Consists of block-level striping with distributed parity.</a:t>
            </a:r>
            <a:endParaRPr lang="en-US" altLang="zh-CN" sz="1200" dirty="0">
              <a:latin typeface="Huawei Sans" panose="020C0503030203020204" pitchFamily="34" charset="0"/>
              <a:cs typeface="Huawei Sans" panose="020C0503030203020204" pitchFamily="34" charset="0"/>
            </a:endParaRPr>
          </a:p>
        </p:txBody>
      </p:sp>
      <p:sp>
        <p:nvSpPr>
          <p:cNvPr id="50" name="文本框 49"/>
          <p:cNvSpPr txBox="1"/>
          <p:nvPr/>
        </p:nvSpPr>
        <p:spPr>
          <a:xfrm>
            <a:off x="8023153" y="2633546"/>
            <a:ext cx="2860195" cy="470993"/>
          </a:xfrm>
          <a:prstGeom prst="rect">
            <a:avLst/>
          </a:prstGeom>
          <a:noFill/>
        </p:spPr>
        <p:txBody>
          <a:bodyPr wrap="square" rtlCol="0">
            <a:noAutofit/>
          </a:bodyPr>
          <a:lstStyle/>
          <a:p>
            <a:pPr fontAlgn="ctr"/>
            <a:r>
              <a:rPr lang="en-US" sz="1200" dirty="0" smtClean="0">
                <a:latin typeface="Huawei Sans" panose="020C0503030203020204" pitchFamily="34" charset="0"/>
                <a:cs typeface="Huawei Sans" panose="020C0503030203020204" pitchFamily="34" charset="0"/>
              </a:rPr>
              <a:t>Consists of block-level striping with double distributed parity.</a:t>
            </a:r>
            <a:endParaRPr lang="en-US" altLang="zh-CN" sz="1200" dirty="0">
              <a:latin typeface="Huawei Sans" panose="020C0503030203020204" pitchFamily="34" charset="0"/>
              <a:cs typeface="Huawei Sans" panose="020C0503030203020204" pitchFamily="34" charset="0"/>
            </a:endParaRPr>
          </a:p>
        </p:txBody>
      </p:sp>
      <p:sp>
        <p:nvSpPr>
          <p:cNvPr id="51" name="文本框 50"/>
          <p:cNvSpPr txBox="1"/>
          <p:nvPr/>
        </p:nvSpPr>
        <p:spPr>
          <a:xfrm>
            <a:off x="8404472" y="3507416"/>
            <a:ext cx="2594454" cy="477118"/>
          </a:xfrm>
          <a:prstGeom prst="rect">
            <a:avLst/>
          </a:prstGeom>
          <a:noFill/>
        </p:spPr>
        <p:txBody>
          <a:bodyPr wrap="square" rtlCol="0">
            <a:noAutofit/>
          </a:bodyPr>
          <a:lstStyle/>
          <a:p>
            <a:pPr fontAlgn="ctr"/>
            <a:r>
              <a:rPr lang="en-US" altLang="zh-CN" sz="1200" dirty="0" smtClean="0">
                <a:latin typeface="Huawei Sans" panose="020C0503030203020204" pitchFamily="34" charset="0"/>
                <a:cs typeface="Huawei Sans" panose="020C0503030203020204" pitchFamily="34" charset="0"/>
              </a:rPr>
              <a:t>RAID </a:t>
            </a:r>
            <a:r>
              <a:rPr lang="en-US" sz="1200" dirty="0" smtClean="0">
                <a:latin typeface="Huawei Sans" panose="020C0503030203020204" pitchFamily="34" charset="0"/>
                <a:cs typeface="Huawei Sans" panose="020C0503030203020204" pitchFamily="34" charset="0"/>
              </a:rPr>
              <a:t>0 is implemented after RAID 1 is i</a:t>
            </a:r>
            <a:r>
              <a:rPr lang="en-US" altLang="zh-CN" sz="1200" dirty="0" smtClean="0">
                <a:latin typeface="Huawei Sans" panose="020C0503030203020204" pitchFamily="34" charset="0"/>
                <a:cs typeface="Huawei Sans" panose="020C0503030203020204" pitchFamily="34" charset="0"/>
              </a:rPr>
              <a:t>mplemented</a:t>
            </a:r>
            <a:r>
              <a:rPr lang="en-US" sz="1200" dirty="0" smtClean="0">
                <a:latin typeface="Huawei Sans" panose="020C0503030203020204" pitchFamily="34" charset="0"/>
                <a:cs typeface="Huawei Sans" panose="020C0503030203020204" pitchFamily="34" charset="0"/>
              </a:rPr>
              <a:t>.</a:t>
            </a:r>
            <a:endParaRPr lang="en-US" altLang="zh-CN" sz="1200" dirty="0">
              <a:latin typeface="Huawei Sans" panose="020C0503030203020204" pitchFamily="34" charset="0"/>
              <a:cs typeface="Huawei Sans" panose="020C0503030203020204" pitchFamily="34" charset="0"/>
            </a:endParaRPr>
          </a:p>
        </p:txBody>
      </p:sp>
      <p:sp>
        <p:nvSpPr>
          <p:cNvPr id="53" name="文本框 52"/>
          <p:cNvSpPr txBox="1"/>
          <p:nvPr/>
        </p:nvSpPr>
        <p:spPr>
          <a:xfrm>
            <a:off x="8209638" y="4317148"/>
            <a:ext cx="2594454" cy="361984"/>
          </a:xfrm>
          <a:prstGeom prst="rect">
            <a:avLst/>
          </a:prstGeom>
          <a:noFill/>
        </p:spPr>
        <p:txBody>
          <a:bodyPr wrap="square" rtlCol="0">
            <a:noAutofit/>
          </a:bodyPr>
          <a:lstStyle/>
          <a:p>
            <a:pPr fontAlgn="ctr"/>
            <a:r>
              <a:rPr lang="en-US" altLang="zh-CN" sz="1200" dirty="0" smtClean="0">
                <a:latin typeface="Huawei Sans" panose="020C0503030203020204" pitchFamily="34" charset="0"/>
                <a:cs typeface="Huawei Sans" panose="020C0503030203020204" pitchFamily="34" charset="0"/>
              </a:rPr>
              <a:t>RAID </a:t>
            </a:r>
            <a:r>
              <a:rPr lang="en-US" sz="1200" dirty="0" smtClean="0">
                <a:latin typeface="Huawei Sans" panose="020C0503030203020204" pitchFamily="34" charset="0"/>
                <a:cs typeface="Huawei Sans" panose="020C0503030203020204" pitchFamily="34" charset="0"/>
              </a:rPr>
              <a:t>0 is i</a:t>
            </a:r>
            <a:r>
              <a:rPr lang="en-US" altLang="zh-CN" sz="1200" dirty="0" smtClean="0">
                <a:latin typeface="Huawei Sans" panose="020C0503030203020204" pitchFamily="34" charset="0"/>
                <a:cs typeface="Huawei Sans" panose="020C0503030203020204" pitchFamily="34" charset="0"/>
              </a:rPr>
              <a:t>mplemented</a:t>
            </a:r>
            <a:r>
              <a:rPr lang="en-US" sz="1200" dirty="0" smtClean="0">
                <a:latin typeface="Huawei Sans" panose="020C0503030203020204" pitchFamily="34" charset="0"/>
                <a:cs typeface="Huawei Sans" panose="020C0503030203020204" pitchFamily="34" charset="0"/>
              </a:rPr>
              <a:t> after RAID 5 is i</a:t>
            </a:r>
            <a:r>
              <a:rPr lang="en-US" altLang="zh-CN" sz="1200" dirty="0" smtClean="0">
                <a:latin typeface="Huawei Sans" panose="020C0503030203020204" pitchFamily="34" charset="0"/>
                <a:cs typeface="Huawei Sans" panose="020C0503030203020204" pitchFamily="34" charset="0"/>
              </a:rPr>
              <a:t>mplemented</a:t>
            </a:r>
            <a:r>
              <a:rPr lang="en-US" sz="1200" dirty="0" smtClean="0">
                <a:latin typeface="Huawei Sans" panose="020C0503030203020204" pitchFamily="34" charset="0"/>
                <a:cs typeface="Huawei Sans" panose="020C0503030203020204" pitchFamily="34" charset="0"/>
              </a:rPr>
              <a:t>.</a:t>
            </a:r>
            <a:endParaRPr lang="en-US" altLang="zh-CN" sz="12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02001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0B88AF-0F87-422A-801E-ABE79877143C}">
  <ds:schemaRef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1450</TotalTime>
  <Words>7914</Words>
  <Application>Microsoft Office PowerPoint</Application>
  <PresentationFormat>宽屏</PresentationFormat>
  <Paragraphs>833</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40</vt:i4>
      </vt:variant>
    </vt:vector>
  </HeadingPairs>
  <TitlesOfParts>
    <vt:vector size="51" baseType="lpstr">
      <vt:lpstr>方正兰亭黑简体</vt:lpstr>
      <vt:lpstr>宋体</vt:lpstr>
      <vt:lpstr>Microsoft YaHei</vt:lpstr>
      <vt:lpstr>Microsoft YaHei</vt:lpstr>
      <vt:lpstr>Arial</vt:lpstr>
      <vt:lpstr>Huawei Sans</vt:lpstr>
      <vt:lpstr>Wingdings</vt:lpstr>
      <vt:lpstr>1_标题页模板</vt:lpstr>
      <vt:lpstr>2_自功能页模板</vt:lpstr>
      <vt:lpstr>3_内容页模板</vt:lpstr>
      <vt:lpstr>4_感谢页模板</vt:lpstr>
      <vt:lpstr>RAID Technologies</vt:lpstr>
      <vt:lpstr>PowerPoint 演示文稿</vt:lpstr>
      <vt:lpstr>PowerPoint 演示文稿</vt:lpstr>
      <vt:lpstr>PowerPoint 演示文稿</vt:lpstr>
      <vt:lpstr>Background</vt:lpstr>
      <vt:lpstr>What Is RAID?</vt:lpstr>
      <vt:lpstr>Data Organization Forms</vt:lpstr>
      <vt:lpstr>Data Protection Techniques</vt:lpstr>
      <vt:lpstr>Common RAID Levels and Classification Criteria</vt:lpstr>
      <vt:lpstr>How Does RAID 0 Work</vt:lpstr>
      <vt:lpstr>How Does RAID 1 Work</vt:lpstr>
      <vt:lpstr>How Does RAID 3 Work</vt:lpstr>
      <vt:lpstr>How Does RAID 5 Work</vt:lpstr>
      <vt:lpstr>RAID 6</vt:lpstr>
      <vt:lpstr>How Does RAID 6 P+Q Work?</vt:lpstr>
      <vt:lpstr>How Does RAID 6 DP Work?</vt:lpstr>
      <vt:lpstr>How Does RAID 10 Work?</vt:lpstr>
      <vt:lpstr>How Does RAID 50 Work?</vt:lpstr>
      <vt:lpstr>PowerPoint 演示文稿</vt:lpstr>
      <vt:lpstr>RAID Evolution</vt:lpstr>
      <vt:lpstr>How Does RAID 2.0+ Work?</vt:lpstr>
      <vt:lpstr>Reconstruction</vt:lpstr>
      <vt:lpstr>Logical Objects</vt:lpstr>
      <vt:lpstr>Disk Domain</vt:lpstr>
      <vt:lpstr>Storage Pool and Tier</vt:lpstr>
      <vt:lpstr>Disk Group</vt:lpstr>
      <vt:lpstr>Logical Drive</vt:lpstr>
      <vt:lpstr>Chunk</vt:lpstr>
      <vt:lpstr>Chunk Group</vt:lpstr>
      <vt:lpstr>Extent</vt:lpstr>
      <vt:lpstr>Grain</vt:lpstr>
      <vt:lpstr>Volume and LUN</vt:lpstr>
      <vt:lpstr>PowerPoint 演示文稿</vt:lpstr>
      <vt:lpstr>Huawei Dynamic RAID Algorithm</vt:lpstr>
      <vt:lpstr>RAID-TP</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234</cp:revision>
  <dcterms:created xsi:type="dcterms:W3CDTF">2018-11-29T10:16:29Z</dcterms:created>
  <dcterms:modified xsi:type="dcterms:W3CDTF">2020-09-24T02:59:53Z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(3)zqpl/MbVrtGeJ0tDw5u3id8FUfmBUzoANtq/DUzRcxgrkNYyVVVsWBeKWYVkU2ysNXeuAhA+
S2DtHzMNq6ZYaR9AnsLtngkHp0Y+GiAVPeexWq8yl+CcwDTI222lbpjTOeDuifN6bjF1rjo7
/qC2qg3CcNR4bYSzR08gJh1+hzjoI4AfJzlMpFDjwEIqRnbtR0Ep/Fdh0mq0cUi6EWGKAf3K
q5hZyRMUCnk9Axhvwm</vt:lpwstr>
  </property>
  <property fmtid="{D5CDD505-2E9C-101B-9397-08002B2CF9AE}" pid="3" name="_2015_ms_pID_7253431">
    <vt:lpwstr>mKeKov5DtpbQVK2q0h5e2lK/u4mwxwOJAv7EllFu4SpUt3J5oUTgIV
InyH6LV2s4NSeisrOcUXua1NmFnzlVtioJlU8k+edW1HBSUbF4/irHNR57PuNg5F0D3w89V3
0mXAVcGiVu69M+I4cbTcpYOlu2ppZjPvfK7JITRbo3kz+XPWexi5oarfW3UBHxOiKh5Xhk7J
1Kfqx/JvC9jqB0QXJR9WCzjiLVxukQu4Pe68</vt:lpwstr>
  </property>
  <property fmtid="{D5CDD505-2E9C-101B-9397-08002B2CF9AE}" pid="4" name="_2015_ms_pID_7253432">
    <vt:lpwstr>0Q==</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